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68" r:id="rId3"/>
    <p:sldId id="369" r:id="rId4"/>
    <p:sldId id="370" r:id="rId5"/>
    <p:sldId id="371" r:id="rId6"/>
    <p:sldId id="372" r:id="rId7"/>
    <p:sldId id="373" r:id="rId8"/>
    <p:sldId id="374" r:id="rId9"/>
    <p:sldId id="375" r:id="rId10"/>
    <p:sldId id="376" r:id="rId11"/>
    <p:sldId id="377" r:id="rId12"/>
    <p:sldId id="378" r:id="rId13"/>
    <p:sldId id="379" r:id="rId14"/>
    <p:sldId id="380" r:id="rId15"/>
    <p:sldId id="381" r:id="rId16"/>
    <p:sldId id="382" r:id="rId17"/>
    <p:sldId id="383" r:id="rId18"/>
    <p:sldId id="384" r:id="rId19"/>
    <p:sldId id="385" r:id="rId20"/>
    <p:sldId id="386" r:id="rId21"/>
    <p:sldId id="387" r:id="rId22"/>
    <p:sldId id="388" r:id="rId23"/>
    <p:sldId id="389" r:id="rId24"/>
    <p:sldId id="390" r:id="rId25"/>
    <p:sldId id="391" r:id="rId26"/>
    <p:sldId id="392" r:id="rId27"/>
    <p:sldId id="393" r:id="rId28"/>
    <p:sldId id="394" r:id="rId29"/>
    <p:sldId id="395" r:id="rId30"/>
    <p:sldId id="396" r:id="rId31"/>
    <p:sldId id="397" r:id="rId32"/>
    <p:sldId id="398" r:id="rId33"/>
    <p:sldId id="399" r:id="rId34"/>
    <p:sldId id="400" r:id="rId35"/>
    <p:sldId id="401" r:id="rId36"/>
    <p:sldId id="402" r:id="rId37"/>
    <p:sldId id="403" r:id="rId38"/>
    <p:sldId id="404" r:id="rId39"/>
    <p:sldId id="405" r:id="rId40"/>
    <p:sldId id="406" r:id="rId41"/>
    <p:sldId id="407" r:id="rId42"/>
    <p:sldId id="408" r:id="rId43"/>
    <p:sldId id="409" r:id="rId44"/>
    <p:sldId id="410" r:id="rId45"/>
    <p:sldId id="411" r:id="rId46"/>
    <p:sldId id="412" r:id="rId47"/>
    <p:sldId id="413" r:id="rId48"/>
    <p:sldId id="414" r:id="rId49"/>
    <p:sldId id="415" r:id="rId50"/>
    <p:sldId id="416" r:id="rId51"/>
    <p:sldId id="417" r:id="rId52"/>
    <p:sldId id="418" r:id="rId53"/>
    <p:sldId id="419" r:id="rId54"/>
    <p:sldId id="420" r:id="rId55"/>
    <p:sldId id="421" r:id="rId56"/>
    <p:sldId id="422" r:id="rId57"/>
    <p:sldId id="423" r:id="rId58"/>
    <p:sldId id="424" r:id="rId59"/>
    <p:sldId id="425" r:id="rId60"/>
    <p:sldId id="426" r:id="rId61"/>
    <p:sldId id="427" r:id="rId62"/>
    <p:sldId id="428" r:id="rId63"/>
    <p:sldId id="429" r:id="rId64"/>
    <p:sldId id="430" r:id="rId65"/>
    <p:sldId id="431" r:id="rId66"/>
    <p:sldId id="432" r:id="rId67"/>
    <p:sldId id="433" r:id="rId68"/>
    <p:sldId id="434" r:id="rId69"/>
    <p:sldId id="435" r:id="rId70"/>
    <p:sldId id="436" r:id="rId71"/>
    <p:sldId id="526" r:id="rId72"/>
    <p:sldId id="437" r:id="rId73"/>
    <p:sldId id="438" r:id="rId74"/>
    <p:sldId id="439" r:id="rId75"/>
    <p:sldId id="440" r:id="rId76"/>
    <p:sldId id="441" r:id="rId77"/>
    <p:sldId id="442" r:id="rId78"/>
    <p:sldId id="443" r:id="rId79"/>
    <p:sldId id="444" r:id="rId80"/>
    <p:sldId id="445" r:id="rId81"/>
    <p:sldId id="446" r:id="rId82"/>
    <p:sldId id="447" r:id="rId83"/>
    <p:sldId id="448" r:id="rId84"/>
    <p:sldId id="449" r:id="rId85"/>
    <p:sldId id="450" r:id="rId86"/>
    <p:sldId id="451" r:id="rId87"/>
    <p:sldId id="452" r:id="rId88"/>
    <p:sldId id="453" r:id="rId89"/>
    <p:sldId id="454" r:id="rId90"/>
    <p:sldId id="455" r:id="rId91"/>
    <p:sldId id="456" r:id="rId92"/>
    <p:sldId id="457" r:id="rId93"/>
    <p:sldId id="458" r:id="rId94"/>
    <p:sldId id="517" r:id="rId95"/>
    <p:sldId id="518" r:id="rId96"/>
    <p:sldId id="525" r:id="rId97"/>
    <p:sldId id="459" r:id="rId98"/>
    <p:sldId id="460" r:id="rId99"/>
    <p:sldId id="461" r:id="rId100"/>
    <p:sldId id="462" r:id="rId101"/>
    <p:sldId id="463" r:id="rId102"/>
    <p:sldId id="464" r:id="rId103"/>
    <p:sldId id="465" r:id="rId104"/>
    <p:sldId id="466" r:id="rId105"/>
    <p:sldId id="467" r:id="rId106"/>
    <p:sldId id="519" r:id="rId107"/>
    <p:sldId id="520" r:id="rId108"/>
    <p:sldId id="521" r:id="rId109"/>
    <p:sldId id="522" r:id="rId110"/>
    <p:sldId id="523" r:id="rId111"/>
    <p:sldId id="524" r:id="rId112"/>
    <p:sldId id="468" r:id="rId113"/>
    <p:sldId id="469" r:id="rId114"/>
    <p:sldId id="470" r:id="rId115"/>
    <p:sldId id="471" r:id="rId116"/>
    <p:sldId id="472" r:id="rId117"/>
    <p:sldId id="473" r:id="rId118"/>
    <p:sldId id="474" r:id="rId119"/>
    <p:sldId id="475" r:id="rId120"/>
    <p:sldId id="476" r:id="rId121"/>
    <p:sldId id="477" r:id="rId122"/>
    <p:sldId id="478" r:id="rId123"/>
    <p:sldId id="479" r:id="rId124"/>
    <p:sldId id="480" r:id="rId125"/>
    <p:sldId id="481" r:id="rId126"/>
    <p:sldId id="482" r:id="rId127"/>
    <p:sldId id="483" r:id="rId128"/>
    <p:sldId id="484" r:id="rId129"/>
    <p:sldId id="485" r:id="rId130"/>
    <p:sldId id="486" r:id="rId131"/>
    <p:sldId id="487" r:id="rId132"/>
    <p:sldId id="488" r:id="rId133"/>
    <p:sldId id="489" r:id="rId134"/>
    <p:sldId id="490" r:id="rId135"/>
    <p:sldId id="491" r:id="rId136"/>
    <p:sldId id="492" r:id="rId137"/>
    <p:sldId id="493" r:id="rId138"/>
    <p:sldId id="494" r:id="rId139"/>
    <p:sldId id="495" r:id="rId140"/>
    <p:sldId id="496" r:id="rId141"/>
    <p:sldId id="497" r:id="rId142"/>
    <p:sldId id="498" r:id="rId143"/>
    <p:sldId id="499" r:id="rId144"/>
    <p:sldId id="500" r:id="rId145"/>
    <p:sldId id="501" r:id="rId146"/>
    <p:sldId id="502" r:id="rId147"/>
    <p:sldId id="503" r:id="rId148"/>
    <p:sldId id="504" r:id="rId149"/>
    <p:sldId id="505" r:id="rId150"/>
    <p:sldId id="506" r:id="rId151"/>
    <p:sldId id="507" r:id="rId152"/>
    <p:sldId id="508" r:id="rId153"/>
    <p:sldId id="509" r:id="rId154"/>
    <p:sldId id="510" r:id="rId155"/>
    <p:sldId id="511" r:id="rId156"/>
    <p:sldId id="512" r:id="rId157"/>
    <p:sldId id="513" r:id="rId158"/>
    <p:sldId id="514" r:id="rId159"/>
    <p:sldId id="515" r:id="rId160"/>
    <p:sldId id="516" r:id="rId16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99.wmf"/><Relationship Id="rId1" Type="http://schemas.openxmlformats.org/officeDocument/2006/relationships/image" Target="../media/image98.wmf"/><Relationship Id="rId4" Type="http://schemas.openxmlformats.org/officeDocument/2006/relationships/image" Target="../media/image10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image" Target="../media/image104.wmf"/><Relationship Id="rId1" Type="http://schemas.openxmlformats.org/officeDocument/2006/relationships/image" Target="../media/image10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3.wmf"/><Relationship Id="rId1" Type="http://schemas.openxmlformats.org/officeDocument/2006/relationships/image" Target="../media/image12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image" Target="../media/image12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image" Target="../media/image132.wmf"/><Relationship Id="rId1" Type="http://schemas.openxmlformats.org/officeDocument/2006/relationships/image" Target="../media/image13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11/23/2019</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11/23/2019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11/23/2019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11/23/2019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wmf"/></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21.jpeg"/><Relationship Id="rId4" Type="http://schemas.openxmlformats.org/officeDocument/2006/relationships/image" Target="../media/image120.wmf"/></Relationships>
</file>

<file path=ppt/slides/_rels/slide103.xml.rels><?xml version="1.0" encoding="UTF-8" standalone="yes"?>
<Relationships xmlns="http://schemas.openxmlformats.org/package/2006/relationships"><Relationship Id="rId8" Type="http://schemas.openxmlformats.org/officeDocument/2006/relationships/image" Target="../media/image123.wmf"/><Relationship Id="rId3" Type="http://schemas.openxmlformats.org/officeDocument/2006/relationships/image" Target="../media/image124.jpeg"/><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22.wmf"/><Relationship Id="rId5" Type="http://schemas.openxmlformats.org/officeDocument/2006/relationships/oleObject" Target="../embeddings/oleObject10.bin"/><Relationship Id="rId4" Type="http://schemas.openxmlformats.org/officeDocument/2006/relationships/image" Target="../media/image125.jpeg"/></Relationships>
</file>

<file path=ppt/slides/_rels/slide104.xml.rels><?xml version="1.0" encoding="UTF-8" standalone="yes"?>
<Relationships xmlns="http://schemas.openxmlformats.org/package/2006/relationships"><Relationship Id="rId8" Type="http://schemas.openxmlformats.org/officeDocument/2006/relationships/image" Target="../media/image127.wmf"/><Relationship Id="rId3" Type="http://schemas.openxmlformats.org/officeDocument/2006/relationships/image" Target="../media/image129.jpeg"/><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6.wmf"/><Relationship Id="rId5" Type="http://schemas.openxmlformats.org/officeDocument/2006/relationships/oleObject" Target="../embeddings/oleObject12.bin"/><Relationship Id="rId10" Type="http://schemas.openxmlformats.org/officeDocument/2006/relationships/image" Target="../media/image128.wmf"/><Relationship Id="rId4" Type="http://schemas.openxmlformats.org/officeDocument/2006/relationships/image" Target="../media/image130.jpeg"/><Relationship Id="rId9" Type="http://schemas.openxmlformats.org/officeDocument/2006/relationships/oleObject" Target="../embeddings/oleObject14.bin"/></Relationships>
</file>

<file path=ppt/slides/_rels/slide105.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image" Target="../media/image134.jpeg"/><Relationship Id="rId7" Type="http://schemas.openxmlformats.org/officeDocument/2006/relationships/image" Target="../media/image132.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6.bin"/><Relationship Id="rId5" Type="http://schemas.openxmlformats.org/officeDocument/2006/relationships/image" Target="../media/image131.wmf"/><Relationship Id="rId4" Type="http://schemas.openxmlformats.org/officeDocument/2006/relationships/oleObject" Target="../embeddings/oleObject15.bin"/><Relationship Id="rId9" Type="http://schemas.openxmlformats.org/officeDocument/2006/relationships/image" Target="../media/image133.wmf"/></Relationships>
</file>

<file path=ppt/slides/_rels/slide10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102.jpeg"/><Relationship Id="rId7" Type="http://schemas.openxmlformats.org/officeDocument/2006/relationships/image" Target="../media/image9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01.wmf"/><Relationship Id="rId5" Type="http://schemas.openxmlformats.org/officeDocument/2006/relationships/image" Target="../media/image98.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100.wmf"/></Relationships>
</file>

<file path=ppt/slides/_rels/slide93.xml.rels><?xml version="1.0" encoding="UTF-8" standalone="yes"?>
<Relationships xmlns="http://schemas.openxmlformats.org/package/2006/relationships"><Relationship Id="rId8" Type="http://schemas.openxmlformats.org/officeDocument/2006/relationships/image" Target="../media/image104.wmf"/><Relationship Id="rId3" Type="http://schemas.openxmlformats.org/officeDocument/2006/relationships/image" Target="../media/image106.jpeg"/><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3.wmf"/><Relationship Id="rId5" Type="http://schemas.openxmlformats.org/officeDocument/2006/relationships/oleObject" Target="../embeddings/oleObject5.bin"/><Relationship Id="rId10" Type="http://schemas.openxmlformats.org/officeDocument/2006/relationships/image" Target="../media/image105.wmf"/><Relationship Id="rId4" Type="http://schemas.openxmlformats.org/officeDocument/2006/relationships/image" Target="../media/image107.jpeg"/><Relationship Id="rId9" Type="http://schemas.openxmlformats.org/officeDocument/2006/relationships/oleObject" Target="../embeddings/oleObject7.bin"/></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t>SKTN 2123</a:t>
            </a:r>
            <a:br>
              <a:rPr lang="en-US" sz="4000" dirty="0" smtClean="0"/>
            </a:br>
            <a:r>
              <a:rPr lang="en-US" sz="4000" dirty="0" smtClean="0"/>
              <a:t>Strength of Materials</a:t>
            </a:r>
            <a:r>
              <a:rPr lang="en-US" dirty="0" smtClean="0"/>
              <a:t/>
            </a:r>
            <a:br>
              <a:rPr lang="en-US" dirty="0" smtClean="0"/>
            </a:br>
            <a:r>
              <a:rPr lang="en-US" dirty="0" smtClean="0"/>
              <a:t>Bending of Beam and</a:t>
            </a:r>
            <a:br>
              <a:rPr lang="en-US" dirty="0" smtClean="0"/>
            </a:br>
            <a:r>
              <a:rPr lang="en-US" dirty="0" smtClean="0"/>
              <a:t>Beam Design</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a:t>Nuclear Engineering,</a:t>
            </a:r>
          </a:p>
          <a:p>
            <a:r>
              <a:rPr lang="en-US" sz="2000" dirty="0"/>
              <a:t>School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471048C-B3D3-40E5-A7A4-A96882D042DB}" type="slidenum">
              <a:rPr lang="en-US" altLang="en-US" sz="1400">
                <a:latin typeface="Arial" panose="020B0604020202020204" pitchFamily="34" charset="0"/>
              </a:rPr>
              <a:pPr eaLnBrk="1" hangingPunct="1">
                <a:buFontTx/>
                <a:buNone/>
              </a:pPr>
              <a:t>10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3"/>
          <p:cNvSpPr txBox="1">
            <a:spLocks noChangeArrowheads="1"/>
          </p:cNvSpPr>
          <p:nvPr/>
        </p:nvSpPr>
        <p:spPr bwMode="auto">
          <a:xfrm>
            <a:off x="233363" y="1066800"/>
            <a:ext cx="8605837" cy="5334000"/>
          </a:xfrm>
          <a:prstGeom prst="rect">
            <a:avLst/>
          </a:prstGeom>
          <a:noFill/>
          <a:ln w="9525">
            <a:noFill/>
            <a:miter lim="800000"/>
            <a:headEnd/>
            <a:tailEnd/>
          </a:ln>
          <a:extLst>
            <a:ext uri="{909E8E84-426E-40DD-AFC4-6F175D3DCCD1}">
              <a14:hiddenFill xmlns:a14="http://schemas.microsoft.com/office/drawing/2010/main">
                <a:solidFill>
                  <a:srgbClr val="FFFFCC"/>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smtClean="0">
                <a:solidFill>
                  <a:srgbClr val="CC3300"/>
                </a:solidFill>
                <a:latin typeface="Arial" panose="020B0604020202020204" pitchFamily="34" charset="0"/>
              </a:rPr>
              <a:t>Procedure for analysis</a:t>
            </a:r>
          </a:p>
          <a:p>
            <a:pPr>
              <a:lnSpc>
                <a:spcPct val="80000"/>
              </a:lnSpc>
              <a:buFontTx/>
              <a:buNone/>
            </a:pPr>
            <a:r>
              <a:rPr lang="en-US" altLang="en-US" sz="2800" smtClean="0">
                <a:solidFill>
                  <a:schemeClr val="accent2"/>
                </a:solidFill>
                <a:latin typeface="Arial" panose="020B0604020202020204" pitchFamily="34" charset="0"/>
              </a:rPr>
              <a:t>Support reactions</a:t>
            </a:r>
          </a:p>
          <a:p>
            <a:pPr>
              <a:lnSpc>
                <a:spcPct val="80000"/>
              </a:lnSpc>
            </a:pPr>
            <a:r>
              <a:rPr lang="en-US" altLang="en-US" sz="2800" smtClean="0">
                <a:latin typeface="Arial" panose="020B0604020202020204" pitchFamily="34" charset="0"/>
              </a:rPr>
              <a:t>Determine all reactive forces and couple moments acting on beam</a:t>
            </a:r>
          </a:p>
          <a:p>
            <a:pPr>
              <a:lnSpc>
                <a:spcPct val="80000"/>
              </a:lnSpc>
            </a:pPr>
            <a:r>
              <a:rPr lang="en-US" altLang="en-US" sz="2800" smtClean="0">
                <a:latin typeface="Arial" panose="020B0604020202020204" pitchFamily="34" charset="0"/>
              </a:rPr>
              <a:t>Resolve all forces into components acting perpendicular and parallel to beam’s axis</a:t>
            </a:r>
          </a:p>
          <a:p>
            <a:pPr>
              <a:lnSpc>
                <a:spcPct val="80000"/>
              </a:lnSpc>
              <a:buFontTx/>
              <a:buNone/>
            </a:pPr>
            <a:r>
              <a:rPr lang="en-US" altLang="en-US" sz="2800" smtClean="0">
                <a:solidFill>
                  <a:schemeClr val="accent2"/>
                </a:solidFill>
                <a:latin typeface="Arial" panose="020B0604020202020204" pitchFamily="34" charset="0"/>
              </a:rPr>
              <a:t>Shear and moment functions</a:t>
            </a:r>
          </a:p>
          <a:p>
            <a:pPr>
              <a:lnSpc>
                <a:spcPct val="80000"/>
              </a:lnSpc>
            </a:pPr>
            <a:r>
              <a:rPr lang="en-US" altLang="en-US" sz="2800" smtClean="0">
                <a:latin typeface="Arial" panose="020B0604020202020204" pitchFamily="34" charset="0"/>
              </a:rPr>
              <a:t>Specify separate coordinates x having an origin at beam’s left end, and extending to regions of beam between concentrated forces and/or couple moments, or where there is no discontinuity of distributed loading</a:t>
            </a:r>
            <a:endParaRPr lang="en-US" altLang="en-US" sz="2800" i="1" smtClean="0"/>
          </a:p>
        </p:txBody>
      </p:sp>
    </p:spTree>
    <p:extLst>
      <p:ext uri="{BB962C8B-B14F-4D97-AF65-F5344CB8AC3E}">
        <p14:creationId xmlns:p14="http://schemas.microsoft.com/office/powerpoint/2010/main" val="204758056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5612EF5-E6F1-4418-811C-540EAE515C26}" type="slidenum">
              <a:rPr lang="en-US" altLang="en-US" sz="1400">
                <a:latin typeface="Arial" panose="020B0604020202020204" pitchFamily="34" charset="0"/>
              </a:rPr>
              <a:pPr eaLnBrk="1" hangingPunct="1">
                <a:buFontTx/>
                <a:buNone/>
              </a:pPr>
              <a:t>100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5.3</a:t>
            </a:r>
          </a:p>
        </p:txBody>
      </p:sp>
      <p:sp>
        <p:nvSpPr>
          <p:cNvPr id="4" name="Text Box 3"/>
          <p:cNvSpPr txBox="1">
            <a:spLocks noChangeArrowheads="1"/>
          </p:cNvSpPr>
          <p:nvPr/>
        </p:nvSpPr>
        <p:spPr bwMode="auto">
          <a:xfrm>
            <a:off x="476250" y="3579813"/>
            <a:ext cx="34258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Draw the shear and bending-moment diagrams for the beam and loading shown.</a:t>
            </a:r>
          </a:p>
        </p:txBody>
      </p:sp>
      <p:sp>
        <p:nvSpPr>
          <p:cNvPr id="5" name="Text Box 4"/>
          <p:cNvSpPr txBox="1">
            <a:spLocks noChangeArrowheads="1"/>
          </p:cNvSpPr>
          <p:nvPr/>
        </p:nvSpPr>
        <p:spPr bwMode="auto">
          <a:xfrm>
            <a:off x="3967163" y="1108075"/>
            <a:ext cx="491966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Taking the entire beam as a free body, determine the reactions at </a:t>
            </a:r>
            <a:r>
              <a:rPr lang="en-US" altLang="en-US" sz="2000" i="1"/>
              <a:t>A</a:t>
            </a:r>
            <a:r>
              <a:rPr lang="en-US" altLang="en-US" sz="2000"/>
              <a:t> and </a:t>
            </a:r>
            <a:r>
              <a:rPr lang="en-US" altLang="en-US" sz="2000" i="1"/>
              <a:t>D</a:t>
            </a:r>
            <a:r>
              <a:rPr lang="en-US" altLang="en-US" sz="2000"/>
              <a:t>.</a:t>
            </a:r>
          </a:p>
        </p:txBody>
      </p:sp>
      <p:sp>
        <p:nvSpPr>
          <p:cNvPr id="6" name="Text Box 5"/>
          <p:cNvSpPr txBox="1">
            <a:spLocks noChangeArrowheads="1"/>
          </p:cNvSpPr>
          <p:nvPr/>
        </p:nvSpPr>
        <p:spPr bwMode="auto">
          <a:xfrm>
            <a:off x="3967163" y="2514600"/>
            <a:ext cx="49720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shear and load to develop the shear diagram.</a:t>
            </a:r>
          </a:p>
        </p:txBody>
      </p:sp>
      <p:sp>
        <p:nvSpPr>
          <p:cNvPr id="7" name="Text Box 6"/>
          <p:cNvSpPr txBox="1">
            <a:spLocks noChangeArrowheads="1"/>
          </p:cNvSpPr>
          <p:nvPr/>
        </p:nvSpPr>
        <p:spPr bwMode="auto">
          <a:xfrm>
            <a:off x="3967163" y="3463925"/>
            <a:ext cx="48799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bending moment and shear to develop the bending-moment diagram.</a:t>
            </a: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900" y="1331913"/>
            <a:ext cx="335597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928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26DDA0C-C082-433D-A5D1-AE2B38AB75D9}" type="slidenum">
              <a:rPr lang="en-US" altLang="en-US" sz="1400">
                <a:latin typeface="Arial" panose="020B0604020202020204" pitchFamily="34" charset="0"/>
              </a:rPr>
              <a:pPr eaLnBrk="1" hangingPunct="1">
                <a:buFontTx/>
                <a:buNone/>
              </a:pPr>
              <a:t>101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5.3</a:t>
            </a:r>
          </a:p>
        </p:txBody>
      </p:sp>
      <p:sp>
        <p:nvSpPr>
          <p:cNvPr id="4" name="Text Box 3"/>
          <p:cNvSpPr txBox="1">
            <a:spLocks noChangeArrowheads="1"/>
          </p:cNvSpPr>
          <p:nvPr/>
        </p:nvSpPr>
        <p:spPr bwMode="auto">
          <a:xfrm>
            <a:off x="3219450" y="892175"/>
            <a:ext cx="592455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Taking the entire beam as a free body, determine the reactions at </a:t>
            </a:r>
            <a:r>
              <a:rPr lang="en-US" altLang="en-US" sz="2000" i="1"/>
              <a:t>A</a:t>
            </a:r>
            <a:r>
              <a:rPr lang="en-US" altLang="en-US" sz="2000"/>
              <a:t> and </a:t>
            </a:r>
            <a:r>
              <a:rPr lang="en-US" altLang="en-US" sz="2000" i="1"/>
              <a:t>D</a:t>
            </a:r>
            <a:r>
              <a:rPr lang="en-US" altLang="en-US" sz="2000"/>
              <a:t>.</a:t>
            </a:r>
          </a:p>
        </p:txBody>
      </p:sp>
      <p:sp>
        <p:nvSpPr>
          <p:cNvPr id="5" name="Text Box 4"/>
          <p:cNvSpPr txBox="1">
            <a:spLocks noChangeArrowheads="1"/>
          </p:cNvSpPr>
          <p:nvPr/>
        </p:nvSpPr>
        <p:spPr bwMode="auto">
          <a:xfrm>
            <a:off x="3219450" y="4189413"/>
            <a:ext cx="592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shear and load to develop the shear diagram.</a:t>
            </a:r>
          </a:p>
        </p:txBody>
      </p:sp>
      <p:graphicFrame>
        <p:nvGraphicFramePr>
          <p:cNvPr id="6" name="Object 5"/>
          <p:cNvGraphicFramePr>
            <a:graphicFrameLocks noChangeAspect="1"/>
          </p:cNvGraphicFramePr>
          <p:nvPr/>
        </p:nvGraphicFramePr>
        <p:xfrm>
          <a:off x="3609975" y="4926013"/>
          <a:ext cx="2311400" cy="533400"/>
        </p:xfrm>
        <a:graphic>
          <a:graphicData uri="http://schemas.openxmlformats.org/presentationml/2006/ole">
            <mc:AlternateContent xmlns:mc="http://schemas.openxmlformats.org/markup-compatibility/2006">
              <mc:Choice xmlns:v="urn:schemas-microsoft-com:vml" Requires="v">
                <p:oleObj spid="_x0000_s10256" name="Equation" r:id="rId3" imgW="2311400" imgH="533400" progId="Equation.3">
                  <p:embed/>
                </p:oleObj>
              </mc:Choice>
              <mc:Fallback>
                <p:oleObj name="Equation" r:id="rId3" imgW="2311400" imgH="533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975" y="4926013"/>
                        <a:ext cx="23114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6"/>
          <p:cNvSpPr txBox="1">
            <a:spLocks noChangeArrowheads="1"/>
          </p:cNvSpPr>
          <p:nvPr/>
        </p:nvSpPr>
        <p:spPr bwMode="auto">
          <a:xfrm>
            <a:off x="3541713" y="5472113"/>
            <a:ext cx="5216525" cy="108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400">
                <a:sym typeface="Symbol" panose="05050102010706020507" pitchFamily="18" charset="2"/>
              </a:rPr>
              <a:t> </a:t>
            </a:r>
            <a:r>
              <a:rPr lang="en-US" altLang="en-US" sz="2000"/>
              <a:t>zero slope between concentrated loads</a:t>
            </a:r>
          </a:p>
          <a:p>
            <a:pPr eaLnBrk="1" hangingPunct="1">
              <a:spcBef>
                <a:spcPct val="50000"/>
              </a:spcBef>
              <a:buFontTx/>
              <a:buNone/>
            </a:pPr>
            <a:r>
              <a:rPr lang="en-US" altLang="en-US" sz="2400">
                <a:sym typeface="Symbol" panose="05050102010706020507" pitchFamily="18" charset="2"/>
              </a:rPr>
              <a:t> </a:t>
            </a:r>
            <a:r>
              <a:rPr lang="en-US" altLang="en-US" sz="2000"/>
              <a:t>linear variation over uniform load segment</a:t>
            </a:r>
          </a:p>
        </p:txBody>
      </p:sp>
      <p:pic>
        <p:nvPicPr>
          <p:cNvPr id="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092200"/>
            <a:ext cx="287496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1981200"/>
            <a:ext cx="5903913"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099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D87E0602-D47E-4C38-B8E1-56F7AD4ACB05}" type="slidenum">
              <a:rPr lang="en-US" altLang="en-US" sz="1400">
                <a:latin typeface="Arial" panose="020B0604020202020204" pitchFamily="34" charset="0"/>
              </a:rPr>
              <a:pPr eaLnBrk="1" hangingPunct="1">
                <a:buFontTx/>
                <a:buNone/>
              </a:pPr>
              <a:t>102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5.3</a:t>
            </a:r>
          </a:p>
        </p:txBody>
      </p:sp>
      <p:sp>
        <p:nvSpPr>
          <p:cNvPr id="4" name="Text Box 3"/>
          <p:cNvSpPr txBox="1">
            <a:spLocks noChangeArrowheads="1"/>
          </p:cNvSpPr>
          <p:nvPr/>
        </p:nvSpPr>
        <p:spPr bwMode="auto">
          <a:xfrm>
            <a:off x="3735388" y="977900"/>
            <a:ext cx="52403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relationship between bending moment and shear to develop the bending-moment diagram.</a:t>
            </a:r>
          </a:p>
        </p:txBody>
      </p:sp>
      <p:graphicFrame>
        <p:nvGraphicFramePr>
          <p:cNvPr id="5" name="Object 4"/>
          <p:cNvGraphicFramePr>
            <a:graphicFrameLocks noChangeAspect="1"/>
          </p:cNvGraphicFramePr>
          <p:nvPr/>
        </p:nvGraphicFramePr>
        <p:xfrm>
          <a:off x="4308475" y="2001838"/>
          <a:ext cx="2120900" cy="533400"/>
        </p:xfrm>
        <a:graphic>
          <a:graphicData uri="http://schemas.openxmlformats.org/presentationml/2006/ole">
            <mc:AlternateContent xmlns:mc="http://schemas.openxmlformats.org/markup-compatibility/2006">
              <mc:Choice xmlns:v="urn:schemas-microsoft-com:vml" Requires="v">
                <p:oleObj spid="_x0000_s11280" name="Equation" r:id="rId3" imgW="2120900" imgH="533400" progId="Equation.3">
                  <p:embed/>
                </p:oleObj>
              </mc:Choice>
              <mc:Fallback>
                <p:oleObj name="Equation" r:id="rId3" imgW="2120900" imgH="533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8475" y="2001838"/>
                        <a:ext cx="21209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5"/>
          <p:cNvSpPr txBox="1">
            <a:spLocks noChangeArrowheads="1"/>
          </p:cNvSpPr>
          <p:nvPr/>
        </p:nvSpPr>
        <p:spPr bwMode="auto">
          <a:xfrm>
            <a:off x="3906838" y="2600325"/>
            <a:ext cx="5010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bending moment at </a:t>
            </a:r>
            <a:r>
              <a:rPr lang="en-US" altLang="en-US" sz="2000" i="1"/>
              <a:t>A</a:t>
            </a:r>
            <a:r>
              <a:rPr lang="en-US" altLang="en-US" sz="2000"/>
              <a:t> and </a:t>
            </a:r>
            <a:r>
              <a:rPr lang="en-US" altLang="en-US" sz="2000" i="1"/>
              <a:t>E</a:t>
            </a:r>
            <a:r>
              <a:rPr lang="en-US" altLang="en-US" sz="2000"/>
              <a:t> is zero</a:t>
            </a:r>
          </a:p>
        </p:txBody>
      </p:sp>
      <p:sp>
        <p:nvSpPr>
          <p:cNvPr id="7" name="Text Box 6"/>
          <p:cNvSpPr txBox="1">
            <a:spLocks noChangeArrowheads="1"/>
          </p:cNvSpPr>
          <p:nvPr/>
        </p:nvSpPr>
        <p:spPr bwMode="auto">
          <a:xfrm>
            <a:off x="3906838" y="5403850"/>
            <a:ext cx="5046662"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total of all bending-moment changes across the beam should be zero</a:t>
            </a:r>
          </a:p>
        </p:txBody>
      </p:sp>
      <p:sp>
        <p:nvSpPr>
          <p:cNvPr id="8" name="Text Box 7"/>
          <p:cNvSpPr txBox="1">
            <a:spLocks noChangeArrowheads="1"/>
          </p:cNvSpPr>
          <p:nvPr/>
        </p:nvSpPr>
        <p:spPr bwMode="auto">
          <a:xfrm>
            <a:off x="3906838" y="4625975"/>
            <a:ext cx="46672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net change in bending moment is equal to areas under shear distribution segments</a:t>
            </a:r>
          </a:p>
        </p:txBody>
      </p:sp>
      <p:sp>
        <p:nvSpPr>
          <p:cNvPr id="9" name="Text Box 8"/>
          <p:cNvSpPr txBox="1">
            <a:spLocks noChangeArrowheads="1"/>
          </p:cNvSpPr>
          <p:nvPr/>
        </p:nvSpPr>
        <p:spPr bwMode="auto">
          <a:xfrm>
            <a:off x="3906838" y="3849688"/>
            <a:ext cx="46561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bending moment variation between D and </a:t>
            </a:r>
            <a:r>
              <a:rPr lang="en-US" altLang="en-US" sz="2000" i="1"/>
              <a:t>E</a:t>
            </a:r>
            <a:r>
              <a:rPr lang="en-US" altLang="en-US" sz="2000"/>
              <a:t> is quadratic</a:t>
            </a:r>
          </a:p>
        </p:txBody>
      </p:sp>
      <p:sp>
        <p:nvSpPr>
          <p:cNvPr id="10" name="Text Box 9"/>
          <p:cNvSpPr txBox="1">
            <a:spLocks noChangeArrowheads="1"/>
          </p:cNvSpPr>
          <p:nvPr/>
        </p:nvSpPr>
        <p:spPr bwMode="auto">
          <a:xfrm>
            <a:off x="3906838" y="3071813"/>
            <a:ext cx="46545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400">
                <a:sym typeface="Symbol" panose="05050102010706020507" pitchFamily="18" charset="2"/>
              </a:rPr>
              <a:t> </a:t>
            </a:r>
            <a:r>
              <a:rPr lang="en-US" altLang="en-US" sz="2000"/>
              <a:t>bending moment variation between </a:t>
            </a:r>
            <a:r>
              <a:rPr lang="en-US" altLang="en-US" sz="2000" i="1"/>
              <a:t>A, B, C</a:t>
            </a:r>
            <a:r>
              <a:rPr lang="en-US" altLang="en-US" sz="2000"/>
              <a:t>,</a:t>
            </a:r>
            <a:r>
              <a:rPr lang="en-US" altLang="en-US" sz="2000" i="1"/>
              <a:t> </a:t>
            </a:r>
            <a:r>
              <a:rPr lang="en-US" altLang="en-US" sz="2000"/>
              <a:t>and </a:t>
            </a:r>
            <a:r>
              <a:rPr lang="en-US" altLang="en-US" sz="2000" i="1"/>
              <a:t>D</a:t>
            </a:r>
            <a:r>
              <a:rPr lang="en-US" altLang="en-US" sz="2000"/>
              <a:t> is linear</a:t>
            </a:r>
          </a:p>
        </p:txBody>
      </p:sp>
      <p:pic>
        <p:nvPicPr>
          <p:cNvPr id="11"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330325"/>
            <a:ext cx="3240088"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665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7" grpId="0" autoUpdateAnimBg="0"/>
      <p:bldP spid="8" grpId="0" autoUpdateAnimBg="0"/>
      <p:bldP spid="9" grpId="0" autoUpdateAnimBg="0"/>
      <p:bldP spid="10" grpId="0"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3C0F20A-F6BC-42B4-A938-B89F904F30D7}" type="slidenum">
              <a:rPr lang="en-US" altLang="en-US" sz="1400">
                <a:latin typeface="Arial" panose="020B0604020202020204" pitchFamily="34" charset="0"/>
              </a:rPr>
              <a:pPr eaLnBrk="1" hangingPunct="1">
                <a:buFontTx/>
                <a:buNone/>
              </a:pPr>
              <a:t>103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4.2</a:t>
            </a:r>
          </a:p>
        </p:txBody>
      </p:sp>
      <p:grpSp>
        <p:nvGrpSpPr>
          <p:cNvPr id="4" name="Group 3"/>
          <p:cNvGrpSpPr>
            <a:grpSpLocks/>
          </p:cNvGrpSpPr>
          <p:nvPr/>
        </p:nvGrpSpPr>
        <p:grpSpPr bwMode="auto">
          <a:xfrm>
            <a:off x="366713" y="1108075"/>
            <a:ext cx="4216400" cy="5292725"/>
            <a:chOff x="231" y="556"/>
            <a:chExt cx="2656" cy="3334"/>
          </a:xfrm>
        </p:grpSpPr>
        <p:pic>
          <p:nvPicPr>
            <p:cNvPr id="5" name="Picture 4"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8" y="1759"/>
              <a:ext cx="1361" cy="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msotw9_tem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 y="556"/>
              <a:ext cx="2174" cy="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6"/>
            <p:cNvSpPr txBox="1">
              <a:spLocks noChangeArrowheads="1"/>
            </p:cNvSpPr>
            <p:nvPr/>
          </p:nvSpPr>
          <p:spPr bwMode="auto">
            <a:xfrm>
              <a:off x="231" y="2872"/>
              <a:ext cx="2656"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A cast-iron machine part is acted upon by a 3 kN-m couple. Knowing </a:t>
              </a:r>
              <a:r>
                <a:rPr lang="en-US" altLang="en-US" sz="2000" i="1"/>
                <a:t>E</a:t>
              </a:r>
              <a:r>
                <a:rPr lang="en-US" altLang="en-US" sz="2000"/>
                <a:t> = 165 GPa and neglecting the effects of fillets, determine the maximum tensile and compressive stresses</a:t>
              </a:r>
            </a:p>
          </p:txBody>
        </p:sp>
      </p:grpSp>
      <p:grpSp>
        <p:nvGrpSpPr>
          <p:cNvPr id="8" name="Group 7"/>
          <p:cNvGrpSpPr>
            <a:grpSpLocks/>
          </p:cNvGrpSpPr>
          <p:nvPr/>
        </p:nvGrpSpPr>
        <p:grpSpPr bwMode="auto">
          <a:xfrm>
            <a:off x="4810125" y="1025525"/>
            <a:ext cx="4333875" cy="2022475"/>
            <a:chOff x="3030" y="553"/>
            <a:chExt cx="2730" cy="1274"/>
          </a:xfrm>
        </p:grpSpPr>
        <p:sp>
          <p:nvSpPr>
            <p:cNvPr id="9" name="Text Box 8"/>
            <p:cNvSpPr txBox="1">
              <a:spLocks noChangeArrowheads="1"/>
            </p:cNvSpPr>
            <p:nvPr/>
          </p:nvSpPr>
          <p:spPr bwMode="auto">
            <a:xfrm>
              <a:off x="3030" y="553"/>
              <a:ext cx="2730"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Based on the cross-section geometry, calculate the location of the section centroid and moment of inertia.</a:t>
              </a:r>
            </a:p>
          </p:txBody>
        </p:sp>
        <p:graphicFrame>
          <p:nvGraphicFramePr>
            <p:cNvPr id="10" name="Object 9"/>
            <p:cNvGraphicFramePr>
              <a:graphicFrameLocks noChangeAspect="1"/>
            </p:cNvGraphicFramePr>
            <p:nvPr/>
          </p:nvGraphicFramePr>
          <p:xfrm>
            <a:off x="3403" y="1475"/>
            <a:ext cx="1752" cy="352"/>
          </p:xfrm>
          <a:graphic>
            <a:graphicData uri="http://schemas.openxmlformats.org/presentationml/2006/ole">
              <mc:AlternateContent xmlns:mc="http://schemas.openxmlformats.org/markup-compatibility/2006">
                <mc:Choice xmlns:v="urn:schemas-microsoft-com:vml" Requires="v">
                  <p:oleObj spid="_x0000_s12318" name="Equation" r:id="rId5" imgW="2781300" imgH="558800" progId="Equation.3">
                    <p:embed/>
                  </p:oleObj>
                </mc:Choice>
                <mc:Fallback>
                  <p:oleObj name="Equation" r:id="rId5" imgW="2781300" imgH="558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3" y="1475"/>
                          <a:ext cx="1752" cy="3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 name="Group 10"/>
          <p:cNvGrpSpPr>
            <a:grpSpLocks/>
          </p:cNvGrpSpPr>
          <p:nvPr/>
        </p:nvGrpSpPr>
        <p:grpSpPr bwMode="auto">
          <a:xfrm>
            <a:off x="4810125" y="3124200"/>
            <a:ext cx="4311650" cy="1592263"/>
            <a:chOff x="3030" y="1916"/>
            <a:chExt cx="2716" cy="1003"/>
          </a:xfrm>
        </p:grpSpPr>
        <p:sp>
          <p:nvSpPr>
            <p:cNvPr id="12" name="Text Box 11"/>
            <p:cNvSpPr txBox="1">
              <a:spLocks noChangeArrowheads="1"/>
            </p:cNvSpPr>
            <p:nvPr/>
          </p:nvSpPr>
          <p:spPr bwMode="auto">
            <a:xfrm>
              <a:off x="3030" y="1916"/>
              <a:ext cx="2716"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flexural formula to find the maximum tensile and compressive stresses.</a:t>
              </a:r>
            </a:p>
          </p:txBody>
        </p:sp>
        <p:graphicFrame>
          <p:nvGraphicFramePr>
            <p:cNvPr id="13" name="Object 12"/>
            <p:cNvGraphicFramePr>
              <a:graphicFrameLocks noChangeAspect="1"/>
            </p:cNvGraphicFramePr>
            <p:nvPr/>
          </p:nvGraphicFramePr>
          <p:xfrm>
            <a:off x="3403" y="2583"/>
            <a:ext cx="552" cy="336"/>
          </p:xfrm>
          <a:graphic>
            <a:graphicData uri="http://schemas.openxmlformats.org/presentationml/2006/ole">
              <mc:AlternateContent xmlns:mc="http://schemas.openxmlformats.org/markup-compatibility/2006">
                <mc:Choice xmlns:v="urn:schemas-microsoft-com:vml" Requires="v">
                  <p:oleObj spid="_x0000_s12319" name="Equation" r:id="rId7" imgW="876300" imgH="533400" progId="Equation.3">
                    <p:embed/>
                  </p:oleObj>
                </mc:Choice>
                <mc:Fallback>
                  <p:oleObj name="Equation" r:id="rId7" imgW="876300" imgH="533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3" y="2583"/>
                          <a:ext cx="552"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303219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88483EA-CA55-4BA2-B69D-625E1BCF8439}" type="slidenum">
              <a:rPr lang="en-US" altLang="en-US" sz="1400">
                <a:latin typeface="Arial" panose="020B0604020202020204" pitchFamily="34" charset="0"/>
              </a:rPr>
              <a:pPr eaLnBrk="1" hangingPunct="1">
                <a:buFontTx/>
                <a:buNone/>
              </a:pPr>
              <a:t>104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4.2</a:t>
            </a:r>
          </a:p>
        </p:txBody>
      </p:sp>
      <p:pic>
        <p:nvPicPr>
          <p:cNvPr id="4" name="Picture 3"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775" y="1055688"/>
            <a:ext cx="3429000" cy="190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msotw9_tem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3275" y="3798888"/>
            <a:ext cx="2895600" cy="114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3990975" y="841375"/>
            <a:ext cx="4975225"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buFontTx/>
              <a:buNone/>
            </a:pPr>
            <a:r>
              <a:rPr lang="en-US" altLang="en-US" sz="2000"/>
              <a:t>Based on the cross-section geometry, calculate the location of the section centroid and moment of inertia.</a:t>
            </a:r>
          </a:p>
        </p:txBody>
      </p:sp>
      <p:graphicFrame>
        <p:nvGraphicFramePr>
          <p:cNvPr id="7" name="Object 6"/>
          <p:cNvGraphicFramePr>
            <a:graphicFrameLocks noChangeAspect="1"/>
          </p:cNvGraphicFramePr>
          <p:nvPr/>
        </p:nvGraphicFramePr>
        <p:xfrm>
          <a:off x="3889375" y="4075113"/>
          <a:ext cx="2705100" cy="622300"/>
        </p:xfrm>
        <a:graphic>
          <a:graphicData uri="http://schemas.openxmlformats.org/presentationml/2006/ole">
            <mc:AlternateContent xmlns:mc="http://schemas.openxmlformats.org/markup-compatibility/2006">
              <mc:Choice xmlns:v="urn:schemas-microsoft-com:vml" Requires="v">
                <p:oleObj spid="_x0000_s13356" name="Equation" r:id="rId5" imgW="2705100" imgH="622300" progId="Equation.3">
                  <p:embed/>
                </p:oleObj>
              </mc:Choice>
              <mc:Fallback>
                <p:oleObj name="Equation" r:id="rId5" imgW="2705100" imgH="6223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9375" y="4075113"/>
                        <a:ext cx="270510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nvGraphicFramePr>
        <p:xfrm>
          <a:off x="4122738" y="2390775"/>
          <a:ext cx="3975100" cy="1320800"/>
        </p:xfrm>
        <a:graphic>
          <a:graphicData uri="http://schemas.openxmlformats.org/presentationml/2006/ole">
            <mc:AlternateContent xmlns:mc="http://schemas.openxmlformats.org/markup-compatibility/2006">
              <mc:Choice xmlns:v="urn:schemas-microsoft-com:vml" Requires="v">
                <p:oleObj spid="_x0000_s13357" name="Equation" r:id="rId7" imgW="3975100" imgH="1320800" progId="Equation.3">
                  <p:embed/>
                </p:oleObj>
              </mc:Choice>
              <mc:Fallback>
                <p:oleObj name="Equation" r:id="rId7" imgW="3975100" imgH="1320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2738" y="2390775"/>
                        <a:ext cx="3975100" cy="132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8"/>
          <p:cNvGraphicFramePr>
            <a:graphicFrameLocks noChangeAspect="1"/>
          </p:cNvGraphicFramePr>
          <p:nvPr/>
        </p:nvGraphicFramePr>
        <p:xfrm>
          <a:off x="3808413" y="5049838"/>
          <a:ext cx="5194300" cy="1219200"/>
        </p:xfrm>
        <a:graphic>
          <a:graphicData uri="http://schemas.openxmlformats.org/presentationml/2006/ole">
            <mc:AlternateContent xmlns:mc="http://schemas.openxmlformats.org/markup-compatibility/2006">
              <mc:Choice xmlns:v="urn:schemas-microsoft-com:vml" Requires="v">
                <p:oleObj spid="_x0000_s13358" name="Equation" r:id="rId9" imgW="5194300" imgH="1219200" progId="Equation.3">
                  <p:embed/>
                </p:oleObj>
              </mc:Choice>
              <mc:Fallback>
                <p:oleObj name="Equation" r:id="rId9" imgW="5194300" imgH="12192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08413" y="5049838"/>
                        <a:ext cx="51943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14543219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4.2</a:t>
            </a:r>
          </a:p>
        </p:txBody>
      </p:sp>
      <p:pic>
        <p:nvPicPr>
          <p:cNvPr id="4" name="Picture 3"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255713"/>
            <a:ext cx="3360738" cy="263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a:grpSpLocks/>
          </p:cNvGrpSpPr>
          <p:nvPr/>
        </p:nvGrpSpPr>
        <p:grpSpPr bwMode="auto">
          <a:xfrm>
            <a:off x="3695700" y="1144588"/>
            <a:ext cx="5295900" cy="2513012"/>
            <a:chOff x="2328" y="644"/>
            <a:chExt cx="3336" cy="1583"/>
          </a:xfrm>
        </p:grpSpPr>
        <p:sp>
          <p:nvSpPr>
            <p:cNvPr id="6" name="Text Box 5"/>
            <p:cNvSpPr txBox="1">
              <a:spLocks noChangeArrowheads="1"/>
            </p:cNvSpPr>
            <p:nvPr/>
          </p:nvSpPr>
          <p:spPr bwMode="auto">
            <a:xfrm>
              <a:off x="2328" y="644"/>
              <a:ext cx="319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flexural formula to find the maximum tensile and compressive stresses.</a:t>
              </a:r>
            </a:p>
          </p:txBody>
        </p:sp>
        <p:graphicFrame>
          <p:nvGraphicFramePr>
            <p:cNvPr id="7" name="Object 6"/>
            <p:cNvGraphicFramePr>
              <a:graphicFrameLocks noChangeAspect="1"/>
            </p:cNvGraphicFramePr>
            <p:nvPr/>
          </p:nvGraphicFramePr>
          <p:xfrm>
            <a:off x="2483" y="1075"/>
            <a:ext cx="2048" cy="1152"/>
          </p:xfrm>
          <a:graphic>
            <a:graphicData uri="http://schemas.openxmlformats.org/presentationml/2006/ole">
              <mc:AlternateContent xmlns:mc="http://schemas.openxmlformats.org/markup-compatibility/2006">
                <mc:Choice xmlns:v="urn:schemas-microsoft-com:vml" Requires="v">
                  <p:oleObj spid="_x0000_s14380" name="Equation" r:id="rId4" imgW="3251200" imgH="1828800" progId="Equation.3">
                    <p:embed/>
                  </p:oleObj>
                </mc:Choice>
                <mc:Fallback>
                  <p:oleObj name="Equation" r:id="rId4" imgW="3251200" imgH="1828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 y="1075"/>
                          <a:ext cx="2048" cy="1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nvGraphicFramePr>
          <p:xfrm>
            <a:off x="4648" y="1518"/>
            <a:ext cx="952" cy="176"/>
          </p:xfrm>
          <a:graphic>
            <a:graphicData uri="http://schemas.openxmlformats.org/presentationml/2006/ole">
              <mc:AlternateContent xmlns:mc="http://schemas.openxmlformats.org/markup-compatibility/2006">
                <mc:Choice xmlns:v="urn:schemas-microsoft-com:vml" Requires="v">
                  <p:oleObj spid="_x0000_s14381" name="Equation" r:id="rId6" imgW="1511300" imgH="279400" progId="Equation.3">
                    <p:embed/>
                  </p:oleObj>
                </mc:Choice>
                <mc:Fallback>
                  <p:oleObj name="Equation" r:id="rId6" imgW="1511300" imgH="2794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 y="1518"/>
                          <a:ext cx="952" cy="17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8"/>
            <p:cNvGraphicFramePr>
              <a:graphicFrameLocks noChangeAspect="1"/>
            </p:cNvGraphicFramePr>
            <p:nvPr/>
          </p:nvGraphicFramePr>
          <p:xfrm>
            <a:off x="4648" y="1920"/>
            <a:ext cx="1016" cy="176"/>
          </p:xfrm>
          <a:graphic>
            <a:graphicData uri="http://schemas.openxmlformats.org/presentationml/2006/ole">
              <mc:AlternateContent xmlns:mc="http://schemas.openxmlformats.org/markup-compatibility/2006">
                <mc:Choice xmlns:v="urn:schemas-microsoft-com:vml" Requires="v">
                  <p:oleObj spid="_x0000_s14382" name="Equation" r:id="rId8" imgW="1612900" imgH="279400" progId="Equation.3">
                    <p:embed/>
                  </p:oleObj>
                </mc:Choice>
                <mc:Fallback>
                  <p:oleObj name="Equation" r:id="rId8" imgW="1612900" imgH="279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8" y="1920"/>
                          <a:ext cx="1016" cy="17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91038255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r>
              <a:rPr lang="en-US" altLang="en-US" sz="4000" dirty="0"/>
              <a:t>Design of Prismatic Beams for Bending</a:t>
            </a:r>
            <a:endParaRPr lang="en-US" altLang="en-US" sz="4000" dirty="0" smtClean="0"/>
          </a:p>
        </p:txBody>
      </p:sp>
      <p:sp>
        <p:nvSpPr>
          <p:cNvPr id="10" name="Content Placeholder 9"/>
          <p:cNvSpPr>
            <a:spLocks noGrp="1"/>
          </p:cNvSpPr>
          <p:nvPr>
            <p:ph idx="1"/>
          </p:nvPr>
        </p:nvSpPr>
        <p:spPr/>
        <p:txBody>
          <a:bodyPr/>
          <a:lstStyle/>
          <a:p>
            <a:r>
              <a:rPr lang="en-US" sz="2800" dirty="0"/>
              <a:t>The largest normal stress is found at the surface where </a:t>
            </a:r>
            <a:r>
              <a:rPr lang="en-US" sz="2800" dirty="0" smtClean="0"/>
              <a:t>the maximum </a:t>
            </a:r>
            <a:r>
              <a:rPr lang="en-US" sz="2800" dirty="0"/>
              <a:t>bending moment occurs.</a:t>
            </a:r>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106</a:t>
            </a:fld>
            <a:endParaRPr lang="en-US" altLang="en-US" sz="1400">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2181771" y="2743200"/>
            <a:ext cx="3380829" cy="1016459"/>
          </a:xfrm>
          <a:prstGeom prst="rect">
            <a:avLst/>
          </a:prstGeom>
        </p:spPr>
      </p:pic>
    </p:spTree>
    <p:extLst>
      <p:ext uri="{BB962C8B-B14F-4D97-AF65-F5344CB8AC3E}">
        <p14:creationId xmlns:p14="http://schemas.microsoft.com/office/powerpoint/2010/main" val="10359757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r>
              <a:rPr lang="en-US" altLang="en-US" sz="4000" dirty="0"/>
              <a:t>Design of Prismatic Beams for Bending</a:t>
            </a:r>
            <a:endParaRPr lang="en-US" altLang="en-US" sz="4000" dirty="0" smtClean="0"/>
          </a:p>
        </p:txBody>
      </p:sp>
      <p:sp>
        <p:nvSpPr>
          <p:cNvPr id="10" name="Content Placeholder 9"/>
          <p:cNvSpPr>
            <a:spLocks noGrp="1"/>
          </p:cNvSpPr>
          <p:nvPr>
            <p:ph idx="1"/>
          </p:nvPr>
        </p:nvSpPr>
        <p:spPr/>
        <p:txBody>
          <a:bodyPr/>
          <a:lstStyle/>
          <a:p>
            <a:r>
              <a:rPr lang="en-US" sz="2800" dirty="0"/>
              <a:t>A safe design requires that the maximum normal stress </a:t>
            </a:r>
            <a:r>
              <a:rPr lang="en-US" sz="2800" dirty="0" smtClean="0"/>
              <a:t>be less </a:t>
            </a:r>
            <a:r>
              <a:rPr lang="en-US" sz="2800" dirty="0"/>
              <a:t>than the allowable stress for the material used. </a:t>
            </a:r>
            <a:r>
              <a:rPr lang="en-US" sz="2800" dirty="0" smtClean="0"/>
              <a:t>This criteria </a:t>
            </a:r>
            <a:r>
              <a:rPr lang="en-US" sz="2800" dirty="0"/>
              <a:t>leads to the determination of the </a:t>
            </a:r>
            <a:r>
              <a:rPr lang="en-US" sz="2800" dirty="0" smtClean="0"/>
              <a:t>minimum acceptable </a:t>
            </a:r>
            <a:r>
              <a:rPr lang="en-US" sz="2800" dirty="0"/>
              <a:t>section modulus.</a:t>
            </a:r>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107</a:t>
            </a:fld>
            <a:endParaRPr lang="en-US" altLang="en-US" sz="1400">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743200" y="3863181"/>
            <a:ext cx="2223123" cy="1547019"/>
          </a:xfrm>
          <a:prstGeom prst="rect">
            <a:avLst/>
          </a:prstGeom>
        </p:spPr>
      </p:pic>
    </p:spTree>
    <p:extLst>
      <p:ext uri="{BB962C8B-B14F-4D97-AF65-F5344CB8AC3E}">
        <p14:creationId xmlns:p14="http://schemas.microsoft.com/office/powerpoint/2010/main" val="19878400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r>
              <a:rPr lang="en-US" altLang="en-US" sz="4000" dirty="0"/>
              <a:t>Design of Prismatic Beams for Bending</a:t>
            </a:r>
            <a:endParaRPr lang="en-US" altLang="en-US" sz="4000" dirty="0" smtClean="0"/>
          </a:p>
        </p:txBody>
      </p:sp>
      <p:sp>
        <p:nvSpPr>
          <p:cNvPr id="10" name="Content Placeholder 9"/>
          <p:cNvSpPr>
            <a:spLocks noGrp="1"/>
          </p:cNvSpPr>
          <p:nvPr>
            <p:ph idx="1"/>
          </p:nvPr>
        </p:nvSpPr>
        <p:spPr/>
        <p:txBody>
          <a:bodyPr/>
          <a:lstStyle/>
          <a:p>
            <a:r>
              <a:rPr lang="en-US" sz="2800" dirty="0"/>
              <a:t>Among beam section choices which have an </a:t>
            </a:r>
            <a:r>
              <a:rPr lang="en-US" sz="2800" dirty="0" smtClean="0"/>
              <a:t>acceptable section </a:t>
            </a:r>
            <a:r>
              <a:rPr lang="en-US" sz="2800" dirty="0"/>
              <a:t>modulus, the one with the smallest weight per </a:t>
            </a:r>
            <a:r>
              <a:rPr lang="en-US" sz="2800" dirty="0" smtClean="0"/>
              <a:t>unit length </a:t>
            </a:r>
            <a:r>
              <a:rPr lang="en-US" sz="2800" dirty="0"/>
              <a:t>or cross sectional area will be the least </a:t>
            </a:r>
            <a:r>
              <a:rPr lang="en-US" sz="2800" dirty="0" smtClean="0"/>
              <a:t>expensive and </a:t>
            </a:r>
            <a:r>
              <a:rPr lang="en-US" sz="2800" dirty="0"/>
              <a:t>the best choice.</a:t>
            </a:r>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108</a:t>
            </a:fld>
            <a:endParaRPr lang="en-US" altLang="en-US" sz="1400">
              <a:latin typeface="Arial" panose="020B0604020202020204" pitchFamily="34" charset="0"/>
            </a:endParaRPr>
          </a:p>
        </p:txBody>
      </p:sp>
    </p:spTree>
    <p:extLst>
      <p:ext uri="{BB962C8B-B14F-4D97-AF65-F5344CB8AC3E}">
        <p14:creationId xmlns:p14="http://schemas.microsoft.com/office/powerpoint/2010/main" val="321058530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563562"/>
          </a:xfrm>
        </p:spPr>
        <p:txBody>
          <a:bodyPr/>
          <a:lstStyle/>
          <a:p>
            <a:pPr algn="l"/>
            <a:r>
              <a:rPr lang="en-US" sz="3600" dirty="0"/>
              <a:t>Sample Problem 5.8</a:t>
            </a:r>
            <a:endParaRPr lang="en-US" altLang="en-US" sz="3600" dirty="0" smtClean="0"/>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109</a:t>
            </a:fld>
            <a:endParaRPr lang="en-US" altLang="en-US" sz="1400">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304800" y="1257604"/>
            <a:ext cx="8534400" cy="4676852"/>
          </a:xfrm>
          <a:prstGeom prst="rect">
            <a:avLst/>
          </a:prstGeom>
        </p:spPr>
      </p:pic>
    </p:spTree>
    <p:extLst>
      <p:ext uri="{BB962C8B-B14F-4D97-AF65-F5344CB8AC3E}">
        <p14:creationId xmlns:p14="http://schemas.microsoft.com/office/powerpoint/2010/main" val="4208647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7D6DA4A-E16E-4FD8-AD0A-46537D6AB7EB}" type="slidenum">
              <a:rPr lang="en-US" altLang="en-US" sz="1400">
                <a:latin typeface="Arial" panose="020B0604020202020204" pitchFamily="34" charset="0"/>
              </a:rPr>
              <a:pPr eaLnBrk="1" hangingPunct="1">
                <a:buFontTx/>
                <a:buNone/>
              </a:pPr>
              <a:t>11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3"/>
          <p:cNvSpPr txBox="1">
            <a:spLocks noChangeArrowheads="1"/>
          </p:cNvSpPr>
          <p:nvPr/>
        </p:nvSpPr>
        <p:spPr bwMode="auto">
          <a:xfrm>
            <a:off x="233363" y="1066800"/>
            <a:ext cx="8605837" cy="5334000"/>
          </a:xfrm>
          <a:prstGeom prst="rect">
            <a:avLst/>
          </a:prstGeom>
          <a:noFill/>
          <a:ln w="9525">
            <a:noFill/>
            <a:miter lim="800000"/>
            <a:headEnd/>
            <a:tailEnd/>
          </a:ln>
          <a:extLst>
            <a:ext uri="{909E8E84-426E-40DD-AFC4-6F175D3DCCD1}">
              <a14:hiddenFill xmlns:a14="http://schemas.microsoft.com/office/drawing/2010/main">
                <a:solidFill>
                  <a:srgbClr val="FFFFCC"/>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smtClean="0">
                <a:solidFill>
                  <a:srgbClr val="CC3300"/>
                </a:solidFill>
                <a:latin typeface="Arial" panose="020B0604020202020204" pitchFamily="34" charset="0"/>
              </a:rPr>
              <a:t>Procedure for analysis</a:t>
            </a:r>
          </a:p>
          <a:p>
            <a:pPr>
              <a:lnSpc>
                <a:spcPct val="80000"/>
              </a:lnSpc>
              <a:buFontTx/>
              <a:buNone/>
            </a:pPr>
            <a:r>
              <a:rPr lang="en-US" altLang="en-US" sz="2800" smtClean="0">
                <a:solidFill>
                  <a:schemeClr val="accent2"/>
                </a:solidFill>
                <a:latin typeface="Arial" panose="020B0604020202020204" pitchFamily="34" charset="0"/>
              </a:rPr>
              <a:t>Shear and moment functions</a:t>
            </a:r>
          </a:p>
          <a:p>
            <a:pPr>
              <a:lnSpc>
                <a:spcPct val="80000"/>
              </a:lnSpc>
            </a:pPr>
            <a:r>
              <a:rPr lang="en-US" altLang="en-US" sz="2800" smtClean="0">
                <a:latin typeface="Arial" panose="020B0604020202020204" pitchFamily="34" charset="0"/>
              </a:rPr>
              <a:t>Section beam perpendicular to its axis at each distance </a:t>
            </a:r>
            <a:r>
              <a:rPr lang="en-US" altLang="en-US" sz="2800" i="1" smtClean="0"/>
              <a:t>x</a:t>
            </a:r>
          </a:p>
          <a:p>
            <a:pPr>
              <a:lnSpc>
                <a:spcPct val="80000"/>
              </a:lnSpc>
            </a:pPr>
            <a:r>
              <a:rPr lang="en-US" altLang="en-US" sz="2800" smtClean="0">
                <a:latin typeface="Arial" panose="020B0604020202020204" pitchFamily="34" charset="0"/>
              </a:rPr>
              <a:t>Draw free-body diagram of one segment</a:t>
            </a:r>
          </a:p>
          <a:p>
            <a:pPr>
              <a:lnSpc>
                <a:spcPct val="80000"/>
              </a:lnSpc>
            </a:pPr>
            <a:r>
              <a:rPr lang="en-US" altLang="en-US" sz="2800" smtClean="0">
                <a:latin typeface="Arial" panose="020B0604020202020204" pitchFamily="34" charset="0"/>
              </a:rPr>
              <a:t>Make sure </a:t>
            </a:r>
            <a:r>
              <a:rPr lang="en-US" altLang="en-US" sz="2800" b="1" smtClean="0">
                <a:latin typeface="Arial" panose="020B0604020202020204" pitchFamily="34" charset="0"/>
              </a:rPr>
              <a:t>V</a:t>
            </a:r>
            <a:r>
              <a:rPr lang="en-US" altLang="en-US" sz="2800" smtClean="0">
                <a:latin typeface="Arial" panose="020B0604020202020204" pitchFamily="34" charset="0"/>
              </a:rPr>
              <a:t> and </a:t>
            </a:r>
            <a:r>
              <a:rPr lang="en-US" altLang="en-US" sz="2800" b="1" smtClean="0">
                <a:latin typeface="Arial" panose="020B0604020202020204" pitchFamily="34" charset="0"/>
              </a:rPr>
              <a:t>M</a:t>
            </a:r>
            <a:r>
              <a:rPr lang="en-US" altLang="en-US" sz="2800" smtClean="0">
                <a:latin typeface="Arial" panose="020B0604020202020204" pitchFamily="34" charset="0"/>
              </a:rPr>
              <a:t> are shown acting in positive sense, according to sign convention</a:t>
            </a:r>
          </a:p>
          <a:p>
            <a:pPr>
              <a:lnSpc>
                <a:spcPct val="80000"/>
              </a:lnSpc>
            </a:pPr>
            <a:r>
              <a:rPr lang="en-US" altLang="en-US" sz="2800" smtClean="0">
                <a:latin typeface="Arial" panose="020B0604020202020204" pitchFamily="34" charset="0"/>
              </a:rPr>
              <a:t>Sum forces perpendicular to beam’s axis to get shear</a:t>
            </a:r>
          </a:p>
          <a:p>
            <a:pPr>
              <a:lnSpc>
                <a:spcPct val="80000"/>
              </a:lnSpc>
            </a:pPr>
            <a:r>
              <a:rPr lang="en-US" altLang="en-US" sz="2800" smtClean="0">
                <a:latin typeface="Arial" panose="020B0604020202020204" pitchFamily="34" charset="0"/>
              </a:rPr>
              <a:t>Sum moments about the sectioned end of segment to get moment</a:t>
            </a:r>
            <a:endParaRPr lang="en-US" altLang="en-US" sz="2800" i="1" smtClean="0"/>
          </a:p>
        </p:txBody>
      </p:sp>
    </p:spTree>
    <p:extLst>
      <p:ext uri="{BB962C8B-B14F-4D97-AF65-F5344CB8AC3E}">
        <p14:creationId xmlns:p14="http://schemas.microsoft.com/office/powerpoint/2010/main" val="347536080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563562"/>
          </a:xfrm>
        </p:spPr>
        <p:txBody>
          <a:bodyPr/>
          <a:lstStyle/>
          <a:p>
            <a:pPr algn="l"/>
            <a:r>
              <a:rPr lang="en-US" sz="3600" dirty="0"/>
              <a:t>Sample Problem </a:t>
            </a:r>
            <a:r>
              <a:rPr lang="en-US" sz="3600" dirty="0" smtClean="0"/>
              <a:t>5.8 (</a:t>
            </a:r>
            <a:r>
              <a:rPr lang="en-US" sz="3600" dirty="0" err="1" smtClean="0"/>
              <a:t>Sol’n</a:t>
            </a:r>
            <a:r>
              <a:rPr lang="en-US" sz="3600" dirty="0" smtClean="0"/>
              <a:t>)</a:t>
            </a:r>
            <a:endParaRPr lang="en-US" altLang="en-US" sz="3600" dirty="0" smtClean="0"/>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110</a:t>
            </a:fld>
            <a:endParaRPr lang="en-US" altLang="en-US" sz="1400">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46166" y="990600"/>
            <a:ext cx="8305800" cy="5452400"/>
          </a:xfrm>
          <a:prstGeom prst="rect">
            <a:avLst/>
          </a:prstGeom>
        </p:spPr>
      </p:pic>
    </p:spTree>
    <p:extLst>
      <p:ext uri="{BB962C8B-B14F-4D97-AF65-F5344CB8AC3E}">
        <p14:creationId xmlns:p14="http://schemas.microsoft.com/office/powerpoint/2010/main" val="3306877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563562"/>
          </a:xfrm>
        </p:spPr>
        <p:txBody>
          <a:bodyPr/>
          <a:lstStyle/>
          <a:p>
            <a:pPr algn="l"/>
            <a:r>
              <a:rPr lang="en-US" sz="3600" dirty="0"/>
              <a:t>Sample Problem </a:t>
            </a:r>
            <a:r>
              <a:rPr lang="en-US" sz="3600" dirty="0" smtClean="0"/>
              <a:t>5.8 (</a:t>
            </a:r>
            <a:r>
              <a:rPr lang="en-US" sz="3600" dirty="0" err="1" smtClean="0"/>
              <a:t>Sol’n</a:t>
            </a:r>
            <a:r>
              <a:rPr lang="en-US" sz="3600" dirty="0" smtClean="0"/>
              <a:t>)</a:t>
            </a:r>
            <a:endParaRPr lang="en-US" altLang="en-US" sz="3600" dirty="0" smtClean="0"/>
          </a:p>
        </p:txBody>
      </p:sp>
      <p:sp>
        <p:nvSpPr>
          <p:cNvPr id="2" name="Slide Number Placeholder 2"/>
          <p:cNvSpPr>
            <a:spLocks noGrp="1"/>
          </p:cNvSpPr>
          <p:nvPr>
            <p:ph type="sldNum" sz="quarter" idx="12"/>
          </p:nvPr>
        </p:nvSpPr>
        <p:spPr>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C0C0A4-6DE4-408A-8E9B-5C6135E60F1A}" type="slidenum">
              <a:rPr lang="en-US" altLang="en-US" sz="1400">
                <a:latin typeface="Arial" panose="020B0604020202020204" pitchFamily="34" charset="0"/>
              </a:rPr>
              <a:pPr eaLnBrk="1" hangingPunct="1">
                <a:buFontTx/>
                <a:buNone/>
              </a:pPr>
              <a:t>111</a:t>
            </a:fld>
            <a:endParaRPr lang="en-US" altLang="en-US" sz="1400">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304800" y="1066800"/>
            <a:ext cx="8519095" cy="5098384"/>
          </a:xfrm>
          <a:prstGeom prst="rect">
            <a:avLst/>
          </a:prstGeom>
        </p:spPr>
      </p:pic>
    </p:spTree>
    <p:extLst>
      <p:ext uri="{BB962C8B-B14F-4D97-AF65-F5344CB8AC3E}">
        <p14:creationId xmlns:p14="http://schemas.microsoft.com/office/powerpoint/2010/main" val="27688819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146042E-E5E9-43F3-8695-69C0C0B4C8F3}" type="slidenum">
              <a:rPr lang="en-US" altLang="en-US" sz="1400">
                <a:latin typeface="Arial" panose="020B0604020202020204" pitchFamily="34" charset="0"/>
              </a:rPr>
              <a:pPr eaLnBrk="1" hangingPunct="1">
                <a:buFontTx/>
                <a:buNone/>
              </a:pPr>
              <a:t>112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UNSYMMETRICAL BENDING</a:t>
            </a:r>
          </a:p>
        </p:txBody>
      </p:sp>
      <p:sp>
        <p:nvSpPr>
          <p:cNvPr id="4" name="Rectangle 3"/>
          <p:cNvSpPr txBox="1">
            <a:spLocks noChangeArrowheads="1"/>
          </p:cNvSpPr>
          <p:nvPr/>
        </p:nvSpPr>
        <p:spPr bwMode="auto">
          <a:xfrm>
            <a:off x="157163" y="1066800"/>
            <a:ext cx="8758237" cy="3352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A condition for flexure formula is the symmetric x-sectional area of beam about an axis perpendicular to neutral axis</a:t>
            </a:r>
          </a:p>
          <a:p>
            <a:r>
              <a:rPr lang="en-US" altLang="en-US" sz="2800" smtClean="0">
                <a:latin typeface="Arial" panose="020B0604020202020204" pitchFamily="34" charset="0"/>
              </a:rPr>
              <a:t>However, the flexure formula can also be applied either to a beam having x-sectional area of any shape OR to a beam having a resultant moment that acts in any direction</a:t>
            </a:r>
          </a:p>
        </p:txBody>
      </p:sp>
      <p:pic>
        <p:nvPicPr>
          <p:cNvPr id="5" name="Picture 4" descr="AACLPNX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343400"/>
            <a:ext cx="305752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ACLPNW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267200"/>
            <a:ext cx="2944813"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266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EEFD59E-C86D-4EB1-A810-8BAE75173F11}" type="slidenum">
              <a:rPr lang="en-US" altLang="en-US" sz="1400">
                <a:latin typeface="Arial" panose="020B0604020202020204" pitchFamily="34" charset="0"/>
              </a:rPr>
              <a:pPr eaLnBrk="1" hangingPunct="1">
                <a:buFontTx/>
                <a:buNone/>
              </a:pPr>
              <a:t>113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UNSYMMETRICAL BENDING</a:t>
            </a:r>
          </a:p>
        </p:txBody>
      </p:sp>
      <p:sp>
        <p:nvSpPr>
          <p:cNvPr id="4" name="Rectangle 3"/>
          <p:cNvSpPr txBox="1">
            <a:spLocks noChangeArrowheads="1"/>
          </p:cNvSpPr>
          <p:nvPr/>
        </p:nvSpPr>
        <p:spPr bwMode="auto">
          <a:xfrm>
            <a:off x="233363" y="1066800"/>
            <a:ext cx="8758237"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sz="2800" b="1" smtClean="0">
                <a:solidFill>
                  <a:srgbClr val="CC3300"/>
                </a:solidFill>
                <a:latin typeface="Arial" panose="020B0604020202020204" pitchFamily="34" charset="0"/>
              </a:rPr>
              <a:t>Moment applied along principal axis</a:t>
            </a:r>
          </a:p>
          <a:p>
            <a:pPr marL="533400" indent="-533400"/>
            <a:r>
              <a:rPr lang="en-US" altLang="en-US" sz="2800" smtClean="0">
                <a:latin typeface="Arial" panose="020B0604020202020204" pitchFamily="34" charset="0"/>
              </a:rPr>
              <a:t>Consider a beam with unsymmetrical shape</a:t>
            </a:r>
          </a:p>
          <a:p>
            <a:pPr marL="533400" indent="-533400"/>
            <a:r>
              <a:rPr lang="en-US" altLang="en-US" sz="2800" smtClean="0">
                <a:latin typeface="Arial" panose="020B0604020202020204" pitchFamily="34" charset="0"/>
              </a:rPr>
              <a:t>Establish coordinate system as per usual and that resultant moment </a:t>
            </a:r>
            <a:r>
              <a:rPr lang="en-US" altLang="en-US" sz="2800" b="1" smtClean="0">
                <a:latin typeface="Arial" panose="020B0604020202020204" pitchFamily="34" charset="0"/>
              </a:rPr>
              <a:t>M</a:t>
            </a:r>
            <a:r>
              <a:rPr lang="en-US" altLang="en-US" sz="2800" smtClean="0">
                <a:latin typeface="Arial" panose="020B0604020202020204" pitchFamily="34" charset="0"/>
              </a:rPr>
              <a:t> acts along </a:t>
            </a:r>
            <a:r>
              <a:rPr lang="en-US" altLang="en-US" sz="2800" smtClean="0"/>
              <a:t>+</a:t>
            </a:r>
            <a:r>
              <a:rPr lang="en-US" altLang="en-US" sz="2800" i="1" smtClean="0"/>
              <a:t>z</a:t>
            </a:r>
            <a:r>
              <a:rPr lang="en-US" altLang="en-US" sz="2800" smtClean="0">
                <a:latin typeface="Arial" panose="020B0604020202020204" pitchFamily="34" charset="0"/>
              </a:rPr>
              <a:t> axis</a:t>
            </a:r>
          </a:p>
          <a:p>
            <a:pPr marL="533400" indent="-533400"/>
            <a:r>
              <a:rPr lang="en-US" altLang="en-US" sz="2800" smtClean="0">
                <a:latin typeface="Arial" panose="020B0604020202020204" pitchFamily="34" charset="0"/>
              </a:rPr>
              <a:t>Conditions:</a:t>
            </a:r>
          </a:p>
          <a:p>
            <a:pPr marL="914400" lvl="1" indent="-457200">
              <a:buFontTx/>
              <a:buAutoNum type="arabicPeriod"/>
            </a:pPr>
            <a:r>
              <a:rPr lang="en-US" altLang="en-US" smtClean="0">
                <a:latin typeface="Arial" panose="020B0604020202020204" pitchFamily="34" charset="0"/>
              </a:rPr>
              <a:t>Stress distribution acting over entire x-sectional area to be a zero force resultant, </a:t>
            </a:r>
          </a:p>
          <a:p>
            <a:pPr marL="914400" lvl="1" indent="-457200">
              <a:buFontTx/>
              <a:buAutoNum type="arabicPeriod"/>
            </a:pPr>
            <a:r>
              <a:rPr lang="en-US" altLang="en-US" smtClean="0">
                <a:latin typeface="Arial" panose="020B0604020202020204" pitchFamily="34" charset="0"/>
              </a:rPr>
              <a:t>Resultant internal moment about </a:t>
            </a:r>
            <a:r>
              <a:rPr lang="en-US" altLang="en-US" i="1" smtClean="0"/>
              <a:t>y</a:t>
            </a:r>
            <a:r>
              <a:rPr lang="en-US" altLang="en-US" smtClean="0">
                <a:latin typeface="Arial" panose="020B0604020202020204" pitchFamily="34" charset="0"/>
              </a:rPr>
              <a:t> axis to be zero </a:t>
            </a:r>
          </a:p>
          <a:p>
            <a:pPr marL="914400" lvl="1" indent="-457200">
              <a:buFontTx/>
              <a:buAutoNum type="arabicPeriod"/>
            </a:pPr>
            <a:r>
              <a:rPr lang="en-US" altLang="en-US" smtClean="0">
                <a:latin typeface="Arial" panose="020B0604020202020204" pitchFamily="34" charset="0"/>
              </a:rPr>
              <a:t>Resultant internal moment about </a:t>
            </a:r>
            <a:r>
              <a:rPr lang="en-US" altLang="en-US" i="1" smtClean="0"/>
              <a:t>z</a:t>
            </a:r>
            <a:r>
              <a:rPr lang="en-US" altLang="en-US" smtClean="0">
                <a:latin typeface="Arial" panose="020B0604020202020204" pitchFamily="34" charset="0"/>
              </a:rPr>
              <a:t> axis to be  equal to </a:t>
            </a:r>
            <a:r>
              <a:rPr lang="en-US" altLang="en-US" b="1" smtClean="0">
                <a:latin typeface="Arial" panose="020B0604020202020204" pitchFamily="34" charset="0"/>
              </a:rPr>
              <a:t>M</a:t>
            </a:r>
          </a:p>
        </p:txBody>
      </p:sp>
    </p:spTree>
    <p:extLst>
      <p:ext uri="{BB962C8B-B14F-4D97-AF65-F5344CB8AC3E}">
        <p14:creationId xmlns:p14="http://schemas.microsoft.com/office/powerpoint/2010/main" val="400751807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D7FA25B-80DB-471F-91C9-E10D68BA3750}" type="slidenum">
              <a:rPr lang="en-US" altLang="en-US" sz="1400">
                <a:latin typeface="Arial" panose="020B0604020202020204" pitchFamily="34" charset="0"/>
              </a:rPr>
              <a:pPr eaLnBrk="1" hangingPunct="1">
                <a:buFontTx/>
                <a:buNone/>
              </a:pPr>
              <a:t>114</a:t>
            </a:fld>
            <a:endParaRPr lang="en-US" altLang="en-US" sz="1400">
              <a:latin typeface="Arial" panose="020B0604020202020204" pitchFamily="34" charset="0"/>
            </a:endParaRPr>
          </a:p>
        </p:txBody>
      </p:sp>
      <p:sp>
        <p:nvSpPr>
          <p:cNvPr id="3" name="Rectangle 14"/>
          <p:cNvSpPr>
            <a:spLocks noChangeArrowheads="1"/>
          </p:cNvSpPr>
          <p:nvPr/>
        </p:nvSpPr>
        <p:spPr bwMode="auto">
          <a:xfrm>
            <a:off x="3276600" y="5334000"/>
            <a:ext cx="2286000" cy="6858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13"/>
          <p:cNvSpPr>
            <a:spLocks noChangeArrowheads="1"/>
          </p:cNvSpPr>
          <p:nvPr/>
        </p:nvSpPr>
        <p:spPr bwMode="auto">
          <a:xfrm>
            <a:off x="3200400" y="4191000"/>
            <a:ext cx="2286000" cy="6858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12"/>
          <p:cNvSpPr>
            <a:spLocks noChangeArrowheads="1"/>
          </p:cNvSpPr>
          <p:nvPr/>
        </p:nvSpPr>
        <p:spPr bwMode="auto">
          <a:xfrm>
            <a:off x="3276600" y="2971800"/>
            <a:ext cx="2286000" cy="6858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6"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UNSYMMETRICAL BENDING</a:t>
            </a:r>
          </a:p>
        </p:txBody>
      </p:sp>
      <p:sp>
        <p:nvSpPr>
          <p:cNvPr id="7" name="Rectangle 3"/>
          <p:cNvSpPr txBox="1">
            <a:spLocks noChangeArrowheads="1"/>
          </p:cNvSpPr>
          <p:nvPr/>
        </p:nvSpPr>
        <p:spPr bwMode="auto">
          <a:xfrm>
            <a:off x="233363" y="1066800"/>
            <a:ext cx="87582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sz="2800" b="1" smtClean="0">
                <a:solidFill>
                  <a:srgbClr val="CC3300"/>
                </a:solidFill>
                <a:latin typeface="Arial" panose="020B0604020202020204" pitchFamily="34" charset="0"/>
              </a:rPr>
              <a:t>Moment applied along principal axis</a:t>
            </a:r>
          </a:p>
          <a:p>
            <a:pPr marL="533400" indent="-533400"/>
            <a:r>
              <a:rPr lang="en-US" altLang="en-US" sz="2800" smtClean="0">
                <a:latin typeface="Arial" panose="020B0604020202020204" pitchFamily="34" charset="0"/>
              </a:rPr>
              <a:t>Express the 3 conditions mathematically by considering force acting on differential element </a:t>
            </a:r>
            <a:r>
              <a:rPr lang="en-US" altLang="en-US" sz="2800" i="1" smtClean="0"/>
              <a:t>dA</a:t>
            </a:r>
            <a:r>
              <a:rPr lang="en-US" altLang="en-US" sz="2800" smtClean="0">
                <a:latin typeface="Arial" panose="020B0604020202020204" pitchFamily="34" charset="0"/>
              </a:rPr>
              <a:t> located at (</a:t>
            </a:r>
            <a:r>
              <a:rPr lang="en-US" altLang="en-US" sz="2800" smtClean="0"/>
              <a:t>0,</a:t>
            </a:r>
            <a:r>
              <a:rPr lang="en-US" altLang="en-US" sz="2800" smtClean="0">
                <a:latin typeface="Arial" panose="020B0604020202020204" pitchFamily="34" charset="0"/>
              </a:rPr>
              <a:t> </a:t>
            </a:r>
            <a:r>
              <a:rPr lang="en-US" altLang="en-US" sz="2800" i="1" smtClean="0"/>
              <a:t>y</a:t>
            </a:r>
            <a:r>
              <a:rPr lang="en-US" altLang="en-US" sz="2800" smtClean="0">
                <a:latin typeface="Arial" panose="020B0604020202020204" pitchFamily="34" charset="0"/>
              </a:rPr>
              <a:t>, </a:t>
            </a:r>
            <a:r>
              <a:rPr lang="en-US" altLang="en-US" sz="2800" i="1" smtClean="0"/>
              <a:t>z</a:t>
            </a:r>
            <a:r>
              <a:rPr lang="en-US" altLang="en-US" sz="2800" smtClean="0">
                <a:latin typeface="Arial" panose="020B0604020202020204" pitchFamily="34" charset="0"/>
              </a:rPr>
              <a:t>). Force is </a:t>
            </a:r>
            <a:r>
              <a:rPr lang="en-US" altLang="en-US" sz="2800" i="1" smtClean="0"/>
              <a:t>dF = </a:t>
            </a:r>
            <a:r>
              <a:rPr lang="en-US" altLang="en-US" sz="2800" i="1" smtClean="0">
                <a:sym typeface="Symbol" panose="05050102010706020507" pitchFamily="18" charset="2"/>
              </a:rPr>
              <a:t> </a:t>
            </a:r>
            <a:r>
              <a:rPr lang="en-US" altLang="en-US" sz="2800" i="1" smtClean="0"/>
              <a:t>dA</a:t>
            </a:r>
            <a:r>
              <a:rPr lang="en-US" altLang="en-US" sz="2800" smtClean="0">
                <a:latin typeface="Arial" panose="020B0604020202020204" pitchFamily="34" charset="0"/>
              </a:rPr>
              <a:t>, therefore</a:t>
            </a:r>
            <a:endParaRPr lang="en-US" altLang="en-US" b="1" smtClean="0">
              <a:latin typeface="Arial" panose="020B0604020202020204" pitchFamily="34" charset="0"/>
            </a:endParaRPr>
          </a:p>
        </p:txBody>
      </p:sp>
      <p:sp>
        <p:nvSpPr>
          <p:cNvPr id="8" name="Text Box 4"/>
          <p:cNvSpPr txBox="1">
            <a:spLocks noChangeArrowheads="1"/>
          </p:cNvSpPr>
          <p:nvPr/>
        </p:nvSpPr>
        <p:spPr bwMode="auto">
          <a:xfrm>
            <a:off x="715963" y="3048000"/>
            <a:ext cx="45418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F</a:t>
            </a:r>
            <a:r>
              <a:rPr lang="en-US" altLang="en-US" sz="2800" i="1" baseline="-25000">
                <a:sym typeface="Symbol" panose="05050102010706020507" pitchFamily="18" charset="2"/>
              </a:rPr>
              <a:t>R</a:t>
            </a:r>
            <a:r>
              <a:rPr lang="en-US" altLang="en-US" sz="2800">
                <a:sym typeface="Symbol" panose="05050102010706020507" pitchFamily="18" charset="2"/>
              </a:rPr>
              <a:t> = </a:t>
            </a:r>
            <a:r>
              <a:rPr lang="en-US" altLang="en-US" sz="2800" i="1">
                <a:sym typeface="Symbol" panose="05050102010706020507" pitchFamily="18" charset="2"/>
              </a:rPr>
              <a:t>F</a:t>
            </a:r>
            <a:r>
              <a:rPr lang="en-US" altLang="en-US" sz="2800" i="1" baseline="-25000">
                <a:sym typeface="Symbol" panose="05050102010706020507" pitchFamily="18" charset="2"/>
              </a:rPr>
              <a:t>x</a:t>
            </a:r>
            <a:r>
              <a:rPr lang="en-US" altLang="en-US" sz="2800">
                <a:sym typeface="Symbol" panose="05050102010706020507" pitchFamily="18" charset="2"/>
              </a:rPr>
              <a:t>;	 	0 = </a:t>
            </a:r>
            <a:r>
              <a:rPr lang="en-US" altLang="en-US" sz="2800">
                <a:cs typeface="Times New Roman" panose="02020603050405020304" pitchFamily="18" charset="0"/>
                <a:sym typeface="Symbol" panose="05050102010706020507" pitchFamily="18" charset="2"/>
              </a:rPr>
              <a:t>∫</a:t>
            </a:r>
            <a:r>
              <a:rPr lang="en-US" altLang="en-US" sz="2800" baseline="-25000">
                <a:sym typeface="Symbol" panose="05050102010706020507" pitchFamily="18" charset="2"/>
              </a:rPr>
              <a:t>A</a:t>
            </a:r>
            <a:r>
              <a:rPr lang="en-US" altLang="en-US" sz="2800">
                <a:sym typeface="Symbol" panose="05050102010706020507" pitchFamily="18" charset="2"/>
              </a:rPr>
              <a:t> </a:t>
            </a:r>
            <a:r>
              <a:rPr lang="en-US" altLang="en-US" sz="2800" i="1">
                <a:sym typeface="Symbol" panose="05050102010706020507" pitchFamily="18" charset="2"/>
              </a:rPr>
              <a:t> dA</a:t>
            </a:r>
          </a:p>
        </p:txBody>
      </p:sp>
      <p:sp>
        <p:nvSpPr>
          <p:cNvPr id="9" name="Rectangle 5"/>
          <p:cNvSpPr>
            <a:spLocks noChangeArrowheads="1"/>
          </p:cNvSpPr>
          <p:nvPr/>
        </p:nvSpPr>
        <p:spPr bwMode="auto">
          <a:xfrm>
            <a:off x="641350" y="4281488"/>
            <a:ext cx="47879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a:t>
            </a:r>
            <a:r>
              <a:rPr lang="en-US" altLang="en-US" sz="2800" i="1">
                <a:sym typeface="Symbol" panose="05050102010706020507" pitchFamily="18" charset="2"/>
              </a:rPr>
              <a:t>M</a:t>
            </a:r>
            <a:r>
              <a:rPr lang="en-US" altLang="en-US" sz="2800" i="1" baseline="-25000">
                <a:sym typeface="Symbol" panose="05050102010706020507" pitchFamily="18" charset="2"/>
              </a:rPr>
              <a:t>R</a:t>
            </a:r>
            <a:r>
              <a:rPr lang="en-US" altLang="en-US" sz="2800">
                <a:sym typeface="Symbol" panose="05050102010706020507" pitchFamily="18" charset="2"/>
              </a:rPr>
              <a:t>)</a:t>
            </a:r>
            <a:r>
              <a:rPr lang="en-US" altLang="en-US" sz="2800" i="1" baseline="-25000">
                <a:sym typeface="Symbol" panose="05050102010706020507" pitchFamily="18" charset="2"/>
              </a:rPr>
              <a:t>y</a:t>
            </a:r>
            <a:r>
              <a:rPr lang="en-US" altLang="en-US" sz="2800">
                <a:sym typeface="Symbol" panose="05050102010706020507" pitchFamily="18" charset="2"/>
              </a:rPr>
              <a:t> =  </a:t>
            </a:r>
            <a:r>
              <a:rPr lang="en-US" altLang="en-US" sz="2800" i="1">
                <a:sym typeface="Symbol" panose="05050102010706020507" pitchFamily="18" charset="2"/>
              </a:rPr>
              <a:t>M</a:t>
            </a:r>
            <a:r>
              <a:rPr lang="en-US" altLang="en-US" sz="2800" i="1" baseline="-25000">
                <a:sym typeface="Symbol" panose="05050102010706020507" pitchFamily="18" charset="2"/>
              </a:rPr>
              <a:t>y</a:t>
            </a:r>
            <a:r>
              <a:rPr lang="en-US" altLang="en-US" sz="2800" i="1">
                <a:sym typeface="Symbol" panose="05050102010706020507" pitchFamily="18" charset="2"/>
              </a:rPr>
              <a:t>;</a:t>
            </a:r>
            <a:r>
              <a:rPr lang="en-US" altLang="en-US" sz="2800" i="1" baseline="-25000">
                <a:sym typeface="Symbol" panose="05050102010706020507" pitchFamily="18" charset="2"/>
              </a:rPr>
              <a:t>	</a:t>
            </a:r>
            <a:r>
              <a:rPr lang="en-US" altLang="en-US" sz="2800">
                <a:sym typeface="Symbol" panose="05050102010706020507" pitchFamily="18" charset="2"/>
              </a:rPr>
              <a:t>0 = ∫</a:t>
            </a:r>
            <a:r>
              <a:rPr lang="en-US" altLang="en-US" sz="2800" baseline="-25000">
                <a:sym typeface="Symbol" panose="05050102010706020507" pitchFamily="18" charset="2"/>
              </a:rPr>
              <a:t>A</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z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dA</a:t>
            </a:r>
          </a:p>
        </p:txBody>
      </p:sp>
      <p:sp>
        <p:nvSpPr>
          <p:cNvPr id="10" name="Rectangle 6"/>
          <p:cNvSpPr>
            <a:spLocks noChangeArrowheads="1"/>
          </p:cNvSpPr>
          <p:nvPr/>
        </p:nvSpPr>
        <p:spPr bwMode="auto">
          <a:xfrm>
            <a:off x="452438" y="5424488"/>
            <a:ext cx="51403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a:t>
            </a:r>
            <a:r>
              <a:rPr lang="en-US" altLang="en-US" sz="2800" i="1">
                <a:sym typeface="Symbol" panose="05050102010706020507" pitchFamily="18" charset="2"/>
              </a:rPr>
              <a:t>M</a:t>
            </a:r>
            <a:r>
              <a:rPr lang="en-US" altLang="en-US" sz="2800" i="1" baseline="-25000">
                <a:sym typeface="Symbol" panose="05050102010706020507" pitchFamily="18" charset="2"/>
              </a:rPr>
              <a:t>R</a:t>
            </a:r>
            <a:r>
              <a:rPr lang="en-US" altLang="en-US" sz="2800">
                <a:sym typeface="Symbol" panose="05050102010706020507" pitchFamily="18" charset="2"/>
              </a:rPr>
              <a:t>)</a:t>
            </a:r>
            <a:r>
              <a:rPr lang="en-US" altLang="en-US" sz="2800" i="1" baseline="-25000">
                <a:sym typeface="Symbol" panose="05050102010706020507" pitchFamily="18" charset="2"/>
              </a:rPr>
              <a:t>z</a:t>
            </a:r>
            <a:r>
              <a:rPr lang="en-US" altLang="en-US" sz="2800">
                <a:sym typeface="Symbol" panose="05050102010706020507" pitchFamily="18" charset="2"/>
              </a:rPr>
              <a:t> =  </a:t>
            </a:r>
            <a:r>
              <a:rPr lang="en-US" altLang="en-US" sz="2800" i="1">
                <a:sym typeface="Symbol" panose="05050102010706020507" pitchFamily="18" charset="2"/>
              </a:rPr>
              <a:t>M</a:t>
            </a:r>
            <a:r>
              <a:rPr lang="en-US" altLang="en-US" sz="2800" i="1" baseline="-25000">
                <a:sym typeface="Symbol" panose="05050102010706020507" pitchFamily="18" charset="2"/>
              </a:rPr>
              <a:t>z</a:t>
            </a:r>
            <a:r>
              <a:rPr lang="en-US" altLang="en-US" sz="2800" i="1">
                <a:sym typeface="Symbol" panose="05050102010706020507" pitchFamily="18" charset="2"/>
              </a:rPr>
              <a:t>;</a:t>
            </a:r>
            <a:r>
              <a:rPr lang="en-US" altLang="en-US" sz="2800" i="1" baseline="-25000">
                <a:sym typeface="Symbol" panose="05050102010706020507" pitchFamily="18" charset="2"/>
              </a:rPr>
              <a:t>	</a:t>
            </a:r>
            <a:r>
              <a:rPr lang="en-US" altLang="en-US" sz="2800">
                <a:sym typeface="Symbol" panose="05050102010706020507" pitchFamily="18" charset="2"/>
              </a:rPr>
              <a:t>M = ∫</a:t>
            </a:r>
            <a:r>
              <a:rPr lang="en-US" altLang="en-US" sz="2800" baseline="-25000">
                <a:sym typeface="Symbol" panose="05050102010706020507" pitchFamily="18" charset="2"/>
              </a:rPr>
              <a:t>A</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y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dA</a:t>
            </a:r>
          </a:p>
        </p:txBody>
      </p:sp>
      <p:pic>
        <p:nvPicPr>
          <p:cNvPr id="11" name="Picture 7" descr="AACLPNY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718175" y="3124200"/>
            <a:ext cx="3273425" cy="2840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xt Box 9"/>
          <p:cNvSpPr txBox="1">
            <a:spLocks noChangeArrowheads="1"/>
          </p:cNvSpPr>
          <p:nvPr/>
        </p:nvSpPr>
        <p:spPr bwMode="auto">
          <a:xfrm>
            <a:off x="3124200" y="35814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6-14</a:t>
            </a:r>
          </a:p>
        </p:txBody>
      </p:sp>
      <p:sp>
        <p:nvSpPr>
          <p:cNvPr id="13" name="Text Box 10"/>
          <p:cNvSpPr txBox="1">
            <a:spLocks noChangeArrowheads="1"/>
          </p:cNvSpPr>
          <p:nvPr/>
        </p:nvSpPr>
        <p:spPr bwMode="auto">
          <a:xfrm>
            <a:off x="3124200" y="48148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6-15</a:t>
            </a:r>
          </a:p>
        </p:txBody>
      </p:sp>
      <p:sp>
        <p:nvSpPr>
          <p:cNvPr id="14" name="Text Box 11"/>
          <p:cNvSpPr txBox="1">
            <a:spLocks noChangeArrowheads="1"/>
          </p:cNvSpPr>
          <p:nvPr/>
        </p:nvSpPr>
        <p:spPr bwMode="auto">
          <a:xfrm>
            <a:off x="3200400" y="6034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6-16</a:t>
            </a:r>
          </a:p>
        </p:txBody>
      </p:sp>
    </p:spTree>
    <p:extLst>
      <p:ext uri="{BB962C8B-B14F-4D97-AF65-F5344CB8AC3E}">
        <p14:creationId xmlns:p14="http://schemas.microsoft.com/office/powerpoint/2010/main" val="13745421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881C0BA-4F79-447F-8073-C596962EA612}" type="slidenum">
              <a:rPr lang="en-US" altLang="en-US" sz="1400">
                <a:latin typeface="Arial" panose="020B0604020202020204" pitchFamily="34" charset="0"/>
              </a:rPr>
              <a:pPr eaLnBrk="1" hangingPunct="1">
                <a:buFontTx/>
                <a:buNone/>
              </a:pPr>
              <a:t>115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Moment applied along principal axis</a:t>
            </a:r>
          </a:p>
          <a:p>
            <a:pPr marL="533400" indent="-533400">
              <a:lnSpc>
                <a:spcPct val="80000"/>
              </a:lnSpc>
            </a:pPr>
            <a:r>
              <a:rPr lang="en-US" altLang="en-US" sz="2800" smtClean="0">
                <a:latin typeface="Arial" panose="020B0604020202020204" pitchFamily="34" charset="0"/>
              </a:rPr>
              <a:t>Eqn 6.14 is satisfied since </a:t>
            </a:r>
            <a:r>
              <a:rPr lang="en-US" altLang="en-US" sz="2800" i="1" smtClean="0"/>
              <a:t>z</a:t>
            </a:r>
            <a:r>
              <a:rPr lang="en-US" altLang="en-US" sz="2800" smtClean="0">
                <a:latin typeface="Arial" panose="020B0604020202020204" pitchFamily="34" charset="0"/>
              </a:rPr>
              <a:t> axis passes through </a:t>
            </a:r>
            <a:r>
              <a:rPr lang="en-US" altLang="en-US" sz="2800" i="1" smtClean="0">
                <a:latin typeface="Arial" panose="020B0604020202020204" pitchFamily="34" charset="0"/>
              </a:rPr>
              <a:t>centroid</a:t>
            </a:r>
            <a:r>
              <a:rPr lang="en-US" altLang="en-US" sz="2800" smtClean="0">
                <a:latin typeface="Arial" panose="020B0604020202020204" pitchFamily="34" charset="0"/>
              </a:rPr>
              <a:t> of x-sectional area</a:t>
            </a:r>
          </a:p>
          <a:p>
            <a:pPr marL="533400" indent="-533400">
              <a:lnSpc>
                <a:spcPct val="80000"/>
              </a:lnSpc>
            </a:pPr>
            <a:r>
              <a:rPr lang="en-US" altLang="en-US" sz="2800" smtClean="0">
                <a:latin typeface="Arial" panose="020B0604020202020204" pitchFamily="34" charset="0"/>
              </a:rPr>
              <a:t>If material has linear-elastic behavior, then we can substitute </a:t>
            </a:r>
            <a:r>
              <a:rPr lang="en-US" altLang="en-US" sz="2800" i="1" smtClean="0">
                <a:sym typeface="Symbol" panose="05050102010706020507" pitchFamily="18" charset="2"/>
              </a:rPr>
              <a:t></a:t>
            </a:r>
            <a:r>
              <a:rPr lang="en-US" altLang="en-US" sz="2800" smtClean="0">
                <a:sym typeface="Symbol" panose="05050102010706020507" pitchFamily="18" charset="2"/>
              </a:rPr>
              <a:t> = (</a:t>
            </a:r>
            <a:r>
              <a:rPr lang="en-US" altLang="en-US" sz="2800" i="1" smtClean="0">
                <a:sym typeface="Symbol" panose="05050102010706020507" pitchFamily="18" charset="2"/>
              </a:rPr>
              <a:t>y/c</a:t>
            </a:r>
            <a:r>
              <a:rPr lang="en-US" altLang="en-US" sz="2800" smtClean="0">
                <a:sym typeface="Symbol" panose="05050102010706020507" pitchFamily="18" charset="2"/>
              </a:rPr>
              <a:t>)</a:t>
            </a:r>
            <a:r>
              <a:rPr lang="en-US" altLang="en-US" sz="2800" i="1" smtClean="0">
                <a:sym typeface="Symbol" panose="05050102010706020507" pitchFamily="18" charset="2"/>
              </a:rPr>
              <a:t></a:t>
            </a:r>
            <a:r>
              <a:rPr lang="en-US" altLang="en-US" sz="2800" baseline="-25000" smtClean="0">
                <a:sym typeface="Symbol" panose="05050102010706020507" pitchFamily="18" charset="2"/>
              </a:rPr>
              <a:t>max</a:t>
            </a:r>
            <a:r>
              <a:rPr lang="en-US" altLang="en-US" sz="2800" smtClean="0">
                <a:latin typeface="Arial" panose="020B0604020202020204" pitchFamily="34" charset="0"/>
                <a:sym typeface="Symbol" panose="05050102010706020507" pitchFamily="18" charset="2"/>
              </a:rPr>
              <a:t> into Eqn 6-15 and after integration, we get</a:t>
            </a:r>
          </a:p>
        </p:txBody>
      </p:sp>
      <p:grpSp>
        <p:nvGrpSpPr>
          <p:cNvPr id="5" name="Group 10"/>
          <p:cNvGrpSpPr>
            <a:grpSpLocks/>
          </p:cNvGrpSpPr>
          <p:nvPr/>
        </p:nvGrpSpPr>
        <p:grpSpPr bwMode="auto">
          <a:xfrm>
            <a:off x="3505200" y="3505200"/>
            <a:ext cx="2133600" cy="914400"/>
            <a:chOff x="2208" y="2208"/>
            <a:chExt cx="1344" cy="576"/>
          </a:xfrm>
        </p:grpSpPr>
        <p:sp>
          <p:nvSpPr>
            <p:cNvPr id="6" name="Rectangle 9"/>
            <p:cNvSpPr>
              <a:spLocks noChangeArrowheads="1"/>
            </p:cNvSpPr>
            <p:nvPr/>
          </p:nvSpPr>
          <p:spPr bwMode="auto">
            <a:xfrm>
              <a:off x="2208" y="2208"/>
              <a:ext cx="1344" cy="57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7" name="Text Box 4"/>
            <p:cNvSpPr txBox="1">
              <a:spLocks noChangeArrowheads="1"/>
            </p:cNvSpPr>
            <p:nvPr/>
          </p:nvSpPr>
          <p:spPr bwMode="auto">
            <a:xfrm>
              <a:off x="2304" y="2304"/>
              <a:ext cx="118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cs typeface="Times New Roman" panose="02020603050405020304" pitchFamily="18" charset="0"/>
                  <a:sym typeface="Symbol" panose="05050102010706020507" pitchFamily="18" charset="2"/>
                </a:rPr>
                <a:t>∫</a:t>
              </a:r>
              <a:r>
                <a:rPr lang="en-US" altLang="en-US" sz="2800" baseline="-25000">
                  <a:sym typeface="Symbol" panose="05050102010706020507" pitchFamily="18" charset="2"/>
                </a:rPr>
                <a:t>A</a:t>
              </a:r>
              <a:r>
                <a:rPr lang="en-US" altLang="en-US" sz="2800">
                  <a:sym typeface="Symbol" panose="05050102010706020507" pitchFamily="18" charset="2"/>
                </a:rPr>
                <a:t> </a:t>
              </a:r>
              <a:r>
                <a:rPr lang="en-US" altLang="en-US" sz="2800" i="1">
                  <a:sym typeface="Symbol" panose="05050102010706020507" pitchFamily="18" charset="2"/>
                </a:rPr>
                <a:t>yz</a:t>
              </a:r>
              <a:r>
                <a:rPr lang="en-US" altLang="en-US" sz="2800">
                  <a:sym typeface="Symbol" panose="05050102010706020507" pitchFamily="18" charset="2"/>
                </a:rPr>
                <a:t> </a:t>
              </a:r>
              <a:r>
                <a:rPr lang="en-US" altLang="en-US" sz="2800" i="1">
                  <a:sym typeface="Symbol" panose="05050102010706020507" pitchFamily="18" charset="2"/>
                </a:rPr>
                <a:t>dA</a:t>
              </a:r>
              <a:r>
                <a:rPr lang="en-US" altLang="en-US" sz="2800">
                  <a:sym typeface="Symbol" panose="05050102010706020507" pitchFamily="18" charset="2"/>
                </a:rPr>
                <a:t> = 0</a:t>
              </a:r>
            </a:p>
          </p:txBody>
        </p:sp>
      </p:grpSp>
      <p:pic>
        <p:nvPicPr>
          <p:cNvPr id="8" name="Picture 12" descr="AACLPOA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4038600"/>
            <a:ext cx="335280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AACLPNZ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962400"/>
            <a:ext cx="31242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57250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92D7477-B103-4F30-82AB-48077768107B}" type="slidenum">
              <a:rPr lang="en-US" altLang="en-US" sz="1400">
                <a:latin typeface="Arial" panose="020B0604020202020204" pitchFamily="34" charset="0"/>
              </a:rPr>
              <a:pPr eaLnBrk="1" hangingPunct="1">
                <a:buFontTx/>
                <a:buNone/>
              </a:pPr>
              <a:t>116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Moment applied along principal axis</a:t>
            </a:r>
          </a:p>
        </p:txBody>
      </p:sp>
      <p:grpSp>
        <p:nvGrpSpPr>
          <p:cNvPr id="5" name="Group 4"/>
          <p:cNvGrpSpPr>
            <a:grpSpLocks/>
          </p:cNvGrpSpPr>
          <p:nvPr/>
        </p:nvGrpSpPr>
        <p:grpSpPr bwMode="auto">
          <a:xfrm>
            <a:off x="3505200" y="1600200"/>
            <a:ext cx="2133600" cy="914400"/>
            <a:chOff x="2208" y="2208"/>
            <a:chExt cx="1344" cy="576"/>
          </a:xfrm>
        </p:grpSpPr>
        <p:sp>
          <p:nvSpPr>
            <p:cNvPr id="6" name="Rectangle 5"/>
            <p:cNvSpPr>
              <a:spLocks noChangeArrowheads="1"/>
            </p:cNvSpPr>
            <p:nvPr/>
          </p:nvSpPr>
          <p:spPr bwMode="auto">
            <a:xfrm>
              <a:off x="2208" y="2208"/>
              <a:ext cx="1344" cy="57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7" name="Text Box 6"/>
            <p:cNvSpPr txBox="1">
              <a:spLocks noChangeArrowheads="1"/>
            </p:cNvSpPr>
            <p:nvPr/>
          </p:nvSpPr>
          <p:spPr bwMode="auto">
            <a:xfrm>
              <a:off x="2304" y="2304"/>
              <a:ext cx="118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cs typeface="Times New Roman" panose="02020603050405020304" pitchFamily="18" charset="0"/>
                  <a:sym typeface="Symbol" panose="05050102010706020507" pitchFamily="18" charset="2"/>
                </a:rPr>
                <a:t>∫</a:t>
              </a:r>
              <a:r>
                <a:rPr lang="en-US" altLang="en-US" sz="2800" baseline="-25000">
                  <a:sym typeface="Symbol" panose="05050102010706020507" pitchFamily="18" charset="2"/>
                </a:rPr>
                <a:t>A</a:t>
              </a:r>
              <a:r>
                <a:rPr lang="en-US" altLang="en-US" sz="2800">
                  <a:sym typeface="Symbol" panose="05050102010706020507" pitchFamily="18" charset="2"/>
                </a:rPr>
                <a:t> </a:t>
              </a:r>
              <a:r>
                <a:rPr lang="en-US" altLang="en-US" sz="2800" i="1">
                  <a:sym typeface="Symbol" panose="05050102010706020507" pitchFamily="18" charset="2"/>
                </a:rPr>
                <a:t>yz</a:t>
              </a:r>
              <a:r>
                <a:rPr lang="en-US" altLang="en-US" sz="2800">
                  <a:sym typeface="Symbol" panose="05050102010706020507" pitchFamily="18" charset="2"/>
                </a:rPr>
                <a:t> </a:t>
              </a:r>
              <a:r>
                <a:rPr lang="en-US" altLang="en-US" sz="2800" i="1">
                  <a:sym typeface="Symbol" panose="05050102010706020507" pitchFamily="18" charset="2"/>
                </a:rPr>
                <a:t>dA</a:t>
              </a:r>
              <a:r>
                <a:rPr lang="en-US" altLang="en-US" sz="2800">
                  <a:sym typeface="Symbol" panose="05050102010706020507" pitchFamily="18" charset="2"/>
                </a:rPr>
                <a:t> = 0</a:t>
              </a:r>
            </a:p>
          </p:txBody>
        </p:sp>
      </p:grpSp>
      <p:sp>
        <p:nvSpPr>
          <p:cNvPr id="8" name="Rectangle 7"/>
          <p:cNvSpPr>
            <a:spLocks noChangeArrowheads="1"/>
          </p:cNvSpPr>
          <p:nvPr/>
        </p:nvSpPr>
        <p:spPr bwMode="auto">
          <a:xfrm>
            <a:off x="231775" y="2514600"/>
            <a:ext cx="8607425" cy="23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This integral is the product of inertia for the area. It will be zero if </a:t>
            </a:r>
            <a:r>
              <a:rPr lang="en-US" altLang="en-US" sz="2800" i="1"/>
              <a:t>y</a:t>
            </a:r>
            <a:r>
              <a:rPr lang="en-US" altLang="en-US" sz="2800">
                <a:latin typeface="Arial" panose="020B0604020202020204" pitchFamily="34" charset="0"/>
              </a:rPr>
              <a:t> and </a:t>
            </a:r>
            <a:r>
              <a:rPr lang="en-US" altLang="en-US" sz="2800" i="1"/>
              <a:t>z</a:t>
            </a:r>
            <a:r>
              <a:rPr lang="en-US" altLang="en-US" sz="2800">
                <a:latin typeface="Arial" panose="020B0604020202020204" pitchFamily="34" charset="0"/>
              </a:rPr>
              <a:t> axes are chosen as principal axes of inertia for the area.</a:t>
            </a:r>
          </a:p>
          <a:p>
            <a:pPr eaLnBrk="1" hangingPunct="1"/>
            <a:r>
              <a:rPr lang="en-US" altLang="en-US" sz="2800">
                <a:latin typeface="Arial" panose="020B0604020202020204" pitchFamily="34" charset="0"/>
              </a:rPr>
              <a:t>Thus, Eqns 6-14 to 6-16 will always be satisfied regardless of the direction of applied moment </a:t>
            </a:r>
            <a:r>
              <a:rPr lang="en-US" altLang="en-US" sz="2800" b="1">
                <a:latin typeface="Arial" panose="020B0604020202020204" pitchFamily="34" charset="0"/>
              </a:rPr>
              <a:t>M</a:t>
            </a:r>
          </a:p>
        </p:txBody>
      </p:sp>
    </p:spTree>
    <p:extLst>
      <p:ext uri="{BB962C8B-B14F-4D97-AF65-F5344CB8AC3E}">
        <p14:creationId xmlns:p14="http://schemas.microsoft.com/office/powerpoint/2010/main" val="31794949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D4C7661F-3039-45BD-B657-82A16491011E}" type="slidenum">
              <a:rPr lang="en-US" altLang="en-US" sz="1400">
                <a:latin typeface="Arial" panose="020B0604020202020204" pitchFamily="34" charset="0"/>
              </a:rPr>
              <a:pPr eaLnBrk="1" hangingPunct="1">
                <a:buFontTx/>
                <a:buNone/>
              </a:pPr>
              <a:t>117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Moment arbitrarily applied</a:t>
            </a:r>
          </a:p>
        </p:txBody>
      </p:sp>
      <p:sp>
        <p:nvSpPr>
          <p:cNvPr id="5" name="Rectangle 7"/>
          <p:cNvSpPr>
            <a:spLocks noChangeArrowheads="1"/>
          </p:cNvSpPr>
          <p:nvPr/>
        </p:nvSpPr>
        <p:spPr bwMode="auto">
          <a:xfrm>
            <a:off x="231775" y="1447800"/>
            <a:ext cx="8607425" cy="367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If a member is loaded such that resultant internal moment does not act about one of the principal axes of x-section, resolve the moment into components directed along the principal axes</a:t>
            </a:r>
          </a:p>
          <a:p>
            <a:pPr eaLnBrk="1" hangingPunct="1"/>
            <a:r>
              <a:rPr lang="en-US" altLang="en-US" sz="2800">
                <a:latin typeface="Arial" panose="020B0604020202020204" pitchFamily="34" charset="0"/>
              </a:rPr>
              <a:t>Use flexure formula to determine normal stress caused by each moment component</a:t>
            </a:r>
          </a:p>
          <a:p>
            <a:pPr eaLnBrk="1" hangingPunct="1"/>
            <a:r>
              <a:rPr lang="en-US" altLang="en-US" sz="2800">
                <a:latin typeface="Arial" panose="020B0604020202020204" pitchFamily="34" charset="0"/>
              </a:rPr>
              <a:t>Use principle of superposition to determine resultant normal stress at the pt</a:t>
            </a:r>
            <a:endParaRPr lang="en-US" altLang="en-US" sz="2800" b="1">
              <a:latin typeface="Arial" panose="020B0604020202020204" pitchFamily="34" charset="0"/>
            </a:endParaRPr>
          </a:p>
        </p:txBody>
      </p:sp>
    </p:spTree>
    <p:extLst>
      <p:ext uri="{BB962C8B-B14F-4D97-AF65-F5344CB8AC3E}">
        <p14:creationId xmlns:p14="http://schemas.microsoft.com/office/powerpoint/2010/main" val="175201298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138EB76-3821-4632-B9AF-4286B4067972}" type="slidenum">
              <a:rPr lang="en-US" altLang="en-US" sz="1400">
                <a:latin typeface="Arial" panose="020B0604020202020204" pitchFamily="34" charset="0"/>
              </a:rPr>
              <a:pPr eaLnBrk="1" hangingPunct="1">
                <a:buFontTx/>
                <a:buNone/>
              </a:pPr>
              <a:t>118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Moment arbitrarily applied</a:t>
            </a:r>
          </a:p>
        </p:txBody>
      </p:sp>
      <p:sp>
        <p:nvSpPr>
          <p:cNvPr id="5" name="Rectangle 4"/>
          <p:cNvSpPr>
            <a:spLocks noChangeArrowheads="1"/>
          </p:cNvSpPr>
          <p:nvPr/>
        </p:nvSpPr>
        <p:spPr bwMode="auto">
          <a:xfrm>
            <a:off x="231775" y="1447800"/>
            <a:ext cx="86074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Resultant normal stress at any pt on x-section is</a:t>
            </a:r>
            <a:endParaRPr lang="en-US" altLang="en-US" sz="2800" b="1">
              <a:latin typeface="Arial" panose="020B0604020202020204" pitchFamily="34" charset="0"/>
            </a:endParaRPr>
          </a:p>
        </p:txBody>
      </p:sp>
      <p:grpSp>
        <p:nvGrpSpPr>
          <p:cNvPr id="6" name="Group 16"/>
          <p:cNvGrpSpPr>
            <a:grpSpLocks/>
          </p:cNvGrpSpPr>
          <p:nvPr/>
        </p:nvGrpSpPr>
        <p:grpSpPr bwMode="auto">
          <a:xfrm>
            <a:off x="2971800" y="2057400"/>
            <a:ext cx="3124200" cy="1295400"/>
            <a:chOff x="864" y="1584"/>
            <a:chExt cx="1968" cy="816"/>
          </a:xfrm>
        </p:grpSpPr>
        <p:sp>
          <p:nvSpPr>
            <p:cNvPr id="7" name="Rectangle 15"/>
            <p:cNvSpPr>
              <a:spLocks noChangeArrowheads="1"/>
            </p:cNvSpPr>
            <p:nvPr/>
          </p:nvSpPr>
          <p:spPr bwMode="auto">
            <a:xfrm>
              <a:off x="864" y="1584"/>
              <a:ext cx="196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8" name="Group 14"/>
            <p:cNvGrpSpPr>
              <a:grpSpLocks/>
            </p:cNvGrpSpPr>
            <p:nvPr/>
          </p:nvGrpSpPr>
          <p:grpSpPr bwMode="auto">
            <a:xfrm>
              <a:off x="940" y="1654"/>
              <a:ext cx="1652" cy="650"/>
              <a:chOff x="940" y="1654"/>
              <a:chExt cx="1652" cy="650"/>
            </a:xfrm>
          </p:grpSpPr>
          <p:sp>
            <p:nvSpPr>
              <p:cNvPr id="9" name="Text Box 7"/>
              <p:cNvSpPr txBox="1">
                <a:spLocks noChangeArrowheads="1"/>
              </p:cNvSpPr>
              <p:nvPr/>
            </p:nvSpPr>
            <p:spPr bwMode="auto">
              <a:xfrm>
                <a:off x="1376" y="1654"/>
                <a:ext cx="461" cy="6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a:t>
                </a:r>
                <a:r>
                  <a:rPr lang="en-US" altLang="en-US" sz="2800" i="1" baseline="-25000">
                    <a:sym typeface="Symbol" panose="05050102010706020507" pitchFamily="18" charset="2"/>
                  </a:rPr>
                  <a:t>z</a:t>
                </a:r>
                <a:r>
                  <a:rPr lang="en-US" altLang="en-US" sz="2800" i="1">
                    <a:sym typeface="Symbol" panose="05050102010706020507" pitchFamily="18" charset="2"/>
                  </a:rPr>
                  <a:t>y</a:t>
                </a:r>
                <a:endParaRPr lang="en-US" altLang="en-US" sz="2800" baseline="-25000"/>
              </a:p>
              <a:p>
                <a:pPr algn="ctr" eaLnBrk="1" hangingPunct="1">
                  <a:buFontTx/>
                  <a:buNone/>
                </a:pPr>
                <a:r>
                  <a:rPr lang="en-US" altLang="en-US" sz="2800" i="1"/>
                  <a:t>I</a:t>
                </a:r>
                <a:r>
                  <a:rPr lang="en-US" altLang="en-US" sz="2800" i="1" baseline="-25000"/>
                  <a:t>z</a:t>
                </a:r>
              </a:p>
            </p:txBody>
          </p:sp>
          <p:sp>
            <p:nvSpPr>
              <p:cNvPr id="10" name="Text Box 8"/>
              <p:cNvSpPr txBox="1">
                <a:spLocks noChangeArrowheads="1"/>
              </p:cNvSpPr>
              <p:nvPr/>
            </p:nvSpPr>
            <p:spPr bwMode="auto">
              <a:xfrm>
                <a:off x="940" y="1803"/>
                <a:ext cx="1154" cy="32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a:t>
                </a:r>
                <a:r>
                  <a:rPr lang="en-US" altLang="en-US" sz="2800">
                    <a:cs typeface="Times New Roman" panose="02020603050405020304" pitchFamily="18" charset="0"/>
                    <a:sym typeface="Symbol" panose="05050102010706020507" pitchFamily="18" charset="2"/>
                  </a:rPr>
                  <a:t> =		      +</a:t>
                </a:r>
                <a:endParaRPr lang="en-US" altLang="en-US" sz="2800" baseline="-25000"/>
              </a:p>
            </p:txBody>
          </p:sp>
          <p:sp>
            <p:nvSpPr>
              <p:cNvPr id="11" name="Line 9"/>
              <p:cNvSpPr>
                <a:spLocks noChangeShapeType="1"/>
              </p:cNvSpPr>
              <p:nvPr/>
            </p:nvSpPr>
            <p:spPr bwMode="auto">
              <a:xfrm>
                <a:off x="1393" y="1983"/>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Text Box 12"/>
              <p:cNvSpPr txBox="1">
                <a:spLocks noChangeArrowheads="1"/>
              </p:cNvSpPr>
              <p:nvPr/>
            </p:nvSpPr>
            <p:spPr bwMode="auto">
              <a:xfrm>
                <a:off x="2135" y="1654"/>
                <a:ext cx="457" cy="6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a:t>
                </a:r>
                <a:r>
                  <a:rPr lang="en-US" altLang="en-US" sz="2800" i="1" baseline="-25000">
                    <a:sym typeface="Symbol" panose="05050102010706020507" pitchFamily="18" charset="2"/>
                  </a:rPr>
                  <a:t>y</a:t>
                </a:r>
                <a:r>
                  <a:rPr lang="en-US" altLang="en-US" sz="2800" i="1">
                    <a:sym typeface="Symbol" panose="05050102010706020507" pitchFamily="18" charset="2"/>
                  </a:rPr>
                  <a:t>z</a:t>
                </a:r>
                <a:endParaRPr lang="en-US" altLang="en-US" sz="2800" baseline="-25000"/>
              </a:p>
              <a:p>
                <a:pPr algn="ctr" eaLnBrk="1" hangingPunct="1">
                  <a:buFontTx/>
                  <a:buNone/>
                </a:pPr>
                <a:r>
                  <a:rPr lang="en-US" altLang="en-US" sz="2800" i="1"/>
                  <a:t>I</a:t>
                </a:r>
                <a:r>
                  <a:rPr lang="en-US" altLang="en-US" sz="2800" i="1" baseline="-25000"/>
                  <a:t>y</a:t>
                </a:r>
              </a:p>
            </p:txBody>
          </p:sp>
          <p:sp>
            <p:nvSpPr>
              <p:cNvPr id="13" name="Line 13"/>
              <p:cNvSpPr>
                <a:spLocks noChangeShapeType="1"/>
              </p:cNvSpPr>
              <p:nvPr/>
            </p:nvSpPr>
            <p:spPr bwMode="auto">
              <a:xfrm>
                <a:off x="2133" y="1977"/>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4" name="Text Box 17"/>
          <p:cNvSpPr txBox="1">
            <a:spLocks noChangeArrowheads="1"/>
          </p:cNvSpPr>
          <p:nvPr/>
        </p:nvSpPr>
        <p:spPr bwMode="auto">
          <a:xfrm>
            <a:off x="441325" y="3411538"/>
            <a:ext cx="8321675"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a:t>
            </a:r>
            <a:r>
              <a:rPr lang="en-US" altLang="en-US" sz="2800">
                <a:latin typeface="Arial" panose="020B0604020202020204" pitchFamily="34" charset="0"/>
                <a:sym typeface="Symbol" panose="05050102010706020507" pitchFamily="18" charset="2"/>
              </a:rPr>
              <a:t> normal stress at the pt</a:t>
            </a:r>
          </a:p>
          <a:p>
            <a:pPr eaLnBrk="1" hangingPunct="1">
              <a:buFontTx/>
              <a:buNone/>
            </a:pPr>
            <a:r>
              <a:rPr lang="en-US" altLang="en-US" sz="2800" i="1">
                <a:sym typeface="Symbol" panose="05050102010706020507" pitchFamily="18" charset="2"/>
              </a:rPr>
              <a:t>y, z</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a:t>
            </a:r>
            <a:r>
              <a:rPr lang="en-US" altLang="en-US" sz="2800">
                <a:latin typeface="Arial" panose="020B0604020202020204" pitchFamily="34" charset="0"/>
                <a:sym typeface="Symbol" panose="05050102010706020507" pitchFamily="18" charset="2"/>
              </a:rPr>
              <a:t> coordinates of pt measured from </a:t>
            </a:r>
            <a:r>
              <a:rPr lang="en-US" altLang="en-US" sz="2800" i="1">
                <a:sym typeface="Symbol" panose="05050102010706020507" pitchFamily="18" charset="2"/>
              </a:rPr>
              <a:t>x, y, z</a:t>
            </a:r>
            <a:r>
              <a:rPr lang="en-US" altLang="en-US" sz="2800">
                <a:latin typeface="Arial" panose="020B0604020202020204" pitchFamily="34" charset="0"/>
                <a:sym typeface="Symbol" panose="05050102010706020507" pitchFamily="18" charset="2"/>
              </a:rPr>
              <a:t> axes having origin at centroid of x-sectional area and forming a right-handed coordinate system</a:t>
            </a:r>
          </a:p>
        </p:txBody>
      </p:sp>
      <p:sp>
        <p:nvSpPr>
          <p:cNvPr id="15" name="Text Box 18"/>
          <p:cNvSpPr txBox="1">
            <a:spLocks noChangeArrowheads="1"/>
          </p:cNvSpPr>
          <p:nvPr/>
        </p:nvSpPr>
        <p:spPr bwMode="auto">
          <a:xfrm>
            <a:off x="6019800" y="24384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6-17</a:t>
            </a:r>
          </a:p>
        </p:txBody>
      </p:sp>
    </p:spTree>
    <p:extLst>
      <p:ext uri="{BB962C8B-B14F-4D97-AF65-F5344CB8AC3E}">
        <p14:creationId xmlns:p14="http://schemas.microsoft.com/office/powerpoint/2010/main" val="344739037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6C65FDB-B226-4A20-9204-D28E9653645F}" type="slidenum">
              <a:rPr lang="en-US" altLang="en-US" sz="1400">
                <a:latin typeface="Arial" panose="020B0604020202020204" pitchFamily="34" charset="0"/>
              </a:rPr>
              <a:pPr eaLnBrk="1" hangingPunct="1">
                <a:buFontTx/>
                <a:buNone/>
              </a:pPr>
              <a:t>119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Moment arbitrarily applied</a:t>
            </a:r>
          </a:p>
        </p:txBody>
      </p:sp>
      <p:sp>
        <p:nvSpPr>
          <p:cNvPr id="5" name="Rectangle 4"/>
          <p:cNvSpPr>
            <a:spLocks noChangeArrowheads="1"/>
          </p:cNvSpPr>
          <p:nvPr/>
        </p:nvSpPr>
        <p:spPr bwMode="auto">
          <a:xfrm>
            <a:off x="231775" y="1447800"/>
            <a:ext cx="86074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Resultant general normal stress at any pt on x-section is</a:t>
            </a:r>
            <a:endParaRPr lang="en-US" altLang="en-US" sz="2800" b="1">
              <a:latin typeface="Arial" panose="020B0604020202020204" pitchFamily="34" charset="0"/>
            </a:endParaRPr>
          </a:p>
        </p:txBody>
      </p:sp>
      <p:grpSp>
        <p:nvGrpSpPr>
          <p:cNvPr id="6" name="Group 5"/>
          <p:cNvGrpSpPr>
            <a:grpSpLocks/>
          </p:cNvGrpSpPr>
          <p:nvPr/>
        </p:nvGrpSpPr>
        <p:grpSpPr bwMode="auto">
          <a:xfrm>
            <a:off x="2971800" y="1981200"/>
            <a:ext cx="3124200" cy="1295400"/>
            <a:chOff x="864" y="1584"/>
            <a:chExt cx="1968" cy="816"/>
          </a:xfrm>
        </p:grpSpPr>
        <p:sp>
          <p:nvSpPr>
            <p:cNvPr id="7" name="Rectangle 6"/>
            <p:cNvSpPr>
              <a:spLocks noChangeArrowheads="1"/>
            </p:cNvSpPr>
            <p:nvPr/>
          </p:nvSpPr>
          <p:spPr bwMode="auto">
            <a:xfrm>
              <a:off x="864" y="1584"/>
              <a:ext cx="196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8" name="Group 7"/>
            <p:cNvGrpSpPr>
              <a:grpSpLocks/>
            </p:cNvGrpSpPr>
            <p:nvPr/>
          </p:nvGrpSpPr>
          <p:grpSpPr bwMode="auto">
            <a:xfrm>
              <a:off x="940" y="1654"/>
              <a:ext cx="1652" cy="650"/>
              <a:chOff x="940" y="1654"/>
              <a:chExt cx="1652" cy="650"/>
            </a:xfrm>
          </p:grpSpPr>
          <p:sp>
            <p:nvSpPr>
              <p:cNvPr id="9" name="Text Box 8"/>
              <p:cNvSpPr txBox="1">
                <a:spLocks noChangeArrowheads="1"/>
              </p:cNvSpPr>
              <p:nvPr/>
            </p:nvSpPr>
            <p:spPr bwMode="auto">
              <a:xfrm>
                <a:off x="1376" y="1654"/>
                <a:ext cx="461" cy="6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a:t>
                </a:r>
                <a:r>
                  <a:rPr lang="en-US" altLang="en-US" sz="2800" i="1" baseline="-25000">
                    <a:sym typeface="Symbol" panose="05050102010706020507" pitchFamily="18" charset="2"/>
                  </a:rPr>
                  <a:t>z</a:t>
                </a:r>
                <a:r>
                  <a:rPr lang="en-US" altLang="en-US" sz="2800" i="1">
                    <a:sym typeface="Symbol" panose="05050102010706020507" pitchFamily="18" charset="2"/>
                  </a:rPr>
                  <a:t>y</a:t>
                </a:r>
                <a:endParaRPr lang="en-US" altLang="en-US" sz="2800" baseline="-25000"/>
              </a:p>
              <a:p>
                <a:pPr algn="ctr" eaLnBrk="1" hangingPunct="1">
                  <a:buFontTx/>
                  <a:buNone/>
                </a:pPr>
                <a:r>
                  <a:rPr lang="en-US" altLang="en-US" sz="2800" i="1"/>
                  <a:t>I</a:t>
                </a:r>
                <a:r>
                  <a:rPr lang="en-US" altLang="en-US" sz="2800" i="1" baseline="-25000"/>
                  <a:t>z</a:t>
                </a:r>
              </a:p>
            </p:txBody>
          </p:sp>
          <p:sp>
            <p:nvSpPr>
              <p:cNvPr id="10" name="Text Box 9"/>
              <p:cNvSpPr txBox="1">
                <a:spLocks noChangeArrowheads="1"/>
              </p:cNvSpPr>
              <p:nvPr/>
            </p:nvSpPr>
            <p:spPr bwMode="auto">
              <a:xfrm>
                <a:off x="940" y="1803"/>
                <a:ext cx="1154" cy="32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a:t>
                </a:r>
                <a:r>
                  <a:rPr lang="en-US" altLang="en-US" sz="2800">
                    <a:cs typeface="Times New Roman" panose="02020603050405020304" pitchFamily="18" charset="0"/>
                    <a:sym typeface="Symbol" panose="05050102010706020507" pitchFamily="18" charset="2"/>
                  </a:rPr>
                  <a:t> =		      +</a:t>
                </a:r>
                <a:endParaRPr lang="en-US" altLang="en-US" sz="2800" baseline="-25000"/>
              </a:p>
            </p:txBody>
          </p:sp>
          <p:sp>
            <p:nvSpPr>
              <p:cNvPr id="11" name="Line 10"/>
              <p:cNvSpPr>
                <a:spLocks noChangeShapeType="1"/>
              </p:cNvSpPr>
              <p:nvPr/>
            </p:nvSpPr>
            <p:spPr bwMode="auto">
              <a:xfrm>
                <a:off x="1393" y="1983"/>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Text Box 11"/>
              <p:cNvSpPr txBox="1">
                <a:spLocks noChangeArrowheads="1"/>
              </p:cNvSpPr>
              <p:nvPr/>
            </p:nvSpPr>
            <p:spPr bwMode="auto">
              <a:xfrm>
                <a:off x="2135" y="1654"/>
                <a:ext cx="457" cy="6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a:t>
                </a:r>
                <a:r>
                  <a:rPr lang="en-US" altLang="en-US" sz="2800" i="1" baseline="-25000">
                    <a:sym typeface="Symbol" panose="05050102010706020507" pitchFamily="18" charset="2"/>
                  </a:rPr>
                  <a:t>y</a:t>
                </a:r>
                <a:r>
                  <a:rPr lang="en-US" altLang="en-US" sz="2800" i="1">
                    <a:sym typeface="Symbol" panose="05050102010706020507" pitchFamily="18" charset="2"/>
                  </a:rPr>
                  <a:t>z</a:t>
                </a:r>
                <a:endParaRPr lang="en-US" altLang="en-US" sz="2800" baseline="-25000"/>
              </a:p>
              <a:p>
                <a:pPr algn="ctr" eaLnBrk="1" hangingPunct="1">
                  <a:buFontTx/>
                  <a:buNone/>
                </a:pPr>
                <a:r>
                  <a:rPr lang="en-US" altLang="en-US" sz="2800" i="1"/>
                  <a:t>I</a:t>
                </a:r>
                <a:r>
                  <a:rPr lang="en-US" altLang="en-US" sz="2800" i="1" baseline="-25000"/>
                  <a:t>y</a:t>
                </a:r>
              </a:p>
            </p:txBody>
          </p:sp>
          <p:sp>
            <p:nvSpPr>
              <p:cNvPr id="13" name="Line 12"/>
              <p:cNvSpPr>
                <a:spLocks noChangeShapeType="1"/>
              </p:cNvSpPr>
              <p:nvPr/>
            </p:nvSpPr>
            <p:spPr bwMode="auto">
              <a:xfrm>
                <a:off x="2133" y="1977"/>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4" name="Text Box 13"/>
          <p:cNvSpPr txBox="1">
            <a:spLocks noChangeArrowheads="1"/>
          </p:cNvSpPr>
          <p:nvPr/>
        </p:nvSpPr>
        <p:spPr bwMode="auto">
          <a:xfrm>
            <a:off x="441325" y="3276600"/>
            <a:ext cx="8169275" cy="316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M</a:t>
            </a:r>
            <a:r>
              <a:rPr lang="en-US" altLang="en-US" sz="2800" i="1" baseline="-25000">
                <a:sym typeface="Symbol" panose="05050102010706020507" pitchFamily="18" charset="2"/>
              </a:rPr>
              <a:t>y</a:t>
            </a:r>
            <a:r>
              <a:rPr lang="en-US" altLang="en-US" sz="2800" i="1">
                <a:sym typeface="Symbol" panose="05050102010706020507" pitchFamily="18" charset="2"/>
              </a:rPr>
              <a:t>, M</a:t>
            </a:r>
            <a:r>
              <a:rPr lang="en-US" altLang="en-US" sz="2800" i="1" baseline="-25000">
                <a:sym typeface="Symbol" panose="05050102010706020507" pitchFamily="18" charset="2"/>
              </a:rPr>
              <a:t>z</a:t>
            </a:r>
            <a:r>
              <a:rPr lang="en-US" altLang="en-US" sz="2800" i="1">
                <a:sym typeface="Symbol" panose="05050102010706020507" pitchFamily="18" charset="2"/>
              </a:rPr>
              <a:t> </a:t>
            </a:r>
            <a:r>
              <a:rPr lang="en-US" altLang="en-US" sz="2800">
                <a:latin typeface="Arial" panose="020B0604020202020204" pitchFamily="34" charset="0"/>
                <a:sym typeface="Symbol" panose="05050102010706020507" pitchFamily="18" charset="2"/>
              </a:rPr>
              <a:t>= resultant internal moment components along principal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and </a:t>
            </a:r>
            <a:r>
              <a:rPr lang="en-US" altLang="en-US" sz="2800" i="1">
                <a:sym typeface="Symbol" panose="05050102010706020507" pitchFamily="18" charset="2"/>
              </a:rPr>
              <a:t>z</a:t>
            </a:r>
            <a:r>
              <a:rPr lang="en-US" altLang="en-US" sz="2800">
                <a:latin typeface="Arial" panose="020B0604020202020204" pitchFamily="34" charset="0"/>
                <a:sym typeface="Symbol" panose="05050102010706020507" pitchFamily="18" charset="2"/>
              </a:rPr>
              <a:t> axes. Positive if directed along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and </a:t>
            </a:r>
            <a:r>
              <a:rPr lang="en-US" altLang="en-US" sz="2800" i="1">
                <a:sym typeface="Symbol" panose="05050102010706020507" pitchFamily="18" charset="2"/>
              </a:rPr>
              <a:t>+z</a:t>
            </a:r>
            <a:r>
              <a:rPr lang="en-US" altLang="en-US" sz="2800">
                <a:latin typeface="Arial" panose="020B0604020202020204" pitchFamily="34" charset="0"/>
                <a:sym typeface="Symbol" panose="05050102010706020507" pitchFamily="18" charset="2"/>
              </a:rPr>
              <a:t> axes. Can also be stated as </a:t>
            </a:r>
            <a:r>
              <a:rPr lang="en-US" altLang="en-US" sz="2800" i="1">
                <a:sym typeface="Symbol" panose="05050102010706020507" pitchFamily="18" charset="2"/>
              </a:rPr>
              <a:t>M</a:t>
            </a:r>
            <a:r>
              <a:rPr lang="en-US" altLang="en-US" sz="2800" i="1" baseline="-25000">
                <a:sym typeface="Symbol" panose="05050102010706020507" pitchFamily="18" charset="2"/>
              </a:rPr>
              <a:t>y</a:t>
            </a:r>
            <a:r>
              <a:rPr lang="en-US" altLang="en-US" sz="2800" i="1">
                <a:sym typeface="Symbol" panose="05050102010706020507" pitchFamily="18" charset="2"/>
              </a:rPr>
              <a:t> = M </a:t>
            </a:r>
            <a:r>
              <a:rPr lang="en-US" altLang="en-US" sz="2800">
                <a:sym typeface="Symbol" panose="05050102010706020507" pitchFamily="18" charset="2"/>
              </a:rPr>
              <a:t>sin </a:t>
            </a:r>
            <a:r>
              <a:rPr lang="en-US" altLang="en-US" sz="2800" i="1">
                <a:latin typeface="Arial" panose="020B0604020202020204" pitchFamily="34" charset="0"/>
                <a:sym typeface="Symbol" panose="05050102010706020507" pitchFamily="18" charset="2"/>
              </a:rPr>
              <a:t></a:t>
            </a:r>
            <a:r>
              <a:rPr lang="en-US" altLang="en-US" sz="2800" i="1">
                <a:sym typeface="Symbol" panose="05050102010706020507" pitchFamily="18" charset="2"/>
              </a:rPr>
              <a:t> </a:t>
            </a:r>
            <a:r>
              <a:rPr lang="en-US" altLang="en-US" sz="2800">
                <a:latin typeface="Arial" panose="020B0604020202020204" pitchFamily="34" charset="0"/>
                <a:sym typeface="Symbol" panose="05050102010706020507" pitchFamily="18" charset="2"/>
              </a:rPr>
              <a:t>and </a:t>
            </a:r>
            <a:r>
              <a:rPr lang="en-US" altLang="en-US" sz="2800" i="1">
                <a:sym typeface="Symbol" panose="05050102010706020507" pitchFamily="18" charset="2"/>
              </a:rPr>
              <a:t>M</a:t>
            </a:r>
            <a:r>
              <a:rPr lang="en-US" altLang="en-US" sz="2800" i="1" baseline="-25000">
                <a:sym typeface="Symbol" panose="05050102010706020507" pitchFamily="18" charset="2"/>
              </a:rPr>
              <a:t>z</a:t>
            </a:r>
            <a:r>
              <a:rPr lang="en-US" altLang="en-US" sz="2800" i="1">
                <a:sym typeface="Symbol" panose="05050102010706020507" pitchFamily="18" charset="2"/>
              </a:rPr>
              <a:t> = M </a:t>
            </a:r>
            <a:r>
              <a:rPr lang="en-US" altLang="en-US" sz="2800">
                <a:sym typeface="Symbol" panose="05050102010706020507" pitchFamily="18" charset="2"/>
              </a:rPr>
              <a:t>cos </a:t>
            </a:r>
            <a:r>
              <a:rPr lang="en-US" altLang="en-US" sz="2800" i="1">
                <a:latin typeface="Arial" panose="020B0604020202020204" pitchFamily="34" charset="0"/>
                <a:sym typeface="Symbol" panose="05050102010706020507" pitchFamily="18" charset="2"/>
              </a:rPr>
              <a:t></a:t>
            </a:r>
            <a:r>
              <a:rPr lang="en-US" altLang="en-US" sz="2800" i="1">
                <a:sym typeface="Symbol" panose="05050102010706020507" pitchFamily="18" charset="2"/>
              </a:rPr>
              <a:t> </a:t>
            </a:r>
            <a:r>
              <a:rPr lang="en-US" altLang="en-US" sz="2800">
                <a:latin typeface="Arial" panose="020B0604020202020204" pitchFamily="34" charset="0"/>
                <a:sym typeface="Symbol" panose="05050102010706020507" pitchFamily="18" charset="2"/>
              </a:rPr>
              <a:t>,</a:t>
            </a:r>
            <a:r>
              <a:rPr lang="en-US" altLang="en-US" sz="2800" i="1">
                <a:sym typeface="Symbol" panose="05050102010706020507" pitchFamily="18" charset="2"/>
              </a:rPr>
              <a:t> </a:t>
            </a:r>
            <a:r>
              <a:rPr lang="en-US" altLang="en-US" sz="2800">
                <a:latin typeface="Arial" panose="020B0604020202020204" pitchFamily="34" charset="0"/>
                <a:sym typeface="Symbol" panose="05050102010706020507" pitchFamily="18" charset="2"/>
              </a:rPr>
              <a:t>where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is measured positive from </a:t>
            </a:r>
            <a:r>
              <a:rPr lang="en-US" altLang="en-US" sz="2800" i="1">
                <a:sym typeface="Symbol" panose="05050102010706020507" pitchFamily="18" charset="2"/>
              </a:rPr>
              <a:t>+z</a:t>
            </a:r>
            <a:r>
              <a:rPr lang="en-US" altLang="en-US" sz="2800">
                <a:latin typeface="Arial" panose="020B0604020202020204" pitchFamily="34" charset="0"/>
                <a:sym typeface="Symbol" panose="05050102010706020507" pitchFamily="18" charset="2"/>
              </a:rPr>
              <a:t> axis toward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axis</a:t>
            </a:r>
          </a:p>
          <a:p>
            <a:pPr eaLnBrk="1" hangingPunct="1">
              <a:buFontTx/>
              <a:buNone/>
            </a:pPr>
            <a:r>
              <a:rPr lang="en-US" altLang="en-US" sz="2800" i="1">
                <a:sym typeface="Symbol" panose="05050102010706020507" pitchFamily="18" charset="2"/>
              </a:rPr>
              <a:t>I</a:t>
            </a:r>
            <a:r>
              <a:rPr lang="en-US" altLang="en-US" sz="2800" i="1" baseline="-25000">
                <a:sym typeface="Symbol" panose="05050102010706020507" pitchFamily="18" charset="2"/>
              </a:rPr>
              <a:t>y</a:t>
            </a:r>
            <a:r>
              <a:rPr lang="en-US" altLang="en-US" sz="2800" i="1">
                <a:sym typeface="Symbol" panose="05050102010706020507" pitchFamily="18" charset="2"/>
              </a:rPr>
              <a:t>, I</a:t>
            </a:r>
            <a:r>
              <a:rPr lang="en-US" altLang="en-US" sz="2800" i="1" baseline="-25000">
                <a:sym typeface="Symbol" panose="05050102010706020507" pitchFamily="18" charset="2"/>
              </a:rPr>
              <a:t>z</a:t>
            </a:r>
            <a:r>
              <a:rPr lang="en-US" altLang="en-US" sz="2800" i="1">
                <a:sym typeface="Symbol" panose="05050102010706020507" pitchFamily="18" charset="2"/>
              </a:rPr>
              <a:t> </a:t>
            </a:r>
            <a:r>
              <a:rPr lang="en-US" altLang="en-US" sz="2800">
                <a:latin typeface="Arial" panose="020B0604020202020204" pitchFamily="34" charset="0"/>
                <a:sym typeface="Symbol" panose="05050102010706020507" pitchFamily="18" charset="2"/>
              </a:rPr>
              <a:t>= principal moments of inertia computed about the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and </a:t>
            </a:r>
            <a:r>
              <a:rPr lang="en-US" altLang="en-US" sz="2800" i="1">
                <a:sym typeface="Symbol" panose="05050102010706020507" pitchFamily="18" charset="2"/>
              </a:rPr>
              <a:t>z</a:t>
            </a:r>
            <a:r>
              <a:rPr lang="en-US" altLang="en-US" sz="2800">
                <a:latin typeface="Arial" panose="020B0604020202020204" pitchFamily="34" charset="0"/>
                <a:sym typeface="Symbol" panose="05050102010706020507" pitchFamily="18" charset="2"/>
              </a:rPr>
              <a:t> axes, respectively</a:t>
            </a:r>
          </a:p>
        </p:txBody>
      </p:sp>
      <p:sp>
        <p:nvSpPr>
          <p:cNvPr id="15" name="Text Box 14"/>
          <p:cNvSpPr txBox="1">
            <a:spLocks noChangeArrowheads="1"/>
          </p:cNvSpPr>
          <p:nvPr/>
        </p:nvSpPr>
        <p:spPr bwMode="auto">
          <a:xfrm>
            <a:off x="6019800" y="24384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6-17</a:t>
            </a:r>
          </a:p>
        </p:txBody>
      </p:sp>
    </p:spTree>
    <p:extLst>
      <p:ext uri="{BB962C8B-B14F-4D97-AF65-F5344CB8AC3E}">
        <p14:creationId xmlns:p14="http://schemas.microsoft.com/office/powerpoint/2010/main" val="299272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EABBFDE-DB05-4E16-BB92-F6ED61DC2970}" type="slidenum">
              <a:rPr lang="en-US" altLang="en-US" sz="1400">
                <a:latin typeface="Arial" panose="020B0604020202020204" pitchFamily="34" charset="0"/>
              </a:rPr>
              <a:pPr eaLnBrk="1" hangingPunct="1">
                <a:buFontTx/>
                <a:buNone/>
              </a:pPr>
              <a:t>12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3"/>
          <p:cNvSpPr txBox="1">
            <a:spLocks noChangeArrowheads="1"/>
          </p:cNvSpPr>
          <p:nvPr/>
        </p:nvSpPr>
        <p:spPr bwMode="auto">
          <a:xfrm>
            <a:off x="233363" y="1066800"/>
            <a:ext cx="8605837" cy="5334000"/>
          </a:xfrm>
          <a:prstGeom prst="rect">
            <a:avLst/>
          </a:prstGeom>
          <a:noFill/>
          <a:ln w="9525">
            <a:noFill/>
            <a:miter lim="800000"/>
            <a:headEnd/>
            <a:tailEnd/>
          </a:ln>
          <a:extLst>
            <a:ext uri="{909E8E84-426E-40DD-AFC4-6F175D3DCCD1}">
              <a14:hiddenFill xmlns:a14="http://schemas.microsoft.com/office/drawing/2010/main">
                <a:solidFill>
                  <a:srgbClr val="FFFFCC"/>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smtClean="0">
                <a:solidFill>
                  <a:srgbClr val="CC3300"/>
                </a:solidFill>
                <a:latin typeface="Arial" panose="020B0604020202020204" pitchFamily="34" charset="0"/>
              </a:rPr>
              <a:t>Procedure for analysis</a:t>
            </a:r>
          </a:p>
          <a:p>
            <a:pPr>
              <a:lnSpc>
                <a:spcPct val="80000"/>
              </a:lnSpc>
              <a:buFontTx/>
              <a:buNone/>
            </a:pPr>
            <a:r>
              <a:rPr lang="en-US" altLang="en-US" sz="2800" smtClean="0">
                <a:solidFill>
                  <a:schemeClr val="accent2"/>
                </a:solidFill>
                <a:latin typeface="Arial" panose="020B0604020202020204" pitchFamily="34" charset="0"/>
              </a:rPr>
              <a:t>Shear and moment diagrams</a:t>
            </a:r>
          </a:p>
          <a:p>
            <a:pPr>
              <a:lnSpc>
                <a:spcPct val="80000"/>
              </a:lnSpc>
            </a:pPr>
            <a:r>
              <a:rPr lang="en-US" altLang="en-US" sz="2800" smtClean="0">
                <a:latin typeface="Arial" panose="020B0604020202020204" pitchFamily="34" charset="0"/>
              </a:rPr>
              <a:t>Plot shear diagram (</a:t>
            </a:r>
            <a:r>
              <a:rPr lang="en-US" altLang="en-US" sz="2800" b="1" smtClean="0">
                <a:latin typeface="Arial" panose="020B0604020202020204" pitchFamily="34" charset="0"/>
              </a:rPr>
              <a:t>V</a:t>
            </a:r>
            <a:r>
              <a:rPr lang="en-US" altLang="en-US" sz="2800" smtClean="0">
                <a:latin typeface="Arial" panose="020B0604020202020204" pitchFamily="34" charset="0"/>
              </a:rPr>
              <a:t> vs. </a:t>
            </a:r>
            <a:r>
              <a:rPr lang="en-US" altLang="en-US" sz="2800" i="1" smtClean="0"/>
              <a:t>x</a:t>
            </a:r>
            <a:r>
              <a:rPr lang="en-US" altLang="en-US" sz="2800" smtClean="0">
                <a:latin typeface="Arial" panose="020B0604020202020204" pitchFamily="34" charset="0"/>
              </a:rPr>
              <a:t>) and moment diagram (</a:t>
            </a:r>
            <a:r>
              <a:rPr lang="en-US" altLang="en-US" sz="2800" b="1" smtClean="0">
                <a:latin typeface="Arial" panose="020B0604020202020204" pitchFamily="34" charset="0"/>
              </a:rPr>
              <a:t>M</a:t>
            </a:r>
            <a:r>
              <a:rPr lang="en-US" altLang="en-US" sz="2800" smtClean="0">
                <a:latin typeface="Arial" panose="020B0604020202020204" pitchFamily="34" charset="0"/>
              </a:rPr>
              <a:t> vs. </a:t>
            </a:r>
            <a:r>
              <a:rPr lang="en-US" altLang="en-US" sz="2800" i="1" smtClean="0"/>
              <a:t>x</a:t>
            </a:r>
            <a:r>
              <a:rPr lang="en-US" altLang="en-US" sz="2800" smtClean="0">
                <a:latin typeface="Arial" panose="020B0604020202020204" pitchFamily="34" charset="0"/>
              </a:rPr>
              <a:t>)</a:t>
            </a:r>
          </a:p>
          <a:p>
            <a:pPr>
              <a:lnSpc>
                <a:spcPct val="80000"/>
              </a:lnSpc>
            </a:pPr>
            <a:r>
              <a:rPr lang="en-US" altLang="en-US" sz="2800" smtClean="0">
                <a:latin typeface="Arial" panose="020B0604020202020204" pitchFamily="34" charset="0"/>
              </a:rPr>
              <a:t>If numerical values are positive, values are plotted above axis, otherwise, negative values are plotted below axis</a:t>
            </a:r>
          </a:p>
          <a:p>
            <a:pPr>
              <a:lnSpc>
                <a:spcPct val="80000"/>
              </a:lnSpc>
            </a:pPr>
            <a:r>
              <a:rPr lang="en-US" altLang="en-US" sz="2800" smtClean="0">
                <a:latin typeface="Arial" panose="020B0604020202020204" pitchFamily="34" charset="0"/>
              </a:rPr>
              <a:t>It is convenient to show the shear and moment diagrams directly below the free-body diagram</a:t>
            </a:r>
            <a:endParaRPr lang="en-US" altLang="en-US" sz="2800" i="1" smtClean="0"/>
          </a:p>
        </p:txBody>
      </p:sp>
    </p:spTree>
    <p:extLst>
      <p:ext uri="{BB962C8B-B14F-4D97-AF65-F5344CB8AC3E}">
        <p14:creationId xmlns:p14="http://schemas.microsoft.com/office/powerpoint/2010/main" val="75866288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C433557-E0CF-4FAB-8453-C0D84A0F1B8F}" type="slidenum">
              <a:rPr lang="en-US" altLang="en-US" sz="1400">
                <a:latin typeface="Arial" panose="020B0604020202020204" pitchFamily="34" charset="0"/>
              </a:rPr>
              <a:pPr eaLnBrk="1" hangingPunct="1">
                <a:buFontTx/>
                <a:buNone/>
              </a:pPr>
              <a:t>120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Moment arbitrarily applied</a:t>
            </a:r>
          </a:p>
        </p:txBody>
      </p:sp>
      <p:pic>
        <p:nvPicPr>
          <p:cNvPr id="5" name="Picture 17" descr="Fig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3733800"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810000"/>
            <a:ext cx="3419475"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3733800"/>
            <a:ext cx="341947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0"/>
          <p:cNvSpPr txBox="1">
            <a:spLocks noChangeArrowheads="1"/>
          </p:cNvSpPr>
          <p:nvPr/>
        </p:nvSpPr>
        <p:spPr bwMode="auto">
          <a:xfrm rot="2357897">
            <a:off x="2571750" y="3810000"/>
            <a:ext cx="6286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6000">
                <a:solidFill>
                  <a:srgbClr val="CC3300"/>
                </a:solidFill>
                <a:latin typeface="Arial" panose="020B0604020202020204" pitchFamily="34" charset="0"/>
              </a:rPr>
              <a:t>=</a:t>
            </a:r>
          </a:p>
        </p:txBody>
      </p:sp>
      <p:sp>
        <p:nvSpPr>
          <p:cNvPr id="9" name="Text Box 21"/>
          <p:cNvSpPr txBox="1">
            <a:spLocks noChangeArrowheads="1"/>
          </p:cNvSpPr>
          <p:nvPr/>
        </p:nvSpPr>
        <p:spPr bwMode="auto">
          <a:xfrm>
            <a:off x="5486400" y="4648200"/>
            <a:ext cx="6286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6000">
                <a:solidFill>
                  <a:srgbClr val="CC3300"/>
                </a:solidFill>
                <a:latin typeface="Arial" panose="020B0604020202020204" pitchFamily="34" charset="0"/>
              </a:rPr>
              <a:t>+</a:t>
            </a:r>
          </a:p>
        </p:txBody>
      </p:sp>
    </p:spTree>
    <p:extLst>
      <p:ext uri="{BB962C8B-B14F-4D97-AF65-F5344CB8AC3E}">
        <p14:creationId xmlns:p14="http://schemas.microsoft.com/office/powerpoint/2010/main" val="157219824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5D9F35B-3C5D-403B-BDED-7729292E6166}" type="slidenum">
              <a:rPr lang="en-US" altLang="en-US" sz="1400">
                <a:latin typeface="Arial" panose="020B0604020202020204" pitchFamily="34" charset="0"/>
              </a:rPr>
              <a:pPr eaLnBrk="1" hangingPunct="1">
                <a:buFontTx/>
                <a:buNone/>
              </a:pPr>
              <a:t>121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3"/>
          <p:cNvSpPr txBox="1">
            <a:spLocks noChangeArrowheads="1"/>
          </p:cNvSpPr>
          <p:nvPr/>
        </p:nvSpPr>
        <p:spPr bwMode="auto">
          <a:xfrm>
            <a:off x="233363" y="1066800"/>
            <a:ext cx="87582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smtClean="0">
                <a:solidFill>
                  <a:srgbClr val="CC3300"/>
                </a:solidFill>
                <a:latin typeface="Arial" panose="020B0604020202020204" pitchFamily="34" charset="0"/>
              </a:rPr>
              <a:t>Orientation of neutral axis</a:t>
            </a:r>
          </a:p>
        </p:txBody>
      </p:sp>
      <p:sp>
        <p:nvSpPr>
          <p:cNvPr id="5" name="Rectangle 4"/>
          <p:cNvSpPr>
            <a:spLocks noChangeArrowheads="1"/>
          </p:cNvSpPr>
          <p:nvPr/>
        </p:nvSpPr>
        <p:spPr bwMode="auto">
          <a:xfrm>
            <a:off x="231775" y="1447800"/>
            <a:ext cx="860742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Angle </a:t>
            </a:r>
            <a:r>
              <a:rPr lang="en-US" altLang="en-US" sz="2800" i="1">
                <a:sym typeface="Symbol" panose="05050102010706020507" pitchFamily="18" charset="2"/>
              </a:rPr>
              <a:t></a:t>
            </a:r>
            <a:r>
              <a:rPr lang="en-US" altLang="en-US" sz="2800">
                <a:latin typeface="Arial" panose="020B0604020202020204" pitchFamily="34" charset="0"/>
              </a:rPr>
              <a:t> of neutral axis can be determined by applying Eqn 6-17 with </a:t>
            </a:r>
            <a:r>
              <a:rPr lang="en-US" altLang="en-US" sz="2800" i="1">
                <a:latin typeface="Arial" panose="020B0604020202020204" pitchFamily="34" charset="0"/>
                <a:sym typeface="Symbol" panose="05050102010706020507" pitchFamily="18" charset="2"/>
              </a:rPr>
              <a:t></a:t>
            </a:r>
            <a:r>
              <a:rPr lang="en-US" altLang="en-US" sz="2800"/>
              <a:t> = 0</a:t>
            </a:r>
            <a:r>
              <a:rPr lang="en-US" altLang="en-US" sz="2800">
                <a:latin typeface="Arial" panose="020B0604020202020204" pitchFamily="34" charset="0"/>
              </a:rPr>
              <a:t>, since no normal stress acts on neutral axis. Finally, we get</a:t>
            </a:r>
          </a:p>
        </p:txBody>
      </p:sp>
      <p:grpSp>
        <p:nvGrpSpPr>
          <p:cNvPr id="6" name="Group 15"/>
          <p:cNvGrpSpPr>
            <a:grpSpLocks/>
          </p:cNvGrpSpPr>
          <p:nvPr/>
        </p:nvGrpSpPr>
        <p:grpSpPr bwMode="auto">
          <a:xfrm>
            <a:off x="2971800" y="2895600"/>
            <a:ext cx="3124200" cy="1295400"/>
            <a:chOff x="1440" y="1824"/>
            <a:chExt cx="1968" cy="816"/>
          </a:xfrm>
        </p:grpSpPr>
        <p:sp>
          <p:nvSpPr>
            <p:cNvPr id="7" name="Rectangle 6"/>
            <p:cNvSpPr>
              <a:spLocks noChangeArrowheads="1"/>
            </p:cNvSpPr>
            <p:nvPr/>
          </p:nvSpPr>
          <p:spPr bwMode="auto">
            <a:xfrm>
              <a:off x="1440" y="1824"/>
              <a:ext cx="196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8" name="Text Box 8"/>
            <p:cNvSpPr txBox="1">
              <a:spLocks noChangeArrowheads="1"/>
            </p:cNvSpPr>
            <p:nvPr/>
          </p:nvSpPr>
          <p:spPr bwMode="auto">
            <a:xfrm>
              <a:off x="2352" y="1894"/>
              <a:ext cx="258" cy="6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I</a:t>
              </a:r>
              <a:r>
                <a:rPr lang="en-US" altLang="en-US" sz="2800" i="1" baseline="-25000">
                  <a:sym typeface="Symbol" panose="05050102010706020507" pitchFamily="18" charset="2"/>
                </a:rPr>
                <a:t>z</a:t>
              </a:r>
              <a:endParaRPr lang="en-US" altLang="en-US" sz="2800" baseline="-25000"/>
            </a:p>
            <a:p>
              <a:pPr algn="ctr" eaLnBrk="1" hangingPunct="1">
                <a:buFontTx/>
                <a:buNone/>
              </a:pPr>
              <a:r>
                <a:rPr lang="en-US" altLang="en-US" sz="2800" i="1"/>
                <a:t>I</a:t>
              </a:r>
              <a:r>
                <a:rPr lang="en-US" altLang="en-US" sz="2800" i="1" baseline="-25000"/>
                <a:t>y</a:t>
              </a:r>
            </a:p>
          </p:txBody>
        </p:sp>
        <p:sp>
          <p:nvSpPr>
            <p:cNvPr id="9" name="Text Box 9"/>
            <p:cNvSpPr txBox="1">
              <a:spLocks noChangeArrowheads="1"/>
            </p:cNvSpPr>
            <p:nvPr/>
          </p:nvSpPr>
          <p:spPr bwMode="auto">
            <a:xfrm>
              <a:off x="1584" y="2052"/>
              <a:ext cx="1612" cy="32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tan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t>
              </a:r>
              <a:r>
                <a:rPr lang="en-US" altLang="en-US" sz="2800">
                  <a:cs typeface="Times New Roman" panose="02020603050405020304" pitchFamily="18" charset="0"/>
                  <a:sym typeface="Symbol" panose="05050102010706020507" pitchFamily="18" charset="2"/>
                </a:rPr>
                <a:t>=       </a:t>
              </a:r>
              <a:r>
                <a:rPr lang="en-US" altLang="en-US" sz="2800">
                  <a:sym typeface="Symbol" panose="05050102010706020507" pitchFamily="18" charset="2"/>
                </a:rPr>
                <a:t>tan </a:t>
              </a:r>
              <a:r>
                <a:rPr lang="en-US" altLang="en-US" sz="2800" i="1">
                  <a:latin typeface="Arial" panose="020B0604020202020204" pitchFamily="34" charset="0"/>
                  <a:sym typeface="Symbol" panose="05050102010706020507" pitchFamily="18" charset="2"/>
                </a:rPr>
                <a:t></a:t>
              </a:r>
            </a:p>
          </p:txBody>
        </p:sp>
        <p:sp>
          <p:nvSpPr>
            <p:cNvPr id="10" name="Line 10"/>
            <p:cNvSpPr>
              <a:spLocks noChangeShapeType="1"/>
            </p:cNvSpPr>
            <p:nvPr/>
          </p:nvSpPr>
          <p:spPr bwMode="auto">
            <a:xfrm>
              <a:off x="2353" y="2223"/>
              <a:ext cx="2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 name="Text Box 13"/>
          <p:cNvSpPr txBox="1">
            <a:spLocks noChangeArrowheads="1"/>
          </p:cNvSpPr>
          <p:nvPr/>
        </p:nvSpPr>
        <p:spPr bwMode="auto">
          <a:xfrm>
            <a:off x="304800" y="4191000"/>
            <a:ext cx="8169275" cy="23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For unsymmetrical bending angle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defining direction of moment </a:t>
            </a:r>
            <a:r>
              <a:rPr lang="en-US" altLang="en-US" sz="2800" b="1">
                <a:latin typeface="Arial" panose="020B0604020202020204" pitchFamily="34" charset="0"/>
                <a:sym typeface="Symbol" panose="05050102010706020507" pitchFamily="18" charset="2"/>
              </a:rPr>
              <a:t>M</a:t>
            </a:r>
            <a:r>
              <a:rPr lang="en-US" altLang="en-US" sz="2800">
                <a:latin typeface="Arial" panose="020B0604020202020204" pitchFamily="34" charset="0"/>
                <a:sym typeface="Symbol" panose="05050102010706020507" pitchFamily="18" charset="2"/>
              </a:rPr>
              <a:t> is not equal to angle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angle defining inclination of neutral axis </a:t>
            </a:r>
            <a:r>
              <a:rPr lang="en-US" altLang="en-US" sz="2800" i="1">
                <a:latin typeface="Arial" panose="020B0604020202020204" pitchFamily="34" charset="0"/>
                <a:sym typeface="Symbol" panose="05050102010706020507" pitchFamily="18" charset="2"/>
              </a:rPr>
              <a:t>unless</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I</a:t>
            </a:r>
            <a:r>
              <a:rPr lang="en-US" altLang="en-US" sz="2800" i="1" baseline="-25000">
                <a:sym typeface="Symbol" panose="05050102010706020507" pitchFamily="18" charset="2"/>
              </a:rPr>
              <a:t>z</a:t>
            </a:r>
            <a:r>
              <a:rPr lang="en-US" altLang="en-US" sz="2800" i="1">
                <a:sym typeface="Symbol" panose="05050102010706020507" pitchFamily="18" charset="2"/>
              </a:rPr>
              <a:t> = I</a:t>
            </a:r>
            <a:r>
              <a:rPr lang="en-US" altLang="en-US" sz="2800" i="1" baseline="-25000">
                <a:sym typeface="Symbol" panose="05050102010706020507" pitchFamily="18" charset="2"/>
              </a:rPr>
              <a:t>y</a:t>
            </a:r>
            <a:r>
              <a:rPr lang="en-US" altLang="en-US" sz="2800" i="1">
                <a:sym typeface="Symbol" panose="05050102010706020507" pitchFamily="18" charset="2"/>
              </a:rPr>
              <a:t>.</a:t>
            </a:r>
            <a:r>
              <a:rPr lang="en-US" altLang="en-US" sz="2800">
                <a:latin typeface="Arial" panose="020B0604020202020204" pitchFamily="34" charset="0"/>
                <a:sym typeface="Symbol" panose="05050102010706020507" pitchFamily="18" charset="2"/>
              </a:rPr>
              <a:t> </a:t>
            </a:r>
          </a:p>
          <a:p>
            <a:pPr eaLnBrk="1" hangingPunct="1"/>
            <a:r>
              <a:rPr lang="en-US" altLang="en-US" sz="2800" i="1">
                <a:latin typeface="Arial" panose="020B0604020202020204" pitchFamily="34" charset="0"/>
                <a:sym typeface="Symbol" panose="05050102010706020507" pitchFamily="18" charset="2"/>
              </a:rPr>
              <a:t>Thus, </a:t>
            </a:r>
            <a:r>
              <a:rPr lang="en-US" altLang="en-US" sz="2800" i="1">
                <a:sym typeface="Symbol" panose="05050102010706020507" pitchFamily="18" charset="2"/>
              </a:rPr>
              <a:t> </a:t>
            </a:r>
            <a:r>
              <a:rPr lang="en-US" altLang="en-US" sz="2800">
                <a:sym typeface="Symbol" panose="05050102010706020507" pitchFamily="18" charset="2"/>
              </a:rPr>
              <a:t> </a:t>
            </a:r>
            <a:r>
              <a:rPr lang="en-US" altLang="en-US" sz="2800" i="1">
                <a:latin typeface="Arial" panose="020B0604020202020204" pitchFamily="34" charset="0"/>
                <a:sym typeface="Symbol" panose="05050102010706020507" pitchFamily="18" charset="2"/>
              </a:rPr>
              <a:t> </a:t>
            </a:r>
            <a:r>
              <a:rPr lang="en-US" altLang="en-US" sz="2800">
                <a:latin typeface="Arial" panose="020B0604020202020204" pitchFamily="34" charset="0"/>
                <a:sym typeface="Symbol" panose="05050102010706020507" pitchFamily="18" charset="2"/>
              </a:rPr>
              <a:t></a:t>
            </a:r>
            <a:r>
              <a:rPr lang="en-US" altLang="en-US" sz="2800" i="1">
                <a:sym typeface="Symbol" panose="05050102010706020507" pitchFamily="18" charset="2"/>
              </a:rPr>
              <a:t> </a:t>
            </a:r>
            <a:r>
              <a:rPr lang="en-US" altLang="en-US" sz="2800">
                <a:sym typeface="Symbol" panose="05050102010706020507" pitchFamily="18" charset="2"/>
              </a:rPr>
              <a:t>90</a:t>
            </a:r>
            <a:r>
              <a:rPr lang="en-US" altLang="en-US" sz="2800" baseline="50000">
                <a:sym typeface="Symbol" panose="05050102010706020507" pitchFamily="18" charset="2"/>
              </a:rPr>
              <a:t>o</a:t>
            </a:r>
          </a:p>
        </p:txBody>
      </p:sp>
      <p:sp>
        <p:nvSpPr>
          <p:cNvPr id="12" name="Text Box 14"/>
          <p:cNvSpPr txBox="1">
            <a:spLocks noChangeArrowheads="1"/>
          </p:cNvSpPr>
          <p:nvPr/>
        </p:nvSpPr>
        <p:spPr bwMode="auto">
          <a:xfrm>
            <a:off x="6019800" y="32766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6-19</a:t>
            </a:r>
          </a:p>
        </p:txBody>
      </p:sp>
    </p:spTree>
    <p:extLst>
      <p:ext uri="{BB962C8B-B14F-4D97-AF65-F5344CB8AC3E}">
        <p14:creationId xmlns:p14="http://schemas.microsoft.com/office/powerpoint/2010/main" val="41663398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EA0990E-B594-4286-A3E1-F37172100670}" type="slidenum">
              <a:rPr lang="en-US" altLang="en-US" sz="1400">
                <a:latin typeface="Arial" panose="020B0604020202020204" pitchFamily="34" charset="0"/>
              </a:rPr>
              <a:pPr eaLnBrk="1" hangingPunct="1">
                <a:buFontTx/>
                <a:buNone/>
              </a:pPr>
              <a:t>122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6.5 UNSYMMETRIC BENDING</a:t>
            </a:r>
          </a:p>
        </p:txBody>
      </p:sp>
      <p:sp>
        <p:nvSpPr>
          <p:cNvPr id="4" name="Rectangle 4"/>
          <p:cNvSpPr>
            <a:spLocks noChangeArrowheads="1"/>
          </p:cNvSpPr>
          <p:nvPr/>
        </p:nvSpPr>
        <p:spPr bwMode="auto">
          <a:xfrm>
            <a:off x="231775" y="1003300"/>
            <a:ext cx="8607425" cy="54737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rPr>
              <a:t>IMPORTANT</a:t>
            </a:r>
          </a:p>
          <a:p>
            <a:pPr eaLnBrk="1" hangingPunct="1"/>
            <a:r>
              <a:rPr lang="en-US" altLang="en-US" sz="2800">
                <a:latin typeface="Arial" panose="020B0604020202020204" pitchFamily="34" charset="0"/>
              </a:rPr>
              <a:t>Flexure formula applied only when bending occurs about axes that represent the principal axes of inertia for x-section</a:t>
            </a:r>
          </a:p>
          <a:p>
            <a:pPr eaLnBrk="1" hangingPunct="1"/>
            <a:r>
              <a:rPr lang="en-US" altLang="en-US" sz="2800">
                <a:latin typeface="Arial" panose="020B0604020202020204" pitchFamily="34" charset="0"/>
              </a:rPr>
              <a:t>These axes have their origin at centroid and are orientated along an axis of symmetry and perpendicular to it</a:t>
            </a:r>
          </a:p>
          <a:p>
            <a:pPr eaLnBrk="1" hangingPunct="1"/>
            <a:r>
              <a:rPr lang="en-US" altLang="en-US" sz="2800">
                <a:latin typeface="Arial" panose="020B0604020202020204" pitchFamily="34" charset="0"/>
              </a:rPr>
              <a:t>If moment applied about arbitrary axis, then resolve moment into components along each of the principal axes, and stress at a pt is determined by superposition of stress caused by each moment component.</a:t>
            </a:r>
          </a:p>
        </p:txBody>
      </p:sp>
    </p:spTree>
    <p:extLst>
      <p:ext uri="{BB962C8B-B14F-4D97-AF65-F5344CB8AC3E}">
        <p14:creationId xmlns:p14="http://schemas.microsoft.com/office/powerpoint/2010/main" val="28579889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1EC4E28-981B-4C61-B33C-545AD4482AB7}" type="slidenum">
              <a:rPr lang="en-US" altLang="en-US" sz="1400">
                <a:latin typeface="Arial" panose="020B0604020202020204" pitchFamily="34" charset="0"/>
              </a:rPr>
              <a:pPr eaLnBrk="1" hangingPunct="1">
                <a:buFontTx/>
                <a:buNone/>
              </a:pPr>
              <a:t>123</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4182"/>
          <a:stretch>
            <a:fillRect/>
          </a:stretch>
        </p:blipFill>
        <p:spPr bwMode="auto">
          <a:xfrm>
            <a:off x="381000" y="379413"/>
            <a:ext cx="8307388" cy="221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rot="5400000">
            <a:off x="4754562" y="2255838"/>
            <a:ext cx="396875"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pic>
        <p:nvPicPr>
          <p:cNvPr id="5" name="Picture 4" descr="AACLPOH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362200" y="2416175"/>
            <a:ext cx="4419600"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18422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BCDF81C-161F-4CE0-8B5B-8310D4F2C35A}" type="slidenum">
              <a:rPr lang="en-US" altLang="en-US" sz="1400">
                <a:latin typeface="Arial" panose="020B0604020202020204" pitchFamily="34" charset="0"/>
              </a:rPr>
              <a:pPr eaLnBrk="1" hangingPunct="1">
                <a:buFontTx/>
                <a:buNone/>
              </a:pPr>
              <a:t>124</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794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415503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3D873F4-A0A2-40A8-A036-3D93F1210009}" type="slidenum">
              <a:rPr lang="en-US" altLang="en-US" sz="1400">
                <a:latin typeface="Arial" panose="020B0604020202020204" pitchFamily="34" charset="0"/>
              </a:rPr>
              <a:pPr eaLnBrk="1" hangingPunct="1">
                <a:buFontTx/>
                <a:buNone/>
              </a:pPr>
              <a:t>125</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6842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82139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EACB351-1F84-4A47-9201-953B685D52EC}" type="slidenum">
              <a:rPr lang="en-US" altLang="en-US" sz="1400">
                <a:latin typeface="Arial" panose="020B0604020202020204" pitchFamily="34" charset="0"/>
              </a:rPr>
              <a:pPr eaLnBrk="1" hangingPunct="1">
                <a:buFontTx/>
                <a:buNone/>
              </a:pPr>
              <a:t>126</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44434"/>
          <a:stretch>
            <a:fillRect/>
          </a:stretch>
        </p:blipFill>
        <p:spPr bwMode="auto">
          <a:xfrm>
            <a:off x="381000" y="379413"/>
            <a:ext cx="8307388"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87657"/>
          <a:stretch>
            <a:fillRect/>
          </a:stretch>
        </p:blipFill>
        <p:spPr bwMode="auto">
          <a:xfrm>
            <a:off x="381000" y="5715000"/>
            <a:ext cx="83073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4343400" y="19050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sp>
        <p:nvSpPr>
          <p:cNvPr id="6" name="Text Box 5"/>
          <p:cNvSpPr txBox="1">
            <a:spLocks noChangeArrowheads="1"/>
          </p:cNvSpPr>
          <p:nvPr/>
        </p:nvSpPr>
        <p:spPr bwMode="auto">
          <a:xfrm>
            <a:off x="4267200" y="35814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sp>
        <p:nvSpPr>
          <p:cNvPr id="7" name="Text Box 6"/>
          <p:cNvSpPr txBox="1">
            <a:spLocks noChangeArrowheads="1"/>
          </p:cNvSpPr>
          <p:nvPr/>
        </p:nvSpPr>
        <p:spPr bwMode="auto">
          <a:xfrm>
            <a:off x="4419600" y="22098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sp>
        <p:nvSpPr>
          <p:cNvPr id="8" name="Text Box 7"/>
          <p:cNvSpPr txBox="1">
            <a:spLocks noChangeArrowheads="1"/>
          </p:cNvSpPr>
          <p:nvPr/>
        </p:nvSpPr>
        <p:spPr bwMode="auto">
          <a:xfrm>
            <a:off x="4419600" y="32766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sp>
        <p:nvSpPr>
          <p:cNvPr id="9" name="Text Box 8"/>
          <p:cNvSpPr txBox="1">
            <a:spLocks noChangeArrowheads="1"/>
          </p:cNvSpPr>
          <p:nvPr/>
        </p:nvSpPr>
        <p:spPr bwMode="auto">
          <a:xfrm>
            <a:off x="4419600" y="24384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sp>
        <p:nvSpPr>
          <p:cNvPr id="10" name="Text Box 9"/>
          <p:cNvSpPr txBox="1">
            <a:spLocks noChangeArrowheads="1"/>
          </p:cNvSpPr>
          <p:nvPr/>
        </p:nvSpPr>
        <p:spPr bwMode="auto">
          <a:xfrm>
            <a:off x="4648200" y="30480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sp>
        <p:nvSpPr>
          <p:cNvPr id="11" name="Text Box 10"/>
          <p:cNvSpPr txBox="1">
            <a:spLocks noChangeArrowheads="1"/>
          </p:cNvSpPr>
          <p:nvPr/>
        </p:nvSpPr>
        <p:spPr bwMode="auto">
          <a:xfrm>
            <a:off x="4495800" y="2743200"/>
            <a:ext cx="40386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pic>
        <p:nvPicPr>
          <p:cNvPr id="12" name="Picture 11" descr="AACLPOI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953000" y="2133600"/>
            <a:ext cx="2971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578823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0011307-58C2-4863-A862-B03B2017B61A}" type="slidenum">
              <a:rPr lang="en-US" altLang="en-US" sz="1400">
                <a:latin typeface="Arial" panose="020B0604020202020204" pitchFamily="34" charset="0"/>
              </a:rPr>
              <a:pPr eaLnBrk="1" hangingPunct="1">
                <a:buFontTx/>
                <a:buNone/>
              </a:pPr>
              <a:t>127</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74055"/>
          <a:stretch>
            <a:fillRect/>
          </a:stretch>
        </p:blipFill>
        <p:spPr bwMode="auto">
          <a:xfrm>
            <a:off x="381000" y="379413"/>
            <a:ext cx="8307388" cy="160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4343400" y="1676400"/>
            <a:ext cx="16764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pic>
        <p:nvPicPr>
          <p:cNvPr id="5" name="Picture 4" descr="AACLPOI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514600" y="2471738"/>
            <a:ext cx="3578225"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32808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5CF3F3B-B66E-41F6-A28A-3AC3248BFDDE}" type="slidenum">
              <a:rPr lang="en-US" altLang="en-US" sz="1400">
                <a:latin typeface="Arial" panose="020B0604020202020204" pitchFamily="34" charset="0"/>
              </a:rPr>
              <a:pPr eaLnBrk="1" hangingPunct="1">
                <a:buFontTx/>
                <a:buNone/>
              </a:pPr>
              <a:t>128</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70352"/>
          <a:stretch>
            <a:fillRect/>
          </a:stretch>
        </p:blipFill>
        <p:spPr bwMode="auto">
          <a:xfrm>
            <a:off x="381000" y="1065213"/>
            <a:ext cx="8307388"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6248400" y="2590800"/>
            <a:ext cx="22098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pic>
        <p:nvPicPr>
          <p:cNvPr id="5" name="Picture 4" descr="AACLPOJ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581400" y="3048000"/>
            <a:ext cx="2338388"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41006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E7A77A3-9749-4B24-9392-27FE8FF15E10}" type="slidenum">
              <a:rPr lang="en-US" altLang="en-US" sz="1400">
                <a:latin typeface="Arial" panose="020B0604020202020204" pitchFamily="34" charset="0"/>
              </a:rPr>
              <a:pPr eaLnBrk="1" hangingPunct="1">
                <a:buFontTx/>
                <a:buNone/>
              </a:pPr>
              <a:t>129</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794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078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9A47CEA-CCBE-4519-9DA6-E83836BC29D9}" type="slidenum">
              <a:rPr lang="en-US" altLang="en-US" sz="1400">
                <a:latin typeface="Arial" panose="020B0604020202020204" pitchFamily="34" charset="0"/>
              </a:rPr>
              <a:pPr eaLnBrk="1" hangingPunct="1">
                <a:buFontTx/>
                <a:buNone/>
              </a:pPr>
              <a:t>13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0478"/>
          <a:stretch>
            <a:fillRect/>
          </a:stretch>
        </p:blipFill>
        <p:spPr bwMode="auto">
          <a:xfrm>
            <a:off x="0" y="-914400"/>
            <a:ext cx="9144000"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J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05000" y="2133600"/>
            <a:ext cx="53340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21627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C0C7FD8-6EDF-4DF1-96A1-ACA25829B530}" type="slidenum">
              <a:rPr lang="en-US" altLang="en-US" sz="1400">
                <a:latin typeface="Arial" panose="020B0604020202020204" pitchFamily="34" charset="0"/>
              </a:rPr>
              <a:pPr eaLnBrk="1" hangingPunct="1">
                <a:buFontTx/>
                <a:buNone/>
              </a:pPr>
              <a:t>130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6.9 STRESS CONCENTRATIONS</a:t>
            </a:r>
          </a:p>
        </p:txBody>
      </p:sp>
      <p:sp>
        <p:nvSpPr>
          <p:cNvPr id="4" name="Rectangle 3"/>
          <p:cNvSpPr txBox="1">
            <a:spLocks noChangeArrowheads="1"/>
          </p:cNvSpPr>
          <p:nvPr/>
        </p:nvSpPr>
        <p:spPr bwMode="auto">
          <a:xfrm>
            <a:off x="309563" y="1066800"/>
            <a:ext cx="8453437"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Flexure formula can only be used to determine stress distribution within regions of a member where x-sectional area is constant or tapers slightly</a:t>
            </a:r>
          </a:p>
          <a:p>
            <a:pPr marL="457200" indent="-457200"/>
            <a:r>
              <a:rPr lang="en-US" altLang="en-US" sz="2800" smtClean="0">
                <a:latin typeface="Arial" panose="020B0604020202020204" pitchFamily="34" charset="0"/>
              </a:rPr>
              <a:t>If x-section suddenly changes, normal-stress and strain distributions become nonlinear and they can only be obtained via experiment or mathematical analysis using the theory of elasticity</a:t>
            </a:r>
          </a:p>
        </p:txBody>
      </p:sp>
    </p:spTree>
    <p:extLst>
      <p:ext uri="{BB962C8B-B14F-4D97-AF65-F5344CB8AC3E}">
        <p14:creationId xmlns:p14="http://schemas.microsoft.com/office/powerpoint/2010/main" val="26046306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FE2F81A-6D88-4590-A8AE-EEBF333D7646}" type="slidenum">
              <a:rPr lang="en-US" altLang="en-US" sz="1400">
                <a:latin typeface="Arial" panose="020B0604020202020204" pitchFamily="34" charset="0"/>
              </a:rPr>
              <a:pPr eaLnBrk="1" hangingPunct="1">
                <a:buFontTx/>
                <a:buNone/>
              </a:pPr>
              <a:t>131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6.9 STRESS CONCENTRATIONS</a:t>
            </a:r>
          </a:p>
        </p:txBody>
      </p:sp>
      <p:sp>
        <p:nvSpPr>
          <p:cNvPr id="4" name="Rectangle 3"/>
          <p:cNvSpPr txBox="1">
            <a:spLocks noChangeArrowheads="1"/>
          </p:cNvSpPr>
          <p:nvPr/>
        </p:nvSpPr>
        <p:spPr bwMode="auto">
          <a:xfrm>
            <a:off x="304800" y="1066800"/>
            <a:ext cx="54864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Common discontinuities include members having notches on their surfaces, holes for passage of fasteners or abrupt changes in outer dimensions of member’s x-section</a:t>
            </a:r>
          </a:p>
          <a:p>
            <a:pPr marL="457200" indent="-457200"/>
            <a:r>
              <a:rPr lang="en-US" altLang="en-US" sz="2800" smtClean="0">
                <a:latin typeface="Arial" panose="020B0604020202020204" pitchFamily="34" charset="0"/>
              </a:rPr>
              <a:t>The </a:t>
            </a:r>
            <a:r>
              <a:rPr lang="en-US" altLang="en-US" sz="2800" i="1" smtClean="0">
                <a:latin typeface="Arial" panose="020B0604020202020204" pitchFamily="34" charset="0"/>
              </a:rPr>
              <a:t>maximum</a:t>
            </a:r>
            <a:r>
              <a:rPr lang="en-US" altLang="en-US" sz="2800" smtClean="0">
                <a:latin typeface="Arial" panose="020B0604020202020204" pitchFamily="34" charset="0"/>
              </a:rPr>
              <a:t> normal stress at the discontinuities occur at the </a:t>
            </a:r>
            <a:r>
              <a:rPr lang="en-US" altLang="en-US" sz="2800" i="1" smtClean="0">
                <a:latin typeface="Arial" panose="020B0604020202020204" pitchFamily="34" charset="0"/>
              </a:rPr>
              <a:t>smallest</a:t>
            </a:r>
            <a:r>
              <a:rPr lang="en-US" altLang="en-US" sz="2800" smtClean="0">
                <a:latin typeface="Arial" panose="020B0604020202020204" pitchFamily="34" charset="0"/>
              </a:rPr>
              <a:t> x-sectional area</a:t>
            </a:r>
          </a:p>
        </p:txBody>
      </p:sp>
      <p:pic>
        <p:nvPicPr>
          <p:cNvPr id="5" name="Content Placeholder 4" descr="AACLPQG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286500" y="1066800"/>
            <a:ext cx="2709863" cy="548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8560603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B38CBC9-CDD7-4CD9-A9E7-2238754F9162}" type="slidenum">
              <a:rPr lang="en-US" altLang="en-US" sz="1400">
                <a:latin typeface="Arial" panose="020B0604020202020204" pitchFamily="34" charset="0"/>
              </a:rPr>
              <a:pPr eaLnBrk="1" hangingPunct="1">
                <a:buFontTx/>
                <a:buNone/>
              </a:pPr>
              <a:t>132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6.9 STRESS CONCENTRATIONS</a:t>
            </a:r>
          </a:p>
        </p:txBody>
      </p:sp>
      <p:sp>
        <p:nvSpPr>
          <p:cNvPr id="4" name="Rectangle 3"/>
          <p:cNvSpPr txBox="1">
            <a:spLocks noChangeArrowheads="1"/>
          </p:cNvSpPr>
          <p:nvPr/>
        </p:nvSpPr>
        <p:spPr bwMode="auto">
          <a:xfrm>
            <a:off x="304800" y="1066800"/>
            <a:ext cx="8610600" cy="2819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For design, we only need to know the maximum normal stress developed at these sections, not the actual stress distribution</a:t>
            </a:r>
          </a:p>
          <a:p>
            <a:pPr marL="457200" indent="-457200"/>
            <a:r>
              <a:rPr lang="en-US" altLang="en-US" sz="2800" smtClean="0">
                <a:latin typeface="Arial" panose="020B0604020202020204" pitchFamily="34" charset="0"/>
              </a:rPr>
              <a:t>Thus, the maximum normal stress due to bending can be obtained using the stress-concentration factor </a:t>
            </a:r>
            <a:r>
              <a:rPr lang="en-US" altLang="en-US" sz="2800" i="1" smtClean="0"/>
              <a:t>K</a:t>
            </a:r>
          </a:p>
          <a:p>
            <a:pPr marL="457200" indent="-457200"/>
            <a:endParaRPr lang="en-US" altLang="en-US" sz="2800" i="1" smtClean="0"/>
          </a:p>
        </p:txBody>
      </p:sp>
      <p:grpSp>
        <p:nvGrpSpPr>
          <p:cNvPr id="5" name="Group 4"/>
          <p:cNvGrpSpPr>
            <a:grpSpLocks/>
          </p:cNvGrpSpPr>
          <p:nvPr/>
        </p:nvGrpSpPr>
        <p:grpSpPr bwMode="auto">
          <a:xfrm>
            <a:off x="3421063" y="3962400"/>
            <a:ext cx="1752600" cy="1108075"/>
            <a:chOff x="1344" y="2422"/>
            <a:chExt cx="1104" cy="698"/>
          </a:xfrm>
        </p:grpSpPr>
        <p:grpSp>
          <p:nvGrpSpPr>
            <p:cNvPr id="6" name="Group 5"/>
            <p:cNvGrpSpPr>
              <a:grpSpLocks/>
            </p:cNvGrpSpPr>
            <p:nvPr/>
          </p:nvGrpSpPr>
          <p:grpSpPr bwMode="auto">
            <a:xfrm>
              <a:off x="1344" y="2422"/>
              <a:ext cx="1104" cy="698"/>
              <a:chOff x="1344" y="2422"/>
              <a:chExt cx="1104" cy="698"/>
            </a:xfrm>
          </p:grpSpPr>
          <p:sp>
            <p:nvSpPr>
              <p:cNvPr id="8" name="Rectangle 6"/>
              <p:cNvSpPr>
                <a:spLocks noChangeArrowheads="1"/>
              </p:cNvSpPr>
              <p:nvPr/>
            </p:nvSpPr>
            <p:spPr bwMode="auto">
              <a:xfrm>
                <a:off x="1344" y="2448"/>
                <a:ext cx="110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9" name="Group 7"/>
              <p:cNvGrpSpPr>
                <a:grpSpLocks/>
              </p:cNvGrpSpPr>
              <p:nvPr/>
            </p:nvGrpSpPr>
            <p:grpSpPr bwMode="auto">
              <a:xfrm>
                <a:off x="1392" y="2422"/>
                <a:ext cx="1020" cy="650"/>
                <a:chOff x="1392" y="2422"/>
                <a:chExt cx="1020" cy="650"/>
              </a:xfrm>
            </p:grpSpPr>
            <p:sp>
              <p:nvSpPr>
                <p:cNvPr id="10" name="Text Box 8"/>
                <p:cNvSpPr txBox="1">
                  <a:spLocks noChangeArrowheads="1"/>
                </p:cNvSpPr>
                <p:nvPr/>
              </p:nvSpPr>
              <p:spPr bwMode="auto">
                <a:xfrm>
                  <a:off x="1392" y="2574"/>
                  <a:ext cx="63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a:t>
                  </a:r>
                  <a:r>
                    <a:rPr lang="en-US" altLang="en-US" sz="2800"/>
                    <a:t>= </a:t>
                  </a:r>
                  <a:r>
                    <a:rPr lang="en-US" altLang="en-US" sz="2800" i="1"/>
                    <a:t>K</a:t>
                  </a:r>
                  <a:endParaRPr lang="en-US" altLang="en-US" sz="2800"/>
                </a:p>
              </p:txBody>
            </p:sp>
            <p:sp>
              <p:nvSpPr>
                <p:cNvPr id="11" name="Text Box 9"/>
                <p:cNvSpPr txBox="1">
                  <a:spLocks noChangeArrowheads="1"/>
                </p:cNvSpPr>
                <p:nvPr/>
              </p:nvSpPr>
              <p:spPr bwMode="auto">
                <a:xfrm>
                  <a:off x="2010" y="242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Mc</a:t>
                  </a:r>
                </a:p>
                <a:p>
                  <a:pPr algn="ctr" eaLnBrk="1" hangingPunct="1">
                    <a:buFontTx/>
                    <a:buNone/>
                  </a:pPr>
                  <a:r>
                    <a:rPr lang="en-US" altLang="en-US" sz="2800" i="1"/>
                    <a:t>I</a:t>
                  </a:r>
                </a:p>
              </p:txBody>
            </p:sp>
          </p:grpSp>
        </p:grpSp>
        <p:sp>
          <p:nvSpPr>
            <p:cNvPr id="7" name="Line 10"/>
            <p:cNvSpPr>
              <a:spLocks noChangeShapeType="1"/>
            </p:cNvSpPr>
            <p:nvPr/>
          </p:nvSpPr>
          <p:spPr bwMode="auto">
            <a:xfrm>
              <a:off x="2016" y="2736"/>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2" name="Text Box 11"/>
          <p:cNvSpPr txBox="1">
            <a:spLocks noChangeArrowheads="1"/>
          </p:cNvSpPr>
          <p:nvPr/>
        </p:nvSpPr>
        <p:spPr bwMode="auto">
          <a:xfrm>
            <a:off x="5216525" y="45862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6-26</a:t>
            </a:r>
          </a:p>
        </p:txBody>
      </p:sp>
    </p:spTree>
    <p:extLst>
      <p:ext uri="{BB962C8B-B14F-4D97-AF65-F5344CB8AC3E}">
        <p14:creationId xmlns:p14="http://schemas.microsoft.com/office/powerpoint/2010/main" val="338839518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9E58B2E-57DA-4FCC-9D79-67B2EDE57750}" type="slidenum">
              <a:rPr lang="en-US" altLang="en-US" sz="1400">
                <a:latin typeface="Arial" panose="020B0604020202020204" pitchFamily="34" charset="0"/>
              </a:rPr>
              <a:pPr eaLnBrk="1" hangingPunct="1">
                <a:buFontTx/>
                <a:buNone/>
              </a:pPr>
              <a:t>133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6.9 STRESS CONCENTRATIONS</a:t>
            </a:r>
          </a:p>
        </p:txBody>
      </p:sp>
      <p:sp>
        <p:nvSpPr>
          <p:cNvPr id="4" name="Rectangle 3"/>
          <p:cNvSpPr txBox="1">
            <a:spLocks noChangeArrowheads="1"/>
          </p:cNvSpPr>
          <p:nvPr/>
        </p:nvSpPr>
        <p:spPr bwMode="auto">
          <a:xfrm>
            <a:off x="304800" y="1038225"/>
            <a:ext cx="8610600" cy="54102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90000"/>
              </a:lnSpc>
              <a:buFontTx/>
              <a:buNone/>
            </a:pPr>
            <a:r>
              <a:rPr lang="en-US" altLang="en-US" sz="2800" b="1" smtClean="0">
                <a:solidFill>
                  <a:srgbClr val="CC3300"/>
                </a:solidFill>
                <a:latin typeface="Arial" panose="020B0604020202020204" pitchFamily="34" charset="0"/>
              </a:rPr>
              <a:t>IMPORTANT</a:t>
            </a:r>
          </a:p>
          <a:p>
            <a:pPr marL="457200" indent="-457200">
              <a:lnSpc>
                <a:spcPct val="90000"/>
              </a:lnSpc>
            </a:pPr>
            <a:r>
              <a:rPr lang="en-US" altLang="en-US" sz="2800" smtClean="0">
                <a:latin typeface="Arial" panose="020B0604020202020204" pitchFamily="34" charset="0"/>
              </a:rPr>
              <a:t>Stress concentrations in members subjected to bending occur at pts of x-sectional change, such as notches and holes, because here the stress and strain become nonlinear.</a:t>
            </a:r>
          </a:p>
          <a:p>
            <a:pPr marL="457200" indent="-457200">
              <a:lnSpc>
                <a:spcPct val="90000"/>
              </a:lnSpc>
            </a:pPr>
            <a:r>
              <a:rPr lang="en-US" altLang="en-US" sz="2800" smtClean="0">
                <a:latin typeface="Arial" panose="020B0604020202020204" pitchFamily="34" charset="0"/>
              </a:rPr>
              <a:t>The more severe the change, the larger the stress distribution</a:t>
            </a:r>
          </a:p>
          <a:p>
            <a:pPr marL="457200" indent="-457200">
              <a:lnSpc>
                <a:spcPct val="90000"/>
              </a:lnSpc>
            </a:pPr>
            <a:r>
              <a:rPr lang="en-US" altLang="en-US" sz="2800" smtClean="0">
                <a:latin typeface="Arial" panose="020B0604020202020204" pitchFamily="34" charset="0"/>
              </a:rPr>
              <a:t>For design/analysis, not necessary to know the exact stress distribution around x-sectional change</a:t>
            </a:r>
          </a:p>
          <a:p>
            <a:pPr marL="457200" indent="-457200">
              <a:lnSpc>
                <a:spcPct val="90000"/>
              </a:lnSpc>
            </a:pPr>
            <a:r>
              <a:rPr lang="en-US" altLang="en-US" sz="2800" smtClean="0">
                <a:latin typeface="Arial" panose="020B0604020202020204" pitchFamily="34" charset="0"/>
              </a:rPr>
              <a:t>The maximum normal stress occurs at the smallest x-sectional area</a:t>
            </a:r>
            <a:endParaRPr lang="en-US" altLang="en-US" sz="2800" i="1" smtClean="0"/>
          </a:p>
        </p:txBody>
      </p:sp>
    </p:spTree>
    <p:extLst>
      <p:ext uri="{BB962C8B-B14F-4D97-AF65-F5344CB8AC3E}">
        <p14:creationId xmlns:p14="http://schemas.microsoft.com/office/powerpoint/2010/main" val="73348498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9C12F1D-4B1C-4A5B-83E7-CCFEF4CBA361}" type="slidenum">
              <a:rPr lang="en-US" altLang="en-US" sz="1400">
                <a:latin typeface="Arial" panose="020B0604020202020204" pitchFamily="34" charset="0"/>
              </a:rPr>
              <a:pPr eaLnBrk="1" hangingPunct="1">
                <a:buFontTx/>
                <a:buNone/>
              </a:pPr>
              <a:t>134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6.9 STRESS CONCENTRATIONS</a:t>
            </a:r>
          </a:p>
        </p:txBody>
      </p:sp>
      <p:sp>
        <p:nvSpPr>
          <p:cNvPr id="4" name="Rectangle 3"/>
          <p:cNvSpPr txBox="1">
            <a:spLocks noChangeArrowheads="1"/>
          </p:cNvSpPr>
          <p:nvPr/>
        </p:nvSpPr>
        <p:spPr bwMode="auto">
          <a:xfrm>
            <a:off x="304800" y="1038225"/>
            <a:ext cx="8610600" cy="38100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Tx/>
              <a:buNone/>
            </a:pPr>
            <a:r>
              <a:rPr lang="en-US" altLang="en-US" sz="2800" b="1" smtClean="0">
                <a:solidFill>
                  <a:srgbClr val="CC3300"/>
                </a:solidFill>
                <a:latin typeface="Arial" panose="020B0604020202020204" pitchFamily="34" charset="0"/>
              </a:rPr>
              <a:t>IMPORTANT</a:t>
            </a:r>
          </a:p>
          <a:p>
            <a:pPr marL="457200" indent="-457200"/>
            <a:r>
              <a:rPr lang="en-US" altLang="en-US" sz="2800" smtClean="0">
                <a:latin typeface="Arial" panose="020B0604020202020204" pitchFamily="34" charset="0"/>
              </a:rPr>
              <a:t>The maximum normal stress can be obtained using stress concentration factor K, which is determined through experiment and is a function of the geometry of the member</a:t>
            </a:r>
          </a:p>
          <a:p>
            <a:pPr marL="457200" indent="-457200"/>
            <a:r>
              <a:rPr lang="en-US" altLang="en-US" sz="2800" smtClean="0">
                <a:latin typeface="Arial" panose="020B0604020202020204" pitchFamily="34" charset="0"/>
              </a:rPr>
              <a:t>If material is brittle or subjected to fatigue loading, stress concentrations in the member need to be considered in design</a:t>
            </a:r>
            <a:endParaRPr lang="en-US" altLang="en-US" sz="2800" i="1" smtClean="0"/>
          </a:p>
        </p:txBody>
      </p:sp>
    </p:spTree>
    <p:extLst>
      <p:ext uri="{BB962C8B-B14F-4D97-AF65-F5344CB8AC3E}">
        <p14:creationId xmlns:p14="http://schemas.microsoft.com/office/powerpoint/2010/main" val="190828991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B001FC7-8529-4B9B-8C12-B54D889F4CC7}" type="slidenum">
              <a:rPr lang="en-US" altLang="en-US" sz="1400">
                <a:latin typeface="Arial" panose="020B0604020202020204" pitchFamily="34" charset="0"/>
              </a:rPr>
              <a:pPr eaLnBrk="1" hangingPunct="1">
                <a:buFontTx/>
                <a:buNone/>
              </a:pPr>
              <a:t>135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6.26</a:t>
            </a:r>
          </a:p>
        </p:txBody>
      </p:sp>
      <p:sp>
        <p:nvSpPr>
          <p:cNvPr id="4" name="Rectangle 3"/>
          <p:cNvSpPr txBox="1">
            <a:spLocks noChangeArrowheads="1"/>
          </p:cNvSpPr>
          <p:nvPr/>
        </p:nvSpPr>
        <p:spPr bwMode="auto">
          <a:xfrm>
            <a:off x="381000" y="1066800"/>
            <a:ext cx="8458200"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Transition in x-sectional area of steel bar is achieved using shoulder fillets as shown. If bar is subjected to a bending moment of </a:t>
            </a:r>
            <a:r>
              <a:rPr lang="en-US" altLang="en-US" sz="2800" smtClean="0"/>
              <a:t>5kN</a:t>
            </a:r>
            <a:r>
              <a:rPr lang="en-US" altLang="en-US" sz="2800" smtClean="0">
                <a:cs typeface="Times New Roman" panose="02020603050405020304" pitchFamily="18" charset="0"/>
              </a:rPr>
              <a:t>·</a:t>
            </a:r>
            <a:r>
              <a:rPr lang="en-US" altLang="en-US" sz="2800" smtClean="0"/>
              <a:t>m</a:t>
            </a:r>
            <a:r>
              <a:rPr lang="en-US" altLang="en-US" sz="2800" smtClean="0">
                <a:latin typeface="Arial" panose="020B0604020202020204" pitchFamily="34" charset="0"/>
              </a:rPr>
              <a:t>, determine the maximum normal stress developed in the steel.</a:t>
            </a:r>
            <a:r>
              <a:rPr lang="en-US" altLang="en-US" sz="2800" smtClean="0"/>
              <a:t> </a:t>
            </a:r>
            <a:r>
              <a:rPr lang="en-US" altLang="en-US" sz="2800" i="1" smtClean="0">
                <a:sym typeface="Symbol" panose="05050102010706020507" pitchFamily="18" charset="2"/>
              </a:rPr>
              <a:t></a:t>
            </a:r>
            <a:r>
              <a:rPr lang="en-US" altLang="en-US" sz="2800" baseline="-25000" smtClean="0"/>
              <a:t>Y</a:t>
            </a:r>
            <a:r>
              <a:rPr lang="en-US" altLang="en-US" sz="2800" smtClean="0"/>
              <a:t> = 500 MPa</a:t>
            </a:r>
            <a:r>
              <a:rPr lang="en-US" altLang="en-US" sz="2800" smtClean="0">
                <a:latin typeface="Arial" panose="020B0604020202020204" pitchFamily="34" charset="0"/>
              </a:rPr>
              <a:t>.</a:t>
            </a:r>
            <a:endParaRPr lang="en-US" altLang="en-US" sz="2800" smtClean="0"/>
          </a:p>
        </p:txBody>
      </p:sp>
      <p:pic>
        <p:nvPicPr>
          <p:cNvPr id="5" name="Picture 4" descr="AACLPQK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352800"/>
            <a:ext cx="4572000"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888789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EA1C429-BBFE-46D7-AD5B-B89386F4C384}" type="slidenum">
              <a:rPr lang="en-US" altLang="en-US" sz="1400">
                <a:latin typeface="Arial" panose="020B0604020202020204" pitchFamily="34" charset="0"/>
              </a:rPr>
              <a:pPr eaLnBrk="1" hangingPunct="1">
                <a:buFontTx/>
                <a:buNone/>
              </a:pPr>
              <a:t>136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6.26 (SOLN)</a:t>
            </a:r>
          </a:p>
        </p:txBody>
      </p:sp>
      <p:sp>
        <p:nvSpPr>
          <p:cNvPr id="4" name="Rectangle 3"/>
          <p:cNvSpPr txBox="1">
            <a:spLocks noChangeArrowheads="1"/>
          </p:cNvSpPr>
          <p:nvPr/>
        </p:nvSpPr>
        <p:spPr bwMode="auto">
          <a:xfrm>
            <a:off x="381000" y="1066800"/>
            <a:ext cx="8458200"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Moment creates largest stress in bar at base of fillet. Stress concentration factor can be determined from the graph.</a:t>
            </a:r>
            <a:endParaRPr lang="en-US" altLang="en-US" sz="2800" smtClean="0"/>
          </a:p>
        </p:txBody>
      </p:sp>
      <p:pic>
        <p:nvPicPr>
          <p:cNvPr id="5" name="Content Placeholder 4" descr="AACLPQH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483100" y="2057400"/>
            <a:ext cx="4349750" cy="4495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5"/>
          <p:cNvSpPr txBox="1">
            <a:spLocks noChangeArrowheads="1"/>
          </p:cNvSpPr>
          <p:nvPr/>
        </p:nvSpPr>
        <p:spPr bwMode="auto">
          <a:xfrm>
            <a:off x="847725" y="2516188"/>
            <a:ext cx="20653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r</a:t>
            </a:r>
            <a:r>
              <a:rPr lang="en-US" altLang="en-US" sz="2800"/>
              <a:t>/</a:t>
            </a:r>
            <a:r>
              <a:rPr lang="en-US" altLang="en-US" sz="2800" i="1"/>
              <a:t>h</a:t>
            </a:r>
            <a:r>
              <a:rPr lang="en-US" altLang="en-US" sz="2800"/>
              <a:t> = ... = 0.2</a:t>
            </a:r>
          </a:p>
        </p:txBody>
      </p:sp>
      <p:sp>
        <p:nvSpPr>
          <p:cNvPr id="7" name="Text Box 6"/>
          <p:cNvSpPr txBox="1">
            <a:spLocks noChangeArrowheads="1"/>
          </p:cNvSpPr>
          <p:nvPr/>
        </p:nvSpPr>
        <p:spPr bwMode="auto">
          <a:xfrm>
            <a:off x="685800" y="3201988"/>
            <a:ext cx="21637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w</a:t>
            </a:r>
            <a:r>
              <a:rPr lang="en-US" altLang="en-US" sz="2800"/>
              <a:t>/</a:t>
            </a:r>
            <a:r>
              <a:rPr lang="en-US" altLang="en-US" sz="2800" i="1"/>
              <a:t>h</a:t>
            </a:r>
            <a:r>
              <a:rPr lang="en-US" altLang="en-US" sz="2800"/>
              <a:t> = ... = 1.5</a:t>
            </a:r>
          </a:p>
        </p:txBody>
      </p:sp>
      <p:sp>
        <p:nvSpPr>
          <p:cNvPr id="8" name="Text Box 7"/>
          <p:cNvSpPr txBox="1">
            <a:spLocks noChangeArrowheads="1"/>
          </p:cNvSpPr>
          <p:nvPr/>
        </p:nvSpPr>
        <p:spPr bwMode="auto">
          <a:xfrm>
            <a:off x="381000" y="4114800"/>
            <a:ext cx="3352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From above values, we get </a:t>
            </a:r>
            <a:r>
              <a:rPr lang="en-US" altLang="en-US" sz="2800" i="1"/>
              <a:t>K</a:t>
            </a:r>
            <a:r>
              <a:rPr lang="en-US" altLang="en-US" sz="2800">
                <a:latin typeface="Arial" panose="020B0604020202020204" pitchFamily="34" charset="0"/>
              </a:rPr>
              <a:t> = 1.45</a:t>
            </a:r>
          </a:p>
        </p:txBody>
      </p:sp>
    </p:spTree>
    <p:extLst>
      <p:ext uri="{BB962C8B-B14F-4D97-AF65-F5344CB8AC3E}">
        <p14:creationId xmlns:p14="http://schemas.microsoft.com/office/powerpoint/2010/main" val="208249284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1227D76-1E4D-4282-8F46-FFF5CB768682}" type="slidenum">
              <a:rPr lang="en-US" altLang="en-US" sz="1400">
                <a:latin typeface="Arial" panose="020B0604020202020204" pitchFamily="34" charset="0"/>
              </a:rPr>
              <a:pPr eaLnBrk="1" hangingPunct="1">
                <a:buFontTx/>
                <a:buNone/>
              </a:pPr>
              <a:t>137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6.26 (SOLN)</a:t>
            </a:r>
          </a:p>
        </p:txBody>
      </p:sp>
      <p:sp>
        <p:nvSpPr>
          <p:cNvPr id="4" name="Rectangle 3"/>
          <p:cNvSpPr txBox="1">
            <a:spLocks noChangeArrowheads="1"/>
          </p:cNvSpPr>
          <p:nvPr/>
        </p:nvSpPr>
        <p:spPr bwMode="auto">
          <a:xfrm>
            <a:off x="381000" y="1066800"/>
            <a:ext cx="84582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Applying Eqn 6-26:</a:t>
            </a:r>
            <a:endParaRPr lang="en-US" altLang="en-US" sz="2800" smtClean="0"/>
          </a:p>
        </p:txBody>
      </p:sp>
      <p:pic>
        <p:nvPicPr>
          <p:cNvPr id="5" name="Picture 4" descr="AACLPQL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295400"/>
            <a:ext cx="4257675"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304800" y="2895600"/>
            <a:ext cx="6705600" cy="145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Result indicates that steel remains elastic since stress is below yield stress.</a:t>
            </a:r>
          </a:p>
          <a:p>
            <a:pPr eaLnBrk="1" hangingPunct="1">
              <a:buFontTx/>
              <a:buNone/>
            </a:pPr>
            <a:r>
              <a:rPr lang="en-US" altLang="en-US" sz="2800">
                <a:latin typeface="Arial" panose="020B0604020202020204" pitchFamily="34" charset="0"/>
              </a:rPr>
              <a:t>Normal stress distribution is nonlinear.</a:t>
            </a:r>
          </a:p>
        </p:txBody>
      </p:sp>
      <p:grpSp>
        <p:nvGrpSpPr>
          <p:cNvPr id="7" name="Group 6"/>
          <p:cNvGrpSpPr>
            <a:grpSpLocks/>
          </p:cNvGrpSpPr>
          <p:nvPr/>
        </p:nvGrpSpPr>
        <p:grpSpPr bwMode="auto">
          <a:xfrm>
            <a:off x="609600" y="1752600"/>
            <a:ext cx="3948113" cy="1031875"/>
            <a:chOff x="2544" y="1200"/>
            <a:chExt cx="2487" cy="650"/>
          </a:xfrm>
        </p:grpSpPr>
        <p:grpSp>
          <p:nvGrpSpPr>
            <p:cNvPr id="8" name="Group 7"/>
            <p:cNvGrpSpPr>
              <a:grpSpLocks/>
            </p:cNvGrpSpPr>
            <p:nvPr/>
          </p:nvGrpSpPr>
          <p:grpSpPr bwMode="auto">
            <a:xfrm>
              <a:off x="2544" y="1200"/>
              <a:ext cx="2487" cy="650"/>
              <a:chOff x="1392" y="2422"/>
              <a:chExt cx="2487" cy="650"/>
            </a:xfrm>
          </p:grpSpPr>
          <p:sp>
            <p:nvSpPr>
              <p:cNvPr id="10" name="Text Box 8"/>
              <p:cNvSpPr txBox="1">
                <a:spLocks noChangeArrowheads="1"/>
              </p:cNvSpPr>
              <p:nvPr/>
            </p:nvSpPr>
            <p:spPr bwMode="auto">
              <a:xfrm>
                <a:off x="1392" y="2574"/>
                <a:ext cx="248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a:t>
                </a:r>
                <a:r>
                  <a:rPr lang="en-US" altLang="en-US" sz="2800"/>
                  <a:t>= </a:t>
                </a:r>
                <a:r>
                  <a:rPr lang="en-US" altLang="en-US" sz="2800" i="1"/>
                  <a:t>K</a:t>
                </a:r>
                <a:r>
                  <a:rPr lang="en-US" altLang="en-US" sz="2800"/>
                  <a:t>	       = ... = 340 MPa</a:t>
                </a:r>
              </a:p>
            </p:txBody>
          </p:sp>
          <p:sp>
            <p:nvSpPr>
              <p:cNvPr id="11" name="Text Box 9"/>
              <p:cNvSpPr txBox="1">
                <a:spLocks noChangeArrowheads="1"/>
              </p:cNvSpPr>
              <p:nvPr/>
            </p:nvSpPr>
            <p:spPr bwMode="auto">
              <a:xfrm>
                <a:off x="2010" y="242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Mc</a:t>
                </a:r>
              </a:p>
              <a:p>
                <a:pPr algn="ctr" eaLnBrk="1" hangingPunct="1">
                  <a:buFontTx/>
                  <a:buNone/>
                </a:pPr>
                <a:r>
                  <a:rPr lang="en-US" altLang="en-US" sz="2800" i="1"/>
                  <a:t>I</a:t>
                </a:r>
              </a:p>
            </p:txBody>
          </p:sp>
        </p:grpSp>
        <p:sp>
          <p:nvSpPr>
            <p:cNvPr id="9" name="Line 10"/>
            <p:cNvSpPr>
              <a:spLocks noChangeShapeType="1"/>
            </p:cNvSpPr>
            <p:nvPr/>
          </p:nvSpPr>
          <p:spPr bwMode="auto">
            <a:xfrm>
              <a:off x="3168" y="1536"/>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2" name="Rectangle 11"/>
          <p:cNvSpPr>
            <a:spLocks noChangeArrowheads="1"/>
          </p:cNvSpPr>
          <p:nvPr/>
        </p:nvSpPr>
        <p:spPr bwMode="auto">
          <a:xfrm>
            <a:off x="304800" y="4419600"/>
            <a:ext cx="84582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However, by Saint-Venant’s principle, the localized stresses smooth out and become linear when one moves at a distance of </a:t>
            </a:r>
            <a:r>
              <a:rPr lang="en-US" altLang="en-US" sz="2800"/>
              <a:t>80 mm</a:t>
            </a:r>
            <a:r>
              <a:rPr lang="en-US" altLang="en-US" sz="2800">
                <a:latin typeface="Arial" panose="020B0604020202020204" pitchFamily="34" charset="0"/>
              </a:rPr>
              <a:t> or more to right of transition.</a:t>
            </a:r>
          </a:p>
        </p:txBody>
      </p:sp>
    </p:spTree>
    <p:extLst>
      <p:ext uri="{BB962C8B-B14F-4D97-AF65-F5344CB8AC3E}">
        <p14:creationId xmlns:p14="http://schemas.microsoft.com/office/powerpoint/2010/main" val="121160232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C783994-2CE7-450A-8185-2BDBAF5E4831}" type="slidenum">
              <a:rPr lang="en-US" altLang="en-US" sz="1400">
                <a:latin typeface="Arial" panose="020B0604020202020204" pitchFamily="34" charset="0"/>
              </a:rPr>
              <a:pPr eaLnBrk="1" hangingPunct="1">
                <a:buFontTx/>
                <a:buNone/>
              </a:pPr>
              <a:t>138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6.26 (SOLN)</a:t>
            </a:r>
          </a:p>
        </p:txBody>
      </p:sp>
      <p:pic>
        <p:nvPicPr>
          <p:cNvPr id="4" name="Picture 3" descr="AACLPQM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19200"/>
            <a:ext cx="4364038"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304800" y="3886200"/>
            <a:ext cx="82296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Thus, the flexure formula gives </a:t>
            </a:r>
            <a:r>
              <a:rPr lang="en-US" altLang="en-US" sz="2800" i="1">
                <a:sym typeface="Symbol" panose="05050102010706020507" pitchFamily="18" charset="2"/>
              </a:rPr>
              <a:t></a:t>
            </a:r>
            <a:r>
              <a:rPr lang="en-US" altLang="en-US" sz="2800" baseline="-25000"/>
              <a:t>max</a:t>
            </a:r>
            <a:r>
              <a:rPr lang="en-US" altLang="en-US" sz="2800"/>
              <a:t> = 234 MPa</a:t>
            </a:r>
            <a:r>
              <a:rPr lang="en-US" altLang="en-US" sz="2800">
                <a:latin typeface="Arial" panose="020B0604020202020204" pitchFamily="34" charset="0"/>
              </a:rPr>
              <a:t>.</a:t>
            </a:r>
          </a:p>
          <a:p>
            <a:pPr eaLnBrk="1" hangingPunct="1">
              <a:buFontTx/>
              <a:buNone/>
            </a:pPr>
            <a:r>
              <a:rPr lang="en-US" altLang="en-US" sz="2800">
                <a:latin typeface="Arial" panose="020B0604020202020204" pitchFamily="34" charset="0"/>
              </a:rPr>
              <a:t>Note that choice of a larger-radius fillet will significantly reduce </a:t>
            </a:r>
            <a:r>
              <a:rPr lang="en-US" altLang="en-US" sz="2800" i="1">
                <a:latin typeface="Arial" panose="020B0604020202020204" pitchFamily="34" charset="0"/>
                <a:sym typeface="Symbol" panose="05050102010706020507" pitchFamily="18" charset="2"/>
              </a:rPr>
              <a:t></a:t>
            </a:r>
            <a:r>
              <a:rPr lang="en-US" altLang="en-US" sz="2800" baseline="-25000"/>
              <a:t>max</a:t>
            </a:r>
            <a:r>
              <a:rPr lang="en-US" altLang="en-US" sz="2800">
                <a:latin typeface="Arial" panose="020B0604020202020204" pitchFamily="34" charset="0"/>
              </a:rPr>
              <a:t>, since as </a:t>
            </a:r>
            <a:r>
              <a:rPr lang="en-US" altLang="en-US" sz="2800" i="1"/>
              <a:t>r</a:t>
            </a:r>
            <a:r>
              <a:rPr lang="en-US" altLang="en-US" sz="2800">
                <a:latin typeface="Arial" panose="020B0604020202020204" pitchFamily="34" charset="0"/>
              </a:rPr>
              <a:t> increase, </a:t>
            </a:r>
            <a:r>
              <a:rPr lang="en-US" altLang="en-US" sz="2800" i="1"/>
              <a:t>K</a:t>
            </a:r>
            <a:r>
              <a:rPr lang="en-US" altLang="en-US" sz="2800">
                <a:latin typeface="Arial" panose="020B0604020202020204" pitchFamily="34" charset="0"/>
              </a:rPr>
              <a:t> will decrease.</a:t>
            </a:r>
          </a:p>
        </p:txBody>
      </p:sp>
    </p:spTree>
    <p:extLst>
      <p:ext uri="{BB962C8B-B14F-4D97-AF65-F5344CB8AC3E}">
        <p14:creationId xmlns:p14="http://schemas.microsoft.com/office/powerpoint/2010/main" val="61485978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E1F5EE7-C265-46EF-B8E3-0A2B3D8DDE0D}" type="slidenum">
              <a:rPr lang="en-US" altLang="en-US" sz="1400">
                <a:latin typeface="Arial" panose="020B0604020202020204" pitchFamily="34" charset="0"/>
              </a:rPr>
              <a:pPr eaLnBrk="1" hangingPunct="1">
                <a:buFontTx/>
                <a:buNone/>
              </a:pPr>
              <a:t>139</a:t>
            </a:fld>
            <a:endParaRPr lang="en-US" altLang="en-US" sz="1400">
              <a:latin typeface="Arial" panose="020B0604020202020204" pitchFamily="34" charset="0"/>
            </a:endParaRPr>
          </a:p>
        </p:txBody>
      </p:sp>
      <p:sp>
        <p:nvSpPr>
          <p:cNvPr id="3" name="Rectangle 2"/>
          <p:cNvSpPr>
            <a:spLocks noChangeArrowheads="1"/>
          </p:cNvSpPr>
          <p:nvPr/>
        </p:nvSpPr>
        <p:spPr bwMode="auto">
          <a:xfrm>
            <a:off x="6629400" y="5181600"/>
            <a:ext cx="1752600" cy="381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ChangeArrowheads="1"/>
          </p:cNvSpPr>
          <p:nvPr/>
        </p:nvSpPr>
        <p:spPr bwMode="auto">
          <a:xfrm>
            <a:off x="762000" y="6019800"/>
            <a:ext cx="1828800" cy="4572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57150" y="495300"/>
            <a:ext cx="8763000" cy="457200"/>
          </a:xfrm>
          <a:noFill/>
        </p:spPr>
        <p:txBody>
          <a:bodyPr/>
          <a:lstStyle/>
          <a:p>
            <a:pPr eaLnBrk="1" hangingPunct="1"/>
            <a:r>
              <a:rPr lang="en-US" altLang="en-US" dirty="0" smtClean="0"/>
              <a:t>CHAPTER REVIEW</a:t>
            </a:r>
          </a:p>
        </p:txBody>
      </p:sp>
      <p:sp>
        <p:nvSpPr>
          <p:cNvPr id="6" name="Rectangle 5"/>
          <p:cNvSpPr txBox="1">
            <a:spLocks noChangeArrowheads="1"/>
          </p:cNvSpPr>
          <p:nvPr/>
        </p:nvSpPr>
        <p:spPr bwMode="auto">
          <a:xfrm>
            <a:off x="309563" y="1066800"/>
            <a:ext cx="83772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Shear and moment diagrams are graphical representations of internal shear and moment within a beam.</a:t>
            </a:r>
          </a:p>
          <a:p>
            <a:pPr marL="457200" indent="-457200"/>
            <a:r>
              <a:rPr lang="en-US" altLang="en-US" sz="2800" smtClean="0">
                <a:latin typeface="Arial" panose="020B0604020202020204" pitchFamily="34" charset="0"/>
              </a:rPr>
              <a:t>They can be constructed by sectioning the beam an arbitrary distance </a:t>
            </a:r>
            <a:r>
              <a:rPr lang="en-US" altLang="en-US" sz="2800" i="1" smtClean="0"/>
              <a:t>x</a:t>
            </a:r>
            <a:r>
              <a:rPr lang="en-US" altLang="en-US" sz="2800" smtClean="0">
                <a:latin typeface="Arial" panose="020B0604020202020204" pitchFamily="34" charset="0"/>
              </a:rPr>
              <a:t> from the left end, finding </a:t>
            </a:r>
            <a:r>
              <a:rPr lang="en-US" altLang="en-US" sz="2800" b="1" smtClean="0">
                <a:latin typeface="Arial" panose="020B0604020202020204" pitchFamily="34" charset="0"/>
              </a:rPr>
              <a:t>V</a:t>
            </a:r>
            <a:r>
              <a:rPr lang="en-US" altLang="en-US" sz="2800" smtClean="0">
                <a:latin typeface="Arial" panose="020B0604020202020204" pitchFamily="34" charset="0"/>
              </a:rPr>
              <a:t> and </a:t>
            </a:r>
            <a:r>
              <a:rPr lang="en-US" altLang="en-US" sz="2800" b="1" smtClean="0">
                <a:latin typeface="Arial" panose="020B0604020202020204" pitchFamily="34" charset="0"/>
              </a:rPr>
              <a:t>M</a:t>
            </a:r>
            <a:r>
              <a:rPr lang="en-US" altLang="en-US" sz="2800" smtClean="0">
                <a:latin typeface="Arial" panose="020B0604020202020204" pitchFamily="34" charset="0"/>
              </a:rPr>
              <a:t> as functions of </a:t>
            </a:r>
            <a:r>
              <a:rPr lang="en-US" altLang="en-US" sz="2800" i="1" smtClean="0"/>
              <a:t>x</a:t>
            </a:r>
            <a:r>
              <a:rPr lang="en-US" altLang="en-US" sz="2800" smtClean="0">
                <a:latin typeface="Arial" panose="020B0604020202020204" pitchFamily="34" charset="0"/>
              </a:rPr>
              <a:t>, then plotting the results</a:t>
            </a:r>
          </a:p>
          <a:p>
            <a:pPr marL="457200" indent="-457200"/>
            <a:r>
              <a:rPr lang="en-US" altLang="en-US" sz="2800" smtClean="0">
                <a:latin typeface="Arial" panose="020B0604020202020204" pitchFamily="34" charset="0"/>
              </a:rPr>
              <a:t>Another method to plot the diagrams is to realize that at each pt, the slope of the shear diagram is a negative of the distributed loading, </a:t>
            </a:r>
            <a:r>
              <a:rPr lang="en-US" altLang="en-US" sz="2800" i="1" smtClean="0"/>
              <a:t>w = dV/dx</a:t>
            </a:r>
            <a:r>
              <a:rPr lang="en-US" altLang="en-US" sz="2800" smtClean="0">
                <a:latin typeface="Arial" panose="020B0604020202020204" pitchFamily="34" charset="0"/>
              </a:rPr>
              <a:t>; and slope of moment diagram is the shear,</a:t>
            </a:r>
            <a:br>
              <a:rPr lang="en-US" altLang="en-US" sz="2800" smtClean="0">
                <a:latin typeface="Arial" panose="020B0604020202020204" pitchFamily="34" charset="0"/>
              </a:rPr>
            </a:br>
            <a:r>
              <a:rPr lang="en-US" altLang="en-US" sz="2800" i="1" smtClean="0"/>
              <a:t>V = dM/dx</a:t>
            </a:r>
            <a:r>
              <a:rPr lang="en-US" altLang="en-US" sz="2800" smtClean="0">
                <a:latin typeface="Arial" panose="020B0604020202020204" pitchFamily="34" charset="0"/>
              </a:rPr>
              <a:t>.</a:t>
            </a:r>
          </a:p>
        </p:txBody>
      </p:sp>
    </p:spTree>
    <p:extLst>
      <p:ext uri="{BB962C8B-B14F-4D97-AF65-F5344CB8AC3E}">
        <p14:creationId xmlns:p14="http://schemas.microsoft.com/office/powerpoint/2010/main" val="3018271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93C5D61-5B17-4DB4-8F06-C6DBB9075D0E}" type="slidenum">
              <a:rPr lang="en-US" altLang="en-US" sz="1400">
                <a:latin typeface="Arial" panose="020B0604020202020204" pitchFamily="34" charset="0"/>
              </a:rPr>
              <a:pPr eaLnBrk="1" hangingPunct="1">
                <a:buFontTx/>
                <a:buNone/>
              </a:pPr>
              <a:t>14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0756"/>
          <a:stretch>
            <a:fillRect/>
          </a:stretch>
        </p:blipFill>
        <p:spPr bwMode="auto">
          <a:xfrm>
            <a:off x="304800" y="914400"/>
            <a:ext cx="83073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K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b="50000"/>
          <a:stretch>
            <a:fillRect/>
          </a:stretch>
        </p:blipFill>
        <p:spPr bwMode="auto">
          <a:xfrm>
            <a:off x="3657600" y="4427538"/>
            <a:ext cx="4038600" cy="311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128108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BF82BC6-39C4-4441-A10A-FC6A432CA2AA}" type="slidenum">
              <a:rPr lang="en-US" altLang="en-US" sz="1400">
                <a:latin typeface="Arial" panose="020B0604020202020204" pitchFamily="34" charset="0"/>
              </a:rPr>
              <a:pPr eaLnBrk="1" hangingPunct="1">
                <a:buFontTx/>
                <a:buNone/>
              </a:pPr>
              <a:t>140</a:t>
            </a:fld>
            <a:endParaRPr lang="en-US" altLang="en-US" sz="1400">
              <a:latin typeface="Arial" panose="020B0604020202020204" pitchFamily="34" charset="0"/>
            </a:endParaRPr>
          </a:p>
        </p:txBody>
      </p:sp>
      <p:sp>
        <p:nvSpPr>
          <p:cNvPr id="3" name="Rectangle 2"/>
          <p:cNvSpPr>
            <a:spLocks noChangeArrowheads="1"/>
          </p:cNvSpPr>
          <p:nvPr/>
        </p:nvSpPr>
        <p:spPr bwMode="auto">
          <a:xfrm>
            <a:off x="5943600" y="1460500"/>
            <a:ext cx="2057400" cy="508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ChangeArrowheads="1"/>
          </p:cNvSpPr>
          <p:nvPr/>
        </p:nvSpPr>
        <p:spPr bwMode="auto">
          <a:xfrm>
            <a:off x="3962400" y="2298700"/>
            <a:ext cx="1981200" cy="4445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57150" y="495300"/>
            <a:ext cx="8763000" cy="457200"/>
          </a:xfrm>
          <a:noFill/>
        </p:spPr>
        <p:txBody>
          <a:bodyPr/>
          <a:lstStyle/>
          <a:p>
            <a:pPr eaLnBrk="1" hangingPunct="1"/>
            <a:r>
              <a:rPr lang="en-US" altLang="en-US" dirty="0" smtClean="0"/>
              <a:t>CHAPTER REVIEW</a:t>
            </a:r>
          </a:p>
        </p:txBody>
      </p:sp>
      <p:sp>
        <p:nvSpPr>
          <p:cNvPr id="6" name="Rectangle 5"/>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90000"/>
              </a:lnSpc>
            </a:pPr>
            <a:r>
              <a:rPr lang="en-US" altLang="en-US" sz="2800" smtClean="0">
                <a:latin typeface="Arial" panose="020B0604020202020204" pitchFamily="34" charset="0"/>
              </a:rPr>
              <a:t>Also, the (-ve) area under the loading diagram represents the change in shear, </a:t>
            </a:r>
            <a:r>
              <a:rPr lang="en-US" altLang="en-US" sz="2800" smtClean="0">
                <a:latin typeface="Arial" panose="020B0604020202020204" pitchFamily="34" charset="0"/>
                <a:sym typeface="Symbol" panose="05050102010706020507" pitchFamily="18" charset="2"/>
              </a:rPr>
              <a:t></a:t>
            </a:r>
            <a:r>
              <a:rPr lang="en-US" altLang="en-US" sz="2800" i="1" smtClean="0"/>
              <a:t>V = </a:t>
            </a:r>
            <a:r>
              <a:rPr lang="en-US" altLang="en-US" sz="2800" i="1" smtClean="0">
                <a:sym typeface="Symbol" panose="05050102010706020507" pitchFamily="18" charset="2"/>
              </a:rPr>
              <a:t></a:t>
            </a:r>
            <a:r>
              <a:rPr lang="en-US" altLang="en-US" sz="2800" i="1" smtClean="0">
                <a:cs typeface="Times New Roman" panose="02020603050405020304" pitchFamily="18" charset="0"/>
              </a:rPr>
              <a:t>∫ </a:t>
            </a:r>
            <a:r>
              <a:rPr lang="en-US" altLang="en-US" sz="2800" i="1" smtClean="0"/>
              <a:t>w dx</a:t>
            </a:r>
            <a:r>
              <a:rPr lang="en-US" altLang="en-US" sz="2800" smtClean="0">
                <a:latin typeface="Arial" panose="020B0604020202020204" pitchFamily="34" charset="0"/>
              </a:rPr>
              <a:t>.</a:t>
            </a:r>
          </a:p>
          <a:p>
            <a:pPr marL="457200" indent="-457200">
              <a:lnSpc>
                <a:spcPct val="90000"/>
              </a:lnSpc>
            </a:pPr>
            <a:r>
              <a:rPr lang="en-US" altLang="en-US" sz="2800" smtClean="0">
                <a:latin typeface="Arial" panose="020B0604020202020204" pitchFamily="34" charset="0"/>
              </a:rPr>
              <a:t>The area under the shear diagram represents the change in moment, </a:t>
            </a:r>
            <a:r>
              <a:rPr lang="en-US" altLang="en-US" sz="2800" smtClean="0">
                <a:latin typeface="Arial" panose="020B0604020202020204" pitchFamily="34" charset="0"/>
                <a:sym typeface="Symbol" panose="05050102010706020507" pitchFamily="18" charset="2"/>
              </a:rPr>
              <a:t></a:t>
            </a:r>
            <a:r>
              <a:rPr lang="en-US" altLang="en-US" sz="2800" i="1" smtClean="0">
                <a:sym typeface="Symbol" panose="05050102010706020507" pitchFamily="18" charset="2"/>
              </a:rPr>
              <a:t>M</a:t>
            </a:r>
            <a:r>
              <a:rPr lang="en-US" altLang="en-US" sz="2800" i="1" smtClean="0"/>
              <a:t> = </a:t>
            </a:r>
            <a:r>
              <a:rPr lang="en-US" altLang="en-US" sz="2800" i="1" smtClean="0">
                <a:cs typeface="Times New Roman" panose="02020603050405020304" pitchFamily="18" charset="0"/>
              </a:rPr>
              <a:t>∫ V</a:t>
            </a:r>
            <a:r>
              <a:rPr lang="en-US" altLang="en-US" sz="2800" i="1" smtClean="0"/>
              <a:t> dx</a:t>
            </a:r>
            <a:r>
              <a:rPr lang="en-US" altLang="en-US" sz="2800" smtClean="0">
                <a:latin typeface="Arial" panose="020B0604020202020204" pitchFamily="34" charset="0"/>
              </a:rPr>
              <a:t>. Note that values of shear and moment at any pt can be obtained using the method of sections</a:t>
            </a:r>
          </a:p>
          <a:p>
            <a:pPr marL="457200" indent="-457200">
              <a:lnSpc>
                <a:spcPct val="90000"/>
              </a:lnSpc>
            </a:pPr>
            <a:r>
              <a:rPr lang="en-US" altLang="en-US" sz="2800" smtClean="0">
                <a:latin typeface="Arial" panose="020B0604020202020204" pitchFamily="34" charset="0"/>
              </a:rPr>
              <a:t>A bending moment tends to produce a linear variation of normal strain within a beam. </a:t>
            </a:r>
          </a:p>
          <a:p>
            <a:pPr marL="457200" indent="-457200">
              <a:lnSpc>
                <a:spcPct val="90000"/>
              </a:lnSpc>
            </a:pPr>
            <a:r>
              <a:rPr lang="en-US" altLang="en-US" sz="2800" smtClean="0">
                <a:latin typeface="Arial" panose="020B0604020202020204" pitchFamily="34" charset="0"/>
              </a:rPr>
              <a:t>Provided that material is homogeneous, Hooke’s law applies, and moment applied does not cause yielding, then equilibrium is used to relate the internal moment in the beam to its stress distribution</a:t>
            </a:r>
          </a:p>
        </p:txBody>
      </p:sp>
    </p:spTree>
    <p:extLst>
      <p:ext uri="{BB962C8B-B14F-4D97-AF65-F5344CB8AC3E}">
        <p14:creationId xmlns:p14="http://schemas.microsoft.com/office/powerpoint/2010/main" val="192490983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6075FF4-A8EF-4D6E-99F1-B97A532DA100}" type="slidenum">
              <a:rPr lang="en-US" altLang="en-US" sz="1400">
                <a:latin typeface="Arial" panose="020B0604020202020204" pitchFamily="34" charset="0"/>
              </a:rPr>
              <a:pPr eaLnBrk="1" hangingPunct="1">
                <a:buFontTx/>
                <a:buNone/>
              </a:pPr>
              <a:t>141</a:t>
            </a:fld>
            <a:endParaRPr lang="en-US" altLang="en-US" sz="1400">
              <a:latin typeface="Arial" panose="020B0604020202020204" pitchFamily="34" charset="0"/>
            </a:endParaRPr>
          </a:p>
        </p:txBody>
      </p:sp>
      <p:sp>
        <p:nvSpPr>
          <p:cNvPr id="3" name="Rectangle 2"/>
          <p:cNvSpPr>
            <a:spLocks noChangeArrowheads="1"/>
          </p:cNvSpPr>
          <p:nvPr/>
        </p:nvSpPr>
        <p:spPr bwMode="auto">
          <a:xfrm>
            <a:off x="6324600" y="1066800"/>
            <a:ext cx="15240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dirty="0" smtClean="0"/>
              <a:t>CHAPTER REVIEW</a:t>
            </a:r>
          </a:p>
        </p:txBody>
      </p:sp>
      <p:sp>
        <p:nvSpPr>
          <p:cNvPr id="5" name="Rectangle 4"/>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That results in the flexure formula, </a:t>
            </a:r>
            <a:r>
              <a:rPr lang="en-US" altLang="en-US" sz="2800" i="1" smtClean="0">
                <a:sym typeface="Symbol" panose="05050102010706020507" pitchFamily="18" charset="2"/>
              </a:rPr>
              <a:t></a:t>
            </a:r>
            <a:r>
              <a:rPr lang="en-US" altLang="en-US" sz="2800" i="1" smtClean="0"/>
              <a:t> = Mc/I</a:t>
            </a:r>
            <a:r>
              <a:rPr lang="en-US" altLang="en-US" sz="2800" smtClean="0">
                <a:latin typeface="Arial" panose="020B0604020202020204" pitchFamily="34" charset="0"/>
              </a:rPr>
              <a:t>, where </a:t>
            </a:r>
            <a:r>
              <a:rPr lang="en-US" altLang="en-US" sz="2800" i="1" smtClean="0"/>
              <a:t>I</a:t>
            </a:r>
            <a:r>
              <a:rPr lang="en-US" altLang="en-US" sz="2800" smtClean="0">
                <a:latin typeface="Arial" panose="020B0604020202020204" pitchFamily="34" charset="0"/>
              </a:rPr>
              <a:t> and </a:t>
            </a:r>
            <a:r>
              <a:rPr lang="en-US" altLang="en-US" sz="2800" i="1" smtClean="0"/>
              <a:t>c</a:t>
            </a:r>
            <a:r>
              <a:rPr lang="en-US" altLang="en-US" sz="2800" smtClean="0">
                <a:latin typeface="Arial" panose="020B0604020202020204" pitchFamily="34" charset="0"/>
              </a:rPr>
              <a:t> are determined from the neutral axis that passes through the centroid of the x-section</a:t>
            </a:r>
          </a:p>
          <a:p>
            <a:pPr marL="457200" indent="-457200"/>
            <a:r>
              <a:rPr lang="en-US" altLang="en-US" sz="2800" smtClean="0">
                <a:latin typeface="Arial" panose="020B0604020202020204" pitchFamily="34" charset="0"/>
              </a:rPr>
              <a:t>If x-section of beam is not symmetric about an axis that is perpendicular to neutral axis, then unsymmetrical bending occurs</a:t>
            </a:r>
          </a:p>
          <a:p>
            <a:pPr marL="457200" indent="-457200"/>
            <a:r>
              <a:rPr lang="en-US" altLang="en-US" sz="2800" smtClean="0">
                <a:latin typeface="Arial" panose="020B0604020202020204" pitchFamily="34" charset="0"/>
              </a:rPr>
              <a:t>Maximum stress can be determined from formulas, or problem can be solved by considering the superposition of bending about two separate axes</a:t>
            </a:r>
          </a:p>
        </p:txBody>
      </p:sp>
    </p:spTree>
    <p:extLst>
      <p:ext uri="{BB962C8B-B14F-4D97-AF65-F5344CB8AC3E}">
        <p14:creationId xmlns:p14="http://schemas.microsoft.com/office/powerpoint/2010/main" val="40998480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0584A02-6B17-461B-A69E-8FE74BC211D1}" type="slidenum">
              <a:rPr lang="en-US" altLang="en-US" sz="1400">
                <a:latin typeface="Arial" panose="020B0604020202020204" pitchFamily="34" charset="0"/>
              </a:rPr>
              <a:pPr eaLnBrk="1" hangingPunct="1">
                <a:buFontTx/>
                <a:buNone/>
              </a:pPr>
              <a:t>142</a:t>
            </a:fld>
            <a:endParaRPr lang="en-US" altLang="en-US" sz="1400">
              <a:latin typeface="Arial" panose="020B0604020202020204" pitchFamily="34" charset="0"/>
            </a:endParaRPr>
          </a:p>
        </p:txBody>
      </p:sp>
      <p:sp>
        <p:nvSpPr>
          <p:cNvPr id="3" name="Rectangle 2"/>
          <p:cNvSpPr>
            <a:spLocks noChangeArrowheads="1"/>
          </p:cNvSpPr>
          <p:nvPr/>
        </p:nvSpPr>
        <p:spPr bwMode="auto">
          <a:xfrm>
            <a:off x="4572000" y="2362200"/>
            <a:ext cx="1447800" cy="6858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dirty="0" smtClean="0"/>
              <a:t>CHAPTER REVIEW</a:t>
            </a:r>
          </a:p>
        </p:txBody>
      </p:sp>
      <p:sp>
        <p:nvSpPr>
          <p:cNvPr id="5" name="Rectangle 4"/>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Beams made from composite materials can be “transformed” so their x-section is assumed to be made from a single material</a:t>
            </a:r>
          </a:p>
          <a:p>
            <a:pPr marL="457200" indent="-457200"/>
            <a:r>
              <a:rPr lang="en-US" altLang="en-US" sz="2800" smtClean="0">
                <a:latin typeface="Arial" panose="020B0604020202020204" pitchFamily="34" charset="0"/>
              </a:rPr>
              <a:t>A transformation factor, </a:t>
            </a:r>
            <a:r>
              <a:rPr lang="en-US" altLang="en-US" sz="2800" i="1" smtClean="0"/>
              <a:t>n</a:t>
            </a:r>
            <a:r>
              <a:rPr lang="en-US" altLang="en-US" sz="2800" smtClean="0"/>
              <a:t> = </a:t>
            </a:r>
            <a:r>
              <a:rPr lang="en-US" altLang="en-US" sz="2800" i="1" smtClean="0"/>
              <a:t>E</a:t>
            </a:r>
            <a:r>
              <a:rPr lang="en-US" altLang="en-US" sz="2800" baseline="-25000" smtClean="0"/>
              <a:t>1</a:t>
            </a:r>
            <a:r>
              <a:rPr lang="en-US" altLang="en-US" sz="2800" smtClean="0"/>
              <a:t>/</a:t>
            </a:r>
            <a:r>
              <a:rPr lang="en-US" altLang="en-US" sz="2800" i="1" smtClean="0"/>
              <a:t>E</a:t>
            </a:r>
            <a:r>
              <a:rPr lang="en-US" altLang="en-US" sz="2800" baseline="-25000" smtClean="0"/>
              <a:t>2</a:t>
            </a:r>
            <a:r>
              <a:rPr lang="en-US" altLang="en-US" sz="2800" smtClean="0">
                <a:latin typeface="Arial" panose="020B0604020202020204" pitchFamily="34" charset="0"/>
              </a:rPr>
              <a:t> is used to do this.</a:t>
            </a:r>
          </a:p>
          <a:p>
            <a:pPr marL="457200" indent="-457200"/>
            <a:r>
              <a:rPr lang="en-US" altLang="en-US" sz="2800" smtClean="0">
                <a:latin typeface="Arial" panose="020B0604020202020204" pitchFamily="34" charset="0"/>
              </a:rPr>
              <a:t>Once the “transformation” is done, the stress in the beam can be determined in the usual manner of the flexure formula</a:t>
            </a:r>
          </a:p>
          <a:p>
            <a:pPr marL="457200" indent="-457200"/>
            <a:r>
              <a:rPr lang="en-US" altLang="en-US" sz="2800" smtClean="0">
                <a:latin typeface="Arial" panose="020B0604020202020204" pitchFamily="34" charset="0"/>
              </a:rPr>
              <a:t>Curved beams deform such that normal strain does not vary linearly from the neutral axis</a:t>
            </a:r>
          </a:p>
        </p:txBody>
      </p:sp>
    </p:spTree>
    <p:extLst>
      <p:ext uri="{BB962C8B-B14F-4D97-AF65-F5344CB8AC3E}">
        <p14:creationId xmlns:p14="http://schemas.microsoft.com/office/powerpoint/2010/main" val="281956032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7112AC2-A018-4C00-AE91-8D630EDEEF2D}" type="slidenum">
              <a:rPr lang="en-US" altLang="en-US" sz="1400">
                <a:latin typeface="Arial" panose="020B0604020202020204" pitchFamily="34" charset="0"/>
              </a:rPr>
              <a:pPr eaLnBrk="1" hangingPunct="1">
                <a:buFontTx/>
                <a:buNone/>
              </a:pPr>
              <a:t>143</a:t>
            </a:fld>
            <a:endParaRPr lang="en-US" altLang="en-US" sz="1400">
              <a:latin typeface="Arial" panose="020B0604020202020204" pitchFamily="34" charset="0"/>
            </a:endParaRPr>
          </a:p>
        </p:txBody>
      </p:sp>
      <p:sp>
        <p:nvSpPr>
          <p:cNvPr id="3" name="Rectangle 2"/>
          <p:cNvSpPr>
            <a:spLocks noChangeArrowheads="1"/>
          </p:cNvSpPr>
          <p:nvPr/>
        </p:nvSpPr>
        <p:spPr bwMode="auto">
          <a:xfrm>
            <a:off x="5105400" y="5562600"/>
            <a:ext cx="1752600" cy="6096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dirty="0" smtClean="0"/>
              <a:t>CHAPTER REVIEW</a:t>
            </a:r>
          </a:p>
        </p:txBody>
      </p:sp>
      <p:sp>
        <p:nvSpPr>
          <p:cNvPr id="5" name="Rectangle 4"/>
          <p:cNvSpPr>
            <a:spLocks noChangeArrowheads="1"/>
          </p:cNvSpPr>
          <p:nvPr/>
        </p:nvSpPr>
        <p:spPr bwMode="auto">
          <a:xfrm>
            <a:off x="762000" y="2819400"/>
            <a:ext cx="28194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6" name="Rectangle 5"/>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Provided that material of the curved beam is homogeneous, linear elastic and x-section has axis of symmetry, then curved beam formula can be used to determine the bending stress, </a:t>
            </a:r>
            <a:br>
              <a:rPr lang="en-US" altLang="en-US" sz="2800" smtClean="0">
                <a:latin typeface="Arial" panose="020B0604020202020204" pitchFamily="34" charset="0"/>
              </a:rPr>
            </a:br>
            <a:r>
              <a:rPr lang="en-US" altLang="en-US" sz="2800" i="1" smtClean="0">
                <a:sym typeface="Symbol" panose="05050102010706020507" pitchFamily="18" charset="2"/>
              </a:rPr>
              <a:t></a:t>
            </a:r>
            <a:r>
              <a:rPr lang="en-US" altLang="en-US" sz="2800" smtClean="0">
                <a:sym typeface="Symbol" panose="05050102010706020507" pitchFamily="18" charset="2"/>
              </a:rPr>
              <a:t> </a:t>
            </a:r>
            <a:r>
              <a:rPr lang="en-US" altLang="en-US" sz="2800" smtClean="0"/>
              <a:t>= </a:t>
            </a:r>
            <a:r>
              <a:rPr lang="en-US" altLang="en-US" sz="2800" i="1" smtClean="0"/>
              <a:t>My</a:t>
            </a:r>
            <a:r>
              <a:rPr lang="en-US" altLang="en-US" sz="2800" smtClean="0"/>
              <a:t>/[</a:t>
            </a:r>
            <a:r>
              <a:rPr lang="en-US" altLang="en-US" sz="2800" i="1" smtClean="0"/>
              <a:t>Ae</a:t>
            </a:r>
            <a:r>
              <a:rPr lang="en-US" altLang="en-US" sz="2800" smtClean="0"/>
              <a:t>(</a:t>
            </a:r>
            <a:r>
              <a:rPr lang="en-US" altLang="en-US" sz="2800" i="1" smtClean="0"/>
              <a:t>R</a:t>
            </a:r>
            <a:r>
              <a:rPr lang="en-US" altLang="en-US" sz="2800" i="1" smtClean="0">
                <a:sym typeface="Symbol" panose="05050102010706020507" pitchFamily="18" charset="2"/>
              </a:rPr>
              <a:t></a:t>
            </a:r>
            <a:r>
              <a:rPr lang="en-US" altLang="en-US" sz="2800" smtClean="0"/>
              <a:t> </a:t>
            </a:r>
            <a:r>
              <a:rPr lang="en-US" altLang="en-US" sz="2800" i="1" smtClean="0"/>
              <a:t>y</a:t>
            </a:r>
            <a:r>
              <a:rPr lang="en-US" altLang="en-US" sz="2800" smtClean="0"/>
              <a:t>)]</a:t>
            </a:r>
          </a:p>
          <a:p>
            <a:pPr marL="457200" indent="-457200"/>
            <a:r>
              <a:rPr lang="en-US" altLang="en-US" sz="2800" smtClean="0">
                <a:latin typeface="Arial" panose="020B0604020202020204" pitchFamily="34" charset="0"/>
              </a:rPr>
              <a:t>Stress concentrations occur in members having a sudden change in their x-section, such as holes and notches. </a:t>
            </a:r>
          </a:p>
          <a:p>
            <a:pPr marL="457200" indent="-457200"/>
            <a:r>
              <a:rPr lang="en-US" altLang="en-US" sz="2800" smtClean="0">
                <a:latin typeface="Arial" panose="020B0604020202020204" pitchFamily="34" charset="0"/>
              </a:rPr>
              <a:t>The maximum bending stresses in such locations is determined using a stress concentration factor </a:t>
            </a:r>
            <a:r>
              <a:rPr lang="en-US" altLang="en-US" sz="2800" i="1" smtClean="0"/>
              <a:t>K</a:t>
            </a:r>
            <a:r>
              <a:rPr lang="en-US" altLang="en-US" sz="2800" smtClean="0">
                <a:latin typeface="Arial" panose="020B0604020202020204" pitchFamily="34" charset="0"/>
              </a:rPr>
              <a:t>, that is found empirically, </a:t>
            </a:r>
            <a:r>
              <a:rPr lang="en-US" altLang="en-US" sz="2800" i="1" smtClean="0">
                <a:sym typeface="Symbol" panose="05050102010706020507" pitchFamily="18" charset="2"/>
              </a:rPr>
              <a:t></a:t>
            </a:r>
            <a:r>
              <a:rPr lang="en-US" altLang="en-US" sz="2800" i="1" smtClean="0"/>
              <a:t> = K</a:t>
            </a:r>
            <a:r>
              <a:rPr lang="en-US" altLang="en-US" sz="2800" i="1" smtClean="0">
                <a:sym typeface="Symbol" panose="05050102010706020507" pitchFamily="18" charset="2"/>
              </a:rPr>
              <a:t></a:t>
            </a:r>
            <a:r>
              <a:rPr lang="en-US" altLang="en-US" sz="2800" baseline="-25000" smtClean="0"/>
              <a:t>avg</a:t>
            </a:r>
            <a:r>
              <a:rPr lang="en-US" altLang="en-US" sz="2800" smtClean="0">
                <a:latin typeface="Arial" panose="020B0604020202020204" pitchFamily="34" charset="0"/>
              </a:rPr>
              <a:t>.</a:t>
            </a:r>
          </a:p>
        </p:txBody>
      </p:sp>
    </p:spTree>
    <p:extLst>
      <p:ext uri="{BB962C8B-B14F-4D97-AF65-F5344CB8AC3E}">
        <p14:creationId xmlns:p14="http://schemas.microsoft.com/office/powerpoint/2010/main" val="134272024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95DCF4C-C91A-428B-A89B-5B248F38C56C}" type="slidenum">
              <a:rPr lang="en-US" altLang="en-US" sz="1400">
                <a:latin typeface="Arial" panose="020B0604020202020204" pitchFamily="34" charset="0"/>
              </a:rPr>
              <a:pPr eaLnBrk="1" hangingPunct="1">
                <a:buFontTx/>
                <a:buNone/>
              </a:pPr>
              <a:t>144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CHAPTER REVIEW</a:t>
            </a:r>
          </a:p>
        </p:txBody>
      </p:sp>
      <p:sp>
        <p:nvSpPr>
          <p:cNvPr id="4" name="Rectangle 3"/>
          <p:cNvSpPr txBox="1">
            <a:spLocks noChangeArrowheads="1"/>
          </p:cNvSpPr>
          <p:nvPr/>
        </p:nvSpPr>
        <p:spPr bwMode="auto">
          <a:xfrm>
            <a:off x="309563" y="1066800"/>
            <a:ext cx="8605837"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If bending moment causes material to exceed its elastic limit, then normal strain remains linear, however stress distribution varies in accordance with shear strain diagram and balance of force and moment equilibrium. Thus plastic and ultimate moments can be determined.</a:t>
            </a:r>
          </a:p>
          <a:p>
            <a:pPr marL="457200" indent="-457200"/>
            <a:r>
              <a:rPr lang="en-US" altLang="en-US" sz="2800" smtClean="0">
                <a:latin typeface="Arial" panose="020B0604020202020204" pitchFamily="34" charset="0"/>
              </a:rPr>
              <a:t>If an applied plastic or ultimate moment is released, it will cause the material to respond elastically, thereby inducing residual stresses in the beam</a:t>
            </a:r>
          </a:p>
        </p:txBody>
      </p:sp>
    </p:spTree>
    <p:extLst>
      <p:ext uri="{BB962C8B-B14F-4D97-AF65-F5344CB8AC3E}">
        <p14:creationId xmlns:p14="http://schemas.microsoft.com/office/powerpoint/2010/main" val="315090108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92053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15836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86090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96335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8242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9B6D16C-3BDC-47BB-8E6F-7CCFD16E28C9}" type="slidenum">
              <a:rPr lang="en-US" altLang="en-US" sz="1400">
                <a:latin typeface="Arial" panose="020B0604020202020204" pitchFamily="34" charset="0"/>
              </a:rPr>
              <a:pPr eaLnBrk="1" hangingPunct="1">
                <a:buFontTx/>
                <a:buNone/>
              </a:pPr>
              <a:t>15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dirty="0"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1991"/>
          <a:stretch>
            <a:fillRect/>
          </a:stretch>
        </p:blipFill>
        <p:spPr bwMode="auto">
          <a:xfrm>
            <a:off x="304800" y="990600"/>
            <a:ext cx="8307388"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K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43750"/>
          <a:stretch>
            <a:fillRect/>
          </a:stretch>
        </p:blipFill>
        <p:spPr bwMode="auto">
          <a:xfrm>
            <a:off x="3048000" y="4343400"/>
            <a:ext cx="35052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67296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737394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94973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99582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596565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01585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48741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0309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7662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91442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484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CC58C9C-8317-47E0-ACB9-227172DD5E5B}" type="slidenum">
              <a:rPr lang="en-US" altLang="en-US" sz="1400">
                <a:latin typeface="Arial" panose="020B0604020202020204" pitchFamily="34" charset="0"/>
              </a:rPr>
              <a:pPr eaLnBrk="1" hangingPunct="1">
                <a:buFontTx/>
                <a:buNone/>
              </a:pPr>
              <a:t>16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81461"/>
          <a:stretch>
            <a:fillRect/>
          </a:stretch>
        </p:blipFill>
        <p:spPr bwMode="auto">
          <a:xfrm>
            <a:off x="303213" y="912813"/>
            <a:ext cx="8307387"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L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589213" y="2286000"/>
            <a:ext cx="3733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939451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487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151EA1E-B055-4A3A-A417-BA3AE574572E}" type="slidenum">
              <a:rPr lang="en-US" altLang="en-US" sz="1400">
                <a:latin typeface="Arial" panose="020B0604020202020204" pitchFamily="34" charset="0"/>
              </a:rPr>
              <a:pPr eaLnBrk="1" hangingPunct="1">
                <a:buFontTx/>
                <a:buNone/>
              </a:pPr>
              <a:t>17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6775"/>
          <a:stretch>
            <a:fillRect/>
          </a:stretch>
        </p:blipFill>
        <p:spPr bwMode="auto">
          <a:xfrm>
            <a:off x="152400" y="-77788"/>
            <a:ext cx="8307388"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F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219200" y="2514600"/>
            <a:ext cx="64008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100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10A039C-599B-4078-970D-A54264F20665}" type="slidenum">
              <a:rPr lang="en-US" altLang="en-US" sz="1400">
                <a:latin typeface="Arial" panose="020B0604020202020204" pitchFamily="34" charset="0"/>
              </a:rPr>
              <a:pPr eaLnBrk="1" hangingPunct="1">
                <a:buFontTx/>
                <a:buNone/>
              </a:pPr>
              <a:t>18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0756"/>
          <a:stretch>
            <a:fillRect/>
          </a:stretch>
        </p:blipFill>
        <p:spPr bwMode="auto">
          <a:xfrm>
            <a:off x="381000" y="3733800"/>
            <a:ext cx="83073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G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971800" y="1181100"/>
            <a:ext cx="28194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076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8F531C9-334D-4F35-AE40-403591EA02F1}" type="slidenum">
              <a:rPr lang="en-US" altLang="en-US" sz="1400">
                <a:latin typeface="Arial" panose="020B0604020202020204" pitchFamily="34" charset="0"/>
              </a:rPr>
              <a:pPr eaLnBrk="1" hangingPunct="1">
                <a:buFontTx/>
                <a:buNone/>
              </a:pPr>
              <a:t>19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45667"/>
          <a:stretch>
            <a:fillRect/>
          </a:stretch>
        </p:blipFill>
        <p:spPr bwMode="auto">
          <a:xfrm>
            <a:off x="381000" y="608013"/>
            <a:ext cx="8307388"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H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667000" y="3886200"/>
            <a:ext cx="4267200"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5649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CF430E6-DAB4-4C9D-8771-5E81301355AF}" type="slidenum">
              <a:rPr lang="en-US" altLang="en-US" sz="1400">
                <a:latin typeface="Arial" panose="020B0604020202020204" pitchFamily="34" charset="0"/>
              </a:rPr>
              <a:pPr eaLnBrk="1" hangingPunct="1">
                <a:buFontTx/>
                <a:buNone/>
              </a:pPr>
              <a:t>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smtClean="0"/>
              <a:t>CHAPTER OBJECTIVES</a:t>
            </a:r>
          </a:p>
        </p:txBody>
      </p:sp>
      <p:sp>
        <p:nvSpPr>
          <p:cNvPr id="4" name="Rectangle 3"/>
          <p:cNvSpPr txBox="1">
            <a:spLocks noChangeArrowheads="1"/>
          </p:cNvSpPr>
          <p:nvPr/>
        </p:nvSpPr>
        <p:spPr bwMode="auto">
          <a:xfrm>
            <a:off x="157163" y="1143000"/>
            <a:ext cx="5862637"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Determine stress in members caused by bending</a:t>
            </a:r>
          </a:p>
          <a:p>
            <a:r>
              <a:rPr lang="en-US" altLang="en-US" sz="2800" smtClean="0">
                <a:latin typeface="Arial" panose="020B0604020202020204" pitchFamily="34" charset="0"/>
              </a:rPr>
              <a:t>Discuss how to establish shear and moment diagrams for a beam or shaft</a:t>
            </a:r>
          </a:p>
        </p:txBody>
      </p:sp>
      <p:sp>
        <p:nvSpPr>
          <p:cNvPr id="5" name="Rectangle 5"/>
          <p:cNvSpPr>
            <a:spLocks noChangeArrowheads="1"/>
          </p:cNvSpPr>
          <p:nvPr/>
        </p:nvSpPr>
        <p:spPr bwMode="auto">
          <a:xfrm>
            <a:off x="152400" y="3429000"/>
            <a:ext cx="8686800" cy="239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Determine largest shear and moment in a member, and specify where they occur</a:t>
            </a:r>
          </a:p>
          <a:p>
            <a:pPr eaLnBrk="1" hangingPunct="1"/>
            <a:r>
              <a:rPr lang="en-US" altLang="en-US" sz="2800">
                <a:latin typeface="Arial" panose="020B0604020202020204" pitchFamily="34" charset="0"/>
              </a:rPr>
              <a:t>Consider members that are straight, symmetric x-section and homogeneous linear-elastic material</a:t>
            </a:r>
          </a:p>
          <a:p>
            <a:pPr eaLnBrk="1" hangingPunct="1"/>
            <a:r>
              <a:rPr lang="en-US" altLang="en-US" sz="2800">
                <a:latin typeface="Arial" panose="020B0604020202020204" pitchFamily="34" charset="0"/>
              </a:rPr>
              <a:t>Consider special cases of unsymmetrical bending.</a:t>
            </a:r>
          </a:p>
        </p:txBody>
      </p:sp>
      <p:pic>
        <p:nvPicPr>
          <p:cNvPr id="6" name="Picture 10" descr="AAABZS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553200" y="1143000"/>
            <a:ext cx="2416175" cy="2416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5896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7F32D33-7729-4C87-A264-B380575C239C}" type="slidenum">
              <a:rPr lang="en-US" altLang="en-US" sz="1400">
                <a:latin typeface="Arial" panose="020B0604020202020204" pitchFamily="34" charset="0"/>
              </a:rPr>
              <a:pPr eaLnBrk="1" hangingPunct="1">
                <a:buFontTx/>
                <a:buNone/>
              </a:pPr>
              <a:t>20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78992"/>
          <a:stretch>
            <a:fillRect/>
          </a:stretch>
        </p:blipFill>
        <p:spPr bwMode="auto">
          <a:xfrm>
            <a:off x="381000" y="455613"/>
            <a:ext cx="8307388"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I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286000" y="2057400"/>
            <a:ext cx="4648200"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869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D8F47D3-7CB3-45BA-A3F4-4E1151A606AD}" type="slidenum">
              <a:rPr lang="en-US" altLang="en-US" sz="1400">
                <a:latin typeface="Arial" panose="020B0604020202020204" pitchFamily="34" charset="0"/>
              </a:rPr>
              <a:pPr eaLnBrk="1" hangingPunct="1">
                <a:buFontTx/>
                <a:buNone/>
              </a:pPr>
              <a:t>21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2270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2295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23048DA-17A1-48D3-B1F7-A28854708908}" type="slidenum">
              <a:rPr lang="en-US" altLang="en-US" sz="1400">
                <a:latin typeface="Arial" panose="020B0604020202020204" pitchFamily="34" charset="0"/>
              </a:rPr>
              <a:pPr eaLnBrk="1" hangingPunct="1">
                <a:buFontTx/>
                <a:buNone/>
              </a:pPr>
              <a:t>22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49370"/>
          <a:stretch>
            <a:fillRect/>
          </a:stretch>
        </p:blipFill>
        <p:spPr bwMode="auto">
          <a:xfrm>
            <a:off x="381000" y="-304800"/>
            <a:ext cx="8307388"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M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057400" y="2895600"/>
            <a:ext cx="5105400" cy="31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8545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3BDB6A6-C764-4468-88E4-A48227C5939B}" type="slidenum">
              <a:rPr lang="en-US" altLang="en-US" sz="1400">
                <a:latin typeface="Arial" panose="020B0604020202020204" pitchFamily="34" charset="0"/>
              </a:rPr>
              <a:pPr eaLnBrk="1" hangingPunct="1">
                <a:buFontTx/>
                <a:buNone/>
              </a:pPr>
              <a:t>23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l="20180"/>
          <a:stretch>
            <a:fillRect/>
          </a:stretch>
        </p:blipFill>
        <p:spPr bwMode="auto">
          <a:xfrm>
            <a:off x="885825" y="228600"/>
            <a:ext cx="7280275" cy="5410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5" descr="AACLPIN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505200" y="4953000"/>
            <a:ext cx="181451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240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DA90D14E-A719-49FF-BA9F-425D1183ECB4}" type="slidenum">
              <a:rPr lang="en-US" altLang="en-US" sz="1400">
                <a:latin typeface="Arial" panose="020B0604020202020204" pitchFamily="34" charset="0"/>
              </a:rPr>
              <a:pPr eaLnBrk="1" hangingPunct="1">
                <a:buFontTx/>
                <a:buNone/>
              </a:pPr>
              <a:t>24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885825" y="1143000"/>
            <a:ext cx="7280275" cy="5410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61700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800214E-6D50-4D0A-BD45-6CA5E0878B35}" type="slidenum">
              <a:rPr lang="en-US" altLang="en-US" sz="1400">
                <a:latin typeface="Arial" panose="020B0604020202020204" pitchFamily="34" charset="0"/>
              </a:rPr>
              <a:pPr eaLnBrk="1" hangingPunct="1">
                <a:buFontTx/>
                <a:buNone/>
              </a:pPr>
              <a:t>25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81461"/>
          <a:stretch>
            <a:fillRect/>
          </a:stretch>
        </p:blipFill>
        <p:spPr bwMode="auto">
          <a:xfrm>
            <a:off x="381000" y="1065213"/>
            <a:ext cx="8307388"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IO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971800" y="2438400"/>
            <a:ext cx="3200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261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90B1E8B-B7DE-48CD-ADDE-0113148B41B8}" type="slidenum">
              <a:rPr lang="en-US" altLang="en-US" sz="1400">
                <a:latin typeface="Arial" panose="020B0604020202020204" pitchFamily="34" charset="0"/>
              </a:rPr>
              <a:pPr eaLnBrk="1" hangingPunct="1">
                <a:buFontTx/>
                <a:buNone/>
              </a:pPr>
              <a:t>26</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8009"/>
          <a:stretch>
            <a:fillRect/>
          </a:stretch>
        </p:blipFill>
        <p:spPr bwMode="auto">
          <a:xfrm>
            <a:off x="381000" y="379413"/>
            <a:ext cx="8307388"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P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048000" y="3429000"/>
            <a:ext cx="2743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4496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80FA793-A6C7-4873-858E-A7AED1312E95}" type="slidenum">
              <a:rPr lang="en-US" altLang="en-US" sz="1400">
                <a:latin typeface="Arial" panose="020B0604020202020204" pitchFamily="34" charset="0"/>
              </a:rPr>
              <a:pPr eaLnBrk="1" hangingPunct="1">
                <a:buFontTx/>
                <a:buNone/>
              </a:pPr>
              <a:t>27</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0916"/>
          <a:stretch>
            <a:fillRect/>
          </a:stretch>
        </p:blipFill>
        <p:spPr bwMode="auto">
          <a:xfrm>
            <a:off x="381000" y="423863"/>
            <a:ext cx="8307388"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Q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438400" y="3048000"/>
            <a:ext cx="4343400"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897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2F469D4-8878-4639-AC2A-D7B89AD90E32}" type="slidenum">
              <a:rPr lang="en-US" altLang="en-US" sz="1400">
                <a:latin typeface="Arial" panose="020B0604020202020204" pitchFamily="34" charset="0"/>
              </a:rPr>
              <a:pPr eaLnBrk="1" hangingPunct="1">
                <a:buFontTx/>
                <a:buNone/>
              </a:pPr>
              <a:t>28</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35818"/>
          <a:stretch>
            <a:fillRect/>
          </a:stretch>
        </p:blipFill>
        <p:spPr bwMode="auto">
          <a:xfrm>
            <a:off x="381000" y="2819400"/>
            <a:ext cx="830738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R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b="65585"/>
          <a:stretch>
            <a:fillRect/>
          </a:stretch>
        </p:blipFill>
        <p:spPr bwMode="auto">
          <a:xfrm>
            <a:off x="3048000" y="1023938"/>
            <a:ext cx="3276600"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175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FD4AE0A-28FB-4D18-9970-FD5ECE890BCA}" type="slidenum">
              <a:rPr lang="en-US" altLang="en-US" sz="1400">
                <a:latin typeface="Arial" panose="020B0604020202020204" pitchFamily="34" charset="0"/>
              </a:rPr>
              <a:pPr eaLnBrk="1" hangingPunct="1">
                <a:buFontTx/>
                <a:buNone/>
              </a:pPr>
              <a:t>29</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4556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2782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0EECECA-4600-4200-A827-E51B11FB0005}" type="slidenum">
              <a:rPr lang="en-US" altLang="en-US" sz="1400">
                <a:latin typeface="Arial" panose="020B0604020202020204" pitchFamily="34" charset="0"/>
              </a:rPr>
              <a:pPr eaLnBrk="1" hangingPunct="1">
                <a:buFontTx/>
                <a:buNone/>
              </a:pPr>
              <a:t>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76200" y="457200"/>
            <a:ext cx="8839200" cy="5334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smtClean="0"/>
              <a:t>CHAPTER OUTLINE</a:t>
            </a:r>
          </a:p>
        </p:txBody>
      </p:sp>
      <p:sp>
        <p:nvSpPr>
          <p:cNvPr id="4" name="Rectangle 5"/>
          <p:cNvSpPr txBox="1">
            <a:spLocks noChangeArrowheads="1"/>
          </p:cNvSpPr>
          <p:nvPr/>
        </p:nvSpPr>
        <p:spPr bwMode="auto">
          <a:xfrm>
            <a:off x="304800" y="1066800"/>
            <a:ext cx="8610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AutoNum type="arabicPeriod"/>
            </a:pPr>
            <a:r>
              <a:rPr lang="en-US" altLang="en-US" smtClean="0">
                <a:latin typeface="Arial" panose="020B0604020202020204" pitchFamily="34" charset="0"/>
              </a:rPr>
              <a:t>Shear and Moment Diagrams</a:t>
            </a:r>
          </a:p>
          <a:p>
            <a:pPr marL="609600" indent="-609600">
              <a:buFontTx/>
              <a:buAutoNum type="arabicPeriod"/>
            </a:pPr>
            <a:r>
              <a:rPr lang="en-US" altLang="en-US" smtClean="0">
                <a:latin typeface="Arial" panose="020B0604020202020204" pitchFamily="34" charset="0"/>
              </a:rPr>
              <a:t>Graphical Method for Constructing Shear and Moment Diagrams</a:t>
            </a:r>
          </a:p>
          <a:p>
            <a:pPr marL="609600" indent="-609600">
              <a:buFontTx/>
              <a:buAutoNum type="arabicPeriod"/>
            </a:pPr>
            <a:r>
              <a:rPr lang="en-US" altLang="en-US" smtClean="0">
                <a:latin typeface="Arial" panose="020B0604020202020204" pitchFamily="34" charset="0"/>
              </a:rPr>
              <a:t>Bending Deformation of a Straight Member</a:t>
            </a:r>
          </a:p>
          <a:p>
            <a:pPr marL="609600" indent="-609600">
              <a:buFontTx/>
              <a:buAutoNum type="arabicPeriod"/>
            </a:pPr>
            <a:r>
              <a:rPr lang="en-US" altLang="en-US" smtClean="0">
                <a:latin typeface="Arial" panose="020B0604020202020204" pitchFamily="34" charset="0"/>
              </a:rPr>
              <a:t>The Flexure Formula</a:t>
            </a:r>
          </a:p>
          <a:p>
            <a:pPr marL="609600" indent="-609600">
              <a:buFontTx/>
              <a:buAutoNum type="arabicPeriod"/>
            </a:pPr>
            <a:r>
              <a:rPr lang="en-US" altLang="en-US" smtClean="0">
                <a:latin typeface="Arial" panose="020B0604020202020204" pitchFamily="34" charset="0"/>
              </a:rPr>
              <a:t>Unsymmetrical Bending</a:t>
            </a:r>
            <a:endParaRPr lang="en-US" altLang="en-US" smtClean="0">
              <a:solidFill>
                <a:srgbClr val="FF3300"/>
              </a:solidFill>
              <a:latin typeface="Arial" panose="020B0604020202020204" pitchFamily="34" charset="0"/>
            </a:endParaRPr>
          </a:p>
          <a:p>
            <a:pPr marL="609600" indent="-609600">
              <a:buFontTx/>
              <a:buAutoNum type="arabicPeriod"/>
            </a:pPr>
            <a:r>
              <a:rPr lang="en-US" altLang="en-US" smtClean="0">
                <a:latin typeface="Arial" panose="020B0604020202020204" pitchFamily="34" charset="0"/>
              </a:rPr>
              <a:t>Stress Concentrations</a:t>
            </a:r>
          </a:p>
        </p:txBody>
      </p:sp>
    </p:spTree>
    <p:extLst>
      <p:ext uri="{BB962C8B-B14F-4D97-AF65-F5344CB8AC3E}">
        <p14:creationId xmlns:p14="http://schemas.microsoft.com/office/powerpoint/2010/main" val="4238406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77AEFAE-B9B0-466A-8C8D-0347C74BAD46}" type="slidenum">
              <a:rPr lang="en-US" altLang="en-US" sz="1400">
                <a:latin typeface="Arial" panose="020B0604020202020204" pitchFamily="34" charset="0"/>
              </a:rPr>
              <a:pPr eaLnBrk="1" hangingPunct="1">
                <a:buFontTx/>
                <a:buNone/>
              </a:pPr>
              <a:t>30</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83929"/>
          <a:stretch>
            <a:fillRect/>
          </a:stretch>
        </p:blipFill>
        <p:spPr bwMode="auto">
          <a:xfrm>
            <a:off x="381000" y="912813"/>
            <a:ext cx="8307388"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R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39848"/>
          <a:stretch>
            <a:fillRect/>
          </a:stretch>
        </p:blipFill>
        <p:spPr bwMode="auto">
          <a:xfrm>
            <a:off x="2579688" y="1676400"/>
            <a:ext cx="404971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0046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DFC565B-65A6-4653-891C-B8D0401F05F6}" type="slidenum">
              <a:rPr lang="en-US" altLang="en-US" sz="1400">
                <a:latin typeface="Arial" panose="020B0604020202020204" pitchFamily="34" charset="0"/>
              </a:rPr>
              <a:pPr eaLnBrk="1" hangingPunct="1">
                <a:buFontTx/>
                <a:buNone/>
              </a:pPr>
              <a:t>31</a:t>
            </a:fld>
            <a:endParaRPr lang="en-US" altLang="en-US" sz="1400">
              <a:latin typeface="Arial" panose="020B0604020202020204" pitchFamily="34" charset="0"/>
            </a:endParaRPr>
          </a:p>
        </p:txBody>
      </p:sp>
      <p:pic>
        <p:nvPicPr>
          <p:cNvPr id="3" name="Picture 2" descr="Ch06_EA-06-05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66682"/>
          <a:stretch>
            <a:fillRect/>
          </a:stretch>
        </p:blipFill>
        <p:spPr bwMode="auto">
          <a:xfrm>
            <a:off x="381000" y="1524000"/>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IS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81200" y="2919413"/>
            <a:ext cx="51816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609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F77E8F2-C54E-4633-A0A7-3D451031FF76}" type="slidenum">
              <a:rPr lang="en-US" altLang="en-US" sz="1400">
                <a:latin typeface="Arial" panose="020B0604020202020204" pitchFamily="34" charset="0"/>
              </a:rPr>
              <a:pPr eaLnBrk="1" hangingPunct="1">
                <a:buFontTx/>
                <a:buNone/>
              </a:pPr>
              <a:t>32</a:t>
            </a:fld>
            <a:endParaRPr lang="en-US" altLang="en-US" sz="1400">
              <a:latin typeface="Arial" panose="020B0604020202020204" pitchFamily="34" charset="0"/>
            </a:endParaRPr>
          </a:p>
        </p:txBody>
      </p:sp>
      <p:pic>
        <p:nvPicPr>
          <p:cNvPr id="3" name="Picture 2" descr="Ch06_EA-06-05b"/>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914400"/>
            <a:ext cx="83058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4795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DFFA09D-28C9-4145-AEAE-75173957AA81}" type="slidenum">
              <a:rPr lang="en-US" altLang="en-US" sz="1400">
                <a:latin typeface="Arial" panose="020B0604020202020204" pitchFamily="34" charset="0"/>
              </a:rPr>
              <a:pPr eaLnBrk="1" hangingPunct="1">
                <a:buFontTx/>
                <a:buNone/>
              </a:pPr>
              <a:t>33</a:t>
            </a:fld>
            <a:endParaRPr lang="en-US" altLang="en-US" sz="1400">
              <a:latin typeface="Arial" panose="020B0604020202020204" pitchFamily="34" charset="0"/>
            </a:endParaRPr>
          </a:p>
        </p:txBody>
      </p:sp>
      <p:pic>
        <p:nvPicPr>
          <p:cNvPr id="3" name="Picture 2" descr="Ch06_EA-06-05c"/>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914400"/>
            <a:ext cx="8305800"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1465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D8E1B45-6B2E-42E8-A59B-28AF054340A7}" type="slidenum">
              <a:rPr lang="en-US" altLang="en-US" sz="1400">
                <a:latin typeface="Arial" panose="020B0604020202020204" pitchFamily="34" charset="0"/>
              </a:rPr>
              <a:pPr eaLnBrk="1" hangingPunct="1">
                <a:buFontTx/>
                <a:buNone/>
              </a:pPr>
              <a:t>34</a:t>
            </a:fld>
            <a:endParaRPr lang="en-US" altLang="en-US" sz="1400">
              <a:latin typeface="Arial" panose="020B0604020202020204" pitchFamily="34" charset="0"/>
            </a:endParaRPr>
          </a:p>
        </p:txBody>
      </p:sp>
      <p:pic>
        <p:nvPicPr>
          <p:cNvPr id="3" name="Picture 2" descr="Ch06_EA-06-05d"/>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1079500"/>
            <a:ext cx="8305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545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6079C0F-FE36-44BB-A959-5F3AB8A13B94}" type="slidenum">
              <a:rPr lang="en-US" altLang="en-US" sz="1400">
                <a:latin typeface="Arial" panose="020B0604020202020204" pitchFamily="34" charset="0"/>
              </a:rPr>
              <a:pPr eaLnBrk="1" hangingPunct="1">
                <a:buFontTx/>
                <a:buNone/>
              </a:pPr>
              <a:t>35</a:t>
            </a:fld>
            <a:endParaRPr lang="en-US" altLang="en-US" sz="1400">
              <a:latin typeface="Arial" panose="020B0604020202020204" pitchFamily="34" charset="0"/>
            </a:endParaRPr>
          </a:p>
        </p:txBody>
      </p:sp>
      <p:pic>
        <p:nvPicPr>
          <p:cNvPr id="3" name="Picture 2" descr="Ch06_EA-06-05e"/>
          <p:cNvPicPr>
            <a:picLocks noChangeAspect="1" noChangeArrowheads="1"/>
          </p:cNvPicPr>
          <p:nvPr/>
        </p:nvPicPr>
        <p:blipFill>
          <a:blip r:embed="rId2">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57200" y="849313"/>
            <a:ext cx="8153400" cy="616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6815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EBAC254-BFEF-4F71-852E-A1718041CD18}" type="slidenum">
              <a:rPr lang="en-US" altLang="en-US" sz="1400">
                <a:latin typeface="Arial" panose="020B0604020202020204" pitchFamily="34" charset="0"/>
              </a:rPr>
              <a:pPr eaLnBrk="1" hangingPunct="1">
                <a:buFontTx/>
                <a:buNone/>
              </a:pPr>
              <a:t>36</a:t>
            </a:fld>
            <a:endParaRPr lang="en-US" altLang="en-US" sz="1400">
              <a:latin typeface="Arial" panose="020B0604020202020204" pitchFamily="34" charset="0"/>
            </a:endParaRPr>
          </a:p>
        </p:txBody>
      </p:sp>
      <p:pic>
        <p:nvPicPr>
          <p:cNvPr id="3" name="Picture 2" descr="Ch06_EA-06-05f"/>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1524000"/>
            <a:ext cx="83058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5851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A02DE29-FA2B-4D25-9A21-D37D9450EEBF}" type="slidenum">
              <a:rPr lang="en-US" altLang="en-US" sz="1400">
                <a:latin typeface="Arial" panose="020B0604020202020204" pitchFamily="34" charset="0"/>
              </a:rPr>
              <a:pPr eaLnBrk="1" hangingPunct="1">
                <a:buFontTx/>
                <a:buNone/>
              </a:pPr>
              <a:t>37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6.6</a:t>
            </a:r>
          </a:p>
        </p:txBody>
      </p:sp>
      <p:sp>
        <p:nvSpPr>
          <p:cNvPr id="4" name="Rectangle 3"/>
          <p:cNvSpPr txBox="1">
            <a:spLocks noChangeArrowheads="1"/>
          </p:cNvSpPr>
          <p:nvPr/>
        </p:nvSpPr>
        <p:spPr bwMode="auto">
          <a:xfrm>
            <a:off x="233363" y="1066800"/>
            <a:ext cx="8453437" cy="129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Draw the shear and moment diagrams for beam shown below.</a:t>
            </a:r>
          </a:p>
        </p:txBody>
      </p:sp>
      <p:pic>
        <p:nvPicPr>
          <p:cNvPr id="5" name="Content Placeholder 4" descr="AACLPIT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295400" y="2438400"/>
            <a:ext cx="6907213" cy="3435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2050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FC1CF22-C801-4F6C-82A3-C75F93A360A4}" type="slidenum">
              <a:rPr lang="en-US" altLang="en-US" sz="1400">
                <a:latin typeface="Arial" panose="020B0604020202020204" pitchFamily="34" charset="0"/>
              </a:rPr>
              <a:pPr eaLnBrk="1" hangingPunct="1">
                <a:buFontTx/>
                <a:buNone/>
              </a:pPr>
              <a:t>38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6.6 (SOLN)</a:t>
            </a:r>
          </a:p>
        </p:txBody>
      </p:sp>
      <p:sp>
        <p:nvSpPr>
          <p:cNvPr id="4" name="Rectangle 3"/>
          <p:cNvSpPr txBox="1">
            <a:spLocks noChangeArrowheads="1"/>
          </p:cNvSpPr>
          <p:nvPr/>
        </p:nvSpPr>
        <p:spPr bwMode="auto">
          <a:xfrm>
            <a:off x="309563" y="1066800"/>
            <a:ext cx="8301037" cy="2514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Support reactions: </a:t>
            </a:r>
            <a:r>
              <a:rPr lang="en-US" altLang="en-US" sz="2800" smtClean="0">
                <a:latin typeface="Arial" panose="020B0604020202020204" pitchFamily="34" charset="0"/>
              </a:rPr>
              <a:t>Shown in free-body diagram.</a:t>
            </a:r>
          </a:p>
          <a:p>
            <a:pPr marL="0" indent="0">
              <a:buFontTx/>
              <a:buNone/>
            </a:pPr>
            <a:r>
              <a:rPr lang="en-US" altLang="en-US" sz="2800" smtClean="0">
                <a:solidFill>
                  <a:schemeClr val="accent2"/>
                </a:solidFill>
                <a:latin typeface="Arial" panose="020B0604020202020204" pitchFamily="34" charset="0"/>
              </a:rPr>
              <a:t>Shear and moment functions</a:t>
            </a:r>
          </a:p>
          <a:p>
            <a:pPr marL="0" indent="0">
              <a:buFontTx/>
              <a:buNone/>
            </a:pPr>
            <a:r>
              <a:rPr lang="en-US" altLang="en-US" sz="2800" smtClean="0">
                <a:latin typeface="Arial" panose="020B0604020202020204" pitchFamily="34" charset="0"/>
              </a:rPr>
              <a:t>Since there is a discontinuity of distributed load and a concentrated load at beam’s center, two regions of </a:t>
            </a:r>
            <a:r>
              <a:rPr lang="en-US" altLang="en-US" sz="2800" i="1" smtClean="0"/>
              <a:t>x</a:t>
            </a:r>
            <a:r>
              <a:rPr lang="en-US" altLang="en-US" sz="2800" smtClean="0">
                <a:latin typeface="Arial" panose="020B0604020202020204" pitchFamily="34" charset="0"/>
              </a:rPr>
              <a:t> must be considered.</a:t>
            </a:r>
          </a:p>
        </p:txBody>
      </p:sp>
      <p:sp>
        <p:nvSpPr>
          <p:cNvPr id="5" name="Text Box 30"/>
          <p:cNvSpPr txBox="1">
            <a:spLocks noChangeArrowheads="1"/>
          </p:cNvSpPr>
          <p:nvPr/>
        </p:nvSpPr>
        <p:spPr bwMode="auto">
          <a:xfrm>
            <a:off x="288925" y="3519488"/>
            <a:ext cx="21161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0 </a:t>
            </a:r>
            <a:r>
              <a:rPr lang="en-US" altLang="en-US" sz="2800">
                <a:cs typeface="Times New Roman" panose="02020603050405020304" pitchFamily="18" charset="0"/>
              </a:rPr>
              <a:t>≤</a:t>
            </a:r>
            <a:r>
              <a:rPr lang="en-US" altLang="en-US" sz="2800"/>
              <a:t> </a:t>
            </a:r>
            <a:r>
              <a:rPr lang="en-US" altLang="en-US" sz="2800" i="1"/>
              <a:t>x</a:t>
            </a:r>
            <a:r>
              <a:rPr lang="en-US" altLang="en-US" sz="2800" baseline="-25000"/>
              <a:t>1</a:t>
            </a:r>
            <a:r>
              <a:rPr lang="en-US" altLang="en-US" sz="2800"/>
              <a:t> ≤</a:t>
            </a:r>
            <a:r>
              <a:rPr lang="en-US" altLang="en-US" sz="2800">
                <a:latin typeface="Arial" panose="020B0604020202020204" pitchFamily="34" charset="0"/>
              </a:rPr>
              <a:t> </a:t>
            </a:r>
            <a:r>
              <a:rPr lang="en-US" altLang="en-US" sz="2800"/>
              <a:t>5 m, </a:t>
            </a:r>
          </a:p>
        </p:txBody>
      </p:sp>
      <p:sp>
        <p:nvSpPr>
          <p:cNvPr id="6" name="Text Box 31"/>
          <p:cNvSpPr txBox="1">
            <a:spLocks noChangeArrowheads="1"/>
          </p:cNvSpPr>
          <p:nvPr/>
        </p:nvSpPr>
        <p:spPr bwMode="auto">
          <a:xfrm>
            <a:off x="1055688" y="4205288"/>
            <a:ext cx="449103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F</a:t>
            </a:r>
            <a:r>
              <a:rPr lang="en-US" altLang="en-US" sz="2800" i="1" baseline="-25000">
                <a:sym typeface="Symbol" panose="05050102010706020507" pitchFamily="18" charset="2"/>
              </a:rPr>
              <a:t>y</a:t>
            </a:r>
            <a:r>
              <a:rPr lang="en-US" altLang="en-US" sz="2800">
                <a:sym typeface="Symbol" panose="05050102010706020507" pitchFamily="18" charset="2"/>
              </a:rPr>
              <a:t> = 0;	  ...	</a:t>
            </a:r>
            <a:r>
              <a:rPr lang="en-US" altLang="en-US" sz="2800" i="1">
                <a:sym typeface="Symbol" panose="05050102010706020507" pitchFamily="18" charset="2"/>
              </a:rPr>
              <a:t>V</a:t>
            </a:r>
            <a:r>
              <a:rPr lang="en-US" altLang="en-US" sz="2800">
                <a:sym typeface="Symbol" panose="05050102010706020507" pitchFamily="18" charset="2"/>
              </a:rPr>
              <a:t> = 5.75 N</a:t>
            </a:r>
          </a:p>
        </p:txBody>
      </p:sp>
      <p:sp>
        <p:nvSpPr>
          <p:cNvPr id="7" name="Text Box 32"/>
          <p:cNvSpPr txBox="1">
            <a:spLocks noChangeArrowheads="1"/>
          </p:cNvSpPr>
          <p:nvPr/>
        </p:nvSpPr>
        <p:spPr bwMode="auto">
          <a:xfrm>
            <a:off x="1066800" y="5029200"/>
            <a:ext cx="63627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M</a:t>
            </a:r>
            <a:r>
              <a:rPr lang="en-US" altLang="en-US" sz="2800">
                <a:sym typeface="Symbol" panose="05050102010706020507" pitchFamily="18" charset="2"/>
              </a:rPr>
              <a:t> = 0;   ...	</a:t>
            </a:r>
            <a:r>
              <a:rPr lang="en-US" altLang="en-US" sz="2800" i="1">
                <a:sym typeface="Symbol" panose="05050102010706020507" pitchFamily="18" charset="2"/>
              </a:rPr>
              <a:t>M</a:t>
            </a:r>
            <a:r>
              <a:rPr lang="en-US" altLang="en-US" sz="2800">
                <a:sym typeface="Symbol" panose="05050102010706020507" pitchFamily="18" charset="2"/>
              </a:rPr>
              <a:t> = (5.75</a:t>
            </a:r>
            <a:r>
              <a:rPr lang="en-US" altLang="en-US" sz="2800" i="1">
                <a:sym typeface="Symbol" panose="05050102010706020507" pitchFamily="18" charset="2"/>
              </a:rPr>
              <a:t>x</a:t>
            </a:r>
            <a:r>
              <a:rPr lang="en-US" altLang="en-US" sz="2800" baseline="-25000">
                <a:sym typeface="Symbol" panose="05050102010706020507" pitchFamily="18" charset="2"/>
              </a:rPr>
              <a:t>1</a:t>
            </a:r>
            <a:r>
              <a:rPr lang="en-US" altLang="en-US" sz="2800">
                <a:sym typeface="Symbol" panose="05050102010706020507" pitchFamily="18" charset="2"/>
              </a:rPr>
              <a:t> + 80)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a:t>
            </a:r>
          </a:p>
        </p:txBody>
      </p:sp>
      <p:sp>
        <p:nvSpPr>
          <p:cNvPr id="8" name="AutoShape 34"/>
          <p:cNvSpPr>
            <a:spLocks noChangeArrowheads="1"/>
          </p:cNvSpPr>
          <p:nvPr/>
        </p:nvSpPr>
        <p:spPr bwMode="auto">
          <a:xfrm>
            <a:off x="914400" y="5029200"/>
            <a:ext cx="228600" cy="685800"/>
          </a:xfrm>
          <a:prstGeom prst="curvedRightArrow">
            <a:avLst>
              <a:gd name="adj1" fmla="val 60000"/>
              <a:gd name="adj2" fmla="val 120000"/>
              <a:gd name="adj3" fmla="val 33333"/>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pic>
        <p:nvPicPr>
          <p:cNvPr id="9" name="Picture 36" descr="AACLPIU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3124200"/>
            <a:ext cx="2382838"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486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E0D3418-5F09-4AE9-8A2A-730EAEAF5EA4}" type="slidenum">
              <a:rPr lang="en-US" altLang="en-US" sz="1400">
                <a:latin typeface="Arial" panose="020B0604020202020204" pitchFamily="34" charset="0"/>
              </a:rPr>
              <a:pPr eaLnBrk="1" hangingPunct="1">
                <a:buFontTx/>
                <a:buNone/>
              </a:pPr>
              <a:t>39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6.6 (SOLN)</a:t>
            </a:r>
          </a:p>
        </p:txBody>
      </p:sp>
      <p:sp>
        <p:nvSpPr>
          <p:cNvPr id="4" name="Rectangle 3"/>
          <p:cNvSpPr txBox="1">
            <a:spLocks noChangeArrowheads="1"/>
          </p:cNvSpPr>
          <p:nvPr/>
        </p:nvSpPr>
        <p:spPr bwMode="auto">
          <a:xfrm>
            <a:off x="309563" y="1066800"/>
            <a:ext cx="59388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Shear and moment functions</a:t>
            </a:r>
          </a:p>
        </p:txBody>
      </p:sp>
      <p:sp>
        <p:nvSpPr>
          <p:cNvPr id="5" name="Text Box 4"/>
          <p:cNvSpPr txBox="1">
            <a:spLocks noChangeArrowheads="1"/>
          </p:cNvSpPr>
          <p:nvPr/>
        </p:nvSpPr>
        <p:spPr bwMode="auto">
          <a:xfrm>
            <a:off x="312738" y="1447800"/>
            <a:ext cx="26590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5 m </a:t>
            </a:r>
            <a:r>
              <a:rPr lang="en-US" altLang="en-US" sz="2800">
                <a:cs typeface="Times New Roman" panose="02020603050405020304" pitchFamily="18" charset="0"/>
              </a:rPr>
              <a:t>≤</a:t>
            </a:r>
            <a:r>
              <a:rPr lang="en-US" altLang="en-US" sz="2800"/>
              <a:t> </a:t>
            </a:r>
            <a:r>
              <a:rPr lang="en-US" altLang="en-US" sz="2800" i="1"/>
              <a:t>x</a:t>
            </a:r>
            <a:r>
              <a:rPr lang="en-US" altLang="en-US" sz="2800" baseline="-25000"/>
              <a:t>2</a:t>
            </a:r>
            <a:r>
              <a:rPr lang="en-US" altLang="en-US" sz="2800"/>
              <a:t> ≤</a:t>
            </a:r>
            <a:r>
              <a:rPr lang="en-US" altLang="en-US" sz="2800">
                <a:latin typeface="Arial" panose="020B0604020202020204" pitchFamily="34" charset="0"/>
              </a:rPr>
              <a:t> </a:t>
            </a:r>
            <a:r>
              <a:rPr lang="en-US" altLang="en-US" sz="2800"/>
              <a:t>10 m, </a:t>
            </a:r>
          </a:p>
        </p:txBody>
      </p:sp>
      <p:sp>
        <p:nvSpPr>
          <p:cNvPr id="6" name="Text Box 5"/>
          <p:cNvSpPr txBox="1">
            <a:spLocks noChangeArrowheads="1"/>
          </p:cNvSpPr>
          <p:nvPr/>
        </p:nvSpPr>
        <p:spPr bwMode="auto">
          <a:xfrm>
            <a:off x="457200" y="1981200"/>
            <a:ext cx="5913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F</a:t>
            </a:r>
            <a:r>
              <a:rPr lang="en-US" altLang="en-US" sz="2800" i="1" baseline="-25000">
                <a:sym typeface="Symbol" panose="05050102010706020507" pitchFamily="18" charset="2"/>
              </a:rPr>
              <a:t>y</a:t>
            </a:r>
            <a:r>
              <a:rPr lang="en-US" altLang="en-US" sz="2800">
                <a:sym typeface="Symbol" panose="05050102010706020507" pitchFamily="18" charset="2"/>
              </a:rPr>
              <a:t> = 0;	  ...	</a:t>
            </a:r>
            <a:r>
              <a:rPr lang="en-US" altLang="en-US" sz="2800" i="1">
                <a:sym typeface="Symbol" panose="05050102010706020507" pitchFamily="18" charset="2"/>
              </a:rPr>
              <a:t>V</a:t>
            </a:r>
            <a:r>
              <a:rPr lang="en-US" altLang="en-US" sz="2800">
                <a:sym typeface="Symbol" panose="05050102010706020507" pitchFamily="18" charset="2"/>
              </a:rPr>
              <a:t> = (15.75  5</a:t>
            </a:r>
            <a:r>
              <a:rPr lang="en-US" altLang="en-US" sz="2800" i="1">
                <a:sym typeface="Symbol" panose="05050102010706020507" pitchFamily="18" charset="2"/>
              </a:rPr>
              <a:t>x</a:t>
            </a:r>
            <a:r>
              <a:rPr lang="en-US" altLang="en-US" sz="2800" baseline="-25000">
                <a:sym typeface="Symbol" panose="05050102010706020507" pitchFamily="18" charset="2"/>
              </a:rPr>
              <a:t>2</a:t>
            </a:r>
            <a:r>
              <a:rPr lang="en-US" altLang="en-US" sz="2800">
                <a:sym typeface="Symbol" panose="05050102010706020507" pitchFamily="18" charset="2"/>
              </a:rPr>
              <a:t>) kN</a:t>
            </a:r>
          </a:p>
        </p:txBody>
      </p:sp>
      <p:sp>
        <p:nvSpPr>
          <p:cNvPr id="7" name="Text Box 6"/>
          <p:cNvSpPr txBox="1">
            <a:spLocks noChangeArrowheads="1"/>
          </p:cNvSpPr>
          <p:nvPr/>
        </p:nvSpPr>
        <p:spPr bwMode="auto">
          <a:xfrm>
            <a:off x="457200" y="2590800"/>
            <a:ext cx="8312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M</a:t>
            </a:r>
            <a:r>
              <a:rPr lang="en-US" altLang="en-US" sz="2800">
                <a:sym typeface="Symbol" panose="05050102010706020507" pitchFamily="18" charset="2"/>
              </a:rPr>
              <a:t> = 0;   ...	</a:t>
            </a:r>
            <a:r>
              <a:rPr lang="en-US" altLang="en-US" sz="2800" i="1">
                <a:sym typeface="Symbol" panose="05050102010706020507" pitchFamily="18" charset="2"/>
              </a:rPr>
              <a:t>M</a:t>
            </a:r>
            <a:r>
              <a:rPr lang="en-US" altLang="en-US" sz="2800">
                <a:sym typeface="Symbol" panose="05050102010706020507" pitchFamily="18" charset="2"/>
              </a:rPr>
              <a:t> = (5.75</a:t>
            </a:r>
            <a:r>
              <a:rPr lang="en-US" altLang="en-US" sz="2800" i="1">
                <a:sym typeface="Symbol" panose="05050102010706020507" pitchFamily="18" charset="2"/>
              </a:rPr>
              <a:t>x</a:t>
            </a:r>
            <a:r>
              <a:rPr lang="en-US" altLang="en-US" sz="2800" baseline="-25000">
                <a:sym typeface="Symbol" panose="05050102010706020507" pitchFamily="18" charset="2"/>
              </a:rPr>
              <a:t>2</a:t>
            </a:r>
            <a:r>
              <a:rPr lang="en-US" altLang="en-US" sz="2800" baseline="30000">
                <a:sym typeface="Symbol" panose="05050102010706020507" pitchFamily="18" charset="2"/>
              </a:rPr>
              <a:t>2</a:t>
            </a:r>
            <a:r>
              <a:rPr lang="en-US" altLang="en-US" sz="2800">
                <a:sym typeface="Symbol" panose="05050102010706020507" pitchFamily="18" charset="2"/>
              </a:rPr>
              <a:t> + 15.75</a:t>
            </a:r>
            <a:r>
              <a:rPr lang="en-US" altLang="en-US" sz="2800" i="1">
                <a:sym typeface="Symbol" panose="05050102010706020507" pitchFamily="18" charset="2"/>
              </a:rPr>
              <a:t>x</a:t>
            </a:r>
            <a:r>
              <a:rPr lang="en-US" altLang="en-US" sz="2800" baseline="-25000">
                <a:sym typeface="Symbol" panose="05050102010706020507" pitchFamily="18" charset="2"/>
              </a:rPr>
              <a:t>2</a:t>
            </a:r>
            <a:r>
              <a:rPr lang="en-US" altLang="en-US" sz="2800">
                <a:sym typeface="Symbol" panose="05050102010706020507" pitchFamily="18" charset="2"/>
              </a:rPr>
              <a:t> +92.5)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a:t>
            </a:r>
          </a:p>
        </p:txBody>
      </p:sp>
      <p:sp>
        <p:nvSpPr>
          <p:cNvPr id="8" name="AutoShape 7"/>
          <p:cNvSpPr>
            <a:spLocks noChangeArrowheads="1"/>
          </p:cNvSpPr>
          <p:nvPr/>
        </p:nvSpPr>
        <p:spPr bwMode="auto">
          <a:xfrm>
            <a:off x="304800" y="2590800"/>
            <a:ext cx="228600" cy="685800"/>
          </a:xfrm>
          <a:prstGeom prst="curvedRightArrow">
            <a:avLst>
              <a:gd name="adj1" fmla="val 60000"/>
              <a:gd name="adj2" fmla="val 120000"/>
              <a:gd name="adj3" fmla="val 33333"/>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pic>
        <p:nvPicPr>
          <p:cNvPr id="9" name="Content Placeholder 8" descr="AACLPI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0" y="4038600"/>
            <a:ext cx="4038600" cy="2692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 Box 10"/>
          <p:cNvSpPr txBox="1">
            <a:spLocks noChangeArrowheads="1"/>
          </p:cNvSpPr>
          <p:nvPr/>
        </p:nvSpPr>
        <p:spPr bwMode="auto">
          <a:xfrm>
            <a:off x="381000" y="3352800"/>
            <a:ext cx="82486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Check results by applying</a:t>
            </a:r>
            <a:r>
              <a:rPr lang="en-US" altLang="en-US" sz="2800"/>
              <a:t> </a:t>
            </a:r>
            <a:r>
              <a:rPr lang="en-US" altLang="en-US" sz="2800" i="1"/>
              <a:t>w = dV/dx</a:t>
            </a:r>
            <a:r>
              <a:rPr lang="en-US" altLang="en-US" sz="2800">
                <a:latin typeface="Arial" panose="020B0604020202020204" pitchFamily="34" charset="0"/>
              </a:rPr>
              <a:t> and </a:t>
            </a:r>
            <a:r>
              <a:rPr lang="en-US" altLang="en-US" sz="2800" i="1"/>
              <a:t>V = dM/dx</a:t>
            </a:r>
            <a:r>
              <a:rPr lang="en-US" altLang="en-US" sz="2800">
                <a:latin typeface="Arial" panose="020B0604020202020204" pitchFamily="34" charset="0"/>
              </a:rPr>
              <a:t>.</a:t>
            </a:r>
          </a:p>
        </p:txBody>
      </p:sp>
    </p:spTree>
    <p:extLst>
      <p:ext uri="{BB962C8B-B14F-4D97-AF65-F5344CB8AC3E}">
        <p14:creationId xmlns:p14="http://schemas.microsoft.com/office/powerpoint/2010/main" val="727780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087761C-0CF5-4E13-950B-CFCEFD224644}" type="slidenum">
              <a:rPr lang="en-US" altLang="en-US" sz="1400">
                <a:latin typeface="Arial" panose="020B0604020202020204" pitchFamily="34" charset="0"/>
              </a:rPr>
              <a:pPr eaLnBrk="1" hangingPunct="1">
                <a:buFontTx/>
                <a:buNone/>
              </a:pPr>
              <a:t>4</a:t>
            </a:fld>
            <a:endParaRPr lang="en-US" altLang="en-US" sz="1400">
              <a:latin typeface="Arial" panose="020B0604020202020204" pitchFamily="34" charset="0"/>
            </a:endParaRPr>
          </a:p>
        </p:txBody>
      </p:sp>
      <p:sp>
        <p:nvSpPr>
          <p:cNvPr id="3" name="Rectangle 3"/>
          <p:cNvSpPr txBox="1">
            <a:spLocks noChangeArrowheads="1"/>
          </p:cNvSpPr>
          <p:nvPr/>
        </p:nvSpPr>
        <p:spPr bwMode="auto">
          <a:xfrm>
            <a:off x="382588" y="1066800"/>
            <a:ext cx="8377237"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Members that are slender and support loadings applied perpendicular to their longitudinal axis are called </a:t>
            </a:r>
            <a:r>
              <a:rPr lang="en-US" altLang="en-US" sz="2800" i="1" smtClean="0">
                <a:latin typeface="Arial" panose="020B0604020202020204" pitchFamily="34" charset="0"/>
              </a:rPr>
              <a:t>beams</a:t>
            </a:r>
            <a:endParaRPr lang="en-US" altLang="en-US" sz="2800" i="1" smtClean="0"/>
          </a:p>
        </p:txBody>
      </p:sp>
      <p:sp>
        <p:nvSpPr>
          <p:cNvPr id="4" name="Rectangle 4"/>
          <p:cNvSpPr>
            <a:spLocks noGrp="1" noChangeArrowheads="1"/>
          </p:cNvSpPr>
          <p:nvPr>
            <p:ph type="title"/>
          </p:nvPr>
        </p:nvSpPr>
        <p:spPr>
          <a:xfrm>
            <a:off x="76200" y="490538"/>
            <a:ext cx="8763000" cy="457200"/>
          </a:xfrm>
          <a:noFill/>
        </p:spPr>
        <p:txBody>
          <a:bodyPr/>
          <a:lstStyle/>
          <a:p>
            <a:pPr eaLnBrk="1" hangingPunct="1"/>
            <a:r>
              <a:rPr lang="en-US" altLang="en-US" sz="2400" dirty="0" smtClean="0"/>
              <a:t>6.1 SHEAR AND MOMENT DIAGRAMS</a:t>
            </a:r>
          </a:p>
        </p:txBody>
      </p:sp>
      <p:pic>
        <p:nvPicPr>
          <p:cNvPr id="5" name="Picture 12"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451100"/>
            <a:ext cx="9144000" cy="318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4542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A758C4A-DCCB-468B-ADB8-019A476E135F}" type="slidenum">
              <a:rPr lang="en-US" altLang="en-US" sz="1400">
                <a:latin typeface="Arial" panose="020B0604020202020204" pitchFamily="34" charset="0"/>
              </a:rPr>
              <a:pPr eaLnBrk="1" hangingPunct="1">
                <a:buFontTx/>
                <a:buNone/>
              </a:pPr>
              <a:t>40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6.6 (SOLN)</a:t>
            </a:r>
          </a:p>
        </p:txBody>
      </p:sp>
      <p:sp>
        <p:nvSpPr>
          <p:cNvPr id="4" name="Rectangle 3"/>
          <p:cNvSpPr txBox="1">
            <a:spLocks noChangeArrowheads="1"/>
          </p:cNvSpPr>
          <p:nvPr/>
        </p:nvSpPr>
        <p:spPr bwMode="auto">
          <a:xfrm>
            <a:off x="309563" y="1066800"/>
            <a:ext cx="83010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Shear and moment diagrams</a:t>
            </a:r>
          </a:p>
        </p:txBody>
      </p:sp>
      <p:pic>
        <p:nvPicPr>
          <p:cNvPr id="5" name="Picture 11" descr="AACLPI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105400" y="1295400"/>
            <a:ext cx="3592513" cy="556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97030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CC05F67-1E68-428B-988A-9E81553C711F}" type="slidenum">
              <a:rPr lang="en-US" altLang="en-US" sz="1400">
                <a:latin typeface="Arial" panose="020B0604020202020204" pitchFamily="34" charset="0"/>
              </a:rPr>
              <a:pPr eaLnBrk="1" hangingPunct="1">
                <a:buFontTx/>
                <a:buNone/>
              </a:pPr>
              <a:t>41</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2"/>
          <p:cNvSpPr txBox="1">
            <a:spLocks noChangeArrowheads="1"/>
          </p:cNvSpPr>
          <p:nvPr/>
        </p:nvSpPr>
        <p:spPr bwMode="auto">
          <a:xfrm>
            <a:off x="233363" y="1066800"/>
            <a:ext cx="86058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A simpler method to construct shear and moment diagram, one that is based on two differential equations that exist among distributed load, shear and moment</a:t>
            </a:r>
          </a:p>
        </p:txBody>
      </p:sp>
      <p:pic>
        <p:nvPicPr>
          <p:cNvPr id="5" name="Picture 22" descr="AABJBI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200400" y="2667000"/>
            <a:ext cx="5337175" cy="3614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987576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56D2BCC-E184-4CF2-BDB0-9B2798CE0DBF}" type="slidenum">
              <a:rPr lang="en-US" altLang="en-US" sz="1400">
                <a:latin typeface="Arial" panose="020B0604020202020204" pitchFamily="34" charset="0"/>
              </a:rPr>
              <a:pPr eaLnBrk="1" hangingPunct="1">
                <a:buFontTx/>
                <a:buNone/>
              </a:pPr>
              <a:t>42</a:t>
            </a:fld>
            <a:endParaRPr lang="en-US" altLang="en-US" sz="1400">
              <a:latin typeface="Arial" panose="020B0604020202020204" pitchFamily="34" charset="0"/>
            </a:endParaRPr>
          </a:p>
        </p:txBody>
      </p:sp>
      <p:sp>
        <p:nvSpPr>
          <p:cNvPr id="3" name="Rectangle 18"/>
          <p:cNvSpPr>
            <a:spLocks noChangeArrowheads="1"/>
          </p:cNvSpPr>
          <p:nvPr/>
        </p:nvSpPr>
        <p:spPr bwMode="auto">
          <a:xfrm>
            <a:off x="5105400" y="1676400"/>
            <a:ext cx="3810000" cy="3962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17"/>
          <p:cNvSpPr>
            <a:spLocks noChangeArrowheads="1"/>
          </p:cNvSpPr>
          <p:nvPr/>
        </p:nvSpPr>
        <p:spPr bwMode="auto">
          <a:xfrm>
            <a:off x="457200" y="1676400"/>
            <a:ext cx="4419600" cy="3962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6" name="Rectangle 3"/>
          <p:cNvSpPr txBox="1">
            <a:spLocks noChangeArrowheads="1"/>
          </p:cNvSpPr>
          <p:nvPr/>
        </p:nvSpPr>
        <p:spPr bwMode="auto">
          <a:xfrm>
            <a:off x="385763" y="1066800"/>
            <a:ext cx="83010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Regions of distributed load</a:t>
            </a:r>
          </a:p>
        </p:txBody>
      </p:sp>
      <p:sp>
        <p:nvSpPr>
          <p:cNvPr id="7" name="Text Box 6"/>
          <p:cNvSpPr txBox="1">
            <a:spLocks noChangeArrowheads="1"/>
          </p:cNvSpPr>
          <p:nvPr/>
        </p:nvSpPr>
        <p:spPr bwMode="auto">
          <a:xfrm>
            <a:off x="1752600" y="1719263"/>
            <a:ext cx="579438"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dV</a:t>
            </a:r>
          </a:p>
          <a:p>
            <a:pPr algn="ctr" eaLnBrk="1" hangingPunct="1">
              <a:buFontTx/>
              <a:buNone/>
            </a:pPr>
            <a:r>
              <a:rPr lang="en-US" altLang="en-US" sz="2800" i="1"/>
              <a:t>dx</a:t>
            </a:r>
          </a:p>
        </p:txBody>
      </p:sp>
      <p:sp>
        <p:nvSpPr>
          <p:cNvPr id="8" name="Text Box 7"/>
          <p:cNvSpPr txBox="1">
            <a:spLocks noChangeArrowheads="1"/>
          </p:cNvSpPr>
          <p:nvPr/>
        </p:nvSpPr>
        <p:spPr bwMode="auto">
          <a:xfrm>
            <a:off x="2270125" y="1965325"/>
            <a:ext cx="13001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a:t>
            </a:r>
            <a:r>
              <a:rPr lang="en-US" altLang="en-US" sz="2800">
                <a:sym typeface="Symbol" panose="05050102010706020507" pitchFamily="18" charset="2"/>
              </a:rPr>
              <a:t></a:t>
            </a:r>
            <a:r>
              <a:rPr lang="en-US" altLang="en-US" sz="2800" i="1"/>
              <a:t>w</a:t>
            </a:r>
            <a:r>
              <a:rPr lang="en-US" altLang="en-US" sz="2800"/>
              <a:t>(</a:t>
            </a:r>
            <a:r>
              <a:rPr lang="en-US" altLang="en-US" sz="2800" i="1"/>
              <a:t>x</a:t>
            </a:r>
            <a:r>
              <a:rPr lang="en-US" altLang="en-US" sz="2800"/>
              <a:t>)</a:t>
            </a:r>
          </a:p>
        </p:txBody>
      </p:sp>
      <p:sp>
        <p:nvSpPr>
          <p:cNvPr id="9" name="Line 9"/>
          <p:cNvSpPr>
            <a:spLocks noChangeShapeType="1"/>
          </p:cNvSpPr>
          <p:nvPr/>
        </p:nvSpPr>
        <p:spPr bwMode="auto">
          <a:xfrm>
            <a:off x="1752600" y="2252663"/>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10"/>
          <p:cNvSpPr txBox="1">
            <a:spLocks noChangeArrowheads="1"/>
          </p:cNvSpPr>
          <p:nvPr/>
        </p:nvSpPr>
        <p:spPr bwMode="auto">
          <a:xfrm>
            <a:off x="6224588" y="1676400"/>
            <a:ext cx="658812"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dM</a:t>
            </a:r>
          </a:p>
          <a:p>
            <a:pPr algn="ctr" eaLnBrk="1" hangingPunct="1">
              <a:buFontTx/>
              <a:buNone/>
            </a:pPr>
            <a:r>
              <a:rPr lang="en-US" altLang="en-US" sz="2800" i="1"/>
              <a:t>dx</a:t>
            </a:r>
          </a:p>
        </p:txBody>
      </p:sp>
      <p:sp>
        <p:nvSpPr>
          <p:cNvPr id="11" name="Text Box 11"/>
          <p:cNvSpPr txBox="1">
            <a:spLocks noChangeArrowheads="1"/>
          </p:cNvSpPr>
          <p:nvPr/>
        </p:nvSpPr>
        <p:spPr bwMode="auto">
          <a:xfrm>
            <a:off x="6781800" y="1928813"/>
            <a:ext cx="6905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a:t>
            </a:r>
            <a:r>
              <a:rPr lang="en-US" altLang="en-US" sz="2800" i="1">
                <a:sym typeface="Symbol" panose="05050102010706020507" pitchFamily="18" charset="2"/>
              </a:rPr>
              <a:t>V</a:t>
            </a:r>
            <a:endParaRPr lang="en-US" altLang="en-US" sz="2800" i="1"/>
          </a:p>
        </p:txBody>
      </p:sp>
      <p:sp>
        <p:nvSpPr>
          <p:cNvPr id="12" name="Line 12"/>
          <p:cNvSpPr>
            <a:spLocks noChangeShapeType="1"/>
          </p:cNvSpPr>
          <p:nvPr/>
        </p:nvSpPr>
        <p:spPr bwMode="auto">
          <a:xfrm>
            <a:off x="6264275" y="2209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Text Box 13"/>
          <p:cNvSpPr txBox="1">
            <a:spLocks noChangeArrowheads="1"/>
          </p:cNvSpPr>
          <p:nvPr/>
        </p:nvSpPr>
        <p:spPr bwMode="auto">
          <a:xfrm>
            <a:off x="819150" y="3036888"/>
            <a:ext cx="1828800"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Slope of shear diagram at each point</a:t>
            </a:r>
          </a:p>
        </p:txBody>
      </p:sp>
      <p:sp>
        <p:nvSpPr>
          <p:cNvPr id="14" name="Text Box 14"/>
          <p:cNvSpPr txBox="1">
            <a:spLocks noChangeArrowheads="1"/>
          </p:cNvSpPr>
          <p:nvPr/>
        </p:nvSpPr>
        <p:spPr bwMode="auto">
          <a:xfrm>
            <a:off x="5334000" y="3182938"/>
            <a:ext cx="1600200"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Slope of moment diagram at each point</a:t>
            </a:r>
          </a:p>
        </p:txBody>
      </p:sp>
      <p:sp>
        <p:nvSpPr>
          <p:cNvPr id="15" name="Text Box 15"/>
          <p:cNvSpPr txBox="1">
            <a:spLocks noChangeArrowheads="1"/>
          </p:cNvSpPr>
          <p:nvPr/>
        </p:nvSpPr>
        <p:spPr bwMode="auto">
          <a:xfrm>
            <a:off x="2286000" y="3048000"/>
            <a:ext cx="25908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19113" indent="-5191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a:t>
            </a:r>
            <a:r>
              <a:rPr lang="en-US" altLang="en-US" sz="2800">
                <a:latin typeface="Arial" panose="020B0604020202020204" pitchFamily="34" charset="0"/>
                <a:sym typeface="Symbol" panose="05050102010706020507" pitchFamily="18" charset="2"/>
              </a:rPr>
              <a:t></a:t>
            </a:r>
            <a:r>
              <a:rPr lang="en-US" altLang="en-US" sz="2800">
                <a:latin typeface="Arial" panose="020B0604020202020204" pitchFamily="34" charset="0"/>
              </a:rPr>
              <a:t>distributed load intensity at each point</a:t>
            </a:r>
          </a:p>
        </p:txBody>
      </p:sp>
      <p:sp>
        <p:nvSpPr>
          <p:cNvPr id="16" name="Text Box 16"/>
          <p:cNvSpPr txBox="1">
            <a:spLocks noChangeArrowheads="1"/>
          </p:cNvSpPr>
          <p:nvPr/>
        </p:nvSpPr>
        <p:spPr bwMode="auto">
          <a:xfrm>
            <a:off x="6781800" y="3182938"/>
            <a:ext cx="2209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0513" indent="-290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shear at each point</a:t>
            </a:r>
          </a:p>
        </p:txBody>
      </p:sp>
    </p:spTree>
    <p:extLst>
      <p:ext uri="{BB962C8B-B14F-4D97-AF65-F5344CB8AC3E}">
        <p14:creationId xmlns:p14="http://schemas.microsoft.com/office/powerpoint/2010/main" val="28600290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928ACC9-351D-4C07-A9A1-57D8728F497F}" type="slidenum">
              <a:rPr lang="en-US" altLang="en-US" sz="1400">
                <a:latin typeface="Arial" panose="020B0604020202020204" pitchFamily="34" charset="0"/>
              </a:rPr>
              <a:pPr eaLnBrk="1" hangingPunct="1">
                <a:buFontTx/>
                <a:buNone/>
              </a:pPr>
              <a:t>43</a:t>
            </a:fld>
            <a:endParaRPr lang="en-US" altLang="en-US" sz="1400">
              <a:latin typeface="Arial" panose="020B0604020202020204" pitchFamily="34" charset="0"/>
            </a:endParaRPr>
          </a:p>
        </p:txBody>
      </p:sp>
      <p:sp>
        <p:nvSpPr>
          <p:cNvPr id="3" name="Rectangle 22"/>
          <p:cNvSpPr>
            <a:spLocks noChangeArrowheads="1"/>
          </p:cNvSpPr>
          <p:nvPr/>
        </p:nvSpPr>
        <p:spPr bwMode="auto">
          <a:xfrm>
            <a:off x="228600" y="1676400"/>
            <a:ext cx="4191000" cy="2819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4" name="Rectangle 2"/>
          <p:cNvSpPr>
            <a:spLocks noChangeArrowheads="1"/>
          </p:cNvSpPr>
          <p:nvPr/>
        </p:nvSpPr>
        <p:spPr bwMode="auto">
          <a:xfrm>
            <a:off x="4724400" y="1676400"/>
            <a:ext cx="4191000" cy="2819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6" name="Rectangle 5"/>
          <p:cNvSpPr txBox="1">
            <a:spLocks noChangeArrowheads="1"/>
          </p:cNvSpPr>
          <p:nvPr/>
        </p:nvSpPr>
        <p:spPr bwMode="auto">
          <a:xfrm>
            <a:off x="385763" y="1066800"/>
            <a:ext cx="83010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Regions of distributed load</a:t>
            </a:r>
          </a:p>
        </p:txBody>
      </p:sp>
      <p:sp>
        <p:nvSpPr>
          <p:cNvPr id="7" name="Text Box 7"/>
          <p:cNvSpPr txBox="1">
            <a:spLocks noChangeArrowheads="1"/>
          </p:cNvSpPr>
          <p:nvPr/>
        </p:nvSpPr>
        <p:spPr bwMode="auto">
          <a:xfrm>
            <a:off x="762000" y="1752600"/>
            <a:ext cx="24336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a:t>
            </a:r>
            <a:r>
              <a:rPr lang="en-US" altLang="en-US" sz="2800" i="1">
                <a:sym typeface="Symbol" panose="05050102010706020507" pitchFamily="18" charset="2"/>
              </a:rPr>
              <a:t>V</a:t>
            </a:r>
            <a:r>
              <a:rPr lang="en-US" altLang="en-US" sz="2800">
                <a:sym typeface="Symbol" panose="05050102010706020507" pitchFamily="18" charset="2"/>
              </a:rPr>
              <a:t> =</a:t>
            </a:r>
            <a:r>
              <a:rPr lang="en-US" altLang="en-US" sz="2800"/>
              <a:t> </a:t>
            </a:r>
            <a:r>
              <a:rPr lang="en-US" altLang="en-US" sz="2800">
                <a:sym typeface="Symbol" panose="05050102010706020507" pitchFamily="18" charset="2"/>
              </a:rPr>
              <a:t></a:t>
            </a:r>
            <a:r>
              <a:rPr lang="en-US" altLang="en-US" sz="2800">
                <a:cs typeface="Times New Roman" panose="02020603050405020304" pitchFamily="18" charset="0"/>
                <a:sym typeface="Symbol" panose="05050102010706020507" pitchFamily="18" charset="2"/>
              </a:rPr>
              <a:t>∫ </a:t>
            </a:r>
            <a:r>
              <a:rPr lang="en-US" altLang="en-US" sz="2800" i="1"/>
              <a:t>w</a:t>
            </a:r>
            <a:r>
              <a:rPr lang="en-US" altLang="en-US" sz="2800"/>
              <a:t>(</a:t>
            </a:r>
            <a:r>
              <a:rPr lang="en-US" altLang="en-US" sz="2800" i="1"/>
              <a:t>x</a:t>
            </a:r>
            <a:r>
              <a:rPr lang="en-US" altLang="en-US" sz="2800"/>
              <a:t>) </a:t>
            </a:r>
            <a:r>
              <a:rPr lang="en-US" altLang="en-US" sz="2800" i="1"/>
              <a:t>dx</a:t>
            </a:r>
          </a:p>
        </p:txBody>
      </p:sp>
      <p:sp>
        <p:nvSpPr>
          <p:cNvPr id="8" name="Text Box 17"/>
          <p:cNvSpPr txBox="1">
            <a:spLocks noChangeArrowheads="1"/>
          </p:cNvSpPr>
          <p:nvPr/>
        </p:nvSpPr>
        <p:spPr bwMode="auto">
          <a:xfrm>
            <a:off x="5715000" y="1843088"/>
            <a:ext cx="2298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a:t>
            </a:r>
            <a:r>
              <a:rPr lang="en-US" altLang="en-US" sz="2800" i="1">
                <a:sym typeface="Symbol" panose="05050102010706020507" pitchFamily="18" charset="2"/>
              </a:rPr>
              <a:t>M</a:t>
            </a:r>
            <a:r>
              <a:rPr lang="en-US" altLang="en-US" sz="2800">
                <a:sym typeface="Symbol" panose="05050102010706020507" pitchFamily="18" charset="2"/>
              </a:rPr>
              <a:t> =</a:t>
            </a:r>
            <a:r>
              <a:rPr lang="en-US" altLang="en-US" sz="2800"/>
              <a:t> </a:t>
            </a:r>
            <a:r>
              <a:rPr lang="en-US" altLang="en-US" sz="2800">
                <a:cs typeface="Times New Roman" panose="02020603050405020304" pitchFamily="18" charset="0"/>
                <a:sym typeface="Symbol" panose="05050102010706020507" pitchFamily="18" charset="2"/>
              </a:rPr>
              <a:t>∫ </a:t>
            </a:r>
            <a:r>
              <a:rPr lang="en-US" altLang="en-US" sz="2800" i="1">
                <a:cs typeface="Times New Roman" panose="02020603050405020304" pitchFamily="18" charset="0"/>
                <a:sym typeface="Symbol" panose="05050102010706020507" pitchFamily="18" charset="2"/>
              </a:rPr>
              <a:t>V</a:t>
            </a:r>
            <a:r>
              <a:rPr lang="en-US" altLang="en-US" sz="2800"/>
              <a:t>(</a:t>
            </a:r>
            <a:r>
              <a:rPr lang="en-US" altLang="en-US" sz="2800" i="1"/>
              <a:t>x</a:t>
            </a:r>
            <a:r>
              <a:rPr lang="en-US" altLang="en-US" sz="2800"/>
              <a:t>) </a:t>
            </a:r>
            <a:r>
              <a:rPr lang="en-US" altLang="en-US" sz="2800" i="1"/>
              <a:t>dx</a:t>
            </a:r>
          </a:p>
        </p:txBody>
      </p:sp>
      <p:sp>
        <p:nvSpPr>
          <p:cNvPr id="9" name="Text Box 18"/>
          <p:cNvSpPr txBox="1">
            <a:spLocks noChangeArrowheads="1"/>
          </p:cNvSpPr>
          <p:nvPr/>
        </p:nvSpPr>
        <p:spPr bwMode="auto">
          <a:xfrm>
            <a:off x="228600" y="2362200"/>
            <a:ext cx="1828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Change in  shear</a:t>
            </a:r>
          </a:p>
        </p:txBody>
      </p:sp>
      <p:sp>
        <p:nvSpPr>
          <p:cNvPr id="10" name="Text Box 19"/>
          <p:cNvSpPr txBox="1">
            <a:spLocks noChangeArrowheads="1"/>
          </p:cNvSpPr>
          <p:nvPr/>
        </p:nvSpPr>
        <p:spPr bwMode="auto">
          <a:xfrm>
            <a:off x="4724400" y="2482850"/>
            <a:ext cx="1828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Change in  moment</a:t>
            </a:r>
          </a:p>
        </p:txBody>
      </p:sp>
      <p:sp>
        <p:nvSpPr>
          <p:cNvPr id="11" name="Text Box 20"/>
          <p:cNvSpPr txBox="1">
            <a:spLocks noChangeArrowheads="1"/>
          </p:cNvSpPr>
          <p:nvPr/>
        </p:nvSpPr>
        <p:spPr bwMode="auto">
          <a:xfrm>
            <a:off x="1905000" y="2362200"/>
            <a:ext cx="24384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a:t>
            </a:r>
            <a:r>
              <a:rPr lang="en-US" altLang="en-US" sz="2800">
                <a:latin typeface="Arial" panose="020B0604020202020204" pitchFamily="34" charset="0"/>
                <a:sym typeface="Symbol" panose="05050102010706020507" pitchFamily="18" charset="2"/>
              </a:rPr>
              <a:t></a:t>
            </a:r>
            <a:r>
              <a:rPr lang="en-US" altLang="en-US" sz="2800">
                <a:latin typeface="Arial" panose="020B0604020202020204" pitchFamily="34" charset="0"/>
              </a:rPr>
              <a:t>area under distributed loading</a:t>
            </a:r>
          </a:p>
        </p:txBody>
      </p:sp>
      <p:sp>
        <p:nvSpPr>
          <p:cNvPr id="12" name="Text Box 21"/>
          <p:cNvSpPr txBox="1">
            <a:spLocks noChangeArrowheads="1"/>
          </p:cNvSpPr>
          <p:nvPr/>
        </p:nvSpPr>
        <p:spPr bwMode="auto">
          <a:xfrm>
            <a:off x="6400800" y="2514600"/>
            <a:ext cx="1905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0513" indent="-290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area under shear diagram</a:t>
            </a:r>
          </a:p>
        </p:txBody>
      </p:sp>
    </p:spTree>
    <p:extLst>
      <p:ext uri="{BB962C8B-B14F-4D97-AF65-F5344CB8AC3E}">
        <p14:creationId xmlns:p14="http://schemas.microsoft.com/office/powerpoint/2010/main" val="3789434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F475943-0CE2-4671-A987-C00BDC24D7B5}" type="slidenum">
              <a:rPr lang="en-US" altLang="en-US" sz="1400">
                <a:latin typeface="Arial" panose="020B0604020202020204" pitchFamily="34" charset="0"/>
              </a:rPr>
              <a:pPr eaLnBrk="1" hangingPunct="1">
                <a:buFontTx/>
                <a:buNone/>
              </a:pPr>
              <a:t>44</a:t>
            </a:fld>
            <a:endParaRPr lang="en-US" altLang="en-US" sz="1400">
              <a:latin typeface="Arial" panose="020B0604020202020204" pitchFamily="34" charset="0"/>
            </a:endParaRPr>
          </a:p>
        </p:txBody>
      </p:sp>
      <p:sp>
        <p:nvSpPr>
          <p:cNvPr id="3" name="Rectangle 4"/>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5"/>
          <p:cNvSpPr txBox="1">
            <a:spLocks noChangeArrowheads="1"/>
          </p:cNvSpPr>
          <p:nvPr/>
        </p:nvSpPr>
        <p:spPr bwMode="auto">
          <a:xfrm>
            <a:off x="385763" y="1066800"/>
            <a:ext cx="83010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Regions of concentrated force and moment</a:t>
            </a:r>
          </a:p>
        </p:txBody>
      </p:sp>
      <p:pic>
        <p:nvPicPr>
          <p:cNvPr id="5" name="Picture 15" descr="Table6-2a"/>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 y="1676400"/>
            <a:ext cx="8610600" cy="3095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65858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EE62308-0AE3-4A43-92D0-C472DA28A6EE}" type="slidenum">
              <a:rPr lang="en-US" altLang="en-US" sz="1400">
                <a:latin typeface="Arial" panose="020B0604020202020204" pitchFamily="34" charset="0"/>
              </a:rPr>
              <a:pPr eaLnBrk="1" hangingPunct="1">
                <a:buFontTx/>
                <a:buNone/>
              </a:pPr>
              <a:t>45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3"/>
          <p:cNvSpPr txBox="1">
            <a:spLocks noChangeArrowheads="1"/>
          </p:cNvSpPr>
          <p:nvPr/>
        </p:nvSpPr>
        <p:spPr bwMode="auto">
          <a:xfrm>
            <a:off x="385763" y="1066800"/>
            <a:ext cx="8301037"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Regions of concentrated force and moment</a:t>
            </a:r>
          </a:p>
        </p:txBody>
      </p:sp>
      <p:grpSp>
        <p:nvGrpSpPr>
          <p:cNvPr id="5" name="Group 10"/>
          <p:cNvGrpSpPr>
            <a:grpSpLocks/>
          </p:cNvGrpSpPr>
          <p:nvPr/>
        </p:nvGrpSpPr>
        <p:grpSpPr bwMode="auto">
          <a:xfrm>
            <a:off x="228600" y="1600200"/>
            <a:ext cx="8610600" cy="4297363"/>
            <a:chOff x="144" y="1008"/>
            <a:chExt cx="5424" cy="2707"/>
          </a:xfrm>
        </p:grpSpPr>
        <p:pic>
          <p:nvPicPr>
            <p:cNvPr id="6" name="Picture 6" descr="Table6-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1200"/>
              <a:ext cx="5424" cy="25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8" descr="Table6-2b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1008"/>
              <a:ext cx="5424"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724335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0BA9F7AA-28E2-4558-92D6-BF23B41C4D9E}" type="slidenum">
              <a:rPr lang="en-US" altLang="en-US" sz="1400">
                <a:latin typeface="Arial" panose="020B0604020202020204" pitchFamily="34" charset="0"/>
              </a:rPr>
              <a:pPr eaLnBrk="1" hangingPunct="1">
                <a:buFontTx/>
                <a:buNone/>
              </a:pPr>
              <a:t>46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3"/>
          <p:cNvSpPr txBox="1">
            <a:spLocks noChangeArrowheads="1"/>
          </p:cNvSpPr>
          <p:nvPr/>
        </p:nvSpPr>
        <p:spPr bwMode="auto">
          <a:xfrm>
            <a:off x="385763" y="1066800"/>
            <a:ext cx="84534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a:p>
            <a:pPr>
              <a:buFontTx/>
              <a:buNone/>
            </a:pPr>
            <a:r>
              <a:rPr lang="en-US" altLang="en-US" sz="2800" smtClean="0">
                <a:solidFill>
                  <a:schemeClr val="accent2"/>
                </a:solidFill>
                <a:latin typeface="Arial" panose="020B0604020202020204" pitchFamily="34" charset="0"/>
              </a:rPr>
              <a:t>Support reactions</a:t>
            </a:r>
          </a:p>
          <a:p>
            <a:r>
              <a:rPr lang="en-US" altLang="en-US" sz="2800" smtClean="0">
                <a:latin typeface="Arial" panose="020B0604020202020204" pitchFamily="34" charset="0"/>
              </a:rPr>
              <a:t>Determine support reactions and resolve forces acting on the beam into components that are perpendicular and parallel to beam’s axis</a:t>
            </a:r>
          </a:p>
          <a:p>
            <a:pPr>
              <a:buFontTx/>
              <a:buNone/>
            </a:pPr>
            <a:r>
              <a:rPr lang="en-US" altLang="en-US" sz="2800" smtClean="0">
                <a:solidFill>
                  <a:schemeClr val="accent2"/>
                </a:solidFill>
                <a:latin typeface="Arial" panose="020B0604020202020204" pitchFamily="34" charset="0"/>
              </a:rPr>
              <a:t>Shear diagram</a:t>
            </a:r>
          </a:p>
          <a:p>
            <a:r>
              <a:rPr lang="en-US" altLang="en-US" sz="2800" smtClean="0">
                <a:latin typeface="Arial" panose="020B0604020202020204" pitchFamily="34" charset="0"/>
              </a:rPr>
              <a:t>Establish </a:t>
            </a:r>
            <a:r>
              <a:rPr lang="en-US" altLang="en-US" sz="2800" b="1" smtClean="0">
                <a:latin typeface="Arial" panose="020B0604020202020204" pitchFamily="34" charset="0"/>
              </a:rPr>
              <a:t>V</a:t>
            </a:r>
            <a:r>
              <a:rPr lang="en-US" altLang="en-US" sz="2800" smtClean="0">
                <a:latin typeface="Arial" panose="020B0604020202020204" pitchFamily="34" charset="0"/>
              </a:rPr>
              <a:t> and </a:t>
            </a:r>
            <a:r>
              <a:rPr lang="en-US" altLang="en-US" sz="2800" i="1" smtClean="0"/>
              <a:t>x</a:t>
            </a:r>
            <a:r>
              <a:rPr lang="en-US" altLang="en-US" sz="2800" smtClean="0">
                <a:latin typeface="Arial" panose="020B0604020202020204" pitchFamily="34" charset="0"/>
              </a:rPr>
              <a:t> axes</a:t>
            </a:r>
          </a:p>
          <a:p>
            <a:r>
              <a:rPr lang="en-US" altLang="en-US" sz="2800" smtClean="0">
                <a:latin typeface="Arial" panose="020B0604020202020204" pitchFamily="34" charset="0"/>
              </a:rPr>
              <a:t>Plot known values of shear at two ends of the beam</a:t>
            </a:r>
          </a:p>
        </p:txBody>
      </p:sp>
    </p:spTree>
    <p:extLst>
      <p:ext uri="{BB962C8B-B14F-4D97-AF65-F5344CB8AC3E}">
        <p14:creationId xmlns:p14="http://schemas.microsoft.com/office/powerpoint/2010/main" val="1895309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5AB5F75-87BF-439B-AC9B-35059D8E0672}" type="slidenum">
              <a:rPr lang="en-US" altLang="en-US" sz="1400">
                <a:latin typeface="Arial" panose="020B0604020202020204" pitchFamily="34" charset="0"/>
              </a:rPr>
              <a:pPr eaLnBrk="1" hangingPunct="1">
                <a:buFontTx/>
                <a:buNone/>
              </a:pPr>
              <a:t>47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3"/>
          <p:cNvSpPr txBox="1">
            <a:spLocks noChangeArrowheads="1"/>
          </p:cNvSpPr>
          <p:nvPr/>
        </p:nvSpPr>
        <p:spPr bwMode="auto">
          <a:xfrm>
            <a:off x="385763" y="1066800"/>
            <a:ext cx="84534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a:p>
            <a:pPr>
              <a:buFontTx/>
              <a:buNone/>
            </a:pPr>
            <a:r>
              <a:rPr lang="en-US" altLang="en-US" sz="2800" smtClean="0">
                <a:solidFill>
                  <a:schemeClr val="accent2"/>
                </a:solidFill>
                <a:latin typeface="Arial" panose="020B0604020202020204" pitchFamily="34" charset="0"/>
              </a:rPr>
              <a:t>Shear diagram</a:t>
            </a:r>
          </a:p>
          <a:p>
            <a:r>
              <a:rPr lang="en-US" altLang="en-US" sz="2800" smtClean="0">
                <a:latin typeface="Arial" panose="020B0604020202020204" pitchFamily="34" charset="0"/>
              </a:rPr>
              <a:t>Since </a:t>
            </a:r>
            <a:r>
              <a:rPr lang="en-US" altLang="en-US" sz="2800" i="1" smtClean="0"/>
              <a:t>dV/dx = </a:t>
            </a:r>
            <a:r>
              <a:rPr lang="en-US" altLang="en-US" sz="2800" i="1" smtClean="0">
                <a:sym typeface="Symbol" panose="05050102010706020507" pitchFamily="18" charset="2"/>
              </a:rPr>
              <a:t></a:t>
            </a:r>
            <a:r>
              <a:rPr lang="en-US" altLang="en-US" sz="2800" i="1" smtClean="0"/>
              <a:t>w</a:t>
            </a:r>
            <a:r>
              <a:rPr lang="en-US" altLang="en-US" sz="2800" smtClean="0">
                <a:latin typeface="Arial" panose="020B0604020202020204" pitchFamily="34" charset="0"/>
              </a:rPr>
              <a:t>, slope of the shear diagram at any point is equal to the (-ve) intensity of the distributed loading at that point</a:t>
            </a:r>
          </a:p>
          <a:p>
            <a:r>
              <a:rPr lang="en-US" altLang="en-US" sz="2800" smtClean="0">
                <a:latin typeface="Arial" panose="020B0604020202020204" pitchFamily="34" charset="0"/>
              </a:rPr>
              <a:t>To find numerical value of shear at a point, use method of sections and equation of equilibrium or by using </a:t>
            </a:r>
            <a:r>
              <a:rPr lang="en-US" altLang="en-US" sz="2800" smtClean="0">
                <a:sym typeface="Symbol" panose="05050102010706020507" pitchFamily="18" charset="2"/>
              </a:rPr>
              <a:t></a:t>
            </a:r>
            <a:r>
              <a:rPr lang="en-US" altLang="en-US" sz="2800" i="1" smtClean="0">
                <a:sym typeface="Symbol" panose="05050102010706020507" pitchFamily="18" charset="2"/>
              </a:rPr>
              <a:t>V</a:t>
            </a:r>
            <a:r>
              <a:rPr lang="en-US" altLang="en-US" sz="2800" smtClean="0">
                <a:sym typeface="Symbol" panose="05050102010706020507" pitchFamily="18" charset="2"/>
              </a:rPr>
              <a:t> =</a:t>
            </a:r>
            <a:r>
              <a:rPr lang="en-US" altLang="en-US" sz="2800" smtClean="0"/>
              <a:t> </a:t>
            </a:r>
            <a:r>
              <a:rPr lang="en-US" altLang="en-US" sz="2800" smtClean="0">
                <a:sym typeface="Symbol" panose="05050102010706020507" pitchFamily="18" charset="2"/>
              </a:rPr>
              <a:t>∫ </a:t>
            </a:r>
            <a:r>
              <a:rPr lang="en-US" altLang="en-US" sz="2800" i="1" smtClean="0"/>
              <a:t>w</a:t>
            </a:r>
            <a:r>
              <a:rPr lang="en-US" altLang="en-US" sz="2800" smtClean="0"/>
              <a:t>(</a:t>
            </a:r>
            <a:r>
              <a:rPr lang="en-US" altLang="en-US" sz="2800" i="1" smtClean="0"/>
              <a:t>x</a:t>
            </a:r>
            <a:r>
              <a:rPr lang="en-US" altLang="en-US" sz="2800" smtClean="0"/>
              <a:t>) </a:t>
            </a:r>
            <a:r>
              <a:rPr lang="en-US" altLang="en-US" sz="2800" i="1" smtClean="0"/>
              <a:t>dx</a:t>
            </a:r>
            <a:r>
              <a:rPr lang="en-US" altLang="en-US" sz="2800" smtClean="0">
                <a:latin typeface="Arial" panose="020B0604020202020204" pitchFamily="34" charset="0"/>
              </a:rPr>
              <a:t>, i.e., change in the shear between any two points is equal to (-ve) area under the load diagram between the two points</a:t>
            </a:r>
          </a:p>
        </p:txBody>
      </p:sp>
    </p:spTree>
    <p:extLst>
      <p:ext uri="{BB962C8B-B14F-4D97-AF65-F5344CB8AC3E}">
        <p14:creationId xmlns:p14="http://schemas.microsoft.com/office/powerpoint/2010/main" val="6327293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43BC75B-659C-4E20-851C-6A3741042318}" type="slidenum">
              <a:rPr lang="en-US" altLang="en-US" sz="1400">
                <a:latin typeface="Arial" panose="020B0604020202020204" pitchFamily="34" charset="0"/>
              </a:rPr>
              <a:pPr eaLnBrk="1" hangingPunct="1">
                <a:buFontTx/>
                <a:buNone/>
              </a:pPr>
              <a:t>48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3"/>
          <p:cNvSpPr txBox="1">
            <a:spLocks noChangeArrowheads="1"/>
          </p:cNvSpPr>
          <p:nvPr/>
        </p:nvSpPr>
        <p:spPr bwMode="auto">
          <a:xfrm>
            <a:off x="385763" y="1066800"/>
            <a:ext cx="84534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a:p>
            <a:pPr>
              <a:buFontTx/>
              <a:buNone/>
            </a:pPr>
            <a:r>
              <a:rPr lang="en-US" altLang="en-US" sz="2800" smtClean="0">
                <a:solidFill>
                  <a:schemeClr val="accent2"/>
                </a:solidFill>
                <a:latin typeface="Arial" panose="020B0604020202020204" pitchFamily="34" charset="0"/>
              </a:rPr>
              <a:t>Shear diagram</a:t>
            </a:r>
          </a:p>
          <a:p>
            <a:r>
              <a:rPr lang="en-US" altLang="en-US" sz="2800" smtClean="0">
                <a:latin typeface="Arial" panose="020B0604020202020204" pitchFamily="34" charset="0"/>
              </a:rPr>
              <a:t>Since </a:t>
            </a:r>
            <a:r>
              <a:rPr lang="en-US" altLang="en-US" sz="2800" i="1" smtClean="0"/>
              <a:t>w(x) must be integrated to obtain </a:t>
            </a:r>
            <a:r>
              <a:rPr lang="en-US" altLang="en-US" sz="2800" smtClean="0">
                <a:sym typeface="Symbol" panose="05050102010706020507" pitchFamily="18" charset="2"/>
              </a:rPr>
              <a:t></a:t>
            </a:r>
            <a:r>
              <a:rPr lang="en-US" altLang="en-US" sz="2800" i="1" smtClean="0">
                <a:sym typeface="Symbol" panose="05050102010706020507" pitchFamily="18" charset="2"/>
              </a:rPr>
              <a:t>V, then if </a:t>
            </a:r>
            <a:r>
              <a:rPr lang="en-US" altLang="en-US" sz="2800" i="1" smtClean="0"/>
              <a:t>w(x)</a:t>
            </a:r>
            <a:r>
              <a:rPr lang="en-US" altLang="en-US" sz="2800" smtClean="0">
                <a:latin typeface="Arial" panose="020B0604020202020204" pitchFamily="34" charset="0"/>
              </a:rPr>
              <a:t> is a curve of degree n, </a:t>
            </a:r>
            <a:r>
              <a:rPr lang="en-US" altLang="en-US" sz="2800" i="1" smtClean="0"/>
              <a:t>V(x)</a:t>
            </a:r>
            <a:r>
              <a:rPr lang="en-US" altLang="en-US" sz="2800" smtClean="0">
                <a:latin typeface="Arial" panose="020B0604020202020204" pitchFamily="34" charset="0"/>
              </a:rPr>
              <a:t> will be a curve of degree </a:t>
            </a:r>
            <a:r>
              <a:rPr lang="en-US" altLang="en-US" sz="2800" i="1" smtClean="0"/>
              <a:t>n</a:t>
            </a:r>
            <a:r>
              <a:rPr lang="en-US" altLang="en-US" sz="2800" smtClean="0"/>
              <a:t>+1</a:t>
            </a:r>
          </a:p>
          <a:p>
            <a:pPr>
              <a:buFontTx/>
              <a:buNone/>
            </a:pPr>
            <a:r>
              <a:rPr lang="en-US" altLang="en-US" sz="2800" smtClean="0">
                <a:solidFill>
                  <a:schemeClr val="accent2"/>
                </a:solidFill>
                <a:latin typeface="Arial" panose="020B0604020202020204" pitchFamily="34" charset="0"/>
              </a:rPr>
              <a:t>Moment diagram</a:t>
            </a:r>
          </a:p>
          <a:p>
            <a:r>
              <a:rPr lang="en-US" altLang="en-US" sz="2800" smtClean="0">
                <a:latin typeface="Arial" panose="020B0604020202020204" pitchFamily="34" charset="0"/>
              </a:rPr>
              <a:t>Establish </a:t>
            </a:r>
            <a:r>
              <a:rPr lang="en-US" altLang="en-US" sz="2800" b="1" smtClean="0">
                <a:latin typeface="Arial" panose="020B0604020202020204" pitchFamily="34" charset="0"/>
              </a:rPr>
              <a:t>M</a:t>
            </a:r>
            <a:r>
              <a:rPr lang="en-US" altLang="en-US" sz="2800" smtClean="0">
                <a:latin typeface="Arial" panose="020B0604020202020204" pitchFamily="34" charset="0"/>
              </a:rPr>
              <a:t> and </a:t>
            </a:r>
            <a:r>
              <a:rPr lang="en-US" altLang="en-US" sz="2800" i="1" smtClean="0"/>
              <a:t>x</a:t>
            </a:r>
            <a:r>
              <a:rPr lang="en-US" altLang="en-US" sz="2800" smtClean="0">
                <a:latin typeface="Arial" panose="020B0604020202020204" pitchFamily="34" charset="0"/>
              </a:rPr>
              <a:t> axes and plot known values of the moment at the ends of the beam</a:t>
            </a:r>
          </a:p>
          <a:p>
            <a:r>
              <a:rPr lang="en-US" altLang="en-US" sz="2800" smtClean="0">
                <a:latin typeface="Arial" panose="020B0604020202020204" pitchFamily="34" charset="0"/>
              </a:rPr>
              <a:t>Since </a:t>
            </a:r>
            <a:r>
              <a:rPr lang="en-US" altLang="en-US" sz="2800" i="1" smtClean="0"/>
              <a:t>dM/dx = V</a:t>
            </a:r>
            <a:r>
              <a:rPr lang="en-US" altLang="en-US" sz="2800" smtClean="0">
                <a:latin typeface="Arial" panose="020B0604020202020204" pitchFamily="34" charset="0"/>
              </a:rPr>
              <a:t>, slope of the moment diagram at any point is equal to the shear at the point</a:t>
            </a:r>
          </a:p>
        </p:txBody>
      </p:sp>
    </p:spTree>
    <p:extLst>
      <p:ext uri="{BB962C8B-B14F-4D97-AF65-F5344CB8AC3E}">
        <p14:creationId xmlns:p14="http://schemas.microsoft.com/office/powerpoint/2010/main" val="10220228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FA5215B-BE26-4B70-A0CA-AFEB98408852}" type="slidenum">
              <a:rPr lang="en-US" altLang="en-US" sz="1400">
                <a:latin typeface="Arial" panose="020B0604020202020204" pitchFamily="34" charset="0"/>
              </a:rPr>
              <a:pPr eaLnBrk="1" hangingPunct="1">
                <a:buFontTx/>
                <a:buNone/>
              </a:pPr>
              <a:t>49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3"/>
          <p:cNvSpPr txBox="1">
            <a:spLocks noChangeArrowheads="1"/>
          </p:cNvSpPr>
          <p:nvPr/>
        </p:nvSpPr>
        <p:spPr bwMode="auto">
          <a:xfrm>
            <a:off x="385763" y="1066800"/>
            <a:ext cx="84534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dirty="0" smtClean="0">
                <a:solidFill>
                  <a:srgbClr val="CC3300"/>
                </a:solidFill>
                <a:latin typeface="Arial" panose="020B0604020202020204" pitchFamily="34" charset="0"/>
              </a:rPr>
              <a:t>Procedure for analysis</a:t>
            </a:r>
          </a:p>
          <a:p>
            <a:pPr>
              <a:buFontTx/>
              <a:buNone/>
            </a:pPr>
            <a:r>
              <a:rPr lang="en-US" altLang="en-US" sz="2800" dirty="0" smtClean="0">
                <a:solidFill>
                  <a:schemeClr val="accent2"/>
                </a:solidFill>
                <a:latin typeface="Arial" panose="020B0604020202020204" pitchFamily="34" charset="0"/>
              </a:rPr>
              <a:t>Moment diagram</a:t>
            </a:r>
          </a:p>
          <a:p>
            <a:r>
              <a:rPr lang="en-US" altLang="en-US" sz="2800" dirty="0" smtClean="0">
                <a:latin typeface="Arial" panose="020B0604020202020204" pitchFamily="34" charset="0"/>
              </a:rPr>
              <a:t>At point where shear is zero, </a:t>
            </a:r>
            <a:r>
              <a:rPr lang="en-US" altLang="en-US" sz="2800" i="1" dirty="0" err="1" smtClean="0"/>
              <a:t>dM</a:t>
            </a:r>
            <a:r>
              <a:rPr lang="en-US" altLang="en-US" sz="2800" i="1" dirty="0" smtClean="0"/>
              <a:t>/dx = 0</a:t>
            </a:r>
            <a:r>
              <a:rPr lang="en-US" altLang="en-US" sz="2800" dirty="0" smtClean="0">
                <a:latin typeface="Arial" panose="020B0604020202020204" pitchFamily="34" charset="0"/>
              </a:rPr>
              <a:t> and therefore this will be a point of maximum or minimum moment</a:t>
            </a:r>
          </a:p>
          <a:p>
            <a:r>
              <a:rPr lang="en-US" altLang="en-US" sz="2800" dirty="0" smtClean="0">
                <a:latin typeface="Arial" panose="020B0604020202020204" pitchFamily="34" charset="0"/>
              </a:rPr>
              <a:t>If numerical value of moment is to be determined at the point, use method of sections and equation of equilibrium, or by using </a:t>
            </a:r>
            <a:r>
              <a:rPr lang="en-US" altLang="en-US" sz="2800" dirty="0" smtClean="0">
                <a:sym typeface="Symbol" panose="05050102010706020507" pitchFamily="18" charset="2"/>
              </a:rPr>
              <a:t></a:t>
            </a:r>
            <a:r>
              <a:rPr lang="en-US" altLang="en-US" sz="2800" i="1" dirty="0" smtClean="0">
                <a:sym typeface="Symbol" panose="05050102010706020507" pitchFamily="18" charset="2"/>
              </a:rPr>
              <a:t>M</a:t>
            </a:r>
            <a:r>
              <a:rPr lang="en-US" altLang="en-US" sz="2800" dirty="0" smtClean="0">
                <a:sym typeface="Symbol" panose="05050102010706020507" pitchFamily="18" charset="2"/>
              </a:rPr>
              <a:t> =</a:t>
            </a:r>
            <a:r>
              <a:rPr lang="en-US" altLang="en-US" sz="2800" dirty="0" smtClean="0"/>
              <a:t> </a:t>
            </a:r>
            <a:r>
              <a:rPr lang="en-US" altLang="en-US" sz="2800" dirty="0" smtClean="0">
                <a:sym typeface="Symbol" panose="05050102010706020507" pitchFamily="18" charset="2"/>
              </a:rPr>
              <a:t>∫ </a:t>
            </a:r>
            <a:r>
              <a:rPr lang="en-US" altLang="en-US" sz="2800" i="1" dirty="0" smtClean="0">
                <a:sym typeface="Symbol" panose="05050102010706020507" pitchFamily="18" charset="2"/>
              </a:rPr>
              <a:t>V</a:t>
            </a:r>
            <a:r>
              <a:rPr lang="en-US" altLang="en-US" sz="2800" dirty="0" smtClean="0"/>
              <a:t>(</a:t>
            </a:r>
            <a:r>
              <a:rPr lang="en-US" altLang="en-US" sz="2800" i="1" dirty="0" smtClean="0"/>
              <a:t>x</a:t>
            </a:r>
            <a:r>
              <a:rPr lang="en-US" altLang="en-US" sz="2800" dirty="0" smtClean="0"/>
              <a:t>) </a:t>
            </a:r>
            <a:r>
              <a:rPr lang="en-US" altLang="en-US" sz="2800" i="1" dirty="0" smtClean="0"/>
              <a:t>dx</a:t>
            </a:r>
            <a:r>
              <a:rPr lang="en-US" altLang="en-US" sz="2800" dirty="0" smtClean="0">
                <a:latin typeface="Arial" panose="020B0604020202020204" pitchFamily="34" charset="0"/>
              </a:rPr>
              <a:t>, i.e., change in moment between any two </a:t>
            </a:r>
            <a:r>
              <a:rPr lang="en-US" altLang="en-US" sz="2800" dirty="0" smtClean="0">
                <a:latin typeface="Arial" panose="020B0604020202020204" pitchFamily="34" charset="0"/>
              </a:rPr>
              <a:t>points </a:t>
            </a:r>
            <a:r>
              <a:rPr lang="en-US" altLang="en-US" sz="2800" dirty="0" smtClean="0">
                <a:latin typeface="Arial" panose="020B0604020202020204" pitchFamily="34" charset="0"/>
              </a:rPr>
              <a:t>is equal to area under shear diagram between the two </a:t>
            </a:r>
            <a:r>
              <a:rPr lang="en-US" altLang="en-US" sz="2800" dirty="0" smtClean="0">
                <a:latin typeface="Arial" panose="020B0604020202020204" pitchFamily="34" charset="0"/>
              </a:rPr>
              <a:t>points</a:t>
            </a:r>
            <a:endParaRPr lang="en-US" altLang="en-US" sz="2800" dirty="0" smtClean="0">
              <a:latin typeface="Arial" panose="020B0604020202020204" pitchFamily="34" charset="0"/>
            </a:endParaRPr>
          </a:p>
        </p:txBody>
      </p:sp>
    </p:spTree>
    <p:extLst>
      <p:ext uri="{BB962C8B-B14F-4D97-AF65-F5344CB8AC3E}">
        <p14:creationId xmlns:p14="http://schemas.microsoft.com/office/powerpoint/2010/main" val="986862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54D0412-A441-46AE-A9BA-014A168E5F16}" type="slidenum">
              <a:rPr lang="en-US" altLang="en-US" sz="1400">
                <a:latin typeface="Arial" panose="020B0604020202020204" pitchFamily="34" charset="0"/>
              </a:rPr>
              <a:pPr eaLnBrk="1" hangingPunct="1">
                <a:buFontTx/>
                <a:buNone/>
              </a:pPr>
              <a:t>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Pure Bending</a:t>
            </a:r>
          </a:p>
        </p:txBody>
      </p:sp>
      <p:sp>
        <p:nvSpPr>
          <p:cNvPr id="4" name="Text Box 3"/>
          <p:cNvSpPr txBox="1">
            <a:spLocks noChangeArrowheads="1"/>
          </p:cNvSpPr>
          <p:nvPr/>
        </p:nvSpPr>
        <p:spPr bwMode="auto">
          <a:xfrm>
            <a:off x="4419600" y="5257800"/>
            <a:ext cx="4495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i="1"/>
              <a:t>Pure Bending</a:t>
            </a:r>
            <a:r>
              <a:rPr lang="en-US" altLang="en-US" sz="2000"/>
              <a:t>: Prismatic members subjected to equal and opposite couples acting in the same longitudinal plane.</a:t>
            </a:r>
          </a:p>
        </p:txBody>
      </p:sp>
      <p:pic>
        <p:nvPicPr>
          <p:cNvPr id="5" name="Content Placeholder 4" descr="weigh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9888" y="1066800"/>
            <a:ext cx="3773487" cy="55451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650" y="1020763"/>
            <a:ext cx="3759200"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2293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57A384F-7ECD-4E74-968B-05F24D275EF5}" type="slidenum">
              <a:rPr lang="en-US" altLang="en-US" sz="1400">
                <a:latin typeface="Arial" panose="020B0604020202020204" pitchFamily="34" charset="0"/>
              </a:rPr>
              <a:pPr eaLnBrk="1" hangingPunct="1">
                <a:buFontTx/>
                <a:buNone/>
              </a:pPr>
              <a:t>50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1700" dirty="0" smtClean="0"/>
              <a:t>6.2 GRAPHICAL METHOD FOR CONSTRUCTING SHEAR AND MOMENT DIAGRAMS</a:t>
            </a:r>
          </a:p>
        </p:txBody>
      </p:sp>
      <p:sp>
        <p:nvSpPr>
          <p:cNvPr id="4" name="Rectangle 3"/>
          <p:cNvSpPr txBox="1">
            <a:spLocks noChangeArrowheads="1"/>
          </p:cNvSpPr>
          <p:nvPr/>
        </p:nvSpPr>
        <p:spPr bwMode="auto">
          <a:xfrm>
            <a:off x="385763" y="1066800"/>
            <a:ext cx="84534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a:p>
            <a:pPr>
              <a:buFontTx/>
              <a:buNone/>
            </a:pPr>
            <a:r>
              <a:rPr lang="en-US" altLang="en-US" sz="2800" smtClean="0">
                <a:solidFill>
                  <a:schemeClr val="accent2"/>
                </a:solidFill>
                <a:latin typeface="Arial" panose="020B0604020202020204" pitchFamily="34" charset="0"/>
              </a:rPr>
              <a:t>Moment diagram</a:t>
            </a:r>
          </a:p>
          <a:p>
            <a:r>
              <a:rPr lang="en-US" altLang="en-US" sz="2800" smtClean="0">
                <a:latin typeface="Arial" panose="020B0604020202020204" pitchFamily="34" charset="0"/>
              </a:rPr>
              <a:t>Since </a:t>
            </a:r>
            <a:r>
              <a:rPr lang="en-US" altLang="en-US" sz="2800" i="1" smtClean="0">
                <a:sym typeface="Symbol" panose="05050102010706020507" pitchFamily="18" charset="2"/>
              </a:rPr>
              <a:t>V</a:t>
            </a:r>
            <a:r>
              <a:rPr lang="en-US" altLang="en-US" sz="2800" smtClean="0"/>
              <a:t>(</a:t>
            </a:r>
            <a:r>
              <a:rPr lang="en-US" altLang="en-US" sz="2800" i="1" smtClean="0"/>
              <a:t>x</a:t>
            </a:r>
            <a:r>
              <a:rPr lang="en-US" altLang="en-US" sz="2800" smtClean="0"/>
              <a:t>)</a:t>
            </a:r>
            <a:r>
              <a:rPr lang="en-US" altLang="en-US" sz="2800" smtClean="0">
                <a:latin typeface="Arial" panose="020B0604020202020204" pitchFamily="34" charset="0"/>
              </a:rPr>
              <a:t> must be integrated to obtain </a:t>
            </a:r>
            <a:r>
              <a:rPr lang="en-US" altLang="en-US" sz="2800" smtClean="0">
                <a:sym typeface="Symbol" panose="05050102010706020507" pitchFamily="18" charset="2"/>
              </a:rPr>
              <a:t></a:t>
            </a:r>
            <a:r>
              <a:rPr lang="en-US" altLang="en-US" sz="2800" i="1" smtClean="0">
                <a:sym typeface="Symbol" panose="05050102010706020507" pitchFamily="18" charset="2"/>
              </a:rPr>
              <a:t>M</a:t>
            </a:r>
            <a:r>
              <a:rPr lang="en-US" altLang="en-US" sz="2800" smtClean="0">
                <a:sym typeface="Symbol" panose="05050102010706020507" pitchFamily="18" charset="2"/>
              </a:rPr>
              <a:t>, then if </a:t>
            </a:r>
            <a:r>
              <a:rPr lang="en-US" altLang="en-US" sz="2800" i="1" smtClean="0">
                <a:sym typeface="Symbol" panose="05050102010706020507" pitchFamily="18" charset="2"/>
              </a:rPr>
              <a:t>V</a:t>
            </a:r>
            <a:r>
              <a:rPr lang="en-US" altLang="en-US" sz="2800" smtClean="0"/>
              <a:t>(</a:t>
            </a:r>
            <a:r>
              <a:rPr lang="en-US" altLang="en-US" sz="2800" i="1" smtClean="0"/>
              <a:t>x</a:t>
            </a:r>
            <a:r>
              <a:rPr lang="en-US" altLang="en-US" sz="2800" smtClean="0"/>
              <a:t>) is a curve of degree </a:t>
            </a:r>
            <a:r>
              <a:rPr lang="en-US" altLang="en-US" sz="2800" i="1" smtClean="0"/>
              <a:t>n</a:t>
            </a:r>
            <a:r>
              <a:rPr lang="en-US" altLang="en-US" sz="2800" smtClean="0"/>
              <a:t>, M(x) will be a curve of degree </a:t>
            </a:r>
            <a:r>
              <a:rPr lang="en-US" altLang="en-US" sz="2800" i="1" smtClean="0"/>
              <a:t>n</a:t>
            </a:r>
            <a:r>
              <a:rPr lang="en-US" altLang="en-US" sz="2800" smtClean="0"/>
              <a:t>+1</a:t>
            </a:r>
            <a:endParaRPr lang="en-US" altLang="en-US" sz="2800" smtClean="0">
              <a:latin typeface="Arial" panose="020B0604020202020204" pitchFamily="34" charset="0"/>
            </a:endParaRPr>
          </a:p>
        </p:txBody>
      </p:sp>
    </p:spTree>
    <p:extLst>
      <p:ext uri="{BB962C8B-B14F-4D97-AF65-F5344CB8AC3E}">
        <p14:creationId xmlns:p14="http://schemas.microsoft.com/office/powerpoint/2010/main" val="25565237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7E5E494-E0CD-4595-8CA7-243AA4A282FE}" type="slidenum">
              <a:rPr lang="en-US" altLang="en-US" sz="1400">
                <a:latin typeface="Arial" panose="020B0604020202020204" pitchFamily="34" charset="0"/>
              </a:rPr>
              <a:pPr eaLnBrk="1" hangingPunct="1">
                <a:buFontTx/>
                <a:buNone/>
              </a:pPr>
              <a:t>51</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3073"/>
          <a:stretch>
            <a:fillRect/>
          </a:stretch>
        </p:blipFill>
        <p:spPr bwMode="auto">
          <a:xfrm>
            <a:off x="304800" y="381000"/>
            <a:ext cx="8307388"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JM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438400" y="3657600"/>
            <a:ext cx="40386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59207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1F7831D-D6FD-4AA0-AF17-4A3833036724}" type="slidenum">
              <a:rPr lang="en-US" altLang="en-US" sz="1400">
                <a:latin typeface="Arial" panose="020B0604020202020204" pitchFamily="34" charset="0"/>
              </a:rPr>
              <a:pPr eaLnBrk="1" hangingPunct="1">
                <a:buFontTx/>
                <a:buNone/>
              </a:pPr>
              <a:t>52</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48135"/>
          <a:stretch>
            <a:fillRect/>
          </a:stretch>
        </p:blipFill>
        <p:spPr bwMode="auto">
          <a:xfrm>
            <a:off x="381000" y="379413"/>
            <a:ext cx="8307388"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JN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057400" y="3505200"/>
            <a:ext cx="4495800"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84475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5BC1CEB-C8F3-4CDE-8CA8-78E0F2243EB9}" type="slidenum">
              <a:rPr lang="en-US" altLang="en-US" sz="1400">
                <a:latin typeface="Arial" panose="020B0604020202020204" pitchFamily="34" charset="0"/>
              </a:rPr>
              <a:pPr eaLnBrk="1" hangingPunct="1">
                <a:buFontTx/>
                <a:buNone/>
              </a:pPr>
              <a:t>53</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0604"/>
          <a:stretch>
            <a:fillRect/>
          </a:stretch>
        </p:blipFill>
        <p:spPr bwMode="auto">
          <a:xfrm>
            <a:off x="381000" y="379413"/>
            <a:ext cx="8307388"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JO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209800" y="3429000"/>
            <a:ext cx="45720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3998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8378852-0143-474C-A96A-940FB1811020}" type="slidenum">
              <a:rPr lang="en-US" altLang="en-US" sz="1400">
                <a:latin typeface="Arial" panose="020B0604020202020204" pitchFamily="34" charset="0"/>
              </a:rPr>
              <a:pPr eaLnBrk="1" hangingPunct="1">
                <a:buFontTx/>
                <a:buNone/>
              </a:pPr>
              <a:t>54</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0604"/>
          <a:stretch>
            <a:fillRect/>
          </a:stretch>
        </p:blipFill>
        <p:spPr bwMode="auto">
          <a:xfrm>
            <a:off x="381000" y="379413"/>
            <a:ext cx="8307388"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JP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286000" y="3554413"/>
            <a:ext cx="4267200" cy="208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33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9DB888B-3670-4A61-8D35-D6295D09369B}" type="slidenum">
              <a:rPr lang="en-US" altLang="en-US" sz="1400">
                <a:latin typeface="Arial" panose="020B0604020202020204" pitchFamily="34" charset="0"/>
              </a:rPr>
              <a:pPr eaLnBrk="1" hangingPunct="1">
                <a:buFontTx/>
                <a:buNone/>
              </a:pPr>
              <a:t>55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6.11</a:t>
            </a:r>
          </a:p>
        </p:txBody>
      </p:sp>
      <p:sp>
        <p:nvSpPr>
          <p:cNvPr id="4" name="Rectangle 12"/>
          <p:cNvSpPr>
            <a:spLocks noChangeArrowheads="1"/>
          </p:cNvSpPr>
          <p:nvPr/>
        </p:nvSpPr>
        <p:spPr bwMode="auto">
          <a:xfrm>
            <a:off x="309563" y="1066800"/>
            <a:ext cx="84534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Draw the shear and moment diagrams for beam shown below.</a:t>
            </a:r>
          </a:p>
        </p:txBody>
      </p:sp>
      <p:pic>
        <p:nvPicPr>
          <p:cNvPr id="5" name="Picture 17" descr="AACLPJU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362200"/>
            <a:ext cx="610235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0254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FB51F834-8D30-4782-83F7-7539DAB0F5DA}" type="slidenum">
              <a:rPr lang="en-US" altLang="en-US" sz="1400">
                <a:latin typeface="Arial" panose="020B0604020202020204" pitchFamily="34" charset="0"/>
              </a:rPr>
              <a:pPr eaLnBrk="1" hangingPunct="1">
                <a:buFontTx/>
                <a:buNone/>
              </a:pPr>
              <a:t>56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6.11 (SOLN)</a:t>
            </a:r>
          </a:p>
        </p:txBody>
      </p:sp>
      <p:sp>
        <p:nvSpPr>
          <p:cNvPr id="4" name="Rectangle 3"/>
          <p:cNvSpPr txBox="1">
            <a:spLocks noChangeArrowheads="1"/>
          </p:cNvSpPr>
          <p:nvPr/>
        </p:nvSpPr>
        <p:spPr bwMode="auto">
          <a:xfrm>
            <a:off x="157163" y="1066800"/>
            <a:ext cx="5710237" cy="3962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sz="2800" smtClean="0">
                <a:solidFill>
                  <a:schemeClr val="accent2"/>
                </a:solidFill>
                <a:latin typeface="Arial" panose="020B0604020202020204" pitchFamily="34" charset="0"/>
              </a:rPr>
              <a:t>Support reactions: </a:t>
            </a:r>
          </a:p>
          <a:p>
            <a:pPr marL="0" indent="0">
              <a:lnSpc>
                <a:spcPct val="90000"/>
              </a:lnSpc>
              <a:buFontTx/>
              <a:buNone/>
            </a:pPr>
            <a:r>
              <a:rPr lang="en-US" altLang="en-US" sz="2800" smtClean="0">
                <a:latin typeface="Arial" panose="020B0604020202020204" pitchFamily="34" charset="0"/>
              </a:rPr>
              <a:t>See free-body diagram.</a:t>
            </a:r>
          </a:p>
          <a:p>
            <a:pPr marL="0" indent="0">
              <a:lnSpc>
                <a:spcPct val="90000"/>
              </a:lnSpc>
              <a:buFontTx/>
              <a:buNone/>
            </a:pPr>
            <a:r>
              <a:rPr lang="en-US" altLang="en-US" sz="2800" smtClean="0">
                <a:solidFill>
                  <a:schemeClr val="accent2"/>
                </a:solidFill>
                <a:latin typeface="Arial" panose="020B0604020202020204" pitchFamily="34" charset="0"/>
              </a:rPr>
              <a:t>Shear diagram</a:t>
            </a:r>
          </a:p>
          <a:p>
            <a:pPr marL="0" indent="0">
              <a:lnSpc>
                <a:spcPct val="90000"/>
              </a:lnSpc>
              <a:buFontTx/>
              <a:buNone/>
            </a:pPr>
            <a:r>
              <a:rPr lang="en-US" altLang="en-US" sz="2800" smtClean="0">
                <a:latin typeface="Arial" panose="020B0604020202020204" pitchFamily="34" charset="0"/>
              </a:rPr>
              <a:t>From behavior of distributed load, slope of shear diagram varies from zero at </a:t>
            </a:r>
            <a:r>
              <a:rPr lang="en-US" altLang="en-US" sz="2800" i="1" smtClean="0"/>
              <a:t>x = </a:t>
            </a:r>
            <a:r>
              <a:rPr lang="en-US" altLang="en-US" sz="2800" smtClean="0"/>
              <a:t>0</a:t>
            </a:r>
            <a:r>
              <a:rPr lang="en-US" altLang="en-US" sz="2800" smtClean="0">
                <a:latin typeface="Arial" panose="020B0604020202020204" pitchFamily="34" charset="0"/>
              </a:rPr>
              <a:t> to </a:t>
            </a:r>
            <a:r>
              <a:rPr lang="en-US" altLang="en-US" sz="2800" smtClean="0">
                <a:sym typeface="Symbol" panose="05050102010706020507" pitchFamily="18" charset="2"/>
              </a:rPr>
              <a:t></a:t>
            </a:r>
            <a:r>
              <a:rPr lang="en-US" altLang="en-US" sz="2800" smtClean="0"/>
              <a:t>2</a:t>
            </a:r>
            <a:r>
              <a:rPr lang="en-US" altLang="en-US" sz="2800" smtClean="0">
                <a:latin typeface="Arial" panose="020B0604020202020204" pitchFamily="34" charset="0"/>
              </a:rPr>
              <a:t> at </a:t>
            </a:r>
            <a:r>
              <a:rPr lang="en-US" altLang="en-US" sz="2800" i="1" smtClean="0"/>
              <a:t>x</a:t>
            </a:r>
            <a:r>
              <a:rPr lang="en-US" altLang="en-US" sz="2800" smtClean="0"/>
              <a:t> = 4.5</a:t>
            </a:r>
            <a:r>
              <a:rPr lang="en-US" altLang="en-US" sz="2800" smtClean="0">
                <a:latin typeface="Arial" panose="020B0604020202020204" pitchFamily="34" charset="0"/>
              </a:rPr>
              <a:t>. Thus, its parabolic shape.</a:t>
            </a:r>
          </a:p>
          <a:p>
            <a:pPr marL="0" indent="0">
              <a:lnSpc>
                <a:spcPct val="90000"/>
              </a:lnSpc>
              <a:buFontTx/>
              <a:buNone/>
            </a:pPr>
            <a:r>
              <a:rPr lang="en-US" altLang="en-US" sz="2800" smtClean="0">
                <a:latin typeface="Arial" panose="020B0604020202020204" pitchFamily="34" charset="0"/>
              </a:rPr>
              <a:t>Use method of sections to find point of zero shear:</a:t>
            </a:r>
          </a:p>
        </p:txBody>
      </p:sp>
      <p:pic>
        <p:nvPicPr>
          <p:cNvPr id="5" name="Picture 12" descr="AACLPJV0"/>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5867400" y="1143000"/>
            <a:ext cx="3060700" cy="2020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5"/>
          <p:cNvSpPr txBox="1">
            <a:spLocks noChangeArrowheads="1"/>
          </p:cNvSpPr>
          <p:nvPr/>
        </p:nvSpPr>
        <p:spPr bwMode="auto">
          <a:xfrm>
            <a:off x="381000" y="5257800"/>
            <a:ext cx="4271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F</a:t>
            </a:r>
            <a:r>
              <a:rPr lang="en-US" altLang="en-US" sz="2800" i="1" baseline="-25000">
                <a:sym typeface="Symbol" panose="05050102010706020507" pitchFamily="18" charset="2"/>
              </a:rPr>
              <a:t>y</a:t>
            </a:r>
            <a:r>
              <a:rPr lang="en-US" altLang="en-US" sz="2800">
                <a:sym typeface="Symbol" panose="05050102010706020507" pitchFamily="18" charset="2"/>
              </a:rPr>
              <a:t> = 0;	  ...	</a:t>
            </a:r>
            <a:r>
              <a:rPr lang="en-US" altLang="en-US" sz="2800" i="1">
                <a:sym typeface="Symbol" panose="05050102010706020507" pitchFamily="18" charset="2"/>
              </a:rPr>
              <a:t>x</a:t>
            </a:r>
            <a:r>
              <a:rPr lang="en-US" altLang="en-US" sz="2800">
                <a:sym typeface="Symbol" panose="05050102010706020507" pitchFamily="18" charset="2"/>
              </a:rPr>
              <a:t> = 2.6 m</a:t>
            </a:r>
          </a:p>
        </p:txBody>
      </p:sp>
      <p:pic>
        <p:nvPicPr>
          <p:cNvPr id="7" name="Picture 14" descr="AACLPJW0"/>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5943600" y="3200400"/>
            <a:ext cx="3200400" cy="3027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66581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72F322A-7BBA-4778-A48C-805999BEBEEF}" type="slidenum">
              <a:rPr lang="en-US" altLang="en-US" sz="1400">
                <a:latin typeface="Arial" panose="020B0604020202020204" pitchFamily="34" charset="0"/>
              </a:rPr>
              <a:pPr eaLnBrk="1" hangingPunct="1">
                <a:buFontTx/>
                <a:buNone/>
              </a:pPr>
              <a:t>57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6.11 (SOLN)</a:t>
            </a:r>
          </a:p>
        </p:txBody>
      </p:sp>
      <p:sp>
        <p:nvSpPr>
          <p:cNvPr id="4" name="Rectangle 3"/>
          <p:cNvSpPr txBox="1">
            <a:spLocks noChangeArrowheads="1"/>
          </p:cNvSpPr>
          <p:nvPr/>
        </p:nvSpPr>
        <p:spPr bwMode="auto">
          <a:xfrm>
            <a:off x="157163" y="1066800"/>
            <a:ext cx="51006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Moment diagram</a:t>
            </a:r>
          </a:p>
          <a:p>
            <a:pPr marL="0" indent="0">
              <a:buFontTx/>
              <a:buNone/>
            </a:pPr>
            <a:r>
              <a:rPr lang="en-US" altLang="en-US" sz="2800" smtClean="0">
                <a:latin typeface="Arial" panose="020B0604020202020204" pitchFamily="34" charset="0"/>
              </a:rPr>
              <a:t>From shear diagram, slope of moment diagram begin at </a:t>
            </a:r>
            <a:r>
              <a:rPr lang="en-US" altLang="en-US" sz="2800" smtClean="0"/>
              <a:t>+1.5</a:t>
            </a:r>
            <a:r>
              <a:rPr lang="en-US" altLang="en-US" sz="2800" smtClean="0">
                <a:latin typeface="Arial" panose="020B0604020202020204" pitchFamily="34" charset="0"/>
              </a:rPr>
              <a:t>, then decreases positively till it reaches zero at </a:t>
            </a:r>
            <a:r>
              <a:rPr lang="en-US" altLang="en-US" sz="2800" smtClean="0"/>
              <a:t>2.6 m</a:t>
            </a:r>
            <a:r>
              <a:rPr lang="en-US" altLang="en-US" sz="2800" smtClean="0">
                <a:latin typeface="Arial" panose="020B0604020202020204" pitchFamily="34" charset="0"/>
              </a:rPr>
              <a:t>. Then it increases negatively and reaches </a:t>
            </a:r>
            <a:r>
              <a:rPr lang="en-US" altLang="en-US" sz="2800" smtClean="0">
                <a:sym typeface="Symbol" panose="05050102010706020507" pitchFamily="18" charset="2"/>
              </a:rPr>
              <a:t></a:t>
            </a:r>
            <a:r>
              <a:rPr lang="en-US" altLang="en-US" sz="2800" smtClean="0"/>
              <a:t>3</a:t>
            </a:r>
            <a:r>
              <a:rPr lang="en-US" altLang="en-US" sz="2800" smtClean="0">
                <a:latin typeface="Arial" panose="020B0604020202020204" pitchFamily="34" charset="0"/>
              </a:rPr>
              <a:t> at </a:t>
            </a:r>
            <a:r>
              <a:rPr lang="en-US" altLang="en-US" sz="2800" i="1" smtClean="0"/>
              <a:t>x</a:t>
            </a:r>
            <a:r>
              <a:rPr lang="en-US" altLang="en-US" sz="2800" smtClean="0"/>
              <a:t> = 4.5 m</a:t>
            </a:r>
            <a:r>
              <a:rPr lang="en-US" altLang="en-US" sz="2800" smtClean="0">
                <a:latin typeface="Arial" panose="020B0604020202020204" pitchFamily="34" charset="0"/>
              </a:rPr>
              <a:t>. Moment diagram is a cubic function of </a:t>
            </a:r>
            <a:r>
              <a:rPr lang="en-US" altLang="en-US" sz="2800" i="1" smtClean="0"/>
              <a:t>x</a:t>
            </a:r>
            <a:r>
              <a:rPr lang="en-US" altLang="en-US" sz="2800" smtClean="0">
                <a:latin typeface="Arial" panose="020B0604020202020204" pitchFamily="34" charset="0"/>
              </a:rPr>
              <a:t>.</a:t>
            </a:r>
          </a:p>
        </p:txBody>
      </p:sp>
      <p:pic>
        <p:nvPicPr>
          <p:cNvPr id="5" name="Picture 10" descr="AACLPJX0"/>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5346700" y="1143000"/>
            <a:ext cx="3644900" cy="2524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6"/>
          <p:cNvSpPr txBox="1">
            <a:spLocks noChangeArrowheads="1"/>
          </p:cNvSpPr>
          <p:nvPr/>
        </p:nvSpPr>
        <p:spPr bwMode="auto">
          <a:xfrm>
            <a:off x="1389063" y="5867400"/>
            <a:ext cx="21923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M</a:t>
            </a:r>
            <a:r>
              <a:rPr lang="en-US" altLang="en-US" sz="2800">
                <a:sym typeface="Symbol" panose="05050102010706020507" pitchFamily="18" charset="2"/>
              </a:rPr>
              <a:t> = 2.6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a:t>
            </a:r>
          </a:p>
        </p:txBody>
      </p:sp>
      <p:sp>
        <p:nvSpPr>
          <p:cNvPr id="7" name="AutoShape 7"/>
          <p:cNvSpPr>
            <a:spLocks noChangeArrowheads="1"/>
          </p:cNvSpPr>
          <p:nvPr/>
        </p:nvSpPr>
        <p:spPr bwMode="auto">
          <a:xfrm>
            <a:off x="685800" y="5105400"/>
            <a:ext cx="228600" cy="685800"/>
          </a:xfrm>
          <a:prstGeom prst="curvedRightArrow">
            <a:avLst>
              <a:gd name="adj1" fmla="val 60000"/>
              <a:gd name="adj2" fmla="val 120000"/>
              <a:gd name="adj3" fmla="val 33333"/>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pic>
        <p:nvPicPr>
          <p:cNvPr id="8" name="Picture 12" descr="AACLPJY0"/>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6019800" y="3862388"/>
            <a:ext cx="2879725" cy="25384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14"/>
          <p:cNvSpPr>
            <a:spLocks noChangeArrowheads="1"/>
          </p:cNvSpPr>
          <p:nvPr/>
        </p:nvSpPr>
        <p:spPr bwMode="auto">
          <a:xfrm>
            <a:off x="838200" y="5181600"/>
            <a:ext cx="2524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M</a:t>
            </a:r>
            <a:r>
              <a:rPr lang="en-US" altLang="en-US" sz="2800">
                <a:sym typeface="Symbol" panose="05050102010706020507" pitchFamily="18" charset="2"/>
              </a:rPr>
              <a:t> = 0;   . . . </a:t>
            </a:r>
          </a:p>
        </p:txBody>
      </p:sp>
    </p:spTree>
    <p:extLst>
      <p:ext uri="{BB962C8B-B14F-4D97-AF65-F5344CB8AC3E}">
        <p14:creationId xmlns:p14="http://schemas.microsoft.com/office/powerpoint/2010/main" val="4145792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3B6C999-1C83-47CA-B122-969DD85E3665}" type="slidenum">
              <a:rPr lang="en-US" altLang="en-US" sz="1400">
                <a:latin typeface="Arial" panose="020B0604020202020204" pitchFamily="34" charset="0"/>
              </a:rPr>
              <a:pPr eaLnBrk="1" hangingPunct="1">
                <a:buFontTx/>
                <a:buNone/>
              </a:pPr>
              <a:t>58</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6775"/>
          <a:stretch>
            <a:fillRect/>
          </a:stretch>
        </p:blipFill>
        <p:spPr bwMode="auto">
          <a:xfrm>
            <a:off x="381000" y="379413"/>
            <a:ext cx="8307388"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4114800" y="2895600"/>
            <a:ext cx="1828800" cy="3048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400">
              <a:latin typeface="Times" panose="02020603050405020304" pitchFamily="18" charset="0"/>
            </a:endParaRPr>
          </a:p>
        </p:txBody>
      </p:sp>
      <p:pic>
        <p:nvPicPr>
          <p:cNvPr id="5" name="Picture 4" descr="AACLPJZ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133600" y="3352800"/>
            <a:ext cx="4419600"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85912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BEEC84E-0248-447D-B10E-2264C48F540E}" type="slidenum">
              <a:rPr lang="en-US" altLang="en-US" sz="1400">
                <a:latin typeface="Arial" panose="020B0604020202020204" pitchFamily="34" charset="0"/>
              </a:rPr>
              <a:pPr eaLnBrk="1" hangingPunct="1">
                <a:buFontTx/>
                <a:buNone/>
              </a:pPr>
              <a:t>59</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9244"/>
          <a:stretch>
            <a:fillRect/>
          </a:stretch>
        </p:blipFill>
        <p:spPr bwMode="auto">
          <a:xfrm>
            <a:off x="381000" y="379413"/>
            <a:ext cx="8307388" cy="251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KA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b="72267"/>
          <a:stretch>
            <a:fillRect/>
          </a:stretch>
        </p:blipFill>
        <p:spPr bwMode="auto">
          <a:xfrm>
            <a:off x="2209800" y="3352800"/>
            <a:ext cx="5105400"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003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047255F-E58C-44EF-8A4E-2F37993FE28F}" type="slidenum">
              <a:rPr lang="en-US" altLang="en-US" sz="1400">
                <a:latin typeface="Arial" panose="020B0604020202020204" pitchFamily="34" charset="0"/>
              </a:rPr>
              <a:pPr eaLnBrk="1" hangingPunct="1">
                <a:buFontTx/>
                <a:buNone/>
              </a:pPr>
              <a:t>6</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2"/>
          <p:cNvSpPr txBox="1">
            <a:spLocks noChangeArrowheads="1"/>
          </p:cNvSpPr>
          <p:nvPr/>
        </p:nvSpPr>
        <p:spPr bwMode="auto">
          <a:xfrm>
            <a:off x="233363" y="1066800"/>
            <a:ext cx="86058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In order to design a beam, it is necessary to determine the maximum shear and moment in the beam</a:t>
            </a:r>
          </a:p>
          <a:p>
            <a:r>
              <a:rPr lang="en-US" altLang="en-US" sz="2800" smtClean="0">
                <a:latin typeface="Arial" panose="020B0604020202020204" pitchFamily="34" charset="0"/>
              </a:rPr>
              <a:t>Express </a:t>
            </a:r>
            <a:r>
              <a:rPr lang="en-US" altLang="en-US" sz="2800" b="1" smtClean="0">
                <a:latin typeface="Arial" panose="020B0604020202020204" pitchFamily="34" charset="0"/>
              </a:rPr>
              <a:t>V</a:t>
            </a:r>
            <a:r>
              <a:rPr lang="en-US" altLang="en-US" sz="2800" smtClean="0">
                <a:latin typeface="Arial" panose="020B0604020202020204" pitchFamily="34" charset="0"/>
              </a:rPr>
              <a:t> and </a:t>
            </a:r>
            <a:r>
              <a:rPr lang="en-US" altLang="en-US" sz="2800" b="1" smtClean="0">
                <a:latin typeface="Arial" panose="020B0604020202020204" pitchFamily="34" charset="0"/>
              </a:rPr>
              <a:t>M</a:t>
            </a:r>
            <a:r>
              <a:rPr lang="en-US" altLang="en-US" sz="2800" smtClean="0">
                <a:latin typeface="Arial" panose="020B0604020202020204" pitchFamily="34" charset="0"/>
              </a:rPr>
              <a:t> as functions of arbitrary position </a:t>
            </a:r>
            <a:r>
              <a:rPr lang="en-US" altLang="en-US" sz="2800" i="1" smtClean="0"/>
              <a:t>x</a:t>
            </a:r>
            <a:r>
              <a:rPr lang="en-US" altLang="en-US" sz="2800" smtClean="0">
                <a:latin typeface="Arial" panose="020B0604020202020204" pitchFamily="34" charset="0"/>
              </a:rPr>
              <a:t> along axis.</a:t>
            </a:r>
          </a:p>
          <a:p>
            <a:r>
              <a:rPr lang="en-US" altLang="en-US" sz="2800" smtClean="0">
                <a:latin typeface="Arial" panose="020B0604020202020204" pitchFamily="34" charset="0"/>
              </a:rPr>
              <a:t>These functions can be represented by graphs called </a:t>
            </a:r>
            <a:r>
              <a:rPr lang="en-US" altLang="en-US" sz="2800" i="1" smtClean="0">
                <a:latin typeface="Arial" panose="020B0604020202020204" pitchFamily="34" charset="0"/>
              </a:rPr>
              <a:t>shear and moment diagrams</a:t>
            </a:r>
          </a:p>
          <a:p>
            <a:r>
              <a:rPr lang="en-US" altLang="en-US" sz="2800" smtClean="0">
                <a:latin typeface="Arial" panose="020B0604020202020204" pitchFamily="34" charset="0"/>
              </a:rPr>
              <a:t>Engineers need to know the </a:t>
            </a:r>
            <a:r>
              <a:rPr lang="en-US" altLang="en-US" sz="2800" i="1" smtClean="0">
                <a:latin typeface="Arial" panose="020B0604020202020204" pitchFamily="34" charset="0"/>
              </a:rPr>
              <a:t>variation</a:t>
            </a:r>
            <a:r>
              <a:rPr lang="en-US" altLang="en-US" sz="2800" smtClean="0">
                <a:latin typeface="Arial" panose="020B0604020202020204" pitchFamily="34" charset="0"/>
              </a:rPr>
              <a:t> of shear and moment along the beam to know where to reinforce it</a:t>
            </a:r>
          </a:p>
        </p:txBody>
      </p:sp>
    </p:spTree>
    <p:extLst>
      <p:ext uri="{BB962C8B-B14F-4D97-AF65-F5344CB8AC3E}">
        <p14:creationId xmlns:p14="http://schemas.microsoft.com/office/powerpoint/2010/main" val="4404676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CAC270A-AA95-43FA-A311-56000C62967A}" type="slidenum">
              <a:rPr lang="en-US" altLang="en-US" sz="1400">
                <a:latin typeface="Arial" panose="020B0604020202020204" pitchFamily="34" charset="0"/>
              </a:rPr>
              <a:pPr eaLnBrk="1" hangingPunct="1">
                <a:buFontTx/>
                <a:buNone/>
              </a:pPr>
              <a:t>60</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1839"/>
          <a:stretch>
            <a:fillRect/>
          </a:stretch>
        </p:blipFill>
        <p:spPr bwMode="auto">
          <a:xfrm>
            <a:off x="381000" y="760413"/>
            <a:ext cx="8307388" cy="297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KA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25421" b="35292"/>
          <a:stretch>
            <a:fillRect/>
          </a:stretch>
        </p:blipFill>
        <p:spPr bwMode="auto">
          <a:xfrm>
            <a:off x="762000" y="4038600"/>
            <a:ext cx="3886200" cy="233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ACLPKB0"/>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876800" y="3962400"/>
            <a:ext cx="3733800"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4805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1DC2216-1F5E-4041-8E20-126205097D48}" type="slidenum">
              <a:rPr lang="en-US" altLang="en-US" sz="1400">
                <a:latin typeface="Arial" panose="020B0604020202020204" pitchFamily="34" charset="0"/>
              </a:rPr>
              <a:pPr eaLnBrk="1" hangingPunct="1">
                <a:buFontTx/>
                <a:buNone/>
              </a:pPr>
              <a:t>61</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794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18205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DA55D05-1835-4ED1-9DB9-788B21099622}" type="slidenum">
              <a:rPr lang="en-US" altLang="en-US" sz="1400">
                <a:latin typeface="Arial" panose="020B0604020202020204" pitchFamily="34" charset="0"/>
              </a:rPr>
              <a:pPr eaLnBrk="1" hangingPunct="1">
                <a:buFontTx/>
                <a:buNone/>
              </a:pPr>
              <a:t>62</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41965"/>
          <a:stretch>
            <a:fillRect/>
          </a:stretch>
        </p:blipFill>
        <p:spPr bwMode="auto">
          <a:xfrm>
            <a:off x="381000" y="912813"/>
            <a:ext cx="8307388" cy="358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KA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64709"/>
          <a:stretch>
            <a:fillRect/>
          </a:stretch>
        </p:blipFill>
        <p:spPr bwMode="auto">
          <a:xfrm>
            <a:off x="2286000" y="4419600"/>
            <a:ext cx="4114800"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5874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36630B9-5FD0-4B7A-9A56-87B2D14F3AB6}" type="slidenum">
              <a:rPr lang="en-US" altLang="en-US" sz="1400">
                <a:latin typeface="Arial" panose="020B0604020202020204" pitchFamily="34" charset="0"/>
              </a:rPr>
              <a:pPr eaLnBrk="1" hangingPunct="1">
                <a:buFontTx/>
                <a:buNone/>
              </a:pPr>
              <a:t>63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z="2400" dirty="0" smtClean="0"/>
              <a:t>Old Exam Question </a:t>
            </a:r>
          </a:p>
        </p:txBody>
      </p:sp>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60400" indent="-660400">
              <a:buFontTx/>
              <a:buAutoNum type="alphaLcParenR"/>
            </a:pPr>
            <a:r>
              <a:rPr lang="en-US" altLang="zh-CN" sz="2400" dirty="0" smtClean="0">
                <a:solidFill>
                  <a:srgbClr val="000000"/>
                </a:solidFill>
                <a:ea typeface="SimSun" panose="02010600030101010101" pitchFamily="2" charset="-122"/>
              </a:rPr>
              <a:t>Referring to the Figure 7;</a:t>
            </a:r>
          </a:p>
          <a:p>
            <a:pPr marL="660400" indent="-660400">
              <a:buFontTx/>
              <a:buAutoNum type="romanLcPeriod"/>
            </a:pPr>
            <a:r>
              <a:rPr lang="en-US" altLang="zh-CN" sz="2400" dirty="0" smtClean="0">
                <a:solidFill>
                  <a:srgbClr val="000000"/>
                </a:solidFill>
                <a:ea typeface="SimSun" panose="02010600030101010101" pitchFamily="2" charset="-122"/>
              </a:rPr>
              <a:t>Draw the shear and bending moment diagram. 										</a:t>
            </a:r>
            <a:r>
              <a:rPr lang="en-US" altLang="zh-CN" sz="2400" b="1" dirty="0" smtClean="0">
                <a:solidFill>
                  <a:srgbClr val="000000"/>
                </a:solidFill>
                <a:ea typeface="SimSun" panose="02010600030101010101" pitchFamily="2" charset="-122"/>
              </a:rPr>
              <a:t>(8 marks)</a:t>
            </a:r>
            <a:endParaRPr lang="en-US" altLang="zh-CN" sz="2400" dirty="0" smtClean="0">
              <a:solidFill>
                <a:srgbClr val="000000"/>
              </a:solidFill>
              <a:ea typeface="SimSun" panose="02010600030101010101" pitchFamily="2" charset="-122"/>
            </a:endParaRPr>
          </a:p>
          <a:p>
            <a:pPr marL="660400" indent="-660400">
              <a:buFontTx/>
              <a:buAutoNum type="romanLcPeriod"/>
            </a:pPr>
            <a:r>
              <a:rPr lang="en-US" altLang="zh-CN" sz="2400" dirty="0" smtClean="0">
                <a:solidFill>
                  <a:srgbClr val="000000"/>
                </a:solidFill>
                <a:ea typeface="SimSun" panose="02010600030101010101" pitchFamily="2" charset="-122"/>
              </a:rPr>
              <a:t>Determine the maximum absolute value of shear and bending moment.							</a:t>
            </a:r>
            <a:r>
              <a:rPr lang="en-US" altLang="zh-CN" sz="2400" b="1" dirty="0" smtClean="0">
                <a:solidFill>
                  <a:srgbClr val="000000"/>
                </a:solidFill>
                <a:ea typeface="SimSun" panose="02010600030101010101" pitchFamily="2" charset="-122"/>
              </a:rPr>
              <a:t>(2 marks)</a:t>
            </a:r>
            <a:endParaRPr lang="en-US" altLang="en-US" sz="2400" b="1" dirty="0" smtClean="0">
              <a:solidFill>
                <a:srgbClr val="000000"/>
              </a:solidFill>
              <a:ea typeface="SimSun" panose="02010600030101010101" pitchFamily="2" charset="-122"/>
            </a:endParaRP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433763"/>
            <a:ext cx="533400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1989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8D3E8D9-83A8-4418-A6F0-8CABB6E63B4E}" type="slidenum">
              <a:rPr lang="en-US" altLang="en-US" sz="1400">
                <a:latin typeface="Arial" panose="020B0604020202020204" pitchFamily="34" charset="0"/>
              </a:rPr>
              <a:pPr eaLnBrk="1" hangingPunct="1">
                <a:buFontTx/>
                <a:buNone/>
              </a:pPr>
              <a:t>64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6.3 BENDING DEFORMATION OF A STRAIGHT MEMBER</a:t>
            </a:r>
          </a:p>
        </p:txBody>
      </p:sp>
      <p:sp>
        <p:nvSpPr>
          <p:cNvPr id="4" name="Rectangle 3"/>
          <p:cNvSpPr txBox="1">
            <a:spLocks noChangeArrowheads="1"/>
          </p:cNvSpPr>
          <p:nvPr/>
        </p:nvSpPr>
        <p:spPr bwMode="auto">
          <a:xfrm>
            <a:off x="157163" y="1066800"/>
            <a:ext cx="8758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When a bending moment is applied to a straight prismatic beam, the longitudinal lines become </a:t>
            </a:r>
            <a:r>
              <a:rPr lang="en-US" altLang="en-US" sz="2800" i="1" smtClean="0">
                <a:latin typeface="Arial" panose="020B0604020202020204" pitchFamily="34" charset="0"/>
              </a:rPr>
              <a:t>curved</a:t>
            </a:r>
            <a:r>
              <a:rPr lang="en-US" altLang="en-US" sz="2800" smtClean="0">
                <a:latin typeface="Arial" panose="020B0604020202020204" pitchFamily="34" charset="0"/>
              </a:rPr>
              <a:t> and vertical transverse lines </a:t>
            </a:r>
            <a:r>
              <a:rPr lang="en-US" altLang="en-US" sz="2800" i="1" smtClean="0">
                <a:latin typeface="Arial" panose="020B0604020202020204" pitchFamily="34" charset="0"/>
              </a:rPr>
              <a:t>remain straight</a:t>
            </a:r>
            <a:r>
              <a:rPr lang="en-US" altLang="en-US" sz="2800" smtClean="0">
                <a:latin typeface="Arial" panose="020B0604020202020204" pitchFamily="34" charset="0"/>
              </a:rPr>
              <a:t> and yet undergo a </a:t>
            </a:r>
            <a:r>
              <a:rPr lang="en-US" altLang="en-US" sz="2800" i="1" smtClean="0">
                <a:latin typeface="Arial" panose="020B0604020202020204" pitchFamily="34" charset="0"/>
              </a:rPr>
              <a:t>rotation</a:t>
            </a:r>
          </a:p>
        </p:txBody>
      </p:sp>
      <p:pic>
        <p:nvPicPr>
          <p:cNvPr id="5" name="Picture 22" descr="AACLPL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971800"/>
            <a:ext cx="4343400"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3" descr="AACLPL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0"/>
            <a:ext cx="3581400"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4235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EA58289-306F-482B-A8C1-589FAB9C51B4}" type="slidenum">
              <a:rPr lang="en-US" altLang="en-US" sz="1400">
                <a:latin typeface="Arial" panose="020B0604020202020204" pitchFamily="34" charset="0"/>
              </a:rPr>
              <a:pPr eaLnBrk="1" hangingPunct="1">
                <a:buFontTx/>
                <a:buNone/>
              </a:pPr>
              <a:t>65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6.3 BENDING DEFORMATION OF A STRAIGHT MEMBER</a:t>
            </a:r>
          </a:p>
        </p:txBody>
      </p:sp>
      <p:sp>
        <p:nvSpPr>
          <p:cNvPr id="4" name="Rectangle 3"/>
          <p:cNvSpPr txBox="1">
            <a:spLocks noChangeArrowheads="1"/>
          </p:cNvSpPr>
          <p:nvPr/>
        </p:nvSpPr>
        <p:spPr bwMode="auto">
          <a:xfrm>
            <a:off x="157163" y="1066800"/>
            <a:ext cx="8758237"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smtClean="0">
                <a:latin typeface="Arial" panose="020B0604020202020204" pitchFamily="34" charset="0"/>
              </a:rPr>
              <a:t>A </a:t>
            </a:r>
            <a:r>
              <a:rPr lang="en-US" altLang="en-US" sz="2800" i="1" u="sng" dirty="0" smtClean="0">
                <a:latin typeface="Arial" panose="020B0604020202020204" pitchFamily="34" charset="0"/>
              </a:rPr>
              <a:t>neutral surface</a:t>
            </a:r>
            <a:r>
              <a:rPr lang="en-US" altLang="en-US" sz="2800" dirty="0" smtClean="0">
                <a:latin typeface="Arial" panose="020B0604020202020204" pitchFamily="34" charset="0"/>
              </a:rPr>
              <a:t> is where longitudinal fibers of the material will not undergo a change in length.</a:t>
            </a:r>
            <a:endParaRPr lang="en-US" altLang="en-US" sz="2800" i="1" dirty="0" smtClean="0">
              <a:latin typeface="Arial" panose="020B0604020202020204" pitchFamily="34" charset="0"/>
            </a:endParaRPr>
          </a:p>
        </p:txBody>
      </p:sp>
      <p:pic>
        <p:nvPicPr>
          <p:cNvPr id="5" name="Picture 6" descr="AACLPLQ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0" y="2362200"/>
            <a:ext cx="5172075" cy="3910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808109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9D0D69C-F352-4F32-82D4-F6FD267F5039}" type="slidenum">
              <a:rPr lang="en-US" altLang="en-US" sz="1400">
                <a:latin typeface="Arial" panose="020B0604020202020204" pitchFamily="34" charset="0"/>
              </a:rPr>
              <a:pPr eaLnBrk="1" hangingPunct="1">
                <a:buFontTx/>
                <a:buNone/>
              </a:pPr>
              <a:t>66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6.3 BENDING DEFORMATION OF A STRAIGHT MEMBER</a:t>
            </a:r>
          </a:p>
        </p:txBody>
      </p:sp>
      <p:sp>
        <p:nvSpPr>
          <p:cNvPr id="4" name="Rectangle 3"/>
          <p:cNvSpPr txBox="1">
            <a:spLocks noChangeArrowheads="1"/>
          </p:cNvSpPr>
          <p:nvPr/>
        </p:nvSpPr>
        <p:spPr bwMode="auto">
          <a:xfrm>
            <a:off x="309563" y="1066800"/>
            <a:ext cx="8453437"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US" altLang="en-US" sz="2800" dirty="0" smtClean="0">
                <a:latin typeface="Arial" panose="020B0604020202020204" pitchFamily="34" charset="0"/>
              </a:rPr>
              <a:t>Thus, we make the following assumptions:</a:t>
            </a:r>
          </a:p>
          <a:p>
            <a:pPr marL="914400" lvl="1" indent="-457200">
              <a:buFontTx/>
              <a:buAutoNum type="arabicPeriod"/>
            </a:pPr>
            <a:r>
              <a:rPr lang="en-US" altLang="en-US" dirty="0" smtClean="0">
                <a:latin typeface="Arial" panose="020B0604020202020204" pitchFamily="34" charset="0"/>
              </a:rPr>
              <a:t>Longitudinal axis </a:t>
            </a:r>
            <a:r>
              <a:rPr lang="en-US" altLang="en-US" i="1" dirty="0" smtClean="0"/>
              <a:t>x</a:t>
            </a:r>
            <a:r>
              <a:rPr lang="en-US" altLang="en-US" dirty="0" smtClean="0">
                <a:latin typeface="Arial" panose="020B0604020202020204" pitchFamily="34" charset="0"/>
              </a:rPr>
              <a:t> (within neutral surface) does not experience any </a:t>
            </a:r>
            <a:r>
              <a:rPr lang="en-US" altLang="en-US" i="1" dirty="0" smtClean="0">
                <a:latin typeface="Arial" panose="020B0604020202020204" pitchFamily="34" charset="0"/>
              </a:rPr>
              <a:t>change in length</a:t>
            </a:r>
          </a:p>
          <a:p>
            <a:pPr marL="914400" lvl="1" indent="-457200">
              <a:buFontTx/>
              <a:buAutoNum type="arabicPeriod"/>
            </a:pPr>
            <a:r>
              <a:rPr lang="en-US" altLang="en-US" dirty="0" smtClean="0">
                <a:latin typeface="Arial" panose="020B0604020202020204" pitchFamily="34" charset="0"/>
              </a:rPr>
              <a:t>All </a:t>
            </a:r>
            <a:r>
              <a:rPr lang="en-US" altLang="en-US" i="1" dirty="0" smtClean="0">
                <a:latin typeface="Arial" panose="020B0604020202020204" pitchFamily="34" charset="0"/>
              </a:rPr>
              <a:t>cross sections</a:t>
            </a:r>
            <a:r>
              <a:rPr lang="en-US" altLang="en-US" dirty="0" smtClean="0">
                <a:latin typeface="Arial" panose="020B0604020202020204" pitchFamily="34" charset="0"/>
              </a:rPr>
              <a:t> of the beam </a:t>
            </a:r>
            <a:r>
              <a:rPr lang="en-US" altLang="en-US" i="1" dirty="0" smtClean="0">
                <a:latin typeface="Arial" panose="020B0604020202020204" pitchFamily="34" charset="0"/>
              </a:rPr>
              <a:t>remain plane</a:t>
            </a:r>
            <a:r>
              <a:rPr lang="en-US" altLang="en-US" dirty="0" smtClean="0">
                <a:latin typeface="Arial" panose="020B0604020202020204" pitchFamily="34" charset="0"/>
              </a:rPr>
              <a:t> and perpendicular to longitudinal axis during the deformation</a:t>
            </a:r>
          </a:p>
          <a:p>
            <a:pPr marL="914400" lvl="1" indent="-457200">
              <a:buFontTx/>
              <a:buAutoNum type="arabicPeriod"/>
            </a:pPr>
            <a:r>
              <a:rPr lang="en-US" altLang="en-US" dirty="0" smtClean="0">
                <a:latin typeface="Arial" panose="020B0604020202020204" pitchFamily="34" charset="0"/>
              </a:rPr>
              <a:t>Any </a:t>
            </a:r>
            <a:r>
              <a:rPr lang="en-US" altLang="en-US" i="1" dirty="0" smtClean="0">
                <a:latin typeface="Arial" panose="020B0604020202020204" pitchFamily="34" charset="0"/>
              </a:rPr>
              <a:t>deformation</a:t>
            </a:r>
            <a:r>
              <a:rPr lang="en-US" altLang="en-US" dirty="0" smtClean="0">
                <a:latin typeface="Arial" panose="020B0604020202020204" pitchFamily="34" charset="0"/>
              </a:rPr>
              <a:t> of the </a:t>
            </a:r>
            <a:r>
              <a:rPr lang="en-US" altLang="en-US" i="1" dirty="0" smtClean="0">
                <a:latin typeface="Arial" panose="020B0604020202020204" pitchFamily="34" charset="0"/>
              </a:rPr>
              <a:t>cross-section</a:t>
            </a:r>
            <a:r>
              <a:rPr lang="en-US" altLang="en-US" dirty="0" smtClean="0">
                <a:latin typeface="Arial" panose="020B0604020202020204" pitchFamily="34" charset="0"/>
              </a:rPr>
              <a:t> within its own plane will be </a:t>
            </a:r>
            <a:r>
              <a:rPr lang="en-US" altLang="en-US" i="1" dirty="0" smtClean="0">
                <a:latin typeface="Arial" panose="020B0604020202020204" pitchFamily="34" charset="0"/>
              </a:rPr>
              <a:t>neglected</a:t>
            </a:r>
          </a:p>
          <a:p>
            <a:pPr marL="533400" indent="-533400"/>
            <a:r>
              <a:rPr lang="en-US" altLang="en-US" sz="2800" dirty="0" smtClean="0">
                <a:latin typeface="Arial" panose="020B0604020202020204" pitchFamily="34" charset="0"/>
              </a:rPr>
              <a:t>In particular, the </a:t>
            </a:r>
            <a:r>
              <a:rPr lang="en-US" altLang="en-US" sz="2800" i="1" dirty="0" smtClean="0"/>
              <a:t>z</a:t>
            </a:r>
            <a:r>
              <a:rPr lang="en-US" altLang="en-US" sz="2800" dirty="0" smtClean="0">
                <a:latin typeface="Arial" panose="020B0604020202020204" pitchFamily="34" charset="0"/>
              </a:rPr>
              <a:t> axis, in plane of x-section and about which the x-section rotates, is called the</a:t>
            </a:r>
            <a:r>
              <a:rPr lang="en-US" altLang="en-US" sz="2800" i="1" dirty="0" smtClean="0">
                <a:latin typeface="Arial" panose="020B0604020202020204" pitchFamily="34" charset="0"/>
              </a:rPr>
              <a:t> </a:t>
            </a:r>
            <a:r>
              <a:rPr lang="en-US" altLang="en-US" sz="2800" b="1" i="1" u="sng" dirty="0" smtClean="0">
                <a:latin typeface="Arial" panose="020B0604020202020204" pitchFamily="34" charset="0"/>
              </a:rPr>
              <a:t>neutral axis</a:t>
            </a:r>
          </a:p>
        </p:txBody>
      </p:sp>
    </p:spTree>
    <p:extLst>
      <p:ext uri="{BB962C8B-B14F-4D97-AF65-F5344CB8AC3E}">
        <p14:creationId xmlns:p14="http://schemas.microsoft.com/office/powerpoint/2010/main" val="3224035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3B4BED8-5AD4-4306-ABAA-0B4EFF68ADAE}" type="slidenum">
              <a:rPr lang="en-US" altLang="en-US" sz="1400">
                <a:latin typeface="Arial" panose="020B0604020202020204" pitchFamily="34" charset="0"/>
              </a:rPr>
              <a:pPr eaLnBrk="1" hangingPunct="1">
                <a:buFontTx/>
                <a:buNone/>
              </a:pPr>
              <a:t>67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6.3 BENDING DEFORMATION OF A STRAIGHT MEMBER</a:t>
            </a:r>
          </a:p>
        </p:txBody>
      </p:sp>
      <p:sp>
        <p:nvSpPr>
          <p:cNvPr id="4" name="Rectangle 3"/>
          <p:cNvSpPr txBox="1">
            <a:spLocks noChangeArrowheads="1"/>
          </p:cNvSpPr>
          <p:nvPr/>
        </p:nvSpPr>
        <p:spPr bwMode="auto">
          <a:xfrm>
            <a:off x="309563" y="1066800"/>
            <a:ext cx="8377237"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US" altLang="en-US" sz="2800" dirty="0" smtClean="0">
                <a:latin typeface="Arial" panose="020B0604020202020204" pitchFamily="34" charset="0"/>
              </a:rPr>
              <a:t>For any specific x-section, the longitudinal normal strain will vary linearly with </a:t>
            </a:r>
            <a:r>
              <a:rPr lang="en-US" altLang="en-US" sz="2800" i="1" dirty="0" smtClean="0"/>
              <a:t>y</a:t>
            </a:r>
            <a:r>
              <a:rPr lang="en-US" altLang="en-US" sz="2800" dirty="0" smtClean="0">
                <a:latin typeface="Arial" panose="020B0604020202020204" pitchFamily="34" charset="0"/>
              </a:rPr>
              <a:t> from the neutral axis</a:t>
            </a:r>
          </a:p>
          <a:p>
            <a:pPr marL="533400" indent="-533400"/>
            <a:r>
              <a:rPr lang="en-US" altLang="en-US" sz="2800" dirty="0" smtClean="0">
                <a:latin typeface="Arial" panose="020B0604020202020204" pitchFamily="34" charset="0"/>
              </a:rPr>
              <a:t>A contraction will occur (</a:t>
            </a:r>
            <a:r>
              <a:rPr lang="en-US" altLang="en-US" sz="2800" dirty="0" smtClean="0">
                <a:latin typeface="Arial" panose="020B0604020202020204" pitchFamily="34" charset="0"/>
                <a:sym typeface="Symbol" panose="05050102010706020507" pitchFamily="18" charset="2"/>
              </a:rPr>
              <a:t></a:t>
            </a:r>
            <a:r>
              <a:rPr lang="en-US" altLang="en-US" sz="2800" i="1" dirty="0" smtClean="0">
                <a:latin typeface="Arial" panose="020B0604020202020204" pitchFamily="34" charset="0"/>
                <a:sym typeface="Symbol" panose="05050102010706020507" pitchFamily="18" charset="2"/>
              </a:rPr>
              <a:t></a:t>
            </a:r>
            <a:r>
              <a:rPr lang="en-US" altLang="en-US" sz="2800" dirty="0" smtClean="0">
                <a:latin typeface="Arial" panose="020B0604020202020204" pitchFamily="34" charset="0"/>
              </a:rPr>
              <a:t>) in fibers located above the neutral axis (</a:t>
            </a:r>
            <a:r>
              <a:rPr lang="en-US" altLang="en-US" sz="2800" i="1" dirty="0" smtClean="0"/>
              <a:t>+y)</a:t>
            </a:r>
          </a:p>
          <a:p>
            <a:pPr marL="533400" indent="-533400"/>
            <a:r>
              <a:rPr lang="en-US" altLang="en-US" sz="2800" dirty="0" smtClean="0">
                <a:latin typeface="Arial" panose="020B0604020202020204" pitchFamily="34" charset="0"/>
              </a:rPr>
              <a:t>An elongation will occur (+</a:t>
            </a:r>
            <a:r>
              <a:rPr lang="en-US" altLang="en-US" sz="2800" i="1" dirty="0" smtClean="0">
                <a:latin typeface="Arial" panose="020B0604020202020204" pitchFamily="34" charset="0"/>
                <a:sym typeface="Symbol" panose="05050102010706020507" pitchFamily="18" charset="2"/>
              </a:rPr>
              <a:t></a:t>
            </a:r>
            <a:r>
              <a:rPr lang="en-US" altLang="en-US" sz="2800" dirty="0" smtClean="0">
                <a:latin typeface="Arial" panose="020B0604020202020204" pitchFamily="34" charset="0"/>
              </a:rPr>
              <a:t>) </a:t>
            </a:r>
            <a:br>
              <a:rPr lang="en-US" altLang="en-US" sz="2800" dirty="0" smtClean="0">
                <a:latin typeface="Arial" panose="020B0604020202020204" pitchFamily="34" charset="0"/>
              </a:rPr>
            </a:br>
            <a:r>
              <a:rPr lang="en-US" altLang="en-US" sz="2800" dirty="0" smtClean="0">
                <a:latin typeface="Arial" panose="020B0604020202020204" pitchFamily="34" charset="0"/>
              </a:rPr>
              <a:t>in fibers located below </a:t>
            </a:r>
            <a:br>
              <a:rPr lang="en-US" altLang="en-US" sz="2800" dirty="0" smtClean="0">
                <a:latin typeface="Arial" panose="020B0604020202020204" pitchFamily="34" charset="0"/>
              </a:rPr>
            </a:br>
            <a:r>
              <a:rPr lang="en-US" altLang="en-US" sz="2800" dirty="0" smtClean="0">
                <a:latin typeface="Arial" panose="020B0604020202020204" pitchFamily="34" charset="0"/>
              </a:rPr>
              <a:t>the axis (</a:t>
            </a:r>
            <a:r>
              <a:rPr lang="en-US" altLang="en-US" sz="2800" dirty="0" smtClean="0">
                <a:latin typeface="Arial" panose="020B0604020202020204" pitchFamily="34" charset="0"/>
                <a:sym typeface="Symbol" panose="05050102010706020507" pitchFamily="18" charset="2"/>
              </a:rPr>
              <a:t></a:t>
            </a:r>
            <a:r>
              <a:rPr lang="en-US" altLang="en-US" sz="2800" i="1" dirty="0" smtClean="0"/>
              <a:t>y</a:t>
            </a:r>
            <a:r>
              <a:rPr lang="en-US" altLang="en-US" sz="2800" dirty="0" smtClean="0">
                <a:latin typeface="Arial" panose="020B0604020202020204" pitchFamily="34" charset="0"/>
              </a:rPr>
              <a:t>)</a:t>
            </a:r>
          </a:p>
        </p:txBody>
      </p:sp>
      <p:pic>
        <p:nvPicPr>
          <p:cNvPr id="5" name="Content Placeholder 4" descr="AACLPL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791200" y="3503613"/>
            <a:ext cx="3352800" cy="2987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8"/>
          <p:cNvGrpSpPr>
            <a:grpSpLocks/>
          </p:cNvGrpSpPr>
          <p:nvPr/>
        </p:nvGrpSpPr>
        <p:grpSpPr bwMode="auto">
          <a:xfrm>
            <a:off x="2667000" y="5181600"/>
            <a:ext cx="2667000" cy="838200"/>
            <a:chOff x="1440" y="3264"/>
            <a:chExt cx="1680" cy="528"/>
          </a:xfrm>
        </p:grpSpPr>
        <p:sp>
          <p:nvSpPr>
            <p:cNvPr id="7" name="Rectangle 7"/>
            <p:cNvSpPr>
              <a:spLocks noChangeArrowheads="1"/>
            </p:cNvSpPr>
            <p:nvPr/>
          </p:nvSpPr>
          <p:spPr bwMode="auto">
            <a:xfrm>
              <a:off x="1440" y="3264"/>
              <a:ext cx="1680"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8" name="Text Box 6"/>
            <p:cNvSpPr txBox="1">
              <a:spLocks noChangeArrowheads="1"/>
            </p:cNvSpPr>
            <p:nvPr/>
          </p:nvSpPr>
          <p:spPr bwMode="auto">
            <a:xfrm>
              <a:off x="1584" y="3360"/>
              <a:ext cx="143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a:t> </a:t>
              </a:r>
              <a:r>
                <a:rPr lang="en-US" altLang="en-US" sz="2800" i="1" dirty="0">
                  <a:sym typeface="Symbol" panose="05050102010706020507" pitchFamily="18" charset="2"/>
                </a:rPr>
                <a:t> </a:t>
              </a:r>
              <a:r>
                <a:rPr lang="en-US" altLang="en-US" sz="2800" dirty="0"/>
                <a:t>= </a:t>
              </a:r>
              <a:r>
                <a:rPr lang="en-US" altLang="en-US" sz="2800" dirty="0">
                  <a:sym typeface="Symbol" panose="05050102010706020507" pitchFamily="18" charset="2"/>
                </a:rPr>
                <a:t>(</a:t>
              </a:r>
              <a:r>
                <a:rPr lang="en-US" altLang="en-US" sz="2800" i="1" dirty="0">
                  <a:sym typeface="Symbol" panose="05050102010706020507" pitchFamily="18" charset="2"/>
                </a:rPr>
                <a:t>y</a:t>
              </a:r>
              <a:r>
                <a:rPr lang="en-US" altLang="en-US" sz="2800" dirty="0">
                  <a:sym typeface="Symbol" panose="05050102010706020507" pitchFamily="18" charset="2"/>
                </a:rPr>
                <a:t>/</a:t>
              </a:r>
              <a:r>
                <a:rPr lang="en-US" altLang="en-US" sz="2800" i="1" dirty="0">
                  <a:sym typeface="Symbol" panose="05050102010706020507" pitchFamily="18" charset="2"/>
                </a:rPr>
                <a:t>c</a:t>
              </a:r>
              <a:r>
                <a:rPr lang="en-US" altLang="en-US" sz="2800" dirty="0">
                  <a:sym typeface="Symbol" panose="05050102010706020507" pitchFamily="18" charset="2"/>
                </a:rPr>
                <a:t>)</a:t>
              </a:r>
              <a:r>
                <a:rPr lang="en-US" altLang="en-US" sz="2800" i="1" dirty="0">
                  <a:sym typeface="Symbol" panose="05050102010706020507" pitchFamily="18" charset="2"/>
                </a:rPr>
                <a:t></a:t>
              </a:r>
              <a:r>
                <a:rPr lang="en-US" altLang="en-US" sz="2800" baseline="-25000" dirty="0">
                  <a:sym typeface="Symbol" panose="05050102010706020507" pitchFamily="18" charset="2"/>
                </a:rPr>
                <a:t>max</a:t>
              </a:r>
              <a:r>
                <a:rPr lang="en-US" altLang="en-US" sz="2800" baseline="-25000" dirty="0"/>
                <a:t> </a:t>
              </a:r>
            </a:p>
          </p:txBody>
        </p:sp>
      </p:grpSp>
      <p:sp>
        <p:nvSpPr>
          <p:cNvPr id="9" name="Text Box 9"/>
          <p:cNvSpPr txBox="1">
            <a:spLocks noChangeArrowheads="1"/>
          </p:cNvSpPr>
          <p:nvPr/>
        </p:nvSpPr>
        <p:spPr bwMode="auto">
          <a:xfrm>
            <a:off x="538163" y="5399088"/>
            <a:ext cx="220503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6-8</a:t>
            </a:r>
          </a:p>
        </p:txBody>
      </p:sp>
    </p:spTree>
    <p:extLst>
      <p:ext uri="{BB962C8B-B14F-4D97-AF65-F5344CB8AC3E}">
        <p14:creationId xmlns:p14="http://schemas.microsoft.com/office/powerpoint/2010/main" val="25794745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91F251B-04D8-4AAD-85F9-FEB471D8422C}" type="slidenum">
              <a:rPr lang="en-US" altLang="en-US" sz="1400">
                <a:latin typeface="Arial" panose="020B0604020202020204" pitchFamily="34" charset="0"/>
              </a:rPr>
              <a:pPr eaLnBrk="1" hangingPunct="1">
                <a:buFontTx/>
                <a:buNone/>
              </a:pPr>
              <a:t>68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12"/>
          <p:cNvSpPr txBox="1">
            <a:spLocks noChangeArrowheads="1"/>
          </p:cNvSpPr>
          <p:nvPr/>
        </p:nvSpPr>
        <p:spPr bwMode="auto">
          <a:xfrm>
            <a:off x="304800" y="1066800"/>
            <a:ext cx="8550275" cy="282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Assume that material behaves in a linear-elastic manner so that Hooke’s law applies.</a:t>
            </a:r>
          </a:p>
          <a:p>
            <a:pPr eaLnBrk="1" hangingPunct="1"/>
            <a:r>
              <a:rPr lang="en-US" altLang="en-US" sz="2800">
                <a:latin typeface="Arial" panose="020B0604020202020204" pitchFamily="34" charset="0"/>
                <a:sym typeface="Symbol" panose="05050102010706020507" pitchFamily="18" charset="2"/>
              </a:rPr>
              <a:t>A </a:t>
            </a:r>
            <a:r>
              <a:rPr lang="en-US" altLang="en-US" sz="2800" i="1">
                <a:latin typeface="Arial" panose="020B0604020202020204" pitchFamily="34" charset="0"/>
                <a:sym typeface="Symbol" panose="05050102010706020507" pitchFamily="18" charset="2"/>
              </a:rPr>
              <a:t>linear variation of normal strain</a:t>
            </a:r>
            <a:r>
              <a:rPr lang="en-US" altLang="en-US" sz="2800">
                <a:latin typeface="Arial" panose="020B0604020202020204" pitchFamily="34" charset="0"/>
                <a:sym typeface="Symbol" panose="05050102010706020507" pitchFamily="18" charset="2"/>
              </a:rPr>
              <a:t> </a:t>
            </a:r>
            <a:br>
              <a:rPr lang="en-US" altLang="en-US" sz="2800">
                <a:latin typeface="Arial" panose="020B0604020202020204" pitchFamily="34" charset="0"/>
                <a:sym typeface="Symbol" panose="05050102010706020507" pitchFamily="18" charset="2"/>
              </a:rPr>
            </a:br>
            <a:r>
              <a:rPr lang="en-US" altLang="en-US" sz="2800" i="1">
                <a:latin typeface="Arial" panose="020B0604020202020204" pitchFamily="34" charset="0"/>
                <a:sym typeface="Symbol" panose="05050102010706020507" pitchFamily="18" charset="2"/>
              </a:rPr>
              <a:t>must</a:t>
            </a:r>
            <a:r>
              <a:rPr lang="en-US" altLang="en-US" sz="2800">
                <a:latin typeface="Arial" panose="020B0604020202020204" pitchFamily="34" charset="0"/>
                <a:sym typeface="Symbol" panose="05050102010706020507" pitchFamily="18" charset="2"/>
              </a:rPr>
              <a:t> then be the consequence of</a:t>
            </a:r>
            <a:br>
              <a:rPr lang="en-US" altLang="en-US" sz="2800">
                <a:latin typeface="Arial" panose="020B0604020202020204" pitchFamily="34" charset="0"/>
                <a:sym typeface="Symbol" panose="05050102010706020507" pitchFamily="18" charset="2"/>
              </a:rPr>
            </a:br>
            <a:r>
              <a:rPr lang="en-US" altLang="en-US" sz="2800">
                <a:latin typeface="Arial" panose="020B0604020202020204" pitchFamily="34" charset="0"/>
                <a:sym typeface="Symbol" panose="05050102010706020507" pitchFamily="18" charset="2"/>
              </a:rPr>
              <a:t>a </a:t>
            </a:r>
            <a:r>
              <a:rPr lang="en-US" altLang="en-US" sz="2800" i="1">
                <a:latin typeface="Arial" panose="020B0604020202020204" pitchFamily="34" charset="0"/>
                <a:sym typeface="Symbol" panose="05050102010706020507" pitchFamily="18" charset="2"/>
              </a:rPr>
              <a:t>linear variation in normal stress</a:t>
            </a:r>
          </a:p>
          <a:p>
            <a:pPr eaLnBrk="1" hangingPunct="1"/>
            <a:r>
              <a:rPr lang="en-US" altLang="en-US" sz="2800">
                <a:latin typeface="Arial" panose="020B0604020202020204" pitchFamily="34" charset="0"/>
                <a:sym typeface="Symbol" panose="05050102010706020507" pitchFamily="18" charset="2"/>
              </a:rPr>
              <a:t>Applying Hooke’s law to Eqn 6-8,</a:t>
            </a:r>
          </a:p>
        </p:txBody>
      </p:sp>
      <p:pic>
        <p:nvPicPr>
          <p:cNvPr id="5" name="Picture 27" descr="AACLPLX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38863" y="1905000"/>
            <a:ext cx="280035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29"/>
          <p:cNvGrpSpPr>
            <a:grpSpLocks/>
          </p:cNvGrpSpPr>
          <p:nvPr/>
        </p:nvGrpSpPr>
        <p:grpSpPr bwMode="auto">
          <a:xfrm>
            <a:off x="3048000" y="4267200"/>
            <a:ext cx="2667000" cy="838200"/>
            <a:chOff x="1440" y="3264"/>
            <a:chExt cx="1680" cy="528"/>
          </a:xfrm>
        </p:grpSpPr>
        <p:sp>
          <p:nvSpPr>
            <p:cNvPr id="7" name="Rectangle 30"/>
            <p:cNvSpPr>
              <a:spLocks noChangeArrowheads="1"/>
            </p:cNvSpPr>
            <p:nvPr/>
          </p:nvSpPr>
          <p:spPr bwMode="auto">
            <a:xfrm>
              <a:off x="1440" y="3264"/>
              <a:ext cx="1680"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8" name="Text Box 31"/>
            <p:cNvSpPr txBox="1">
              <a:spLocks noChangeArrowheads="1"/>
            </p:cNvSpPr>
            <p:nvPr/>
          </p:nvSpPr>
          <p:spPr bwMode="auto">
            <a:xfrm>
              <a:off x="1584" y="3360"/>
              <a:ext cx="151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a:t>
              </a:r>
              <a:r>
                <a:rPr lang="en-US" altLang="en-US" sz="2800" i="1">
                  <a:sym typeface="Symbol" panose="05050102010706020507" pitchFamily="18" charset="2"/>
                </a:rPr>
                <a:t> </a:t>
              </a:r>
              <a:r>
                <a:rPr lang="en-US" altLang="en-US" sz="2800"/>
                <a:t>= </a:t>
              </a:r>
              <a:r>
                <a:rPr lang="en-US" altLang="en-US" sz="2800">
                  <a:sym typeface="Symbol" panose="05050102010706020507" pitchFamily="18" charset="2"/>
                </a:rPr>
                <a:t>(</a:t>
              </a:r>
              <a:r>
                <a:rPr lang="en-US" altLang="en-US" sz="2800" i="1">
                  <a:sym typeface="Symbol" panose="05050102010706020507" pitchFamily="18" charset="2"/>
                </a:rPr>
                <a:t>y</a:t>
              </a:r>
              <a:r>
                <a:rPr lang="en-US" altLang="en-US" sz="2800">
                  <a:sym typeface="Symbol" panose="05050102010706020507" pitchFamily="18" charset="2"/>
                </a:rPr>
                <a:t>/</a:t>
              </a:r>
              <a:r>
                <a:rPr lang="en-US" altLang="en-US" sz="2800" i="1">
                  <a:sym typeface="Symbol" panose="05050102010706020507" pitchFamily="18" charset="2"/>
                </a:rPr>
                <a:t>c</a:t>
              </a:r>
              <a:r>
                <a:rPr lang="en-US" altLang="en-US" sz="2800">
                  <a:sym typeface="Symbol" panose="05050102010706020507" pitchFamily="18" charset="2"/>
                </a:rPr>
                <a:t>)</a:t>
              </a:r>
              <a:r>
                <a:rPr lang="en-US" altLang="en-US" sz="2800" i="1">
                  <a:latin typeface="Arial" panose="020B0604020202020204" pitchFamily="34" charset="0"/>
                  <a:sym typeface="Symbol" panose="05050102010706020507" pitchFamily="18" charset="2"/>
                </a:rPr>
                <a:t></a:t>
              </a:r>
              <a:r>
                <a:rPr lang="en-US" altLang="en-US" sz="2800" baseline="-25000">
                  <a:sym typeface="Symbol" panose="05050102010706020507" pitchFamily="18" charset="2"/>
                </a:rPr>
                <a:t>max</a:t>
              </a:r>
              <a:r>
                <a:rPr lang="en-US" altLang="en-US" sz="2800" baseline="-25000"/>
                <a:t> </a:t>
              </a:r>
            </a:p>
          </p:txBody>
        </p:sp>
      </p:grpSp>
      <p:sp>
        <p:nvSpPr>
          <p:cNvPr id="9" name="Text Box 32"/>
          <p:cNvSpPr txBox="1">
            <a:spLocks noChangeArrowheads="1"/>
          </p:cNvSpPr>
          <p:nvPr/>
        </p:nvSpPr>
        <p:spPr bwMode="auto">
          <a:xfrm>
            <a:off x="838200" y="4419600"/>
            <a:ext cx="22050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6-9</a:t>
            </a:r>
          </a:p>
        </p:txBody>
      </p:sp>
    </p:spTree>
    <p:extLst>
      <p:ext uri="{BB962C8B-B14F-4D97-AF65-F5344CB8AC3E}">
        <p14:creationId xmlns:p14="http://schemas.microsoft.com/office/powerpoint/2010/main" val="16913348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ABEC17E-3358-411F-9F91-001ACB9A8DB7}" type="slidenum">
              <a:rPr lang="en-US" altLang="en-US" sz="1400">
                <a:latin typeface="Arial" panose="020B0604020202020204" pitchFamily="34" charset="0"/>
              </a:rPr>
              <a:pPr eaLnBrk="1" hangingPunct="1">
                <a:buFontTx/>
                <a:buNone/>
              </a:pPr>
              <a:t>69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52578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By mathematical expression, equilibrium equations of moment and forces, we get</a:t>
            </a:r>
          </a:p>
        </p:txBody>
      </p:sp>
      <p:pic>
        <p:nvPicPr>
          <p:cNvPr id="5" name="Picture 10" descr="AACLPLY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410200" y="1219200"/>
            <a:ext cx="3478213" cy="319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19"/>
          <p:cNvSpPr txBox="1">
            <a:spLocks noChangeArrowheads="1"/>
          </p:cNvSpPr>
          <p:nvPr/>
        </p:nvSpPr>
        <p:spPr bwMode="auto">
          <a:xfrm>
            <a:off x="720725" y="4129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6-11</a:t>
            </a:r>
          </a:p>
        </p:txBody>
      </p:sp>
      <p:grpSp>
        <p:nvGrpSpPr>
          <p:cNvPr id="7" name="Group 29"/>
          <p:cNvGrpSpPr>
            <a:grpSpLocks/>
          </p:cNvGrpSpPr>
          <p:nvPr/>
        </p:nvGrpSpPr>
        <p:grpSpPr bwMode="auto">
          <a:xfrm>
            <a:off x="3048000" y="2819400"/>
            <a:ext cx="2209800" cy="838200"/>
            <a:chOff x="1920" y="1776"/>
            <a:chExt cx="1392" cy="528"/>
          </a:xfrm>
        </p:grpSpPr>
        <p:sp>
          <p:nvSpPr>
            <p:cNvPr id="8" name="Rectangle 21"/>
            <p:cNvSpPr>
              <a:spLocks noChangeArrowheads="1"/>
            </p:cNvSpPr>
            <p:nvPr/>
          </p:nvSpPr>
          <p:spPr bwMode="auto">
            <a:xfrm>
              <a:off x="1920" y="1776"/>
              <a:ext cx="1392"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9" name="Text Box 22"/>
            <p:cNvSpPr txBox="1">
              <a:spLocks noChangeArrowheads="1"/>
            </p:cNvSpPr>
            <p:nvPr/>
          </p:nvSpPr>
          <p:spPr bwMode="auto">
            <a:xfrm>
              <a:off x="2064" y="1876"/>
              <a:ext cx="108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a:t>
              </a:r>
              <a:r>
                <a:rPr lang="en-US" altLang="en-US" sz="2800" i="1" baseline="-25000">
                  <a:cs typeface="Times New Roman" panose="02020603050405020304" pitchFamily="18" charset="0"/>
                  <a:sym typeface="Symbol" panose="05050102010706020507" pitchFamily="18" charset="2"/>
                </a:rPr>
                <a:t>A</a:t>
              </a:r>
              <a:r>
                <a:rPr lang="en-US" altLang="en-US" sz="2800" i="1">
                  <a:cs typeface="Times New Roman" panose="02020603050405020304" pitchFamily="18" charset="0"/>
                  <a:sym typeface="Symbol" panose="05050102010706020507" pitchFamily="18" charset="2"/>
                </a:rPr>
                <a:t> y dF</a:t>
              </a:r>
              <a:r>
                <a:rPr lang="en-US" altLang="en-US" sz="2800" i="1">
                  <a:sym typeface="Symbol" panose="05050102010706020507" pitchFamily="18" charset="2"/>
                </a:rPr>
                <a:t> </a:t>
              </a:r>
              <a:r>
                <a:rPr lang="en-US" altLang="en-US" sz="2800"/>
                <a:t>= 0</a:t>
              </a:r>
              <a:endParaRPr lang="en-US" altLang="en-US" sz="2800" baseline="-25000"/>
            </a:p>
          </p:txBody>
        </p:sp>
      </p:grpSp>
      <p:sp>
        <p:nvSpPr>
          <p:cNvPr id="10" name="Text Box 23"/>
          <p:cNvSpPr txBox="1">
            <a:spLocks noChangeArrowheads="1"/>
          </p:cNvSpPr>
          <p:nvPr/>
        </p:nvSpPr>
        <p:spPr bwMode="auto">
          <a:xfrm>
            <a:off x="685800" y="29718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6-10</a:t>
            </a:r>
          </a:p>
        </p:txBody>
      </p:sp>
      <p:grpSp>
        <p:nvGrpSpPr>
          <p:cNvPr id="11" name="Group 28"/>
          <p:cNvGrpSpPr>
            <a:grpSpLocks/>
          </p:cNvGrpSpPr>
          <p:nvPr/>
        </p:nvGrpSpPr>
        <p:grpSpPr bwMode="auto">
          <a:xfrm>
            <a:off x="3048000" y="3886200"/>
            <a:ext cx="3124200" cy="1066800"/>
            <a:chOff x="1920" y="2640"/>
            <a:chExt cx="1968" cy="672"/>
          </a:xfrm>
        </p:grpSpPr>
        <p:sp>
          <p:nvSpPr>
            <p:cNvPr id="12" name="Rectangle 17"/>
            <p:cNvSpPr>
              <a:spLocks noChangeArrowheads="1"/>
            </p:cNvSpPr>
            <p:nvPr/>
          </p:nvSpPr>
          <p:spPr bwMode="auto">
            <a:xfrm>
              <a:off x="1920" y="2640"/>
              <a:ext cx="1968"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13" name="Group 27"/>
            <p:cNvGrpSpPr>
              <a:grpSpLocks/>
            </p:cNvGrpSpPr>
            <p:nvPr/>
          </p:nvGrpSpPr>
          <p:grpSpPr bwMode="auto">
            <a:xfrm>
              <a:off x="2016" y="2640"/>
              <a:ext cx="1834" cy="650"/>
              <a:chOff x="3024" y="3259"/>
              <a:chExt cx="1834" cy="650"/>
            </a:xfrm>
          </p:grpSpPr>
          <p:sp>
            <p:nvSpPr>
              <p:cNvPr id="14" name="Text Box 18"/>
              <p:cNvSpPr txBox="1">
                <a:spLocks noChangeArrowheads="1"/>
              </p:cNvSpPr>
              <p:nvPr/>
            </p:nvSpPr>
            <p:spPr bwMode="auto">
              <a:xfrm>
                <a:off x="3473" y="3259"/>
                <a:ext cx="55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latin typeface="Arial" panose="020B0604020202020204" pitchFamily="34" charset="0"/>
                    <a:sym typeface="Symbol" panose="05050102010706020507" pitchFamily="18" charset="2"/>
                  </a:rPr>
                  <a:t></a:t>
                </a:r>
                <a:r>
                  <a:rPr lang="en-US" altLang="en-US" sz="2800" baseline="-25000">
                    <a:sym typeface="Symbol" panose="05050102010706020507" pitchFamily="18" charset="2"/>
                  </a:rPr>
                  <a:t>max</a:t>
                </a:r>
                <a:r>
                  <a:rPr lang="en-US" altLang="en-US" sz="2800" baseline="-25000"/>
                  <a:t> </a:t>
                </a:r>
              </a:p>
              <a:p>
                <a:pPr algn="ctr" eaLnBrk="1" hangingPunct="1">
                  <a:buFontTx/>
                  <a:buNone/>
                </a:pPr>
                <a:r>
                  <a:rPr lang="en-US" altLang="en-US" sz="2800" i="1"/>
                  <a:t>c</a:t>
                </a:r>
              </a:p>
            </p:txBody>
          </p:sp>
          <p:sp>
            <p:nvSpPr>
              <p:cNvPr id="15" name="Text Box 25"/>
              <p:cNvSpPr txBox="1">
                <a:spLocks noChangeArrowheads="1"/>
              </p:cNvSpPr>
              <p:nvPr/>
            </p:nvSpPr>
            <p:spPr bwMode="auto">
              <a:xfrm>
                <a:off x="3024" y="3394"/>
                <a:ext cx="183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M =          </a:t>
                </a:r>
                <a:r>
                  <a:rPr lang="en-US" altLang="en-US" sz="3600" i="1">
                    <a:cs typeface="Times New Roman" panose="02020603050405020304" pitchFamily="18" charset="0"/>
                    <a:sym typeface="Symbol" panose="05050102010706020507" pitchFamily="18" charset="2"/>
                  </a:rPr>
                  <a:t>∫</a:t>
                </a:r>
                <a:r>
                  <a:rPr lang="en-US" altLang="en-US" sz="2800" i="1" baseline="-25000">
                    <a:cs typeface="Times New Roman" panose="02020603050405020304" pitchFamily="18" charset="0"/>
                    <a:sym typeface="Symbol" panose="05050102010706020507" pitchFamily="18" charset="2"/>
                  </a:rPr>
                  <a:t>A</a:t>
                </a:r>
                <a:r>
                  <a:rPr lang="en-US" altLang="en-US" sz="2800" i="1">
                    <a:cs typeface="Times New Roman" panose="02020603050405020304" pitchFamily="18" charset="0"/>
                    <a:sym typeface="Symbol" panose="05050102010706020507" pitchFamily="18" charset="2"/>
                  </a:rPr>
                  <a:t>  y</a:t>
                </a:r>
                <a:r>
                  <a:rPr lang="en-US" altLang="en-US" sz="2800" baseline="30000">
                    <a:cs typeface="Times New Roman" panose="02020603050405020304" pitchFamily="18" charset="0"/>
                    <a:sym typeface="Symbol" panose="05050102010706020507" pitchFamily="18" charset="2"/>
                  </a:rPr>
                  <a:t>2</a:t>
                </a:r>
                <a:r>
                  <a:rPr lang="en-US" altLang="en-US" sz="2800" i="1">
                    <a:cs typeface="Times New Roman" panose="02020603050405020304" pitchFamily="18" charset="0"/>
                    <a:sym typeface="Symbol" panose="05050102010706020507" pitchFamily="18" charset="2"/>
                  </a:rPr>
                  <a:t> dA</a:t>
                </a:r>
                <a:endParaRPr lang="en-US" altLang="en-US" sz="2800" baseline="-25000"/>
              </a:p>
            </p:txBody>
          </p:sp>
          <p:sp>
            <p:nvSpPr>
              <p:cNvPr id="16" name="Line 26"/>
              <p:cNvSpPr>
                <a:spLocks noChangeShapeType="1"/>
              </p:cNvSpPr>
              <p:nvPr/>
            </p:nvSpPr>
            <p:spPr bwMode="auto">
              <a:xfrm>
                <a:off x="3525" y="3627"/>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7" name="Rectangle 30"/>
          <p:cNvSpPr>
            <a:spLocks noChangeArrowheads="1"/>
          </p:cNvSpPr>
          <p:nvPr/>
        </p:nvSpPr>
        <p:spPr bwMode="auto">
          <a:xfrm>
            <a:off x="304800" y="5105400"/>
            <a:ext cx="84582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The integral represents the </a:t>
            </a:r>
            <a:r>
              <a:rPr lang="en-US" altLang="en-US" sz="2800" i="1">
                <a:latin typeface="Arial" panose="020B0604020202020204" pitchFamily="34" charset="0"/>
                <a:sym typeface="Symbol" panose="05050102010706020507" pitchFamily="18" charset="2"/>
              </a:rPr>
              <a:t>moment of inertia</a:t>
            </a:r>
            <a:r>
              <a:rPr lang="en-US" altLang="en-US" sz="2800">
                <a:latin typeface="Arial" panose="020B0604020202020204" pitchFamily="34" charset="0"/>
                <a:sym typeface="Symbol" panose="05050102010706020507" pitchFamily="18" charset="2"/>
              </a:rPr>
              <a:t> of x-sectional area, computed about the neutral axis. We symbolize its value as </a:t>
            </a:r>
            <a:r>
              <a:rPr lang="en-US" altLang="en-US" sz="2800" i="1">
                <a:sym typeface="Symbol" panose="05050102010706020507" pitchFamily="18" charset="2"/>
              </a:rPr>
              <a:t>I.</a:t>
            </a:r>
          </a:p>
        </p:txBody>
      </p:sp>
    </p:spTree>
    <p:extLst>
      <p:ext uri="{BB962C8B-B14F-4D97-AF65-F5344CB8AC3E}">
        <p14:creationId xmlns:p14="http://schemas.microsoft.com/office/powerpoint/2010/main" val="1501625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8E4FDBC7-F77A-4C9D-9768-77387EA42649}" type="slidenum">
              <a:rPr lang="en-US" altLang="en-US" sz="1400">
                <a:latin typeface="Arial" panose="020B0604020202020204" pitchFamily="34" charset="0"/>
              </a:rPr>
              <a:pPr eaLnBrk="1" hangingPunct="1">
                <a:buFontTx/>
                <a:buNone/>
              </a:pPr>
              <a:t>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3"/>
          <p:cNvSpPr txBox="1">
            <a:spLocks noChangeArrowheads="1"/>
          </p:cNvSpPr>
          <p:nvPr/>
        </p:nvSpPr>
        <p:spPr bwMode="auto">
          <a:xfrm>
            <a:off x="233363" y="1066800"/>
            <a:ext cx="860583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Shear and bending-moment functions must be determined for each </a:t>
            </a:r>
            <a:r>
              <a:rPr lang="en-US" altLang="en-US" sz="2800" i="1" smtClean="0">
                <a:latin typeface="Arial" panose="020B0604020202020204" pitchFamily="34" charset="0"/>
              </a:rPr>
              <a:t>region</a:t>
            </a:r>
            <a:r>
              <a:rPr lang="en-US" altLang="en-US" sz="2800" smtClean="0">
                <a:latin typeface="Arial" panose="020B0604020202020204" pitchFamily="34" charset="0"/>
              </a:rPr>
              <a:t> of the beam </a:t>
            </a:r>
            <a:r>
              <a:rPr lang="en-US" altLang="en-US" sz="2800" i="1" smtClean="0">
                <a:latin typeface="Arial" panose="020B0604020202020204" pitchFamily="34" charset="0"/>
              </a:rPr>
              <a:t>between</a:t>
            </a:r>
            <a:r>
              <a:rPr lang="en-US" altLang="en-US" sz="2800" smtClean="0">
                <a:latin typeface="Arial" panose="020B0604020202020204" pitchFamily="34" charset="0"/>
              </a:rPr>
              <a:t> any two discontinuities of loading</a:t>
            </a:r>
            <a:endParaRPr lang="en-US" altLang="en-US" sz="2800" i="1" smtClean="0"/>
          </a:p>
        </p:txBody>
      </p:sp>
      <p:pic>
        <p:nvPicPr>
          <p:cNvPr id="5" name="Content Placeholder 4" descr="AACLPID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33400" y="3041650"/>
            <a:ext cx="8001000" cy="3094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852171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541DC06-4FF7-4BB8-9C45-514806DF1E66}" type="slidenum">
              <a:rPr lang="en-US" altLang="en-US" sz="1400">
                <a:latin typeface="Arial" panose="020B0604020202020204" pitchFamily="34" charset="0"/>
              </a:rPr>
              <a:pPr eaLnBrk="1" hangingPunct="1">
                <a:buFontTx/>
                <a:buNone/>
              </a:pPr>
              <a:t>70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Hence, Eqn 6-11 can be solved and written as</a:t>
            </a:r>
          </a:p>
        </p:txBody>
      </p:sp>
      <p:sp>
        <p:nvSpPr>
          <p:cNvPr id="5" name="Text Box 5"/>
          <p:cNvSpPr txBox="1">
            <a:spLocks noChangeArrowheads="1"/>
          </p:cNvSpPr>
          <p:nvPr/>
        </p:nvSpPr>
        <p:spPr bwMode="auto">
          <a:xfrm>
            <a:off x="1787525" y="1843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6-12</a:t>
            </a:r>
          </a:p>
        </p:txBody>
      </p:sp>
      <p:grpSp>
        <p:nvGrpSpPr>
          <p:cNvPr id="6" name="Group 18"/>
          <p:cNvGrpSpPr>
            <a:grpSpLocks/>
          </p:cNvGrpSpPr>
          <p:nvPr/>
        </p:nvGrpSpPr>
        <p:grpSpPr bwMode="auto">
          <a:xfrm>
            <a:off x="4114800" y="1568450"/>
            <a:ext cx="2133600" cy="1098550"/>
            <a:chOff x="1632" y="1276"/>
            <a:chExt cx="1344" cy="692"/>
          </a:xfrm>
        </p:grpSpPr>
        <p:sp>
          <p:nvSpPr>
            <p:cNvPr id="7" name="Rectangle 11"/>
            <p:cNvSpPr>
              <a:spLocks noChangeArrowheads="1"/>
            </p:cNvSpPr>
            <p:nvPr/>
          </p:nvSpPr>
          <p:spPr bwMode="auto">
            <a:xfrm>
              <a:off x="1632" y="1296"/>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8" name="Group 17"/>
            <p:cNvGrpSpPr>
              <a:grpSpLocks/>
            </p:cNvGrpSpPr>
            <p:nvPr/>
          </p:nvGrpSpPr>
          <p:grpSpPr bwMode="auto">
            <a:xfrm>
              <a:off x="1680" y="1276"/>
              <a:ext cx="1149" cy="650"/>
              <a:chOff x="1680" y="2182"/>
              <a:chExt cx="1149" cy="650"/>
            </a:xfrm>
          </p:grpSpPr>
          <p:sp>
            <p:nvSpPr>
              <p:cNvPr id="9" name="Text Box 13"/>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Mc</a:t>
                </a:r>
                <a:endParaRPr lang="en-US" altLang="en-US" sz="2800" baseline="-25000"/>
              </a:p>
              <a:p>
                <a:pPr algn="ctr" eaLnBrk="1" hangingPunct="1">
                  <a:buFontTx/>
                  <a:buNone/>
                </a:pPr>
                <a:r>
                  <a:rPr lang="en-US" altLang="en-US" sz="2800" i="1"/>
                  <a:t>I</a:t>
                </a:r>
              </a:p>
            </p:txBody>
          </p:sp>
          <p:sp>
            <p:nvSpPr>
              <p:cNvPr id="10" name="Text Box 14"/>
              <p:cNvSpPr txBox="1">
                <a:spLocks noChangeArrowheads="1"/>
              </p:cNvSpPr>
              <p:nvPr/>
            </p:nvSpPr>
            <p:spPr bwMode="auto">
              <a:xfrm>
                <a:off x="1680" y="2331"/>
                <a:ext cx="71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a:t>
                </a:r>
                <a:r>
                  <a:rPr lang="en-US" altLang="en-US" sz="2800" i="1" baseline="-25000">
                    <a:cs typeface="Times New Roman" panose="02020603050405020304" pitchFamily="18" charset="0"/>
                    <a:sym typeface="Symbol" panose="05050102010706020507" pitchFamily="18" charset="2"/>
                  </a:rPr>
                  <a:t>max</a:t>
                </a:r>
                <a:r>
                  <a:rPr lang="en-US" altLang="en-US" sz="2800" i="1">
                    <a:cs typeface="Times New Roman" panose="02020603050405020304" pitchFamily="18" charset="0"/>
                    <a:sym typeface="Symbol" panose="05050102010706020507" pitchFamily="18" charset="2"/>
                  </a:rPr>
                  <a:t> =</a:t>
                </a:r>
                <a:endParaRPr lang="en-US" altLang="en-US" sz="2800" baseline="-25000"/>
              </a:p>
            </p:txBody>
          </p:sp>
          <p:sp>
            <p:nvSpPr>
              <p:cNvPr id="11" name="Line 15"/>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2" name="Text Box 19"/>
          <p:cNvSpPr txBox="1">
            <a:spLocks noChangeArrowheads="1"/>
          </p:cNvSpPr>
          <p:nvPr/>
        </p:nvSpPr>
        <p:spPr bwMode="auto">
          <a:xfrm>
            <a:off x="228600" y="2665413"/>
            <a:ext cx="8686800" cy="376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798513" indent="-798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latin typeface="Arial" panose="020B0604020202020204" pitchFamily="34" charset="0"/>
                <a:sym typeface="Symbol" panose="05050102010706020507" pitchFamily="18" charset="2"/>
              </a:rPr>
              <a:t> = maximum normal stress in member, at a pt on x-sectional area farthest away from neutral axis</a:t>
            </a:r>
          </a:p>
          <a:p>
            <a:pPr eaLnBrk="1" hangingPunct="1">
              <a:buFontTx/>
              <a:buNone/>
            </a:pPr>
            <a:r>
              <a:rPr lang="en-US" altLang="en-US" sz="2800" i="1">
                <a:sym typeface="Symbol" panose="05050102010706020507" pitchFamily="18" charset="2"/>
              </a:rPr>
              <a:t>M</a:t>
            </a:r>
            <a:r>
              <a:rPr lang="en-US" altLang="en-US" sz="2800">
                <a:latin typeface="Arial" panose="020B0604020202020204" pitchFamily="34" charset="0"/>
                <a:sym typeface="Symbol" panose="05050102010706020507" pitchFamily="18" charset="2"/>
              </a:rPr>
              <a:t> = resultant internal moment, computed about neutral axis of x-section</a:t>
            </a:r>
          </a:p>
          <a:p>
            <a:pPr eaLnBrk="1" hangingPunct="1">
              <a:buFontTx/>
              <a:buNone/>
            </a:pPr>
            <a:r>
              <a:rPr lang="en-US" altLang="en-US" sz="2800" i="1">
                <a:sym typeface="Symbol" panose="05050102010706020507" pitchFamily="18" charset="2"/>
              </a:rPr>
              <a:t>I</a:t>
            </a:r>
            <a:r>
              <a:rPr lang="en-US" altLang="en-US" sz="2800">
                <a:latin typeface="Arial" panose="020B0604020202020204" pitchFamily="34" charset="0"/>
                <a:sym typeface="Symbol" panose="05050102010706020507" pitchFamily="18" charset="2"/>
              </a:rPr>
              <a:t> = moment of inertia of x-sectional area computed about neutral axis</a:t>
            </a:r>
          </a:p>
          <a:p>
            <a:pPr eaLnBrk="1" hangingPunct="1">
              <a:buFontTx/>
              <a:buNone/>
            </a:pPr>
            <a:r>
              <a:rPr lang="en-US" altLang="en-US" sz="2800" i="1">
                <a:sym typeface="Symbol" panose="05050102010706020507" pitchFamily="18" charset="2"/>
              </a:rPr>
              <a:t>c</a:t>
            </a:r>
            <a:r>
              <a:rPr lang="en-US" altLang="en-US" sz="2800">
                <a:latin typeface="Arial" panose="020B0604020202020204" pitchFamily="34" charset="0"/>
                <a:sym typeface="Symbol" panose="05050102010706020507" pitchFamily="18" charset="2"/>
              </a:rPr>
              <a:t> = perpendicular distance from neutral axis to a pt farthest away from neutral axis, where </a:t>
            </a:r>
            <a:r>
              <a:rPr lang="en-US" altLang="en-US" sz="2800" i="1">
                <a:latin typeface="Arial" panose="020B0604020202020204" pitchFamily="34" charset="0"/>
                <a:sym typeface="Symbol" panose="05050102010706020507" pitchFamily="18" charset="2"/>
              </a:rPr>
              <a:t></a:t>
            </a:r>
            <a:r>
              <a:rPr lang="en-US" altLang="en-US" sz="2800" baseline="-25000">
                <a:latin typeface="Arial" panose="020B0604020202020204" pitchFamily="34" charset="0"/>
                <a:sym typeface="Symbol" panose="05050102010706020507" pitchFamily="18" charset="2"/>
              </a:rPr>
              <a:t>max</a:t>
            </a:r>
            <a:r>
              <a:rPr lang="en-US" altLang="en-US" sz="2800">
                <a:latin typeface="Arial" panose="020B0604020202020204" pitchFamily="34" charset="0"/>
                <a:sym typeface="Symbol" panose="05050102010706020507" pitchFamily="18" charset="2"/>
              </a:rPr>
              <a:t> acts</a:t>
            </a:r>
          </a:p>
        </p:txBody>
      </p:sp>
    </p:spTree>
    <p:extLst>
      <p:ext uri="{BB962C8B-B14F-4D97-AF65-F5344CB8AC3E}">
        <p14:creationId xmlns:p14="http://schemas.microsoft.com/office/powerpoint/2010/main" val="13645021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771900" y="4583419"/>
            <a:ext cx="1752600" cy="838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541DC06-4FF7-4BB8-9C45-514806DF1E66}" type="slidenum">
              <a:rPr lang="en-US" altLang="en-US" sz="1400">
                <a:latin typeface="Arial" panose="020B0604020202020204" pitchFamily="34" charset="0"/>
              </a:rPr>
              <a:pPr eaLnBrk="1" hangingPunct="1">
                <a:buFontTx/>
                <a:buNone/>
              </a:pPr>
              <a:t>71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mc:AlternateContent xmlns:mc="http://schemas.openxmlformats.org/markup-compatibility/2006">
        <mc:Choice xmlns:a14="http://schemas.microsoft.com/office/drawing/2010/main" Requires="a14">
          <p:sp>
            <p:nvSpPr>
              <p:cNvPr id="12" name="Text Box 19"/>
              <p:cNvSpPr txBox="1">
                <a:spLocks noChangeArrowheads="1"/>
              </p:cNvSpPr>
              <p:nvPr/>
            </p:nvSpPr>
            <p:spPr bwMode="auto">
              <a:xfrm>
                <a:off x="304800" y="1371600"/>
                <a:ext cx="8686800" cy="4050019"/>
              </a:xfrm>
              <a:prstGeom prst="rect">
                <a:avLst/>
              </a:prstGeom>
              <a:noFill/>
              <a:ln>
                <a:noFill/>
              </a:ln>
              <a:effectLst/>
              <a:extLst>
                <a:ext uri="{909E8E84-426E-40DD-AFC4-6F175D3DCCD1}">
                  <a14:hiddenFill>
                    <a:solidFill>
                      <a:schemeClr val="accent1"/>
                    </a:solidFill>
                  </a14:hiddenFill>
                </a:ext>
                <a:ext uri="{91240B29-F687-4F45-9708-019B960494DF}">
                  <a14:hiddenLine w="9525" algn="ctr">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lvl1pPr marL="798513" indent="-79851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smtClean="0">
                    <a:latin typeface="Arial" panose="020B0604020202020204" pitchFamily="34" charset="0"/>
                    <a:cs typeface="Arial" panose="020B0604020202020204" pitchFamily="34" charset="0"/>
                    <a:sym typeface="Symbol" panose="05050102010706020507" pitchFamily="18" charset="2"/>
                  </a:rPr>
                  <a:t>The ratio </a:t>
                </a:r>
                <a14:m>
                  <m:oMath xmlns:m="http://schemas.openxmlformats.org/officeDocument/2006/math">
                    <m:f>
                      <m:fPr>
                        <m:ctrlPr>
                          <a:rPr lang="en-US" altLang="en-US" sz="2800" smtClean="0">
                            <a:latin typeface="Cambria Math" panose="02040503050406030204" pitchFamily="18" charset="0"/>
                            <a:sym typeface="Symbol" panose="05050102010706020507" pitchFamily="18" charset="2"/>
                          </a:rPr>
                        </m:ctrlPr>
                      </m:fPr>
                      <m:num>
                        <m:r>
                          <m:rPr>
                            <m:sty m:val="p"/>
                          </m:rPr>
                          <a:rPr lang="en-US" altLang="en-US" sz="2800" b="0" i="0" smtClean="0">
                            <a:latin typeface="Cambria Math" panose="02040503050406030204" pitchFamily="18" charset="0"/>
                            <a:sym typeface="Symbol" panose="05050102010706020507" pitchFamily="18" charset="2"/>
                          </a:rPr>
                          <m:t>I</m:t>
                        </m:r>
                      </m:num>
                      <m:den>
                        <m:r>
                          <m:rPr>
                            <m:sty m:val="p"/>
                          </m:rPr>
                          <a:rPr lang="en-US" altLang="en-US" sz="2800" b="0" i="0" smtClean="0">
                            <a:latin typeface="Cambria Math" panose="02040503050406030204" pitchFamily="18" charset="0"/>
                            <a:sym typeface="Symbol" panose="05050102010706020507" pitchFamily="18" charset="2"/>
                          </a:rPr>
                          <m:t>c</m:t>
                        </m:r>
                      </m:den>
                    </m:f>
                  </m:oMath>
                </a14:m>
                <a:r>
                  <a:rPr lang="en-US" altLang="en-US" sz="2800" dirty="0" smtClean="0">
                    <a:latin typeface="Arial" panose="020B0604020202020204" pitchFamily="34" charset="0"/>
                    <a:cs typeface="Arial" panose="020B0604020202020204" pitchFamily="34" charset="0"/>
                    <a:sym typeface="Symbol" panose="05050102010706020507" pitchFamily="18" charset="2"/>
                  </a:rPr>
                  <a:t> is also defined as the </a:t>
                </a:r>
              </a:p>
              <a:p>
                <a:pPr eaLnBrk="1" hangingPunct="1">
                  <a:buFontTx/>
                  <a:buNone/>
                </a:pPr>
                <a:r>
                  <a:rPr lang="en-US" altLang="en-US" sz="2800" dirty="0" smtClean="0">
                    <a:latin typeface="Arial" panose="020B0604020202020204" pitchFamily="34" charset="0"/>
                    <a:cs typeface="Arial" panose="020B0604020202020204" pitchFamily="34" charset="0"/>
                    <a:sym typeface="Symbol" panose="05050102010706020507" pitchFamily="18" charset="2"/>
                  </a:rPr>
                  <a:t>elastic section modulus, S</a:t>
                </a:r>
              </a:p>
              <a:p>
                <a:pPr eaLnBrk="1" hangingPunct="1">
                  <a:buFontTx/>
                  <a:buNone/>
                </a:pPr>
                <a14:m>
                  <m:oMathPara xmlns:m="http://schemas.openxmlformats.org/officeDocument/2006/math">
                    <m:oMathParaPr>
                      <m:jc m:val="centerGroup"/>
                    </m:oMathParaPr>
                    <m:oMath xmlns:m="http://schemas.openxmlformats.org/officeDocument/2006/math">
                      <m:r>
                        <a:rPr lang="en-US" altLang="en-US" sz="2800" b="0" i="1" smtClean="0">
                          <a:latin typeface="Cambria Math" panose="02040503050406030204" pitchFamily="18" charset="0"/>
                          <a:sym typeface="Symbol" panose="05050102010706020507" pitchFamily="18" charset="2"/>
                        </a:rPr>
                        <m:t>𝑆</m:t>
                      </m:r>
                      <m:r>
                        <a:rPr lang="en-US" altLang="en-US" sz="2800" b="0" i="1" smtClean="0">
                          <a:latin typeface="Cambria Math" panose="02040503050406030204" pitchFamily="18" charset="0"/>
                          <a:sym typeface="Symbol" panose="05050102010706020507" pitchFamily="18" charset="2"/>
                        </a:rPr>
                        <m:t>=</m:t>
                      </m:r>
                      <m:f>
                        <m:fPr>
                          <m:ctrlPr>
                            <a:rPr lang="en-US" altLang="en-US" sz="2800" b="0" i="1" smtClean="0">
                              <a:latin typeface="Cambria Math" panose="02040503050406030204" pitchFamily="18" charset="0"/>
                              <a:sym typeface="Symbol" panose="05050102010706020507" pitchFamily="18" charset="2"/>
                            </a:rPr>
                          </m:ctrlPr>
                        </m:fPr>
                        <m:num>
                          <m:r>
                            <a:rPr lang="en-US" altLang="en-US" sz="2800" b="0" i="1" smtClean="0">
                              <a:latin typeface="Cambria Math" panose="02040503050406030204" pitchFamily="18" charset="0"/>
                              <a:sym typeface="Symbol" panose="05050102010706020507" pitchFamily="18" charset="2"/>
                            </a:rPr>
                            <m:t>𝐼</m:t>
                          </m:r>
                        </m:num>
                        <m:den>
                          <m:r>
                            <a:rPr lang="en-US" altLang="en-US" sz="2800" b="0" i="1" smtClean="0">
                              <a:latin typeface="Cambria Math" panose="02040503050406030204" pitchFamily="18" charset="0"/>
                              <a:sym typeface="Symbol" panose="05050102010706020507" pitchFamily="18" charset="2"/>
                            </a:rPr>
                            <m:t>𝑐</m:t>
                          </m:r>
                        </m:den>
                      </m:f>
                    </m:oMath>
                  </m:oMathPara>
                </a14:m>
                <a:endParaRPr lang="en-US" altLang="en-US" sz="2800" i="1" dirty="0" smtClean="0">
                  <a:sym typeface="Symbol" panose="05050102010706020507" pitchFamily="18" charset="2"/>
                </a:endParaRPr>
              </a:p>
              <a:p>
                <a:pPr eaLnBrk="1" hangingPunct="1">
                  <a:buFontTx/>
                  <a:buNone/>
                </a:pPr>
                <a:endParaRPr lang="en-US" altLang="en-US" sz="2800" dirty="0" smtClean="0">
                  <a:latin typeface="Arial" panose="020B0604020202020204" pitchFamily="34" charset="0"/>
                  <a:cs typeface="Arial" panose="020B0604020202020204" pitchFamily="34" charset="0"/>
                  <a:sym typeface="Symbol" panose="05050102010706020507" pitchFamily="18" charset="2"/>
                </a:endParaRPr>
              </a:p>
              <a:p>
                <a:pPr eaLnBrk="1" hangingPunct="1">
                  <a:buFontTx/>
                  <a:buNone/>
                </a:pPr>
                <a:r>
                  <a:rPr lang="en-US" altLang="en-US" sz="2800" dirty="0" smtClean="0">
                    <a:latin typeface="Arial" panose="020B0604020202020204" pitchFamily="34" charset="0"/>
                    <a:cs typeface="Arial" panose="020B0604020202020204" pitchFamily="34" charset="0"/>
                    <a:sym typeface="Symbol" panose="05050102010706020507" pitchFamily="18" charset="2"/>
                  </a:rPr>
                  <a:t>Thus, </a:t>
                </a:r>
                <a:r>
                  <a:rPr lang="en-US" altLang="en-US" sz="2800" dirty="0" err="1" smtClean="0">
                    <a:latin typeface="Arial" panose="020B0604020202020204" pitchFamily="34" charset="0"/>
                    <a:cs typeface="Arial" panose="020B0604020202020204" pitchFamily="34" charset="0"/>
                    <a:sym typeface="Symbol" panose="05050102010706020507" pitchFamily="18" charset="2"/>
                  </a:rPr>
                  <a:t>Eqn</a:t>
                </a:r>
                <a:r>
                  <a:rPr lang="en-US" altLang="en-US" sz="2800" dirty="0" smtClean="0">
                    <a:latin typeface="Arial" panose="020B0604020202020204" pitchFamily="34" charset="0"/>
                    <a:cs typeface="Arial" panose="020B0604020202020204" pitchFamily="34" charset="0"/>
                    <a:sym typeface="Symbol" panose="05050102010706020507" pitchFamily="18" charset="2"/>
                  </a:rPr>
                  <a:t> 6-12 can be written as</a:t>
                </a:r>
              </a:p>
              <a:p>
                <a:pPr eaLnBrk="1" hangingPunct="1">
                  <a:buFontTx/>
                  <a:buNone/>
                </a:pPr>
                <a:endParaRPr lang="en-US" altLang="en-US" sz="2800" dirty="0" smtClean="0">
                  <a:latin typeface="Arial" panose="020B0604020202020204" pitchFamily="34" charset="0"/>
                  <a:cs typeface="Arial" panose="020B0604020202020204" pitchFamily="34" charset="0"/>
                  <a:sym typeface="Symbol" panose="05050102010706020507" pitchFamily="18" charset="2"/>
                </a:endParaRPr>
              </a:p>
              <a:p>
                <a:pPr eaLnBrk="1" hangingPunct="1">
                  <a:buFontTx/>
                  <a:buNone/>
                </a:pPr>
                <a14:m>
                  <m:oMathPara xmlns:m="http://schemas.openxmlformats.org/officeDocument/2006/math">
                    <m:oMathParaPr>
                      <m:jc m:val="centerGroup"/>
                    </m:oMathParaPr>
                    <m:oMath xmlns:m="http://schemas.openxmlformats.org/officeDocument/2006/math">
                      <m:sSub>
                        <m:sSubPr>
                          <m:ctrlPr>
                            <a:rPr lang="en-US" altLang="en-US" sz="2800" b="0" i="1" smtClean="0">
                              <a:latin typeface="Cambria Math" panose="02040503050406030204" pitchFamily="18" charset="0"/>
                              <a:sym typeface="Symbol" panose="05050102010706020507" pitchFamily="18" charset="2"/>
                            </a:rPr>
                          </m:ctrlPr>
                        </m:sSubPr>
                        <m:e>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2800" b="0" i="1" smtClean="0">
                              <a:latin typeface="Cambria Math" panose="02040503050406030204" pitchFamily="18" charset="0"/>
                              <a:sym typeface="Symbol" panose="05050102010706020507" pitchFamily="18" charset="2"/>
                            </a:rPr>
                            <m:t>𝑚𝑎𝑥</m:t>
                          </m:r>
                        </m:sub>
                      </m:sSub>
                      <m:r>
                        <a:rPr lang="en-US" altLang="en-US" sz="2800" b="0" i="1" smtClean="0">
                          <a:latin typeface="Cambria Math" panose="02040503050406030204" pitchFamily="18" charset="0"/>
                          <a:sym typeface="Symbol" panose="05050102010706020507" pitchFamily="18" charset="2"/>
                        </a:rPr>
                        <m:t>=</m:t>
                      </m:r>
                      <m:f>
                        <m:fPr>
                          <m:ctrlPr>
                            <a:rPr lang="en-US" altLang="en-US" sz="2800" b="0" i="1" smtClean="0">
                              <a:latin typeface="Cambria Math" panose="02040503050406030204" pitchFamily="18" charset="0"/>
                              <a:sym typeface="Symbol" panose="05050102010706020507" pitchFamily="18" charset="2"/>
                            </a:rPr>
                          </m:ctrlPr>
                        </m:fPr>
                        <m:num>
                          <m:r>
                            <a:rPr lang="en-US" altLang="en-US" sz="2800" b="0" i="1" smtClean="0">
                              <a:latin typeface="Cambria Math" panose="02040503050406030204" pitchFamily="18" charset="0"/>
                              <a:sym typeface="Symbol" panose="05050102010706020507" pitchFamily="18" charset="2"/>
                            </a:rPr>
                            <m:t>𝑀</m:t>
                          </m:r>
                        </m:num>
                        <m:den>
                          <m:r>
                            <a:rPr lang="en-US" altLang="en-US" sz="2800" b="0" i="1" smtClean="0">
                              <a:latin typeface="Cambria Math" panose="02040503050406030204" pitchFamily="18" charset="0"/>
                              <a:sym typeface="Symbol" panose="05050102010706020507" pitchFamily="18" charset="2"/>
                            </a:rPr>
                            <m:t>𝑆</m:t>
                          </m:r>
                        </m:den>
                      </m:f>
                    </m:oMath>
                  </m:oMathPara>
                </a14:m>
                <a:endParaRPr lang="en-US" altLang="en-US" sz="2800" i="1" dirty="0" smtClean="0">
                  <a:sym typeface="Symbol" panose="05050102010706020507" pitchFamily="18" charset="2"/>
                </a:endParaRPr>
              </a:p>
            </p:txBody>
          </p:sp>
        </mc:Choice>
        <mc:Fallback>
          <p:sp>
            <p:nvSpPr>
              <p:cNvPr id="12" name="Text Box 19"/>
              <p:cNvSpPr txBox="1">
                <a:spLocks noRot="1" noChangeAspect="1" noMove="1" noResize="1" noEditPoints="1" noAdjustHandles="1" noChangeArrowheads="1" noChangeShapeType="1" noTextEdit="1"/>
              </p:cNvSpPr>
              <p:nvPr/>
            </p:nvSpPr>
            <p:spPr bwMode="auto">
              <a:xfrm>
                <a:off x="304800" y="1371600"/>
                <a:ext cx="8686800" cy="4050019"/>
              </a:xfrm>
              <a:prstGeom prst="rect">
                <a:avLst/>
              </a:prstGeom>
              <a:blipFill rotWithShape="0">
                <a:blip r:embed="rId2"/>
                <a:stretch>
                  <a:fillRect l="-140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1633462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CADAC286-7E67-46E1-86DD-6B83B656515C}" type="slidenum">
              <a:rPr lang="en-US" altLang="en-US" sz="1400">
                <a:latin typeface="Arial" panose="020B0604020202020204" pitchFamily="34" charset="0"/>
              </a:rPr>
              <a:pPr eaLnBrk="1" hangingPunct="1">
                <a:buFontTx/>
                <a:buNone/>
              </a:pPr>
              <a:t>72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8534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Normal stress at intermediate distance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can be determined from</a:t>
            </a:r>
          </a:p>
        </p:txBody>
      </p:sp>
      <p:sp>
        <p:nvSpPr>
          <p:cNvPr id="5" name="Text Box 4"/>
          <p:cNvSpPr txBox="1">
            <a:spLocks noChangeArrowheads="1"/>
          </p:cNvSpPr>
          <p:nvPr/>
        </p:nvSpPr>
        <p:spPr bwMode="auto">
          <a:xfrm>
            <a:off x="1787525" y="2224088"/>
            <a:ext cx="24034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6-13</a:t>
            </a:r>
          </a:p>
        </p:txBody>
      </p:sp>
      <p:grpSp>
        <p:nvGrpSpPr>
          <p:cNvPr id="6" name="Group 5"/>
          <p:cNvGrpSpPr>
            <a:grpSpLocks/>
          </p:cNvGrpSpPr>
          <p:nvPr/>
        </p:nvGrpSpPr>
        <p:grpSpPr bwMode="auto">
          <a:xfrm>
            <a:off x="4114800" y="1949450"/>
            <a:ext cx="2133600" cy="1098550"/>
            <a:chOff x="1632" y="1276"/>
            <a:chExt cx="1344" cy="692"/>
          </a:xfrm>
        </p:grpSpPr>
        <p:sp>
          <p:nvSpPr>
            <p:cNvPr id="7" name="Rectangle 6"/>
            <p:cNvSpPr>
              <a:spLocks noChangeArrowheads="1"/>
            </p:cNvSpPr>
            <p:nvPr/>
          </p:nvSpPr>
          <p:spPr bwMode="auto">
            <a:xfrm>
              <a:off x="1632" y="1296"/>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grpSp>
          <p:nvGrpSpPr>
            <p:cNvPr id="8" name="Group 7"/>
            <p:cNvGrpSpPr>
              <a:grpSpLocks/>
            </p:cNvGrpSpPr>
            <p:nvPr/>
          </p:nvGrpSpPr>
          <p:grpSpPr bwMode="auto">
            <a:xfrm>
              <a:off x="1680" y="1276"/>
              <a:ext cx="1149" cy="650"/>
              <a:chOff x="1680" y="2182"/>
              <a:chExt cx="1149" cy="650"/>
            </a:xfrm>
          </p:grpSpPr>
          <p:sp>
            <p:nvSpPr>
              <p:cNvPr id="9" name="Text Box 8"/>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My</a:t>
                </a:r>
                <a:endParaRPr lang="en-US" altLang="en-US" sz="2800" baseline="-25000"/>
              </a:p>
              <a:p>
                <a:pPr algn="ctr" eaLnBrk="1" hangingPunct="1">
                  <a:buFontTx/>
                  <a:buNone/>
                </a:pPr>
                <a:r>
                  <a:rPr lang="en-US" altLang="en-US" sz="2800" i="1"/>
                  <a:t>I</a:t>
                </a:r>
              </a:p>
            </p:txBody>
          </p:sp>
          <p:sp>
            <p:nvSpPr>
              <p:cNvPr id="10" name="Text Box 9"/>
              <p:cNvSpPr txBox="1">
                <a:spLocks noChangeArrowheads="1"/>
              </p:cNvSpPr>
              <p:nvPr/>
            </p:nvSpPr>
            <p:spPr bwMode="auto">
              <a:xfrm>
                <a:off x="1680" y="2331"/>
                <a:ext cx="63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 = </a:t>
                </a:r>
                <a:endParaRPr lang="en-US" altLang="en-US" sz="2800" baseline="-25000">
                  <a:sym typeface="Symbol" panose="05050102010706020507" pitchFamily="18" charset="2"/>
                </a:endParaRPr>
              </a:p>
            </p:txBody>
          </p:sp>
          <p:sp>
            <p:nvSpPr>
              <p:cNvPr id="11" name="Line 10"/>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2" name="Text Box 11"/>
          <p:cNvSpPr txBox="1">
            <a:spLocks noChangeArrowheads="1"/>
          </p:cNvSpPr>
          <p:nvPr/>
        </p:nvSpPr>
        <p:spPr bwMode="auto">
          <a:xfrm>
            <a:off x="304800" y="3219450"/>
            <a:ext cx="8686800" cy="145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i="1">
                <a:sym typeface="Symbol" panose="05050102010706020507" pitchFamily="18" charset="2"/>
              </a:rPr>
              <a:t></a:t>
            </a:r>
            <a:r>
              <a:rPr lang="en-US" altLang="en-US" sz="2800">
                <a:latin typeface="Arial" panose="020B0604020202020204" pitchFamily="34" charset="0"/>
                <a:sym typeface="Symbol" panose="05050102010706020507" pitchFamily="18" charset="2"/>
              </a:rPr>
              <a:t> is -ve as it acts in the -ve direction  (compression)</a:t>
            </a:r>
          </a:p>
          <a:p>
            <a:pPr eaLnBrk="1" hangingPunct="1"/>
            <a:r>
              <a:rPr lang="en-US" altLang="en-US" sz="2800">
                <a:latin typeface="Arial" panose="020B0604020202020204" pitchFamily="34" charset="0"/>
                <a:sym typeface="Symbol" panose="05050102010706020507" pitchFamily="18" charset="2"/>
              </a:rPr>
              <a:t>Equations 6-12 and 6-13 are often referred to as the </a:t>
            </a:r>
            <a:r>
              <a:rPr lang="en-US" altLang="en-US" sz="2800" i="1">
                <a:latin typeface="Arial" panose="020B0604020202020204" pitchFamily="34" charset="0"/>
                <a:sym typeface="Symbol" panose="05050102010706020507" pitchFamily="18" charset="2"/>
              </a:rPr>
              <a:t>flexure formula</a:t>
            </a:r>
            <a:r>
              <a:rPr lang="en-US" altLang="en-US" sz="2800">
                <a:latin typeface="Arial" panose="020B0604020202020204" pitchFamily="34" charset="0"/>
                <a:sym typeface="Symbol" panose="05050102010706020507" pitchFamily="18" charset="2"/>
              </a:rPr>
              <a:t>.</a:t>
            </a:r>
          </a:p>
        </p:txBody>
      </p:sp>
    </p:spTree>
    <p:extLst>
      <p:ext uri="{BB962C8B-B14F-4D97-AF65-F5344CB8AC3E}">
        <p14:creationId xmlns:p14="http://schemas.microsoft.com/office/powerpoint/2010/main" val="28108424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E9344C1-3626-488F-918F-E2CD6F84D154}" type="slidenum">
              <a:rPr lang="en-US" altLang="en-US" sz="1400">
                <a:latin typeface="Arial" panose="020B0604020202020204" pitchFamily="34" charset="0"/>
              </a:rPr>
              <a:pPr eaLnBrk="1" hangingPunct="1">
                <a:buFontTx/>
                <a:buNone/>
              </a:pPr>
              <a:t>73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04888"/>
            <a:ext cx="8534400" cy="470535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IMPORTANT</a:t>
            </a:r>
          </a:p>
          <a:p>
            <a:pPr eaLnBrk="1" hangingPunct="1"/>
            <a:r>
              <a:rPr lang="en-US" altLang="en-US" sz="2800">
                <a:latin typeface="Arial" panose="020B0604020202020204" pitchFamily="34" charset="0"/>
                <a:sym typeface="Symbol" panose="05050102010706020507" pitchFamily="18" charset="2"/>
              </a:rPr>
              <a:t>X-section of straight beam </a:t>
            </a:r>
            <a:r>
              <a:rPr lang="en-US" altLang="en-US" sz="2800" i="1">
                <a:latin typeface="Arial" panose="020B0604020202020204" pitchFamily="34" charset="0"/>
                <a:sym typeface="Symbol" panose="05050102010706020507" pitchFamily="18" charset="2"/>
              </a:rPr>
              <a:t>remains plane</a:t>
            </a:r>
            <a:r>
              <a:rPr lang="en-US" altLang="en-US" sz="2800">
                <a:latin typeface="Arial" panose="020B0604020202020204" pitchFamily="34" charset="0"/>
                <a:sym typeface="Symbol" panose="05050102010706020507" pitchFamily="18" charset="2"/>
              </a:rPr>
              <a:t> when beam deforms due to bending. </a:t>
            </a:r>
          </a:p>
          <a:p>
            <a:pPr eaLnBrk="1" hangingPunct="1"/>
            <a:r>
              <a:rPr lang="en-US" altLang="en-US" sz="2800">
                <a:latin typeface="Arial" panose="020B0604020202020204" pitchFamily="34" charset="0"/>
                <a:sym typeface="Symbol" panose="05050102010706020507" pitchFamily="18" charset="2"/>
              </a:rPr>
              <a:t>The </a:t>
            </a:r>
            <a:r>
              <a:rPr lang="en-US" altLang="en-US" sz="2800" i="1">
                <a:latin typeface="Arial" panose="020B0604020202020204" pitchFamily="34" charset="0"/>
                <a:sym typeface="Symbol" panose="05050102010706020507" pitchFamily="18" charset="2"/>
              </a:rPr>
              <a:t>neutral axis</a:t>
            </a:r>
            <a:r>
              <a:rPr lang="en-US" altLang="en-US" sz="2800">
                <a:latin typeface="Arial" panose="020B0604020202020204" pitchFamily="34" charset="0"/>
                <a:sym typeface="Symbol" panose="05050102010706020507" pitchFamily="18" charset="2"/>
              </a:rPr>
              <a:t> is subjected to </a:t>
            </a:r>
            <a:r>
              <a:rPr lang="en-US" altLang="en-US" sz="2800" i="1">
                <a:latin typeface="Arial" panose="020B0604020202020204" pitchFamily="34" charset="0"/>
                <a:sym typeface="Symbol" panose="05050102010706020507" pitchFamily="18" charset="2"/>
              </a:rPr>
              <a:t>zero stress</a:t>
            </a:r>
          </a:p>
          <a:p>
            <a:pPr eaLnBrk="1" hangingPunct="1"/>
            <a:r>
              <a:rPr lang="en-US" altLang="en-US" sz="2800">
                <a:latin typeface="Arial" panose="020B0604020202020204" pitchFamily="34" charset="0"/>
                <a:sym typeface="Symbol" panose="05050102010706020507" pitchFamily="18" charset="2"/>
              </a:rPr>
              <a:t>Due to deformation, </a:t>
            </a:r>
            <a:r>
              <a:rPr lang="en-US" altLang="en-US" sz="2800" i="1">
                <a:latin typeface="Arial" panose="020B0604020202020204" pitchFamily="34" charset="0"/>
                <a:sym typeface="Symbol" panose="05050102010706020507" pitchFamily="18" charset="2"/>
              </a:rPr>
              <a:t>longitudinal strain</a:t>
            </a:r>
            <a:r>
              <a:rPr lang="en-US" altLang="en-US" sz="2800">
                <a:latin typeface="Arial" panose="020B0604020202020204" pitchFamily="34" charset="0"/>
                <a:sym typeface="Symbol" panose="05050102010706020507" pitchFamily="18" charset="2"/>
              </a:rPr>
              <a:t> varies </a:t>
            </a:r>
            <a:r>
              <a:rPr lang="en-US" altLang="en-US" sz="2800" i="1">
                <a:latin typeface="Arial" panose="020B0604020202020204" pitchFamily="34" charset="0"/>
                <a:sym typeface="Symbol" panose="05050102010706020507" pitchFamily="18" charset="2"/>
              </a:rPr>
              <a:t>linearly</a:t>
            </a:r>
            <a:r>
              <a:rPr lang="en-US" altLang="en-US" sz="2800">
                <a:latin typeface="Arial" panose="020B0604020202020204" pitchFamily="34" charset="0"/>
                <a:sym typeface="Symbol" panose="05050102010706020507" pitchFamily="18" charset="2"/>
              </a:rPr>
              <a:t> from zero at neutral axis to maximum at outer fibers of beam</a:t>
            </a:r>
          </a:p>
          <a:p>
            <a:pPr eaLnBrk="1" hangingPunct="1"/>
            <a:r>
              <a:rPr lang="en-US" altLang="en-US" sz="2800">
                <a:latin typeface="Arial" panose="020B0604020202020204" pitchFamily="34" charset="0"/>
                <a:sym typeface="Symbol" panose="05050102010706020507" pitchFamily="18" charset="2"/>
              </a:rPr>
              <a:t>Provided material is homogeneous and Hooke’s law applies, </a:t>
            </a:r>
            <a:r>
              <a:rPr lang="en-US" altLang="en-US" sz="2800" i="1">
                <a:latin typeface="Arial" panose="020B0604020202020204" pitchFamily="34" charset="0"/>
                <a:sym typeface="Symbol" panose="05050102010706020507" pitchFamily="18" charset="2"/>
              </a:rPr>
              <a:t>stress</a:t>
            </a:r>
            <a:r>
              <a:rPr lang="en-US" altLang="en-US" sz="2800">
                <a:latin typeface="Arial" panose="020B0604020202020204" pitchFamily="34" charset="0"/>
                <a:sym typeface="Symbol" panose="05050102010706020507" pitchFamily="18" charset="2"/>
              </a:rPr>
              <a:t> also varies </a:t>
            </a:r>
            <a:r>
              <a:rPr lang="en-US" altLang="en-US" sz="2800" i="1">
                <a:latin typeface="Arial" panose="020B0604020202020204" pitchFamily="34" charset="0"/>
                <a:sym typeface="Symbol" panose="05050102010706020507" pitchFamily="18" charset="2"/>
              </a:rPr>
              <a:t>linearly</a:t>
            </a:r>
            <a:r>
              <a:rPr lang="en-US" altLang="en-US" sz="2800">
                <a:latin typeface="Arial" panose="020B0604020202020204" pitchFamily="34" charset="0"/>
                <a:sym typeface="Symbol" panose="05050102010706020507" pitchFamily="18" charset="2"/>
              </a:rPr>
              <a:t> over the x-section</a:t>
            </a:r>
          </a:p>
        </p:txBody>
      </p:sp>
    </p:spTree>
    <p:extLst>
      <p:ext uri="{BB962C8B-B14F-4D97-AF65-F5344CB8AC3E}">
        <p14:creationId xmlns:p14="http://schemas.microsoft.com/office/powerpoint/2010/main" val="35565432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88546AE-DD1A-45D0-B32F-324E118A3437}" type="slidenum">
              <a:rPr lang="en-US" altLang="en-US" sz="1400">
                <a:latin typeface="Arial" panose="020B0604020202020204" pitchFamily="34" charset="0"/>
              </a:rPr>
              <a:pPr eaLnBrk="1" hangingPunct="1">
                <a:buFontTx/>
                <a:buNone/>
              </a:pPr>
              <a:t>74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8534400" cy="4106863"/>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IMPORTANT</a:t>
            </a:r>
          </a:p>
          <a:p>
            <a:pPr eaLnBrk="1" hangingPunct="1"/>
            <a:r>
              <a:rPr lang="en-US" altLang="en-US" sz="2800">
                <a:latin typeface="Arial" panose="020B0604020202020204" pitchFamily="34" charset="0"/>
                <a:sym typeface="Symbol" panose="05050102010706020507" pitchFamily="18" charset="2"/>
              </a:rPr>
              <a:t>For linear-elastic material, neutral axis passes through </a:t>
            </a:r>
            <a:r>
              <a:rPr lang="en-US" altLang="en-US" sz="2800" i="1">
                <a:latin typeface="Arial" panose="020B0604020202020204" pitchFamily="34" charset="0"/>
                <a:sym typeface="Symbol" panose="05050102010706020507" pitchFamily="18" charset="2"/>
              </a:rPr>
              <a:t>centroid</a:t>
            </a:r>
            <a:r>
              <a:rPr lang="en-US" altLang="en-US" sz="2800">
                <a:latin typeface="Arial" panose="020B0604020202020204" pitchFamily="34" charset="0"/>
                <a:sym typeface="Symbol" panose="05050102010706020507" pitchFamily="18" charset="2"/>
              </a:rPr>
              <a:t> of x-sectional area. This is based on the fact that resultant normal force acting on x-section must be zero</a:t>
            </a:r>
          </a:p>
          <a:p>
            <a:pPr eaLnBrk="1" hangingPunct="1"/>
            <a:r>
              <a:rPr lang="en-US" altLang="en-US" sz="2800">
                <a:latin typeface="Arial" panose="020B0604020202020204" pitchFamily="34" charset="0"/>
                <a:sym typeface="Symbol" panose="05050102010706020507" pitchFamily="18" charset="2"/>
              </a:rPr>
              <a:t>Flexure formula is based on requirement that resultant moment on the x-section is equal to moment produced by linear normal stress distribution about neutral axis</a:t>
            </a:r>
          </a:p>
        </p:txBody>
      </p:sp>
    </p:spTree>
    <p:extLst>
      <p:ext uri="{BB962C8B-B14F-4D97-AF65-F5344CB8AC3E}">
        <p14:creationId xmlns:p14="http://schemas.microsoft.com/office/powerpoint/2010/main" val="22949208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C2B506F-72C3-4835-AB52-F101D91BDED7}" type="slidenum">
              <a:rPr lang="en-US" altLang="en-US" sz="1400">
                <a:latin typeface="Arial" panose="020B0604020202020204" pitchFamily="34" charset="0"/>
              </a:rPr>
              <a:pPr eaLnBrk="1" hangingPunct="1">
                <a:buFontTx/>
                <a:buNone/>
              </a:pPr>
              <a:t>75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8534400" cy="47053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Procedure for analysis</a:t>
            </a:r>
          </a:p>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Internal moment</a:t>
            </a:r>
          </a:p>
          <a:p>
            <a:pPr eaLnBrk="1" hangingPunct="1"/>
            <a:r>
              <a:rPr lang="en-US" altLang="en-US" sz="2800">
                <a:latin typeface="Arial" panose="020B0604020202020204" pitchFamily="34" charset="0"/>
                <a:sym typeface="Symbol" panose="05050102010706020507" pitchFamily="18" charset="2"/>
              </a:rPr>
              <a:t>Section member at pt where bending or normal stress is to be determined and obtain internal moment </a:t>
            </a:r>
            <a:r>
              <a:rPr lang="en-US" altLang="en-US" sz="2800" b="1">
                <a:latin typeface="Arial" panose="020B0604020202020204" pitchFamily="34" charset="0"/>
                <a:sym typeface="Symbol" panose="05050102010706020507" pitchFamily="18" charset="2"/>
              </a:rPr>
              <a:t>M</a:t>
            </a:r>
            <a:r>
              <a:rPr lang="en-US" altLang="en-US" sz="2800">
                <a:latin typeface="Arial" panose="020B0604020202020204" pitchFamily="34" charset="0"/>
                <a:sym typeface="Symbol" panose="05050102010706020507" pitchFamily="18" charset="2"/>
              </a:rPr>
              <a:t> at the section</a:t>
            </a:r>
          </a:p>
          <a:p>
            <a:pPr eaLnBrk="1" hangingPunct="1"/>
            <a:r>
              <a:rPr lang="en-US" altLang="en-US" sz="2800">
                <a:latin typeface="Arial" panose="020B0604020202020204" pitchFamily="34" charset="0"/>
                <a:sym typeface="Symbol" panose="05050102010706020507" pitchFamily="18" charset="2"/>
              </a:rPr>
              <a:t>Centroidal or neutral axis for x-section must be known since </a:t>
            </a:r>
            <a:r>
              <a:rPr lang="en-US" altLang="en-US" sz="2800" b="1">
                <a:latin typeface="Arial" panose="020B0604020202020204" pitchFamily="34" charset="0"/>
                <a:sym typeface="Symbol" panose="05050102010706020507" pitchFamily="18" charset="2"/>
              </a:rPr>
              <a:t>M</a:t>
            </a:r>
            <a:r>
              <a:rPr lang="en-US" altLang="en-US" sz="2800">
                <a:latin typeface="Arial" panose="020B0604020202020204" pitchFamily="34" charset="0"/>
                <a:sym typeface="Symbol" panose="05050102010706020507" pitchFamily="18" charset="2"/>
              </a:rPr>
              <a:t> is computed about this axis</a:t>
            </a:r>
          </a:p>
          <a:p>
            <a:pPr eaLnBrk="1" hangingPunct="1"/>
            <a:r>
              <a:rPr lang="en-US" altLang="en-US" sz="2800">
                <a:latin typeface="Arial" panose="020B0604020202020204" pitchFamily="34" charset="0"/>
                <a:sym typeface="Symbol" panose="05050102010706020507" pitchFamily="18" charset="2"/>
              </a:rPr>
              <a:t>If absolute maximum bending stress is to be determined, then draw moment diagram in order to determine the maximum moment in the diagram</a:t>
            </a:r>
          </a:p>
        </p:txBody>
      </p:sp>
    </p:spTree>
    <p:extLst>
      <p:ext uri="{BB962C8B-B14F-4D97-AF65-F5344CB8AC3E}">
        <p14:creationId xmlns:p14="http://schemas.microsoft.com/office/powerpoint/2010/main" val="5295051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6778F2D-3477-404B-ACAB-DC31BDF909BE}" type="slidenum">
              <a:rPr lang="en-US" altLang="en-US" sz="1400">
                <a:latin typeface="Arial" panose="020B0604020202020204" pitchFamily="34" charset="0"/>
              </a:rPr>
              <a:pPr eaLnBrk="1" hangingPunct="1">
                <a:buFontTx/>
                <a:buNone/>
              </a:pPr>
              <a:t>76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8534400" cy="38512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Procedure for analysis</a:t>
            </a:r>
          </a:p>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Section property</a:t>
            </a:r>
          </a:p>
          <a:p>
            <a:pPr eaLnBrk="1" hangingPunct="1"/>
            <a:r>
              <a:rPr lang="en-US" altLang="en-US" sz="2800">
                <a:latin typeface="Arial" panose="020B0604020202020204" pitchFamily="34" charset="0"/>
                <a:sym typeface="Symbol" panose="05050102010706020507" pitchFamily="18" charset="2"/>
              </a:rPr>
              <a:t>Determine moment of inertia </a:t>
            </a:r>
            <a:r>
              <a:rPr lang="en-US" altLang="en-US" sz="2800" i="1">
                <a:sym typeface="Symbol" panose="05050102010706020507" pitchFamily="18" charset="2"/>
              </a:rPr>
              <a:t>I</a:t>
            </a:r>
            <a:r>
              <a:rPr lang="en-US" altLang="en-US" sz="2800">
                <a:latin typeface="Arial" panose="020B0604020202020204" pitchFamily="34" charset="0"/>
                <a:sym typeface="Symbol" panose="05050102010706020507" pitchFamily="18" charset="2"/>
              </a:rPr>
              <a:t>, of x-sectional area about the neutral axis</a:t>
            </a:r>
          </a:p>
          <a:p>
            <a:pPr eaLnBrk="1" hangingPunct="1"/>
            <a:r>
              <a:rPr lang="en-US" altLang="en-US" sz="2800">
                <a:latin typeface="Arial" panose="020B0604020202020204" pitchFamily="34" charset="0"/>
                <a:sym typeface="Symbol" panose="05050102010706020507" pitchFamily="18" charset="2"/>
              </a:rPr>
              <a:t>Methods used are discussed in Textbook Appendix A</a:t>
            </a:r>
          </a:p>
          <a:p>
            <a:pPr eaLnBrk="1" hangingPunct="1"/>
            <a:r>
              <a:rPr lang="en-US" altLang="en-US" sz="2800">
                <a:latin typeface="Arial" panose="020B0604020202020204" pitchFamily="34" charset="0"/>
                <a:sym typeface="Symbol" panose="05050102010706020507" pitchFamily="18" charset="2"/>
              </a:rPr>
              <a:t>Refer to the course book’s inside front cover for the values of </a:t>
            </a:r>
            <a:r>
              <a:rPr lang="en-US" altLang="en-US" sz="2800" i="1">
                <a:sym typeface="Symbol" panose="05050102010706020507" pitchFamily="18" charset="2"/>
              </a:rPr>
              <a:t>I</a:t>
            </a:r>
            <a:r>
              <a:rPr lang="en-US" altLang="en-US" sz="2800">
                <a:latin typeface="Arial" panose="020B0604020202020204" pitchFamily="34" charset="0"/>
                <a:sym typeface="Symbol" panose="05050102010706020507" pitchFamily="18" charset="2"/>
              </a:rPr>
              <a:t> for several common shapes</a:t>
            </a:r>
          </a:p>
        </p:txBody>
      </p:sp>
    </p:spTree>
    <p:extLst>
      <p:ext uri="{BB962C8B-B14F-4D97-AF65-F5344CB8AC3E}">
        <p14:creationId xmlns:p14="http://schemas.microsoft.com/office/powerpoint/2010/main" val="723283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592C578-30B3-437A-9D11-AE1CD81BB497}" type="slidenum">
              <a:rPr lang="en-US" altLang="en-US" sz="1400">
                <a:latin typeface="Arial" panose="020B0604020202020204" pitchFamily="34" charset="0"/>
              </a:rPr>
              <a:pPr eaLnBrk="1" hangingPunct="1">
                <a:buFontTx/>
                <a:buNone/>
              </a:pPr>
              <a:t>77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6.4 THE FLEXURE FORMULA</a:t>
            </a:r>
          </a:p>
        </p:txBody>
      </p:sp>
      <p:sp>
        <p:nvSpPr>
          <p:cNvPr id="4" name="Text Box 3"/>
          <p:cNvSpPr txBox="1">
            <a:spLocks noChangeArrowheads="1"/>
          </p:cNvSpPr>
          <p:nvPr/>
        </p:nvSpPr>
        <p:spPr bwMode="auto">
          <a:xfrm>
            <a:off x="304800" y="1066800"/>
            <a:ext cx="8534400" cy="42783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b="1">
                <a:solidFill>
                  <a:srgbClr val="CC3300"/>
                </a:solidFill>
                <a:latin typeface="Arial" panose="020B0604020202020204" pitchFamily="34" charset="0"/>
                <a:sym typeface="Symbol" panose="05050102010706020507" pitchFamily="18" charset="2"/>
              </a:rPr>
              <a:t>Procedure for analysis</a:t>
            </a:r>
          </a:p>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Normal stress</a:t>
            </a:r>
          </a:p>
          <a:p>
            <a:pPr eaLnBrk="1" hangingPunct="1"/>
            <a:r>
              <a:rPr lang="en-US" altLang="en-US" sz="2800">
                <a:latin typeface="Arial" panose="020B0604020202020204" pitchFamily="34" charset="0"/>
                <a:sym typeface="Symbol" panose="05050102010706020507" pitchFamily="18" charset="2"/>
              </a:rPr>
              <a:t>Specify distance </a:t>
            </a:r>
            <a:r>
              <a:rPr lang="en-US" altLang="en-US" sz="2800" i="1">
                <a:sym typeface="Symbol" panose="05050102010706020507" pitchFamily="18" charset="2"/>
              </a:rPr>
              <a:t>y</a:t>
            </a:r>
            <a:r>
              <a:rPr lang="en-US" altLang="en-US" sz="2800">
                <a:latin typeface="Arial" panose="020B0604020202020204" pitchFamily="34" charset="0"/>
                <a:sym typeface="Symbol" panose="05050102010706020507" pitchFamily="18" charset="2"/>
              </a:rPr>
              <a:t>, measured perpendicular to neutral axis to pt where normal stress is to be determined</a:t>
            </a:r>
          </a:p>
          <a:p>
            <a:pPr eaLnBrk="1" hangingPunct="1"/>
            <a:r>
              <a:rPr lang="en-US" altLang="en-US" sz="2800">
                <a:latin typeface="Arial" panose="020B0604020202020204" pitchFamily="34" charset="0"/>
                <a:sym typeface="Symbol" panose="05050102010706020507" pitchFamily="18" charset="2"/>
              </a:rPr>
              <a:t>Apply equation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My/I</a:t>
            </a:r>
            <a:r>
              <a:rPr lang="en-US" altLang="en-US" sz="2800">
                <a:latin typeface="Arial" panose="020B0604020202020204" pitchFamily="34" charset="0"/>
                <a:sym typeface="Symbol" panose="05050102010706020507" pitchFamily="18" charset="2"/>
              </a:rPr>
              <a:t>, or if maximum bending stress is needed, use </a:t>
            </a:r>
            <a:r>
              <a:rPr lang="en-US" altLang="en-US" sz="2800" i="1">
                <a:sym typeface="Symbol" panose="05050102010706020507" pitchFamily="18" charset="2"/>
              </a:rPr>
              <a:t></a:t>
            </a:r>
            <a:r>
              <a:rPr lang="en-US" altLang="en-US" sz="2800" baseline="-25000">
                <a:sym typeface="Symbol" panose="05050102010706020507" pitchFamily="18" charset="2"/>
              </a:rPr>
              <a:t>max </a:t>
            </a:r>
            <a:r>
              <a:rPr lang="en-US" altLang="en-US" sz="2800">
                <a:sym typeface="Symbol" panose="05050102010706020507" pitchFamily="18" charset="2"/>
              </a:rPr>
              <a:t>= </a:t>
            </a:r>
            <a:r>
              <a:rPr lang="en-US" altLang="en-US" sz="2800" i="1">
                <a:sym typeface="Symbol" panose="05050102010706020507" pitchFamily="18" charset="2"/>
              </a:rPr>
              <a:t>Mc/I</a:t>
            </a:r>
          </a:p>
          <a:p>
            <a:pPr eaLnBrk="1" hangingPunct="1"/>
            <a:r>
              <a:rPr lang="en-US" altLang="en-US" sz="2800">
                <a:latin typeface="Arial" panose="020B0604020202020204" pitchFamily="34" charset="0"/>
                <a:sym typeface="Symbol" panose="05050102010706020507" pitchFamily="18" charset="2"/>
              </a:rPr>
              <a:t>Ensure units are consistent when substituting values into the equations</a:t>
            </a:r>
          </a:p>
        </p:txBody>
      </p:sp>
    </p:spTree>
    <p:extLst>
      <p:ext uri="{BB962C8B-B14F-4D97-AF65-F5344CB8AC3E}">
        <p14:creationId xmlns:p14="http://schemas.microsoft.com/office/powerpoint/2010/main" val="14325351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68C789F-0105-4DA0-B6AB-9BC381986EF4}" type="slidenum">
              <a:rPr lang="en-US" altLang="en-US" sz="1400">
                <a:latin typeface="Arial" panose="020B0604020202020204" pitchFamily="34" charset="0"/>
              </a:rPr>
              <a:pPr eaLnBrk="1" hangingPunct="1">
                <a:buFontTx/>
                <a:buNone/>
              </a:pPr>
              <a:t>78</a:t>
            </a:fld>
            <a:endParaRPr lang="en-US" altLang="en-US" sz="1400">
              <a:latin typeface="Arial" panose="020B0604020202020204" pitchFamily="34" charset="0"/>
            </a:endParaRPr>
          </a:p>
        </p:txBody>
      </p:sp>
      <p:pic>
        <p:nvPicPr>
          <p:cNvPr id="3" name="Picture 2" descr="Ch06_EA-06-14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69136"/>
          <a:stretch>
            <a:fillRect/>
          </a:stretch>
        </p:blipFill>
        <p:spPr bwMode="auto">
          <a:xfrm>
            <a:off x="838200" y="1066800"/>
            <a:ext cx="7010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h06_EA-06-14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42392" t="92592" r="45651"/>
          <a:stretch>
            <a:fillRect/>
          </a:stretch>
        </p:blipFill>
        <p:spPr bwMode="auto">
          <a:xfrm>
            <a:off x="4038600" y="60198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ACLPLZ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590800" y="3200400"/>
            <a:ext cx="312420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2329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F76715F-D800-4930-A207-6AA70A47DC1E}" type="slidenum">
              <a:rPr lang="en-US" altLang="en-US" sz="1400">
                <a:latin typeface="Arial" panose="020B0604020202020204" pitchFamily="34" charset="0"/>
              </a:rPr>
              <a:pPr eaLnBrk="1" hangingPunct="1">
                <a:buFontTx/>
                <a:buNone/>
              </a:pPr>
              <a:t>79</a:t>
            </a:fld>
            <a:endParaRPr lang="en-US" altLang="en-US" sz="1400">
              <a:latin typeface="Arial" panose="020B0604020202020204" pitchFamily="34" charset="0"/>
            </a:endParaRPr>
          </a:p>
        </p:txBody>
      </p:sp>
      <p:pic>
        <p:nvPicPr>
          <p:cNvPr id="3" name="Picture 2" descr="Ch06_EA-06-14b"/>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81000" y="914400"/>
            <a:ext cx="8305800" cy="516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836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782D623-82F1-4181-8D11-03592CC56516}" type="slidenum">
              <a:rPr lang="en-US" altLang="en-US" sz="1400">
                <a:latin typeface="Arial" panose="020B0604020202020204" pitchFamily="34" charset="0"/>
              </a:rPr>
              <a:pPr eaLnBrk="1" hangingPunct="1">
                <a:buFontTx/>
                <a:buNone/>
              </a:pPr>
              <a:t>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3"/>
          <p:cNvSpPr txBox="1">
            <a:spLocks noChangeArrowheads="1"/>
          </p:cNvSpPr>
          <p:nvPr/>
        </p:nvSpPr>
        <p:spPr bwMode="auto">
          <a:xfrm>
            <a:off x="233363" y="1066800"/>
            <a:ext cx="86058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400" b="1" smtClean="0">
                <a:solidFill>
                  <a:srgbClr val="CC3300"/>
                </a:solidFill>
                <a:latin typeface="Arial" panose="020B0604020202020204" pitchFamily="34" charset="0"/>
              </a:rPr>
              <a:t>Beam sign convention</a:t>
            </a:r>
          </a:p>
          <a:p>
            <a:r>
              <a:rPr lang="en-US" altLang="en-US" sz="2400" smtClean="0">
                <a:latin typeface="Arial" panose="020B0604020202020204" pitchFamily="34" charset="0"/>
              </a:rPr>
              <a:t>Although choice of sign convention is arbitrary, in this course, we adopt the one often used by engineers:</a:t>
            </a:r>
            <a:endParaRPr lang="en-US" altLang="en-US" sz="2400" i="1" smtClean="0"/>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0"/>
            <a:ext cx="7983538" cy="442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55499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6A3A9BB7-7B85-4088-86B4-1923E68E28DA}" type="slidenum">
              <a:rPr lang="en-US" altLang="en-US" sz="1400">
                <a:latin typeface="Arial" panose="020B0604020202020204" pitchFamily="34" charset="0"/>
              </a:rPr>
              <a:pPr eaLnBrk="1" hangingPunct="1">
                <a:buFontTx/>
                <a:buNone/>
              </a:pPr>
              <a:t>80</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1713"/>
          <a:stretch>
            <a:fillRect/>
          </a:stretch>
        </p:blipFill>
        <p:spPr bwMode="auto">
          <a:xfrm>
            <a:off x="152400" y="379413"/>
            <a:ext cx="8307388"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41965" r="37627" b="9900"/>
          <a:stretch>
            <a:fillRect/>
          </a:stretch>
        </p:blipFill>
        <p:spPr bwMode="auto">
          <a:xfrm>
            <a:off x="457200" y="2971800"/>
            <a:ext cx="5181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ACLPME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638800" y="29718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36633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3DF4791-258E-4878-9E40-DF85F867A167}" type="slidenum">
              <a:rPr lang="en-US" altLang="en-US" sz="1400">
                <a:latin typeface="Arial" panose="020B0604020202020204" pitchFamily="34" charset="0"/>
              </a:rPr>
              <a:pPr eaLnBrk="1" hangingPunct="1">
                <a:buFontTx/>
                <a:buNone/>
              </a:pPr>
              <a:t>81</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56801"/>
          <a:stretch>
            <a:fillRect/>
          </a:stretch>
        </p:blipFill>
        <p:spPr bwMode="auto">
          <a:xfrm>
            <a:off x="381000" y="3886200"/>
            <a:ext cx="830738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ACLPMD0"/>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981200" y="1447800"/>
            <a:ext cx="49530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05189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A63F406-6407-4783-9AD0-164F208F6F46}" type="slidenum">
              <a:rPr lang="en-US" altLang="en-US" sz="1400">
                <a:latin typeface="Arial" panose="020B0604020202020204" pitchFamily="34" charset="0"/>
              </a:rPr>
              <a:pPr eaLnBrk="1" hangingPunct="1">
                <a:buFontTx/>
                <a:buNone/>
              </a:pPr>
              <a:t>82</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794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3203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9A98EE1-7F74-4CCF-91D8-72A906235484}" type="slidenum">
              <a:rPr lang="en-US" altLang="en-US" sz="1400">
                <a:latin typeface="Arial" panose="020B0604020202020204" pitchFamily="34" charset="0"/>
              </a:rPr>
              <a:pPr eaLnBrk="1" hangingPunct="1">
                <a:buFontTx/>
                <a:buNone/>
              </a:pPr>
              <a:t>83</a:t>
            </a:fld>
            <a:endParaRPr lang="en-US" altLang="en-US" sz="1400">
              <a:latin typeface="Arial" panose="020B0604020202020204" pitchFamily="34" charset="0"/>
            </a:endParaRPr>
          </a:p>
        </p:txBody>
      </p:sp>
      <p:pic>
        <p:nvPicPr>
          <p:cNvPr id="3" name="Picture 2" descr="AACLPMF0"/>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295400" y="15240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3526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48E31EC6-F703-4168-859C-B8C49B634CFA}" type="slidenum">
              <a:rPr lang="en-US" altLang="en-US" sz="1400">
                <a:latin typeface="Arial" panose="020B0604020202020204" pitchFamily="34" charset="0"/>
              </a:rPr>
              <a:pPr eaLnBrk="1" hangingPunct="1">
                <a:buFontTx/>
                <a:buNone/>
              </a:pPr>
              <a:t>84</a:t>
            </a:fld>
            <a:endParaRPr lang="en-US" altLang="en-US" sz="1400">
              <a:latin typeface="Arial" panose="020B0604020202020204" pitchFamily="34" charset="0"/>
            </a:endParaRPr>
          </a:p>
        </p:txBody>
      </p:sp>
      <p:pic>
        <p:nvPicPr>
          <p:cNvPr id="3"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836613" y="1066800"/>
            <a:ext cx="7621587"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8448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6A7C457-625E-4BC3-97A2-A52D1B020B46}" type="slidenum">
              <a:rPr lang="en-US" altLang="en-US" sz="1400">
                <a:latin typeface="Arial" panose="020B0604020202020204" pitchFamily="34" charset="0"/>
              </a:rPr>
              <a:pPr eaLnBrk="1" hangingPunct="1">
                <a:buFontTx/>
                <a:buNone/>
              </a:pPr>
              <a:t>85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6.16</a:t>
            </a:r>
          </a:p>
        </p:txBody>
      </p:sp>
      <p:sp>
        <p:nvSpPr>
          <p:cNvPr id="4" name="Rectangle 3"/>
          <p:cNvSpPr txBox="1">
            <a:spLocks noChangeArrowheads="1"/>
          </p:cNvSpPr>
          <p:nvPr/>
        </p:nvSpPr>
        <p:spPr bwMode="auto">
          <a:xfrm>
            <a:off x="381000" y="1066800"/>
            <a:ext cx="85344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Beam shown has x-sectional area in the shape of a channel. Determine the maximum bending stress that occurs in the beam at section</a:t>
            </a:r>
            <a:r>
              <a:rPr lang="en-US" altLang="en-US" sz="2800" smtClean="0"/>
              <a:t> </a:t>
            </a:r>
            <a:r>
              <a:rPr lang="en-US" altLang="en-US" sz="2800" i="1" smtClean="0"/>
              <a:t>a-a</a:t>
            </a:r>
            <a:r>
              <a:rPr lang="en-US" altLang="en-US" sz="2800" smtClean="0"/>
              <a:t>.</a:t>
            </a:r>
          </a:p>
        </p:txBody>
      </p:sp>
      <p:pic>
        <p:nvPicPr>
          <p:cNvPr id="5" name="Picture 10" descr="AACLPMG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819400"/>
            <a:ext cx="5665788"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8031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BB5EA96-8651-44F7-9E32-839C2BD8170A}" type="slidenum">
              <a:rPr lang="en-US" altLang="en-US" sz="1400">
                <a:latin typeface="Arial" panose="020B0604020202020204" pitchFamily="34" charset="0"/>
              </a:rPr>
              <a:pPr eaLnBrk="1" hangingPunct="1">
                <a:buFontTx/>
                <a:buNone/>
              </a:pPr>
              <a:t>86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6.16 (SOLN)</a:t>
            </a:r>
          </a:p>
        </p:txBody>
      </p:sp>
      <p:sp>
        <p:nvSpPr>
          <p:cNvPr id="4" name="Rectangle 3"/>
          <p:cNvSpPr txBox="1">
            <a:spLocks noChangeArrowheads="1"/>
          </p:cNvSpPr>
          <p:nvPr/>
        </p:nvSpPr>
        <p:spPr bwMode="auto">
          <a:xfrm>
            <a:off x="381000" y="1066800"/>
            <a:ext cx="8534400" cy="3581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sz="2800" smtClean="0">
                <a:solidFill>
                  <a:schemeClr val="accent2"/>
                </a:solidFill>
                <a:latin typeface="Arial" panose="020B0604020202020204" pitchFamily="34" charset="0"/>
              </a:rPr>
              <a:t>Internal moment</a:t>
            </a:r>
          </a:p>
          <a:p>
            <a:pPr marL="0" indent="0">
              <a:lnSpc>
                <a:spcPct val="90000"/>
              </a:lnSpc>
              <a:buFontTx/>
              <a:buNone/>
            </a:pPr>
            <a:r>
              <a:rPr lang="en-US" altLang="en-US" sz="2800" smtClean="0">
                <a:latin typeface="Arial" panose="020B0604020202020204" pitchFamily="34" charset="0"/>
              </a:rPr>
              <a:t>Beam support reactions need not be determined. Instead, by the method of sections, the segment to the left of </a:t>
            </a:r>
            <a:r>
              <a:rPr lang="en-US" altLang="en-US" sz="2800" i="1" smtClean="0"/>
              <a:t>a-a </a:t>
            </a:r>
            <a:r>
              <a:rPr lang="en-US" altLang="en-US" sz="2800" smtClean="0">
                <a:latin typeface="Arial" panose="020B0604020202020204" pitchFamily="34" charset="0"/>
                <a:cs typeface="Arial" panose="020B0604020202020204" pitchFamily="34" charset="0"/>
              </a:rPr>
              <a:t>can be used</a:t>
            </a:r>
            <a:r>
              <a:rPr lang="en-US" altLang="en-US" sz="2800" smtClean="0">
                <a:latin typeface="Arial" panose="020B0604020202020204" pitchFamily="34" charset="0"/>
              </a:rPr>
              <a:t>. Note that resultant internal axial force </a:t>
            </a:r>
            <a:r>
              <a:rPr lang="en-US" altLang="en-US" sz="2800" b="1" smtClean="0">
                <a:latin typeface="Arial" panose="020B0604020202020204" pitchFamily="34" charset="0"/>
              </a:rPr>
              <a:t>N</a:t>
            </a:r>
            <a:r>
              <a:rPr lang="en-US" altLang="en-US" sz="2800" smtClean="0">
                <a:latin typeface="Arial" panose="020B0604020202020204" pitchFamily="34" charset="0"/>
              </a:rPr>
              <a:t> passes through centroid of x-section. </a:t>
            </a:r>
          </a:p>
          <a:p>
            <a:pPr marL="0" indent="0">
              <a:lnSpc>
                <a:spcPct val="90000"/>
              </a:lnSpc>
              <a:buFontTx/>
              <a:buNone/>
            </a:pPr>
            <a:r>
              <a:rPr lang="en-US" altLang="en-US" sz="2800" smtClean="0">
                <a:latin typeface="Arial" panose="020B0604020202020204" pitchFamily="34" charset="0"/>
              </a:rPr>
              <a:t>The resultant internal moment must be computed about the beam’s neutral axis a section </a:t>
            </a:r>
            <a:r>
              <a:rPr lang="en-US" altLang="en-US" sz="2800" i="1" smtClean="0"/>
              <a:t>a-a</a:t>
            </a:r>
            <a:r>
              <a:rPr lang="en-US" altLang="en-US" sz="2800" smtClean="0"/>
              <a:t>.</a:t>
            </a:r>
          </a:p>
        </p:txBody>
      </p:sp>
      <p:pic>
        <p:nvPicPr>
          <p:cNvPr id="5" name="Picture 4" descr="AACLPMI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440238"/>
            <a:ext cx="4476750" cy="211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24684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74BA8C92-5DB1-4D59-B975-17E650ECAB9A}" type="slidenum">
              <a:rPr lang="en-US" altLang="en-US" sz="1400">
                <a:latin typeface="Arial" panose="020B0604020202020204" pitchFamily="34" charset="0"/>
              </a:rPr>
              <a:pPr eaLnBrk="1" hangingPunct="1">
                <a:buFontTx/>
                <a:buNone/>
              </a:pPr>
              <a:t>87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6.16 (SOLN)</a:t>
            </a:r>
          </a:p>
        </p:txBody>
      </p:sp>
      <p:sp>
        <p:nvSpPr>
          <p:cNvPr id="4" name="Rectangle 3"/>
          <p:cNvSpPr txBox="1">
            <a:spLocks noChangeArrowheads="1"/>
          </p:cNvSpPr>
          <p:nvPr/>
        </p:nvSpPr>
        <p:spPr bwMode="auto">
          <a:xfrm>
            <a:off x="381000" y="1066800"/>
            <a:ext cx="8534400"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Internal moment</a:t>
            </a:r>
          </a:p>
          <a:p>
            <a:pPr marL="0" indent="0">
              <a:buFontTx/>
              <a:buNone/>
            </a:pPr>
            <a:r>
              <a:rPr lang="en-US" altLang="en-US" sz="2800" smtClean="0">
                <a:latin typeface="Arial" panose="020B0604020202020204" pitchFamily="34" charset="0"/>
              </a:rPr>
              <a:t>To find location of neutral axis, x-sectional area divided into 3 composite parts as shown. Then using Eqn. A-2 of Appendix A:</a:t>
            </a:r>
            <a:endParaRPr lang="en-US" altLang="en-US" sz="2800" smtClean="0"/>
          </a:p>
        </p:txBody>
      </p:sp>
      <p:pic>
        <p:nvPicPr>
          <p:cNvPr id="5" name="Picture 4" descr="AACLPMI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267200"/>
            <a:ext cx="4476750"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ACLPMH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9813" y="2667000"/>
            <a:ext cx="4217987"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11"/>
          <p:cNvGrpSpPr>
            <a:grpSpLocks/>
          </p:cNvGrpSpPr>
          <p:nvPr/>
        </p:nvGrpSpPr>
        <p:grpSpPr bwMode="auto">
          <a:xfrm>
            <a:off x="565150" y="3082925"/>
            <a:ext cx="4006850" cy="1031875"/>
            <a:chOff x="230" y="1698"/>
            <a:chExt cx="2524" cy="650"/>
          </a:xfrm>
        </p:grpSpPr>
        <p:sp>
          <p:nvSpPr>
            <p:cNvPr id="8" name="Text Box 6"/>
            <p:cNvSpPr txBox="1">
              <a:spLocks noChangeArrowheads="1"/>
            </p:cNvSpPr>
            <p:nvPr/>
          </p:nvSpPr>
          <p:spPr bwMode="auto">
            <a:xfrm>
              <a:off x="230" y="1866"/>
              <a:ext cx="25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y</a:t>
              </a:r>
              <a:r>
                <a:rPr lang="en-US" altLang="en-US" sz="2800"/>
                <a:t> =		      = ... = 59.09 mm</a:t>
              </a:r>
            </a:p>
          </p:txBody>
        </p:sp>
        <p:sp>
          <p:nvSpPr>
            <p:cNvPr id="9" name="Text Box 7"/>
            <p:cNvSpPr txBox="1">
              <a:spLocks noChangeArrowheads="1"/>
            </p:cNvSpPr>
            <p:nvPr/>
          </p:nvSpPr>
          <p:spPr bwMode="auto">
            <a:xfrm>
              <a:off x="583" y="1698"/>
              <a:ext cx="59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 </a:t>
              </a:r>
              <a:r>
                <a:rPr lang="en-US" altLang="en-US" sz="2800" i="1">
                  <a:sym typeface="Symbol" panose="05050102010706020507" pitchFamily="18" charset="2"/>
                </a:rPr>
                <a:t>y A</a:t>
              </a:r>
            </a:p>
            <a:p>
              <a:pPr algn="ctr" eaLnBrk="1" hangingPunct="1">
                <a:buFontTx/>
                <a:buNone/>
              </a:pPr>
              <a:r>
                <a:rPr lang="en-US" altLang="en-US" sz="2800">
                  <a:sym typeface="Symbol" panose="05050102010706020507" pitchFamily="18" charset="2"/>
                </a:rPr>
                <a:t> </a:t>
              </a:r>
              <a:r>
                <a:rPr lang="en-US" altLang="en-US" sz="2800" i="1">
                  <a:sym typeface="Symbol" panose="05050102010706020507" pitchFamily="18" charset="2"/>
                </a:rPr>
                <a:t>A</a:t>
              </a:r>
            </a:p>
          </p:txBody>
        </p:sp>
        <p:sp>
          <p:nvSpPr>
            <p:cNvPr id="10" name="Line 8"/>
            <p:cNvSpPr>
              <a:spLocks noChangeShapeType="1"/>
            </p:cNvSpPr>
            <p:nvPr/>
          </p:nvSpPr>
          <p:spPr bwMode="auto">
            <a:xfrm>
              <a:off x="624" y="2016"/>
              <a:ext cx="4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9"/>
            <p:cNvSpPr>
              <a:spLocks noChangeShapeType="1"/>
            </p:cNvSpPr>
            <p:nvPr/>
          </p:nvSpPr>
          <p:spPr bwMode="auto">
            <a:xfrm>
              <a:off x="306" y="1965"/>
              <a:ext cx="11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0"/>
            <p:cNvSpPr>
              <a:spLocks noChangeShapeType="1"/>
            </p:cNvSpPr>
            <p:nvPr/>
          </p:nvSpPr>
          <p:spPr bwMode="auto">
            <a:xfrm>
              <a:off x="867" y="1806"/>
              <a:ext cx="11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39079504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86EB8BA-5446-4A29-B1B4-5C9473EED9E2}" type="slidenum">
              <a:rPr lang="en-US" altLang="en-US" sz="1400">
                <a:latin typeface="Arial" panose="020B0604020202020204" pitchFamily="34" charset="0"/>
              </a:rPr>
              <a:pPr eaLnBrk="1" hangingPunct="1">
                <a:buFontTx/>
                <a:buNone/>
              </a:pPr>
              <a:t>88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6.16 (SOLN)</a:t>
            </a:r>
          </a:p>
        </p:txBody>
      </p:sp>
      <p:sp>
        <p:nvSpPr>
          <p:cNvPr id="4" name="Rectangle 3"/>
          <p:cNvSpPr txBox="1">
            <a:spLocks noChangeArrowheads="1"/>
          </p:cNvSpPr>
          <p:nvPr/>
        </p:nvSpPr>
        <p:spPr bwMode="auto">
          <a:xfrm>
            <a:off x="381000" y="1066800"/>
            <a:ext cx="85344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Internal moment</a:t>
            </a:r>
          </a:p>
          <a:p>
            <a:pPr marL="0" indent="0">
              <a:buFontTx/>
              <a:buNone/>
            </a:pPr>
            <a:r>
              <a:rPr lang="en-US" altLang="en-US" sz="2800" smtClean="0">
                <a:latin typeface="Arial" panose="020B0604020202020204" pitchFamily="34" charset="0"/>
              </a:rPr>
              <a:t>Apply moment equation of equilibrium about neutral axis,</a:t>
            </a:r>
            <a:endParaRPr lang="en-US" altLang="en-US" sz="2800" smtClean="0"/>
          </a:p>
        </p:txBody>
      </p:sp>
      <p:pic>
        <p:nvPicPr>
          <p:cNvPr id="5" name="Picture 4" descr="AACLPMI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495800"/>
            <a:ext cx="4476750"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13"/>
          <p:cNvSpPr>
            <a:spLocks noChangeArrowheads="1"/>
          </p:cNvSpPr>
          <p:nvPr/>
        </p:nvSpPr>
        <p:spPr bwMode="auto">
          <a:xfrm>
            <a:off x="504825" y="2638425"/>
            <a:ext cx="228600" cy="685800"/>
          </a:xfrm>
          <a:prstGeom prst="curvedRightArrow">
            <a:avLst>
              <a:gd name="adj1" fmla="val 60000"/>
              <a:gd name="adj2" fmla="val 120000"/>
              <a:gd name="adj3" fmla="val 33333"/>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endParaRPr lang="en-MY" altLang="en-US" sz="2800">
              <a:latin typeface="Arial" panose="020B0604020202020204" pitchFamily="34" charset="0"/>
            </a:endParaRPr>
          </a:p>
        </p:txBody>
      </p:sp>
      <p:sp>
        <p:nvSpPr>
          <p:cNvPr id="7" name="Rectangle 14"/>
          <p:cNvSpPr>
            <a:spLocks noChangeArrowheads="1"/>
          </p:cNvSpPr>
          <p:nvPr/>
        </p:nvSpPr>
        <p:spPr bwMode="auto">
          <a:xfrm>
            <a:off x="534988" y="2667000"/>
            <a:ext cx="8331200"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  </a:t>
            </a:r>
            <a:r>
              <a:rPr lang="en-US" altLang="en-US" sz="2800" i="1">
                <a:sym typeface="Symbol" panose="05050102010706020507" pitchFamily="18" charset="2"/>
              </a:rPr>
              <a:t>M</a:t>
            </a:r>
            <a:r>
              <a:rPr lang="en-US" altLang="en-US" sz="2800" baseline="-25000">
                <a:sym typeface="Symbol" panose="05050102010706020507" pitchFamily="18" charset="2"/>
              </a:rPr>
              <a:t>NA</a:t>
            </a:r>
            <a:r>
              <a:rPr lang="en-US" altLang="en-US" sz="2800">
                <a:sym typeface="Symbol" panose="05050102010706020507" pitchFamily="18" charset="2"/>
              </a:rPr>
              <a:t> = 0;   24 kN(2 m) + 1.0 kN(0.05909 m)  </a:t>
            </a:r>
            <a:r>
              <a:rPr lang="en-US" altLang="en-US" sz="2800" i="1">
                <a:sym typeface="Symbol" panose="05050102010706020507" pitchFamily="18" charset="2"/>
              </a:rPr>
              <a:t>M</a:t>
            </a:r>
            <a:r>
              <a:rPr lang="en-US" altLang="en-US" sz="2800">
                <a:sym typeface="Symbol" panose="05050102010706020507" pitchFamily="18" charset="2"/>
              </a:rPr>
              <a:t> = 0</a:t>
            </a:r>
          </a:p>
          <a:p>
            <a:pPr algn="ctr" eaLnBrk="1" hangingPunct="1">
              <a:buFontTx/>
              <a:buNone/>
            </a:pPr>
            <a:r>
              <a:rPr lang="en-US" altLang="en-US" sz="2800" i="1">
                <a:sym typeface="Symbol" panose="05050102010706020507" pitchFamily="18" charset="2"/>
              </a:rPr>
              <a:t>M</a:t>
            </a:r>
            <a:r>
              <a:rPr lang="en-US" altLang="en-US" sz="2800">
                <a:sym typeface="Symbol" panose="05050102010706020507" pitchFamily="18" charset="2"/>
              </a:rPr>
              <a:t> = 4.859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 </a:t>
            </a:r>
          </a:p>
        </p:txBody>
      </p:sp>
    </p:spTree>
    <p:extLst>
      <p:ext uri="{BB962C8B-B14F-4D97-AF65-F5344CB8AC3E}">
        <p14:creationId xmlns:p14="http://schemas.microsoft.com/office/powerpoint/2010/main" val="13701837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2B938EDD-69EF-4F67-903C-FDEF775519F8}" type="slidenum">
              <a:rPr lang="en-US" altLang="en-US" sz="1400">
                <a:latin typeface="Arial" panose="020B0604020202020204" pitchFamily="34" charset="0"/>
              </a:rPr>
              <a:pPr eaLnBrk="1" hangingPunct="1">
                <a:buFontTx/>
                <a:buNone/>
              </a:pPr>
              <a:t>89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6.16 (SOLN)</a:t>
            </a:r>
          </a:p>
        </p:txBody>
      </p:sp>
      <p:sp>
        <p:nvSpPr>
          <p:cNvPr id="4" name="Rectangle 3"/>
          <p:cNvSpPr txBox="1">
            <a:spLocks noChangeArrowheads="1"/>
          </p:cNvSpPr>
          <p:nvPr/>
        </p:nvSpPr>
        <p:spPr bwMode="auto">
          <a:xfrm>
            <a:off x="381000" y="1066800"/>
            <a:ext cx="83820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sz="2800" smtClean="0">
                <a:solidFill>
                  <a:schemeClr val="accent2"/>
                </a:solidFill>
                <a:latin typeface="Arial" panose="020B0604020202020204" pitchFamily="34" charset="0"/>
              </a:rPr>
              <a:t>Section property</a:t>
            </a:r>
          </a:p>
          <a:p>
            <a:pPr marL="0" indent="0">
              <a:lnSpc>
                <a:spcPct val="90000"/>
              </a:lnSpc>
              <a:buFontTx/>
              <a:buNone/>
            </a:pPr>
            <a:r>
              <a:rPr lang="en-US" altLang="en-US" sz="2800" smtClean="0">
                <a:latin typeface="Arial" panose="020B0604020202020204" pitchFamily="34" charset="0"/>
              </a:rPr>
              <a:t>Moment of inertia about neutral axis is determined using parallel-axis theorem applied to each of the three composite parts of the x-sectional area.</a:t>
            </a:r>
            <a:endParaRPr lang="en-US" altLang="en-US" sz="2800" smtClean="0"/>
          </a:p>
        </p:txBody>
      </p:sp>
      <p:sp>
        <p:nvSpPr>
          <p:cNvPr id="5" name="Rectangle 6"/>
          <p:cNvSpPr>
            <a:spLocks noChangeArrowheads="1"/>
          </p:cNvSpPr>
          <p:nvPr/>
        </p:nvSpPr>
        <p:spPr bwMode="auto">
          <a:xfrm>
            <a:off x="455613" y="2825750"/>
            <a:ext cx="7680325" cy="23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08000" indent="-5080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I</a:t>
            </a:r>
            <a:r>
              <a:rPr lang="en-US" altLang="en-US" sz="2800">
                <a:sym typeface="Symbol" panose="05050102010706020507" pitchFamily="18" charset="2"/>
              </a:rPr>
              <a:t> = [1/12(0.250 m)(0.020 m)</a:t>
            </a:r>
            <a:r>
              <a:rPr lang="en-US" altLang="en-US" sz="2800" baseline="30000">
                <a:sym typeface="Symbol" panose="05050102010706020507" pitchFamily="18" charset="2"/>
              </a:rPr>
              <a:t>3</a:t>
            </a:r>
            <a:r>
              <a:rPr lang="en-US" altLang="en-US" sz="2800">
                <a:sym typeface="Symbol" panose="05050102010706020507" pitchFamily="18" charset="2"/>
              </a:rPr>
              <a:t> </a:t>
            </a:r>
            <a:br>
              <a:rPr lang="en-US" altLang="en-US" sz="2800">
                <a:sym typeface="Symbol" panose="05050102010706020507" pitchFamily="18" charset="2"/>
              </a:rPr>
            </a:br>
            <a:r>
              <a:rPr lang="en-US" altLang="en-US" sz="2800">
                <a:sym typeface="Symbol" panose="05050102010706020507" pitchFamily="18" charset="2"/>
              </a:rPr>
              <a:t>    + (0.250 m)(0.020 m)(0.05909 m  0.010 m)</a:t>
            </a:r>
            <a:r>
              <a:rPr lang="en-US" altLang="en-US" sz="2800" baseline="30000">
                <a:sym typeface="Symbol" panose="05050102010706020507" pitchFamily="18" charset="2"/>
              </a:rPr>
              <a:t>2</a:t>
            </a:r>
            <a:r>
              <a:rPr lang="en-US" altLang="en-US" sz="2800">
                <a:sym typeface="Symbol" panose="05050102010706020507" pitchFamily="18" charset="2"/>
              </a:rPr>
              <a:t>]</a:t>
            </a:r>
            <a:br>
              <a:rPr lang="en-US" altLang="en-US" sz="2800">
                <a:sym typeface="Symbol" panose="05050102010706020507" pitchFamily="18" charset="2"/>
              </a:rPr>
            </a:br>
            <a:r>
              <a:rPr lang="en-US" altLang="en-US" sz="2800">
                <a:sym typeface="Symbol" panose="05050102010706020507" pitchFamily="18" charset="2"/>
              </a:rPr>
              <a:t>+ 2[1/12(0.015 m)(0.200 m)</a:t>
            </a:r>
            <a:r>
              <a:rPr lang="en-US" altLang="en-US" sz="2800" baseline="30000">
                <a:sym typeface="Symbol" panose="05050102010706020507" pitchFamily="18" charset="2"/>
              </a:rPr>
              <a:t>3</a:t>
            </a:r>
            <a:r>
              <a:rPr lang="en-US" altLang="en-US" sz="2800">
                <a:sym typeface="Symbol" panose="05050102010706020507" pitchFamily="18" charset="2"/>
              </a:rPr>
              <a:t> </a:t>
            </a:r>
            <a:br>
              <a:rPr lang="en-US" altLang="en-US" sz="2800">
                <a:sym typeface="Symbol" panose="05050102010706020507" pitchFamily="18" charset="2"/>
              </a:rPr>
            </a:br>
            <a:r>
              <a:rPr lang="en-US" altLang="en-US" sz="2800">
                <a:sym typeface="Symbol" panose="05050102010706020507" pitchFamily="18" charset="2"/>
              </a:rPr>
              <a:t>    + (0.015 m)(0.200 m)(0.100 m  0.05909 m)</a:t>
            </a:r>
            <a:r>
              <a:rPr lang="en-US" altLang="en-US" sz="2800" baseline="30000">
                <a:sym typeface="Symbol" panose="05050102010706020507" pitchFamily="18" charset="2"/>
              </a:rPr>
              <a:t>2</a:t>
            </a:r>
            <a:r>
              <a:rPr lang="en-US" altLang="en-US" sz="2800">
                <a:sym typeface="Symbol" panose="05050102010706020507" pitchFamily="18" charset="2"/>
              </a:rPr>
              <a:t>]</a:t>
            </a:r>
          </a:p>
          <a:p>
            <a:pPr eaLnBrk="1" hangingPunct="1">
              <a:buFontTx/>
              <a:buNone/>
            </a:pPr>
            <a:r>
              <a:rPr lang="en-US" altLang="en-US" sz="2800" i="1">
                <a:sym typeface="Symbol" panose="05050102010706020507" pitchFamily="18" charset="2"/>
              </a:rPr>
              <a:t>I</a:t>
            </a:r>
            <a:r>
              <a:rPr lang="en-US" altLang="en-US" sz="2800">
                <a:sym typeface="Symbol" panose="05050102010706020507" pitchFamily="18" charset="2"/>
              </a:rPr>
              <a:t> = 42.26(10</a:t>
            </a:r>
            <a:r>
              <a:rPr lang="en-US" altLang="en-US" sz="2800" baseline="30000">
                <a:sym typeface="Symbol" panose="05050102010706020507" pitchFamily="18" charset="2"/>
              </a:rPr>
              <a:t>-6</a:t>
            </a:r>
            <a:r>
              <a:rPr lang="en-US" altLang="en-US" sz="2800">
                <a:sym typeface="Symbol" panose="05050102010706020507" pitchFamily="18" charset="2"/>
              </a:rPr>
              <a:t>) m</a:t>
            </a:r>
            <a:r>
              <a:rPr lang="en-US" altLang="en-US" sz="2800" baseline="30000">
                <a:sym typeface="Symbol" panose="05050102010706020507" pitchFamily="18" charset="2"/>
              </a:rPr>
              <a:t>4</a:t>
            </a:r>
          </a:p>
        </p:txBody>
      </p:sp>
      <p:pic>
        <p:nvPicPr>
          <p:cNvPr id="6" name="Picture 7" descr="AACLPMH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191000" y="4838700"/>
            <a:ext cx="4522788" cy="1943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55266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1A2FB792-AAAC-48D2-8610-CB5F954473F3}" type="slidenum">
              <a:rPr lang="en-US" altLang="en-US" sz="1400">
                <a:latin typeface="Arial" panose="020B0604020202020204" pitchFamily="34" charset="0"/>
              </a:rPr>
              <a:pPr eaLnBrk="1" hangingPunct="1">
                <a:buFontTx/>
                <a:buNone/>
              </a:pPr>
              <a:t>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2400" dirty="0" smtClean="0"/>
              <a:t>6.1 SHEAR AND MOMENT DIAGRAMS</a:t>
            </a:r>
          </a:p>
        </p:txBody>
      </p:sp>
      <p:sp>
        <p:nvSpPr>
          <p:cNvPr id="4" name="Rectangle 3"/>
          <p:cNvSpPr txBox="1">
            <a:spLocks noChangeArrowheads="1"/>
          </p:cNvSpPr>
          <p:nvPr/>
        </p:nvSpPr>
        <p:spPr bwMode="auto">
          <a:xfrm>
            <a:off x="233363" y="1066800"/>
            <a:ext cx="8605837" cy="40386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b="1" smtClean="0">
                <a:solidFill>
                  <a:srgbClr val="CC3300"/>
                </a:solidFill>
                <a:latin typeface="Arial" panose="020B0604020202020204" pitchFamily="34" charset="0"/>
              </a:rPr>
              <a:t>IMPORTANT</a:t>
            </a:r>
          </a:p>
          <a:p>
            <a:pPr>
              <a:lnSpc>
                <a:spcPct val="80000"/>
              </a:lnSpc>
            </a:pPr>
            <a:r>
              <a:rPr lang="en-US" altLang="en-US" sz="2800" smtClean="0">
                <a:latin typeface="Arial" panose="020B0604020202020204" pitchFamily="34" charset="0"/>
              </a:rPr>
              <a:t>Beams are long straight members that carry loads perpendicular to their longitudinal axis. They are classified according to how they are supported</a:t>
            </a:r>
          </a:p>
          <a:p>
            <a:pPr>
              <a:lnSpc>
                <a:spcPct val="80000"/>
              </a:lnSpc>
            </a:pPr>
            <a:r>
              <a:rPr lang="en-US" altLang="en-US" sz="2800" smtClean="0">
                <a:latin typeface="Arial" panose="020B0604020202020204" pitchFamily="34" charset="0"/>
              </a:rPr>
              <a:t>To design a beam, we need to know the variation of the shear and moment along its axis in order to find the points where they are maximum</a:t>
            </a:r>
          </a:p>
          <a:p>
            <a:pPr>
              <a:lnSpc>
                <a:spcPct val="80000"/>
              </a:lnSpc>
            </a:pPr>
            <a:r>
              <a:rPr lang="en-US" altLang="en-US" sz="2800" smtClean="0">
                <a:latin typeface="Arial" panose="020B0604020202020204" pitchFamily="34" charset="0"/>
              </a:rPr>
              <a:t>Establishing a sign convention for positive shear and moment will allow us to draw the shear and moment diagrams</a:t>
            </a:r>
            <a:endParaRPr lang="en-US" altLang="en-US" sz="2800" i="1" smtClean="0"/>
          </a:p>
        </p:txBody>
      </p:sp>
    </p:spTree>
    <p:extLst>
      <p:ext uri="{BB962C8B-B14F-4D97-AF65-F5344CB8AC3E}">
        <p14:creationId xmlns:p14="http://schemas.microsoft.com/office/powerpoint/2010/main" val="9075975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5CC80F31-8E2E-4669-81F8-DA12836D5B2D}" type="slidenum">
              <a:rPr lang="en-US" altLang="en-US" sz="1400">
                <a:latin typeface="Arial" panose="020B0604020202020204" pitchFamily="34" charset="0"/>
              </a:rPr>
              <a:pPr eaLnBrk="1" hangingPunct="1">
                <a:buFontTx/>
                <a:buNone/>
              </a:pPr>
              <a:t>90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6.16 (SOLN)</a:t>
            </a:r>
          </a:p>
        </p:txBody>
      </p:sp>
      <p:sp>
        <p:nvSpPr>
          <p:cNvPr id="4" name="Rectangle 3"/>
          <p:cNvSpPr txBox="1">
            <a:spLocks noChangeArrowheads="1"/>
          </p:cNvSpPr>
          <p:nvPr/>
        </p:nvSpPr>
        <p:spPr bwMode="auto">
          <a:xfrm>
            <a:off x="228600" y="1066800"/>
            <a:ext cx="86868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sz="2800" smtClean="0">
                <a:solidFill>
                  <a:schemeClr val="accent2"/>
                </a:solidFill>
                <a:latin typeface="Arial" panose="020B0604020202020204" pitchFamily="34" charset="0"/>
              </a:rPr>
              <a:t>Maximum bending stress</a:t>
            </a:r>
          </a:p>
          <a:p>
            <a:pPr marL="0" indent="0">
              <a:lnSpc>
                <a:spcPct val="90000"/>
              </a:lnSpc>
              <a:buFontTx/>
              <a:buNone/>
            </a:pPr>
            <a:r>
              <a:rPr lang="en-US" altLang="en-US" sz="2800" smtClean="0">
                <a:latin typeface="Arial" panose="020B0604020202020204" pitchFamily="34" charset="0"/>
              </a:rPr>
              <a:t>It occurs at points farthest away from neutral axis. At bottom of beam, </a:t>
            </a:r>
            <a:r>
              <a:rPr lang="en-US" altLang="en-US" sz="2800" i="1" smtClean="0"/>
              <a:t>c</a:t>
            </a:r>
            <a:r>
              <a:rPr lang="en-US" altLang="en-US" sz="2800" smtClean="0"/>
              <a:t> = 0.200 m </a:t>
            </a:r>
            <a:r>
              <a:rPr lang="en-US" altLang="en-US" sz="2800" smtClean="0">
                <a:sym typeface="Symbol" panose="05050102010706020507" pitchFamily="18" charset="2"/>
              </a:rPr>
              <a:t></a:t>
            </a:r>
            <a:r>
              <a:rPr lang="en-US" altLang="en-US" sz="2800" smtClean="0"/>
              <a:t> 0.05909 m = 0.1409 m</a:t>
            </a:r>
            <a:r>
              <a:rPr lang="en-US" altLang="en-US" sz="2800" smtClean="0">
                <a:latin typeface="Arial" panose="020B0604020202020204" pitchFamily="34" charset="0"/>
              </a:rPr>
              <a:t>. Thus,</a:t>
            </a:r>
            <a:endParaRPr lang="en-US" altLang="en-US" sz="2800" smtClean="0"/>
          </a:p>
        </p:txBody>
      </p:sp>
      <p:sp>
        <p:nvSpPr>
          <p:cNvPr id="5" name="Rectangle 4"/>
          <p:cNvSpPr>
            <a:spLocks noChangeArrowheads="1"/>
          </p:cNvSpPr>
          <p:nvPr/>
        </p:nvSpPr>
        <p:spPr bwMode="auto">
          <a:xfrm>
            <a:off x="228600" y="3732213"/>
            <a:ext cx="44958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sym typeface="Symbol" panose="05050102010706020507" pitchFamily="18" charset="2"/>
              </a:rPr>
              <a:t>At top of beam, </a:t>
            </a:r>
            <a:r>
              <a:rPr lang="en-US" altLang="en-US" sz="2800" i="1">
                <a:latin typeface="Arial" panose="020B0604020202020204" pitchFamily="34" charset="0"/>
                <a:sym typeface="Symbol" panose="05050102010706020507" pitchFamily="18" charset="2"/>
              </a:rPr>
              <a:t></a:t>
            </a:r>
            <a:r>
              <a:rPr lang="en-US" altLang="en-US" sz="2800" i="1">
                <a:sym typeface="Symbol" panose="05050102010706020507" pitchFamily="18" charset="2"/>
              </a:rPr>
              <a:t>’</a:t>
            </a:r>
            <a:r>
              <a:rPr lang="en-US" altLang="en-US" sz="2800">
                <a:latin typeface="Arial" panose="020B0604020202020204" pitchFamily="34" charset="0"/>
                <a:sym typeface="Symbol" panose="05050102010706020507" pitchFamily="18" charset="2"/>
              </a:rPr>
              <a:t> = 6.79 MPa. In addition, normal force of </a:t>
            </a:r>
            <a:r>
              <a:rPr lang="en-US" altLang="en-US" sz="2800" i="1">
                <a:sym typeface="Symbol" panose="05050102010706020507" pitchFamily="18" charset="2"/>
              </a:rPr>
              <a:t>N</a:t>
            </a:r>
            <a:r>
              <a:rPr lang="en-US" altLang="en-US" sz="2800">
                <a:latin typeface="Arial" panose="020B0604020202020204" pitchFamily="34" charset="0"/>
                <a:sym typeface="Symbol" panose="05050102010706020507" pitchFamily="18" charset="2"/>
              </a:rPr>
              <a:t> = 1 kN and shear force </a:t>
            </a:r>
            <a:r>
              <a:rPr lang="en-US" altLang="en-US" sz="2800" i="1">
                <a:sym typeface="Symbol" panose="05050102010706020507" pitchFamily="18" charset="2"/>
              </a:rPr>
              <a:t>V</a:t>
            </a:r>
            <a:r>
              <a:rPr lang="en-US" altLang="en-US" sz="2800">
                <a:latin typeface="Arial" panose="020B0604020202020204" pitchFamily="34" charset="0"/>
                <a:sym typeface="Symbol" panose="05050102010706020507" pitchFamily="18" charset="2"/>
              </a:rPr>
              <a:t> = 2.4 kN will also contribute additional stress on x-section.</a:t>
            </a:r>
          </a:p>
        </p:txBody>
      </p:sp>
      <p:pic>
        <p:nvPicPr>
          <p:cNvPr id="6" name="Picture 7" descr="AACLPMI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895850" y="4011613"/>
            <a:ext cx="4095750" cy="19319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7" name="Group 19"/>
          <p:cNvGrpSpPr>
            <a:grpSpLocks/>
          </p:cNvGrpSpPr>
          <p:nvPr/>
        </p:nvGrpSpPr>
        <p:grpSpPr bwMode="auto">
          <a:xfrm>
            <a:off x="1116013" y="2595563"/>
            <a:ext cx="7342187" cy="1062037"/>
            <a:chOff x="480" y="1635"/>
            <a:chExt cx="4625" cy="669"/>
          </a:xfrm>
        </p:grpSpPr>
        <p:grpSp>
          <p:nvGrpSpPr>
            <p:cNvPr id="8" name="Group 11"/>
            <p:cNvGrpSpPr>
              <a:grpSpLocks/>
            </p:cNvGrpSpPr>
            <p:nvPr/>
          </p:nvGrpSpPr>
          <p:grpSpPr bwMode="auto">
            <a:xfrm>
              <a:off x="480" y="1654"/>
              <a:ext cx="4625" cy="650"/>
              <a:chOff x="1680" y="2182"/>
              <a:chExt cx="4625" cy="650"/>
            </a:xfrm>
          </p:grpSpPr>
          <p:sp>
            <p:nvSpPr>
              <p:cNvPr id="11" name="Text Box 12"/>
              <p:cNvSpPr txBox="1">
                <a:spLocks noChangeArrowheads="1"/>
              </p:cNvSpPr>
              <p:nvPr/>
            </p:nvSpPr>
            <p:spPr bwMode="auto">
              <a:xfrm>
                <a:off x="2382" y="2182"/>
                <a:ext cx="40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Mc</a:t>
                </a:r>
                <a:endParaRPr lang="en-US" altLang="en-US" sz="2800" baseline="-25000"/>
              </a:p>
              <a:p>
                <a:pPr algn="ctr" eaLnBrk="1" hangingPunct="1">
                  <a:buFontTx/>
                  <a:buNone/>
                </a:pPr>
                <a:r>
                  <a:rPr lang="en-US" altLang="en-US" sz="2800" i="1"/>
                  <a:t>I</a:t>
                </a:r>
              </a:p>
            </p:txBody>
          </p:sp>
          <p:sp>
            <p:nvSpPr>
              <p:cNvPr id="12" name="Text Box 13"/>
              <p:cNvSpPr txBox="1">
                <a:spLocks noChangeArrowheads="1"/>
              </p:cNvSpPr>
              <p:nvPr/>
            </p:nvSpPr>
            <p:spPr bwMode="auto">
              <a:xfrm>
                <a:off x="1680" y="2331"/>
                <a:ext cx="462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cs typeface="Times New Roman" panose="02020603050405020304" pitchFamily="18" charset="0"/>
                    <a:sym typeface="Symbol" panose="05050102010706020507" pitchFamily="18" charset="2"/>
                  </a:rPr>
                  <a:t></a:t>
                </a:r>
                <a:r>
                  <a:rPr lang="en-US" altLang="en-US" sz="2800" i="1" baseline="-25000">
                    <a:cs typeface="Times New Roman" panose="02020603050405020304" pitchFamily="18" charset="0"/>
                    <a:sym typeface="Symbol" panose="05050102010706020507" pitchFamily="18" charset="2"/>
                  </a:rPr>
                  <a:t>max</a:t>
                </a:r>
                <a:r>
                  <a:rPr lang="en-US" altLang="en-US" sz="2800">
                    <a:cs typeface="Times New Roman" panose="02020603050405020304" pitchFamily="18" charset="0"/>
                    <a:sym typeface="Symbol" panose="05050102010706020507" pitchFamily="18" charset="2"/>
                  </a:rPr>
                  <a:t> =		=				= 16.2 MPa</a:t>
                </a:r>
                <a:endParaRPr lang="en-US" altLang="en-US" sz="2800" baseline="-25000"/>
              </a:p>
            </p:txBody>
          </p:sp>
          <p:sp>
            <p:nvSpPr>
              <p:cNvPr id="13" name="Line 14"/>
              <p:cNvSpPr>
                <a:spLocks noChangeShapeType="1"/>
              </p:cNvSpPr>
              <p:nvPr/>
            </p:nvSpPr>
            <p:spPr bwMode="auto">
              <a:xfrm>
                <a:off x="2370" y="2511"/>
                <a:ext cx="4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 name="Text Box 16"/>
            <p:cNvSpPr txBox="1">
              <a:spLocks noChangeArrowheads="1"/>
            </p:cNvSpPr>
            <p:nvPr/>
          </p:nvSpPr>
          <p:spPr bwMode="auto">
            <a:xfrm>
              <a:off x="1841" y="1635"/>
              <a:ext cx="2176"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4.859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m(0.1409 m)</a:t>
              </a:r>
              <a:endParaRPr lang="en-US" altLang="en-US" sz="2800" baseline="-25000"/>
            </a:p>
            <a:p>
              <a:pPr algn="ctr" eaLnBrk="1" hangingPunct="1">
                <a:buFontTx/>
                <a:buNone/>
              </a:pPr>
              <a:r>
                <a:rPr lang="en-US" altLang="en-US" sz="2800"/>
                <a:t>42.26(10</a:t>
              </a:r>
              <a:r>
                <a:rPr lang="en-US" altLang="en-US" sz="2800" baseline="30000"/>
                <a:t>-6</a:t>
              </a:r>
              <a:r>
                <a:rPr lang="en-US" altLang="en-US" sz="2800"/>
                <a:t>) m</a:t>
              </a:r>
              <a:r>
                <a:rPr lang="en-US" altLang="en-US" sz="2800" baseline="30000"/>
                <a:t>4</a:t>
              </a:r>
            </a:p>
          </p:txBody>
        </p:sp>
        <p:sp>
          <p:nvSpPr>
            <p:cNvPr id="10" name="Line 18"/>
            <p:cNvSpPr>
              <a:spLocks noChangeShapeType="1"/>
            </p:cNvSpPr>
            <p:nvPr/>
          </p:nvSpPr>
          <p:spPr bwMode="auto">
            <a:xfrm>
              <a:off x="1872" y="1973"/>
              <a:ext cx="20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16479242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3D2B5CDC-19CA-4800-8DFC-E6969C785B9D}" type="slidenum">
              <a:rPr lang="en-US" altLang="en-US" sz="1400">
                <a:latin typeface="Arial" panose="020B0604020202020204" pitchFamily="34" charset="0"/>
              </a:rPr>
              <a:pPr eaLnBrk="1" hangingPunct="1">
                <a:buFontTx/>
                <a:buNone/>
              </a:pPr>
              <a:t>91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Sample Problem 5.1</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475" y="1568450"/>
            <a:ext cx="417195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619125" y="3513138"/>
            <a:ext cx="410845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For the timber beam and loading shown, draw the shear and bend-moment diagrams and determine the maximum normal stress due to bending.</a:t>
            </a:r>
          </a:p>
        </p:txBody>
      </p:sp>
      <p:sp>
        <p:nvSpPr>
          <p:cNvPr id="6" name="Text Box 5"/>
          <p:cNvSpPr txBox="1">
            <a:spLocks noChangeArrowheads="1"/>
          </p:cNvSpPr>
          <p:nvPr/>
        </p:nvSpPr>
        <p:spPr bwMode="auto">
          <a:xfrm>
            <a:off x="4713288" y="914400"/>
            <a:ext cx="4160837"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Treating the entire beam as a rigid body, determine the reaction forces.</a:t>
            </a:r>
          </a:p>
        </p:txBody>
      </p:sp>
      <p:sp>
        <p:nvSpPr>
          <p:cNvPr id="7" name="Text Box 6"/>
          <p:cNvSpPr txBox="1">
            <a:spLocks noChangeArrowheads="1"/>
          </p:cNvSpPr>
          <p:nvPr/>
        </p:nvSpPr>
        <p:spPr bwMode="auto">
          <a:xfrm>
            <a:off x="4713288" y="4316413"/>
            <a:ext cx="4160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Identify the maximum shear and bending moment from plots of  their distributions.</a:t>
            </a:r>
          </a:p>
        </p:txBody>
      </p:sp>
      <p:sp>
        <p:nvSpPr>
          <p:cNvPr id="8" name="Text Box 7"/>
          <p:cNvSpPr txBox="1">
            <a:spLocks noChangeArrowheads="1"/>
          </p:cNvSpPr>
          <p:nvPr/>
        </p:nvSpPr>
        <p:spPr bwMode="auto">
          <a:xfrm>
            <a:off x="4713288" y="5484813"/>
            <a:ext cx="4160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corresponding maximum normal stress.</a:t>
            </a:r>
          </a:p>
        </p:txBody>
      </p:sp>
      <p:sp>
        <p:nvSpPr>
          <p:cNvPr id="9" name="Text Box 8"/>
          <p:cNvSpPr txBox="1">
            <a:spLocks noChangeArrowheads="1"/>
          </p:cNvSpPr>
          <p:nvPr/>
        </p:nvSpPr>
        <p:spPr bwMode="auto">
          <a:xfrm>
            <a:off x="4713288" y="2233613"/>
            <a:ext cx="4160837"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at points near supports and load application points.  Apply equilibrium analyses on resulting free bodies to determine internal shear forces and bending couples.</a:t>
            </a:r>
          </a:p>
        </p:txBody>
      </p:sp>
    </p:spTree>
    <p:extLst>
      <p:ext uri="{BB962C8B-B14F-4D97-AF65-F5344CB8AC3E}">
        <p14:creationId xmlns:p14="http://schemas.microsoft.com/office/powerpoint/2010/main" val="409349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P spid="9" grpId="0"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283FCE6-A929-4838-9C3F-3FD11567B4D4}" type="slidenum">
              <a:rPr lang="en-US" altLang="en-US" sz="1400">
                <a:latin typeface="Arial" panose="020B0604020202020204" pitchFamily="34" charset="0"/>
              </a:rPr>
              <a:pPr eaLnBrk="1" hangingPunct="1">
                <a:buFontTx/>
                <a:buNone/>
              </a:pPr>
              <a:t>92</a:t>
            </a:fld>
            <a:endParaRPr lang="en-US" altLang="en-US" sz="1400">
              <a:latin typeface="Arial" panose="020B0604020202020204" pitchFamily="34" charset="0"/>
            </a:endParaRPr>
          </a:p>
        </p:txBody>
      </p:sp>
      <p:pic>
        <p:nvPicPr>
          <p:cNvPr id="3" name="Picture 2"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238" y="1066800"/>
            <a:ext cx="2959100"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Grp="1" noChangeArrowheads="1"/>
          </p:cNvSpPr>
          <p:nvPr>
            <p:ph type="title"/>
          </p:nvPr>
        </p:nvSpPr>
        <p:spPr>
          <a:xfrm>
            <a:off x="57150" y="495300"/>
            <a:ext cx="8763000" cy="457200"/>
          </a:xfrm>
        </p:spPr>
        <p:txBody>
          <a:bodyPr/>
          <a:lstStyle/>
          <a:p>
            <a:pPr eaLnBrk="1" hangingPunct="1"/>
            <a:r>
              <a:rPr lang="en-US" altLang="en-US" dirty="0" smtClean="0"/>
              <a:t>Sample Problem 5.1</a:t>
            </a:r>
          </a:p>
        </p:txBody>
      </p:sp>
      <p:grpSp>
        <p:nvGrpSpPr>
          <p:cNvPr id="5" name="Group 4"/>
          <p:cNvGrpSpPr>
            <a:grpSpLocks/>
          </p:cNvGrpSpPr>
          <p:nvPr/>
        </p:nvGrpSpPr>
        <p:grpSpPr bwMode="auto">
          <a:xfrm>
            <a:off x="3451225" y="965200"/>
            <a:ext cx="5692775" cy="1470025"/>
            <a:chOff x="2174" y="608"/>
            <a:chExt cx="3586" cy="926"/>
          </a:xfrm>
        </p:grpSpPr>
        <p:sp>
          <p:nvSpPr>
            <p:cNvPr id="6" name="Text Box 5"/>
            <p:cNvSpPr txBox="1">
              <a:spLocks noChangeArrowheads="1"/>
            </p:cNvSpPr>
            <p:nvPr/>
          </p:nvSpPr>
          <p:spPr bwMode="auto">
            <a:xfrm>
              <a:off x="2174" y="608"/>
              <a:ext cx="3586" cy="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Treating the entire beam as a rigid body, determine the reaction forces</a:t>
              </a:r>
            </a:p>
          </p:txBody>
        </p:sp>
        <p:graphicFrame>
          <p:nvGraphicFramePr>
            <p:cNvPr id="7" name="Object 6"/>
            <p:cNvGraphicFramePr>
              <a:graphicFrameLocks noChangeAspect="1"/>
            </p:cNvGraphicFramePr>
            <p:nvPr/>
          </p:nvGraphicFramePr>
          <p:xfrm>
            <a:off x="2346" y="1326"/>
            <a:ext cx="3048" cy="208"/>
          </p:xfrm>
          <a:graphic>
            <a:graphicData uri="http://schemas.openxmlformats.org/presentationml/2006/ole">
              <mc:AlternateContent xmlns:mc="http://schemas.openxmlformats.org/markup-compatibility/2006">
                <mc:Choice xmlns:v="urn:schemas-microsoft-com:vml" Requires="v">
                  <p:oleObj spid="_x0000_s8250" name="Equation" r:id="rId4" imgW="4838700" imgH="330200" progId="Equation.3">
                    <p:embed/>
                  </p:oleObj>
                </mc:Choice>
                <mc:Fallback>
                  <p:oleObj name="Equation" r:id="rId4" imgW="4838700" imgH="330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6" y="1326"/>
                          <a:ext cx="3048"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8" name="Group 7"/>
          <p:cNvGrpSpPr>
            <a:grpSpLocks/>
          </p:cNvGrpSpPr>
          <p:nvPr/>
        </p:nvGrpSpPr>
        <p:grpSpPr bwMode="auto">
          <a:xfrm>
            <a:off x="3451225" y="2528888"/>
            <a:ext cx="5435600" cy="1346200"/>
            <a:chOff x="2174" y="1593"/>
            <a:chExt cx="3424" cy="848"/>
          </a:xfrm>
        </p:grpSpPr>
        <p:sp>
          <p:nvSpPr>
            <p:cNvPr id="9" name="Text Box 8"/>
            <p:cNvSpPr txBox="1">
              <a:spLocks noChangeArrowheads="1"/>
            </p:cNvSpPr>
            <p:nvPr/>
          </p:nvSpPr>
          <p:spPr bwMode="auto">
            <a:xfrm>
              <a:off x="2174" y="1593"/>
              <a:ext cx="342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and apply equilibrium analyses on resulting free bodies</a:t>
              </a:r>
            </a:p>
          </p:txBody>
        </p:sp>
        <p:graphicFrame>
          <p:nvGraphicFramePr>
            <p:cNvPr id="10" name="Object 9"/>
            <p:cNvGraphicFramePr>
              <a:graphicFrameLocks noChangeAspect="1"/>
            </p:cNvGraphicFramePr>
            <p:nvPr/>
          </p:nvGraphicFramePr>
          <p:xfrm>
            <a:off x="2438" y="2025"/>
            <a:ext cx="2624" cy="416"/>
          </p:xfrm>
          <a:graphic>
            <a:graphicData uri="http://schemas.openxmlformats.org/presentationml/2006/ole">
              <mc:AlternateContent xmlns:mc="http://schemas.openxmlformats.org/markup-compatibility/2006">
                <mc:Choice xmlns:v="urn:schemas-microsoft-com:vml" Requires="v">
                  <p:oleObj spid="_x0000_s8251" name="Equation" r:id="rId6" imgW="4165600" imgH="660400" progId="Equation.3">
                    <p:embed/>
                  </p:oleObj>
                </mc:Choice>
                <mc:Fallback>
                  <p:oleObj name="Equation" r:id="rId6" imgW="4165600" imgH="6604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 y="2025"/>
                          <a:ext cx="2624" cy="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1" name="Object 10"/>
          <p:cNvGraphicFramePr>
            <a:graphicFrameLocks noChangeAspect="1"/>
          </p:cNvGraphicFramePr>
          <p:nvPr/>
        </p:nvGraphicFramePr>
        <p:xfrm>
          <a:off x="3876675" y="4067175"/>
          <a:ext cx="4813300" cy="660400"/>
        </p:xfrm>
        <a:graphic>
          <a:graphicData uri="http://schemas.openxmlformats.org/presentationml/2006/ole">
            <mc:AlternateContent xmlns:mc="http://schemas.openxmlformats.org/markup-compatibility/2006">
              <mc:Choice xmlns:v="urn:schemas-microsoft-com:vml" Requires="v">
                <p:oleObj spid="_x0000_s8252" name="Equation" r:id="rId8" imgW="4813300" imgH="660400" progId="Equation.3">
                  <p:embed/>
                </p:oleObj>
              </mc:Choice>
              <mc:Fallback>
                <p:oleObj name="Equation" r:id="rId8" imgW="4813300" imgH="660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76675" y="4067175"/>
                        <a:ext cx="48133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11"/>
          <p:cNvGraphicFramePr>
            <a:graphicFrameLocks noChangeAspect="1"/>
          </p:cNvGraphicFramePr>
          <p:nvPr/>
        </p:nvGraphicFramePr>
        <p:xfrm>
          <a:off x="4778375" y="4919663"/>
          <a:ext cx="2768600" cy="1422400"/>
        </p:xfrm>
        <a:graphic>
          <a:graphicData uri="http://schemas.openxmlformats.org/presentationml/2006/ole">
            <mc:AlternateContent xmlns:mc="http://schemas.openxmlformats.org/markup-compatibility/2006">
              <mc:Choice xmlns:v="urn:schemas-microsoft-com:vml" Requires="v">
                <p:oleObj spid="_x0000_s8253" name="Equation" r:id="rId10" imgW="2768600" imgH="1422400" progId="Equation.3">
                  <p:embed/>
                </p:oleObj>
              </mc:Choice>
              <mc:Fallback>
                <p:oleObj name="Equation" r:id="rId10" imgW="2768600" imgH="14224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78375" y="4919663"/>
                        <a:ext cx="2768600" cy="142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00000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96DFB955-E0AE-44A8-83F8-5986B2C76A5B}" type="slidenum">
              <a:rPr lang="en-US" altLang="en-US" sz="1400">
                <a:latin typeface="Arial" panose="020B0604020202020204" pitchFamily="34" charset="0"/>
              </a:rPr>
              <a:pPr eaLnBrk="1" hangingPunct="1">
                <a:buFontTx/>
                <a:buNone/>
              </a:pPr>
              <a:t>93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dirty="0" smtClean="0"/>
              <a:t>Sample Problem 5.1</a:t>
            </a:r>
          </a:p>
        </p:txBody>
      </p:sp>
      <p:pic>
        <p:nvPicPr>
          <p:cNvPr id="4" name="Picture 3"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1017588"/>
            <a:ext cx="3748087"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msotw9_tem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733675"/>
            <a:ext cx="3489325" cy="325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a:grpSpLocks/>
          </p:cNvGrpSpPr>
          <p:nvPr/>
        </p:nvGrpSpPr>
        <p:grpSpPr bwMode="auto">
          <a:xfrm>
            <a:off x="4186238" y="968375"/>
            <a:ext cx="4957762" cy="1169988"/>
            <a:chOff x="2637" y="610"/>
            <a:chExt cx="3123" cy="737"/>
          </a:xfrm>
        </p:grpSpPr>
        <p:sp>
          <p:nvSpPr>
            <p:cNvPr id="7" name="Text Box 6"/>
            <p:cNvSpPr txBox="1">
              <a:spLocks noChangeArrowheads="1"/>
            </p:cNvSpPr>
            <p:nvPr/>
          </p:nvSpPr>
          <p:spPr bwMode="auto">
            <a:xfrm>
              <a:off x="2637" y="610"/>
              <a:ext cx="312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Identify the maximum shear and bending moment from plots of  their distributions.</a:t>
              </a:r>
            </a:p>
          </p:txBody>
        </p:sp>
        <p:graphicFrame>
          <p:nvGraphicFramePr>
            <p:cNvPr id="8" name="Object 7"/>
            <p:cNvGraphicFramePr>
              <a:graphicFrameLocks noChangeAspect="1"/>
            </p:cNvGraphicFramePr>
            <p:nvPr/>
          </p:nvGraphicFramePr>
          <p:xfrm>
            <a:off x="2983" y="1155"/>
            <a:ext cx="2040" cy="192"/>
          </p:xfrm>
          <a:graphic>
            <a:graphicData uri="http://schemas.openxmlformats.org/presentationml/2006/ole">
              <mc:AlternateContent xmlns:mc="http://schemas.openxmlformats.org/markup-compatibility/2006">
                <mc:Choice xmlns:v="urn:schemas-microsoft-com:vml" Requires="v">
                  <p:oleObj spid="_x0000_s9260" name="Equation" r:id="rId5" imgW="3238500" imgH="304800" progId="Equation.3">
                    <p:embed/>
                  </p:oleObj>
                </mc:Choice>
                <mc:Fallback>
                  <p:oleObj name="Equation" r:id="rId5" imgW="3238500" imgH="304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3" y="1155"/>
                          <a:ext cx="204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 name="Text Box 9"/>
          <p:cNvSpPr txBox="1">
            <a:spLocks noChangeArrowheads="1"/>
          </p:cNvSpPr>
          <p:nvPr/>
        </p:nvSpPr>
        <p:spPr bwMode="auto">
          <a:xfrm>
            <a:off x="4198938" y="2393950"/>
            <a:ext cx="39211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corresponding maximum normal stress.</a:t>
            </a:r>
          </a:p>
        </p:txBody>
      </p:sp>
      <p:graphicFrame>
        <p:nvGraphicFramePr>
          <p:cNvPr id="10" name="Object 10"/>
          <p:cNvGraphicFramePr>
            <a:graphicFrameLocks noChangeAspect="1"/>
          </p:cNvGraphicFramePr>
          <p:nvPr/>
        </p:nvGraphicFramePr>
        <p:xfrm>
          <a:off x="4262438" y="3452813"/>
          <a:ext cx="4002087" cy="2033587"/>
        </p:xfrm>
        <a:graphic>
          <a:graphicData uri="http://schemas.openxmlformats.org/presentationml/2006/ole">
            <mc:AlternateContent xmlns:mc="http://schemas.openxmlformats.org/markup-compatibility/2006">
              <mc:Choice xmlns:v="urn:schemas-microsoft-com:vml" Requires="v">
                <p:oleObj spid="_x0000_s9261" name="Equation" r:id="rId7" imgW="2400300" imgH="1219200" progId="Equation.DSMT4">
                  <p:embed/>
                </p:oleObj>
              </mc:Choice>
              <mc:Fallback>
                <p:oleObj name="Equation" r:id="rId7" imgW="2400300" imgH="12192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62438" y="3452813"/>
                        <a:ext cx="4002087" cy="2033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11"/>
          <p:cNvGraphicFramePr>
            <a:graphicFrameLocks noChangeAspect="1"/>
          </p:cNvGraphicFramePr>
          <p:nvPr/>
        </p:nvGraphicFramePr>
        <p:xfrm>
          <a:off x="4572000" y="5775325"/>
          <a:ext cx="2057400" cy="439738"/>
        </p:xfrm>
        <a:graphic>
          <a:graphicData uri="http://schemas.openxmlformats.org/presentationml/2006/ole">
            <mc:AlternateContent xmlns:mc="http://schemas.openxmlformats.org/markup-compatibility/2006">
              <mc:Choice xmlns:v="urn:schemas-microsoft-com:vml" Requires="v">
                <p:oleObj spid="_x0000_s9262" name="Equation" r:id="rId9" imgW="1663700" imgH="355600" progId="Equation.3">
                  <p:embed/>
                </p:oleObj>
              </mc:Choice>
              <mc:Fallback>
                <p:oleObj name="Equation" r:id="rId9" imgW="1663700" imgH="355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5775325"/>
                        <a:ext cx="2057400" cy="4397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688359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dirty="0" smtClean="0"/>
              <a:t>Standard Beam Design</a:t>
            </a:r>
          </a:p>
        </p:txBody>
      </p:sp>
      <p:sp>
        <p:nvSpPr>
          <p:cNvPr id="13" name="TextBox 12"/>
          <p:cNvSpPr txBox="1"/>
          <p:nvPr/>
        </p:nvSpPr>
        <p:spPr>
          <a:xfrm>
            <a:off x="457200" y="1447800"/>
            <a:ext cx="7772400" cy="3139321"/>
          </a:xfrm>
          <a:prstGeom prst="rect">
            <a:avLst/>
          </a:prstGeom>
          <a:noFill/>
        </p:spPr>
        <p:txBody>
          <a:bodyPr wrap="square" rtlCol="0">
            <a:spAutoFit/>
          </a:bodyPr>
          <a:lstStyle/>
          <a:p>
            <a:r>
              <a:rPr lang="en-US" dirty="0"/>
              <a:t>An </a:t>
            </a:r>
            <a:r>
              <a:rPr lang="en-US" b="1" dirty="0" smtClean="0"/>
              <a:t>I-beam </a:t>
            </a:r>
            <a:r>
              <a:rPr lang="en-US" dirty="0"/>
              <a:t>is a beam with an </a:t>
            </a:r>
            <a:r>
              <a:rPr lang="en-US" b="1" dirty="0"/>
              <a:t>I</a:t>
            </a:r>
            <a:r>
              <a:rPr lang="en-US" dirty="0"/>
              <a:t> or </a:t>
            </a:r>
            <a:r>
              <a:rPr lang="en-US" b="1" dirty="0"/>
              <a:t>H</a:t>
            </a:r>
            <a:r>
              <a:rPr lang="en-US" dirty="0"/>
              <a:t>-shaped cross-section</a:t>
            </a:r>
            <a:r>
              <a:rPr lang="en-US" dirty="0" smtClean="0"/>
              <a:t>, </a:t>
            </a:r>
            <a:r>
              <a:rPr lang="en-US" dirty="0"/>
              <a:t>also known as </a:t>
            </a:r>
            <a:endParaRPr lang="en-US" dirty="0" smtClean="0"/>
          </a:p>
          <a:p>
            <a:endParaRPr lang="en-US" dirty="0" smtClean="0"/>
          </a:p>
          <a:p>
            <a:pPr marL="285750" indent="-285750">
              <a:buFont typeface="Arial" panose="020B0604020202020204" pitchFamily="34" charset="0"/>
              <a:buChar char="•"/>
            </a:pPr>
            <a:r>
              <a:rPr lang="en-US" b="1" dirty="0" smtClean="0"/>
              <a:t>H-beam</a:t>
            </a:r>
            <a:r>
              <a:rPr lang="en-US" dirty="0" smtClean="0"/>
              <a:t> </a:t>
            </a:r>
            <a:r>
              <a:rPr lang="en-US" dirty="0"/>
              <a:t>(for </a:t>
            </a:r>
            <a:r>
              <a:rPr lang="en-US" b="1" dirty="0"/>
              <a:t>universal column</a:t>
            </a:r>
            <a:r>
              <a:rPr lang="en-US" dirty="0"/>
              <a:t>, </a:t>
            </a:r>
            <a:r>
              <a:rPr lang="en-US" b="1" dirty="0"/>
              <a:t>UC</a:t>
            </a:r>
            <a:r>
              <a:rPr lang="en-US" dirty="0" smtClean="0"/>
              <a:t>) </a:t>
            </a:r>
          </a:p>
          <a:p>
            <a:pPr marL="285750" indent="-285750">
              <a:buFont typeface="Arial" panose="020B0604020202020204" pitchFamily="34" charset="0"/>
              <a:buChar char="•"/>
            </a:pPr>
            <a:r>
              <a:rPr lang="en-US" b="1" dirty="0" smtClean="0"/>
              <a:t>W-beam</a:t>
            </a:r>
            <a:r>
              <a:rPr lang="en-US" dirty="0" smtClean="0"/>
              <a:t> </a:t>
            </a:r>
            <a:r>
              <a:rPr lang="en-US" dirty="0"/>
              <a:t>(for "wide flange</a:t>
            </a:r>
            <a:r>
              <a:rPr lang="en-US" dirty="0" smtClean="0"/>
              <a:t>") </a:t>
            </a:r>
          </a:p>
          <a:p>
            <a:pPr marL="285750" indent="-285750">
              <a:buFont typeface="Arial" panose="020B0604020202020204" pitchFamily="34" charset="0"/>
              <a:buChar char="•"/>
            </a:pPr>
            <a:r>
              <a:rPr lang="en-US" b="1" dirty="0" smtClean="0"/>
              <a:t>Universal </a:t>
            </a:r>
            <a:r>
              <a:rPr lang="en-US" b="1" dirty="0"/>
              <a:t>beam</a:t>
            </a:r>
            <a:r>
              <a:rPr lang="en-US" dirty="0"/>
              <a:t> (</a:t>
            </a:r>
            <a:r>
              <a:rPr lang="en-US" b="1" dirty="0"/>
              <a:t>UB</a:t>
            </a:r>
            <a:r>
              <a:rPr lang="en-US" dirty="0" smtClean="0"/>
              <a:t>) </a:t>
            </a:r>
          </a:p>
          <a:p>
            <a:pPr marL="285750" indent="-285750">
              <a:buFont typeface="Arial" panose="020B0604020202020204" pitchFamily="34" charset="0"/>
              <a:buChar char="•"/>
            </a:pPr>
            <a:r>
              <a:rPr lang="en-US" b="1" dirty="0"/>
              <a:t>R</a:t>
            </a:r>
            <a:r>
              <a:rPr lang="en-US" b="1" dirty="0" smtClean="0"/>
              <a:t>olled </a:t>
            </a:r>
            <a:r>
              <a:rPr lang="en-US" b="1" dirty="0"/>
              <a:t>steel joist</a:t>
            </a:r>
            <a:r>
              <a:rPr lang="en-US" dirty="0"/>
              <a:t> (</a:t>
            </a:r>
            <a:r>
              <a:rPr lang="en-US" b="1" dirty="0"/>
              <a:t>RSJ</a:t>
            </a:r>
            <a:r>
              <a:rPr lang="en-US" dirty="0" smtClean="0"/>
              <a:t>) </a:t>
            </a:r>
          </a:p>
          <a:p>
            <a:pPr marL="285750" indent="-285750">
              <a:buFont typeface="Arial" panose="020B0604020202020204" pitchFamily="34" charset="0"/>
              <a:buChar char="•"/>
            </a:pPr>
            <a:r>
              <a:rPr lang="en-US" dirty="0" smtClean="0"/>
              <a:t>or D</a:t>
            </a:r>
            <a:r>
              <a:rPr lang="en-US" b="1" dirty="0" smtClean="0"/>
              <a:t>ouble-T</a:t>
            </a:r>
            <a:r>
              <a:rPr lang="en-US" dirty="0" smtClean="0"/>
              <a:t> </a:t>
            </a:r>
            <a:r>
              <a:rPr lang="en-US" dirty="0"/>
              <a:t>(especially in Polish, Bulgarian, Spanish, Italian and German</a:t>
            </a:r>
            <a:r>
              <a:rPr lang="en-US" dirty="0" smtClean="0"/>
              <a:t>). </a:t>
            </a:r>
          </a:p>
          <a:p>
            <a:endParaRPr lang="en-US" dirty="0" smtClean="0"/>
          </a:p>
          <a:p>
            <a:r>
              <a:rPr lang="en-US" dirty="0" smtClean="0"/>
              <a:t>The </a:t>
            </a:r>
            <a:r>
              <a:rPr lang="en-US" dirty="0"/>
              <a:t>horizontal elements of the </a:t>
            </a:r>
            <a:r>
              <a:rPr lang="en-US" b="1" dirty="0"/>
              <a:t>I</a:t>
            </a:r>
            <a:r>
              <a:rPr lang="en-US" dirty="0"/>
              <a:t> are flanges, and the vertical element is the "web". I-beams are usually made of structural steel and are used in construction and civil engineering.</a:t>
            </a:r>
          </a:p>
        </p:txBody>
      </p:sp>
      <p:sp>
        <p:nvSpPr>
          <p:cNvPr id="14" name="Rectangle 13"/>
          <p:cNvSpPr/>
          <p:nvPr/>
        </p:nvSpPr>
        <p:spPr>
          <a:xfrm>
            <a:off x="381000" y="4876800"/>
            <a:ext cx="5181600" cy="923330"/>
          </a:xfrm>
          <a:prstGeom prst="rect">
            <a:avLst/>
          </a:prstGeom>
        </p:spPr>
        <p:txBody>
          <a:bodyPr wrap="square">
            <a:spAutoFit/>
          </a:bodyPr>
          <a:lstStyle/>
          <a:p>
            <a:r>
              <a:rPr lang="en-US" dirty="0" smtClean="0"/>
              <a:t>W-Beam calculator</a:t>
            </a:r>
          </a:p>
          <a:p>
            <a:r>
              <a:rPr lang="en-US" dirty="0" smtClean="0"/>
              <a:t>https</a:t>
            </a:r>
            <a:r>
              <a:rPr lang="en-US" dirty="0"/>
              <a:t>://www.amesweb.info/SectionalPropertiesTabs/StructuralSteelFabrication_Wshape.aspx</a:t>
            </a:r>
          </a:p>
        </p:txBody>
      </p:sp>
    </p:spTree>
    <p:extLst>
      <p:ext uri="{BB962C8B-B14F-4D97-AF65-F5344CB8AC3E}">
        <p14:creationId xmlns:p14="http://schemas.microsoft.com/office/powerpoint/2010/main" val="42373260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dirty="0" smtClean="0"/>
              <a:t>W-Beam Design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1295400"/>
            <a:ext cx="3054641" cy="5257800"/>
          </a:xfrm>
          <a:prstGeom prst="rect">
            <a:avLst/>
          </a:prstGeom>
        </p:spPr>
      </p:pic>
      <p:pic>
        <p:nvPicPr>
          <p:cNvPr id="4" name="Picture 3"/>
          <p:cNvPicPr>
            <a:picLocks noChangeAspect="1"/>
          </p:cNvPicPr>
          <p:nvPr/>
        </p:nvPicPr>
        <p:blipFill>
          <a:blip r:embed="rId3"/>
          <a:stretch>
            <a:fillRect/>
          </a:stretch>
        </p:blipFill>
        <p:spPr>
          <a:xfrm>
            <a:off x="3886200" y="1600200"/>
            <a:ext cx="4504762" cy="4457143"/>
          </a:xfrm>
          <a:prstGeom prst="rect">
            <a:avLst/>
          </a:prstGeom>
        </p:spPr>
      </p:pic>
    </p:spTree>
    <p:extLst>
      <p:ext uri="{BB962C8B-B14F-4D97-AF65-F5344CB8AC3E}">
        <p14:creationId xmlns:p14="http://schemas.microsoft.com/office/powerpoint/2010/main" val="6911482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sz="3600" dirty="0" smtClean="0"/>
              <a:t>Sample W-Beam Dimensions (Appendix B)</a:t>
            </a:r>
          </a:p>
        </p:txBody>
      </p:sp>
      <p:pic>
        <p:nvPicPr>
          <p:cNvPr id="5" name="Picture 4"/>
          <p:cNvPicPr>
            <a:picLocks noChangeAspect="1"/>
          </p:cNvPicPr>
          <p:nvPr/>
        </p:nvPicPr>
        <p:blipFill>
          <a:blip r:embed="rId2"/>
          <a:stretch>
            <a:fillRect/>
          </a:stretch>
        </p:blipFill>
        <p:spPr>
          <a:xfrm>
            <a:off x="1066801" y="987986"/>
            <a:ext cx="6705600" cy="5638455"/>
          </a:xfrm>
          <a:prstGeom prst="rect">
            <a:avLst/>
          </a:prstGeom>
        </p:spPr>
      </p:pic>
    </p:spTree>
    <p:extLst>
      <p:ext uri="{BB962C8B-B14F-4D97-AF65-F5344CB8AC3E}">
        <p14:creationId xmlns:p14="http://schemas.microsoft.com/office/powerpoint/2010/main" val="14771850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B212ED9E-0F73-4145-8DD7-9F7DD7E57659}" type="slidenum">
              <a:rPr lang="en-US" altLang="en-US" sz="1400">
                <a:latin typeface="Arial" panose="020B0604020202020204" pitchFamily="34" charset="0"/>
              </a:rPr>
              <a:pPr eaLnBrk="1" hangingPunct="1">
                <a:buFontTx/>
                <a:buNone/>
              </a:pPr>
              <a:t>97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5.2</a:t>
            </a:r>
          </a:p>
        </p:txBody>
      </p:sp>
      <p:sp>
        <p:nvSpPr>
          <p:cNvPr id="4" name="Text Box 3"/>
          <p:cNvSpPr txBox="1">
            <a:spLocks noChangeArrowheads="1"/>
          </p:cNvSpPr>
          <p:nvPr/>
        </p:nvSpPr>
        <p:spPr bwMode="auto">
          <a:xfrm>
            <a:off x="360363" y="3516313"/>
            <a:ext cx="4327525" cy="231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The structure shown is constructed of a W250 </a:t>
            </a:r>
            <a:r>
              <a:rPr lang="en-US" altLang="en-US" sz="2400" b="1">
                <a:sym typeface="Symbol" panose="05050102010706020507" pitchFamily="18" charset="2"/>
              </a:rPr>
              <a:t></a:t>
            </a:r>
            <a:r>
              <a:rPr lang="en-US" altLang="en-US" sz="2000"/>
              <a:t> 167 rolled-steel beam. (</a:t>
            </a:r>
            <a:r>
              <a:rPr lang="en-US" altLang="en-US" sz="2000" i="1"/>
              <a:t>a</a:t>
            </a:r>
            <a:r>
              <a:rPr lang="en-US" altLang="en-US" sz="2000"/>
              <a:t>) Draw the shear and bending-moment diagrams for the beam and the given loading. (</a:t>
            </a:r>
            <a:r>
              <a:rPr lang="en-US" altLang="en-US" sz="2000" i="1"/>
              <a:t>b</a:t>
            </a:r>
            <a:r>
              <a:rPr lang="en-US" altLang="en-US" sz="2000"/>
              <a:t>) Determine normal stress in sections just to the right and left of point </a:t>
            </a:r>
            <a:r>
              <a:rPr lang="en-US" altLang="en-US" sz="2000" i="1"/>
              <a:t>D</a:t>
            </a:r>
            <a:r>
              <a:rPr lang="en-US" altLang="en-US" sz="2000"/>
              <a:t>.</a:t>
            </a:r>
          </a:p>
        </p:txBody>
      </p:sp>
      <p:sp>
        <p:nvSpPr>
          <p:cNvPr id="5" name="Text Box 4"/>
          <p:cNvSpPr txBox="1">
            <a:spLocks noChangeArrowheads="1"/>
          </p:cNvSpPr>
          <p:nvPr/>
        </p:nvSpPr>
        <p:spPr bwMode="auto">
          <a:xfrm>
            <a:off x="4697413" y="974725"/>
            <a:ext cx="4278312"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Replace the 45-kN load with an equivalent force-couple system at </a:t>
            </a:r>
            <a:r>
              <a:rPr lang="en-US" altLang="en-US" sz="2000" i="1"/>
              <a:t>D</a:t>
            </a:r>
            <a:r>
              <a:rPr lang="en-US" altLang="en-US" sz="2000"/>
              <a:t>.  Find the reactions at </a:t>
            </a:r>
            <a:r>
              <a:rPr lang="en-US" altLang="en-US" sz="2000" i="1"/>
              <a:t>B </a:t>
            </a:r>
            <a:r>
              <a:rPr lang="en-US" altLang="en-US" sz="2000"/>
              <a:t>by considering the beam as a rigid body.</a:t>
            </a:r>
          </a:p>
        </p:txBody>
      </p:sp>
      <p:sp>
        <p:nvSpPr>
          <p:cNvPr id="6" name="Text Box 5"/>
          <p:cNvSpPr txBox="1">
            <a:spLocks noChangeArrowheads="1"/>
          </p:cNvSpPr>
          <p:nvPr/>
        </p:nvSpPr>
        <p:spPr bwMode="auto">
          <a:xfrm>
            <a:off x="4697413" y="2827338"/>
            <a:ext cx="420052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at points near the support and load application points.  Apply equilibrium analyses on resulting free bodies to determine internal shear forces and bending couples.</a:t>
            </a:r>
          </a:p>
        </p:txBody>
      </p:sp>
      <p:sp>
        <p:nvSpPr>
          <p:cNvPr id="7" name="Text Box 6"/>
          <p:cNvSpPr txBox="1">
            <a:spLocks noChangeArrowheads="1"/>
          </p:cNvSpPr>
          <p:nvPr/>
        </p:nvSpPr>
        <p:spPr bwMode="auto">
          <a:xfrm>
            <a:off x="4697413" y="4932363"/>
            <a:ext cx="42370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maximum normal stress to the left and right of point </a:t>
            </a:r>
            <a:r>
              <a:rPr lang="en-US" altLang="en-US" sz="2000" i="1"/>
              <a:t>D</a:t>
            </a:r>
            <a:r>
              <a:rPr lang="en-US" altLang="en-US" sz="2000"/>
              <a:t>.</a:t>
            </a: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838" y="1192213"/>
            <a:ext cx="3933825"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400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A9B07450-15BA-4F49-A3F5-D9C7980F2A3E}" type="slidenum">
              <a:rPr lang="en-US" altLang="en-US" sz="1400">
                <a:latin typeface="Arial" panose="020B0604020202020204" pitchFamily="34" charset="0"/>
              </a:rPr>
              <a:pPr eaLnBrk="1" hangingPunct="1">
                <a:buFontTx/>
                <a:buNone/>
              </a:pPr>
              <a:t>98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5.2</a:t>
            </a:r>
          </a:p>
        </p:txBody>
      </p:sp>
      <p:sp>
        <p:nvSpPr>
          <p:cNvPr id="4" name="Text Box 3"/>
          <p:cNvSpPr txBox="1">
            <a:spLocks noChangeArrowheads="1"/>
          </p:cNvSpPr>
          <p:nvPr/>
        </p:nvSpPr>
        <p:spPr bwMode="auto">
          <a:xfrm>
            <a:off x="4014788" y="974725"/>
            <a:ext cx="512921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SOLUTION:</a:t>
            </a:r>
          </a:p>
          <a:p>
            <a:pPr eaLnBrk="1" hangingPunct="1">
              <a:spcBef>
                <a:spcPct val="50000"/>
              </a:spcBef>
            </a:pPr>
            <a:r>
              <a:rPr lang="en-US" altLang="en-US" sz="2000"/>
              <a:t>Replace the 45-kN load with equivalent force-couple system at </a:t>
            </a:r>
            <a:r>
              <a:rPr lang="en-US" altLang="en-US" sz="2000" i="1"/>
              <a:t>D</a:t>
            </a:r>
            <a:r>
              <a:rPr lang="en-US" altLang="en-US" sz="2000"/>
              <a:t>. Find reactions at </a:t>
            </a:r>
            <a:r>
              <a:rPr lang="en-US" altLang="en-US" sz="2000" i="1"/>
              <a:t>B.</a:t>
            </a:r>
            <a:endParaRPr lang="en-US" altLang="en-US" sz="2000"/>
          </a:p>
        </p:txBody>
      </p:sp>
      <p:sp>
        <p:nvSpPr>
          <p:cNvPr id="5" name="Rectangle 4"/>
          <p:cNvSpPr>
            <a:spLocks noChangeArrowheads="1"/>
          </p:cNvSpPr>
          <p:nvPr/>
        </p:nvSpPr>
        <p:spPr bwMode="auto">
          <a:xfrm>
            <a:off x="4038600" y="2117725"/>
            <a:ext cx="47386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Section the beam and apply equilibrium analyses on resulting free bodies.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093788"/>
            <a:ext cx="3727450"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513" y="3000375"/>
            <a:ext cx="5424487"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933793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fld id="{EFF8B729-E112-4244-B2BC-8E31DAB3DA49}" type="slidenum">
              <a:rPr lang="en-US" altLang="en-US" sz="1400">
                <a:latin typeface="Arial" panose="020B0604020202020204" pitchFamily="34" charset="0"/>
              </a:rPr>
              <a:pPr eaLnBrk="1" hangingPunct="1">
                <a:buFontTx/>
                <a:buNone/>
              </a:pPr>
              <a:t>99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smtClean="0"/>
              <a:t>Sample Problem 5.2</a:t>
            </a:r>
          </a:p>
        </p:txBody>
      </p:sp>
      <p:sp>
        <p:nvSpPr>
          <p:cNvPr id="4" name="Text Box 3"/>
          <p:cNvSpPr txBox="1">
            <a:spLocks noChangeArrowheads="1"/>
          </p:cNvSpPr>
          <p:nvPr/>
        </p:nvSpPr>
        <p:spPr bwMode="auto">
          <a:xfrm>
            <a:off x="4297363" y="939800"/>
            <a:ext cx="463708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Apply the elastic flexure formulas to determine the maximum normal stress to the left and right of point </a:t>
            </a:r>
            <a:r>
              <a:rPr lang="en-US" altLang="en-US" sz="2000" i="1"/>
              <a:t>D</a:t>
            </a:r>
            <a:r>
              <a:rPr lang="en-US" altLang="en-US" sz="2000"/>
              <a:t>.</a:t>
            </a:r>
          </a:p>
        </p:txBody>
      </p:sp>
      <p:sp>
        <p:nvSpPr>
          <p:cNvPr id="5" name="Text Box 4"/>
          <p:cNvSpPr txBox="1">
            <a:spLocks noChangeArrowheads="1"/>
          </p:cNvSpPr>
          <p:nvPr/>
        </p:nvSpPr>
        <p:spPr bwMode="auto">
          <a:xfrm>
            <a:off x="4506913" y="2035175"/>
            <a:ext cx="46370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buChar char="•"/>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buChar char="•"/>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t>From Appendix C for a W250 </a:t>
            </a:r>
            <a:r>
              <a:rPr lang="en-US" altLang="en-US" sz="2400" b="1">
                <a:sym typeface="Symbol" panose="05050102010706020507" pitchFamily="18" charset="2"/>
              </a:rPr>
              <a:t></a:t>
            </a:r>
            <a:r>
              <a:rPr lang="en-US" altLang="en-US" sz="2000"/>
              <a:t> 167 rolled steel shape, </a:t>
            </a:r>
            <a:r>
              <a:rPr lang="en-US" altLang="en-US" sz="2000" i="1"/>
              <a:t>S</a:t>
            </a:r>
            <a:r>
              <a:rPr lang="en-US" altLang="en-US" sz="2000"/>
              <a:t> = I/c= 208 </a:t>
            </a:r>
            <a:r>
              <a:rPr lang="en-US" altLang="en-US" sz="2400" b="1">
                <a:sym typeface="Symbol" panose="05050102010706020507" pitchFamily="18" charset="2"/>
              </a:rPr>
              <a:t></a:t>
            </a:r>
            <a:r>
              <a:rPr lang="en-US" altLang="en-US" sz="2400"/>
              <a:t> </a:t>
            </a:r>
            <a:r>
              <a:rPr lang="en-US" altLang="en-US" sz="2000"/>
              <a:t>10</a:t>
            </a:r>
            <a:r>
              <a:rPr lang="en-US" altLang="en-US" sz="2000" baseline="30000"/>
              <a:t>6</a:t>
            </a:r>
            <a:r>
              <a:rPr lang="en-US" altLang="en-US" sz="2000"/>
              <a:t>mm</a:t>
            </a:r>
            <a:r>
              <a:rPr lang="en-US" altLang="en-US" sz="2400"/>
              <a:t> </a:t>
            </a:r>
            <a:r>
              <a:rPr lang="en-US" altLang="en-US" sz="2000"/>
              <a:t>about the </a:t>
            </a:r>
            <a:r>
              <a:rPr lang="en-US" altLang="en-US" sz="2000" i="1"/>
              <a:t>X</a:t>
            </a:r>
            <a:r>
              <a:rPr lang="en-US" altLang="en-US" sz="2400" i="1">
                <a:sym typeface="Symbol" panose="05050102010706020507" pitchFamily="18" charset="2"/>
              </a:rPr>
              <a:t></a:t>
            </a:r>
            <a:r>
              <a:rPr lang="en-US" altLang="en-US" sz="2000" i="1"/>
              <a:t>X</a:t>
            </a:r>
            <a:r>
              <a:rPr lang="en-US" altLang="en-US" sz="2000"/>
              <a:t> axis.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01738"/>
            <a:ext cx="3884613" cy="558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263" y="3454400"/>
            <a:ext cx="432752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2590600"/>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1442</TotalTime>
  <Words>4997</Words>
  <Application>Microsoft Office PowerPoint</Application>
  <PresentationFormat>On-screen Show (4:3)</PresentationFormat>
  <Paragraphs>623</Paragraphs>
  <Slides>160</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160</vt:i4>
      </vt:variant>
    </vt:vector>
  </HeadingPairs>
  <TitlesOfParts>
    <vt:vector size="169" baseType="lpstr">
      <vt:lpstr>SimSun</vt:lpstr>
      <vt:lpstr>Arial</vt:lpstr>
      <vt:lpstr>Calibri</vt:lpstr>
      <vt:lpstr>Cambria Math</vt:lpstr>
      <vt:lpstr>Symbol</vt:lpstr>
      <vt:lpstr>Times</vt:lpstr>
      <vt:lpstr>Times New Roman</vt:lpstr>
      <vt:lpstr>UTMocw template</vt:lpstr>
      <vt:lpstr>Equation</vt:lpstr>
      <vt:lpstr>SKTN 2123 Strength of Materials Bending of Beam and Beam Design</vt:lpstr>
      <vt:lpstr>CHAPTER OBJECTIVES</vt:lpstr>
      <vt:lpstr>CHAPTER OUTLINE</vt:lpstr>
      <vt:lpstr>6.1 SHEAR AND MOMENT DIAGRAMS</vt:lpstr>
      <vt:lpstr>Pure Bending</vt:lpstr>
      <vt:lpstr>6.1 SHEAR AND MOMENT DIAGRAMS</vt:lpstr>
      <vt:lpstr>6.1 SHEAR AND MOMENT DIAGRAMS</vt:lpstr>
      <vt:lpstr>6.1 SHEAR AND MOMENT DIAGRAMS</vt:lpstr>
      <vt:lpstr>6.1 SHEAR AND MOMENT DIAGRAMS</vt:lpstr>
      <vt:lpstr>6.1 SHEAR AND MOMENT DIAGRAMS</vt:lpstr>
      <vt:lpstr>6.1 SHEAR AND MOMENT DIAGRAMS</vt:lpstr>
      <vt:lpstr>6.1 SHEAR AND MOMENT DIAGRAMS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6.6</vt:lpstr>
      <vt:lpstr>EXAMPLE 6.6 (SOLN)</vt:lpstr>
      <vt:lpstr>EXAMPLE 6.6 (SOLN)</vt:lpstr>
      <vt:lpstr>EXAMPLE 6.6 (SOLN)</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6.2 GRAPHICAL METHOD FOR CONSTRUCTING SHEAR AND MOMENT DIAGRAMS</vt:lpstr>
      <vt:lpstr>PowerPoint Presentation</vt:lpstr>
      <vt:lpstr>PowerPoint Presentation</vt:lpstr>
      <vt:lpstr>PowerPoint Presentation</vt:lpstr>
      <vt:lpstr>PowerPoint Presentation</vt:lpstr>
      <vt:lpstr>EXAMPLE 6.11</vt:lpstr>
      <vt:lpstr>EXAMPLE 6.11 (SOLN)</vt:lpstr>
      <vt:lpstr>EXAMPLE 6.11 (SOLN)</vt:lpstr>
      <vt:lpstr>PowerPoint Presentation</vt:lpstr>
      <vt:lpstr>PowerPoint Presentation</vt:lpstr>
      <vt:lpstr>PowerPoint Presentation</vt:lpstr>
      <vt:lpstr>PowerPoint Presentation</vt:lpstr>
      <vt:lpstr>PowerPoint Presentation</vt:lpstr>
      <vt:lpstr>Old Exam Question </vt:lpstr>
      <vt:lpstr>6.3 BENDING DEFORMATION OF A STRAIGHT MEMBER</vt:lpstr>
      <vt:lpstr>6.3 BENDING DEFORMATION OF A STRAIGHT MEMBER</vt:lpstr>
      <vt:lpstr>6.3 BENDING DEFORMATION OF A STRAIGHT MEMBER</vt:lpstr>
      <vt:lpstr>6.3 BENDING DEFORMATION OF A STRAIGHT MEMBER</vt:lpstr>
      <vt:lpstr>6.4 THE FLEXURE FORMULA</vt:lpstr>
      <vt:lpstr>6.4 THE FLEXURE FORMULA</vt:lpstr>
      <vt:lpstr>6.4 THE FLEXURE FORMULA</vt:lpstr>
      <vt:lpstr>6.4 THE FLEXURE FORMULA</vt:lpstr>
      <vt:lpstr>6.4 THE FLEXURE FORMULA</vt:lpstr>
      <vt:lpstr>6.4 THE FLEXURE FORMULA</vt:lpstr>
      <vt:lpstr>6.4 THE FLEXURE FORMULA</vt:lpstr>
      <vt:lpstr>6.4 THE FLEXURE FORMULA</vt:lpstr>
      <vt:lpstr>6.4 THE FLEXURE FORMULA</vt:lpstr>
      <vt:lpstr>6.4 THE FLEXURE FORMULA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6.16</vt:lpstr>
      <vt:lpstr>EXAMPLE 6.16 (SOLN)</vt:lpstr>
      <vt:lpstr>EXAMPLE 6.16 (SOLN)</vt:lpstr>
      <vt:lpstr>EXAMPLE 6.16 (SOLN)</vt:lpstr>
      <vt:lpstr>EXAMPLE 6.16 (SOLN)</vt:lpstr>
      <vt:lpstr>EXAMPLE 6.16 (SOLN)</vt:lpstr>
      <vt:lpstr>Sample Problem 5.1</vt:lpstr>
      <vt:lpstr>Sample Problem 5.1</vt:lpstr>
      <vt:lpstr>Sample Problem 5.1</vt:lpstr>
      <vt:lpstr>Standard Beam Design</vt:lpstr>
      <vt:lpstr>W-Beam Design</vt:lpstr>
      <vt:lpstr>Sample W-Beam Dimensions (Appendix B)</vt:lpstr>
      <vt:lpstr>Sample Problem 5.2</vt:lpstr>
      <vt:lpstr>Sample Problem 5.2</vt:lpstr>
      <vt:lpstr>Sample Problem 5.2</vt:lpstr>
      <vt:lpstr>Sample Problem 5.3</vt:lpstr>
      <vt:lpstr>Sample Problem 5.3</vt:lpstr>
      <vt:lpstr>Sample Problem 5.3</vt:lpstr>
      <vt:lpstr>Sample Problem 4.2</vt:lpstr>
      <vt:lpstr>Sample Problem 4.2</vt:lpstr>
      <vt:lpstr>Sample Problem 4.2</vt:lpstr>
      <vt:lpstr>Design of Prismatic Beams for Bending</vt:lpstr>
      <vt:lpstr>Design of Prismatic Beams for Bending</vt:lpstr>
      <vt:lpstr>Design of Prismatic Beams for Bending</vt:lpstr>
      <vt:lpstr>Sample Problem 5.8</vt:lpstr>
      <vt:lpstr>Sample Problem 5.8 (Sol’n)</vt:lpstr>
      <vt:lpstr>Sample Problem 5.8 (Sol’n)</vt:lpstr>
      <vt:lpstr>6.5 UNSYMMETRICAL BENDING</vt:lpstr>
      <vt:lpstr>6.5 UNSYMMETRICAL BENDING</vt:lpstr>
      <vt:lpstr>6.5 UNSYMMETRICAL BENDING</vt:lpstr>
      <vt:lpstr>6.5 UNSYMMETRIC BENDING</vt:lpstr>
      <vt:lpstr>6.5 UNSYMMETRIC BENDING</vt:lpstr>
      <vt:lpstr>6.5 UNSYMMETRIC BENDING</vt:lpstr>
      <vt:lpstr>6.5 UNSYMMETRIC BENDING</vt:lpstr>
      <vt:lpstr>6.5 UNSYMMETRIC BENDING</vt:lpstr>
      <vt:lpstr>6.5 UNSYMMETRIC BENDING</vt:lpstr>
      <vt:lpstr>6.5 UNSYMMETRIC BENDING</vt:lpstr>
      <vt:lpstr>6.5 UNSYMMETRIC BENDING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6.9 STRESS CONCENTRATIONS</vt:lpstr>
      <vt:lpstr>6.9 STRESS CONCENTRATIONS</vt:lpstr>
      <vt:lpstr>6.9 STRESS CONCENTRATIONS</vt:lpstr>
      <vt:lpstr>6.9 STRESS CONCENTRATIONS</vt:lpstr>
      <vt:lpstr>6.9 STRESS CONCENTRATIONS</vt:lpstr>
      <vt:lpstr>EXAMPLE 6.26</vt:lpstr>
      <vt:lpstr>EXAMPLE 6.26 (SOLN)</vt:lpstr>
      <vt:lpstr>EXAMPLE 6.26 (SOLN)</vt:lpstr>
      <vt:lpstr>EXAMPLE 6.26 (SOLN)</vt:lpstr>
      <vt:lpstr>CHAPTER REVIEW</vt:lpstr>
      <vt:lpstr>CHAPTER REVIEW</vt:lpstr>
      <vt:lpstr>CHAPTER REVIEW</vt:lpstr>
      <vt:lpstr>CHAPTER REVIEW</vt:lpstr>
      <vt:lpstr>CHAPTER REVIEW</vt:lpstr>
      <vt:lpstr>CHAPTER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62</cp:revision>
  <cp:lastPrinted>2013-10-05T16:25:29Z</cp:lastPrinted>
  <dcterms:created xsi:type="dcterms:W3CDTF">2013-08-28T02:41:09Z</dcterms:created>
  <dcterms:modified xsi:type="dcterms:W3CDTF">2019-11-23T16:38:47Z</dcterms:modified>
</cp:coreProperties>
</file>