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87" r:id="rId3"/>
    <p:sldId id="388" r:id="rId4"/>
    <p:sldId id="389" r:id="rId5"/>
    <p:sldId id="390" r:id="rId6"/>
    <p:sldId id="391" r:id="rId7"/>
    <p:sldId id="392" r:id="rId8"/>
    <p:sldId id="393" r:id="rId9"/>
    <p:sldId id="394" r:id="rId10"/>
    <p:sldId id="395" r:id="rId11"/>
    <p:sldId id="396" r:id="rId12"/>
    <p:sldId id="397" r:id="rId13"/>
    <p:sldId id="398" r:id="rId14"/>
    <p:sldId id="399" r:id="rId15"/>
    <p:sldId id="400" r:id="rId16"/>
    <p:sldId id="401" r:id="rId17"/>
    <p:sldId id="402" r:id="rId18"/>
    <p:sldId id="403" r:id="rId19"/>
    <p:sldId id="404" r:id="rId20"/>
    <p:sldId id="405" r:id="rId21"/>
    <p:sldId id="406" r:id="rId22"/>
    <p:sldId id="407" r:id="rId23"/>
    <p:sldId id="408" r:id="rId24"/>
    <p:sldId id="409" r:id="rId25"/>
    <p:sldId id="410" r:id="rId26"/>
    <p:sldId id="411" r:id="rId27"/>
    <p:sldId id="412" r:id="rId28"/>
    <p:sldId id="413" r:id="rId29"/>
    <p:sldId id="414" r:id="rId30"/>
    <p:sldId id="415" r:id="rId31"/>
    <p:sldId id="416" r:id="rId32"/>
    <p:sldId id="417" r:id="rId33"/>
    <p:sldId id="418" r:id="rId34"/>
    <p:sldId id="419" r:id="rId35"/>
    <p:sldId id="420" r:id="rId36"/>
    <p:sldId id="421" r:id="rId37"/>
    <p:sldId id="422" r:id="rId38"/>
    <p:sldId id="423" r:id="rId39"/>
    <p:sldId id="424" r:id="rId40"/>
    <p:sldId id="425" r:id="rId41"/>
    <p:sldId id="426" r:id="rId42"/>
    <p:sldId id="427" r:id="rId43"/>
    <p:sldId id="428" r:id="rId44"/>
    <p:sldId id="429" r:id="rId45"/>
    <p:sldId id="430" r:id="rId46"/>
    <p:sldId id="431" r:id="rId47"/>
    <p:sldId id="432" r:id="rId48"/>
    <p:sldId id="433" r:id="rId49"/>
    <p:sldId id="434" r:id="rId50"/>
    <p:sldId id="435" r:id="rId51"/>
    <p:sldId id="436" r:id="rId52"/>
    <p:sldId id="437" r:id="rId53"/>
    <p:sldId id="438" r:id="rId54"/>
    <p:sldId id="439" r:id="rId55"/>
    <p:sldId id="440" r:id="rId56"/>
    <p:sldId id="441" r:id="rId57"/>
    <p:sldId id="442" r:id="rId58"/>
    <p:sldId id="443" r:id="rId59"/>
    <p:sldId id="444" r:id="rId60"/>
    <p:sldId id="445" r:id="rId61"/>
    <p:sldId id="446" r:id="rId62"/>
    <p:sldId id="447" r:id="rId63"/>
    <p:sldId id="448" r:id="rId64"/>
    <p:sldId id="449" r:id="rId65"/>
    <p:sldId id="450" r:id="rId66"/>
    <p:sldId id="451" r:id="rId67"/>
    <p:sldId id="452" r:id="rId68"/>
    <p:sldId id="453" r:id="rId69"/>
    <p:sldId id="454" r:id="rId70"/>
    <p:sldId id="455" r:id="rId71"/>
    <p:sldId id="456" r:id="rId72"/>
    <p:sldId id="457" r:id="rId73"/>
    <p:sldId id="458" r:id="rId74"/>
    <p:sldId id="459" r:id="rId75"/>
    <p:sldId id="460" r:id="rId76"/>
    <p:sldId id="461" r:id="rId77"/>
    <p:sldId id="462" r:id="rId78"/>
    <p:sldId id="463" r:id="rId79"/>
    <p:sldId id="464" r:id="rId80"/>
    <p:sldId id="465" r:id="rId81"/>
    <p:sldId id="466" r:id="rId82"/>
    <p:sldId id="467" r:id="rId83"/>
    <p:sldId id="468" r:id="rId84"/>
    <p:sldId id="469" r:id="rId85"/>
    <p:sldId id="470" r:id="rId86"/>
    <p:sldId id="471" r:id="rId87"/>
    <p:sldId id="472" r:id="rId88"/>
    <p:sldId id="473" r:id="rId89"/>
    <p:sldId id="474" r:id="rId90"/>
    <p:sldId id="475" r:id="rId91"/>
    <p:sldId id="476" r:id="rId92"/>
    <p:sldId id="477" r:id="rId93"/>
    <p:sldId id="478" r:id="rId94"/>
    <p:sldId id="479" r:id="rId95"/>
    <p:sldId id="480" r:id="rId96"/>
    <p:sldId id="481" r:id="rId97"/>
    <p:sldId id="482" r:id="rId98"/>
    <p:sldId id="483" r:id="rId99"/>
    <p:sldId id="484" r:id="rId100"/>
    <p:sldId id="485" r:id="rId10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image" Target="../media/image19.jpe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3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w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1.wmf"/><Relationship Id="rId4" Type="http://schemas.openxmlformats.org/officeDocument/2006/relationships/oleObject" Target="../embeddings/oleObject5.bin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67.jpeg"/><Relationship Id="rId7" Type="http://schemas.openxmlformats.org/officeDocument/2006/relationships/image" Target="../media/image7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73.w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75.w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SKTN 2123</a:t>
            </a:r>
            <a:br>
              <a:rPr lang="en-US" dirty="0" smtClean="0"/>
            </a:br>
            <a:r>
              <a:rPr lang="en-US" dirty="0" smtClean="0"/>
              <a:t>Strength of Materials</a:t>
            </a:r>
            <a:br>
              <a:rPr lang="en-US" dirty="0" smtClean="0"/>
            </a:br>
            <a:r>
              <a:rPr lang="en-US" sz="4000" dirty="0" smtClean="0"/>
              <a:t>Stress, Strain Under Axial Loading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School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46E60A0-9E12-44B7-B14F-746D6374548E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Constant load and X-sectional area</a:t>
            </a:r>
          </a:p>
          <a:p>
            <a:pPr>
              <a:lnSpc>
                <a:spcPct val="8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If bar subjected to several different axial forces, or x-sectional area or </a:t>
            </a:r>
            <a:r>
              <a:rPr lang="en-US" altLang="en-US" sz="2800" i="1" smtClean="0"/>
              <a:t>E</a:t>
            </a:r>
            <a:r>
              <a:rPr lang="en-US" altLang="en-US" sz="2800" smtClean="0">
                <a:latin typeface="Arial" panose="020B0604020202020204" pitchFamily="34" charset="0"/>
              </a:rPr>
              <a:t> is not constant, then the equation can be applied to each segment  of the bar and added algebraically to get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490538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4.2 ELASTIC DEFORMATION OF AN AXIALLY LOADED MEMBER</a:t>
            </a:r>
          </a:p>
        </p:txBody>
      </p:sp>
      <p:pic>
        <p:nvPicPr>
          <p:cNvPr id="5" name="Picture 4" descr="AACLOUF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5" y="5105400"/>
            <a:ext cx="4819650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3581400" y="3276600"/>
            <a:ext cx="1905000" cy="1371600"/>
            <a:chOff x="1680" y="2016"/>
            <a:chExt cx="1200" cy="864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680" y="2016"/>
              <a:ext cx="1200" cy="86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824" y="2279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sym typeface="Symbol" panose="05050102010706020507" pitchFamily="18" charset="2"/>
                </a:rPr>
                <a:t>δ</a:t>
              </a:r>
              <a:r>
                <a:rPr lang="en-US" altLang="en-US" sz="2800">
                  <a:latin typeface="Arial" panose="020B0604020202020204" pitchFamily="34" charset="0"/>
                </a:rPr>
                <a:t> </a:t>
              </a:r>
              <a:r>
                <a:rPr lang="en-US" altLang="en-US" sz="2800">
                  <a:cs typeface="Times New Roman" panose="02020603050405020304" pitchFamily="18" charset="0"/>
                </a:rPr>
                <a:t>=</a:t>
              </a:r>
              <a:endParaRPr lang="el-GR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442" y="2112"/>
              <a:ext cx="390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PL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AE</a:t>
              </a: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429" y="2448"/>
              <a:ext cx="4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2129" y="2160"/>
              <a:ext cx="367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4400">
                  <a:latin typeface="Arial" panose="020B0604020202020204" pitchFamily="34" charset="0"/>
                  <a:sym typeface="Symbol" panose="05050102010706020507" pitchFamily="18" charset="2"/>
                </a:rPr>
                <a:t>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742561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050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7E9D5D2-D9D5-44B9-989C-FC5C7FB71624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4.2 ELASTIC DEFORMATION OF AN AXIALLY LOADED MEMBER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429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Sign convention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graphicFrame>
        <p:nvGraphicFramePr>
          <p:cNvPr id="5" name="Group 80"/>
          <p:cNvGraphicFramePr>
            <a:graphicFrameLocks noGrp="1"/>
          </p:cNvGraphicFramePr>
          <p:nvPr>
            <p:ph sz="half" idx="4294967295"/>
          </p:nvPr>
        </p:nvGraphicFramePr>
        <p:xfrm>
          <a:off x="914400" y="1717675"/>
          <a:ext cx="7467600" cy="1981200"/>
        </p:xfrm>
        <a:graphic>
          <a:graphicData uri="http://schemas.openxmlformats.org/drawingml/2006/table">
            <a:tbl>
              <a:tblPr/>
              <a:tblGrid>
                <a:gridCol w="2133600"/>
                <a:gridCol w="2438400"/>
                <a:gridCol w="2895600"/>
              </a:tblGrid>
              <a:tr h="492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Sign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Forces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Displacement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Positive (+)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Tension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Elongation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Negative (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−)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Compression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Contraction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343400"/>
            <a:ext cx="4038600" cy="146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91000"/>
            <a:ext cx="3962400" cy="153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552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722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19E6BC8-1335-42EC-B9D7-EE895F970C4B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0" y="732430"/>
            <a:ext cx="8915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95981" y="294824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4.2 ELASTIC DEFORMATION OF AN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2731799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D91D300-1548-44CC-B1DC-6EB7B0D5230E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2248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 dirty="0" smtClean="0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Internal force</a:t>
            </a: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latin typeface="Arial" panose="020B0604020202020204" pitchFamily="34" charset="0"/>
              </a:rPr>
              <a:t>Use method of sections to determine internal axial force </a:t>
            </a:r>
            <a:r>
              <a:rPr lang="en-US" altLang="en-US" sz="2800" i="1" dirty="0" smtClean="0"/>
              <a:t>P</a:t>
            </a:r>
            <a:r>
              <a:rPr lang="en-US" altLang="en-US" sz="2800" dirty="0" smtClean="0">
                <a:latin typeface="Arial" panose="020B0604020202020204" pitchFamily="34" charset="0"/>
              </a:rPr>
              <a:t> in the member</a:t>
            </a: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latin typeface="Arial" panose="020B0604020202020204" pitchFamily="34" charset="0"/>
              </a:rPr>
              <a:t>If the force varies along member’s strength, section is made at the arbitrary location </a:t>
            </a:r>
            <a:r>
              <a:rPr lang="en-US" altLang="en-US" sz="2800" i="1" dirty="0" smtClean="0"/>
              <a:t>x</a:t>
            </a:r>
            <a:r>
              <a:rPr lang="en-US" altLang="en-US" sz="2800" dirty="0" smtClean="0">
                <a:latin typeface="Arial" panose="020B0604020202020204" pitchFamily="34" charset="0"/>
              </a:rPr>
              <a:t> from one end of member and force is represented as a function of </a:t>
            </a:r>
            <a:r>
              <a:rPr lang="en-US" altLang="en-US" sz="2800" i="1" dirty="0" smtClean="0"/>
              <a:t>x</a:t>
            </a:r>
            <a:r>
              <a:rPr lang="en-US" altLang="en-US" sz="2800" dirty="0" smtClean="0">
                <a:latin typeface="Arial" panose="020B0604020202020204" pitchFamily="34" charset="0"/>
              </a:rPr>
              <a:t>, i.e., </a:t>
            </a:r>
            <a:r>
              <a:rPr lang="en-US" altLang="en-US" sz="2800" i="1" dirty="0" smtClean="0"/>
              <a:t>P(x)</a:t>
            </a: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latin typeface="Arial" panose="020B0604020202020204" pitchFamily="34" charset="0"/>
              </a:rPr>
              <a:t>If several </a:t>
            </a:r>
            <a:r>
              <a:rPr lang="en-US" altLang="en-US" sz="2800" i="1" dirty="0" smtClean="0">
                <a:latin typeface="Arial" panose="020B0604020202020204" pitchFamily="34" charset="0"/>
              </a:rPr>
              <a:t>constant external forces</a:t>
            </a:r>
            <a:r>
              <a:rPr lang="en-US" altLang="en-US" sz="2800" dirty="0" smtClean="0">
                <a:latin typeface="Arial" panose="020B0604020202020204" pitchFamily="34" charset="0"/>
              </a:rPr>
              <a:t> act on member, internal force in each </a:t>
            </a:r>
            <a:r>
              <a:rPr lang="en-US" altLang="en-US" sz="2800" i="1" dirty="0" smtClean="0">
                <a:latin typeface="Arial" panose="020B0604020202020204" pitchFamily="34" charset="0"/>
              </a:rPr>
              <a:t>segment</a:t>
            </a:r>
            <a:r>
              <a:rPr lang="en-US" altLang="en-US" sz="2800" dirty="0" smtClean="0">
                <a:latin typeface="Arial" panose="020B0604020202020204" pitchFamily="34" charset="0"/>
              </a:rPr>
              <a:t>, between two external forces, must then be determined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4.2 ELASTIC DEFORMATION OF AN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3503118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EE3F7FE-D57C-4F0B-B340-C8E79A9ED585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2248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  <a:latin typeface="Arial" panose="020B0604020202020204" pitchFamily="34" charset="0"/>
              </a:rPr>
              <a:t>Internal force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For any segment, internal tensile force is positive and internal compressive force is negative. Results of loading can be shown graphically by constructing the normal-force diagram</a:t>
            </a:r>
          </a:p>
          <a:p>
            <a:pPr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  <a:latin typeface="Arial" panose="020B0604020202020204" pitchFamily="34" charset="0"/>
              </a:rPr>
              <a:t>Displacement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When member’s x-sectional area </a:t>
            </a:r>
            <a:r>
              <a:rPr lang="en-US" altLang="en-US" sz="2800" i="1" smtClean="0">
                <a:latin typeface="Arial" panose="020B0604020202020204" pitchFamily="34" charset="0"/>
              </a:rPr>
              <a:t>varies</a:t>
            </a:r>
            <a:r>
              <a:rPr lang="en-US" altLang="en-US" sz="2800" smtClean="0">
                <a:latin typeface="Arial" panose="020B0604020202020204" pitchFamily="34" charset="0"/>
              </a:rPr>
              <a:t> along its axis, the area should be expressed as a function of its position </a:t>
            </a:r>
            <a:r>
              <a:rPr lang="en-US" altLang="en-US" sz="2800" i="1" smtClean="0"/>
              <a:t>x</a:t>
            </a:r>
            <a:r>
              <a:rPr lang="en-US" altLang="en-US" sz="2800" smtClean="0">
                <a:latin typeface="Arial" panose="020B0604020202020204" pitchFamily="34" charset="0"/>
              </a:rPr>
              <a:t>, i.e., </a:t>
            </a:r>
            <a:r>
              <a:rPr lang="en-US" altLang="en-US" sz="2800" i="1" smtClean="0"/>
              <a:t>A(x)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4.2 ELASTIC DEFORMATION OF AN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1408717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D8F9687-AD3B-49B5-9E5B-B334497ED724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301037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  <a:latin typeface="Arial" panose="020B0604020202020204" pitchFamily="34" charset="0"/>
              </a:rPr>
              <a:t>Displacement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If x-sectional area, modulus of elasticity, or internal loading suddenly changes, then Eqn 4-2 should be applied to each segment for which the qty are constant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When substituting data into equations, account for proper sign for P, tensile loadings +ve, compressive </a:t>
            </a:r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en-US" altLang="en-US" sz="2800" smtClean="0">
                <a:latin typeface="Arial" panose="020B0604020202020204" pitchFamily="34" charset="0"/>
              </a:rPr>
              <a:t>ve. Use consistent set of units. If result is +ve, elongation occurs, </a:t>
            </a:r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en-US" altLang="en-US" sz="2800" smtClean="0">
                <a:latin typeface="Arial" panose="020B0604020202020204" pitchFamily="34" charset="0"/>
              </a:rPr>
              <a:t>ve means it’s a contraction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4.2 ELASTIC DEFORMATION OF AN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1139713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E25AC82-DB0C-4708-9D42-BBCA2CF79201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EXAMPLE 4.1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990600"/>
            <a:ext cx="80772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>
                <a:latin typeface="Arial" panose="020B0604020202020204" pitchFamily="34" charset="0"/>
              </a:rPr>
              <a:t>Composite A-36 steel bar shown made from two segments AB and BD. Area </a:t>
            </a:r>
            <a:r>
              <a:rPr lang="en-US" altLang="en-US" sz="2800" i="1" smtClean="0"/>
              <a:t>A</a:t>
            </a:r>
            <a:r>
              <a:rPr lang="en-US" altLang="en-US" sz="2800" i="1" baseline="-25000" smtClean="0"/>
              <a:t>AB</a:t>
            </a:r>
            <a:r>
              <a:rPr lang="en-US" altLang="en-US" sz="2800" smtClean="0"/>
              <a:t> = 600 mm</a:t>
            </a:r>
            <a:r>
              <a:rPr lang="en-US" altLang="en-US" sz="2800" baseline="30000" smtClean="0"/>
              <a:t>2</a:t>
            </a:r>
            <a:r>
              <a:rPr lang="en-US" altLang="en-US" sz="2800" smtClean="0"/>
              <a:t> </a:t>
            </a:r>
            <a:r>
              <a:rPr lang="en-US" altLang="en-US" sz="2800" smtClean="0">
                <a:latin typeface="Arial" panose="020B0604020202020204" pitchFamily="34" charset="0"/>
              </a:rPr>
              <a:t>and </a:t>
            </a:r>
            <a:r>
              <a:rPr lang="en-US" altLang="en-US" sz="2800" i="1" smtClean="0"/>
              <a:t>A</a:t>
            </a:r>
            <a:r>
              <a:rPr lang="en-US" altLang="en-US" sz="2800" i="1" baseline="-25000" smtClean="0"/>
              <a:t>BD</a:t>
            </a:r>
            <a:r>
              <a:rPr lang="en-US" altLang="en-US" sz="2800" smtClean="0"/>
              <a:t> = 1200 mm</a:t>
            </a:r>
            <a:r>
              <a:rPr lang="en-US" altLang="en-US" sz="2800" baseline="30000" smtClean="0"/>
              <a:t>2</a:t>
            </a:r>
            <a:r>
              <a:rPr lang="en-US" altLang="en-US" sz="2800" smtClean="0"/>
              <a:t>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81000" y="2438400"/>
            <a:ext cx="45720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Determine the vertical displacement of end </a:t>
            </a:r>
            <a:r>
              <a:rPr lang="en-US" altLang="en-US" sz="2800" i="1"/>
              <a:t>A</a:t>
            </a:r>
            <a:r>
              <a:rPr lang="en-US" altLang="en-US" sz="2800">
                <a:latin typeface="Arial" panose="020B0604020202020204" pitchFamily="34" charset="0"/>
              </a:rPr>
              <a:t> and displacement of </a:t>
            </a:r>
            <a:r>
              <a:rPr lang="en-US" altLang="en-US" sz="2800" i="1"/>
              <a:t>B</a:t>
            </a:r>
            <a:r>
              <a:rPr lang="en-US" altLang="en-US" sz="2800">
                <a:latin typeface="Arial" panose="020B0604020202020204" pitchFamily="34" charset="0"/>
              </a:rPr>
              <a:t> relative to </a:t>
            </a:r>
            <a:r>
              <a:rPr lang="en-US" altLang="en-US" sz="2800" i="1"/>
              <a:t>C</a:t>
            </a:r>
            <a:r>
              <a:rPr lang="en-US" altLang="en-US" sz="280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6" name="Picture 8" descr="AACLOUK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75" y="1905000"/>
            <a:ext cx="211455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2450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E216741-9411-41C2-BAD9-48A3734E0FA7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EXAMPLE 4.1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458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  <a:latin typeface="Arial" panose="020B0604020202020204" pitchFamily="34" charset="0"/>
              </a:rPr>
              <a:t>Internal force</a:t>
            </a:r>
          </a:p>
          <a:p>
            <a:pPr marL="0" indent="0">
              <a:buFontTx/>
              <a:buNone/>
            </a:pPr>
            <a:r>
              <a:rPr lang="en-US" altLang="en-US" sz="2800" smtClean="0">
                <a:latin typeface="Arial" panose="020B0604020202020204" pitchFamily="34" charset="0"/>
              </a:rPr>
              <a:t>Due to external loadings, internal axial forces in regions </a:t>
            </a:r>
            <a:r>
              <a:rPr lang="en-US" altLang="en-US" sz="2800" i="1" smtClean="0"/>
              <a:t>AB</a:t>
            </a:r>
            <a:r>
              <a:rPr lang="en-US" altLang="en-US" sz="2800" smtClean="0">
                <a:latin typeface="Arial" panose="020B0604020202020204" pitchFamily="34" charset="0"/>
              </a:rPr>
              <a:t>, </a:t>
            </a:r>
            <a:r>
              <a:rPr lang="en-US" altLang="en-US" sz="2800" i="1" smtClean="0"/>
              <a:t>BC</a:t>
            </a:r>
            <a:r>
              <a:rPr lang="en-US" altLang="en-US" sz="2800" smtClean="0">
                <a:latin typeface="Arial" panose="020B0604020202020204" pitchFamily="34" charset="0"/>
              </a:rPr>
              <a:t> and </a:t>
            </a:r>
            <a:r>
              <a:rPr lang="en-US" altLang="en-US" sz="2800" i="1" smtClean="0"/>
              <a:t>CD</a:t>
            </a:r>
            <a:r>
              <a:rPr lang="en-US" altLang="en-US" sz="2800" smtClean="0">
                <a:latin typeface="Arial" panose="020B0604020202020204" pitchFamily="34" charset="0"/>
              </a:rPr>
              <a:t> are different.</a:t>
            </a:r>
          </a:p>
        </p:txBody>
      </p:sp>
      <p:pic>
        <p:nvPicPr>
          <p:cNvPr id="5" name="Picture 12" descr="AACLOUM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2819400"/>
            <a:ext cx="169545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AACLOUL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90800"/>
            <a:ext cx="2957513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457200" y="2755900"/>
            <a:ext cx="350520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Apply method of sections and equation of vertical force equilibrium as shown. Variation is also plotted.</a:t>
            </a:r>
          </a:p>
        </p:txBody>
      </p:sp>
    </p:spTree>
    <p:extLst>
      <p:ext uri="{BB962C8B-B14F-4D97-AF65-F5344CB8AC3E}">
        <p14:creationId xmlns:p14="http://schemas.microsoft.com/office/powerpoint/2010/main" val="21956065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7B1D595-8204-43B6-A5D1-5E5223B5063D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EXAMPLE 4.1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458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  <a:latin typeface="Arial" panose="020B0604020202020204" pitchFamily="34" charset="0"/>
              </a:rPr>
              <a:t>Displacement</a:t>
            </a:r>
          </a:p>
          <a:p>
            <a:pPr marL="0" indent="0">
              <a:buFontTx/>
              <a:buNone/>
            </a:pPr>
            <a:r>
              <a:rPr lang="en-US" altLang="en-US" sz="2800" smtClean="0">
                <a:latin typeface="Arial" panose="020B0604020202020204" pitchFamily="34" charset="0"/>
              </a:rPr>
              <a:t>From tables,</a:t>
            </a:r>
            <a:r>
              <a:rPr lang="en-US" altLang="en-US" sz="2800" i="1" smtClean="0">
                <a:latin typeface="Arial" panose="020B0604020202020204" pitchFamily="34" charset="0"/>
              </a:rPr>
              <a:t>  </a:t>
            </a:r>
            <a:r>
              <a:rPr lang="en-US" altLang="en-US" sz="2800" i="1" smtClean="0"/>
              <a:t>E</a:t>
            </a:r>
            <a:r>
              <a:rPr lang="en-US" altLang="en-US" sz="2800" i="1" baseline="-25000" smtClean="0"/>
              <a:t>st</a:t>
            </a:r>
            <a:r>
              <a:rPr lang="en-US" altLang="en-US" sz="2800" smtClean="0"/>
              <a:t> = 210(10</a:t>
            </a:r>
            <a:r>
              <a:rPr lang="en-US" altLang="en-US" sz="2800" baseline="30000" smtClean="0"/>
              <a:t>3</a:t>
            </a:r>
            <a:r>
              <a:rPr lang="en-US" altLang="en-US" sz="2800" smtClean="0"/>
              <a:t>) MPa.</a:t>
            </a:r>
          </a:p>
          <a:p>
            <a:pPr marL="0" indent="0">
              <a:buFontTx/>
              <a:buNone/>
            </a:pPr>
            <a:r>
              <a:rPr lang="en-US" altLang="en-US" sz="2800" smtClean="0">
                <a:latin typeface="Arial" panose="020B0604020202020204" pitchFamily="34" charset="0"/>
              </a:rPr>
              <a:t>Use sign convention, vertical displacement of </a:t>
            </a:r>
            <a:r>
              <a:rPr lang="en-US" altLang="en-US" sz="2800" i="1" smtClean="0"/>
              <a:t>A</a:t>
            </a:r>
            <a:r>
              <a:rPr lang="en-US" altLang="en-US" sz="2800" smtClean="0">
                <a:latin typeface="Arial" panose="020B0604020202020204" pitchFamily="34" charset="0"/>
              </a:rPr>
              <a:t> relative to fixed support </a:t>
            </a:r>
            <a:r>
              <a:rPr lang="en-US" altLang="en-US" sz="2800" i="1" smtClean="0"/>
              <a:t>D</a:t>
            </a:r>
            <a:r>
              <a:rPr lang="en-US" altLang="en-US" sz="2800" smtClean="0">
                <a:latin typeface="Arial" panose="020B0604020202020204" pitchFamily="34" charset="0"/>
              </a:rPr>
              <a:t> is</a:t>
            </a:r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533400" y="3025775"/>
            <a:ext cx="7162800" cy="3603625"/>
            <a:chOff x="336" y="1858"/>
            <a:chExt cx="4512" cy="2270"/>
          </a:xfrm>
        </p:grpSpPr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336" y="2039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sym typeface="Symbol" panose="05050102010706020507" pitchFamily="18" charset="2"/>
                </a:rPr>
                <a:t>δ</a:t>
              </a:r>
              <a:r>
                <a:rPr lang="en-US" altLang="en-US" sz="2800" i="1" baseline="-25000">
                  <a:sym typeface="Symbol" panose="05050102010706020507" pitchFamily="18" charset="2"/>
                </a:rPr>
                <a:t>A</a:t>
              </a:r>
              <a:r>
                <a:rPr lang="en-US" altLang="en-US" sz="2800">
                  <a:latin typeface="Arial" panose="020B0604020202020204" pitchFamily="34" charset="0"/>
                </a:rPr>
                <a:t> </a:t>
              </a:r>
              <a:r>
                <a:rPr lang="en-US" altLang="en-US" sz="2800">
                  <a:cs typeface="Times New Roman" panose="02020603050405020304" pitchFamily="18" charset="0"/>
                </a:rPr>
                <a:t>=</a:t>
              </a:r>
              <a:endParaRPr lang="el-GR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7" name="Text Box 11"/>
            <p:cNvSpPr txBox="1">
              <a:spLocks noChangeArrowheads="1"/>
            </p:cNvSpPr>
            <p:nvPr/>
          </p:nvSpPr>
          <p:spPr bwMode="auto">
            <a:xfrm>
              <a:off x="1098" y="1872"/>
              <a:ext cx="390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PL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AE</a:t>
              </a:r>
            </a:p>
          </p:txBody>
        </p:sp>
        <p:sp>
          <p:nvSpPr>
            <p:cNvPr id="8" name="Line 12"/>
            <p:cNvSpPr>
              <a:spLocks noChangeShapeType="1"/>
            </p:cNvSpPr>
            <p:nvPr/>
          </p:nvSpPr>
          <p:spPr bwMode="auto">
            <a:xfrm>
              <a:off x="1085" y="2208"/>
              <a:ext cx="4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 Box 13"/>
            <p:cNvSpPr txBox="1">
              <a:spLocks noChangeArrowheads="1"/>
            </p:cNvSpPr>
            <p:nvPr/>
          </p:nvSpPr>
          <p:spPr bwMode="auto">
            <a:xfrm>
              <a:off x="785" y="1920"/>
              <a:ext cx="367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4400">
                  <a:latin typeface="Arial" panose="020B0604020202020204" pitchFamily="34" charset="0"/>
                  <a:sym typeface="Symbol" panose="05050102010706020507" pitchFamily="18" charset="2"/>
                </a:rPr>
                <a:t></a:t>
              </a:r>
            </a:p>
          </p:txBody>
        </p:sp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1728" y="1858"/>
              <a:ext cx="2716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/>
                <a:t>[+75 kN](1 m)(10</a:t>
              </a:r>
              <a:r>
                <a:rPr lang="en-US" altLang="en-US" sz="2800" baseline="30000"/>
                <a:t>6</a:t>
              </a:r>
              <a:r>
                <a:rPr lang="en-US" altLang="en-US" sz="2800"/>
                <a:t>)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[600 mm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 (210)(10</a:t>
              </a:r>
              <a:r>
                <a:rPr lang="en-US" altLang="en-US" sz="2800" baseline="30000"/>
                <a:t>3</a:t>
              </a:r>
              <a:r>
                <a:rPr lang="en-US" altLang="en-US" sz="2800"/>
                <a:t>) kN/m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]</a:t>
              </a:r>
            </a:p>
          </p:txBody>
        </p:sp>
        <p:sp>
          <p:nvSpPr>
            <p:cNvPr id="11" name="Text Box 15"/>
            <p:cNvSpPr txBox="1">
              <a:spLocks noChangeArrowheads="1"/>
            </p:cNvSpPr>
            <p:nvPr/>
          </p:nvSpPr>
          <p:spPr bwMode="auto">
            <a:xfrm>
              <a:off x="1486" y="2046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</a:t>
              </a:r>
            </a:p>
          </p:txBody>
        </p:sp>
        <p:sp>
          <p:nvSpPr>
            <p:cNvPr id="12" name="Text Box 16"/>
            <p:cNvSpPr txBox="1">
              <a:spLocks noChangeArrowheads="1"/>
            </p:cNvSpPr>
            <p:nvPr/>
          </p:nvSpPr>
          <p:spPr bwMode="auto">
            <a:xfrm>
              <a:off x="2020" y="2448"/>
              <a:ext cx="2828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/>
                <a:t>[+35 kN](0.75 m)(10</a:t>
              </a:r>
              <a:r>
                <a:rPr lang="en-US" altLang="en-US" sz="2800" baseline="30000"/>
                <a:t>6</a:t>
              </a:r>
              <a:r>
                <a:rPr lang="en-US" altLang="en-US" sz="2800"/>
                <a:t>)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[1200 mm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 (210)(10</a:t>
              </a:r>
              <a:r>
                <a:rPr lang="en-US" altLang="en-US" sz="2800" baseline="30000"/>
                <a:t>3</a:t>
              </a:r>
              <a:r>
                <a:rPr lang="en-US" altLang="en-US" sz="2800"/>
                <a:t>) kN/m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]</a:t>
              </a:r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auto">
            <a:xfrm>
              <a:off x="1840" y="2619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+</a:t>
              </a:r>
            </a:p>
          </p:txBody>
        </p:sp>
        <p:sp>
          <p:nvSpPr>
            <p:cNvPr id="14" name="Text Box 18"/>
            <p:cNvSpPr txBox="1">
              <a:spLocks noChangeArrowheads="1"/>
            </p:cNvSpPr>
            <p:nvPr/>
          </p:nvSpPr>
          <p:spPr bwMode="auto">
            <a:xfrm>
              <a:off x="2020" y="3168"/>
              <a:ext cx="2828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/>
                <a:t>[</a:t>
              </a:r>
              <a:r>
                <a:rPr lang="en-US" altLang="en-US" sz="2800">
                  <a:cs typeface="Times New Roman" panose="02020603050405020304" pitchFamily="18" charset="0"/>
                </a:rPr>
                <a:t>−4</a:t>
              </a:r>
              <a:r>
                <a:rPr lang="en-US" altLang="en-US" sz="2800"/>
                <a:t>5 kN](0.5 m)(10</a:t>
              </a:r>
              <a:r>
                <a:rPr lang="en-US" altLang="en-US" sz="2800" baseline="30000"/>
                <a:t>6</a:t>
              </a:r>
              <a:r>
                <a:rPr lang="en-US" altLang="en-US" sz="2800"/>
                <a:t>)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[1200 mm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 (210)(10</a:t>
              </a:r>
              <a:r>
                <a:rPr lang="en-US" altLang="en-US" sz="2800" baseline="30000"/>
                <a:t>3</a:t>
              </a:r>
              <a:r>
                <a:rPr lang="en-US" altLang="en-US" sz="2800"/>
                <a:t>) kN/m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]</a:t>
              </a:r>
            </a:p>
          </p:txBody>
        </p:sp>
        <p:sp>
          <p:nvSpPr>
            <p:cNvPr id="15" name="Text Box 19"/>
            <p:cNvSpPr txBox="1">
              <a:spLocks noChangeArrowheads="1"/>
            </p:cNvSpPr>
            <p:nvPr/>
          </p:nvSpPr>
          <p:spPr bwMode="auto">
            <a:xfrm>
              <a:off x="1828" y="3339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+</a:t>
              </a:r>
            </a:p>
          </p:txBody>
        </p:sp>
        <p:sp>
          <p:nvSpPr>
            <p:cNvPr id="16" name="Text Box 20"/>
            <p:cNvSpPr txBox="1">
              <a:spLocks noChangeArrowheads="1"/>
            </p:cNvSpPr>
            <p:nvPr/>
          </p:nvSpPr>
          <p:spPr bwMode="auto">
            <a:xfrm>
              <a:off x="1488" y="3801"/>
              <a:ext cx="12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+0.61 mm</a:t>
              </a:r>
            </a:p>
          </p:txBody>
        </p:sp>
        <p:sp>
          <p:nvSpPr>
            <p:cNvPr id="17" name="Line 21"/>
            <p:cNvSpPr>
              <a:spLocks noChangeShapeType="1"/>
            </p:cNvSpPr>
            <p:nvPr/>
          </p:nvSpPr>
          <p:spPr bwMode="auto">
            <a:xfrm>
              <a:off x="1806" y="2208"/>
              <a:ext cx="27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>
              <a:off x="2071" y="2784"/>
              <a:ext cx="27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>
              <a:off x="2068" y="3504"/>
              <a:ext cx="27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12762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3DE9142-DA04-4AA9-974F-9A07A40D282D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EXAMPLE 4.1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458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  <a:latin typeface="Arial" panose="020B0604020202020204" pitchFamily="34" charset="0"/>
              </a:rPr>
              <a:t>Displacement</a:t>
            </a:r>
          </a:p>
          <a:p>
            <a:pPr marL="0" indent="0">
              <a:buFontTx/>
              <a:buNone/>
            </a:pPr>
            <a:r>
              <a:rPr lang="en-US" altLang="en-US" sz="2800" smtClean="0">
                <a:latin typeface="Arial" panose="020B0604020202020204" pitchFamily="34" charset="0"/>
              </a:rPr>
              <a:t>Since result is positive, the bar elongates and so displacement at </a:t>
            </a:r>
            <a:r>
              <a:rPr lang="en-US" altLang="en-US" sz="2800" i="1" smtClean="0"/>
              <a:t>A</a:t>
            </a:r>
            <a:r>
              <a:rPr lang="en-US" altLang="en-US" sz="2800" smtClean="0">
                <a:latin typeface="Arial" panose="020B0604020202020204" pitchFamily="34" charset="0"/>
              </a:rPr>
              <a:t> is upward</a:t>
            </a:r>
            <a:endParaRPr lang="en-US" altLang="en-US" sz="2800" smtClean="0"/>
          </a:p>
          <a:p>
            <a:pPr marL="0" indent="0">
              <a:buFontTx/>
              <a:buNone/>
            </a:pPr>
            <a:r>
              <a:rPr lang="en-US" altLang="en-US" sz="2800" smtClean="0">
                <a:latin typeface="Arial" panose="020B0604020202020204" pitchFamily="34" charset="0"/>
              </a:rPr>
              <a:t>Apply Equation 4-2 between </a:t>
            </a:r>
            <a:r>
              <a:rPr lang="en-US" altLang="en-US" sz="2800" i="1" smtClean="0"/>
              <a:t>B</a:t>
            </a:r>
            <a:r>
              <a:rPr lang="en-US" altLang="en-US" sz="2800" smtClean="0">
                <a:latin typeface="Arial" panose="020B0604020202020204" pitchFamily="34" charset="0"/>
              </a:rPr>
              <a:t> and </a:t>
            </a:r>
            <a:r>
              <a:rPr lang="en-US" altLang="en-US" sz="2800" i="1" smtClean="0"/>
              <a:t>C</a:t>
            </a:r>
            <a:r>
              <a:rPr lang="en-US" altLang="en-US" sz="2800" smtClean="0">
                <a:latin typeface="Arial" panose="020B0604020202020204" pitchFamily="34" charset="0"/>
              </a:rPr>
              <a:t>, </a:t>
            </a: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581025" y="3178175"/>
            <a:ext cx="6734175" cy="1698625"/>
            <a:chOff x="336" y="1906"/>
            <a:chExt cx="4242" cy="1070"/>
          </a:xfrm>
        </p:grpSpPr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336" y="2087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sym typeface="Symbol" panose="05050102010706020507" pitchFamily="18" charset="2"/>
                </a:rPr>
                <a:t>δ</a:t>
              </a:r>
              <a:r>
                <a:rPr lang="en-US" altLang="en-US" sz="2800" i="1" baseline="-25000">
                  <a:sym typeface="Symbol" panose="05050102010706020507" pitchFamily="18" charset="2"/>
                </a:rPr>
                <a:t>A</a:t>
              </a:r>
              <a:r>
                <a:rPr lang="en-US" altLang="en-US" sz="2800">
                  <a:latin typeface="Arial" panose="020B0604020202020204" pitchFamily="34" charset="0"/>
                </a:rPr>
                <a:t> </a:t>
              </a:r>
              <a:r>
                <a:rPr lang="en-US" altLang="en-US" sz="2800">
                  <a:cs typeface="Times New Roman" panose="02020603050405020304" pitchFamily="18" charset="0"/>
                </a:rPr>
                <a:t>=</a:t>
              </a:r>
              <a:endParaRPr lang="el-GR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799" y="1920"/>
              <a:ext cx="804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P</a:t>
              </a:r>
              <a:r>
                <a:rPr lang="en-US" altLang="en-US" sz="2800" i="1" baseline="-25000"/>
                <a:t>BC </a:t>
              </a:r>
              <a:r>
                <a:rPr lang="en-US" altLang="en-US" sz="2800" i="1"/>
                <a:t>L</a:t>
              </a:r>
              <a:r>
                <a:rPr lang="en-US" altLang="en-US" sz="2800" i="1" baseline="-25000"/>
                <a:t>BC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</a:t>
              </a:r>
              <a:r>
                <a:rPr lang="en-US" altLang="en-US" sz="2800" i="1" baseline="-25000"/>
                <a:t>BC </a:t>
              </a:r>
              <a:r>
                <a:rPr lang="en-US" altLang="en-US" sz="2800" i="1"/>
                <a:t>E</a:t>
              </a: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816" y="2256"/>
              <a:ext cx="74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1750" y="1906"/>
              <a:ext cx="2828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/>
                <a:t>[+35 kN](0.75 m)(10</a:t>
              </a:r>
              <a:r>
                <a:rPr lang="en-US" altLang="en-US" sz="2800" baseline="30000"/>
                <a:t>6</a:t>
              </a:r>
              <a:r>
                <a:rPr lang="en-US" altLang="en-US" sz="2800"/>
                <a:t>)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[1200 mm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 (210)(10</a:t>
              </a:r>
              <a:r>
                <a:rPr lang="en-US" altLang="en-US" sz="2800" baseline="30000"/>
                <a:t>3</a:t>
              </a:r>
              <a:r>
                <a:rPr lang="en-US" altLang="en-US" sz="2800"/>
                <a:t>) kN/m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]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1534" y="2085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</a:t>
              </a:r>
            </a:p>
          </p:txBody>
        </p:sp>
        <p:sp>
          <p:nvSpPr>
            <p:cNvPr id="11" name="Text Box 15"/>
            <p:cNvSpPr txBox="1">
              <a:spLocks noChangeArrowheads="1"/>
            </p:cNvSpPr>
            <p:nvPr/>
          </p:nvSpPr>
          <p:spPr bwMode="auto">
            <a:xfrm>
              <a:off x="1537" y="2649"/>
              <a:ext cx="13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+0.104 mm</a:t>
              </a:r>
            </a:p>
          </p:txBody>
        </p:sp>
        <p:sp>
          <p:nvSpPr>
            <p:cNvPr id="12" name="Line 16"/>
            <p:cNvSpPr>
              <a:spLocks noChangeShapeType="1"/>
            </p:cNvSpPr>
            <p:nvPr/>
          </p:nvSpPr>
          <p:spPr bwMode="auto">
            <a:xfrm>
              <a:off x="1806" y="2256"/>
              <a:ext cx="27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533400" y="5073650"/>
            <a:ext cx="8382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Here, </a:t>
            </a:r>
            <a:r>
              <a:rPr lang="en-US" altLang="en-US" sz="2800" i="1"/>
              <a:t>B</a:t>
            </a:r>
            <a:r>
              <a:rPr lang="en-US" altLang="en-US" sz="2800">
                <a:latin typeface="Arial" panose="020B0604020202020204" pitchFamily="34" charset="0"/>
              </a:rPr>
              <a:t> moves away from </a:t>
            </a:r>
            <a:r>
              <a:rPr lang="en-US" altLang="en-US" sz="2800" i="1"/>
              <a:t>C</a:t>
            </a:r>
            <a:r>
              <a:rPr lang="en-US" altLang="en-US" sz="2800">
                <a:latin typeface="Arial" panose="020B0604020202020204" pitchFamily="34" charset="0"/>
              </a:rPr>
              <a:t>, since segment elongates</a:t>
            </a:r>
          </a:p>
        </p:txBody>
      </p:sp>
    </p:spTree>
    <p:extLst>
      <p:ext uri="{BB962C8B-B14F-4D97-AF65-F5344CB8AC3E}">
        <p14:creationId xmlns:p14="http://schemas.microsoft.com/office/powerpoint/2010/main" val="1827258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D118A91-2E6E-4D99-850B-4B8BADC8E776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839200" cy="5334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CHAPTER OBJECTIVES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5638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Arial" panose="020B0604020202020204" pitchFamily="34" charset="0"/>
              </a:rPr>
              <a:t>Determine deformation of axially loaded members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Develop a method to find support reactions when it cannot be determined from equilibrium equations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04800" y="3886200"/>
            <a:ext cx="86868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7663" indent="-3476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Analyze the effects of thermal stress, stress concentrations, inelastic deformations, and residual stress</a:t>
            </a:r>
          </a:p>
        </p:txBody>
      </p:sp>
      <p:pic>
        <p:nvPicPr>
          <p:cNvPr id="6" name="Picture 6" descr="AAABZST0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75" y="1143000"/>
            <a:ext cx="2816225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3900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28D1288-3019-43C7-974F-3FC61E345617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356"/>
          <a:stretch>
            <a:fillRect/>
          </a:stretch>
        </p:blipFill>
        <p:spPr bwMode="auto">
          <a:xfrm>
            <a:off x="76200" y="-304800"/>
            <a:ext cx="9444038" cy="313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ACLOUN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29000"/>
            <a:ext cx="41910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ACLOUO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81400"/>
            <a:ext cx="411480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2287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BD5BCCF-3089-4391-AC0D-E9828AE8CF3C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0103"/>
            <a:ext cx="8301038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48342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51F21A7-14B4-46FE-B305-AEDFD67BABE2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64"/>
          <a:stretch>
            <a:fillRect/>
          </a:stretch>
        </p:blipFill>
        <p:spPr bwMode="auto">
          <a:xfrm>
            <a:off x="-1519238" y="593725"/>
            <a:ext cx="11806238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ACLOUP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778125"/>
            <a:ext cx="2819400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ACLOUQ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633663"/>
            <a:ext cx="3124200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ACLOUR0 copy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714875"/>
            <a:ext cx="342900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35708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40E294-C3B2-402D-AF97-411A830EDB84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4" descr="AACLOUP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5400"/>
            <a:ext cx="3733800" cy="252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AACLOUQ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43400"/>
            <a:ext cx="3276600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3886200" y="1066800"/>
            <a:ext cx="502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altLang="en-US" sz="2400" smtClean="0">
                <a:latin typeface="Arial" panose="020B0604020202020204" pitchFamily="34" charset="0"/>
              </a:rPr>
              <a:t>Support reaction at C and D were determined from equilibrium of AB</a:t>
            </a:r>
          </a:p>
          <a:p>
            <a:pPr marL="0" indent="0"/>
            <a:r>
              <a:rPr lang="en-US" altLang="en-US" sz="2400" smtClean="0">
                <a:latin typeface="Arial" panose="020B0604020202020204" pitchFamily="34" charset="0"/>
              </a:rPr>
              <a:t>Displacement of the top of each post;</a:t>
            </a:r>
          </a:p>
          <a:p>
            <a:pPr marL="0" indent="0"/>
            <a:r>
              <a:rPr lang="en-US" altLang="en-US" sz="2400" smtClean="0">
                <a:latin typeface="Arial" panose="020B0604020202020204" pitchFamily="34" charset="0"/>
              </a:rPr>
              <a:t>Post AC</a:t>
            </a:r>
          </a:p>
          <a:p>
            <a:pPr marL="0" indent="0"/>
            <a:endParaRPr lang="en-US" altLang="en-US" sz="2400" smtClean="0">
              <a:latin typeface="Arial" panose="020B0604020202020204" pitchFamily="34" charset="0"/>
            </a:endParaRPr>
          </a:p>
          <a:p>
            <a:pPr marL="0" indent="0"/>
            <a:endParaRPr lang="en-US" altLang="en-US" sz="2400" smtClean="0">
              <a:latin typeface="Arial" panose="020B0604020202020204" pitchFamily="34" charset="0"/>
            </a:endParaRPr>
          </a:p>
          <a:p>
            <a:pPr marL="0" indent="0"/>
            <a:endParaRPr lang="en-US" altLang="en-US" sz="2400" smtClean="0">
              <a:latin typeface="Arial" panose="020B0604020202020204" pitchFamily="34" charset="0"/>
            </a:endParaRPr>
          </a:p>
          <a:p>
            <a:pPr marL="0" indent="0"/>
            <a:endParaRPr lang="en-US" altLang="en-US" sz="2400" smtClean="0">
              <a:latin typeface="Arial" panose="020B0604020202020204" pitchFamily="34" charset="0"/>
            </a:endParaRPr>
          </a:p>
        </p:txBody>
      </p:sp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3733800" y="3076575"/>
          <a:ext cx="5181600" cy="138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Equation" r:id="rId5" imgW="3124200" imgH="838200" progId="Equation.DSMT4">
                  <p:embed/>
                </p:oleObj>
              </mc:Choice>
              <mc:Fallback>
                <p:oleObj name="Equation" r:id="rId5" imgW="3124200" imgH="838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076575"/>
                        <a:ext cx="5181600" cy="1389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962400" y="4724400"/>
            <a:ext cx="5029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/>
              <a:t>Post BD</a:t>
            </a:r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 sz="2400"/>
          </a:p>
        </p:txBody>
      </p:sp>
      <p:graphicFrame>
        <p:nvGraphicFramePr>
          <p:cNvPr id="9" name="Object 10"/>
          <p:cNvGraphicFramePr>
            <a:graphicFrameLocks noChangeAspect="1"/>
          </p:cNvGraphicFramePr>
          <p:nvPr/>
        </p:nvGraphicFramePr>
        <p:xfrm>
          <a:off x="3897313" y="5133975"/>
          <a:ext cx="5246687" cy="146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Equation" r:id="rId7" imgW="3009900" imgH="838200" progId="Equation.DSMT4">
                  <p:embed/>
                </p:oleObj>
              </mc:Choice>
              <mc:Fallback>
                <p:oleObj name="Equation" r:id="rId7" imgW="3009900" imgH="838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7313" y="5133975"/>
                        <a:ext cx="5246687" cy="146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49049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619C334-1012-4DEC-949D-4B5984A32407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6" descr="AACLOUS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95400"/>
            <a:ext cx="518160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57200" y="3581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/>
              <a:t>The displacement of point F is therefore;</a:t>
            </a:r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 sz="2400"/>
          </a:p>
        </p:txBody>
      </p:sp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838200" y="4038600"/>
          <a:ext cx="693896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4" imgW="2311400" imgH="431800" progId="Equation.DSMT4">
                  <p:embed/>
                </p:oleObj>
              </mc:Choice>
              <mc:Fallback>
                <p:oleObj name="Equation" r:id="rId4" imgW="2311400" imgH="431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038600"/>
                        <a:ext cx="6938963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60517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80D52A7-6D29-489D-8F6E-E69300D2C189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Arial" panose="020B0604020202020204" pitchFamily="34" charset="0"/>
              </a:rPr>
              <a:t>After subdividing the load into components, the </a:t>
            </a:r>
            <a:r>
              <a:rPr lang="en-US" altLang="en-US" sz="2800" i="1" smtClean="0">
                <a:latin typeface="Arial" panose="020B0604020202020204" pitchFamily="34" charset="0"/>
              </a:rPr>
              <a:t>principle of superposition</a:t>
            </a:r>
            <a:r>
              <a:rPr lang="en-US" altLang="en-US" sz="2800" smtClean="0">
                <a:latin typeface="Arial" panose="020B0604020202020204" pitchFamily="34" charset="0"/>
              </a:rPr>
              <a:t> states that the resultant stress or displacement at the point can be determined by first finding the stress or displacement caused by each component load acting </a:t>
            </a:r>
            <a:r>
              <a:rPr lang="en-US" altLang="en-US" sz="2800" i="1" smtClean="0">
                <a:latin typeface="Arial" panose="020B0604020202020204" pitchFamily="34" charset="0"/>
              </a:rPr>
              <a:t>separately</a:t>
            </a:r>
            <a:r>
              <a:rPr lang="en-US" altLang="en-US" sz="2800" smtClean="0">
                <a:latin typeface="Arial" panose="020B0604020202020204" pitchFamily="34" charset="0"/>
              </a:rPr>
              <a:t> on the member.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Resultant stress/displacement determined algebraically by adding the contributions of each component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334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4.3 PRINCIPLE OF SUPERPOSITION</a:t>
            </a:r>
          </a:p>
        </p:txBody>
      </p:sp>
    </p:spTree>
    <p:extLst>
      <p:ext uri="{BB962C8B-B14F-4D97-AF65-F5344CB8AC3E}">
        <p14:creationId xmlns:p14="http://schemas.microsoft.com/office/powerpoint/2010/main" val="12176972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8C1371C-F01D-4E76-B930-1A9FC829EFB0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76200" y="914400"/>
            <a:ext cx="86106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sz="2400" b="1" smtClean="0">
                <a:solidFill>
                  <a:srgbClr val="CC3300"/>
                </a:solidFill>
                <a:latin typeface="Arial" panose="020B0604020202020204" pitchFamily="34" charset="0"/>
              </a:rPr>
              <a:t>Conditions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400" smtClean="0">
                <a:latin typeface="Arial" panose="020B0604020202020204" pitchFamily="34" charset="0"/>
              </a:rPr>
              <a:t>The loading must be linearly related to the stress or displacement that is to be determined.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400" smtClean="0">
                <a:latin typeface="Arial" panose="020B0604020202020204" pitchFamily="34" charset="0"/>
              </a:rPr>
              <a:t>The loading must not significantly change the original geometry or configuration of the member</a:t>
            </a:r>
          </a:p>
          <a:p>
            <a:pPr marL="609600" indent="-609600">
              <a:buFontTx/>
              <a:buNone/>
            </a:pPr>
            <a:r>
              <a:rPr lang="en-US" altLang="en-US" sz="2400" b="1" smtClean="0">
                <a:solidFill>
                  <a:srgbClr val="CC3300"/>
                </a:solidFill>
                <a:latin typeface="Arial" panose="020B0604020202020204" pitchFamily="34" charset="0"/>
              </a:rPr>
              <a:t>When to ignore deformations?</a:t>
            </a:r>
          </a:p>
          <a:p>
            <a:pPr marL="609600" indent="-609600"/>
            <a:r>
              <a:rPr lang="en-US" altLang="en-US" sz="2400" smtClean="0">
                <a:latin typeface="Arial" panose="020B0604020202020204" pitchFamily="34" charset="0"/>
              </a:rPr>
              <a:t>Most loaded members will produce deformations  so small that change in position and direction of  loading will be insignificant and can be </a:t>
            </a:r>
            <a:r>
              <a:rPr lang="en-US" altLang="en-US" sz="2400" i="1" smtClean="0">
                <a:latin typeface="Arial" panose="020B0604020202020204" pitchFamily="34" charset="0"/>
              </a:rPr>
              <a:t>neglected</a:t>
            </a:r>
          </a:p>
          <a:p>
            <a:pPr marL="609600" indent="-609600"/>
            <a:r>
              <a:rPr lang="en-US" altLang="en-US" sz="2400" smtClean="0">
                <a:latin typeface="Arial" panose="020B0604020202020204" pitchFamily="34" charset="0"/>
              </a:rPr>
              <a:t>Exception to this rule is a column carrying axial load, discussed in Chapter 13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334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4.3 PRINCIPLE OF SUPERPOSITION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029200"/>
            <a:ext cx="15557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40449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4391FDD-4507-4B53-9E5E-31D7EE121C81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For a bar fixed-supported at one end, equilibrium equations is sufficient to find the reaction at the support. Such a problem is </a:t>
            </a:r>
            <a:r>
              <a:rPr lang="en-US" altLang="en-US" sz="2800" i="1" smtClean="0">
                <a:latin typeface="Arial" panose="020B0604020202020204" pitchFamily="34" charset="0"/>
              </a:rPr>
              <a:t>statically determinate</a:t>
            </a: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If bar is fixed at </a:t>
            </a:r>
            <a:r>
              <a:rPr lang="en-US" altLang="en-US" sz="2800" i="1" smtClean="0">
                <a:latin typeface="Arial" panose="020B0604020202020204" pitchFamily="34" charset="0"/>
              </a:rPr>
              <a:t>both ends</a:t>
            </a:r>
            <a:r>
              <a:rPr lang="en-US" altLang="en-US" sz="2800" smtClean="0">
                <a:latin typeface="Arial" panose="020B0604020202020204" pitchFamily="34" charset="0"/>
              </a:rPr>
              <a:t>, then two unknown axial reactions occur, and the bar is </a:t>
            </a:r>
            <a:r>
              <a:rPr lang="en-US" altLang="en-US" sz="2800" i="1" smtClean="0">
                <a:latin typeface="Arial" panose="020B0604020202020204" pitchFamily="34" charset="0"/>
              </a:rPr>
              <a:t>statically indeterminate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4.4 STATICALLY INDETERMINATE AXIALLY LOADED MEMBER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763" y="3352800"/>
            <a:ext cx="2078037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352800"/>
            <a:ext cx="15621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890588" y="4038600"/>
            <a:ext cx="17764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cs typeface="Times New Roman" panose="02020603050405020304" pitchFamily="18" charset="0"/>
              </a:rPr>
              <a:t>+↑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 </a:t>
            </a:r>
            <a:r>
              <a:rPr lang="en-US" altLang="en-US" sz="2800" i="1"/>
              <a:t>F</a:t>
            </a:r>
            <a:r>
              <a:rPr lang="en-US" altLang="en-US" sz="2800"/>
              <a:t> = 0;</a:t>
            </a:r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762000" y="4724400"/>
            <a:ext cx="2971800" cy="914400"/>
            <a:chOff x="480" y="2976"/>
            <a:chExt cx="1872" cy="576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480" y="2976"/>
              <a:ext cx="1872" cy="57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672" y="3024"/>
              <a:ext cx="15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F</a:t>
              </a:r>
              <a:r>
                <a:rPr lang="en-US" altLang="en-US" sz="2800" i="1" baseline="-25000"/>
                <a:t>B</a:t>
              </a:r>
              <a:r>
                <a:rPr lang="en-US" altLang="en-US" sz="2800"/>
                <a:t> + </a:t>
              </a:r>
              <a:r>
                <a:rPr lang="en-US" altLang="en-US" sz="2800" i="1"/>
                <a:t>F</a:t>
              </a:r>
              <a:r>
                <a:rPr lang="en-US" altLang="en-US" sz="2800" i="1" baseline="-25000"/>
                <a:t>A</a:t>
              </a:r>
              <a:r>
                <a:rPr lang="en-US" altLang="en-US" sz="2800"/>
                <a:t> </a:t>
              </a:r>
              <a:r>
                <a:rPr lang="en-US" altLang="en-US" sz="2800" i="1"/>
                <a:t>− P</a:t>
              </a:r>
              <a:r>
                <a:rPr lang="en-US" altLang="en-US" sz="2800"/>
                <a:t> = 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6041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CA42AB7-6824-4C05-8461-D875CD58059F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033463"/>
            <a:ext cx="8836025" cy="574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8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smtClean="0">
                <a:solidFill>
                  <a:schemeClr val="bg1"/>
                </a:solidFill>
              </a:rPr>
              <a:t>4.4 STATICALLY INDETERMINATE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211252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E5AB9B8-904C-4501-BFAB-C78127F03897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29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To establish addition equation, consider geometry of deformation. Such an equation is referred to as a compatibility or kinematic condition</a:t>
            </a: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Since relative displacement of one end of bar to the other end is equal to zero, since end supports fixed,</a:t>
            </a:r>
            <a:endParaRPr lang="en-US" altLang="en-US" sz="2800" i="1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4.4 STATICALLY INDETERMINATE AXIALLY LOADED MEMBER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2895600" y="3962400"/>
            <a:ext cx="1844675" cy="609600"/>
            <a:chOff x="1824" y="2496"/>
            <a:chExt cx="1162" cy="384"/>
          </a:xfrm>
        </p:grpSpPr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1824" y="2496"/>
              <a:ext cx="1056" cy="38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968" y="2496"/>
              <a:ext cx="10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Times New Roman" panose="02020603050405020304" pitchFamily="18" charset="0"/>
                </a:rPr>
                <a:t>δ</a:t>
              </a:r>
              <a:r>
                <a:rPr lang="en-US" altLang="en-US" sz="2800" i="1" baseline="-25000">
                  <a:cs typeface="Times New Roman" panose="02020603050405020304" pitchFamily="18" charset="0"/>
                </a:rPr>
                <a:t>A/B</a:t>
              </a:r>
              <a:r>
                <a:rPr lang="en-US" altLang="en-US" sz="2800">
                  <a:cs typeface="Times New Roman" panose="02020603050405020304" pitchFamily="18" charset="0"/>
                </a:rPr>
                <a:t> = 0</a:t>
              </a:r>
              <a:endParaRPr lang="el-GR" altLang="en-US" sz="2800"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04800" y="4648200"/>
            <a:ext cx="85344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This equation can be expressed in terms of applied loads using a </a:t>
            </a:r>
            <a:r>
              <a:rPr lang="en-US" altLang="en-US" sz="2800" i="1">
                <a:latin typeface="Arial" panose="020B0604020202020204" pitchFamily="34" charset="0"/>
              </a:rPr>
              <a:t>load-displacement relationship</a:t>
            </a:r>
            <a:r>
              <a:rPr lang="en-US" altLang="en-US" sz="2800">
                <a:latin typeface="Arial" panose="020B0604020202020204" pitchFamily="34" charset="0"/>
              </a:rPr>
              <a:t>, which depends on the material behavior</a:t>
            </a:r>
          </a:p>
        </p:txBody>
      </p:sp>
    </p:spTree>
    <p:extLst>
      <p:ext uri="{BB962C8B-B14F-4D97-AF65-F5344CB8AC3E}">
        <p14:creationId xmlns:p14="http://schemas.microsoft.com/office/powerpoint/2010/main" val="1600698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DAA4378-CDD9-457E-9A65-C02B08E933A3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9067800" cy="5334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CHAPTER OUTLINE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04800" y="1371600"/>
            <a:ext cx="8610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Saint-Venant’s Principle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Elastic Deformation of an Axially Loaded Member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Principle of Superposition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Statically Indeterminate Axially Loaded Member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Force Method of Analysis for Axially Loaded Member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Thermal Stress</a:t>
            </a:r>
            <a:endParaRPr lang="en-US" altLang="en-US" sz="2800" smtClean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67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3E8D518-ED34-4B1C-BD1E-78595C7EB618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30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For linear elastic behavior, compatibility equation can be written as</a:t>
            </a:r>
            <a:endParaRPr lang="en-US" altLang="en-US" sz="2800" i="1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4.4 STATICALLY INDETERMINATE AXIALLY LOADED MEMBER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04800" y="3168650"/>
            <a:ext cx="8534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Assume AE is constant, solve equations simultaneously,</a:t>
            </a:r>
          </a:p>
        </p:txBody>
      </p: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3657600" y="1909763"/>
            <a:ext cx="4114800" cy="1143000"/>
            <a:chOff x="2304" y="1203"/>
            <a:chExt cx="2592" cy="720"/>
          </a:xfrm>
        </p:grpSpPr>
        <p:sp>
          <p:nvSpPr>
            <p:cNvPr id="7" name="Rectangle 24"/>
            <p:cNvSpPr>
              <a:spLocks noChangeArrowheads="1"/>
            </p:cNvSpPr>
            <p:nvPr/>
          </p:nvSpPr>
          <p:spPr bwMode="auto">
            <a:xfrm>
              <a:off x="2304" y="1203"/>
              <a:ext cx="2592" cy="72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8" name="Group 11"/>
            <p:cNvGrpSpPr>
              <a:grpSpLocks/>
            </p:cNvGrpSpPr>
            <p:nvPr/>
          </p:nvGrpSpPr>
          <p:grpSpPr bwMode="auto">
            <a:xfrm>
              <a:off x="2580" y="1216"/>
              <a:ext cx="2268" cy="656"/>
              <a:chOff x="948" y="1290"/>
              <a:chExt cx="2268" cy="656"/>
            </a:xfrm>
          </p:grpSpPr>
          <p:sp>
            <p:nvSpPr>
              <p:cNvPr id="9" name="Text Box 4"/>
              <p:cNvSpPr txBox="1">
                <a:spLocks noChangeArrowheads="1"/>
              </p:cNvSpPr>
              <p:nvPr/>
            </p:nvSpPr>
            <p:spPr bwMode="auto">
              <a:xfrm>
                <a:off x="2736" y="1467"/>
                <a:ext cx="48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>
                    <a:cs typeface="Times New Roman" panose="02020603050405020304" pitchFamily="18" charset="0"/>
                  </a:rPr>
                  <a:t>= 0</a:t>
                </a:r>
                <a:endParaRPr lang="el-GR" altLang="en-US" sz="2800"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999" y="1290"/>
                <a:ext cx="703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F</a:t>
                </a:r>
                <a:r>
                  <a:rPr lang="en-US" altLang="en-US" sz="2800" i="1" baseline="-25000"/>
                  <a:t>A </a:t>
                </a:r>
                <a:r>
                  <a:rPr lang="en-US" altLang="en-US" sz="2800" i="1"/>
                  <a:t>L</a:t>
                </a:r>
                <a:r>
                  <a:rPr lang="en-US" altLang="en-US" sz="2800" i="1" baseline="-25000"/>
                  <a:t>AC</a:t>
                </a:r>
              </a:p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AE</a:t>
                </a:r>
              </a:p>
            </p:txBody>
          </p:sp>
          <p:sp>
            <p:nvSpPr>
              <p:cNvPr id="11" name="Text Box 7"/>
              <p:cNvSpPr txBox="1">
                <a:spLocks noChangeArrowheads="1"/>
              </p:cNvSpPr>
              <p:nvPr/>
            </p:nvSpPr>
            <p:spPr bwMode="auto">
              <a:xfrm>
                <a:off x="1985" y="1296"/>
                <a:ext cx="703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F</a:t>
                </a:r>
                <a:r>
                  <a:rPr lang="en-US" altLang="en-US" sz="2800" i="1" baseline="-25000"/>
                  <a:t>B </a:t>
                </a:r>
                <a:r>
                  <a:rPr lang="en-US" altLang="en-US" sz="2800" i="1"/>
                  <a:t>L</a:t>
                </a:r>
                <a:r>
                  <a:rPr lang="en-US" altLang="en-US" sz="2800" i="1" baseline="-25000"/>
                  <a:t>CB</a:t>
                </a:r>
              </a:p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AE</a:t>
                </a:r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>
                <a:off x="948" y="1632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 Box 9"/>
              <p:cNvSpPr txBox="1">
                <a:spLocks noChangeArrowheads="1"/>
              </p:cNvSpPr>
              <p:nvPr/>
            </p:nvSpPr>
            <p:spPr bwMode="auto">
              <a:xfrm>
                <a:off x="1728" y="1479"/>
                <a:ext cx="33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>
                    <a:cs typeface="Times New Roman" panose="02020603050405020304" pitchFamily="18" charset="0"/>
                  </a:rPr>
                  <a:t>−</a:t>
                </a:r>
              </a:p>
            </p:txBody>
          </p:sp>
          <p:sp>
            <p:nvSpPr>
              <p:cNvPr id="14" name="Line 10"/>
              <p:cNvSpPr>
                <a:spLocks noChangeShapeType="1"/>
              </p:cNvSpPr>
              <p:nvPr/>
            </p:nvSpPr>
            <p:spPr bwMode="auto">
              <a:xfrm>
                <a:off x="1968" y="1632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" name="Group 27"/>
          <p:cNvGrpSpPr>
            <a:grpSpLocks/>
          </p:cNvGrpSpPr>
          <p:nvPr/>
        </p:nvGrpSpPr>
        <p:grpSpPr bwMode="auto">
          <a:xfrm>
            <a:off x="1828800" y="4419600"/>
            <a:ext cx="5943600" cy="1295400"/>
            <a:chOff x="912" y="2592"/>
            <a:chExt cx="3744" cy="816"/>
          </a:xfrm>
        </p:grpSpPr>
        <p:sp>
          <p:nvSpPr>
            <p:cNvPr id="16" name="Rectangle 26"/>
            <p:cNvSpPr>
              <a:spLocks noChangeArrowheads="1"/>
            </p:cNvSpPr>
            <p:nvPr/>
          </p:nvSpPr>
          <p:spPr bwMode="auto">
            <a:xfrm>
              <a:off x="912" y="2592"/>
              <a:ext cx="3744" cy="81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17" name="Group 23"/>
            <p:cNvGrpSpPr>
              <a:grpSpLocks/>
            </p:cNvGrpSpPr>
            <p:nvPr/>
          </p:nvGrpSpPr>
          <p:grpSpPr bwMode="auto">
            <a:xfrm>
              <a:off x="1008" y="2662"/>
              <a:ext cx="1338" cy="650"/>
              <a:chOff x="1008" y="2518"/>
              <a:chExt cx="1338" cy="650"/>
            </a:xfrm>
          </p:grpSpPr>
          <p:sp>
            <p:nvSpPr>
              <p:cNvPr id="23" name="Text Box 15"/>
              <p:cNvSpPr txBox="1">
                <a:spLocks noChangeArrowheads="1"/>
              </p:cNvSpPr>
              <p:nvPr/>
            </p:nvSpPr>
            <p:spPr bwMode="auto">
              <a:xfrm>
                <a:off x="1765" y="2518"/>
                <a:ext cx="435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L</a:t>
                </a:r>
                <a:r>
                  <a:rPr lang="en-US" altLang="en-US" sz="2800" i="1" baseline="-25000"/>
                  <a:t>CB</a:t>
                </a:r>
              </a:p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L</a:t>
                </a:r>
              </a:p>
            </p:txBody>
          </p:sp>
          <p:sp>
            <p:nvSpPr>
              <p:cNvPr id="24" name="Line 16"/>
              <p:cNvSpPr>
                <a:spLocks noChangeShapeType="1"/>
              </p:cNvSpPr>
              <p:nvPr/>
            </p:nvSpPr>
            <p:spPr bwMode="auto">
              <a:xfrm>
                <a:off x="1776" y="2854"/>
                <a:ext cx="4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Text Box 17"/>
              <p:cNvSpPr txBox="1">
                <a:spLocks noChangeArrowheads="1"/>
              </p:cNvSpPr>
              <p:nvPr/>
            </p:nvSpPr>
            <p:spPr bwMode="auto">
              <a:xfrm>
                <a:off x="1008" y="2701"/>
                <a:ext cx="86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 i="1"/>
                  <a:t>F</a:t>
                </a:r>
                <a:r>
                  <a:rPr lang="en-US" altLang="en-US" sz="2800" i="1" baseline="-25000"/>
                  <a:t>A</a:t>
                </a:r>
                <a:r>
                  <a:rPr lang="en-US" altLang="en-US" sz="2800" i="1"/>
                  <a:t> </a:t>
                </a:r>
                <a:r>
                  <a:rPr lang="en-US" altLang="en-US" sz="2800" i="1">
                    <a:cs typeface="Times New Roman" panose="02020603050405020304" pitchFamily="18" charset="0"/>
                  </a:rPr>
                  <a:t>= P</a:t>
                </a:r>
              </a:p>
            </p:txBody>
          </p:sp>
          <p:sp>
            <p:nvSpPr>
              <p:cNvPr id="26" name="Text Box 20"/>
              <p:cNvSpPr txBox="1">
                <a:spLocks noChangeArrowheads="1"/>
              </p:cNvSpPr>
              <p:nvPr/>
            </p:nvSpPr>
            <p:spPr bwMode="auto">
              <a:xfrm>
                <a:off x="1644" y="2556"/>
                <a:ext cx="702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4400"/>
                  <a:t>(    )</a:t>
                </a:r>
              </a:p>
            </p:txBody>
          </p:sp>
        </p:grpSp>
        <p:grpSp>
          <p:nvGrpSpPr>
            <p:cNvPr id="18" name="Group 22"/>
            <p:cNvGrpSpPr>
              <a:grpSpLocks/>
            </p:cNvGrpSpPr>
            <p:nvPr/>
          </p:nvGrpSpPr>
          <p:grpSpPr bwMode="auto">
            <a:xfrm>
              <a:off x="3171" y="2640"/>
              <a:ext cx="1341" cy="650"/>
              <a:chOff x="2835" y="2512"/>
              <a:chExt cx="1341" cy="650"/>
            </a:xfrm>
          </p:grpSpPr>
          <p:sp>
            <p:nvSpPr>
              <p:cNvPr id="19" name="Text Box 14"/>
              <p:cNvSpPr txBox="1">
                <a:spLocks noChangeArrowheads="1"/>
              </p:cNvSpPr>
              <p:nvPr/>
            </p:nvSpPr>
            <p:spPr bwMode="auto">
              <a:xfrm>
                <a:off x="3600" y="2512"/>
                <a:ext cx="435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L</a:t>
                </a:r>
                <a:r>
                  <a:rPr lang="en-US" altLang="en-US" sz="2800" i="1" baseline="-25000"/>
                  <a:t>AC</a:t>
                </a:r>
              </a:p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L</a:t>
                </a:r>
              </a:p>
            </p:txBody>
          </p:sp>
          <p:sp>
            <p:nvSpPr>
              <p:cNvPr id="20" name="Line 18"/>
              <p:cNvSpPr>
                <a:spLocks noChangeShapeType="1"/>
              </p:cNvSpPr>
              <p:nvPr/>
            </p:nvSpPr>
            <p:spPr bwMode="auto">
              <a:xfrm>
                <a:off x="3614" y="2854"/>
                <a:ext cx="4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 Box 19"/>
              <p:cNvSpPr txBox="1">
                <a:spLocks noChangeArrowheads="1"/>
              </p:cNvSpPr>
              <p:nvPr/>
            </p:nvSpPr>
            <p:spPr bwMode="auto">
              <a:xfrm>
                <a:off x="2835" y="2697"/>
                <a:ext cx="86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 i="1"/>
                  <a:t>F</a:t>
                </a:r>
                <a:r>
                  <a:rPr lang="en-US" altLang="en-US" sz="2800" i="1" baseline="-25000"/>
                  <a:t>B</a:t>
                </a:r>
                <a:r>
                  <a:rPr lang="en-US" altLang="en-US" sz="2800" i="1"/>
                  <a:t> </a:t>
                </a:r>
                <a:r>
                  <a:rPr lang="en-US" altLang="en-US" sz="2800" i="1">
                    <a:cs typeface="Times New Roman" panose="02020603050405020304" pitchFamily="18" charset="0"/>
                  </a:rPr>
                  <a:t>= P</a:t>
                </a:r>
              </a:p>
            </p:txBody>
          </p:sp>
          <p:sp>
            <p:nvSpPr>
              <p:cNvPr id="22" name="Text Box 21"/>
              <p:cNvSpPr txBox="1">
                <a:spLocks noChangeArrowheads="1"/>
              </p:cNvSpPr>
              <p:nvPr/>
            </p:nvSpPr>
            <p:spPr bwMode="auto">
              <a:xfrm>
                <a:off x="3474" y="2574"/>
                <a:ext cx="702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4400"/>
                  <a:t>(    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38341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BA23A8C-739B-4497-A1BB-88A57A22F08D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31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sz="2800" b="1" dirty="0" smtClean="0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 marL="609600" indent="-609600">
              <a:buFontTx/>
              <a:buNone/>
            </a:pPr>
            <a:r>
              <a:rPr lang="en-US" altLang="en-US" sz="28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Equilibrium</a:t>
            </a:r>
          </a:p>
          <a:p>
            <a:pPr marL="609600" indent="-609600"/>
            <a:r>
              <a:rPr lang="en-US" altLang="en-US" sz="2800" dirty="0" smtClean="0">
                <a:latin typeface="Arial" panose="020B0604020202020204" pitchFamily="34" charset="0"/>
              </a:rPr>
              <a:t>Draw a free-body diagram of member to identify all forces acting on it</a:t>
            </a:r>
          </a:p>
          <a:p>
            <a:pPr marL="609600" indent="-609600"/>
            <a:r>
              <a:rPr lang="en-US" altLang="en-US" sz="2800" dirty="0" smtClean="0">
                <a:latin typeface="Arial" panose="020B0604020202020204" pitchFamily="34" charset="0"/>
              </a:rPr>
              <a:t>If unknown reactions on free-body diagram greater than no. of equations, then problem is statically indeterminate</a:t>
            </a:r>
          </a:p>
          <a:p>
            <a:pPr marL="609600" indent="-609600"/>
            <a:r>
              <a:rPr lang="en-US" altLang="en-US" sz="2800" dirty="0" smtClean="0">
                <a:latin typeface="Arial" panose="020B0604020202020204" pitchFamily="34" charset="0"/>
              </a:rPr>
              <a:t>Write the equations of equilibrium for the member</a:t>
            </a:r>
            <a:endParaRPr lang="en-US" altLang="en-US" sz="2800" i="1" dirty="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4.4 STATICALLY INDETERMINATE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20061630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A507496-BD53-4A37-950B-1E99C3E3A012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32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382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 marL="609600" indent="-609600"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  <a:latin typeface="Arial" panose="020B0604020202020204" pitchFamily="34" charset="0"/>
              </a:rPr>
              <a:t>Compatibility</a:t>
            </a: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Draw a diagram to investigate elongation or contraction of loaded member</a:t>
            </a: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Express compatibility conditions in terms of displacements caused by forces</a:t>
            </a: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Use load-displacement relations (</a:t>
            </a:r>
            <a:r>
              <a:rPr lang="el-GR" altLang="en-US" sz="2800" i="1" smtClean="0">
                <a:cs typeface="Times New Roman" panose="02020603050405020304" pitchFamily="18" charset="0"/>
              </a:rPr>
              <a:t>δ</a:t>
            </a:r>
            <a:r>
              <a:rPr lang="en-US" altLang="en-US" sz="2800" i="1" smtClean="0">
                <a:cs typeface="Times New Roman" panose="02020603050405020304" pitchFamily="18" charset="0"/>
              </a:rPr>
              <a:t>=PL/AE</a:t>
            </a:r>
            <a: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) to relate unknown displacements to </a:t>
            </a:r>
            <a:r>
              <a:rPr lang="en-US" altLang="en-US" sz="2800" smtClean="0">
                <a:latin typeface="Arial" panose="020B0604020202020204" pitchFamily="34" charset="0"/>
              </a:rPr>
              <a:t>reactions</a:t>
            </a: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Solve the equations. If result is negative, this means the force acts in opposite direction of that indicated on free-body diagram</a:t>
            </a:r>
            <a:endParaRPr lang="en-US" altLang="en-US" sz="2800" i="1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4.4 STATICALLY INDETERMINATE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18978886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5362EC0-D4DB-4759-A0A0-DC0C47999352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33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EXAMPLE 4.5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458200" cy="281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z="2800" smtClean="0">
                <a:latin typeface="Arial" panose="020B0604020202020204" pitchFamily="34" charset="0"/>
              </a:rPr>
              <a:t>Steel rod shown has diameter of 5 mm. Attached to fixed wall at </a:t>
            </a:r>
            <a:r>
              <a:rPr lang="en-US" altLang="en-US" sz="2800" i="1" smtClean="0"/>
              <a:t>A</a:t>
            </a:r>
            <a:r>
              <a:rPr lang="en-US" altLang="en-US" sz="2800" smtClean="0">
                <a:latin typeface="Arial" panose="020B0604020202020204" pitchFamily="34" charset="0"/>
              </a:rPr>
              <a:t>, and before it is loaded, there is a gap between the wall at </a:t>
            </a:r>
            <a:r>
              <a:rPr lang="en-US" altLang="en-US" sz="2800" i="1" smtClean="0"/>
              <a:t>B’</a:t>
            </a:r>
            <a:r>
              <a:rPr lang="en-US" altLang="en-US" sz="2800" smtClean="0">
                <a:latin typeface="Arial" panose="020B0604020202020204" pitchFamily="34" charset="0"/>
              </a:rPr>
              <a:t> and the rod of 1 mm.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z="2800" smtClean="0">
                <a:latin typeface="Arial" panose="020B0604020202020204" pitchFamily="34" charset="0"/>
              </a:rPr>
              <a:t>Determine reactions at </a:t>
            </a:r>
            <a:r>
              <a:rPr lang="en-US" altLang="en-US" sz="2800" i="1" smtClean="0"/>
              <a:t>A</a:t>
            </a:r>
            <a:r>
              <a:rPr lang="en-US" altLang="en-US" sz="2800" smtClean="0">
                <a:latin typeface="Arial" panose="020B0604020202020204" pitchFamily="34" charset="0"/>
              </a:rPr>
              <a:t> and </a:t>
            </a:r>
            <a:r>
              <a:rPr lang="en-US" altLang="en-US" sz="2800" i="1" smtClean="0"/>
              <a:t>B’</a:t>
            </a:r>
            <a:r>
              <a:rPr lang="en-US" altLang="en-US" sz="2800" smtClean="0">
                <a:latin typeface="Arial" panose="020B0604020202020204" pitchFamily="34" charset="0"/>
              </a:rPr>
              <a:t> if rod is subjected to axial force of </a:t>
            </a:r>
            <a:r>
              <a:rPr lang="en-US" altLang="en-US" sz="2800" i="1" smtClean="0"/>
              <a:t>P</a:t>
            </a:r>
            <a:r>
              <a:rPr lang="en-US" altLang="en-US" sz="2800" smtClean="0"/>
              <a:t> = 20 kN</a:t>
            </a:r>
            <a:r>
              <a:rPr lang="en-US" altLang="en-US" sz="2800" smtClean="0">
                <a:latin typeface="Arial" panose="020B0604020202020204" pitchFamily="34" charset="0"/>
              </a:rPr>
              <a:t>. 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z="2800" smtClean="0">
                <a:latin typeface="Arial" panose="020B0604020202020204" pitchFamily="34" charset="0"/>
              </a:rPr>
              <a:t>Neglect size of collar at </a:t>
            </a:r>
            <a:r>
              <a:rPr lang="en-US" altLang="en-US" sz="2800" i="1" smtClean="0"/>
              <a:t>C</a:t>
            </a:r>
            <a:r>
              <a:rPr lang="en-US" altLang="en-US" sz="2800" smtClean="0">
                <a:latin typeface="Arial" panose="020B0604020202020204" pitchFamily="34" charset="0"/>
              </a:rPr>
              <a:t>. Take </a:t>
            </a:r>
            <a:r>
              <a:rPr lang="en-US" altLang="en-US" sz="2800" i="1" smtClean="0"/>
              <a:t>E</a:t>
            </a:r>
            <a:r>
              <a:rPr lang="en-US" altLang="en-US" sz="2800" i="1" baseline="-25000" smtClean="0"/>
              <a:t>st</a:t>
            </a:r>
            <a:r>
              <a:rPr lang="en-US" altLang="en-US" sz="2800" smtClean="0"/>
              <a:t> = 200 GPa</a:t>
            </a:r>
          </a:p>
        </p:txBody>
      </p:sp>
      <p:pic>
        <p:nvPicPr>
          <p:cNvPr id="5" name="Picture 8" descr="AACLOVU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030663"/>
            <a:ext cx="4662488" cy="20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9741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6774406-265C-4274-8246-CA1ED2FF220B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34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EXAMPLE 4.5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54000" y="1066800"/>
            <a:ext cx="8890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  <a:latin typeface="Arial" panose="020B0604020202020204" pitchFamily="34" charset="0"/>
              </a:rPr>
              <a:t>Equilibrium</a:t>
            </a:r>
          </a:p>
          <a:p>
            <a:pPr marL="0" indent="0">
              <a:buFontTx/>
              <a:buNone/>
            </a:pPr>
            <a:r>
              <a:rPr lang="en-US" altLang="en-US" sz="2800" smtClean="0">
                <a:latin typeface="Arial" panose="020B0604020202020204" pitchFamily="34" charset="0"/>
              </a:rPr>
              <a:t>Assume force </a:t>
            </a:r>
            <a:r>
              <a:rPr lang="en-US" altLang="en-US" sz="2800" b="1" smtClean="0">
                <a:latin typeface="Arial" panose="020B0604020202020204" pitchFamily="34" charset="0"/>
              </a:rPr>
              <a:t>P</a:t>
            </a:r>
            <a:r>
              <a:rPr lang="en-US" altLang="en-US" sz="2800" smtClean="0">
                <a:latin typeface="Arial" panose="020B0604020202020204" pitchFamily="34" charset="0"/>
              </a:rPr>
              <a:t> large enough to cause rod’s end </a:t>
            </a:r>
            <a:r>
              <a:rPr lang="en-US" altLang="en-US" sz="2800" i="1" smtClean="0"/>
              <a:t>B</a:t>
            </a:r>
            <a:r>
              <a:rPr lang="en-US" altLang="en-US" sz="2800" smtClean="0">
                <a:latin typeface="Arial" panose="020B0604020202020204" pitchFamily="34" charset="0"/>
              </a:rPr>
              <a:t> to contact wall at </a:t>
            </a:r>
            <a:r>
              <a:rPr lang="en-US" altLang="en-US" sz="2800" i="1" smtClean="0"/>
              <a:t>B’</a:t>
            </a:r>
            <a:r>
              <a:rPr lang="en-US" altLang="en-US" sz="2800" smtClean="0">
                <a:latin typeface="Arial" panose="020B0604020202020204" pitchFamily="34" charset="0"/>
              </a:rPr>
              <a:t>. Equilibrium requires</a:t>
            </a: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4572000" y="3976688"/>
            <a:ext cx="2254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>
                <a:cs typeface="Times New Roman" panose="02020603050405020304" pitchFamily="18" charset="0"/>
              </a:rPr>
              <a:t>δ</a:t>
            </a:r>
            <a:r>
              <a:rPr lang="en-US" altLang="en-US" sz="2800" i="1" baseline="-25000">
                <a:cs typeface="Times New Roman" panose="02020603050405020304" pitchFamily="18" charset="0"/>
              </a:rPr>
              <a:t>B/A</a:t>
            </a:r>
            <a:r>
              <a:rPr lang="en-US" altLang="en-US" sz="2800"/>
              <a:t> = 0.001 m</a:t>
            </a:r>
          </a:p>
        </p:txBody>
      </p:sp>
      <p:sp>
        <p:nvSpPr>
          <p:cNvPr id="6" name="Rectangle 24"/>
          <p:cNvSpPr>
            <a:spLocks noChangeArrowheads="1"/>
          </p:cNvSpPr>
          <p:nvPr/>
        </p:nvSpPr>
        <p:spPr bwMode="auto">
          <a:xfrm>
            <a:off x="2667000" y="2667000"/>
            <a:ext cx="4252913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 </a:t>
            </a:r>
            <a:r>
              <a:rPr lang="en-US" altLang="en-US" sz="2800" i="1">
                <a:sym typeface="Symbol" panose="05050102010706020507" pitchFamily="18" charset="2"/>
              </a:rPr>
              <a:t>F</a:t>
            </a:r>
            <a:r>
              <a:rPr lang="en-US" altLang="en-US" sz="2800" i="1" baseline="-25000">
                <a:sym typeface="Symbol" panose="05050102010706020507" pitchFamily="18" charset="2"/>
              </a:rPr>
              <a:t>A</a:t>
            </a:r>
            <a:r>
              <a:rPr lang="en-US" altLang="en-US" sz="2800">
                <a:sym typeface="Symbol" panose="05050102010706020507" pitchFamily="18" charset="2"/>
              </a:rPr>
              <a:t>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 </a:t>
            </a:r>
            <a:r>
              <a:rPr lang="en-US" altLang="en-US" sz="2800" i="1">
                <a:sym typeface="Symbol" panose="05050102010706020507" pitchFamily="18" charset="2"/>
              </a:rPr>
              <a:t>F</a:t>
            </a:r>
            <a:r>
              <a:rPr lang="en-US" altLang="en-US" sz="2800" i="1" baseline="-25000">
                <a:sym typeface="Symbol" panose="05050102010706020507" pitchFamily="18" charset="2"/>
              </a:rPr>
              <a:t>B</a:t>
            </a:r>
            <a:r>
              <a:rPr lang="en-US" altLang="en-US" sz="2800">
                <a:sym typeface="Symbol" panose="05050102010706020507" pitchFamily="18" charset="2"/>
              </a:rPr>
              <a:t> + 20(10</a:t>
            </a:r>
            <a:r>
              <a:rPr lang="en-US" altLang="en-US" sz="2800" baseline="30000">
                <a:sym typeface="Symbol" panose="05050102010706020507" pitchFamily="18" charset="2"/>
              </a:rPr>
              <a:t>3</a:t>
            </a:r>
            <a:r>
              <a:rPr lang="en-US" altLang="en-US" sz="2800">
                <a:sym typeface="Symbol" panose="05050102010706020507" pitchFamily="18" charset="2"/>
              </a:rPr>
              <a:t>) N = 0</a:t>
            </a:r>
            <a:endParaRPr lang="el-GR" altLang="en-US" sz="2800">
              <a:sym typeface="Symbol" panose="05050102010706020507" pitchFamily="18" charset="2"/>
            </a:endParaRPr>
          </a:p>
        </p:txBody>
      </p:sp>
      <p:pic>
        <p:nvPicPr>
          <p:cNvPr id="7" name="Picture 26" descr="AACLOVV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876800"/>
            <a:ext cx="52578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533400" y="2667000"/>
            <a:ext cx="1524000" cy="533400"/>
            <a:chOff x="336" y="1680"/>
            <a:chExt cx="960" cy="336"/>
          </a:xfrm>
        </p:grpSpPr>
        <p:sp>
          <p:nvSpPr>
            <p:cNvPr id="9" name="Rectangle 27"/>
            <p:cNvSpPr>
              <a:spLocks noChangeArrowheads="1"/>
            </p:cNvSpPr>
            <p:nvPr/>
          </p:nvSpPr>
          <p:spPr bwMode="auto">
            <a:xfrm>
              <a:off x="384" y="1680"/>
              <a:ext cx="912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cs typeface="Times New Roman" panose="02020603050405020304" pitchFamily="18" charset="0"/>
                  <a:sym typeface="Symbol" panose="05050102010706020507" pitchFamily="18" charset="2"/>
                </a:rPr>
                <a:t>+ </a:t>
              </a:r>
              <a:r>
                <a:rPr lang="en-US" altLang="en-US" sz="2800" i="1">
                  <a:sym typeface="Symbol" panose="05050102010706020507" pitchFamily="18" charset="2"/>
                </a:rPr>
                <a:t>F</a:t>
              </a:r>
              <a:r>
                <a:rPr lang="en-US" altLang="en-US" sz="2800">
                  <a:sym typeface="Symbol" panose="05050102010706020507" pitchFamily="18" charset="2"/>
                </a:rPr>
                <a:t> = 0;</a:t>
              </a:r>
              <a:endParaRPr lang="el-GR" altLang="en-US" sz="2800">
                <a:sym typeface="Symbol" panose="05050102010706020507" pitchFamily="18" charset="2"/>
              </a:endParaRPr>
            </a:p>
          </p:txBody>
        </p:sp>
        <p:sp>
          <p:nvSpPr>
            <p:cNvPr id="10" name="Line 28"/>
            <p:cNvSpPr>
              <a:spLocks noChangeShapeType="1"/>
            </p:cNvSpPr>
            <p:nvPr/>
          </p:nvSpPr>
          <p:spPr bwMode="auto">
            <a:xfrm>
              <a:off x="336" y="196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Rectangle 30"/>
          <p:cNvSpPr>
            <a:spLocks noChangeArrowheads="1"/>
          </p:cNvSpPr>
          <p:nvPr/>
        </p:nvSpPr>
        <p:spPr bwMode="auto">
          <a:xfrm>
            <a:off x="330200" y="3505200"/>
            <a:ext cx="8432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solidFill>
                  <a:schemeClr val="accent2"/>
                </a:solidFill>
                <a:latin typeface="Arial" panose="020B0604020202020204" pitchFamily="34" charset="0"/>
              </a:rPr>
              <a:t>Compatibility</a:t>
            </a:r>
          </a:p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Compatibility equation:</a:t>
            </a:r>
          </a:p>
        </p:txBody>
      </p:sp>
    </p:spTree>
    <p:extLst>
      <p:ext uri="{BB962C8B-B14F-4D97-AF65-F5344CB8AC3E}">
        <p14:creationId xmlns:p14="http://schemas.microsoft.com/office/powerpoint/2010/main" val="13323343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9B8B004-9D70-4674-B200-046BD2487186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35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EXAMPLE 4.5 (SOLN)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219200" y="3352800"/>
            <a:ext cx="5943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i="1">
                <a:sym typeface="Symbol" panose="05050102010706020507" pitchFamily="18" charset="2"/>
              </a:rPr>
              <a:t>F</a:t>
            </a:r>
            <a:r>
              <a:rPr lang="en-US" altLang="en-US" sz="2800" i="1" baseline="-25000">
                <a:sym typeface="Symbol" panose="05050102010706020507" pitchFamily="18" charset="2"/>
              </a:rPr>
              <a:t>A</a:t>
            </a:r>
            <a:r>
              <a:rPr lang="en-US" altLang="en-US" sz="2800">
                <a:sym typeface="Symbol" panose="05050102010706020507" pitchFamily="18" charset="2"/>
              </a:rPr>
              <a:t> (0.4 m)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 </a:t>
            </a:r>
            <a:r>
              <a:rPr lang="en-US" altLang="en-US" sz="2800" i="1">
                <a:sym typeface="Symbol" panose="05050102010706020507" pitchFamily="18" charset="2"/>
              </a:rPr>
              <a:t>F</a:t>
            </a:r>
            <a:r>
              <a:rPr lang="en-US" altLang="en-US" sz="2800" i="1" baseline="-25000">
                <a:sym typeface="Symbol" panose="05050102010706020507" pitchFamily="18" charset="2"/>
              </a:rPr>
              <a:t>B </a:t>
            </a:r>
            <a:r>
              <a:rPr lang="en-US" altLang="en-US" sz="2800">
                <a:sym typeface="Symbol" panose="05050102010706020507" pitchFamily="18" charset="2"/>
              </a:rPr>
              <a:t> (0.8 m) = 3927.0 N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·</a:t>
            </a:r>
            <a:r>
              <a:rPr lang="en-US" altLang="en-US" sz="2800">
                <a:sym typeface="Symbol" panose="05050102010706020507" pitchFamily="18" charset="2"/>
              </a:rPr>
              <a:t>m</a:t>
            </a:r>
            <a:endParaRPr lang="el-GR" altLang="en-US" sz="2800">
              <a:sym typeface="Symbol" panose="05050102010706020507" pitchFamily="18" charset="2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330200" y="1066800"/>
            <a:ext cx="84328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solidFill>
                  <a:schemeClr val="accent2"/>
                </a:solidFill>
                <a:latin typeface="Arial" panose="020B0604020202020204" pitchFamily="34" charset="0"/>
              </a:rPr>
              <a:t>Compatibility</a:t>
            </a:r>
          </a:p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Use load-displacement equations (Eqn 4-2), apply to </a:t>
            </a:r>
            <a:r>
              <a:rPr lang="en-US" altLang="en-US" sz="2800" i="1"/>
              <a:t>AC</a:t>
            </a:r>
            <a:r>
              <a:rPr lang="en-US" altLang="en-US" sz="2800">
                <a:latin typeface="Arial" panose="020B0604020202020204" pitchFamily="34" charset="0"/>
              </a:rPr>
              <a:t> and </a:t>
            </a:r>
            <a:r>
              <a:rPr lang="en-US" altLang="en-US" sz="2800" i="1"/>
              <a:t>CB</a:t>
            </a:r>
          </a:p>
        </p:txBody>
      </p:sp>
      <p:pic>
        <p:nvPicPr>
          <p:cNvPr id="6" name="Picture 12" descr="AACLOVW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4572000"/>
            <a:ext cx="50260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1447800" y="2209800"/>
            <a:ext cx="4953000" cy="1041400"/>
            <a:chOff x="816" y="1443"/>
            <a:chExt cx="3120" cy="656"/>
          </a:xfrm>
        </p:grpSpPr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816" y="1632"/>
              <a:ext cx="160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Times New Roman" panose="02020603050405020304" pitchFamily="18" charset="0"/>
                </a:rPr>
                <a:t>δ</a:t>
              </a:r>
              <a:r>
                <a:rPr lang="en-US" altLang="en-US" sz="2800" i="1" baseline="-25000">
                  <a:cs typeface="Times New Roman" panose="02020603050405020304" pitchFamily="18" charset="0"/>
                </a:rPr>
                <a:t>B/A</a:t>
              </a:r>
              <a:r>
                <a:rPr lang="en-US" altLang="en-US" sz="2800"/>
                <a:t> = 0.001 m =</a:t>
              </a:r>
              <a:endParaRPr lang="en-US" altLang="en-US" sz="2800">
                <a:sym typeface="Symbol" panose="05050102010706020507" pitchFamily="18" charset="2"/>
              </a:endParaRPr>
            </a:p>
          </p:txBody>
        </p:sp>
        <p:sp>
          <p:nvSpPr>
            <p:cNvPr id="9" name="Text Box 13"/>
            <p:cNvSpPr txBox="1">
              <a:spLocks noChangeArrowheads="1"/>
            </p:cNvSpPr>
            <p:nvPr/>
          </p:nvSpPr>
          <p:spPr bwMode="auto">
            <a:xfrm>
              <a:off x="2382" y="1443"/>
              <a:ext cx="703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F</a:t>
              </a:r>
              <a:r>
                <a:rPr lang="en-US" altLang="en-US" sz="2800" i="1" baseline="-25000"/>
                <a:t>A </a:t>
              </a:r>
              <a:r>
                <a:rPr lang="en-US" altLang="en-US" sz="2800" i="1"/>
                <a:t>L</a:t>
              </a:r>
              <a:r>
                <a:rPr lang="en-US" altLang="en-US" sz="2800" i="1" baseline="-25000"/>
                <a:t>AC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AE</a:t>
              </a:r>
            </a:p>
          </p:txBody>
        </p:sp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3233" y="1449"/>
              <a:ext cx="703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F</a:t>
              </a:r>
              <a:r>
                <a:rPr lang="en-US" altLang="en-US" sz="2800" i="1" baseline="-25000"/>
                <a:t>B </a:t>
              </a:r>
              <a:r>
                <a:rPr lang="en-US" altLang="en-US" sz="2800" i="1"/>
                <a:t>L</a:t>
              </a:r>
              <a:r>
                <a:rPr lang="en-US" altLang="en-US" sz="2800" i="1" baseline="-25000"/>
                <a:t>CB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AE</a:t>
              </a:r>
            </a:p>
          </p:txBody>
        </p:sp>
        <p:sp>
          <p:nvSpPr>
            <p:cNvPr id="11" name="Rectangle 15"/>
            <p:cNvSpPr>
              <a:spLocks noChangeArrowheads="1"/>
            </p:cNvSpPr>
            <p:nvPr/>
          </p:nvSpPr>
          <p:spPr bwMode="auto">
            <a:xfrm>
              <a:off x="3022" y="1629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−</a:t>
              </a:r>
            </a:p>
          </p:txBody>
        </p:sp>
        <p:sp>
          <p:nvSpPr>
            <p:cNvPr id="12" name="Line 16"/>
            <p:cNvSpPr>
              <a:spLocks noChangeShapeType="1"/>
            </p:cNvSpPr>
            <p:nvPr/>
          </p:nvSpPr>
          <p:spPr bwMode="auto">
            <a:xfrm>
              <a:off x="2400" y="1794"/>
              <a:ext cx="63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7"/>
            <p:cNvSpPr>
              <a:spLocks noChangeShapeType="1"/>
            </p:cNvSpPr>
            <p:nvPr/>
          </p:nvSpPr>
          <p:spPr bwMode="auto">
            <a:xfrm>
              <a:off x="3255" y="1794"/>
              <a:ext cx="63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304800" y="4052888"/>
            <a:ext cx="39068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Solving simultaneously,</a:t>
            </a: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2133600" y="6019800"/>
            <a:ext cx="5943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i="1">
                <a:sym typeface="Symbol" panose="05050102010706020507" pitchFamily="18" charset="2"/>
              </a:rPr>
              <a:t>F</a:t>
            </a:r>
            <a:r>
              <a:rPr lang="en-US" altLang="en-US" sz="2800" i="1" baseline="-25000">
                <a:sym typeface="Symbol" panose="05050102010706020507" pitchFamily="18" charset="2"/>
              </a:rPr>
              <a:t>A</a:t>
            </a:r>
            <a:r>
              <a:rPr lang="en-US" altLang="en-US" sz="2800">
                <a:sym typeface="Symbol" panose="05050102010706020507" pitchFamily="18" charset="2"/>
              </a:rPr>
              <a:t> = 16.6 kN	 </a:t>
            </a:r>
            <a:r>
              <a:rPr lang="en-US" altLang="en-US" sz="2800" i="1">
                <a:sym typeface="Symbol" panose="05050102010706020507" pitchFamily="18" charset="2"/>
              </a:rPr>
              <a:t>F</a:t>
            </a:r>
            <a:r>
              <a:rPr lang="en-US" altLang="en-US" sz="2800" i="1" baseline="-25000">
                <a:sym typeface="Symbol" panose="05050102010706020507" pitchFamily="18" charset="2"/>
              </a:rPr>
              <a:t>B</a:t>
            </a:r>
            <a:r>
              <a:rPr lang="en-US" altLang="en-US" sz="2800">
                <a:sym typeface="Symbol" panose="05050102010706020507" pitchFamily="18" charset="2"/>
              </a:rPr>
              <a:t> = 3.39 kN</a:t>
            </a:r>
            <a:endParaRPr lang="el-GR" altLang="en-US" sz="280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273608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E858EA8-B552-4694-BEB1-7B9EE090399A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36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7" descr="Ch04_EA-04-06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967"/>
          <a:stretch>
            <a:fillRect/>
          </a:stretch>
        </p:blipFill>
        <p:spPr bwMode="auto">
          <a:xfrm>
            <a:off x="228600" y="533400"/>
            <a:ext cx="7239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AACLOVX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95600"/>
            <a:ext cx="2598738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AACLOVZ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971800"/>
            <a:ext cx="2711450" cy="25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1538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88F2D31-E3CF-4EEB-8C13-94D3D4104626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37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93788"/>
            <a:ext cx="7586663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400"/>
            <a:ext cx="7659688" cy="44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40802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D636BED-F0C4-4A36-9F20-A6C05B9FE7DB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38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78517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AACLOVZ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191000"/>
            <a:ext cx="2559050" cy="245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5681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4935A0B-FF5F-4F51-A881-1F68B4C7E1A5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39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7" b="59062"/>
          <a:stretch>
            <a:fillRect/>
          </a:stretch>
        </p:blipFill>
        <p:spPr bwMode="auto">
          <a:xfrm>
            <a:off x="0" y="-990600"/>
            <a:ext cx="807720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AACLOWA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09800"/>
            <a:ext cx="4495800" cy="437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2001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A643613-CA82-44AB-AD20-53ADE5A6B45B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82588" y="1066800"/>
            <a:ext cx="837723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Arial" panose="020B0604020202020204" pitchFamily="34" charset="0"/>
              </a:rPr>
              <a:t>Localized deformation occurs at each end, and the deformations decrease as measurements are taken further away from the ends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At section </a:t>
            </a:r>
            <a:r>
              <a:rPr lang="en-US" altLang="en-US" sz="2800" i="1" smtClean="0"/>
              <a:t>c-c</a:t>
            </a:r>
            <a:r>
              <a:rPr lang="en-US" altLang="en-US" sz="2800" smtClean="0">
                <a:latin typeface="Arial" panose="020B0604020202020204" pitchFamily="34" charset="0"/>
              </a:rPr>
              <a:t>, stress reaches almost uniform value as compared to </a:t>
            </a:r>
            <a:r>
              <a:rPr lang="en-US" altLang="en-US" sz="2800" i="1" smtClean="0"/>
              <a:t>a-a</a:t>
            </a:r>
            <a:r>
              <a:rPr lang="en-US" altLang="en-US" sz="2800" smtClean="0">
                <a:latin typeface="Arial" panose="020B0604020202020204" pitchFamily="34" charset="0"/>
              </a:rPr>
              <a:t>, </a:t>
            </a:r>
            <a:r>
              <a:rPr lang="en-US" altLang="en-US" sz="2800" i="1" smtClean="0"/>
              <a:t>b-b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" y="490538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4.1 SAINT-VENANT’S PRINCIPLE</a:t>
            </a:r>
          </a:p>
        </p:txBody>
      </p:sp>
      <p:pic>
        <p:nvPicPr>
          <p:cNvPr id="5" name="Picture 5" descr="AACLOUC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895600"/>
            <a:ext cx="3259138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81000" y="3370263"/>
            <a:ext cx="4572000" cy="222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7663" indent="-3476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i="1"/>
              <a:t>c-c</a:t>
            </a:r>
            <a:r>
              <a:rPr lang="en-US" altLang="en-US" sz="2800">
                <a:latin typeface="Arial" panose="020B0604020202020204" pitchFamily="34" charset="0"/>
              </a:rPr>
              <a:t> is sufficiently far enough away from </a:t>
            </a:r>
            <a:r>
              <a:rPr lang="en-US" altLang="en-US" sz="2800" b="1">
                <a:latin typeface="Arial" panose="020B0604020202020204" pitchFamily="34" charset="0"/>
              </a:rPr>
              <a:t>P</a:t>
            </a:r>
            <a:r>
              <a:rPr lang="en-US" altLang="en-US" sz="2800">
                <a:latin typeface="Arial" panose="020B0604020202020204" pitchFamily="34" charset="0"/>
              </a:rPr>
              <a:t> so that localized deformation “vanishes”, i.e., minimum distance</a:t>
            </a:r>
          </a:p>
        </p:txBody>
      </p:sp>
    </p:spTree>
    <p:extLst>
      <p:ext uri="{BB962C8B-B14F-4D97-AF65-F5344CB8AC3E}">
        <p14:creationId xmlns:p14="http://schemas.microsoft.com/office/powerpoint/2010/main" val="11518550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77C1987-E874-44BF-9CB0-95F46320A6C1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40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1204913"/>
            <a:ext cx="7731125" cy="252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AACLOWB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010025"/>
            <a:ext cx="358140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05984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68FE76F-6D06-4009-B6CF-94B6393FFDC0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41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66800"/>
            <a:ext cx="7694613" cy="284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833813"/>
            <a:ext cx="3482975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12950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721186C-BA76-4997-BF22-9B3F1A2DA066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42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0600"/>
            <a:ext cx="7658100" cy="398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724400"/>
            <a:ext cx="4114800" cy="209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89444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8C76C98-B9C4-4EA0-9328-4E546F3FF522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43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295400"/>
            <a:ext cx="8534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 smtClean="0">
                <a:latin typeface="Arial" panose="020B0604020202020204" pitchFamily="34" charset="0"/>
              </a:rPr>
              <a:t>Used to also solve statically indeterminate problems by using superposition of the forces acting on the free-body diagram</a:t>
            </a:r>
          </a:p>
          <a:p>
            <a:r>
              <a:rPr lang="en-US" altLang="en-US" sz="2800" dirty="0" smtClean="0">
                <a:latin typeface="Arial" panose="020B0604020202020204" pitchFamily="34" charset="0"/>
              </a:rPr>
              <a:t>First, choose any one of the two supports as “redundant” and remove its effect on the bar</a:t>
            </a:r>
          </a:p>
          <a:p>
            <a:r>
              <a:rPr lang="en-US" altLang="en-US" sz="2800" dirty="0" smtClean="0">
                <a:latin typeface="Arial" panose="020B0604020202020204" pitchFamily="34" charset="0"/>
              </a:rPr>
              <a:t>Thus, the bar becomes statically determinate</a:t>
            </a:r>
          </a:p>
          <a:p>
            <a:r>
              <a:rPr lang="en-US" altLang="en-US" sz="2800" dirty="0" smtClean="0">
                <a:latin typeface="Arial" panose="020B0604020202020204" pitchFamily="34" charset="0"/>
              </a:rPr>
              <a:t>Apply principle of superposition and solve the equations simultaneously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0063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000" dirty="0" smtClean="0"/>
              <a:t>4.5 FORCE METHOD OF ANALYSIS FOR AXIALLY LOADED MEMBERS</a:t>
            </a:r>
          </a:p>
        </p:txBody>
      </p:sp>
    </p:spTree>
    <p:extLst>
      <p:ext uri="{BB962C8B-B14F-4D97-AF65-F5344CB8AC3E}">
        <p14:creationId xmlns:p14="http://schemas.microsoft.com/office/powerpoint/2010/main" val="33074449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D3593F7-5A29-4632-8A77-31EDD2735FA6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44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534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mtClean="0">
                <a:latin typeface="Arial" panose="020B0604020202020204" pitchFamily="34" charset="0"/>
              </a:rPr>
              <a:t>From free-body diagram, we can determine the reaction at </a:t>
            </a:r>
            <a:r>
              <a:rPr lang="en-US" altLang="en-US" i="1" smtClean="0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0063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000" dirty="0" smtClean="0"/>
              <a:t>4.5 FORCE METHOD OF ANALYSIS FOR AXIALLY LOADED MEMBERS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27813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590800"/>
            <a:ext cx="3028950" cy="271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90800"/>
            <a:ext cx="28575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562600" y="3352800"/>
            <a:ext cx="5111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5400">
                <a:solidFill>
                  <a:srgbClr val="FF0000"/>
                </a:solidFill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667000" y="3352800"/>
            <a:ext cx="584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5400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37080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2D145FC-A677-4674-A833-4A44085D30A5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45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914400"/>
            <a:ext cx="86058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  <a:latin typeface="Arial" panose="020B0604020202020204" pitchFamily="34" charset="0"/>
              </a:rPr>
              <a:t>Compatibility</a:t>
            </a:r>
          </a:p>
          <a:p>
            <a:r>
              <a:rPr lang="en-US" altLang="en-US" smtClean="0">
                <a:latin typeface="Arial" panose="020B0604020202020204" pitchFamily="34" charset="0"/>
              </a:rPr>
              <a:t>Choose one of the supports as redundant and write the equation of compatibility.</a:t>
            </a:r>
          </a:p>
          <a:p>
            <a:r>
              <a:rPr lang="en-US" altLang="en-US" smtClean="0">
                <a:latin typeface="Arial" panose="020B0604020202020204" pitchFamily="34" charset="0"/>
              </a:rPr>
              <a:t>Known displacement at redundant support (usually zero), equated to displacement at support caused </a:t>
            </a:r>
            <a:r>
              <a:rPr lang="en-US" altLang="en-US" i="1" smtClean="0">
                <a:latin typeface="Arial" panose="020B0604020202020204" pitchFamily="34" charset="0"/>
              </a:rPr>
              <a:t>only</a:t>
            </a:r>
            <a:r>
              <a:rPr lang="en-US" altLang="en-US" smtClean="0">
                <a:latin typeface="Arial" panose="020B0604020202020204" pitchFamily="34" charset="0"/>
              </a:rPr>
              <a:t> by external loads acting on the member </a:t>
            </a:r>
            <a:r>
              <a:rPr lang="en-US" altLang="en-US" i="1" smtClean="0">
                <a:latin typeface="Arial" panose="020B0604020202020204" pitchFamily="34" charset="0"/>
              </a:rPr>
              <a:t>plus </a:t>
            </a:r>
            <a:r>
              <a:rPr lang="en-US" altLang="en-US" smtClean="0">
                <a:latin typeface="Arial" panose="020B0604020202020204" pitchFamily="34" charset="0"/>
              </a:rPr>
              <a:t>the displacement at the support caused </a:t>
            </a:r>
            <a:r>
              <a:rPr lang="en-US" altLang="en-US" i="1" smtClean="0">
                <a:latin typeface="Arial" panose="020B0604020202020204" pitchFamily="34" charset="0"/>
              </a:rPr>
              <a:t>only</a:t>
            </a:r>
            <a:r>
              <a:rPr lang="en-US" altLang="en-US" smtClean="0">
                <a:latin typeface="Arial" panose="020B0604020202020204" pitchFamily="34" charset="0"/>
              </a:rPr>
              <a:t> by the redundant reaction acting on the member.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0063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000" dirty="0" smtClean="0"/>
              <a:t>4.5 FORCE METHOD OF ANALYSIS FOR AXIALLY LOADED MEMBERS</a:t>
            </a:r>
          </a:p>
        </p:txBody>
      </p:sp>
    </p:spTree>
    <p:extLst>
      <p:ext uri="{BB962C8B-B14F-4D97-AF65-F5344CB8AC3E}">
        <p14:creationId xmlns:p14="http://schemas.microsoft.com/office/powerpoint/2010/main" val="18799030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14A23F7-C5AF-40C0-B58F-1D04FA155D21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46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  <a:latin typeface="Arial" panose="020B0604020202020204" pitchFamily="34" charset="0"/>
              </a:rPr>
              <a:t>Compatibility</a:t>
            </a:r>
          </a:p>
          <a:p>
            <a:r>
              <a:rPr lang="en-US" altLang="en-US" smtClean="0">
                <a:latin typeface="Arial" panose="020B0604020202020204" pitchFamily="34" charset="0"/>
              </a:rPr>
              <a:t>Express external load and redundant displacements in terms of the loadings using load-displacement relationship</a:t>
            </a:r>
          </a:p>
          <a:p>
            <a:r>
              <a:rPr lang="en-US" altLang="en-US" smtClean="0">
                <a:latin typeface="Arial" panose="020B0604020202020204" pitchFamily="34" charset="0"/>
              </a:rPr>
              <a:t>Use compatibility equation to solve for magnitude of redundant force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0063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000" dirty="0" smtClean="0"/>
              <a:t>4.5 FORCE METHOD OF ANALYSIS FOR AXIALLY LOADED MEMBERS</a:t>
            </a:r>
          </a:p>
        </p:txBody>
      </p:sp>
    </p:spTree>
    <p:extLst>
      <p:ext uri="{BB962C8B-B14F-4D97-AF65-F5344CB8AC3E}">
        <p14:creationId xmlns:p14="http://schemas.microsoft.com/office/powerpoint/2010/main" val="1274890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B20F6C4-1C26-46E5-BA22-845A8153CE00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47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  <a:latin typeface="Arial" panose="020B0604020202020204" pitchFamily="34" charset="0"/>
              </a:rPr>
              <a:t>Equilibrium</a:t>
            </a:r>
          </a:p>
          <a:p>
            <a:r>
              <a:rPr lang="en-US" altLang="en-US" smtClean="0">
                <a:latin typeface="Arial" panose="020B0604020202020204" pitchFamily="34" charset="0"/>
              </a:rPr>
              <a:t>Draw a free-body diagram and write appropriate equations of equilibrium for member using calculated result for redundant force.</a:t>
            </a:r>
          </a:p>
          <a:p>
            <a:r>
              <a:rPr lang="en-US" altLang="en-US" smtClean="0">
                <a:latin typeface="Arial" panose="020B0604020202020204" pitchFamily="34" charset="0"/>
              </a:rPr>
              <a:t>Solve the equations for other reactions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0063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000" dirty="0" smtClean="0"/>
              <a:t>4.5 FORCE METHOD OF ANALYSIS FOR AXIALLY LOADED MEMBERS</a:t>
            </a:r>
          </a:p>
        </p:txBody>
      </p:sp>
    </p:spTree>
    <p:extLst>
      <p:ext uri="{BB962C8B-B14F-4D97-AF65-F5344CB8AC3E}">
        <p14:creationId xmlns:p14="http://schemas.microsoft.com/office/powerpoint/2010/main" val="3340724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00"/>
          <a:stretch>
            <a:fillRect/>
          </a:stretch>
        </p:blipFill>
        <p:spPr bwMode="auto">
          <a:xfrm>
            <a:off x="385763" y="371475"/>
            <a:ext cx="8301037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Picture27a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4F4F2"/>
              </a:clrFrom>
              <a:clrTo>
                <a:srgbClr val="F4F4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6096000"/>
            <a:ext cx="88265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AACLOWH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752600"/>
            <a:ext cx="32004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69215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00"/>
          <a:stretch>
            <a:fillRect/>
          </a:stretch>
        </p:blipFill>
        <p:spPr bwMode="auto">
          <a:xfrm>
            <a:off x="385763" y="371475"/>
            <a:ext cx="5738812" cy="663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AACLOWH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990600"/>
            <a:ext cx="24384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Picture27a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6"/>
              </a:clrFrom>
              <a:clrTo>
                <a:srgbClr val="F8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275" y="5472113"/>
            <a:ext cx="88265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8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EF74BDE-E2AE-486B-B245-AE3628054B4B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82588" y="1066800"/>
            <a:ext cx="845661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 smtClean="0">
                <a:latin typeface="Arial" panose="020B0604020202020204" pitchFamily="34" charset="0"/>
              </a:rPr>
              <a:t>General rule: min. distance is at least equal to </a:t>
            </a:r>
            <a:r>
              <a:rPr lang="en-US" altLang="en-US" sz="2800" i="1" dirty="0" smtClean="0">
                <a:latin typeface="Arial" panose="020B0604020202020204" pitchFamily="34" charset="0"/>
              </a:rPr>
              <a:t>largest dimension</a:t>
            </a:r>
            <a:r>
              <a:rPr lang="en-US" altLang="en-US" sz="2800" dirty="0" smtClean="0">
                <a:latin typeface="Arial" panose="020B0604020202020204" pitchFamily="34" charset="0"/>
              </a:rPr>
              <a:t> of loaded cross section. For the bar, the min. distance is equal to width of bar</a:t>
            </a:r>
          </a:p>
          <a:p>
            <a:r>
              <a:rPr lang="en-US" altLang="en-US" sz="2800" dirty="0" smtClean="0">
                <a:latin typeface="Arial" panose="020B0604020202020204" pitchFamily="34" charset="0"/>
              </a:rPr>
              <a:t>This behavior discovered by </a:t>
            </a:r>
            <a:r>
              <a:rPr lang="en-US" altLang="en-US" sz="2800" dirty="0" err="1" smtClean="0">
                <a:latin typeface="Arial" panose="020B0604020202020204" pitchFamily="34" charset="0"/>
              </a:rPr>
              <a:t>Barré</a:t>
            </a:r>
            <a:r>
              <a:rPr lang="en-US" altLang="en-US" sz="2800" dirty="0" smtClean="0">
                <a:latin typeface="Arial" panose="020B0604020202020204" pitchFamily="34" charset="0"/>
              </a:rPr>
              <a:t> de Saint-</a:t>
            </a:r>
            <a:r>
              <a:rPr lang="en-US" altLang="en-US" sz="2800" dirty="0" err="1" smtClean="0">
                <a:latin typeface="Arial" panose="020B0604020202020204" pitchFamily="34" charset="0"/>
              </a:rPr>
              <a:t>Venant</a:t>
            </a:r>
            <a:r>
              <a:rPr lang="en-US" altLang="en-US" sz="2800" dirty="0" smtClean="0">
                <a:latin typeface="Arial" panose="020B0604020202020204" pitchFamily="34" charset="0"/>
              </a:rPr>
              <a:t> in 1855, thus the name of the principle</a:t>
            </a:r>
          </a:p>
          <a:p>
            <a:r>
              <a:rPr lang="en-US" altLang="en-US" sz="2800" dirty="0" smtClean="0">
                <a:latin typeface="Arial" panose="020B0604020202020204" pitchFamily="34" charset="0"/>
              </a:rPr>
              <a:t>Saint-</a:t>
            </a:r>
            <a:r>
              <a:rPr lang="en-US" altLang="en-US" sz="2800" dirty="0" err="1" smtClean="0">
                <a:latin typeface="Arial" panose="020B0604020202020204" pitchFamily="34" charset="0"/>
              </a:rPr>
              <a:t>Venant</a:t>
            </a:r>
            <a:r>
              <a:rPr lang="en-US" altLang="en-US" sz="2800" dirty="0" smtClean="0">
                <a:latin typeface="Arial" panose="020B0604020202020204" pitchFamily="34" charset="0"/>
              </a:rPr>
              <a:t> Principle states that </a:t>
            </a:r>
            <a:r>
              <a:rPr lang="en-US" altLang="en-US" sz="2800" i="1" dirty="0" smtClean="0">
                <a:latin typeface="Arial" panose="020B0604020202020204" pitchFamily="34" charset="0"/>
              </a:rPr>
              <a:t>localized effects</a:t>
            </a:r>
            <a:r>
              <a:rPr lang="en-US" altLang="en-US" sz="2800" dirty="0" smtClean="0">
                <a:latin typeface="Arial" panose="020B0604020202020204" pitchFamily="34" charset="0"/>
              </a:rPr>
              <a:t> caused by any load acting on the body, will </a:t>
            </a:r>
            <a:r>
              <a:rPr lang="en-US" altLang="en-US" sz="2800" i="1" dirty="0" smtClean="0">
                <a:latin typeface="Arial" panose="020B0604020202020204" pitchFamily="34" charset="0"/>
              </a:rPr>
              <a:t>dissipate/smooth out</a:t>
            </a:r>
            <a:r>
              <a:rPr lang="en-US" altLang="en-US" sz="2800" dirty="0" smtClean="0">
                <a:latin typeface="Arial" panose="020B0604020202020204" pitchFamily="34" charset="0"/>
              </a:rPr>
              <a:t> within regions that are </a:t>
            </a:r>
            <a:r>
              <a:rPr lang="en-US" altLang="en-US" sz="2800" i="1" dirty="0" smtClean="0">
                <a:latin typeface="Arial" panose="020B0604020202020204" pitchFamily="34" charset="0"/>
              </a:rPr>
              <a:t>sufficiently removed</a:t>
            </a:r>
            <a:r>
              <a:rPr lang="en-US" altLang="en-US" sz="2800" dirty="0" smtClean="0">
                <a:latin typeface="Arial" panose="020B0604020202020204" pitchFamily="34" charset="0"/>
              </a:rPr>
              <a:t> from location of load</a:t>
            </a:r>
          </a:p>
          <a:p>
            <a:r>
              <a:rPr lang="en-US" altLang="en-US" sz="2800" dirty="0" smtClean="0">
                <a:latin typeface="Arial" panose="020B0604020202020204" pitchFamily="34" charset="0"/>
              </a:rPr>
              <a:t>Thus, no need to study stress distributions at that points near application loads or support reactions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490538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4.1 SAINT-VENANT’S PRINCIPLE</a:t>
            </a:r>
          </a:p>
        </p:txBody>
      </p:sp>
    </p:spTree>
    <p:extLst>
      <p:ext uri="{BB962C8B-B14F-4D97-AF65-F5344CB8AC3E}">
        <p14:creationId xmlns:p14="http://schemas.microsoft.com/office/powerpoint/2010/main" val="41345018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7F954FA-1548-4F10-9F28-01A841BF3F29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50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4.6 THERMAL STRESS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45343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Arial" panose="020B0604020202020204" pitchFamily="34" charset="0"/>
              </a:rPr>
              <a:t>Expansion or contraction of material is linearly  related to temperature increase or decrease that occurs (for homogenous and isotropic material)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From experiment, deformation of a member having length </a:t>
            </a:r>
            <a:r>
              <a:rPr lang="en-US" altLang="en-US" sz="2800" i="1" smtClean="0">
                <a:latin typeface="Arial" panose="020B0604020202020204" pitchFamily="34" charset="0"/>
              </a:rPr>
              <a:t>L</a:t>
            </a:r>
            <a:r>
              <a:rPr lang="en-US" altLang="en-US" sz="2800" smtClean="0">
                <a:latin typeface="Arial" panose="020B0604020202020204" pitchFamily="34" charset="0"/>
              </a:rPr>
              <a:t> is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810000" y="2895600"/>
            <a:ext cx="2362200" cy="990600"/>
            <a:chOff x="2448" y="1920"/>
            <a:chExt cx="1392" cy="528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448" y="1920"/>
              <a:ext cx="1392" cy="52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2592" y="2016"/>
              <a:ext cx="1085" cy="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Times New Roman" panose="02020603050405020304" pitchFamily="18" charset="0"/>
                </a:rPr>
                <a:t>δ</a:t>
              </a:r>
              <a:r>
                <a:rPr lang="en-US" altLang="en-US" sz="2800" i="1" baseline="-25000">
                  <a:cs typeface="Times New Roman" panose="02020603050405020304" pitchFamily="18" charset="0"/>
                </a:rPr>
                <a:t>T</a:t>
              </a:r>
              <a:r>
                <a:rPr lang="en-US" altLang="en-US" sz="2800">
                  <a:cs typeface="Times New Roman" panose="02020603050405020304" pitchFamily="18" charset="0"/>
                </a:rPr>
                <a:t> = </a:t>
              </a:r>
              <a:r>
                <a:rPr lang="el-GR" altLang="en-US" sz="2800" i="1"/>
                <a:t>α</a:t>
              </a:r>
              <a:r>
                <a:rPr lang="en-US" altLang="en-US" sz="2800" i="1"/>
                <a:t> </a:t>
              </a:r>
              <a:r>
                <a:rPr lang="el-GR" altLang="en-US" sz="2800" i="1">
                  <a:cs typeface="Times New Roman" panose="02020603050405020304" pitchFamily="18" charset="0"/>
                </a:rPr>
                <a:t>∆</a:t>
              </a:r>
              <a:r>
                <a:rPr lang="en-US" altLang="en-US" sz="2800" i="1">
                  <a:cs typeface="Times New Roman" panose="02020603050405020304" pitchFamily="18" charset="0"/>
                </a:rPr>
                <a:t>T L</a:t>
              </a:r>
              <a:endParaRPr lang="el-GR" altLang="en-US" sz="2800" i="1"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57200" y="3962400"/>
            <a:ext cx="8458200" cy="239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 dirty="0"/>
              <a:t>α</a:t>
            </a:r>
            <a:r>
              <a:rPr lang="en-US" altLang="en-US" sz="2800" dirty="0">
                <a:latin typeface="Arial" panose="020B0604020202020204" pitchFamily="34" charset="0"/>
              </a:rPr>
              <a:t> = </a:t>
            </a:r>
            <a:r>
              <a:rPr lang="en-US" altLang="en-US" sz="2800" dirty="0" smtClean="0">
                <a:latin typeface="Arial" panose="020B0604020202020204" pitchFamily="34" charset="0"/>
              </a:rPr>
              <a:t>linear </a:t>
            </a:r>
            <a:r>
              <a:rPr lang="en-US" altLang="en-US" sz="2800" dirty="0">
                <a:latin typeface="Arial" panose="020B0604020202020204" pitchFamily="34" charset="0"/>
              </a:rPr>
              <a:t>coefficient of thermal expansion. Unit measure strain per degree of temperature: </a:t>
            </a:r>
            <a:r>
              <a:rPr lang="en-US" altLang="en-US" sz="2800" dirty="0"/>
              <a:t>1/</a:t>
            </a:r>
            <a:r>
              <a:rPr lang="en-US" altLang="en-US" sz="2800" baseline="50000" dirty="0" err="1"/>
              <a:t>o</a:t>
            </a:r>
            <a:r>
              <a:rPr lang="en-US" altLang="en-US" sz="2800" dirty="0" err="1"/>
              <a:t>C</a:t>
            </a:r>
            <a:r>
              <a:rPr lang="en-US" altLang="en-US" sz="2800" dirty="0">
                <a:latin typeface="Arial" panose="020B0604020202020204" pitchFamily="34" charset="0"/>
              </a:rPr>
              <a:t> (Celsius) or </a:t>
            </a:r>
            <a:r>
              <a:rPr lang="en-US" altLang="en-US" sz="2800" dirty="0"/>
              <a:t>1/</a:t>
            </a:r>
            <a:r>
              <a:rPr lang="en-US" altLang="en-US" sz="2800" baseline="50000" dirty="0" err="1"/>
              <a:t>o</a:t>
            </a:r>
            <a:r>
              <a:rPr lang="en-US" altLang="en-US" sz="2800" dirty="0" err="1"/>
              <a:t>K</a:t>
            </a:r>
            <a:r>
              <a:rPr lang="en-US" altLang="en-US" sz="2800" dirty="0">
                <a:latin typeface="Arial" panose="020B0604020202020204" pitchFamily="34" charset="0"/>
              </a:rPr>
              <a:t> (Kelvin)</a:t>
            </a:r>
          </a:p>
          <a:p>
            <a:pPr eaLnBrk="1" hangingPunct="1">
              <a:buFontTx/>
              <a:buNone/>
            </a:pPr>
            <a:r>
              <a:rPr lang="el-GR" altLang="en-US" sz="2800" i="1" dirty="0"/>
              <a:t>∆</a:t>
            </a:r>
            <a:r>
              <a:rPr lang="en-US" altLang="en-US" sz="2800" i="1" dirty="0"/>
              <a:t>T</a:t>
            </a:r>
            <a:r>
              <a:rPr lang="en-US" altLang="en-US" sz="2800" dirty="0">
                <a:latin typeface="Arial" panose="020B0604020202020204" pitchFamily="34" charset="0"/>
              </a:rPr>
              <a:t> = algebraic change in temperature of member</a:t>
            </a:r>
          </a:p>
          <a:p>
            <a:pPr eaLnBrk="1" hangingPunct="1">
              <a:buFontTx/>
              <a:buNone/>
            </a:pPr>
            <a:r>
              <a:rPr lang="el-GR" altLang="en-US" sz="2800" i="1" dirty="0"/>
              <a:t>δ</a:t>
            </a:r>
            <a:r>
              <a:rPr lang="en-US" altLang="en-US" sz="2800" i="1" dirty="0"/>
              <a:t>T</a:t>
            </a:r>
            <a:r>
              <a:rPr lang="en-US" altLang="en-US" sz="2800" dirty="0">
                <a:latin typeface="Arial" panose="020B0604020202020204" pitchFamily="34" charset="0"/>
              </a:rPr>
              <a:t> = algebraic change in length of member</a:t>
            </a:r>
          </a:p>
        </p:txBody>
      </p:sp>
    </p:spTree>
    <p:extLst>
      <p:ext uri="{BB962C8B-B14F-4D97-AF65-F5344CB8AC3E}">
        <p14:creationId xmlns:p14="http://schemas.microsoft.com/office/powerpoint/2010/main" val="362284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D4887A9-3EEC-4C18-A580-470940C46BB0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51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4.6 THERMAL STRESS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3048000"/>
            <a:ext cx="5791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Arial" panose="020B0604020202020204" pitchFamily="34" charset="0"/>
              </a:rPr>
              <a:t>For a </a:t>
            </a:r>
            <a:r>
              <a:rPr lang="en-US" altLang="en-US" sz="2800" i="1" smtClean="0">
                <a:latin typeface="Arial" panose="020B0604020202020204" pitchFamily="34" charset="0"/>
              </a:rPr>
              <a:t>statically indeterminate</a:t>
            </a:r>
            <a:r>
              <a:rPr lang="en-US" altLang="en-US" sz="2800" smtClean="0">
                <a:latin typeface="Arial" panose="020B0604020202020204" pitchFamily="34" charset="0"/>
              </a:rPr>
              <a:t> member, the thermal displacements can be constrained by the supports, producing thermal stresses that must be considered in design.</a:t>
            </a:r>
          </a:p>
        </p:txBody>
      </p:sp>
      <p:pic>
        <p:nvPicPr>
          <p:cNvPr id="5" name="Content Placeholder 4" descr="AAEMBTM0 copy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9363" y="3048000"/>
            <a:ext cx="2509837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28600" y="1066800"/>
            <a:ext cx="83820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latin typeface="Arial" panose="020B0604020202020204" pitchFamily="34" charset="0"/>
              </a:rPr>
              <a:t>A temperature change results in a change in length or </a:t>
            </a:r>
            <a:r>
              <a:rPr lang="en-US" altLang="en-US" sz="2800" i="1">
                <a:latin typeface="Arial" panose="020B0604020202020204" pitchFamily="34" charset="0"/>
              </a:rPr>
              <a:t>thermal strain</a:t>
            </a:r>
            <a:r>
              <a:rPr lang="en-US" altLang="en-US" sz="2800">
                <a:latin typeface="Arial" panose="020B0604020202020204" pitchFamily="34" charset="0"/>
              </a:rPr>
              <a:t>. There is no stress associated with the thermal strain unless the elongation is restrained by the supports.  </a:t>
            </a:r>
          </a:p>
        </p:txBody>
      </p:sp>
    </p:spTree>
    <p:extLst>
      <p:ext uri="{BB962C8B-B14F-4D97-AF65-F5344CB8AC3E}">
        <p14:creationId xmlns:p14="http://schemas.microsoft.com/office/powerpoint/2010/main" val="118191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5772E4F-2F16-485F-8A86-97C36EAFD0AF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52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4.10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38200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z="2800" smtClean="0">
                <a:latin typeface="Arial" panose="020B0604020202020204" pitchFamily="34" charset="0"/>
              </a:rPr>
              <a:t>A-36 steel bar shown is constrained to just fit between two fixed supports when </a:t>
            </a:r>
            <a:r>
              <a:rPr lang="en-US" altLang="en-US" sz="2800" i="1" smtClean="0">
                <a:latin typeface="Arial" panose="020B0604020202020204" pitchFamily="34" charset="0"/>
              </a:rPr>
              <a:t>T</a:t>
            </a:r>
            <a:r>
              <a:rPr lang="en-US" altLang="en-US" sz="2800" baseline="-25000" smtClean="0">
                <a:latin typeface="Arial" panose="020B0604020202020204" pitchFamily="34" charset="0"/>
              </a:rPr>
              <a:t>1</a:t>
            </a:r>
            <a:r>
              <a:rPr lang="en-US" altLang="en-US" sz="2800" smtClean="0">
                <a:latin typeface="Arial" panose="020B0604020202020204" pitchFamily="34" charset="0"/>
              </a:rPr>
              <a:t> = 30</a:t>
            </a:r>
            <a:r>
              <a:rPr lang="en-US" altLang="en-US" sz="2800" baseline="50000" smtClean="0">
                <a:latin typeface="Arial" panose="020B0604020202020204" pitchFamily="34" charset="0"/>
              </a:rPr>
              <a:t>o</a:t>
            </a:r>
            <a:r>
              <a:rPr lang="en-US" altLang="en-US" sz="2800" smtClean="0">
                <a:latin typeface="Arial" panose="020B0604020202020204" pitchFamily="34" charset="0"/>
              </a:rPr>
              <a:t>C.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z="2800" smtClean="0">
                <a:latin typeface="Arial" panose="020B0604020202020204" pitchFamily="34" charset="0"/>
              </a:rPr>
              <a:t>If temperature is raised to </a:t>
            </a:r>
            <a:r>
              <a:rPr lang="en-US" altLang="en-US" sz="2800" i="1" smtClean="0">
                <a:latin typeface="Arial" panose="020B0604020202020204" pitchFamily="34" charset="0"/>
              </a:rPr>
              <a:t>T</a:t>
            </a:r>
            <a:r>
              <a:rPr lang="en-US" altLang="en-US" sz="2800" baseline="-25000" smtClean="0">
                <a:latin typeface="Arial" panose="020B0604020202020204" pitchFamily="34" charset="0"/>
              </a:rPr>
              <a:t>2</a:t>
            </a:r>
            <a:r>
              <a:rPr lang="en-US" altLang="en-US" sz="2800" smtClean="0">
                <a:latin typeface="Arial" panose="020B0604020202020204" pitchFamily="34" charset="0"/>
              </a:rPr>
              <a:t> = 60</a:t>
            </a:r>
            <a:r>
              <a:rPr lang="en-US" altLang="en-US" sz="2800" baseline="50000" smtClean="0">
                <a:latin typeface="Arial" panose="020B0604020202020204" pitchFamily="34" charset="0"/>
              </a:rPr>
              <a:t>o</a:t>
            </a:r>
            <a:r>
              <a:rPr lang="en-US" altLang="en-US" sz="2800" smtClean="0">
                <a:latin typeface="Arial" panose="020B0604020202020204" pitchFamily="34" charset="0"/>
              </a:rPr>
              <a:t>C, determine the average normal thermal stress developed in the bar.</a:t>
            </a:r>
            <a:endParaRPr lang="en-US" altLang="en-US" sz="2800" i="1" smtClean="0">
              <a:latin typeface="Arial" panose="020B0604020202020204" pitchFamily="34" charset="0"/>
            </a:endParaRPr>
          </a:p>
        </p:txBody>
      </p:sp>
      <p:pic>
        <p:nvPicPr>
          <p:cNvPr id="5" name="Picture 4" descr="AACLOWI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819400"/>
            <a:ext cx="20574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06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81B7EB7-3F7F-4A21-88CC-737027F67A97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53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4.10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610600" cy="10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</a:rPr>
              <a:t>Equilibrium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mtClean="0"/>
              <a:t>As shown in free-body diagram,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443288" y="2071688"/>
            <a:ext cx="19669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i="1"/>
              <a:t>F</a:t>
            </a:r>
            <a:r>
              <a:rPr lang="en-US" altLang="en-US" sz="2800" i="1" baseline="-25000"/>
              <a:t>A</a:t>
            </a:r>
            <a:r>
              <a:rPr lang="en-US" altLang="en-US" sz="2800" i="1"/>
              <a:t> = F</a:t>
            </a:r>
            <a:r>
              <a:rPr lang="en-US" altLang="en-US" sz="2800" i="1" baseline="-25000"/>
              <a:t>B</a:t>
            </a:r>
            <a:r>
              <a:rPr lang="en-US" altLang="en-US" sz="2800" i="1"/>
              <a:t> = F</a:t>
            </a:r>
            <a:endParaRPr lang="el-GR" altLang="en-US" sz="2800" i="1">
              <a:solidFill>
                <a:srgbClr val="CC330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81000" y="2057400"/>
            <a:ext cx="20240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/>
              <a:t>+↑ </a:t>
            </a:r>
            <a:r>
              <a:rPr lang="en-US" altLang="en-US" sz="2800">
                <a:sym typeface="Symbol" panose="05050102010706020507" pitchFamily="18" charset="2"/>
              </a:rPr>
              <a:t> </a:t>
            </a:r>
            <a:r>
              <a:rPr lang="en-US" altLang="en-US" sz="2800" i="1">
                <a:sym typeface="Symbol" panose="05050102010706020507" pitchFamily="18" charset="2"/>
              </a:rPr>
              <a:t>Fy</a:t>
            </a:r>
            <a:r>
              <a:rPr lang="en-US" altLang="en-US" sz="2800">
                <a:sym typeface="Symbol" panose="05050102010706020507" pitchFamily="18" charset="2"/>
              </a:rPr>
              <a:t> = 0;</a:t>
            </a:r>
          </a:p>
        </p:txBody>
      </p:sp>
      <p:pic>
        <p:nvPicPr>
          <p:cNvPr id="7" name="Picture 6" descr="AACLOWK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488" y="4419600"/>
            <a:ext cx="1103312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AACLOWJ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238" y="1219200"/>
            <a:ext cx="258762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04800" y="2743200"/>
            <a:ext cx="7391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Problem is statically indeterminate since the force cannot be determined from equilibrium.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04800" y="3817938"/>
            <a:ext cx="7467600" cy="159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>
                <a:solidFill>
                  <a:schemeClr val="accent2"/>
                </a:solidFill>
              </a:rPr>
              <a:t>Compatibility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/>
              <a:t>Since </a:t>
            </a:r>
            <a:r>
              <a:rPr lang="el-GR" altLang="en-US" i="1">
                <a:cs typeface="Times New Roman" panose="02020603050405020304" pitchFamily="18" charset="0"/>
              </a:rPr>
              <a:t>δ</a:t>
            </a:r>
            <a:r>
              <a:rPr lang="en-US" altLang="en-US" i="1" baseline="-25000"/>
              <a:t>A/B</a:t>
            </a:r>
            <a:r>
              <a:rPr lang="en-US" altLang="en-US"/>
              <a:t> =0, thermal displacement </a:t>
            </a:r>
            <a:r>
              <a:rPr lang="el-GR" altLang="en-US" i="1">
                <a:cs typeface="Times New Roman" panose="02020603050405020304" pitchFamily="18" charset="0"/>
              </a:rPr>
              <a:t>δ</a:t>
            </a:r>
            <a:r>
              <a:rPr lang="en-US" altLang="en-US" i="1" baseline="-25000"/>
              <a:t>T</a:t>
            </a:r>
            <a:r>
              <a:rPr lang="en-US" altLang="en-US"/>
              <a:t> at </a:t>
            </a:r>
            <a:r>
              <a:rPr lang="en-US" altLang="en-US" i="1"/>
              <a:t>A</a:t>
            </a:r>
            <a:r>
              <a:rPr lang="en-US" altLang="en-US"/>
              <a:t> occur. Thus compatibility condition at </a:t>
            </a:r>
            <a:r>
              <a:rPr lang="en-US" altLang="en-US" i="1"/>
              <a:t>A</a:t>
            </a:r>
            <a:r>
              <a:rPr lang="en-US" altLang="en-US"/>
              <a:t> becomes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461963" y="5519738"/>
            <a:ext cx="5619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/>
              <a:t>+↑</a:t>
            </a:r>
            <a:endParaRPr lang="en-US" altLang="en-US" sz="2800">
              <a:sym typeface="Symbol" panose="05050102010706020507" pitchFamily="18" charset="2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909763" y="5576888"/>
            <a:ext cx="28146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/>
              <a:t>δ</a:t>
            </a:r>
            <a:r>
              <a:rPr lang="en-US" altLang="en-US" sz="2800" i="1" baseline="-25000"/>
              <a:t>A/B</a:t>
            </a:r>
            <a:r>
              <a:rPr lang="en-US" altLang="en-US" sz="2800" i="1"/>
              <a:t> =</a:t>
            </a:r>
            <a:r>
              <a:rPr lang="en-US" altLang="en-US" sz="2800"/>
              <a:t> 0 </a:t>
            </a:r>
            <a:r>
              <a:rPr lang="en-US" altLang="en-US" sz="2800" i="1"/>
              <a:t>= </a:t>
            </a:r>
            <a:r>
              <a:rPr lang="el-GR" altLang="en-US" sz="2800" i="1"/>
              <a:t>δ</a:t>
            </a:r>
            <a:r>
              <a:rPr lang="en-US" altLang="en-US" sz="2800" i="1" baseline="-25000"/>
              <a:t>T </a:t>
            </a:r>
            <a:r>
              <a:rPr lang="en-US" altLang="en-US" sz="2800" i="1">
                <a:cs typeface="Times New Roman" panose="02020603050405020304" pitchFamily="18" charset="0"/>
              </a:rPr>
              <a:t>−</a:t>
            </a:r>
            <a:r>
              <a:rPr lang="en-US" altLang="en-US" sz="2800" i="1"/>
              <a:t> </a:t>
            </a:r>
            <a:r>
              <a:rPr lang="el-GR" altLang="en-US" sz="2800" i="1"/>
              <a:t>δ</a:t>
            </a:r>
            <a:r>
              <a:rPr lang="en-US" altLang="en-US" sz="2800" i="1" baseline="-25000"/>
              <a:t>F</a:t>
            </a:r>
            <a:r>
              <a:rPr lang="en-US" altLang="en-US" sz="2800" i="1"/>
              <a:t> </a:t>
            </a:r>
            <a:endParaRPr lang="el-GR" altLang="en-US" sz="2800" i="1"/>
          </a:p>
        </p:txBody>
      </p:sp>
    </p:spTree>
    <p:extLst>
      <p:ext uri="{BB962C8B-B14F-4D97-AF65-F5344CB8AC3E}">
        <p14:creationId xmlns:p14="http://schemas.microsoft.com/office/powerpoint/2010/main" val="119283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1356492-C604-4EBF-8D17-C8332D7F1480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54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4.10 (SOLN)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42900" y="3429000"/>
            <a:ext cx="727710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From magnitude of</a:t>
            </a:r>
            <a:r>
              <a:rPr lang="en-US" altLang="en-US" sz="2800">
                <a:sym typeface="Symbol" panose="05050102010706020507" pitchFamily="18" charset="2"/>
              </a:rPr>
              <a:t> </a:t>
            </a:r>
            <a:r>
              <a:rPr lang="en-US" altLang="en-US" sz="2800" b="1">
                <a:sym typeface="Symbol" panose="05050102010706020507" pitchFamily="18" charset="2"/>
              </a:rPr>
              <a:t>F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, it’s clear that changes in temperature causes large reaction forces in statically indeterminate members. </a:t>
            </a:r>
          </a:p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Average normal compressive stress is</a:t>
            </a:r>
          </a:p>
        </p:txBody>
      </p:sp>
      <p:pic>
        <p:nvPicPr>
          <p:cNvPr id="5" name="Picture 4" descr="AACLOWK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743200"/>
            <a:ext cx="1379538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2900" y="1066800"/>
            <a:ext cx="84582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>
                <a:solidFill>
                  <a:schemeClr val="accent2"/>
                </a:solidFill>
              </a:rPr>
              <a:t>Compatibility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/>
              <a:t>Apply thermal and load-displacement relationship,</a:t>
            </a: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909763" y="1863726"/>
            <a:ext cx="2749549" cy="1039813"/>
            <a:chOff x="1107" y="1362"/>
            <a:chExt cx="1732" cy="655"/>
          </a:xfrm>
        </p:grpSpPr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107" y="1536"/>
              <a:ext cx="134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cs typeface="Times New Roman" panose="02020603050405020304" pitchFamily="18" charset="0"/>
                </a:rPr>
                <a:t>0  =</a:t>
              </a:r>
              <a:r>
                <a:rPr lang="en-US" altLang="en-US" sz="2800" i="1">
                  <a:cs typeface="Times New Roman" panose="02020603050405020304" pitchFamily="18" charset="0"/>
                </a:rPr>
                <a:t>  </a:t>
              </a:r>
              <a:r>
                <a:rPr lang="el-GR" altLang="en-US" sz="2800" i="1">
                  <a:cs typeface="Times New Roman" panose="02020603050405020304" pitchFamily="18" charset="0"/>
                </a:rPr>
                <a:t>α</a:t>
              </a:r>
              <a:r>
                <a:rPr lang="en-US" altLang="en-US" sz="2800" i="1">
                  <a:cs typeface="Times New Roman" panose="02020603050405020304" pitchFamily="18" charset="0"/>
                </a:rPr>
                <a:t> </a:t>
              </a:r>
              <a:r>
                <a:rPr lang="el-GR" altLang="en-US" sz="2800" i="1">
                  <a:cs typeface="Times New Roman" panose="02020603050405020304" pitchFamily="18" charset="0"/>
                </a:rPr>
                <a:t>∆</a:t>
              </a:r>
              <a:r>
                <a:rPr lang="en-US" altLang="en-US" sz="2800" i="1">
                  <a:cs typeface="Times New Roman" panose="02020603050405020304" pitchFamily="18" charset="0"/>
                </a:rPr>
                <a:t>TL −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446" y="1362"/>
              <a:ext cx="393" cy="6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 dirty="0"/>
                <a:t>FL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 dirty="0" smtClean="0"/>
                <a:t>AE</a:t>
              </a:r>
              <a:endParaRPr lang="en-US" altLang="en-US" sz="2800" i="1" dirty="0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463" y="1707"/>
              <a:ext cx="3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108075" y="2895600"/>
            <a:ext cx="39862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i="1"/>
              <a:t>F</a:t>
            </a:r>
            <a:r>
              <a:rPr lang="en-US" altLang="en-US" sz="2800"/>
              <a:t> = </a:t>
            </a:r>
            <a:r>
              <a:rPr lang="el-GR" altLang="en-US" sz="2800" i="1"/>
              <a:t>α ∆</a:t>
            </a:r>
            <a:r>
              <a:rPr lang="en-US" altLang="en-US" sz="2800" i="1"/>
              <a:t>TAE</a:t>
            </a:r>
            <a:r>
              <a:rPr lang="en-US" altLang="en-US" sz="2800"/>
              <a:t> = … = 7.2 kN</a:t>
            </a:r>
          </a:p>
        </p:txBody>
      </p: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2667000" y="5257800"/>
            <a:ext cx="3433763" cy="1031875"/>
            <a:chOff x="1200" y="3444"/>
            <a:chExt cx="2163" cy="650"/>
          </a:xfrm>
        </p:grpSpPr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1610" y="3444"/>
              <a:ext cx="253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F</a:t>
              </a:r>
            </a:p>
            <a:p>
              <a:pPr eaLnBrk="1" hangingPunct="1">
                <a:buFontTx/>
                <a:buNone/>
              </a:pPr>
              <a:r>
                <a:rPr lang="en-US" altLang="en-US" sz="2800" i="1"/>
                <a:t>A</a:t>
              </a:r>
              <a:endParaRPr lang="el-GR" altLang="en-US" sz="2800" i="1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1200" y="3609"/>
              <a:ext cx="43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Times New Roman" panose="02020603050405020304" pitchFamily="18" charset="0"/>
                </a:rPr>
                <a:t>σ</a:t>
              </a:r>
              <a:r>
                <a:rPr lang="en-US" altLang="en-US" sz="2800" i="1"/>
                <a:t> =</a:t>
              </a:r>
              <a:endParaRPr lang="el-GR" altLang="en-US" sz="2800" i="1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1614" y="3771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1900" y="3609"/>
              <a:ext cx="146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… = 72 MPa</a:t>
              </a:r>
              <a:endParaRPr lang="el-GR" altLang="en-US" sz="2800"/>
            </a:p>
          </p:txBody>
        </p:sp>
      </p:grpSp>
    </p:spTree>
    <p:extLst>
      <p:ext uri="{BB962C8B-B14F-4D97-AF65-F5344CB8AC3E}">
        <p14:creationId xmlns:p14="http://schemas.microsoft.com/office/powerpoint/2010/main" val="370135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endParaRPr lang="en-MY" alt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163" y="1143000"/>
            <a:ext cx="8737600" cy="54102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MY" sz="2800" dirty="0" smtClean="0"/>
              <a:t>A steel rod is stretched between two rigid walls and carries a tensile load of 5000 N at 20°C. If the allowable stress is not to exceed 130 MPa at -20°C, what is the minimum diameter of the rod? Assume α = 11.7 µm/(m·°C) and E = 200 </a:t>
            </a:r>
            <a:r>
              <a:rPr lang="en-MY" sz="2800" dirty="0" err="1" smtClean="0"/>
              <a:t>GPa</a:t>
            </a:r>
            <a:endParaRPr lang="en-MY" sz="2800" dirty="0" smtClean="0"/>
          </a:p>
          <a:p>
            <a:pPr>
              <a:defRPr/>
            </a:pPr>
            <a:endParaRPr lang="en-MY" sz="2800" dirty="0"/>
          </a:p>
          <a:p>
            <a:pPr marL="0" indent="0">
              <a:buFontTx/>
              <a:buNone/>
              <a:defRPr/>
            </a:pPr>
            <a:r>
              <a:rPr lang="en-MY" sz="2800" dirty="0" smtClean="0"/>
              <a:t> </a:t>
            </a:r>
            <a:endParaRPr lang="en-MY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02AF2CE-BEA9-40C3-9065-D2C24E9C3E22}" type="slidenum">
              <a:rPr lang="en-US" sz="1400"/>
              <a:pPr eaLnBrk="1" hangingPunct="1"/>
              <a:t>55</a:t>
            </a:fld>
            <a:endParaRPr lang="en-US" sz="140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657600"/>
            <a:ext cx="6172200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05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0A4A4C3-2367-41F2-8089-4329138AF24C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56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4.7 STRESS CONCENTRATIONS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37723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i="1" smtClean="0">
                <a:latin typeface="Arial" panose="020B0604020202020204" pitchFamily="34" charset="0"/>
              </a:rPr>
              <a:t>Force equilibrium</a:t>
            </a:r>
            <a:r>
              <a:rPr lang="en-US" altLang="en-US" sz="2800" smtClean="0">
                <a:latin typeface="Arial" panose="020B0604020202020204" pitchFamily="34" charset="0"/>
              </a:rPr>
              <a:t> requires magnitude of resultant force developed by the stress distribution to be equal to P. In other words,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95275" y="3048000"/>
            <a:ext cx="8315325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06400" indent="-406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This integral represents graphically the </a:t>
            </a:r>
            <a:r>
              <a:rPr lang="en-US" altLang="en-US" sz="2800" i="1">
                <a:latin typeface="Arial" panose="020B0604020202020204" pitchFamily="34" charset="0"/>
              </a:rPr>
              <a:t>volume </a:t>
            </a:r>
            <a:r>
              <a:rPr lang="en-US" altLang="en-US" sz="2800">
                <a:latin typeface="Arial" panose="020B0604020202020204" pitchFamily="34" charset="0"/>
              </a:rPr>
              <a:t>under each of the stress-distribution diagrams shown.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505200" y="2362200"/>
            <a:ext cx="2133600" cy="762000"/>
            <a:chOff x="2208" y="1536"/>
            <a:chExt cx="1344" cy="480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2208" y="1536"/>
              <a:ext cx="1344" cy="48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2313" y="1584"/>
              <a:ext cx="113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P</a:t>
              </a:r>
              <a:r>
                <a:rPr lang="en-US" altLang="en-US" sz="2800"/>
                <a:t> = ∫</a:t>
              </a:r>
              <a:r>
                <a:rPr lang="en-US" altLang="en-US" sz="2800" baseline="-25000"/>
                <a:t>A</a:t>
              </a:r>
              <a:r>
                <a:rPr lang="en-US" altLang="en-US" sz="2800"/>
                <a:t> </a:t>
              </a:r>
              <a:r>
                <a:rPr lang="el-GR" altLang="en-US" sz="2800" i="1">
                  <a:cs typeface="Times New Roman" panose="02020603050405020304" pitchFamily="18" charset="0"/>
                </a:rPr>
                <a:t>σ</a:t>
              </a:r>
              <a:r>
                <a:rPr lang="en-US" altLang="en-US" sz="2800">
                  <a:cs typeface="Times New Roman" panose="02020603050405020304" pitchFamily="18" charset="0"/>
                </a:rPr>
                <a:t> </a:t>
              </a:r>
              <a:r>
                <a:rPr lang="en-US" altLang="en-US" sz="2800" i="1">
                  <a:cs typeface="Times New Roman" panose="02020603050405020304" pitchFamily="18" charset="0"/>
                </a:rPr>
                <a:t>dA</a:t>
              </a:r>
              <a:endParaRPr lang="el-GR" altLang="en-US" sz="2800" i="1"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917950"/>
            <a:ext cx="3124200" cy="268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038600"/>
            <a:ext cx="3276600" cy="267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50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6CAD754-5E13-43CF-B7CB-8C4B680B8F58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57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4.7 STRESS CONCENTRATIONS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85763" y="1066800"/>
            <a:ext cx="837723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In engineering practice, actual stress distribution not needed, only </a:t>
            </a:r>
            <a:r>
              <a:rPr lang="en-US" altLang="en-US" sz="2800" i="1" smtClean="0">
                <a:latin typeface="Arial" panose="020B0604020202020204" pitchFamily="34" charset="0"/>
              </a:rPr>
              <a:t>maximum stress</a:t>
            </a:r>
            <a:r>
              <a:rPr lang="en-US" altLang="en-US" sz="2800" smtClean="0">
                <a:latin typeface="Arial" panose="020B0604020202020204" pitchFamily="34" charset="0"/>
              </a:rPr>
              <a:t> at these sections must be known. Member is designed to resist this stress when axial load </a:t>
            </a:r>
            <a:r>
              <a:rPr lang="en-US" altLang="en-US" sz="2800" b="1" smtClean="0">
                <a:latin typeface="Arial" panose="020B0604020202020204" pitchFamily="34" charset="0"/>
              </a:rPr>
              <a:t>P</a:t>
            </a:r>
            <a:r>
              <a:rPr lang="en-US" altLang="en-US" sz="2800" smtClean="0">
                <a:latin typeface="Arial" panose="020B0604020202020204" pitchFamily="34" charset="0"/>
              </a:rPr>
              <a:t> is applied.</a:t>
            </a:r>
          </a:p>
          <a:p>
            <a:pPr>
              <a:lnSpc>
                <a:spcPct val="90000"/>
              </a:lnSpc>
            </a:pPr>
            <a:r>
              <a:rPr lang="en-US" altLang="en-US" sz="2800" i="1" smtClean="0">
                <a:latin typeface="Arial" panose="020B0604020202020204" pitchFamily="34" charset="0"/>
              </a:rPr>
              <a:t>K</a:t>
            </a:r>
            <a:r>
              <a:rPr lang="en-US" altLang="en-US" sz="2800" smtClean="0">
                <a:latin typeface="Arial" panose="020B0604020202020204" pitchFamily="34" charset="0"/>
              </a:rPr>
              <a:t> is defined as a ratio of the maximum stress to the average stress acting at the smallest cross section: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971800" y="3810000"/>
            <a:ext cx="2819400" cy="1565275"/>
            <a:chOff x="2112" y="2278"/>
            <a:chExt cx="1584" cy="842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112" y="2304"/>
              <a:ext cx="1584" cy="81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2304" y="2278"/>
              <a:ext cx="1056" cy="555"/>
              <a:chOff x="2400" y="2346"/>
              <a:chExt cx="1056" cy="555"/>
            </a:xfrm>
          </p:grpSpPr>
          <p:sp>
            <p:nvSpPr>
              <p:cNvPr id="8" name="Text Box 7"/>
              <p:cNvSpPr txBox="1">
                <a:spLocks noChangeArrowheads="1"/>
              </p:cNvSpPr>
              <p:nvPr/>
            </p:nvSpPr>
            <p:spPr bwMode="auto">
              <a:xfrm>
                <a:off x="2400" y="2562"/>
                <a:ext cx="421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 i="1"/>
                  <a:t>K =</a:t>
                </a:r>
                <a:endParaRPr lang="el-GR" altLang="en-US" sz="2800" i="1"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Text Box 8"/>
              <p:cNvSpPr txBox="1">
                <a:spLocks noChangeArrowheads="1"/>
              </p:cNvSpPr>
              <p:nvPr/>
            </p:nvSpPr>
            <p:spPr bwMode="auto">
              <a:xfrm>
                <a:off x="2992" y="2346"/>
                <a:ext cx="427" cy="5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l-GR" altLang="en-US" sz="2800" i="1">
                    <a:cs typeface="Times New Roman" panose="02020603050405020304" pitchFamily="18" charset="0"/>
                  </a:rPr>
                  <a:t>σ</a:t>
                </a:r>
                <a:r>
                  <a:rPr lang="en-US" altLang="en-US" sz="2800" i="1" baseline="-25000">
                    <a:cs typeface="Times New Roman" panose="02020603050405020304" pitchFamily="18" charset="0"/>
                  </a:rPr>
                  <a:t>max</a:t>
                </a:r>
              </a:p>
              <a:p>
                <a:pPr algn="ctr" eaLnBrk="1" hangingPunct="1">
                  <a:buFontTx/>
                  <a:buNone/>
                </a:pPr>
                <a:r>
                  <a:rPr lang="el-GR" altLang="en-US" sz="2800" i="1">
                    <a:cs typeface="Times New Roman" panose="02020603050405020304" pitchFamily="18" charset="0"/>
                  </a:rPr>
                  <a:t>σ</a:t>
                </a:r>
                <a:r>
                  <a:rPr lang="en-US" altLang="en-US" sz="2800" i="1" baseline="-25000">
                    <a:cs typeface="Times New Roman" panose="02020603050405020304" pitchFamily="18" charset="0"/>
                  </a:rPr>
                  <a:t>avg</a:t>
                </a:r>
                <a:endParaRPr lang="el-GR" altLang="en-US" sz="2800" i="1" baseline="-25000"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Line 9"/>
              <p:cNvSpPr>
                <a:spLocks noChangeShapeType="1"/>
              </p:cNvSpPr>
              <p:nvPr/>
            </p:nvSpPr>
            <p:spPr bwMode="auto">
              <a:xfrm>
                <a:off x="2880" y="2733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400800" y="4343400"/>
            <a:ext cx="2205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Equation 4-7</a:t>
            </a:r>
          </a:p>
        </p:txBody>
      </p:sp>
    </p:spTree>
    <p:extLst>
      <p:ext uri="{BB962C8B-B14F-4D97-AF65-F5344CB8AC3E}">
        <p14:creationId xmlns:p14="http://schemas.microsoft.com/office/powerpoint/2010/main" val="47614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5A15FE9-9C8F-4075-B8A7-943FEF4D2234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58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4.7 STRESS CONCENTRATIONS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85763" y="1066800"/>
            <a:ext cx="8453437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i="1" smtClean="0">
                <a:latin typeface="Arial" panose="020B0604020202020204" pitchFamily="34" charset="0"/>
              </a:rPr>
              <a:t>K</a:t>
            </a:r>
            <a:r>
              <a:rPr lang="en-US" altLang="en-US" sz="2800" smtClean="0">
                <a:latin typeface="Arial" panose="020B0604020202020204" pitchFamily="34" charset="0"/>
              </a:rPr>
              <a:t> is independent of the bar’s material properties, only on the bar’s geometry and the type of discontinuity.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As size </a:t>
            </a:r>
            <a:r>
              <a:rPr lang="en-US" altLang="en-US" sz="2800" i="1" smtClean="0">
                <a:latin typeface="Arial" panose="020B0604020202020204" pitchFamily="34" charset="0"/>
              </a:rPr>
              <a:t>r</a:t>
            </a:r>
            <a:r>
              <a:rPr lang="en-US" altLang="en-US" sz="2800" smtClean="0">
                <a:latin typeface="Arial" panose="020B0604020202020204" pitchFamily="34" charset="0"/>
              </a:rPr>
              <a:t> of the discontinuity is decreased, stress concentration is increased.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It is important to use stress-concentration factors in design when using brittle materials, but not necessary for ductile materials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Stress concentrations also cause failure structural members or mechanical elements subjected to </a:t>
            </a:r>
            <a:r>
              <a:rPr lang="en-US" altLang="en-US" sz="2800" i="1" smtClean="0">
                <a:latin typeface="Arial" panose="020B0604020202020204" pitchFamily="34" charset="0"/>
              </a:rPr>
              <a:t>fatigue loadings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26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endParaRPr lang="en-MY" altLang="en-US" dirty="0" smtClean="0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8C1056A-6902-4B89-BEB6-D0F015C3F06E}" type="slidenum">
              <a:rPr lang="en-US" sz="1400"/>
              <a:pPr eaLnBrk="1" hangingPunct="1"/>
              <a:t>59</a:t>
            </a:fld>
            <a:endParaRPr lang="en-US" sz="1400"/>
          </a:p>
        </p:txBody>
      </p:sp>
      <p:pic>
        <p:nvPicPr>
          <p:cNvPr id="4" name="Picture 3" descr="F:\Matsyuk\Lecture\Solid Mechanics\Hibbeler-Mechanics Of Materials Si Edition, 8E\IB\9789810685096_IB_04-128531\IB_Chapter04\f4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2200" y="1219200"/>
            <a:ext cx="4467225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31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EFF4DF1-6A95-45BE-B2D2-733F06A2932D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Arial" panose="020B0604020202020204" pitchFamily="34" charset="0"/>
              </a:rPr>
              <a:t>Relative displacement (</a:t>
            </a:r>
            <a:r>
              <a:rPr lang="el-GR" altLang="en-US" sz="2800" i="1" smtClean="0">
                <a:cs typeface="Times New Roman" panose="02020603050405020304" pitchFamily="18" charset="0"/>
              </a:rPr>
              <a:t>δ</a:t>
            </a:r>
            <a: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) of one end of bar with respect to other end caused by this loading</a:t>
            </a:r>
            <a:endParaRPr lang="en-US" altLang="en-US" sz="2800" smtClean="0">
              <a:latin typeface="Arial" panose="020B0604020202020204" pitchFamily="34" charset="0"/>
            </a:endParaRPr>
          </a:p>
          <a:p>
            <a:r>
              <a:rPr lang="en-US" altLang="en-US" sz="2800" smtClean="0">
                <a:latin typeface="Arial" panose="020B0604020202020204" pitchFamily="34" charset="0"/>
              </a:rPr>
              <a:t>Applying Saint-Venant’s Principle, ignore localized deformations at points of concentrated loading and where x-section suddenly changes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4.2 ELASTIC DEFORMATION OF AN AXIALLY LOADED MEMBER</a:t>
            </a:r>
          </a:p>
        </p:txBody>
      </p:sp>
      <p:pic>
        <p:nvPicPr>
          <p:cNvPr id="5" name="Picture 7" descr="Fig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3886200"/>
            <a:ext cx="6629400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2442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endParaRPr lang="en-MY" altLang="en-US" smtClean="0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2A6016A-26CB-414C-84A5-25B2B7FAF5D5}" type="slidenum">
              <a:rPr lang="en-US" sz="1400"/>
              <a:pPr eaLnBrk="1" hangingPunct="1"/>
              <a:t>60</a:t>
            </a:fld>
            <a:endParaRPr lang="en-US" sz="1400"/>
          </a:p>
        </p:txBody>
      </p:sp>
      <p:pic>
        <p:nvPicPr>
          <p:cNvPr id="4" name="Picture 2" descr="F:\Matsyuk\Lecture\Solid Mechanics\Hibbeler-Mechanics Of Materials Si Edition, 8E\IB\9789810685096_IB_04-128531\IB_Chapter04\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52600"/>
            <a:ext cx="3138488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F:\Matsyuk\Lecture\Solid Mechanics\Hibbeler-Mechanics Of Materials Si Edition, 8E\IB\9789810685096_IB_04-128531\IB_Chapter04\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401888"/>
            <a:ext cx="4419600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271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1874954-2606-4BA9-B0D7-0DBEE77BF78C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61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60325" y="498475"/>
            <a:ext cx="8759825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Stress Concentration: Hole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7200" y="5257800"/>
            <a:ext cx="5029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Discontinuities of cross section may result in high localized or </a:t>
            </a:r>
            <a:r>
              <a:rPr lang="en-US" altLang="en-US" sz="2000" i="1"/>
              <a:t>concentrated</a:t>
            </a:r>
            <a:r>
              <a:rPr lang="en-US" altLang="en-US" sz="2000"/>
              <a:t> stresses.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629400" y="5265738"/>
          <a:ext cx="10922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3" imgW="1092200" imgH="685800" progId="Equation.3">
                  <p:embed/>
                </p:oleObj>
              </mc:Choice>
              <mc:Fallback>
                <p:oleObj name="Equation" r:id="rId3" imgW="10922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5265738"/>
                        <a:ext cx="10922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msotw9_temp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3352800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msotw9_temp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219200"/>
            <a:ext cx="4648200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742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86E326F-7CF5-4BA6-A86B-BB1B35F9372B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62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3" name="Picture 2" descr="msotw9_temp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371600"/>
            <a:ext cx="4876800" cy="423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msotw9_temp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687513"/>
            <a:ext cx="3417887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0325" y="498475"/>
            <a:ext cx="8759825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Stress Concentration: Fillet</a:t>
            </a:r>
          </a:p>
        </p:txBody>
      </p:sp>
    </p:spTree>
    <p:extLst>
      <p:ext uri="{BB962C8B-B14F-4D97-AF65-F5344CB8AC3E}">
        <p14:creationId xmlns:p14="http://schemas.microsoft.com/office/powerpoint/2010/main" val="154884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DAC1B9E-9E4F-4D3E-BE28-B5C3EC05ADA1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63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4.13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382000" cy="15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/>
              <a:t>Steel bar shown below has allowable stress, </a:t>
            </a:r>
          </a:p>
          <a:p>
            <a:pPr marL="0" indent="0">
              <a:buFontTx/>
              <a:buNone/>
            </a:pPr>
            <a:r>
              <a:rPr lang="el-GR" altLang="en-US" sz="2800" i="1" smtClean="0">
                <a:cs typeface="Times New Roman" panose="02020603050405020304" pitchFamily="18" charset="0"/>
              </a:rPr>
              <a:t>σ</a:t>
            </a:r>
            <a:r>
              <a:rPr lang="en-US" altLang="en-US" sz="2800" baseline="-25000" smtClean="0">
                <a:cs typeface="Times New Roman" panose="02020603050405020304" pitchFamily="18" charset="0"/>
              </a:rPr>
              <a:t>allow</a:t>
            </a:r>
            <a:r>
              <a:rPr lang="en-US" altLang="en-US" sz="2800" smtClean="0">
                <a:cs typeface="Times New Roman" panose="02020603050405020304" pitchFamily="18" charset="0"/>
              </a:rPr>
              <a:t> = 115 MPa.</a:t>
            </a:r>
            <a:r>
              <a:rPr lang="en-US" altLang="en-US" sz="2800" smtClean="0"/>
              <a:t> Determine largest axial force </a:t>
            </a:r>
            <a:r>
              <a:rPr lang="en-US" altLang="en-US" sz="2800" b="1" smtClean="0"/>
              <a:t>P</a:t>
            </a:r>
            <a:r>
              <a:rPr lang="en-US" altLang="en-US" sz="2800" smtClean="0"/>
              <a:t> that the bar can carry.</a:t>
            </a:r>
            <a:endParaRPr lang="en-US" altLang="en-US" sz="2800" i="1" smtClean="0"/>
          </a:p>
        </p:txBody>
      </p:sp>
      <p:pic>
        <p:nvPicPr>
          <p:cNvPr id="5" name="Picture 4" descr="AACLOWZ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438400"/>
            <a:ext cx="2355850" cy="399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341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10E02A4-5608-482D-83C8-51261556B868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64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4.13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610600" cy="10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mtClean="0">
                <a:latin typeface="Arial" panose="020B0604020202020204" pitchFamily="34" charset="0"/>
              </a:rPr>
              <a:t>Because there is a shoulder fillet, stress-concentrating factor determined using the graph below</a:t>
            </a:r>
          </a:p>
        </p:txBody>
      </p:sp>
      <p:pic>
        <p:nvPicPr>
          <p:cNvPr id="5" name="Picture 4" descr="AACLOWT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25" y="2105025"/>
            <a:ext cx="4460875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88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CDB595A-658E-46FF-839A-C3FABD56E318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65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4.13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610600" cy="9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mtClean="0"/>
              <a:t>Calculating the necessary geometric parameters yields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4800" y="3284538"/>
            <a:ext cx="8610600" cy="98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/>
              <a:t>Thus, from the graph, </a:t>
            </a:r>
            <a:r>
              <a:rPr lang="en-US" altLang="en-US" i="1"/>
              <a:t>K</a:t>
            </a:r>
            <a:r>
              <a:rPr lang="en-US" altLang="en-US"/>
              <a:t> = 1.4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/>
              <a:t>Average normal stress at </a:t>
            </a:r>
            <a:r>
              <a:rPr lang="en-US" altLang="en-US" i="1"/>
              <a:t>smallest</a:t>
            </a:r>
            <a:r>
              <a:rPr lang="en-US" altLang="en-US"/>
              <a:t> x-section,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219200" y="1981201"/>
            <a:ext cx="3276600" cy="1039813"/>
            <a:chOff x="1920" y="1065"/>
            <a:chExt cx="2064" cy="655"/>
          </a:xfrm>
        </p:grpSpPr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920" y="1065"/>
              <a:ext cx="229" cy="6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 dirty="0"/>
                <a:t>r</a:t>
              </a:r>
            </a:p>
            <a:p>
              <a:pPr eaLnBrk="1" hangingPunct="1">
                <a:buFontTx/>
                <a:buNone/>
              </a:pPr>
              <a:r>
                <a:rPr lang="en-US" altLang="en-US" sz="2800" i="1" dirty="0"/>
                <a:t>h</a:t>
              </a:r>
              <a:endParaRPr lang="el-GR" altLang="en-US" sz="2800" i="1" dirty="0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2112" y="1230"/>
              <a:ext cx="2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=</a:t>
              </a:r>
              <a:endParaRPr lang="el-GR" altLang="en-US" sz="2800" i="1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292" y="1065"/>
              <a:ext cx="744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10 mm</a:t>
              </a:r>
            </a:p>
            <a:p>
              <a:pPr eaLnBrk="1" hangingPunct="1">
                <a:buFontTx/>
                <a:buNone/>
              </a:pPr>
              <a:r>
                <a:rPr lang="en-US" altLang="en-US" sz="2800"/>
                <a:t>20 mm</a:t>
              </a:r>
              <a:endParaRPr lang="el-GR" altLang="en-US" sz="2800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3072" y="1221"/>
              <a:ext cx="9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0.50</a:t>
              </a:r>
              <a:endParaRPr lang="el-GR" altLang="en-US" sz="2800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1920" y="1392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2352" y="1386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5472113" y="2057400"/>
            <a:ext cx="2681287" cy="1031875"/>
            <a:chOff x="1920" y="1872"/>
            <a:chExt cx="1689" cy="650"/>
          </a:xfrm>
        </p:grpSpPr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1920" y="1872"/>
              <a:ext cx="265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w</a:t>
              </a:r>
            </a:p>
            <a:p>
              <a:pPr eaLnBrk="1" hangingPunct="1">
                <a:buFontTx/>
                <a:buNone/>
              </a:pPr>
              <a:r>
                <a:rPr lang="en-US" altLang="en-US" sz="2800" i="1"/>
                <a:t>h</a:t>
              </a:r>
              <a:endParaRPr lang="el-GR" altLang="en-US" sz="2800" i="1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2328" y="1872"/>
              <a:ext cx="744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40 mm</a:t>
              </a:r>
            </a:p>
            <a:p>
              <a:pPr eaLnBrk="1" hangingPunct="1">
                <a:buFontTx/>
                <a:buNone/>
              </a:pPr>
              <a:r>
                <a:rPr lang="en-US" altLang="en-US" sz="2800"/>
                <a:t>20 mm</a:t>
              </a:r>
              <a:endParaRPr lang="el-GR" altLang="en-US" sz="2800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3033" y="2043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2</a:t>
              </a:r>
              <a:endParaRPr lang="el-GR" altLang="en-US" sz="2800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1950" y="2205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2340" y="2205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2094" y="2046"/>
              <a:ext cx="2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=</a:t>
              </a:r>
              <a:endParaRPr lang="el-GR" altLang="en-US" sz="2800" i="1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1244600" y="4302125"/>
            <a:ext cx="6070600" cy="1031875"/>
            <a:chOff x="720" y="2766"/>
            <a:chExt cx="3824" cy="650"/>
          </a:xfrm>
        </p:grpSpPr>
        <p:sp>
          <p:nvSpPr>
            <p:cNvPr id="21" name="Text Box 20"/>
            <p:cNvSpPr txBox="1">
              <a:spLocks noChangeArrowheads="1"/>
            </p:cNvSpPr>
            <p:nvPr/>
          </p:nvSpPr>
          <p:spPr bwMode="auto">
            <a:xfrm>
              <a:off x="1313" y="2766"/>
              <a:ext cx="1672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>
                  <a:sym typeface="Symbol" panose="05050102010706020507" pitchFamily="18" charset="2"/>
                </a:rPr>
                <a:t>P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(20 mm)(10 mm)</a:t>
              </a:r>
            </a:p>
          </p:txBody>
        </p:sp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720" y="2928"/>
              <a:ext cx="6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Times New Roman" panose="02020603050405020304" pitchFamily="18" charset="0"/>
                </a:rPr>
                <a:t>σ</a:t>
              </a:r>
              <a:r>
                <a:rPr lang="en-US" altLang="en-US" sz="2800" i="1" baseline="-25000"/>
                <a:t>avg</a:t>
              </a:r>
              <a:r>
                <a:rPr lang="en-US" altLang="en-US" sz="2800" i="1"/>
                <a:t> =</a:t>
              </a:r>
              <a:endParaRPr lang="el-GR" altLang="en-US" sz="2800" i="1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1344" y="3090"/>
              <a:ext cx="15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901" y="2916"/>
              <a:ext cx="164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0.005</a:t>
              </a:r>
              <a:r>
                <a:rPr lang="en-US" altLang="en-US" sz="2800" i="1"/>
                <a:t>P</a:t>
              </a:r>
              <a:r>
                <a:rPr lang="en-US" altLang="en-US" sz="2800"/>
                <a:t> N/mm</a:t>
              </a:r>
              <a:r>
                <a:rPr lang="en-US" altLang="en-US" sz="2800" baseline="30000"/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016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157EFA8-EE73-41DE-AE0C-CDC6CB83383A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66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4.13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610600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dirty="0" smtClean="0"/>
              <a:t>Applying </a:t>
            </a:r>
            <a:r>
              <a:rPr lang="en-US" altLang="en-US" dirty="0" err="1" smtClean="0"/>
              <a:t>Eqn</a:t>
            </a:r>
            <a:r>
              <a:rPr lang="en-US" altLang="en-US" dirty="0" smtClean="0"/>
              <a:t> 4-7 with </a:t>
            </a:r>
            <a:r>
              <a:rPr lang="el-GR" altLang="en-US" i="1" dirty="0" smtClean="0">
                <a:cs typeface="Times New Roman" panose="02020603050405020304" pitchFamily="18" charset="0"/>
              </a:rPr>
              <a:t>σ</a:t>
            </a:r>
            <a:r>
              <a:rPr lang="en-US" altLang="en-US" baseline="-25000" dirty="0" smtClean="0">
                <a:cs typeface="Times New Roman" panose="02020603050405020304" pitchFamily="18" charset="0"/>
              </a:rPr>
              <a:t>allow</a:t>
            </a:r>
            <a:r>
              <a:rPr lang="en-US" altLang="en-US" dirty="0" smtClean="0">
                <a:cs typeface="Times New Roman" panose="02020603050405020304" pitchFamily="18" charset="0"/>
              </a:rPr>
              <a:t> = K</a:t>
            </a:r>
            <a:r>
              <a:rPr lang="el-GR" altLang="en-US" i="1" dirty="0" smtClean="0">
                <a:cs typeface="Times New Roman" panose="02020603050405020304" pitchFamily="18" charset="0"/>
              </a:rPr>
              <a:t>σ</a:t>
            </a:r>
            <a:r>
              <a:rPr lang="en-US" altLang="en-US" baseline="-25000" dirty="0" smtClean="0">
                <a:cs typeface="Times New Roman" panose="02020603050405020304" pitchFamily="18" charset="0"/>
              </a:rPr>
              <a:t>max</a:t>
            </a:r>
            <a:r>
              <a:rPr lang="en-US" altLang="en-US" dirty="0" smtClean="0">
                <a:cs typeface="Times New Roman" panose="02020603050405020304" pitchFamily="18" charset="0"/>
              </a:rPr>
              <a:t> </a:t>
            </a:r>
            <a:r>
              <a:rPr lang="en-US" altLang="en-US" dirty="0" smtClean="0"/>
              <a:t>yields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82788" y="1676400"/>
            <a:ext cx="4341812" cy="154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l-GR" altLang="en-US" sz="2800" i="1"/>
              <a:t>σ</a:t>
            </a:r>
            <a:r>
              <a:rPr lang="en-US" altLang="en-US" sz="2800" baseline="-25000"/>
              <a:t>allow</a:t>
            </a:r>
            <a:r>
              <a:rPr lang="en-US" altLang="en-US" sz="2800"/>
              <a:t> = </a:t>
            </a:r>
            <a:r>
              <a:rPr lang="en-US" altLang="en-US" sz="2800" i="1"/>
              <a:t> K </a:t>
            </a:r>
            <a:r>
              <a:rPr lang="el-GR" altLang="en-US" sz="2800" i="1"/>
              <a:t>σ</a:t>
            </a:r>
            <a:r>
              <a:rPr lang="en-US" altLang="en-US" sz="2800" baseline="-25000"/>
              <a:t>max</a:t>
            </a:r>
          </a:p>
          <a:p>
            <a:pPr algn="ctr" eaLnBrk="1" hangingPunct="1">
              <a:buFontTx/>
              <a:buNone/>
            </a:pPr>
            <a:r>
              <a:rPr lang="en-US" altLang="en-US" sz="2800"/>
              <a:t>115 N/mm</a:t>
            </a:r>
            <a:r>
              <a:rPr lang="en-US" altLang="en-US" sz="2800" baseline="30000"/>
              <a:t>2</a:t>
            </a:r>
            <a:r>
              <a:rPr lang="en-US" altLang="en-US" sz="2800"/>
              <a:t> = 1.4(0.005</a:t>
            </a:r>
            <a:r>
              <a:rPr lang="en-US" altLang="en-US" sz="2800" i="1"/>
              <a:t>P</a:t>
            </a:r>
            <a:r>
              <a:rPr lang="en-US" altLang="en-US" sz="2800"/>
              <a:t>)</a:t>
            </a:r>
          </a:p>
          <a:p>
            <a:pPr algn="ctr" eaLnBrk="1" hangingPunct="1">
              <a:buFontTx/>
              <a:buNone/>
            </a:pPr>
            <a:r>
              <a:rPr lang="en-US" altLang="en-US" sz="2800" i="1"/>
              <a:t>P</a:t>
            </a:r>
            <a:r>
              <a:rPr lang="en-US" altLang="en-US" sz="2800"/>
              <a:t> = 16.43(10</a:t>
            </a:r>
            <a:r>
              <a:rPr lang="en-US" altLang="en-US" sz="2800" baseline="30000"/>
              <a:t>3</a:t>
            </a:r>
            <a:r>
              <a:rPr lang="en-US" altLang="en-US" sz="2800"/>
              <a:t>) N = 16.43 kN</a:t>
            </a:r>
          </a:p>
        </p:txBody>
      </p:sp>
    </p:spTree>
    <p:extLst>
      <p:ext uri="{BB962C8B-B14F-4D97-AF65-F5344CB8AC3E}">
        <p14:creationId xmlns:p14="http://schemas.microsoft.com/office/powerpoint/2010/main" val="160123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B2AB25D-6258-46D3-964D-6319A82BCF50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67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60325" y="498475"/>
            <a:ext cx="8759825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Example </a:t>
            </a:r>
          </a:p>
        </p:txBody>
      </p:sp>
      <p:pic>
        <p:nvPicPr>
          <p:cNvPr id="4" name="Picture 3" descr="msotw9_temp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44613"/>
            <a:ext cx="3886200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22288" y="2701925"/>
            <a:ext cx="3856037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Determine the largest axial load </a:t>
            </a:r>
            <a:r>
              <a:rPr lang="en-US" altLang="en-US" sz="2000" i="1">
                <a:latin typeface="Arial" panose="020B0604020202020204" pitchFamily="34" charset="0"/>
              </a:rPr>
              <a:t>P</a:t>
            </a:r>
            <a:r>
              <a:rPr lang="en-US" altLang="en-US" sz="2000">
                <a:latin typeface="Arial" panose="020B0604020202020204" pitchFamily="34" charset="0"/>
              </a:rPr>
              <a:t> that can be safely supported by a flat steel bar consisting of two portions, both 10 mm thick, and respectively 40 and 60 mm wide, connected by fillets of radius </a:t>
            </a:r>
            <a:r>
              <a:rPr lang="en-US" altLang="en-US" sz="2000" i="1">
                <a:latin typeface="Arial" panose="020B0604020202020204" pitchFamily="34" charset="0"/>
              </a:rPr>
              <a:t>r</a:t>
            </a:r>
            <a:r>
              <a:rPr lang="en-US" altLang="en-US" sz="2000">
                <a:latin typeface="Arial" panose="020B0604020202020204" pitchFamily="34" charset="0"/>
              </a:rPr>
              <a:t> = 8 mm.  Assume an allowable normal stress of 165 MPa.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572000" y="990600"/>
            <a:ext cx="441960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7013" indent="-2270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SOLUTION: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Arial" panose="020B0604020202020204" pitchFamily="34" charset="0"/>
              </a:rPr>
              <a:t>Determine the geometric ratios and find the stress concentration factor from Figure.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572000" y="3733800"/>
            <a:ext cx="4419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7013" indent="-2270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Arial" panose="020B0604020202020204" pitchFamily="34" charset="0"/>
              </a:rPr>
              <a:t>Apply the definition of normal stress to find the allowable load.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572000" y="2438400"/>
            <a:ext cx="4419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7013" indent="-2270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Arial" panose="020B0604020202020204" pitchFamily="34" charset="0"/>
              </a:rPr>
              <a:t>Find the allowable average normal stress using the material allowable normal stress and the stress concentration factor.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572000" y="4495800"/>
            <a:ext cx="42449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7013" indent="-2270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>
                <a:latin typeface="Arial" panose="020B0604020202020204" pitchFamily="34" charset="0"/>
              </a:rPr>
              <a:t>Determine the geometric ratios and find the stress concentration factor from Fig. 2.64</a:t>
            </a:r>
            <a:r>
              <a:rPr lang="en-US" altLang="en-US" sz="2000" i="1">
                <a:latin typeface="Arial" panose="020B0604020202020204" pitchFamily="34" charset="0"/>
              </a:rPr>
              <a:t>b</a:t>
            </a:r>
            <a:r>
              <a:rPr lang="en-US" altLang="en-US" sz="2000">
                <a:latin typeface="Arial" panose="020B0604020202020204" pitchFamily="34" charset="0"/>
              </a:rPr>
              <a:t>.</a:t>
            </a:r>
          </a:p>
        </p:txBody>
      </p:sp>
      <p:graphicFrame>
        <p:nvGraphicFramePr>
          <p:cNvPr id="10" name="Object 11"/>
          <p:cNvGraphicFramePr>
            <a:graphicFrameLocks noChangeAspect="1"/>
          </p:cNvGraphicFramePr>
          <p:nvPr/>
        </p:nvGraphicFramePr>
        <p:xfrm>
          <a:off x="4408488" y="5640388"/>
          <a:ext cx="4278312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Equation" r:id="rId4" imgW="3670300" imgH="914400" progId="Equation.3">
                  <p:embed/>
                </p:oleObj>
              </mc:Choice>
              <mc:Fallback>
                <p:oleObj name="Equation" r:id="rId4" imgW="36703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8488" y="5640388"/>
                        <a:ext cx="4278312" cy="1065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820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31B4AA4-A1C3-4773-A848-74D4558C9C6D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68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3" name="Picture 2" descr="msotw9_temp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1577975"/>
            <a:ext cx="4487862" cy="389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4648200" y="1219200"/>
            <a:ext cx="41592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7013" indent="-2270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Arial" panose="020B0604020202020204" pitchFamily="34" charset="0"/>
              </a:rPr>
              <a:t>Find the allowable average normal stress using the material allowable normal stress and the stress concentration factor.</a:t>
            </a:r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/>
        </p:nvGraphicFramePr>
        <p:xfrm>
          <a:off x="4724400" y="2682875"/>
          <a:ext cx="4038600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Equation" r:id="rId4" imgW="3213100" imgH="533400" progId="Equation.3">
                  <p:embed/>
                </p:oleObj>
              </mc:Choice>
              <mc:Fallback>
                <p:oleObj name="Equation" r:id="rId4" imgW="3213100" imgH="533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2682875"/>
                        <a:ext cx="4038600" cy="66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4800600" y="3581400"/>
            <a:ext cx="41862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7013" indent="-2270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Arial" panose="020B0604020202020204" pitchFamily="34" charset="0"/>
              </a:rPr>
              <a:t>Apply the definition of normal stress to find the allowable load.</a:t>
            </a:r>
          </a:p>
        </p:txBody>
      </p:sp>
      <p:graphicFrame>
        <p:nvGraphicFramePr>
          <p:cNvPr id="7" name="Object 12"/>
          <p:cNvGraphicFramePr>
            <a:graphicFrameLocks noChangeAspect="1"/>
          </p:cNvGraphicFramePr>
          <p:nvPr/>
        </p:nvGraphicFramePr>
        <p:xfrm>
          <a:off x="4656138" y="4495800"/>
          <a:ext cx="441166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" name="Equation" r:id="rId6" imgW="3568700" imgH="698500" progId="Equation.3">
                  <p:embed/>
                </p:oleObj>
              </mc:Choice>
              <mc:Fallback>
                <p:oleObj name="Equation" r:id="rId6" imgW="3568700" imgH="698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6138" y="4495800"/>
                        <a:ext cx="441166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3"/>
          <p:cNvGraphicFramePr>
            <a:graphicFrameLocks noChangeAspect="1"/>
          </p:cNvGraphicFramePr>
          <p:nvPr/>
        </p:nvGraphicFramePr>
        <p:xfrm>
          <a:off x="7086600" y="5675313"/>
          <a:ext cx="1524000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2" name="Equation" r:id="rId8" imgW="1079032" imgH="253890" progId="Equation.3">
                  <p:embed/>
                </p:oleObj>
              </mc:Choice>
              <mc:Fallback>
                <p:oleObj name="Equation" r:id="rId8" imgW="1079032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5675313"/>
                        <a:ext cx="1524000" cy="3587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75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41116A4-74D5-4F79-BF93-1FA4632457FC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69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826"/>
          <a:stretch>
            <a:fillRect/>
          </a:stretch>
        </p:blipFill>
        <p:spPr bwMode="auto">
          <a:xfrm>
            <a:off x="0" y="-161925"/>
            <a:ext cx="8301038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AACLOXA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927350"/>
            <a:ext cx="6172200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38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5BDC767-FB77-48A8-864E-AEE35F36210D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3" name="Picture 5" descr="Fig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612900"/>
            <a:ext cx="2486025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  <a:latin typeface="Arial" panose="020B0604020202020204" pitchFamily="34" charset="0"/>
              </a:rPr>
              <a:t>Use method of sections, and draw free-body diagram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4.2 ELASTIC DEFORMATION OF AN AXIALLY LOADED MEMBER</a:t>
            </a:r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914400" y="1524000"/>
            <a:ext cx="1463675" cy="1031875"/>
            <a:chOff x="806" y="1824"/>
            <a:chExt cx="922" cy="650"/>
          </a:xfrm>
        </p:grpSpPr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806" y="2010"/>
              <a:ext cx="4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Times New Roman" panose="02020603050405020304" pitchFamily="18" charset="0"/>
                </a:rPr>
                <a:t>σ</a:t>
              </a:r>
              <a:r>
                <a:rPr lang="en-US" altLang="en-US" sz="2800">
                  <a:cs typeface="Times New Roman" panose="02020603050405020304" pitchFamily="18" charset="0"/>
                </a:rPr>
                <a:t> =</a:t>
              </a:r>
              <a:endParaRPr lang="el-GR" altLang="en-US" sz="2800"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1208" y="1824"/>
              <a:ext cx="502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P(x)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A(x)</a:t>
              </a:r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>
              <a:off x="1200" y="2172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4"/>
          <p:cNvGrpSpPr>
            <a:grpSpLocks/>
          </p:cNvGrpSpPr>
          <p:nvPr/>
        </p:nvGrpSpPr>
        <p:grpSpPr bwMode="auto">
          <a:xfrm>
            <a:off x="3124200" y="1482725"/>
            <a:ext cx="1203325" cy="1031875"/>
            <a:chOff x="1968" y="1846"/>
            <a:chExt cx="758" cy="650"/>
          </a:xfrm>
        </p:grpSpPr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1968" y="2016"/>
              <a:ext cx="3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>
                  <a:cs typeface="Times New Roman" panose="02020603050405020304" pitchFamily="18" charset="0"/>
                  <a:sym typeface="Symbol" panose="05050102010706020507" pitchFamily="18" charset="2"/>
                </a:rPr>
                <a:t></a:t>
              </a:r>
              <a:r>
                <a:rPr lang="en-US" altLang="en-US" sz="2800">
                  <a:cs typeface="Times New Roman" panose="02020603050405020304" pitchFamily="18" charset="0"/>
                  <a:sym typeface="Symbol" panose="05050102010706020507" pitchFamily="18" charset="2"/>
                </a:rPr>
                <a:t> =</a:t>
              </a:r>
              <a:endParaRPr lang="el-GR" altLang="en-US" sz="2800"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356" y="1846"/>
              <a:ext cx="332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>
                  <a:cs typeface="Times New Roman" panose="02020603050405020304" pitchFamily="18" charset="0"/>
                </a:rPr>
                <a:t>d</a:t>
              </a:r>
              <a:r>
                <a:rPr lang="el-GR" altLang="en-US" sz="2800" i="1">
                  <a:cs typeface="Times New Roman" panose="02020603050405020304" pitchFamily="18" charset="0"/>
                  <a:sym typeface="Symbol" panose="05050102010706020507" pitchFamily="18" charset="2"/>
                </a:rPr>
                <a:t>δ</a:t>
              </a:r>
              <a:endParaRPr lang="en-US" altLang="en-US" sz="2800" i="1">
                <a:cs typeface="Times New Roman" panose="02020603050405020304" pitchFamily="18" charset="0"/>
                <a:sym typeface="Symbol" panose="05050102010706020507" pitchFamily="18" charset="2"/>
              </a:endParaRPr>
            </a:p>
            <a:p>
              <a:pPr eaLnBrk="1" hangingPunct="1">
                <a:buFontTx/>
                <a:buNone/>
              </a:pPr>
              <a:r>
                <a:rPr lang="en-US" altLang="en-US" sz="2800" i="1">
                  <a:cs typeface="Times New Roman" panose="02020603050405020304" pitchFamily="18" charset="0"/>
                  <a:sym typeface="Symbol" panose="05050102010706020507" pitchFamily="18" charset="2"/>
                </a:rPr>
                <a:t>dx</a:t>
              </a:r>
              <a:endParaRPr lang="el-GR" altLang="en-US" sz="2800" i="1"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2352" y="2190"/>
              <a:ext cx="37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3995738" y="3595688"/>
            <a:ext cx="11096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>
                <a:cs typeface="Times New Roman" panose="02020603050405020304" pitchFamily="18" charset="0"/>
              </a:rPr>
              <a:t>σ</a:t>
            </a:r>
            <a:r>
              <a:rPr lang="en-US" altLang="en-US" sz="2800">
                <a:cs typeface="Times New Roman" panose="02020603050405020304" pitchFamily="18" charset="0"/>
              </a:rPr>
              <a:t> = </a:t>
            </a:r>
            <a:r>
              <a:rPr lang="en-US" altLang="en-US" sz="2800" i="1"/>
              <a:t>E</a:t>
            </a:r>
            <a:r>
              <a:rPr lang="en-US" altLang="en-US" sz="2800" i="1">
                <a:sym typeface="Symbol" panose="05050102010706020507" pitchFamily="18" charset="2"/>
              </a:rPr>
              <a:t></a:t>
            </a:r>
            <a:endParaRPr lang="el-GR" altLang="en-US" sz="2800" i="1">
              <a:sym typeface="Symbol" panose="05050102010706020507" pitchFamily="18" charset="2"/>
            </a:endParaRPr>
          </a:p>
        </p:txBody>
      </p:sp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409575" y="2635250"/>
            <a:ext cx="63722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7663" indent="-3476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Assume proportional limit not exceeded, thus apply Hooke’s Law</a:t>
            </a:r>
          </a:p>
        </p:txBody>
      </p:sp>
      <p:grpSp>
        <p:nvGrpSpPr>
          <p:cNvPr id="16" name="Group 36"/>
          <p:cNvGrpSpPr>
            <a:grpSpLocks/>
          </p:cNvGrpSpPr>
          <p:nvPr/>
        </p:nvGrpSpPr>
        <p:grpSpPr bwMode="auto">
          <a:xfrm>
            <a:off x="3429000" y="4219575"/>
            <a:ext cx="2438400" cy="1038225"/>
            <a:chOff x="2064" y="2112"/>
            <a:chExt cx="1536" cy="654"/>
          </a:xfrm>
        </p:grpSpPr>
        <p:sp>
          <p:nvSpPr>
            <p:cNvPr id="17" name="Text Box 22"/>
            <p:cNvSpPr txBox="1">
              <a:spLocks noChangeArrowheads="1"/>
            </p:cNvSpPr>
            <p:nvPr/>
          </p:nvSpPr>
          <p:spPr bwMode="auto">
            <a:xfrm>
              <a:off x="2072" y="2112"/>
              <a:ext cx="502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P(x)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A(x)</a:t>
              </a:r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2064" y="246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Box 25"/>
            <p:cNvSpPr txBox="1">
              <a:spLocks noChangeArrowheads="1"/>
            </p:cNvSpPr>
            <p:nvPr/>
          </p:nvSpPr>
          <p:spPr bwMode="auto">
            <a:xfrm>
              <a:off x="2564" y="2292"/>
              <a:ext cx="46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>
                  <a:cs typeface="Times New Roman" panose="02020603050405020304" pitchFamily="18" charset="0"/>
                  <a:sym typeface="Symbol" panose="05050102010706020507" pitchFamily="18" charset="2"/>
                </a:rPr>
                <a:t>= E</a:t>
              </a:r>
              <a:endParaRPr lang="el-GR" altLang="en-US" sz="2800"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20" name="Text Box 26"/>
            <p:cNvSpPr txBox="1">
              <a:spLocks noChangeArrowheads="1"/>
            </p:cNvSpPr>
            <p:nvPr/>
          </p:nvSpPr>
          <p:spPr bwMode="auto">
            <a:xfrm>
              <a:off x="3086" y="2116"/>
              <a:ext cx="332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>
                  <a:cs typeface="Times New Roman" panose="02020603050405020304" pitchFamily="18" charset="0"/>
                </a:rPr>
                <a:t>d</a:t>
              </a:r>
              <a:r>
                <a:rPr lang="el-GR" altLang="en-US" sz="2800" i="1">
                  <a:cs typeface="Times New Roman" panose="02020603050405020304" pitchFamily="18" charset="0"/>
                  <a:sym typeface="Symbol" panose="05050102010706020507" pitchFamily="18" charset="2"/>
                </a:rPr>
                <a:t>δ</a:t>
              </a:r>
              <a:endParaRPr lang="en-US" altLang="en-US" sz="2800" i="1">
                <a:cs typeface="Times New Roman" panose="02020603050405020304" pitchFamily="18" charset="0"/>
                <a:sym typeface="Symbol" panose="05050102010706020507" pitchFamily="18" charset="2"/>
              </a:endParaRPr>
            </a:p>
            <a:p>
              <a:pPr eaLnBrk="1" hangingPunct="1">
                <a:buFontTx/>
                <a:buNone/>
              </a:pPr>
              <a:r>
                <a:rPr lang="en-US" altLang="en-US" sz="2800" i="1">
                  <a:cs typeface="Times New Roman" panose="02020603050405020304" pitchFamily="18" charset="0"/>
                  <a:sym typeface="Symbol" panose="05050102010706020507" pitchFamily="18" charset="2"/>
                </a:rPr>
                <a:t>dx</a:t>
              </a:r>
              <a:endParaRPr lang="el-GR" altLang="en-US" sz="2800" i="1"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21" name="Line 27"/>
            <p:cNvSpPr>
              <a:spLocks noChangeShapeType="1"/>
            </p:cNvSpPr>
            <p:nvPr/>
          </p:nvSpPr>
          <p:spPr bwMode="auto">
            <a:xfrm>
              <a:off x="3082" y="2460"/>
              <a:ext cx="37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 Box 28"/>
            <p:cNvSpPr txBox="1">
              <a:spLocks noChangeArrowheads="1"/>
            </p:cNvSpPr>
            <p:nvPr/>
          </p:nvSpPr>
          <p:spPr bwMode="auto">
            <a:xfrm>
              <a:off x="2940" y="2164"/>
              <a:ext cx="660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4800"/>
                <a:t>(   )</a:t>
              </a:r>
            </a:p>
          </p:txBody>
        </p:sp>
      </p:grpSp>
      <p:grpSp>
        <p:nvGrpSpPr>
          <p:cNvPr id="23" name="Group 37"/>
          <p:cNvGrpSpPr>
            <a:grpSpLocks/>
          </p:cNvGrpSpPr>
          <p:nvPr/>
        </p:nvGrpSpPr>
        <p:grpSpPr bwMode="auto">
          <a:xfrm>
            <a:off x="3752850" y="5445125"/>
            <a:ext cx="2038350" cy="1031875"/>
            <a:chOff x="2316" y="2758"/>
            <a:chExt cx="1284" cy="650"/>
          </a:xfrm>
        </p:grpSpPr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2316" y="2925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d</a:t>
              </a:r>
              <a:r>
                <a:rPr lang="el-GR" altLang="en-US" sz="2800" i="1">
                  <a:sym typeface="Symbol" panose="05050102010706020507" pitchFamily="18" charset="2"/>
                </a:rPr>
                <a:t>δ</a:t>
              </a:r>
              <a:r>
                <a:rPr lang="en-US" altLang="en-US" sz="2800">
                  <a:latin typeface="Arial" panose="020B0604020202020204" pitchFamily="34" charset="0"/>
                </a:rPr>
                <a:t> </a:t>
              </a:r>
              <a:r>
                <a:rPr lang="en-US" altLang="en-US" sz="2800">
                  <a:cs typeface="Times New Roman" panose="02020603050405020304" pitchFamily="18" charset="0"/>
                </a:rPr>
                <a:t>=</a:t>
              </a:r>
              <a:endParaRPr lang="el-GR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25" name="Text Box 29"/>
            <p:cNvSpPr txBox="1">
              <a:spLocks noChangeArrowheads="1"/>
            </p:cNvSpPr>
            <p:nvPr/>
          </p:nvSpPr>
          <p:spPr bwMode="auto">
            <a:xfrm>
              <a:off x="2829" y="2758"/>
              <a:ext cx="769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P(x) dx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A(x) E</a:t>
              </a:r>
            </a:p>
          </p:txBody>
        </p:sp>
        <p:sp>
          <p:nvSpPr>
            <p:cNvPr id="26" name="Line 30"/>
            <p:cNvSpPr>
              <a:spLocks noChangeShapeType="1"/>
            </p:cNvSpPr>
            <p:nvPr/>
          </p:nvSpPr>
          <p:spPr bwMode="auto">
            <a:xfrm>
              <a:off x="2794" y="3094"/>
              <a:ext cx="8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30206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C1FD2A8-1246-4CBD-9845-F99011021A42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70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8"/>
          <a:stretch>
            <a:fillRect/>
          </a:stretch>
        </p:blipFill>
        <p:spPr bwMode="auto">
          <a:xfrm>
            <a:off x="-609600" y="1049338"/>
            <a:ext cx="998220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51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4731BAD-6D7F-40B0-9F72-50570767F35C}" type="slidenum">
              <a:rPr lang="en-US" sz="1400"/>
              <a:pPr eaLnBrk="1" hangingPunct="1"/>
              <a:t>71</a:t>
            </a:fld>
            <a:endParaRPr lang="en-US" sz="1400"/>
          </a:p>
        </p:txBody>
      </p:sp>
      <p:pic>
        <p:nvPicPr>
          <p:cNvPr id="3" name="Picture 2" descr="AACLOXC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10000"/>
            <a:ext cx="40386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  <a:noFill/>
        </p:spPr>
        <p:txBody>
          <a:bodyPr/>
          <a:lstStyle/>
          <a:p>
            <a:r>
              <a:rPr lang="en-US" altLang="en-US" sz="4000" dirty="0" smtClean="0"/>
              <a:t>*4.8 INELASTIC AXIAL DEFORMATION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309563" y="1066800"/>
            <a:ext cx="837723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 smtClean="0"/>
              <a:t>Sometimes, a member is designed so that the loading causes the material to yield and thereby permanently deform.</a:t>
            </a:r>
          </a:p>
          <a:p>
            <a:r>
              <a:rPr lang="en-US" altLang="en-US" sz="2800" dirty="0" smtClean="0"/>
              <a:t>Such members are made from highly ductile material such as annealed low-carbon steel having a stress-strain diagram shown below.</a:t>
            </a:r>
          </a:p>
          <a:p>
            <a:endParaRPr lang="en-US" altLang="en-US" sz="2800" i="1" dirty="0" smtClean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3962400"/>
            <a:ext cx="47244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06400" indent="-406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Arial" panose="020B0604020202020204" pitchFamily="34" charset="0"/>
              </a:rPr>
              <a:t>Such material is referred </a:t>
            </a:r>
            <a:r>
              <a:rPr lang="en-US" altLang="en-US" sz="2800" dirty="0" smtClean="0">
                <a:latin typeface="Arial" panose="020B0604020202020204" pitchFamily="34" charset="0"/>
              </a:rPr>
              <a:t>to as </a:t>
            </a:r>
            <a:r>
              <a:rPr lang="en-US" altLang="en-US" sz="2800" dirty="0">
                <a:latin typeface="Arial" panose="020B0604020202020204" pitchFamily="34" charset="0"/>
              </a:rPr>
              <a:t>being </a:t>
            </a:r>
            <a:endParaRPr lang="en-US" altLang="en-US" sz="2800" dirty="0" smtClean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 smtClean="0">
                <a:latin typeface="Arial" panose="020B0604020202020204" pitchFamily="34" charset="0"/>
              </a:rPr>
              <a:t>elastic-perfectly </a:t>
            </a:r>
            <a:r>
              <a:rPr lang="en-US" altLang="en-US" sz="2800" i="1" dirty="0">
                <a:latin typeface="Arial" panose="020B0604020202020204" pitchFamily="34" charset="0"/>
              </a:rPr>
              <a:t>plastic</a:t>
            </a:r>
            <a:r>
              <a:rPr lang="en-US" altLang="en-US" sz="2800" dirty="0">
                <a:latin typeface="Arial" panose="020B0604020202020204" pitchFamily="34" charset="0"/>
              </a:rPr>
              <a:t> or </a:t>
            </a:r>
            <a:r>
              <a:rPr lang="en-US" altLang="en-US" sz="2800" i="1" dirty="0">
                <a:latin typeface="Arial" panose="020B0604020202020204" pitchFamily="34" charset="0"/>
              </a:rPr>
              <a:t>elastoplastic</a:t>
            </a:r>
          </a:p>
        </p:txBody>
      </p:sp>
    </p:spTree>
    <p:extLst>
      <p:ext uri="{BB962C8B-B14F-4D97-AF65-F5344CB8AC3E}">
        <p14:creationId xmlns:p14="http://schemas.microsoft.com/office/powerpoint/2010/main" val="262985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6AADB6C-69B7-4065-86BC-1C20F4E3898A}" type="slidenum">
              <a:rPr lang="en-US" sz="1400"/>
              <a:pPr eaLnBrk="1" hangingPunct="1"/>
              <a:t>72</a:t>
            </a:fld>
            <a:endParaRPr lang="en-US" sz="140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  <a:noFill/>
        </p:spPr>
        <p:txBody>
          <a:bodyPr/>
          <a:lstStyle/>
          <a:p>
            <a:r>
              <a:rPr lang="en-US" altLang="en-US" sz="4000" dirty="0" smtClean="0"/>
              <a:t>*4.8 INELASTIC AXIAL DEFORMATION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37723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mtClean="0"/>
              <a:t>Plastic load </a:t>
            </a:r>
            <a:r>
              <a:rPr lang="en-US" altLang="en-US" b="1" smtClean="0"/>
              <a:t>P</a:t>
            </a:r>
            <a:r>
              <a:rPr lang="en-US" altLang="en-US" b="1" baseline="-25000" smtClean="0"/>
              <a:t>P</a:t>
            </a:r>
            <a:r>
              <a:rPr lang="en-US" altLang="en-US" smtClean="0"/>
              <a:t> is the maximum load that an elastoplastic member can support</a:t>
            </a:r>
            <a:endParaRPr lang="en-US" altLang="en-US" i="1" smtClean="0"/>
          </a:p>
        </p:txBody>
      </p:sp>
      <p:pic>
        <p:nvPicPr>
          <p:cNvPr id="5" name="Picture 4" descr="AACLOXE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514600"/>
            <a:ext cx="3886200" cy="308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ACLOXD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438400"/>
            <a:ext cx="167322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853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285A725-0CF9-4521-A361-5C2247500B2A}" type="slidenum">
              <a:rPr lang="en-US" sz="1400"/>
              <a:pPr eaLnBrk="1" hangingPunct="1"/>
              <a:t>73</a:t>
            </a:fld>
            <a:endParaRPr lang="en-US" sz="140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r>
              <a:rPr lang="en-US" altLang="en-US" smtClean="0"/>
              <a:t>EXAMPLE 4.16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382000" cy="326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dirty="0" smtClean="0"/>
              <a:t>Steel bar shown assumed to be </a:t>
            </a:r>
            <a:r>
              <a:rPr lang="en-US" altLang="en-US" sz="2800" dirty="0" smtClean="0"/>
              <a:t>elastic-perfectly </a:t>
            </a:r>
            <a:r>
              <a:rPr lang="en-US" altLang="en-US" sz="2800" dirty="0" smtClean="0"/>
              <a:t>plastic with </a:t>
            </a:r>
            <a:r>
              <a:rPr lang="el-GR" altLang="en-US" sz="2800" i="1" dirty="0" smtClean="0">
                <a:cs typeface="Times New Roman" panose="02020603050405020304" pitchFamily="18" charset="0"/>
              </a:rPr>
              <a:t>σ</a:t>
            </a:r>
            <a:r>
              <a:rPr lang="en-US" altLang="en-US" sz="2800" baseline="-25000" dirty="0" smtClean="0"/>
              <a:t>Y</a:t>
            </a:r>
            <a:r>
              <a:rPr lang="en-US" altLang="en-US" sz="2800" dirty="0" smtClean="0"/>
              <a:t> = 250 MPa. </a:t>
            </a:r>
          </a:p>
          <a:p>
            <a:pPr marL="0" indent="0">
              <a:buFontTx/>
              <a:buNone/>
            </a:pPr>
            <a:r>
              <a:rPr lang="en-US" altLang="en-US" sz="2800" dirty="0" smtClean="0"/>
              <a:t>Determine (a) maximum value of applied load </a:t>
            </a:r>
            <a:r>
              <a:rPr lang="en-US" altLang="en-US" sz="2800" b="1" dirty="0" smtClean="0"/>
              <a:t>P</a:t>
            </a:r>
            <a:r>
              <a:rPr lang="en-US" altLang="en-US" sz="2800" dirty="0" smtClean="0"/>
              <a:t> that can be applied without causing the steel to yield, (b) the maximum value of </a:t>
            </a:r>
            <a:r>
              <a:rPr lang="en-US" altLang="en-US" sz="2800" b="1" dirty="0" smtClean="0"/>
              <a:t>P</a:t>
            </a:r>
            <a:r>
              <a:rPr lang="en-US" altLang="en-US" sz="2800" dirty="0" smtClean="0"/>
              <a:t> that bar can support. Sketch the stress distribution at the critical section for each case.</a:t>
            </a:r>
          </a:p>
        </p:txBody>
      </p:sp>
      <p:pic>
        <p:nvPicPr>
          <p:cNvPr id="5" name="Picture 4" descr="AACLOXM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4295775"/>
            <a:ext cx="556260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73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3434A8-B094-4FFA-92B1-28E86837750E}" type="slidenum">
              <a:rPr lang="en-US" sz="1400"/>
              <a:pPr eaLnBrk="1" hangingPunct="1"/>
              <a:t>74</a:t>
            </a:fld>
            <a:endParaRPr lang="en-US" sz="140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r>
              <a:rPr lang="en-US" altLang="en-US" smtClean="0"/>
              <a:t>EXAMPLE 4.16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382000" cy="136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mtClean="0"/>
              <a:t>(a) When material behaves elastically, we must use a stress-concentration that is unique for the bar</a:t>
            </a:r>
            <a:r>
              <a:rPr lang="en-US" altLang="en-US" smtClean="0">
                <a:latin typeface="Arial" panose="020B0604020202020204" pitchFamily="34" charset="0"/>
              </a:rPr>
              <a:t>’</a:t>
            </a:r>
            <a:r>
              <a:rPr lang="en-US" altLang="en-US" smtClean="0"/>
              <a:t>s geometry.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175000" y="1944689"/>
            <a:ext cx="4529138" cy="1039813"/>
            <a:chOff x="768" y="1510"/>
            <a:chExt cx="2853" cy="655"/>
          </a:xfrm>
        </p:grpSpPr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768" y="1510"/>
              <a:ext cx="229" cy="6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 dirty="0"/>
                <a:t>r</a:t>
              </a:r>
            </a:p>
            <a:p>
              <a:pPr eaLnBrk="1" hangingPunct="1">
                <a:buFontTx/>
                <a:buNone/>
              </a:pPr>
              <a:r>
                <a:rPr lang="en-US" altLang="en-US" sz="2800" i="1" dirty="0"/>
                <a:t>h</a:t>
              </a:r>
              <a:endParaRPr lang="el-GR" altLang="en-US" sz="2800" i="1" dirty="0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960" y="1675"/>
              <a:ext cx="2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=</a:t>
              </a:r>
              <a:endParaRPr lang="el-GR" altLang="en-US" sz="2800" i="1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140" y="1510"/>
              <a:ext cx="1648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/>
                <a:t>4 mm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(40 mm </a:t>
              </a:r>
              <a:r>
                <a:rPr lang="en-US" altLang="en-US" sz="2800">
                  <a:cs typeface="Times New Roman" panose="02020603050405020304" pitchFamily="18" charset="0"/>
                </a:rPr>
                <a:t>− 8 mm)</a:t>
              </a:r>
              <a:endParaRPr lang="en-US" altLang="en-US" sz="2800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709" y="1668"/>
              <a:ext cx="9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0.125</a:t>
              </a:r>
              <a:endParaRPr lang="el-GR" altLang="en-US" sz="2800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768" y="1837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1200" y="1831"/>
              <a:ext cx="1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3141663" y="2971800"/>
            <a:ext cx="4343400" cy="1031875"/>
            <a:chOff x="1440" y="2304"/>
            <a:chExt cx="2736" cy="650"/>
          </a:xfrm>
        </p:grpSpPr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1440" y="2304"/>
              <a:ext cx="265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w</a:t>
              </a:r>
            </a:p>
            <a:p>
              <a:pPr eaLnBrk="1" hangingPunct="1">
                <a:buFontTx/>
                <a:buNone/>
              </a:pPr>
              <a:r>
                <a:rPr lang="en-US" altLang="en-US" sz="2800" i="1"/>
                <a:t>h</a:t>
              </a:r>
              <a:endParaRPr lang="el-GR" altLang="en-US" sz="2800" i="1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1811" y="2304"/>
              <a:ext cx="1648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/>
                <a:t>40 mm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(40 mm − 8 mm)</a:t>
              </a:r>
              <a:endParaRPr lang="el-GR" altLang="en-US" sz="2800"/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408" y="2475"/>
              <a:ext cx="7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1.25</a:t>
              </a:r>
              <a:endParaRPr lang="el-GR" altLang="en-US" sz="2800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1470" y="2637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1860" y="2637"/>
              <a:ext cx="15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1614" y="2478"/>
              <a:ext cx="2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=</a:t>
              </a:r>
              <a:endParaRPr lang="el-GR" altLang="en-US" sz="2800" i="1">
                <a:solidFill>
                  <a:srgbClr val="CC3300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04800" y="4114800"/>
            <a:ext cx="845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Arial" panose="020B0604020202020204" pitchFamily="34" charset="0"/>
              </a:rPr>
              <a:t>When </a:t>
            </a:r>
            <a:r>
              <a:rPr lang="el-GR" altLang="en-US" sz="2800" i="1" dirty="0"/>
              <a:t>σ</a:t>
            </a:r>
            <a:r>
              <a:rPr lang="en-US" altLang="en-US" sz="2800" baseline="-25000" dirty="0"/>
              <a:t>max</a:t>
            </a:r>
            <a:r>
              <a:rPr lang="en-US" altLang="en-US" sz="2800" dirty="0"/>
              <a:t> = </a:t>
            </a:r>
            <a:r>
              <a:rPr lang="el-GR" altLang="en-US" sz="2800" i="1" dirty="0"/>
              <a:t>σ</a:t>
            </a:r>
            <a:r>
              <a:rPr lang="en-US" altLang="en-US" sz="2800" baseline="-25000" dirty="0"/>
              <a:t>Y</a:t>
            </a:r>
            <a:r>
              <a:rPr lang="en-US" altLang="en-US" sz="2800" dirty="0"/>
              <a:t>.</a:t>
            </a:r>
            <a:r>
              <a:rPr lang="en-US" altLang="en-US" sz="2800" dirty="0">
                <a:latin typeface="Arial" panose="020B0604020202020204" pitchFamily="34" charset="0"/>
              </a:rPr>
              <a:t> Average normal stress is </a:t>
            </a:r>
            <a:r>
              <a:rPr lang="el-GR" altLang="en-US" sz="2800" dirty="0"/>
              <a:t>σ</a:t>
            </a:r>
            <a:r>
              <a:rPr lang="en-US" altLang="en-US" sz="2800" baseline="-25000" dirty="0" err="1"/>
              <a:t>avg</a:t>
            </a:r>
            <a:r>
              <a:rPr lang="en-US" altLang="en-US" sz="2800" dirty="0"/>
              <a:t> = </a:t>
            </a:r>
            <a:r>
              <a:rPr lang="en-US" altLang="en-US" sz="2800" i="1" dirty="0"/>
              <a:t>P</a:t>
            </a:r>
            <a:r>
              <a:rPr lang="en-US" altLang="en-US" sz="2800" dirty="0"/>
              <a:t>/</a:t>
            </a:r>
            <a:r>
              <a:rPr lang="en-US" altLang="en-US" sz="2800" i="1" dirty="0"/>
              <a:t>A</a:t>
            </a:r>
            <a:endParaRPr lang="el-GR" altLang="en-US" sz="2800" i="1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81000" y="4802188"/>
            <a:ext cx="210506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2800" i="1" dirty="0"/>
              <a:t>σ</a:t>
            </a:r>
            <a:r>
              <a:rPr lang="en-US" altLang="en-US" sz="2800" baseline="-25000" dirty="0"/>
              <a:t>max</a:t>
            </a:r>
            <a:r>
              <a:rPr lang="en-US" altLang="en-US" sz="2800" dirty="0"/>
              <a:t> = </a:t>
            </a:r>
            <a:r>
              <a:rPr lang="en-US" altLang="en-US" sz="2800" i="1" dirty="0"/>
              <a:t>K</a:t>
            </a:r>
            <a:r>
              <a:rPr lang="en-US" altLang="en-US" sz="2800" dirty="0"/>
              <a:t> </a:t>
            </a:r>
            <a:r>
              <a:rPr lang="el-GR" altLang="en-US" sz="2800" i="1" dirty="0"/>
              <a:t>σ</a:t>
            </a:r>
            <a:r>
              <a:rPr lang="en-US" altLang="en-US" sz="2800" baseline="-25000" dirty="0" err="1"/>
              <a:t>avg</a:t>
            </a:r>
            <a:r>
              <a:rPr lang="en-US" altLang="en-US" sz="2800" dirty="0" smtClean="0"/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 smtClean="0"/>
              <a:t>K ≈ </a:t>
            </a:r>
            <a:r>
              <a:rPr lang="en-US" altLang="en-US" sz="2800" i="1" dirty="0" smtClean="0"/>
              <a:t>1.75</a:t>
            </a:r>
            <a:endParaRPr lang="en-US" altLang="en-US" sz="2800" i="1" dirty="0"/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4264025" y="4495800"/>
            <a:ext cx="536575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i="1"/>
              <a:t>P</a:t>
            </a:r>
            <a:r>
              <a:rPr lang="en-US" altLang="en-US" sz="2800" i="1" baseline="-25000"/>
              <a:t>Y</a:t>
            </a:r>
          </a:p>
          <a:p>
            <a:pPr algn="ctr" eaLnBrk="1" hangingPunct="1">
              <a:buFontTx/>
              <a:buNone/>
            </a:pPr>
            <a:r>
              <a:rPr lang="en-US" altLang="en-US" sz="2800" i="1"/>
              <a:t>A</a:t>
            </a:r>
          </a:p>
        </p:txBody>
      </p: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3048000" y="4668838"/>
            <a:ext cx="1936750" cy="652462"/>
            <a:chOff x="1920" y="2941"/>
            <a:chExt cx="1220" cy="411"/>
          </a:xfrm>
        </p:grpSpPr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1920" y="3025"/>
              <a:ext cx="7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n-US" sz="2800" i="1"/>
                <a:t>σ</a:t>
              </a:r>
              <a:r>
                <a:rPr lang="en-US" altLang="en-US" sz="2800" baseline="-25000"/>
                <a:t>Y</a:t>
              </a:r>
              <a:r>
                <a:rPr lang="en-US" altLang="en-US" sz="2800"/>
                <a:t> = </a:t>
              </a:r>
              <a:r>
                <a:rPr lang="en-US" altLang="en-US" sz="2800" i="1"/>
                <a:t>K</a:t>
              </a:r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2688" y="316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Box 24"/>
            <p:cNvSpPr txBox="1">
              <a:spLocks noChangeArrowheads="1"/>
            </p:cNvSpPr>
            <p:nvPr/>
          </p:nvSpPr>
          <p:spPr bwMode="auto">
            <a:xfrm>
              <a:off x="2544" y="2941"/>
              <a:ext cx="59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3600"/>
                <a:t>(    )</a:t>
              </a:r>
            </a:p>
          </p:txBody>
        </p:sp>
      </p:grpSp>
      <p:sp>
        <p:nvSpPr>
          <p:cNvPr id="26" name="Text Box 25"/>
          <p:cNvSpPr txBox="1">
            <a:spLocks noChangeArrowheads="1"/>
          </p:cNvSpPr>
          <p:nvPr/>
        </p:nvSpPr>
        <p:spPr bwMode="auto">
          <a:xfrm rot="5400000">
            <a:off x="3494882" y="5268118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…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3032125" y="5724525"/>
            <a:ext cx="20714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i="1" dirty="0"/>
              <a:t>P</a:t>
            </a:r>
            <a:r>
              <a:rPr lang="en-US" altLang="en-US" sz="2800" i="1" baseline="-25000" dirty="0"/>
              <a:t>Y</a:t>
            </a:r>
            <a:r>
              <a:rPr lang="en-US" altLang="en-US" sz="2800" dirty="0"/>
              <a:t> </a:t>
            </a:r>
            <a:r>
              <a:rPr lang="en-US" altLang="en-US" sz="2800" i="1" dirty="0"/>
              <a:t>≈</a:t>
            </a:r>
            <a:r>
              <a:rPr lang="en-US" altLang="en-US" sz="2800" dirty="0" smtClean="0"/>
              <a:t> </a:t>
            </a:r>
            <a:r>
              <a:rPr lang="en-US" altLang="en-US" sz="2800" dirty="0" smtClean="0"/>
              <a:t>9.14 </a:t>
            </a:r>
            <a:r>
              <a:rPr lang="en-US" altLang="en-US" sz="2800" dirty="0" err="1"/>
              <a:t>kN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3086368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D9714F5-0C24-4845-8567-DDCB16F55308}" type="slidenum">
              <a:rPr lang="en-US" sz="1400"/>
              <a:pPr eaLnBrk="1" hangingPunct="1"/>
              <a:t>75</a:t>
            </a:fld>
            <a:endParaRPr lang="en-US" sz="140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r>
              <a:rPr lang="en-US" altLang="en-US" smtClean="0"/>
              <a:t>EXAMPLE 4.16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382000" cy="136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80000"/>
              </a:lnSpc>
              <a:buFontTx/>
              <a:buAutoNum type="alphaLcParenBoth"/>
            </a:pPr>
            <a:r>
              <a:rPr lang="en-US" altLang="en-US" smtClean="0"/>
              <a:t>Load </a:t>
            </a:r>
            <a:r>
              <a:rPr lang="en-US" altLang="en-US" b="1" smtClean="0"/>
              <a:t>P</a:t>
            </a:r>
            <a:r>
              <a:rPr lang="en-US" altLang="en-US" b="1" baseline="-25000" smtClean="0"/>
              <a:t>Y</a:t>
            </a:r>
            <a:r>
              <a:rPr lang="en-US" altLang="en-US" smtClean="0"/>
              <a:t> was calculated using the smallest x-section. Resulting stress distribution is shown. For equilibrium, the </a:t>
            </a:r>
            <a:r>
              <a:rPr lang="en-US" altLang="en-US" smtClean="0">
                <a:latin typeface="Arial" panose="020B0604020202020204" pitchFamily="34" charset="0"/>
              </a:rPr>
              <a:t>“</a:t>
            </a:r>
            <a:r>
              <a:rPr lang="en-US" altLang="en-US" smtClean="0"/>
              <a:t>volume</a:t>
            </a:r>
            <a:r>
              <a:rPr lang="en-US" altLang="en-US" smtClean="0">
                <a:latin typeface="Arial" panose="020B0604020202020204" pitchFamily="34" charset="0"/>
              </a:rPr>
              <a:t>”</a:t>
            </a:r>
            <a:r>
              <a:rPr lang="en-US" altLang="en-US" smtClean="0"/>
              <a:t> contained within this distribution must equal 9.14 kN.</a:t>
            </a:r>
          </a:p>
        </p:txBody>
      </p:sp>
      <p:pic>
        <p:nvPicPr>
          <p:cNvPr id="5" name="Picture 4" descr="AACLOXN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162300"/>
            <a:ext cx="3429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35586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E309F21-E4F5-495C-92C6-673D63616B57}" type="slidenum">
              <a:rPr lang="en-US" sz="1400"/>
              <a:pPr eaLnBrk="1" hangingPunct="1"/>
              <a:t>76</a:t>
            </a:fld>
            <a:endParaRPr lang="en-US" sz="140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r>
              <a:rPr lang="en-US" altLang="en-US" smtClean="0"/>
              <a:t>EXAMPLE 4.16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382000" cy="136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80000"/>
              </a:lnSpc>
              <a:buFontTx/>
              <a:buAutoNum type="alphaLcParenBoth" startAt="2"/>
            </a:pPr>
            <a:r>
              <a:rPr lang="en-US" altLang="en-US" smtClean="0"/>
              <a:t>Maximum load sustained by the bar causes all material at smallest x-section to yield. As </a:t>
            </a:r>
            <a:r>
              <a:rPr lang="en-US" altLang="en-US" b="1" smtClean="0"/>
              <a:t>P</a:t>
            </a:r>
            <a:r>
              <a:rPr lang="en-US" altLang="en-US" i="1" smtClean="0"/>
              <a:t> </a:t>
            </a:r>
            <a:r>
              <a:rPr lang="en-US" altLang="en-US" smtClean="0"/>
              <a:t>is increased to plastic load </a:t>
            </a:r>
            <a:r>
              <a:rPr lang="en-US" altLang="en-US" b="1" smtClean="0"/>
              <a:t>P</a:t>
            </a:r>
            <a:r>
              <a:rPr lang="en-US" altLang="en-US" b="1" baseline="-25000" smtClean="0"/>
              <a:t>P</a:t>
            </a:r>
            <a:r>
              <a:rPr lang="en-US" altLang="en-US" smtClean="0"/>
              <a:t>, the stress distribution changes as shown.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4800" y="3748088"/>
            <a:ext cx="845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Arial" panose="020B0604020202020204" pitchFamily="34" charset="0"/>
              </a:rPr>
              <a:t>When </a:t>
            </a:r>
            <a:r>
              <a:rPr lang="el-GR" altLang="en-US" sz="2800" i="1" dirty="0"/>
              <a:t>σ</a:t>
            </a:r>
            <a:r>
              <a:rPr lang="en-US" altLang="en-US" sz="2800" baseline="-25000" dirty="0"/>
              <a:t>max</a:t>
            </a:r>
            <a:r>
              <a:rPr lang="en-US" altLang="en-US" sz="2800" dirty="0"/>
              <a:t> = </a:t>
            </a:r>
            <a:r>
              <a:rPr lang="el-GR" altLang="en-US" sz="2800" i="1" dirty="0" smtClean="0"/>
              <a:t>σ</a:t>
            </a:r>
            <a:r>
              <a:rPr lang="en-US" altLang="en-US" sz="2800" baseline="-25000" dirty="0" smtClean="0"/>
              <a:t>avg</a:t>
            </a:r>
            <a:r>
              <a:rPr lang="en-US" altLang="en-US" sz="2800" dirty="0" smtClean="0"/>
              <a:t>.</a:t>
            </a:r>
            <a:r>
              <a:rPr lang="en-US" altLang="en-US" sz="2800" dirty="0" smtClean="0">
                <a:latin typeface="Arial" panose="020B0604020202020204" pitchFamily="34" charset="0"/>
              </a:rPr>
              <a:t> </a:t>
            </a:r>
            <a:r>
              <a:rPr lang="en-US" altLang="en-US" sz="2800" dirty="0">
                <a:latin typeface="Arial" panose="020B0604020202020204" pitchFamily="34" charset="0"/>
              </a:rPr>
              <a:t>Average normal stress is </a:t>
            </a:r>
            <a:r>
              <a:rPr lang="el-GR" altLang="en-US" sz="2800" i="1" dirty="0"/>
              <a:t>σ</a:t>
            </a:r>
            <a:r>
              <a:rPr lang="en-US" altLang="en-US" sz="2800" baseline="-25000" dirty="0" err="1"/>
              <a:t>avg</a:t>
            </a:r>
            <a:r>
              <a:rPr lang="en-US" altLang="en-US" sz="2800" dirty="0"/>
              <a:t> = </a:t>
            </a:r>
            <a:r>
              <a:rPr lang="en-US" altLang="en-US" sz="2800" i="1" dirty="0"/>
              <a:t>P</a:t>
            </a:r>
            <a:r>
              <a:rPr lang="en-US" altLang="en-US" sz="2800" dirty="0"/>
              <a:t>/</a:t>
            </a:r>
            <a:r>
              <a:rPr lang="en-US" altLang="en-US" sz="2800" i="1" dirty="0"/>
              <a:t>A</a:t>
            </a:r>
            <a:endParaRPr lang="el-GR" altLang="en-US" sz="2800" i="1" dirty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458850" y="4114800"/>
            <a:ext cx="550151" cy="104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i="1" dirty="0" smtClean="0"/>
              <a:t>P</a:t>
            </a:r>
            <a:r>
              <a:rPr lang="en-US" altLang="en-US" sz="2800" i="1" baseline="-25000" dirty="0"/>
              <a:t>P</a:t>
            </a:r>
          </a:p>
          <a:p>
            <a:pPr algn="ctr" eaLnBrk="1" hangingPunct="1">
              <a:buFontTx/>
              <a:buNone/>
            </a:pPr>
            <a:r>
              <a:rPr lang="en-US" altLang="en-US" sz="2800" i="1" dirty="0"/>
              <a:t>A</a:t>
            </a: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3249612" y="4259260"/>
            <a:ext cx="1958974" cy="685799"/>
            <a:chOff x="2047" y="2683"/>
            <a:chExt cx="1234" cy="432"/>
          </a:xfrm>
        </p:grpSpPr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047" y="2785"/>
              <a:ext cx="68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n-US" sz="2800" i="1" dirty="0" smtClean="0"/>
                <a:t>σ</a:t>
              </a:r>
              <a:r>
                <a:rPr lang="en-US" altLang="en-US" sz="2800" baseline="-25000" dirty="0" err="1" smtClean="0"/>
                <a:t>avg</a:t>
              </a:r>
              <a:r>
                <a:rPr lang="en-US" altLang="en-US" sz="2800" dirty="0" smtClean="0"/>
                <a:t> </a:t>
              </a:r>
              <a:r>
                <a:rPr lang="en-US" altLang="en-US" sz="2800" dirty="0"/>
                <a:t>= </a:t>
              </a:r>
              <a:endParaRPr lang="en-US" altLang="en-US" sz="2800" i="1" dirty="0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815" y="29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2680" y="2683"/>
              <a:ext cx="60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3600" dirty="0"/>
                <a:t>(   </a:t>
              </a:r>
              <a:r>
                <a:rPr lang="en-US" altLang="en-US" sz="3600" dirty="0" smtClean="0"/>
                <a:t> )</a:t>
              </a:r>
              <a:endParaRPr lang="en-US" altLang="en-US" sz="3600" dirty="0"/>
            </a:p>
          </p:txBody>
        </p:sp>
      </p:grpSp>
      <p:sp>
        <p:nvSpPr>
          <p:cNvPr id="12" name="Text Box 11"/>
          <p:cNvSpPr txBox="1">
            <a:spLocks noChangeArrowheads="1"/>
          </p:cNvSpPr>
          <p:nvPr/>
        </p:nvSpPr>
        <p:spPr bwMode="auto">
          <a:xfrm rot="5400000">
            <a:off x="3696494" y="4810919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…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3200400" y="5105400"/>
            <a:ext cx="2073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i="1"/>
              <a:t>P</a:t>
            </a:r>
            <a:r>
              <a:rPr lang="en-US" altLang="en-US" sz="2800" i="1" baseline="-25000"/>
              <a:t>P</a:t>
            </a:r>
            <a:r>
              <a:rPr lang="en-US" altLang="en-US" sz="2800"/>
              <a:t> = 16.0 kN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69875" y="5607050"/>
            <a:ext cx="83407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Here, </a:t>
            </a:r>
            <a:r>
              <a:rPr lang="en-US" altLang="en-US" sz="2800" i="1"/>
              <a:t>P</a:t>
            </a:r>
            <a:r>
              <a:rPr lang="en-US" altLang="en-US" sz="2800" i="1" baseline="-25000"/>
              <a:t>P</a:t>
            </a:r>
            <a:r>
              <a:rPr lang="en-US" altLang="en-US" sz="2800">
                <a:latin typeface="Arial" panose="020B0604020202020204" pitchFamily="34" charset="0"/>
              </a:rPr>
              <a:t> equals the “volume” contained within the stress distribution, i.e., </a:t>
            </a:r>
            <a:r>
              <a:rPr lang="en-US" altLang="en-US" sz="2800" i="1"/>
              <a:t>P</a:t>
            </a:r>
            <a:r>
              <a:rPr lang="en-US" altLang="en-US" sz="2800" i="1" baseline="-25000"/>
              <a:t>P</a:t>
            </a:r>
            <a:r>
              <a:rPr lang="en-US" altLang="en-US" sz="2800" i="1"/>
              <a:t> = </a:t>
            </a:r>
            <a:r>
              <a:rPr lang="el-GR" altLang="en-US" sz="2800" i="1">
                <a:cs typeface="Times New Roman" panose="02020603050405020304" pitchFamily="18" charset="0"/>
              </a:rPr>
              <a:t>σ</a:t>
            </a:r>
            <a:r>
              <a:rPr lang="en-US" altLang="en-US" sz="2800" i="1" baseline="-25000"/>
              <a:t>Y </a:t>
            </a:r>
            <a:r>
              <a:rPr lang="en-US" altLang="en-US" sz="2800" i="1"/>
              <a:t>A</a:t>
            </a:r>
          </a:p>
        </p:txBody>
      </p:sp>
      <p:pic>
        <p:nvPicPr>
          <p:cNvPr id="15" name="Picture 14" descr="AACLOXN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667000"/>
            <a:ext cx="2438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AACLOXO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613025"/>
            <a:ext cx="25908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AutoShape 16"/>
          <p:cNvSpPr>
            <a:spLocks noChangeArrowheads="1"/>
          </p:cNvSpPr>
          <p:nvPr/>
        </p:nvSpPr>
        <p:spPr bwMode="auto">
          <a:xfrm>
            <a:off x="3962400" y="2743200"/>
            <a:ext cx="1219200" cy="533400"/>
          </a:xfrm>
          <a:prstGeom prst="rightArrow">
            <a:avLst>
              <a:gd name="adj1" fmla="val 50000"/>
              <a:gd name="adj2" fmla="val 57143"/>
            </a:avLst>
          </a:prstGeom>
          <a:solidFill>
            <a:srgbClr val="FF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MY" altLang="en-US" sz="2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55224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CDF99D5-1AAF-4F92-BE04-7560789B1829}" type="slidenum">
              <a:rPr lang="en-US" sz="1400"/>
              <a:pPr eaLnBrk="1" hangingPunct="1"/>
              <a:t>77</a:t>
            </a:fld>
            <a:endParaRPr lang="en-US" sz="140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  <a:noFill/>
        </p:spPr>
        <p:txBody>
          <a:bodyPr/>
          <a:lstStyle/>
          <a:p>
            <a:r>
              <a:rPr lang="en-US" altLang="en-US" smtClean="0"/>
              <a:t>*4.9 RESIDUAL STRESS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224837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en-US" altLang="en-US" smtClean="0"/>
              <a:t>For axially loaded member or group of such members, that form a </a:t>
            </a:r>
            <a:r>
              <a:rPr lang="en-US" altLang="en-US" i="1" smtClean="0"/>
              <a:t>statically indeterminate</a:t>
            </a:r>
            <a:r>
              <a:rPr lang="en-US" altLang="en-US" smtClean="0"/>
              <a:t> system that can support both tensile and compressive loads,</a:t>
            </a:r>
          </a:p>
          <a:p>
            <a:pPr marL="457200" indent="-457200"/>
            <a:r>
              <a:rPr lang="en-US" altLang="en-US" smtClean="0"/>
              <a:t>Then, excessive external loadings which cause yielding of the material, creates residual stresses in the members when loads are removed.</a:t>
            </a:r>
          </a:p>
          <a:p>
            <a:pPr marL="457200" indent="-457200"/>
            <a:r>
              <a:rPr lang="en-US" altLang="en-US" smtClean="0"/>
              <a:t>Reason is the </a:t>
            </a:r>
            <a:r>
              <a:rPr lang="en-US" altLang="en-US" i="1" smtClean="0"/>
              <a:t>elastic recovery</a:t>
            </a:r>
            <a:r>
              <a:rPr lang="en-US" altLang="en-US" smtClean="0"/>
              <a:t> of the material during unloading</a:t>
            </a:r>
          </a:p>
          <a:p>
            <a:pPr marL="457200" indent="-457200"/>
            <a:endParaRPr lang="en-US" altLang="en-US" i="1" smtClean="0"/>
          </a:p>
        </p:txBody>
      </p:sp>
    </p:spTree>
    <p:extLst>
      <p:ext uri="{BB962C8B-B14F-4D97-AF65-F5344CB8AC3E}">
        <p14:creationId xmlns:p14="http://schemas.microsoft.com/office/powerpoint/2010/main" val="231730676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BEE76A0-45A5-44F2-B616-1368291FEF72}" type="slidenum">
              <a:rPr lang="en-US" sz="1400"/>
              <a:pPr eaLnBrk="1" hangingPunct="1"/>
              <a:t>78</a:t>
            </a:fld>
            <a:endParaRPr lang="en-US" sz="140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  <a:noFill/>
        </p:spPr>
        <p:txBody>
          <a:bodyPr/>
          <a:lstStyle/>
          <a:p>
            <a:r>
              <a:rPr lang="en-US" altLang="en-US" sz="4000" dirty="0" smtClean="0"/>
              <a:t>*4.9 RESIDUAL STRESS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224837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90000"/>
              </a:lnSpc>
            </a:pPr>
            <a:r>
              <a:rPr lang="en-US" altLang="en-US" sz="2800" dirty="0" smtClean="0"/>
              <a:t>To solve such problem, complete cycle of loading and unloading of member is considered as the superposition of a positive load (loading) on a negative load (unloading).</a:t>
            </a:r>
          </a:p>
          <a:p>
            <a:pPr marL="457200" indent="-457200">
              <a:lnSpc>
                <a:spcPct val="90000"/>
              </a:lnSpc>
            </a:pPr>
            <a:r>
              <a:rPr lang="en-US" altLang="en-US" sz="2800" dirty="0" smtClean="0"/>
              <a:t>Loading (</a:t>
            </a:r>
            <a:r>
              <a:rPr lang="en-US" altLang="en-US" sz="2800" i="1" dirty="0" smtClean="0"/>
              <a:t>OAC</a:t>
            </a:r>
            <a:r>
              <a:rPr lang="en-US" altLang="en-US" sz="2800" dirty="0" smtClean="0"/>
              <a:t>) results in a plastic stress distribution</a:t>
            </a:r>
          </a:p>
          <a:p>
            <a:pPr marL="457200" indent="-457200">
              <a:lnSpc>
                <a:spcPct val="90000"/>
              </a:lnSpc>
            </a:pPr>
            <a:r>
              <a:rPr lang="en-US" altLang="en-US" sz="2800" dirty="0" smtClean="0"/>
              <a:t>Unloading (</a:t>
            </a:r>
            <a:r>
              <a:rPr lang="en-US" altLang="en-US" sz="2800" i="1" dirty="0" smtClean="0"/>
              <a:t>CD</a:t>
            </a:r>
            <a:r>
              <a:rPr lang="en-US" altLang="en-US" sz="2800" dirty="0" smtClean="0"/>
              <a:t>) results only in elastic stress distribution</a:t>
            </a:r>
          </a:p>
        </p:txBody>
      </p:sp>
      <p:pic>
        <p:nvPicPr>
          <p:cNvPr id="5" name="Picture 4" descr="AACLOX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683" y="3997325"/>
            <a:ext cx="383381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8600" y="4191000"/>
            <a:ext cx="48006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800" i="1" dirty="0">
                <a:latin typeface="Arial" panose="020B0604020202020204" pitchFamily="34" charset="0"/>
              </a:rPr>
              <a:t>Superposition </a:t>
            </a:r>
            <a:r>
              <a:rPr lang="en-US" altLang="en-US" sz="2800" dirty="0">
                <a:latin typeface="Arial" panose="020B0604020202020204" pitchFamily="34" charset="0"/>
              </a:rPr>
              <a:t>requires loads to cancel, however, stress distributions will not cancel, thus residual stresses remain</a:t>
            </a:r>
          </a:p>
        </p:txBody>
      </p:sp>
    </p:spTree>
    <p:extLst>
      <p:ext uri="{BB962C8B-B14F-4D97-AF65-F5344CB8AC3E}">
        <p14:creationId xmlns:p14="http://schemas.microsoft.com/office/powerpoint/2010/main" val="309295956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64C5C2A-7747-4659-98B2-9B9ED94B9BA8}" type="slidenum">
              <a:rPr lang="en-US" sz="1400"/>
              <a:pPr eaLnBrk="1" hangingPunct="1"/>
              <a:t>79</a:t>
            </a:fld>
            <a:endParaRPr lang="en-US" sz="140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r>
              <a:rPr lang="en-US" altLang="en-US" smtClean="0"/>
              <a:t>EXAMPLE 4.17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382000" cy="288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mtClean="0"/>
              <a:t>Steel rod has radius of 5 mm, made from an elastic-perfectly plastic material for which </a:t>
            </a:r>
            <a:r>
              <a:rPr lang="el-GR" altLang="en-US" i="1" smtClean="0">
                <a:cs typeface="Times New Roman" panose="02020603050405020304" pitchFamily="18" charset="0"/>
              </a:rPr>
              <a:t>σ</a:t>
            </a:r>
            <a:r>
              <a:rPr lang="en-US" altLang="en-US" i="1" baseline="-25000" smtClean="0"/>
              <a:t>Y</a:t>
            </a:r>
            <a:r>
              <a:rPr lang="en-US" altLang="en-US" smtClean="0"/>
              <a:t> = 420 MPa, </a:t>
            </a:r>
            <a:r>
              <a:rPr lang="en-US" altLang="en-US" i="1" smtClean="0"/>
              <a:t>E</a:t>
            </a:r>
            <a:r>
              <a:rPr lang="en-US" altLang="en-US" smtClean="0"/>
              <a:t> = 70 GPa. </a:t>
            </a:r>
          </a:p>
          <a:p>
            <a:pPr marL="0" indent="0">
              <a:buFontTx/>
              <a:buNone/>
            </a:pPr>
            <a:r>
              <a:rPr lang="en-US" altLang="en-US" smtClean="0"/>
              <a:t>If </a:t>
            </a:r>
            <a:r>
              <a:rPr lang="en-US" altLang="en-US" b="1" smtClean="0"/>
              <a:t>P</a:t>
            </a:r>
            <a:r>
              <a:rPr lang="en-US" altLang="en-US" smtClean="0"/>
              <a:t> = 60 kN applied to rod and then removed, determine residual stress in rod and permanent displacement of collar at </a:t>
            </a:r>
            <a:r>
              <a:rPr lang="en-US" altLang="en-US" i="1" smtClean="0"/>
              <a:t>C</a:t>
            </a:r>
            <a:r>
              <a:rPr lang="en-US" altLang="en-US" smtClean="0"/>
              <a:t>.</a:t>
            </a:r>
          </a:p>
        </p:txBody>
      </p:sp>
      <p:pic>
        <p:nvPicPr>
          <p:cNvPr id="5" name="Picture 4" descr="AACLOXQ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038600"/>
            <a:ext cx="4572000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132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FF335B0-D899-4F40-A48B-5E311F4811AA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3" name="Picture 2" descr="Fig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233488"/>
            <a:ext cx="2855913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4.2 ELASTIC DEFORMATION OF AN AXIALLY LOADED MEMBER</a:t>
            </a:r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2667000" y="1752600"/>
            <a:ext cx="2971800" cy="1447800"/>
            <a:chOff x="1152" y="1344"/>
            <a:chExt cx="1872" cy="912"/>
          </a:xfrm>
        </p:grpSpPr>
        <p:sp>
          <p:nvSpPr>
            <p:cNvPr id="6" name="Rectangle 31"/>
            <p:cNvSpPr>
              <a:spLocks noChangeArrowheads="1"/>
            </p:cNvSpPr>
            <p:nvPr/>
          </p:nvSpPr>
          <p:spPr bwMode="auto">
            <a:xfrm>
              <a:off x="1152" y="1344"/>
              <a:ext cx="1872" cy="91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7" name="Group 30"/>
            <p:cNvGrpSpPr>
              <a:grpSpLocks/>
            </p:cNvGrpSpPr>
            <p:nvPr/>
          </p:nvGrpSpPr>
          <p:grpSpPr bwMode="auto">
            <a:xfrm>
              <a:off x="1344" y="1462"/>
              <a:ext cx="1443" cy="650"/>
              <a:chOff x="2397" y="3504"/>
              <a:chExt cx="1443" cy="650"/>
            </a:xfrm>
          </p:grpSpPr>
          <p:sp>
            <p:nvSpPr>
              <p:cNvPr id="8" name="Text Box 24"/>
              <p:cNvSpPr txBox="1">
                <a:spLocks noChangeArrowheads="1"/>
              </p:cNvSpPr>
              <p:nvPr/>
            </p:nvSpPr>
            <p:spPr bwMode="auto">
              <a:xfrm>
                <a:off x="2397" y="3674"/>
                <a:ext cx="6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 i="1">
                    <a:sym typeface="Symbol" panose="05050102010706020507" pitchFamily="18" charset="2"/>
                  </a:rPr>
                  <a:t>δ</a:t>
                </a:r>
                <a:r>
                  <a:rPr lang="en-US" altLang="en-US" sz="2800">
                    <a:latin typeface="Arial" panose="020B0604020202020204" pitchFamily="34" charset="0"/>
                  </a:rPr>
                  <a:t> </a:t>
                </a:r>
                <a:r>
                  <a:rPr lang="en-US" altLang="en-US" sz="2800">
                    <a:cs typeface="Times New Roman" panose="02020603050405020304" pitchFamily="18" charset="0"/>
                  </a:rPr>
                  <a:t>= </a:t>
                </a:r>
                <a:endParaRPr lang="el-GR" altLang="en-US" sz="2800"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Text Box 25"/>
              <p:cNvSpPr txBox="1">
                <a:spLocks noChangeArrowheads="1"/>
              </p:cNvSpPr>
              <p:nvPr/>
            </p:nvSpPr>
            <p:spPr bwMode="auto">
              <a:xfrm>
                <a:off x="2733" y="3578"/>
                <a:ext cx="600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4800" i="1">
                    <a:cs typeface="Times New Roman" panose="02020603050405020304" pitchFamily="18" charset="0"/>
                    <a:sym typeface="Symbol" panose="05050102010706020507" pitchFamily="18" charset="2"/>
                  </a:rPr>
                  <a:t>∫</a:t>
                </a:r>
                <a:r>
                  <a:rPr lang="en-US" altLang="en-US" sz="2800" baseline="-25000">
                    <a:cs typeface="Times New Roman" panose="02020603050405020304" pitchFamily="18" charset="0"/>
                    <a:sym typeface="Symbol" panose="05050102010706020507" pitchFamily="18" charset="2"/>
                  </a:rPr>
                  <a:t>0</a:t>
                </a:r>
                <a:endParaRPr lang="el-GR" altLang="en-US" sz="2800" baseline="-25000"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Text Box 26"/>
              <p:cNvSpPr txBox="1">
                <a:spLocks noChangeArrowheads="1"/>
              </p:cNvSpPr>
              <p:nvPr/>
            </p:nvSpPr>
            <p:spPr bwMode="auto">
              <a:xfrm>
                <a:off x="3069" y="3504"/>
                <a:ext cx="769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P(x) dx</a:t>
                </a:r>
              </a:p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A(x) E</a:t>
                </a:r>
              </a:p>
            </p:txBody>
          </p:sp>
          <p:sp>
            <p:nvSpPr>
              <p:cNvPr id="11" name="Line 27"/>
              <p:cNvSpPr>
                <a:spLocks noChangeShapeType="1"/>
              </p:cNvSpPr>
              <p:nvPr/>
            </p:nvSpPr>
            <p:spPr bwMode="auto">
              <a:xfrm>
                <a:off x="3034" y="3840"/>
                <a:ext cx="80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 Box 28"/>
              <p:cNvSpPr txBox="1">
                <a:spLocks noChangeArrowheads="1"/>
              </p:cNvSpPr>
              <p:nvPr/>
            </p:nvSpPr>
            <p:spPr bwMode="auto">
              <a:xfrm>
                <a:off x="2847" y="3596"/>
                <a:ext cx="288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 i="1" baseline="30000"/>
                  <a:t>L</a:t>
                </a:r>
                <a:endParaRPr lang="el-GR" altLang="en-US" sz="2800" baseline="30000"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3" name="Rectangle 34"/>
          <p:cNvSpPr>
            <a:spLocks noChangeArrowheads="1"/>
          </p:cNvSpPr>
          <p:nvPr/>
        </p:nvSpPr>
        <p:spPr bwMode="auto">
          <a:xfrm>
            <a:off x="381000" y="3460750"/>
            <a:ext cx="8458200" cy="294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030288" indent="-1030288" eaLnBrk="0" hangingPunct="0">
              <a:spcBef>
                <a:spcPct val="20000"/>
              </a:spcBef>
              <a:buChar char="•"/>
              <a:tabLst>
                <a:tab pos="739775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739775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7397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73977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73977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3977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3977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3977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39775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400" i="1">
                <a:cs typeface="Times New Roman" panose="02020603050405020304" pitchFamily="18" charset="0"/>
                <a:sym typeface="Symbol" panose="05050102010706020507" pitchFamily="18" charset="2"/>
              </a:rPr>
              <a:t>δ</a:t>
            </a:r>
            <a:r>
              <a:rPr lang="en-US" altLang="en-US" sz="2400">
                <a:latin typeface="Arial" panose="020B0604020202020204" pitchFamily="34" charset="0"/>
                <a:sym typeface="Symbol" panose="05050102010706020507" pitchFamily="18" charset="2"/>
              </a:rPr>
              <a:t> 	= displacement of one pt relative to another pt</a:t>
            </a:r>
          </a:p>
          <a:p>
            <a:pPr eaLnBrk="1" hangingPunct="1">
              <a:buFontTx/>
              <a:buNone/>
            </a:pPr>
            <a:r>
              <a:rPr lang="en-US" altLang="en-US" sz="2400" i="1">
                <a:sym typeface="Symbol" panose="05050102010706020507" pitchFamily="18" charset="2"/>
              </a:rPr>
              <a:t>L</a:t>
            </a:r>
            <a:r>
              <a:rPr lang="en-US" altLang="en-US" sz="2400">
                <a:latin typeface="Arial" panose="020B0604020202020204" pitchFamily="34" charset="0"/>
                <a:sym typeface="Symbol" panose="05050102010706020507" pitchFamily="18" charset="2"/>
              </a:rPr>
              <a:t> 	= distance between the two points</a:t>
            </a:r>
          </a:p>
          <a:p>
            <a:pPr eaLnBrk="1" hangingPunct="1">
              <a:buFontTx/>
              <a:buNone/>
            </a:pPr>
            <a:r>
              <a:rPr lang="en-US" altLang="en-US" sz="2400" i="1">
                <a:sym typeface="Symbol" panose="05050102010706020507" pitchFamily="18" charset="2"/>
              </a:rPr>
              <a:t>P(x)</a:t>
            </a:r>
            <a:r>
              <a:rPr lang="en-US" altLang="en-US" sz="2400">
                <a:latin typeface="Arial" panose="020B0604020202020204" pitchFamily="34" charset="0"/>
                <a:sym typeface="Symbol" panose="05050102010706020507" pitchFamily="18" charset="2"/>
              </a:rPr>
              <a:t> = internal axial force at the section, located a distance x from one end</a:t>
            </a:r>
          </a:p>
          <a:p>
            <a:pPr eaLnBrk="1" hangingPunct="1">
              <a:buFontTx/>
              <a:buNone/>
            </a:pPr>
            <a:r>
              <a:rPr lang="en-US" altLang="en-US" sz="2400" i="1">
                <a:sym typeface="Symbol" panose="05050102010706020507" pitchFamily="18" charset="2"/>
              </a:rPr>
              <a:t>A(x)</a:t>
            </a:r>
            <a:r>
              <a:rPr lang="en-US" altLang="en-US" sz="2400">
                <a:latin typeface="Arial" panose="020B0604020202020204" pitchFamily="34" charset="0"/>
                <a:sym typeface="Symbol" panose="05050102010706020507" pitchFamily="18" charset="2"/>
              </a:rPr>
              <a:t> = x-sectional area of the bar, expressed as a function of </a:t>
            </a:r>
            <a:r>
              <a:rPr lang="en-US" altLang="en-US" sz="2400" i="1">
                <a:sym typeface="Symbol" panose="05050102010706020507" pitchFamily="18" charset="2"/>
              </a:rPr>
              <a:t>x</a:t>
            </a:r>
          </a:p>
          <a:p>
            <a:pPr eaLnBrk="1" hangingPunct="1">
              <a:buFontTx/>
              <a:buNone/>
            </a:pPr>
            <a:r>
              <a:rPr lang="en-US" altLang="en-US" sz="2400" i="1">
                <a:sym typeface="Symbol" panose="05050102010706020507" pitchFamily="18" charset="2"/>
              </a:rPr>
              <a:t>E</a:t>
            </a:r>
            <a:r>
              <a:rPr lang="en-US" altLang="en-US" sz="2400">
                <a:latin typeface="Arial" panose="020B0604020202020204" pitchFamily="34" charset="0"/>
                <a:sym typeface="Symbol" panose="05050102010706020507" pitchFamily="18" charset="2"/>
              </a:rPr>
              <a:t> 	= modulus of elasticity for material</a:t>
            </a:r>
          </a:p>
        </p:txBody>
      </p:sp>
      <p:sp>
        <p:nvSpPr>
          <p:cNvPr id="14" name="Text Box 35"/>
          <p:cNvSpPr txBox="1">
            <a:spLocks noChangeArrowheads="1"/>
          </p:cNvSpPr>
          <p:nvPr/>
        </p:nvSpPr>
        <p:spPr bwMode="auto">
          <a:xfrm>
            <a:off x="990600" y="2209800"/>
            <a:ext cx="1530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Eqn. 4-1</a:t>
            </a:r>
          </a:p>
        </p:txBody>
      </p:sp>
      <p:sp>
        <p:nvSpPr>
          <p:cNvPr id="15" name="Text Box 36"/>
          <p:cNvSpPr txBox="1">
            <a:spLocks noChangeArrowheads="1"/>
          </p:cNvSpPr>
          <p:nvPr/>
        </p:nvSpPr>
        <p:spPr bwMode="auto">
          <a:xfrm>
            <a:off x="304800" y="1117600"/>
            <a:ext cx="7439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Integrate the entire length, L to find required end disp.</a:t>
            </a:r>
          </a:p>
        </p:txBody>
      </p:sp>
    </p:spTree>
    <p:extLst>
      <p:ext uri="{BB962C8B-B14F-4D97-AF65-F5344CB8AC3E}">
        <p14:creationId xmlns:p14="http://schemas.microsoft.com/office/powerpoint/2010/main" val="233159982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F8A41E9-461E-4974-A98C-3DB0B1C4315D}" type="slidenum">
              <a:rPr lang="en-US" sz="1400"/>
              <a:pPr eaLnBrk="1" hangingPunct="1"/>
              <a:t>80</a:t>
            </a:fld>
            <a:endParaRPr lang="en-US" sz="140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r>
              <a:rPr lang="en-US" altLang="en-US" smtClean="0"/>
              <a:t>EXAMPLE 4.17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4534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mtClean="0"/>
              <a:t>By inspection, rod statically indeterminate.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mtClean="0"/>
              <a:t>An elastic analysis (discussed in 4.4) produces:</a:t>
            </a:r>
          </a:p>
        </p:txBody>
      </p:sp>
      <p:pic>
        <p:nvPicPr>
          <p:cNvPr id="5" name="Content Placeholder 4" descr="AACLOXS0 copy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0" y="2286000"/>
            <a:ext cx="3544888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81000" y="2209800"/>
            <a:ext cx="4549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/>
              <a:t>F</a:t>
            </a:r>
            <a:r>
              <a:rPr lang="en-US" altLang="en-US" sz="2800" i="1" baseline="-25000"/>
              <a:t>A</a:t>
            </a:r>
            <a:r>
              <a:rPr lang="en-US" altLang="en-US" sz="2800"/>
              <a:t> = 45 kN		</a:t>
            </a:r>
            <a:r>
              <a:rPr lang="en-US" altLang="en-US" sz="2800" i="1"/>
              <a:t>F</a:t>
            </a:r>
            <a:r>
              <a:rPr lang="en-US" altLang="en-US" sz="2800" i="1" baseline="-25000"/>
              <a:t>B</a:t>
            </a:r>
            <a:r>
              <a:rPr lang="en-US" altLang="en-US" sz="2800"/>
              <a:t> = 15 kN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81000" y="3000375"/>
            <a:ext cx="45164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Thus, this result in stress of</a:t>
            </a: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812800" y="3582988"/>
            <a:ext cx="7112000" cy="1141412"/>
            <a:chOff x="192" y="2298"/>
            <a:chExt cx="4480" cy="719"/>
          </a:xfrm>
        </p:grpSpPr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92" y="2427"/>
              <a:ext cx="60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n-US" sz="2800" i="1"/>
                <a:t>σ</a:t>
              </a:r>
              <a:r>
                <a:rPr lang="en-US" altLang="en-US" sz="2800" i="1" baseline="-25000"/>
                <a:t>AC</a:t>
              </a:r>
              <a:r>
                <a:rPr lang="en-US" altLang="en-US" sz="2800"/>
                <a:t> =</a:t>
              </a:r>
              <a:endParaRPr lang="el-GR" altLang="en-US" sz="2800"/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833" y="2298"/>
              <a:ext cx="1199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/>
                <a:t>45 kN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</a:t>
              </a:r>
              <a:r>
                <a:rPr lang="en-US" altLang="en-US" sz="2800"/>
                <a:t>(0.005 m)</a:t>
              </a:r>
              <a:r>
                <a:rPr lang="en-US" altLang="en-US" sz="2800" baseline="30000"/>
                <a:t>2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2080" y="2421"/>
              <a:ext cx="2592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/>
                <a:t>= 573 MPa </a:t>
              </a:r>
              <a:r>
                <a:rPr lang="en-US" altLang="en-US" sz="2800">
                  <a:latin typeface="Arial" panose="020B0604020202020204" pitchFamily="34" charset="0"/>
                </a:rPr>
                <a:t>(compression)</a:t>
              </a:r>
              <a:br>
                <a:rPr lang="en-US" altLang="en-US" sz="2800">
                  <a:latin typeface="Arial" panose="020B0604020202020204" pitchFamily="34" charset="0"/>
                </a:rPr>
              </a:br>
              <a:r>
                <a:rPr lang="en-US" altLang="en-US" sz="2800">
                  <a:latin typeface="Arial" panose="020B0604020202020204" pitchFamily="34" charset="0"/>
                </a:rPr>
                <a:t>	</a:t>
              </a:r>
              <a:r>
                <a:rPr lang="en-US" altLang="en-US" sz="2800">
                  <a:solidFill>
                    <a:srgbClr val="FF0000"/>
                  </a:solidFill>
                </a:rPr>
                <a:t>&gt; </a:t>
              </a:r>
              <a:r>
                <a:rPr lang="el-GR" altLang="en-US" sz="2800" i="1">
                  <a:solidFill>
                    <a:srgbClr val="FF0000"/>
                  </a:solidFill>
                </a:rPr>
                <a:t>σ</a:t>
              </a:r>
              <a:r>
                <a:rPr lang="en-US" altLang="en-US" sz="2800" i="1" baseline="-25000">
                  <a:solidFill>
                    <a:srgbClr val="FF0000"/>
                  </a:solidFill>
                </a:rPr>
                <a:t>Y</a:t>
              </a:r>
              <a:r>
                <a:rPr lang="en-US" altLang="en-US" sz="2800">
                  <a:solidFill>
                    <a:srgbClr val="FF0000"/>
                  </a:solidFill>
                </a:rPr>
                <a:t> = 420 MPa</a:t>
              </a: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816" y="259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776288" y="5106988"/>
            <a:ext cx="4710112" cy="946150"/>
            <a:chOff x="192" y="3293"/>
            <a:chExt cx="2967" cy="596"/>
          </a:xfrm>
        </p:grpSpPr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192" y="3422"/>
              <a:ext cx="60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n-US" sz="2800" i="1"/>
                <a:t>σ</a:t>
              </a:r>
              <a:r>
                <a:rPr lang="en-US" altLang="en-US" sz="2800" i="1" baseline="-25000"/>
                <a:t>CB</a:t>
              </a:r>
              <a:r>
                <a:rPr lang="en-US" altLang="en-US" sz="2800"/>
                <a:t> =</a:t>
              </a:r>
              <a:endParaRPr lang="el-GR" altLang="en-US" sz="2800"/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833" y="3293"/>
              <a:ext cx="1199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/>
                <a:t>15 kN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</a:t>
              </a:r>
              <a:r>
                <a:rPr lang="en-US" altLang="en-US" sz="2800"/>
                <a:t>(0.005 m)</a:t>
              </a:r>
              <a:r>
                <a:rPr lang="en-US" altLang="en-US" sz="2800" baseline="30000"/>
                <a:t>2</a:t>
              </a: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816" y="3587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2046" y="3417"/>
              <a:ext cx="111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/>
                <a:t>= 191 MPa</a:t>
              </a:r>
            </a:p>
          </p:txBody>
        </p:sp>
      </p:grp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81000" y="4586288"/>
            <a:ext cx="8175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And</a:t>
            </a:r>
          </a:p>
        </p:txBody>
      </p:sp>
    </p:spTree>
    <p:extLst>
      <p:ext uri="{BB962C8B-B14F-4D97-AF65-F5344CB8AC3E}">
        <p14:creationId xmlns:p14="http://schemas.microsoft.com/office/powerpoint/2010/main" val="427847184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9E3C7BC-ABEB-4258-AD8D-29E6A303895D}" type="slidenum">
              <a:rPr lang="en-US" sz="1400"/>
              <a:pPr eaLnBrk="1" hangingPunct="1"/>
              <a:t>81</a:t>
            </a:fld>
            <a:endParaRPr lang="en-US" sz="140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r>
              <a:rPr lang="en-US" altLang="en-US" smtClean="0"/>
              <a:t>EXAMPLE 4.17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4534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mtClean="0"/>
              <a:t>Since </a:t>
            </a:r>
            <a:r>
              <a:rPr lang="en-US" altLang="en-US" i="1" smtClean="0"/>
              <a:t>AC</a:t>
            </a:r>
            <a:r>
              <a:rPr lang="en-US" altLang="en-US" smtClean="0"/>
              <a:t> will yield, assume </a:t>
            </a:r>
            <a:r>
              <a:rPr lang="en-US" altLang="en-US" i="1" smtClean="0"/>
              <a:t>AC</a:t>
            </a:r>
            <a:r>
              <a:rPr lang="en-US" altLang="en-US" smtClean="0"/>
              <a:t> become plastic, while </a:t>
            </a:r>
            <a:r>
              <a:rPr lang="en-US" altLang="en-US" i="1" smtClean="0"/>
              <a:t>CB</a:t>
            </a:r>
            <a:r>
              <a:rPr lang="en-US" altLang="en-US" smtClean="0"/>
              <a:t> remains elastic</a:t>
            </a:r>
          </a:p>
        </p:txBody>
      </p:sp>
      <p:pic>
        <p:nvPicPr>
          <p:cNvPr id="5" name="Content Placeholder 4" descr="AACLOXS0 copy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70513" y="2057400"/>
            <a:ext cx="3544887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92163" y="2071688"/>
            <a:ext cx="40878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/>
              <a:t>(F</a:t>
            </a:r>
            <a:r>
              <a:rPr lang="en-US" altLang="en-US" sz="2800" i="1" baseline="-25000"/>
              <a:t>A</a:t>
            </a:r>
            <a:r>
              <a:rPr lang="en-US" altLang="en-US" sz="2800" i="1"/>
              <a:t>)</a:t>
            </a:r>
            <a:r>
              <a:rPr lang="en-US" altLang="en-US" sz="2800" i="1" baseline="-25000"/>
              <a:t>Y</a:t>
            </a:r>
            <a:r>
              <a:rPr lang="en-US" altLang="en-US" sz="2800"/>
              <a:t> = </a:t>
            </a:r>
            <a:r>
              <a:rPr lang="el-GR" altLang="en-US" sz="2800" i="1"/>
              <a:t>σ</a:t>
            </a:r>
            <a:r>
              <a:rPr lang="en-US" altLang="en-US" sz="2800" i="1" baseline="-25000">
                <a:latin typeface="Arial" panose="020B0604020202020204" pitchFamily="34" charset="0"/>
              </a:rPr>
              <a:t>Y </a:t>
            </a:r>
            <a:r>
              <a:rPr lang="en-US" altLang="en-US" sz="2800" i="1"/>
              <a:t>A</a:t>
            </a:r>
            <a:r>
              <a:rPr lang="en-US" altLang="en-US" sz="2800"/>
              <a:t> = ... = 33.0 kN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81000" y="2995613"/>
            <a:ext cx="5829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Thus,</a:t>
            </a:r>
            <a:r>
              <a:rPr lang="en-US" altLang="en-US" sz="2800"/>
              <a:t> </a:t>
            </a:r>
            <a:r>
              <a:rPr lang="en-US" altLang="en-US" sz="2800" i="1"/>
              <a:t>F</a:t>
            </a:r>
            <a:r>
              <a:rPr lang="en-US" altLang="en-US" sz="2800" i="1" baseline="-25000"/>
              <a:t>B</a:t>
            </a:r>
            <a:r>
              <a:rPr lang="en-US" altLang="en-US" sz="2800"/>
              <a:t> = 60 kN </a:t>
            </a:r>
            <a:r>
              <a:rPr lang="en-US" altLang="en-US" sz="2800">
                <a:sym typeface="Symbol" panose="05050102010706020507" pitchFamily="18" charset="2"/>
              </a:rPr>
              <a:t> </a:t>
            </a:r>
            <a:r>
              <a:rPr lang="en-US" altLang="en-US" sz="2800"/>
              <a:t>33.0 kN = 27.0 kN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812800" y="3787775"/>
            <a:ext cx="53832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2800" i="1"/>
              <a:t>σ</a:t>
            </a:r>
            <a:r>
              <a:rPr lang="en-US" altLang="en-US" sz="2800" i="1" baseline="-25000"/>
              <a:t>AC</a:t>
            </a:r>
            <a:r>
              <a:rPr lang="en-US" altLang="en-US" sz="2800"/>
              <a:t> = </a:t>
            </a:r>
            <a:r>
              <a:rPr lang="el-GR" altLang="en-US" sz="2800" i="1"/>
              <a:t>σ</a:t>
            </a:r>
            <a:r>
              <a:rPr lang="en-US" altLang="en-US" sz="2800" i="1" baseline="-25000"/>
              <a:t>Y</a:t>
            </a:r>
            <a:r>
              <a:rPr lang="en-US" altLang="en-US" sz="2800"/>
              <a:t> = 420 MPa</a:t>
            </a:r>
            <a:r>
              <a:rPr lang="en-US" altLang="en-US" sz="2800">
                <a:latin typeface="Arial" panose="020B0604020202020204" pitchFamily="34" charset="0"/>
              </a:rPr>
              <a:t> (compression)</a:t>
            </a:r>
            <a:endParaRPr lang="el-GR" altLang="en-US" sz="2800">
              <a:latin typeface="Arial" panose="020B0604020202020204" pitchFamily="34" charset="0"/>
            </a:endParaRP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776288" y="4344988"/>
            <a:ext cx="6562725" cy="1141412"/>
            <a:chOff x="489" y="2737"/>
            <a:chExt cx="4134" cy="719"/>
          </a:xfrm>
        </p:grpSpPr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489" y="2866"/>
              <a:ext cx="60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n-US" sz="2800" i="1"/>
                <a:t>σ</a:t>
              </a:r>
              <a:r>
                <a:rPr lang="en-US" altLang="en-US" sz="2800" i="1" baseline="-25000"/>
                <a:t>CB</a:t>
              </a:r>
              <a:r>
                <a:rPr lang="en-US" altLang="en-US" sz="2800"/>
                <a:t> =</a:t>
              </a:r>
              <a:endParaRPr lang="el-GR" altLang="en-US" sz="2800"/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1130" y="2737"/>
              <a:ext cx="1199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/>
                <a:t>27 kN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</a:t>
              </a:r>
              <a:r>
                <a:rPr lang="en-US" altLang="en-US" sz="2800"/>
                <a:t>(0.005 m)</a:t>
              </a:r>
              <a:r>
                <a:rPr lang="en-US" altLang="en-US" sz="2800" baseline="30000"/>
                <a:t>2</a:t>
              </a: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1113" y="3031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2343" y="2860"/>
              <a:ext cx="2280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/>
                <a:t>= 344 MPa </a:t>
              </a:r>
              <a:r>
                <a:rPr lang="en-US" altLang="en-US" sz="2800">
                  <a:latin typeface="Arial" panose="020B0604020202020204" pitchFamily="34" charset="0"/>
                </a:rPr>
                <a:t>(tension)</a:t>
              </a:r>
              <a:br>
                <a:rPr lang="en-US" altLang="en-US" sz="2800">
                  <a:latin typeface="Arial" panose="020B0604020202020204" pitchFamily="34" charset="0"/>
                </a:rPr>
              </a:br>
              <a:r>
                <a:rPr lang="en-US" altLang="en-US" sz="2800">
                  <a:latin typeface="Arial" panose="020B0604020202020204" pitchFamily="34" charset="0"/>
                </a:rPr>
                <a:t>	</a:t>
              </a:r>
              <a:r>
                <a:rPr lang="en-US" altLang="en-US" sz="2800">
                  <a:solidFill>
                    <a:srgbClr val="FF0000"/>
                  </a:solidFill>
                </a:rPr>
                <a:t>&lt; 420 MPa </a:t>
              </a:r>
              <a:r>
                <a:rPr lang="en-US" altLang="en-US" sz="2800">
                  <a:solidFill>
                    <a:srgbClr val="FF0000"/>
                  </a:solidFill>
                  <a:latin typeface="Arial" panose="020B0604020202020204" pitchFamily="34" charset="0"/>
                </a:rPr>
                <a:t>(OK!)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642827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F9390DA-8F7F-46C2-BC00-E5A25D233B9E}" type="slidenum">
              <a:rPr lang="en-US" sz="1400"/>
              <a:pPr eaLnBrk="1" hangingPunct="1"/>
              <a:t>82</a:t>
            </a:fld>
            <a:endParaRPr lang="en-US" sz="1400"/>
          </a:p>
        </p:txBody>
      </p:sp>
      <p:pic>
        <p:nvPicPr>
          <p:cNvPr id="3" name="Content Placeholder 2" descr="AACLOXR0 copy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4200" y="2889250"/>
            <a:ext cx="5867400" cy="343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r>
              <a:rPr lang="en-US" altLang="en-US" smtClean="0"/>
              <a:t>EXAMPLE 4.17 (SOLN)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309563" y="1066800"/>
            <a:ext cx="84534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</a:rPr>
              <a:t>Residual Stress.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mtClean="0"/>
              <a:t>Since </a:t>
            </a:r>
            <a:r>
              <a:rPr lang="en-US" altLang="en-US" i="1" smtClean="0"/>
              <a:t>CB</a:t>
            </a:r>
            <a:r>
              <a:rPr lang="en-US" altLang="en-US" smtClean="0"/>
              <a:t> responds elastically,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2914650"/>
            <a:ext cx="2640013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33413" indent="-6334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Thus,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 </a:t>
            </a:r>
            <a:r>
              <a:rPr lang="en-US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i="1" baseline="-25000">
                <a:sym typeface="Symbol" panose="05050102010706020507" pitchFamily="18" charset="2"/>
              </a:rPr>
              <a:t>C</a:t>
            </a:r>
            <a:r>
              <a:rPr lang="en-US" altLang="en-US" sz="2800" i="1" baseline="-25000"/>
              <a:t>B</a:t>
            </a:r>
            <a:r>
              <a:rPr lang="en-US" altLang="en-US" sz="2800"/>
              <a:t> = </a:t>
            </a:r>
            <a:r>
              <a:rPr lang="el-GR" altLang="en-US" sz="2800" i="1">
                <a:latin typeface="Arial" panose="020B0604020202020204" pitchFamily="34" charset="0"/>
                <a:sym typeface="Symbol" panose="05050102010706020507" pitchFamily="18" charset="2"/>
              </a:rPr>
              <a:t></a:t>
            </a:r>
            <a:r>
              <a:rPr lang="en-US" altLang="en-US" sz="2800" i="1" baseline="-25000">
                <a:latin typeface="Arial" panose="020B0604020202020204" pitchFamily="34" charset="0"/>
              </a:rPr>
              <a:t>C </a:t>
            </a:r>
            <a:r>
              <a:rPr lang="en-US" altLang="en-US" sz="2800">
                <a:latin typeface="Arial" panose="020B0604020202020204" pitchFamily="34" charset="0"/>
              </a:rPr>
              <a:t>/ </a:t>
            </a:r>
            <a:r>
              <a:rPr lang="en-US" altLang="en-US" sz="2800" i="1"/>
              <a:t>L</a:t>
            </a:r>
            <a:r>
              <a:rPr lang="en-US" altLang="en-US" sz="2800" i="1" baseline="-25000"/>
              <a:t>CB</a:t>
            </a:r>
            <a:r>
              <a:rPr lang="en-US" altLang="en-US" sz="28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	= +0.004913</a:t>
            </a: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85800" y="2025650"/>
            <a:ext cx="4768850" cy="946150"/>
            <a:chOff x="432" y="1208"/>
            <a:chExt cx="3004" cy="596"/>
          </a:xfrm>
        </p:grpSpPr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432" y="1374"/>
              <a:ext cx="51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n-US" sz="2800" i="1">
                  <a:sym typeface="Symbol" panose="05050102010706020507" pitchFamily="18" charset="2"/>
                </a:rPr>
                <a:t></a:t>
              </a:r>
              <a:r>
                <a:rPr lang="en-US" altLang="en-US" sz="2800" i="1" baseline="-25000"/>
                <a:t>C</a:t>
              </a:r>
              <a:r>
                <a:rPr lang="en-US" altLang="en-US" sz="2800"/>
                <a:t> =</a:t>
              </a:r>
              <a:endParaRPr lang="el-GR" altLang="en-US" sz="2800"/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934" y="1208"/>
              <a:ext cx="721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i="1"/>
                <a:t>F</a:t>
              </a:r>
              <a:r>
                <a:rPr lang="en-US" altLang="en-US" sz="2800" i="1" baseline="-25000"/>
                <a:t>B</a:t>
              </a:r>
              <a:r>
                <a:rPr lang="en-US" altLang="en-US" sz="2800" i="1"/>
                <a:t> L</a:t>
              </a:r>
              <a:r>
                <a:rPr lang="en-US" altLang="en-US" sz="2800" i="1" baseline="-25000"/>
                <a:t>CB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i="1">
                  <a:sym typeface="Symbol" panose="05050102010706020507" pitchFamily="18" charset="2"/>
                </a:rPr>
                <a:t>AE</a:t>
              </a:r>
              <a:endParaRPr lang="en-US" altLang="en-US" sz="2800" i="1" baseline="30000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946" y="1542"/>
              <a:ext cx="7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1662" y="1361"/>
              <a:ext cx="177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/>
                <a:t>= ... = 0.001474 m</a:t>
              </a:r>
              <a:endParaRPr lang="en-US" altLang="en-US" sz="2800">
                <a:latin typeface="Arial" panose="020B0604020202020204" pitchFamily="34" charset="0"/>
              </a:endParaRPr>
            </a:p>
          </p:txBody>
        </p:sp>
      </p:grp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20688" y="4464050"/>
            <a:ext cx="239871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74675" indent="-5746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i="1" baseline="-25000">
                <a:sym typeface="Symbol" panose="05050102010706020507" pitchFamily="18" charset="2"/>
              </a:rPr>
              <a:t>AC</a:t>
            </a:r>
            <a:r>
              <a:rPr lang="en-US" altLang="en-US" sz="2800"/>
              <a:t> = </a:t>
            </a:r>
            <a:r>
              <a:rPr lang="el-GR" altLang="en-US" sz="2800" i="1">
                <a:latin typeface="Arial" panose="020B0604020202020204" pitchFamily="34" charset="0"/>
                <a:sym typeface="Symbol" panose="05050102010706020507" pitchFamily="18" charset="2"/>
              </a:rPr>
              <a:t></a:t>
            </a:r>
            <a:r>
              <a:rPr lang="en-US" altLang="en-US" sz="2800" i="1" baseline="-25000">
                <a:latin typeface="Arial" panose="020B0604020202020204" pitchFamily="34" charset="0"/>
              </a:rPr>
              <a:t>C </a:t>
            </a:r>
            <a:r>
              <a:rPr lang="en-US" altLang="en-US" sz="2800">
                <a:latin typeface="Arial" panose="020B0604020202020204" pitchFamily="34" charset="0"/>
              </a:rPr>
              <a:t>/ </a:t>
            </a:r>
            <a:r>
              <a:rPr lang="en-US" altLang="en-US" sz="2800" i="1"/>
              <a:t>L</a:t>
            </a:r>
            <a:r>
              <a:rPr lang="en-US" altLang="en-US" sz="2800" i="1" baseline="-25000"/>
              <a:t>AC</a:t>
            </a:r>
            <a:r>
              <a:rPr lang="en-US" altLang="en-US" sz="28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	= 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en-US" altLang="en-US" sz="2800"/>
              <a:t>0.01474</a:t>
            </a:r>
          </a:p>
        </p:txBody>
      </p:sp>
    </p:spTree>
    <p:extLst>
      <p:ext uri="{BB962C8B-B14F-4D97-AF65-F5344CB8AC3E}">
        <p14:creationId xmlns:p14="http://schemas.microsoft.com/office/powerpoint/2010/main" val="317616732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B7B5F09-399D-45A0-AEFE-4D64E47A1A43}" type="slidenum">
              <a:rPr lang="en-US" sz="1400"/>
              <a:pPr eaLnBrk="1" hangingPunct="1"/>
              <a:t>83</a:t>
            </a:fld>
            <a:endParaRPr lang="en-US" sz="1400"/>
          </a:p>
        </p:txBody>
      </p:sp>
      <p:pic>
        <p:nvPicPr>
          <p:cNvPr id="3" name="Content Placeholder 2" descr="AACLOXR0 copy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2800" y="2971800"/>
            <a:ext cx="55626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r>
              <a:rPr lang="en-US" altLang="en-US" smtClean="0"/>
              <a:t>EXAMPLE 4.17 (SOLN)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309563" y="1066800"/>
            <a:ext cx="84534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</a:rPr>
              <a:t>Residual Stress.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" y="1676400"/>
            <a:ext cx="62087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>
                <a:sym typeface="Symbol" panose="05050102010706020507" pitchFamily="18" charset="2"/>
              </a:rPr>
              <a:t>(</a:t>
            </a:r>
            <a:r>
              <a:rPr lang="el-GR" altLang="en-US" sz="2800" i="1"/>
              <a:t>σ</a:t>
            </a:r>
            <a:r>
              <a:rPr lang="en-US" altLang="en-US" sz="2800" i="1" baseline="-25000">
                <a:sym typeface="Symbol" panose="05050102010706020507" pitchFamily="18" charset="2"/>
              </a:rPr>
              <a:t>AC</a:t>
            </a:r>
            <a:r>
              <a:rPr lang="en-US" altLang="en-US" sz="2800" i="1">
                <a:sym typeface="Symbol" panose="05050102010706020507" pitchFamily="18" charset="2"/>
              </a:rPr>
              <a:t>)</a:t>
            </a:r>
            <a:r>
              <a:rPr lang="en-US" altLang="en-US" sz="2800" i="1" baseline="-25000">
                <a:sym typeface="Symbol" panose="05050102010706020507" pitchFamily="18" charset="2"/>
              </a:rPr>
              <a:t>r</a:t>
            </a:r>
            <a:r>
              <a:rPr lang="en-US" altLang="en-US" sz="2800"/>
              <a:t> = </a:t>
            </a:r>
            <a:r>
              <a:rPr lang="en-US" altLang="en-US" sz="2800">
                <a:sym typeface="Symbol" panose="05050102010706020507" pitchFamily="18" charset="2"/>
              </a:rPr>
              <a:t>420 MPa + 573 MPa</a:t>
            </a:r>
            <a:r>
              <a:rPr lang="en-US" altLang="en-US" sz="2800"/>
              <a:t> = 153 MPa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81000" y="2362200"/>
            <a:ext cx="6008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>
                <a:sym typeface="Symbol" panose="05050102010706020507" pitchFamily="18" charset="2"/>
              </a:rPr>
              <a:t>(</a:t>
            </a:r>
            <a:r>
              <a:rPr lang="el-GR" altLang="en-US" sz="2800" i="1"/>
              <a:t>σ</a:t>
            </a:r>
            <a:r>
              <a:rPr lang="en-US" altLang="en-US" sz="2800" i="1" baseline="-25000">
                <a:sym typeface="Symbol" panose="05050102010706020507" pitchFamily="18" charset="2"/>
              </a:rPr>
              <a:t>CB</a:t>
            </a:r>
            <a:r>
              <a:rPr lang="en-US" altLang="en-US" sz="2800" i="1">
                <a:sym typeface="Symbol" panose="05050102010706020507" pitchFamily="18" charset="2"/>
              </a:rPr>
              <a:t>)</a:t>
            </a:r>
            <a:r>
              <a:rPr lang="en-US" altLang="en-US" sz="2800" i="1" baseline="-25000">
                <a:sym typeface="Symbol" panose="05050102010706020507" pitchFamily="18" charset="2"/>
              </a:rPr>
              <a:t>r</a:t>
            </a:r>
            <a:r>
              <a:rPr lang="en-US" altLang="en-US" sz="2800"/>
              <a:t> = 344 MPa </a:t>
            </a:r>
            <a:r>
              <a:rPr lang="en-US" altLang="en-US" sz="2800">
                <a:sym typeface="Symbol" panose="05050102010706020507" pitchFamily="18" charset="2"/>
              </a:rPr>
              <a:t> 191 MPa</a:t>
            </a:r>
            <a:r>
              <a:rPr lang="en-US" altLang="en-US" sz="2800"/>
              <a:t> = 153 MPa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65125" y="3048000"/>
            <a:ext cx="28352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Both tensile stress is the same, which is to be expected.</a:t>
            </a:r>
          </a:p>
        </p:txBody>
      </p:sp>
    </p:spTree>
    <p:extLst>
      <p:ext uri="{BB962C8B-B14F-4D97-AF65-F5344CB8AC3E}">
        <p14:creationId xmlns:p14="http://schemas.microsoft.com/office/powerpoint/2010/main" val="87159581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EDA6648-FE10-43F0-9337-B7300B4AB679}" type="slidenum">
              <a:rPr lang="en-US" sz="1400"/>
              <a:pPr eaLnBrk="1" hangingPunct="1"/>
              <a:t>84</a:t>
            </a:fld>
            <a:endParaRPr lang="en-US" sz="140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r>
              <a:rPr lang="en-US" altLang="en-US" smtClean="0"/>
              <a:t>EXAMPLE 4.17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4534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</a:rPr>
              <a:t>Permanent Displacement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mtClean="0"/>
              <a:t>Residual strain in </a:t>
            </a:r>
            <a:r>
              <a:rPr lang="en-US" altLang="en-US" i="1" smtClean="0"/>
              <a:t>CB</a:t>
            </a:r>
            <a:r>
              <a:rPr lang="en-US" altLang="en-US" smtClean="0"/>
              <a:t> is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81000" y="2147888"/>
            <a:ext cx="4168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2800" i="1">
                <a:latin typeface="Arial" panose="020B0604020202020204" pitchFamily="34" charset="0"/>
                <a:sym typeface="Symbol" panose="05050102010706020507" pitchFamily="18" charset="2"/>
              </a:rPr>
              <a:t></a:t>
            </a:r>
            <a:r>
              <a:rPr lang="en-US" altLang="en-US" sz="2800" i="1">
                <a:latin typeface="Arial" panose="020B0604020202020204" pitchFamily="34" charset="0"/>
                <a:sym typeface="Symbol" panose="05050102010706020507" pitchFamily="18" charset="2"/>
              </a:rPr>
              <a:t>’</a:t>
            </a:r>
            <a:r>
              <a:rPr lang="en-US" altLang="en-US" sz="2800" i="1" baseline="-25000">
                <a:sym typeface="Symbol" panose="05050102010706020507" pitchFamily="18" charset="2"/>
              </a:rPr>
              <a:t>CB</a:t>
            </a:r>
            <a:r>
              <a:rPr lang="en-US" altLang="en-US" sz="2800"/>
              <a:t> = </a:t>
            </a:r>
            <a:r>
              <a:rPr lang="en-US" altLang="en-US" sz="2800" i="1">
                <a:sym typeface="Symbol" panose="05050102010706020507" pitchFamily="18" charset="2"/>
              </a:rPr>
              <a:t></a:t>
            </a:r>
            <a:r>
              <a:rPr lang="en-US" altLang="en-US" sz="2800">
                <a:sym typeface="Symbol" panose="05050102010706020507" pitchFamily="18" charset="2"/>
              </a:rPr>
              <a:t>/</a:t>
            </a:r>
            <a:r>
              <a:rPr lang="en-US" altLang="en-US" sz="2800" i="1">
                <a:sym typeface="Symbol" panose="05050102010706020507" pitchFamily="18" charset="2"/>
              </a:rPr>
              <a:t>E</a:t>
            </a:r>
            <a:r>
              <a:rPr lang="en-US" altLang="en-US" sz="2800">
                <a:sym typeface="Symbol" panose="05050102010706020507" pitchFamily="18" charset="2"/>
              </a:rPr>
              <a:t> </a:t>
            </a:r>
            <a:r>
              <a:rPr lang="en-US" altLang="en-US" sz="2800"/>
              <a:t>= ... = 0.0022185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7200" y="3581400"/>
            <a:ext cx="69516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>
                <a:sym typeface="Symbol" panose="05050102010706020507" pitchFamily="18" charset="2"/>
              </a:rPr>
              <a:t></a:t>
            </a:r>
            <a:r>
              <a:rPr lang="en-US" altLang="en-US" sz="2800" i="1" baseline="-25000">
                <a:sym typeface="Symbol" panose="05050102010706020507" pitchFamily="18" charset="2"/>
              </a:rPr>
              <a:t>C</a:t>
            </a:r>
            <a:r>
              <a:rPr lang="en-US" altLang="en-US" sz="2800"/>
              <a:t> = </a:t>
            </a:r>
            <a:r>
              <a:rPr lang="el-GR" altLang="en-US" sz="2800" i="1">
                <a:latin typeface="Arial" panose="020B0604020202020204" pitchFamily="34" charset="0"/>
                <a:sym typeface="Symbol" panose="05050102010706020507" pitchFamily="18" charset="2"/>
              </a:rPr>
              <a:t></a:t>
            </a:r>
            <a:r>
              <a:rPr lang="en-US" altLang="en-US" sz="2800" i="1">
                <a:latin typeface="Arial" panose="020B0604020202020204" pitchFamily="34" charset="0"/>
                <a:sym typeface="Symbol" panose="05050102010706020507" pitchFamily="18" charset="2"/>
              </a:rPr>
              <a:t>’</a:t>
            </a:r>
            <a:r>
              <a:rPr lang="en-US" altLang="en-US" sz="2800" i="1" baseline="-25000">
                <a:sym typeface="Symbol" panose="05050102010706020507" pitchFamily="18" charset="2"/>
              </a:rPr>
              <a:t>CB </a:t>
            </a:r>
            <a:r>
              <a:rPr lang="en-US" altLang="en-US" sz="2800" i="1">
                <a:sym typeface="Symbol" panose="05050102010706020507" pitchFamily="18" charset="2"/>
              </a:rPr>
              <a:t>L</a:t>
            </a:r>
            <a:r>
              <a:rPr lang="en-US" altLang="en-US" sz="2800" i="1" baseline="-25000">
                <a:sym typeface="Symbol" panose="05050102010706020507" pitchFamily="18" charset="2"/>
              </a:rPr>
              <a:t>CB</a:t>
            </a:r>
            <a:r>
              <a:rPr lang="en-US" altLang="en-US" sz="2800"/>
              <a:t> = 0.002185(300 mm) = 0.656 mm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65125" y="2819400"/>
            <a:ext cx="8245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So permanent displacement of </a:t>
            </a:r>
            <a:r>
              <a:rPr lang="en-US" altLang="en-US" sz="2800" i="1"/>
              <a:t>C</a:t>
            </a:r>
            <a:r>
              <a:rPr lang="en-US" altLang="en-US" sz="2800">
                <a:latin typeface="Arial" panose="020B0604020202020204" pitchFamily="34" charset="0"/>
              </a:rPr>
              <a:t> is 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81000" y="4267200"/>
            <a:ext cx="8245475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Alternative solution is to determine residual strain 	</a:t>
            </a:r>
            <a:r>
              <a:rPr lang="el-GR" altLang="en-US" sz="2800" i="1">
                <a:latin typeface="Arial" panose="020B0604020202020204" pitchFamily="34" charset="0"/>
                <a:sym typeface="Symbol" panose="05050102010706020507" pitchFamily="18" charset="2"/>
              </a:rPr>
              <a:t></a:t>
            </a:r>
            <a:r>
              <a:rPr lang="en-US" altLang="en-US" sz="2800" i="1">
                <a:latin typeface="Arial" panose="020B0604020202020204" pitchFamily="34" charset="0"/>
                <a:sym typeface="Symbol" panose="05050102010706020507" pitchFamily="18" charset="2"/>
              </a:rPr>
              <a:t>’</a:t>
            </a:r>
            <a:r>
              <a:rPr lang="en-US" altLang="en-US" sz="2800" i="1" baseline="-25000">
                <a:sym typeface="Symbol" panose="05050102010706020507" pitchFamily="18" charset="2"/>
              </a:rPr>
              <a:t>AC</a:t>
            </a:r>
            <a:r>
              <a:rPr lang="en-US" altLang="en-US" sz="2800">
                <a:latin typeface="Arial" panose="020B0604020202020204" pitchFamily="34" charset="0"/>
              </a:rPr>
              <a:t>, and</a:t>
            </a:r>
            <a:r>
              <a:rPr lang="en-US" altLang="en-US" sz="2800"/>
              <a:t> </a:t>
            </a:r>
            <a:r>
              <a:rPr lang="el-GR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i="1">
                <a:sym typeface="Symbol" panose="05050102010706020507" pitchFamily="18" charset="2"/>
              </a:rPr>
              <a:t>’</a:t>
            </a:r>
            <a:r>
              <a:rPr lang="en-US" altLang="en-US" sz="2800" i="1" baseline="-25000">
                <a:sym typeface="Symbol" panose="05050102010706020507" pitchFamily="18" charset="2"/>
              </a:rPr>
              <a:t>AC</a:t>
            </a:r>
            <a:r>
              <a:rPr lang="en-US" altLang="en-US" sz="2800" i="1">
                <a:sym typeface="Symbol" panose="05050102010706020507" pitchFamily="18" charset="2"/>
              </a:rPr>
              <a:t> = </a:t>
            </a:r>
            <a:r>
              <a:rPr lang="el-GR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i="1" baseline="-25000">
                <a:sym typeface="Symbol" panose="05050102010706020507" pitchFamily="18" charset="2"/>
              </a:rPr>
              <a:t>AC</a:t>
            </a:r>
            <a:r>
              <a:rPr lang="en-US" altLang="en-US" sz="2800" i="1">
                <a:sym typeface="Symbol" panose="05050102010706020507" pitchFamily="18" charset="2"/>
              </a:rPr>
              <a:t> + </a:t>
            </a:r>
            <a:r>
              <a:rPr lang="en-US" altLang="en-US" sz="2800" i="1">
                <a:latin typeface="Arial" panose="020B0604020202020204" pitchFamily="34" charset="0"/>
                <a:sym typeface="Symbol" panose="05050102010706020507" pitchFamily="18" charset="2"/>
              </a:rPr>
              <a:t></a:t>
            </a:r>
            <a:r>
              <a:rPr lang="el-GR" altLang="en-US" sz="2400" i="1">
                <a:sym typeface="Symbol" panose="05050102010706020507" pitchFamily="18" charset="2"/>
              </a:rPr>
              <a:t></a:t>
            </a:r>
            <a:r>
              <a:rPr lang="en-US" altLang="en-US" sz="2000" i="1" baseline="-25000">
                <a:sym typeface="Symbol" panose="05050102010706020507" pitchFamily="18" charset="2"/>
              </a:rPr>
              <a:t>AC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 and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>
                <a:sym typeface="Symbol" panose="05050102010706020507" pitchFamily="18" charset="2"/>
              </a:rPr>
              <a:t>	C = </a:t>
            </a:r>
            <a:r>
              <a:rPr lang="el-GR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i="1">
                <a:sym typeface="Symbol" panose="05050102010706020507" pitchFamily="18" charset="2"/>
              </a:rPr>
              <a:t>’</a:t>
            </a:r>
            <a:r>
              <a:rPr lang="en-US" altLang="en-US" sz="2800" i="1" baseline="-25000">
                <a:sym typeface="Symbol" panose="05050102010706020507" pitchFamily="18" charset="2"/>
              </a:rPr>
              <a:t>AC </a:t>
            </a:r>
            <a:r>
              <a:rPr lang="en-US" altLang="en-US" sz="2800" i="1">
                <a:sym typeface="Symbol" panose="05050102010706020507" pitchFamily="18" charset="2"/>
              </a:rPr>
              <a:t>L</a:t>
            </a:r>
            <a:r>
              <a:rPr lang="en-US" altLang="en-US" sz="2800" i="1" baseline="-25000">
                <a:sym typeface="Symbol" panose="05050102010706020507" pitchFamily="18" charset="2"/>
              </a:rPr>
              <a:t>AC</a:t>
            </a:r>
            <a:r>
              <a:rPr lang="en-US" altLang="en-US" sz="2800">
                <a:sym typeface="Symbol" panose="05050102010706020507" pitchFamily="18" charset="2"/>
              </a:rPr>
              <a:t> = ... = 0.656 mm</a:t>
            </a:r>
          </a:p>
        </p:txBody>
      </p:sp>
    </p:spTree>
    <p:extLst>
      <p:ext uri="{BB962C8B-B14F-4D97-AF65-F5344CB8AC3E}">
        <p14:creationId xmlns:p14="http://schemas.microsoft.com/office/powerpoint/2010/main" val="397185377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C422F89-76DF-4DA1-B4A5-08F0D692AB85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85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CHAPTER REVIEW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305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When load applied on a body, a stress distribution is created within the body that becomes more uniformly distributed at regions farther from point of application. This is the </a:t>
            </a:r>
            <a:r>
              <a:rPr lang="en-US" altLang="en-US" sz="2800" i="1" smtClean="0">
                <a:latin typeface="Arial" panose="020B0604020202020204" pitchFamily="34" charset="0"/>
              </a:rPr>
              <a:t>Saint-Venant’s principle</a:t>
            </a:r>
            <a:r>
              <a:rPr lang="en-US" altLang="en-US" sz="2800" smtClean="0">
                <a:latin typeface="Arial" panose="020B0604020202020204" pitchFamily="34" charset="0"/>
              </a:rPr>
              <a:t>.</a:t>
            </a: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Relative displacement at end of axially loaded member relative to other end is determined from</a:t>
            </a:r>
          </a:p>
          <a:p>
            <a:pPr marL="609600" indent="-609600"/>
            <a:endParaRPr lang="en-US" altLang="en-US" sz="2800" smtClean="0">
              <a:latin typeface="Arial" panose="020B0604020202020204" pitchFamily="34" charset="0"/>
            </a:endParaRP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If series of constant external forces are applied and </a:t>
            </a:r>
            <a:r>
              <a:rPr lang="en-US" altLang="en-US" sz="2800" i="1" smtClean="0">
                <a:latin typeface="Arial" panose="020B0604020202020204" pitchFamily="34" charset="0"/>
              </a:rPr>
              <a:t>AE</a:t>
            </a:r>
            <a:r>
              <a:rPr lang="en-US" altLang="en-US" sz="2800" smtClean="0">
                <a:latin typeface="Arial" panose="020B0604020202020204" pitchFamily="34" charset="0"/>
              </a:rPr>
              <a:t> is constant, then 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286000" y="4114800"/>
            <a:ext cx="2438400" cy="1066800"/>
            <a:chOff x="1248" y="2592"/>
            <a:chExt cx="1536" cy="672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248" y="2640"/>
              <a:ext cx="1536" cy="62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1293" y="2592"/>
              <a:ext cx="1443" cy="650"/>
              <a:chOff x="2397" y="3504"/>
              <a:chExt cx="1443" cy="650"/>
            </a:xfrm>
          </p:grpSpPr>
          <p:sp>
            <p:nvSpPr>
              <p:cNvPr id="8" name="Text Box 7"/>
              <p:cNvSpPr txBox="1">
                <a:spLocks noChangeArrowheads="1"/>
              </p:cNvSpPr>
              <p:nvPr/>
            </p:nvSpPr>
            <p:spPr bwMode="auto">
              <a:xfrm>
                <a:off x="2397" y="3674"/>
                <a:ext cx="6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 i="1">
                    <a:sym typeface="Symbol" panose="05050102010706020507" pitchFamily="18" charset="2"/>
                  </a:rPr>
                  <a:t>δ</a:t>
                </a:r>
                <a:r>
                  <a:rPr lang="en-US" altLang="en-US" sz="2800">
                    <a:latin typeface="Arial" panose="020B0604020202020204" pitchFamily="34" charset="0"/>
                  </a:rPr>
                  <a:t> </a:t>
                </a:r>
                <a:r>
                  <a:rPr lang="en-US" altLang="en-US" sz="2800">
                    <a:cs typeface="Times New Roman" panose="02020603050405020304" pitchFamily="18" charset="0"/>
                  </a:rPr>
                  <a:t>= </a:t>
                </a:r>
                <a:endParaRPr lang="el-GR" altLang="en-US" sz="2800"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Text Box 8"/>
              <p:cNvSpPr txBox="1">
                <a:spLocks noChangeArrowheads="1"/>
              </p:cNvSpPr>
              <p:nvPr/>
            </p:nvSpPr>
            <p:spPr bwMode="auto">
              <a:xfrm>
                <a:off x="2733" y="3578"/>
                <a:ext cx="600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4800" i="1">
                    <a:cs typeface="Times New Roman" panose="02020603050405020304" pitchFamily="18" charset="0"/>
                    <a:sym typeface="Symbol" panose="05050102010706020507" pitchFamily="18" charset="2"/>
                  </a:rPr>
                  <a:t>∫</a:t>
                </a:r>
                <a:r>
                  <a:rPr lang="en-US" altLang="en-US" sz="2800" baseline="-25000">
                    <a:cs typeface="Times New Roman" panose="02020603050405020304" pitchFamily="18" charset="0"/>
                    <a:sym typeface="Symbol" panose="05050102010706020507" pitchFamily="18" charset="2"/>
                  </a:rPr>
                  <a:t>0</a:t>
                </a:r>
                <a:endParaRPr lang="el-GR" altLang="en-US" sz="2800" baseline="-25000"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Text Box 9"/>
              <p:cNvSpPr txBox="1">
                <a:spLocks noChangeArrowheads="1"/>
              </p:cNvSpPr>
              <p:nvPr/>
            </p:nvSpPr>
            <p:spPr bwMode="auto">
              <a:xfrm>
                <a:off x="3069" y="3504"/>
                <a:ext cx="769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P(x) dx</a:t>
                </a:r>
              </a:p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A(x) E</a:t>
                </a:r>
              </a:p>
            </p:txBody>
          </p:sp>
          <p:sp>
            <p:nvSpPr>
              <p:cNvPr id="11" name="Line 10"/>
              <p:cNvSpPr>
                <a:spLocks noChangeShapeType="1"/>
              </p:cNvSpPr>
              <p:nvPr/>
            </p:nvSpPr>
            <p:spPr bwMode="auto">
              <a:xfrm>
                <a:off x="3034" y="3840"/>
                <a:ext cx="80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 Box 11"/>
              <p:cNvSpPr txBox="1">
                <a:spLocks noChangeArrowheads="1"/>
              </p:cNvSpPr>
              <p:nvPr/>
            </p:nvSpPr>
            <p:spPr bwMode="auto">
              <a:xfrm>
                <a:off x="2847" y="3596"/>
                <a:ext cx="288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 i="1" baseline="30000"/>
                  <a:t>L</a:t>
                </a:r>
                <a:endParaRPr lang="el-GR" altLang="en-US" sz="2800" baseline="30000"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5105400" y="5597525"/>
            <a:ext cx="1752600" cy="1108075"/>
            <a:chOff x="3216" y="3526"/>
            <a:chExt cx="1104" cy="698"/>
          </a:xfrm>
        </p:grpSpPr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3216" y="3552"/>
              <a:ext cx="1104" cy="67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3216" y="3526"/>
              <a:ext cx="1008" cy="650"/>
              <a:chOff x="3792" y="3552"/>
              <a:chExt cx="1008" cy="650"/>
            </a:xfrm>
          </p:grpSpPr>
          <p:sp>
            <p:nvSpPr>
              <p:cNvPr id="16" name="Text Box 15"/>
              <p:cNvSpPr txBox="1">
                <a:spLocks noChangeArrowheads="1"/>
              </p:cNvSpPr>
              <p:nvPr/>
            </p:nvSpPr>
            <p:spPr bwMode="auto">
              <a:xfrm>
                <a:off x="3792" y="3719"/>
                <a:ext cx="6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 i="1">
                    <a:sym typeface="Symbol" panose="05050102010706020507" pitchFamily="18" charset="2"/>
                  </a:rPr>
                  <a:t>δ</a:t>
                </a:r>
                <a:r>
                  <a:rPr lang="en-US" altLang="en-US" sz="2800">
                    <a:latin typeface="Arial" panose="020B0604020202020204" pitchFamily="34" charset="0"/>
                  </a:rPr>
                  <a:t> </a:t>
                </a:r>
                <a:r>
                  <a:rPr lang="en-US" altLang="en-US" sz="2800">
                    <a:cs typeface="Times New Roman" panose="02020603050405020304" pitchFamily="18" charset="0"/>
                  </a:rPr>
                  <a:t>=</a:t>
                </a:r>
                <a:endParaRPr lang="el-GR" altLang="en-US" sz="2800"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Text Box 16"/>
              <p:cNvSpPr txBox="1">
                <a:spLocks noChangeArrowheads="1"/>
              </p:cNvSpPr>
              <p:nvPr/>
            </p:nvSpPr>
            <p:spPr bwMode="auto">
              <a:xfrm>
                <a:off x="4410" y="3552"/>
                <a:ext cx="390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PL</a:t>
                </a:r>
              </a:p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AE</a:t>
                </a:r>
              </a:p>
            </p:txBody>
          </p:sp>
          <p:sp>
            <p:nvSpPr>
              <p:cNvPr id="18" name="Line 17"/>
              <p:cNvSpPr>
                <a:spLocks noChangeShapeType="1"/>
              </p:cNvSpPr>
              <p:nvPr/>
            </p:nvSpPr>
            <p:spPr bwMode="auto">
              <a:xfrm>
                <a:off x="4397" y="3888"/>
                <a:ext cx="4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 Box 18"/>
              <p:cNvSpPr txBox="1">
                <a:spLocks noChangeArrowheads="1"/>
              </p:cNvSpPr>
              <p:nvPr/>
            </p:nvSpPr>
            <p:spPr bwMode="auto">
              <a:xfrm>
                <a:off x="4097" y="3600"/>
                <a:ext cx="367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4400">
                    <a:latin typeface="Arial" panose="020B0604020202020204" pitchFamily="34" charset="0"/>
                    <a:sym typeface="Symbol" panose="05050102010706020507" pitchFamily="18" charset="2"/>
                  </a:rPr>
                  <a:t>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069431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F12DC9C-7048-4AA4-98BF-C3BDE793FED3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86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00400" y="5562600"/>
            <a:ext cx="1752600" cy="5334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CHAPTER REVIEW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457200" y="1066800"/>
            <a:ext cx="81534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Make sure to use sign convention for internal load </a:t>
            </a:r>
            <a:r>
              <a:rPr lang="en-US" altLang="en-US" sz="2800" b="1" smtClean="0">
                <a:latin typeface="Arial" panose="020B0604020202020204" pitchFamily="34" charset="0"/>
              </a:rPr>
              <a:t>P</a:t>
            </a:r>
            <a:r>
              <a:rPr lang="en-US" altLang="en-US" sz="2800" smtClean="0">
                <a:latin typeface="Arial" panose="020B0604020202020204" pitchFamily="34" charset="0"/>
              </a:rPr>
              <a:t> and that material does not yield, but remains linear elastic</a:t>
            </a: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Superposition of load &amp; displacement is possible provided material remains linear elastic and no changes in geometry occur</a:t>
            </a: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Reactions on statically indeterminate bar determined using equilibrium and compatibility conditions that specify displacement at the supports. Use the load-displacement relationship,  </a:t>
            </a:r>
            <a:r>
              <a:rPr lang="en-US" altLang="en-US" sz="2800" i="1" smtClean="0">
                <a:latin typeface="Arial" panose="020B0604020202020204" pitchFamily="34" charset="0"/>
                <a:sym typeface="Symbol" panose="05050102010706020507" pitchFamily="18" charset="2"/>
              </a:rPr>
              <a:t> = PL/AE</a:t>
            </a:r>
            <a:endParaRPr lang="en-US" altLang="en-US" sz="2800" smtClean="0"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4413721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CE8700C-8A78-40DD-AE29-B0B1AA22B0A6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87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343400" y="1981200"/>
            <a:ext cx="1600200" cy="3810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791200" y="5486400"/>
            <a:ext cx="2057400" cy="6096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CHAPTER REVIEW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57200" y="1066800"/>
            <a:ext cx="8229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Change in temperature can cause member made from homogenous isotropic material to change its length by </a:t>
            </a:r>
            <a:r>
              <a:rPr lang="en-US" altLang="en-US" sz="2800" i="1" smtClean="0">
                <a:latin typeface="Arial" panose="020B0604020202020204" pitchFamily="34" charset="0"/>
                <a:sym typeface="Symbol" panose="05050102010706020507" pitchFamily="18" charset="2"/>
              </a:rPr>
              <a:t> = </a:t>
            </a:r>
            <a:r>
              <a:rPr lang="en-US" altLang="en-US" sz="2800" smtClean="0">
                <a:latin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lang="en-US" altLang="en-US" sz="2800" i="1" smtClean="0">
                <a:latin typeface="Arial" panose="020B0604020202020204" pitchFamily="34" charset="0"/>
                <a:sym typeface="Symbol" panose="05050102010706020507" pitchFamily="18" charset="2"/>
              </a:rPr>
              <a:t>TL .</a:t>
            </a:r>
            <a:r>
              <a:rPr lang="en-US" altLang="en-US" sz="2800" smtClean="0">
                <a:latin typeface="Arial" panose="020B0604020202020204" pitchFamily="34" charset="0"/>
                <a:sym typeface="Symbol" panose="05050102010706020507" pitchFamily="18" charset="2"/>
              </a:rPr>
              <a:t> If member is confined, expansion will produce thermal stress in the member</a:t>
            </a:r>
            <a:endParaRPr lang="en-US" altLang="en-US" sz="2800" smtClean="0">
              <a:latin typeface="Arial" panose="020B0604020202020204" pitchFamily="34" charset="0"/>
            </a:endParaRP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Holes and sharp transitions at x-section create stress concentrations. For design, obtain stress concentration factor </a:t>
            </a:r>
            <a:r>
              <a:rPr lang="en-US" altLang="en-US" sz="2800" i="1" smtClean="0">
                <a:latin typeface="Arial" panose="020B0604020202020204" pitchFamily="34" charset="0"/>
              </a:rPr>
              <a:t>K</a:t>
            </a:r>
            <a:r>
              <a:rPr lang="en-US" altLang="en-US" sz="2800" smtClean="0">
                <a:latin typeface="Arial" panose="020B0604020202020204" pitchFamily="34" charset="0"/>
              </a:rPr>
              <a:t> from graph, which is determined empirically. The K value is multiplied by average stress to obtain maximum stress at x-section, </a:t>
            </a:r>
            <a:r>
              <a:rPr lang="en-US" altLang="en-US" sz="2800" smtClean="0">
                <a:latin typeface="Arial" panose="020B0604020202020204" pitchFamily="34" charset="0"/>
                <a:sym typeface="Symbol" panose="05050102010706020507" pitchFamily="18" charset="2"/>
              </a:rPr>
              <a:t></a:t>
            </a:r>
            <a:r>
              <a:rPr lang="en-US" altLang="en-US" sz="2800" baseline="-25000" smtClean="0">
                <a:latin typeface="Arial" panose="020B0604020202020204" pitchFamily="34" charset="0"/>
                <a:sym typeface="Symbol" panose="05050102010706020507" pitchFamily="18" charset="2"/>
              </a:rPr>
              <a:t>max</a:t>
            </a:r>
            <a:r>
              <a:rPr lang="en-US" altLang="en-US" sz="2800" smtClean="0">
                <a:latin typeface="Arial" panose="020B0604020202020204" pitchFamily="34" charset="0"/>
                <a:sym typeface="Symbol" panose="05050102010706020507" pitchFamily="18" charset="2"/>
              </a:rPr>
              <a:t> = </a:t>
            </a:r>
            <a:r>
              <a:rPr lang="en-US" altLang="en-US" sz="2800" i="1" smtClean="0">
                <a:latin typeface="Arial" panose="020B0604020202020204" pitchFamily="34" charset="0"/>
                <a:sym typeface="Symbol" panose="05050102010706020507" pitchFamily="18" charset="2"/>
              </a:rPr>
              <a:t>K</a:t>
            </a:r>
            <a:r>
              <a:rPr lang="en-US" altLang="en-US" sz="2800" baseline="-25000" smtClean="0">
                <a:latin typeface="Arial" panose="020B0604020202020204" pitchFamily="34" charset="0"/>
                <a:sym typeface="Symbol" panose="05050102010706020507" pitchFamily="18" charset="2"/>
              </a:rPr>
              <a:t>avg</a:t>
            </a:r>
            <a:r>
              <a:rPr lang="en-US" altLang="en-US" sz="2800" smtClean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057994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3928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6483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2F3C327-6C43-410B-94ED-86B3E441EAB4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 dirty="0" smtClean="0">
                <a:solidFill>
                  <a:srgbClr val="CC3300"/>
                </a:solidFill>
                <a:latin typeface="Arial" panose="020B0604020202020204" pitchFamily="34" charset="0"/>
              </a:rPr>
              <a:t>Constant load and cross-sectional area</a:t>
            </a:r>
          </a:p>
          <a:p>
            <a:pPr>
              <a:lnSpc>
                <a:spcPct val="80000"/>
              </a:lnSpc>
            </a:pPr>
            <a:r>
              <a:rPr lang="en-US" altLang="en-US" sz="2800" dirty="0" smtClean="0">
                <a:latin typeface="Arial" panose="020B0604020202020204" pitchFamily="34" charset="0"/>
              </a:rPr>
              <a:t>For constant cross-sectional area </a:t>
            </a:r>
            <a:r>
              <a:rPr lang="en-US" altLang="en-US" sz="2800" i="1" dirty="0" smtClean="0"/>
              <a:t>A</a:t>
            </a:r>
            <a:r>
              <a:rPr lang="en-US" altLang="en-US" sz="2800" dirty="0" smtClean="0">
                <a:latin typeface="Arial" panose="020B0604020202020204" pitchFamily="34" charset="0"/>
              </a:rPr>
              <a:t>, and homogenous material, </a:t>
            </a:r>
            <a:r>
              <a:rPr lang="en-US" altLang="en-US" sz="2800" i="1" dirty="0" smtClean="0"/>
              <a:t>E</a:t>
            </a:r>
            <a:r>
              <a:rPr lang="en-US" altLang="en-US" sz="2800" dirty="0" smtClean="0">
                <a:latin typeface="Arial" panose="020B0604020202020204" pitchFamily="34" charset="0"/>
              </a:rPr>
              <a:t> is constant</a:t>
            </a:r>
          </a:p>
          <a:p>
            <a:pPr>
              <a:lnSpc>
                <a:spcPct val="80000"/>
              </a:lnSpc>
            </a:pPr>
            <a:r>
              <a:rPr lang="en-US" altLang="en-US" sz="2800" dirty="0" smtClean="0">
                <a:latin typeface="Arial" panose="020B0604020202020204" pitchFamily="34" charset="0"/>
              </a:rPr>
              <a:t>With constant external force P, applied at each end, then internal force P throughout length of bar is constant</a:t>
            </a:r>
          </a:p>
          <a:p>
            <a:pPr>
              <a:lnSpc>
                <a:spcPct val="80000"/>
              </a:lnSpc>
            </a:pPr>
            <a:r>
              <a:rPr lang="en-US" altLang="en-US" sz="2800" dirty="0" smtClean="0">
                <a:latin typeface="Arial" panose="020B0604020202020204" pitchFamily="34" charset="0"/>
              </a:rPr>
              <a:t>Thus, integrating </a:t>
            </a:r>
            <a:r>
              <a:rPr lang="en-US" altLang="en-US" sz="2800" dirty="0" err="1" smtClean="0">
                <a:latin typeface="Arial" panose="020B0604020202020204" pitchFamily="34" charset="0"/>
              </a:rPr>
              <a:t>Eqn</a:t>
            </a:r>
            <a:r>
              <a:rPr lang="en-US" altLang="en-US" sz="2800" dirty="0" smtClean="0">
                <a:latin typeface="Arial" panose="020B0604020202020204" pitchFamily="34" charset="0"/>
              </a:rPr>
              <a:t> 4-1 will yield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490538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 dirty="0" smtClean="0"/>
              <a:t>4.2 ELASTIC DEFORMATION OF AN AXIALLY LOADED MEMBER</a:t>
            </a:r>
          </a:p>
        </p:txBody>
      </p:sp>
      <p:pic>
        <p:nvPicPr>
          <p:cNvPr id="5" name="Picture 7" descr="AACLOUF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313" y="4267200"/>
            <a:ext cx="4560887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2209800" y="4191000"/>
            <a:ext cx="1905000" cy="1371600"/>
            <a:chOff x="864" y="2400"/>
            <a:chExt cx="1200" cy="864"/>
          </a:xfrm>
        </p:grpSpPr>
        <p:sp>
          <p:nvSpPr>
            <p:cNvPr id="7" name="Rectangle 12"/>
            <p:cNvSpPr>
              <a:spLocks noChangeArrowheads="1"/>
            </p:cNvSpPr>
            <p:nvPr/>
          </p:nvSpPr>
          <p:spPr bwMode="auto">
            <a:xfrm>
              <a:off x="864" y="2400"/>
              <a:ext cx="1200" cy="86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1008" y="2663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sym typeface="Symbol" panose="05050102010706020507" pitchFamily="18" charset="2"/>
                </a:rPr>
                <a:t>δ</a:t>
              </a:r>
              <a:r>
                <a:rPr lang="en-US" altLang="en-US" sz="2800">
                  <a:latin typeface="Arial" panose="020B0604020202020204" pitchFamily="34" charset="0"/>
                </a:rPr>
                <a:t> </a:t>
              </a:r>
              <a:r>
                <a:rPr lang="en-US" altLang="en-US" sz="2800">
                  <a:cs typeface="Times New Roman" panose="02020603050405020304" pitchFamily="18" charset="0"/>
                </a:rPr>
                <a:t>=</a:t>
              </a:r>
              <a:endParaRPr lang="el-GR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1419" y="2496"/>
              <a:ext cx="390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PL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AE</a:t>
              </a: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1402" y="2832"/>
              <a:ext cx="4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533400" y="4597400"/>
            <a:ext cx="1530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Eqn. 4-2</a:t>
            </a:r>
          </a:p>
        </p:txBody>
      </p:sp>
    </p:spTree>
    <p:extLst>
      <p:ext uri="{BB962C8B-B14F-4D97-AF65-F5344CB8AC3E}">
        <p14:creationId xmlns:p14="http://schemas.microsoft.com/office/powerpoint/2010/main" val="396352386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77667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3894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536336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726631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181479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296222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560384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0136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801345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792783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1228</TotalTime>
  <Words>3882</Words>
  <Application>Microsoft Office PowerPoint</Application>
  <PresentationFormat>On-screen Show (4:3)</PresentationFormat>
  <Paragraphs>559</Paragraphs>
  <Slides>100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100</vt:i4>
      </vt:variant>
    </vt:vector>
  </HeadingPairs>
  <TitlesOfParts>
    <vt:vector size="106" baseType="lpstr">
      <vt:lpstr>Arial</vt:lpstr>
      <vt:lpstr>Calibri</vt:lpstr>
      <vt:lpstr>Symbol</vt:lpstr>
      <vt:lpstr>Times New Roman</vt:lpstr>
      <vt:lpstr>UTMocw template</vt:lpstr>
      <vt:lpstr>Equation</vt:lpstr>
      <vt:lpstr>SKTN 2123 Strength of Materials Stress, Strain Under Axial Loading</vt:lpstr>
      <vt:lpstr>CHAPTER OBJECTIVES</vt:lpstr>
      <vt:lpstr>CHAPTER OUTLINE</vt:lpstr>
      <vt:lpstr>4.1 SAINT-VENANT’S PRINCIPLE</vt:lpstr>
      <vt:lpstr>4.1 SAINT-VENANT’S PRINCIPLE</vt:lpstr>
      <vt:lpstr>4.2 ELASTIC DEFORMATION OF AN AXIALLY LOADED MEMBER</vt:lpstr>
      <vt:lpstr>4.2 ELASTIC DEFORMATION OF AN AXIALLY LOADED MEMBER</vt:lpstr>
      <vt:lpstr>4.2 ELASTIC DEFORMATION OF AN AXIALLY LOADED MEMBER</vt:lpstr>
      <vt:lpstr>4.2 ELASTIC DEFORMATION OF AN AXIALLY LOADED MEMBER</vt:lpstr>
      <vt:lpstr>4.2 ELASTIC DEFORMATION OF AN AXIALLY LOADED MEMBER</vt:lpstr>
      <vt:lpstr>4.2 ELASTIC DEFORMATION OF AN AXIALLY LOADED MEMBER</vt:lpstr>
      <vt:lpstr>4.2 ELASTIC DEFORMATION OF AN AXIALLY LOADED MEMBER</vt:lpstr>
      <vt:lpstr>4.2 ELASTIC DEFORMATION OF AN AXIALLY LOADED MEMBER</vt:lpstr>
      <vt:lpstr>4.2 ELASTIC DEFORMATION OF AN AXIALLY LOADED MEMBER</vt:lpstr>
      <vt:lpstr>4.2 ELASTIC DEFORMATION OF AN AXIALLY LOADED MEMBER</vt:lpstr>
      <vt:lpstr>EXAMPLE 4.1</vt:lpstr>
      <vt:lpstr>EXAMPLE 4.1 (SOLN)</vt:lpstr>
      <vt:lpstr>EXAMPLE 4.1 (SOLN)</vt:lpstr>
      <vt:lpstr>EXAMPLE 4.1 (SOLN)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4.3 PRINCIPLE OF SUPERPOSITION</vt:lpstr>
      <vt:lpstr>4.3 PRINCIPLE OF SUPERPOSITION</vt:lpstr>
      <vt:lpstr>4.4 STATICALLY INDETERMINATE AXIALLY LOADED MEMBER</vt:lpstr>
      <vt:lpstr>4.4 STATICALLY INDETERMINATE AXIALLY LOADED MEMBER</vt:lpstr>
      <vt:lpstr>4.4 STATICALLY INDETERMINATE AXIALLY LOADED MEMBER</vt:lpstr>
      <vt:lpstr>4.4 STATICALLY INDETERMINATE AXIALLY LOADED MEMBER</vt:lpstr>
      <vt:lpstr>4.4 STATICALLY INDETERMINATE AXIALLY LOADED MEMBER</vt:lpstr>
      <vt:lpstr>4.4 STATICALLY INDETERMINATE AXIALLY LOADED MEMBER</vt:lpstr>
      <vt:lpstr>EXAMPLE 4.5</vt:lpstr>
      <vt:lpstr>EXAMPLE 4.5 (SOLN)</vt:lpstr>
      <vt:lpstr>EXAMPLE 4.5 (SOLN)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4.5 FORCE METHOD OF ANALYSIS FOR AXIALLY LOADED MEMBERS</vt:lpstr>
      <vt:lpstr>4.5 FORCE METHOD OF ANALYSIS FOR AXIALLY LOADED MEMBERS</vt:lpstr>
      <vt:lpstr>4.5 FORCE METHOD OF ANALYSIS FOR AXIALLY LOADED MEMBERS</vt:lpstr>
      <vt:lpstr>4.5 FORCE METHOD OF ANALYSIS FOR AXIALLY LOADED MEMBERS</vt:lpstr>
      <vt:lpstr>4.5 FORCE METHOD OF ANALYSIS FOR AXIALLY LOADED MEMBERS</vt:lpstr>
      <vt:lpstr>PowerPoint Presentation</vt:lpstr>
      <vt:lpstr>PowerPoint Presentation</vt:lpstr>
      <vt:lpstr>4.6 THERMAL STRESS</vt:lpstr>
      <vt:lpstr>4.6 THERMAL STRESS</vt:lpstr>
      <vt:lpstr>EXAMPLE 4.10</vt:lpstr>
      <vt:lpstr>EXAMPLE 4.10 (SOLN)</vt:lpstr>
      <vt:lpstr>EXAMPLE 4.10 (SOLN)</vt:lpstr>
      <vt:lpstr>PowerPoint Presentation</vt:lpstr>
      <vt:lpstr>4.7 STRESS CONCENTRATIONS</vt:lpstr>
      <vt:lpstr>4.7 STRESS CONCENTRATIONS</vt:lpstr>
      <vt:lpstr>4.7 STRESS CONCENTRATIONS</vt:lpstr>
      <vt:lpstr>PowerPoint Presentation</vt:lpstr>
      <vt:lpstr>PowerPoint Presentation</vt:lpstr>
      <vt:lpstr>Stress Concentration: Hole</vt:lpstr>
      <vt:lpstr>Stress Concentration: Fillet</vt:lpstr>
      <vt:lpstr>EXAMPLE 4.13</vt:lpstr>
      <vt:lpstr>EXAMPLE 4.13 (SOLN)</vt:lpstr>
      <vt:lpstr>EXAMPLE 4.13 (SOLN)</vt:lpstr>
      <vt:lpstr>EXAMPLE 4.13 (SOLN)</vt:lpstr>
      <vt:lpstr>Example </vt:lpstr>
      <vt:lpstr>PowerPoint Presentation</vt:lpstr>
      <vt:lpstr>PowerPoint Presentation</vt:lpstr>
      <vt:lpstr>PowerPoint Presentation</vt:lpstr>
      <vt:lpstr>*4.8 INELASTIC AXIAL DEFORMATION</vt:lpstr>
      <vt:lpstr>*4.8 INELASTIC AXIAL DEFORMATION</vt:lpstr>
      <vt:lpstr>EXAMPLE 4.16</vt:lpstr>
      <vt:lpstr>EXAMPLE 4.16 (SOLN)</vt:lpstr>
      <vt:lpstr>EXAMPLE 4.16 (SOLN)</vt:lpstr>
      <vt:lpstr>EXAMPLE 4.16 (SOLN)</vt:lpstr>
      <vt:lpstr>*4.9 RESIDUAL STRESS</vt:lpstr>
      <vt:lpstr>*4.9 RESIDUAL STRESS</vt:lpstr>
      <vt:lpstr>EXAMPLE 4.17</vt:lpstr>
      <vt:lpstr>EXAMPLE 4.17 (SOLN)</vt:lpstr>
      <vt:lpstr>EXAMPLE 4.17 (SOLN)</vt:lpstr>
      <vt:lpstr>EXAMPLE 4.17 (SOLN)</vt:lpstr>
      <vt:lpstr>EXAMPLE 4.17 (SOLN)</vt:lpstr>
      <vt:lpstr>EXAMPLE 4.17 (SOLN)</vt:lpstr>
      <vt:lpstr>CHAPTER REVIEW</vt:lpstr>
      <vt:lpstr>CHAPTER REVIEW</vt:lpstr>
      <vt:lpstr>CHAPTER REVIEW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57</cp:revision>
  <cp:lastPrinted>2013-10-05T16:25:29Z</cp:lastPrinted>
  <dcterms:created xsi:type="dcterms:W3CDTF">2013-08-28T02:41:09Z</dcterms:created>
  <dcterms:modified xsi:type="dcterms:W3CDTF">2019-10-16T17:40:34Z</dcterms:modified>
</cp:coreProperties>
</file>