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46" r:id="rId39"/>
    <p:sldId id="347" r:id="rId40"/>
    <p:sldId id="348" r:id="rId41"/>
    <p:sldId id="349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358" r:id="rId51"/>
    <p:sldId id="359" r:id="rId52"/>
    <p:sldId id="360" r:id="rId53"/>
    <p:sldId id="361" r:id="rId54"/>
    <p:sldId id="362" r:id="rId55"/>
    <p:sldId id="363" r:id="rId56"/>
    <p:sldId id="364" r:id="rId57"/>
    <p:sldId id="365" r:id="rId58"/>
    <p:sldId id="366" r:id="rId59"/>
    <p:sldId id="367" r:id="rId60"/>
    <p:sldId id="368" r:id="rId61"/>
    <p:sldId id="369" r:id="rId62"/>
    <p:sldId id="370" r:id="rId63"/>
    <p:sldId id="371" r:id="rId64"/>
    <p:sldId id="372" r:id="rId65"/>
    <p:sldId id="373" r:id="rId66"/>
    <p:sldId id="374" r:id="rId67"/>
    <p:sldId id="375" r:id="rId68"/>
    <p:sldId id="376" r:id="rId69"/>
    <p:sldId id="377" r:id="rId70"/>
    <p:sldId id="378" r:id="rId71"/>
    <p:sldId id="379" r:id="rId72"/>
    <p:sldId id="380" r:id="rId73"/>
    <p:sldId id="381" r:id="rId74"/>
    <p:sldId id="382" r:id="rId75"/>
    <p:sldId id="383" r:id="rId76"/>
    <p:sldId id="384" r:id="rId77"/>
    <p:sldId id="385" r:id="rId78"/>
    <p:sldId id="386" r:id="rId79"/>
    <p:sldId id="387" r:id="rId80"/>
    <p:sldId id="388" r:id="rId81"/>
    <p:sldId id="389" r:id="rId82"/>
    <p:sldId id="390" r:id="rId83"/>
    <p:sldId id="391" r:id="rId84"/>
    <p:sldId id="392" r:id="rId85"/>
    <p:sldId id="393" r:id="rId86"/>
    <p:sldId id="394" r:id="rId87"/>
    <p:sldId id="395" r:id="rId88"/>
    <p:sldId id="396" r:id="rId89"/>
    <p:sldId id="397" r:id="rId90"/>
    <p:sldId id="398" r:id="rId91"/>
    <p:sldId id="399" r:id="rId92"/>
    <p:sldId id="400" r:id="rId93"/>
    <p:sldId id="401" r:id="rId94"/>
    <p:sldId id="402" r:id="rId95"/>
    <p:sldId id="403" r:id="rId96"/>
    <p:sldId id="404" r:id="rId97"/>
    <p:sldId id="405" r:id="rId98"/>
    <p:sldId id="406" r:id="rId99"/>
    <p:sldId id="407" r:id="rId100"/>
    <p:sldId id="408" r:id="rId10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jpeg"/><Relationship Id="rId4" Type="http://schemas.openxmlformats.org/officeDocument/2006/relationships/image" Target="../media/image23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w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SKTN 2123</a:t>
            </a:r>
            <a:br>
              <a:rPr lang="en-US" dirty="0" smtClean="0"/>
            </a:br>
            <a:r>
              <a:rPr lang="en-US" dirty="0" smtClean="0"/>
              <a:t>Strength of Materials</a:t>
            </a:r>
            <a:br>
              <a:rPr lang="en-US" dirty="0" smtClean="0"/>
            </a:br>
            <a:r>
              <a:rPr lang="en-US" sz="4000" dirty="0" smtClean="0"/>
              <a:t>Mechanical Properties of Materials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CCCB2EC-B5E9-490B-99AC-94FDFE3C9282}" type="slidenum">
              <a:rPr lang="en-US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Likewise, nominal or engineering strain is found directly from strain gauge reading, or by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886200" y="2667000"/>
            <a:ext cx="1371600" cy="1219200"/>
            <a:chOff x="3936" y="3216"/>
            <a:chExt cx="864" cy="768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3936" y="3216"/>
              <a:ext cx="864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4032" y="3264"/>
              <a:ext cx="749" cy="650"/>
              <a:chOff x="4080" y="3264"/>
              <a:chExt cx="749" cy="650"/>
            </a:xfrm>
          </p:grpSpPr>
          <p:sp>
            <p:nvSpPr>
              <p:cNvPr id="8" name="Text Box 15"/>
              <p:cNvSpPr txBox="1">
                <a:spLocks noChangeArrowheads="1"/>
              </p:cNvSpPr>
              <p:nvPr/>
            </p:nvSpPr>
            <p:spPr bwMode="auto">
              <a:xfrm>
                <a:off x="4512" y="3264"/>
                <a:ext cx="317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/>
                  <a:t>δ</a:t>
                </a:r>
                <a:endParaRPr lang="el-GR" altLang="en-US" sz="2800" i="1">
                  <a:cs typeface="Arial" panose="020B0604020202020204" pitchFamily="34" charset="0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baseline="-25000"/>
                  <a:t>0</a:t>
                </a:r>
              </a:p>
            </p:txBody>
          </p:sp>
          <p:sp>
            <p:nvSpPr>
              <p:cNvPr id="9" name="Text Box 16"/>
              <p:cNvSpPr txBox="1">
                <a:spLocks noChangeArrowheads="1"/>
              </p:cNvSpPr>
              <p:nvPr/>
            </p:nvSpPr>
            <p:spPr bwMode="auto">
              <a:xfrm>
                <a:off x="4080" y="3408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i="1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endParaRPr lang="el-GR" altLang="en-US" sz="2800" baseline="-2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7"/>
              <p:cNvSpPr>
                <a:spLocks noChangeShapeType="1"/>
              </p:cNvSpPr>
              <p:nvPr/>
            </p:nvSpPr>
            <p:spPr bwMode="auto">
              <a:xfrm>
                <a:off x="4512" y="357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33400" y="3962400"/>
            <a:ext cx="80010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Assumption: Strain is constant throughout region between gauge points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By plotting</a:t>
            </a:r>
            <a:r>
              <a:rPr lang="en-US" altLang="en-US" sz="2800"/>
              <a:t> </a:t>
            </a:r>
            <a:r>
              <a:rPr lang="el-GR" altLang="en-US" sz="2800"/>
              <a:t>σ</a:t>
            </a:r>
            <a:r>
              <a:rPr lang="en-US" altLang="en-US" sz="2800"/>
              <a:t> </a:t>
            </a:r>
            <a:r>
              <a:rPr lang="en-US" altLang="en-US" sz="2800">
                <a:latin typeface="Arial" panose="020B0604020202020204" pitchFamily="34" charset="0"/>
              </a:rPr>
              <a:t>(ordinate) against</a:t>
            </a:r>
            <a:r>
              <a:rPr lang="en-US" altLang="en-US" sz="2800"/>
              <a:t> </a:t>
            </a:r>
            <a:r>
              <a:rPr lang="el-GR" altLang="en-US" sz="2800">
                <a:sym typeface="Symbol" panose="05050102010706020507" pitchFamily="18" charset="2"/>
              </a:rPr>
              <a:t>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(abscissa), we get a 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conventional stress-strain diagram</a:t>
            </a:r>
            <a:endParaRPr lang="el-GR" altLang="en-US" sz="2800" i="1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6204496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904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775302-C3B8-4846-8E8D-4A8055A8E78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Figure shows the characteristic stress-strain diagram for steel, a commonly used material for structural members and mechanical elements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pic>
        <p:nvPicPr>
          <p:cNvPr id="5" name="Picture 9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38463"/>
            <a:ext cx="457200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58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35FC7E-2E7A-48F2-9AC4-35CCEA3AA476}" type="slidenum">
              <a:rPr lang="en-US" altLang="en-US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24000"/>
            <a:ext cx="4419600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Elastic behavior.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 straight line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Stress is proportional to strain, i.e., linearly elastic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Upper stress limit, or </a:t>
            </a:r>
            <a:r>
              <a:rPr lang="en-US" altLang="en-US" sz="2800" i="1">
                <a:latin typeface="Arial" panose="020B0604020202020204" pitchFamily="34" charset="0"/>
              </a:rPr>
              <a:t>proportional limit</a:t>
            </a:r>
            <a:r>
              <a:rPr lang="en-US" altLang="en-US" sz="2800">
                <a:latin typeface="Arial" panose="020B0604020202020204" pitchFamily="34" charset="0"/>
              </a:rPr>
              <a:t>;</a:t>
            </a:r>
            <a:r>
              <a:rPr lang="en-US" altLang="en-US" sz="2800"/>
              <a:t> </a:t>
            </a:r>
            <a:r>
              <a:rPr lang="el-GR" altLang="en-US" sz="2800">
                <a:cs typeface="Arial" panose="020B0604020202020204" pitchFamily="34" charset="0"/>
              </a:rPr>
              <a:t>σ</a:t>
            </a:r>
            <a:r>
              <a:rPr lang="en-US" altLang="en-US" sz="2800" i="1" baseline="-25000">
                <a:cs typeface="Arial" panose="020B0604020202020204" pitchFamily="34" charset="0"/>
              </a:rPr>
              <a:t>pl</a:t>
            </a:r>
            <a:endParaRPr lang="en-US" altLang="en-US" sz="2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540250"/>
            <a:ext cx="480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If load is removed upon reaching elastic limit, specimen will return to its original shape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4953000" y="3124200"/>
            <a:ext cx="914400" cy="12192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0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6CEAEB0-E57D-4860-815B-80005523ADFD}" type="slidenum">
              <a:rPr lang="en-US" altLang="en-US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24000"/>
            <a:ext cx="441960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Yielding.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Material deforms permanently; yielding; plastic deformation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Yield stress, </a:t>
            </a:r>
            <a:r>
              <a:rPr lang="el-GR" altLang="en-US" sz="2800"/>
              <a:t>σ</a:t>
            </a:r>
            <a:r>
              <a:rPr lang="en-US" altLang="en-US" sz="2800" i="1" baseline="-25000"/>
              <a:t>Y</a:t>
            </a:r>
            <a:endParaRPr lang="en-US" altLang="en-US" sz="2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038600"/>
            <a:ext cx="868680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Once yield point reached, specimen continues to elongate (strain) </a:t>
            </a:r>
            <a:r>
              <a:rPr lang="en-US" altLang="en-US" sz="2800" i="1">
                <a:latin typeface="Arial" panose="020B0604020202020204" pitchFamily="34" charset="0"/>
              </a:rPr>
              <a:t>without any increase in load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Note figure not drawn to scale, otherwise induced strains is 10-40 times larger than in elastic limit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Material is referred to as being </a:t>
            </a:r>
            <a:r>
              <a:rPr lang="en-US" altLang="en-US" sz="2800" i="1">
                <a:latin typeface="Arial" panose="020B0604020202020204" pitchFamily="34" charset="0"/>
              </a:rPr>
              <a:t>perfectly plastic</a:t>
            </a:r>
          </a:p>
        </p:txBody>
      </p:sp>
      <p:pic>
        <p:nvPicPr>
          <p:cNvPr id="8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447800"/>
            <a:ext cx="294322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248400" y="2286000"/>
            <a:ext cx="914400" cy="12192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19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4CCC11-0908-4CAD-90D8-84FF50158101}" type="slidenum">
              <a:rPr lang="en-US" altLang="en-US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Strain hardening.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Ultimate stress,</a:t>
            </a:r>
            <a:r>
              <a:rPr lang="en-US" altLang="en-US" sz="2800"/>
              <a:t> </a:t>
            </a:r>
            <a:r>
              <a:rPr lang="el-GR" altLang="en-US" sz="2800"/>
              <a:t>σ</a:t>
            </a:r>
            <a:r>
              <a:rPr lang="en-US" altLang="en-US" sz="2800" baseline="-25000"/>
              <a:t>u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While specimen is elongating, its x-sectional area will decrease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387850"/>
            <a:ext cx="510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Decrease in area is fairly uniform over entire gauge length</a:t>
            </a:r>
            <a:endParaRPr lang="en-US" altLang="en-US" sz="2800" i="1">
              <a:latin typeface="Arial" panose="020B0604020202020204" pitchFamily="34" charset="0"/>
            </a:endParaRPr>
          </a:p>
        </p:txBody>
      </p:sp>
      <p:pic>
        <p:nvPicPr>
          <p:cNvPr id="8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943600" y="2362200"/>
            <a:ext cx="1981200" cy="20574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4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FDCC425-C29E-4895-AB0A-ECE7E1420E52}" type="slidenum">
              <a:rPr lang="en-US" altLang="en-US" sz="1400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Necking.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At ultimate stress, x-sectional area begins to decrease in a </a:t>
            </a:r>
            <a:r>
              <a:rPr lang="en-US" altLang="en-US" sz="2800" i="1">
                <a:latin typeface="Arial" panose="020B0604020202020204" pitchFamily="34" charset="0"/>
              </a:rPr>
              <a:t>localized</a:t>
            </a:r>
            <a:r>
              <a:rPr lang="en-US" altLang="en-US" sz="2800">
                <a:latin typeface="Arial" panose="020B0604020202020204" pitchFamily="34" charset="0"/>
              </a:rPr>
              <a:t> region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3810000"/>
            <a:ext cx="480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As a result, a constriction or “neck” tends to form in this region as specimen elongates further</a:t>
            </a:r>
          </a:p>
        </p:txBody>
      </p:sp>
      <p:pic>
        <p:nvPicPr>
          <p:cNvPr id="8" name="Picture 8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7315200" y="2286000"/>
            <a:ext cx="1219200" cy="22098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5715000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finally breaks at fracture stress,</a:t>
            </a:r>
            <a:r>
              <a:rPr lang="en-US" altLang="en-US" sz="2800"/>
              <a:t> </a:t>
            </a:r>
            <a:r>
              <a:rPr lang="el-GR" altLang="en-US" sz="2800"/>
              <a:t>σ</a:t>
            </a:r>
            <a:r>
              <a:rPr lang="en-US" altLang="en-US" sz="2800" baseline="-2500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066671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C26AA81-0A42-4AE4-9748-5C7B3CAF087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Necking.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finally breaks at fracture stress, </a:t>
            </a:r>
            <a:r>
              <a:rPr lang="el-GR" altLang="en-US" sz="2800"/>
              <a:t>σ</a:t>
            </a:r>
            <a:r>
              <a:rPr lang="en-US" altLang="en-US" sz="2800" baseline="-25000"/>
              <a:t>f</a:t>
            </a:r>
          </a:p>
        </p:txBody>
      </p:sp>
      <p:pic>
        <p:nvPicPr>
          <p:cNvPr id="7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752600"/>
            <a:ext cx="294322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848600" y="2095500"/>
            <a:ext cx="762000" cy="8001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pic>
        <p:nvPicPr>
          <p:cNvPr id="9" name="Picture 10" descr="AACLORQ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7239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642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C814AA-5EA4-4A67-8D8B-228EDF24B19B}" type="slidenum">
              <a:rPr lang="en-US" altLang="en-US" sz="14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True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0" y="1600200"/>
            <a:ext cx="85344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Instead of using </a:t>
            </a:r>
            <a:r>
              <a:rPr lang="en-US" altLang="en-US" sz="2800" i="1">
                <a:latin typeface="Arial" panose="020B0604020202020204" pitchFamily="34" charset="0"/>
              </a:rPr>
              <a:t>original</a:t>
            </a:r>
            <a:r>
              <a:rPr lang="en-US" altLang="en-US" sz="2800">
                <a:latin typeface="Arial" panose="020B0604020202020204" pitchFamily="34" charset="0"/>
              </a:rPr>
              <a:t> cross-sectional area and length, we can use the actual cross-sectional area and length at the </a:t>
            </a:r>
            <a:r>
              <a:rPr lang="en-US" altLang="en-US" sz="2800" i="1">
                <a:latin typeface="Arial" panose="020B0604020202020204" pitchFamily="34" charset="0"/>
              </a:rPr>
              <a:t>instant</a:t>
            </a:r>
            <a:r>
              <a:rPr lang="en-US" altLang="en-US" sz="2800">
                <a:latin typeface="Arial" panose="020B0604020202020204" pitchFamily="34" charset="0"/>
              </a:rPr>
              <a:t> the load is measured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Values of stress and strain thus calculated are called </a:t>
            </a:r>
            <a:r>
              <a:rPr lang="en-US" altLang="en-US" sz="2800" i="1">
                <a:latin typeface="Arial" panose="020B0604020202020204" pitchFamily="34" charset="0"/>
              </a:rPr>
              <a:t>true stress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>
                <a:latin typeface="Arial" panose="020B0604020202020204" pitchFamily="34" charset="0"/>
              </a:rPr>
              <a:t>true strain</a:t>
            </a:r>
            <a:r>
              <a:rPr lang="en-US" altLang="en-US" sz="2800">
                <a:latin typeface="Arial" panose="020B0604020202020204" pitchFamily="34" charset="0"/>
              </a:rPr>
              <a:t>, and a plot of their values is the </a:t>
            </a:r>
            <a:r>
              <a:rPr lang="en-US" altLang="en-US" sz="2800" i="1">
                <a:latin typeface="Arial" panose="020B0604020202020204" pitchFamily="34" charset="0"/>
              </a:rPr>
              <a:t>true stress-strain diagram</a:t>
            </a:r>
          </a:p>
        </p:txBody>
      </p:sp>
    </p:spTree>
    <p:extLst>
      <p:ext uri="{BB962C8B-B14F-4D97-AF65-F5344CB8AC3E}">
        <p14:creationId xmlns:p14="http://schemas.microsoft.com/office/powerpoint/2010/main" val="1233681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61BAC1E-8375-4619-946D-62AB1747330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8861425" cy="562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785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0BDBE87-9F57-4F2C-95D8-86D20F24C17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True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600200"/>
            <a:ext cx="8534400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In strain-hardening range, conventional</a:t>
            </a:r>
            <a:r>
              <a:rPr lang="en-US" altLang="en-US" sz="2800"/>
              <a:t> </a:t>
            </a:r>
            <a:r>
              <a:rPr lang="el-GR" altLang="en-US" sz="2800">
                <a:latin typeface="Arial" panose="020B0604020202020204" pitchFamily="34" charset="0"/>
              </a:rPr>
              <a:t>σ</a:t>
            </a:r>
            <a:r>
              <a:rPr lang="en-US" altLang="en-US" sz="2800">
                <a:latin typeface="Arial" panose="020B0604020202020204" pitchFamily="34" charset="0"/>
              </a:rPr>
              <a:t>-</a:t>
            </a:r>
            <a:r>
              <a:rPr lang="el-GR" altLang="en-US" sz="2800">
                <a:latin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2800"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diagram shows specimen supporting </a:t>
            </a:r>
            <a:r>
              <a:rPr lang="en-US" altLang="en-US" sz="2800" i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decreasing load 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While true </a:t>
            </a:r>
            <a:r>
              <a:rPr lang="el-GR" altLang="en-US" sz="2800">
                <a:latin typeface="Arial" panose="020B0604020202020204" pitchFamily="34" charset="0"/>
              </a:rPr>
              <a:t>σ</a:t>
            </a:r>
            <a:r>
              <a:rPr lang="en-US" altLang="en-US" sz="2800">
                <a:latin typeface="Arial" panose="020B0604020202020204" pitchFamily="34" charset="0"/>
              </a:rPr>
              <a:t>-</a:t>
            </a:r>
            <a:r>
              <a:rPr lang="el-GR" altLang="en-US" sz="2800">
                <a:latin typeface="Arial" panose="020B0604020202020204" pitchFamily="34" charset="0"/>
                <a:sym typeface="Symbol" panose="05050102010706020507" pitchFamily="18" charset="2"/>
              </a:rPr>
              <a:t>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diagram shows material to be sustaining 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increasing stress</a:t>
            </a:r>
          </a:p>
        </p:txBody>
      </p:sp>
    </p:spTree>
    <p:extLst>
      <p:ext uri="{BB962C8B-B14F-4D97-AF65-F5344CB8AC3E}">
        <p14:creationId xmlns:p14="http://schemas.microsoft.com/office/powerpoint/2010/main" val="408739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6103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3389D5A-6FF1-49ED-80A8-1CBF28CA4960}" type="slidenum">
              <a:rPr lang="en-US" altLang="en-US" sz="1400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5334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OBJECTIVES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143000"/>
            <a:ext cx="533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Show relationship of stress and strain using experimental methods to determine stress-strain diagram of a specific material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Discuss the behavior described in the diagram for commonly used engineering materials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5181600"/>
            <a:ext cx="891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Discuss the mechanical properties and other test related to the development of mechanics of materials</a:t>
            </a:r>
          </a:p>
        </p:txBody>
      </p:sp>
      <p:pic>
        <p:nvPicPr>
          <p:cNvPr id="6" name="Picture 6" descr="AADFKII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1" b="5556"/>
          <a:stretch>
            <a:fillRect/>
          </a:stretch>
        </p:blipFill>
        <p:spPr bwMode="auto">
          <a:xfrm>
            <a:off x="5943600" y="1447800"/>
            <a:ext cx="278288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79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BBDA617-DF53-4B8A-812F-4129D62A0528}" type="slidenum">
              <a:rPr lang="en-US" altLang="en-US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True stress-strain diagram</a:t>
            </a:r>
            <a:endParaRPr lang="en-US" altLang="en-US" sz="2800" b="1" smtClean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600200"/>
            <a:ext cx="8534400" cy="333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65200" indent="-34290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Although both diagrams are different, most engineering design is done within elastic range provided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Material is “stiff,” like most metals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Strain to elastic limit remains small</a:t>
            </a:r>
          </a:p>
          <a:p>
            <a:pPr lvl="1" eaLnBrk="1" hangingPunct="1"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Error in using engineering values of </a:t>
            </a:r>
            <a:r>
              <a:rPr lang="el-GR" altLang="en-US"/>
              <a:t>σ</a:t>
            </a:r>
            <a:r>
              <a:rPr lang="en-US" altLang="en-US">
                <a:latin typeface="Arial" panose="020B0604020202020204" pitchFamily="34" charset="0"/>
              </a:rPr>
              <a:t> and </a:t>
            </a:r>
            <a:r>
              <a:rPr lang="el-GR" altLang="en-US">
                <a:sym typeface="Symbol" panose="05050102010706020507" pitchFamily="18" charset="2"/>
              </a:rPr>
              <a:t></a:t>
            </a:r>
            <a:r>
              <a:rPr lang="en-US" altLang="en-US">
                <a:latin typeface="Arial" panose="020B0604020202020204" pitchFamily="34" charset="0"/>
                <a:sym typeface="Symbol" panose="05050102010706020507" pitchFamily="18" charset="2"/>
              </a:rPr>
              <a:t> is very small (0.1 %) compared to true values</a:t>
            </a:r>
          </a:p>
        </p:txBody>
      </p:sp>
    </p:spTree>
    <p:extLst>
      <p:ext uri="{BB962C8B-B14F-4D97-AF65-F5344CB8AC3E}">
        <p14:creationId xmlns:p14="http://schemas.microsoft.com/office/powerpoint/2010/main" val="1898782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5FBC300-C186-46CF-9D20-DF5EA276E7ED}" type="slidenum">
              <a:rPr lang="en-US" altLang="en-US" sz="14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Defined as any material that can be subjected to large strains before it ruptures, e.g., mild steel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Such materials are used because it is capable of absorbing shock or energy, and if before becoming overloaded, will exhibit large deformation before failing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Ductility of material is to report its percent elongation or percent reduction in area at time of fracture</a:t>
            </a:r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90678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3896254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04E0E0-2A25-4DC5-B12B-7CD7D7C2C361}" type="slidenum">
              <a:rPr lang="en-US" altLang="en-US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 b="1" smtClean="0">
                <a:latin typeface="Arial" panose="020B0604020202020204" pitchFamily="34" charset="0"/>
              </a:rPr>
              <a:t>Percent elongation</a:t>
            </a:r>
            <a:r>
              <a:rPr lang="en-US" altLang="en-US" sz="2800" smtClean="0">
                <a:latin typeface="Arial" panose="020B0604020202020204" pitchFamily="34" charset="0"/>
              </a:rPr>
              <a:t> is the specimen’s fracture strain expressed as a percent</a:t>
            </a: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b="1" smtClean="0">
                <a:latin typeface="Arial" panose="020B0604020202020204" pitchFamily="34" charset="0"/>
              </a:rPr>
              <a:t>Percent reduction in area</a:t>
            </a:r>
            <a:r>
              <a:rPr lang="en-US" altLang="en-US" sz="2800" smtClean="0">
                <a:latin typeface="Arial" panose="020B0604020202020204" pitchFamily="34" charset="0"/>
              </a:rPr>
              <a:t> is defined within necking region as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685800" y="2514600"/>
            <a:ext cx="6172200" cy="1066800"/>
            <a:chOff x="624" y="1584"/>
            <a:chExt cx="3888" cy="672"/>
          </a:xfrm>
        </p:grpSpPr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624" y="1584"/>
              <a:ext cx="3888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720" y="1756"/>
              <a:ext cx="196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Percent elongation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736" y="1615"/>
              <a:ext cx="7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L</a:t>
              </a:r>
              <a:r>
                <a:rPr lang="en-US" altLang="en-US" sz="2800" i="1" baseline="-25000"/>
                <a:t>f</a:t>
              </a:r>
              <a:r>
                <a:rPr lang="en-US" altLang="en-US" sz="2800" i="1"/>
                <a:t> </a:t>
              </a:r>
              <a:r>
                <a:rPr lang="en-US" altLang="en-US" sz="2800" i="1">
                  <a:cs typeface="Times New Roman" panose="02020603050405020304" pitchFamily="18" charset="0"/>
                </a:rPr>
                <a:t>− L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0</a:t>
              </a:r>
              <a:endParaRPr lang="en-US" altLang="en-US" sz="2800" i="1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986" y="1899"/>
              <a:ext cx="31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L</a:t>
              </a:r>
              <a:r>
                <a:rPr lang="en-US" altLang="en-US" sz="2800" i="1" baseline="-25000"/>
                <a:t>0</a:t>
              </a: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2688" y="1924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576" y="1757"/>
              <a:ext cx="7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(100%)</a:t>
              </a:r>
            </a:p>
          </p:txBody>
        </p:sp>
      </p:grpSp>
      <p:grpSp>
        <p:nvGrpSpPr>
          <p:cNvPr id="12" name="Group 29"/>
          <p:cNvGrpSpPr>
            <a:grpSpLocks/>
          </p:cNvGrpSpPr>
          <p:nvPr/>
        </p:nvGrpSpPr>
        <p:grpSpPr bwMode="auto">
          <a:xfrm>
            <a:off x="762000" y="4876800"/>
            <a:ext cx="7010400" cy="1066800"/>
            <a:chOff x="672" y="3072"/>
            <a:chExt cx="4416" cy="672"/>
          </a:xfrm>
        </p:grpSpPr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672" y="3072"/>
              <a:ext cx="4416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768" y="3253"/>
              <a:ext cx="2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Percent reduction in area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3360" y="3103"/>
              <a:ext cx="77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0</a:t>
              </a:r>
              <a:r>
                <a:rPr lang="en-US" altLang="en-US" sz="2800" i="1"/>
                <a:t> </a:t>
              </a:r>
              <a:r>
                <a:rPr lang="en-US" altLang="en-US" sz="2800" i="1">
                  <a:cs typeface="Times New Roman" panose="02020603050405020304" pitchFamily="18" charset="0"/>
                </a:rPr>
                <a:t>− A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f</a:t>
              </a:r>
              <a:endParaRPr lang="en-US" altLang="en-US" sz="2800" i="1"/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3610" y="3387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0</a:t>
              </a:r>
            </a:p>
          </p:txBody>
        </p:sp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3303" y="3412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25"/>
            <p:cNvSpPr txBox="1">
              <a:spLocks noChangeArrowheads="1"/>
            </p:cNvSpPr>
            <p:nvPr/>
          </p:nvSpPr>
          <p:spPr bwMode="auto">
            <a:xfrm>
              <a:off x="4200" y="3245"/>
              <a:ext cx="7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(100%)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0340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C7DC60-682A-4799-8DFA-D8A6FC5AD849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Most metals do not exhibit </a:t>
            </a:r>
            <a:r>
              <a:rPr lang="en-US" altLang="en-US" sz="2800" i="1" smtClean="0">
                <a:latin typeface="Arial" panose="020B0604020202020204" pitchFamily="34" charset="0"/>
              </a:rPr>
              <a:t>constant yielding</a:t>
            </a:r>
            <a:r>
              <a:rPr lang="en-US" altLang="en-US" sz="2800" smtClean="0">
                <a:latin typeface="Arial" panose="020B0604020202020204" pitchFamily="34" charset="0"/>
              </a:rPr>
              <a:t> behavior beyond the elastic range, e.g. aluminum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It does not have well-defined yield point, thus it is standard practice to define its </a:t>
            </a:r>
            <a:r>
              <a:rPr lang="en-US" altLang="en-US" sz="2800" i="1" smtClean="0">
                <a:latin typeface="Arial" panose="020B0604020202020204" pitchFamily="34" charset="0"/>
              </a:rPr>
              <a:t>yield strength</a:t>
            </a:r>
            <a:r>
              <a:rPr lang="en-US" altLang="en-US" sz="2800" smtClean="0">
                <a:latin typeface="Arial" panose="020B0604020202020204" pitchFamily="34" charset="0"/>
              </a:rPr>
              <a:t> using a graphical procedure called the offset method</a:t>
            </a: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2388418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A375E7-D065-4914-A6AC-609297BA31A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77676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buFontTx/>
              <a:buNone/>
            </a:pPr>
            <a:r>
              <a:rPr lang="en-US" altLang="en-US" sz="2800" b="1" smtClean="0">
                <a:latin typeface="Arial" panose="020B0604020202020204" pitchFamily="34" charset="0"/>
              </a:rPr>
              <a:t>Offset method to determine yield strength</a:t>
            </a:r>
            <a:endParaRPr lang="en-US" altLang="en-US" sz="2800" b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04800" y="2057400"/>
            <a:ext cx="49530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Normally, a 0.2 % strain is chosen.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From this point on the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 axis, a line parallel to initial straight-line portion of stress-strain diagram is drawn.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The point where this line intersects the curve defines the yield strength.</a:t>
            </a:r>
          </a:p>
        </p:txBody>
      </p:sp>
      <p:pic>
        <p:nvPicPr>
          <p:cNvPr id="6" name="Picture 13" descr="AACLORS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681288"/>
            <a:ext cx="3641725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02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FD99076-BE68-4A41-8475-3045639486F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1713"/>
            <a:ext cx="9067800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6200" y="504825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2081233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B38453D-F53B-4764-A834-2DFA6BD09A6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81088"/>
            <a:ext cx="7996237" cy="333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600" b="1" dirty="0" smtClean="0">
                <a:solidFill>
                  <a:srgbClr val="CC3300"/>
                </a:solidFill>
                <a:latin typeface="Arial" panose="020B0604020202020204" pitchFamily="34" charset="0"/>
              </a:rPr>
              <a:t>Brittle Materials</a:t>
            </a:r>
          </a:p>
          <a:p>
            <a:r>
              <a:rPr lang="en-US" altLang="en-US" sz="2600" dirty="0" smtClean="0">
                <a:latin typeface="Arial" panose="020B0604020202020204" pitchFamily="34" charset="0"/>
              </a:rPr>
              <a:t>Material that exhibit little or no yielding before failure are referred to as brittle materials, e.g., gray cast iron</a:t>
            </a:r>
          </a:p>
          <a:p>
            <a:r>
              <a:rPr lang="en-US" altLang="en-US" sz="2600" dirty="0" smtClean="0">
                <a:latin typeface="Arial" panose="020B0604020202020204" pitchFamily="34" charset="0"/>
              </a:rPr>
              <a:t>Brittle materials do not have a well-defined tensile fracture stress, since appearance of initial cracks in a specimen is quite random</a:t>
            </a:r>
            <a:endParaRPr lang="en-US" altLang="en-US" sz="2600" dirty="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  <p:pic>
        <p:nvPicPr>
          <p:cNvPr id="5" name="Picture 6" descr="AACLORV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724400"/>
            <a:ext cx="43434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ACLORW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86200"/>
            <a:ext cx="16081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632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1EC2F50-0A29-4D0E-B327-8CF115B157D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81088"/>
            <a:ext cx="8453437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Brittle Materials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Instead, the </a:t>
            </a:r>
            <a:r>
              <a:rPr lang="en-US" altLang="en-US" sz="2800" i="1" smtClean="0">
                <a:latin typeface="Arial" panose="020B0604020202020204" pitchFamily="34" charset="0"/>
              </a:rPr>
              <a:t>average</a:t>
            </a:r>
            <a:r>
              <a:rPr lang="en-US" altLang="en-US" sz="2800" smtClean="0">
                <a:latin typeface="Arial" panose="020B0604020202020204" pitchFamily="34" charset="0"/>
              </a:rPr>
              <a:t> fracture stress from a set of observed tests is generally reported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  <p:pic>
        <p:nvPicPr>
          <p:cNvPr id="5" name="Picture 4" descr="AACLORX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628900"/>
            <a:ext cx="58293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9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669ECD-52DC-46FD-8C23-C8A1912B873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 smtClean="0"/>
              <a:t>3.3 STRESS-STRAIN BEHAVIOR OF DUCTILE &amp; BRITTLE MATERIALS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3230563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 descr="AACLORV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745038"/>
            <a:ext cx="434340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41550"/>
            <a:ext cx="40386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214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3F05F0C-6867-4F89-9745-CF004B439940}" type="slidenum">
              <a:rPr lang="en-US" altLang="en-US" sz="140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44488" y="4191000"/>
            <a:ext cx="845343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i="1" smtClean="0"/>
              <a:t>E</a:t>
            </a:r>
            <a:r>
              <a:rPr lang="en-US" altLang="en-US" sz="2800" smtClean="0">
                <a:latin typeface="Arial" panose="020B0604020202020204" pitchFamily="34" charset="0"/>
              </a:rPr>
              <a:t> represents the constant of proportionality, also called the </a:t>
            </a:r>
            <a:r>
              <a:rPr lang="en-US" altLang="en-US" sz="2800" i="1" smtClean="0">
                <a:latin typeface="Arial" panose="020B0604020202020204" pitchFamily="34" charset="0"/>
              </a:rPr>
              <a:t>modulus of elasticity</a:t>
            </a:r>
            <a:r>
              <a:rPr lang="en-US" altLang="en-US" sz="2800" smtClean="0">
                <a:latin typeface="Arial" panose="020B0604020202020204" pitchFamily="34" charset="0"/>
              </a:rPr>
              <a:t> or </a:t>
            </a:r>
            <a:r>
              <a:rPr lang="en-US" altLang="en-US" sz="2800" i="1" smtClean="0">
                <a:latin typeface="Arial" panose="020B0604020202020204" pitchFamily="34" charset="0"/>
              </a:rPr>
              <a:t>Young’s modulus</a:t>
            </a:r>
          </a:p>
          <a:p>
            <a:r>
              <a:rPr lang="en-US" altLang="en-US" sz="2800" i="1" smtClean="0"/>
              <a:t>E</a:t>
            </a:r>
            <a:r>
              <a:rPr lang="en-US" altLang="en-US" sz="2800" smtClean="0">
                <a:latin typeface="Arial" panose="020B0604020202020204" pitchFamily="34" charset="0"/>
              </a:rPr>
              <a:t> has units of stress, i.e., pascals, MPa or GPa.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1066800"/>
            <a:ext cx="8610600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Most engineering materials exhibit a </a:t>
            </a:r>
            <a:r>
              <a:rPr lang="en-US" altLang="en-US" sz="2800" i="1">
                <a:latin typeface="Arial" panose="020B0604020202020204" pitchFamily="34" charset="0"/>
              </a:rPr>
              <a:t>linear relationship</a:t>
            </a:r>
            <a:r>
              <a:rPr lang="en-US" altLang="en-US" sz="2800">
                <a:latin typeface="Arial" panose="020B0604020202020204" pitchFamily="34" charset="0"/>
              </a:rPr>
              <a:t> between stress and strain with the elastic region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Discovered by Robert Hooke in 1676 using springs, known as </a:t>
            </a:r>
            <a:r>
              <a:rPr lang="en-US" altLang="en-US" sz="2800" i="1">
                <a:latin typeface="Arial" panose="020B0604020202020204" pitchFamily="34" charset="0"/>
              </a:rPr>
              <a:t>Hooke’s law</a:t>
            </a: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3733800" y="3505200"/>
            <a:ext cx="1676400" cy="685800"/>
            <a:chOff x="2352" y="2208"/>
            <a:chExt cx="1056" cy="432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2352" y="2208"/>
              <a:ext cx="1056" cy="4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496" y="2246"/>
              <a:ext cx="74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</a:rPr>
                <a:t>σ</a:t>
              </a:r>
              <a:r>
                <a:rPr lang="en-US" altLang="en-US" sz="2800" i="1">
                  <a:cs typeface="Arial" panose="020B0604020202020204" pitchFamily="34" charset="0"/>
                </a:rPr>
                <a:t> = E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74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B5FA3FF-597E-4230-A564-32EAA41CAAE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OUTLINE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861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Tension and Compression Test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Stress-Strain Diagram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Stress-Strain Behavior of Ductile and Brittle Materials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Hooke’s Law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Strain Energy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Poission’s Ratio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Shear Stress-Strain Diagram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Failure of Materials Due to Creep and Fatigue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108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0532159-08AB-4FB0-977D-6C0AFEC6C8DE}" type="slidenum">
              <a:rPr lang="en-US" altLang="en-US" sz="140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55688"/>
            <a:ext cx="8861425" cy="336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44488" y="4419600"/>
            <a:ext cx="845343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smtClean="0">
                <a:latin typeface="Arial" panose="020B0604020202020204" pitchFamily="34" charset="0"/>
              </a:rPr>
              <a:t>E is a mechanical property that indicates the stiffness of a material.</a:t>
            </a:r>
          </a:p>
          <a:p>
            <a:r>
              <a:rPr lang="en-US" altLang="en-US" sz="2200" smtClean="0">
                <a:latin typeface="Arial" panose="020B0604020202020204" pitchFamily="34" charset="0"/>
              </a:rPr>
              <a:t>Materials that are very stiff exhibits large values of E (E</a:t>
            </a:r>
            <a:r>
              <a:rPr lang="en-US" altLang="en-US" sz="2200" baseline="-25000" smtClean="0">
                <a:latin typeface="Arial" panose="020B0604020202020204" pitchFamily="34" charset="0"/>
              </a:rPr>
              <a:t>steel </a:t>
            </a:r>
            <a:r>
              <a:rPr lang="en-US" altLang="en-US" sz="2200" smtClean="0">
                <a:latin typeface="Arial" panose="020B0604020202020204" pitchFamily="34" charset="0"/>
              </a:rPr>
              <a:t>= 200GPa.</a:t>
            </a:r>
          </a:p>
          <a:p>
            <a:r>
              <a:rPr lang="en-US" altLang="en-US" sz="2200" smtClean="0">
                <a:latin typeface="Arial" panose="020B0604020202020204" pitchFamily="34" charset="0"/>
              </a:rPr>
              <a:t>E only valid in linear elastic behavior and no longer valid once the </a:t>
            </a:r>
            <a:r>
              <a:rPr lang="el-GR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σ–ε</a:t>
            </a:r>
            <a:r>
              <a:rPr lang="en-US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diagram ceases to be a straight line</a:t>
            </a:r>
            <a:endParaRPr lang="el-GR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885028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219E870-E3FE-4159-A16C-58CC07AC35FA}" type="slidenum">
              <a:rPr lang="en-US" altLang="en-US" sz="14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As shown above, most grades of steel have same modulus of elasticity,</a:t>
            </a:r>
            <a:r>
              <a:rPr lang="en-US" altLang="en-US" sz="2800" smtClean="0"/>
              <a:t> </a:t>
            </a:r>
            <a:r>
              <a:rPr lang="en-US" altLang="en-US" sz="2800" i="1" smtClean="0"/>
              <a:t>E</a:t>
            </a:r>
            <a:r>
              <a:rPr lang="en-US" altLang="en-US" sz="2800" baseline="-25000" smtClean="0"/>
              <a:t>st</a:t>
            </a:r>
            <a:r>
              <a:rPr lang="en-US" altLang="en-US" sz="2800" smtClean="0"/>
              <a:t> = 200 GPa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Modulus of elasticity is a mechanical property that indicates the </a:t>
            </a:r>
            <a:r>
              <a:rPr lang="en-US" altLang="en-US" sz="2800" i="1" smtClean="0">
                <a:latin typeface="Arial" panose="020B0604020202020204" pitchFamily="34" charset="0"/>
              </a:rPr>
              <a:t>stiffness</a:t>
            </a:r>
            <a:r>
              <a:rPr lang="en-US" altLang="en-US" sz="2800" smtClean="0">
                <a:latin typeface="Arial" panose="020B0604020202020204" pitchFamily="34" charset="0"/>
              </a:rPr>
              <a:t> of a material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Materials that are still have large </a:t>
            </a:r>
            <a:r>
              <a:rPr lang="en-US" altLang="en-US" sz="2800" i="1" smtClean="0"/>
              <a:t>E</a:t>
            </a:r>
            <a:r>
              <a:rPr lang="en-US" altLang="en-US" sz="2800" smtClean="0">
                <a:latin typeface="Arial" panose="020B0604020202020204" pitchFamily="34" charset="0"/>
              </a:rPr>
              <a:t> values, while spongy materials (vulcanized rubber) have low values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  <p:pic>
        <p:nvPicPr>
          <p:cNvPr id="5" name="Picture 6" descr="AACLORZ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1371600"/>
            <a:ext cx="31384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694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93EAC8A-A2D1-4F62-96C5-2BE28932A9D3}" type="slidenum">
              <a:rPr lang="en-US" altLang="en-US" sz="140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048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chemeClr val="accent2"/>
                </a:solidFill>
                <a:latin typeface="Arial" panose="020B0604020202020204" pitchFamily="34" charset="0"/>
              </a:rPr>
              <a:t>IMPORTANT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Modulus of elasticity </a:t>
            </a:r>
            <a:r>
              <a:rPr lang="en-US" altLang="en-US" sz="2800" i="1" smtClean="0"/>
              <a:t>E</a:t>
            </a:r>
            <a:r>
              <a:rPr lang="en-US" altLang="en-US" sz="2800" smtClean="0">
                <a:latin typeface="Arial" panose="020B0604020202020204" pitchFamily="34" charset="0"/>
              </a:rPr>
              <a:t>, can be used only if a material has linear-elastic behavior.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Also, if stress in material is greater than the proportional limit, the stress-strain diagram ceases to be a straight line and the equation is not valid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3280517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30E31C9-EF35-4439-AB3E-1205B77DD6FE}" type="slidenum">
              <a:rPr lang="en-US" altLang="en-US" sz="14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If a specimen of ductile material (steel) is loaded into the </a:t>
            </a:r>
            <a:r>
              <a:rPr lang="en-US" altLang="en-US" sz="2800" i="1" smtClean="0">
                <a:latin typeface="Arial" panose="020B0604020202020204" pitchFamily="34" charset="0"/>
              </a:rPr>
              <a:t>plastic region</a:t>
            </a:r>
            <a:r>
              <a:rPr lang="en-US" altLang="en-US" sz="2800" smtClean="0">
                <a:latin typeface="Arial" panose="020B0604020202020204" pitchFamily="34" charset="0"/>
              </a:rPr>
              <a:t> and then unloaded, </a:t>
            </a:r>
            <a:r>
              <a:rPr lang="en-US" altLang="en-US" sz="2800" i="1" smtClean="0">
                <a:latin typeface="Arial" panose="020B0604020202020204" pitchFamily="34" charset="0"/>
              </a:rPr>
              <a:t>elastic strain</a:t>
            </a:r>
            <a:r>
              <a:rPr lang="en-US" altLang="en-US" sz="2800" smtClean="0">
                <a:latin typeface="Arial" panose="020B0604020202020204" pitchFamily="34" charset="0"/>
              </a:rPr>
              <a:t> is recovered as material returns to its equilibrium state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However, </a:t>
            </a:r>
            <a:r>
              <a:rPr lang="en-US" altLang="en-US" sz="2800" i="1" smtClean="0">
                <a:latin typeface="Arial" panose="020B0604020202020204" pitchFamily="34" charset="0"/>
              </a:rPr>
              <a:t>plastic strain</a:t>
            </a:r>
            <a:r>
              <a:rPr lang="en-US" altLang="en-US" sz="2800" smtClean="0">
                <a:latin typeface="Arial" panose="020B0604020202020204" pitchFamily="34" charset="0"/>
              </a:rPr>
              <a:t> remains, thus material is subjected to a </a:t>
            </a:r>
            <a:r>
              <a:rPr lang="en-US" altLang="en-US" sz="2800" i="1" smtClean="0">
                <a:latin typeface="Arial" panose="020B0604020202020204" pitchFamily="34" charset="0"/>
              </a:rPr>
              <a:t>permanent set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4105773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D1DB507-9ED5-4611-96CC-58B9705826CB}" type="slidenum">
              <a:rPr lang="en-US" altLang="en-US" sz="14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b="1" smtClean="0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Arial" panose="020B0604020202020204" pitchFamily="34" charset="0"/>
              </a:rPr>
              <a:t>Specimen loaded beyond yield point </a:t>
            </a:r>
            <a:r>
              <a:rPr lang="en-US" altLang="en-US" sz="2400" i="1" smtClean="0">
                <a:latin typeface="Arial" panose="020B0604020202020204" pitchFamily="34" charset="0"/>
              </a:rPr>
              <a:t>A</a:t>
            </a:r>
            <a:r>
              <a:rPr lang="en-US" altLang="en-US" sz="2400" smtClean="0">
                <a:latin typeface="Arial" panose="020B0604020202020204" pitchFamily="34" charset="0"/>
              </a:rPr>
              <a:t> to </a:t>
            </a:r>
            <a:r>
              <a:rPr lang="en-US" altLang="en-US" sz="2400" i="1" smtClean="0">
                <a:latin typeface="Arial" panose="020B0604020202020204" pitchFamily="34" charset="0"/>
              </a:rPr>
              <a:t>A’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Arial" panose="020B0604020202020204" pitchFamily="34" charset="0"/>
              </a:rPr>
              <a:t>Inter-atomic forces have to be overcome to elongate specimen </a:t>
            </a:r>
            <a:r>
              <a:rPr lang="en-US" altLang="en-US" sz="2400" i="1" smtClean="0">
                <a:latin typeface="Arial" panose="020B0604020202020204" pitchFamily="34" charset="0"/>
              </a:rPr>
              <a:t>elastically,</a:t>
            </a:r>
            <a:r>
              <a:rPr lang="en-US" altLang="en-US" sz="2400" smtClean="0">
                <a:latin typeface="Arial" panose="020B0604020202020204" pitchFamily="34" charset="0"/>
              </a:rPr>
              <a:t> these same forces pull atoms back together when load is removed</a:t>
            </a:r>
            <a:endParaRPr lang="en-US" altLang="en-US" sz="24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048000"/>
            <a:ext cx="43053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Since </a:t>
            </a:r>
            <a:r>
              <a:rPr lang="en-US" altLang="en-US" sz="2400" i="1">
                <a:latin typeface="Arial" panose="020B0604020202020204" pitchFamily="34" charset="0"/>
              </a:rPr>
              <a:t>E</a:t>
            </a:r>
            <a:r>
              <a:rPr lang="en-US" altLang="en-US" sz="2400">
                <a:latin typeface="Arial" panose="020B0604020202020204" pitchFamily="34" charset="0"/>
              </a:rPr>
              <a:t> is the same, slope of line </a:t>
            </a:r>
            <a:r>
              <a:rPr lang="en-US" altLang="en-US" sz="2400" i="1">
                <a:latin typeface="Arial" panose="020B0604020202020204" pitchFamily="34" charset="0"/>
              </a:rPr>
              <a:t>O’A’</a:t>
            </a:r>
            <a:r>
              <a:rPr lang="en-US" altLang="en-US" sz="2400">
                <a:latin typeface="Arial" panose="020B0604020202020204" pitchFamily="34" charset="0"/>
              </a:rPr>
              <a:t> is the same as line </a:t>
            </a:r>
            <a:r>
              <a:rPr lang="en-US" altLang="en-US" sz="2400" i="1">
                <a:latin typeface="Arial" panose="020B0604020202020204" pitchFamily="34" charset="0"/>
              </a:rPr>
              <a:t>OA.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However, upon reloading, specimen will exhibit new and higher yield strength.</a:t>
            </a:r>
          </a:p>
        </p:txBody>
      </p:sp>
      <p:pic>
        <p:nvPicPr>
          <p:cNvPr id="6" name="Picture 7" descr="AACLOSA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895600"/>
            <a:ext cx="3810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4767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7D8D0A8-7886-4439-9C8B-F96F35B4939C}" type="slidenum">
              <a:rPr lang="en-US" altLang="en-US" sz="1400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Load reapplied, atoms will be displaced until yielding occurs at or near </a:t>
            </a:r>
            <a:r>
              <a:rPr lang="en-US" altLang="en-US" sz="2800" i="1" smtClean="0"/>
              <a:t>A’</a:t>
            </a:r>
            <a:r>
              <a:rPr lang="en-US" altLang="en-US" sz="2800" smtClean="0">
                <a:latin typeface="Arial" panose="020B0604020202020204" pitchFamily="34" charset="0"/>
              </a:rPr>
              <a:t>, and stress-strain diagram continues along same path as before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2895600"/>
            <a:ext cx="43053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New stress-strain diagram has </a:t>
            </a:r>
            <a:r>
              <a:rPr lang="en-US" altLang="en-US" sz="2800" i="1">
                <a:latin typeface="Arial" panose="020B0604020202020204" pitchFamily="34" charset="0"/>
              </a:rPr>
              <a:t>higher</a:t>
            </a:r>
            <a:r>
              <a:rPr lang="en-US" altLang="en-US" sz="2800">
                <a:latin typeface="Arial" panose="020B0604020202020204" pitchFamily="34" charset="0"/>
              </a:rPr>
              <a:t> yield point (</a:t>
            </a:r>
            <a:r>
              <a:rPr lang="en-US" altLang="en-US" sz="2800" i="1"/>
              <a:t>A’</a:t>
            </a:r>
            <a:r>
              <a:rPr lang="en-US" altLang="en-US" sz="2800">
                <a:latin typeface="Arial" panose="020B0604020202020204" pitchFamily="34" charset="0"/>
              </a:rPr>
              <a:t>), a result of strain-hardening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has a </a:t>
            </a:r>
            <a:r>
              <a:rPr lang="en-US" altLang="en-US" sz="2800" i="1">
                <a:latin typeface="Arial" panose="020B0604020202020204" pitchFamily="34" charset="0"/>
              </a:rPr>
              <a:t>greater elastic region </a:t>
            </a:r>
            <a:r>
              <a:rPr lang="en-US" altLang="en-US" sz="2800">
                <a:latin typeface="Arial" panose="020B0604020202020204" pitchFamily="34" charset="0"/>
              </a:rPr>
              <a:t>and </a:t>
            </a:r>
            <a:r>
              <a:rPr lang="en-US" altLang="en-US" sz="2800" i="1">
                <a:latin typeface="Arial" panose="020B0604020202020204" pitchFamily="34" charset="0"/>
              </a:rPr>
              <a:t>less ductility</a:t>
            </a:r>
          </a:p>
        </p:txBody>
      </p:sp>
      <p:pic>
        <p:nvPicPr>
          <p:cNvPr id="6" name="Picture 6" descr="AACLOSA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3057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524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2F34B7A-D85B-4B3E-882C-F75B569B5BAD}" type="slidenum">
              <a:rPr lang="en-US" altLang="en-US" sz="140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As specimen is unloaded and loaded, heat or </a:t>
            </a:r>
            <a:r>
              <a:rPr lang="en-US" altLang="en-US" sz="2800" i="1" smtClean="0">
                <a:latin typeface="Arial" panose="020B0604020202020204" pitchFamily="34" charset="0"/>
              </a:rPr>
              <a:t>energy</a:t>
            </a:r>
            <a:r>
              <a:rPr lang="en-US" altLang="en-US" sz="2800" smtClean="0">
                <a:latin typeface="Arial" panose="020B0604020202020204" pitchFamily="34" charset="0"/>
              </a:rPr>
              <a:t> may be </a:t>
            </a:r>
            <a:r>
              <a:rPr lang="en-US" altLang="en-US" sz="2800" i="1" smtClean="0">
                <a:latin typeface="Arial" panose="020B0604020202020204" pitchFamily="34" charset="0"/>
              </a:rPr>
              <a:t>lost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Colored area between the curves represents lost energy and is called </a:t>
            </a:r>
            <a:r>
              <a:rPr lang="en-US" altLang="en-US" sz="2800" i="1" smtClean="0">
                <a:latin typeface="Arial" panose="020B0604020202020204" pitchFamily="34" charset="0"/>
              </a:rPr>
              <a:t>mechanical hysteresis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429000"/>
            <a:ext cx="43053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It’s an important consideration when selecting materials to serve as dampers for vibrating structures and equipment</a:t>
            </a:r>
          </a:p>
        </p:txBody>
      </p:sp>
      <p:pic>
        <p:nvPicPr>
          <p:cNvPr id="6" name="Picture 6" descr="AACLOSB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3429000"/>
            <a:ext cx="25987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8267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A6278C1-E811-47AF-92AD-BC4D69E8BB4C}" type="slidenum">
              <a:rPr lang="en-US" altLang="en-US" sz="14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984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 smtClean="0"/>
              <a:t>Hooke’s Law: Modulus of Elasticity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813300" y="1736725"/>
            <a:ext cx="3581400" cy="1384300"/>
            <a:chOff x="2688" y="1056"/>
            <a:chExt cx="2256" cy="872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688" y="1056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latin typeface="Arial" panose="020B0604020202020204" pitchFamily="34" charset="0"/>
                </a:rPr>
                <a:t>Below the yield stress</a:t>
              </a: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120" y="1344"/>
            <a:ext cx="177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Equation" r:id="rId3" imgW="2819400" imgH="927100" progId="Equation.DSMT4">
                    <p:embed/>
                  </p:oleObj>
                </mc:Choice>
                <mc:Fallback>
                  <p:oleObj name="Equation" r:id="rId3" imgW="2819400" imgH="927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344"/>
                          <a:ext cx="1776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800600" y="3565525"/>
            <a:ext cx="40989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Arial" panose="020B0604020202020204" pitchFamily="34" charset="0"/>
              </a:rPr>
              <a:t>Strength is affected by alloying, heat treating, and manufacturing process but stiffness (Modulus of Elasticity) is not.</a:t>
            </a:r>
          </a:p>
        </p:txBody>
      </p:sp>
      <p:pic>
        <p:nvPicPr>
          <p:cNvPr id="8" name="Picture 7" descr="msotw9_temp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4064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70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172BA2-5EB6-433D-AAFD-3593F426A8D2}" type="slidenum">
              <a:rPr lang="en-US" altLang="en-US" sz="14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When material is deformed by external loading, energy is stored </a:t>
            </a:r>
            <a:r>
              <a:rPr lang="en-US" altLang="en-US" sz="2800" i="1" smtClean="0">
                <a:latin typeface="Arial" panose="020B0604020202020204" pitchFamily="34" charset="0"/>
              </a:rPr>
              <a:t>internally</a:t>
            </a:r>
            <a:r>
              <a:rPr lang="en-US" altLang="en-US" sz="2800" smtClean="0">
                <a:latin typeface="Arial" panose="020B0604020202020204" pitchFamily="34" charset="0"/>
              </a:rPr>
              <a:t> throughout its volume</a:t>
            </a:r>
            <a:endParaRPr lang="en-US" altLang="en-US" sz="2800" i="1" smtClean="0">
              <a:latin typeface="Arial" panose="020B0604020202020204" pitchFamily="34" charset="0"/>
            </a:endParaRPr>
          </a:p>
          <a:p>
            <a:r>
              <a:rPr lang="en-US" altLang="en-US" sz="2800" smtClean="0">
                <a:latin typeface="Arial" panose="020B0604020202020204" pitchFamily="34" charset="0"/>
              </a:rPr>
              <a:t>Internal energy is also referred to as strain energy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Stress develops a force, 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16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3.5 STRAIN ENERGY</a:t>
            </a:r>
          </a:p>
        </p:txBody>
      </p:sp>
      <p:pic>
        <p:nvPicPr>
          <p:cNvPr id="5" name="Picture 4" descr="AACLOS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2819400"/>
            <a:ext cx="20145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762000" y="3124200"/>
            <a:ext cx="3810000" cy="838200"/>
            <a:chOff x="480" y="1968"/>
            <a:chExt cx="2400" cy="528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80" y="1968"/>
              <a:ext cx="2400" cy="52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24" y="2013"/>
              <a:ext cx="21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Arial" panose="020B0604020202020204" pitchFamily="34" charset="0"/>
                  <a:sym typeface="Symbol" panose="05050102010706020507" pitchFamily="18" charset="2"/>
                </a:rPr>
                <a:t></a:t>
              </a:r>
              <a:r>
                <a:rPr lang="en-US" altLang="en-US" sz="2800" i="1">
                  <a:cs typeface="Arial" panose="020B0604020202020204" pitchFamily="34" charset="0"/>
                </a:rPr>
                <a:t>F</a:t>
              </a:r>
              <a:r>
                <a:rPr lang="en-US" altLang="en-US" sz="2800">
                  <a:cs typeface="Arial" panose="020B0604020202020204" pitchFamily="34" charset="0"/>
                </a:rPr>
                <a:t> = </a:t>
              </a: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 i="1">
                  <a:cs typeface="Times New Roman" panose="02020603050405020304" pitchFamily="18" charset="0"/>
                </a:rPr>
                <a:t> </a:t>
              </a: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</a:t>
              </a:r>
              <a:r>
                <a:rPr lang="en-US" altLang="en-US" sz="2800" i="1">
                  <a:cs typeface="Arial" panose="020B0604020202020204" pitchFamily="34" charset="0"/>
                </a:rPr>
                <a:t>A</a:t>
              </a:r>
              <a:r>
                <a:rPr lang="en-US" altLang="en-US" sz="2800">
                  <a:cs typeface="Arial" panose="020B0604020202020204" pitchFamily="34" charset="0"/>
                </a:rPr>
                <a:t> = </a:t>
              </a: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>
                  <a:cs typeface="Times New Roman" panose="02020603050405020304" pitchFamily="18" charset="0"/>
                </a:rPr>
                <a:t> (</a:t>
              </a: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</a:t>
              </a:r>
              <a:r>
                <a:rPr lang="en-US" altLang="en-US" sz="2800" i="1">
                  <a:cs typeface="Arial" panose="020B0604020202020204" pitchFamily="34" charset="0"/>
                </a:rPr>
                <a:t>x </a:t>
              </a: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</a:t>
              </a:r>
              <a:r>
                <a:rPr lang="en-US" altLang="en-US" sz="2800" i="1">
                  <a:cs typeface="Arial" panose="020B0604020202020204" pitchFamily="34" charset="0"/>
                </a:rPr>
                <a:t>y</a:t>
              </a:r>
              <a:r>
                <a:rPr lang="en-US" altLang="en-US" sz="2800">
                  <a:cs typeface="Arial" panose="020B0604020202020204" pitchFamily="34" charset="0"/>
                </a:rPr>
                <a:t>)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408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D6BBACF-A745-44F7-9055-FCDD8B0C7AE9}" type="slidenum">
              <a:rPr lang="en-US" altLang="en-US" sz="14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Strain-energy density is strain energy per unit volume of material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16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3.5 STRAIN ENERGY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038600" y="1676400"/>
            <a:ext cx="2590800" cy="1295400"/>
            <a:chOff x="1530" y="1119"/>
            <a:chExt cx="1632" cy="81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30" y="1119"/>
              <a:ext cx="1632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84" y="1353"/>
              <a:ext cx="4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u =</a:t>
              </a:r>
              <a:endParaRPr lang="en-US" altLang="en-US" sz="280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016" y="1199"/>
              <a:ext cx="45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∆</a:t>
              </a:r>
              <a:r>
                <a:rPr lang="en-US" altLang="en-US" sz="2800" i="1"/>
                <a:t>U	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∆</a:t>
              </a:r>
              <a:r>
                <a:rPr lang="en-US" altLang="en-US" sz="2800" i="1"/>
                <a:t>V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732" y="1188"/>
              <a:ext cx="32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σ</a:t>
              </a: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endParaRPr lang="en-US" altLang="en-US" sz="2800" i="1"/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  <a:endParaRPr lang="en-US" altLang="en-US" sz="2800" i="1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446" y="1353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2064" y="1527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2688" y="1527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28600" y="3048000"/>
            <a:ext cx="8610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If material behavior is linear elastic, Hooke’s law applies,</a:t>
            </a:r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4038600" y="3886200"/>
            <a:ext cx="3048000" cy="1295400"/>
            <a:chOff x="1536" y="2496"/>
            <a:chExt cx="1920" cy="816"/>
          </a:xfrm>
        </p:grpSpPr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36" y="2496"/>
              <a:ext cx="1920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1590" y="2730"/>
              <a:ext cx="4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u =</a:t>
              </a:r>
              <a:endParaRPr lang="en-US" altLang="en-US" sz="2800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021" y="2577"/>
              <a:ext cx="28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σ</a:t>
              </a:r>
              <a:r>
                <a:rPr lang="en-US" altLang="en-US" sz="2800">
                  <a:sym typeface="Symbol" panose="05050102010706020507" pitchFamily="18" charset="2"/>
                </a:rPr>
                <a:t> 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  <a:endParaRPr lang="en-US" altLang="en-US" sz="2800" i="1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962" y="2569"/>
              <a:ext cx="365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σ</a:t>
              </a:r>
              <a:r>
                <a:rPr lang="en-US" altLang="en-US" sz="2800" baseline="30000">
                  <a:sym typeface="Symbol" panose="05050102010706020507" pitchFamily="18" charset="2"/>
                </a:rPr>
                <a:t>2</a:t>
              </a:r>
              <a:endParaRPr lang="en-US" altLang="en-US" sz="2800" i="1" baseline="30000"/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  <a:r>
                <a:rPr lang="en-US" altLang="en-US" sz="2800" i="1">
                  <a:sym typeface="Symbol" panose="05050102010706020507" pitchFamily="18" charset="2"/>
                </a:rPr>
                <a:t>E</a:t>
              </a:r>
              <a:endParaRPr lang="en-US" altLang="en-US" sz="2800" i="1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736" y="2730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2016" y="2904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976" y="2895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65" y="2575"/>
              <a:ext cx="226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σ</a:t>
              </a:r>
              <a:endParaRPr lang="en-US" altLang="en-US" sz="2800" i="1"/>
            </a:p>
            <a:p>
              <a:pPr algn="ctr"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2356" y="2907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2194" y="2637"/>
              <a:ext cx="586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800">
                  <a:latin typeface="Arial" panose="020B0604020202020204" pitchFamily="34" charset="0"/>
                </a:rPr>
                <a:t>( 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362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090D505-BB0D-4515-8D6B-FDBDAA8918BA}" type="slidenum">
              <a:rPr lang="en-US" altLang="en-US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3772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Strength of a material can only be determined by </a:t>
            </a:r>
            <a:r>
              <a:rPr lang="en-US" altLang="en-US" sz="2800" i="1" smtClean="0">
                <a:latin typeface="Arial" panose="020B0604020202020204" pitchFamily="34" charset="0"/>
              </a:rPr>
              <a:t>experiment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One test used by engineers is the </a:t>
            </a:r>
            <a:r>
              <a:rPr lang="en-US" altLang="en-US" sz="2800" i="1" smtClean="0">
                <a:latin typeface="Arial" panose="020B0604020202020204" pitchFamily="34" charset="0"/>
              </a:rPr>
              <a:t>tension or compression test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This test is used primarily to determine the relationship between the average normal stress and average normal strain in common engineering materials, such as metals, ceramics, polymers and composites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3.1 TENSION &amp; COMPRESSION TEST</a:t>
            </a:r>
          </a:p>
        </p:txBody>
      </p:sp>
    </p:spTree>
    <p:extLst>
      <p:ext uri="{BB962C8B-B14F-4D97-AF65-F5344CB8AC3E}">
        <p14:creationId xmlns:p14="http://schemas.microsoft.com/office/powerpoint/2010/main" val="435394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845B93-74B5-4FB4-94AC-DFD47EB20C23}" type="slidenum">
              <a:rPr lang="en-US" altLang="en-US" sz="14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Modulus of resilience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When stress reaches proportional limit, strain-energy-energy density is called modulus of resilience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16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3.5 STRAIN ENERGY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4038600"/>
            <a:ext cx="5791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 material’s resilience represents its ability to absorb energy without any permanent damage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14600" y="2667000"/>
            <a:ext cx="3048000" cy="1295400"/>
            <a:chOff x="1920" y="1608"/>
            <a:chExt cx="1920" cy="816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920" y="1608"/>
              <a:ext cx="1920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974" y="1842"/>
              <a:ext cx="4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u</a:t>
              </a:r>
              <a:r>
                <a:rPr lang="en-US" altLang="en-US" sz="2800" i="1" baseline="-25000"/>
                <a:t>r</a:t>
              </a:r>
              <a:r>
                <a:rPr lang="en-US" altLang="en-US" sz="2800" i="1"/>
                <a:t> =</a:t>
              </a:r>
              <a:endParaRPr lang="en-US" altLang="en-US" sz="280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54" y="1685"/>
              <a:ext cx="666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>
                  <a:sym typeface="Symbol" panose="05050102010706020507" pitchFamily="18" charset="2"/>
                </a:rPr>
                <a:t>σ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pl</a:t>
              </a:r>
              <a:r>
                <a:rPr lang="en-US" altLang="en-US" sz="2800" baseline="-25000">
                  <a:sym typeface="Symbol" panose="05050102010706020507" pitchFamily="18" charset="2"/>
                </a:rPr>
                <a:t> </a:t>
              </a: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i="1" baseline="-25000">
                  <a:latin typeface="Arial" panose="020B0604020202020204" pitchFamily="34" charset="0"/>
                  <a:sym typeface="Symbol" panose="05050102010706020507" pitchFamily="18" charset="2"/>
                </a:rPr>
                <a:t>pl</a:t>
              </a:r>
              <a:r>
                <a:rPr lang="en-US" altLang="en-US" sz="2800">
                  <a:sym typeface="Symbol" panose="05050102010706020507" pitchFamily="18" charset="2"/>
                </a:rPr>
                <a:t> 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262" y="1681"/>
              <a:ext cx="431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>
                  <a:sym typeface="Symbol" panose="05050102010706020507" pitchFamily="18" charset="2"/>
                </a:rPr>
                <a:t>σ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pl</a:t>
              </a:r>
              <a:r>
                <a:rPr lang="en-US" altLang="en-US" sz="2800" baseline="30000">
                  <a:sym typeface="Symbol" panose="05050102010706020507" pitchFamily="18" charset="2"/>
                </a:rPr>
                <a:t>2</a:t>
              </a:r>
              <a:endParaRPr lang="en-US" altLang="en-US" sz="2800" i="1" baseline="30000"/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2E</a:t>
              </a:r>
              <a:endParaRPr lang="en-US" altLang="en-US" sz="2800" i="1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054" y="1854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2400" y="2016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3300" y="2007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740" y="2019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5" name="Picture 14" descr="AACLOSD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50" y="3048000"/>
            <a:ext cx="304006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9602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769DAA6-4826-41A7-A854-1F846AD9C7AF}" type="slidenum">
              <a:rPr lang="en-US" altLang="en-US" sz="1400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5410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</a:rPr>
              <a:t>Modulus of toughness</a:t>
            </a:r>
          </a:p>
          <a:p>
            <a:r>
              <a:rPr lang="en-US" altLang="en-US" sz="2800" smtClean="0"/>
              <a:t>Modulus of toughness </a:t>
            </a:r>
            <a:r>
              <a:rPr lang="en-US" altLang="en-US" sz="2800" i="1" smtClean="0"/>
              <a:t>u</a:t>
            </a:r>
            <a:r>
              <a:rPr lang="en-US" altLang="en-US" sz="2800" i="1" baseline="-25000" smtClean="0"/>
              <a:t>t</a:t>
            </a:r>
            <a:r>
              <a:rPr lang="en-US" altLang="en-US" sz="2800" smtClean="0"/>
              <a:t>, indicates the strain-energy density of material before it fractures</a:t>
            </a:r>
            <a:endParaRPr lang="en-US" altLang="en-US" sz="280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16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3.5 STRAIN ENERGY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3276600"/>
            <a:ext cx="5638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/>
              <a:t>Shaded area under stress-strain diagram is the modulus of toughness</a:t>
            </a:r>
          </a:p>
        </p:txBody>
      </p:sp>
      <p:pic>
        <p:nvPicPr>
          <p:cNvPr id="6" name="Picture 5" descr="AACLOSE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1219200"/>
            <a:ext cx="30622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648200"/>
            <a:ext cx="8610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/>
              <a:t>Used for designing members that may be accidentally overloaded</a:t>
            </a:r>
          </a:p>
          <a:p>
            <a:pPr eaLnBrk="1" hangingPunct="1"/>
            <a:r>
              <a:rPr lang="en-US" altLang="en-US" sz="2800"/>
              <a:t>Higher </a:t>
            </a:r>
            <a:r>
              <a:rPr lang="en-US" altLang="en-US" sz="2800" i="1"/>
              <a:t>u</a:t>
            </a:r>
            <a:r>
              <a:rPr lang="en-US" altLang="en-US" sz="2800" i="1" baseline="-25000"/>
              <a:t>t</a:t>
            </a:r>
            <a:r>
              <a:rPr lang="en-US" altLang="en-US" sz="2800"/>
              <a:t> is preferable as distortion is noticeable before failure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219200"/>
            <a:ext cx="3505200" cy="321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7411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38B125-2DC1-4BB8-8BBC-2F89B71F55F3}" type="slidenum">
              <a:rPr lang="en-US" altLang="en-US" sz="1400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27038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3058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/>
              <a:t>Tension test for a steel alloy results in the stress-strain diagram below.</a:t>
            </a:r>
            <a:endParaRPr lang="en-US" altLang="en-US" sz="280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00" y="1905000"/>
            <a:ext cx="27432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Calculate the modulus of elasticity and the yield strength based on a 0.2%.</a:t>
            </a:r>
          </a:p>
        </p:txBody>
      </p:sp>
      <p:pic>
        <p:nvPicPr>
          <p:cNvPr id="6" name="Picture 5" descr="3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209800"/>
            <a:ext cx="536257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0429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48D3FCA-445C-4069-8DD0-A5FE0DFE1CA5}" type="slidenum">
              <a:rPr lang="en-US" altLang="en-US" sz="1400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458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Modulus of elasticity</a:t>
            </a:r>
          </a:p>
          <a:p>
            <a:pPr marL="0" indent="0">
              <a:buFontTx/>
              <a:buNone/>
            </a:pPr>
            <a:r>
              <a:rPr lang="en-US" altLang="en-US" sz="2800" smtClean="0"/>
              <a:t>Calculate the slope of initial straight-line portion of the graph. Use magnified curve and scale shown in light blue, line extends from </a:t>
            </a:r>
            <a:r>
              <a:rPr lang="en-US" altLang="en-US" sz="2800" i="1" smtClean="0"/>
              <a:t>O</a:t>
            </a:r>
            <a:r>
              <a:rPr lang="en-US" altLang="en-US" sz="2800" smtClean="0"/>
              <a:t> to </a:t>
            </a:r>
            <a:r>
              <a:rPr lang="en-US" altLang="en-US" sz="2800" i="1" smtClean="0"/>
              <a:t>A</a:t>
            </a:r>
            <a:r>
              <a:rPr lang="en-US" altLang="en-US" sz="2800" smtClean="0"/>
              <a:t>, with coordinates (0.0016 mm, 345 MPa)</a:t>
            </a:r>
            <a:endParaRPr lang="en-US" altLang="en-US" sz="2800" smtClean="0"/>
          </a:p>
        </p:txBody>
      </p:sp>
      <p:pic>
        <p:nvPicPr>
          <p:cNvPr id="4" name="Picture 3" descr="3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43434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69925" y="3706813"/>
            <a:ext cx="3063875" cy="1627187"/>
            <a:chOff x="374" y="2287"/>
            <a:chExt cx="1930" cy="1025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74" y="2442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E =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758" y="2287"/>
              <a:ext cx="1546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345 MPa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0.0016 mm/mm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576" y="2985"/>
              <a:ext cx="10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215 GPa</a:t>
              </a: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816" y="2610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6200" y="4270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EXAMPLE 3.1 (SOLN)</a:t>
            </a:r>
          </a:p>
        </p:txBody>
      </p:sp>
    </p:spTree>
    <p:extLst>
      <p:ext uri="{BB962C8B-B14F-4D97-AF65-F5344CB8AC3E}">
        <p14:creationId xmlns:p14="http://schemas.microsoft.com/office/powerpoint/2010/main" val="3963922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0C06BC1-5DF3-4095-9C1C-DBDEB0E729DE}" type="slidenum">
              <a:rPr lang="en-US" altLang="en-US" sz="1400">
                <a:latin typeface="Arial" panose="020B0604020202020204" pitchFamily="34" charset="0"/>
              </a:rPr>
              <a:pPr eaLnBrk="1" hangingPunct="1"/>
              <a:t>43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458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Yield strength</a:t>
            </a:r>
          </a:p>
          <a:p>
            <a:pPr marL="0" indent="0">
              <a:buFontTx/>
              <a:buNone/>
            </a:pPr>
            <a:r>
              <a:rPr lang="en-US" altLang="en-US" sz="2800" smtClean="0"/>
              <a:t>At 0.2% strain, extrapolate line (dashed) parallel to </a:t>
            </a:r>
            <a:r>
              <a:rPr lang="en-US" altLang="en-US" sz="2800" i="1" smtClean="0"/>
              <a:t>OA</a:t>
            </a:r>
            <a:r>
              <a:rPr lang="en-US" altLang="en-US" sz="2800" smtClean="0"/>
              <a:t> till it intersects stress-strain curve at </a:t>
            </a:r>
            <a:r>
              <a:rPr lang="en-US" altLang="en-US" sz="2800" i="1" smtClean="0"/>
              <a:t>A’</a:t>
            </a:r>
            <a:endParaRPr lang="en-US" altLang="en-US" sz="2800" i="1" smtClean="0"/>
          </a:p>
        </p:txBody>
      </p:sp>
      <p:pic>
        <p:nvPicPr>
          <p:cNvPr id="4" name="Picture 3" descr="3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667000"/>
            <a:ext cx="5181600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5800" y="3200400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σ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YS</a:t>
            </a:r>
            <a:r>
              <a:rPr lang="en-US" altLang="en-US" sz="2800"/>
              <a:t> = 469 MPa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200" y="4270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EXAMPLE 3.1 (SOLN)</a:t>
            </a:r>
          </a:p>
        </p:txBody>
      </p:sp>
    </p:spTree>
    <p:extLst>
      <p:ext uri="{BB962C8B-B14F-4D97-AF65-F5344CB8AC3E}">
        <p14:creationId xmlns:p14="http://schemas.microsoft.com/office/powerpoint/2010/main" val="16809716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5F7CBE5-20DE-4E3E-A0B4-3B292BDB3A3C}" type="slidenum">
              <a:rPr lang="en-US" altLang="en-US" sz="1400">
                <a:latin typeface="Arial" panose="020B0604020202020204" pitchFamily="34" charset="0"/>
              </a:rPr>
              <a:pPr eaLnBrk="1" hangingPunct="1"/>
              <a:t>44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458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Ultimate stress</a:t>
            </a:r>
          </a:p>
          <a:p>
            <a:pPr marL="0" indent="0">
              <a:buFontTx/>
              <a:buNone/>
            </a:pPr>
            <a:r>
              <a:rPr lang="en-US" altLang="en-US" sz="2800" smtClean="0"/>
              <a:t>Defined at peak of graph, point </a:t>
            </a:r>
            <a:r>
              <a:rPr lang="en-US" altLang="en-US" sz="2800" i="1" smtClean="0"/>
              <a:t>B</a:t>
            </a:r>
            <a:r>
              <a:rPr lang="en-US" altLang="en-US" sz="2800" smtClean="0"/>
              <a:t>,</a:t>
            </a:r>
            <a:endParaRPr lang="en-US" altLang="en-US" sz="2800" smtClean="0"/>
          </a:p>
        </p:txBody>
      </p:sp>
      <p:pic>
        <p:nvPicPr>
          <p:cNvPr id="4" name="Picture 3" descr="3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548640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2417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σ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u</a:t>
            </a:r>
            <a:r>
              <a:rPr lang="en-US" altLang="en-US" sz="2800"/>
              <a:t> = 745.2 MPa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200" y="4270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EXAMPLE 3.1 (SOLN)</a:t>
            </a:r>
          </a:p>
        </p:txBody>
      </p:sp>
    </p:spTree>
    <p:extLst>
      <p:ext uri="{BB962C8B-B14F-4D97-AF65-F5344CB8AC3E}">
        <p14:creationId xmlns:p14="http://schemas.microsoft.com/office/powerpoint/2010/main" val="1535239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F3F5DB2-4E41-4720-A17C-CD69A21B98F7}" type="slidenum">
              <a:rPr lang="en-US" altLang="en-US" sz="1400">
                <a:latin typeface="Arial" panose="020B0604020202020204" pitchFamily="34" charset="0"/>
              </a:rPr>
              <a:pPr eaLnBrk="1" hangingPunct="1"/>
              <a:t>45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4800" y="1066800"/>
            <a:ext cx="8382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Fracture stress</a:t>
            </a:r>
          </a:p>
          <a:p>
            <a:pPr marL="0" indent="0">
              <a:buFontTx/>
              <a:buNone/>
            </a:pPr>
            <a:r>
              <a:rPr lang="en-US" altLang="en-US" sz="2800" smtClean="0"/>
              <a:t>When specimen strained to maximum of </a:t>
            </a:r>
            <a:r>
              <a:rPr lang="en-US" altLang="en-US" sz="2800" smtClean="0">
                <a:sym typeface="Symbol" panose="05050102010706020507" pitchFamily="18" charset="2"/>
              </a:rPr>
              <a:t></a:t>
            </a:r>
            <a:r>
              <a:rPr lang="en-US" altLang="en-US" sz="2800" i="1" baseline="-25000" smtClean="0">
                <a:sym typeface="Symbol" panose="05050102010706020507" pitchFamily="18" charset="2"/>
              </a:rPr>
              <a:t>f</a:t>
            </a:r>
            <a:r>
              <a:rPr lang="en-US" altLang="en-US" sz="2800" smtClean="0">
                <a:sym typeface="Symbol" panose="05050102010706020507" pitchFamily="18" charset="2"/>
              </a:rPr>
              <a:t> = 0.23 mm/mm, fractures occur at C.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sym typeface="Symbol" panose="05050102010706020507" pitchFamily="18" charset="2"/>
              </a:rPr>
              <a:t>Thus,</a:t>
            </a:r>
            <a:endParaRPr lang="en-US" altLang="en-US" sz="2800" smtClean="0"/>
          </a:p>
        </p:txBody>
      </p:sp>
      <p:pic>
        <p:nvPicPr>
          <p:cNvPr id="4" name="Picture 3" descr="3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954338"/>
            <a:ext cx="4800600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27113" y="3200400"/>
            <a:ext cx="2097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σ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f</a:t>
            </a:r>
            <a:r>
              <a:rPr lang="en-US" altLang="en-US" sz="2800"/>
              <a:t> = 621 MPa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200" y="4270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EXAMPLE 3.1 (SOLN)</a:t>
            </a:r>
          </a:p>
        </p:txBody>
      </p:sp>
    </p:spTree>
    <p:extLst>
      <p:ext uri="{BB962C8B-B14F-4D97-AF65-F5344CB8AC3E}">
        <p14:creationId xmlns:p14="http://schemas.microsoft.com/office/powerpoint/2010/main" val="3874844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838200"/>
            <a:ext cx="7610476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AACLOSH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95600"/>
            <a:ext cx="3943350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0738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58888"/>
            <a:ext cx="73628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593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23B7172-F797-4C00-A2CA-A25A7BD5A2CB}" type="slidenum">
              <a:rPr lang="en-US" altLang="en-US" sz="1400">
                <a:latin typeface="Arial" panose="020B0604020202020204" pitchFamily="34" charset="0"/>
              </a:rPr>
              <a:pPr eaLnBrk="1" hangingPunct="1"/>
              <a:t>48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7852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050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72BBCAF-E915-4778-9DB1-F91B82C10F65}" type="slidenum">
              <a:rPr lang="en-US" altLang="en-US" sz="14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153400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5773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332EFEB-C59D-490F-86B4-0C575A9A41DB}" type="slidenum">
              <a:rPr lang="en-US" altLang="en-US" sz="1400">
                <a:latin typeface="Arial" panose="020B0604020202020204" pitchFamily="34" charset="0"/>
              </a:rPr>
              <a:pPr eaLnBrk="1" hangingPunct="1"/>
              <a:t>49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chemeClr val="bg1"/>
                </a:solidFill>
              </a:rPr>
              <a:t>EXAMPLE 3.3 (SOLN)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371600" y="2438400"/>
            <a:ext cx="6172200" cy="4191000"/>
            <a:chOff x="864" y="1680"/>
            <a:chExt cx="3888" cy="2640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680"/>
              <a:ext cx="3888" cy="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2500"/>
              <a:ext cx="3888" cy="1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457200" y="1066800"/>
            <a:ext cx="8458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400" smtClean="0">
                <a:latin typeface="Arial" panose="020B0604020202020204" pitchFamily="34" charset="0"/>
              </a:rPr>
              <a:t>Determine the approx. </a:t>
            </a:r>
            <a:r>
              <a:rPr lang="el-GR" altLang="en-US" sz="2400" smtClean="0">
                <a:latin typeface="Arial" panose="020B0604020202020204" pitchFamily="34" charset="0"/>
                <a:cs typeface="Times New Roman" panose="02020603050405020304" pitchFamily="18" charset="0"/>
              </a:rPr>
              <a:t>Δ</a:t>
            </a:r>
            <a:r>
              <a:rPr lang="en-US" altLang="en-US" sz="2400" smtClean="0">
                <a:latin typeface="Arial" panose="020B0604020202020204" pitchFamily="34" charset="0"/>
                <a:cs typeface="Times New Roman" panose="02020603050405020304" pitchFamily="18" charset="0"/>
              </a:rPr>
              <a:t>, of the rod when 10kN axial load is applied? Use given stress-strain diagram to calculate the permanent elongation of the rod if the load is removed.</a:t>
            </a:r>
            <a:endParaRPr lang="el-GR" altLang="en-US" sz="2400" smtClean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2415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19175"/>
            <a:ext cx="63246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9917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67E306B-71E1-4CB9-9E03-E273B9BC9541}" type="slidenum">
              <a:rPr lang="en-US" altLang="en-US" sz="1400">
                <a:latin typeface="Arial" panose="020B0604020202020204" pitchFamily="34" charset="0"/>
              </a:rPr>
              <a:pPr eaLnBrk="1" hangingPunct="1"/>
              <a:t>51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773988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1261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B19AA44-384F-4EFD-AC3E-6C03B0B5559F}" type="slidenum">
              <a:rPr lang="en-US" altLang="en-US" sz="1400">
                <a:latin typeface="Arial" panose="020B0604020202020204" pitchFamily="34" charset="0"/>
              </a:rPr>
              <a:pPr eaLnBrk="1" hangingPunct="1"/>
              <a:t>52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/>
              <a:t>When body subjected to axial tensile force, it elongates and contracts laterally</a:t>
            </a:r>
          </a:p>
          <a:p>
            <a:r>
              <a:rPr lang="en-US" altLang="en-US" sz="2800" smtClean="0"/>
              <a:t>Similarly, it will contract and its sides expand laterally when subjected to an axial compressive force</a:t>
            </a:r>
            <a:endParaRPr lang="en-US" altLang="en-US" sz="280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736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3.6 POISSON’S RATIO</a:t>
            </a:r>
          </a:p>
        </p:txBody>
      </p:sp>
      <p:pic>
        <p:nvPicPr>
          <p:cNvPr id="5" name="Picture 4" descr="AACLOT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71888"/>
            <a:ext cx="434340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TB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41910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5463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4747F45-C3FE-44D9-A109-3BF514826846}" type="slidenum">
              <a:rPr lang="en-US" altLang="en-US" sz="1400">
                <a:latin typeface="Arial" panose="020B0604020202020204" pitchFamily="34" charset="0"/>
              </a:rPr>
              <a:pPr eaLnBrk="1" hangingPunct="1"/>
              <a:t>53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/>
              <a:t>Strains of the bar are:</a:t>
            </a:r>
            <a:endParaRPr lang="en-US" altLang="en-US" sz="280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89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3.6 POISSON’S RATIO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85800" y="1600200"/>
            <a:ext cx="5257800" cy="1295400"/>
            <a:chOff x="1104" y="1008"/>
            <a:chExt cx="3312" cy="81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04" y="1008"/>
              <a:ext cx="3312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344" y="1056"/>
              <a:ext cx="960" cy="650"/>
              <a:chOff x="1152" y="3063"/>
              <a:chExt cx="960" cy="650"/>
            </a:xfrm>
          </p:grpSpPr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152" y="3216"/>
                <a:ext cx="66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>
                    <a:sym typeface="Symbol" panose="05050102010706020507" pitchFamily="18" charset="2"/>
                  </a:rPr>
                  <a:t>long</a:t>
                </a:r>
                <a:r>
                  <a:rPr lang="en-US" altLang="en-US" sz="2800">
                    <a:sym typeface="Symbol" panose="05050102010706020507" pitchFamily="18" charset="2"/>
                  </a:rPr>
                  <a:t> =</a:t>
                </a:r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823" y="3063"/>
                <a:ext cx="241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δ</a:t>
                </a:r>
                <a:endPara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L</a:t>
                </a:r>
                <a:endPara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14" name="Line 9"/>
              <p:cNvSpPr>
                <a:spLocks noChangeShapeType="1"/>
              </p:cNvSpPr>
              <p:nvPr/>
            </p:nvSpPr>
            <p:spPr bwMode="auto">
              <a:xfrm>
                <a:off x="1824" y="338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3216" y="1104"/>
              <a:ext cx="912" cy="650"/>
              <a:chOff x="3600" y="3607"/>
              <a:chExt cx="912" cy="650"/>
            </a:xfrm>
          </p:grpSpPr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3600" y="3744"/>
                <a:ext cx="5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>
                    <a:sym typeface="Symbol" panose="05050102010706020507" pitchFamily="18" charset="2"/>
                  </a:rPr>
                  <a:t>lat</a:t>
                </a:r>
                <a:r>
                  <a:rPr lang="en-US" altLang="en-US" sz="2800">
                    <a:sym typeface="Symbol" panose="05050102010706020507" pitchFamily="18" charset="2"/>
                  </a:rPr>
                  <a:t> =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4127" y="3607"/>
                <a:ext cx="38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δ</a:t>
                </a: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’</a:t>
                </a:r>
              </a:p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r</a:t>
                </a:r>
                <a:endPara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11" name="Line 13"/>
              <p:cNvSpPr>
                <a:spLocks noChangeShapeType="1"/>
              </p:cNvSpPr>
              <p:nvPr/>
            </p:nvSpPr>
            <p:spPr bwMode="auto">
              <a:xfrm>
                <a:off x="4131" y="391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62000" y="4876800"/>
            <a:ext cx="4572000" cy="1447800"/>
            <a:chOff x="768" y="2688"/>
            <a:chExt cx="2880" cy="912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68" y="2688"/>
              <a:ext cx="2880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887" y="2971"/>
              <a:ext cx="20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Poisson’s ratio, </a:t>
              </a:r>
              <a:r>
                <a: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ν</a:t>
              </a:r>
              <a:r>
                <a:rPr lang="en-US" altLang="en-US" sz="2800">
                  <a:sym typeface="Symbol" panose="05050102010706020507" pitchFamily="18" charset="2"/>
                </a:rPr>
                <a:t> = </a:t>
              </a:r>
              <a:r>
                <a:rPr lang="en-US" altLang="en-US" sz="2800">
                  <a:cs typeface="Times New Roman" panose="02020603050405020304" pitchFamily="18" charset="0"/>
                  <a:sym typeface="Symbol" panose="05050102010706020507" pitchFamily="18" charset="2"/>
                </a:rPr>
                <a:t>−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910" y="2745"/>
              <a:ext cx="48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lat</a:t>
              </a:r>
              <a:endParaRPr lang="en-US" altLang="en-US" sz="2800" i="1" baseline="-25000"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long</a:t>
              </a:r>
              <a:endParaRPr lang="el-GR" altLang="en-US" sz="2800" baseline="-25000">
                <a:sym typeface="Symbol" panose="05050102010706020507" pitchFamily="18" charset="2"/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926" y="3141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8600" y="3352800"/>
            <a:ext cx="8458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/>
              <a:t>Early 1800s, S.D. Poisson realized that within elastic range, ratio of the two strains is a constant value, since both are proportional.</a:t>
            </a:r>
          </a:p>
        </p:txBody>
      </p:sp>
      <p:pic>
        <p:nvPicPr>
          <p:cNvPr id="21" name="Picture 20" descr="AACLORW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066800"/>
            <a:ext cx="16081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450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CB98A7-2F97-4B8D-9127-F00E22380377}" type="slidenum">
              <a:rPr lang="en-US" altLang="en-US" sz="1400">
                <a:latin typeface="Arial" panose="020B0604020202020204" pitchFamily="34" charset="0"/>
              </a:rPr>
              <a:pPr eaLnBrk="1" hangingPunct="1"/>
              <a:t>54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ν</a:t>
            </a:r>
            <a:r>
              <a:rPr lang="en-US" altLang="en-US" sz="2800" smtClean="0">
                <a:latin typeface="Arial" panose="020B0604020202020204" pitchFamily="34" charset="0"/>
              </a:rPr>
              <a:t> is unique for </a:t>
            </a:r>
            <a:r>
              <a:rPr lang="en-US" altLang="en-US" sz="2800" i="1" smtClean="0">
                <a:latin typeface="Arial" panose="020B0604020202020204" pitchFamily="34" charset="0"/>
              </a:rPr>
              <a:t>homogenous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>
                <a:latin typeface="Arial" panose="020B0604020202020204" pitchFamily="34" charset="0"/>
              </a:rPr>
              <a:t>isotropic</a:t>
            </a:r>
            <a:r>
              <a:rPr lang="en-US" altLang="en-US" sz="2800" smtClean="0">
                <a:latin typeface="Arial" panose="020B0604020202020204" pitchFamily="34" charset="0"/>
              </a:rPr>
              <a:t> material</a:t>
            </a:r>
          </a:p>
          <a:p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Why negative sign?</a:t>
            </a:r>
            <a:r>
              <a:rPr lang="en-US" altLang="en-US" sz="2800" smtClean="0">
                <a:latin typeface="Arial" panose="020B0604020202020204" pitchFamily="34" charset="0"/>
              </a:rPr>
              <a:t> Longitudinal elongation cause lateral contraction (-ve strain) and vice versa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Lateral strain is the same in all lateral (radial) directions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Note that, no force or stress acts in a lateral direction in order to strain the material; the strain is caused only by axial force.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Poisson’s ratio is dimensionless, 0 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≤ </a:t>
            </a:r>
            <a:r>
              <a:rPr lang="el-GR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ν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 ≤ 0.5</a:t>
            </a:r>
            <a:endParaRPr lang="en-US" altLang="en-US" sz="2800" smtClean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89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3.6 POISSON’S RATIO</a:t>
            </a:r>
          </a:p>
        </p:txBody>
      </p:sp>
    </p:spTree>
    <p:extLst>
      <p:ext uri="{BB962C8B-B14F-4D97-AF65-F5344CB8AC3E}">
        <p14:creationId xmlns:p14="http://schemas.microsoft.com/office/powerpoint/2010/main" val="35647989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CB726A-2593-46DE-98E6-12390DF41646}" type="slidenum">
              <a:rPr lang="en-US" altLang="en-US" sz="1400">
                <a:latin typeface="Arial" panose="020B0604020202020204" pitchFamily="34" charset="0"/>
              </a:rPr>
              <a:pPr eaLnBrk="1" hangingPunct="1"/>
              <a:t>55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3.4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/>
              <a:t>Bar is made of A-36 steel and behaves elastically.</a:t>
            </a:r>
          </a:p>
          <a:p>
            <a:pPr marL="0" indent="0">
              <a:buFontTx/>
              <a:buNone/>
            </a:pPr>
            <a:r>
              <a:rPr lang="en-US" altLang="en-US" sz="2800" smtClean="0"/>
              <a:t>Determine change in its length and change in dimensions of its cross section after load is applied.</a:t>
            </a:r>
            <a:endParaRPr lang="en-US" altLang="en-US" sz="2800" smtClean="0"/>
          </a:p>
        </p:txBody>
      </p:sp>
      <p:pic>
        <p:nvPicPr>
          <p:cNvPr id="5" name="Picture 4" descr="AACLOTD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19400"/>
            <a:ext cx="65532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351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9AB2F6-DA82-4EA7-88D7-B78A5936359E}" type="slidenum">
              <a:rPr lang="en-US" altLang="en-US" sz="1400">
                <a:latin typeface="Arial" panose="020B0604020202020204" pitchFamily="34" charset="0"/>
              </a:rPr>
              <a:pPr eaLnBrk="1" hangingPunct="1"/>
              <a:t>56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4000" y="1066800"/>
            <a:ext cx="858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/>
              <a:t>Normal stress in the bar is</a:t>
            </a:r>
            <a:endParaRPr lang="en-US" altLang="en-US" sz="2800" smtClean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1600200"/>
            <a:ext cx="3594100" cy="1031875"/>
            <a:chOff x="720" y="1152"/>
            <a:chExt cx="2264" cy="650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720" y="1307"/>
              <a:ext cx="4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z</a:t>
              </a:r>
              <a:r>
                <a:rPr lang="en-US" altLang="en-US" sz="2800" i="1"/>
                <a:t> =</a:t>
              </a: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283" y="1152"/>
              <a:ext cx="2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64" y="1314"/>
              <a:ext cx="14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16.0(10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 Pa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210" y="1475"/>
              <a:ext cx="3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7175" y="2667000"/>
            <a:ext cx="8582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From tables, 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st</a:t>
            </a:r>
            <a:r>
              <a:rPr lang="en-US" altLang="en-US" sz="2800"/>
              <a:t> = 200 GPa, strain in </a:t>
            </a:r>
            <a:r>
              <a:rPr lang="en-US" altLang="en-US" sz="2800" i="1"/>
              <a:t>z</a:t>
            </a:r>
            <a:r>
              <a:rPr lang="en-US" altLang="en-US" sz="2800"/>
              <a:t>-direction is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143000" y="3200400"/>
            <a:ext cx="4311650" cy="1031875"/>
            <a:chOff x="720" y="2086"/>
            <a:chExt cx="2716" cy="650"/>
          </a:xfrm>
        </p:grpSpPr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20" y="2237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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z</a:t>
              </a:r>
              <a:r>
                <a:rPr lang="en-US" altLang="en-US" sz="2800" i="1"/>
                <a:t> =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1233" y="2086"/>
              <a:ext cx="35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i="1" baseline="-25000"/>
                <a:t>z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E</a:t>
              </a:r>
              <a:r>
                <a:rPr lang="en-US" altLang="en-US" sz="2800" i="1" baseline="-25000"/>
                <a:t>st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564" y="2248"/>
              <a:ext cx="18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80(10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−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 mm/mm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210" y="2409"/>
              <a:ext cx="3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57175" y="4267200"/>
            <a:ext cx="85820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Axial elongation of the bar is,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095375" y="49530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δ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z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z</a:t>
            </a:r>
            <a:r>
              <a:rPr lang="en-US" altLang="en-US" sz="2800" i="1">
                <a:sym typeface="Symbol" panose="05050102010706020507" pitchFamily="18" charset="2"/>
              </a:rPr>
              <a:t>L</a:t>
            </a:r>
            <a:r>
              <a:rPr lang="en-US" altLang="en-US" sz="2800" i="1" baseline="-25000">
                <a:sym typeface="Symbol" panose="05050102010706020507" pitchFamily="18" charset="2"/>
              </a:rPr>
              <a:t>z</a:t>
            </a:r>
            <a:r>
              <a:rPr lang="en-US" altLang="en-US" sz="2800">
                <a:sym typeface="Symbol" panose="05050102010706020507" pitchFamily="18" charset="2"/>
              </a:rPr>
              <a:t> = [80(10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  <a:r>
              <a:rPr lang="en-US" altLang="en-US" sz="2800">
                <a:sym typeface="Symbol" panose="05050102010706020507" pitchFamily="18" charset="2"/>
              </a:rPr>
              <a:t>)](1.5 m)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>
                <a:sym typeface="Symbol" panose="05050102010706020507" pitchFamily="18" charset="2"/>
              </a:rPr>
              <a:t>25.6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m/m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EXAMPLE 3.4 (SOLN)</a:t>
            </a:r>
          </a:p>
        </p:txBody>
      </p:sp>
    </p:spTree>
    <p:extLst>
      <p:ext uri="{BB962C8B-B14F-4D97-AF65-F5344CB8AC3E}">
        <p14:creationId xmlns:p14="http://schemas.microsoft.com/office/powerpoint/2010/main" val="1293859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B23B4D3-B055-49A7-BEE8-C0E14AA016A5}" type="slidenum">
              <a:rPr lang="en-US" altLang="en-US" sz="1400">
                <a:latin typeface="Arial" panose="020B0604020202020204" pitchFamily="34" charset="0"/>
              </a:rPr>
              <a:pPr eaLnBrk="1" hangingPunct="1"/>
              <a:t>57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4000" y="1066800"/>
            <a:ext cx="858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/>
              <a:t>Using </a:t>
            </a:r>
            <a:r>
              <a:rPr lang="el-GR" altLang="en-US" sz="2800" i="1" smtClean="0">
                <a:cs typeface="Times New Roman" panose="02020603050405020304" pitchFamily="18" charset="0"/>
              </a:rPr>
              <a:t>ν</a:t>
            </a:r>
            <a:r>
              <a:rPr lang="en-US" altLang="en-US" sz="2800" i="1" baseline="-25000" smtClean="0">
                <a:cs typeface="Times New Roman" panose="02020603050405020304" pitchFamily="18" charset="0"/>
              </a:rPr>
              <a:t>st</a:t>
            </a:r>
            <a:r>
              <a:rPr lang="en-US" altLang="en-US" sz="2800" smtClean="0">
                <a:cs typeface="Times New Roman" panose="02020603050405020304" pitchFamily="18" charset="0"/>
              </a:rPr>
              <a:t> = 0.32, contraction strains in both </a:t>
            </a:r>
            <a:r>
              <a:rPr lang="en-US" altLang="en-US" sz="2800" i="1" smtClean="0">
                <a:cs typeface="Times New Roman" panose="02020603050405020304" pitchFamily="18" charset="0"/>
              </a:rPr>
              <a:t>x</a:t>
            </a:r>
            <a:r>
              <a:rPr lang="en-US" altLang="en-US" sz="2800" smtClean="0">
                <a:cs typeface="Times New Roman" panose="02020603050405020304" pitchFamily="18" charset="0"/>
              </a:rPr>
              <a:t> and </a:t>
            </a:r>
            <a:r>
              <a:rPr lang="en-US" altLang="en-US" sz="2800" i="1" smtClean="0">
                <a:cs typeface="Times New Roman" panose="02020603050405020304" pitchFamily="18" charset="0"/>
              </a:rPr>
              <a:t>y</a:t>
            </a:r>
            <a:r>
              <a:rPr lang="en-US" altLang="en-US" sz="2800" smtClean="0">
                <a:cs typeface="Times New Roman" panose="02020603050405020304" pitchFamily="18" charset="0"/>
              </a:rPr>
              <a:t> directions are</a:t>
            </a:r>
            <a:endParaRPr lang="el-GR" altLang="en-US" sz="2800" smtClean="0"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0988" y="2895600"/>
            <a:ext cx="8582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Thus changes in dimensions of cross-section are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28688" y="2057400"/>
            <a:ext cx="75295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x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y </a:t>
            </a:r>
            <a:r>
              <a:rPr lang="en-US" altLang="en-US" sz="2800" i="1">
                <a:sym typeface="Symbol" panose="05050102010706020507" pitchFamily="18" charset="2"/>
              </a:rPr>
              <a:t>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l-GR" altLang="en-US" i="1">
                <a:cs typeface="Times New Roman" panose="02020603050405020304" pitchFamily="18" charset="0"/>
              </a:rPr>
              <a:t>ν</a:t>
            </a:r>
            <a:r>
              <a:rPr lang="en-US" altLang="en-US" i="1" baseline="-25000">
                <a:cs typeface="Times New Roman" panose="02020603050405020304" pitchFamily="18" charset="0"/>
              </a:rPr>
              <a:t>st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z</a:t>
            </a:r>
            <a:r>
              <a:rPr lang="en-US" altLang="en-US" sz="2800">
                <a:sym typeface="Symbol" panose="05050102010706020507" pitchFamily="18" charset="2"/>
              </a:rPr>
              <a:t>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−0.32</a:t>
            </a:r>
            <a:r>
              <a:rPr lang="en-US" altLang="en-US" sz="2800">
                <a:sym typeface="Symbol" panose="05050102010706020507" pitchFamily="18" charset="2"/>
              </a:rPr>
              <a:t>[80(10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  <a:r>
              <a:rPr lang="en-US" altLang="en-US" sz="2800">
                <a:sym typeface="Symbol" panose="05050102010706020507" pitchFamily="18" charset="2"/>
              </a:rPr>
              <a:t>)]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>
                <a:sym typeface="Symbol" panose="05050102010706020507" pitchFamily="18" charset="2"/>
              </a:rPr>
              <a:t>25.6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m/m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8688" y="37338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x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x</a:t>
            </a:r>
            <a:r>
              <a:rPr lang="en-US" altLang="en-US" sz="2800" i="1">
                <a:sym typeface="Symbol" panose="05050102010706020507" pitchFamily="18" charset="2"/>
              </a:rPr>
              <a:t>L</a:t>
            </a:r>
            <a:r>
              <a:rPr lang="en-US" altLang="en-US" sz="2800" i="1" baseline="-25000">
                <a:sym typeface="Symbol" panose="05050102010706020507" pitchFamily="18" charset="2"/>
              </a:rPr>
              <a:t>x </a:t>
            </a:r>
            <a:r>
              <a:rPr lang="en-US" altLang="en-US" sz="2800" i="1">
                <a:sym typeface="Symbol" panose="05050102010706020507" pitchFamily="18" charset="2"/>
              </a:rPr>
              <a:t>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−[25.6</a:t>
            </a:r>
            <a:r>
              <a:rPr lang="en-US" altLang="en-US" sz="2800">
                <a:sym typeface="Symbol" panose="05050102010706020507" pitchFamily="18" charset="2"/>
              </a:rPr>
              <a:t>(10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  <a:r>
              <a:rPr lang="en-US" altLang="en-US" sz="2800">
                <a:sym typeface="Symbol" panose="05050102010706020507" pitchFamily="18" charset="2"/>
              </a:rPr>
              <a:t>)](0.1 m)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>
                <a:sym typeface="Symbol" panose="05050102010706020507" pitchFamily="18" charset="2"/>
              </a:rPr>
              <a:t>25.6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14400" y="44958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y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y</a:t>
            </a:r>
            <a:r>
              <a:rPr lang="en-US" altLang="en-US" sz="2800" i="1">
                <a:sym typeface="Symbol" panose="05050102010706020507" pitchFamily="18" charset="2"/>
              </a:rPr>
              <a:t>L</a:t>
            </a:r>
            <a:r>
              <a:rPr lang="en-US" altLang="en-US" sz="2800" i="1" baseline="-25000">
                <a:sym typeface="Symbol" panose="05050102010706020507" pitchFamily="18" charset="2"/>
              </a:rPr>
              <a:t>y </a:t>
            </a:r>
            <a:r>
              <a:rPr lang="en-US" altLang="en-US" sz="2800" i="1">
                <a:sym typeface="Symbol" panose="05050102010706020507" pitchFamily="18" charset="2"/>
              </a:rPr>
              <a:t>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−[25.6</a:t>
            </a:r>
            <a:r>
              <a:rPr lang="en-US" altLang="en-US" sz="2800">
                <a:sym typeface="Symbol" panose="05050102010706020507" pitchFamily="18" charset="2"/>
              </a:rPr>
              <a:t>(10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  <a:r>
              <a:rPr lang="en-US" altLang="en-US" sz="2800">
                <a:sym typeface="Symbol" panose="05050102010706020507" pitchFamily="18" charset="2"/>
              </a:rPr>
              <a:t>)](0.05 m)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−1</a:t>
            </a:r>
            <a:r>
              <a:rPr lang="en-US" altLang="en-US" sz="2800">
                <a:sym typeface="Symbol" panose="05050102010706020507" pitchFamily="18" charset="2"/>
              </a:rPr>
              <a:t>.28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EXAMPLE 3.4 (SOLN)</a:t>
            </a:r>
          </a:p>
        </p:txBody>
      </p:sp>
    </p:spTree>
    <p:extLst>
      <p:ext uri="{BB962C8B-B14F-4D97-AF65-F5344CB8AC3E}">
        <p14:creationId xmlns:p14="http://schemas.microsoft.com/office/powerpoint/2010/main" val="6922470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B285732-999B-4FAF-83D4-C57FB22A18F2}" type="slidenum">
              <a:rPr lang="en-US" altLang="en-US" sz="1400">
                <a:latin typeface="Arial" panose="020B0604020202020204" pitchFamily="34" charset="0"/>
              </a:rPr>
              <a:pPr eaLnBrk="1" hangingPunct="1"/>
              <a:t>58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smtClean="0">
                <a:latin typeface="Arial" panose="020B0604020202020204" pitchFamily="34" charset="0"/>
              </a:rPr>
              <a:t>Use thin-tube specimens and subject it to torsional loading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Arial" panose="020B0604020202020204" pitchFamily="34" charset="0"/>
              </a:rPr>
              <a:t>If the material is homogeneous and isotropic, then the shear stress as a result of torsional loading will caused uniform distortion.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latin typeface="Arial" panose="020B0604020202020204" pitchFamily="34" charset="0"/>
              </a:rPr>
              <a:t>Record measurements of applied torque and resulting angle of twist to construct shear stress and shear strain diagram.</a:t>
            </a:r>
            <a:endParaRPr lang="en-US" altLang="en-US" sz="24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1911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3.6 SHEAR STRESS-STRAIN DIAGRAM</a:t>
            </a:r>
          </a:p>
        </p:txBody>
      </p:sp>
      <p:pic>
        <p:nvPicPr>
          <p:cNvPr id="5" name="Picture 4" descr="AACLOT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21138"/>
            <a:ext cx="289560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TE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62400"/>
            <a:ext cx="312420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81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1CBAD2E-CB80-4CA4-AF39-E99FB72C31DD}" type="slidenum">
              <a:rPr lang="en-US" altLang="en-US" sz="14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smtClean="0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400" smtClean="0">
                <a:latin typeface="Arial" panose="020B0604020202020204" pitchFamily="34" charset="0"/>
              </a:rPr>
              <a:t>Specimen of material is made into “standard” shape and size</a:t>
            </a:r>
          </a:p>
          <a:p>
            <a:r>
              <a:rPr lang="en-US" altLang="en-US" sz="2400" smtClean="0">
                <a:latin typeface="Arial" panose="020B0604020202020204" pitchFamily="34" charset="0"/>
              </a:rPr>
              <a:t>Before testing, 2 small punch marks identified along specimen’s length</a:t>
            </a:r>
          </a:p>
          <a:p>
            <a:r>
              <a:rPr lang="en-US" altLang="en-US" sz="2400" smtClean="0">
                <a:latin typeface="Arial" panose="020B0604020202020204" pitchFamily="34" charset="0"/>
              </a:rPr>
              <a:t>Measurements are taken of both specimen’s initial x-sectional area </a:t>
            </a:r>
            <a:r>
              <a:rPr lang="en-US" altLang="en-US" sz="2400" i="1" smtClean="0"/>
              <a:t>A</a:t>
            </a:r>
            <a:r>
              <a:rPr lang="en-US" altLang="en-US" sz="2400" baseline="-25000" smtClean="0"/>
              <a:t>0</a:t>
            </a:r>
            <a:r>
              <a:rPr lang="en-US" altLang="en-US" sz="2400" smtClean="0">
                <a:latin typeface="Arial" panose="020B0604020202020204" pitchFamily="34" charset="0"/>
              </a:rPr>
              <a:t> and gauge-length distance </a:t>
            </a:r>
            <a:r>
              <a:rPr lang="en-US" altLang="en-US" sz="2400" i="1" smtClean="0"/>
              <a:t>L</a:t>
            </a:r>
            <a:r>
              <a:rPr lang="en-US" altLang="en-US" sz="2400" baseline="-25000" smtClean="0"/>
              <a:t>0</a:t>
            </a:r>
            <a:r>
              <a:rPr lang="en-US" altLang="en-US" sz="2400" smtClean="0">
                <a:latin typeface="Arial" panose="020B0604020202020204" pitchFamily="34" charset="0"/>
              </a:rPr>
              <a:t>;  between the two marks</a:t>
            </a:r>
          </a:p>
          <a:p>
            <a:r>
              <a:rPr lang="en-US" altLang="en-US" sz="2400" smtClean="0">
                <a:latin typeface="Arial" panose="020B0604020202020204" pitchFamily="34" charset="0"/>
              </a:rPr>
              <a:t>Seat the specimen into a testing machine shown below.</a:t>
            </a:r>
            <a:endParaRPr lang="en-US" altLang="en-US" sz="24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3.1 TENSION &amp; COMPRESSION TEST</a:t>
            </a:r>
          </a:p>
        </p:txBody>
      </p:sp>
      <p:pic>
        <p:nvPicPr>
          <p:cNvPr id="5" name="Picture 5" descr="AACLOR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76800"/>
            <a:ext cx="4572000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0972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4CBCF4-66DF-41B7-9AE5-361262C08A78}" type="slidenum">
              <a:rPr lang="en-US" altLang="en-US" sz="1400">
                <a:latin typeface="Arial" panose="020B0604020202020204" pitchFamily="34" charset="0"/>
              </a:rPr>
              <a:pPr eaLnBrk="1" hangingPunct="1"/>
              <a:t>59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Material will exhibit linear-elastic behavior till its proportional limit, </a:t>
            </a:r>
            <a:r>
              <a:rPr lang="el-GR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smtClean="0">
                <a:latin typeface="Arial" panose="020B0604020202020204" pitchFamily="34" charset="0"/>
              </a:rPr>
              <a:t>pl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r>
              <a:rPr lang="en-US" altLang="en-US" sz="2800" smtClean="0">
                <a:latin typeface="Arial" panose="020B0604020202020204" pitchFamily="34" charset="0"/>
              </a:rPr>
              <a:t>Strain-hardening continues till it reaches ultimate shear stress, </a:t>
            </a:r>
            <a:r>
              <a:rPr lang="el-GR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smtClean="0">
                <a:latin typeface="Arial" panose="020B0604020202020204" pitchFamily="34" charset="0"/>
              </a:rPr>
              <a:t>u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r>
              <a:rPr lang="en-US" altLang="en-US" sz="2800" smtClean="0">
                <a:latin typeface="Arial" panose="020B0604020202020204" pitchFamily="34" charset="0"/>
              </a:rPr>
              <a:t>Material loses shear strength till it fractures, at stress of </a:t>
            </a:r>
            <a:r>
              <a:rPr lang="el-GR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smtClean="0">
                <a:latin typeface="Arial" panose="020B0604020202020204" pitchFamily="34" charset="0"/>
              </a:rPr>
              <a:t>f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1911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3.6 SHEAR STRESS-STRAIN DIAGRAM</a:t>
            </a:r>
          </a:p>
        </p:txBody>
      </p:sp>
      <p:pic>
        <p:nvPicPr>
          <p:cNvPr id="5" name="Picture 4" descr="AACLOT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3543300"/>
            <a:ext cx="42037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1803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11BA904-7B12-4812-8FAA-FCA1F7847166}" type="slidenum">
              <a:rPr lang="en-US" altLang="en-US" sz="1400">
                <a:latin typeface="Arial" panose="020B0604020202020204" pitchFamily="34" charset="0"/>
              </a:rPr>
              <a:pPr eaLnBrk="1" hangingPunct="1"/>
              <a:t>60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 smtClean="0"/>
              <a:t>3.6 SHEAR STRESS-STRAIN DIAGRAM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47958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/>
              <a:t>Hooke</a:t>
            </a:r>
            <a:r>
              <a:rPr lang="en-US" altLang="en-US" sz="2800" smtClean="0">
                <a:latin typeface="Arial" panose="020B0604020202020204" pitchFamily="34" charset="0"/>
              </a:rPr>
              <a:t>’</a:t>
            </a:r>
            <a:r>
              <a:rPr lang="en-US" altLang="en-US" sz="2800" smtClean="0"/>
              <a:t>s law for shear</a:t>
            </a:r>
            <a:endParaRPr lang="en-US" altLang="en-US" sz="2800" smtClean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971800" y="1600200"/>
            <a:ext cx="1600200" cy="914400"/>
            <a:chOff x="1440" y="1056"/>
            <a:chExt cx="1008" cy="57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440" y="1056"/>
              <a:ext cx="1008" cy="57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84" y="1152"/>
              <a:ext cx="7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cs typeface="Times New Roman" panose="02020603050405020304" pitchFamily="18" charset="0"/>
                </a:rPr>
                <a:t>τ</a:t>
              </a:r>
              <a:r>
                <a:rPr lang="en-US" altLang="en-US" sz="2800">
                  <a:cs typeface="Times New Roman" panose="02020603050405020304" pitchFamily="18" charset="0"/>
                </a:rPr>
                <a:t> = </a:t>
              </a:r>
              <a:r>
                <a:rPr lang="en-US" altLang="en-US" sz="2800" i="1">
                  <a:cs typeface="Times New Roman" panose="02020603050405020304" pitchFamily="18" charset="0"/>
                </a:rPr>
                <a:t>G</a:t>
              </a:r>
              <a:r>
                <a:rPr lang="el-GR" altLang="en-US" sz="2800">
                  <a:cs typeface="Times New Roman" panose="02020603050405020304" pitchFamily="18" charset="0"/>
                </a:rPr>
                <a:t>γ</a:t>
              </a:r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85800" y="2590800"/>
            <a:ext cx="4343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G</a:t>
            </a:r>
            <a:r>
              <a:rPr lang="en-US" altLang="en-US" sz="2800"/>
              <a:t> is shear modulus of elasticity or modulus of rigidity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9088" y="3962400"/>
            <a:ext cx="852011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/>
              <a:t>G</a:t>
            </a:r>
            <a:r>
              <a:rPr lang="en-US" altLang="en-US" sz="2800"/>
              <a:t> can be measured as slope of line on </a:t>
            </a:r>
            <a:r>
              <a:rPr lang="el-GR" altLang="en-US" sz="2800"/>
              <a:t>τ</a:t>
            </a:r>
            <a:r>
              <a:rPr lang="en-US" altLang="en-US" sz="2800"/>
              <a:t>-</a:t>
            </a:r>
            <a:r>
              <a:rPr lang="el-GR" altLang="en-US" sz="2800"/>
              <a:t>γ</a:t>
            </a:r>
            <a:r>
              <a:rPr lang="en-US" altLang="en-US" sz="2800"/>
              <a:t> diagram, </a:t>
            </a:r>
            <a:r>
              <a:rPr lang="en-US" altLang="en-US" sz="2800" i="1"/>
              <a:t>G</a:t>
            </a:r>
            <a:r>
              <a:rPr lang="en-US" altLang="en-US" sz="2800"/>
              <a:t> = </a:t>
            </a:r>
            <a:r>
              <a:rPr lang="el-GR" altLang="en-US" sz="2800"/>
              <a:t>τ</a:t>
            </a:r>
            <a:r>
              <a:rPr lang="en-US" altLang="en-US" sz="2800" i="1" baseline="-25000"/>
              <a:t>pl</a:t>
            </a:r>
            <a:r>
              <a:rPr lang="en-US" altLang="en-US" sz="2800"/>
              <a:t>/ </a:t>
            </a:r>
            <a:r>
              <a:rPr lang="el-GR" altLang="en-US" sz="2800"/>
              <a:t>γ</a:t>
            </a:r>
            <a:r>
              <a:rPr lang="en-US" altLang="en-US" sz="2800" i="1" baseline="-25000"/>
              <a:t>pl</a:t>
            </a:r>
          </a:p>
          <a:p>
            <a:pPr eaLnBrk="1" hangingPunct="1"/>
            <a:r>
              <a:rPr lang="en-US" altLang="en-US" sz="2800"/>
              <a:t>The three material constants </a:t>
            </a:r>
            <a:r>
              <a:rPr lang="en-US" altLang="en-US" sz="2800" i="1"/>
              <a:t>E</a:t>
            </a:r>
            <a:r>
              <a:rPr lang="en-US" altLang="en-US" sz="2800"/>
              <a:t>, </a:t>
            </a:r>
            <a:r>
              <a:rPr lang="el-GR" altLang="en-US" sz="2800" i="1">
                <a:cs typeface="Times New Roman" panose="02020603050405020304" pitchFamily="18" charset="0"/>
              </a:rPr>
              <a:t>ν</a:t>
            </a:r>
            <a:r>
              <a:rPr lang="en-US" altLang="en-US" sz="2800">
                <a:cs typeface="Times New Roman" panose="02020603050405020304" pitchFamily="18" charset="0"/>
              </a:rPr>
              <a:t>, and </a:t>
            </a:r>
            <a:r>
              <a:rPr lang="en-US" altLang="en-US" sz="2800" i="1">
                <a:cs typeface="Times New Roman" panose="02020603050405020304" pitchFamily="18" charset="0"/>
              </a:rPr>
              <a:t>G</a:t>
            </a:r>
            <a:r>
              <a:rPr lang="en-US" altLang="en-US" sz="2800">
                <a:cs typeface="Times New Roman" panose="02020603050405020304" pitchFamily="18" charset="0"/>
              </a:rPr>
              <a:t> is related by </a:t>
            </a:r>
            <a:endParaRPr lang="el-GR" altLang="en-US" sz="2800">
              <a:cs typeface="Times New Roman" panose="02020603050405020304" pitchFamily="18" charset="0"/>
            </a:endParaRPr>
          </a:p>
        </p:txBody>
      </p:sp>
      <p:pic>
        <p:nvPicPr>
          <p:cNvPr id="10" name="Picture 9" descr="AACLOT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19200"/>
            <a:ext cx="3592513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352800" y="5473700"/>
            <a:ext cx="2438400" cy="1155700"/>
            <a:chOff x="1344" y="3496"/>
            <a:chExt cx="1536" cy="728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344" y="3504"/>
              <a:ext cx="1536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440" y="3658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G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847" y="3496"/>
              <a:ext cx="88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E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2(1 + </a:t>
              </a:r>
              <a:r>
                <a:rPr lang="el-GR" altLang="en-US" sz="2800" i="1"/>
                <a:t>ν</a:t>
              </a:r>
              <a:r>
                <a:rPr lang="en-US" altLang="en-US" sz="2800" i="1"/>
                <a:t>)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902" y="381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95015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2556C4-847C-43B7-A19E-7EA5315057A9}" type="slidenum">
              <a:rPr lang="en-US" altLang="en-US" sz="1400">
                <a:latin typeface="Arial" panose="020B0604020202020204" pitchFamily="34" charset="0"/>
              </a:rPr>
              <a:pPr eaLnBrk="1" hangingPunct="1"/>
              <a:t>61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3.5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61722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Specimen of titanium alloy tested in torsion &amp; shear stress-strain diagram shown below.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>
                <a:latin typeface="Arial" panose="020B0604020202020204" pitchFamily="34" charset="0"/>
              </a:rPr>
              <a:t>Determine shear modulus </a:t>
            </a:r>
            <a:r>
              <a:rPr lang="en-US" altLang="en-US" sz="2800" i="1" smtClean="0">
                <a:latin typeface="Arial" panose="020B0604020202020204" pitchFamily="34" charset="0"/>
              </a:rPr>
              <a:t>G</a:t>
            </a:r>
            <a:r>
              <a:rPr lang="en-US" altLang="en-US" sz="2800" smtClean="0">
                <a:latin typeface="Arial" panose="020B0604020202020204" pitchFamily="34" charset="0"/>
              </a:rPr>
              <a:t>, proportional limit, and ultimate shear stress.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pic>
        <p:nvPicPr>
          <p:cNvPr id="5" name="Picture 4" descr="AACLOTI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10000"/>
            <a:ext cx="29718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TH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73163"/>
            <a:ext cx="2590800" cy="23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3352800"/>
            <a:ext cx="601980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Also, determine the maximum distance </a:t>
            </a:r>
            <a:r>
              <a:rPr lang="en-US" altLang="en-US" sz="2800" i="1">
                <a:latin typeface="Arial" panose="020B0604020202020204" pitchFamily="34" charset="0"/>
              </a:rPr>
              <a:t>d</a:t>
            </a:r>
            <a:r>
              <a:rPr lang="en-US" altLang="en-US" sz="2800">
                <a:latin typeface="Arial" panose="020B0604020202020204" pitchFamily="34" charset="0"/>
              </a:rPr>
              <a:t> that the top of the block shown, could be displaced horizontally if material behaves elastically when acted upon by </a:t>
            </a:r>
            <a:r>
              <a:rPr lang="en-US" altLang="en-US" sz="2800" b="1">
                <a:latin typeface="Arial" panose="020B0604020202020204" pitchFamily="34" charset="0"/>
              </a:rPr>
              <a:t>V</a:t>
            </a:r>
            <a:r>
              <a:rPr lang="en-US" altLang="en-US" sz="2800">
                <a:latin typeface="Arial" panose="020B0604020202020204" pitchFamily="34" charset="0"/>
              </a:rPr>
              <a:t>. Find magnitude of </a:t>
            </a:r>
            <a:r>
              <a:rPr lang="en-US" altLang="en-US" sz="2800" b="1">
                <a:latin typeface="Arial" panose="020B0604020202020204" pitchFamily="34" charset="0"/>
              </a:rPr>
              <a:t>V</a:t>
            </a:r>
            <a:r>
              <a:rPr lang="en-US" altLang="en-US" sz="2800">
                <a:latin typeface="Arial" panose="020B0604020202020204" pitchFamily="34" charset="0"/>
              </a:rPr>
              <a:t> necessary to cause this displacement.</a:t>
            </a:r>
          </a:p>
        </p:txBody>
      </p:sp>
    </p:spTree>
    <p:extLst>
      <p:ext uri="{BB962C8B-B14F-4D97-AF65-F5344CB8AC3E}">
        <p14:creationId xmlns:p14="http://schemas.microsoft.com/office/powerpoint/2010/main" val="7375853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4379663-34FA-480D-9CFD-075532CA1168}" type="slidenum">
              <a:rPr lang="en-US" altLang="en-US" sz="1400">
                <a:latin typeface="Arial" panose="020B0604020202020204" pitchFamily="34" charset="0"/>
              </a:rPr>
              <a:pPr eaLnBrk="1" hangingPunct="1"/>
              <a:t>62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3.5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Shear modulus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/>
              <a:t>Obtained from the slope of the straight-line portion </a:t>
            </a:r>
            <a:r>
              <a:rPr lang="en-US" altLang="en-US" sz="2800" i="1" smtClean="0"/>
              <a:t>OA</a:t>
            </a:r>
            <a:r>
              <a:rPr lang="en-US" altLang="en-US" sz="2800" smtClean="0"/>
              <a:t> of the </a:t>
            </a:r>
            <a:r>
              <a:rPr lang="el-GR" altLang="en-US" sz="2800" smtClean="0">
                <a:cs typeface="Times New Roman" panose="02020603050405020304" pitchFamily="18" charset="0"/>
              </a:rPr>
              <a:t>τ</a:t>
            </a:r>
            <a:r>
              <a:rPr lang="en-US" altLang="en-US" sz="2800" smtClean="0">
                <a:cs typeface="Times New Roman" panose="02020603050405020304" pitchFamily="18" charset="0"/>
              </a:rPr>
              <a:t>-</a:t>
            </a:r>
            <a:r>
              <a:rPr lang="el-GR" altLang="en-US" sz="2800" smtClean="0">
                <a:cs typeface="Times New Roman" panose="02020603050405020304" pitchFamily="18" charset="0"/>
              </a:rPr>
              <a:t>γ</a:t>
            </a:r>
            <a:r>
              <a:rPr lang="en-US" altLang="en-US" sz="2800" smtClean="0">
                <a:cs typeface="Times New Roman" panose="02020603050405020304" pitchFamily="18" charset="0"/>
              </a:rPr>
              <a:t> diagram. Coordinates of </a:t>
            </a:r>
            <a:r>
              <a:rPr lang="en-US" altLang="en-US" sz="2800" i="1" smtClean="0">
                <a:cs typeface="Times New Roman" panose="02020603050405020304" pitchFamily="18" charset="0"/>
              </a:rPr>
              <a:t>A</a:t>
            </a:r>
            <a:r>
              <a:rPr lang="en-US" altLang="en-US" sz="2800" smtClean="0">
                <a:cs typeface="Times New Roman" panose="02020603050405020304" pitchFamily="18" charset="0"/>
              </a:rPr>
              <a:t> are (0.008 rad, 360 MPa)</a:t>
            </a:r>
            <a:endParaRPr lang="en-US" altLang="en-US" sz="2800" smtClean="0"/>
          </a:p>
        </p:txBody>
      </p:sp>
      <p:pic>
        <p:nvPicPr>
          <p:cNvPr id="5" name="Picture 4" descr="AACLOTH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42672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143000" y="3276600"/>
            <a:ext cx="2651125" cy="1550988"/>
            <a:chOff x="192" y="2191"/>
            <a:chExt cx="1670" cy="977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2" y="2353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G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11" y="2841"/>
              <a:ext cx="14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45(10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MPa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63" y="2191"/>
              <a:ext cx="1065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360 MPa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0.008 rad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681" y="2514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954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96AE9EC-15E0-4357-90C9-337A9CAF19D1}" type="slidenum">
              <a:rPr lang="en-US" altLang="en-US" sz="1400">
                <a:latin typeface="Arial" panose="020B0604020202020204" pitchFamily="34" charset="0"/>
              </a:rPr>
              <a:pPr eaLnBrk="1" hangingPunct="1"/>
              <a:t>63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3.5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610600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Proportional limit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/>
              <a:t>By inspection, graph ceases to be linear at point A, thus, </a:t>
            </a:r>
            <a:endParaRPr lang="en-US" altLang="en-US" sz="2800" smtClean="0"/>
          </a:p>
        </p:txBody>
      </p:sp>
      <p:pic>
        <p:nvPicPr>
          <p:cNvPr id="5" name="Picture 4" descr="AACLOTH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01850"/>
            <a:ext cx="42672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71600" y="2438400"/>
            <a:ext cx="2185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pl</a:t>
            </a:r>
            <a:r>
              <a:rPr lang="en-US" altLang="en-US" sz="2800">
                <a:cs typeface="Times New Roman" panose="02020603050405020304" pitchFamily="18" charset="0"/>
              </a:rPr>
              <a:t> </a:t>
            </a:r>
            <a:r>
              <a:rPr lang="en-US" altLang="en-US" sz="2800"/>
              <a:t>= 360 MPa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" y="3429000"/>
            <a:ext cx="403860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Ultimate stress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From graph,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395413" y="4876800"/>
            <a:ext cx="2119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u</a:t>
            </a:r>
            <a:r>
              <a:rPr lang="en-US" altLang="en-US" sz="2800">
                <a:cs typeface="Times New Roman" panose="02020603050405020304" pitchFamily="18" charset="0"/>
              </a:rPr>
              <a:t> </a:t>
            </a:r>
            <a:r>
              <a:rPr lang="en-US" altLang="en-US" sz="2800"/>
              <a:t>= 504 MPa</a:t>
            </a:r>
          </a:p>
        </p:txBody>
      </p:sp>
    </p:spTree>
    <p:extLst>
      <p:ext uri="{BB962C8B-B14F-4D97-AF65-F5344CB8AC3E}">
        <p14:creationId xmlns:p14="http://schemas.microsoft.com/office/powerpoint/2010/main" val="28550361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F7B6B05-2EDF-4DE7-A09D-21238955A5A2}" type="slidenum">
              <a:rPr lang="en-US" altLang="en-US" sz="1400">
                <a:latin typeface="Arial" panose="020B0604020202020204" pitchFamily="34" charset="0"/>
              </a:rPr>
              <a:pPr eaLnBrk="1" hangingPunct="1"/>
              <a:t>64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EXAMPLE 3.5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7163" y="1066800"/>
            <a:ext cx="86820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Maximum elastic displacement and shear force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altLang="en-US" sz="2800" smtClean="0"/>
              <a:t>By inspection, graph ceases to be linear at point A, thus, </a:t>
            </a:r>
            <a:endParaRPr lang="en-US" altLang="en-US" sz="2800" smtClean="0"/>
          </a:p>
        </p:txBody>
      </p:sp>
      <p:pic>
        <p:nvPicPr>
          <p:cNvPr id="5" name="Picture 4" descr="AACLOTI0 copy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34125" y="2133600"/>
            <a:ext cx="2809875" cy="1744663"/>
          </a:xfrm>
          <a:prstGeom prst="rect">
            <a:avLst/>
          </a:prstGeom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85800" y="2133600"/>
            <a:ext cx="5410200" cy="1031875"/>
            <a:chOff x="432" y="1344"/>
            <a:chExt cx="3408" cy="650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32" y="1488"/>
              <a:ext cx="27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</a:rPr>
                <a:t>tan (0.008 rad) ≈ 0.008 rad =</a:t>
              </a:r>
              <a:endParaRPr lang="en-US" altLang="en-US" sz="280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096" y="1344"/>
              <a:ext cx="74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d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50 mm</a:t>
              </a:r>
            </a:p>
          </p:txBody>
        </p:sp>
      </p:grp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4953000" y="263366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362200" y="3138488"/>
            <a:ext cx="1827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d</a:t>
            </a:r>
            <a:r>
              <a:rPr lang="en-US" altLang="en-US" sz="2800"/>
              <a:t> = 0.4 mm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28600" y="3921125"/>
            <a:ext cx="1524000" cy="1031875"/>
            <a:chOff x="720" y="2526"/>
            <a:chExt cx="960" cy="650"/>
          </a:xfrm>
        </p:grpSpPr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20" y="2688"/>
              <a:ext cx="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cs typeface="Times New Roman" panose="02020603050405020304" pitchFamily="18" charset="0"/>
                </a:rPr>
                <a:t>τ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avg</a:t>
              </a:r>
              <a:r>
                <a:rPr lang="en-US" altLang="en-US" sz="2800" i="1">
                  <a:cs typeface="Times New Roman" panose="02020603050405020304" pitchFamily="18" charset="0"/>
                </a:rPr>
                <a:t> =</a:t>
              </a:r>
              <a:endParaRPr lang="en-US" altLang="en-US" sz="2800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378" y="2526"/>
              <a:ext cx="25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V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344" y="285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2590800" y="3914775"/>
            <a:ext cx="4495800" cy="1800225"/>
            <a:chOff x="1536" y="2562"/>
            <a:chExt cx="2832" cy="1134"/>
          </a:xfrm>
        </p:grpSpPr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1536" y="2736"/>
              <a:ext cx="11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360 MPa =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584" y="2562"/>
              <a:ext cx="178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V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(75 mm)(100 mm)</a:t>
              </a: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2619" y="2892"/>
              <a:ext cx="17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208" y="3369"/>
              <a:ext cx="126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V</a:t>
              </a:r>
              <a:r>
                <a:rPr lang="en-US" altLang="en-US" sz="2800"/>
                <a:t> = 2700 kN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13351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9BCA3C-5490-4D24-B5FF-F23050CE5411}" type="slidenum">
              <a:rPr lang="en-US" altLang="en-US" sz="1400">
                <a:latin typeface="Arial" panose="020B0604020202020204" pitchFamily="34" charset="0"/>
              </a:rPr>
              <a:pPr eaLnBrk="1" hangingPunct="1"/>
              <a:t>65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7315200" cy="144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143000"/>
            <a:ext cx="1600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57200" y="2667000"/>
            <a:ext cx="3962400" cy="1519238"/>
            <a:chOff x="288" y="1766"/>
            <a:chExt cx="2496" cy="957"/>
          </a:xfrm>
        </p:grpSpPr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66"/>
              <a:ext cx="2496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256"/>
              <a:ext cx="2496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0"/>
            <a:ext cx="6934200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EXAMPLE 3.6 (SOLN)</a:t>
            </a:r>
          </a:p>
        </p:txBody>
      </p:sp>
    </p:spTree>
    <p:extLst>
      <p:ext uri="{BB962C8B-B14F-4D97-AF65-F5344CB8AC3E}">
        <p14:creationId xmlns:p14="http://schemas.microsoft.com/office/powerpoint/2010/main" val="32330369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69F3118-548B-451A-BF46-986D95CF83DE}" type="slidenum">
              <a:rPr lang="en-US" altLang="en-US" sz="1400">
                <a:latin typeface="Arial" panose="020B0604020202020204" pitchFamily="34" charset="0"/>
              </a:rPr>
              <a:pPr eaLnBrk="1" hangingPunct="1"/>
              <a:t>66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1752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2819400" cy="174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33713"/>
            <a:ext cx="6096000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EXAMPLE 3.6 (SOLN)</a:t>
            </a:r>
          </a:p>
        </p:txBody>
      </p:sp>
    </p:spTree>
    <p:extLst>
      <p:ext uri="{BB962C8B-B14F-4D97-AF65-F5344CB8AC3E}">
        <p14:creationId xmlns:p14="http://schemas.microsoft.com/office/powerpoint/2010/main" val="4517376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7D22EA5-51B6-44F2-B23E-5B8365DBC23A}" type="slidenum">
              <a:rPr lang="en-US" altLang="en-US" sz="1400">
                <a:latin typeface="Arial" panose="020B0604020202020204" pitchFamily="34" charset="0"/>
              </a:rPr>
              <a:pPr eaLnBrk="1" hangingPunct="1"/>
              <a:t>67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</a:rPr>
              <a:t>Creep</a:t>
            </a:r>
          </a:p>
          <a:p>
            <a:r>
              <a:rPr lang="en-US" altLang="en-US" sz="2800" smtClean="0"/>
              <a:t>Occurs when material supports a load for very long period of time, and continues to deform until a sudden fracture or usefulness is impaired</a:t>
            </a:r>
          </a:p>
          <a:p>
            <a:r>
              <a:rPr lang="en-US" altLang="en-US" sz="2800" smtClean="0"/>
              <a:t>Is only considered when metals and ceramics are used for structural members or mechanical parts subjected to high temperatures</a:t>
            </a:r>
          </a:p>
          <a:p>
            <a:r>
              <a:rPr lang="en-US" altLang="en-US" sz="2800" smtClean="0"/>
              <a:t>Other materials (such as polymers &amp; composites) are also affected by creep without influence of temperature</a:t>
            </a:r>
          </a:p>
          <a:p>
            <a:endParaRPr lang="en-US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10590375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75C9999-C713-4D78-BD3D-41E0EB12829C}" type="slidenum">
              <a:rPr lang="en-US" altLang="en-US" sz="1400">
                <a:latin typeface="Arial" panose="020B0604020202020204" pitchFamily="34" charset="0"/>
              </a:rPr>
              <a:pPr eaLnBrk="1" hangingPunct="1"/>
              <a:t>68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</a:rPr>
              <a:t>Creep</a:t>
            </a:r>
          </a:p>
          <a:p>
            <a:r>
              <a:rPr lang="en-US" altLang="en-US" sz="2800" smtClean="0"/>
              <a:t>Stress and/or temperature significantly affects the rate of creep of a material</a:t>
            </a:r>
          </a:p>
          <a:p>
            <a:r>
              <a:rPr lang="en-US" altLang="en-US" sz="2800" smtClean="0">
                <a:solidFill>
                  <a:schemeClr val="accent2"/>
                </a:solidFill>
              </a:rPr>
              <a:t>Creep strength</a:t>
            </a:r>
            <a:r>
              <a:rPr lang="en-US" altLang="en-US" sz="2800" smtClean="0"/>
              <a:t> represents the </a:t>
            </a:r>
            <a:r>
              <a:rPr lang="en-US" altLang="en-US" sz="2800" i="1" smtClean="0"/>
              <a:t>highest initial stress</a:t>
            </a:r>
            <a:r>
              <a:rPr lang="en-US" altLang="en-US" sz="2800" smtClean="0"/>
              <a:t> the material can withstand during </a:t>
            </a:r>
            <a:r>
              <a:rPr lang="en-US" altLang="en-US" sz="2800" i="1" smtClean="0"/>
              <a:t>given time</a:t>
            </a:r>
            <a:r>
              <a:rPr lang="en-US" altLang="en-US" sz="2800" smtClean="0"/>
              <a:t> without causing </a:t>
            </a:r>
            <a:r>
              <a:rPr lang="en-US" altLang="en-US" sz="2800" i="1" smtClean="0"/>
              <a:t>specified creep strain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</a:rPr>
              <a:t>Simple method to determine creep strength</a:t>
            </a:r>
          </a:p>
          <a:p>
            <a:r>
              <a:rPr lang="en-US" altLang="en-US" sz="2800" smtClean="0"/>
              <a:t>Test several specimens simultaneously</a:t>
            </a:r>
          </a:p>
          <a:p>
            <a:pPr lvl="1"/>
            <a:r>
              <a:rPr lang="en-US" altLang="en-US" smtClean="0"/>
              <a:t>At constant temperature, but</a:t>
            </a:r>
          </a:p>
          <a:p>
            <a:pPr lvl="1"/>
            <a:r>
              <a:rPr lang="en-US" altLang="en-US" smtClean="0"/>
              <a:t>Each specimen subjected to different axial stress</a:t>
            </a: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128555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4AD57C7-2886-4DC5-94AE-51495D8C59E7}" type="slidenum">
              <a:rPr lang="en-US" altLang="en-US" sz="14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5" descr="AACLORN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24050"/>
            <a:ext cx="3733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Seat the specimen into a testing machine shown below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3.1 TENSION &amp; COMPRESSION TEST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0" y="2593975"/>
            <a:ext cx="49530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The machine will stretch specimen at slow constant rate until breaking point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At frequent intervals during test, data is recorded of the applied load P. </a:t>
            </a:r>
          </a:p>
        </p:txBody>
      </p:sp>
    </p:spTree>
    <p:extLst>
      <p:ext uri="{BB962C8B-B14F-4D97-AF65-F5344CB8AC3E}">
        <p14:creationId xmlns:p14="http://schemas.microsoft.com/office/powerpoint/2010/main" val="25417299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5713D21-5896-463C-82F3-E1BD4574EADD}" type="slidenum">
              <a:rPr lang="en-US" altLang="en-US" sz="1400">
                <a:latin typeface="Arial" panose="020B0604020202020204" pitchFamily="34" charset="0"/>
              </a:rPr>
              <a:pPr eaLnBrk="1" hangingPunct="1"/>
              <a:t>69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Creep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Simple method to determine creep strength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Measure time taken to produce allowable strain or rupture strain for each specimen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Plot stress vs. strain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pic>
        <p:nvPicPr>
          <p:cNvPr id="5" name="Picture 4" descr="AACLOT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73400"/>
            <a:ext cx="4194175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5275" y="3609975"/>
            <a:ext cx="42767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38138" indent="-338138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Creep strength inversely proportional to temperature and applied stresses</a:t>
            </a:r>
          </a:p>
        </p:txBody>
      </p:sp>
    </p:spTree>
    <p:extLst>
      <p:ext uri="{BB962C8B-B14F-4D97-AF65-F5344CB8AC3E}">
        <p14:creationId xmlns:p14="http://schemas.microsoft.com/office/powerpoint/2010/main" val="24580117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CE27F94-8DD5-487E-AA66-D1D45F4F660C}" type="slidenum">
              <a:rPr lang="en-US" altLang="en-US" sz="1400">
                <a:latin typeface="Arial" panose="020B0604020202020204" pitchFamily="34" charset="0"/>
              </a:rPr>
              <a:pPr eaLnBrk="1" hangingPunct="1"/>
              <a:t>70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Fatigue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Defined as gradual deterioration of a material that is subjected to time varying loads.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Needs to be accounted for in design of connecting rods (e.g. steam/gas turbine blades, connections/supports for bridges, railroad wheels/axles and parts subjected to cyclic loading)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Fatigue occurs at a stress </a:t>
            </a:r>
            <a:r>
              <a:rPr lang="en-US" altLang="en-US" sz="2800" i="1" smtClean="0">
                <a:latin typeface="Arial" panose="020B0604020202020204" pitchFamily="34" charset="0"/>
              </a:rPr>
              <a:t>lesser</a:t>
            </a:r>
            <a:r>
              <a:rPr lang="en-US" altLang="en-US" sz="2800" smtClean="0">
                <a:latin typeface="Arial" panose="020B0604020202020204" pitchFamily="34" charset="0"/>
              </a:rPr>
              <a:t> than the material’s yield stress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33356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D447532-7AED-4480-AAF6-5C6C3489111A}" type="slidenum">
              <a:rPr lang="en-US" altLang="en-US" sz="1400">
                <a:latin typeface="Arial" panose="020B0604020202020204" pitchFamily="34" charset="0"/>
              </a:rPr>
              <a:pPr eaLnBrk="1" hangingPunct="1"/>
              <a:t>71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 smtClean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3772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Fatigue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Also referred to as the endurance or fatigue limit</a:t>
            </a:r>
          </a:p>
          <a:p>
            <a:pPr>
              <a:buFontTx/>
              <a:buNone/>
            </a:pPr>
            <a:r>
              <a:rPr lang="en-US" altLang="en-US" sz="2800" smtClean="0">
                <a:solidFill>
                  <a:schemeClr val="accent2"/>
                </a:solidFill>
                <a:latin typeface="Arial" panose="020B0604020202020204" pitchFamily="34" charset="0"/>
              </a:rPr>
              <a:t>Method to get value of fatigue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Series of specimens are subjected to a specified stress and cycled to failure.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pic>
        <p:nvPicPr>
          <p:cNvPr id="5" name="Picture 4" descr="AACLOT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00400"/>
            <a:ext cx="4552950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1163" y="3657600"/>
            <a:ext cx="4008437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Plot stress (</a:t>
            </a:r>
            <a:r>
              <a:rPr lang="en-US" altLang="en-US" sz="2400"/>
              <a:t>S</a:t>
            </a:r>
            <a:r>
              <a:rPr lang="en-US" altLang="en-US" sz="2400">
                <a:latin typeface="Arial" panose="020B0604020202020204" pitchFamily="34" charset="0"/>
              </a:rPr>
              <a:t>) against number of cycles-to-failure </a:t>
            </a:r>
            <a:r>
              <a:rPr lang="en-US" altLang="en-US" sz="2400"/>
              <a:t>N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  <a:br>
              <a:rPr lang="en-US" altLang="en-US" sz="2400">
                <a:latin typeface="Arial" panose="020B0604020202020204" pitchFamily="34" charset="0"/>
              </a:rPr>
            </a:br>
            <a:r>
              <a:rPr lang="en-US" altLang="en-US" sz="2400">
                <a:latin typeface="Arial" panose="020B0604020202020204" pitchFamily="34" charset="0"/>
              </a:rPr>
              <a:t>(</a:t>
            </a:r>
            <a:r>
              <a:rPr lang="en-US" altLang="en-US" sz="2400"/>
              <a:t>S-N</a:t>
            </a:r>
            <a:r>
              <a:rPr lang="en-US" altLang="en-US" sz="2400">
                <a:latin typeface="Arial" panose="020B0604020202020204" pitchFamily="34" charset="0"/>
              </a:rPr>
              <a:t> diagram) on logarithmic scale – also known as stress-cycled diagram.</a:t>
            </a:r>
          </a:p>
        </p:txBody>
      </p:sp>
    </p:spTree>
    <p:extLst>
      <p:ext uri="{BB962C8B-B14F-4D97-AF65-F5344CB8AC3E}">
        <p14:creationId xmlns:p14="http://schemas.microsoft.com/office/powerpoint/2010/main" val="39528312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9502E86-3ABB-4167-88F8-F03331522D23}" type="slidenum">
              <a:rPr lang="en-US" altLang="en-US" sz="1400">
                <a:latin typeface="Arial" panose="020B0604020202020204" pitchFamily="34" charset="0"/>
              </a:rPr>
              <a:pPr eaLnBrk="1" hangingPunct="1"/>
              <a:t>72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i="1" smtClean="0">
                <a:latin typeface="Arial" panose="020B0604020202020204" pitchFamily="34" charset="0"/>
              </a:rPr>
              <a:t>Tension test</a:t>
            </a:r>
            <a:r>
              <a:rPr lang="en-US" altLang="en-US" sz="2800" smtClean="0">
                <a:latin typeface="Arial" panose="020B0604020202020204" pitchFamily="34" charset="0"/>
              </a:rPr>
              <a:t> is the most important test for determining material strengths. Results of normal stress and normal strain can then be plotted.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Many engineering materials behave in a </a:t>
            </a:r>
            <a:r>
              <a:rPr lang="en-US" altLang="en-US" sz="2800" i="1" smtClean="0">
                <a:latin typeface="Arial" panose="020B0604020202020204" pitchFamily="34" charset="0"/>
              </a:rPr>
              <a:t>linear-elastic</a:t>
            </a:r>
            <a:r>
              <a:rPr lang="en-US" altLang="en-US" sz="2800" smtClean="0">
                <a:latin typeface="Arial" panose="020B0604020202020204" pitchFamily="34" charset="0"/>
              </a:rPr>
              <a:t> manner, where stress is proportional to strain, defined by Hooke’s law, 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σ</a:t>
            </a: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 = E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. E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is the modulus of elasticity, and is measured from slope of a stress-strain diagram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When material stressed beyond yield point, permanent deformation will occur.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9334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AFD3E2D-7A50-4A4C-9043-828EFB986531}" type="slidenum">
              <a:rPr lang="en-US" altLang="en-US" sz="1400">
                <a:latin typeface="Arial" panose="020B0604020202020204" pitchFamily="34" charset="0"/>
              </a:rPr>
              <a:pPr eaLnBrk="1" hangingPunct="1"/>
              <a:t>73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Strain hardening causes further yielding of material with increasing stress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At ultimate stress, localized region on specimen begin to constrict, and starts </a:t>
            </a:r>
            <a:r>
              <a:rPr lang="en-US" altLang="en-US" sz="2800" i="1" smtClean="0">
                <a:latin typeface="Arial" panose="020B0604020202020204" pitchFamily="34" charset="0"/>
              </a:rPr>
              <a:t>“necking”</a:t>
            </a:r>
            <a:r>
              <a:rPr lang="en-US" altLang="en-US" sz="2800" smtClean="0">
                <a:latin typeface="Arial" panose="020B0604020202020204" pitchFamily="34" charset="0"/>
              </a:rPr>
              <a:t>. Fracture occurs.</a:t>
            </a:r>
          </a:p>
          <a:p>
            <a:pPr marL="609600" indent="-609600"/>
            <a:r>
              <a:rPr lang="en-US" altLang="en-US" sz="2800" i="1" smtClean="0">
                <a:latin typeface="Arial" panose="020B0604020202020204" pitchFamily="34" charset="0"/>
              </a:rPr>
              <a:t>Ductile</a:t>
            </a:r>
            <a:r>
              <a:rPr lang="en-US" altLang="en-US" sz="2800" smtClean="0">
                <a:latin typeface="Arial" panose="020B0604020202020204" pitchFamily="34" charset="0"/>
              </a:rPr>
              <a:t> materials exhibit both plastic and elastic behavior. </a:t>
            </a:r>
            <a:r>
              <a:rPr lang="en-US" altLang="en-US" sz="2800" i="1" smtClean="0">
                <a:latin typeface="Arial" panose="020B0604020202020204" pitchFamily="34" charset="0"/>
              </a:rPr>
              <a:t>Ductility</a:t>
            </a:r>
            <a:r>
              <a:rPr lang="en-US" altLang="en-US" sz="2800" smtClean="0">
                <a:latin typeface="Arial" panose="020B0604020202020204" pitchFamily="34" charset="0"/>
              </a:rPr>
              <a:t> specified by permanent elongation to failure or by the permanent reduction in cross-sectional area</a:t>
            </a:r>
          </a:p>
          <a:p>
            <a:pPr marL="609600" indent="-609600"/>
            <a:r>
              <a:rPr lang="en-US" altLang="en-US" sz="2800" i="1" smtClean="0">
                <a:latin typeface="Arial" panose="020B0604020202020204" pitchFamily="34" charset="0"/>
              </a:rPr>
              <a:t>Brittle</a:t>
            </a:r>
            <a:r>
              <a:rPr lang="en-US" altLang="en-US" sz="2800" smtClean="0">
                <a:latin typeface="Arial" panose="020B0604020202020204" pitchFamily="34" charset="0"/>
              </a:rPr>
              <a:t> materials exhibit little or no yielding before failure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924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6AA3441-1601-4A09-A444-48F172C5CD27}" type="slidenum">
              <a:rPr lang="en-US" altLang="en-US" sz="1400">
                <a:latin typeface="Arial" panose="020B0604020202020204" pitchFamily="34" charset="0"/>
              </a:rPr>
              <a:pPr eaLnBrk="1" hangingPunct="1"/>
              <a:t>74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66800"/>
            <a:ext cx="8534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Yield point for material can be increased by </a:t>
            </a:r>
            <a:r>
              <a:rPr lang="en-US" altLang="en-US" sz="2800" i="1" smtClean="0">
                <a:latin typeface="Arial" panose="020B0604020202020204" pitchFamily="34" charset="0"/>
              </a:rPr>
              <a:t>strain hardening</a:t>
            </a:r>
            <a:r>
              <a:rPr lang="en-US" altLang="en-US" sz="2800" smtClean="0">
                <a:latin typeface="Arial" panose="020B0604020202020204" pitchFamily="34" charset="0"/>
              </a:rPr>
              <a:t>, by applying load great enough to cause increase in stress causing yielding, then releasing the load. The larger stress produced becomes the new yield point for the material</a:t>
            </a:r>
          </a:p>
          <a:p>
            <a:pPr marL="609600" indent="-609600"/>
            <a:r>
              <a:rPr lang="en-US" altLang="en-US" sz="2800" smtClean="0">
                <a:latin typeface="Arial" panose="020B0604020202020204" pitchFamily="34" charset="0"/>
              </a:rPr>
              <a:t>Deformations of material under load causes </a:t>
            </a:r>
            <a:r>
              <a:rPr lang="en-US" altLang="en-US" sz="2800" i="1" smtClean="0">
                <a:latin typeface="Arial" panose="020B0604020202020204" pitchFamily="34" charset="0"/>
              </a:rPr>
              <a:t>strain energy</a:t>
            </a:r>
            <a:r>
              <a:rPr lang="en-US" altLang="en-US" sz="2800" smtClean="0">
                <a:latin typeface="Arial" panose="020B0604020202020204" pitchFamily="34" charset="0"/>
              </a:rPr>
              <a:t> to be stored. Strain energy per unit volume/strain energy density is equivalent to area under stress-strain curve. </a:t>
            </a:r>
          </a:p>
          <a:p>
            <a:pPr marL="609600" indent="-609600"/>
            <a:endParaRPr lang="en-US" altLang="en-US" sz="2800" i="1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526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9BBFCAE-ED04-44A9-8085-5EDAED77F17C}" type="slidenum">
              <a:rPr lang="en-US" altLang="en-US" sz="1400">
                <a:latin typeface="Arial" panose="020B0604020202020204" pitchFamily="34" charset="0"/>
              </a:rPr>
              <a:pPr eaLnBrk="1" hangingPunct="1"/>
              <a:t>75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143000"/>
            <a:ext cx="822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The area up to the yield point of stress-strain diagram is referred to as the </a:t>
            </a:r>
            <a:r>
              <a:rPr lang="en-US" altLang="en-US" sz="2800" i="1" smtClean="0">
                <a:latin typeface="Arial" panose="020B0604020202020204" pitchFamily="34" charset="0"/>
              </a:rPr>
              <a:t>modulus of resilience</a:t>
            </a:r>
            <a:r>
              <a:rPr lang="en-US" altLang="en-US" sz="2800" smtClean="0">
                <a:latin typeface="Arial" panose="020B0604020202020204" pitchFamily="34" charset="0"/>
              </a:rPr>
              <a:t>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The entire area under the stress-strain diagram is referred to as the </a:t>
            </a:r>
            <a:r>
              <a:rPr lang="en-US" altLang="en-US" sz="2800" i="1" smtClean="0">
                <a:latin typeface="Arial" panose="020B0604020202020204" pitchFamily="34" charset="0"/>
              </a:rPr>
              <a:t>modulus of toughness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i="1" smtClean="0">
                <a:latin typeface="Arial" panose="020B0604020202020204" pitchFamily="34" charset="0"/>
              </a:rPr>
              <a:t>Poisson’s ratio</a:t>
            </a:r>
            <a:r>
              <a:rPr lang="en-US" altLang="en-US" sz="2800" smtClean="0">
                <a:latin typeface="Arial" panose="020B0604020202020204" pitchFamily="34" charset="0"/>
              </a:rPr>
              <a:t> (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ν</a:t>
            </a:r>
            <a:r>
              <a:rPr lang="en-US" altLang="en-US" sz="2800" smtClean="0">
                <a:latin typeface="Arial" panose="020B0604020202020204" pitchFamily="34" charset="0"/>
              </a:rPr>
              <a:t>), a dimensionless property that measures the lateral strain to the longitudinal strain [0 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≤ 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ν</a:t>
            </a:r>
            <a:r>
              <a:rPr lang="en-US" altLang="en-US" sz="2800" smtClean="0">
                <a:latin typeface="Arial" panose="020B0604020202020204" pitchFamily="34" charset="0"/>
              </a:rPr>
              <a:t> 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≤</a:t>
            </a:r>
            <a:r>
              <a:rPr lang="en-US" altLang="en-US" sz="2800" smtClean="0">
                <a:latin typeface="Arial" panose="020B0604020202020204" pitchFamily="34" charset="0"/>
              </a:rPr>
              <a:t> 0.5]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For shear stress vs. strain diagram: within elastic region, 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τ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smtClean="0">
                <a:latin typeface="Arial" panose="020B0604020202020204" pitchFamily="34" charset="0"/>
              </a:rPr>
              <a:t>= </a:t>
            </a:r>
            <a:r>
              <a:rPr lang="en-US" altLang="en-US" sz="2800" i="1" smtClean="0">
                <a:latin typeface="Arial" panose="020B0604020202020204" pitchFamily="34" charset="0"/>
              </a:rPr>
              <a:t>G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γ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, where </a:t>
            </a: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 is the </a:t>
            </a: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shearing modulus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, found from the slope of the line within elastic region</a:t>
            </a:r>
            <a:endParaRPr lang="en-US" altLang="en-US" sz="2800" smtClean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9391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D43C6F-F368-4DFA-A8BC-DD3A011345C9}" type="slidenum">
              <a:rPr lang="en-US" altLang="en-US" sz="1400">
                <a:latin typeface="Arial" panose="020B0604020202020204" pitchFamily="34" charset="0"/>
              </a:rPr>
              <a:pPr eaLnBrk="1" hangingPunct="1"/>
              <a:t>76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</a:pP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 can also be obtained from the relationship of</a:t>
            </a:r>
            <a:b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 = E/[2(1+ </a:t>
            </a:r>
            <a:r>
              <a:rPr lang="el-GR" altLang="en-US" sz="2800" i="1" smtClean="0">
                <a:latin typeface="Arial" panose="020B0604020202020204" pitchFamily="34" charset="0"/>
                <a:cs typeface="Times New Roman" panose="02020603050405020304" pitchFamily="18" charset="0"/>
              </a:rPr>
              <a:t>ν</a:t>
            </a:r>
            <a:r>
              <a:rPr lang="en-US" altLang="en-US" sz="2800" smtClean="0">
                <a:latin typeface="Arial" panose="020B0604020202020204" pitchFamily="34" charset="0"/>
                <a:cs typeface="Times New Roman" panose="02020603050405020304" pitchFamily="18" charset="0"/>
              </a:rPr>
              <a:t>)]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When materials are in service for long periods of time, </a:t>
            </a:r>
            <a:r>
              <a:rPr lang="en-US" altLang="en-US" sz="2800" i="1" smtClean="0">
                <a:latin typeface="Arial" panose="020B0604020202020204" pitchFamily="34" charset="0"/>
              </a:rPr>
              <a:t>creep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>
                <a:latin typeface="Arial" panose="020B0604020202020204" pitchFamily="34" charset="0"/>
              </a:rPr>
              <a:t>fatigue</a:t>
            </a:r>
            <a:r>
              <a:rPr lang="en-US" altLang="en-US" sz="2800" smtClean="0">
                <a:latin typeface="Arial" panose="020B0604020202020204" pitchFamily="34" charset="0"/>
              </a:rPr>
              <a:t> are important.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Creep is the time rate of deformation, which occurs at high stress and/or high temperature. Design the material not to exceed a predetermined stress called the </a:t>
            </a:r>
            <a:r>
              <a:rPr lang="en-US" altLang="en-US" sz="2800" i="1" smtClean="0">
                <a:latin typeface="Arial" panose="020B0604020202020204" pitchFamily="34" charset="0"/>
              </a:rPr>
              <a:t>creep strength</a:t>
            </a:r>
            <a:endParaRPr lang="en-US" altLang="en-US" sz="2800" i="1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605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BC7EBBB-6FB4-41EE-9FC6-A134C857E90E}" type="slidenum">
              <a:rPr lang="en-US" altLang="en-US" sz="1400">
                <a:latin typeface="Arial" panose="020B0604020202020204" pitchFamily="34" charset="0"/>
              </a:rPr>
              <a:pPr eaLnBrk="1" hangingPunct="1"/>
              <a:t>77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i="1" smtClean="0">
                <a:cs typeface="Times New Roman" panose="02020603050405020304" pitchFamily="18" charset="0"/>
              </a:rPr>
              <a:t>Fatigue</a:t>
            </a:r>
            <a:r>
              <a:rPr lang="en-US" altLang="en-US" sz="2800" smtClean="0">
                <a:cs typeface="Times New Roman" panose="02020603050405020304" pitchFamily="18" charset="0"/>
              </a:rPr>
              <a:t> occur when material undergoes a large number of cycles of loading. Will cause micro-cracks to occur and lead to brittle failure.</a:t>
            </a:r>
          </a:p>
          <a:p>
            <a:pPr marL="609600" indent="-609600"/>
            <a:r>
              <a:rPr lang="en-US" altLang="en-US" sz="2800" smtClean="0">
                <a:cs typeface="Times New Roman" panose="02020603050405020304" pitchFamily="18" charset="0"/>
              </a:rPr>
              <a:t>Stress in material must not exceed specified </a:t>
            </a:r>
            <a:r>
              <a:rPr lang="en-US" altLang="en-US" sz="2800" i="1" smtClean="0">
                <a:cs typeface="Times New Roman" panose="02020603050405020304" pitchFamily="18" charset="0"/>
              </a:rPr>
              <a:t>endurance or fatigue limit</a:t>
            </a:r>
            <a:endParaRPr lang="en-US" altLang="en-US" sz="2800" i="1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1536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900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246A2CE-2496-4E26-B2AC-98B1F56CFA02}" type="slidenum">
              <a:rPr lang="en-US" altLang="en-US" sz="1400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 smtClean="0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400" dirty="0" smtClean="0">
                <a:latin typeface="Arial" panose="020B0604020202020204" pitchFamily="34" charset="0"/>
              </a:rPr>
              <a:t>Elongation </a:t>
            </a:r>
            <a:r>
              <a:rPr lang="el-GR" altLang="en-US" sz="2400" dirty="0" smtClean="0"/>
              <a:t>δ</a:t>
            </a:r>
            <a:r>
              <a:rPr lang="en-US" altLang="en-US" sz="2400" dirty="0" smtClean="0"/>
              <a:t> = </a:t>
            </a:r>
            <a:r>
              <a:rPr lang="en-US" altLang="en-US" sz="2400" i="1" dirty="0" smtClean="0"/>
              <a:t>L</a:t>
            </a:r>
            <a:r>
              <a:rPr lang="en-US" altLang="en-US" sz="2400" dirty="0" smtClean="0"/>
              <a:t> </a:t>
            </a:r>
            <a:r>
              <a:rPr lang="en-US" altLang="en-US" sz="2400" dirty="0" smtClean="0">
                <a:cs typeface="Arial" panose="020B0604020202020204" pitchFamily="34" charset="0"/>
              </a:rPr>
              <a:t>−</a:t>
            </a:r>
            <a:r>
              <a:rPr lang="en-US" altLang="en-US" sz="2400" dirty="0" smtClean="0"/>
              <a:t> </a:t>
            </a:r>
            <a:r>
              <a:rPr lang="en-US" altLang="en-US" sz="2400" i="1" dirty="0" smtClean="0"/>
              <a:t>L</a:t>
            </a:r>
            <a:r>
              <a:rPr lang="en-US" altLang="en-US" sz="2400" baseline="-25000" dirty="0" smtClean="0"/>
              <a:t>0</a:t>
            </a:r>
            <a:r>
              <a:rPr lang="en-US" altLang="en-US" sz="2400" dirty="0" smtClean="0">
                <a:latin typeface="Arial" panose="020B0604020202020204" pitchFamily="34" charset="0"/>
              </a:rPr>
              <a:t> is measured using either a caliper or an extensometer </a:t>
            </a:r>
          </a:p>
          <a:p>
            <a:r>
              <a:rPr lang="el-GR" altLang="en-US" sz="2400" dirty="0" smtClean="0"/>
              <a:t>δ</a:t>
            </a:r>
            <a:r>
              <a:rPr lang="en-US" altLang="en-US" sz="2400" dirty="0" smtClean="0"/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used to calculate the normal strain in the specimen</a:t>
            </a:r>
          </a:p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Sometimes, strain can also be read directly using an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electrical-resistance strain gauge (strain rosette)</a:t>
            </a:r>
            <a:endParaRPr lang="en-US" alt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3.1 TENSION &amp; COMPRESSION TEST</a:t>
            </a:r>
          </a:p>
        </p:txBody>
      </p:sp>
      <p:pic>
        <p:nvPicPr>
          <p:cNvPr id="5" name="Picture 6" descr="AACLORO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86200"/>
            <a:ext cx="2828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ADFKIH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0"/>
            <a:ext cx="31242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9963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6740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8550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5018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24426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0206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5998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5238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42561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52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79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A4969B-701E-4714-BDA8-359A86AD3AEB}" type="slidenum">
              <a:rPr lang="en-US" altLang="en-US" sz="140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A </a:t>
            </a:r>
            <a:r>
              <a:rPr lang="en-US" altLang="en-US" sz="2800" i="1" smtClean="0">
                <a:latin typeface="Arial" panose="020B0604020202020204" pitchFamily="34" charset="0"/>
              </a:rPr>
              <a:t>stress-strain diagram</a:t>
            </a:r>
            <a:r>
              <a:rPr lang="en-US" altLang="en-US" sz="2800" smtClean="0">
                <a:latin typeface="Arial" panose="020B0604020202020204" pitchFamily="34" charset="0"/>
              </a:rPr>
              <a:t> is obtained by plotting the various values of the stress and corresponding strain in the specimen</a:t>
            </a:r>
          </a:p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Using recorded data, we can determine nominal or engineering stress by</a:t>
            </a:r>
            <a:endParaRPr lang="en-US" altLang="en-US" sz="2800" smtClean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3.2 STRESS-STRAIN DIAGRAM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581400" y="3962400"/>
            <a:ext cx="1981200" cy="1219200"/>
            <a:chOff x="3312" y="2112"/>
            <a:chExt cx="1248" cy="768"/>
          </a:xfrm>
        </p:grpSpPr>
        <p:sp>
          <p:nvSpPr>
            <p:cNvPr id="6" name="Rectangle 15"/>
            <p:cNvSpPr>
              <a:spLocks noChangeArrowheads="1"/>
            </p:cNvSpPr>
            <p:nvPr/>
          </p:nvSpPr>
          <p:spPr bwMode="auto">
            <a:xfrm>
              <a:off x="3312" y="2112"/>
              <a:ext cx="1248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504" y="2160"/>
              <a:ext cx="768" cy="650"/>
              <a:chOff x="1152" y="2622"/>
              <a:chExt cx="768" cy="650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84" y="2622"/>
                <a:ext cx="329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Arial" panose="020B0604020202020204" pitchFamily="34" charset="0"/>
                  </a:rPr>
                  <a:t>P</a:t>
                </a:r>
                <a:endParaRPr lang="el-GR" altLang="en-US" sz="2800" i="1">
                  <a:cs typeface="Arial" panose="020B0604020202020204" pitchFamily="34" charset="0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/>
                  <a:t>A</a:t>
                </a:r>
                <a:r>
                  <a:rPr lang="en-US" altLang="en-US" sz="2800" baseline="-25000"/>
                  <a:t>0</a:t>
                </a:r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152" y="2766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Arial" panose="020B0604020202020204" pitchFamily="34" charset="0"/>
                    <a:sym typeface="Symbol" panose="05050102010706020507" pitchFamily="18" charset="2"/>
                  </a:rPr>
                  <a:t>σ</a:t>
                </a:r>
                <a:r>
                  <a:rPr lang="en-US" altLang="en-US" sz="2800" i="1">
                    <a:cs typeface="Arial" panose="020B0604020202020204" pitchFamily="34" charset="0"/>
                  </a:rPr>
                  <a:t> = </a:t>
                </a:r>
                <a:endParaRPr lang="el-GR" altLang="en-US" sz="2800" baseline="-25000"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1584" y="2928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533400" y="5302250"/>
            <a:ext cx="8458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Assumption: Stress is </a:t>
            </a:r>
            <a:r>
              <a:rPr lang="en-US" altLang="en-US" sz="2800" i="1">
                <a:latin typeface="Arial" panose="020B0604020202020204" pitchFamily="34" charset="0"/>
              </a:rPr>
              <a:t>constant</a:t>
            </a:r>
            <a:r>
              <a:rPr lang="en-US" altLang="en-US" sz="2800">
                <a:latin typeface="Arial" panose="020B0604020202020204" pitchFamily="34" charset="0"/>
              </a:rPr>
              <a:t> over the x-section and throughout region between gauge points</a:t>
            </a:r>
          </a:p>
        </p:txBody>
      </p:sp>
    </p:spTree>
    <p:extLst>
      <p:ext uri="{BB962C8B-B14F-4D97-AF65-F5344CB8AC3E}">
        <p14:creationId xmlns:p14="http://schemas.microsoft.com/office/powerpoint/2010/main" val="265888706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1183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71727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7139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45052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6065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7624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2586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876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83428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570862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872</TotalTime>
  <Words>3464</Words>
  <Application>Microsoft Office PowerPoint</Application>
  <PresentationFormat>On-screen Show (4:3)</PresentationFormat>
  <Paragraphs>472</Paragraphs>
  <Slides>100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6" baseType="lpstr">
      <vt:lpstr>Arial</vt:lpstr>
      <vt:lpstr>Calibri</vt:lpstr>
      <vt:lpstr>Symbol</vt:lpstr>
      <vt:lpstr>Times New Roman</vt:lpstr>
      <vt:lpstr>UTMocw template</vt:lpstr>
      <vt:lpstr>MathType 5.0 Equation</vt:lpstr>
      <vt:lpstr>SKTN 2123 Strength of Materials Mechanical Properties of Materials</vt:lpstr>
      <vt:lpstr>CHAPTER OBJECTIVES</vt:lpstr>
      <vt:lpstr>CHAPTER OUTLINE</vt:lpstr>
      <vt:lpstr>3.1 TENSION &amp; COMPRESSION TEST</vt:lpstr>
      <vt:lpstr>PowerPoint Presentation</vt:lpstr>
      <vt:lpstr>3.1 TENSION &amp; COMPRESSION TEST</vt:lpstr>
      <vt:lpstr>3.1 TENSION &amp; COMPRESSION TEST</vt:lpstr>
      <vt:lpstr>3.1 TENSION &amp; COMPRESSION TEST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PowerPoint Presentation</vt:lpstr>
      <vt:lpstr>3.2 STRESS-STRAIN DIAGRAM</vt:lpstr>
      <vt:lpstr>3.2 STRESS-STRAIN DIAGRAM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PowerPoint Presentation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Hooke’s Law: Modulus of Elasticity</vt:lpstr>
      <vt:lpstr>3.5 STRAIN ENERGY</vt:lpstr>
      <vt:lpstr>3.5 STRAIN ENERGY</vt:lpstr>
      <vt:lpstr>3.5 STRAIN ENERGY</vt:lpstr>
      <vt:lpstr>3.5 STRAIN ENERGY</vt:lpstr>
      <vt:lpstr>EXAMPLE 3.1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3.3 (SOLN)</vt:lpstr>
      <vt:lpstr>PowerPoint Presentation</vt:lpstr>
      <vt:lpstr>PowerPoint Presentation</vt:lpstr>
      <vt:lpstr>3.6 POISSON’S RATIO</vt:lpstr>
      <vt:lpstr>3.6 POISSON’S RATIO</vt:lpstr>
      <vt:lpstr>3.6 POISSON’S RATIO</vt:lpstr>
      <vt:lpstr>EXAMPLE 3.4</vt:lpstr>
      <vt:lpstr>EXAMPLE 3.4 (SOLN)</vt:lpstr>
      <vt:lpstr>EXAMPLE 3.4 (SOLN)</vt:lpstr>
      <vt:lpstr>3.6 SHEAR STRESS-STRAIN DIAGRAM</vt:lpstr>
      <vt:lpstr>3.6 SHEAR STRESS-STRAIN DIAGRAM</vt:lpstr>
      <vt:lpstr>3.6 SHEAR STRESS-STRAIN DIAGRAM</vt:lpstr>
      <vt:lpstr>EXAMPLE 3.5</vt:lpstr>
      <vt:lpstr>EXAMPLE 3.5 (SOLN)</vt:lpstr>
      <vt:lpstr>EXAMPLE 3.5 (SOLN)</vt:lpstr>
      <vt:lpstr>EXAMPLE 3.5 (SOLN)</vt:lpstr>
      <vt:lpstr>EXAMPLE 3.6 (SOLN)</vt:lpstr>
      <vt:lpstr>EXAMPLE 3.6 (SOLN)</vt:lpstr>
      <vt:lpstr>3.7 FAILURE OF MATERIALS DUE TO CREEP &amp; FATIGUE</vt:lpstr>
      <vt:lpstr>*3.7 FAILURE OF MATERIALS DUE TO CREEP &amp; FATIGUE</vt:lpstr>
      <vt:lpstr>*3.7 FAILURE OF MATERIALS DUE TO CREEP &amp; FATIGUE</vt:lpstr>
      <vt:lpstr>*3.7 FAILURE OF MATERIALS DUE TO CREEP &amp; FATIGUE</vt:lpstr>
      <vt:lpstr>*3.7 FAILURE OF MATERIALS DUE TO CREEP &amp; FATIGUE</vt:lpstr>
      <vt:lpstr>CHAPTER REVIEW</vt:lpstr>
      <vt:lpstr>CHAPTER REVIEW</vt:lpstr>
      <vt:lpstr>CHAPTER REVIEW</vt:lpstr>
      <vt:lpstr>CHAPTER REVIEW</vt:lpstr>
      <vt:lpstr>CHAPTER REVIEW</vt:lpstr>
      <vt:lpstr>CHAPTER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37</cp:revision>
  <cp:lastPrinted>2013-10-05T16:25:29Z</cp:lastPrinted>
  <dcterms:created xsi:type="dcterms:W3CDTF">2013-08-28T02:41:09Z</dcterms:created>
  <dcterms:modified xsi:type="dcterms:W3CDTF">2019-09-22T06:02:07Z</dcterms:modified>
</cp:coreProperties>
</file>