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4" r:id="rId4"/>
    <p:sldId id="285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422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59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68" r:id="rId65"/>
    <p:sldId id="369" r:id="rId66"/>
    <p:sldId id="370" r:id="rId67"/>
    <p:sldId id="371" r:id="rId68"/>
    <p:sldId id="372" r:id="rId69"/>
    <p:sldId id="373" r:id="rId70"/>
    <p:sldId id="374" r:id="rId71"/>
    <p:sldId id="375" r:id="rId72"/>
    <p:sldId id="376" r:id="rId73"/>
    <p:sldId id="377" r:id="rId74"/>
    <p:sldId id="378" r:id="rId75"/>
    <p:sldId id="379" r:id="rId76"/>
    <p:sldId id="380" r:id="rId77"/>
    <p:sldId id="381" r:id="rId78"/>
    <p:sldId id="382" r:id="rId79"/>
    <p:sldId id="383" r:id="rId80"/>
    <p:sldId id="384" r:id="rId81"/>
    <p:sldId id="385" r:id="rId82"/>
    <p:sldId id="386" r:id="rId83"/>
    <p:sldId id="387" r:id="rId84"/>
    <p:sldId id="388" r:id="rId85"/>
    <p:sldId id="389" r:id="rId86"/>
    <p:sldId id="390" r:id="rId87"/>
    <p:sldId id="391" r:id="rId88"/>
    <p:sldId id="392" r:id="rId89"/>
    <p:sldId id="393" r:id="rId90"/>
    <p:sldId id="394" r:id="rId91"/>
    <p:sldId id="395" r:id="rId92"/>
    <p:sldId id="396" r:id="rId93"/>
    <p:sldId id="397" r:id="rId94"/>
    <p:sldId id="398" r:id="rId95"/>
    <p:sldId id="399" r:id="rId96"/>
    <p:sldId id="400" r:id="rId97"/>
    <p:sldId id="401" r:id="rId98"/>
    <p:sldId id="402" r:id="rId99"/>
    <p:sldId id="403" r:id="rId100"/>
    <p:sldId id="404" r:id="rId101"/>
    <p:sldId id="405" r:id="rId102"/>
    <p:sldId id="406" r:id="rId103"/>
    <p:sldId id="407" r:id="rId104"/>
    <p:sldId id="408" r:id="rId105"/>
    <p:sldId id="409" r:id="rId106"/>
    <p:sldId id="410" r:id="rId107"/>
    <p:sldId id="411" r:id="rId108"/>
    <p:sldId id="412" r:id="rId109"/>
    <p:sldId id="413" r:id="rId110"/>
    <p:sldId id="414" r:id="rId111"/>
    <p:sldId id="415" r:id="rId112"/>
    <p:sldId id="416" r:id="rId1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9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6.wmf"/><Relationship Id="rId10" Type="http://schemas.openxmlformats.org/officeDocument/2006/relationships/image" Target="../media/image18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oleObject" Target="../embeddings/oleObject6.bin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5.jpeg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2.jpeg"/><Relationship Id="rId4" Type="http://schemas.openxmlformats.org/officeDocument/2006/relationships/image" Target="../media/image67.wmf"/><Relationship Id="rId9" Type="http://schemas.openxmlformats.org/officeDocument/2006/relationships/image" Target="../media/image7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8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6.wmf"/><Relationship Id="rId4" Type="http://schemas.openxmlformats.org/officeDocument/2006/relationships/oleObject" Target="../embeddings/oleObject11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90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92.wmf"/><Relationship Id="rId4" Type="http://schemas.openxmlformats.org/officeDocument/2006/relationships/oleObject" Target="../embeddings/oleObject13.bin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SKTN 2123</a:t>
            </a:r>
            <a:br>
              <a:rPr lang="en-US" dirty="0" smtClean="0"/>
            </a:br>
            <a:r>
              <a:rPr lang="en-US" dirty="0" smtClean="0"/>
              <a:t>Strength of Materials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F8F84A-8045-4509-9E10-5215BF3591BE}" type="slidenum">
              <a:rPr lang="en-US">
                <a:latin typeface="Arial" panose="020B0604020202020204" pitchFamily="34" charset="0"/>
              </a:rPr>
              <a:pPr eaLnBrk="1" hangingPunct="1"/>
              <a:t>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458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resultant loadings</a:t>
            </a:r>
          </a:p>
          <a:p>
            <a:r>
              <a:rPr lang="en-US" altLang="en-US" smtClean="0"/>
              <a:t>For coplanar loadings:</a:t>
            </a:r>
          </a:p>
          <a:p>
            <a:pPr lvl="1"/>
            <a:r>
              <a:rPr lang="en-US" altLang="en-US" smtClean="0"/>
              <a:t>Apply </a:t>
            </a:r>
            <a:r>
              <a:rPr lang="en-US" altLang="en-US" smtClean="0">
                <a:cs typeface="Times New Roman" panose="02020603050405020304" pitchFamily="18" charset="0"/>
              </a:rPr>
              <a:t>∑ </a:t>
            </a:r>
            <a:r>
              <a:rPr lang="en-US" altLang="en-US" i="1" smtClean="0">
                <a:cs typeface="Times New Roman" panose="02020603050405020304" pitchFamily="18" charset="0"/>
              </a:rPr>
              <a:t>F</a:t>
            </a:r>
            <a:r>
              <a:rPr lang="en-US" altLang="en-US" baseline="-25000" smtClean="0">
                <a:cs typeface="Times New Roman" panose="02020603050405020304" pitchFamily="18" charset="0"/>
              </a:rPr>
              <a:t>x </a:t>
            </a:r>
            <a:r>
              <a:rPr lang="en-US" altLang="en-US" smtClean="0">
                <a:cs typeface="Times New Roman" panose="02020603050405020304" pitchFamily="18" charset="0"/>
              </a:rPr>
              <a:t>= 0 to solve for</a:t>
            </a:r>
            <a:r>
              <a:rPr lang="en-US" altLang="en-US" smtClean="0"/>
              <a:t> </a:t>
            </a:r>
            <a:r>
              <a:rPr lang="en-US" altLang="en-US" b="1" smtClean="0"/>
              <a:t>N</a:t>
            </a:r>
          </a:p>
          <a:p>
            <a:pPr lvl="1"/>
            <a:r>
              <a:rPr lang="en-US" altLang="en-US" smtClean="0"/>
              <a:t>Apply </a:t>
            </a:r>
            <a:r>
              <a:rPr lang="en-US" altLang="en-US" smtClean="0">
                <a:cs typeface="Times New Roman" panose="02020603050405020304" pitchFamily="18" charset="0"/>
              </a:rPr>
              <a:t>∑ </a:t>
            </a:r>
            <a:r>
              <a:rPr lang="en-US" altLang="en-US" i="1" smtClean="0">
                <a:cs typeface="Times New Roman" panose="02020603050405020304" pitchFamily="18" charset="0"/>
              </a:rPr>
              <a:t>F</a:t>
            </a:r>
            <a:r>
              <a:rPr lang="en-US" altLang="en-US" baseline="-25000" smtClean="0">
                <a:cs typeface="Times New Roman" panose="02020603050405020304" pitchFamily="18" charset="0"/>
              </a:rPr>
              <a:t>y </a:t>
            </a:r>
            <a:r>
              <a:rPr lang="en-US" altLang="en-US" smtClean="0">
                <a:cs typeface="Times New Roman" panose="02020603050405020304" pitchFamily="18" charset="0"/>
              </a:rPr>
              <a:t>= 0</a:t>
            </a:r>
            <a:r>
              <a:rPr lang="en-US" altLang="en-US" smtClean="0"/>
              <a:t> to solve for </a:t>
            </a:r>
            <a:r>
              <a:rPr lang="en-US" altLang="en-US" b="1" smtClean="0"/>
              <a:t>V</a:t>
            </a:r>
          </a:p>
          <a:p>
            <a:pPr lvl="1"/>
            <a:r>
              <a:rPr lang="en-US" altLang="en-US" smtClean="0"/>
              <a:t>Apply </a:t>
            </a:r>
            <a:r>
              <a:rPr lang="en-US" altLang="en-US" smtClean="0">
                <a:cs typeface="Times New Roman" panose="02020603050405020304" pitchFamily="18" charset="0"/>
              </a:rPr>
              <a:t>∑ </a:t>
            </a:r>
            <a:r>
              <a:rPr lang="en-US" altLang="en-US" i="1" smtClean="0">
                <a:cs typeface="Times New Roman" panose="02020603050405020304" pitchFamily="18" charset="0"/>
              </a:rPr>
              <a:t>M</a:t>
            </a:r>
            <a:r>
              <a:rPr lang="en-US" altLang="en-US" baseline="-25000" smtClean="0">
                <a:cs typeface="Times New Roman" panose="02020603050405020304" pitchFamily="18" charset="0"/>
              </a:rPr>
              <a:t>O </a:t>
            </a:r>
            <a:r>
              <a:rPr lang="en-US" altLang="en-US" smtClean="0">
                <a:cs typeface="Times New Roman" panose="02020603050405020304" pitchFamily="18" charset="0"/>
              </a:rPr>
              <a:t>= 0</a:t>
            </a:r>
            <a:r>
              <a:rPr lang="en-US" altLang="en-US" smtClean="0"/>
              <a:t> to solve for </a:t>
            </a:r>
            <a:r>
              <a:rPr lang="en-US" altLang="en-US" b="1" smtClean="0"/>
              <a:t>M</a:t>
            </a:r>
            <a:endParaRPr lang="en-US" altLang="en-US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  <p:pic>
        <p:nvPicPr>
          <p:cNvPr id="5" name="Picture 7" descr="AACLOJR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7600"/>
            <a:ext cx="43434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05572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/>
          <a:stretch>
            <a:fillRect/>
          </a:stretch>
        </p:blipFill>
        <p:spPr bwMode="auto">
          <a:xfrm>
            <a:off x="990600" y="-228600"/>
            <a:ext cx="6781800" cy="617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AACLOOS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4648200"/>
            <a:ext cx="22860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6891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09"/>
          <a:stretch>
            <a:fillRect/>
          </a:stretch>
        </p:blipFill>
        <p:spPr bwMode="auto">
          <a:xfrm>
            <a:off x="371475" y="533400"/>
            <a:ext cx="8305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AACLOOT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05200"/>
            <a:ext cx="44243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06968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41"/>
          <a:stretch>
            <a:fillRect/>
          </a:stretch>
        </p:blipFill>
        <p:spPr bwMode="auto">
          <a:xfrm>
            <a:off x="381000" y="381000"/>
            <a:ext cx="5943600" cy="617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AACLOOU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2057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Picture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581400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1696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305800" cy="617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32218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3C6C23-686B-45FD-9C7F-37F549019E85}" type="slidenum">
              <a:rPr lang="en-US">
                <a:latin typeface="Arial" panose="020B0604020202020204" pitchFamily="34" charset="0"/>
              </a:rPr>
              <a:pPr eaLnBrk="1" hangingPunct="1"/>
              <a:t>102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48"/>
          <a:stretch>
            <a:fillRect/>
          </a:stretch>
        </p:blipFill>
        <p:spPr bwMode="auto">
          <a:xfrm>
            <a:off x="0" y="457200"/>
            <a:ext cx="8305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ACLOO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76600"/>
            <a:ext cx="3352800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ACLOOO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81400"/>
            <a:ext cx="16319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486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B02EF27-4BFA-40BB-9759-E910574F6283}" type="slidenum">
              <a:rPr lang="en-US">
                <a:latin typeface="Arial" panose="020B0604020202020204" pitchFamily="34" charset="0"/>
              </a:rPr>
              <a:pPr eaLnBrk="1" hangingPunct="1"/>
              <a:t>103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05800" cy="617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69093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6F3A0E1-BDFF-439A-A27B-DC06054EC6BF}" type="slidenum">
              <a:rPr lang="en-US">
                <a:latin typeface="Arial" panose="020B0604020202020204" pitchFamily="34" charset="0"/>
              </a:rPr>
              <a:pPr eaLnBrk="1" hangingPunct="1"/>
              <a:t>104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8305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0589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A44EDCA-835E-4257-B760-4830139F7AA9}" type="slidenum">
              <a:rPr lang="en-US">
                <a:latin typeface="Arial" panose="020B0604020202020204" pitchFamily="34" charset="0"/>
              </a:rPr>
              <a:pPr eaLnBrk="1" hangingPunct="1"/>
              <a:t>105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16"/>
          <p:cNvSpPr txBox="1">
            <a:spLocks noChangeArrowheads="1"/>
          </p:cNvSpPr>
          <p:nvPr/>
        </p:nvSpPr>
        <p:spPr bwMode="auto">
          <a:xfrm>
            <a:off x="228600" y="1066800"/>
            <a:ext cx="873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mtClean="0"/>
              <a:t>Internal loadings consist of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Normal force, </a:t>
            </a:r>
            <a:r>
              <a:rPr lang="en-US" altLang="en-US" b="1" smtClean="0"/>
              <a:t>N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Shear force, </a:t>
            </a:r>
            <a:r>
              <a:rPr lang="en-US" altLang="en-US" b="1" smtClean="0"/>
              <a:t>V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Bending moments, </a:t>
            </a:r>
            <a:r>
              <a:rPr lang="en-US" altLang="en-US" b="1" smtClean="0"/>
              <a:t>M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Torsional moments, </a:t>
            </a:r>
            <a:r>
              <a:rPr lang="en-US" altLang="en-US" b="1" smtClean="0"/>
              <a:t>T</a:t>
            </a:r>
          </a:p>
          <a:p>
            <a:pPr marL="609600" indent="-609600"/>
            <a:r>
              <a:rPr lang="en-US" altLang="en-US" smtClean="0"/>
              <a:t>Get the resultants using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method of sections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Equations of equilibrium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59298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28146E-728B-4F48-B7BB-BE7EDC2AEA96}" type="slidenum">
              <a:rPr lang="en-US">
                <a:latin typeface="Arial" panose="020B0604020202020204" pitchFamily="34" charset="0"/>
              </a:rPr>
              <a:pPr eaLnBrk="1" hangingPunct="1"/>
              <a:t>106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458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mtClean="0"/>
              <a:t>Assumptions for a uniform normal stress distribution over x-section of member (</a:t>
            </a:r>
            <a:r>
              <a:rPr lang="el-G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mtClean="0">
                <a:cs typeface="Times New Roman" panose="02020603050405020304" pitchFamily="18" charset="0"/>
              </a:rPr>
              <a:t>)</a:t>
            </a:r>
            <a:endParaRPr lang="el-GR" altLang="en-US" smtClean="0">
              <a:cs typeface="Times New Roman" panose="02020603050405020304" pitchFamily="18" charset="0"/>
            </a:endParaRP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Member made from homogeneous isotropic material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Subjected to a series of external axial loads that,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The loads must pass through centroid of cross-section</a:t>
            </a:r>
            <a:endParaRPr lang="en-US" altLang="en-US" b="1" smtClean="0"/>
          </a:p>
        </p:txBody>
      </p:sp>
    </p:spTree>
    <p:extLst>
      <p:ext uri="{BB962C8B-B14F-4D97-AF65-F5344CB8AC3E}">
        <p14:creationId xmlns:p14="http://schemas.microsoft.com/office/powerpoint/2010/main" val="5377650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9873D5-80EC-42CC-B6E6-A8701DAF90ED}" type="slidenum">
              <a:rPr lang="en-US">
                <a:latin typeface="Arial" panose="020B0604020202020204" pitchFamily="34" charset="0"/>
              </a:rPr>
              <a:pPr eaLnBrk="1" hangingPunct="1"/>
              <a:t>107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1066800"/>
            <a:ext cx="7391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</a:pPr>
            <a:r>
              <a:rPr lang="en-US" altLang="en-US" smtClean="0"/>
              <a:t>Determine average shear stress by using 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V/A</a:t>
            </a:r>
            <a:r>
              <a:rPr lang="en-US" altLang="en-US" smtClean="0">
                <a:cs typeface="Times New Roman" panose="02020603050405020304" pitchFamily="18" charset="0"/>
              </a:rPr>
              <a:t> equation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mtClean="0">
                <a:cs typeface="Times New Roman" panose="02020603050405020304" pitchFamily="18" charset="0"/>
              </a:rPr>
              <a:t> is the resultant shear force on cross-sectional area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en-US" smtClean="0">
                <a:cs typeface="Times New Roman" panose="02020603050405020304" pitchFamily="18" charset="0"/>
              </a:rPr>
              <a:t>Formula is used mostly to find average shear stress in fasteners or in parts for connections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629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CB5CEEE-C354-40D5-87F1-48847AB46AB5}" type="slidenum">
              <a:rPr lang="en-US">
                <a:latin typeface="Arial" panose="020B0604020202020204" pitchFamily="34" charset="0"/>
              </a:rPr>
              <a:pPr eaLnBrk="1" hangingPunct="1"/>
              <a:t>10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30200" y="1066800"/>
            <a:ext cx="8432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/>
            <a:r>
              <a:rPr lang="en-US" altLang="en-US" smtClean="0">
                <a:solidFill>
                  <a:schemeClr val="accent2"/>
                </a:solidFill>
              </a:rPr>
              <a:t>Method of sections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Choose segment to analyze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Determine Support Reactions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Draw free-body diagram for whole body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Apply equations of equilibrium</a:t>
            </a:r>
            <a:endParaRPr lang="en-US" altLang="en-US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57150" y="528638"/>
            <a:ext cx="8763000" cy="371475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</p:spTree>
    <p:extLst>
      <p:ext uri="{BB962C8B-B14F-4D97-AF65-F5344CB8AC3E}">
        <p14:creationId xmlns:p14="http://schemas.microsoft.com/office/powerpoint/2010/main" val="77254699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327F231-E13C-4102-A999-382D2991727F}" type="slidenum">
              <a:rPr lang="en-US">
                <a:latin typeface="Arial" panose="020B0604020202020204" pitchFamily="34" charset="0"/>
              </a:rPr>
              <a:pPr eaLnBrk="1" hangingPunct="1"/>
              <a:t>108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1066800"/>
            <a:ext cx="8153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mtClean="0"/>
              <a:t>Design of any simple connection requires that</a:t>
            </a:r>
          </a:p>
          <a:p>
            <a:pPr marL="990600" lvl="1" indent="-533400"/>
            <a:r>
              <a:rPr lang="en-US" altLang="en-US" smtClean="0"/>
              <a:t>Average stress along any cross-section not exceed a factor of safety (F.S.) or</a:t>
            </a:r>
          </a:p>
          <a:p>
            <a:pPr marL="990600" lvl="1" indent="-533400"/>
            <a:r>
              <a:rPr lang="en-US" altLang="en-US" smtClean="0"/>
              <a:t>Allowable value of </a:t>
            </a:r>
            <a:r>
              <a:rPr lang="el-GR" altLang="en-US" smtClean="0">
                <a:cs typeface="Times New Roman" panose="02020603050405020304" pitchFamily="18" charset="0"/>
              </a:rPr>
              <a:t>σ</a:t>
            </a:r>
            <a:r>
              <a:rPr lang="en-US" altLang="en-US" smtClean="0">
                <a:cs typeface="Times New Roman" panose="02020603050405020304" pitchFamily="18" charset="0"/>
              </a:rPr>
              <a:t>allow or </a:t>
            </a:r>
            <a:r>
              <a:rPr lang="el-GR" altLang="en-US" smtClean="0">
                <a:cs typeface="Times New Roman" panose="02020603050405020304" pitchFamily="18" charset="0"/>
              </a:rPr>
              <a:t>τ</a:t>
            </a:r>
            <a:r>
              <a:rPr lang="en-US" altLang="en-US" smtClean="0">
                <a:cs typeface="Times New Roman" panose="02020603050405020304" pitchFamily="18" charset="0"/>
              </a:rPr>
              <a:t>allow</a:t>
            </a:r>
          </a:p>
          <a:p>
            <a:pPr marL="990600" lvl="1" indent="-533400"/>
            <a:r>
              <a:rPr lang="en-US" altLang="en-US" smtClean="0">
                <a:cs typeface="Times New Roman" panose="02020603050405020304" pitchFamily="18" charset="0"/>
              </a:rPr>
              <a:t>These values are reported in codes or standards and are deemed safe on basis of experiments or through experience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9701472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54263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575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39681F6-FAC1-4FF2-9BB9-F48213B00F91}" type="slidenum">
              <a:rPr lang="en-US">
                <a:latin typeface="Arial" panose="020B0604020202020204" pitchFamily="34" charset="0"/>
              </a:rPr>
              <a:pPr eaLnBrk="1" hangingPunct="1"/>
              <a:t>11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4800" y="1066800"/>
            <a:ext cx="8432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/>
            <a:r>
              <a:rPr lang="en-US" altLang="en-US" smtClean="0">
                <a:solidFill>
                  <a:schemeClr val="accent2"/>
                </a:solidFill>
              </a:rPr>
              <a:t>Free-body diagram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Keep all external loadings in exact locations before “sectioning”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Indicate unknown resultants, </a:t>
            </a:r>
            <a:r>
              <a:rPr lang="en-US" altLang="en-US" b="1" smtClean="0"/>
              <a:t>N</a:t>
            </a:r>
            <a:r>
              <a:rPr lang="en-US" altLang="en-US" smtClean="0"/>
              <a:t>, </a:t>
            </a:r>
            <a:r>
              <a:rPr lang="en-US" altLang="en-US" b="1" smtClean="0"/>
              <a:t>V</a:t>
            </a:r>
            <a:r>
              <a:rPr lang="en-US" altLang="en-US" smtClean="0"/>
              <a:t>, </a:t>
            </a:r>
            <a:r>
              <a:rPr lang="en-US" altLang="en-US" b="1" smtClean="0"/>
              <a:t>M</a:t>
            </a:r>
            <a:r>
              <a:rPr lang="en-US" altLang="en-US" smtClean="0"/>
              <a:t>, and </a:t>
            </a:r>
            <a:r>
              <a:rPr lang="en-US" altLang="en-US" b="1" smtClean="0"/>
              <a:t>T</a:t>
            </a:r>
            <a:r>
              <a:rPr lang="en-US" altLang="en-US" smtClean="0"/>
              <a:t> at the section, normally at centroid </a:t>
            </a:r>
            <a:r>
              <a:rPr lang="en-US" altLang="en-US" i="1" smtClean="0">
                <a:latin typeface="Times New Roman" panose="02020603050405020304" pitchFamily="18" charset="0"/>
              </a:rPr>
              <a:t>C</a:t>
            </a:r>
            <a:r>
              <a:rPr lang="en-US" altLang="en-US" smtClean="0"/>
              <a:t> of sectioned area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Coplanar system of forces only include </a:t>
            </a:r>
            <a:r>
              <a:rPr lang="en-US" altLang="en-US" b="1" smtClean="0"/>
              <a:t>N</a:t>
            </a:r>
            <a:r>
              <a:rPr lang="en-US" altLang="en-US" smtClean="0"/>
              <a:t>, </a:t>
            </a:r>
            <a:r>
              <a:rPr lang="en-US" altLang="en-US" b="1" smtClean="0"/>
              <a:t>V</a:t>
            </a:r>
            <a:r>
              <a:rPr lang="en-US" altLang="en-US" smtClean="0"/>
              <a:t>, and </a:t>
            </a:r>
            <a:r>
              <a:rPr lang="en-US" altLang="en-US" b="1" smtClean="0"/>
              <a:t>M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Establish </a:t>
            </a:r>
            <a:r>
              <a:rPr lang="en-US" altLang="en-US" i="1" smtClean="0">
                <a:latin typeface="Times New Roman" panose="02020603050405020304" pitchFamily="18" charset="0"/>
              </a:rPr>
              <a:t>x</a:t>
            </a:r>
            <a:r>
              <a:rPr lang="en-US" altLang="en-US" smtClean="0">
                <a:latin typeface="Times New Roman" panose="02020603050405020304" pitchFamily="18" charset="0"/>
              </a:rPr>
              <a:t>, </a:t>
            </a:r>
            <a:r>
              <a:rPr lang="en-US" altLang="en-US" i="1" smtClean="0">
                <a:latin typeface="Times New Roman" panose="02020603050405020304" pitchFamily="18" charset="0"/>
              </a:rPr>
              <a:t>y</a:t>
            </a:r>
            <a:r>
              <a:rPr lang="en-US" altLang="en-US" smtClean="0">
                <a:latin typeface="Times New Roman" panose="02020603050405020304" pitchFamily="18" charset="0"/>
              </a:rPr>
              <a:t>, </a:t>
            </a:r>
            <a:r>
              <a:rPr lang="en-US" altLang="en-US" i="1" smtClean="0">
                <a:latin typeface="Times New Roman" panose="02020603050405020304" pitchFamily="18" charset="0"/>
              </a:rPr>
              <a:t>z</a:t>
            </a:r>
            <a:r>
              <a:rPr lang="en-US" altLang="en-US" smtClean="0"/>
              <a:t> coordinate axes with origin at centroid</a:t>
            </a:r>
            <a:endParaRPr lang="en-US" altLang="en-US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15938"/>
            <a:ext cx="8763000" cy="371475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</p:spTree>
    <p:extLst>
      <p:ext uri="{BB962C8B-B14F-4D97-AF65-F5344CB8AC3E}">
        <p14:creationId xmlns:p14="http://schemas.microsoft.com/office/powerpoint/2010/main" val="503853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89CC46-3816-4478-9CFA-F2A4DF02AC3F}" type="slidenum">
              <a:rPr lang="en-US">
                <a:latin typeface="Arial" panose="020B0604020202020204" pitchFamily="34" charset="0"/>
              </a:rPr>
              <a:pPr eaLnBrk="1" hangingPunct="1"/>
              <a:t>12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/>
            <a:r>
              <a:rPr lang="en-US" altLang="en-US" smtClean="0">
                <a:solidFill>
                  <a:schemeClr val="accent2"/>
                </a:solidFill>
              </a:rPr>
              <a:t>Equations of equilibrium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Sum moments at section, about each coordinate axes where resultants act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This will eliminate unknown forces </a:t>
            </a:r>
            <a:r>
              <a:rPr lang="en-US" altLang="en-US" b="1" smtClean="0"/>
              <a:t>N</a:t>
            </a:r>
            <a:r>
              <a:rPr lang="en-US" altLang="en-US" smtClean="0"/>
              <a:t> and </a:t>
            </a:r>
            <a:r>
              <a:rPr lang="en-US" altLang="en-US" b="1" smtClean="0"/>
              <a:t>V</a:t>
            </a:r>
            <a:r>
              <a:rPr lang="en-US" altLang="en-US" smtClean="0"/>
              <a:t>, with direct solution for </a:t>
            </a:r>
            <a:r>
              <a:rPr lang="en-US" altLang="en-US" b="1" smtClean="0"/>
              <a:t>M</a:t>
            </a:r>
            <a:r>
              <a:rPr lang="en-US" altLang="en-US" smtClean="0"/>
              <a:t> (and </a:t>
            </a:r>
            <a:r>
              <a:rPr lang="en-US" altLang="en-US" b="1" smtClean="0"/>
              <a:t>T</a:t>
            </a:r>
            <a:r>
              <a:rPr lang="en-US" altLang="en-US" smtClean="0"/>
              <a:t>)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mtClean="0"/>
              <a:t>Resultant force with negative value implies that assumed direction is opposite to that shown on free-body diagram</a:t>
            </a:r>
            <a:endParaRPr lang="en-US" altLang="en-US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33400"/>
            <a:ext cx="8763000" cy="371475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</p:spTree>
    <p:extLst>
      <p:ext uri="{BB962C8B-B14F-4D97-AF65-F5344CB8AC3E}">
        <p14:creationId xmlns:p14="http://schemas.microsoft.com/office/powerpoint/2010/main" val="254180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D3E2070-9EFD-4A08-B924-123659818B89}" type="slidenum">
              <a:rPr lang="en-US">
                <a:latin typeface="Arial" panose="020B0604020202020204" pitchFamily="34" charset="0"/>
              </a:rPr>
              <a:pPr eaLnBrk="1" hangingPunct="1"/>
              <a:t>13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26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mtClean="0"/>
              <a:t>Determine resultant loadings acting on cross section at </a:t>
            </a:r>
            <a:r>
              <a:rPr lang="en-US" altLang="en-US" smtClean="0">
                <a:latin typeface="Times New Roman" panose="02020603050405020304" pitchFamily="18" charset="0"/>
              </a:rPr>
              <a:t>C</a:t>
            </a:r>
            <a:r>
              <a:rPr lang="en-US" altLang="en-US" smtClean="0"/>
              <a:t> of beam.</a:t>
            </a:r>
            <a:endParaRPr lang="en-US" altLang="en-US" smtClean="0"/>
          </a:p>
        </p:txBody>
      </p:sp>
      <p:pic>
        <p:nvPicPr>
          <p:cNvPr id="5" name="Picture 6" descr="AACLOJS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757488"/>
            <a:ext cx="58674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057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679C9EE-FBDD-4429-B93D-7F61476CC41F}" type="slidenum">
              <a:rPr lang="en-US">
                <a:latin typeface="Arial" panose="020B0604020202020204" pitchFamily="34" charset="0"/>
              </a:rPr>
              <a:pPr eaLnBrk="1" hangingPunct="1"/>
              <a:t>14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699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487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Support Reactions</a:t>
            </a:r>
          </a:p>
          <a:p>
            <a:pPr marL="609600" indent="-609600"/>
            <a:r>
              <a:rPr lang="en-US" altLang="en-US" smtClean="0"/>
              <a:t>Consider segment </a:t>
            </a:r>
            <a:r>
              <a:rPr lang="en-US" altLang="en-US" i="1" smtClean="0">
                <a:latin typeface="Times New Roman" panose="02020603050405020304" pitchFamily="18" charset="0"/>
              </a:rPr>
              <a:t>CB</a:t>
            </a:r>
            <a:endParaRPr lang="en-US" altLang="en-US" smtClean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Picture 8" descr="AACLOJT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211638"/>
            <a:ext cx="3538537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28600" y="2133600"/>
            <a:ext cx="85344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chemeClr val="accent2"/>
                </a:solidFill>
              </a:rPr>
              <a:t>Free-Body Diagram:</a:t>
            </a:r>
          </a:p>
          <a:p>
            <a:pPr eaLnBrk="1" hangingPunct="1"/>
            <a:r>
              <a:rPr lang="en-US" altLang="en-US"/>
              <a:t>Keep distributed loading exactly where it is on segment </a:t>
            </a:r>
            <a:r>
              <a:rPr lang="en-US" altLang="en-US" i="1">
                <a:latin typeface="Times New Roman" panose="02020603050405020304" pitchFamily="18" charset="0"/>
              </a:rPr>
              <a:t>CB</a:t>
            </a:r>
            <a:r>
              <a:rPr lang="en-US" altLang="en-US"/>
              <a:t> </a:t>
            </a:r>
            <a:r>
              <a:rPr lang="en-US" altLang="en-US" i="1"/>
              <a:t>after</a:t>
            </a:r>
            <a:r>
              <a:rPr lang="en-US" altLang="en-US"/>
              <a:t> “cutting” the section. </a:t>
            </a:r>
          </a:p>
          <a:p>
            <a:pPr eaLnBrk="1" hangingPunct="1"/>
            <a:r>
              <a:rPr lang="en-US" altLang="en-US"/>
              <a:t>Replace it with a single resultant force, </a:t>
            </a: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0921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8C9FCE8-D89F-4449-A8A2-A80E05C22FC7}" type="slidenum">
              <a:rPr lang="en-US">
                <a:latin typeface="Arial" panose="020B0604020202020204" pitchFamily="34" charset="0"/>
              </a:rPr>
              <a:pPr eaLnBrk="1" hangingPunct="1"/>
              <a:t>15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 (SOLN)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990600" y="1752600"/>
            <a:ext cx="7086600" cy="3429000"/>
            <a:chOff x="624" y="1344"/>
            <a:chExt cx="4464" cy="2160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624" y="1344"/>
              <a:ext cx="4464" cy="216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672" y="1467"/>
              <a:ext cx="4357" cy="1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Intensity (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w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) of loading at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(by proportion)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w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/6 m = (270 N/m)/9 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w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180 N/m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½ (180 N/m)(6 m) = 540 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 acts 1/3(6 m) = 2 m from </a:t>
              </a:r>
              <a:r>
                <a:rPr lang="en-US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52400" y="1066800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chemeClr val="accent2"/>
                </a:solidFill>
              </a:rPr>
              <a:t>Free-Body Diagram:</a:t>
            </a:r>
          </a:p>
        </p:txBody>
      </p:sp>
    </p:spTree>
    <p:extLst>
      <p:ext uri="{BB962C8B-B14F-4D97-AF65-F5344CB8AC3E}">
        <p14:creationId xmlns:p14="http://schemas.microsoft.com/office/powerpoint/2010/main" val="2818926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576A497-88E3-422F-AC7F-6E78E3C5E805}" type="slidenum">
              <a:rPr lang="en-US">
                <a:latin typeface="Arial" panose="020B0604020202020204" pitchFamily="34" charset="0"/>
              </a:rPr>
              <a:pPr eaLnBrk="1" hangingPunct="1"/>
              <a:t>16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699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1066800"/>
            <a:ext cx="449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Equilibrium equations:</a:t>
            </a:r>
            <a:endParaRPr lang="en-US" altLang="en-US" smtClean="0">
              <a:solidFill>
                <a:schemeClr val="accent2"/>
              </a:solidFill>
            </a:endParaRP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295400" y="1676400"/>
            <a:ext cx="6553200" cy="3429000"/>
            <a:chOff x="816" y="1152"/>
            <a:chExt cx="4128" cy="2160"/>
          </a:xfrm>
        </p:grpSpPr>
        <p:sp>
          <p:nvSpPr>
            <p:cNvPr id="6" name="Rectangle 23"/>
            <p:cNvSpPr>
              <a:spLocks noChangeArrowheads="1"/>
            </p:cNvSpPr>
            <p:nvPr/>
          </p:nvSpPr>
          <p:spPr bwMode="auto">
            <a:xfrm>
              <a:off x="816" y="1152"/>
              <a:ext cx="4128" cy="216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21"/>
            <p:cNvSpPr>
              <a:spLocks noChangeArrowheads="1"/>
            </p:cNvSpPr>
            <p:nvPr/>
          </p:nvSpPr>
          <p:spPr bwMode="auto">
            <a:xfrm>
              <a:off x="864" y="1200"/>
              <a:ext cx="3024" cy="1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366" y="1193"/>
              <a:ext cx="9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altLang="en-US">
                  <a:cs typeface="Arial" panose="020B0604020202020204" pitchFamily="34" charset="0"/>
                </a:rPr>
                <a:t> 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= 0;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357" y="1860"/>
              <a:ext cx="9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en-US" altLang="en-US">
                  <a:cs typeface="Arial" panose="020B0604020202020204" pitchFamily="34" charset="0"/>
                </a:rPr>
                <a:t> 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= 0;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341" y="2601"/>
              <a:ext cx="9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M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0;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2978" y="1246"/>
              <a:ext cx="92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cs typeface="Arial" panose="020B0604020202020204" pitchFamily="34" charset="0"/>
                </a:rPr>
                <a:t> </a:t>
              </a:r>
              <a:r>
                <a:rPr lang="en-US" altLang="en-US">
                  <a:latin typeface="Times New Roman" panose="02020603050405020304" pitchFamily="18" charset="0"/>
                </a:rPr>
                <a:t>−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N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</a:rPr>
                <a:t> = 0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753" y="1873"/>
              <a:ext cx="146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V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>
                  <a:latin typeface="Times New Roman" panose="02020603050405020304" pitchFamily="18" charset="0"/>
                </a:rPr>
                <a:t>− 540 N 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= 0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V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</a:rPr>
                <a:t> = 540 N</a:t>
              </a: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2502" y="2602"/>
              <a:ext cx="218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−</a:t>
              </a:r>
              <a:r>
                <a:rPr lang="en-US" altLang="en-US" i="1">
                  <a:latin typeface="Times New Roman" panose="02020603050405020304" pitchFamily="18" charset="0"/>
                </a:rPr>
                <a:t>M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>
                  <a:latin typeface="Times New Roman" panose="02020603050405020304" pitchFamily="18" charset="0"/>
                </a:rPr>
                <a:t>− 504 N (2 m) 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= 0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M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c</a:t>
              </a:r>
              <a:r>
                <a:rPr lang="en-US" altLang="en-US">
                  <a:latin typeface="Times New Roman" panose="02020603050405020304" pitchFamily="18" charset="0"/>
                </a:rPr>
                <a:t> = −1080 N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·</a:t>
              </a:r>
              <a:r>
                <a:rPr lang="en-US" altLang="en-US">
                  <a:latin typeface="Times New Roman" panose="02020603050405020304" pitchFamily="18" charset="0"/>
                </a:rPr>
                <a:t>m</a:t>
              </a:r>
            </a:p>
          </p:txBody>
        </p:sp>
        <p:grpSp>
          <p:nvGrpSpPr>
            <p:cNvPr id="14" name="Group 20"/>
            <p:cNvGrpSpPr>
              <a:grpSpLocks/>
            </p:cNvGrpSpPr>
            <p:nvPr/>
          </p:nvGrpSpPr>
          <p:grpSpPr bwMode="auto">
            <a:xfrm>
              <a:off x="960" y="1218"/>
              <a:ext cx="288" cy="327"/>
              <a:chOff x="288" y="2082"/>
              <a:chExt cx="288" cy="327"/>
            </a:xfrm>
          </p:grpSpPr>
          <p:sp>
            <p:nvSpPr>
              <p:cNvPr id="21" name="Text Box 12"/>
              <p:cNvSpPr txBox="1">
                <a:spLocks noChangeArrowheads="1"/>
              </p:cNvSpPr>
              <p:nvPr/>
            </p:nvSpPr>
            <p:spPr bwMode="auto">
              <a:xfrm>
                <a:off x="288" y="2082"/>
                <a:ext cx="2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/>
                  <a:t>+</a:t>
                </a:r>
              </a:p>
            </p:txBody>
          </p:sp>
          <p:sp>
            <p:nvSpPr>
              <p:cNvPr id="22" name="Line 13"/>
              <p:cNvSpPr>
                <a:spLocks noChangeShapeType="1"/>
              </p:cNvSpPr>
              <p:nvPr/>
            </p:nvSpPr>
            <p:spPr bwMode="auto">
              <a:xfrm>
                <a:off x="288" y="235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968" y="1929"/>
              <a:ext cx="247" cy="327"/>
              <a:chOff x="336" y="2562"/>
              <a:chExt cx="247" cy="327"/>
            </a:xfrm>
          </p:grpSpPr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336" y="2562"/>
                <a:ext cx="2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/>
                  <a:t>+</a:t>
                </a:r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V="1">
                <a:off x="528" y="259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8"/>
            <p:cNvGrpSpPr>
              <a:grpSpLocks/>
            </p:cNvGrpSpPr>
            <p:nvPr/>
          </p:nvGrpSpPr>
          <p:grpSpPr bwMode="auto">
            <a:xfrm>
              <a:off x="1008" y="2649"/>
              <a:ext cx="247" cy="327"/>
              <a:chOff x="384" y="3138"/>
              <a:chExt cx="247" cy="327"/>
            </a:xfrm>
          </p:grpSpPr>
          <p:sp>
            <p:nvSpPr>
              <p:cNvPr id="17" name="Text Box 15"/>
              <p:cNvSpPr txBox="1">
                <a:spLocks noChangeArrowheads="1"/>
              </p:cNvSpPr>
              <p:nvPr/>
            </p:nvSpPr>
            <p:spPr bwMode="auto">
              <a:xfrm>
                <a:off x="384" y="3138"/>
                <a:ext cx="2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/>
                  <a:t>+</a:t>
                </a:r>
              </a:p>
            </p:txBody>
          </p:sp>
          <p:sp>
            <p:nvSpPr>
              <p:cNvPr id="18" name="Arc 17"/>
              <p:cNvSpPr>
                <a:spLocks/>
              </p:cNvSpPr>
              <p:nvPr/>
            </p:nvSpPr>
            <p:spPr bwMode="auto">
              <a:xfrm flipH="1">
                <a:off x="384" y="3216"/>
                <a:ext cx="96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8226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3330AF7-7EC1-467E-9E87-9975E9EDEC53}" type="slidenum">
              <a:rPr lang="en-US">
                <a:latin typeface="Arial" panose="020B0604020202020204" pitchFamily="34" charset="0"/>
              </a:rPr>
              <a:pPr eaLnBrk="1" hangingPunct="1"/>
              <a:t>17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699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449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Equilibrium equations:</a:t>
            </a:r>
            <a:endParaRPr lang="en-US" altLang="en-US" smtClean="0">
              <a:solidFill>
                <a:schemeClr val="accent2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4800" y="1676400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Negative sign of </a:t>
            </a:r>
            <a:r>
              <a:rPr lang="en-US" altLang="en-US" i="1"/>
              <a:t>M</a:t>
            </a:r>
            <a:r>
              <a:rPr lang="en-US" altLang="en-US" i="1" baseline="-25000"/>
              <a:t>c</a:t>
            </a:r>
            <a:r>
              <a:rPr lang="en-US" altLang="en-US"/>
              <a:t> means it acts in the opposite direction to that shown below</a:t>
            </a:r>
          </a:p>
        </p:txBody>
      </p:sp>
      <p:pic>
        <p:nvPicPr>
          <p:cNvPr id="6" name="Picture 23" descr="AACLOJU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819400"/>
            <a:ext cx="43815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553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2306E47-CDED-4F74-B052-F935053AAABE}" type="slidenum">
              <a:rPr lang="en-US">
                <a:latin typeface="Arial" panose="020B0604020202020204" pitchFamily="34" charset="0"/>
              </a:rPr>
              <a:pPr eaLnBrk="1" hangingPunct="1"/>
              <a:t>18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Review of Statics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295400"/>
            <a:ext cx="5019675" cy="364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373688" y="1371600"/>
            <a:ext cx="36750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The structure is designed to support a 30 kN load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73688" y="3581400"/>
            <a:ext cx="37703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Perform a static analysis to determine the internal force in each structural member and the reaction forces at the supports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73688" y="2171700"/>
            <a:ext cx="37068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The structure consists of a beam and rod joined by pins (zero moment connections) at the junctions and supports</a:t>
            </a:r>
          </a:p>
        </p:txBody>
      </p:sp>
    </p:spTree>
    <p:extLst>
      <p:ext uri="{BB962C8B-B14F-4D97-AF65-F5344CB8AC3E}">
        <p14:creationId xmlns:p14="http://schemas.microsoft.com/office/powerpoint/2010/main" val="218007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AADFKKA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65213"/>
            <a:ext cx="3430588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CHAPTER OBJECTIVES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1905000"/>
            <a:ext cx="5791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mtClean="0"/>
              <a:t>Use the principles to determine internal resultant loadings in a body</a:t>
            </a:r>
          </a:p>
          <a:p>
            <a:r>
              <a:rPr lang="en-US" altLang="en-US" smtClean="0"/>
              <a:t>Introduce concepts of normal and shear stress</a:t>
            </a:r>
            <a:endParaRPr lang="en-US" altLang="en-US" smtClean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8600" y="4387850"/>
            <a:ext cx="8686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Discuss applications of analysis and design of members subjected to an axial load or direct shear</a:t>
            </a:r>
          </a:p>
        </p:txBody>
      </p:sp>
    </p:spTree>
    <p:extLst>
      <p:ext uri="{BB962C8B-B14F-4D97-AF65-F5344CB8AC3E}">
        <p14:creationId xmlns:p14="http://schemas.microsoft.com/office/powerpoint/2010/main" val="250136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A8B7047-70C7-414D-BD38-3CC6CDE22FA1}" type="slidenum">
              <a:rPr lang="en-US">
                <a:latin typeface="Arial" panose="020B0604020202020204" pitchFamily="34" charset="0"/>
              </a:rPr>
              <a:pPr eaLnBrk="1" hangingPunct="1"/>
              <a:t>19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Structure Free-Body Diagram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192213"/>
            <a:ext cx="3940175" cy="438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65613" y="1108075"/>
            <a:ext cx="469741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/>
              <a:t>Structure is detached from supports and the loads and reaction forces are indicated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65613" y="5362575"/>
            <a:ext cx="47244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altLang="en-US" sz="2000" i="1"/>
              <a:t>A</a:t>
            </a:r>
            <a:r>
              <a:rPr lang="en-US" altLang="en-US" sz="2000" i="1" baseline="-25000"/>
              <a:t>y</a:t>
            </a:r>
            <a:r>
              <a:rPr lang="en-US" altLang="en-US" sz="2000"/>
              <a:t> and </a:t>
            </a:r>
            <a:r>
              <a:rPr lang="en-US" altLang="en-US" sz="2000" i="1"/>
              <a:t>C</a:t>
            </a:r>
            <a:r>
              <a:rPr lang="en-US" altLang="en-US" sz="2000" i="1" baseline="-25000"/>
              <a:t>y</a:t>
            </a:r>
            <a:r>
              <a:rPr lang="en-US" altLang="en-US" sz="2000"/>
              <a:t> can not be determined from these equations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265613" y="2224088"/>
            <a:ext cx="4357687" cy="2805112"/>
            <a:chOff x="2687" y="1178"/>
            <a:chExt cx="2745" cy="1767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3015" y="1473"/>
            <a:ext cx="2160" cy="1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Equation" r:id="rId4" imgW="3429000" imgH="2336800" progId="Equation.3">
                    <p:embed/>
                  </p:oleObj>
                </mc:Choice>
                <mc:Fallback>
                  <p:oleObj name="Equation" r:id="rId4" imgW="3429000" imgH="2336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5" y="1473"/>
                          <a:ext cx="2160" cy="14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687" y="1178"/>
              <a:ext cx="27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/>
                <a:t>Conditions for static equilibrium: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149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316952-1B96-4DAC-BE5D-B530A8FBB311}" type="slidenum">
              <a:rPr lang="en-US">
                <a:latin typeface="Arial" panose="020B0604020202020204" pitchFamily="34" charset="0"/>
              </a:rPr>
              <a:pPr eaLnBrk="1" hangingPunct="1"/>
              <a:t>20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Component Free-Body Diagram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59225"/>
            <a:ext cx="3505200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86200" y="1066800"/>
            <a:ext cx="5029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In addition to the complete structure, each component must satisfy the conditions for static equilibrium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886200" y="4359275"/>
            <a:ext cx="4953000" cy="1463675"/>
            <a:chOff x="2496" y="2736"/>
            <a:chExt cx="3120" cy="922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496" y="2736"/>
              <a:ext cx="302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</a:rPr>
                <a:t>Results:</a:t>
              </a: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832" y="2976"/>
            <a:ext cx="253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7" name="Equation" r:id="rId4" imgW="4025900" imgH="355600" progId="Equation.3">
                    <p:embed/>
                  </p:oleObj>
                </mc:Choice>
                <mc:Fallback>
                  <p:oleObj name="Equation" r:id="rId4" imgW="40259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976"/>
                          <a:ext cx="2536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784" y="3216"/>
              <a:ext cx="283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Reaction forces are directed along boom and rod</a:t>
              </a:r>
            </a:p>
          </p:txBody>
        </p:sp>
      </p:grpSp>
      <p:pic>
        <p:nvPicPr>
          <p:cNvPr id="10" name="Picture 9" descr="msotw9_temp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6003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886200" y="2133600"/>
            <a:ext cx="5105400" cy="2101850"/>
            <a:chOff x="2448" y="1344"/>
            <a:chExt cx="3216" cy="1324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784" y="1584"/>
            <a:ext cx="1344" cy="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8" name="Equation" r:id="rId7" imgW="2133600" imgH="749300" progId="Equation.DSMT4">
                    <p:embed/>
                  </p:oleObj>
                </mc:Choice>
                <mc:Fallback>
                  <p:oleObj name="Equation" r:id="rId7" imgW="2133600" imgH="749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1584"/>
                          <a:ext cx="1344" cy="4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448" y="1344"/>
              <a:ext cx="32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</a:rPr>
                <a:t>Consider a free-body diagram of the boom;</a:t>
              </a:r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2913" y="2468"/>
            <a:ext cx="65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9" name="Equation" r:id="rId9" imgW="1040948" imgH="317362" progId="Equation.3">
                    <p:embed/>
                  </p:oleObj>
                </mc:Choice>
                <mc:Fallback>
                  <p:oleObj name="Equation" r:id="rId9" imgW="1040948" imgH="31736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2468"/>
                          <a:ext cx="65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628" y="2008"/>
              <a:ext cx="2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substitute into the structure equilibrium equation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925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98153BC-FA00-4748-8539-7BB283A8987B}" type="slidenum">
              <a:rPr lang="en-US">
                <a:latin typeface="Arial" panose="020B0604020202020204" pitchFamily="34" charset="0"/>
              </a:rPr>
              <a:pPr eaLnBrk="1" hangingPunct="1"/>
              <a:t>21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Method of Joints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1165225"/>
            <a:ext cx="3240088" cy="310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657600" y="990600"/>
            <a:ext cx="5181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/>
              <a:t>The boom and rod are 2-force members, i.e., the members are subjected to only two forces which are applied at member ends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76238" y="4038600"/>
            <a:ext cx="8462962" cy="2413000"/>
            <a:chOff x="237" y="2413"/>
            <a:chExt cx="5331" cy="1520"/>
          </a:xfrm>
        </p:grpSpPr>
        <p:pic>
          <p:nvPicPr>
            <p:cNvPr id="7" name="Picture 6" descr="msotw9_temp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" y="2576"/>
              <a:ext cx="2073" cy="1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2304" y="2413"/>
              <a:ext cx="3264" cy="1520"/>
              <a:chOff x="2256" y="2016"/>
              <a:chExt cx="3264" cy="1520"/>
            </a:xfrm>
          </p:grpSpPr>
          <p:graphicFrame>
            <p:nvGraphicFramePr>
              <p:cNvPr id="9" name="Object 8"/>
              <p:cNvGraphicFramePr>
                <a:graphicFrameLocks noChangeAspect="1"/>
              </p:cNvGraphicFramePr>
              <p:nvPr/>
            </p:nvGraphicFramePr>
            <p:xfrm>
              <a:off x="2688" y="2688"/>
              <a:ext cx="1704" cy="8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3" name="Equation" r:id="rId5" imgW="2705100" imgH="1346200" progId="Equation.3">
                      <p:embed/>
                    </p:oleObj>
                  </mc:Choice>
                  <mc:Fallback>
                    <p:oleObj name="Equation" r:id="rId5" imgW="2705100" imgH="1346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88" y="2688"/>
                            <a:ext cx="1704" cy="8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2256" y="2016"/>
                <a:ext cx="3264" cy="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231775" indent="-231775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000"/>
                  <a:t>Joints must satisfy the conditions for static equilibrium which may be expressed in the form of a force triangle:</a:t>
                </a:r>
              </a:p>
            </p:txBody>
          </p:sp>
        </p:grp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657600" y="2212975"/>
            <a:ext cx="525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/>
              <a:t>For equilibrium, the forces must be parallel to to an axis between the force application points, equal in magnitude, and in opposite directions</a:t>
            </a:r>
          </a:p>
        </p:txBody>
      </p:sp>
    </p:spTree>
    <p:extLst>
      <p:ext uri="{BB962C8B-B14F-4D97-AF65-F5344CB8AC3E}">
        <p14:creationId xmlns:p14="http://schemas.microsoft.com/office/powerpoint/2010/main" val="198865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3CAAA52-2ED1-4743-8EB5-8038B1042ED4}" type="slidenum">
              <a:rPr lang="en-US">
                <a:latin typeface="Arial" panose="020B0604020202020204" pitchFamily="34" charset="0"/>
              </a:rPr>
              <a:pPr eaLnBrk="1" hangingPunct="1"/>
              <a:t>22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Stress Analysis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787775" y="5988050"/>
            <a:ext cx="5160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000"/>
              <a:t>Conclusion: the strength of member </a:t>
            </a:r>
            <a:r>
              <a:rPr lang="en-US" altLang="en-US" sz="2000" i="1"/>
              <a:t>BC</a:t>
            </a:r>
            <a:r>
              <a:rPr lang="en-US" altLang="en-US" sz="2000"/>
              <a:t> is adequate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787775" y="4902200"/>
            <a:ext cx="5181600" cy="965200"/>
            <a:chOff x="2386" y="2927"/>
            <a:chExt cx="3264" cy="608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2818" y="3359"/>
            <a:ext cx="85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6" name="Equation" r:id="rId3" imgW="1358900" imgH="279400" progId="Equation.3">
                    <p:embed/>
                  </p:oleObj>
                </mc:Choice>
                <mc:Fallback>
                  <p:oleObj name="Equation" r:id="rId3" imgW="13589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8" y="3359"/>
                          <a:ext cx="856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386" y="2927"/>
              <a:ext cx="32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10000"/>
                </a:spcBef>
              </a:pPr>
              <a:r>
                <a:rPr lang="en-US" altLang="en-US" sz="2000"/>
                <a:t>From the material properties for steel, the allowable stress is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68300" y="996950"/>
            <a:ext cx="8478838" cy="2660650"/>
            <a:chOff x="232" y="546"/>
            <a:chExt cx="5341" cy="1676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386" y="546"/>
              <a:ext cx="318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2000"/>
                <a:t>	Can the structure safely support the 30 kN load?</a:t>
              </a:r>
            </a:p>
          </p:txBody>
        </p:sp>
        <p:pic>
          <p:nvPicPr>
            <p:cNvPr id="10" name="Picture 9" descr="msotw9_temp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" y="670"/>
              <a:ext cx="2140" cy="1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1" name="Object 12"/>
          <p:cNvGraphicFramePr>
            <a:graphicFrameLocks noChangeAspect="1"/>
          </p:cNvGraphicFramePr>
          <p:nvPr/>
        </p:nvGraphicFramePr>
        <p:xfrm>
          <a:off x="4114800" y="4119563"/>
          <a:ext cx="3932238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6" imgW="2451100" imgH="419100" progId="Equation.DSMT4">
                  <p:embed/>
                </p:oleObj>
              </mc:Choice>
              <mc:Fallback>
                <p:oleObj name="Equation" r:id="rId6" imgW="24511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119563"/>
                        <a:ext cx="3932238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787775" y="3048000"/>
            <a:ext cx="51085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altLang="en-US" sz="2000"/>
              <a:t>At any section through member BC, the internal force is 50 kN with a force intensity or </a:t>
            </a:r>
            <a:r>
              <a:rPr lang="en-US" altLang="en-US" sz="2000" u="sng"/>
              <a:t>stress</a:t>
            </a:r>
            <a:r>
              <a:rPr lang="en-US" altLang="en-US" sz="2000"/>
              <a:t> of</a:t>
            </a:r>
          </a:p>
        </p:txBody>
      </p:sp>
      <p:pic>
        <p:nvPicPr>
          <p:cNvPr id="13" name="Picture 14" descr="msotw9_temp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4559300"/>
            <a:ext cx="3370263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177925" y="4006850"/>
            <a:ext cx="1752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d</a:t>
            </a:r>
            <a:r>
              <a:rPr lang="en-US" altLang="en-US" sz="2000" i="1" baseline="-25000">
                <a:latin typeface="Times New Roman" panose="02020603050405020304" pitchFamily="18" charset="0"/>
              </a:rPr>
              <a:t>BC</a:t>
            </a:r>
            <a:r>
              <a:rPr lang="en-US" altLang="en-US" sz="2000">
                <a:latin typeface="Times New Roman" panose="02020603050405020304" pitchFamily="18" charset="0"/>
              </a:rPr>
              <a:t> = 20 mm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3800475" y="1646238"/>
            <a:ext cx="5118100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10000"/>
              </a:spcBef>
            </a:pPr>
            <a:r>
              <a:rPr lang="en-US" altLang="en-US" sz="2000"/>
              <a:t>From a statics analysis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2000"/>
              <a:t>	</a:t>
            </a:r>
            <a:r>
              <a:rPr lang="en-US" altLang="en-US" sz="2000" i="1"/>
              <a:t>F</a:t>
            </a:r>
            <a:r>
              <a:rPr lang="en-US" altLang="en-US" sz="2000" i="1" baseline="-25000"/>
              <a:t>AB</a:t>
            </a:r>
            <a:r>
              <a:rPr lang="en-US" altLang="en-US" sz="2000" baseline="-25000"/>
              <a:t> </a:t>
            </a:r>
            <a:r>
              <a:rPr lang="en-US" altLang="en-US" sz="2000"/>
              <a:t>= 40 kN (compression)   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2000"/>
              <a:t>	</a:t>
            </a:r>
            <a:r>
              <a:rPr lang="en-US" altLang="en-US" sz="2000" i="1"/>
              <a:t>F</a:t>
            </a:r>
            <a:r>
              <a:rPr lang="en-US" altLang="en-US" sz="2000" i="1" baseline="-25000"/>
              <a:t>BC</a:t>
            </a:r>
            <a:r>
              <a:rPr lang="en-US" altLang="en-US" sz="2000"/>
              <a:t> = 50 kN (tension)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5156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1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h01_EA-01-04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96"/>
          <a:stretch>
            <a:fillRect/>
          </a:stretch>
        </p:blipFill>
        <p:spPr bwMode="auto">
          <a:xfrm>
            <a:off x="304800" y="1066800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KA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94000"/>
            <a:ext cx="37338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KB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76600"/>
            <a:ext cx="42560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Picture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5597525"/>
            <a:ext cx="91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071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h01_EA-01-04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2"/>
          <a:stretch>
            <a:fillRect/>
          </a:stretch>
        </p:blipFill>
        <p:spPr bwMode="auto">
          <a:xfrm>
            <a:off x="3276600" y="1143000"/>
            <a:ext cx="54102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KC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752600"/>
            <a:ext cx="2954337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KD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87800"/>
            <a:ext cx="2081213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475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631D9C6-D2B8-4876-AD9C-9DC0AFA8DFDE}" type="slidenum">
              <a:rPr lang="en-US">
                <a:latin typeface="Arial" panose="020B0604020202020204" pitchFamily="34" charset="0"/>
              </a:rPr>
              <a:pPr eaLnBrk="1" hangingPunct="1"/>
              <a:t>25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1.3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33363" y="1066800"/>
            <a:ext cx="845343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None/>
            </a:pPr>
            <a:r>
              <a:rPr lang="en-US" altLang="en-US" b="1" smtClean="0"/>
              <a:t>Concept of stress</a:t>
            </a:r>
          </a:p>
          <a:p>
            <a:pPr marL="533400" indent="-533400"/>
            <a:r>
              <a:rPr lang="en-US" altLang="en-US" smtClean="0"/>
              <a:t>To obtain distribution of force acting over a sectioned area </a:t>
            </a:r>
          </a:p>
          <a:p>
            <a:pPr marL="533400" indent="-533400"/>
            <a:r>
              <a:rPr lang="en-US" altLang="en-US" smtClean="0"/>
              <a:t>Assumptions of material:</a:t>
            </a:r>
          </a:p>
          <a:p>
            <a:pPr marL="914400" lvl="1" indent="-457200">
              <a:buFontTx/>
              <a:buAutoNum type="arabicPeriod"/>
            </a:pPr>
            <a:r>
              <a:rPr lang="en-US" altLang="en-US" smtClean="0"/>
              <a:t>It is continuous (uniform distribution of matter)</a:t>
            </a:r>
          </a:p>
          <a:p>
            <a:pPr marL="914400" lvl="1" indent="-457200">
              <a:buFontTx/>
              <a:buAutoNum type="arabicPeriod"/>
            </a:pPr>
            <a:r>
              <a:rPr lang="en-US" altLang="en-US" smtClean="0"/>
              <a:t>It is cohesive (all portions are connected together)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57220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FB46B85-4E5E-4BCC-B94B-C880D9F8A198}" type="slidenum">
              <a:rPr lang="en-US">
                <a:latin typeface="Arial" panose="020B0604020202020204" pitchFamily="34" charset="0"/>
              </a:rPr>
              <a:pPr eaLnBrk="1" hangingPunct="1"/>
              <a:t>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1.3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33363" y="1066800"/>
            <a:ext cx="845343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None/>
            </a:pPr>
            <a:r>
              <a:rPr lang="en-US" altLang="en-US" b="1" smtClean="0"/>
              <a:t>Concept of stress</a:t>
            </a:r>
          </a:p>
          <a:p>
            <a:pPr marL="533400" indent="-533400"/>
            <a:r>
              <a:rPr lang="en-US" altLang="en-US" smtClean="0"/>
              <a:t>Consider </a:t>
            </a:r>
            <a:r>
              <a:rPr lang="el-G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r>
              <a:rPr lang="en-US" altLang="en-US" smtClean="0"/>
              <a:t> in figure below</a:t>
            </a:r>
          </a:p>
          <a:p>
            <a:pPr marL="533400" indent="-533400"/>
            <a:r>
              <a:rPr lang="en-US" altLang="en-US" smtClean="0"/>
              <a:t>Small finite force, </a:t>
            </a:r>
            <a:r>
              <a:rPr lang="el-G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en-US" i="1" smtClean="0">
                <a:latin typeface="Times New Roman" panose="02020603050405020304" pitchFamily="18" charset="0"/>
              </a:rPr>
              <a:t>F</a:t>
            </a:r>
            <a:r>
              <a:rPr lang="en-US" altLang="en-US" smtClean="0"/>
              <a:t> acts on </a:t>
            </a:r>
            <a:r>
              <a:rPr lang="el-G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en-US" i="1" smtClean="0"/>
              <a:t>A</a:t>
            </a:r>
            <a:endParaRPr lang="en-US" altLang="en-US" i="1" smtClean="0"/>
          </a:p>
        </p:txBody>
      </p:sp>
      <p:pic>
        <p:nvPicPr>
          <p:cNvPr id="5" name="Picture 5" descr="AACLOLI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3200"/>
            <a:ext cx="6858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98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92F539-2C52-46DF-9B87-96C1D12BE090}" type="slidenum">
              <a:rPr lang="en-US">
                <a:latin typeface="Arial" panose="020B0604020202020204" pitchFamily="34" charset="0"/>
              </a:rPr>
              <a:pPr eaLnBrk="1" hangingPunct="1"/>
              <a:t>27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534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Normal stress</a:t>
            </a:r>
          </a:p>
          <a:p>
            <a:r>
              <a:rPr lang="en-US" altLang="en-US" i="1" smtClean="0"/>
              <a:t>Intensity</a:t>
            </a:r>
            <a:r>
              <a:rPr lang="en-US" altLang="en-US" smtClean="0"/>
              <a:t> of force, or force per unit area, acting </a:t>
            </a:r>
            <a:r>
              <a:rPr lang="en-US" altLang="en-US" i="1" smtClean="0"/>
              <a:t>normal</a:t>
            </a:r>
            <a:r>
              <a:rPr lang="en-US" altLang="en-US" smtClean="0"/>
              <a:t> to </a:t>
            </a:r>
            <a:r>
              <a:rPr lang="el-GR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endParaRPr lang="en-US" altLang="en-US" smtClean="0">
              <a:latin typeface="Times New Roman" panose="02020603050405020304" pitchFamily="18" charset="0"/>
            </a:endParaRPr>
          </a:p>
          <a:p>
            <a:r>
              <a:rPr lang="en-US" altLang="en-US" smtClean="0"/>
              <a:t>Symbol used for </a:t>
            </a:r>
            <a:r>
              <a:rPr lang="en-US" altLang="en-US" i="1" smtClean="0"/>
              <a:t>normal stress,</a:t>
            </a:r>
            <a:r>
              <a:rPr lang="en-US" altLang="en-US" smtClean="0"/>
              <a:t> is </a:t>
            </a:r>
            <a:r>
              <a:rPr lang="el-GR" altLang="en-US" i="1" smtClean="0">
                <a:cs typeface="Times New Roman" panose="02020603050405020304" pitchFamily="18" charset="0"/>
              </a:rPr>
              <a:t>σ</a:t>
            </a:r>
            <a:r>
              <a:rPr lang="en-US" altLang="en-US" smtClean="0">
                <a:cs typeface="Times New Roman" panose="02020603050405020304" pitchFamily="18" charset="0"/>
              </a:rPr>
              <a:t> (sigma)</a:t>
            </a:r>
            <a:endParaRPr lang="en-US" altLang="en-US" smtClean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8600" y="4572000"/>
            <a:ext cx="861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0050" indent="-4000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Tensile stress: normal force “pulls” or “stretches” the area element </a:t>
            </a:r>
            <a:r>
              <a:rPr lang="el-GR" altLang="en-US">
                <a:latin typeface="Times New Roman" panose="02020603050405020304" pitchFamily="18" charset="0"/>
              </a:rPr>
              <a:t>Δ</a:t>
            </a:r>
            <a:r>
              <a:rPr lang="en-US" altLang="en-US" i="1">
                <a:latin typeface="Times New Roman" panose="02020603050405020304" pitchFamily="18" charset="0"/>
              </a:rPr>
              <a:t>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Compressive stress: normal force “pushes” or “compresses” area element </a:t>
            </a:r>
            <a:r>
              <a:rPr lang="el-GR" altLang="en-US">
                <a:latin typeface="Times New Roman" panose="02020603050405020304" pitchFamily="18" charset="0"/>
              </a:rPr>
              <a:t>Δ</a:t>
            </a:r>
            <a:r>
              <a:rPr lang="en-US" altLang="en-US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1.3 STRESS</a:t>
            </a: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3200400" y="3200400"/>
            <a:ext cx="2667000" cy="1219200"/>
            <a:chOff x="2016" y="2064"/>
            <a:chExt cx="1680" cy="768"/>
          </a:xfrm>
        </p:grpSpPr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2016" y="2064"/>
              <a:ext cx="1680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144" y="2265"/>
              <a:ext cx="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z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  <a:endParaRPr lang="en-US" altLang="en-US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507" y="2165"/>
              <a:ext cx="573" cy="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lim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n-US" baseline="-25000">
                  <a:latin typeface="Times New Roman" panose="02020603050405020304" pitchFamily="18" charset="0"/>
                </a:rPr>
                <a:t>Δ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A →0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2999" y="2105"/>
              <a:ext cx="5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z</a:t>
              </a:r>
            </a:p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3072" y="243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049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470941F-0BC9-490C-9AE4-E8C43C1E9AD5}" type="slidenum">
              <a:rPr lang="en-US">
                <a:latin typeface="Arial" panose="020B0604020202020204" pitchFamily="34" charset="0"/>
              </a:rPr>
              <a:pPr eaLnBrk="1" hangingPunct="1"/>
              <a:t>28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432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Shear stress</a:t>
            </a:r>
          </a:p>
          <a:p>
            <a:r>
              <a:rPr lang="en-US" altLang="en-US" i="1" smtClean="0"/>
              <a:t>Intensity</a:t>
            </a:r>
            <a:r>
              <a:rPr lang="en-US" altLang="en-US" smtClean="0"/>
              <a:t> of force, or force per unit area, acting </a:t>
            </a:r>
            <a:r>
              <a:rPr lang="en-US" altLang="en-US" i="1" smtClean="0"/>
              <a:t>tangent</a:t>
            </a:r>
            <a:r>
              <a:rPr lang="en-US" altLang="en-US" smtClean="0"/>
              <a:t> to </a:t>
            </a:r>
            <a:r>
              <a:rPr lang="el-GR" altLang="en-US" smtClean="0">
                <a:cs typeface="Times New Roman" panose="02020603050405020304" pitchFamily="18" charset="0"/>
              </a:rPr>
              <a:t>Δ</a:t>
            </a:r>
            <a:r>
              <a:rPr lang="en-US" altLang="en-US" i="1" smtClean="0"/>
              <a:t>A</a:t>
            </a:r>
            <a:endParaRPr lang="en-US" altLang="en-US" smtClean="0"/>
          </a:p>
          <a:p>
            <a:r>
              <a:rPr lang="en-US" altLang="en-US" smtClean="0"/>
              <a:t>Symbol used for normal stress is </a:t>
            </a:r>
            <a:r>
              <a:rPr lang="el-GR" altLang="en-US" i="1" smtClean="0">
                <a:cs typeface="Times New Roman" panose="02020603050405020304" pitchFamily="18" charset="0"/>
              </a:rPr>
              <a:t>τ</a:t>
            </a:r>
            <a:r>
              <a:rPr lang="en-US" altLang="en-US" smtClean="0">
                <a:cs typeface="Times New Roman" panose="02020603050405020304" pitchFamily="18" charset="0"/>
              </a:rPr>
              <a:t> (tau)</a:t>
            </a:r>
            <a:endParaRPr lang="en-US" altLang="en-US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1.3 STRESS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971800" y="3352800"/>
            <a:ext cx="2971800" cy="2514600"/>
            <a:chOff x="1920" y="2064"/>
            <a:chExt cx="1872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1920" y="2064"/>
              <a:ext cx="1872" cy="158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2064" y="2265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τ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zx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2507" y="2165"/>
              <a:ext cx="573" cy="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lim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n-US" baseline="-25000">
                  <a:latin typeface="Times New Roman" panose="02020603050405020304" pitchFamily="18" charset="0"/>
                </a:rPr>
                <a:t>Δ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A →0</a:t>
              </a: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2999" y="2105"/>
              <a:ext cx="5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x</a:t>
              </a:r>
            </a:p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3072" y="243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2064" y="3062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τ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zy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2507" y="2962"/>
              <a:ext cx="573" cy="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lim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n-US" baseline="-25000">
                  <a:latin typeface="Times New Roman" panose="02020603050405020304" pitchFamily="18" charset="0"/>
                </a:rPr>
                <a:t>Δ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A →0</a:t>
              </a: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2999" y="2902"/>
              <a:ext cx="5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y</a:t>
              </a:r>
            </a:p>
            <a:p>
              <a:pPr algn="ctr" eaLnBrk="1" hangingPunct="1">
                <a:buFontTx/>
                <a:buNone/>
              </a:pPr>
              <a:r>
                <a:rPr lang="el-GR" altLang="en-US">
                  <a:latin typeface="Times New Roman" panose="02020603050405020304" pitchFamily="18" charset="0"/>
                </a:rPr>
                <a:t>Δ</a:t>
              </a: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3072" y="3231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60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7161788-5359-4DEB-B6CA-9552A97D3485}" type="slidenum">
              <a:rPr lang="en-US">
                <a:latin typeface="Arial" panose="020B0604020202020204" pitchFamily="34" charset="0"/>
              </a:rPr>
              <a:pPr eaLnBrk="1" hangingPunct="1"/>
              <a:t>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9144000" cy="6858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CHAPTER OUTLINE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8382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en-US" altLang="en-US" smtClean="0"/>
              <a:t>Introduction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Equilibrium of a deformable body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Stress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Average normal stress in an axially loaded bar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Average shear stress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Allowable stress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Design of simple connections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62883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C1C6A43-77EB-4804-865F-80F36831ADC6}" type="slidenum">
              <a:rPr lang="en-US">
                <a:latin typeface="Arial" panose="020B0604020202020204" pitchFamily="34" charset="0"/>
              </a:rPr>
              <a:pPr eaLnBrk="1" hangingPunct="1"/>
              <a:t>29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90600"/>
            <a:ext cx="67945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51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CAAECB6-2DCB-4DC0-AA34-20195C62D9D9}" type="slidenum">
              <a:rPr lang="en-US">
                <a:latin typeface="Arial" panose="020B0604020202020204" pitchFamily="34" charset="0"/>
              </a:rPr>
              <a:pPr eaLnBrk="1" hangingPunct="1"/>
              <a:t>30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359650" cy="573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874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58CA5C5-8159-432E-A35C-BF918092009F}" type="slidenum">
              <a:rPr lang="en-US">
                <a:latin typeface="Arial" panose="020B0604020202020204" pitchFamily="34" charset="0"/>
              </a:rPr>
              <a:pPr eaLnBrk="1" hangingPunct="1"/>
              <a:t>31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7" name="Picture 2" descr="http://classes.mst.edu/ide110/concepts/01/normal/3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5" y="3362325"/>
            <a:ext cx="44958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classes.mst.edu/ide110/concepts/01/normal/2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53340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475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E3B1460-3CAC-4D23-92C9-FF909DC09F73}" type="slidenum">
              <a:rPr lang="en-US">
                <a:latin typeface="Arial" panose="020B0604020202020204" pitchFamily="34" charset="0"/>
              </a:rPr>
              <a:pPr eaLnBrk="1" hangingPunct="1"/>
              <a:t>32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4" descr="http://classes.mst.edu/ide110/concepts/01/normal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93888"/>
            <a:ext cx="70024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310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CF39EBA-485D-4B3B-B8DF-A671417C97F4}" type="slidenum">
              <a:rPr lang="en-US">
                <a:latin typeface="Arial" panose="020B0604020202020204" pitchFamily="34" charset="0"/>
              </a:rPr>
              <a:pPr eaLnBrk="1" hangingPunct="1"/>
              <a:t>33</a:t>
            </a:fld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447800" y="1600200"/>
            <a:ext cx="6065838" cy="4343400"/>
            <a:chOff x="1980127" y="1981200"/>
            <a:chExt cx="3364874" cy="1866900"/>
          </a:xfrm>
        </p:grpSpPr>
        <p:pic>
          <p:nvPicPr>
            <p:cNvPr id="5" name="Picture 3" descr="http://classes.mst.edu/ide110/concepts/01/normal/0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251" y="2628901"/>
              <a:ext cx="333375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http://classes.mst.edu/ide110/concepts/01/normal/0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127" y="3200400"/>
              <a:ext cx="333375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 descr="http://classes.mst.edu/ide110/concepts/01/normal/1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127" y="1981200"/>
              <a:ext cx="3333750" cy="64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2876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D59DA24-8F57-4933-9B71-25C1A99355B0}" type="slidenum">
              <a:rPr lang="en-US">
                <a:latin typeface="Arial" panose="020B0604020202020204" pitchFamily="34" charset="0"/>
              </a:rPr>
              <a:pPr eaLnBrk="1" hangingPunct="1"/>
              <a:t>34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normal/tension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1113"/>
            <a:ext cx="73914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096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4E92E82-E411-42D1-8099-D89CCD521B38}" type="slidenum">
              <a:rPr lang="en-US">
                <a:latin typeface="Arial" panose="020B0604020202020204" pitchFamily="34" charset="0"/>
              </a:rPr>
              <a:pPr eaLnBrk="1" hangingPunct="1"/>
              <a:t>35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normal/tensi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63404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142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Prismatic bar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</a:t>
            </a:r>
            <a:r>
              <a:rPr lang="en-US" b="1" dirty="0"/>
              <a:t>prismatic bar</a:t>
            </a:r>
            <a:r>
              <a:rPr lang="en-US" dirty="0"/>
              <a:t> or beam is a straight structural piece that has the same cross-section throughout its length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688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D1B0050-D967-4A67-AAE9-468EB30DBFA1}" type="slidenum">
              <a:rPr lang="en-US">
                <a:latin typeface="Arial" panose="020B0604020202020204" pitchFamily="34" charset="0"/>
              </a:rPr>
              <a:pPr eaLnBrk="1" hangingPunct="1"/>
              <a:t>36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9086850" cy="5334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1066800"/>
            <a:ext cx="8839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dirty="0" smtClean="0"/>
              <a:t>Examples of axially loaded bar</a:t>
            </a:r>
          </a:p>
          <a:p>
            <a:r>
              <a:rPr lang="en-US" altLang="en-US" sz="2800" dirty="0" smtClean="0"/>
              <a:t>Usually long and slender structural members</a:t>
            </a:r>
          </a:p>
          <a:p>
            <a:r>
              <a:rPr lang="en-US" altLang="en-US" sz="2800" dirty="0" smtClean="0"/>
              <a:t>Truss members, hangers, bolts</a:t>
            </a:r>
          </a:p>
          <a:p>
            <a:r>
              <a:rPr lang="en-US" altLang="en-US" sz="2800" b="1" u="sng" dirty="0" smtClean="0"/>
              <a:t>Prismatic</a:t>
            </a:r>
            <a:r>
              <a:rPr lang="en-US" altLang="en-US" sz="2800" dirty="0" smtClean="0"/>
              <a:t> means all the cross sections are the same</a:t>
            </a:r>
          </a:p>
          <a:p>
            <a:pPr marL="0" indent="0">
              <a:buNone/>
            </a:pPr>
            <a:endParaRPr lang="en-US" altLang="en-US" sz="2800" dirty="0" smtClean="0"/>
          </a:p>
        </p:txBody>
      </p:sp>
      <p:pic>
        <p:nvPicPr>
          <p:cNvPr id="5" name="Picture 5" descr="AACLOLN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0" y="3200400"/>
            <a:ext cx="17081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ACLOLL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0400"/>
            <a:ext cx="1289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AACLOLM0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3352800"/>
            <a:ext cx="18954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447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F986E84-E531-448A-836C-4C53483914BC}" type="slidenum">
              <a:rPr lang="en-US">
                <a:latin typeface="Arial" panose="020B0604020202020204" pitchFamily="34" charset="0"/>
              </a:rPr>
              <a:pPr eaLnBrk="1" hangingPunct="1"/>
              <a:t>37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5296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Assumptions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Uniform deformation: Bar remains straight before and after load is applied, and cross section remains flat or plane during deformation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In order for uniform deformation, force </a:t>
            </a:r>
            <a:r>
              <a:rPr lang="en-US" altLang="en-US" b="1" smtClean="0"/>
              <a:t>P</a:t>
            </a:r>
            <a:r>
              <a:rPr lang="en-US" altLang="en-US" smtClean="0"/>
              <a:t> be applied along centroidal axis of cross section</a:t>
            </a:r>
            <a:endParaRPr lang="en-US" altLang="en-US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3975239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1EA3340-55B6-4AB0-9D14-083FA288EB4C}" type="slidenum">
              <a:rPr lang="en-US">
                <a:latin typeface="Arial" panose="020B0604020202020204" pitchFamily="34" charset="0"/>
              </a:rPr>
              <a:pPr eaLnBrk="1" hangingPunct="1"/>
              <a:t>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737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smtClean="0"/>
              <a:t>The main objective of the course is to provide the future engineer with the means of analyzing and designing various machines and load bearing structures.</a:t>
            </a:r>
          </a:p>
          <a:p>
            <a:endParaRPr lang="en-US" altLang="en-US" sz="2400" smtClean="0"/>
          </a:p>
          <a:p>
            <a:r>
              <a:rPr lang="en-US" altLang="en-US" sz="2400" smtClean="0"/>
              <a:t>Both the analysis and design of a given structure involve the determination of </a:t>
            </a:r>
            <a:r>
              <a:rPr lang="en-US" altLang="en-US" sz="2400" i="1" smtClean="0"/>
              <a:t>stresses</a:t>
            </a:r>
            <a:r>
              <a:rPr lang="en-US" altLang="en-US" sz="2400" smtClean="0"/>
              <a:t> and </a:t>
            </a:r>
            <a:r>
              <a:rPr lang="en-US" altLang="en-US" sz="2400" i="1" smtClean="0"/>
              <a:t>deformations</a:t>
            </a:r>
            <a:r>
              <a:rPr lang="en-US" altLang="en-US" sz="2400" smtClean="0"/>
              <a:t>.  This chapter is devoted to the concept of stress.</a:t>
            </a:r>
          </a:p>
          <a:p>
            <a:pPr>
              <a:buFontTx/>
              <a:buNone/>
            </a:pP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102583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42B37E0-5480-4752-8B0A-18D3E51CC815}" type="slidenum">
              <a:rPr lang="en-US">
                <a:latin typeface="Arial" panose="020B0604020202020204" pitchFamily="34" charset="0"/>
              </a:rPr>
              <a:pPr eaLnBrk="1" hangingPunct="1"/>
              <a:t>38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33363" y="1066800"/>
            <a:ext cx="8682037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Average normal stress distribution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04800" y="4371975"/>
            <a:ext cx="57150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  <a:r>
              <a:rPr lang="en-US" altLang="en-US"/>
              <a:t>= average normal stress at any point on cross sectional area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P</a:t>
            </a:r>
            <a:r>
              <a:rPr lang="en-US" altLang="en-US"/>
              <a:t> = internal resultant normal force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/>
              <a:t> = x-sectional area of the bar</a:t>
            </a:r>
            <a:endParaRPr lang="el-GR" alt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304800" y="1752600"/>
            <a:ext cx="5181600" cy="2514600"/>
            <a:chOff x="192" y="1008"/>
            <a:chExt cx="3264" cy="1584"/>
          </a:xfrm>
        </p:grpSpPr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192" y="1008"/>
              <a:ext cx="3264" cy="158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28" y="1057"/>
              <a:ext cx="112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Rz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</a:t>
              </a: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xz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852" y="1057"/>
              <a:ext cx="148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29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∫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 dF = </a:t>
              </a:r>
              <a:r>
                <a:rPr lang="en-US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i="1">
                  <a:latin typeface="Times New Roman" panose="02020603050405020304" pitchFamily="18" charset="0"/>
                </a:rPr>
                <a:t>∫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A</a:t>
              </a:r>
              <a:r>
                <a:rPr lang="en-US" altLang="en-US" i="1">
                  <a:latin typeface="Times New Roman" panose="02020603050405020304" pitchFamily="18" charset="0"/>
                </a:rPr>
                <a:t> </a:t>
              </a: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i="1">
                  <a:latin typeface="Times New Roman" panose="02020603050405020304" pitchFamily="18" charset="0"/>
                </a:rPr>
                <a:t> dA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	P</a:t>
              </a:r>
              <a:r>
                <a:rPr lang="en-US" altLang="en-US">
                  <a:latin typeface="Times New Roman" panose="02020603050405020304" pitchFamily="18" charset="0"/>
                </a:rPr>
                <a:t> = </a:t>
              </a: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l-GR" altLang="en-US" sz="1800">
                  <a:latin typeface="Times New Roman" panose="02020603050405020304" pitchFamily="18" charset="0"/>
                </a:rPr>
                <a:t> </a:t>
              </a:r>
              <a:r>
                <a:rPr lang="en-US" altLang="en-US" i="1"/>
                <a:t>A</a:t>
              </a:r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192" y="1056"/>
              <a:ext cx="247" cy="327"/>
              <a:chOff x="336" y="2562"/>
              <a:chExt cx="247" cy="327"/>
            </a:xfrm>
          </p:grpSpPr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>
                <a:off x="336" y="2562"/>
                <a:ext cx="2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/>
                  <a:t>+</a:t>
                </a:r>
              </a:p>
            </p:txBody>
          </p:sp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 flipV="1">
                <a:off x="528" y="259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475" y="1949"/>
              <a:ext cx="253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P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2048" y="2073"/>
              <a:ext cx="4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i="1">
                  <a:latin typeface="Times New Roman" panose="02020603050405020304" pitchFamily="18" charset="0"/>
                </a:rPr>
                <a:t> =</a:t>
              </a:r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 flipH="1">
              <a:off x="2491" y="2232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22" descr="AACLOLO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8" y="1219200"/>
            <a:ext cx="25098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8430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D0279E7-32F8-4F63-8590-EB8021F6B3C0}" type="slidenum">
              <a:rPr lang="en-US">
                <a:latin typeface="Arial" panose="020B0604020202020204" pitchFamily="34" charset="0"/>
              </a:rPr>
              <a:pPr eaLnBrk="1" hangingPunct="1"/>
              <a:t>39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19" descr="AACLOLQ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98863"/>
            <a:ext cx="4297363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9563" y="1066800"/>
            <a:ext cx="837723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Equilibrium</a:t>
            </a:r>
          </a:p>
          <a:p>
            <a:pPr marL="609600" indent="-609600"/>
            <a:r>
              <a:rPr lang="en-US" altLang="en-US" sz="2400" smtClean="0"/>
              <a:t>Consider vertical equilibrium of the element</a:t>
            </a:r>
          </a:p>
          <a:p>
            <a:pPr marL="609600" indent="-609600"/>
            <a:r>
              <a:rPr lang="en-US" altLang="en-US" sz="2400" smtClean="0"/>
              <a:t>When the bar is stretched by the force </a:t>
            </a:r>
            <a:r>
              <a:rPr lang="en-US" altLang="en-US" sz="2400" b="1" smtClean="0"/>
              <a:t>P</a:t>
            </a:r>
            <a:r>
              <a:rPr lang="en-US" altLang="en-US" sz="2400" smtClean="0"/>
              <a:t>, the resulting stresses are </a:t>
            </a:r>
            <a:r>
              <a:rPr lang="en-US" altLang="en-US" sz="2400" b="1" smtClean="0"/>
              <a:t>tensile stresses</a:t>
            </a:r>
          </a:p>
          <a:p>
            <a:pPr marL="609600" indent="-609600"/>
            <a:r>
              <a:rPr lang="en-US" altLang="en-US" sz="2400" smtClean="0"/>
              <a:t>If the force </a:t>
            </a:r>
            <a:r>
              <a:rPr lang="en-US" altLang="en-US" sz="2400" b="1" smtClean="0"/>
              <a:t>P </a:t>
            </a:r>
            <a:r>
              <a:rPr lang="en-US" altLang="en-US" sz="2400" smtClean="0"/>
              <a:t>cause the bar to be compressed, we obtain </a:t>
            </a:r>
            <a:r>
              <a:rPr lang="en-US" altLang="en-US" sz="2400" b="1" smtClean="0"/>
              <a:t>compressive stresses</a:t>
            </a:r>
            <a:endParaRPr lang="en-US" altLang="en-US" sz="2400" smtClean="0"/>
          </a:p>
          <a:p>
            <a:pPr marL="609600" indent="-609600"/>
            <a:endParaRPr lang="en-US" altLang="en-US" sz="2400" smtClean="0"/>
          </a:p>
          <a:p>
            <a:pPr marL="609600" indent="-609600"/>
            <a:endParaRPr lang="en-US" altLang="en-US" smtClean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>
          <a:xfrm>
            <a:off x="57150" y="504825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81465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E3AA3F6-775E-407B-9DB6-10AC082C0F03}" type="slidenum">
              <a:rPr lang="en-US">
                <a:latin typeface="Arial" panose="020B0604020202020204" pitchFamily="34" charset="0"/>
              </a:rPr>
              <a:pPr eaLnBrk="1" hangingPunct="1"/>
              <a:t>40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737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smtClean="0"/>
              <a:t>Sign convention </a:t>
            </a:r>
            <a:r>
              <a:rPr lang="en-US" altLang="en-US" smtClean="0"/>
              <a:t>for normal stresses is:</a:t>
            </a:r>
          </a:p>
          <a:p>
            <a:pPr lvl="2"/>
            <a:r>
              <a:rPr lang="en-US" altLang="en-US" smtClean="0"/>
              <a:t>(+) for tensile stresses and</a:t>
            </a:r>
          </a:p>
          <a:p>
            <a:pPr lvl="2"/>
            <a:r>
              <a:rPr lang="en-US" altLang="en-US" smtClean="0"/>
              <a:t>(-) for compressive stresses</a:t>
            </a:r>
          </a:p>
          <a:p>
            <a:r>
              <a:rPr lang="en-US" altLang="en-US" smtClean="0"/>
              <a:t>Because the normal stress σ is obtained by dividing the axial force by the cross–sectional area, it has </a:t>
            </a:r>
            <a:r>
              <a:rPr lang="en-US" altLang="en-US" b="1" smtClean="0"/>
              <a:t>units </a:t>
            </a:r>
            <a:r>
              <a:rPr lang="en-US" altLang="en-US" smtClean="0"/>
              <a:t>of </a:t>
            </a:r>
            <a:r>
              <a:rPr lang="en-US" altLang="en-US" b="1" smtClean="0"/>
              <a:t>force per unit of area.</a:t>
            </a:r>
          </a:p>
          <a:p>
            <a:r>
              <a:rPr lang="en-US" altLang="en-US" b="1" smtClean="0"/>
              <a:t>In SI units:</a:t>
            </a:r>
          </a:p>
          <a:p>
            <a:r>
              <a:rPr lang="en-US" altLang="en-US" smtClean="0"/>
              <a:t>Force is expressed in newtons (N) and area in square meters (m2). A N/m2 is a pascals (Pa).</a:t>
            </a:r>
          </a:p>
          <a:p>
            <a:endParaRPr lang="en-US" altLang="en-US" smtClean="0"/>
          </a:p>
          <a:p>
            <a:pPr>
              <a:buFontTx/>
              <a:buNone/>
            </a:pPr>
            <a:endParaRPr lang="en-US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2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1067064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B47B2EE-A9BD-475D-A989-2F41A5DD8846}" type="slidenum">
              <a:rPr lang="en-US">
                <a:latin typeface="Arial" panose="020B0604020202020204" pitchFamily="34" charset="0"/>
              </a:rPr>
              <a:pPr eaLnBrk="1" hangingPunct="1"/>
              <a:t>41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233363" y="1066800"/>
            <a:ext cx="845343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Maximum average normal stress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en-US" altLang="en-US" smtClean="0"/>
              <a:t>For problems where internal force </a:t>
            </a:r>
            <a:r>
              <a:rPr lang="en-US" altLang="en-US" smtClean="0">
                <a:latin typeface="Times New Roman" panose="02020603050405020304" pitchFamily="18" charset="0"/>
              </a:rPr>
              <a:t>P</a:t>
            </a:r>
            <a:r>
              <a:rPr lang="en-US" altLang="en-US" smtClean="0"/>
              <a:t> and x-sectional A were </a:t>
            </a:r>
            <a:r>
              <a:rPr lang="en-US" altLang="en-US" i="1" smtClean="0"/>
              <a:t>constant</a:t>
            </a:r>
            <a:r>
              <a:rPr lang="en-US" altLang="en-US" smtClean="0"/>
              <a:t> along the longitudinal axis of the bar, normal stress </a:t>
            </a:r>
            <a:r>
              <a:rPr lang="el-GR" altLang="en-US" sz="2400" i="1" smtClean="0"/>
              <a:t>σ</a:t>
            </a:r>
            <a:r>
              <a:rPr lang="en-US" altLang="en-US" smtClean="0"/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P/A</a:t>
            </a:r>
            <a:r>
              <a:rPr lang="en-US" altLang="en-US" smtClean="0"/>
              <a:t> is also </a:t>
            </a:r>
            <a:r>
              <a:rPr lang="en-US" altLang="en-US" i="1" smtClean="0"/>
              <a:t>constant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en-US" altLang="en-US" smtClean="0"/>
              <a:t>If the bar is subjected to several external loads along its axis, change in x-sectional area may occur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en-US" altLang="en-US" smtClean="0"/>
              <a:t>Thus, it is important to find the </a:t>
            </a:r>
            <a:r>
              <a:rPr lang="en-US" altLang="en-US" i="1" smtClean="0"/>
              <a:t>maximum</a:t>
            </a:r>
            <a:r>
              <a:rPr lang="en-US" altLang="en-US" smtClean="0"/>
              <a:t> average normal stress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en-US" altLang="en-US" smtClean="0"/>
              <a:t>To determine that, we need to find the </a:t>
            </a:r>
            <a:r>
              <a:rPr lang="en-US" altLang="en-US" i="1" smtClean="0"/>
              <a:t>location </a:t>
            </a:r>
            <a:r>
              <a:rPr lang="en-US" altLang="en-US" smtClean="0"/>
              <a:t>where ratio </a:t>
            </a: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>
                <a:latin typeface="Times New Roman" panose="02020603050405020304" pitchFamily="18" charset="0"/>
              </a:rPr>
              <a:t>/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r>
              <a:rPr lang="en-US" altLang="en-US" smtClean="0"/>
              <a:t> is a maximum</a:t>
            </a:r>
            <a:endParaRPr lang="en-US" altLang="en-US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38437238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192C707-C492-4C4B-9D93-FB0661FC3B43}" type="slidenum">
              <a:rPr lang="en-US">
                <a:latin typeface="Arial" panose="020B0604020202020204" pitchFamily="34" charset="0"/>
              </a:rPr>
              <a:pPr eaLnBrk="1" hangingPunct="1"/>
              <a:t>42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33363" y="1066800"/>
            <a:ext cx="8301037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Maximum average normal stress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Draw an </a:t>
            </a:r>
            <a:r>
              <a:rPr lang="en-US" altLang="en-US" i="1" smtClean="0"/>
              <a:t>axial or normal force diagram</a:t>
            </a:r>
            <a:r>
              <a:rPr lang="en-US" altLang="en-US" smtClean="0"/>
              <a:t> (plot of </a:t>
            </a: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/>
              <a:t> vs. its position </a:t>
            </a:r>
            <a:r>
              <a:rPr lang="en-US" altLang="en-US" i="1" smtClean="0">
                <a:latin typeface="Times New Roman" panose="02020603050405020304" pitchFamily="18" charset="0"/>
              </a:rPr>
              <a:t>x</a:t>
            </a:r>
            <a:r>
              <a:rPr lang="en-US" altLang="en-US" smtClean="0"/>
              <a:t> along bar’s length)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Sign convention: </a:t>
            </a:r>
          </a:p>
          <a:p>
            <a:pPr marL="990600" lvl="1" indent="-533400">
              <a:spcBef>
                <a:spcPct val="0"/>
              </a:spcBef>
            </a:pP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/>
              <a:t> is positive (+) if it causes tension in the member</a:t>
            </a:r>
          </a:p>
          <a:p>
            <a:pPr marL="990600" lvl="1" indent="-533400">
              <a:spcBef>
                <a:spcPct val="0"/>
              </a:spcBef>
            </a:pP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/>
              <a:t> is negative (</a:t>
            </a:r>
            <a:r>
              <a:rPr lang="en-US" altLang="en-US" smtClean="0">
                <a:cs typeface="Arial" panose="020B0604020202020204" pitchFamily="34" charset="0"/>
              </a:rPr>
              <a:t>−</a:t>
            </a:r>
            <a:r>
              <a:rPr lang="en-US" altLang="en-US" smtClean="0"/>
              <a:t>) if it causes compression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Identify the maximum average normal stress from the plot</a:t>
            </a:r>
            <a:endParaRPr lang="en-US" altLang="en-US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04825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5793774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BB1F73F-3E0B-41B7-A485-EFD64E29C6B4}" type="slidenum">
              <a:rPr lang="en-US">
                <a:latin typeface="Arial" panose="020B0604020202020204" pitchFamily="34" charset="0"/>
              </a:rPr>
              <a:pPr eaLnBrk="1" hangingPunct="1"/>
              <a:t>43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Average normal stress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Use equation of </a:t>
            </a:r>
            <a:r>
              <a:rPr lang="el-GR" altLang="en-US" i="1" smtClean="0">
                <a:cs typeface="Times New Roman" panose="02020603050405020304" pitchFamily="18" charset="0"/>
              </a:rPr>
              <a:t>σ</a:t>
            </a:r>
            <a:r>
              <a:rPr lang="en-US" altLang="en-US" smtClean="0"/>
              <a:t> = </a:t>
            </a:r>
            <a:r>
              <a:rPr lang="en-US" altLang="en-US" i="1" smtClean="0"/>
              <a:t>P</a:t>
            </a:r>
            <a:r>
              <a:rPr lang="en-US" altLang="en-US" smtClean="0"/>
              <a:t>/</a:t>
            </a:r>
            <a:r>
              <a:rPr lang="en-US" altLang="en-US" i="1" smtClean="0"/>
              <a:t>A</a:t>
            </a:r>
            <a:r>
              <a:rPr lang="en-US" altLang="en-US" smtClean="0"/>
              <a:t> for x-sectional area of a member when section subjected to internal resultant force </a:t>
            </a:r>
            <a:r>
              <a:rPr lang="en-US" altLang="en-US" b="1" smtClean="0"/>
              <a:t>P</a:t>
            </a:r>
            <a:endParaRPr lang="en-US" altLang="en-US" b="1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880889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173D74F-2DEB-45FE-AFB7-7F39CC5C710F}" type="slidenum">
              <a:rPr lang="en-US">
                <a:latin typeface="Arial" panose="020B0604020202020204" pitchFamily="34" charset="0"/>
              </a:rPr>
              <a:pPr eaLnBrk="1" hangingPunct="1"/>
              <a:t>44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Axially loaded members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>
                <a:solidFill>
                  <a:srgbClr val="CC3300"/>
                </a:solidFill>
              </a:rPr>
              <a:t>Internal Loading</a:t>
            </a:r>
            <a:r>
              <a:rPr lang="en-US" altLang="en-US" smtClean="0"/>
              <a:t>: 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Section member </a:t>
            </a:r>
            <a:r>
              <a:rPr lang="en-US" altLang="en-US" i="1" smtClean="0"/>
              <a:t>perpendicular</a:t>
            </a:r>
            <a:r>
              <a:rPr lang="en-US" altLang="en-US" smtClean="0"/>
              <a:t> to its longitudinal axis at pt where normal stress is to be determined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Draw free-body diagram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Use equation of force equilibrium to obtain internal axial force </a:t>
            </a:r>
            <a:r>
              <a:rPr lang="en-US" altLang="en-US" b="1" smtClean="0"/>
              <a:t>P</a:t>
            </a:r>
            <a:r>
              <a:rPr lang="en-US" altLang="en-US" smtClean="0"/>
              <a:t> at the section</a:t>
            </a: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19113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35026288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1D80F4C-CBD5-4B63-87FE-8DA4C3D394E8}" type="slidenum">
              <a:rPr lang="en-US">
                <a:latin typeface="Arial" panose="020B0604020202020204" pitchFamily="34" charset="0"/>
              </a:rPr>
              <a:pPr eaLnBrk="1" hangingPunct="1"/>
              <a:t>45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Axially loaded members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>
                <a:solidFill>
                  <a:srgbClr val="CC3300"/>
                </a:solidFill>
              </a:rPr>
              <a:t>Average Normal Stress</a:t>
            </a:r>
            <a:r>
              <a:rPr lang="en-US" altLang="en-US" smtClean="0"/>
              <a:t>: 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Determine member’s x-sectional area at the section</a:t>
            </a:r>
          </a:p>
          <a:p>
            <a:pPr marL="609600" indent="-609600">
              <a:spcBef>
                <a:spcPct val="0"/>
              </a:spcBef>
            </a:pPr>
            <a:r>
              <a:rPr lang="en-US" altLang="en-US" smtClean="0"/>
              <a:t>Compute average normal stress 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altLang="en-US" smtClean="0">
                <a:latin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>
                <a:latin typeface="Times New Roman" panose="02020603050405020304" pitchFamily="18" charset="0"/>
              </a:rPr>
              <a:t>/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33400"/>
            <a:ext cx="9086850" cy="4572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1.4 AVERAGE NORMAL STRESS IN AXIALLY LOADED BAR</a:t>
            </a:r>
          </a:p>
        </p:txBody>
      </p:sp>
    </p:spTree>
    <p:extLst>
      <p:ext uri="{BB962C8B-B14F-4D97-AF65-F5344CB8AC3E}">
        <p14:creationId xmlns:p14="http://schemas.microsoft.com/office/powerpoint/2010/main" val="21684668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FCB032-9FA1-4029-81B7-2E171D0104AC}" type="slidenum">
              <a:rPr lang="en-US">
                <a:latin typeface="Arial" panose="020B0604020202020204" pitchFamily="34" charset="0"/>
              </a:rPr>
              <a:pPr eaLnBrk="1" hangingPunct="1"/>
              <a:t>46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688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1.6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/>
              <a:t>Bar width = 35 mm, thickness = 10 mm</a:t>
            </a:r>
            <a:endParaRPr lang="en-US" altLang="en-US" smtClean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04800" y="1600200"/>
            <a:ext cx="8382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Determine max. average normal stress in bar when subjected to loading shown.</a:t>
            </a:r>
          </a:p>
        </p:txBody>
      </p:sp>
      <p:pic>
        <p:nvPicPr>
          <p:cNvPr id="6" name="Picture 9" descr="Fig1-1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0"/>
            <a:ext cx="7924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7938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1ED16AD-5E84-47C7-A53A-C266919F76C2}" type="slidenum">
              <a:rPr lang="en-US">
                <a:latin typeface="Arial" panose="020B0604020202020204" pitchFamily="34" charset="0"/>
              </a:rPr>
              <a:pPr eaLnBrk="1" hangingPunct="1"/>
              <a:t>47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688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1.6 (SOLN)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28956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loading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671888"/>
            <a:ext cx="434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CC3300"/>
                </a:solidFill>
              </a:rPr>
              <a:t>Normal force diagram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28600" y="4265613"/>
            <a:ext cx="35814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By inspection, largest loading area is </a:t>
            </a:r>
            <a:r>
              <a:rPr lang="en-US" altLang="en-US" i="1">
                <a:latin typeface="Times New Roman" panose="02020603050405020304" pitchFamily="18" charset="0"/>
              </a:rPr>
              <a:t>BC</a:t>
            </a:r>
            <a:r>
              <a:rPr lang="en-US" altLang="en-US"/>
              <a:t>, where </a:t>
            </a:r>
            <a:r>
              <a:rPr lang="en-US" altLang="en-US" i="1">
                <a:latin typeface="Times New Roman" panose="02020603050405020304" pitchFamily="18" charset="0"/>
              </a:rPr>
              <a:t>P</a:t>
            </a:r>
            <a:r>
              <a:rPr lang="en-US" altLang="en-US" i="1" baseline="-25000">
                <a:latin typeface="Times New Roman" panose="02020603050405020304" pitchFamily="18" charset="0"/>
              </a:rPr>
              <a:t>BC</a:t>
            </a:r>
            <a:r>
              <a:rPr lang="en-US" altLang="en-US">
                <a:latin typeface="Times New Roman" panose="02020603050405020304" pitchFamily="18" charset="0"/>
              </a:rPr>
              <a:t> = 30 kN</a:t>
            </a:r>
          </a:p>
        </p:txBody>
      </p:sp>
      <p:pic>
        <p:nvPicPr>
          <p:cNvPr id="7" name="Picture 10" descr="Fig1-1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52588"/>
            <a:ext cx="609600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Fig1-1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186238"/>
            <a:ext cx="5029200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51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1301" y="6762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F31C258-08F3-4944-93B6-0996C473F11B}" type="slidenum">
              <a:rPr lang="en-US">
                <a:latin typeface="Arial" panose="020B0604020202020204" pitchFamily="34" charset="0"/>
              </a:rPr>
              <a:pPr eaLnBrk="1" hangingPunct="1"/>
              <a:t>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8051" y="700088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7301" y="1295400"/>
            <a:ext cx="508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External loads</a:t>
            </a:r>
          </a:p>
          <a:p>
            <a:r>
              <a:rPr lang="en-US" altLang="en-US" sz="2400" smtClean="0">
                <a:cs typeface="Arial" panose="020B0604020202020204" pitchFamily="34" charset="0"/>
              </a:rPr>
              <a:t>Surface forces – caused by the direct contact of one body with the surface of another.</a:t>
            </a:r>
          </a:p>
          <a:p>
            <a:pPr lvl="1"/>
            <a:r>
              <a:rPr lang="en-US" altLang="en-US" sz="2400" smtClean="0">
                <a:cs typeface="Arial" panose="020B0604020202020204" pitchFamily="34" charset="0"/>
              </a:rPr>
              <a:t>Area of contact</a:t>
            </a:r>
          </a:p>
          <a:p>
            <a:pPr lvl="1"/>
            <a:r>
              <a:rPr lang="en-US" altLang="en-US" sz="2400" smtClean="0">
                <a:cs typeface="Arial" panose="020B0604020202020204" pitchFamily="34" charset="0"/>
              </a:rPr>
              <a:t>Concentrated force</a:t>
            </a:r>
          </a:p>
          <a:p>
            <a:pPr lvl="1"/>
            <a:r>
              <a:rPr lang="en-US" altLang="en-US" sz="2400" smtClean="0">
                <a:cs typeface="Arial" panose="020B0604020202020204" pitchFamily="34" charset="0"/>
              </a:rPr>
              <a:t>Linear distributed force</a:t>
            </a:r>
          </a:p>
          <a:p>
            <a:pPr lvl="1"/>
            <a:r>
              <a:rPr lang="en-US" altLang="en-US" sz="2400" smtClean="0">
                <a:cs typeface="Arial" panose="020B0604020202020204" pitchFamily="34" charset="0"/>
              </a:rPr>
              <a:t>Centroid </a:t>
            </a:r>
            <a:r>
              <a:rPr lang="en-US" altLang="en-US" sz="2400" i="1" smtClean="0">
                <a:cs typeface="Arial" panose="020B0604020202020204" pitchFamily="34" charset="0"/>
              </a:rPr>
              <a:t>C</a:t>
            </a:r>
            <a:r>
              <a:rPr lang="en-US" altLang="en-US" sz="2400" smtClean="0">
                <a:cs typeface="Arial" panose="020B0604020202020204" pitchFamily="34" charset="0"/>
              </a:rPr>
              <a:t> (or geometric center)</a:t>
            </a:r>
          </a:p>
          <a:p>
            <a:r>
              <a:rPr lang="en-US" altLang="en-US" sz="2400" smtClean="0">
                <a:cs typeface="Arial" panose="020B0604020202020204" pitchFamily="34" charset="0"/>
              </a:rPr>
              <a:t>Body force (e.g., weight) – one body exerts a force on another without direct physical contact.</a:t>
            </a:r>
            <a:endParaRPr lang="en-US" altLang="en-US" sz="2400" smtClean="0">
              <a:cs typeface="Arial" panose="020B0604020202020204" pitchFamily="34" charset="0"/>
            </a:endParaRPr>
          </a:p>
        </p:txBody>
      </p:sp>
      <p:pic>
        <p:nvPicPr>
          <p:cNvPr id="5" name="Picture 5" descr="AACLOJ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826" y="1600200"/>
            <a:ext cx="359568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239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110E389-80D0-4E68-8A8A-2FF44AE10DEC}" type="slidenum">
              <a:rPr lang="en-US">
                <a:latin typeface="Arial" panose="020B0604020202020204" pitchFamily="34" charset="0"/>
              </a:rPr>
              <a:pPr eaLnBrk="1" hangingPunct="1"/>
              <a:t>48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1.6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38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Average normal stress</a:t>
            </a:r>
            <a:endParaRPr lang="en-US" altLang="en-US" smtClean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914400" y="1841500"/>
            <a:ext cx="7315200" cy="1358900"/>
            <a:chOff x="432" y="1688"/>
            <a:chExt cx="4608" cy="856"/>
          </a:xfrm>
        </p:grpSpPr>
        <p:sp>
          <p:nvSpPr>
            <p:cNvPr id="6" name="Rectangle 14"/>
            <p:cNvSpPr>
              <a:spLocks noChangeArrowheads="1"/>
            </p:cNvSpPr>
            <p:nvPr/>
          </p:nvSpPr>
          <p:spPr bwMode="auto">
            <a:xfrm>
              <a:off x="432" y="1728"/>
              <a:ext cx="4608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80" y="1940"/>
              <a:ext cx="7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BC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089" y="1688"/>
              <a:ext cx="44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P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BC</a:t>
              </a:r>
            </a:p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118" y="2104"/>
              <a:ext cx="3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756" y="1729"/>
              <a:ext cx="1884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30(10</a:t>
              </a:r>
              <a:r>
                <a:rPr lang="en-US" altLang="en-US" baseline="30000">
                  <a:latin typeface="Times New Roman" panose="02020603050405020304" pitchFamily="18" charset="0"/>
                </a:rPr>
                <a:t>3</a:t>
              </a:r>
              <a:r>
                <a:rPr lang="en-US" altLang="en-US">
                  <a:latin typeface="Times New Roman" panose="02020603050405020304" pitchFamily="18" charset="0"/>
                </a:rPr>
                <a:t>) N</a:t>
              </a:r>
            </a:p>
            <a:p>
              <a:pPr algn="ctr" eaLnBrk="1" hangingPunct="1"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(0.035 m)(0.010 m)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1704" y="2103"/>
              <a:ext cx="20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1480" y="194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712" y="1937"/>
              <a:ext cx="12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 </a:t>
              </a:r>
              <a:r>
                <a:rPr lang="en-US" altLang="en-US" b="1">
                  <a:latin typeface="Times New Roman" panose="02020603050405020304" pitchFamily="18" charset="0"/>
                </a:rPr>
                <a:t>85.7 MPa</a:t>
              </a:r>
            </a:p>
          </p:txBody>
        </p:sp>
      </p:grpSp>
      <p:pic>
        <p:nvPicPr>
          <p:cNvPr id="14" name="Picture 18" descr="AACLOLS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657600"/>
            <a:ext cx="361156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536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18"/>
          <a:stretch>
            <a:fillRect/>
          </a:stretch>
        </p:blipFill>
        <p:spPr bwMode="auto">
          <a:xfrm>
            <a:off x="381000" y="379413"/>
            <a:ext cx="830738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AACLOLT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2263775"/>
            <a:ext cx="3773488" cy="386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ACLOLU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35052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Picture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3F2EE"/>
              </a:clrFrom>
              <a:clrTo>
                <a:srgbClr val="F3F2EE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638800"/>
            <a:ext cx="10668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639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11"/>
          <a:stretch>
            <a:fillRect/>
          </a:stretch>
        </p:blipFill>
        <p:spPr bwMode="auto">
          <a:xfrm>
            <a:off x="381000" y="382588"/>
            <a:ext cx="5638800" cy="61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LV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09800"/>
            <a:ext cx="29384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9153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5EE0FB2-FFAA-4647-801E-0C66602AD389}" type="slidenum">
              <a:rPr lang="en-US">
                <a:latin typeface="Arial" panose="020B0604020202020204" pitchFamily="34" charset="0"/>
              </a:rPr>
              <a:pPr eaLnBrk="1" hangingPunct="1"/>
              <a:t>51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30200" y="1066800"/>
            <a:ext cx="8051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/>
            <a:r>
              <a:rPr lang="en-US" altLang="en-US" sz="2400" smtClean="0"/>
              <a:t>Shear stress is the stress component that act in the plane of the sectioned area. </a:t>
            </a:r>
          </a:p>
          <a:p>
            <a:pPr marL="533400" indent="-533400"/>
            <a:r>
              <a:rPr lang="en-US" altLang="en-US" sz="2400" smtClean="0"/>
              <a:t>Consider a force </a:t>
            </a:r>
            <a:r>
              <a:rPr lang="en-US" altLang="en-US" sz="2400" b="1" smtClean="0"/>
              <a:t>F</a:t>
            </a:r>
            <a:r>
              <a:rPr lang="en-US" altLang="en-US" sz="2400" smtClean="0"/>
              <a:t> acting to the bar</a:t>
            </a:r>
          </a:p>
          <a:p>
            <a:pPr marL="533400" indent="-533400"/>
            <a:r>
              <a:rPr lang="en-US" altLang="en-US" sz="2400" smtClean="0"/>
              <a:t>For rigid supports, and </a:t>
            </a:r>
            <a:r>
              <a:rPr lang="en-US" altLang="en-US" sz="2400" b="1" smtClean="0"/>
              <a:t>F</a:t>
            </a:r>
            <a:r>
              <a:rPr lang="en-US" altLang="en-US" sz="2400" smtClean="0"/>
              <a:t> is large enough, bar will deform and fail along the planes identified by </a:t>
            </a:r>
            <a:r>
              <a:rPr lang="en-US" altLang="en-US" sz="2400" i="1" smtClean="0"/>
              <a:t>AB</a:t>
            </a:r>
            <a:r>
              <a:rPr lang="en-US" altLang="en-US" sz="2400" smtClean="0"/>
              <a:t> and </a:t>
            </a:r>
            <a:r>
              <a:rPr lang="en-US" altLang="en-US" sz="2400" i="1" smtClean="0"/>
              <a:t>CD</a:t>
            </a:r>
          </a:p>
          <a:p>
            <a:pPr marL="533400" indent="-533400"/>
            <a:r>
              <a:rPr lang="en-US" altLang="en-US" sz="2400" smtClean="0"/>
              <a:t>Free-body diagram indicates that shear force, </a:t>
            </a:r>
            <a:r>
              <a:rPr lang="en-US" altLang="en-US" sz="2400" i="1" smtClean="0">
                <a:latin typeface="Times New Roman" panose="02020603050405020304" pitchFamily="18" charset="0"/>
              </a:rPr>
              <a:t>V</a:t>
            </a:r>
            <a:r>
              <a:rPr lang="en-US" altLang="en-US" sz="2400" smtClean="0">
                <a:latin typeface="Times New Roman" panose="02020603050405020304" pitchFamily="18" charset="0"/>
              </a:rPr>
              <a:t> = </a:t>
            </a:r>
            <a:r>
              <a:rPr lang="en-US" altLang="en-US" sz="2400" i="1" smtClean="0">
                <a:latin typeface="Times New Roman" panose="02020603050405020304" pitchFamily="18" charset="0"/>
              </a:rPr>
              <a:t>F</a:t>
            </a:r>
            <a:r>
              <a:rPr lang="en-US" altLang="en-US" sz="2400" smtClean="0">
                <a:latin typeface="Times New Roman" panose="02020603050405020304" pitchFamily="18" charset="0"/>
              </a:rPr>
              <a:t>/2</a:t>
            </a:r>
            <a:r>
              <a:rPr lang="en-US" altLang="en-US" sz="2400" smtClean="0"/>
              <a:t> be applied at both sections to ensure equilibrium</a:t>
            </a:r>
            <a:endParaRPr lang="en-US" altLang="en-US" sz="2400" smtClean="0"/>
          </a:p>
        </p:txBody>
      </p:sp>
      <p:pic>
        <p:nvPicPr>
          <p:cNvPr id="5" name="Picture 12" descr="Fig1-12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191000"/>
            <a:ext cx="4495800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0938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34B907F-A46C-447B-A895-BFB3744C08D0}" type="slidenum">
              <a:rPr lang="en-US">
                <a:latin typeface="Arial" panose="020B0604020202020204" pitchFamily="34" charset="0"/>
              </a:rPr>
              <a:pPr eaLnBrk="1" hangingPunct="1"/>
              <a:t>52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18" descr="Fig1-12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646488"/>
            <a:ext cx="373380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7" descr="Fig1-120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44196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652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b="1" smtClean="0"/>
              <a:t>Average shear stress over each section is:</a:t>
            </a:r>
            <a:endParaRPr lang="en-US" altLang="en-US" b="1" smtClean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81000" y="2971800"/>
            <a:ext cx="6096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14400" indent="-914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altLang="en-US">
                <a:cs typeface="Times New Roman" panose="02020603050405020304" pitchFamily="18" charset="0"/>
              </a:rPr>
              <a:t> =	average shear stress at section, assumed to be same at each pt on the section</a:t>
            </a:r>
            <a:endParaRPr lang="en-US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85800" y="4343400"/>
            <a:ext cx="5791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3088" indent="-573088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V</a:t>
            </a:r>
            <a:r>
              <a:rPr lang="en-US" altLang="en-US"/>
              <a:t> =	internal resultant shear force at section determined from equations of equilibrium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609600" y="5638800"/>
            <a:ext cx="314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19113" indent="-519113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/>
              <a:t> = area of section</a:t>
            </a:r>
          </a:p>
        </p:txBody>
      </p: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2438400" y="1676400"/>
            <a:ext cx="1905000" cy="1066800"/>
            <a:chOff x="1776" y="1008"/>
            <a:chExt cx="1200" cy="672"/>
          </a:xfrm>
        </p:grpSpPr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1776" y="1008"/>
              <a:ext cx="1200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2531" y="1036"/>
              <a:ext cx="253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P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914" y="1179"/>
              <a:ext cx="62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avg</a:t>
              </a:r>
              <a:r>
                <a:rPr lang="en-US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i="1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2571" y="1337"/>
              <a:ext cx="2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93874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128C27C-391A-4927-9979-799DD10558AF}" type="slidenum">
              <a:rPr lang="en-US">
                <a:latin typeface="Arial" panose="020B0604020202020204" pitchFamily="34" charset="0"/>
              </a:rPr>
              <a:pPr eaLnBrk="1" hangingPunct="1"/>
              <a:t>53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9563" y="1066800"/>
            <a:ext cx="8224837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Case discussed above is example of </a:t>
            </a:r>
            <a:r>
              <a:rPr lang="en-US" altLang="en-US" i="1" smtClean="0"/>
              <a:t>simple</a:t>
            </a:r>
            <a:r>
              <a:rPr lang="en-US" altLang="en-US" smtClean="0"/>
              <a:t> or </a:t>
            </a:r>
            <a:r>
              <a:rPr lang="en-US" altLang="en-US" i="1" smtClean="0"/>
              <a:t>direct shear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Caused by the direct action of applied load </a:t>
            </a:r>
            <a:r>
              <a:rPr lang="en-US" altLang="en-US" b="1" smtClean="0"/>
              <a:t>F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Occurs in various types of simple connections, e.g., bolts, pins, welded material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760641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FFFEBF0-DC4C-45DB-B3F1-F4556C3AAF60}" type="slidenum">
              <a:rPr lang="en-US">
                <a:latin typeface="Arial" panose="020B0604020202020204" pitchFamily="34" charset="0"/>
              </a:rPr>
              <a:pPr eaLnBrk="1" hangingPunct="1"/>
              <a:t>54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shear/torsion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13716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2607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4C57B15-54EC-40A1-AF67-7CE58F5F816C}" type="slidenum">
              <a:rPr lang="en-US">
                <a:latin typeface="Arial" panose="020B0604020202020204" pitchFamily="34" charset="0"/>
              </a:rPr>
              <a:pPr eaLnBrk="1" hangingPunct="1"/>
              <a:t>55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shear/torsi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7664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7C250C-233A-45AF-8634-F415BD33C0EF}" type="slidenum">
              <a:rPr lang="en-US">
                <a:latin typeface="Arial" panose="020B0604020202020204" pitchFamily="34" charset="0"/>
              </a:rPr>
              <a:pPr eaLnBrk="1" hangingPunct="1"/>
              <a:t>56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229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None/>
            </a:pPr>
            <a:r>
              <a:rPr lang="en-US" altLang="en-US" b="1" dirty="0" smtClean="0">
                <a:solidFill>
                  <a:srgbClr val="CC3300"/>
                </a:solidFill>
              </a:rPr>
              <a:t>Single shear</a:t>
            </a:r>
          </a:p>
          <a:p>
            <a:pPr marL="533400" indent="-533400"/>
            <a:r>
              <a:rPr lang="en-US" altLang="en-US" dirty="0" smtClean="0"/>
              <a:t>Steel and wood joints shown below are examples of </a:t>
            </a:r>
            <a:r>
              <a:rPr lang="en-US" altLang="en-US" i="1" dirty="0" smtClean="0"/>
              <a:t>single-shear connections</a:t>
            </a:r>
            <a:r>
              <a:rPr lang="en-US" altLang="en-US" dirty="0" smtClean="0"/>
              <a:t>, also known as lap joints. </a:t>
            </a:r>
          </a:p>
          <a:p>
            <a:pPr marL="533400" indent="-533400"/>
            <a:r>
              <a:rPr lang="en-US" altLang="en-US" dirty="0" smtClean="0"/>
              <a:t>Since we assume members are thin, there are no moments caused by </a:t>
            </a:r>
            <a:r>
              <a:rPr lang="en-US" altLang="en-US" i="1" dirty="0" smtClean="0">
                <a:latin typeface="Times New Roman" panose="02020603050405020304" pitchFamily="18" charset="0"/>
              </a:rPr>
              <a:t>F</a:t>
            </a:r>
            <a:endParaRPr lang="en-US" altLang="en-US" i="1" dirty="0" smtClean="0">
              <a:latin typeface="Times New Roman" panose="02020603050405020304" pitchFamily="18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pic>
        <p:nvPicPr>
          <p:cNvPr id="5" name="Picture 8" descr="AACLOMB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41825"/>
            <a:ext cx="861060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081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0683EF0-43EE-4370-8968-55650BD5348F}" type="slidenum">
              <a:rPr lang="en-US">
                <a:latin typeface="Arial" panose="020B0604020202020204" pitchFamily="34" charset="0"/>
              </a:rPr>
              <a:pPr eaLnBrk="1" hangingPunct="1"/>
              <a:t>57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4800" y="1066800"/>
            <a:ext cx="822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None/>
            </a:pPr>
            <a:r>
              <a:rPr lang="en-US" altLang="en-US" sz="2800" b="1" dirty="0" smtClean="0">
                <a:solidFill>
                  <a:srgbClr val="CC3300"/>
                </a:solidFill>
              </a:rPr>
              <a:t>Single shear</a:t>
            </a:r>
          </a:p>
          <a:p>
            <a:pPr marL="533400" indent="-533400"/>
            <a:r>
              <a:rPr lang="en-US" altLang="en-US" sz="2800" dirty="0" smtClean="0"/>
              <a:t>For equilibrium, x-sectional area of bolt and bonding surface between the two members are subjected to single shear force,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V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=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F</a:t>
            </a:r>
          </a:p>
          <a:p>
            <a:pPr marL="533400" indent="-533400"/>
            <a:r>
              <a:rPr lang="en-US" altLang="en-US" sz="2800" dirty="0" smtClean="0"/>
              <a:t>The average shear stress equation can be applied to determine average shear stress acting on colored section in (d).</a:t>
            </a:r>
            <a:endParaRPr lang="en-US" altLang="en-US" sz="2800" dirty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pic>
        <p:nvPicPr>
          <p:cNvPr id="5" name="Picture 4" descr="AACLOMB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76750"/>
            <a:ext cx="84582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795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32009" y="6762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B54A23D-F802-4AF9-B6A4-DF4E8780951C}" type="slidenum">
              <a:rPr lang="en-US">
                <a:latin typeface="Arial" panose="020B0604020202020204" pitchFamily="34" charset="0"/>
              </a:rPr>
              <a:pPr eaLnBrk="1" hangingPunct="1"/>
              <a:t>5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10" descr="AACLOJ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09" y="2362200"/>
            <a:ext cx="80010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51809" y="1295400"/>
            <a:ext cx="8204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Support reactions</a:t>
            </a:r>
          </a:p>
          <a:p>
            <a:r>
              <a:rPr lang="en-US" altLang="en-US" smtClean="0"/>
              <a:t>for 2D problems</a:t>
            </a:r>
          </a:p>
          <a:p>
            <a:pPr lvl="1"/>
            <a:endParaRPr lang="en-US" altLang="en-US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title"/>
          </p:nvPr>
        </p:nvSpPr>
        <p:spPr>
          <a:xfrm>
            <a:off x="78759" y="7334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</p:spTree>
    <p:extLst>
      <p:ext uri="{BB962C8B-B14F-4D97-AF65-F5344CB8AC3E}">
        <p14:creationId xmlns:p14="http://schemas.microsoft.com/office/powerpoint/2010/main" val="42736164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D85B002-27E0-4FDF-B889-7CBA7C31F353}" type="slidenum">
              <a:rPr lang="en-US">
                <a:latin typeface="Arial" panose="020B0604020202020204" pitchFamily="34" charset="0"/>
              </a:rPr>
              <a:pPr eaLnBrk="1" hangingPunct="1"/>
              <a:t>58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04800" y="1066800"/>
            <a:ext cx="8458200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  <a:buFontTx/>
              <a:buNone/>
            </a:pPr>
            <a:r>
              <a:rPr lang="en-US" altLang="en-US" sz="2800" b="1" dirty="0" smtClean="0">
                <a:solidFill>
                  <a:srgbClr val="CC3300"/>
                </a:solidFill>
              </a:rPr>
              <a:t>Double shear </a:t>
            </a:r>
          </a:p>
          <a:p>
            <a:pPr marL="533400" indent="-533400">
              <a:lnSpc>
                <a:spcPct val="80000"/>
              </a:lnSpc>
            </a:pPr>
            <a:r>
              <a:rPr lang="en-US" altLang="en-US" sz="2800" dirty="0" smtClean="0"/>
              <a:t>The joints shown below are examples of double-shear connections, often called double lap joints.</a:t>
            </a:r>
          </a:p>
          <a:p>
            <a:pPr marL="533400" indent="-533400">
              <a:lnSpc>
                <a:spcPct val="80000"/>
              </a:lnSpc>
            </a:pPr>
            <a:r>
              <a:rPr lang="en-US" altLang="en-US" sz="2800" dirty="0" smtClean="0"/>
              <a:t>For equilibrium, x-sectional area of bolt and bonding surface between two members  subjected to double shear force,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V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= 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F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/2</a:t>
            </a:r>
          </a:p>
          <a:p>
            <a:pPr marL="533400" indent="-533400">
              <a:lnSpc>
                <a:spcPct val="80000"/>
              </a:lnSpc>
            </a:pPr>
            <a:r>
              <a:rPr lang="en-US" altLang="en-US" sz="2800" dirty="0" smtClean="0"/>
              <a:t>Apply average shear stress equation to determine average shear stress acting on colored section in (d).</a:t>
            </a:r>
            <a:endParaRPr lang="en-US" altLang="en-US" sz="2800" dirty="0" smtClean="0"/>
          </a:p>
        </p:txBody>
      </p:sp>
      <p:pic>
        <p:nvPicPr>
          <p:cNvPr id="5" name="Picture 6" descr="AACLOM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98988"/>
            <a:ext cx="861060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9193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332F47B-00EA-4C56-9C3C-22F6367F4570}" type="slidenum">
              <a:rPr lang="en-US">
                <a:latin typeface="Arial" panose="020B0604020202020204" pitchFamily="34" charset="0"/>
              </a:rPr>
              <a:pPr eaLnBrk="1" hangingPunct="1"/>
              <a:t>59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603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Shearing Stress Examples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73113" y="1036638"/>
            <a:ext cx="3886200" cy="5151437"/>
            <a:chOff x="413" y="661"/>
            <a:chExt cx="2448" cy="3245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253" y="3570"/>
            <a:ext cx="768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8" name="Equation" r:id="rId3" imgW="1218671" imgH="533169" progId="Equation.3">
                    <p:embed/>
                  </p:oleObj>
                </mc:Choice>
                <mc:Fallback>
                  <p:oleObj name="Equation" r:id="rId3" imgW="1218671" imgH="5331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3" y="3570"/>
                          <a:ext cx="768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Picture 5" descr="msotw9_temp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" y="1134"/>
              <a:ext cx="2448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6" descr="msotw9_temp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" y="2454"/>
              <a:ext cx="2197" cy="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61" y="661"/>
              <a:ext cx="19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Single Shear</a:t>
              </a:r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4979988" y="1049338"/>
            <a:ext cx="3576637" cy="5151437"/>
            <a:chOff x="3054" y="661"/>
            <a:chExt cx="2253" cy="324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3768" y="3570"/>
            <a:ext cx="82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9" name="Equation" r:id="rId7" imgW="1307532" imgH="533169" progId="Equation.3">
                    <p:embed/>
                  </p:oleObj>
                </mc:Choice>
                <mc:Fallback>
                  <p:oleObj name="Equation" r:id="rId7" imgW="1307532" imgH="5331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8" y="3570"/>
                          <a:ext cx="82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10" descr="msotw9_temp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" y="1134"/>
              <a:ext cx="225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1" descr="msotw9_temp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9" y="2372"/>
              <a:ext cx="2182" cy="10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272" y="661"/>
              <a:ext cx="18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Double Shear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67475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23DF3C4-0423-467B-A4C5-F484416271FB}" type="slidenum">
              <a:rPr lang="en-US">
                <a:latin typeface="Arial" panose="020B0604020202020204" pitchFamily="34" charset="0"/>
              </a:rPr>
              <a:pPr eaLnBrk="1" hangingPunct="1"/>
              <a:t>60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shear/bond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74800"/>
            <a:ext cx="48498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classes.mst.edu/ide110/concepts/01/shear/bond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98800"/>
            <a:ext cx="462121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3669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7329F23-AAE0-4AC7-9DC2-6FCE4068FBA4}" type="slidenum">
              <a:rPr lang="en-US">
                <a:latin typeface="Arial" panose="020B0604020202020204" pitchFamily="34" charset="0"/>
              </a:rPr>
              <a:pPr eaLnBrk="1" hangingPunct="1"/>
              <a:t>61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shear/bolt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97013"/>
            <a:ext cx="51530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classes.mst.edu/ide110/concepts/01/shear/bol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405188"/>
            <a:ext cx="49244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8113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DB0B3B-71AB-4F9D-A75D-6BCC224E2FBC}" type="slidenum">
              <a:rPr lang="en-US">
                <a:latin typeface="Arial" panose="020B0604020202020204" pitchFamily="34" charset="0"/>
              </a:rPr>
              <a:pPr eaLnBrk="1" hangingPunct="1"/>
              <a:t>62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7148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1.5 AVERAGE SHEAR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458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  <a:endParaRPr lang="en-US" altLang="en-US" b="1" i="1" smtClean="0">
              <a:solidFill>
                <a:srgbClr val="CC3300"/>
              </a:solidFill>
            </a:endParaRPr>
          </a:p>
          <a:p>
            <a:pPr marL="609600" indent="-609600">
              <a:buFontTx/>
              <a:buNone/>
            </a:pPr>
            <a:r>
              <a:rPr lang="en-US" altLang="en-US" i="1" smtClean="0">
                <a:solidFill>
                  <a:schemeClr val="accent2"/>
                </a:solidFill>
              </a:rPr>
              <a:t>Internal shear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Section member at the pt where the </a:t>
            </a:r>
            <a:r>
              <a:rPr lang="el-GR" altLang="en-US" i="1" smtClean="0"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avg</a:t>
            </a:r>
            <a:r>
              <a:rPr lang="en-US" altLang="en-US" smtClean="0"/>
              <a:t> is to be determined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Draw free-body diagram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Calculate the internal shear force </a:t>
            </a:r>
            <a:r>
              <a:rPr lang="en-US" altLang="en-US" b="1" smtClean="0"/>
              <a:t>V</a:t>
            </a:r>
          </a:p>
          <a:p>
            <a:pPr marL="609600" indent="-609600">
              <a:buFontTx/>
              <a:buNone/>
            </a:pPr>
            <a:r>
              <a:rPr lang="en-US" altLang="en-US" i="1" smtClean="0">
                <a:solidFill>
                  <a:schemeClr val="accent2"/>
                </a:solidFill>
              </a:rPr>
              <a:t>Average shear stress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Determine sectioned area </a:t>
            </a:r>
            <a:r>
              <a:rPr lang="en-US" altLang="en-US" i="1" smtClean="0"/>
              <a:t>A</a:t>
            </a:r>
          </a:p>
          <a:p>
            <a:pPr marL="609600" indent="-609600">
              <a:buFontTx/>
              <a:buAutoNum type="arabicPeriod"/>
            </a:pPr>
            <a:r>
              <a:rPr lang="en-US" altLang="en-US" smtClean="0"/>
              <a:t>Compute average shear stress 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avg</a:t>
            </a:r>
            <a:r>
              <a:rPr lang="en-US" altLang="en-US" smtClean="0">
                <a:latin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V</a:t>
            </a:r>
            <a:r>
              <a:rPr lang="en-US" altLang="en-US" smtClean="0">
                <a:latin typeface="Times New Roman" panose="02020603050405020304" pitchFamily="18" charset="0"/>
              </a:rPr>
              <a:t>/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endParaRPr lang="en-US" altLang="en-US" i="1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071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79F7BEA-840F-4DAC-8CEC-542DB06F354F}" type="slidenum">
              <a:rPr lang="en-US">
                <a:latin typeface="Arial" panose="020B0604020202020204" pitchFamily="34" charset="0"/>
              </a:rPr>
              <a:pPr eaLnBrk="1" hangingPunct="1"/>
              <a:t>63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68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/>
              <a:t>Depth and thickness = 40 mm</a:t>
            </a:r>
            <a:endParaRPr lang="en-US" altLang="en-US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1600200"/>
            <a:ext cx="8382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Determine average normal stress and average shear stress acting along (a) section planes </a:t>
            </a:r>
            <a:r>
              <a:rPr lang="en-US" altLang="en-US" i="1"/>
              <a:t>a</a:t>
            </a:r>
            <a:r>
              <a:rPr lang="en-US" altLang="en-US"/>
              <a:t>-</a:t>
            </a:r>
            <a:r>
              <a:rPr lang="en-US" altLang="en-US" i="1"/>
              <a:t>a</a:t>
            </a:r>
            <a:r>
              <a:rPr lang="en-US" altLang="en-US"/>
              <a:t>, and (b) section plane </a:t>
            </a:r>
            <a:r>
              <a:rPr lang="en-US" altLang="en-US" i="1"/>
              <a:t>b</a:t>
            </a:r>
            <a:r>
              <a:rPr lang="en-US" altLang="en-US"/>
              <a:t>-</a:t>
            </a:r>
            <a:r>
              <a:rPr lang="en-US" altLang="en-US" i="1"/>
              <a:t>b</a:t>
            </a:r>
            <a:r>
              <a:rPr lang="en-US" altLang="en-US"/>
              <a:t>.</a:t>
            </a:r>
          </a:p>
        </p:txBody>
      </p:sp>
      <p:pic>
        <p:nvPicPr>
          <p:cNvPr id="6" name="Picture 7" descr="AACLOME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853440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32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B30545F-89CF-44B1-84BD-A4B29EAA3D04}" type="slidenum">
              <a:rPr lang="en-US">
                <a:latin typeface="Arial" panose="020B0604020202020204" pitchFamily="34" charset="0"/>
              </a:rPr>
              <a:pPr eaLnBrk="1" hangingPunct="1"/>
              <a:t>64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/>
              <a:t>Part (a)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loading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mtClean="0"/>
              <a:t>Based on free-body diagram, Resultant loading of axial force, </a:t>
            </a: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>
                <a:latin typeface="Times New Roman" panose="02020603050405020304" pitchFamily="18" charset="0"/>
              </a:rPr>
              <a:t> = 800 N</a:t>
            </a:r>
            <a:endParaRPr lang="en-US" altLang="en-US" smtClean="0">
              <a:solidFill>
                <a:schemeClr val="accent2"/>
              </a:solidFill>
            </a:endParaRPr>
          </a:p>
        </p:txBody>
      </p:sp>
      <p:pic>
        <p:nvPicPr>
          <p:cNvPr id="5" name="Picture 24" descr="Fig1-24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00400"/>
            <a:ext cx="5638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326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4FE1DC3-04A8-439D-9C75-4A152142DD13}" type="slidenum">
              <a:rPr lang="en-US">
                <a:latin typeface="Arial" panose="020B0604020202020204" pitchFamily="34" charset="0"/>
              </a:rPr>
              <a:pPr eaLnBrk="1" hangingPunct="1"/>
              <a:t>65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/>
              <a:t>Part (a)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chemeClr val="accent2"/>
                </a:solidFill>
              </a:rPr>
              <a:t>Average stress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mtClean="0"/>
              <a:t>	Average normal stress, </a:t>
            </a:r>
            <a:r>
              <a:rPr lang="el-GR" altLang="en-US" sz="2400" i="1" smtClean="0">
                <a:latin typeface="Times New Roman" panose="02020603050405020304" pitchFamily="18" charset="0"/>
              </a:rPr>
              <a:t>σ</a:t>
            </a:r>
            <a:r>
              <a:rPr lang="en-US" altLang="en-US" sz="2400" smtClean="0">
                <a:latin typeface="Times New Roman" panose="02020603050405020304" pitchFamily="18" charset="0"/>
              </a:rPr>
              <a:t> </a:t>
            </a:r>
            <a:endParaRPr lang="en-US" altLang="en-US" sz="2400" smtClean="0">
              <a:latin typeface="Times New Roman" panose="02020603050405020304" pitchFamily="18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295400" y="2667000"/>
            <a:ext cx="5410200" cy="1295400"/>
            <a:chOff x="240" y="2544"/>
            <a:chExt cx="3408" cy="81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40" y="2544"/>
              <a:ext cx="3408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24" y="2767"/>
              <a:ext cx="480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400" i="1">
                  <a:latin typeface="Times New Roman" panose="02020603050405020304" pitchFamily="18" charset="0"/>
                </a:rPr>
                <a:t>σ</a:t>
              </a:r>
              <a:r>
                <a:rPr lang="en-US" altLang="en-US" sz="2400">
                  <a:latin typeface="Times New Roman" panose="02020603050405020304" pitchFamily="18" charset="0"/>
                </a:rPr>
                <a:t> = </a:t>
              </a:r>
              <a:endParaRPr lang="el-GR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792" y="2624"/>
              <a:ext cx="328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P</a:t>
              </a:r>
            </a:p>
            <a:p>
              <a:pPr eaLnBrk="1" hangingPunct="1">
                <a:buFontTx/>
                <a:buNone/>
              </a:pPr>
              <a:r>
                <a:rPr lang="en-US" altLang="en-US" sz="2400" i="1">
                  <a:latin typeface="Times New Roman" panose="02020603050405020304" pitchFamily="18" charset="0"/>
                </a:rPr>
                <a:t>A</a:t>
              </a:r>
              <a:r>
                <a:rPr lang="en-US" altLang="en-US" sz="2400"/>
                <a:t> </a:t>
              </a:r>
              <a:endParaRPr lang="el-GR" altLang="en-US" sz="240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152" y="2640"/>
              <a:ext cx="1536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800 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(0.04 m)(0.04 m)</a:t>
              </a:r>
              <a:endParaRPr lang="el-GR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592" y="2736"/>
              <a:ext cx="100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= 500 kPa </a:t>
              </a:r>
              <a:endParaRPr lang="el-GR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784" y="2904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248" y="2912"/>
              <a:ext cx="13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024" y="2746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</a:t>
              </a:r>
            </a:p>
          </p:txBody>
        </p:sp>
      </p:grpSp>
      <p:pic>
        <p:nvPicPr>
          <p:cNvPr id="14" name="Picture 13" descr="Fig1-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184650"/>
            <a:ext cx="29718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71676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F451E4F-8891-43E2-A935-F7A4F3276397}" type="slidenum">
              <a:rPr lang="en-US">
                <a:latin typeface="Arial" panose="020B0604020202020204" pitchFamily="34" charset="0"/>
              </a:rPr>
              <a:pPr eaLnBrk="1" hangingPunct="1"/>
              <a:t>66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6106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/>
              <a:t>Part (a)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loading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mtClean="0"/>
              <a:t>No shear stress on section, since shear force at section is zero.</a:t>
            </a:r>
            <a:endParaRPr lang="en-US" altLang="en-US" smtClean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733800" y="2590800"/>
            <a:ext cx="1676400" cy="762000"/>
            <a:chOff x="240" y="2064"/>
            <a:chExt cx="1056" cy="48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40" y="2064"/>
              <a:ext cx="1056" cy="48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336" y="2112"/>
              <a:ext cx="8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vg</a:t>
              </a:r>
              <a:r>
                <a:rPr lang="en-US" altLang="en-US">
                  <a:latin typeface="Times New Roman" panose="02020603050405020304" pitchFamily="18" charset="0"/>
                </a:rPr>
                <a:t> = 0</a:t>
              </a:r>
            </a:p>
          </p:txBody>
        </p:sp>
      </p:grpSp>
      <p:pic>
        <p:nvPicPr>
          <p:cNvPr id="8" name="Picture 20" descr="Fig1-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3727450"/>
            <a:ext cx="29718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5191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BE7AC30-56EB-493A-A94B-64E17ACFCF11}" type="slidenum">
              <a:rPr lang="en-US">
                <a:latin typeface="Arial" panose="020B0604020202020204" pitchFamily="34" charset="0"/>
              </a:rPr>
              <a:pPr eaLnBrk="1" hangingPunct="1"/>
              <a:t>67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534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/>
              <a:t>Part (b)</a:t>
            </a:r>
          </a:p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loading</a:t>
            </a:r>
          </a:p>
          <a:p>
            <a:pPr marL="609600" indent="-609600">
              <a:buFontTx/>
              <a:buNone/>
            </a:pPr>
            <a:endParaRPr lang="en-US" altLang="en-US" b="1" smtClean="0">
              <a:solidFill>
                <a:srgbClr val="CC3300"/>
              </a:solidFill>
            </a:endParaRP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304800" y="2101850"/>
            <a:ext cx="7620000" cy="1555750"/>
            <a:chOff x="192" y="1268"/>
            <a:chExt cx="4800" cy="98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92" y="1336"/>
              <a:ext cx="4800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328" y="1833"/>
              <a:ext cx="200" cy="279"/>
              <a:chOff x="336" y="2592"/>
              <a:chExt cx="200" cy="279"/>
            </a:xfrm>
          </p:grpSpPr>
          <p:sp>
            <p:nvSpPr>
              <p:cNvPr id="15" name="Text Box 8"/>
              <p:cNvSpPr txBox="1">
                <a:spLocks noChangeArrowheads="1"/>
              </p:cNvSpPr>
              <p:nvPr/>
            </p:nvSpPr>
            <p:spPr bwMode="auto">
              <a:xfrm>
                <a:off x="336" y="2640"/>
                <a:ext cx="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/>
                  <a:t>+</a:t>
                </a:r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 flipV="1">
                <a:off x="528" y="259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576" y="1362"/>
              <a:ext cx="9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0;</a:t>
              </a: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1522" y="1268"/>
              <a:ext cx="3375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4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− 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800 N +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sin 60° +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V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cos 60</a:t>
              </a:r>
              <a:r>
                <a:rPr lang="en-US" altLang="en-US">
                  <a:latin typeface="Times New Roman" panose="02020603050405020304" pitchFamily="18" charset="0"/>
                </a:rPr>
                <a:t>°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</a:t>
              </a:r>
            </a:p>
          </p:txBody>
        </p: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336" y="1401"/>
              <a:ext cx="200" cy="231"/>
              <a:chOff x="384" y="2448"/>
              <a:chExt cx="200" cy="231"/>
            </a:xfrm>
          </p:grpSpPr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384" y="2448"/>
                <a:ext cx="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/>
                  <a:t>+</a:t>
                </a:r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 flipV="1">
                <a:off x="392" y="2640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576" y="1833"/>
              <a:ext cx="94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0;</a:t>
              </a: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1967" y="1757"/>
              <a:ext cx="2401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4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V</a:t>
              </a:r>
              <a:r>
                <a:rPr lang="en-US" altLang="en-US">
                  <a:latin typeface="Times New Roman" panose="02020603050405020304" pitchFamily="18" charset="0"/>
                </a:rPr>
                <a:t> sin 60° −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cos 60° = 0</a:t>
              </a:r>
            </a:p>
          </p:txBody>
        </p:sp>
      </p:grpSp>
      <p:pic>
        <p:nvPicPr>
          <p:cNvPr id="17" name="Picture 31" descr="AACLOM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35388"/>
            <a:ext cx="640080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200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46794" y="6762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0F0DE6D-36EA-4ED2-A14C-DBEC792E0D95}" type="slidenum">
              <a:rPr lang="en-US">
                <a:latin typeface="Arial" panose="020B0604020202020204" pitchFamily="34" charset="0"/>
              </a:rPr>
              <a:pPr eaLnBrk="1" hangingPunct="1"/>
              <a:t>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42782" y="1295400"/>
            <a:ext cx="852963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Equations of equilibrium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mtClean="0"/>
              <a:t>For equilibrium</a:t>
            </a:r>
          </a:p>
          <a:p>
            <a:pPr marL="990600" lvl="1" indent="-533400">
              <a:lnSpc>
                <a:spcPct val="80000"/>
              </a:lnSpc>
            </a:pPr>
            <a:r>
              <a:rPr lang="en-US" altLang="en-US" smtClean="0"/>
              <a:t>balance of forces</a:t>
            </a:r>
          </a:p>
          <a:p>
            <a:pPr marL="990600" lvl="1" indent="-533400">
              <a:lnSpc>
                <a:spcPct val="80000"/>
              </a:lnSpc>
            </a:pPr>
            <a:r>
              <a:rPr lang="en-US" altLang="en-US" smtClean="0"/>
              <a:t>balance of moments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mtClean="0"/>
              <a:t>Draw a free-body diagram to account for all forces acting on the body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mtClean="0"/>
              <a:t>Apply the two equations to achieve equilibrium state</a:t>
            </a:r>
            <a:endParaRPr lang="en-US" altLang="en-US" smtClean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465394" y="4495800"/>
            <a:ext cx="2286000" cy="1295400"/>
            <a:chOff x="3312" y="1296"/>
            <a:chExt cx="1440" cy="816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3312" y="1296"/>
              <a:ext cx="1440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552" y="1344"/>
              <a:ext cx="115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400">
                  <a:cs typeface="Times New Roman" panose="02020603050405020304" pitchFamily="18" charset="0"/>
                </a:rPr>
                <a:t>∑</a:t>
              </a:r>
              <a:r>
                <a:rPr lang="en-US" altLang="en-US">
                  <a:cs typeface="Times New Roman" panose="02020603050405020304" pitchFamily="18" charset="0"/>
                </a:rPr>
                <a:t>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n-US">
                  <a:cs typeface="Times New Roman" panose="02020603050405020304" pitchFamily="18" charset="0"/>
                </a:rPr>
                <a:t> = </a:t>
              </a:r>
              <a:r>
                <a:rPr lang="en-US" altLang="en-US" b="1">
                  <a:cs typeface="Times New Roman" panose="02020603050405020304" pitchFamily="18" charset="0"/>
                </a:rPr>
                <a:t>0</a:t>
              </a:r>
            </a:p>
            <a:p>
              <a:pPr eaLnBrk="1" hangingPunct="1"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∑</a:t>
              </a:r>
              <a:r>
                <a:rPr lang="en-US" altLang="en-US"/>
                <a:t> </a:t>
              </a: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altLang="en-US">
                  <a:cs typeface="Times New Roman" panose="02020603050405020304" pitchFamily="18" charset="0"/>
                </a:rPr>
                <a:t> = </a:t>
              </a:r>
              <a:r>
                <a:rPr lang="en-US" altLang="en-US" b="1"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7" name="Rectangle 8"/>
          <p:cNvSpPr>
            <a:spLocks noGrp="1" noChangeArrowheads="1"/>
          </p:cNvSpPr>
          <p:nvPr>
            <p:ph type="title"/>
          </p:nvPr>
        </p:nvSpPr>
        <p:spPr>
          <a:xfrm>
            <a:off x="93544" y="7143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</p:spTree>
    <p:extLst>
      <p:ext uri="{BB962C8B-B14F-4D97-AF65-F5344CB8AC3E}">
        <p14:creationId xmlns:p14="http://schemas.microsoft.com/office/powerpoint/2010/main" val="15181746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DE6D123-FE23-465F-A17E-82A220082C0A}" type="slidenum">
              <a:rPr lang="en-US">
                <a:latin typeface="Arial" panose="020B0604020202020204" pitchFamily="34" charset="0"/>
              </a:rPr>
              <a:pPr eaLnBrk="1" hangingPunct="1"/>
              <a:t>68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/>
              <a:t>Part (b)</a:t>
            </a:r>
          </a:p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loading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28600" y="2081213"/>
            <a:ext cx="4535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Or directly using </a:t>
            </a:r>
            <a:r>
              <a:rPr lang="en-US" altLang="en-US" i="1">
                <a:latin typeface="Times New Roman" panose="02020603050405020304" pitchFamily="18" charset="0"/>
              </a:rPr>
              <a:t>x</a:t>
            </a:r>
            <a:r>
              <a:rPr lang="en-US" altLang="en-US">
                <a:latin typeface="Times New Roman" panose="02020603050405020304" pitchFamily="18" charset="0"/>
              </a:rPr>
              <a:t>’, </a:t>
            </a:r>
            <a:r>
              <a:rPr lang="en-US" altLang="en-US" i="1">
                <a:latin typeface="Times New Roman" panose="02020603050405020304" pitchFamily="18" charset="0"/>
              </a:rPr>
              <a:t>y</a:t>
            </a:r>
            <a:r>
              <a:rPr lang="en-US" altLang="en-US">
                <a:latin typeface="Times New Roman" panose="02020603050405020304" pitchFamily="18" charset="0"/>
              </a:rPr>
              <a:t>’</a:t>
            </a:r>
            <a:r>
              <a:rPr lang="en-US" altLang="en-US"/>
              <a:t> axes,</a:t>
            </a: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457200" y="2590800"/>
            <a:ext cx="6400800" cy="1566863"/>
            <a:chOff x="192" y="1653"/>
            <a:chExt cx="4032" cy="987"/>
          </a:xfrm>
        </p:grpSpPr>
        <p:sp>
          <p:nvSpPr>
            <p:cNvPr id="7" name="Rectangle 29"/>
            <p:cNvSpPr>
              <a:spLocks noChangeArrowheads="1"/>
            </p:cNvSpPr>
            <p:nvPr/>
          </p:nvSpPr>
          <p:spPr bwMode="auto">
            <a:xfrm>
              <a:off x="192" y="1728"/>
              <a:ext cx="4032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576" y="1730"/>
              <a:ext cx="99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x’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0;</a:t>
              </a: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576" y="2217"/>
              <a:ext cx="99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∑ </a:t>
              </a: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altLang="en-US" i="1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y’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= 0;</a:t>
              </a:r>
            </a:p>
          </p:txBody>
        </p: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80" y="1824"/>
              <a:ext cx="248" cy="231"/>
              <a:chOff x="240" y="3264"/>
              <a:chExt cx="248" cy="231"/>
            </a:xfrm>
          </p:grpSpPr>
          <p:sp>
            <p:nvSpPr>
              <p:cNvPr id="16" name="Text Box 21"/>
              <p:cNvSpPr txBox="1">
                <a:spLocks noChangeArrowheads="1"/>
              </p:cNvSpPr>
              <p:nvPr/>
            </p:nvSpPr>
            <p:spPr bwMode="auto">
              <a:xfrm>
                <a:off x="240" y="3264"/>
                <a:ext cx="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/>
                  <a:t>+</a:t>
                </a:r>
              </a:p>
            </p:txBody>
          </p:sp>
          <p:sp>
            <p:nvSpPr>
              <p:cNvPr id="17" name="Line 22"/>
              <p:cNvSpPr>
                <a:spLocks noChangeShapeType="1"/>
              </p:cNvSpPr>
              <p:nvPr/>
            </p:nvSpPr>
            <p:spPr bwMode="auto">
              <a:xfrm>
                <a:off x="288" y="3264"/>
                <a:ext cx="20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280" y="2256"/>
              <a:ext cx="248" cy="240"/>
              <a:chOff x="240" y="3696"/>
              <a:chExt cx="248" cy="240"/>
            </a:xfrm>
          </p:grpSpPr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240" y="3696"/>
                <a:ext cx="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/>
                  <a:t>+</a:t>
                </a: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 flipV="1">
                <a:off x="288" y="3792"/>
                <a:ext cx="20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Text Box 27"/>
            <p:cNvSpPr txBox="1">
              <a:spLocks noChangeArrowheads="1"/>
            </p:cNvSpPr>
            <p:nvPr/>
          </p:nvSpPr>
          <p:spPr bwMode="auto">
            <a:xfrm>
              <a:off x="1868" y="1653"/>
              <a:ext cx="2192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4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− 800 N cos 30° = 0 </a:t>
              </a:r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1945" y="2157"/>
              <a:ext cx="2087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4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Arial" panose="020B0604020202020204" pitchFamily="34" charset="0"/>
                </a:rPr>
                <a:t>V</a:t>
              </a:r>
              <a:r>
                <a:rPr lang="en-US" altLang="en-US">
                  <a:latin typeface="Times New Roman" panose="02020603050405020304" pitchFamily="18" charset="0"/>
                  <a:cs typeface="Arial" panose="020B0604020202020204" pitchFamily="34" charset="0"/>
                </a:rPr>
                <a:t> − 800 N sin 30° = 0</a:t>
              </a:r>
            </a:p>
          </p:txBody>
        </p:sp>
      </p:grpSp>
      <p:pic>
        <p:nvPicPr>
          <p:cNvPr id="18" name="Picture 33" descr="AACLOM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179888"/>
            <a:ext cx="5562600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3974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AD9C9F5-696D-4A0B-BEBD-6E3CB4D5180F}" type="slidenum">
              <a:rPr lang="en-US">
                <a:latin typeface="Arial" panose="020B0604020202020204" pitchFamily="34" charset="0"/>
              </a:rPr>
              <a:pPr eaLnBrk="1" hangingPunct="1"/>
              <a:t>69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8534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/>
              <a:t>Part (b)</a:t>
            </a:r>
          </a:p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Average normal stress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304800" y="2133600"/>
            <a:ext cx="7302500" cy="1219200"/>
            <a:chOff x="192" y="1392"/>
            <a:chExt cx="4600" cy="768"/>
          </a:xfrm>
        </p:grpSpPr>
        <p:sp>
          <p:nvSpPr>
            <p:cNvPr id="6" name="Rectangle 28"/>
            <p:cNvSpPr>
              <a:spLocks noChangeArrowheads="1"/>
            </p:cNvSpPr>
            <p:nvPr/>
          </p:nvSpPr>
          <p:spPr bwMode="auto">
            <a:xfrm>
              <a:off x="192" y="1392"/>
              <a:ext cx="4512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30"/>
            <p:cNvSpPr>
              <a:spLocks noChangeArrowheads="1"/>
            </p:cNvSpPr>
            <p:nvPr/>
          </p:nvSpPr>
          <p:spPr bwMode="auto">
            <a:xfrm>
              <a:off x="288" y="1591"/>
              <a:ext cx="672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>
                  <a:latin typeface="Times New Roman" panose="02020603050405020304" pitchFamily="18" charset="0"/>
                </a:rPr>
                <a:t> =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720" y="1416"/>
              <a:ext cx="288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N</a:t>
              </a:r>
            </a:p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  <a:r>
                <a:rPr lang="en-US" altLang="en-US">
                  <a:latin typeface="Times New Roman" panose="02020603050405020304" pitchFamily="18" charset="0"/>
                </a:rPr>
                <a:t>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1104" y="1416"/>
              <a:ext cx="2592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692.8 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(0.04 m)(0.04 m/sin 60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°</a:t>
              </a:r>
              <a:r>
                <a:rPr lang="en-US" altLang="en-US">
                  <a:latin typeface="Times New Roman" panose="02020603050405020304" pitchFamily="18" charset="0"/>
                </a:rPr>
                <a:t>)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3592" y="1600"/>
              <a:ext cx="1200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 375 kPa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" name="Line 34"/>
            <p:cNvSpPr>
              <a:spLocks noChangeShapeType="1"/>
            </p:cNvSpPr>
            <p:nvPr/>
          </p:nvSpPr>
          <p:spPr bwMode="auto">
            <a:xfrm>
              <a:off x="752" y="175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5"/>
            <p:cNvSpPr>
              <a:spLocks noChangeShapeType="1"/>
            </p:cNvSpPr>
            <p:nvPr/>
          </p:nvSpPr>
          <p:spPr bwMode="auto">
            <a:xfrm>
              <a:off x="1272" y="1760"/>
              <a:ext cx="2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36"/>
            <p:cNvSpPr>
              <a:spLocks noChangeArrowheads="1"/>
            </p:cNvSpPr>
            <p:nvPr/>
          </p:nvSpPr>
          <p:spPr bwMode="auto">
            <a:xfrm>
              <a:off x="1008" y="1601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</a:t>
              </a:r>
            </a:p>
          </p:txBody>
        </p:sp>
      </p:grpSp>
      <p:pic>
        <p:nvPicPr>
          <p:cNvPr id="14" name="Picture 52" descr="AACLOM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81400"/>
            <a:ext cx="647700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124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446BCD7-0365-4CE6-B63F-3DE8F0848D27}" type="slidenum">
              <a:rPr lang="en-US">
                <a:latin typeface="Arial" panose="020B0604020202020204" pitchFamily="34" charset="0"/>
              </a:rPr>
              <a:pPr eaLnBrk="1" hangingPunct="1"/>
              <a:t>70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534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/>
              <a:t>Part (b)</a:t>
            </a:r>
          </a:p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Average shear stress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304800" y="2209800"/>
            <a:ext cx="7467600" cy="1219200"/>
            <a:chOff x="192" y="1392"/>
            <a:chExt cx="4704" cy="768"/>
          </a:xfrm>
        </p:grpSpPr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192" y="1392"/>
              <a:ext cx="4656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18"/>
            <p:cNvSpPr>
              <a:spLocks noChangeArrowheads="1"/>
            </p:cNvSpPr>
            <p:nvPr/>
          </p:nvSpPr>
          <p:spPr bwMode="auto">
            <a:xfrm>
              <a:off x="288" y="1571"/>
              <a:ext cx="816" cy="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avg </a:t>
              </a:r>
              <a:r>
                <a:rPr lang="en-US" altLang="en-US">
                  <a:latin typeface="Times New Roman" panose="02020603050405020304" pitchFamily="18" charset="0"/>
                </a:rPr>
                <a:t>=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872" y="1416"/>
              <a:ext cx="432" cy="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V</a:t>
              </a:r>
            </a:p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  <a:r>
                <a:rPr lang="en-US" altLang="en-US">
                  <a:latin typeface="Times New Roman" panose="02020603050405020304" pitchFamily="18" charset="0"/>
                </a:rPr>
                <a:t>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1184" y="1416"/>
              <a:ext cx="2648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400 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(0.04 m)(0.04 m/sin 60</a:t>
              </a:r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°</a:t>
              </a:r>
              <a:r>
                <a:rPr lang="en-US" altLang="en-US">
                  <a:latin typeface="Times New Roman" panose="02020603050405020304" pitchFamily="18" charset="0"/>
                </a:rPr>
                <a:t>)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3696" y="1582"/>
              <a:ext cx="1200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609600" indent="-609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 217 kPa </a:t>
              </a:r>
              <a:endParaRPr lang="el-GR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856" y="1744"/>
              <a:ext cx="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1352" y="1744"/>
              <a:ext cx="2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24"/>
            <p:cNvSpPr>
              <a:spLocks noChangeArrowheads="1"/>
            </p:cNvSpPr>
            <p:nvPr/>
          </p:nvSpPr>
          <p:spPr bwMode="auto">
            <a:xfrm>
              <a:off x="1112" y="158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228600" y="3505200"/>
            <a:ext cx="5173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Stress distribution shown below</a:t>
            </a:r>
          </a:p>
        </p:txBody>
      </p:sp>
      <p:pic>
        <p:nvPicPr>
          <p:cNvPr id="15" name="Picture 27" descr="AACLOMH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4191000"/>
            <a:ext cx="35179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8661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ECF74CE-D3E7-446C-AC3B-A8345DDCEEEE}" type="slidenum">
              <a:rPr lang="en-US">
                <a:latin typeface="Arial" panose="020B0604020202020204" pitchFamily="34" charset="0"/>
              </a:rPr>
              <a:pPr eaLnBrk="1" hangingPunct="1"/>
              <a:t>71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33"/>
          <a:stretch>
            <a:fillRect/>
          </a:stretch>
        </p:blipFill>
        <p:spPr bwMode="auto">
          <a:xfrm>
            <a:off x="304800" y="1143000"/>
            <a:ext cx="8305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MI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0"/>
            <a:ext cx="21320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5494338" y="3586163"/>
          <a:ext cx="3108325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5" imgW="1676400" imgH="1092200" progId="Equation.DSMT4">
                  <p:embed/>
                </p:oleObj>
              </mc:Choice>
              <mc:Fallback>
                <p:oleObj name="Equation" r:id="rId5" imgW="1676400" imgH="109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8" y="3586163"/>
                        <a:ext cx="3108325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7" descr="AACLOMJ0 copy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22225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EXAMPLE 1.11 (SOLN)</a:t>
            </a:r>
          </a:p>
        </p:txBody>
      </p:sp>
    </p:spTree>
    <p:extLst>
      <p:ext uri="{BB962C8B-B14F-4D97-AF65-F5344CB8AC3E}">
        <p14:creationId xmlns:p14="http://schemas.microsoft.com/office/powerpoint/2010/main" val="2597577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0306B93-B2D9-4D7B-9574-8F6200FF55B3}" type="slidenum">
              <a:rPr lang="en-US">
                <a:latin typeface="Arial" panose="020B0604020202020204" pitchFamily="34" charset="0"/>
              </a:rPr>
              <a:pPr eaLnBrk="1" hangingPunct="1"/>
              <a:t>72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4" descr="AACLOMK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1835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3962400" y="1447800"/>
          <a:ext cx="4038600" cy="224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4" imgW="1917700" imgH="1066800" progId="Equation.DSMT4">
                  <p:embed/>
                </p:oleObj>
              </mc:Choice>
              <mc:Fallback>
                <p:oleObj name="Equation" r:id="rId4" imgW="1917700" imgH="1066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447800"/>
                        <a:ext cx="4038600" cy="224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EXAMPLE 1.11 (SOLN)</a:t>
            </a:r>
          </a:p>
        </p:txBody>
      </p:sp>
    </p:spTree>
    <p:extLst>
      <p:ext uri="{BB962C8B-B14F-4D97-AF65-F5344CB8AC3E}">
        <p14:creationId xmlns:p14="http://schemas.microsoft.com/office/powerpoint/2010/main" val="11300316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9A30E9D-69F6-4827-8646-C463F1D255B0}" type="slidenum">
              <a:rPr lang="en-US">
                <a:latin typeface="Arial" panose="020B0604020202020204" pitchFamily="34" charset="0"/>
              </a:rPr>
              <a:pPr eaLnBrk="1" hangingPunct="1"/>
              <a:t>73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60375"/>
            <a:ext cx="86868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Bearing Stress in Connections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08588" y="1182688"/>
            <a:ext cx="36433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Bolts, rivets, and pins create stresses on the points of contact or </a:t>
            </a:r>
            <a:r>
              <a:rPr lang="en-US" altLang="en-US" sz="2000" i="1">
                <a:latin typeface="Times New Roman" panose="02020603050405020304" pitchFamily="18" charset="0"/>
              </a:rPr>
              <a:t>bearing surfaces</a:t>
            </a:r>
            <a:r>
              <a:rPr lang="en-US" altLang="en-US" sz="2000">
                <a:latin typeface="Times New Roman" panose="02020603050405020304" pitchFamily="18" charset="0"/>
              </a:rPr>
              <a:t> of the members they connect.</a:t>
            </a:r>
          </a:p>
        </p:txBody>
      </p:sp>
      <p:pic>
        <p:nvPicPr>
          <p:cNvPr id="5" name="Picture 4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1006475"/>
            <a:ext cx="4616450" cy="287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msotw9_temp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3951288"/>
            <a:ext cx="4060825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208588" y="4114800"/>
            <a:ext cx="3597275" cy="1612900"/>
            <a:chOff x="2885" y="2413"/>
            <a:chExt cx="2266" cy="1016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3414" y="3061"/>
            <a:ext cx="736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1" name="Equation" r:id="rId5" imgW="1167893" imgH="583947" progId="Equation.3">
                    <p:embed/>
                  </p:oleObj>
                </mc:Choice>
                <mc:Fallback>
                  <p:oleObj name="Equation" r:id="rId5" imgW="1167893" imgH="58394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4" y="3061"/>
                          <a:ext cx="736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885" y="2413"/>
              <a:ext cx="226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</a:rPr>
                <a:t>Corresponding average force intensity is called the bearing stress,</a:t>
              </a:r>
            </a:p>
          </p:txBody>
        </p:sp>
      </p:grp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208588" y="2647950"/>
            <a:ext cx="37496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The resultant of the force distribution on the surface is equal and opposite to the force exerted on the pin.</a:t>
            </a:r>
          </a:p>
        </p:txBody>
      </p:sp>
    </p:spTree>
    <p:extLst>
      <p:ext uri="{BB962C8B-B14F-4D97-AF65-F5344CB8AC3E}">
        <p14:creationId xmlns:p14="http://schemas.microsoft.com/office/powerpoint/2010/main" val="40806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1AE916C-3BFD-4072-9AD6-5FB26529A912}" type="slidenum">
              <a:rPr lang="en-US">
                <a:latin typeface="Arial" panose="020B0604020202020204" pitchFamily="34" charset="0"/>
              </a:rPr>
              <a:pPr eaLnBrk="1" hangingPunct="1"/>
              <a:t>74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2" descr="http://classes.mst.edu/ide110/concepts/01/bearing/bearing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7543800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167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1D6099B-2ABD-4218-A11D-48C5F4A9ADC8}" type="slidenum">
              <a:rPr lang="en-US">
                <a:latin typeface="Arial" panose="020B0604020202020204" pitchFamily="34" charset="0"/>
              </a:rPr>
              <a:pPr eaLnBrk="1" hangingPunct="1"/>
              <a:t>75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603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Pin Bearing Stresses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698625"/>
            <a:ext cx="1898650" cy="364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859088" y="1649413"/>
            <a:ext cx="6027737" cy="1325562"/>
            <a:chOff x="1744" y="787"/>
            <a:chExt cx="3797" cy="835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744" y="787"/>
              <a:ext cx="379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</a:rPr>
                <a:t>To determine the bearing stress at </a:t>
              </a:r>
              <a:r>
                <a:rPr lang="en-US" altLang="en-US" sz="2000" i="1">
                  <a:latin typeface="Times New Roman" panose="02020603050405020304" pitchFamily="18" charset="0"/>
                </a:rPr>
                <a:t>A</a:t>
              </a:r>
              <a:r>
                <a:rPr lang="en-US" altLang="en-US" sz="2000">
                  <a:latin typeface="Times New Roman" panose="02020603050405020304" pitchFamily="18" charset="0"/>
                </a:rPr>
                <a:t> in the boom </a:t>
              </a:r>
              <a:r>
                <a:rPr lang="en-US" altLang="en-US" sz="2000" i="1">
                  <a:latin typeface="Times New Roman" panose="02020603050405020304" pitchFamily="18" charset="0"/>
                </a:rPr>
                <a:t>AB</a:t>
              </a:r>
              <a:r>
                <a:rPr lang="en-US" altLang="en-US" sz="2000">
                  <a:latin typeface="Times New Roman" panose="02020603050405020304" pitchFamily="18" charset="0"/>
                </a:rPr>
                <a:t>, we have </a:t>
              </a:r>
              <a:r>
                <a:rPr lang="en-US" altLang="en-US" sz="2000" i="1">
                  <a:latin typeface="Times New Roman" panose="02020603050405020304" pitchFamily="18" charset="0"/>
                </a:rPr>
                <a:t>t</a:t>
              </a:r>
              <a:r>
                <a:rPr lang="en-US" altLang="en-US" sz="2000">
                  <a:latin typeface="Times New Roman" panose="02020603050405020304" pitchFamily="18" charset="0"/>
                </a:rPr>
                <a:t> = 30 mm and </a:t>
              </a:r>
              <a:r>
                <a:rPr lang="en-US" altLang="en-US" sz="2000" i="1">
                  <a:latin typeface="Times New Roman" panose="02020603050405020304" pitchFamily="18" charset="0"/>
                </a:rPr>
                <a:t>d</a:t>
              </a:r>
              <a:r>
                <a:rPr lang="en-US" altLang="en-US" sz="2000">
                  <a:latin typeface="Times New Roman" panose="02020603050405020304" pitchFamily="18" charset="0"/>
                </a:rPr>
                <a:t> = 25 mm,</a:t>
              </a: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2099" y="1254"/>
            <a:ext cx="2160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2" name="Equation" r:id="rId4" imgW="3429000" imgH="584200" progId="Equation.3">
                    <p:embed/>
                  </p:oleObj>
                </mc:Choice>
                <mc:Fallback>
                  <p:oleObj name="Equation" r:id="rId4" imgW="3429000" imgH="584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9" y="1254"/>
                          <a:ext cx="2160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859088" y="3259138"/>
            <a:ext cx="5732462" cy="1309687"/>
            <a:chOff x="1744" y="1979"/>
            <a:chExt cx="3611" cy="825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744" y="1979"/>
              <a:ext cx="361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latin typeface="Times New Roman" panose="02020603050405020304" pitchFamily="18" charset="0"/>
                </a:rPr>
                <a:t>To determine the bearing stress at </a:t>
              </a:r>
              <a:r>
                <a:rPr lang="en-US" altLang="en-US" sz="2000" i="1">
                  <a:latin typeface="Times New Roman" panose="02020603050405020304" pitchFamily="18" charset="0"/>
                </a:rPr>
                <a:t>A</a:t>
              </a:r>
              <a:r>
                <a:rPr lang="en-US" altLang="en-US" sz="2000">
                  <a:latin typeface="Times New Roman" panose="02020603050405020304" pitchFamily="18" charset="0"/>
                </a:rPr>
                <a:t> in the bracket, we have </a:t>
              </a:r>
              <a:r>
                <a:rPr lang="en-US" altLang="en-US" sz="2000" i="1">
                  <a:latin typeface="Times New Roman" panose="02020603050405020304" pitchFamily="18" charset="0"/>
                </a:rPr>
                <a:t>t</a:t>
              </a:r>
              <a:r>
                <a:rPr lang="en-US" altLang="en-US" sz="2000">
                  <a:latin typeface="Times New Roman" panose="02020603050405020304" pitchFamily="18" charset="0"/>
                </a:rPr>
                <a:t> = 2(25 mm) = 50 mm and </a:t>
              </a:r>
              <a:r>
                <a:rPr lang="en-US" altLang="en-US" sz="2000" i="1">
                  <a:latin typeface="Times New Roman" panose="02020603050405020304" pitchFamily="18" charset="0"/>
                </a:rPr>
                <a:t>d</a:t>
              </a:r>
              <a:r>
                <a:rPr lang="en-US" altLang="en-US" sz="2000">
                  <a:latin typeface="Times New Roman" panose="02020603050405020304" pitchFamily="18" charset="0"/>
                </a:rPr>
                <a:t> = 25 mm,</a:t>
              </a: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2099" y="2436"/>
            <a:ext cx="2168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" name="Equation" r:id="rId6" imgW="3441700" imgH="584200" progId="Equation.3">
                    <p:embed/>
                  </p:oleObj>
                </mc:Choice>
                <mc:Fallback>
                  <p:oleObj name="Equation" r:id="rId6" imgW="3441700" imgH="584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9" y="2436"/>
                          <a:ext cx="2168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4442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C9A57E8-1017-43E3-B046-F5865B6F8479}" type="slidenum">
              <a:rPr lang="en-US">
                <a:latin typeface="Arial" panose="020B0604020202020204" pitchFamily="34" charset="0"/>
              </a:rPr>
              <a:pPr eaLnBrk="1" hangingPunct="1"/>
              <a:t>76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534400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Factor of safety considerations:</a:t>
            </a:r>
          </a:p>
          <a:p>
            <a:pPr eaLnBrk="1" hangingPunct="1"/>
            <a:r>
              <a:rPr lang="en-US" altLang="en-US" sz="2000"/>
              <a:t>uncertainty in material properties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uncertainty of loadings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uncertainty of analyses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number of loading cycles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types of failure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maintenance requirements and deterioration effects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importance of member to structures integrity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risk to life and property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en-US" sz="2000"/>
              <a:t>influence on machine function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618038"/>
            <a:ext cx="5562600" cy="216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1.6 ALLOWABLE STRESS</a:t>
            </a:r>
          </a:p>
        </p:txBody>
      </p:sp>
    </p:spTree>
    <p:extLst>
      <p:ext uri="{BB962C8B-B14F-4D97-AF65-F5344CB8AC3E}">
        <p14:creationId xmlns:p14="http://schemas.microsoft.com/office/powerpoint/2010/main" val="5154137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F6CECA4-913A-4A00-B585-2C9237942B33}" type="slidenum">
              <a:rPr lang="en-US">
                <a:latin typeface="Arial" panose="020B0604020202020204" pitchFamily="34" charset="0"/>
              </a:rPr>
              <a:pPr eaLnBrk="1" hangingPunct="1"/>
              <a:t>77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1.6 ALLOWABLE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305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</a:pPr>
            <a:r>
              <a:rPr lang="en-US" altLang="en-US" sz="2400" smtClean="0"/>
              <a:t>When designing a structural member or mechanical element, the stress in it must be restricted to safe level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z="2400" smtClean="0"/>
              <a:t>Choose an allowable load that is less than the load the member can fully support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z="2400" smtClean="0"/>
              <a:t>One method used is the factor of safety (F.S.)</a:t>
            </a:r>
            <a:endParaRPr lang="en-US" altLang="en-US" sz="2400" smtClean="0"/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2514600" y="3124200"/>
            <a:ext cx="2286000" cy="1295400"/>
            <a:chOff x="1872" y="2448"/>
            <a:chExt cx="1440" cy="816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872" y="2448"/>
              <a:ext cx="1440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958" y="2681"/>
              <a:ext cx="7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b="1">
                  <a:latin typeface="Times New Roman" panose="02020603050405020304" pitchFamily="18" charset="0"/>
                </a:rPr>
                <a:t>F.S.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  <a:r>
                <a:rPr lang="en-US" altLang="en-US"/>
                <a:t> 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640" y="2512"/>
              <a:ext cx="5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F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fail</a:t>
              </a:r>
            </a:p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F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allow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2608" y="284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12" descr="AADFKGS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00400"/>
            <a:ext cx="29797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025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6D68B6-9800-4530-9065-E8AB188CB898}" type="slidenum">
              <a:rPr lang="en-US">
                <a:latin typeface="Arial" panose="020B0604020202020204" pitchFamily="34" charset="0"/>
              </a:rPr>
              <a:pPr eaLnBrk="1" hangingPunct="1"/>
              <a:t>7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8" descr="AACLOJO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0" y="4267200"/>
            <a:ext cx="20447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1066800"/>
            <a:ext cx="8839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Internal resultant loadings</a:t>
            </a:r>
          </a:p>
          <a:p>
            <a:r>
              <a:rPr lang="en-US" altLang="en-US" smtClean="0"/>
              <a:t>Define resultant force (</a:t>
            </a:r>
            <a:r>
              <a:rPr lang="en-US" altLang="en-US" b="1" smtClean="0"/>
              <a:t>F</a:t>
            </a:r>
            <a:r>
              <a:rPr lang="en-US" altLang="en-US" i="1" baseline="-25000" smtClean="0"/>
              <a:t>R</a:t>
            </a:r>
            <a:r>
              <a:rPr lang="en-US" altLang="en-US" smtClean="0"/>
              <a:t>) and moment (</a:t>
            </a:r>
            <a:r>
              <a:rPr lang="en-US" altLang="en-US" b="1" smtClean="0"/>
              <a:t>M</a:t>
            </a:r>
            <a:r>
              <a:rPr lang="en-US" altLang="en-US" baseline="-25000" smtClean="0"/>
              <a:t>Ro</a:t>
            </a:r>
            <a:r>
              <a:rPr lang="en-US" altLang="en-US" smtClean="0"/>
              <a:t>) acting within the body (3D):</a:t>
            </a:r>
          </a:p>
          <a:p>
            <a:pPr lvl="1"/>
            <a:r>
              <a:rPr lang="en-US" altLang="en-US" smtClean="0"/>
              <a:t>Normal force, </a:t>
            </a:r>
            <a:r>
              <a:rPr lang="en-US" altLang="en-US" b="1" smtClean="0"/>
              <a:t>N</a:t>
            </a:r>
          </a:p>
          <a:p>
            <a:pPr lvl="1"/>
            <a:r>
              <a:rPr lang="en-US" altLang="en-US" smtClean="0"/>
              <a:t>Shear force, </a:t>
            </a:r>
            <a:r>
              <a:rPr lang="en-US" altLang="en-US" b="1" smtClean="0"/>
              <a:t>V</a:t>
            </a:r>
          </a:p>
          <a:p>
            <a:pPr lvl="1"/>
            <a:r>
              <a:rPr lang="en-US" altLang="en-US" smtClean="0"/>
              <a:t>Torsional moment or torque, </a:t>
            </a:r>
            <a:r>
              <a:rPr lang="en-US" altLang="en-US" b="1" smtClean="0"/>
              <a:t>T</a:t>
            </a:r>
          </a:p>
          <a:p>
            <a:pPr lvl="1"/>
            <a:r>
              <a:rPr lang="en-US" altLang="en-US" smtClean="0"/>
              <a:t>Bending moment, </a:t>
            </a:r>
            <a:r>
              <a:rPr lang="en-US" altLang="en-US" b="1" smtClean="0"/>
              <a:t>M</a:t>
            </a:r>
            <a:endParaRPr lang="en-US" altLang="en-US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7150" y="4572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  <p:pic>
        <p:nvPicPr>
          <p:cNvPr id="6" name="Picture 9" descr="AACLOJP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2252662"/>
            <a:ext cx="2895600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2834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4B0EAD0-B434-49D0-985C-06B201CBC89F}" type="slidenum">
              <a:rPr lang="en-US">
                <a:latin typeface="Arial" panose="020B0604020202020204" pitchFamily="34" charset="0"/>
              </a:rPr>
              <a:pPr eaLnBrk="1" hangingPunct="1"/>
              <a:t>78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1.6 ALLOWABLE STRESS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8305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/>
            <a:r>
              <a:rPr lang="en-US" altLang="en-US" smtClean="0"/>
              <a:t>If load applied is linearly related to stress developed within member, then F.S. can also be expressed as:</a:t>
            </a:r>
            <a:endParaRPr lang="en-US" altLang="en-US" smtClean="0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371600" y="2514600"/>
            <a:ext cx="2133600" cy="1171575"/>
            <a:chOff x="864" y="1710"/>
            <a:chExt cx="1344" cy="738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864" y="1728"/>
              <a:ext cx="1344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902" y="1929"/>
              <a:ext cx="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b="1">
                  <a:latin typeface="Times New Roman" panose="02020603050405020304" pitchFamily="18" charset="0"/>
                </a:rPr>
                <a:t>F.S.</a:t>
              </a:r>
              <a:r>
                <a:rPr lang="en-US" altLang="en-US">
                  <a:latin typeface="Times New Roman" panose="02020603050405020304" pitchFamily="18" charset="0"/>
                </a:rPr>
                <a:t> = 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520" y="1710"/>
              <a:ext cx="58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fail</a:t>
              </a:r>
            </a:p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</a:rPr>
                <a:t>σ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allow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1560" y="2088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5181600" y="2514600"/>
            <a:ext cx="2133600" cy="1158875"/>
            <a:chOff x="3264" y="1766"/>
            <a:chExt cx="1344" cy="730"/>
          </a:xfrm>
        </p:grpSpPr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3264" y="1824"/>
              <a:ext cx="1344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312" y="1977"/>
              <a:ext cx="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b="1">
                  <a:latin typeface="Times New Roman" panose="02020603050405020304" pitchFamily="18" charset="0"/>
                </a:rPr>
                <a:t>F.S.</a:t>
              </a:r>
              <a:r>
                <a:rPr lang="en-US" altLang="en-US">
                  <a:latin typeface="Times New Roman" panose="02020603050405020304" pitchFamily="18" charset="0"/>
                </a:rPr>
                <a:t> =</a:t>
              </a:r>
              <a:r>
                <a:rPr lang="en-US" altLang="en-US" sz="2400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3968" y="1766"/>
              <a:ext cx="53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fail</a:t>
              </a:r>
            </a:p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allow</a:t>
              </a: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984" y="2136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28600" y="3810000"/>
            <a:ext cx="85344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In all the equations, F.S. is chosen to be greater than 1,  to avoid potential for failure.</a:t>
            </a:r>
          </a:p>
          <a:p>
            <a:pPr eaLnBrk="1" hangingPunct="1"/>
            <a:r>
              <a:rPr lang="en-US" altLang="en-US"/>
              <a:t>Specific values will depend on types of material used and its intended purpose.</a:t>
            </a:r>
          </a:p>
        </p:txBody>
      </p:sp>
    </p:spTree>
    <p:extLst>
      <p:ext uri="{BB962C8B-B14F-4D97-AF65-F5344CB8AC3E}">
        <p14:creationId xmlns:p14="http://schemas.microsoft.com/office/powerpoint/2010/main" val="34577011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04D8869-01E4-433D-902C-CC534C853400}" type="slidenum">
              <a:rPr lang="en-US">
                <a:latin typeface="Arial" panose="020B0604020202020204" pitchFamily="34" charset="0"/>
              </a:rPr>
              <a:pPr eaLnBrk="1" hangingPunct="1"/>
              <a:t>79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873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To determine area of section subjected to a </a:t>
            </a:r>
            <a:r>
              <a:rPr lang="en-US" altLang="en-US" i="1" smtClean="0"/>
              <a:t>normal force</a:t>
            </a:r>
            <a:r>
              <a:rPr lang="en-US" altLang="en-US" smtClean="0"/>
              <a:t>, use</a:t>
            </a:r>
            <a:endParaRPr lang="en-US" altLang="en-US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00400" y="2057400"/>
            <a:ext cx="1981200" cy="11430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MY" altLang="en-US" sz="1800">
              <a:latin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460750" y="2352675"/>
            <a:ext cx="779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>
                <a:latin typeface="Times New Roman" panose="02020603050405020304" pitchFamily="18" charset="0"/>
              </a:rPr>
              <a:t> =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114800" y="2082800"/>
            <a:ext cx="93345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P</a:t>
            </a:r>
            <a:endParaRPr lang="en-US" altLang="en-US" baseline="-2500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n-US" altLang="en-US" baseline="-25000">
                <a:latin typeface="Times New Roman" panose="02020603050405020304" pitchFamily="18" charset="0"/>
              </a:rPr>
              <a:t>allow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4114800" y="264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3200400" y="4267200"/>
            <a:ext cx="1752600" cy="1219200"/>
            <a:chOff x="2112" y="2688"/>
            <a:chExt cx="1104" cy="768"/>
          </a:xfrm>
        </p:grpSpPr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112" y="2688"/>
              <a:ext cx="1104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2208" y="2889"/>
              <a:ext cx="4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  <a:r>
                <a:rPr lang="en-US" altLang="en-US">
                  <a:latin typeface="Times New Roman" panose="02020603050405020304" pitchFamily="18" charset="0"/>
                </a:rPr>
                <a:t> = 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2596" y="2702"/>
              <a:ext cx="53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en-US" altLang="en-US" baseline="-25000">
                <a:latin typeface="Times New Roman" panose="02020603050405020304" pitchFamily="18" charset="0"/>
              </a:endParaRPr>
            </a:p>
            <a:p>
              <a:pPr eaLnBrk="1" hangingPunct="1">
                <a:buFontTx/>
                <a:buNone/>
              </a:pPr>
              <a:r>
                <a:rPr lang="el-GR" altLang="en-US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allow</a:t>
              </a: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2620" y="304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3505200"/>
            <a:ext cx="8737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/>
              <a:t>To determine area of section subjected to a </a:t>
            </a:r>
            <a:r>
              <a:rPr lang="en-US" altLang="en-US" i="1"/>
              <a:t>shear force</a:t>
            </a:r>
            <a:r>
              <a:rPr lang="en-US" altLang="en-US"/>
              <a:t>, use</a:t>
            </a:r>
          </a:p>
        </p:txBody>
      </p:sp>
    </p:spTree>
    <p:extLst>
      <p:ext uri="{BB962C8B-B14F-4D97-AF65-F5344CB8AC3E}">
        <p14:creationId xmlns:p14="http://schemas.microsoft.com/office/powerpoint/2010/main" val="33279719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F6C8F95-C0FB-48AC-AA3B-00A2C04CBB57}" type="slidenum">
              <a:rPr lang="en-US">
                <a:latin typeface="Arial" panose="020B0604020202020204" pitchFamily="34" charset="0"/>
              </a:rPr>
              <a:pPr eaLnBrk="1" hangingPunct="1"/>
              <a:t>80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87376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Cross-sectional area of a tension member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04800" y="3810000"/>
            <a:ext cx="7924800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solidFill>
                  <a:srgbClr val="CC3300"/>
                </a:solidFill>
              </a:rPr>
              <a:t>Condition:</a:t>
            </a:r>
            <a:r>
              <a:rPr lang="en-US" altLang="en-US" i="1"/>
              <a:t> </a:t>
            </a:r>
          </a:p>
          <a:p>
            <a:pPr eaLnBrk="1" hangingPunct="1">
              <a:buFontTx/>
              <a:buNone/>
            </a:pPr>
            <a:r>
              <a:rPr lang="en-US" altLang="en-US"/>
              <a:t>The force has a line of action that passes through the centroid of the cross section.</a:t>
            </a:r>
          </a:p>
        </p:txBody>
      </p:sp>
      <p:pic>
        <p:nvPicPr>
          <p:cNvPr id="6" name="Picture 16" descr="AACLOOB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67000"/>
            <a:ext cx="44196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AACLOOA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6482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2739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2B04784-2E90-4AE1-9552-AD1C71612387}" type="slidenum">
              <a:rPr lang="en-US">
                <a:latin typeface="Arial" panose="020B0604020202020204" pitchFamily="34" charset="0"/>
              </a:rPr>
              <a:pPr eaLnBrk="1" hangingPunct="1"/>
              <a:t>81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76200" y="1066800"/>
            <a:ext cx="9067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Cross-sectional area of a connecter subjected to shear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04800" y="4286250"/>
            <a:ext cx="84582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solidFill>
                  <a:srgbClr val="CC3300"/>
                </a:solidFill>
              </a:rPr>
              <a:t>Assumption:</a:t>
            </a:r>
            <a:r>
              <a:rPr lang="en-US" altLang="en-US" i="1"/>
              <a:t> </a:t>
            </a:r>
          </a:p>
          <a:p>
            <a:pPr eaLnBrk="1" hangingPunct="1">
              <a:buFontTx/>
              <a:buNone/>
            </a:pPr>
            <a:r>
              <a:rPr lang="en-US" altLang="en-US"/>
              <a:t>If bolt is loose or clamping force of bolt is unknown, assume frictional force between plates to be negligible.</a:t>
            </a:r>
          </a:p>
        </p:txBody>
      </p:sp>
      <p:pic>
        <p:nvPicPr>
          <p:cNvPr id="6" name="Picture 18" descr="AACLOOD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63750"/>
            <a:ext cx="57150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AACLOOC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63738"/>
            <a:ext cx="32004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25240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2650103-63A8-417C-9FDD-B7A7C419CFAF}" type="slidenum">
              <a:rPr lang="en-US">
                <a:latin typeface="Arial" panose="020B0604020202020204" pitchFamily="34" charset="0"/>
              </a:rPr>
              <a:pPr eaLnBrk="1" hangingPunct="1"/>
              <a:t>82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304800" y="2533650"/>
            <a:ext cx="4267200" cy="325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>
                <a:solidFill>
                  <a:srgbClr val="CC3300"/>
                </a:solidFill>
              </a:rPr>
              <a:t>Assumptions: 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l-GR" altLang="en-US">
                <a:latin typeface="Times New Roman" panose="02020603050405020304" pitchFamily="18" charset="0"/>
              </a:rPr>
              <a:t>σ</a:t>
            </a:r>
            <a:r>
              <a:rPr lang="en-US" altLang="en-US" i="1" baseline="-25000">
                <a:latin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 baseline="-25000">
                <a:latin typeface="Times New Roman" panose="02020603050405020304" pitchFamily="18" charset="0"/>
              </a:rPr>
              <a:t>allow</a:t>
            </a:r>
            <a:r>
              <a:rPr lang="en-US" altLang="en-US"/>
              <a:t> of concrete &lt; 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l-GR" altLang="en-US">
                <a:latin typeface="Times New Roman" panose="02020603050405020304" pitchFamily="18" charset="0"/>
              </a:rPr>
              <a:t>σ</a:t>
            </a:r>
            <a:r>
              <a:rPr lang="en-US" altLang="en-US" baseline="-25000">
                <a:latin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 baseline="-25000">
                <a:latin typeface="Times New Roman" panose="02020603050405020304" pitchFamily="18" charset="0"/>
              </a:rPr>
              <a:t>allow</a:t>
            </a:r>
            <a:r>
              <a:rPr lang="en-US" altLang="en-US"/>
              <a:t> of base plate</a:t>
            </a:r>
          </a:p>
          <a:p>
            <a:pPr eaLnBrk="1" hangingPunct="1">
              <a:buFontTx/>
              <a:buAutoNum type="arabicPeriod"/>
            </a:pPr>
            <a:r>
              <a:rPr lang="en-US" altLang="en-US"/>
              <a:t>Bearing stress is uniformly distributed between plate and concrete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28600" y="1066800"/>
            <a:ext cx="85296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Required area to resist bearing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Bearing stress is normal stress produced by the </a:t>
            </a:r>
            <a:r>
              <a:rPr lang="en-US" altLang="en-US" i="1" smtClean="0"/>
              <a:t>compression</a:t>
            </a:r>
            <a:r>
              <a:rPr lang="en-US" altLang="en-US" smtClean="0"/>
              <a:t> of one surface against another.</a:t>
            </a:r>
            <a:endParaRPr lang="en-US" altLang="en-US" smtClean="0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533400" y="3048000"/>
            <a:ext cx="7975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800"/>
          </a:p>
        </p:txBody>
      </p:sp>
      <p:pic>
        <p:nvPicPr>
          <p:cNvPr id="7" name="Picture 15" descr="AACLOOE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38400"/>
            <a:ext cx="35242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5981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F26A445-2F96-4C1F-A203-A080E01F012A}" type="slidenum">
              <a:rPr lang="en-US">
                <a:latin typeface="Arial" panose="020B0604020202020204" pitchFamily="34" charset="0"/>
              </a:rPr>
              <a:pPr eaLnBrk="1" hangingPunct="1"/>
              <a:t>83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16" descr="AACLOO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29718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28600" y="1676400"/>
            <a:ext cx="8737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Although actual shear-stress distribution along rod difficult to determine, we assume it is </a:t>
            </a:r>
            <a:r>
              <a:rPr lang="en-US" altLang="en-US" i="1" smtClean="0"/>
              <a:t>uniform</a:t>
            </a:r>
            <a:r>
              <a:rPr lang="en-US" altLang="en-US" smtClean="0"/>
              <a:t>.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mtClean="0"/>
              <a:t>Thus use 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r>
              <a:rPr lang="en-US" altLang="en-US" smtClean="0">
                <a:latin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V</a:t>
            </a:r>
            <a:r>
              <a:rPr lang="en-US" altLang="en-US" smtClean="0">
                <a:latin typeface="Times New Roman" panose="02020603050405020304" pitchFamily="18" charset="0"/>
              </a:rPr>
              <a:t> / 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r>
              <a:rPr lang="en-US" altLang="en-US" smtClean="0"/>
              <a:t> to calculate </a:t>
            </a:r>
            <a:r>
              <a:rPr lang="en-US" altLang="en-US" i="1" smtClean="0">
                <a:latin typeface="Times New Roman" panose="02020603050405020304" pitchFamily="18" charset="0"/>
              </a:rPr>
              <a:t>l</a:t>
            </a:r>
            <a:r>
              <a:rPr lang="en-US" altLang="en-US" smtClean="0"/>
              <a:t>, provided </a:t>
            </a:r>
            <a:r>
              <a:rPr lang="en-US" altLang="en-US" i="1" smtClean="0">
                <a:latin typeface="Times New Roman" panose="02020603050405020304" pitchFamily="18" charset="0"/>
              </a:rPr>
              <a:t>d</a:t>
            </a:r>
            <a:r>
              <a:rPr lang="en-US" altLang="en-US" smtClean="0"/>
              <a:t> and 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r>
              <a:rPr lang="en-US" altLang="en-US" smtClean="0"/>
              <a:t> is known.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228600" y="1066800"/>
            <a:ext cx="8915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>
                <a:solidFill>
                  <a:srgbClr val="CC3300"/>
                </a:solidFill>
              </a:rPr>
              <a:t>Required area to resist shear caused by axial load</a:t>
            </a:r>
          </a:p>
        </p:txBody>
      </p:sp>
      <p:pic>
        <p:nvPicPr>
          <p:cNvPr id="7" name="Picture 15" descr="AACLOOG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733800"/>
            <a:ext cx="38862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87872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CAECC35-B7E3-47FC-AB82-3D79014C21CE}" type="slidenum">
              <a:rPr lang="en-US">
                <a:latin typeface="Arial" panose="020B0604020202020204" pitchFamily="34" charset="0"/>
              </a:rPr>
              <a:pPr eaLnBrk="1" hangingPunct="1"/>
              <a:t>84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3838" y="1066800"/>
            <a:ext cx="87376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0" indent="0">
              <a:buFontTx/>
              <a:buNone/>
            </a:pPr>
            <a:r>
              <a:rPr lang="en-US" altLang="en-US" smtClean="0"/>
              <a:t>When using average normal stress and shear stress equations, consider first the section over which the critical stress is acting</a:t>
            </a:r>
          </a:p>
          <a:p>
            <a:pPr marL="0" indent="0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Internal Loading</a:t>
            </a:r>
          </a:p>
          <a:p>
            <a:pPr marL="914400" lvl="1" indent="-400050">
              <a:buFontTx/>
              <a:buAutoNum type="arabicPeriod"/>
            </a:pPr>
            <a:r>
              <a:rPr lang="en-US" altLang="en-US" smtClean="0"/>
              <a:t>Section member through x-sectional area</a:t>
            </a:r>
          </a:p>
          <a:p>
            <a:pPr marL="914400" lvl="1" indent="-400050">
              <a:buFontTx/>
              <a:buAutoNum type="arabicPeriod"/>
            </a:pPr>
            <a:r>
              <a:rPr lang="en-US" altLang="en-US" smtClean="0"/>
              <a:t>Draw a free-body diagram of segment of member</a:t>
            </a:r>
          </a:p>
          <a:p>
            <a:pPr marL="914400" lvl="1" indent="-400050">
              <a:buFontTx/>
              <a:buAutoNum type="arabicPeriod"/>
            </a:pPr>
            <a:r>
              <a:rPr lang="en-US" altLang="en-US" smtClean="0"/>
              <a:t>Use equations of equilibrium to determine internal resultant force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459531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5A70D2-53B5-4063-B240-AE243A47E37D}" type="slidenum">
              <a:rPr lang="en-US">
                <a:latin typeface="Arial" panose="020B0604020202020204" pitchFamily="34" charset="0"/>
              </a:rPr>
              <a:pPr eaLnBrk="1" hangingPunct="1"/>
              <a:t>85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1.7 DESIGN OF SIMPLE CONNECTIONS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3838" y="1066800"/>
            <a:ext cx="831056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Procedure for Analysis</a:t>
            </a:r>
          </a:p>
          <a:p>
            <a:pPr marL="457200" indent="-457200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Required</a:t>
            </a:r>
            <a:r>
              <a:rPr lang="en-US" altLang="en-US" i="1" smtClean="0">
                <a:solidFill>
                  <a:schemeClr val="accent2"/>
                </a:solidFill>
              </a:rPr>
              <a:t> Area</a:t>
            </a:r>
          </a:p>
          <a:p>
            <a:pPr marL="457200" indent="-457200"/>
            <a:r>
              <a:rPr lang="en-US" altLang="en-US" smtClean="0"/>
              <a:t>Based on known allowable stress, calculate required area needed to sustain load from </a:t>
            </a:r>
            <a:br>
              <a:rPr lang="en-US" altLang="en-US" smtClean="0"/>
            </a:b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r>
              <a:rPr lang="en-US" altLang="en-US" smtClean="0">
                <a:latin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P</a:t>
            </a:r>
            <a:r>
              <a:rPr lang="en-US" altLang="en-US" smtClean="0">
                <a:latin typeface="Times New Roman" panose="02020603050405020304" pitchFamily="18" charset="0"/>
              </a:rPr>
              <a:t>/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r>
              <a:rPr lang="en-US" altLang="en-US" smtClean="0">
                <a:latin typeface="Times New Roman" panose="02020603050405020304" pitchFamily="18" charset="0"/>
              </a:rPr>
              <a:t> or </a:t>
            </a:r>
            <a:r>
              <a:rPr lang="en-US" altLang="en-US" i="1" smtClean="0">
                <a:latin typeface="Times New Roman" panose="02020603050405020304" pitchFamily="18" charset="0"/>
              </a:rPr>
              <a:t>A</a:t>
            </a:r>
            <a:r>
              <a:rPr lang="en-US" altLang="en-US" smtClean="0">
                <a:latin typeface="Times New Roman" panose="02020603050405020304" pitchFamily="18" charset="0"/>
              </a:rPr>
              <a:t> = </a:t>
            </a:r>
            <a:r>
              <a:rPr lang="en-US" altLang="en-US" i="1" smtClean="0">
                <a:latin typeface="Times New Roman" panose="02020603050405020304" pitchFamily="18" charset="0"/>
              </a:rPr>
              <a:t>V</a:t>
            </a:r>
            <a:r>
              <a:rPr lang="en-US" altLang="en-US" smtClean="0">
                <a:latin typeface="Times New Roman" panose="02020603050405020304" pitchFamily="18" charset="0"/>
              </a:rPr>
              <a:t>/</a:t>
            </a:r>
            <a:r>
              <a:rPr lang="el-GR" alt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endParaRPr lang="en-US" altLang="en-US" baseline="-250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1044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84A855A-7A8D-4531-BA8C-7678BEB4947E}" type="slidenum">
              <a:rPr lang="en-US">
                <a:latin typeface="Arial" panose="020B0604020202020204" pitchFamily="34" charset="0"/>
              </a:rPr>
              <a:pPr eaLnBrk="1" hangingPunct="1"/>
              <a:t>86</a:t>
            </a:fld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" name="Picture 8" descr="AACLOO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19400"/>
            <a:ext cx="5029200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1.13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10668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mtClean="0"/>
              <a:t>The two members pinned together at </a:t>
            </a:r>
            <a:r>
              <a:rPr lang="en-US" altLang="en-US" i="1" smtClean="0"/>
              <a:t>B</a:t>
            </a:r>
            <a:r>
              <a:rPr lang="en-US" altLang="en-US" smtClean="0"/>
              <a:t>. If the pins have an allowable shear stress of </a:t>
            </a:r>
            <a:r>
              <a:rPr lang="el-GR" altLang="en-US" sz="2400" smtClean="0">
                <a:latin typeface="Times New Roman" panose="02020603050405020304" pitchFamily="18" charset="0"/>
              </a:rPr>
              <a:t>τ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r>
              <a:rPr lang="en-US" altLang="en-US" smtClean="0">
                <a:latin typeface="Times New Roman" panose="02020603050405020304" pitchFamily="18" charset="0"/>
              </a:rPr>
              <a:t> = 90 MPa</a:t>
            </a:r>
            <a:r>
              <a:rPr lang="en-US" altLang="en-US" smtClean="0"/>
              <a:t>, and allowable tensile stress of rod </a:t>
            </a:r>
            <a:r>
              <a:rPr lang="en-US" altLang="en-US" i="1" smtClean="0">
                <a:latin typeface="Times New Roman" panose="02020603050405020304" pitchFamily="18" charset="0"/>
              </a:rPr>
              <a:t>CB</a:t>
            </a:r>
            <a:r>
              <a:rPr lang="en-US" altLang="en-US" smtClean="0"/>
              <a:t> is </a:t>
            </a:r>
            <a:br>
              <a:rPr lang="en-US" altLang="en-US" smtClean="0"/>
            </a:br>
            <a:r>
              <a:rPr lang="en-US" altLang="en-US" smtClean="0">
                <a:latin typeface="Times New Roman" panose="02020603050405020304" pitchFamily="18" charset="0"/>
              </a:rPr>
              <a:t>(</a:t>
            </a:r>
            <a:r>
              <a:rPr lang="el-GR" altLang="en-US" smtClean="0">
                <a:latin typeface="Times New Roman" panose="02020603050405020304" pitchFamily="18" charset="0"/>
              </a:rPr>
              <a:t>σ</a:t>
            </a:r>
            <a:r>
              <a:rPr lang="en-US" altLang="en-US" i="1" baseline="-25000" smtClean="0">
                <a:latin typeface="Times New Roman" panose="02020603050405020304" pitchFamily="18" charset="0"/>
              </a:rPr>
              <a:t>t</a:t>
            </a:r>
            <a:r>
              <a:rPr lang="en-US" altLang="en-US" smtClean="0">
                <a:latin typeface="Times New Roman" panose="02020603050405020304" pitchFamily="18" charset="0"/>
              </a:rPr>
              <a:t>)</a:t>
            </a:r>
            <a:r>
              <a:rPr lang="en-US" altLang="en-US" baseline="-25000" smtClean="0">
                <a:latin typeface="Times New Roman" panose="02020603050405020304" pitchFamily="18" charset="0"/>
              </a:rPr>
              <a:t>allow</a:t>
            </a:r>
            <a:r>
              <a:rPr lang="en-US" altLang="en-US" smtClean="0">
                <a:latin typeface="Times New Roman" panose="02020603050405020304" pitchFamily="18" charset="0"/>
              </a:rPr>
              <a:t> = 115 MPa</a:t>
            </a: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1000" y="2817813"/>
            <a:ext cx="3581400" cy="308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Determine to nearest mm the smallest diameter of pins </a:t>
            </a: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/>
              <a:t> and </a:t>
            </a:r>
            <a:r>
              <a:rPr lang="en-US" altLang="en-US" i="1">
                <a:latin typeface="Times New Roman" panose="02020603050405020304" pitchFamily="18" charset="0"/>
              </a:rPr>
              <a:t>B</a:t>
            </a:r>
            <a:r>
              <a:rPr lang="en-US" altLang="en-US"/>
              <a:t> and the diameter of rod </a:t>
            </a:r>
            <a:r>
              <a:rPr lang="en-US" altLang="en-US" i="1">
                <a:latin typeface="Times New Roman" panose="02020603050405020304" pitchFamily="18" charset="0"/>
              </a:rPr>
              <a:t>CB</a:t>
            </a:r>
            <a:r>
              <a:rPr lang="en-US" altLang="en-US"/>
              <a:t> necessary to support the load.</a:t>
            </a:r>
          </a:p>
        </p:txBody>
      </p:sp>
    </p:spTree>
    <p:extLst>
      <p:ext uri="{BB962C8B-B14F-4D97-AF65-F5344CB8AC3E}">
        <p14:creationId xmlns:p14="http://schemas.microsoft.com/office/powerpoint/2010/main" val="135698035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2DC6041-F8F1-4628-B992-A270E6199084}" type="slidenum">
              <a:rPr lang="en-US">
                <a:latin typeface="Arial" panose="020B0604020202020204" pitchFamily="34" charset="0"/>
              </a:rPr>
              <a:pPr eaLnBrk="1" hangingPunct="1"/>
              <a:t>87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1.13 (SOLN)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23838" y="1066800"/>
            <a:ext cx="868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/>
              <a:t>Draw free-body diagram:</a:t>
            </a:r>
            <a:endParaRPr lang="en-US" altLang="en-US" smtClean="0"/>
          </a:p>
        </p:txBody>
      </p:sp>
      <p:pic>
        <p:nvPicPr>
          <p:cNvPr id="5" name="Picture 18" descr="AACLOO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7239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15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BB052EB-F5DA-415D-9845-6E5150B5D098}" type="slidenum">
              <a:rPr lang="en-US">
                <a:latin typeface="Arial" panose="020B0604020202020204" pitchFamily="34" charset="0"/>
              </a:rPr>
              <a:pPr eaLnBrk="1" hangingPunct="1"/>
              <a:t>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dirty="0" smtClean="0">
                <a:solidFill>
                  <a:srgbClr val="CC3300"/>
                </a:solidFill>
              </a:rPr>
              <a:t>Internal resultant loadings</a:t>
            </a:r>
          </a:p>
          <a:p>
            <a:r>
              <a:rPr lang="en-US" altLang="en-US" dirty="0" smtClean="0"/>
              <a:t>For coplanar (2D) loadings:</a:t>
            </a:r>
          </a:p>
          <a:p>
            <a:pPr lvl="1"/>
            <a:r>
              <a:rPr lang="en-US" altLang="en-US" dirty="0" smtClean="0"/>
              <a:t>Normal force, </a:t>
            </a:r>
            <a:r>
              <a:rPr lang="en-US" altLang="en-US" b="1" dirty="0" smtClean="0"/>
              <a:t>N</a:t>
            </a:r>
          </a:p>
          <a:p>
            <a:pPr lvl="1"/>
            <a:r>
              <a:rPr lang="en-US" altLang="en-US" dirty="0" smtClean="0"/>
              <a:t>Shear force, </a:t>
            </a:r>
            <a:r>
              <a:rPr lang="en-US" altLang="en-US" b="1" dirty="0" smtClean="0"/>
              <a:t>V</a:t>
            </a:r>
          </a:p>
          <a:p>
            <a:pPr lvl="1"/>
            <a:r>
              <a:rPr lang="en-US" altLang="en-US" dirty="0" smtClean="0"/>
              <a:t>Bending moment, </a:t>
            </a:r>
            <a:r>
              <a:rPr lang="en-US" altLang="en-US" b="1" dirty="0" smtClean="0"/>
              <a:t>M</a:t>
            </a:r>
            <a:endParaRPr lang="en-US" altLang="en-US" dirty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7148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1.2 EQUILIBRIUM OF A DEFORMABLE BODY</a:t>
            </a:r>
          </a:p>
        </p:txBody>
      </p:sp>
      <p:pic>
        <p:nvPicPr>
          <p:cNvPr id="5" name="Picture 7" descr="AACLOJQ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90963"/>
            <a:ext cx="510540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8409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151B060-39E5-4360-A765-767E73F28D14}" type="slidenum">
              <a:rPr lang="en-US">
                <a:latin typeface="Arial" panose="020B0604020202020204" pitchFamily="34" charset="0"/>
              </a:rPr>
              <a:pPr eaLnBrk="1" hangingPunct="1"/>
              <a:t>88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1.13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3838" y="1066800"/>
            <a:ext cx="33575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Diameter of pins: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324600" y="4419600"/>
            <a:ext cx="2000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baseline="-25000">
                <a:latin typeface="Times New Roman" panose="02020603050405020304" pitchFamily="18" charset="0"/>
              </a:rPr>
              <a:t>A</a:t>
            </a:r>
            <a:r>
              <a:rPr lang="en-US" altLang="en-US">
                <a:latin typeface="Times New Roman" panose="02020603050405020304" pitchFamily="18" charset="0"/>
              </a:rPr>
              <a:t> = 6.3 mm</a:t>
            </a:r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381000" y="3124200"/>
            <a:ext cx="7924800" cy="1219200"/>
            <a:chOff x="144" y="960"/>
            <a:chExt cx="4992" cy="768"/>
          </a:xfrm>
        </p:grpSpPr>
        <p:sp>
          <p:nvSpPr>
            <p:cNvPr id="7" name="Rectangle 29"/>
            <p:cNvSpPr>
              <a:spLocks noChangeArrowheads="1"/>
            </p:cNvSpPr>
            <p:nvPr/>
          </p:nvSpPr>
          <p:spPr bwMode="auto">
            <a:xfrm>
              <a:off x="144" y="960"/>
              <a:ext cx="4992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8" name="Group 28"/>
            <p:cNvGrpSpPr>
              <a:grpSpLocks/>
            </p:cNvGrpSpPr>
            <p:nvPr/>
          </p:nvGrpSpPr>
          <p:grpSpPr bwMode="auto">
            <a:xfrm>
              <a:off x="216" y="960"/>
              <a:ext cx="4920" cy="728"/>
              <a:chOff x="216" y="960"/>
              <a:chExt cx="4920" cy="728"/>
            </a:xfrm>
          </p:grpSpPr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216" y="1128"/>
                <a:ext cx="1008" cy="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A</a:t>
                </a:r>
                <a:r>
                  <a:rPr lang="en-US" altLang="en-US" i="1" baseline="-25000">
                    <a:latin typeface="Times New Roman" panose="02020603050405020304" pitchFamily="18" charset="0"/>
                  </a:rPr>
                  <a:t>A</a:t>
                </a:r>
                <a:r>
                  <a:rPr lang="en-US" altLang="en-US" i="1">
                    <a:latin typeface="Times New Roman" panose="02020603050405020304" pitchFamily="18" charset="0"/>
                  </a:rPr>
                  <a:t> =</a:t>
                </a:r>
                <a:endParaRPr lang="el-GR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672" y="968"/>
                <a:ext cx="624" cy="7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V</a:t>
                </a:r>
                <a:r>
                  <a:rPr lang="en-US" altLang="en-US" i="1" baseline="-25000">
                    <a:latin typeface="Times New Roman" panose="02020603050405020304" pitchFamily="18" charset="0"/>
                  </a:rPr>
                  <a:t>A</a:t>
                </a:r>
              </a:p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T</a:t>
                </a:r>
                <a:r>
                  <a:rPr lang="en-US" altLang="en-US" baseline="-25000">
                    <a:latin typeface="Times New Roman" panose="02020603050405020304" pitchFamily="18" charset="0"/>
                  </a:rPr>
                  <a:t>allow</a:t>
                </a:r>
                <a:endParaRPr lang="el-GR" altLang="en-US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1032" y="960"/>
                <a:ext cx="1776" cy="5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2.84 kN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90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</a:t>
                </a:r>
                <a:r>
                  <a:rPr lang="en-US" altLang="en-US">
                    <a:latin typeface="Times New Roman" panose="02020603050405020304" pitchFamily="18" charset="0"/>
                  </a:rPr>
                  <a:t> 10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3</a:t>
                </a:r>
                <a:r>
                  <a:rPr lang="en-US" altLang="en-US">
                    <a:latin typeface="Times New Roman" panose="02020603050405020304" pitchFamily="18" charset="0"/>
                  </a:rPr>
                  <a:t> kPa </a:t>
                </a:r>
                <a:endParaRPr lang="el-GR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728" y="1304"/>
                <a:ext cx="34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1296" y="131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1086" y="1152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2448" y="1144"/>
                <a:ext cx="2688" cy="4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= 31.56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</a:t>
                </a:r>
                <a:r>
                  <a:rPr lang="en-US" altLang="en-US">
                    <a:latin typeface="Times New Roman" panose="02020603050405020304" pitchFamily="18" charset="0"/>
                  </a:rPr>
                  <a:t> 10</a:t>
                </a:r>
                <a:r>
                  <a:rPr lang="en-US" altLang="en-US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−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6</a:t>
                </a:r>
                <a:r>
                  <a:rPr lang="en-US" altLang="en-US">
                    <a:latin typeface="Times New Roman" panose="02020603050405020304" pitchFamily="18" charset="0"/>
                  </a:rPr>
                  <a:t> m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2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= (</a:t>
                </a:r>
                <a:r>
                  <a:rPr lang="en-US" altLang="en-US" i="1">
                    <a:latin typeface="Times New Roman" panose="02020603050405020304" pitchFamily="18" charset="0"/>
                    <a:sym typeface="Symbol" panose="05050102010706020507" pitchFamily="18" charset="2"/>
                  </a:rPr>
                  <a:t>d</a:t>
                </a:r>
                <a:r>
                  <a:rPr lang="en-US" altLang="en-US" i="1" baseline="-25000">
                    <a:latin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en-US" baseline="40000">
                    <a:latin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/4)</a:t>
                </a:r>
                <a:endParaRPr lang="el-GR" altLang="en-US" baseline="300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477000" y="6110288"/>
            <a:ext cx="19859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baseline="-25000">
                <a:latin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</a:rPr>
              <a:t> = 9.7 mm</a:t>
            </a:r>
          </a:p>
        </p:txBody>
      </p:sp>
      <p:grpSp>
        <p:nvGrpSpPr>
          <p:cNvPr id="17" name="Group 33"/>
          <p:cNvGrpSpPr>
            <a:grpSpLocks/>
          </p:cNvGrpSpPr>
          <p:nvPr/>
        </p:nvGrpSpPr>
        <p:grpSpPr bwMode="auto">
          <a:xfrm>
            <a:off x="393700" y="5029200"/>
            <a:ext cx="8140700" cy="1143000"/>
            <a:chOff x="152" y="1984"/>
            <a:chExt cx="5128" cy="720"/>
          </a:xfrm>
        </p:grpSpPr>
        <p:sp>
          <p:nvSpPr>
            <p:cNvPr id="18" name="Rectangle 32"/>
            <p:cNvSpPr>
              <a:spLocks noChangeArrowheads="1"/>
            </p:cNvSpPr>
            <p:nvPr/>
          </p:nvSpPr>
          <p:spPr bwMode="auto">
            <a:xfrm>
              <a:off x="152" y="1984"/>
              <a:ext cx="5128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19" name="Group 31"/>
            <p:cNvGrpSpPr>
              <a:grpSpLocks/>
            </p:cNvGrpSpPr>
            <p:nvPr/>
          </p:nvGrpSpPr>
          <p:grpSpPr bwMode="auto">
            <a:xfrm>
              <a:off x="240" y="2008"/>
              <a:ext cx="5040" cy="584"/>
              <a:chOff x="240" y="2008"/>
              <a:chExt cx="5040" cy="584"/>
            </a:xfrm>
          </p:grpSpPr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240" y="2167"/>
                <a:ext cx="768" cy="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A</a:t>
                </a:r>
                <a:r>
                  <a:rPr lang="en-US" altLang="en-US" i="1" baseline="-25000">
                    <a:latin typeface="Times New Roman" panose="02020603050405020304" pitchFamily="18" charset="0"/>
                  </a:rPr>
                  <a:t>B</a:t>
                </a:r>
                <a:r>
                  <a:rPr lang="en-US" altLang="en-US" i="1">
                    <a:latin typeface="Times New Roman" panose="02020603050405020304" pitchFamily="18" charset="0"/>
                  </a:rPr>
                  <a:t> =</a:t>
                </a:r>
                <a:endParaRPr lang="el-GR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" name="Rectangle 18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672" cy="5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V</a:t>
                </a:r>
                <a:r>
                  <a:rPr lang="en-US" altLang="en-US" i="1" baseline="-25000">
                    <a:latin typeface="Times New Roman" panose="02020603050405020304" pitchFamily="18" charset="0"/>
                  </a:rPr>
                  <a:t>B</a:t>
                </a:r>
              </a:p>
              <a:p>
                <a:pPr eaLnBrk="1" hangingPunct="1">
                  <a:buFontTx/>
                  <a:buNone/>
                </a:pPr>
                <a:r>
                  <a:rPr lang="en-US" altLang="en-US" i="1">
                    <a:latin typeface="Times New Roman" panose="02020603050405020304" pitchFamily="18" charset="0"/>
                  </a:rPr>
                  <a:t>T</a:t>
                </a:r>
                <a:r>
                  <a:rPr lang="en-US" altLang="en-US" baseline="-25000">
                    <a:latin typeface="Times New Roman" panose="02020603050405020304" pitchFamily="18" charset="0"/>
                  </a:rPr>
                  <a:t>allow</a:t>
                </a:r>
                <a:endParaRPr lang="el-GR" altLang="en-US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" name="Rectangle 19"/>
              <p:cNvSpPr>
                <a:spLocks noChangeArrowheads="1"/>
              </p:cNvSpPr>
              <p:nvPr/>
            </p:nvSpPr>
            <p:spPr bwMode="auto">
              <a:xfrm>
                <a:off x="1056" y="2008"/>
                <a:ext cx="1776" cy="5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6.67 kN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90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</a:t>
                </a:r>
                <a:r>
                  <a:rPr lang="en-US" altLang="en-US">
                    <a:latin typeface="Times New Roman" panose="02020603050405020304" pitchFamily="18" charset="0"/>
                  </a:rPr>
                  <a:t> 10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3</a:t>
                </a:r>
                <a:r>
                  <a:rPr lang="en-US" altLang="en-US">
                    <a:latin typeface="Times New Roman" panose="02020603050405020304" pitchFamily="18" charset="0"/>
                  </a:rPr>
                  <a:t> kPa </a:t>
                </a:r>
                <a:endParaRPr lang="el-GR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768" y="2336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>
                <a:off x="1360" y="2344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22"/>
              <p:cNvSpPr>
                <a:spLocks noChangeArrowheads="1"/>
              </p:cNvSpPr>
              <p:nvPr/>
            </p:nvSpPr>
            <p:spPr bwMode="auto">
              <a:xfrm>
                <a:off x="1136" y="2192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26" name="Rectangle 23"/>
              <p:cNvSpPr>
                <a:spLocks noChangeArrowheads="1"/>
              </p:cNvSpPr>
              <p:nvPr/>
            </p:nvSpPr>
            <p:spPr bwMode="auto">
              <a:xfrm>
                <a:off x="2496" y="2176"/>
                <a:ext cx="2784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609600" indent="-609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>
                    <a:latin typeface="Times New Roman" panose="02020603050405020304" pitchFamily="18" charset="0"/>
                  </a:rPr>
                  <a:t>= 74.11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</a:t>
                </a:r>
                <a:r>
                  <a:rPr lang="en-US" altLang="en-US">
                    <a:latin typeface="Times New Roman" panose="02020603050405020304" pitchFamily="18" charset="0"/>
                  </a:rPr>
                  <a:t> 10</a:t>
                </a:r>
                <a:r>
                  <a:rPr lang="en-US" altLang="en-US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−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6</a:t>
                </a:r>
                <a:r>
                  <a:rPr lang="en-US" altLang="en-US">
                    <a:latin typeface="Times New Roman" panose="02020603050405020304" pitchFamily="18" charset="0"/>
                  </a:rPr>
                  <a:t> m</a:t>
                </a:r>
                <a:r>
                  <a:rPr lang="en-US" altLang="en-US" baseline="30000">
                    <a:latin typeface="Times New Roman" panose="02020603050405020304" pitchFamily="18" charset="0"/>
                  </a:rPr>
                  <a:t>2 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= (</a:t>
                </a:r>
                <a:r>
                  <a:rPr lang="en-US" altLang="en-US" i="1">
                    <a:latin typeface="Times New Roman" panose="02020603050405020304" pitchFamily="18" charset="0"/>
                    <a:sym typeface="Symbol" panose="05050102010706020507" pitchFamily="18" charset="2"/>
                  </a:rPr>
                  <a:t>d</a:t>
                </a:r>
                <a:r>
                  <a:rPr lang="en-US" altLang="en-US" i="1" baseline="-25000">
                    <a:latin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r>
                  <a:rPr lang="en-US" altLang="en-US" baseline="40000">
                    <a:latin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lang="en-US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/4)</a:t>
                </a:r>
                <a:endParaRPr lang="el-GR" altLang="en-US" baseline="30000">
                  <a:latin typeface="Times New Roman" panose="02020603050405020304" pitchFamily="18" charset="0"/>
                </a:endParaRPr>
              </a:p>
            </p:txBody>
          </p:sp>
        </p:grpSp>
      </p:grpSp>
      <p:pic>
        <p:nvPicPr>
          <p:cNvPr id="27" name="Picture 27" descr="AACLOO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36663"/>
            <a:ext cx="541020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2677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2C27665-26E0-4E2E-9B1B-EB13CC6B2482}" type="slidenum">
              <a:rPr lang="en-US">
                <a:latin typeface="Arial" panose="020B0604020202020204" pitchFamily="34" charset="0"/>
              </a:rPr>
              <a:pPr eaLnBrk="1" hangingPunct="1"/>
              <a:t>89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1.13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3838" y="10668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Diameter of pins: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1600200" y="2514600"/>
            <a:ext cx="173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baseline="-25000">
                <a:latin typeface="Times New Roman" panose="02020603050405020304" pitchFamily="18" charset="0"/>
              </a:rPr>
              <a:t>A</a:t>
            </a:r>
            <a:r>
              <a:rPr lang="en-US" altLang="en-US">
                <a:latin typeface="Times New Roman" panose="02020603050405020304" pitchFamily="18" charset="0"/>
              </a:rPr>
              <a:t> = 7 mm</a:t>
            </a:r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3810000" y="2514600"/>
            <a:ext cx="1897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baseline="-25000">
                <a:latin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</a:rPr>
              <a:t> = 10 mm</a:t>
            </a:r>
          </a:p>
        </p:txBody>
      </p:sp>
      <p:sp>
        <p:nvSpPr>
          <p:cNvPr id="7" name="Text Box 28"/>
          <p:cNvSpPr txBox="1">
            <a:spLocks noChangeArrowheads="1"/>
          </p:cNvSpPr>
          <p:nvPr/>
        </p:nvSpPr>
        <p:spPr bwMode="auto">
          <a:xfrm>
            <a:off x="228600" y="1752600"/>
            <a:ext cx="685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Choose a size larger to nearest millimeter.</a:t>
            </a:r>
          </a:p>
        </p:txBody>
      </p:sp>
    </p:spTree>
    <p:extLst>
      <p:ext uri="{BB962C8B-B14F-4D97-AF65-F5344CB8AC3E}">
        <p14:creationId xmlns:p14="http://schemas.microsoft.com/office/powerpoint/2010/main" val="8001170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8EE2ECB-0965-470C-B1C3-2594A0BE4BBC}" type="slidenum">
              <a:rPr lang="en-US">
                <a:latin typeface="Arial" panose="020B0604020202020204" pitchFamily="34" charset="0"/>
              </a:rPr>
              <a:pPr eaLnBrk="1" hangingPunct="1"/>
              <a:t>90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57150" y="48577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1.13 (SOLN)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00038" y="1066800"/>
            <a:ext cx="3586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</a:rPr>
              <a:t>Diameter of rod:</a:t>
            </a:r>
            <a:endParaRPr lang="en-US" altLang="en-US" b="1" smtClean="0">
              <a:solidFill>
                <a:srgbClr val="CC3300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6553200" y="2895600"/>
            <a:ext cx="231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i="1" baseline="-25000">
                <a:latin typeface="Times New Roman" panose="02020603050405020304" pitchFamily="18" charset="0"/>
              </a:rPr>
              <a:t>BC</a:t>
            </a:r>
            <a:r>
              <a:rPr lang="en-US" altLang="en-US">
                <a:latin typeface="Times New Roman" panose="02020603050405020304" pitchFamily="18" charset="0"/>
              </a:rPr>
              <a:t> = 8.59 mm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1000" y="1676400"/>
            <a:ext cx="8458200" cy="11430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MY" altLang="en-US" sz="1800"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1916113"/>
            <a:ext cx="1447800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A</a:t>
            </a:r>
            <a:r>
              <a:rPr lang="en-US" altLang="en-US" i="1" baseline="-25000">
                <a:latin typeface="Times New Roman" panose="02020603050405020304" pitchFamily="18" charset="0"/>
              </a:rPr>
              <a:t>BC</a:t>
            </a:r>
            <a:r>
              <a:rPr lang="en-US" altLang="en-US" i="1">
                <a:latin typeface="Times New Roman" panose="02020603050405020304" pitchFamily="18" charset="0"/>
              </a:rPr>
              <a:t> =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  <a:endParaRPr lang="el-GR" altLang="en-US"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98600" y="1701800"/>
            <a:ext cx="1397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P</a:t>
            </a:r>
            <a:endParaRPr lang="en-US" altLang="en-US" i="1" baseline="-25000">
              <a:latin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l-GR" altLang="en-US">
                <a:latin typeface="Times New Roman" panose="02020603050405020304" pitchFamily="18" charset="0"/>
              </a:rPr>
              <a:t>σ</a:t>
            </a:r>
            <a:r>
              <a:rPr lang="en-US" altLang="en-US" i="1" baseline="-25000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 baseline="-25000">
                <a:latin typeface="Times New Roman" panose="02020603050405020304" pitchFamily="18" charset="0"/>
              </a:rPr>
              <a:t>allow</a:t>
            </a:r>
            <a:endParaRPr lang="el-GR" altLang="en-US" baseline="-25000"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438400" y="1676400"/>
            <a:ext cx="28575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6.67 kN</a:t>
            </a:r>
          </a:p>
          <a:p>
            <a:pPr algn="ctr"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115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en-US">
                <a:latin typeface="Times New Roman" panose="02020603050405020304" pitchFamily="18" charset="0"/>
              </a:rPr>
              <a:t> 10</a:t>
            </a:r>
            <a:r>
              <a:rPr lang="en-US" altLang="en-US" baseline="30000">
                <a:latin typeface="Times New Roman" panose="02020603050405020304" pitchFamily="18" charset="0"/>
              </a:rPr>
              <a:t>3</a:t>
            </a:r>
            <a:r>
              <a:rPr lang="en-US" altLang="en-US">
                <a:latin typeface="Times New Roman" panose="02020603050405020304" pitchFamily="18" charset="0"/>
              </a:rPr>
              <a:t> kPa </a:t>
            </a:r>
            <a:endParaRPr lang="el-GR" altLang="en-US">
              <a:latin typeface="Times New Roman" panose="02020603050405020304" pitchFamily="18" charset="0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1549400" y="2184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2895600" y="21844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14600" y="1944688"/>
            <a:ext cx="384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4724400" y="1927225"/>
            <a:ext cx="41910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= 58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en-US">
                <a:latin typeface="Times New Roman" panose="02020603050405020304" pitchFamily="18" charset="0"/>
              </a:rPr>
              <a:t> 10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altLang="en-US" baseline="30000">
                <a:latin typeface="Times New Roman" panose="02020603050405020304" pitchFamily="18" charset="0"/>
              </a:rPr>
              <a:t>6</a:t>
            </a:r>
            <a:r>
              <a:rPr lang="en-US" altLang="en-US">
                <a:latin typeface="Times New Roman" panose="02020603050405020304" pitchFamily="18" charset="0"/>
              </a:rPr>
              <a:t> m</a:t>
            </a:r>
            <a:r>
              <a:rPr lang="en-US" altLang="en-US" baseline="30000">
                <a:latin typeface="Times New Roman" panose="02020603050405020304" pitchFamily="18" charset="0"/>
              </a:rPr>
              <a:t>2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= (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en-US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en-US" altLang="en-US" i="1" baseline="3000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/4)</a:t>
            </a:r>
            <a:endParaRPr lang="el-GR" altLang="en-US" baseline="30000">
              <a:latin typeface="Times New Roman" panose="02020603050405020304" pitchFamily="18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1028700" y="4114800"/>
            <a:ext cx="1866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d</a:t>
            </a:r>
            <a:r>
              <a:rPr lang="en-US" altLang="en-US" i="1" baseline="-25000">
                <a:latin typeface="Times New Roman" panose="02020603050405020304" pitchFamily="18" charset="0"/>
              </a:rPr>
              <a:t>BC</a:t>
            </a:r>
            <a:r>
              <a:rPr lang="en-US" altLang="en-US">
                <a:latin typeface="Times New Roman" panose="02020603050405020304" pitchFamily="18" charset="0"/>
              </a:rPr>
              <a:t> = 9 mm</a:t>
            </a: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81000" y="3505200"/>
            <a:ext cx="61674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Choose a size larger to nearest millimeter.</a:t>
            </a:r>
          </a:p>
        </p:txBody>
      </p:sp>
    </p:spTree>
    <p:extLst>
      <p:ext uri="{BB962C8B-B14F-4D97-AF65-F5344CB8AC3E}">
        <p14:creationId xmlns:p14="http://schemas.microsoft.com/office/powerpoint/2010/main" val="281715722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h01_EA-01-14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61"/>
          <a:stretch>
            <a:fillRect/>
          </a:stretch>
        </p:blipFill>
        <p:spPr bwMode="auto">
          <a:xfrm>
            <a:off x="-1981200" y="990600"/>
            <a:ext cx="99663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OH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2830513"/>
            <a:ext cx="451961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OI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3" y="3008313"/>
            <a:ext cx="33528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16659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h01_EA-01-14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5"/>
          <a:stretch>
            <a:fillRect/>
          </a:stretch>
        </p:blipFill>
        <p:spPr bwMode="auto">
          <a:xfrm>
            <a:off x="2743200" y="1028700"/>
            <a:ext cx="621188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OJ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1930400"/>
            <a:ext cx="2058987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Picture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3962400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9490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48"/>
          <a:stretch>
            <a:fillRect/>
          </a:stretch>
        </p:blipFill>
        <p:spPr bwMode="auto">
          <a:xfrm>
            <a:off x="381000" y="381000"/>
            <a:ext cx="8305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AACLOO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76600"/>
            <a:ext cx="2971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ACLOOO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352800"/>
            <a:ext cx="1295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Picture1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791200"/>
            <a:ext cx="12922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3697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2588"/>
            <a:ext cx="8305800" cy="61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0841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96975"/>
            <a:ext cx="76200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7455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75"/>
          <a:stretch>
            <a:fillRect/>
          </a:stretch>
        </p:blipFill>
        <p:spPr bwMode="auto">
          <a:xfrm>
            <a:off x="-1524000" y="315913"/>
            <a:ext cx="8305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OP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3810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OQ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962525"/>
            <a:ext cx="32766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AACLOOR0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25" y="3962400"/>
            <a:ext cx="41036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icture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096000"/>
            <a:ext cx="13716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06164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9413"/>
            <a:ext cx="8307388" cy="617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897245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1498</TotalTime>
  <Words>3411</Words>
  <Application>Microsoft Office PowerPoint</Application>
  <PresentationFormat>On-screen Show (4:3)</PresentationFormat>
  <Paragraphs>592</Paragraphs>
  <Slides>112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112</vt:i4>
      </vt:variant>
    </vt:vector>
  </HeadingPairs>
  <TitlesOfParts>
    <vt:vector size="119" baseType="lpstr">
      <vt:lpstr>Arial</vt:lpstr>
      <vt:lpstr>Calibri</vt:lpstr>
      <vt:lpstr>Symbol</vt:lpstr>
      <vt:lpstr>Times New Roman</vt:lpstr>
      <vt:lpstr>UTMocw template</vt:lpstr>
      <vt:lpstr>Microsoft Equation 3.0</vt:lpstr>
      <vt:lpstr>MathType 5.0 Equation</vt:lpstr>
      <vt:lpstr>SKTN 2123 Strength of Materials</vt:lpstr>
      <vt:lpstr>CHAPTER OBJECTIVES</vt:lpstr>
      <vt:lpstr>CHAPTER OUTLINE</vt:lpstr>
      <vt:lpstr>PowerPoint Presentation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1.2 EQUILIBRIUM OF A DEFORMABLE BODY</vt:lpstr>
      <vt:lpstr>EXAMPLE 1.1</vt:lpstr>
      <vt:lpstr>EXAMPLE 1.1 (SOLN)</vt:lpstr>
      <vt:lpstr>EXAMPLE 1.1 (SOLN)</vt:lpstr>
      <vt:lpstr>EXAMPLE 1.1 (SOLN)</vt:lpstr>
      <vt:lpstr>EXAMPLE 1.1 (SOLN)</vt:lpstr>
      <vt:lpstr>Review of Statics</vt:lpstr>
      <vt:lpstr>Structure Free-Body Diagram</vt:lpstr>
      <vt:lpstr>Component Free-Body Diagram</vt:lpstr>
      <vt:lpstr>Method of Joints</vt:lpstr>
      <vt:lpstr>Stress Analysis</vt:lpstr>
      <vt:lpstr>PowerPoint Presentation</vt:lpstr>
      <vt:lpstr>PowerPoint Presentation</vt:lpstr>
      <vt:lpstr>1.3 STRESS</vt:lpstr>
      <vt:lpstr>1.3 STRESS</vt:lpstr>
      <vt:lpstr>1.3 STRESS</vt:lpstr>
      <vt:lpstr>1.3 STRESS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Prismatic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1.4 AVERAGE NORMAL STRESS IN AXIALLY LOADED BAR</vt:lpstr>
      <vt:lpstr>EXAMPLE 1.6</vt:lpstr>
      <vt:lpstr>EXAMPLE 1.6 (SOLN)</vt:lpstr>
      <vt:lpstr>EXAMPLE 1.6 (SOLN)</vt:lpstr>
      <vt:lpstr>PowerPoint Presentation</vt:lpstr>
      <vt:lpstr>PowerPoint Presentation</vt:lpstr>
      <vt:lpstr>1.5 AVERAGE SHEAR STRESS</vt:lpstr>
      <vt:lpstr>1.5 AVERAGE SHEAR STRESS</vt:lpstr>
      <vt:lpstr>1.5 AVERAGE SHEAR STRESS</vt:lpstr>
      <vt:lpstr>PowerPoint Presentation</vt:lpstr>
      <vt:lpstr>PowerPoint Presentation</vt:lpstr>
      <vt:lpstr>1.5 AVERAGE SHEAR STRESS</vt:lpstr>
      <vt:lpstr>1.5 AVERAGE SHEAR STRESS</vt:lpstr>
      <vt:lpstr>1.5 AVERAGE SHEAR STRESS</vt:lpstr>
      <vt:lpstr>Shearing Stress Examples</vt:lpstr>
      <vt:lpstr>PowerPoint Presentation</vt:lpstr>
      <vt:lpstr>PowerPoint Presentation</vt:lpstr>
      <vt:lpstr>1.5 AVERAGE SHEAR STRESS</vt:lpstr>
      <vt:lpstr>EXAMPLE 1.10</vt:lpstr>
      <vt:lpstr>EXAMPLE 1.10 (SOLN)</vt:lpstr>
      <vt:lpstr>EXAMPLE 1.10 (SOLN)</vt:lpstr>
      <vt:lpstr>EXAMPLE 1.10 (SOLN)</vt:lpstr>
      <vt:lpstr>EXAMPLE 1.10 (SOLN)</vt:lpstr>
      <vt:lpstr>EXAMPLE 1.10 (SOLN)</vt:lpstr>
      <vt:lpstr>EXAMPLE 1.10 (SOLN)</vt:lpstr>
      <vt:lpstr>EXAMPLE 1.10 (SOLN)</vt:lpstr>
      <vt:lpstr>EXAMPLE 1.11 (SOLN)</vt:lpstr>
      <vt:lpstr>EXAMPLE 1.11 (SOLN)</vt:lpstr>
      <vt:lpstr>Bearing Stress in Connections</vt:lpstr>
      <vt:lpstr>PowerPoint Presentation</vt:lpstr>
      <vt:lpstr>Pin Bearing Stresses</vt:lpstr>
      <vt:lpstr>1.6 ALLOWABLE STRESS</vt:lpstr>
      <vt:lpstr>1.6 ALLOWABLE STRESS</vt:lpstr>
      <vt:lpstr>1.6 ALLOWABLE STRESS</vt:lpstr>
      <vt:lpstr>1.7 DESIGN OF SIMPLE CONNECTIONS</vt:lpstr>
      <vt:lpstr>1.7 DESIGN OF SIMPLE CONNECTIONS</vt:lpstr>
      <vt:lpstr>1.7 DESIGN OF SIMPLE CONNECTIONS</vt:lpstr>
      <vt:lpstr>1.7 DESIGN OF SIMPLE CONNECTIONS</vt:lpstr>
      <vt:lpstr>1.7 DESIGN OF SIMPLE CONNECTIONS</vt:lpstr>
      <vt:lpstr>1.7 DESIGN OF SIMPLE CONNECTIONS</vt:lpstr>
      <vt:lpstr>1.7 DESIGN OF SIMPLE CONNECTIONS</vt:lpstr>
      <vt:lpstr>EXAMPLE 1.13</vt:lpstr>
      <vt:lpstr>EXAMPLE 1.13 (SOLN)</vt:lpstr>
      <vt:lpstr>EXAMPLE 1.13 (SOLN)</vt:lpstr>
      <vt:lpstr>EXAMPLE 1.13 (SOLN)</vt:lpstr>
      <vt:lpstr>EXAMPLE 1.13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REVIEW</vt:lpstr>
      <vt:lpstr>CHAPTER REVIEW</vt:lpstr>
      <vt:lpstr>CHAPTER REVIEW</vt:lpstr>
      <vt:lpstr>CHAPTER REVIEW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47</cp:revision>
  <cp:lastPrinted>2013-10-05T16:25:29Z</cp:lastPrinted>
  <dcterms:created xsi:type="dcterms:W3CDTF">2013-08-28T02:41:09Z</dcterms:created>
  <dcterms:modified xsi:type="dcterms:W3CDTF">2019-09-07T16:41:14Z</dcterms:modified>
</cp:coreProperties>
</file>