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81" r:id="rId4"/>
    <p:sldId id="308" r:id="rId5"/>
    <p:sldId id="282" r:id="rId6"/>
    <p:sldId id="280" r:id="rId7"/>
    <p:sldId id="306" r:id="rId8"/>
    <p:sldId id="307" r:id="rId9"/>
    <p:sldId id="283" r:id="rId10"/>
    <p:sldId id="417" r:id="rId11"/>
    <p:sldId id="418" r:id="rId12"/>
    <p:sldId id="419" r:id="rId13"/>
    <p:sldId id="421" r:id="rId14"/>
    <p:sldId id="420" r:id="rId15"/>
    <p:sldId id="423" r:id="rId16"/>
    <p:sldId id="424" r:id="rId17"/>
    <p:sldId id="425" r:id="rId18"/>
    <p:sldId id="426" r:id="rId19"/>
    <p:sldId id="427" r:id="rId20"/>
    <p:sldId id="428" r:id="rId21"/>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MY"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MY"/>
          </a:p>
        </p:txBody>
      </p:sp>
      <p:sp>
        <p:nvSpPr>
          <p:cNvPr id="15" name="Text Placeholder 14"/>
          <p:cNvSpPr>
            <a:spLocks noGrp="1"/>
          </p:cNvSpPr>
          <p:nvPr>
            <p:ph type="body" sz="quarter" idx="13"/>
          </p:nvPr>
        </p:nvSpPr>
        <p:spPr>
          <a:xfrm>
            <a:off x="971550" y="1196975"/>
            <a:ext cx="6408762" cy="914400"/>
          </a:xfrm>
        </p:spPr>
        <p:txBody>
          <a:bodyPr/>
          <a:lstStyle>
            <a:lvl1pPr algn="ctr">
              <a:buNone/>
              <a:defRPr/>
            </a:lvl1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fld id="{5E03C2F1-4303-46FD-BD96-DFF132C2F07E}" type="datetimeFigureOut">
              <a:rPr lang="en-US" smtClean="0"/>
              <a:t>9/8/2019</a:t>
            </a:fld>
            <a:endParaRPr lang="en-US"/>
          </a:p>
        </p:txBody>
      </p:sp>
      <p:sp>
        <p:nvSpPr>
          <p:cNvPr id="6" name="Footer Placeholder 4"/>
          <p:cNvSpPr>
            <a:spLocks noGrp="1"/>
          </p:cNvSpPr>
          <p:nvPr>
            <p:ph type="ftr" sz="quarter" idx="15"/>
          </p:nvPr>
        </p:nvSpPr>
        <p:spPr/>
        <p:txBody>
          <a:bodyPr/>
          <a:lstStyle>
            <a:lvl1pPr>
              <a:defRPr/>
            </a:lvl1pPr>
          </a:lstStyle>
          <a:p>
            <a:endParaRPr lang="en-US"/>
          </a:p>
        </p:txBody>
      </p:sp>
      <p:sp>
        <p:nvSpPr>
          <p:cNvPr id="7" name="Slide Number Placeholder 5"/>
          <p:cNvSpPr>
            <a:spLocks noGrp="1"/>
          </p:cNvSpPr>
          <p:nvPr>
            <p:ph type="sldNum" sz="quarter" idx="16"/>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9/8/2019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9/8/2019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E03C2F1-4303-46FD-BD96-DFF132C2F07E}" type="datetimeFigureOut">
              <a:rPr lang="en-US" smtClean="0"/>
              <a:t>9/8/2019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7A7B8-5F5E-4807-9DAC-30424A4C92AE}" type="slidenum">
              <a:rPr lang="en-US" smtClean="0"/>
              <a:t>‹#›</a:t>
            </a:fld>
            <a:endParaRPr lang="en-US"/>
          </a:p>
        </p:txBody>
      </p:sp>
    </p:spTree>
    <p:extLst>
      <p:ext uri="{BB962C8B-B14F-4D97-AF65-F5344CB8AC3E}">
        <p14:creationId xmlns:p14="http://schemas.microsoft.com/office/powerpoint/2010/main" val="1214208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9/8/2019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9/8/2019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9/8/2019</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7" name="Date Placeholder 3"/>
          <p:cNvSpPr>
            <a:spLocks noGrp="1"/>
          </p:cNvSpPr>
          <p:nvPr>
            <p:ph type="dt" sz="half" idx="10"/>
          </p:nvPr>
        </p:nvSpPr>
        <p:spPr/>
        <p:txBody>
          <a:bodyPr/>
          <a:lstStyle>
            <a:lvl1pPr>
              <a:defRPr/>
            </a:lvl1pPr>
          </a:lstStyle>
          <a:p>
            <a:fld id="{5E03C2F1-4303-46FD-BD96-DFF132C2F07E}" type="datetimeFigureOut">
              <a:rPr lang="en-US" smtClean="0"/>
              <a:t>9/8/2019</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Date Placeholder 3"/>
          <p:cNvSpPr>
            <a:spLocks noGrp="1"/>
          </p:cNvSpPr>
          <p:nvPr>
            <p:ph type="dt" sz="half" idx="10"/>
          </p:nvPr>
        </p:nvSpPr>
        <p:spPr/>
        <p:txBody>
          <a:bodyPr/>
          <a:lstStyle>
            <a:lvl1pPr>
              <a:defRPr/>
            </a:lvl1pPr>
          </a:lstStyle>
          <a:p>
            <a:fld id="{5E03C2F1-4303-46FD-BD96-DFF132C2F07E}" type="datetimeFigureOut">
              <a:rPr lang="en-US" smtClean="0"/>
              <a:t>9/8/2019</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E03C2F1-4303-46FD-BD96-DFF132C2F07E}" type="datetimeFigureOut">
              <a:rPr lang="en-US" smtClean="0"/>
              <a:t>9/8/2019</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9/8/2019</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MY"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9/8/2019</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MY"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fld id="{5E03C2F1-4303-46FD-BD96-DFF132C2F07E}" type="datetimeFigureOut">
              <a:rPr lang="en-US" smtClean="0"/>
              <a:t>9/8/2019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fld id="{7FC7A7B8-5F5E-4807-9DAC-30424A4C92A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SKTN 2123</a:t>
            </a:r>
            <a:br>
              <a:rPr lang="en-US" dirty="0" smtClean="0"/>
            </a:br>
            <a:r>
              <a:rPr lang="en-US" dirty="0" smtClean="0"/>
              <a:t>Strength of Materials</a:t>
            </a:r>
            <a:endParaRPr lang="en-US" dirty="0"/>
          </a:p>
        </p:txBody>
      </p:sp>
      <p:sp>
        <p:nvSpPr>
          <p:cNvPr id="3" name="Subtitle 2"/>
          <p:cNvSpPr>
            <a:spLocks noGrp="1"/>
          </p:cNvSpPr>
          <p:nvPr>
            <p:ph type="subTitle" idx="1"/>
          </p:nvPr>
        </p:nvSpPr>
        <p:spPr>
          <a:xfrm>
            <a:off x="1371600" y="4724400"/>
            <a:ext cx="6934200" cy="914400"/>
          </a:xfrm>
        </p:spPr>
        <p:txBody>
          <a:bodyPr/>
          <a:lstStyle/>
          <a:p>
            <a:r>
              <a:rPr lang="en-US" dirty="0" err="1" smtClean="0"/>
              <a:t>Mohsin</a:t>
            </a:r>
            <a:r>
              <a:rPr lang="en-US" dirty="0" smtClean="0"/>
              <a:t> </a:t>
            </a:r>
            <a:r>
              <a:rPr lang="en-US" dirty="0" err="1" smtClean="0"/>
              <a:t>Mohd</a:t>
            </a:r>
            <a:r>
              <a:rPr lang="en-US" dirty="0" smtClean="0"/>
              <a:t> </a:t>
            </a:r>
            <a:r>
              <a:rPr lang="en-US" dirty="0" err="1" smtClean="0"/>
              <a:t>Sies</a:t>
            </a:r>
            <a:endParaRPr lang="en-US" dirty="0" smtClean="0"/>
          </a:p>
          <a:p>
            <a:r>
              <a:rPr lang="en-US" sz="2000" dirty="0"/>
              <a:t>Nuclear Engineering,</a:t>
            </a:r>
          </a:p>
          <a:p>
            <a:r>
              <a:rPr lang="en-US" sz="2000" dirty="0"/>
              <a:t>School of Chemical and Energy Engineering,</a:t>
            </a:r>
          </a:p>
          <a:p>
            <a:r>
              <a:rPr lang="en-US" sz="2000" dirty="0"/>
              <a:t> </a:t>
            </a:r>
            <a:r>
              <a:rPr lang="en-US" sz="2000" dirty="0" err="1"/>
              <a:t>Universiti</a:t>
            </a:r>
            <a:r>
              <a:rPr lang="en-US" sz="2000" dirty="0"/>
              <a:t> </a:t>
            </a:r>
            <a:r>
              <a:rPr lang="en-US" sz="2000" dirty="0" err="1"/>
              <a:t>Teknologi</a:t>
            </a:r>
            <a:r>
              <a:rPr lang="en-US" sz="2000" dirty="0"/>
              <a:t> Malaysia</a:t>
            </a:r>
          </a:p>
        </p:txBody>
      </p:sp>
    </p:spTree>
    <p:extLst>
      <p:ext uri="{BB962C8B-B14F-4D97-AF65-F5344CB8AC3E}">
        <p14:creationId xmlns:p14="http://schemas.microsoft.com/office/powerpoint/2010/main" val="33625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structural members</a:t>
            </a:r>
            <a:endParaRPr lang="en-US" dirty="0"/>
          </a:p>
        </p:txBody>
      </p:sp>
      <p:sp>
        <p:nvSpPr>
          <p:cNvPr id="3" name="Content Placeholder 2"/>
          <p:cNvSpPr>
            <a:spLocks noGrp="1"/>
          </p:cNvSpPr>
          <p:nvPr>
            <p:ph idx="1"/>
          </p:nvPr>
        </p:nvSpPr>
        <p:spPr/>
        <p:txBody>
          <a:bodyPr/>
          <a:lstStyle/>
          <a:p>
            <a:r>
              <a:rPr lang="en-US" dirty="0" smtClean="0"/>
              <a:t>Structural </a:t>
            </a:r>
            <a:r>
              <a:rPr lang="en-US" u="sng" dirty="0" smtClean="0"/>
              <a:t>Members</a:t>
            </a:r>
            <a:r>
              <a:rPr lang="en-US" dirty="0" smtClean="0"/>
              <a:t> - </a:t>
            </a:r>
            <a:r>
              <a:rPr lang="en-US" sz="2400" dirty="0" smtClean="0"/>
              <a:t>Those </a:t>
            </a:r>
            <a:r>
              <a:rPr lang="en-US" sz="2400" u="sng" dirty="0" smtClean="0"/>
              <a:t>parts</a:t>
            </a:r>
            <a:r>
              <a:rPr lang="en-US" sz="2400" dirty="0" smtClean="0"/>
              <a:t> </a:t>
            </a:r>
            <a:r>
              <a:rPr lang="en-US" sz="2400" dirty="0"/>
              <a:t>that are interconnected in such a way so as to constitute a structure are called structural members.</a:t>
            </a:r>
          </a:p>
          <a:p>
            <a:pPr lvl="1"/>
            <a:r>
              <a:rPr lang="en-US" dirty="0" smtClean="0"/>
              <a:t>Beam</a:t>
            </a:r>
            <a:endParaRPr lang="en-US" dirty="0"/>
          </a:p>
          <a:p>
            <a:pPr lvl="2"/>
            <a:r>
              <a:rPr lang="en-US" dirty="0"/>
              <a:t>Beam is a flexure member of the structure. It is subjected to transverse loading such as vertical loads, and gravity loads. These loads create shear and bending within the beam</a:t>
            </a:r>
            <a:r>
              <a:rPr lang="en-US" dirty="0" smtClean="0"/>
              <a:t>.</a:t>
            </a:r>
          </a:p>
          <a:p>
            <a:pPr lvl="1"/>
            <a:r>
              <a:rPr lang="en-US" dirty="0"/>
              <a:t>Columns</a:t>
            </a:r>
          </a:p>
          <a:p>
            <a:pPr lvl="2"/>
            <a:r>
              <a:rPr lang="en-US" dirty="0"/>
              <a:t>A long vertical member mostly subjected to compressive loads is called column</a:t>
            </a:r>
          </a:p>
          <a:p>
            <a:pPr marL="914400" lvl="2" indent="0">
              <a:buNone/>
            </a:pPr>
            <a:endParaRPr lang="en-US" dirty="0" smtClean="0"/>
          </a:p>
        </p:txBody>
      </p:sp>
    </p:spTree>
    <p:extLst>
      <p:ext uri="{BB962C8B-B14F-4D97-AF65-F5344CB8AC3E}">
        <p14:creationId xmlns:p14="http://schemas.microsoft.com/office/powerpoint/2010/main" val="3721340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dirty="0" smtClean="0"/>
              <a:t>Types of structural members</a:t>
            </a:r>
            <a:endParaRPr lang="en-US" dirty="0"/>
          </a:p>
        </p:txBody>
      </p:sp>
      <p:sp>
        <p:nvSpPr>
          <p:cNvPr id="3" name="Content Placeholder 2"/>
          <p:cNvSpPr>
            <a:spLocks noGrp="1"/>
          </p:cNvSpPr>
          <p:nvPr>
            <p:ph idx="1"/>
          </p:nvPr>
        </p:nvSpPr>
        <p:spPr>
          <a:xfrm>
            <a:off x="457200" y="990600"/>
            <a:ext cx="8229600" cy="4525963"/>
          </a:xfrm>
        </p:spPr>
        <p:txBody>
          <a:bodyPr/>
          <a:lstStyle/>
          <a:p>
            <a:pPr lvl="1"/>
            <a:r>
              <a:rPr lang="en-US" dirty="0" smtClean="0"/>
              <a:t>Rod</a:t>
            </a:r>
          </a:p>
          <a:p>
            <a:pPr lvl="2"/>
            <a:r>
              <a:rPr lang="en-US" dirty="0" smtClean="0"/>
              <a:t>Axial load member in tension.</a:t>
            </a:r>
          </a:p>
          <a:p>
            <a:pPr lvl="1"/>
            <a:r>
              <a:rPr lang="en-US" dirty="0" smtClean="0"/>
              <a:t>Strut</a:t>
            </a:r>
            <a:endParaRPr lang="en-US" dirty="0"/>
          </a:p>
          <a:p>
            <a:pPr lvl="2"/>
            <a:r>
              <a:rPr lang="en-US" dirty="0"/>
              <a:t>A compressive member of a structure is called strut.</a:t>
            </a:r>
          </a:p>
          <a:p>
            <a:pPr lvl="1"/>
            <a:r>
              <a:rPr lang="en-US" dirty="0" smtClean="0"/>
              <a:t>Beam-Column</a:t>
            </a:r>
            <a:endParaRPr lang="en-US" dirty="0"/>
          </a:p>
          <a:p>
            <a:pPr lvl="2"/>
            <a:r>
              <a:rPr lang="en-US" dirty="0"/>
              <a:t>A structural member subjected to compression as well as flexure is called beam column</a:t>
            </a:r>
          </a:p>
          <a:p>
            <a:pPr lvl="1"/>
            <a:r>
              <a:rPr lang="en-US" dirty="0" smtClean="0"/>
              <a:t>Grid</a:t>
            </a:r>
            <a:endParaRPr lang="en-US" dirty="0"/>
          </a:p>
          <a:p>
            <a:pPr lvl="2"/>
            <a:r>
              <a:rPr lang="en-US" dirty="0"/>
              <a:t>A network of beam intersecting each other at right angles and subjected to vertical loads is called grid</a:t>
            </a:r>
            <a:r>
              <a:rPr lang="en-US" dirty="0" smtClean="0"/>
              <a:t>.</a:t>
            </a:r>
            <a:endParaRPr lang="en-US" dirty="0"/>
          </a:p>
        </p:txBody>
      </p:sp>
    </p:spTree>
    <p:extLst>
      <p:ext uri="{BB962C8B-B14F-4D97-AF65-F5344CB8AC3E}">
        <p14:creationId xmlns:p14="http://schemas.microsoft.com/office/powerpoint/2010/main" val="1055086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dirty="0" smtClean="0"/>
              <a:t>Types of structural members</a:t>
            </a:r>
            <a:endParaRPr lang="en-US" dirty="0"/>
          </a:p>
        </p:txBody>
      </p:sp>
      <p:sp>
        <p:nvSpPr>
          <p:cNvPr id="3" name="Content Placeholder 2"/>
          <p:cNvSpPr>
            <a:spLocks noGrp="1"/>
          </p:cNvSpPr>
          <p:nvPr>
            <p:ph idx="1"/>
          </p:nvPr>
        </p:nvSpPr>
        <p:spPr>
          <a:xfrm>
            <a:off x="457200" y="990600"/>
            <a:ext cx="8229600" cy="4525963"/>
          </a:xfrm>
        </p:spPr>
        <p:txBody>
          <a:bodyPr/>
          <a:lstStyle/>
          <a:p>
            <a:pPr lvl="1"/>
            <a:r>
              <a:rPr lang="en-US" dirty="0" smtClean="0"/>
              <a:t>Cables </a:t>
            </a:r>
            <a:r>
              <a:rPr lang="en-US" dirty="0"/>
              <a:t>and Arches</a:t>
            </a:r>
          </a:p>
          <a:p>
            <a:pPr lvl="2"/>
            <a:r>
              <a:rPr lang="en-US" dirty="0"/>
              <a:t>Cables are usually suspended at their ends and are allowed to sag. The forces are then pure tension and are directed along the axis of the cable. Arches are similar to cables except hath they are inverted. They carry compressive loads that are directed along the axis of the arch.</a:t>
            </a:r>
          </a:p>
          <a:p>
            <a:pPr lvl="1"/>
            <a:r>
              <a:rPr lang="en-US" dirty="0" smtClean="0"/>
              <a:t>Plates </a:t>
            </a:r>
            <a:r>
              <a:rPr lang="en-US" dirty="0"/>
              <a:t>and Slabs</a:t>
            </a:r>
          </a:p>
          <a:p>
            <a:pPr lvl="2"/>
            <a:r>
              <a:rPr lang="en-US" dirty="0"/>
              <a:t>Plates are three dimensional flat structural components usually made of metal that are often found in floors and roofs of structures. Slabs are similar to plates except that they are usually made of concrete.</a:t>
            </a:r>
          </a:p>
        </p:txBody>
      </p:sp>
    </p:spTree>
    <p:extLst>
      <p:ext uri="{BB962C8B-B14F-4D97-AF65-F5344CB8AC3E}">
        <p14:creationId xmlns:p14="http://schemas.microsoft.com/office/powerpoint/2010/main" val="39822286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Chain of effects</a:t>
            </a:r>
            <a:endParaRPr lang="en-US" dirty="0"/>
          </a:p>
        </p:txBody>
      </p:sp>
      <p:sp>
        <p:nvSpPr>
          <p:cNvPr id="5" name="TextBox 4"/>
          <p:cNvSpPr txBox="1"/>
          <p:nvPr/>
        </p:nvSpPr>
        <p:spPr>
          <a:xfrm>
            <a:off x="762000" y="2514600"/>
            <a:ext cx="1443087" cy="769441"/>
          </a:xfrm>
          <a:prstGeom prst="rect">
            <a:avLst/>
          </a:prstGeom>
          <a:noFill/>
        </p:spPr>
        <p:txBody>
          <a:bodyPr wrap="none" rtlCol="0">
            <a:spAutoFit/>
          </a:bodyPr>
          <a:lstStyle/>
          <a:p>
            <a:r>
              <a:rPr lang="en-US" sz="4400" dirty="0" smtClean="0"/>
              <a:t>Force</a:t>
            </a:r>
            <a:endParaRPr lang="en-US" sz="4400" dirty="0"/>
          </a:p>
        </p:txBody>
      </p:sp>
      <p:sp>
        <p:nvSpPr>
          <p:cNvPr id="6" name="TextBox 5"/>
          <p:cNvSpPr txBox="1"/>
          <p:nvPr/>
        </p:nvSpPr>
        <p:spPr>
          <a:xfrm>
            <a:off x="3186947" y="2514599"/>
            <a:ext cx="1546193" cy="769441"/>
          </a:xfrm>
          <a:prstGeom prst="rect">
            <a:avLst/>
          </a:prstGeom>
          <a:noFill/>
        </p:spPr>
        <p:txBody>
          <a:bodyPr wrap="none" rtlCol="0">
            <a:spAutoFit/>
          </a:bodyPr>
          <a:lstStyle/>
          <a:p>
            <a:r>
              <a:rPr lang="en-US" sz="4400" dirty="0" smtClean="0"/>
              <a:t>Stress</a:t>
            </a:r>
            <a:endParaRPr lang="en-US" sz="4400" dirty="0"/>
          </a:p>
        </p:txBody>
      </p:sp>
      <p:sp>
        <p:nvSpPr>
          <p:cNvPr id="7" name="TextBox 6"/>
          <p:cNvSpPr txBox="1"/>
          <p:nvPr/>
        </p:nvSpPr>
        <p:spPr>
          <a:xfrm>
            <a:off x="5593902" y="2519148"/>
            <a:ext cx="3092898" cy="769441"/>
          </a:xfrm>
          <a:prstGeom prst="rect">
            <a:avLst/>
          </a:prstGeom>
          <a:noFill/>
        </p:spPr>
        <p:txBody>
          <a:bodyPr wrap="none" rtlCol="0">
            <a:spAutoFit/>
          </a:bodyPr>
          <a:lstStyle/>
          <a:p>
            <a:r>
              <a:rPr lang="en-US" sz="4400" dirty="0" smtClean="0"/>
              <a:t>Deformation</a:t>
            </a:r>
            <a:endParaRPr lang="en-US" sz="4400" dirty="0"/>
          </a:p>
        </p:txBody>
      </p:sp>
      <p:cxnSp>
        <p:nvCxnSpPr>
          <p:cNvPr id="9" name="Straight Arrow Connector 8"/>
          <p:cNvCxnSpPr>
            <a:stCxn id="5" idx="3"/>
            <a:endCxn id="6" idx="1"/>
          </p:cNvCxnSpPr>
          <p:nvPr/>
        </p:nvCxnSpPr>
        <p:spPr>
          <a:xfrm flipV="1">
            <a:off x="2205087" y="2899320"/>
            <a:ext cx="981860"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4672591" y="2920252"/>
            <a:ext cx="981860"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41607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loading forces</a:t>
            </a:r>
            <a:endParaRPr lang="en-US" dirty="0"/>
          </a:p>
        </p:txBody>
      </p:sp>
      <p:pic>
        <p:nvPicPr>
          <p:cNvPr id="5" name="Picture 4"/>
          <p:cNvPicPr>
            <a:picLocks noChangeAspect="1"/>
          </p:cNvPicPr>
          <p:nvPr/>
        </p:nvPicPr>
        <p:blipFill>
          <a:blip r:embed="rId2"/>
          <a:stretch>
            <a:fillRect/>
          </a:stretch>
        </p:blipFill>
        <p:spPr>
          <a:xfrm>
            <a:off x="60951" y="1752600"/>
            <a:ext cx="9022098" cy="4837186"/>
          </a:xfrm>
          <a:prstGeom prst="rect">
            <a:avLst/>
          </a:prstGeom>
        </p:spPr>
      </p:pic>
    </p:spTree>
    <p:extLst>
      <p:ext uri="{BB962C8B-B14F-4D97-AF65-F5344CB8AC3E}">
        <p14:creationId xmlns:p14="http://schemas.microsoft.com/office/powerpoint/2010/main" val="1625080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dirty="0" smtClean="0"/>
              <a:t>Types of </a:t>
            </a:r>
            <a:r>
              <a:rPr lang="en-US" dirty="0" smtClean="0"/>
              <a:t>stress and deformations</a:t>
            </a:r>
            <a:endParaRPr lang="en-US" dirty="0"/>
          </a:p>
        </p:txBody>
      </p:sp>
      <p:pic>
        <p:nvPicPr>
          <p:cNvPr id="4" name="Picture 3"/>
          <p:cNvPicPr>
            <a:picLocks noChangeAspect="1"/>
          </p:cNvPicPr>
          <p:nvPr/>
        </p:nvPicPr>
        <p:blipFill>
          <a:blip r:embed="rId2"/>
          <a:stretch>
            <a:fillRect/>
          </a:stretch>
        </p:blipFill>
        <p:spPr>
          <a:xfrm>
            <a:off x="457200" y="863221"/>
            <a:ext cx="8090925" cy="5816108"/>
          </a:xfrm>
          <a:prstGeom prst="rect">
            <a:avLst/>
          </a:prstGeom>
        </p:spPr>
      </p:pic>
    </p:spTree>
    <p:extLst>
      <p:ext uri="{BB962C8B-B14F-4D97-AF65-F5344CB8AC3E}">
        <p14:creationId xmlns:p14="http://schemas.microsoft.com/office/powerpoint/2010/main" val="1320687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4800" y="381000"/>
            <a:ext cx="8659504" cy="6284123"/>
          </a:xfrm>
          <a:prstGeom prst="rect">
            <a:avLst/>
          </a:prstGeom>
        </p:spPr>
      </p:pic>
    </p:spTree>
    <p:extLst>
      <p:ext uri="{BB962C8B-B14F-4D97-AF65-F5344CB8AC3E}">
        <p14:creationId xmlns:p14="http://schemas.microsoft.com/office/powerpoint/2010/main" val="4143091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33400" y="457200"/>
            <a:ext cx="7948832" cy="6096000"/>
          </a:xfrm>
          <a:prstGeom prst="rect">
            <a:avLst/>
          </a:prstGeom>
        </p:spPr>
      </p:pic>
    </p:spTree>
    <p:extLst>
      <p:ext uri="{BB962C8B-B14F-4D97-AF65-F5344CB8AC3E}">
        <p14:creationId xmlns:p14="http://schemas.microsoft.com/office/powerpoint/2010/main" val="3383347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09600" y="381000"/>
            <a:ext cx="7982721" cy="6243234"/>
          </a:xfrm>
          <a:prstGeom prst="rect">
            <a:avLst/>
          </a:prstGeom>
        </p:spPr>
      </p:pic>
    </p:spTree>
    <p:extLst>
      <p:ext uri="{BB962C8B-B14F-4D97-AF65-F5344CB8AC3E}">
        <p14:creationId xmlns:p14="http://schemas.microsoft.com/office/powerpoint/2010/main" val="42942614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33400" y="457200"/>
            <a:ext cx="8343909" cy="6122427"/>
          </a:xfrm>
          <a:prstGeom prst="rect">
            <a:avLst/>
          </a:prstGeom>
        </p:spPr>
      </p:pic>
    </p:spTree>
    <p:extLst>
      <p:ext uri="{BB962C8B-B14F-4D97-AF65-F5344CB8AC3E}">
        <p14:creationId xmlns:p14="http://schemas.microsoft.com/office/powerpoint/2010/main" val="354139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Credits</a:t>
            </a:r>
            <a:endParaRPr lang="en-US" dirty="0"/>
          </a:p>
        </p:txBody>
      </p:sp>
      <p:sp>
        <p:nvSpPr>
          <p:cNvPr id="3" name="Content Placeholder 2"/>
          <p:cNvSpPr>
            <a:spLocks noGrp="1"/>
          </p:cNvSpPr>
          <p:nvPr>
            <p:ph idx="1"/>
          </p:nvPr>
        </p:nvSpPr>
        <p:spPr/>
        <p:txBody>
          <a:bodyPr/>
          <a:lstStyle/>
          <a:p>
            <a:pPr marL="0" indent="0">
              <a:buNone/>
            </a:pPr>
            <a:r>
              <a:rPr lang="en-US" dirty="0" smtClean="0"/>
              <a:t>These notes are compiled from various sources. Major credits go to</a:t>
            </a:r>
          </a:p>
          <a:p>
            <a:r>
              <a:rPr lang="en-US" dirty="0" smtClean="0"/>
              <a:t>UNIMAP lecture notes</a:t>
            </a:r>
          </a:p>
          <a:p>
            <a:r>
              <a:rPr lang="en-US" dirty="0" smtClean="0"/>
              <a:t>Pablo </a:t>
            </a:r>
            <a:r>
              <a:rPr lang="en-US" dirty="0"/>
              <a:t>G. Caceres</a:t>
            </a:r>
          </a:p>
          <a:p>
            <a:r>
              <a:rPr lang="en-US" dirty="0" smtClean="0"/>
              <a:t>UMP lecture notes</a:t>
            </a:r>
          </a:p>
          <a:p>
            <a:pPr marL="0" indent="0">
              <a:buNone/>
            </a:pPr>
            <a:r>
              <a:rPr lang="en-US" dirty="0" smtClean="0"/>
              <a:t>Other sources are also gratefully credited</a:t>
            </a:r>
            <a:endParaRPr lang="en-US" dirty="0"/>
          </a:p>
        </p:txBody>
      </p:sp>
    </p:spTree>
    <p:extLst>
      <p:ext uri="{BB962C8B-B14F-4D97-AF65-F5344CB8AC3E}">
        <p14:creationId xmlns:p14="http://schemas.microsoft.com/office/powerpoint/2010/main" val="3544316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8600" y="762000"/>
            <a:ext cx="8670143" cy="5553462"/>
          </a:xfrm>
          <a:prstGeom prst="rect">
            <a:avLst/>
          </a:prstGeom>
        </p:spPr>
      </p:pic>
    </p:spTree>
    <p:extLst>
      <p:ext uri="{BB962C8B-B14F-4D97-AF65-F5344CB8AC3E}">
        <p14:creationId xmlns:p14="http://schemas.microsoft.com/office/powerpoint/2010/main" val="3868721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Picture</a:t>
            </a:r>
            <a:endParaRPr lang="en-US" dirty="0"/>
          </a:p>
        </p:txBody>
      </p:sp>
      <p:sp>
        <p:nvSpPr>
          <p:cNvPr id="3" name="Content Placeholder 2"/>
          <p:cNvSpPr>
            <a:spLocks noGrp="1"/>
          </p:cNvSpPr>
          <p:nvPr>
            <p:ph idx="1"/>
          </p:nvPr>
        </p:nvSpPr>
        <p:spPr/>
        <p:txBody>
          <a:bodyPr/>
          <a:lstStyle/>
          <a:p>
            <a:pPr marL="0" indent="0">
              <a:buNone/>
            </a:pPr>
            <a:r>
              <a:rPr lang="en-US" dirty="0" smtClean="0"/>
              <a:t>This </a:t>
            </a:r>
            <a:r>
              <a:rPr lang="en-US" dirty="0"/>
              <a:t>is a fundamental course in all Civil and </a:t>
            </a:r>
            <a:r>
              <a:rPr lang="en-US" dirty="0" smtClean="0"/>
              <a:t>Mechanical </a:t>
            </a:r>
            <a:r>
              <a:rPr lang="en-US" dirty="0"/>
              <a:t>Engineering </a:t>
            </a:r>
            <a:r>
              <a:rPr lang="en-US" dirty="0" smtClean="0"/>
              <a:t>Programs, and also Nuclear Engineering Programs. </a:t>
            </a:r>
            <a:endParaRPr lang="en-US" dirty="0"/>
          </a:p>
          <a:p>
            <a:pPr marL="0" indent="0">
              <a:buNone/>
            </a:pPr>
            <a:endParaRPr lang="en-US" dirty="0" smtClean="0"/>
          </a:p>
          <a:p>
            <a:pPr marL="0" indent="0">
              <a:buNone/>
            </a:pPr>
            <a:r>
              <a:rPr lang="en-US" dirty="0" smtClean="0"/>
              <a:t>Sometimes </a:t>
            </a:r>
            <a:r>
              <a:rPr lang="en-US" dirty="0"/>
              <a:t>it is called: </a:t>
            </a:r>
          </a:p>
          <a:p>
            <a:pPr marL="0" indent="0">
              <a:buNone/>
            </a:pPr>
            <a:r>
              <a:rPr lang="en-US" dirty="0"/>
              <a:t>Strength of Materials or Mechanics of </a:t>
            </a:r>
            <a:r>
              <a:rPr lang="en-US" dirty="0" smtClean="0"/>
              <a:t>Materials</a:t>
            </a:r>
            <a:endParaRPr lang="en-US" dirty="0"/>
          </a:p>
        </p:txBody>
      </p:sp>
    </p:spTree>
    <p:extLst>
      <p:ext uri="{BB962C8B-B14F-4D97-AF65-F5344CB8AC3E}">
        <p14:creationId xmlns:p14="http://schemas.microsoft.com/office/powerpoint/2010/main" val="1334952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What is this course about</a:t>
            </a:r>
            <a:endParaRPr lang="en-US" dirty="0"/>
          </a:p>
        </p:txBody>
      </p:sp>
      <p:sp>
        <p:nvSpPr>
          <p:cNvPr id="3" name="Content Placeholder 2"/>
          <p:cNvSpPr>
            <a:spLocks noGrp="1"/>
          </p:cNvSpPr>
          <p:nvPr>
            <p:ph idx="1"/>
          </p:nvPr>
        </p:nvSpPr>
        <p:spPr>
          <a:xfrm>
            <a:off x="434454" y="1143000"/>
            <a:ext cx="8229600" cy="5181600"/>
          </a:xfrm>
        </p:spPr>
        <p:txBody>
          <a:bodyPr/>
          <a:lstStyle/>
          <a:p>
            <a:pPr algn="ctr">
              <a:spcBef>
                <a:spcPts val="600"/>
              </a:spcBef>
              <a:buClrTx/>
              <a:buFontTx/>
              <a:buNone/>
            </a:pPr>
            <a:r>
              <a:rPr lang="en-US" sz="2400" b="1" dirty="0" smtClean="0">
                <a:latin typeface="Arial" panose="020B0604020202020204" pitchFamily="34" charset="0"/>
              </a:rPr>
              <a:t>“How a body would </a:t>
            </a:r>
            <a:r>
              <a:rPr lang="en-US" sz="2400" b="1" u="sng" dirty="0" smtClean="0">
                <a:latin typeface="Arial" panose="020B0604020202020204" pitchFamily="34" charset="0"/>
              </a:rPr>
              <a:t>deform</a:t>
            </a:r>
            <a:r>
              <a:rPr lang="en-US" sz="2400" b="1" dirty="0" smtClean="0">
                <a:latin typeface="Arial" panose="020B0604020202020204" pitchFamily="34" charset="0"/>
              </a:rPr>
              <a:t> under </a:t>
            </a:r>
            <a:r>
              <a:rPr lang="en-US" sz="2400" b="1" u="sng" dirty="0" smtClean="0">
                <a:latin typeface="Arial" panose="020B0604020202020204" pitchFamily="34" charset="0"/>
              </a:rPr>
              <a:t>load</a:t>
            </a:r>
            <a:r>
              <a:rPr lang="en-US" sz="2400" dirty="0" smtClean="0">
                <a:latin typeface="Arial" panose="020B0604020202020204" pitchFamily="34" charset="0"/>
              </a:rPr>
              <a:t>”</a:t>
            </a:r>
          </a:p>
          <a:p>
            <a:pPr>
              <a:spcBef>
                <a:spcPts val="600"/>
              </a:spcBef>
              <a:buClrTx/>
              <a:buFontTx/>
              <a:buNone/>
            </a:pPr>
            <a:endParaRPr lang="en-US" sz="2400" dirty="0" smtClean="0">
              <a:latin typeface="Arial" panose="020B0604020202020204" pitchFamily="34" charset="0"/>
            </a:endParaRPr>
          </a:p>
          <a:p>
            <a:pPr>
              <a:spcBef>
                <a:spcPts val="600"/>
              </a:spcBef>
              <a:buClrTx/>
              <a:buFontTx/>
              <a:buNone/>
            </a:pPr>
            <a:r>
              <a:rPr lang="en-US" sz="2400" dirty="0" smtClean="0">
                <a:latin typeface="Arial" panose="020B0604020202020204" pitchFamily="34" charset="0"/>
              </a:rPr>
              <a:t>A </a:t>
            </a:r>
            <a:r>
              <a:rPr lang="en-US" sz="2400" dirty="0">
                <a:latin typeface="Arial" panose="020B0604020202020204" pitchFamily="34" charset="0"/>
              </a:rPr>
              <a:t>branch of mechanics</a:t>
            </a:r>
          </a:p>
          <a:p>
            <a:pPr marL="341313" indent="-339725">
              <a:spcBef>
                <a:spcPts val="600"/>
              </a:spcBef>
              <a:buFont typeface="Arial" panose="020B0604020202020204" pitchFamily="34" charset="0"/>
              <a:buChar char="•"/>
            </a:pPr>
            <a:r>
              <a:rPr lang="en-US" sz="2400" dirty="0">
                <a:latin typeface="Arial" panose="020B0604020202020204" pitchFamily="34" charset="0"/>
              </a:rPr>
              <a:t>It studies the relationship of</a:t>
            </a:r>
          </a:p>
          <a:p>
            <a:pPr lvl="1">
              <a:spcBef>
                <a:spcPts val="600"/>
              </a:spcBef>
              <a:buFont typeface="Arial" panose="020B0604020202020204" pitchFamily="34" charset="0"/>
              <a:buChar char="–"/>
            </a:pPr>
            <a:r>
              <a:rPr lang="en-US" sz="2400" dirty="0">
                <a:latin typeface="Arial" panose="020B0604020202020204" pitchFamily="34" charset="0"/>
              </a:rPr>
              <a:t>External </a:t>
            </a:r>
            <a:r>
              <a:rPr lang="en-US" sz="2400" b="1" dirty="0">
                <a:latin typeface="Arial" panose="020B0604020202020204" pitchFamily="34" charset="0"/>
              </a:rPr>
              <a:t>loads</a:t>
            </a:r>
            <a:r>
              <a:rPr lang="en-US" sz="2400" dirty="0">
                <a:latin typeface="Arial" panose="020B0604020202020204" pitchFamily="34" charset="0"/>
              </a:rPr>
              <a:t> applied to a </a:t>
            </a:r>
            <a:r>
              <a:rPr lang="en-US" sz="2400" b="1" dirty="0">
                <a:latin typeface="Arial" panose="020B0604020202020204" pitchFamily="34" charset="0"/>
              </a:rPr>
              <a:t>deformable</a:t>
            </a:r>
            <a:r>
              <a:rPr lang="en-US" sz="2400" dirty="0">
                <a:latin typeface="Arial" panose="020B0604020202020204" pitchFamily="34" charset="0"/>
              </a:rPr>
              <a:t> body, and</a:t>
            </a:r>
          </a:p>
          <a:p>
            <a:pPr lvl="1">
              <a:spcBef>
                <a:spcPts val="600"/>
              </a:spcBef>
              <a:buFont typeface="Arial" panose="020B0604020202020204" pitchFamily="34" charset="0"/>
              <a:buChar char="–"/>
            </a:pPr>
            <a:r>
              <a:rPr lang="en-US" sz="2400" dirty="0">
                <a:latin typeface="Arial" panose="020B0604020202020204" pitchFamily="34" charset="0"/>
              </a:rPr>
              <a:t>The intensity of internal forces acting within the body</a:t>
            </a:r>
          </a:p>
          <a:p>
            <a:pPr marL="341313" indent="-339725">
              <a:spcBef>
                <a:spcPts val="600"/>
              </a:spcBef>
              <a:buFont typeface="Arial" panose="020B0604020202020204" pitchFamily="34" charset="0"/>
              <a:buChar char="•"/>
            </a:pPr>
            <a:r>
              <a:rPr lang="en-US" sz="2400" dirty="0">
                <a:latin typeface="Arial" panose="020B0604020202020204" pitchFamily="34" charset="0"/>
              </a:rPr>
              <a:t>Deals with the behavior of solid bodies subjected to various types of loading</a:t>
            </a:r>
          </a:p>
          <a:p>
            <a:pPr marL="341313" indent="-339725">
              <a:spcBef>
                <a:spcPts val="600"/>
              </a:spcBef>
              <a:buFont typeface="Arial" panose="020B0604020202020204" pitchFamily="34" charset="0"/>
              <a:buChar char="•"/>
            </a:pPr>
            <a:r>
              <a:rPr lang="en-US" sz="2400" dirty="0">
                <a:latin typeface="Arial" panose="020B0604020202020204" pitchFamily="34" charset="0"/>
              </a:rPr>
              <a:t>Study body’s stability when external forces are applied to it.</a:t>
            </a:r>
          </a:p>
          <a:p>
            <a:pPr marL="341313" indent="-339725">
              <a:spcBef>
                <a:spcPts val="600"/>
              </a:spcBef>
              <a:buFont typeface="Arial" panose="020B0604020202020204" pitchFamily="34" charset="0"/>
              <a:buChar char="•"/>
            </a:pPr>
            <a:r>
              <a:rPr lang="en-US" sz="2400" dirty="0">
                <a:latin typeface="Arial" panose="020B0604020202020204" pitchFamily="34" charset="0"/>
              </a:rPr>
              <a:t>A thorough understanding of mechanical behavior is essential for the safe design of all structures.</a:t>
            </a:r>
          </a:p>
        </p:txBody>
      </p:sp>
    </p:spTree>
    <p:extLst>
      <p:ext uri="{BB962C8B-B14F-4D97-AF65-F5344CB8AC3E}">
        <p14:creationId xmlns:p14="http://schemas.microsoft.com/office/powerpoint/2010/main" val="4098591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563562"/>
          </a:xfrm>
        </p:spPr>
        <p:txBody>
          <a:bodyPr/>
          <a:lstStyle/>
          <a:p>
            <a:r>
              <a:rPr lang="en-US" dirty="0" smtClean="0"/>
              <a:t>What You Should Do</a:t>
            </a:r>
            <a:endParaRPr lang="en-US" dirty="0"/>
          </a:p>
        </p:txBody>
      </p:sp>
      <p:sp>
        <p:nvSpPr>
          <p:cNvPr id="4" name="Content Placeholder 3"/>
          <p:cNvSpPr>
            <a:spLocks noGrp="1"/>
          </p:cNvSpPr>
          <p:nvPr>
            <p:ph idx="1"/>
          </p:nvPr>
        </p:nvSpPr>
        <p:spPr>
          <a:xfrm>
            <a:off x="457200" y="838200"/>
            <a:ext cx="8229600" cy="4525963"/>
          </a:xfrm>
        </p:spPr>
        <p:txBody>
          <a:bodyPr/>
          <a:lstStyle/>
          <a:p>
            <a:r>
              <a:rPr lang="en-US" sz="2400" b="1" dirty="0" smtClean="0"/>
              <a:t>Learn </a:t>
            </a:r>
            <a:r>
              <a:rPr lang="en-US" sz="2400" b="1" dirty="0"/>
              <a:t>the Vocabulary</a:t>
            </a:r>
            <a:endParaRPr lang="en-US" sz="2400" dirty="0"/>
          </a:p>
          <a:p>
            <a:r>
              <a:rPr lang="en-US" sz="2400" b="1" dirty="0" smtClean="0"/>
              <a:t>Improve </a:t>
            </a:r>
            <a:r>
              <a:rPr lang="en-US" sz="2400" b="1" dirty="0"/>
              <a:t>Your Skill at Drawing Free Body Diagrams</a:t>
            </a:r>
            <a:endParaRPr lang="en-US" sz="2400" dirty="0"/>
          </a:p>
          <a:p>
            <a:r>
              <a:rPr lang="en-US" sz="2400" b="1" dirty="0" smtClean="0"/>
              <a:t>Learn </a:t>
            </a:r>
            <a:r>
              <a:rPr lang="en-US" sz="2400" b="1" dirty="0"/>
              <a:t>About Material Behavior</a:t>
            </a:r>
            <a:endParaRPr lang="en-US" sz="2400" dirty="0"/>
          </a:p>
          <a:p>
            <a:r>
              <a:rPr lang="en-US" sz="2400" b="1" dirty="0" smtClean="0"/>
              <a:t>Learn </a:t>
            </a:r>
            <a:r>
              <a:rPr lang="en-US" sz="2400" b="1" dirty="0"/>
              <a:t>How To Solve Mechanics Problems</a:t>
            </a:r>
            <a:r>
              <a:rPr lang="en-US" sz="2400" b="1" dirty="0" smtClean="0"/>
              <a:t>. </a:t>
            </a:r>
            <a:r>
              <a:rPr lang="en-US" sz="2400" dirty="0" smtClean="0"/>
              <a:t>This </a:t>
            </a:r>
            <a:r>
              <a:rPr lang="en-US" sz="2400" dirty="0"/>
              <a:t>is the largest part of the class. The solution procedure for most mechanics problems involves one or more of the following tasks:</a:t>
            </a:r>
          </a:p>
          <a:p>
            <a:pPr lvl="1"/>
            <a:r>
              <a:rPr lang="en-US" sz="2000" dirty="0" smtClean="0"/>
              <a:t>A statics analysis </a:t>
            </a:r>
            <a:r>
              <a:rPr lang="en-US" sz="2000" dirty="0"/>
              <a:t>of a component to find the internal reactions (forces &amp; moments)</a:t>
            </a:r>
          </a:p>
          <a:p>
            <a:pPr lvl="1"/>
            <a:r>
              <a:rPr lang="en-US" sz="2000" dirty="0" smtClean="0"/>
              <a:t>Determine </a:t>
            </a:r>
            <a:r>
              <a:rPr lang="en-US" sz="2000" dirty="0"/>
              <a:t>stresses and strains in a component based on internal reactions</a:t>
            </a:r>
          </a:p>
          <a:p>
            <a:pPr lvl="1"/>
            <a:r>
              <a:rPr lang="en-US" sz="2000" dirty="0" smtClean="0"/>
              <a:t>Find </a:t>
            </a:r>
            <a:r>
              <a:rPr lang="en-US" sz="2000" dirty="0"/>
              <a:t>the deformation of the component</a:t>
            </a:r>
          </a:p>
          <a:p>
            <a:pPr lvl="1"/>
            <a:r>
              <a:rPr lang="en-US" sz="2000" dirty="0" smtClean="0"/>
              <a:t>Compare </a:t>
            </a:r>
            <a:r>
              <a:rPr lang="en-US" sz="2000" dirty="0"/>
              <a:t>calculated values of stress &amp; deformation with known acceptable values</a:t>
            </a:r>
          </a:p>
          <a:p>
            <a:r>
              <a:rPr lang="en-US" sz="2400" b="1" dirty="0" smtClean="0"/>
              <a:t>Improve </a:t>
            </a:r>
            <a:r>
              <a:rPr lang="en-US" sz="2400" b="1" dirty="0"/>
              <a:t>Your Engineering Design Skills</a:t>
            </a:r>
            <a:endParaRPr lang="en-US" sz="2400" dirty="0"/>
          </a:p>
          <a:p>
            <a:endParaRPr lang="en-US" sz="2400" dirty="0"/>
          </a:p>
        </p:txBody>
      </p:sp>
    </p:spTree>
    <p:extLst>
      <p:ext uri="{BB962C8B-B14F-4D97-AF65-F5344CB8AC3E}">
        <p14:creationId xmlns:p14="http://schemas.microsoft.com/office/powerpoint/2010/main" val="199555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85800"/>
            <a:ext cx="8229600" cy="487362"/>
          </a:xfrm>
        </p:spPr>
        <p:txBody>
          <a:bodyPr/>
          <a:lstStyle/>
          <a:p>
            <a:r>
              <a:rPr lang="en-US" sz="3200" dirty="0" smtClean="0"/>
              <a:t>Vocabulary</a:t>
            </a:r>
            <a:endParaRPr lang="en-US" sz="3200" dirty="0"/>
          </a:p>
        </p:txBody>
      </p:sp>
      <p:sp>
        <p:nvSpPr>
          <p:cNvPr id="4" name="Content Placeholder 3"/>
          <p:cNvSpPr>
            <a:spLocks noGrp="1"/>
          </p:cNvSpPr>
          <p:nvPr>
            <p:ph idx="1"/>
          </p:nvPr>
        </p:nvSpPr>
        <p:spPr>
          <a:xfrm>
            <a:off x="457200" y="1981200"/>
            <a:ext cx="8229600" cy="4146645"/>
          </a:xfrm>
        </p:spPr>
        <p:txBody>
          <a:bodyPr/>
          <a:lstStyle/>
          <a:p>
            <a:r>
              <a:rPr lang="en-US" dirty="0" smtClean="0"/>
              <a:t>This is a sampling of terms used in this subject</a:t>
            </a:r>
          </a:p>
          <a:p>
            <a:r>
              <a:rPr lang="en-US" dirty="0"/>
              <a:t>You are expected to understand the meaning of these terms. </a:t>
            </a:r>
            <a:endParaRPr lang="en-US" dirty="0" smtClean="0"/>
          </a:p>
          <a:p>
            <a:r>
              <a:rPr lang="en-US" dirty="0" smtClean="0"/>
              <a:t>You </a:t>
            </a:r>
            <a:r>
              <a:rPr lang="en-US" dirty="0"/>
              <a:t>are also expected to know the correct units for material properties and other variables.</a:t>
            </a:r>
          </a:p>
        </p:txBody>
      </p:sp>
    </p:spTree>
    <p:extLst>
      <p:ext uri="{BB962C8B-B14F-4D97-AF65-F5344CB8AC3E}">
        <p14:creationId xmlns:p14="http://schemas.microsoft.com/office/powerpoint/2010/main" val="417670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81000"/>
            <a:ext cx="8229600" cy="487362"/>
          </a:xfrm>
        </p:spPr>
        <p:txBody>
          <a:bodyPr/>
          <a:lstStyle/>
          <a:p>
            <a:r>
              <a:rPr lang="en-US" sz="3200" dirty="0" smtClean="0"/>
              <a:t>Vocabulary</a:t>
            </a:r>
            <a:endParaRPr lang="en-US" sz="3200" dirty="0"/>
          </a:p>
        </p:txBody>
      </p:sp>
      <p:sp>
        <p:nvSpPr>
          <p:cNvPr id="4" name="Content Placeholder 3"/>
          <p:cNvSpPr>
            <a:spLocks noGrp="1"/>
          </p:cNvSpPr>
          <p:nvPr>
            <p:ph idx="1"/>
          </p:nvPr>
        </p:nvSpPr>
        <p:spPr>
          <a:xfrm>
            <a:off x="457200" y="868362"/>
            <a:ext cx="2819400" cy="5761038"/>
          </a:xfrm>
        </p:spPr>
        <p:txBody>
          <a:bodyPr/>
          <a:lstStyle/>
          <a:p>
            <a:r>
              <a:rPr lang="en-US" sz="2000" dirty="0"/>
              <a:t>Rigid Body</a:t>
            </a:r>
          </a:p>
          <a:p>
            <a:r>
              <a:rPr lang="en-US" sz="2000" dirty="0"/>
              <a:t>Deformable Body</a:t>
            </a:r>
          </a:p>
          <a:p>
            <a:r>
              <a:rPr lang="en-US" sz="2000" dirty="0"/>
              <a:t>Link</a:t>
            </a:r>
          </a:p>
          <a:p>
            <a:r>
              <a:rPr lang="en-US" sz="2000" dirty="0"/>
              <a:t>Truss</a:t>
            </a:r>
          </a:p>
          <a:p>
            <a:r>
              <a:rPr lang="en-US" sz="2000" dirty="0"/>
              <a:t>Normal Stress</a:t>
            </a:r>
          </a:p>
          <a:p>
            <a:r>
              <a:rPr lang="en-US" sz="2000" dirty="0"/>
              <a:t>Shear Stress</a:t>
            </a:r>
          </a:p>
          <a:p>
            <a:r>
              <a:rPr lang="en-US" sz="2000" dirty="0"/>
              <a:t>Bearing Stress</a:t>
            </a:r>
          </a:p>
          <a:p>
            <a:r>
              <a:rPr lang="en-US" sz="2000" dirty="0"/>
              <a:t>Ultimate Stress</a:t>
            </a:r>
          </a:p>
          <a:p>
            <a:r>
              <a:rPr lang="en-US" sz="2000" dirty="0"/>
              <a:t>Yield Stress</a:t>
            </a:r>
          </a:p>
          <a:p>
            <a:r>
              <a:rPr lang="en-US" sz="2000" dirty="0"/>
              <a:t>Failure Stress</a:t>
            </a:r>
          </a:p>
          <a:p>
            <a:r>
              <a:rPr lang="en-US" sz="2000" dirty="0"/>
              <a:t>Principal Stresses</a:t>
            </a:r>
          </a:p>
          <a:p>
            <a:r>
              <a:rPr lang="en-US" sz="2000" dirty="0"/>
              <a:t>Normal Strain</a:t>
            </a:r>
          </a:p>
          <a:p>
            <a:r>
              <a:rPr lang="en-US" sz="2000" dirty="0"/>
              <a:t>Shear </a:t>
            </a:r>
            <a:r>
              <a:rPr lang="en-US" sz="2000" dirty="0" smtClean="0"/>
              <a:t>Strain</a:t>
            </a:r>
          </a:p>
          <a:p>
            <a:r>
              <a:rPr lang="en-US" sz="2000" dirty="0"/>
              <a:t>Failure Strain</a:t>
            </a:r>
          </a:p>
          <a:p>
            <a:r>
              <a:rPr lang="en-US" sz="2000" dirty="0"/>
              <a:t>Yield Strain</a:t>
            </a:r>
          </a:p>
          <a:p>
            <a:r>
              <a:rPr lang="en-US" sz="2000" dirty="0"/>
              <a:t>Shear Modulus</a:t>
            </a:r>
          </a:p>
          <a:p>
            <a:endParaRPr lang="en-US" sz="2000" dirty="0"/>
          </a:p>
        </p:txBody>
      </p:sp>
      <p:sp>
        <p:nvSpPr>
          <p:cNvPr id="5" name="Content Placeholder 3"/>
          <p:cNvSpPr txBox="1">
            <a:spLocks/>
          </p:cNvSpPr>
          <p:nvPr/>
        </p:nvSpPr>
        <p:spPr bwMode="auto">
          <a:xfrm>
            <a:off x="3276600" y="883147"/>
            <a:ext cx="2819400" cy="574625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smtClean="0"/>
              <a:t>Poisson’s Ratio</a:t>
            </a:r>
          </a:p>
          <a:p>
            <a:r>
              <a:rPr lang="en-US" sz="2000" dirty="0" smtClean="0"/>
              <a:t>True Stress</a:t>
            </a:r>
          </a:p>
          <a:p>
            <a:r>
              <a:rPr lang="en-US" sz="2000" dirty="0" smtClean="0"/>
              <a:t>Engineering Stress</a:t>
            </a:r>
          </a:p>
          <a:p>
            <a:r>
              <a:rPr lang="en-US" sz="2000" dirty="0" smtClean="0"/>
              <a:t>True Strain</a:t>
            </a:r>
          </a:p>
          <a:p>
            <a:r>
              <a:rPr lang="en-US" sz="2000" dirty="0" smtClean="0"/>
              <a:t>Elastic Behavior</a:t>
            </a:r>
          </a:p>
          <a:p>
            <a:r>
              <a:rPr lang="en-US" sz="2000" dirty="0" smtClean="0"/>
              <a:t>Plastic Behavior</a:t>
            </a:r>
          </a:p>
          <a:p>
            <a:r>
              <a:rPr lang="en-US" sz="2000" dirty="0" smtClean="0"/>
              <a:t>Thermal Expansion</a:t>
            </a:r>
          </a:p>
          <a:p>
            <a:r>
              <a:rPr lang="en-US" sz="2000" dirty="0" smtClean="0"/>
              <a:t>Torsion</a:t>
            </a:r>
          </a:p>
          <a:p>
            <a:r>
              <a:rPr lang="en-US" sz="2000" dirty="0" smtClean="0"/>
              <a:t>Torque</a:t>
            </a:r>
          </a:p>
          <a:p>
            <a:r>
              <a:rPr lang="en-US" sz="2000" dirty="0"/>
              <a:t>Angle of Twist</a:t>
            </a:r>
          </a:p>
          <a:p>
            <a:r>
              <a:rPr lang="en-US" sz="2000" dirty="0"/>
              <a:t>Static Indeterminacy</a:t>
            </a:r>
          </a:p>
          <a:p>
            <a:r>
              <a:rPr lang="en-US" sz="2000" dirty="0"/>
              <a:t>Power</a:t>
            </a:r>
          </a:p>
          <a:p>
            <a:r>
              <a:rPr lang="en-US" sz="2000" dirty="0"/>
              <a:t>Pure Bending</a:t>
            </a:r>
          </a:p>
          <a:p>
            <a:r>
              <a:rPr lang="en-US" sz="2000" dirty="0"/>
              <a:t>Area Moment of Inertia</a:t>
            </a:r>
          </a:p>
          <a:p>
            <a:endParaRPr lang="en-US" sz="2000" dirty="0" smtClean="0"/>
          </a:p>
        </p:txBody>
      </p:sp>
      <p:sp>
        <p:nvSpPr>
          <p:cNvPr id="6" name="Content Placeholder 3"/>
          <p:cNvSpPr txBox="1">
            <a:spLocks/>
          </p:cNvSpPr>
          <p:nvPr/>
        </p:nvSpPr>
        <p:spPr bwMode="auto">
          <a:xfrm>
            <a:off x="6096000" y="868362"/>
            <a:ext cx="2819400" cy="574625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a:t>Polar Moment of Inertia</a:t>
            </a:r>
          </a:p>
          <a:p>
            <a:r>
              <a:rPr lang="en-US" sz="2000" dirty="0"/>
              <a:t>Shear Force Diagram</a:t>
            </a:r>
          </a:p>
          <a:p>
            <a:r>
              <a:rPr lang="en-US" sz="2000" dirty="0" smtClean="0"/>
              <a:t>Bending Moment Diagram</a:t>
            </a:r>
          </a:p>
          <a:p>
            <a:r>
              <a:rPr lang="en-US" sz="2000" dirty="0" smtClean="0"/>
              <a:t>Transverse Shear </a:t>
            </a:r>
          </a:p>
          <a:p>
            <a:r>
              <a:rPr lang="en-US" sz="2000" dirty="0" smtClean="0"/>
              <a:t>Cantilever Beam</a:t>
            </a:r>
          </a:p>
          <a:p>
            <a:r>
              <a:rPr lang="en-US" sz="2000" dirty="0" smtClean="0"/>
              <a:t>Simply Supported Beam</a:t>
            </a:r>
          </a:p>
          <a:p>
            <a:r>
              <a:rPr lang="en-US" sz="2000" dirty="0" smtClean="0"/>
              <a:t>Clamped Beam</a:t>
            </a:r>
          </a:p>
          <a:p>
            <a:r>
              <a:rPr lang="en-US" sz="2000" dirty="0" smtClean="0"/>
              <a:t>Isotropic</a:t>
            </a:r>
          </a:p>
          <a:p>
            <a:r>
              <a:rPr lang="en-US" sz="2000" dirty="0" smtClean="0"/>
              <a:t>Anisotropic</a:t>
            </a:r>
          </a:p>
          <a:p>
            <a:r>
              <a:rPr lang="en-US" sz="2000" dirty="0" smtClean="0"/>
              <a:t>Homogeneous</a:t>
            </a:r>
          </a:p>
          <a:p>
            <a:r>
              <a:rPr lang="en-US" sz="2000" dirty="0" smtClean="0"/>
              <a:t>Prismatic</a:t>
            </a:r>
          </a:p>
          <a:p>
            <a:r>
              <a:rPr lang="en-US" sz="2000" dirty="0" smtClean="0"/>
              <a:t>Thin-Walled Member</a:t>
            </a:r>
          </a:p>
          <a:p>
            <a:r>
              <a:rPr lang="en-US" sz="2000" dirty="0" smtClean="0"/>
              <a:t>Pressure Vessel</a:t>
            </a:r>
          </a:p>
        </p:txBody>
      </p:sp>
    </p:spTree>
    <p:extLst>
      <p:ext uri="{BB962C8B-B14F-4D97-AF65-F5344CB8AC3E}">
        <p14:creationId xmlns:p14="http://schemas.microsoft.com/office/powerpoint/2010/main" val="1862704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81000"/>
            <a:ext cx="8229600" cy="487362"/>
          </a:xfrm>
        </p:spPr>
        <p:txBody>
          <a:bodyPr/>
          <a:lstStyle/>
          <a:p>
            <a:r>
              <a:rPr lang="en-US" sz="3200" dirty="0" smtClean="0"/>
              <a:t>Vocabulary</a:t>
            </a:r>
            <a:endParaRPr lang="en-US" sz="3200" dirty="0"/>
          </a:p>
        </p:txBody>
      </p:sp>
      <p:sp>
        <p:nvSpPr>
          <p:cNvPr id="4" name="Content Placeholder 3"/>
          <p:cNvSpPr>
            <a:spLocks noGrp="1"/>
          </p:cNvSpPr>
          <p:nvPr>
            <p:ph idx="1"/>
          </p:nvPr>
        </p:nvSpPr>
        <p:spPr>
          <a:xfrm>
            <a:off x="1828800" y="1143000"/>
            <a:ext cx="2819400" cy="3932238"/>
          </a:xfrm>
        </p:spPr>
        <p:txBody>
          <a:bodyPr/>
          <a:lstStyle/>
          <a:p>
            <a:r>
              <a:rPr lang="en-US" sz="2000" dirty="0"/>
              <a:t>Combined Loading</a:t>
            </a:r>
          </a:p>
          <a:p>
            <a:r>
              <a:rPr lang="en-US" sz="2000" dirty="0"/>
              <a:t>Stress Transformation</a:t>
            </a:r>
          </a:p>
          <a:p>
            <a:r>
              <a:rPr lang="en-US" sz="2000" dirty="0"/>
              <a:t>Mohr’s Circle</a:t>
            </a:r>
          </a:p>
          <a:p>
            <a:r>
              <a:rPr lang="en-US" sz="2000" dirty="0"/>
              <a:t>Plane Stress</a:t>
            </a:r>
          </a:p>
          <a:p>
            <a:r>
              <a:rPr lang="en-US" sz="2000" dirty="0"/>
              <a:t>Superposition</a:t>
            </a:r>
          </a:p>
          <a:p>
            <a:r>
              <a:rPr lang="en-US" sz="2000" dirty="0"/>
              <a:t>Elastic Curve</a:t>
            </a:r>
          </a:p>
          <a:p>
            <a:r>
              <a:rPr lang="en-US" sz="2000" dirty="0"/>
              <a:t>Column</a:t>
            </a:r>
          </a:p>
          <a:p>
            <a:r>
              <a:rPr lang="en-US" sz="2000" dirty="0"/>
              <a:t>Buckling</a:t>
            </a:r>
          </a:p>
          <a:p>
            <a:r>
              <a:rPr lang="en-US" sz="2000" dirty="0"/>
              <a:t>Euler Buckling</a:t>
            </a:r>
          </a:p>
          <a:p>
            <a:r>
              <a:rPr lang="en-US" sz="2000" dirty="0"/>
              <a:t>Plane Strain</a:t>
            </a:r>
          </a:p>
          <a:p>
            <a:endParaRPr lang="en-US" sz="2000" dirty="0"/>
          </a:p>
          <a:p>
            <a:endParaRPr lang="en-US" sz="2000" dirty="0"/>
          </a:p>
        </p:txBody>
      </p:sp>
      <p:sp>
        <p:nvSpPr>
          <p:cNvPr id="5" name="Content Placeholder 3"/>
          <p:cNvSpPr txBox="1">
            <a:spLocks/>
          </p:cNvSpPr>
          <p:nvPr/>
        </p:nvSpPr>
        <p:spPr bwMode="auto">
          <a:xfrm>
            <a:off x="4648200" y="1157785"/>
            <a:ext cx="2819400" cy="414605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a:t>Ductile Behavior</a:t>
            </a:r>
          </a:p>
          <a:p>
            <a:r>
              <a:rPr lang="en-US" sz="2000" dirty="0"/>
              <a:t>Brittle Behavior</a:t>
            </a:r>
          </a:p>
          <a:p>
            <a:r>
              <a:rPr lang="en-US" sz="2000" dirty="0"/>
              <a:t>Axial Stiffness</a:t>
            </a:r>
          </a:p>
          <a:p>
            <a:r>
              <a:rPr lang="en-US" sz="2000" dirty="0"/>
              <a:t>3-point Bending</a:t>
            </a:r>
          </a:p>
          <a:p>
            <a:r>
              <a:rPr lang="en-US" sz="2000" dirty="0"/>
              <a:t>4-point Bending</a:t>
            </a:r>
          </a:p>
          <a:p>
            <a:r>
              <a:rPr lang="en-US" sz="2000" dirty="0"/>
              <a:t>Modulus of Elasticity</a:t>
            </a:r>
          </a:p>
          <a:p>
            <a:r>
              <a:rPr lang="en-US" sz="2000" dirty="0"/>
              <a:t>Young’s Modulus</a:t>
            </a:r>
          </a:p>
          <a:p>
            <a:r>
              <a:rPr lang="en-US" sz="2000" dirty="0"/>
              <a:t>Modulus of Rigidity</a:t>
            </a:r>
          </a:p>
          <a:p>
            <a:r>
              <a:rPr lang="en-US" sz="2000" dirty="0"/>
              <a:t>Principal Strains</a:t>
            </a:r>
          </a:p>
          <a:p>
            <a:r>
              <a:rPr lang="en-US" sz="2000" dirty="0"/>
              <a:t>Flexural Stiffness</a:t>
            </a:r>
          </a:p>
          <a:p>
            <a:endParaRPr lang="en-US" sz="2000" dirty="0" smtClean="0"/>
          </a:p>
        </p:txBody>
      </p:sp>
    </p:spTree>
    <p:extLst>
      <p:ext uri="{BB962C8B-B14F-4D97-AF65-F5344CB8AC3E}">
        <p14:creationId xmlns:p14="http://schemas.microsoft.com/office/powerpoint/2010/main" val="220084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structural members</a:t>
            </a:r>
            <a:endParaRPr lang="en-US" dirty="0"/>
          </a:p>
        </p:txBody>
      </p:sp>
      <p:sp>
        <p:nvSpPr>
          <p:cNvPr id="3" name="Content Placeholder 2"/>
          <p:cNvSpPr>
            <a:spLocks noGrp="1"/>
          </p:cNvSpPr>
          <p:nvPr>
            <p:ph idx="1"/>
          </p:nvPr>
        </p:nvSpPr>
        <p:spPr/>
        <p:txBody>
          <a:bodyPr/>
          <a:lstStyle/>
          <a:p>
            <a:r>
              <a:rPr lang="en-US" dirty="0"/>
              <a:t>Types of Structure</a:t>
            </a:r>
          </a:p>
          <a:p>
            <a:pPr lvl="1"/>
            <a:r>
              <a:rPr lang="en-US" dirty="0"/>
              <a:t>Rigid Frame</a:t>
            </a:r>
          </a:p>
          <a:p>
            <a:pPr lvl="2"/>
            <a:r>
              <a:rPr lang="en-US" dirty="0" smtClean="0"/>
              <a:t>It </a:t>
            </a:r>
            <a:r>
              <a:rPr lang="en-US" dirty="0"/>
              <a:t>is that type of structure in which the members are joined together by rigid joints e.g. welded joints</a:t>
            </a:r>
            <a:r>
              <a:rPr lang="en-US" dirty="0" smtClean="0"/>
              <a:t>.</a:t>
            </a:r>
            <a:endParaRPr lang="en-US" dirty="0"/>
          </a:p>
          <a:p>
            <a:pPr lvl="1"/>
            <a:r>
              <a:rPr lang="en-US" dirty="0"/>
              <a:t>Truss (Pin connected joints)</a:t>
            </a:r>
          </a:p>
          <a:p>
            <a:pPr lvl="2"/>
            <a:r>
              <a:rPr lang="en-US" dirty="0"/>
              <a:t>A type of structure formed by members in triangular form, the resulting figure is called a truss. In </a:t>
            </a:r>
            <a:r>
              <a:rPr lang="en-US" dirty="0" smtClean="0"/>
              <a:t>trusses, </a:t>
            </a:r>
            <a:r>
              <a:rPr lang="en-US" dirty="0"/>
              <a:t>joints are pin connected and loads are applied at joints. No shear force &amp; bending moment are produced. Only axial compression and axial tension is to be determined while analyzing a truss</a:t>
            </a:r>
            <a:r>
              <a:rPr lang="en-US" dirty="0" smtClean="0"/>
              <a:t>.</a:t>
            </a:r>
            <a:endParaRPr lang="en-US" dirty="0"/>
          </a:p>
        </p:txBody>
      </p:sp>
    </p:spTree>
    <p:extLst>
      <p:ext uri="{BB962C8B-B14F-4D97-AF65-F5344CB8AC3E}">
        <p14:creationId xmlns:p14="http://schemas.microsoft.com/office/powerpoint/2010/main" val="2411911250"/>
      </p:ext>
    </p:extLst>
  </p:cSld>
  <p:clrMapOvr>
    <a:masterClrMapping/>
  </p:clrMapOvr>
</p:sld>
</file>

<file path=ppt/theme/theme1.xml><?xml version="1.0" encoding="utf-8"?>
<a:theme xmlns:a="http://schemas.openxmlformats.org/drawingml/2006/main" name="UTMocw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utmocw4</Template>
  <TotalTime>1507</TotalTime>
  <Words>766</Words>
  <Application>Microsoft Office PowerPoint</Application>
  <PresentationFormat>On-screen Show (4:3)</PresentationFormat>
  <Paragraphs>137</Paragraphs>
  <Slides>20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UTMocw template</vt:lpstr>
      <vt:lpstr>SKTN 2123 Strength of Materials</vt:lpstr>
      <vt:lpstr>Credits</vt:lpstr>
      <vt:lpstr>Big Picture</vt:lpstr>
      <vt:lpstr>What is this course about</vt:lpstr>
      <vt:lpstr>What You Should Do</vt:lpstr>
      <vt:lpstr>Vocabulary</vt:lpstr>
      <vt:lpstr>Vocabulary</vt:lpstr>
      <vt:lpstr>Vocabulary</vt:lpstr>
      <vt:lpstr>Types of structural members</vt:lpstr>
      <vt:lpstr>Types of structural members</vt:lpstr>
      <vt:lpstr>Types of structural members</vt:lpstr>
      <vt:lpstr>Types of structural members</vt:lpstr>
      <vt:lpstr>Chain of effects</vt:lpstr>
      <vt:lpstr>Types of loading forces</vt:lpstr>
      <vt:lpstr>Types of stress and deformations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SKMM 2413 Thermodynamics I</dc:title>
  <dc:creator>Mohsin</dc:creator>
  <cp:lastModifiedBy>ucin sietz</cp:lastModifiedBy>
  <cp:revision>48</cp:revision>
  <cp:lastPrinted>2013-10-05T16:25:29Z</cp:lastPrinted>
  <dcterms:created xsi:type="dcterms:W3CDTF">2013-08-28T02:41:09Z</dcterms:created>
  <dcterms:modified xsi:type="dcterms:W3CDTF">2019-09-07T16:51:47Z</dcterms:modified>
</cp:coreProperties>
</file>