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6"/>
  </p:notesMasterIdLst>
  <p:sldIdLst>
    <p:sldId id="256" r:id="rId2"/>
    <p:sldId id="378" r:id="rId3"/>
    <p:sldId id="257" r:id="rId4"/>
    <p:sldId id="295" r:id="rId5"/>
    <p:sldId id="328" r:id="rId6"/>
    <p:sldId id="329" r:id="rId7"/>
    <p:sldId id="330" r:id="rId8"/>
    <p:sldId id="331" r:id="rId9"/>
    <p:sldId id="332" r:id="rId10"/>
    <p:sldId id="333" r:id="rId11"/>
    <p:sldId id="296" r:id="rId12"/>
    <p:sldId id="297" r:id="rId13"/>
    <p:sldId id="298" r:id="rId14"/>
    <p:sldId id="299" r:id="rId15"/>
    <p:sldId id="301" r:id="rId16"/>
    <p:sldId id="302" r:id="rId17"/>
    <p:sldId id="303" r:id="rId18"/>
    <p:sldId id="304" r:id="rId19"/>
    <p:sldId id="305" r:id="rId20"/>
    <p:sldId id="335" r:id="rId21"/>
    <p:sldId id="306" r:id="rId22"/>
    <p:sldId id="334" r:id="rId23"/>
    <p:sldId id="307" r:id="rId24"/>
    <p:sldId id="308" r:id="rId25"/>
    <p:sldId id="309" r:id="rId26"/>
    <p:sldId id="310" r:id="rId27"/>
    <p:sldId id="311" r:id="rId28"/>
    <p:sldId id="312" r:id="rId29"/>
    <p:sldId id="314" r:id="rId30"/>
    <p:sldId id="315" r:id="rId31"/>
    <p:sldId id="313" r:id="rId32"/>
    <p:sldId id="316" r:id="rId33"/>
    <p:sldId id="317" r:id="rId34"/>
    <p:sldId id="336" r:id="rId35"/>
    <p:sldId id="337" r:id="rId36"/>
    <p:sldId id="338" r:id="rId37"/>
    <p:sldId id="343" r:id="rId38"/>
    <p:sldId id="339" r:id="rId39"/>
    <p:sldId id="340" r:id="rId40"/>
    <p:sldId id="341" r:id="rId41"/>
    <p:sldId id="342" r:id="rId42"/>
    <p:sldId id="344" r:id="rId43"/>
    <p:sldId id="345" r:id="rId44"/>
    <p:sldId id="346" r:id="rId45"/>
    <p:sldId id="347" r:id="rId46"/>
    <p:sldId id="348" r:id="rId47"/>
    <p:sldId id="349" r:id="rId48"/>
    <p:sldId id="350" r:id="rId49"/>
    <p:sldId id="351" r:id="rId50"/>
    <p:sldId id="352" r:id="rId51"/>
    <p:sldId id="376" r:id="rId52"/>
    <p:sldId id="375" r:id="rId53"/>
    <p:sldId id="377" r:id="rId54"/>
    <p:sldId id="374" r:id="rId55"/>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143375" y="0"/>
            <a:ext cx="3170238" cy="479425"/>
          </a:xfrm>
          <a:prstGeom prst="rect">
            <a:avLst/>
          </a:prstGeom>
        </p:spPr>
        <p:txBody>
          <a:bodyPr vert="horz" lIns="91440" tIns="45720" rIns="91440" bIns="45720" rtlCol="0"/>
          <a:lstStyle>
            <a:lvl1pPr algn="r">
              <a:defRPr sz="1200"/>
            </a:lvl1pPr>
          </a:lstStyle>
          <a:p>
            <a:fld id="{E116FBAA-0EE1-4795-801B-46B8E6E08551}" type="datetimeFigureOut">
              <a:rPr lang="en-US" smtClean="0"/>
              <a:t>04/04/2018</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31838" y="4560888"/>
            <a:ext cx="5851525" cy="43195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20188"/>
            <a:ext cx="3170238" cy="4794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143375" y="9120188"/>
            <a:ext cx="3170238" cy="479425"/>
          </a:xfrm>
          <a:prstGeom prst="rect">
            <a:avLst/>
          </a:prstGeom>
        </p:spPr>
        <p:txBody>
          <a:bodyPr vert="horz" lIns="91440" tIns="45720" rIns="91440" bIns="45720" rtlCol="0" anchor="b"/>
          <a:lstStyle>
            <a:lvl1pPr algn="r">
              <a:defRPr sz="1200"/>
            </a:lvl1pPr>
          </a:lstStyle>
          <a:p>
            <a:fld id="{D218C4F1-C0CC-4E77-AC3C-3D3B75480BED}" type="slidenum">
              <a:rPr lang="en-US" smtClean="0"/>
              <a:t>‹#›</a:t>
            </a:fld>
            <a:endParaRPr lang="en-US"/>
          </a:p>
        </p:txBody>
      </p:sp>
    </p:spTree>
    <p:extLst>
      <p:ext uri="{BB962C8B-B14F-4D97-AF65-F5344CB8AC3E}">
        <p14:creationId xmlns:p14="http://schemas.microsoft.com/office/powerpoint/2010/main" val="4652065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MY" smtClean="0"/>
          </a:p>
        </p:txBody>
      </p:sp>
      <p:sp>
        <p:nvSpPr>
          <p:cNvPr id="28676" name="Slide Number Placeholder 3"/>
          <p:cNvSpPr>
            <a:spLocks noGrp="1"/>
          </p:cNvSpPr>
          <p:nvPr>
            <p:ph type="sldNum" sz="quarter" idx="5"/>
          </p:nvPr>
        </p:nvSpPr>
        <p:spPr/>
        <p:txBody>
          <a:bodyPr/>
          <a:lstStyle/>
          <a:p>
            <a:pPr>
              <a:defRPr/>
            </a:pPr>
            <a:fld id="{CA36C475-4837-4F5C-A135-7B31744A3078}" type="slidenum">
              <a:rPr lang="en-US" smtClean="0"/>
              <a:pPr>
                <a:defRPr/>
              </a:pPr>
              <a:t>33</a:t>
            </a:fld>
            <a:endParaRPr lang="en-US" smtClean="0"/>
          </a:p>
        </p:txBody>
      </p:sp>
    </p:spTree>
    <p:extLst>
      <p:ext uri="{BB962C8B-B14F-4D97-AF65-F5344CB8AC3E}">
        <p14:creationId xmlns:p14="http://schemas.microsoft.com/office/powerpoint/2010/main" val="13683227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MY"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MY"/>
          </a:p>
        </p:txBody>
      </p:sp>
      <p:sp>
        <p:nvSpPr>
          <p:cNvPr id="15" name="Text Placeholder 14"/>
          <p:cNvSpPr>
            <a:spLocks noGrp="1"/>
          </p:cNvSpPr>
          <p:nvPr>
            <p:ph type="body" sz="quarter" idx="13"/>
          </p:nvPr>
        </p:nvSpPr>
        <p:spPr>
          <a:xfrm>
            <a:off x="971550" y="1196975"/>
            <a:ext cx="6408762" cy="914400"/>
          </a:xfrm>
        </p:spPr>
        <p:txBody>
          <a:bodyPr/>
          <a:lstStyle>
            <a:lvl1pPr algn="ctr">
              <a:buNone/>
              <a:defRPr/>
            </a:lvl1pPr>
          </a:lstStyle>
          <a:p>
            <a:pPr lvl="0"/>
            <a:r>
              <a:rPr lang="en-US" smtClean="0"/>
              <a:t>Click to edit Master text styles</a:t>
            </a:r>
          </a:p>
        </p:txBody>
      </p:sp>
      <p:sp>
        <p:nvSpPr>
          <p:cNvPr id="5" name="Date Placeholder 3"/>
          <p:cNvSpPr>
            <a:spLocks noGrp="1"/>
          </p:cNvSpPr>
          <p:nvPr>
            <p:ph type="dt" sz="half" idx="14"/>
          </p:nvPr>
        </p:nvSpPr>
        <p:spPr/>
        <p:txBody>
          <a:bodyPr/>
          <a:lstStyle>
            <a:lvl1pPr>
              <a:defRPr/>
            </a:lvl1pPr>
          </a:lstStyle>
          <a:p>
            <a:fld id="{5E03C2F1-4303-46FD-BD96-DFF132C2F07E}" type="datetimeFigureOut">
              <a:rPr lang="en-US" smtClean="0"/>
              <a:t>04/04/2018</a:t>
            </a:fld>
            <a:endParaRPr lang="en-US"/>
          </a:p>
        </p:txBody>
      </p:sp>
      <p:sp>
        <p:nvSpPr>
          <p:cNvPr id="6" name="Footer Placeholder 4"/>
          <p:cNvSpPr>
            <a:spLocks noGrp="1"/>
          </p:cNvSpPr>
          <p:nvPr>
            <p:ph type="ftr" sz="quarter" idx="15"/>
          </p:nvPr>
        </p:nvSpPr>
        <p:spPr/>
        <p:txBody>
          <a:bodyPr/>
          <a:lstStyle>
            <a:lvl1pPr>
              <a:defRPr/>
            </a:lvl1pPr>
          </a:lstStyle>
          <a:p>
            <a:endParaRPr lang="en-US"/>
          </a:p>
        </p:txBody>
      </p:sp>
      <p:sp>
        <p:nvSpPr>
          <p:cNvPr id="7" name="Slide Number Placeholder 5"/>
          <p:cNvSpPr>
            <a:spLocks noGrp="1"/>
          </p:cNvSpPr>
          <p:nvPr>
            <p:ph type="sldNum" sz="quarter" idx="16"/>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04/04/2018</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MY"/>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04/04/2018</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E03C2F1-4303-46FD-BD96-DFF132C2F07E}" type="datetimeFigureOut">
              <a:rPr lang="en-US" smtClean="0"/>
              <a:t>04/04/2018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C7A7B8-5F5E-4807-9DAC-30424A4C92AE}" type="slidenum">
              <a:rPr lang="en-US" smtClean="0"/>
              <a:t>‹#›</a:t>
            </a:fld>
            <a:endParaRPr lang="en-US"/>
          </a:p>
        </p:txBody>
      </p:sp>
    </p:spTree>
    <p:extLst>
      <p:ext uri="{BB962C8B-B14F-4D97-AF65-F5344CB8AC3E}">
        <p14:creationId xmlns:p14="http://schemas.microsoft.com/office/powerpoint/2010/main" val="1214208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04/04/2018</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MY"/>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04/04/2018</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04/04/2018</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MY"/>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7" name="Date Placeholder 3"/>
          <p:cNvSpPr>
            <a:spLocks noGrp="1"/>
          </p:cNvSpPr>
          <p:nvPr>
            <p:ph type="dt" sz="half" idx="10"/>
          </p:nvPr>
        </p:nvSpPr>
        <p:spPr/>
        <p:txBody>
          <a:bodyPr/>
          <a:lstStyle>
            <a:lvl1pPr>
              <a:defRPr/>
            </a:lvl1pPr>
          </a:lstStyle>
          <a:p>
            <a:fld id="{5E03C2F1-4303-46FD-BD96-DFF132C2F07E}" type="datetimeFigureOut">
              <a:rPr lang="en-US" smtClean="0"/>
              <a:t>04/04/2018</a:t>
            </a:fld>
            <a:endParaRPr lang="en-US"/>
          </a:p>
        </p:txBody>
      </p:sp>
      <p:sp>
        <p:nvSpPr>
          <p:cNvPr id="8" name="Footer Placeholder 4"/>
          <p:cNvSpPr>
            <a:spLocks noGrp="1"/>
          </p:cNvSpPr>
          <p:nvPr>
            <p:ph type="ftr" sz="quarter" idx="11"/>
          </p:nvPr>
        </p:nvSpPr>
        <p:spPr/>
        <p:txBody>
          <a:bodyPr/>
          <a:lstStyle>
            <a:lvl1pPr>
              <a:defRPr/>
            </a:lvl1pPr>
          </a:lstStyle>
          <a:p>
            <a:endParaRPr lang="en-US"/>
          </a:p>
        </p:txBody>
      </p:sp>
      <p:sp>
        <p:nvSpPr>
          <p:cNvPr id="9"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Date Placeholder 3"/>
          <p:cNvSpPr>
            <a:spLocks noGrp="1"/>
          </p:cNvSpPr>
          <p:nvPr>
            <p:ph type="dt" sz="half" idx="10"/>
          </p:nvPr>
        </p:nvSpPr>
        <p:spPr/>
        <p:txBody>
          <a:bodyPr/>
          <a:lstStyle>
            <a:lvl1pPr>
              <a:defRPr/>
            </a:lvl1pPr>
          </a:lstStyle>
          <a:p>
            <a:fld id="{5E03C2F1-4303-46FD-BD96-DFF132C2F07E}" type="datetimeFigureOut">
              <a:rPr lang="en-US" smtClean="0"/>
              <a:t>04/04/2018</a:t>
            </a:fld>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5E03C2F1-4303-46FD-BD96-DFF132C2F07E}" type="datetimeFigureOut">
              <a:rPr lang="en-US" smtClean="0"/>
              <a:t>04/04/2018</a:t>
            </a:fld>
            <a:endParaRPr lang="en-US"/>
          </a:p>
        </p:txBody>
      </p:sp>
      <p:sp>
        <p:nvSpPr>
          <p:cNvPr id="3" name="Footer Placeholder 4"/>
          <p:cNvSpPr>
            <a:spLocks noGrp="1"/>
          </p:cNvSpPr>
          <p:nvPr>
            <p:ph type="ftr" sz="quarter" idx="11"/>
          </p:nvPr>
        </p:nvSpPr>
        <p:spPr/>
        <p:txBody>
          <a:bodyPr/>
          <a:lstStyle>
            <a:lvl1pPr>
              <a:defRPr/>
            </a:lvl1pPr>
          </a:lstStyle>
          <a:p>
            <a:endParaRPr lang="en-US"/>
          </a:p>
        </p:txBody>
      </p:sp>
      <p:sp>
        <p:nvSpPr>
          <p:cNvPr id="4"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MY"/>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04/04/2018</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MY"/>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MY"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04/04/2018</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MY"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fld id="{5E03C2F1-4303-46FD-BD96-DFF132C2F07E}" type="datetimeFigureOut">
              <a:rPr lang="en-US" smtClean="0"/>
              <a:t>04/04/2018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fld id="{7FC7A7B8-5F5E-4807-9DAC-30424A4C92A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w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wmf"/></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7.wmf"/><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image" Target="../media/image30.wmf"/><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50.jpeg"/><Relationship Id="rId5" Type="http://schemas.openxmlformats.org/officeDocument/2006/relationships/image" Target="../media/image49.png"/><Relationship Id="rId4" Type="http://schemas.openxmlformats.org/officeDocument/2006/relationships/image" Target="../media/image48.png"/></Relationships>
</file>

<file path=ppt/slides/_rels/slide4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NULL"/></Relationships>
</file>

<file path=ppt/slides/_rels/slide44.xml.rels><?xml version="1.0" encoding="UTF-8" standalone="yes"?>
<Relationships xmlns="http://schemas.openxmlformats.org/package/2006/relationships"><Relationship Id="rId3" Type="http://schemas.openxmlformats.org/officeDocument/2006/relationships/image" Target="../media/image55.wmf"/><Relationship Id="rId2" Type="http://schemas.openxmlformats.org/officeDocument/2006/relationships/image" Target="../media/image54.png"/><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56.png"/></Relationships>
</file>

<file path=ppt/slides/_rels/slide4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 Id="rId4" Type="http://schemas.openxmlformats.org/officeDocument/2006/relationships/image" Target="../media/image61.wmf"/></Relationships>
</file>

<file path=ppt/slides/_rels/slide47.xml.rels><?xml version="1.0" encoding="UTF-8" standalone="yes"?>
<Relationships xmlns="http://schemas.openxmlformats.org/package/2006/relationships"><Relationship Id="rId3" Type="http://schemas.openxmlformats.org/officeDocument/2006/relationships/image" Target="../media/image63.wmf"/><Relationship Id="rId7" Type="http://schemas.openxmlformats.org/officeDocument/2006/relationships/image" Target="../media/image67.png"/><Relationship Id="rId2" Type="http://schemas.openxmlformats.org/officeDocument/2006/relationships/image" Target="../media/image62.png"/><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wmf"/><Relationship Id="rId4" Type="http://schemas.openxmlformats.org/officeDocument/2006/relationships/image" Target="../media/image64.wmf"/></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gi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image" Target="../media/image72.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Thermodynamics</a:t>
            </a:r>
            <a:r>
              <a:rPr lang="en-US" dirty="0" smtClean="0"/>
              <a:t/>
            </a:r>
            <a:br>
              <a:rPr lang="en-US" dirty="0" smtClean="0"/>
            </a:br>
            <a:r>
              <a:rPr lang="en-US" dirty="0"/>
              <a:t>Chapter </a:t>
            </a:r>
            <a:r>
              <a:rPr lang="en-US" dirty="0" smtClean="0"/>
              <a:t>7</a:t>
            </a:r>
            <a:r>
              <a:rPr lang="en-US" sz="4800" dirty="0">
                <a:solidFill>
                  <a:srgbClr val="C00000"/>
                </a:solidFill>
              </a:rPr>
              <a:t/>
            </a:r>
            <a:br>
              <a:rPr lang="en-US" sz="4800" dirty="0">
                <a:solidFill>
                  <a:srgbClr val="C00000"/>
                </a:solidFill>
              </a:rPr>
            </a:br>
            <a:r>
              <a:rPr lang="en-US" dirty="0" smtClean="0">
                <a:solidFill>
                  <a:srgbClr val="C00000"/>
                </a:solidFill>
              </a:rPr>
              <a:t>POWER AND REFRIGERATION CYCLES</a:t>
            </a:r>
            <a:endParaRPr lang="en-US" dirty="0"/>
          </a:p>
        </p:txBody>
      </p:sp>
      <p:sp>
        <p:nvSpPr>
          <p:cNvPr id="3" name="Subtitle 2"/>
          <p:cNvSpPr>
            <a:spLocks noGrp="1"/>
          </p:cNvSpPr>
          <p:nvPr>
            <p:ph type="subTitle" idx="1"/>
          </p:nvPr>
        </p:nvSpPr>
        <p:spPr>
          <a:xfrm>
            <a:off x="1371600" y="4724400"/>
            <a:ext cx="6934200" cy="914400"/>
          </a:xfrm>
        </p:spPr>
        <p:txBody>
          <a:bodyPr/>
          <a:lstStyle/>
          <a:p>
            <a:r>
              <a:rPr lang="en-US" dirty="0" err="1" smtClean="0"/>
              <a:t>Mohsin</a:t>
            </a:r>
            <a:r>
              <a:rPr lang="en-US" dirty="0" smtClean="0"/>
              <a:t> </a:t>
            </a:r>
            <a:r>
              <a:rPr lang="en-US" dirty="0" err="1" smtClean="0"/>
              <a:t>Mohd</a:t>
            </a:r>
            <a:r>
              <a:rPr lang="en-US" dirty="0" smtClean="0"/>
              <a:t> </a:t>
            </a:r>
            <a:r>
              <a:rPr lang="en-US" dirty="0" err="1" smtClean="0"/>
              <a:t>Sies</a:t>
            </a:r>
            <a:endParaRPr lang="en-US" dirty="0" smtClean="0"/>
          </a:p>
          <a:p>
            <a:r>
              <a:rPr lang="en-US" sz="2000" dirty="0" err="1" smtClean="0"/>
              <a:t>Fakulti</a:t>
            </a:r>
            <a:r>
              <a:rPr lang="en-US" sz="2000" dirty="0" smtClean="0"/>
              <a:t> </a:t>
            </a:r>
            <a:r>
              <a:rPr lang="en-US" sz="2000" dirty="0" err="1" smtClean="0"/>
              <a:t>Kejuruteraan</a:t>
            </a:r>
            <a:r>
              <a:rPr lang="en-US" sz="2000" dirty="0" smtClean="0"/>
              <a:t> </a:t>
            </a:r>
            <a:r>
              <a:rPr lang="en-US" sz="2000" dirty="0" err="1" smtClean="0"/>
              <a:t>Mekanikal</a:t>
            </a:r>
            <a:r>
              <a:rPr lang="en-US" sz="2000" dirty="0" smtClean="0"/>
              <a:t>, </a:t>
            </a:r>
            <a:r>
              <a:rPr lang="en-US" sz="2000" dirty="0" err="1" smtClean="0"/>
              <a:t>Universiti</a:t>
            </a:r>
            <a:r>
              <a:rPr lang="en-US" sz="2000" dirty="0" smtClean="0"/>
              <a:t> </a:t>
            </a:r>
            <a:r>
              <a:rPr lang="en-US" sz="2000" dirty="0" err="1" smtClean="0"/>
              <a:t>Teknologi</a:t>
            </a:r>
            <a:r>
              <a:rPr lang="en-US" sz="2000" dirty="0" smtClean="0"/>
              <a:t> Malaysia</a:t>
            </a:r>
            <a:endParaRPr lang="en-US" sz="2000" dirty="0"/>
          </a:p>
        </p:txBody>
      </p:sp>
    </p:spTree>
    <p:extLst>
      <p:ext uri="{BB962C8B-B14F-4D97-AF65-F5344CB8AC3E}">
        <p14:creationId xmlns:p14="http://schemas.microsoft.com/office/powerpoint/2010/main" val="336257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73952" y="533401"/>
            <a:ext cx="6146047" cy="5882356"/>
          </a:xfrm>
        </p:spPr>
      </p:pic>
    </p:spTree>
    <p:extLst>
      <p:ext uri="{BB962C8B-B14F-4D97-AF65-F5344CB8AC3E}">
        <p14:creationId xmlns:p14="http://schemas.microsoft.com/office/powerpoint/2010/main" val="16717620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8D63926-AA6A-4F50-BB4E-604E8AE2AD77}" type="slidenum">
              <a:rPr lang="en-US">
                <a:solidFill>
                  <a:srgbClr val="FFFFFF"/>
                </a:solidFill>
              </a:rPr>
              <a:pPr eaLnBrk="1" hangingPunct="1"/>
              <a:t>11</a:t>
            </a:fld>
            <a:endParaRPr lang="en-US">
              <a:solidFill>
                <a:srgbClr val="FFFFFF"/>
              </a:solidFill>
            </a:endParaRPr>
          </a:p>
        </p:txBody>
      </p:sp>
      <p:pic>
        <p:nvPicPr>
          <p:cNvPr id="1126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533400"/>
            <a:ext cx="830580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2514600" y="609600"/>
            <a:ext cx="5486400" cy="523875"/>
          </a:xfrm>
          <a:prstGeom prst="rect">
            <a:avLst/>
          </a:prstGeom>
          <a:noFill/>
        </p:spPr>
        <p:txBody>
          <a:bodyPr wrap="square">
            <a:spAutoFit/>
          </a:bodyPr>
          <a:lstStyle/>
          <a:p>
            <a:pPr>
              <a:defRPr/>
            </a:pPr>
            <a:r>
              <a:rPr lang="en-US" sz="2800" dirty="0">
                <a:solidFill>
                  <a:srgbClr val="C00000"/>
                </a:solidFill>
                <a:latin typeface="+mj-lt"/>
                <a:cs typeface="+mn-cs"/>
              </a:rPr>
              <a:t>Sub-Systems in a Vapor Power Plant</a:t>
            </a:r>
          </a:p>
        </p:txBody>
      </p:sp>
      <p:sp>
        <p:nvSpPr>
          <p:cNvPr id="5" name="TextBox 4"/>
          <p:cNvSpPr txBox="1"/>
          <p:nvPr/>
        </p:nvSpPr>
        <p:spPr>
          <a:xfrm>
            <a:off x="2971800" y="1143000"/>
            <a:ext cx="4724400" cy="400050"/>
          </a:xfrm>
          <a:prstGeom prst="rect">
            <a:avLst/>
          </a:prstGeom>
          <a:noFill/>
        </p:spPr>
        <p:txBody>
          <a:bodyPr>
            <a:spAutoFit/>
          </a:bodyPr>
          <a:lstStyle/>
          <a:p>
            <a:pPr>
              <a:defRPr/>
            </a:pPr>
            <a:r>
              <a:rPr lang="en-US" sz="2000" dirty="0">
                <a:latin typeface="+mj-lt"/>
                <a:cs typeface="+mn-cs"/>
              </a:rPr>
              <a:t>Our focus will be on sub-system </a:t>
            </a:r>
            <a:r>
              <a:rPr lang="en-US" sz="2000" b="1" dirty="0">
                <a:latin typeface="+mj-lt"/>
                <a:cs typeface="+mn-cs"/>
              </a:rPr>
              <a:t>A</a:t>
            </a:r>
            <a:r>
              <a:rPr lang="en-US" sz="2000" dirty="0">
                <a:latin typeface="+mj-lt"/>
                <a:cs typeface="+mn-cs"/>
              </a:rPr>
              <a:t>.</a:t>
            </a:r>
          </a:p>
        </p:txBody>
      </p:sp>
    </p:spTree>
    <p:extLst>
      <p:ext uri="{BB962C8B-B14F-4D97-AF65-F5344CB8AC3E}">
        <p14:creationId xmlns:p14="http://schemas.microsoft.com/office/powerpoint/2010/main" val="1798369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3"/>
          <p:cNvSpPr>
            <a:spLocks noGrp="1"/>
          </p:cNvSpPr>
          <p:nvPr>
            <p:ph type="sldNum" sz="quarter" idx="12"/>
          </p:nvPr>
        </p:nvSpPr>
        <p:spPr/>
        <p:txBody>
          <a:bodyPr/>
          <a:lstStyle/>
          <a:p>
            <a:pPr>
              <a:defRPr/>
            </a:pPr>
            <a:fld id="{74644BDF-6F7D-4387-A32C-13AD42DA8E6C}" type="slidenum">
              <a:rPr lang="en-US" sz="1600">
                <a:solidFill>
                  <a:schemeClr val="tx1"/>
                </a:solidFill>
                <a:latin typeface="+mn-lt"/>
              </a:rPr>
              <a:pPr>
                <a:defRPr/>
              </a:pPr>
              <a:t>12</a:t>
            </a:fld>
            <a:endParaRPr lang="en-US" sz="1600">
              <a:solidFill>
                <a:schemeClr val="tx1"/>
              </a:solidFill>
              <a:latin typeface="+mn-lt"/>
            </a:endParaRPr>
          </a:p>
        </p:txBody>
      </p:sp>
      <p:sp>
        <p:nvSpPr>
          <p:cNvPr id="3075" name="Rectangle 2"/>
          <p:cNvSpPr>
            <a:spLocks noChangeArrowheads="1"/>
          </p:cNvSpPr>
          <p:nvPr/>
        </p:nvSpPr>
        <p:spPr bwMode="auto">
          <a:xfrm>
            <a:off x="636588" y="588963"/>
            <a:ext cx="1831975" cy="554037"/>
          </a:xfrm>
          <a:prstGeom prst="rect">
            <a:avLst/>
          </a:prstGeom>
          <a:noFill/>
          <a:ln w="9525">
            <a:noFill/>
            <a:miter lim="800000"/>
            <a:headEnd/>
            <a:tailEnd/>
          </a:ln>
        </p:spPr>
        <p:txBody>
          <a:bodyPr wrap="none">
            <a:spAutoFit/>
          </a:bodyPr>
          <a:lstStyle/>
          <a:p>
            <a:pPr>
              <a:defRPr/>
            </a:pPr>
            <a:r>
              <a:rPr lang="en-US" sz="3000" dirty="0">
                <a:solidFill>
                  <a:srgbClr val="C00000"/>
                </a:solidFill>
                <a:latin typeface="+mn-lt"/>
                <a:cs typeface="+mn-cs"/>
              </a:rPr>
              <a:t>Introduction</a:t>
            </a:r>
          </a:p>
        </p:txBody>
      </p:sp>
      <p:sp>
        <p:nvSpPr>
          <p:cNvPr id="3076" name="Rectangle 3"/>
          <p:cNvSpPr>
            <a:spLocks noChangeArrowheads="1"/>
          </p:cNvSpPr>
          <p:nvPr/>
        </p:nvSpPr>
        <p:spPr bwMode="auto">
          <a:xfrm>
            <a:off x="609600" y="1295400"/>
            <a:ext cx="7772400" cy="3200400"/>
          </a:xfrm>
          <a:prstGeom prst="rect">
            <a:avLst/>
          </a:prstGeom>
          <a:ln>
            <a:solidFill>
              <a:schemeClr val="bg1"/>
            </a:solidFill>
            <a:headEnd/>
            <a:tailEnd/>
          </a:ln>
          <a:effectLst/>
        </p:spPr>
        <p:style>
          <a:lnRef idx="2">
            <a:schemeClr val="accent1"/>
          </a:lnRef>
          <a:fillRef idx="1">
            <a:schemeClr val="lt1"/>
          </a:fillRef>
          <a:effectRef idx="0">
            <a:schemeClr val="accent1"/>
          </a:effectRef>
          <a:fontRef idx="minor">
            <a:schemeClr val="dk1"/>
          </a:fontRef>
        </p:style>
        <p:txBody>
          <a:bodyPr>
            <a:spAutoFit/>
          </a:bodyPr>
          <a:lstStyle/>
          <a:p>
            <a:pPr algn="just">
              <a:spcBef>
                <a:spcPts val="0"/>
              </a:spcBef>
              <a:spcAft>
                <a:spcPts val="1200"/>
              </a:spcAft>
              <a:buClr>
                <a:srgbClr val="FF0000"/>
              </a:buClr>
              <a:defRPr/>
            </a:pPr>
            <a:r>
              <a:rPr lang="en-US" sz="2200" b="1" dirty="0">
                <a:solidFill>
                  <a:schemeClr val="accent1">
                    <a:lumMod val="75000"/>
                  </a:schemeClr>
                </a:solidFill>
              </a:rPr>
              <a:t>Steam (Water Vapor)</a:t>
            </a:r>
          </a:p>
          <a:p>
            <a:pPr algn="just">
              <a:spcBef>
                <a:spcPts val="0"/>
              </a:spcBef>
              <a:spcAft>
                <a:spcPts val="600"/>
              </a:spcAft>
              <a:buClr>
                <a:srgbClr val="FF0000"/>
              </a:buClr>
              <a:defRPr/>
            </a:pPr>
            <a:r>
              <a:rPr lang="en-US" sz="2000" b="1" dirty="0"/>
              <a:t>Steam</a:t>
            </a:r>
            <a:r>
              <a:rPr lang="en-US" sz="2000" dirty="0"/>
              <a:t> is the most common working fluid used in vapor power cycles because of its many desirable characteristics, such as: (a) low cost, (b) availability, and (c) high enthalpy of vaporization</a:t>
            </a:r>
            <a:r>
              <a:rPr lang="en-US" sz="2000" baseline="30000" dirty="0"/>
              <a:t>#</a:t>
            </a:r>
            <a:r>
              <a:rPr lang="en-US" sz="2000" dirty="0"/>
              <a:t>. </a:t>
            </a:r>
          </a:p>
          <a:p>
            <a:pPr algn="just">
              <a:spcBef>
                <a:spcPts val="0"/>
              </a:spcBef>
              <a:spcAft>
                <a:spcPts val="600"/>
              </a:spcAft>
              <a:buClr>
                <a:srgbClr val="FF0000"/>
              </a:buClr>
              <a:defRPr/>
            </a:pPr>
            <a:r>
              <a:rPr lang="en-US" sz="2000" b="1" dirty="0"/>
              <a:t>Steam power plants </a:t>
            </a:r>
            <a:r>
              <a:rPr lang="en-US" sz="2000" dirty="0"/>
              <a:t>are commonly referred to as: (a) coal plants, (b) nuclear plants, or (c) natural gas plants, depending on the </a:t>
            </a:r>
            <a:r>
              <a:rPr lang="en-US" sz="2000" b="1" dirty="0"/>
              <a:t>type of fuel </a:t>
            </a:r>
            <a:r>
              <a:rPr lang="en-US" sz="2000" dirty="0"/>
              <a:t>used to supply heat to the steam. </a:t>
            </a:r>
          </a:p>
          <a:p>
            <a:pPr algn="just">
              <a:spcBef>
                <a:spcPts val="0"/>
              </a:spcBef>
              <a:spcAft>
                <a:spcPts val="600"/>
              </a:spcAft>
              <a:buClr>
                <a:srgbClr val="FF0000"/>
              </a:buClr>
              <a:defRPr/>
            </a:pPr>
            <a:r>
              <a:rPr lang="en-US" sz="2000" dirty="0"/>
              <a:t>The steam goes through the same</a:t>
            </a:r>
            <a:r>
              <a:rPr lang="en-US" sz="2000" b="1" dirty="0"/>
              <a:t> basic cycle </a:t>
            </a:r>
            <a:r>
              <a:rPr lang="en-US" sz="2000" dirty="0"/>
              <a:t>in all of them. Therefore, all can be analyzed in the same manner.</a:t>
            </a:r>
          </a:p>
        </p:txBody>
      </p:sp>
      <p:sp>
        <p:nvSpPr>
          <p:cNvPr id="5" name="TextBox 4"/>
          <p:cNvSpPr txBox="1"/>
          <p:nvPr/>
        </p:nvSpPr>
        <p:spPr>
          <a:xfrm>
            <a:off x="1143000" y="4876800"/>
            <a:ext cx="6705600" cy="646113"/>
          </a:xfrm>
          <a:prstGeom prst="rect">
            <a:avLst/>
          </a:prstGeom>
          <a:solidFill>
            <a:schemeClr val="accent1">
              <a:lumMod val="40000"/>
              <a:lumOff val="60000"/>
            </a:schemeClr>
          </a:solidFill>
        </p:spPr>
        <p:txBody>
          <a:bodyPr>
            <a:spAutoFit/>
          </a:bodyPr>
          <a:lstStyle/>
          <a:p>
            <a:pPr>
              <a:defRPr/>
            </a:pPr>
            <a:r>
              <a:rPr lang="en-US" dirty="0">
                <a:latin typeface="+mj-lt"/>
                <a:cs typeface="+mn-cs"/>
              </a:rPr>
              <a:t># The amount of energy needed to vaporize a unit mass of saturated liquid at a given temperature or pressure, </a:t>
            </a:r>
            <a:r>
              <a:rPr lang="en-US" i="1" dirty="0" err="1">
                <a:latin typeface="Times New Roman" pitchFamily="18" charset="0"/>
                <a:cs typeface="Times New Roman" pitchFamily="18" charset="0"/>
              </a:rPr>
              <a:t>h</a:t>
            </a:r>
            <a:r>
              <a:rPr lang="en-US" i="1" baseline="-25000" dirty="0" err="1">
                <a:latin typeface="Times New Roman" pitchFamily="18" charset="0"/>
                <a:cs typeface="Times New Roman" pitchFamily="18" charset="0"/>
              </a:rPr>
              <a:t>fg</a:t>
            </a:r>
            <a:r>
              <a:rPr lang="en-US" dirty="0">
                <a:latin typeface="+mj-lt"/>
                <a:cs typeface="+mn-cs"/>
              </a:rPr>
              <a:t>.</a:t>
            </a:r>
          </a:p>
        </p:txBody>
      </p:sp>
    </p:spTree>
    <p:extLst>
      <p:ext uri="{BB962C8B-B14F-4D97-AF65-F5344CB8AC3E}">
        <p14:creationId xmlns:p14="http://schemas.microsoft.com/office/powerpoint/2010/main" val="16967298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2"/>
          </p:nvPr>
        </p:nvSpPr>
        <p:spPr/>
        <p:txBody>
          <a:bodyPr/>
          <a:lstStyle/>
          <a:p>
            <a:pPr>
              <a:defRPr/>
            </a:pPr>
            <a:fld id="{60903F68-3039-4087-8775-7F4870A53802}" type="slidenum">
              <a:rPr lang="en-US" sz="1600">
                <a:solidFill>
                  <a:schemeClr val="tx1"/>
                </a:solidFill>
                <a:latin typeface="+mn-lt"/>
              </a:rPr>
              <a:pPr>
                <a:defRPr/>
              </a:pPr>
              <a:t>13</a:t>
            </a:fld>
            <a:endParaRPr lang="en-US" sz="1600">
              <a:solidFill>
                <a:schemeClr val="tx1"/>
              </a:solidFill>
              <a:latin typeface="+mn-lt"/>
            </a:endParaRPr>
          </a:p>
        </p:txBody>
      </p:sp>
      <p:sp>
        <p:nvSpPr>
          <p:cNvPr id="4099" name="Rectangle 4"/>
          <p:cNvSpPr>
            <a:spLocks noChangeArrowheads="1"/>
          </p:cNvSpPr>
          <p:nvPr/>
        </p:nvSpPr>
        <p:spPr bwMode="auto">
          <a:xfrm>
            <a:off x="533400" y="381000"/>
            <a:ext cx="2911475" cy="554038"/>
          </a:xfrm>
          <a:prstGeom prst="rect">
            <a:avLst/>
          </a:prstGeom>
          <a:noFill/>
          <a:ln w="9525">
            <a:noFill/>
            <a:miter lim="800000"/>
            <a:headEnd/>
            <a:tailEnd/>
          </a:ln>
        </p:spPr>
        <p:txBody>
          <a:bodyPr wrap="none">
            <a:spAutoFit/>
          </a:bodyPr>
          <a:lstStyle/>
          <a:p>
            <a:pPr>
              <a:defRPr/>
            </a:pPr>
            <a:r>
              <a:rPr lang="en-US" sz="3000" dirty="0">
                <a:solidFill>
                  <a:srgbClr val="C00000"/>
                </a:solidFill>
                <a:latin typeface="+mn-lt"/>
                <a:cs typeface="+mn-cs"/>
              </a:rPr>
              <a:t>Carnot Vapor Cycle</a:t>
            </a:r>
          </a:p>
        </p:txBody>
      </p:sp>
      <p:sp>
        <p:nvSpPr>
          <p:cNvPr id="4102" name="Rectangle 7"/>
          <p:cNvSpPr>
            <a:spLocks noChangeArrowheads="1"/>
          </p:cNvSpPr>
          <p:nvPr/>
        </p:nvSpPr>
        <p:spPr bwMode="auto">
          <a:xfrm>
            <a:off x="533400" y="990600"/>
            <a:ext cx="7924800" cy="1400175"/>
          </a:xfrm>
          <a:prstGeom prst="rect">
            <a:avLst/>
          </a:prstGeom>
          <a:noFill/>
          <a:ln w="9525">
            <a:noFill/>
            <a:miter lim="800000"/>
            <a:headEnd/>
            <a:tailEnd/>
          </a:ln>
        </p:spPr>
        <p:txBody>
          <a:bodyPr>
            <a:spAutoFit/>
          </a:bodyPr>
          <a:lstStyle/>
          <a:p>
            <a:pPr algn="just">
              <a:spcBef>
                <a:spcPts val="0"/>
              </a:spcBef>
              <a:spcAft>
                <a:spcPts val="600"/>
              </a:spcAft>
              <a:defRPr/>
            </a:pPr>
            <a:r>
              <a:rPr lang="en-US" sz="2000" dirty="0">
                <a:latin typeface="+mn-lt"/>
                <a:cs typeface="+mn-cs"/>
              </a:rPr>
              <a:t>Carnot cycle is the </a:t>
            </a:r>
            <a:r>
              <a:rPr lang="en-US" sz="2000" b="1" dirty="0">
                <a:latin typeface="+mn-lt"/>
                <a:cs typeface="+mn-cs"/>
              </a:rPr>
              <a:t>most efficient </a:t>
            </a:r>
            <a:r>
              <a:rPr lang="en-US" sz="2000" dirty="0">
                <a:latin typeface="+mn-lt"/>
                <a:cs typeface="+mn-cs"/>
              </a:rPr>
              <a:t>power cycle operating between two specified temperature limits (</a:t>
            </a:r>
            <a:r>
              <a:rPr lang="en-US" sz="2000" dirty="0">
                <a:solidFill>
                  <a:srgbClr val="CC0066"/>
                </a:solidFill>
                <a:latin typeface="+mn-lt"/>
                <a:cs typeface="+mn-cs"/>
              </a:rPr>
              <a:t>Fig. 10-1</a:t>
            </a:r>
            <a:r>
              <a:rPr lang="en-US" sz="2000" dirty="0">
                <a:latin typeface="+mn-lt"/>
                <a:cs typeface="+mn-cs"/>
              </a:rPr>
              <a:t>). </a:t>
            </a:r>
          </a:p>
          <a:p>
            <a:pPr algn="just">
              <a:spcBef>
                <a:spcPts val="0"/>
              </a:spcBef>
              <a:spcAft>
                <a:spcPts val="600"/>
              </a:spcAft>
              <a:defRPr/>
            </a:pPr>
            <a:r>
              <a:rPr lang="en-US" sz="2000" dirty="0">
                <a:latin typeface="+mn-lt"/>
                <a:cs typeface="+mn-cs"/>
              </a:rPr>
              <a:t>We can adopt the Carnot cycle first as a prospective </a:t>
            </a:r>
            <a:r>
              <a:rPr lang="en-US" sz="2000" b="1" dirty="0">
                <a:latin typeface="+mn-lt"/>
                <a:cs typeface="+mn-cs"/>
              </a:rPr>
              <a:t>ideal cycle</a:t>
            </a:r>
            <a:r>
              <a:rPr lang="en-US" sz="2000" dirty="0">
                <a:latin typeface="+mn-lt"/>
                <a:cs typeface="+mn-cs"/>
              </a:rPr>
              <a:t> for vapor power plants.</a:t>
            </a:r>
          </a:p>
        </p:txBody>
      </p:sp>
      <p:pic>
        <p:nvPicPr>
          <p:cNvPr id="13317"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5486400"/>
            <a:ext cx="2828925"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2590800"/>
            <a:ext cx="3228975"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3962400" y="2209800"/>
            <a:ext cx="4267200" cy="2862263"/>
          </a:xfrm>
          <a:prstGeom prst="rect">
            <a:avLst/>
          </a:prstGeom>
          <a:noFill/>
          <a:ln>
            <a:noFill/>
          </a:ln>
          <a:effectLst/>
        </p:spPr>
        <p:txBody>
          <a:bodyPr>
            <a:spAutoFit/>
          </a:bodyPr>
          <a:lstStyle/>
          <a:p>
            <a:pPr marL="463550" indent="-463550">
              <a:spcAft>
                <a:spcPts val="1200"/>
              </a:spcAft>
              <a:tabLst>
                <a:tab pos="463550" algn="l"/>
              </a:tabLst>
              <a:defRPr/>
            </a:pPr>
            <a:r>
              <a:rPr lang="en-US" sz="2000" b="1" dirty="0">
                <a:latin typeface="+mn-lt"/>
                <a:cs typeface="+mn-cs"/>
              </a:rPr>
              <a:t>Sequence of Processes:</a:t>
            </a:r>
          </a:p>
          <a:p>
            <a:pPr marL="463550" indent="-463550">
              <a:spcAft>
                <a:spcPts val="400"/>
              </a:spcAft>
              <a:tabLst>
                <a:tab pos="463550" algn="l"/>
              </a:tabLst>
              <a:defRPr/>
            </a:pPr>
            <a:r>
              <a:rPr lang="en-US" sz="2000" dirty="0">
                <a:solidFill>
                  <a:srgbClr val="CC0066"/>
                </a:solidFill>
                <a:latin typeface="+mn-lt"/>
                <a:cs typeface="+mn-cs"/>
              </a:rPr>
              <a:t>1-2</a:t>
            </a:r>
            <a:r>
              <a:rPr lang="en-US" sz="2000" dirty="0">
                <a:latin typeface="+mn-lt"/>
                <a:cs typeface="+mn-cs"/>
              </a:rPr>
              <a:t> 	Reversible and isothermal heating (in a boiler);</a:t>
            </a:r>
          </a:p>
          <a:p>
            <a:pPr marL="463550" indent="-463550">
              <a:spcAft>
                <a:spcPts val="400"/>
              </a:spcAft>
              <a:tabLst>
                <a:tab pos="463550" algn="l"/>
              </a:tabLst>
              <a:defRPr/>
            </a:pPr>
            <a:r>
              <a:rPr lang="en-US" sz="2000" dirty="0">
                <a:solidFill>
                  <a:srgbClr val="CC0066"/>
                </a:solidFill>
                <a:latin typeface="+mn-lt"/>
                <a:cs typeface="+mn-cs"/>
              </a:rPr>
              <a:t>2-3</a:t>
            </a:r>
            <a:r>
              <a:rPr lang="en-US" sz="2000" dirty="0">
                <a:latin typeface="+mn-lt"/>
                <a:cs typeface="+mn-cs"/>
              </a:rPr>
              <a:t> 	Isentropic expansion (in a turbine);</a:t>
            </a:r>
          </a:p>
          <a:p>
            <a:pPr marL="463550" indent="-463550">
              <a:spcAft>
                <a:spcPts val="400"/>
              </a:spcAft>
              <a:tabLst>
                <a:tab pos="463550" algn="l"/>
              </a:tabLst>
              <a:defRPr/>
            </a:pPr>
            <a:r>
              <a:rPr lang="en-US" sz="2000" dirty="0">
                <a:solidFill>
                  <a:srgbClr val="CC0066"/>
                </a:solidFill>
                <a:latin typeface="+mn-lt"/>
                <a:cs typeface="+mn-cs"/>
              </a:rPr>
              <a:t>3-4</a:t>
            </a:r>
            <a:r>
              <a:rPr lang="en-US" sz="2000" dirty="0">
                <a:latin typeface="+mn-lt"/>
                <a:cs typeface="+mn-cs"/>
              </a:rPr>
              <a:t> 	Reversible and isothermal condensation (in a condenser); and</a:t>
            </a:r>
          </a:p>
          <a:p>
            <a:pPr marL="463550" indent="-463550">
              <a:spcAft>
                <a:spcPts val="400"/>
              </a:spcAft>
              <a:tabLst>
                <a:tab pos="463550" algn="l"/>
              </a:tabLst>
              <a:defRPr/>
            </a:pPr>
            <a:r>
              <a:rPr lang="en-US" sz="2000" dirty="0">
                <a:solidFill>
                  <a:srgbClr val="CC0066"/>
                </a:solidFill>
                <a:latin typeface="+mn-lt"/>
                <a:cs typeface="+mn-cs"/>
              </a:rPr>
              <a:t>4-2</a:t>
            </a:r>
            <a:r>
              <a:rPr lang="en-US" sz="2000" dirty="0">
                <a:latin typeface="+mn-lt"/>
                <a:cs typeface="+mn-cs"/>
              </a:rPr>
              <a:t> 	Isentropic compression (in a compressor).</a:t>
            </a:r>
          </a:p>
        </p:txBody>
      </p:sp>
      <mc:AlternateContent xmlns:mc="http://schemas.openxmlformats.org/markup-compatibility/2006">
        <mc:Choice xmlns:a14="http://schemas.microsoft.com/office/drawing/2010/main" Requires="a14">
          <p:sp>
            <p:nvSpPr>
              <p:cNvPr id="4" name="TextBox 3"/>
              <p:cNvSpPr txBox="1"/>
              <p:nvPr/>
            </p:nvSpPr>
            <p:spPr>
              <a:xfrm>
                <a:off x="4296340" y="5567420"/>
                <a:ext cx="3599319" cy="567271"/>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i="1" smtClean="0">
                              <a:latin typeface="Cambria Math" panose="02040503050406030204" pitchFamily="18" charset="0"/>
                              <a:ea typeface="Cambria Math" panose="02040503050406030204" pitchFamily="18" charset="0"/>
                            </a:rPr>
                            <m:t>𝜂</m:t>
                          </m:r>
                        </m:e>
                        <m:sub>
                          <m:r>
                            <a:rPr lang="en-US" b="0" i="1" smtClean="0">
                              <a:latin typeface="Cambria Math" panose="02040503050406030204" pitchFamily="18" charset="0"/>
                            </a:rPr>
                            <m:t>𝐶𝑎𝑟𝑛𝑜𝑡</m:t>
                          </m:r>
                        </m:sub>
                      </m:sSub>
                      <m:r>
                        <a:rPr lang="en-US" b="0" i="1" smtClean="0">
                          <a:latin typeface="Cambria Math" panose="02040503050406030204" pitchFamily="18" charset="0"/>
                        </a:rPr>
                        <m:t>=</m:t>
                      </m:r>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𝑊</m:t>
                              </m:r>
                            </m:e>
                            <m:sub>
                              <m:r>
                                <a:rPr lang="en-US" b="0" i="1" smtClean="0">
                                  <a:latin typeface="Cambria Math" panose="02040503050406030204" pitchFamily="18" charset="0"/>
                                </a:rPr>
                                <m:t>𝑛𝑒𝑡</m:t>
                              </m:r>
                            </m:sub>
                          </m:sSub>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𝑄</m:t>
                              </m:r>
                            </m:e>
                            <m:sub>
                              <m:r>
                                <a:rPr lang="en-US" b="0" i="1" smtClean="0">
                                  <a:latin typeface="Cambria Math" panose="02040503050406030204" pitchFamily="18" charset="0"/>
                                </a:rPr>
                                <m:t>𝑖𝑛</m:t>
                              </m:r>
                            </m:sub>
                          </m:sSub>
                        </m:den>
                      </m:f>
                      <m:r>
                        <a:rPr lang="en-US" b="0" i="1" smtClean="0">
                          <a:latin typeface="Cambria Math" panose="02040503050406030204" pitchFamily="18" charset="0"/>
                        </a:rPr>
                        <m:t>=1−</m:t>
                      </m:r>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𝑄</m:t>
                              </m:r>
                            </m:e>
                            <m:sub>
                              <m:r>
                                <a:rPr lang="en-US" b="0" i="1" smtClean="0">
                                  <a:latin typeface="Cambria Math" panose="02040503050406030204" pitchFamily="18" charset="0"/>
                                </a:rPr>
                                <m:t>𝐿</m:t>
                              </m:r>
                            </m:sub>
                          </m:sSub>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𝑄</m:t>
                              </m:r>
                            </m:e>
                            <m:sub>
                              <m:r>
                                <a:rPr lang="en-US" b="0" i="1" smtClean="0">
                                  <a:latin typeface="Cambria Math" panose="02040503050406030204" pitchFamily="18" charset="0"/>
                                </a:rPr>
                                <m:t>𝐻</m:t>
                              </m:r>
                            </m:sub>
                          </m:sSub>
                        </m:den>
                      </m:f>
                      <m:r>
                        <a:rPr lang="en-US" i="1">
                          <a:latin typeface="Cambria Math" panose="02040503050406030204" pitchFamily="18" charset="0"/>
                        </a:rPr>
                        <m:t>=1−</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b="0" i="1" smtClean="0">
                                  <a:latin typeface="Cambria Math" panose="02040503050406030204" pitchFamily="18" charset="0"/>
                                </a:rPr>
                                <m:t>𝑇</m:t>
                              </m:r>
                            </m:e>
                            <m:sub>
                              <m:r>
                                <a:rPr lang="en-US" i="1">
                                  <a:latin typeface="Cambria Math" panose="02040503050406030204" pitchFamily="18" charset="0"/>
                                </a:rPr>
                                <m:t>𝐿</m:t>
                              </m:r>
                            </m:sub>
                          </m:sSub>
                        </m:num>
                        <m:den>
                          <m:sSub>
                            <m:sSubPr>
                              <m:ctrlPr>
                                <a:rPr lang="en-US" i="1">
                                  <a:latin typeface="Cambria Math" panose="02040503050406030204" pitchFamily="18" charset="0"/>
                                </a:rPr>
                              </m:ctrlPr>
                            </m:sSubPr>
                            <m:e>
                              <m:r>
                                <a:rPr lang="en-US" b="0" i="1" smtClean="0">
                                  <a:latin typeface="Cambria Math" panose="02040503050406030204" pitchFamily="18" charset="0"/>
                                </a:rPr>
                                <m:t>𝑇</m:t>
                              </m:r>
                            </m:e>
                            <m:sub>
                              <m:r>
                                <a:rPr lang="en-US" i="1">
                                  <a:latin typeface="Cambria Math" panose="02040503050406030204" pitchFamily="18" charset="0"/>
                                </a:rPr>
                                <m:t>𝐻</m:t>
                              </m:r>
                            </m:sub>
                          </m:sSub>
                        </m:den>
                      </m:f>
                    </m:oMath>
                  </m:oMathPara>
                </a14:m>
                <a:endParaRPr lang="en-US" dirty="0"/>
              </a:p>
            </p:txBody>
          </p:sp>
        </mc:Choice>
        <mc:Fallback>
          <p:sp>
            <p:nvSpPr>
              <p:cNvPr id="4" name="TextBox 3"/>
              <p:cNvSpPr txBox="1">
                <a:spLocks noRot="1" noChangeAspect="1" noMove="1" noResize="1" noEditPoints="1" noAdjustHandles="1" noChangeArrowheads="1" noChangeShapeType="1" noTextEdit="1"/>
              </p:cNvSpPr>
              <p:nvPr/>
            </p:nvSpPr>
            <p:spPr>
              <a:xfrm>
                <a:off x="4296340" y="5567420"/>
                <a:ext cx="3599319" cy="567271"/>
              </a:xfrm>
              <a:prstGeom prst="rect">
                <a:avLst/>
              </a:prstGeom>
              <a:blipFill rotWithShape="0">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4277872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2"/>
          </p:nvPr>
        </p:nvSpPr>
        <p:spPr/>
        <p:txBody>
          <a:bodyPr/>
          <a:lstStyle/>
          <a:p>
            <a:pPr>
              <a:defRPr/>
            </a:pPr>
            <a:fld id="{B91654C8-D2D7-459D-BD1D-A721CE65932F}" type="slidenum">
              <a:rPr lang="en-US" sz="1600">
                <a:solidFill>
                  <a:schemeClr val="tx1"/>
                </a:solidFill>
                <a:latin typeface="+mn-lt"/>
              </a:rPr>
              <a:pPr>
                <a:defRPr/>
              </a:pPr>
              <a:t>14</a:t>
            </a:fld>
            <a:endParaRPr lang="en-US" sz="1600" dirty="0">
              <a:solidFill>
                <a:schemeClr val="tx1"/>
              </a:solidFill>
              <a:latin typeface="+mn-lt"/>
            </a:endParaRPr>
          </a:p>
        </p:txBody>
      </p:sp>
      <p:sp>
        <p:nvSpPr>
          <p:cNvPr id="4099" name="Rectangle 4"/>
          <p:cNvSpPr>
            <a:spLocks noChangeArrowheads="1"/>
          </p:cNvSpPr>
          <p:nvPr/>
        </p:nvSpPr>
        <p:spPr bwMode="auto">
          <a:xfrm>
            <a:off x="609600" y="466725"/>
            <a:ext cx="4572000" cy="554038"/>
          </a:xfrm>
          <a:prstGeom prst="rect">
            <a:avLst/>
          </a:prstGeom>
          <a:noFill/>
          <a:ln w="9525">
            <a:noFill/>
            <a:miter lim="800000"/>
            <a:headEnd/>
            <a:tailEnd/>
          </a:ln>
        </p:spPr>
        <p:txBody>
          <a:bodyPr>
            <a:spAutoFit/>
          </a:bodyPr>
          <a:lstStyle/>
          <a:p>
            <a:pPr>
              <a:defRPr/>
            </a:pPr>
            <a:r>
              <a:rPr lang="en-US" sz="3000" dirty="0">
                <a:solidFill>
                  <a:srgbClr val="C00000"/>
                </a:solidFill>
                <a:latin typeface="+mn-lt"/>
                <a:cs typeface="+mn-cs"/>
              </a:rPr>
              <a:t>Is Carnot Cycle Practical?</a:t>
            </a:r>
          </a:p>
        </p:txBody>
      </p:sp>
      <p:sp>
        <p:nvSpPr>
          <p:cNvPr id="4102" name="Rectangle 7"/>
          <p:cNvSpPr>
            <a:spLocks noChangeArrowheads="1"/>
          </p:cNvSpPr>
          <p:nvPr/>
        </p:nvSpPr>
        <p:spPr bwMode="auto">
          <a:xfrm>
            <a:off x="609600" y="1076325"/>
            <a:ext cx="4572000" cy="5248275"/>
          </a:xfrm>
          <a:prstGeom prst="rect">
            <a:avLst/>
          </a:prstGeom>
          <a:noFill/>
          <a:ln w="9525">
            <a:noFill/>
            <a:miter lim="800000"/>
            <a:headEnd/>
            <a:tailEnd/>
          </a:ln>
        </p:spPr>
        <p:txBody>
          <a:bodyPr>
            <a:spAutoFit/>
          </a:bodyPr>
          <a:lstStyle/>
          <a:p>
            <a:pPr algn="just">
              <a:spcBef>
                <a:spcPts val="0"/>
              </a:spcBef>
              <a:spcAft>
                <a:spcPts val="600"/>
              </a:spcAft>
              <a:defRPr/>
            </a:pPr>
            <a:r>
              <a:rPr lang="en-US" sz="2000" dirty="0">
                <a:latin typeface="Arial Narrow"/>
                <a:cs typeface="+mn-cs"/>
              </a:rPr>
              <a:t>The Carnot cycle is </a:t>
            </a:r>
            <a:r>
              <a:rPr lang="en-US" sz="2000" b="1" dirty="0">
                <a:latin typeface="Arial Narrow"/>
                <a:cs typeface="+mn-cs"/>
              </a:rPr>
              <a:t>NOT </a:t>
            </a:r>
            <a:r>
              <a:rPr lang="en-US" sz="2000" dirty="0">
                <a:latin typeface="Arial Narrow"/>
                <a:cs typeface="+mn-cs"/>
              </a:rPr>
              <a:t>a suitable model for actual power cycles because of s</a:t>
            </a:r>
            <a:r>
              <a:rPr lang="en-US" sz="2000" dirty="0">
                <a:latin typeface="+mn-lt"/>
                <a:cs typeface="+mn-cs"/>
              </a:rPr>
              <a:t>everal </a:t>
            </a:r>
            <a:r>
              <a:rPr lang="en-US" sz="2000" b="1" dirty="0">
                <a:latin typeface="+mn-lt"/>
                <a:cs typeface="+mn-cs"/>
              </a:rPr>
              <a:t>impracticalities</a:t>
            </a:r>
            <a:r>
              <a:rPr lang="en-US" sz="2000" dirty="0">
                <a:latin typeface="+mn-lt"/>
                <a:cs typeface="+mn-cs"/>
              </a:rPr>
              <a:t> associated with it: </a:t>
            </a:r>
          </a:p>
          <a:p>
            <a:pPr algn="just">
              <a:spcBef>
                <a:spcPts val="0"/>
              </a:spcBef>
              <a:spcAft>
                <a:spcPts val="0"/>
              </a:spcAft>
              <a:defRPr/>
            </a:pPr>
            <a:r>
              <a:rPr lang="en-US" sz="2000" u="sng" dirty="0">
                <a:solidFill>
                  <a:srgbClr val="CC0066"/>
                </a:solidFill>
                <a:latin typeface="+mn-lt"/>
                <a:cs typeface="+mn-cs"/>
              </a:rPr>
              <a:t>Process 1-2 </a:t>
            </a:r>
          </a:p>
          <a:p>
            <a:pPr algn="just">
              <a:spcBef>
                <a:spcPts val="0"/>
              </a:spcBef>
              <a:spcAft>
                <a:spcPts val="600"/>
              </a:spcAft>
              <a:defRPr/>
            </a:pPr>
            <a:r>
              <a:rPr lang="en-US" sz="2000" dirty="0">
                <a:latin typeface="+mn-lt"/>
                <a:cs typeface="+mn-cs"/>
              </a:rPr>
              <a:t>Limiting the heat transfer processes to </a:t>
            </a:r>
            <a:r>
              <a:rPr lang="en-US" sz="2000" b="1" dirty="0">
                <a:latin typeface="+mn-lt"/>
                <a:cs typeface="+mn-cs"/>
              </a:rPr>
              <a:t>two-phase systems</a:t>
            </a:r>
            <a:r>
              <a:rPr lang="en-US" sz="2000" dirty="0">
                <a:latin typeface="+mn-lt"/>
                <a:cs typeface="+mn-cs"/>
              </a:rPr>
              <a:t> severely limits the maximum temperature that can be used in the cycle (374°C for water).</a:t>
            </a:r>
          </a:p>
          <a:p>
            <a:pPr algn="just">
              <a:spcBef>
                <a:spcPts val="0"/>
              </a:spcBef>
              <a:spcAft>
                <a:spcPts val="0"/>
              </a:spcAft>
              <a:defRPr/>
            </a:pPr>
            <a:r>
              <a:rPr lang="en-US" sz="2000" u="sng" dirty="0">
                <a:solidFill>
                  <a:srgbClr val="CC0066"/>
                </a:solidFill>
                <a:latin typeface="+mn-lt"/>
                <a:cs typeface="+mn-cs"/>
              </a:rPr>
              <a:t>Process 2-3 </a:t>
            </a:r>
          </a:p>
          <a:p>
            <a:pPr algn="just">
              <a:spcBef>
                <a:spcPts val="0"/>
              </a:spcBef>
              <a:spcAft>
                <a:spcPts val="600"/>
              </a:spcAft>
              <a:defRPr/>
            </a:pPr>
            <a:r>
              <a:rPr lang="en-US" sz="2000" dirty="0">
                <a:latin typeface="+mn-lt"/>
                <a:cs typeface="+mn-cs"/>
              </a:rPr>
              <a:t>The turbine cannot handle steam with a high </a:t>
            </a:r>
            <a:r>
              <a:rPr lang="en-US" sz="2000" b="1" dirty="0">
                <a:latin typeface="+mn-lt"/>
                <a:cs typeface="+mn-cs"/>
              </a:rPr>
              <a:t>moisture content </a:t>
            </a:r>
            <a:r>
              <a:rPr lang="en-US" sz="2000" dirty="0">
                <a:latin typeface="+mn-lt"/>
                <a:cs typeface="+mn-cs"/>
              </a:rPr>
              <a:t>because of the impingement of liquid droplets on the turbine blades causing </a:t>
            </a:r>
            <a:r>
              <a:rPr lang="en-US" sz="2000" b="1" dirty="0">
                <a:latin typeface="+mn-lt"/>
                <a:cs typeface="+mn-cs"/>
              </a:rPr>
              <a:t>erosion</a:t>
            </a:r>
            <a:r>
              <a:rPr lang="en-US" sz="2000" dirty="0">
                <a:latin typeface="+mn-lt"/>
                <a:cs typeface="+mn-cs"/>
              </a:rPr>
              <a:t> and </a:t>
            </a:r>
            <a:r>
              <a:rPr lang="en-US" sz="2000" b="1" dirty="0">
                <a:latin typeface="+mn-lt"/>
                <a:cs typeface="+mn-cs"/>
              </a:rPr>
              <a:t>wear.</a:t>
            </a:r>
          </a:p>
          <a:p>
            <a:pPr algn="just">
              <a:spcBef>
                <a:spcPts val="0"/>
              </a:spcBef>
              <a:spcAft>
                <a:spcPts val="0"/>
              </a:spcAft>
              <a:defRPr/>
            </a:pPr>
            <a:r>
              <a:rPr lang="en-US" sz="2000" u="sng" dirty="0">
                <a:solidFill>
                  <a:srgbClr val="CC0066"/>
                </a:solidFill>
                <a:latin typeface="+mn-lt"/>
                <a:cs typeface="+mn-cs"/>
              </a:rPr>
              <a:t>Process 4-1 </a:t>
            </a:r>
          </a:p>
          <a:p>
            <a:pPr algn="just">
              <a:spcBef>
                <a:spcPts val="0"/>
              </a:spcBef>
              <a:spcAft>
                <a:spcPts val="0"/>
              </a:spcAft>
              <a:defRPr/>
            </a:pPr>
            <a:r>
              <a:rPr lang="en-US" sz="2000" dirty="0">
                <a:latin typeface="+mn-lt"/>
                <a:cs typeface="+mn-cs"/>
              </a:rPr>
              <a:t>It is not practical to design a compressor that handles two phases.</a:t>
            </a:r>
          </a:p>
        </p:txBody>
      </p:sp>
      <p:pic>
        <p:nvPicPr>
          <p:cNvPr id="14341"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1600200"/>
            <a:ext cx="3228975"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4495800"/>
            <a:ext cx="2828925"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57190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3"/>
          <p:cNvSpPr>
            <a:spLocks noGrp="1"/>
          </p:cNvSpPr>
          <p:nvPr>
            <p:ph type="sldNum" sz="quarter" idx="12"/>
          </p:nvPr>
        </p:nvSpPr>
        <p:spPr/>
        <p:txBody>
          <a:bodyPr/>
          <a:lstStyle/>
          <a:p>
            <a:pPr>
              <a:defRPr/>
            </a:pPr>
            <a:fld id="{6580BC85-4148-40D2-9E2E-DFEB2E13005B}" type="slidenum">
              <a:rPr lang="en-US" sz="1600">
                <a:solidFill>
                  <a:schemeClr val="tx1"/>
                </a:solidFill>
                <a:latin typeface="+mn-lt"/>
              </a:rPr>
              <a:pPr>
                <a:defRPr/>
              </a:pPr>
              <a:t>15</a:t>
            </a:fld>
            <a:endParaRPr lang="en-US" sz="1600">
              <a:solidFill>
                <a:schemeClr val="tx1"/>
              </a:solidFill>
              <a:latin typeface="+mn-lt"/>
            </a:endParaRPr>
          </a:p>
        </p:txBody>
      </p:sp>
      <p:sp>
        <p:nvSpPr>
          <p:cNvPr id="5123" name="Rectangle 2"/>
          <p:cNvSpPr>
            <a:spLocks noChangeArrowheads="1"/>
          </p:cNvSpPr>
          <p:nvPr/>
        </p:nvSpPr>
        <p:spPr bwMode="auto">
          <a:xfrm>
            <a:off x="533400" y="457200"/>
            <a:ext cx="7010400" cy="554038"/>
          </a:xfrm>
          <a:prstGeom prst="rect">
            <a:avLst/>
          </a:prstGeom>
          <a:noFill/>
          <a:ln w="9525">
            <a:noFill/>
            <a:miter lim="800000"/>
            <a:headEnd/>
            <a:tailEnd/>
          </a:ln>
        </p:spPr>
        <p:txBody>
          <a:bodyPr>
            <a:spAutoFit/>
          </a:bodyPr>
          <a:lstStyle/>
          <a:p>
            <a:pPr algn="just">
              <a:spcAft>
                <a:spcPts val="600"/>
              </a:spcAft>
              <a:defRPr/>
            </a:pPr>
            <a:r>
              <a:rPr lang="en-US" sz="3000" dirty="0">
                <a:solidFill>
                  <a:srgbClr val="C00000"/>
                </a:solidFill>
                <a:latin typeface="+mn-lt"/>
                <a:cs typeface="+mn-cs"/>
              </a:rPr>
              <a:t>The Rankine Cycle</a:t>
            </a:r>
          </a:p>
        </p:txBody>
      </p:sp>
      <p:sp>
        <p:nvSpPr>
          <p:cNvPr id="5126" name="Rectangle 7"/>
          <p:cNvSpPr>
            <a:spLocks noChangeArrowheads="1"/>
          </p:cNvSpPr>
          <p:nvPr/>
        </p:nvSpPr>
        <p:spPr bwMode="auto">
          <a:xfrm>
            <a:off x="533400" y="1095375"/>
            <a:ext cx="3886200" cy="4555093"/>
          </a:xfrm>
          <a:prstGeom prst="rect">
            <a:avLst/>
          </a:prstGeom>
          <a:noFill/>
          <a:ln w="9525">
            <a:noFill/>
            <a:miter lim="800000"/>
            <a:headEnd/>
            <a:tailEnd/>
          </a:ln>
        </p:spPr>
        <p:txBody>
          <a:bodyPr>
            <a:spAutoFit/>
          </a:bodyPr>
          <a:lstStyle/>
          <a:p>
            <a:pPr algn="just">
              <a:spcAft>
                <a:spcPts val="600"/>
              </a:spcAft>
              <a:defRPr/>
            </a:pPr>
            <a:r>
              <a:rPr lang="en-US" sz="2000" dirty="0">
                <a:latin typeface="+mn-lt"/>
                <a:cs typeface="+mn-cs"/>
              </a:rPr>
              <a:t>Many of the impracticalities associated with the Carnot cycle can be eliminated by: (a) </a:t>
            </a:r>
            <a:r>
              <a:rPr lang="en-US" sz="2000" b="1" dirty="0">
                <a:latin typeface="+mn-lt"/>
                <a:cs typeface="+mn-cs"/>
              </a:rPr>
              <a:t>superheating</a:t>
            </a:r>
            <a:r>
              <a:rPr lang="en-US" sz="2000" dirty="0">
                <a:latin typeface="+mn-lt"/>
                <a:cs typeface="+mn-cs"/>
              </a:rPr>
              <a:t> the steam in the boiler, and (b) condensing the steam </a:t>
            </a:r>
            <a:r>
              <a:rPr lang="en-US" sz="2000" b="1" dirty="0">
                <a:latin typeface="+mn-lt"/>
                <a:cs typeface="+mn-cs"/>
              </a:rPr>
              <a:t>completely </a:t>
            </a:r>
            <a:r>
              <a:rPr lang="en-US" sz="2000" dirty="0">
                <a:latin typeface="+mn-lt"/>
                <a:cs typeface="+mn-cs"/>
              </a:rPr>
              <a:t>in the condenser. </a:t>
            </a:r>
          </a:p>
          <a:p>
            <a:pPr algn="just">
              <a:spcAft>
                <a:spcPts val="600"/>
              </a:spcAft>
              <a:defRPr/>
            </a:pPr>
            <a:r>
              <a:rPr lang="en-US" sz="2000" dirty="0">
                <a:latin typeface="+mn-lt"/>
                <a:cs typeface="+mn-cs"/>
              </a:rPr>
              <a:t>The modified Carnot cycle is called the </a:t>
            </a:r>
            <a:r>
              <a:rPr lang="en-US" sz="2000" b="1" dirty="0">
                <a:latin typeface="+mn-lt"/>
                <a:cs typeface="+mn-cs"/>
              </a:rPr>
              <a:t>Rankine cycle</a:t>
            </a:r>
            <a:r>
              <a:rPr lang="en-US" sz="2000" dirty="0" smtClean="0">
                <a:latin typeface="+mn-lt"/>
                <a:cs typeface="+mn-cs"/>
              </a:rPr>
              <a:t>, where the </a:t>
            </a:r>
            <a:r>
              <a:rPr lang="en-US" sz="2000" b="1" dirty="0" smtClean="0">
                <a:latin typeface="+mn-lt"/>
                <a:cs typeface="+mn-cs"/>
              </a:rPr>
              <a:t>isothermal processes are replaced with constant pressure processes</a:t>
            </a:r>
            <a:r>
              <a:rPr lang="en-US" sz="2000" dirty="0" smtClean="0">
                <a:latin typeface="+mn-lt"/>
                <a:cs typeface="+mn-cs"/>
              </a:rPr>
              <a:t> to facilitate doing (a) and (b) above. This </a:t>
            </a:r>
            <a:r>
              <a:rPr lang="en-US" sz="2000" dirty="0">
                <a:latin typeface="+mn-lt"/>
                <a:cs typeface="+mn-cs"/>
              </a:rPr>
              <a:t>is the ideal and practical cycle for vapor power plants (</a:t>
            </a:r>
            <a:r>
              <a:rPr lang="en-US" sz="2000" dirty="0">
                <a:solidFill>
                  <a:srgbClr val="CC0066"/>
                </a:solidFill>
                <a:latin typeface="+mn-lt"/>
                <a:cs typeface="+mn-cs"/>
              </a:rPr>
              <a:t>Figure 10-2</a:t>
            </a:r>
            <a:r>
              <a:rPr lang="en-US" sz="2000" dirty="0">
                <a:latin typeface="+mn-lt"/>
                <a:cs typeface="+mn-cs"/>
              </a:rPr>
              <a:t>).</a:t>
            </a:r>
          </a:p>
          <a:p>
            <a:pPr algn="just">
              <a:spcAft>
                <a:spcPts val="600"/>
              </a:spcAft>
              <a:defRPr/>
            </a:pPr>
            <a:r>
              <a:rPr lang="en-US" sz="2000" dirty="0">
                <a:latin typeface="+mn-lt"/>
                <a:cs typeface="+mn-cs"/>
              </a:rPr>
              <a:t>This ideal cycle does not involve any internal irreversibilities.</a:t>
            </a:r>
          </a:p>
        </p:txBody>
      </p:sp>
      <p:pic>
        <p:nvPicPr>
          <p:cNvPr id="1638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89443" y="2444864"/>
            <a:ext cx="3730625" cy="376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3025" y="228600"/>
            <a:ext cx="2924175" cy="267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5983345"/>
            <a:ext cx="250507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24880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3046413"/>
            <a:ext cx="3354388" cy="338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2" name="Slide Number Placeholder 3"/>
          <p:cNvSpPr>
            <a:spLocks noGrp="1"/>
          </p:cNvSpPr>
          <p:nvPr>
            <p:ph type="sldNum" sz="quarter" idx="12"/>
          </p:nvPr>
        </p:nvSpPr>
        <p:spPr/>
        <p:txBody>
          <a:bodyPr/>
          <a:lstStyle/>
          <a:p>
            <a:pPr>
              <a:defRPr/>
            </a:pPr>
            <a:fld id="{303680AC-ABC4-4B14-99D8-89F08904F7CA}" type="slidenum">
              <a:rPr lang="en-US" sz="1600">
                <a:solidFill>
                  <a:schemeClr val="tx1"/>
                </a:solidFill>
                <a:latin typeface="+mn-lt"/>
              </a:rPr>
              <a:pPr>
                <a:defRPr/>
              </a:pPr>
              <a:t>16</a:t>
            </a:fld>
            <a:endParaRPr lang="en-US" sz="1600" dirty="0">
              <a:solidFill>
                <a:schemeClr val="tx1"/>
              </a:solidFill>
              <a:latin typeface="+mn-lt"/>
            </a:endParaRPr>
          </a:p>
        </p:txBody>
      </p:sp>
      <p:sp>
        <p:nvSpPr>
          <p:cNvPr id="5123" name="Rectangle 2"/>
          <p:cNvSpPr>
            <a:spLocks noChangeArrowheads="1"/>
          </p:cNvSpPr>
          <p:nvPr/>
        </p:nvSpPr>
        <p:spPr bwMode="auto">
          <a:xfrm>
            <a:off x="457200" y="685800"/>
            <a:ext cx="4114800" cy="523875"/>
          </a:xfrm>
          <a:prstGeom prst="rect">
            <a:avLst/>
          </a:prstGeom>
          <a:noFill/>
          <a:ln w="9525">
            <a:noFill/>
            <a:miter lim="800000"/>
            <a:headEnd/>
            <a:tailEnd/>
          </a:ln>
        </p:spPr>
        <p:txBody>
          <a:bodyPr>
            <a:spAutoFit/>
          </a:bodyPr>
          <a:lstStyle/>
          <a:p>
            <a:pPr algn="just">
              <a:spcAft>
                <a:spcPts val="600"/>
              </a:spcAft>
              <a:defRPr/>
            </a:pPr>
            <a:r>
              <a:rPr lang="en-US" sz="2800" dirty="0">
                <a:solidFill>
                  <a:srgbClr val="C00000"/>
                </a:solidFill>
                <a:latin typeface="+mn-lt"/>
                <a:cs typeface="+mn-cs"/>
              </a:rPr>
              <a:t>Sequence of Processes</a:t>
            </a:r>
          </a:p>
        </p:txBody>
      </p:sp>
      <p:sp>
        <p:nvSpPr>
          <p:cNvPr id="5126" name="Rectangle 7"/>
          <p:cNvSpPr>
            <a:spLocks noChangeArrowheads="1"/>
          </p:cNvSpPr>
          <p:nvPr/>
        </p:nvSpPr>
        <p:spPr bwMode="auto">
          <a:xfrm>
            <a:off x="457200" y="1246188"/>
            <a:ext cx="3733800" cy="3246437"/>
          </a:xfrm>
          <a:prstGeom prst="rect">
            <a:avLst/>
          </a:prstGeom>
          <a:noFill/>
          <a:ln w="9525">
            <a:noFill/>
            <a:miter lim="800000"/>
            <a:headEnd/>
            <a:tailEnd/>
          </a:ln>
        </p:spPr>
        <p:txBody>
          <a:bodyPr>
            <a:spAutoFit/>
          </a:bodyPr>
          <a:lstStyle/>
          <a:p>
            <a:pPr>
              <a:spcAft>
                <a:spcPts val="1200"/>
              </a:spcAft>
              <a:defRPr/>
            </a:pPr>
            <a:r>
              <a:rPr lang="en-US" sz="2000" dirty="0">
                <a:latin typeface="+mn-lt"/>
                <a:cs typeface="+mn-cs"/>
              </a:rPr>
              <a:t>The ideal Rankine cycle consists of </a:t>
            </a:r>
            <a:r>
              <a:rPr lang="en-US" sz="2000" b="1" dirty="0">
                <a:latin typeface="+mn-lt"/>
                <a:cs typeface="+mn-cs"/>
              </a:rPr>
              <a:t>four</a:t>
            </a:r>
            <a:r>
              <a:rPr lang="en-US" sz="2000" dirty="0">
                <a:latin typeface="+mn-lt"/>
                <a:cs typeface="+mn-cs"/>
              </a:rPr>
              <a:t> processes:</a:t>
            </a:r>
          </a:p>
          <a:p>
            <a:pPr marL="463550" indent="-463550">
              <a:spcAft>
                <a:spcPts val="600"/>
              </a:spcAft>
              <a:tabLst>
                <a:tab pos="463550" algn="l"/>
              </a:tabLst>
              <a:defRPr/>
            </a:pPr>
            <a:r>
              <a:rPr lang="en-US" sz="2000" dirty="0">
                <a:solidFill>
                  <a:srgbClr val="CC0066"/>
                </a:solidFill>
                <a:latin typeface="+mn-lt"/>
                <a:cs typeface="+mn-cs"/>
              </a:rPr>
              <a:t>1-2</a:t>
            </a:r>
            <a:r>
              <a:rPr lang="en-US" sz="2000" dirty="0">
                <a:latin typeface="+mn-lt"/>
                <a:cs typeface="+mn-cs"/>
              </a:rPr>
              <a:t> 	Isentropic compression in a water pump;</a:t>
            </a:r>
          </a:p>
          <a:p>
            <a:pPr marL="463550" indent="-463550">
              <a:spcAft>
                <a:spcPts val="600"/>
              </a:spcAft>
              <a:tabLst>
                <a:tab pos="463550" algn="l"/>
              </a:tabLst>
              <a:defRPr/>
            </a:pPr>
            <a:r>
              <a:rPr lang="en-US" sz="2000" dirty="0">
                <a:solidFill>
                  <a:srgbClr val="CC0066"/>
                </a:solidFill>
                <a:latin typeface="+mn-lt"/>
                <a:cs typeface="+mn-cs"/>
              </a:rPr>
              <a:t>2-3</a:t>
            </a:r>
            <a:r>
              <a:rPr lang="en-US" sz="2000" dirty="0">
                <a:latin typeface="+mn-lt"/>
                <a:cs typeface="+mn-cs"/>
              </a:rPr>
              <a:t> 	Constant pressure heat  addition  in a boiler;</a:t>
            </a:r>
          </a:p>
          <a:p>
            <a:pPr marL="463550" indent="-463550">
              <a:spcAft>
                <a:spcPts val="600"/>
              </a:spcAft>
              <a:tabLst>
                <a:tab pos="463550" algn="l"/>
              </a:tabLst>
              <a:defRPr/>
            </a:pPr>
            <a:r>
              <a:rPr lang="en-US" sz="2000" dirty="0">
                <a:solidFill>
                  <a:srgbClr val="CC0066"/>
                </a:solidFill>
                <a:latin typeface="+mn-lt"/>
                <a:cs typeface="+mn-cs"/>
              </a:rPr>
              <a:t>3-4</a:t>
            </a:r>
            <a:r>
              <a:rPr lang="en-US" sz="2000" dirty="0">
                <a:latin typeface="+mn-lt"/>
                <a:cs typeface="+mn-cs"/>
              </a:rPr>
              <a:t> 	Isentropic expansion in a turbine;</a:t>
            </a:r>
          </a:p>
          <a:p>
            <a:pPr marL="463550" indent="-463550">
              <a:spcAft>
                <a:spcPts val="600"/>
              </a:spcAft>
              <a:tabLst>
                <a:tab pos="463550" algn="l"/>
              </a:tabLst>
              <a:defRPr/>
            </a:pPr>
            <a:r>
              <a:rPr lang="en-US" sz="2000" dirty="0">
                <a:solidFill>
                  <a:srgbClr val="CC0066"/>
                </a:solidFill>
                <a:latin typeface="+mn-lt"/>
                <a:cs typeface="+mn-cs"/>
              </a:rPr>
              <a:t>4-1</a:t>
            </a:r>
            <a:r>
              <a:rPr lang="en-US" sz="2000" dirty="0">
                <a:latin typeface="+mn-lt"/>
                <a:cs typeface="+mn-cs"/>
              </a:rPr>
              <a:t> 	Constant pressure heat rejection </a:t>
            </a:r>
            <a:br>
              <a:rPr lang="en-US" sz="2000" dirty="0">
                <a:latin typeface="+mn-lt"/>
                <a:cs typeface="+mn-cs"/>
              </a:rPr>
            </a:br>
            <a:r>
              <a:rPr lang="en-US" sz="2000" dirty="0">
                <a:latin typeface="+mn-lt"/>
                <a:cs typeface="+mn-cs"/>
              </a:rPr>
              <a:t>in a condenser.</a:t>
            </a:r>
          </a:p>
        </p:txBody>
      </p:sp>
      <p:pic>
        <p:nvPicPr>
          <p:cNvPr id="174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525" y="5638800"/>
            <a:ext cx="250507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43400" y="176213"/>
            <a:ext cx="4267200" cy="355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81417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3"/>
          <p:cNvSpPr>
            <a:spLocks noGrp="1"/>
          </p:cNvSpPr>
          <p:nvPr>
            <p:ph type="sldNum" sz="quarter" idx="12"/>
          </p:nvPr>
        </p:nvSpPr>
        <p:spPr/>
        <p:txBody>
          <a:bodyPr/>
          <a:lstStyle/>
          <a:p>
            <a:pPr>
              <a:defRPr/>
            </a:pPr>
            <a:fld id="{D33797B0-E902-467A-826A-7C404363BB06}" type="slidenum">
              <a:rPr lang="en-US" sz="1600">
                <a:solidFill>
                  <a:schemeClr val="tx1"/>
                </a:solidFill>
                <a:latin typeface="+mn-lt"/>
              </a:rPr>
              <a:pPr>
                <a:defRPr/>
              </a:pPr>
              <a:t>17</a:t>
            </a:fld>
            <a:endParaRPr lang="en-US" sz="1600">
              <a:solidFill>
                <a:schemeClr val="tx1"/>
              </a:solidFill>
              <a:latin typeface="+mn-lt"/>
            </a:endParaRPr>
          </a:p>
        </p:txBody>
      </p:sp>
      <p:sp>
        <p:nvSpPr>
          <p:cNvPr id="6147" name="Rectangle 2"/>
          <p:cNvSpPr>
            <a:spLocks noChangeArrowheads="1"/>
          </p:cNvSpPr>
          <p:nvPr/>
        </p:nvSpPr>
        <p:spPr bwMode="auto">
          <a:xfrm>
            <a:off x="584200" y="436563"/>
            <a:ext cx="5664200" cy="554037"/>
          </a:xfrm>
          <a:prstGeom prst="rect">
            <a:avLst/>
          </a:prstGeom>
          <a:noFill/>
          <a:ln w="9525">
            <a:noFill/>
            <a:miter lim="800000"/>
            <a:headEnd/>
            <a:tailEnd/>
          </a:ln>
        </p:spPr>
        <p:txBody>
          <a:bodyPr wrap="none">
            <a:spAutoFit/>
          </a:bodyPr>
          <a:lstStyle/>
          <a:p>
            <a:pPr>
              <a:defRPr/>
            </a:pPr>
            <a:r>
              <a:rPr lang="en-US" sz="3000" dirty="0">
                <a:solidFill>
                  <a:srgbClr val="C00000"/>
                </a:solidFill>
                <a:latin typeface="+mn-lt"/>
                <a:cs typeface="+mn-cs"/>
              </a:rPr>
              <a:t>Energy Analysis of Ideal Rankine Cycle</a:t>
            </a:r>
          </a:p>
        </p:txBody>
      </p:sp>
      <p:pic>
        <p:nvPicPr>
          <p:cNvPr id="1843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3070436"/>
            <a:ext cx="3581400" cy="361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4" name="Text Box 14"/>
          <p:cNvSpPr txBox="1">
            <a:spLocks noChangeArrowheads="1"/>
          </p:cNvSpPr>
          <p:nvPr/>
        </p:nvSpPr>
        <p:spPr bwMode="auto">
          <a:xfrm>
            <a:off x="609600" y="1042988"/>
            <a:ext cx="7772400" cy="1708150"/>
          </a:xfrm>
          <a:prstGeom prst="rect">
            <a:avLst/>
          </a:prstGeom>
          <a:noFill/>
          <a:ln w="9525">
            <a:noFill/>
            <a:miter lim="800000"/>
            <a:headEnd/>
            <a:tailEnd/>
          </a:ln>
        </p:spPr>
        <p:txBody>
          <a:bodyPr>
            <a:spAutoFit/>
          </a:bodyPr>
          <a:lstStyle/>
          <a:p>
            <a:pPr algn="just">
              <a:spcBef>
                <a:spcPts val="0"/>
              </a:spcBef>
              <a:spcAft>
                <a:spcPts val="600"/>
              </a:spcAft>
              <a:defRPr/>
            </a:pPr>
            <a:r>
              <a:rPr lang="en-US" sz="2000" dirty="0">
                <a:latin typeface="+mn-lt"/>
                <a:cs typeface="+mn-cs"/>
              </a:rPr>
              <a:t>The pump, boiler, turbine, and condenser are </a:t>
            </a:r>
            <a:r>
              <a:rPr lang="en-US" sz="2000" b="1" dirty="0">
                <a:latin typeface="+mn-lt"/>
                <a:cs typeface="+mn-cs"/>
              </a:rPr>
              <a:t>steady-flow </a:t>
            </a:r>
            <a:r>
              <a:rPr lang="en-US" sz="2000" dirty="0">
                <a:latin typeface="+mn-lt"/>
                <a:cs typeface="+mn-cs"/>
              </a:rPr>
              <a:t>devices. Thus all four processes that make up the ideal Rankine cycle can be analyzed as steady-flow processes.</a:t>
            </a:r>
          </a:p>
          <a:p>
            <a:pPr algn="just">
              <a:spcBef>
                <a:spcPts val="0"/>
              </a:spcBef>
              <a:spcAft>
                <a:spcPts val="600"/>
              </a:spcAft>
              <a:defRPr/>
            </a:pPr>
            <a:r>
              <a:rPr lang="en-US" sz="2000" dirty="0">
                <a:latin typeface="+mn-lt"/>
                <a:cs typeface="+mn-cs"/>
              </a:rPr>
              <a:t>The kinetic</a:t>
            </a:r>
            <a:r>
              <a:rPr lang="en-US" sz="2000" b="1" dirty="0">
                <a:latin typeface="+mn-lt"/>
                <a:cs typeface="+mn-cs"/>
              </a:rPr>
              <a:t> </a:t>
            </a:r>
            <a:r>
              <a:rPr lang="en-US" sz="2000" dirty="0">
                <a:latin typeface="+mn-lt"/>
                <a:cs typeface="+mn-cs"/>
              </a:rPr>
              <a:t>and potential energy changes of the steam are usually small. Thus the </a:t>
            </a:r>
            <a:r>
              <a:rPr lang="en-US" sz="2000" b="1" dirty="0">
                <a:latin typeface="+mn-lt"/>
                <a:cs typeface="+mn-cs"/>
              </a:rPr>
              <a:t>Steady-flow Energy Equation </a:t>
            </a:r>
            <a:r>
              <a:rPr lang="en-US" sz="2000" dirty="0">
                <a:latin typeface="+mn-lt"/>
                <a:cs typeface="+mn-cs"/>
              </a:rPr>
              <a:t>per unit mass of steam reduces to:</a:t>
            </a:r>
          </a:p>
        </p:txBody>
      </p:sp>
      <p:pic>
        <p:nvPicPr>
          <p:cNvPr id="18438" name="Picture 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2947988"/>
            <a:ext cx="54578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p:cNvSpPr txBox="1"/>
          <p:nvPr/>
        </p:nvSpPr>
        <p:spPr>
          <a:xfrm>
            <a:off x="4495800" y="3581400"/>
            <a:ext cx="3581400" cy="2462213"/>
          </a:xfrm>
          <a:prstGeom prst="rect">
            <a:avLst/>
          </a:prstGeom>
          <a:solidFill>
            <a:schemeClr val="accent3">
              <a:lumMod val="20000"/>
              <a:lumOff val="80000"/>
            </a:schemeClr>
          </a:solidFill>
        </p:spPr>
        <p:txBody>
          <a:bodyPr>
            <a:spAutoFit/>
          </a:bodyPr>
          <a:lstStyle/>
          <a:p>
            <a:pPr>
              <a:spcAft>
                <a:spcPts val="600"/>
              </a:spcAft>
              <a:defRPr/>
            </a:pPr>
            <a:r>
              <a:rPr lang="en-US" sz="2400" dirty="0">
                <a:solidFill>
                  <a:srgbClr val="FF0000"/>
                </a:solidFill>
                <a:latin typeface="+mn-lt"/>
                <a:cs typeface="+mn-cs"/>
              </a:rPr>
              <a:t>Energy Interactions</a:t>
            </a:r>
          </a:p>
          <a:p>
            <a:pPr algn="just">
              <a:spcAft>
                <a:spcPts val="600"/>
              </a:spcAft>
              <a:defRPr/>
            </a:pPr>
            <a:r>
              <a:rPr lang="en-US" sz="2000" dirty="0">
                <a:latin typeface="+mn-lt"/>
                <a:cs typeface="+mn-cs"/>
              </a:rPr>
              <a:t>The </a:t>
            </a:r>
            <a:r>
              <a:rPr lang="en-US" sz="2000" b="1" dirty="0">
                <a:latin typeface="+mn-lt"/>
                <a:cs typeface="+mn-cs"/>
              </a:rPr>
              <a:t>boiler</a:t>
            </a:r>
            <a:r>
              <a:rPr lang="en-US" sz="2000" dirty="0">
                <a:latin typeface="+mn-lt"/>
                <a:cs typeface="+mn-cs"/>
              </a:rPr>
              <a:t> and </a:t>
            </a:r>
            <a:r>
              <a:rPr lang="en-US" sz="2000" b="1" dirty="0">
                <a:latin typeface="+mn-lt"/>
                <a:cs typeface="+mn-cs"/>
              </a:rPr>
              <a:t>condenser</a:t>
            </a:r>
            <a:r>
              <a:rPr lang="en-US" sz="2000" dirty="0">
                <a:latin typeface="+mn-lt"/>
                <a:cs typeface="+mn-cs"/>
              </a:rPr>
              <a:t> do not involve any work but both involve with heat interactions.</a:t>
            </a:r>
          </a:p>
          <a:p>
            <a:pPr algn="just">
              <a:spcAft>
                <a:spcPts val="600"/>
              </a:spcAft>
              <a:defRPr/>
            </a:pPr>
            <a:r>
              <a:rPr lang="en-US" sz="2000" dirty="0">
                <a:latin typeface="+mn-lt"/>
                <a:cs typeface="+mn-cs"/>
              </a:rPr>
              <a:t>The </a:t>
            </a:r>
            <a:r>
              <a:rPr lang="en-US" sz="2000" b="1" dirty="0">
                <a:latin typeface="+mn-lt"/>
                <a:cs typeface="+mn-cs"/>
              </a:rPr>
              <a:t>pump</a:t>
            </a:r>
            <a:r>
              <a:rPr lang="en-US" sz="2000" dirty="0">
                <a:latin typeface="+mn-lt"/>
                <a:cs typeface="+mn-cs"/>
              </a:rPr>
              <a:t> and the </a:t>
            </a:r>
            <a:r>
              <a:rPr lang="en-US" sz="2000" b="1" dirty="0">
                <a:latin typeface="+mn-lt"/>
                <a:cs typeface="+mn-cs"/>
              </a:rPr>
              <a:t>turbine</a:t>
            </a:r>
            <a:r>
              <a:rPr lang="en-US" sz="2000" dirty="0">
                <a:latin typeface="+mn-lt"/>
                <a:cs typeface="+mn-cs"/>
              </a:rPr>
              <a:t> are assumed to be </a:t>
            </a:r>
            <a:r>
              <a:rPr lang="en-US" sz="2000" b="1" dirty="0">
                <a:latin typeface="+mn-lt"/>
                <a:cs typeface="+mn-cs"/>
              </a:rPr>
              <a:t>isentropic </a:t>
            </a:r>
            <a:r>
              <a:rPr lang="en-US" sz="2000" dirty="0">
                <a:latin typeface="+mn-lt"/>
                <a:cs typeface="+mn-cs"/>
              </a:rPr>
              <a:t>and both involve work</a:t>
            </a:r>
            <a:r>
              <a:rPr lang="en-US" sz="2000" b="1" dirty="0">
                <a:latin typeface="+mn-lt"/>
                <a:cs typeface="+mn-cs"/>
              </a:rPr>
              <a:t> </a:t>
            </a:r>
            <a:r>
              <a:rPr lang="en-US" sz="2000" dirty="0">
                <a:latin typeface="+mn-lt"/>
                <a:cs typeface="+mn-cs"/>
              </a:rPr>
              <a:t>interactions.</a:t>
            </a:r>
          </a:p>
        </p:txBody>
      </p:sp>
    </p:spTree>
    <p:extLst>
      <p:ext uri="{BB962C8B-B14F-4D97-AF65-F5344CB8AC3E}">
        <p14:creationId xmlns:p14="http://schemas.microsoft.com/office/powerpoint/2010/main" val="31880763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46550" y="2286000"/>
            <a:ext cx="438785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Slide Number Placeholder 3"/>
          <p:cNvSpPr>
            <a:spLocks noGrp="1"/>
          </p:cNvSpPr>
          <p:nvPr>
            <p:ph type="sldNum" sz="quarter" idx="12"/>
          </p:nvPr>
        </p:nvSpPr>
        <p:spPr/>
        <p:txBody>
          <a:bodyPr/>
          <a:lstStyle/>
          <a:p>
            <a:pPr>
              <a:defRPr/>
            </a:pPr>
            <a:fld id="{3FCFF942-1F51-4BDC-BE13-2A9EE0810CD3}" type="slidenum">
              <a:rPr lang="en-US" sz="1600">
                <a:solidFill>
                  <a:schemeClr val="tx1"/>
                </a:solidFill>
                <a:latin typeface="+mj-lt"/>
              </a:rPr>
              <a:pPr>
                <a:defRPr/>
              </a:pPr>
              <a:t>18</a:t>
            </a:fld>
            <a:endParaRPr lang="en-US" sz="1600">
              <a:solidFill>
                <a:schemeClr val="tx1"/>
              </a:solidFill>
              <a:latin typeface="+mj-lt"/>
            </a:endParaRPr>
          </a:p>
        </p:txBody>
      </p:sp>
      <p:sp>
        <p:nvSpPr>
          <p:cNvPr id="6147" name="Rectangle 2"/>
          <p:cNvSpPr>
            <a:spLocks noChangeArrowheads="1"/>
          </p:cNvSpPr>
          <p:nvPr/>
        </p:nvSpPr>
        <p:spPr bwMode="auto">
          <a:xfrm>
            <a:off x="544513" y="381000"/>
            <a:ext cx="4767262" cy="523875"/>
          </a:xfrm>
          <a:prstGeom prst="rect">
            <a:avLst/>
          </a:prstGeom>
          <a:noFill/>
          <a:ln w="9525">
            <a:noFill/>
            <a:miter lim="800000"/>
            <a:headEnd/>
            <a:tailEnd/>
          </a:ln>
        </p:spPr>
        <p:txBody>
          <a:bodyPr wrap="none">
            <a:spAutoFit/>
          </a:bodyPr>
          <a:lstStyle/>
          <a:p>
            <a:pPr>
              <a:defRPr/>
            </a:pPr>
            <a:r>
              <a:rPr lang="en-US" sz="2800" dirty="0">
                <a:solidFill>
                  <a:srgbClr val="C00000"/>
                </a:solidFill>
                <a:latin typeface="+mn-lt"/>
                <a:cs typeface="+mn-cs"/>
              </a:rPr>
              <a:t>Energy Interactions in Each Device</a:t>
            </a:r>
          </a:p>
        </p:txBody>
      </p:sp>
      <p:pic>
        <p:nvPicPr>
          <p:cNvPr id="1946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2550" y="1905000"/>
            <a:ext cx="3305175"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p:cNvSpPr txBox="1"/>
          <p:nvPr/>
        </p:nvSpPr>
        <p:spPr>
          <a:xfrm>
            <a:off x="533400" y="971550"/>
            <a:ext cx="6172200" cy="400050"/>
          </a:xfrm>
          <a:prstGeom prst="rect">
            <a:avLst/>
          </a:prstGeom>
          <a:noFill/>
        </p:spPr>
        <p:txBody>
          <a:bodyPr wrap="square">
            <a:spAutoFit/>
          </a:bodyPr>
          <a:lstStyle/>
          <a:p>
            <a:pPr>
              <a:defRPr/>
            </a:pPr>
            <a:r>
              <a:rPr lang="en-US" sz="2000" b="1" dirty="0">
                <a:latin typeface="+mn-lt"/>
                <a:cs typeface="+mn-cs"/>
              </a:rPr>
              <a:t>Pump</a:t>
            </a:r>
            <a:r>
              <a:rPr lang="en-US" sz="2000" dirty="0">
                <a:latin typeface="+mn-lt"/>
                <a:cs typeface="+mn-cs"/>
              </a:rPr>
              <a:t>: The work needed to operate the water pump,</a:t>
            </a:r>
          </a:p>
        </p:txBody>
      </p:sp>
      <p:grpSp>
        <p:nvGrpSpPr>
          <p:cNvPr id="19463" name="Group 17"/>
          <p:cNvGrpSpPr>
            <a:grpSpLocks/>
          </p:cNvGrpSpPr>
          <p:nvPr/>
        </p:nvGrpSpPr>
        <p:grpSpPr bwMode="auto">
          <a:xfrm>
            <a:off x="1254125" y="1395413"/>
            <a:ext cx="2327275" cy="890587"/>
            <a:chOff x="2209796" y="1371600"/>
            <a:chExt cx="2327294" cy="890202"/>
          </a:xfrm>
        </p:grpSpPr>
        <p:pic>
          <p:nvPicPr>
            <p:cNvPr id="19471"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5998" y="1905000"/>
              <a:ext cx="2251092" cy="356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9796" y="1371600"/>
              <a:ext cx="2033588"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9" name="TextBox 18"/>
          <p:cNvSpPr txBox="1"/>
          <p:nvPr/>
        </p:nvSpPr>
        <p:spPr>
          <a:xfrm>
            <a:off x="3810000" y="1501775"/>
            <a:ext cx="1143000" cy="339725"/>
          </a:xfrm>
          <a:prstGeom prst="rect">
            <a:avLst/>
          </a:prstGeom>
          <a:noFill/>
        </p:spPr>
        <p:txBody>
          <a:bodyPr>
            <a:spAutoFit/>
          </a:bodyPr>
          <a:lstStyle/>
          <a:p>
            <a:pPr>
              <a:defRPr/>
            </a:pPr>
            <a:r>
              <a:rPr lang="en-US" sz="1600" dirty="0">
                <a:latin typeface="+mn-lt"/>
                <a:cs typeface="+mn-cs"/>
              </a:rPr>
              <a:t>where,</a:t>
            </a:r>
          </a:p>
        </p:txBody>
      </p:sp>
      <p:sp>
        <p:nvSpPr>
          <p:cNvPr id="20" name="TextBox 19"/>
          <p:cNvSpPr txBox="1"/>
          <p:nvPr/>
        </p:nvSpPr>
        <p:spPr>
          <a:xfrm>
            <a:off x="533400" y="2438400"/>
            <a:ext cx="4343400" cy="708025"/>
          </a:xfrm>
          <a:prstGeom prst="rect">
            <a:avLst/>
          </a:prstGeom>
          <a:noFill/>
        </p:spPr>
        <p:txBody>
          <a:bodyPr>
            <a:spAutoFit/>
          </a:bodyPr>
          <a:lstStyle/>
          <a:p>
            <a:pPr>
              <a:defRPr/>
            </a:pPr>
            <a:r>
              <a:rPr lang="en-US" sz="2000" b="1" dirty="0">
                <a:latin typeface="+mn-lt"/>
                <a:cs typeface="+mn-cs"/>
              </a:rPr>
              <a:t>Boiler</a:t>
            </a:r>
            <a:r>
              <a:rPr lang="en-US" sz="2000" dirty="0">
                <a:latin typeface="+mn-lt"/>
                <a:cs typeface="+mn-cs"/>
              </a:rPr>
              <a:t>: The amount of heat supplied </a:t>
            </a:r>
            <a:br>
              <a:rPr lang="en-US" sz="2000" dirty="0">
                <a:latin typeface="+mn-lt"/>
                <a:cs typeface="+mn-cs"/>
              </a:rPr>
            </a:br>
            <a:r>
              <a:rPr lang="en-US" sz="2000" dirty="0">
                <a:latin typeface="+mn-lt"/>
                <a:cs typeface="+mn-cs"/>
              </a:rPr>
              <a:t>in the steam boiler,</a:t>
            </a:r>
          </a:p>
        </p:txBody>
      </p:sp>
      <p:pic>
        <p:nvPicPr>
          <p:cNvPr id="19466"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3000" y="3124200"/>
            <a:ext cx="1874838"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p:cNvSpPr txBox="1"/>
          <p:nvPr/>
        </p:nvSpPr>
        <p:spPr>
          <a:xfrm>
            <a:off x="533400" y="3638550"/>
            <a:ext cx="4038600" cy="708025"/>
          </a:xfrm>
          <a:prstGeom prst="rect">
            <a:avLst/>
          </a:prstGeom>
          <a:noFill/>
        </p:spPr>
        <p:txBody>
          <a:bodyPr>
            <a:spAutoFit/>
          </a:bodyPr>
          <a:lstStyle/>
          <a:p>
            <a:pPr>
              <a:defRPr/>
            </a:pPr>
            <a:r>
              <a:rPr lang="en-US" sz="2000" b="1" dirty="0">
                <a:latin typeface="+mn-lt"/>
                <a:cs typeface="+mn-cs"/>
              </a:rPr>
              <a:t>Turbine</a:t>
            </a:r>
            <a:r>
              <a:rPr lang="en-US" sz="2000" dirty="0">
                <a:latin typeface="+mn-lt"/>
                <a:cs typeface="+mn-cs"/>
              </a:rPr>
              <a:t>: The amount of work </a:t>
            </a:r>
            <a:r>
              <a:rPr lang="en-US" sz="2000" dirty="0" smtClean="0">
                <a:latin typeface="+mn-lt"/>
                <a:cs typeface="+mn-cs"/>
              </a:rPr>
              <a:t>produced by </a:t>
            </a:r>
            <a:r>
              <a:rPr lang="en-US" sz="2000" dirty="0">
                <a:latin typeface="+mn-lt"/>
                <a:cs typeface="+mn-cs"/>
              </a:rPr>
              <a:t>the turbine,</a:t>
            </a:r>
          </a:p>
        </p:txBody>
      </p:sp>
      <p:pic>
        <p:nvPicPr>
          <p:cNvPr id="19468"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47800" y="4343400"/>
            <a:ext cx="2022475"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Box 23"/>
          <p:cNvSpPr txBox="1"/>
          <p:nvPr/>
        </p:nvSpPr>
        <p:spPr>
          <a:xfrm>
            <a:off x="533400" y="4857750"/>
            <a:ext cx="4267200" cy="1016000"/>
          </a:xfrm>
          <a:prstGeom prst="rect">
            <a:avLst/>
          </a:prstGeom>
          <a:noFill/>
        </p:spPr>
        <p:txBody>
          <a:bodyPr>
            <a:spAutoFit/>
          </a:bodyPr>
          <a:lstStyle/>
          <a:p>
            <a:pPr>
              <a:defRPr/>
            </a:pPr>
            <a:r>
              <a:rPr lang="en-US" sz="2000" b="1" dirty="0">
                <a:latin typeface="+mn-lt"/>
                <a:cs typeface="+mn-cs"/>
              </a:rPr>
              <a:t>Condenser</a:t>
            </a:r>
            <a:r>
              <a:rPr lang="en-US" sz="2000" dirty="0">
                <a:latin typeface="+mn-lt"/>
                <a:cs typeface="+mn-cs"/>
              </a:rPr>
              <a:t>: The amount of heat </a:t>
            </a:r>
          </a:p>
          <a:p>
            <a:pPr>
              <a:defRPr/>
            </a:pPr>
            <a:r>
              <a:rPr lang="en-US" sz="2000" dirty="0">
                <a:latin typeface="+mn-lt"/>
                <a:cs typeface="+mn-cs"/>
              </a:rPr>
              <a:t>rejected to cooling medium in the condenser,</a:t>
            </a:r>
          </a:p>
        </p:txBody>
      </p:sp>
      <p:pic>
        <p:nvPicPr>
          <p:cNvPr id="19470"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97050" y="5810250"/>
            <a:ext cx="1703388"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821715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3"/>
          <p:cNvSpPr>
            <a:spLocks noGrp="1"/>
          </p:cNvSpPr>
          <p:nvPr>
            <p:ph type="sldNum" sz="quarter" idx="12"/>
          </p:nvPr>
        </p:nvSpPr>
        <p:spPr/>
        <p:txBody>
          <a:bodyPr/>
          <a:lstStyle/>
          <a:p>
            <a:pPr>
              <a:defRPr/>
            </a:pPr>
            <a:fld id="{007E9E47-A0E7-4B7D-BDAF-288319377299}" type="slidenum">
              <a:rPr lang="en-US" sz="1600">
                <a:solidFill>
                  <a:schemeClr val="tx1"/>
                </a:solidFill>
                <a:latin typeface="+mj-lt"/>
              </a:rPr>
              <a:pPr>
                <a:defRPr/>
              </a:pPr>
              <a:t>19</a:t>
            </a:fld>
            <a:endParaRPr lang="en-US" sz="1600">
              <a:solidFill>
                <a:schemeClr val="tx1"/>
              </a:solidFill>
              <a:latin typeface="+mj-lt"/>
            </a:endParaRPr>
          </a:p>
        </p:txBody>
      </p:sp>
      <p:sp>
        <p:nvSpPr>
          <p:cNvPr id="6147" name="Rectangle 2"/>
          <p:cNvSpPr>
            <a:spLocks noChangeArrowheads="1"/>
          </p:cNvSpPr>
          <p:nvPr/>
        </p:nvSpPr>
        <p:spPr bwMode="auto">
          <a:xfrm>
            <a:off x="544513" y="436563"/>
            <a:ext cx="5227637" cy="554037"/>
          </a:xfrm>
          <a:prstGeom prst="rect">
            <a:avLst/>
          </a:prstGeom>
          <a:noFill/>
          <a:ln w="9525">
            <a:noFill/>
            <a:miter lim="800000"/>
            <a:headEnd/>
            <a:tailEnd/>
          </a:ln>
        </p:spPr>
        <p:txBody>
          <a:bodyPr wrap="none">
            <a:spAutoFit/>
          </a:bodyPr>
          <a:lstStyle/>
          <a:p>
            <a:pPr>
              <a:defRPr/>
            </a:pPr>
            <a:r>
              <a:rPr lang="en-US" sz="3000" dirty="0">
                <a:solidFill>
                  <a:srgbClr val="C00000"/>
                </a:solidFill>
                <a:latin typeface="+mn-lt"/>
                <a:cs typeface="+mn-cs"/>
              </a:rPr>
              <a:t>Performance of Ideal Rankine Cycle</a:t>
            </a:r>
          </a:p>
        </p:txBody>
      </p:sp>
      <p:sp>
        <p:nvSpPr>
          <p:cNvPr id="16" name="TextBox 15"/>
          <p:cNvSpPr txBox="1"/>
          <p:nvPr/>
        </p:nvSpPr>
        <p:spPr>
          <a:xfrm>
            <a:off x="533400" y="1041400"/>
            <a:ext cx="5638800" cy="1122363"/>
          </a:xfrm>
          <a:prstGeom prst="rect">
            <a:avLst/>
          </a:prstGeom>
          <a:noFill/>
        </p:spPr>
        <p:txBody>
          <a:bodyPr>
            <a:spAutoFit/>
          </a:bodyPr>
          <a:lstStyle/>
          <a:p>
            <a:pPr>
              <a:spcAft>
                <a:spcPts val="600"/>
              </a:spcAft>
              <a:defRPr/>
            </a:pPr>
            <a:r>
              <a:rPr lang="en-US" sz="2200" b="1" dirty="0">
                <a:latin typeface="+mn-lt"/>
                <a:cs typeface="+mn-cs"/>
              </a:rPr>
              <a:t>Thermal Efficiency</a:t>
            </a:r>
          </a:p>
          <a:p>
            <a:pPr>
              <a:defRPr/>
            </a:pPr>
            <a:r>
              <a:rPr lang="en-US" sz="2000" dirty="0">
                <a:latin typeface="+mn-lt"/>
                <a:cs typeface="+mn-cs"/>
              </a:rPr>
              <a:t>The thermal efficiency of the Rankine cycle is determined from,</a:t>
            </a:r>
          </a:p>
        </p:txBody>
      </p:sp>
      <p:pic>
        <p:nvPicPr>
          <p:cNvPr id="2048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1905000"/>
            <a:ext cx="3581400" cy="361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2133600"/>
            <a:ext cx="2574925" cy="77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Box 20"/>
          <p:cNvSpPr txBox="1"/>
          <p:nvPr/>
        </p:nvSpPr>
        <p:spPr>
          <a:xfrm>
            <a:off x="547688" y="2971800"/>
            <a:ext cx="2798762" cy="400050"/>
          </a:xfrm>
          <a:prstGeom prst="rect">
            <a:avLst/>
          </a:prstGeom>
          <a:noFill/>
        </p:spPr>
        <p:txBody>
          <a:bodyPr wrap="none">
            <a:spAutoFit/>
          </a:bodyPr>
          <a:lstStyle/>
          <a:p>
            <a:pPr>
              <a:defRPr/>
            </a:pPr>
            <a:r>
              <a:rPr lang="en-US" sz="2000" dirty="0">
                <a:latin typeface="+mj-lt"/>
                <a:cs typeface="+mn-cs"/>
              </a:rPr>
              <a:t>where the </a:t>
            </a:r>
            <a:r>
              <a:rPr lang="en-US" sz="2000" b="1" dirty="0">
                <a:latin typeface="+mj-lt"/>
                <a:cs typeface="+mn-cs"/>
              </a:rPr>
              <a:t>net work </a:t>
            </a:r>
            <a:r>
              <a:rPr lang="en-US" sz="2000" dirty="0">
                <a:latin typeface="+mj-lt"/>
                <a:cs typeface="+mn-cs"/>
              </a:rPr>
              <a:t>output,</a:t>
            </a:r>
          </a:p>
        </p:txBody>
      </p:sp>
      <p:pic>
        <p:nvPicPr>
          <p:cNvPr id="2048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3429000"/>
            <a:ext cx="42545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Box 22"/>
          <p:cNvSpPr txBox="1"/>
          <p:nvPr/>
        </p:nvSpPr>
        <p:spPr>
          <a:xfrm>
            <a:off x="609600" y="4540250"/>
            <a:ext cx="3962400" cy="1631950"/>
          </a:xfrm>
          <a:prstGeom prst="rect">
            <a:avLst/>
          </a:prstGeom>
          <a:solidFill>
            <a:schemeClr val="accent3">
              <a:lumMod val="20000"/>
              <a:lumOff val="80000"/>
            </a:schemeClr>
          </a:solidFill>
        </p:spPr>
        <p:txBody>
          <a:bodyPr>
            <a:spAutoFit/>
          </a:bodyPr>
          <a:lstStyle/>
          <a:p>
            <a:pPr algn="just">
              <a:defRPr/>
            </a:pPr>
            <a:r>
              <a:rPr lang="en-US" sz="2000" dirty="0">
                <a:latin typeface="+mj-lt"/>
                <a:cs typeface="+mn-cs"/>
              </a:rPr>
              <a:t>Thermal efficiency of Rankine cycle can also be interpreted as the ratio of the area enclosed by the cycle on a </a:t>
            </a:r>
            <a:r>
              <a:rPr lang="en-US" sz="2000" i="1" dirty="0">
                <a:latin typeface="+mj-lt"/>
                <a:cs typeface="+mn-cs"/>
              </a:rPr>
              <a:t>T-s</a:t>
            </a:r>
            <a:r>
              <a:rPr lang="en-US" sz="2000" dirty="0">
                <a:latin typeface="+mj-lt"/>
                <a:cs typeface="+mn-cs"/>
              </a:rPr>
              <a:t> diagram to the area under the heat-addition process.</a:t>
            </a:r>
          </a:p>
        </p:txBody>
      </p:sp>
      <p:sp>
        <p:nvSpPr>
          <p:cNvPr id="25" name="TextBox 24"/>
          <p:cNvSpPr txBox="1"/>
          <p:nvPr/>
        </p:nvSpPr>
        <p:spPr>
          <a:xfrm>
            <a:off x="574675" y="3900488"/>
            <a:ext cx="2771775" cy="368300"/>
          </a:xfrm>
          <a:prstGeom prst="rect">
            <a:avLst/>
          </a:prstGeom>
          <a:noFill/>
        </p:spPr>
        <p:txBody>
          <a:bodyPr wrap="square">
            <a:spAutoFit/>
          </a:bodyPr>
          <a:lstStyle/>
          <a:p>
            <a:pPr>
              <a:defRPr/>
            </a:pPr>
            <a:r>
              <a:rPr lang="en-US" b="1" u="sng" dirty="0">
                <a:solidFill>
                  <a:schemeClr val="accent3">
                    <a:lumMod val="75000"/>
                  </a:schemeClr>
                </a:solidFill>
                <a:latin typeface="+mj-lt"/>
                <a:cs typeface="+mn-cs"/>
              </a:rPr>
              <a:t>Note</a:t>
            </a:r>
            <a:r>
              <a:rPr lang="en-US" dirty="0">
                <a:latin typeface="+mj-lt"/>
                <a:cs typeface="+mn-cs"/>
              </a:rPr>
              <a:t>: +</a:t>
            </a:r>
            <a:r>
              <a:rPr lang="en-US" dirty="0" err="1">
                <a:latin typeface="+mj-lt"/>
                <a:cs typeface="+mn-cs"/>
              </a:rPr>
              <a:t>ve</a:t>
            </a:r>
            <a:r>
              <a:rPr lang="en-US" dirty="0">
                <a:latin typeface="+mj-lt"/>
                <a:cs typeface="+mn-cs"/>
              </a:rPr>
              <a:t> quantities only!</a:t>
            </a:r>
          </a:p>
        </p:txBody>
      </p:sp>
    </p:spTree>
    <p:extLst>
      <p:ext uri="{BB962C8B-B14F-4D97-AF65-F5344CB8AC3E}">
        <p14:creationId xmlns:p14="http://schemas.microsoft.com/office/powerpoint/2010/main" val="24958091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Vapor Power Cycles</a:t>
            </a:r>
            <a:endParaRPr lang="en-US" dirty="0"/>
          </a:p>
        </p:txBody>
      </p:sp>
    </p:spTree>
    <p:extLst>
      <p:ext uri="{BB962C8B-B14F-4D97-AF65-F5344CB8AC3E}">
        <p14:creationId xmlns:p14="http://schemas.microsoft.com/office/powerpoint/2010/main" val="30367527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0C2A861-33D9-45B6-AC47-145DA562BD8A}" type="slidenum">
              <a:rPr lang="en-US" sz="1600">
                <a:solidFill>
                  <a:schemeClr val="tx1"/>
                </a:solidFill>
                <a:latin typeface="+mn-lt"/>
              </a:rPr>
              <a:pPr>
                <a:defRPr/>
              </a:pPr>
              <a:t>20</a:t>
            </a:fld>
            <a:endParaRPr lang="en-US" sz="1600">
              <a:solidFill>
                <a:schemeClr val="tx1"/>
              </a:solidFill>
              <a:latin typeface="+mn-lt"/>
            </a:endParaRPr>
          </a:p>
        </p:txBody>
      </p:sp>
      <p:sp>
        <p:nvSpPr>
          <p:cNvPr id="3" name="TextBox 2"/>
          <p:cNvSpPr txBox="1"/>
          <p:nvPr/>
        </p:nvSpPr>
        <p:spPr>
          <a:xfrm>
            <a:off x="685800" y="468313"/>
            <a:ext cx="1905000" cy="523875"/>
          </a:xfrm>
          <a:prstGeom prst="rect">
            <a:avLst/>
          </a:prstGeom>
          <a:noFill/>
        </p:spPr>
        <p:txBody>
          <a:bodyPr>
            <a:spAutoFit/>
          </a:bodyPr>
          <a:lstStyle/>
          <a:p>
            <a:pPr>
              <a:defRPr/>
            </a:pPr>
            <a:r>
              <a:rPr lang="en-US" sz="2800" dirty="0">
                <a:solidFill>
                  <a:srgbClr val="C00000"/>
                </a:solidFill>
                <a:latin typeface="+mj-lt"/>
                <a:cs typeface="+mn-cs"/>
              </a:rPr>
              <a:t>Problem</a:t>
            </a:r>
          </a:p>
        </p:txBody>
      </p:sp>
      <p:sp>
        <p:nvSpPr>
          <p:cNvPr id="4" name="TextBox 3"/>
          <p:cNvSpPr txBox="1"/>
          <p:nvPr/>
        </p:nvSpPr>
        <p:spPr>
          <a:xfrm>
            <a:off x="685800" y="925513"/>
            <a:ext cx="3124200" cy="369887"/>
          </a:xfrm>
          <a:prstGeom prst="rect">
            <a:avLst/>
          </a:prstGeom>
          <a:noFill/>
        </p:spPr>
        <p:txBody>
          <a:bodyPr>
            <a:spAutoFit/>
          </a:bodyPr>
          <a:lstStyle/>
          <a:p>
            <a:pPr>
              <a:defRPr/>
            </a:pPr>
            <a:r>
              <a:rPr lang="en-US" dirty="0">
                <a:solidFill>
                  <a:schemeClr val="accent3">
                    <a:lumMod val="60000"/>
                    <a:lumOff val="40000"/>
                  </a:schemeClr>
                </a:solidFill>
                <a:latin typeface="+mj-lt"/>
                <a:cs typeface="+mn-cs"/>
              </a:rPr>
              <a:t>The Simple Rankine Cycle</a:t>
            </a:r>
          </a:p>
        </p:txBody>
      </p:sp>
      <p:sp>
        <p:nvSpPr>
          <p:cNvPr id="5" name="TextBox 4"/>
          <p:cNvSpPr txBox="1"/>
          <p:nvPr/>
        </p:nvSpPr>
        <p:spPr>
          <a:xfrm>
            <a:off x="685800" y="1371600"/>
            <a:ext cx="7620000" cy="3092450"/>
          </a:xfrm>
          <a:prstGeom prst="rect">
            <a:avLst/>
          </a:prstGeom>
          <a:noFill/>
        </p:spPr>
        <p:txBody>
          <a:bodyPr>
            <a:spAutoFit/>
          </a:bodyPr>
          <a:lstStyle/>
          <a:p>
            <a:pPr>
              <a:defRPr/>
            </a:pPr>
            <a:r>
              <a:rPr lang="en-US" sz="2000" b="1" dirty="0">
                <a:solidFill>
                  <a:srgbClr val="CC0066"/>
                </a:solidFill>
                <a:latin typeface="+mj-lt"/>
                <a:cs typeface="+mn-cs"/>
              </a:rPr>
              <a:t>10–16</a:t>
            </a:r>
            <a:r>
              <a:rPr lang="en-US" sz="2000" dirty="0">
                <a:latin typeface="+mj-lt"/>
                <a:cs typeface="+mn-cs"/>
              </a:rPr>
              <a:t> </a:t>
            </a:r>
          </a:p>
          <a:p>
            <a:pPr algn="just">
              <a:spcAft>
                <a:spcPts val="600"/>
              </a:spcAft>
              <a:defRPr/>
            </a:pPr>
            <a:r>
              <a:rPr lang="en-US" sz="2000" dirty="0">
                <a:latin typeface="+mj-lt"/>
                <a:cs typeface="+mn-cs"/>
              </a:rPr>
              <a:t>Consider a 210-MW steam power plant that operates on a simple</a:t>
            </a:r>
            <a:r>
              <a:rPr lang="en-US" sz="2000" b="1" dirty="0">
                <a:latin typeface="+mj-lt"/>
                <a:cs typeface="+mn-cs"/>
              </a:rPr>
              <a:t> ideal Rankine cycle</a:t>
            </a:r>
            <a:r>
              <a:rPr lang="en-US" sz="2000" dirty="0">
                <a:latin typeface="+mj-lt"/>
                <a:cs typeface="+mn-cs"/>
              </a:rPr>
              <a:t>. Steam enters the turbine at 10 </a:t>
            </a:r>
            <a:r>
              <a:rPr lang="en-US" sz="2000" dirty="0" err="1">
                <a:latin typeface="+mj-lt"/>
                <a:cs typeface="+mn-cs"/>
              </a:rPr>
              <a:t>MPa</a:t>
            </a:r>
            <a:r>
              <a:rPr lang="en-US" sz="2000" dirty="0">
                <a:latin typeface="+mj-lt"/>
                <a:cs typeface="+mn-cs"/>
              </a:rPr>
              <a:t> and 500°C and is cooled in the condenser at a pressure of 10 </a:t>
            </a:r>
            <a:r>
              <a:rPr lang="en-US" sz="2000" dirty="0" err="1">
                <a:latin typeface="+mj-lt"/>
                <a:cs typeface="+mn-cs"/>
              </a:rPr>
              <a:t>kPa</a:t>
            </a:r>
            <a:r>
              <a:rPr lang="en-US" sz="2000" dirty="0">
                <a:latin typeface="+mj-lt"/>
                <a:cs typeface="+mn-cs"/>
              </a:rPr>
              <a:t>. Show the cycle on a </a:t>
            </a:r>
            <a:r>
              <a:rPr lang="en-US" sz="2000" i="1" dirty="0">
                <a:latin typeface="+mj-lt"/>
                <a:cs typeface="+mn-cs"/>
              </a:rPr>
              <a:t>T-s diagram </a:t>
            </a:r>
            <a:r>
              <a:rPr lang="en-US" sz="2000" dirty="0">
                <a:latin typeface="+mj-lt"/>
                <a:cs typeface="+mn-cs"/>
              </a:rPr>
              <a:t>with respect to saturation lines, and determine: </a:t>
            </a:r>
          </a:p>
          <a:p>
            <a:pPr marL="682625" indent="-341313" algn="just">
              <a:spcAft>
                <a:spcPts val="0"/>
              </a:spcAft>
              <a:buFontTx/>
              <a:buAutoNum type="alphaLcParenBoth"/>
              <a:defRPr/>
            </a:pPr>
            <a:r>
              <a:rPr lang="en-US" sz="2000" dirty="0">
                <a:latin typeface="+mj-lt"/>
                <a:cs typeface="+mn-cs"/>
              </a:rPr>
              <a:t>the quality of the steam at the turbine exit, </a:t>
            </a:r>
          </a:p>
          <a:p>
            <a:pPr marL="682625" indent="-341313" algn="just">
              <a:spcAft>
                <a:spcPts val="0"/>
              </a:spcAft>
              <a:buFontTx/>
              <a:buAutoNum type="alphaLcParenBoth"/>
              <a:defRPr/>
            </a:pPr>
            <a:r>
              <a:rPr lang="en-US" sz="2000" dirty="0">
                <a:latin typeface="+mj-lt"/>
                <a:cs typeface="+mn-cs"/>
              </a:rPr>
              <a:t>the thermal efficiency of the cycle, and </a:t>
            </a:r>
          </a:p>
          <a:p>
            <a:pPr marL="682625" indent="-341313" algn="just">
              <a:spcAft>
                <a:spcPts val="1200"/>
              </a:spcAft>
              <a:buFontTx/>
              <a:buAutoNum type="alphaLcParenBoth"/>
              <a:defRPr/>
            </a:pPr>
            <a:r>
              <a:rPr lang="en-US" sz="2000" dirty="0">
                <a:latin typeface="+mj-lt"/>
                <a:cs typeface="+mn-cs"/>
              </a:rPr>
              <a:t>the mass flow rate of the steam. </a:t>
            </a:r>
          </a:p>
          <a:p>
            <a:pPr algn="just">
              <a:defRPr/>
            </a:pPr>
            <a:r>
              <a:rPr lang="en-US" sz="2000" i="1" u="sng" dirty="0">
                <a:solidFill>
                  <a:srgbClr val="CC0066"/>
                </a:solidFill>
                <a:latin typeface="+mj-lt"/>
                <a:cs typeface="+mn-cs"/>
              </a:rPr>
              <a:t>Answers</a:t>
            </a:r>
            <a:r>
              <a:rPr lang="en-US" sz="2000" i="1" dirty="0">
                <a:solidFill>
                  <a:srgbClr val="CC0066"/>
                </a:solidFill>
                <a:latin typeface="+mj-lt"/>
                <a:cs typeface="+mn-cs"/>
              </a:rPr>
              <a:t>: (a) 0.793, </a:t>
            </a:r>
            <a:r>
              <a:rPr lang="en-US" sz="2000" dirty="0">
                <a:solidFill>
                  <a:srgbClr val="CC0066"/>
                </a:solidFill>
                <a:latin typeface="+mj-lt"/>
                <a:cs typeface="+mn-cs"/>
              </a:rPr>
              <a:t>(</a:t>
            </a:r>
            <a:r>
              <a:rPr lang="en-US" sz="2000" i="1" dirty="0">
                <a:solidFill>
                  <a:srgbClr val="CC0066"/>
                </a:solidFill>
                <a:latin typeface="+mj-lt"/>
                <a:cs typeface="+mn-cs"/>
              </a:rPr>
              <a:t>b) 40.2 percent, (c) 165 kg/s</a:t>
            </a:r>
          </a:p>
        </p:txBody>
      </p:sp>
    </p:spTree>
    <p:extLst>
      <p:ext uri="{BB962C8B-B14F-4D97-AF65-F5344CB8AC3E}">
        <p14:creationId xmlns:p14="http://schemas.microsoft.com/office/powerpoint/2010/main" val="29904291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72F4838-FAC8-4F2C-ADCE-0017C1846C0C}" type="slidenum">
              <a:rPr lang="en-US" sz="1600">
                <a:solidFill>
                  <a:schemeClr val="tx1"/>
                </a:solidFill>
                <a:latin typeface="+mn-lt"/>
              </a:rPr>
              <a:pPr>
                <a:defRPr/>
              </a:pPr>
              <a:t>21</a:t>
            </a:fld>
            <a:endParaRPr lang="en-US" sz="1600">
              <a:solidFill>
                <a:schemeClr val="tx1"/>
              </a:solidFill>
              <a:latin typeface="+mn-lt"/>
            </a:endParaRPr>
          </a:p>
        </p:txBody>
      </p:sp>
      <p:sp>
        <p:nvSpPr>
          <p:cNvPr id="3" name="TextBox 2"/>
          <p:cNvSpPr txBox="1"/>
          <p:nvPr/>
        </p:nvSpPr>
        <p:spPr>
          <a:xfrm>
            <a:off x="685800" y="468313"/>
            <a:ext cx="1905000" cy="523875"/>
          </a:xfrm>
          <a:prstGeom prst="rect">
            <a:avLst/>
          </a:prstGeom>
          <a:noFill/>
        </p:spPr>
        <p:txBody>
          <a:bodyPr>
            <a:spAutoFit/>
          </a:bodyPr>
          <a:lstStyle/>
          <a:p>
            <a:pPr>
              <a:defRPr/>
            </a:pPr>
            <a:r>
              <a:rPr lang="en-US" sz="2800" dirty="0">
                <a:solidFill>
                  <a:srgbClr val="C00000"/>
                </a:solidFill>
                <a:latin typeface="+mj-lt"/>
                <a:cs typeface="+mn-cs"/>
              </a:rPr>
              <a:t>Problem</a:t>
            </a:r>
          </a:p>
        </p:txBody>
      </p:sp>
      <p:sp>
        <p:nvSpPr>
          <p:cNvPr id="4" name="TextBox 3"/>
          <p:cNvSpPr txBox="1"/>
          <p:nvPr/>
        </p:nvSpPr>
        <p:spPr>
          <a:xfrm>
            <a:off x="685800" y="925513"/>
            <a:ext cx="3124200" cy="369887"/>
          </a:xfrm>
          <a:prstGeom prst="rect">
            <a:avLst/>
          </a:prstGeom>
          <a:noFill/>
        </p:spPr>
        <p:txBody>
          <a:bodyPr>
            <a:spAutoFit/>
          </a:bodyPr>
          <a:lstStyle/>
          <a:p>
            <a:pPr>
              <a:defRPr/>
            </a:pPr>
            <a:r>
              <a:rPr lang="en-US" dirty="0">
                <a:solidFill>
                  <a:schemeClr val="accent3">
                    <a:lumMod val="60000"/>
                    <a:lumOff val="40000"/>
                  </a:schemeClr>
                </a:solidFill>
                <a:latin typeface="+mj-lt"/>
                <a:cs typeface="+mn-cs"/>
              </a:rPr>
              <a:t>The Simple Rankine Cycle</a:t>
            </a:r>
          </a:p>
        </p:txBody>
      </p:sp>
      <p:sp>
        <p:nvSpPr>
          <p:cNvPr id="5" name="TextBox 4"/>
          <p:cNvSpPr txBox="1"/>
          <p:nvPr/>
        </p:nvSpPr>
        <p:spPr>
          <a:xfrm>
            <a:off x="685800" y="2895600"/>
            <a:ext cx="7620000" cy="1477963"/>
          </a:xfrm>
          <a:prstGeom prst="rect">
            <a:avLst/>
          </a:prstGeom>
          <a:noFill/>
        </p:spPr>
        <p:txBody>
          <a:bodyPr>
            <a:spAutoFit/>
          </a:bodyPr>
          <a:lstStyle/>
          <a:p>
            <a:pPr>
              <a:defRPr/>
            </a:pPr>
            <a:r>
              <a:rPr lang="en-US" sz="2000" b="1" dirty="0">
                <a:solidFill>
                  <a:srgbClr val="CC0066"/>
                </a:solidFill>
                <a:latin typeface="+mj-lt"/>
                <a:cs typeface="+mn-cs"/>
              </a:rPr>
              <a:t>10–17</a:t>
            </a:r>
            <a:r>
              <a:rPr lang="en-US" sz="2000" dirty="0">
                <a:latin typeface="+mj-lt"/>
                <a:cs typeface="+mn-cs"/>
              </a:rPr>
              <a:t> </a:t>
            </a:r>
          </a:p>
          <a:p>
            <a:pPr algn="just">
              <a:spcAft>
                <a:spcPts val="1200"/>
              </a:spcAft>
              <a:defRPr/>
            </a:pPr>
            <a:r>
              <a:rPr lang="en-US" sz="2000" dirty="0">
                <a:latin typeface="+mj-lt"/>
                <a:cs typeface="+mn-cs"/>
              </a:rPr>
              <a:t>Repeat </a:t>
            </a:r>
            <a:r>
              <a:rPr lang="en-US" sz="2000" dirty="0">
                <a:solidFill>
                  <a:srgbClr val="CC0066"/>
                </a:solidFill>
                <a:latin typeface="+mj-lt"/>
                <a:cs typeface="+mn-cs"/>
              </a:rPr>
              <a:t>Prob. 10–16 </a:t>
            </a:r>
            <a:r>
              <a:rPr lang="en-US" sz="2000" dirty="0">
                <a:latin typeface="+mj-lt"/>
                <a:cs typeface="+mn-cs"/>
              </a:rPr>
              <a:t>assuming an </a:t>
            </a:r>
            <a:r>
              <a:rPr lang="en-US" sz="2000" b="1" dirty="0">
                <a:latin typeface="+mj-lt"/>
                <a:cs typeface="+mn-cs"/>
              </a:rPr>
              <a:t>isentropic efficiency </a:t>
            </a:r>
            <a:r>
              <a:rPr lang="en-US" sz="2000" dirty="0">
                <a:latin typeface="+mj-lt"/>
                <a:cs typeface="+mn-cs"/>
              </a:rPr>
              <a:t>of 85 percent for both the turbine and the pump.</a:t>
            </a:r>
          </a:p>
          <a:p>
            <a:pPr algn="just">
              <a:defRPr/>
            </a:pPr>
            <a:r>
              <a:rPr lang="en-US" sz="2000" i="1" u="sng" dirty="0">
                <a:solidFill>
                  <a:srgbClr val="CC0066"/>
                </a:solidFill>
                <a:latin typeface="+mj-lt"/>
                <a:cs typeface="+mn-cs"/>
              </a:rPr>
              <a:t>Answers</a:t>
            </a:r>
            <a:r>
              <a:rPr lang="en-US" sz="2000" i="1" dirty="0">
                <a:solidFill>
                  <a:srgbClr val="CC0066"/>
                </a:solidFill>
                <a:latin typeface="+mj-lt"/>
                <a:cs typeface="+mn-cs"/>
              </a:rPr>
              <a:t>: (a) 0.874, (b) 34.1 percent, (c) 194 kg/s</a:t>
            </a:r>
          </a:p>
        </p:txBody>
      </p:sp>
      <p:sp>
        <p:nvSpPr>
          <p:cNvPr id="6" name="TextBox 5"/>
          <p:cNvSpPr txBox="1"/>
          <p:nvPr/>
        </p:nvSpPr>
        <p:spPr>
          <a:xfrm>
            <a:off x="685800" y="1477963"/>
            <a:ext cx="7391400" cy="1168400"/>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a:spAutoFit/>
          </a:bodyPr>
          <a:lstStyle/>
          <a:p>
            <a:pPr>
              <a:defRPr/>
            </a:pPr>
            <a:r>
              <a:rPr lang="en-US" sz="2000" b="1" dirty="0">
                <a:solidFill>
                  <a:srgbClr val="CC0066"/>
                </a:solidFill>
                <a:latin typeface="+mj-lt"/>
              </a:rPr>
              <a:t>10-16</a:t>
            </a:r>
          </a:p>
          <a:p>
            <a:pPr>
              <a:spcAft>
                <a:spcPts val="1200"/>
              </a:spcAft>
              <a:defRPr/>
            </a:pPr>
            <a:r>
              <a:rPr lang="en-US" sz="2000" dirty="0">
                <a:latin typeface="+mj-lt"/>
              </a:rPr>
              <a:t>Solve </a:t>
            </a:r>
            <a:r>
              <a:rPr lang="en-US" sz="2000" dirty="0">
                <a:solidFill>
                  <a:srgbClr val="CC0066"/>
                </a:solidFill>
                <a:latin typeface="+mj-lt"/>
              </a:rPr>
              <a:t>Prob. 10-16</a:t>
            </a:r>
            <a:r>
              <a:rPr lang="en-US" sz="2000" dirty="0">
                <a:latin typeface="+mj-lt"/>
              </a:rPr>
              <a:t>.</a:t>
            </a:r>
          </a:p>
          <a:p>
            <a:pPr>
              <a:defRPr/>
            </a:pPr>
            <a:r>
              <a:rPr lang="en-US" sz="2000" i="1" u="sng" dirty="0">
                <a:solidFill>
                  <a:srgbClr val="CC0066"/>
                </a:solidFill>
              </a:rPr>
              <a:t>Answers</a:t>
            </a:r>
            <a:r>
              <a:rPr lang="en-US" sz="2000" i="1" dirty="0">
                <a:solidFill>
                  <a:srgbClr val="CC0066"/>
                </a:solidFill>
              </a:rPr>
              <a:t>: (a) 0.793, </a:t>
            </a:r>
            <a:r>
              <a:rPr lang="en-US" sz="2000" dirty="0">
                <a:solidFill>
                  <a:srgbClr val="CC0066"/>
                </a:solidFill>
              </a:rPr>
              <a:t>(</a:t>
            </a:r>
            <a:r>
              <a:rPr lang="en-US" sz="2000" i="1" dirty="0">
                <a:solidFill>
                  <a:srgbClr val="CC0066"/>
                </a:solidFill>
              </a:rPr>
              <a:t>b) 40.2 percent, (c) 165 kg/s</a:t>
            </a:r>
          </a:p>
        </p:txBody>
      </p:sp>
    </p:spTree>
    <p:extLst>
      <p:ext uri="{BB962C8B-B14F-4D97-AF65-F5344CB8AC3E}">
        <p14:creationId xmlns:p14="http://schemas.microsoft.com/office/powerpoint/2010/main" val="14686567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96200" cy="792162"/>
          </a:xfrm>
        </p:spPr>
        <p:txBody>
          <a:bodyPr/>
          <a:lstStyle/>
          <a:p>
            <a:r>
              <a:rPr lang="en-US" dirty="0" err="1" smtClean="0"/>
              <a:t>Mollier</a:t>
            </a:r>
            <a:r>
              <a:rPr lang="en-US" dirty="0" smtClean="0"/>
              <a:t> Diagram (h-s diagram)</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63836" y="1066800"/>
            <a:ext cx="5198963" cy="5574147"/>
          </a:xfrm>
        </p:spPr>
      </p:pic>
    </p:spTree>
    <p:extLst>
      <p:ext uri="{BB962C8B-B14F-4D97-AF65-F5344CB8AC3E}">
        <p14:creationId xmlns:p14="http://schemas.microsoft.com/office/powerpoint/2010/main" val="32283887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3125" y="5753100"/>
            <a:ext cx="578167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6425" y="2057400"/>
            <a:ext cx="4117975" cy="396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0" name="Slide Number Placeholder 3"/>
          <p:cNvSpPr>
            <a:spLocks noGrp="1"/>
          </p:cNvSpPr>
          <p:nvPr>
            <p:ph type="sldNum" sz="quarter" idx="12"/>
          </p:nvPr>
        </p:nvSpPr>
        <p:spPr/>
        <p:txBody>
          <a:bodyPr/>
          <a:lstStyle/>
          <a:p>
            <a:pPr>
              <a:defRPr/>
            </a:pPr>
            <a:fld id="{3A0AADA7-3961-41CC-8FC4-815E2DCD8952}" type="slidenum">
              <a:rPr lang="en-US" sz="1600">
                <a:solidFill>
                  <a:schemeClr val="tx1"/>
                </a:solidFill>
                <a:latin typeface="+mj-lt"/>
              </a:rPr>
              <a:pPr>
                <a:defRPr/>
              </a:pPr>
              <a:t>23</a:t>
            </a:fld>
            <a:endParaRPr lang="en-US" sz="1600">
              <a:solidFill>
                <a:schemeClr val="tx1"/>
              </a:solidFill>
              <a:latin typeface="+mj-lt"/>
            </a:endParaRPr>
          </a:p>
        </p:txBody>
      </p:sp>
      <p:sp>
        <p:nvSpPr>
          <p:cNvPr id="7171" name="Rectangle 2"/>
          <p:cNvSpPr>
            <a:spLocks noChangeArrowheads="1"/>
          </p:cNvSpPr>
          <p:nvPr/>
        </p:nvSpPr>
        <p:spPr bwMode="auto">
          <a:xfrm>
            <a:off x="457200" y="381000"/>
            <a:ext cx="7391400" cy="554038"/>
          </a:xfrm>
          <a:prstGeom prst="rect">
            <a:avLst/>
          </a:prstGeom>
          <a:noFill/>
          <a:ln w="9525">
            <a:noFill/>
            <a:miter lim="800000"/>
            <a:headEnd/>
            <a:tailEnd/>
          </a:ln>
        </p:spPr>
        <p:txBody>
          <a:bodyPr>
            <a:spAutoFit/>
          </a:bodyPr>
          <a:lstStyle/>
          <a:p>
            <a:pPr>
              <a:defRPr/>
            </a:pPr>
            <a:r>
              <a:rPr lang="en-US" sz="3000" dirty="0">
                <a:solidFill>
                  <a:srgbClr val="C00000"/>
                </a:solidFill>
                <a:latin typeface="+mn-lt"/>
                <a:cs typeface="+mn-cs"/>
              </a:rPr>
              <a:t>Actual Vapor Power Cycles</a:t>
            </a:r>
          </a:p>
        </p:txBody>
      </p:sp>
      <p:sp>
        <p:nvSpPr>
          <p:cNvPr id="7176" name="Rectangle 8"/>
          <p:cNvSpPr>
            <a:spLocks noChangeArrowheads="1"/>
          </p:cNvSpPr>
          <p:nvPr/>
        </p:nvSpPr>
        <p:spPr bwMode="auto">
          <a:xfrm>
            <a:off x="381000" y="914400"/>
            <a:ext cx="8077200" cy="1016000"/>
          </a:xfrm>
          <a:prstGeom prst="rect">
            <a:avLst/>
          </a:prstGeom>
          <a:noFill/>
          <a:ln w="9525">
            <a:noFill/>
            <a:miter lim="800000"/>
            <a:headEnd/>
            <a:tailEnd/>
          </a:ln>
        </p:spPr>
        <p:txBody>
          <a:bodyPr>
            <a:spAutoFit/>
          </a:bodyPr>
          <a:lstStyle/>
          <a:p>
            <a:pPr algn="just">
              <a:spcBef>
                <a:spcPts val="0"/>
              </a:spcBef>
              <a:spcAft>
                <a:spcPts val="600"/>
              </a:spcAft>
              <a:defRPr/>
            </a:pPr>
            <a:r>
              <a:rPr lang="en-US" sz="2000" dirty="0">
                <a:latin typeface="+mj-lt"/>
                <a:cs typeface="+mn-cs"/>
              </a:rPr>
              <a:t>The actual vapor power cycle differs from the ideal Rankine cycle as a result of </a:t>
            </a:r>
            <a:r>
              <a:rPr lang="en-US" sz="2000" b="1" dirty="0">
                <a:latin typeface="+mj-lt"/>
                <a:cs typeface="+mn-cs"/>
              </a:rPr>
              <a:t>irreversibilities</a:t>
            </a:r>
            <a:r>
              <a:rPr lang="en-US" sz="2000" dirty="0">
                <a:latin typeface="+mj-lt"/>
                <a:cs typeface="+mn-cs"/>
              </a:rPr>
              <a:t> in various components. Two common sources of irreversibilities are: (a) fluid friction, and (b) heat loss to the surroundings.</a:t>
            </a:r>
          </a:p>
        </p:txBody>
      </p:sp>
      <p:sp>
        <p:nvSpPr>
          <p:cNvPr id="12" name="TextBox 11"/>
          <p:cNvSpPr txBox="1"/>
          <p:nvPr/>
        </p:nvSpPr>
        <p:spPr>
          <a:xfrm>
            <a:off x="457200" y="2103438"/>
            <a:ext cx="3886200" cy="1477962"/>
          </a:xfrm>
          <a:prstGeom prst="rect">
            <a:avLst/>
          </a:prstGeom>
          <a:noFill/>
        </p:spPr>
        <p:txBody>
          <a:bodyPr>
            <a:spAutoFit/>
          </a:bodyPr>
          <a:lstStyle/>
          <a:p>
            <a:pPr algn="just">
              <a:defRPr/>
            </a:pPr>
            <a:r>
              <a:rPr lang="en-US" dirty="0">
                <a:latin typeface="+mj-lt"/>
                <a:cs typeface="+mn-cs"/>
              </a:rPr>
              <a:t>Fluid friction causes </a:t>
            </a:r>
            <a:r>
              <a:rPr lang="en-US" b="1" dirty="0">
                <a:latin typeface="+mj-lt"/>
                <a:cs typeface="+mn-cs"/>
              </a:rPr>
              <a:t>pressure drops </a:t>
            </a:r>
            <a:r>
              <a:rPr lang="en-US" dirty="0">
                <a:latin typeface="+mj-lt"/>
                <a:cs typeface="+mn-cs"/>
              </a:rPr>
              <a:t>in the boiler, condenser, and the piping between various components. Water must be pumped to a </a:t>
            </a:r>
            <a:r>
              <a:rPr lang="en-US" b="1" dirty="0">
                <a:latin typeface="+mj-lt"/>
                <a:cs typeface="+mn-cs"/>
              </a:rPr>
              <a:t>higher pressure </a:t>
            </a:r>
            <a:r>
              <a:rPr lang="en-US" dirty="0">
                <a:latin typeface="+mj-lt"/>
                <a:cs typeface="+mn-cs"/>
              </a:rPr>
              <a:t>- requires a larger pump and larger work input.</a:t>
            </a:r>
          </a:p>
        </p:txBody>
      </p:sp>
      <p:sp>
        <p:nvSpPr>
          <p:cNvPr id="13" name="TextBox 12"/>
          <p:cNvSpPr txBox="1"/>
          <p:nvPr/>
        </p:nvSpPr>
        <p:spPr>
          <a:xfrm>
            <a:off x="457200" y="3810000"/>
            <a:ext cx="3962400" cy="1831975"/>
          </a:xfrm>
          <a:prstGeom prst="rect">
            <a:avLst/>
          </a:prstGeom>
          <a:noFill/>
        </p:spPr>
        <p:txBody>
          <a:bodyPr>
            <a:spAutoFit/>
          </a:bodyPr>
          <a:lstStyle/>
          <a:p>
            <a:pPr algn="just">
              <a:spcAft>
                <a:spcPts val="600"/>
              </a:spcAft>
              <a:defRPr/>
            </a:pPr>
            <a:r>
              <a:rPr lang="en-US" dirty="0">
                <a:latin typeface="+mj-lt"/>
                <a:cs typeface="+mn-cs"/>
              </a:rPr>
              <a:t>More heat needs to be transferred to the steam in the boiler to compensate for the undesired heat losses from the steam to the surroundings. </a:t>
            </a:r>
          </a:p>
          <a:p>
            <a:pPr algn="just">
              <a:spcAft>
                <a:spcPts val="600"/>
              </a:spcAft>
              <a:defRPr/>
            </a:pPr>
            <a:r>
              <a:rPr lang="en-US" dirty="0">
                <a:latin typeface="+mj-lt"/>
                <a:cs typeface="+mn-cs"/>
              </a:rPr>
              <a:t>As a result, the cycle thermal efficiency decreases.</a:t>
            </a:r>
          </a:p>
        </p:txBody>
      </p:sp>
    </p:spTree>
    <p:extLst>
      <p:ext uri="{BB962C8B-B14F-4D97-AF65-F5344CB8AC3E}">
        <p14:creationId xmlns:p14="http://schemas.microsoft.com/office/powerpoint/2010/main" val="137603278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85A1E9F-3AE8-465B-8E20-9654C184FA88}" type="slidenum">
              <a:rPr lang="en-US">
                <a:solidFill>
                  <a:srgbClr val="FFFFFF"/>
                </a:solidFill>
              </a:rPr>
              <a:pPr eaLnBrk="1" hangingPunct="1"/>
              <a:t>24</a:t>
            </a:fld>
            <a:endParaRPr lang="en-US">
              <a:solidFill>
                <a:srgbClr val="FFFFFF"/>
              </a:solidFill>
            </a:endParaRPr>
          </a:p>
        </p:txBody>
      </p:sp>
      <p:pic>
        <p:nvPicPr>
          <p:cNvPr id="23555"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438400"/>
            <a:ext cx="2276475" cy="6858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3556"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3352800"/>
            <a:ext cx="2303463" cy="6858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9"/>
          <p:cNvSpPr txBox="1">
            <a:spLocks noChangeArrowheads="1"/>
          </p:cNvSpPr>
          <p:nvPr/>
        </p:nvSpPr>
        <p:spPr bwMode="auto">
          <a:xfrm>
            <a:off x="609600" y="381000"/>
            <a:ext cx="4038600" cy="523875"/>
          </a:xfrm>
          <a:prstGeom prst="rect">
            <a:avLst/>
          </a:prstGeom>
          <a:noFill/>
          <a:ln w="9525">
            <a:noFill/>
            <a:miter lim="800000"/>
            <a:headEnd/>
            <a:tailEnd/>
          </a:ln>
        </p:spPr>
        <p:txBody>
          <a:bodyPr wrap="square">
            <a:spAutoFit/>
          </a:bodyPr>
          <a:lstStyle/>
          <a:p>
            <a:pPr>
              <a:spcBef>
                <a:spcPct val="50000"/>
              </a:spcBef>
              <a:defRPr/>
            </a:pPr>
            <a:r>
              <a:rPr lang="en-US" sz="2800" dirty="0">
                <a:solidFill>
                  <a:srgbClr val="C00000"/>
                </a:solidFill>
                <a:latin typeface="+mj-lt"/>
                <a:cs typeface="+mn-cs"/>
              </a:rPr>
              <a:t>Isentropic Efficiencies</a:t>
            </a:r>
          </a:p>
        </p:txBody>
      </p:sp>
      <p:sp>
        <p:nvSpPr>
          <p:cNvPr id="6" name="TextBox 5"/>
          <p:cNvSpPr txBox="1"/>
          <p:nvPr/>
        </p:nvSpPr>
        <p:spPr>
          <a:xfrm>
            <a:off x="609600" y="914400"/>
            <a:ext cx="7848600" cy="1400175"/>
          </a:xfrm>
          <a:prstGeom prst="rect">
            <a:avLst/>
          </a:prstGeom>
          <a:noFill/>
        </p:spPr>
        <p:txBody>
          <a:bodyPr>
            <a:spAutoFit/>
          </a:bodyPr>
          <a:lstStyle/>
          <a:p>
            <a:pPr algn="just">
              <a:spcAft>
                <a:spcPts val="600"/>
              </a:spcAft>
              <a:defRPr/>
            </a:pPr>
            <a:r>
              <a:rPr lang="en-US" sz="2000" dirty="0">
                <a:latin typeface="+mj-lt"/>
                <a:cs typeface="+mn-cs"/>
              </a:rPr>
              <a:t>A pump requires a greater work input, and a turbine produces a smaller work output as a result of irreversibilities. </a:t>
            </a:r>
          </a:p>
          <a:p>
            <a:pPr algn="just">
              <a:spcAft>
                <a:spcPts val="600"/>
              </a:spcAft>
              <a:defRPr/>
            </a:pPr>
            <a:r>
              <a:rPr lang="en-US" sz="2000" dirty="0">
                <a:latin typeface="+mj-lt"/>
                <a:cs typeface="+mn-cs"/>
              </a:rPr>
              <a:t>The deviation of actual pumps and turbines from the isentropic ones can be accounted for by utilizing </a:t>
            </a:r>
            <a:r>
              <a:rPr lang="en-US" sz="2000" b="1" dirty="0">
                <a:latin typeface="+mj-lt"/>
                <a:cs typeface="+mn-cs"/>
              </a:rPr>
              <a:t>isentropic efficiencies</a:t>
            </a:r>
            <a:r>
              <a:rPr lang="en-US" sz="2000" dirty="0">
                <a:latin typeface="+mj-lt"/>
                <a:cs typeface="+mn-cs"/>
              </a:rPr>
              <a:t>, defined as,</a:t>
            </a:r>
          </a:p>
        </p:txBody>
      </p:sp>
      <p:pic>
        <p:nvPicPr>
          <p:cNvPr id="2355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2438400"/>
            <a:ext cx="3748088" cy="368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685800" y="2590800"/>
            <a:ext cx="1219200" cy="369888"/>
          </a:xfrm>
          <a:prstGeom prst="rect">
            <a:avLst/>
          </a:prstGeom>
          <a:noFill/>
        </p:spPr>
        <p:txBody>
          <a:bodyPr>
            <a:spAutoFit/>
          </a:bodyPr>
          <a:lstStyle/>
          <a:p>
            <a:pPr>
              <a:defRPr/>
            </a:pPr>
            <a:r>
              <a:rPr lang="en-US" dirty="0">
                <a:latin typeface="+mj-lt"/>
                <a:cs typeface="+mn-cs"/>
              </a:rPr>
              <a:t>Pump:</a:t>
            </a:r>
          </a:p>
        </p:txBody>
      </p:sp>
      <p:sp>
        <p:nvSpPr>
          <p:cNvPr id="9" name="TextBox 8"/>
          <p:cNvSpPr txBox="1"/>
          <p:nvPr/>
        </p:nvSpPr>
        <p:spPr>
          <a:xfrm>
            <a:off x="685800" y="3505200"/>
            <a:ext cx="1219200" cy="369888"/>
          </a:xfrm>
          <a:prstGeom prst="rect">
            <a:avLst/>
          </a:prstGeom>
          <a:noFill/>
        </p:spPr>
        <p:txBody>
          <a:bodyPr>
            <a:spAutoFit/>
          </a:bodyPr>
          <a:lstStyle/>
          <a:p>
            <a:pPr>
              <a:defRPr/>
            </a:pPr>
            <a:r>
              <a:rPr lang="en-US" dirty="0">
                <a:latin typeface="+mj-lt"/>
                <a:cs typeface="+mn-cs"/>
              </a:rPr>
              <a:t>Turbine:</a:t>
            </a:r>
          </a:p>
        </p:txBody>
      </p:sp>
      <p:sp>
        <p:nvSpPr>
          <p:cNvPr id="10" name="TextBox 9"/>
          <p:cNvSpPr txBox="1"/>
          <p:nvPr/>
        </p:nvSpPr>
        <p:spPr>
          <a:xfrm>
            <a:off x="533400" y="4267200"/>
            <a:ext cx="4419600" cy="2032000"/>
          </a:xfrm>
          <a:prstGeom prst="rect">
            <a:avLst/>
          </a:prstGeom>
          <a:noFill/>
        </p:spPr>
        <p:txBody>
          <a:bodyPr>
            <a:spAutoFit/>
          </a:bodyPr>
          <a:lstStyle/>
          <a:p>
            <a:pPr algn="just">
              <a:defRPr/>
            </a:pPr>
            <a:r>
              <a:rPr lang="en-US" dirty="0">
                <a:latin typeface="+mj-lt"/>
                <a:cs typeface="+mn-cs"/>
              </a:rPr>
              <a:t>In actual condensers, the liquid is usually  </a:t>
            </a:r>
            <a:r>
              <a:rPr lang="en-US" b="1" dirty="0">
                <a:latin typeface="+mj-lt"/>
                <a:cs typeface="+mn-cs"/>
              </a:rPr>
              <a:t>sub-cooled</a:t>
            </a:r>
            <a:r>
              <a:rPr lang="en-US" dirty="0">
                <a:latin typeface="+mj-lt"/>
                <a:cs typeface="+mn-cs"/>
              </a:rPr>
              <a:t> to prevent the onset of cavitation, which may damage the water pump. Additional losses occur at the bearings between the moving parts as a result of </a:t>
            </a:r>
            <a:r>
              <a:rPr lang="en-US" b="1" dirty="0">
                <a:latin typeface="+mj-lt"/>
                <a:cs typeface="+mn-cs"/>
              </a:rPr>
              <a:t>friction</a:t>
            </a:r>
            <a:r>
              <a:rPr lang="en-US" dirty="0">
                <a:latin typeface="+mj-lt"/>
                <a:cs typeface="+mn-cs"/>
              </a:rPr>
              <a:t>. Two other factors are the steam that </a:t>
            </a:r>
            <a:r>
              <a:rPr lang="en-US" b="1" dirty="0">
                <a:latin typeface="+mj-lt"/>
                <a:cs typeface="+mn-cs"/>
              </a:rPr>
              <a:t>leaks</a:t>
            </a:r>
            <a:r>
              <a:rPr lang="en-US" dirty="0">
                <a:latin typeface="+mj-lt"/>
                <a:cs typeface="+mn-cs"/>
              </a:rPr>
              <a:t> out during the cycle and air that leaks into the condenser.</a:t>
            </a:r>
          </a:p>
        </p:txBody>
      </p:sp>
    </p:spTree>
    <p:extLst>
      <p:ext uri="{BB962C8B-B14F-4D97-AF65-F5344CB8AC3E}">
        <p14:creationId xmlns:p14="http://schemas.microsoft.com/office/powerpoint/2010/main" val="222624174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A4629B94-4208-44EC-B365-5B517A6BF3E0}" type="slidenum">
              <a:rPr lang="en-US" sz="1600">
                <a:solidFill>
                  <a:schemeClr val="tx1"/>
                </a:solidFill>
                <a:latin typeface="+mn-lt"/>
              </a:rPr>
              <a:pPr>
                <a:defRPr/>
              </a:pPr>
              <a:t>25</a:t>
            </a:fld>
            <a:endParaRPr lang="en-US" sz="1600">
              <a:solidFill>
                <a:schemeClr val="tx1"/>
              </a:solidFill>
              <a:latin typeface="+mn-lt"/>
            </a:endParaRPr>
          </a:p>
        </p:txBody>
      </p:sp>
      <p:sp>
        <p:nvSpPr>
          <p:cNvPr id="3" name="TextBox 2"/>
          <p:cNvSpPr txBox="1"/>
          <p:nvPr/>
        </p:nvSpPr>
        <p:spPr>
          <a:xfrm>
            <a:off x="685800" y="468313"/>
            <a:ext cx="1905000" cy="523875"/>
          </a:xfrm>
          <a:prstGeom prst="rect">
            <a:avLst/>
          </a:prstGeom>
          <a:noFill/>
        </p:spPr>
        <p:txBody>
          <a:bodyPr>
            <a:spAutoFit/>
          </a:bodyPr>
          <a:lstStyle/>
          <a:p>
            <a:pPr>
              <a:defRPr/>
            </a:pPr>
            <a:r>
              <a:rPr lang="en-US" sz="2800" dirty="0">
                <a:solidFill>
                  <a:srgbClr val="C00000"/>
                </a:solidFill>
                <a:latin typeface="+mj-lt"/>
                <a:cs typeface="+mn-cs"/>
              </a:rPr>
              <a:t>Problem</a:t>
            </a:r>
          </a:p>
        </p:txBody>
      </p:sp>
      <p:sp>
        <p:nvSpPr>
          <p:cNvPr id="4" name="TextBox 3"/>
          <p:cNvSpPr txBox="1"/>
          <p:nvPr/>
        </p:nvSpPr>
        <p:spPr>
          <a:xfrm>
            <a:off x="685800" y="925513"/>
            <a:ext cx="3124200" cy="369887"/>
          </a:xfrm>
          <a:prstGeom prst="rect">
            <a:avLst/>
          </a:prstGeom>
          <a:noFill/>
        </p:spPr>
        <p:txBody>
          <a:bodyPr>
            <a:spAutoFit/>
          </a:bodyPr>
          <a:lstStyle/>
          <a:p>
            <a:pPr>
              <a:defRPr/>
            </a:pPr>
            <a:r>
              <a:rPr lang="en-US" dirty="0">
                <a:solidFill>
                  <a:schemeClr val="accent3">
                    <a:lumMod val="60000"/>
                    <a:lumOff val="40000"/>
                  </a:schemeClr>
                </a:solidFill>
                <a:latin typeface="+mj-lt"/>
                <a:cs typeface="+mn-cs"/>
              </a:rPr>
              <a:t>The Simple Rankine Cycle</a:t>
            </a:r>
          </a:p>
        </p:txBody>
      </p:sp>
      <p:sp>
        <p:nvSpPr>
          <p:cNvPr id="5" name="TextBox 4"/>
          <p:cNvSpPr txBox="1"/>
          <p:nvPr/>
        </p:nvSpPr>
        <p:spPr>
          <a:xfrm>
            <a:off x="685800" y="1371600"/>
            <a:ext cx="7620000" cy="3708400"/>
          </a:xfrm>
          <a:prstGeom prst="rect">
            <a:avLst/>
          </a:prstGeom>
          <a:noFill/>
        </p:spPr>
        <p:txBody>
          <a:bodyPr>
            <a:spAutoFit/>
          </a:bodyPr>
          <a:lstStyle/>
          <a:p>
            <a:pPr>
              <a:defRPr/>
            </a:pPr>
            <a:r>
              <a:rPr lang="en-US" sz="2000" b="1" dirty="0">
                <a:solidFill>
                  <a:srgbClr val="CC0066"/>
                </a:solidFill>
                <a:latin typeface="+mj-lt"/>
                <a:cs typeface="+mn-cs"/>
              </a:rPr>
              <a:t>10–22</a:t>
            </a:r>
          </a:p>
          <a:p>
            <a:pPr algn="just">
              <a:spcAft>
                <a:spcPts val="600"/>
              </a:spcAft>
              <a:defRPr/>
            </a:pPr>
            <a:r>
              <a:rPr lang="en-US" sz="2000" dirty="0">
                <a:latin typeface="+mj-lt"/>
                <a:cs typeface="+mn-cs"/>
              </a:rPr>
              <a:t> Consider a steam power plant that operates on a simple </a:t>
            </a:r>
            <a:r>
              <a:rPr lang="en-US" sz="2000" b="1" dirty="0">
                <a:latin typeface="+mj-lt"/>
                <a:cs typeface="+mn-cs"/>
              </a:rPr>
              <a:t>ideal Rankine cycle </a:t>
            </a:r>
            <a:r>
              <a:rPr lang="en-US" sz="2000" dirty="0">
                <a:latin typeface="+mj-lt"/>
                <a:cs typeface="+mn-cs"/>
              </a:rPr>
              <a:t>and has a net power output of 45 MW. Steam enters the turbine at 7 </a:t>
            </a:r>
            <a:r>
              <a:rPr lang="en-US" sz="2000" dirty="0" err="1">
                <a:latin typeface="+mj-lt"/>
                <a:cs typeface="+mn-cs"/>
              </a:rPr>
              <a:t>MPa</a:t>
            </a:r>
            <a:r>
              <a:rPr lang="en-US" sz="2000" dirty="0">
                <a:latin typeface="+mj-lt"/>
                <a:cs typeface="+mn-cs"/>
              </a:rPr>
              <a:t> and 500°C and is cooled in the condenser at a pressure of 10 </a:t>
            </a:r>
            <a:r>
              <a:rPr lang="en-US" sz="2000" dirty="0" err="1">
                <a:latin typeface="+mj-lt"/>
                <a:cs typeface="+mn-cs"/>
              </a:rPr>
              <a:t>kPa</a:t>
            </a:r>
            <a:r>
              <a:rPr lang="en-US" sz="2000" dirty="0">
                <a:latin typeface="+mj-lt"/>
                <a:cs typeface="+mn-cs"/>
              </a:rPr>
              <a:t> by running cooling water from a lake through the tubes of the condenser at a rate of 2000 kg/s. Show the cycle on a </a:t>
            </a:r>
            <a:r>
              <a:rPr lang="en-US" sz="2000" i="1" dirty="0">
                <a:latin typeface="+mj-lt"/>
                <a:cs typeface="+mn-cs"/>
              </a:rPr>
              <a:t>T-s diagram </a:t>
            </a:r>
            <a:r>
              <a:rPr lang="en-US" sz="2000" dirty="0">
                <a:latin typeface="+mj-lt"/>
                <a:cs typeface="+mn-cs"/>
              </a:rPr>
              <a:t>with respect to saturation lines, and determine: </a:t>
            </a:r>
          </a:p>
          <a:p>
            <a:pPr marL="682625" indent="-341313" algn="just">
              <a:buFontTx/>
              <a:buAutoNum type="alphaLcParenBoth"/>
              <a:defRPr/>
            </a:pPr>
            <a:r>
              <a:rPr lang="en-US" sz="2000" dirty="0">
                <a:latin typeface="+mj-lt"/>
                <a:cs typeface="+mn-cs"/>
              </a:rPr>
              <a:t>the thermal efficiency of the cycle, </a:t>
            </a:r>
          </a:p>
          <a:p>
            <a:pPr marL="682625" indent="-341313" algn="just">
              <a:buFontTx/>
              <a:buAutoNum type="alphaLcParenBoth"/>
              <a:defRPr/>
            </a:pPr>
            <a:r>
              <a:rPr lang="en-US" sz="2000" dirty="0">
                <a:latin typeface="+mj-lt"/>
                <a:cs typeface="+mn-cs"/>
              </a:rPr>
              <a:t>the mass flow rate of the steam, and </a:t>
            </a:r>
          </a:p>
          <a:p>
            <a:pPr marL="682625" indent="-341313" algn="just">
              <a:buFontTx/>
              <a:buAutoNum type="alphaLcParenBoth"/>
              <a:defRPr/>
            </a:pPr>
            <a:r>
              <a:rPr lang="en-US" sz="2000" dirty="0">
                <a:latin typeface="+mj-lt"/>
                <a:cs typeface="+mn-cs"/>
              </a:rPr>
              <a:t>the temperature rise of the cooling water. </a:t>
            </a:r>
          </a:p>
          <a:p>
            <a:pPr algn="just">
              <a:spcBef>
                <a:spcPts val="1200"/>
              </a:spcBef>
              <a:defRPr/>
            </a:pPr>
            <a:r>
              <a:rPr lang="en-US" sz="2000" i="1" u="sng" dirty="0">
                <a:solidFill>
                  <a:srgbClr val="CC0066"/>
                </a:solidFill>
                <a:latin typeface="+mj-lt"/>
                <a:cs typeface="+mn-cs"/>
              </a:rPr>
              <a:t>Answers</a:t>
            </a:r>
            <a:r>
              <a:rPr lang="en-US" sz="2000" i="1" dirty="0">
                <a:solidFill>
                  <a:srgbClr val="CC0066"/>
                </a:solidFill>
                <a:latin typeface="+mj-lt"/>
                <a:cs typeface="+mn-cs"/>
              </a:rPr>
              <a:t>: (a) 38.9 percent, (b) 36 kg/s, (c) 8.4°C</a:t>
            </a:r>
          </a:p>
        </p:txBody>
      </p:sp>
      <p:sp>
        <p:nvSpPr>
          <p:cNvPr id="7" name="TextBox 6"/>
          <p:cNvSpPr txBox="1"/>
          <p:nvPr/>
        </p:nvSpPr>
        <p:spPr>
          <a:xfrm>
            <a:off x="5181600" y="914400"/>
            <a:ext cx="2971800" cy="400110"/>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ctr">
              <a:defRPr/>
            </a:pPr>
            <a:r>
              <a:rPr lang="en-US" sz="2000" dirty="0"/>
              <a:t>Homework Exercise</a:t>
            </a:r>
          </a:p>
        </p:txBody>
      </p:sp>
    </p:spTree>
    <p:extLst>
      <p:ext uri="{BB962C8B-B14F-4D97-AF65-F5344CB8AC3E}">
        <p14:creationId xmlns:p14="http://schemas.microsoft.com/office/powerpoint/2010/main" val="12788488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p:cNvSpPr>
            <a:spLocks noGrp="1"/>
          </p:cNvSpPr>
          <p:nvPr>
            <p:ph type="sldNum" sz="quarter" idx="12"/>
          </p:nvPr>
        </p:nvSpPr>
        <p:spPr/>
        <p:txBody>
          <a:bodyPr/>
          <a:lstStyle/>
          <a:p>
            <a:pPr>
              <a:defRPr/>
            </a:pPr>
            <a:fld id="{7C44D7FB-03C4-4F9A-BA3C-8DA2FC54371E}" type="slidenum">
              <a:rPr lang="en-US" sz="1600">
                <a:solidFill>
                  <a:schemeClr val="tx1"/>
                </a:solidFill>
                <a:latin typeface="+mj-lt"/>
              </a:rPr>
              <a:pPr>
                <a:defRPr/>
              </a:pPr>
              <a:t>26</a:t>
            </a:fld>
            <a:endParaRPr lang="en-US" sz="1600">
              <a:solidFill>
                <a:schemeClr val="tx1"/>
              </a:solidFill>
              <a:latin typeface="+mj-lt"/>
            </a:endParaRPr>
          </a:p>
        </p:txBody>
      </p:sp>
      <p:sp>
        <p:nvSpPr>
          <p:cNvPr id="8195" name="Rectangle 2"/>
          <p:cNvSpPr>
            <a:spLocks noChangeArrowheads="1"/>
          </p:cNvSpPr>
          <p:nvPr/>
        </p:nvSpPr>
        <p:spPr bwMode="auto">
          <a:xfrm>
            <a:off x="457200" y="381000"/>
            <a:ext cx="8077200" cy="554038"/>
          </a:xfrm>
          <a:prstGeom prst="rect">
            <a:avLst/>
          </a:prstGeom>
          <a:noFill/>
          <a:ln w="9525">
            <a:noFill/>
            <a:miter lim="800000"/>
            <a:headEnd/>
            <a:tailEnd/>
          </a:ln>
        </p:spPr>
        <p:txBody>
          <a:bodyPr>
            <a:spAutoFit/>
          </a:bodyPr>
          <a:lstStyle/>
          <a:p>
            <a:pPr>
              <a:defRPr/>
            </a:pPr>
            <a:r>
              <a:rPr lang="en-US" sz="3000" dirty="0">
                <a:solidFill>
                  <a:srgbClr val="C00000"/>
                </a:solidFill>
                <a:latin typeface="+mj-lt"/>
                <a:cs typeface="+mn-cs"/>
              </a:rPr>
              <a:t>Increasing Efficiency of Rankine Cycle</a:t>
            </a:r>
          </a:p>
        </p:txBody>
      </p:sp>
      <p:pic>
        <p:nvPicPr>
          <p:cNvPr id="25604" name="Picture 3" descr="cen84959_1000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138" y="2749167"/>
            <a:ext cx="3354388" cy="335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8" name="Rectangle 7"/>
          <p:cNvSpPr>
            <a:spLocks noChangeArrowheads="1"/>
          </p:cNvSpPr>
          <p:nvPr/>
        </p:nvSpPr>
        <p:spPr bwMode="auto">
          <a:xfrm>
            <a:off x="457200" y="974725"/>
            <a:ext cx="8077200" cy="1323975"/>
          </a:xfrm>
          <a:prstGeom prst="rect">
            <a:avLst/>
          </a:prstGeom>
          <a:noFill/>
          <a:ln w="9525">
            <a:noFill/>
            <a:miter lim="800000"/>
            <a:headEnd/>
            <a:tailEnd/>
          </a:ln>
        </p:spPr>
        <p:txBody>
          <a:bodyPr>
            <a:spAutoFit/>
          </a:bodyPr>
          <a:lstStyle/>
          <a:p>
            <a:pPr algn="just">
              <a:defRPr/>
            </a:pPr>
            <a:r>
              <a:rPr lang="en-US" sz="2000" dirty="0">
                <a:latin typeface="+mj-lt"/>
                <a:cs typeface="+mn-cs"/>
              </a:rPr>
              <a:t>Thermal efficiency of the ideal Rankine cycle can be increased by: (a) Increasing the average temperature at which heat is transferred to the working fluid in the boiler, or (b) decreasing the average temperature at which heat is rejected from the working fluid in the condenser.</a:t>
            </a:r>
          </a:p>
        </p:txBody>
      </p:sp>
      <p:sp>
        <p:nvSpPr>
          <p:cNvPr id="8199" name="Rectangle 8"/>
          <p:cNvSpPr>
            <a:spLocks noChangeArrowheads="1"/>
          </p:cNvSpPr>
          <p:nvPr/>
        </p:nvSpPr>
        <p:spPr bwMode="auto">
          <a:xfrm>
            <a:off x="465138" y="2286000"/>
            <a:ext cx="4651375" cy="523875"/>
          </a:xfrm>
          <a:prstGeom prst="rect">
            <a:avLst/>
          </a:prstGeom>
          <a:noFill/>
          <a:ln w="9525">
            <a:noFill/>
            <a:miter lim="800000"/>
            <a:headEnd/>
            <a:tailEnd/>
          </a:ln>
        </p:spPr>
        <p:txBody>
          <a:bodyPr wrap="none">
            <a:spAutoFit/>
          </a:bodyPr>
          <a:lstStyle/>
          <a:p>
            <a:pPr>
              <a:defRPr/>
            </a:pPr>
            <a:r>
              <a:rPr lang="en-US" sz="2800" dirty="0">
                <a:solidFill>
                  <a:srgbClr val="C00000"/>
                </a:solidFill>
                <a:latin typeface="+mj-lt"/>
                <a:cs typeface="+mn-cs"/>
              </a:rPr>
              <a:t>Lowering the Condenser Pressure</a:t>
            </a:r>
          </a:p>
        </p:txBody>
      </p:sp>
      <p:sp>
        <p:nvSpPr>
          <p:cNvPr id="8200" name="Rectangle 9"/>
          <p:cNvSpPr>
            <a:spLocks noChangeArrowheads="1"/>
          </p:cNvSpPr>
          <p:nvPr/>
        </p:nvSpPr>
        <p:spPr bwMode="auto">
          <a:xfrm>
            <a:off x="3886200" y="2895600"/>
            <a:ext cx="4648200" cy="2616200"/>
          </a:xfrm>
          <a:prstGeom prst="rect">
            <a:avLst/>
          </a:prstGeom>
          <a:noFill/>
          <a:ln w="9525">
            <a:noFill/>
            <a:miter lim="800000"/>
            <a:headEnd/>
            <a:tailEnd/>
          </a:ln>
        </p:spPr>
        <p:txBody>
          <a:bodyPr>
            <a:spAutoFit/>
          </a:bodyPr>
          <a:lstStyle/>
          <a:p>
            <a:pPr algn="just">
              <a:spcBef>
                <a:spcPct val="10000"/>
              </a:spcBef>
              <a:spcAft>
                <a:spcPct val="10000"/>
              </a:spcAft>
              <a:defRPr/>
            </a:pPr>
            <a:r>
              <a:rPr lang="en-US" sz="2000" dirty="0">
                <a:latin typeface="+mj-lt"/>
                <a:cs typeface="+mn-cs"/>
              </a:rPr>
              <a:t>The condensers of steam power plants usually operate well </a:t>
            </a:r>
            <a:r>
              <a:rPr lang="en-US" sz="2000" b="1" dirty="0">
                <a:latin typeface="+mj-lt"/>
                <a:cs typeface="+mn-cs"/>
              </a:rPr>
              <a:t>below</a:t>
            </a:r>
            <a:r>
              <a:rPr lang="en-US" sz="2000" dirty="0">
                <a:latin typeface="+mj-lt"/>
                <a:cs typeface="+mn-cs"/>
              </a:rPr>
              <a:t> the atmospheric pressure. There is a lower limit to this pressure depending on the temperature of the cooling medium.   </a:t>
            </a:r>
          </a:p>
          <a:p>
            <a:pPr algn="just">
              <a:spcBef>
                <a:spcPct val="10000"/>
              </a:spcBef>
              <a:spcAft>
                <a:spcPct val="10000"/>
              </a:spcAft>
              <a:defRPr/>
            </a:pPr>
            <a:r>
              <a:rPr lang="en-US" sz="2000" b="1" dirty="0">
                <a:latin typeface="+mj-lt"/>
                <a:cs typeface="+mn-cs"/>
              </a:rPr>
              <a:t>Side effect</a:t>
            </a:r>
            <a:r>
              <a:rPr lang="en-US" sz="2000" dirty="0">
                <a:latin typeface="+mj-lt"/>
                <a:cs typeface="+mn-cs"/>
              </a:rPr>
              <a:t>: Lowering the condenser pressure increases the </a:t>
            </a:r>
            <a:r>
              <a:rPr lang="en-US" sz="2000" b="1" dirty="0">
                <a:latin typeface="+mj-lt"/>
                <a:cs typeface="+mn-cs"/>
              </a:rPr>
              <a:t>moisture content </a:t>
            </a:r>
            <a:r>
              <a:rPr lang="en-US" sz="2000" dirty="0">
                <a:latin typeface="+mj-lt"/>
                <a:cs typeface="+mn-cs"/>
              </a:rPr>
              <a:t>of the steam at the final stages of the turbine – can cause </a:t>
            </a:r>
            <a:r>
              <a:rPr lang="en-US" sz="2000" b="1" dirty="0">
                <a:latin typeface="+mj-lt"/>
                <a:cs typeface="+mn-cs"/>
              </a:rPr>
              <a:t>blade damage</a:t>
            </a:r>
            <a:r>
              <a:rPr lang="en-US" sz="2000" dirty="0">
                <a:latin typeface="+mj-lt"/>
                <a:cs typeface="+mn-cs"/>
              </a:rPr>
              <a:t>, decreasing isentropic efficiency.</a:t>
            </a:r>
          </a:p>
        </p:txBody>
      </p:sp>
      <p:pic>
        <p:nvPicPr>
          <p:cNvPr id="2560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5961062"/>
            <a:ext cx="283845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020069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3"/>
          <p:cNvSpPr>
            <a:spLocks noGrp="1"/>
          </p:cNvSpPr>
          <p:nvPr>
            <p:ph type="sldNum" sz="quarter" idx="12"/>
          </p:nvPr>
        </p:nvSpPr>
        <p:spPr/>
        <p:txBody>
          <a:bodyPr/>
          <a:lstStyle/>
          <a:p>
            <a:pPr>
              <a:defRPr/>
            </a:pPr>
            <a:fld id="{71DBE7A2-5430-4029-AAAC-D4A7AE873C6D}" type="slidenum">
              <a:rPr lang="en-US" sz="1600">
                <a:solidFill>
                  <a:schemeClr val="tx1"/>
                </a:solidFill>
                <a:latin typeface="+mj-lt"/>
              </a:rPr>
              <a:pPr>
                <a:defRPr/>
              </a:pPr>
              <a:t>27</a:t>
            </a:fld>
            <a:endParaRPr lang="en-US" sz="1600">
              <a:solidFill>
                <a:schemeClr val="tx1"/>
              </a:solidFill>
              <a:latin typeface="+mj-lt"/>
            </a:endParaRPr>
          </a:p>
        </p:txBody>
      </p:sp>
      <p:pic>
        <p:nvPicPr>
          <p:cNvPr id="26627" name="Picture 5" descr="cen84959_1000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300" y="1524000"/>
            <a:ext cx="33401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1" name="Rectangle 8"/>
          <p:cNvSpPr>
            <a:spLocks noChangeArrowheads="1"/>
          </p:cNvSpPr>
          <p:nvPr/>
        </p:nvSpPr>
        <p:spPr bwMode="auto">
          <a:xfrm>
            <a:off x="609600" y="452438"/>
            <a:ext cx="7620000" cy="523875"/>
          </a:xfrm>
          <a:prstGeom prst="rect">
            <a:avLst/>
          </a:prstGeom>
          <a:noFill/>
          <a:ln w="9525">
            <a:noFill/>
            <a:miter lim="800000"/>
            <a:headEnd/>
            <a:tailEnd/>
          </a:ln>
        </p:spPr>
        <p:txBody>
          <a:bodyPr>
            <a:spAutoFit/>
          </a:bodyPr>
          <a:lstStyle/>
          <a:p>
            <a:pPr>
              <a:defRPr/>
            </a:pPr>
            <a:r>
              <a:rPr lang="en-US" sz="2800" dirty="0">
                <a:solidFill>
                  <a:srgbClr val="C00000"/>
                </a:solidFill>
                <a:latin typeface="+mj-lt"/>
                <a:cs typeface="+mn-cs"/>
              </a:rPr>
              <a:t>Superheating the Steam to High Temperatures</a:t>
            </a:r>
          </a:p>
        </p:txBody>
      </p:sp>
      <p:sp>
        <p:nvSpPr>
          <p:cNvPr id="9222" name="Rectangle 9"/>
          <p:cNvSpPr>
            <a:spLocks noChangeArrowheads="1"/>
          </p:cNvSpPr>
          <p:nvPr/>
        </p:nvSpPr>
        <p:spPr bwMode="auto">
          <a:xfrm>
            <a:off x="4114800" y="1516063"/>
            <a:ext cx="4343400" cy="4893647"/>
          </a:xfrm>
          <a:prstGeom prst="rect">
            <a:avLst/>
          </a:prstGeom>
          <a:noFill/>
          <a:ln w="9525">
            <a:noFill/>
            <a:miter lim="800000"/>
            <a:headEnd/>
            <a:tailEnd/>
          </a:ln>
        </p:spPr>
        <p:txBody>
          <a:bodyPr>
            <a:spAutoFit/>
          </a:bodyPr>
          <a:lstStyle/>
          <a:p>
            <a:pPr algn="just">
              <a:spcBef>
                <a:spcPct val="15000"/>
              </a:spcBef>
              <a:spcAft>
                <a:spcPct val="15000"/>
              </a:spcAft>
              <a:defRPr/>
            </a:pPr>
            <a:r>
              <a:rPr lang="en-US" sz="2000" dirty="0">
                <a:latin typeface="+mj-lt"/>
                <a:cs typeface="+mn-cs"/>
              </a:rPr>
              <a:t>Superheating the steam increases both the </a:t>
            </a:r>
            <a:r>
              <a:rPr lang="en-US" sz="2000" b="1" dirty="0">
                <a:latin typeface="+mj-lt"/>
                <a:cs typeface="+mn-cs"/>
              </a:rPr>
              <a:t>net work output </a:t>
            </a:r>
            <a:r>
              <a:rPr lang="en-US" sz="2000" dirty="0">
                <a:latin typeface="+mj-lt"/>
                <a:cs typeface="+mn-cs"/>
              </a:rPr>
              <a:t>and </a:t>
            </a:r>
            <a:r>
              <a:rPr lang="en-US" sz="2000" b="1" dirty="0">
                <a:latin typeface="+mj-lt"/>
                <a:cs typeface="+mn-cs"/>
              </a:rPr>
              <a:t>heat input </a:t>
            </a:r>
            <a:r>
              <a:rPr lang="en-US" sz="2000" dirty="0">
                <a:latin typeface="+mj-lt"/>
                <a:cs typeface="+mn-cs"/>
              </a:rPr>
              <a:t>to the cycle. The overall effect is an increase in thermal efficiency of the cycle.</a:t>
            </a:r>
          </a:p>
          <a:p>
            <a:pPr algn="just">
              <a:spcBef>
                <a:spcPct val="15000"/>
              </a:spcBef>
              <a:spcAft>
                <a:spcPct val="15000"/>
              </a:spcAft>
              <a:defRPr/>
            </a:pPr>
            <a:r>
              <a:rPr lang="en-US" sz="2000" dirty="0">
                <a:latin typeface="+mj-lt"/>
                <a:cs typeface="+mn-cs"/>
              </a:rPr>
              <a:t>Superheating to higher temperatures will decrease the </a:t>
            </a:r>
            <a:r>
              <a:rPr lang="en-US" sz="2000" b="1" dirty="0">
                <a:latin typeface="+mj-lt"/>
                <a:cs typeface="+mn-cs"/>
              </a:rPr>
              <a:t>moisture content </a:t>
            </a:r>
            <a:r>
              <a:rPr lang="en-US" sz="2000" dirty="0">
                <a:latin typeface="+mj-lt"/>
                <a:cs typeface="+mn-cs"/>
              </a:rPr>
              <a:t>of the steam at the turbine exit, which is desirable – avoid erosion of turbine blades.</a:t>
            </a:r>
          </a:p>
          <a:p>
            <a:pPr algn="just">
              <a:spcBef>
                <a:spcPct val="15000"/>
              </a:spcBef>
              <a:spcAft>
                <a:spcPct val="15000"/>
              </a:spcAft>
              <a:defRPr/>
            </a:pPr>
            <a:r>
              <a:rPr lang="en-US" sz="2000" dirty="0">
                <a:latin typeface="+mj-lt"/>
                <a:cs typeface="+mn-cs"/>
              </a:rPr>
              <a:t>The superheating temperature is </a:t>
            </a:r>
            <a:r>
              <a:rPr lang="en-US" sz="2000" b="1" dirty="0">
                <a:latin typeface="+mj-lt"/>
                <a:cs typeface="+mn-cs"/>
              </a:rPr>
              <a:t>limited by metallurgical considerations</a:t>
            </a:r>
            <a:r>
              <a:rPr lang="en-US" sz="2000" dirty="0">
                <a:latin typeface="+mj-lt"/>
                <a:cs typeface="+mn-cs"/>
              </a:rPr>
              <a:t>. Presently the </a:t>
            </a:r>
            <a:r>
              <a:rPr lang="en-US" sz="2000" b="1" dirty="0">
                <a:latin typeface="+mj-lt"/>
                <a:cs typeface="+mn-cs"/>
              </a:rPr>
              <a:t>highest </a:t>
            </a:r>
            <a:r>
              <a:rPr lang="en-US" sz="2000" dirty="0">
                <a:latin typeface="+mj-lt"/>
                <a:cs typeface="+mn-cs"/>
              </a:rPr>
              <a:t>steam temperature allowed at the turbine inlet is about </a:t>
            </a:r>
            <a:r>
              <a:rPr lang="en-US" sz="2000" b="1" dirty="0">
                <a:latin typeface="+mj-lt"/>
                <a:cs typeface="+mn-cs"/>
              </a:rPr>
              <a:t>620°C</a:t>
            </a:r>
            <a:r>
              <a:rPr lang="en-US" sz="2000" dirty="0">
                <a:latin typeface="+mj-lt"/>
                <a:cs typeface="+mn-cs"/>
              </a:rPr>
              <a:t>.</a:t>
            </a:r>
          </a:p>
        </p:txBody>
      </p:sp>
      <p:pic>
        <p:nvPicPr>
          <p:cNvPr id="266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5105400"/>
            <a:ext cx="3306763"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378505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3"/>
          <p:cNvSpPr>
            <a:spLocks noGrp="1"/>
          </p:cNvSpPr>
          <p:nvPr>
            <p:ph type="sldNum" sz="quarter" idx="12"/>
          </p:nvPr>
        </p:nvSpPr>
        <p:spPr/>
        <p:txBody>
          <a:bodyPr/>
          <a:lstStyle/>
          <a:p>
            <a:pPr>
              <a:defRPr/>
            </a:pPr>
            <a:fld id="{5B7A2A76-5ABE-4E57-8738-06F641853688}" type="slidenum">
              <a:rPr lang="en-US" sz="1600">
                <a:solidFill>
                  <a:schemeClr val="tx1"/>
                </a:solidFill>
                <a:latin typeface="+mn-lt"/>
              </a:rPr>
              <a:pPr>
                <a:defRPr/>
              </a:pPr>
              <a:t>28</a:t>
            </a:fld>
            <a:endParaRPr lang="en-US" sz="1600">
              <a:solidFill>
                <a:schemeClr val="tx1"/>
              </a:solidFill>
              <a:latin typeface="+mn-lt"/>
            </a:endParaRPr>
          </a:p>
        </p:txBody>
      </p:sp>
      <p:sp>
        <p:nvSpPr>
          <p:cNvPr id="10243" name="Rectangle 2"/>
          <p:cNvSpPr>
            <a:spLocks noChangeArrowheads="1"/>
          </p:cNvSpPr>
          <p:nvPr/>
        </p:nvSpPr>
        <p:spPr bwMode="auto">
          <a:xfrm>
            <a:off x="533400" y="457200"/>
            <a:ext cx="4127500" cy="523875"/>
          </a:xfrm>
          <a:prstGeom prst="rect">
            <a:avLst/>
          </a:prstGeom>
          <a:noFill/>
          <a:ln w="9525">
            <a:noFill/>
            <a:miter lim="800000"/>
            <a:headEnd/>
            <a:tailEnd/>
          </a:ln>
        </p:spPr>
        <p:txBody>
          <a:bodyPr wrap="none">
            <a:spAutoFit/>
          </a:bodyPr>
          <a:lstStyle/>
          <a:p>
            <a:pPr>
              <a:defRPr/>
            </a:pPr>
            <a:r>
              <a:rPr lang="en-US" sz="2800" dirty="0">
                <a:solidFill>
                  <a:srgbClr val="C00000"/>
                </a:solidFill>
                <a:latin typeface="+mn-lt"/>
                <a:cs typeface="+mn-cs"/>
              </a:rPr>
              <a:t>Increasing the Boiler Pressure</a:t>
            </a:r>
          </a:p>
        </p:txBody>
      </p:sp>
      <p:pic>
        <p:nvPicPr>
          <p:cNvPr id="27652" name="Picture 3" descr="cen84959_1000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295400"/>
            <a:ext cx="3811588" cy="370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Rectangle 7"/>
          <p:cNvSpPr>
            <a:spLocks noChangeArrowheads="1"/>
          </p:cNvSpPr>
          <p:nvPr/>
        </p:nvSpPr>
        <p:spPr bwMode="auto">
          <a:xfrm>
            <a:off x="4495800" y="1393825"/>
            <a:ext cx="3962400" cy="4016375"/>
          </a:xfrm>
          <a:prstGeom prst="rect">
            <a:avLst/>
          </a:prstGeom>
          <a:solidFill>
            <a:schemeClr val="accent1">
              <a:lumMod val="40000"/>
              <a:lumOff val="60000"/>
            </a:schemeClr>
          </a:solidFill>
          <a:ln w="9525">
            <a:noFill/>
            <a:miter lim="800000"/>
            <a:headEnd/>
            <a:tailEnd/>
          </a:ln>
        </p:spPr>
        <p:txBody>
          <a:bodyPr>
            <a:spAutoFit/>
          </a:bodyPr>
          <a:lstStyle/>
          <a:p>
            <a:pPr algn="just">
              <a:spcBef>
                <a:spcPts val="0"/>
              </a:spcBef>
              <a:spcAft>
                <a:spcPts val="600"/>
              </a:spcAft>
              <a:defRPr/>
            </a:pPr>
            <a:r>
              <a:rPr lang="en-US" sz="2000" dirty="0">
                <a:latin typeface="+mn-lt"/>
                <a:cs typeface="+mn-cs"/>
              </a:rPr>
              <a:t>Increasing the boiler pressure raises the average temperature at which heat is transferred to the steam. This, in turns increases the </a:t>
            </a:r>
            <a:r>
              <a:rPr lang="en-US" sz="2000" b="1" dirty="0">
                <a:latin typeface="+mn-lt"/>
                <a:cs typeface="+mn-cs"/>
              </a:rPr>
              <a:t>thermal efficiency </a:t>
            </a:r>
            <a:r>
              <a:rPr lang="en-US" sz="2000" dirty="0">
                <a:latin typeface="+mn-lt"/>
                <a:cs typeface="+mn-cs"/>
              </a:rPr>
              <a:t>of the cycle.</a:t>
            </a:r>
          </a:p>
          <a:p>
            <a:pPr algn="just">
              <a:spcBef>
                <a:spcPct val="10000"/>
              </a:spcBef>
              <a:spcAft>
                <a:spcPct val="10000"/>
              </a:spcAft>
              <a:defRPr/>
            </a:pPr>
            <a:r>
              <a:rPr lang="en-US" sz="2000" b="1" u="sng" dirty="0">
                <a:latin typeface="+mn-lt"/>
                <a:cs typeface="+mn-cs"/>
              </a:rPr>
              <a:t>Note</a:t>
            </a:r>
            <a:r>
              <a:rPr lang="en-US" sz="2000" dirty="0">
                <a:latin typeface="+mn-lt"/>
                <a:cs typeface="+mn-cs"/>
              </a:rPr>
              <a:t>: </a:t>
            </a:r>
          </a:p>
          <a:p>
            <a:pPr algn="just">
              <a:spcBef>
                <a:spcPct val="10000"/>
              </a:spcBef>
              <a:spcAft>
                <a:spcPct val="10000"/>
              </a:spcAft>
              <a:defRPr/>
            </a:pPr>
            <a:r>
              <a:rPr lang="en-US" sz="2000" dirty="0">
                <a:latin typeface="+mn-lt"/>
                <a:cs typeface="+mn-cs"/>
              </a:rPr>
              <a:t>For a fixed turbine inlet temperature, the cycle shifts to the left and the </a:t>
            </a:r>
            <a:r>
              <a:rPr lang="en-US" sz="2000" b="1" dirty="0">
                <a:latin typeface="+mn-lt"/>
                <a:cs typeface="+mn-cs"/>
              </a:rPr>
              <a:t>moisture content</a:t>
            </a:r>
            <a:r>
              <a:rPr lang="en-US" sz="2000" dirty="0">
                <a:latin typeface="+mn-lt"/>
                <a:cs typeface="+mn-cs"/>
              </a:rPr>
              <a:t> of steam at the turbine exit increases. </a:t>
            </a:r>
          </a:p>
          <a:p>
            <a:pPr algn="just">
              <a:spcBef>
                <a:spcPct val="10000"/>
              </a:spcBef>
              <a:spcAft>
                <a:spcPct val="10000"/>
              </a:spcAft>
              <a:defRPr/>
            </a:pPr>
            <a:r>
              <a:rPr lang="en-US" sz="2000" dirty="0">
                <a:latin typeface="+mn-lt"/>
                <a:cs typeface="+mn-cs"/>
              </a:rPr>
              <a:t>This side effect can be corrected by </a:t>
            </a:r>
            <a:r>
              <a:rPr lang="en-US" sz="2000" b="1" dirty="0">
                <a:latin typeface="+mn-lt"/>
                <a:cs typeface="+mn-cs"/>
              </a:rPr>
              <a:t>reheating</a:t>
            </a:r>
            <a:r>
              <a:rPr lang="en-US" sz="2000" dirty="0">
                <a:latin typeface="+mn-lt"/>
                <a:cs typeface="+mn-cs"/>
              </a:rPr>
              <a:t> the steam.</a:t>
            </a:r>
          </a:p>
        </p:txBody>
      </p:sp>
      <p:pic>
        <p:nvPicPr>
          <p:cNvPr id="2765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5029200"/>
            <a:ext cx="2971800" cy="85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508799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3"/>
          <p:cNvSpPr>
            <a:spLocks noGrp="1"/>
          </p:cNvSpPr>
          <p:nvPr>
            <p:ph type="sldNum" sz="quarter" idx="12"/>
          </p:nvPr>
        </p:nvSpPr>
        <p:spPr/>
        <p:txBody>
          <a:bodyPr/>
          <a:lstStyle/>
          <a:p>
            <a:pPr>
              <a:defRPr/>
            </a:pPr>
            <a:fld id="{EF547550-B23E-4B18-850A-D9A8BC6CACBC}" type="slidenum">
              <a:rPr lang="en-US" sz="1600">
                <a:solidFill>
                  <a:schemeClr val="tx1"/>
                </a:solidFill>
                <a:latin typeface="+mj-lt"/>
              </a:rPr>
              <a:pPr>
                <a:defRPr/>
              </a:pPr>
              <a:t>29</a:t>
            </a:fld>
            <a:endParaRPr lang="en-US" sz="1600">
              <a:solidFill>
                <a:schemeClr val="tx1"/>
              </a:solidFill>
              <a:latin typeface="+mj-lt"/>
            </a:endParaRPr>
          </a:p>
        </p:txBody>
      </p:sp>
      <p:sp>
        <p:nvSpPr>
          <p:cNvPr id="11267" name="Rectangle 2"/>
          <p:cNvSpPr>
            <a:spLocks noChangeArrowheads="1"/>
          </p:cNvSpPr>
          <p:nvPr/>
        </p:nvSpPr>
        <p:spPr bwMode="auto">
          <a:xfrm>
            <a:off x="457200" y="304800"/>
            <a:ext cx="4718050" cy="554038"/>
          </a:xfrm>
          <a:prstGeom prst="rect">
            <a:avLst/>
          </a:prstGeom>
          <a:noFill/>
          <a:ln w="9525">
            <a:noFill/>
            <a:miter lim="800000"/>
            <a:headEnd/>
            <a:tailEnd/>
          </a:ln>
        </p:spPr>
        <p:txBody>
          <a:bodyPr wrap="none">
            <a:spAutoFit/>
          </a:bodyPr>
          <a:lstStyle/>
          <a:p>
            <a:pPr>
              <a:defRPr/>
            </a:pPr>
            <a:r>
              <a:rPr lang="en-US" sz="3000" dirty="0">
                <a:solidFill>
                  <a:srgbClr val="C00000"/>
                </a:solidFill>
                <a:latin typeface="+mj-lt"/>
                <a:cs typeface="+mn-cs"/>
              </a:rPr>
              <a:t>The Ideal Reheat Rankine Cycle</a:t>
            </a:r>
          </a:p>
        </p:txBody>
      </p:sp>
      <p:sp>
        <p:nvSpPr>
          <p:cNvPr id="11268" name="Rectangle 4"/>
          <p:cNvSpPr>
            <a:spLocks noChangeArrowheads="1"/>
          </p:cNvSpPr>
          <p:nvPr/>
        </p:nvSpPr>
        <p:spPr bwMode="auto">
          <a:xfrm>
            <a:off x="457200" y="750887"/>
            <a:ext cx="8001000" cy="1016000"/>
          </a:xfrm>
          <a:prstGeom prst="rect">
            <a:avLst/>
          </a:prstGeom>
          <a:noFill/>
          <a:ln w="9525">
            <a:noFill/>
            <a:miter lim="800000"/>
            <a:headEnd/>
            <a:tailEnd/>
          </a:ln>
        </p:spPr>
        <p:txBody>
          <a:bodyPr>
            <a:spAutoFit/>
          </a:bodyPr>
          <a:lstStyle/>
          <a:p>
            <a:pPr algn="just">
              <a:spcBef>
                <a:spcPts val="0"/>
              </a:spcBef>
              <a:spcAft>
                <a:spcPts val="0"/>
              </a:spcAft>
              <a:defRPr/>
            </a:pPr>
            <a:r>
              <a:rPr lang="en-US" sz="2000" dirty="0">
                <a:latin typeface="+mj-lt"/>
                <a:cs typeface="+mn-cs"/>
              </a:rPr>
              <a:t>Reheating is a practical solution to the </a:t>
            </a:r>
            <a:r>
              <a:rPr lang="en-US" sz="2000" b="1" dirty="0">
                <a:latin typeface="+mj-lt"/>
                <a:cs typeface="+mn-cs"/>
              </a:rPr>
              <a:t>excessive moisture </a:t>
            </a:r>
            <a:r>
              <a:rPr lang="en-US" sz="2000" dirty="0">
                <a:latin typeface="+mj-lt"/>
                <a:cs typeface="+mn-cs"/>
              </a:rPr>
              <a:t>problem in turbines, and it is commonly used in modern steam power plants. This is done by expanding the steam in </a:t>
            </a:r>
            <a:r>
              <a:rPr lang="en-US" sz="2000" b="1" dirty="0">
                <a:latin typeface="+mj-lt"/>
                <a:cs typeface="+mn-cs"/>
              </a:rPr>
              <a:t>two-stage turbine</a:t>
            </a:r>
            <a:r>
              <a:rPr lang="en-US" sz="2000" dirty="0">
                <a:latin typeface="+mj-lt"/>
                <a:cs typeface="+mn-cs"/>
              </a:rPr>
              <a:t>, and </a:t>
            </a:r>
            <a:r>
              <a:rPr lang="en-US" sz="2000" b="1" dirty="0">
                <a:latin typeface="+mj-lt"/>
                <a:cs typeface="+mn-cs"/>
              </a:rPr>
              <a:t>reheat </a:t>
            </a:r>
            <a:r>
              <a:rPr lang="en-US" sz="2000" dirty="0">
                <a:latin typeface="+mj-lt"/>
                <a:cs typeface="+mn-cs"/>
              </a:rPr>
              <a:t>the steam in between the stages.</a:t>
            </a:r>
          </a:p>
        </p:txBody>
      </p:sp>
      <p:pic>
        <p:nvPicPr>
          <p:cNvPr id="2970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981200"/>
            <a:ext cx="3905250" cy="302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1905000"/>
            <a:ext cx="377825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3"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4876800"/>
            <a:ext cx="28194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p:cNvSpPr txBox="1"/>
          <p:nvPr/>
        </p:nvSpPr>
        <p:spPr>
          <a:xfrm>
            <a:off x="685800" y="5715000"/>
            <a:ext cx="7239000" cy="646113"/>
          </a:xfrm>
          <a:prstGeom prst="rect">
            <a:avLst/>
          </a:prstGeom>
          <a:solidFill>
            <a:schemeClr val="accent1">
              <a:lumMod val="40000"/>
              <a:lumOff val="60000"/>
            </a:schemeClr>
          </a:solidFill>
        </p:spPr>
        <p:txBody>
          <a:bodyPr>
            <a:spAutoFit/>
          </a:bodyPr>
          <a:lstStyle/>
          <a:p>
            <a:pPr algn="just">
              <a:defRPr/>
            </a:pPr>
            <a:r>
              <a:rPr lang="en-US" b="1" u="sng" dirty="0">
                <a:latin typeface="+mj-lt"/>
                <a:cs typeface="+mn-cs"/>
              </a:rPr>
              <a:t>Note</a:t>
            </a:r>
            <a:r>
              <a:rPr lang="en-US" dirty="0">
                <a:latin typeface="+mj-lt"/>
                <a:cs typeface="+mn-cs"/>
              </a:rPr>
              <a:t>: Incorporation of the single reheat in a modern power plant improves the cycle efficiency by </a:t>
            </a:r>
            <a:r>
              <a:rPr lang="en-US" b="1" dirty="0">
                <a:latin typeface="+mj-lt"/>
                <a:cs typeface="+mn-cs"/>
              </a:rPr>
              <a:t>4 ~ 5 percent</a:t>
            </a:r>
            <a:r>
              <a:rPr lang="en-US" dirty="0">
                <a:latin typeface="+mj-lt"/>
                <a:cs typeface="+mn-cs"/>
              </a:rPr>
              <a:t>.</a:t>
            </a:r>
          </a:p>
        </p:txBody>
      </p:sp>
    </p:spTree>
    <p:extLst>
      <p:ext uri="{BB962C8B-B14F-4D97-AF65-F5344CB8AC3E}">
        <p14:creationId xmlns:p14="http://schemas.microsoft.com/office/powerpoint/2010/main" val="4867625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Coverage</a:t>
            </a:r>
            <a:endParaRPr lang="en-US" dirty="0"/>
          </a:p>
        </p:txBody>
      </p:sp>
      <p:sp>
        <p:nvSpPr>
          <p:cNvPr id="5" name="Content Placeholder 4"/>
          <p:cNvSpPr>
            <a:spLocks noGrp="1"/>
          </p:cNvSpPr>
          <p:nvPr>
            <p:ph idx="1"/>
          </p:nvPr>
        </p:nvSpPr>
        <p:spPr/>
        <p:txBody>
          <a:bodyPr/>
          <a:lstStyle/>
          <a:p>
            <a:pPr marL="341313" indent="-341313" algn="just">
              <a:spcBef>
                <a:spcPct val="15000"/>
              </a:spcBef>
              <a:spcAft>
                <a:spcPct val="15000"/>
              </a:spcAft>
              <a:buClr>
                <a:srgbClr val="FF0000"/>
              </a:buClr>
              <a:buFont typeface="+mj-lt"/>
              <a:buAutoNum type="arabicPeriod"/>
              <a:defRPr/>
            </a:pPr>
            <a:r>
              <a:rPr lang="en-US" sz="2800" dirty="0"/>
              <a:t>Analyze </a:t>
            </a:r>
            <a:r>
              <a:rPr lang="en-US" sz="2800" b="1" dirty="0"/>
              <a:t>vapor power cycles </a:t>
            </a:r>
            <a:r>
              <a:rPr lang="en-US" sz="2800" dirty="0"/>
              <a:t>in which the working fluid is alternately vaporized and condensed.</a:t>
            </a:r>
          </a:p>
          <a:p>
            <a:pPr marL="341313" indent="-341313" algn="just">
              <a:spcBef>
                <a:spcPct val="15000"/>
              </a:spcBef>
              <a:spcAft>
                <a:spcPct val="15000"/>
              </a:spcAft>
              <a:buClr>
                <a:srgbClr val="FF0000"/>
              </a:buClr>
              <a:buFont typeface="+mj-lt"/>
              <a:buAutoNum type="arabicPeriod"/>
              <a:defRPr/>
            </a:pPr>
            <a:r>
              <a:rPr lang="en-US" sz="2800" dirty="0" smtClean="0"/>
              <a:t>Investigate </a:t>
            </a:r>
            <a:r>
              <a:rPr lang="en-US" sz="2800" dirty="0"/>
              <a:t>ways to modify the basic </a:t>
            </a:r>
            <a:r>
              <a:rPr lang="en-US" sz="2800" b="1" dirty="0"/>
              <a:t>Rankine</a:t>
            </a:r>
            <a:r>
              <a:rPr lang="en-US" sz="2800" dirty="0"/>
              <a:t> vapor power cycle to increase the cycle </a:t>
            </a:r>
            <a:r>
              <a:rPr lang="en-US" sz="2800" b="1" dirty="0"/>
              <a:t>thermal efficiency</a:t>
            </a:r>
            <a:r>
              <a:rPr lang="en-US" sz="2800" dirty="0" smtClean="0"/>
              <a:t>.</a:t>
            </a:r>
            <a:endParaRPr lang="en-US" sz="2800" dirty="0"/>
          </a:p>
        </p:txBody>
      </p:sp>
    </p:spTree>
    <p:extLst>
      <p:ext uri="{BB962C8B-B14F-4D97-AF65-F5344CB8AC3E}">
        <p14:creationId xmlns:p14="http://schemas.microsoft.com/office/powerpoint/2010/main" val="35443167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72715DC8-976E-4095-99A1-3E4B2DC8AB20}" type="slidenum">
              <a:rPr lang="en-US" sz="1600">
                <a:solidFill>
                  <a:schemeClr val="tx1"/>
                </a:solidFill>
                <a:latin typeface="+mj-lt"/>
              </a:rPr>
              <a:pPr>
                <a:defRPr/>
              </a:pPr>
              <a:t>30</a:t>
            </a:fld>
            <a:endParaRPr lang="en-US" sz="1600" dirty="0">
              <a:solidFill>
                <a:schemeClr val="tx1"/>
              </a:solidFill>
              <a:latin typeface="+mj-lt"/>
            </a:endParaRPr>
          </a:p>
        </p:txBody>
      </p:sp>
      <p:sp>
        <p:nvSpPr>
          <p:cNvPr id="3" name="TextBox 2"/>
          <p:cNvSpPr txBox="1"/>
          <p:nvPr/>
        </p:nvSpPr>
        <p:spPr>
          <a:xfrm>
            <a:off x="533400" y="457200"/>
            <a:ext cx="8001000" cy="708025"/>
          </a:xfrm>
          <a:prstGeom prst="rect">
            <a:avLst/>
          </a:prstGeom>
          <a:noFill/>
        </p:spPr>
        <p:txBody>
          <a:bodyPr>
            <a:spAutoFit/>
          </a:bodyPr>
          <a:lstStyle/>
          <a:p>
            <a:pPr algn="just">
              <a:defRPr/>
            </a:pPr>
            <a:r>
              <a:rPr lang="en-US" sz="2000" dirty="0">
                <a:latin typeface="+mn-lt"/>
                <a:cs typeface="+mn-cs"/>
              </a:rPr>
              <a:t>With a single reheating process, the </a:t>
            </a:r>
            <a:r>
              <a:rPr lang="en-US" sz="2000" b="1" dirty="0">
                <a:latin typeface="+mn-lt"/>
                <a:cs typeface="+mn-cs"/>
              </a:rPr>
              <a:t>total heat input </a:t>
            </a:r>
            <a:r>
              <a:rPr lang="en-US" sz="2000" dirty="0">
                <a:latin typeface="+mn-lt"/>
                <a:cs typeface="+mn-cs"/>
              </a:rPr>
              <a:t>and the </a:t>
            </a:r>
            <a:r>
              <a:rPr lang="en-US" sz="2000" b="1" dirty="0">
                <a:latin typeface="+mn-lt"/>
                <a:cs typeface="+mn-cs"/>
              </a:rPr>
              <a:t>total turbine work output </a:t>
            </a:r>
            <a:r>
              <a:rPr lang="en-US" sz="2000" dirty="0">
                <a:latin typeface="+mn-lt"/>
                <a:cs typeface="+mn-cs"/>
              </a:rPr>
              <a:t>for the ideal cycle become,</a:t>
            </a:r>
          </a:p>
        </p:txBody>
      </p:sp>
      <p:pic>
        <p:nvPicPr>
          <p:cNvPr id="3072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295400"/>
            <a:ext cx="5300663"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525" y="1828800"/>
            <a:ext cx="5629275"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400" y="2438400"/>
            <a:ext cx="4006850" cy="404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7"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38750" y="5743575"/>
            <a:ext cx="24574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145467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C567115-08C2-4881-95D0-F3710FA34902}" type="slidenum">
              <a:rPr lang="en-US" sz="1600">
                <a:solidFill>
                  <a:schemeClr val="tx1"/>
                </a:solidFill>
                <a:latin typeface="+mn-lt"/>
              </a:rPr>
              <a:pPr>
                <a:defRPr/>
              </a:pPr>
              <a:t>31</a:t>
            </a:fld>
            <a:endParaRPr lang="en-US" sz="1600">
              <a:solidFill>
                <a:schemeClr val="tx1"/>
              </a:solidFill>
              <a:latin typeface="+mn-lt"/>
            </a:endParaRPr>
          </a:p>
        </p:txBody>
      </p:sp>
      <p:sp>
        <p:nvSpPr>
          <p:cNvPr id="3" name="TextBox 2"/>
          <p:cNvSpPr txBox="1"/>
          <p:nvPr/>
        </p:nvSpPr>
        <p:spPr>
          <a:xfrm>
            <a:off x="685800" y="468313"/>
            <a:ext cx="1905000" cy="523875"/>
          </a:xfrm>
          <a:prstGeom prst="rect">
            <a:avLst/>
          </a:prstGeom>
          <a:noFill/>
        </p:spPr>
        <p:txBody>
          <a:bodyPr>
            <a:spAutoFit/>
          </a:bodyPr>
          <a:lstStyle/>
          <a:p>
            <a:pPr>
              <a:defRPr/>
            </a:pPr>
            <a:r>
              <a:rPr lang="en-US" sz="2800" dirty="0">
                <a:solidFill>
                  <a:srgbClr val="C00000"/>
                </a:solidFill>
                <a:latin typeface="+mj-lt"/>
                <a:cs typeface="+mn-cs"/>
              </a:rPr>
              <a:t>Problem</a:t>
            </a:r>
          </a:p>
        </p:txBody>
      </p:sp>
      <p:sp>
        <p:nvSpPr>
          <p:cNvPr id="4" name="TextBox 3"/>
          <p:cNvSpPr txBox="1"/>
          <p:nvPr/>
        </p:nvSpPr>
        <p:spPr>
          <a:xfrm>
            <a:off x="685800" y="925513"/>
            <a:ext cx="3124200" cy="369887"/>
          </a:xfrm>
          <a:prstGeom prst="rect">
            <a:avLst/>
          </a:prstGeom>
          <a:noFill/>
        </p:spPr>
        <p:txBody>
          <a:bodyPr>
            <a:spAutoFit/>
          </a:bodyPr>
          <a:lstStyle/>
          <a:p>
            <a:pPr>
              <a:defRPr/>
            </a:pPr>
            <a:r>
              <a:rPr lang="en-US" dirty="0">
                <a:solidFill>
                  <a:schemeClr val="accent3">
                    <a:lumMod val="60000"/>
                    <a:lumOff val="40000"/>
                  </a:schemeClr>
                </a:solidFill>
                <a:latin typeface="+mj-lt"/>
                <a:cs typeface="+mn-cs"/>
              </a:rPr>
              <a:t>The Reheat Rankine Cycle</a:t>
            </a:r>
          </a:p>
        </p:txBody>
      </p:sp>
      <p:sp>
        <p:nvSpPr>
          <p:cNvPr id="5" name="TextBox 4"/>
          <p:cNvSpPr txBox="1"/>
          <p:nvPr/>
        </p:nvSpPr>
        <p:spPr>
          <a:xfrm>
            <a:off x="685800" y="1371600"/>
            <a:ext cx="7620000" cy="3708400"/>
          </a:xfrm>
          <a:prstGeom prst="rect">
            <a:avLst/>
          </a:prstGeom>
          <a:noFill/>
        </p:spPr>
        <p:txBody>
          <a:bodyPr>
            <a:spAutoFit/>
          </a:bodyPr>
          <a:lstStyle/>
          <a:p>
            <a:pPr>
              <a:defRPr/>
            </a:pPr>
            <a:r>
              <a:rPr lang="en-US" sz="2000" b="1" dirty="0">
                <a:solidFill>
                  <a:srgbClr val="CC0066"/>
                </a:solidFill>
                <a:latin typeface="+mj-lt"/>
                <a:cs typeface="+mn-cs"/>
              </a:rPr>
              <a:t>10–34</a:t>
            </a:r>
            <a:endParaRPr lang="en-US" sz="2000" dirty="0">
              <a:solidFill>
                <a:srgbClr val="CC0066"/>
              </a:solidFill>
              <a:latin typeface="+mj-lt"/>
              <a:cs typeface="+mn-cs"/>
            </a:endParaRPr>
          </a:p>
          <a:p>
            <a:pPr algn="just">
              <a:spcAft>
                <a:spcPts val="600"/>
              </a:spcAft>
              <a:defRPr/>
            </a:pPr>
            <a:r>
              <a:rPr lang="en-US" sz="2000" dirty="0">
                <a:latin typeface="+mj-lt"/>
                <a:cs typeface="+mn-cs"/>
              </a:rPr>
              <a:t>Consider a steam power plant that operates on a </a:t>
            </a:r>
            <a:r>
              <a:rPr lang="en-US" sz="2000" b="1" dirty="0">
                <a:latin typeface="+mj-lt"/>
                <a:cs typeface="+mn-cs"/>
              </a:rPr>
              <a:t>reheat Rankine cycle </a:t>
            </a:r>
            <a:r>
              <a:rPr lang="en-US" sz="2000" dirty="0">
                <a:latin typeface="+mj-lt"/>
                <a:cs typeface="+mn-cs"/>
              </a:rPr>
              <a:t>and has a net power output of 80 MW. Steam enters the high-pressure turbine at 10 </a:t>
            </a:r>
            <a:r>
              <a:rPr lang="en-US" sz="2000" dirty="0" err="1">
                <a:latin typeface="+mj-lt"/>
                <a:cs typeface="+mn-cs"/>
              </a:rPr>
              <a:t>MPa</a:t>
            </a:r>
            <a:r>
              <a:rPr lang="en-US" sz="2000" dirty="0">
                <a:latin typeface="+mj-lt"/>
                <a:cs typeface="+mn-cs"/>
              </a:rPr>
              <a:t> and 500°C and the low-pressure turbine at 1 </a:t>
            </a:r>
            <a:r>
              <a:rPr lang="en-US" sz="2000" dirty="0" err="1">
                <a:latin typeface="+mj-lt"/>
                <a:cs typeface="+mn-cs"/>
              </a:rPr>
              <a:t>MPa</a:t>
            </a:r>
            <a:r>
              <a:rPr lang="en-US" sz="2000" dirty="0">
                <a:latin typeface="+mj-lt"/>
                <a:cs typeface="+mn-cs"/>
              </a:rPr>
              <a:t> and 500°C. Steam leaves the condenser as a saturated liquid at a pressure of 10 </a:t>
            </a:r>
            <a:r>
              <a:rPr lang="en-US" sz="2000" dirty="0" err="1">
                <a:latin typeface="+mj-lt"/>
                <a:cs typeface="+mn-cs"/>
              </a:rPr>
              <a:t>kPa</a:t>
            </a:r>
            <a:r>
              <a:rPr lang="en-US" sz="2000" dirty="0">
                <a:latin typeface="+mj-lt"/>
                <a:cs typeface="+mn-cs"/>
              </a:rPr>
              <a:t>. The isentropic efficiency of the turbine is 80 percent, and that of the pump is 95 percent. Show the cycle on a </a:t>
            </a:r>
            <a:r>
              <a:rPr lang="en-US" sz="2000" i="1" dirty="0">
                <a:latin typeface="+mj-lt"/>
                <a:cs typeface="+mn-cs"/>
              </a:rPr>
              <a:t>T-s diagram </a:t>
            </a:r>
            <a:r>
              <a:rPr lang="en-US" sz="2000" dirty="0">
                <a:latin typeface="+mj-lt"/>
                <a:cs typeface="+mn-cs"/>
              </a:rPr>
              <a:t>with respect to saturation lines, and determine:</a:t>
            </a:r>
          </a:p>
          <a:p>
            <a:pPr marL="682625" indent="-341313" algn="just">
              <a:spcAft>
                <a:spcPts val="0"/>
              </a:spcAft>
              <a:buFontTx/>
              <a:buAutoNum type="alphaLcParenBoth"/>
              <a:defRPr/>
            </a:pPr>
            <a:r>
              <a:rPr lang="en-US" sz="2000" dirty="0">
                <a:latin typeface="+mj-lt"/>
                <a:cs typeface="+mn-cs"/>
              </a:rPr>
              <a:t>the quality of the steam at the turbine exit, </a:t>
            </a:r>
          </a:p>
          <a:p>
            <a:pPr marL="682625" indent="-341313" algn="just">
              <a:spcAft>
                <a:spcPts val="0"/>
              </a:spcAft>
              <a:buFontTx/>
              <a:buAutoNum type="alphaLcParenBoth"/>
              <a:defRPr/>
            </a:pPr>
            <a:r>
              <a:rPr lang="en-US" sz="2000" dirty="0">
                <a:latin typeface="+mj-lt"/>
                <a:cs typeface="+mn-cs"/>
              </a:rPr>
              <a:t>the thermal efficiency of the cycle, and</a:t>
            </a:r>
          </a:p>
          <a:p>
            <a:pPr marL="682625" indent="-341313" algn="just">
              <a:spcAft>
                <a:spcPts val="0"/>
              </a:spcAft>
              <a:buFontTx/>
              <a:buAutoNum type="alphaLcParenBoth"/>
              <a:defRPr/>
            </a:pPr>
            <a:r>
              <a:rPr lang="en-US" sz="2000" dirty="0">
                <a:latin typeface="+mj-lt"/>
                <a:cs typeface="+mn-cs"/>
              </a:rPr>
              <a:t>the mass flow rate of the steam. </a:t>
            </a:r>
          </a:p>
          <a:p>
            <a:pPr algn="just">
              <a:spcBef>
                <a:spcPts val="1200"/>
              </a:spcBef>
              <a:spcAft>
                <a:spcPts val="0"/>
              </a:spcAft>
              <a:defRPr/>
            </a:pPr>
            <a:r>
              <a:rPr lang="en-US" sz="2000" i="1" u="sng" dirty="0">
                <a:solidFill>
                  <a:srgbClr val="CC0066"/>
                </a:solidFill>
                <a:latin typeface="+mj-lt"/>
                <a:cs typeface="+mn-cs"/>
              </a:rPr>
              <a:t>Answers</a:t>
            </a:r>
            <a:r>
              <a:rPr lang="en-US" sz="2000" i="1" dirty="0">
                <a:solidFill>
                  <a:srgbClr val="CC0066"/>
                </a:solidFill>
                <a:latin typeface="+mj-lt"/>
                <a:cs typeface="+mn-cs"/>
              </a:rPr>
              <a:t>: (a) 88.1°C, (b) 34.1 percent, (c) 62.7 kg/s</a:t>
            </a:r>
          </a:p>
        </p:txBody>
      </p:sp>
    </p:spTree>
    <p:extLst>
      <p:ext uri="{BB962C8B-B14F-4D97-AF65-F5344CB8AC3E}">
        <p14:creationId xmlns:p14="http://schemas.microsoft.com/office/powerpoint/2010/main" val="235600893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12C71D87-8948-48CB-AF86-3E9686731ECA}" type="slidenum">
              <a:rPr lang="en-US" sz="1600">
                <a:solidFill>
                  <a:schemeClr val="tx1"/>
                </a:solidFill>
                <a:latin typeface="+mn-lt"/>
              </a:rPr>
              <a:pPr>
                <a:defRPr/>
              </a:pPr>
              <a:t>32</a:t>
            </a:fld>
            <a:endParaRPr lang="en-US" sz="1600">
              <a:solidFill>
                <a:schemeClr val="tx1"/>
              </a:solidFill>
              <a:latin typeface="+mn-lt"/>
            </a:endParaRPr>
          </a:p>
        </p:txBody>
      </p:sp>
      <p:sp>
        <p:nvSpPr>
          <p:cNvPr id="3" name="TextBox 2"/>
          <p:cNvSpPr txBox="1"/>
          <p:nvPr/>
        </p:nvSpPr>
        <p:spPr>
          <a:xfrm>
            <a:off x="685800" y="468313"/>
            <a:ext cx="1905000" cy="523875"/>
          </a:xfrm>
          <a:prstGeom prst="rect">
            <a:avLst/>
          </a:prstGeom>
          <a:noFill/>
        </p:spPr>
        <p:txBody>
          <a:bodyPr>
            <a:spAutoFit/>
          </a:bodyPr>
          <a:lstStyle/>
          <a:p>
            <a:pPr>
              <a:defRPr/>
            </a:pPr>
            <a:r>
              <a:rPr lang="en-US" sz="2800" dirty="0">
                <a:solidFill>
                  <a:srgbClr val="C00000"/>
                </a:solidFill>
                <a:latin typeface="+mj-lt"/>
                <a:cs typeface="+mn-cs"/>
              </a:rPr>
              <a:t>Problem</a:t>
            </a:r>
          </a:p>
        </p:txBody>
      </p:sp>
      <p:sp>
        <p:nvSpPr>
          <p:cNvPr id="4" name="TextBox 3"/>
          <p:cNvSpPr txBox="1"/>
          <p:nvPr/>
        </p:nvSpPr>
        <p:spPr>
          <a:xfrm>
            <a:off x="685800" y="925513"/>
            <a:ext cx="3124200" cy="369887"/>
          </a:xfrm>
          <a:prstGeom prst="rect">
            <a:avLst/>
          </a:prstGeom>
          <a:noFill/>
        </p:spPr>
        <p:txBody>
          <a:bodyPr>
            <a:spAutoFit/>
          </a:bodyPr>
          <a:lstStyle/>
          <a:p>
            <a:pPr>
              <a:defRPr/>
            </a:pPr>
            <a:r>
              <a:rPr lang="en-US" dirty="0">
                <a:solidFill>
                  <a:schemeClr val="accent3">
                    <a:lumMod val="60000"/>
                    <a:lumOff val="40000"/>
                  </a:schemeClr>
                </a:solidFill>
                <a:latin typeface="+mj-lt"/>
                <a:cs typeface="+mn-cs"/>
              </a:rPr>
              <a:t>The Reheat Rankine Cycle</a:t>
            </a:r>
          </a:p>
        </p:txBody>
      </p:sp>
      <p:sp>
        <p:nvSpPr>
          <p:cNvPr id="5" name="TextBox 4"/>
          <p:cNvSpPr txBox="1"/>
          <p:nvPr/>
        </p:nvSpPr>
        <p:spPr>
          <a:xfrm>
            <a:off x="685800" y="1371600"/>
            <a:ext cx="7620000" cy="4016375"/>
          </a:xfrm>
          <a:prstGeom prst="rect">
            <a:avLst/>
          </a:prstGeom>
          <a:noFill/>
        </p:spPr>
        <p:txBody>
          <a:bodyPr>
            <a:spAutoFit/>
          </a:bodyPr>
          <a:lstStyle/>
          <a:p>
            <a:pPr>
              <a:defRPr/>
            </a:pPr>
            <a:r>
              <a:rPr lang="en-US" sz="2000" b="1" dirty="0">
                <a:solidFill>
                  <a:srgbClr val="CC0066"/>
                </a:solidFill>
                <a:latin typeface="+mj-lt"/>
                <a:cs typeface="+mn-cs"/>
              </a:rPr>
              <a:t>10–38</a:t>
            </a:r>
            <a:endParaRPr lang="en-US" sz="2000" dirty="0">
              <a:solidFill>
                <a:srgbClr val="CC0066"/>
              </a:solidFill>
              <a:latin typeface="+mj-lt"/>
              <a:cs typeface="+mn-cs"/>
            </a:endParaRPr>
          </a:p>
          <a:p>
            <a:pPr algn="just">
              <a:spcAft>
                <a:spcPts val="600"/>
              </a:spcAft>
              <a:defRPr/>
            </a:pPr>
            <a:r>
              <a:rPr lang="en-US" sz="2000" dirty="0">
                <a:latin typeface="+mj-lt"/>
                <a:cs typeface="+mn-cs"/>
              </a:rPr>
              <a:t>A steam power plant operates on the </a:t>
            </a:r>
            <a:r>
              <a:rPr lang="en-US" sz="2000" b="1" dirty="0">
                <a:latin typeface="+mj-lt"/>
                <a:cs typeface="+mn-cs"/>
              </a:rPr>
              <a:t>reheat Rankine cycle</a:t>
            </a:r>
            <a:r>
              <a:rPr lang="en-US" sz="2000" dirty="0">
                <a:latin typeface="+mj-lt"/>
                <a:cs typeface="+mn-cs"/>
              </a:rPr>
              <a:t>. Steam enters the high-pressure turbine at 12.5 </a:t>
            </a:r>
            <a:r>
              <a:rPr lang="en-US" sz="2000" dirty="0" err="1">
                <a:latin typeface="+mj-lt"/>
                <a:cs typeface="+mn-cs"/>
              </a:rPr>
              <a:t>MPa</a:t>
            </a:r>
            <a:r>
              <a:rPr lang="en-US" sz="2000" dirty="0">
                <a:latin typeface="+mj-lt"/>
                <a:cs typeface="+mn-cs"/>
              </a:rPr>
              <a:t> and 550°C at a rate of 7.7 kg/s and leaves at 2 </a:t>
            </a:r>
            <a:r>
              <a:rPr lang="en-US" sz="2000" dirty="0" err="1">
                <a:latin typeface="+mj-lt"/>
                <a:cs typeface="+mn-cs"/>
              </a:rPr>
              <a:t>MPa</a:t>
            </a:r>
            <a:r>
              <a:rPr lang="en-US" sz="2000" dirty="0">
                <a:latin typeface="+mj-lt"/>
                <a:cs typeface="+mn-cs"/>
              </a:rPr>
              <a:t>. Steam is then reheated at constant pressure to 450°C before it expands in the low-pressure turbine. The isentropic efficiencies of the turbine and the pump are 85 percent and 90 percent, respectively. Steam leaves the condenser as a saturated liquid. If the moisture content of the steam at the exit of the turbine is not to exceed 5 percent, determine: </a:t>
            </a:r>
          </a:p>
          <a:p>
            <a:pPr marL="682625" indent="-341313" algn="just">
              <a:spcAft>
                <a:spcPts val="0"/>
              </a:spcAft>
              <a:buFontTx/>
              <a:buAutoNum type="alphaLcParenBoth"/>
              <a:defRPr/>
            </a:pPr>
            <a:r>
              <a:rPr lang="en-US" sz="2000" dirty="0">
                <a:latin typeface="+mj-lt"/>
                <a:cs typeface="+mn-cs"/>
              </a:rPr>
              <a:t>the condenser pressure, </a:t>
            </a:r>
          </a:p>
          <a:p>
            <a:pPr marL="682625" indent="-341313" algn="just">
              <a:spcAft>
                <a:spcPts val="0"/>
              </a:spcAft>
              <a:buFontTx/>
              <a:buAutoNum type="alphaLcParenBoth"/>
              <a:defRPr/>
            </a:pPr>
            <a:r>
              <a:rPr lang="en-US" sz="2000" dirty="0">
                <a:latin typeface="+mj-lt"/>
                <a:cs typeface="+mn-cs"/>
              </a:rPr>
              <a:t>the net power output, and </a:t>
            </a:r>
          </a:p>
          <a:p>
            <a:pPr marL="682625" indent="-341313" algn="just">
              <a:spcAft>
                <a:spcPts val="0"/>
              </a:spcAft>
              <a:buFontTx/>
              <a:buAutoNum type="alphaLcParenBoth"/>
              <a:defRPr/>
            </a:pPr>
            <a:r>
              <a:rPr lang="en-US" sz="2000" dirty="0">
                <a:latin typeface="+mj-lt"/>
                <a:cs typeface="+mn-cs"/>
              </a:rPr>
              <a:t>the thermal efficiency. </a:t>
            </a:r>
          </a:p>
          <a:p>
            <a:pPr algn="just">
              <a:spcBef>
                <a:spcPts val="1200"/>
              </a:spcBef>
              <a:spcAft>
                <a:spcPts val="0"/>
              </a:spcAft>
              <a:defRPr/>
            </a:pPr>
            <a:r>
              <a:rPr lang="en-US" sz="2000" i="1" u="sng" dirty="0">
                <a:solidFill>
                  <a:srgbClr val="CC0066"/>
                </a:solidFill>
                <a:latin typeface="+mj-lt"/>
                <a:cs typeface="+mn-cs"/>
              </a:rPr>
              <a:t>Answers</a:t>
            </a:r>
            <a:r>
              <a:rPr lang="en-US" sz="2000" i="1" dirty="0">
                <a:solidFill>
                  <a:srgbClr val="CC0066"/>
                </a:solidFill>
                <a:latin typeface="+mj-lt"/>
                <a:cs typeface="+mn-cs"/>
              </a:rPr>
              <a:t>: (a) 9.73 </a:t>
            </a:r>
            <a:r>
              <a:rPr lang="en-US" sz="2000" i="1" dirty="0" err="1">
                <a:solidFill>
                  <a:srgbClr val="CC0066"/>
                </a:solidFill>
                <a:latin typeface="+mj-lt"/>
                <a:cs typeface="+mn-cs"/>
              </a:rPr>
              <a:t>kPa</a:t>
            </a:r>
            <a:r>
              <a:rPr lang="en-US" sz="2000" i="1" dirty="0">
                <a:solidFill>
                  <a:srgbClr val="CC0066"/>
                </a:solidFill>
                <a:latin typeface="+mj-lt"/>
                <a:cs typeface="+mn-cs"/>
              </a:rPr>
              <a:t>, (b) 10.2 MW, (c) 36.9 percent.</a:t>
            </a:r>
          </a:p>
        </p:txBody>
      </p:sp>
    </p:spTree>
    <p:extLst>
      <p:ext uri="{BB962C8B-B14F-4D97-AF65-F5344CB8AC3E}">
        <p14:creationId xmlns:p14="http://schemas.microsoft.com/office/powerpoint/2010/main" val="404029366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B8FF820E-39B3-455B-A8CD-AAE65BCBBA35}" type="slidenum">
              <a:rPr lang="en-US" sz="1600">
                <a:solidFill>
                  <a:schemeClr val="tx1"/>
                </a:solidFill>
                <a:latin typeface="+mn-lt"/>
              </a:rPr>
              <a:pPr>
                <a:defRPr/>
              </a:pPr>
              <a:t>33</a:t>
            </a:fld>
            <a:endParaRPr lang="en-US" sz="1600">
              <a:solidFill>
                <a:schemeClr val="tx1"/>
              </a:solidFill>
              <a:latin typeface="+mn-lt"/>
            </a:endParaRPr>
          </a:p>
        </p:txBody>
      </p:sp>
      <p:sp>
        <p:nvSpPr>
          <p:cNvPr id="3" name="TextBox 2"/>
          <p:cNvSpPr txBox="1"/>
          <p:nvPr/>
        </p:nvSpPr>
        <p:spPr>
          <a:xfrm>
            <a:off x="685800" y="468313"/>
            <a:ext cx="1905000" cy="523875"/>
          </a:xfrm>
          <a:prstGeom prst="rect">
            <a:avLst/>
          </a:prstGeom>
          <a:noFill/>
        </p:spPr>
        <p:txBody>
          <a:bodyPr>
            <a:spAutoFit/>
          </a:bodyPr>
          <a:lstStyle/>
          <a:p>
            <a:pPr>
              <a:defRPr/>
            </a:pPr>
            <a:r>
              <a:rPr lang="en-US" sz="2800" dirty="0">
                <a:solidFill>
                  <a:srgbClr val="C00000"/>
                </a:solidFill>
                <a:latin typeface="+mj-lt"/>
                <a:cs typeface="+mn-cs"/>
              </a:rPr>
              <a:t>Problem</a:t>
            </a:r>
          </a:p>
        </p:txBody>
      </p:sp>
      <p:sp>
        <p:nvSpPr>
          <p:cNvPr id="4" name="TextBox 3"/>
          <p:cNvSpPr txBox="1"/>
          <p:nvPr/>
        </p:nvSpPr>
        <p:spPr>
          <a:xfrm>
            <a:off x="685800" y="925513"/>
            <a:ext cx="3581400" cy="369887"/>
          </a:xfrm>
          <a:prstGeom prst="rect">
            <a:avLst/>
          </a:prstGeom>
          <a:noFill/>
        </p:spPr>
        <p:txBody>
          <a:bodyPr wrap="square">
            <a:spAutoFit/>
          </a:bodyPr>
          <a:lstStyle/>
          <a:p>
            <a:pPr>
              <a:defRPr/>
            </a:pPr>
            <a:r>
              <a:rPr lang="en-US" dirty="0">
                <a:solidFill>
                  <a:schemeClr val="accent3">
                    <a:lumMod val="60000"/>
                    <a:lumOff val="40000"/>
                  </a:schemeClr>
                </a:solidFill>
                <a:latin typeface="+mj-lt"/>
                <a:cs typeface="+mn-cs"/>
              </a:rPr>
              <a:t>The Regenerative Rankine Cycle</a:t>
            </a:r>
          </a:p>
        </p:txBody>
      </p:sp>
      <p:sp>
        <p:nvSpPr>
          <p:cNvPr id="5" name="TextBox 4"/>
          <p:cNvSpPr txBox="1"/>
          <p:nvPr/>
        </p:nvSpPr>
        <p:spPr>
          <a:xfrm>
            <a:off x="685800" y="1371600"/>
            <a:ext cx="7620000" cy="3246438"/>
          </a:xfrm>
          <a:prstGeom prst="rect">
            <a:avLst/>
          </a:prstGeom>
          <a:noFill/>
        </p:spPr>
        <p:txBody>
          <a:bodyPr>
            <a:spAutoFit/>
          </a:bodyPr>
          <a:lstStyle/>
          <a:p>
            <a:pPr>
              <a:defRPr/>
            </a:pPr>
            <a:r>
              <a:rPr lang="en-US" sz="2000" b="1" dirty="0">
                <a:solidFill>
                  <a:srgbClr val="CC0066"/>
                </a:solidFill>
                <a:latin typeface="+mj-lt"/>
                <a:cs typeface="+mn-cs"/>
              </a:rPr>
              <a:t>10–44</a:t>
            </a:r>
            <a:endParaRPr lang="en-US" sz="2000" dirty="0">
              <a:solidFill>
                <a:srgbClr val="CC0066"/>
              </a:solidFill>
              <a:latin typeface="+mj-lt"/>
              <a:cs typeface="+mn-cs"/>
            </a:endParaRPr>
          </a:p>
          <a:p>
            <a:pPr algn="just">
              <a:spcAft>
                <a:spcPts val="600"/>
              </a:spcAft>
              <a:defRPr/>
            </a:pPr>
            <a:r>
              <a:rPr lang="en-MY" sz="2000" dirty="0">
                <a:latin typeface="+mj-lt"/>
                <a:cs typeface="+mn-cs"/>
              </a:rPr>
              <a:t>A steam power plant operates on an ideal regenerative </a:t>
            </a:r>
            <a:r>
              <a:rPr lang="en-MY" sz="2000" dirty="0" err="1">
                <a:latin typeface="+mj-lt"/>
                <a:cs typeface="+mn-cs"/>
              </a:rPr>
              <a:t>Rankine</a:t>
            </a:r>
            <a:r>
              <a:rPr lang="en-MY" sz="2000" dirty="0">
                <a:latin typeface="+mj-lt"/>
                <a:cs typeface="+mn-cs"/>
              </a:rPr>
              <a:t> cycle. Steam enters the turbine at 6 </a:t>
            </a:r>
            <a:r>
              <a:rPr lang="en-MY" sz="2000" dirty="0" err="1">
                <a:latin typeface="+mj-lt"/>
                <a:cs typeface="+mn-cs"/>
              </a:rPr>
              <a:t>MPa</a:t>
            </a:r>
            <a:r>
              <a:rPr lang="en-MY" sz="2000" dirty="0">
                <a:latin typeface="+mj-lt"/>
                <a:cs typeface="+mn-cs"/>
              </a:rPr>
              <a:t> and 450°C and is condensed in the condenser at 20 </a:t>
            </a:r>
            <a:r>
              <a:rPr lang="en-MY" sz="2000" dirty="0" err="1">
                <a:latin typeface="+mj-lt"/>
                <a:cs typeface="+mn-cs"/>
              </a:rPr>
              <a:t>kPa</a:t>
            </a:r>
            <a:r>
              <a:rPr lang="en-MY" sz="2000" dirty="0">
                <a:latin typeface="+mj-lt"/>
                <a:cs typeface="+mn-cs"/>
              </a:rPr>
              <a:t>. Steam is extracted from the turbine at 0.4 </a:t>
            </a:r>
            <a:r>
              <a:rPr lang="en-MY" sz="2000" dirty="0" err="1">
                <a:latin typeface="+mj-lt"/>
                <a:cs typeface="+mn-cs"/>
              </a:rPr>
              <a:t>MPa</a:t>
            </a:r>
            <a:r>
              <a:rPr lang="en-MY" sz="2000" dirty="0">
                <a:latin typeface="+mj-lt"/>
                <a:cs typeface="+mn-cs"/>
              </a:rPr>
              <a:t> to heat the </a:t>
            </a:r>
            <a:r>
              <a:rPr lang="en-MY" sz="2000" dirty="0" err="1">
                <a:latin typeface="+mj-lt"/>
                <a:cs typeface="+mn-cs"/>
              </a:rPr>
              <a:t>feedwater</a:t>
            </a:r>
            <a:r>
              <a:rPr lang="en-MY" sz="2000" dirty="0">
                <a:latin typeface="+mj-lt"/>
                <a:cs typeface="+mn-cs"/>
              </a:rPr>
              <a:t> in an open </a:t>
            </a:r>
            <a:r>
              <a:rPr lang="en-MY" sz="2000" dirty="0" err="1">
                <a:latin typeface="+mj-lt"/>
                <a:cs typeface="+mn-cs"/>
              </a:rPr>
              <a:t>feedwater</a:t>
            </a:r>
            <a:r>
              <a:rPr lang="en-MY" sz="2000" dirty="0">
                <a:latin typeface="+mj-lt"/>
                <a:cs typeface="+mn-cs"/>
              </a:rPr>
              <a:t> heater. Water leaves the </a:t>
            </a:r>
            <a:r>
              <a:rPr lang="en-MY" sz="2000" dirty="0" err="1">
                <a:latin typeface="+mj-lt"/>
                <a:cs typeface="+mn-cs"/>
              </a:rPr>
              <a:t>feedwater</a:t>
            </a:r>
            <a:r>
              <a:rPr lang="en-MY" sz="2000" dirty="0">
                <a:latin typeface="+mj-lt"/>
                <a:cs typeface="+mn-cs"/>
              </a:rPr>
              <a:t> heater as a saturated liquid. Show the cycle on a T-s diagram, and determine:</a:t>
            </a:r>
          </a:p>
          <a:p>
            <a:pPr algn="just">
              <a:spcAft>
                <a:spcPts val="0"/>
              </a:spcAft>
              <a:defRPr/>
            </a:pPr>
            <a:r>
              <a:rPr lang="en-MY" sz="2000" dirty="0">
                <a:latin typeface="+mj-lt"/>
                <a:cs typeface="+mn-cs"/>
              </a:rPr>
              <a:t>      (a)  the net work output per kg of steam flowing through the boiler, and </a:t>
            </a:r>
          </a:p>
          <a:p>
            <a:pPr algn="just">
              <a:spcAft>
                <a:spcPts val="600"/>
              </a:spcAft>
              <a:defRPr/>
            </a:pPr>
            <a:r>
              <a:rPr lang="en-MY" sz="2000" dirty="0">
                <a:latin typeface="+mj-lt"/>
                <a:cs typeface="+mn-cs"/>
              </a:rPr>
              <a:t>      (b)  the thermal efficiency of the cycle.</a:t>
            </a:r>
            <a:endParaRPr lang="en-US" sz="2000" dirty="0">
              <a:latin typeface="+mj-lt"/>
              <a:cs typeface="+mn-cs"/>
            </a:endParaRPr>
          </a:p>
          <a:p>
            <a:pPr algn="just">
              <a:spcBef>
                <a:spcPts val="1200"/>
              </a:spcBef>
              <a:spcAft>
                <a:spcPts val="0"/>
              </a:spcAft>
              <a:defRPr/>
            </a:pPr>
            <a:r>
              <a:rPr lang="en-US" sz="2000" i="1" u="sng" dirty="0">
                <a:solidFill>
                  <a:srgbClr val="CC0066"/>
                </a:solidFill>
                <a:latin typeface="+mj-lt"/>
                <a:cs typeface="+mn-cs"/>
              </a:rPr>
              <a:t>Answers</a:t>
            </a:r>
            <a:r>
              <a:rPr lang="en-US" sz="2000" i="1" dirty="0">
                <a:solidFill>
                  <a:srgbClr val="CC0066"/>
                </a:solidFill>
                <a:latin typeface="+mj-lt"/>
                <a:cs typeface="+mn-cs"/>
              </a:rPr>
              <a:t>: (a) 1017 kJ/kg, (b) 37.8 percent</a:t>
            </a:r>
          </a:p>
        </p:txBody>
      </p:sp>
    </p:spTree>
    <p:extLst>
      <p:ext uri="{BB962C8B-B14F-4D97-AF65-F5344CB8AC3E}">
        <p14:creationId xmlns:p14="http://schemas.microsoft.com/office/powerpoint/2010/main" val="142763146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Refrigeration</a:t>
            </a:r>
            <a:endParaRPr lang="en-US" dirty="0"/>
          </a:p>
        </p:txBody>
      </p:sp>
    </p:spTree>
    <p:extLst>
      <p:ext uri="{BB962C8B-B14F-4D97-AF65-F5344CB8AC3E}">
        <p14:creationId xmlns:p14="http://schemas.microsoft.com/office/powerpoint/2010/main" val="314627899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A477A4D-E60E-4262-AE02-EBCF002563DC}" type="slidenum">
              <a:rPr lang="en-US"/>
              <a:pPr/>
              <a:t>35</a:t>
            </a:fld>
            <a:endParaRPr lang="en-US"/>
          </a:p>
        </p:txBody>
      </p:sp>
      <p:sp>
        <p:nvSpPr>
          <p:cNvPr id="107522" name="Rectangle 2"/>
          <p:cNvSpPr>
            <a:spLocks noChangeArrowheads="1"/>
          </p:cNvSpPr>
          <p:nvPr/>
        </p:nvSpPr>
        <p:spPr bwMode="auto">
          <a:xfrm>
            <a:off x="609600" y="322263"/>
            <a:ext cx="22352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3200" b="1">
                <a:solidFill>
                  <a:srgbClr val="FF0000"/>
                </a:solidFill>
              </a:rPr>
              <a:t>Objectives</a:t>
            </a:r>
          </a:p>
        </p:txBody>
      </p:sp>
      <p:sp>
        <p:nvSpPr>
          <p:cNvPr id="107523" name="Rectangle 3"/>
          <p:cNvSpPr>
            <a:spLocks noChangeArrowheads="1"/>
          </p:cNvSpPr>
          <p:nvPr/>
        </p:nvSpPr>
        <p:spPr bwMode="auto">
          <a:xfrm>
            <a:off x="609600" y="990600"/>
            <a:ext cx="7696200" cy="1717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342900" indent="-342900">
              <a:spcBef>
                <a:spcPct val="20000"/>
              </a:spcBef>
              <a:spcAft>
                <a:spcPct val="20000"/>
              </a:spcAft>
              <a:buClr>
                <a:srgbClr val="FF0000"/>
              </a:buClr>
              <a:buFontTx/>
              <a:buChar char="•"/>
            </a:pPr>
            <a:r>
              <a:rPr lang="en-US" sz="2200" dirty="0"/>
              <a:t>Introduce the concepts of refrigerators and heat pumps and the measure of their performance.</a:t>
            </a:r>
          </a:p>
          <a:p>
            <a:pPr marL="342900" indent="-342900">
              <a:spcBef>
                <a:spcPct val="20000"/>
              </a:spcBef>
              <a:spcAft>
                <a:spcPct val="20000"/>
              </a:spcAft>
              <a:buClr>
                <a:srgbClr val="FF0000"/>
              </a:buClr>
              <a:buFontTx/>
              <a:buChar char="•"/>
            </a:pPr>
            <a:r>
              <a:rPr lang="en-US" sz="2200" dirty="0">
                <a:solidFill>
                  <a:srgbClr val="CC00CC"/>
                </a:solidFill>
              </a:rPr>
              <a:t>Analyze the ideal vapor-compression refrigeration cycle.</a:t>
            </a:r>
          </a:p>
          <a:p>
            <a:pPr marL="342900" indent="-342900">
              <a:spcBef>
                <a:spcPct val="20000"/>
              </a:spcBef>
              <a:spcAft>
                <a:spcPct val="20000"/>
              </a:spcAft>
              <a:buClr>
                <a:srgbClr val="FF0000"/>
              </a:buClr>
              <a:buFontTx/>
              <a:buChar char="•"/>
            </a:pPr>
            <a:r>
              <a:rPr lang="en-US" sz="2200" dirty="0"/>
              <a:t>Analyze the actual vapor-compression refrigeration cycle</a:t>
            </a:r>
            <a:r>
              <a:rPr lang="en-US" sz="2200" dirty="0" smtClean="0"/>
              <a:t>.</a:t>
            </a:r>
            <a:endParaRPr lang="en-US" sz="2200" dirty="0"/>
          </a:p>
        </p:txBody>
      </p:sp>
    </p:spTree>
    <p:extLst>
      <p:ext uri="{BB962C8B-B14F-4D97-AF65-F5344CB8AC3E}">
        <p14:creationId xmlns:p14="http://schemas.microsoft.com/office/powerpoint/2010/main" val="99536504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lstStyle/>
          <a:p>
            <a:r>
              <a:rPr lang="en-US" sz="2800" u="sng" dirty="0" smtClean="0"/>
              <a:t>Refrigeration</a:t>
            </a:r>
            <a:r>
              <a:rPr lang="en-US" sz="2800" dirty="0" smtClean="0"/>
              <a:t> </a:t>
            </a:r>
            <a:r>
              <a:rPr lang="en-US" sz="2800" dirty="0"/>
              <a:t>is the process of </a:t>
            </a:r>
            <a:r>
              <a:rPr lang="en-US" sz="2800" u="sng" dirty="0"/>
              <a:t>removing </a:t>
            </a:r>
            <a:r>
              <a:rPr lang="en-US" sz="2800" u="sng" dirty="0" smtClean="0"/>
              <a:t>heat</a:t>
            </a:r>
            <a:r>
              <a:rPr lang="en-US" sz="2800" dirty="0" smtClean="0"/>
              <a:t> from </a:t>
            </a:r>
            <a:r>
              <a:rPr lang="en-US" sz="2800" dirty="0"/>
              <a:t>an enclosed space, or from a substance, and rejecting it to an environment.</a:t>
            </a:r>
          </a:p>
          <a:p>
            <a:r>
              <a:rPr lang="en-US" sz="2800" dirty="0" smtClean="0"/>
              <a:t>The </a:t>
            </a:r>
            <a:r>
              <a:rPr lang="en-US" sz="2800" dirty="0"/>
              <a:t>primary purpose of refrigeration is lowering the temperature of the enclosed space or substance and then maintaining that lower temperature.</a:t>
            </a:r>
          </a:p>
          <a:p>
            <a:r>
              <a:rPr lang="en-US" sz="2800" dirty="0" smtClean="0"/>
              <a:t>The </a:t>
            </a:r>
            <a:r>
              <a:rPr lang="en-US" sz="2800" dirty="0"/>
              <a:t>term </a:t>
            </a:r>
            <a:r>
              <a:rPr lang="en-US" sz="2800" dirty="0" smtClean="0"/>
              <a:t>cooling refers </a:t>
            </a:r>
            <a:r>
              <a:rPr lang="en-US" sz="2800" dirty="0"/>
              <a:t>generally to any natural or artificial process by which heat is dissipated. The process of artificially producing extreme cold temperatures is referred to as </a:t>
            </a:r>
            <a:r>
              <a:rPr lang="en-US" sz="2800" dirty="0" smtClean="0"/>
              <a:t>cryogenics</a:t>
            </a:r>
            <a:endParaRPr lang="en-US" sz="2800" dirty="0"/>
          </a:p>
        </p:txBody>
      </p:sp>
    </p:spTree>
    <p:extLst>
      <p:ext uri="{BB962C8B-B14F-4D97-AF65-F5344CB8AC3E}">
        <p14:creationId xmlns:p14="http://schemas.microsoft.com/office/powerpoint/2010/main" val="240127299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9" name="Rectangle 5"/>
          <p:cNvSpPr>
            <a:spLocks noChangeArrowheads="1"/>
          </p:cNvSpPr>
          <p:nvPr/>
        </p:nvSpPr>
        <p:spPr bwMode="auto">
          <a:xfrm>
            <a:off x="312174" y="444787"/>
            <a:ext cx="8374626" cy="584775"/>
          </a:xfrm>
          <a:prstGeom prst="rect">
            <a:avLst/>
          </a:prstGeom>
          <a:noFill/>
          <a:ln>
            <a:noFill/>
          </a:ln>
          <a:effectLst/>
          <a:extLst/>
        </p:spPr>
        <p:txBody>
          <a:bodyPr wrap="square">
            <a:spAutoFit/>
          </a:bodyPr>
          <a:lstStyle/>
          <a:p>
            <a:r>
              <a:rPr lang="en-US" sz="3200" dirty="0"/>
              <a:t>REFRIGERATORS AND HEAT PUMPS</a:t>
            </a:r>
          </a:p>
        </p:txBody>
      </p:sp>
      <p:sp>
        <p:nvSpPr>
          <p:cNvPr id="175112" name="Rectangle 8"/>
          <p:cNvSpPr>
            <a:spLocks noChangeArrowheads="1"/>
          </p:cNvSpPr>
          <p:nvPr/>
        </p:nvSpPr>
        <p:spPr bwMode="auto">
          <a:xfrm>
            <a:off x="3733800" y="1143000"/>
            <a:ext cx="4800600" cy="49074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285750" indent="-285750">
              <a:spcBef>
                <a:spcPct val="15000"/>
              </a:spcBef>
              <a:spcAft>
                <a:spcPct val="15000"/>
              </a:spcAft>
              <a:buFont typeface="Arial" pitchFamily="34" charset="0"/>
              <a:buChar char="•"/>
            </a:pPr>
            <a:r>
              <a:rPr lang="en-US" sz="2100" dirty="0"/>
              <a:t>The transfer of heat from a low-temperature region to a high-temperature one requires special devices called </a:t>
            </a:r>
            <a:r>
              <a:rPr lang="en-US" sz="2100" b="1" dirty="0"/>
              <a:t>refrigerators</a:t>
            </a:r>
            <a:r>
              <a:rPr lang="en-US" sz="2100" dirty="0"/>
              <a:t>.</a:t>
            </a:r>
          </a:p>
          <a:p>
            <a:pPr marL="285750" indent="-285750">
              <a:buFont typeface="Arial" pitchFamily="34" charset="0"/>
              <a:buChar char="•"/>
            </a:pPr>
            <a:r>
              <a:rPr lang="en-US" sz="2100" dirty="0"/>
              <a:t>Another device that transfers heat from a low-temperature medium to a</a:t>
            </a:r>
            <a:r>
              <a:rPr lang="tr-TR" sz="2100" dirty="0"/>
              <a:t> </a:t>
            </a:r>
            <a:r>
              <a:rPr lang="en-US" sz="2100" dirty="0"/>
              <a:t>high-temperature one is the </a:t>
            </a:r>
            <a:r>
              <a:rPr lang="en-US" sz="2100" b="1" dirty="0"/>
              <a:t>heat pump</a:t>
            </a:r>
            <a:r>
              <a:rPr lang="en-US" sz="2100" dirty="0"/>
              <a:t>.</a:t>
            </a:r>
          </a:p>
          <a:p>
            <a:pPr marL="285750" indent="-285750">
              <a:spcBef>
                <a:spcPct val="15000"/>
              </a:spcBef>
              <a:spcAft>
                <a:spcPct val="15000"/>
              </a:spcAft>
              <a:buFont typeface="Arial" pitchFamily="34" charset="0"/>
              <a:buChar char="•"/>
            </a:pPr>
            <a:r>
              <a:rPr lang="en-US" sz="2100" dirty="0"/>
              <a:t>Refrigerators and heat pumps are essentially the same devices; they differ in their objectives only. </a:t>
            </a:r>
            <a:endParaRPr lang="en-US" sz="2100" dirty="0" smtClean="0"/>
          </a:p>
          <a:p>
            <a:pPr marL="285750" indent="-285750">
              <a:spcBef>
                <a:spcPct val="15000"/>
              </a:spcBef>
              <a:spcAft>
                <a:spcPct val="15000"/>
              </a:spcAft>
              <a:buFont typeface="Arial" pitchFamily="34" charset="0"/>
              <a:buChar char="•"/>
            </a:pPr>
            <a:r>
              <a:rPr lang="en-US" sz="2100" dirty="0" smtClean="0"/>
              <a:t>The </a:t>
            </a:r>
            <a:r>
              <a:rPr lang="en-US" sz="2100" dirty="0"/>
              <a:t>objective of a refrigerator is to remove heat (</a:t>
            </a:r>
            <a:r>
              <a:rPr lang="en-US" sz="2100" i="1" dirty="0"/>
              <a:t>Q</a:t>
            </a:r>
            <a:r>
              <a:rPr lang="en-US" sz="2100" i="1" baseline="-25000" dirty="0"/>
              <a:t>L</a:t>
            </a:r>
            <a:r>
              <a:rPr lang="en-US" sz="2100" dirty="0"/>
              <a:t>) from the cold </a:t>
            </a:r>
            <a:r>
              <a:rPr lang="en-US" sz="2100" dirty="0" smtClean="0"/>
              <a:t>medium</a:t>
            </a:r>
          </a:p>
          <a:p>
            <a:pPr marL="285750" indent="-285750">
              <a:spcBef>
                <a:spcPct val="15000"/>
              </a:spcBef>
              <a:spcAft>
                <a:spcPct val="15000"/>
              </a:spcAft>
              <a:buFont typeface="Arial" pitchFamily="34" charset="0"/>
              <a:buChar char="•"/>
            </a:pPr>
            <a:r>
              <a:rPr lang="en-US" sz="2100" dirty="0" smtClean="0"/>
              <a:t>The </a:t>
            </a:r>
            <a:r>
              <a:rPr lang="en-US" sz="2100" dirty="0"/>
              <a:t>objective of a heat pump is to supply heat (</a:t>
            </a:r>
            <a:r>
              <a:rPr lang="en-US" sz="2100" i="1" dirty="0"/>
              <a:t>Q</a:t>
            </a:r>
            <a:r>
              <a:rPr lang="en-US" sz="2100" i="1" baseline="-25000" dirty="0"/>
              <a:t>H</a:t>
            </a:r>
            <a:r>
              <a:rPr lang="en-US" sz="2100" dirty="0"/>
              <a:t>) to a warm medium</a:t>
            </a:r>
            <a:r>
              <a:rPr lang="en-US" sz="2100" dirty="0" smtClean="0"/>
              <a:t>.</a:t>
            </a:r>
            <a:endParaRPr lang="en-US" sz="2100" dirty="0"/>
          </a:p>
        </p:txBody>
      </p:sp>
      <p:pic>
        <p:nvPicPr>
          <p:cNvPr id="175118" name="Picture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374" y="1293813"/>
            <a:ext cx="3105150" cy="5229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904597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a:t>Methods of refrigeration</a:t>
            </a:r>
          </a:p>
        </p:txBody>
      </p:sp>
      <p:sp>
        <p:nvSpPr>
          <p:cNvPr id="3" name="Content Placeholder 2"/>
          <p:cNvSpPr>
            <a:spLocks noGrp="1"/>
          </p:cNvSpPr>
          <p:nvPr>
            <p:ph idx="1"/>
          </p:nvPr>
        </p:nvSpPr>
        <p:spPr>
          <a:xfrm>
            <a:off x="228600" y="1143000"/>
            <a:ext cx="8686800" cy="4983163"/>
          </a:xfrm>
        </p:spPr>
        <p:txBody>
          <a:bodyPr/>
          <a:lstStyle/>
          <a:p>
            <a:r>
              <a:rPr lang="en-US" sz="2400" dirty="0"/>
              <a:t>C</a:t>
            </a:r>
            <a:r>
              <a:rPr lang="en-US" sz="2400" dirty="0" smtClean="0"/>
              <a:t>an </a:t>
            </a:r>
            <a:r>
              <a:rPr lang="en-US" sz="2400" dirty="0"/>
              <a:t>be classified as</a:t>
            </a:r>
            <a:r>
              <a:rPr lang="en-US" sz="2400" b="1" dirty="0"/>
              <a:t> </a:t>
            </a:r>
            <a:r>
              <a:rPr lang="en-US" sz="2400" b="1" i="1" dirty="0"/>
              <a:t>non-cyclic</a:t>
            </a:r>
            <a:r>
              <a:rPr lang="en-US" sz="2400" b="1" dirty="0"/>
              <a:t>, </a:t>
            </a:r>
            <a:r>
              <a:rPr lang="en-US" sz="2400" b="1" i="1" dirty="0" smtClean="0"/>
              <a:t>cyclic </a:t>
            </a:r>
            <a:r>
              <a:rPr lang="en-US" sz="2400" dirty="0" smtClean="0"/>
              <a:t>and</a:t>
            </a:r>
            <a:r>
              <a:rPr lang="en-US" sz="2400" b="1" dirty="0" smtClean="0"/>
              <a:t> </a:t>
            </a:r>
            <a:r>
              <a:rPr lang="en-US" sz="2400" b="1" i="1" dirty="0"/>
              <a:t>thermoelectric</a:t>
            </a:r>
            <a:r>
              <a:rPr lang="en-US" sz="2400" b="1" dirty="0"/>
              <a:t>.</a:t>
            </a:r>
            <a:endParaRPr lang="en-US" sz="2400" dirty="0"/>
          </a:p>
          <a:p>
            <a:r>
              <a:rPr lang="en-US" sz="2400" b="1" dirty="0"/>
              <a:t>Non-cyclic refrigeration </a:t>
            </a:r>
            <a:r>
              <a:rPr lang="en-US" sz="2400" b="1" dirty="0" smtClean="0"/>
              <a:t>- </a:t>
            </a:r>
            <a:r>
              <a:rPr lang="en-US" sz="2400" dirty="0" smtClean="0"/>
              <a:t>cooling </a:t>
            </a:r>
            <a:r>
              <a:rPr lang="en-US" sz="2400" dirty="0"/>
              <a:t>is accomplished by melting </a:t>
            </a:r>
            <a:r>
              <a:rPr lang="en-US" sz="2400" dirty="0" smtClean="0"/>
              <a:t>ice or </a:t>
            </a:r>
            <a:r>
              <a:rPr lang="en-US" sz="2400" dirty="0"/>
              <a:t>by subliming dry ice (frozen carbon dioxide). Are used for small-scale refrigeration i.e. laboratories and workshops, or in portable coolers.</a:t>
            </a:r>
          </a:p>
          <a:p>
            <a:r>
              <a:rPr lang="en-US" sz="2400" b="1" dirty="0"/>
              <a:t>Cyclic refrigeration </a:t>
            </a:r>
            <a:r>
              <a:rPr lang="en-US" sz="2400" b="1" dirty="0" smtClean="0"/>
              <a:t>- </a:t>
            </a:r>
            <a:r>
              <a:rPr lang="en-US" sz="2400" dirty="0" smtClean="0"/>
              <a:t>Consists </a:t>
            </a:r>
            <a:r>
              <a:rPr lang="en-US" sz="2400" dirty="0"/>
              <a:t>of a refrigeration cycle, heat is removed from a low-temperature space/source and rejected to a high-temperature sink with the help of external work</a:t>
            </a:r>
          </a:p>
          <a:p>
            <a:r>
              <a:rPr lang="en-US" sz="2400" dirty="0"/>
              <a:t>Cyclic refrigeration can be classified as </a:t>
            </a:r>
            <a:r>
              <a:rPr lang="en-US" sz="2400" b="1" dirty="0"/>
              <a:t>Vapor </a:t>
            </a:r>
            <a:r>
              <a:rPr lang="en-US" sz="2400" b="1" dirty="0" smtClean="0"/>
              <a:t>cycle </a:t>
            </a:r>
            <a:r>
              <a:rPr lang="en-US" sz="2400" dirty="0" smtClean="0"/>
              <a:t>and </a:t>
            </a:r>
            <a:r>
              <a:rPr lang="en-US" sz="2400" dirty="0"/>
              <a:t>Gas cycle</a:t>
            </a:r>
          </a:p>
          <a:p>
            <a:r>
              <a:rPr lang="en-US" sz="2400" dirty="0"/>
              <a:t>Vapor cycle refrigeration can further be classified as</a:t>
            </a:r>
            <a:r>
              <a:rPr lang="en-US" sz="2400" dirty="0" smtClean="0"/>
              <a:t>:</a:t>
            </a:r>
          </a:p>
          <a:p>
            <a:pPr lvl="1"/>
            <a:r>
              <a:rPr lang="en-US" sz="2400" b="1" dirty="0" smtClean="0"/>
              <a:t>Vapor-compression refrigeration</a:t>
            </a:r>
          </a:p>
          <a:p>
            <a:pPr lvl="1"/>
            <a:r>
              <a:rPr lang="en-US" sz="2400" dirty="0" smtClean="0"/>
              <a:t>Vapor-absorption refrigeration </a:t>
            </a:r>
            <a:endParaRPr lang="en-US" sz="2400" dirty="0"/>
          </a:p>
          <a:p>
            <a:pPr marL="0" indent="0">
              <a:buNone/>
            </a:pPr>
            <a:endParaRPr lang="en-US" sz="2400" dirty="0"/>
          </a:p>
        </p:txBody>
      </p:sp>
    </p:spTree>
    <p:extLst>
      <p:ext uri="{BB962C8B-B14F-4D97-AF65-F5344CB8AC3E}">
        <p14:creationId xmlns:p14="http://schemas.microsoft.com/office/powerpoint/2010/main" val="298651353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a:t>Methods of refrigeration</a:t>
            </a:r>
          </a:p>
        </p:txBody>
      </p:sp>
      <p:sp>
        <p:nvSpPr>
          <p:cNvPr id="3" name="Content Placeholder 2"/>
          <p:cNvSpPr>
            <a:spLocks noGrp="1"/>
          </p:cNvSpPr>
          <p:nvPr>
            <p:ph idx="1"/>
          </p:nvPr>
        </p:nvSpPr>
        <p:spPr>
          <a:xfrm>
            <a:off x="228600" y="1143000"/>
            <a:ext cx="8686800" cy="4983163"/>
          </a:xfrm>
        </p:spPr>
        <p:txBody>
          <a:bodyPr/>
          <a:lstStyle/>
          <a:p>
            <a:endParaRPr lang="en-US" sz="2400" dirty="0"/>
          </a:p>
          <a:p>
            <a:r>
              <a:rPr lang="en-US" sz="2400" b="1" dirty="0"/>
              <a:t>Gas cycle </a:t>
            </a:r>
            <a:r>
              <a:rPr lang="en-US" sz="2400" b="1" dirty="0" smtClean="0"/>
              <a:t>- </a:t>
            </a:r>
            <a:r>
              <a:rPr lang="en-US" sz="2400" dirty="0" smtClean="0"/>
              <a:t>Air </a:t>
            </a:r>
            <a:r>
              <a:rPr lang="en-US" sz="2400" dirty="0"/>
              <a:t>is most often </a:t>
            </a:r>
            <a:r>
              <a:rPr lang="en-US" sz="2400" dirty="0" smtClean="0"/>
              <a:t>the </a:t>
            </a:r>
            <a:r>
              <a:rPr lang="en-US" sz="2400" dirty="0"/>
              <a:t>working fluid. The hot and cold gas-to-gas heat </a:t>
            </a:r>
            <a:r>
              <a:rPr lang="en-US" sz="2400" dirty="0" smtClean="0"/>
              <a:t>exchangers </a:t>
            </a:r>
            <a:r>
              <a:rPr lang="en-US" sz="2400" dirty="0"/>
              <a:t>are used. Less efficient than the vapor compression cycle because the gas cycle works on the reverse </a:t>
            </a:r>
            <a:r>
              <a:rPr lang="en-US" sz="2400" dirty="0" err="1" smtClean="0"/>
              <a:t>Brayton</a:t>
            </a:r>
            <a:r>
              <a:rPr lang="en-US" sz="2400" dirty="0" smtClean="0"/>
              <a:t> cycle </a:t>
            </a:r>
            <a:r>
              <a:rPr lang="en-US" sz="2400" dirty="0"/>
              <a:t>instead of the reverse </a:t>
            </a:r>
            <a:r>
              <a:rPr lang="en-US" sz="2400" dirty="0" err="1" smtClean="0"/>
              <a:t>Rankine</a:t>
            </a:r>
            <a:r>
              <a:rPr lang="en-US" sz="2400" dirty="0" smtClean="0"/>
              <a:t> cycle</a:t>
            </a:r>
            <a:endParaRPr lang="en-US" sz="2400" dirty="0"/>
          </a:p>
          <a:p>
            <a:r>
              <a:rPr lang="en-US" sz="2400" b="1" dirty="0" smtClean="0"/>
              <a:t>Thermoelectric </a:t>
            </a:r>
            <a:r>
              <a:rPr lang="en-US" sz="2400" b="1" dirty="0"/>
              <a:t>refrigeration </a:t>
            </a:r>
            <a:r>
              <a:rPr lang="en-US" sz="2400" b="1" dirty="0" smtClean="0"/>
              <a:t>- </a:t>
            </a:r>
            <a:r>
              <a:rPr lang="en-US" sz="2400" dirty="0" smtClean="0"/>
              <a:t>Thermoelectric </a:t>
            </a:r>
            <a:r>
              <a:rPr lang="en-US" sz="2400" dirty="0"/>
              <a:t>cooling uses the </a:t>
            </a:r>
            <a:r>
              <a:rPr lang="en-US" sz="2400" dirty="0" err="1" smtClean="0"/>
              <a:t>Peltier</a:t>
            </a:r>
            <a:r>
              <a:rPr lang="en-US" sz="2400" dirty="0" smtClean="0"/>
              <a:t> effect to </a:t>
            </a:r>
            <a:r>
              <a:rPr lang="en-US" sz="2400" dirty="0"/>
              <a:t>create a heat </a:t>
            </a:r>
            <a:r>
              <a:rPr lang="en-US" sz="2400" dirty="0" smtClean="0"/>
              <a:t>flux between </a:t>
            </a:r>
            <a:r>
              <a:rPr lang="en-US" sz="2400" dirty="0"/>
              <a:t>the junction of two different types of materials. Commonly used in camping and portable coolers</a:t>
            </a:r>
          </a:p>
          <a:p>
            <a:r>
              <a:rPr lang="en-US" sz="2400" b="1" dirty="0" err="1" smtClean="0"/>
              <a:t>Thermoacoustic</a:t>
            </a:r>
            <a:r>
              <a:rPr lang="en-US" sz="2400" b="1" dirty="0" smtClean="0"/>
              <a:t> refrigeration </a:t>
            </a:r>
            <a:r>
              <a:rPr lang="en-US" sz="2400" dirty="0" smtClean="0"/>
              <a:t>uses </a:t>
            </a:r>
            <a:r>
              <a:rPr lang="en-US" sz="2400" dirty="0"/>
              <a:t>sound waves in place of a compressor to create cooling power. </a:t>
            </a:r>
          </a:p>
        </p:txBody>
      </p:sp>
    </p:spTree>
    <p:extLst>
      <p:ext uri="{BB962C8B-B14F-4D97-AF65-F5344CB8AC3E}">
        <p14:creationId xmlns:p14="http://schemas.microsoft.com/office/powerpoint/2010/main" val="24436969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7ADCF004-4654-4CE5-BA57-FE1D1F8DF761}" type="slidenum">
              <a:rPr lang="en-US" sz="1600">
                <a:solidFill>
                  <a:schemeClr val="tx1"/>
                </a:solidFill>
                <a:latin typeface="+mn-lt"/>
              </a:rPr>
              <a:pPr>
                <a:defRPr/>
              </a:pPr>
              <a:t>4</a:t>
            </a:fld>
            <a:endParaRPr lang="en-US" sz="1600" dirty="0">
              <a:solidFill>
                <a:schemeClr val="tx1"/>
              </a:solidFill>
              <a:latin typeface="+mn-lt"/>
            </a:endParaRPr>
          </a:p>
        </p:txBody>
      </p:sp>
      <p:pic>
        <p:nvPicPr>
          <p:cNvPr id="1024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219200"/>
            <a:ext cx="7621588"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
          <p:cNvSpPr>
            <a:spLocks noChangeArrowheads="1"/>
          </p:cNvSpPr>
          <p:nvPr/>
        </p:nvSpPr>
        <p:spPr bwMode="auto">
          <a:xfrm>
            <a:off x="533400" y="552450"/>
            <a:ext cx="6248400" cy="554038"/>
          </a:xfrm>
          <a:prstGeom prst="rect">
            <a:avLst/>
          </a:prstGeom>
          <a:noFill/>
          <a:ln w="9525">
            <a:noFill/>
            <a:miter lim="800000"/>
            <a:headEnd/>
            <a:tailEnd/>
          </a:ln>
        </p:spPr>
        <p:txBody>
          <a:bodyPr>
            <a:spAutoFit/>
          </a:bodyPr>
          <a:lstStyle/>
          <a:p>
            <a:pPr>
              <a:defRPr/>
            </a:pPr>
            <a:r>
              <a:rPr lang="en-US" sz="3000" dirty="0">
                <a:solidFill>
                  <a:srgbClr val="C00000"/>
                </a:solidFill>
                <a:latin typeface="+mn-lt"/>
                <a:cs typeface="+mn-cs"/>
              </a:rPr>
              <a:t>Thermal Power Plant</a:t>
            </a:r>
          </a:p>
        </p:txBody>
      </p:sp>
    </p:spTree>
    <p:extLst>
      <p:ext uri="{BB962C8B-B14F-4D97-AF65-F5344CB8AC3E}">
        <p14:creationId xmlns:p14="http://schemas.microsoft.com/office/powerpoint/2010/main" val="174200336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lstStyle/>
          <a:p>
            <a:r>
              <a:rPr lang="en-US" sz="2800" dirty="0"/>
              <a:t>VAPOR COMPRESSION REFRIGERATION SYSTEM (VCRS)</a:t>
            </a:r>
          </a:p>
        </p:txBody>
      </p:sp>
      <p:sp>
        <p:nvSpPr>
          <p:cNvPr id="3" name="Content Placeholder 2"/>
          <p:cNvSpPr>
            <a:spLocks noGrp="1"/>
          </p:cNvSpPr>
          <p:nvPr>
            <p:ph idx="1"/>
          </p:nvPr>
        </p:nvSpPr>
        <p:spPr>
          <a:xfrm>
            <a:off x="481013" y="990600"/>
            <a:ext cx="3733800" cy="3286125"/>
          </a:xfrm>
        </p:spPr>
        <p:txBody>
          <a:bodyPr/>
          <a:lstStyle/>
          <a:p>
            <a:r>
              <a:rPr lang="en-US" sz="2000" dirty="0" smtClean="0"/>
              <a:t>Food </a:t>
            </a:r>
            <a:r>
              <a:rPr lang="en-US" sz="2000" dirty="0"/>
              <a:t>Processing and storage -Refrigerator</a:t>
            </a:r>
          </a:p>
          <a:p>
            <a:r>
              <a:rPr lang="en-US" sz="2000" dirty="0" smtClean="0"/>
              <a:t>Building </a:t>
            </a:r>
            <a:r>
              <a:rPr lang="en-US" sz="2000" dirty="0"/>
              <a:t>air conditioning system</a:t>
            </a:r>
          </a:p>
          <a:p>
            <a:r>
              <a:rPr lang="en-US" sz="2000" dirty="0" smtClean="0"/>
              <a:t>Car </a:t>
            </a:r>
            <a:r>
              <a:rPr lang="en-US" sz="2000" dirty="0"/>
              <a:t>air conditioning system</a:t>
            </a:r>
          </a:p>
          <a:p>
            <a:r>
              <a:rPr lang="en-US" sz="2000" dirty="0" smtClean="0"/>
              <a:t>Water </a:t>
            </a:r>
            <a:r>
              <a:rPr lang="en-US" sz="2000" dirty="0"/>
              <a:t>cooler</a:t>
            </a:r>
          </a:p>
          <a:p>
            <a:r>
              <a:rPr lang="en-US" sz="2000" dirty="0" smtClean="0"/>
              <a:t>Ice </a:t>
            </a:r>
            <a:r>
              <a:rPr lang="en-US" sz="2000" dirty="0"/>
              <a:t>cube maker</a:t>
            </a:r>
          </a:p>
          <a:p>
            <a:r>
              <a:rPr lang="en-US" sz="2000" dirty="0" smtClean="0"/>
              <a:t>Low </a:t>
            </a:r>
            <a:r>
              <a:rPr lang="en-US" sz="2000" dirty="0"/>
              <a:t>temperature drying process</a:t>
            </a:r>
          </a:p>
          <a:p>
            <a:endParaRPr lang="en-US" sz="20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9658" y="1066800"/>
            <a:ext cx="2047875" cy="2340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1809" y="4138612"/>
            <a:ext cx="2419350" cy="2419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4238625"/>
            <a:ext cx="3387009" cy="2219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17533" y="3833812"/>
            <a:ext cx="2432730" cy="272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descr="http://www.samsungrefrigeratorpro.com/wp-content/uploads/2013/07/Samsung-Side-by-Side-Refrigerator.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72902" y="827599"/>
            <a:ext cx="2373647" cy="2753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19471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lstStyle/>
          <a:p>
            <a:r>
              <a:rPr lang="en-US" sz="3200" dirty="0"/>
              <a:t>Operation of VCRS</a:t>
            </a: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6340" y="1407894"/>
            <a:ext cx="3499059" cy="3649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descr="http://eec-fncci.org/images/uploaded/hvac_figure2_137638729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562" y="1569430"/>
            <a:ext cx="4978657" cy="3326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331584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Refrigerated Space, Ambient Temperatures </a:t>
            </a:r>
            <a:r>
              <a:rPr lang="en-US" sz="3200" dirty="0" err="1" smtClean="0"/>
              <a:t>vs</a:t>
            </a:r>
            <a:r>
              <a:rPr lang="en-US" sz="3200" dirty="0" smtClean="0"/>
              <a:t> </a:t>
            </a:r>
            <a:r>
              <a:rPr lang="en-US" sz="3200" dirty="0"/>
              <a:t>C</a:t>
            </a:r>
            <a:r>
              <a:rPr lang="en-US" sz="3200" dirty="0" smtClean="0"/>
              <a:t>ycle Temperatures</a:t>
            </a:r>
            <a:endParaRPr lang="en-US" sz="3200"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2253143"/>
            <a:ext cx="5422734"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587477" y="1371600"/>
            <a:ext cx="7563289" cy="1015663"/>
          </a:xfrm>
          <a:prstGeom prst="rect">
            <a:avLst/>
          </a:prstGeom>
          <a:noFill/>
        </p:spPr>
        <p:txBody>
          <a:bodyPr wrap="none" rtlCol="0">
            <a:spAutoFit/>
          </a:bodyPr>
          <a:lstStyle/>
          <a:p>
            <a:pPr marL="342900" indent="-342900">
              <a:buFont typeface="Arial" pitchFamily="34" charset="0"/>
              <a:buChar char="•"/>
            </a:pPr>
            <a:r>
              <a:rPr lang="en-US" sz="2000" dirty="0" smtClean="0"/>
              <a:t>Need to have </a:t>
            </a:r>
            <a:r>
              <a:rPr lang="en-US" sz="2000" dirty="0" err="1" smtClean="0"/>
              <a:t>delta_T</a:t>
            </a:r>
            <a:r>
              <a:rPr lang="en-US" sz="2000" dirty="0" smtClean="0"/>
              <a:t> to allow heat transfer</a:t>
            </a:r>
          </a:p>
          <a:p>
            <a:pPr marL="342900" indent="-342900">
              <a:buFont typeface="Arial" pitchFamily="34" charset="0"/>
              <a:buChar char="•"/>
            </a:pPr>
            <a:r>
              <a:rPr lang="en-US" sz="2000" dirty="0" smtClean="0"/>
              <a:t>Evaporator temperature lower than refrigerated space temperature</a:t>
            </a:r>
          </a:p>
          <a:p>
            <a:pPr marL="342900" indent="-342900">
              <a:buFont typeface="Arial" pitchFamily="34" charset="0"/>
              <a:buChar char="•"/>
            </a:pPr>
            <a:r>
              <a:rPr lang="en-US" sz="2000" dirty="0" smtClean="0"/>
              <a:t>Condenser temperature higher than ambient temperature</a:t>
            </a:r>
            <a:endParaRPr lang="en-US" sz="2000" dirty="0"/>
          </a:p>
        </p:txBody>
      </p:sp>
    </p:spTree>
    <p:extLst>
      <p:ext uri="{BB962C8B-B14F-4D97-AF65-F5344CB8AC3E}">
        <p14:creationId xmlns:p14="http://schemas.microsoft.com/office/powerpoint/2010/main" val="285412508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lstStyle/>
          <a:p>
            <a:r>
              <a:rPr lang="en-US" sz="3200" dirty="0" smtClean="0"/>
              <a:t>Coefficient of Performance</a:t>
            </a:r>
            <a:endParaRPr lang="en-US" sz="3200" dirty="0"/>
          </a:p>
        </p:txBody>
      </p:sp>
      <p:sp>
        <p:nvSpPr>
          <p:cNvPr id="6" name="Rectangle 5"/>
          <p:cNvSpPr/>
          <p:nvPr/>
        </p:nvSpPr>
        <p:spPr>
          <a:xfrm>
            <a:off x="685800" y="1143000"/>
            <a:ext cx="4876800" cy="1446550"/>
          </a:xfrm>
          <a:prstGeom prst="rect">
            <a:avLst/>
          </a:prstGeom>
        </p:spPr>
        <p:txBody>
          <a:bodyPr wrap="square">
            <a:spAutoFit/>
          </a:bodyPr>
          <a:lstStyle/>
          <a:p>
            <a:r>
              <a:rPr lang="en-US" sz="2200" dirty="0"/>
              <a:t>The performance of refrigerators and heat pumps is expressed in terms of the coefficient of performance (COP), defined as,</a:t>
            </a:r>
          </a:p>
        </p:txBody>
      </p:sp>
      <p:pic>
        <p:nvPicPr>
          <p:cNvPr id="7" name="Picture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1641" y="990599"/>
            <a:ext cx="2862861" cy="4821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275303" y="5257800"/>
            <a:ext cx="5257800" cy="1107996"/>
          </a:xfrm>
          <a:prstGeom prst="rect">
            <a:avLst/>
          </a:prstGeom>
        </p:spPr>
        <p:txBody>
          <a:bodyPr wrap="square">
            <a:spAutoFit/>
          </a:bodyPr>
          <a:lstStyle/>
          <a:p>
            <a:r>
              <a:rPr lang="en-US" sz="2200" dirty="0" smtClean="0"/>
              <a:t>Both COP</a:t>
            </a:r>
            <a:r>
              <a:rPr lang="en-US" sz="2200" baseline="-25000" dirty="0" smtClean="0"/>
              <a:t>R</a:t>
            </a:r>
            <a:r>
              <a:rPr lang="en-US" sz="2200" dirty="0" smtClean="0"/>
              <a:t> and COP</a:t>
            </a:r>
            <a:r>
              <a:rPr lang="en-US" sz="2200" baseline="-25000" dirty="0" smtClean="0"/>
              <a:t>HP</a:t>
            </a:r>
            <a:r>
              <a:rPr lang="en-US" sz="2200" dirty="0" smtClean="0"/>
              <a:t> can </a:t>
            </a:r>
            <a:r>
              <a:rPr lang="en-US" sz="2200" dirty="0"/>
              <a:t>be greater than 1.</a:t>
            </a:r>
          </a:p>
          <a:p>
            <a:r>
              <a:rPr lang="en-US" sz="2200" dirty="0" smtClean="0"/>
              <a:t>For </a:t>
            </a:r>
            <a:r>
              <a:rPr lang="en-US" sz="2200" dirty="0"/>
              <a:t>fixed values of </a:t>
            </a:r>
            <a:r>
              <a:rPr lang="en-US" sz="2200" i="1" dirty="0" smtClean="0"/>
              <a:t>Q</a:t>
            </a:r>
            <a:r>
              <a:rPr lang="en-US" sz="2200" i="1" baseline="-25000" dirty="0" smtClean="0"/>
              <a:t>L</a:t>
            </a:r>
            <a:r>
              <a:rPr lang="en-US" sz="2200" i="1" dirty="0" smtClean="0"/>
              <a:t> </a:t>
            </a:r>
            <a:r>
              <a:rPr lang="en-US" sz="2200" dirty="0" smtClean="0"/>
              <a:t>and </a:t>
            </a:r>
            <a:r>
              <a:rPr lang="en-US" sz="2200" i="1" dirty="0"/>
              <a:t>Q</a:t>
            </a:r>
            <a:r>
              <a:rPr lang="en-US" sz="2200" i="1" baseline="-25000" dirty="0"/>
              <a:t>H</a:t>
            </a:r>
            <a:endParaRPr lang="en-US" sz="2200" baseline="-25000" dirty="0"/>
          </a:p>
          <a:p>
            <a:r>
              <a:rPr lang="en-US" sz="2200" b="1" i="1" dirty="0" smtClean="0"/>
              <a:t>COP</a:t>
            </a:r>
            <a:r>
              <a:rPr lang="en-US" sz="2200" b="1" i="1" baseline="-25000" dirty="0" smtClean="0"/>
              <a:t>HP</a:t>
            </a:r>
            <a:r>
              <a:rPr lang="en-US" sz="2200" b="1" i="1" dirty="0" smtClean="0"/>
              <a:t> = COP</a:t>
            </a:r>
            <a:r>
              <a:rPr lang="en-US" sz="2200" b="1" i="1" baseline="-25000" dirty="0" smtClean="0"/>
              <a:t>R</a:t>
            </a:r>
            <a:r>
              <a:rPr lang="en-US" sz="2200" b="1" i="1" dirty="0" smtClean="0"/>
              <a:t> + 1</a:t>
            </a:r>
            <a:endParaRPr lang="en-US" sz="2200" dirty="0"/>
          </a:p>
        </p:txBody>
      </p:sp>
      <mc:AlternateContent xmlns:mc="http://schemas.openxmlformats.org/markup-compatibility/2006" xmlns:a14="http://schemas.microsoft.com/office/drawing/2010/main">
        <mc:Choice Requires="a14">
          <p:sp>
            <p:nvSpPr>
              <p:cNvPr id="3" name="TextBox 2"/>
              <p:cNvSpPr txBox="1"/>
              <p:nvPr/>
            </p:nvSpPr>
            <p:spPr>
              <a:xfrm>
                <a:off x="132322" y="3057738"/>
                <a:ext cx="5887478" cy="68691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b="0" i="1" smtClean="0">
                              <a:latin typeface="Cambria Math"/>
                            </a:rPr>
                            <m:t>𝐶𝑂𝑃</m:t>
                          </m:r>
                        </m:e>
                        <m:sub>
                          <m:r>
                            <a:rPr lang="en-US" b="0" i="1" smtClean="0">
                              <a:latin typeface="Cambria Math"/>
                            </a:rPr>
                            <m:t>𝑅</m:t>
                          </m:r>
                        </m:sub>
                      </m:sSub>
                      <m:r>
                        <a:rPr lang="en-US" b="0" i="1" smtClean="0">
                          <a:latin typeface="Cambria Math"/>
                        </a:rPr>
                        <m:t>=</m:t>
                      </m:r>
                      <m:f>
                        <m:fPr>
                          <m:ctrlPr>
                            <a:rPr lang="en-US" b="0" i="1" smtClean="0">
                              <a:latin typeface="Cambria Math" panose="02040503050406030204" pitchFamily="18" charset="0"/>
                            </a:rPr>
                          </m:ctrlPr>
                        </m:fPr>
                        <m:num>
                          <m:r>
                            <a:rPr lang="en-US" b="0" i="1" smtClean="0">
                              <a:latin typeface="Cambria Math"/>
                            </a:rPr>
                            <m:t>𝐷𝑒𝑠𝑖𝑟𝑒𝑑</m:t>
                          </m:r>
                          <m:r>
                            <a:rPr lang="en-US" b="0" i="1" smtClean="0">
                              <a:latin typeface="Cambria Math"/>
                            </a:rPr>
                            <m:t> </m:t>
                          </m:r>
                          <m:r>
                            <a:rPr lang="en-US" b="0" i="1" smtClean="0">
                              <a:latin typeface="Cambria Math"/>
                            </a:rPr>
                            <m:t>𝑂𝑢𝑡𝑝𝑢𝑡</m:t>
                          </m:r>
                        </m:num>
                        <m:den>
                          <m:r>
                            <a:rPr lang="en-US" b="0" i="1" smtClean="0">
                              <a:latin typeface="Cambria Math"/>
                            </a:rPr>
                            <m:t>𝑅𝑒𝑞𝑢𝑖𝑟𝑒𝑑</m:t>
                          </m:r>
                          <m:r>
                            <a:rPr lang="en-US" b="0" i="1" smtClean="0">
                              <a:latin typeface="Cambria Math"/>
                            </a:rPr>
                            <m:t> </m:t>
                          </m:r>
                          <m:r>
                            <a:rPr lang="en-US" b="0" i="1" smtClean="0">
                              <a:latin typeface="Cambria Math"/>
                            </a:rPr>
                            <m:t>𝐼𝑛𝑝𝑢𝑡</m:t>
                          </m:r>
                        </m:den>
                      </m:f>
                      <m:r>
                        <a:rPr lang="en-US" b="0" i="1" smtClean="0">
                          <a:latin typeface="Cambria Math"/>
                        </a:rPr>
                        <m:t>=</m:t>
                      </m:r>
                      <m:f>
                        <m:fPr>
                          <m:ctrlPr>
                            <a:rPr lang="en-US" b="0" i="1" smtClean="0">
                              <a:latin typeface="Cambria Math" panose="02040503050406030204" pitchFamily="18" charset="0"/>
                            </a:rPr>
                          </m:ctrlPr>
                        </m:fPr>
                        <m:num>
                          <m:r>
                            <a:rPr lang="en-US" b="0" i="1" smtClean="0">
                              <a:latin typeface="Cambria Math"/>
                            </a:rPr>
                            <m:t>𝐶𝑜𝑜𝑙𝑖𝑛𝑔</m:t>
                          </m:r>
                          <m:r>
                            <a:rPr lang="en-US" b="0" i="1" smtClean="0">
                              <a:latin typeface="Cambria Math"/>
                            </a:rPr>
                            <m:t> </m:t>
                          </m:r>
                          <m:r>
                            <a:rPr lang="en-US" b="0" i="1" smtClean="0">
                              <a:latin typeface="Cambria Math"/>
                            </a:rPr>
                            <m:t>𝐸𝑓𝑓𝑒𝑐𝑡</m:t>
                          </m:r>
                        </m:num>
                        <m:den>
                          <m:r>
                            <a:rPr lang="en-US" b="0" i="1" smtClean="0">
                              <a:latin typeface="Cambria Math"/>
                            </a:rPr>
                            <m:t>𝑊𝑜𝑟𝑘</m:t>
                          </m:r>
                          <m:r>
                            <a:rPr lang="en-US" b="0" i="1" smtClean="0">
                              <a:latin typeface="Cambria Math"/>
                            </a:rPr>
                            <m:t> </m:t>
                          </m:r>
                          <m:r>
                            <a:rPr lang="en-US" b="0" i="1" smtClean="0">
                              <a:latin typeface="Cambria Math"/>
                            </a:rPr>
                            <m:t>𝐼𝑛𝑝𝑢𝑡</m:t>
                          </m:r>
                        </m:den>
                      </m:f>
                      <m:r>
                        <a:rPr lang="en-US" b="0" i="1" smtClean="0">
                          <a:latin typeface="Cambria Math"/>
                        </a:rPr>
                        <m:t>=</m:t>
                      </m:r>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a:rPr>
                                <m:t>𝑄</m:t>
                              </m:r>
                            </m:e>
                            <m:sub>
                              <m:r>
                                <a:rPr lang="en-US" b="0" i="1" smtClean="0">
                                  <a:latin typeface="Cambria Math"/>
                                </a:rPr>
                                <m:t>𝐿</m:t>
                              </m:r>
                            </m:sub>
                          </m:sSub>
                        </m:num>
                        <m:den>
                          <m:sSub>
                            <m:sSubPr>
                              <m:ctrlPr>
                                <a:rPr lang="en-US" b="0" i="1" smtClean="0">
                                  <a:latin typeface="Cambria Math" panose="02040503050406030204" pitchFamily="18" charset="0"/>
                                </a:rPr>
                              </m:ctrlPr>
                            </m:sSubPr>
                            <m:e>
                              <m:r>
                                <a:rPr lang="en-US" b="0" i="1" smtClean="0">
                                  <a:latin typeface="Cambria Math"/>
                                </a:rPr>
                                <m:t>𝑊</m:t>
                              </m:r>
                            </m:e>
                            <m:sub>
                              <m:r>
                                <a:rPr lang="en-US" b="0" i="1" smtClean="0">
                                  <a:latin typeface="Cambria Math"/>
                                </a:rPr>
                                <m:t>𝑛𝑒𝑡</m:t>
                              </m:r>
                              <m:r>
                                <a:rPr lang="en-US" b="0" i="1" smtClean="0">
                                  <a:latin typeface="Cambria Math"/>
                                </a:rPr>
                                <m:t>,</m:t>
                              </m:r>
                              <m:r>
                                <a:rPr lang="en-US" b="0" i="1" smtClean="0">
                                  <a:latin typeface="Cambria Math"/>
                                </a:rPr>
                                <m:t>𝑖𝑛</m:t>
                              </m:r>
                            </m:sub>
                          </m:sSub>
                        </m:den>
                      </m:f>
                    </m:oMath>
                  </m:oMathPara>
                </a14:m>
                <a:endParaRPr lang="en-US" dirty="0"/>
              </a:p>
            </p:txBody>
          </p:sp>
        </mc:Choice>
        <mc:Fallback xmlns="">
          <p:sp>
            <p:nvSpPr>
              <p:cNvPr id="3" name="TextBox 2"/>
              <p:cNvSpPr txBox="1">
                <a:spLocks noRot="1" noChangeAspect="1" noMove="1" noResize="1" noEditPoints="1" noAdjustHandles="1" noChangeArrowheads="1" noChangeShapeType="1" noTextEdit="1"/>
              </p:cNvSpPr>
              <p:nvPr/>
            </p:nvSpPr>
            <p:spPr>
              <a:xfrm>
                <a:off x="132322" y="3057738"/>
                <a:ext cx="5887478" cy="686919"/>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132322" y="4067689"/>
                <a:ext cx="5887478" cy="68691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b="0" i="1" smtClean="0">
                              <a:latin typeface="Cambria Math"/>
                            </a:rPr>
                            <m:t>𝐶𝑂𝑃</m:t>
                          </m:r>
                        </m:e>
                        <m:sub>
                          <m:r>
                            <a:rPr lang="en-US" b="0" i="1" smtClean="0">
                              <a:latin typeface="Cambria Math"/>
                            </a:rPr>
                            <m:t>𝐻𝑃</m:t>
                          </m:r>
                        </m:sub>
                      </m:sSub>
                      <m:r>
                        <a:rPr lang="en-US" b="0" i="1" smtClean="0">
                          <a:latin typeface="Cambria Math"/>
                        </a:rPr>
                        <m:t>=</m:t>
                      </m:r>
                      <m:f>
                        <m:fPr>
                          <m:ctrlPr>
                            <a:rPr lang="en-US" b="0" i="1" smtClean="0">
                              <a:latin typeface="Cambria Math" panose="02040503050406030204" pitchFamily="18" charset="0"/>
                            </a:rPr>
                          </m:ctrlPr>
                        </m:fPr>
                        <m:num>
                          <m:r>
                            <a:rPr lang="en-US" b="0" i="1" smtClean="0">
                              <a:latin typeface="Cambria Math"/>
                            </a:rPr>
                            <m:t>𝐷𝑒𝑠𝑖𝑟𝑒𝑑</m:t>
                          </m:r>
                          <m:r>
                            <a:rPr lang="en-US" b="0" i="1" smtClean="0">
                              <a:latin typeface="Cambria Math"/>
                            </a:rPr>
                            <m:t> </m:t>
                          </m:r>
                          <m:r>
                            <a:rPr lang="en-US" b="0" i="1" smtClean="0">
                              <a:latin typeface="Cambria Math"/>
                            </a:rPr>
                            <m:t>𝑂𝑢𝑡𝑝𝑢𝑡</m:t>
                          </m:r>
                        </m:num>
                        <m:den>
                          <m:r>
                            <a:rPr lang="en-US" b="0" i="1" smtClean="0">
                              <a:latin typeface="Cambria Math"/>
                            </a:rPr>
                            <m:t>𝑅𝑒𝑞𝑢𝑖𝑟𝑒𝑑</m:t>
                          </m:r>
                          <m:r>
                            <a:rPr lang="en-US" b="0" i="1" smtClean="0">
                              <a:latin typeface="Cambria Math"/>
                            </a:rPr>
                            <m:t> </m:t>
                          </m:r>
                          <m:r>
                            <a:rPr lang="en-US" b="0" i="1" smtClean="0">
                              <a:latin typeface="Cambria Math"/>
                            </a:rPr>
                            <m:t>𝐼𝑛𝑝𝑢𝑡</m:t>
                          </m:r>
                        </m:den>
                      </m:f>
                      <m:r>
                        <a:rPr lang="en-US" b="0" i="1" smtClean="0">
                          <a:latin typeface="Cambria Math"/>
                        </a:rPr>
                        <m:t>=</m:t>
                      </m:r>
                      <m:f>
                        <m:fPr>
                          <m:ctrlPr>
                            <a:rPr lang="en-US" b="0" i="1" smtClean="0">
                              <a:latin typeface="Cambria Math" panose="02040503050406030204" pitchFamily="18" charset="0"/>
                            </a:rPr>
                          </m:ctrlPr>
                        </m:fPr>
                        <m:num>
                          <m:r>
                            <a:rPr lang="en-US" b="0" i="1" smtClean="0">
                              <a:latin typeface="Cambria Math"/>
                            </a:rPr>
                            <m:t>𝐻𝑒𝑎𝑡𝑖𝑛𝑔</m:t>
                          </m:r>
                          <m:r>
                            <a:rPr lang="en-US" b="0" i="1" smtClean="0">
                              <a:latin typeface="Cambria Math"/>
                            </a:rPr>
                            <m:t> </m:t>
                          </m:r>
                          <m:r>
                            <a:rPr lang="en-US" b="0" i="1" smtClean="0">
                              <a:latin typeface="Cambria Math"/>
                            </a:rPr>
                            <m:t>𝐸𝑓𝑓𝑒𝑐𝑡</m:t>
                          </m:r>
                        </m:num>
                        <m:den>
                          <m:r>
                            <a:rPr lang="en-US" b="0" i="1" smtClean="0">
                              <a:latin typeface="Cambria Math"/>
                            </a:rPr>
                            <m:t>𝑊𝑜𝑟𝑘</m:t>
                          </m:r>
                          <m:r>
                            <a:rPr lang="en-US" b="0" i="1" smtClean="0">
                              <a:latin typeface="Cambria Math"/>
                            </a:rPr>
                            <m:t> </m:t>
                          </m:r>
                          <m:r>
                            <a:rPr lang="en-US" b="0" i="1" smtClean="0">
                              <a:latin typeface="Cambria Math"/>
                            </a:rPr>
                            <m:t>𝐼𝑛𝑝𝑢𝑡</m:t>
                          </m:r>
                        </m:den>
                      </m:f>
                      <m:r>
                        <a:rPr lang="en-US" b="0" i="1" smtClean="0">
                          <a:latin typeface="Cambria Math"/>
                        </a:rPr>
                        <m:t>=</m:t>
                      </m:r>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a:rPr>
                                <m:t>𝑄</m:t>
                              </m:r>
                            </m:e>
                            <m:sub>
                              <m:r>
                                <a:rPr lang="en-US" b="0" i="1" smtClean="0">
                                  <a:latin typeface="Cambria Math"/>
                                </a:rPr>
                                <m:t>𝐻</m:t>
                              </m:r>
                            </m:sub>
                          </m:sSub>
                        </m:num>
                        <m:den>
                          <m:sSub>
                            <m:sSubPr>
                              <m:ctrlPr>
                                <a:rPr lang="en-US" b="0" i="1" smtClean="0">
                                  <a:latin typeface="Cambria Math" panose="02040503050406030204" pitchFamily="18" charset="0"/>
                                </a:rPr>
                              </m:ctrlPr>
                            </m:sSubPr>
                            <m:e>
                              <m:r>
                                <a:rPr lang="en-US" b="0" i="1" smtClean="0">
                                  <a:latin typeface="Cambria Math"/>
                                </a:rPr>
                                <m:t>𝑊</m:t>
                              </m:r>
                            </m:e>
                            <m:sub>
                              <m:r>
                                <a:rPr lang="en-US" b="0" i="1" smtClean="0">
                                  <a:latin typeface="Cambria Math"/>
                                </a:rPr>
                                <m:t>𝑛𝑒𝑡</m:t>
                              </m:r>
                              <m:r>
                                <a:rPr lang="en-US" b="0" i="1" smtClean="0">
                                  <a:latin typeface="Cambria Math"/>
                                </a:rPr>
                                <m:t>,</m:t>
                              </m:r>
                              <m:r>
                                <a:rPr lang="en-US" b="0" i="1" smtClean="0">
                                  <a:latin typeface="Cambria Math"/>
                                </a:rPr>
                                <m:t>𝑖𝑛</m:t>
                              </m:r>
                            </m:sub>
                          </m:sSub>
                        </m:den>
                      </m:f>
                    </m:oMath>
                  </m:oMathPara>
                </a14:m>
                <a:endParaRPr lang="en-US" dirty="0"/>
              </a:p>
            </p:txBody>
          </p:sp>
        </mc:Choice>
        <mc:Fallback xmlns="">
          <p:sp>
            <p:nvSpPr>
              <p:cNvPr id="9" name="TextBox 8"/>
              <p:cNvSpPr txBox="1">
                <a:spLocks noRot="1" noChangeAspect="1" noMove="1" noResize="1" noEditPoints="1" noAdjustHandles="1" noChangeArrowheads="1" noChangeShapeType="1" noTextEdit="1"/>
              </p:cNvSpPr>
              <p:nvPr/>
            </p:nvSpPr>
            <p:spPr>
              <a:xfrm>
                <a:off x="132322" y="4067689"/>
                <a:ext cx="5887478" cy="686919"/>
              </a:xfrm>
              <a:prstGeom prst="rect">
                <a:avLst/>
              </a:prstGeom>
              <a:blipFill rotWithShape="1">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21608026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3"/>
          <p:cNvSpPr>
            <a:spLocks noGrp="1"/>
          </p:cNvSpPr>
          <p:nvPr>
            <p:ph type="sldNum" sz="quarter" idx="12"/>
          </p:nvPr>
        </p:nvSpPr>
        <p:spPr/>
        <p:txBody>
          <a:bodyPr/>
          <a:lstStyle/>
          <a:p>
            <a:fld id="{76F5E972-39BC-4749-B9A1-23D49C896393}" type="slidenum">
              <a:rPr lang="en-US"/>
              <a:pPr/>
              <a:t>44</a:t>
            </a:fld>
            <a:endParaRPr lang="en-US"/>
          </a:p>
        </p:txBody>
      </p:sp>
      <p:sp>
        <p:nvSpPr>
          <p:cNvPr id="176130" name="Rectangle 2"/>
          <p:cNvSpPr>
            <a:spLocks noChangeArrowheads="1"/>
          </p:cNvSpPr>
          <p:nvPr/>
        </p:nvSpPr>
        <p:spPr bwMode="auto">
          <a:xfrm>
            <a:off x="304800" y="228600"/>
            <a:ext cx="8686800" cy="579438"/>
          </a:xfrm>
          <a:prstGeom prst="rect">
            <a:avLst/>
          </a:prstGeom>
          <a:noFill/>
          <a:ln>
            <a:noFill/>
          </a:ln>
          <a:effectLst/>
          <a:extLst/>
        </p:spPr>
        <p:txBody>
          <a:bodyPr>
            <a:spAutoFit/>
          </a:bodyPr>
          <a:lstStyle/>
          <a:p>
            <a:r>
              <a:rPr lang="en-US" sz="3200" dirty="0"/>
              <a:t>THE REVERSED CARNOT CYCLE</a:t>
            </a:r>
          </a:p>
        </p:txBody>
      </p:sp>
      <p:sp>
        <p:nvSpPr>
          <p:cNvPr id="176132" name="Rectangle 4"/>
          <p:cNvSpPr>
            <a:spLocks noChangeArrowheads="1"/>
          </p:cNvSpPr>
          <p:nvPr/>
        </p:nvSpPr>
        <p:spPr bwMode="auto">
          <a:xfrm>
            <a:off x="6597650" y="5164138"/>
            <a:ext cx="2089150" cy="1465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dirty="0">
                <a:solidFill>
                  <a:srgbClr val="3333FF"/>
                </a:solidFill>
              </a:rPr>
              <a:t>Schematic of a Carnot refrigerator and </a:t>
            </a:r>
            <a:r>
              <a:rPr lang="en-US" i="1" dirty="0">
                <a:solidFill>
                  <a:srgbClr val="3333FF"/>
                </a:solidFill>
              </a:rPr>
              <a:t>T</a:t>
            </a:r>
            <a:r>
              <a:rPr lang="en-US" dirty="0">
                <a:solidFill>
                  <a:srgbClr val="3333FF"/>
                </a:solidFill>
              </a:rPr>
              <a:t>-</a:t>
            </a:r>
            <a:r>
              <a:rPr lang="en-US" i="1" dirty="0">
                <a:solidFill>
                  <a:srgbClr val="3333FF"/>
                </a:solidFill>
              </a:rPr>
              <a:t>s </a:t>
            </a:r>
            <a:r>
              <a:rPr lang="en-US" dirty="0">
                <a:solidFill>
                  <a:srgbClr val="3333FF"/>
                </a:solidFill>
              </a:rPr>
              <a:t>diagram of the reversed Carnot cycle.</a:t>
            </a:r>
          </a:p>
        </p:txBody>
      </p:sp>
      <p:pic>
        <p:nvPicPr>
          <p:cNvPr id="17613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2964426"/>
            <a:ext cx="2413000" cy="604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613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3800" y="3708836"/>
            <a:ext cx="2536825" cy="617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6135" name="Rectangle 7"/>
          <p:cNvSpPr>
            <a:spLocks noChangeArrowheads="1"/>
          </p:cNvSpPr>
          <p:nvPr/>
        </p:nvSpPr>
        <p:spPr bwMode="auto">
          <a:xfrm>
            <a:off x="6280457" y="2974900"/>
            <a:ext cx="2743200" cy="1385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700" dirty="0"/>
              <a:t>Both COPs increase as the difference between the two temperatures</a:t>
            </a:r>
          </a:p>
          <a:p>
            <a:r>
              <a:rPr lang="en-US" sz="1700" dirty="0"/>
              <a:t>decreases, that is, as </a:t>
            </a:r>
            <a:r>
              <a:rPr lang="en-US" sz="1700" i="1" dirty="0"/>
              <a:t>T</a:t>
            </a:r>
            <a:r>
              <a:rPr lang="en-US" sz="1700" i="1" baseline="-25000" dirty="0"/>
              <a:t>L</a:t>
            </a:r>
            <a:r>
              <a:rPr lang="en-US" sz="1700" i="1" dirty="0"/>
              <a:t> </a:t>
            </a:r>
            <a:r>
              <a:rPr lang="en-US" sz="1700" dirty="0"/>
              <a:t>rises or </a:t>
            </a:r>
            <a:r>
              <a:rPr lang="en-US" sz="1700" i="1" dirty="0"/>
              <a:t>T</a:t>
            </a:r>
            <a:r>
              <a:rPr lang="en-US" sz="1700" i="1" baseline="-25000" dirty="0"/>
              <a:t>H</a:t>
            </a:r>
            <a:r>
              <a:rPr lang="en-US" sz="1700" i="1" dirty="0"/>
              <a:t> </a:t>
            </a:r>
            <a:r>
              <a:rPr lang="en-US" sz="1700" dirty="0"/>
              <a:t>falls.</a:t>
            </a:r>
          </a:p>
        </p:txBody>
      </p:sp>
      <p:sp>
        <p:nvSpPr>
          <p:cNvPr id="176136" name="Rectangle 8"/>
          <p:cNvSpPr>
            <a:spLocks noChangeArrowheads="1"/>
          </p:cNvSpPr>
          <p:nvPr/>
        </p:nvSpPr>
        <p:spPr bwMode="auto">
          <a:xfrm>
            <a:off x="228600" y="914400"/>
            <a:ext cx="8686800" cy="2000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10000"/>
              </a:spcBef>
              <a:spcAft>
                <a:spcPct val="10000"/>
              </a:spcAft>
            </a:pPr>
            <a:r>
              <a:rPr lang="en-US" sz="2000" dirty="0"/>
              <a:t>The reversed Carnot cycle is the </a:t>
            </a:r>
            <a:r>
              <a:rPr lang="en-US" sz="2000" i="1" dirty="0"/>
              <a:t>most efficient </a:t>
            </a:r>
            <a:r>
              <a:rPr lang="en-US" sz="2000" dirty="0"/>
              <a:t>ref</a:t>
            </a:r>
            <a:r>
              <a:rPr lang="tr-TR" sz="2000" dirty="0"/>
              <a:t>rig.</a:t>
            </a:r>
            <a:r>
              <a:rPr lang="en-US" sz="2000" dirty="0"/>
              <a:t> cycle operating between </a:t>
            </a:r>
            <a:r>
              <a:rPr lang="en-US" sz="2000" i="1" dirty="0"/>
              <a:t>T</a:t>
            </a:r>
            <a:r>
              <a:rPr lang="en-US" sz="2000" i="1" baseline="-25000" dirty="0"/>
              <a:t>L</a:t>
            </a:r>
            <a:r>
              <a:rPr lang="en-US" sz="2000" i="1" dirty="0"/>
              <a:t> and T</a:t>
            </a:r>
            <a:r>
              <a:rPr lang="en-US" sz="2000" i="1" baseline="-25000" dirty="0"/>
              <a:t>H</a:t>
            </a:r>
            <a:r>
              <a:rPr lang="en-US" sz="2000" dirty="0"/>
              <a:t>.</a:t>
            </a:r>
          </a:p>
          <a:p>
            <a:pPr>
              <a:spcBef>
                <a:spcPct val="10000"/>
              </a:spcBef>
              <a:spcAft>
                <a:spcPct val="10000"/>
              </a:spcAft>
            </a:pPr>
            <a:r>
              <a:rPr lang="tr-TR" sz="2000" dirty="0">
                <a:solidFill>
                  <a:srgbClr val="CC00CC"/>
                </a:solidFill>
              </a:rPr>
              <a:t>I</a:t>
            </a:r>
            <a:r>
              <a:rPr lang="en-US" sz="2000" dirty="0">
                <a:solidFill>
                  <a:srgbClr val="CC00CC"/>
                </a:solidFill>
              </a:rPr>
              <a:t>t is not a suitable model for refrigeration cycles since processes 2-3 and 4-1 are not practical because</a:t>
            </a:r>
            <a:r>
              <a:rPr lang="tr-TR" sz="2000" dirty="0">
                <a:solidFill>
                  <a:srgbClr val="CC00CC"/>
                </a:solidFill>
              </a:rPr>
              <a:t> </a:t>
            </a:r>
            <a:r>
              <a:rPr lang="en-US" sz="2000" dirty="0"/>
              <a:t>Process 2-3 involves the compression of a liquid–vapor mixture, which requires a compressor that will handle two phases, and process 4-1 involves the expansion of high-moisture-content refrigerant in a turbine.</a:t>
            </a:r>
          </a:p>
        </p:txBody>
      </p:sp>
      <p:pic>
        <p:nvPicPr>
          <p:cNvPr id="176137"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2914948"/>
            <a:ext cx="2771099" cy="3714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6138"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05200" y="4419600"/>
            <a:ext cx="2495781" cy="2219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468816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3"/>
          <p:cNvSpPr>
            <a:spLocks noGrp="1"/>
          </p:cNvSpPr>
          <p:nvPr>
            <p:ph type="sldNum" sz="quarter" idx="12"/>
          </p:nvPr>
        </p:nvSpPr>
        <p:spPr/>
        <p:txBody>
          <a:bodyPr/>
          <a:lstStyle/>
          <a:p>
            <a:fld id="{3585DB1C-8333-45E0-AE71-176791CCA12A}" type="slidenum">
              <a:rPr lang="en-US"/>
              <a:pPr/>
              <a:t>45</a:t>
            </a:fld>
            <a:endParaRPr lang="en-US"/>
          </a:p>
        </p:txBody>
      </p:sp>
      <p:sp>
        <p:nvSpPr>
          <p:cNvPr id="196612" name="Rectangle 4"/>
          <p:cNvSpPr>
            <a:spLocks noChangeArrowheads="1"/>
          </p:cNvSpPr>
          <p:nvPr/>
        </p:nvSpPr>
        <p:spPr bwMode="auto">
          <a:xfrm>
            <a:off x="381000" y="196850"/>
            <a:ext cx="8458200" cy="584775"/>
          </a:xfrm>
          <a:prstGeom prst="rect">
            <a:avLst/>
          </a:prstGeom>
          <a:noFill/>
          <a:ln>
            <a:noFill/>
          </a:ln>
          <a:effectLst/>
          <a:extLst/>
        </p:spPr>
        <p:txBody>
          <a:bodyPr>
            <a:spAutoFit/>
          </a:bodyPr>
          <a:lstStyle/>
          <a:p>
            <a:r>
              <a:rPr lang="en-US" sz="3200" dirty="0" smtClean="0"/>
              <a:t>REFERENCE COP</a:t>
            </a:r>
            <a:endParaRPr lang="en-US" sz="3200" dirty="0"/>
          </a:p>
        </p:txBody>
      </p:sp>
      <p:pic>
        <p:nvPicPr>
          <p:cNvPr id="19661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 y="2133600"/>
            <a:ext cx="6057900" cy="73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6614" name="Rectangle 6"/>
          <p:cNvSpPr>
            <a:spLocks noChangeArrowheads="1"/>
          </p:cNvSpPr>
          <p:nvPr/>
        </p:nvSpPr>
        <p:spPr bwMode="auto">
          <a:xfrm>
            <a:off x="381000" y="1143000"/>
            <a:ext cx="6781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2000" dirty="0"/>
              <a:t>The maximum COP of a refrigeration cycle operating</a:t>
            </a:r>
            <a:r>
              <a:rPr lang="tr-TR" sz="2000" dirty="0"/>
              <a:t> </a:t>
            </a:r>
            <a:r>
              <a:rPr lang="en-US" sz="2000" dirty="0"/>
              <a:t>between temperature limits of </a:t>
            </a:r>
            <a:r>
              <a:rPr lang="en-US" sz="2000" i="1" dirty="0"/>
              <a:t>T</a:t>
            </a:r>
            <a:r>
              <a:rPr lang="en-US" sz="2000" i="1" baseline="-25000" dirty="0"/>
              <a:t>L</a:t>
            </a:r>
            <a:r>
              <a:rPr lang="en-US" sz="2000" i="1" dirty="0"/>
              <a:t> </a:t>
            </a:r>
            <a:r>
              <a:rPr lang="en-US" sz="2000" dirty="0"/>
              <a:t>and </a:t>
            </a:r>
            <a:r>
              <a:rPr lang="en-US" sz="2000" i="1" dirty="0"/>
              <a:t>T</a:t>
            </a:r>
            <a:r>
              <a:rPr lang="en-US" sz="2000" i="1" baseline="-25000" dirty="0"/>
              <a:t>H</a:t>
            </a:r>
          </a:p>
        </p:txBody>
      </p:sp>
      <p:sp>
        <p:nvSpPr>
          <p:cNvPr id="196618" name="Rectangle 10"/>
          <p:cNvSpPr>
            <a:spLocks noChangeArrowheads="1"/>
          </p:cNvSpPr>
          <p:nvPr/>
        </p:nvSpPr>
        <p:spPr bwMode="auto">
          <a:xfrm>
            <a:off x="353961" y="3276600"/>
            <a:ext cx="838200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20000"/>
              </a:spcBef>
              <a:spcAft>
                <a:spcPct val="20000"/>
              </a:spcAft>
            </a:pPr>
            <a:r>
              <a:rPr lang="en-US" sz="2000" dirty="0"/>
              <a:t>Actual refrigeration cycles are not as efficient as ideal ones like the Carnot cycle because of the </a:t>
            </a:r>
            <a:r>
              <a:rPr lang="en-US" sz="2000" dirty="0" err="1"/>
              <a:t>irreversibilities</a:t>
            </a:r>
            <a:r>
              <a:rPr lang="en-US" sz="2000" dirty="0"/>
              <a:t> involved. But the conclusion we can draw from </a:t>
            </a:r>
            <a:r>
              <a:rPr lang="en-US" sz="2000" dirty="0" smtClean="0"/>
              <a:t>the equation above </a:t>
            </a:r>
            <a:r>
              <a:rPr lang="en-US" sz="2000" dirty="0" smtClean="0"/>
              <a:t>that </a:t>
            </a:r>
            <a:r>
              <a:rPr lang="en-US" sz="2000" dirty="0"/>
              <a:t>the COP is inversely proportional to the temperature difference </a:t>
            </a:r>
            <a:r>
              <a:rPr lang="en-US" sz="2000" i="1" dirty="0"/>
              <a:t>T</a:t>
            </a:r>
            <a:r>
              <a:rPr lang="en-US" sz="2000" i="1" baseline="-25000" dirty="0"/>
              <a:t>H</a:t>
            </a:r>
            <a:r>
              <a:rPr lang="en-US" sz="2000" i="1" dirty="0"/>
              <a:t> -</a:t>
            </a:r>
            <a:r>
              <a:rPr lang="en-US" sz="2000" dirty="0"/>
              <a:t> </a:t>
            </a:r>
            <a:r>
              <a:rPr lang="en-US" sz="2000" i="1" dirty="0"/>
              <a:t>T</a:t>
            </a:r>
            <a:r>
              <a:rPr lang="en-US" sz="2000" i="1" baseline="-25000" dirty="0"/>
              <a:t>L</a:t>
            </a:r>
            <a:r>
              <a:rPr lang="en-US" sz="2000" i="1" dirty="0"/>
              <a:t> </a:t>
            </a:r>
            <a:r>
              <a:rPr lang="en-US" sz="2000" dirty="0"/>
              <a:t>is equally valid for actual refrigeration cycles</a:t>
            </a:r>
            <a:r>
              <a:rPr lang="en-US" sz="2000" dirty="0" smtClean="0"/>
              <a:t>.</a:t>
            </a:r>
            <a:endParaRPr lang="en-US" sz="2000" dirty="0"/>
          </a:p>
        </p:txBody>
      </p:sp>
    </p:spTree>
    <p:extLst>
      <p:ext uri="{BB962C8B-B14F-4D97-AF65-F5344CB8AC3E}">
        <p14:creationId xmlns:p14="http://schemas.microsoft.com/office/powerpoint/2010/main" val="369430960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3"/>
          <p:cNvSpPr>
            <a:spLocks noGrp="1"/>
          </p:cNvSpPr>
          <p:nvPr>
            <p:ph type="sldNum" sz="quarter" idx="12"/>
          </p:nvPr>
        </p:nvSpPr>
        <p:spPr/>
        <p:txBody>
          <a:bodyPr/>
          <a:lstStyle/>
          <a:p>
            <a:fld id="{7B21BB33-89FC-4070-AB19-8284D684D39A}" type="slidenum">
              <a:rPr lang="en-US"/>
              <a:pPr/>
              <a:t>46</a:t>
            </a:fld>
            <a:endParaRPr lang="en-US"/>
          </a:p>
        </p:txBody>
      </p:sp>
      <p:sp>
        <p:nvSpPr>
          <p:cNvPr id="177154" name="Rectangle 2"/>
          <p:cNvSpPr>
            <a:spLocks noChangeArrowheads="1"/>
          </p:cNvSpPr>
          <p:nvPr/>
        </p:nvSpPr>
        <p:spPr bwMode="auto">
          <a:xfrm>
            <a:off x="228600" y="228600"/>
            <a:ext cx="8763000" cy="523220"/>
          </a:xfrm>
          <a:prstGeom prst="rect">
            <a:avLst/>
          </a:prstGeom>
          <a:noFill/>
          <a:ln>
            <a:noFill/>
          </a:ln>
          <a:effectLst/>
          <a:extLst/>
        </p:spPr>
        <p:txBody>
          <a:bodyPr>
            <a:spAutoFit/>
          </a:bodyPr>
          <a:lstStyle/>
          <a:p>
            <a:r>
              <a:rPr lang="en-US" sz="2800" dirty="0"/>
              <a:t>THE IDEAL VAPOR-COMPRESSION REFRIGERATION CYCLE</a:t>
            </a:r>
          </a:p>
        </p:txBody>
      </p:sp>
      <p:sp>
        <p:nvSpPr>
          <p:cNvPr id="177157" name="Rectangle 5"/>
          <p:cNvSpPr>
            <a:spLocks noChangeArrowheads="1"/>
          </p:cNvSpPr>
          <p:nvPr/>
        </p:nvSpPr>
        <p:spPr bwMode="auto">
          <a:xfrm>
            <a:off x="283702" y="838200"/>
            <a:ext cx="85344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000" dirty="0" smtClean="0">
                <a:solidFill>
                  <a:srgbClr val="CC00CC"/>
                </a:solidFill>
              </a:rPr>
              <a:t>Unlike </a:t>
            </a:r>
            <a:r>
              <a:rPr lang="en-US" sz="2000" dirty="0">
                <a:solidFill>
                  <a:srgbClr val="CC00CC"/>
                </a:solidFill>
              </a:rPr>
              <a:t>the reversed Carnot cycle, </a:t>
            </a:r>
            <a:endParaRPr lang="en-US" sz="2000" dirty="0" smtClean="0">
              <a:solidFill>
                <a:srgbClr val="CC00CC"/>
              </a:solidFill>
            </a:endParaRPr>
          </a:p>
          <a:p>
            <a:pPr marL="342900" indent="-342900">
              <a:buFont typeface="Arial" pitchFamily="34" charset="0"/>
              <a:buChar char="•"/>
            </a:pPr>
            <a:r>
              <a:rPr lang="en-US" sz="2000" dirty="0" smtClean="0">
                <a:solidFill>
                  <a:srgbClr val="CC00CC"/>
                </a:solidFill>
              </a:rPr>
              <a:t>The </a:t>
            </a:r>
            <a:r>
              <a:rPr lang="en-US" sz="2000" dirty="0">
                <a:solidFill>
                  <a:srgbClr val="CC00CC"/>
                </a:solidFill>
              </a:rPr>
              <a:t>refrigerant is vaporized completely before it is compressed </a:t>
            </a:r>
            <a:endParaRPr lang="en-US" sz="2000" dirty="0" smtClean="0">
              <a:solidFill>
                <a:srgbClr val="CC00CC"/>
              </a:solidFill>
            </a:endParaRPr>
          </a:p>
          <a:p>
            <a:pPr marL="342900" indent="-342900">
              <a:buFont typeface="Arial" pitchFamily="34" charset="0"/>
              <a:buChar char="•"/>
            </a:pPr>
            <a:r>
              <a:rPr lang="en-US" sz="2000" dirty="0" smtClean="0">
                <a:solidFill>
                  <a:srgbClr val="CC00CC"/>
                </a:solidFill>
              </a:rPr>
              <a:t>The </a:t>
            </a:r>
            <a:r>
              <a:rPr lang="en-US" sz="2000" dirty="0">
                <a:solidFill>
                  <a:srgbClr val="CC00CC"/>
                </a:solidFill>
              </a:rPr>
              <a:t>turbine is replaced with a throttling device. </a:t>
            </a:r>
          </a:p>
        </p:txBody>
      </p:sp>
      <p:sp>
        <p:nvSpPr>
          <p:cNvPr id="177158" name="Rectangle 6"/>
          <p:cNvSpPr>
            <a:spLocks noChangeArrowheads="1"/>
          </p:cNvSpPr>
          <p:nvPr/>
        </p:nvSpPr>
        <p:spPr bwMode="auto">
          <a:xfrm>
            <a:off x="6553200" y="5410200"/>
            <a:ext cx="2514600" cy="1082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90000"/>
              </a:lnSpc>
            </a:pPr>
            <a:r>
              <a:rPr lang="en-US" dirty="0">
                <a:solidFill>
                  <a:srgbClr val="3333FF"/>
                </a:solidFill>
              </a:rPr>
              <a:t>Schematic and </a:t>
            </a:r>
            <a:r>
              <a:rPr lang="en-US" b="1" i="1" dirty="0"/>
              <a:t>T</a:t>
            </a:r>
            <a:r>
              <a:rPr lang="en-US" b="1" dirty="0"/>
              <a:t>-</a:t>
            </a:r>
            <a:r>
              <a:rPr lang="en-US" b="1" i="1" dirty="0"/>
              <a:t>s </a:t>
            </a:r>
            <a:r>
              <a:rPr lang="en-US" b="1" dirty="0"/>
              <a:t>diagram</a:t>
            </a:r>
            <a:r>
              <a:rPr lang="en-US" dirty="0">
                <a:solidFill>
                  <a:srgbClr val="3333FF"/>
                </a:solidFill>
              </a:rPr>
              <a:t> for the ideal vapor-compression refrigeration cycle.</a:t>
            </a:r>
          </a:p>
        </p:txBody>
      </p:sp>
      <p:sp>
        <p:nvSpPr>
          <p:cNvPr id="177159" name="Rectangle 7"/>
          <p:cNvSpPr>
            <a:spLocks noChangeArrowheads="1"/>
          </p:cNvSpPr>
          <p:nvPr/>
        </p:nvSpPr>
        <p:spPr bwMode="auto">
          <a:xfrm>
            <a:off x="6781800" y="3810000"/>
            <a:ext cx="2057400" cy="1349375"/>
          </a:xfrm>
          <a:prstGeom prst="rect">
            <a:avLst/>
          </a:prstGeom>
          <a:solidFill>
            <a:srgbClr val="FFCC99"/>
          </a:solidFill>
          <a:ln w="1905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90000"/>
              </a:lnSpc>
            </a:pPr>
            <a:r>
              <a:rPr lang="en-US"/>
              <a:t>This is the most widely used cycle for refrigerators, A-C systems, and heat pumps.</a:t>
            </a:r>
          </a:p>
        </p:txBody>
      </p:sp>
      <p:pic>
        <p:nvPicPr>
          <p:cNvPr id="177160"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695575"/>
            <a:ext cx="3019425" cy="401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7161"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57575" y="3781425"/>
            <a:ext cx="3095625" cy="292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715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86228" y="2438400"/>
            <a:ext cx="6046622" cy="1158875"/>
          </a:xfrm>
          <a:prstGeom prst="rect">
            <a:avLst/>
          </a:prstGeom>
          <a:noFill/>
          <a:ln w="19050">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4194681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3"/>
          <p:cNvSpPr>
            <a:spLocks noGrp="1"/>
          </p:cNvSpPr>
          <p:nvPr>
            <p:ph type="sldNum" sz="quarter" idx="12"/>
          </p:nvPr>
        </p:nvSpPr>
        <p:spPr/>
        <p:txBody>
          <a:bodyPr/>
          <a:lstStyle/>
          <a:p>
            <a:fld id="{FD7DE63A-6265-48C6-A12F-66CAD2EFFA09}" type="slidenum">
              <a:rPr lang="en-US"/>
              <a:pPr/>
              <a:t>47</a:t>
            </a:fld>
            <a:endParaRPr lang="en-US"/>
          </a:p>
        </p:txBody>
      </p:sp>
      <p:sp>
        <p:nvSpPr>
          <p:cNvPr id="178180" name="Rectangle 4"/>
          <p:cNvSpPr>
            <a:spLocks noChangeArrowheads="1"/>
          </p:cNvSpPr>
          <p:nvPr/>
        </p:nvSpPr>
        <p:spPr bwMode="auto">
          <a:xfrm>
            <a:off x="3657600" y="4495800"/>
            <a:ext cx="13716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solidFill>
                  <a:srgbClr val="3333FF"/>
                </a:solidFill>
              </a:rPr>
              <a:t>An ordinary household refrigerator.</a:t>
            </a:r>
          </a:p>
        </p:txBody>
      </p:sp>
      <p:sp>
        <p:nvSpPr>
          <p:cNvPr id="178181" name="Rectangle 5"/>
          <p:cNvSpPr>
            <a:spLocks noChangeArrowheads="1"/>
          </p:cNvSpPr>
          <p:nvPr/>
        </p:nvSpPr>
        <p:spPr bwMode="auto">
          <a:xfrm>
            <a:off x="4724400" y="5943600"/>
            <a:ext cx="3733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r>
              <a:rPr lang="en-US" dirty="0">
                <a:solidFill>
                  <a:srgbClr val="3333FF"/>
                </a:solidFill>
              </a:rPr>
              <a:t>The </a:t>
            </a:r>
            <a:r>
              <a:rPr lang="en-US" b="1" i="1" dirty="0"/>
              <a:t>P</a:t>
            </a:r>
            <a:r>
              <a:rPr lang="en-US" b="1" dirty="0"/>
              <a:t>-</a:t>
            </a:r>
            <a:r>
              <a:rPr lang="en-US" b="1" i="1" dirty="0"/>
              <a:t>h </a:t>
            </a:r>
            <a:r>
              <a:rPr lang="en-US" b="1" dirty="0"/>
              <a:t>diagram</a:t>
            </a:r>
            <a:r>
              <a:rPr lang="en-US" dirty="0">
                <a:solidFill>
                  <a:srgbClr val="3333FF"/>
                </a:solidFill>
              </a:rPr>
              <a:t> of an ideal vapor-compression refrigeration cycle.</a:t>
            </a:r>
          </a:p>
        </p:txBody>
      </p:sp>
      <p:pic>
        <p:nvPicPr>
          <p:cNvPr id="17818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6925" y="1524000"/>
            <a:ext cx="3648075" cy="284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8183"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8363" y="1371600"/>
            <a:ext cx="2586037" cy="611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8184"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49938" y="2057400"/>
            <a:ext cx="2684462" cy="617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8186"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2743200"/>
            <a:ext cx="3992563"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8188" name="Text Box 12"/>
          <p:cNvSpPr txBox="1">
            <a:spLocks noChangeArrowheads="1"/>
          </p:cNvSpPr>
          <p:nvPr/>
        </p:nvSpPr>
        <p:spPr bwMode="auto">
          <a:xfrm>
            <a:off x="533400" y="1371600"/>
            <a:ext cx="16002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a:t>Steady-flow energy balance</a:t>
            </a:r>
          </a:p>
        </p:txBody>
      </p:sp>
      <p:pic>
        <p:nvPicPr>
          <p:cNvPr id="178190" name="Picture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800" y="2114550"/>
            <a:ext cx="3381375" cy="443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8191" name="Picture 1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57800" y="3095625"/>
            <a:ext cx="3305175" cy="292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10945" y="228600"/>
            <a:ext cx="1357936" cy="523220"/>
          </a:xfrm>
          <a:prstGeom prst="rect">
            <a:avLst/>
          </a:prstGeom>
          <a:noFill/>
        </p:spPr>
        <p:txBody>
          <a:bodyPr wrap="none" rtlCol="0">
            <a:spAutoFit/>
          </a:bodyPr>
          <a:lstStyle/>
          <a:p>
            <a:r>
              <a:rPr lang="en-US" sz="2800" dirty="0" smtClean="0"/>
              <a:t>Analysis</a:t>
            </a:r>
            <a:endParaRPr lang="en-US" sz="2800" dirty="0"/>
          </a:p>
        </p:txBody>
      </p:sp>
      <p:sp>
        <p:nvSpPr>
          <p:cNvPr id="3" name="TextBox 2"/>
          <p:cNvSpPr txBox="1"/>
          <p:nvPr/>
        </p:nvSpPr>
        <p:spPr>
          <a:xfrm>
            <a:off x="442452" y="807751"/>
            <a:ext cx="7538795" cy="400110"/>
          </a:xfrm>
          <a:prstGeom prst="rect">
            <a:avLst/>
          </a:prstGeom>
          <a:noFill/>
        </p:spPr>
        <p:txBody>
          <a:bodyPr wrap="none" rtlCol="0">
            <a:spAutoFit/>
          </a:bodyPr>
          <a:lstStyle/>
          <a:p>
            <a:r>
              <a:rPr lang="en-US" sz="2000" dirty="0" smtClean="0"/>
              <a:t>Each component is treated separately as open system with steady flow</a:t>
            </a:r>
            <a:endParaRPr lang="en-US" sz="2000" dirty="0"/>
          </a:p>
        </p:txBody>
      </p:sp>
    </p:spTree>
    <p:extLst>
      <p:ext uri="{BB962C8B-B14F-4D97-AF65-F5344CB8AC3E}">
        <p14:creationId xmlns:p14="http://schemas.microsoft.com/office/powerpoint/2010/main" val="313320347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3"/>
          <p:cNvSpPr>
            <a:spLocks noGrp="1"/>
          </p:cNvSpPr>
          <p:nvPr>
            <p:ph type="sldNum" sz="quarter" idx="12"/>
          </p:nvPr>
        </p:nvSpPr>
        <p:spPr/>
        <p:txBody>
          <a:bodyPr/>
          <a:lstStyle/>
          <a:p>
            <a:pPr>
              <a:defRPr/>
            </a:pPr>
            <a:fld id="{7DB4A2FF-29C7-4783-9052-B0F5EDDD8CDA}" type="slidenum">
              <a:rPr lang="en-US" sz="1600">
                <a:solidFill>
                  <a:schemeClr val="tx1"/>
                </a:solidFill>
                <a:latin typeface="+mn-lt"/>
              </a:rPr>
              <a:pPr>
                <a:defRPr/>
              </a:pPr>
              <a:t>48</a:t>
            </a:fld>
            <a:endParaRPr lang="en-US" sz="1600">
              <a:solidFill>
                <a:schemeClr val="tx1"/>
              </a:solidFill>
              <a:latin typeface="+mn-lt"/>
            </a:endParaRPr>
          </a:p>
        </p:txBody>
      </p:sp>
      <p:sp>
        <p:nvSpPr>
          <p:cNvPr id="178187" name="Rectangle 11"/>
          <p:cNvSpPr>
            <a:spLocks noChangeArrowheads="1"/>
          </p:cNvSpPr>
          <p:nvPr/>
        </p:nvSpPr>
        <p:spPr bwMode="auto">
          <a:xfrm>
            <a:off x="533400" y="1447800"/>
            <a:ext cx="7772400" cy="3740150"/>
          </a:xfrm>
          <a:prstGeom prst="rect">
            <a:avLst/>
          </a:prstGeom>
          <a:noFill/>
          <a:ln w="9525">
            <a:noFill/>
            <a:miter lim="800000"/>
            <a:headEnd/>
            <a:tailEnd/>
          </a:ln>
          <a:effectLst/>
        </p:spPr>
        <p:txBody>
          <a:bodyPr>
            <a:spAutoFit/>
          </a:bodyPr>
          <a:lstStyle/>
          <a:p>
            <a:pPr algn="just">
              <a:spcBef>
                <a:spcPct val="5000"/>
              </a:spcBef>
              <a:spcAft>
                <a:spcPct val="5000"/>
              </a:spcAft>
              <a:defRPr/>
            </a:pPr>
            <a:r>
              <a:rPr lang="en-MY" sz="2000" b="1" dirty="0">
                <a:solidFill>
                  <a:srgbClr val="CC0066"/>
                </a:solidFill>
                <a:latin typeface="+mn-lt"/>
                <a:cs typeface="+mn-cs"/>
              </a:rPr>
              <a:t>11–12 </a:t>
            </a:r>
          </a:p>
          <a:p>
            <a:pPr algn="just">
              <a:spcBef>
                <a:spcPts val="0"/>
              </a:spcBef>
              <a:spcAft>
                <a:spcPts val="600"/>
              </a:spcAft>
              <a:defRPr/>
            </a:pPr>
            <a:r>
              <a:rPr lang="en-MY" sz="2000" dirty="0">
                <a:latin typeface="+mn-lt"/>
                <a:cs typeface="+mn-cs"/>
              </a:rPr>
              <a:t>A refrigerator uses refrigerant-134a as the working fluid and operates on an ideal vapor-compression refrigeration cycle between 0.12 and 0.7 MPa. The mass flow rate of the refrigerant is 0.05 kg/s. Show the cycle on a T-s diagram with respect to saturation lines. Determine:</a:t>
            </a:r>
          </a:p>
          <a:p>
            <a:pPr marL="533400" algn="just">
              <a:spcBef>
                <a:spcPts val="0"/>
              </a:spcBef>
              <a:spcAft>
                <a:spcPts val="600"/>
              </a:spcAft>
              <a:defRPr/>
            </a:pPr>
            <a:r>
              <a:rPr lang="en-MY" sz="2000" dirty="0">
                <a:latin typeface="+mn-lt"/>
                <a:cs typeface="+mn-cs"/>
              </a:rPr>
              <a:t>a) the rate of heat removal from the refrigerated space,</a:t>
            </a:r>
          </a:p>
          <a:p>
            <a:pPr marL="533400" algn="just">
              <a:spcBef>
                <a:spcPts val="0"/>
              </a:spcBef>
              <a:spcAft>
                <a:spcPts val="600"/>
              </a:spcAft>
              <a:defRPr/>
            </a:pPr>
            <a:r>
              <a:rPr lang="en-MY" sz="2000" dirty="0">
                <a:latin typeface="+mn-lt"/>
                <a:cs typeface="+mn-cs"/>
              </a:rPr>
              <a:t>b) the power input to the compressor, </a:t>
            </a:r>
          </a:p>
          <a:p>
            <a:pPr marL="533400" algn="just">
              <a:spcBef>
                <a:spcPts val="0"/>
              </a:spcBef>
              <a:spcAft>
                <a:spcPts val="600"/>
              </a:spcAft>
              <a:defRPr/>
            </a:pPr>
            <a:r>
              <a:rPr lang="en-MY" sz="2000" dirty="0">
                <a:latin typeface="+mn-lt"/>
                <a:cs typeface="+mn-cs"/>
              </a:rPr>
              <a:t>c) the rate of heat rejection to the environment, and </a:t>
            </a:r>
          </a:p>
          <a:p>
            <a:pPr marL="533400" algn="just">
              <a:spcBef>
                <a:spcPts val="0"/>
              </a:spcBef>
              <a:spcAft>
                <a:spcPts val="1800"/>
              </a:spcAft>
              <a:defRPr/>
            </a:pPr>
            <a:r>
              <a:rPr lang="en-MY" sz="2000" dirty="0">
                <a:latin typeface="+mn-lt"/>
                <a:cs typeface="+mn-cs"/>
              </a:rPr>
              <a:t>d) the coefficient of performance.</a:t>
            </a:r>
          </a:p>
          <a:p>
            <a:pPr algn="just">
              <a:spcBef>
                <a:spcPct val="5000"/>
              </a:spcBef>
              <a:spcAft>
                <a:spcPct val="5000"/>
              </a:spcAft>
              <a:defRPr/>
            </a:pPr>
            <a:r>
              <a:rPr lang="en-MY" sz="2000" b="1" u="sng" dirty="0">
                <a:latin typeface="+mn-lt"/>
                <a:cs typeface="+mn-cs"/>
              </a:rPr>
              <a:t>Answers</a:t>
            </a:r>
            <a:r>
              <a:rPr lang="en-MY" sz="2000" dirty="0">
                <a:latin typeface="+mn-lt"/>
                <a:cs typeface="+mn-cs"/>
              </a:rPr>
              <a:t>: </a:t>
            </a:r>
            <a:r>
              <a:rPr lang="en-MY" sz="2000" dirty="0">
                <a:solidFill>
                  <a:srgbClr val="CC0066"/>
                </a:solidFill>
                <a:latin typeface="+mn-lt"/>
                <a:cs typeface="+mn-cs"/>
              </a:rPr>
              <a:t>(a) 7.41 kW, 1.83 kW, (b) 9.23 kW, (c) 4.06</a:t>
            </a:r>
            <a:endParaRPr lang="en-US" sz="2000" dirty="0">
              <a:solidFill>
                <a:srgbClr val="CC0066"/>
              </a:solidFill>
              <a:latin typeface="+mn-lt"/>
              <a:cs typeface="+mn-cs"/>
            </a:endParaRPr>
          </a:p>
        </p:txBody>
      </p:sp>
      <p:sp>
        <p:nvSpPr>
          <p:cNvPr id="13" name="TextBox 12"/>
          <p:cNvSpPr txBox="1"/>
          <p:nvPr/>
        </p:nvSpPr>
        <p:spPr>
          <a:xfrm>
            <a:off x="533400" y="533400"/>
            <a:ext cx="1524000" cy="461963"/>
          </a:xfrm>
          <a:prstGeom prst="rect">
            <a:avLst/>
          </a:prstGeom>
          <a:noFill/>
        </p:spPr>
        <p:txBody>
          <a:bodyPr>
            <a:spAutoFit/>
          </a:bodyPr>
          <a:lstStyle/>
          <a:p>
            <a:pPr>
              <a:defRPr/>
            </a:pPr>
            <a:r>
              <a:rPr lang="en-US" sz="2400" dirty="0">
                <a:solidFill>
                  <a:srgbClr val="CC0066"/>
                </a:solidFill>
                <a:latin typeface="+mn-lt"/>
                <a:cs typeface="+mn-cs"/>
              </a:rPr>
              <a:t>Problem </a:t>
            </a:r>
          </a:p>
        </p:txBody>
      </p:sp>
      <p:sp>
        <p:nvSpPr>
          <p:cNvPr id="14" name="TextBox 13"/>
          <p:cNvSpPr txBox="1"/>
          <p:nvPr/>
        </p:nvSpPr>
        <p:spPr>
          <a:xfrm>
            <a:off x="533400" y="957263"/>
            <a:ext cx="4953000" cy="338137"/>
          </a:xfrm>
          <a:prstGeom prst="rect">
            <a:avLst/>
          </a:prstGeom>
          <a:noFill/>
        </p:spPr>
        <p:txBody>
          <a:bodyPr>
            <a:spAutoFit/>
          </a:bodyPr>
          <a:lstStyle/>
          <a:p>
            <a:pPr>
              <a:defRPr/>
            </a:pPr>
            <a:r>
              <a:rPr lang="en-MY" sz="1600" dirty="0">
                <a:solidFill>
                  <a:schemeClr val="accent3">
                    <a:lumMod val="60000"/>
                    <a:lumOff val="40000"/>
                  </a:schemeClr>
                </a:solidFill>
                <a:latin typeface="+mj-lt"/>
                <a:cs typeface="+mn-cs"/>
              </a:rPr>
              <a:t>Ideal and Actual Vapor-Compression Refrigeration Cycles</a:t>
            </a:r>
            <a:endParaRPr lang="en-US" sz="1600" dirty="0">
              <a:solidFill>
                <a:schemeClr val="accent3">
                  <a:lumMod val="60000"/>
                  <a:lumOff val="40000"/>
                </a:schemeClr>
              </a:solidFill>
              <a:latin typeface="+mj-lt"/>
              <a:cs typeface="+mn-cs"/>
            </a:endParaRPr>
          </a:p>
        </p:txBody>
      </p:sp>
    </p:spTree>
    <p:extLst>
      <p:ext uri="{BB962C8B-B14F-4D97-AF65-F5344CB8AC3E}">
        <p14:creationId xmlns:p14="http://schemas.microsoft.com/office/powerpoint/2010/main" val="20989467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3"/>
          <p:cNvSpPr>
            <a:spLocks noGrp="1"/>
          </p:cNvSpPr>
          <p:nvPr>
            <p:ph type="sldNum" sz="quarter" idx="12"/>
          </p:nvPr>
        </p:nvSpPr>
        <p:spPr/>
        <p:txBody>
          <a:bodyPr/>
          <a:lstStyle/>
          <a:p>
            <a:pPr>
              <a:defRPr/>
            </a:pPr>
            <a:fld id="{22C327BD-953C-4B83-9A20-86B2E5648C4D}" type="slidenum">
              <a:rPr lang="en-US" sz="1600">
                <a:solidFill>
                  <a:schemeClr val="tx1"/>
                </a:solidFill>
                <a:latin typeface="+mn-lt"/>
              </a:rPr>
              <a:pPr>
                <a:defRPr/>
              </a:pPr>
              <a:t>49</a:t>
            </a:fld>
            <a:endParaRPr lang="en-US" sz="1600">
              <a:solidFill>
                <a:schemeClr val="tx1"/>
              </a:solidFill>
              <a:latin typeface="+mn-lt"/>
            </a:endParaRPr>
          </a:p>
        </p:txBody>
      </p:sp>
      <p:sp>
        <p:nvSpPr>
          <p:cNvPr id="178187" name="Rectangle 11"/>
          <p:cNvSpPr>
            <a:spLocks noChangeArrowheads="1"/>
          </p:cNvSpPr>
          <p:nvPr/>
        </p:nvSpPr>
        <p:spPr bwMode="auto">
          <a:xfrm>
            <a:off x="533400" y="1447800"/>
            <a:ext cx="7772400" cy="2954338"/>
          </a:xfrm>
          <a:prstGeom prst="rect">
            <a:avLst/>
          </a:prstGeom>
          <a:noFill/>
          <a:ln w="9525">
            <a:noFill/>
            <a:miter lim="800000"/>
            <a:headEnd/>
            <a:tailEnd/>
          </a:ln>
          <a:effectLst/>
        </p:spPr>
        <p:txBody>
          <a:bodyPr>
            <a:spAutoFit/>
          </a:bodyPr>
          <a:lstStyle/>
          <a:p>
            <a:pPr algn="just">
              <a:spcBef>
                <a:spcPct val="5000"/>
              </a:spcBef>
              <a:spcAft>
                <a:spcPct val="5000"/>
              </a:spcAft>
              <a:defRPr/>
            </a:pPr>
            <a:r>
              <a:rPr lang="en-MY" sz="2000" b="1" dirty="0">
                <a:solidFill>
                  <a:srgbClr val="CC0066"/>
                </a:solidFill>
                <a:latin typeface="+mn-lt"/>
                <a:cs typeface="+mn-cs"/>
              </a:rPr>
              <a:t>11–15 </a:t>
            </a:r>
          </a:p>
          <a:p>
            <a:pPr algn="just">
              <a:spcBef>
                <a:spcPts val="0"/>
              </a:spcBef>
              <a:spcAft>
                <a:spcPts val="600"/>
              </a:spcAft>
              <a:defRPr/>
            </a:pPr>
            <a:r>
              <a:rPr lang="en-MY" sz="2000" dirty="0">
                <a:latin typeface="+mn-lt"/>
                <a:cs typeface="+mn-cs"/>
              </a:rPr>
              <a:t>Consider a 300 kJ/min refrigeration system that operates on an ideal vapor-compression refrigeration cycle with refrigerant-134a as the working fluid. The refrigerant enters the compressor as saturated vapor at 140 kPa and is compressed to 800 kPa. Show the cycle on a </a:t>
            </a:r>
            <a:r>
              <a:rPr lang="en-MY" sz="2000" i="1" dirty="0">
                <a:latin typeface="+mn-lt"/>
                <a:cs typeface="+mn-cs"/>
              </a:rPr>
              <a:t>T-s</a:t>
            </a:r>
            <a:r>
              <a:rPr lang="en-MY" sz="2000" dirty="0">
                <a:latin typeface="+mn-lt"/>
                <a:cs typeface="+mn-cs"/>
              </a:rPr>
              <a:t> diagram with respect to saturation lines, and determine the:</a:t>
            </a:r>
          </a:p>
          <a:p>
            <a:pPr marL="631825" indent="-284163" algn="just">
              <a:spcBef>
                <a:spcPts val="0"/>
              </a:spcBef>
              <a:spcAft>
                <a:spcPts val="0"/>
              </a:spcAft>
              <a:buFontTx/>
              <a:buAutoNum type="alphaLcParenR"/>
              <a:defRPr/>
            </a:pPr>
            <a:r>
              <a:rPr lang="en-MY" sz="2000" dirty="0">
                <a:latin typeface="+mn-lt"/>
                <a:cs typeface="+mn-cs"/>
              </a:rPr>
              <a:t>quality of the refrigerant at evaporator inlet,</a:t>
            </a:r>
          </a:p>
          <a:p>
            <a:pPr marL="631825" indent="-284163" algn="just">
              <a:spcBef>
                <a:spcPts val="0"/>
              </a:spcBef>
              <a:spcAft>
                <a:spcPts val="0"/>
              </a:spcAft>
              <a:buFontTx/>
              <a:buAutoNum type="alphaLcParenR"/>
              <a:defRPr/>
            </a:pPr>
            <a:r>
              <a:rPr lang="en-MY" sz="2000" dirty="0">
                <a:latin typeface="+mn-lt"/>
                <a:cs typeface="+mn-cs"/>
              </a:rPr>
              <a:t>coefficient of performance, and </a:t>
            </a:r>
          </a:p>
          <a:p>
            <a:pPr marL="631825" indent="-284163" algn="just">
              <a:spcBef>
                <a:spcPts val="0"/>
              </a:spcBef>
              <a:spcAft>
                <a:spcPts val="0"/>
              </a:spcAft>
              <a:buFontTx/>
              <a:buAutoNum type="alphaLcParenR"/>
              <a:defRPr/>
            </a:pPr>
            <a:r>
              <a:rPr lang="en-MY" sz="2000" dirty="0">
                <a:latin typeface="+mn-lt"/>
                <a:cs typeface="+mn-cs"/>
              </a:rPr>
              <a:t>power input to the compressor. </a:t>
            </a:r>
            <a:endParaRPr lang="en-US" sz="2000" dirty="0">
              <a:latin typeface="+mn-lt"/>
              <a:cs typeface="+mn-cs"/>
            </a:endParaRPr>
          </a:p>
        </p:txBody>
      </p:sp>
      <p:sp>
        <p:nvSpPr>
          <p:cNvPr id="13" name="TextBox 12"/>
          <p:cNvSpPr txBox="1"/>
          <p:nvPr/>
        </p:nvSpPr>
        <p:spPr>
          <a:xfrm>
            <a:off x="533400" y="533400"/>
            <a:ext cx="3581400" cy="461963"/>
          </a:xfrm>
          <a:prstGeom prst="rect">
            <a:avLst/>
          </a:prstGeom>
          <a:noFill/>
        </p:spPr>
        <p:txBody>
          <a:bodyPr>
            <a:spAutoFit/>
          </a:bodyPr>
          <a:lstStyle/>
          <a:p>
            <a:pPr>
              <a:defRPr/>
            </a:pPr>
            <a:r>
              <a:rPr lang="en-US" sz="2400" dirty="0">
                <a:solidFill>
                  <a:srgbClr val="CC0066"/>
                </a:solidFill>
                <a:latin typeface="+mn-lt"/>
                <a:cs typeface="+mn-cs"/>
              </a:rPr>
              <a:t>Problem – Class Exercise </a:t>
            </a:r>
          </a:p>
        </p:txBody>
      </p:sp>
      <p:sp>
        <p:nvSpPr>
          <p:cNvPr id="14" name="TextBox 13"/>
          <p:cNvSpPr txBox="1"/>
          <p:nvPr/>
        </p:nvSpPr>
        <p:spPr>
          <a:xfrm>
            <a:off x="533400" y="957263"/>
            <a:ext cx="4953000" cy="338137"/>
          </a:xfrm>
          <a:prstGeom prst="rect">
            <a:avLst/>
          </a:prstGeom>
          <a:noFill/>
        </p:spPr>
        <p:txBody>
          <a:bodyPr>
            <a:spAutoFit/>
          </a:bodyPr>
          <a:lstStyle/>
          <a:p>
            <a:pPr>
              <a:defRPr/>
            </a:pPr>
            <a:r>
              <a:rPr lang="en-MY" sz="1600" dirty="0">
                <a:solidFill>
                  <a:schemeClr val="accent3">
                    <a:lumMod val="60000"/>
                    <a:lumOff val="40000"/>
                  </a:schemeClr>
                </a:solidFill>
                <a:latin typeface="+mj-lt"/>
                <a:cs typeface="+mn-cs"/>
              </a:rPr>
              <a:t>Ideal and Actual Vapor-Compression Refrigeration Cycles</a:t>
            </a:r>
            <a:endParaRPr lang="en-US" sz="1600" dirty="0">
              <a:solidFill>
                <a:schemeClr val="accent3">
                  <a:lumMod val="60000"/>
                  <a:lumOff val="40000"/>
                </a:schemeClr>
              </a:solidFill>
              <a:latin typeface="+mj-lt"/>
              <a:cs typeface="+mn-cs"/>
            </a:endParaRPr>
          </a:p>
        </p:txBody>
      </p:sp>
    </p:spTree>
    <p:extLst>
      <p:ext uri="{BB962C8B-B14F-4D97-AF65-F5344CB8AC3E}">
        <p14:creationId xmlns:p14="http://schemas.microsoft.com/office/powerpoint/2010/main" val="16068505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Kapar</a:t>
            </a:r>
            <a:r>
              <a:rPr lang="en-US" dirty="0" smtClean="0"/>
              <a:t> Power Station</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75405" y="1600200"/>
            <a:ext cx="6793190" cy="4525963"/>
          </a:xfrm>
        </p:spPr>
      </p:pic>
    </p:spTree>
    <p:extLst>
      <p:ext uri="{BB962C8B-B14F-4D97-AF65-F5344CB8AC3E}">
        <p14:creationId xmlns:p14="http://schemas.microsoft.com/office/powerpoint/2010/main" val="17030885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3"/>
          <p:cNvSpPr>
            <a:spLocks noGrp="1"/>
          </p:cNvSpPr>
          <p:nvPr>
            <p:ph type="sldNum" sz="quarter" idx="12"/>
          </p:nvPr>
        </p:nvSpPr>
        <p:spPr/>
        <p:txBody>
          <a:bodyPr/>
          <a:lstStyle/>
          <a:p>
            <a:fld id="{6860BAB2-6CFD-40B0-8642-6CFAD1AC115E}" type="slidenum">
              <a:rPr lang="en-US"/>
              <a:pPr/>
              <a:t>50</a:t>
            </a:fld>
            <a:endParaRPr lang="en-US"/>
          </a:p>
        </p:txBody>
      </p:sp>
      <p:sp>
        <p:nvSpPr>
          <p:cNvPr id="181250" name="Rectangle 2"/>
          <p:cNvSpPr>
            <a:spLocks noChangeArrowheads="1"/>
          </p:cNvSpPr>
          <p:nvPr/>
        </p:nvSpPr>
        <p:spPr bwMode="auto">
          <a:xfrm>
            <a:off x="381000" y="152400"/>
            <a:ext cx="8458200" cy="523220"/>
          </a:xfrm>
          <a:prstGeom prst="rect">
            <a:avLst/>
          </a:prstGeom>
          <a:noFill/>
          <a:ln>
            <a:noFill/>
          </a:ln>
          <a:effectLst/>
          <a:extLst/>
        </p:spPr>
        <p:txBody>
          <a:bodyPr>
            <a:spAutoFit/>
          </a:bodyPr>
          <a:lstStyle/>
          <a:p>
            <a:r>
              <a:rPr lang="en-US" sz="2800" dirty="0"/>
              <a:t>ACTUAL VAPOR-COMPRESSION REFRIGERATION CYCLE</a:t>
            </a:r>
          </a:p>
        </p:txBody>
      </p:sp>
      <p:sp>
        <p:nvSpPr>
          <p:cNvPr id="181253" name="Rectangle 5"/>
          <p:cNvSpPr>
            <a:spLocks noChangeArrowheads="1"/>
          </p:cNvSpPr>
          <p:nvPr/>
        </p:nvSpPr>
        <p:spPr bwMode="auto">
          <a:xfrm>
            <a:off x="376084" y="533400"/>
            <a:ext cx="845820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000" dirty="0"/>
              <a:t>An actual vapor-compression refrigeration cycle differs from the ideal one owing mostly to the </a:t>
            </a:r>
            <a:r>
              <a:rPr lang="en-US" sz="2000" dirty="0" err="1"/>
              <a:t>irreversibilities</a:t>
            </a:r>
            <a:r>
              <a:rPr lang="en-US" sz="2000" dirty="0"/>
              <a:t> that occur in various components, mainly due to </a:t>
            </a:r>
            <a:r>
              <a:rPr lang="en-US" sz="2000" dirty="0">
                <a:solidFill>
                  <a:srgbClr val="3333FF"/>
                </a:solidFill>
              </a:rPr>
              <a:t>fluid</a:t>
            </a:r>
            <a:r>
              <a:rPr lang="en-US" sz="2000" dirty="0">
                <a:solidFill>
                  <a:srgbClr val="008000"/>
                </a:solidFill>
              </a:rPr>
              <a:t> </a:t>
            </a:r>
            <a:r>
              <a:rPr lang="en-US" sz="2000" dirty="0">
                <a:solidFill>
                  <a:srgbClr val="3333FF"/>
                </a:solidFill>
              </a:rPr>
              <a:t>friction</a:t>
            </a:r>
            <a:r>
              <a:rPr lang="en-US" sz="2000" dirty="0"/>
              <a:t> (causes pressure drops) and </a:t>
            </a:r>
            <a:r>
              <a:rPr lang="en-US" sz="2000" dirty="0">
                <a:solidFill>
                  <a:srgbClr val="3333FF"/>
                </a:solidFill>
              </a:rPr>
              <a:t>heat transfer to or from the surroundings</a:t>
            </a:r>
            <a:r>
              <a:rPr lang="en-US" sz="2000" dirty="0"/>
              <a:t>. </a:t>
            </a:r>
            <a:r>
              <a:rPr lang="en-US" sz="2000" dirty="0" smtClean="0"/>
              <a:t> As a result, the </a:t>
            </a:r>
            <a:r>
              <a:rPr lang="en-US" sz="2000" dirty="0"/>
              <a:t>COP </a:t>
            </a:r>
            <a:r>
              <a:rPr lang="en-US" sz="2000" dirty="0" smtClean="0"/>
              <a:t>decreases.</a:t>
            </a:r>
            <a:endParaRPr lang="en-US" sz="2000" dirty="0">
              <a:solidFill>
                <a:srgbClr val="CC00CC"/>
              </a:solidFill>
            </a:endParaRPr>
          </a:p>
        </p:txBody>
      </p:sp>
      <p:pic>
        <p:nvPicPr>
          <p:cNvPr id="181255"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514600"/>
            <a:ext cx="3343275"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1256"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67125" y="3467100"/>
            <a:ext cx="3419475" cy="3238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1252" name="Rectangle 4"/>
          <p:cNvSpPr>
            <a:spLocks noChangeArrowheads="1"/>
          </p:cNvSpPr>
          <p:nvPr/>
        </p:nvSpPr>
        <p:spPr bwMode="auto">
          <a:xfrm>
            <a:off x="7086600" y="4724400"/>
            <a:ext cx="1752600" cy="201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solidFill>
                  <a:srgbClr val="3333FF"/>
                </a:solidFill>
              </a:rPr>
              <a:t>Schematic and </a:t>
            </a:r>
            <a:r>
              <a:rPr lang="en-US" i="1">
                <a:solidFill>
                  <a:srgbClr val="3333FF"/>
                </a:solidFill>
              </a:rPr>
              <a:t>T</a:t>
            </a:r>
            <a:r>
              <a:rPr lang="en-US">
                <a:solidFill>
                  <a:srgbClr val="3333FF"/>
                </a:solidFill>
              </a:rPr>
              <a:t>-</a:t>
            </a:r>
            <a:r>
              <a:rPr lang="en-US" i="1">
                <a:solidFill>
                  <a:srgbClr val="3333FF"/>
                </a:solidFill>
              </a:rPr>
              <a:t>s </a:t>
            </a:r>
            <a:r>
              <a:rPr lang="en-US">
                <a:solidFill>
                  <a:srgbClr val="3333FF"/>
                </a:solidFill>
              </a:rPr>
              <a:t>diagram for the actual vapor-compression refrigeration cycle.</a:t>
            </a:r>
          </a:p>
        </p:txBody>
      </p:sp>
      <p:sp>
        <p:nvSpPr>
          <p:cNvPr id="181254" name="Text Box 6"/>
          <p:cNvSpPr txBox="1">
            <a:spLocks noChangeArrowheads="1"/>
          </p:cNvSpPr>
          <p:nvPr/>
        </p:nvSpPr>
        <p:spPr bwMode="auto">
          <a:xfrm>
            <a:off x="3276600" y="1758940"/>
            <a:ext cx="5697794" cy="1708160"/>
          </a:xfrm>
          <a:prstGeom prst="rect">
            <a:avLst/>
          </a:prstGeom>
          <a:solidFill>
            <a:srgbClr val="FFCC99"/>
          </a:solidFill>
          <a:ln w="38100" cmpd="dbl">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2100" b="1" dirty="0"/>
              <a:t>DIFFERENCES</a:t>
            </a:r>
          </a:p>
          <a:p>
            <a:r>
              <a:rPr lang="en-US" sz="2100" u="sng" dirty="0"/>
              <a:t>Non-isentropic</a:t>
            </a:r>
            <a:r>
              <a:rPr lang="en-US" sz="2100" dirty="0">
                <a:solidFill>
                  <a:srgbClr val="CC00CC"/>
                </a:solidFill>
              </a:rPr>
              <a:t> compression</a:t>
            </a:r>
          </a:p>
          <a:p>
            <a:r>
              <a:rPr lang="en-US" sz="2100" u="sng" dirty="0"/>
              <a:t>Superheated</a:t>
            </a:r>
            <a:r>
              <a:rPr lang="en-US" sz="2100" dirty="0"/>
              <a:t> vapor at evaporator exit</a:t>
            </a:r>
          </a:p>
          <a:p>
            <a:r>
              <a:rPr lang="en-US" sz="2100" u="sng" dirty="0" err="1"/>
              <a:t>Subcooled</a:t>
            </a:r>
            <a:r>
              <a:rPr lang="en-US" sz="2100" dirty="0">
                <a:solidFill>
                  <a:srgbClr val="CC00CC"/>
                </a:solidFill>
              </a:rPr>
              <a:t> liquid at condenser exit</a:t>
            </a:r>
          </a:p>
          <a:p>
            <a:r>
              <a:rPr lang="en-US" sz="2100" dirty="0"/>
              <a:t>Pressure drops in condenser and evaporator</a:t>
            </a:r>
          </a:p>
        </p:txBody>
      </p:sp>
    </p:spTree>
    <p:extLst>
      <p:ext uri="{BB962C8B-B14F-4D97-AF65-F5344CB8AC3E}">
        <p14:creationId xmlns:p14="http://schemas.microsoft.com/office/powerpoint/2010/main" val="304159386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lstStyle/>
          <a:p>
            <a:r>
              <a:rPr lang="en-US" sz="3200" dirty="0" smtClean="0"/>
              <a:t>Superheating and </a:t>
            </a:r>
            <a:r>
              <a:rPr lang="en-US" sz="3200" dirty="0" err="1" smtClean="0"/>
              <a:t>Subcooling</a:t>
            </a:r>
            <a:endParaRPr lang="en-US" sz="3200" dirty="0"/>
          </a:p>
        </p:txBody>
      </p:sp>
      <p:pic>
        <p:nvPicPr>
          <p:cNvPr id="8194" name="Picture 2" descr="http://www.alephzero.co.uk/ref/images/vapcomppract.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4465" y="2057400"/>
            <a:ext cx="2819400" cy="462381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57200" y="767367"/>
            <a:ext cx="8458200" cy="1015663"/>
          </a:xfrm>
          <a:prstGeom prst="rect">
            <a:avLst/>
          </a:prstGeom>
          <a:noFill/>
        </p:spPr>
        <p:txBody>
          <a:bodyPr wrap="square" rtlCol="0">
            <a:spAutoFit/>
          </a:bodyPr>
          <a:lstStyle/>
          <a:p>
            <a:pPr marL="285750" indent="-285750">
              <a:buFont typeface="Arial" pitchFamily="34" charset="0"/>
              <a:buChar char="•"/>
            </a:pPr>
            <a:r>
              <a:rPr lang="en-US" sz="2000" dirty="0" smtClean="0"/>
              <a:t>Superheating (at evaporator exit) – to ensure no liquid droplets enters compressor to damage it</a:t>
            </a:r>
          </a:p>
          <a:p>
            <a:pPr marL="285750" indent="-285750">
              <a:buFont typeface="Arial" pitchFamily="34" charset="0"/>
              <a:buChar char="•"/>
            </a:pPr>
            <a:r>
              <a:rPr lang="en-US" sz="2000" dirty="0" err="1" smtClean="0"/>
              <a:t>Subcooling</a:t>
            </a:r>
            <a:r>
              <a:rPr lang="en-US" sz="2000" dirty="0" smtClean="0"/>
              <a:t> (at condenser exit) – to increase cooling capacity</a:t>
            </a:r>
            <a:endParaRPr lang="en-US" sz="2000" dirty="0"/>
          </a:p>
        </p:txBody>
      </p:sp>
      <p:pic>
        <p:nvPicPr>
          <p:cNvPr id="5" name="Picture 4"/>
          <p:cNvPicPr>
            <a:picLocks noChangeAspect="1"/>
          </p:cNvPicPr>
          <p:nvPr/>
        </p:nvPicPr>
        <p:blipFill>
          <a:blip r:embed="rId3"/>
          <a:stretch>
            <a:fillRect/>
          </a:stretch>
        </p:blipFill>
        <p:spPr>
          <a:xfrm>
            <a:off x="3581400" y="1905001"/>
            <a:ext cx="3770722" cy="3810000"/>
          </a:xfrm>
          <a:prstGeom prst="rect">
            <a:avLst/>
          </a:prstGeom>
        </p:spPr>
      </p:pic>
      <p:sp>
        <p:nvSpPr>
          <p:cNvPr id="7" name="TextBox 6"/>
          <p:cNvSpPr txBox="1"/>
          <p:nvPr/>
        </p:nvSpPr>
        <p:spPr>
          <a:xfrm>
            <a:off x="7315200" y="4382161"/>
            <a:ext cx="1600200" cy="646331"/>
          </a:xfrm>
          <a:prstGeom prst="rect">
            <a:avLst/>
          </a:prstGeom>
          <a:solidFill>
            <a:schemeClr val="bg1"/>
          </a:solidFill>
        </p:spPr>
        <p:txBody>
          <a:bodyPr wrap="square" rtlCol="0">
            <a:spAutoFit/>
          </a:bodyPr>
          <a:lstStyle/>
          <a:p>
            <a:r>
              <a:rPr lang="el-GR" dirty="0" smtClean="0">
                <a:latin typeface="Times New Roman"/>
                <a:cs typeface="Times New Roman"/>
              </a:rPr>
              <a:t>Δ</a:t>
            </a:r>
            <a:r>
              <a:rPr lang="en-US" dirty="0" smtClean="0">
                <a:latin typeface="Times New Roman"/>
                <a:cs typeface="Times New Roman"/>
              </a:rPr>
              <a:t>T</a:t>
            </a:r>
            <a:r>
              <a:rPr lang="en-US" dirty="0" smtClean="0"/>
              <a:t>- Degree of superheating</a:t>
            </a:r>
            <a:endParaRPr lang="en-US" dirty="0"/>
          </a:p>
        </p:txBody>
      </p:sp>
    </p:spTree>
    <p:extLst>
      <p:ext uri="{BB962C8B-B14F-4D97-AF65-F5344CB8AC3E}">
        <p14:creationId xmlns:p14="http://schemas.microsoft.com/office/powerpoint/2010/main" val="265869630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3"/>
          <p:cNvSpPr>
            <a:spLocks noGrp="1"/>
          </p:cNvSpPr>
          <p:nvPr>
            <p:ph type="sldNum" sz="quarter" idx="12"/>
          </p:nvPr>
        </p:nvSpPr>
        <p:spPr/>
        <p:txBody>
          <a:bodyPr/>
          <a:lstStyle/>
          <a:p>
            <a:fld id="{6860BAB2-6CFD-40B0-8642-6CFAD1AC115E}" type="slidenum">
              <a:rPr lang="en-US"/>
              <a:pPr/>
              <a:t>52</a:t>
            </a:fld>
            <a:endParaRPr lang="en-US"/>
          </a:p>
        </p:txBody>
      </p:sp>
      <p:sp>
        <p:nvSpPr>
          <p:cNvPr id="181250" name="Rectangle 2"/>
          <p:cNvSpPr>
            <a:spLocks noChangeArrowheads="1"/>
          </p:cNvSpPr>
          <p:nvPr/>
        </p:nvSpPr>
        <p:spPr bwMode="auto">
          <a:xfrm>
            <a:off x="381000" y="152400"/>
            <a:ext cx="8458200" cy="523220"/>
          </a:xfrm>
          <a:prstGeom prst="rect">
            <a:avLst/>
          </a:prstGeom>
          <a:noFill/>
          <a:ln>
            <a:noFill/>
          </a:ln>
          <a:effectLst/>
          <a:extLst/>
        </p:spPr>
        <p:txBody>
          <a:bodyPr>
            <a:spAutoFit/>
          </a:bodyPr>
          <a:lstStyle/>
          <a:p>
            <a:r>
              <a:rPr lang="en-US" sz="2800" dirty="0"/>
              <a:t>ACTUAL VAPOR-COMPRESSION REFRIGERATION CYCLE</a:t>
            </a:r>
          </a:p>
        </p:txBody>
      </p:sp>
      <p:sp>
        <p:nvSpPr>
          <p:cNvPr id="181253" name="Rectangle 5"/>
          <p:cNvSpPr>
            <a:spLocks noChangeArrowheads="1"/>
          </p:cNvSpPr>
          <p:nvPr/>
        </p:nvSpPr>
        <p:spPr bwMode="auto">
          <a:xfrm>
            <a:off x="381000" y="643985"/>
            <a:ext cx="84582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000" dirty="0" smtClean="0"/>
              <a:t>We will only focus </a:t>
            </a:r>
            <a:r>
              <a:rPr lang="en-US" sz="2000" dirty="0" smtClean="0"/>
              <a:t>on non-isentropic compression.</a:t>
            </a:r>
            <a:endParaRPr lang="en-US" sz="2000" dirty="0">
              <a:solidFill>
                <a:srgbClr val="CC00CC"/>
              </a:solidFill>
            </a:endParaRPr>
          </a:p>
        </p:txBody>
      </p:sp>
      <p:sp>
        <p:nvSpPr>
          <p:cNvPr id="181252" name="Rectangle 4"/>
          <p:cNvSpPr>
            <a:spLocks noChangeArrowheads="1"/>
          </p:cNvSpPr>
          <p:nvPr/>
        </p:nvSpPr>
        <p:spPr bwMode="auto">
          <a:xfrm>
            <a:off x="533400" y="5531643"/>
            <a:ext cx="78486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i="1" dirty="0" smtClean="0">
                <a:solidFill>
                  <a:srgbClr val="3333FF"/>
                </a:solidFill>
              </a:rPr>
              <a:t>T</a:t>
            </a:r>
            <a:r>
              <a:rPr lang="en-US" dirty="0" smtClean="0">
                <a:solidFill>
                  <a:srgbClr val="3333FF"/>
                </a:solidFill>
              </a:rPr>
              <a:t>-</a:t>
            </a:r>
            <a:r>
              <a:rPr lang="en-US" i="1" dirty="0" smtClean="0">
                <a:solidFill>
                  <a:srgbClr val="3333FF"/>
                </a:solidFill>
              </a:rPr>
              <a:t>s </a:t>
            </a:r>
            <a:r>
              <a:rPr lang="en-US" dirty="0">
                <a:solidFill>
                  <a:srgbClr val="3333FF"/>
                </a:solidFill>
              </a:rPr>
              <a:t>diagram for the actual vapor-compression refrigeration cycle.</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9542" y="1371600"/>
            <a:ext cx="2743200" cy="3309661"/>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0600" y="1371600"/>
            <a:ext cx="2934184" cy="3733801"/>
          </a:xfrm>
          <a:prstGeom prst="rect">
            <a:avLst/>
          </a:prstGeom>
        </p:spPr>
      </p:pic>
    </p:spTree>
    <p:extLst>
      <p:ext uri="{BB962C8B-B14F-4D97-AF65-F5344CB8AC3E}">
        <p14:creationId xmlns:p14="http://schemas.microsoft.com/office/powerpoint/2010/main" val="304540824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33400" y="1447800"/>
            <a:ext cx="7848600" cy="4154984"/>
          </a:xfrm>
          <a:prstGeom prst="rect">
            <a:avLst/>
          </a:prstGeom>
        </p:spPr>
        <p:txBody>
          <a:bodyPr wrap="square">
            <a:spAutoFit/>
          </a:bodyPr>
          <a:lstStyle/>
          <a:p>
            <a:r>
              <a:rPr lang="en-US" b="1" dirty="0">
                <a:solidFill>
                  <a:srgbClr val="007236"/>
                </a:solidFill>
                <a:latin typeface="TimesLTStd-Bold"/>
              </a:rPr>
              <a:t>11–19 </a:t>
            </a:r>
            <a:r>
              <a:rPr lang="en-US" dirty="0">
                <a:solidFill>
                  <a:srgbClr val="000000"/>
                </a:solidFill>
                <a:latin typeface="TimesLTStd-Roman"/>
              </a:rPr>
              <a:t>Refrigerant-134a enters the compressor of a </a:t>
            </a:r>
            <a:r>
              <a:rPr lang="en-US" dirty="0" smtClean="0">
                <a:solidFill>
                  <a:srgbClr val="000000"/>
                </a:solidFill>
                <a:latin typeface="TimesLTStd-Roman"/>
              </a:rPr>
              <a:t>refrigerator at </a:t>
            </a:r>
            <a:r>
              <a:rPr lang="en-US" dirty="0">
                <a:solidFill>
                  <a:srgbClr val="000000"/>
                </a:solidFill>
                <a:latin typeface="TimesLTStd-Roman"/>
              </a:rPr>
              <a:t>100 </a:t>
            </a:r>
            <a:r>
              <a:rPr lang="en-US" dirty="0" err="1">
                <a:solidFill>
                  <a:srgbClr val="000000"/>
                </a:solidFill>
                <a:latin typeface="TimesLTStd-Roman"/>
              </a:rPr>
              <a:t>kPa</a:t>
            </a:r>
            <a:r>
              <a:rPr lang="en-US" dirty="0">
                <a:solidFill>
                  <a:srgbClr val="000000"/>
                </a:solidFill>
                <a:latin typeface="TimesLTStd-Roman"/>
              </a:rPr>
              <a:t> and </a:t>
            </a:r>
            <a:r>
              <a:rPr lang="en-US" dirty="0" smtClean="0">
                <a:solidFill>
                  <a:srgbClr val="000000"/>
                </a:solidFill>
                <a:latin typeface="TimesLTStd-Roman"/>
              </a:rPr>
              <a:t>-</a:t>
            </a:r>
            <a:r>
              <a:rPr lang="en-US" dirty="0" smtClean="0">
                <a:solidFill>
                  <a:srgbClr val="000000"/>
                </a:solidFill>
                <a:latin typeface="MathematicalPiLTStd-1"/>
              </a:rPr>
              <a:t>20</a:t>
            </a:r>
            <a:r>
              <a:rPr lang="en-US" dirty="0" smtClean="0">
                <a:solidFill>
                  <a:srgbClr val="000000"/>
                </a:solidFill>
                <a:latin typeface="TimesLTStd-Roman"/>
              </a:rPr>
              <a:t> </a:t>
            </a:r>
            <a:r>
              <a:rPr lang="en-US" baseline="30000" dirty="0" err="1" smtClean="0">
                <a:solidFill>
                  <a:srgbClr val="000000"/>
                </a:solidFill>
                <a:latin typeface="TimesLTStd-Roman"/>
              </a:rPr>
              <a:t>o</a:t>
            </a:r>
            <a:r>
              <a:rPr lang="en-US" dirty="0" err="1" smtClean="0">
                <a:solidFill>
                  <a:srgbClr val="000000"/>
                </a:solidFill>
                <a:latin typeface="TimesLTStd-Roman"/>
              </a:rPr>
              <a:t>C</a:t>
            </a:r>
            <a:r>
              <a:rPr lang="en-US" dirty="0" smtClean="0">
                <a:solidFill>
                  <a:srgbClr val="000000"/>
                </a:solidFill>
                <a:latin typeface="TimesLTStd-Roman"/>
              </a:rPr>
              <a:t> </a:t>
            </a:r>
            <a:r>
              <a:rPr lang="en-US" dirty="0">
                <a:solidFill>
                  <a:srgbClr val="000000"/>
                </a:solidFill>
                <a:latin typeface="TimesLTStd-Roman"/>
              </a:rPr>
              <a:t>at a rate of 0.5 </a:t>
            </a:r>
            <a:r>
              <a:rPr lang="en-US" dirty="0" smtClean="0">
                <a:solidFill>
                  <a:srgbClr val="000000"/>
                </a:solidFill>
                <a:latin typeface="TimesLTStd-Roman"/>
              </a:rPr>
              <a:t>m</a:t>
            </a:r>
            <a:r>
              <a:rPr lang="en-US" baseline="30000" dirty="0" smtClean="0">
                <a:solidFill>
                  <a:srgbClr val="000000"/>
                </a:solidFill>
                <a:latin typeface="TimesLTStd-Roman"/>
              </a:rPr>
              <a:t>3</a:t>
            </a:r>
            <a:r>
              <a:rPr lang="en-US" dirty="0" smtClean="0">
                <a:solidFill>
                  <a:srgbClr val="000000"/>
                </a:solidFill>
                <a:latin typeface="TimesLTStd-Roman"/>
              </a:rPr>
              <a:t>/min and leaves </a:t>
            </a:r>
            <a:r>
              <a:rPr lang="en-US" dirty="0">
                <a:solidFill>
                  <a:srgbClr val="000000"/>
                </a:solidFill>
                <a:latin typeface="TimesLTStd-Roman"/>
              </a:rPr>
              <a:t>at 0.8 MPa. The isentropic efficiency of the </a:t>
            </a:r>
            <a:r>
              <a:rPr lang="en-US" dirty="0" smtClean="0">
                <a:solidFill>
                  <a:srgbClr val="000000"/>
                </a:solidFill>
                <a:latin typeface="TimesLTStd-Roman"/>
              </a:rPr>
              <a:t>compressor is </a:t>
            </a:r>
            <a:r>
              <a:rPr lang="en-US" dirty="0">
                <a:solidFill>
                  <a:srgbClr val="000000"/>
                </a:solidFill>
                <a:latin typeface="TimesLTStd-Roman"/>
              </a:rPr>
              <a:t>78 percent. The refrigerant enters the throttling </a:t>
            </a:r>
            <a:r>
              <a:rPr lang="en-US" dirty="0" smtClean="0">
                <a:solidFill>
                  <a:srgbClr val="000000"/>
                </a:solidFill>
                <a:latin typeface="TimesLTStd-Roman"/>
              </a:rPr>
              <a:t>valve at </a:t>
            </a:r>
            <a:r>
              <a:rPr lang="en-US" dirty="0">
                <a:solidFill>
                  <a:srgbClr val="000000"/>
                </a:solidFill>
                <a:latin typeface="TimesLTStd-Roman"/>
              </a:rPr>
              <a:t>0.75 MPa and </a:t>
            </a:r>
            <a:r>
              <a:rPr lang="en-US" dirty="0" smtClean="0">
                <a:solidFill>
                  <a:srgbClr val="000000"/>
                </a:solidFill>
                <a:latin typeface="TimesLTStd-Roman"/>
              </a:rPr>
              <a:t>26 </a:t>
            </a:r>
            <a:r>
              <a:rPr lang="en-US" baseline="30000" dirty="0" err="1" smtClean="0">
                <a:solidFill>
                  <a:srgbClr val="000000"/>
                </a:solidFill>
                <a:latin typeface="TimesLTStd-Roman"/>
              </a:rPr>
              <a:t>o</a:t>
            </a:r>
            <a:r>
              <a:rPr lang="en-US" dirty="0" err="1" smtClean="0">
                <a:solidFill>
                  <a:srgbClr val="000000"/>
                </a:solidFill>
                <a:latin typeface="TimesLTStd-Roman"/>
              </a:rPr>
              <a:t>C</a:t>
            </a:r>
            <a:r>
              <a:rPr lang="en-US" dirty="0" smtClean="0">
                <a:solidFill>
                  <a:srgbClr val="000000"/>
                </a:solidFill>
                <a:latin typeface="TimesLTStd-Roman"/>
              </a:rPr>
              <a:t> </a:t>
            </a:r>
            <a:r>
              <a:rPr lang="en-US" dirty="0">
                <a:solidFill>
                  <a:srgbClr val="000000"/>
                </a:solidFill>
                <a:latin typeface="TimesLTStd-Roman"/>
              </a:rPr>
              <a:t>and leaves the evaporator as </a:t>
            </a:r>
            <a:r>
              <a:rPr lang="en-US" dirty="0" smtClean="0">
                <a:solidFill>
                  <a:srgbClr val="000000"/>
                </a:solidFill>
                <a:latin typeface="TimesLTStd-Roman"/>
              </a:rPr>
              <a:t>saturated vapor </a:t>
            </a:r>
            <a:r>
              <a:rPr lang="en-US" dirty="0">
                <a:solidFill>
                  <a:srgbClr val="000000"/>
                </a:solidFill>
                <a:latin typeface="TimesLTStd-Roman"/>
              </a:rPr>
              <a:t>at </a:t>
            </a:r>
            <a:r>
              <a:rPr lang="en-US" dirty="0" smtClean="0">
                <a:solidFill>
                  <a:srgbClr val="000000"/>
                </a:solidFill>
                <a:latin typeface="MathematicalPiLTStd-1"/>
              </a:rPr>
              <a:t>-</a:t>
            </a:r>
            <a:r>
              <a:rPr lang="en-US" dirty="0" smtClean="0">
                <a:solidFill>
                  <a:srgbClr val="000000"/>
                </a:solidFill>
                <a:latin typeface="TimesLTStd-Roman"/>
              </a:rPr>
              <a:t>26 </a:t>
            </a:r>
            <a:r>
              <a:rPr lang="en-US" baseline="30000" dirty="0" err="1" smtClean="0">
                <a:solidFill>
                  <a:srgbClr val="000000"/>
                </a:solidFill>
                <a:latin typeface="TimesLTStd-Roman"/>
              </a:rPr>
              <a:t>o</a:t>
            </a:r>
            <a:r>
              <a:rPr lang="en-US" dirty="0" err="1" smtClean="0">
                <a:solidFill>
                  <a:srgbClr val="000000"/>
                </a:solidFill>
                <a:latin typeface="TimesLTStd-Roman"/>
              </a:rPr>
              <a:t>C</a:t>
            </a:r>
            <a:r>
              <a:rPr lang="en-US" dirty="0" err="1">
                <a:solidFill>
                  <a:srgbClr val="000000"/>
                </a:solidFill>
                <a:latin typeface="TimesLTStd-Roman"/>
              </a:rPr>
              <a:t>.</a:t>
            </a:r>
            <a:r>
              <a:rPr lang="en-US" dirty="0">
                <a:solidFill>
                  <a:srgbClr val="000000"/>
                </a:solidFill>
                <a:latin typeface="TimesLTStd-Roman"/>
              </a:rPr>
              <a:t> </a:t>
            </a:r>
            <a:endParaRPr lang="en-US" dirty="0" smtClean="0">
              <a:solidFill>
                <a:srgbClr val="000000"/>
              </a:solidFill>
              <a:latin typeface="TimesLTStd-Roman"/>
            </a:endParaRPr>
          </a:p>
          <a:p>
            <a:endParaRPr lang="en-US" dirty="0">
              <a:solidFill>
                <a:srgbClr val="000000"/>
              </a:solidFill>
              <a:latin typeface="TimesLTStd-Roman"/>
            </a:endParaRPr>
          </a:p>
          <a:p>
            <a:r>
              <a:rPr lang="en-US" dirty="0" smtClean="0">
                <a:solidFill>
                  <a:srgbClr val="000000"/>
                </a:solidFill>
                <a:latin typeface="TimesLTStd-Roman"/>
              </a:rPr>
              <a:t>Show </a:t>
            </a:r>
            <a:r>
              <a:rPr lang="en-US" dirty="0">
                <a:solidFill>
                  <a:srgbClr val="000000"/>
                </a:solidFill>
                <a:latin typeface="TimesLTStd-Roman"/>
              </a:rPr>
              <a:t>the cycle on a </a:t>
            </a:r>
            <a:r>
              <a:rPr lang="en-US" i="1" dirty="0">
                <a:solidFill>
                  <a:srgbClr val="000000"/>
                </a:solidFill>
                <a:latin typeface="TimesLTStd-Italic"/>
              </a:rPr>
              <a:t>T-s </a:t>
            </a:r>
            <a:r>
              <a:rPr lang="en-US" dirty="0">
                <a:solidFill>
                  <a:srgbClr val="000000"/>
                </a:solidFill>
                <a:latin typeface="TimesLTStd-Roman"/>
              </a:rPr>
              <a:t>diagram with </a:t>
            </a:r>
            <a:r>
              <a:rPr lang="en-US" dirty="0" smtClean="0">
                <a:solidFill>
                  <a:srgbClr val="000000"/>
                </a:solidFill>
                <a:latin typeface="TimesLTStd-Roman"/>
              </a:rPr>
              <a:t>respect to </a:t>
            </a:r>
            <a:r>
              <a:rPr lang="en-US" dirty="0">
                <a:solidFill>
                  <a:srgbClr val="000000"/>
                </a:solidFill>
                <a:latin typeface="TimesLTStd-Roman"/>
              </a:rPr>
              <a:t>saturation lines, and determine </a:t>
            </a:r>
            <a:endParaRPr lang="en-US" dirty="0" smtClean="0">
              <a:solidFill>
                <a:srgbClr val="000000"/>
              </a:solidFill>
              <a:latin typeface="TimesLTStd-Roman"/>
            </a:endParaRPr>
          </a:p>
          <a:p>
            <a:pPr marL="342900" indent="-342900">
              <a:buAutoNum type="alphaLcParenBoth"/>
            </a:pPr>
            <a:r>
              <a:rPr lang="en-US" dirty="0" smtClean="0">
                <a:solidFill>
                  <a:srgbClr val="000000"/>
                </a:solidFill>
                <a:latin typeface="TimesLTStd-Roman"/>
              </a:rPr>
              <a:t>the </a:t>
            </a:r>
            <a:r>
              <a:rPr lang="en-US" dirty="0">
                <a:solidFill>
                  <a:srgbClr val="000000"/>
                </a:solidFill>
                <a:latin typeface="TimesLTStd-Roman"/>
              </a:rPr>
              <a:t>power input to </a:t>
            </a:r>
            <a:r>
              <a:rPr lang="en-US" dirty="0" smtClean="0">
                <a:solidFill>
                  <a:srgbClr val="000000"/>
                </a:solidFill>
                <a:latin typeface="TimesLTStd-Roman"/>
              </a:rPr>
              <a:t>the compressor</a:t>
            </a:r>
            <a:r>
              <a:rPr lang="en-US" dirty="0">
                <a:solidFill>
                  <a:srgbClr val="000000"/>
                </a:solidFill>
                <a:latin typeface="TimesLTStd-Roman"/>
              </a:rPr>
              <a:t>, </a:t>
            </a:r>
            <a:endParaRPr lang="en-US" dirty="0" smtClean="0">
              <a:solidFill>
                <a:srgbClr val="000000"/>
              </a:solidFill>
              <a:latin typeface="TimesLTStd-Roman"/>
            </a:endParaRPr>
          </a:p>
          <a:p>
            <a:pPr marL="342900" indent="-342900">
              <a:buAutoNum type="alphaLcParenBoth"/>
            </a:pPr>
            <a:r>
              <a:rPr lang="en-US" dirty="0" smtClean="0">
                <a:solidFill>
                  <a:srgbClr val="000000"/>
                </a:solidFill>
                <a:latin typeface="TimesLTStd-Roman"/>
              </a:rPr>
              <a:t>the </a:t>
            </a:r>
            <a:r>
              <a:rPr lang="en-US" dirty="0">
                <a:solidFill>
                  <a:srgbClr val="000000"/>
                </a:solidFill>
                <a:latin typeface="TimesLTStd-Roman"/>
              </a:rPr>
              <a:t>rate of heat removal from the </a:t>
            </a:r>
            <a:r>
              <a:rPr lang="en-US" dirty="0" smtClean="0">
                <a:solidFill>
                  <a:srgbClr val="000000"/>
                </a:solidFill>
                <a:latin typeface="TimesLTStd-Roman"/>
              </a:rPr>
              <a:t>refrigerated space</a:t>
            </a:r>
            <a:r>
              <a:rPr lang="en-US" dirty="0">
                <a:solidFill>
                  <a:srgbClr val="000000"/>
                </a:solidFill>
                <a:latin typeface="TimesLTStd-Roman"/>
              </a:rPr>
              <a:t>, and </a:t>
            </a:r>
            <a:endParaRPr lang="en-US" dirty="0" smtClean="0">
              <a:solidFill>
                <a:srgbClr val="000000"/>
              </a:solidFill>
              <a:latin typeface="TimesLTStd-Roman"/>
            </a:endParaRPr>
          </a:p>
          <a:p>
            <a:pPr marL="342900" indent="-342900">
              <a:buAutoNum type="alphaLcParenBoth"/>
            </a:pPr>
            <a:r>
              <a:rPr lang="en-US" dirty="0" smtClean="0">
                <a:solidFill>
                  <a:srgbClr val="000000"/>
                </a:solidFill>
                <a:latin typeface="TimesLTStd-Roman"/>
              </a:rPr>
              <a:t>the </a:t>
            </a:r>
            <a:r>
              <a:rPr lang="en-US" dirty="0">
                <a:solidFill>
                  <a:srgbClr val="000000"/>
                </a:solidFill>
                <a:latin typeface="TimesLTStd-Roman"/>
              </a:rPr>
              <a:t>pressure drop and rate of heat gain in </a:t>
            </a:r>
            <a:r>
              <a:rPr lang="en-US" dirty="0" smtClean="0">
                <a:solidFill>
                  <a:srgbClr val="000000"/>
                </a:solidFill>
                <a:latin typeface="TimesLTStd-Roman"/>
              </a:rPr>
              <a:t>the line </a:t>
            </a:r>
            <a:r>
              <a:rPr lang="en-US" dirty="0">
                <a:solidFill>
                  <a:srgbClr val="000000"/>
                </a:solidFill>
                <a:latin typeface="TimesLTStd-Roman"/>
              </a:rPr>
              <a:t>between the evaporator and the compressor. </a:t>
            </a:r>
            <a:endParaRPr lang="en-US" dirty="0" smtClean="0">
              <a:solidFill>
                <a:srgbClr val="000000"/>
              </a:solidFill>
              <a:latin typeface="TimesLTStd-Roman"/>
            </a:endParaRPr>
          </a:p>
          <a:p>
            <a:endParaRPr lang="en-US" sz="1600" i="1" dirty="0">
              <a:solidFill>
                <a:srgbClr val="000000"/>
              </a:solidFill>
              <a:latin typeface="TimesLTStd-Roman"/>
            </a:endParaRPr>
          </a:p>
          <a:p>
            <a:r>
              <a:rPr lang="en-US" sz="1600" i="1" dirty="0" smtClean="0">
                <a:solidFill>
                  <a:srgbClr val="522E92"/>
                </a:solidFill>
                <a:latin typeface="TradeGothicLTStd-Obl"/>
              </a:rPr>
              <a:t>Answers</a:t>
            </a:r>
            <a:r>
              <a:rPr lang="en-US" sz="1600" i="1" dirty="0">
                <a:solidFill>
                  <a:srgbClr val="522E92"/>
                </a:solidFill>
                <a:latin typeface="TradeGothicLTStd-Obl"/>
              </a:rPr>
              <a:t>:</a:t>
            </a:r>
          </a:p>
          <a:p>
            <a:r>
              <a:rPr lang="pl-PL" sz="1600" dirty="0">
                <a:solidFill>
                  <a:srgbClr val="522E92"/>
                </a:solidFill>
                <a:latin typeface="TradeGothicLTStd"/>
              </a:rPr>
              <a:t>(</a:t>
            </a:r>
            <a:r>
              <a:rPr lang="pl-PL" sz="1600" i="1" dirty="0">
                <a:solidFill>
                  <a:srgbClr val="522E92"/>
                </a:solidFill>
                <a:latin typeface="TradeGothicLTStd-Obl"/>
              </a:rPr>
              <a:t>a</a:t>
            </a:r>
            <a:r>
              <a:rPr lang="pl-PL" sz="1600" dirty="0">
                <a:solidFill>
                  <a:srgbClr val="522E92"/>
                </a:solidFill>
                <a:latin typeface="TradeGothicLTStd"/>
              </a:rPr>
              <a:t>) 2.40 kW, (</a:t>
            </a:r>
            <a:r>
              <a:rPr lang="pl-PL" sz="1600" i="1" dirty="0">
                <a:solidFill>
                  <a:srgbClr val="522E92"/>
                </a:solidFill>
                <a:latin typeface="TradeGothicLTStd-Obl"/>
              </a:rPr>
              <a:t>b</a:t>
            </a:r>
            <a:r>
              <a:rPr lang="pl-PL" sz="1600" dirty="0">
                <a:solidFill>
                  <a:srgbClr val="522E92"/>
                </a:solidFill>
                <a:latin typeface="TradeGothicLTStd"/>
              </a:rPr>
              <a:t>) 6.17 kW, (</a:t>
            </a:r>
            <a:r>
              <a:rPr lang="pl-PL" sz="1600" i="1" dirty="0">
                <a:solidFill>
                  <a:srgbClr val="522E92"/>
                </a:solidFill>
                <a:latin typeface="TradeGothicLTStd-Obl"/>
              </a:rPr>
              <a:t>c</a:t>
            </a:r>
            <a:r>
              <a:rPr lang="pl-PL" sz="1600" dirty="0">
                <a:solidFill>
                  <a:srgbClr val="522E92"/>
                </a:solidFill>
                <a:latin typeface="TradeGothicLTStd"/>
              </a:rPr>
              <a:t>) 1.73 kPa, 0.203 kW</a:t>
            </a:r>
            <a:endParaRPr lang="en-US" dirty="0"/>
          </a:p>
        </p:txBody>
      </p:sp>
    </p:spTree>
    <p:extLst>
      <p:ext uri="{BB962C8B-B14F-4D97-AF65-F5344CB8AC3E}">
        <p14:creationId xmlns:p14="http://schemas.microsoft.com/office/powerpoint/2010/main" val="36083001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p:cNvSpPr>
            <a:spLocks noGrp="1"/>
          </p:cNvSpPr>
          <p:nvPr>
            <p:ph type="sldNum" sz="quarter" idx="12"/>
          </p:nvPr>
        </p:nvSpPr>
        <p:spPr/>
        <p:txBody>
          <a:bodyPr/>
          <a:lstStyle/>
          <a:p>
            <a:fld id="{01F398C4-7207-4CB4-8067-2F8BBF04F992}" type="slidenum">
              <a:rPr lang="en-US"/>
              <a:pPr/>
              <a:t>54</a:t>
            </a:fld>
            <a:endParaRPr lang="en-US"/>
          </a:p>
        </p:txBody>
      </p:sp>
      <p:sp>
        <p:nvSpPr>
          <p:cNvPr id="183298" name="Rectangle 2"/>
          <p:cNvSpPr>
            <a:spLocks noChangeArrowheads="1"/>
          </p:cNvSpPr>
          <p:nvPr/>
        </p:nvSpPr>
        <p:spPr bwMode="auto">
          <a:xfrm>
            <a:off x="304800" y="180975"/>
            <a:ext cx="4343400" cy="519113"/>
          </a:xfrm>
          <a:prstGeom prst="rect">
            <a:avLst/>
          </a:prstGeom>
          <a:noFill/>
          <a:ln>
            <a:noFill/>
          </a:ln>
          <a:effectLst/>
          <a:extLst/>
        </p:spPr>
        <p:txBody>
          <a:bodyPr>
            <a:spAutoFit/>
          </a:bodyPr>
          <a:lstStyle/>
          <a:p>
            <a:r>
              <a:rPr lang="en-US" sz="2800" b="1" dirty="0" smtClean="0">
                <a:solidFill>
                  <a:srgbClr val="FF3300"/>
                </a:solidFill>
              </a:rPr>
              <a:t>REVERSIBLE </a:t>
            </a:r>
            <a:r>
              <a:rPr lang="en-US" sz="2800" b="1" dirty="0">
                <a:solidFill>
                  <a:srgbClr val="FF3300"/>
                </a:solidFill>
              </a:rPr>
              <a:t>SYSTEMS</a:t>
            </a:r>
          </a:p>
        </p:txBody>
      </p:sp>
      <p:sp>
        <p:nvSpPr>
          <p:cNvPr id="183301" name="Rectangle 5"/>
          <p:cNvSpPr>
            <a:spLocks noChangeArrowheads="1"/>
          </p:cNvSpPr>
          <p:nvPr/>
        </p:nvSpPr>
        <p:spPr bwMode="auto">
          <a:xfrm>
            <a:off x="5029200" y="304800"/>
            <a:ext cx="3886200" cy="6226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95000"/>
              </a:lnSpc>
              <a:spcBef>
                <a:spcPct val="15000"/>
              </a:spcBef>
              <a:spcAft>
                <a:spcPct val="15000"/>
              </a:spcAft>
            </a:pPr>
            <a:r>
              <a:rPr lang="en-US" sz="1700" dirty="0"/>
              <a:t>The most common energy source for heat pumps is atmospheric air (air-to- air systems). </a:t>
            </a:r>
          </a:p>
          <a:p>
            <a:pPr>
              <a:lnSpc>
                <a:spcPct val="95000"/>
              </a:lnSpc>
              <a:spcBef>
                <a:spcPct val="15000"/>
              </a:spcBef>
              <a:spcAft>
                <a:spcPct val="15000"/>
              </a:spcAft>
            </a:pPr>
            <a:r>
              <a:rPr lang="en-US" sz="1700" dirty="0">
                <a:solidFill>
                  <a:srgbClr val="CC00CC"/>
                </a:solidFill>
              </a:rPr>
              <a:t>Water-source systems usually use well water and ground-source (geothermal) heat pumps use earth as the energy source. They typically have higher COPs but are more complex and more expensive to install.</a:t>
            </a:r>
          </a:p>
          <a:p>
            <a:pPr>
              <a:lnSpc>
                <a:spcPct val="95000"/>
              </a:lnSpc>
              <a:spcBef>
                <a:spcPct val="15000"/>
              </a:spcBef>
              <a:spcAft>
                <a:spcPct val="15000"/>
              </a:spcAft>
            </a:pPr>
            <a:r>
              <a:rPr lang="en-US" sz="1700" dirty="0"/>
              <a:t>Both the capacity and the efficiency of a heat pump fall significantly at low temperatures. Therefore, most air-source heat pumps require a supplementary heating system such as electric resistance heaters or a gas furnace.</a:t>
            </a:r>
          </a:p>
          <a:p>
            <a:pPr>
              <a:lnSpc>
                <a:spcPct val="95000"/>
              </a:lnSpc>
              <a:spcBef>
                <a:spcPct val="15000"/>
              </a:spcBef>
              <a:spcAft>
                <a:spcPct val="15000"/>
              </a:spcAft>
            </a:pPr>
            <a:r>
              <a:rPr lang="en-US" sz="1700" dirty="0">
                <a:solidFill>
                  <a:srgbClr val="CC00CC"/>
                </a:solidFill>
              </a:rPr>
              <a:t>Heat pumps are most competitive in areas that have a large cooling load during the cooling season and a relatively small heating load during the heating season. In these areas, the heat pump can meet the entire cooling and heating needs of residential or commercial buildings.</a:t>
            </a:r>
          </a:p>
        </p:txBody>
      </p:sp>
      <p:pic>
        <p:nvPicPr>
          <p:cNvPr id="18330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275" y="762000"/>
            <a:ext cx="4352925" cy="554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3300" name="Rectangle 4"/>
          <p:cNvSpPr>
            <a:spLocks noChangeArrowheads="1"/>
          </p:cNvSpPr>
          <p:nvPr/>
        </p:nvSpPr>
        <p:spPr bwMode="auto">
          <a:xfrm>
            <a:off x="228600" y="6248400"/>
            <a:ext cx="44196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600">
                <a:solidFill>
                  <a:srgbClr val="3333FF"/>
                </a:solidFill>
              </a:rPr>
              <a:t>A heat pump can be used to heat a house in winter and to cool it in summer.</a:t>
            </a:r>
          </a:p>
        </p:txBody>
      </p:sp>
    </p:spTree>
    <p:extLst>
      <p:ext uri="{BB962C8B-B14F-4D97-AF65-F5344CB8AC3E}">
        <p14:creationId xmlns:p14="http://schemas.microsoft.com/office/powerpoint/2010/main" val="1149356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Kapar</a:t>
            </a:r>
            <a:r>
              <a:rPr lang="en-US" dirty="0" smtClean="0"/>
              <a:t> Power Station</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849146"/>
            <a:ext cx="8229600" cy="4028071"/>
          </a:xfrm>
        </p:spPr>
      </p:pic>
    </p:spTree>
    <p:extLst>
      <p:ext uri="{BB962C8B-B14F-4D97-AF65-F5344CB8AC3E}">
        <p14:creationId xmlns:p14="http://schemas.microsoft.com/office/powerpoint/2010/main" val="6503450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Tanjung</a:t>
            </a:r>
            <a:r>
              <a:rPr lang="en-US" dirty="0" smtClean="0"/>
              <a:t> Bin Power Station</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82453" y="1600200"/>
            <a:ext cx="6535248" cy="4495800"/>
          </a:xfrm>
        </p:spPr>
      </p:pic>
    </p:spTree>
    <p:extLst>
      <p:ext uri="{BB962C8B-B14F-4D97-AF65-F5344CB8AC3E}">
        <p14:creationId xmlns:p14="http://schemas.microsoft.com/office/powerpoint/2010/main" val="26273167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Tanjung</a:t>
            </a:r>
            <a:r>
              <a:rPr lang="en-US" dirty="0" smtClean="0"/>
              <a:t> Bin Power Station</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2609033"/>
            <a:ext cx="8229600" cy="2508296"/>
          </a:xfrm>
        </p:spPr>
      </p:pic>
    </p:spTree>
    <p:extLst>
      <p:ext uri="{BB962C8B-B14F-4D97-AF65-F5344CB8AC3E}">
        <p14:creationId xmlns:p14="http://schemas.microsoft.com/office/powerpoint/2010/main" val="6584120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38400" y="729734"/>
            <a:ext cx="5715000" cy="5957004"/>
          </a:xfrm>
        </p:spPr>
      </p:pic>
      <p:sp>
        <p:nvSpPr>
          <p:cNvPr id="2" name="Title 1"/>
          <p:cNvSpPr>
            <a:spLocks noGrp="1"/>
          </p:cNvSpPr>
          <p:nvPr>
            <p:ph type="title"/>
          </p:nvPr>
        </p:nvSpPr>
        <p:spPr/>
        <p:txBody>
          <a:bodyPr/>
          <a:lstStyle/>
          <a:p>
            <a:pPr algn="l"/>
            <a:r>
              <a:rPr lang="en-US" sz="3200" dirty="0" smtClean="0"/>
              <a:t>Schematic Diagram</a:t>
            </a:r>
            <a:endParaRPr lang="en-US" sz="3200" dirty="0"/>
          </a:p>
        </p:txBody>
      </p:sp>
    </p:spTree>
    <p:extLst>
      <p:ext uri="{BB962C8B-B14F-4D97-AF65-F5344CB8AC3E}">
        <p14:creationId xmlns:p14="http://schemas.microsoft.com/office/powerpoint/2010/main" val="4180089180"/>
      </p:ext>
    </p:extLst>
  </p:cSld>
  <p:clrMapOvr>
    <a:masterClrMapping/>
  </p:clrMapOvr>
</p:sld>
</file>

<file path=ppt/theme/theme1.xml><?xml version="1.0" encoding="utf-8"?>
<a:theme xmlns:a="http://schemas.openxmlformats.org/drawingml/2006/main" name="UTMocw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utmocw4</Template>
  <TotalTime>617</TotalTime>
  <Words>3418</Words>
  <Application>Microsoft Office PowerPoint</Application>
  <PresentationFormat>On-screen Show (4:3)</PresentationFormat>
  <Paragraphs>292</Paragraphs>
  <Slides>54</Slides>
  <Notes>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54</vt:i4>
      </vt:variant>
    </vt:vector>
  </HeadingPairs>
  <TitlesOfParts>
    <vt:vector size="66" baseType="lpstr">
      <vt:lpstr>Arial</vt:lpstr>
      <vt:lpstr>Arial Narrow</vt:lpstr>
      <vt:lpstr>Calibri</vt:lpstr>
      <vt:lpstr>Cambria Math</vt:lpstr>
      <vt:lpstr>MathematicalPiLTStd-1</vt:lpstr>
      <vt:lpstr>Times New Roman</vt:lpstr>
      <vt:lpstr>TimesLTStd-Bold</vt:lpstr>
      <vt:lpstr>TimesLTStd-Italic</vt:lpstr>
      <vt:lpstr>TimesLTStd-Roman</vt:lpstr>
      <vt:lpstr>TradeGothicLTStd</vt:lpstr>
      <vt:lpstr>TradeGothicLTStd-Obl</vt:lpstr>
      <vt:lpstr>UTMocw template</vt:lpstr>
      <vt:lpstr>Thermodynamics Chapter 7 POWER AND REFRIGERATION CYCLES</vt:lpstr>
      <vt:lpstr>Vapor Power Cycles</vt:lpstr>
      <vt:lpstr>Coverage</vt:lpstr>
      <vt:lpstr>PowerPoint Presentation</vt:lpstr>
      <vt:lpstr>Kapar Power Station</vt:lpstr>
      <vt:lpstr>Kapar Power Station</vt:lpstr>
      <vt:lpstr>Tanjung Bin Power Station</vt:lpstr>
      <vt:lpstr>Tanjung Bin Power Station</vt:lpstr>
      <vt:lpstr>Schematic Diagram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Mollier Diagram (h-s diagram)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Refrigeration</vt:lpstr>
      <vt:lpstr>PowerPoint Presentation</vt:lpstr>
      <vt:lpstr>Introduction</vt:lpstr>
      <vt:lpstr>PowerPoint Presentation</vt:lpstr>
      <vt:lpstr>Methods of refrigeration</vt:lpstr>
      <vt:lpstr>Methods of refrigeration</vt:lpstr>
      <vt:lpstr>VAPOR COMPRESSION REFRIGERATION SYSTEM (VCRS)</vt:lpstr>
      <vt:lpstr>Operation of VCRS</vt:lpstr>
      <vt:lpstr>Refrigerated Space, Ambient Temperatures vs Cycle Temperatures</vt:lpstr>
      <vt:lpstr>Coefficient of Performance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Superheating and Subcooling</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SKMM 2413 Thermodynamics I</dc:title>
  <dc:creator>Mohsin</dc:creator>
  <cp:lastModifiedBy>ucin sietz</cp:lastModifiedBy>
  <cp:revision>62</cp:revision>
  <cp:lastPrinted>2013-10-20T03:31:36Z</cp:lastPrinted>
  <dcterms:created xsi:type="dcterms:W3CDTF">2013-08-28T02:41:09Z</dcterms:created>
  <dcterms:modified xsi:type="dcterms:W3CDTF">2018-04-04T07:38:14Z</dcterms:modified>
</cp:coreProperties>
</file>