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83" r:id="rId10"/>
    <p:sldId id="297" r:id="rId11"/>
    <p:sldId id="284" r:id="rId12"/>
    <p:sldId id="285" r:id="rId13"/>
    <p:sldId id="298" r:id="rId14"/>
    <p:sldId id="286" r:id="rId15"/>
    <p:sldId id="287" r:id="rId16"/>
    <p:sldId id="288" r:id="rId17"/>
    <p:sldId id="299" r:id="rId18"/>
    <p:sldId id="289" r:id="rId19"/>
    <p:sldId id="290" r:id="rId20"/>
    <p:sldId id="291" r:id="rId21"/>
    <p:sldId id="300" r:id="rId22"/>
    <p:sldId id="292" r:id="rId23"/>
    <p:sldId id="293" r:id="rId24"/>
    <p:sldId id="301" r:id="rId25"/>
    <p:sldId id="294" r:id="rId26"/>
    <p:sldId id="302" r:id="rId27"/>
    <p:sldId id="295" r:id="rId28"/>
    <p:sldId id="303" r:id="rId29"/>
    <p:sldId id="296" r:id="rId30"/>
    <p:sldId id="304" r:id="rId31"/>
    <p:sldId id="305" r:id="rId32"/>
    <p:sldId id="307" r:id="rId33"/>
    <p:sldId id="306" r:id="rId3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F05C556-E8F5-4750-9384-32650FE0B702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AF232F-C143-4DD0-A68B-A0B3DBA18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60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8663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853" y="4560899"/>
            <a:ext cx="5853155" cy="43211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01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869"/>
            <a:ext cx="7770284" cy="11417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85801" y="6247032"/>
            <a:ext cx="1902884" cy="45602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1" y="6247032"/>
            <a:ext cx="2893484" cy="45602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1" y="6247032"/>
            <a:ext cx="1902884" cy="456028"/>
          </a:xfrm>
        </p:spPr>
        <p:txBody>
          <a:bodyPr/>
          <a:lstStyle>
            <a:lvl1pPr>
              <a:defRPr/>
            </a:lvl1pPr>
          </a:lstStyle>
          <a:p>
            <a:fld id="{59DD83B4-7EC5-4509-9BD6-D32691337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7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6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6</a:t>
            </a:r>
            <a:br>
              <a:rPr lang="en-US" dirty="0" smtClean="0"/>
            </a:br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50377" y="914400"/>
            <a:ext cx="61118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- From the definition of </a:t>
            </a:r>
            <a:r>
              <a:rPr lang="en-US" sz="2000" b="1" dirty="0"/>
              <a:t>enthalpy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055369"/>
              </p:ext>
            </p:extLst>
          </p:nvPr>
        </p:nvGraphicFramePr>
        <p:xfrm>
          <a:off x="920289" y="1447800"/>
          <a:ext cx="2486025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2" r:id="rId3" imgW="11796120" imgH="11796120" progId="Equation.3">
                  <p:embed/>
                </p:oleObj>
              </mc:Choice>
              <mc:Fallback>
                <p:oleObj r:id="rId3" imgW="11796120" imgH="117961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289" y="1447800"/>
                        <a:ext cx="2486025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17525" y="2971800"/>
            <a:ext cx="1084249" cy="41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From (a)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555965"/>
              </p:ext>
            </p:extLst>
          </p:nvPr>
        </p:nvGraphicFramePr>
        <p:xfrm>
          <a:off x="1006501" y="3505200"/>
          <a:ext cx="3314700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3" r:id="rId5" imgW="11796120" imgH="11796120" progId="Equation.3">
                  <p:embed/>
                </p:oleObj>
              </mc:Choice>
              <mc:Fallback>
                <p:oleObj r:id="rId5" imgW="11796120" imgH="117961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501" y="3505200"/>
                        <a:ext cx="3314700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952500" y="4343400"/>
            <a:ext cx="2362200" cy="609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3541713" y="4648200"/>
            <a:ext cx="9937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4610100" y="4419600"/>
            <a:ext cx="4175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32346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057400" y="2971800"/>
            <a:ext cx="2589213" cy="2208213"/>
            <a:chOff x="1296" y="1872"/>
            <a:chExt cx="1631" cy="1391"/>
          </a:xfrm>
        </p:grpSpPr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1392" y="1920"/>
            <a:ext cx="1443" cy="1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4" r:id="rId3" imgW="22250520" imgH="19507320" progId="">
                    <p:embed/>
                  </p:oleObj>
                </mc:Choice>
                <mc:Fallback>
                  <p:oleObj r:id="rId3" imgW="22250520" imgH="19507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1920"/>
                          <a:ext cx="1443" cy="1264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296" y="1872"/>
              <a:ext cx="1631" cy="67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296" y="2592"/>
              <a:ext cx="1631" cy="67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757238" y="1610032"/>
            <a:ext cx="685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62000" y="3180556"/>
            <a:ext cx="3381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 dirty="0"/>
              <a:t>&amp;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2103438" y="1384300"/>
          <a:ext cx="235426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r:id="rId5" imgW="22860000" imgH="10363320" progId="">
                  <p:embed/>
                </p:oleObj>
              </mc:Choice>
              <mc:Fallback>
                <p:oleObj r:id="rId5" imgW="22860000" imgH="10363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3438" y="1384300"/>
                        <a:ext cx="2354262" cy="1066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981200" y="1295400"/>
            <a:ext cx="2590800" cy="609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981200" y="1981200"/>
            <a:ext cx="2590800" cy="533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17525" y="5756275"/>
            <a:ext cx="6569075" cy="84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dirty="0"/>
              <a:t>Can be used for </a:t>
            </a:r>
            <a:r>
              <a:rPr lang="en-US" dirty="0">
                <a:latin typeface="Symbol" pitchFamily="16" charset="2"/>
              </a:rPr>
              <a:t></a:t>
            </a:r>
            <a:r>
              <a:rPr lang="en-US" dirty="0"/>
              <a:t>S of any process (rev. &amp; </a:t>
            </a:r>
            <a:r>
              <a:rPr lang="en-US" dirty="0" err="1"/>
              <a:t>irrev</a:t>
            </a:r>
            <a:r>
              <a:rPr lang="en-US" dirty="0"/>
              <a:t>.)</a:t>
            </a:r>
          </a:p>
          <a:p>
            <a:r>
              <a:rPr lang="en-US" dirty="0"/>
              <a:t>Can be used for open &amp; closed system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7525" y="533400"/>
            <a:ext cx="192847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T-ds Relations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39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498475"/>
            <a:ext cx="59594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Entropy Change of Pure Substances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81000" y="990600"/>
            <a:ext cx="7772400" cy="185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Can be obtained from </a:t>
            </a:r>
            <a:r>
              <a:rPr lang="en-US" sz="2000" u="sng" dirty="0" err="1"/>
              <a:t>Tds</a:t>
            </a:r>
            <a:r>
              <a:rPr lang="en-US" sz="2000" dirty="0"/>
              <a:t> Relations in conjunction with other thermodynamic relations</a:t>
            </a:r>
          </a:p>
          <a:p>
            <a:r>
              <a:rPr lang="en-US" sz="2000" dirty="0"/>
              <a:t>For 2 phase substances like </a:t>
            </a:r>
            <a:r>
              <a:rPr lang="en-US" sz="2000" i="1" dirty="0"/>
              <a:t>water</a:t>
            </a:r>
            <a:r>
              <a:rPr lang="en-US" sz="2000" dirty="0"/>
              <a:t> and </a:t>
            </a:r>
            <a:r>
              <a:rPr lang="en-US" sz="2000" i="1" dirty="0"/>
              <a:t>R-134a</a:t>
            </a:r>
            <a:r>
              <a:rPr lang="en-US" sz="2000" dirty="0"/>
              <a:t>, use property tables</a:t>
            </a:r>
          </a:p>
          <a:p>
            <a:r>
              <a:rPr lang="en-US" sz="2000" dirty="0"/>
              <a:t>	</a:t>
            </a:r>
            <a:r>
              <a:rPr lang="en-US" sz="2000" i="1" dirty="0">
                <a:latin typeface="Symbol" pitchFamily="16" charset="2"/>
              </a:rPr>
              <a:t></a:t>
            </a:r>
            <a:r>
              <a:rPr lang="en-US" sz="2000" i="1" dirty="0"/>
              <a:t>S = S</a:t>
            </a:r>
            <a:r>
              <a:rPr lang="en-US" sz="2000" i="1" baseline="-25000" dirty="0"/>
              <a:t>2</a:t>
            </a:r>
            <a:r>
              <a:rPr lang="en-US" sz="2000" i="1" dirty="0"/>
              <a:t> – S</a:t>
            </a:r>
            <a:r>
              <a:rPr lang="en-US" sz="2000" i="1" baseline="-25000" dirty="0"/>
              <a:t>1</a:t>
            </a:r>
          </a:p>
          <a:p>
            <a:endParaRPr lang="en-US" sz="2000" i="1" baseline="-25000" dirty="0"/>
          </a:p>
          <a:p>
            <a:r>
              <a:rPr lang="en-US" sz="2000" dirty="0"/>
              <a:t>For </a:t>
            </a:r>
            <a:r>
              <a:rPr lang="en-US" sz="2000" b="1" u="sng" dirty="0"/>
              <a:t>ideal gas</a:t>
            </a:r>
            <a:r>
              <a:rPr lang="en-US" sz="2000" dirty="0"/>
              <a:t>, from </a:t>
            </a:r>
            <a:r>
              <a:rPr lang="en-US" sz="2000" i="1" dirty="0" err="1"/>
              <a:t>Tds</a:t>
            </a:r>
            <a:r>
              <a:rPr lang="en-US" sz="2000" i="1" dirty="0"/>
              <a:t> relations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533400" y="3124200"/>
          <a:ext cx="3581400" cy="300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r:id="rId3" imgW="47243880" imgH="39624120" progId="">
                  <p:embed/>
                </p:oleObj>
              </mc:Choice>
              <mc:Fallback>
                <p:oleObj r:id="rId3" imgW="47243880" imgH="39624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24200"/>
                        <a:ext cx="3581400" cy="30035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33400" y="5334000"/>
            <a:ext cx="3810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3962400" y="3048000"/>
            <a:ext cx="2819400" cy="2133600"/>
            <a:chOff x="2496" y="1920"/>
            <a:chExt cx="1535" cy="1151"/>
          </a:xfrm>
        </p:grpSpPr>
        <p:graphicFrame>
          <p:nvGraphicFramePr>
            <p:cNvPr id="15" name="Object 12"/>
            <p:cNvGraphicFramePr>
              <a:graphicFrameLocks noChangeAspect="1"/>
            </p:cNvGraphicFramePr>
            <p:nvPr/>
          </p:nvGraphicFramePr>
          <p:xfrm>
            <a:off x="2736" y="1968"/>
            <a:ext cx="1055" cy="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75" r:id="rId5" imgW="28651320" imgH="15239880" progId="">
                    <p:embed/>
                  </p:oleObj>
                </mc:Choice>
                <mc:Fallback>
                  <p:oleObj r:id="rId5" imgW="28651320" imgH="152398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968"/>
                          <a:ext cx="1055" cy="56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640" y="2544"/>
              <a:ext cx="1391" cy="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14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cs typeface="Times New Roman" pitchFamily="16" charset="0"/>
                </a:defRPr>
              </a:lvl9pPr>
            </a:lstStyle>
            <a:p>
              <a:r>
                <a:rPr lang="en-US" sz="1800"/>
                <a:t>Assume C</a:t>
              </a:r>
              <a:r>
                <a:rPr lang="en-US" sz="1800" baseline="-25000"/>
                <a:t>v</a:t>
              </a:r>
              <a:r>
                <a:rPr lang="en-US" sz="1800"/>
                <a:t>=constant</a:t>
              </a:r>
            </a:p>
            <a:p>
              <a:r>
                <a:rPr lang="en-US" sz="1800"/>
                <a:t>&amp; integrate</a:t>
              </a: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2496" y="1920"/>
              <a:ext cx="1535" cy="1151"/>
            </a:xfrm>
            <a:prstGeom prst="rect">
              <a:avLst/>
            </a:prstGeom>
            <a:noFill/>
            <a:ln w="9360" cap="flat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4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306334"/>
              </p:ext>
            </p:extLst>
          </p:nvPr>
        </p:nvGraphicFramePr>
        <p:xfrm>
          <a:off x="4572000" y="1564480"/>
          <a:ext cx="3675063" cy="314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r:id="rId3" imgW="48463200" imgH="41452920" progId="">
                  <p:embed/>
                </p:oleObj>
              </mc:Choice>
              <mc:Fallback>
                <p:oleObj r:id="rId3" imgW="48463200" imgH="41452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564480"/>
                        <a:ext cx="3675063" cy="3141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495800" y="3926680"/>
            <a:ext cx="3810000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86875" y="1804987"/>
            <a:ext cx="1998663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Another relation,</a:t>
            </a: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817023"/>
              </p:ext>
            </p:extLst>
          </p:nvPr>
        </p:nvGraphicFramePr>
        <p:xfrm>
          <a:off x="1143000" y="2452688"/>
          <a:ext cx="18288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3" name="Equation" r:id="rId5" imgW="1180800" imgH="685800" progId="Equation.3">
                  <p:embed/>
                </p:oleObj>
              </mc:Choice>
              <mc:Fallback>
                <p:oleObj name="Equation" r:id="rId5" imgW="11808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52688"/>
                        <a:ext cx="1828800" cy="1196975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8950" y="3553886"/>
            <a:ext cx="2573850" cy="72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Assume </a:t>
            </a:r>
            <a:r>
              <a:rPr lang="en-US" sz="2000" dirty="0" err="1"/>
              <a:t>C</a:t>
            </a:r>
            <a:r>
              <a:rPr lang="en-US" sz="2000" baseline="-25000" dirty="0" err="1"/>
              <a:t>p</a:t>
            </a:r>
            <a:r>
              <a:rPr lang="en-US" sz="2000" baseline="-25000" dirty="0"/>
              <a:t> </a:t>
            </a:r>
            <a:r>
              <a:rPr lang="en-US" sz="2000" dirty="0"/>
              <a:t>=constant</a:t>
            </a:r>
          </a:p>
          <a:p>
            <a:r>
              <a:rPr lang="en-US" sz="2000" dirty="0"/>
              <a:t>&amp; integrate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50350" y="2220912"/>
            <a:ext cx="2954850" cy="212486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447800" y="1219200"/>
          <a:ext cx="3581400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r:id="rId3" imgW="46634400" imgH="21336120" progId="">
                  <p:embed/>
                </p:oleObj>
              </mc:Choice>
              <mc:Fallback>
                <p:oleObj r:id="rId3" imgW="46634400" imgH="21336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219200"/>
                        <a:ext cx="3581400" cy="16383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1143000"/>
            <a:ext cx="3810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71600" y="2057400"/>
            <a:ext cx="3810000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69925" y="3851275"/>
            <a:ext cx="5807075" cy="84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dirty="0"/>
              <a:t>Both equations give the </a:t>
            </a:r>
            <a:r>
              <a:rPr lang="en-US" u="sng" dirty="0"/>
              <a:t>same result</a:t>
            </a:r>
          </a:p>
          <a:p>
            <a:r>
              <a:rPr lang="en-US" dirty="0"/>
              <a:t>Choose according to available data..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970" y="324916"/>
            <a:ext cx="212686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Entropy change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82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88925" y="346075"/>
            <a:ext cx="62642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Isentropic Processes</a:t>
            </a:r>
            <a:r>
              <a:rPr lang="en-US" sz="2000"/>
              <a:t>, </a:t>
            </a:r>
            <a:r>
              <a:rPr lang="en-US" sz="2000" b="1" i="1">
                <a:latin typeface="Symbol" pitchFamily="16" charset="2"/>
              </a:rPr>
              <a:t></a:t>
            </a:r>
            <a:r>
              <a:rPr lang="en-US" sz="2000" b="1" i="1"/>
              <a:t>S = 0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81000" y="990600"/>
            <a:ext cx="40386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For </a:t>
            </a:r>
            <a:r>
              <a:rPr lang="en-US" sz="1800" b="1" u="sng"/>
              <a:t>ideal gases</a:t>
            </a:r>
            <a:r>
              <a:rPr lang="en-US" sz="1800"/>
              <a:t>, with constant </a:t>
            </a:r>
            <a:r>
              <a:rPr lang="en-US" sz="1800" i="1"/>
              <a:t>C</a:t>
            </a:r>
            <a:r>
              <a:rPr lang="en-US" sz="1800" i="1" baseline="-25000"/>
              <a:t>p</a:t>
            </a:r>
            <a:r>
              <a:rPr lang="en-US" sz="1800"/>
              <a:t> &amp; </a:t>
            </a:r>
            <a:r>
              <a:rPr lang="en-US" sz="1800" i="1"/>
              <a:t>C</a:t>
            </a:r>
            <a:r>
              <a:rPr lang="en-US" sz="1800" i="1" baseline="-25000"/>
              <a:t>v</a:t>
            </a:r>
            <a:r>
              <a:rPr lang="en-US" sz="1800"/>
              <a:t> 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533400" y="1676400"/>
          <a:ext cx="3768725" cy="454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r:id="rId3" imgW="49072680" imgH="59131080" progId="">
                  <p:embed/>
                </p:oleObj>
              </mc:Choice>
              <mc:Fallback>
                <p:oleObj r:id="rId3" imgW="49072680" imgH="5913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76400"/>
                        <a:ext cx="3768725" cy="4540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5753893" y="3886993"/>
            <a:ext cx="1598613" cy="2132013"/>
            <a:chOff x="2880" y="3120"/>
            <a:chExt cx="1007" cy="1343"/>
          </a:xfrm>
        </p:grpSpPr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3024" y="3264"/>
            <a:ext cx="767" cy="1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5" r:id="rId5" imgW="18307080" imgH="27432000" progId="">
                    <p:embed/>
                  </p:oleObj>
                </mc:Choice>
                <mc:Fallback>
                  <p:oleObj r:id="rId5" imgW="18307080" imgH="274320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264"/>
                          <a:ext cx="767" cy="115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880" y="3120"/>
              <a:ext cx="1007" cy="1343"/>
            </a:xfrm>
            <a:prstGeom prst="rect">
              <a:avLst/>
            </a:prstGeom>
            <a:noFill/>
            <a:ln w="936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963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350284"/>
              </p:ext>
            </p:extLst>
          </p:nvPr>
        </p:nvGraphicFramePr>
        <p:xfrm>
          <a:off x="1042988" y="1079500"/>
          <a:ext cx="3300412" cy="479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r:id="rId3" imgW="42976800" imgH="62484120" progId="">
                  <p:embed/>
                </p:oleObj>
              </mc:Choice>
              <mc:Fallback>
                <p:oleObj r:id="rId3" imgW="42976800" imgH="62484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079500"/>
                        <a:ext cx="3300412" cy="4797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41325" y="550862"/>
            <a:ext cx="18446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Another one</a:t>
            </a: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03955"/>
              </p:ext>
            </p:extLst>
          </p:nvPr>
        </p:nvGraphicFramePr>
        <p:xfrm>
          <a:off x="4084637" y="3932238"/>
          <a:ext cx="2255837" cy="1943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r:id="rId5" imgW="32937480" imgH="28346400" progId="">
                  <p:embed/>
                </p:oleObj>
              </mc:Choice>
              <mc:Fallback>
                <p:oleObj r:id="rId5" imgW="32937480" imgH="28346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37" y="3932238"/>
                        <a:ext cx="2255837" cy="1943757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886200" y="3733800"/>
            <a:ext cx="2590800" cy="2209800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0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69604" y="865239"/>
            <a:ext cx="36734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Combined to become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723980"/>
              </p:ext>
            </p:extLst>
          </p:nvPr>
        </p:nvGraphicFramePr>
        <p:xfrm>
          <a:off x="1290279" y="2008239"/>
          <a:ext cx="266700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r:id="rId3" imgW="34747200" imgH="13716000" progId="">
                  <p:embed/>
                </p:oleObj>
              </mc:Choice>
              <mc:Fallback>
                <p:oleObj r:id="rId3" imgW="34747200" imgH="13716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279" y="2008239"/>
                        <a:ext cx="2667000" cy="10525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61679" y="1932039"/>
            <a:ext cx="3200400" cy="1371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719279" y="2010859"/>
            <a:ext cx="2824521" cy="121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dirty="0" smtClean="0"/>
              <a:t>Isentropic process for ideal </a:t>
            </a:r>
            <a:r>
              <a:rPr lang="en-US" dirty="0"/>
              <a:t>gas, </a:t>
            </a:r>
          </a:p>
          <a:p>
            <a:r>
              <a:rPr lang="en-US" dirty="0"/>
              <a:t>constant</a:t>
            </a:r>
            <a:r>
              <a:rPr lang="en-US" i="1" dirty="0"/>
              <a:t>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p</a:t>
            </a:r>
            <a:r>
              <a:rPr lang="en-US" i="1" dirty="0"/>
              <a:t> </a:t>
            </a:r>
            <a:r>
              <a:rPr lang="en-US" i="1" dirty="0" smtClean="0"/>
              <a:t>, </a:t>
            </a:r>
            <a:r>
              <a:rPr lang="en-US" i="1" dirty="0" err="1"/>
              <a:t>C</a:t>
            </a:r>
            <a:r>
              <a:rPr lang="en-US" i="1" baseline="-25000" dirty="0" err="1"/>
              <a:t>v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7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860035"/>
              </p:ext>
            </p:extLst>
          </p:nvPr>
        </p:nvGraphicFramePr>
        <p:xfrm>
          <a:off x="116842" y="2213026"/>
          <a:ext cx="4759957" cy="3855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6" name="Equation" r:id="rId3" imgW="2234880" imgH="1854000" progId="Equation.3">
                  <p:embed/>
                </p:oleObj>
              </mc:Choice>
              <mc:Fallback>
                <p:oleObj name="Equation" r:id="rId3" imgW="223488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2" y="2213026"/>
                        <a:ext cx="4759957" cy="3855986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8925" y="422275"/>
            <a:ext cx="6264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u="sng"/>
              <a:t>Work for Open Systems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88925" y="1066800"/>
            <a:ext cx="3521075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Reversible boundary work for  </a:t>
            </a:r>
            <a:r>
              <a:rPr lang="en-US" sz="1800" i="1"/>
              <a:t>closed systems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886200" y="990600"/>
          <a:ext cx="13462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7" r:id="rId5" imgW="17068680" imgH="6705720" progId="">
                  <p:embed/>
                </p:oleObj>
              </mc:Choice>
              <mc:Fallback>
                <p:oleObj r:id="rId5" imgW="17068680" imgH="6705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990600"/>
                        <a:ext cx="134620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752600"/>
            <a:ext cx="60198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Open system</a:t>
            </a:r>
            <a:r>
              <a:rPr lang="en-US" sz="1800"/>
              <a:t> reversible work, from 1</a:t>
            </a:r>
            <a:r>
              <a:rPr lang="en-US" sz="1800" baseline="33000"/>
              <a:t>st</a:t>
            </a:r>
            <a:r>
              <a:rPr lang="en-US" sz="1800"/>
              <a:t> Law (single inlet/outlet)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800600" y="5373252"/>
            <a:ext cx="2590800" cy="78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Reversible work for </a:t>
            </a:r>
            <a:r>
              <a:rPr lang="en-US" sz="2200" i="1" u="sng" dirty="0"/>
              <a:t>open system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61220" y="3862387"/>
            <a:ext cx="3962400" cy="44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neglecting </a:t>
            </a:r>
            <a:r>
              <a:rPr lang="en-US" sz="2200" dirty="0" err="1"/>
              <a:t>ke</a:t>
            </a:r>
            <a:r>
              <a:rPr lang="en-US" sz="2200" dirty="0"/>
              <a:t> &amp; </a:t>
            </a:r>
            <a:r>
              <a:rPr lang="en-US" sz="2200" dirty="0" err="1"/>
              <a:t>pe</a:t>
            </a:r>
            <a:r>
              <a:rPr lang="en-US" sz="2200" dirty="0"/>
              <a:t>, &amp; rearrange;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943600" y="2514600"/>
            <a:ext cx="2438400" cy="15240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800599" y="5251450"/>
            <a:ext cx="2819401" cy="935038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260606" y="3124200"/>
            <a:ext cx="231775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>
            <a:off x="2514599" y="3124200"/>
            <a:ext cx="279399" cy="533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841749"/>
              </p:ext>
            </p:extLst>
          </p:nvPr>
        </p:nvGraphicFramePr>
        <p:xfrm>
          <a:off x="6041923" y="2667000"/>
          <a:ext cx="2226020" cy="1300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8" name="Equation" r:id="rId7" imgW="1168200" imgH="685800" progId="Equation.3">
                  <p:embed/>
                </p:oleObj>
              </mc:Choice>
              <mc:Fallback>
                <p:oleObj name="Equation" r:id="rId7" imgW="1168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1923" y="2667000"/>
                        <a:ext cx="2226020" cy="1300495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7055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88490" y="177290"/>
            <a:ext cx="4712110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b="1" u="sng" dirty="0"/>
              <a:t>Increase in Entropy Principle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52400" y="727894"/>
            <a:ext cx="8534400" cy="247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For reversible processes, entropy of universe (system  surrounding) doesn't change, it is just transferred (along with heat </a:t>
            </a:r>
            <a:r>
              <a:rPr lang="en-US" sz="2200" dirty="0" smtClean="0"/>
              <a:t>transfer)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In </a:t>
            </a:r>
            <a:r>
              <a:rPr lang="en-US" sz="2200" dirty="0"/>
              <a:t>real processes, </a:t>
            </a:r>
            <a:r>
              <a:rPr lang="en-US" sz="2200" dirty="0" err="1"/>
              <a:t>irreversibilities</a:t>
            </a:r>
            <a:r>
              <a:rPr lang="en-US" sz="2200" dirty="0"/>
              <a:t> cause entropy of universe to </a:t>
            </a:r>
            <a:r>
              <a:rPr lang="en-US" sz="2200" dirty="0" smtClean="0"/>
              <a:t>increase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Heat </a:t>
            </a:r>
            <a:r>
              <a:rPr lang="en-US" sz="2200" dirty="0"/>
              <a:t>reservoirs don't have </a:t>
            </a:r>
            <a:r>
              <a:rPr lang="en-US" sz="2200" dirty="0" smtClean="0"/>
              <a:t>irreversibility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To </a:t>
            </a:r>
            <a:r>
              <a:rPr lang="en-US" sz="2200" dirty="0"/>
              <a:t>simplify analysis, assume </a:t>
            </a:r>
            <a:r>
              <a:rPr lang="en-US" sz="2200" dirty="0" err="1"/>
              <a:t>irreversibilities</a:t>
            </a:r>
            <a:r>
              <a:rPr lang="en-US" sz="2200" dirty="0"/>
              <a:t> to exist only inside the system under </a:t>
            </a:r>
            <a:r>
              <a:rPr lang="en-US" sz="2200" dirty="0" smtClean="0"/>
              <a:t>study.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Inside </a:t>
            </a:r>
            <a:r>
              <a:rPr lang="en-US" sz="2200" dirty="0"/>
              <a:t>the system, entropy </a:t>
            </a:r>
            <a:r>
              <a:rPr lang="en-US" sz="2200" i="1" dirty="0"/>
              <a:t>transfer</a:t>
            </a:r>
            <a:r>
              <a:rPr lang="en-US" sz="2200" dirty="0"/>
              <a:t> and </a:t>
            </a:r>
            <a:r>
              <a:rPr lang="en-US" sz="2200" i="1" dirty="0"/>
              <a:t>generation</a:t>
            </a:r>
            <a:r>
              <a:rPr lang="en-US" sz="2200" dirty="0"/>
              <a:t> occur.</a:t>
            </a:r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 flipV="1">
            <a:off x="-26988" y="2574925"/>
            <a:ext cx="1828800" cy="1830387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9527"/>
              <a:gd name="G5" fmla="+- G4 10800 0"/>
              <a:gd name="G6" fmla="cos 10800 69527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99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4"/>
          <p:cNvSpPr>
            <a:spLocks/>
          </p:cNvSpPr>
          <p:nvPr/>
        </p:nvSpPr>
        <p:spPr bwMode="auto">
          <a:xfrm flipH="1">
            <a:off x="811212" y="3551237"/>
            <a:ext cx="1828800" cy="1830388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69527"/>
              <a:gd name="G5" fmla="+- G4 10800 0"/>
              <a:gd name="G6" fmla="cos 10800 69527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99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66"/>
                  <a:pt x="21599" y="10932"/>
                  <a:pt x="21598" y="10999"/>
                </a:cubicBezTo>
              </a:path>
            </a:pathLst>
          </a:custGeom>
          <a:noFill/>
          <a:ln w="9360" cap="flat">
            <a:solidFill>
              <a:srgbClr val="000000"/>
            </a:solidFill>
            <a:prstDash val="dashDot"/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0362" y="3551237"/>
            <a:ext cx="695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irrev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06412" y="43894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1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725612" y="32464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2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97012" y="4084637"/>
            <a:ext cx="5492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600"/>
              <a:t>rev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14600" y="3347294"/>
            <a:ext cx="4572000" cy="78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Irreversible cycle since one of the processes is irreversible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255222" y="4784826"/>
            <a:ext cx="3227388" cy="44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dirty="0"/>
              <a:t>From </a:t>
            </a:r>
            <a:r>
              <a:rPr lang="en-US" sz="2200" dirty="0" err="1"/>
              <a:t>Clausius</a:t>
            </a:r>
            <a:r>
              <a:rPr lang="en-US" sz="2200" dirty="0"/>
              <a:t> Inequality;</a:t>
            </a: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742" y="3841749"/>
            <a:ext cx="3256858" cy="272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948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 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preferred direction implied by the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Law can be better understood and quantified by the concept of entropy.</a:t>
            </a:r>
          </a:p>
          <a:p>
            <a:pPr marL="0" indent="0">
              <a:buNone/>
            </a:pPr>
            <a:r>
              <a:rPr lang="en-US" sz="2800" dirty="0" smtClean="0"/>
              <a:t>Entropy quantifies the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Law and imposes the direction of processes.</a:t>
            </a:r>
          </a:p>
          <a:p>
            <a:pPr marL="0" indent="0">
              <a:buNone/>
            </a:pPr>
            <a:r>
              <a:rPr lang="en-US" sz="2800" dirty="0" smtClean="0"/>
              <a:t>Here we will study entropy and how processes will proceed only in the direction of </a:t>
            </a:r>
            <a:r>
              <a:rPr lang="en-US" sz="2800" smtClean="0"/>
              <a:t>increasing entropy.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990370"/>
              </p:ext>
            </p:extLst>
          </p:nvPr>
        </p:nvGraphicFramePr>
        <p:xfrm>
          <a:off x="1112836" y="1111689"/>
          <a:ext cx="2239963" cy="4251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5" name="Equation" r:id="rId3" imgW="1333440" imgH="2603160" progId="Equation.3">
                  <p:embed/>
                </p:oleObj>
              </mc:Choice>
              <mc:Fallback>
                <p:oleObj name="Equation" r:id="rId3" imgW="1333440" imgH="260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6" y="1111689"/>
                        <a:ext cx="2239963" cy="4251782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914400" y="762000"/>
            <a:ext cx="21494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Rearrange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14400" y="3238500"/>
            <a:ext cx="30480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Generalize for all processes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267200" y="3657600"/>
            <a:ext cx="1781175" cy="96202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= when rev</a:t>
            </a:r>
          </a:p>
          <a:p>
            <a:r>
              <a:rPr lang="en-US" sz="1800"/>
              <a:t>&gt; when irrev</a:t>
            </a:r>
          </a:p>
          <a:p>
            <a:r>
              <a:rPr lang="en-US" sz="1800"/>
              <a:t>&lt; impossible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3122613" y="3962400"/>
            <a:ext cx="1146175" cy="1524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343400" y="4800600"/>
            <a:ext cx="2387600" cy="1247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S</a:t>
            </a:r>
            <a:r>
              <a:rPr lang="en-US" sz="1800" i="1" baseline="-25000"/>
              <a:t>gen</a:t>
            </a:r>
            <a:r>
              <a:rPr lang="en-US" sz="1800" i="1"/>
              <a:t>=entropy generated</a:t>
            </a:r>
          </a:p>
          <a:p>
            <a:r>
              <a:rPr lang="en-US" sz="1800"/>
              <a:t>      = 0   when rev.</a:t>
            </a:r>
          </a:p>
          <a:p>
            <a:r>
              <a:rPr lang="en-US" sz="1800"/>
              <a:t>      &gt; 0   when irrev.</a:t>
            </a:r>
          </a:p>
          <a:p>
            <a:r>
              <a:rPr lang="en-US" sz="1800"/>
              <a:t>      &lt; 0   impossible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 flipV="1">
            <a:off x="3656013" y="5180013"/>
            <a:ext cx="688975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838200" y="4572000"/>
            <a:ext cx="26670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77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2591834"/>
              </p:ext>
            </p:extLst>
          </p:nvPr>
        </p:nvGraphicFramePr>
        <p:xfrm>
          <a:off x="1386349" y="1834997"/>
          <a:ext cx="2995613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r:id="rId3" imgW="34747200" imgH="11582280" progId="">
                  <p:embed/>
                </p:oleObj>
              </mc:Choice>
              <mc:Fallback>
                <p:oleObj r:id="rId3" imgW="34747200" imgH="11582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6349" y="1834997"/>
                        <a:ext cx="2995613" cy="10001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929149" y="3511397"/>
            <a:ext cx="1311275" cy="87153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Change</a:t>
            </a:r>
            <a:r>
              <a:rPr lang="en-US" sz="1800"/>
              <a:t> of system entropy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529349" y="3358997"/>
            <a:ext cx="1981200" cy="11303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 i="1"/>
              <a:t>Transfer</a:t>
            </a:r>
            <a:r>
              <a:rPr lang="en-US" sz="1800"/>
              <a:t> of entropy (T where Q is transferred, usually at boundary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043949" y="3511397"/>
            <a:ext cx="1311275" cy="612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Entropy </a:t>
            </a:r>
            <a:r>
              <a:rPr lang="en-US" sz="1800" i="1"/>
              <a:t>generation</a:t>
            </a:r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 flipV="1">
            <a:off x="1538749" y="2747810"/>
            <a:ext cx="152400" cy="765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 flipV="1">
            <a:off x="3213562" y="2976410"/>
            <a:ext cx="155575" cy="384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 flipV="1">
            <a:off x="4280362" y="2671610"/>
            <a:ext cx="1374775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005349" y="1606397"/>
            <a:ext cx="4191000" cy="1600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</p:spTree>
    <p:extLst>
      <p:ext uri="{BB962C8B-B14F-4D97-AF65-F5344CB8AC3E}">
        <p14:creationId xmlns:p14="http://schemas.microsoft.com/office/powerpoint/2010/main" val="1145683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41325" y="498475"/>
            <a:ext cx="7788275" cy="474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dirty="0"/>
              <a:t> is the measure of </a:t>
            </a:r>
            <a:r>
              <a:rPr lang="en-US" sz="2200" dirty="0" err="1"/>
              <a:t>irreversibilities</a:t>
            </a:r>
            <a:r>
              <a:rPr lang="en-US" sz="2200" dirty="0"/>
              <a:t> involved during process</a:t>
            </a:r>
          </a:p>
          <a:p>
            <a:endParaRPr lang="en-US" sz="2200" dirty="0"/>
          </a:p>
          <a:p>
            <a:endParaRPr lang="en-US" sz="2200" i="1" dirty="0"/>
          </a:p>
          <a:p>
            <a:endParaRPr lang="en-US" sz="2200" i="1" dirty="0"/>
          </a:p>
          <a:p>
            <a:endParaRPr lang="en-US" sz="2200" i="1" dirty="0"/>
          </a:p>
          <a:p>
            <a:pPr>
              <a:lnSpc>
                <a:spcPct val="102000"/>
              </a:lnSpc>
            </a:pPr>
            <a:r>
              <a:rPr lang="en-US" sz="2200" i="1" dirty="0">
                <a:latin typeface="Symbol" pitchFamily="16" charset="2"/>
              </a:rPr>
              <a:t></a:t>
            </a:r>
            <a:r>
              <a:rPr lang="en-US" sz="2200" i="1" dirty="0"/>
              <a:t>S</a:t>
            </a:r>
            <a:r>
              <a:rPr lang="en-US" sz="2200" dirty="0"/>
              <a:t> surrounding or system may decrease (-</a:t>
            </a:r>
            <a:r>
              <a:rPr lang="en-US" sz="2200" dirty="0" err="1"/>
              <a:t>ve</a:t>
            </a:r>
            <a:r>
              <a:rPr lang="en-US" sz="2200" dirty="0"/>
              <a:t>), but </a:t>
            </a:r>
            <a:r>
              <a:rPr lang="en-US" sz="2200" i="1" dirty="0">
                <a:latin typeface="Symbol" pitchFamily="16" charset="2"/>
              </a:rPr>
              <a:t></a:t>
            </a:r>
            <a:r>
              <a:rPr lang="en-US" sz="2200" i="1" dirty="0"/>
              <a:t>S</a:t>
            </a:r>
            <a:r>
              <a:rPr lang="en-US" sz="2200" dirty="0"/>
              <a:t> total (surrounding + system) must be &gt; 0</a:t>
            </a:r>
          </a:p>
          <a:p>
            <a:endParaRPr lang="en-US" sz="2200" i="1" baseline="-25000" dirty="0"/>
          </a:p>
          <a:p>
            <a:endParaRPr lang="en-US" sz="2200" i="1" dirty="0"/>
          </a:p>
          <a:p>
            <a:r>
              <a:rPr lang="en-US" sz="2200" dirty="0"/>
              <a:t>Entropy of universe always </a:t>
            </a:r>
            <a:r>
              <a:rPr lang="en-US" sz="2200" i="1" dirty="0"/>
              <a:t>increases</a:t>
            </a:r>
            <a:r>
              <a:rPr lang="en-US" sz="2200" dirty="0"/>
              <a:t> (Entropy increase principle)</a:t>
            </a:r>
          </a:p>
          <a:p>
            <a:endParaRPr lang="en-US" sz="2200" i="1" dirty="0"/>
          </a:p>
          <a:p>
            <a:r>
              <a:rPr lang="en-US" sz="2200" dirty="0"/>
              <a:t>No such thing as entropy conservation principle</a:t>
            </a:r>
          </a:p>
          <a:p>
            <a:endParaRPr lang="en-US" sz="2200" dirty="0"/>
          </a:p>
          <a:p>
            <a:r>
              <a:rPr lang="en-US" sz="2200" dirty="0"/>
              <a:t>For a process to occur, </a:t>
            </a:r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i="1" dirty="0"/>
              <a:t>&gt; </a:t>
            </a:r>
            <a:r>
              <a:rPr lang="en-US" sz="2200" dirty="0"/>
              <a:t>0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373664"/>
              </p:ext>
            </p:extLst>
          </p:nvPr>
        </p:nvGraphicFramePr>
        <p:xfrm>
          <a:off x="685800" y="1143000"/>
          <a:ext cx="61356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Equation" r:id="rId3" imgW="2717640" imgH="241200" progId="Equation.3">
                  <p:embed/>
                </p:oleObj>
              </mc:Choice>
              <mc:Fallback>
                <p:oleObj name="Equation" r:id="rId3" imgW="271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143000"/>
                        <a:ext cx="6135688" cy="533400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1946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014437"/>
              </p:ext>
            </p:extLst>
          </p:nvPr>
        </p:nvGraphicFramePr>
        <p:xfrm>
          <a:off x="762000" y="1256840"/>
          <a:ext cx="3077186" cy="3467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3" imgW="1600200" imgH="1815840" progId="Equation.3">
                  <p:embed/>
                </p:oleObj>
              </mc:Choice>
              <mc:Fallback>
                <p:oleObj name="Equation" r:id="rId3" imgW="1600200" imgH="181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56840"/>
                        <a:ext cx="3077186" cy="3467560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09600" y="3200400"/>
            <a:ext cx="56388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1800"/>
              <a:t>For multiple heat transfers at different temperatures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09600" y="3733800"/>
            <a:ext cx="3124200" cy="9906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39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410200" y="2235378"/>
            <a:ext cx="2590800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In rate form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638800" y="3225978"/>
            <a:ext cx="2438400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r>
              <a:rPr lang="en-US" sz="2000" dirty="0"/>
              <a:t>In differential form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133600" y="4597578"/>
            <a:ext cx="6172200" cy="778419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US" sz="2200" i="1" dirty="0">
                <a:latin typeface="Symbol" pitchFamily="16" charset="2"/>
              </a:rPr>
              <a:t></a:t>
            </a:r>
            <a:r>
              <a:rPr lang="en-US" sz="2200" i="1" dirty="0" err="1"/>
              <a:t>S</a:t>
            </a:r>
            <a:r>
              <a:rPr lang="en-US" sz="2200" i="1" baseline="-25000" dirty="0" err="1"/>
              <a:t>gen</a:t>
            </a:r>
            <a:r>
              <a:rPr lang="en-US" sz="2200" dirty="0"/>
              <a:t>  -  depends on the process (friction, </a:t>
            </a:r>
            <a:r>
              <a:rPr lang="en-US" sz="2200" dirty="0">
                <a:latin typeface="Symbol" pitchFamily="16" charset="2"/>
              </a:rPr>
              <a:t></a:t>
            </a:r>
            <a:r>
              <a:rPr lang="en-US" sz="2200" dirty="0"/>
              <a:t>T etc.)</a:t>
            </a:r>
          </a:p>
          <a:p>
            <a:r>
              <a:rPr lang="en-US" sz="2200" dirty="0"/>
              <a:t>          -  not a property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3124200" y="3681591"/>
            <a:ext cx="1524000" cy="9175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6546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defRPr>
            </a:lvl9pPr>
          </a:lstStyle>
          <a:p>
            <a:pPr algn="ctr"/>
            <a:r>
              <a:rPr lang="en-US" sz="2000" b="1" dirty="0"/>
              <a:t>Entropy Generation for Closed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71800" y="1997884"/>
                <a:ext cx="2116349" cy="875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1997884"/>
                <a:ext cx="2116349" cy="87511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97834" y="2949126"/>
                <a:ext cx="2576731" cy="967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𝑑𝑆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834" y="2949126"/>
                <a:ext cx="2576731" cy="9674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267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5730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Entropy Generation for Open Systems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41325" y="955675"/>
            <a:ext cx="6111875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Apart from heat, </a:t>
            </a:r>
            <a:r>
              <a:rPr lang="en-US" sz="1800" b="1"/>
              <a:t>mass flows</a:t>
            </a:r>
            <a:r>
              <a:rPr lang="en-US" sz="1800"/>
              <a:t> also carry entropy along with them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2020888" y="1905000"/>
            <a:ext cx="1587" cy="92233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020888" y="2908300"/>
            <a:ext cx="1587" cy="1190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2020888" y="3027363"/>
            <a:ext cx="1027112" cy="2063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048000" y="2209800"/>
            <a:ext cx="1588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1825625" y="2908300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1825625" y="2827338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3035300" y="2185988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3035300" y="2105025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3036888" y="1903413"/>
            <a:ext cx="1587" cy="203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070100" y="1944688"/>
            <a:ext cx="901700" cy="1042987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1633538" y="2867025"/>
            <a:ext cx="72866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2892425" y="2146300"/>
            <a:ext cx="7270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2601913" y="2786063"/>
            <a:ext cx="55562" cy="4445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514600" y="3429000"/>
            <a:ext cx="74453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Q</a:t>
            </a:r>
            <a:r>
              <a:rPr lang="en-US" sz="1600" baseline="-25000"/>
              <a:t>in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295400" y="2787650"/>
            <a:ext cx="515938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in </a:t>
            </a:r>
          </a:p>
          <a:p>
            <a:r>
              <a:rPr lang="en-US" sz="1600"/>
              <a:t>s</a:t>
            </a:r>
            <a:r>
              <a:rPr lang="en-US" sz="1600" baseline="-25000"/>
              <a:t>in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3521075" y="2025650"/>
            <a:ext cx="950913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out</a:t>
            </a:r>
          </a:p>
          <a:p>
            <a:r>
              <a:rPr lang="en-US" sz="1600"/>
              <a:t>s</a:t>
            </a:r>
            <a:r>
              <a:rPr lang="en-US" sz="1600" baseline="-25000"/>
              <a:t>out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359025" y="2265363"/>
            <a:ext cx="515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CV</a:t>
            </a: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2020888" y="1905000"/>
            <a:ext cx="102711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057661"/>
              </p:ext>
            </p:extLst>
          </p:nvPr>
        </p:nvGraphicFramePr>
        <p:xfrm>
          <a:off x="401996" y="3783012"/>
          <a:ext cx="4610755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Equation" r:id="rId3" imgW="2438280" imgH="965160" progId="Equation.3">
                  <p:embed/>
                </p:oleObj>
              </mc:Choice>
              <mc:Fallback>
                <p:oleObj name="Equation" r:id="rId3" imgW="243828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96" y="3783012"/>
                        <a:ext cx="4610755" cy="1779588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384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798871" y="3775075"/>
            <a:ext cx="1387475" cy="1130300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</a:t>
            </a:r>
            <a:r>
              <a:rPr lang="en-US" sz="1800" i="1"/>
              <a:t>change</a:t>
            </a:r>
            <a:r>
              <a:rPr lang="en-US" sz="1800"/>
              <a:t> of system entropy</a:t>
            </a: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491146" y="4038600"/>
            <a:ext cx="2209800" cy="612775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entropy </a:t>
            </a:r>
            <a:r>
              <a:rPr lang="en-US" sz="1800" i="1"/>
              <a:t>transfer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5158146" y="3810000"/>
            <a:ext cx="1387475" cy="871538"/>
          </a:xfrm>
          <a:prstGeom prst="rect">
            <a:avLst/>
          </a:prstGeom>
          <a:noFill/>
          <a:ln w="9360" cap="flat">
            <a:solidFill>
              <a:srgbClr val="000000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Rate of entropy </a:t>
            </a:r>
            <a:r>
              <a:rPr lang="en-US" sz="1800" i="1"/>
              <a:t>generation</a:t>
            </a:r>
          </a:p>
        </p:txBody>
      </p:sp>
      <p:sp>
        <p:nvSpPr>
          <p:cNvPr id="8" name="AutoShape 25"/>
          <p:cNvSpPr>
            <a:spLocks/>
          </p:cNvSpPr>
          <p:nvPr/>
        </p:nvSpPr>
        <p:spPr bwMode="auto">
          <a:xfrm rot="5400000">
            <a:off x="3784959" y="1743075"/>
            <a:ext cx="152400" cy="3352800"/>
          </a:xfrm>
          <a:prstGeom prst="rightBrace">
            <a:avLst>
              <a:gd name="adj1" fmla="val 183333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6"/>
          <p:cNvSpPr>
            <a:spLocks noChangeShapeType="1"/>
          </p:cNvSpPr>
          <p:nvPr/>
        </p:nvSpPr>
        <p:spPr bwMode="auto">
          <a:xfrm flipV="1">
            <a:off x="3253146" y="3503613"/>
            <a:ext cx="152400" cy="5365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7"/>
          <p:cNvSpPr>
            <a:spLocks noChangeShapeType="1"/>
          </p:cNvSpPr>
          <p:nvPr/>
        </p:nvSpPr>
        <p:spPr bwMode="auto">
          <a:xfrm flipV="1">
            <a:off x="1195746" y="3122613"/>
            <a:ext cx="152400" cy="6889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 flipV="1">
            <a:off x="5767746" y="3046413"/>
            <a:ext cx="304800" cy="7651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814746" y="2133600"/>
            <a:ext cx="58674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335816" y="500805"/>
            <a:ext cx="1587" cy="92233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6335816" y="1504105"/>
            <a:ext cx="1587" cy="119063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6335816" y="1623168"/>
            <a:ext cx="1027112" cy="2063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7362928" y="805605"/>
            <a:ext cx="1588" cy="841375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H="1">
            <a:off x="6140553" y="1504105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 flipH="1">
            <a:off x="6140553" y="1423143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H="1">
            <a:off x="7350228" y="781793"/>
            <a:ext cx="227013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 flipH="1">
            <a:off x="7350228" y="700830"/>
            <a:ext cx="227013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7351816" y="499218"/>
            <a:ext cx="1587" cy="2032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6385028" y="540493"/>
            <a:ext cx="901700" cy="1042987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5948466" y="1462830"/>
            <a:ext cx="72866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7207353" y="742105"/>
            <a:ext cx="7270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flipV="1">
            <a:off x="6916841" y="1381868"/>
            <a:ext cx="55562" cy="4445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6829528" y="2024805"/>
            <a:ext cx="74453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Q</a:t>
            </a:r>
            <a:r>
              <a:rPr lang="en-US" sz="1600" baseline="-25000"/>
              <a:t>in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610328" y="1383455"/>
            <a:ext cx="515938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m</a:t>
            </a:r>
            <a:r>
              <a:rPr lang="en-US" sz="1600" baseline="-25000"/>
              <a:t>in </a:t>
            </a:r>
          </a:p>
          <a:p>
            <a:r>
              <a:rPr lang="en-US" sz="1600"/>
              <a:t>s</a:t>
            </a:r>
            <a:r>
              <a:rPr lang="en-US" sz="1600" baseline="-25000"/>
              <a:t>in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6673953" y="861168"/>
            <a:ext cx="5159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CV</a:t>
            </a:r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>
            <a:off x="6335816" y="500805"/>
            <a:ext cx="1027112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57308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Entropy Generation for Open Systems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066543" y="2138319"/>
                <a:ext cx="5639877" cy="967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543" y="2138319"/>
                <a:ext cx="5639877" cy="9674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878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121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b="1" u="sng" dirty="0"/>
              <a:t>Steady Flow Process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531813" y="3048000"/>
            <a:ext cx="536575" cy="7620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81200" y="990600"/>
            <a:ext cx="2057400" cy="6858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04800" y="3886200"/>
            <a:ext cx="4724400" cy="11430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30418" y="2880656"/>
                <a:ext cx="4988673" cy="921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18" y="2880656"/>
                <a:ext cx="4988673" cy="9212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38379" y="3886200"/>
                <a:ext cx="4597221" cy="9212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79" y="3886200"/>
                <a:ext cx="4597221" cy="9212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1813" y="2101581"/>
                <a:ext cx="1253998" cy="676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13" y="2101581"/>
                <a:ext cx="1253998" cy="6766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81200" y="1033548"/>
                <a:ext cx="2092688" cy="763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033548"/>
                <a:ext cx="2092688" cy="7630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65125" y="973270"/>
                <a:ext cx="1629870" cy="676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𝐶𝑉</m:t>
                              </m:r>
                            </m:sub>
                          </m:sSub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25" y="973270"/>
                <a:ext cx="1629870" cy="67666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717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3400" y="2286000"/>
            <a:ext cx="3521075" cy="47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u="sng" dirty="0"/>
              <a:t>single inlet/outlet;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65125" y="346075"/>
            <a:ext cx="51212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b="1" u="sng" dirty="0"/>
              <a:t>Steady Flow 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87279" y="2895600"/>
                <a:ext cx="4334392" cy="10869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279" y="2895600"/>
                <a:ext cx="4334392" cy="108690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887279" y="4495800"/>
                <a:ext cx="3637919" cy="13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type m:val="skw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𝑄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acc>
                                    <m:accPr>
                                      <m:chr m:val="̇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</m:acc>
                                </m:den>
                              </m:f>
                            </m:num>
                            <m:den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b>
                          </m:sSub>
                        </m:num>
                        <m:den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279" y="4495800"/>
                <a:ext cx="3637919" cy="13183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231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73050" y="879475"/>
            <a:ext cx="6356350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/>
              <a:t>Reversible adiabatic process = isentropic process</a:t>
            </a:r>
          </a:p>
          <a:p>
            <a:endParaRPr lang="en-US"/>
          </a:p>
          <a:p>
            <a:r>
              <a:rPr lang="en-US"/>
              <a:t>Isentropic is not necessarily reversible adiabatic</a:t>
            </a:r>
          </a:p>
          <a:p>
            <a:endParaRPr lang="en-US"/>
          </a:p>
          <a:p>
            <a:r>
              <a:rPr lang="en-US"/>
              <a:t>Reversible process 	</a:t>
            </a:r>
            <a:r>
              <a:rPr lang="en-US" b="1" i="1"/>
              <a:t>S</a:t>
            </a:r>
            <a:r>
              <a:rPr lang="en-US" b="1" i="1" baseline="-25000"/>
              <a:t>gen</a:t>
            </a:r>
            <a:r>
              <a:rPr lang="en-US" b="1"/>
              <a:t> = 0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022725" y="3470275"/>
            <a:ext cx="237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/>
              <a:t>Produces W</a:t>
            </a:r>
            <a:r>
              <a:rPr lang="en-US" sz="2000" baseline="-25000"/>
              <a:t>max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91000" y="4724400"/>
            <a:ext cx="23780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/>
              <a:t>Consumes W</a:t>
            </a:r>
            <a:r>
              <a:rPr lang="en-US" sz="2000" baseline="-25000"/>
              <a:t>min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727325" y="2579688"/>
            <a:ext cx="3048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733800" y="3124200"/>
            <a:ext cx="1588" cy="1828800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733800" y="4953000"/>
            <a:ext cx="3810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733800" y="3657600"/>
            <a:ext cx="304800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38125" y="2209800"/>
            <a:ext cx="4791075" cy="838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8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897467" y="650526"/>
            <a:ext cx="6493933" cy="45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68867" y="574705"/>
            <a:ext cx="6798733" cy="47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92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u="sng"/>
              <a:t>Clausius Inequality</a:t>
            </a: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1066801" y="1128532"/>
            <a:ext cx="6142567" cy="4738868"/>
            <a:chOff x="504" y="1027"/>
            <a:chExt cx="2902" cy="2796"/>
          </a:xfrm>
        </p:grpSpPr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504" y="1182"/>
              <a:ext cx="2659" cy="290"/>
              <a:chOff x="504" y="1182"/>
              <a:chExt cx="2659" cy="290"/>
            </a:xfrm>
          </p:grpSpPr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504" y="1230"/>
                <a:ext cx="232" cy="242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737" y="1473"/>
                <a:ext cx="2239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 flipH="1">
                <a:off x="2977" y="1182"/>
                <a:ext cx="187" cy="29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0" name="Oval 8"/>
            <p:cNvSpPr>
              <a:spLocks noChangeArrowheads="1"/>
            </p:cNvSpPr>
            <p:nvPr/>
          </p:nvSpPr>
          <p:spPr bwMode="auto">
            <a:xfrm>
              <a:off x="971" y="2202"/>
              <a:ext cx="466" cy="436"/>
            </a:xfrm>
            <a:prstGeom prst="ellips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2277" y="2202"/>
              <a:ext cx="466" cy="436"/>
            </a:xfrm>
            <a:prstGeom prst="ellips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82" name="Group 10"/>
            <p:cNvGrpSpPr>
              <a:grpSpLocks/>
            </p:cNvGrpSpPr>
            <p:nvPr/>
          </p:nvGrpSpPr>
          <p:grpSpPr bwMode="auto">
            <a:xfrm>
              <a:off x="597" y="3271"/>
              <a:ext cx="2659" cy="290"/>
              <a:chOff x="597" y="3271"/>
              <a:chExt cx="2659" cy="290"/>
            </a:xfrm>
          </p:grpSpPr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 flipH="1" flipV="1">
                <a:off x="3023" y="3269"/>
                <a:ext cx="234" cy="244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H="1">
                <a:off x="783" y="3271"/>
                <a:ext cx="2241" cy="0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597" y="3270"/>
                <a:ext cx="185" cy="292"/>
              </a:xfrm>
              <a:prstGeom prst="line">
                <a:avLst/>
              </a:prstGeom>
              <a:noFill/>
              <a:ln w="9360" cap="flat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1157" y="1473"/>
              <a:ext cx="0" cy="72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>
              <a:off x="1204" y="2639"/>
              <a:ext cx="0" cy="63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2464" y="1473"/>
              <a:ext cx="0" cy="72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>
              <a:off x="2511" y="2639"/>
              <a:ext cx="0" cy="63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>
              <a:off x="1438" y="2445"/>
              <a:ext cx="232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2744" y="2396"/>
              <a:ext cx="232" cy="0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1017" y="2299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E</a:t>
              </a:r>
              <a:r>
                <a:rPr lang="en-US" sz="1600" baseline="-25000"/>
                <a:t>rev</a:t>
              </a: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2324" y="2299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E</a:t>
              </a:r>
              <a:r>
                <a:rPr lang="en-US" sz="1600" baseline="-25000"/>
                <a:t>irrev</a:t>
              </a:r>
            </a:p>
          </p:txBody>
        </p: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1193" y="1646"/>
              <a:ext cx="383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2511" y="1667"/>
              <a:ext cx="38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1240" y="2762"/>
              <a:ext cx="476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L</a:t>
              </a:r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2558" y="2785"/>
              <a:ext cx="476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Q</a:t>
              </a:r>
              <a:r>
                <a:rPr lang="en-US" sz="1600" baseline="-25000"/>
                <a:t>L,irrev</a:t>
              </a:r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1567" y="2193"/>
              <a:ext cx="430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W</a:t>
              </a:r>
            </a:p>
          </p:txBody>
        </p:sp>
        <p:sp>
          <p:nvSpPr>
            <p:cNvPr id="3099" name="Text Box 27"/>
            <p:cNvSpPr txBox="1">
              <a:spLocks noChangeArrowheads="1"/>
            </p:cNvSpPr>
            <p:nvPr/>
          </p:nvSpPr>
          <p:spPr bwMode="auto">
            <a:xfrm>
              <a:off x="2977" y="2250"/>
              <a:ext cx="429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W</a:t>
              </a:r>
              <a:r>
                <a:rPr lang="en-US" sz="1600" baseline="-25000"/>
                <a:t>irrev</a:t>
              </a:r>
            </a:p>
          </p:txBody>
        </p:sp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1474" y="1027"/>
              <a:ext cx="523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T</a:t>
              </a:r>
              <a:r>
                <a:rPr lang="en-US" sz="1600" baseline="-25000"/>
                <a:t>H</a:t>
              </a:r>
            </a:p>
          </p:txBody>
        </p:sp>
        <p:sp>
          <p:nvSpPr>
            <p:cNvPr id="3101" name="Text Box 29"/>
            <p:cNvSpPr txBox="1">
              <a:spLocks noChangeArrowheads="1"/>
            </p:cNvSpPr>
            <p:nvPr/>
          </p:nvSpPr>
          <p:spPr bwMode="auto">
            <a:xfrm>
              <a:off x="1427" y="3504"/>
              <a:ext cx="570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688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5pPr>
              <a:lvl6pPr marL="25146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6pPr>
              <a:lvl7pPr marL="29718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7pPr>
              <a:lvl8pPr marL="34290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8pPr>
              <a:lvl9pPr marL="3886200" indent="-228600" defTabSz="457200" fontAlgn="base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Lucida Sans Unicode" charset="0"/>
                  <a:cs typeface="Lucida Sans Unicode" charset="0"/>
                </a:defRPr>
              </a:lvl9pPr>
            </a:lstStyle>
            <a:p>
              <a:r>
                <a:rPr lang="en-US" sz="1600"/>
                <a:t>T</a:t>
              </a:r>
              <a:r>
                <a:rPr lang="en-US" sz="1600" baseline="-25000"/>
                <a:t>L</a:t>
              </a:r>
            </a:p>
          </p:txBody>
        </p:sp>
      </p:grp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1158023" y="6019800"/>
            <a:ext cx="6036733" cy="38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Consider two heat engines between the same </a:t>
            </a:r>
            <a:r>
              <a:rPr lang="en-US" sz="1800" dirty="0" smtClean="0"/>
              <a:t>temperatures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446767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known as </a:t>
            </a:r>
            <a:r>
              <a:rPr lang="en-US" i="1" dirty="0"/>
              <a:t>Adiabatic Efficiency</a:t>
            </a:r>
            <a:r>
              <a:rPr lang="en-US" dirty="0"/>
              <a:t> or </a:t>
            </a:r>
            <a:r>
              <a:rPr lang="en-US" i="1" dirty="0"/>
              <a:t>2</a:t>
            </a:r>
            <a:r>
              <a:rPr lang="en-US" i="1" baseline="30000" dirty="0"/>
              <a:t>nd</a:t>
            </a:r>
            <a:r>
              <a:rPr lang="en-US" i="1" dirty="0"/>
              <a:t> Law Efficiency</a:t>
            </a:r>
          </a:p>
          <a:p>
            <a:r>
              <a:rPr lang="en-US" dirty="0" smtClean="0"/>
              <a:t>The </a:t>
            </a:r>
            <a:r>
              <a:rPr lang="en-US" dirty="0"/>
              <a:t>isentropic process involves no </a:t>
            </a:r>
            <a:r>
              <a:rPr lang="en-US" dirty="0" err="1"/>
              <a:t>irreversibilities</a:t>
            </a:r>
            <a:r>
              <a:rPr lang="en-US" dirty="0"/>
              <a:t> and serves as the ideal process for </a:t>
            </a:r>
            <a:r>
              <a:rPr lang="en-US" b="1" dirty="0"/>
              <a:t>adiabatic devices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FB95-D9B9-47C7-BDCC-47581B14E0D8}" type="slidenum">
              <a:rPr lang="en-US"/>
              <a:pPr/>
              <a:t>30</a:t>
            </a:fld>
            <a:endParaRPr lang="en-US"/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451513" y="533400"/>
            <a:ext cx="868680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r>
              <a:rPr lang="en-US" sz="2800" b="1" dirty="0"/>
              <a:t>ISENTROPIC EFFICIENCIES OF STEADY-FLOW DEVICES</a:t>
            </a:r>
          </a:p>
        </p:txBody>
      </p:sp>
    </p:spTree>
    <p:extLst>
      <p:ext uri="{BB962C8B-B14F-4D97-AF65-F5344CB8AC3E}">
        <p14:creationId xmlns:p14="http://schemas.microsoft.com/office/powerpoint/2010/main" val="2980002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DE55-FCB7-4E41-88CC-4A5010782C77}" type="slidenum">
              <a:rPr lang="en-US"/>
              <a:pPr/>
              <a:t>31</a:t>
            </a:fld>
            <a:endParaRPr lang="en-US"/>
          </a:p>
        </p:txBody>
      </p:sp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228600" y="228600"/>
            <a:ext cx="479855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b="1" dirty="0"/>
              <a:t>Isentropic Efficiencies of </a:t>
            </a:r>
            <a:r>
              <a:rPr lang="en-US" sz="2600" b="1" dirty="0" smtClean="0"/>
              <a:t>Turbines</a:t>
            </a:r>
            <a:endParaRPr lang="en-US" sz="2600" b="1" dirty="0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831850"/>
            <a:ext cx="365760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3381375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28579"/>
            <a:ext cx="1820863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55925"/>
            <a:ext cx="37338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24400" y="4419600"/>
            <a:ext cx="22098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3333FF"/>
                </a:solidFill>
              </a:rPr>
              <a:t>The </a:t>
            </a:r>
            <a:r>
              <a:rPr lang="en-US" i="1" dirty="0">
                <a:solidFill>
                  <a:srgbClr val="3333FF"/>
                </a:solidFill>
              </a:rPr>
              <a:t>h-s </a:t>
            </a:r>
            <a:r>
              <a:rPr lang="en-US" dirty="0">
                <a:solidFill>
                  <a:srgbClr val="3333FF"/>
                </a:solidFill>
              </a:rPr>
              <a:t>diagram for the actual and isentropic processes of an adiabatic turbine.</a:t>
            </a:r>
          </a:p>
        </p:txBody>
      </p:sp>
    </p:spTree>
    <p:extLst>
      <p:ext uri="{BB962C8B-B14F-4D97-AF65-F5344CB8AC3E}">
        <p14:creationId xmlns:p14="http://schemas.microsoft.com/office/powerpoint/2010/main" val="3009248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DE55-FCB7-4E41-88CC-4A5010782C77}" type="slidenum">
              <a:rPr lang="en-US"/>
              <a:pPr/>
              <a:t>32</a:t>
            </a:fld>
            <a:endParaRPr lang="en-US"/>
          </a:p>
        </p:txBody>
      </p:sp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228600" y="228600"/>
            <a:ext cx="700723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600" b="1" dirty="0"/>
              <a:t>Isentropic Efficiencies of Compressors and Pumps</a:t>
            </a:r>
          </a:p>
        </p:txBody>
      </p:sp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5181600" y="4965700"/>
            <a:ext cx="300867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3333FF"/>
                </a:solidFill>
              </a:rPr>
              <a:t>The </a:t>
            </a:r>
            <a:r>
              <a:rPr lang="en-US" i="1" dirty="0">
                <a:solidFill>
                  <a:srgbClr val="3333FF"/>
                </a:solidFill>
              </a:rPr>
              <a:t>h-s </a:t>
            </a:r>
            <a:r>
              <a:rPr lang="en-US" dirty="0">
                <a:solidFill>
                  <a:srgbClr val="3333FF"/>
                </a:solidFill>
              </a:rPr>
              <a:t>diagram of the actual and isentropic processes of an adiabatic compressor.</a:t>
            </a:r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2590800" y="4965700"/>
            <a:ext cx="1828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3333FF"/>
                </a:solidFill>
              </a:rPr>
              <a:t>Compressors are sometimes intentionally cooled to minimize the work input.</a:t>
            </a:r>
          </a:p>
        </p:txBody>
      </p:sp>
      <p:grpSp>
        <p:nvGrpSpPr>
          <p:cNvPr id="149524" name="Group 20"/>
          <p:cNvGrpSpPr>
            <a:grpSpLocks/>
          </p:cNvGrpSpPr>
          <p:nvPr/>
        </p:nvGrpSpPr>
        <p:grpSpPr bwMode="auto">
          <a:xfrm>
            <a:off x="304800" y="838200"/>
            <a:ext cx="4627563" cy="1676400"/>
            <a:chOff x="336" y="591"/>
            <a:chExt cx="2915" cy="983"/>
          </a:xfrm>
        </p:grpSpPr>
        <p:pic>
          <p:nvPicPr>
            <p:cNvPr id="149516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56"/>
              <a:ext cx="124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9520" name="Text Box 16"/>
            <p:cNvSpPr txBox="1">
              <a:spLocks noChangeArrowheads="1"/>
            </p:cNvSpPr>
            <p:nvPr/>
          </p:nvSpPr>
          <p:spPr bwMode="auto">
            <a:xfrm>
              <a:off x="1668" y="1024"/>
              <a:ext cx="115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dirty="0"/>
                <a:t>When kinetic and potential energies are negligible</a:t>
              </a:r>
            </a:p>
          </p:txBody>
        </p:sp>
        <p:pic>
          <p:nvPicPr>
            <p:cNvPr id="149521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591"/>
              <a:ext cx="291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57275"/>
            <a:ext cx="3933825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2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23320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120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2463-6E36-4DF4-91EA-C3D9EBC84A70}" type="slidenum">
              <a:rPr lang="en-US"/>
              <a:pPr/>
              <a:t>33</a:t>
            </a:fld>
            <a:endParaRPr lang="en-US"/>
          </a:p>
        </p:txBody>
      </p:sp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533400" y="152400"/>
            <a:ext cx="510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Isentropic Efficiency of Nozzles</a:t>
            </a:r>
          </a:p>
        </p:txBody>
      </p:sp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149350"/>
            <a:ext cx="4017962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175000"/>
            <a:ext cx="1647825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536" name="Rectangle 8"/>
          <p:cNvSpPr>
            <a:spLocks noChangeArrowheads="1"/>
          </p:cNvSpPr>
          <p:nvPr/>
        </p:nvSpPr>
        <p:spPr bwMode="auto">
          <a:xfrm>
            <a:off x="3124200" y="2573338"/>
            <a:ext cx="19050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3333FF"/>
                </a:solidFill>
              </a:rPr>
              <a:t>The </a:t>
            </a:r>
            <a:r>
              <a:rPr lang="en-US" i="1">
                <a:solidFill>
                  <a:srgbClr val="3333FF"/>
                </a:solidFill>
              </a:rPr>
              <a:t>h-s </a:t>
            </a:r>
            <a:r>
              <a:rPr lang="en-US">
                <a:solidFill>
                  <a:srgbClr val="3333FF"/>
                </a:solidFill>
              </a:rPr>
              <a:t>diagram of the actual and isentropic processes of an adiabatic nozzle.</a:t>
            </a:r>
          </a:p>
        </p:txBody>
      </p:sp>
      <p:sp>
        <p:nvSpPr>
          <p:cNvPr id="150537" name="Rectangle 9"/>
          <p:cNvSpPr>
            <a:spLocks noChangeArrowheads="1"/>
          </p:cNvSpPr>
          <p:nvPr/>
        </p:nvSpPr>
        <p:spPr bwMode="auto">
          <a:xfrm>
            <a:off x="533400" y="1903413"/>
            <a:ext cx="2667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If the inlet velocity of the fluid is small relative to the exit velocity, the energy balance is</a:t>
            </a:r>
          </a:p>
        </p:txBody>
      </p:sp>
      <p:sp>
        <p:nvSpPr>
          <p:cNvPr id="150539" name="Text Box 11"/>
          <p:cNvSpPr txBox="1">
            <a:spLocks noChangeArrowheads="1"/>
          </p:cNvSpPr>
          <p:nvPr/>
        </p:nvSpPr>
        <p:spPr bwMode="auto">
          <a:xfrm>
            <a:off x="533400" y="3962400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Then,</a:t>
            </a:r>
          </a:p>
        </p:txBody>
      </p:sp>
      <p:sp>
        <p:nvSpPr>
          <p:cNvPr id="150543" name="Rectangle 15"/>
          <p:cNvSpPr>
            <a:spLocks noChangeArrowheads="1"/>
          </p:cNvSpPr>
          <p:nvPr/>
        </p:nvSpPr>
        <p:spPr bwMode="auto">
          <a:xfrm>
            <a:off x="2362200" y="5087938"/>
            <a:ext cx="24384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3333FF"/>
                </a:solidFill>
              </a:rPr>
              <a:t>A substance leaves actual nozzles at a higher temperature (thus a lower velocity) as a result of friction.</a:t>
            </a:r>
          </a:p>
        </p:txBody>
      </p:sp>
      <p:pic>
        <p:nvPicPr>
          <p:cNvPr id="15054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19353"/>
            <a:ext cx="3733800" cy="358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46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71975"/>
            <a:ext cx="4067175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47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648200"/>
            <a:ext cx="16764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93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43706" y="304800"/>
            <a:ext cx="35052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Consider 	           of the whole cycle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350915"/>
              </p:ext>
            </p:extLst>
          </p:nvPr>
        </p:nvGraphicFramePr>
        <p:xfrm>
          <a:off x="1453510" y="225732"/>
          <a:ext cx="6953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r:id="rId3" imgW="6095880" imgH="9448920" progId="">
                  <p:embed/>
                </p:oleObj>
              </mc:Choice>
              <mc:Fallback>
                <p:oleObj r:id="rId3" imgW="6095880" imgH="9448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3510" y="225732"/>
                        <a:ext cx="695325" cy="762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31416" y="990600"/>
            <a:ext cx="138271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(a) </a:t>
            </a:r>
            <a:r>
              <a:rPr lang="en-US" sz="1800" dirty="0" err="1"/>
              <a:t>E</a:t>
            </a:r>
            <a:r>
              <a:rPr lang="en-US" sz="1800" baseline="-25000" dirty="0" err="1"/>
              <a:t>rev</a:t>
            </a:r>
            <a:endParaRPr lang="en-US" sz="1800" baseline="-25000" dirty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533088"/>
              </p:ext>
            </p:extLst>
          </p:nvPr>
        </p:nvGraphicFramePr>
        <p:xfrm>
          <a:off x="1814128" y="1318627"/>
          <a:ext cx="4815272" cy="4481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5" imgW="1993680" imgH="2031840" progId="Equation.3">
                  <p:embed/>
                </p:oleObj>
              </mc:Choice>
              <mc:Fallback>
                <p:oleObj name="Equation" r:id="rId5" imgW="1993680" imgH="2031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128" y="1318627"/>
                        <a:ext cx="4815272" cy="4481896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32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17525" y="422275"/>
            <a:ext cx="16922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(b) E</a:t>
            </a:r>
            <a:r>
              <a:rPr lang="en-US" sz="1800" baseline="-25000"/>
              <a:t>irrev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518709"/>
              </p:ext>
            </p:extLst>
          </p:nvPr>
        </p:nvGraphicFramePr>
        <p:xfrm>
          <a:off x="1828800" y="448290"/>
          <a:ext cx="2469375" cy="1066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Equation" r:id="rId3" imgW="1091880" imgH="482400" progId="Equation.3">
                  <p:embed/>
                </p:oleObj>
              </mc:Choice>
              <mc:Fallback>
                <p:oleObj name="Equation" r:id="rId3" imgW="1091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8290"/>
                        <a:ext cx="2469375" cy="1066799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828800"/>
            <a:ext cx="4435475" cy="471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9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93725" y="723900"/>
            <a:ext cx="23780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Combined to be: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60525" y="2708275"/>
            <a:ext cx="3902075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/>
              <a:t>= 0 	if reversible</a:t>
            </a:r>
          </a:p>
          <a:p>
            <a:r>
              <a:rPr lang="en-US" sz="1800"/>
              <a:t>&lt; 0 	if irreversible</a:t>
            </a:r>
          </a:p>
          <a:p>
            <a:r>
              <a:rPr lang="en-US" sz="1800"/>
              <a:t>&gt; 0           impossible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1295400"/>
            <a:ext cx="5455656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7400" y="2209800"/>
            <a:ext cx="609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209800" y="381000"/>
            <a:ext cx="198120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/>
              <a:t>ENTROPY</a:t>
            </a:r>
          </a:p>
        </p:txBody>
      </p:sp>
      <p:sp>
        <p:nvSpPr>
          <p:cNvPr id="5" name="AutoShape 2"/>
          <p:cNvSpPr>
            <a:spLocks/>
          </p:cNvSpPr>
          <p:nvPr/>
        </p:nvSpPr>
        <p:spPr bwMode="auto">
          <a:xfrm flipV="1">
            <a:off x="609600" y="381000"/>
            <a:ext cx="2438400" cy="1981200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0"/>
              <a:gd name="G5" fmla="+- G4 10800 0"/>
              <a:gd name="G6" fmla="cos 10800 0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7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3"/>
          <p:cNvSpPr>
            <a:spLocks/>
          </p:cNvSpPr>
          <p:nvPr/>
        </p:nvSpPr>
        <p:spPr bwMode="auto">
          <a:xfrm flipH="1">
            <a:off x="1828800" y="1371600"/>
            <a:ext cx="2438400" cy="1981200"/>
          </a:xfrm>
          <a:custGeom>
            <a:avLst/>
            <a:gdLst>
              <a:gd name="G0" fmla="sin 10800 17694720"/>
              <a:gd name="G1" fmla="+- G0 10800 0"/>
              <a:gd name="G2" fmla="cos 10800 17694720"/>
              <a:gd name="G3" fmla="+- G2 10800 0"/>
              <a:gd name="G4" fmla="sin 10800 0"/>
              <a:gd name="G5" fmla="+- G4 10800 0"/>
              <a:gd name="G6" fmla="cos 10800 0"/>
              <a:gd name="G7" fmla="+- G6 10800 0"/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10799 w 21600"/>
              <a:gd name="T13" fmla="*/ 0 h 21600"/>
              <a:gd name="T14" fmla="*/ 21599 w 21600"/>
              <a:gd name="T15" fmla="*/ 1079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 stroke="0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99" y="0"/>
                </a:moveTo>
                <a:cubicBezTo>
                  <a:pt x="10799" y="0"/>
                  <a:pt x="10799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</a:path>
            </a:pathLst>
          </a:custGeom>
          <a:noFill/>
          <a:ln w="9360" cap="flat">
            <a:solidFill>
              <a:srgbClr val="000000"/>
            </a:solidFill>
            <a:miter lim="800000"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2362200"/>
            <a:ext cx="2825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1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124200" y="1066800"/>
            <a:ext cx="2825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2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905000" y="1295400"/>
            <a:ext cx="3159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B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19400" y="1981200"/>
            <a:ext cx="3270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/>
              <a:t>A</a:t>
            </a:r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788550"/>
              </p:ext>
            </p:extLst>
          </p:nvPr>
        </p:nvGraphicFramePr>
        <p:xfrm>
          <a:off x="228600" y="2671607"/>
          <a:ext cx="4343399" cy="3587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Equation" r:id="rId3" imgW="2171520" imgH="1676160" progId="Equation.3">
                  <p:embed/>
                </p:oleObj>
              </mc:Choice>
              <mc:Fallback>
                <p:oleObj name="Equation" r:id="rId3" imgW="2171520" imgH="1676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671607"/>
                        <a:ext cx="4343399" cy="3587006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utoShape 9"/>
          <p:cNvSpPr>
            <a:spLocks/>
          </p:cNvSpPr>
          <p:nvPr/>
        </p:nvSpPr>
        <p:spPr bwMode="auto">
          <a:xfrm>
            <a:off x="2906712" y="4271732"/>
            <a:ext cx="152400" cy="1900467"/>
          </a:xfrm>
          <a:prstGeom prst="rightBrace">
            <a:avLst>
              <a:gd name="adj1" fmla="val 75000"/>
              <a:gd name="adj2" fmla="val 50000"/>
            </a:avLst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116262" y="4786196"/>
            <a:ext cx="2149475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Does not depend on path; thermodynamic </a:t>
            </a:r>
            <a:r>
              <a:rPr lang="en-US" sz="1800" b="1" u="sng" dirty="0"/>
              <a:t>property!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029200" y="2686050"/>
            <a:ext cx="3902075" cy="65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800" dirty="0"/>
              <a:t>Let's call this property </a:t>
            </a:r>
            <a:r>
              <a:rPr lang="en-US" sz="1800" b="1" u="sng" dirty="0"/>
              <a:t>entropy</a:t>
            </a:r>
            <a:r>
              <a:rPr lang="en-US" sz="1800" b="1" dirty="0"/>
              <a:t>, </a:t>
            </a:r>
            <a:r>
              <a:rPr lang="en-US" sz="1800" b="1" i="1" dirty="0" smtClean="0"/>
              <a:t>S </a:t>
            </a:r>
            <a:r>
              <a:rPr lang="en-US" sz="1800" b="1" dirty="0" smtClean="0"/>
              <a:t>[kJ/K]</a:t>
            </a:r>
            <a:endParaRPr lang="en-US" sz="1800" b="1" dirty="0"/>
          </a:p>
        </p:txBody>
      </p:sp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406753"/>
              </p:ext>
            </p:extLst>
          </p:nvPr>
        </p:nvGraphicFramePr>
        <p:xfrm>
          <a:off x="5486400" y="3443951"/>
          <a:ext cx="2590800" cy="107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Equation" r:id="rId5" imgW="838080" imgH="444240" progId="Equation.3">
                  <p:embed/>
                </p:oleObj>
              </mc:Choice>
              <mc:Fallback>
                <p:oleObj name="Equation" r:id="rId5" imgW="8380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443951"/>
                        <a:ext cx="2590800" cy="1071652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5486400" y="3394587"/>
            <a:ext cx="2514600" cy="12192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5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5943600" cy="102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Entropy , </a:t>
            </a:r>
            <a:r>
              <a:rPr lang="en-US" sz="2000" b="1" i="1" dirty="0"/>
              <a:t>S = </a:t>
            </a:r>
            <a:r>
              <a:rPr lang="en-US" sz="2000" dirty="0"/>
              <a:t> extensive </a:t>
            </a:r>
            <a:r>
              <a:rPr lang="en-US" sz="2000" dirty="0" smtClean="0"/>
              <a:t>property [kJ/K]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Specific entropy, </a:t>
            </a:r>
            <a:r>
              <a:rPr lang="en-US" sz="2000" b="1" i="1" dirty="0"/>
              <a:t>s</a:t>
            </a:r>
            <a:r>
              <a:rPr lang="en-US" sz="2000" dirty="0"/>
              <a:t> = intensive </a:t>
            </a:r>
            <a:r>
              <a:rPr lang="en-US" sz="2000" dirty="0" smtClean="0"/>
              <a:t>property [kJ/</a:t>
            </a:r>
            <a:r>
              <a:rPr lang="en-US" sz="2000" dirty="0" err="1" smtClean="0"/>
              <a:t>kg.K</a:t>
            </a:r>
            <a:r>
              <a:rPr lang="en-US" sz="2000" dirty="0" smtClean="0"/>
              <a:t>]</a:t>
            </a:r>
            <a:endParaRPr lang="en-US" sz="20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865365"/>
              </p:ext>
            </p:extLst>
          </p:nvPr>
        </p:nvGraphicFramePr>
        <p:xfrm>
          <a:off x="669925" y="1524000"/>
          <a:ext cx="4435474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3" imgW="1688760" imgH="444240" progId="Equation.3">
                  <p:embed/>
                </p:oleObj>
              </mc:Choice>
              <mc:Fallback>
                <p:oleObj name="Equation" r:id="rId3" imgW="16887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" y="1524000"/>
                        <a:ext cx="4435474" cy="914400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93725" y="2472334"/>
            <a:ext cx="5197475" cy="41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We have actually defined entropy </a:t>
            </a:r>
            <a:r>
              <a:rPr lang="en-US" sz="2000" u="sng" dirty="0"/>
              <a:t>change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04801" y="2902769"/>
            <a:ext cx="7907594" cy="164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From statistical thermodynamics, entropy ~ measure of molecular </a:t>
            </a:r>
            <a:r>
              <a:rPr lang="en-US" sz="2000" b="1" dirty="0"/>
              <a:t>disorder</a:t>
            </a:r>
          </a:p>
          <a:p>
            <a:r>
              <a:rPr lang="en-US" sz="2000" b="1" dirty="0"/>
              <a:t>Work</a:t>
            </a:r>
            <a:r>
              <a:rPr lang="en-US" sz="2000" dirty="0"/>
              <a:t> is an ordered form of energy (High quality)</a:t>
            </a:r>
          </a:p>
          <a:p>
            <a:r>
              <a:rPr lang="en-US" sz="2000" dirty="0" smtClean="0"/>
              <a:t>		No </a:t>
            </a:r>
            <a:r>
              <a:rPr lang="en-US" sz="2000" i="1" dirty="0"/>
              <a:t>entropy transfer</a:t>
            </a:r>
            <a:r>
              <a:rPr lang="en-US" sz="2000" dirty="0"/>
              <a:t> along with work transfer</a:t>
            </a:r>
          </a:p>
          <a:p>
            <a:r>
              <a:rPr lang="en-US" sz="2000" b="1" dirty="0"/>
              <a:t>Heat</a:t>
            </a:r>
            <a:r>
              <a:rPr lang="en-US" sz="2000" dirty="0"/>
              <a:t> is a disordered form of energy (Low quality)</a:t>
            </a:r>
          </a:p>
          <a:p>
            <a:r>
              <a:rPr lang="en-US" sz="2000" i="1" dirty="0" smtClean="0"/>
              <a:t>		Entropy </a:t>
            </a:r>
            <a:r>
              <a:rPr lang="en-US" sz="2000" i="1" dirty="0"/>
              <a:t>is transferred</a:t>
            </a:r>
            <a:r>
              <a:rPr lang="en-US" sz="2000" dirty="0"/>
              <a:t> along with heat transfer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31825" y="4724400"/>
            <a:ext cx="5730875" cy="164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“Entropy = zero for pure crystal at 0 K”</a:t>
            </a:r>
          </a:p>
          <a:p>
            <a:pPr algn="ctr"/>
            <a:r>
              <a:rPr lang="en-US" sz="2000" b="1" dirty="0"/>
              <a:t>Third Law of Thermodynamics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Entropy with a 0 K reference is called </a:t>
            </a:r>
            <a:r>
              <a:rPr lang="en-US" sz="2000" i="1" dirty="0"/>
              <a:t>absolute entropy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95300" y="4724400"/>
            <a:ext cx="5867400" cy="914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55587" y="289462"/>
            <a:ext cx="3478213" cy="41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594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en-US" sz="2000" b="1" u="sng" dirty="0"/>
              <a:t>T-ds Relations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5125" y="838200"/>
            <a:ext cx="6035675" cy="133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814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2000" dirty="0"/>
              <a:t>To find the relationship between </a:t>
            </a:r>
            <a:r>
              <a:rPr lang="en-US" sz="2000" dirty="0">
                <a:latin typeface="Symbol" pitchFamily="16" charset="2"/>
              </a:rPr>
              <a:t></a:t>
            </a:r>
            <a:r>
              <a:rPr lang="en-US" sz="2000" dirty="0"/>
              <a:t>Q and T so that the integration of </a:t>
            </a:r>
            <a:r>
              <a:rPr lang="en-US" sz="2000" dirty="0">
                <a:latin typeface="Symbol" pitchFamily="16" charset="2"/>
              </a:rPr>
              <a:t></a:t>
            </a:r>
            <a:r>
              <a:rPr lang="en-US" sz="2000" dirty="0"/>
              <a:t>Q/T can be performed</a:t>
            </a:r>
          </a:p>
          <a:p>
            <a:endParaRPr lang="en-US" sz="2000" dirty="0"/>
          </a:p>
          <a:p>
            <a:r>
              <a:rPr lang="en-US" sz="2000" dirty="0"/>
              <a:t>- From the </a:t>
            </a:r>
            <a:r>
              <a:rPr lang="en-US" sz="2000" b="1" dirty="0"/>
              <a:t>1</a:t>
            </a:r>
            <a:r>
              <a:rPr lang="en-US" sz="2000" b="1" baseline="33000" dirty="0"/>
              <a:t>st</a:t>
            </a:r>
            <a:r>
              <a:rPr lang="en-US" sz="2000" b="1" dirty="0"/>
              <a:t> Law</a:t>
            </a:r>
            <a:r>
              <a:rPr lang="en-US" sz="2000" dirty="0"/>
              <a:t> (neglecting KE &amp; PE)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685800" y="3810000"/>
          <a:ext cx="2362200" cy="144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r:id="rId3" imgW="25908120" imgH="15849720" progId="">
                  <p:embed/>
                </p:oleObj>
              </mc:Choice>
              <mc:Fallback>
                <p:oleObj r:id="rId3" imgW="25908120" imgH="15849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810000"/>
                        <a:ext cx="2362200" cy="14462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09600" y="4800600"/>
            <a:ext cx="2514600" cy="533400"/>
          </a:xfrm>
          <a:prstGeom prst="rect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3197225" y="5058697"/>
            <a:ext cx="1298575" cy="1588"/>
          </a:xfrm>
          <a:prstGeom prst="line">
            <a:avLst/>
          </a:prstGeom>
          <a:noFill/>
          <a:ln w="936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722813" y="4896772"/>
            <a:ext cx="4048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5688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5720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en-US" sz="1600" dirty="0"/>
              <a:t>(a)</a:t>
            </a:r>
          </a:p>
        </p:txBody>
      </p:sp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2213"/>
              </p:ext>
            </p:extLst>
          </p:nvPr>
        </p:nvGraphicFramePr>
        <p:xfrm>
          <a:off x="812653" y="2438400"/>
          <a:ext cx="2522457" cy="990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1" name="Equation" r:id="rId5" imgW="1180800" imgH="457200" progId="Equation.3">
                  <p:embed/>
                </p:oleObj>
              </mc:Choice>
              <mc:Fallback>
                <p:oleObj name="Equation" r:id="rId5" imgW="1180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53" y="2438400"/>
                        <a:ext cx="2522457" cy="990599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031156"/>
              </p:ext>
            </p:extLst>
          </p:nvPr>
        </p:nvGraphicFramePr>
        <p:xfrm>
          <a:off x="4572000" y="3298824"/>
          <a:ext cx="1661494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2" name="Equation" r:id="rId7" imgW="812520" imgH="457200" progId="Equation.3">
                  <p:embed/>
                </p:oleObj>
              </mc:Choice>
              <mc:Fallback>
                <p:oleObj name="Equation" r:id="rId7" imgW="8125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98824"/>
                        <a:ext cx="1661494" cy="968375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5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404</TotalTime>
  <Words>874</Words>
  <Application>Microsoft Office PowerPoint</Application>
  <PresentationFormat>On-screen Show (4:3)</PresentationFormat>
  <Paragraphs>182</Paragraphs>
  <Slides>33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Cambria Math</vt:lpstr>
      <vt:lpstr>Lucida Sans Unicode</vt:lpstr>
      <vt:lpstr>Symbol</vt:lpstr>
      <vt:lpstr>Times New Roman</vt:lpstr>
      <vt:lpstr>UTMocw template</vt:lpstr>
      <vt:lpstr>Equation</vt:lpstr>
      <vt:lpstr>Microsoft Equation 3.0</vt:lpstr>
      <vt:lpstr>Thermodynamics I Chapter 6 Entropy</vt:lpstr>
      <vt:lpstr>Entropy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UPMU</cp:lastModifiedBy>
  <cp:revision>36</cp:revision>
  <cp:lastPrinted>2018-03-19T02:57:30Z</cp:lastPrinted>
  <dcterms:created xsi:type="dcterms:W3CDTF">2013-08-28T02:41:09Z</dcterms:created>
  <dcterms:modified xsi:type="dcterms:W3CDTF">2019-04-18T00:50:30Z</dcterms:modified>
</cp:coreProperties>
</file>