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63" r:id="rId4"/>
    <p:sldId id="259" r:id="rId5"/>
    <p:sldId id="260" r:id="rId6"/>
    <p:sldId id="261" r:id="rId7"/>
    <p:sldId id="281" r:id="rId8"/>
    <p:sldId id="282" r:id="rId9"/>
    <p:sldId id="283" r:id="rId10"/>
    <p:sldId id="284" r:id="rId11"/>
    <p:sldId id="262" r:id="rId12"/>
    <p:sldId id="264" r:id="rId13"/>
    <p:sldId id="265" r:id="rId14"/>
    <p:sldId id="266" r:id="rId15"/>
    <p:sldId id="267" r:id="rId16"/>
    <p:sldId id="279" r:id="rId17"/>
    <p:sldId id="280" r:id="rId18"/>
    <p:sldId id="268" r:id="rId19"/>
    <p:sldId id="273" r:id="rId20"/>
    <p:sldId id="274" r:id="rId21"/>
    <p:sldId id="275" r:id="rId22"/>
    <p:sldId id="276" r:id="rId23"/>
    <p:sldId id="277" r:id="rId24"/>
    <p:sldId id="278" r:id="rId25"/>
    <p:sldId id="269" r:id="rId26"/>
    <p:sldId id="270" r:id="rId27"/>
    <p:sldId id="271" r:id="rId28"/>
    <p:sldId id="272" r:id="rId29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6" Type="http://schemas.openxmlformats.org/officeDocument/2006/relationships/image" Target="../media/image17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image" Target="../media/image2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51.wmf"/><Relationship Id="rId4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F309863-236F-4E66-853E-6B562BA80BFC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22008585-7731-4DA2-8EA5-AEB5E8ACCA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49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2135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410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1099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054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0598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8393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257300" y="730250"/>
            <a:ext cx="4799013" cy="3598863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731447" y="4560840"/>
            <a:ext cx="5851188" cy="4320704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536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920" y="609390"/>
            <a:ext cx="7772160" cy="114345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85920" y="1981260"/>
            <a:ext cx="777216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319489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MY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MY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3/11/2018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13" Type="http://schemas.openxmlformats.org/officeDocument/2006/relationships/image" Target="../media/image16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wmf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.png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11" Type="http://schemas.openxmlformats.org/officeDocument/2006/relationships/image" Target="../media/image15.wmf"/><Relationship Id="rId5" Type="http://schemas.openxmlformats.org/officeDocument/2006/relationships/image" Target="../media/image12.wmf"/><Relationship Id="rId15" Type="http://schemas.openxmlformats.org/officeDocument/2006/relationships/image" Target="../media/image17.wmf"/><Relationship Id="rId10" Type="http://schemas.openxmlformats.org/officeDocument/2006/relationships/oleObject" Target="../embeddings/oleObject6.bin"/><Relationship Id="rId4" Type="http://schemas.openxmlformats.org/officeDocument/2006/relationships/oleObject" Target="../embeddings/oleObject3.bin"/><Relationship Id="rId9" Type="http://schemas.openxmlformats.org/officeDocument/2006/relationships/image" Target="../media/image14.wmf"/><Relationship Id="rId14" Type="http://schemas.openxmlformats.org/officeDocument/2006/relationships/oleObject" Target="../embeddings/oleObject8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0.bin"/><Relationship Id="rId11" Type="http://schemas.openxmlformats.org/officeDocument/2006/relationships/image" Target="../media/image16.png"/><Relationship Id="rId5" Type="http://schemas.openxmlformats.org/officeDocument/2006/relationships/image" Target="../media/image26.wmf"/><Relationship Id="rId10" Type="http://schemas.openxmlformats.org/officeDocument/2006/relationships/image" Target="../media/image200.png"/><Relationship Id="rId4" Type="http://schemas.openxmlformats.org/officeDocument/2006/relationships/oleObject" Target="../embeddings/oleObject9.bin"/><Relationship Id="rId9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7" Type="http://schemas.openxmlformats.org/officeDocument/2006/relationships/image" Target="../media/image44.wmf"/><Relationship Id="rId2" Type="http://schemas.openxmlformats.org/officeDocument/2006/relationships/image" Target="../media/image39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7" Type="http://schemas.openxmlformats.org/officeDocument/2006/relationships/image" Target="../media/image50.png"/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wmf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2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4.wmf"/><Relationship Id="rId5" Type="http://schemas.openxmlformats.org/officeDocument/2006/relationships/image" Target="../media/image51.w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3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png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Thermodynamics I</a:t>
            </a:r>
            <a:br>
              <a:rPr lang="en-US" dirty="0" smtClean="0"/>
            </a:br>
            <a:r>
              <a:rPr lang="en-US" dirty="0" smtClean="0"/>
              <a:t>Chapter 3</a:t>
            </a:r>
            <a:br>
              <a:rPr lang="en-US" dirty="0" smtClean="0"/>
            </a:br>
            <a:r>
              <a:rPr lang="en-US" dirty="0" smtClean="0"/>
              <a:t>Energy, Heat and Work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 smtClean="0"/>
              <a:t>Mohsin</a:t>
            </a:r>
            <a:r>
              <a:rPr lang="en-US" dirty="0" smtClean="0"/>
              <a:t> </a:t>
            </a:r>
            <a:r>
              <a:rPr lang="en-US" dirty="0" err="1" smtClean="0"/>
              <a:t>Mohd</a:t>
            </a:r>
            <a:r>
              <a:rPr lang="en-US" dirty="0" smtClean="0"/>
              <a:t> </a:t>
            </a:r>
            <a:r>
              <a:rPr lang="en-US" dirty="0" err="1" smtClean="0"/>
              <a:t>Sies</a:t>
            </a:r>
            <a:endParaRPr lang="en-US" dirty="0" smtClean="0"/>
          </a:p>
          <a:p>
            <a:r>
              <a:rPr lang="en-US" sz="2000" dirty="0" err="1" smtClean="0"/>
              <a:t>Fakulti</a:t>
            </a:r>
            <a:r>
              <a:rPr lang="en-US" sz="2000" dirty="0" smtClean="0"/>
              <a:t> </a:t>
            </a:r>
            <a:r>
              <a:rPr lang="en-US" sz="2000" dirty="0" err="1" smtClean="0"/>
              <a:t>Kejuruteraan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Mekanikal</a:t>
            </a:r>
            <a:r>
              <a:rPr lang="en-US" sz="2000" dirty="0" smtClean="0"/>
              <a:t>, </a:t>
            </a:r>
            <a:r>
              <a:rPr lang="en-US" sz="2000" dirty="0" err="1" smtClean="0"/>
              <a:t>Universiti</a:t>
            </a:r>
            <a:r>
              <a:rPr lang="en-US" sz="2000" dirty="0" smtClean="0"/>
              <a:t> </a:t>
            </a:r>
            <a:r>
              <a:rPr lang="en-US" sz="2000" dirty="0" err="1" smtClean="0"/>
              <a:t>Teknologi</a:t>
            </a:r>
            <a:r>
              <a:rPr lang="en-US" sz="2000" dirty="0" smtClean="0"/>
              <a:t> Malaysia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3284"/>
          </a:xfrm>
        </p:spPr>
        <p:txBody>
          <a:bodyPr/>
          <a:lstStyle/>
          <a:p>
            <a:r>
              <a:rPr lang="en-US" sz="3200" dirty="0" smtClean="0"/>
              <a:t>Specific Heats for Solids &amp; Liquids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28048"/>
            <a:ext cx="8229600" cy="5198115"/>
          </a:xfrm>
        </p:spPr>
        <p:txBody>
          <a:bodyPr/>
          <a:lstStyle/>
          <a:p>
            <a:r>
              <a:rPr lang="en-US" dirty="0" smtClean="0"/>
              <a:t>For </a:t>
            </a:r>
            <a:r>
              <a:rPr lang="en-US" i="1" dirty="0" smtClean="0"/>
              <a:t>incompressible</a:t>
            </a:r>
            <a:r>
              <a:rPr lang="en-US" dirty="0" smtClean="0"/>
              <a:t> substances (solids &amp; liquids)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i="1" dirty="0" smtClean="0"/>
              <a:t>c</a:t>
            </a:r>
            <a:r>
              <a:rPr lang="en-US" i="1" baseline="-25000" dirty="0" smtClean="0"/>
              <a:t>v</a:t>
            </a:r>
            <a:r>
              <a:rPr lang="en-US" i="1" dirty="0" smtClean="0"/>
              <a:t> = </a:t>
            </a:r>
            <a:r>
              <a:rPr lang="en-US" i="1" dirty="0" err="1" smtClean="0"/>
              <a:t>c</a:t>
            </a:r>
            <a:r>
              <a:rPr lang="en-US" i="1" baseline="-25000" dirty="0" err="1" smtClean="0"/>
              <a:t>p</a:t>
            </a:r>
            <a:r>
              <a:rPr lang="en-US" i="1" dirty="0" smtClean="0"/>
              <a:t> </a:t>
            </a:r>
          </a:p>
          <a:p>
            <a:r>
              <a:rPr lang="en-US" dirty="0" smtClean="0"/>
              <a:t>Thus it can just be stated as </a:t>
            </a:r>
            <a:r>
              <a:rPr lang="en-US" i="1" dirty="0" smtClean="0"/>
              <a:t>c.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4041432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1975754" y="451170"/>
            <a:ext cx="5080320" cy="62883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Modes of Energy Transfer</a:t>
            </a:r>
            <a:endParaRPr dirty="0"/>
          </a:p>
        </p:txBody>
      </p:sp>
      <p:sp>
        <p:nvSpPr>
          <p:cNvPr id="63" name="CustomShape 2"/>
          <p:cNvSpPr/>
          <p:nvPr/>
        </p:nvSpPr>
        <p:spPr>
          <a:xfrm>
            <a:off x="893280" y="1080000"/>
            <a:ext cx="4897920" cy="85941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>
                <a:solidFill>
                  <a:srgbClr val="000000"/>
                </a:solidFill>
                <a:latin typeface="Aharoni CLM"/>
              </a:rPr>
              <a:t>Energy Interaction between System and Surrounding</a:t>
            </a:r>
            <a:endParaRPr/>
          </a:p>
        </p:txBody>
      </p:sp>
      <p:sp>
        <p:nvSpPr>
          <p:cNvPr id="64" name="CustomShape 3"/>
          <p:cNvSpPr/>
          <p:nvPr/>
        </p:nvSpPr>
        <p:spPr>
          <a:xfrm>
            <a:off x="791520" y="2108700"/>
            <a:ext cx="7438080" cy="112239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Energy can cross the boundary (transferred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) of a closed system 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by </a:t>
            </a:r>
            <a:r>
              <a:rPr lang="en-US" sz="2800" b="1" dirty="0">
                <a:solidFill>
                  <a:srgbClr val="000000"/>
                </a:solidFill>
                <a:latin typeface="Aharoni CLM"/>
              </a:rPr>
              <a:t>2 methods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;</a:t>
            </a:r>
            <a:endParaRPr dirty="0"/>
          </a:p>
          <a:p>
            <a:endParaRPr dirty="0"/>
          </a:p>
          <a:p>
            <a:pPr algn="ctr"/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HEAT</a:t>
            </a:r>
            <a:r>
              <a:rPr lang="en-US" sz="2800" b="1" dirty="0">
                <a:solidFill>
                  <a:srgbClr val="000000"/>
                </a:solidFill>
                <a:latin typeface="Aharoni CLM"/>
              </a:rPr>
              <a:t> &amp;  </a:t>
            </a:r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WORK</a:t>
            </a:r>
            <a:endParaRPr dirty="0"/>
          </a:p>
        </p:txBody>
      </p:sp>
      <p:sp>
        <p:nvSpPr>
          <p:cNvPr id="65" name="CustomShape 4"/>
          <p:cNvSpPr/>
          <p:nvPr/>
        </p:nvSpPr>
        <p:spPr>
          <a:xfrm>
            <a:off x="1975754" y="3176215"/>
            <a:ext cx="5080320" cy="74277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22110528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4562160" y="164430"/>
            <a:ext cx="3565680" cy="51435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HEAT</a:t>
            </a:r>
            <a:r>
              <a:rPr lang="en-US" sz="2800" b="1" dirty="0">
                <a:solidFill>
                  <a:srgbClr val="000000"/>
                </a:solidFill>
                <a:latin typeface="Aharoni CLM"/>
              </a:rPr>
              <a:t>, Q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 [J, kJ]</a:t>
            </a:r>
            <a:endParaRPr dirty="0"/>
          </a:p>
        </p:txBody>
      </p:sp>
      <p:sp>
        <p:nvSpPr>
          <p:cNvPr id="40" name="CustomShape 2"/>
          <p:cNvSpPr/>
          <p:nvPr/>
        </p:nvSpPr>
        <p:spPr>
          <a:xfrm>
            <a:off x="401280" y="678780"/>
            <a:ext cx="8321760" cy="102951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>
                <a:solidFill>
                  <a:srgbClr val="000000"/>
                </a:solidFill>
                <a:latin typeface="Trebuchet MS"/>
              </a:rPr>
              <a:t>Heat - Energy that is </a:t>
            </a:r>
            <a:r>
              <a:rPr lang="en-US" sz="2600" i="1">
                <a:solidFill>
                  <a:srgbClr val="000000"/>
                </a:solidFill>
                <a:latin typeface="Trebuchet MS"/>
              </a:rPr>
              <a:t>being transferred</a:t>
            </a:r>
            <a:r>
              <a:rPr lang="en-US" sz="2600">
                <a:solidFill>
                  <a:srgbClr val="000000"/>
                </a:solidFill>
                <a:latin typeface="Trebuchet MS"/>
              </a:rPr>
              <a:t> due to a </a:t>
            </a:r>
            <a:r>
              <a:rPr lang="en-US" sz="2600" u="sng">
                <a:solidFill>
                  <a:srgbClr val="000000"/>
                </a:solidFill>
                <a:latin typeface="Trebuchet MS"/>
              </a:rPr>
              <a:t>temperature difference</a:t>
            </a:r>
            <a:endParaRPr/>
          </a:p>
        </p:txBody>
      </p:sp>
      <p:sp>
        <p:nvSpPr>
          <p:cNvPr id="41" name="CustomShape 3"/>
          <p:cNvSpPr/>
          <p:nvPr/>
        </p:nvSpPr>
        <p:spPr>
          <a:xfrm>
            <a:off x="711360" y="1478790"/>
            <a:ext cx="8026080" cy="150012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pPr>
              <a:buFont typeface="Times New Roman"/>
              <a:buChar char="•"/>
            </a:pPr>
            <a:r>
              <a:rPr lang="en-US" sz="2400">
                <a:solidFill>
                  <a:srgbClr val="000000"/>
                </a:solidFill>
                <a:latin typeface="Trebuchet MS"/>
              </a:rPr>
              <a:t>Heat is a </a:t>
            </a:r>
            <a:r>
              <a:rPr lang="en-US" sz="2400" u="sng">
                <a:solidFill>
                  <a:srgbClr val="000000"/>
                </a:solidFill>
                <a:latin typeface="Trebuchet MS"/>
              </a:rPr>
              <a:t>mode</a:t>
            </a:r>
            <a:r>
              <a:rPr lang="en-US" sz="2400">
                <a:solidFill>
                  <a:srgbClr val="000000"/>
                </a:solidFill>
                <a:latin typeface="Trebuchet MS"/>
              </a:rPr>
              <a:t> of energy transfer</a:t>
            </a:r>
            <a:endParaRPr/>
          </a:p>
          <a:p>
            <a:pPr>
              <a:buFont typeface="Times New Roman"/>
              <a:buChar char="•"/>
            </a:pPr>
            <a:r>
              <a:rPr lang="en-US" sz="2400">
                <a:solidFill>
                  <a:srgbClr val="000000"/>
                </a:solidFill>
                <a:latin typeface="Trebuchet MS"/>
              </a:rPr>
              <a:t>Heat is not a property</a:t>
            </a:r>
            <a:endParaRPr/>
          </a:p>
          <a:p>
            <a:pPr>
              <a:buFont typeface="Times New Roman"/>
              <a:buChar char="•"/>
            </a:pPr>
            <a:r>
              <a:rPr lang="en-US" sz="2400">
                <a:solidFill>
                  <a:srgbClr val="000000"/>
                </a:solidFill>
                <a:latin typeface="Trebuchet MS"/>
              </a:rPr>
              <a:t>Energy is related to </a:t>
            </a:r>
            <a:r>
              <a:rPr lang="en-US" sz="2400" u="sng">
                <a:solidFill>
                  <a:srgbClr val="000000"/>
                </a:solidFill>
                <a:latin typeface="Trebuchet MS"/>
              </a:rPr>
              <a:t>states</a:t>
            </a:r>
            <a:r>
              <a:rPr lang="en-US" sz="2400">
                <a:solidFill>
                  <a:srgbClr val="000000"/>
                </a:solidFill>
                <a:latin typeface="Trebuchet MS"/>
              </a:rPr>
              <a:t> (property)
Heat is related to </a:t>
            </a:r>
            <a:r>
              <a:rPr lang="en-US" sz="2400" u="sng">
                <a:solidFill>
                  <a:srgbClr val="000000"/>
                </a:solidFill>
                <a:latin typeface="Trebuchet MS"/>
              </a:rPr>
              <a:t>processes</a:t>
            </a:r>
            <a:r>
              <a:rPr lang="en-US" sz="2400">
                <a:solidFill>
                  <a:srgbClr val="000000"/>
                </a:solidFill>
                <a:latin typeface="Trebuchet MS"/>
              </a:rPr>
              <a:t> (not a property, depends on the path)</a:t>
            </a:r>
            <a:endParaRPr/>
          </a:p>
        </p:txBody>
      </p:sp>
      <p:sp>
        <p:nvSpPr>
          <p:cNvPr id="42" name="CustomShape 4"/>
          <p:cNvSpPr/>
          <p:nvPr/>
        </p:nvSpPr>
        <p:spPr>
          <a:xfrm>
            <a:off x="690240" y="4279230"/>
            <a:ext cx="6523200" cy="389340"/>
          </a:xfrm>
          <a:prstGeom prst="rect">
            <a:avLst/>
          </a:prstGeom>
          <a:noFill/>
          <a:ln>
            <a:noFill/>
          </a:ln>
        </p:spPr>
      </p:sp>
      <p:sp>
        <p:nvSpPr>
          <p:cNvPr id="43" name="CustomShape 5"/>
          <p:cNvSpPr/>
          <p:nvPr/>
        </p:nvSpPr>
        <p:spPr>
          <a:xfrm>
            <a:off x="3505200" y="4507174"/>
            <a:ext cx="4470240" cy="59643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solidFill>
                  <a:srgbClr val="000000"/>
                </a:solidFill>
                <a:latin typeface="Aharoni CLM"/>
              </a:rPr>
              <a:t>= rate of heat transfer</a:t>
            </a:r>
            <a:endParaRPr sz="2400" dirty="0"/>
          </a:p>
        </p:txBody>
      </p:sp>
      <p:sp>
        <p:nvSpPr>
          <p:cNvPr id="44" name="CustomShape 6"/>
          <p:cNvSpPr/>
          <p:nvPr/>
        </p:nvSpPr>
        <p:spPr>
          <a:xfrm>
            <a:off x="3505200" y="5302569"/>
            <a:ext cx="5507520" cy="9025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400" dirty="0">
                <a:solidFill>
                  <a:srgbClr val="000000"/>
                </a:solidFill>
                <a:latin typeface="Aharoni CLM"/>
              </a:rPr>
              <a:t>Amount of heat transferred during a process (depends on the path)</a:t>
            </a:r>
            <a:endParaRPr sz="2400" dirty="0"/>
          </a:p>
        </p:txBody>
      </p:sp>
      <p:sp>
        <p:nvSpPr>
          <p:cNvPr id="45" name="Line 7"/>
          <p:cNvSpPr/>
          <p:nvPr/>
        </p:nvSpPr>
        <p:spPr>
          <a:xfrm flipH="1">
            <a:off x="2388358" y="5542050"/>
            <a:ext cx="1116842" cy="217305"/>
          </a:xfrm>
          <a:prstGeom prst="line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91443825"/>
                  </p:ext>
                </p:extLst>
              </p:nvPr>
            </p:nvGraphicFramePr>
            <p:xfrm>
              <a:off x="649297" y="3507607"/>
              <a:ext cx="2453724" cy="259556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53724"/>
                  </a:tblGrid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acc>
                                  <m:accPr>
                                    <m:chr m:val="̇"/>
                                    <m:ctrlPr>
                                      <a:rPr lang="en-US" sz="2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</m:acc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den>
                                </m:f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40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𝑘𝐽</m:t>
                                        </m:r>
                                      </m:num>
                                      <m:den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den>
                                    </m:f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=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𝑘𝑊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nary>
                                  <m:naryPr>
                                    <m:ctrlPr>
                                      <a:rPr lang="en-US" sz="2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>
                                    <m:r>
                                      <m:rPr>
                                        <m:brk m:alnAt="23"/>
                                      </m:r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  <m:sup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  <m:e>
                                    <m:r>
                                      <a:rPr lang="en-US" sz="2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𝛿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</m:nary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𝑄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191443825"/>
                  </p:ext>
                </p:extLst>
              </p:nvPr>
            </p:nvGraphicFramePr>
            <p:xfrm>
              <a:off x="649297" y="3507607"/>
              <a:ext cx="2453724" cy="2595563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453724"/>
                  </a:tblGrid>
                  <a:tr h="77863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48" t="-781" r="-990" b="-235156"/>
                          </a:stretch>
                        </a:blipFill>
                      </a:tcPr>
                    </a:tc>
                  </a:tr>
                  <a:tr h="90538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48" t="-86577" r="-990" b="-102013"/>
                          </a:stretch>
                        </a:blipFill>
                      </a:tcPr>
                    </a:tc>
                  </a:tr>
                  <a:tr h="911543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48" t="-185333" r="-990" b="-133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1245290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CustomShape 1"/>
          <p:cNvSpPr/>
          <p:nvPr/>
        </p:nvSpPr>
        <p:spPr>
          <a:xfrm>
            <a:off x="2438400" y="453600"/>
            <a:ext cx="3759360" cy="4644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Heat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 (</a:t>
            </a:r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ctd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.)</a:t>
            </a:r>
            <a:endParaRPr dirty="0"/>
          </a:p>
        </p:txBody>
      </p:sp>
      <p:sp>
        <p:nvSpPr>
          <p:cNvPr id="47" name="CustomShape 2"/>
          <p:cNvSpPr/>
          <p:nvPr/>
        </p:nvSpPr>
        <p:spPr>
          <a:xfrm>
            <a:off x="2726400" y="1215540"/>
            <a:ext cx="2895360" cy="1258470"/>
          </a:xfrm>
          <a:prstGeom prst="rect">
            <a:avLst/>
          </a:prstGeom>
          <a:noFill/>
          <a:ln w="9360">
            <a:solidFill>
              <a:srgbClr val="000000"/>
            </a:solidFill>
            <a:round/>
          </a:ln>
        </p:spPr>
      </p:sp>
      <p:sp>
        <p:nvSpPr>
          <p:cNvPr id="50" name="CustomShape 5"/>
          <p:cNvSpPr/>
          <p:nvPr/>
        </p:nvSpPr>
        <p:spPr>
          <a:xfrm>
            <a:off x="3454560" y="1428840"/>
            <a:ext cx="1825920" cy="70983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>
                <a:solidFill>
                  <a:srgbClr val="000000"/>
                </a:solidFill>
                <a:latin typeface="Aharoni CLM"/>
              </a:rPr>
              <a:t>system</a:t>
            </a:r>
            <a:endParaRPr/>
          </a:p>
        </p:txBody>
      </p:sp>
      <p:sp>
        <p:nvSpPr>
          <p:cNvPr id="51" name="CustomShape 6"/>
          <p:cNvSpPr/>
          <p:nvPr/>
        </p:nvSpPr>
        <p:spPr>
          <a:xfrm>
            <a:off x="616954" y="1954341"/>
            <a:ext cx="2052960" cy="63477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Q</a:t>
            </a:r>
            <a:r>
              <a:rPr lang="en-US" sz="2800" baseline="-25000" dirty="0">
                <a:solidFill>
                  <a:srgbClr val="000000"/>
                </a:solidFill>
                <a:latin typeface="Aharoni CLM"/>
              </a:rPr>
              <a:t>in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= +</a:t>
            </a:r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ve</a:t>
            </a:r>
            <a:endParaRPr dirty="0"/>
          </a:p>
        </p:txBody>
      </p:sp>
      <p:sp>
        <p:nvSpPr>
          <p:cNvPr id="52" name="CustomShape 7"/>
          <p:cNvSpPr/>
          <p:nvPr/>
        </p:nvSpPr>
        <p:spPr>
          <a:xfrm>
            <a:off x="5892960" y="1943190"/>
            <a:ext cx="2412000" cy="75384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Q</a:t>
            </a:r>
            <a:r>
              <a:rPr lang="en-US" sz="2800" baseline="-25000" dirty="0" err="1">
                <a:solidFill>
                  <a:srgbClr val="000000"/>
                </a:solidFill>
                <a:latin typeface="Aharoni CLM"/>
              </a:rPr>
              <a:t>out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= -</a:t>
            </a:r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ve</a:t>
            </a:r>
            <a:endParaRPr dirty="0"/>
          </a:p>
        </p:txBody>
      </p:sp>
      <p:sp>
        <p:nvSpPr>
          <p:cNvPr id="53" name="CustomShape 8"/>
          <p:cNvSpPr/>
          <p:nvPr/>
        </p:nvSpPr>
        <p:spPr>
          <a:xfrm>
            <a:off x="588480" y="2907630"/>
            <a:ext cx="7967520" cy="376623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Adiabatic Process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 (Q = 0)</a:t>
            </a:r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		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insulated</a:t>
            </a:r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		</a:t>
            </a:r>
            <a:r>
              <a:rPr lang="en-US" sz="2800" dirty="0" err="1" smtClean="0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800" baseline="-25000" dirty="0" err="1" smtClean="0">
                <a:solidFill>
                  <a:srgbClr val="000000"/>
                </a:solidFill>
                <a:latin typeface="Aharoni CLM"/>
              </a:rPr>
              <a:t>system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 = </a:t>
            </a:r>
            <a:r>
              <a:rPr lang="en-US" sz="2800" dirty="0" err="1">
                <a:solidFill>
                  <a:srgbClr val="000000"/>
                </a:solidFill>
                <a:latin typeface="Aharoni CLM"/>
              </a:rPr>
              <a:t>T</a:t>
            </a:r>
            <a:r>
              <a:rPr lang="en-US" sz="2800" baseline="-25000" dirty="0" err="1">
                <a:solidFill>
                  <a:srgbClr val="000000"/>
                </a:solidFill>
                <a:latin typeface="Aharoni CLM"/>
              </a:rPr>
              <a:t>surrounding</a:t>
            </a:r>
            <a:endParaRPr baseline="-25000" dirty="0"/>
          </a:p>
          <a:p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Adiabatic </a:t>
            </a:r>
            <a:r>
              <a:rPr lang="en-US" sz="28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≠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   Isothermal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!</a:t>
            </a:r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		(T can change by 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other 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methods; </a:t>
            </a:r>
            <a:r>
              <a:rPr lang="en-US" sz="2800" dirty="0" smtClean="0">
                <a:solidFill>
                  <a:srgbClr val="000000"/>
                </a:solidFill>
                <a:latin typeface="Aharoni CLM"/>
              </a:rPr>
              <a:t>			energy can 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enter system by </a:t>
            </a:r>
            <a:r>
              <a:rPr lang="en-US" sz="2800" i="1" u="sng" dirty="0" smtClean="0">
                <a:solidFill>
                  <a:srgbClr val="000000"/>
                </a:solidFill>
                <a:latin typeface="Aharoni CLM"/>
              </a:rPr>
              <a:t>work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)</a:t>
            </a:r>
            <a:endParaRPr dirty="0"/>
          </a:p>
          <a:p>
            <a:endParaRPr dirty="0"/>
          </a:p>
        </p:txBody>
      </p:sp>
      <p:sp>
        <p:nvSpPr>
          <p:cNvPr id="54" name="Line 9"/>
          <p:cNvSpPr/>
          <p:nvPr/>
        </p:nvSpPr>
        <p:spPr>
          <a:xfrm>
            <a:off x="1633602" y="3314790"/>
            <a:ext cx="0" cy="74277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5" name="Line 10"/>
          <p:cNvSpPr/>
          <p:nvPr/>
        </p:nvSpPr>
        <p:spPr>
          <a:xfrm>
            <a:off x="1672870" y="3667740"/>
            <a:ext cx="50784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6" name="Line 11"/>
          <p:cNvSpPr/>
          <p:nvPr/>
        </p:nvSpPr>
        <p:spPr>
          <a:xfrm>
            <a:off x="1643434" y="4057560"/>
            <a:ext cx="50784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2" name="Right Arrow 1"/>
          <p:cNvSpPr/>
          <p:nvPr/>
        </p:nvSpPr>
        <p:spPr>
          <a:xfrm>
            <a:off x="2180710" y="1654038"/>
            <a:ext cx="978408" cy="28915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5132556" y="1639179"/>
            <a:ext cx="978408" cy="289152"/>
          </a:xfrm>
          <a:prstGeom prst="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84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4453208" y="276352"/>
            <a:ext cx="259280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latin typeface="Aharoni CLM" pitchFamily="2"/>
              </a:defRPr>
            </a:pPr>
            <a:r>
              <a:rPr lang="en-US" sz="2400" b="1" i="0" u="sng" strike="noStrike" baseline="0">
                <a:ln>
                  <a:noFill/>
                </a:ln>
                <a:solidFill>
                  <a:srgbClr val="000000"/>
                </a:solidFill>
                <a:uFillTx/>
                <a:latin typeface="Aharoni CLM" pitchFamily="18"/>
                <a:ea typeface="Gothic" pitchFamily="2"/>
                <a:cs typeface="Nimbus Sans L" pitchFamily="2"/>
              </a:rPr>
              <a:t>WORK</a:t>
            </a:r>
            <a:r>
              <a:rPr lang="en-US" sz="2400" b="1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, W [J, kJ]</a:t>
            </a:r>
          </a:p>
        </p:txBody>
      </p:sp>
      <p:sp>
        <p:nvSpPr>
          <p:cNvPr id="3" name="Freeform 2"/>
          <p:cNvSpPr/>
          <p:nvPr/>
        </p:nvSpPr>
        <p:spPr>
          <a:xfrm>
            <a:off x="609600" y="773819"/>
            <a:ext cx="7687723" cy="151003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1150920" marR="0" lvl="0" indent="-115092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50920" algn="l"/>
                <a:tab pos="2065320" algn="l"/>
                <a:tab pos="2979720" algn="l"/>
                <a:tab pos="3894119" algn="l"/>
                <a:tab pos="4808520" algn="l"/>
                <a:tab pos="5722920" algn="l"/>
                <a:tab pos="6637319" algn="l"/>
                <a:tab pos="7551719" algn="l"/>
                <a:tab pos="8466120" algn="l"/>
                <a:tab pos="9380520" algn="l"/>
                <a:tab pos="10294920" algn="l"/>
                <a:tab pos="11209320" algn="l"/>
              </a:tabLst>
              <a:defRPr sz="2400" b="0">
                <a:latin typeface="Aharoni CLM" pitchFamily="2"/>
              </a:defRPr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Aharoni CLM" pitchFamily="18"/>
                <a:ea typeface="Gothic" pitchFamily="2"/>
                <a:cs typeface="Nimbus Sans L" pitchFamily="2"/>
              </a:rPr>
              <a:t>Work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 -–Energy that is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crossing the boundary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 </a:t>
            </a: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Aharoni CLM" pitchFamily="18"/>
                <a:ea typeface="Gothic" pitchFamily="2"/>
                <a:cs typeface="Nimbus Sans L" pitchFamily="2"/>
              </a:rPr>
              <a:t>other than heat</a:t>
            </a:r>
          </a:p>
          <a:p>
            <a:pPr marL="1150920" marR="0" lvl="0" indent="-115092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150920" algn="l"/>
                <a:tab pos="1828440" algn="l"/>
                <a:tab pos="2742840" algn="l"/>
                <a:tab pos="3657240" algn="l"/>
                <a:tab pos="4571640" algn="l"/>
                <a:tab pos="5486040" algn="l"/>
                <a:tab pos="6400440" algn="l"/>
                <a:tab pos="7314840" algn="l"/>
                <a:tab pos="8229240" algn="l"/>
                <a:tab pos="9143639" algn="l"/>
                <a:tab pos="10058039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	(electrical, stirrer, shaft, moving piston, etc</a:t>
            </a:r>
            <a:r>
              <a:rPr lang="en-US" sz="2400" b="0" i="0" u="none" strike="noStrike" baseline="0" dirty="0" smtClean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.)</a:t>
            </a:r>
          </a:p>
          <a:p>
            <a:pPr marL="1150920" lvl="0" indent="-1150920">
              <a:tabLst>
                <a:tab pos="1150920" algn="l"/>
                <a:tab pos="1828440" algn="l"/>
                <a:tab pos="2742840" algn="l"/>
                <a:tab pos="3657240" algn="l"/>
                <a:tab pos="4571640" algn="l"/>
                <a:tab pos="5486040" algn="l"/>
                <a:tab pos="6400440" algn="l"/>
                <a:tab pos="7314840" algn="l"/>
                <a:tab pos="8229240" algn="l"/>
                <a:tab pos="9143639" algn="l"/>
                <a:tab pos="10058039" algn="l"/>
              </a:tabLst>
              <a:defRPr sz="2400" b="0">
                <a:latin typeface="Aharoni CLM" pitchFamily="2"/>
              </a:defRPr>
            </a:pPr>
            <a:r>
              <a:rPr lang="en-US" sz="2400" dirty="0"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	Also stated as </a:t>
            </a:r>
            <a:r>
              <a:rPr lang="en-US" sz="2400" dirty="0" smtClean="0"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the </a:t>
            </a:r>
            <a:r>
              <a:rPr lang="en-US" sz="2400" dirty="0"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energy transfer associated with a </a:t>
            </a:r>
            <a:endParaRPr lang="en-US" sz="2400" dirty="0" smtClean="0"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  <a:p>
            <a:pPr marL="1150920" lvl="0" indent="-1150920">
              <a:tabLst>
                <a:tab pos="1150920" algn="l"/>
                <a:tab pos="1828440" algn="l"/>
                <a:tab pos="2742840" algn="l"/>
                <a:tab pos="3657240" algn="l"/>
                <a:tab pos="4571640" algn="l"/>
                <a:tab pos="5486040" algn="l"/>
                <a:tab pos="6400440" algn="l"/>
                <a:tab pos="7314840" algn="l"/>
                <a:tab pos="8229240" algn="l"/>
                <a:tab pos="9143639" algn="l"/>
                <a:tab pos="10058039" algn="l"/>
              </a:tabLst>
              <a:defRPr sz="2400" b="0">
                <a:latin typeface="Aharoni CLM" pitchFamily="2"/>
              </a:defRPr>
            </a:pPr>
            <a:r>
              <a:rPr lang="en-US" sz="2400" dirty="0"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	</a:t>
            </a:r>
            <a:r>
              <a:rPr lang="en-US" sz="2400" dirty="0" smtClean="0"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force </a:t>
            </a:r>
            <a:r>
              <a:rPr lang="en-US" sz="2400" dirty="0"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acting </a:t>
            </a:r>
            <a:r>
              <a:rPr lang="en-US" sz="2400" dirty="0" smtClean="0"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for </a:t>
            </a:r>
            <a:r>
              <a:rPr lang="en-US" sz="2400" dirty="0"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a </a:t>
            </a:r>
            <a:r>
              <a:rPr lang="en-US" sz="2400" dirty="0" smtClean="0"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distance.</a:t>
            </a: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995040" y="2145420"/>
            <a:ext cx="4971787" cy="80227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Not a property (related to </a:t>
            </a:r>
            <a:r>
              <a:rPr lang="en-US" sz="2400" b="0" i="1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process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)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Times New Roman" pitchFamily="18"/>
              <a:buChar char="-"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Mode of energy </a:t>
            </a:r>
            <a:r>
              <a:rPr lang="en-US" sz="2400" b="0" i="1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transfer</a:t>
            </a:r>
          </a:p>
        </p:txBody>
      </p:sp>
      <p:sp>
        <p:nvSpPr>
          <p:cNvPr id="5" name="Freeform 4"/>
          <p:cNvSpPr/>
          <p:nvPr/>
        </p:nvSpPr>
        <p:spPr>
          <a:xfrm>
            <a:off x="2969760" y="3050459"/>
            <a:ext cx="2838240" cy="1037070"/>
          </a:xfrm>
          <a:custGeom>
            <a:avLst/>
            <a:gdLst>
              <a:gd name="f0" fmla="val 180"/>
              <a:gd name="f1" fmla="val 0"/>
              <a:gd name="f2" fmla="val 1341"/>
              <a:gd name="f3" fmla="val 871"/>
              <a:gd name="f4" fmla="val 449"/>
              <a:gd name="f5" fmla="val 58"/>
              <a:gd name="f6" fmla="val 378"/>
              <a:gd name="f7" fmla="val 62"/>
              <a:gd name="f8" fmla="val 306"/>
              <a:gd name="f9" fmla="val 61"/>
              <a:gd name="f10" fmla="val 235"/>
              <a:gd name="f11" fmla="val 70"/>
              <a:gd name="f12" fmla="val 211"/>
              <a:gd name="f13" fmla="val 73"/>
              <a:gd name="f14" fmla="val 167"/>
              <a:gd name="f15" fmla="val 92"/>
              <a:gd name="f16" fmla="val 146"/>
              <a:gd name="f17" fmla="val 154"/>
              <a:gd name="f18" fmla="val 143"/>
              <a:gd name="f19" fmla="val 88"/>
              <a:gd name="f20" fmla="val 216"/>
              <a:gd name="f21" fmla="val 80"/>
              <a:gd name="f22" fmla="val 227"/>
              <a:gd name="f23" fmla="val 75"/>
              <a:gd name="f24" fmla="val 240"/>
              <a:gd name="f25" fmla="val 65"/>
              <a:gd name="f26" fmla="val 250"/>
              <a:gd name="f27" fmla="val 55"/>
              <a:gd name="f28" fmla="val 260"/>
              <a:gd name="f29" fmla="val 37"/>
              <a:gd name="f30" fmla="val 261"/>
              <a:gd name="f31" fmla="val 31"/>
              <a:gd name="f32" fmla="val 273"/>
              <a:gd name="f33" fmla="val 17"/>
              <a:gd name="f34" fmla="val 301"/>
              <a:gd name="f35" fmla="val 9"/>
              <a:gd name="f36" fmla="val 363"/>
              <a:gd name="f37" fmla="val 18"/>
              <a:gd name="f38" fmla="val 434"/>
              <a:gd name="f39" fmla="val 476"/>
              <a:gd name="f40" fmla="val 499"/>
              <a:gd name="f41" fmla="val 69"/>
              <a:gd name="f42" fmla="val 510"/>
              <a:gd name="f43" fmla="val 67"/>
              <a:gd name="f44" fmla="val 526"/>
              <a:gd name="f45" fmla="val 77"/>
              <a:gd name="f46" fmla="val 533"/>
              <a:gd name="f47" fmla="val 96"/>
              <a:gd name="f48" fmla="val 547"/>
              <a:gd name="f49" fmla="val 144"/>
              <a:gd name="f50" fmla="val 555"/>
              <a:gd name="f51" fmla="val 159"/>
              <a:gd name="f52" fmla="val 578"/>
              <a:gd name="f53" fmla="val 597"/>
              <a:gd name="f54" fmla="val 189"/>
              <a:gd name="f55" fmla="val 623"/>
              <a:gd name="f56" fmla="val 193"/>
              <a:gd name="f57" fmla="val 634"/>
              <a:gd name="f58" fmla="val 648"/>
              <a:gd name="f59" fmla="val 201"/>
              <a:gd name="f60" fmla="val 657"/>
              <a:gd name="f61" fmla="val 210"/>
              <a:gd name="f62" fmla="val 667"/>
              <a:gd name="f63" fmla="val 224"/>
              <a:gd name="f64" fmla="val 672"/>
              <a:gd name="f65" fmla="val 679"/>
              <a:gd name="f66" fmla="val 263"/>
              <a:gd name="f67" fmla="val 764"/>
              <a:gd name="f68" fmla="val 222"/>
              <a:gd name="f69" fmla="val 662"/>
              <a:gd name="f70" fmla="val 280"/>
              <a:gd name="f71" fmla="val 736"/>
              <a:gd name="f72" fmla="val 323"/>
              <a:gd name="f73" fmla="val 791"/>
              <a:gd name="f74" fmla="val 251"/>
              <a:gd name="f75" fmla="val 757"/>
              <a:gd name="f76" fmla="val 325"/>
              <a:gd name="f77" fmla="val 781"/>
              <a:gd name="f78" fmla="val 329"/>
              <a:gd name="f79" fmla="val 792"/>
              <a:gd name="f80" fmla="val 324"/>
              <a:gd name="f81" fmla="val 813"/>
              <a:gd name="f82" fmla="val 336"/>
              <a:gd name="f83" fmla="val 815"/>
              <a:gd name="f84" fmla="val 418"/>
              <a:gd name="f85" fmla="val 829"/>
              <a:gd name="f86" fmla="val 502"/>
              <a:gd name="f87" fmla="val 820"/>
              <a:gd name="f88" fmla="val 585"/>
              <a:gd name="f89" fmla="val 826"/>
              <a:gd name="f90" fmla="val 635"/>
              <a:gd name="f91" fmla="val 830"/>
              <a:gd name="f92" fmla="val 682"/>
              <a:gd name="f93" fmla="val 861"/>
              <a:gd name="f94" fmla="val 732"/>
              <a:gd name="f95" fmla="val 867"/>
              <a:gd name="f96" fmla="val 928"/>
              <a:gd name="f97" fmla="val 870"/>
              <a:gd name="f98" fmla="val 1025"/>
              <a:gd name="f99" fmla="val 860"/>
              <a:gd name="f100" fmla="val 1038"/>
              <a:gd name="f101" fmla="val 859"/>
              <a:gd name="f102" fmla="val 1047"/>
              <a:gd name="f103" fmla="val 844"/>
              <a:gd name="f104" fmla="val 1059"/>
              <a:gd name="f105" fmla="val 838"/>
              <a:gd name="f106" fmla="val 1090"/>
              <a:gd name="f107" fmla="val 822"/>
              <a:gd name="f108" fmla="val 1127"/>
              <a:gd name="f109" fmla="val 1161"/>
              <a:gd name="f110" fmla="val 1221"/>
              <a:gd name="f111" fmla="val 755"/>
              <a:gd name="f112" fmla="val 1183"/>
              <a:gd name="f113" fmla="val 758"/>
              <a:gd name="f114" fmla="val 1217"/>
              <a:gd name="f115" fmla="val 691"/>
              <a:gd name="f116" fmla="val 1228"/>
              <a:gd name="f117" fmla="val 670"/>
              <a:gd name="f118" fmla="val 1266"/>
              <a:gd name="f119" fmla="val 647"/>
              <a:gd name="f120" fmla="val 1285"/>
              <a:gd name="f121" fmla="val 1319"/>
              <a:gd name="f122" fmla="val 530"/>
              <a:gd name="f123" fmla="val 1264"/>
              <a:gd name="f124" fmla="val 683"/>
              <a:gd name="f125" fmla="val 1330"/>
              <a:gd name="f126" fmla="val 566"/>
              <a:gd name="f127" fmla="val 1338"/>
              <a:gd name="f128" fmla="val 553"/>
              <a:gd name="f129" fmla="val 1337"/>
              <a:gd name="f130" fmla="val 536"/>
              <a:gd name="f131" fmla="val 521"/>
              <a:gd name="f132" fmla="val 1332"/>
              <a:gd name="f133" fmla="val 439"/>
              <a:gd name="f134" fmla="val 1334"/>
              <a:gd name="f135" fmla="val 344"/>
              <a:gd name="f136" fmla="val 1262"/>
              <a:gd name="f137" fmla="val 295"/>
              <a:gd name="f138" fmla="val 1255"/>
              <a:gd name="f139" fmla="val 284"/>
              <a:gd name="f140" fmla="val 1245"/>
              <a:gd name="f141" fmla="val 274"/>
              <a:gd name="f142" fmla="val 1240"/>
              <a:gd name="f143" fmla="val 262"/>
              <a:gd name="f144" fmla="val 1230"/>
              <a:gd name="f145" fmla="val 1234"/>
              <a:gd name="f146" fmla="val 194"/>
              <a:gd name="f147" fmla="val 1206"/>
              <a:gd name="f148" fmla="val 183"/>
              <a:gd name="f149" fmla="val 1193"/>
              <a:gd name="f150" fmla="val 172"/>
              <a:gd name="f151" fmla="val 160"/>
              <a:gd name="f152" fmla="val 1174"/>
              <a:gd name="f153" fmla="val 150"/>
              <a:gd name="f154" fmla="val 1170"/>
              <a:gd name="f155" fmla="val 136"/>
              <a:gd name="f156" fmla="val 126"/>
              <a:gd name="f157" fmla="val 1101"/>
              <a:gd name="f158" fmla="val 924"/>
              <a:gd name="f159" fmla="val 63"/>
              <a:gd name="f160" fmla="val 856"/>
              <a:gd name="f161" fmla="val 841"/>
              <a:gd name="f162" fmla="val 54"/>
              <a:gd name="f163" fmla="val 825"/>
              <a:gd name="f164" fmla="val 52"/>
              <a:gd name="f165" fmla="val 811"/>
              <a:gd name="f166" fmla="val 47"/>
              <a:gd name="f167" fmla="val 795"/>
              <a:gd name="f168" fmla="val 41"/>
              <a:gd name="f169" fmla="val 29"/>
              <a:gd name="f170" fmla="val 765"/>
              <a:gd name="f171" fmla="val 24"/>
              <a:gd name="f172" fmla="val 14"/>
              <a:gd name="f173" fmla="val 675"/>
              <a:gd name="f174" fmla="val 2"/>
              <a:gd name="f175" fmla="val 619"/>
              <a:gd name="f176" fmla="val 6"/>
              <a:gd name="f177" fmla="val 561"/>
              <a:gd name="f178" fmla="val 506"/>
              <a:gd name="f179" fmla="val 13"/>
              <a:gd name="f180" fmla="val 493"/>
              <a:gd name="f181" fmla="val 16"/>
              <a:gd name="f182" fmla="val 494"/>
              <a:gd name="f183" fmla="val 39"/>
              <a:gd name="f184" fmla="val 483"/>
              <a:gd name="f185" fmla="val 474"/>
              <a:gd name="f186" fmla="val 46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1341" h="871">
                <a:moveTo>
                  <a:pt x="f4" y="f5"/>
                </a:moveTo>
                <a:cubicBezTo>
                  <a:pt x="f6" y="f7"/>
                  <a:pt x="f8" y="f9"/>
                  <a:pt x="f10" y="f11"/>
                </a:cubicBezTo>
                <a:cubicBezTo>
                  <a:pt x="f12" y="f13"/>
                  <a:pt x="f14" y="f15"/>
                  <a:pt x="f14" y="f15"/>
                </a:cubicBezTo>
                <a:cubicBezTo>
                  <a:pt x="f16" y="f17"/>
                  <a:pt x="f18" y="f0"/>
                  <a:pt x="f19" y="f20"/>
                </a:cubicBezTo>
                <a:cubicBezTo>
                  <a:pt x="f21" y="f22"/>
                  <a:pt x="f23" y="f24"/>
                  <a:pt x="f25" y="f26"/>
                </a:cubicBezTo>
                <a:cubicBezTo>
                  <a:pt x="f27" y="f28"/>
                  <a:pt x="f29" y="f30"/>
                  <a:pt x="f31" y="f32"/>
                </a:cubicBezTo>
                <a:cubicBezTo>
                  <a:pt x="f33" y="f34"/>
                  <a:pt x="f35" y="f36"/>
                  <a:pt x="f35" y="f36"/>
                </a:cubicBezTo>
                <a:cubicBezTo>
                  <a:pt x="f37" y="f38"/>
                  <a:pt x="f1" y="f39"/>
                  <a:pt x="f25" y="f40"/>
                </a:cubicBezTo>
                <a:cubicBezTo>
                  <a:pt x="f41" y="f42"/>
                  <a:pt x="f43" y="f44"/>
                  <a:pt x="f45" y="f46"/>
                </a:cubicBezTo>
                <a:cubicBezTo>
                  <a:pt x="f47" y="f48"/>
                  <a:pt x="f49" y="f50"/>
                  <a:pt x="f49" y="f50"/>
                </a:cubicBezTo>
                <a:cubicBezTo>
                  <a:pt x="f51" y="f52"/>
                  <a:pt x="f0" y="f53"/>
                  <a:pt x="f54" y="f55"/>
                </a:cubicBezTo>
                <a:cubicBezTo>
                  <a:pt x="f56" y="f57"/>
                  <a:pt x="f56" y="f58"/>
                  <a:pt x="f59" y="f60"/>
                </a:cubicBezTo>
                <a:cubicBezTo>
                  <a:pt x="f61" y="f62"/>
                  <a:pt x="f63" y="f64"/>
                  <a:pt x="f10" y="f65"/>
                </a:cubicBezTo>
                <a:cubicBezTo>
                  <a:pt x="f66" y="f67"/>
                  <a:pt x="f68" y="f69"/>
                  <a:pt x="f70" y="f71"/>
                </a:cubicBezTo>
                <a:cubicBezTo>
                  <a:pt x="f72" y="f73"/>
                  <a:pt x="f74" y="f75"/>
                  <a:pt x="f76" y="f77"/>
                </a:cubicBezTo>
                <a:cubicBezTo>
                  <a:pt x="f78" y="f79"/>
                  <a:pt x="f80" y="f81"/>
                  <a:pt x="f82" y="f83"/>
                </a:cubicBezTo>
                <a:cubicBezTo>
                  <a:pt x="f84" y="f85"/>
                  <a:pt x="f86" y="f87"/>
                  <a:pt x="f88" y="f89"/>
                </a:cubicBezTo>
                <a:cubicBezTo>
                  <a:pt x="f90" y="f91"/>
                  <a:pt x="f92" y="f93"/>
                  <a:pt x="f94" y="f3"/>
                </a:cubicBezTo>
                <a:cubicBezTo>
                  <a:pt x="f91" y="f95"/>
                  <a:pt x="f96" y="f97"/>
                  <a:pt x="f98" y="f99"/>
                </a:cubicBezTo>
                <a:cubicBezTo>
                  <a:pt x="f100" y="f101"/>
                  <a:pt x="f102" y="f103"/>
                  <a:pt x="f104" y="f105"/>
                </a:cubicBezTo>
                <a:cubicBezTo>
                  <a:pt x="f106" y="f107"/>
                  <a:pt x="f108" y="f87"/>
                  <a:pt x="f109" y="f83"/>
                </a:cubicBezTo>
                <a:cubicBezTo>
                  <a:pt x="f110" y="f111"/>
                  <a:pt x="f112" y="f113"/>
                  <a:pt x="f114" y="f115"/>
                </a:cubicBezTo>
                <a:cubicBezTo>
                  <a:pt x="f116" y="f117"/>
                  <a:pt x="f118" y="f119"/>
                  <a:pt x="f120" y="f57"/>
                </a:cubicBezTo>
                <a:cubicBezTo>
                  <a:pt x="f121" y="f122"/>
                  <a:pt x="f123" y="f124"/>
                  <a:pt x="f125" y="f126"/>
                </a:cubicBezTo>
                <a:cubicBezTo>
                  <a:pt x="f127" y="f128"/>
                  <a:pt x="f129" y="f130"/>
                  <a:pt x="f2" y="f131"/>
                </a:cubicBezTo>
                <a:cubicBezTo>
                  <a:pt x="f132" y="f133"/>
                  <a:pt x="f134" y="f135"/>
                  <a:pt x="f136" y="f137"/>
                </a:cubicBezTo>
                <a:cubicBezTo>
                  <a:pt x="f138" y="f139"/>
                  <a:pt x="f140" y="f141"/>
                  <a:pt x="f142" y="f143"/>
                </a:cubicBezTo>
                <a:cubicBezTo>
                  <a:pt x="f144" y="f24"/>
                  <a:pt x="f145" y="f12"/>
                  <a:pt x="f114" y="f146"/>
                </a:cubicBezTo>
                <a:cubicBezTo>
                  <a:pt x="f147" y="f148"/>
                  <a:pt x="f149" y="f150"/>
                  <a:pt x="f112" y="f151"/>
                </a:cubicBezTo>
                <a:cubicBezTo>
                  <a:pt x="f152" y="f153"/>
                  <a:pt x="f154" y="f155"/>
                  <a:pt x="f109" y="f156"/>
                </a:cubicBezTo>
                <a:cubicBezTo>
                  <a:pt x="f157" y="f25"/>
                  <a:pt x="f158" y="f159"/>
                  <a:pt x="f160" y="f5"/>
                </a:cubicBezTo>
                <a:cubicBezTo>
                  <a:pt x="f161" y="f162"/>
                  <a:pt x="f163" y="f164"/>
                  <a:pt x="f165" y="f166"/>
                </a:cubicBezTo>
                <a:cubicBezTo>
                  <a:pt x="f167" y="f168"/>
                  <a:pt x="f77" y="f169"/>
                  <a:pt x="f170" y="f171"/>
                </a:cubicBezTo>
                <a:cubicBezTo>
                  <a:pt x="f71" y="f172"/>
                  <a:pt x="f173" y="f174"/>
                  <a:pt x="f173" y="f174"/>
                </a:cubicBezTo>
                <a:cubicBezTo>
                  <a:pt x="f175" y="f176"/>
                  <a:pt x="f177" y="f1"/>
                  <a:pt x="f178" y="f179"/>
                </a:cubicBezTo>
                <a:cubicBezTo>
                  <a:pt x="f180" y="f181"/>
                  <a:pt x="f182" y="f183"/>
                  <a:pt x="f184" y="f166"/>
                </a:cubicBezTo>
                <a:cubicBezTo>
                  <a:pt x="f185" y="f162"/>
                  <a:pt x="f186" y="f162"/>
                  <a:pt x="f4" y="f5"/>
                </a:cubicBez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round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2438400" y="3429000"/>
            <a:ext cx="1219200" cy="17145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21600"/>
              <a:gd name="f10" fmla="pin 0 f1 10800"/>
              <a:gd name="f11" fmla="val f10"/>
              <a:gd name="f12" fmla="val f9"/>
              <a:gd name="f13" fmla="+- 21600 0 f10"/>
              <a:gd name="f14" fmla="*/ f9 f7 1"/>
              <a:gd name="f15" fmla="*/ f10 f8 1"/>
              <a:gd name="f16" fmla="*/ 0 f7 1"/>
              <a:gd name="f17" fmla="+- 21600 0 f12"/>
              <a:gd name="f18" fmla="*/ f13 f8 1"/>
              <a:gd name="f19" fmla="*/ f11 f8 1"/>
              <a:gd name="f20" fmla="*/ f17 f11 1"/>
              <a:gd name="f21" fmla="*/ f20 1 10800"/>
              <a:gd name="f22" fmla="+- f12 f21 0"/>
              <a:gd name="f23" fmla="*/ f22 f7 1"/>
            </a:gdLst>
            <a:ahLst>
              <a:ahXY gdRefX="f0" minX="f4" maxX="f5" gdRefY="f1" minY="f4" maxY="f6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23" b="f18"/>
            <a:pathLst>
              <a:path w="21600" h="21600">
                <a:moveTo>
                  <a:pt x="f4" y="f11"/>
                </a:moveTo>
                <a:lnTo>
                  <a:pt x="f12" y="f11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3"/>
                </a:lnTo>
                <a:lnTo>
                  <a:pt x="f4" y="f13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5181600" y="3429000"/>
            <a:ext cx="1219200" cy="171450"/>
          </a:xfrm>
          <a:custGeom>
            <a:avLst>
              <a:gd name="f0" fmla="val 16200"/>
              <a:gd name="f1" fmla="val 5400"/>
            </a:avLst>
            <a:gdLst>
              <a:gd name="f2" fmla="val w"/>
              <a:gd name="f3" fmla="val h"/>
              <a:gd name="f4" fmla="val 0"/>
              <a:gd name="f5" fmla="val 21600"/>
              <a:gd name="f6" fmla="val 10800"/>
              <a:gd name="f7" fmla="*/ f2 1 21600"/>
              <a:gd name="f8" fmla="*/ f3 1 21600"/>
              <a:gd name="f9" fmla="pin 0 f0 21600"/>
              <a:gd name="f10" fmla="pin 0 f1 10800"/>
              <a:gd name="f11" fmla="val f10"/>
              <a:gd name="f12" fmla="val f9"/>
              <a:gd name="f13" fmla="+- 21600 0 f10"/>
              <a:gd name="f14" fmla="*/ f9 f7 1"/>
              <a:gd name="f15" fmla="*/ f10 f8 1"/>
              <a:gd name="f16" fmla="*/ 0 f7 1"/>
              <a:gd name="f17" fmla="+- 21600 0 f12"/>
              <a:gd name="f18" fmla="*/ f13 f8 1"/>
              <a:gd name="f19" fmla="*/ f11 f8 1"/>
              <a:gd name="f20" fmla="*/ f17 f11 1"/>
              <a:gd name="f21" fmla="*/ f20 1 10800"/>
              <a:gd name="f22" fmla="+- f12 f21 0"/>
              <a:gd name="f23" fmla="*/ f22 f7 1"/>
            </a:gdLst>
            <a:ahLst>
              <a:ahXY gdRefX="f0" minX="f4" maxX="f5" gdRefY="f1" minY="f4" maxY="f6">
                <a:pos x="f14" y="f15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16" t="f19" r="f23" b="f18"/>
            <a:pathLst>
              <a:path w="21600" h="21600">
                <a:moveTo>
                  <a:pt x="f4" y="f11"/>
                </a:moveTo>
                <a:lnTo>
                  <a:pt x="f12" y="f11"/>
                </a:lnTo>
                <a:lnTo>
                  <a:pt x="f12" y="f4"/>
                </a:lnTo>
                <a:lnTo>
                  <a:pt x="f5" y="f6"/>
                </a:lnTo>
                <a:lnTo>
                  <a:pt x="f12" y="f5"/>
                </a:lnTo>
                <a:lnTo>
                  <a:pt x="f12" y="f13"/>
                </a:lnTo>
                <a:lnTo>
                  <a:pt x="f4" y="f13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914399" y="3486240"/>
            <a:ext cx="1324763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W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in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= -ve</a:t>
            </a:r>
          </a:p>
        </p:txBody>
      </p:sp>
      <p:sp>
        <p:nvSpPr>
          <p:cNvPr id="9" name="Freeform 8"/>
          <p:cNvSpPr/>
          <p:nvPr/>
        </p:nvSpPr>
        <p:spPr>
          <a:xfrm>
            <a:off x="5994240" y="3543210"/>
            <a:ext cx="1521997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W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out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= +ve</a:t>
            </a:r>
          </a:p>
        </p:txBody>
      </p:sp>
      <p:sp>
        <p:nvSpPr>
          <p:cNvPr id="10" name="Freeform 9"/>
          <p:cNvSpPr/>
          <p:nvPr/>
        </p:nvSpPr>
        <p:spPr>
          <a:xfrm>
            <a:off x="3657599" y="3600450"/>
            <a:ext cx="115651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system</a:t>
            </a:r>
          </a:p>
        </p:txBody>
      </p:sp>
      <p:sp>
        <p:nvSpPr>
          <p:cNvPr id="11" name="Freeform 10"/>
          <p:cNvSpPr/>
          <p:nvPr/>
        </p:nvSpPr>
        <p:spPr>
          <a:xfrm>
            <a:off x="995041" y="4317300"/>
            <a:ext cx="18182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3559532" y="5159987"/>
            <a:ext cx="3244135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= rate of work = power</a:t>
            </a:r>
          </a:p>
        </p:txBody>
      </p:sp>
      <p:sp>
        <p:nvSpPr>
          <p:cNvPr id="14" name="Freeform 13"/>
          <p:cNvSpPr/>
          <p:nvPr/>
        </p:nvSpPr>
        <p:spPr>
          <a:xfrm>
            <a:off x="3657600" y="6061943"/>
            <a:ext cx="252650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Depends on path</a:t>
            </a:r>
          </a:p>
        </p:txBody>
      </p:sp>
      <p:sp>
        <p:nvSpPr>
          <p:cNvPr id="15" name="Straight Connector 14"/>
          <p:cNvSpPr/>
          <p:nvPr/>
        </p:nvSpPr>
        <p:spPr>
          <a:xfrm flipH="1" flipV="1">
            <a:off x="2969760" y="6200414"/>
            <a:ext cx="687840" cy="85725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14399" y="4205015"/>
                <a:ext cx="2335062" cy="2358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𝑤</m:t>
                      </m:r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𝑚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/>
                                </a:rPr>
                                <m:t>𝑘𝐽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/>
                                </a:rPr>
                                <m:t>𝑘𝑔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e>
                      </m:acc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𝑘𝑊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/>
                            </a:rPr>
                            <m:t>𝑡</m:t>
                          </m:r>
                        </m:den>
                      </m:f>
                      <m:d>
                        <m:dPr>
                          <m:begChr m:val="["/>
                          <m:endChr m:val="]"/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2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0" i="1" smtClean="0">
                                  <a:latin typeface="Cambria Math"/>
                                </a:rPr>
                                <m:t>𝑘𝐽</m:t>
                              </m:r>
                            </m:num>
                            <m:den>
                              <m:r>
                                <a:rPr lang="en-US" sz="2200" b="0" i="1" smtClean="0">
                                  <a:latin typeface="Cambria Math"/>
                                </a:rPr>
                                <m:t>𝑠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22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200" b="0" i="1" smtClean="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200" b="0" i="1" smtClean="0">
                              <a:latin typeface="Cambria Math"/>
                            </a:rPr>
                            <m:t>2</m:t>
                          </m:r>
                        </m:sup>
                        <m:e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𝛿</m:t>
                          </m:r>
                          <m:r>
                            <a:rPr lang="en-US" sz="2200" b="0" i="1" smtClean="0">
                              <a:latin typeface="Cambria Math"/>
                              <a:ea typeface="Cambria Math"/>
                            </a:rPr>
                            <m:t>𝑊</m:t>
                          </m:r>
                        </m:e>
                      </m:nary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2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200" b="0" i="1" smtClean="0">
                              <a:latin typeface="Cambria Math"/>
                            </a:rPr>
                            <m:t>12</m:t>
                          </m:r>
                        </m:sub>
                      </m:sSub>
                    </m:oMath>
                  </m:oMathPara>
                </a14:m>
                <a:endParaRPr lang="en-US" sz="2200" b="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399" y="4205015"/>
                <a:ext cx="2335062" cy="235833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1522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4737534" y="259471"/>
            <a:ext cx="214319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Aharoni CLM" pitchFamily="18"/>
                <a:ea typeface="Gothic" pitchFamily="2"/>
                <a:cs typeface="Nimbus Sans L" pitchFamily="2"/>
              </a:rPr>
              <a:t>Types of Work</a:t>
            </a:r>
          </a:p>
        </p:txBody>
      </p:sp>
      <p:sp>
        <p:nvSpPr>
          <p:cNvPr id="3" name="Freeform 2"/>
          <p:cNvSpPr/>
          <p:nvPr/>
        </p:nvSpPr>
        <p:spPr>
          <a:xfrm>
            <a:off x="690240" y="735750"/>
            <a:ext cx="894197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Work</a:t>
            </a:r>
          </a:p>
        </p:txBody>
      </p:sp>
      <p:sp>
        <p:nvSpPr>
          <p:cNvPr id="4" name="Freeform 3"/>
          <p:cNvSpPr/>
          <p:nvPr/>
        </p:nvSpPr>
        <p:spPr>
          <a:xfrm>
            <a:off x="1670863" y="1081783"/>
            <a:ext cx="1738594" cy="11561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Electrical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4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Mechanical</a:t>
            </a:r>
          </a:p>
        </p:txBody>
      </p:sp>
      <p:sp>
        <p:nvSpPr>
          <p:cNvPr id="5" name="Freeform 4"/>
          <p:cNvSpPr/>
          <p:nvPr/>
        </p:nvSpPr>
        <p:spPr>
          <a:xfrm>
            <a:off x="2540160" y="2343059"/>
            <a:ext cx="1909667" cy="327942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Boundary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Gravitational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Acceleration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Shaft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Aharoni CLM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  <a:defRPr sz="2800" b="0">
                <a:latin typeface="Aharoni CLM" pitchFamily="2"/>
              </a:defRPr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Aharoni CLM" pitchFamily="18"/>
                <a:ea typeface="Gothic" pitchFamily="2"/>
                <a:cs typeface="Nimbus Sans L" pitchFamily="2"/>
              </a:rPr>
              <a:t>Spring</a:t>
            </a:r>
          </a:p>
        </p:txBody>
      </p:sp>
      <p:graphicFrame>
        <p:nvGraphicFramePr>
          <p:cNvPr id="6" name="Object 5"/>
          <p:cNvGraphicFramePr/>
          <p:nvPr>
            <p:extLst>
              <p:ext uri="{D42A27DB-BD31-4B8C-83A1-F6EECF244321}">
                <p14:modId xmlns:p14="http://schemas.microsoft.com/office/powerpoint/2010/main" val="765310124"/>
              </p:ext>
            </p:extLst>
          </p:nvPr>
        </p:nvGraphicFramePr>
        <p:xfrm>
          <a:off x="3735841" y="914491"/>
          <a:ext cx="2690399" cy="6631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4" r:id="rId4" imgW="16284271" imgH="7124369" progId="Equation.3">
                  <p:embed/>
                </p:oleObj>
              </mc:Choice>
              <mc:Fallback>
                <p:oleObj r:id="rId4" imgW="16284271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735841" y="914491"/>
                        <a:ext cx="2690399" cy="663119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/>
          <p:nvPr>
            <p:extLst>
              <p:ext uri="{D42A27DB-BD31-4B8C-83A1-F6EECF244321}">
                <p14:modId xmlns:p14="http://schemas.microsoft.com/office/powerpoint/2010/main" val="1578437057"/>
              </p:ext>
            </p:extLst>
          </p:nvPr>
        </p:nvGraphicFramePr>
        <p:xfrm>
          <a:off x="4165439" y="1600290"/>
          <a:ext cx="2743200" cy="67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5" r:id="rId6" imgW="16284271" imgH="7124369" progId="Equation.3">
                  <p:embed/>
                </p:oleObj>
              </mc:Choice>
              <mc:Fallback>
                <p:oleObj r:id="rId6" imgW="16284271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165439" y="1600290"/>
                        <a:ext cx="2743200" cy="67500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/>
          <p:nvPr>
            <p:extLst>
              <p:ext uri="{D42A27DB-BD31-4B8C-83A1-F6EECF244321}">
                <p14:modId xmlns:p14="http://schemas.microsoft.com/office/powerpoint/2010/main" val="913691649"/>
              </p:ext>
            </p:extLst>
          </p:nvPr>
        </p:nvGraphicFramePr>
        <p:xfrm>
          <a:off x="4876800" y="2228850"/>
          <a:ext cx="3039360" cy="67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6" r:id="rId8" imgW="18065363" imgH="7124369" progId="Equation.3">
                  <p:embed/>
                </p:oleObj>
              </mc:Choice>
              <mc:Fallback>
                <p:oleObj r:id="rId8" imgW="18065363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876800" y="2228850"/>
                        <a:ext cx="3039360" cy="67500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/>
          <p:nvPr>
            <p:extLst>
              <p:ext uri="{D42A27DB-BD31-4B8C-83A1-F6EECF244321}">
                <p14:modId xmlns:p14="http://schemas.microsoft.com/office/powerpoint/2010/main" val="2061188060"/>
              </p:ext>
            </p:extLst>
          </p:nvPr>
        </p:nvGraphicFramePr>
        <p:xfrm>
          <a:off x="4873029" y="2971755"/>
          <a:ext cx="3725280" cy="4571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7" r:id="rId10" imgW="22136431" imgH="4834393" progId="Equation.3">
                  <p:embed/>
                </p:oleObj>
              </mc:Choice>
              <mc:Fallback>
                <p:oleObj r:id="rId10" imgW="22136431" imgH="4834393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4873029" y="2971755"/>
                        <a:ext cx="3725280" cy="45711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10"/>
          <p:cNvGraphicFramePr/>
          <p:nvPr>
            <p:extLst>
              <p:ext uri="{D42A27DB-BD31-4B8C-83A1-F6EECF244321}">
                <p14:modId xmlns:p14="http://schemas.microsoft.com/office/powerpoint/2010/main" val="1176485321"/>
              </p:ext>
            </p:extLst>
          </p:nvPr>
        </p:nvGraphicFramePr>
        <p:xfrm>
          <a:off x="4927835" y="4514939"/>
          <a:ext cx="2182080" cy="3369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8" r:id="rId12" imgW="12976529" imgH="3562184" progId="Equation.3">
                  <p:embed/>
                </p:oleObj>
              </mc:Choice>
              <mc:Fallback>
                <p:oleObj r:id="rId12" imgW="12976529" imgH="3562184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4927835" y="4514939"/>
                        <a:ext cx="2182080" cy="33696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/>
          <p:nvPr>
            <p:extLst>
              <p:ext uri="{D42A27DB-BD31-4B8C-83A1-F6EECF244321}">
                <p14:modId xmlns:p14="http://schemas.microsoft.com/office/powerpoint/2010/main" val="2168575455"/>
              </p:ext>
            </p:extLst>
          </p:nvPr>
        </p:nvGraphicFramePr>
        <p:xfrm>
          <a:off x="4871859" y="5086260"/>
          <a:ext cx="3517920" cy="7119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" r:id="rId14" imgW="21881990" imgH="7887694" progId="Equation.3">
                  <p:embed/>
                </p:oleObj>
              </mc:Choice>
              <mc:Fallback>
                <p:oleObj r:id="rId14" imgW="21881990" imgH="7887694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4871859" y="5086260"/>
                        <a:ext cx="3517920" cy="71199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Straight Connector 12"/>
          <p:cNvSpPr/>
          <p:nvPr/>
        </p:nvSpPr>
        <p:spPr>
          <a:xfrm>
            <a:off x="1117440" y="1085939"/>
            <a:ext cx="0" cy="85725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4" name="Straight Connector 13"/>
          <p:cNvSpPr/>
          <p:nvPr/>
        </p:nvSpPr>
        <p:spPr>
          <a:xfrm>
            <a:off x="1930558" y="2114640"/>
            <a:ext cx="1" cy="3207594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5" name="Straight Connector 14"/>
          <p:cNvSpPr/>
          <p:nvPr/>
        </p:nvSpPr>
        <p:spPr>
          <a:xfrm>
            <a:off x="1930560" y="2514510"/>
            <a:ext cx="507841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6" name="Straight Connector 15"/>
          <p:cNvSpPr/>
          <p:nvPr/>
        </p:nvSpPr>
        <p:spPr>
          <a:xfrm>
            <a:off x="1930560" y="3200310"/>
            <a:ext cx="507841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7" name="Straight Connector 16"/>
          <p:cNvSpPr/>
          <p:nvPr/>
        </p:nvSpPr>
        <p:spPr>
          <a:xfrm>
            <a:off x="1930560" y="3982771"/>
            <a:ext cx="507841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8" name="Straight Connector 17"/>
          <p:cNvSpPr/>
          <p:nvPr/>
        </p:nvSpPr>
        <p:spPr>
          <a:xfrm>
            <a:off x="1930560" y="4647675"/>
            <a:ext cx="507841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9" name="Straight Connector 18"/>
          <p:cNvSpPr/>
          <p:nvPr/>
        </p:nvSpPr>
        <p:spPr>
          <a:xfrm>
            <a:off x="1930560" y="5322234"/>
            <a:ext cx="507841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0" name="Straight Connector 19"/>
          <p:cNvSpPr/>
          <p:nvPr/>
        </p:nvSpPr>
        <p:spPr>
          <a:xfrm>
            <a:off x="1117440" y="1314359"/>
            <a:ext cx="50832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1" name="Straight Connector 20"/>
          <p:cNvSpPr/>
          <p:nvPr/>
        </p:nvSpPr>
        <p:spPr>
          <a:xfrm>
            <a:off x="1117440" y="1943189"/>
            <a:ext cx="50832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832677" y="3608109"/>
                <a:ext cx="2598596" cy="7224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W</m:t>
                      </m:r>
                      <m:r>
                        <a:rPr lang="en-US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acc>
                                <m:accPr>
                                  <m:chr m:val="⃗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𝑉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32677" y="3608109"/>
                <a:ext cx="2598596" cy="72244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238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A80A9-2B26-4DEE-A790-3AE0BD46FE0E}" type="slidenum">
              <a:rPr lang="en-US" altLang="en-US"/>
              <a:pPr/>
              <a:t>16</a:t>
            </a:fld>
            <a:endParaRPr lang="en-US" altLang="en-US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98438"/>
            <a:ext cx="8382000" cy="639762"/>
          </a:xfrm>
          <a:noFill/>
        </p:spPr>
        <p:txBody>
          <a:bodyPr/>
          <a:lstStyle/>
          <a:p>
            <a:r>
              <a:rPr lang="en-US" altLang="en-US"/>
              <a:t>MOVING BOUNDARY WORK</a:t>
            </a:r>
            <a:endParaRPr lang="en-US" altLang="en-US" b="0"/>
          </a:p>
        </p:txBody>
      </p:sp>
      <p:sp>
        <p:nvSpPr>
          <p:cNvPr id="113670" name="Rectangle 6"/>
          <p:cNvSpPr>
            <a:spLocks noChangeArrowheads="1"/>
          </p:cNvSpPr>
          <p:nvPr/>
        </p:nvSpPr>
        <p:spPr bwMode="auto">
          <a:xfrm>
            <a:off x="533400" y="914400"/>
            <a:ext cx="41910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b="1">
                <a:solidFill>
                  <a:srgbClr val="CC00CC"/>
                </a:solidFill>
              </a:rPr>
              <a:t>Moving boundary work (</a:t>
            </a:r>
            <a:r>
              <a:rPr lang="en-US" altLang="en-US" b="1" i="1">
                <a:solidFill>
                  <a:srgbClr val="CC00CC"/>
                </a:solidFill>
              </a:rPr>
              <a:t>P dV</a:t>
            </a:r>
            <a:r>
              <a:rPr lang="en-US" altLang="en-US" b="1">
                <a:solidFill>
                  <a:srgbClr val="CC00CC"/>
                </a:solidFill>
              </a:rPr>
              <a:t> work)</a:t>
            </a:r>
            <a:r>
              <a:rPr lang="en-US" altLang="en-US"/>
              <a:t>: The expansion and compression work in a piston-cylinder device.</a:t>
            </a:r>
          </a:p>
        </p:txBody>
      </p:sp>
      <p:sp>
        <p:nvSpPr>
          <p:cNvPr id="113671" name="Rectangle 7"/>
          <p:cNvSpPr>
            <a:spLocks noChangeArrowheads="1"/>
          </p:cNvSpPr>
          <p:nvPr/>
        </p:nvSpPr>
        <p:spPr bwMode="auto">
          <a:xfrm>
            <a:off x="4495800" y="3429000"/>
            <a:ext cx="2286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altLang="en-US">
                <a:solidFill>
                  <a:srgbClr val="3333FF"/>
                </a:solidFill>
              </a:rPr>
              <a:t>The work associated with a moving</a:t>
            </a:r>
          </a:p>
          <a:p>
            <a:pPr algn="r"/>
            <a:r>
              <a:rPr lang="en-US" altLang="en-US">
                <a:solidFill>
                  <a:srgbClr val="3333FF"/>
                </a:solidFill>
              </a:rPr>
              <a:t>boundary is called </a:t>
            </a:r>
            <a:r>
              <a:rPr lang="en-US" altLang="en-US" i="1">
                <a:solidFill>
                  <a:srgbClr val="3333FF"/>
                </a:solidFill>
              </a:rPr>
              <a:t>boundary work.</a:t>
            </a:r>
          </a:p>
        </p:txBody>
      </p:sp>
      <p:sp>
        <p:nvSpPr>
          <p:cNvPr id="113672" name="Rectangle 8"/>
          <p:cNvSpPr>
            <a:spLocks noChangeArrowheads="1"/>
          </p:cNvSpPr>
          <p:nvPr/>
        </p:nvSpPr>
        <p:spPr bwMode="auto">
          <a:xfrm>
            <a:off x="2971800" y="5486400"/>
            <a:ext cx="29718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solidFill>
                  <a:srgbClr val="3333FF"/>
                </a:solidFill>
              </a:rPr>
              <a:t>A gas does a differential amount of work </a:t>
            </a:r>
            <a:r>
              <a:rPr lang="en-US" altLang="en-US" i="1">
                <a:solidFill>
                  <a:srgbClr val="3333FF"/>
                </a:solidFill>
                <a:sym typeface="Symbol" panose="05050102010706020507" pitchFamily="18" charset="2"/>
              </a:rPr>
              <a:t></a:t>
            </a:r>
            <a:r>
              <a:rPr lang="en-US" altLang="en-US" i="1">
                <a:solidFill>
                  <a:srgbClr val="3333FF"/>
                </a:solidFill>
              </a:rPr>
              <a:t>W</a:t>
            </a:r>
            <a:r>
              <a:rPr lang="en-US" altLang="en-US" i="1" baseline="-25000">
                <a:solidFill>
                  <a:srgbClr val="3333FF"/>
                </a:solidFill>
              </a:rPr>
              <a:t>b</a:t>
            </a:r>
            <a:r>
              <a:rPr lang="en-US" altLang="en-US" i="1">
                <a:solidFill>
                  <a:srgbClr val="3333FF"/>
                </a:solidFill>
              </a:rPr>
              <a:t> </a:t>
            </a:r>
            <a:r>
              <a:rPr lang="en-US" altLang="en-US">
                <a:solidFill>
                  <a:srgbClr val="3333FF"/>
                </a:solidFill>
              </a:rPr>
              <a:t>as it forces the piston to move by a differential amount </a:t>
            </a:r>
            <a:r>
              <a:rPr lang="en-US" altLang="en-US" i="1">
                <a:solidFill>
                  <a:srgbClr val="3333FF"/>
                </a:solidFill>
              </a:rPr>
              <a:t>ds</a:t>
            </a:r>
            <a:r>
              <a:rPr lang="en-US" altLang="en-US">
                <a:solidFill>
                  <a:srgbClr val="3333FF"/>
                </a:solidFill>
              </a:rPr>
              <a:t>.</a:t>
            </a:r>
          </a:p>
        </p:txBody>
      </p:sp>
      <p:sp>
        <p:nvSpPr>
          <p:cNvPr id="113673" name="Rectangle 9"/>
          <p:cNvSpPr>
            <a:spLocks noChangeArrowheads="1"/>
          </p:cNvSpPr>
          <p:nvPr/>
        </p:nvSpPr>
        <p:spPr bwMode="auto">
          <a:xfrm>
            <a:off x="4953000" y="914400"/>
            <a:ext cx="38862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b="1">
                <a:solidFill>
                  <a:srgbClr val="CC00CC"/>
                </a:solidFill>
              </a:rPr>
              <a:t>Quasi-equilibrium process</a:t>
            </a:r>
            <a:r>
              <a:rPr lang="en-US" altLang="en-US"/>
              <a:t>:          A process during which the system remains nearly in equilibrium at all times.</a:t>
            </a:r>
          </a:p>
        </p:txBody>
      </p:sp>
      <p:sp>
        <p:nvSpPr>
          <p:cNvPr id="113674" name="Rectangle 10"/>
          <p:cNvSpPr>
            <a:spLocks noChangeArrowheads="1"/>
          </p:cNvSpPr>
          <p:nvPr/>
        </p:nvSpPr>
        <p:spPr bwMode="auto">
          <a:xfrm>
            <a:off x="4330700" y="2133600"/>
            <a:ext cx="45085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b="1" i="1" dirty="0" err="1">
                <a:solidFill>
                  <a:srgbClr val="008000"/>
                </a:solidFill>
              </a:rPr>
              <a:t>W</a:t>
            </a:r>
            <a:r>
              <a:rPr lang="en-US" altLang="en-US" sz="2400" b="1" i="1" baseline="-25000" dirty="0" err="1">
                <a:solidFill>
                  <a:srgbClr val="008000"/>
                </a:solidFill>
              </a:rPr>
              <a:t>b</a:t>
            </a:r>
            <a:r>
              <a:rPr lang="en-US" altLang="en-US" sz="2400" b="1" dirty="0">
                <a:solidFill>
                  <a:srgbClr val="008000"/>
                </a:solidFill>
              </a:rPr>
              <a:t> is positive </a:t>
            </a:r>
            <a:r>
              <a:rPr lang="en-US" altLang="en-US" sz="2400" b="1" dirty="0">
                <a:solidFill>
                  <a:srgbClr val="008000"/>
                </a:solidFill>
                <a:sym typeface="Symbol" panose="05050102010706020507" pitchFamily="18" charset="2"/>
              </a:rPr>
              <a:t> for expansion</a:t>
            </a:r>
          </a:p>
          <a:p>
            <a:r>
              <a:rPr lang="en-US" altLang="en-US" sz="2400" b="1" i="1" dirty="0" err="1">
                <a:solidFill>
                  <a:srgbClr val="008000"/>
                </a:solidFill>
              </a:rPr>
              <a:t>W</a:t>
            </a:r>
            <a:r>
              <a:rPr lang="en-US" altLang="en-US" sz="2400" b="1" i="1" baseline="-25000" dirty="0" err="1">
                <a:solidFill>
                  <a:srgbClr val="008000"/>
                </a:solidFill>
              </a:rPr>
              <a:t>b</a:t>
            </a:r>
            <a:r>
              <a:rPr lang="en-US" altLang="en-US" sz="2400" b="1" dirty="0">
                <a:solidFill>
                  <a:srgbClr val="008000"/>
                </a:solidFill>
              </a:rPr>
              <a:t> is negative </a:t>
            </a:r>
            <a:r>
              <a:rPr lang="en-US" altLang="en-US" sz="2400" b="1" dirty="0">
                <a:solidFill>
                  <a:srgbClr val="008000"/>
                </a:solidFill>
                <a:sym typeface="Symbol" panose="05050102010706020507" pitchFamily="18" charset="2"/>
              </a:rPr>
              <a:t> for compression</a:t>
            </a:r>
          </a:p>
        </p:txBody>
      </p:sp>
      <p:pic>
        <p:nvPicPr>
          <p:cNvPr id="11367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981200"/>
            <a:ext cx="3721100" cy="31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676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38400"/>
            <a:ext cx="2955925" cy="79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677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3429000"/>
            <a:ext cx="2009775" cy="32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67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0"/>
            <a:ext cx="2543175" cy="319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2749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BD1F72-F56A-4FD1-82D2-97245BBB4BB6}" type="slidenum">
              <a:rPr lang="en-US" altLang="en-US"/>
              <a:pPr/>
              <a:t>17</a:t>
            </a:fld>
            <a:endParaRPr lang="en-US" altLang="en-US"/>
          </a:p>
        </p:txBody>
      </p:sp>
      <p:pic>
        <p:nvPicPr>
          <p:cNvPr id="112649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625" y="4694238"/>
            <a:ext cx="3203575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50" name="Rectangle 10"/>
          <p:cNvSpPr>
            <a:spLocks noChangeArrowheads="1"/>
          </p:cNvSpPr>
          <p:nvPr/>
        </p:nvSpPr>
        <p:spPr bwMode="auto">
          <a:xfrm>
            <a:off x="3733800" y="195263"/>
            <a:ext cx="1905000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altLang="en-US">
                <a:solidFill>
                  <a:srgbClr val="3333FF"/>
                </a:solidFill>
              </a:rPr>
              <a:t>The boundary work done during a process depends on the path followed as well as the end states.</a:t>
            </a:r>
          </a:p>
        </p:txBody>
      </p:sp>
      <p:pic>
        <p:nvPicPr>
          <p:cNvPr id="11265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4800"/>
            <a:ext cx="2838450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53" name="Picture 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28600"/>
            <a:ext cx="3038475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55" name="Picture 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763" y="3200400"/>
            <a:ext cx="3094037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56" name="Rectangle 16"/>
          <p:cNvSpPr>
            <a:spLocks noChangeArrowheads="1"/>
          </p:cNvSpPr>
          <p:nvPr/>
        </p:nvSpPr>
        <p:spPr bwMode="auto">
          <a:xfrm>
            <a:off x="228600" y="5438775"/>
            <a:ext cx="50292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tr-TR" altLang="en-US" i="1">
                <a:solidFill>
                  <a:srgbClr val="996633"/>
                </a:solidFill>
              </a:rPr>
              <a:t>T</a:t>
            </a:r>
            <a:r>
              <a:rPr lang="en-US" altLang="en-US" i="1">
                <a:solidFill>
                  <a:srgbClr val="996633"/>
                </a:solidFill>
              </a:rPr>
              <a:t>he area under the</a:t>
            </a:r>
            <a:r>
              <a:rPr lang="tr-TR" altLang="en-US" i="1">
                <a:solidFill>
                  <a:srgbClr val="996633"/>
                </a:solidFill>
              </a:rPr>
              <a:t> </a:t>
            </a:r>
            <a:r>
              <a:rPr lang="en-US" altLang="en-US" i="1">
                <a:solidFill>
                  <a:srgbClr val="996633"/>
                </a:solidFill>
              </a:rPr>
              <a:t>process curve on a P-V</a:t>
            </a:r>
            <a:r>
              <a:rPr lang="tr-TR" altLang="en-US">
                <a:solidFill>
                  <a:srgbClr val="996633"/>
                </a:solidFill>
              </a:rPr>
              <a:t> </a:t>
            </a:r>
            <a:r>
              <a:rPr lang="en-US" altLang="en-US" i="1">
                <a:solidFill>
                  <a:srgbClr val="996633"/>
                </a:solidFill>
              </a:rPr>
              <a:t>diagram is equal, in magnitude, to the work done during</a:t>
            </a:r>
            <a:r>
              <a:rPr lang="tr-TR" altLang="en-US" i="1">
                <a:solidFill>
                  <a:srgbClr val="996633"/>
                </a:solidFill>
              </a:rPr>
              <a:t> </a:t>
            </a:r>
            <a:r>
              <a:rPr lang="en-US" altLang="en-US" i="1">
                <a:solidFill>
                  <a:srgbClr val="996633"/>
                </a:solidFill>
              </a:rPr>
              <a:t>a quasi-equilibrium expansion or compression process of a closed syst</a:t>
            </a:r>
            <a:r>
              <a:rPr lang="tr-TR" altLang="en-US" i="1">
                <a:solidFill>
                  <a:srgbClr val="996633"/>
                </a:solidFill>
              </a:rPr>
              <a:t>em.</a:t>
            </a:r>
            <a:endParaRPr lang="en-US" altLang="en-US" i="1">
              <a:solidFill>
                <a:srgbClr val="9966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1892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923004" y="282968"/>
            <a:ext cx="6147878" cy="532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Boundary Work for </a:t>
            </a:r>
            <a:r>
              <a:rPr lang="en-US" sz="2800" i="0" u="sng" strike="noStrike" baseline="0" dirty="0" err="1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Polytropic</a:t>
            </a:r>
            <a:r>
              <a:rPr lang="en-US" sz="280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 Processes</a:t>
            </a:r>
          </a:p>
        </p:txBody>
      </p:sp>
      <p:sp>
        <p:nvSpPr>
          <p:cNvPr id="3" name="Freeform 2"/>
          <p:cNvSpPr/>
          <p:nvPr/>
        </p:nvSpPr>
        <p:spPr>
          <a:xfrm>
            <a:off x="609600" y="743040"/>
            <a:ext cx="2176599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1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Boundary Work</a:t>
            </a:r>
          </a:p>
        </p:txBody>
      </p:sp>
      <p:sp>
        <p:nvSpPr>
          <p:cNvPr id="5" name="Freeform 4"/>
          <p:cNvSpPr/>
          <p:nvPr/>
        </p:nvSpPr>
        <p:spPr>
          <a:xfrm>
            <a:off x="711361" y="1771740"/>
            <a:ext cx="3229259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General </a:t>
            </a: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Polytropic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 Work</a:t>
            </a:r>
          </a:p>
        </p:txBody>
      </p:sp>
      <p:graphicFrame>
        <p:nvGraphicFramePr>
          <p:cNvPr id="6" name="Object 5"/>
          <p:cNvGraphicFramePr/>
          <p:nvPr>
            <p:extLst>
              <p:ext uri="{D42A27DB-BD31-4B8C-83A1-F6EECF244321}">
                <p14:modId xmlns:p14="http://schemas.microsoft.com/office/powerpoint/2010/main" val="2182730104"/>
              </p:ext>
            </p:extLst>
          </p:nvPr>
        </p:nvGraphicFramePr>
        <p:xfrm>
          <a:off x="1575360" y="2202661"/>
          <a:ext cx="2844960" cy="6355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r:id="rId4" imgW="19846456" imgH="7887694" progId="Equation.3">
                  <p:embed/>
                </p:oleObj>
              </mc:Choice>
              <mc:Fallback>
                <p:oleObj r:id="rId4" imgW="19846456" imgH="7887694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75360" y="2202661"/>
                        <a:ext cx="2844960" cy="635579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reeform 6"/>
          <p:cNvSpPr/>
          <p:nvPr/>
        </p:nvSpPr>
        <p:spPr>
          <a:xfrm>
            <a:off x="5262241" y="2202661"/>
            <a:ext cx="1171131" cy="471605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( n 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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 1 )</a:t>
            </a:r>
          </a:p>
        </p:txBody>
      </p:sp>
      <p:sp>
        <p:nvSpPr>
          <p:cNvPr id="8" name="Freeform 7"/>
          <p:cNvSpPr/>
          <p:nvPr/>
        </p:nvSpPr>
        <p:spPr>
          <a:xfrm>
            <a:off x="690241" y="2888459"/>
            <a:ext cx="3578329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Const. Pressure Work (n=0)</a:t>
            </a:r>
          </a:p>
        </p:txBody>
      </p:sp>
      <p:graphicFrame>
        <p:nvGraphicFramePr>
          <p:cNvPr id="9" name="Object 8"/>
          <p:cNvGraphicFramePr/>
          <p:nvPr>
            <p:extLst>
              <p:ext uri="{D42A27DB-BD31-4B8C-83A1-F6EECF244321}">
                <p14:modId xmlns:p14="http://schemas.microsoft.com/office/powerpoint/2010/main" val="3795058201"/>
              </p:ext>
            </p:extLst>
          </p:nvPr>
        </p:nvGraphicFramePr>
        <p:xfrm>
          <a:off x="1509070" y="3444191"/>
          <a:ext cx="2743200" cy="3547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r:id="rId6" imgW="18828689" imgH="4325510" progId="Equation.3">
                  <p:embed/>
                </p:oleObj>
              </mc:Choice>
              <mc:Fallback>
                <p:oleObj r:id="rId6" imgW="18828689" imgH="432551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09070" y="3444191"/>
                        <a:ext cx="2743200" cy="35478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Freeform 9"/>
          <p:cNvSpPr/>
          <p:nvPr/>
        </p:nvSpPr>
        <p:spPr>
          <a:xfrm>
            <a:off x="617809" y="3845061"/>
            <a:ext cx="4178301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Isothermal Work (n=1) </a:t>
            </a:r>
            <a:r>
              <a:rPr lang="en-US" sz="2400" b="0" i="1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ideal gas</a:t>
            </a:r>
          </a:p>
        </p:txBody>
      </p:sp>
      <p:sp>
        <p:nvSpPr>
          <p:cNvPr id="12" name="Freeform 11"/>
          <p:cNvSpPr/>
          <p:nvPr/>
        </p:nvSpPr>
        <p:spPr>
          <a:xfrm>
            <a:off x="711361" y="5238198"/>
            <a:ext cx="3598462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Const. Volume Work (dv=0)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47806" y="1213234"/>
            <a:ext cx="2956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Area under P-v graph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404614" y="4323981"/>
                <a:ext cx="3592329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𝑊</m:t>
                      </m:r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𝑚𝑅𝑇𝑙𝑛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𝑉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</m:e>
                      </m:d>
                      <m:r>
                        <a:rPr lang="en-US" i="1">
                          <a:latin typeface="Cambria Math"/>
                        </a:rPr>
                        <m:t>=</m:t>
                      </m:r>
                      <m:r>
                        <a:rPr lang="en-US" i="1">
                          <a:latin typeface="Cambria Math"/>
                        </a:rPr>
                        <m:t>𝑚𝑅𝑇𝑙𝑛</m:t>
                      </m:r>
                      <m:d>
                        <m:d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b="0" i="1" smtClean="0"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4614" y="4323981"/>
                <a:ext cx="3592329" cy="71468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136723" y="877012"/>
                <a:ext cx="2125518" cy="966418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𝐵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sub>
                        <m:sup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sup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𝑃𝑑𝑉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6723" y="877012"/>
                <a:ext cx="2125518" cy="96641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509070" y="5800602"/>
                <a:ext cx="1819344" cy="2968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const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n-US">
                              <a:latin typeface="Cambria Math" panose="02040503050406030204" pitchFamily="18" charset="0"/>
                            </a:rPr>
                            <m:t>vol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9070" y="5800602"/>
                <a:ext cx="1819344" cy="296813"/>
              </a:xfrm>
              <a:prstGeom prst="rect">
                <a:avLst/>
              </a:prstGeom>
              <a:blipFill rotWithShape="0">
                <a:blip r:embed="rId11"/>
                <a:stretch>
                  <a:fillRect l="-2685" r="-2685" b="-29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8388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D8349-6F3A-4F2D-83AA-82720BA37CA1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458200" cy="563562"/>
          </a:xfrm>
          <a:noFill/>
        </p:spPr>
        <p:txBody>
          <a:bodyPr/>
          <a:lstStyle/>
          <a:p>
            <a:r>
              <a:rPr lang="en-US" altLang="en-US" sz="2800" dirty="0"/>
              <a:t>ENERGY CONVERSION </a:t>
            </a:r>
            <a:r>
              <a:rPr lang="en-US" altLang="en-US" sz="2800" dirty="0" smtClean="0"/>
              <a:t>&amp; TRANSMISSION EFFICIENCIES</a:t>
            </a:r>
            <a:endParaRPr lang="en-US" altLang="en-US" sz="2800" b="0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8534400" cy="685800"/>
          </a:xfrm>
        </p:spPr>
        <p:txBody>
          <a:bodyPr/>
          <a:lstStyle/>
          <a:p>
            <a:pPr>
              <a:lnSpc>
                <a:spcPct val="95000"/>
              </a:lnSpc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en-US" altLang="en-US" sz="1800" b="1" i="1">
                <a:solidFill>
                  <a:srgbClr val="CC00CC"/>
                </a:solidFill>
                <a:latin typeface="Arial" panose="020B0604020202020204" pitchFamily="34" charset="0"/>
              </a:rPr>
              <a:t>Efficiency</a:t>
            </a:r>
            <a:r>
              <a:rPr lang="en-US" altLang="en-US" sz="1800" i="1">
                <a:latin typeface="Arial" panose="020B0604020202020204" pitchFamily="34" charset="0"/>
              </a:rPr>
              <a:t> </a:t>
            </a:r>
            <a:r>
              <a:rPr lang="en-US" altLang="en-US" sz="1800">
                <a:latin typeface="Arial" panose="020B0604020202020204" pitchFamily="34" charset="0"/>
              </a:rPr>
              <a:t>is one of the most frequently used terms in thermodynamics, and it indicates how well an energy conversion or transfer process is accomplished.</a:t>
            </a:r>
          </a:p>
        </p:txBody>
      </p:sp>
      <p:pic>
        <p:nvPicPr>
          <p:cNvPr id="5939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709738"/>
            <a:ext cx="3352800" cy="6524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404" name="Rectangle 12"/>
          <p:cNvSpPr>
            <a:spLocks noChangeArrowheads="1"/>
          </p:cNvSpPr>
          <p:nvPr/>
        </p:nvSpPr>
        <p:spPr bwMode="auto">
          <a:xfrm>
            <a:off x="3886200" y="2743200"/>
            <a:ext cx="2743200" cy="1825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900" b="1">
                <a:solidFill>
                  <a:srgbClr val="CC00CC"/>
                </a:solidFill>
              </a:rPr>
              <a:t>Efficiency of a water heater:</a:t>
            </a:r>
            <a:r>
              <a:rPr lang="en-US" altLang="en-US" sz="1900" b="1"/>
              <a:t> </a:t>
            </a:r>
            <a:r>
              <a:rPr lang="en-US" altLang="en-US" sz="1900"/>
              <a:t>The ratio of the energy delivered to the house by hot water to the energy supplied to the water heater.</a:t>
            </a:r>
          </a:p>
        </p:txBody>
      </p:sp>
      <p:pic>
        <p:nvPicPr>
          <p:cNvPr id="59405" name="Picture 13" descr="cen84959_02053b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887"/>
          <a:stretch>
            <a:fillRect/>
          </a:stretch>
        </p:blipFill>
        <p:spPr bwMode="auto">
          <a:xfrm>
            <a:off x="3886200" y="5280025"/>
            <a:ext cx="3048000" cy="134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407" name="Picture 1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676400"/>
            <a:ext cx="3362325" cy="473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408" name="Picture 1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550" y="1895475"/>
            <a:ext cx="1847850" cy="473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9241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Energy, Heat and Work</a:t>
            </a:r>
            <a:br>
              <a:rPr lang="en-US" dirty="0" smtClean="0"/>
            </a:br>
            <a:r>
              <a:rPr lang="en-US" dirty="0" smtClean="0"/>
              <a:t>(Motivation)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A system changes due to interaction with its surroundings.</a:t>
            </a:r>
          </a:p>
          <a:p>
            <a:pPr marL="0" indent="0">
              <a:buNone/>
            </a:pPr>
            <a:r>
              <a:rPr lang="en-US" sz="2800" dirty="0" smtClean="0"/>
              <a:t>Energy interaction is a major factor.</a:t>
            </a:r>
          </a:p>
          <a:p>
            <a:pPr marL="0" indent="0">
              <a:buNone/>
            </a:pPr>
            <a:r>
              <a:rPr lang="en-US" sz="2800" dirty="0" smtClean="0"/>
              <a:t>This chapter studies the nature of energy and its various forms and transfers so that we are able to follow its interaction with </a:t>
            </a:r>
            <a:r>
              <a:rPr lang="en-US" sz="2800" smtClean="0"/>
              <a:t>a system.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779E4-2CC1-4721-8F1F-19A7DCB0AB62}" type="slidenum">
              <a:rPr lang="en-US" altLang="en-US"/>
              <a:pPr/>
              <a:t>20</a:t>
            </a:fld>
            <a:endParaRPr lang="en-US" altLang="en-US"/>
          </a:p>
        </p:txBody>
      </p:sp>
      <p:pic>
        <p:nvPicPr>
          <p:cNvPr id="6042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63134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0425" name="Rectangle 9"/>
          <p:cNvSpPr>
            <a:spLocks noChangeArrowheads="1"/>
          </p:cNvSpPr>
          <p:nvPr/>
        </p:nvSpPr>
        <p:spPr bwMode="auto">
          <a:xfrm>
            <a:off x="304800" y="914400"/>
            <a:ext cx="8534400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en-US" altLang="en-US" b="1">
                <a:solidFill>
                  <a:srgbClr val="CC00CC"/>
                </a:solidFill>
              </a:rPr>
              <a:t>Heating value of the fuel</a:t>
            </a:r>
            <a:r>
              <a:rPr lang="en-US" altLang="en-US">
                <a:solidFill>
                  <a:srgbClr val="CC00CC"/>
                </a:solidFill>
              </a:rPr>
              <a:t>:</a:t>
            </a:r>
            <a:r>
              <a:rPr lang="en-US" altLang="en-US"/>
              <a:t> The amount of heat released when a unit amount of fuel at room temperature is completely burned and the combustion products are cooled to the room temperature.</a:t>
            </a: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en-US" altLang="en-US" b="1">
                <a:solidFill>
                  <a:srgbClr val="CC00CC"/>
                </a:solidFill>
              </a:rPr>
              <a:t>Lower heating value (LHV)</a:t>
            </a:r>
            <a:r>
              <a:rPr lang="en-US" altLang="en-US">
                <a:solidFill>
                  <a:srgbClr val="CC00CC"/>
                </a:solidFill>
              </a:rPr>
              <a:t>:</a:t>
            </a:r>
            <a:r>
              <a:rPr lang="en-US" altLang="en-US"/>
              <a:t> When the water leaves as a vapor.</a:t>
            </a:r>
          </a:p>
          <a:p>
            <a:pPr>
              <a:spcBef>
                <a:spcPct val="10000"/>
              </a:spcBef>
              <a:spcAft>
                <a:spcPct val="10000"/>
              </a:spcAft>
            </a:pPr>
            <a:r>
              <a:rPr lang="en-US" altLang="en-US" b="1">
                <a:solidFill>
                  <a:srgbClr val="CC00CC"/>
                </a:solidFill>
              </a:rPr>
              <a:t>Higher heating value (HHV)</a:t>
            </a:r>
            <a:r>
              <a:rPr lang="en-US" altLang="en-US">
                <a:solidFill>
                  <a:srgbClr val="CC00CC"/>
                </a:solidFill>
              </a:rPr>
              <a:t>:</a:t>
            </a:r>
            <a:r>
              <a:rPr lang="en-US" altLang="en-US"/>
              <a:t> When the water in the combustion gases is completely condensed and thus the heat of vaporization is also recovered.</a:t>
            </a:r>
            <a:endParaRPr lang="en-US" altLang="en-US" i="1"/>
          </a:p>
        </p:txBody>
      </p:sp>
      <p:sp>
        <p:nvSpPr>
          <p:cNvPr id="60431" name="Rectangle 15"/>
          <p:cNvSpPr>
            <a:spLocks noChangeArrowheads="1"/>
          </p:cNvSpPr>
          <p:nvPr/>
        </p:nvSpPr>
        <p:spPr bwMode="auto">
          <a:xfrm>
            <a:off x="4800600" y="3124200"/>
            <a:ext cx="3657600" cy="283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The efficiency of space heating systems of residential and commercial buildings is usually expressed in terms of the </a:t>
            </a:r>
            <a:r>
              <a:rPr lang="en-US" altLang="en-US" b="1">
                <a:solidFill>
                  <a:srgbClr val="CC00CC"/>
                </a:solidFill>
              </a:rPr>
              <a:t>annual fuel utilization efficiency (AFUE)</a:t>
            </a:r>
            <a:r>
              <a:rPr lang="en-US" altLang="en-US"/>
              <a:t>, which accounts for the combustion efficiency as well as other losses such as heat losses to unheated areas and start-up and cool down losses.</a:t>
            </a:r>
          </a:p>
        </p:txBody>
      </p:sp>
      <p:pic>
        <p:nvPicPr>
          <p:cNvPr id="60432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62250"/>
            <a:ext cx="4105275" cy="401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956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B4D7A4-E070-482F-8DF0-63D8D5019C16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152400" y="152400"/>
            <a:ext cx="8763000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altLang="en-US" b="1">
                <a:solidFill>
                  <a:srgbClr val="CC00CC"/>
                </a:solidFill>
              </a:rPr>
              <a:t>Generator:</a:t>
            </a:r>
            <a:r>
              <a:rPr lang="en-US" altLang="en-US"/>
              <a:t> A device that converts mechanical energy to electrical energy.</a:t>
            </a:r>
          </a:p>
          <a:p>
            <a:pPr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altLang="en-US" b="1">
                <a:solidFill>
                  <a:srgbClr val="CC00CC"/>
                </a:solidFill>
              </a:rPr>
              <a:t>Generator efficiency:</a:t>
            </a:r>
            <a:r>
              <a:rPr lang="en-US" altLang="en-US"/>
              <a:t> The ratio of the electrical power output to the mechanical power input. </a:t>
            </a:r>
          </a:p>
          <a:p>
            <a:pPr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altLang="en-US" b="1">
                <a:solidFill>
                  <a:srgbClr val="CC00CC"/>
                </a:solidFill>
              </a:rPr>
              <a:t>Thermal efficiency</a:t>
            </a:r>
            <a:r>
              <a:rPr lang="en-US" altLang="en-US" b="1" i="1">
                <a:solidFill>
                  <a:srgbClr val="CC00CC"/>
                </a:solidFill>
              </a:rPr>
              <a:t> </a:t>
            </a:r>
            <a:r>
              <a:rPr lang="en-US" altLang="en-US" b="1">
                <a:solidFill>
                  <a:srgbClr val="CC00CC"/>
                </a:solidFill>
              </a:rPr>
              <a:t>of a power plant:</a:t>
            </a:r>
            <a:r>
              <a:rPr lang="en-US" altLang="en-US"/>
              <a:t> The ratio of the net electrical power output to the rate of fuel energy input.</a:t>
            </a:r>
          </a:p>
        </p:txBody>
      </p:sp>
      <p:pic>
        <p:nvPicPr>
          <p:cNvPr id="614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713" y="1774951"/>
            <a:ext cx="5005387" cy="696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2895600" y="3124200"/>
            <a:ext cx="2209800" cy="1465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b="1">
                <a:solidFill>
                  <a:srgbClr val="CC00CC"/>
                </a:solidFill>
              </a:rPr>
              <a:t>Lighting efficacy</a:t>
            </a:r>
            <a:r>
              <a:rPr lang="en-US" altLang="en-US">
                <a:solidFill>
                  <a:srgbClr val="CC00CC"/>
                </a:solidFill>
              </a:rPr>
              <a:t>:</a:t>
            </a:r>
            <a:r>
              <a:rPr lang="en-US" altLang="en-US"/>
              <a:t> The amount of light output in lumens per W of electricity consumed.</a:t>
            </a:r>
          </a:p>
        </p:txBody>
      </p:sp>
      <p:sp>
        <p:nvSpPr>
          <p:cNvPr id="61450" name="Text Box 10"/>
          <p:cNvSpPr txBox="1">
            <a:spLocks noChangeArrowheads="1"/>
          </p:cNvSpPr>
          <p:nvPr/>
        </p:nvSpPr>
        <p:spPr bwMode="auto">
          <a:xfrm>
            <a:off x="3733800" y="1357865"/>
            <a:ext cx="4953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 i="1" dirty="0">
                <a:solidFill>
                  <a:srgbClr val="0066FF"/>
                </a:solidFill>
              </a:rPr>
              <a:t>Overall efficiency of a power plant</a:t>
            </a:r>
          </a:p>
        </p:txBody>
      </p:sp>
      <p:pic>
        <p:nvPicPr>
          <p:cNvPr id="6145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138" y="2514600"/>
            <a:ext cx="3449637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52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676400"/>
            <a:ext cx="2590800" cy="503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19860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66AA11-1DC9-4B95-9134-706CA9BF5F47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62471" name="Rectangle 7"/>
          <p:cNvSpPr>
            <a:spLocks noChangeArrowheads="1"/>
          </p:cNvSpPr>
          <p:nvPr/>
        </p:nvSpPr>
        <p:spPr bwMode="auto">
          <a:xfrm>
            <a:off x="304800" y="3413125"/>
            <a:ext cx="51054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altLang="en-US"/>
              <a:t>Using energy-efficient appliances </a:t>
            </a:r>
            <a:r>
              <a:rPr lang="en-US" altLang="en-US">
                <a:solidFill>
                  <a:srgbClr val="CC00CC"/>
                </a:solidFill>
              </a:rPr>
              <a:t>conserve energy</a:t>
            </a:r>
            <a:r>
              <a:rPr lang="en-US" altLang="en-US"/>
              <a:t>. </a:t>
            </a:r>
          </a:p>
          <a:p>
            <a:pPr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altLang="en-US"/>
              <a:t>It helps the </a:t>
            </a:r>
            <a:r>
              <a:rPr lang="en-US" altLang="en-US" b="1">
                <a:solidFill>
                  <a:srgbClr val="CC00CC"/>
                </a:solidFill>
              </a:rPr>
              <a:t>environment</a:t>
            </a:r>
            <a:r>
              <a:rPr lang="en-US" altLang="en-US" b="1"/>
              <a:t> </a:t>
            </a:r>
            <a:r>
              <a:rPr lang="en-US" altLang="en-US"/>
              <a:t>by reducing the amount of pollutants emitted to the atmosphere during the combustion of fuel. </a:t>
            </a:r>
          </a:p>
          <a:p>
            <a:pPr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altLang="en-US"/>
              <a:t>The combustion of fuel produces 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altLang="en-US">
                <a:solidFill>
                  <a:srgbClr val="0066FF"/>
                </a:solidFill>
              </a:rPr>
              <a:t>carbon dioxide</a:t>
            </a:r>
            <a:r>
              <a:rPr lang="en-US" altLang="en-US"/>
              <a:t>, causes global warming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altLang="en-US">
                <a:solidFill>
                  <a:srgbClr val="0066FF"/>
                </a:solidFill>
              </a:rPr>
              <a:t>nitrogen oxides</a:t>
            </a:r>
            <a:r>
              <a:rPr lang="en-US" altLang="en-US"/>
              <a:t> and </a:t>
            </a:r>
            <a:r>
              <a:rPr lang="en-US" altLang="en-US">
                <a:solidFill>
                  <a:srgbClr val="0066FF"/>
                </a:solidFill>
              </a:rPr>
              <a:t>hydrocarbons</a:t>
            </a:r>
            <a:r>
              <a:rPr lang="en-US" altLang="en-US"/>
              <a:t>, cause smog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altLang="en-US">
                <a:solidFill>
                  <a:srgbClr val="0066FF"/>
                </a:solidFill>
              </a:rPr>
              <a:t>carbon monoxide</a:t>
            </a:r>
            <a:r>
              <a:rPr lang="en-US" altLang="en-US"/>
              <a:t>, toxic</a:t>
            </a:r>
          </a:p>
          <a:p>
            <a:pPr lvl="1">
              <a:lnSpc>
                <a:spcPct val="90000"/>
              </a:lnSpc>
              <a:spcBef>
                <a:spcPct val="10000"/>
              </a:spcBef>
              <a:spcAft>
                <a:spcPct val="10000"/>
              </a:spcAft>
              <a:buClr>
                <a:srgbClr val="FF3300"/>
              </a:buClr>
              <a:buFontTx/>
              <a:buChar char="•"/>
            </a:pPr>
            <a:r>
              <a:rPr lang="en-US" altLang="en-US">
                <a:solidFill>
                  <a:srgbClr val="0066FF"/>
                </a:solidFill>
              </a:rPr>
              <a:t>sulfur dioxide</a:t>
            </a:r>
            <a:r>
              <a:rPr lang="en-US" altLang="en-US"/>
              <a:t>, causes acid rain. </a:t>
            </a:r>
          </a:p>
        </p:txBody>
      </p:sp>
      <p:pic>
        <p:nvPicPr>
          <p:cNvPr id="6247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5450" y="304800"/>
            <a:ext cx="3486150" cy="542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7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5257800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5758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82CE9D-1095-47DC-BA4D-7031205570FD}" type="slidenum">
              <a:rPr lang="en-US" altLang="en-US"/>
              <a:pPr/>
              <a:t>23</a:t>
            </a:fld>
            <a:endParaRPr lang="en-US" alt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74638"/>
            <a:ext cx="8534400" cy="411162"/>
          </a:xfrm>
        </p:spPr>
        <p:txBody>
          <a:bodyPr/>
          <a:lstStyle/>
          <a:p>
            <a:r>
              <a:rPr lang="en-US" altLang="en-US" sz="2800"/>
              <a:t>Efficiencies of Mechanical and Electrical Devices</a:t>
            </a:r>
            <a:endParaRPr lang="en-US" altLang="en-US" sz="2800" b="0"/>
          </a:p>
        </p:txBody>
      </p:sp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1371600"/>
            <a:ext cx="5005387" cy="56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49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536950"/>
            <a:ext cx="5843588" cy="65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499" name="Rectangle 11"/>
          <p:cNvSpPr>
            <a:spLocks noChangeArrowheads="1"/>
          </p:cNvSpPr>
          <p:nvPr/>
        </p:nvSpPr>
        <p:spPr bwMode="auto">
          <a:xfrm>
            <a:off x="228600" y="2225675"/>
            <a:ext cx="5715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/>
              <a:t>The effectiveness of the conversion process between the mechanical work supplied or extracted and the mechanical energy of the fluid is expressed by the </a:t>
            </a:r>
            <a:r>
              <a:rPr lang="en-US" altLang="en-US" b="1">
                <a:solidFill>
                  <a:srgbClr val="CC00CC"/>
                </a:solidFill>
              </a:rPr>
              <a:t>pump efficiency</a:t>
            </a:r>
            <a:r>
              <a:rPr lang="en-US" altLang="en-US" b="1"/>
              <a:t> </a:t>
            </a:r>
            <a:r>
              <a:rPr lang="en-US" altLang="en-US"/>
              <a:t>and </a:t>
            </a:r>
            <a:r>
              <a:rPr lang="en-US" altLang="en-US" b="1">
                <a:solidFill>
                  <a:srgbClr val="CC00CC"/>
                </a:solidFill>
              </a:rPr>
              <a:t>turbine efficiency</a:t>
            </a:r>
            <a:r>
              <a:rPr lang="en-US" altLang="en-US">
                <a:solidFill>
                  <a:srgbClr val="CC00CC"/>
                </a:solidFill>
              </a:rPr>
              <a:t>,</a:t>
            </a:r>
          </a:p>
        </p:txBody>
      </p:sp>
      <p:pic>
        <p:nvPicPr>
          <p:cNvPr id="6350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270375"/>
            <a:ext cx="2832100" cy="30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50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715000"/>
            <a:ext cx="2981325" cy="290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3503" name="Text Box 15"/>
          <p:cNvSpPr txBox="1">
            <a:spLocks noChangeArrowheads="1"/>
          </p:cNvSpPr>
          <p:nvPr/>
        </p:nvSpPr>
        <p:spPr bwMode="auto">
          <a:xfrm>
            <a:off x="304800" y="914400"/>
            <a:ext cx="236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/>
              <a:t>Mechanical efficiency</a:t>
            </a:r>
          </a:p>
        </p:txBody>
      </p:sp>
      <p:pic>
        <p:nvPicPr>
          <p:cNvPr id="63504" name="Picture 1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013" y="1295400"/>
            <a:ext cx="2922587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349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029200"/>
            <a:ext cx="6116638" cy="598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7488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B10252-9239-4A36-804D-167ADEC545E5}" type="slidenum">
              <a:rPr lang="en-US" altLang="en-US"/>
              <a:pPr/>
              <a:t>24</a:t>
            </a:fld>
            <a:endParaRPr lang="en-US" altLang="en-US"/>
          </a:p>
        </p:txBody>
      </p:sp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23938"/>
            <a:ext cx="4684713" cy="728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51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5" y="1844675"/>
            <a:ext cx="4930775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52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2693988"/>
            <a:ext cx="5375275" cy="73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521" name="Text Box 9"/>
          <p:cNvSpPr txBox="1">
            <a:spLocks noChangeArrowheads="1"/>
          </p:cNvSpPr>
          <p:nvPr/>
        </p:nvSpPr>
        <p:spPr bwMode="auto">
          <a:xfrm>
            <a:off x="5181600" y="1066800"/>
            <a:ext cx="1371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66FF"/>
                </a:solidFill>
              </a:rPr>
              <a:t>Generator efficiency</a:t>
            </a:r>
          </a:p>
        </p:txBody>
      </p:sp>
      <p:sp>
        <p:nvSpPr>
          <p:cNvPr id="64522" name="Text Box 10"/>
          <p:cNvSpPr txBox="1">
            <a:spLocks noChangeArrowheads="1"/>
          </p:cNvSpPr>
          <p:nvPr/>
        </p:nvSpPr>
        <p:spPr bwMode="auto">
          <a:xfrm>
            <a:off x="5410200" y="1905000"/>
            <a:ext cx="1905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66FF"/>
                </a:solidFill>
              </a:rPr>
              <a:t>Pump-Motor overall efficiency</a:t>
            </a:r>
          </a:p>
        </p:txBody>
      </p:sp>
      <p:sp>
        <p:nvSpPr>
          <p:cNvPr id="64523" name="Text Box 11"/>
          <p:cNvSpPr txBox="1">
            <a:spLocks noChangeArrowheads="1"/>
          </p:cNvSpPr>
          <p:nvPr/>
        </p:nvSpPr>
        <p:spPr bwMode="auto">
          <a:xfrm>
            <a:off x="5867400" y="2819400"/>
            <a:ext cx="2133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66FF"/>
                </a:solidFill>
              </a:rPr>
              <a:t>Turbine-Generator overall efficiency</a:t>
            </a:r>
          </a:p>
        </p:txBody>
      </p:sp>
      <p:pic>
        <p:nvPicPr>
          <p:cNvPr id="64525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600"/>
            <a:ext cx="4584700" cy="74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4526" name="Text Box 14"/>
          <p:cNvSpPr txBox="1">
            <a:spLocks noChangeArrowheads="1"/>
          </p:cNvSpPr>
          <p:nvPr/>
        </p:nvSpPr>
        <p:spPr bwMode="auto">
          <a:xfrm>
            <a:off x="5105400" y="228600"/>
            <a:ext cx="1371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solidFill>
                  <a:srgbClr val="0066FF"/>
                </a:solidFill>
              </a:rPr>
              <a:t>Pump efficiency</a:t>
            </a:r>
          </a:p>
        </p:txBody>
      </p:sp>
      <p:pic>
        <p:nvPicPr>
          <p:cNvPr id="64527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3551238"/>
            <a:ext cx="3419475" cy="3230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4528" name="Picture 1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4324350"/>
            <a:ext cx="3705225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19356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2183463" y="4018936"/>
                <a:ext cx="3292312" cy="12727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/>
                          <a:ea typeface="Cambria Math"/>
                        </a:rPr>
                        <m:t>∆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𝐸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=</m:t>
                      </m:r>
                      <m:groupChr>
                        <m:groupChrPr>
                          <m:chr m:val="⏟"/>
                          <m:ctrlPr>
                            <a:rPr lang="en-US" sz="280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groupChrPr>
                        <m:e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𝑄</m:t>
                              </m:r>
                            </m:e>
                          </m:nary>
                          <m:r>
                            <a:rPr lang="en-US" sz="2800" i="1">
                              <a:latin typeface="Cambria Math"/>
                              <a:ea typeface="Cambria Math"/>
                            </a:rPr>
                            <m:t>−</m:t>
                          </m:r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28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2800" i="1">
                                  <a:latin typeface="Cambria Math"/>
                                  <a:ea typeface="Cambria Math"/>
                                </a:rPr>
                                <m:t>𝑊</m:t>
                              </m:r>
                            </m:e>
                          </m:nary>
                        </m:e>
                      </m:groupCh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3463" y="4018936"/>
                <a:ext cx="3292312" cy="127278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Freeform 1"/>
          <p:cNvSpPr/>
          <p:nvPr/>
        </p:nvSpPr>
        <p:spPr>
          <a:xfrm>
            <a:off x="283680" y="221400"/>
            <a:ext cx="18182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4133752" y="360882"/>
            <a:ext cx="3429314" cy="532839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1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1</a:t>
            </a:r>
            <a:r>
              <a:rPr lang="en-US" sz="2800" b="1" i="0" u="sng" strike="noStrike" baseline="30000" dirty="0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st</a:t>
            </a:r>
            <a:r>
              <a:rPr lang="en-US" sz="2800" b="1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ea typeface="Gothic" pitchFamily="2"/>
                <a:cs typeface="Nimbus Sans L" pitchFamily="2"/>
              </a:rPr>
              <a:t> Law Closed System</a:t>
            </a:r>
          </a:p>
        </p:txBody>
      </p:sp>
      <p:sp>
        <p:nvSpPr>
          <p:cNvPr id="4" name="Straight Connector 3"/>
          <p:cNvSpPr/>
          <p:nvPr/>
        </p:nvSpPr>
        <p:spPr>
          <a:xfrm>
            <a:off x="3251040" y="1485810"/>
            <a:ext cx="0" cy="171450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5" name="Straight Connector 4"/>
          <p:cNvSpPr/>
          <p:nvPr/>
        </p:nvSpPr>
        <p:spPr>
          <a:xfrm>
            <a:off x="3251040" y="3200310"/>
            <a:ext cx="223536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6" name="Straight Connector 5"/>
          <p:cNvSpPr/>
          <p:nvPr/>
        </p:nvSpPr>
        <p:spPr>
          <a:xfrm>
            <a:off x="5486400" y="1485810"/>
            <a:ext cx="0" cy="171450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3251041" y="1943189"/>
            <a:ext cx="2235359" cy="11421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8" name="Straight Connector 7"/>
          <p:cNvSpPr/>
          <p:nvPr/>
        </p:nvSpPr>
        <p:spPr>
          <a:xfrm flipV="1">
            <a:off x="4165439" y="1371330"/>
            <a:ext cx="0" cy="57159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9" name="Straight Connector 8"/>
          <p:cNvSpPr/>
          <p:nvPr/>
        </p:nvSpPr>
        <p:spPr>
          <a:xfrm flipV="1">
            <a:off x="4368960" y="1371330"/>
            <a:ext cx="0" cy="57159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0" name="Straight Connector 9"/>
          <p:cNvSpPr/>
          <p:nvPr/>
        </p:nvSpPr>
        <p:spPr>
          <a:xfrm flipV="1">
            <a:off x="3860639" y="2857140"/>
            <a:ext cx="0" cy="62883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1" name="Straight Connector 10"/>
          <p:cNvSpPr/>
          <p:nvPr/>
        </p:nvSpPr>
        <p:spPr>
          <a:xfrm flipH="1">
            <a:off x="4876320" y="2800440"/>
            <a:ext cx="142224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2" name="Straight Connector 11"/>
          <p:cNvSpPr/>
          <p:nvPr/>
        </p:nvSpPr>
        <p:spPr>
          <a:xfrm flipV="1">
            <a:off x="4978766" y="1657124"/>
            <a:ext cx="0" cy="571591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3" name="Straight Connector 12"/>
          <p:cNvSpPr/>
          <p:nvPr/>
        </p:nvSpPr>
        <p:spPr>
          <a:xfrm flipH="1">
            <a:off x="2336639" y="2457540"/>
            <a:ext cx="132096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3555840" y="3429000"/>
            <a:ext cx="563594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in</a:t>
            </a:r>
          </a:p>
        </p:txBody>
      </p:sp>
      <p:sp>
        <p:nvSpPr>
          <p:cNvPr id="15" name="Freeform 14"/>
          <p:cNvSpPr/>
          <p:nvPr/>
        </p:nvSpPr>
        <p:spPr>
          <a:xfrm>
            <a:off x="1625760" y="2343059"/>
            <a:ext cx="666186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out</a:t>
            </a:r>
          </a:p>
        </p:txBody>
      </p:sp>
      <p:sp>
        <p:nvSpPr>
          <p:cNvPr id="16" name="Freeform 15"/>
          <p:cNvSpPr/>
          <p:nvPr/>
        </p:nvSpPr>
        <p:spPr>
          <a:xfrm>
            <a:off x="6299040" y="2628989"/>
            <a:ext cx="619506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W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in</a:t>
            </a:r>
          </a:p>
        </p:txBody>
      </p:sp>
      <p:sp>
        <p:nvSpPr>
          <p:cNvPr id="17" name="Freeform 16"/>
          <p:cNvSpPr/>
          <p:nvPr/>
        </p:nvSpPr>
        <p:spPr>
          <a:xfrm>
            <a:off x="4267200" y="1257389"/>
            <a:ext cx="709787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W</a:t>
            </a:r>
            <a:r>
              <a:rPr lang="en-US" sz="2400" b="0" i="0" u="none" strike="noStrike" baseline="-2500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out</a:t>
            </a:r>
          </a:p>
        </p:txBody>
      </p:sp>
      <p:sp>
        <p:nvSpPr>
          <p:cNvPr id="18" name="Freeform 17"/>
          <p:cNvSpPr/>
          <p:nvPr/>
        </p:nvSpPr>
        <p:spPr>
          <a:xfrm>
            <a:off x="4119434" y="5699203"/>
            <a:ext cx="4108404" cy="84587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Net total energy transfer  in the form of heat and work</a:t>
            </a:r>
          </a:p>
        </p:txBody>
      </p:sp>
      <p:sp>
        <p:nvSpPr>
          <p:cNvPr id="19" name="Freeform 18"/>
          <p:cNvSpPr/>
          <p:nvPr/>
        </p:nvSpPr>
        <p:spPr>
          <a:xfrm>
            <a:off x="341423" y="5401456"/>
            <a:ext cx="2909618" cy="84587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squar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Net change of system energy</a:t>
            </a:r>
          </a:p>
        </p:txBody>
      </p:sp>
      <p:sp>
        <p:nvSpPr>
          <p:cNvPr id="20" name="Straight Connector 19"/>
          <p:cNvSpPr/>
          <p:nvPr/>
        </p:nvSpPr>
        <p:spPr>
          <a:xfrm flipV="1">
            <a:off x="1885386" y="4751948"/>
            <a:ext cx="406560" cy="34290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1" name="Straight Connector 20"/>
          <p:cNvSpPr/>
          <p:nvPr/>
        </p:nvSpPr>
        <p:spPr>
          <a:xfrm flipH="1" flipV="1">
            <a:off x="4368720" y="5291718"/>
            <a:ext cx="253373" cy="407483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  <a:tailEnd type="arrow"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7724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07841" y="4184668"/>
            <a:ext cx="7643822" cy="1336693"/>
            <a:chOff x="380880" y="5638680"/>
            <a:chExt cx="5732866" cy="1782257"/>
          </a:xfrm>
        </p:grpSpPr>
        <p:sp>
          <p:nvSpPr>
            <p:cNvPr id="11" name="Freeform 10"/>
            <p:cNvSpPr/>
            <p:nvPr/>
          </p:nvSpPr>
          <p:spPr>
            <a:xfrm>
              <a:off x="1295280" y="5638680"/>
              <a:ext cx="3672093" cy="712504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800" b="0" i="0" u="none" strike="noStrike" baseline="0" dirty="0" smtClean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  Q 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– W </a:t>
              </a:r>
              <a:r>
                <a:rPr lang="en-US" sz="2800" b="0" i="0" u="none" strike="noStrike" baseline="0" dirty="0" smtClean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   =     </a:t>
              </a:r>
              <a:r>
                <a:rPr lang="en-US" sz="2800" b="0" i="0" u="none" strike="noStrike" baseline="0" dirty="0" smtClean="0">
                  <a:ln>
                    <a:noFill/>
                  </a:ln>
                  <a:solidFill>
                    <a:srgbClr val="000000"/>
                  </a:solidFill>
                  <a:latin typeface="Symbol" pitchFamily="18"/>
                  <a:ea typeface="Gothic" pitchFamily="2"/>
                  <a:cs typeface="Nimbus Sans L" pitchFamily="2"/>
                </a:rPr>
                <a:t>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U + 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Symbol" pitchFamily="18"/>
                  <a:ea typeface="Gothic" pitchFamily="2"/>
                  <a:cs typeface="Nimbus Sans L" pitchFamily="2"/>
                </a:rPr>
                <a:t>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KE + 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Symbol" pitchFamily="18"/>
                  <a:ea typeface="Gothic" pitchFamily="2"/>
                  <a:cs typeface="Nimbus Sans L" pitchFamily="2"/>
                </a:rPr>
                <a:t></a:t>
              </a:r>
              <a:r>
                <a:rPr lang="en-US" sz="2800" b="0" i="0" u="none" strike="noStrike" baseline="0" dirty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PE</a:t>
              </a:r>
            </a:p>
          </p:txBody>
        </p:sp>
        <p:sp>
          <p:nvSpPr>
            <p:cNvPr id="12" name="Freeform 11"/>
            <p:cNvSpPr/>
            <p:nvPr/>
          </p:nvSpPr>
          <p:spPr>
            <a:xfrm>
              <a:off x="1142640" y="5638680"/>
              <a:ext cx="4343400" cy="609840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ctr" anchorCtr="0" compatLnSpc="0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endParaRPr>
            </a:p>
          </p:txBody>
        </p:sp>
        <p:sp>
          <p:nvSpPr>
            <p:cNvPr id="13" name="Freeform 12"/>
            <p:cNvSpPr/>
            <p:nvPr/>
          </p:nvSpPr>
          <p:spPr>
            <a:xfrm rot="5376600">
              <a:off x="1828789" y="6019610"/>
              <a:ext cx="152280" cy="914400"/>
            </a:xfrm>
            <a:custGeom>
              <a:avLst>
                <a:gd name="f0" fmla="val 1800"/>
                <a:gd name="f1" fmla="val 108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-2147483647"/>
                <a:gd name="f10" fmla="val 2147483647"/>
                <a:gd name="f11" fmla="val 5400"/>
                <a:gd name="f12" fmla="val 10800"/>
                <a:gd name="f13" fmla="val 16200"/>
                <a:gd name="f14" fmla="+- 0 0 0"/>
                <a:gd name="f15" fmla="*/ f5 1 21600"/>
                <a:gd name="f16" fmla="*/ f6 1 21600"/>
                <a:gd name="f17" fmla="pin 0 f0 5400"/>
                <a:gd name="f18" fmla="pin 0 f1 21600"/>
                <a:gd name="f19" fmla="*/ f14 f2 1"/>
                <a:gd name="f20" fmla="*/ f17 1 2"/>
                <a:gd name="f21" fmla="val f17"/>
                <a:gd name="f22" fmla="val f18"/>
                <a:gd name="f23" fmla="+- 21600 0 f17"/>
                <a:gd name="f24" fmla="*/ f17 10000 1"/>
                <a:gd name="f25" fmla="*/ 10800 f15 1"/>
                <a:gd name="f26" fmla="*/ f17 f16 1"/>
                <a:gd name="f27" fmla="*/ f8 f15 1"/>
                <a:gd name="f28" fmla="*/ f18 f16 1"/>
                <a:gd name="f29" fmla="*/ 0 f15 1"/>
                <a:gd name="f30" fmla="*/ 7800 f15 1"/>
                <a:gd name="f31" fmla="*/ 0 f16 1"/>
                <a:gd name="f32" fmla="*/ f19 1 f4"/>
                <a:gd name="f33" fmla="*/ 21600 f16 1"/>
                <a:gd name="f34" fmla="*/ 21600 f15 1"/>
                <a:gd name="f35" fmla="*/ 10800 f16 1"/>
                <a:gd name="f36" fmla="+- f22 0 f17"/>
                <a:gd name="f37" fmla="+- f22 0 f20"/>
                <a:gd name="f38" fmla="+- f22 f20 0"/>
                <a:gd name="f39" fmla="+- f22 f17 0"/>
                <a:gd name="f40" fmla="+- 21600 0 f20"/>
                <a:gd name="f41" fmla="*/ f24 1 31953"/>
                <a:gd name="f42" fmla="+- f32 0 f3"/>
                <a:gd name="f43" fmla="+- 21600 0 f41"/>
                <a:gd name="f44" fmla="*/ f41 f16 1"/>
                <a:gd name="f45" fmla="*/ f43 f16 1"/>
              </a:gdLst>
              <a:ahLst>
                <a:ahXY gdRefY="f0" minY="f7" maxY="f11">
                  <a:pos x="f25" y="f26"/>
                </a:ahXY>
                <a:ahXY gdRefY="f1" minY="f7" maxY="f8">
                  <a:pos x="f27" y="f28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29" y="f31"/>
                </a:cxn>
                <a:cxn ang="f42">
                  <a:pos x="f29" y="f33"/>
                </a:cxn>
                <a:cxn ang="f42">
                  <a:pos x="f34" y="f35"/>
                </a:cxn>
              </a:cxnLst>
              <a:rect l="f29" t="f44" r="f30" b="f45"/>
              <a:pathLst>
                <a:path w="21600" h="21600">
                  <a:moveTo>
                    <a:pt x="f7" y="f7"/>
                  </a:moveTo>
                  <a:cubicBezTo>
                    <a:pt x="f11" y="f7"/>
                    <a:pt x="f12" y="f20"/>
                    <a:pt x="f12" y="f21"/>
                  </a:cubicBezTo>
                  <a:lnTo>
                    <a:pt x="f12" y="f36"/>
                  </a:lnTo>
                  <a:cubicBezTo>
                    <a:pt x="f12" y="f37"/>
                    <a:pt x="f13" y="f22"/>
                    <a:pt x="f8" y="f22"/>
                  </a:cubicBezTo>
                  <a:cubicBezTo>
                    <a:pt x="f13" y="f22"/>
                    <a:pt x="f12" y="f38"/>
                    <a:pt x="f12" y="f39"/>
                  </a:cubicBezTo>
                  <a:lnTo>
                    <a:pt x="f12" y="f23"/>
                  </a:lnTo>
                  <a:cubicBezTo>
                    <a:pt x="f12" y="f40"/>
                    <a:pt x="f11" y="f8"/>
                    <a:pt x="f7" y="f8"/>
                  </a:cubicBezTo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ctr" anchorCtr="0" compatLnSpc="0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 rot="5376600">
              <a:off x="3962698" y="5182370"/>
              <a:ext cx="149400" cy="2589480"/>
            </a:xfrm>
            <a:custGeom>
              <a:avLst>
                <a:gd name="f0" fmla="val 1800"/>
                <a:gd name="f1" fmla="val 10800"/>
              </a:avLst>
              <a:gdLst>
                <a:gd name="f2" fmla="val 10800000"/>
                <a:gd name="f3" fmla="val 5400000"/>
                <a:gd name="f4" fmla="val 180"/>
                <a:gd name="f5" fmla="val w"/>
                <a:gd name="f6" fmla="val h"/>
                <a:gd name="f7" fmla="val 0"/>
                <a:gd name="f8" fmla="val 21600"/>
                <a:gd name="f9" fmla="val -2147483647"/>
                <a:gd name="f10" fmla="val 2147483647"/>
                <a:gd name="f11" fmla="val 5400"/>
                <a:gd name="f12" fmla="val 10800"/>
                <a:gd name="f13" fmla="val 16200"/>
                <a:gd name="f14" fmla="+- 0 0 0"/>
                <a:gd name="f15" fmla="*/ f5 1 21600"/>
                <a:gd name="f16" fmla="*/ f6 1 21600"/>
                <a:gd name="f17" fmla="pin 0 f0 5400"/>
                <a:gd name="f18" fmla="pin 0 f1 21600"/>
                <a:gd name="f19" fmla="*/ f14 f2 1"/>
                <a:gd name="f20" fmla="*/ f17 1 2"/>
                <a:gd name="f21" fmla="val f17"/>
                <a:gd name="f22" fmla="val f18"/>
                <a:gd name="f23" fmla="+- 21600 0 f17"/>
                <a:gd name="f24" fmla="*/ f17 10000 1"/>
                <a:gd name="f25" fmla="*/ 10800 f15 1"/>
                <a:gd name="f26" fmla="*/ f17 f16 1"/>
                <a:gd name="f27" fmla="*/ f8 f15 1"/>
                <a:gd name="f28" fmla="*/ f18 f16 1"/>
                <a:gd name="f29" fmla="*/ 0 f15 1"/>
                <a:gd name="f30" fmla="*/ 7800 f15 1"/>
                <a:gd name="f31" fmla="*/ 0 f16 1"/>
                <a:gd name="f32" fmla="*/ f19 1 f4"/>
                <a:gd name="f33" fmla="*/ 21600 f16 1"/>
                <a:gd name="f34" fmla="*/ 21600 f15 1"/>
                <a:gd name="f35" fmla="*/ 10800 f16 1"/>
                <a:gd name="f36" fmla="+- f22 0 f17"/>
                <a:gd name="f37" fmla="+- f22 0 f20"/>
                <a:gd name="f38" fmla="+- f22 f20 0"/>
                <a:gd name="f39" fmla="+- f22 f17 0"/>
                <a:gd name="f40" fmla="+- 21600 0 f20"/>
                <a:gd name="f41" fmla="*/ f24 1 31953"/>
                <a:gd name="f42" fmla="+- f32 0 f3"/>
                <a:gd name="f43" fmla="+- 21600 0 f41"/>
                <a:gd name="f44" fmla="*/ f41 f16 1"/>
                <a:gd name="f45" fmla="*/ f43 f16 1"/>
              </a:gdLst>
              <a:ahLst>
                <a:ahXY gdRefY="f0" minY="f7" maxY="f11">
                  <a:pos x="f25" y="f26"/>
                </a:ahXY>
                <a:ahXY gdRefY="f1" minY="f7" maxY="f8">
                  <a:pos x="f27" y="f28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42">
                  <a:pos x="f29" y="f31"/>
                </a:cxn>
                <a:cxn ang="f42">
                  <a:pos x="f29" y="f33"/>
                </a:cxn>
                <a:cxn ang="f42">
                  <a:pos x="f34" y="f35"/>
                </a:cxn>
              </a:cxnLst>
              <a:rect l="f29" t="f44" r="f30" b="f45"/>
              <a:pathLst>
                <a:path w="21600" h="21600">
                  <a:moveTo>
                    <a:pt x="f7" y="f7"/>
                  </a:moveTo>
                  <a:cubicBezTo>
                    <a:pt x="f11" y="f7"/>
                    <a:pt x="f12" y="f20"/>
                    <a:pt x="f12" y="f21"/>
                  </a:cubicBezTo>
                  <a:lnTo>
                    <a:pt x="f12" y="f36"/>
                  </a:lnTo>
                  <a:cubicBezTo>
                    <a:pt x="f12" y="f37"/>
                    <a:pt x="f13" y="f22"/>
                    <a:pt x="f8" y="f22"/>
                  </a:cubicBezTo>
                  <a:cubicBezTo>
                    <a:pt x="f13" y="f22"/>
                    <a:pt x="f12" y="f38"/>
                    <a:pt x="f12" y="f39"/>
                  </a:cubicBezTo>
                  <a:lnTo>
                    <a:pt x="f12" y="f23"/>
                  </a:lnTo>
                  <a:cubicBezTo>
                    <a:pt x="f12" y="f40"/>
                    <a:pt x="f11" y="f8"/>
                    <a:pt x="f7" y="f8"/>
                  </a:cubicBezTo>
                </a:path>
              </a:pathLst>
            </a:custGeom>
            <a:noFill/>
            <a:ln w="9360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90000" tIns="46800" rIns="90000" bIns="46800" anchor="ctr" anchorCtr="0" compatLnSpc="0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endParaRPr>
            </a:p>
          </p:txBody>
        </p:sp>
        <p:sp>
          <p:nvSpPr>
            <p:cNvPr id="15" name="Freeform 14"/>
            <p:cNvSpPr/>
            <p:nvPr/>
          </p:nvSpPr>
          <p:spPr>
            <a:xfrm>
              <a:off x="380880" y="6823080"/>
              <a:ext cx="2247522" cy="597857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Net </a:t>
              </a:r>
              <a:r>
                <a:rPr lang="en-US" sz="2400" b="0" i="1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transfer</a:t>
              </a:r>
              <a:r>
                <a:rPr lang="en-US" sz="2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 </a:t>
              </a:r>
              <a:r>
                <a:rPr lang="en-US" sz="2400" b="0" i="1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 </a:t>
              </a:r>
              <a:r>
                <a:rPr lang="en-US" sz="2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of energy</a:t>
              </a:r>
            </a:p>
          </p:txBody>
        </p:sp>
        <p:sp>
          <p:nvSpPr>
            <p:cNvPr id="16" name="Freeform 15"/>
            <p:cNvSpPr/>
            <p:nvPr/>
          </p:nvSpPr>
          <p:spPr>
            <a:xfrm>
              <a:off x="2819160" y="6781680"/>
              <a:ext cx="3294586" cy="597857"/>
            </a:xfrm>
            <a:custGeom>
              <a:avLst/>
              <a:gdLst>
                <a:gd name="f0" fmla="val 0"/>
                <a:gd name="f1" fmla="val 21600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l" t="t" r="r" b="b"/>
              <a:pathLst>
                <a:path w="21600" h="21600">
                  <a:moveTo>
                    <a:pt x="f0" y="f0"/>
                  </a:moveTo>
                  <a:lnTo>
                    <a:pt x="f1" y="f0"/>
                  </a:lnTo>
                  <a:lnTo>
                    <a:pt x="f1" y="f1"/>
                  </a:lnTo>
                  <a:lnTo>
                    <a:pt x="f0" y="f1"/>
                  </a:lnTo>
                  <a:lnTo>
                    <a:pt x="f0" y="f0"/>
                  </a:lnTo>
                  <a:close/>
                </a:path>
              </a:pathLst>
            </a:custGeom>
            <a:noFill/>
            <a:ln>
              <a:noFill/>
              <a:prstDash val="solid"/>
            </a:ln>
          </p:spPr>
          <p:txBody>
            <a:bodyPr vert="horz" wrap="none" lIns="90000" tIns="46800" rIns="90000" bIns="46800" anchor="t" anchorCtr="0" compatLnSpc="0">
              <a:spAutoFit/>
            </a:bodyPr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US" sz="2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Energy </a:t>
              </a:r>
              <a:r>
                <a:rPr lang="en-US" sz="2400" b="0" i="1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storage</a:t>
              </a:r>
              <a:r>
                <a:rPr lang="en-US" sz="2400" b="0" i="0" u="none" strike="noStrike" baseline="0">
                  <a:ln>
                    <a:noFill/>
                  </a:ln>
                  <a:solidFill>
                    <a:srgbClr val="000000"/>
                  </a:solidFill>
                  <a:latin typeface="Times New Roman" pitchFamily="18"/>
                  <a:ea typeface="Gothic" pitchFamily="2"/>
                  <a:cs typeface="Nimbus Sans L" pitchFamily="2"/>
                </a:rPr>
                <a:t> in different modes</a:t>
              </a:r>
            </a:p>
          </p:txBody>
        </p:sp>
        <p:sp>
          <p:nvSpPr>
            <p:cNvPr id="17" name="Straight Connector 16"/>
            <p:cNvSpPr/>
            <p:nvPr/>
          </p:nvSpPr>
          <p:spPr>
            <a:xfrm flipV="1">
              <a:off x="1295280" y="6629040"/>
              <a:ext cx="380880" cy="228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t" anchorCtr="0" compatLnSpc="0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endParaRPr>
            </a:p>
          </p:txBody>
        </p:sp>
        <p:sp>
          <p:nvSpPr>
            <p:cNvPr id="18" name="Straight Connector 17"/>
            <p:cNvSpPr/>
            <p:nvPr/>
          </p:nvSpPr>
          <p:spPr>
            <a:xfrm flipH="1" flipV="1">
              <a:off x="4190399" y="6629040"/>
              <a:ext cx="228601" cy="228600"/>
            </a:xfrm>
            <a:prstGeom prst="line">
              <a:avLst/>
            </a:prstGeom>
            <a:noFill/>
            <a:ln w="9360">
              <a:solidFill>
                <a:srgbClr val="000000"/>
              </a:solidFill>
              <a:prstDash val="solid"/>
              <a:miter/>
              <a:tailEnd type="arrow"/>
            </a:ln>
          </p:spPr>
          <p:txBody>
            <a:bodyPr vert="horz" wrap="none" lIns="90000" tIns="46800" rIns="90000" bIns="46800" anchor="t" anchorCtr="0" compatLnSpc="0"/>
            <a:lstStyle/>
            <a:p>
              <a:pPr marL="0" marR="0" lvl="0" indent="0" algn="l" rtl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>
                  <a:tab pos="0" algn="l"/>
                  <a:tab pos="914400" algn="l"/>
                  <a:tab pos="1828800" algn="l"/>
                  <a:tab pos="2743199" algn="l"/>
                  <a:tab pos="3657600" algn="l"/>
                  <a:tab pos="4572000" algn="l"/>
                  <a:tab pos="5486399" algn="l"/>
                  <a:tab pos="6400799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endParaRPr>
            </a:p>
          </p:txBody>
        </p:sp>
      </p:grpSp>
      <p:sp>
        <p:nvSpPr>
          <p:cNvPr id="2" name="Freeform 1"/>
          <p:cNvSpPr/>
          <p:nvPr/>
        </p:nvSpPr>
        <p:spPr>
          <a:xfrm>
            <a:off x="1422240" y="1657260"/>
            <a:ext cx="4158103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E</a:t>
            </a:r>
            <a:r>
              <a:rPr lang="en-US" sz="2800" b="0" i="0" u="none" strike="noStrike" baseline="-2500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system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= 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U + 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KE + 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</a:t>
            </a:r>
          </a:p>
        </p:txBody>
      </p:sp>
      <p:sp>
        <p:nvSpPr>
          <p:cNvPr id="3" name="Freeform 2"/>
          <p:cNvSpPr/>
          <p:nvPr/>
        </p:nvSpPr>
        <p:spPr>
          <a:xfrm>
            <a:off x="1625760" y="857250"/>
            <a:ext cx="3279401" cy="50738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 charset="0"/>
                <a:ea typeface="Gothic" pitchFamily="2"/>
                <a:cs typeface="Times New Roman" pitchFamily="18" charset="0"/>
              </a:rPr>
              <a:t>E</a:t>
            </a:r>
            <a:r>
              <a:rPr lang="en-US" sz="2800" b="0" i="0" u="none" strike="noStrike" baseline="-25000" dirty="0" err="1" smtClean="0">
                <a:ln>
                  <a:noFill/>
                </a:ln>
                <a:solidFill>
                  <a:srgbClr val="000000"/>
                </a:solidFill>
                <a:latin typeface="Times New Roman" pitchFamily="18" charset="0"/>
                <a:ea typeface="Gothic" pitchFamily="2"/>
                <a:cs typeface="Times New Roman" pitchFamily="18" charset="0"/>
              </a:rPr>
              <a:t>system</a:t>
            </a:r>
            <a:r>
              <a:rPr lang="en-US" sz="28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 charset="0"/>
                <a:ea typeface="Gothic" pitchFamily="2"/>
                <a:cs typeface="Times New Roman" pitchFamily="18" charset="0"/>
              </a:rPr>
              <a:t>= U + KE + PE</a:t>
            </a:r>
          </a:p>
        </p:txBody>
      </p:sp>
      <p:sp>
        <p:nvSpPr>
          <p:cNvPr id="5" name="Freeform 4"/>
          <p:cNvSpPr/>
          <p:nvPr/>
        </p:nvSpPr>
        <p:spPr>
          <a:xfrm>
            <a:off x="791520" y="488160"/>
            <a:ext cx="5099707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 charset="0"/>
                <a:ea typeface="Gothic" pitchFamily="2"/>
                <a:cs typeface="Times New Roman" pitchFamily="18" charset="0"/>
              </a:rPr>
              <a:t>- Recall that System Energy consists of:</a:t>
            </a:r>
          </a:p>
        </p:txBody>
      </p:sp>
      <p:sp>
        <p:nvSpPr>
          <p:cNvPr id="6" name="Freeform 5"/>
          <p:cNvSpPr/>
          <p:nvPr/>
        </p:nvSpPr>
        <p:spPr>
          <a:xfrm>
            <a:off x="791520" y="1231199"/>
            <a:ext cx="451319" cy="470194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ea typeface="Gothic" pitchFamily="2"/>
                <a:cs typeface="Nimbus Sans L" pitchFamily="2"/>
              </a:rPr>
              <a:t>or</a:t>
            </a:r>
          </a:p>
        </p:txBody>
      </p:sp>
      <p:sp>
        <p:nvSpPr>
          <p:cNvPr id="7" name="Freeform 6"/>
          <p:cNvSpPr/>
          <p:nvPr/>
        </p:nvSpPr>
        <p:spPr>
          <a:xfrm>
            <a:off x="690240" y="2202660"/>
            <a:ext cx="780383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thus;</a:t>
            </a:r>
          </a:p>
        </p:txBody>
      </p:sp>
      <p:sp>
        <p:nvSpPr>
          <p:cNvPr id="8" name="Freeform 7"/>
          <p:cNvSpPr/>
          <p:nvPr/>
        </p:nvSpPr>
        <p:spPr>
          <a:xfrm>
            <a:off x="711360" y="2685959"/>
            <a:ext cx="5484492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 – W =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E</a:t>
            </a:r>
            <a:r>
              <a:rPr lang="en-US" sz="2800" b="0" i="0" u="none" strike="noStrike" baseline="-2500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system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=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U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KE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</a:t>
            </a:r>
          </a:p>
        </p:txBody>
      </p:sp>
      <p:sp>
        <p:nvSpPr>
          <p:cNvPr id="9" name="Freeform 8"/>
          <p:cNvSpPr/>
          <p:nvPr/>
        </p:nvSpPr>
        <p:spPr>
          <a:xfrm>
            <a:off x="893280" y="3117150"/>
            <a:ext cx="5680507" cy="802272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Or can be called as the </a:t>
            </a:r>
            <a:b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</a:b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1</a:t>
            </a:r>
            <a:r>
              <a:rPr lang="en-US" sz="2400" b="0" i="0" u="sng" strike="noStrike" baseline="3000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st</a:t>
            </a: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 Law/Energy Balance of a Closed System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;</a:t>
            </a:r>
          </a:p>
        </p:txBody>
      </p:sp>
      <p:sp>
        <p:nvSpPr>
          <p:cNvPr id="19" name="Freeform 18"/>
          <p:cNvSpPr/>
          <p:nvPr/>
        </p:nvSpPr>
        <p:spPr>
          <a:xfrm>
            <a:off x="304800" y="3481415"/>
            <a:ext cx="8331360" cy="2743200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square" lIns="90000" tIns="46800" rIns="90000" bIns="46800" anchor="ctr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93114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914399" y="914490"/>
            <a:ext cx="5356829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 – W =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U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KE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	[kJ]</a:t>
            </a:r>
          </a:p>
        </p:txBody>
      </p:sp>
      <p:sp>
        <p:nvSpPr>
          <p:cNvPr id="4" name="Freeform 3"/>
          <p:cNvSpPr/>
          <p:nvPr/>
        </p:nvSpPr>
        <p:spPr>
          <a:xfrm>
            <a:off x="1930559" y="497057"/>
            <a:ext cx="5774892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1</a:t>
            </a:r>
            <a:r>
              <a:rPr lang="en-US" sz="2400" b="0" i="0" u="sng" strike="noStrike" baseline="3000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st</a:t>
            </a: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 Law for Closed System in different forms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;</a:t>
            </a:r>
          </a:p>
        </p:txBody>
      </p:sp>
      <p:sp>
        <p:nvSpPr>
          <p:cNvPr id="5" name="Freeform 4"/>
          <p:cNvSpPr/>
          <p:nvPr/>
        </p:nvSpPr>
        <p:spPr>
          <a:xfrm>
            <a:off x="711360" y="1828710"/>
            <a:ext cx="5815672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 – w =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u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ke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		[kJ/kg]</a:t>
            </a:r>
          </a:p>
        </p:txBody>
      </p:sp>
      <p:sp>
        <p:nvSpPr>
          <p:cNvPr id="6" name="Freeform 5"/>
          <p:cNvSpPr/>
          <p:nvPr/>
        </p:nvSpPr>
        <p:spPr>
          <a:xfrm>
            <a:off x="588481" y="1402649"/>
            <a:ext cx="1908513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per unit mass;</a:t>
            </a:r>
          </a:p>
        </p:txBody>
      </p:sp>
      <p:sp>
        <p:nvSpPr>
          <p:cNvPr id="7" name="Freeform 6"/>
          <p:cNvSpPr/>
          <p:nvPr/>
        </p:nvSpPr>
        <p:spPr>
          <a:xfrm>
            <a:off x="588480" y="2374109"/>
            <a:ext cx="1506479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Rate form;</a:t>
            </a:r>
          </a:p>
        </p:txBody>
      </p:sp>
      <p:sp>
        <p:nvSpPr>
          <p:cNvPr id="9" name="Freeform 8"/>
          <p:cNvSpPr/>
          <p:nvPr/>
        </p:nvSpPr>
        <p:spPr>
          <a:xfrm>
            <a:off x="7112160" y="2800440"/>
            <a:ext cx="831038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[kW]</a:t>
            </a:r>
          </a:p>
        </p:txBody>
      </p:sp>
      <p:sp>
        <p:nvSpPr>
          <p:cNvPr id="10" name="Freeform 9"/>
          <p:cNvSpPr/>
          <p:nvPr/>
        </p:nvSpPr>
        <p:spPr>
          <a:xfrm>
            <a:off x="690240" y="3688470"/>
            <a:ext cx="3016188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Cyclic Process</a:t>
            </a:r>
            <a:r>
              <a:rPr lang="en-US" sz="24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	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E =0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95966" y="2862153"/>
                <a:ext cx="4371453" cy="7957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𝑄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acc>
                        <m:accPr>
                          <m:chr m:val="̇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𝑊</m:t>
                          </m:r>
                        </m:e>
                      </m:acc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𝑑𝑈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sz="2400" b="0" i="1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𝐾𝐸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𝑑𝑡</m:t>
                          </m:r>
                        </m:den>
                      </m:f>
                      <m:r>
                        <a:rPr lang="en-US" sz="2400" b="0" i="0" smtClean="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latin typeface="Cambria Math"/>
                            </a:rPr>
                            <m:t>𝑑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𝑃𝐸</m:t>
                          </m:r>
                          <m:r>
                            <a:rPr lang="en-US" sz="2400" b="0" i="1" smtClean="0">
                              <a:latin typeface="Cambria Math"/>
                            </a:rPr>
                            <m:t>)</m:t>
                          </m:r>
                        </m:num>
                        <m:den>
                          <m:r>
                            <a:rPr lang="en-US" sz="2400" i="1">
                              <a:latin typeface="Cambria Math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966" y="2862153"/>
                <a:ext cx="4371453" cy="79579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1424265" y="4444074"/>
                <a:ext cx="2282163" cy="175451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</a:rPr>
                        <m:t>𝑄</m:t>
                      </m:r>
                      <m:r>
                        <a:rPr lang="en-US" sz="2400" b="0" i="1" smtClean="0">
                          <a:latin typeface="Cambria Math"/>
                        </a:rPr>
                        <m:t>−</m:t>
                      </m:r>
                      <m:r>
                        <a:rPr lang="en-US" sz="2400" b="0" i="1" smtClean="0">
                          <a:latin typeface="Cambria Math"/>
                        </a:rPr>
                        <m:t>𝑊</m:t>
                      </m:r>
                      <m:r>
                        <a:rPr lang="en-US" sz="2400" b="0" i="1" smtClean="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en-US" sz="2400" b="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𝑄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𝑐𝑦𝑐𝑙𝑒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𝑊</m:t>
                          </m:r>
                        </m:e>
                        <m:sub>
                          <m:r>
                            <a:rPr lang="en-US" sz="2400" i="1">
                              <a:latin typeface="Cambria Math"/>
                            </a:rPr>
                            <m:t>𝑐𝑦𝑐𝑙𝑒</m:t>
                          </m:r>
                        </m:sub>
                      </m:sSub>
                    </m:oMath>
                  </m:oMathPara>
                </a14:m>
                <a:endParaRPr lang="en-US" sz="2400" i="1" dirty="0" smtClean="0">
                  <a:latin typeface="Cambria Math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𝑄</m:t>
                          </m:r>
                        </m:e>
                      </m:nary>
                      <m:r>
                        <a:rPr lang="en-US" sz="24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sz="2400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𝑊</m:t>
                          </m:r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4265" y="4444074"/>
                <a:ext cx="2282163" cy="175451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Oval 15"/>
          <p:cNvSpPr/>
          <p:nvPr/>
        </p:nvSpPr>
        <p:spPr>
          <a:xfrm>
            <a:off x="2772697" y="5488481"/>
            <a:ext cx="280219" cy="297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1684753" y="5488481"/>
            <a:ext cx="280219" cy="29780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7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4596052" y="318142"/>
            <a:ext cx="1412736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sng" strike="noStrike" baseline="0" dirty="0">
                <a:ln>
                  <a:noFill/>
                </a:ln>
                <a:solidFill>
                  <a:srgbClr val="000000"/>
                </a:solidFill>
                <a:uFillTx/>
                <a:latin typeface="Times New Roman" pitchFamily="18"/>
                <a:ea typeface="Gothic" pitchFamily="2"/>
                <a:cs typeface="Nimbus Sans L" pitchFamily="2"/>
              </a:rPr>
              <a:t>summary;</a:t>
            </a:r>
          </a:p>
        </p:txBody>
      </p:sp>
      <p:sp>
        <p:nvSpPr>
          <p:cNvPr id="3" name="Freeform 2"/>
          <p:cNvSpPr/>
          <p:nvPr/>
        </p:nvSpPr>
        <p:spPr>
          <a:xfrm>
            <a:off x="507840" y="743039"/>
            <a:ext cx="4088212" cy="534378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Q – W =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U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KE + 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Symbol" pitchFamily="18"/>
                <a:ea typeface="Gothic" pitchFamily="2"/>
                <a:cs typeface="Nimbus Sans L" pitchFamily="2"/>
              </a:rPr>
              <a:t></a:t>
            </a:r>
            <a:r>
              <a:rPr lang="en-US" sz="2800" b="0" i="0" u="none" strike="noStrike" baseline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PE</a:t>
            </a:r>
          </a:p>
        </p:txBody>
      </p:sp>
      <p:sp>
        <p:nvSpPr>
          <p:cNvPr id="4" name="Freeform 3"/>
          <p:cNvSpPr/>
          <p:nvPr/>
        </p:nvSpPr>
        <p:spPr>
          <a:xfrm>
            <a:off x="5106379" y="1345409"/>
            <a:ext cx="1360799" cy="448393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mg(z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2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-z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1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)</a:t>
            </a:r>
          </a:p>
        </p:txBody>
      </p:sp>
      <p:graphicFrame>
        <p:nvGraphicFramePr>
          <p:cNvPr id="5" name="Object 4"/>
          <p:cNvGraphicFramePr/>
          <p:nvPr>
            <p:extLst>
              <p:ext uri="{D42A27DB-BD31-4B8C-83A1-F6EECF244321}">
                <p14:modId xmlns:p14="http://schemas.microsoft.com/office/powerpoint/2010/main" val="3704344061"/>
              </p:ext>
            </p:extLst>
          </p:nvPr>
        </p:nvGraphicFramePr>
        <p:xfrm>
          <a:off x="4596052" y="1907518"/>
          <a:ext cx="2031840" cy="6274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8" r:id="rId4" imgW="15266504" imgH="8396577" progId="Equation.3">
                  <p:embed/>
                </p:oleObj>
              </mc:Choice>
              <mc:Fallback>
                <p:oleObj r:id="rId4" imgW="15266504" imgH="8396577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96052" y="1907518"/>
                        <a:ext cx="2031840" cy="62748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Freeform 5"/>
          <p:cNvSpPr/>
          <p:nvPr/>
        </p:nvSpPr>
        <p:spPr>
          <a:xfrm>
            <a:off x="3249316" y="2628989"/>
            <a:ext cx="3270617" cy="1156151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m(u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2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-u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1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)     water (Table)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 err="1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mC</a:t>
            </a:r>
            <a:r>
              <a:rPr lang="en-US" sz="2400" b="0" i="0" u="none" strike="noStrike" baseline="-25000" dirty="0" err="1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v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(T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2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-T</a:t>
            </a:r>
            <a:r>
              <a:rPr lang="en-US" sz="2400" b="0" i="0" u="none" strike="noStrike" baseline="-2500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1</a:t>
            </a: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)   ideal gas</a:t>
            </a:r>
          </a:p>
        </p:txBody>
      </p:sp>
      <p:sp>
        <p:nvSpPr>
          <p:cNvPr id="7" name="Freeform 6"/>
          <p:cNvSpPr/>
          <p:nvPr/>
        </p:nvSpPr>
        <p:spPr>
          <a:xfrm>
            <a:off x="3534719" y="3974400"/>
            <a:ext cx="1857216" cy="2571667"/>
          </a:xfrm>
          <a:custGeom>
            <a:avLst/>
            <a:gdLst>
              <a:gd name="f0" fmla="val 0"/>
              <a:gd name="f1" fmla="val 21600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l" t="t" r="r" b="b"/>
            <a:pathLst>
              <a:path w="21600" h="21600">
                <a:moveTo>
                  <a:pt x="f0" y="f0"/>
                </a:moveTo>
                <a:lnTo>
                  <a:pt x="f1" y="f0"/>
                </a:lnTo>
                <a:lnTo>
                  <a:pt x="f1" y="f1"/>
                </a:lnTo>
                <a:lnTo>
                  <a:pt x="f0" y="f1"/>
                </a:lnTo>
                <a:lnTo>
                  <a:pt x="f0" y="f0"/>
                </a:lnTo>
                <a:close/>
              </a:path>
            </a:pathLst>
          </a:custGeom>
          <a:noFill/>
          <a:ln>
            <a:noFill/>
            <a:prstDash val="solid"/>
          </a:ln>
        </p:spPr>
        <p:txBody>
          <a:bodyPr vert="horz" wrap="none" lIns="90000" tIns="46800" rIns="90000" bIns="46800" anchor="t" anchorCtr="0" compatLnSpc="0">
            <a:spAutoFit/>
          </a:bodyPr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Electrical   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Mechanical</a:t>
            </a:r>
          </a:p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  <a:p>
            <a:pPr marL="457200" marR="0" lvl="1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  <a:tab pos="1371600" algn="l"/>
                <a:tab pos="2286000" algn="l"/>
                <a:tab pos="3200399" algn="l"/>
                <a:tab pos="4114800" algn="l"/>
                <a:tab pos="5029200" algn="l"/>
                <a:tab pos="5943599" algn="l"/>
                <a:tab pos="6857999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Boundary</a:t>
            </a:r>
          </a:p>
          <a:p>
            <a:pPr marL="457200" marR="0" lvl="1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  <a:tab pos="1371600" algn="l"/>
                <a:tab pos="2286000" algn="l"/>
                <a:tab pos="3200399" algn="l"/>
                <a:tab pos="4114800" algn="l"/>
                <a:tab pos="5029200" algn="l"/>
                <a:tab pos="5943599" algn="l"/>
                <a:tab pos="6857999" algn="l"/>
                <a:tab pos="7772400" algn="l"/>
                <a:tab pos="8686800" algn="l"/>
                <a:tab pos="9601200" algn="l"/>
                <a:tab pos="10515600" algn="l"/>
              </a:tabLst>
            </a:pPr>
            <a:endParaRPr lang="en-US" sz="2400" b="0" i="0" u="none" strike="noStrike" baseline="0" dirty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  <a:p>
            <a:pPr marL="457200" marR="0" lvl="1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457200" algn="l"/>
                <a:tab pos="1371600" algn="l"/>
                <a:tab pos="2286000" algn="l"/>
                <a:tab pos="3200399" algn="l"/>
                <a:tab pos="4114800" algn="l"/>
                <a:tab pos="5029200" algn="l"/>
                <a:tab pos="5943599" algn="l"/>
                <a:tab pos="6857999" algn="l"/>
                <a:tab pos="7772400" algn="l"/>
                <a:tab pos="8686800" algn="l"/>
                <a:tab pos="9601200" algn="l"/>
                <a:tab pos="10515600" algn="l"/>
              </a:tabLst>
            </a:pPr>
            <a:r>
              <a:rPr lang="en-US" sz="2400" b="0" i="0" u="none" strike="noStrike" baseline="0" dirty="0">
                <a:ln>
                  <a:noFill/>
                </a:ln>
                <a:solidFill>
                  <a:srgbClr val="000000"/>
                </a:solidFill>
                <a:latin typeface="Times New Roman" pitchFamily="18"/>
                <a:ea typeface="Gothic" pitchFamily="2"/>
                <a:cs typeface="Nimbus Sans L" pitchFamily="2"/>
              </a:rPr>
              <a:t>etc…</a:t>
            </a:r>
          </a:p>
        </p:txBody>
      </p:sp>
      <p:graphicFrame>
        <p:nvGraphicFramePr>
          <p:cNvPr id="8" name="Object 7"/>
          <p:cNvGraphicFramePr/>
          <p:nvPr>
            <p:extLst>
              <p:ext uri="{D42A27DB-BD31-4B8C-83A1-F6EECF244321}">
                <p14:modId xmlns:p14="http://schemas.microsoft.com/office/powerpoint/2010/main" val="1937949256"/>
              </p:ext>
            </p:extLst>
          </p:nvPr>
        </p:nvGraphicFramePr>
        <p:xfrm>
          <a:off x="5043508" y="3933900"/>
          <a:ext cx="1930559" cy="476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r:id="rId6" imgW="16284271" imgH="7124369" progId="Equation.3">
                  <p:embed/>
                </p:oleObj>
              </mc:Choice>
              <mc:Fallback>
                <p:oleObj r:id="rId6" imgW="16284271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043508" y="3933900"/>
                        <a:ext cx="1930559" cy="47628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/>
          <p:nvPr>
            <p:extLst>
              <p:ext uri="{D42A27DB-BD31-4B8C-83A1-F6EECF244321}">
                <p14:modId xmlns:p14="http://schemas.microsoft.com/office/powerpoint/2010/main" val="1728874999"/>
              </p:ext>
            </p:extLst>
          </p:nvPr>
        </p:nvGraphicFramePr>
        <p:xfrm>
          <a:off x="5302420" y="4689765"/>
          <a:ext cx="1828799" cy="450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0" r:id="rId8" imgW="16284271" imgH="7124369" progId="Equation.3">
                  <p:embed/>
                </p:oleObj>
              </mc:Choice>
              <mc:Fallback>
                <p:oleObj r:id="rId8" imgW="16284271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302420" y="4689765"/>
                        <a:ext cx="1828799" cy="450090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/>
          <p:nvPr>
            <p:extLst>
              <p:ext uri="{D42A27DB-BD31-4B8C-83A1-F6EECF244321}">
                <p14:modId xmlns:p14="http://schemas.microsoft.com/office/powerpoint/2010/main" val="2890793462"/>
              </p:ext>
            </p:extLst>
          </p:nvPr>
        </p:nvGraphicFramePr>
        <p:xfrm>
          <a:off x="5577756" y="5333877"/>
          <a:ext cx="2336639" cy="519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21" r:id="rId10" imgW="18065363" imgH="7124369" progId="Equation.3">
                  <p:embed/>
                </p:oleObj>
              </mc:Choice>
              <mc:Fallback>
                <p:oleObj r:id="rId10" imgW="18065363" imgH="7124369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5577756" y="5333877"/>
                        <a:ext cx="2336639" cy="519209"/>
                      </a:xfrm>
                      <a:prstGeom prst="rect">
                        <a:avLst/>
                      </a:prstGeom>
                      <a:noFill/>
                      <a:ln w="0">
                        <a:noFill/>
                        <a:prstDash val="solid"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Straight Connector 10"/>
          <p:cNvSpPr/>
          <p:nvPr/>
        </p:nvSpPr>
        <p:spPr>
          <a:xfrm>
            <a:off x="4170356" y="1175218"/>
            <a:ext cx="0" cy="40014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2" name="Straight Connector 11"/>
          <p:cNvSpPr/>
          <p:nvPr/>
        </p:nvSpPr>
        <p:spPr>
          <a:xfrm>
            <a:off x="4173265" y="1584576"/>
            <a:ext cx="71136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3" name="Straight Connector 12"/>
          <p:cNvSpPr/>
          <p:nvPr/>
        </p:nvSpPr>
        <p:spPr>
          <a:xfrm>
            <a:off x="3162550" y="1175218"/>
            <a:ext cx="0" cy="971459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4" name="Straight Connector 13"/>
          <p:cNvSpPr/>
          <p:nvPr/>
        </p:nvSpPr>
        <p:spPr>
          <a:xfrm>
            <a:off x="3162550" y="2175205"/>
            <a:ext cx="132096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5" name="Straight Connector 14"/>
          <p:cNvSpPr/>
          <p:nvPr/>
        </p:nvSpPr>
        <p:spPr>
          <a:xfrm>
            <a:off x="2248150" y="1142909"/>
            <a:ext cx="0" cy="2405831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6" name="Straight Connector 15"/>
          <p:cNvSpPr/>
          <p:nvPr/>
        </p:nvSpPr>
        <p:spPr>
          <a:xfrm>
            <a:off x="2231444" y="3548741"/>
            <a:ext cx="813119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7" name="Straight Connector 16"/>
          <p:cNvSpPr/>
          <p:nvPr/>
        </p:nvSpPr>
        <p:spPr>
          <a:xfrm>
            <a:off x="2248150" y="2783938"/>
            <a:ext cx="91440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8" name="Straight Connector 17"/>
          <p:cNvSpPr/>
          <p:nvPr/>
        </p:nvSpPr>
        <p:spPr>
          <a:xfrm>
            <a:off x="1419283" y="1223982"/>
            <a:ext cx="0" cy="3657689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19" name="Straight Connector 18"/>
          <p:cNvSpPr/>
          <p:nvPr/>
        </p:nvSpPr>
        <p:spPr>
          <a:xfrm>
            <a:off x="1419283" y="4172040"/>
            <a:ext cx="162528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0" name="Straight Connector 19"/>
          <p:cNvSpPr/>
          <p:nvPr/>
        </p:nvSpPr>
        <p:spPr>
          <a:xfrm>
            <a:off x="1419283" y="4881671"/>
            <a:ext cx="162528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1" name="Straight Connector 20"/>
          <p:cNvSpPr/>
          <p:nvPr/>
        </p:nvSpPr>
        <p:spPr>
          <a:xfrm>
            <a:off x="3759360" y="5102942"/>
            <a:ext cx="0" cy="1214808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2" name="Straight Connector 21"/>
          <p:cNvSpPr/>
          <p:nvPr/>
        </p:nvSpPr>
        <p:spPr>
          <a:xfrm>
            <a:off x="3759360" y="5611671"/>
            <a:ext cx="304800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  <p:sp>
        <p:nvSpPr>
          <p:cNvPr id="23" name="Straight Connector 22"/>
          <p:cNvSpPr/>
          <p:nvPr/>
        </p:nvSpPr>
        <p:spPr>
          <a:xfrm>
            <a:off x="3718553" y="6317750"/>
            <a:ext cx="406079" cy="0"/>
          </a:xfrm>
          <a:prstGeom prst="line">
            <a:avLst/>
          </a:prstGeom>
          <a:noFill/>
          <a:ln w="9360">
            <a:solidFill>
              <a:srgbClr val="000000"/>
            </a:solidFill>
            <a:prstDash val="solid"/>
            <a:miter/>
          </a:ln>
        </p:spPr>
        <p:txBody>
          <a:bodyPr vert="horz" wrap="none" lIns="90000" tIns="46800" rIns="90000" bIns="46800" anchor="t" anchorCtr="0" compatLnSpc="0"/>
          <a:lstStyle/>
          <a:p>
            <a:pPr marL="0" marR="0" lvl="0" indent="0" algn="l" rtl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914400" algn="l"/>
                <a:tab pos="1828800" algn="l"/>
                <a:tab pos="2743199" algn="l"/>
                <a:tab pos="3657600" algn="l"/>
                <a:tab pos="4572000" algn="l"/>
                <a:tab pos="5486399" algn="l"/>
                <a:tab pos="6400799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i="0" u="none" strike="noStrike" baseline="0">
              <a:ln>
                <a:noFill/>
              </a:ln>
              <a:solidFill>
                <a:srgbClr val="000000"/>
              </a:solidFill>
              <a:latin typeface="Times New Roman" pitchFamily="18"/>
              <a:ea typeface="Gothic" pitchFamily="2"/>
              <a:cs typeface="Nimbus Sans 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573592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stomShape 1"/>
          <p:cNvSpPr/>
          <p:nvPr/>
        </p:nvSpPr>
        <p:spPr>
          <a:xfrm>
            <a:off x="486720" y="203580"/>
            <a:ext cx="7539840" cy="342900"/>
          </a:xfrm>
          <a:prstGeom prst="rect">
            <a:avLst/>
          </a:prstGeom>
          <a:noFill/>
          <a:ln>
            <a:noFill/>
          </a:ln>
        </p:spPr>
      </p:sp>
      <p:sp>
        <p:nvSpPr>
          <p:cNvPr id="5" name="CustomShape 2"/>
          <p:cNvSpPr/>
          <p:nvPr/>
        </p:nvSpPr>
        <p:spPr>
          <a:xfrm>
            <a:off x="1828800" y="546480"/>
            <a:ext cx="6934200" cy="36288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ENERGY &amp; THE 1st LAW OF THERMO.</a:t>
            </a:r>
            <a:endParaRPr dirty="0"/>
          </a:p>
        </p:txBody>
      </p:sp>
      <p:sp>
        <p:nvSpPr>
          <p:cNvPr id="6" name="CustomShape 3"/>
          <p:cNvSpPr/>
          <p:nvPr/>
        </p:nvSpPr>
        <p:spPr>
          <a:xfrm>
            <a:off x="378066" y="1447800"/>
            <a:ext cx="8149440" cy="62586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1st Law : concerning </a:t>
            </a:r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quantity of energy</a:t>
            </a:r>
            <a:endParaRPr dirty="0"/>
          </a:p>
        </p:txBody>
      </p:sp>
      <p:sp>
        <p:nvSpPr>
          <p:cNvPr id="7" name="CustomShape 4"/>
          <p:cNvSpPr/>
          <p:nvPr/>
        </p:nvSpPr>
        <p:spPr>
          <a:xfrm>
            <a:off x="1174560" y="2362200"/>
            <a:ext cx="6816000" cy="198855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Energy is </a:t>
            </a:r>
            <a:r>
              <a:rPr lang="en-US" sz="2800" b="1" u="sng" dirty="0">
                <a:solidFill>
                  <a:srgbClr val="000000"/>
                </a:solidFill>
                <a:latin typeface="Aharoni CLM"/>
              </a:rPr>
              <a:t>conserved</a:t>
            </a:r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(</a:t>
            </a:r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Amount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 of energy is constant, but can </a:t>
            </a:r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change forms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)</a:t>
            </a:r>
            <a:endParaRPr dirty="0"/>
          </a:p>
          <a:p>
            <a:r>
              <a:rPr lang="en-US" sz="2800" dirty="0">
                <a:solidFill>
                  <a:srgbClr val="000000"/>
                </a:solidFill>
                <a:latin typeface="Aharoni CLM"/>
              </a:rPr>
              <a:t>(e.g. potential, kinetic, electrical, chemical, etc.)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>
                <a:spLocks noResize="1"/>
              </p:cNvSpPr>
              <p:nvPr/>
            </p:nvSpPr>
            <p:spPr>
              <a:xfrm>
                <a:off x="1981200" y="4648200"/>
                <a:ext cx="3821400" cy="14245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vert="horz" wrap="none" lIns="90000" tIns="45000" rIns="90000" bIns="45000" compatLnSpc="0"/>
              <a:lstStyle/>
              <a:p>
                <a:pPr marL="0" marR="0" lvl="0" indent="0" algn="l" rtl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0" algn="l"/>
                    <a:tab pos="914400" algn="l"/>
                    <a:tab pos="1828800" algn="l"/>
                    <a:tab pos="2743199" algn="l"/>
                    <a:tab pos="3657600" algn="l"/>
                    <a:tab pos="4572000" algn="l"/>
                    <a:tab pos="5486399" algn="l"/>
                    <a:tab pos="6400799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m>
                        <m:mPr>
                          <m:mcs>
                            <m:mc>
                              <m:mcPr>
                                <m:count m:val="1"/>
                                <m:mcJc m:val="center"/>
                              </m:mcPr>
                            </m:mc>
                          </m:mcs>
                          <m:ctrlPr>
                            <a:rPr lang="en-US" sz="2400" i="1" smtClean="0"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r>
                              <a:rPr lang="en-US" sz="2400" i="1">
                                <a:latin typeface="Cambria Math"/>
                              </a:rPr>
                              <m:t>𝐸</m:t>
                            </m:r>
                            <m:r>
                              <a:rPr lang="en-US" sz="2400" i="0">
                                <a:latin typeface="Cambria Math"/>
                              </a:rPr>
                              <m:t>=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𝑇𝑜𝑡𝑎𝑙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𝑠𝑦𝑠𝑡𝑒𝑚</m:t>
                            </m:r>
                            <m:r>
                              <a:rPr lang="en-US" sz="2400" b="0" i="1" smtClean="0">
                                <a:latin typeface="Cambria Math"/>
                              </a:rPr>
                              <m:t> </m:t>
                            </m:r>
                            <m:r>
                              <a:rPr lang="en-US" sz="2400" i="1">
                                <a:latin typeface="Cambria Math"/>
                              </a:rPr>
                              <m:t>𝑒𝑛𝑒𝑟𝑔𝑦</m:t>
                            </m:r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𝐽</m:t>
                                </m:r>
                                <m:r>
                                  <a:rPr lang="en-US" sz="2400" i="0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𝑘𝐽</m:t>
                                </m:r>
                              </m:e>
                            </m:d>
                          </m:e>
                        </m:mr>
                        <m:mr>
                          <m:e>
                            <m:r>
                              <a:rPr lang="en-US" sz="2400" i="1">
                                <a:latin typeface="Cambria Math"/>
                              </a:rPr>
                              <m:t>𝑒</m:t>
                            </m:r>
                            <m:r>
                              <a:rPr lang="en-US" sz="2400" i="0">
                                <a:latin typeface="Cambria Math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400" i="1">
                                    <a:latin typeface="Cambria Math"/>
                                  </a:rPr>
                                  <m:t>𝐸</m:t>
                                </m:r>
                              </m:num>
                              <m:den>
                                <m:r>
                                  <a:rPr lang="en-US" sz="2400" i="1">
                                    <a:latin typeface="Cambria Math"/>
                                  </a:rPr>
                                  <m:t>𝑚</m:t>
                                </m:r>
                              </m:den>
                            </m:f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𝑘𝐽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latin typeface="Cambria Math"/>
                                      </a:rPr>
                                      <m:t>𝑘𝑔</m:t>
                                    </m:r>
                                  </m:den>
                                </m:f>
                              </m:e>
                            </m:d>
                            <m:d>
                              <m:d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i="1">
                                    <a:latin typeface="Cambria Math"/>
                                  </a:rPr>
                                  <m:t>𝑠𝑝𝑒𝑐𝑖𝑓𝑖𝑐</m:t>
                                </m:r>
                                <m:r>
                                  <a:rPr lang="en-US" sz="2400" b="0" i="1" smtClean="0">
                                    <a:latin typeface="Cambria Math"/>
                                  </a:rPr>
                                  <m:t> </m:t>
                                </m:r>
                                <m:r>
                                  <a:rPr lang="en-US" sz="2400" i="1">
                                    <a:latin typeface="Cambria Math"/>
                                  </a:rPr>
                                  <m:t>𝑒𝑛𝑒𝑟𝑔𝑦</m:t>
                                </m:r>
                              </m:e>
                            </m:d>
                          </m:e>
                        </m:mr>
                      </m:m>
                    </m:oMath>
                  </m:oMathPara>
                </a14:m>
                <a:endParaRPr lang="en-US" sz="2400" i="0" dirty="0">
                  <a:latin typeface="Times New Roman" pitchFamily="18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4648200"/>
                <a:ext cx="3821400" cy="1424520"/>
              </a:xfrm>
              <a:prstGeom prst="rect">
                <a:avLst/>
              </a:prstGeom>
              <a:blipFill rotWithShape="1">
                <a:blip r:embed="rId2"/>
                <a:stretch>
                  <a:fillRect r="-110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1571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588480" y="508410"/>
            <a:ext cx="1849920" cy="33345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>
                <a:solidFill>
                  <a:srgbClr val="000000"/>
                </a:solidFill>
                <a:latin typeface="Aharoni CLM"/>
              </a:rPr>
              <a:t>Energy</a:t>
            </a:r>
            <a:endParaRPr/>
          </a:p>
        </p:txBody>
      </p:sp>
      <p:sp>
        <p:nvSpPr>
          <p:cNvPr id="44" name="CustomShape 2"/>
          <p:cNvSpPr/>
          <p:nvPr/>
        </p:nvSpPr>
        <p:spPr>
          <a:xfrm>
            <a:off x="1727040" y="1060830"/>
            <a:ext cx="7010400" cy="270027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3000" u="sng" dirty="0">
                <a:solidFill>
                  <a:srgbClr val="000000"/>
                </a:solidFill>
              </a:rPr>
              <a:t>Macroscopic</a:t>
            </a:r>
            <a:r>
              <a:rPr lang="en-US" sz="3000" dirty="0">
                <a:solidFill>
                  <a:srgbClr val="000000"/>
                </a:solidFill>
              </a:rPr>
              <a:t> – system energy which value depends on a </a:t>
            </a:r>
            <a:r>
              <a:rPr lang="en-US" sz="3000" i="1" dirty="0">
                <a:solidFill>
                  <a:srgbClr val="000000"/>
                </a:solidFill>
              </a:rPr>
              <a:t>reference point</a:t>
            </a:r>
            <a:r>
              <a:rPr lang="en-US" sz="3000" dirty="0">
                <a:solidFill>
                  <a:srgbClr val="000000"/>
                </a:solidFill>
              </a:rPr>
              <a:t> (</a:t>
            </a:r>
            <a:r>
              <a:rPr lang="en-US" sz="3000" u="sng" dirty="0">
                <a:solidFill>
                  <a:srgbClr val="000000"/>
                </a:solidFill>
              </a:rPr>
              <a:t>Kinetic Energy </a:t>
            </a:r>
            <a:r>
              <a:rPr lang="en-US" sz="3000" dirty="0">
                <a:solidFill>
                  <a:srgbClr val="000000"/>
                </a:solidFill>
              </a:rPr>
              <a:t>(KE), </a:t>
            </a:r>
            <a:r>
              <a:rPr lang="en-US" sz="3000" u="sng" dirty="0">
                <a:solidFill>
                  <a:srgbClr val="000000"/>
                </a:solidFill>
              </a:rPr>
              <a:t>Potential Energy</a:t>
            </a:r>
            <a:r>
              <a:rPr lang="en-US" sz="3000" dirty="0">
                <a:solidFill>
                  <a:srgbClr val="000000"/>
                </a:solidFill>
              </a:rPr>
              <a:t> (PE)</a:t>
            </a:r>
            <a:endParaRPr sz="3000" dirty="0"/>
          </a:p>
          <a:p>
            <a:r>
              <a:rPr lang="en-US" sz="3000" u="sng" dirty="0">
                <a:solidFill>
                  <a:srgbClr val="000000"/>
                </a:solidFill>
              </a:rPr>
              <a:t>Microscopic</a:t>
            </a:r>
            <a:r>
              <a:rPr lang="en-US" sz="3000" dirty="0">
                <a:solidFill>
                  <a:srgbClr val="000000"/>
                </a:solidFill>
              </a:rPr>
              <a:t> – energy due to </a:t>
            </a:r>
            <a:r>
              <a:rPr lang="en-US" sz="3000" i="1" dirty="0">
                <a:solidFill>
                  <a:srgbClr val="000000"/>
                </a:solidFill>
              </a:rPr>
              <a:t>molecular interactions &amp; activity</a:t>
            </a:r>
            <a:r>
              <a:rPr lang="en-US" sz="3000" dirty="0">
                <a:solidFill>
                  <a:srgbClr val="000000"/>
                </a:solidFill>
              </a:rPr>
              <a:t> (independent of any reference point) (</a:t>
            </a:r>
            <a:r>
              <a:rPr lang="en-US" sz="3000" u="sng" dirty="0">
                <a:solidFill>
                  <a:srgbClr val="000000"/>
                </a:solidFill>
              </a:rPr>
              <a:t>Internal Energy</a:t>
            </a:r>
            <a:r>
              <a:rPr lang="en-US" sz="3000" dirty="0">
                <a:solidFill>
                  <a:srgbClr val="000000"/>
                </a:solidFill>
              </a:rPr>
              <a:t>, U)</a:t>
            </a:r>
            <a:endParaRPr sz="3000" dirty="0"/>
          </a:p>
        </p:txBody>
      </p:sp>
      <p:sp>
        <p:nvSpPr>
          <p:cNvPr id="45" name="Line 3"/>
          <p:cNvSpPr/>
          <p:nvPr/>
        </p:nvSpPr>
        <p:spPr>
          <a:xfrm>
            <a:off x="1016160" y="914490"/>
            <a:ext cx="0" cy="200016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6" name="Line 4"/>
          <p:cNvSpPr/>
          <p:nvPr/>
        </p:nvSpPr>
        <p:spPr>
          <a:xfrm>
            <a:off x="1016160" y="1257390"/>
            <a:ext cx="6096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7" name="Line 5"/>
          <p:cNvSpPr/>
          <p:nvPr/>
        </p:nvSpPr>
        <p:spPr>
          <a:xfrm>
            <a:off x="1016160" y="2914650"/>
            <a:ext cx="60960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48" name="CustomShape 6"/>
          <p:cNvSpPr/>
          <p:nvPr/>
        </p:nvSpPr>
        <p:spPr>
          <a:xfrm>
            <a:off x="674400" y="4130730"/>
            <a:ext cx="4694880" cy="59643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>
                <a:solidFill>
                  <a:srgbClr val="000000"/>
                </a:solidFill>
                <a:latin typeface="Aharoni CLM"/>
              </a:rPr>
              <a:t>Total System Energy</a:t>
            </a:r>
            <a:endParaRPr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072909"/>
              </p:ext>
            </p:extLst>
          </p:nvPr>
        </p:nvGraphicFramePr>
        <p:xfrm>
          <a:off x="1074771" y="4857840"/>
          <a:ext cx="3894138" cy="1141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3" imgW="29515242" imgH="8651019" progId="Equation.3">
                  <p:embed/>
                </p:oleObj>
              </mc:Choice>
              <mc:Fallback>
                <p:oleObj name="Equation" r:id="rId3" imgW="29515242" imgH="865101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771" y="4857840"/>
                        <a:ext cx="3894138" cy="1141413"/>
                      </a:xfrm>
                      <a:prstGeom prst="rect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2900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ustomShape 1"/>
          <p:cNvSpPr/>
          <p:nvPr/>
        </p:nvSpPr>
        <p:spPr>
          <a:xfrm>
            <a:off x="829846" y="990600"/>
            <a:ext cx="5100960" cy="3699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</a:rPr>
              <a:t>Kinetic Energy</a:t>
            </a:r>
            <a:r>
              <a:rPr lang="en-US" sz="2800" dirty="0">
                <a:solidFill>
                  <a:srgbClr val="000000"/>
                </a:solidFill>
              </a:rPr>
              <a:t> (KE)</a:t>
            </a:r>
            <a:endParaRPr dirty="0"/>
          </a:p>
        </p:txBody>
      </p:sp>
      <p:sp>
        <p:nvSpPr>
          <p:cNvPr id="51" name="CustomShape 2"/>
          <p:cNvSpPr/>
          <p:nvPr/>
        </p:nvSpPr>
        <p:spPr>
          <a:xfrm>
            <a:off x="904568" y="3505200"/>
            <a:ext cx="5100960" cy="36990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</a:rPr>
              <a:t>Potential Energy</a:t>
            </a:r>
            <a:r>
              <a:rPr lang="en-US" sz="2800" dirty="0">
                <a:solidFill>
                  <a:srgbClr val="000000"/>
                </a:solidFill>
              </a:rPr>
              <a:t> (PE)</a:t>
            </a:r>
            <a:endParaRPr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80437260"/>
              </p:ext>
            </p:extLst>
          </p:nvPr>
        </p:nvGraphicFramePr>
        <p:xfrm>
          <a:off x="982678" y="4419600"/>
          <a:ext cx="5022850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" name="Equation" r:id="rId3" imgW="42746212" imgH="10940995" progId="Equation.3">
                  <p:embed/>
                </p:oleObj>
              </mc:Choice>
              <mc:Fallback>
                <p:oleObj name="Equation" r:id="rId3" imgW="42746212" imgH="109409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78" y="4419600"/>
                        <a:ext cx="5022850" cy="1285875"/>
                      </a:xfrm>
                      <a:prstGeom prst="rect">
                        <a:avLst/>
                      </a:prstGeom>
                      <a:noFill/>
                      <a:ln w="0">
                        <a:solidFill>
                          <a:srgbClr val="000000"/>
                        </a:solidFill>
                        <a:prstDash val="solid"/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76406775"/>
                  </p:ext>
                </p:extLst>
              </p:nvPr>
            </p:nvGraphicFramePr>
            <p:xfrm>
              <a:off x="904568" y="1563217"/>
              <a:ext cx="7256794" cy="17392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57750"/>
                    <a:gridCol w="4299044"/>
                  </a:tblGrid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𝐾𝐸</m:t>
                                </m:r>
                                <m:r>
                                  <a:rPr lang="en-US" sz="24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  <m:sSup>
                                      <m:sSupPr>
                                        <m:ctrlP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𝑉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𝐾𝐸</m:t>
                                </m:r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2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𝑉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𝑉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</m:e>
                                </m:d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𝑘𝑒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40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𝐾𝐸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𝑉</m:t>
                                            </m:r>
                                          </m:e>
                                        </m:acc>
                                      </m:e>
                                      <m:sup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∆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𝑘𝑒</m:t>
                                </m:r>
                                <m:r>
                                  <a:rPr lang="en-US" sz="2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∆</m:t>
                                    </m:r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𝐾𝐸</m:t>
                                    </m:r>
                                  </m:num>
                                  <m:den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𝑚</m:t>
                                    </m:r>
                                  </m:den>
                                </m:f>
                                <m:r>
                                  <a:rPr lang="en-US" sz="24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f>
                                  <m:fPr>
                                    <m:ctrlP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bSup>
                                      <m:sSubSupPr>
                                        <m:ctrlP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𝑉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sSubSup>
                                      <m:sSubSupPr>
                                        <m:ctrlP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SupPr>
                                      <m:e>
                                        <m:acc>
                                          <m:accPr>
                                            <m:chr m:val="⃗"/>
                                            <m:ctrlP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2400" i="1">
                                                <a:solidFill>
                                                  <a:schemeClr val="tx1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𝑉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2400" b="0" i="1" smtClean="0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  <m:sup>
                                        <m:r>
                                          <a:rPr lang="en-US" sz="2400" i="1">
                                            <a:solidFill>
                                              <a:schemeClr val="tx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bSup>
                                    <m:r>
                                      <a:rPr lang="en-US" sz="2400" b="0" i="1" smtClean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num>
                                  <m:den>
                                    <m:r>
                                      <a:rPr lang="en-US" sz="2400" i="1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en-US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noFill/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Table 6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76406775"/>
                  </p:ext>
                </p:extLst>
              </p:nvPr>
            </p:nvGraphicFramePr>
            <p:xfrm>
              <a:off x="904568" y="1563217"/>
              <a:ext cx="7256794" cy="173926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957750"/>
                    <a:gridCol w="4299044"/>
                  </a:tblGrid>
                  <a:tr h="86842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206" t="-699" r="-146392" b="-1013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68839" t="-699" r="-567" b="-101399"/>
                          </a:stretch>
                        </a:blipFill>
                      </a:tcPr>
                    </a:tc>
                  </a:tr>
                  <a:tr h="870839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206" t="-100699" r="-146392" b="-139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5"/>
                          <a:stretch>
                            <a:fillRect l="-68839" t="-100699" r="-567" b="-1399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6765682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486720" y="222750"/>
            <a:ext cx="5507520" cy="387990"/>
          </a:xfrm>
          <a:prstGeom prst="rect">
            <a:avLst/>
          </a:prstGeom>
          <a:noFill/>
          <a:ln>
            <a:noFill/>
          </a:ln>
        </p:spPr>
      </p:sp>
      <p:sp>
        <p:nvSpPr>
          <p:cNvPr id="55" name="CustomShape 2"/>
          <p:cNvSpPr/>
          <p:nvPr/>
        </p:nvSpPr>
        <p:spPr>
          <a:xfrm>
            <a:off x="385440" y="934488"/>
            <a:ext cx="4288320" cy="33345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800" u="sng" dirty="0">
                <a:solidFill>
                  <a:srgbClr val="000000"/>
                </a:solidFill>
                <a:latin typeface="Aharoni CLM"/>
              </a:rPr>
              <a:t>Internal Energy</a:t>
            </a:r>
            <a:r>
              <a:rPr lang="en-US" sz="2800" dirty="0">
                <a:solidFill>
                  <a:srgbClr val="000000"/>
                </a:solidFill>
                <a:latin typeface="Aharoni CLM"/>
              </a:rPr>
              <a:t>, U</a:t>
            </a:r>
            <a:endParaRPr dirty="0"/>
          </a:p>
        </p:txBody>
      </p:sp>
      <p:sp>
        <p:nvSpPr>
          <p:cNvPr id="56" name="CustomShape 3"/>
          <p:cNvSpPr/>
          <p:nvPr/>
        </p:nvSpPr>
        <p:spPr>
          <a:xfrm>
            <a:off x="1727040" y="1535625"/>
            <a:ext cx="7031520" cy="4015170"/>
          </a:xfrm>
          <a:prstGeom prst="rect">
            <a:avLst/>
          </a:prstGeom>
          <a:noFill/>
          <a:ln>
            <a:noFill/>
          </a:ln>
        </p:spPr>
        <p:txBody>
          <a:bodyPr lIns="90000" tIns="46800" rIns="90000" bIns="46800"/>
          <a:lstStyle/>
          <a:p>
            <a:r>
              <a:rPr lang="en-US" sz="2600" dirty="0">
                <a:solidFill>
                  <a:srgbClr val="000000"/>
                </a:solidFill>
                <a:latin typeface="Aharoni CLM"/>
              </a:rPr>
              <a:t>Molecular movement  (vibration, collision, </a:t>
            </a:r>
            <a:r>
              <a:rPr lang="en-US" sz="2600" dirty="0" err="1">
                <a:solidFill>
                  <a:srgbClr val="000000"/>
                </a:solidFill>
                <a:latin typeface="Aharoni CLM"/>
              </a:rPr>
              <a:t>etc</a:t>
            </a:r>
            <a:r>
              <a:rPr lang="en-US" sz="2600" dirty="0">
                <a:solidFill>
                  <a:srgbClr val="000000"/>
                </a:solidFill>
                <a:latin typeface="Aharoni CLM"/>
              </a:rPr>
              <a:t>) 
</a:t>
            </a:r>
            <a:r>
              <a:rPr lang="en-US" sz="2600" i="1" u="sng" dirty="0">
                <a:solidFill>
                  <a:srgbClr val="000000"/>
                </a:solidFill>
                <a:latin typeface="Aharoni CLM"/>
              </a:rPr>
              <a:t>sensible energy</a:t>
            </a:r>
            <a:r>
              <a:rPr lang="en-US" sz="2600" dirty="0">
                <a:solidFill>
                  <a:srgbClr val="000000"/>
                </a:solidFill>
                <a:latin typeface="Aharoni CLM"/>
              </a:rPr>
              <a:t> (molecular activity </a:t>
            </a:r>
            <a:r>
              <a:rPr lang="en-US" sz="2600" dirty="0" smtClean="0">
                <a:solidFill>
                  <a:srgbClr val="000000"/>
                </a:solidFill>
                <a:latin typeface="Aharoni CLM"/>
              </a:rPr>
              <a:t>  </a:t>
            </a:r>
            <a:r>
              <a:rPr lang="en-US" sz="2600" dirty="0">
                <a:solidFill>
                  <a:srgbClr val="000000"/>
                </a:solidFill>
                <a:latin typeface="Aharoni CLM"/>
              </a:rPr>
              <a:t>temperature)</a:t>
            </a:r>
            <a:endParaRPr sz="2600" dirty="0"/>
          </a:p>
          <a:p>
            <a:r>
              <a:rPr lang="en-US" sz="2600" dirty="0">
                <a:solidFill>
                  <a:srgbClr val="000000"/>
                </a:solidFill>
                <a:latin typeface="Aharoni CLM"/>
              </a:rPr>
              <a:t>Bond Energy between molecules  (phase change) 
</a:t>
            </a:r>
            <a:r>
              <a:rPr lang="en-US" sz="2600" i="1" u="sng" dirty="0">
                <a:solidFill>
                  <a:srgbClr val="000000"/>
                </a:solidFill>
                <a:latin typeface="Aharoni CLM"/>
              </a:rPr>
              <a:t>latent energy </a:t>
            </a:r>
            <a:r>
              <a:rPr lang="en-US" sz="2600" dirty="0" smtClean="0">
                <a:solidFill>
                  <a:srgbClr val="000000"/>
                </a:solidFill>
                <a:latin typeface="Aharoni CLM"/>
              </a:rPr>
              <a:t>(</a:t>
            </a:r>
            <a:r>
              <a:rPr lang="en-US" sz="2600" dirty="0">
                <a:solidFill>
                  <a:srgbClr val="000000"/>
                </a:solidFill>
                <a:latin typeface="Aharoni CLM"/>
              </a:rPr>
              <a:t>constant temperature)</a:t>
            </a:r>
            <a:endParaRPr sz="2600" dirty="0"/>
          </a:p>
          <a:p>
            <a:r>
              <a:rPr lang="en-US" sz="2600" dirty="0">
                <a:solidFill>
                  <a:srgbClr val="000000"/>
                </a:solidFill>
                <a:latin typeface="Aharoni CLM"/>
              </a:rPr>
              <a:t>Bond Energy between atoms in a molecule
</a:t>
            </a:r>
            <a:r>
              <a:rPr lang="en-US" sz="2600" i="1" u="sng" dirty="0">
                <a:solidFill>
                  <a:srgbClr val="000000"/>
                </a:solidFill>
                <a:latin typeface="Aharoni CLM"/>
              </a:rPr>
              <a:t>chemical energy</a:t>
            </a:r>
            <a:endParaRPr sz="2600" dirty="0"/>
          </a:p>
          <a:p>
            <a:r>
              <a:rPr lang="en-US" sz="2600" dirty="0">
                <a:solidFill>
                  <a:srgbClr val="000000"/>
                </a:solidFill>
                <a:latin typeface="Aharoni CLM"/>
              </a:rPr>
              <a:t>Bond Energy between protons &amp; neutrons in the nucleus
</a:t>
            </a:r>
            <a:r>
              <a:rPr lang="en-US" sz="2600" i="1" u="sng" dirty="0">
                <a:solidFill>
                  <a:srgbClr val="000000"/>
                </a:solidFill>
                <a:latin typeface="Aharoni CLM"/>
              </a:rPr>
              <a:t>nuclear energy</a:t>
            </a:r>
            <a:endParaRPr sz="2600" dirty="0"/>
          </a:p>
        </p:txBody>
      </p:sp>
      <p:sp>
        <p:nvSpPr>
          <p:cNvPr id="57" name="Line 4"/>
          <p:cNvSpPr/>
          <p:nvPr/>
        </p:nvSpPr>
        <p:spPr>
          <a:xfrm>
            <a:off x="731025" y="1535625"/>
            <a:ext cx="0" cy="3417375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8" name="Line 5"/>
          <p:cNvSpPr/>
          <p:nvPr/>
        </p:nvSpPr>
        <p:spPr>
          <a:xfrm>
            <a:off x="750690" y="1720645"/>
            <a:ext cx="7108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59" name="Line 6"/>
          <p:cNvSpPr/>
          <p:nvPr/>
        </p:nvSpPr>
        <p:spPr>
          <a:xfrm>
            <a:off x="750690" y="4953000"/>
            <a:ext cx="7108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0" name="Line 7"/>
          <p:cNvSpPr/>
          <p:nvPr/>
        </p:nvSpPr>
        <p:spPr>
          <a:xfrm>
            <a:off x="750690" y="4191000"/>
            <a:ext cx="7108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  <p:sp>
        <p:nvSpPr>
          <p:cNvPr id="61" name="Line 8"/>
          <p:cNvSpPr/>
          <p:nvPr/>
        </p:nvSpPr>
        <p:spPr>
          <a:xfrm>
            <a:off x="731025" y="2971800"/>
            <a:ext cx="710880" cy="0"/>
          </a:xfrm>
          <a:prstGeom prst="line">
            <a:avLst/>
          </a:prstGeom>
          <a:ln w="9360">
            <a:solidFill>
              <a:srgbClr val="000000"/>
            </a:solidFill>
            <a:miter/>
          </a:ln>
        </p:spPr>
      </p:sp>
    </p:spTree>
    <p:extLst>
      <p:ext uri="{BB962C8B-B14F-4D97-AF65-F5344CB8AC3E}">
        <p14:creationId xmlns:p14="http://schemas.microsoft.com/office/powerpoint/2010/main" val="1868355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29B88D-EE24-4DB4-BAFD-844791D36178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10600" cy="639763"/>
          </a:xfrm>
          <a:noFill/>
        </p:spPr>
        <p:txBody>
          <a:bodyPr/>
          <a:lstStyle/>
          <a:p>
            <a:r>
              <a:rPr lang="en-US" altLang="en-US" dirty="0" smtClean="0"/>
              <a:t>Specific Heats</a:t>
            </a:r>
            <a:endParaRPr lang="en-US" altLang="en-US" b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914400"/>
            <a:ext cx="5105400" cy="1828800"/>
          </a:xfrm>
        </p:spPr>
        <p:txBody>
          <a:bodyPr/>
          <a:lstStyle/>
          <a:p>
            <a:pPr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en-US" altLang="en-US" sz="1800" b="1" dirty="0">
                <a:solidFill>
                  <a:srgbClr val="CC00CC"/>
                </a:solidFill>
              </a:rPr>
              <a:t>Specific heat at constant volume, </a:t>
            </a:r>
            <a:r>
              <a:rPr lang="en-US" altLang="en-US" sz="1800" b="1" i="1" dirty="0">
                <a:solidFill>
                  <a:srgbClr val="CC00CC"/>
                </a:solidFill>
              </a:rPr>
              <a:t>c</a:t>
            </a:r>
            <a:r>
              <a:rPr lang="en-US" altLang="en-US" sz="1800" b="1" i="1" baseline="-25000" dirty="0">
                <a:solidFill>
                  <a:srgbClr val="CC00CC"/>
                </a:solidFill>
              </a:rPr>
              <a:t>v</a:t>
            </a:r>
            <a:r>
              <a:rPr lang="en-US" altLang="en-US" sz="1800" dirty="0"/>
              <a:t>: The energy required to raise the temperature of the unit mass of a substance by one degree as the volume is maintained constant.</a:t>
            </a:r>
          </a:p>
          <a:p>
            <a:pPr>
              <a:spcBef>
                <a:spcPct val="10000"/>
              </a:spcBef>
              <a:spcAft>
                <a:spcPct val="10000"/>
              </a:spcAft>
              <a:buFontTx/>
              <a:buNone/>
            </a:pPr>
            <a:r>
              <a:rPr lang="en-US" altLang="en-US" sz="1800" b="1" dirty="0">
                <a:solidFill>
                  <a:srgbClr val="CC00CC"/>
                </a:solidFill>
              </a:rPr>
              <a:t>Specific heat at constant pressure, </a:t>
            </a:r>
            <a:r>
              <a:rPr lang="en-US" altLang="en-US" sz="1800" b="1" i="1" dirty="0" err="1">
                <a:solidFill>
                  <a:srgbClr val="CC00CC"/>
                </a:solidFill>
              </a:rPr>
              <a:t>c</a:t>
            </a:r>
            <a:r>
              <a:rPr lang="en-US" altLang="en-US" sz="1800" b="1" i="1" baseline="-25000" dirty="0" err="1">
                <a:solidFill>
                  <a:srgbClr val="CC00CC"/>
                </a:solidFill>
              </a:rPr>
              <a:t>p</a:t>
            </a:r>
            <a:r>
              <a:rPr lang="en-US" altLang="en-US" sz="1800" dirty="0"/>
              <a:t>: The energy required to raise the temperature of the unit mass of a substance by one degree as the pressure is maintained constant.</a:t>
            </a:r>
          </a:p>
        </p:txBody>
      </p:sp>
      <p:sp>
        <p:nvSpPr>
          <p:cNvPr id="114695" name="Rectangle 7"/>
          <p:cNvSpPr>
            <a:spLocks noChangeArrowheads="1"/>
          </p:cNvSpPr>
          <p:nvPr/>
        </p:nvSpPr>
        <p:spPr bwMode="auto">
          <a:xfrm>
            <a:off x="3886200" y="4691063"/>
            <a:ext cx="1905000" cy="2014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/>
            <a:r>
              <a:rPr lang="en-US" altLang="en-US">
                <a:solidFill>
                  <a:srgbClr val="3333FF"/>
                </a:solidFill>
              </a:rPr>
              <a:t>Constant-volume and constant-pressure specific heats </a:t>
            </a:r>
            <a:r>
              <a:rPr lang="en-US" altLang="en-US" i="1">
                <a:solidFill>
                  <a:srgbClr val="3333FF"/>
                </a:solidFill>
              </a:rPr>
              <a:t>c</a:t>
            </a:r>
            <a:r>
              <a:rPr lang="en-US" altLang="en-US" i="1" baseline="-25000">
                <a:solidFill>
                  <a:srgbClr val="3333FF"/>
                </a:solidFill>
              </a:rPr>
              <a:t>v</a:t>
            </a:r>
            <a:r>
              <a:rPr lang="en-US" altLang="en-US" i="1">
                <a:solidFill>
                  <a:srgbClr val="3333FF"/>
                </a:solidFill>
              </a:rPr>
              <a:t> </a:t>
            </a:r>
            <a:r>
              <a:rPr lang="en-US" altLang="en-US">
                <a:solidFill>
                  <a:srgbClr val="3333FF"/>
                </a:solidFill>
              </a:rPr>
              <a:t>and </a:t>
            </a:r>
            <a:r>
              <a:rPr lang="en-US" altLang="en-US" i="1">
                <a:solidFill>
                  <a:srgbClr val="3333FF"/>
                </a:solidFill>
              </a:rPr>
              <a:t>c</a:t>
            </a:r>
            <a:r>
              <a:rPr lang="en-US" altLang="en-US" i="1" baseline="-25000">
                <a:solidFill>
                  <a:srgbClr val="3333FF"/>
                </a:solidFill>
              </a:rPr>
              <a:t>p</a:t>
            </a:r>
          </a:p>
          <a:p>
            <a:pPr algn="r"/>
            <a:r>
              <a:rPr lang="en-US" altLang="en-US">
                <a:solidFill>
                  <a:srgbClr val="3333FF"/>
                </a:solidFill>
              </a:rPr>
              <a:t>(values are for helium gas).</a:t>
            </a:r>
          </a:p>
        </p:txBody>
      </p:sp>
      <p:pic>
        <p:nvPicPr>
          <p:cNvPr id="11469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857250"/>
            <a:ext cx="3143250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69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895725"/>
            <a:ext cx="3143250" cy="288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70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5" y="3352800"/>
            <a:ext cx="3057525" cy="336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9303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F1BFB-8EFD-455C-9C18-9E8C8C27DE57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4038600"/>
            <a:ext cx="4648200" cy="2590800"/>
          </a:xfrm>
        </p:spPr>
        <p:txBody>
          <a:bodyPr/>
          <a:lstStyle/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altLang="en-US" sz="1800"/>
              <a:t>The equations in the figure are valid for </a:t>
            </a:r>
            <a:r>
              <a:rPr lang="en-US" altLang="en-US" sz="1800" i="1"/>
              <a:t>any </a:t>
            </a:r>
            <a:r>
              <a:rPr lang="en-US" altLang="en-US" sz="1800"/>
              <a:t>substance undergoing </a:t>
            </a:r>
            <a:r>
              <a:rPr lang="en-US" altLang="en-US" sz="1800" i="1"/>
              <a:t>any </a:t>
            </a:r>
            <a:r>
              <a:rPr lang="en-US" altLang="en-US" sz="1800"/>
              <a:t>process.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altLang="en-US" sz="1800" i="1"/>
              <a:t>c</a:t>
            </a:r>
            <a:r>
              <a:rPr lang="en-US" altLang="en-US" sz="1800" i="1" baseline="-25000"/>
              <a:t>v</a:t>
            </a:r>
            <a:r>
              <a:rPr lang="en-US" altLang="en-US" sz="1800" i="1"/>
              <a:t> </a:t>
            </a:r>
            <a:r>
              <a:rPr lang="en-US" altLang="en-US" sz="1800"/>
              <a:t>and </a:t>
            </a:r>
            <a:r>
              <a:rPr lang="en-US" altLang="en-US" sz="1800" i="1"/>
              <a:t>c</a:t>
            </a:r>
            <a:r>
              <a:rPr lang="en-US" altLang="en-US" sz="1800" i="1" baseline="-25000"/>
              <a:t>p</a:t>
            </a:r>
            <a:r>
              <a:rPr lang="en-US" altLang="en-US" sz="1800" i="1"/>
              <a:t> </a:t>
            </a:r>
            <a:r>
              <a:rPr lang="en-US" altLang="en-US" sz="1800"/>
              <a:t>are properties.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altLang="en-US" sz="1800" i="1"/>
              <a:t>c</a:t>
            </a:r>
            <a:r>
              <a:rPr lang="en-US" altLang="en-US" sz="1800" i="1" baseline="-25000"/>
              <a:t>v</a:t>
            </a:r>
            <a:r>
              <a:rPr lang="en-US" altLang="en-US" sz="1800" i="1"/>
              <a:t> </a:t>
            </a:r>
            <a:r>
              <a:rPr lang="en-US" altLang="en-US" sz="1800"/>
              <a:t>is related to the changes in </a:t>
            </a:r>
            <a:r>
              <a:rPr lang="en-US" altLang="en-US" sz="1800" i="1"/>
              <a:t>internal energy </a:t>
            </a:r>
            <a:r>
              <a:rPr lang="en-US" altLang="en-US" sz="1800"/>
              <a:t>and </a:t>
            </a:r>
            <a:r>
              <a:rPr lang="en-US" altLang="en-US" sz="1800" i="1"/>
              <a:t>c</a:t>
            </a:r>
            <a:r>
              <a:rPr lang="en-US" altLang="en-US" sz="1800" i="1" baseline="-25000"/>
              <a:t>p</a:t>
            </a:r>
            <a:r>
              <a:rPr lang="en-US" altLang="en-US" sz="1800" i="1"/>
              <a:t> </a:t>
            </a:r>
            <a:r>
              <a:rPr lang="en-US" altLang="en-US" sz="1800"/>
              <a:t>to the changes in </a:t>
            </a:r>
            <a:r>
              <a:rPr lang="en-US" altLang="en-US" sz="1800" i="1"/>
              <a:t>enthalpy</a:t>
            </a:r>
            <a:r>
              <a:rPr lang="en-US" altLang="en-US" sz="1800"/>
              <a:t>.</a:t>
            </a:r>
          </a:p>
          <a:p>
            <a:pPr>
              <a:spcBef>
                <a:spcPct val="15000"/>
              </a:spcBef>
              <a:spcAft>
                <a:spcPct val="15000"/>
              </a:spcAft>
            </a:pPr>
            <a:r>
              <a:rPr lang="en-US" altLang="en-US" sz="1800"/>
              <a:t>A common unit for specific heats is kJ/kg·°C or kJ/kg·K. </a:t>
            </a:r>
            <a:r>
              <a:rPr lang="en-US" altLang="en-US" sz="1800" b="1">
                <a:solidFill>
                  <a:srgbClr val="CC00CC"/>
                </a:solidFill>
              </a:rPr>
              <a:t>Are these units identical?</a:t>
            </a:r>
          </a:p>
        </p:txBody>
      </p:sp>
      <p:sp>
        <p:nvSpPr>
          <p:cNvPr id="115720" name="Text Box 8"/>
          <p:cNvSpPr txBox="1">
            <a:spLocks noChangeArrowheads="1"/>
          </p:cNvSpPr>
          <p:nvPr/>
        </p:nvSpPr>
        <p:spPr bwMode="auto">
          <a:xfrm>
            <a:off x="5181600" y="609600"/>
            <a:ext cx="3352800" cy="727075"/>
          </a:xfrm>
          <a:prstGeom prst="rect">
            <a:avLst/>
          </a:prstGeom>
          <a:solidFill>
            <a:srgbClr val="FFCC99"/>
          </a:solidFill>
          <a:ln w="254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 b="1">
                <a:solidFill>
                  <a:srgbClr val="CC00CC"/>
                </a:solidFill>
              </a:rPr>
              <a:t>True or False?</a:t>
            </a:r>
            <a:r>
              <a:rPr lang="en-US" altLang="en-US" sz="2000"/>
              <a:t> </a:t>
            </a:r>
          </a:p>
          <a:p>
            <a:r>
              <a:rPr lang="en-US" altLang="en-US" sz="2000" i="1"/>
              <a:t>c</a:t>
            </a:r>
            <a:r>
              <a:rPr lang="en-US" altLang="en-US" sz="2000" i="1" baseline="-25000"/>
              <a:t>p</a:t>
            </a:r>
            <a:r>
              <a:rPr lang="en-US" altLang="en-US" sz="2000"/>
              <a:t> is always greater than </a:t>
            </a:r>
            <a:r>
              <a:rPr lang="en-US" altLang="en-US" sz="2000" i="1"/>
              <a:t>c</a:t>
            </a:r>
            <a:r>
              <a:rPr lang="en-US" altLang="en-US" sz="2000" i="1" baseline="-25000"/>
              <a:t>v</a:t>
            </a:r>
            <a:endParaRPr lang="en-US" altLang="en-US" sz="2000"/>
          </a:p>
        </p:txBody>
      </p:sp>
      <p:sp>
        <p:nvSpPr>
          <p:cNvPr id="115718" name="Rectangle 6"/>
          <p:cNvSpPr>
            <a:spLocks noChangeArrowheads="1"/>
          </p:cNvSpPr>
          <p:nvPr/>
        </p:nvSpPr>
        <p:spPr bwMode="auto">
          <a:xfrm>
            <a:off x="5181600" y="6308725"/>
            <a:ext cx="3657600" cy="396875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bg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2000">
                <a:solidFill>
                  <a:srgbClr val="3333FF"/>
                </a:solidFill>
              </a:rPr>
              <a:t>Formal definitions of </a:t>
            </a:r>
            <a:r>
              <a:rPr lang="en-US" altLang="en-US" sz="2000" i="1">
                <a:solidFill>
                  <a:srgbClr val="3333FF"/>
                </a:solidFill>
              </a:rPr>
              <a:t>c</a:t>
            </a:r>
            <a:r>
              <a:rPr lang="en-US" altLang="en-US" sz="2000" i="1" baseline="-25000">
                <a:solidFill>
                  <a:srgbClr val="3333FF"/>
                </a:solidFill>
              </a:rPr>
              <a:t>v</a:t>
            </a:r>
            <a:r>
              <a:rPr lang="en-US" altLang="en-US" sz="2000" i="1">
                <a:solidFill>
                  <a:srgbClr val="3333FF"/>
                </a:solidFill>
              </a:rPr>
              <a:t> </a:t>
            </a:r>
            <a:r>
              <a:rPr lang="en-US" altLang="en-US" sz="2000">
                <a:solidFill>
                  <a:srgbClr val="3333FF"/>
                </a:solidFill>
              </a:rPr>
              <a:t>and </a:t>
            </a:r>
            <a:r>
              <a:rPr lang="en-US" altLang="en-US" sz="2000" i="1">
                <a:solidFill>
                  <a:srgbClr val="3333FF"/>
                </a:solidFill>
              </a:rPr>
              <a:t>c</a:t>
            </a:r>
            <a:r>
              <a:rPr lang="en-US" altLang="en-US" sz="2000" i="1" baseline="-25000">
                <a:solidFill>
                  <a:srgbClr val="3333FF"/>
                </a:solidFill>
              </a:rPr>
              <a:t>p</a:t>
            </a:r>
            <a:r>
              <a:rPr lang="en-US" altLang="en-US" sz="2000">
                <a:solidFill>
                  <a:srgbClr val="3333FF"/>
                </a:solidFill>
              </a:rPr>
              <a:t>.</a:t>
            </a:r>
          </a:p>
        </p:txBody>
      </p:sp>
      <p:pic>
        <p:nvPicPr>
          <p:cNvPr id="115723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525" y="228600"/>
            <a:ext cx="4029075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5725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1819275"/>
            <a:ext cx="3581400" cy="435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33855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3F1AB5-0167-4E8A-A11E-26E73640043A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762000"/>
            <a:ext cx="4876800" cy="5867400"/>
          </a:xfrm>
          <a:solidFill>
            <a:srgbClr val="FFCC99"/>
          </a:solidFill>
          <a:ln w="19050">
            <a:solidFill>
              <a:schemeClr val="bg2"/>
            </a:solidFill>
            <a:miter lim="800000"/>
            <a:headEnd/>
            <a:tailEnd/>
          </a:ln>
        </p:spPr>
        <p:txBody>
          <a:bodyPr/>
          <a:lstStyle/>
          <a:p>
            <a:pPr marL="381000" indent="-381000">
              <a:buFontTx/>
              <a:buAutoNum type="arabicPeriod"/>
            </a:pPr>
            <a:r>
              <a:rPr lang="en-US" altLang="en-US" sz="2000" dirty="0"/>
              <a:t>By using the </a:t>
            </a:r>
            <a:r>
              <a:rPr lang="en-US" altLang="en-US" sz="2000" i="1" u="sng" dirty="0"/>
              <a:t>tabulated u and h data</a:t>
            </a:r>
            <a:r>
              <a:rPr lang="en-US" altLang="en-US" sz="2000" dirty="0"/>
              <a:t>. This is the easiest and </a:t>
            </a:r>
            <a:r>
              <a:rPr lang="en-US" altLang="en-US" sz="2000" b="1" dirty="0">
                <a:solidFill>
                  <a:srgbClr val="CC00CC"/>
                </a:solidFill>
              </a:rPr>
              <a:t>most accurate</a:t>
            </a:r>
            <a:r>
              <a:rPr lang="en-US" altLang="en-US" sz="2000" dirty="0"/>
              <a:t> way when tables are readily available. </a:t>
            </a:r>
          </a:p>
          <a:p>
            <a:pPr marL="381000" indent="-381000">
              <a:buFontTx/>
              <a:buAutoNum type="arabicPeriod"/>
            </a:pPr>
            <a:r>
              <a:rPr lang="en-US" altLang="en-US" sz="2000" dirty="0"/>
              <a:t>By using the </a:t>
            </a:r>
            <a:r>
              <a:rPr lang="en-US" altLang="en-US" sz="2000" u="sng" dirty="0"/>
              <a:t>c</a:t>
            </a:r>
            <a:r>
              <a:rPr lang="en-US" altLang="en-US" sz="2000" u="sng" baseline="-25000" dirty="0"/>
              <a:t>v</a:t>
            </a:r>
            <a:r>
              <a:rPr lang="en-US" altLang="en-US" sz="2000" u="sng" dirty="0"/>
              <a:t> or </a:t>
            </a:r>
            <a:r>
              <a:rPr lang="en-US" altLang="en-US" sz="2000" u="sng" dirty="0" err="1"/>
              <a:t>c</a:t>
            </a:r>
            <a:r>
              <a:rPr lang="en-US" altLang="en-US" sz="2000" u="sng" baseline="-25000" dirty="0" err="1"/>
              <a:t>p</a:t>
            </a:r>
            <a:r>
              <a:rPr lang="en-US" altLang="en-US" sz="2000" u="sng" dirty="0"/>
              <a:t> relations </a:t>
            </a:r>
            <a:r>
              <a:rPr lang="en-US" altLang="en-US" sz="2000" dirty="0"/>
              <a:t>(Table A-2c) as a function of temperature and performing the integrations. This is very inconvenient for hand calculations but quite desirable for computerized calculations. The results obtained are </a:t>
            </a:r>
            <a:r>
              <a:rPr lang="en-US" altLang="en-US" sz="2000" b="1" dirty="0">
                <a:solidFill>
                  <a:srgbClr val="CC00CC"/>
                </a:solidFill>
              </a:rPr>
              <a:t>very accurate</a:t>
            </a:r>
            <a:r>
              <a:rPr lang="en-US" altLang="en-US" sz="2000" dirty="0"/>
              <a:t>. </a:t>
            </a:r>
          </a:p>
          <a:p>
            <a:pPr marL="381000" indent="-381000">
              <a:buFontTx/>
              <a:buAutoNum type="arabicPeriod"/>
            </a:pPr>
            <a:r>
              <a:rPr lang="en-US" altLang="en-US" sz="2000" dirty="0"/>
              <a:t>By using </a:t>
            </a:r>
            <a:r>
              <a:rPr lang="en-US" altLang="en-US" sz="2000" i="1" u="sng" dirty="0"/>
              <a:t>average specific heats</a:t>
            </a:r>
            <a:r>
              <a:rPr lang="en-US" altLang="en-US" sz="2000" dirty="0"/>
              <a:t>. This is very simple and certainly very convenient when property tables are not available. The results obtained are </a:t>
            </a:r>
            <a:r>
              <a:rPr lang="en-US" altLang="en-US" sz="2000" b="1" dirty="0">
                <a:solidFill>
                  <a:srgbClr val="CC00CC"/>
                </a:solidFill>
              </a:rPr>
              <a:t>reasonably accurate</a:t>
            </a:r>
            <a:r>
              <a:rPr lang="en-US" altLang="en-US" sz="2000" dirty="0"/>
              <a:t> if the temperature interval is not very large.</a:t>
            </a:r>
          </a:p>
        </p:txBody>
      </p:sp>
      <p:sp>
        <p:nvSpPr>
          <p:cNvPr id="120844" name="Text Box 12"/>
          <p:cNvSpPr txBox="1">
            <a:spLocks noChangeArrowheads="1"/>
          </p:cNvSpPr>
          <p:nvPr/>
        </p:nvSpPr>
        <p:spPr bwMode="auto">
          <a:xfrm>
            <a:off x="304800" y="228600"/>
            <a:ext cx="6248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/>
              <a:t>Three ways of calculating </a:t>
            </a:r>
            <a:r>
              <a:rPr lang="en-US" altLang="en-US" sz="2800" dirty="0">
                <a:sym typeface="Symbol" panose="05050102010706020507" pitchFamily="18" charset="2"/>
              </a:rPr>
              <a:t></a:t>
            </a:r>
            <a:r>
              <a:rPr lang="en-US" altLang="en-US" sz="2800" i="1" dirty="0"/>
              <a:t>u and </a:t>
            </a:r>
            <a:r>
              <a:rPr lang="en-US" altLang="en-US" sz="2800" dirty="0">
                <a:sym typeface="Symbol" panose="05050102010706020507" pitchFamily="18" charset="2"/>
              </a:rPr>
              <a:t></a:t>
            </a:r>
            <a:r>
              <a:rPr lang="en-US" altLang="en-US" sz="2800" i="1" dirty="0"/>
              <a:t>h</a:t>
            </a:r>
          </a:p>
        </p:txBody>
      </p:sp>
      <p:sp>
        <p:nvSpPr>
          <p:cNvPr id="120847" name="Rectangle 15"/>
          <p:cNvSpPr>
            <a:spLocks noChangeArrowheads="1"/>
          </p:cNvSpPr>
          <p:nvPr/>
        </p:nvSpPr>
        <p:spPr bwMode="auto">
          <a:xfrm>
            <a:off x="5353050" y="4865688"/>
            <a:ext cx="3486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2000">
                <a:solidFill>
                  <a:srgbClr val="3333FF"/>
                </a:solidFill>
              </a:rPr>
              <a:t>Three ways of calculating </a:t>
            </a:r>
            <a:r>
              <a:rPr lang="en-US" altLang="en-US" sz="2000" b="1">
                <a:solidFill>
                  <a:srgbClr val="3333FF"/>
                </a:solidFill>
                <a:sym typeface="Symbol" panose="05050102010706020507" pitchFamily="18" charset="2"/>
              </a:rPr>
              <a:t></a:t>
            </a:r>
            <a:r>
              <a:rPr lang="en-US" altLang="en-US" sz="2000" i="1">
                <a:solidFill>
                  <a:srgbClr val="3333FF"/>
                </a:solidFill>
              </a:rPr>
              <a:t>u</a:t>
            </a:r>
            <a:r>
              <a:rPr lang="en-US" altLang="en-US" sz="2000">
                <a:solidFill>
                  <a:srgbClr val="3333FF"/>
                </a:solidFill>
              </a:rPr>
              <a:t>.</a:t>
            </a:r>
          </a:p>
        </p:txBody>
      </p:sp>
      <p:pic>
        <p:nvPicPr>
          <p:cNvPr id="120848" name="Picture 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1524000"/>
            <a:ext cx="3162300" cy="328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6421044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332</TotalTime>
  <Words>1387</Words>
  <Application>Microsoft Office PowerPoint</Application>
  <PresentationFormat>On-screen Show (4:3)</PresentationFormat>
  <Paragraphs>204</Paragraphs>
  <Slides>28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Aharoni CLM</vt:lpstr>
      <vt:lpstr>Arial</vt:lpstr>
      <vt:lpstr>Calibri</vt:lpstr>
      <vt:lpstr>Cambria Math</vt:lpstr>
      <vt:lpstr>Gothic</vt:lpstr>
      <vt:lpstr>Nimbus Sans L</vt:lpstr>
      <vt:lpstr>Symbol</vt:lpstr>
      <vt:lpstr>Times New Roman</vt:lpstr>
      <vt:lpstr>Trebuchet MS</vt:lpstr>
      <vt:lpstr>UTMocw template</vt:lpstr>
      <vt:lpstr>Equation</vt:lpstr>
      <vt:lpstr>Equation.3</vt:lpstr>
      <vt:lpstr>Thermodynamics I Chapter 3 Energy, Heat and Work</vt:lpstr>
      <vt:lpstr>Energy, Heat and Work (Motivation)</vt:lpstr>
      <vt:lpstr>PowerPoint Presentation</vt:lpstr>
      <vt:lpstr>PowerPoint Presentation</vt:lpstr>
      <vt:lpstr>PowerPoint Presentation</vt:lpstr>
      <vt:lpstr>PowerPoint Presentation</vt:lpstr>
      <vt:lpstr>Specific Heats</vt:lpstr>
      <vt:lpstr>PowerPoint Presentation</vt:lpstr>
      <vt:lpstr>PowerPoint Presentation</vt:lpstr>
      <vt:lpstr>Specific Heats for Solids &amp; Liquids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MOVING BOUNDARY WORK</vt:lpstr>
      <vt:lpstr>PowerPoint Presentation</vt:lpstr>
      <vt:lpstr>PowerPoint Presentation</vt:lpstr>
      <vt:lpstr>ENERGY CONVERSION &amp; TRANSMISSION EFFICIENCIES</vt:lpstr>
      <vt:lpstr>PowerPoint Presentation</vt:lpstr>
      <vt:lpstr>PowerPoint Presentation</vt:lpstr>
      <vt:lpstr>PowerPoint Presentation</vt:lpstr>
      <vt:lpstr>Efficiencies of Mechanical and Electrical Devices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26</cp:revision>
  <cp:lastPrinted>2018-03-06T05:41:42Z</cp:lastPrinted>
  <dcterms:created xsi:type="dcterms:W3CDTF">2013-08-28T02:41:09Z</dcterms:created>
  <dcterms:modified xsi:type="dcterms:W3CDTF">2018-03-11T03:07:27Z</dcterms:modified>
</cp:coreProperties>
</file>