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60" r:id="rId16"/>
    <p:sldId id="293" r:id="rId17"/>
    <p:sldId id="285" r:id="rId18"/>
    <p:sldId id="261" r:id="rId19"/>
    <p:sldId id="262" r:id="rId20"/>
    <p:sldId id="263" r:id="rId21"/>
    <p:sldId id="286" r:id="rId22"/>
    <p:sldId id="264" r:id="rId23"/>
    <p:sldId id="265" r:id="rId24"/>
    <p:sldId id="266" r:id="rId25"/>
    <p:sldId id="267" r:id="rId26"/>
    <p:sldId id="268" r:id="rId27"/>
    <p:sldId id="287" r:id="rId28"/>
    <p:sldId id="269" r:id="rId29"/>
    <p:sldId id="294" r:id="rId30"/>
    <p:sldId id="270" r:id="rId31"/>
    <p:sldId id="291" r:id="rId32"/>
    <p:sldId id="292" r:id="rId33"/>
    <p:sldId id="288" r:id="rId34"/>
    <p:sldId id="290" r:id="rId35"/>
    <p:sldId id="271" r:id="rId36"/>
    <p:sldId id="289" r:id="rId37"/>
    <p:sldId id="273" r:id="rId38"/>
    <p:sldId id="272" r:id="rId39"/>
    <p:sldId id="274" r:id="rId4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82D10-9A86-481C-AA1A-D8757909230A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9" y="4560889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C185-54A3-4D4F-8465-62C7F4003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4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2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440" y="609120"/>
            <a:ext cx="7772760" cy="1143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440" y="1980720"/>
            <a:ext cx="7772760" cy="3978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71069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9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2</a:t>
            </a:r>
            <a:br>
              <a:rPr lang="en-US" dirty="0" smtClean="0"/>
            </a:br>
            <a:r>
              <a:rPr lang="en-US" dirty="0" smtClean="0"/>
              <a:t>Properties of Pure Substances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91508"/>
            <a:ext cx="6556110" cy="553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5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78054"/>
            <a:ext cx="6553200" cy="5223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4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091" y="762000"/>
            <a:ext cx="6207253" cy="490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25" y="5671677"/>
            <a:ext cx="3597739" cy="65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0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26142"/>
            <a:ext cx="3886200" cy="530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41264"/>
            <a:ext cx="4038600" cy="54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9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133720" y="380880"/>
            <a:ext cx="6400980" cy="7952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 smtClean="0">
                <a:solidFill>
                  <a:srgbClr val="000000"/>
                </a:solidFill>
                <a:latin typeface="Aharoni CLM"/>
              </a:rPr>
              <a:t>QUALITY, x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Aharoni CLM"/>
              </a:rPr>
              <a:t>2 phase condition)</a:t>
            </a:r>
            <a:endParaRPr dirty="0"/>
          </a:p>
        </p:txBody>
      </p:sp>
      <p:sp>
        <p:nvSpPr>
          <p:cNvPr id="87" name="TextShape 2"/>
          <p:cNvSpPr txBox="1"/>
          <p:nvPr/>
        </p:nvSpPr>
        <p:spPr>
          <a:xfrm>
            <a:off x="2743200" y="990360"/>
            <a:ext cx="6101280" cy="19814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liquid-vapor mixture condition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is a thermodynamic property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exists only in the liquid-vapor </a:t>
            </a:r>
            <a:r>
              <a:rPr lang="en-US" sz="2400" i="1" dirty="0">
                <a:latin typeface="Aharoni CLM"/>
              </a:rPr>
              <a:t>mixture </a:t>
            </a:r>
            <a:r>
              <a:rPr lang="en-US" sz="2400" dirty="0">
                <a:latin typeface="Aharoni CLM"/>
              </a:rPr>
              <a:t>region</a:t>
            </a:r>
            <a:endParaRPr dirty="0"/>
          </a:p>
        </p:txBody>
      </p:sp>
      <p:sp>
        <p:nvSpPr>
          <p:cNvPr id="88" name="CustomShape 3"/>
          <p:cNvSpPr/>
          <p:nvPr/>
        </p:nvSpPr>
        <p:spPr>
          <a:xfrm>
            <a:off x="1676520" y="21337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89" name="Line 4"/>
          <p:cNvSpPr/>
          <p:nvPr/>
        </p:nvSpPr>
        <p:spPr>
          <a:xfrm>
            <a:off x="167652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0" name="Line 5"/>
          <p:cNvSpPr/>
          <p:nvPr/>
        </p:nvSpPr>
        <p:spPr>
          <a:xfrm flipH="1">
            <a:off x="1676520" y="24382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1" name="Line 6"/>
          <p:cNvSpPr/>
          <p:nvPr/>
        </p:nvSpPr>
        <p:spPr>
          <a:xfrm>
            <a:off x="251460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2" name="CustomShape 7"/>
          <p:cNvSpPr/>
          <p:nvPr/>
        </p:nvSpPr>
        <p:spPr>
          <a:xfrm>
            <a:off x="1676520" y="16761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3" name="CustomShape 8"/>
          <p:cNvSpPr/>
          <p:nvPr/>
        </p:nvSpPr>
        <p:spPr>
          <a:xfrm>
            <a:off x="1676520" y="1295280"/>
            <a:ext cx="853920" cy="30492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CustomShape 9"/>
          <p:cNvSpPr/>
          <p:nvPr/>
        </p:nvSpPr>
        <p:spPr>
          <a:xfrm>
            <a:off x="2193840" y="3165480"/>
            <a:ext cx="1616040" cy="36684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CustomShape 10"/>
          <p:cNvSpPr/>
          <p:nvPr/>
        </p:nvSpPr>
        <p:spPr>
          <a:xfrm>
            <a:off x="304800" y="1523880"/>
            <a:ext cx="100632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vapor</a:t>
            </a:r>
            <a:endParaRPr baseline="-25000" dirty="0"/>
          </a:p>
        </p:txBody>
      </p:sp>
      <p:sp>
        <p:nvSpPr>
          <p:cNvPr id="96" name="CustomShape 11"/>
          <p:cNvSpPr/>
          <p:nvPr/>
        </p:nvSpPr>
        <p:spPr>
          <a:xfrm>
            <a:off x="304800" y="2286000"/>
            <a:ext cx="108264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liquid</a:t>
            </a:r>
            <a:endParaRPr baseline="-25000" dirty="0"/>
          </a:p>
        </p:txBody>
      </p:sp>
      <p:sp>
        <p:nvSpPr>
          <p:cNvPr id="97" name="Line 12"/>
          <p:cNvSpPr/>
          <p:nvPr/>
        </p:nvSpPr>
        <p:spPr>
          <a:xfrm>
            <a:off x="1143000" y="1828800"/>
            <a:ext cx="76212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8" name="Line 13"/>
          <p:cNvSpPr/>
          <p:nvPr/>
        </p:nvSpPr>
        <p:spPr>
          <a:xfrm flipV="1">
            <a:off x="1066680" y="2285640"/>
            <a:ext cx="91440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9" name="CustomShape 14"/>
          <p:cNvSpPr/>
          <p:nvPr/>
        </p:nvSpPr>
        <p:spPr>
          <a:xfrm>
            <a:off x="680400" y="3276720"/>
            <a:ext cx="19105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Degree of evaporation</a:t>
            </a:r>
            <a:endParaRPr/>
          </a:p>
        </p:txBody>
      </p:sp>
      <p:sp>
        <p:nvSpPr>
          <p:cNvPr id="100" name="CustomShape 15"/>
          <p:cNvSpPr/>
          <p:nvPr/>
        </p:nvSpPr>
        <p:spPr>
          <a:xfrm>
            <a:off x="2743200" y="3276720"/>
            <a:ext cx="19051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Dryness fraction</a:t>
            </a:r>
            <a:endParaRPr/>
          </a:p>
        </p:txBody>
      </p:sp>
      <p:sp>
        <p:nvSpPr>
          <p:cNvPr id="101" name="CustomShape 16"/>
          <p:cNvSpPr/>
          <p:nvPr/>
        </p:nvSpPr>
        <p:spPr>
          <a:xfrm>
            <a:off x="4482938" y="3402180"/>
            <a:ext cx="12193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quality</a:t>
            </a:r>
            <a:endParaRPr dirty="0"/>
          </a:p>
        </p:txBody>
      </p:sp>
      <p:sp>
        <p:nvSpPr>
          <p:cNvPr id="102" name="CustomShape 17"/>
          <p:cNvSpPr/>
          <p:nvPr/>
        </p:nvSpPr>
        <p:spPr>
          <a:xfrm>
            <a:off x="6324480" y="3048120"/>
            <a:ext cx="1218960" cy="457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vapor</a:t>
            </a:r>
            <a:endParaRPr baseline="-25000" dirty="0"/>
          </a:p>
        </p:txBody>
      </p:sp>
      <p:sp>
        <p:nvSpPr>
          <p:cNvPr id="103" name="CustomShape 18"/>
          <p:cNvSpPr/>
          <p:nvPr/>
        </p:nvSpPr>
        <p:spPr>
          <a:xfrm>
            <a:off x="6324480" y="3705840"/>
            <a:ext cx="1218960" cy="3808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total</a:t>
            </a:r>
            <a:endParaRPr baseline="-25000" dirty="0"/>
          </a:p>
        </p:txBody>
      </p:sp>
      <p:sp>
        <p:nvSpPr>
          <p:cNvPr id="104" name="Line 19"/>
          <p:cNvSpPr/>
          <p:nvPr/>
        </p:nvSpPr>
        <p:spPr>
          <a:xfrm>
            <a:off x="6324480" y="3657600"/>
            <a:ext cx="10666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5" name="CustomShape 20"/>
          <p:cNvSpPr/>
          <p:nvPr/>
        </p:nvSpPr>
        <p:spPr>
          <a:xfrm>
            <a:off x="8076600" y="3402180"/>
            <a:ext cx="36360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solidFill>
                  <a:srgbClr val="000000"/>
                </a:solidFill>
                <a:latin typeface="Aharoni CLM"/>
              </a:rPr>
              <a:t>x</a:t>
            </a:r>
            <a:endParaRPr/>
          </a:p>
        </p:txBody>
      </p:sp>
      <p:sp>
        <p:nvSpPr>
          <p:cNvPr id="106" name="CustomShape 21"/>
          <p:cNvSpPr/>
          <p:nvPr/>
        </p:nvSpPr>
        <p:spPr>
          <a:xfrm>
            <a:off x="2287080" y="342900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7" name="CustomShape 22"/>
          <p:cNvSpPr/>
          <p:nvPr/>
        </p:nvSpPr>
        <p:spPr>
          <a:xfrm>
            <a:off x="7467480" y="3429000"/>
            <a:ext cx="50364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200" dirty="0" smtClean="0">
                <a:solidFill>
                  <a:srgbClr val="000000"/>
                </a:solidFill>
                <a:latin typeface="Aharoni CLM"/>
              </a:rPr>
              <a:t>=</a:t>
            </a:r>
            <a:endParaRPr dirty="0"/>
          </a:p>
        </p:txBody>
      </p:sp>
      <p:sp>
        <p:nvSpPr>
          <p:cNvPr id="108" name="CustomShape 23"/>
          <p:cNvSpPr/>
          <p:nvPr/>
        </p:nvSpPr>
        <p:spPr>
          <a:xfrm>
            <a:off x="419220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9" name="CustomShape 24"/>
          <p:cNvSpPr/>
          <p:nvPr/>
        </p:nvSpPr>
        <p:spPr>
          <a:xfrm>
            <a:off x="571608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Symbol"/>
              </a:rPr>
              <a:t></a:t>
            </a:r>
            <a:endParaRPr/>
          </a:p>
        </p:txBody>
      </p:sp>
      <p:sp>
        <p:nvSpPr>
          <p:cNvPr id="110" name="CustomShape 25"/>
          <p:cNvSpPr/>
          <p:nvPr/>
        </p:nvSpPr>
        <p:spPr>
          <a:xfrm>
            <a:off x="2895480" y="4495680"/>
            <a:ext cx="2819520" cy="529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0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x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1</a:t>
            </a:r>
            <a:endParaRPr/>
          </a:p>
        </p:txBody>
      </p:sp>
      <p:sp>
        <p:nvSpPr>
          <p:cNvPr id="111" name="CustomShape 26"/>
          <p:cNvSpPr/>
          <p:nvPr/>
        </p:nvSpPr>
        <p:spPr>
          <a:xfrm>
            <a:off x="243828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(wet)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liquid</a:t>
            </a:r>
            <a:endParaRPr/>
          </a:p>
        </p:txBody>
      </p:sp>
      <p:sp>
        <p:nvSpPr>
          <p:cNvPr id="112" name="CustomShape 27"/>
          <p:cNvSpPr/>
          <p:nvPr/>
        </p:nvSpPr>
        <p:spPr>
          <a:xfrm>
            <a:off x="457200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(dry)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vapor</a:t>
            </a:r>
            <a:endParaRPr/>
          </a:p>
        </p:txBody>
      </p:sp>
      <p:sp>
        <p:nvSpPr>
          <p:cNvPr id="113" name="CustomShape 28"/>
          <p:cNvSpPr/>
          <p:nvPr/>
        </p:nvSpPr>
        <p:spPr>
          <a:xfrm>
            <a:off x="2133720" y="4495680"/>
            <a:ext cx="4267080" cy="17528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4" name="CustomShape 29"/>
          <p:cNvSpPr/>
          <p:nvPr/>
        </p:nvSpPr>
        <p:spPr>
          <a:xfrm>
            <a:off x="533520" y="3048120"/>
            <a:ext cx="8153280" cy="1295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190824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133720" y="380880"/>
            <a:ext cx="6400980" cy="7952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 smtClean="0">
                <a:solidFill>
                  <a:srgbClr val="000000"/>
                </a:solidFill>
                <a:latin typeface="Aharoni CLM"/>
              </a:rPr>
              <a:t>QUALITY, x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Aharoni CLM"/>
              </a:rPr>
              <a:t>2 phase condition)</a:t>
            </a:r>
            <a:endParaRPr dirty="0"/>
          </a:p>
        </p:txBody>
      </p:sp>
      <p:pic>
        <p:nvPicPr>
          <p:cNvPr id="31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135" y="1600200"/>
            <a:ext cx="364807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905210" y="4639248"/>
            <a:ext cx="609579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dirty="0"/>
              <a:t>A two-phase system can be treated as a homogeneous mixture for convenience.</a:t>
            </a:r>
          </a:p>
        </p:txBody>
      </p:sp>
    </p:spTree>
    <p:extLst>
      <p:ext uri="{BB962C8B-B14F-4D97-AF65-F5344CB8AC3E}">
        <p14:creationId xmlns:p14="http://schemas.microsoft.com/office/powerpoint/2010/main" val="325673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71227"/>
            <a:ext cx="4038600" cy="482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114800" y="978154"/>
            <a:ext cx="4648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C00CC"/>
                </a:solidFill>
              </a:rPr>
              <a:t>Enthalpy of vaporization</a:t>
            </a:r>
            <a:r>
              <a:rPr lang="en-US" sz="2000" dirty="0">
                <a:solidFill>
                  <a:srgbClr val="CC00CC"/>
                </a:solidFill>
              </a:rPr>
              <a:t>, </a:t>
            </a:r>
            <a:r>
              <a:rPr lang="en-US" sz="2000" i="1" dirty="0" err="1">
                <a:solidFill>
                  <a:srgbClr val="CC00CC"/>
                </a:solidFill>
              </a:rPr>
              <a:t>h</a:t>
            </a:r>
            <a:r>
              <a:rPr lang="en-US" sz="2000" i="1" baseline="-25000" dirty="0" err="1">
                <a:solidFill>
                  <a:srgbClr val="CC00CC"/>
                </a:solidFill>
              </a:rPr>
              <a:t>fg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8000"/>
                </a:solidFill>
              </a:rPr>
              <a:t>(Latent heat of vaporization)</a:t>
            </a:r>
            <a:r>
              <a:rPr lang="en-US" sz="2000" b="1" dirty="0"/>
              <a:t>:</a:t>
            </a:r>
            <a:r>
              <a:rPr lang="en-US" sz="2000" dirty="0"/>
              <a:t> The amount of energy needed to vaporize a unit mass of saturated liquid at a given temperature or pressure.</a:t>
            </a:r>
          </a:p>
        </p:txBody>
      </p:sp>
    </p:spTree>
    <p:extLst>
      <p:ext uri="{BB962C8B-B14F-4D97-AF65-F5344CB8AC3E}">
        <p14:creationId xmlns:p14="http://schemas.microsoft.com/office/powerpoint/2010/main" val="20747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2852182" y="342720"/>
            <a:ext cx="2971800" cy="4003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b="1" u="sng" dirty="0">
                <a:solidFill>
                  <a:srgbClr val="000000"/>
                </a:solidFill>
                <a:latin typeface="Aharoni CLM"/>
              </a:rPr>
              <a:t>Quality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(cont.)</a:t>
            </a:r>
            <a:endParaRPr dirty="0"/>
          </a:p>
        </p:txBody>
      </p:sp>
      <p:sp>
        <p:nvSpPr>
          <p:cNvPr id="116" name="CustomShape 2"/>
          <p:cNvSpPr/>
          <p:nvPr/>
        </p:nvSpPr>
        <p:spPr>
          <a:xfrm>
            <a:off x="812520" y="2514600"/>
            <a:ext cx="4673880" cy="36576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7" name="CustomShape 3"/>
          <p:cNvSpPr/>
          <p:nvPr/>
        </p:nvSpPr>
        <p:spPr>
          <a:xfrm>
            <a:off x="812520" y="914400"/>
            <a:ext cx="7264680" cy="1295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1−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593970" y="3035702"/>
            <a:ext cx="34766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By employing the </a:t>
            </a:r>
          </a:p>
          <a:p>
            <a:r>
              <a:rPr lang="en-US" sz="2800" i="1" dirty="0" smtClean="0"/>
              <a:t>additive</a:t>
            </a:r>
            <a:r>
              <a:rPr lang="en-US" sz="2800" dirty="0" smtClean="0"/>
              <a:t> behavior </a:t>
            </a:r>
          </a:p>
          <a:p>
            <a:r>
              <a:rPr lang="en-US" sz="2800" dirty="0" smtClean="0"/>
              <a:t>of </a:t>
            </a:r>
            <a:r>
              <a:rPr lang="en-US" sz="2800" i="1" dirty="0" smtClean="0"/>
              <a:t>extensive properties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7626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981200" y="381000"/>
            <a:ext cx="6825120" cy="7120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Some Additional Thermodynamic Properties</a:t>
            </a:r>
            <a:endParaRPr dirty="0"/>
          </a:p>
        </p:txBody>
      </p:sp>
      <p:sp>
        <p:nvSpPr>
          <p:cNvPr id="119" name="CustomShape 2"/>
          <p:cNvSpPr/>
          <p:nvPr/>
        </p:nvSpPr>
        <p:spPr>
          <a:xfrm>
            <a:off x="384829" y="1676400"/>
            <a:ext cx="6143400" cy="3714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[kJ/kg]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Enthalpy,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≡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 + P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V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Enthalpy, h [kJ/kg]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= u +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Entropy,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 [kJ/K]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Entropy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, s [kJ/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kg.K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]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29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Pure Substances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To quantify the changes in the system, we have to be able to describe the substances which make up the system. </a:t>
            </a:r>
          </a:p>
          <a:p>
            <a:pPr marL="0" indent="0">
              <a:buNone/>
            </a:pPr>
            <a:r>
              <a:rPr lang="en-US" sz="2800" dirty="0" smtClean="0"/>
              <a:t>The substance is characterized by its properties.</a:t>
            </a:r>
          </a:p>
          <a:p>
            <a:pPr marL="0" indent="0">
              <a:buNone/>
            </a:pPr>
            <a:r>
              <a:rPr lang="en-US" sz="2800" dirty="0" smtClean="0"/>
              <a:t>This chapter shows how this is done for two major behavioral classes of substance covered in this course; phase-change fluids, and gases.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2057400" y="381000"/>
            <a:ext cx="6204600" cy="710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PROPERTY TABLES</a:t>
            </a:r>
            <a:endParaRPr dirty="0"/>
          </a:p>
        </p:txBody>
      </p:sp>
      <p:sp>
        <p:nvSpPr>
          <p:cNvPr id="121" name="CustomShape 2"/>
          <p:cNvSpPr/>
          <p:nvPr/>
        </p:nvSpPr>
        <p:spPr>
          <a:xfrm>
            <a:off x="406440" y="1506916"/>
            <a:ext cx="8229600" cy="1398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dirty="0">
                <a:latin typeface="Aharoni CLM"/>
              </a:rPr>
              <a:t>3 types of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</a:t>
            </a:r>
            <a:r>
              <a:rPr lang="en-US" sz="2600" dirty="0" smtClean="0">
                <a:latin typeface="Aharoni CLM"/>
              </a:rPr>
              <a:t>Compressed </a:t>
            </a:r>
            <a:r>
              <a:rPr lang="en-US" sz="2600" dirty="0">
                <a:latin typeface="Aharoni CLM"/>
              </a:rPr>
              <a:t>liquid table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Saturated </a:t>
            </a:r>
            <a:r>
              <a:rPr lang="en-US" sz="2600" dirty="0">
                <a:latin typeface="Aharoni CLM"/>
              </a:rPr>
              <a:t>table 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Superheated </a:t>
            </a:r>
            <a:r>
              <a:rPr lang="en-US" sz="2600" dirty="0">
                <a:latin typeface="Aharoni CLM"/>
              </a:rPr>
              <a:t>table</a:t>
            </a:r>
            <a:endParaRPr dirty="0"/>
          </a:p>
        </p:txBody>
      </p:sp>
      <p:sp>
        <p:nvSpPr>
          <p:cNvPr id="122" name="CustomShape 3"/>
          <p:cNvSpPr/>
          <p:nvPr/>
        </p:nvSpPr>
        <p:spPr>
          <a:xfrm>
            <a:off x="507960" y="3335716"/>
            <a:ext cx="7925040" cy="160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Temperature </a:t>
            </a:r>
            <a:r>
              <a:rPr lang="en-US" sz="2400" dirty="0">
                <a:latin typeface="Aharoni CLM"/>
              </a:rPr>
              <a:t>table – T in easy to </a:t>
            </a:r>
            <a:r>
              <a:rPr lang="en-US" sz="2400" dirty="0" smtClean="0">
                <a:latin typeface="Aharoni CLM"/>
              </a:rPr>
              <a:t>read </a:t>
            </a:r>
            <a:r>
              <a:rPr lang="en-US" sz="2400" dirty="0">
                <a:latin typeface="Aharoni CLM"/>
              </a:rPr>
              <a:t>numbers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Pressure </a:t>
            </a:r>
            <a:r>
              <a:rPr lang="en-US" sz="2400" dirty="0">
                <a:latin typeface="Aharoni CLM"/>
              </a:rPr>
              <a:t>table – P in easy to read </a:t>
            </a:r>
            <a:r>
              <a:rPr lang="en-US" sz="2400" dirty="0" smtClean="0">
                <a:latin typeface="Aharoni CLM"/>
              </a:rPr>
              <a:t>numbers</a:t>
            </a:r>
            <a:endParaRPr dirty="0"/>
          </a:p>
        </p:txBody>
      </p:sp>
      <p:sp>
        <p:nvSpPr>
          <p:cNvPr id="123" name="Line 4"/>
          <p:cNvSpPr/>
          <p:nvPr/>
        </p:nvSpPr>
        <p:spPr>
          <a:xfrm>
            <a:off x="1015920" y="1906876"/>
            <a:ext cx="0" cy="9986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4" name="Line 5"/>
          <p:cNvSpPr/>
          <p:nvPr/>
        </p:nvSpPr>
        <p:spPr>
          <a:xfrm>
            <a:off x="1002245" y="290551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5" name="Line 6"/>
          <p:cNvSpPr/>
          <p:nvPr/>
        </p:nvSpPr>
        <p:spPr>
          <a:xfrm>
            <a:off x="1015920" y="2514600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6" name="Line 7"/>
          <p:cNvSpPr/>
          <p:nvPr/>
        </p:nvSpPr>
        <p:spPr>
          <a:xfrm>
            <a:off x="1015920" y="20785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7" name="Line 8"/>
          <p:cNvSpPr/>
          <p:nvPr/>
        </p:nvSpPr>
        <p:spPr>
          <a:xfrm flipH="1">
            <a:off x="1116720" y="3735676"/>
            <a:ext cx="1080" cy="6087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8" name="Line 9"/>
          <p:cNvSpPr/>
          <p:nvPr/>
        </p:nvSpPr>
        <p:spPr>
          <a:xfrm>
            <a:off x="1117800" y="39073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9" name="Line 10"/>
          <p:cNvSpPr/>
          <p:nvPr/>
        </p:nvSpPr>
        <p:spPr>
          <a:xfrm>
            <a:off x="1117800" y="43339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6137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1999"/>
          </a:xfrm>
        </p:spPr>
        <p:txBody>
          <a:bodyPr/>
          <a:lstStyle/>
          <a:p>
            <a:r>
              <a:rPr lang="en-US" sz="3200" dirty="0" smtClean="0"/>
              <a:t>Compressed Liquid Approximation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745591"/>
            <a:ext cx="68244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Because liquid is more sensitive to </a:t>
            </a:r>
            <a:endParaRPr lang="en-US" sz="2800" dirty="0" smtClean="0"/>
          </a:p>
          <a:p>
            <a:r>
              <a:rPr lang="en-US" sz="2800" dirty="0" smtClean="0"/>
              <a:t>changes </a:t>
            </a:r>
            <a:r>
              <a:rPr lang="en-US" sz="2800" dirty="0" smtClean="0"/>
              <a:t>of temperature than that of pressure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725" y="1935705"/>
            <a:ext cx="3800476" cy="1419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1334570"/>
            <a:ext cx="46672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2133600" y="342720"/>
            <a:ext cx="6117240" cy="420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Choosing which table to use</a:t>
            </a:r>
            <a:endParaRPr dirty="0"/>
          </a:p>
        </p:txBody>
      </p:sp>
      <p:sp>
        <p:nvSpPr>
          <p:cNvPr id="131" name="CustomShape 2"/>
          <p:cNvSpPr/>
          <p:nvPr/>
        </p:nvSpPr>
        <p:spPr>
          <a:xfrm>
            <a:off x="507960" y="799920"/>
            <a:ext cx="772164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smtClean="0">
                <a:latin typeface="Aharoni CLM"/>
              </a:rPr>
              <a:t>Determine </a:t>
            </a:r>
            <a:r>
              <a:rPr lang="en-US" sz="2400" dirty="0">
                <a:latin typeface="Aharoni CLM"/>
              </a:rPr>
              <a:t>state (</a:t>
            </a:r>
            <a:r>
              <a:rPr lang="en-US" sz="2400" u="sng" dirty="0">
                <a:latin typeface="Aharoni CLM"/>
              </a:rPr>
              <a:t>phase</a:t>
            </a:r>
            <a:r>
              <a:rPr lang="en-US" sz="2400" dirty="0">
                <a:latin typeface="Aharoni CLM"/>
              </a:rPr>
              <a:t>) first</a:t>
            </a:r>
            <a:r>
              <a:rPr lang="en-US" sz="2400" dirty="0" smtClean="0">
                <a:latin typeface="Aharoni CLM"/>
              </a:rPr>
              <a:t>!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How? </a:t>
            </a:r>
            <a:r>
              <a:rPr lang="en-US" sz="2400" u="sng" dirty="0" smtClean="0">
                <a:solidFill>
                  <a:srgbClr val="000000"/>
                </a:solidFill>
                <a:latin typeface="Aharoni CLM"/>
              </a:rPr>
              <a:t>Compare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the given properties against the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</p:txBody>
      </p:sp>
      <p:sp>
        <p:nvSpPr>
          <p:cNvPr id="132" name="CustomShape 3"/>
          <p:cNvSpPr/>
          <p:nvPr/>
        </p:nvSpPr>
        <p:spPr>
          <a:xfrm>
            <a:off x="626400" y="2055600"/>
            <a:ext cx="7822800" cy="4042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T)</a:t>
            </a:r>
            <a:endParaRPr dirty="0"/>
          </a:p>
          <a:p>
            <a:r>
              <a:rPr lang="en-US" sz="2400" dirty="0">
                <a:latin typeface="Aharoni CLM"/>
              </a:rPr>
              <a:t> 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Mixture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blipFill rotWithShape="1">
                <a:blip r:embed="rId2"/>
                <a:stretch>
                  <a:fillRect t="-162500" r="-21311" b="-2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07960" y="799920"/>
            <a:ext cx="6731040" cy="12556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981200" y="488340"/>
            <a:ext cx="620064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400" dirty="0">
                <a:latin typeface="Aharoni CLM"/>
              </a:rPr>
              <a:t> (cont.)</a:t>
            </a:r>
            <a:endParaRPr dirty="0"/>
          </a:p>
        </p:txBody>
      </p:sp>
      <p:sp>
        <p:nvSpPr>
          <p:cNvPr id="134" name="CustomShape 2"/>
          <p:cNvSpPr/>
          <p:nvPr/>
        </p:nvSpPr>
        <p:spPr>
          <a:xfrm>
            <a:off x="430996" y="1143000"/>
            <a:ext cx="5283360" cy="36390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If P &amp; T is </a:t>
            </a:r>
            <a:r>
              <a:rPr lang="en-US" sz="2400" dirty="0" smtClean="0">
                <a:latin typeface="Aharoni CLM"/>
              </a:rPr>
              <a:t>given</a:t>
            </a:r>
          </a:p>
          <a:p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35" name="CustomShape 3"/>
          <p:cNvSpPr/>
          <p:nvPr/>
        </p:nvSpPr>
        <p:spPr>
          <a:xfrm>
            <a:off x="5505240" y="2726820"/>
            <a:ext cx="26766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Compressed liquid</a:t>
            </a:r>
            <a:endParaRPr dirty="0"/>
          </a:p>
        </p:txBody>
      </p:sp>
      <p:sp>
        <p:nvSpPr>
          <p:cNvPr id="136" name="CustomShape 4"/>
          <p:cNvSpPr/>
          <p:nvPr/>
        </p:nvSpPr>
        <p:spPr>
          <a:xfrm>
            <a:off x="5455560" y="3892593"/>
            <a:ext cx="277596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Superheated vapor</a:t>
            </a:r>
            <a:endParaRPr dirty="0"/>
          </a:p>
        </p:txBody>
      </p:sp>
      <p:sp>
        <p:nvSpPr>
          <p:cNvPr id="2" name="Right Brace 1"/>
          <p:cNvSpPr/>
          <p:nvPr/>
        </p:nvSpPr>
        <p:spPr>
          <a:xfrm>
            <a:off x="5334600" y="2776402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5249280" y="3696295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5057542"/>
            <a:ext cx="598702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Best determined by simple sketching of </a:t>
            </a:r>
          </a:p>
          <a:p>
            <a:r>
              <a:rPr lang="en-US" sz="2800" dirty="0" smtClean="0"/>
              <a:t>the </a:t>
            </a:r>
            <a:r>
              <a:rPr lang="en-US" sz="2800" i="1" dirty="0" smtClean="0"/>
              <a:t>P-v</a:t>
            </a:r>
            <a:r>
              <a:rPr lang="en-US" sz="2800" dirty="0" smtClean="0"/>
              <a:t> </a:t>
            </a:r>
            <a:r>
              <a:rPr lang="en-US" sz="2800" dirty="0" smtClean="0"/>
              <a:t>or </a:t>
            </a:r>
            <a:r>
              <a:rPr lang="en-US" sz="2800" i="1" dirty="0" smtClean="0"/>
              <a:t>T-v</a:t>
            </a:r>
            <a:r>
              <a:rPr lang="en-US" sz="2800" dirty="0" smtClean="0"/>
              <a:t> diagram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31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2057400" y="399960"/>
            <a:ext cx="5345280" cy="6645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600" b="1" dirty="0">
                <a:latin typeface="Aharoni CLM"/>
              </a:rPr>
              <a:t> (additional)</a:t>
            </a:r>
            <a:endParaRPr dirty="0"/>
          </a:p>
        </p:txBody>
      </p:sp>
      <p:sp>
        <p:nvSpPr>
          <p:cNvPr id="140" name="CustomShape 2"/>
          <p:cNvSpPr/>
          <p:nvPr/>
        </p:nvSpPr>
        <p:spPr>
          <a:xfrm>
            <a:off x="609480" y="1085760"/>
            <a:ext cx="7823160" cy="4406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P)</a:t>
            </a:r>
            <a:endParaRPr dirty="0"/>
          </a:p>
          <a:p>
            <a:r>
              <a:rPr lang="en-US" sz="2400" dirty="0">
                <a:latin typeface="Aharoni CLM"/>
              </a:rPr>
              <a:t>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	→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Mixture phase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lang="en-US" sz="2400" dirty="0"/>
          </a:p>
          <a:p>
            <a:r>
              <a:rPr lang="en-US" sz="2400" dirty="0" smtClean="0">
                <a:latin typeface="Aharoni CLM"/>
              </a:rPr>
              <a:t>If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vapor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vapor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	P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Tsat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h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𝑇𝑠𝑎𝑡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942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2025153" y="379920"/>
            <a:ext cx="6426000" cy="45756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Notes on Using Property Tables</a:t>
            </a:r>
            <a:endParaRPr dirty="0"/>
          </a:p>
        </p:txBody>
      </p:sp>
      <p:sp>
        <p:nvSpPr>
          <p:cNvPr id="142" name="TextShape 2"/>
          <p:cNvSpPr txBox="1"/>
          <p:nvPr/>
        </p:nvSpPr>
        <p:spPr>
          <a:xfrm>
            <a:off x="812160" y="856800"/>
            <a:ext cx="7492680" cy="12006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Some tables do not list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)
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→</a:t>
            </a:r>
            <a:r>
              <a:rPr lang="en-US" sz="2800" dirty="0" smtClean="0">
                <a:latin typeface="Aharoni CLM"/>
              </a:rPr>
              <a:t>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 smtClean="0">
                <a:latin typeface="Aharoni CLM"/>
              </a:rPr>
              <a:t>) can be obtained </a:t>
            </a:r>
            <a:r>
              <a:rPr lang="en-US" sz="2800" dirty="0">
                <a:latin typeface="Aharoni CLM"/>
              </a:rPr>
              <a:t>from </a:t>
            </a:r>
            <a:r>
              <a:rPr lang="en-US" sz="2800" b="1" dirty="0">
                <a:latin typeface="Aharoni CLM"/>
              </a:rPr>
              <a:t>h = u + </a:t>
            </a:r>
            <a:r>
              <a:rPr lang="en-US" sz="2800" b="1" dirty="0" err="1">
                <a:latin typeface="Aharoni CLM"/>
              </a:rPr>
              <a:t>P</a:t>
            </a:r>
            <a:r>
              <a:rPr lang="en-US" sz="2800" b="1" dirty="0" err="1" smtClean="0">
                <a:latin typeface="Aharoni CLM"/>
              </a:rPr>
              <a:t>v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CustomShape 3"/>
              <p:cNvSpPr/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6800" rIns="90000" bIns="46800"/>
              <a:lstStyle/>
              <a:p>
                <a:r>
                  <a:rPr lang="en-US" sz="2800" dirty="0">
                    <a:latin typeface="Aharoni CLM"/>
                  </a:rPr>
                  <a:t>Values for </a:t>
                </a:r>
                <a:r>
                  <a:rPr lang="en-US" sz="2800" u="sng" dirty="0">
                    <a:latin typeface="Aharoni CLM"/>
                  </a:rPr>
                  <a:t>compressed liquid</a:t>
                </a:r>
                <a:r>
                  <a:rPr lang="en-US" sz="2800" dirty="0">
                    <a:latin typeface="Aharoni CLM"/>
                  </a:rPr>
                  <a:t> is taken as the same as that of </a:t>
                </a:r>
                <a:r>
                  <a:rPr lang="en-US" sz="2800" u="sng" dirty="0">
                    <a:latin typeface="Aharoni CLM"/>
                  </a:rPr>
                  <a:t>saturated liquid</a:t>
                </a:r>
                <a:r>
                  <a:rPr lang="en-US" sz="2800" dirty="0">
                    <a:latin typeface="Aharoni CLM"/>
                  </a:rPr>
                  <a:t> at the same </a:t>
                </a:r>
                <a:r>
                  <a:rPr lang="en-US" sz="2800" b="1" u="sng" dirty="0">
                    <a:latin typeface="Aharoni CLM"/>
                  </a:rPr>
                  <a:t>temperature</a:t>
                </a:r>
                <a:r>
                  <a:rPr lang="en-US" sz="2800" dirty="0">
                    <a:latin typeface="Aharoni CLM"/>
                  </a:rPr>
                  <a:t> 
</a:t>
                </a:r>
                <a:r>
                  <a:rPr lang="en-US" sz="2400" dirty="0">
                    <a:latin typeface="Aharoni CLM"/>
                  </a:rPr>
                  <a:t>ex. T=25</a:t>
                </a:r>
                <a:r>
                  <a:rPr lang="en-US" sz="2400" baseline="30000" dirty="0">
                    <a:latin typeface="Aharoni CLM"/>
                  </a:rPr>
                  <a:t>o</a:t>
                </a:r>
                <a:r>
                  <a:rPr lang="en-US" sz="2400" dirty="0">
                    <a:latin typeface="Aharoni CLM"/>
                  </a:rPr>
                  <a:t>C, P=1 bar (compressed liquid)
	h</a:t>
                </a:r>
                <a:r>
                  <a:rPr lang="en-US" sz="2400" baseline="-25000" dirty="0">
                    <a:latin typeface="Aharoni CLM"/>
                  </a:rPr>
                  <a:t>25C,1b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≈ </m:t>
                    </m:r>
                  </m:oMath>
                </a14:m>
                <a:r>
                  <a:rPr lang="en-US" sz="2400" dirty="0">
                    <a:latin typeface="Aharoni CLM"/>
                  </a:rPr>
                  <a:t>h</a:t>
                </a:r>
                <a:r>
                  <a:rPr lang="en-US" sz="2400" baseline="-25000" dirty="0">
                    <a:latin typeface="Aharoni CLM"/>
                  </a:rPr>
                  <a:t>f</a:t>
                </a:r>
                <a:r>
                  <a:rPr lang="en-US" sz="2400" dirty="0">
                    <a:latin typeface="Aharoni CLM"/>
                  </a:rPr>
                  <a:t>@T=25C</a:t>
                </a:r>
                <a:endParaRPr sz="2400" dirty="0"/>
              </a:p>
            </p:txBody>
          </p:sp>
        </mc:Choice>
        <mc:Fallback xmlns="">
          <p:sp>
            <p:nvSpPr>
              <p:cNvPr id="143" name="CustomShap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blipFill rotWithShape="1">
                <a:blip r:embed="rId2"/>
                <a:stretch>
                  <a:fillRect l="-1703" t="-2625" b="-304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893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2513160" y="399960"/>
            <a:ext cx="416880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 dirty="0" smtClean="0">
                <a:latin typeface="Aharoni CLM"/>
              </a:rPr>
              <a:t>Interpolation </a:t>
            </a:r>
            <a:r>
              <a:rPr lang="en-US" sz="2600" i="1" dirty="0" smtClean="0">
                <a:latin typeface="Aharoni CLM"/>
              </a:rPr>
              <a:t>(Linear Interpolation)</a:t>
            </a:r>
            <a:endParaRPr i="1" dirty="0"/>
          </a:p>
        </p:txBody>
      </p:sp>
      <p:sp>
        <p:nvSpPr>
          <p:cNvPr id="145" name="Line 2"/>
          <p:cNvSpPr/>
          <p:nvPr/>
        </p:nvSpPr>
        <p:spPr>
          <a:xfrm>
            <a:off x="1422360" y="1085760"/>
            <a:ext cx="0" cy="1885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6" name="Line 3"/>
          <p:cNvSpPr/>
          <p:nvPr/>
        </p:nvSpPr>
        <p:spPr>
          <a:xfrm>
            <a:off x="1422360" y="2971440"/>
            <a:ext cx="37591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7" name="Line 4"/>
          <p:cNvSpPr/>
          <p:nvPr/>
        </p:nvSpPr>
        <p:spPr>
          <a:xfrm>
            <a:off x="20318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8" name="Line 5"/>
          <p:cNvSpPr/>
          <p:nvPr/>
        </p:nvSpPr>
        <p:spPr>
          <a:xfrm>
            <a:off x="345420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9" name="Line 6"/>
          <p:cNvSpPr/>
          <p:nvPr/>
        </p:nvSpPr>
        <p:spPr>
          <a:xfrm>
            <a:off x="47750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0" name="Line 7"/>
          <p:cNvSpPr/>
          <p:nvPr/>
        </p:nvSpPr>
        <p:spPr>
          <a:xfrm flipV="1">
            <a:off x="1625400" y="1085760"/>
            <a:ext cx="3556080" cy="1713960"/>
          </a:xfrm>
          <a:prstGeom prst="line">
            <a:avLst/>
          </a:prstGeom>
          <a:ln w="9360" cap="rnd">
            <a:solidFill>
              <a:srgbClr val="000000"/>
            </a:solidFill>
            <a:custDash>
              <a:ds d="26000" sp="26000"/>
            </a:custDash>
            <a:miter/>
          </a:ln>
        </p:spPr>
      </p:sp>
      <p:sp>
        <p:nvSpPr>
          <p:cNvPr id="151" name="CustomShape 8"/>
          <p:cNvSpPr/>
          <p:nvPr/>
        </p:nvSpPr>
        <p:spPr>
          <a:xfrm>
            <a:off x="1828800" y="2571840"/>
            <a:ext cx="304920" cy="11376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2" name="CustomShape 9"/>
          <p:cNvSpPr/>
          <p:nvPr/>
        </p:nvSpPr>
        <p:spPr>
          <a:xfrm>
            <a:off x="3149280" y="19429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3" name="CustomShape 10"/>
          <p:cNvSpPr/>
          <p:nvPr/>
        </p:nvSpPr>
        <p:spPr>
          <a:xfrm>
            <a:off x="4572000" y="12571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4" name="Line 11"/>
          <p:cNvSpPr/>
          <p:nvPr/>
        </p:nvSpPr>
        <p:spPr>
          <a:xfrm>
            <a:off x="1320480" y="262872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5" name="Line 12"/>
          <p:cNvSpPr/>
          <p:nvPr/>
        </p:nvSpPr>
        <p:spPr>
          <a:xfrm>
            <a:off x="1320480" y="20001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6" name="Line 13"/>
          <p:cNvSpPr/>
          <p:nvPr/>
        </p:nvSpPr>
        <p:spPr>
          <a:xfrm>
            <a:off x="1320480" y="13143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7" name="CustomShape 14"/>
          <p:cNvSpPr/>
          <p:nvPr/>
        </p:nvSpPr>
        <p:spPr>
          <a:xfrm>
            <a:off x="741600" y="1828800"/>
            <a:ext cx="432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</a:t>
            </a:r>
            <a:endParaRPr/>
          </a:p>
        </p:txBody>
      </p:sp>
      <p:sp>
        <p:nvSpPr>
          <p:cNvPr id="158" name="CustomShape 15"/>
          <p:cNvSpPr/>
          <p:nvPr/>
        </p:nvSpPr>
        <p:spPr>
          <a:xfrm>
            <a:off x="626760" y="245736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Ta</a:t>
            </a:r>
            <a:endParaRPr/>
          </a:p>
        </p:txBody>
      </p:sp>
      <p:sp>
        <p:nvSpPr>
          <p:cNvPr id="159" name="CustomShape 16"/>
          <p:cNvSpPr/>
          <p:nvPr/>
        </p:nvSpPr>
        <p:spPr>
          <a:xfrm>
            <a:off x="633960" y="114300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Tb</a:t>
            </a:r>
            <a:endParaRPr/>
          </a:p>
        </p:txBody>
      </p:sp>
      <p:sp>
        <p:nvSpPr>
          <p:cNvPr id="160" name="CustomShape 17"/>
          <p:cNvSpPr/>
          <p:nvPr/>
        </p:nvSpPr>
        <p:spPr>
          <a:xfrm>
            <a:off x="1802880" y="3085920"/>
            <a:ext cx="62100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 err="1">
                <a:latin typeface="Aharoni CLM"/>
              </a:rPr>
              <a:t>va</a:t>
            </a:r>
            <a:endParaRPr dirty="0"/>
          </a:p>
        </p:txBody>
      </p:sp>
      <p:sp>
        <p:nvSpPr>
          <p:cNvPr id="161" name="CustomShape 18"/>
          <p:cNvSpPr/>
          <p:nvPr/>
        </p:nvSpPr>
        <p:spPr>
          <a:xfrm>
            <a:off x="3020040" y="3085920"/>
            <a:ext cx="91368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v=?</a:t>
            </a:r>
            <a:endParaRPr/>
          </a:p>
        </p:txBody>
      </p:sp>
      <p:sp>
        <p:nvSpPr>
          <p:cNvPr id="162" name="CustomShape 19"/>
          <p:cNvSpPr/>
          <p:nvPr/>
        </p:nvSpPr>
        <p:spPr>
          <a:xfrm>
            <a:off x="4553640" y="3085920"/>
            <a:ext cx="62136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vb</a:t>
            </a:r>
            <a:endParaRPr/>
          </a:p>
        </p:txBody>
      </p:sp>
      <p:sp>
        <p:nvSpPr>
          <p:cNvPr id="163" name="CustomShape 20"/>
          <p:cNvSpPr/>
          <p:nvPr/>
        </p:nvSpPr>
        <p:spPr>
          <a:xfrm>
            <a:off x="5283360" y="1542600"/>
            <a:ext cx="296712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latin typeface="Aharoni CLM"/>
              </a:rPr>
              <a:t>Assume a &amp; b connected by a straight line</a:t>
            </a:r>
            <a:endParaRPr/>
          </a:p>
        </p:txBody>
      </p:sp>
      <p:sp>
        <p:nvSpPr>
          <p:cNvPr id="164" name="CustomShape 21"/>
          <p:cNvSpPr/>
          <p:nvPr/>
        </p:nvSpPr>
        <p:spPr>
          <a:xfrm>
            <a:off x="1693440" y="228600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a</a:t>
            </a:r>
            <a:endParaRPr/>
          </a:p>
        </p:txBody>
      </p:sp>
      <p:sp>
        <p:nvSpPr>
          <p:cNvPr id="165" name="CustomShape 22"/>
          <p:cNvSpPr/>
          <p:nvPr/>
        </p:nvSpPr>
        <p:spPr>
          <a:xfrm>
            <a:off x="4448160" y="97128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b</a:t>
            </a:r>
            <a:endParaRPr/>
          </a:p>
        </p:txBody>
      </p:sp>
      <p:sp>
        <p:nvSpPr>
          <p:cNvPr id="166" name="CustomShape 23"/>
          <p:cNvSpPr/>
          <p:nvPr/>
        </p:nvSpPr>
        <p:spPr>
          <a:xfrm>
            <a:off x="796505" y="3986105"/>
            <a:ext cx="4986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>
                <a:latin typeface="Aharoni CLM"/>
              </a:rPr>
              <a:t>Employ concept of slope </a:t>
            </a:r>
            <a:endParaRPr dirty="0"/>
          </a:p>
        </p:txBody>
      </p:sp>
      <p:sp>
        <p:nvSpPr>
          <p:cNvPr id="167" name="CustomShape 24"/>
          <p:cNvSpPr/>
          <p:nvPr/>
        </p:nvSpPr>
        <p:spPr>
          <a:xfrm>
            <a:off x="810360" y="3812585"/>
            <a:ext cx="7010280" cy="7426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num>
                      <m:den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constant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47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17638"/>
            <a:ext cx="7315200" cy="380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Ideal Gas </a:t>
            </a:r>
            <a:br>
              <a:rPr lang="en-US" sz="3200" dirty="0" smtClean="0"/>
            </a:br>
            <a:r>
              <a:rPr lang="en-US" sz="3200" dirty="0" smtClean="0"/>
              <a:t>(Initial Observations)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5210604"/>
            <a:ext cx="8262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As pressure approaches zero, (</a:t>
            </a:r>
            <a:r>
              <a:rPr lang="en-US" sz="2400" dirty="0" err="1" smtClean="0"/>
              <a:t>pv</a:t>
            </a:r>
            <a:r>
              <a:rPr lang="en-US" sz="2400" dirty="0" smtClean="0"/>
              <a:t>/T) approaches a constant value.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635875"/>
            <a:ext cx="8230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Equation of state is an equation that relates P, V, and T at a state </a:t>
            </a:r>
          </a:p>
          <a:p>
            <a:r>
              <a:rPr lang="en-US" sz="2400" dirty="0" smtClean="0"/>
              <a:t>for a given substance.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2334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057400" y="533400"/>
            <a:ext cx="619812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IDEAL </a:t>
            </a:r>
            <a:r>
              <a:rPr lang="en-US" sz="2400" b="1" u="sng" dirty="0" smtClean="0">
                <a:latin typeface="Aharoni CLM"/>
              </a:rPr>
              <a:t>GAS</a:t>
            </a:r>
            <a:r>
              <a:rPr lang="en-US" sz="2400" b="1" dirty="0" smtClean="0">
                <a:latin typeface="Aharoni CLM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1435266"/>
            <a:ext cx="8077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Real gases behave as an ideal gas at </a:t>
            </a:r>
            <a:endParaRPr lang="en-US" altLang="en-US" sz="2800" dirty="0" smtClean="0"/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low </a:t>
            </a:r>
            <a:r>
              <a:rPr lang="en-US" altLang="en-US" sz="2800" dirty="0"/>
              <a:t>densities (i.e., low pressure, high temperature</a:t>
            </a:r>
            <a:r>
              <a:rPr lang="en-US" altLang="en-US" sz="2800" dirty="0" smtClean="0"/>
              <a:t>)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pressures </a:t>
            </a:r>
            <a:r>
              <a:rPr lang="en-US" sz="2800" dirty="0"/>
              <a:t>much lower than critical </a:t>
            </a:r>
            <a:r>
              <a:rPr lang="en-US" sz="2800" dirty="0" smtClean="0"/>
              <a:t>pressure</a:t>
            </a:r>
            <a:endParaRPr lang="en-US" sz="2800" dirty="0" smtClean="0"/>
          </a:p>
          <a:p>
            <a:pPr>
              <a:spcBef>
                <a:spcPct val="50000"/>
              </a:spcBef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48033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033755" y="379875"/>
            <a:ext cx="619812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IDEAL </a:t>
            </a:r>
            <a:r>
              <a:rPr lang="en-US" sz="2400" b="1" u="sng" dirty="0" smtClean="0">
                <a:latin typeface="Aharoni CLM"/>
              </a:rPr>
              <a:t>GAS</a:t>
            </a:r>
            <a:r>
              <a:rPr lang="en-US" sz="2400" b="1" dirty="0" smtClean="0">
                <a:latin typeface="Aharoni CLM"/>
              </a:rPr>
              <a:t> </a:t>
            </a:r>
          </a:p>
        </p:txBody>
      </p:sp>
      <p:sp>
        <p:nvSpPr>
          <p:cNvPr id="169" name="CustomShape 2"/>
          <p:cNvSpPr/>
          <p:nvPr/>
        </p:nvSpPr>
        <p:spPr>
          <a:xfrm>
            <a:off x="1018440" y="1237703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 i="1" dirty="0">
                <a:latin typeface="Aharoni CLM"/>
              </a:rPr>
              <a:t>Equation of </a:t>
            </a:r>
            <a:r>
              <a:rPr lang="en-US" sz="2200" i="1" u="sng" dirty="0">
                <a:latin typeface="Aharoni CLM"/>
              </a:rPr>
              <a:t>state</a:t>
            </a:r>
            <a:r>
              <a:rPr lang="en-US" sz="2200" dirty="0">
                <a:latin typeface="Aharoni CLM"/>
              </a:rPr>
              <a:t> for ideal gas</a:t>
            </a:r>
            <a:endParaRPr dirty="0"/>
          </a:p>
        </p:txBody>
      </p:sp>
      <p:sp>
        <p:nvSpPr>
          <p:cNvPr id="171" name="CustomShape 4"/>
          <p:cNvSpPr/>
          <p:nvPr/>
        </p:nvSpPr>
        <p:spPr>
          <a:xfrm>
            <a:off x="5302260" y="1181280"/>
            <a:ext cx="2641320" cy="571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72" name="CustomShape 5"/>
          <p:cNvSpPr/>
          <p:nvPr/>
        </p:nvSpPr>
        <p:spPr>
          <a:xfrm>
            <a:off x="1018440" y="1886040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latin typeface="Aharoni CLM"/>
              </a:rPr>
              <a:t>R = Gas Constant [kJ/kg.K]</a:t>
            </a:r>
            <a:endParaRPr/>
          </a:p>
        </p:txBody>
      </p:sp>
      <p:sp>
        <p:nvSpPr>
          <p:cNvPr id="173" name="CustomShape 6"/>
          <p:cNvSpPr/>
          <p:nvPr/>
        </p:nvSpPr>
        <p:spPr>
          <a:xfrm>
            <a:off x="1524000" y="2181571"/>
            <a:ext cx="4191000" cy="642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200" i="1" dirty="0">
                <a:latin typeface="Aharoni CLM"/>
              </a:rPr>
              <a:t>(constant for a gas, value depends on type of gas)</a:t>
            </a:r>
            <a:endParaRPr dirty="0"/>
          </a:p>
        </p:txBody>
      </p:sp>
      <p:sp>
        <p:nvSpPr>
          <p:cNvPr id="174" name="CustomShape 7"/>
          <p:cNvSpPr/>
          <p:nvPr/>
        </p:nvSpPr>
        <p:spPr>
          <a:xfrm>
            <a:off x="1117080" y="3048000"/>
            <a:ext cx="18288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21847" y="4114800"/>
                <a:ext cx="7188571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Universal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Gas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Constant</m:t>
                      </m:r>
                      <m:r>
                        <a:rPr lang="en-US" sz="2400" b="0" i="1" smtClean="0">
                          <a:latin typeface="Cambria Math"/>
                        </a:rPr>
                        <m:t>=8.314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847" y="4114800"/>
                <a:ext cx="7188571" cy="91422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Molecular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mass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stomShape 2"/>
          <p:cNvSpPr/>
          <p:nvPr/>
        </p:nvSpPr>
        <p:spPr>
          <a:xfrm>
            <a:off x="4521060" y="5495762"/>
            <a:ext cx="4165740" cy="752638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r>
              <a:rPr lang="en-US" sz="2200" dirty="0" smtClean="0">
                <a:latin typeface="Aharoni CLM"/>
              </a:rPr>
              <a:t>Can be used to relate between different states 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02260" y="1941999"/>
                <a:ext cx="3384540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60" y="1941999"/>
                <a:ext cx="3384540" cy="6914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19156" y="1237703"/>
                <a:ext cx="16897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156" y="1237703"/>
                <a:ext cx="1689758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989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2057400" y="457200"/>
            <a:ext cx="6172200" cy="53352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3200" b="1" u="sng" dirty="0">
                <a:solidFill>
                  <a:srgbClr val="000000"/>
                </a:solidFill>
                <a:latin typeface="Aharoni CLM"/>
              </a:rPr>
              <a:t>PURE SUBSTANCE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914400" y="1294920"/>
            <a:ext cx="7239000" cy="3354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3 major phases of pure substances;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Liquid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plasma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2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2163960" y="336600"/>
            <a:ext cx="4998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Ideal gas </a:t>
            </a:r>
            <a:r>
              <a:rPr lang="en-US" sz="2400" b="1" dirty="0">
                <a:latin typeface="Aharoni CLM"/>
              </a:rPr>
              <a:t>u, h,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r>
              <a:rPr lang="en-US" sz="2400" b="1" dirty="0">
                <a:latin typeface="Aharoni CLM"/>
              </a:rPr>
              <a:t>, c</a:t>
            </a:r>
            <a:r>
              <a:rPr lang="en-US" sz="2400" b="1" baseline="-25000" dirty="0">
                <a:latin typeface="Aharoni CLM"/>
              </a:rPr>
              <a:t>v</a:t>
            </a:r>
            <a:r>
              <a:rPr lang="en-US" sz="2400" dirty="0">
                <a:latin typeface="Aharoni CLM"/>
              </a:rPr>
              <a:t> relationship</a:t>
            </a:r>
            <a:endParaRPr dirty="0"/>
          </a:p>
        </p:txBody>
      </p:sp>
      <p:sp>
        <p:nvSpPr>
          <p:cNvPr id="176" name="Line 2"/>
          <p:cNvSpPr/>
          <p:nvPr/>
        </p:nvSpPr>
        <p:spPr>
          <a:xfrm>
            <a:off x="2163960" y="914400"/>
            <a:ext cx="46483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77" name="CustomShape 3"/>
          <p:cNvSpPr/>
          <p:nvPr/>
        </p:nvSpPr>
        <p:spPr>
          <a:xfrm>
            <a:off x="669960" y="1057320"/>
            <a:ext cx="6492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Volume Specific Heat Capacity  </a:t>
            </a:r>
            <a:r>
              <a:rPr lang="en-US" sz="2400" b="1" dirty="0">
                <a:latin typeface="Aharoni CLM"/>
              </a:rPr>
              <a:t>c</a:t>
            </a:r>
            <a:r>
              <a:rPr lang="en-US" sz="2400" b="1" baseline="-25000" dirty="0">
                <a:latin typeface="Aharoni CLM"/>
              </a:rPr>
              <a:t>v</a:t>
            </a:r>
            <a:endParaRPr baseline="-25000" dirty="0"/>
          </a:p>
        </p:txBody>
      </p:sp>
      <p:sp>
        <p:nvSpPr>
          <p:cNvPr id="178" name="CustomShape 4"/>
          <p:cNvSpPr/>
          <p:nvPr/>
        </p:nvSpPr>
        <p:spPr>
          <a:xfrm>
            <a:off x="685800" y="2362320"/>
            <a:ext cx="68353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Pressure Specific Heat Capacity,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endParaRPr baseline="-25000" dirty="0"/>
          </a:p>
        </p:txBody>
      </p:sp>
      <p:sp>
        <p:nvSpPr>
          <p:cNvPr id="179" name="CustomShape 5"/>
          <p:cNvSpPr/>
          <p:nvPr/>
        </p:nvSpPr>
        <p:spPr>
          <a:xfrm>
            <a:off x="2666880" y="1523880"/>
            <a:ext cx="129564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0" name="CustomShape 6"/>
          <p:cNvSpPr/>
          <p:nvPr/>
        </p:nvSpPr>
        <p:spPr>
          <a:xfrm>
            <a:off x="2666880" y="2819520"/>
            <a:ext cx="13716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1" name="CustomShape 7"/>
          <p:cNvSpPr/>
          <p:nvPr/>
        </p:nvSpPr>
        <p:spPr>
          <a:xfrm>
            <a:off x="762120" y="3809880"/>
            <a:ext cx="3962160" cy="26672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2" name="CustomShape 8"/>
          <p:cNvSpPr/>
          <p:nvPr/>
        </p:nvSpPr>
        <p:spPr>
          <a:xfrm>
            <a:off x="5181480" y="3809880"/>
            <a:ext cx="2590920" cy="21337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𝑑h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𝑑𝑢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𝑑h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blipFill rotWithShape="1">
                <a:blip r:embed="rId5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blipFill rotWithShape="1"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specific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heat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ratio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𝑘𝑅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201648" y="4972588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 = u + </a:t>
            </a:r>
            <a:r>
              <a:rPr lang="en-US" dirty="0" err="1" smtClean="0"/>
              <a:t>Pv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13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235360" y="381000"/>
            <a:ext cx="4883520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2"/>
              </a:rPr>
              <a:t>POLYTROPIC PROCESS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1" y="743039"/>
            <a:ext cx="5372867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-Processes that obey/follow the path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		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c</a:t>
            </a:r>
          </a:p>
        </p:txBody>
      </p:sp>
      <p:sp>
        <p:nvSpPr>
          <p:cNvPr id="4" name="Freeform 3"/>
          <p:cNvSpPr/>
          <p:nvPr/>
        </p:nvSpPr>
        <p:spPr>
          <a:xfrm>
            <a:off x="893280" y="1917000"/>
            <a:ext cx="7539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polytropic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index</a:t>
            </a:r>
          </a:p>
        </p:txBody>
      </p:sp>
      <p:sp>
        <p:nvSpPr>
          <p:cNvPr id="5" name="Straight Connector 4"/>
          <p:cNvSpPr/>
          <p:nvPr/>
        </p:nvSpPr>
        <p:spPr>
          <a:xfrm>
            <a:off x="1422240" y="2514510"/>
            <a:ext cx="0" cy="21336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1422240" y="4648200"/>
            <a:ext cx="41659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133601" y="2800440"/>
            <a:ext cx="2235359" cy="1238160"/>
          </a:xfrm>
          <a:custGeom>
            <a:avLst/>
            <a:gdLst>
              <a:gd name="f0" fmla="val 0"/>
              <a:gd name="f1" fmla="val 1104"/>
              <a:gd name="f2" fmla="val 672"/>
              <a:gd name="f3" fmla="val 52"/>
              <a:gd name="f4" fmla="val 136"/>
              <a:gd name="f5" fmla="val 104"/>
              <a:gd name="f6" fmla="val 272"/>
              <a:gd name="f7" fmla="val 288"/>
              <a:gd name="f8" fmla="val 384"/>
              <a:gd name="f9" fmla="val 472"/>
              <a:gd name="f10" fmla="val 496"/>
              <a:gd name="f11" fmla="val 788"/>
              <a:gd name="f12" fmla="val 58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104" h="672">
                <a:moveTo>
                  <a:pt x="f0" y="f0"/>
                </a:moveTo>
                <a:cubicBezTo>
                  <a:pt x="f3" y="f4"/>
                  <a:pt x="f5" y="f6"/>
                  <a:pt x="f7" y="f8"/>
                </a:cubicBezTo>
                <a:cubicBezTo>
                  <a:pt x="f9" y="f10"/>
                  <a:pt x="f11" y="f12"/>
                  <a:pt x="f1" y="f2"/>
                </a:cubicBezTo>
              </a:path>
            </a:pathLst>
          </a:custGeom>
          <a:noFill/>
          <a:ln w="9360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31840" y="2743200"/>
            <a:ext cx="203520" cy="114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286880" y="3981360"/>
            <a:ext cx="203040" cy="114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892321" y="2400300"/>
            <a:ext cx="305125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</a:t>
            </a:r>
          </a:p>
        </p:txBody>
      </p:sp>
      <p:sp>
        <p:nvSpPr>
          <p:cNvPr id="11" name="Freeform 10"/>
          <p:cNvSpPr/>
          <p:nvPr/>
        </p:nvSpPr>
        <p:spPr>
          <a:xfrm>
            <a:off x="5689526" y="4386044"/>
            <a:ext cx="29294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v</a:t>
            </a:r>
          </a:p>
        </p:txBody>
      </p:sp>
      <p:cxnSp>
        <p:nvCxnSpPr>
          <p:cNvPr id="12" name="Curved Connector 11"/>
          <p:cNvCxnSpPr/>
          <p:nvPr/>
        </p:nvCxnSpPr>
        <p:spPr>
          <a:xfrm flipH="1">
            <a:off x="2772945" y="3267512"/>
            <a:ext cx="507839" cy="228690"/>
          </a:xfrm>
          <a:prstGeom prst="curvedConnector3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13" name="Freeform 12"/>
          <p:cNvSpPr/>
          <p:nvPr/>
        </p:nvSpPr>
        <p:spPr>
          <a:xfrm>
            <a:off x="3280784" y="2971890"/>
            <a:ext cx="1182109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 = c</a:t>
            </a:r>
          </a:p>
        </p:txBody>
      </p:sp>
      <p:sp>
        <p:nvSpPr>
          <p:cNvPr id="14" name="Freeform 13"/>
          <p:cNvSpPr/>
          <p:nvPr/>
        </p:nvSpPr>
        <p:spPr>
          <a:xfrm>
            <a:off x="1381022" y="1220093"/>
            <a:ext cx="1391923" cy="51434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772945" y="5382152"/>
            <a:ext cx="2967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16" name="Freeform 15"/>
          <p:cNvSpPr/>
          <p:nvPr/>
        </p:nvSpPr>
        <p:spPr>
          <a:xfrm>
            <a:off x="2153280" y="2457540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1</a:t>
            </a:r>
          </a:p>
        </p:txBody>
      </p:sp>
      <p:sp>
        <p:nvSpPr>
          <p:cNvPr id="17" name="Freeform 16"/>
          <p:cNvSpPr/>
          <p:nvPr/>
        </p:nvSpPr>
        <p:spPr>
          <a:xfrm>
            <a:off x="4462893" y="3840354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Resize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−</m:t>
                      </m:r>
                      <m:r>
                        <a:rPr lang="en-US" i="0">
                          <a:latin typeface="Cambria Math"/>
                        </a:rPr>
                        <m:t>∞≤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0">
                          <a:latin typeface="Cambria Math"/>
                        </a:rPr>
                        <m:t>≤∞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blipFill rotWithShape="1"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662961" y="5459642"/>
            <a:ext cx="425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89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340159" y="1287002"/>
            <a:ext cx="5405760" cy="122155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1		isothermal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0		isobaric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		const. volume</a:t>
            </a:r>
          </a:p>
        </p:txBody>
      </p:sp>
      <p:sp>
        <p:nvSpPr>
          <p:cNvPr id="3" name="Freeform 2"/>
          <p:cNvSpPr/>
          <p:nvPr/>
        </p:nvSpPr>
        <p:spPr>
          <a:xfrm>
            <a:off x="334080" y="662296"/>
            <a:ext cx="825504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Some special cases for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processes</a:t>
            </a:r>
          </a:p>
        </p:txBody>
      </p:sp>
      <p:sp>
        <p:nvSpPr>
          <p:cNvPr id="4" name="Freeform 3"/>
          <p:cNvSpPr/>
          <p:nvPr/>
        </p:nvSpPr>
        <p:spPr>
          <a:xfrm>
            <a:off x="1197077" y="1223900"/>
            <a:ext cx="5283360" cy="18287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07840" y="3314790"/>
            <a:ext cx="822960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Ideal Gas &amp;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 combined</a:t>
            </a:r>
          </a:p>
        </p:txBody>
      </p:sp>
      <p:graphicFrame>
        <p:nvGraphicFramePr>
          <p:cNvPr id="6" name="Object 5"/>
          <p:cNvGraphicFramePr/>
          <p:nvPr/>
        </p:nvGraphicFramePr>
        <p:xfrm>
          <a:off x="1930400" y="3943350"/>
          <a:ext cx="457200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4" imgW="28751917" imgH="11449878" progId="Equation.3">
                  <p:embed/>
                </p:oleObj>
              </mc:Choice>
              <mc:Fallback>
                <p:oleObj name="Equation" r:id="rId4" imgW="28751917" imgH="11449878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30400" y="3943350"/>
                        <a:ext cx="457200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/>
          <p:cNvSpPr/>
          <p:nvPr/>
        </p:nvSpPr>
        <p:spPr>
          <a:xfrm>
            <a:off x="1422240" y="3829140"/>
            <a:ext cx="5486400" cy="142857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±</m:t>
                      </m:r>
                      <m:r>
                        <a:rPr lang="en-US" i="0">
                          <a:latin typeface="Cambria Math"/>
                        </a:rPr>
                        <m:t>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blipFill rotWithShape="1">
                <a:blip r:embed="rId6"/>
                <a:stretch>
                  <a:fillRect b="-150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397659" y="5395891"/>
            <a:ext cx="5358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1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1066800"/>
            <a:ext cx="6629400" cy="550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Real Gases &amp; Compressibility Factor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5543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332055" cy="48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734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609480" y="380520"/>
            <a:ext cx="7772400" cy="8388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3600" b="1">
                <a:solidFill>
                  <a:srgbClr val="000000"/>
                </a:solidFill>
                <a:latin typeface="Aharoni CLM"/>
              </a:rPr>
              <a:t>Compressibility Factor</a:t>
            </a:r>
            <a:endParaRPr/>
          </a:p>
        </p:txBody>
      </p:sp>
      <p:sp>
        <p:nvSpPr>
          <p:cNvPr id="184" name="CustomShape 2"/>
          <p:cNvSpPr/>
          <p:nvPr/>
        </p:nvSpPr>
        <p:spPr>
          <a:xfrm>
            <a:off x="2590920" y="1371600"/>
            <a:ext cx="3886080" cy="17524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𝑍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actual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ideal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𝑎𝑐𝑡𝑢𝑎𝑙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28600" y="51318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Reduced pressure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3964" y="37602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Reduced temperature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886200" y="438785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Pseudo-reduced specific volume</a:t>
            </a:r>
          </a:p>
        </p:txBody>
      </p:sp>
    </p:spTree>
    <p:extLst>
      <p:ext uri="{BB962C8B-B14F-4D97-AF65-F5344CB8AC3E}">
        <p14:creationId xmlns:p14="http://schemas.microsoft.com/office/powerpoint/2010/main" val="2927162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1714"/>
            <a:ext cx="7010399" cy="521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0" y="452382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Is water an ideal gas?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49723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914400" y="762120"/>
            <a:ext cx="33037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H2O (Water, Steam)</a:t>
            </a:r>
            <a:endParaRPr/>
          </a:p>
        </p:txBody>
      </p:sp>
      <p:sp>
        <p:nvSpPr>
          <p:cNvPr id="190" name="CustomShape 2"/>
          <p:cNvSpPr/>
          <p:nvPr/>
        </p:nvSpPr>
        <p:spPr>
          <a:xfrm>
            <a:off x="705240" y="2438280"/>
            <a:ext cx="3092400" cy="947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Property Tables !!!</a:t>
            </a:r>
            <a:endParaRPr/>
          </a:p>
        </p:txBody>
      </p:sp>
      <p:sp>
        <p:nvSpPr>
          <p:cNvPr id="191" name="Line 3"/>
          <p:cNvSpPr/>
          <p:nvPr/>
        </p:nvSpPr>
        <p:spPr>
          <a:xfrm>
            <a:off x="1066680" y="1371600"/>
            <a:ext cx="2817360" cy="1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2" name="Line 4"/>
          <p:cNvSpPr/>
          <p:nvPr/>
        </p:nvSpPr>
        <p:spPr>
          <a:xfrm>
            <a:off x="1905120" y="1523880"/>
            <a:ext cx="0" cy="838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3" name="CustomShape 5"/>
          <p:cNvSpPr/>
          <p:nvPr/>
        </p:nvSpPr>
        <p:spPr>
          <a:xfrm>
            <a:off x="4952880" y="762120"/>
            <a:ext cx="1692360" cy="495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Ideal Gas</a:t>
            </a:r>
            <a:endParaRPr/>
          </a:p>
        </p:txBody>
      </p:sp>
      <p:sp>
        <p:nvSpPr>
          <p:cNvPr id="194" name="CustomShape 6"/>
          <p:cNvSpPr/>
          <p:nvPr/>
        </p:nvSpPr>
        <p:spPr>
          <a:xfrm>
            <a:off x="5029200" y="2514600"/>
            <a:ext cx="2677320" cy="2771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pV = mRT</a:t>
            </a:r>
            <a:endParaRPr/>
          </a:p>
          <a:p>
            <a:r>
              <a:rPr lang="en-US" sz="2800" i="1"/>
              <a:t>&amp; other relations</a:t>
            </a:r>
            <a:endParaRPr/>
          </a:p>
          <a:p>
            <a:r>
              <a:rPr lang="en-US" sz="2800"/>
              <a:t>h = cpT</a:t>
            </a:r>
            <a:endParaRPr/>
          </a:p>
          <a:p>
            <a:r>
              <a:rPr lang="en-US" sz="2800"/>
              <a:t>u = cvT</a:t>
            </a:r>
            <a:endParaRPr/>
          </a:p>
          <a:p>
            <a:r>
              <a:rPr lang="en-US" sz="2800" i="1"/>
              <a:t>etc.</a:t>
            </a:r>
            <a:endParaRPr/>
          </a:p>
        </p:txBody>
      </p:sp>
      <p:sp>
        <p:nvSpPr>
          <p:cNvPr id="195" name="Line 7"/>
          <p:cNvSpPr/>
          <p:nvPr/>
        </p:nvSpPr>
        <p:spPr>
          <a:xfrm>
            <a:off x="5105520" y="1371600"/>
            <a:ext cx="14475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6" name="Line 8"/>
          <p:cNvSpPr/>
          <p:nvPr/>
        </p:nvSpPr>
        <p:spPr>
          <a:xfrm>
            <a:off x="5562720" y="1447920"/>
            <a:ext cx="0" cy="99036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7" name="CustomShape 9"/>
          <p:cNvSpPr/>
          <p:nvPr/>
        </p:nvSpPr>
        <p:spPr>
          <a:xfrm>
            <a:off x="7147080" y="676440"/>
            <a:ext cx="1539720" cy="51912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CustomShape 10"/>
          <p:cNvSpPr/>
          <p:nvPr/>
        </p:nvSpPr>
        <p:spPr>
          <a:xfrm>
            <a:off x="7010280" y="457200"/>
            <a:ext cx="1844640" cy="1346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Air,</a:t>
            </a:r>
            <a:endParaRPr/>
          </a:p>
          <a:p>
            <a:r>
              <a:rPr lang="en-US" sz="2800"/>
              <a:t>N2 , He, etc.</a:t>
            </a:r>
            <a:endParaRPr/>
          </a:p>
        </p:txBody>
      </p:sp>
      <p:sp>
        <p:nvSpPr>
          <p:cNvPr id="199" name="CustomShape 11"/>
          <p:cNvSpPr/>
          <p:nvPr/>
        </p:nvSpPr>
        <p:spPr>
          <a:xfrm>
            <a:off x="6858000" y="609480"/>
            <a:ext cx="152280" cy="1143000"/>
          </a:xfrm>
          <a:prstGeom prst="leftBrace">
            <a:avLst>
              <a:gd name="adj1" fmla="val 1800"/>
              <a:gd name="adj2" fmla="val 10800"/>
            </a:avLst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890025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2412000" y="380880"/>
            <a:ext cx="424296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b="1" u="sng">
                <a:solidFill>
                  <a:srgbClr val="000000"/>
                </a:solidFill>
                <a:latin typeface="Aharoni CLM"/>
              </a:rPr>
              <a:t>Other Equations of State</a:t>
            </a:r>
            <a:endParaRPr/>
          </a:p>
        </p:txBody>
      </p:sp>
      <p:sp>
        <p:nvSpPr>
          <p:cNvPr id="186" name="CustomShape 2"/>
          <p:cNvSpPr/>
          <p:nvPr/>
        </p:nvSpPr>
        <p:spPr>
          <a:xfrm>
            <a:off x="309240" y="1108080"/>
            <a:ext cx="2709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Van der Waal’s :</a:t>
            </a:r>
            <a:endParaRPr/>
          </a:p>
        </p:txBody>
      </p:sp>
      <p:sp>
        <p:nvSpPr>
          <p:cNvPr id="187" name="CustomShape 3"/>
          <p:cNvSpPr/>
          <p:nvPr/>
        </p:nvSpPr>
        <p:spPr>
          <a:xfrm>
            <a:off x="284400" y="2438280"/>
            <a:ext cx="2916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Beattie-Bridgeman :</a:t>
            </a:r>
            <a:endParaRPr/>
          </a:p>
        </p:txBody>
      </p:sp>
      <p:sp>
        <p:nvSpPr>
          <p:cNvPr id="188" name="CustomShape 4"/>
          <p:cNvSpPr/>
          <p:nvPr/>
        </p:nvSpPr>
        <p:spPr>
          <a:xfrm>
            <a:off x="316167" y="3581280"/>
            <a:ext cx="34290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Benedict-Webb-Rubin 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</m:acc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67" y="4114800"/>
            <a:ext cx="7892878" cy="10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stomShape 4"/>
          <p:cNvSpPr/>
          <p:nvPr/>
        </p:nvSpPr>
        <p:spPr>
          <a:xfrm>
            <a:off x="378512" y="5194878"/>
            <a:ext cx="3905693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Virial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equations of state: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324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2057400" y="380880"/>
            <a:ext cx="6248520" cy="53388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The apparent and the implied</a:t>
            </a:r>
            <a:endParaRPr dirty="0"/>
          </a:p>
        </p:txBody>
      </p:sp>
      <p:sp>
        <p:nvSpPr>
          <p:cNvPr id="201" name="TextShape 2"/>
          <p:cNvSpPr txBox="1"/>
          <p:nvPr/>
        </p:nvSpPr>
        <p:spPr>
          <a:xfrm>
            <a:off x="609120" y="990720"/>
            <a:ext cx="7696440" cy="762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Some examples…</a:t>
            </a:r>
            <a:endParaRPr dirty="0"/>
          </a:p>
        </p:txBody>
      </p:sp>
      <p:sp>
        <p:nvSpPr>
          <p:cNvPr id="202" name="CustomShape 3"/>
          <p:cNvSpPr/>
          <p:nvPr/>
        </p:nvSpPr>
        <p:spPr>
          <a:xfrm>
            <a:off x="4495680" y="2514600"/>
            <a:ext cx="381024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volume (V=c)</a:t>
            </a:r>
            <a:endParaRPr/>
          </a:p>
          <a:p>
            <a:endParaRPr/>
          </a:p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pressure (p=c)</a:t>
            </a:r>
            <a:endParaRPr/>
          </a:p>
        </p:txBody>
      </p:sp>
      <p:sp>
        <p:nvSpPr>
          <p:cNvPr id="203" name="CustomShape 4"/>
          <p:cNvSpPr/>
          <p:nvPr/>
        </p:nvSpPr>
        <p:spPr>
          <a:xfrm>
            <a:off x="762120" y="2514600"/>
            <a:ext cx="373356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Rigid tank</a:t>
            </a:r>
            <a:endParaRPr dirty="0"/>
          </a:p>
          <a:p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Frictionless cylinder, freely moving piston</a:t>
            </a:r>
            <a:endParaRPr dirty="0"/>
          </a:p>
        </p:txBody>
      </p:sp>
      <p:sp>
        <p:nvSpPr>
          <p:cNvPr id="204" name="CustomShape 5"/>
          <p:cNvSpPr/>
          <p:nvPr/>
        </p:nvSpPr>
        <p:spPr>
          <a:xfrm>
            <a:off x="4495680" y="1828800"/>
            <a:ext cx="381024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>
                <a:solidFill>
                  <a:srgbClr val="000000"/>
                </a:solidFill>
                <a:latin typeface="Aharoni CLM"/>
              </a:rPr>
              <a:t>The Implied</a:t>
            </a:r>
            <a:endParaRPr/>
          </a:p>
        </p:txBody>
      </p:sp>
      <p:sp>
        <p:nvSpPr>
          <p:cNvPr id="205" name="CustomShape 6"/>
          <p:cNvSpPr/>
          <p:nvPr/>
        </p:nvSpPr>
        <p:spPr>
          <a:xfrm>
            <a:off x="762120" y="1828800"/>
            <a:ext cx="373356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haroni CLM"/>
              </a:rPr>
              <a:t>The Apparent</a:t>
            </a:r>
            <a:endParaRPr dirty="0"/>
          </a:p>
        </p:txBody>
      </p:sp>
      <p:sp>
        <p:nvSpPr>
          <p:cNvPr id="206" name="Line 7"/>
          <p:cNvSpPr/>
          <p:nvPr/>
        </p:nvSpPr>
        <p:spPr>
          <a:xfrm>
            <a:off x="762120" y="182880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7" name="Line 8"/>
          <p:cNvSpPr/>
          <p:nvPr/>
        </p:nvSpPr>
        <p:spPr>
          <a:xfrm>
            <a:off x="762120" y="2514600"/>
            <a:ext cx="7543800" cy="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08" name="Line 9"/>
          <p:cNvSpPr/>
          <p:nvPr/>
        </p:nvSpPr>
        <p:spPr>
          <a:xfrm>
            <a:off x="762120" y="454644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9" name="Line 10"/>
          <p:cNvSpPr/>
          <p:nvPr/>
        </p:nvSpPr>
        <p:spPr>
          <a:xfrm>
            <a:off x="7621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10" name="Line 11"/>
          <p:cNvSpPr/>
          <p:nvPr/>
        </p:nvSpPr>
        <p:spPr>
          <a:xfrm>
            <a:off x="4495680" y="1828800"/>
            <a:ext cx="0" cy="271764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11" name="Line 12"/>
          <p:cNvSpPr/>
          <p:nvPr/>
        </p:nvSpPr>
        <p:spPr>
          <a:xfrm>
            <a:off x="83059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70184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2019240" y="251912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Substances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42" name="Line 2"/>
          <p:cNvSpPr/>
          <p:nvPr/>
        </p:nvSpPr>
        <p:spPr>
          <a:xfrm>
            <a:off x="68544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3" name="Line 3"/>
          <p:cNvSpPr/>
          <p:nvPr/>
        </p:nvSpPr>
        <p:spPr>
          <a:xfrm flipH="1">
            <a:off x="685440" y="274284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4" name="Line 4"/>
          <p:cNvSpPr/>
          <p:nvPr/>
        </p:nvSpPr>
        <p:spPr>
          <a:xfrm>
            <a:off x="152352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5" name="CustomShape 5"/>
          <p:cNvSpPr/>
          <p:nvPr/>
        </p:nvSpPr>
        <p:spPr>
          <a:xfrm>
            <a:off x="685800" y="228564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46" name="Line 6"/>
          <p:cNvSpPr/>
          <p:nvPr/>
        </p:nvSpPr>
        <p:spPr>
          <a:xfrm>
            <a:off x="68544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7" name="Line 7"/>
          <p:cNvSpPr/>
          <p:nvPr/>
        </p:nvSpPr>
        <p:spPr>
          <a:xfrm flipH="1">
            <a:off x="685440" y="403812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8" name="Line 8"/>
          <p:cNvSpPr/>
          <p:nvPr/>
        </p:nvSpPr>
        <p:spPr>
          <a:xfrm>
            <a:off x="152352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9" name="CustomShape 9"/>
          <p:cNvSpPr/>
          <p:nvPr/>
        </p:nvSpPr>
        <p:spPr>
          <a:xfrm>
            <a:off x="685800" y="358092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58" name="CustomShape 18"/>
          <p:cNvSpPr/>
          <p:nvPr/>
        </p:nvSpPr>
        <p:spPr>
          <a:xfrm>
            <a:off x="685440" y="182844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T=25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59" name="CustomShape 19"/>
          <p:cNvSpPr/>
          <p:nvPr/>
        </p:nvSpPr>
        <p:spPr>
          <a:xfrm>
            <a:off x="685440" y="304776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T=100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61" name="CustomShape 21"/>
          <p:cNvSpPr/>
          <p:nvPr/>
        </p:nvSpPr>
        <p:spPr>
          <a:xfrm>
            <a:off x="1600200" y="51055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62" name="Line 22"/>
          <p:cNvSpPr/>
          <p:nvPr/>
        </p:nvSpPr>
        <p:spPr>
          <a:xfrm>
            <a:off x="159984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3" name="Line 23"/>
          <p:cNvSpPr/>
          <p:nvPr/>
        </p:nvSpPr>
        <p:spPr>
          <a:xfrm flipH="1">
            <a:off x="1599840" y="54100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4" name="Line 24"/>
          <p:cNvSpPr/>
          <p:nvPr/>
        </p:nvSpPr>
        <p:spPr>
          <a:xfrm>
            <a:off x="243792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5" name="CustomShape 25"/>
          <p:cNvSpPr/>
          <p:nvPr/>
        </p:nvSpPr>
        <p:spPr>
          <a:xfrm>
            <a:off x="1600200" y="46479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66" name="CustomShape 26"/>
          <p:cNvSpPr/>
          <p:nvPr/>
        </p:nvSpPr>
        <p:spPr>
          <a:xfrm>
            <a:off x="1600200" y="4267080"/>
            <a:ext cx="853920" cy="3355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200" dirty="0">
                <a:solidFill>
                  <a:srgbClr val="000000"/>
                </a:solidFill>
                <a:latin typeface="Aharoni CLM"/>
              </a:rPr>
              <a:t>T=100</a:t>
            </a:r>
            <a:r>
              <a:rPr lang="en-US" sz="1200" baseline="30000" dirty="0">
                <a:solidFill>
                  <a:srgbClr val="000000"/>
                </a:solidFill>
                <a:latin typeface="Aharoni CLM"/>
              </a:rPr>
              <a:t>o</a:t>
            </a:r>
            <a:r>
              <a:rPr lang="en-US" sz="1200" dirty="0">
                <a:solidFill>
                  <a:srgbClr val="000000"/>
                </a:solidFill>
                <a:latin typeface="Aharoni CLM"/>
              </a:rPr>
              <a:t>C</a:t>
            </a:r>
            <a:endParaRPr sz="1200" dirty="0"/>
          </a:p>
        </p:txBody>
      </p:sp>
      <p:sp>
        <p:nvSpPr>
          <p:cNvPr id="68" name="CustomShape 28"/>
          <p:cNvSpPr/>
          <p:nvPr/>
        </p:nvSpPr>
        <p:spPr>
          <a:xfrm>
            <a:off x="456840" y="4419360"/>
            <a:ext cx="91440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vapor</a:t>
            </a:r>
            <a:endParaRPr/>
          </a:p>
        </p:txBody>
      </p:sp>
      <p:sp>
        <p:nvSpPr>
          <p:cNvPr id="69" name="CustomShape 29"/>
          <p:cNvSpPr/>
          <p:nvPr/>
        </p:nvSpPr>
        <p:spPr>
          <a:xfrm>
            <a:off x="275400" y="5029200"/>
            <a:ext cx="94392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liquid</a:t>
            </a:r>
            <a:endParaRPr/>
          </a:p>
        </p:txBody>
      </p:sp>
      <p:sp>
        <p:nvSpPr>
          <p:cNvPr id="70" name="CustomShape 30"/>
          <p:cNvSpPr/>
          <p:nvPr/>
        </p:nvSpPr>
        <p:spPr>
          <a:xfrm>
            <a:off x="1967400" y="1533960"/>
            <a:ext cx="30708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i="1">
                <a:solidFill>
                  <a:srgbClr val="000000"/>
                </a:solidFill>
                <a:latin typeface="Aharoni CLM"/>
              </a:rPr>
              <a:t>Not about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to evaporate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added               T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Compressed liquid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1" name="Line 31"/>
          <p:cNvSpPr/>
          <p:nvPr/>
        </p:nvSpPr>
        <p:spPr>
          <a:xfrm>
            <a:off x="3949920" y="1924816"/>
            <a:ext cx="42624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2" name="Line 32"/>
          <p:cNvSpPr/>
          <p:nvPr/>
        </p:nvSpPr>
        <p:spPr>
          <a:xfrm flipV="1">
            <a:off x="4781880" y="1840320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3" name="CustomShape 33"/>
          <p:cNvSpPr/>
          <p:nvPr/>
        </p:nvSpPr>
        <p:spPr>
          <a:xfrm>
            <a:off x="2209320" y="2895120"/>
            <a:ext cx="423216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i="1">
                <a:solidFill>
                  <a:srgbClr val="000000"/>
                </a:solidFill>
                <a:latin typeface="Aharoni CLM"/>
              </a:rPr>
              <a:t>About to</a:t>
            </a:r>
            <a:r>
              <a:rPr lang="en-US">
                <a:solidFill>
                  <a:srgbClr val="000000"/>
                </a:solidFill>
                <a:latin typeface="Aharoni CLM"/>
              </a:rPr>
              <a:t> evaporate</a:t>
            </a:r>
            <a:endParaRPr/>
          </a:p>
          <a:p>
            <a:r>
              <a:rPr lang="en-US">
                <a:solidFill>
                  <a:srgbClr val="000000"/>
                </a:solidFill>
                <a:latin typeface="Aharoni CLM"/>
              </a:rPr>
              <a:t>Heat added                evaporation starts</a:t>
            </a:r>
            <a:endParaRPr/>
          </a:p>
          <a:p>
            <a:r>
              <a:rPr lang="en-US" b="1" u="sng">
                <a:solidFill>
                  <a:srgbClr val="000000"/>
                </a:solidFill>
                <a:latin typeface="Aharoni CLM"/>
              </a:rPr>
              <a:t>Saturated liquid</a:t>
            </a:r>
            <a:r>
              <a:rPr lang="en-US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4" name="Line 34"/>
          <p:cNvSpPr/>
          <p:nvPr/>
        </p:nvSpPr>
        <p:spPr>
          <a:xfrm>
            <a:off x="3914640" y="3466800"/>
            <a:ext cx="46656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5" name="CustomShape 35"/>
          <p:cNvSpPr/>
          <p:nvPr/>
        </p:nvSpPr>
        <p:spPr>
          <a:xfrm>
            <a:off x="2514240" y="4190760"/>
            <a:ext cx="4419960" cy="1600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>
                <a:solidFill>
                  <a:srgbClr val="000000"/>
                </a:solidFill>
                <a:latin typeface="Aharoni CLM"/>
              </a:rPr>
              <a:t>Heat added	 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  continues 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evap.</a:t>
            </a:r>
            <a:endParaRPr dirty="0"/>
          </a:p>
          <a:p>
            <a:r>
              <a:rPr lang="en-US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	   </a:t>
            </a:r>
            <a:r>
              <a:rPr lang="en-US" b="1" dirty="0" smtClean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b="1" dirty="0">
                <a:solidFill>
                  <a:srgbClr val="000000"/>
                </a:solidFill>
                <a:latin typeface="Aharoni CLM"/>
              </a:rPr>
              <a:t>unchanged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Wet steam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 or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Saturated liquid-vapor mixture</a:t>
            </a:r>
            <a:endParaRPr dirty="0"/>
          </a:p>
        </p:txBody>
      </p:sp>
      <p:sp>
        <p:nvSpPr>
          <p:cNvPr id="76" name="Line 36"/>
          <p:cNvSpPr/>
          <p:nvPr/>
        </p:nvSpPr>
        <p:spPr>
          <a:xfrm>
            <a:off x="1066320" y="4723920"/>
            <a:ext cx="762120" cy="22860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7" name="Line 37"/>
          <p:cNvSpPr/>
          <p:nvPr/>
        </p:nvSpPr>
        <p:spPr>
          <a:xfrm flipV="1">
            <a:off x="990360" y="5257800"/>
            <a:ext cx="838080" cy="763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8" name="Line 38"/>
          <p:cNvSpPr/>
          <p:nvPr/>
        </p:nvSpPr>
        <p:spPr>
          <a:xfrm>
            <a:off x="4190760" y="4419720"/>
            <a:ext cx="38088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9" name="Line 39"/>
          <p:cNvSpPr/>
          <p:nvPr/>
        </p:nvSpPr>
        <p:spPr>
          <a:xfrm>
            <a:off x="4266720" y="4419360"/>
            <a:ext cx="0" cy="304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0" name="Line 40"/>
          <p:cNvSpPr/>
          <p:nvPr/>
        </p:nvSpPr>
        <p:spPr>
          <a:xfrm>
            <a:off x="4266720" y="4724280"/>
            <a:ext cx="304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245125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1997809" y="533400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</a:t>
            </a:r>
            <a:r>
              <a:rPr lang="en-US" sz="2400" b="1" u="sng" dirty="0" smtClean="0">
                <a:latin typeface="Aharoni CLM"/>
              </a:rPr>
              <a:t>Substances (</a:t>
            </a:r>
            <a:r>
              <a:rPr lang="en-US" sz="2400" b="1" u="sng" dirty="0" err="1" smtClean="0">
                <a:latin typeface="Aharoni CLM"/>
              </a:rPr>
              <a:t>ctd</a:t>
            </a:r>
            <a:r>
              <a:rPr lang="en-US" sz="2400" b="1" u="sng" dirty="0" smtClean="0">
                <a:latin typeface="Aharoni CLM"/>
              </a:rPr>
              <a:t>.)</a:t>
            </a:r>
            <a:r>
              <a:rPr lang="en-US" sz="2400" b="1" u="sng" dirty="0">
                <a:latin typeface="Aharoni CLM"/>
              </a:rPr>
              <a:t>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5" name="Line 10"/>
          <p:cNvSpPr/>
          <p:nvPr/>
        </p:nvSpPr>
        <p:spPr>
          <a:xfrm>
            <a:off x="123568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" name="Line 11"/>
          <p:cNvSpPr/>
          <p:nvPr/>
        </p:nvSpPr>
        <p:spPr>
          <a:xfrm flipH="1">
            <a:off x="1235329" y="4515382"/>
            <a:ext cx="8384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" name="Line 12"/>
          <p:cNvSpPr/>
          <p:nvPr/>
        </p:nvSpPr>
        <p:spPr>
          <a:xfrm>
            <a:off x="207412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" name="CustomShape 13"/>
          <p:cNvSpPr/>
          <p:nvPr/>
        </p:nvSpPr>
        <p:spPr>
          <a:xfrm>
            <a:off x="1236049" y="3753262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" name="Line 14"/>
          <p:cNvSpPr/>
          <p:nvPr/>
        </p:nvSpPr>
        <p:spPr>
          <a:xfrm>
            <a:off x="115972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" name="Line 15"/>
          <p:cNvSpPr/>
          <p:nvPr/>
        </p:nvSpPr>
        <p:spPr>
          <a:xfrm flipH="1">
            <a:off x="1159729" y="2914822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1" name="Line 16"/>
          <p:cNvSpPr/>
          <p:nvPr/>
        </p:nvSpPr>
        <p:spPr>
          <a:xfrm>
            <a:off x="199780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" name="CustomShape 17"/>
          <p:cNvSpPr/>
          <p:nvPr/>
        </p:nvSpPr>
        <p:spPr>
          <a:xfrm>
            <a:off x="1160089" y="2152702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3" name="CustomShape 20"/>
          <p:cNvSpPr/>
          <p:nvPr/>
        </p:nvSpPr>
        <p:spPr>
          <a:xfrm>
            <a:off x="1159729" y="1772182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T=100oC</a:t>
            </a:r>
            <a:endParaRPr/>
          </a:p>
        </p:txBody>
      </p:sp>
      <p:sp>
        <p:nvSpPr>
          <p:cNvPr id="14" name="CustomShape 27"/>
          <p:cNvSpPr/>
          <p:nvPr/>
        </p:nvSpPr>
        <p:spPr>
          <a:xfrm>
            <a:off x="1236049" y="3372022"/>
            <a:ext cx="85428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 smtClean="0">
                <a:solidFill>
                  <a:srgbClr val="000000"/>
                </a:solidFill>
              </a:rPr>
              <a:t>T=110oC</a:t>
            </a:r>
            <a:endParaRPr dirty="0"/>
          </a:p>
        </p:txBody>
      </p:sp>
      <p:sp>
        <p:nvSpPr>
          <p:cNvPr id="15" name="CustomShape 41"/>
          <p:cNvSpPr/>
          <p:nvPr/>
        </p:nvSpPr>
        <p:spPr>
          <a:xfrm>
            <a:off x="2455009" y="1848502"/>
            <a:ext cx="407124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>
                <a:solidFill>
                  <a:srgbClr val="000000"/>
                </a:solidFill>
                <a:latin typeface="Aharoni CLM"/>
              </a:rPr>
              <a:t>All liquid evaporated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about to condense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)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removed         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condensation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Saturated vapor phase</a:t>
            </a:r>
            <a:endParaRPr/>
          </a:p>
        </p:txBody>
      </p:sp>
      <p:sp>
        <p:nvSpPr>
          <p:cNvPr id="16" name="Line 42"/>
          <p:cNvSpPr/>
          <p:nvPr/>
        </p:nvSpPr>
        <p:spPr>
          <a:xfrm>
            <a:off x="4277842" y="2585062"/>
            <a:ext cx="466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7" name="CustomShape 43"/>
          <p:cNvSpPr/>
          <p:nvPr/>
        </p:nvSpPr>
        <p:spPr>
          <a:xfrm>
            <a:off x="2529529" y="3295702"/>
            <a:ext cx="358164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Not about to condense</a:t>
            </a:r>
            <a:endParaRPr dirty="0"/>
          </a:p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Heat added          </a:t>
            </a:r>
            <a:r>
              <a:rPr lang="en-US" sz="2000" dirty="0" smtClean="0">
                <a:solidFill>
                  <a:srgbClr val="000000"/>
                </a:solidFill>
                <a:latin typeface="Aharoni CLM"/>
              </a:rPr>
              <a:t>  T</a:t>
            </a:r>
            <a:endParaRPr dirty="0"/>
          </a:p>
          <a:p>
            <a:r>
              <a:rPr lang="en-US" sz="2000" b="1" u="sng" dirty="0">
                <a:solidFill>
                  <a:srgbClr val="000000"/>
                </a:solidFill>
                <a:latin typeface="Aharoni CLM"/>
              </a:rPr>
              <a:t>Superheated vapor</a:t>
            </a:r>
            <a:r>
              <a:rPr lang="en-US" sz="2000" dirty="0">
                <a:solidFill>
                  <a:srgbClr val="000000"/>
                </a:solidFill>
                <a:latin typeface="Aharoni CLM"/>
              </a:rPr>
              <a:t> phase</a:t>
            </a:r>
            <a:endParaRPr dirty="0"/>
          </a:p>
        </p:txBody>
      </p:sp>
      <p:sp>
        <p:nvSpPr>
          <p:cNvPr id="18" name="Line 44"/>
          <p:cNvSpPr/>
          <p:nvPr/>
        </p:nvSpPr>
        <p:spPr>
          <a:xfrm>
            <a:off x="4216969" y="3866842"/>
            <a:ext cx="4986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" name="Line 45"/>
          <p:cNvSpPr/>
          <p:nvPr/>
        </p:nvSpPr>
        <p:spPr>
          <a:xfrm flipV="1">
            <a:off x="5045929" y="3752542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314856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08088"/>
            <a:ext cx="5538694" cy="463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638799"/>
            <a:ext cx="4648199" cy="9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3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6236855" cy="50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78524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Evaporation temperature changes with pressure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55655" y="1583975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During phase change, temperature and pressure are not independent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sat</a:t>
            </a:r>
            <a:r>
              <a:rPr lang="en-US" dirty="0" smtClean="0"/>
              <a:t> &lt;-&gt;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sat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38800" y="25146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Energy needed to vaporize (latent heat of vaporization) decreases with increasing pressure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20086"/>
            <a:ext cx="6502435" cy="542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0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22953"/>
            <a:ext cx="6248399" cy="554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4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904</TotalTime>
  <Words>869</Words>
  <Application>Microsoft Office PowerPoint</Application>
  <PresentationFormat>On-screen Show (4:3)</PresentationFormat>
  <Paragraphs>241</Paragraphs>
  <Slides>39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Aharoni CLM</vt:lpstr>
      <vt:lpstr>Arial</vt:lpstr>
      <vt:lpstr>Calibri</vt:lpstr>
      <vt:lpstr>Cambria Math</vt:lpstr>
      <vt:lpstr>Symbol</vt:lpstr>
      <vt:lpstr>Times New Roman</vt:lpstr>
      <vt:lpstr>Verdana</vt:lpstr>
      <vt:lpstr>UTMocw template</vt:lpstr>
      <vt:lpstr>Equation</vt:lpstr>
      <vt:lpstr>Thermodynamics I Chapter 2 Properties of Pure Substances</vt:lpstr>
      <vt:lpstr>Properties of Pure Substances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Compressed Liquid Approximation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Ideal Gas  (Initial Observations)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Real Gases &amp; Compressibility Factor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39</cp:revision>
  <cp:lastPrinted>2013-10-01T10:35:42Z</cp:lastPrinted>
  <dcterms:created xsi:type="dcterms:W3CDTF">2013-08-28T02:41:09Z</dcterms:created>
  <dcterms:modified xsi:type="dcterms:W3CDTF">2018-03-11T03:17:07Z</dcterms:modified>
</cp:coreProperties>
</file>