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98" r:id="rId3"/>
    <p:sldId id="299" r:id="rId4"/>
    <p:sldId id="300" r:id="rId5"/>
    <p:sldId id="296" r:id="rId6"/>
    <p:sldId id="297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24" r:id="rId22"/>
    <p:sldId id="315" r:id="rId23"/>
    <p:sldId id="316" r:id="rId24"/>
    <p:sldId id="317" r:id="rId25"/>
    <p:sldId id="318" r:id="rId26"/>
    <p:sldId id="320" r:id="rId27"/>
    <p:sldId id="322" r:id="rId28"/>
    <p:sldId id="323" r:id="rId29"/>
    <p:sldId id="31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81768" autoAdjust="0"/>
  </p:normalViewPr>
  <p:slideViewPr>
    <p:cSldViewPr snapToGrid="0">
      <p:cViewPr varScale="1">
        <p:scale>
          <a:sx n="97" d="100"/>
          <a:sy n="97" d="100"/>
        </p:scale>
        <p:origin x="6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0A74D3-8886-D446-9B5B-CCB924929E0A}" type="doc">
      <dgm:prSet loTypeId="urn:microsoft.com/office/officeart/2005/8/layout/radial4" loCatId="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39127BC-A59B-294B-BFF6-2F28844C5743}">
      <dgm:prSet phldrT="[Text]"/>
      <dgm:spPr/>
      <dgm:t>
        <a:bodyPr/>
        <a:lstStyle/>
        <a:p>
          <a:r>
            <a:rPr lang="en-US" dirty="0" smtClean="0"/>
            <a:t>Serious SCC</a:t>
          </a:r>
          <a:endParaRPr lang="en-US" dirty="0"/>
        </a:p>
      </dgm:t>
    </dgm:pt>
    <dgm:pt modelId="{00285CF4-38C2-724D-9285-4E56DB747452}" type="parTrans" cxnId="{4B26D22E-A73F-2749-AE67-EBC61018E76F}">
      <dgm:prSet/>
      <dgm:spPr/>
      <dgm:t>
        <a:bodyPr/>
        <a:lstStyle/>
        <a:p>
          <a:endParaRPr lang="en-US"/>
        </a:p>
      </dgm:t>
    </dgm:pt>
    <dgm:pt modelId="{50D83E3E-BE07-F64D-A0EF-FCEB42191973}" type="sibTrans" cxnId="{4B26D22E-A73F-2749-AE67-EBC61018E76F}">
      <dgm:prSet/>
      <dgm:spPr/>
      <dgm:t>
        <a:bodyPr/>
        <a:lstStyle/>
        <a:p>
          <a:endParaRPr lang="en-US"/>
        </a:p>
      </dgm:t>
    </dgm:pt>
    <dgm:pt modelId="{06403160-314F-6D4F-8284-0E928ED52158}">
      <dgm:prSet phldrT="[Text]" custT="1"/>
      <dgm:spPr/>
      <dgm:t>
        <a:bodyPr/>
        <a:lstStyle/>
        <a:p>
          <a:r>
            <a:rPr lang="en-MY" sz="1800" dirty="0" smtClean="0"/>
            <a:t>managing  the  operating  conditions </a:t>
          </a:r>
          <a:endParaRPr lang="en-US" dirty="0"/>
        </a:p>
      </dgm:t>
    </dgm:pt>
    <dgm:pt modelId="{07EFE17A-9935-154E-834D-F2511CCAFA86}" type="parTrans" cxnId="{4394913E-8DCA-D143-A846-BF1AA6DB981F}">
      <dgm:prSet/>
      <dgm:spPr/>
      <dgm:t>
        <a:bodyPr/>
        <a:lstStyle/>
        <a:p>
          <a:endParaRPr lang="en-US"/>
        </a:p>
      </dgm:t>
    </dgm:pt>
    <dgm:pt modelId="{A6CAB92F-19BD-3041-92C8-A3C5891D21E1}" type="sibTrans" cxnId="{4394913E-8DCA-D143-A846-BF1AA6DB981F}">
      <dgm:prSet/>
      <dgm:spPr/>
      <dgm:t>
        <a:bodyPr/>
        <a:lstStyle/>
        <a:p>
          <a:endParaRPr lang="en-US"/>
        </a:p>
      </dgm:t>
    </dgm:pt>
    <dgm:pt modelId="{E845DA76-6F74-4B48-B636-4D6B8016857A}">
      <dgm:prSet phldrT="[Text]" custT="1"/>
      <dgm:spPr/>
      <dgm:t>
        <a:bodyPr/>
        <a:lstStyle/>
        <a:p>
          <a:r>
            <a:rPr lang="en-MY" sz="1800" dirty="0" smtClean="0"/>
            <a:t>replacement  of components</a:t>
          </a:r>
          <a:endParaRPr lang="en-US" dirty="0"/>
        </a:p>
      </dgm:t>
    </dgm:pt>
    <dgm:pt modelId="{8660D071-38AF-F641-A19A-D908BB04C374}" type="parTrans" cxnId="{403296A5-16F3-154B-888E-88FA4EF4AFF4}">
      <dgm:prSet/>
      <dgm:spPr/>
      <dgm:t>
        <a:bodyPr/>
        <a:lstStyle/>
        <a:p>
          <a:endParaRPr lang="en-US"/>
        </a:p>
      </dgm:t>
    </dgm:pt>
    <dgm:pt modelId="{1A7E624E-3F1A-5743-B737-BEC388B19049}" type="sibTrans" cxnId="{403296A5-16F3-154B-888E-88FA4EF4AFF4}">
      <dgm:prSet/>
      <dgm:spPr/>
      <dgm:t>
        <a:bodyPr/>
        <a:lstStyle/>
        <a:p>
          <a:endParaRPr lang="en-US"/>
        </a:p>
      </dgm:t>
    </dgm:pt>
    <dgm:pt modelId="{1111F463-2FEC-5A47-841C-CA7DAD563B6B}" type="pres">
      <dgm:prSet presAssocID="{280A74D3-8886-D446-9B5B-CCB924929E0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66CB49-277C-934F-BA99-C5A70326F514}" type="pres">
      <dgm:prSet presAssocID="{039127BC-A59B-294B-BFF6-2F28844C5743}" presName="centerShape" presStyleLbl="node0" presStyleIdx="0" presStyleCnt="1"/>
      <dgm:spPr/>
      <dgm:t>
        <a:bodyPr/>
        <a:lstStyle/>
        <a:p>
          <a:endParaRPr lang="en-US"/>
        </a:p>
      </dgm:t>
    </dgm:pt>
    <dgm:pt modelId="{532D720E-DD7D-D443-82FB-E1B85FB3A72F}" type="pres">
      <dgm:prSet presAssocID="{07EFE17A-9935-154E-834D-F2511CCAFA86}" presName="parTrans" presStyleLbl="bgSibTrans2D1" presStyleIdx="0" presStyleCnt="2"/>
      <dgm:spPr/>
      <dgm:t>
        <a:bodyPr/>
        <a:lstStyle/>
        <a:p>
          <a:endParaRPr lang="en-US"/>
        </a:p>
      </dgm:t>
    </dgm:pt>
    <dgm:pt modelId="{90D80C5C-587A-2244-96C4-E6C7AD2F7507}" type="pres">
      <dgm:prSet presAssocID="{06403160-314F-6D4F-8284-0E928ED5215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F468B0-5268-764E-BD5D-F83311BC919B}" type="pres">
      <dgm:prSet presAssocID="{8660D071-38AF-F641-A19A-D908BB04C374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E26D3115-F846-9A4F-9F23-ECA457446E8E}" type="pres">
      <dgm:prSet presAssocID="{E845DA76-6F74-4B48-B636-4D6B8016857A}" presName="node" presStyleLbl="node1" presStyleIdx="1" presStyleCnt="2" custRadScaleRad="170375" custRadScaleInc="-231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D43603-0078-F546-9540-E829D38E879F}" type="presOf" srcId="{06403160-314F-6D4F-8284-0E928ED52158}" destId="{90D80C5C-587A-2244-96C4-E6C7AD2F7507}" srcOrd="0" destOrd="0" presId="urn:microsoft.com/office/officeart/2005/8/layout/radial4"/>
    <dgm:cxn modelId="{403296A5-16F3-154B-888E-88FA4EF4AFF4}" srcId="{039127BC-A59B-294B-BFF6-2F28844C5743}" destId="{E845DA76-6F74-4B48-B636-4D6B8016857A}" srcOrd="1" destOrd="0" parTransId="{8660D071-38AF-F641-A19A-D908BB04C374}" sibTransId="{1A7E624E-3F1A-5743-B737-BEC388B19049}"/>
    <dgm:cxn modelId="{67DDAC06-DD44-4849-8A70-6F37E0110492}" type="presOf" srcId="{280A74D3-8886-D446-9B5B-CCB924929E0A}" destId="{1111F463-2FEC-5A47-841C-CA7DAD563B6B}" srcOrd="0" destOrd="0" presId="urn:microsoft.com/office/officeart/2005/8/layout/radial4"/>
    <dgm:cxn modelId="{22C9F2EB-69EE-8F48-9EFB-B1BF08004D5C}" type="presOf" srcId="{039127BC-A59B-294B-BFF6-2F28844C5743}" destId="{0366CB49-277C-934F-BA99-C5A70326F514}" srcOrd="0" destOrd="0" presId="urn:microsoft.com/office/officeart/2005/8/layout/radial4"/>
    <dgm:cxn modelId="{9820545F-5968-9441-8602-41621A1145A7}" type="presOf" srcId="{8660D071-38AF-F641-A19A-D908BB04C374}" destId="{95F468B0-5268-764E-BD5D-F83311BC919B}" srcOrd="0" destOrd="0" presId="urn:microsoft.com/office/officeart/2005/8/layout/radial4"/>
    <dgm:cxn modelId="{242BBF8C-3E99-C54D-B9A4-28ADF9430BBC}" type="presOf" srcId="{07EFE17A-9935-154E-834D-F2511CCAFA86}" destId="{532D720E-DD7D-D443-82FB-E1B85FB3A72F}" srcOrd="0" destOrd="0" presId="urn:microsoft.com/office/officeart/2005/8/layout/radial4"/>
    <dgm:cxn modelId="{4B26D22E-A73F-2749-AE67-EBC61018E76F}" srcId="{280A74D3-8886-D446-9B5B-CCB924929E0A}" destId="{039127BC-A59B-294B-BFF6-2F28844C5743}" srcOrd="0" destOrd="0" parTransId="{00285CF4-38C2-724D-9285-4E56DB747452}" sibTransId="{50D83E3E-BE07-F64D-A0EF-FCEB42191973}"/>
    <dgm:cxn modelId="{B20F0331-CFD4-D842-A6D7-7AF240B6F1D4}" type="presOf" srcId="{E845DA76-6F74-4B48-B636-4D6B8016857A}" destId="{E26D3115-F846-9A4F-9F23-ECA457446E8E}" srcOrd="0" destOrd="0" presId="urn:microsoft.com/office/officeart/2005/8/layout/radial4"/>
    <dgm:cxn modelId="{4394913E-8DCA-D143-A846-BF1AA6DB981F}" srcId="{039127BC-A59B-294B-BFF6-2F28844C5743}" destId="{06403160-314F-6D4F-8284-0E928ED52158}" srcOrd="0" destOrd="0" parTransId="{07EFE17A-9935-154E-834D-F2511CCAFA86}" sibTransId="{A6CAB92F-19BD-3041-92C8-A3C5891D21E1}"/>
    <dgm:cxn modelId="{80266FA0-C235-A14D-9DC0-1FDFCDB85FC2}" type="presParOf" srcId="{1111F463-2FEC-5A47-841C-CA7DAD563B6B}" destId="{0366CB49-277C-934F-BA99-C5A70326F514}" srcOrd="0" destOrd="0" presId="urn:microsoft.com/office/officeart/2005/8/layout/radial4"/>
    <dgm:cxn modelId="{914BA5E1-7809-0243-97F2-B37DD29B80BD}" type="presParOf" srcId="{1111F463-2FEC-5A47-841C-CA7DAD563B6B}" destId="{532D720E-DD7D-D443-82FB-E1B85FB3A72F}" srcOrd="1" destOrd="0" presId="urn:microsoft.com/office/officeart/2005/8/layout/radial4"/>
    <dgm:cxn modelId="{26A3DD16-3078-B042-81C8-839F981AFB5D}" type="presParOf" srcId="{1111F463-2FEC-5A47-841C-CA7DAD563B6B}" destId="{90D80C5C-587A-2244-96C4-E6C7AD2F7507}" srcOrd="2" destOrd="0" presId="urn:microsoft.com/office/officeart/2005/8/layout/radial4"/>
    <dgm:cxn modelId="{2CDE63C4-397E-A240-BC0C-DB190D0FB95E}" type="presParOf" srcId="{1111F463-2FEC-5A47-841C-CA7DAD563B6B}" destId="{95F468B0-5268-764E-BD5D-F83311BC919B}" srcOrd="3" destOrd="0" presId="urn:microsoft.com/office/officeart/2005/8/layout/radial4"/>
    <dgm:cxn modelId="{C4267B9D-6A0A-A649-8213-CB00EF418174}" type="presParOf" srcId="{1111F463-2FEC-5A47-841C-CA7DAD563B6B}" destId="{E26D3115-F846-9A4F-9F23-ECA457446E8E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B349A8-4EDF-7D4D-BC7A-35EFE76B3716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2A6687-1E5A-5E4C-AC21-1C89CE0AE15C}">
      <dgm:prSet phldrT="[Text]"/>
      <dgm:spPr/>
      <dgm:t>
        <a:bodyPr/>
        <a:lstStyle/>
        <a:p>
          <a:r>
            <a:rPr lang="en-US" dirty="0" smtClean="0"/>
            <a:t>Real time monitoring of</a:t>
          </a:r>
          <a:r>
            <a:rPr lang="en-US" baseline="0" dirty="0" smtClean="0"/>
            <a:t> materials</a:t>
          </a:r>
          <a:endParaRPr lang="en-US" dirty="0"/>
        </a:p>
      </dgm:t>
    </dgm:pt>
    <dgm:pt modelId="{AC0AC2B7-75BD-9C40-AEBA-22588B99262F}" type="parTrans" cxnId="{B2056569-AB7D-FF42-B0AD-A04629B4693F}">
      <dgm:prSet/>
      <dgm:spPr/>
      <dgm:t>
        <a:bodyPr/>
        <a:lstStyle/>
        <a:p>
          <a:endParaRPr lang="en-US"/>
        </a:p>
      </dgm:t>
    </dgm:pt>
    <dgm:pt modelId="{A0C77C73-9F42-D04E-BA5D-391CA16FFB51}" type="sibTrans" cxnId="{B2056569-AB7D-FF42-B0AD-A04629B4693F}">
      <dgm:prSet/>
      <dgm:spPr/>
      <dgm:t>
        <a:bodyPr/>
        <a:lstStyle/>
        <a:p>
          <a:endParaRPr lang="en-US"/>
        </a:p>
      </dgm:t>
    </dgm:pt>
    <dgm:pt modelId="{7AE09D3F-72F5-024E-9EF2-BD9E6675A44A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dirty="0" err="1" smtClean="0"/>
            <a:t>Behavior</a:t>
          </a:r>
          <a:r>
            <a:rPr lang="en-MY" sz="1800" dirty="0" smtClean="0"/>
            <a:t>  assessment</a:t>
          </a: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00BB02A4-D12A-8E40-B457-0DE3919C313D}" type="parTrans" cxnId="{08B30030-4212-2841-A5B6-04FD88C97C4B}">
      <dgm:prSet/>
      <dgm:spPr/>
      <dgm:t>
        <a:bodyPr/>
        <a:lstStyle/>
        <a:p>
          <a:endParaRPr lang="en-US"/>
        </a:p>
      </dgm:t>
    </dgm:pt>
    <dgm:pt modelId="{F322154F-AD72-534D-8B73-001F72C0F5C5}" type="sibTrans" cxnId="{08B30030-4212-2841-A5B6-04FD88C97C4B}">
      <dgm:prSet/>
      <dgm:spPr/>
      <dgm:t>
        <a:bodyPr/>
        <a:lstStyle/>
        <a:p>
          <a:endParaRPr lang="en-US"/>
        </a:p>
      </dgm:t>
    </dgm:pt>
    <dgm:pt modelId="{4FACE0CA-DFB9-A540-936B-C57C16CD1CC1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dirty="0" smtClean="0"/>
            <a:t>Monitoring  and  predictive  capabilities</a:t>
          </a: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E94B3402-C5CA-9F44-AFD3-FAD71D94B250}" type="parTrans" cxnId="{3B7453E4-659D-C543-8DBC-D0C232FCAC90}">
      <dgm:prSet/>
      <dgm:spPr/>
      <dgm:t>
        <a:bodyPr/>
        <a:lstStyle/>
        <a:p>
          <a:endParaRPr lang="en-US"/>
        </a:p>
      </dgm:t>
    </dgm:pt>
    <dgm:pt modelId="{8DDDD4E1-4252-6D4D-878E-A81B85042A98}" type="sibTrans" cxnId="{3B7453E4-659D-C543-8DBC-D0C232FCAC90}">
      <dgm:prSet/>
      <dgm:spPr/>
      <dgm:t>
        <a:bodyPr/>
        <a:lstStyle/>
        <a:p>
          <a:endParaRPr lang="en-US"/>
        </a:p>
      </dgm:t>
    </dgm:pt>
    <dgm:pt modelId="{9781A247-A23E-7045-BF23-70029F49FD9C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dirty="0" smtClean="0"/>
            <a:t>Microstructural  science</a:t>
          </a:r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dirty="0"/>
        </a:p>
      </dgm:t>
    </dgm:pt>
    <dgm:pt modelId="{A889ACD8-0FC6-D442-BC2E-7E80C52488D0}" type="parTrans" cxnId="{61905F7F-6187-7644-A316-781EC4D3013F}">
      <dgm:prSet/>
      <dgm:spPr/>
      <dgm:t>
        <a:bodyPr/>
        <a:lstStyle/>
        <a:p>
          <a:endParaRPr lang="en-US"/>
        </a:p>
      </dgm:t>
    </dgm:pt>
    <dgm:pt modelId="{CD86074E-C96A-0E44-B763-DE06A3FDE914}" type="sibTrans" cxnId="{61905F7F-6187-7644-A316-781EC4D3013F}">
      <dgm:prSet/>
      <dgm:spPr/>
      <dgm:t>
        <a:bodyPr/>
        <a:lstStyle/>
        <a:p>
          <a:endParaRPr lang="en-US"/>
        </a:p>
      </dgm:t>
    </dgm:pt>
    <dgm:pt modelId="{7478C3F8-313E-EB47-A92C-1CE89D5D2B00}" type="pres">
      <dgm:prSet presAssocID="{80B349A8-4EDF-7D4D-BC7A-35EFE76B371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2D21C2C-6DF3-4C4A-B90B-F5638A1465B1}" type="pres">
      <dgm:prSet presAssocID="{232A6687-1E5A-5E4C-AC21-1C89CE0AE15C}" presName="singleCycle" presStyleCnt="0"/>
      <dgm:spPr/>
    </dgm:pt>
    <dgm:pt modelId="{BDEB24B1-D863-F348-BDB8-15A5B6763EFF}" type="pres">
      <dgm:prSet presAssocID="{232A6687-1E5A-5E4C-AC21-1C89CE0AE15C}" presName="singleCenter" presStyleLbl="node1" presStyleIdx="0" presStyleCnt="4" custScaleX="279375" custLinFactNeighborX="-2132" custLinFactNeighborY="-4265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DEAFBB3F-71E3-7846-9B80-472F1B0F6C2A}" type="pres">
      <dgm:prSet presAssocID="{00BB02A4-D12A-8E40-B457-0DE3919C313D}" presName="Name56" presStyleLbl="parChTrans1D2" presStyleIdx="0" presStyleCnt="3"/>
      <dgm:spPr/>
      <dgm:t>
        <a:bodyPr/>
        <a:lstStyle/>
        <a:p>
          <a:endParaRPr lang="en-US"/>
        </a:p>
      </dgm:t>
    </dgm:pt>
    <dgm:pt modelId="{DAA9F71C-8EFB-8F40-B49C-5700E5A16443}" type="pres">
      <dgm:prSet presAssocID="{7AE09D3F-72F5-024E-9EF2-BD9E6675A44A}" presName="text0" presStyleLbl="node1" presStyleIdx="1" presStyleCnt="4" custScaleX="191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A4D5F-AE38-EC44-A3D4-A232A4213A50}" type="pres">
      <dgm:prSet presAssocID="{E94B3402-C5CA-9F44-AFD3-FAD71D94B250}" presName="Name56" presStyleLbl="parChTrans1D2" presStyleIdx="1" presStyleCnt="3"/>
      <dgm:spPr/>
      <dgm:t>
        <a:bodyPr/>
        <a:lstStyle/>
        <a:p>
          <a:endParaRPr lang="en-US"/>
        </a:p>
      </dgm:t>
    </dgm:pt>
    <dgm:pt modelId="{C583A981-A910-0840-B344-DD402CDDF152}" type="pres">
      <dgm:prSet presAssocID="{4FACE0CA-DFB9-A540-936B-C57C16CD1CC1}" presName="text0" presStyleLbl="node1" presStyleIdx="2" presStyleCnt="4" custScaleX="334248" custRadScaleRad="144077" custRadScaleInc="-8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2A1669-1C81-EA47-9D6F-9AFFA72E4FFA}" type="pres">
      <dgm:prSet presAssocID="{A889ACD8-0FC6-D442-BC2E-7E80C52488D0}" presName="Name56" presStyleLbl="parChTrans1D2" presStyleIdx="2" presStyleCnt="3"/>
      <dgm:spPr/>
      <dgm:t>
        <a:bodyPr/>
        <a:lstStyle/>
        <a:p>
          <a:endParaRPr lang="en-US"/>
        </a:p>
      </dgm:t>
    </dgm:pt>
    <dgm:pt modelId="{9B127A0F-A98C-6D48-83F9-2EC41926A3B0}" type="pres">
      <dgm:prSet presAssocID="{9781A247-A23E-7045-BF23-70029F49FD9C}" presName="text0" presStyleLbl="node1" presStyleIdx="3" presStyleCnt="4" custScaleX="248846" custRadScaleRad="155543" custRadScaleInc="11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905F7F-6187-7644-A316-781EC4D3013F}" srcId="{232A6687-1E5A-5E4C-AC21-1C89CE0AE15C}" destId="{9781A247-A23E-7045-BF23-70029F49FD9C}" srcOrd="2" destOrd="0" parTransId="{A889ACD8-0FC6-D442-BC2E-7E80C52488D0}" sibTransId="{CD86074E-C96A-0E44-B763-DE06A3FDE914}"/>
    <dgm:cxn modelId="{B2056569-AB7D-FF42-B0AD-A04629B4693F}" srcId="{80B349A8-4EDF-7D4D-BC7A-35EFE76B3716}" destId="{232A6687-1E5A-5E4C-AC21-1C89CE0AE15C}" srcOrd="0" destOrd="0" parTransId="{AC0AC2B7-75BD-9C40-AEBA-22588B99262F}" sibTransId="{A0C77C73-9F42-D04E-BA5D-391CA16FFB51}"/>
    <dgm:cxn modelId="{B008995B-E14B-E24B-8955-65B3BA554D8D}" type="presOf" srcId="{00BB02A4-D12A-8E40-B457-0DE3919C313D}" destId="{DEAFBB3F-71E3-7846-9B80-472F1B0F6C2A}" srcOrd="0" destOrd="0" presId="urn:microsoft.com/office/officeart/2008/layout/RadialCluster"/>
    <dgm:cxn modelId="{6FFB6D33-F2A6-A340-9431-2812467F40EF}" type="presOf" srcId="{7AE09D3F-72F5-024E-9EF2-BD9E6675A44A}" destId="{DAA9F71C-8EFB-8F40-B49C-5700E5A16443}" srcOrd="0" destOrd="0" presId="urn:microsoft.com/office/officeart/2008/layout/RadialCluster"/>
    <dgm:cxn modelId="{08B30030-4212-2841-A5B6-04FD88C97C4B}" srcId="{232A6687-1E5A-5E4C-AC21-1C89CE0AE15C}" destId="{7AE09D3F-72F5-024E-9EF2-BD9E6675A44A}" srcOrd="0" destOrd="0" parTransId="{00BB02A4-D12A-8E40-B457-0DE3919C313D}" sibTransId="{F322154F-AD72-534D-8B73-001F72C0F5C5}"/>
    <dgm:cxn modelId="{94BACE64-614F-7347-89C9-262A98FDDC9B}" type="presOf" srcId="{80B349A8-4EDF-7D4D-BC7A-35EFE76B3716}" destId="{7478C3F8-313E-EB47-A92C-1CE89D5D2B00}" srcOrd="0" destOrd="0" presId="urn:microsoft.com/office/officeart/2008/layout/RadialCluster"/>
    <dgm:cxn modelId="{E5F07AE6-A4B7-7B4A-89A0-33997B38A8FF}" type="presOf" srcId="{232A6687-1E5A-5E4C-AC21-1C89CE0AE15C}" destId="{BDEB24B1-D863-F348-BDB8-15A5B6763EFF}" srcOrd="0" destOrd="0" presId="urn:microsoft.com/office/officeart/2008/layout/RadialCluster"/>
    <dgm:cxn modelId="{3D67C348-E261-C848-A4E0-750568A59D05}" type="presOf" srcId="{E94B3402-C5CA-9F44-AFD3-FAD71D94B250}" destId="{ECEA4D5F-AE38-EC44-A3D4-A232A4213A50}" srcOrd="0" destOrd="0" presId="urn:microsoft.com/office/officeart/2008/layout/RadialCluster"/>
    <dgm:cxn modelId="{0B579DC3-F36A-D549-87BE-F5EA7318CC39}" type="presOf" srcId="{4FACE0CA-DFB9-A540-936B-C57C16CD1CC1}" destId="{C583A981-A910-0840-B344-DD402CDDF152}" srcOrd="0" destOrd="0" presId="urn:microsoft.com/office/officeart/2008/layout/RadialCluster"/>
    <dgm:cxn modelId="{3DA31D1E-C131-AC48-9645-5DA22D39DAF1}" type="presOf" srcId="{A889ACD8-0FC6-D442-BC2E-7E80C52488D0}" destId="{D82A1669-1C81-EA47-9D6F-9AFFA72E4FFA}" srcOrd="0" destOrd="0" presId="urn:microsoft.com/office/officeart/2008/layout/RadialCluster"/>
    <dgm:cxn modelId="{B1F23D34-7C05-AD41-995A-C26E71C9DCD4}" type="presOf" srcId="{9781A247-A23E-7045-BF23-70029F49FD9C}" destId="{9B127A0F-A98C-6D48-83F9-2EC41926A3B0}" srcOrd="0" destOrd="0" presId="urn:microsoft.com/office/officeart/2008/layout/RadialCluster"/>
    <dgm:cxn modelId="{3B7453E4-659D-C543-8DBC-D0C232FCAC90}" srcId="{232A6687-1E5A-5E4C-AC21-1C89CE0AE15C}" destId="{4FACE0CA-DFB9-A540-936B-C57C16CD1CC1}" srcOrd="1" destOrd="0" parTransId="{E94B3402-C5CA-9F44-AFD3-FAD71D94B250}" sibTransId="{8DDDD4E1-4252-6D4D-878E-A81B85042A98}"/>
    <dgm:cxn modelId="{C8D1B463-274C-554E-8416-2A8A56C4DEB4}" type="presParOf" srcId="{7478C3F8-313E-EB47-A92C-1CE89D5D2B00}" destId="{32D21C2C-6DF3-4C4A-B90B-F5638A1465B1}" srcOrd="0" destOrd="0" presId="urn:microsoft.com/office/officeart/2008/layout/RadialCluster"/>
    <dgm:cxn modelId="{410DD103-3E0A-704C-BFF5-83058C6A94CB}" type="presParOf" srcId="{32D21C2C-6DF3-4C4A-B90B-F5638A1465B1}" destId="{BDEB24B1-D863-F348-BDB8-15A5B6763EFF}" srcOrd="0" destOrd="0" presId="urn:microsoft.com/office/officeart/2008/layout/RadialCluster"/>
    <dgm:cxn modelId="{8444331E-D2E3-6E4D-957E-81D5D287D100}" type="presParOf" srcId="{32D21C2C-6DF3-4C4A-B90B-F5638A1465B1}" destId="{DEAFBB3F-71E3-7846-9B80-472F1B0F6C2A}" srcOrd="1" destOrd="0" presId="urn:microsoft.com/office/officeart/2008/layout/RadialCluster"/>
    <dgm:cxn modelId="{55104E1D-B14F-174B-8342-7E9C7F662440}" type="presParOf" srcId="{32D21C2C-6DF3-4C4A-B90B-F5638A1465B1}" destId="{DAA9F71C-8EFB-8F40-B49C-5700E5A16443}" srcOrd="2" destOrd="0" presId="urn:microsoft.com/office/officeart/2008/layout/RadialCluster"/>
    <dgm:cxn modelId="{E104C840-F18F-D846-86BE-09C00D8304C9}" type="presParOf" srcId="{32D21C2C-6DF3-4C4A-B90B-F5638A1465B1}" destId="{ECEA4D5F-AE38-EC44-A3D4-A232A4213A50}" srcOrd="3" destOrd="0" presId="urn:microsoft.com/office/officeart/2008/layout/RadialCluster"/>
    <dgm:cxn modelId="{41A0BF5E-73B9-A142-BC72-061A2A0A6782}" type="presParOf" srcId="{32D21C2C-6DF3-4C4A-B90B-F5638A1465B1}" destId="{C583A981-A910-0840-B344-DD402CDDF152}" srcOrd="4" destOrd="0" presId="urn:microsoft.com/office/officeart/2008/layout/RadialCluster"/>
    <dgm:cxn modelId="{51A9AD49-8D39-FD41-93AC-4D5AE4490656}" type="presParOf" srcId="{32D21C2C-6DF3-4C4A-B90B-F5638A1465B1}" destId="{D82A1669-1C81-EA47-9D6F-9AFFA72E4FFA}" srcOrd="5" destOrd="0" presId="urn:microsoft.com/office/officeart/2008/layout/RadialCluster"/>
    <dgm:cxn modelId="{4DE69DD5-413A-EE4F-996C-C71CE300E1D7}" type="presParOf" srcId="{32D21C2C-6DF3-4C4A-B90B-F5638A1465B1}" destId="{9B127A0F-A98C-6D48-83F9-2EC41926A3B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6CB49-277C-934F-BA99-C5A70326F514}">
      <dsp:nvSpPr>
        <dsp:cNvPr id="0" name=""/>
        <dsp:cNvSpPr/>
      </dsp:nvSpPr>
      <dsp:spPr>
        <a:xfrm>
          <a:off x="2128621" y="1151056"/>
          <a:ext cx="1574596" cy="15745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Serious SCC</a:t>
          </a:r>
          <a:endParaRPr lang="en-US" sz="2800" kern="1200" dirty="0"/>
        </a:p>
      </dsp:txBody>
      <dsp:txXfrm>
        <a:off x="2359215" y="1381650"/>
        <a:ext cx="1113408" cy="1113408"/>
      </dsp:txXfrm>
    </dsp:sp>
    <dsp:sp modelId="{532D720E-DD7D-D443-82FB-E1B85FB3A72F}">
      <dsp:nvSpPr>
        <dsp:cNvPr id="0" name=""/>
        <dsp:cNvSpPr/>
      </dsp:nvSpPr>
      <dsp:spPr>
        <a:xfrm rot="12900000">
          <a:off x="873470" y="794967"/>
          <a:ext cx="1459942" cy="4487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D80C5C-587A-2244-96C4-E6C7AD2F7507}">
      <dsp:nvSpPr>
        <dsp:cNvPr id="0" name=""/>
        <dsp:cNvSpPr/>
      </dsp:nvSpPr>
      <dsp:spPr>
        <a:xfrm>
          <a:off x="257551" y="2306"/>
          <a:ext cx="1495866" cy="11966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smtClean="0"/>
            <a:t>managing  the  operating  conditions </a:t>
          </a:r>
          <a:endParaRPr lang="en-US" kern="1200" dirty="0"/>
        </a:p>
      </dsp:txBody>
      <dsp:txXfrm>
        <a:off x="292601" y="37356"/>
        <a:ext cx="1425766" cy="1126593"/>
      </dsp:txXfrm>
    </dsp:sp>
    <dsp:sp modelId="{95F468B0-5268-764E-BD5D-F83311BC919B}">
      <dsp:nvSpPr>
        <dsp:cNvPr id="0" name=""/>
        <dsp:cNvSpPr/>
      </dsp:nvSpPr>
      <dsp:spPr>
        <a:xfrm rot="19696815">
          <a:off x="3543711" y="811536"/>
          <a:ext cx="1664508" cy="44876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6D3115-F846-9A4F-9F23-ECA457446E8E}">
      <dsp:nvSpPr>
        <dsp:cNvPr id="0" name=""/>
        <dsp:cNvSpPr/>
      </dsp:nvSpPr>
      <dsp:spPr>
        <a:xfrm>
          <a:off x="4335973" y="0"/>
          <a:ext cx="1495866" cy="11966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smtClean="0"/>
            <a:t>replacement  of components</a:t>
          </a:r>
          <a:endParaRPr lang="en-US" kern="1200" dirty="0"/>
        </a:p>
      </dsp:txBody>
      <dsp:txXfrm>
        <a:off x="4371023" y="35050"/>
        <a:ext cx="1425766" cy="1126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B24B1-D863-F348-BDB8-15A5B6763EFF}">
      <dsp:nvSpPr>
        <dsp:cNvPr id="0" name=""/>
        <dsp:cNvSpPr/>
      </dsp:nvSpPr>
      <dsp:spPr>
        <a:xfrm>
          <a:off x="1963290" y="1651052"/>
          <a:ext cx="3248966" cy="116294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Real time monitoring of</a:t>
          </a:r>
          <a:r>
            <a:rPr lang="en-US" sz="2700" kern="1200" baseline="0" dirty="0" smtClean="0"/>
            <a:t> materials</a:t>
          </a:r>
          <a:endParaRPr lang="en-US" sz="2700" kern="1200" dirty="0"/>
        </a:p>
      </dsp:txBody>
      <dsp:txXfrm>
        <a:off x="2020060" y="1707822"/>
        <a:ext cx="3135426" cy="1049401"/>
      </dsp:txXfrm>
    </dsp:sp>
    <dsp:sp modelId="{DEAFBB3F-71E3-7846-9B80-472F1B0F6C2A}">
      <dsp:nvSpPr>
        <dsp:cNvPr id="0" name=""/>
        <dsp:cNvSpPr/>
      </dsp:nvSpPr>
      <dsp:spPr>
        <a:xfrm rot="16360139">
          <a:off x="3298310" y="1319382"/>
          <a:ext cx="6640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40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A9F71C-8EFB-8F40-B49C-5700E5A16443}">
      <dsp:nvSpPr>
        <dsp:cNvPr id="0" name=""/>
        <dsp:cNvSpPr/>
      </dsp:nvSpPr>
      <dsp:spPr>
        <a:xfrm>
          <a:off x="2918226" y="208541"/>
          <a:ext cx="1491472" cy="7791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kern="1200" dirty="0" err="1" smtClean="0"/>
            <a:t>Behavior</a:t>
          </a:r>
          <a:r>
            <a:rPr lang="en-MY" sz="1800" kern="1200" dirty="0" smtClean="0"/>
            <a:t>  assessment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kern="1200" dirty="0"/>
        </a:p>
      </dsp:txBody>
      <dsp:txXfrm>
        <a:off x="2956262" y="246577"/>
        <a:ext cx="1415400" cy="703098"/>
      </dsp:txXfrm>
    </dsp:sp>
    <dsp:sp modelId="{ECEA4D5F-AE38-EC44-A3D4-A232A4213A50}">
      <dsp:nvSpPr>
        <dsp:cNvPr id="0" name=""/>
        <dsp:cNvSpPr/>
      </dsp:nvSpPr>
      <dsp:spPr>
        <a:xfrm rot="1636757">
          <a:off x="4682470" y="2949498"/>
          <a:ext cx="5913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130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83A981-A910-0840-B344-DD402CDDF152}">
      <dsp:nvSpPr>
        <dsp:cNvPr id="0" name=""/>
        <dsp:cNvSpPr/>
      </dsp:nvSpPr>
      <dsp:spPr>
        <a:xfrm>
          <a:off x="4694186" y="3085002"/>
          <a:ext cx="2604361" cy="7791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kern="1200" dirty="0" smtClean="0"/>
            <a:t>Monitoring  and  predictive  capabilities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kern="1200" dirty="0"/>
        </a:p>
      </dsp:txBody>
      <dsp:txXfrm>
        <a:off x="4732222" y="3123038"/>
        <a:ext cx="2528289" cy="703098"/>
      </dsp:txXfrm>
    </dsp:sp>
    <dsp:sp modelId="{D82A1669-1C81-EA47-9D6F-9AFFA72E4FFA}">
      <dsp:nvSpPr>
        <dsp:cNvPr id="0" name=""/>
        <dsp:cNvSpPr/>
      </dsp:nvSpPr>
      <dsp:spPr>
        <a:xfrm rot="9218760">
          <a:off x="1858550" y="2944047"/>
          <a:ext cx="5859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594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127A0F-A98C-6D48-83F9-2EC41926A3B0}">
      <dsp:nvSpPr>
        <dsp:cNvPr id="0" name=""/>
        <dsp:cNvSpPr/>
      </dsp:nvSpPr>
      <dsp:spPr>
        <a:xfrm>
          <a:off x="133133" y="3074102"/>
          <a:ext cx="1938934" cy="7791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1800" kern="1200" dirty="0" smtClean="0"/>
            <a:t>Microstructural  science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kern="1200" dirty="0"/>
        </a:p>
      </dsp:txBody>
      <dsp:txXfrm>
        <a:off x="171169" y="3112138"/>
        <a:ext cx="1862862" cy="703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EB116-04A3-480F-91B7-D7E827C3C938}" type="datetimeFigureOut">
              <a:rPr lang="en-MY" smtClean="0"/>
              <a:pPr/>
              <a:t>11/30/16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42A4B-3878-42EE-8797-C31C71C3E788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349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3678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Atomic level-as the  atoms, ions, point defects, dislocations, grain boundaries, external environment-chemical, thermal, mechanical, and irradiation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767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for example, transmission electron microscopy (TEM) and integrated, focused ion beam milling, </a:t>
            </a:r>
          </a:p>
          <a:p>
            <a:r>
              <a:rPr lang="en-MY" dirty="0" smtClean="0"/>
              <a:t>scanning electron microscopy (SEM), electron backscatter diffraction (EBSD), energy dispersive </a:t>
            </a:r>
          </a:p>
          <a:p>
            <a:r>
              <a:rPr lang="en-MY" dirty="0" smtClean="0"/>
              <a:t>spectroscopy (EDS), and atom probe tomography (APT)</a:t>
            </a:r>
          </a:p>
          <a:p>
            <a:endParaRPr lang="en-MY" dirty="0" smtClean="0"/>
          </a:p>
          <a:p>
            <a:r>
              <a:rPr lang="en-MY" dirty="0" smtClean="0"/>
              <a:t>…response that can be  used to identify  important relationships between microstructure evolution  and  material response</a:t>
            </a:r>
          </a:p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4921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for example, transmission electron microscopy (TEM) and integrated, focused ion beam milling, </a:t>
            </a:r>
          </a:p>
          <a:p>
            <a:r>
              <a:rPr lang="en-MY" dirty="0" smtClean="0"/>
              <a:t>scanning electron microscopy (SEM), electron backscatter diffraction (EBSD), energy dispersive </a:t>
            </a:r>
          </a:p>
          <a:p>
            <a:r>
              <a:rPr lang="en-MY" dirty="0" smtClean="0"/>
              <a:t>spectroscopy (EDS), and atom probe tomography (APT)</a:t>
            </a:r>
          </a:p>
          <a:p>
            <a:endParaRPr lang="en-MY" dirty="0" smtClean="0"/>
          </a:p>
          <a:p>
            <a:r>
              <a:rPr lang="en-MY" dirty="0" smtClean="0"/>
              <a:t>…response that can be  used to identify  important relationships between microstructure evolution  and  material response</a:t>
            </a:r>
          </a:p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8099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 Figure 5  illustrates  how  the  combination of  structural imaging  (optical  and  electron </a:t>
            </a:r>
          </a:p>
          <a:p>
            <a:r>
              <a:rPr lang="en-MY" dirty="0" smtClean="0"/>
              <a:t>microscopy),  chemical  imaging  (with  microscope  attachment  such  as  EDS),  and  property </a:t>
            </a:r>
          </a:p>
          <a:p>
            <a:r>
              <a:rPr lang="en-MY" dirty="0" smtClean="0"/>
              <a:t>imaging (magnetic, acoustic, and eddy current/ electrical conductivity) can combine to provide </a:t>
            </a:r>
          </a:p>
          <a:p>
            <a:r>
              <a:rPr lang="en-MY" dirty="0" smtClean="0"/>
              <a:t>powerful diagnostic information about material degradation processes. </a:t>
            </a:r>
          </a:p>
          <a:p>
            <a:r>
              <a:rPr lang="en-MY" dirty="0" smtClean="0"/>
              <a:t>EBSD-electron back scattering diffraction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1437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The  main  classes  (and  subclasses)  of  detection methods  of  interest  are  acoustic  (linear  and  harmonic/nonlinear,  with  measurements  of velocity/attenuation/scattering/nonlinear  parameters),  magnetic  (</a:t>
            </a:r>
            <a:r>
              <a:rPr lang="en-MY" dirty="0" err="1" smtClean="0"/>
              <a:t>Barkhausen</a:t>
            </a:r>
            <a:r>
              <a:rPr lang="en-MY" dirty="0" smtClean="0"/>
              <a:t>,  DC  hysteresis, leakage  flux),  and  electrical  (eddy  current,  AC/DC  potential  drop,  impedance  tomography, impedance spectroscopy, etc.).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752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Improved safety and reliability of nuclear fuels are important for the development of Gen </a:t>
            </a:r>
          </a:p>
          <a:p>
            <a:r>
              <a:rPr lang="en-MY" dirty="0" smtClean="0"/>
              <a:t>IV systems and to the competitiveness of existing nuclear plants. The performance of these fuels </a:t>
            </a:r>
          </a:p>
          <a:p>
            <a:r>
              <a:rPr lang="en-MY" dirty="0" smtClean="0"/>
              <a:t>must be verified prior to licensing under operating conditions in a fuel cycle test program using </a:t>
            </a:r>
          </a:p>
          <a:p>
            <a:r>
              <a:rPr lang="en-MY" dirty="0" smtClean="0"/>
              <a:t>test  reactors </a:t>
            </a:r>
          </a:p>
          <a:p>
            <a:r>
              <a:rPr lang="en-MY" dirty="0" smtClean="0"/>
              <a:t>microstructural  changes (such  as  porosity  and  cracking)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08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8816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(such as sensitized stainless steel small-bore piping and bolts in reactor internals) operating condition: (water  chemistry,  etc.) </a:t>
            </a:r>
          </a:p>
          <a:p>
            <a:r>
              <a:rPr lang="en-MY" dirty="0" smtClean="0"/>
              <a:t>(such  as  the pressure vessel head, pressurizer surge lines, welds in large bore piping, etc.),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984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after the material degradation has reached  a  stage where  replacement  of  the component is the only option</a:t>
            </a:r>
          </a:p>
          <a:p>
            <a:r>
              <a:rPr lang="en-MY" dirty="0" smtClean="0"/>
              <a:t>The  environmental degradation  incurred  during  operation  resulted  in  the  replacement  of  the  entire  reactor  vessel head</a:t>
            </a:r>
          </a:p>
          <a:p>
            <a:endParaRPr lang="en-MY" dirty="0" smtClean="0"/>
          </a:p>
          <a:p>
            <a:r>
              <a:rPr lang="en-MY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Boiler and Pressure Vessel Code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1379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(under the influence of temperature, neutron irradiation, chemical attack, and other stressors)</a:t>
            </a:r>
          </a:p>
          <a:p>
            <a:r>
              <a:rPr lang="en-MY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Acoustics</a:t>
            </a:r>
            <a:r>
              <a:rPr lang="en-MY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interdisciplinary science that deals with the study of all mechanical waves in gases, liquids, and solids including topics such as vibration, sound, ultrasound and infrasound.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411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Material degradation</a:t>
            </a:r>
            <a:r>
              <a:rPr lang="en-MY" baseline="0" dirty="0" smtClean="0"/>
              <a:t> detection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5156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 In general, these materials</a:t>
            </a:r>
            <a:r>
              <a:rPr lang="en-MY" baseline="0" dirty="0" smtClean="0"/>
              <a:t> </a:t>
            </a:r>
            <a:r>
              <a:rPr lang="en-MY" dirty="0" smtClean="0"/>
              <a:t>have exhibited excellent performance in high temperature and pressure water and steam systems.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56860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The  most  impactful  of  the  degradation  modes  shown  in  Table  II  is  stress  corrosion </a:t>
            </a:r>
          </a:p>
          <a:p>
            <a:r>
              <a:rPr lang="en-MY" dirty="0" smtClean="0"/>
              <a:t>cracking  (SCC),  which  has  several  different  variants,  including  intergranular  (IGSCC), </a:t>
            </a:r>
          </a:p>
          <a:p>
            <a:r>
              <a:rPr lang="en-MY" dirty="0" err="1" smtClean="0"/>
              <a:t>transgranular</a:t>
            </a:r>
            <a:r>
              <a:rPr lang="en-MY" dirty="0" smtClean="0"/>
              <a:t>  (TGSCC),  and  irradiation-assisted  (IASCC).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9392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Finish  (polishing,  etching,  oxidation,  etc.), </a:t>
            </a:r>
          </a:p>
          <a:p>
            <a:r>
              <a:rPr lang="en-MY" dirty="0" smtClean="0"/>
              <a:t>Second phase </a:t>
            </a:r>
            <a:r>
              <a:rPr lang="en-MY" dirty="0" err="1" smtClean="0"/>
              <a:t>particules</a:t>
            </a:r>
            <a:r>
              <a:rPr lang="en-MY" dirty="0" smtClean="0"/>
              <a:t>-due</a:t>
            </a:r>
            <a:r>
              <a:rPr lang="en-MY" baseline="0" dirty="0" smtClean="0"/>
              <a:t> to the impurities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00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11/30/16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b="1" dirty="0" smtClean="0"/>
              <a:t>NUCLEAR REACTOR MATERIALS</a:t>
            </a:r>
            <a:endParaRPr lang="en-MY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4</a:t>
            </a:r>
            <a:r>
              <a:rPr lang="en-MY" smtClean="0"/>
              <a:t>. </a:t>
            </a:r>
            <a:r>
              <a:rPr lang="en-MY" dirty="0" smtClean="0"/>
              <a:t>Monitoring of material degradation</a:t>
            </a:r>
          </a:p>
        </p:txBody>
      </p:sp>
    </p:spTree>
    <p:extLst>
      <p:ext uri="{BB962C8B-B14F-4D97-AF65-F5344CB8AC3E}">
        <p14:creationId xmlns:p14="http://schemas.microsoft.com/office/powerpoint/2010/main" val="22279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dirty="0"/>
              <a:t>Conceptual illustration of the integrated parts of Material Degradation and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686" y="1654232"/>
            <a:ext cx="7237714" cy="464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8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</a:t>
            </a:r>
            <a:r>
              <a:rPr lang="en-MY" dirty="0" smtClean="0"/>
              <a:t>Material degradation modes in LWR PCS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dirty="0"/>
              <a:t>The  majority  of  the  structural  components  used  in  the  primary  system  of  LWRs  </a:t>
            </a:r>
            <a:r>
              <a:rPr lang="en-MY" dirty="0" smtClean="0"/>
              <a:t>are fabricated  </a:t>
            </a:r>
            <a:r>
              <a:rPr lang="en-MY" dirty="0"/>
              <a:t>from  the  family  of  Fe-Cr-Ni  </a:t>
            </a:r>
            <a:r>
              <a:rPr lang="en-MY" dirty="0" smtClean="0"/>
              <a:t>metals.</a:t>
            </a:r>
          </a:p>
          <a:p>
            <a:pPr lvl="1"/>
            <a:r>
              <a:rPr lang="en-MY" sz="2000" dirty="0" smtClean="0"/>
              <a:t>carbon steels </a:t>
            </a:r>
            <a:r>
              <a:rPr lang="en-MY" sz="2000" dirty="0"/>
              <a:t>(e.g., A553B), stainless steels (e.g., 304 and 308), and nickel-based alloys (e.g., Alloy 600 </a:t>
            </a:r>
            <a:r>
              <a:rPr lang="en-MY" sz="2000" dirty="0" smtClean="0"/>
              <a:t>and </a:t>
            </a:r>
            <a:r>
              <a:rPr lang="en-MY" sz="2000" dirty="0"/>
              <a:t>X750) and the corresponding weld materials used to join them. </a:t>
            </a:r>
          </a:p>
          <a:p>
            <a:r>
              <a:rPr lang="en-MY" dirty="0" smtClean="0"/>
              <a:t>The </a:t>
            </a:r>
            <a:r>
              <a:rPr lang="en-MY" dirty="0"/>
              <a:t>unique combination of high temperature, corrosive water chemistry, and neutron </a:t>
            </a:r>
            <a:r>
              <a:rPr lang="en-MY" dirty="0" smtClean="0"/>
              <a:t>flux </a:t>
            </a:r>
            <a:r>
              <a:rPr lang="en-MY" dirty="0"/>
              <a:t>leads to a harsh environment and activates materials degradation processes </a:t>
            </a:r>
            <a:endParaRPr lang="en-MY" dirty="0" smtClean="0"/>
          </a:p>
          <a:p>
            <a:r>
              <a:rPr lang="en-MY" dirty="0"/>
              <a:t>The </a:t>
            </a:r>
            <a:r>
              <a:rPr lang="en-MY" dirty="0" smtClean="0"/>
              <a:t>material  </a:t>
            </a:r>
            <a:r>
              <a:rPr lang="en-MY" dirty="0"/>
              <a:t>degradation  modes  active  in  LWR  primary  coolant  systems  can  be  grouped  into  the </a:t>
            </a:r>
            <a:r>
              <a:rPr lang="en-MY" dirty="0" smtClean="0"/>
              <a:t>following  </a:t>
            </a:r>
            <a:r>
              <a:rPr lang="en-MY" dirty="0"/>
              <a:t>categories:  </a:t>
            </a:r>
            <a:endParaRPr lang="en-MY" dirty="0" smtClean="0"/>
          </a:p>
          <a:p>
            <a:pPr lvl="1"/>
            <a:r>
              <a:rPr lang="en-MY" sz="2000" dirty="0" smtClean="0"/>
              <a:t>generalized  corrosion</a:t>
            </a:r>
          </a:p>
          <a:p>
            <a:pPr lvl="1"/>
            <a:r>
              <a:rPr lang="en-MY" sz="2000" dirty="0" smtClean="0"/>
              <a:t>localized  corrosion</a:t>
            </a:r>
          </a:p>
          <a:p>
            <a:pPr lvl="1"/>
            <a:r>
              <a:rPr lang="en-MY" sz="2000" dirty="0" smtClean="0"/>
              <a:t>mechanical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78254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882" y="688769"/>
            <a:ext cx="8301480" cy="50147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46118" y="5703505"/>
            <a:ext cx="8862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Degradation mechanisms and susceptible materials in LWR primary coolant systems </a:t>
            </a:r>
          </a:p>
        </p:txBody>
      </p:sp>
    </p:spTree>
    <p:extLst>
      <p:ext uri="{BB962C8B-B14F-4D97-AF65-F5344CB8AC3E}">
        <p14:creationId xmlns:p14="http://schemas.microsoft.com/office/powerpoint/2010/main" val="59838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The </a:t>
            </a:r>
            <a:r>
              <a:rPr lang="en-MY" sz="2400" dirty="0"/>
              <a:t>research has found that SCC can become active once the conditions of </a:t>
            </a:r>
            <a:r>
              <a:rPr lang="en-MY" sz="2400" dirty="0" smtClean="0"/>
              <a:t>environment, material  </a:t>
            </a:r>
            <a:r>
              <a:rPr lang="en-MY" sz="2400" dirty="0"/>
              <a:t>susceptibility  </a:t>
            </a:r>
            <a:r>
              <a:rPr lang="en-MY" sz="2400" dirty="0" smtClean="0"/>
              <a:t>and  </a:t>
            </a:r>
            <a:r>
              <a:rPr lang="en-MY" sz="2400" dirty="0"/>
              <a:t>stress  </a:t>
            </a:r>
            <a:r>
              <a:rPr lang="en-MY" sz="2400" dirty="0" smtClean="0"/>
              <a:t>align  </a:t>
            </a:r>
            <a:r>
              <a:rPr lang="en-MY" sz="2400" dirty="0"/>
              <a:t>into  a  unique </a:t>
            </a:r>
            <a:r>
              <a:rPr lang="en-MY" sz="2400" dirty="0" smtClean="0"/>
              <a:t>combination</a:t>
            </a:r>
            <a:r>
              <a:rPr lang="en-MY" sz="2400" dirty="0"/>
              <a:t>. </a:t>
            </a:r>
            <a:endParaRPr lang="en-MY" sz="2400" dirty="0" smtClean="0"/>
          </a:p>
          <a:p>
            <a:r>
              <a:rPr lang="en-MY" sz="2400" dirty="0" smtClean="0"/>
              <a:t>Because </a:t>
            </a:r>
            <a:r>
              <a:rPr lang="en-MY" sz="2400" dirty="0"/>
              <a:t>of the large number of factors that influence SCC, quantitative predictions </a:t>
            </a:r>
            <a:r>
              <a:rPr lang="en-MY" sz="2400" dirty="0" smtClean="0"/>
              <a:t>of  </a:t>
            </a:r>
            <a:r>
              <a:rPr lang="en-MY" sz="2400" dirty="0"/>
              <a:t>the  progression  of  the  </a:t>
            </a:r>
            <a:r>
              <a:rPr lang="en-MY" sz="2400" dirty="0" smtClean="0"/>
              <a:t>degradation  </a:t>
            </a:r>
            <a:r>
              <a:rPr lang="en-MY" sz="2400" dirty="0"/>
              <a:t>process  </a:t>
            </a:r>
            <a:r>
              <a:rPr lang="en-MY" sz="2400" dirty="0" smtClean="0"/>
              <a:t>are difficult.</a:t>
            </a:r>
          </a:p>
          <a:p>
            <a:r>
              <a:rPr lang="en-MY" sz="2400" dirty="0" smtClean="0"/>
              <a:t>A  </a:t>
            </a:r>
            <a:r>
              <a:rPr lang="en-MY" sz="2400" dirty="0"/>
              <a:t>qualitative </a:t>
            </a:r>
            <a:r>
              <a:rPr lang="en-MY" sz="2400" dirty="0" smtClean="0"/>
              <a:t>understanding  </a:t>
            </a:r>
            <a:r>
              <a:rPr lang="en-MY" sz="2400" dirty="0"/>
              <a:t>of  the  process </a:t>
            </a:r>
            <a:r>
              <a:rPr lang="en-MY" sz="2400" dirty="0" smtClean="0"/>
              <a:t> which </a:t>
            </a:r>
            <a:r>
              <a:rPr lang="en-MY" sz="2400" dirty="0"/>
              <a:t>can  be  separated  into  5  distinct  stages </a:t>
            </a:r>
            <a:r>
              <a:rPr lang="en-MY" sz="2400" dirty="0" smtClean="0"/>
              <a:t>has  </a:t>
            </a:r>
            <a:r>
              <a:rPr lang="en-MY" sz="2400" dirty="0"/>
              <a:t>been  developed </a:t>
            </a:r>
            <a:r>
              <a:rPr lang="en-MY" sz="2400" dirty="0" smtClean="0"/>
              <a:t>by </a:t>
            </a:r>
            <a:r>
              <a:rPr lang="en-MY" sz="2400" dirty="0" err="1" smtClean="0"/>
              <a:t>Staehlein</a:t>
            </a:r>
            <a:r>
              <a:rPr lang="en-MY" sz="2400" dirty="0" smtClean="0"/>
              <a:t> 2012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196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Stage 1: Initial condition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This </a:t>
            </a:r>
            <a:r>
              <a:rPr lang="en-MY" sz="2400" dirty="0"/>
              <a:t>stage represents the </a:t>
            </a:r>
            <a:r>
              <a:rPr lang="en-MY" sz="2400" dirty="0" smtClean="0"/>
              <a:t>as-manufactured  </a:t>
            </a:r>
            <a:r>
              <a:rPr lang="en-MY" sz="2400" dirty="0"/>
              <a:t>state  of  the  material  before  exposure  to  the  environment.  </a:t>
            </a:r>
            <a:endParaRPr lang="en-MY" sz="2400" dirty="0" smtClean="0"/>
          </a:p>
          <a:p>
            <a:r>
              <a:rPr lang="en-MY" sz="2400" dirty="0" smtClean="0"/>
              <a:t>The  </a:t>
            </a:r>
            <a:r>
              <a:rPr lang="en-MY" sz="2400" dirty="0"/>
              <a:t>as-manufactured </a:t>
            </a:r>
            <a:r>
              <a:rPr lang="en-MY" sz="2400" dirty="0" smtClean="0"/>
              <a:t>state  </a:t>
            </a:r>
            <a:r>
              <a:rPr lang="en-MY" sz="2400" dirty="0"/>
              <a:t>includes  surface  characteristics  such  </a:t>
            </a:r>
            <a:r>
              <a:rPr lang="en-MY" sz="2400" dirty="0" smtClean="0"/>
              <a:t>as:</a:t>
            </a:r>
          </a:p>
          <a:p>
            <a:pPr lvl="1"/>
            <a:r>
              <a:rPr lang="en-MY" sz="2400" dirty="0"/>
              <a:t>F</a:t>
            </a:r>
            <a:r>
              <a:rPr lang="en-MY" sz="2400" dirty="0" smtClean="0"/>
              <a:t>inish </a:t>
            </a:r>
          </a:p>
          <a:p>
            <a:pPr lvl="1"/>
            <a:r>
              <a:rPr lang="en-MY" sz="2400" dirty="0" smtClean="0"/>
              <a:t>Grain orientation/texture</a:t>
            </a:r>
            <a:r>
              <a:rPr lang="en-MY" sz="2400" dirty="0"/>
              <a:t>, </a:t>
            </a:r>
            <a:endParaRPr lang="en-MY" sz="2400" dirty="0" smtClean="0"/>
          </a:p>
          <a:p>
            <a:pPr lvl="1"/>
            <a:r>
              <a:rPr lang="en-MY" sz="2400" dirty="0"/>
              <a:t>S</a:t>
            </a:r>
            <a:r>
              <a:rPr lang="en-MY" sz="2400" dirty="0" smtClean="0"/>
              <a:t>econd </a:t>
            </a:r>
            <a:r>
              <a:rPr lang="en-MY" sz="2400" dirty="0"/>
              <a:t>phase </a:t>
            </a:r>
            <a:r>
              <a:rPr lang="en-MY" sz="2400" dirty="0" smtClean="0"/>
              <a:t>particles</a:t>
            </a:r>
          </a:p>
          <a:p>
            <a:pPr lvl="1"/>
            <a:r>
              <a:rPr lang="en-MY" sz="2400" dirty="0"/>
              <a:t>R</a:t>
            </a:r>
            <a:r>
              <a:rPr lang="en-MY" sz="2400" dirty="0" smtClean="0"/>
              <a:t>esidual </a:t>
            </a:r>
            <a:r>
              <a:rPr lang="en-MY" sz="2400" dirty="0"/>
              <a:t>stresses.</a:t>
            </a:r>
          </a:p>
        </p:txBody>
      </p:sp>
    </p:spTree>
    <p:extLst>
      <p:ext uri="{BB962C8B-B14F-4D97-AF65-F5344CB8AC3E}">
        <p14:creationId xmlns:p14="http://schemas.microsoft.com/office/powerpoint/2010/main" val="41933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2: Precursors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The precursor </a:t>
            </a:r>
            <a:r>
              <a:rPr lang="en-MY" sz="2400" dirty="0"/>
              <a:t>stage characterizes the exposure of the material to the operating environment. </a:t>
            </a:r>
            <a:endParaRPr lang="en-MY" sz="2400" dirty="0" smtClean="0"/>
          </a:p>
          <a:p>
            <a:r>
              <a:rPr lang="en-MY" sz="2400" dirty="0" smtClean="0"/>
              <a:t>Upon exposure</a:t>
            </a:r>
            <a:r>
              <a:rPr lang="en-MY" sz="2400" dirty="0"/>
              <a:t>,  certain  processes  may  occur  that  promote  the  occurrence  of  SCC,  such  as  surface </a:t>
            </a:r>
            <a:r>
              <a:rPr lang="en-MY" sz="2400" dirty="0" smtClean="0"/>
              <a:t>pitting</a:t>
            </a:r>
            <a:r>
              <a:rPr lang="en-MY" sz="2400" dirty="0"/>
              <a:t>,  </a:t>
            </a:r>
            <a:r>
              <a:rPr lang="en-MY" sz="2400" dirty="0" err="1"/>
              <a:t>depassivation</a:t>
            </a:r>
            <a:r>
              <a:rPr lang="en-MY" sz="2400" dirty="0"/>
              <a:t>  of  surface  oxides,  and  </a:t>
            </a:r>
            <a:r>
              <a:rPr lang="en-MY" sz="2400" dirty="0" err="1"/>
              <a:t>buildup</a:t>
            </a:r>
            <a:r>
              <a:rPr lang="en-MY" sz="2400" dirty="0"/>
              <a:t>  of  irradiation  damage  (dislocations, </a:t>
            </a:r>
            <a:r>
              <a:rPr lang="en-MY" sz="2400" dirty="0" err="1" smtClean="0"/>
              <a:t>amorphization</a:t>
            </a:r>
            <a:r>
              <a:rPr lang="en-MY" sz="2400" dirty="0" smtClean="0"/>
              <a:t> </a:t>
            </a:r>
            <a:r>
              <a:rPr lang="en-MY" sz="2400" dirty="0"/>
              <a:t>of second phase particles, etc.). </a:t>
            </a:r>
          </a:p>
        </p:txBody>
      </p:sp>
    </p:spTree>
    <p:extLst>
      <p:ext uri="{BB962C8B-B14F-4D97-AF65-F5344CB8AC3E}">
        <p14:creationId xmlns:p14="http://schemas.microsoft.com/office/powerpoint/2010/main" val="310217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3: 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Progression from the </a:t>
            </a:r>
            <a:r>
              <a:rPr lang="en-MY" sz="2400" dirty="0" smtClean="0"/>
              <a:t>precursor </a:t>
            </a:r>
            <a:r>
              <a:rPr lang="en-MY" sz="2400" dirty="0"/>
              <a:t>to the incubation stage represents the start of the active SCC process. </a:t>
            </a:r>
            <a:endParaRPr lang="en-MY" sz="2400" dirty="0" smtClean="0"/>
          </a:p>
          <a:p>
            <a:r>
              <a:rPr lang="en-MY" sz="2400" dirty="0" smtClean="0"/>
              <a:t>During </a:t>
            </a:r>
            <a:r>
              <a:rPr lang="en-MY" sz="2400" dirty="0"/>
              <a:t>this stage </a:t>
            </a:r>
            <a:r>
              <a:rPr lang="en-MY" sz="2400" dirty="0" smtClean="0"/>
              <a:t>the </a:t>
            </a:r>
            <a:r>
              <a:rPr lang="en-MY" sz="2400" dirty="0"/>
              <a:t>surface and microstructural changes occur that lead to crack initiation at the surface of the </a:t>
            </a:r>
            <a:r>
              <a:rPr lang="en-MY" sz="2400" dirty="0" smtClean="0"/>
              <a:t>material</a:t>
            </a:r>
            <a:r>
              <a:rPr lang="en-MY" sz="2400" dirty="0"/>
              <a:t>.  </a:t>
            </a:r>
            <a:endParaRPr lang="en-MY" sz="2400" dirty="0" smtClean="0"/>
          </a:p>
          <a:p>
            <a:r>
              <a:rPr lang="en-MY" sz="2400" dirty="0" smtClean="0"/>
              <a:t>These  </a:t>
            </a:r>
            <a:r>
              <a:rPr lang="en-MY" sz="2400" dirty="0"/>
              <a:t>changes  include  dislocation  </a:t>
            </a:r>
            <a:r>
              <a:rPr lang="en-MY" sz="2400" dirty="0" err="1"/>
              <a:t>buildup</a:t>
            </a:r>
            <a:r>
              <a:rPr lang="en-MY" sz="2400" dirty="0"/>
              <a:t>,  entry  of  oxygen  or  hydrogen,  grain </a:t>
            </a:r>
            <a:r>
              <a:rPr lang="en-MY" sz="2400" dirty="0" smtClean="0"/>
              <a:t>boundary  </a:t>
            </a:r>
            <a:r>
              <a:rPr lang="en-MY" sz="2400" dirty="0"/>
              <a:t>migration  of  </a:t>
            </a:r>
            <a:r>
              <a:rPr lang="en-MY" sz="2400" dirty="0" smtClean="0"/>
              <a:t>impurities and </a:t>
            </a:r>
            <a:r>
              <a:rPr lang="en-MY" sz="2400" dirty="0"/>
              <a:t>void  </a:t>
            </a:r>
            <a:r>
              <a:rPr lang="en-MY" sz="2400" dirty="0" smtClean="0"/>
              <a:t>formation</a:t>
            </a:r>
            <a:r>
              <a:rPr lang="en-MY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897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 4:  Proto-cracks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The </a:t>
            </a:r>
            <a:r>
              <a:rPr lang="en-MY" sz="2400" dirty="0" smtClean="0"/>
              <a:t>formation  </a:t>
            </a:r>
            <a:r>
              <a:rPr lang="en-MY" sz="2400" dirty="0"/>
              <a:t>of  proto-cracks  (cracks  less  than  a  few  microns)  results  from  vacancy  coalescence, </a:t>
            </a:r>
            <a:r>
              <a:rPr lang="en-MY" sz="2400" dirty="0" smtClean="0"/>
              <a:t>intergranular </a:t>
            </a:r>
            <a:r>
              <a:rPr lang="en-MY" sz="2400" dirty="0"/>
              <a:t>corrosion, etc. </a:t>
            </a:r>
            <a:endParaRPr lang="en-MY" sz="2400" dirty="0" smtClean="0"/>
          </a:p>
          <a:p>
            <a:r>
              <a:rPr lang="en-MY" sz="2400" dirty="0" smtClean="0"/>
              <a:t>Proto-cracks </a:t>
            </a:r>
            <a:r>
              <a:rPr lang="en-MY" sz="2400" dirty="0"/>
              <a:t>start out as non-interacting with the applied or residual </a:t>
            </a:r>
            <a:r>
              <a:rPr lang="en-MY" sz="2400" dirty="0" smtClean="0"/>
              <a:t>stress  </a:t>
            </a:r>
            <a:r>
              <a:rPr lang="en-MY" sz="2400" dirty="0"/>
              <a:t>field,  unlike  the  propagating  cracks  in  Stage  5</a:t>
            </a:r>
          </a:p>
        </p:txBody>
      </p:sp>
    </p:spTree>
    <p:extLst>
      <p:ext uri="{BB962C8B-B14F-4D97-AF65-F5344CB8AC3E}">
        <p14:creationId xmlns:p14="http://schemas.microsoft.com/office/powerpoint/2010/main" val="5604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 5:  Propagation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This  </a:t>
            </a:r>
            <a:r>
              <a:rPr lang="en-MY" sz="2400" dirty="0"/>
              <a:t>stage represents the process in which the crack interacts both with the local stress field and the local </a:t>
            </a:r>
            <a:r>
              <a:rPr lang="en-MY" sz="2400" dirty="0" smtClean="0"/>
              <a:t>chemical/irradiation  </a:t>
            </a:r>
            <a:r>
              <a:rPr lang="en-MY" sz="2400" dirty="0"/>
              <a:t>conditions.  </a:t>
            </a:r>
            <a:endParaRPr lang="en-MY" sz="2400" dirty="0" smtClean="0"/>
          </a:p>
          <a:p>
            <a:r>
              <a:rPr lang="en-MY" sz="2400" dirty="0" smtClean="0"/>
              <a:t>Crack  </a:t>
            </a:r>
            <a:r>
              <a:rPr lang="en-MY" sz="2400" dirty="0"/>
              <a:t>advance  is  influenced  by  the  electrochemical  potential </a:t>
            </a:r>
            <a:r>
              <a:rPr lang="en-MY" sz="2400" dirty="0" smtClean="0"/>
              <a:t>within </a:t>
            </a:r>
            <a:r>
              <a:rPr lang="en-MY" sz="2400" dirty="0"/>
              <a:t>the crack environment, the metallurgical chemistry at the crack tip, the stress state, etc. </a:t>
            </a:r>
          </a:p>
          <a:p>
            <a:r>
              <a:rPr lang="en-MY" sz="2400" dirty="0"/>
              <a:t>Stable crack growth rates are observed in experiments designed to simulate the coolant chemistry </a:t>
            </a:r>
            <a:r>
              <a:rPr lang="en-MY" sz="2400" dirty="0" smtClean="0"/>
              <a:t>and </a:t>
            </a:r>
            <a:r>
              <a:rPr lang="en-MY" sz="2400" dirty="0"/>
              <a:t>strain rates. </a:t>
            </a:r>
          </a:p>
        </p:txBody>
      </p:sp>
    </p:spTree>
    <p:extLst>
      <p:ext uri="{BB962C8B-B14F-4D97-AF65-F5344CB8AC3E}">
        <p14:creationId xmlns:p14="http://schemas.microsoft.com/office/powerpoint/2010/main" val="68237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Microscopic physical property imaging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200" dirty="0"/>
              <a:t>The processes that cause material degradation begin to occur in the microstructure at </a:t>
            </a:r>
            <a:r>
              <a:rPr lang="en-MY" sz="2200" dirty="0" smtClean="0"/>
              <a:t>the </a:t>
            </a:r>
            <a:r>
              <a:rPr lang="en-MY" sz="2200" dirty="0"/>
              <a:t>atomic level respond and interact with the external </a:t>
            </a:r>
            <a:r>
              <a:rPr lang="en-MY" sz="2200" dirty="0" smtClean="0"/>
              <a:t> environment.</a:t>
            </a:r>
          </a:p>
          <a:p>
            <a:r>
              <a:rPr lang="en-MY" sz="2200" dirty="0"/>
              <a:t>M</a:t>
            </a:r>
            <a:r>
              <a:rPr lang="en-MY" sz="2200" dirty="0" smtClean="0"/>
              <a:t>icrostructural </a:t>
            </a:r>
            <a:r>
              <a:rPr lang="en-MY" sz="2200" dirty="0"/>
              <a:t>evolution </a:t>
            </a:r>
            <a:r>
              <a:rPr lang="en-MY" sz="2200" dirty="0" smtClean="0"/>
              <a:t>in </a:t>
            </a:r>
            <a:r>
              <a:rPr lang="en-MY" sz="2200" dirty="0"/>
              <a:t>the early phases of </a:t>
            </a:r>
            <a:r>
              <a:rPr lang="en-MY" sz="2200" dirty="0" smtClean="0"/>
              <a:t>material  </a:t>
            </a:r>
            <a:r>
              <a:rPr lang="en-MY" sz="2200" dirty="0"/>
              <a:t>degradation  requires  identifying  the  impact  of  lower-length  scale  changes  on  key </a:t>
            </a:r>
            <a:r>
              <a:rPr lang="en-MY" sz="2200" dirty="0" smtClean="0"/>
              <a:t>material  </a:t>
            </a:r>
            <a:r>
              <a:rPr lang="en-MY" sz="2200" dirty="0"/>
              <a:t>properties  at  the  sub-micron  range</a:t>
            </a:r>
            <a:r>
              <a:rPr lang="en-MY" sz="2200" dirty="0" smtClean="0"/>
              <a:t>.</a:t>
            </a:r>
          </a:p>
          <a:p>
            <a:r>
              <a:rPr lang="en-MY" sz="2200" dirty="0" smtClean="0"/>
              <a:t>This allows:  </a:t>
            </a:r>
          </a:p>
          <a:p>
            <a:r>
              <a:rPr lang="en-MY" sz="2200" dirty="0" smtClean="0"/>
              <a:t>1</a:t>
            </a:r>
            <a:r>
              <a:rPr lang="en-MY" sz="2200" dirty="0"/>
              <a:t>) identifying the impact of microstructural changes during early </a:t>
            </a:r>
            <a:r>
              <a:rPr lang="en-MY" sz="2200" dirty="0" smtClean="0"/>
              <a:t>stage </a:t>
            </a:r>
            <a:r>
              <a:rPr lang="en-MY" sz="2200" dirty="0"/>
              <a:t>degradation processes </a:t>
            </a:r>
            <a:r>
              <a:rPr lang="en-MY" sz="2200" dirty="0" smtClean="0"/>
              <a:t> </a:t>
            </a:r>
          </a:p>
          <a:p>
            <a:r>
              <a:rPr lang="en-MY" sz="2200" dirty="0" smtClean="0"/>
              <a:t>2</a:t>
            </a:r>
            <a:r>
              <a:rPr lang="en-MY" sz="2200" dirty="0"/>
              <a:t>) providing validation data to </a:t>
            </a:r>
            <a:r>
              <a:rPr lang="en-MY" sz="2200" dirty="0" err="1"/>
              <a:t>meso</a:t>
            </a:r>
            <a:r>
              <a:rPr lang="en-MY" sz="2200" dirty="0"/>
              <a:t>-scale </a:t>
            </a:r>
            <a:r>
              <a:rPr lang="en-MY" sz="2200" dirty="0" err="1"/>
              <a:t>modeling</a:t>
            </a:r>
            <a:r>
              <a:rPr lang="en-MY" sz="2200" dirty="0"/>
              <a:t> methods </a:t>
            </a:r>
            <a:r>
              <a:rPr lang="en-MY" sz="2200" dirty="0" smtClean="0"/>
              <a:t>used </a:t>
            </a:r>
            <a:r>
              <a:rPr lang="en-MY" sz="2200" dirty="0"/>
              <a:t>to simulate the microstructure evolution during the degradation mechanisms. </a:t>
            </a:r>
          </a:p>
        </p:txBody>
      </p:sp>
    </p:spTree>
    <p:extLst>
      <p:ext uri="{BB962C8B-B14F-4D97-AF65-F5344CB8AC3E}">
        <p14:creationId xmlns:p14="http://schemas.microsoft.com/office/powerpoint/2010/main" val="20908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084075"/>
          </a:xfrm>
        </p:spPr>
        <p:txBody>
          <a:bodyPr>
            <a:normAutofit/>
          </a:bodyPr>
          <a:lstStyle/>
          <a:p>
            <a:r>
              <a:rPr lang="en-MY" sz="2400" dirty="0"/>
              <a:t>The loss in capacity factor due to material degradation issues for PWRs and BWRs has </a:t>
            </a:r>
            <a:r>
              <a:rPr lang="en-MY" sz="2400" dirty="0" smtClean="0"/>
              <a:t>generally </a:t>
            </a:r>
            <a:r>
              <a:rPr lang="en-MY" sz="2400" dirty="0"/>
              <a:t>decreased over the last few </a:t>
            </a:r>
            <a:r>
              <a:rPr lang="en-MY" sz="2400" dirty="0" smtClean="0"/>
              <a:t>decades.</a:t>
            </a:r>
          </a:p>
          <a:p>
            <a:r>
              <a:rPr lang="en-MY" sz="2400" dirty="0"/>
              <a:t>However, it </a:t>
            </a:r>
            <a:r>
              <a:rPr lang="en-MY" sz="2400" dirty="0" smtClean="0"/>
              <a:t>is </a:t>
            </a:r>
            <a:r>
              <a:rPr lang="en-MY" sz="2400" dirty="0"/>
              <a:t>anticipated that costs associated with management of materials performance will continue to </a:t>
            </a:r>
            <a:r>
              <a:rPr lang="en-MY" sz="2400" dirty="0" smtClean="0"/>
              <a:t>increase </a:t>
            </a:r>
            <a:r>
              <a:rPr lang="en-MY" sz="2400" dirty="0"/>
              <a:t>as plants age. </a:t>
            </a:r>
            <a:endParaRPr lang="en-MY" sz="2400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1097280" y="3856383"/>
            <a:ext cx="4306956" cy="18818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smtClean="0"/>
              <a:t>To improve </a:t>
            </a:r>
            <a:r>
              <a:rPr lang="en-MY" dirty="0"/>
              <a:t>capacity factors of nuclear power plants </a:t>
            </a:r>
            <a:endParaRPr lang="en-MY" dirty="0" smtClean="0"/>
          </a:p>
          <a:p>
            <a:pPr algn="ctr"/>
            <a:r>
              <a:rPr lang="en-MY" dirty="0" smtClean="0"/>
              <a:t>&amp;</a:t>
            </a:r>
          </a:p>
          <a:p>
            <a:pPr algn="ctr"/>
            <a:r>
              <a:rPr lang="en-MY" dirty="0"/>
              <a:t>reduce the costs associated with managing materials performance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751984" y="3856382"/>
            <a:ext cx="4306956" cy="18818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 smtClean="0"/>
              <a:t>implementation </a:t>
            </a:r>
            <a:r>
              <a:rPr lang="en-MY" dirty="0"/>
              <a:t>of successful programs for the real-time monitoring of materials degradation. </a:t>
            </a:r>
          </a:p>
          <a:p>
            <a:pPr algn="ctr"/>
            <a:endParaRPr lang="en-US" dirty="0"/>
          </a:p>
        </p:txBody>
      </p:sp>
      <p:cxnSp>
        <p:nvCxnSpPr>
          <p:cNvPr id="8" name="Straight Arrow Connector 7"/>
          <p:cNvCxnSpPr>
            <a:stCxn id="5" idx="3"/>
          </p:cNvCxnSpPr>
          <p:nvPr/>
        </p:nvCxnSpPr>
        <p:spPr>
          <a:xfrm flipV="1">
            <a:off x="5404236" y="4797287"/>
            <a:ext cx="126160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6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</a:t>
            </a:r>
            <a:r>
              <a:rPr lang="en-MY" dirty="0" smtClean="0"/>
              <a:t>canning Probe Microscopy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MY" sz="2200" dirty="0" smtClean="0"/>
              <a:t>Microscopic  </a:t>
            </a:r>
            <a:r>
              <a:rPr lang="en-MY" sz="2200" dirty="0"/>
              <a:t>physical  property  imaging  </a:t>
            </a:r>
            <a:r>
              <a:rPr lang="en-MY" sz="2200" dirty="0" smtClean="0"/>
              <a:t>techniques:</a:t>
            </a:r>
          </a:p>
          <a:p>
            <a:pPr marL="534988" indent="-90488" algn="just">
              <a:buFont typeface="Arial" panose="020B0604020202020204" pitchFamily="34" charset="0"/>
              <a:buChar char="•"/>
            </a:pPr>
            <a:r>
              <a:rPr lang="en-MY" sz="2200" dirty="0" smtClean="0"/>
              <a:t> Atomic </a:t>
            </a:r>
            <a:r>
              <a:rPr lang="en-MY" sz="2200" dirty="0"/>
              <a:t>force microscopy </a:t>
            </a:r>
            <a:r>
              <a:rPr lang="en-MY" sz="2200" dirty="0" smtClean="0"/>
              <a:t>(AFM)</a:t>
            </a:r>
          </a:p>
          <a:p>
            <a:pPr marL="534988" indent="-90488" algn="just">
              <a:buFont typeface="Arial" panose="020B0604020202020204" pitchFamily="34" charset="0"/>
              <a:buChar char="•"/>
            </a:pPr>
            <a:r>
              <a:rPr lang="en-MY" sz="2200" dirty="0" smtClean="0"/>
              <a:t> Scanning electron microscopy  (SEM)</a:t>
            </a:r>
          </a:p>
        </p:txBody>
      </p:sp>
    </p:spTree>
    <p:extLst>
      <p:ext uri="{BB962C8B-B14F-4D97-AF65-F5344CB8AC3E}">
        <p14:creationId xmlns:p14="http://schemas.microsoft.com/office/powerpoint/2010/main" val="28578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</a:t>
            </a:r>
            <a:r>
              <a:rPr lang="en-MY" dirty="0" smtClean="0"/>
              <a:t>canning Probe Microscopy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2550" indent="0" algn="just">
              <a:buNone/>
            </a:pPr>
            <a:r>
              <a:rPr lang="en-MY" sz="2200" dirty="0" smtClean="0"/>
              <a:t>These  </a:t>
            </a:r>
            <a:r>
              <a:rPr lang="en-MY" sz="2200" dirty="0"/>
              <a:t>methods  are  able  to </a:t>
            </a:r>
            <a:r>
              <a:rPr lang="en-MY" sz="2200" dirty="0" smtClean="0"/>
              <a:t>resolve </a:t>
            </a:r>
            <a:r>
              <a:rPr lang="en-MY" sz="2200" dirty="0"/>
              <a:t>the impact of microstructure characteristics on </a:t>
            </a:r>
            <a:r>
              <a:rPr lang="en-MY" sz="2200" dirty="0" err="1"/>
              <a:t>nano</a:t>
            </a:r>
            <a:r>
              <a:rPr lang="en-MY" sz="2200" dirty="0"/>
              <a:t>-scale magnetization behaviour and  the  </a:t>
            </a:r>
            <a:r>
              <a:rPr lang="en-MY" sz="2200" dirty="0" err="1"/>
              <a:t>nano</a:t>
            </a:r>
            <a:r>
              <a:rPr lang="en-MY" sz="2200" dirty="0"/>
              <a:t>-scale  elastic  material  </a:t>
            </a:r>
            <a:r>
              <a:rPr lang="en-MY" sz="2200" dirty="0" smtClean="0"/>
              <a:t>response</a:t>
            </a:r>
          </a:p>
          <a:p>
            <a:pPr marL="82550" indent="0" algn="just">
              <a:buNone/>
            </a:pPr>
            <a:r>
              <a:rPr lang="en-MY" sz="2200" dirty="0" smtClean="0"/>
              <a:t>By coupling </a:t>
            </a:r>
            <a:r>
              <a:rPr lang="en-MY" sz="2200" dirty="0"/>
              <a:t>the capabilities of these measurements with classical analytical microscopy </a:t>
            </a:r>
            <a:r>
              <a:rPr lang="en-MY" sz="2200" dirty="0" smtClean="0"/>
              <a:t>methods</a:t>
            </a:r>
            <a:r>
              <a:rPr lang="en-MY" sz="2200" dirty="0"/>
              <a:t>, possible to construct </a:t>
            </a:r>
            <a:r>
              <a:rPr lang="en-MY" sz="2200" dirty="0" smtClean="0"/>
              <a:t>3D </a:t>
            </a:r>
            <a:r>
              <a:rPr lang="en-MY" sz="2200" dirty="0"/>
              <a:t>micro-property, micro-chemistry, and micro-crystallographic information that </a:t>
            </a:r>
            <a:r>
              <a:rPr lang="en-MY" sz="2200" dirty="0" smtClean="0"/>
              <a:t>can </a:t>
            </a:r>
            <a:r>
              <a:rPr lang="en-MY" sz="2200" dirty="0"/>
              <a:t>be  used to identify  important relationships between microstructure evolution  and  material </a:t>
            </a:r>
            <a:r>
              <a:rPr lang="en-MY" sz="2200" dirty="0" smtClean="0"/>
              <a:t>response.</a:t>
            </a:r>
            <a:endParaRPr lang="en-MY" sz="2200" dirty="0"/>
          </a:p>
        </p:txBody>
      </p:sp>
    </p:spTree>
    <p:extLst>
      <p:ext uri="{BB962C8B-B14F-4D97-AF65-F5344CB8AC3E}">
        <p14:creationId xmlns:p14="http://schemas.microsoft.com/office/powerpoint/2010/main" val="26456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278" y="286603"/>
            <a:ext cx="7191609" cy="52295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6655" y="5608136"/>
            <a:ext cx="10374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 Illustration  of  the  combined  power  of  structural,  chemical,  and  physical  property  imaging </a:t>
            </a:r>
            <a:r>
              <a:rPr lang="en-MY" dirty="0" smtClean="0"/>
              <a:t>techniques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5685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 smtClean="0"/>
              <a:t>Engineering‐scale degradation measurements</a:t>
            </a:r>
            <a:r>
              <a:rPr lang="en-MY" dirty="0"/>
              <a:t>	-</a:t>
            </a:r>
            <a:r>
              <a:rPr lang="en-MY" dirty="0" smtClean="0"/>
              <a:t>NDE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The  main  classes  (and  subclasses)  of  detection methods  of  interest  are  </a:t>
            </a:r>
            <a:r>
              <a:rPr lang="en-MY" dirty="0" smtClean="0"/>
              <a:t>acoustic,  magnetic,  </a:t>
            </a:r>
            <a:r>
              <a:rPr lang="en-MY" dirty="0"/>
              <a:t>and  electrical. Each detection method can be realized by multiple sensor types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584" y="2530816"/>
            <a:ext cx="5222403" cy="370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278" y="14849"/>
            <a:ext cx="4648460" cy="62975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5121266"/>
            <a:ext cx="3649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Microstructural defect length scales and applicable NDE techniques</a:t>
            </a:r>
          </a:p>
        </p:txBody>
      </p:sp>
    </p:spTree>
    <p:extLst>
      <p:ext uri="{BB962C8B-B14F-4D97-AF65-F5344CB8AC3E}">
        <p14:creationId xmlns:p14="http://schemas.microsoft.com/office/powerpoint/2010/main" val="26084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Property </a:t>
            </a:r>
            <a:r>
              <a:rPr lang="en-MY" dirty="0"/>
              <a:t>changes for NDE monitoring of nuclear materials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34" y="2447679"/>
            <a:ext cx="10314546" cy="25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4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In‐pile</a:t>
            </a:r>
            <a:r>
              <a:rPr lang="en-MY" dirty="0"/>
              <a:t> </a:t>
            </a:r>
            <a:r>
              <a:rPr lang="en-MY" dirty="0" smtClean="0"/>
              <a:t>measurements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Fuel </a:t>
            </a:r>
            <a:r>
              <a:rPr lang="en-MY" sz="2400" dirty="0"/>
              <a:t>cycle test program should include in-pile instrumentation that allows </a:t>
            </a:r>
            <a:r>
              <a:rPr lang="en-MY" sz="2400" dirty="0" smtClean="0"/>
              <a:t>real-time  3D  </a:t>
            </a:r>
            <a:r>
              <a:rPr lang="en-MY" sz="2400" dirty="0"/>
              <a:t>characterization  of  fuel  during  irradiation </a:t>
            </a:r>
            <a:endParaRPr lang="en-MY" sz="2400" dirty="0" smtClean="0"/>
          </a:p>
          <a:p>
            <a:r>
              <a:rPr lang="en-MY" sz="2400" dirty="0" smtClean="0"/>
              <a:t>Characterization  </a:t>
            </a:r>
            <a:r>
              <a:rPr lang="en-MY" sz="2400" dirty="0"/>
              <a:t>needs  include  dimensional  changes  in  fuel  pellets,  microstructural  changes </a:t>
            </a:r>
            <a:r>
              <a:rPr lang="en-MY" sz="2400" dirty="0" smtClean="0"/>
              <a:t>and characterization  </a:t>
            </a:r>
            <a:r>
              <a:rPr lang="en-MY" sz="2400" dirty="0"/>
              <a:t>of  fission  gasses. </a:t>
            </a:r>
            <a:endParaRPr lang="en-MY" sz="2400" dirty="0" smtClean="0"/>
          </a:p>
          <a:p>
            <a:r>
              <a:rPr lang="en-MY" sz="2400" dirty="0"/>
              <a:t>On-line continuous </a:t>
            </a:r>
            <a:r>
              <a:rPr lang="en-MY" sz="2400" dirty="0" smtClean="0"/>
              <a:t>monitoring </a:t>
            </a:r>
            <a:r>
              <a:rPr lang="en-MY" sz="2400" dirty="0"/>
              <a:t>of in-pile materials requires radiation-hardened sensor materials</a:t>
            </a:r>
            <a:r>
              <a:rPr lang="en-MY" sz="2400" dirty="0" smtClean="0"/>
              <a:t>.</a:t>
            </a:r>
          </a:p>
          <a:p>
            <a:r>
              <a:rPr lang="en-MY" sz="2400" dirty="0" smtClean="0"/>
              <a:t>Gamma </a:t>
            </a:r>
            <a:r>
              <a:rPr lang="en-MY" sz="2400" dirty="0"/>
              <a:t>and/or </a:t>
            </a:r>
            <a:r>
              <a:rPr lang="en-MY" sz="2400" dirty="0" smtClean="0"/>
              <a:t>neutron </a:t>
            </a:r>
            <a:r>
              <a:rPr lang="en-MY" sz="2400" dirty="0"/>
              <a:t>testing has been conducted for the production of radiation-hardened magnetic sensors for </a:t>
            </a:r>
            <a:r>
              <a:rPr lang="en-MY" sz="2400" dirty="0" smtClean="0"/>
              <a:t>space </a:t>
            </a:r>
            <a:r>
              <a:rPr lang="en-MY" sz="2400" dirty="0"/>
              <a:t>applications, fusion reactors, and other nuclear applications.</a:t>
            </a:r>
          </a:p>
        </p:txBody>
      </p:sp>
    </p:spTree>
    <p:extLst>
      <p:ext uri="{BB962C8B-B14F-4D97-AF65-F5344CB8AC3E}">
        <p14:creationId xmlns:p14="http://schemas.microsoft.com/office/powerpoint/2010/main" val="29133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Ex‐core	measurements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200" dirty="0"/>
              <a:t>Monitoring of ex-core structural components such as the RPV, on the other hand, allows </a:t>
            </a:r>
            <a:r>
              <a:rPr lang="en-MY" sz="2200" dirty="0" smtClean="0"/>
              <a:t>the  </a:t>
            </a:r>
            <a:r>
              <a:rPr lang="en-MY" sz="2200" dirty="0"/>
              <a:t>introduction  of  many  other  types  of  sensors  because  the  materials  used  for  ex-core </a:t>
            </a:r>
            <a:r>
              <a:rPr lang="en-MY" sz="2200" dirty="0" smtClean="0"/>
              <a:t>components </a:t>
            </a:r>
            <a:r>
              <a:rPr lang="en-MY" sz="2200" dirty="0"/>
              <a:t>are metallic and therefore allow a wider range of measurement physics. </a:t>
            </a:r>
            <a:endParaRPr lang="en-MY" sz="2200" dirty="0" smtClean="0"/>
          </a:p>
          <a:p>
            <a:r>
              <a:rPr lang="en-MY" sz="2200" dirty="0" smtClean="0"/>
              <a:t>In </a:t>
            </a:r>
            <a:r>
              <a:rPr lang="en-MY" sz="2200" dirty="0"/>
              <a:t>addition, </a:t>
            </a:r>
            <a:r>
              <a:rPr lang="en-MY" sz="2200" dirty="0" smtClean="0"/>
              <a:t>the </a:t>
            </a:r>
            <a:r>
              <a:rPr lang="en-MY" sz="2200" dirty="0"/>
              <a:t>environmental conditions are often less severe than in-core conditions. </a:t>
            </a:r>
            <a:endParaRPr lang="en-MY" sz="2200" dirty="0" smtClean="0"/>
          </a:p>
          <a:p>
            <a:r>
              <a:rPr lang="en-MY" sz="2200" dirty="0" smtClean="0"/>
              <a:t>Acoustic</a:t>
            </a:r>
            <a:r>
              <a:rPr lang="en-MY" sz="2200" dirty="0"/>
              <a:t>, ultrasonic </a:t>
            </a:r>
            <a:r>
              <a:rPr lang="en-MY" sz="2200" dirty="0" smtClean="0"/>
              <a:t>and  </a:t>
            </a:r>
            <a:r>
              <a:rPr lang="en-MY" sz="2200" dirty="0"/>
              <a:t>magnetic  sensors  are  of  primary  interest  when  dealing  with  metallic  pressure  boundary </a:t>
            </a:r>
            <a:r>
              <a:rPr lang="en-MY" sz="2200" dirty="0" smtClean="0"/>
              <a:t>components</a:t>
            </a:r>
            <a:r>
              <a:rPr lang="en-MY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0286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MY" sz="2400" dirty="0"/>
              <a:t>M</a:t>
            </a:r>
            <a:r>
              <a:rPr lang="en-MY" sz="2400" dirty="0" smtClean="0"/>
              <a:t>agnetic </a:t>
            </a:r>
            <a:r>
              <a:rPr lang="en-MY" sz="2400" dirty="0"/>
              <a:t>sensors measure magnetic field changes near degradation and </a:t>
            </a:r>
            <a:r>
              <a:rPr lang="en-MY" sz="2400" dirty="0" smtClean="0"/>
              <a:t>cracking </a:t>
            </a:r>
            <a:r>
              <a:rPr lang="en-MY" sz="2400" dirty="0"/>
              <a:t>by means of flux leakage or </a:t>
            </a:r>
            <a:r>
              <a:rPr lang="en-MY" sz="2400" dirty="0" smtClean="0"/>
              <a:t>some effects </a:t>
            </a:r>
            <a:r>
              <a:rPr lang="en-MY" sz="2400" dirty="0"/>
              <a:t>caused by the discontinuous jump of </a:t>
            </a:r>
            <a:r>
              <a:rPr lang="en-MY" sz="2400" dirty="0" smtClean="0"/>
              <a:t>magnetization </a:t>
            </a:r>
            <a:r>
              <a:rPr lang="en-MY" sz="2400" dirty="0"/>
              <a:t>due to pinned domain wall movement. </a:t>
            </a:r>
            <a:endParaRPr lang="en-MY" sz="2400" dirty="0" smtClean="0"/>
          </a:p>
          <a:p>
            <a:pPr marL="0" indent="0">
              <a:buNone/>
            </a:pPr>
            <a:r>
              <a:rPr lang="en-MY" sz="2400" dirty="0" smtClean="0"/>
              <a:t>Acoustic </a:t>
            </a:r>
            <a:r>
              <a:rPr lang="en-MY" sz="2400" dirty="0"/>
              <a:t>and </a:t>
            </a:r>
            <a:r>
              <a:rPr lang="en-MY" sz="2400" dirty="0" smtClean="0"/>
              <a:t>ultrasonic </a:t>
            </a:r>
            <a:r>
              <a:rPr lang="en-MY" sz="2400" dirty="0"/>
              <a:t>measurements could potentially be implemented using a variety of sensors including </a:t>
            </a:r>
            <a:r>
              <a:rPr lang="en-MY" sz="2400" dirty="0" smtClean="0"/>
              <a:t>those  </a:t>
            </a:r>
            <a:r>
              <a:rPr lang="en-MY" sz="2400" dirty="0"/>
              <a:t>based  on  piezoelectric,  </a:t>
            </a:r>
            <a:r>
              <a:rPr lang="en-MY" sz="2400" dirty="0" err="1"/>
              <a:t>magnetostrictive</a:t>
            </a:r>
            <a:r>
              <a:rPr lang="en-MY" sz="2400" dirty="0"/>
              <a:t>,  and  electromagnetic  acoustic  transduction </a:t>
            </a:r>
            <a:r>
              <a:rPr lang="en-MY" sz="2400" dirty="0" smtClean="0"/>
              <a:t>(</a:t>
            </a:r>
            <a:r>
              <a:rPr lang="en-MY" sz="2400" dirty="0"/>
              <a:t>EMATs).  </a:t>
            </a:r>
            <a:endParaRPr lang="en-MY" sz="2400" dirty="0" smtClean="0"/>
          </a:p>
          <a:p>
            <a:pPr marL="0" indent="0">
              <a:buNone/>
            </a:pPr>
            <a:r>
              <a:rPr lang="en-MY" sz="2400" dirty="0" smtClean="0"/>
              <a:t>Laser  </a:t>
            </a:r>
            <a:r>
              <a:rPr lang="en-MY" sz="2400" dirty="0"/>
              <a:t>excitation  of  ultrasound  may  also  be  a  possible  means  for  inspecting </a:t>
            </a:r>
            <a:r>
              <a:rPr lang="en-MY" sz="2400" dirty="0" smtClean="0"/>
              <a:t>components </a:t>
            </a:r>
            <a:r>
              <a:rPr lang="en-MY" sz="2400" dirty="0"/>
              <a:t>when access to the surface is available. </a:t>
            </a:r>
          </a:p>
        </p:txBody>
      </p:sp>
    </p:spTree>
    <p:extLst>
      <p:ext uri="{BB962C8B-B14F-4D97-AF65-F5344CB8AC3E}">
        <p14:creationId xmlns:p14="http://schemas.microsoft.com/office/powerpoint/2010/main" val="149725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Detection  </a:t>
            </a:r>
            <a:r>
              <a:rPr lang="en-MY" smtClean="0"/>
              <a:t>Technology  Requirement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 measurement  signal: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MY" dirty="0" smtClean="0"/>
              <a:t>robustness  </a:t>
            </a:r>
            <a:r>
              <a:rPr lang="en-MY" dirty="0"/>
              <a:t>of  measurement  signal  to  noise,  sensitivity  to  small-scale  changes,  and  selectivity </a:t>
            </a:r>
            <a:r>
              <a:rPr lang="en-MY" dirty="0" smtClean="0"/>
              <a:t>minimally </a:t>
            </a:r>
            <a:r>
              <a:rPr lang="en-MY" dirty="0"/>
              <a:t>impacted by other </a:t>
            </a:r>
            <a:r>
              <a:rPr lang="en-MY" dirty="0" smtClean="0"/>
              <a:t>factors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sensor technologies: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MY" dirty="0" smtClean="0"/>
              <a:t>robustness </a:t>
            </a:r>
            <a:r>
              <a:rPr lang="en-MY" dirty="0"/>
              <a:t>and long-term stability </a:t>
            </a:r>
            <a:r>
              <a:rPr lang="en-MY" dirty="0" smtClean="0"/>
              <a:t>to  </a:t>
            </a:r>
            <a:r>
              <a:rPr lang="en-MY" dirty="0"/>
              <a:t>harsh  temperature,  radiation,  and  chemical  environments;  high  sensitivity  over  large </a:t>
            </a:r>
            <a:r>
              <a:rPr lang="en-MY" dirty="0" smtClean="0"/>
              <a:t>bandwidths</a:t>
            </a:r>
            <a:r>
              <a:rPr lang="en-MY" dirty="0"/>
              <a:t>;  and  integrated  sensors  in  structural  </a:t>
            </a:r>
            <a:r>
              <a:rPr lang="en-MY" dirty="0" smtClean="0"/>
              <a:t>materials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 electronics  and  instrumentation: </a:t>
            </a:r>
          </a:p>
          <a:p>
            <a:pPr marL="0" indent="0">
              <a:buNone/>
            </a:pPr>
            <a:r>
              <a:rPr lang="en-MY" dirty="0" smtClean="0"/>
              <a:t>Robustness  </a:t>
            </a:r>
            <a:r>
              <a:rPr lang="en-MY" dirty="0"/>
              <a:t>to  harsh  environment,  low  power  or  power-harvesting  </a:t>
            </a:r>
            <a:r>
              <a:rPr lang="en-MY" dirty="0" smtClean="0"/>
              <a:t>capable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4)  analytics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MY" dirty="0" smtClean="0"/>
              <a:t>multiscale  </a:t>
            </a:r>
            <a:r>
              <a:rPr lang="en-MY" dirty="0" err="1"/>
              <a:t>multiphysics</a:t>
            </a:r>
            <a:r>
              <a:rPr lang="en-MY" dirty="0"/>
              <a:t>  computational  </a:t>
            </a:r>
            <a:r>
              <a:rPr lang="en-MY" dirty="0" err="1"/>
              <a:t>modeling</a:t>
            </a:r>
            <a:r>
              <a:rPr lang="en-MY" dirty="0"/>
              <a:t>  to  guide  interpretation  of  measured  </a:t>
            </a:r>
            <a:r>
              <a:rPr lang="en-MY" dirty="0" smtClean="0"/>
              <a:t>data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9328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95986"/>
          </a:xfrm>
        </p:spPr>
        <p:txBody>
          <a:bodyPr>
            <a:normAutofit lnSpcReduction="10000"/>
          </a:bodyPr>
          <a:lstStyle/>
          <a:p>
            <a:endParaRPr lang="en-MY" sz="2200" dirty="0" smtClean="0"/>
          </a:p>
          <a:p>
            <a:endParaRPr lang="en-MY" sz="2200" dirty="0"/>
          </a:p>
          <a:p>
            <a:endParaRPr lang="en-MY" sz="2200" dirty="0" smtClean="0"/>
          </a:p>
          <a:p>
            <a:endParaRPr lang="en-MY" sz="2200" dirty="0"/>
          </a:p>
          <a:p>
            <a:endParaRPr lang="en-MY" sz="2200" dirty="0" smtClean="0"/>
          </a:p>
          <a:p>
            <a:endParaRPr lang="en-MY" sz="2200" dirty="0"/>
          </a:p>
          <a:p>
            <a:r>
              <a:rPr lang="en-MY" sz="2200" dirty="0" smtClean="0"/>
              <a:t>At  </a:t>
            </a:r>
            <a:r>
              <a:rPr lang="en-MY" sz="2200" dirty="0"/>
              <a:t>present,  the  major  issues  are  with  respect  to  large  components  </a:t>
            </a:r>
            <a:r>
              <a:rPr lang="en-MY" sz="2200" dirty="0" smtClean="0"/>
              <a:t>which </a:t>
            </a:r>
            <a:r>
              <a:rPr lang="en-MY" sz="2200" dirty="0"/>
              <a:t>appear to </a:t>
            </a:r>
            <a:r>
              <a:rPr lang="en-MY" sz="2200" dirty="0" smtClean="0"/>
              <a:t>be impacted by material </a:t>
            </a:r>
            <a:r>
              <a:rPr lang="en-MY" sz="2200" dirty="0"/>
              <a:t>degradation</a:t>
            </a:r>
            <a:r>
              <a:rPr lang="en-MY" sz="2200" dirty="0" smtClean="0"/>
              <a:t>.</a:t>
            </a:r>
          </a:p>
          <a:p>
            <a:r>
              <a:rPr lang="en-MY" sz="2200" dirty="0"/>
              <a:t>Continued reliability of these components </a:t>
            </a:r>
            <a:r>
              <a:rPr lang="en-MY" sz="2200" dirty="0" smtClean="0"/>
              <a:t>are </a:t>
            </a:r>
            <a:r>
              <a:rPr lang="en-MY" sz="2200" dirty="0"/>
              <a:t>challenging as they represent high-value components that are </a:t>
            </a:r>
            <a:r>
              <a:rPr lang="en-MY" sz="2200" dirty="0" smtClean="0"/>
              <a:t>safety-critical which can result </a:t>
            </a:r>
            <a:r>
              <a:rPr lang="en-MY" sz="2200" dirty="0"/>
              <a:t>in expensive shut-down of operating plants. </a:t>
            </a:r>
            <a:endParaRPr lang="en-MY" sz="2200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38796890"/>
              </p:ext>
            </p:extLst>
          </p:nvPr>
        </p:nvGraphicFramePr>
        <p:xfrm>
          <a:off x="3053080" y="1645920"/>
          <a:ext cx="5831840" cy="272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521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In-service </a:t>
            </a:r>
            <a:r>
              <a:rPr lang="en-MY" dirty="0"/>
              <a:t>inspection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200" dirty="0" smtClean="0"/>
              <a:t>Based </a:t>
            </a:r>
            <a:r>
              <a:rPr lang="en-MY" sz="2200" dirty="0"/>
              <a:t>on requirements in the ASME B&amp;PV </a:t>
            </a:r>
            <a:r>
              <a:rPr lang="en-MY" sz="2200" dirty="0" smtClean="0"/>
              <a:t>Code  </a:t>
            </a:r>
            <a:r>
              <a:rPr lang="en-MY" sz="2200" dirty="0"/>
              <a:t>which  were  originally  developed  in  the  1960’s</a:t>
            </a:r>
            <a:r>
              <a:rPr lang="en-MY" sz="2200" dirty="0" smtClean="0"/>
              <a:t>.</a:t>
            </a:r>
          </a:p>
          <a:p>
            <a:r>
              <a:rPr lang="en-MY" sz="2200" dirty="0"/>
              <a:t>The  code  specifies </a:t>
            </a:r>
            <a:r>
              <a:rPr lang="en-MY" sz="2200" dirty="0" smtClean="0"/>
              <a:t>whether  </a:t>
            </a:r>
            <a:r>
              <a:rPr lang="en-MY" sz="2200" dirty="0"/>
              <a:t>volumetric,  surface,  or  visual  examinations  should  be  performed  depending  on  the </a:t>
            </a:r>
            <a:r>
              <a:rPr lang="en-MY" sz="2200" dirty="0" smtClean="0"/>
              <a:t>functional </a:t>
            </a:r>
            <a:r>
              <a:rPr lang="en-MY" sz="2200" dirty="0"/>
              <a:t>requirements of the component and the risks associated with </a:t>
            </a:r>
            <a:r>
              <a:rPr lang="en-MY" sz="2200" dirty="0" smtClean="0"/>
              <a:t>its </a:t>
            </a:r>
            <a:r>
              <a:rPr lang="en-MY" sz="2200" dirty="0"/>
              <a:t>failure. </a:t>
            </a:r>
            <a:endParaRPr lang="en-MY" sz="2200" dirty="0" smtClean="0"/>
          </a:p>
          <a:p>
            <a:r>
              <a:rPr lang="en-MY" sz="2200" dirty="0"/>
              <a:t>While current in-service inspection processes have been successful at detecting cracks in </a:t>
            </a:r>
            <a:r>
              <a:rPr lang="en-MY" sz="2200" dirty="0" smtClean="0"/>
              <a:t>large-scale </a:t>
            </a:r>
            <a:r>
              <a:rPr lang="en-MY" sz="2200" dirty="0"/>
              <a:t>components, it is almost always after the </a:t>
            </a:r>
            <a:r>
              <a:rPr lang="en-MY" sz="2200" dirty="0" smtClean="0"/>
              <a:t>fact.</a:t>
            </a:r>
          </a:p>
          <a:p>
            <a:r>
              <a:rPr lang="en-MY" sz="2200" dirty="0"/>
              <a:t>Example: corrosion and subsequent cracking in the weld region of the control rod drive </a:t>
            </a:r>
            <a:r>
              <a:rPr lang="en-MY" sz="2200" dirty="0" smtClean="0"/>
              <a:t>mechanism  </a:t>
            </a:r>
            <a:r>
              <a:rPr lang="en-MY" sz="2200" dirty="0"/>
              <a:t>penetrations  in  the  reactor  vessel  </a:t>
            </a:r>
            <a:r>
              <a:rPr lang="en-MY" sz="2200" dirty="0" smtClean="0"/>
              <a:t>head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16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Criteria of Detection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1</a:t>
            </a:r>
            <a:r>
              <a:rPr lang="en-MY" sz="2400" dirty="0"/>
              <a:t>) be </a:t>
            </a:r>
            <a:r>
              <a:rPr lang="en-MY" sz="2400" dirty="0" smtClean="0"/>
              <a:t>non-destructive</a:t>
            </a:r>
          </a:p>
          <a:p>
            <a:r>
              <a:rPr lang="en-MY" sz="2400" dirty="0" smtClean="0"/>
              <a:t>2</a:t>
            </a:r>
            <a:r>
              <a:rPr lang="en-MY" sz="2400" dirty="0"/>
              <a:t>) be able to probe large </a:t>
            </a:r>
            <a:r>
              <a:rPr lang="en-MY" sz="2400" dirty="0" smtClean="0"/>
              <a:t>volumes</a:t>
            </a:r>
          </a:p>
          <a:p>
            <a:r>
              <a:rPr lang="en-MY" sz="2400" dirty="0" smtClean="0"/>
              <a:t>3</a:t>
            </a:r>
            <a:r>
              <a:rPr lang="en-MY" sz="2400" dirty="0"/>
              <a:t>) have </a:t>
            </a:r>
            <a:r>
              <a:rPr lang="en-MY" sz="2400" dirty="0" err="1" smtClean="0"/>
              <a:t>submillimeter</a:t>
            </a:r>
            <a:r>
              <a:rPr lang="en-MY" sz="2400" dirty="0" smtClean="0"/>
              <a:t> </a:t>
            </a:r>
            <a:r>
              <a:rPr lang="en-MY" sz="2400" dirty="0"/>
              <a:t>spatial </a:t>
            </a:r>
            <a:r>
              <a:rPr lang="en-MY" sz="2400" dirty="0" smtClean="0"/>
              <a:t>resolution</a:t>
            </a:r>
          </a:p>
          <a:p>
            <a:r>
              <a:rPr lang="en-MY" sz="2400" dirty="0" smtClean="0"/>
              <a:t>4</a:t>
            </a:r>
            <a:r>
              <a:rPr lang="en-MY" sz="2400" dirty="0"/>
              <a:t>) be capable of real-time/ on-line </a:t>
            </a:r>
            <a:r>
              <a:rPr lang="en-MY" sz="2400" dirty="0" smtClean="0"/>
              <a:t>monitoring </a:t>
            </a:r>
          </a:p>
          <a:p>
            <a:r>
              <a:rPr lang="en-MY" sz="2400" dirty="0" smtClean="0"/>
              <a:t>5</a:t>
            </a:r>
            <a:r>
              <a:rPr lang="en-MY" sz="2400" dirty="0"/>
              <a:t>) be able to operate </a:t>
            </a:r>
            <a:r>
              <a:rPr lang="en-MY" sz="2400" dirty="0" smtClean="0"/>
              <a:t>remotely</a:t>
            </a:r>
          </a:p>
          <a:p>
            <a:r>
              <a:rPr lang="en-MY" sz="2400" dirty="0" smtClean="0"/>
              <a:t>6</a:t>
            </a:r>
            <a:r>
              <a:rPr lang="en-MY" sz="2400" dirty="0"/>
              <a:t>) be able to withstand radiation environments at high temperatures. </a:t>
            </a:r>
          </a:p>
        </p:txBody>
      </p:sp>
    </p:spTree>
    <p:extLst>
      <p:ext uri="{BB962C8B-B14F-4D97-AF65-F5344CB8AC3E}">
        <p14:creationId xmlns:p14="http://schemas.microsoft.com/office/powerpoint/2010/main" val="8921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Overall Approach for Real Time Monitoring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023360"/>
          </a:xfrm>
        </p:spPr>
        <p:txBody>
          <a:bodyPr>
            <a:normAutofit/>
          </a:bodyPr>
          <a:lstStyle/>
          <a:p>
            <a:r>
              <a:rPr lang="en-MY" sz="2400" dirty="0"/>
              <a:t>The framework for </a:t>
            </a:r>
            <a:r>
              <a:rPr lang="en-MY" sz="2400" dirty="0" smtClean="0"/>
              <a:t>real-time  </a:t>
            </a:r>
            <a:r>
              <a:rPr lang="en-MY" sz="2400" dirty="0"/>
              <a:t>monitoring  of  materials  degradation  in  nuclear  power  reactors  consists  of  three  main </a:t>
            </a:r>
            <a:r>
              <a:rPr lang="en-MY" sz="2400" dirty="0" smtClean="0"/>
              <a:t>interconnected </a:t>
            </a:r>
            <a:r>
              <a:rPr lang="en-MY" sz="2400" dirty="0"/>
              <a:t>thrust </a:t>
            </a:r>
            <a:r>
              <a:rPr lang="en-MY" sz="2400" dirty="0" smtClean="0"/>
              <a:t>areas: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57737121"/>
              </p:ext>
            </p:extLst>
          </p:nvPr>
        </p:nvGraphicFramePr>
        <p:xfrm>
          <a:off x="2473960" y="2346960"/>
          <a:ext cx="7660640" cy="387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779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Microstructural  </a:t>
            </a:r>
            <a:r>
              <a:rPr lang="en-MY" dirty="0" smtClean="0"/>
              <a:t>science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Development in  </a:t>
            </a:r>
            <a:r>
              <a:rPr lang="en-MY" sz="2400" dirty="0"/>
              <a:t>computational </a:t>
            </a:r>
            <a:r>
              <a:rPr lang="en-MY" sz="2400" dirty="0" smtClean="0"/>
              <a:t>methods </a:t>
            </a:r>
            <a:r>
              <a:rPr lang="en-MY" sz="2400" dirty="0"/>
              <a:t>at the </a:t>
            </a:r>
            <a:r>
              <a:rPr lang="en-MY" sz="2400" dirty="0" err="1"/>
              <a:t>meso</a:t>
            </a:r>
            <a:r>
              <a:rPr lang="en-MY" sz="2400" dirty="0"/>
              <a:t>-scale and analytical and </a:t>
            </a:r>
            <a:r>
              <a:rPr lang="en-MY" sz="2400" dirty="0" err="1"/>
              <a:t>nano</a:t>
            </a:r>
            <a:r>
              <a:rPr lang="en-MY" sz="2400" dirty="0"/>
              <a:t>-scale microscopy </a:t>
            </a:r>
            <a:r>
              <a:rPr lang="en-MY" sz="2400" dirty="0" smtClean="0"/>
              <a:t>to:</a:t>
            </a:r>
          </a:p>
          <a:p>
            <a:pPr lvl="1"/>
            <a:r>
              <a:rPr lang="en-MY" sz="2200" dirty="0" smtClean="0"/>
              <a:t>understand </a:t>
            </a:r>
            <a:r>
              <a:rPr lang="en-MY" sz="2200" dirty="0"/>
              <a:t>the onset </a:t>
            </a:r>
            <a:r>
              <a:rPr lang="en-MY" sz="2200" dirty="0" smtClean="0"/>
              <a:t>and </a:t>
            </a:r>
            <a:r>
              <a:rPr lang="en-MY" sz="2200" dirty="0"/>
              <a:t>progression of prototypical degradation mechanisms in structural </a:t>
            </a:r>
            <a:r>
              <a:rPr lang="en-MY" sz="2200" dirty="0" smtClean="0"/>
              <a:t>materials</a:t>
            </a:r>
          </a:p>
          <a:p>
            <a:r>
              <a:rPr lang="en-MY" sz="2400" dirty="0" smtClean="0"/>
              <a:t>Development  </a:t>
            </a:r>
            <a:r>
              <a:rPr lang="en-MY" sz="2400" dirty="0"/>
              <a:t>of  </a:t>
            </a:r>
            <a:r>
              <a:rPr lang="en-MY" sz="2400" dirty="0" err="1"/>
              <a:t>meso</a:t>
            </a:r>
            <a:r>
              <a:rPr lang="en-MY" sz="2400" dirty="0"/>
              <a:t>-scale  quantitative  property  measurement  techniques  (</a:t>
            </a:r>
            <a:r>
              <a:rPr lang="en-MY" sz="2400" dirty="0" smtClean="0"/>
              <a:t>physical property </a:t>
            </a:r>
            <a:r>
              <a:rPr lang="en-MY" sz="2400" dirty="0"/>
              <a:t>or micro-property imaging) </a:t>
            </a:r>
            <a:r>
              <a:rPr lang="en-MY" sz="2400" dirty="0" smtClean="0"/>
              <a:t>to:</a:t>
            </a:r>
          </a:p>
          <a:p>
            <a:pPr lvl="1"/>
            <a:r>
              <a:rPr lang="en-MY" sz="2200" dirty="0" smtClean="0"/>
              <a:t>measure </a:t>
            </a:r>
            <a:r>
              <a:rPr lang="en-MY" sz="2200" dirty="0"/>
              <a:t>magnetic, acoustic, and electrical properties </a:t>
            </a:r>
            <a:r>
              <a:rPr lang="en-MY" sz="2200" dirty="0" smtClean="0"/>
              <a:t>on </a:t>
            </a:r>
            <a:r>
              <a:rPr lang="en-MY" sz="2200" dirty="0"/>
              <a:t>sub-micron length scales. </a:t>
            </a:r>
          </a:p>
        </p:txBody>
      </p:sp>
    </p:spTree>
    <p:extLst>
      <p:ext uri="{BB962C8B-B14F-4D97-AF65-F5344CB8AC3E}">
        <p14:creationId xmlns:p14="http://schemas.microsoft.com/office/powerpoint/2010/main" val="168673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</a:t>
            </a:r>
            <a:r>
              <a:rPr lang="en-MY" dirty="0" err="1"/>
              <a:t>Behavior</a:t>
            </a:r>
            <a:r>
              <a:rPr lang="en-MY" dirty="0"/>
              <a:t> 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400" dirty="0" smtClean="0"/>
              <a:t>Develop  </a:t>
            </a:r>
            <a:r>
              <a:rPr lang="en-MY" sz="2400" dirty="0"/>
              <a:t>multi-scale,  multi-physics </a:t>
            </a:r>
            <a:r>
              <a:rPr lang="en-MY" sz="2400" dirty="0" smtClean="0"/>
              <a:t>computational  </a:t>
            </a:r>
            <a:r>
              <a:rPr lang="en-MY" sz="2400" dirty="0"/>
              <a:t>models  of  material  </a:t>
            </a:r>
            <a:r>
              <a:rPr lang="en-MY" sz="2400" dirty="0" err="1"/>
              <a:t>behavior</a:t>
            </a:r>
            <a:r>
              <a:rPr lang="en-MY" sz="2400" dirty="0"/>
              <a:t>  changes  caused  by  degradation  mechanisms</a:t>
            </a:r>
            <a:r>
              <a:rPr lang="en-MY" sz="2400" dirty="0" smtClean="0"/>
              <a:t>.</a:t>
            </a:r>
          </a:p>
          <a:p>
            <a:r>
              <a:rPr lang="en-MY" sz="2400" dirty="0" err="1"/>
              <a:t>Meso</a:t>
            </a:r>
            <a:r>
              <a:rPr lang="en-MY" sz="2400" dirty="0"/>
              <a:t>-scale models of degradation evolution and the resulting changes in physical properties </a:t>
            </a:r>
            <a:r>
              <a:rPr lang="en-MY" sz="2400" dirty="0" smtClean="0"/>
              <a:t>of </a:t>
            </a:r>
            <a:r>
              <a:rPr lang="en-MY" sz="2400" dirty="0"/>
              <a:t>the material (such as acoustic, magnetic, and electrical) will be coupled to macro-scale </a:t>
            </a:r>
            <a:r>
              <a:rPr lang="en-MY" sz="2400" dirty="0" smtClean="0"/>
              <a:t>models </a:t>
            </a:r>
            <a:r>
              <a:rPr lang="en-MY" sz="2400" dirty="0"/>
              <a:t>of the sensing physics to obtain insights into the sensitivity of measurement methods to  early  stages  of  </a:t>
            </a:r>
            <a:r>
              <a:rPr lang="en-MY" sz="2400" dirty="0" smtClean="0"/>
              <a:t>damage</a:t>
            </a:r>
          </a:p>
          <a:p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8942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Monitoring  and  predictive 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M</a:t>
            </a:r>
            <a:r>
              <a:rPr lang="en-MY" sz="2400" dirty="0" smtClean="0"/>
              <a:t>aterials science</a:t>
            </a:r>
            <a:r>
              <a:rPr lang="en-MY" sz="2400" dirty="0"/>
              <a:t>,  computational  methods,  and  physical  property  imaging to develop environmentally hardened sensors to </a:t>
            </a:r>
            <a:r>
              <a:rPr lang="en-MY" sz="2400" dirty="0" smtClean="0"/>
              <a:t>monitor  </a:t>
            </a:r>
            <a:r>
              <a:rPr lang="en-MY" sz="2400" dirty="0"/>
              <a:t>materials  </a:t>
            </a:r>
            <a:r>
              <a:rPr lang="en-MY" sz="2400" dirty="0" err="1"/>
              <a:t>behavior</a:t>
            </a:r>
            <a:r>
              <a:rPr lang="en-MY" sz="2400" dirty="0"/>
              <a:t>  under  harsh  conditions. </a:t>
            </a:r>
            <a:endParaRPr lang="en-MY" sz="2400" dirty="0" smtClean="0"/>
          </a:p>
          <a:p>
            <a:r>
              <a:rPr lang="en-MY" sz="2400" dirty="0" smtClean="0"/>
              <a:t>The  </a:t>
            </a:r>
            <a:r>
              <a:rPr lang="en-MY" sz="2400" dirty="0"/>
              <a:t>macroscopic </a:t>
            </a:r>
            <a:r>
              <a:rPr lang="en-MY" sz="2400" dirty="0" smtClean="0"/>
              <a:t>measurements </a:t>
            </a:r>
            <a:r>
              <a:rPr lang="en-MY" sz="2400" dirty="0"/>
              <a:t>from these sensors will be utilized, along with the multi-scale, multi-physics </a:t>
            </a:r>
            <a:r>
              <a:rPr lang="en-MY" sz="2400" dirty="0" smtClean="0"/>
              <a:t>models</a:t>
            </a:r>
            <a:r>
              <a:rPr lang="en-MY" sz="2400" dirty="0"/>
              <a:t>, to develop inverse analysis methods that attempt to quantify the level of damage at </a:t>
            </a:r>
            <a:r>
              <a:rPr lang="en-MY" sz="2400" dirty="0" smtClean="0"/>
              <a:t>the </a:t>
            </a:r>
            <a:r>
              <a:rPr lang="en-MY" sz="2400" dirty="0"/>
              <a:t>microstructural level. </a:t>
            </a:r>
          </a:p>
        </p:txBody>
      </p:sp>
    </p:spTree>
    <p:extLst>
      <p:ext uri="{BB962C8B-B14F-4D97-AF65-F5344CB8AC3E}">
        <p14:creationId xmlns:p14="http://schemas.microsoft.com/office/powerpoint/2010/main" val="11147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10362</TotalTime>
  <Words>2078</Words>
  <Application>Microsoft Macintosh PowerPoint</Application>
  <PresentationFormat>Widescreen</PresentationFormat>
  <Paragraphs>174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Calibri</vt:lpstr>
      <vt:lpstr>Calibri Light</vt:lpstr>
      <vt:lpstr>Arial</vt:lpstr>
      <vt:lpstr>Retrospect</vt:lpstr>
      <vt:lpstr>NUCLEAR REACTOR MATERIALS</vt:lpstr>
      <vt:lpstr>Introduction</vt:lpstr>
      <vt:lpstr>PowerPoint Presentation</vt:lpstr>
      <vt:lpstr>In-service inspection practices</vt:lpstr>
      <vt:lpstr>Criteria of Detection</vt:lpstr>
      <vt:lpstr>Overall Approach for Real Time Monitoring</vt:lpstr>
      <vt:lpstr> Microstructural  science</vt:lpstr>
      <vt:lpstr> Behavior  assessment</vt:lpstr>
      <vt:lpstr> Monitoring  and  predictive  capabilities</vt:lpstr>
      <vt:lpstr>Conceptual illustration of the integrated parts of Material Degradation and Detection</vt:lpstr>
      <vt:lpstr> Material degradation modes in LWR PCS</vt:lpstr>
      <vt:lpstr>PowerPoint Presentation</vt:lpstr>
      <vt:lpstr>PowerPoint Presentation</vt:lpstr>
      <vt:lpstr> Stage 1: Initial condition </vt:lpstr>
      <vt:lpstr>Stage 2: Precursors</vt:lpstr>
      <vt:lpstr>Stage 3: Incubation</vt:lpstr>
      <vt:lpstr>Stage  4:  Proto-cracks </vt:lpstr>
      <vt:lpstr>Stage  5:  Propagation</vt:lpstr>
      <vt:lpstr>Microscopic physical property imaging </vt:lpstr>
      <vt:lpstr>Scanning Probe Microscopy </vt:lpstr>
      <vt:lpstr>Scanning Probe Microscopy </vt:lpstr>
      <vt:lpstr>PowerPoint Presentation</vt:lpstr>
      <vt:lpstr>Engineering‐scale degradation measurements -NDE </vt:lpstr>
      <vt:lpstr>PowerPoint Presentation</vt:lpstr>
      <vt:lpstr>Property changes for NDE monitoring of nuclear materials </vt:lpstr>
      <vt:lpstr>In‐pile measurements </vt:lpstr>
      <vt:lpstr>Ex‐core measurements </vt:lpstr>
      <vt:lpstr>PowerPoint Presentation</vt:lpstr>
      <vt:lpstr>Detection  Technology  Requirement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dc:creator>PeiSean Goh</dc:creator>
  <cp:lastModifiedBy>PS GOH</cp:lastModifiedBy>
  <cp:revision>441</cp:revision>
  <cp:lastPrinted>2015-10-10T01:15:39Z</cp:lastPrinted>
  <dcterms:created xsi:type="dcterms:W3CDTF">2015-09-11T15:26:08Z</dcterms:created>
  <dcterms:modified xsi:type="dcterms:W3CDTF">2016-11-30T09:15:48Z</dcterms:modified>
</cp:coreProperties>
</file>