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2"/>
  </p:notesMasterIdLst>
  <p:sldIdLst>
    <p:sldId id="256" r:id="rId2"/>
    <p:sldId id="294" r:id="rId3"/>
    <p:sldId id="390" r:id="rId4"/>
    <p:sldId id="383" r:id="rId5"/>
    <p:sldId id="321" r:id="rId6"/>
    <p:sldId id="431" r:id="rId7"/>
    <p:sldId id="432" r:id="rId8"/>
    <p:sldId id="385" r:id="rId9"/>
    <p:sldId id="400" r:id="rId10"/>
    <p:sldId id="401" r:id="rId11"/>
    <p:sldId id="412" r:id="rId12"/>
    <p:sldId id="413" r:id="rId13"/>
    <p:sldId id="386" r:id="rId14"/>
    <p:sldId id="387" r:id="rId15"/>
    <p:sldId id="388" r:id="rId16"/>
    <p:sldId id="319" r:id="rId17"/>
    <p:sldId id="305" r:id="rId18"/>
    <p:sldId id="430" r:id="rId19"/>
    <p:sldId id="306" r:id="rId20"/>
    <p:sldId id="402" r:id="rId21"/>
    <p:sldId id="403" r:id="rId22"/>
    <p:sldId id="391" r:id="rId23"/>
    <p:sldId id="392" r:id="rId24"/>
    <p:sldId id="394" r:id="rId25"/>
    <p:sldId id="395" r:id="rId26"/>
    <p:sldId id="397" r:id="rId27"/>
    <p:sldId id="396" r:id="rId28"/>
    <p:sldId id="389" r:id="rId29"/>
    <p:sldId id="304" r:id="rId30"/>
    <p:sldId id="300" r:id="rId31"/>
    <p:sldId id="299" r:id="rId32"/>
    <p:sldId id="303" r:id="rId33"/>
    <p:sldId id="409" r:id="rId34"/>
    <p:sldId id="428" r:id="rId35"/>
    <p:sldId id="429" r:id="rId36"/>
    <p:sldId id="307" r:id="rId37"/>
    <p:sldId id="329" r:id="rId38"/>
    <p:sldId id="410" r:id="rId39"/>
    <p:sldId id="411" r:id="rId40"/>
    <p:sldId id="405" r:id="rId41"/>
    <p:sldId id="406" r:id="rId42"/>
    <p:sldId id="407" r:id="rId43"/>
    <p:sldId id="301" r:id="rId44"/>
    <p:sldId id="302" r:id="rId45"/>
    <p:sldId id="312" r:id="rId46"/>
    <p:sldId id="342" r:id="rId47"/>
    <p:sldId id="365" r:id="rId48"/>
    <p:sldId id="366" r:id="rId49"/>
    <p:sldId id="367" r:id="rId50"/>
    <p:sldId id="368" r:id="rId51"/>
    <p:sldId id="433" r:id="rId52"/>
    <p:sldId id="434" r:id="rId53"/>
    <p:sldId id="435" r:id="rId54"/>
    <p:sldId id="436" r:id="rId55"/>
    <p:sldId id="437" r:id="rId56"/>
    <p:sldId id="438" r:id="rId57"/>
    <p:sldId id="439" r:id="rId58"/>
    <p:sldId id="440" r:id="rId59"/>
    <p:sldId id="441" r:id="rId60"/>
    <p:sldId id="374" r:id="rId61"/>
    <p:sldId id="384" r:id="rId62"/>
    <p:sldId id="404" r:id="rId63"/>
    <p:sldId id="375" r:id="rId64"/>
    <p:sldId id="376" r:id="rId65"/>
    <p:sldId id="377" r:id="rId66"/>
    <p:sldId id="378" r:id="rId67"/>
    <p:sldId id="379" r:id="rId68"/>
    <p:sldId id="380" r:id="rId69"/>
    <p:sldId id="382" r:id="rId70"/>
    <p:sldId id="381" r:id="rId71"/>
    <p:sldId id="363" r:id="rId72"/>
    <p:sldId id="354" r:id="rId73"/>
    <p:sldId id="355" r:id="rId74"/>
    <p:sldId id="356" r:id="rId75"/>
    <p:sldId id="344" r:id="rId76"/>
    <p:sldId id="427" r:id="rId77"/>
    <p:sldId id="346" r:id="rId78"/>
    <p:sldId id="347" r:id="rId79"/>
    <p:sldId id="345" r:id="rId80"/>
    <p:sldId id="348" r:id="rId81"/>
    <p:sldId id="352" r:id="rId82"/>
    <p:sldId id="349" r:id="rId83"/>
    <p:sldId id="357" r:id="rId84"/>
    <p:sldId id="353" r:id="rId85"/>
    <p:sldId id="358" r:id="rId86"/>
    <p:sldId id="359" r:id="rId87"/>
    <p:sldId id="351" r:id="rId88"/>
    <p:sldId id="350" r:id="rId89"/>
    <p:sldId id="360" r:id="rId90"/>
    <p:sldId id="361" r:id="rId91"/>
    <p:sldId id="362" r:id="rId92"/>
    <p:sldId id="369" r:id="rId93"/>
    <p:sldId id="370" r:id="rId94"/>
    <p:sldId id="371" r:id="rId95"/>
    <p:sldId id="372" r:id="rId96"/>
    <p:sldId id="442" r:id="rId97"/>
    <p:sldId id="414" r:id="rId98"/>
    <p:sldId id="415" r:id="rId99"/>
    <p:sldId id="416" r:id="rId100"/>
    <p:sldId id="417" r:id="rId101"/>
    <p:sldId id="418" r:id="rId102"/>
    <p:sldId id="419" r:id="rId103"/>
    <p:sldId id="420" r:id="rId104"/>
    <p:sldId id="421" r:id="rId105"/>
    <p:sldId id="422" r:id="rId106"/>
    <p:sldId id="423" r:id="rId107"/>
    <p:sldId id="424" r:id="rId108"/>
    <p:sldId id="425" r:id="rId109"/>
    <p:sldId id="426" r:id="rId110"/>
    <p:sldId id="364" r:id="rId1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9" autoAdjust="0"/>
    <p:restoredTop sz="81768" autoAdjust="0"/>
  </p:normalViewPr>
  <p:slideViewPr>
    <p:cSldViewPr snapToGrid="0">
      <p:cViewPr varScale="1">
        <p:scale>
          <a:sx n="61" d="100"/>
          <a:sy n="61" d="100"/>
        </p:scale>
        <p:origin x="978"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5EB116-04A3-480F-91B7-D7E827C3C938}" type="datetimeFigureOut">
              <a:rPr lang="en-MY" smtClean="0"/>
              <a:pPr/>
              <a:t>27/11/2017</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D42A4B-3878-42EE-8797-C31C71C3E788}" type="slidenum">
              <a:rPr lang="en-MY" smtClean="0"/>
              <a:pPr/>
              <a:t>‹#›</a:t>
            </a:fld>
            <a:endParaRPr lang="en-MY"/>
          </a:p>
        </p:txBody>
      </p:sp>
    </p:spTree>
    <p:extLst>
      <p:ext uri="{BB962C8B-B14F-4D97-AF65-F5344CB8AC3E}">
        <p14:creationId xmlns:p14="http://schemas.microsoft.com/office/powerpoint/2010/main" val="573497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en.wikipedia.org/wiki/Stress_Corrosion_Cracking" TargetMode="External"/><Relationship Id="rId2" Type="http://schemas.openxmlformats.org/officeDocument/2006/relationships/slide" Target="../slides/slide52.xml"/><Relationship Id="rId1" Type="http://schemas.openxmlformats.org/officeDocument/2006/relationships/notesMaster" Target="../notesMasters/notesMaster1.xml"/><Relationship Id="rId6" Type="http://schemas.openxmlformats.org/officeDocument/2006/relationships/hyperlink" Target="https://en.wikipedia.org/wiki/Fukushima_Daiichi_nuclear_disaster" TargetMode="External"/><Relationship Id="rId5" Type="http://schemas.openxmlformats.org/officeDocument/2006/relationships/hyperlink" Target="https://en.wikipedia.org/wiki/Nuclear_meltdown" TargetMode="External"/><Relationship Id="rId4" Type="http://schemas.openxmlformats.org/officeDocument/2006/relationships/hyperlink" Target="https://en.wikipedia.org/wiki/Core_shroud#cite_note-Toshiba_core_shroud_replacement-1"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Reactor_vessel"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n.wikipedia.org/wiki/Void_coefficient"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a:t>
            </a:fld>
            <a:endParaRPr lang="en-MY"/>
          </a:p>
        </p:txBody>
      </p:sp>
    </p:spTree>
    <p:extLst>
      <p:ext uri="{BB962C8B-B14F-4D97-AF65-F5344CB8AC3E}">
        <p14:creationId xmlns:p14="http://schemas.microsoft.com/office/powerpoint/2010/main" val="3823678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34</a:t>
            </a:fld>
            <a:endParaRPr lang="en-MY"/>
          </a:p>
        </p:txBody>
      </p:sp>
    </p:spTree>
    <p:extLst>
      <p:ext uri="{BB962C8B-B14F-4D97-AF65-F5344CB8AC3E}">
        <p14:creationId xmlns:p14="http://schemas.microsoft.com/office/powerpoint/2010/main" val="1078493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35</a:t>
            </a:fld>
            <a:endParaRPr lang="en-MY"/>
          </a:p>
        </p:txBody>
      </p:sp>
    </p:spTree>
    <p:extLst>
      <p:ext uri="{BB962C8B-B14F-4D97-AF65-F5344CB8AC3E}">
        <p14:creationId xmlns:p14="http://schemas.microsoft.com/office/powerpoint/2010/main" val="2108816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local power region monitor (LPRM) assembly capable of suppressing temperature elevation in the vicinity of an </a:t>
            </a:r>
            <a:r>
              <a:rPr lang="en-US" sz="1200" b="0" i="0" kern="1200" dirty="0" err="1" smtClean="0">
                <a:solidFill>
                  <a:schemeClr val="tx1"/>
                </a:solidFill>
                <a:effectLst/>
                <a:latin typeface="+mn-lt"/>
                <a:ea typeface="+mn-ea"/>
                <a:cs typeface="+mn-cs"/>
              </a:rPr>
              <a:t>incore</a:t>
            </a:r>
            <a:r>
              <a:rPr lang="en-US" sz="1200" b="0" i="0" kern="1200" dirty="0" smtClean="0">
                <a:solidFill>
                  <a:schemeClr val="tx1"/>
                </a:solidFill>
                <a:effectLst/>
                <a:latin typeface="+mn-lt"/>
                <a:ea typeface="+mn-ea"/>
                <a:cs typeface="+mn-cs"/>
              </a:rPr>
              <a:t> housing at the lower portion of a pressure vessel of an ABWR type reactor. </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37</a:t>
            </a:fld>
            <a:endParaRPr lang="en-MY"/>
          </a:p>
        </p:txBody>
      </p:sp>
    </p:spTree>
    <p:extLst>
      <p:ext uri="{BB962C8B-B14F-4D97-AF65-F5344CB8AC3E}">
        <p14:creationId xmlns:p14="http://schemas.microsoft.com/office/powerpoint/2010/main" val="1400956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38</a:t>
            </a:fld>
            <a:endParaRPr lang="en-MY"/>
          </a:p>
        </p:txBody>
      </p:sp>
    </p:spTree>
    <p:extLst>
      <p:ext uri="{BB962C8B-B14F-4D97-AF65-F5344CB8AC3E}">
        <p14:creationId xmlns:p14="http://schemas.microsoft.com/office/powerpoint/2010/main" val="645591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39</a:t>
            </a:fld>
            <a:endParaRPr lang="en-MY"/>
          </a:p>
        </p:txBody>
      </p:sp>
    </p:spTree>
    <p:extLst>
      <p:ext uri="{BB962C8B-B14F-4D97-AF65-F5344CB8AC3E}">
        <p14:creationId xmlns:p14="http://schemas.microsoft.com/office/powerpoint/2010/main" val="14985959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here are three major groups in the family of stainless </a:t>
            </a:r>
            <a:r>
              <a:rPr lang="en-US" sz="1200" b="1" i="0" kern="1200" dirty="0" smtClean="0">
                <a:solidFill>
                  <a:schemeClr val="tx1"/>
                </a:solidFill>
                <a:effectLst/>
                <a:latin typeface="+mn-lt"/>
                <a:ea typeface="+mn-ea"/>
                <a:cs typeface="+mn-cs"/>
              </a:rPr>
              <a:t>steels</a:t>
            </a:r>
            <a:r>
              <a:rPr lang="en-US" sz="1200" b="0" i="0" kern="1200" dirty="0" smtClean="0">
                <a:solidFill>
                  <a:schemeClr val="tx1"/>
                </a:solidFill>
                <a:effectLst/>
                <a:latin typeface="+mn-lt"/>
                <a:ea typeface="+mn-ea"/>
                <a:cs typeface="+mn-cs"/>
              </a:rPr>
              <a:t>: </a:t>
            </a:r>
            <a:r>
              <a:rPr lang="en-US" sz="1200" b="1" i="0" kern="1200" dirty="0" smtClean="0">
                <a:solidFill>
                  <a:schemeClr val="tx1"/>
                </a:solidFill>
                <a:effectLst/>
                <a:latin typeface="+mn-lt"/>
                <a:ea typeface="+mn-ea"/>
                <a:cs typeface="+mn-cs"/>
              </a:rPr>
              <a:t>austenitic</a:t>
            </a:r>
            <a:r>
              <a:rPr lang="en-US" sz="1200" b="0" i="0" kern="1200" dirty="0" smtClean="0">
                <a:solidFill>
                  <a:schemeClr val="tx1"/>
                </a:solidFill>
                <a:effectLst/>
                <a:latin typeface="+mn-lt"/>
                <a:ea typeface="+mn-ea"/>
                <a:cs typeface="+mn-cs"/>
              </a:rPr>
              <a:t>, ferritic, and martensitic. </a:t>
            </a:r>
            <a:r>
              <a:rPr lang="en-US" sz="1200" b="1" i="0" kern="1200" dirty="0" smtClean="0">
                <a:solidFill>
                  <a:schemeClr val="tx1"/>
                </a:solidFill>
                <a:effectLst/>
                <a:latin typeface="+mn-lt"/>
                <a:ea typeface="+mn-ea"/>
                <a:cs typeface="+mn-cs"/>
              </a:rPr>
              <a:t>Austenitic steels</a:t>
            </a:r>
            <a:r>
              <a:rPr lang="en-US" sz="1200" b="0" i="0" kern="1200" dirty="0" smtClean="0">
                <a:solidFill>
                  <a:schemeClr val="tx1"/>
                </a:solidFill>
                <a:effectLst/>
                <a:latin typeface="+mn-lt"/>
                <a:ea typeface="+mn-ea"/>
                <a:cs typeface="+mn-cs"/>
              </a:rPr>
              <a:t>, which contain 16 to 26 percent chromium and up to 35 percent nickel, usually have the highest corrosion resistance. They are not </a:t>
            </a:r>
            <a:r>
              <a:rPr lang="en-US" sz="1200" b="0" i="0" kern="1200" dirty="0" err="1" smtClean="0">
                <a:solidFill>
                  <a:schemeClr val="tx1"/>
                </a:solidFill>
                <a:effectLst/>
                <a:latin typeface="+mn-lt"/>
                <a:ea typeface="+mn-ea"/>
                <a:cs typeface="+mn-cs"/>
              </a:rPr>
              <a:t>hardenable</a:t>
            </a:r>
            <a:r>
              <a:rPr lang="en-US" sz="1200" b="0" i="0" kern="1200" dirty="0" smtClean="0">
                <a:solidFill>
                  <a:schemeClr val="tx1"/>
                </a:solidFill>
                <a:effectLst/>
                <a:latin typeface="+mn-lt"/>
                <a:ea typeface="+mn-ea"/>
                <a:cs typeface="+mn-cs"/>
              </a:rPr>
              <a:t> by heat treatment and are nonmagnetic.</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40</a:t>
            </a:fld>
            <a:endParaRPr lang="en-MY"/>
          </a:p>
        </p:txBody>
      </p:sp>
    </p:spTree>
    <p:extLst>
      <p:ext uri="{BB962C8B-B14F-4D97-AF65-F5344CB8AC3E}">
        <p14:creationId xmlns:p14="http://schemas.microsoft.com/office/powerpoint/2010/main" val="12694301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most common austenitic alloys are iron-chromium-nickel steels and are widely known as the 300 series.</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44</a:t>
            </a:fld>
            <a:endParaRPr lang="en-MY"/>
          </a:p>
        </p:txBody>
      </p:sp>
    </p:spTree>
    <p:extLst>
      <p:ext uri="{BB962C8B-B14F-4D97-AF65-F5344CB8AC3E}">
        <p14:creationId xmlns:p14="http://schemas.microsoft.com/office/powerpoint/2010/main" val="9676125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“L” grades are used to provide extra corrosion resistance after welding. The letter “L” after a stainless steel type indicates low carbon (as in 304L). The carbon is kept to .03% or under to avoid carbide precipitation. </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45</a:t>
            </a:fld>
            <a:endParaRPr lang="en-MY"/>
          </a:p>
        </p:txBody>
      </p:sp>
    </p:spTree>
    <p:extLst>
      <p:ext uri="{BB962C8B-B14F-4D97-AF65-F5344CB8AC3E}">
        <p14:creationId xmlns:p14="http://schemas.microsoft.com/office/powerpoint/2010/main" val="17674160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Since 2001, however, SCC that is not associated</a:t>
            </a:r>
            <a:r>
              <a:rPr lang="en-MY" baseline="0" dirty="0" smtClean="0"/>
              <a:t> </a:t>
            </a:r>
            <a:r>
              <a:rPr lang="en-MY" dirty="0" smtClean="0"/>
              <a:t>with sensitization has been found in core shrouds and </a:t>
            </a:r>
          </a:p>
          <a:p>
            <a:r>
              <a:rPr lang="en-MY" dirty="0" smtClean="0"/>
              <a:t>recirculation piping made of low-carbon stainless</a:t>
            </a:r>
            <a:r>
              <a:rPr lang="en-MY" baseline="0" dirty="0" smtClean="0"/>
              <a:t> </a:t>
            </a:r>
            <a:r>
              <a:rPr lang="en-MY" dirty="0" smtClean="0"/>
              <a:t>steel. To counter this problem, techniques including</a:t>
            </a:r>
            <a:r>
              <a:rPr lang="en-MY" baseline="0" dirty="0" smtClean="0"/>
              <a:t> </a:t>
            </a:r>
            <a:r>
              <a:rPr lang="en-MY" dirty="0" smtClean="0"/>
              <a:t>the removal of surface cold working and stress improvement have begun to be adopted.</a:t>
            </a:r>
          </a:p>
        </p:txBody>
      </p:sp>
      <p:sp>
        <p:nvSpPr>
          <p:cNvPr id="4" name="Slide Number Placeholder 3"/>
          <p:cNvSpPr>
            <a:spLocks noGrp="1"/>
          </p:cNvSpPr>
          <p:nvPr>
            <p:ph type="sldNum" sz="quarter" idx="10"/>
          </p:nvPr>
        </p:nvSpPr>
        <p:spPr/>
        <p:txBody>
          <a:bodyPr/>
          <a:lstStyle/>
          <a:p>
            <a:fld id="{30D42A4B-3878-42EE-8797-C31C71C3E788}" type="slidenum">
              <a:rPr lang="en-MY" smtClean="0"/>
              <a:pPr/>
              <a:t>46</a:t>
            </a:fld>
            <a:endParaRPr lang="en-MY"/>
          </a:p>
        </p:txBody>
      </p:sp>
    </p:spTree>
    <p:extLst>
      <p:ext uri="{BB962C8B-B14F-4D97-AF65-F5344CB8AC3E}">
        <p14:creationId xmlns:p14="http://schemas.microsoft.com/office/powerpoint/2010/main" val="42309316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Alloys not amenable to heat treatment, including low-carbon steel, are often work-hardened</a:t>
            </a:r>
          </a:p>
          <a:p>
            <a:r>
              <a:rPr lang="en-MY" dirty="0" smtClean="0"/>
              <a:t>Cold working (rolling, bending, drawing)is the strengthening of a metal by plastic deformation. This strengthening occurs because of dislocation movements and dislocation generation within the crystal structure of the material</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48</a:t>
            </a:fld>
            <a:endParaRPr lang="en-MY"/>
          </a:p>
        </p:txBody>
      </p:sp>
    </p:spTree>
    <p:extLst>
      <p:ext uri="{BB962C8B-B14F-4D97-AF65-F5344CB8AC3E}">
        <p14:creationId xmlns:p14="http://schemas.microsoft.com/office/powerpoint/2010/main" val="2470392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control rods consist of stainless steel absorber tubes filled with boron carbide (B4C) powder. </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9</a:t>
            </a:fld>
            <a:endParaRPr lang="en-MY"/>
          </a:p>
        </p:txBody>
      </p:sp>
    </p:spTree>
    <p:extLst>
      <p:ext uri="{BB962C8B-B14F-4D97-AF65-F5344CB8AC3E}">
        <p14:creationId xmlns:p14="http://schemas.microsoft.com/office/powerpoint/2010/main" val="1467365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It is considered that grain boundary energy increase with increase of amount of grain boundary sliding and encourage grain boundary corrosion.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49</a:t>
            </a:fld>
            <a:endParaRPr lang="en-MY"/>
          </a:p>
        </p:txBody>
      </p:sp>
    </p:spTree>
    <p:extLst>
      <p:ext uri="{BB962C8B-B14F-4D97-AF65-F5344CB8AC3E}">
        <p14:creationId xmlns:p14="http://schemas.microsoft.com/office/powerpoint/2010/main" val="2994623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thermal shields are needed because the core shroud exists near the nuclear reactor core where heat is constantly present. The thermal shields prevent heat from damaging the core shroud by absorbing or reflecting the heat.</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51</a:t>
            </a:fld>
            <a:endParaRPr lang="en-MY"/>
          </a:p>
        </p:txBody>
      </p:sp>
    </p:spTree>
    <p:extLst>
      <p:ext uri="{BB962C8B-B14F-4D97-AF65-F5344CB8AC3E}">
        <p14:creationId xmlns:p14="http://schemas.microsoft.com/office/powerpoint/2010/main" val="11189445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effectLst/>
              </a:rPr>
              <a:t>In 1990, </a:t>
            </a:r>
            <a:r>
              <a:rPr lang="en-MY" dirty="0" smtClean="0">
                <a:effectLst/>
                <a:hlinkClick r:id="rId3" tooltip="Stress Corrosion Cracking"/>
              </a:rPr>
              <a:t>Stress Corrosion Cracking</a:t>
            </a:r>
            <a:r>
              <a:rPr lang="en-MY" dirty="0" smtClean="0">
                <a:effectLst/>
              </a:rPr>
              <a:t> (SCC) was discovered in core shrouds, resulting in a heightened awareness of core shroud maintenance.</a:t>
            </a:r>
            <a:r>
              <a:rPr lang="en-MY" b="0" i="0" baseline="30000" dirty="0" smtClean="0">
                <a:effectLst/>
                <a:hlinkClick r:id="rId4"/>
              </a:rPr>
              <a:t>[1]</a:t>
            </a:r>
            <a:r>
              <a:rPr lang="en-MY" dirty="0" smtClean="0">
                <a:effectLst/>
              </a:rPr>
              <a:t> Routine core shroud inspections became mandatory in most nuclear power plants worldwide because if a core shroud were to collapse, a </a:t>
            </a:r>
            <a:r>
              <a:rPr lang="en-MY" dirty="0" smtClean="0">
                <a:effectLst/>
                <a:hlinkClick r:id="rId5" tooltip="Nuclear meltdown"/>
              </a:rPr>
              <a:t>nuclear meltdown</a:t>
            </a:r>
            <a:r>
              <a:rPr lang="en-MY" dirty="0" smtClean="0">
                <a:effectLst/>
              </a:rPr>
              <a:t> could occur.</a:t>
            </a:r>
            <a:endParaRPr lang="en-MY" b="0" i="0" baseline="30000" dirty="0" smtClean="0">
              <a:effectLst/>
            </a:endParaRPr>
          </a:p>
          <a:p>
            <a:r>
              <a:rPr lang="en-MY" dirty="0" smtClean="0">
                <a:effectLst/>
              </a:rPr>
              <a:t>In the </a:t>
            </a:r>
            <a:r>
              <a:rPr lang="en-MY" dirty="0" smtClean="0">
                <a:effectLst/>
                <a:hlinkClick r:id="rId6" tooltip="Fukushima Daiichi nuclear disaster"/>
              </a:rPr>
              <a:t>Fukushima Daiichi nuclear disaster</a:t>
            </a:r>
            <a:r>
              <a:rPr lang="en-MY" dirty="0" smtClean="0">
                <a:effectLst/>
              </a:rPr>
              <a:t>, cracks had been discovered in their core shrouds</a:t>
            </a:r>
            <a:endParaRPr lang="en-MY" b="0" i="0" baseline="30000" dirty="0" smtClean="0">
              <a:effectLst/>
            </a:endParaRPr>
          </a:p>
        </p:txBody>
      </p:sp>
      <p:sp>
        <p:nvSpPr>
          <p:cNvPr id="4" name="Slide Number Placeholder 3"/>
          <p:cNvSpPr>
            <a:spLocks noGrp="1"/>
          </p:cNvSpPr>
          <p:nvPr>
            <p:ph type="sldNum" sz="quarter" idx="10"/>
          </p:nvPr>
        </p:nvSpPr>
        <p:spPr/>
        <p:txBody>
          <a:bodyPr/>
          <a:lstStyle/>
          <a:p>
            <a:fld id="{30D42A4B-3878-42EE-8797-C31C71C3E788}" type="slidenum">
              <a:rPr lang="en-MY" smtClean="0"/>
              <a:pPr/>
              <a:t>52</a:t>
            </a:fld>
            <a:endParaRPr lang="en-MY"/>
          </a:p>
        </p:txBody>
      </p:sp>
    </p:spTree>
    <p:extLst>
      <p:ext uri="{BB962C8B-B14F-4D97-AF65-F5344CB8AC3E}">
        <p14:creationId xmlns:p14="http://schemas.microsoft.com/office/powerpoint/2010/main" val="20457815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The crack angle is defined as the angle between the load direction and the crack direction on the surface.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59</a:t>
            </a:fld>
            <a:endParaRPr lang="en-MY"/>
          </a:p>
        </p:txBody>
      </p:sp>
    </p:spTree>
    <p:extLst>
      <p:ext uri="{BB962C8B-B14F-4D97-AF65-F5344CB8AC3E}">
        <p14:creationId xmlns:p14="http://schemas.microsoft.com/office/powerpoint/2010/main" val="19897155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Mechanism of IASCC initiation have been already investigated above 20 years. It is found that radiation induced segregation and irradiation hardening </a:t>
            </a:r>
          </a:p>
          <a:p>
            <a:r>
              <a:rPr lang="en-MY" dirty="0" smtClean="0"/>
              <a:t>are important factors, but several influences of irradiation on IASCC cannot be comprehensively explained. stems </a:t>
            </a:r>
          </a:p>
          <a:p>
            <a:r>
              <a:rPr lang="en-MY" dirty="0" smtClean="0"/>
              <a:t>from the simultaneous occurrence of several effects.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63</a:t>
            </a:fld>
            <a:endParaRPr lang="en-MY"/>
          </a:p>
        </p:txBody>
      </p:sp>
    </p:spTree>
    <p:extLst>
      <p:ext uri="{BB962C8B-B14F-4D97-AF65-F5344CB8AC3E}">
        <p14:creationId xmlns:p14="http://schemas.microsoft.com/office/powerpoint/2010/main" val="18227333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It is necessary to consider both local solute element change at grain boundary (RIS) and change of microstructure by formation of radiation defects at the </a:t>
            </a:r>
          </a:p>
          <a:p>
            <a:r>
              <a:rPr lang="en-MY" dirty="0" smtClean="0"/>
              <a:t>same time.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66</a:t>
            </a:fld>
            <a:endParaRPr lang="en-MY"/>
          </a:p>
        </p:txBody>
      </p:sp>
    </p:spTree>
    <p:extLst>
      <p:ext uri="{BB962C8B-B14F-4D97-AF65-F5344CB8AC3E}">
        <p14:creationId xmlns:p14="http://schemas.microsoft.com/office/powerpoint/2010/main" val="23001650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Irradiation increases yield stress,</a:t>
            </a:r>
            <a:r>
              <a:rPr lang="en-US" baseline="0" dirty="0" smtClean="0"/>
              <a:t> decreases the ductility</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67</a:t>
            </a:fld>
            <a:endParaRPr lang="en-MY"/>
          </a:p>
        </p:txBody>
      </p:sp>
    </p:spTree>
    <p:extLst>
      <p:ext uri="{BB962C8B-B14F-4D97-AF65-F5344CB8AC3E}">
        <p14:creationId xmlns:p14="http://schemas.microsoft.com/office/powerpoint/2010/main" val="13051715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Creep-deformation</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70</a:t>
            </a:fld>
            <a:endParaRPr lang="en-MY"/>
          </a:p>
        </p:txBody>
      </p:sp>
    </p:spTree>
    <p:extLst>
      <p:ext uri="{BB962C8B-B14F-4D97-AF65-F5344CB8AC3E}">
        <p14:creationId xmlns:p14="http://schemas.microsoft.com/office/powerpoint/2010/main" val="9613725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because most of the H2  is lost to the steam during each pass through the core </a:t>
            </a:r>
          </a:p>
          <a:p>
            <a:r>
              <a:rPr lang="en-MY" dirty="0" smtClean="0"/>
              <a:t>Figure: the addition of some H 2  to the feed water is effective in reducing the oxidant levels and therefore the corrosion potential (Figure B.10.7) enough to effectively suppress stress corrosion cracking when the corrosion potential reaches a “protection potential” of -230 mV she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75</a:t>
            </a:fld>
            <a:endParaRPr lang="en-MY"/>
          </a:p>
        </p:txBody>
      </p:sp>
    </p:spTree>
    <p:extLst>
      <p:ext uri="{BB962C8B-B14F-4D97-AF65-F5344CB8AC3E}">
        <p14:creationId xmlns:p14="http://schemas.microsoft.com/office/powerpoint/2010/main" val="20764959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because most of the H2  is lost to the steam during each pass through the core </a:t>
            </a:r>
          </a:p>
          <a:p>
            <a:r>
              <a:rPr lang="en-MY" dirty="0" smtClean="0"/>
              <a:t>Figure: the addition of some H 2  to the feed water is effective in reducing the oxidant levels and therefore the corrosion potential (Figure B.10.7) enough to effectively suppress stress corrosion cracking when the corrosion potential reaches a “protection potential” of -230 mV she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76</a:t>
            </a:fld>
            <a:endParaRPr lang="en-MY"/>
          </a:p>
        </p:txBody>
      </p:sp>
    </p:spTree>
    <p:extLst>
      <p:ext uri="{BB962C8B-B14F-4D97-AF65-F5344CB8AC3E}">
        <p14:creationId xmlns:p14="http://schemas.microsoft.com/office/powerpoint/2010/main" val="200313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Primary</a:t>
            </a:r>
            <a:r>
              <a:rPr lang="en-MY" baseline="0" dirty="0" smtClean="0"/>
              <a:t> loop recirculation</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11</a:t>
            </a:fld>
            <a:endParaRPr lang="en-MY"/>
          </a:p>
        </p:txBody>
      </p:sp>
    </p:spTree>
    <p:extLst>
      <p:ext uri="{BB962C8B-B14F-4D97-AF65-F5344CB8AC3E}">
        <p14:creationId xmlns:p14="http://schemas.microsoft.com/office/powerpoint/2010/main" val="18981531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thus, the effectiveness of a given H2  injection rate varies from plant-to-plant.</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77</a:t>
            </a:fld>
            <a:endParaRPr lang="en-MY"/>
          </a:p>
        </p:txBody>
      </p:sp>
    </p:spTree>
    <p:extLst>
      <p:ext uri="{BB962C8B-B14F-4D97-AF65-F5344CB8AC3E}">
        <p14:creationId xmlns:p14="http://schemas.microsoft.com/office/powerpoint/2010/main" val="27814001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(there are uncertainties in the measurements and models that make this less than certain).</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78</a:t>
            </a:fld>
            <a:endParaRPr lang="en-MY"/>
          </a:p>
        </p:txBody>
      </p:sp>
    </p:spTree>
    <p:extLst>
      <p:ext uri="{BB962C8B-B14F-4D97-AF65-F5344CB8AC3E}">
        <p14:creationId xmlns:p14="http://schemas.microsoft.com/office/powerpoint/2010/main" val="23104134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Radioactive  nitrogen  (1 8 N/ 6 N)  is  generated </a:t>
            </a:r>
            <a:r>
              <a:rPr lang="en-MY" baseline="0" dirty="0" smtClean="0"/>
              <a:t> </a:t>
            </a:r>
            <a:r>
              <a:rPr lang="en-MY" dirty="0" smtClean="0"/>
              <a:t>in nuclear reactor systems through high energy </a:t>
            </a:r>
            <a:r>
              <a:rPr lang="en-MY" baseline="0" dirty="0" smtClean="0"/>
              <a:t> </a:t>
            </a:r>
            <a:r>
              <a:rPr lang="en-MY" dirty="0" smtClean="0"/>
              <a:t>nuclear  reactions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80</a:t>
            </a:fld>
            <a:endParaRPr lang="en-MY"/>
          </a:p>
        </p:txBody>
      </p:sp>
    </p:spTree>
    <p:extLst>
      <p:ext uri="{BB962C8B-B14F-4D97-AF65-F5344CB8AC3E}">
        <p14:creationId xmlns:p14="http://schemas.microsoft.com/office/powerpoint/2010/main" val="41448377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82</a:t>
            </a:fld>
            <a:endParaRPr lang="en-MY"/>
          </a:p>
        </p:txBody>
      </p:sp>
    </p:spTree>
    <p:extLst>
      <p:ext uri="{BB962C8B-B14F-4D97-AF65-F5344CB8AC3E}">
        <p14:creationId xmlns:p14="http://schemas.microsoft.com/office/powerpoint/2010/main" val="41672809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Provides Low ECPs At All Internal Locations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86</a:t>
            </a:fld>
            <a:endParaRPr lang="en-MY"/>
          </a:p>
        </p:txBody>
      </p:sp>
    </p:spTree>
    <p:extLst>
      <p:ext uri="{BB962C8B-B14F-4D97-AF65-F5344CB8AC3E}">
        <p14:creationId xmlns:p14="http://schemas.microsoft.com/office/powerpoint/2010/main" val="24117808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Above fuel channel&gt;(upper plenum, steam separators, core spray lines, etc.)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89</a:t>
            </a:fld>
            <a:endParaRPr lang="en-MY"/>
          </a:p>
        </p:txBody>
      </p:sp>
    </p:spTree>
    <p:extLst>
      <p:ext uri="{BB962C8B-B14F-4D97-AF65-F5344CB8AC3E}">
        <p14:creationId xmlns:p14="http://schemas.microsoft.com/office/powerpoint/2010/main" val="26562340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graph shows how the SCC crack depth increases </a:t>
            </a:r>
          </a:p>
          <a:p>
            <a:r>
              <a:rPr lang="en-MY" dirty="0" smtClean="0"/>
              <a:t>dramatically after machining of the surface increases </a:t>
            </a:r>
          </a:p>
          <a:p>
            <a:r>
              <a:rPr lang="en-MY" dirty="0" smtClean="0"/>
              <a:t>the surface hardness beyond 300 HV (</a:t>
            </a:r>
            <a:r>
              <a:rPr lang="en-MY" dirty="0" err="1" smtClean="0"/>
              <a:t>vickers</a:t>
            </a:r>
            <a:r>
              <a:rPr lang="en-MY" dirty="0" smtClean="0"/>
              <a:t> </a:t>
            </a:r>
          </a:p>
          <a:p>
            <a:r>
              <a:rPr lang="en-MY" dirty="0" smtClean="0"/>
              <a:t>hardness).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92</a:t>
            </a:fld>
            <a:endParaRPr lang="en-MY"/>
          </a:p>
        </p:txBody>
      </p:sp>
    </p:spTree>
    <p:extLst>
      <p:ext uri="{BB962C8B-B14F-4D97-AF65-F5344CB8AC3E}">
        <p14:creationId xmlns:p14="http://schemas.microsoft.com/office/powerpoint/2010/main" val="31211315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After roughing (for the 300-HV and above materials in Fig. 4), finishing machining, and grinding, the materials were finished by using </a:t>
            </a:r>
          </a:p>
          <a:p>
            <a:r>
              <a:rPr lang="en-MY" dirty="0" smtClean="0"/>
              <a:t>first flap wheel and then CNS polishing to remove the surface layer of machining.</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94</a:t>
            </a:fld>
            <a:endParaRPr lang="en-MY"/>
          </a:p>
        </p:txBody>
      </p:sp>
    </p:spTree>
    <p:extLst>
      <p:ext uri="{BB962C8B-B14F-4D97-AF65-F5344CB8AC3E}">
        <p14:creationId xmlns:p14="http://schemas.microsoft.com/office/powerpoint/2010/main" val="41655947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(Grain-boundary-character-controlled Materials)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95</a:t>
            </a:fld>
            <a:endParaRPr lang="en-MY"/>
          </a:p>
        </p:txBody>
      </p:sp>
    </p:spTree>
    <p:extLst>
      <p:ext uri="{BB962C8B-B14F-4D97-AF65-F5344CB8AC3E}">
        <p14:creationId xmlns:p14="http://schemas.microsoft.com/office/powerpoint/2010/main" val="8797470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Primary</a:t>
            </a:r>
            <a:r>
              <a:rPr lang="en-MY" baseline="0" dirty="0" smtClean="0"/>
              <a:t> loop recirculation</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97</a:t>
            </a:fld>
            <a:endParaRPr lang="en-MY"/>
          </a:p>
        </p:txBody>
      </p:sp>
    </p:spTree>
    <p:extLst>
      <p:ext uri="{BB962C8B-B14F-4D97-AF65-F5344CB8AC3E}">
        <p14:creationId xmlns:p14="http://schemas.microsoft.com/office/powerpoint/2010/main" val="1083347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13</a:t>
            </a:fld>
            <a:endParaRPr lang="en-MY"/>
          </a:p>
        </p:txBody>
      </p:sp>
    </p:spTree>
    <p:extLst>
      <p:ext uri="{BB962C8B-B14F-4D97-AF65-F5344CB8AC3E}">
        <p14:creationId xmlns:p14="http://schemas.microsoft.com/office/powerpoint/2010/main" val="18783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addition of reactor internal pumps (RIP) mounted on the bottom of the </a:t>
            </a:r>
            <a:r>
              <a:rPr lang="en-US" sz="1200" b="0" i="0" u="none" strike="noStrike" kern="1200" dirty="0" smtClean="0">
                <a:solidFill>
                  <a:schemeClr val="tx1"/>
                </a:solidFill>
                <a:effectLst/>
                <a:latin typeface="+mn-lt"/>
                <a:ea typeface="+mn-ea"/>
                <a:cs typeface="+mn-cs"/>
                <a:hlinkClick r:id="rId3" tooltip="Reactor vessel"/>
              </a:rPr>
              <a:t>reactor pressure vessel</a:t>
            </a:r>
            <a:r>
              <a:rPr lang="en-US" sz="1200" b="0" i="0" kern="1200" dirty="0" smtClean="0">
                <a:solidFill>
                  <a:schemeClr val="tx1"/>
                </a:solidFill>
                <a:effectLst/>
                <a:latin typeface="+mn-lt"/>
                <a:ea typeface="+mn-ea"/>
                <a:cs typeface="+mn-cs"/>
              </a:rPr>
              <a:t> (RPV) - 10 in total - which achieve improved performance while eliminating large recirculation pumps in containment and associated large-diameter and complex piping interfaces with the RPV (e.g. the recirculation loop found in earlier BWR models)</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14</a:t>
            </a:fld>
            <a:endParaRPr lang="en-MY"/>
          </a:p>
        </p:txBody>
      </p:sp>
    </p:spTree>
    <p:extLst>
      <p:ext uri="{BB962C8B-B14F-4D97-AF65-F5344CB8AC3E}">
        <p14:creationId xmlns:p14="http://schemas.microsoft.com/office/powerpoint/2010/main" val="10339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Jet pumps are considered as part of the reactor cooling system. The pumps are installed in the annular region between the core barrel and the outside reactor vessel. The driving head for these jet pumps is provided by the pressure head provided by the discharge of the recirculation pumps.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25</a:t>
            </a:fld>
            <a:endParaRPr lang="en-MY"/>
          </a:p>
        </p:txBody>
      </p:sp>
    </p:spTree>
    <p:extLst>
      <p:ext uri="{BB962C8B-B14F-4D97-AF65-F5344CB8AC3E}">
        <p14:creationId xmlns:p14="http://schemas.microsoft.com/office/powerpoint/2010/main" val="960253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 boiling water reactor has a negative </a:t>
            </a:r>
            <a:r>
              <a:rPr lang="en-US" sz="1200" b="0" i="0" u="none" strike="noStrike" kern="1200" dirty="0" smtClean="0">
                <a:solidFill>
                  <a:schemeClr val="tx1"/>
                </a:solidFill>
                <a:effectLst/>
                <a:latin typeface="+mn-lt"/>
                <a:ea typeface="+mn-ea"/>
                <a:cs typeface="+mn-cs"/>
                <a:hlinkClick r:id="rId3" tooltip="Void coefficient"/>
              </a:rPr>
              <a:t>void coefficient</a:t>
            </a:r>
            <a:r>
              <a:rPr lang="en-US" sz="1200" b="0" i="0" kern="1200" dirty="0" smtClean="0">
                <a:solidFill>
                  <a:schemeClr val="tx1"/>
                </a:solidFill>
                <a:effectLst/>
                <a:latin typeface="+mn-lt"/>
                <a:ea typeface="+mn-ea"/>
                <a:cs typeface="+mn-cs"/>
              </a:rPr>
              <a:t>, that is, the neutron (and the thermal) output of the reactor decreases as the proportion of steam to liquid water increases inside the reactor.</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28</a:t>
            </a:fld>
            <a:endParaRPr lang="en-MY"/>
          </a:p>
        </p:txBody>
      </p:sp>
    </p:spTree>
    <p:extLst>
      <p:ext uri="{BB962C8B-B14F-4D97-AF65-F5344CB8AC3E}">
        <p14:creationId xmlns:p14="http://schemas.microsoft.com/office/powerpoint/2010/main" val="1549592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(esp. H) , at which </a:t>
            </a:r>
          </a:p>
          <a:p>
            <a:r>
              <a:rPr lang="en-MY" dirty="0" smtClean="0"/>
              <a:t>point they are most effective in producing fission reactions),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32</a:t>
            </a:fld>
            <a:endParaRPr lang="en-MY"/>
          </a:p>
        </p:txBody>
      </p:sp>
    </p:spTree>
    <p:extLst>
      <p:ext uri="{BB962C8B-B14F-4D97-AF65-F5344CB8AC3E}">
        <p14:creationId xmlns:p14="http://schemas.microsoft.com/office/powerpoint/2010/main" val="2645456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a:t>
            </a:r>
            <a:r>
              <a:rPr lang="en-MY" dirty="0" err="1" smtClean="0"/>
              <a:t>n,p</a:t>
            </a:r>
            <a:r>
              <a:rPr lang="en-MY" dirty="0" smtClean="0"/>
              <a:t>)</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33</a:t>
            </a:fld>
            <a:endParaRPr lang="en-MY"/>
          </a:p>
        </p:txBody>
      </p:sp>
    </p:spTree>
    <p:extLst>
      <p:ext uri="{BB962C8B-B14F-4D97-AF65-F5344CB8AC3E}">
        <p14:creationId xmlns:p14="http://schemas.microsoft.com/office/powerpoint/2010/main" val="1733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pPr/>
              <a:t>11/27/2017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pPr/>
              <a:t>11/27/2017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pPr/>
              <a:t>11/27/2017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pPr/>
              <a:t>11/27/2017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pPr/>
              <a:t>11/27/2017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pPr/>
              <a:t>11/27/2017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pPr/>
              <a:t>11/27/2017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pPr/>
              <a:t>11/27/2017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pPr/>
              <a:t>11/27/2017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pPr/>
              <a:t>11/27/2017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pPr/>
              <a:t>11/27/2017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pPr/>
              <a:t>11/27/2017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2.tif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6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MY" b="1" dirty="0" smtClean="0"/>
              <a:t>NUCLEAR REACTOR MATERIALS</a:t>
            </a:r>
            <a:endParaRPr lang="en-MY" b="1" dirty="0"/>
          </a:p>
        </p:txBody>
      </p:sp>
      <p:sp>
        <p:nvSpPr>
          <p:cNvPr id="3" name="Subtitle 2"/>
          <p:cNvSpPr>
            <a:spLocks noGrp="1"/>
          </p:cNvSpPr>
          <p:nvPr>
            <p:ph type="subTitle" idx="1"/>
          </p:nvPr>
        </p:nvSpPr>
        <p:spPr/>
        <p:txBody>
          <a:bodyPr/>
          <a:lstStyle/>
          <a:p>
            <a:r>
              <a:rPr lang="en-MY" dirty="0"/>
              <a:t>2. </a:t>
            </a:r>
            <a:r>
              <a:rPr lang="en-MY" dirty="0" smtClean="0"/>
              <a:t>Materials in </a:t>
            </a:r>
            <a:r>
              <a:rPr lang="en-MY" dirty="0" err="1"/>
              <a:t>B</a:t>
            </a:r>
            <a:r>
              <a:rPr lang="en-MY" dirty="0" err="1" smtClean="0"/>
              <a:t>wr</a:t>
            </a:r>
            <a:endParaRPr lang="en-MY" dirty="0" smtClean="0"/>
          </a:p>
        </p:txBody>
      </p:sp>
    </p:spTree>
    <p:extLst>
      <p:ext uri="{BB962C8B-B14F-4D97-AF65-F5344CB8AC3E}">
        <p14:creationId xmlns:p14="http://schemas.microsoft.com/office/powerpoint/2010/main" val="22279249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BWR Disadvantages</a:t>
            </a:r>
            <a:endParaRPr lang="en-MY" dirty="0"/>
          </a:p>
        </p:txBody>
      </p:sp>
      <p:sp>
        <p:nvSpPr>
          <p:cNvPr id="5" name="Content Placeholder 4"/>
          <p:cNvSpPr>
            <a:spLocks noGrp="1"/>
          </p:cNvSpPr>
          <p:nvPr>
            <p:ph idx="1"/>
          </p:nvPr>
        </p:nvSpPr>
        <p:spPr>
          <a:xfrm>
            <a:off x="1097280" y="1845734"/>
            <a:ext cx="10058400" cy="4023360"/>
          </a:xfrm>
        </p:spPr>
        <p:txBody>
          <a:bodyPr>
            <a:normAutofit/>
          </a:bodyPr>
          <a:lstStyle/>
          <a:p>
            <a:pPr fontAlgn="auto">
              <a:lnSpc>
                <a:spcPct val="110000"/>
              </a:lnSpc>
              <a:spcAft>
                <a:spcPts val="0"/>
              </a:spcAft>
              <a:buFont typeface="Arial" pitchFamily="34" charset="0"/>
              <a:buChar char="•"/>
              <a:defRPr/>
            </a:pPr>
            <a:r>
              <a:rPr lang="en-US" dirty="0">
                <a:latin typeface="Arial" pitchFamily="34" charset="0"/>
              </a:rPr>
              <a:t>More radiation/contamination areas;  increased cost associated with </a:t>
            </a:r>
            <a:r>
              <a:rPr lang="en-US" dirty="0" smtClean="0">
                <a:latin typeface="Arial" pitchFamily="34" charset="0"/>
              </a:rPr>
              <a:t>radiation waste</a:t>
            </a:r>
            <a:r>
              <a:rPr lang="en-US" dirty="0">
                <a:latin typeface="Arial" pitchFamily="34" charset="0"/>
              </a:rPr>
              <a:t>.  </a:t>
            </a:r>
          </a:p>
          <a:p>
            <a:pPr fontAlgn="auto">
              <a:lnSpc>
                <a:spcPct val="110000"/>
              </a:lnSpc>
              <a:spcAft>
                <a:spcPts val="0"/>
              </a:spcAft>
              <a:buFont typeface="Arial" pitchFamily="34" charset="0"/>
              <a:buChar char="•"/>
              <a:defRPr/>
            </a:pPr>
            <a:r>
              <a:rPr lang="en-US" dirty="0">
                <a:latin typeface="Arial" pitchFamily="34" charset="0"/>
              </a:rPr>
              <a:t>Piping susceptible </a:t>
            </a:r>
            <a:r>
              <a:rPr lang="en-US" dirty="0" smtClean="0">
                <a:latin typeface="Arial" pitchFamily="34" charset="0"/>
              </a:rPr>
              <a:t>stress </a:t>
            </a:r>
            <a:r>
              <a:rPr lang="en-US" dirty="0">
                <a:latin typeface="Arial" pitchFamily="34" charset="0"/>
              </a:rPr>
              <a:t>corrosion cracking </a:t>
            </a:r>
            <a:endParaRPr lang="en-US" dirty="0" smtClean="0">
              <a:latin typeface="Arial" pitchFamily="34" charset="0"/>
            </a:endParaRPr>
          </a:p>
          <a:p>
            <a:pPr fontAlgn="auto">
              <a:lnSpc>
                <a:spcPct val="110000"/>
              </a:lnSpc>
              <a:spcAft>
                <a:spcPts val="0"/>
              </a:spcAft>
              <a:buFont typeface="Arial" pitchFamily="34" charset="0"/>
              <a:buChar char="•"/>
              <a:defRPr/>
            </a:pPr>
            <a:r>
              <a:rPr lang="en-US" dirty="0" smtClean="0">
                <a:latin typeface="Arial" pitchFamily="34" charset="0"/>
              </a:rPr>
              <a:t>Off-gas </a:t>
            </a:r>
            <a:r>
              <a:rPr lang="en-US" dirty="0">
                <a:latin typeface="Arial" pitchFamily="34" charset="0"/>
              </a:rPr>
              <a:t>issues (e.g. - H</a:t>
            </a:r>
            <a:r>
              <a:rPr lang="en-US" baseline="-25000" dirty="0">
                <a:latin typeface="Arial" pitchFamily="34" charset="0"/>
              </a:rPr>
              <a:t>2</a:t>
            </a:r>
            <a:r>
              <a:rPr lang="en-US" dirty="0">
                <a:latin typeface="Arial" pitchFamily="34" charset="0"/>
              </a:rPr>
              <a:t> gas presents explosion potential, low levels of radioactive noble gases are continuously released).</a:t>
            </a:r>
          </a:p>
        </p:txBody>
      </p:sp>
    </p:spTree>
    <p:extLst>
      <p:ext uri="{BB962C8B-B14F-4D97-AF65-F5344CB8AC3E}">
        <p14:creationId xmlns:p14="http://schemas.microsoft.com/office/powerpoint/2010/main" val="1910512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dirty="0" smtClean="0"/>
              <a:t>Analysis</a:t>
            </a:r>
            <a:endParaRPr lang="en-MY" dirty="0"/>
          </a:p>
        </p:txBody>
      </p:sp>
      <p:sp>
        <p:nvSpPr>
          <p:cNvPr id="5" name="Content Placeholder 4"/>
          <p:cNvSpPr>
            <a:spLocks noGrp="1"/>
          </p:cNvSpPr>
          <p:nvPr>
            <p:ph idx="1"/>
          </p:nvPr>
        </p:nvSpPr>
        <p:spPr/>
        <p:txBody>
          <a:bodyPr>
            <a:normAutofit lnSpcReduction="10000"/>
          </a:bodyPr>
          <a:lstStyle/>
          <a:p>
            <a:r>
              <a:rPr lang="en-MY" dirty="0" smtClean="0"/>
              <a:t>The </a:t>
            </a:r>
            <a:r>
              <a:rPr lang="en-MY" dirty="0"/>
              <a:t>thickness of the hardened layer was found to be </a:t>
            </a:r>
            <a:r>
              <a:rPr lang="en-MY" dirty="0" smtClean="0"/>
              <a:t>20µm </a:t>
            </a:r>
            <a:r>
              <a:rPr lang="en-MY" dirty="0"/>
              <a:t>on the inner surface of the PLR piping. </a:t>
            </a:r>
            <a:r>
              <a:rPr lang="en-MY" dirty="0" smtClean="0"/>
              <a:t>It was found that </a:t>
            </a:r>
            <a:r>
              <a:rPr lang="en-MY" dirty="0"/>
              <a:t>TGSCC had been initiated from this surface layer </a:t>
            </a:r>
            <a:r>
              <a:rPr lang="en-MY" dirty="0" smtClean="0"/>
              <a:t>and propagated </a:t>
            </a:r>
            <a:r>
              <a:rPr lang="en-MY" dirty="0"/>
              <a:t>to the inside of the pipe material by IGSCC. </a:t>
            </a:r>
            <a:endParaRPr lang="en-MY" dirty="0" smtClean="0"/>
          </a:p>
          <a:p>
            <a:r>
              <a:rPr lang="en-MY" dirty="0" smtClean="0"/>
              <a:t>In </a:t>
            </a:r>
            <a:r>
              <a:rPr lang="en-MY" dirty="0"/>
              <a:t>some cases, the crack had penetrated the welding metal itself.</a:t>
            </a:r>
          </a:p>
          <a:p>
            <a:r>
              <a:rPr lang="en-MY" dirty="0"/>
              <a:t>The deteriorated layer </a:t>
            </a:r>
            <a:r>
              <a:rPr lang="en-MY" dirty="0" smtClean="0"/>
              <a:t>also </a:t>
            </a:r>
            <a:r>
              <a:rPr lang="en-MY" dirty="0"/>
              <a:t>formed on the inner surface of the pipe joints that </a:t>
            </a:r>
            <a:r>
              <a:rPr lang="en-MY" dirty="0" smtClean="0"/>
              <a:t>had been </a:t>
            </a:r>
            <a:r>
              <a:rPr lang="en-MY" dirty="0"/>
              <a:t>machine-finished during the manufacturing process. It was found that the amount of ferrite had decreased to 5% </a:t>
            </a:r>
            <a:r>
              <a:rPr lang="en-MY" dirty="0" smtClean="0"/>
              <a:t>or less  </a:t>
            </a:r>
            <a:r>
              <a:rPr lang="en-MY" dirty="0"/>
              <a:t>in  the  boundary  part  of  the  weld  metal  due  to  the  dilution  of  ferrite  between  the  pipe  materials,  which  </a:t>
            </a:r>
            <a:r>
              <a:rPr lang="en-MY" dirty="0" smtClean="0"/>
              <a:t>hardly included </a:t>
            </a:r>
            <a:r>
              <a:rPr lang="en-MY" dirty="0"/>
              <a:t>any ferrite, and the weld metal, which contained a large amount of ferrite.  </a:t>
            </a:r>
            <a:endParaRPr lang="en-MY" dirty="0" smtClean="0"/>
          </a:p>
          <a:p>
            <a:r>
              <a:rPr lang="en-MY" dirty="0" smtClean="0"/>
              <a:t>This </a:t>
            </a:r>
            <a:r>
              <a:rPr lang="en-MY" dirty="0"/>
              <a:t>resulted in the shortage </a:t>
            </a:r>
            <a:r>
              <a:rPr lang="en-MY" dirty="0" smtClean="0"/>
              <a:t>of ferrite  </a:t>
            </a:r>
            <a:r>
              <a:rPr lang="en-MY" dirty="0"/>
              <a:t>in  the  weld  metal. </a:t>
            </a:r>
            <a:endParaRPr lang="en-MY" dirty="0" smtClean="0"/>
          </a:p>
          <a:p>
            <a:r>
              <a:rPr lang="en-MY" dirty="0" smtClean="0"/>
              <a:t>No  obvious sensitization  </a:t>
            </a:r>
            <a:r>
              <a:rPr lang="en-MY" dirty="0"/>
              <a:t>at  the  grain  boundaries  was  apparent,  and  the  shape  of  most  of  the  cracks  also  </a:t>
            </a:r>
            <a:r>
              <a:rPr lang="en-MY" dirty="0" smtClean="0"/>
              <a:t>dependant  </a:t>
            </a:r>
            <a:r>
              <a:rPr lang="en-MY" dirty="0"/>
              <a:t>on  the  </a:t>
            </a:r>
            <a:r>
              <a:rPr lang="en-MY" dirty="0" smtClean="0"/>
              <a:t>local residual </a:t>
            </a:r>
            <a:r>
              <a:rPr lang="en-MY" dirty="0"/>
              <a:t>stress distribution on the surface</a:t>
            </a:r>
          </a:p>
        </p:txBody>
      </p:sp>
    </p:spTree>
    <p:extLst>
      <p:ext uri="{BB962C8B-B14F-4D97-AF65-F5344CB8AC3E}">
        <p14:creationId xmlns:p14="http://schemas.microsoft.com/office/powerpoint/2010/main" val="456744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Content Placeholder 3"/>
          <p:cNvPicPr>
            <a:picLocks noGrp="1" noChangeAspect="1"/>
          </p:cNvPicPr>
          <p:nvPr>
            <p:ph idx="1"/>
          </p:nvPr>
        </p:nvPicPr>
        <p:blipFill>
          <a:blip r:embed="rId2"/>
          <a:stretch>
            <a:fillRect/>
          </a:stretch>
        </p:blipFill>
        <p:spPr>
          <a:xfrm>
            <a:off x="975959" y="2337429"/>
            <a:ext cx="5924572" cy="3322122"/>
          </a:xfrm>
          <a:prstGeom prst="rect">
            <a:avLst/>
          </a:prstGeom>
        </p:spPr>
      </p:pic>
      <p:pic>
        <p:nvPicPr>
          <p:cNvPr id="5" name="Picture 4"/>
          <p:cNvPicPr>
            <a:picLocks noChangeAspect="1"/>
          </p:cNvPicPr>
          <p:nvPr/>
        </p:nvPicPr>
        <p:blipFill>
          <a:blip r:embed="rId3"/>
          <a:stretch>
            <a:fillRect/>
          </a:stretch>
        </p:blipFill>
        <p:spPr>
          <a:xfrm>
            <a:off x="7398112" y="2051941"/>
            <a:ext cx="3986491" cy="3607610"/>
          </a:xfrm>
          <a:prstGeom prst="rect">
            <a:avLst/>
          </a:prstGeom>
        </p:spPr>
      </p:pic>
    </p:spTree>
    <p:extLst>
      <p:ext uri="{BB962C8B-B14F-4D97-AF65-F5344CB8AC3E}">
        <p14:creationId xmlns:p14="http://schemas.microsoft.com/office/powerpoint/2010/main" val="1398761332"/>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a:t>Repair</a:t>
            </a:r>
            <a:r>
              <a:rPr lang="fr-FR" dirty="0"/>
              <a:t>/ Maintenance Techniques for </a:t>
            </a:r>
            <a:r>
              <a:rPr lang="fr-FR" dirty="0" smtClean="0"/>
              <a:t>SCC in PLR </a:t>
            </a:r>
            <a:r>
              <a:rPr lang="fr-FR" dirty="0" err="1" smtClean="0"/>
              <a:t>Piping</a:t>
            </a:r>
            <a:endParaRPr lang="en-MY" dirty="0"/>
          </a:p>
        </p:txBody>
      </p:sp>
      <p:sp>
        <p:nvSpPr>
          <p:cNvPr id="3" name="Content Placeholder 2"/>
          <p:cNvSpPr>
            <a:spLocks noGrp="1"/>
          </p:cNvSpPr>
          <p:nvPr>
            <p:ph idx="1"/>
          </p:nvPr>
        </p:nvSpPr>
        <p:spPr/>
        <p:txBody>
          <a:bodyPr/>
          <a:lstStyle/>
          <a:p>
            <a:r>
              <a:rPr lang="en-MY" dirty="0" smtClean="0"/>
              <a:t>Repair  </a:t>
            </a:r>
            <a:r>
              <a:rPr lang="en-MY" dirty="0"/>
              <a:t>methods  and  preventive  maintenance </a:t>
            </a:r>
            <a:r>
              <a:rPr lang="en-MY" dirty="0" smtClean="0"/>
              <a:t>techniques </a:t>
            </a:r>
            <a:r>
              <a:rPr lang="en-MY" dirty="0"/>
              <a:t>related to material improvement and residual stress relaxation for SCC in PLR piping.   </a:t>
            </a:r>
          </a:p>
          <a:p>
            <a:pPr marL="627063" indent="-265113">
              <a:buFont typeface="Wingdings" panose="05000000000000000000" pitchFamily="2" charset="2"/>
              <a:buChar char="§"/>
            </a:pPr>
            <a:r>
              <a:rPr lang="en-MY" dirty="0" smtClean="0"/>
              <a:t>Corrosion </a:t>
            </a:r>
            <a:r>
              <a:rPr lang="en-MY" dirty="0"/>
              <a:t>Resistant Cladding </a:t>
            </a:r>
          </a:p>
          <a:p>
            <a:pPr marL="627063" indent="-265113">
              <a:buFont typeface="Wingdings" panose="05000000000000000000" pitchFamily="2" charset="2"/>
              <a:buChar char="§"/>
            </a:pPr>
            <a:r>
              <a:rPr lang="en-MY" dirty="0" smtClean="0"/>
              <a:t>Internal </a:t>
            </a:r>
            <a:r>
              <a:rPr lang="en-MY" dirty="0"/>
              <a:t>Polishing </a:t>
            </a:r>
          </a:p>
          <a:p>
            <a:pPr marL="627063" indent="-265113">
              <a:buFont typeface="Wingdings" panose="05000000000000000000" pitchFamily="2" charset="2"/>
              <a:buChar char="§"/>
            </a:pPr>
            <a:r>
              <a:rPr lang="en-MY" dirty="0" smtClean="0"/>
              <a:t>Induction </a:t>
            </a:r>
            <a:r>
              <a:rPr lang="en-MY" dirty="0"/>
              <a:t>Heating Stress Improvement </a:t>
            </a:r>
          </a:p>
          <a:p>
            <a:pPr marL="627063" indent="-265113">
              <a:buFont typeface="Wingdings" panose="05000000000000000000" pitchFamily="2" charset="2"/>
              <a:buChar char="§"/>
            </a:pPr>
            <a:r>
              <a:rPr lang="en-MY" dirty="0" smtClean="0"/>
              <a:t>Solution Heat Treatment </a:t>
            </a:r>
          </a:p>
          <a:p>
            <a:pPr marL="627063" indent="-265113">
              <a:buFont typeface="Wingdings" panose="05000000000000000000" pitchFamily="2" charset="2"/>
              <a:buChar char="§"/>
            </a:pPr>
            <a:r>
              <a:rPr lang="en-MY" dirty="0" smtClean="0"/>
              <a:t>Heat Sink Welding </a:t>
            </a:r>
          </a:p>
          <a:p>
            <a:pPr marL="627063" indent="-265113">
              <a:buFont typeface="Wingdings" panose="05000000000000000000" pitchFamily="2" charset="2"/>
              <a:buChar char="§"/>
            </a:pPr>
            <a:r>
              <a:rPr lang="en-MY" dirty="0" smtClean="0"/>
              <a:t>Weld </a:t>
            </a:r>
            <a:r>
              <a:rPr lang="en-MY" dirty="0"/>
              <a:t>Overlay </a:t>
            </a:r>
          </a:p>
        </p:txBody>
      </p:sp>
    </p:spTree>
    <p:extLst>
      <p:ext uri="{BB962C8B-B14F-4D97-AF65-F5344CB8AC3E}">
        <p14:creationId xmlns:p14="http://schemas.microsoft.com/office/powerpoint/2010/main" val="478223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Corrosion Resistant Cladding</a:t>
            </a:r>
          </a:p>
        </p:txBody>
      </p:sp>
      <p:sp>
        <p:nvSpPr>
          <p:cNvPr id="3" name="Content Placeholder 2"/>
          <p:cNvSpPr>
            <a:spLocks noGrp="1"/>
          </p:cNvSpPr>
          <p:nvPr>
            <p:ph idx="1"/>
          </p:nvPr>
        </p:nvSpPr>
        <p:spPr>
          <a:xfrm>
            <a:off x="1097280" y="1845734"/>
            <a:ext cx="10058400" cy="1726806"/>
          </a:xfrm>
        </p:spPr>
        <p:txBody>
          <a:bodyPr/>
          <a:lstStyle/>
          <a:p>
            <a:r>
              <a:rPr lang="en-MY" dirty="0"/>
              <a:t>The CRC method is used to reduce SCC susceptibility by cladding the wetted inner-surface of </a:t>
            </a:r>
            <a:r>
              <a:rPr lang="en-MY" dirty="0" smtClean="0"/>
              <a:t>sensitized </a:t>
            </a:r>
            <a:r>
              <a:rPr lang="en-MY" dirty="0"/>
              <a:t>portions near the welded joints of piping with non-sensitized deposited metal (Fig. 1). </a:t>
            </a:r>
          </a:p>
          <a:p>
            <a:r>
              <a:rPr lang="en-MY" dirty="0"/>
              <a:t>There are various methods to clad the wetted part inside the piping with deposited metal (inside </a:t>
            </a:r>
            <a:r>
              <a:rPr lang="en-MY" dirty="0" smtClean="0"/>
              <a:t>weld </a:t>
            </a:r>
            <a:r>
              <a:rPr lang="en-MY" dirty="0"/>
              <a:t>overlays) and the method typically used is shown in Fig. 2.</a:t>
            </a:r>
          </a:p>
        </p:txBody>
      </p:sp>
      <p:pic>
        <p:nvPicPr>
          <p:cNvPr id="4" name="Picture 3"/>
          <p:cNvPicPr>
            <a:picLocks noChangeAspect="1"/>
          </p:cNvPicPr>
          <p:nvPr/>
        </p:nvPicPr>
        <p:blipFill>
          <a:blip r:embed="rId2"/>
          <a:stretch>
            <a:fillRect/>
          </a:stretch>
        </p:blipFill>
        <p:spPr>
          <a:xfrm>
            <a:off x="1985411" y="3572540"/>
            <a:ext cx="3182012" cy="2324188"/>
          </a:xfrm>
          <a:prstGeom prst="rect">
            <a:avLst/>
          </a:prstGeom>
        </p:spPr>
      </p:pic>
      <p:pic>
        <p:nvPicPr>
          <p:cNvPr id="5" name="Picture 4"/>
          <p:cNvPicPr>
            <a:picLocks noChangeAspect="1"/>
          </p:cNvPicPr>
          <p:nvPr/>
        </p:nvPicPr>
        <p:blipFill>
          <a:blip r:embed="rId3"/>
          <a:stretch>
            <a:fillRect/>
          </a:stretch>
        </p:blipFill>
        <p:spPr>
          <a:xfrm>
            <a:off x="6126479" y="3418757"/>
            <a:ext cx="3187641" cy="2335645"/>
          </a:xfrm>
          <a:prstGeom prst="rect">
            <a:avLst/>
          </a:prstGeom>
        </p:spPr>
      </p:pic>
    </p:spTree>
    <p:extLst>
      <p:ext uri="{BB962C8B-B14F-4D97-AF65-F5344CB8AC3E}">
        <p14:creationId xmlns:p14="http://schemas.microsoft.com/office/powerpoint/2010/main" val="1613767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4"/>
            <a:ext cx="5186562" cy="4023360"/>
          </a:xfrm>
        </p:spPr>
        <p:txBody>
          <a:bodyPr/>
          <a:lstStyle/>
          <a:p>
            <a:r>
              <a:rPr lang="en-MY" dirty="0"/>
              <a:t>The SCC susceptibility is reduced by securing high ferrite content on the wetted inner-surface </a:t>
            </a:r>
            <a:r>
              <a:rPr lang="en-MY" dirty="0" smtClean="0"/>
              <a:t>of </a:t>
            </a:r>
            <a:r>
              <a:rPr lang="en-MY" dirty="0"/>
              <a:t>the piping’s welded joints.   </a:t>
            </a:r>
          </a:p>
          <a:p>
            <a:r>
              <a:rPr lang="en-MY" dirty="0" smtClean="0"/>
              <a:t>It is shown that  </a:t>
            </a:r>
            <a:r>
              <a:rPr lang="en-MY" dirty="0"/>
              <a:t>generally  in  the  low-carbon  zone,  no  SCC  is  observed  in  the  area  where </a:t>
            </a:r>
            <a:r>
              <a:rPr lang="en-MY" dirty="0" smtClean="0"/>
              <a:t>ferrite </a:t>
            </a:r>
            <a:r>
              <a:rPr lang="en-MY" dirty="0"/>
              <a:t>content is over about 5%</a:t>
            </a:r>
          </a:p>
        </p:txBody>
      </p:sp>
      <p:pic>
        <p:nvPicPr>
          <p:cNvPr id="4" name="Picture 3"/>
          <p:cNvPicPr>
            <a:picLocks noChangeAspect="1"/>
          </p:cNvPicPr>
          <p:nvPr/>
        </p:nvPicPr>
        <p:blipFill>
          <a:blip r:embed="rId2"/>
          <a:stretch>
            <a:fillRect/>
          </a:stretch>
        </p:blipFill>
        <p:spPr>
          <a:xfrm>
            <a:off x="6542558" y="1845734"/>
            <a:ext cx="4819602" cy="3380350"/>
          </a:xfrm>
          <a:prstGeom prst="rect">
            <a:avLst/>
          </a:prstGeom>
        </p:spPr>
      </p:pic>
      <p:sp>
        <p:nvSpPr>
          <p:cNvPr id="5" name="Rectangle 4"/>
          <p:cNvSpPr/>
          <p:nvPr/>
        </p:nvSpPr>
        <p:spPr>
          <a:xfrm>
            <a:off x="7487945" y="5334458"/>
            <a:ext cx="3667735" cy="369332"/>
          </a:xfrm>
          <a:prstGeom prst="rect">
            <a:avLst/>
          </a:prstGeom>
        </p:spPr>
        <p:txBody>
          <a:bodyPr wrap="none">
            <a:spAutoFit/>
          </a:bodyPr>
          <a:lstStyle/>
          <a:p>
            <a:r>
              <a:rPr lang="en-MY" dirty="0"/>
              <a:t>SCC Susceptibility vs. Ferrite Content </a:t>
            </a:r>
          </a:p>
        </p:txBody>
      </p:sp>
    </p:spTree>
    <p:extLst>
      <p:ext uri="{BB962C8B-B14F-4D97-AF65-F5344CB8AC3E}">
        <p14:creationId xmlns:p14="http://schemas.microsoft.com/office/powerpoint/2010/main" val="201823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Internal Polishing</a:t>
            </a:r>
          </a:p>
        </p:txBody>
      </p:sp>
      <p:sp>
        <p:nvSpPr>
          <p:cNvPr id="3" name="Content Placeholder 2"/>
          <p:cNvSpPr>
            <a:spLocks noGrp="1"/>
          </p:cNvSpPr>
          <p:nvPr>
            <p:ph idx="1"/>
          </p:nvPr>
        </p:nvSpPr>
        <p:spPr>
          <a:xfrm>
            <a:off x="6209414" y="1845734"/>
            <a:ext cx="4946266" cy="4023360"/>
          </a:xfrm>
        </p:spPr>
        <p:txBody>
          <a:bodyPr/>
          <a:lstStyle/>
          <a:p>
            <a:r>
              <a:rPr lang="en-MY" dirty="0"/>
              <a:t>To  relieve  residual  stress  of  the  inner-surfaces  of  piping,  top  surface  stress  is  shifted  to </a:t>
            </a:r>
            <a:r>
              <a:rPr lang="en-MY" dirty="0" smtClean="0"/>
              <a:t>compressed </a:t>
            </a:r>
            <a:r>
              <a:rPr lang="en-MY" dirty="0"/>
              <a:t>sides by polishing the inside surface. This reduction in residual stress results in the </a:t>
            </a:r>
            <a:r>
              <a:rPr lang="en-MY" dirty="0" smtClean="0"/>
              <a:t>suppression </a:t>
            </a:r>
            <a:r>
              <a:rPr lang="en-MY" dirty="0"/>
              <a:t>of SCC generation.</a:t>
            </a:r>
          </a:p>
        </p:txBody>
      </p:sp>
      <p:pic>
        <p:nvPicPr>
          <p:cNvPr id="4" name="Picture 3"/>
          <p:cNvPicPr>
            <a:picLocks noChangeAspect="1"/>
          </p:cNvPicPr>
          <p:nvPr/>
        </p:nvPicPr>
        <p:blipFill>
          <a:blip r:embed="rId2"/>
          <a:stretch>
            <a:fillRect/>
          </a:stretch>
        </p:blipFill>
        <p:spPr>
          <a:xfrm>
            <a:off x="1097280" y="1845734"/>
            <a:ext cx="4927912" cy="3760541"/>
          </a:xfrm>
          <a:prstGeom prst="rect">
            <a:avLst/>
          </a:prstGeom>
        </p:spPr>
      </p:pic>
      <p:sp>
        <p:nvSpPr>
          <p:cNvPr id="5" name="Rectangle 4"/>
          <p:cNvSpPr/>
          <p:nvPr/>
        </p:nvSpPr>
        <p:spPr>
          <a:xfrm>
            <a:off x="868326" y="5606275"/>
            <a:ext cx="6096000" cy="646331"/>
          </a:xfrm>
          <a:prstGeom prst="rect">
            <a:avLst/>
          </a:prstGeom>
        </p:spPr>
        <p:txBody>
          <a:bodyPr>
            <a:spAutoFit/>
          </a:bodyPr>
          <a:lstStyle/>
          <a:p>
            <a:pPr algn="ctr"/>
            <a:r>
              <a:rPr lang="en-MY" dirty="0"/>
              <a:t>Relief of Residual Stress on Surfaces by  Polishing </a:t>
            </a:r>
          </a:p>
          <a:p>
            <a:pPr algn="ctr"/>
            <a:r>
              <a:rPr lang="en-MY" dirty="0"/>
              <a:t>and its Effect on SCC Suppression </a:t>
            </a:r>
          </a:p>
        </p:txBody>
      </p:sp>
    </p:spTree>
    <p:extLst>
      <p:ext uri="{BB962C8B-B14F-4D97-AF65-F5344CB8AC3E}">
        <p14:creationId xmlns:p14="http://schemas.microsoft.com/office/powerpoint/2010/main" val="968986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Induction Heating Stress Improvement (IHSI) </a:t>
            </a:r>
          </a:p>
        </p:txBody>
      </p:sp>
      <p:sp>
        <p:nvSpPr>
          <p:cNvPr id="3" name="Content Placeholder 2"/>
          <p:cNvSpPr>
            <a:spLocks noGrp="1"/>
          </p:cNvSpPr>
          <p:nvPr>
            <p:ph idx="1"/>
          </p:nvPr>
        </p:nvSpPr>
        <p:spPr/>
        <p:txBody>
          <a:bodyPr/>
          <a:lstStyle/>
          <a:p>
            <a:r>
              <a:rPr lang="en-MY" dirty="0"/>
              <a:t>To  generate  the  same  temperature  difference  found  at  the  heat  </a:t>
            </a:r>
            <a:r>
              <a:rPr lang="en-MY" dirty="0" smtClean="0"/>
              <a:t>affected </a:t>
            </a:r>
            <a:r>
              <a:rPr lang="en-MY" dirty="0"/>
              <a:t>zone  that  goes </a:t>
            </a:r>
            <a:r>
              <a:rPr lang="en-MY" dirty="0" smtClean="0"/>
              <a:t>through  </a:t>
            </a:r>
            <a:r>
              <a:rPr lang="en-MY" dirty="0"/>
              <a:t>the  thickness  of  the  pipe,  the  outer-surface  is  heated  by  the  high-frequency  induction </a:t>
            </a:r>
            <a:r>
              <a:rPr lang="en-MY" dirty="0" smtClean="0"/>
              <a:t>heating  </a:t>
            </a:r>
            <a:r>
              <a:rPr lang="en-MY" dirty="0"/>
              <a:t>method  and  the  inner-surface  is  simultaneously  cooled  by  water.  </a:t>
            </a:r>
            <a:endParaRPr lang="en-MY" dirty="0" smtClean="0"/>
          </a:p>
          <a:p>
            <a:r>
              <a:rPr lang="en-MY" dirty="0" smtClean="0"/>
              <a:t>The  </a:t>
            </a:r>
            <a:r>
              <a:rPr lang="en-MY" dirty="0"/>
              <a:t>thermal  stress </a:t>
            </a:r>
            <a:r>
              <a:rPr lang="en-MY" dirty="0" smtClean="0"/>
              <a:t>generated </a:t>
            </a:r>
            <a:r>
              <a:rPr lang="en-MY" dirty="0"/>
              <a:t>by this process relieves the inner-surface residual stress of the piping</a:t>
            </a:r>
            <a:r>
              <a:rPr lang="en-MY" dirty="0" smtClean="0"/>
              <a:t>.</a:t>
            </a:r>
          </a:p>
          <a:p>
            <a:endParaRPr lang="en-MY" dirty="0"/>
          </a:p>
        </p:txBody>
      </p:sp>
      <p:pic>
        <p:nvPicPr>
          <p:cNvPr id="4" name="Picture 3"/>
          <p:cNvPicPr>
            <a:picLocks noChangeAspect="1"/>
          </p:cNvPicPr>
          <p:nvPr/>
        </p:nvPicPr>
        <p:blipFill>
          <a:blip r:embed="rId2"/>
          <a:stretch>
            <a:fillRect/>
          </a:stretch>
        </p:blipFill>
        <p:spPr>
          <a:xfrm>
            <a:off x="5514148" y="3316337"/>
            <a:ext cx="3576688" cy="2956407"/>
          </a:xfrm>
          <a:prstGeom prst="rect">
            <a:avLst/>
          </a:prstGeom>
        </p:spPr>
      </p:pic>
    </p:spTree>
    <p:extLst>
      <p:ext uri="{BB962C8B-B14F-4D97-AF65-F5344CB8AC3E}">
        <p14:creationId xmlns:p14="http://schemas.microsoft.com/office/powerpoint/2010/main" val="1392870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Solution Heat Treatment (SHT)</a:t>
            </a:r>
          </a:p>
        </p:txBody>
      </p:sp>
      <p:sp>
        <p:nvSpPr>
          <p:cNvPr id="3" name="Content Placeholder 2"/>
          <p:cNvSpPr>
            <a:spLocks noGrp="1"/>
          </p:cNvSpPr>
          <p:nvPr>
            <p:ph idx="1"/>
          </p:nvPr>
        </p:nvSpPr>
        <p:spPr/>
        <p:txBody>
          <a:bodyPr/>
          <a:lstStyle/>
          <a:p>
            <a:r>
              <a:rPr lang="en-MY" dirty="0"/>
              <a:t>Chromium rich carbide precipitation from the grain boundary is decomposed when heated </a:t>
            </a:r>
            <a:r>
              <a:rPr lang="en-MY" dirty="0" smtClean="0"/>
              <a:t>by high </a:t>
            </a:r>
            <a:r>
              <a:rPr lang="en-MY" dirty="0"/>
              <a:t>temperature ( over 1000℃  ) and dissolves uniformly into the base material, which causes </a:t>
            </a:r>
            <a:r>
              <a:rPr lang="en-MY" dirty="0" smtClean="0"/>
              <a:t>the  </a:t>
            </a:r>
            <a:r>
              <a:rPr lang="en-MY" dirty="0"/>
              <a:t>chromium-depleted-layer  around  the  grain  boundary  to  disappear.  </a:t>
            </a:r>
            <a:endParaRPr lang="en-MY" dirty="0" smtClean="0"/>
          </a:p>
          <a:p>
            <a:r>
              <a:rPr lang="en-MY" dirty="0" smtClean="0"/>
              <a:t>This  </a:t>
            </a:r>
            <a:r>
              <a:rPr lang="en-MY" dirty="0"/>
              <a:t>heating  method, </a:t>
            </a:r>
            <a:r>
              <a:rPr lang="en-MY" dirty="0" smtClean="0"/>
              <a:t>called </a:t>
            </a:r>
            <a:r>
              <a:rPr lang="en-MY" dirty="0"/>
              <a:t>solution heat treatment (SHT), can eliminate sensitized areas in the material formed by </a:t>
            </a:r>
            <a:r>
              <a:rPr lang="en-MY" dirty="0" smtClean="0"/>
              <a:t>welding and reduces </a:t>
            </a:r>
            <a:r>
              <a:rPr lang="en-MY" dirty="0"/>
              <a:t>residual stress at the same </a:t>
            </a:r>
            <a:r>
              <a:rPr lang="en-MY" dirty="0" smtClean="0"/>
              <a:t>time</a:t>
            </a:r>
          </a:p>
          <a:p>
            <a:r>
              <a:rPr lang="en-MY" dirty="0" smtClean="0"/>
              <a:t>A </a:t>
            </a:r>
            <a:r>
              <a:rPr lang="en-MY" dirty="0"/>
              <a:t>furnace </a:t>
            </a:r>
            <a:r>
              <a:rPr lang="en-MY" dirty="0" smtClean="0"/>
              <a:t>is </a:t>
            </a:r>
            <a:r>
              <a:rPr lang="en-MY" dirty="0"/>
              <a:t>needed for this method and it is recommended that it is applied to welded joints at factories. </a:t>
            </a:r>
          </a:p>
        </p:txBody>
      </p:sp>
    </p:spTree>
    <p:extLst>
      <p:ext uri="{BB962C8B-B14F-4D97-AF65-F5344CB8AC3E}">
        <p14:creationId xmlns:p14="http://schemas.microsoft.com/office/powerpoint/2010/main" val="261812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Heat Sink Welding (HSW)</a:t>
            </a:r>
          </a:p>
        </p:txBody>
      </p:sp>
      <p:sp>
        <p:nvSpPr>
          <p:cNvPr id="3" name="Content Placeholder 2"/>
          <p:cNvSpPr>
            <a:spLocks noGrp="1"/>
          </p:cNvSpPr>
          <p:nvPr>
            <p:ph idx="1"/>
          </p:nvPr>
        </p:nvSpPr>
        <p:spPr>
          <a:xfrm>
            <a:off x="1097280" y="1845734"/>
            <a:ext cx="5909576" cy="4023360"/>
          </a:xfrm>
        </p:spPr>
        <p:txBody>
          <a:bodyPr/>
          <a:lstStyle/>
          <a:p>
            <a:r>
              <a:rPr lang="en-MY" dirty="0"/>
              <a:t>HSW is a method which the inside of pipes are welded while cooled by </a:t>
            </a:r>
            <a:r>
              <a:rPr lang="en-MY" dirty="0" smtClean="0"/>
              <a:t>flowing </a:t>
            </a:r>
            <a:r>
              <a:rPr lang="en-MY" dirty="0"/>
              <a:t>water or sprays after partitions are formed by the in gas welding for up to two or three </a:t>
            </a:r>
            <a:r>
              <a:rPr lang="en-MY" dirty="0" smtClean="0"/>
              <a:t>layers</a:t>
            </a:r>
            <a:r>
              <a:rPr lang="en-MY" dirty="0"/>
              <a:t>. </a:t>
            </a:r>
            <a:endParaRPr lang="en-MY" dirty="0" smtClean="0"/>
          </a:p>
          <a:p>
            <a:r>
              <a:rPr lang="en-MY" dirty="0" smtClean="0"/>
              <a:t>Using </a:t>
            </a:r>
            <a:r>
              <a:rPr lang="en-MY" dirty="0"/>
              <a:t>this method, thermal stress is generated by the temperature difference of the outside </a:t>
            </a:r>
            <a:r>
              <a:rPr lang="en-MY" dirty="0" smtClean="0"/>
              <a:t>and </a:t>
            </a:r>
            <a:r>
              <a:rPr lang="en-MY" dirty="0"/>
              <a:t>inside of piping that goes through the thickness of the material. </a:t>
            </a:r>
            <a:endParaRPr lang="en-MY" dirty="0" smtClean="0"/>
          </a:p>
          <a:p>
            <a:r>
              <a:rPr lang="en-MY" dirty="0" smtClean="0"/>
              <a:t>This </a:t>
            </a:r>
            <a:r>
              <a:rPr lang="en-MY" dirty="0"/>
              <a:t>thermal stress </a:t>
            </a:r>
            <a:r>
              <a:rPr lang="en-MY" dirty="0" smtClean="0"/>
              <a:t>reduces tensile </a:t>
            </a:r>
            <a:r>
              <a:rPr lang="en-MY" dirty="0"/>
              <a:t>residual stress, which is the cause of SCC around the inside surface of the welded pipes. </a:t>
            </a:r>
          </a:p>
        </p:txBody>
      </p:sp>
      <p:pic>
        <p:nvPicPr>
          <p:cNvPr id="4" name="Picture 3"/>
          <p:cNvPicPr>
            <a:picLocks noChangeAspect="1"/>
          </p:cNvPicPr>
          <p:nvPr/>
        </p:nvPicPr>
        <p:blipFill>
          <a:blip r:embed="rId2"/>
          <a:stretch>
            <a:fillRect/>
          </a:stretch>
        </p:blipFill>
        <p:spPr>
          <a:xfrm>
            <a:off x="7006856" y="2236253"/>
            <a:ext cx="4508091" cy="3242321"/>
          </a:xfrm>
          <a:prstGeom prst="rect">
            <a:avLst/>
          </a:prstGeom>
        </p:spPr>
      </p:pic>
    </p:spTree>
    <p:extLst>
      <p:ext uri="{BB962C8B-B14F-4D97-AF65-F5344CB8AC3E}">
        <p14:creationId xmlns:p14="http://schemas.microsoft.com/office/powerpoint/2010/main" val="85047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Weld </a:t>
            </a:r>
            <a:r>
              <a:rPr lang="en-MY" dirty="0"/>
              <a:t>Overlay</a:t>
            </a:r>
          </a:p>
        </p:txBody>
      </p:sp>
      <p:sp>
        <p:nvSpPr>
          <p:cNvPr id="3" name="Content Placeholder 2"/>
          <p:cNvSpPr>
            <a:spLocks noGrp="1"/>
          </p:cNvSpPr>
          <p:nvPr>
            <p:ph idx="1"/>
          </p:nvPr>
        </p:nvSpPr>
        <p:spPr>
          <a:xfrm>
            <a:off x="1097280" y="1845734"/>
            <a:ext cx="5803250" cy="4023360"/>
          </a:xfrm>
        </p:spPr>
        <p:txBody>
          <a:bodyPr/>
          <a:lstStyle/>
          <a:p>
            <a:r>
              <a:rPr lang="en-MY" dirty="0"/>
              <a:t>In weld overlays, high ferrite welded metal that is superior in SCC resistance is overlaid in a </a:t>
            </a:r>
            <a:r>
              <a:rPr lang="en-MY" dirty="0" smtClean="0"/>
              <a:t>belt </a:t>
            </a:r>
            <a:r>
              <a:rPr lang="en-MY" dirty="0"/>
              <a:t>around the outside of welded joints in piping with </a:t>
            </a:r>
            <a:r>
              <a:rPr lang="en-MY" dirty="0" smtClean="0"/>
              <a:t>SCC.    </a:t>
            </a:r>
          </a:p>
          <a:p>
            <a:r>
              <a:rPr lang="en-MY" dirty="0" smtClean="0"/>
              <a:t>Strength </a:t>
            </a:r>
            <a:r>
              <a:rPr lang="en-MY" dirty="0"/>
              <a:t>was secured in </a:t>
            </a:r>
            <a:r>
              <a:rPr lang="en-MY" dirty="0" smtClean="0"/>
              <a:t>the </a:t>
            </a:r>
            <a:r>
              <a:rPr lang="en-MY" dirty="0"/>
              <a:t>belt-shaped overlay welded part of the piping, thus covering up for lost strength in the part of </a:t>
            </a:r>
            <a:r>
              <a:rPr lang="en-MY" dirty="0" smtClean="0"/>
              <a:t>the </a:t>
            </a:r>
            <a:r>
              <a:rPr lang="en-MY" dirty="0"/>
              <a:t>piping where the crack occurred</a:t>
            </a:r>
          </a:p>
        </p:txBody>
      </p:sp>
      <p:pic>
        <p:nvPicPr>
          <p:cNvPr id="4" name="Picture 3"/>
          <p:cNvPicPr>
            <a:picLocks noChangeAspect="1"/>
          </p:cNvPicPr>
          <p:nvPr/>
        </p:nvPicPr>
        <p:blipFill>
          <a:blip r:embed="rId2"/>
          <a:stretch>
            <a:fillRect/>
          </a:stretch>
        </p:blipFill>
        <p:spPr>
          <a:xfrm>
            <a:off x="6994599" y="2197525"/>
            <a:ext cx="4313781" cy="3319777"/>
          </a:xfrm>
          <a:prstGeom prst="rect">
            <a:avLst/>
          </a:prstGeom>
        </p:spPr>
      </p:pic>
    </p:spTree>
    <p:extLst>
      <p:ext uri="{BB962C8B-B14F-4D97-AF65-F5344CB8AC3E}">
        <p14:creationId xmlns:p14="http://schemas.microsoft.com/office/powerpoint/2010/main" val="131969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Primary loop Recirculation Piping</a:t>
            </a:r>
            <a:endParaRPr lang="en-MY" dirty="0"/>
          </a:p>
        </p:txBody>
      </p:sp>
      <p:sp>
        <p:nvSpPr>
          <p:cNvPr id="3" name="Content Placeholder 2"/>
          <p:cNvSpPr>
            <a:spLocks noGrp="1"/>
          </p:cNvSpPr>
          <p:nvPr>
            <p:ph idx="1"/>
          </p:nvPr>
        </p:nvSpPr>
        <p:spPr>
          <a:xfrm>
            <a:off x="1097280" y="1845734"/>
            <a:ext cx="4521467" cy="4023360"/>
          </a:xfrm>
        </p:spPr>
        <p:txBody>
          <a:bodyPr/>
          <a:lstStyle/>
          <a:p>
            <a:r>
              <a:rPr lang="en-MY" dirty="0" smtClean="0"/>
              <a:t>.</a:t>
            </a:r>
            <a:endParaRPr lang="en-MY" dirty="0"/>
          </a:p>
        </p:txBody>
      </p:sp>
      <p:pic>
        <p:nvPicPr>
          <p:cNvPr id="4" name="Picture 3"/>
          <p:cNvPicPr>
            <a:picLocks noChangeAspect="1"/>
          </p:cNvPicPr>
          <p:nvPr/>
        </p:nvPicPr>
        <p:blipFill>
          <a:blip r:embed="rId3"/>
          <a:stretch>
            <a:fillRect/>
          </a:stretch>
        </p:blipFill>
        <p:spPr>
          <a:xfrm>
            <a:off x="5527257" y="1845734"/>
            <a:ext cx="6071185" cy="4017815"/>
          </a:xfrm>
          <a:prstGeom prst="rect">
            <a:avLst/>
          </a:prstGeom>
        </p:spPr>
      </p:pic>
      <p:sp>
        <p:nvSpPr>
          <p:cNvPr id="6" name="Rectangle 5"/>
          <p:cNvSpPr/>
          <p:nvPr/>
        </p:nvSpPr>
        <p:spPr>
          <a:xfrm>
            <a:off x="1195137" y="2335269"/>
            <a:ext cx="4604084" cy="3416320"/>
          </a:xfrm>
          <a:prstGeom prst="rect">
            <a:avLst/>
          </a:prstGeom>
        </p:spPr>
        <p:txBody>
          <a:bodyPr wrap="square">
            <a:spAutoFit/>
          </a:bodyPr>
          <a:lstStyle/>
          <a:p>
            <a:r>
              <a:rPr lang="en-MY" dirty="0"/>
              <a:t>The Recirculation System is used in the Boiling Water Reactor design. This system provides the following functions:</a:t>
            </a:r>
          </a:p>
          <a:p>
            <a:endParaRPr lang="en-MY" dirty="0" smtClean="0"/>
          </a:p>
          <a:p>
            <a:pPr marL="342900" indent="-342900">
              <a:buFont typeface="+mj-lt"/>
              <a:buAutoNum type="arabicPeriod"/>
            </a:pPr>
            <a:r>
              <a:rPr lang="en-MY" dirty="0" smtClean="0"/>
              <a:t>Control </a:t>
            </a:r>
            <a:r>
              <a:rPr lang="en-MY" dirty="0"/>
              <a:t>of reactor power level through the variable speed recirculation </a:t>
            </a:r>
            <a:r>
              <a:rPr lang="en-MY" dirty="0" smtClean="0"/>
              <a:t>pumps</a:t>
            </a:r>
          </a:p>
          <a:p>
            <a:pPr marL="342900" indent="-342900">
              <a:buFont typeface="+mj-lt"/>
              <a:buAutoNum type="arabicPeriod"/>
            </a:pPr>
            <a:endParaRPr lang="en-MY" dirty="0"/>
          </a:p>
          <a:p>
            <a:pPr marL="342900" indent="-342900">
              <a:buFont typeface="+mj-lt"/>
              <a:buAutoNum type="arabicPeriod"/>
            </a:pPr>
            <a:r>
              <a:rPr lang="en-MY" dirty="0" smtClean="0"/>
              <a:t>Cooling </a:t>
            </a:r>
            <a:r>
              <a:rPr lang="en-MY" dirty="0"/>
              <a:t>of the reactor during off-normal </a:t>
            </a:r>
            <a:r>
              <a:rPr lang="en-MY" dirty="0" smtClean="0"/>
              <a:t>modes</a:t>
            </a:r>
          </a:p>
          <a:p>
            <a:pPr marL="342900" indent="-342900">
              <a:buFont typeface="+mj-lt"/>
              <a:buAutoNum type="arabicPeriod"/>
            </a:pPr>
            <a:endParaRPr lang="en-MY" dirty="0" smtClean="0"/>
          </a:p>
          <a:p>
            <a:pPr marL="342900" indent="-342900">
              <a:buFont typeface="+mj-lt"/>
              <a:buAutoNum type="arabicPeriod"/>
            </a:pPr>
            <a:r>
              <a:rPr lang="en-MY" dirty="0" smtClean="0"/>
              <a:t>Paths </a:t>
            </a:r>
            <a:r>
              <a:rPr lang="en-MY" dirty="0"/>
              <a:t>for emergency makeup and chemical purification</a:t>
            </a:r>
          </a:p>
        </p:txBody>
      </p:sp>
    </p:spTree>
    <p:extLst>
      <p:ext uri="{BB962C8B-B14F-4D97-AF65-F5344CB8AC3E}">
        <p14:creationId xmlns:p14="http://schemas.microsoft.com/office/powerpoint/2010/main" val="776079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002277" y="458882"/>
            <a:ext cx="10248405" cy="5822010"/>
          </a:xfrm>
          <a:prstGeom prst="rect">
            <a:avLst/>
          </a:prstGeom>
        </p:spPr>
      </p:pic>
    </p:spTree>
    <p:extLst>
      <p:ext uri="{BB962C8B-B14F-4D97-AF65-F5344CB8AC3E}">
        <p14:creationId xmlns:p14="http://schemas.microsoft.com/office/powerpoint/2010/main" val="11147313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p:txBody>
          <a:bodyPr>
            <a:normAutofit/>
          </a:bodyPr>
          <a:lstStyle/>
          <a:p>
            <a:endParaRPr lang="en-MY" sz="2400" dirty="0"/>
          </a:p>
          <a:p>
            <a:r>
              <a:rPr lang="en-MY" sz="2400" dirty="0"/>
              <a:t>Penetrations providing water to the recirculation system include:</a:t>
            </a:r>
          </a:p>
          <a:p>
            <a:pPr lvl="1"/>
            <a:r>
              <a:rPr lang="en-MY" sz="2400" dirty="0" smtClean="0"/>
              <a:t>low </a:t>
            </a:r>
            <a:r>
              <a:rPr lang="en-MY" sz="2400" dirty="0"/>
              <a:t>pressure coolant injection to provide emergency makeup to cool the reactor at low pressure and high flowrate (~2000-3000 </a:t>
            </a:r>
            <a:r>
              <a:rPr lang="en-MY" sz="2400" dirty="0" err="1"/>
              <a:t>gpm</a:t>
            </a:r>
            <a:r>
              <a:rPr lang="en-MY" sz="2400" dirty="0"/>
              <a:t>),</a:t>
            </a:r>
          </a:p>
          <a:p>
            <a:pPr lvl="1"/>
            <a:r>
              <a:rPr lang="en-MY" sz="2400" dirty="0" smtClean="0"/>
              <a:t>shutdown </a:t>
            </a:r>
            <a:r>
              <a:rPr lang="en-MY" sz="2400" dirty="0"/>
              <a:t>cooling system to return cooled water back to the reactor,</a:t>
            </a:r>
          </a:p>
          <a:p>
            <a:pPr lvl="1"/>
            <a:r>
              <a:rPr lang="en-MY" sz="2400" dirty="0" smtClean="0"/>
              <a:t>isolation </a:t>
            </a:r>
            <a:r>
              <a:rPr lang="en-MY" sz="2400" dirty="0"/>
              <a:t>condenser, if used, to return cooled water back to the reactor. The isolation condenser is used to cool steam from the reactor if the main steam isolation valves close. The water is returned to the reactor by natural circulation. Pumped flow is not required.</a:t>
            </a:r>
          </a:p>
          <a:p>
            <a:endParaRPr lang="en-MY" dirty="0"/>
          </a:p>
        </p:txBody>
      </p:sp>
    </p:spTree>
    <p:extLst>
      <p:ext uri="{BB962C8B-B14F-4D97-AF65-F5344CB8AC3E}">
        <p14:creationId xmlns:p14="http://schemas.microsoft.com/office/powerpoint/2010/main" val="1389794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BWR Design-</a:t>
            </a:r>
            <a:r>
              <a:rPr lang="en-US" altLang="en-US" dirty="0" smtClean="0"/>
              <a:t> </a:t>
            </a:r>
            <a:r>
              <a:rPr lang="en-US" altLang="en-US" dirty="0"/>
              <a:t>Internal Flow</a:t>
            </a:r>
            <a:endParaRPr lang="en-MY" dirty="0"/>
          </a:p>
        </p:txBody>
      </p:sp>
      <p:sp>
        <p:nvSpPr>
          <p:cNvPr id="5" name="Content Placeholder 4"/>
          <p:cNvSpPr>
            <a:spLocks noGrp="1"/>
          </p:cNvSpPr>
          <p:nvPr>
            <p:ph idx="1"/>
          </p:nvPr>
        </p:nvSpPr>
        <p:spPr>
          <a:xfrm>
            <a:off x="1097280" y="1845734"/>
            <a:ext cx="5674581" cy="4023360"/>
          </a:xfrm>
        </p:spPr>
        <p:txBody>
          <a:bodyPr>
            <a:normAutofit/>
          </a:bodyPr>
          <a:lstStyle/>
          <a:p>
            <a:r>
              <a:rPr lang="en-US" altLang="en-US" dirty="0" err="1">
                <a:latin typeface="Arial" charset="0"/>
              </a:rPr>
              <a:t>Feedwater</a:t>
            </a:r>
            <a:r>
              <a:rPr lang="en-US" altLang="en-US" dirty="0">
                <a:latin typeface="Arial" charset="0"/>
              </a:rPr>
              <a:t> enters </a:t>
            </a:r>
            <a:r>
              <a:rPr lang="en-US" altLang="en-US" dirty="0" err="1">
                <a:latin typeface="Arial" charset="0"/>
              </a:rPr>
              <a:t>downcomer</a:t>
            </a:r>
            <a:r>
              <a:rPr lang="en-US" altLang="en-US" dirty="0">
                <a:latin typeface="Arial" charset="0"/>
              </a:rPr>
              <a:t>.</a:t>
            </a:r>
          </a:p>
          <a:p>
            <a:r>
              <a:rPr lang="en-US" altLang="en-US" dirty="0">
                <a:latin typeface="Arial" charset="0"/>
              </a:rPr>
              <a:t>Recirculation loops provide forced circulation.</a:t>
            </a:r>
          </a:p>
          <a:p>
            <a:r>
              <a:rPr lang="en-US" altLang="en-US" dirty="0">
                <a:latin typeface="Arial" charset="0"/>
              </a:rPr>
              <a:t>Moisture removed by separators and dryers.</a:t>
            </a:r>
          </a:p>
          <a:p>
            <a:r>
              <a:rPr lang="en-US" altLang="en-US" dirty="0">
                <a:latin typeface="Arial" charset="0"/>
              </a:rPr>
              <a:t>Steam exits steam dome.</a:t>
            </a:r>
          </a:p>
        </p:txBody>
      </p:sp>
      <p:pic>
        <p:nvPicPr>
          <p:cNvPr id="6"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1861" y="1871423"/>
            <a:ext cx="4558748" cy="4317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60910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 presetClass="entr" presetSubtype="32"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ox(out)">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BWR Design-</a:t>
            </a:r>
            <a:r>
              <a:rPr lang="en-US" altLang="en-US" dirty="0" smtClean="0"/>
              <a:t> </a:t>
            </a:r>
            <a:r>
              <a:rPr lang="en-US" altLang="en-US" dirty="0"/>
              <a:t>Internal Flow</a:t>
            </a:r>
            <a:endParaRPr lang="en-MY" dirty="0"/>
          </a:p>
        </p:txBody>
      </p:sp>
      <p:pic>
        <p:nvPicPr>
          <p:cNvPr id="3" name="Picture 2"/>
          <p:cNvPicPr>
            <a:picLocks noChangeAspect="1"/>
          </p:cNvPicPr>
          <p:nvPr/>
        </p:nvPicPr>
        <p:blipFill>
          <a:blip r:embed="rId3"/>
          <a:stretch>
            <a:fillRect/>
          </a:stretch>
        </p:blipFill>
        <p:spPr>
          <a:xfrm>
            <a:off x="6864560" y="2403631"/>
            <a:ext cx="4788742" cy="3543669"/>
          </a:xfrm>
          <a:prstGeom prst="rect">
            <a:avLst/>
          </a:prstGeom>
        </p:spPr>
      </p:pic>
      <p:pic>
        <p:nvPicPr>
          <p:cNvPr id="6" name="Picture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7280" y="2124420"/>
            <a:ext cx="5340626" cy="4216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7" name="Rectangle 3"/>
          <p:cNvSpPr>
            <a:spLocks noChangeArrowheads="1"/>
          </p:cNvSpPr>
          <p:nvPr/>
        </p:nvSpPr>
        <p:spPr bwMode="auto">
          <a:xfrm>
            <a:off x="1834308" y="4419639"/>
            <a:ext cx="3360890" cy="708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algn="ctr">
              <a:defRPr/>
            </a:pPr>
            <a:r>
              <a:rPr lang="en-US" sz="2000" dirty="0">
                <a:solidFill>
                  <a:schemeClr val="bg2">
                    <a:lumMod val="90000"/>
                  </a:schemeClr>
                </a:solidFill>
                <a:latin typeface="Arial" pitchFamily="34" charset="0"/>
              </a:rPr>
              <a:t>Steam Dryer installed in Reactor Pressure Vessel</a:t>
            </a:r>
          </a:p>
        </p:txBody>
      </p:sp>
      <p:sp>
        <p:nvSpPr>
          <p:cNvPr id="8" name="Line 4"/>
          <p:cNvSpPr>
            <a:spLocks noChangeShapeType="1"/>
          </p:cNvSpPr>
          <p:nvPr/>
        </p:nvSpPr>
        <p:spPr bwMode="auto">
          <a:xfrm flipH="1" flipV="1">
            <a:off x="3564836" y="3843130"/>
            <a:ext cx="503928" cy="781258"/>
          </a:xfrm>
          <a:prstGeom prst="line">
            <a:avLst/>
          </a:prstGeom>
          <a:noFill/>
          <a:ln w="50800">
            <a:solidFill>
              <a:schemeClr val="accent2"/>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9" name="Rectangle 5"/>
          <p:cNvSpPr>
            <a:spLocks noChangeArrowheads="1"/>
          </p:cNvSpPr>
          <p:nvPr/>
        </p:nvSpPr>
        <p:spPr bwMode="auto">
          <a:xfrm>
            <a:off x="8497888" y="6340475"/>
            <a:ext cx="466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2075" tIns="46038" rIns="92075" bIns="46038">
            <a:spAutoFit/>
          </a:bodyPr>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r>
              <a:rPr lang="en-US" altLang="en-US" sz="2000"/>
              <a:t>10</a:t>
            </a:r>
          </a:p>
        </p:txBody>
      </p:sp>
    </p:spTree>
    <p:extLst>
      <p:ext uri="{BB962C8B-B14F-4D97-AF65-F5344CB8AC3E}">
        <p14:creationId xmlns:p14="http://schemas.microsoft.com/office/powerpoint/2010/main" val="240055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BWR </a:t>
            </a:r>
            <a:r>
              <a:rPr lang="en-US" altLang="en-US" dirty="0"/>
              <a:t>Plant Layout</a:t>
            </a:r>
            <a:endParaRPr lang="en-MY" dirty="0"/>
          </a:p>
        </p:txBody>
      </p:sp>
      <p:sp>
        <p:nvSpPr>
          <p:cNvPr id="5" name="Content Placeholder 4"/>
          <p:cNvSpPr>
            <a:spLocks noGrp="1"/>
          </p:cNvSpPr>
          <p:nvPr>
            <p:ph idx="1"/>
          </p:nvPr>
        </p:nvSpPr>
        <p:spPr>
          <a:xfrm>
            <a:off x="1097280" y="1845734"/>
            <a:ext cx="10058400" cy="4023360"/>
          </a:xfrm>
        </p:spPr>
        <p:txBody>
          <a:bodyPr>
            <a:normAutofit/>
          </a:bodyPr>
          <a:lstStyle/>
          <a:p>
            <a:r>
              <a:rPr lang="en-US" altLang="en-US" dirty="0">
                <a:latin typeface="Arial" charset="0"/>
              </a:rPr>
              <a:t>The entire Reactor Coolant System (RCS) and other primary support systems are located within containment (the drywell) and reactor buildings</a:t>
            </a:r>
            <a:r>
              <a:rPr lang="en-US" altLang="en-US" dirty="0" smtClean="0">
                <a:latin typeface="Arial" charset="0"/>
              </a:rPr>
              <a:t>.</a:t>
            </a:r>
          </a:p>
          <a:p>
            <a:pPr marL="0" indent="0">
              <a:spcBef>
                <a:spcPct val="20000"/>
              </a:spcBef>
              <a:buClr>
                <a:schemeClr val="accent2"/>
              </a:buClr>
              <a:buSzPct val="75000"/>
              <a:buNone/>
            </a:pPr>
            <a:r>
              <a:rPr lang="en-US" altLang="en-US" dirty="0"/>
              <a:t> </a:t>
            </a:r>
            <a:r>
              <a:rPr lang="en-US" altLang="en-US" dirty="0" smtClean="0"/>
              <a:t>Main </a:t>
            </a:r>
            <a:r>
              <a:rPr lang="en-US" altLang="en-US" dirty="0"/>
              <a:t>Steam, Condensate and </a:t>
            </a:r>
            <a:r>
              <a:rPr lang="en-US" altLang="en-US" dirty="0" err="1"/>
              <a:t>Feedwater</a:t>
            </a:r>
            <a:r>
              <a:rPr lang="en-US" altLang="en-US" dirty="0"/>
              <a:t> (all radioactive) are housed within the turbine building.</a:t>
            </a:r>
          </a:p>
          <a:p>
            <a:pPr marL="0" indent="0">
              <a:spcBef>
                <a:spcPct val="20000"/>
              </a:spcBef>
              <a:buClr>
                <a:schemeClr val="accent2"/>
              </a:buClr>
              <a:buSzPct val="75000"/>
              <a:buNone/>
            </a:pPr>
            <a:r>
              <a:rPr lang="en-US" altLang="en-US" dirty="0" smtClean="0"/>
              <a:t> The </a:t>
            </a:r>
            <a:r>
              <a:rPr lang="en-US" altLang="en-US" dirty="0"/>
              <a:t>reactor is operated remotely from the control </a:t>
            </a:r>
            <a:r>
              <a:rPr lang="en-US" altLang="en-US" dirty="0" smtClean="0"/>
              <a:t>building.</a:t>
            </a:r>
          </a:p>
          <a:p>
            <a:pPr marL="0" indent="0">
              <a:spcBef>
                <a:spcPct val="20000"/>
              </a:spcBef>
              <a:buClr>
                <a:schemeClr val="accent2"/>
              </a:buClr>
              <a:buSzPct val="75000"/>
              <a:buNone/>
            </a:pPr>
            <a:r>
              <a:rPr lang="en-US" dirty="0">
                <a:latin typeface="Arial" pitchFamily="34" charset="0"/>
              </a:rPr>
              <a:t> </a:t>
            </a:r>
            <a:r>
              <a:rPr lang="en-US" dirty="0" smtClean="0">
                <a:latin typeface="Arial" pitchFamily="34" charset="0"/>
              </a:rPr>
              <a:t>Steam </a:t>
            </a:r>
            <a:r>
              <a:rPr lang="en-US" dirty="0">
                <a:latin typeface="Arial" pitchFamily="34" charset="0"/>
              </a:rPr>
              <a:t>generated by the reactor is admitted to four main steam </a:t>
            </a:r>
            <a:r>
              <a:rPr lang="en-US" dirty="0" smtClean="0">
                <a:latin typeface="Arial" pitchFamily="34" charset="0"/>
              </a:rPr>
              <a:t>lines.</a:t>
            </a:r>
          </a:p>
          <a:p>
            <a:pPr marL="0" indent="0">
              <a:spcBef>
                <a:spcPct val="20000"/>
              </a:spcBef>
              <a:buClr>
                <a:schemeClr val="accent2"/>
              </a:buClr>
              <a:buSzPct val="75000"/>
              <a:buNone/>
            </a:pPr>
            <a:r>
              <a:rPr lang="en-US" dirty="0">
                <a:latin typeface="Arial" pitchFamily="34" charset="0"/>
              </a:rPr>
              <a:t> </a:t>
            </a:r>
            <a:r>
              <a:rPr lang="en-US" dirty="0" smtClean="0">
                <a:latin typeface="Arial" pitchFamily="34" charset="0"/>
              </a:rPr>
              <a:t>One </a:t>
            </a:r>
            <a:r>
              <a:rPr lang="en-US" dirty="0">
                <a:latin typeface="Arial" pitchFamily="34" charset="0"/>
              </a:rPr>
              <a:t>high pressure and three low pressure turbines convert </a:t>
            </a:r>
            <a:r>
              <a:rPr lang="en-US" dirty="0" smtClean="0">
                <a:latin typeface="Arial" pitchFamily="34" charset="0"/>
              </a:rPr>
              <a:t>thermodynamic </a:t>
            </a:r>
            <a:r>
              <a:rPr lang="en-US" dirty="0">
                <a:latin typeface="Arial" pitchFamily="34" charset="0"/>
              </a:rPr>
              <a:t>energy into mechanical energy to drive the main generator.</a:t>
            </a:r>
          </a:p>
          <a:p>
            <a:endParaRPr lang="en-US" altLang="en-US" dirty="0">
              <a:latin typeface="Arial" charset="0"/>
            </a:endParaRPr>
          </a:p>
        </p:txBody>
      </p:sp>
    </p:spTree>
    <p:extLst>
      <p:ext uri="{BB962C8B-B14F-4D97-AF65-F5344CB8AC3E}">
        <p14:creationId xmlns:p14="http://schemas.microsoft.com/office/powerpoint/2010/main" val="1998711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081714" y="695666"/>
            <a:ext cx="8028571" cy="5466667"/>
          </a:xfrm>
          <a:prstGeom prst="rect">
            <a:avLst/>
          </a:prstGeom>
        </p:spPr>
      </p:pic>
    </p:spTree>
    <p:extLst>
      <p:ext uri="{BB962C8B-B14F-4D97-AF65-F5344CB8AC3E}">
        <p14:creationId xmlns:p14="http://schemas.microsoft.com/office/powerpoint/2010/main" val="22468597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General</a:t>
            </a:r>
            <a:endParaRPr lang="en-MY" dirty="0"/>
          </a:p>
        </p:txBody>
      </p:sp>
      <p:pic>
        <p:nvPicPr>
          <p:cNvPr id="4" name="Picture 3"/>
          <p:cNvPicPr>
            <a:picLocks noChangeAspect="1"/>
          </p:cNvPicPr>
          <p:nvPr/>
        </p:nvPicPr>
        <p:blipFill>
          <a:blip r:embed="rId2"/>
          <a:stretch>
            <a:fillRect/>
          </a:stretch>
        </p:blipFill>
        <p:spPr>
          <a:xfrm>
            <a:off x="6518642" y="-226411"/>
            <a:ext cx="5082206" cy="6095505"/>
          </a:xfrm>
          <a:prstGeom prst="rect">
            <a:avLst/>
          </a:prstGeom>
        </p:spPr>
      </p:pic>
      <p:sp>
        <p:nvSpPr>
          <p:cNvPr id="5" name="Content Placeholder 4"/>
          <p:cNvSpPr>
            <a:spLocks noGrp="1"/>
          </p:cNvSpPr>
          <p:nvPr>
            <p:ph idx="1"/>
          </p:nvPr>
        </p:nvSpPr>
        <p:spPr>
          <a:xfrm>
            <a:off x="1097280" y="1845734"/>
            <a:ext cx="5062888" cy="4023360"/>
          </a:xfrm>
        </p:spPr>
        <p:txBody>
          <a:bodyPr>
            <a:normAutofit/>
          </a:bodyPr>
          <a:lstStyle/>
          <a:p>
            <a:pPr marL="12700" indent="-12700"/>
            <a:r>
              <a:rPr lang="en-MY" dirty="0" smtClean="0"/>
              <a:t>At </a:t>
            </a:r>
            <a:r>
              <a:rPr lang="en-MY" dirty="0"/>
              <a:t>the top of the core there is a dome or </a:t>
            </a:r>
            <a:r>
              <a:rPr lang="en-MY" dirty="0" smtClean="0"/>
              <a:t>upper </a:t>
            </a:r>
            <a:r>
              <a:rPr lang="en-MY" dirty="0"/>
              <a:t>plenum at the top of which are steam separators, then steam dryers.  </a:t>
            </a:r>
            <a:endParaRPr lang="en-MY" dirty="0" smtClean="0"/>
          </a:p>
          <a:p>
            <a:pPr marL="0" indent="0">
              <a:buNone/>
            </a:pPr>
            <a:r>
              <a:rPr lang="en-MY" dirty="0" smtClean="0"/>
              <a:t>The </a:t>
            </a:r>
            <a:r>
              <a:rPr lang="en-MY" dirty="0"/>
              <a:t>separators </a:t>
            </a:r>
            <a:r>
              <a:rPr lang="en-MY" dirty="0" smtClean="0"/>
              <a:t>produce </a:t>
            </a:r>
            <a:r>
              <a:rPr lang="en-MY" dirty="0"/>
              <a:t>a rotating vortex flow, and the liquid water is centrifugally forced to the outside, where it is routed outside the separator and falls on the top of the dome, then into the annulus. </a:t>
            </a:r>
            <a:endParaRPr lang="en-MY" dirty="0" smtClean="0"/>
          </a:p>
          <a:p>
            <a:pPr marL="0" indent="0">
              <a:buNone/>
            </a:pPr>
            <a:r>
              <a:rPr lang="en-MY" dirty="0" smtClean="0"/>
              <a:t>Most </a:t>
            </a:r>
            <a:r>
              <a:rPr lang="en-MY" dirty="0"/>
              <a:t>structural materials (the </a:t>
            </a:r>
            <a:r>
              <a:rPr lang="en-MY" dirty="0" smtClean="0"/>
              <a:t>vessel</a:t>
            </a:r>
            <a:r>
              <a:rPr lang="en-MY" dirty="0"/>
              <a:t>, the external piping, the outside of the shroud, the bottom plenum and the core support </a:t>
            </a:r>
            <a:r>
              <a:rPr lang="en-MY" dirty="0" smtClean="0"/>
              <a:t>plate</a:t>
            </a:r>
            <a:r>
              <a:rPr lang="en-MY" dirty="0"/>
              <a:t>, etc.) are exposed to 274°C water. </a:t>
            </a:r>
          </a:p>
        </p:txBody>
      </p:sp>
    </p:spTree>
    <p:extLst>
      <p:ext uri="{BB962C8B-B14F-4D97-AF65-F5344CB8AC3E}">
        <p14:creationId xmlns:p14="http://schemas.microsoft.com/office/powerpoint/2010/main" val="1849557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Fuel Assembly</a:t>
            </a:r>
            <a:endParaRPr lang="en-MY" dirty="0"/>
          </a:p>
        </p:txBody>
      </p:sp>
      <p:sp>
        <p:nvSpPr>
          <p:cNvPr id="5" name="Content Placeholder 4"/>
          <p:cNvSpPr>
            <a:spLocks noGrp="1"/>
          </p:cNvSpPr>
          <p:nvPr>
            <p:ph idx="1"/>
          </p:nvPr>
        </p:nvSpPr>
        <p:spPr>
          <a:xfrm>
            <a:off x="1097280" y="1845734"/>
            <a:ext cx="10167068" cy="4023360"/>
          </a:xfrm>
        </p:spPr>
        <p:txBody>
          <a:bodyPr>
            <a:normAutofit/>
          </a:bodyPr>
          <a:lstStyle/>
          <a:p>
            <a:r>
              <a:rPr lang="en-US" dirty="0"/>
              <a:t>Fuel rods are fabricated into fuel </a:t>
            </a:r>
            <a:r>
              <a:rPr lang="en-US" dirty="0" smtClean="0"/>
              <a:t>bundles.</a:t>
            </a:r>
          </a:p>
          <a:p>
            <a:r>
              <a:rPr lang="en-US" dirty="0" smtClean="0"/>
              <a:t>Once </a:t>
            </a:r>
            <a:r>
              <a:rPr lang="en-US" dirty="0"/>
              <a:t>these fuel bundles are sheathed in a rigid casing called the channel, they are referred to as fuel assemblies</a:t>
            </a:r>
            <a:r>
              <a:rPr lang="en-US" dirty="0" smtClean="0"/>
              <a:t>.</a:t>
            </a:r>
          </a:p>
          <a:p>
            <a:r>
              <a:rPr lang="en-US" dirty="0"/>
              <a:t>The mechanical design process for nuclear fuel emphasizes that the fuel assembly will provide substantial fission product retention capability during all potential operational modes</a:t>
            </a:r>
          </a:p>
          <a:p>
            <a:r>
              <a:rPr lang="en-US" dirty="0" smtClean="0"/>
              <a:t>The </a:t>
            </a:r>
            <a:r>
              <a:rPr lang="en-US" dirty="0"/>
              <a:t>purposes of the reactor fuel assemblies include: </a:t>
            </a:r>
            <a:endParaRPr lang="en-US" dirty="0" smtClean="0"/>
          </a:p>
          <a:p>
            <a:r>
              <a:rPr lang="en-US" dirty="0" smtClean="0"/>
              <a:t>• </a:t>
            </a:r>
            <a:r>
              <a:rPr lang="en-US" dirty="0"/>
              <a:t>Energy generation </a:t>
            </a:r>
            <a:endParaRPr lang="en-US" dirty="0" smtClean="0"/>
          </a:p>
          <a:p>
            <a:r>
              <a:rPr lang="en-US" dirty="0" smtClean="0"/>
              <a:t>• </a:t>
            </a:r>
            <a:r>
              <a:rPr lang="en-US" dirty="0"/>
              <a:t>Fission Product Barrier </a:t>
            </a:r>
            <a:endParaRPr lang="en-US" dirty="0" smtClean="0"/>
          </a:p>
          <a:p>
            <a:r>
              <a:rPr lang="en-US" dirty="0" smtClean="0"/>
              <a:t>• </a:t>
            </a:r>
            <a:r>
              <a:rPr lang="en-US" dirty="0"/>
              <a:t>Distribution of water flow to the fuel assemblies and bypass regions</a:t>
            </a:r>
            <a:endParaRPr lang="en-MY" dirty="0"/>
          </a:p>
        </p:txBody>
      </p:sp>
    </p:spTree>
    <p:extLst>
      <p:ext uri="{BB962C8B-B14F-4D97-AF65-F5344CB8AC3E}">
        <p14:creationId xmlns:p14="http://schemas.microsoft.com/office/powerpoint/2010/main" val="1040943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99921"/>
            <a:ext cx="4365057" cy="4023360"/>
          </a:xfrm>
        </p:spPr>
        <p:txBody>
          <a:bodyPr>
            <a:normAutofit/>
          </a:bodyPr>
          <a:lstStyle/>
          <a:p>
            <a:r>
              <a:rPr lang="en-MY" dirty="0"/>
              <a:t>BWR fuel rods </a:t>
            </a:r>
            <a:r>
              <a:rPr lang="en-MY" dirty="0" smtClean="0"/>
              <a:t>are </a:t>
            </a:r>
            <a:r>
              <a:rPr lang="en-MY" dirty="0"/>
              <a:t>enclosed in “channels” or zirconium alloy wrappers around </a:t>
            </a:r>
            <a:r>
              <a:rPr lang="en-MY" dirty="0" smtClean="0"/>
              <a:t> the </a:t>
            </a:r>
            <a:r>
              <a:rPr lang="en-MY" dirty="0"/>
              <a:t>fuel bundle </a:t>
            </a:r>
            <a:endParaRPr lang="en-MY" dirty="0" smtClean="0"/>
          </a:p>
          <a:p>
            <a:r>
              <a:rPr lang="en-MY" dirty="0" smtClean="0"/>
              <a:t>About </a:t>
            </a:r>
            <a:r>
              <a:rPr lang="en-MY" dirty="0"/>
              <a:t>90% of the water flows through the fuel channel, and 10% </a:t>
            </a:r>
            <a:r>
              <a:rPr lang="en-MY" dirty="0" smtClean="0"/>
              <a:t> flows </a:t>
            </a:r>
            <a:r>
              <a:rPr lang="en-MY" dirty="0"/>
              <a:t>in the “bypass” regions between fuel bundles or around the periphery of the core along the </a:t>
            </a:r>
            <a:r>
              <a:rPr lang="en-MY" dirty="0" smtClean="0"/>
              <a:t> inside </a:t>
            </a:r>
            <a:r>
              <a:rPr lang="en-MY" dirty="0"/>
              <a:t>of the shroud. </a:t>
            </a:r>
          </a:p>
        </p:txBody>
      </p:sp>
      <p:pic>
        <p:nvPicPr>
          <p:cNvPr id="5" name="Picture 4"/>
          <p:cNvPicPr>
            <a:picLocks noChangeAspect="1"/>
          </p:cNvPicPr>
          <p:nvPr/>
        </p:nvPicPr>
        <p:blipFill>
          <a:blip r:embed="rId2"/>
          <a:stretch>
            <a:fillRect/>
          </a:stretch>
        </p:blipFill>
        <p:spPr>
          <a:xfrm>
            <a:off x="6126480" y="161543"/>
            <a:ext cx="4809524" cy="5933333"/>
          </a:xfrm>
          <a:prstGeom prst="rect">
            <a:avLst/>
          </a:prstGeom>
        </p:spPr>
      </p:pic>
    </p:spTree>
    <p:extLst>
      <p:ext uri="{BB962C8B-B14F-4D97-AF65-F5344CB8AC3E}">
        <p14:creationId xmlns:p14="http://schemas.microsoft.com/office/powerpoint/2010/main" val="1502733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In this Chapter</a:t>
            </a:r>
            <a:endParaRPr lang="en-MY" dirty="0"/>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MY" sz="3200" dirty="0" smtClean="0"/>
              <a:t> Design </a:t>
            </a:r>
            <a:r>
              <a:rPr lang="en-MY" sz="3200" dirty="0"/>
              <a:t>and Materials of </a:t>
            </a:r>
            <a:r>
              <a:rPr lang="en-MY" sz="3200" dirty="0" smtClean="0"/>
              <a:t>BWR </a:t>
            </a:r>
            <a:r>
              <a:rPr lang="en-MY" sz="3200" dirty="0"/>
              <a:t>Components </a:t>
            </a:r>
            <a:endParaRPr lang="en-MY" sz="3200" dirty="0" smtClean="0"/>
          </a:p>
          <a:p>
            <a:pPr marL="457200" indent="-457200">
              <a:buFont typeface="+mj-lt"/>
              <a:buAutoNum type="arabicPeriod"/>
            </a:pPr>
            <a:r>
              <a:rPr lang="en-MY" sz="3200" dirty="0"/>
              <a:t> Corrosion-Related Issues in </a:t>
            </a:r>
            <a:r>
              <a:rPr lang="en-MY" sz="3200" dirty="0" smtClean="0"/>
              <a:t>BWR </a:t>
            </a:r>
            <a:endParaRPr lang="en-MY" sz="3200" dirty="0"/>
          </a:p>
        </p:txBody>
      </p:sp>
    </p:spTree>
    <p:extLst>
      <p:ext uri="{BB962C8B-B14F-4D97-AF65-F5344CB8AC3E}">
        <p14:creationId xmlns:p14="http://schemas.microsoft.com/office/powerpoint/2010/main" val="16158505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99921"/>
            <a:ext cx="10058400" cy="4023360"/>
          </a:xfrm>
        </p:spPr>
        <p:txBody>
          <a:bodyPr>
            <a:normAutofit/>
          </a:bodyPr>
          <a:lstStyle/>
          <a:p>
            <a:r>
              <a:rPr lang="en-US" dirty="0"/>
              <a:t>Fuel assemblies assemblies: </a:t>
            </a:r>
            <a:endParaRPr lang="en-US" dirty="0" smtClean="0"/>
          </a:p>
          <a:p>
            <a:r>
              <a:rPr lang="en-US" dirty="0" smtClean="0"/>
              <a:t>– </a:t>
            </a:r>
            <a:r>
              <a:rPr lang="en-US" dirty="0"/>
              <a:t>Number of fuel assemblies assemblies: </a:t>
            </a:r>
            <a:r>
              <a:rPr lang="en-US" dirty="0" smtClean="0"/>
              <a:t>840</a:t>
            </a:r>
          </a:p>
          <a:p>
            <a:r>
              <a:rPr lang="en-US" dirty="0" smtClean="0"/>
              <a:t>– </a:t>
            </a:r>
            <a:r>
              <a:rPr lang="en-US" dirty="0"/>
              <a:t>Total length: 4.47 m </a:t>
            </a:r>
            <a:endParaRPr lang="en-US" dirty="0" smtClean="0"/>
          </a:p>
          <a:p>
            <a:r>
              <a:rPr lang="en-US" dirty="0" smtClean="0"/>
              <a:t>– </a:t>
            </a:r>
            <a:r>
              <a:rPr lang="en-US" dirty="0"/>
              <a:t>Active length: 3.71 m </a:t>
            </a:r>
            <a:r>
              <a:rPr lang="en-US" dirty="0" smtClean="0"/>
              <a:t> </a:t>
            </a:r>
          </a:p>
          <a:p>
            <a:r>
              <a:rPr lang="en-US" dirty="0" smtClean="0"/>
              <a:t>– </a:t>
            </a:r>
            <a:r>
              <a:rPr lang="en-US" dirty="0"/>
              <a:t>Lattice Lattice: 9 x 9 </a:t>
            </a:r>
            <a:endParaRPr lang="en-US" dirty="0" smtClean="0"/>
          </a:p>
          <a:p>
            <a:r>
              <a:rPr lang="en-US" dirty="0" smtClean="0"/>
              <a:t>– </a:t>
            </a:r>
            <a:r>
              <a:rPr lang="en-US" dirty="0"/>
              <a:t>Number of rods per assembly assembly: 81</a:t>
            </a:r>
            <a:endParaRPr lang="en-MY" dirty="0"/>
          </a:p>
        </p:txBody>
      </p:sp>
    </p:spTree>
    <p:extLst>
      <p:ext uri="{BB962C8B-B14F-4D97-AF65-F5344CB8AC3E}">
        <p14:creationId xmlns:p14="http://schemas.microsoft.com/office/powerpoint/2010/main" val="851637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99921"/>
            <a:ext cx="10058400" cy="4023360"/>
          </a:xfrm>
        </p:spPr>
        <p:txBody>
          <a:bodyPr>
            <a:normAutofit/>
          </a:bodyPr>
          <a:lstStyle/>
          <a:p>
            <a:r>
              <a:rPr lang="en-US" dirty="0"/>
              <a:t>Fuel rods: </a:t>
            </a:r>
            <a:endParaRPr lang="en-US" dirty="0" smtClean="0"/>
          </a:p>
          <a:p>
            <a:r>
              <a:rPr lang="en-US" dirty="0" smtClean="0"/>
              <a:t>– </a:t>
            </a:r>
            <a:r>
              <a:rPr lang="en-US" dirty="0"/>
              <a:t>Outer diameter diameter 9.62 mm </a:t>
            </a:r>
            <a:endParaRPr lang="en-US" dirty="0" smtClean="0"/>
          </a:p>
          <a:p>
            <a:r>
              <a:rPr lang="en-US" dirty="0" smtClean="0"/>
              <a:t>– </a:t>
            </a:r>
            <a:r>
              <a:rPr lang="en-US" dirty="0"/>
              <a:t>Wall thickness thickness 0.72 mm </a:t>
            </a:r>
            <a:r>
              <a:rPr lang="en-US" dirty="0" smtClean="0"/>
              <a:t> </a:t>
            </a:r>
          </a:p>
          <a:p>
            <a:r>
              <a:rPr lang="en-US" dirty="0" smtClean="0"/>
              <a:t>– </a:t>
            </a:r>
            <a:r>
              <a:rPr lang="en-US" dirty="0"/>
              <a:t>Fuel: up to 4.02 % </a:t>
            </a:r>
            <a:r>
              <a:rPr lang="en-US" dirty="0" smtClean="0"/>
              <a:t>enriched </a:t>
            </a:r>
            <a:r>
              <a:rPr lang="en-US" dirty="0"/>
              <a:t>UO2, sintered </a:t>
            </a:r>
            <a:r>
              <a:rPr lang="en-US" dirty="0" smtClean="0"/>
              <a:t>to ceramic pellets </a:t>
            </a:r>
            <a:r>
              <a:rPr lang="en-US" dirty="0"/>
              <a:t>of 92% theoretical </a:t>
            </a:r>
            <a:r>
              <a:rPr lang="en-US" dirty="0" smtClean="0"/>
              <a:t>density </a:t>
            </a:r>
          </a:p>
          <a:p>
            <a:r>
              <a:rPr lang="en-US" dirty="0" smtClean="0"/>
              <a:t>– </a:t>
            </a:r>
            <a:r>
              <a:rPr lang="en-US" dirty="0"/>
              <a:t>Cladding </a:t>
            </a:r>
            <a:r>
              <a:rPr lang="en-US" dirty="0" smtClean="0"/>
              <a:t>material</a:t>
            </a:r>
            <a:r>
              <a:rPr lang="en-US" dirty="0"/>
              <a:t>: </a:t>
            </a:r>
            <a:r>
              <a:rPr lang="en-US" dirty="0" err="1" smtClean="0"/>
              <a:t>Zircaloy</a:t>
            </a:r>
            <a:r>
              <a:rPr lang="en-US" dirty="0" smtClean="0"/>
              <a:t> </a:t>
            </a:r>
            <a:r>
              <a:rPr lang="en-US" dirty="0"/>
              <a:t>4 (99% </a:t>
            </a:r>
            <a:r>
              <a:rPr lang="en-US" dirty="0" err="1" smtClean="0"/>
              <a:t>Zr</a:t>
            </a:r>
            <a:r>
              <a:rPr lang="en-US" dirty="0" smtClean="0"/>
              <a:t>, </a:t>
            </a:r>
            <a:r>
              <a:rPr lang="en-US" dirty="0" err="1" smtClean="0"/>
              <a:t>Sn,Fe,Ni</a:t>
            </a:r>
            <a:r>
              <a:rPr lang="en-US" dirty="0" smtClean="0"/>
              <a:t>)</a:t>
            </a:r>
            <a:endParaRPr lang="en-MY" dirty="0"/>
          </a:p>
        </p:txBody>
      </p:sp>
    </p:spTree>
    <p:extLst>
      <p:ext uri="{BB962C8B-B14F-4D97-AF65-F5344CB8AC3E}">
        <p14:creationId xmlns:p14="http://schemas.microsoft.com/office/powerpoint/2010/main" val="93432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dirty="0"/>
              <a:t>Reactor Pressure Vessel</a:t>
            </a:r>
          </a:p>
        </p:txBody>
      </p:sp>
      <p:pic>
        <p:nvPicPr>
          <p:cNvPr id="6" name="Picture 5"/>
          <p:cNvPicPr>
            <a:picLocks noChangeAspect="1"/>
          </p:cNvPicPr>
          <p:nvPr/>
        </p:nvPicPr>
        <p:blipFill>
          <a:blip r:embed="rId2"/>
          <a:stretch>
            <a:fillRect/>
          </a:stretch>
        </p:blipFill>
        <p:spPr>
          <a:xfrm>
            <a:off x="2535421" y="2002572"/>
            <a:ext cx="5946842" cy="4331819"/>
          </a:xfrm>
          <a:prstGeom prst="rect">
            <a:avLst/>
          </a:prstGeom>
        </p:spPr>
      </p:pic>
    </p:spTree>
    <p:extLst>
      <p:ext uri="{BB962C8B-B14F-4D97-AF65-F5344CB8AC3E}">
        <p14:creationId xmlns:p14="http://schemas.microsoft.com/office/powerpoint/2010/main" val="4482326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1728318" y="286603"/>
            <a:ext cx="8542857" cy="5980952"/>
          </a:xfrm>
          <a:prstGeom prst="rect">
            <a:avLst/>
          </a:prstGeom>
        </p:spPr>
      </p:pic>
    </p:spTree>
    <p:extLst>
      <p:ext uri="{BB962C8B-B14F-4D97-AF65-F5344CB8AC3E}">
        <p14:creationId xmlns:p14="http://schemas.microsoft.com/office/powerpoint/2010/main" val="729098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Recirculation Piping</a:t>
            </a:r>
          </a:p>
        </p:txBody>
      </p:sp>
      <p:pic>
        <p:nvPicPr>
          <p:cNvPr id="4" name="Picture 3"/>
          <p:cNvPicPr>
            <a:picLocks noChangeAspect="1"/>
          </p:cNvPicPr>
          <p:nvPr/>
        </p:nvPicPr>
        <p:blipFill>
          <a:blip r:embed="rId2"/>
          <a:stretch>
            <a:fillRect/>
          </a:stretch>
        </p:blipFill>
        <p:spPr>
          <a:xfrm>
            <a:off x="2867428" y="1951404"/>
            <a:ext cx="4941067" cy="4263310"/>
          </a:xfrm>
          <a:prstGeom prst="rect">
            <a:avLst/>
          </a:prstGeom>
        </p:spPr>
      </p:pic>
    </p:spTree>
    <p:extLst>
      <p:ext uri="{BB962C8B-B14F-4D97-AF65-F5344CB8AC3E}">
        <p14:creationId xmlns:p14="http://schemas.microsoft.com/office/powerpoint/2010/main" val="11671413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Jet Pump</a:t>
            </a:r>
          </a:p>
        </p:txBody>
      </p:sp>
      <p:sp>
        <p:nvSpPr>
          <p:cNvPr id="3" name="Content Placeholder 2"/>
          <p:cNvSpPr>
            <a:spLocks noGrp="1"/>
          </p:cNvSpPr>
          <p:nvPr>
            <p:ph idx="1"/>
          </p:nvPr>
        </p:nvSpPr>
        <p:spPr/>
        <p:txBody>
          <a:bodyPr/>
          <a:lstStyle/>
          <a:p>
            <a:endParaRPr lang="en-MY"/>
          </a:p>
        </p:txBody>
      </p:sp>
      <p:pic>
        <p:nvPicPr>
          <p:cNvPr id="6" name="Picture 5"/>
          <p:cNvPicPr>
            <a:picLocks noChangeAspect="1"/>
          </p:cNvPicPr>
          <p:nvPr/>
        </p:nvPicPr>
        <p:blipFill>
          <a:blip r:embed="rId3"/>
          <a:stretch>
            <a:fillRect/>
          </a:stretch>
        </p:blipFill>
        <p:spPr>
          <a:xfrm>
            <a:off x="2472288" y="1845734"/>
            <a:ext cx="3961864" cy="3913696"/>
          </a:xfrm>
          <a:prstGeom prst="rect">
            <a:avLst/>
          </a:prstGeom>
        </p:spPr>
      </p:pic>
      <p:pic>
        <p:nvPicPr>
          <p:cNvPr id="7" name="Picture 6"/>
          <p:cNvPicPr>
            <a:picLocks noChangeAspect="1"/>
          </p:cNvPicPr>
          <p:nvPr/>
        </p:nvPicPr>
        <p:blipFill>
          <a:blip r:embed="rId4"/>
          <a:stretch>
            <a:fillRect/>
          </a:stretch>
        </p:blipFill>
        <p:spPr>
          <a:xfrm>
            <a:off x="6434152" y="1152525"/>
            <a:ext cx="1452548" cy="2761564"/>
          </a:xfrm>
          <a:prstGeom prst="rect">
            <a:avLst/>
          </a:prstGeom>
        </p:spPr>
      </p:pic>
      <p:pic>
        <p:nvPicPr>
          <p:cNvPr id="8" name="Picture 7"/>
          <p:cNvPicPr>
            <a:picLocks noChangeAspect="1"/>
          </p:cNvPicPr>
          <p:nvPr/>
        </p:nvPicPr>
        <p:blipFill>
          <a:blip r:embed="rId5"/>
          <a:stretch>
            <a:fillRect/>
          </a:stretch>
        </p:blipFill>
        <p:spPr>
          <a:xfrm>
            <a:off x="7809160" y="3213108"/>
            <a:ext cx="3649106" cy="2336783"/>
          </a:xfrm>
          <a:prstGeom prst="rect">
            <a:avLst/>
          </a:prstGeom>
        </p:spPr>
      </p:pic>
    </p:spTree>
    <p:extLst>
      <p:ext uri="{BB962C8B-B14F-4D97-AF65-F5344CB8AC3E}">
        <p14:creationId xmlns:p14="http://schemas.microsoft.com/office/powerpoint/2010/main" val="10282478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Core Shroud</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2"/>
          <a:stretch>
            <a:fillRect/>
          </a:stretch>
        </p:blipFill>
        <p:spPr>
          <a:xfrm>
            <a:off x="2502969" y="2090864"/>
            <a:ext cx="2066411" cy="3778230"/>
          </a:xfrm>
          <a:prstGeom prst="rect">
            <a:avLst/>
          </a:prstGeom>
        </p:spPr>
      </p:pic>
      <p:pic>
        <p:nvPicPr>
          <p:cNvPr id="5" name="Picture 4"/>
          <p:cNvPicPr>
            <a:picLocks noChangeAspect="1"/>
          </p:cNvPicPr>
          <p:nvPr/>
        </p:nvPicPr>
        <p:blipFill>
          <a:blip r:embed="rId3"/>
          <a:stretch>
            <a:fillRect/>
          </a:stretch>
        </p:blipFill>
        <p:spPr>
          <a:xfrm>
            <a:off x="4569380" y="1737360"/>
            <a:ext cx="3898345" cy="4131734"/>
          </a:xfrm>
          <a:prstGeom prst="rect">
            <a:avLst/>
          </a:prstGeom>
        </p:spPr>
      </p:pic>
    </p:spTree>
    <p:extLst>
      <p:ext uri="{BB962C8B-B14F-4D97-AF65-F5344CB8AC3E}">
        <p14:creationId xmlns:p14="http://schemas.microsoft.com/office/powerpoint/2010/main" val="12761561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Lower Plenum</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227825" y="1977817"/>
            <a:ext cx="6954276" cy="4124513"/>
          </a:xfrm>
          <a:prstGeom prst="rect">
            <a:avLst/>
          </a:prstGeom>
        </p:spPr>
      </p:pic>
    </p:spTree>
    <p:extLst>
      <p:ext uri="{BB962C8B-B14F-4D97-AF65-F5344CB8AC3E}">
        <p14:creationId xmlns:p14="http://schemas.microsoft.com/office/powerpoint/2010/main" val="6452026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EMERGENCY CORE COOLING</a:t>
            </a:r>
            <a:br>
              <a:rPr lang="en-US" altLang="en-US" dirty="0"/>
            </a:br>
            <a:r>
              <a:rPr lang="en-US" altLang="en-US" dirty="0"/>
              <a:t>SYSTEMS (ECCS)</a:t>
            </a:r>
            <a:endParaRPr lang="en-MY" dirty="0"/>
          </a:p>
        </p:txBody>
      </p:sp>
      <p:sp>
        <p:nvSpPr>
          <p:cNvPr id="3" name="Content Placeholder 2"/>
          <p:cNvSpPr>
            <a:spLocks noGrp="1"/>
          </p:cNvSpPr>
          <p:nvPr>
            <p:ph idx="1"/>
          </p:nvPr>
        </p:nvSpPr>
        <p:spPr>
          <a:xfrm>
            <a:off x="1097280" y="1899921"/>
            <a:ext cx="10058400" cy="4023360"/>
          </a:xfrm>
        </p:spPr>
        <p:txBody>
          <a:bodyPr>
            <a:normAutofit/>
          </a:bodyPr>
          <a:lstStyle/>
          <a:p>
            <a:pPr marL="0" indent="0" fontAlgn="auto">
              <a:spcBef>
                <a:spcPts val="600"/>
              </a:spcBef>
              <a:spcAft>
                <a:spcPts val="0"/>
              </a:spcAft>
              <a:buNone/>
              <a:defRPr/>
            </a:pPr>
            <a:r>
              <a:rPr lang="en-US" dirty="0">
                <a:latin typeface="Arial" pitchFamily="34" charset="0"/>
              </a:rPr>
              <a:t>Prevent fuel cladding fragmentation for any failure including a design basis accident. </a:t>
            </a:r>
          </a:p>
          <a:p>
            <a:pPr marL="0" indent="0" fontAlgn="auto">
              <a:spcBef>
                <a:spcPts val="600"/>
              </a:spcBef>
              <a:spcAft>
                <a:spcPts val="0"/>
              </a:spcAft>
              <a:buNone/>
              <a:defRPr/>
            </a:pPr>
            <a:r>
              <a:rPr lang="en-US" dirty="0">
                <a:latin typeface="Arial" pitchFamily="34" charset="0"/>
              </a:rPr>
              <a:t>Independent, automatically actuated cooling systems.</a:t>
            </a:r>
          </a:p>
          <a:p>
            <a:pPr marL="0" indent="0" fontAlgn="auto">
              <a:spcBef>
                <a:spcPts val="600"/>
              </a:spcBef>
              <a:spcAft>
                <a:spcPts val="0"/>
              </a:spcAft>
              <a:buNone/>
              <a:defRPr/>
            </a:pPr>
            <a:r>
              <a:rPr lang="en-US" dirty="0">
                <a:latin typeface="Arial" pitchFamily="34" charset="0"/>
              </a:rPr>
              <a:t>Function with or without off-site power.</a:t>
            </a:r>
          </a:p>
          <a:p>
            <a:pPr marL="0" indent="0" fontAlgn="auto">
              <a:spcBef>
                <a:spcPts val="600"/>
              </a:spcBef>
              <a:spcAft>
                <a:spcPts val="0"/>
              </a:spcAft>
              <a:buNone/>
              <a:defRPr/>
            </a:pPr>
            <a:r>
              <a:rPr lang="en-US" dirty="0">
                <a:latin typeface="Arial" pitchFamily="34" charset="0"/>
              </a:rPr>
              <a:t>Protection provided for extended time periods</a:t>
            </a:r>
            <a:r>
              <a:rPr lang="en-US" dirty="0" smtClean="0">
                <a:latin typeface="Arial" pitchFamily="34" charset="0"/>
              </a:rPr>
              <a:t>.</a:t>
            </a:r>
          </a:p>
          <a:p>
            <a:pPr marL="0" indent="0" fontAlgn="auto">
              <a:spcBef>
                <a:spcPts val="600"/>
              </a:spcBef>
              <a:spcAft>
                <a:spcPts val="0"/>
              </a:spcAft>
              <a:buNone/>
              <a:defRPr/>
            </a:pPr>
            <a:r>
              <a:rPr lang="en-US" dirty="0" smtClean="0">
                <a:latin typeface="Arial" pitchFamily="34" charset="0"/>
              </a:rPr>
              <a:t>Consists of:</a:t>
            </a:r>
          </a:p>
          <a:p>
            <a:pPr marL="201168" lvl="1" indent="0">
              <a:spcBef>
                <a:spcPts val="600"/>
              </a:spcBef>
              <a:spcAft>
                <a:spcPts val="0"/>
              </a:spcAft>
              <a:buNone/>
              <a:defRPr/>
            </a:pPr>
            <a:r>
              <a:rPr lang="en-US" altLang="en-US" sz="2000" dirty="0">
                <a:latin typeface="Arial" charset="0"/>
              </a:rPr>
              <a:t>High Pressure Coolant Injection (HPCI</a:t>
            </a:r>
            <a:r>
              <a:rPr lang="en-US" altLang="en-US" sz="2000" dirty="0" smtClean="0">
                <a:latin typeface="Arial" charset="0"/>
              </a:rPr>
              <a:t>)</a:t>
            </a:r>
          </a:p>
          <a:p>
            <a:pPr marL="201168" lvl="1" indent="0">
              <a:spcBef>
                <a:spcPts val="600"/>
              </a:spcBef>
              <a:spcAft>
                <a:spcPts val="0"/>
              </a:spcAft>
              <a:buNone/>
              <a:defRPr/>
            </a:pPr>
            <a:r>
              <a:rPr lang="en-US" altLang="en-US" sz="2000" dirty="0">
                <a:latin typeface="Arial" charset="0"/>
              </a:rPr>
              <a:t>Low Pressure Coolant Injection (LPCI</a:t>
            </a:r>
            <a:r>
              <a:rPr lang="en-US" altLang="en-US" sz="2000" dirty="0" smtClean="0">
                <a:latin typeface="Arial" charset="0"/>
              </a:rPr>
              <a:t>)</a:t>
            </a:r>
          </a:p>
          <a:p>
            <a:pPr marL="201168" lvl="1" indent="0">
              <a:spcBef>
                <a:spcPts val="600"/>
              </a:spcBef>
              <a:spcAft>
                <a:spcPts val="0"/>
              </a:spcAft>
              <a:buNone/>
              <a:defRPr/>
            </a:pPr>
            <a:r>
              <a:rPr lang="en-US" altLang="en-US" sz="2000" dirty="0">
                <a:latin typeface="Arial" charset="0"/>
              </a:rPr>
              <a:t>Core Spray</a:t>
            </a:r>
          </a:p>
          <a:p>
            <a:pPr marL="201168" lvl="1" indent="0">
              <a:spcBef>
                <a:spcPts val="600"/>
              </a:spcBef>
              <a:spcAft>
                <a:spcPts val="0"/>
              </a:spcAft>
              <a:buNone/>
              <a:defRPr/>
            </a:pPr>
            <a:r>
              <a:rPr lang="en-US" altLang="en-US" sz="2000" dirty="0">
                <a:latin typeface="Arial" charset="0"/>
              </a:rPr>
              <a:t>Automatic Depressurization System</a:t>
            </a:r>
          </a:p>
          <a:p>
            <a:pPr lvl="1">
              <a:spcBef>
                <a:spcPts val="600"/>
              </a:spcBef>
              <a:spcAft>
                <a:spcPts val="0"/>
              </a:spcAft>
              <a:buFont typeface="Arial" pitchFamily="34" charset="0"/>
              <a:buChar char="•"/>
              <a:defRPr/>
            </a:pPr>
            <a:endParaRPr lang="en-US" altLang="en-US" dirty="0">
              <a:latin typeface="Arial" charset="0"/>
            </a:endParaRPr>
          </a:p>
          <a:p>
            <a:pPr>
              <a:lnSpc>
                <a:spcPct val="140000"/>
              </a:lnSpc>
              <a:spcBef>
                <a:spcPts val="600"/>
              </a:spcBef>
            </a:pPr>
            <a:endParaRPr lang="en-US" altLang="en-US" dirty="0">
              <a:latin typeface="Arial" charset="0"/>
            </a:endParaRPr>
          </a:p>
          <a:p>
            <a:pPr fontAlgn="auto">
              <a:spcAft>
                <a:spcPts val="0"/>
              </a:spcAft>
              <a:buFont typeface="Arial" pitchFamily="34" charset="0"/>
              <a:buChar char="•"/>
              <a:defRPr/>
            </a:pPr>
            <a:endParaRPr lang="en-US" dirty="0">
              <a:latin typeface="Arial" pitchFamily="34" charset="0"/>
            </a:endParaRPr>
          </a:p>
        </p:txBody>
      </p:sp>
    </p:spTree>
    <p:extLst>
      <p:ext uri="{BB962C8B-B14F-4D97-AF65-F5344CB8AC3E}">
        <p14:creationId xmlns:p14="http://schemas.microsoft.com/office/powerpoint/2010/main" val="140900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MY"/>
          </a:p>
        </p:txBody>
      </p:sp>
      <p:sp>
        <p:nvSpPr>
          <p:cNvPr id="5" name="Content Placeholder 4"/>
          <p:cNvSpPr>
            <a:spLocks noGrp="1"/>
          </p:cNvSpPr>
          <p:nvPr>
            <p:ph idx="1"/>
          </p:nvPr>
        </p:nvSpPr>
        <p:spPr/>
        <p:txBody>
          <a:bodyPr>
            <a:normAutofit/>
          </a:bodyPr>
          <a:lstStyle/>
          <a:p>
            <a:r>
              <a:rPr lang="en-MY" dirty="0"/>
              <a:t>Boiling water reactor (BWR) water chemistry is necessarily of high purity because boiling occurs </a:t>
            </a:r>
            <a:r>
              <a:rPr lang="en-MY" dirty="0" smtClean="0"/>
              <a:t>on </a:t>
            </a:r>
            <a:r>
              <a:rPr lang="en-MY" dirty="0"/>
              <a:t>the fuel rods and the resulting steam directly drives the </a:t>
            </a:r>
            <a:r>
              <a:rPr lang="en-MY" dirty="0" smtClean="0"/>
              <a:t>turbine. </a:t>
            </a:r>
          </a:p>
          <a:p>
            <a:r>
              <a:rPr lang="en-MY" dirty="0" smtClean="0"/>
              <a:t>If </a:t>
            </a:r>
            <a:r>
              <a:rPr lang="en-MY" dirty="0"/>
              <a:t>high purity were not </a:t>
            </a:r>
            <a:r>
              <a:rPr lang="en-MY" dirty="0" smtClean="0"/>
              <a:t>maintained </a:t>
            </a:r>
            <a:r>
              <a:rPr lang="en-MY" dirty="0"/>
              <a:t>then high concentrations of aggressive species would be formed on the heat transfer </a:t>
            </a:r>
            <a:r>
              <a:rPr lang="en-MY" dirty="0" smtClean="0"/>
              <a:t>surface </a:t>
            </a:r>
            <a:r>
              <a:rPr lang="en-MY" dirty="0"/>
              <a:t>where boiling occurs. </a:t>
            </a:r>
            <a:endParaRPr lang="en-MY" dirty="0" smtClean="0"/>
          </a:p>
          <a:p>
            <a:r>
              <a:rPr lang="en-MY" dirty="0"/>
              <a:t>While the condensate from the turbine is fully demineralized before returning to the reactor </a:t>
            </a:r>
            <a:r>
              <a:rPr lang="en-MY" dirty="0" smtClean="0"/>
              <a:t>pressure </a:t>
            </a:r>
            <a:r>
              <a:rPr lang="en-MY" dirty="0"/>
              <a:t>vessel as feed water, the reactor water must also be cleaned up, because otherwise </a:t>
            </a:r>
            <a:r>
              <a:rPr lang="en-MY" dirty="0" err="1" smtClean="0"/>
              <a:t>nonvolatile</a:t>
            </a:r>
            <a:r>
              <a:rPr lang="en-MY" dirty="0" smtClean="0"/>
              <a:t> </a:t>
            </a:r>
            <a:r>
              <a:rPr lang="en-MY" dirty="0"/>
              <a:t>impurities would concentrate because of boiling.  </a:t>
            </a:r>
            <a:endParaRPr lang="en-MY" dirty="0" smtClean="0"/>
          </a:p>
          <a:p>
            <a:r>
              <a:rPr lang="en-MY" dirty="0" smtClean="0"/>
              <a:t>The </a:t>
            </a:r>
            <a:r>
              <a:rPr lang="en-MY" dirty="0"/>
              <a:t>reactor water clean up system </a:t>
            </a:r>
            <a:r>
              <a:rPr lang="en-MY" dirty="0" smtClean="0"/>
              <a:t>typically </a:t>
            </a:r>
            <a:r>
              <a:rPr lang="en-MY" dirty="0"/>
              <a:t>runs at 0.5 to 1% of the feed water flow rate, cooling the water before running it through </a:t>
            </a:r>
            <a:r>
              <a:rPr lang="en-MY" dirty="0" smtClean="0"/>
              <a:t>demineralizers</a:t>
            </a:r>
            <a:r>
              <a:rPr lang="en-MY" dirty="0"/>
              <a:t>. </a:t>
            </a:r>
          </a:p>
        </p:txBody>
      </p:sp>
    </p:spTree>
    <p:extLst>
      <p:ext uri="{BB962C8B-B14F-4D97-AF65-F5344CB8AC3E}">
        <p14:creationId xmlns:p14="http://schemas.microsoft.com/office/powerpoint/2010/main" val="242530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MY" sz="5400" b="1" dirty="0" smtClean="0"/>
              <a:t>1. Design </a:t>
            </a:r>
            <a:r>
              <a:rPr lang="en-MY" sz="5400" b="1" dirty="0"/>
              <a:t>and Materials of </a:t>
            </a:r>
            <a:r>
              <a:rPr lang="en-MY" sz="5400" b="1" dirty="0" smtClean="0"/>
              <a:t>BWR </a:t>
            </a:r>
            <a:r>
              <a:rPr lang="en-MY" sz="5400" b="1" dirty="0"/>
              <a:t>Components </a:t>
            </a:r>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12821029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MY" sz="5400" b="1" dirty="0" smtClean="0"/>
              <a:t>2.Corrosion-Related </a:t>
            </a:r>
            <a:r>
              <a:rPr lang="en-MY" sz="5400" b="1" dirty="0"/>
              <a:t>Issues in BWR </a:t>
            </a:r>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17878046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SCC in BWR</a:t>
            </a:r>
            <a:endParaRPr lang="en-MY" dirty="0"/>
          </a:p>
        </p:txBody>
      </p:sp>
      <p:pic>
        <p:nvPicPr>
          <p:cNvPr id="4" name="Picture 3"/>
          <p:cNvPicPr>
            <a:picLocks noChangeAspect="1"/>
          </p:cNvPicPr>
          <p:nvPr/>
        </p:nvPicPr>
        <p:blipFill>
          <a:blip r:embed="rId2"/>
          <a:stretch>
            <a:fillRect/>
          </a:stretch>
        </p:blipFill>
        <p:spPr>
          <a:xfrm>
            <a:off x="1743619" y="1965641"/>
            <a:ext cx="6678486" cy="4201454"/>
          </a:xfrm>
          <a:prstGeom prst="rect">
            <a:avLst/>
          </a:prstGeom>
        </p:spPr>
      </p:pic>
    </p:spTree>
    <p:extLst>
      <p:ext uri="{BB962C8B-B14F-4D97-AF65-F5344CB8AC3E}">
        <p14:creationId xmlns:p14="http://schemas.microsoft.com/office/powerpoint/2010/main" val="36061215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Water Chemistry</a:t>
            </a:r>
            <a:endParaRPr lang="en-MY" dirty="0"/>
          </a:p>
        </p:txBody>
      </p:sp>
      <p:sp>
        <p:nvSpPr>
          <p:cNvPr id="3" name="Content Placeholder 2"/>
          <p:cNvSpPr>
            <a:spLocks noGrp="1"/>
          </p:cNvSpPr>
          <p:nvPr>
            <p:ph idx="1"/>
          </p:nvPr>
        </p:nvSpPr>
        <p:spPr/>
        <p:txBody>
          <a:bodyPr>
            <a:noAutofit/>
          </a:bodyPr>
          <a:lstStyle/>
          <a:p>
            <a:r>
              <a:rPr lang="en-MY" sz="2400" dirty="0"/>
              <a:t>As water flows through the core and is exposed to ionizing radiation (esp. neutrons, which are </a:t>
            </a:r>
            <a:r>
              <a:rPr lang="en-MY" sz="2400" dirty="0" smtClean="0"/>
              <a:t>slowed </a:t>
            </a:r>
            <a:r>
              <a:rPr lang="en-MY" sz="2400" dirty="0"/>
              <a:t>by their collisions with water </a:t>
            </a:r>
            <a:r>
              <a:rPr lang="en-MY" sz="2400" dirty="0" smtClean="0"/>
              <a:t>and </a:t>
            </a:r>
            <a:r>
              <a:rPr lang="en-MY" sz="2400" dirty="0"/>
              <a:t>eventually reach “thermal” </a:t>
            </a:r>
            <a:r>
              <a:rPr lang="en-MY" sz="2400" dirty="0" smtClean="0"/>
              <a:t>energies, a </a:t>
            </a:r>
            <a:r>
              <a:rPr lang="en-MY" sz="2400" dirty="0"/>
              <a:t>wide variety of radiolysis products </a:t>
            </a:r>
            <a:r>
              <a:rPr lang="en-MY" sz="2400" dirty="0" smtClean="0"/>
              <a:t>are </a:t>
            </a:r>
            <a:r>
              <a:rPr lang="en-MY" sz="2400" dirty="0"/>
              <a:t>produced. </a:t>
            </a:r>
            <a:endParaRPr lang="en-MY" sz="2400" dirty="0" smtClean="0"/>
          </a:p>
          <a:p>
            <a:r>
              <a:rPr lang="en-MY" sz="2400" dirty="0" smtClean="0"/>
              <a:t>The </a:t>
            </a:r>
            <a:r>
              <a:rPr lang="en-MY" sz="2400" dirty="0"/>
              <a:t>primary species can be considered to be </a:t>
            </a:r>
            <a:r>
              <a:rPr lang="en-MY" sz="2400" dirty="0" smtClean="0"/>
              <a:t>H</a:t>
            </a:r>
            <a:r>
              <a:rPr lang="en-MY" sz="2400" baseline="-25000" dirty="0" smtClean="0"/>
              <a:t>2</a:t>
            </a:r>
            <a:r>
              <a:rPr lang="en-MY" sz="2400" dirty="0" smtClean="0"/>
              <a:t>  </a:t>
            </a:r>
            <a:r>
              <a:rPr lang="en-MY" sz="2400" dirty="0"/>
              <a:t>and </a:t>
            </a:r>
            <a:r>
              <a:rPr lang="en-MY" sz="2400" dirty="0" smtClean="0"/>
              <a:t>H</a:t>
            </a:r>
            <a:r>
              <a:rPr lang="en-MY" sz="2400" baseline="-25000" dirty="0" smtClean="0"/>
              <a:t>2</a:t>
            </a:r>
            <a:r>
              <a:rPr lang="en-MY" sz="2400" dirty="0" smtClean="0"/>
              <a:t>O</a:t>
            </a:r>
            <a:r>
              <a:rPr lang="en-MY" sz="2400" baseline="-25000" dirty="0" smtClean="0"/>
              <a:t>2</a:t>
            </a:r>
            <a:r>
              <a:rPr lang="en-MY" sz="2400" dirty="0" smtClean="0"/>
              <a:t> </a:t>
            </a:r>
            <a:r>
              <a:rPr lang="en-MY" sz="2400" dirty="0"/>
              <a:t>.  </a:t>
            </a:r>
            <a:endParaRPr lang="en-MY" sz="2400" dirty="0" smtClean="0"/>
          </a:p>
          <a:p>
            <a:r>
              <a:rPr lang="en-MY" sz="2400" dirty="0" smtClean="0"/>
              <a:t>H</a:t>
            </a:r>
            <a:r>
              <a:rPr lang="en-MY" sz="2400" baseline="-25000" dirty="0" smtClean="0"/>
              <a:t>2</a:t>
            </a:r>
            <a:r>
              <a:rPr lang="en-MY" sz="2400" dirty="0" smtClean="0"/>
              <a:t>  partitions </a:t>
            </a:r>
            <a:r>
              <a:rPr lang="en-MY" sz="2400" dirty="0"/>
              <a:t>to the steam phase, so the recirculated water is always oxidant rich.  </a:t>
            </a:r>
            <a:endParaRPr lang="en-MY" sz="2400" dirty="0" smtClean="0"/>
          </a:p>
          <a:p>
            <a:r>
              <a:rPr lang="en-MY" sz="2400" dirty="0" smtClean="0"/>
              <a:t>H</a:t>
            </a:r>
            <a:r>
              <a:rPr lang="en-MY" sz="2400" baseline="-25000" dirty="0" smtClean="0"/>
              <a:t>2</a:t>
            </a:r>
            <a:r>
              <a:rPr lang="en-MY" sz="2400" dirty="0" smtClean="0"/>
              <a:t>O</a:t>
            </a:r>
            <a:r>
              <a:rPr lang="en-MY" sz="2400" baseline="-25000" dirty="0" smtClean="0"/>
              <a:t>2</a:t>
            </a:r>
            <a:r>
              <a:rPr lang="en-MY" sz="2400" dirty="0" smtClean="0"/>
              <a:t>  </a:t>
            </a:r>
            <a:r>
              <a:rPr lang="en-MY" sz="2400" dirty="0"/>
              <a:t>decomposes </a:t>
            </a:r>
            <a:r>
              <a:rPr lang="en-MY" sz="2400" dirty="0" smtClean="0"/>
              <a:t>to H</a:t>
            </a:r>
            <a:r>
              <a:rPr lang="en-MY" sz="2400" baseline="-25000" dirty="0" smtClean="0"/>
              <a:t>2</a:t>
            </a:r>
            <a:r>
              <a:rPr lang="en-MY" sz="2400" dirty="0" smtClean="0"/>
              <a:t>O </a:t>
            </a:r>
            <a:r>
              <a:rPr lang="en-MY" sz="2400" dirty="0"/>
              <a:t>and </a:t>
            </a:r>
            <a:r>
              <a:rPr lang="en-MY" sz="2400" dirty="0" smtClean="0"/>
              <a:t>O</a:t>
            </a:r>
            <a:r>
              <a:rPr lang="en-MY" sz="2400" baseline="-25000" dirty="0" smtClean="0"/>
              <a:t>2</a:t>
            </a:r>
            <a:r>
              <a:rPr lang="en-MY" sz="2400" dirty="0" smtClean="0"/>
              <a:t> </a:t>
            </a:r>
            <a:r>
              <a:rPr lang="en-MY" sz="2400" dirty="0"/>
              <a:t>, and the </a:t>
            </a:r>
            <a:r>
              <a:rPr lang="en-MY" sz="2400" dirty="0" smtClean="0"/>
              <a:t>relative </a:t>
            </a:r>
            <a:r>
              <a:rPr lang="en-MY" sz="2400" dirty="0"/>
              <a:t>proportions of </a:t>
            </a:r>
            <a:r>
              <a:rPr lang="en-MY" sz="2400" dirty="0" smtClean="0"/>
              <a:t>O</a:t>
            </a:r>
            <a:r>
              <a:rPr lang="en-MY" sz="2400" baseline="-25000" dirty="0" smtClean="0"/>
              <a:t>2</a:t>
            </a:r>
            <a:r>
              <a:rPr lang="en-MY" sz="2400" dirty="0" smtClean="0"/>
              <a:t>  </a:t>
            </a:r>
            <a:r>
              <a:rPr lang="en-MY" sz="2400" dirty="0"/>
              <a:t>and </a:t>
            </a:r>
            <a:r>
              <a:rPr lang="en-MY" sz="2400" dirty="0" smtClean="0"/>
              <a:t>H</a:t>
            </a:r>
            <a:r>
              <a:rPr lang="en-MY" sz="2400" baseline="-25000" dirty="0" smtClean="0"/>
              <a:t>2</a:t>
            </a:r>
            <a:r>
              <a:rPr lang="en-MY" sz="2400" dirty="0" smtClean="0"/>
              <a:t>O</a:t>
            </a:r>
            <a:r>
              <a:rPr lang="en-MY" sz="2400" baseline="-25000" dirty="0" smtClean="0"/>
              <a:t>2</a:t>
            </a:r>
            <a:r>
              <a:rPr lang="en-MY" sz="2400" dirty="0" smtClean="0"/>
              <a:t>  </a:t>
            </a:r>
            <a:r>
              <a:rPr lang="en-MY" sz="2400" dirty="0"/>
              <a:t>changes with time </a:t>
            </a:r>
            <a:r>
              <a:rPr lang="en-MY" sz="2400" dirty="0" smtClean="0"/>
              <a:t>and </a:t>
            </a:r>
            <a:r>
              <a:rPr lang="en-MY" sz="2400" dirty="0"/>
              <a:t>distance </a:t>
            </a:r>
            <a:r>
              <a:rPr lang="en-MY" sz="2400" dirty="0" smtClean="0"/>
              <a:t>away </a:t>
            </a:r>
            <a:r>
              <a:rPr lang="en-MY" sz="2400" dirty="0"/>
              <a:t>from the core. </a:t>
            </a:r>
            <a:endParaRPr lang="en-MY" sz="2400" dirty="0" smtClean="0"/>
          </a:p>
          <a:p>
            <a:r>
              <a:rPr lang="en-MY" sz="2400" dirty="0" smtClean="0"/>
              <a:t>Typical </a:t>
            </a:r>
            <a:r>
              <a:rPr lang="en-MY" sz="2400" dirty="0"/>
              <a:t>recirculation water has ≈ 200 ppb O</a:t>
            </a:r>
            <a:r>
              <a:rPr lang="en-MY" sz="2400" baseline="-25000" dirty="0"/>
              <a:t>2</a:t>
            </a:r>
            <a:r>
              <a:rPr lang="en-MY" sz="2400" dirty="0"/>
              <a:t> and ≈10 ppb H</a:t>
            </a:r>
            <a:r>
              <a:rPr lang="en-MY" sz="2400" baseline="-25000" dirty="0"/>
              <a:t>2</a:t>
            </a:r>
            <a:r>
              <a:rPr lang="en-MY" sz="2400" dirty="0"/>
              <a:t>. </a:t>
            </a:r>
            <a:endParaRPr lang="en-MY" sz="2400" dirty="0" smtClean="0"/>
          </a:p>
        </p:txBody>
      </p:sp>
    </p:spTree>
    <p:extLst>
      <p:ext uri="{BB962C8B-B14F-4D97-AF65-F5344CB8AC3E}">
        <p14:creationId xmlns:p14="http://schemas.microsoft.com/office/powerpoint/2010/main" val="213267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Water Chemistry</a:t>
            </a:r>
            <a:endParaRPr lang="en-MY" dirty="0"/>
          </a:p>
        </p:txBody>
      </p:sp>
      <p:sp>
        <p:nvSpPr>
          <p:cNvPr id="3" name="Content Placeholder 2"/>
          <p:cNvSpPr>
            <a:spLocks noGrp="1"/>
          </p:cNvSpPr>
          <p:nvPr>
            <p:ph idx="1"/>
          </p:nvPr>
        </p:nvSpPr>
        <p:spPr/>
        <p:txBody>
          <a:bodyPr>
            <a:normAutofit/>
          </a:bodyPr>
          <a:lstStyle/>
          <a:p>
            <a:r>
              <a:rPr lang="en-MY" sz="2400" dirty="0"/>
              <a:t>In the core, some  </a:t>
            </a:r>
            <a:r>
              <a:rPr lang="en-MY" sz="2400" baseline="30000" dirty="0"/>
              <a:t>16</a:t>
            </a:r>
            <a:r>
              <a:rPr lang="en-MY" sz="2400" dirty="0"/>
              <a:t> O is transmuted to </a:t>
            </a:r>
            <a:r>
              <a:rPr lang="en-MY" sz="2400" baseline="30000" dirty="0"/>
              <a:t>16</a:t>
            </a:r>
            <a:r>
              <a:rPr lang="en-MY" sz="2400" dirty="0"/>
              <a:t> N, which has a half-life of 7.13 seconds.  </a:t>
            </a:r>
            <a:endParaRPr lang="en-MY" sz="2400" dirty="0" smtClean="0"/>
          </a:p>
          <a:p>
            <a:r>
              <a:rPr lang="en-MY" sz="2400" dirty="0" smtClean="0"/>
              <a:t>In normal water </a:t>
            </a:r>
            <a:r>
              <a:rPr lang="en-MY" sz="2400" dirty="0"/>
              <a:t>chemistry</a:t>
            </a:r>
            <a:r>
              <a:rPr lang="en-MY" sz="2400" dirty="0" smtClean="0"/>
              <a:t>, </a:t>
            </a:r>
            <a:r>
              <a:rPr lang="en-MY" sz="2400" dirty="0"/>
              <a:t>the stable form of N is </a:t>
            </a:r>
            <a:r>
              <a:rPr lang="en-MY" sz="2400" dirty="0" smtClean="0"/>
              <a:t>NO</a:t>
            </a:r>
            <a:r>
              <a:rPr lang="en-MY" sz="2400" baseline="-25000" dirty="0" smtClean="0"/>
              <a:t>3</a:t>
            </a:r>
            <a:r>
              <a:rPr lang="en-MY" sz="2400" dirty="0" smtClean="0"/>
              <a:t> </a:t>
            </a:r>
            <a:r>
              <a:rPr lang="en-MY" sz="2400" baseline="30000" dirty="0" smtClean="0"/>
              <a:t>–</a:t>
            </a:r>
            <a:r>
              <a:rPr lang="en-MY" sz="2400" dirty="0" smtClean="0"/>
              <a:t> </a:t>
            </a:r>
            <a:r>
              <a:rPr lang="en-MY" sz="2400" dirty="0"/>
              <a:t>, which remains soluble.  </a:t>
            </a:r>
            <a:endParaRPr lang="en-MY" sz="2400" dirty="0" smtClean="0"/>
          </a:p>
          <a:p>
            <a:r>
              <a:rPr lang="en-MY" sz="2400" dirty="0" smtClean="0"/>
              <a:t>However</a:t>
            </a:r>
            <a:r>
              <a:rPr lang="en-MY" sz="2400" dirty="0"/>
              <a:t>, when sufficiently </a:t>
            </a:r>
            <a:r>
              <a:rPr lang="en-MY" sz="2400" dirty="0" smtClean="0"/>
              <a:t>high H</a:t>
            </a:r>
            <a:r>
              <a:rPr lang="en-MY" sz="2400" baseline="-25000" dirty="0" smtClean="0"/>
              <a:t>2</a:t>
            </a:r>
            <a:r>
              <a:rPr lang="en-MY" sz="2400" dirty="0" smtClean="0"/>
              <a:t>  </a:t>
            </a:r>
            <a:r>
              <a:rPr lang="en-MY" sz="2400" dirty="0"/>
              <a:t>is injected into BWRs, the stable form becomes </a:t>
            </a:r>
            <a:r>
              <a:rPr lang="en-MY" sz="2400" dirty="0" smtClean="0"/>
              <a:t>NH</a:t>
            </a:r>
            <a:r>
              <a:rPr lang="en-MY" sz="2400" baseline="-25000" dirty="0" smtClean="0"/>
              <a:t>3</a:t>
            </a:r>
            <a:r>
              <a:rPr lang="en-MY" sz="2400" dirty="0" smtClean="0"/>
              <a:t>, </a:t>
            </a:r>
            <a:r>
              <a:rPr lang="en-MY" sz="2400" dirty="0"/>
              <a:t>which are </a:t>
            </a:r>
            <a:r>
              <a:rPr lang="en-MY" sz="2400" dirty="0" smtClean="0"/>
              <a:t>volatile</a:t>
            </a:r>
            <a:r>
              <a:rPr lang="en-MY" sz="2400" dirty="0"/>
              <a:t>.  </a:t>
            </a:r>
            <a:endParaRPr lang="en-MY" sz="2400" dirty="0" smtClean="0"/>
          </a:p>
          <a:p>
            <a:r>
              <a:rPr lang="en-MY" sz="2400" dirty="0" smtClean="0"/>
              <a:t>Thus</a:t>
            </a:r>
            <a:r>
              <a:rPr lang="en-MY" sz="2400" dirty="0"/>
              <a:t>, rather than remaining in the recirculated reactor water as it decays,  </a:t>
            </a:r>
            <a:r>
              <a:rPr lang="en-MY" sz="2400" baseline="30000" dirty="0"/>
              <a:t>16</a:t>
            </a:r>
            <a:r>
              <a:rPr lang="en-MY" sz="2400" dirty="0"/>
              <a:t> N becomes </a:t>
            </a:r>
            <a:r>
              <a:rPr lang="en-MY" sz="2400" dirty="0" smtClean="0"/>
              <a:t>volatile </a:t>
            </a:r>
            <a:r>
              <a:rPr lang="en-MY" sz="2400" dirty="0"/>
              <a:t>and can cause a large increase (up to </a:t>
            </a:r>
            <a:r>
              <a:rPr lang="en-MY" sz="2400" dirty="0" smtClean="0"/>
              <a:t>(10X</a:t>
            </a:r>
            <a:r>
              <a:rPr lang="en-MY" sz="2400" dirty="0"/>
              <a:t>) in the turbine radiation level. </a:t>
            </a:r>
          </a:p>
        </p:txBody>
      </p:sp>
    </p:spTree>
    <p:extLst>
      <p:ext uri="{BB962C8B-B14F-4D97-AF65-F5344CB8AC3E}">
        <p14:creationId xmlns:p14="http://schemas.microsoft.com/office/powerpoint/2010/main" val="1975501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Water Chemistry</a:t>
            </a:r>
            <a:endParaRPr lang="en-MY" dirty="0"/>
          </a:p>
        </p:txBody>
      </p:sp>
      <p:sp>
        <p:nvSpPr>
          <p:cNvPr id="3" name="Content Placeholder 2"/>
          <p:cNvSpPr>
            <a:spLocks noGrp="1"/>
          </p:cNvSpPr>
          <p:nvPr>
            <p:ph idx="1"/>
          </p:nvPr>
        </p:nvSpPr>
        <p:spPr/>
        <p:txBody>
          <a:bodyPr>
            <a:normAutofit fontScale="92500" lnSpcReduction="10000"/>
          </a:bodyPr>
          <a:lstStyle/>
          <a:p>
            <a:r>
              <a:rPr lang="en-US" sz="2400" dirty="0"/>
              <a:t>Impurities in BWR water are ionic as well as non-ionic. However, only ionic impurities have to be considered when discussing </a:t>
            </a:r>
            <a:r>
              <a:rPr lang="en-US" sz="2400" dirty="0" smtClean="0"/>
              <a:t>SCC</a:t>
            </a:r>
            <a:r>
              <a:rPr lang="en-US" sz="2400" dirty="0"/>
              <a:t>. </a:t>
            </a:r>
            <a:endParaRPr lang="en-US" sz="2400" dirty="0" smtClean="0"/>
          </a:p>
          <a:p>
            <a:r>
              <a:rPr lang="en-US" sz="2400" dirty="0" smtClean="0"/>
              <a:t>-corrosion </a:t>
            </a:r>
            <a:r>
              <a:rPr lang="en-US" sz="2400" dirty="0"/>
              <a:t>products </a:t>
            </a:r>
            <a:endParaRPr lang="en-US" sz="2400" dirty="0" smtClean="0"/>
          </a:p>
          <a:p>
            <a:r>
              <a:rPr lang="en-US" sz="2400" dirty="0" smtClean="0"/>
              <a:t>--chloride </a:t>
            </a:r>
          </a:p>
          <a:p>
            <a:r>
              <a:rPr lang="en-US" sz="2400" dirty="0" smtClean="0"/>
              <a:t>--carbon </a:t>
            </a:r>
            <a:r>
              <a:rPr lang="en-US" sz="2400" dirty="0"/>
              <a:t>dioxide and carbonate </a:t>
            </a:r>
            <a:endParaRPr lang="en-US" sz="2400" dirty="0" smtClean="0"/>
          </a:p>
          <a:p>
            <a:r>
              <a:rPr lang="en-US" sz="2400" dirty="0" smtClean="0"/>
              <a:t>--</a:t>
            </a:r>
            <a:r>
              <a:rPr lang="en-US" sz="2400" dirty="0"/>
              <a:t>sulfate </a:t>
            </a:r>
            <a:endParaRPr lang="en-US" sz="2400" dirty="0" smtClean="0"/>
          </a:p>
          <a:p>
            <a:r>
              <a:rPr lang="en-US" sz="2400" dirty="0" smtClean="0"/>
              <a:t>--</a:t>
            </a:r>
            <a:r>
              <a:rPr lang="en-US" sz="2400" dirty="0"/>
              <a:t>nitrate and nitrite </a:t>
            </a:r>
            <a:endParaRPr lang="en-US" sz="2400" dirty="0" smtClean="0"/>
          </a:p>
          <a:p>
            <a:r>
              <a:rPr lang="en-US" sz="2400" dirty="0" smtClean="0"/>
              <a:t>--</a:t>
            </a:r>
            <a:r>
              <a:rPr lang="en-US" sz="2400" dirty="0"/>
              <a:t>fluoride </a:t>
            </a:r>
            <a:endParaRPr lang="en-US" sz="2400" dirty="0" smtClean="0"/>
          </a:p>
          <a:p>
            <a:r>
              <a:rPr lang="en-US" sz="2400" dirty="0" smtClean="0"/>
              <a:t>--</a:t>
            </a:r>
            <a:r>
              <a:rPr lang="en-US" sz="2400" dirty="0"/>
              <a:t>boric acid and borate </a:t>
            </a:r>
            <a:endParaRPr lang="en-MY" sz="2400" dirty="0"/>
          </a:p>
        </p:txBody>
      </p:sp>
    </p:spTree>
    <p:extLst>
      <p:ext uri="{BB962C8B-B14F-4D97-AF65-F5344CB8AC3E}">
        <p14:creationId xmlns:p14="http://schemas.microsoft.com/office/powerpoint/2010/main" val="1091758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Water Chemistry</a:t>
            </a:r>
            <a:endParaRPr lang="en-MY" dirty="0"/>
          </a:p>
        </p:txBody>
      </p:sp>
      <p:sp>
        <p:nvSpPr>
          <p:cNvPr id="3" name="Content Placeholder 2"/>
          <p:cNvSpPr>
            <a:spLocks noGrp="1"/>
          </p:cNvSpPr>
          <p:nvPr>
            <p:ph idx="1"/>
          </p:nvPr>
        </p:nvSpPr>
        <p:spPr/>
        <p:txBody>
          <a:bodyPr>
            <a:normAutofit/>
          </a:bodyPr>
          <a:lstStyle/>
          <a:p>
            <a:r>
              <a:rPr lang="en-US" sz="2400" dirty="0" smtClean="0"/>
              <a:t>The </a:t>
            </a:r>
            <a:r>
              <a:rPr lang="en-US" sz="2400" dirty="0"/>
              <a:t>most general and important </a:t>
            </a:r>
            <a:r>
              <a:rPr lang="en-US" sz="2400" dirty="0" smtClean="0"/>
              <a:t>effects of impurities are:</a:t>
            </a:r>
          </a:p>
          <a:p>
            <a:r>
              <a:rPr lang="en-US" sz="2400" dirty="0" smtClean="0"/>
              <a:t>Anions </a:t>
            </a:r>
            <a:r>
              <a:rPr lang="en-US" sz="2400" dirty="0"/>
              <a:t>inside the crack lower pH and thereby increase solubility of steel corrosion products in the crack environment. This leads to enhancement of crack propagation. </a:t>
            </a:r>
            <a:endParaRPr lang="en-US" sz="2400" dirty="0" smtClean="0"/>
          </a:p>
          <a:p>
            <a:r>
              <a:rPr lang="en-US" sz="2400" dirty="0" smtClean="0"/>
              <a:t>Oxidizing </a:t>
            </a:r>
            <a:r>
              <a:rPr lang="en-US" sz="2400" dirty="0"/>
              <a:t>species raise the cathode potential of the operating corrosion </a:t>
            </a:r>
            <a:r>
              <a:rPr lang="en-US" sz="2400" dirty="0" smtClean="0"/>
              <a:t>cell-this </a:t>
            </a:r>
            <a:r>
              <a:rPr lang="en-US" sz="2400" dirty="0"/>
              <a:t>will enhance IGSCC. </a:t>
            </a:r>
            <a:endParaRPr lang="en-US" sz="2400" dirty="0" smtClean="0"/>
          </a:p>
          <a:p>
            <a:r>
              <a:rPr lang="en-US" sz="2400" dirty="0" smtClean="0"/>
              <a:t>Some </a:t>
            </a:r>
            <a:r>
              <a:rPr lang="en-US" sz="2400" dirty="0"/>
              <a:t>impurities may affect stability of the protective passive film, cause catalytic dissolution of hydrogen in the </a:t>
            </a:r>
            <a:r>
              <a:rPr lang="en-US" sz="2400" smtClean="0"/>
              <a:t>steel and enhance </a:t>
            </a:r>
            <a:r>
              <a:rPr lang="en-US" sz="2400" dirty="0"/>
              <a:t>cracking. </a:t>
            </a:r>
            <a:endParaRPr lang="en-MY" sz="2400" dirty="0"/>
          </a:p>
        </p:txBody>
      </p:sp>
    </p:spTree>
    <p:extLst>
      <p:ext uri="{BB962C8B-B14F-4D97-AF65-F5344CB8AC3E}">
        <p14:creationId xmlns:p14="http://schemas.microsoft.com/office/powerpoint/2010/main" val="54956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a:xfrm>
            <a:off x="1097280" y="1845734"/>
            <a:ext cx="10058400" cy="753087"/>
          </a:xfrm>
        </p:spPr>
        <p:txBody>
          <a:bodyPr/>
          <a:lstStyle/>
          <a:p>
            <a:r>
              <a:rPr lang="en-MY" dirty="0"/>
              <a:t>The presence of oxidants like </a:t>
            </a:r>
            <a:r>
              <a:rPr lang="en-MY" dirty="0" smtClean="0"/>
              <a:t>H2O2  </a:t>
            </a:r>
            <a:r>
              <a:rPr lang="en-MY" dirty="0"/>
              <a:t>and </a:t>
            </a:r>
            <a:r>
              <a:rPr lang="en-MY" dirty="0" smtClean="0"/>
              <a:t>O2  </a:t>
            </a:r>
            <a:r>
              <a:rPr lang="en-MY" dirty="0"/>
              <a:t>in the water cause an increase in the corrosion </a:t>
            </a:r>
            <a:r>
              <a:rPr lang="en-MY" dirty="0" smtClean="0"/>
              <a:t>potential </a:t>
            </a:r>
            <a:r>
              <a:rPr lang="en-MY" dirty="0"/>
              <a:t>of metals </a:t>
            </a:r>
          </a:p>
        </p:txBody>
      </p:sp>
      <p:pic>
        <p:nvPicPr>
          <p:cNvPr id="4" name="Picture 3"/>
          <p:cNvPicPr>
            <a:picLocks noChangeAspect="1"/>
          </p:cNvPicPr>
          <p:nvPr/>
        </p:nvPicPr>
        <p:blipFill>
          <a:blip r:embed="rId2"/>
          <a:stretch>
            <a:fillRect/>
          </a:stretch>
        </p:blipFill>
        <p:spPr>
          <a:xfrm>
            <a:off x="5456040" y="2222277"/>
            <a:ext cx="5937982" cy="4046176"/>
          </a:xfrm>
          <a:prstGeom prst="rect">
            <a:avLst/>
          </a:prstGeom>
        </p:spPr>
      </p:pic>
      <p:sp>
        <p:nvSpPr>
          <p:cNvPr id="5" name="Rectangle 4"/>
          <p:cNvSpPr/>
          <p:nvPr/>
        </p:nvSpPr>
        <p:spPr>
          <a:xfrm>
            <a:off x="2052245" y="3691911"/>
            <a:ext cx="3295511" cy="1200329"/>
          </a:xfrm>
          <a:prstGeom prst="rect">
            <a:avLst/>
          </a:prstGeom>
        </p:spPr>
        <p:txBody>
          <a:bodyPr wrap="square">
            <a:spAutoFit/>
          </a:bodyPr>
          <a:lstStyle/>
          <a:p>
            <a:r>
              <a:rPr lang="en-MY" dirty="0" smtClean="0"/>
              <a:t>Relationship </a:t>
            </a:r>
            <a:r>
              <a:rPr lang="en-MY" dirty="0"/>
              <a:t>between corrosion potential of 304 SS and dissolved oxygen </a:t>
            </a:r>
            <a:r>
              <a:rPr lang="en-MY" dirty="0" smtClean="0"/>
              <a:t>content </a:t>
            </a:r>
            <a:r>
              <a:rPr lang="en-MY" dirty="0"/>
              <a:t>as a function of water temperature</a:t>
            </a:r>
          </a:p>
        </p:txBody>
      </p:sp>
    </p:spTree>
    <p:extLst>
      <p:ext uri="{BB962C8B-B14F-4D97-AF65-F5344CB8AC3E}">
        <p14:creationId xmlns:p14="http://schemas.microsoft.com/office/powerpoint/2010/main" val="25219986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ECP Monitoring Locations</a:t>
            </a:r>
          </a:p>
        </p:txBody>
      </p:sp>
      <p:pic>
        <p:nvPicPr>
          <p:cNvPr id="4" name="Picture 3"/>
          <p:cNvPicPr>
            <a:picLocks noChangeAspect="1"/>
          </p:cNvPicPr>
          <p:nvPr/>
        </p:nvPicPr>
        <p:blipFill>
          <a:blip r:embed="rId3"/>
          <a:stretch>
            <a:fillRect/>
          </a:stretch>
        </p:blipFill>
        <p:spPr>
          <a:xfrm>
            <a:off x="2267428" y="1964164"/>
            <a:ext cx="5838347" cy="4255312"/>
          </a:xfrm>
          <a:prstGeom prst="rect">
            <a:avLst/>
          </a:prstGeom>
        </p:spPr>
      </p:pic>
    </p:spTree>
    <p:extLst>
      <p:ext uri="{BB962C8B-B14F-4D97-AF65-F5344CB8AC3E}">
        <p14:creationId xmlns:p14="http://schemas.microsoft.com/office/powerpoint/2010/main" val="25722740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Water Chemistry</a:t>
            </a:r>
            <a:endParaRPr lang="en-MY" dirty="0"/>
          </a:p>
        </p:txBody>
      </p:sp>
      <p:sp>
        <p:nvSpPr>
          <p:cNvPr id="3" name="Content Placeholder 2"/>
          <p:cNvSpPr>
            <a:spLocks noGrp="1"/>
          </p:cNvSpPr>
          <p:nvPr>
            <p:ph idx="1"/>
          </p:nvPr>
        </p:nvSpPr>
        <p:spPr/>
        <p:txBody>
          <a:bodyPr>
            <a:normAutofit/>
          </a:bodyPr>
          <a:lstStyle/>
          <a:p>
            <a:r>
              <a:rPr lang="en-US" sz="2400" dirty="0"/>
              <a:t>Control of water purity is particularly important in BWRs because the higher </a:t>
            </a:r>
            <a:r>
              <a:rPr lang="en-US" sz="2400" dirty="0" smtClean="0"/>
              <a:t>corrosion </a:t>
            </a:r>
            <a:r>
              <a:rPr lang="en-US" sz="2400" dirty="0"/>
              <a:t>potential </a:t>
            </a:r>
            <a:r>
              <a:rPr lang="en-US" sz="2400" dirty="0" smtClean="0"/>
              <a:t>due to anionic </a:t>
            </a:r>
            <a:r>
              <a:rPr lang="en-US" sz="2400" dirty="0"/>
              <a:t>impurities like Cl</a:t>
            </a:r>
            <a:r>
              <a:rPr lang="en-US" sz="2400" baseline="30000" dirty="0"/>
              <a:t>–</a:t>
            </a:r>
            <a:r>
              <a:rPr lang="en-US" sz="2400" dirty="0"/>
              <a:t> and </a:t>
            </a:r>
            <a:r>
              <a:rPr lang="en-US" sz="2400" dirty="0" smtClean="0"/>
              <a:t>SO</a:t>
            </a:r>
            <a:r>
              <a:rPr lang="en-US" sz="2400" baseline="-25000" dirty="0" smtClean="0"/>
              <a:t>4</a:t>
            </a:r>
            <a:r>
              <a:rPr lang="en-US" sz="2400" baseline="30000" dirty="0" smtClean="0"/>
              <a:t>2-</a:t>
            </a:r>
          </a:p>
          <a:p>
            <a:r>
              <a:rPr lang="en-US" sz="2400" dirty="0"/>
              <a:t>Until the late 1980s, many BWRs operated at solution conductivities between 0.3 and 0.8 (S/cm, which corresponds to 30 – 90 ppb of (usually acidic) impurities </a:t>
            </a:r>
            <a:endParaRPr lang="en-US" sz="2400" dirty="0" smtClean="0"/>
          </a:p>
          <a:p>
            <a:r>
              <a:rPr lang="en-US" sz="2400" dirty="0"/>
              <a:t>T</a:t>
            </a:r>
            <a:r>
              <a:rPr lang="en-US" sz="2400" dirty="0" smtClean="0"/>
              <a:t>hese </a:t>
            </a:r>
            <a:r>
              <a:rPr lang="en-US" sz="2400" dirty="0"/>
              <a:t>were often Cl</a:t>
            </a:r>
            <a:r>
              <a:rPr lang="en-US" sz="2400" baseline="30000" dirty="0"/>
              <a:t>–</a:t>
            </a:r>
            <a:r>
              <a:rPr lang="en-US" sz="2400" dirty="0"/>
              <a:t> and SO</a:t>
            </a:r>
            <a:r>
              <a:rPr lang="en-US" sz="2400" baseline="-25000" dirty="0"/>
              <a:t>4</a:t>
            </a:r>
            <a:r>
              <a:rPr lang="en-US" sz="2400" baseline="30000" dirty="0"/>
              <a:t>2- </a:t>
            </a:r>
            <a:r>
              <a:rPr lang="en-US" sz="2400" dirty="0" smtClean="0"/>
              <a:t>which </a:t>
            </a:r>
            <a:r>
              <a:rPr lang="en-US" sz="2400" dirty="0"/>
              <a:t>are particularly damaging and were responsible for extensive </a:t>
            </a:r>
            <a:r>
              <a:rPr lang="en-US" sz="2400" dirty="0" smtClean="0"/>
              <a:t>cracking</a:t>
            </a:r>
            <a:endParaRPr lang="en-US" sz="2400" dirty="0"/>
          </a:p>
          <a:p>
            <a:r>
              <a:rPr lang="en-US" sz="2400" dirty="0" smtClean="0"/>
              <a:t>some </a:t>
            </a:r>
            <a:r>
              <a:rPr lang="en-US" sz="2400" dirty="0"/>
              <a:t>ions, like chromate, nitrate and silicate anions have little effect on SCC unless their concentrations exceed 25 ppb, 100 ppb or 1000 ppb respectively</a:t>
            </a:r>
            <a:endParaRPr lang="en-MY" sz="2400" baseline="30000" dirty="0"/>
          </a:p>
        </p:txBody>
      </p:sp>
    </p:spTree>
    <p:extLst>
      <p:ext uri="{BB962C8B-B14F-4D97-AF65-F5344CB8AC3E}">
        <p14:creationId xmlns:p14="http://schemas.microsoft.com/office/powerpoint/2010/main" val="789037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Water Chemistry</a:t>
            </a:r>
            <a:endParaRPr lang="en-MY" dirty="0"/>
          </a:p>
        </p:txBody>
      </p:sp>
      <p:sp>
        <p:nvSpPr>
          <p:cNvPr id="3" name="Content Placeholder 2"/>
          <p:cNvSpPr>
            <a:spLocks noGrp="1"/>
          </p:cNvSpPr>
          <p:nvPr>
            <p:ph idx="1"/>
          </p:nvPr>
        </p:nvSpPr>
        <p:spPr/>
        <p:txBody>
          <a:bodyPr>
            <a:normAutofit/>
          </a:bodyPr>
          <a:lstStyle/>
          <a:p>
            <a:r>
              <a:rPr lang="en-US" sz="2400" dirty="0"/>
              <a:t>A conductivity of 0.10 µS/cm represents only about 6 ppb Cl </a:t>
            </a:r>
            <a:r>
              <a:rPr lang="en-US" sz="2400" baseline="30000" dirty="0"/>
              <a:t>–</a:t>
            </a:r>
            <a:r>
              <a:rPr lang="en-US" sz="2400" dirty="0"/>
              <a:t> as </a:t>
            </a:r>
            <a:r>
              <a:rPr lang="en-US" sz="2400" dirty="0" err="1"/>
              <a:t>HCl</a:t>
            </a:r>
            <a:r>
              <a:rPr lang="en-US" sz="2400" dirty="0"/>
              <a:t> (1.7 x 10 </a:t>
            </a:r>
            <a:r>
              <a:rPr lang="en-US" sz="2400" baseline="30000" dirty="0"/>
              <a:t>–7</a:t>
            </a:r>
            <a:r>
              <a:rPr lang="en-US" sz="2400" dirty="0"/>
              <a:t> </a:t>
            </a:r>
            <a:r>
              <a:rPr lang="en-US" sz="2400" dirty="0" smtClean="0"/>
              <a:t>N).</a:t>
            </a:r>
          </a:p>
          <a:p>
            <a:r>
              <a:rPr lang="en-US" sz="2400" dirty="0"/>
              <a:t>T</a:t>
            </a:r>
            <a:r>
              <a:rPr lang="en-US" sz="2400" dirty="0" smtClean="0"/>
              <a:t>here </a:t>
            </a:r>
            <a:r>
              <a:rPr lang="en-US" sz="2400" dirty="0"/>
              <a:t>is a limited value in striving for theoretical purity water because </a:t>
            </a:r>
            <a:r>
              <a:rPr lang="en-US" sz="2400" dirty="0" smtClean="0"/>
              <a:t>OH</a:t>
            </a:r>
            <a:r>
              <a:rPr lang="en-US" sz="2400" baseline="30000" dirty="0" smtClean="0"/>
              <a:t>–</a:t>
            </a:r>
            <a:r>
              <a:rPr lang="en-US" sz="2400" dirty="0" smtClean="0"/>
              <a:t> </a:t>
            </a:r>
            <a:r>
              <a:rPr lang="en-US" sz="2400" dirty="0"/>
              <a:t>is present at 2.3 x 10 </a:t>
            </a:r>
            <a:r>
              <a:rPr lang="en-US" sz="2400" baseline="30000" dirty="0"/>
              <a:t>–6</a:t>
            </a:r>
            <a:r>
              <a:rPr lang="en-US" sz="2400" dirty="0"/>
              <a:t> N in pure </a:t>
            </a:r>
            <a:r>
              <a:rPr lang="en-US" sz="2400" dirty="0" smtClean="0"/>
              <a:t>water</a:t>
            </a:r>
          </a:p>
          <a:p>
            <a:r>
              <a:rPr lang="en-US" sz="2400" dirty="0"/>
              <a:t>B</a:t>
            </a:r>
            <a:r>
              <a:rPr lang="en-US" sz="2400" dirty="0" smtClean="0"/>
              <a:t>oth </a:t>
            </a:r>
            <a:r>
              <a:rPr lang="en-US" sz="2400" dirty="0"/>
              <a:t>logic and modern data support the idea that, when the “foreign” anions concentration is well below a tenth of the </a:t>
            </a:r>
            <a:r>
              <a:rPr lang="en-US" sz="2400" dirty="0" smtClean="0"/>
              <a:t>OH</a:t>
            </a:r>
            <a:r>
              <a:rPr lang="en-US" sz="2400" baseline="30000" dirty="0" smtClean="0"/>
              <a:t>–</a:t>
            </a:r>
            <a:r>
              <a:rPr lang="en-US" sz="2400" dirty="0" smtClean="0"/>
              <a:t> </a:t>
            </a:r>
            <a:r>
              <a:rPr lang="en-US" sz="2400" dirty="0"/>
              <a:t>concentration, their role in carrying ionic current and thereby changing crack chemistry diminishes.</a:t>
            </a:r>
            <a:endParaRPr lang="en-MY" sz="2400" baseline="30000" dirty="0"/>
          </a:p>
        </p:txBody>
      </p:sp>
    </p:spTree>
    <p:extLst>
      <p:ext uri="{BB962C8B-B14F-4D97-AF65-F5344CB8AC3E}">
        <p14:creationId xmlns:p14="http://schemas.microsoft.com/office/powerpoint/2010/main" val="86409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BWR</a:t>
            </a:r>
            <a:endParaRPr lang="en-MY" dirty="0"/>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12963" y="1857375"/>
            <a:ext cx="8026400" cy="4000500"/>
          </a:xfrm>
        </p:spPr>
      </p:pic>
    </p:spTree>
    <p:extLst>
      <p:ext uri="{BB962C8B-B14F-4D97-AF65-F5344CB8AC3E}">
        <p14:creationId xmlns:p14="http://schemas.microsoft.com/office/powerpoint/2010/main" val="13284171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Stress Aspects</a:t>
            </a:r>
            <a:endParaRPr lang="en-MY" dirty="0"/>
          </a:p>
        </p:txBody>
      </p:sp>
      <p:sp>
        <p:nvSpPr>
          <p:cNvPr id="3" name="Content Placeholder 2"/>
          <p:cNvSpPr>
            <a:spLocks noGrp="1"/>
          </p:cNvSpPr>
          <p:nvPr>
            <p:ph idx="1"/>
          </p:nvPr>
        </p:nvSpPr>
        <p:spPr/>
        <p:txBody>
          <a:bodyPr>
            <a:normAutofit/>
          </a:bodyPr>
          <a:lstStyle/>
          <a:p>
            <a:r>
              <a:rPr lang="en-US" dirty="0"/>
              <a:t>A</a:t>
            </a:r>
            <a:r>
              <a:rPr lang="en-US" dirty="0" smtClean="0"/>
              <a:t>lmost </a:t>
            </a:r>
            <a:r>
              <a:rPr lang="en-US" dirty="0"/>
              <a:t>all SCC cases in BWR components occur in the vicinity of welds where the level of residual stresses produced by weld shrinkage is a very important factor having an impact on both crack initiation and crack propagation. </a:t>
            </a:r>
            <a:endParaRPr lang="en-US" dirty="0" smtClean="0"/>
          </a:p>
          <a:p>
            <a:r>
              <a:rPr lang="en-US" dirty="0" smtClean="0"/>
              <a:t>For </a:t>
            </a:r>
            <a:r>
              <a:rPr lang="en-US" dirty="0"/>
              <a:t>austenitic steels, SCC cracks propagate mainly through the heat affected zone (HAZ) of the base metal. </a:t>
            </a:r>
            <a:endParaRPr lang="en-US" dirty="0" smtClean="0"/>
          </a:p>
        </p:txBody>
      </p:sp>
      <p:pic>
        <p:nvPicPr>
          <p:cNvPr id="4" name="Picture 3"/>
          <p:cNvPicPr>
            <a:picLocks noChangeAspect="1"/>
          </p:cNvPicPr>
          <p:nvPr/>
        </p:nvPicPr>
        <p:blipFill>
          <a:blip r:embed="rId3"/>
          <a:stretch>
            <a:fillRect/>
          </a:stretch>
        </p:blipFill>
        <p:spPr>
          <a:xfrm rot="16200000">
            <a:off x="5765489" y="3191492"/>
            <a:ext cx="1987826" cy="3319670"/>
          </a:xfrm>
          <a:prstGeom prst="rect">
            <a:avLst/>
          </a:prstGeom>
        </p:spPr>
      </p:pic>
    </p:spTree>
    <p:extLst>
      <p:ext uri="{BB962C8B-B14F-4D97-AF65-F5344CB8AC3E}">
        <p14:creationId xmlns:p14="http://schemas.microsoft.com/office/powerpoint/2010/main" val="1090678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Stress Aspects-HAZ</a:t>
            </a:r>
            <a:endParaRPr lang="en-MY" dirty="0"/>
          </a:p>
        </p:txBody>
      </p:sp>
      <p:sp>
        <p:nvSpPr>
          <p:cNvPr id="3" name="Content Placeholder 2"/>
          <p:cNvSpPr>
            <a:spLocks noGrp="1"/>
          </p:cNvSpPr>
          <p:nvPr>
            <p:ph idx="1"/>
          </p:nvPr>
        </p:nvSpPr>
        <p:spPr/>
        <p:txBody>
          <a:bodyPr>
            <a:normAutofit/>
          </a:bodyPr>
          <a:lstStyle/>
          <a:p>
            <a:r>
              <a:rPr lang="en-US" dirty="0" smtClean="0"/>
              <a:t>HAZ- </a:t>
            </a:r>
            <a:r>
              <a:rPr lang="en-US" dirty="0"/>
              <a:t> is the area of base material, either a </a:t>
            </a:r>
            <a:r>
              <a:rPr lang="en-US" dirty="0" smtClean="0"/>
              <a:t>metal or thermoplastic, </a:t>
            </a:r>
            <a:r>
              <a:rPr lang="en-US" dirty="0"/>
              <a:t>which is not melted and has had its microstructure and properties altered by </a:t>
            </a:r>
            <a:r>
              <a:rPr lang="en-US" dirty="0" smtClean="0"/>
              <a:t>welding or </a:t>
            </a:r>
            <a:r>
              <a:rPr lang="en-US" dirty="0"/>
              <a:t>heat intensive cutting operations</a:t>
            </a:r>
            <a:r>
              <a:rPr lang="en-US" dirty="0" smtClean="0"/>
              <a:t>.</a:t>
            </a:r>
          </a:p>
          <a:p>
            <a:r>
              <a:rPr lang="en-US" dirty="0"/>
              <a:t>The extent and magnitude of property change depends primarily on the base material, the weld filler metal, and the amount and concentration of heat input by the welding process</a:t>
            </a:r>
            <a:r>
              <a:rPr lang="en-US" dirty="0" smtClean="0"/>
              <a:t>.</a:t>
            </a:r>
          </a:p>
          <a:p>
            <a:r>
              <a:rPr lang="en-US" dirty="0"/>
              <a:t>The </a:t>
            </a:r>
            <a:r>
              <a:rPr lang="en-US" dirty="0" smtClean="0"/>
              <a:t>thermal diffusivity</a:t>
            </a:r>
            <a:r>
              <a:rPr lang="en-US" dirty="0"/>
              <a:t> of the base material plays a large role—if the diffusivity is high, the material cooling rate is high and the HAZ is relatively small. </a:t>
            </a:r>
            <a:endParaRPr lang="en-US" dirty="0" smtClean="0"/>
          </a:p>
          <a:p>
            <a:r>
              <a:rPr lang="en-US" dirty="0" smtClean="0"/>
              <a:t>Alternatively</a:t>
            </a:r>
            <a:r>
              <a:rPr lang="en-US" dirty="0"/>
              <a:t>, a low diffusivity leads to slower cooling and a larger HAZ. The amount of heat input during the welding process also plays an important role as </a:t>
            </a:r>
            <a:r>
              <a:rPr lang="en-US" dirty="0" smtClean="0"/>
              <a:t>well</a:t>
            </a:r>
          </a:p>
          <a:p>
            <a:r>
              <a:rPr lang="en-US" dirty="0"/>
              <a:t>P</a:t>
            </a:r>
            <a:r>
              <a:rPr lang="en-US" dirty="0" smtClean="0"/>
              <a:t>rocesses </a:t>
            </a:r>
            <a:r>
              <a:rPr lang="en-US" dirty="0"/>
              <a:t>like </a:t>
            </a:r>
            <a:r>
              <a:rPr lang="en-US" dirty="0" err="1" smtClean="0"/>
              <a:t>oxyfuel</a:t>
            </a:r>
            <a:r>
              <a:rPr lang="en-US" dirty="0" smtClean="0"/>
              <a:t> welding</a:t>
            </a:r>
            <a:r>
              <a:rPr lang="en-US" dirty="0"/>
              <a:t> use high heat input and increase the size of the HAZ. Processes like </a:t>
            </a:r>
            <a:r>
              <a:rPr lang="en-US" dirty="0" smtClean="0"/>
              <a:t>laser beam welding</a:t>
            </a:r>
            <a:r>
              <a:rPr lang="en-US" dirty="0"/>
              <a:t> give a highly concentrated, limited amount of heat, resulting in a small HAZ. </a:t>
            </a:r>
          </a:p>
        </p:txBody>
      </p:sp>
    </p:spTree>
    <p:extLst>
      <p:ext uri="{BB962C8B-B14F-4D97-AF65-F5344CB8AC3E}">
        <p14:creationId xmlns:p14="http://schemas.microsoft.com/office/powerpoint/2010/main" val="190997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Stress Aspects</a:t>
            </a:r>
            <a:endParaRPr lang="en-MY" dirty="0"/>
          </a:p>
        </p:txBody>
      </p:sp>
      <p:sp>
        <p:nvSpPr>
          <p:cNvPr id="3" name="Content Placeholder 2"/>
          <p:cNvSpPr>
            <a:spLocks noGrp="1"/>
          </p:cNvSpPr>
          <p:nvPr>
            <p:ph idx="1"/>
          </p:nvPr>
        </p:nvSpPr>
        <p:spPr/>
        <p:txBody>
          <a:bodyPr>
            <a:normAutofit/>
          </a:bodyPr>
          <a:lstStyle/>
          <a:p>
            <a:r>
              <a:rPr lang="en-US" dirty="0"/>
              <a:t>The stress level at the surface triggers the process of crack initiation and these stresses may be either applied or residual. </a:t>
            </a:r>
            <a:endParaRPr lang="en-US" dirty="0" smtClean="0"/>
          </a:p>
          <a:p>
            <a:r>
              <a:rPr lang="en-US" dirty="0" smtClean="0"/>
              <a:t>Flaws </a:t>
            </a:r>
            <a:r>
              <a:rPr lang="en-US" dirty="0"/>
              <a:t>and other surface imperfection can act as stress raisers increasing local stresses at the (near) surface. </a:t>
            </a:r>
            <a:endParaRPr lang="en-US" dirty="0" smtClean="0"/>
          </a:p>
          <a:p>
            <a:r>
              <a:rPr lang="en-US" dirty="0" smtClean="0"/>
              <a:t>Thus</a:t>
            </a:r>
            <a:r>
              <a:rPr lang="en-US" dirty="0"/>
              <a:t>, corrosion attack (pitting or intergranular corrosion) or fabrication/welding defects/imperfections can act as a starting point for SCC. </a:t>
            </a:r>
            <a:endParaRPr lang="en-US" dirty="0" smtClean="0"/>
          </a:p>
          <a:p>
            <a:r>
              <a:rPr lang="en-US" dirty="0"/>
              <a:t>Not only residual stresses but also cold work of the material can have pronounced effects on crack initiation and crack propagation. </a:t>
            </a:r>
          </a:p>
          <a:p>
            <a:r>
              <a:rPr lang="en-US" dirty="0"/>
              <a:t>Very high surface stresses may also result from cold work introduced by fabrication processes such as machining, grinding or other surface finishing operations. </a:t>
            </a:r>
          </a:p>
          <a:p>
            <a:endParaRPr lang="en-US" dirty="0"/>
          </a:p>
        </p:txBody>
      </p:sp>
    </p:spTree>
    <p:extLst>
      <p:ext uri="{BB962C8B-B14F-4D97-AF65-F5344CB8AC3E}">
        <p14:creationId xmlns:p14="http://schemas.microsoft.com/office/powerpoint/2010/main" val="260308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1812194" y="286603"/>
            <a:ext cx="8628571" cy="5695238"/>
          </a:xfrm>
          <a:prstGeom prst="rect">
            <a:avLst/>
          </a:prstGeom>
        </p:spPr>
      </p:pic>
    </p:spTree>
    <p:extLst>
      <p:ext uri="{BB962C8B-B14F-4D97-AF65-F5344CB8AC3E}">
        <p14:creationId xmlns:p14="http://schemas.microsoft.com/office/powerpoint/2010/main" val="134625738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3"/>
          <a:stretch>
            <a:fillRect/>
          </a:stretch>
        </p:blipFill>
        <p:spPr>
          <a:xfrm>
            <a:off x="1650289" y="286603"/>
            <a:ext cx="8952381" cy="5942857"/>
          </a:xfrm>
          <a:prstGeom prst="rect">
            <a:avLst/>
          </a:prstGeom>
        </p:spPr>
      </p:pic>
    </p:spTree>
    <p:extLst>
      <p:ext uri="{BB962C8B-B14F-4D97-AF65-F5344CB8AC3E}">
        <p14:creationId xmlns:p14="http://schemas.microsoft.com/office/powerpoint/2010/main" val="36385135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Material Aspects</a:t>
            </a:r>
            <a:endParaRPr lang="en-MY" dirty="0"/>
          </a:p>
        </p:txBody>
      </p:sp>
      <p:sp>
        <p:nvSpPr>
          <p:cNvPr id="3" name="Content Placeholder 2"/>
          <p:cNvSpPr>
            <a:spLocks noGrp="1"/>
          </p:cNvSpPr>
          <p:nvPr>
            <p:ph idx="1"/>
          </p:nvPr>
        </p:nvSpPr>
        <p:spPr/>
        <p:txBody>
          <a:bodyPr/>
          <a:lstStyle/>
          <a:p>
            <a:r>
              <a:rPr lang="en-MY" dirty="0"/>
              <a:t>Stress corrosion cracking (SCC) frequently occurred in </a:t>
            </a:r>
            <a:r>
              <a:rPr lang="en-MY" dirty="0" smtClean="0"/>
              <a:t>BWR </a:t>
            </a:r>
            <a:r>
              <a:rPr lang="en-MY" dirty="0"/>
              <a:t>plants in the heat-affected zone of </a:t>
            </a:r>
            <a:r>
              <a:rPr lang="en-MY" dirty="0" smtClean="0"/>
              <a:t>the welds </a:t>
            </a:r>
            <a:r>
              <a:rPr lang="en-MY" dirty="0"/>
              <a:t>in </a:t>
            </a:r>
            <a:r>
              <a:rPr lang="en-MY" dirty="0" smtClean="0"/>
              <a:t>PLR (Primary Loop Recirculation) </a:t>
            </a:r>
            <a:r>
              <a:rPr lang="en-MY" dirty="0"/>
              <a:t>piping fabricated from type 304 </a:t>
            </a:r>
            <a:r>
              <a:rPr lang="en-MY" dirty="0" smtClean="0"/>
              <a:t>SS.</a:t>
            </a:r>
          </a:p>
          <a:p>
            <a:r>
              <a:rPr lang="en-MY" dirty="0" smtClean="0"/>
              <a:t>The </a:t>
            </a:r>
            <a:r>
              <a:rPr lang="en-MY" dirty="0"/>
              <a:t>adoption of low-carbon SS was considered to be the </a:t>
            </a:r>
            <a:r>
              <a:rPr lang="en-MY" dirty="0" smtClean="0"/>
              <a:t>one of the solutions </a:t>
            </a:r>
            <a:r>
              <a:rPr lang="en-MY" dirty="0"/>
              <a:t>to </a:t>
            </a:r>
            <a:r>
              <a:rPr lang="en-MY" dirty="0" smtClean="0"/>
              <a:t>SCC, as such 316L has been developed.</a:t>
            </a:r>
          </a:p>
          <a:p>
            <a:r>
              <a:rPr lang="en-MY" dirty="0"/>
              <a:t>Typically, </a:t>
            </a:r>
            <a:r>
              <a:rPr lang="en-MY" dirty="0" smtClean="0"/>
              <a:t>the </a:t>
            </a:r>
            <a:r>
              <a:rPr lang="en-MY" dirty="0"/>
              <a:t>shrouds made from type 304 </a:t>
            </a:r>
            <a:r>
              <a:rPr lang="en-MY" dirty="0" smtClean="0"/>
              <a:t>SS have been progressively replaced with </a:t>
            </a:r>
            <a:r>
              <a:rPr lang="en-MY" dirty="0"/>
              <a:t>those made from type 316L SS</a:t>
            </a:r>
          </a:p>
        </p:txBody>
      </p:sp>
    </p:spTree>
    <p:extLst>
      <p:ext uri="{BB962C8B-B14F-4D97-AF65-F5344CB8AC3E}">
        <p14:creationId xmlns:p14="http://schemas.microsoft.com/office/powerpoint/2010/main" val="1348953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Low Carbon SS</a:t>
            </a:r>
            <a:endParaRPr lang="en-MY" dirty="0"/>
          </a:p>
        </p:txBody>
      </p:sp>
      <p:pic>
        <p:nvPicPr>
          <p:cNvPr id="5" name="Picture 4"/>
          <p:cNvPicPr>
            <a:picLocks noChangeAspect="1"/>
          </p:cNvPicPr>
          <p:nvPr/>
        </p:nvPicPr>
        <p:blipFill>
          <a:blip r:embed="rId3"/>
          <a:stretch>
            <a:fillRect/>
          </a:stretch>
        </p:blipFill>
        <p:spPr>
          <a:xfrm>
            <a:off x="1766627" y="2199471"/>
            <a:ext cx="8128524" cy="3346305"/>
          </a:xfrm>
          <a:prstGeom prst="rect">
            <a:avLst/>
          </a:prstGeom>
        </p:spPr>
      </p:pic>
    </p:spTree>
    <p:extLst>
      <p:ext uri="{BB962C8B-B14F-4D97-AF65-F5344CB8AC3E}">
        <p14:creationId xmlns:p14="http://schemas.microsoft.com/office/powerpoint/2010/main" val="76390680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888385" y="286603"/>
            <a:ext cx="8476190" cy="5733333"/>
          </a:xfrm>
          <a:prstGeom prst="rect">
            <a:avLst/>
          </a:prstGeom>
        </p:spPr>
      </p:pic>
    </p:spTree>
    <p:extLst>
      <p:ext uri="{BB962C8B-B14F-4D97-AF65-F5344CB8AC3E}">
        <p14:creationId xmlns:p14="http://schemas.microsoft.com/office/powerpoint/2010/main" val="379706387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2459962" y="582735"/>
            <a:ext cx="7533333" cy="4600000"/>
          </a:xfrm>
          <a:prstGeom prst="rect">
            <a:avLst/>
          </a:prstGeom>
        </p:spPr>
      </p:pic>
      <p:sp>
        <p:nvSpPr>
          <p:cNvPr id="5" name="Rectangle 4"/>
          <p:cNvSpPr/>
          <p:nvPr/>
        </p:nvSpPr>
        <p:spPr>
          <a:xfrm>
            <a:off x="2846119" y="5144140"/>
            <a:ext cx="7236032" cy="830997"/>
          </a:xfrm>
          <a:prstGeom prst="rect">
            <a:avLst/>
          </a:prstGeom>
        </p:spPr>
        <p:txBody>
          <a:bodyPr wrap="square">
            <a:spAutoFit/>
          </a:bodyPr>
          <a:lstStyle/>
          <a:p>
            <a:r>
              <a:rPr lang="en-MY" sz="2400" dirty="0"/>
              <a:t>It was confirmed that SCC growth rate highly increased with increase of  </a:t>
            </a:r>
            <a:r>
              <a:rPr lang="en-MY" sz="2400" dirty="0" smtClean="0"/>
              <a:t>cold </a:t>
            </a:r>
            <a:r>
              <a:rPr lang="en-MY" sz="2400" dirty="0"/>
              <a:t>work in Type 316NG SS. </a:t>
            </a:r>
          </a:p>
        </p:txBody>
      </p:sp>
    </p:spTree>
    <p:extLst>
      <p:ext uri="{BB962C8B-B14F-4D97-AF65-F5344CB8AC3E}">
        <p14:creationId xmlns:p14="http://schemas.microsoft.com/office/powerpoint/2010/main" val="73245317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822234" y="1389412"/>
            <a:ext cx="10333446" cy="4224065"/>
          </a:xfrm>
          <a:prstGeom prst="rect">
            <a:avLst/>
          </a:prstGeom>
        </p:spPr>
      </p:pic>
      <p:pic>
        <p:nvPicPr>
          <p:cNvPr id="5" name="Picture 4"/>
          <p:cNvPicPr>
            <a:picLocks noChangeAspect="1"/>
          </p:cNvPicPr>
          <p:nvPr/>
        </p:nvPicPr>
        <p:blipFill>
          <a:blip r:embed="rId4"/>
          <a:stretch>
            <a:fillRect/>
          </a:stretch>
        </p:blipFill>
        <p:spPr>
          <a:xfrm>
            <a:off x="184786" y="2840169"/>
            <a:ext cx="3580952" cy="1247619"/>
          </a:xfrm>
          <a:prstGeom prst="rect">
            <a:avLst/>
          </a:prstGeom>
        </p:spPr>
      </p:pic>
      <p:pic>
        <p:nvPicPr>
          <p:cNvPr id="6" name="Picture 5"/>
          <p:cNvPicPr>
            <a:picLocks noChangeAspect="1"/>
          </p:cNvPicPr>
          <p:nvPr/>
        </p:nvPicPr>
        <p:blipFill>
          <a:blip r:embed="rId5"/>
          <a:stretch>
            <a:fillRect/>
          </a:stretch>
        </p:blipFill>
        <p:spPr>
          <a:xfrm>
            <a:off x="6945195" y="2787787"/>
            <a:ext cx="4714286" cy="1352381"/>
          </a:xfrm>
          <a:prstGeom prst="rect">
            <a:avLst/>
          </a:prstGeom>
        </p:spPr>
      </p:pic>
    </p:spTree>
    <p:extLst>
      <p:ext uri="{BB962C8B-B14F-4D97-AF65-F5344CB8AC3E}">
        <p14:creationId xmlns:p14="http://schemas.microsoft.com/office/powerpoint/2010/main" val="2639893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BWR and PWR</a:t>
            </a:r>
            <a:endParaRPr lang="en-MY" dirty="0"/>
          </a:p>
        </p:txBody>
      </p:sp>
      <p:pic>
        <p:nvPicPr>
          <p:cNvPr id="4" name="Picture 3"/>
          <p:cNvPicPr>
            <a:picLocks noChangeAspect="1"/>
          </p:cNvPicPr>
          <p:nvPr/>
        </p:nvPicPr>
        <p:blipFill>
          <a:blip r:embed="rId2"/>
          <a:stretch>
            <a:fillRect/>
          </a:stretch>
        </p:blipFill>
        <p:spPr>
          <a:xfrm>
            <a:off x="1993930" y="1833796"/>
            <a:ext cx="6873845" cy="4322509"/>
          </a:xfrm>
          <a:prstGeom prst="rect">
            <a:avLst/>
          </a:prstGeom>
        </p:spPr>
      </p:pic>
    </p:spTree>
    <p:extLst>
      <p:ext uri="{BB962C8B-B14F-4D97-AF65-F5344CB8AC3E}">
        <p14:creationId xmlns:p14="http://schemas.microsoft.com/office/powerpoint/2010/main" val="373407130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49555" y="1021196"/>
            <a:ext cx="5533333" cy="4866667"/>
          </a:xfrm>
          <a:prstGeom prst="rect">
            <a:avLst/>
          </a:prstGeom>
        </p:spPr>
      </p:pic>
      <p:pic>
        <p:nvPicPr>
          <p:cNvPr id="5" name="Picture 4"/>
          <p:cNvPicPr>
            <a:picLocks noChangeAspect="1"/>
          </p:cNvPicPr>
          <p:nvPr/>
        </p:nvPicPr>
        <p:blipFill>
          <a:blip r:embed="rId3"/>
          <a:stretch>
            <a:fillRect/>
          </a:stretch>
        </p:blipFill>
        <p:spPr>
          <a:xfrm>
            <a:off x="2478126" y="373006"/>
            <a:ext cx="8209524" cy="514286"/>
          </a:xfrm>
          <a:prstGeom prst="rect">
            <a:avLst/>
          </a:prstGeom>
        </p:spPr>
      </p:pic>
      <p:pic>
        <p:nvPicPr>
          <p:cNvPr id="6" name="Picture 5"/>
          <p:cNvPicPr>
            <a:picLocks noChangeAspect="1"/>
          </p:cNvPicPr>
          <p:nvPr/>
        </p:nvPicPr>
        <p:blipFill>
          <a:blip r:embed="rId4"/>
          <a:stretch>
            <a:fillRect/>
          </a:stretch>
        </p:blipFill>
        <p:spPr>
          <a:xfrm>
            <a:off x="7127912" y="1488922"/>
            <a:ext cx="3797387" cy="3995296"/>
          </a:xfrm>
          <a:prstGeom prst="rect">
            <a:avLst/>
          </a:prstGeom>
        </p:spPr>
      </p:pic>
    </p:spTree>
    <p:extLst>
      <p:ext uri="{BB962C8B-B14F-4D97-AF65-F5344CB8AC3E}">
        <p14:creationId xmlns:p14="http://schemas.microsoft.com/office/powerpoint/2010/main" val="1251373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a:t>
            </a:r>
            <a:r>
              <a:rPr lang="en-MY" dirty="0" smtClean="0"/>
              <a:t>Case Study-SCC </a:t>
            </a:r>
            <a:r>
              <a:rPr lang="en-MY" dirty="0"/>
              <a:t>in Core Shroud</a:t>
            </a:r>
          </a:p>
        </p:txBody>
      </p:sp>
      <p:sp>
        <p:nvSpPr>
          <p:cNvPr id="3" name="Content Placeholder 2"/>
          <p:cNvSpPr>
            <a:spLocks noGrp="1"/>
          </p:cNvSpPr>
          <p:nvPr>
            <p:ph idx="1"/>
          </p:nvPr>
        </p:nvSpPr>
        <p:spPr/>
        <p:txBody>
          <a:bodyPr>
            <a:normAutofit fontScale="92500" lnSpcReduction="10000"/>
          </a:bodyPr>
          <a:lstStyle/>
          <a:p>
            <a:r>
              <a:rPr lang="en-MY" dirty="0"/>
              <a:t>A </a:t>
            </a:r>
            <a:r>
              <a:rPr lang="en-MY" b="1" dirty="0"/>
              <a:t>core shroud</a:t>
            </a:r>
            <a:r>
              <a:rPr lang="en-MY" dirty="0"/>
              <a:t> is a stainless steel cylinder surrounding a nuclear reactor core whose main function is </a:t>
            </a:r>
            <a:r>
              <a:rPr lang="en-MY" dirty="0" smtClean="0"/>
              <a:t>to support core and </a:t>
            </a:r>
            <a:r>
              <a:rPr lang="en-MY" dirty="0"/>
              <a:t>direct the cooling water </a:t>
            </a:r>
            <a:r>
              <a:rPr lang="en-MY" dirty="0" smtClean="0"/>
              <a:t>flow </a:t>
            </a:r>
            <a:r>
              <a:rPr lang="en-MY" dirty="0"/>
              <a:t>inside of the reactor pressure vessel</a:t>
            </a:r>
            <a:endParaRPr lang="en-MY" dirty="0" smtClean="0"/>
          </a:p>
          <a:p>
            <a:r>
              <a:rPr lang="en-MY" dirty="0"/>
              <a:t>The core shroud is composed of multiple cylindrical thermal shields stacked on top of each other. </a:t>
            </a:r>
            <a:endParaRPr lang="en-MY" dirty="0" smtClean="0"/>
          </a:p>
          <a:p>
            <a:r>
              <a:rPr lang="en-MY" dirty="0" smtClean="0"/>
              <a:t>In between each thermal shield is a horizontal, stainless steel cylindrical plate that helps keep the thermal shields in place. </a:t>
            </a:r>
          </a:p>
          <a:p>
            <a:r>
              <a:rPr lang="en-MY" dirty="0" smtClean="0"/>
              <a:t>The </a:t>
            </a:r>
            <a:r>
              <a:rPr lang="en-MY" dirty="0"/>
              <a:t>plates are then welded together with the thermal shields so that they create one solid structure</a:t>
            </a:r>
            <a:r>
              <a:rPr lang="en-MY" dirty="0" smtClean="0"/>
              <a:t>. Vertical </a:t>
            </a:r>
            <a:r>
              <a:rPr lang="en-MY" dirty="0"/>
              <a:t>tie bolts are then used to reinforce each horizontal plate with their adjacent thermal shields, stabilizing the cylindrical core shroud. </a:t>
            </a:r>
            <a:endParaRPr lang="en-MY" dirty="0" smtClean="0"/>
          </a:p>
          <a:p>
            <a:r>
              <a:rPr lang="en-MY" dirty="0" smtClean="0"/>
              <a:t>The </a:t>
            </a:r>
            <a:r>
              <a:rPr lang="en-MY" dirty="0"/>
              <a:t>cracks on the </a:t>
            </a:r>
            <a:r>
              <a:rPr lang="en-MY" dirty="0" smtClean="0"/>
              <a:t>shroud surface </a:t>
            </a:r>
            <a:r>
              <a:rPr lang="en-MY" dirty="0"/>
              <a:t>were mainly verified near the shroud ring weld line and core region weld </a:t>
            </a:r>
            <a:r>
              <a:rPr lang="en-MY" dirty="0" smtClean="0"/>
              <a:t>line. </a:t>
            </a:r>
          </a:p>
          <a:p>
            <a:r>
              <a:rPr lang="en-MY" dirty="0" smtClean="0"/>
              <a:t>The </a:t>
            </a:r>
            <a:r>
              <a:rPr lang="en-MY" dirty="0"/>
              <a:t>crack shape could </a:t>
            </a:r>
            <a:r>
              <a:rPr lang="en-MY" dirty="0" smtClean="0"/>
              <a:t>be classified  </a:t>
            </a:r>
            <a:r>
              <a:rPr lang="en-MY" dirty="0"/>
              <a:t>into  two  types:  one  type  was  circumferential  cracking  in  the  shroud  ring,  and  the  other  was  </a:t>
            </a:r>
            <a:r>
              <a:rPr lang="en-MY" dirty="0" smtClean="0"/>
              <a:t>isolated occurrences </a:t>
            </a:r>
            <a:r>
              <a:rPr lang="en-MY" dirty="0"/>
              <a:t>of radial cracking in the core region</a:t>
            </a:r>
            <a:r>
              <a:rPr lang="en-MY" dirty="0" smtClean="0"/>
              <a:t>.</a:t>
            </a:r>
          </a:p>
          <a:p>
            <a:endParaRPr lang="en-MY" dirty="0"/>
          </a:p>
        </p:txBody>
      </p:sp>
    </p:spTree>
    <p:extLst>
      <p:ext uri="{BB962C8B-B14F-4D97-AF65-F5344CB8AC3E}">
        <p14:creationId xmlns:p14="http://schemas.microsoft.com/office/powerpoint/2010/main" val="374058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1990253" y="286603"/>
            <a:ext cx="8476190" cy="5923809"/>
          </a:xfrm>
          <a:prstGeom prst="rect">
            <a:avLst/>
          </a:prstGeom>
        </p:spPr>
      </p:pic>
    </p:spTree>
    <p:extLst>
      <p:ext uri="{BB962C8B-B14F-4D97-AF65-F5344CB8AC3E}">
        <p14:creationId xmlns:p14="http://schemas.microsoft.com/office/powerpoint/2010/main" val="58621724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Inspection of Shroud</a:t>
            </a:r>
            <a:endParaRPr lang="en-MY" dirty="0"/>
          </a:p>
        </p:txBody>
      </p:sp>
      <p:pic>
        <p:nvPicPr>
          <p:cNvPr id="4" name="Picture 3"/>
          <p:cNvPicPr>
            <a:picLocks noChangeAspect="1"/>
          </p:cNvPicPr>
          <p:nvPr/>
        </p:nvPicPr>
        <p:blipFill>
          <a:blip r:embed="rId2"/>
          <a:stretch>
            <a:fillRect/>
          </a:stretch>
        </p:blipFill>
        <p:spPr>
          <a:xfrm>
            <a:off x="2549366" y="1897391"/>
            <a:ext cx="7401306" cy="4130430"/>
          </a:xfrm>
          <a:prstGeom prst="rect">
            <a:avLst/>
          </a:prstGeom>
        </p:spPr>
      </p:pic>
    </p:spTree>
    <p:extLst>
      <p:ext uri="{BB962C8B-B14F-4D97-AF65-F5344CB8AC3E}">
        <p14:creationId xmlns:p14="http://schemas.microsoft.com/office/powerpoint/2010/main" val="8967066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Boat Sampling Technique</a:t>
            </a:r>
            <a:endParaRPr lang="en-MY" dirty="0"/>
          </a:p>
        </p:txBody>
      </p:sp>
      <p:sp>
        <p:nvSpPr>
          <p:cNvPr id="3" name="Content Placeholder 2"/>
          <p:cNvSpPr>
            <a:spLocks noGrp="1"/>
          </p:cNvSpPr>
          <p:nvPr>
            <p:ph idx="1"/>
          </p:nvPr>
        </p:nvSpPr>
        <p:spPr>
          <a:xfrm>
            <a:off x="1097280" y="1845734"/>
            <a:ext cx="6723246" cy="4023360"/>
          </a:xfrm>
        </p:spPr>
        <p:txBody>
          <a:bodyPr>
            <a:normAutofit/>
          </a:bodyPr>
          <a:lstStyle/>
          <a:p>
            <a:endParaRPr lang="en-MY" dirty="0"/>
          </a:p>
          <a:p>
            <a:pPr marL="0" indent="0">
              <a:buNone/>
            </a:pPr>
            <a:r>
              <a:rPr lang="en-MY" dirty="0" smtClean="0"/>
              <a:t>Boat </a:t>
            </a:r>
            <a:r>
              <a:rPr lang="en-MY" dirty="0"/>
              <a:t>Sampling Technique (BST) has been developed </a:t>
            </a:r>
            <a:r>
              <a:rPr lang="en-MY" dirty="0" smtClean="0"/>
              <a:t>for </a:t>
            </a:r>
            <a:r>
              <a:rPr lang="en-MY" dirty="0"/>
              <a:t>obtaining in situ samples (boat shaped) from the core shroud of </a:t>
            </a:r>
            <a:r>
              <a:rPr lang="en-MY" dirty="0" smtClean="0"/>
              <a:t>BWR for </a:t>
            </a:r>
            <a:r>
              <a:rPr lang="en-MY" dirty="0"/>
              <a:t>determination of sensitization level of </a:t>
            </a:r>
            <a:r>
              <a:rPr lang="en-MY" dirty="0" smtClean="0"/>
              <a:t>HAZ of </a:t>
            </a:r>
            <a:r>
              <a:rPr lang="en-MY" dirty="0"/>
              <a:t>the material by metallurgical analysis.</a:t>
            </a:r>
          </a:p>
          <a:p>
            <a:pPr marL="0" indent="0">
              <a:buNone/>
            </a:pPr>
            <a:r>
              <a:rPr lang="en-MY" dirty="0" smtClean="0"/>
              <a:t>The </a:t>
            </a:r>
            <a:r>
              <a:rPr lang="en-MY" dirty="0"/>
              <a:t>BST incorporates mainly Sampling Module, mechanical, pneumatic and electrical </a:t>
            </a:r>
            <a:r>
              <a:rPr lang="en-MY" dirty="0" smtClean="0"/>
              <a:t>subsystems</a:t>
            </a:r>
            <a:r>
              <a:rPr lang="en-MY" dirty="0"/>
              <a:t>. This technique can be used, remotely and under water, to obtain samples from a desired location, from the core shroud of BWRs.</a:t>
            </a:r>
          </a:p>
          <a:p>
            <a:pPr marL="0" indent="0">
              <a:buNone/>
            </a:pPr>
            <a:r>
              <a:rPr lang="en-MY" dirty="0" smtClean="0"/>
              <a:t>The </a:t>
            </a:r>
            <a:r>
              <a:rPr lang="en-MY" dirty="0"/>
              <a:t>weight of boat sample would be 4 grams and the time required for obtaining each sample would be 90 minutes.</a:t>
            </a:r>
          </a:p>
          <a:p>
            <a:endParaRPr lang="en-MY" dirty="0"/>
          </a:p>
          <a:p>
            <a:endParaRPr lang="en-MY"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8831" y="2687054"/>
            <a:ext cx="1395664" cy="2265688"/>
          </a:xfrm>
          <a:prstGeom prst="rect">
            <a:avLst/>
          </a:prstGeom>
        </p:spPr>
      </p:pic>
      <p:sp>
        <p:nvSpPr>
          <p:cNvPr id="5" name="Rectangle 4"/>
          <p:cNvSpPr/>
          <p:nvPr/>
        </p:nvSpPr>
        <p:spPr>
          <a:xfrm>
            <a:off x="8498305" y="4952742"/>
            <a:ext cx="2871537" cy="646331"/>
          </a:xfrm>
          <a:prstGeom prst="rect">
            <a:avLst/>
          </a:prstGeom>
        </p:spPr>
        <p:txBody>
          <a:bodyPr wrap="square">
            <a:spAutoFit/>
          </a:bodyPr>
          <a:lstStyle/>
          <a:p>
            <a:r>
              <a:rPr lang="en-MY" dirty="0"/>
              <a:t>Boat Sample</a:t>
            </a:r>
          </a:p>
          <a:p>
            <a:r>
              <a:rPr lang="en-MY" dirty="0"/>
              <a:t>(42mm x 26mm x 3mm)</a:t>
            </a:r>
          </a:p>
        </p:txBody>
      </p:sp>
    </p:spTree>
    <p:extLst>
      <p:ext uri="{BB962C8B-B14F-4D97-AF65-F5344CB8AC3E}">
        <p14:creationId xmlns:p14="http://schemas.microsoft.com/office/powerpoint/2010/main" val="1708796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dirty="0"/>
              <a:t>SEM </a:t>
            </a:r>
            <a:r>
              <a:rPr lang="en-MY" dirty="0" smtClean="0"/>
              <a:t>observations indicate </a:t>
            </a:r>
            <a:r>
              <a:rPr lang="en-MY" dirty="0"/>
              <a:t>the mechanism common to low-carbon stainless steel SCC of the initiation of cracking occurring in a </a:t>
            </a:r>
            <a:r>
              <a:rPr lang="en-MY" dirty="0" smtClean="0"/>
              <a:t>hardened layer </a:t>
            </a:r>
            <a:r>
              <a:rPr lang="en-MY" dirty="0"/>
              <a:t>of the surface as TGSCC, and TGSCC subsequently changing into IGSCC.</a:t>
            </a:r>
          </a:p>
        </p:txBody>
      </p:sp>
      <p:pic>
        <p:nvPicPr>
          <p:cNvPr id="4" name="Picture 3"/>
          <p:cNvPicPr>
            <a:picLocks noChangeAspect="1"/>
          </p:cNvPicPr>
          <p:nvPr/>
        </p:nvPicPr>
        <p:blipFill>
          <a:blip r:embed="rId2"/>
          <a:stretch>
            <a:fillRect/>
          </a:stretch>
        </p:blipFill>
        <p:spPr>
          <a:xfrm>
            <a:off x="3349143" y="2897521"/>
            <a:ext cx="5734345" cy="3276768"/>
          </a:xfrm>
          <a:prstGeom prst="rect">
            <a:avLst/>
          </a:prstGeom>
        </p:spPr>
      </p:pic>
    </p:spTree>
    <p:extLst>
      <p:ext uri="{BB962C8B-B14F-4D97-AF65-F5344CB8AC3E}">
        <p14:creationId xmlns:p14="http://schemas.microsoft.com/office/powerpoint/2010/main" val="144386332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931242" y="286603"/>
            <a:ext cx="8390476" cy="5942857"/>
          </a:xfrm>
          <a:prstGeom prst="rect">
            <a:avLst/>
          </a:prstGeom>
        </p:spPr>
      </p:pic>
    </p:spTree>
    <p:extLst>
      <p:ext uri="{BB962C8B-B14F-4D97-AF65-F5344CB8AC3E}">
        <p14:creationId xmlns:p14="http://schemas.microsoft.com/office/powerpoint/2010/main" val="44572578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err="1" smtClean="0"/>
              <a:t>Transgranular</a:t>
            </a:r>
            <a:r>
              <a:rPr lang="en-MY" dirty="0" smtClean="0"/>
              <a:t> </a:t>
            </a:r>
            <a:r>
              <a:rPr lang="en-MY" dirty="0"/>
              <a:t>SCC (TGSCC) </a:t>
            </a:r>
          </a:p>
        </p:txBody>
      </p:sp>
      <p:sp>
        <p:nvSpPr>
          <p:cNvPr id="3" name="Content Placeholder 2"/>
          <p:cNvSpPr>
            <a:spLocks noGrp="1"/>
          </p:cNvSpPr>
          <p:nvPr>
            <p:ph idx="1"/>
          </p:nvPr>
        </p:nvSpPr>
        <p:spPr>
          <a:xfrm>
            <a:off x="1097280" y="1938499"/>
            <a:ext cx="10058400" cy="4023360"/>
          </a:xfrm>
        </p:spPr>
        <p:txBody>
          <a:bodyPr/>
          <a:lstStyle/>
          <a:p>
            <a:r>
              <a:rPr lang="en-US" dirty="0" smtClean="0"/>
              <a:t>A </a:t>
            </a:r>
            <a:r>
              <a:rPr lang="en-US" dirty="0"/>
              <a:t>SCC issue common to both types of light water reactors is </a:t>
            </a:r>
            <a:r>
              <a:rPr lang="en-US" dirty="0" err="1"/>
              <a:t>transgranular</a:t>
            </a:r>
            <a:r>
              <a:rPr lang="en-US" dirty="0"/>
              <a:t> stress corrosion cracking (TGSCC) of austenitic stainless </a:t>
            </a:r>
            <a:r>
              <a:rPr lang="en-US" dirty="0" smtClean="0"/>
              <a:t>steels.</a:t>
            </a:r>
          </a:p>
          <a:p>
            <a:r>
              <a:rPr lang="en-US" dirty="0" smtClean="0"/>
              <a:t>It is </a:t>
            </a:r>
            <a:r>
              <a:rPr lang="en-US" dirty="0"/>
              <a:t>primarily due to chloride contamination although other halide anions such as fluoride can also cause TGSCC. </a:t>
            </a:r>
            <a:endParaRPr lang="en-US" dirty="0" smtClean="0"/>
          </a:p>
          <a:p>
            <a:r>
              <a:rPr lang="en-US" dirty="0" smtClean="0"/>
              <a:t>It </a:t>
            </a:r>
            <a:r>
              <a:rPr lang="en-US" dirty="0"/>
              <a:t>is generally a problem that initiates on the outside surfaces of austenitic stainless steel components mainly due to lack of attention to adequate cleanliness. </a:t>
            </a:r>
            <a:endParaRPr lang="en-US" dirty="0" smtClean="0"/>
          </a:p>
          <a:p>
            <a:r>
              <a:rPr lang="en-US" dirty="0" smtClean="0"/>
              <a:t>Wetting </a:t>
            </a:r>
            <a:r>
              <a:rPr lang="en-US" dirty="0"/>
              <a:t>due to condensation or nearby water leaks can allow an aqueous environment to form that leads to TGSCC that is usually accompanied by pitting </a:t>
            </a:r>
            <a:r>
              <a:rPr lang="en-US" dirty="0" smtClean="0"/>
              <a:t>corrosion</a:t>
            </a:r>
            <a:endParaRPr lang="en-US" dirty="0"/>
          </a:p>
        </p:txBody>
      </p:sp>
    </p:spTree>
    <p:extLst>
      <p:ext uri="{BB962C8B-B14F-4D97-AF65-F5344CB8AC3E}">
        <p14:creationId xmlns:p14="http://schemas.microsoft.com/office/powerpoint/2010/main" val="89037498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err="1" smtClean="0"/>
              <a:t>Transgranular</a:t>
            </a:r>
            <a:r>
              <a:rPr lang="en-MY" dirty="0" smtClean="0"/>
              <a:t> </a:t>
            </a:r>
            <a:r>
              <a:rPr lang="en-MY" dirty="0"/>
              <a:t>SCC (TGSCC) </a:t>
            </a:r>
          </a:p>
        </p:txBody>
      </p:sp>
      <p:sp>
        <p:nvSpPr>
          <p:cNvPr id="6" name="Rectangle 5"/>
          <p:cNvSpPr/>
          <p:nvPr/>
        </p:nvSpPr>
        <p:spPr>
          <a:xfrm>
            <a:off x="1097279" y="2153063"/>
            <a:ext cx="5877679" cy="4093428"/>
          </a:xfrm>
          <a:prstGeom prst="rect">
            <a:avLst/>
          </a:prstGeom>
        </p:spPr>
        <p:txBody>
          <a:bodyPr wrap="square">
            <a:spAutoFit/>
          </a:bodyPr>
          <a:lstStyle/>
          <a:p>
            <a:r>
              <a:rPr lang="en-US" sz="2000" dirty="0" err="1" smtClean="0"/>
              <a:t>Transgranular</a:t>
            </a:r>
            <a:r>
              <a:rPr lang="en-US" sz="2000" dirty="0" smtClean="0"/>
              <a:t> </a:t>
            </a:r>
            <a:r>
              <a:rPr lang="en-US" sz="2000" dirty="0"/>
              <a:t>corrosion is a type of localized corrosion which occurs along cracks or faults across the crystals in metals and alloys. It follows the pattern of grains in the individual lattices of the material</a:t>
            </a:r>
            <a:r>
              <a:rPr lang="en-US" sz="2000" dirty="0" smtClean="0"/>
              <a:t>.</a:t>
            </a:r>
          </a:p>
          <a:p>
            <a:endParaRPr lang="en-US" sz="2000" dirty="0"/>
          </a:p>
          <a:p>
            <a:r>
              <a:rPr lang="en-US" sz="2000" dirty="0"/>
              <a:t>The fracture changes direction from grain to grain due to the different lattice orientation of atoms in each grain. </a:t>
            </a:r>
            <a:endParaRPr lang="en-US" sz="2000" dirty="0" smtClean="0"/>
          </a:p>
          <a:p>
            <a:endParaRPr lang="en-US" sz="2000" dirty="0" smtClean="0"/>
          </a:p>
          <a:p>
            <a:r>
              <a:rPr lang="en-US" sz="2000" dirty="0" smtClean="0"/>
              <a:t>when </a:t>
            </a:r>
            <a:r>
              <a:rPr lang="en-US" sz="2000" dirty="0"/>
              <a:t>the fracture or crack reaches a new grain, it may have to find a new path or plane of atoms to travel on because it is easier to change direction for the crack than it is to rip through. </a:t>
            </a:r>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7167594" y="2431149"/>
            <a:ext cx="3795450" cy="2852530"/>
          </a:xfrm>
          <a:prstGeom prst="rect">
            <a:avLst/>
          </a:prstGeom>
        </p:spPr>
      </p:pic>
    </p:spTree>
    <p:extLst>
      <p:ext uri="{BB962C8B-B14F-4D97-AF65-F5344CB8AC3E}">
        <p14:creationId xmlns:p14="http://schemas.microsoft.com/office/powerpoint/2010/main" val="866354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Solution</a:t>
            </a:r>
            <a:endParaRPr lang="en-MY" dirty="0"/>
          </a:p>
        </p:txBody>
      </p:sp>
      <p:sp>
        <p:nvSpPr>
          <p:cNvPr id="3" name="Content Placeholder 2"/>
          <p:cNvSpPr>
            <a:spLocks noGrp="1"/>
          </p:cNvSpPr>
          <p:nvPr>
            <p:ph idx="1"/>
          </p:nvPr>
        </p:nvSpPr>
        <p:spPr/>
        <p:txBody>
          <a:bodyPr/>
          <a:lstStyle/>
          <a:p>
            <a:r>
              <a:rPr lang="en-MY" dirty="0"/>
              <a:t>One method used to fix </a:t>
            </a:r>
            <a:r>
              <a:rPr lang="en-MY" dirty="0" smtClean="0"/>
              <a:t>the core shroud crack is </a:t>
            </a:r>
            <a:r>
              <a:rPr lang="en-MY" dirty="0"/>
              <a:t>reinforcing the core shroud </a:t>
            </a:r>
            <a:r>
              <a:rPr lang="en-MY" dirty="0" smtClean="0"/>
              <a:t>plates.</a:t>
            </a:r>
            <a:r>
              <a:rPr lang="en-MY" baseline="30000" dirty="0"/>
              <a:t> </a:t>
            </a:r>
            <a:endParaRPr lang="en-MY" baseline="30000" dirty="0" smtClean="0"/>
          </a:p>
          <a:p>
            <a:r>
              <a:rPr lang="en-MY" dirty="0" smtClean="0"/>
              <a:t>This </a:t>
            </a:r>
            <a:r>
              <a:rPr lang="en-MY" dirty="0"/>
              <a:t>is done using an anchor bolt, which is used to attach additional steel plates to the core shroud surface, thereby reinforcing the structure. </a:t>
            </a:r>
            <a:endParaRPr lang="en-MY" dirty="0" smtClean="0"/>
          </a:p>
          <a:p>
            <a:endParaRPr lang="en-MY" dirty="0" smtClean="0"/>
          </a:p>
          <a:p>
            <a:endParaRPr lang="en-MY" dirty="0"/>
          </a:p>
          <a:p>
            <a:endParaRPr lang="en-MY" dirty="0" smtClean="0"/>
          </a:p>
          <a:p>
            <a:r>
              <a:rPr lang="en-MY" dirty="0" smtClean="0"/>
              <a:t>This </a:t>
            </a:r>
            <a:r>
              <a:rPr lang="en-MY" dirty="0"/>
              <a:t>is the most common method used to fix cracks in the core shroud since it is easy and relatively safe. </a:t>
            </a:r>
            <a:endParaRPr lang="en-MY" dirty="0" smtClean="0"/>
          </a:p>
          <a:p>
            <a:r>
              <a:rPr lang="en-MY" dirty="0" smtClean="0"/>
              <a:t>Replacement </a:t>
            </a:r>
            <a:r>
              <a:rPr lang="en-MY" dirty="0"/>
              <a:t>of the core shroud is also an option, but it is not recommended because the cracked plates must be removed manually, leaving the </a:t>
            </a:r>
            <a:r>
              <a:rPr lang="en-MY" dirty="0" err="1"/>
              <a:t>laborers</a:t>
            </a:r>
            <a:r>
              <a:rPr lang="en-MY" dirty="0"/>
              <a:t> susceptible to </a:t>
            </a:r>
            <a:r>
              <a:rPr lang="en-MY" dirty="0" smtClean="0"/>
              <a:t>radiation</a:t>
            </a:r>
            <a:r>
              <a:rPr lang="en-MY" dirty="0"/>
              <a:t>.</a:t>
            </a:r>
          </a:p>
        </p:txBody>
      </p:sp>
      <p:pic>
        <p:nvPicPr>
          <p:cNvPr id="4" name="Picture 3"/>
          <p:cNvPicPr>
            <a:picLocks noChangeAspect="1"/>
          </p:cNvPicPr>
          <p:nvPr/>
        </p:nvPicPr>
        <p:blipFill>
          <a:blip r:embed="rId3"/>
          <a:stretch>
            <a:fillRect/>
          </a:stretch>
        </p:blipFill>
        <p:spPr>
          <a:xfrm>
            <a:off x="7340600" y="2773076"/>
            <a:ext cx="2400300" cy="1386173"/>
          </a:xfrm>
          <a:prstGeom prst="rect">
            <a:avLst/>
          </a:prstGeom>
        </p:spPr>
      </p:pic>
    </p:spTree>
    <p:extLst>
      <p:ext uri="{BB962C8B-B14F-4D97-AF65-F5344CB8AC3E}">
        <p14:creationId xmlns:p14="http://schemas.microsoft.com/office/powerpoint/2010/main" val="876131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Principle of Steam Generation</a:t>
            </a:r>
          </a:p>
        </p:txBody>
      </p:sp>
      <p:sp>
        <p:nvSpPr>
          <p:cNvPr id="3" name="Content Placeholder 2"/>
          <p:cNvSpPr>
            <a:spLocks noGrp="1"/>
          </p:cNvSpPr>
          <p:nvPr>
            <p:ph idx="1"/>
          </p:nvPr>
        </p:nvSpPr>
        <p:spPr/>
        <p:txBody>
          <a:bodyPr/>
          <a:lstStyle/>
          <a:p>
            <a:endParaRPr lang="en-MY" dirty="0"/>
          </a:p>
        </p:txBody>
      </p:sp>
      <p:pic>
        <p:nvPicPr>
          <p:cNvPr id="5" name="Picture 4"/>
          <p:cNvPicPr>
            <a:picLocks noChangeAspect="1"/>
          </p:cNvPicPr>
          <p:nvPr/>
        </p:nvPicPr>
        <p:blipFill>
          <a:blip r:embed="rId2"/>
          <a:stretch>
            <a:fillRect/>
          </a:stretch>
        </p:blipFill>
        <p:spPr>
          <a:xfrm>
            <a:off x="1720881" y="5198540"/>
            <a:ext cx="8483537" cy="778928"/>
          </a:xfrm>
          <a:prstGeom prst="rect">
            <a:avLst/>
          </a:prstGeom>
        </p:spPr>
      </p:pic>
      <p:pic>
        <p:nvPicPr>
          <p:cNvPr id="6" name="Picture 5"/>
          <p:cNvPicPr>
            <a:picLocks noChangeAspect="1"/>
          </p:cNvPicPr>
          <p:nvPr/>
        </p:nvPicPr>
        <p:blipFill>
          <a:blip r:embed="rId3"/>
          <a:stretch>
            <a:fillRect/>
          </a:stretch>
        </p:blipFill>
        <p:spPr>
          <a:xfrm>
            <a:off x="1854231" y="1739912"/>
            <a:ext cx="8483537" cy="3378175"/>
          </a:xfrm>
          <a:prstGeom prst="rect">
            <a:avLst/>
          </a:prstGeom>
        </p:spPr>
      </p:pic>
    </p:spTree>
    <p:extLst>
      <p:ext uri="{BB962C8B-B14F-4D97-AF65-F5344CB8AC3E}">
        <p14:creationId xmlns:p14="http://schemas.microsoft.com/office/powerpoint/2010/main" val="185018064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IASCC of In-Core Materials</a:t>
            </a:r>
          </a:p>
        </p:txBody>
      </p:sp>
      <p:sp>
        <p:nvSpPr>
          <p:cNvPr id="3" name="Content Placeholder 2"/>
          <p:cNvSpPr>
            <a:spLocks noGrp="1"/>
          </p:cNvSpPr>
          <p:nvPr>
            <p:ph idx="1"/>
          </p:nvPr>
        </p:nvSpPr>
        <p:spPr/>
        <p:txBody>
          <a:bodyPr/>
          <a:lstStyle/>
          <a:p>
            <a:r>
              <a:rPr lang="en-US" dirty="0"/>
              <a:t>Reactor vessel internals of both BWR and PWR plants are mainly fabricated from austenitic stainless steels. </a:t>
            </a:r>
            <a:endParaRPr lang="en-US" dirty="0" smtClean="0"/>
          </a:p>
          <a:p>
            <a:r>
              <a:rPr lang="en-US" dirty="0" smtClean="0"/>
              <a:t>Unlike </a:t>
            </a:r>
            <a:r>
              <a:rPr lang="en-US" dirty="0"/>
              <a:t>the fuel elements, which are removed after a few years of service, the internals are intended to remain for the full life of the plant </a:t>
            </a:r>
            <a:endParaRPr lang="en-US" dirty="0" smtClean="0"/>
          </a:p>
          <a:p>
            <a:r>
              <a:rPr lang="en-US" dirty="0" smtClean="0"/>
              <a:t>With </a:t>
            </a:r>
            <a:r>
              <a:rPr lang="en-US" dirty="0"/>
              <a:t>such high radiation doses, the material microstructure and mechanical properties change considerably; which have a significant impact on the stress corrosion susceptibility in both reactor types. </a:t>
            </a:r>
            <a:endParaRPr lang="en-US" dirty="0" smtClean="0"/>
          </a:p>
          <a:p>
            <a:r>
              <a:rPr lang="en-US" dirty="0" smtClean="0"/>
              <a:t>Irradiation </a:t>
            </a:r>
            <a:r>
              <a:rPr lang="en-US" dirty="0"/>
              <a:t>assisted stress corrosion cracking (IASCC) is therefore an important potential ageing degradation mechanism affecting the internals. </a:t>
            </a:r>
            <a:endParaRPr lang="en-MY" dirty="0"/>
          </a:p>
        </p:txBody>
      </p:sp>
    </p:spTree>
    <p:extLst>
      <p:ext uri="{BB962C8B-B14F-4D97-AF65-F5344CB8AC3E}">
        <p14:creationId xmlns:p14="http://schemas.microsoft.com/office/powerpoint/2010/main" val="92095808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IASCC of In-Core Materials</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2"/>
          <a:stretch>
            <a:fillRect/>
          </a:stretch>
        </p:blipFill>
        <p:spPr>
          <a:xfrm>
            <a:off x="2728156" y="1960343"/>
            <a:ext cx="6138076" cy="4381080"/>
          </a:xfrm>
          <a:prstGeom prst="rect">
            <a:avLst/>
          </a:prstGeom>
        </p:spPr>
      </p:pic>
    </p:spTree>
    <p:extLst>
      <p:ext uri="{BB962C8B-B14F-4D97-AF65-F5344CB8AC3E}">
        <p14:creationId xmlns:p14="http://schemas.microsoft.com/office/powerpoint/2010/main" val="167872208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IASCC of In-Core Materials</a:t>
            </a:r>
          </a:p>
        </p:txBody>
      </p:sp>
      <p:sp>
        <p:nvSpPr>
          <p:cNvPr id="3" name="Content Placeholder 2"/>
          <p:cNvSpPr>
            <a:spLocks noGrp="1"/>
          </p:cNvSpPr>
          <p:nvPr>
            <p:ph idx="1"/>
          </p:nvPr>
        </p:nvSpPr>
        <p:spPr/>
        <p:txBody>
          <a:bodyPr/>
          <a:lstStyle/>
          <a:p>
            <a:r>
              <a:rPr lang="en-US" dirty="0"/>
              <a:t>IGSCC can occur and propagate in all grades and conditions of stainless steel and nickel alloys if the environment and electrochemical corrosion potential (ECP) are conducive to SCC. </a:t>
            </a:r>
            <a:endParaRPr lang="en-US" dirty="0" smtClean="0"/>
          </a:p>
          <a:p>
            <a:r>
              <a:rPr lang="en-US" dirty="0" smtClean="0"/>
              <a:t>However</a:t>
            </a:r>
            <a:r>
              <a:rPr lang="en-US" dirty="0"/>
              <a:t>, from a practical point of view, the commonly agreed threshold for the possible occurrence of IGSCC in BWRs, based on laboratory results and field experience, is an ECP ≥ -230 </a:t>
            </a:r>
            <a:r>
              <a:rPr lang="en-US" dirty="0" err="1"/>
              <a:t>mV</a:t>
            </a:r>
            <a:r>
              <a:rPr lang="en-US" baseline="-25000" dirty="0" err="1"/>
              <a:t>SHE</a:t>
            </a:r>
            <a:r>
              <a:rPr lang="en-US" dirty="0"/>
              <a:t> </a:t>
            </a:r>
            <a:endParaRPr lang="en-US" dirty="0" smtClean="0"/>
          </a:p>
          <a:p>
            <a:r>
              <a:rPr lang="en-US" dirty="0"/>
              <a:t>Under BWR normal water chemistry (NWC) conditions, the ECP is mainly influenced by the presence of oxidizing radiolysis products, O</a:t>
            </a:r>
            <a:r>
              <a:rPr lang="en-US" baseline="-25000" dirty="0"/>
              <a:t>2</a:t>
            </a:r>
            <a:r>
              <a:rPr lang="en-US" dirty="0"/>
              <a:t> and H</a:t>
            </a:r>
            <a:r>
              <a:rPr lang="en-US" baseline="-25000" dirty="0"/>
              <a:t>2</a:t>
            </a:r>
            <a:r>
              <a:rPr lang="en-US" dirty="0"/>
              <a:t>O</a:t>
            </a:r>
            <a:r>
              <a:rPr lang="en-US" baseline="-25000" dirty="0"/>
              <a:t>2</a:t>
            </a:r>
            <a:r>
              <a:rPr lang="en-US" dirty="0"/>
              <a:t>, dissolved in the high temperature water. </a:t>
            </a:r>
          </a:p>
          <a:p>
            <a:r>
              <a:rPr lang="en-US" dirty="0"/>
              <a:t>Other environmental conditions such as flow conditions, temperature and presence of impurities such as </a:t>
            </a:r>
            <a:r>
              <a:rPr lang="en-US" dirty="0" err="1"/>
              <a:t>sulphate</a:t>
            </a:r>
            <a:r>
              <a:rPr lang="en-US" dirty="0"/>
              <a:t> and chloride also influence the occurrence of IGSCC. </a:t>
            </a:r>
          </a:p>
          <a:p>
            <a:endParaRPr lang="en-US" dirty="0"/>
          </a:p>
        </p:txBody>
      </p:sp>
    </p:spTree>
    <p:extLst>
      <p:ext uri="{BB962C8B-B14F-4D97-AF65-F5344CB8AC3E}">
        <p14:creationId xmlns:p14="http://schemas.microsoft.com/office/powerpoint/2010/main" val="869366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1693146" y="1845734"/>
            <a:ext cx="8866667" cy="3761905"/>
          </a:xfrm>
          <a:prstGeom prst="rect">
            <a:avLst/>
          </a:prstGeom>
        </p:spPr>
      </p:pic>
    </p:spTree>
    <p:extLst>
      <p:ext uri="{BB962C8B-B14F-4D97-AF65-F5344CB8AC3E}">
        <p14:creationId xmlns:p14="http://schemas.microsoft.com/office/powerpoint/2010/main" val="21357665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Mechanism of IASCC </a:t>
            </a:r>
          </a:p>
        </p:txBody>
      </p:sp>
      <p:sp>
        <p:nvSpPr>
          <p:cNvPr id="3" name="Content Placeholder 2"/>
          <p:cNvSpPr>
            <a:spLocks noGrp="1"/>
          </p:cNvSpPr>
          <p:nvPr>
            <p:ph idx="1"/>
          </p:nvPr>
        </p:nvSpPr>
        <p:spPr/>
        <p:txBody>
          <a:bodyPr>
            <a:normAutofit/>
          </a:bodyPr>
          <a:lstStyle/>
          <a:p>
            <a:r>
              <a:rPr lang="en-MY" sz="2800" dirty="0"/>
              <a:t>Existing theories fall into five categories: </a:t>
            </a:r>
          </a:p>
          <a:p>
            <a:r>
              <a:rPr lang="en-MY" sz="2800" dirty="0"/>
              <a:t>    (1) </a:t>
            </a:r>
            <a:r>
              <a:rPr lang="en-MY" sz="2800" dirty="0" smtClean="0"/>
              <a:t>RIS chromium </a:t>
            </a:r>
            <a:r>
              <a:rPr lang="en-MY" sz="2800" dirty="0"/>
              <a:t>depletion </a:t>
            </a:r>
          </a:p>
          <a:p>
            <a:r>
              <a:rPr lang="en-MY" sz="2800" dirty="0"/>
              <a:t>    (2) </a:t>
            </a:r>
            <a:r>
              <a:rPr lang="en-MY" sz="2800" dirty="0" smtClean="0"/>
              <a:t>Irradiation </a:t>
            </a:r>
            <a:r>
              <a:rPr lang="en-MY" sz="2800" dirty="0"/>
              <a:t>hardening </a:t>
            </a:r>
          </a:p>
          <a:p>
            <a:r>
              <a:rPr lang="en-MY" sz="2800" dirty="0"/>
              <a:t>    (3) Localized deformation </a:t>
            </a:r>
          </a:p>
          <a:p>
            <a:r>
              <a:rPr lang="en-MY" sz="2800" dirty="0"/>
              <a:t>    (4) Selective internal oxidation </a:t>
            </a:r>
          </a:p>
          <a:p>
            <a:r>
              <a:rPr lang="en-MY" sz="2800" dirty="0"/>
              <a:t>    (5) Irradiation creep </a:t>
            </a:r>
          </a:p>
        </p:txBody>
      </p:sp>
    </p:spTree>
    <p:extLst>
      <p:ext uri="{BB962C8B-B14F-4D97-AF65-F5344CB8AC3E}">
        <p14:creationId xmlns:p14="http://schemas.microsoft.com/office/powerpoint/2010/main" val="193031767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(1) RIS chromium depletion </a:t>
            </a:r>
          </a:p>
        </p:txBody>
      </p:sp>
      <p:pic>
        <p:nvPicPr>
          <p:cNvPr id="4" name="Content Placeholder 3"/>
          <p:cNvPicPr>
            <a:picLocks noGrp="1" noChangeAspect="1"/>
          </p:cNvPicPr>
          <p:nvPr>
            <p:ph idx="1"/>
          </p:nvPr>
        </p:nvPicPr>
        <p:blipFill>
          <a:blip r:embed="rId2"/>
          <a:stretch>
            <a:fillRect/>
          </a:stretch>
        </p:blipFill>
        <p:spPr>
          <a:xfrm>
            <a:off x="1950146" y="1846263"/>
            <a:ext cx="8352033" cy="4022725"/>
          </a:xfrm>
          <a:prstGeom prst="rect">
            <a:avLst/>
          </a:prstGeom>
        </p:spPr>
      </p:pic>
    </p:spTree>
    <p:extLst>
      <p:ext uri="{BB962C8B-B14F-4D97-AF65-F5344CB8AC3E}">
        <p14:creationId xmlns:p14="http://schemas.microsoft.com/office/powerpoint/2010/main" val="44796812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1883713" y="1766938"/>
            <a:ext cx="8733333" cy="4180952"/>
          </a:xfrm>
          <a:prstGeom prst="rect">
            <a:avLst/>
          </a:prstGeom>
        </p:spPr>
      </p:pic>
    </p:spTree>
    <p:extLst>
      <p:ext uri="{BB962C8B-B14F-4D97-AF65-F5344CB8AC3E}">
        <p14:creationId xmlns:p14="http://schemas.microsoft.com/office/powerpoint/2010/main" val="410768468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(2) </a:t>
            </a:r>
            <a:r>
              <a:rPr lang="en-MY" dirty="0" smtClean="0"/>
              <a:t>Irradiation </a:t>
            </a:r>
            <a:r>
              <a:rPr lang="en-MY" dirty="0"/>
              <a:t>hardening </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3076721" y="1838479"/>
            <a:ext cx="3430957" cy="4030615"/>
          </a:xfrm>
          <a:prstGeom prst="rect">
            <a:avLst/>
          </a:prstGeom>
        </p:spPr>
      </p:pic>
      <p:pic>
        <p:nvPicPr>
          <p:cNvPr id="5" name="Picture 4"/>
          <p:cNvPicPr>
            <a:picLocks noChangeAspect="1"/>
          </p:cNvPicPr>
          <p:nvPr/>
        </p:nvPicPr>
        <p:blipFill>
          <a:blip r:embed="rId4"/>
          <a:stretch>
            <a:fillRect/>
          </a:stretch>
        </p:blipFill>
        <p:spPr>
          <a:xfrm>
            <a:off x="7470532" y="621505"/>
            <a:ext cx="4352381" cy="5447619"/>
          </a:xfrm>
          <a:prstGeom prst="rect">
            <a:avLst/>
          </a:prstGeom>
        </p:spPr>
      </p:pic>
    </p:spTree>
    <p:extLst>
      <p:ext uri="{BB962C8B-B14F-4D97-AF65-F5344CB8AC3E}">
        <p14:creationId xmlns:p14="http://schemas.microsoft.com/office/powerpoint/2010/main" val="210163111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(3) Localized deformation </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rotWithShape="1">
          <a:blip r:embed="rId2"/>
          <a:srcRect t="9084" r="37603"/>
          <a:stretch/>
        </p:blipFill>
        <p:spPr>
          <a:xfrm>
            <a:off x="1997909" y="2133600"/>
            <a:ext cx="5152192" cy="3965665"/>
          </a:xfrm>
          <a:prstGeom prst="rect">
            <a:avLst/>
          </a:prstGeom>
        </p:spPr>
      </p:pic>
    </p:spTree>
    <p:extLst>
      <p:ext uri="{BB962C8B-B14F-4D97-AF65-F5344CB8AC3E}">
        <p14:creationId xmlns:p14="http://schemas.microsoft.com/office/powerpoint/2010/main" val="264313990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(4) Selective internal oxidation </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2"/>
          <a:stretch>
            <a:fillRect/>
          </a:stretch>
        </p:blipFill>
        <p:spPr>
          <a:xfrm>
            <a:off x="1791238" y="1814139"/>
            <a:ext cx="6865874" cy="4329146"/>
          </a:xfrm>
          <a:prstGeom prst="rect">
            <a:avLst/>
          </a:prstGeom>
        </p:spPr>
      </p:pic>
    </p:spTree>
    <p:extLst>
      <p:ext uri="{BB962C8B-B14F-4D97-AF65-F5344CB8AC3E}">
        <p14:creationId xmlns:p14="http://schemas.microsoft.com/office/powerpoint/2010/main" val="32018750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Major </a:t>
            </a:r>
            <a:r>
              <a:rPr lang="en-MY" dirty="0"/>
              <a:t>Components</a:t>
            </a:r>
          </a:p>
        </p:txBody>
      </p:sp>
      <p:sp>
        <p:nvSpPr>
          <p:cNvPr id="3" name="Content Placeholder 2"/>
          <p:cNvSpPr>
            <a:spLocks noGrp="1"/>
          </p:cNvSpPr>
          <p:nvPr>
            <p:ph idx="1"/>
          </p:nvPr>
        </p:nvSpPr>
        <p:spPr/>
        <p:txBody>
          <a:bodyPr/>
          <a:lstStyle/>
          <a:p>
            <a:endParaRPr lang="en-MY"/>
          </a:p>
        </p:txBody>
      </p:sp>
      <p:pic>
        <p:nvPicPr>
          <p:cNvPr id="5" name="Picture 4"/>
          <p:cNvPicPr>
            <a:picLocks noChangeAspect="1"/>
          </p:cNvPicPr>
          <p:nvPr/>
        </p:nvPicPr>
        <p:blipFill>
          <a:blip r:embed="rId2"/>
          <a:stretch>
            <a:fillRect/>
          </a:stretch>
        </p:blipFill>
        <p:spPr>
          <a:xfrm>
            <a:off x="1509215" y="2011694"/>
            <a:ext cx="8602070" cy="3691439"/>
          </a:xfrm>
          <a:prstGeom prst="rect">
            <a:avLst/>
          </a:prstGeom>
        </p:spPr>
      </p:pic>
    </p:spTree>
    <p:extLst>
      <p:ext uri="{BB962C8B-B14F-4D97-AF65-F5344CB8AC3E}">
        <p14:creationId xmlns:p14="http://schemas.microsoft.com/office/powerpoint/2010/main" val="177975446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3028388" y="1737360"/>
            <a:ext cx="7018137" cy="4585284"/>
          </a:xfrm>
          <a:prstGeom prst="rect">
            <a:avLst/>
          </a:prstGeom>
        </p:spPr>
      </p:pic>
    </p:spTree>
    <p:extLst>
      <p:ext uri="{BB962C8B-B14F-4D97-AF65-F5344CB8AC3E}">
        <p14:creationId xmlns:p14="http://schemas.microsoft.com/office/powerpoint/2010/main" val="87183603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Summary for SCC Mitigation</a:t>
            </a:r>
            <a:endParaRPr lang="en-MY" dirty="0"/>
          </a:p>
        </p:txBody>
      </p:sp>
      <p:pic>
        <p:nvPicPr>
          <p:cNvPr id="4" name="Picture 3"/>
          <p:cNvPicPr>
            <a:picLocks noChangeAspect="1"/>
          </p:cNvPicPr>
          <p:nvPr/>
        </p:nvPicPr>
        <p:blipFill>
          <a:blip r:embed="rId2"/>
          <a:stretch>
            <a:fillRect/>
          </a:stretch>
        </p:blipFill>
        <p:spPr>
          <a:xfrm>
            <a:off x="2636189" y="1865111"/>
            <a:ext cx="6980582" cy="4311746"/>
          </a:xfrm>
          <a:prstGeom prst="rect">
            <a:avLst/>
          </a:prstGeom>
        </p:spPr>
      </p:pic>
    </p:spTree>
    <p:extLst>
      <p:ext uri="{BB962C8B-B14F-4D97-AF65-F5344CB8AC3E}">
        <p14:creationId xmlns:p14="http://schemas.microsoft.com/office/powerpoint/2010/main" val="314661032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SCC Mitigation by Water Purity Control </a:t>
            </a:r>
          </a:p>
        </p:txBody>
      </p:sp>
      <p:pic>
        <p:nvPicPr>
          <p:cNvPr id="4" name="Picture 3"/>
          <p:cNvPicPr>
            <a:picLocks noChangeAspect="1"/>
          </p:cNvPicPr>
          <p:nvPr/>
        </p:nvPicPr>
        <p:blipFill>
          <a:blip r:embed="rId2"/>
          <a:stretch>
            <a:fillRect/>
          </a:stretch>
        </p:blipFill>
        <p:spPr>
          <a:xfrm>
            <a:off x="534391" y="2019037"/>
            <a:ext cx="5426686" cy="4345630"/>
          </a:xfrm>
          <a:prstGeom prst="rect">
            <a:avLst/>
          </a:prstGeom>
        </p:spPr>
      </p:pic>
      <p:pic>
        <p:nvPicPr>
          <p:cNvPr id="5" name="Picture 4"/>
          <p:cNvPicPr>
            <a:picLocks noChangeAspect="1"/>
          </p:cNvPicPr>
          <p:nvPr/>
        </p:nvPicPr>
        <p:blipFill>
          <a:blip r:embed="rId3"/>
          <a:stretch>
            <a:fillRect/>
          </a:stretch>
        </p:blipFill>
        <p:spPr>
          <a:xfrm>
            <a:off x="6151980" y="2019037"/>
            <a:ext cx="5160201" cy="3252127"/>
          </a:xfrm>
          <a:prstGeom prst="rect">
            <a:avLst/>
          </a:prstGeom>
        </p:spPr>
      </p:pic>
    </p:spTree>
    <p:extLst>
      <p:ext uri="{BB962C8B-B14F-4D97-AF65-F5344CB8AC3E}">
        <p14:creationId xmlns:p14="http://schemas.microsoft.com/office/powerpoint/2010/main" val="227089809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ECP Monitoring Locations</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804692" y="1737360"/>
            <a:ext cx="5840544" cy="4501797"/>
          </a:xfrm>
          <a:prstGeom prst="rect">
            <a:avLst/>
          </a:prstGeom>
        </p:spPr>
      </p:pic>
    </p:spTree>
    <p:extLst>
      <p:ext uri="{BB962C8B-B14F-4D97-AF65-F5344CB8AC3E}">
        <p14:creationId xmlns:p14="http://schemas.microsoft.com/office/powerpoint/2010/main" val="382976729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794708" y="286603"/>
            <a:ext cx="8663544" cy="5931574"/>
          </a:xfrm>
          <a:prstGeom prst="rect">
            <a:avLst/>
          </a:prstGeom>
        </p:spPr>
      </p:pic>
    </p:spTree>
    <p:extLst>
      <p:ext uri="{BB962C8B-B14F-4D97-AF65-F5344CB8AC3E}">
        <p14:creationId xmlns:p14="http://schemas.microsoft.com/office/powerpoint/2010/main" val="331849581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SCC Mitigation by Hydrogen Water Chemistry</a:t>
            </a:r>
          </a:p>
        </p:txBody>
      </p:sp>
      <p:sp>
        <p:nvSpPr>
          <p:cNvPr id="3" name="Content Placeholder 2"/>
          <p:cNvSpPr>
            <a:spLocks noGrp="1"/>
          </p:cNvSpPr>
          <p:nvPr>
            <p:ph idx="1"/>
          </p:nvPr>
        </p:nvSpPr>
        <p:spPr>
          <a:xfrm>
            <a:off x="1097280" y="1845734"/>
            <a:ext cx="5388580" cy="4023360"/>
          </a:xfrm>
        </p:spPr>
        <p:txBody>
          <a:bodyPr/>
          <a:lstStyle/>
          <a:p>
            <a:r>
              <a:rPr lang="en-MY" dirty="0"/>
              <a:t>The most effective way to mitigate SCC in BWRs </a:t>
            </a:r>
            <a:r>
              <a:rPr lang="en-MY" dirty="0" smtClean="0"/>
              <a:t>is </a:t>
            </a:r>
            <a:r>
              <a:rPr lang="en-MY" dirty="0"/>
              <a:t>to modify the water chemistry by reducing the corrosion potential</a:t>
            </a:r>
            <a:r>
              <a:rPr lang="en-MY" dirty="0" smtClean="0"/>
              <a:t>.</a:t>
            </a:r>
          </a:p>
          <a:p>
            <a:r>
              <a:rPr lang="en-MY" dirty="0"/>
              <a:t>Hydrogen Water Chemistry </a:t>
            </a:r>
            <a:r>
              <a:rPr lang="en-MY" dirty="0" smtClean="0"/>
              <a:t>(</a:t>
            </a:r>
            <a:r>
              <a:rPr lang="en-MY" dirty="0"/>
              <a:t>HWC) does this by injecting </a:t>
            </a:r>
            <a:r>
              <a:rPr lang="en-MY" dirty="0" smtClean="0"/>
              <a:t>H</a:t>
            </a:r>
            <a:r>
              <a:rPr lang="en-MY" baseline="-25000" dirty="0" smtClean="0"/>
              <a:t>2</a:t>
            </a:r>
            <a:r>
              <a:rPr lang="en-MY" dirty="0" smtClean="0"/>
              <a:t>  </a:t>
            </a:r>
            <a:r>
              <a:rPr lang="en-MY" dirty="0"/>
              <a:t>into the feed water.  </a:t>
            </a:r>
            <a:r>
              <a:rPr lang="en-MY" dirty="0" smtClean="0"/>
              <a:t>H</a:t>
            </a:r>
            <a:r>
              <a:rPr lang="en-MY" baseline="-25000" dirty="0" smtClean="0"/>
              <a:t>2</a:t>
            </a:r>
            <a:r>
              <a:rPr lang="en-MY" dirty="0" smtClean="0"/>
              <a:t>  </a:t>
            </a:r>
            <a:r>
              <a:rPr lang="en-MY" dirty="0"/>
              <a:t>levels above ≈500 ppb effectively </a:t>
            </a:r>
            <a:r>
              <a:rPr lang="en-MY" dirty="0" smtClean="0"/>
              <a:t>suppresses radiolysis </a:t>
            </a:r>
          </a:p>
          <a:p>
            <a:r>
              <a:rPr lang="en-MY" dirty="0" smtClean="0"/>
              <a:t>PWRs use ≈3 ppm H</a:t>
            </a:r>
            <a:r>
              <a:rPr lang="en-MY" baseline="-25000" dirty="0" smtClean="0"/>
              <a:t>2</a:t>
            </a:r>
            <a:r>
              <a:rPr lang="en-MY" dirty="0" smtClean="0"/>
              <a:t>, but such levels are not economically achievable in BWRs, the feed water in BWR would need to have more H2. Why?</a:t>
            </a:r>
          </a:p>
          <a:p>
            <a:endParaRPr lang="en-MY" dirty="0"/>
          </a:p>
        </p:txBody>
      </p:sp>
      <p:pic>
        <p:nvPicPr>
          <p:cNvPr id="4" name="Picture 3"/>
          <p:cNvPicPr>
            <a:picLocks noChangeAspect="1"/>
          </p:cNvPicPr>
          <p:nvPr/>
        </p:nvPicPr>
        <p:blipFill>
          <a:blip r:embed="rId3"/>
          <a:stretch>
            <a:fillRect/>
          </a:stretch>
        </p:blipFill>
        <p:spPr>
          <a:xfrm>
            <a:off x="6876472" y="1845734"/>
            <a:ext cx="4935971" cy="3396117"/>
          </a:xfrm>
          <a:prstGeom prst="rect">
            <a:avLst/>
          </a:prstGeom>
        </p:spPr>
      </p:pic>
      <p:sp>
        <p:nvSpPr>
          <p:cNvPr id="5" name="Rectangle 4"/>
          <p:cNvSpPr/>
          <p:nvPr/>
        </p:nvSpPr>
        <p:spPr>
          <a:xfrm>
            <a:off x="5716443" y="5241851"/>
            <a:ext cx="6096000" cy="646331"/>
          </a:xfrm>
          <a:prstGeom prst="rect">
            <a:avLst/>
          </a:prstGeom>
        </p:spPr>
        <p:txBody>
          <a:bodyPr>
            <a:spAutoFit/>
          </a:bodyPr>
          <a:lstStyle/>
          <a:p>
            <a:r>
              <a:rPr lang="en-MY" dirty="0"/>
              <a:t>Relation between corrosion potential and injected </a:t>
            </a:r>
            <a:r>
              <a:rPr lang="en-MY" dirty="0" err="1"/>
              <a:t>feedwater</a:t>
            </a:r>
            <a:r>
              <a:rPr lang="en-MY" dirty="0"/>
              <a:t> </a:t>
            </a:r>
            <a:r>
              <a:rPr lang="en-MY" dirty="0" smtClean="0"/>
              <a:t>hydrogen content </a:t>
            </a:r>
            <a:r>
              <a:rPr lang="en-MY" dirty="0"/>
              <a:t>observed in </a:t>
            </a:r>
            <a:r>
              <a:rPr lang="en-MY" dirty="0" err="1"/>
              <a:t>feedwater</a:t>
            </a:r>
            <a:r>
              <a:rPr lang="en-MY" dirty="0"/>
              <a:t> line at a specific BWR.</a:t>
            </a:r>
          </a:p>
        </p:txBody>
      </p:sp>
      <p:sp>
        <p:nvSpPr>
          <p:cNvPr id="6" name="Rectangle 5"/>
          <p:cNvSpPr/>
          <p:nvPr/>
        </p:nvSpPr>
        <p:spPr>
          <a:xfrm>
            <a:off x="8424072" y="3944978"/>
            <a:ext cx="3778983" cy="369332"/>
          </a:xfrm>
          <a:prstGeom prst="rect">
            <a:avLst/>
          </a:prstGeom>
        </p:spPr>
        <p:txBody>
          <a:bodyPr wrap="none">
            <a:spAutoFit/>
          </a:bodyPr>
          <a:lstStyle/>
          <a:p>
            <a:r>
              <a:rPr lang="en-MY" dirty="0"/>
              <a:t>“protection potential” of -230 mV she </a:t>
            </a:r>
          </a:p>
        </p:txBody>
      </p:sp>
    </p:spTree>
    <p:extLst>
      <p:ext uri="{BB962C8B-B14F-4D97-AF65-F5344CB8AC3E}">
        <p14:creationId xmlns:p14="http://schemas.microsoft.com/office/powerpoint/2010/main" val="1571919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SCC Mitigation by Hydrogen Water Chemistry</a:t>
            </a:r>
          </a:p>
        </p:txBody>
      </p:sp>
      <p:sp>
        <p:nvSpPr>
          <p:cNvPr id="3" name="Content Placeholder 2"/>
          <p:cNvSpPr>
            <a:spLocks noGrp="1"/>
          </p:cNvSpPr>
          <p:nvPr>
            <p:ph idx="1"/>
          </p:nvPr>
        </p:nvSpPr>
        <p:spPr>
          <a:xfrm>
            <a:off x="1097280" y="1845734"/>
            <a:ext cx="10058400" cy="4023360"/>
          </a:xfrm>
        </p:spPr>
        <p:txBody>
          <a:bodyPr/>
          <a:lstStyle/>
          <a:p>
            <a:r>
              <a:rPr lang="en-US" dirty="0" smtClean="0"/>
              <a:t>The </a:t>
            </a:r>
            <a:r>
              <a:rPr lang="en-US" dirty="0"/>
              <a:t>addition of some H</a:t>
            </a:r>
            <a:r>
              <a:rPr lang="en-US" baseline="-25000" dirty="0"/>
              <a:t>2</a:t>
            </a:r>
            <a:r>
              <a:rPr lang="en-US" dirty="0"/>
              <a:t> to the feed water is effective in reducing the oxidant levels and therefore the corrosion potential </a:t>
            </a:r>
            <a:r>
              <a:rPr lang="en-US" dirty="0" smtClean="0"/>
              <a:t>enough </a:t>
            </a:r>
            <a:r>
              <a:rPr lang="en-US" dirty="0"/>
              <a:t>to effectively suppress stress corrosion cracking when the corrosion potential reaches a “protection potential” of -230 </a:t>
            </a:r>
            <a:r>
              <a:rPr lang="en-US" dirty="0" err="1" smtClean="0"/>
              <a:t>mV</a:t>
            </a:r>
            <a:r>
              <a:rPr lang="en-US" baseline="-25000" dirty="0" err="1" smtClean="0"/>
              <a:t>she</a:t>
            </a:r>
            <a:endParaRPr lang="en-US" baseline="-25000" dirty="0" smtClean="0"/>
          </a:p>
          <a:p>
            <a:r>
              <a:rPr lang="en-MY" dirty="0"/>
              <a:t>The decrease in corrosion potential occurs not by suppressing radiolysis but by gamma-radiation enhanced recombination in the annulus.</a:t>
            </a:r>
          </a:p>
          <a:p>
            <a:endParaRPr lang="en-MY" baseline="-25000" dirty="0"/>
          </a:p>
        </p:txBody>
      </p:sp>
    </p:spTree>
    <p:extLst>
      <p:ext uri="{BB962C8B-B14F-4D97-AF65-F5344CB8AC3E}">
        <p14:creationId xmlns:p14="http://schemas.microsoft.com/office/powerpoint/2010/main" val="1729932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4"/>
            <a:ext cx="6823562" cy="4023360"/>
          </a:xfrm>
        </p:spPr>
        <p:txBody>
          <a:bodyPr>
            <a:normAutofit/>
          </a:bodyPr>
          <a:lstStyle/>
          <a:p>
            <a:r>
              <a:rPr lang="en-MY" dirty="0" smtClean="0"/>
              <a:t>The </a:t>
            </a:r>
            <a:r>
              <a:rPr lang="en-MY" dirty="0"/>
              <a:t>gamma level in the </a:t>
            </a:r>
            <a:r>
              <a:rPr lang="en-MY" dirty="0" err="1" smtClean="0"/>
              <a:t>downcomer</a:t>
            </a:r>
            <a:r>
              <a:rPr lang="en-MY" dirty="0" smtClean="0"/>
              <a:t> </a:t>
            </a:r>
            <a:r>
              <a:rPr lang="en-MY" dirty="0"/>
              <a:t>varies with reactor design, and some wide annulus plants have insufficient gamma </a:t>
            </a:r>
            <a:r>
              <a:rPr lang="en-MY" dirty="0" smtClean="0"/>
              <a:t>radiation </a:t>
            </a:r>
            <a:r>
              <a:rPr lang="en-MY" dirty="0"/>
              <a:t>at the outside of the </a:t>
            </a:r>
            <a:r>
              <a:rPr lang="en-MY" dirty="0" smtClean="0"/>
              <a:t>annulus to produce </a:t>
            </a:r>
            <a:r>
              <a:rPr lang="en-MY" dirty="0"/>
              <a:t>very effective </a:t>
            </a:r>
            <a:r>
              <a:rPr lang="en-MY" dirty="0" smtClean="0"/>
              <a:t>recombination.</a:t>
            </a:r>
          </a:p>
          <a:p>
            <a:r>
              <a:rPr lang="en-MY" dirty="0" smtClean="0"/>
              <a:t>thus</a:t>
            </a:r>
            <a:r>
              <a:rPr lang="en-MY" dirty="0"/>
              <a:t>, the effectiveness of a given H2 injection rate varies from plant-to-plant. </a:t>
            </a:r>
            <a:endParaRPr lang="en-MY" dirty="0" smtClean="0"/>
          </a:p>
          <a:p>
            <a:r>
              <a:rPr lang="en-MY" dirty="0"/>
              <a:t>In the best plants, HWC drops the oxidant levels from ≈200 ppb to &lt; 1-2 </a:t>
            </a:r>
            <a:r>
              <a:rPr lang="en-MY" dirty="0" smtClean="0"/>
              <a:t>ppb </a:t>
            </a:r>
            <a:r>
              <a:rPr lang="en-MY" dirty="0"/>
              <a:t>at the bottom of the annulus, which feeds the recirculation piping.  </a:t>
            </a:r>
            <a:endParaRPr lang="en-MY" dirty="0" smtClean="0"/>
          </a:p>
          <a:p>
            <a:r>
              <a:rPr lang="en-MY" dirty="0"/>
              <a:t>However, since </a:t>
            </a:r>
            <a:r>
              <a:rPr lang="en-MY" dirty="0" smtClean="0"/>
              <a:t>two-thirds </a:t>
            </a:r>
            <a:r>
              <a:rPr lang="en-MY" dirty="0"/>
              <a:t>of the jet pump flow is drawn from an area closer to the top of the annulus, the water that flows into the bottom plenum has a higher oxidant concentration.</a:t>
            </a:r>
            <a:endParaRPr lang="en-MY" dirty="0" smtClean="0"/>
          </a:p>
        </p:txBody>
      </p:sp>
      <p:pic>
        <p:nvPicPr>
          <p:cNvPr id="5" name="Picture 4"/>
          <p:cNvPicPr>
            <a:picLocks noChangeAspect="1"/>
          </p:cNvPicPr>
          <p:nvPr/>
        </p:nvPicPr>
        <p:blipFill>
          <a:blip r:embed="rId3"/>
          <a:stretch>
            <a:fillRect/>
          </a:stretch>
        </p:blipFill>
        <p:spPr>
          <a:xfrm>
            <a:off x="7920842" y="1305108"/>
            <a:ext cx="3805282" cy="4563986"/>
          </a:xfrm>
          <a:prstGeom prst="rect">
            <a:avLst/>
          </a:prstGeom>
        </p:spPr>
      </p:pic>
    </p:spTree>
    <p:extLst>
      <p:ext uri="{BB962C8B-B14F-4D97-AF65-F5344CB8AC3E}">
        <p14:creationId xmlns:p14="http://schemas.microsoft.com/office/powerpoint/2010/main" val="699489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dirty="0"/>
              <a:t>Attempts to improve the coverage of HWC considered the obvious option of increasing the </a:t>
            </a:r>
            <a:r>
              <a:rPr lang="en-MY" sz="2400" dirty="0" smtClean="0"/>
              <a:t>H2  </a:t>
            </a:r>
            <a:r>
              <a:rPr lang="en-MY" sz="2400" dirty="0"/>
              <a:t>to </a:t>
            </a:r>
            <a:r>
              <a:rPr lang="en-MY" sz="2400" dirty="0" smtClean="0"/>
              <a:t>higher </a:t>
            </a:r>
            <a:r>
              <a:rPr lang="en-MY" sz="2400" dirty="0"/>
              <a:t>levels. </a:t>
            </a:r>
            <a:endParaRPr lang="en-MY" sz="2400" dirty="0" smtClean="0"/>
          </a:p>
          <a:p>
            <a:r>
              <a:rPr lang="en-MY" sz="2400" dirty="0" smtClean="0"/>
              <a:t>In </a:t>
            </a:r>
            <a:r>
              <a:rPr lang="en-MY" sz="2400" dirty="0"/>
              <a:t>many plants, this produces an adequately low corrosion potential in the bottom </a:t>
            </a:r>
            <a:r>
              <a:rPr lang="en-MY" sz="2400" dirty="0" smtClean="0"/>
              <a:t>plenum </a:t>
            </a:r>
            <a:r>
              <a:rPr lang="en-MY" sz="2400" dirty="0"/>
              <a:t>and perhaps along the inside of the </a:t>
            </a:r>
            <a:r>
              <a:rPr lang="en-MY" sz="2400" dirty="0" smtClean="0"/>
              <a:t>shroud. At </a:t>
            </a:r>
            <a:r>
              <a:rPr lang="en-MY" sz="2400" dirty="0"/>
              <a:t>such high </a:t>
            </a:r>
            <a:r>
              <a:rPr lang="en-MY" sz="2400" dirty="0" smtClean="0"/>
              <a:t>H</a:t>
            </a:r>
            <a:r>
              <a:rPr lang="en-MY" sz="2400" baseline="-25000" dirty="0" smtClean="0"/>
              <a:t>2</a:t>
            </a:r>
            <a:r>
              <a:rPr lang="en-MY" sz="2400" dirty="0" smtClean="0"/>
              <a:t>  </a:t>
            </a:r>
            <a:r>
              <a:rPr lang="en-MY" sz="2400" dirty="0"/>
              <a:t>levels, all plants see a </a:t>
            </a:r>
            <a:r>
              <a:rPr lang="en-MY" sz="2400" dirty="0" smtClean="0"/>
              <a:t>large </a:t>
            </a:r>
            <a:r>
              <a:rPr lang="en-MY" sz="2400" dirty="0"/>
              <a:t>increase in “turbine shine” ( 16 N in the steam). </a:t>
            </a:r>
            <a:endParaRPr lang="en-MY" sz="2400" dirty="0" smtClean="0"/>
          </a:p>
          <a:p>
            <a:r>
              <a:rPr lang="en-MY" sz="2400" dirty="0" smtClean="0"/>
              <a:t>However, once </a:t>
            </a:r>
            <a:r>
              <a:rPr lang="en-MY" sz="2400" dirty="0"/>
              <a:t>boiling </a:t>
            </a:r>
            <a:r>
              <a:rPr lang="en-MY" sz="2400" dirty="0" smtClean="0"/>
              <a:t>occurs, </a:t>
            </a:r>
            <a:r>
              <a:rPr lang="en-MY" sz="2400" dirty="0"/>
              <a:t>the </a:t>
            </a:r>
            <a:r>
              <a:rPr lang="en-MY" sz="2400" dirty="0" smtClean="0"/>
              <a:t>H</a:t>
            </a:r>
            <a:r>
              <a:rPr lang="en-MY" sz="2400" baseline="-25000" dirty="0" smtClean="0"/>
              <a:t>2</a:t>
            </a:r>
            <a:r>
              <a:rPr lang="en-MY" sz="2400" dirty="0" smtClean="0"/>
              <a:t>  </a:t>
            </a:r>
            <a:r>
              <a:rPr lang="en-MY" sz="2400" dirty="0"/>
              <a:t>level in the water drops significantly.  </a:t>
            </a:r>
            <a:endParaRPr lang="en-MY" sz="2400" dirty="0" smtClean="0"/>
          </a:p>
          <a:p>
            <a:r>
              <a:rPr lang="en-MY" sz="2400" dirty="0" smtClean="0"/>
              <a:t>Thus</a:t>
            </a:r>
            <a:r>
              <a:rPr lang="en-MY" sz="2400" dirty="0"/>
              <a:t>, components exposed to this </a:t>
            </a:r>
            <a:r>
              <a:rPr lang="en-MY" sz="2400" dirty="0" smtClean="0"/>
              <a:t>water </a:t>
            </a:r>
            <a:r>
              <a:rPr lang="en-MY" sz="2400" dirty="0"/>
              <a:t>remain at high corrosion potential and remain unprotected from stress corrosion cracking </a:t>
            </a:r>
            <a:endParaRPr lang="en-MY" sz="2400" dirty="0" smtClean="0"/>
          </a:p>
          <a:p>
            <a:endParaRPr lang="en-MY" dirty="0"/>
          </a:p>
        </p:txBody>
      </p:sp>
    </p:spTree>
    <p:extLst>
      <p:ext uri="{BB962C8B-B14F-4D97-AF65-F5344CB8AC3E}">
        <p14:creationId xmlns:p14="http://schemas.microsoft.com/office/powerpoint/2010/main" val="163562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3355104" y="427190"/>
            <a:ext cx="5856805" cy="4963517"/>
          </a:xfrm>
          <a:prstGeom prst="rect">
            <a:avLst/>
          </a:prstGeom>
        </p:spPr>
      </p:pic>
      <p:sp>
        <p:nvSpPr>
          <p:cNvPr id="5" name="Rectangle 4"/>
          <p:cNvSpPr/>
          <p:nvPr/>
        </p:nvSpPr>
        <p:spPr>
          <a:xfrm>
            <a:off x="3515833" y="5452178"/>
            <a:ext cx="6096000" cy="646331"/>
          </a:xfrm>
          <a:prstGeom prst="rect">
            <a:avLst/>
          </a:prstGeom>
        </p:spPr>
        <p:txBody>
          <a:bodyPr>
            <a:spAutoFit/>
          </a:bodyPr>
          <a:lstStyle/>
          <a:p>
            <a:pPr algn="ctr"/>
            <a:r>
              <a:rPr lang="en-MY" dirty="0"/>
              <a:t>Regions of the pressure vessel internals and recirculation piping </a:t>
            </a:r>
            <a:r>
              <a:rPr lang="en-MY" dirty="0" smtClean="0"/>
              <a:t>protected </a:t>
            </a:r>
            <a:r>
              <a:rPr lang="en-MY" dirty="0"/>
              <a:t>by hydrogen water chemistry. </a:t>
            </a:r>
          </a:p>
        </p:txBody>
      </p:sp>
    </p:spTree>
    <p:extLst>
      <p:ext uri="{BB962C8B-B14F-4D97-AF65-F5344CB8AC3E}">
        <p14:creationId xmlns:p14="http://schemas.microsoft.com/office/powerpoint/2010/main" val="13955896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BWR Design</a:t>
            </a:r>
            <a:endParaRPr lang="en-MY" dirty="0"/>
          </a:p>
        </p:txBody>
      </p:sp>
      <p:sp>
        <p:nvSpPr>
          <p:cNvPr id="5" name="Content Placeholder 4"/>
          <p:cNvSpPr>
            <a:spLocks noGrp="1"/>
          </p:cNvSpPr>
          <p:nvPr>
            <p:ph idx="1"/>
          </p:nvPr>
        </p:nvSpPr>
        <p:spPr>
          <a:xfrm>
            <a:off x="1097280" y="1845734"/>
            <a:ext cx="10058400" cy="4023360"/>
          </a:xfrm>
        </p:spPr>
        <p:txBody>
          <a:bodyPr>
            <a:normAutofit/>
          </a:bodyPr>
          <a:lstStyle/>
          <a:p>
            <a:pPr marL="0" indent="0" fontAlgn="auto">
              <a:spcAft>
                <a:spcPts val="0"/>
              </a:spcAft>
              <a:buNone/>
              <a:defRPr/>
            </a:pPr>
            <a:r>
              <a:rPr lang="en-US" dirty="0">
                <a:latin typeface="Arial" charset="0"/>
                <a:ea typeface="Arial" charset="0"/>
                <a:cs typeface="Arial" charset="0"/>
              </a:rPr>
              <a:t>Selected by GE due to its inherent advantages in control and design simplicity.</a:t>
            </a:r>
          </a:p>
          <a:p>
            <a:pPr marL="0" indent="0" fontAlgn="auto">
              <a:spcAft>
                <a:spcPts val="0"/>
              </a:spcAft>
              <a:buNone/>
              <a:defRPr/>
            </a:pPr>
            <a:r>
              <a:rPr lang="en-US" dirty="0">
                <a:latin typeface="Arial" charset="0"/>
                <a:ea typeface="Arial" charset="0"/>
                <a:cs typeface="Arial" charset="0"/>
              </a:rPr>
              <a:t>Single loop system; steam and associated secondary systems are radioactive.</a:t>
            </a:r>
          </a:p>
          <a:p>
            <a:pPr marL="0" indent="0" fontAlgn="auto">
              <a:spcAft>
                <a:spcPts val="0"/>
              </a:spcAft>
              <a:buNone/>
              <a:defRPr/>
            </a:pPr>
            <a:r>
              <a:rPr lang="en-US" dirty="0">
                <a:latin typeface="Arial" charset="0"/>
                <a:ea typeface="Arial" charset="0"/>
                <a:cs typeface="Arial" charset="0"/>
              </a:rPr>
              <a:t>Operating pressure is approximately half that of a </a:t>
            </a:r>
            <a:r>
              <a:rPr lang="en-US" dirty="0" smtClean="0">
                <a:latin typeface="Arial" charset="0"/>
                <a:ea typeface="Arial" charset="0"/>
                <a:cs typeface="Arial" charset="0"/>
              </a:rPr>
              <a:t>PWR</a:t>
            </a:r>
            <a:endParaRPr lang="en-US" dirty="0">
              <a:latin typeface="Arial" charset="0"/>
              <a:ea typeface="Arial" charset="0"/>
              <a:cs typeface="Arial" charset="0"/>
            </a:endParaRPr>
          </a:p>
          <a:p>
            <a:pPr marL="0" indent="0" fontAlgn="auto">
              <a:spcAft>
                <a:spcPts val="0"/>
              </a:spcAft>
              <a:buNone/>
              <a:defRPr/>
            </a:pPr>
            <a:r>
              <a:rPr lang="en-US" dirty="0" smtClean="0">
                <a:latin typeface="Arial" charset="0"/>
                <a:ea typeface="Arial" charset="0"/>
                <a:cs typeface="Arial" charset="0"/>
              </a:rPr>
              <a:t>H</a:t>
            </a:r>
            <a:r>
              <a:rPr lang="en-US" baseline="-25000" dirty="0" smtClean="0">
                <a:latin typeface="Arial" charset="0"/>
                <a:ea typeface="Arial" charset="0"/>
                <a:cs typeface="Arial" charset="0"/>
              </a:rPr>
              <a:t>2</a:t>
            </a:r>
            <a:r>
              <a:rPr lang="en-US" dirty="0" smtClean="0">
                <a:latin typeface="Arial" charset="0"/>
                <a:ea typeface="Arial" charset="0"/>
                <a:cs typeface="Arial" charset="0"/>
              </a:rPr>
              <a:t>O </a:t>
            </a:r>
            <a:r>
              <a:rPr lang="en-US" dirty="0">
                <a:latin typeface="Arial" charset="0"/>
                <a:ea typeface="Arial" charset="0"/>
                <a:cs typeface="Arial" charset="0"/>
              </a:rPr>
              <a:t>as coolant </a:t>
            </a:r>
            <a:r>
              <a:rPr lang="en-US" dirty="0" smtClean="0">
                <a:latin typeface="Arial" charset="0"/>
                <a:ea typeface="Arial" charset="0"/>
                <a:cs typeface="Arial" charset="0"/>
              </a:rPr>
              <a:t>and </a:t>
            </a:r>
            <a:r>
              <a:rPr lang="en-US" dirty="0">
                <a:latin typeface="Arial" charset="0"/>
                <a:ea typeface="Arial" charset="0"/>
                <a:cs typeface="Arial" charset="0"/>
              </a:rPr>
              <a:t>moderator </a:t>
            </a:r>
            <a:endParaRPr lang="en-US" dirty="0" smtClean="0">
              <a:latin typeface="Arial" charset="0"/>
              <a:ea typeface="Arial" charset="0"/>
              <a:cs typeface="Arial" charset="0"/>
            </a:endParaRPr>
          </a:p>
          <a:p>
            <a:pPr marL="0" indent="0" fontAlgn="auto">
              <a:spcAft>
                <a:spcPts val="0"/>
              </a:spcAft>
              <a:buNone/>
              <a:defRPr/>
            </a:pPr>
            <a:r>
              <a:rPr lang="en-US" dirty="0" smtClean="0">
                <a:latin typeface="Arial" charset="0"/>
                <a:ea typeface="Arial" charset="0"/>
                <a:cs typeface="Arial" charset="0"/>
              </a:rPr>
              <a:t>Boiling </a:t>
            </a:r>
            <a:r>
              <a:rPr lang="en-US" dirty="0">
                <a:latin typeface="Arial" charset="0"/>
                <a:ea typeface="Arial" charset="0"/>
                <a:cs typeface="Arial" charset="0"/>
              </a:rPr>
              <a:t>of water in the core </a:t>
            </a:r>
            <a:endParaRPr lang="en-US" dirty="0" smtClean="0">
              <a:latin typeface="Arial" charset="0"/>
              <a:ea typeface="Arial" charset="0"/>
              <a:cs typeface="Arial" charset="0"/>
            </a:endParaRPr>
          </a:p>
          <a:p>
            <a:pPr marL="0" indent="0" fontAlgn="auto">
              <a:spcAft>
                <a:spcPts val="0"/>
              </a:spcAft>
              <a:buNone/>
              <a:defRPr/>
            </a:pPr>
            <a:r>
              <a:rPr lang="en-US" dirty="0" smtClean="0">
                <a:latin typeface="Arial" charset="0"/>
                <a:ea typeface="Arial" charset="0"/>
                <a:cs typeface="Arial" charset="0"/>
              </a:rPr>
              <a:t>Temperature </a:t>
            </a:r>
            <a:r>
              <a:rPr lang="en-US" dirty="0">
                <a:latin typeface="Arial" charset="0"/>
                <a:ea typeface="Arial" charset="0"/>
                <a:cs typeface="Arial" charset="0"/>
              </a:rPr>
              <a:t>about </a:t>
            </a:r>
            <a:r>
              <a:rPr lang="en-US" dirty="0" smtClean="0">
                <a:latin typeface="Arial" charset="0"/>
                <a:ea typeface="Arial" charset="0"/>
                <a:cs typeface="Arial" charset="0"/>
              </a:rPr>
              <a:t>300</a:t>
            </a:r>
            <a:endParaRPr lang="en-US" dirty="0">
              <a:latin typeface="Arial" charset="0"/>
              <a:ea typeface="Arial" charset="0"/>
              <a:cs typeface="Arial" charset="0"/>
            </a:endParaRPr>
          </a:p>
        </p:txBody>
      </p:sp>
    </p:spTree>
    <p:extLst>
      <p:ext uri="{BB962C8B-B14F-4D97-AF65-F5344CB8AC3E}">
        <p14:creationId xmlns:p14="http://schemas.microsoft.com/office/powerpoint/2010/main" val="157171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Chemistry  of Radioactive  Nitrogen </a:t>
            </a:r>
          </a:p>
        </p:txBody>
      </p:sp>
      <p:sp>
        <p:nvSpPr>
          <p:cNvPr id="3" name="Content Placeholder 2"/>
          <p:cNvSpPr>
            <a:spLocks noGrp="1"/>
          </p:cNvSpPr>
          <p:nvPr>
            <p:ph idx="1"/>
          </p:nvPr>
        </p:nvSpPr>
        <p:spPr/>
        <p:txBody>
          <a:bodyPr>
            <a:normAutofit/>
          </a:bodyPr>
          <a:lstStyle/>
          <a:p>
            <a:r>
              <a:rPr lang="en-MY" sz="2400" dirty="0"/>
              <a:t>Nitrogen-16  is  the most dominant  radioisotope </a:t>
            </a:r>
            <a:r>
              <a:rPr lang="en-MY" sz="2400" dirty="0" smtClean="0"/>
              <a:t>which  </a:t>
            </a:r>
            <a:r>
              <a:rPr lang="en-MY" sz="2400" dirty="0"/>
              <a:t>causes  </a:t>
            </a:r>
            <a:r>
              <a:rPr lang="en-MY" sz="2400" dirty="0" smtClean="0"/>
              <a:t>gamma-radiation  </a:t>
            </a:r>
            <a:r>
              <a:rPr lang="en-MY" sz="2400" dirty="0"/>
              <a:t>from  the  primary </a:t>
            </a:r>
            <a:r>
              <a:rPr lang="en-MY" sz="2400" dirty="0" smtClean="0"/>
              <a:t>system  </a:t>
            </a:r>
            <a:r>
              <a:rPr lang="en-MY" sz="2400" dirty="0"/>
              <a:t>of  </a:t>
            </a:r>
            <a:r>
              <a:rPr lang="en-MY" sz="2400" dirty="0" smtClean="0"/>
              <a:t>BWR under plant  </a:t>
            </a:r>
            <a:r>
              <a:rPr lang="en-MY" sz="2400" dirty="0"/>
              <a:t>operation. </a:t>
            </a:r>
            <a:endParaRPr lang="en-MY" sz="2400" dirty="0" smtClean="0"/>
          </a:p>
          <a:p>
            <a:r>
              <a:rPr lang="en-MY" sz="2400" dirty="0"/>
              <a:t>A  number  of  radioactive </a:t>
            </a:r>
            <a:r>
              <a:rPr lang="en-MY" sz="2400" dirty="0" smtClean="0"/>
              <a:t>nitrogen  </a:t>
            </a:r>
            <a:r>
              <a:rPr lang="en-MY" sz="2400" dirty="0"/>
              <a:t>species  </a:t>
            </a:r>
            <a:r>
              <a:rPr lang="en-MY" sz="2400" dirty="0" smtClean="0"/>
              <a:t>are  </a:t>
            </a:r>
            <a:r>
              <a:rPr lang="en-MY" sz="2400" dirty="0"/>
              <a:t>evolved  from  chemical </a:t>
            </a:r>
            <a:r>
              <a:rPr lang="en-MY" sz="2400" dirty="0" smtClean="0"/>
              <a:t>reactions  </a:t>
            </a:r>
            <a:r>
              <a:rPr lang="en-MY" sz="2400" dirty="0"/>
              <a:t>among  </a:t>
            </a:r>
            <a:r>
              <a:rPr lang="en-MY" sz="2400" dirty="0" err="1"/>
              <a:t>radiolytic</a:t>
            </a:r>
            <a:r>
              <a:rPr lang="en-MY" sz="2400" dirty="0"/>
              <a:t>  species  of  water </a:t>
            </a:r>
            <a:r>
              <a:rPr lang="en-MY" sz="2400" dirty="0" smtClean="0"/>
              <a:t>and  </a:t>
            </a:r>
            <a:r>
              <a:rPr lang="en-MY" sz="2400" dirty="0"/>
              <a:t>nitrogen  </a:t>
            </a:r>
            <a:r>
              <a:rPr lang="en-MY" sz="2400" dirty="0" smtClean="0"/>
              <a:t>species.</a:t>
            </a:r>
          </a:p>
          <a:p>
            <a:r>
              <a:rPr lang="en-MY" sz="2400" dirty="0" smtClean="0"/>
              <a:t>Among  </a:t>
            </a:r>
            <a:r>
              <a:rPr lang="en-MY" sz="2400" dirty="0"/>
              <a:t>nitrogen </a:t>
            </a:r>
            <a:r>
              <a:rPr lang="en-MY" sz="2400" dirty="0" smtClean="0"/>
              <a:t>species</a:t>
            </a:r>
            <a:r>
              <a:rPr lang="en-MY" sz="2400" dirty="0"/>
              <a:t>,  chemically  stable  compounds,  such  as </a:t>
            </a:r>
            <a:r>
              <a:rPr lang="en-MY" sz="2400" dirty="0" smtClean="0"/>
              <a:t>nitrogen  </a:t>
            </a:r>
            <a:r>
              <a:rPr lang="en-MY" sz="2400" dirty="0"/>
              <a:t>molecule  (N2),  nitric  oxide  (NO),  and </a:t>
            </a:r>
            <a:r>
              <a:rPr lang="en-MY" sz="2400" dirty="0" smtClean="0"/>
              <a:t>ammonia  </a:t>
            </a:r>
            <a:r>
              <a:rPr lang="en-MY" sz="2400" dirty="0"/>
              <a:t>(</a:t>
            </a:r>
            <a:r>
              <a:rPr lang="en-MY" sz="2400" dirty="0" smtClean="0"/>
              <a:t>NH3),  </a:t>
            </a:r>
            <a:r>
              <a:rPr lang="en-MY" sz="2400" dirty="0"/>
              <a:t>are  released  into  the  main </a:t>
            </a:r>
            <a:r>
              <a:rPr lang="en-MY" sz="2400" dirty="0" smtClean="0"/>
              <a:t>steam  </a:t>
            </a:r>
            <a:r>
              <a:rPr lang="en-MY" sz="2400" dirty="0"/>
              <a:t>line  and  determine  the </a:t>
            </a:r>
            <a:r>
              <a:rPr lang="en-MY" sz="2400" dirty="0" smtClean="0"/>
              <a:t>gamma-radiation  </a:t>
            </a:r>
            <a:r>
              <a:rPr lang="en-MY" sz="2400" dirty="0"/>
              <a:t>level </a:t>
            </a:r>
            <a:r>
              <a:rPr lang="en-MY" sz="2400" dirty="0" smtClean="0"/>
              <a:t>in  </a:t>
            </a:r>
            <a:r>
              <a:rPr lang="en-MY" sz="2400" dirty="0"/>
              <a:t>the  turbine  building.</a:t>
            </a:r>
          </a:p>
        </p:txBody>
      </p:sp>
    </p:spTree>
    <p:extLst>
      <p:ext uri="{BB962C8B-B14F-4D97-AF65-F5344CB8AC3E}">
        <p14:creationId xmlns:p14="http://schemas.microsoft.com/office/powerpoint/2010/main" val="358983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lnSpcReduction="10000"/>
          </a:bodyPr>
          <a:lstStyle/>
          <a:p>
            <a:r>
              <a:rPr lang="en-MY" b="1" dirty="0"/>
              <a:t>Numerical  model  calculations  and  plant </a:t>
            </a:r>
            <a:r>
              <a:rPr lang="en-MY" b="1" dirty="0" smtClean="0"/>
              <a:t>experience  </a:t>
            </a:r>
            <a:r>
              <a:rPr lang="en-MY" b="1" dirty="0"/>
              <a:t>related  to  chemical  </a:t>
            </a:r>
            <a:r>
              <a:rPr lang="en-MY" b="1" dirty="0" err="1"/>
              <a:t>behaviors</a:t>
            </a:r>
            <a:r>
              <a:rPr lang="en-MY" b="1" dirty="0"/>
              <a:t>  of </a:t>
            </a:r>
            <a:r>
              <a:rPr lang="en-MY" b="1" dirty="0" smtClean="0"/>
              <a:t>radioactive  </a:t>
            </a:r>
            <a:r>
              <a:rPr lang="en-MY" b="1" dirty="0"/>
              <a:t>nitrogen  (</a:t>
            </a:r>
            <a:r>
              <a:rPr lang="en-MY" b="1" dirty="0" smtClean="0"/>
              <a:t>13-N </a:t>
            </a:r>
            <a:r>
              <a:rPr lang="en-MY" b="1" dirty="0"/>
              <a:t>and  </a:t>
            </a:r>
            <a:r>
              <a:rPr lang="en-MY" b="1" dirty="0" smtClean="0"/>
              <a:t>16-N</a:t>
            </a:r>
            <a:r>
              <a:rPr lang="en-MY" b="1" dirty="0"/>
              <a:t>)  in  BWR  </a:t>
            </a:r>
            <a:r>
              <a:rPr lang="en-MY" b="1" dirty="0" smtClean="0"/>
              <a:t>primary  </a:t>
            </a:r>
            <a:r>
              <a:rPr lang="en-MY" b="1" dirty="0"/>
              <a:t>systems  have  suggested  the  following: </a:t>
            </a:r>
            <a:endParaRPr lang="en-MY" b="1" dirty="0" smtClean="0"/>
          </a:p>
          <a:p>
            <a:pPr marL="712788" indent="-439738">
              <a:buFont typeface="+mj-lt"/>
              <a:buAutoNum type="romanLcPeriod"/>
            </a:pPr>
            <a:r>
              <a:rPr lang="en-MY" dirty="0" smtClean="0"/>
              <a:t>Calculated </a:t>
            </a:r>
            <a:r>
              <a:rPr lang="en-MY" dirty="0"/>
              <a:t>results suggest  that the major </a:t>
            </a:r>
            <a:r>
              <a:rPr lang="en-MY" dirty="0" smtClean="0"/>
              <a:t>radioactive  </a:t>
            </a:r>
            <a:r>
              <a:rPr lang="en-MY" dirty="0"/>
              <a:t>nitrogen species released  to  the </a:t>
            </a:r>
            <a:r>
              <a:rPr lang="en-MY" dirty="0" err="1" smtClean="0"/>
              <a:t>vapor</a:t>
            </a:r>
            <a:r>
              <a:rPr lang="en-MY" dirty="0" smtClean="0"/>
              <a:t>  </a:t>
            </a:r>
            <a:r>
              <a:rPr lang="en-MY" dirty="0"/>
              <a:t>phase  was  nitrogen  mono-oxide. </a:t>
            </a:r>
            <a:endParaRPr lang="en-MY" dirty="0" smtClean="0"/>
          </a:p>
          <a:p>
            <a:pPr marL="712788" indent="-439738">
              <a:buFont typeface="+mj-lt"/>
              <a:buAutoNum type="romanLcPeriod"/>
            </a:pPr>
            <a:r>
              <a:rPr lang="en-MY" dirty="0" smtClean="0"/>
              <a:t>Based  </a:t>
            </a:r>
            <a:r>
              <a:rPr lang="en-MY" dirty="0"/>
              <a:t>on  13 N  measurement  in  the  main </a:t>
            </a:r>
            <a:r>
              <a:rPr lang="en-MY" dirty="0" smtClean="0"/>
              <a:t>steam  </a:t>
            </a:r>
            <a:r>
              <a:rPr lang="en-MY" dirty="0"/>
              <a:t>of  a  BWR,  85%  of  13 N  was  found </a:t>
            </a:r>
            <a:r>
              <a:rPr lang="en-MY" dirty="0" smtClean="0"/>
              <a:t>to  </a:t>
            </a:r>
            <a:r>
              <a:rPr lang="en-MY" dirty="0"/>
              <a:t>be  anion</a:t>
            </a:r>
            <a:r>
              <a:rPr lang="en-MY" dirty="0" smtClean="0"/>
              <a:t>.</a:t>
            </a:r>
          </a:p>
          <a:p>
            <a:pPr marL="712788" indent="-439738">
              <a:buFont typeface="+mj-lt"/>
              <a:buAutoNum type="romanLcPeriod"/>
            </a:pPr>
            <a:r>
              <a:rPr lang="en-MY" dirty="0"/>
              <a:t>Chemical  </a:t>
            </a:r>
            <a:r>
              <a:rPr lang="en-MY" dirty="0" err="1"/>
              <a:t>behaviors</a:t>
            </a:r>
            <a:r>
              <a:rPr lang="en-MY" dirty="0"/>
              <a:t> of  13 N  and  16 N  from </a:t>
            </a:r>
            <a:r>
              <a:rPr lang="en-MY" dirty="0" smtClean="0"/>
              <a:t>calculations  </a:t>
            </a:r>
            <a:r>
              <a:rPr lang="en-MY" dirty="0"/>
              <a:t>were  not  the  same  because  of </a:t>
            </a:r>
            <a:r>
              <a:rPr lang="en-MY" dirty="0" smtClean="0"/>
              <a:t>the difference  </a:t>
            </a:r>
            <a:r>
              <a:rPr lang="en-MY" dirty="0"/>
              <a:t>in  half-lives  of  13 N and  16 N. </a:t>
            </a:r>
          </a:p>
          <a:p>
            <a:pPr marL="712788" indent="-439738">
              <a:buFont typeface="+mj-lt"/>
              <a:buAutoNum type="romanLcPeriod"/>
            </a:pPr>
            <a:r>
              <a:rPr lang="en-MY" dirty="0"/>
              <a:t>Since  the  half-life of  16 N is short,  the  main </a:t>
            </a:r>
            <a:r>
              <a:rPr lang="en-MY" dirty="0" smtClean="0"/>
              <a:t>source  </a:t>
            </a:r>
            <a:r>
              <a:rPr lang="en-MY" dirty="0"/>
              <a:t>of  16 N  was  the  boiling  channels  in </a:t>
            </a:r>
            <a:r>
              <a:rPr lang="en-MY" dirty="0" smtClean="0"/>
              <a:t>the </a:t>
            </a:r>
            <a:r>
              <a:rPr lang="en-MY" dirty="0"/>
              <a:t>reactor core and  13 N was easily </a:t>
            </a:r>
            <a:r>
              <a:rPr lang="en-MY" dirty="0" smtClean="0"/>
              <a:t>accumulated  </a:t>
            </a:r>
            <a:r>
              <a:rPr lang="en-MY" dirty="0"/>
              <a:t>in  the  core  by-pass  channels  where </a:t>
            </a:r>
            <a:r>
              <a:rPr lang="en-MY" dirty="0" smtClean="0"/>
              <a:t>the </a:t>
            </a:r>
            <a:r>
              <a:rPr lang="en-MY" dirty="0"/>
              <a:t>residence time  was several times longer </a:t>
            </a:r>
            <a:r>
              <a:rPr lang="en-MY" dirty="0" smtClean="0"/>
              <a:t>than  </a:t>
            </a:r>
            <a:r>
              <a:rPr lang="en-MY" dirty="0"/>
              <a:t>in  fuel  channels. </a:t>
            </a:r>
          </a:p>
        </p:txBody>
      </p:sp>
    </p:spTree>
    <p:extLst>
      <p:ext uri="{BB962C8B-B14F-4D97-AF65-F5344CB8AC3E}">
        <p14:creationId xmlns:p14="http://schemas.microsoft.com/office/powerpoint/2010/main" val="146216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6270171" y="2329344"/>
            <a:ext cx="4762006" cy="3180807"/>
          </a:xfrm>
        </p:spPr>
        <p:txBody>
          <a:bodyPr>
            <a:normAutofit/>
          </a:bodyPr>
          <a:lstStyle/>
          <a:p>
            <a:r>
              <a:rPr lang="en-MY" dirty="0" smtClean="0"/>
              <a:t>Increase  </a:t>
            </a:r>
            <a:r>
              <a:rPr lang="en-MY" dirty="0"/>
              <a:t>in  dose  rate  in  main  steam lines  of  commercial  BWRs  under  HWC </a:t>
            </a:r>
          </a:p>
          <a:p>
            <a:r>
              <a:rPr lang="en-MY" dirty="0" smtClean="0"/>
              <a:t>Chemical  </a:t>
            </a:r>
            <a:r>
              <a:rPr lang="en-MY" dirty="0" err="1"/>
              <a:t>behavior</a:t>
            </a:r>
            <a:r>
              <a:rPr lang="en-MY" dirty="0"/>
              <a:t>  of  </a:t>
            </a:r>
            <a:r>
              <a:rPr lang="en-MY" dirty="0" smtClean="0"/>
              <a:t>16-N  </a:t>
            </a:r>
            <a:r>
              <a:rPr lang="en-MY" dirty="0"/>
              <a:t>in  the  BWR  </a:t>
            </a:r>
            <a:r>
              <a:rPr lang="en-MY" dirty="0" smtClean="0"/>
              <a:t>primary  </a:t>
            </a:r>
            <a:r>
              <a:rPr lang="en-MY" dirty="0"/>
              <a:t>system  is  rarely  quantified  because  it </a:t>
            </a:r>
            <a:r>
              <a:rPr lang="en-MY" dirty="0" smtClean="0"/>
              <a:t>decays  </a:t>
            </a:r>
            <a:r>
              <a:rPr lang="en-MY" dirty="0"/>
              <a:t>rapidly  with  a  half-life  of  7.13 s,  so </a:t>
            </a:r>
            <a:r>
              <a:rPr lang="en-MY" dirty="0" smtClean="0"/>
              <a:t>that  </a:t>
            </a:r>
            <a:r>
              <a:rPr lang="en-MY" dirty="0"/>
              <a:t>13 N  (half-life:  9.97 min)  is  measured  as  the </a:t>
            </a:r>
            <a:r>
              <a:rPr lang="en-MY" dirty="0" smtClean="0"/>
              <a:t>representative  </a:t>
            </a:r>
            <a:r>
              <a:rPr lang="en-MY" dirty="0"/>
              <a:t>of  radioactive  nitrogen  in  the </a:t>
            </a:r>
            <a:r>
              <a:rPr lang="en-MY" dirty="0" smtClean="0"/>
              <a:t>BWR  </a:t>
            </a:r>
            <a:r>
              <a:rPr lang="en-MY" dirty="0"/>
              <a:t>primary  system. </a:t>
            </a:r>
          </a:p>
        </p:txBody>
      </p:sp>
      <p:pic>
        <p:nvPicPr>
          <p:cNvPr id="4" name="Picture 3"/>
          <p:cNvPicPr>
            <a:picLocks noChangeAspect="1"/>
          </p:cNvPicPr>
          <p:nvPr/>
        </p:nvPicPr>
        <p:blipFill>
          <a:blip r:embed="rId3"/>
          <a:stretch>
            <a:fillRect/>
          </a:stretch>
        </p:blipFill>
        <p:spPr>
          <a:xfrm>
            <a:off x="1014153" y="1056258"/>
            <a:ext cx="4994762" cy="4658456"/>
          </a:xfrm>
          <a:prstGeom prst="rect">
            <a:avLst/>
          </a:prstGeom>
        </p:spPr>
      </p:pic>
    </p:spTree>
    <p:extLst>
      <p:ext uri="{BB962C8B-B14F-4D97-AF65-F5344CB8AC3E}">
        <p14:creationId xmlns:p14="http://schemas.microsoft.com/office/powerpoint/2010/main" val="621813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008610" y="286603"/>
            <a:ext cx="8483537" cy="5968956"/>
          </a:xfrm>
          <a:prstGeom prst="rect">
            <a:avLst/>
          </a:prstGeom>
        </p:spPr>
      </p:pic>
    </p:spTree>
    <p:extLst>
      <p:ext uri="{BB962C8B-B14F-4D97-AF65-F5344CB8AC3E}">
        <p14:creationId xmlns:p14="http://schemas.microsoft.com/office/powerpoint/2010/main" val="99160966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SCC Mitigation by </a:t>
            </a:r>
            <a:r>
              <a:rPr lang="en-MY" dirty="0" err="1" smtClean="0"/>
              <a:t>NobleChem</a:t>
            </a:r>
            <a:endParaRPr lang="en-MY" dirty="0"/>
          </a:p>
        </p:txBody>
      </p:sp>
      <p:pic>
        <p:nvPicPr>
          <p:cNvPr id="4" name="Picture 3"/>
          <p:cNvPicPr>
            <a:picLocks noChangeAspect="1"/>
          </p:cNvPicPr>
          <p:nvPr/>
        </p:nvPicPr>
        <p:blipFill>
          <a:blip r:embed="rId2"/>
          <a:stretch>
            <a:fillRect/>
          </a:stretch>
        </p:blipFill>
        <p:spPr>
          <a:xfrm>
            <a:off x="576902" y="2058676"/>
            <a:ext cx="4883207" cy="3843360"/>
          </a:xfrm>
          <a:prstGeom prst="rect">
            <a:avLst/>
          </a:prstGeom>
        </p:spPr>
      </p:pic>
      <p:pic>
        <p:nvPicPr>
          <p:cNvPr id="5" name="Picture 4"/>
          <p:cNvPicPr>
            <a:picLocks noChangeAspect="1"/>
          </p:cNvPicPr>
          <p:nvPr/>
        </p:nvPicPr>
        <p:blipFill>
          <a:blip r:embed="rId3"/>
          <a:stretch>
            <a:fillRect/>
          </a:stretch>
        </p:blipFill>
        <p:spPr>
          <a:xfrm>
            <a:off x="6126480" y="2058676"/>
            <a:ext cx="5590302" cy="3356472"/>
          </a:xfrm>
          <a:prstGeom prst="rect">
            <a:avLst/>
          </a:prstGeom>
        </p:spPr>
      </p:pic>
    </p:spTree>
    <p:extLst>
      <p:ext uri="{BB962C8B-B14F-4D97-AF65-F5344CB8AC3E}">
        <p14:creationId xmlns:p14="http://schemas.microsoft.com/office/powerpoint/2010/main" val="90798743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HWC vs. </a:t>
            </a:r>
            <a:r>
              <a:rPr lang="en-MY" dirty="0" err="1"/>
              <a:t>NobleChem</a:t>
            </a:r>
            <a:r>
              <a:rPr lang="en-MY" dirty="0"/>
              <a:t> </a:t>
            </a:r>
            <a:r>
              <a:rPr lang="en-MY" baseline="30000" dirty="0"/>
              <a:t>TM</a:t>
            </a:r>
            <a:r>
              <a:rPr lang="en-MY" dirty="0"/>
              <a:t> Technology</a:t>
            </a:r>
          </a:p>
        </p:txBody>
      </p:sp>
      <p:pic>
        <p:nvPicPr>
          <p:cNvPr id="4" name="Picture 3"/>
          <p:cNvPicPr>
            <a:picLocks noChangeAspect="1"/>
          </p:cNvPicPr>
          <p:nvPr/>
        </p:nvPicPr>
        <p:blipFill>
          <a:blip r:embed="rId2"/>
          <a:stretch>
            <a:fillRect/>
          </a:stretch>
        </p:blipFill>
        <p:spPr>
          <a:xfrm>
            <a:off x="2752538" y="1839207"/>
            <a:ext cx="6747883" cy="4343368"/>
          </a:xfrm>
          <a:prstGeom prst="rect">
            <a:avLst/>
          </a:prstGeom>
        </p:spPr>
      </p:pic>
    </p:spTree>
    <p:extLst>
      <p:ext uri="{BB962C8B-B14F-4D97-AF65-F5344CB8AC3E}">
        <p14:creationId xmlns:p14="http://schemas.microsoft.com/office/powerpoint/2010/main" val="370717710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ECP Reduction With </a:t>
            </a:r>
            <a:r>
              <a:rPr lang="en-MY" dirty="0" err="1"/>
              <a:t>NobleChem</a:t>
            </a:r>
            <a:endParaRPr lang="en-MY" dirty="0"/>
          </a:p>
        </p:txBody>
      </p:sp>
      <p:pic>
        <p:nvPicPr>
          <p:cNvPr id="4" name="Picture 3"/>
          <p:cNvPicPr>
            <a:picLocks noChangeAspect="1"/>
          </p:cNvPicPr>
          <p:nvPr/>
        </p:nvPicPr>
        <p:blipFill>
          <a:blip r:embed="rId3"/>
          <a:stretch>
            <a:fillRect/>
          </a:stretch>
        </p:blipFill>
        <p:spPr>
          <a:xfrm>
            <a:off x="2777938" y="1836733"/>
            <a:ext cx="6697084" cy="4419567"/>
          </a:xfrm>
          <a:prstGeom prst="rect">
            <a:avLst/>
          </a:prstGeom>
        </p:spPr>
      </p:pic>
    </p:spTree>
    <p:extLst>
      <p:ext uri="{BB962C8B-B14F-4D97-AF65-F5344CB8AC3E}">
        <p14:creationId xmlns:p14="http://schemas.microsoft.com/office/powerpoint/2010/main" val="156425240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err="1" smtClean="0"/>
              <a:t>NobleChem</a:t>
            </a:r>
            <a:endParaRPr lang="en-MY" dirty="0"/>
          </a:p>
        </p:txBody>
      </p:sp>
      <p:sp>
        <p:nvSpPr>
          <p:cNvPr id="3" name="Content Placeholder 2"/>
          <p:cNvSpPr>
            <a:spLocks noGrp="1"/>
          </p:cNvSpPr>
          <p:nvPr>
            <p:ph idx="1"/>
          </p:nvPr>
        </p:nvSpPr>
        <p:spPr/>
        <p:txBody>
          <a:bodyPr/>
          <a:lstStyle/>
          <a:p>
            <a:r>
              <a:rPr lang="en-MY" dirty="0" err="1" smtClean="0"/>
              <a:t>NobleChem</a:t>
            </a:r>
            <a:r>
              <a:rPr lang="en-MY" dirty="0" smtClean="0"/>
              <a:t> was </a:t>
            </a:r>
            <a:r>
              <a:rPr lang="en-MY" dirty="0"/>
              <a:t>developed by GE in which all wetted surfaces could be made </a:t>
            </a:r>
            <a:r>
              <a:rPr lang="en-MY" dirty="0" smtClean="0"/>
              <a:t>catalytic.</a:t>
            </a:r>
          </a:p>
          <a:p>
            <a:r>
              <a:rPr lang="en-MY" dirty="0" smtClean="0"/>
              <a:t>Metals </a:t>
            </a:r>
            <a:r>
              <a:rPr lang="en-MY" dirty="0"/>
              <a:t>such as Pt, </a:t>
            </a:r>
            <a:r>
              <a:rPr lang="en-MY" dirty="0" err="1"/>
              <a:t>Pd</a:t>
            </a:r>
            <a:r>
              <a:rPr lang="en-MY" dirty="0"/>
              <a:t>, Rh, </a:t>
            </a:r>
            <a:r>
              <a:rPr lang="en-MY" dirty="0" smtClean="0"/>
              <a:t>Ru </a:t>
            </a:r>
            <a:r>
              <a:rPr lang="en-MY" dirty="0"/>
              <a:t>are electro-catalytic; i.e., reactions </a:t>
            </a:r>
            <a:r>
              <a:rPr lang="en-MY" dirty="0" smtClean="0"/>
              <a:t>(</a:t>
            </a:r>
            <a:r>
              <a:rPr lang="en-MY" dirty="0"/>
              <a:t>esp. </a:t>
            </a:r>
            <a:r>
              <a:rPr lang="en-MY" dirty="0" smtClean="0"/>
              <a:t>H</a:t>
            </a:r>
            <a:r>
              <a:rPr lang="en-MY" baseline="-25000" dirty="0" smtClean="0"/>
              <a:t>2</a:t>
            </a:r>
            <a:r>
              <a:rPr lang="en-MY" dirty="0" smtClean="0"/>
              <a:t>  </a:t>
            </a:r>
            <a:r>
              <a:rPr lang="en-MY" dirty="0"/>
              <a:t>and </a:t>
            </a:r>
            <a:r>
              <a:rPr lang="en-MY" dirty="0" smtClean="0"/>
              <a:t>O</a:t>
            </a:r>
            <a:r>
              <a:rPr lang="en-MY" baseline="-25000" dirty="0" smtClean="0"/>
              <a:t>2</a:t>
            </a:r>
            <a:r>
              <a:rPr lang="en-MY" dirty="0" smtClean="0"/>
              <a:t>  </a:t>
            </a:r>
            <a:r>
              <a:rPr lang="en-MY" dirty="0"/>
              <a:t>or </a:t>
            </a:r>
            <a:r>
              <a:rPr lang="en-MY" dirty="0" smtClean="0"/>
              <a:t>H</a:t>
            </a:r>
            <a:r>
              <a:rPr lang="en-MY" baseline="-25000" dirty="0" smtClean="0"/>
              <a:t>2</a:t>
            </a:r>
            <a:r>
              <a:rPr lang="en-MY" dirty="0" smtClean="0"/>
              <a:t>O</a:t>
            </a:r>
            <a:r>
              <a:rPr lang="en-MY" baseline="-25000" dirty="0" smtClean="0"/>
              <a:t>2</a:t>
            </a:r>
            <a:r>
              <a:rPr lang="en-MY" dirty="0" smtClean="0"/>
              <a:t>  </a:t>
            </a:r>
            <a:r>
              <a:rPr lang="en-MY" dirty="0"/>
              <a:t>reactions) are dramatically accelerated. </a:t>
            </a:r>
            <a:endParaRPr lang="en-MY" dirty="0" smtClean="0"/>
          </a:p>
          <a:p>
            <a:r>
              <a:rPr lang="en-MY" dirty="0" smtClean="0"/>
              <a:t>Pt can be added through:</a:t>
            </a:r>
          </a:p>
          <a:p>
            <a:pPr lvl="1"/>
            <a:r>
              <a:rPr lang="en-MY" dirty="0" smtClean="0"/>
              <a:t>can </a:t>
            </a:r>
            <a:r>
              <a:rPr lang="en-MY" dirty="0"/>
              <a:t>be added to alloys and used in thermal spray </a:t>
            </a:r>
            <a:r>
              <a:rPr lang="en-MY" dirty="0" smtClean="0"/>
              <a:t>powders</a:t>
            </a:r>
          </a:p>
          <a:p>
            <a:pPr lvl="1"/>
            <a:r>
              <a:rPr lang="en-MY" dirty="0"/>
              <a:t> introduce low concentrations of Pt salts (e.g., </a:t>
            </a:r>
            <a:r>
              <a:rPr lang="en-MY" dirty="0" smtClean="0"/>
              <a:t>Na</a:t>
            </a:r>
            <a:r>
              <a:rPr lang="en-MY" baseline="-25000" dirty="0" smtClean="0"/>
              <a:t>2</a:t>
            </a:r>
            <a:r>
              <a:rPr lang="en-MY" dirty="0" smtClean="0"/>
              <a:t>Pt(OH)</a:t>
            </a:r>
            <a:r>
              <a:rPr lang="en-MY" baseline="-25000" dirty="0" smtClean="0"/>
              <a:t>6</a:t>
            </a:r>
            <a:r>
              <a:rPr lang="en-MY" dirty="0" smtClean="0"/>
              <a:t> </a:t>
            </a:r>
            <a:r>
              <a:rPr lang="en-MY" dirty="0"/>
              <a:t>) into BWR </a:t>
            </a:r>
            <a:r>
              <a:rPr lang="en-MY" dirty="0" smtClean="0"/>
              <a:t>water</a:t>
            </a:r>
            <a:r>
              <a:rPr lang="en-MY" dirty="0"/>
              <a:t>, which results in Pt depositing on the surfaces of all wetted parts.</a:t>
            </a:r>
          </a:p>
          <a:p>
            <a:r>
              <a:rPr lang="en-MY" dirty="0"/>
              <a:t>Pt concentrations below </a:t>
            </a:r>
            <a:r>
              <a:rPr lang="en-MY" dirty="0" smtClean="0"/>
              <a:t>1</a:t>
            </a:r>
            <a:r>
              <a:rPr lang="en-MY" dirty="0"/>
              <a:t>% of a monolayer are </a:t>
            </a:r>
            <a:r>
              <a:rPr lang="en-MY" dirty="0" smtClean="0"/>
              <a:t>adequate. </a:t>
            </a:r>
            <a:r>
              <a:rPr lang="en-MY" dirty="0"/>
              <a:t>An “</a:t>
            </a:r>
            <a:r>
              <a:rPr lang="en-MY" dirty="0" err="1"/>
              <a:t>OnLine</a:t>
            </a:r>
            <a:r>
              <a:rPr lang="en-MY" dirty="0"/>
              <a:t> </a:t>
            </a:r>
            <a:r>
              <a:rPr lang="en-MY" dirty="0" err="1" smtClean="0"/>
              <a:t>NobleChem</a:t>
            </a:r>
            <a:r>
              <a:rPr lang="en-MY" dirty="0" smtClean="0"/>
              <a:t>” </a:t>
            </a:r>
            <a:r>
              <a:rPr lang="en-MY" dirty="0"/>
              <a:t>is being developed that introduces Pt during full-power </a:t>
            </a:r>
            <a:r>
              <a:rPr lang="en-MY" dirty="0" smtClean="0"/>
              <a:t>operation</a:t>
            </a:r>
            <a:r>
              <a:rPr lang="en-MY" dirty="0"/>
              <a:t>.</a:t>
            </a:r>
            <a:endParaRPr lang="en-MY" dirty="0" smtClean="0"/>
          </a:p>
          <a:p>
            <a:endParaRPr lang="en-MY" dirty="0" smtClean="0"/>
          </a:p>
          <a:p>
            <a:pPr lvl="1"/>
            <a:endParaRPr lang="en-MY" dirty="0" smtClean="0"/>
          </a:p>
        </p:txBody>
      </p:sp>
    </p:spTree>
    <p:extLst>
      <p:ext uri="{BB962C8B-B14F-4D97-AF65-F5344CB8AC3E}">
        <p14:creationId xmlns:p14="http://schemas.microsoft.com/office/powerpoint/2010/main" val="2323463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4"/>
            <a:ext cx="6044858" cy="4023360"/>
          </a:xfrm>
        </p:spPr>
        <p:txBody>
          <a:bodyPr>
            <a:normAutofit/>
          </a:bodyPr>
          <a:lstStyle/>
          <a:p>
            <a:r>
              <a:rPr lang="en-MY" dirty="0" err="1"/>
              <a:t>E</a:t>
            </a:r>
            <a:r>
              <a:rPr lang="en-MY" dirty="0" err="1" smtClean="0"/>
              <a:t>lectrocatalytic</a:t>
            </a:r>
            <a:r>
              <a:rPr lang="en-MY" dirty="0" smtClean="0"/>
              <a:t> </a:t>
            </a:r>
            <a:r>
              <a:rPr lang="en-MY" dirty="0"/>
              <a:t>processes </a:t>
            </a:r>
            <a:r>
              <a:rPr lang="en-MY" dirty="0" smtClean="0"/>
              <a:t>are developed for </a:t>
            </a:r>
            <a:r>
              <a:rPr lang="en-MY" dirty="0"/>
              <a:t>improving the efficiency of the oxygen/ </a:t>
            </a:r>
            <a:r>
              <a:rPr lang="en-MY" dirty="0" smtClean="0"/>
              <a:t>hydrogen </a:t>
            </a:r>
            <a:r>
              <a:rPr lang="en-MY" dirty="0"/>
              <a:t>recombination process and thereby extending the region of protection to the reactor core </a:t>
            </a:r>
            <a:r>
              <a:rPr lang="en-MY" dirty="0" smtClean="0"/>
              <a:t>region</a:t>
            </a:r>
          </a:p>
          <a:p>
            <a:endParaRPr lang="en-MY" dirty="0"/>
          </a:p>
          <a:p>
            <a:r>
              <a:rPr lang="en-MY" dirty="0" smtClean="0"/>
              <a:t>Advantage of </a:t>
            </a:r>
            <a:r>
              <a:rPr lang="en-MY" dirty="0" err="1" smtClean="0"/>
              <a:t>NobleChem</a:t>
            </a:r>
            <a:r>
              <a:rPr lang="en-MY" dirty="0" smtClean="0"/>
              <a:t>:</a:t>
            </a:r>
          </a:p>
          <a:p>
            <a:r>
              <a:rPr lang="en-MY" dirty="0" smtClean="0"/>
              <a:t>Under </a:t>
            </a:r>
            <a:r>
              <a:rPr lang="en-MY" dirty="0"/>
              <a:t>the </a:t>
            </a:r>
            <a:r>
              <a:rPr lang="en-MY" dirty="0" err="1"/>
              <a:t>Noblechem</a:t>
            </a:r>
            <a:r>
              <a:rPr lang="en-MY" dirty="0"/>
              <a:t> process protection of the core internals from stress corrosion </a:t>
            </a:r>
            <a:r>
              <a:rPr lang="en-MY" dirty="0" smtClean="0"/>
              <a:t>cracking </a:t>
            </a:r>
            <a:r>
              <a:rPr lang="en-MY" dirty="0"/>
              <a:t>can be achieved at lower </a:t>
            </a:r>
            <a:r>
              <a:rPr lang="en-MY" dirty="0" err="1"/>
              <a:t>feedwater</a:t>
            </a:r>
            <a:r>
              <a:rPr lang="en-MY" dirty="0"/>
              <a:t> hydrogen concentrations that do not give rise to </a:t>
            </a:r>
            <a:r>
              <a:rPr lang="en-MY" dirty="0" smtClean="0"/>
              <a:t>accelerated  </a:t>
            </a:r>
            <a:r>
              <a:rPr lang="en-MY" dirty="0"/>
              <a:t>16 N </a:t>
            </a:r>
            <a:r>
              <a:rPr lang="en-MY" dirty="0" err="1" smtClean="0"/>
              <a:t>offgas</a:t>
            </a:r>
            <a:r>
              <a:rPr lang="en-MY" dirty="0" smtClean="0"/>
              <a:t> </a:t>
            </a:r>
            <a:r>
              <a:rPr lang="en-MY" dirty="0"/>
              <a:t>rates and increases in the main steam line radiation</a:t>
            </a:r>
          </a:p>
        </p:txBody>
      </p:sp>
      <p:pic>
        <p:nvPicPr>
          <p:cNvPr id="4" name="Picture 3"/>
          <p:cNvPicPr>
            <a:picLocks noChangeAspect="1"/>
          </p:cNvPicPr>
          <p:nvPr/>
        </p:nvPicPr>
        <p:blipFill>
          <a:blip r:embed="rId2"/>
          <a:stretch>
            <a:fillRect/>
          </a:stretch>
        </p:blipFill>
        <p:spPr>
          <a:xfrm>
            <a:off x="7142138" y="286603"/>
            <a:ext cx="3014111" cy="5825023"/>
          </a:xfrm>
          <a:prstGeom prst="rect">
            <a:avLst/>
          </a:prstGeom>
        </p:spPr>
      </p:pic>
    </p:spTree>
    <p:extLst>
      <p:ext uri="{BB962C8B-B14F-4D97-AF65-F5344CB8AC3E}">
        <p14:creationId xmlns:p14="http://schemas.microsoft.com/office/powerpoint/2010/main" val="903465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Effectiveness </a:t>
            </a:r>
            <a:r>
              <a:rPr lang="en-MY" dirty="0"/>
              <a:t>of </a:t>
            </a:r>
            <a:r>
              <a:rPr lang="en-MY" dirty="0" err="1"/>
              <a:t>NobleChem</a:t>
            </a:r>
            <a:endParaRPr lang="en-MY" dirty="0"/>
          </a:p>
        </p:txBody>
      </p:sp>
      <p:sp>
        <p:nvSpPr>
          <p:cNvPr id="3" name="Content Placeholder 2"/>
          <p:cNvSpPr>
            <a:spLocks noGrp="1"/>
          </p:cNvSpPr>
          <p:nvPr>
            <p:ph idx="1"/>
          </p:nvPr>
        </p:nvSpPr>
        <p:spPr/>
        <p:txBody>
          <a:bodyPr>
            <a:normAutofit/>
          </a:bodyPr>
          <a:lstStyle/>
          <a:p>
            <a:r>
              <a:rPr lang="en-MY" sz="2400" b="1" dirty="0" smtClean="0"/>
              <a:t>1) Stoichiometry of H</a:t>
            </a:r>
            <a:r>
              <a:rPr lang="en-MY" sz="2400" b="1" baseline="-25000" dirty="0" smtClean="0"/>
              <a:t>2</a:t>
            </a:r>
            <a:r>
              <a:rPr lang="en-MY" sz="2400" b="1" dirty="0" smtClean="0"/>
              <a:t> and O</a:t>
            </a:r>
            <a:r>
              <a:rPr lang="en-MY" sz="2400" b="1" baseline="-25000" dirty="0" smtClean="0"/>
              <a:t>2</a:t>
            </a:r>
          </a:p>
          <a:p>
            <a:r>
              <a:rPr lang="en-MY" sz="2400" dirty="0" smtClean="0"/>
              <a:t>To </a:t>
            </a:r>
            <a:r>
              <a:rPr lang="en-MY" sz="2400" dirty="0"/>
              <a:t>achieve low corrosion potential at all locations of interest, </a:t>
            </a:r>
            <a:r>
              <a:rPr lang="en-MY" sz="2400" dirty="0" smtClean="0"/>
              <a:t>H</a:t>
            </a:r>
            <a:r>
              <a:rPr lang="en-MY" sz="2400" baseline="-25000" dirty="0" smtClean="0"/>
              <a:t>2</a:t>
            </a:r>
            <a:r>
              <a:rPr lang="en-MY" sz="2400" dirty="0" smtClean="0"/>
              <a:t>  </a:t>
            </a:r>
            <a:r>
              <a:rPr lang="en-MY" sz="2400" dirty="0"/>
              <a:t>must be in </a:t>
            </a:r>
            <a:r>
              <a:rPr lang="en-MY" sz="2400" dirty="0" smtClean="0"/>
              <a:t>stoichiometric </a:t>
            </a:r>
            <a:r>
              <a:rPr lang="en-MY" sz="2400" dirty="0"/>
              <a:t>excess.  Considering only </a:t>
            </a:r>
            <a:r>
              <a:rPr lang="en-MY" sz="2400" dirty="0" smtClean="0"/>
              <a:t>O</a:t>
            </a:r>
            <a:r>
              <a:rPr lang="en-MY" sz="2400" baseline="-25000" dirty="0" smtClean="0"/>
              <a:t>2</a:t>
            </a:r>
            <a:r>
              <a:rPr lang="en-MY" sz="2400" dirty="0" smtClean="0"/>
              <a:t>, there </a:t>
            </a:r>
            <a:r>
              <a:rPr lang="en-MY" sz="2400" dirty="0"/>
              <a:t>must be two moles of </a:t>
            </a:r>
            <a:r>
              <a:rPr lang="en-MY" sz="2400" dirty="0" smtClean="0"/>
              <a:t>H</a:t>
            </a:r>
            <a:r>
              <a:rPr lang="en-MY" sz="2400" baseline="-25000" dirty="0" smtClean="0"/>
              <a:t>2</a:t>
            </a:r>
            <a:r>
              <a:rPr lang="en-MY" sz="2400" dirty="0" smtClean="0"/>
              <a:t>  </a:t>
            </a:r>
            <a:r>
              <a:rPr lang="en-MY" sz="2400" dirty="0"/>
              <a:t>per mole of </a:t>
            </a:r>
            <a:r>
              <a:rPr lang="en-MY" sz="2400" dirty="0" smtClean="0"/>
              <a:t>O</a:t>
            </a:r>
            <a:r>
              <a:rPr lang="en-MY" sz="2400" baseline="-25000" dirty="0" smtClean="0"/>
              <a:t>2</a:t>
            </a:r>
            <a:r>
              <a:rPr lang="en-MY" sz="2400" dirty="0" smtClean="0"/>
              <a:t>.</a:t>
            </a:r>
            <a:endParaRPr lang="en-MY" sz="2400" dirty="0"/>
          </a:p>
          <a:p>
            <a:r>
              <a:rPr lang="en-MY" sz="2400" dirty="0"/>
              <a:t>This is easily </a:t>
            </a:r>
            <a:r>
              <a:rPr lang="en-MY" sz="2400" dirty="0" smtClean="0"/>
              <a:t>achieved </a:t>
            </a:r>
            <a:r>
              <a:rPr lang="en-MY" sz="2400" dirty="0"/>
              <a:t>at fairly low levels of </a:t>
            </a:r>
            <a:r>
              <a:rPr lang="en-MY" sz="2400" dirty="0" smtClean="0"/>
              <a:t>H</a:t>
            </a:r>
            <a:r>
              <a:rPr lang="en-MY" sz="2400" baseline="-25000" dirty="0" smtClean="0"/>
              <a:t>2</a:t>
            </a:r>
            <a:r>
              <a:rPr lang="en-MY" sz="2400" dirty="0" smtClean="0"/>
              <a:t>  </a:t>
            </a:r>
            <a:r>
              <a:rPr lang="en-MY" sz="2400" dirty="0"/>
              <a:t>injection to the feed water at all locations until </a:t>
            </a:r>
            <a:r>
              <a:rPr lang="en-MY" sz="2400" dirty="0" smtClean="0"/>
              <a:t>boiling occurs. Additionally</a:t>
            </a:r>
            <a:r>
              <a:rPr lang="en-MY" sz="2400" dirty="0"/>
              <a:t>, there may be areas in the upper </a:t>
            </a:r>
            <a:r>
              <a:rPr lang="en-MY" sz="2400" dirty="0" smtClean="0"/>
              <a:t>regions </a:t>
            </a:r>
            <a:r>
              <a:rPr lang="en-MY" sz="2400" dirty="0"/>
              <a:t>of the annulus where the (</a:t>
            </a:r>
            <a:r>
              <a:rPr lang="en-MY" sz="2400" dirty="0" smtClean="0"/>
              <a:t>H2 </a:t>
            </a:r>
            <a:r>
              <a:rPr lang="en-MY" sz="2400" dirty="0"/>
              <a:t>-rich) feed water does not adequately mix with the </a:t>
            </a:r>
            <a:r>
              <a:rPr lang="en-MY" sz="2400" dirty="0" smtClean="0"/>
              <a:t>core </a:t>
            </a:r>
            <a:r>
              <a:rPr lang="en-MY" sz="2400" dirty="0"/>
              <a:t>water, and stoichiometric excess </a:t>
            </a:r>
            <a:r>
              <a:rPr lang="en-MY" sz="2400" dirty="0" smtClean="0"/>
              <a:t>H</a:t>
            </a:r>
            <a:r>
              <a:rPr lang="en-MY" sz="2400" baseline="-25000" dirty="0" smtClean="0"/>
              <a:t>2</a:t>
            </a:r>
            <a:r>
              <a:rPr lang="en-MY" sz="2400" dirty="0" smtClean="0"/>
              <a:t>  </a:t>
            </a:r>
            <a:r>
              <a:rPr lang="en-MY" sz="2400" dirty="0"/>
              <a:t>might not exist in some local regions. </a:t>
            </a:r>
            <a:endParaRPr lang="en-MY" sz="2400" dirty="0" smtClean="0"/>
          </a:p>
          <a:p>
            <a:r>
              <a:rPr lang="en-MY" sz="2400" dirty="0" smtClean="0"/>
              <a:t>Thus</a:t>
            </a:r>
            <a:r>
              <a:rPr lang="en-MY" sz="2400" dirty="0"/>
              <a:t>, areas above the fuel channel are not protected.  </a:t>
            </a:r>
          </a:p>
          <a:p>
            <a:endParaRPr lang="en-MY" sz="2400" dirty="0"/>
          </a:p>
          <a:p>
            <a:endParaRPr lang="en-MY" dirty="0"/>
          </a:p>
        </p:txBody>
      </p:sp>
    </p:spTree>
    <p:extLst>
      <p:ext uri="{BB962C8B-B14F-4D97-AF65-F5344CB8AC3E}">
        <p14:creationId xmlns:p14="http://schemas.microsoft.com/office/powerpoint/2010/main" val="4229879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BWR Advantages</a:t>
            </a:r>
            <a:endParaRPr lang="en-MY" dirty="0"/>
          </a:p>
        </p:txBody>
      </p:sp>
      <p:sp>
        <p:nvSpPr>
          <p:cNvPr id="5" name="Content Placeholder 4"/>
          <p:cNvSpPr>
            <a:spLocks noGrp="1"/>
          </p:cNvSpPr>
          <p:nvPr>
            <p:ph idx="1"/>
          </p:nvPr>
        </p:nvSpPr>
        <p:spPr>
          <a:xfrm>
            <a:off x="1097280" y="1845734"/>
            <a:ext cx="10058400" cy="4023360"/>
          </a:xfrm>
        </p:spPr>
        <p:txBody>
          <a:bodyPr>
            <a:normAutofit/>
          </a:bodyPr>
          <a:lstStyle/>
          <a:p>
            <a:pPr marL="0" indent="0" fontAlgn="auto">
              <a:lnSpc>
                <a:spcPct val="110000"/>
              </a:lnSpc>
              <a:spcAft>
                <a:spcPts val="0"/>
              </a:spcAft>
              <a:buNone/>
              <a:defRPr/>
            </a:pPr>
            <a:r>
              <a:rPr lang="en-US" dirty="0">
                <a:latin typeface="Arial" pitchFamily="34" charset="0"/>
              </a:rPr>
              <a:t>Single loop eliminates steam generator</a:t>
            </a:r>
          </a:p>
          <a:p>
            <a:pPr marL="0" indent="0" fontAlgn="auto">
              <a:lnSpc>
                <a:spcPct val="110000"/>
              </a:lnSpc>
              <a:spcAft>
                <a:spcPts val="0"/>
              </a:spcAft>
              <a:buNone/>
              <a:defRPr/>
            </a:pPr>
            <a:r>
              <a:rPr lang="en-US" dirty="0">
                <a:latin typeface="Arial" pitchFamily="34" charset="0"/>
              </a:rPr>
              <a:t>Bottom entry control rods reduce refueling outage time/cost; also provide adequate shutdown margin during refueling.  </a:t>
            </a:r>
          </a:p>
          <a:p>
            <a:pPr marL="0" indent="0" fontAlgn="auto">
              <a:lnSpc>
                <a:spcPct val="110000"/>
              </a:lnSpc>
              <a:spcAft>
                <a:spcPts val="0"/>
              </a:spcAft>
              <a:buNone/>
              <a:defRPr/>
            </a:pPr>
            <a:r>
              <a:rPr lang="en-US" dirty="0">
                <a:latin typeface="Arial" pitchFamily="34" charset="0"/>
              </a:rPr>
              <a:t>Lower operating pressure lowers cost to obtain safety margin against piping rupture</a:t>
            </a:r>
            <a:r>
              <a:rPr lang="en-US" dirty="0" smtClean="0">
                <a:latin typeface="Arial" pitchFamily="34" charset="0"/>
              </a:rPr>
              <a:t>.</a:t>
            </a:r>
            <a:endParaRPr lang="en-US" dirty="0">
              <a:latin typeface="Arial" pitchFamily="34" charset="0"/>
            </a:endParaRPr>
          </a:p>
        </p:txBody>
      </p:sp>
    </p:spTree>
    <p:extLst>
      <p:ext uri="{BB962C8B-B14F-4D97-AF65-F5344CB8AC3E}">
        <p14:creationId xmlns:p14="http://schemas.microsoft.com/office/powerpoint/2010/main" val="1822254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b="1" dirty="0" smtClean="0">
                <a:solidFill>
                  <a:srgbClr val="002060"/>
                </a:solidFill>
              </a:rPr>
              <a:t>2) Limitation of Materials</a:t>
            </a:r>
          </a:p>
          <a:p>
            <a:r>
              <a:rPr lang="en-MY" sz="2400" dirty="0"/>
              <a:t>Low corrosion potential does not </a:t>
            </a:r>
            <a:r>
              <a:rPr lang="en-MY" sz="2400" dirty="0" smtClean="0"/>
              <a:t>guarantee total mitigation of </a:t>
            </a:r>
            <a:r>
              <a:rPr lang="en-MY" sz="2400" dirty="0"/>
              <a:t>SCC. </a:t>
            </a:r>
            <a:endParaRPr lang="en-MY" sz="2400" dirty="0" smtClean="0"/>
          </a:p>
          <a:p>
            <a:r>
              <a:rPr lang="en-MY" sz="2400" dirty="0" smtClean="0"/>
              <a:t>Higher </a:t>
            </a:r>
            <a:r>
              <a:rPr lang="en-MY" sz="2400" dirty="0"/>
              <a:t>yield </a:t>
            </a:r>
            <a:r>
              <a:rPr lang="en-MY" sz="2400" dirty="0" smtClean="0"/>
              <a:t>strength materials, such </a:t>
            </a:r>
            <a:r>
              <a:rPr lang="en-MY" sz="2400" dirty="0"/>
              <a:t>as alloy 182/82 weld metal, irradiated stainless steel, cold </a:t>
            </a:r>
            <a:r>
              <a:rPr lang="en-MY" sz="2400" dirty="0" smtClean="0"/>
              <a:t>worked </a:t>
            </a:r>
            <a:r>
              <a:rPr lang="en-MY" sz="2400" dirty="0"/>
              <a:t>stainless steel or alloy </a:t>
            </a:r>
            <a:r>
              <a:rPr lang="en-MY" sz="2400" dirty="0" smtClean="0"/>
              <a:t>600, benefit </a:t>
            </a:r>
            <a:r>
              <a:rPr lang="en-MY" sz="2400" dirty="0"/>
              <a:t>less </a:t>
            </a:r>
            <a:r>
              <a:rPr lang="en-MY" sz="2400" dirty="0" smtClean="0"/>
              <a:t>than sensitized </a:t>
            </a:r>
            <a:r>
              <a:rPr lang="en-MY" sz="2400" dirty="0"/>
              <a:t>stainless steel, because cold work causes higher </a:t>
            </a:r>
            <a:r>
              <a:rPr lang="en-MY" sz="2400" dirty="0" smtClean="0"/>
              <a:t>growth </a:t>
            </a:r>
            <a:r>
              <a:rPr lang="en-MY" sz="2400" dirty="0"/>
              <a:t>rates at both low and high corrosion potential </a:t>
            </a:r>
          </a:p>
        </p:txBody>
      </p:sp>
    </p:spTree>
    <p:extLst>
      <p:ext uri="{BB962C8B-B14F-4D97-AF65-F5344CB8AC3E}">
        <p14:creationId xmlns:p14="http://schemas.microsoft.com/office/powerpoint/2010/main" val="3742509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b="1" dirty="0" smtClean="0">
                <a:solidFill>
                  <a:srgbClr val="002060"/>
                </a:solidFill>
              </a:rPr>
              <a:t>3) Development of crack</a:t>
            </a:r>
          </a:p>
          <a:p>
            <a:r>
              <a:rPr lang="en-MY" sz="2400" dirty="0"/>
              <a:t>If cracks grow extensive in between </a:t>
            </a:r>
            <a:r>
              <a:rPr lang="en-MY" sz="2400" dirty="0" err="1" smtClean="0"/>
              <a:t>NobleChem</a:t>
            </a:r>
            <a:r>
              <a:rPr lang="en-MY" sz="2400" dirty="0" smtClean="0"/>
              <a:t> </a:t>
            </a:r>
            <a:r>
              <a:rPr lang="en-MY" sz="2400" dirty="0"/>
              <a:t>applications, </a:t>
            </a:r>
            <a:r>
              <a:rPr lang="en-MY" sz="2400" dirty="0" smtClean="0"/>
              <a:t>O</a:t>
            </a:r>
            <a:r>
              <a:rPr lang="en-MY" sz="2400" baseline="-25000" dirty="0" smtClean="0"/>
              <a:t>2</a:t>
            </a:r>
            <a:r>
              <a:rPr lang="en-MY" sz="2400" dirty="0" smtClean="0"/>
              <a:t>  </a:t>
            </a:r>
            <a:r>
              <a:rPr lang="en-MY" sz="2400" dirty="0"/>
              <a:t>can get to areas of </a:t>
            </a:r>
            <a:r>
              <a:rPr lang="en-MY" sz="2400" dirty="0" smtClean="0"/>
              <a:t>the </a:t>
            </a:r>
            <a:r>
              <a:rPr lang="en-MY" sz="2400" dirty="0"/>
              <a:t>crack </a:t>
            </a:r>
            <a:r>
              <a:rPr lang="en-MY" sz="2400" dirty="0" smtClean="0"/>
              <a:t>that </a:t>
            </a:r>
            <a:r>
              <a:rPr lang="en-MY" sz="2400" dirty="0"/>
              <a:t>are not catalytic, so no catalytic benefit is </a:t>
            </a:r>
            <a:r>
              <a:rPr lang="en-MY" sz="2400" dirty="0" smtClean="0"/>
              <a:t>observed. </a:t>
            </a:r>
          </a:p>
          <a:p>
            <a:r>
              <a:rPr lang="en-MY" sz="2400" dirty="0" smtClean="0"/>
              <a:t>This </a:t>
            </a:r>
            <a:r>
              <a:rPr lang="en-MY" sz="2400" dirty="0"/>
              <a:t>is a </a:t>
            </a:r>
            <a:r>
              <a:rPr lang="en-MY" sz="2400" dirty="0" smtClean="0"/>
              <a:t>well-understood </a:t>
            </a:r>
            <a:r>
              <a:rPr lang="en-MY" sz="2400" dirty="0"/>
              <a:t>limitation, and where it has occurred in the operational reactors, it has </a:t>
            </a:r>
            <a:r>
              <a:rPr lang="en-MY" sz="2400" dirty="0" smtClean="0"/>
              <a:t>been </a:t>
            </a:r>
            <a:r>
              <a:rPr lang="en-MY" sz="2400" dirty="0"/>
              <a:t>associated with a digression from operational procedure and the inadequate </a:t>
            </a:r>
            <a:r>
              <a:rPr lang="en-MY" sz="2400" dirty="0" smtClean="0"/>
              <a:t>control </a:t>
            </a:r>
            <a:r>
              <a:rPr lang="en-MY" sz="2400" dirty="0"/>
              <a:t>of the hydrogen feed rate.  </a:t>
            </a:r>
          </a:p>
        </p:txBody>
      </p:sp>
    </p:spTree>
    <p:extLst>
      <p:ext uri="{BB962C8B-B14F-4D97-AF65-F5344CB8AC3E}">
        <p14:creationId xmlns:p14="http://schemas.microsoft.com/office/powerpoint/2010/main" val="220367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Removal of Surface Cold Working</a:t>
            </a:r>
          </a:p>
        </p:txBody>
      </p:sp>
      <p:pic>
        <p:nvPicPr>
          <p:cNvPr id="4" name="Picture 3"/>
          <p:cNvPicPr>
            <a:picLocks noChangeAspect="1"/>
          </p:cNvPicPr>
          <p:nvPr/>
        </p:nvPicPr>
        <p:blipFill>
          <a:blip r:embed="rId3"/>
          <a:stretch>
            <a:fillRect/>
          </a:stretch>
        </p:blipFill>
        <p:spPr>
          <a:xfrm>
            <a:off x="1462937" y="1737360"/>
            <a:ext cx="6125396" cy="4438692"/>
          </a:xfrm>
          <a:prstGeom prst="rect">
            <a:avLst/>
          </a:prstGeom>
        </p:spPr>
      </p:pic>
      <p:sp>
        <p:nvSpPr>
          <p:cNvPr id="5" name="Rectangle 4"/>
          <p:cNvSpPr/>
          <p:nvPr/>
        </p:nvSpPr>
        <p:spPr>
          <a:xfrm>
            <a:off x="7778336" y="3400892"/>
            <a:ext cx="4031965" cy="646331"/>
          </a:xfrm>
          <a:prstGeom prst="rect">
            <a:avLst/>
          </a:prstGeom>
        </p:spPr>
        <p:txBody>
          <a:bodyPr wrap="square">
            <a:spAutoFit/>
          </a:bodyPr>
          <a:lstStyle/>
          <a:p>
            <a:r>
              <a:rPr lang="en-MY" dirty="0"/>
              <a:t>Relationship between SCC Crack Depth and Surface </a:t>
            </a:r>
            <a:r>
              <a:rPr lang="en-MY" dirty="0" smtClean="0"/>
              <a:t>Hardness</a:t>
            </a:r>
            <a:r>
              <a:rPr lang="en-MY" dirty="0"/>
              <a:t>.</a:t>
            </a:r>
          </a:p>
        </p:txBody>
      </p:sp>
    </p:spTree>
    <p:extLst>
      <p:ext uri="{BB962C8B-B14F-4D97-AF65-F5344CB8AC3E}">
        <p14:creationId xmlns:p14="http://schemas.microsoft.com/office/powerpoint/2010/main" val="158302558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sz="2200" dirty="0" smtClean="0"/>
          </a:p>
          <a:p>
            <a:r>
              <a:rPr lang="en-MY" sz="2200" dirty="0"/>
              <a:t>If the surface of stainless steel is machined, fine grains with a diameter of 0.5 </a:t>
            </a:r>
            <a:r>
              <a:rPr lang="en-MY" sz="2200" dirty="0" err="1"/>
              <a:t>μm</a:t>
            </a:r>
            <a:r>
              <a:rPr lang="en-MY" sz="2200" dirty="0"/>
              <a:t> or less form in the surface-most region due to recrystallization induced by the machining. </a:t>
            </a:r>
          </a:p>
          <a:p>
            <a:r>
              <a:rPr lang="en-MY" sz="2200" dirty="0"/>
              <a:t>A further cold-worked layer forms beneath this due to slip deformation, also caused by the machining. It has been identified that these microstructural changes play a significant role in non-sensitized </a:t>
            </a:r>
            <a:r>
              <a:rPr lang="en-MY" sz="2200" dirty="0" smtClean="0"/>
              <a:t>SCC</a:t>
            </a:r>
            <a:endParaRPr lang="en-MY" sz="2200" dirty="0"/>
          </a:p>
          <a:p>
            <a:r>
              <a:rPr lang="en-MY" sz="2200" dirty="0" smtClean="0"/>
              <a:t>To </a:t>
            </a:r>
            <a:r>
              <a:rPr lang="en-MY" sz="2200" dirty="0"/>
              <a:t>eliminate this surface cold-worked layer </a:t>
            </a:r>
            <a:r>
              <a:rPr lang="en-MY" sz="2200" dirty="0" smtClean="0"/>
              <a:t>as a </a:t>
            </a:r>
            <a:r>
              <a:rPr lang="en-MY" sz="2200" dirty="0"/>
              <a:t>cause of SCC, the flap wheel and CNS (clean ’n </a:t>
            </a:r>
            <a:r>
              <a:rPr lang="en-MY" sz="2200" dirty="0" smtClean="0"/>
              <a:t>strip</a:t>
            </a:r>
            <a:r>
              <a:rPr lang="en-MY" sz="2200" dirty="0"/>
              <a:t>) polishing techniques have been used on the reactor shroud and other components for recent </a:t>
            </a:r>
            <a:r>
              <a:rPr lang="en-MY" sz="2200" dirty="0" smtClean="0"/>
              <a:t>plants.</a:t>
            </a:r>
          </a:p>
          <a:p>
            <a:endParaRPr lang="en-MY" dirty="0"/>
          </a:p>
        </p:txBody>
      </p:sp>
    </p:spTree>
    <p:extLst>
      <p:ext uri="{BB962C8B-B14F-4D97-AF65-F5344CB8AC3E}">
        <p14:creationId xmlns:p14="http://schemas.microsoft.com/office/powerpoint/2010/main" val="2708217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dirty="0"/>
              <a:t>EBSD (electron </a:t>
            </a:r>
            <a:r>
              <a:rPr lang="en-MY" dirty="0" smtClean="0"/>
              <a:t>back </a:t>
            </a:r>
            <a:r>
              <a:rPr lang="en-MY" dirty="0"/>
              <a:t>scattering diffraction) to </a:t>
            </a:r>
            <a:r>
              <a:rPr lang="en-MY" dirty="0" err="1"/>
              <a:t>analyze</a:t>
            </a:r>
            <a:r>
              <a:rPr lang="en-MY" dirty="0"/>
              <a:t> the </a:t>
            </a:r>
            <a:r>
              <a:rPr lang="en-MY" dirty="0" smtClean="0"/>
              <a:t>structure of </a:t>
            </a:r>
            <a:r>
              <a:rPr lang="en-MY" dirty="0"/>
              <a:t>SUS316L that has been subject to various types </a:t>
            </a:r>
            <a:r>
              <a:rPr lang="en-MY" dirty="0" smtClean="0"/>
              <a:t>of </a:t>
            </a:r>
            <a:r>
              <a:rPr lang="en-MY" dirty="0"/>
              <a:t>surface finishing. </a:t>
            </a:r>
          </a:p>
        </p:txBody>
      </p:sp>
      <p:pic>
        <p:nvPicPr>
          <p:cNvPr id="4" name="Picture 3"/>
          <p:cNvPicPr>
            <a:picLocks noChangeAspect="1"/>
          </p:cNvPicPr>
          <p:nvPr/>
        </p:nvPicPr>
        <p:blipFill>
          <a:blip r:embed="rId3"/>
          <a:stretch>
            <a:fillRect/>
          </a:stretch>
        </p:blipFill>
        <p:spPr>
          <a:xfrm>
            <a:off x="2067337" y="2435563"/>
            <a:ext cx="8591834" cy="3882109"/>
          </a:xfrm>
          <a:prstGeom prst="rect">
            <a:avLst/>
          </a:prstGeom>
        </p:spPr>
      </p:pic>
      <p:sp>
        <p:nvSpPr>
          <p:cNvPr id="5" name="Rectangle 4"/>
          <p:cNvSpPr/>
          <p:nvPr/>
        </p:nvSpPr>
        <p:spPr>
          <a:xfrm>
            <a:off x="290067" y="5025633"/>
            <a:ext cx="4842929" cy="369332"/>
          </a:xfrm>
          <a:prstGeom prst="rect">
            <a:avLst/>
          </a:prstGeom>
          <a:solidFill>
            <a:schemeClr val="accent1"/>
          </a:solidFill>
        </p:spPr>
        <p:txBody>
          <a:bodyPr wrap="none">
            <a:spAutoFit/>
          </a:bodyPr>
          <a:lstStyle/>
          <a:p>
            <a:r>
              <a:rPr lang="en-MY" dirty="0"/>
              <a:t> The black regions indicate the cold-worked layer. </a:t>
            </a:r>
          </a:p>
        </p:txBody>
      </p:sp>
    </p:spTree>
    <p:extLst>
      <p:ext uri="{BB962C8B-B14F-4D97-AF65-F5344CB8AC3E}">
        <p14:creationId xmlns:p14="http://schemas.microsoft.com/office/powerpoint/2010/main" val="2746786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Material Improvement</a:t>
            </a:r>
          </a:p>
        </p:txBody>
      </p:sp>
      <p:sp>
        <p:nvSpPr>
          <p:cNvPr id="3" name="Content Placeholder 2"/>
          <p:cNvSpPr>
            <a:spLocks noGrp="1"/>
          </p:cNvSpPr>
          <p:nvPr>
            <p:ph idx="1"/>
          </p:nvPr>
        </p:nvSpPr>
        <p:spPr/>
        <p:txBody>
          <a:bodyPr>
            <a:normAutofit/>
          </a:bodyPr>
          <a:lstStyle/>
          <a:p>
            <a:r>
              <a:rPr lang="en-MY" sz="2400" dirty="0"/>
              <a:t>It is believed that grain boundary separation </a:t>
            </a:r>
            <a:r>
              <a:rPr lang="en-MY" sz="2400" dirty="0" smtClean="0"/>
              <a:t>can </a:t>
            </a:r>
            <a:r>
              <a:rPr lang="en-MY" sz="2400" dirty="0"/>
              <a:t>progress easily at grain boundaries where the </a:t>
            </a:r>
            <a:r>
              <a:rPr lang="en-MY" sz="2400" dirty="0" smtClean="0"/>
              <a:t>orientation </a:t>
            </a:r>
            <a:r>
              <a:rPr lang="en-MY" sz="2400" dirty="0"/>
              <a:t>of the adjacent crystals is not aligned </a:t>
            </a:r>
            <a:r>
              <a:rPr lang="en-MY" sz="2400" dirty="0" smtClean="0"/>
              <a:t>(</a:t>
            </a:r>
            <a:r>
              <a:rPr lang="en-MY" sz="2400" dirty="0"/>
              <a:t>random grain boundaries</a:t>
            </a:r>
            <a:r>
              <a:rPr lang="en-MY" sz="2400" dirty="0" smtClean="0"/>
              <a:t>).</a:t>
            </a:r>
          </a:p>
          <a:p>
            <a:r>
              <a:rPr lang="en-MY" sz="2400" dirty="0"/>
              <a:t>Grain-boundary-character-controlled materials are </a:t>
            </a:r>
            <a:r>
              <a:rPr lang="en-MY" sz="2400" dirty="0" smtClean="0"/>
              <a:t>materials </a:t>
            </a:r>
            <a:r>
              <a:rPr lang="en-MY" sz="2400" dirty="0"/>
              <a:t>in which the microstructure is controlled to </a:t>
            </a:r>
            <a:r>
              <a:rPr lang="en-MY" sz="2400" dirty="0" smtClean="0"/>
              <a:t>increase </a:t>
            </a:r>
            <a:r>
              <a:rPr lang="en-MY" sz="2400" dirty="0"/>
              <a:t>the proportion of matched grain boundaries </a:t>
            </a:r>
            <a:r>
              <a:rPr lang="en-MY" sz="2400" dirty="0" smtClean="0"/>
              <a:t>at </a:t>
            </a:r>
            <a:r>
              <a:rPr lang="en-MY" sz="2400" dirty="0"/>
              <a:t>which the adjacent crystals are oriented in a </a:t>
            </a:r>
            <a:r>
              <a:rPr lang="en-MY" sz="2400" dirty="0" smtClean="0"/>
              <a:t>particular </a:t>
            </a:r>
            <a:r>
              <a:rPr lang="en-MY" sz="2400" dirty="0"/>
              <a:t>way. </a:t>
            </a:r>
            <a:endParaRPr lang="en-MY" sz="2400" dirty="0" smtClean="0"/>
          </a:p>
          <a:p>
            <a:r>
              <a:rPr lang="en-MY" sz="2400" dirty="0" smtClean="0"/>
              <a:t>It </a:t>
            </a:r>
            <a:r>
              <a:rPr lang="en-MY" sz="2400" dirty="0"/>
              <a:t>is anticipated that this will improve </a:t>
            </a:r>
            <a:r>
              <a:rPr lang="en-MY" sz="2400" dirty="0" smtClean="0"/>
              <a:t>SCC </a:t>
            </a:r>
            <a:r>
              <a:rPr lang="en-MY" sz="2400" dirty="0"/>
              <a:t>resistance by isolating regions of joined-up </a:t>
            </a:r>
            <a:r>
              <a:rPr lang="en-MY" sz="2400" dirty="0" smtClean="0"/>
              <a:t>random </a:t>
            </a:r>
            <a:r>
              <a:rPr lang="en-MY" sz="2400" dirty="0"/>
              <a:t>grain boundaries.</a:t>
            </a:r>
          </a:p>
        </p:txBody>
      </p:sp>
    </p:spTree>
    <p:extLst>
      <p:ext uri="{BB962C8B-B14F-4D97-AF65-F5344CB8AC3E}">
        <p14:creationId xmlns:p14="http://schemas.microsoft.com/office/powerpoint/2010/main" val="1899540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7193236" y="1845734"/>
            <a:ext cx="3962443" cy="4023360"/>
          </a:xfrm>
        </p:spPr>
        <p:txBody>
          <a:bodyPr>
            <a:normAutofit/>
          </a:bodyPr>
          <a:lstStyle/>
          <a:p>
            <a:r>
              <a:rPr lang="en-MY" dirty="0"/>
              <a:t>Evaluation of SCC Resistance of </a:t>
            </a:r>
            <a:r>
              <a:rPr lang="en-MY" dirty="0" smtClean="0"/>
              <a:t>Grain-boundary-character-controlled Material</a:t>
            </a:r>
          </a:p>
          <a:p>
            <a:r>
              <a:rPr lang="en-MY" dirty="0"/>
              <a:t>The </a:t>
            </a:r>
            <a:r>
              <a:rPr lang="en-MY" dirty="0" smtClean="0"/>
              <a:t>results </a:t>
            </a:r>
            <a:r>
              <a:rPr lang="en-MY" dirty="0"/>
              <a:t>show that, compared to the non-controlled </a:t>
            </a:r>
            <a:r>
              <a:rPr lang="en-MY" dirty="0" smtClean="0"/>
              <a:t>material</a:t>
            </a:r>
            <a:r>
              <a:rPr lang="en-MY" dirty="0"/>
              <a:t>, the SCC crack length is much shorter for </a:t>
            </a:r>
            <a:r>
              <a:rPr lang="en-MY" dirty="0" smtClean="0"/>
              <a:t>the </a:t>
            </a:r>
            <a:r>
              <a:rPr lang="en-MY" dirty="0"/>
              <a:t>controlled material. </a:t>
            </a:r>
            <a:endParaRPr lang="en-MY" dirty="0" smtClean="0"/>
          </a:p>
        </p:txBody>
      </p:sp>
      <p:pic>
        <p:nvPicPr>
          <p:cNvPr id="4" name="Picture 3"/>
          <p:cNvPicPr>
            <a:picLocks noChangeAspect="1"/>
          </p:cNvPicPr>
          <p:nvPr/>
        </p:nvPicPr>
        <p:blipFill>
          <a:blip r:embed="rId2"/>
          <a:stretch>
            <a:fillRect/>
          </a:stretch>
        </p:blipFill>
        <p:spPr>
          <a:xfrm>
            <a:off x="1344881" y="1845734"/>
            <a:ext cx="5848356" cy="4131734"/>
          </a:xfrm>
          <a:prstGeom prst="rect">
            <a:avLst/>
          </a:prstGeom>
        </p:spPr>
      </p:pic>
    </p:spTree>
    <p:extLst>
      <p:ext uri="{BB962C8B-B14F-4D97-AF65-F5344CB8AC3E}">
        <p14:creationId xmlns:p14="http://schemas.microsoft.com/office/powerpoint/2010/main" val="1445292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SCC IN </a:t>
            </a:r>
            <a:r>
              <a:rPr lang="en-MY" dirty="0" smtClean="0"/>
              <a:t>PLR (Primary Loop Recirculation) </a:t>
            </a:r>
            <a:r>
              <a:rPr lang="en-MY" dirty="0"/>
              <a:t>PIPING</a:t>
            </a:r>
          </a:p>
        </p:txBody>
      </p:sp>
      <p:sp>
        <p:nvSpPr>
          <p:cNvPr id="3" name="Content Placeholder 2"/>
          <p:cNvSpPr>
            <a:spLocks noGrp="1"/>
          </p:cNvSpPr>
          <p:nvPr>
            <p:ph idx="1"/>
          </p:nvPr>
        </p:nvSpPr>
        <p:spPr>
          <a:xfrm>
            <a:off x="1097280" y="1845734"/>
            <a:ext cx="10058400" cy="4023360"/>
          </a:xfrm>
        </p:spPr>
        <p:txBody>
          <a:bodyPr>
            <a:normAutofit/>
          </a:bodyPr>
          <a:lstStyle/>
          <a:p>
            <a:r>
              <a:rPr lang="en-MY" dirty="0"/>
              <a:t>Existing BWR nuclear power plants </a:t>
            </a:r>
            <a:r>
              <a:rPr lang="en-MY" dirty="0" smtClean="0"/>
              <a:t>PLR</a:t>
            </a:r>
            <a:r>
              <a:rPr lang="en-MY" dirty="0"/>
              <a:t> </a:t>
            </a:r>
            <a:r>
              <a:rPr lang="en-MY" dirty="0" smtClean="0"/>
              <a:t>piping </a:t>
            </a:r>
            <a:r>
              <a:rPr lang="en-MY" dirty="0"/>
              <a:t>have large and many welded seams, because the conventional PLR have been mainly constructed by welding of straight pipes and standard fittings such as elbows, crosses, tees, reducers, and nozzles</a:t>
            </a:r>
            <a:r>
              <a:rPr lang="en-MY" dirty="0" smtClean="0"/>
              <a:t>.</a:t>
            </a:r>
          </a:p>
          <a:p>
            <a:r>
              <a:rPr lang="en-MY" dirty="0"/>
              <a:t>The piping is </a:t>
            </a:r>
            <a:r>
              <a:rPr lang="en-MY" dirty="0" smtClean="0"/>
              <a:t>made  </a:t>
            </a:r>
            <a:r>
              <a:rPr lang="en-MY" dirty="0"/>
              <a:t>up  of  low-carbon  stainless  steel  (SUS316LC)  as  it  was  thought  that  SCC  generated  by </a:t>
            </a:r>
            <a:r>
              <a:rPr lang="en-MY" dirty="0" smtClean="0"/>
              <a:t>sensitization  </a:t>
            </a:r>
            <a:r>
              <a:rPr lang="en-MY" dirty="0"/>
              <a:t>would  be  prevented  by  using  low-carbon  material.  However,  the  results  of  later </a:t>
            </a:r>
            <a:r>
              <a:rPr lang="en-MY" dirty="0" smtClean="0"/>
              <a:t>mock-up  </a:t>
            </a:r>
            <a:r>
              <a:rPr lang="en-MY" dirty="0"/>
              <a:t>tests  and  experiments  confirmed  that  hardened  surfaces  increased  susceptibility  to </a:t>
            </a:r>
            <a:r>
              <a:rPr lang="en-MY" dirty="0" smtClean="0"/>
              <a:t>TGSCC</a:t>
            </a:r>
            <a:r>
              <a:rPr lang="en-MY" dirty="0"/>
              <a:t>,  which  progressed  to  IGSCC  in  crack  </a:t>
            </a:r>
            <a:r>
              <a:rPr lang="en-MY" dirty="0" smtClean="0"/>
              <a:t>growth. </a:t>
            </a:r>
          </a:p>
          <a:p>
            <a:endParaRPr lang="en-MY" dirty="0"/>
          </a:p>
        </p:txBody>
      </p:sp>
    </p:spTree>
    <p:extLst>
      <p:ext uri="{BB962C8B-B14F-4D97-AF65-F5344CB8AC3E}">
        <p14:creationId xmlns:p14="http://schemas.microsoft.com/office/powerpoint/2010/main" val="722366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Case Study</a:t>
            </a:r>
            <a:endParaRPr lang="en-MY" dirty="0"/>
          </a:p>
        </p:txBody>
      </p:sp>
      <p:sp>
        <p:nvSpPr>
          <p:cNvPr id="3" name="Content Placeholder 2"/>
          <p:cNvSpPr>
            <a:spLocks noGrp="1"/>
          </p:cNvSpPr>
          <p:nvPr>
            <p:ph idx="1"/>
          </p:nvPr>
        </p:nvSpPr>
        <p:spPr>
          <a:xfrm>
            <a:off x="1097280" y="1845734"/>
            <a:ext cx="10058400" cy="1992340"/>
          </a:xfrm>
        </p:spPr>
        <p:txBody>
          <a:bodyPr/>
          <a:lstStyle/>
          <a:p>
            <a:r>
              <a:rPr lang="en-MY" dirty="0"/>
              <a:t>Many cracks in PLR piping were found during March 2003 in several </a:t>
            </a:r>
            <a:r>
              <a:rPr lang="en-MY" dirty="0" smtClean="0"/>
              <a:t>plants.</a:t>
            </a:r>
          </a:p>
          <a:p>
            <a:r>
              <a:rPr lang="en-MY" dirty="0" smtClean="0"/>
              <a:t>The welds in </a:t>
            </a:r>
            <a:r>
              <a:rPr lang="en-MY" dirty="0"/>
              <a:t>the PLR piping were inspected by an ultrasonic test from the external surface.  </a:t>
            </a:r>
            <a:endParaRPr lang="en-MY" dirty="0" smtClean="0"/>
          </a:p>
          <a:p>
            <a:r>
              <a:rPr lang="en-MY" dirty="0" smtClean="0"/>
              <a:t>Cracks </a:t>
            </a:r>
            <a:r>
              <a:rPr lang="en-MY" dirty="0"/>
              <a:t>were found near the </a:t>
            </a:r>
            <a:r>
              <a:rPr lang="en-MY" dirty="0" smtClean="0"/>
              <a:t>welds inside </a:t>
            </a:r>
            <a:r>
              <a:rPr lang="en-MY" dirty="0"/>
              <a:t>the piping.  This cracking was distributed throughout the whole of the recirculation piping </a:t>
            </a:r>
            <a:r>
              <a:rPr lang="en-MY" dirty="0" smtClean="0"/>
              <a:t> </a:t>
            </a:r>
            <a:r>
              <a:rPr lang="en-MY" dirty="0"/>
              <a:t>and </a:t>
            </a:r>
            <a:r>
              <a:rPr lang="en-MY" dirty="0" smtClean="0"/>
              <a:t>there was </a:t>
            </a:r>
            <a:r>
              <a:rPr lang="en-MY" dirty="0"/>
              <a:t>no specific pattern</a:t>
            </a:r>
          </a:p>
        </p:txBody>
      </p:sp>
    </p:spTree>
    <p:extLst>
      <p:ext uri="{BB962C8B-B14F-4D97-AF65-F5344CB8AC3E}">
        <p14:creationId xmlns:p14="http://schemas.microsoft.com/office/powerpoint/2010/main" val="145635056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194589" y="1585988"/>
            <a:ext cx="4370666" cy="3150945"/>
          </a:xfrm>
          <a:prstGeom prst="rect">
            <a:avLst/>
          </a:prstGeom>
        </p:spPr>
      </p:pic>
      <p:pic>
        <p:nvPicPr>
          <p:cNvPr id="5" name="Picture 4"/>
          <p:cNvPicPr>
            <a:picLocks noChangeAspect="1"/>
          </p:cNvPicPr>
          <p:nvPr/>
        </p:nvPicPr>
        <p:blipFill>
          <a:blip r:embed="rId3"/>
          <a:stretch>
            <a:fillRect/>
          </a:stretch>
        </p:blipFill>
        <p:spPr>
          <a:xfrm>
            <a:off x="424460" y="1091696"/>
            <a:ext cx="6700059" cy="4139527"/>
          </a:xfrm>
          <a:prstGeom prst="rect">
            <a:avLst/>
          </a:prstGeom>
        </p:spPr>
      </p:pic>
    </p:spTree>
    <p:extLst>
      <p:ext uri="{BB962C8B-B14F-4D97-AF65-F5344CB8AC3E}">
        <p14:creationId xmlns:p14="http://schemas.microsoft.com/office/powerpoint/2010/main" val="2012837903"/>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10953</TotalTime>
  <Words>5908</Words>
  <Application>Microsoft Office PowerPoint</Application>
  <PresentationFormat>Widescreen</PresentationFormat>
  <Paragraphs>415</Paragraphs>
  <Slides>110</Slides>
  <Notes>39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110</vt:i4>
      </vt:variant>
    </vt:vector>
  </HeadingPairs>
  <TitlesOfParts>
    <vt:vector size="115" baseType="lpstr">
      <vt:lpstr>Arial</vt:lpstr>
      <vt:lpstr>Calibri</vt:lpstr>
      <vt:lpstr>Calibri Light</vt:lpstr>
      <vt:lpstr>Wingdings</vt:lpstr>
      <vt:lpstr>Retrospect</vt:lpstr>
      <vt:lpstr>NUCLEAR REACTOR MATERIALS</vt:lpstr>
      <vt:lpstr>In this Chapter</vt:lpstr>
      <vt:lpstr>1. Design and Materials of BWR Components </vt:lpstr>
      <vt:lpstr>BWR</vt:lpstr>
      <vt:lpstr>BWR and PWR</vt:lpstr>
      <vt:lpstr>Principle of Steam Generation</vt:lpstr>
      <vt:lpstr>Major Components</vt:lpstr>
      <vt:lpstr>BWR Design</vt:lpstr>
      <vt:lpstr>BWR Advantages</vt:lpstr>
      <vt:lpstr>BWR Disadvantages</vt:lpstr>
      <vt:lpstr>Primary loop Recirculation Piping</vt:lpstr>
      <vt:lpstr>PowerPoint Presentation</vt:lpstr>
      <vt:lpstr>BWR Design- Internal Flow</vt:lpstr>
      <vt:lpstr>BWR Design- Internal Flow</vt:lpstr>
      <vt:lpstr>BWR Plant Layout</vt:lpstr>
      <vt:lpstr>PowerPoint Presentation</vt:lpstr>
      <vt:lpstr>General</vt:lpstr>
      <vt:lpstr>Fuel Assembly</vt:lpstr>
      <vt:lpstr>PowerPoint Presentation</vt:lpstr>
      <vt:lpstr>PowerPoint Presentation</vt:lpstr>
      <vt:lpstr>PowerPoint Presentation</vt:lpstr>
      <vt:lpstr>Reactor Pressure Vessel</vt:lpstr>
      <vt:lpstr>PowerPoint Presentation</vt:lpstr>
      <vt:lpstr>Recirculation Piping</vt:lpstr>
      <vt:lpstr> Jet Pump</vt:lpstr>
      <vt:lpstr>Core Shroud</vt:lpstr>
      <vt:lpstr>Lower Plenum</vt:lpstr>
      <vt:lpstr>EMERGENCY CORE COOLING SYSTEMS (ECCS)</vt:lpstr>
      <vt:lpstr>PowerPoint Presentation</vt:lpstr>
      <vt:lpstr>2.Corrosion-Related Issues in BWR </vt:lpstr>
      <vt:lpstr>SCC in BWR</vt:lpstr>
      <vt:lpstr>Water Chemistry</vt:lpstr>
      <vt:lpstr>Water Chemistry</vt:lpstr>
      <vt:lpstr>Water Chemistry</vt:lpstr>
      <vt:lpstr>Water Chemistry</vt:lpstr>
      <vt:lpstr>PowerPoint Presentation</vt:lpstr>
      <vt:lpstr>ECP Monitoring Locations</vt:lpstr>
      <vt:lpstr>Water Chemistry</vt:lpstr>
      <vt:lpstr>Water Chemistry</vt:lpstr>
      <vt:lpstr>Stress Aspects</vt:lpstr>
      <vt:lpstr>Stress Aspects-HAZ</vt:lpstr>
      <vt:lpstr>Stress Aspects</vt:lpstr>
      <vt:lpstr>PowerPoint Presentation</vt:lpstr>
      <vt:lpstr>PowerPoint Presentation</vt:lpstr>
      <vt:lpstr>Material Aspects</vt:lpstr>
      <vt:lpstr>Low Carbon SS</vt:lpstr>
      <vt:lpstr>PowerPoint Presentation</vt:lpstr>
      <vt:lpstr>PowerPoint Presentation</vt:lpstr>
      <vt:lpstr>PowerPoint Presentation</vt:lpstr>
      <vt:lpstr>PowerPoint Presentation</vt:lpstr>
      <vt:lpstr> Case Study-SCC in Core Shroud</vt:lpstr>
      <vt:lpstr>PowerPoint Presentation</vt:lpstr>
      <vt:lpstr>Inspection of Shroud</vt:lpstr>
      <vt:lpstr>Boat Sampling Technique</vt:lpstr>
      <vt:lpstr>PowerPoint Presentation</vt:lpstr>
      <vt:lpstr>PowerPoint Presentation</vt:lpstr>
      <vt:lpstr>Transgranular SCC (TGSCC) </vt:lpstr>
      <vt:lpstr>Transgranular SCC (TGSCC) </vt:lpstr>
      <vt:lpstr>Solution</vt:lpstr>
      <vt:lpstr> IASCC of In-Core Materials</vt:lpstr>
      <vt:lpstr> IASCC of In-Core Materials</vt:lpstr>
      <vt:lpstr> IASCC of In-Core Materials</vt:lpstr>
      <vt:lpstr>PowerPoint Presentation</vt:lpstr>
      <vt:lpstr>Mechanism of IASCC </vt:lpstr>
      <vt:lpstr> (1) RIS chromium depletion </vt:lpstr>
      <vt:lpstr>PowerPoint Presentation</vt:lpstr>
      <vt:lpstr> (2) Irradiation hardening </vt:lpstr>
      <vt:lpstr> (3) Localized deformation </vt:lpstr>
      <vt:lpstr> (4) Selective internal oxidation </vt:lpstr>
      <vt:lpstr>PowerPoint Presentation</vt:lpstr>
      <vt:lpstr>Summary for SCC Mitigation</vt:lpstr>
      <vt:lpstr>SCC Mitigation by Water Purity Control </vt:lpstr>
      <vt:lpstr>ECP Monitoring Locations</vt:lpstr>
      <vt:lpstr>PowerPoint Presentation</vt:lpstr>
      <vt:lpstr>SCC Mitigation by Hydrogen Water Chemistry</vt:lpstr>
      <vt:lpstr>SCC Mitigation by Hydrogen Water Chemistry</vt:lpstr>
      <vt:lpstr>PowerPoint Presentation</vt:lpstr>
      <vt:lpstr>PowerPoint Presentation</vt:lpstr>
      <vt:lpstr>PowerPoint Presentation</vt:lpstr>
      <vt:lpstr>Chemistry  of Radioactive  Nitrogen </vt:lpstr>
      <vt:lpstr>PowerPoint Presentation</vt:lpstr>
      <vt:lpstr>PowerPoint Presentation</vt:lpstr>
      <vt:lpstr>PowerPoint Presentation</vt:lpstr>
      <vt:lpstr>SCC Mitigation by NobleChem</vt:lpstr>
      <vt:lpstr>HWC vs. NobleChem TM Technology</vt:lpstr>
      <vt:lpstr>ECP Reduction With NobleChem</vt:lpstr>
      <vt:lpstr>NobleChem</vt:lpstr>
      <vt:lpstr>PowerPoint Presentation</vt:lpstr>
      <vt:lpstr>Effectiveness of NobleChem</vt:lpstr>
      <vt:lpstr>PowerPoint Presentation</vt:lpstr>
      <vt:lpstr>PowerPoint Presentation</vt:lpstr>
      <vt:lpstr>Removal of Surface Cold Working</vt:lpstr>
      <vt:lpstr>PowerPoint Presentation</vt:lpstr>
      <vt:lpstr>PowerPoint Presentation</vt:lpstr>
      <vt:lpstr>Material Improvement</vt:lpstr>
      <vt:lpstr>PowerPoint Presentation</vt:lpstr>
      <vt:lpstr> SCC IN PLR (Primary Loop Recirculation) PIPING</vt:lpstr>
      <vt:lpstr>Case Study</vt:lpstr>
      <vt:lpstr>PowerPoint Presentation</vt:lpstr>
      <vt:lpstr>Analysis</vt:lpstr>
      <vt:lpstr>PowerPoint Presentation</vt:lpstr>
      <vt:lpstr>Repair/ Maintenance Techniques for SCC in PLR Piping</vt:lpstr>
      <vt:lpstr>Corrosion Resistant Cladding</vt:lpstr>
      <vt:lpstr>PowerPoint Presentation</vt:lpstr>
      <vt:lpstr>Internal Polishing</vt:lpstr>
      <vt:lpstr>Induction Heating Stress Improvement (IHSI) </vt:lpstr>
      <vt:lpstr>Solution Heat Treatment (SHT)</vt:lpstr>
      <vt:lpstr>Heat Sink Welding (HSW)</vt:lpstr>
      <vt:lpstr>Weld Overlay</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REACTOR MATERIALS</dc:title>
  <dc:creator>PeiSean Goh</dc:creator>
  <cp:lastModifiedBy>ucin sietz</cp:lastModifiedBy>
  <cp:revision>441</cp:revision>
  <cp:lastPrinted>2015-10-10T01:15:39Z</cp:lastPrinted>
  <dcterms:created xsi:type="dcterms:W3CDTF">2015-09-11T15:26:08Z</dcterms:created>
  <dcterms:modified xsi:type="dcterms:W3CDTF">2017-11-27T03:22:27Z</dcterms:modified>
</cp:coreProperties>
</file>