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1"/>
  </p:notesMasterIdLst>
  <p:handoutMasterIdLst>
    <p:handoutMasterId r:id="rId32"/>
  </p:handoutMasterIdLst>
  <p:sldIdLst>
    <p:sldId id="256" r:id="rId2"/>
    <p:sldId id="324" r:id="rId3"/>
    <p:sldId id="325" r:id="rId4"/>
    <p:sldId id="327" r:id="rId5"/>
    <p:sldId id="328" r:id="rId6"/>
    <p:sldId id="351" r:id="rId7"/>
    <p:sldId id="257" r:id="rId8"/>
    <p:sldId id="329" r:id="rId9"/>
    <p:sldId id="331" r:id="rId10"/>
    <p:sldId id="332" r:id="rId11"/>
    <p:sldId id="333" r:id="rId12"/>
    <p:sldId id="259" r:id="rId13"/>
    <p:sldId id="260" r:id="rId14"/>
    <p:sldId id="334" r:id="rId15"/>
    <p:sldId id="336" r:id="rId16"/>
    <p:sldId id="337" r:id="rId17"/>
    <p:sldId id="343" r:id="rId18"/>
    <p:sldId id="345" r:id="rId19"/>
    <p:sldId id="266" r:id="rId20"/>
    <p:sldId id="346" r:id="rId21"/>
    <p:sldId id="352" r:id="rId22"/>
    <p:sldId id="267" r:id="rId23"/>
    <p:sldId id="268" r:id="rId24"/>
    <p:sldId id="353" r:id="rId25"/>
    <p:sldId id="349" r:id="rId26"/>
    <p:sldId id="269" r:id="rId27"/>
    <p:sldId id="350" r:id="rId28"/>
    <p:sldId id="270" r:id="rId29"/>
    <p:sldId id="354"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5620"/>
    <p:restoredTop sz="94660"/>
  </p:normalViewPr>
  <p:slideViewPr>
    <p:cSldViewPr snapToGrid="0">
      <p:cViewPr varScale="1">
        <p:scale>
          <a:sx n="74" d="100"/>
          <a:sy n="74" d="100"/>
        </p:scale>
        <p:origin x="1668"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66" d="100"/>
        <a:sy n="66" d="100"/>
      </p:scale>
      <p:origin x="0" y="258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slide" Target="slides/slide3.xml"/><Relationship Id="rId1" Type="http://schemas.openxmlformats.org/officeDocument/2006/relationships/slide" Target="slides/slide2.xml"/><Relationship Id="rId5" Type="http://schemas.openxmlformats.org/officeDocument/2006/relationships/slide" Target="slides/slide9.xml"/><Relationship Id="rId4"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788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788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788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492217B-097D-47B3-B59B-40624BA40E6A}" type="slidenum">
              <a:rPr lang="en-US" altLang="en-US"/>
              <a:pPr/>
              <a:t>‹#›</a:t>
            </a:fld>
            <a:endParaRPr lang="en-US" altLang="en-US"/>
          </a:p>
        </p:txBody>
      </p:sp>
    </p:spTree>
    <p:extLst>
      <p:ext uri="{BB962C8B-B14F-4D97-AF65-F5344CB8AC3E}">
        <p14:creationId xmlns:p14="http://schemas.microsoft.com/office/powerpoint/2010/main" val="404192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1264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126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4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264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1264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DCCA076-D3E2-4073-A678-B7BA456B7DD0}" type="slidenum">
              <a:rPr lang="en-US" altLang="en-US"/>
              <a:pPr/>
              <a:t>‹#›</a:t>
            </a:fld>
            <a:endParaRPr lang="en-US" altLang="en-US"/>
          </a:p>
        </p:txBody>
      </p:sp>
    </p:spTree>
    <p:extLst>
      <p:ext uri="{BB962C8B-B14F-4D97-AF65-F5344CB8AC3E}">
        <p14:creationId xmlns:p14="http://schemas.microsoft.com/office/powerpoint/2010/main" val="3549658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990600"/>
            <a:ext cx="7772400" cy="1371600"/>
          </a:xfrm>
        </p:spPr>
        <p:txBody>
          <a:bodyPr/>
          <a:lstStyle>
            <a:lvl1pPr>
              <a:defRPr sz="4000"/>
            </a:lvl1pPr>
          </a:lstStyle>
          <a:p>
            <a:pPr lvl="0"/>
            <a:r>
              <a:rPr lang="en-US" altLang="en-US" noProof="0" smtClean="0"/>
              <a:t>Click to edit Master title style</a:t>
            </a:r>
          </a:p>
        </p:txBody>
      </p:sp>
      <p:sp>
        <p:nvSpPr>
          <p:cNvPr id="5123"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en-US" altLang="en-US" noProof="0" smtClean="0"/>
              <a:t>Click to edit Master subtitle style</a:t>
            </a:r>
          </a:p>
        </p:txBody>
      </p:sp>
      <p:sp>
        <p:nvSpPr>
          <p:cNvPr id="5124" name="Rectangle 4"/>
          <p:cNvSpPr>
            <a:spLocks noGrp="1" noChangeArrowheads="1"/>
          </p:cNvSpPr>
          <p:nvPr>
            <p:ph type="dt" sz="half" idx="2"/>
          </p:nvPr>
        </p:nvSpPr>
        <p:spPr>
          <a:xfrm>
            <a:off x="685800" y="6248400"/>
            <a:ext cx="1905000" cy="457200"/>
          </a:xfrm>
        </p:spPr>
        <p:txBody>
          <a:bodyPr/>
          <a:lstStyle>
            <a:lvl1pPr>
              <a:defRPr/>
            </a:lvl1pPr>
          </a:lstStyle>
          <a:p>
            <a:endParaRPr lang="en-US" altLang="en-US"/>
          </a:p>
        </p:txBody>
      </p:sp>
      <p:sp>
        <p:nvSpPr>
          <p:cNvPr id="5126" name="Rectangle 6"/>
          <p:cNvSpPr>
            <a:spLocks noGrp="1" noChangeArrowheads="1"/>
          </p:cNvSpPr>
          <p:nvPr>
            <p:ph type="sldNum" sz="quarter" idx="4"/>
          </p:nvPr>
        </p:nvSpPr>
        <p:spPr>
          <a:xfrm>
            <a:off x="6553200" y="6248400"/>
            <a:ext cx="1905000" cy="457200"/>
          </a:xfrm>
        </p:spPr>
        <p:txBody>
          <a:bodyPr/>
          <a:lstStyle>
            <a:lvl1pPr>
              <a:defRPr/>
            </a:lvl1pPr>
          </a:lstStyle>
          <a:p>
            <a:fld id="{328C6CC7-0D81-4E1C-930E-8E2BC961150D}" type="slidenum">
              <a:rPr lang="en-US" altLang="en-US"/>
              <a:pPr/>
              <a:t>‹#›</a:t>
            </a:fld>
            <a:endParaRPr lang="en-US" altLang="en-US"/>
          </a:p>
        </p:txBody>
      </p:sp>
      <p:sp>
        <p:nvSpPr>
          <p:cNvPr id="5127"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endParaRPr lang="en-US" altLang="en-US" sz="2400">
              <a:latin typeface="Times New Roman" panose="02020603050405020304" pitchFamily="18" charset="0"/>
            </a:endParaRPr>
          </a:p>
        </p:txBody>
      </p:sp>
      <p:sp>
        <p:nvSpPr>
          <p:cNvPr id="5128" name="Rectangle 8"/>
          <p:cNvSpPr>
            <a:spLocks noChangeArrowheads="1"/>
          </p:cNvSpPr>
          <p:nvPr/>
        </p:nvSpPr>
        <p:spPr bwMode="auto">
          <a:xfrm>
            <a:off x="3860800" y="6237288"/>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BDAB7666-4314-4AAB-B879-E79C846508B1}" type="slidenum">
              <a:rPr lang="en-US" altLang="en-US" sz="2000"/>
              <a:pPr algn="ctr" eaLnBrk="1" hangingPunct="1"/>
              <a:t>‹#›</a:t>
            </a:fld>
            <a:endParaRPr lang="en-US" altLang="en-US" sz="2000"/>
          </a:p>
        </p:txBody>
      </p:sp>
      <p:sp>
        <p:nvSpPr>
          <p:cNvPr id="5129" name="AutoShape 9">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AutoShape 10">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AutoShape 11">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AutoShape 12">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3" name="Picture 13" descr="C:\MayurNotes\askeland053495373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883F142F-0719-4520-B49D-DD3D9E293374}" type="slidenum">
              <a:rPr lang="en-US" altLang="en-US"/>
              <a:pPr/>
              <a:t>‹#›</a:t>
            </a:fld>
            <a:endParaRPr lang="en-US" altLang="en-US"/>
          </a:p>
        </p:txBody>
      </p:sp>
    </p:spTree>
    <p:extLst>
      <p:ext uri="{BB962C8B-B14F-4D97-AF65-F5344CB8AC3E}">
        <p14:creationId xmlns:p14="http://schemas.microsoft.com/office/powerpoint/2010/main" val="395542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0912A2BE-8729-4FB2-97DA-1BCC94887D77}" type="slidenum">
              <a:rPr lang="en-US" altLang="en-US"/>
              <a:pPr/>
              <a:t>‹#›</a:t>
            </a:fld>
            <a:endParaRPr lang="en-US" altLang="en-US"/>
          </a:p>
        </p:txBody>
      </p:sp>
    </p:spTree>
    <p:extLst>
      <p:ext uri="{BB962C8B-B14F-4D97-AF65-F5344CB8AC3E}">
        <p14:creationId xmlns:p14="http://schemas.microsoft.com/office/powerpoint/2010/main" val="392315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DE9E5BA9-A92D-4EB5-8F86-10EAC193CD86}" type="slidenum">
              <a:rPr lang="en-US" altLang="en-US"/>
              <a:pPr/>
              <a:t>‹#›</a:t>
            </a:fld>
            <a:endParaRPr lang="en-US" altLang="en-US"/>
          </a:p>
        </p:txBody>
      </p:sp>
    </p:spTree>
    <p:extLst>
      <p:ext uri="{BB962C8B-B14F-4D97-AF65-F5344CB8AC3E}">
        <p14:creationId xmlns:p14="http://schemas.microsoft.com/office/powerpoint/2010/main" val="24175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78A79F72-0EC8-4A54-900D-17ACDADBAAE0}" type="slidenum">
              <a:rPr lang="en-US" altLang="en-US"/>
              <a:pPr/>
              <a:t>‹#›</a:t>
            </a:fld>
            <a:endParaRPr lang="en-US" altLang="en-US"/>
          </a:p>
        </p:txBody>
      </p:sp>
    </p:spTree>
    <p:extLst>
      <p:ext uri="{BB962C8B-B14F-4D97-AF65-F5344CB8AC3E}">
        <p14:creationId xmlns:p14="http://schemas.microsoft.com/office/powerpoint/2010/main" val="253606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1CC0B30D-4C94-4931-8006-01EAEABA3011}" type="slidenum">
              <a:rPr lang="en-US" altLang="en-US"/>
              <a:pPr/>
              <a:t>‹#›</a:t>
            </a:fld>
            <a:endParaRPr lang="en-US" altLang="en-US"/>
          </a:p>
        </p:txBody>
      </p:sp>
    </p:spTree>
    <p:extLst>
      <p:ext uri="{BB962C8B-B14F-4D97-AF65-F5344CB8AC3E}">
        <p14:creationId xmlns:p14="http://schemas.microsoft.com/office/powerpoint/2010/main" val="48054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Slide Number Placeholder 7"/>
          <p:cNvSpPr>
            <a:spLocks noGrp="1"/>
          </p:cNvSpPr>
          <p:nvPr>
            <p:ph type="sldNum" sz="quarter" idx="11"/>
          </p:nvPr>
        </p:nvSpPr>
        <p:spPr/>
        <p:txBody>
          <a:bodyPr/>
          <a:lstStyle>
            <a:lvl1pPr>
              <a:defRPr/>
            </a:lvl1pPr>
          </a:lstStyle>
          <a:p>
            <a:fld id="{C6C9CC8A-D8FF-4035-B21C-25BFC3D29C75}" type="slidenum">
              <a:rPr lang="en-US" altLang="en-US"/>
              <a:pPr/>
              <a:t>‹#›</a:t>
            </a:fld>
            <a:endParaRPr lang="en-US" altLang="en-US"/>
          </a:p>
        </p:txBody>
      </p:sp>
    </p:spTree>
    <p:extLst>
      <p:ext uri="{BB962C8B-B14F-4D97-AF65-F5344CB8AC3E}">
        <p14:creationId xmlns:p14="http://schemas.microsoft.com/office/powerpoint/2010/main" val="365368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Slide Number Placeholder 3"/>
          <p:cNvSpPr>
            <a:spLocks noGrp="1"/>
          </p:cNvSpPr>
          <p:nvPr>
            <p:ph type="sldNum" sz="quarter" idx="11"/>
          </p:nvPr>
        </p:nvSpPr>
        <p:spPr/>
        <p:txBody>
          <a:bodyPr/>
          <a:lstStyle>
            <a:lvl1pPr>
              <a:defRPr/>
            </a:lvl1pPr>
          </a:lstStyle>
          <a:p>
            <a:fld id="{2EBB80C3-8BBB-4F4A-B05E-8C05394F655A}" type="slidenum">
              <a:rPr lang="en-US" altLang="en-US"/>
              <a:pPr/>
              <a:t>‹#›</a:t>
            </a:fld>
            <a:endParaRPr lang="en-US" altLang="en-US"/>
          </a:p>
        </p:txBody>
      </p:sp>
    </p:spTree>
    <p:extLst>
      <p:ext uri="{BB962C8B-B14F-4D97-AF65-F5344CB8AC3E}">
        <p14:creationId xmlns:p14="http://schemas.microsoft.com/office/powerpoint/2010/main" val="901799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Slide Number Placeholder 2"/>
          <p:cNvSpPr>
            <a:spLocks noGrp="1"/>
          </p:cNvSpPr>
          <p:nvPr>
            <p:ph type="sldNum" sz="quarter" idx="11"/>
          </p:nvPr>
        </p:nvSpPr>
        <p:spPr/>
        <p:txBody>
          <a:bodyPr/>
          <a:lstStyle>
            <a:lvl1pPr>
              <a:defRPr/>
            </a:lvl1pPr>
          </a:lstStyle>
          <a:p>
            <a:fld id="{B4008105-841C-4F49-91F7-34CFD5DDF56C}" type="slidenum">
              <a:rPr lang="en-US" altLang="en-US"/>
              <a:pPr/>
              <a:t>‹#›</a:t>
            </a:fld>
            <a:endParaRPr lang="en-US" altLang="en-US"/>
          </a:p>
        </p:txBody>
      </p:sp>
    </p:spTree>
    <p:extLst>
      <p:ext uri="{BB962C8B-B14F-4D97-AF65-F5344CB8AC3E}">
        <p14:creationId xmlns:p14="http://schemas.microsoft.com/office/powerpoint/2010/main" val="194485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BB87A0AC-C195-4988-926A-B4047EDA14E0}" type="slidenum">
              <a:rPr lang="en-US" altLang="en-US"/>
              <a:pPr/>
              <a:t>‹#›</a:t>
            </a:fld>
            <a:endParaRPr lang="en-US" altLang="en-US"/>
          </a:p>
        </p:txBody>
      </p:sp>
    </p:spTree>
    <p:extLst>
      <p:ext uri="{BB962C8B-B14F-4D97-AF65-F5344CB8AC3E}">
        <p14:creationId xmlns:p14="http://schemas.microsoft.com/office/powerpoint/2010/main" val="1164809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6350DC9B-3162-44F6-BB3D-64FB6D07748E}" type="slidenum">
              <a:rPr lang="en-US" altLang="en-US"/>
              <a:pPr/>
              <a:t>‹#›</a:t>
            </a:fld>
            <a:endParaRPr lang="en-US" altLang="en-US"/>
          </a:p>
        </p:txBody>
      </p:sp>
    </p:spTree>
    <p:extLst>
      <p:ext uri="{BB962C8B-B14F-4D97-AF65-F5344CB8AC3E}">
        <p14:creationId xmlns:p14="http://schemas.microsoft.com/office/powerpoint/2010/main" val="1932907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2"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en-US"/>
          </a:p>
        </p:txBody>
      </p:sp>
      <p:sp>
        <p:nvSpPr>
          <p:cNvPr id="4104"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fld id="{AF945846-1F94-4027-B333-C7F10FA9BFBB}" type="slidenum">
              <a:rPr lang="en-US" altLang="en-US"/>
              <a:pPr/>
              <a:t>‹#›</a:t>
            </a:fld>
            <a:endParaRPr lang="en-US" altLang="en-US"/>
          </a:p>
        </p:txBody>
      </p:sp>
      <p:sp>
        <p:nvSpPr>
          <p:cNvPr id="4105" name="Rectangle 9"/>
          <p:cNvSpPr>
            <a:spLocks noChangeArrowheads="1"/>
          </p:cNvSpPr>
          <p:nvPr/>
        </p:nvSpPr>
        <p:spPr bwMode="auto">
          <a:xfrm>
            <a:off x="3870325"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326D6E0B-22F6-4334-B240-266DF1BECAA8}" type="slidenum">
              <a:rPr lang="en-US" altLang="en-US" sz="2000"/>
              <a:pPr algn="ctr" eaLnBrk="1" hangingPunct="1"/>
              <a:t>‹#›</a:t>
            </a:fld>
            <a:endParaRPr lang="en-US" altLang="en-US" sz="2000"/>
          </a:p>
        </p:txBody>
      </p:sp>
      <p:sp>
        <p:nvSpPr>
          <p:cNvPr id="4106" name="AutoShape 10">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 name="AutoShape 11">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 name="AutoShape 12">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 name="AutoShape 13">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110" name="Picture 14" descr="C:\MayurNotes\askeland0534953735.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hf hdr="0" ftr="0" dt="0"/>
  <p:txStyles>
    <p:titleStyle>
      <a:lvl1pPr algn="l" rtl="0" fontAlgn="base">
        <a:spcBef>
          <a:spcPct val="0"/>
        </a:spcBef>
        <a:spcAft>
          <a:spcPct val="0"/>
        </a:spcAft>
        <a:defRPr sz="3800" kern="12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anose="020B0604030504040204" pitchFamily="34" charset="0"/>
        </a:defRPr>
      </a:lvl2pPr>
      <a:lvl3pPr algn="l" rtl="0" fontAlgn="base">
        <a:spcBef>
          <a:spcPct val="0"/>
        </a:spcBef>
        <a:spcAft>
          <a:spcPct val="0"/>
        </a:spcAft>
        <a:defRPr sz="3800">
          <a:solidFill>
            <a:schemeClr val="tx2"/>
          </a:solidFill>
          <a:latin typeface="Verdana" panose="020B0604030504040204" pitchFamily="34" charset="0"/>
        </a:defRPr>
      </a:lvl3pPr>
      <a:lvl4pPr algn="l" rtl="0" fontAlgn="base">
        <a:spcBef>
          <a:spcPct val="0"/>
        </a:spcBef>
        <a:spcAft>
          <a:spcPct val="0"/>
        </a:spcAft>
        <a:defRPr sz="3800">
          <a:solidFill>
            <a:schemeClr val="tx2"/>
          </a:solidFill>
          <a:latin typeface="Verdana" panose="020B0604030504040204" pitchFamily="34" charset="0"/>
        </a:defRPr>
      </a:lvl4pPr>
      <a:lvl5pPr algn="l" rtl="0" fontAlgn="base">
        <a:spcBef>
          <a:spcPct val="0"/>
        </a:spcBef>
        <a:spcAft>
          <a:spcPct val="0"/>
        </a:spcAft>
        <a:defRPr sz="3800">
          <a:solidFill>
            <a:schemeClr val="tx2"/>
          </a:solidFill>
          <a:latin typeface="Verdana" panose="020B0604030504040204" pitchFamily="34" charset="0"/>
        </a:defRPr>
      </a:lvl5pPr>
      <a:lvl6pPr marL="457200" algn="l" rtl="0" fontAlgn="base">
        <a:spcBef>
          <a:spcPct val="0"/>
        </a:spcBef>
        <a:spcAft>
          <a:spcPct val="0"/>
        </a:spcAft>
        <a:defRPr sz="3800">
          <a:solidFill>
            <a:schemeClr val="tx2"/>
          </a:solidFill>
          <a:latin typeface="Verdana" panose="020B0604030504040204" pitchFamily="34" charset="0"/>
        </a:defRPr>
      </a:lvl6pPr>
      <a:lvl7pPr marL="914400" algn="l" rtl="0" fontAlgn="base">
        <a:spcBef>
          <a:spcPct val="0"/>
        </a:spcBef>
        <a:spcAft>
          <a:spcPct val="0"/>
        </a:spcAft>
        <a:defRPr sz="3800">
          <a:solidFill>
            <a:schemeClr val="tx2"/>
          </a:solidFill>
          <a:latin typeface="Verdana" panose="020B0604030504040204" pitchFamily="34" charset="0"/>
        </a:defRPr>
      </a:lvl7pPr>
      <a:lvl8pPr marL="1371600" algn="l" rtl="0" fontAlgn="base">
        <a:spcBef>
          <a:spcPct val="0"/>
        </a:spcBef>
        <a:spcAft>
          <a:spcPct val="0"/>
        </a:spcAft>
        <a:defRPr sz="3800">
          <a:solidFill>
            <a:schemeClr val="tx2"/>
          </a:solidFill>
          <a:latin typeface="Verdana" panose="020B0604030504040204" pitchFamily="34" charset="0"/>
        </a:defRPr>
      </a:lvl8pPr>
      <a:lvl9pPr marL="1828800" algn="l" rtl="0" fontAlgn="base">
        <a:spcBef>
          <a:spcPct val="0"/>
        </a:spcBef>
        <a:spcAft>
          <a:spcPct val="0"/>
        </a:spcAft>
        <a:defRPr sz="3800">
          <a:solidFill>
            <a:schemeClr val="tx2"/>
          </a:solidFill>
          <a:latin typeface="Verdana" panose="020B0604030504040204" pitchFamily="34" charset="0"/>
        </a:defRPr>
      </a:lvl9pPr>
    </p:titleStyle>
    <p:bodyStyle>
      <a:lvl1pPr marL="469900" indent="-469900" algn="l" rtl="0" fontAlgn="base">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fontAlgn="base">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fontAlgn="base">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fontAlgn="base">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Hardening_(metallurgy)" TargetMode="External"/><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hyperlink" Target="https://en.wikipedia.org/wiki/Hardnes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
          </p:nvPr>
        </p:nvSpPr>
        <p:spPr/>
        <p:txBody>
          <a:bodyPr/>
          <a:lstStyle/>
          <a:p>
            <a:fld id="{DC69D6EE-AA01-4FC8-892D-8C41DDE46B62}" type="slidenum">
              <a:rPr lang="en-US" altLang="en-US"/>
              <a:pPr/>
              <a:t>1</a:t>
            </a:fld>
            <a:endParaRPr lang="en-US" altLang="en-US"/>
          </a:p>
        </p:txBody>
      </p:sp>
      <p:sp>
        <p:nvSpPr>
          <p:cNvPr id="2050" name="Rectangle 2"/>
          <p:cNvSpPr>
            <a:spLocks noGrp="1" noChangeArrowheads="1"/>
          </p:cNvSpPr>
          <p:nvPr>
            <p:ph type="ctrTitle"/>
          </p:nvPr>
        </p:nvSpPr>
        <p:spPr>
          <a:xfrm>
            <a:off x="685800" y="685800"/>
            <a:ext cx="7772400" cy="1676400"/>
          </a:xfrm>
        </p:spPr>
        <p:txBody>
          <a:bodyPr/>
          <a:lstStyle/>
          <a:p>
            <a:r>
              <a:rPr lang="en-US" altLang="en-US"/>
              <a:t>The Science and Engineering of Materials, 4</a:t>
            </a:r>
            <a:r>
              <a:rPr lang="en-US" altLang="en-US" baseline="30000"/>
              <a:t>th</a:t>
            </a:r>
            <a:r>
              <a:rPr lang="en-US" altLang="en-US"/>
              <a:t> ed</a:t>
            </a:r>
            <a:br>
              <a:rPr lang="en-US" altLang="en-US"/>
            </a:br>
            <a:r>
              <a:rPr lang="en-US" altLang="en-US" sz="2400"/>
              <a:t>Donald R. Askeland – Pradeep P. Phulé</a:t>
            </a:r>
          </a:p>
        </p:txBody>
      </p:sp>
      <p:sp>
        <p:nvSpPr>
          <p:cNvPr id="2051" name="Rectangle 3"/>
          <p:cNvSpPr>
            <a:spLocks noGrp="1" noChangeArrowheads="1"/>
          </p:cNvSpPr>
          <p:nvPr>
            <p:ph type="subTitle" idx="1"/>
          </p:nvPr>
        </p:nvSpPr>
        <p:spPr/>
        <p:txBody>
          <a:bodyPr/>
          <a:lstStyle/>
          <a:p>
            <a:r>
              <a:rPr lang="en-US" altLang="en-US" dirty="0"/>
              <a:t>Chapter 7 – </a:t>
            </a:r>
            <a:r>
              <a:rPr lang="en-US" altLang="en-US" dirty="0" smtClean="0"/>
              <a:t>Strain (Work) </a:t>
            </a:r>
            <a:r>
              <a:rPr lang="en-US" altLang="en-US" dirty="0"/>
              <a:t>Hardening and Annealing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1E8AF199-00D2-45F3-B06D-C8B1BA7B5C19}" type="slidenum">
              <a:rPr lang="en-US" altLang="en-US"/>
              <a:pPr/>
              <a:t>10</a:t>
            </a:fld>
            <a:endParaRPr lang="en-US" altLang="en-US"/>
          </a:p>
        </p:txBody>
      </p:sp>
      <p:pic>
        <p:nvPicPr>
          <p:cNvPr id="84994"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687388"/>
            <a:ext cx="4157663" cy="521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5" name="Rectangle 2051"/>
          <p:cNvSpPr>
            <a:spLocks noChangeArrowheads="1"/>
          </p:cNvSpPr>
          <p:nvPr/>
        </p:nvSpPr>
        <p:spPr bwMode="auto">
          <a:xfrm>
            <a:off x="4706938" y="623888"/>
            <a:ext cx="3835400"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7.5 The Frank-Read source can generate dislocations. (a) A dislocation is pinned at its ends by lattice defects. (b) As the dislocation continues to move, the dislocation bows, eventually bending back on itself. (c) finally the dislocation loop forms, and (d) a new dislocation is created. (e) Electron micrograph of a Frank-Read source (330,000). (Adapted from Brittain, J., ‘‘Climb Sources in Beta Prime-NiAl,’’ Metallurgical Transactions, Vol. 6A, April 1975.)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A8FC9760-CB64-4AFF-84AF-65AB6EC8B171}" type="slidenum">
              <a:rPr lang="en-US" altLang="en-US"/>
              <a:pPr/>
              <a:t>11</a:t>
            </a:fld>
            <a:endParaRPr lang="en-US" altLang="en-US"/>
          </a:p>
        </p:txBody>
      </p:sp>
      <p:sp>
        <p:nvSpPr>
          <p:cNvPr id="86018" name="Text Box 1026"/>
          <p:cNvSpPr txBox="1">
            <a:spLocks noChangeArrowheads="1"/>
          </p:cNvSpPr>
          <p:nvPr/>
        </p:nvSpPr>
        <p:spPr bwMode="auto">
          <a:xfrm>
            <a:off x="303213" y="165100"/>
            <a:ext cx="7773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7.3</a:t>
            </a:r>
            <a:br>
              <a:rPr lang="en-US" altLang="en-US" sz="3200"/>
            </a:br>
            <a:r>
              <a:rPr lang="en-US" altLang="en-US" sz="3200"/>
              <a:t>Properties versus Percent Cold Work</a:t>
            </a:r>
          </a:p>
        </p:txBody>
      </p:sp>
      <p:grpSp>
        <p:nvGrpSpPr>
          <p:cNvPr id="86020" name="Group 1028"/>
          <p:cNvGrpSpPr>
            <a:grpSpLocks/>
          </p:cNvGrpSpPr>
          <p:nvPr/>
        </p:nvGrpSpPr>
        <p:grpSpPr bwMode="auto">
          <a:xfrm>
            <a:off x="1741488" y="1379538"/>
            <a:ext cx="5437187" cy="4240212"/>
            <a:chOff x="384" y="282"/>
            <a:chExt cx="4944" cy="2933"/>
          </a:xfrm>
        </p:grpSpPr>
        <p:pic>
          <p:nvPicPr>
            <p:cNvPr id="86021" name="Picture 1029" descr="C:\My Documents\Linktools\ch07\07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2"/>
              <a:ext cx="4944" cy="2742"/>
            </a:xfrm>
            <a:prstGeom prst="rect">
              <a:avLst/>
            </a:prstGeom>
            <a:noFill/>
            <a:extLst>
              <a:ext uri="{909E8E84-426E-40DD-AFC4-6F175D3DCCD1}">
                <a14:hiddenFill xmlns:a14="http://schemas.microsoft.com/office/drawing/2010/main">
                  <a:solidFill>
                    <a:srgbClr val="FFFFFF"/>
                  </a:solidFill>
                </a14:hiddenFill>
              </a:ext>
            </a:extLst>
          </p:spPr>
        </p:pic>
        <p:sp>
          <p:nvSpPr>
            <p:cNvPr id="86022" name="Text Box 1030"/>
            <p:cNvSpPr txBox="1">
              <a:spLocks noChangeArrowheads="1"/>
            </p:cNvSpPr>
            <p:nvPr/>
          </p:nvSpPr>
          <p:spPr bwMode="auto">
            <a:xfrm rot="10800000" flipV="1">
              <a:off x="2685" y="3024"/>
              <a:ext cx="2640"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86023" name="Text Box 1031"/>
          <p:cNvSpPr txBox="1">
            <a:spLocks noChangeArrowheads="1"/>
          </p:cNvSpPr>
          <p:nvPr/>
        </p:nvSpPr>
        <p:spPr bwMode="auto">
          <a:xfrm>
            <a:off x="898525" y="5522913"/>
            <a:ext cx="7407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The effect of cold work on the mechanical properties of copper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DD50C54-1FBA-4DC1-8024-30B47C4C6946}" type="slidenum">
              <a:rPr lang="en-US" altLang="en-US"/>
              <a:pPr/>
              <a:t>12</a:t>
            </a:fld>
            <a:endParaRPr lang="en-US" altLang="en-US"/>
          </a:p>
        </p:txBody>
      </p:sp>
      <p:sp>
        <p:nvSpPr>
          <p:cNvPr id="8202" name="Text Box 10"/>
          <p:cNvSpPr txBox="1">
            <a:spLocks noChangeArrowheads="1"/>
          </p:cNvSpPr>
          <p:nvPr/>
        </p:nvSpPr>
        <p:spPr bwMode="auto">
          <a:xfrm>
            <a:off x="498475" y="381000"/>
            <a:ext cx="7535863"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7.1 </a:t>
            </a:r>
          </a:p>
          <a:p>
            <a:pPr algn="ctr">
              <a:spcBef>
                <a:spcPct val="50000"/>
              </a:spcBef>
            </a:pPr>
            <a:r>
              <a:rPr lang="en-US" altLang="en-US" sz="2800">
                <a:solidFill>
                  <a:srgbClr val="0066FF"/>
                </a:solidFill>
              </a:rPr>
              <a:t>Cold Working a Copper Plate</a:t>
            </a:r>
          </a:p>
        </p:txBody>
      </p:sp>
      <p:sp>
        <p:nvSpPr>
          <p:cNvPr id="8203" name="Text Box 11"/>
          <p:cNvSpPr txBox="1">
            <a:spLocks noChangeArrowheads="1"/>
          </p:cNvSpPr>
          <p:nvPr/>
        </p:nvSpPr>
        <p:spPr bwMode="auto">
          <a:xfrm>
            <a:off x="712788" y="1919288"/>
            <a:ext cx="69611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A 1-cm-thick copper plate is cold-reduced to 0.50 cm, and later further reduced to 0.16 cm. Determine the total percent cold work and the tensile strength of the 0.16-cm plate. (See Figure 7.8.)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4CE83F53-0B22-4EE2-90AB-D6492E0C13D7}" type="slidenum">
              <a:rPr lang="en-US" altLang="en-US"/>
              <a:pPr/>
              <a:t>13</a:t>
            </a:fld>
            <a:endParaRPr lang="en-US" altLang="en-US"/>
          </a:p>
        </p:txBody>
      </p:sp>
      <p:grpSp>
        <p:nvGrpSpPr>
          <p:cNvPr id="9225" name="Group 9"/>
          <p:cNvGrpSpPr>
            <a:grpSpLocks/>
          </p:cNvGrpSpPr>
          <p:nvPr/>
        </p:nvGrpSpPr>
        <p:grpSpPr bwMode="auto">
          <a:xfrm>
            <a:off x="777875" y="1549400"/>
            <a:ext cx="7408863" cy="3292475"/>
            <a:chOff x="240" y="240"/>
            <a:chExt cx="5280" cy="2672"/>
          </a:xfrm>
        </p:grpSpPr>
        <p:pic>
          <p:nvPicPr>
            <p:cNvPr id="9223" name="Picture 7" descr="C:\My Documents\Linktools\ch07\07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240"/>
              <a:ext cx="5280" cy="2400"/>
            </a:xfrm>
            <a:prstGeom prst="rect">
              <a:avLst/>
            </a:prstGeom>
            <a:noFill/>
            <a:extLst>
              <a:ext uri="{909E8E84-426E-40DD-AFC4-6F175D3DCCD1}">
                <a14:hiddenFill xmlns:a14="http://schemas.microsoft.com/office/drawing/2010/main">
                  <a:solidFill>
                    <a:srgbClr val="FFFFFF"/>
                  </a:solidFill>
                </a14:hiddenFill>
              </a:ext>
            </a:extLst>
          </p:spPr>
        </p:pic>
        <p:sp>
          <p:nvSpPr>
            <p:cNvPr id="9224" name="Text Box 8"/>
            <p:cNvSpPr txBox="1">
              <a:spLocks noChangeArrowheads="1"/>
            </p:cNvSpPr>
            <p:nvPr/>
          </p:nvSpPr>
          <p:spPr bwMode="auto">
            <a:xfrm rot="10800000" flipV="1">
              <a:off x="2878" y="2688"/>
              <a:ext cx="2639"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228" name="Text Box 12"/>
          <p:cNvSpPr txBox="1">
            <a:spLocks noChangeArrowheads="1"/>
          </p:cNvSpPr>
          <p:nvPr/>
        </p:nvSpPr>
        <p:spPr bwMode="auto">
          <a:xfrm>
            <a:off x="1008063" y="4878388"/>
            <a:ext cx="7559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7.8  Diagram showing the rolling of a 1-cm plate (for Example 7.1)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461AA53-D74F-4149-BABB-ED29AFFB53DB}" type="slidenum">
              <a:rPr lang="en-US" altLang="en-US"/>
              <a:pPr/>
              <a:t>14</a:t>
            </a:fld>
            <a:endParaRPr lang="en-US" altLang="en-US"/>
          </a:p>
        </p:txBody>
      </p:sp>
      <p:sp>
        <p:nvSpPr>
          <p:cNvPr id="87042" name="Rectangle 2"/>
          <p:cNvSpPr>
            <a:spLocks noChangeArrowheads="1"/>
          </p:cNvSpPr>
          <p:nvPr/>
        </p:nvSpPr>
        <p:spPr bwMode="auto">
          <a:xfrm>
            <a:off x="530225" y="512763"/>
            <a:ext cx="322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solidFill>
                  <a:schemeClr val="accent2"/>
                </a:solidFill>
              </a:rPr>
              <a:t>Example 7.1 SOLUTION</a:t>
            </a:r>
          </a:p>
        </p:txBody>
      </p:sp>
      <p:pic>
        <p:nvPicPr>
          <p:cNvPr id="870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13" y="1271588"/>
            <a:ext cx="8202612"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5F9A43DD-C4C7-4E9B-B7BF-D33AF8AC1B0D}" type="slidenum">
              <a:rPr lang="en-US" altLang="en-US"/>
              <a:pPr/>
              <a:t>15</a:t>
            </a:fld>
            <a:endParaRPr lang="en-US" altLang="en-US"/>
          </a:p>
        </p:txBody>
      </p:sp>
      <p:sp>
        <p:nvSpPr>
          <p:cNvPr id="89090" name="Text Box 1026"/>
          <p:cNvSpPr txBox="1">
            <a:spLocks noChangeArrowheads="1"/>
          </p:cNvSpPr>
          <p:nvPr/>
        </p:nvSpPr>
        <p:spPr bwMode="auto">
          <a:xfrm>
            <a:off x="117475" y="319088"/>
            <a:ext cx="8367713"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7.4 </a:t>
            </a:r>
            <a:br>
              <a:rPr lang="en-US" altLang="en-US" sz="3200"/>
            </a:br>
            <a:r>
              <a:rPr lang="en-US" altLang="en-US" sz="3200"/>
              <a:t>Microstructure, Texture Strengthening, and Residual Stresses</a:t>
            </a:r>
          </a:p>
        </p:txBody>
      </p:sp>
      <p:sp>
        <p:nvSpPr>
          <p:cNvPr id="89091" name="Rectangle 1027"/>
          <p:cNvSpPr>
            <a:spLocks noChangeArrowheads="1"/>
          </p:cNvSpPr>
          <p:nvPr/>
        </p:nvSpPr>
        <p:spPr bwMode="auto">
          <a:xfrm>
            <a:off x="660400" y="2641600"/>
            <a:ext cx="7807325" cy="238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Fiber texture, Sheet texture </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Pole figure analysis, Orientation microscopy</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Residual stresses, Stress-relief anneal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Annealing glass, Tempered glass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6AAB6945-1235-49D1-A6C9-066B7E54C0D5}" type="slidenum">
              <a:rPr lang="en-US" altLang="en-US"/>
              <a:pPr/>
              <a:t>16</a:t>
            </a:fld>
            <a:endParaRPr lang="en-US" altLang="en-US"/>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100138"/>
            <a:ext cx="5322888" cy="506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5" name="Rectangle 3"/>
          <p:cNvSpPr>
            <a:spLocks noChangeArrowheads="1"/>
          </p:cNvSpPr>
          <p:nvPr/>
        </p:nvSpPr>
        <p:spPr bwMode="auto">
          <a:xfrm>
            <a:off x="5724525" y="1189038"/>
            <a:ext cx="3157538"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7.9 The fibrous grain structure of a low carbon steel produced by cold working: (a) 10% cold work, (b) 30% cold work, (c) 60% cold work, and (d) 90% cold work (250). (Source: From ASM Handbook Vol. 9, Metallography and Microstructure, (1985) ASM International, Materials Park, OH 44073. Used with permission.)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B596AE40-4DF8-45E6-9A63-99EF980AAB48}" type="slidenum">
              <a:rPr lang="en-US" altLang="en-US"/>
              <a:pPr/>
              <a:t>17</a:t>
            </a:fld>
            <a:endParaRPr lang="en-US" altLang="en-US"/>
          </a:p>
        </p:txBody>
      </p:sp>
      <p:sp>
        <p:nvSpPr>
          <p:cNvPr id="96258" name="Text Box 2"/>
          <p:cNvSpPr txBox="1">
            <a:spLocks noChangeArrowheads="1"/>
          </p:cNvSpPr>
          <p:nvPr/>
        </p:nvSpPr>
        <p:spPr bwMode="auto">
          <a:xfrm>
            <a:off x="576263" y="141288"/>
            <a:ext cx="78676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7.5 </a:t>
            </a:r>
            <a:br>
              <a:rPr lang="en-US" altLang="en-US" sz="3200"/>
            </a:br>
            <a:r>
              <a:rPr lang="en-US" altLang="en-US" sz="3200"/>
              <a:t>Characteristics of Cold Working</a:t>
            </a:r>
          </a:p>
        </p:txBody>
      </p:sp>
      <p:grpSp>
        <p:nvGrpSpPr>
          <p:cNvPr id="96260" name="Group 4"/>
          <p:cNvGrpSpPr>
            <a:grpSpLocks/>
          </p:cNvGrpSpPr>
          <p:nvPr/>
        </p:nvGrpSpPr>
        <p:grpSpPr bwMode="auto">
          <a:xfrm>
            <a:off x="728663" y="1254125"/>
            <a:ext cx="7569200" cy="3852863"/>
            <a:chOff x="336" y="144"/>
            <a:chExt cx="5136" cy="2873"/>
          </a:xfrm>
        </p:grpSpPr>
        <p:pic>
          <p:nvPicPr>
            <p:cNvPr id="96261" name="Picture 5" descr="C:\My Documents\Linktools\ch07\07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44"/>
              <a:ext cx="5136" cy="2680"/>
            </a:xfrm>
            <a:prstGeom prst="rect">
              <a:avLst/>
            </a:prstGeom>
            <a:noFill/>
            <a:extLst>
              <a:ext uri="{909E8E84-426E-40DD-AFC4-6F175D3DCCD1}">
                <a14:hiddenFill xmlns:a14="http://schemas.microsoft.com/office/drawing/2010/main">
                  <a:solidFill>
                    <a:srgbClr val="FFFFFF"/>
                  </a:solidFill>
                </a14:hiddenFill>
              </a:ext>
            </a:extLst>
          </p:spPr>
        </p:pic>
        <p:sp>
          <p:nvSpPr>
            <p:cNvPr id="96262" name="Text Box 6"/>
            <p:cNvSpPr txBox="1">
              <a:spLocks noChangeArrowheads="1"/>
            </p:cNvSpPr>
            <p:nvPr/>
          </p:nvSpPr>
          <p:spPr bwMode="auto">
            <a:xfrm rot="10800000" flipV="1">
              <a:off x="2729" y="2880"/>
              <a:ext cx="2641"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6263" name="Text Box 7"/>
          <p:cNvSpPr txBox="1">
            <a:spLocks noChangeArrowheads="1"/>
          </p:cNvSpPr>
          <p:nvPr/>
        </p:nvSpPr>
        <p:spPr bwMode="auto">
          <a:xfrm>
            <a:off x="533400" y="5030788"/>
            <a:ext cx="80930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7.13 A comparison of strengthening copper by (a) cold working and (b) alloying with zinc.  Note that cold working produces greater strengthening, yet has little effect on electrical conductivity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B035B2C9-267F-4E2A-89CA-E7172B0E3840}" type="slidenum">
              <a:rPr lang="en-US" altLang="en-US"/>
              <a:pPr/>
              <a:t>18</a:t>
            </a:fld>
            <a:endParaRPr lang="en-US" altLang="en-US"/>
          </a:p>
        </p:txBody>
      </p:sp>
      <p:grpSp>
        <p:nvGrpSpPr>
          <p:cNvPr id="98306" name="Group 2"/>
          <p:cNvGrpSpPr>
            <a:grpSpLocks/>
          </p:cNvGrpSpPr>
          <p:nvPr/>
        </p:nvGrpSpPr>
        <p:grpSpPr bwMode="auto">
          <a:xfrm>
            <a:off x="533400" y="804863"/>
            <a:ext cx="7635875" cy="3432175"/>
            <a:chOff x="336" y="336"/>
            <a:chExt cx="5088" cy="2334"/>
          </a:xfrm>
        </p:grpSpPr>
        <p:pic>
          <p:nvPicPr>
            <p:cNvPr id="98307" name="Picture 3" descr="C:\My Documents\Linktools\ch07\07_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5088" cy="2112"/>
            </a:xfrm>
            <a:prstGeom prst="rect">
              <a:avLst/>
            </a:prstGeom>
            <a:noFill/>
            <a:extLst>
              <a:ext uri="{909E8E84-426E-40DD-AFC4-6F175D3DCCD1}">
                <a14:hiddenFill xmlns:a14="http://schemas.microsoft.com/office/drawing/2010/main">
                  <a:solidFill>
                    <a:srgbClr val="FFFFFF"/>
                  </a:solidFill>
                </a14:hiddenFill>
              </a:ext>
            </a:extLst>
          </p:spPr>
        </p:pic>
        <p:sp>
          <p:nvSpPr>
            <p:cNvPr id="98308" name="Text Box 4"/>
            <p:cNvSpPr txBox="1">
              <a:spLocks noChangeArrowheads="1"/>
            </p:cNvSpPr>
            <p:nvPr/>
          </p:nvSpPr>
          <p:spPr bwMode="auto">
            <a:xfrm rot="10800000" flipV="1">
              <a:off x="2686" y="2545"/>
              <a:ext cx="2641" cy="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8309" name="Text Box 5"/>
          <p:cNvSpPr txBox="1">
            <a:spLocks noChangeArrowheads="1"/>
          </p:cNvSpPr>
          <p:nvPr/>
        </p:nvSpPr>
        <p:spPr bwMode="auto">
          <a:xfrm>
            <a:off x="373063" y="4656138"/>
            <a:ext cx="84582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7.14  The wire-drawing process.  The force F</a:t>
            </a:r>
            <a:r>
              <a:rPr lang="en-US" altLang="en-US" b="1" baseline="-25000"/>
              <a:t>d</a:t>
            </a:r>
            <a:r>
              <a:rPr lang="en-US" altLang="en-US" b="1"/>
              <a:t> acts on both the original and final diameters. Thus, the stress produced in the final wire is greater than that in the original.  If the wire did not strain harden during drawing, the final wire would beak before the original wire was  drawn through the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CD98F8-5E0E-4910-8D7F-04EB035BC491}" type="slidenum">
              <a:rPr lang="en-US" altLang="en-US"/>
              <a:pPr/>
              <a:t>19</a:t>
            </a:fld>
            <a:endParaRPr lang="en-US" altLang="en-US"/>
          </a:p>
        </p:txBody>
      </p:sp>
      <p:sp>
        <p:nvSpPr>
          <p:cNvPr id="15366" name="Text Box 6"/>
          <p:cNvSpPr txBox="1">
            <a:spLocks noChangeArrowheads="1"/>
          </p:cNvSpPr>
          <p:nvPr/>
        </p:nvSpPr>
        <p:spPr bwMode="auto">
          <a:xfrm>
            <a:off x="134938" y="166688"/>
            <a:ext cx="83677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7.6</a:t>
            </a:r>
            <a:br>
              <a:rPr lang="en-US" altLang="en-US" sz="3200"/>
            </a:br>
            <a:r>
              <a:rPr lang="en-US" altLang="en-US" sz="3200"/>
              <a:t>The Three Stages of Annealing</a:t>
            </a:r>
          </a:p>
        </p:txBody>
      </p:sp>
      <p:sp>
        <p:nvSpPr>
          <p:cNvPr id="15367" name="Rectangle 7"/>
          <p:cNvSpPr>
            <a:spLocks noChangeArrowheads="1"/>
          </p:cNvSpPr>
          <p:nvPr/>
        </p:nvSpPr>
        <p:spPr bwMode="auto">
          <a:xfrm>
            <a:off x="541338" y="1354138"/>
            <a:ext cx="7866062" cy="480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Recovery</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A low-temperature annealing heat treatment designed to eliminate residual stresses introduced during deformation without reducing the strength of the cold-worked material.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Recrystallization </a:t>
            </a:r>
            <a:r>
              <a:rPr lang="en-US" altLang="en-US" sz="2400">
                <a:latin typeface="Verdana" panose="020B0604030504040204" pitchFamily="34" charset="0"/>
              </a:rPr>
              <a:t>- A medium-temperature annealing heat treatment designed to eliminate all of the effects of the strain hardening produced during cold working.</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Grain growth</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Movement of grain boundaries by diffusion in order to reduce the amount of grain boundary area.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1"/>
          </p:nvPr>
        </p:nvSpPr>
        <p:spPr/>
        <p:txBody>
          <a:bodyPr/>
          <a:lstStyle/>
          <a:p>
            <a:fld id="{30AB7D7F-DE57-4C7A-8690-37200C84FCA8}" type="slidenum">
              <a:rPr lang="en-US" altLang="en-US"/>
              <a:pPr/>
              <a:t>2</a:t>
            </a:fld>
            <a:endParaRPr lang="en-US" altLang="en-US"/>
          </a:p>
        </p:txBody>
      </p:sp>
      <p:sp>
        <p:nvSpPr>
          <p:cNvPr id="74754" name="Rectangle 2"/>
          <p:cNvSpPr>
            <a:spLocks noGrp="1" noChangeArrowheads="1"/>
          </p:cNvSpPr>
          <p:nvPr>
            <p:ph type="title"/>
          </p:nvPr>
        </p:nvSpPr>
        <p:spPr/>
        <p:txBody>
          <a:bodyPr/>
          <a:lstStyle/>
          <a:p>
            <a:r>
              <a:rPr lang="en-US" altLang="en-US"/>
              <a:t/>
            </a:r>
            <a:br>
              <a:rPr lang="en-US" altLang="en-US"/>
            </a:br>
            <a:r>
              <a:rPr lang="en-US" altLang="en-US"/>
              <a:t/>
            </a:r>
            <a:br>
              <a:rPr lang="en-US" altLang="en-US"/>
            </a:br>
            <a:endParaRPr lang="en-US" altLang="en-US"/>
          </a:p>
        </p:txBody>
      </p:sp>
      <p:sp>
        <p:nvSpPr>
          <p:cNvPr id="74755" name="Rectangle 3"/>
          <p:cNvSpPr>
            <a:spLocks noGrp="1" noChangeArrowheads="1"/>
          </p:cNvSpPr>
          <p:nvPr>
            <p:ph type="body" idx="1"/>
          </p:nvPr>
        </p:nvSpPr>
        <p:spPr/>
        <p:txBody>
          <a:bodyPr/>
          <a:lstStyle/>
          <a:p>
            <a:endParaRPr lang="en-US" altLang="en-US"/>
          </a:p>
          <a:p>
            <a:endParaRPr lang="en-US" altLang="en-US"/>
          </a:p>
        </p:txBody>
      </p:sp>
      <p:sp>
        <p:nvSpPr>
          <p:cNvPr id="74756" name="Rectangle 4"/>
          <p:cNvSpPr>
            <a:spLocks noChangeArrowheads="1"/>
          </p:cNvSpPr>
          <p:nvPr/>
        </p:nvSpPr>
        <p:spPr bwMode="auto">
          <a:xfrm>
            <a:off x="736600" y="312738"/>
            <a:ext cx="8001000" cy="90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3800">
                <a:solidFill>
                  <a:schemeClr val="tx2"/>
                </a:solidFill>
                <a:latin typeface="Verdana" panose="020B0604030504040204" pitchFamily="34" charset="0"/>
              </a:rPr>
              <a:t>Objectives of Chapter 7</a:t>
            </a:r>
          </a:p>
        </p:txBody>
      </p:sp>
      <p:sp>
        <p:nvSpPr>
          <p:cNvPr id="74757" name="Rectangle 5"/>
          <p:cNvSpPr>
            <a:spLocks noChangeArrowheads="1"/>
          </p:cNvSpPr>
          <p:nvPr/>
        </p:nvSpPr>
        <p:spPr bwMode="auto">
          <a:xfrm>
            <a:off x="719138" y="19050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the strength of metals and alloys is influenced by mechanical processing and heat treatments.</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the strength of metals and alloys using cold working.</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ductility using annealing heat treatment.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A15593-BED4-4ED9-AA3D-11EE64F82E7B}" type="slidenum">
              <a:rPr lang="en-US" altLang="en-US"/>
              <a:pPr/>
              <a:t>20</a:t>
            </a:fld>
            <a:endParaRPr lang="en-US" altLang="en-US"/>
          </a:p>
        </p:txBody>
      </p:sp>
      <p:pic>
        <p:nvPicPr>
          <p:cNvPr id="993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3" y="625475"/>
            <a:ext cx="6934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1" name="Rectangle 3"/>
          <p:cNvSpPr>
            <a:spLocks noChangeArrowheads="1"/>
          </p:cNvSpPr>
          <p:nvPr/>
        </p:nvSpPr>
        <p:spPr bwMode="auto">
          <a:xfrm>
            <a:off x="804863" y="3983038"/>
            <a:ext cx="727075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7.16 Photomicrographs showing the effect of annealing temperature on grain size in brass. Twin boundaries can also be observed in the structures. (a) Annealed at 400</a:t>
            </a:r>
            <a:r>
              <a:rPr lang="en-US" altLang="en-US" b="1" baseline="40000"/>
              <a:t>o</a:t>
            </a:r>
            <a:r>
              <a:rPr lang="en-US" altLang="en-US" b="1"/>
              <a:t>C, (b) annealed at 650</a:t>
            </a:r>
            <a:r>
              <a:rPr lang="en-US" altLang="en-US" b="1" baseline="40000"/>
              <a:t>o</a:t>
            </a:r>
            <a:r>
              <a:rPr lang="en-US" altLang="en-US" b="1"/>
              <a:t>C, and (c) annealed at 800</a:t>
            </a:r>
            <a:r>
              <a:rPr lang="en-US" altLang="en-US" b="1" baseline="40000"/>
              <a:t>o</a:t>
            </a:r>
            <a:r>
              <a:rPr lang="en-US" altLang="en-US" b="1"/>
              <a:t>C (75). (Adapted from Brick, R. and Phillips, A., The Structure and Properties of Alloys, 1949: McGraw-Hill.)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4008105-841C-4F49-91F7-34CFD5DDF56C}" type="slidenum">
              <a:rPr lang="en-US" altLang="en-US" smtClean="0"/>
              <a:pPr/>
              <a:t>21</a:t>
            </a:fld>
            <a:endParaRPr lang="en-US" altLang="en-US"/>
          </a:p>
        </p:txBody>
      </p:sp>
      <p:pic>
        <p:nvPicPr>
          <p:cNvPr id="3" name="Picture 2"/>
          <p:cNvPicPr>
            <a:picLocks noChangeAspect="1"/>
          </p:cNvPicPr>
          <p:nvPr/>
        </p:nvPicPr>
        <p:blipFill>
          <a:blip r:embed="rId2"/>
          <a:stretch>
            <a:fillRect/>
          </a:stretch>
        </p:blipFill>
        <p:spPr>
          <a:xfrm>
            <a:off x="1570063" y="2112135"/>
            <a:ext cx="5887671" cy="2936383"/>
          </a:xfrm>
          <a:prstGeom prst="rect">
            <a:avLst/>
          </a:prstGeom>
        </p:spPr>
      </p:pic>
      <p:sp>
        <p:nvSpPr>
          <p:cNvPr id="4" name="TextBox 3"/>
          <p:cNvSpPr txBox="1"/>
          <p:nvPr/>
        </p:nvSpPr>
        <p:spPr>
          <a:xfrm>
            <a:off x="734096" y="759854"/>
            <a:ext cx="1710725" cy="461665"/>
          </a:xfrm>
          <a:prstGeom prst="rect">
            <a:avLst/>
          </a:prstGeom>
          <a:noFill/>
        </p:spPr>
        <p:txBody>
          <a:bodyPr wrap="none" rtlCol="0">
            <a:spAutoFit/>
          </a:bodyPr>
          <a:lstStyle/>
          <a:p>
            <a:r>
              <a:rPr lang="en-US" sz="2400" dirty="0" smtClean="0"/>
              <a:t>Annealing</a:t>
            </a:r>
            <a:endParaRPr lang="en-US" sz="2400" dirty="0"/>
          </a:p>
        </p:txBody>
      </p:sp>
    </p:spTree>
    <p:extLst>
      <p:ext uri="{BB962C8B-B14F-4D97-AF65-F5344CB8AC3E}">
        <p14:creationId xmlns:p14="http://schemas.microsoft.com/office/powerpoint/2010/main" val="422730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07C267A8-9A42-4A26-92E7-873CD4FC5796}" type="slidenum">
              <a:rPr lang="en-US" altLang="en-US"/>
              <a:pPr/>
              <a:t>22</a:t>
            </a:fld>
            <a:endParaRPr lang="en-US" altLang="en-US"/>
          </a:p>
        </p:txBody>
      </p:sp>
      <p:grpSp>
        <p:nvGrpSpPr>
          <p:cNvPr id="16388" name="Group 4"/>
          <p:cNvGrpSpPr>
            <a:grpSpLocks/>
          </p:cNvGrpSpPr>
          <p:nvPr/>
        </p:nvGrpSpPr>
        <p:grpSpPr bwMode="auto">
          <a:xfrm>
            <a:off x="355600" y="1979613"/>
            <a:ext cx="8305800" cy="2638425"/>
            <a:chOff x="240" y="432"/>
            <a:chExt cx="5232" cy="2115"/>
          </a:xfrm>
        </p:grpSpPr>
        <p:pic>
          <p:nvPicPr>
            <p:cNvPr id="16386" name="Picture 2" descr="C:\My Documents\Linktools\ch07\07_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432"/>
              <a:ext cx="5232" cy="1968"/>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rot="10800000" flipV="1">
              <a:off x="2782" y="2399"/>
              <a:ext cx="2640" cy="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6389" name="Text Box 5"/>
          <p:cNvSpPr txBox="1">
            <a:spLocks noChangeArrowheads="1"/>
          </p:cNvSpPr>
          <p:nvPr/>
        </p:nvSpPr>
        <p:spPr bwMode="auto">
          <a:xfrm>
            <a:off x="660400" y="4724400"/>
            <a:ext cx="74834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7.17  The effect of annealing temperature on the microstructure of cold-worked metals.  (a) cold-worked, (b) after recovery, (c) after recrystallization, and (d) after grain growth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155D32DF-364A-4F29-811D-FCC9330EE9B8}" type="slidenum">
              <a:rPr lang="en-US" altLang="en-US"/>
              <a:pPr/>
              <a:t>23</a:t>
            </a:fld>
            <a:endParaRPr lang="en-US" altLang="en-US"/>
          </a:p>
        </p:txBody>
      </p:sp>
      <p:grpSp>
        <p:nvGrpSpPr>
          <p:cNvPr id="17412" name="Group 4"/>
          <p:cNvGrpSpPr>
            <a:grpSpLocks/>
          </p:cNvGrpSpPr>
          <p:nvPr/>
        </p:nvGrpSpPr>
        <p:grpSpPr bwMode="auto">
          <a:xfrm>
            <a:off x="1371600" y="168275"/>
            <a:ext cx="6205538" cy="5121275"/>
            <a:chOff x="384" y="337"/>
            <a:chExt cx="4944" cy="3094"/>
          </a:xfrm>
        </p:grpSpPr>
        <p:pic>
          <p:nvPicPr>
            <p:cNvPr id="17410" name="Picture 2" descr="C:\My Documents\Linktools\ch07\07_18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7"/>
              <a:ext cx="4944" cy="2833"/>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p:cNvSpPr txBox="1">
              <a:spLocks noChangeArrowheads="1"/>
            </p:cNvSpPr>
            <p:nvPr/>
          </p:nvSpPr>
          <p:spPr bwMode="auto">
            <a:xfrm rot="10800000" flipV="1">
              <a:off x="2587" y="3264"/>
              <a:ext cx="2641"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7413" name="Text Box 5"/>
          <p:cNvSpPr txBox="1">
            <a:spLocks noChangeArrowheads="1"/>
          </p:cNvSpPr>
          <p:nvPr/>
        </p:nvSpPr>
        <p:spPr bwMode="auto">
          <a:xfrm>
            <a:off x="855663" y="5267325"/>
            <a:ext cx="74834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b="1"/>
              <a:t>Figure 7.18  The effect of cold work on the properties of a Cu-35% Zn alloy and the effect of annealing temperature on the properties of a Cu-35% Zn alloy that is cold-worked 75%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4008105-841C-4F49-91F7-34CFD5DDF56C}" type="slidenum">
              <a:rPr lang="en-US" altLang="en-US" smtClean="0"/>
              <a:pPr/>
              <a:t>24</a:t>
            </a:fld>
            <a:endParaRPr lang="en-US" altLang="en-US"/>
          </a:p>
        </p:txBody>
      </p:sp>
      <p:pic>
        <p:nvPicPr>
          <p:cNvPr id="3" name="Picture 2"/>
          <p:cNvPicPr>
            <a:picLocks noChangeAspect="1"/>
          </p:cNvPicPr>
          <p:nvPr/>
        </p:nvPicPr>
        <p:blipFill>
          <a:blip r:embed="rId2"/>
          <a:stretch>
            <a:fillRect/>
          </a:stretch>
        </p:blipFill>
        <p:spPr>
          <a:xfrm>
            <a:off x="1234225" y="721754"/>
            <a:ext cx="6309575" cy="5105400"/>
          </a:xfrm>
          <a:prstGeom prst="rect">
            <a:avLst/>
          </a:prstGeom>
        </p:spPr>
      </p:pic>
    </p:spTree>
    <p:extLst>
      <p:ext uri="{BB962C8B-B14F-4D97-AF65-F5344CB8AC3E}">
        <p14:creationId xmlns:p14="http://schemas.microsoft.com/office/powerpoint/2010/main" val="455163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7AC6E7-73D1-427E-9E10-BEEDAC3D273F}" type="slidenum">
              <a:rPr lang="en-US" altLang="en-US"/>
              <a:pPr/>
              <a:t>25</a:t>
            </a:fld>
            <a:endParaRPr lang="en-US" altLang="en-US"/>
          </a:p>
        </p:txBody>
      </p:sp>
      <p:sp>
        <p:nvSpPr>
          <p:cNvPr id="102402" name="Text Box 2"/>
          <p:cNvSpPr txBox="1">
            <a:spLocks noChangeArrowheads="1"/>
          </p:cNvSpPr>
          <p:nvPr/>
        </p:nvSpPr>
        <p:spPr bwMode="auto">
          <a:xfrm>
            <a:off x="615950" y="4460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7.8</a:t>
            </a:r>
            <a:br>
              <a:rPr lang="en-US" altLang="en-US" sz="3200"/>
            </a:br>
            <a:r>
              <a:rPr lang="en-US" altLang="en-US" sz="3200"/>
              <a:t>Annealing and Materials Processing</a:t>
            </a:r>
          </a:p>
        </p:txBody>
      </p:sp>
      <p:sp>
        <p:nvSpPr>
          <p:cNvPr id="102403" name="Rectangle 3"/>
          <p:cNvSpPr>
            <a:spLocks noChangeArrowheads="1"/>
          </p:cNvSpPr>
          <p:nvPr/>
        </p:nvSpPr>
        <p:spPr bwMode="auto">
          <a:xfrm>
            <a:off x="525463" y="1928813"/>
            <a:ext cx="7866062"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Heat-affected zone (HAZ)</a:t>
            </a:r>
            <a:r>
              <a:rPr lang="en-US" altLang="en-US" sz="2400">
                <a:latin typeface="Verdana" panose="020B0604030504040204" pitchFamily="34" charset="0"/>
              </a:rPr>
              <a:t> - The volume of material adjacent to a weld that is heated during the welding process above some critical temperature at which a change in the structure, such as grain growth or recrystallization, occurs.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9C4487B4-0774-48CE-8AD3-5FB191D7C75F}" type="slidenum">
              <a:rPr lang="en-US" altLang="en-US"/>
              <a:pPr/>
              <a:t>26</a:t>
            </a:fld>
            <a:endParaRPr lang="en-US" altLang="en-US"/>
          </a:p>
        </p:txBody>
      </p:sp>
      <p:grpSp>
        <p:nvGrpSpPr>
          <p:cNvPr id="18436" name="Group 4"/>
          <p:cNvGrpSpPr>
            <a:grpSpLocks/>
          </p:cNvGrpSpPr>
          <p:nvPr/>
        </p:nvGrpSpPr>
        <p:grpSpPr bwMode="auto">
          <a:xfrm>
            <a:off x="906463" y="109538"/>
            <a:ext cx="6926262" cy="4843462"/>
            <a:chOff x="384" y="144"/>
            <a:chExt cx="4944" cy="3105"/>
          </a:xfrm>
        </p:grpSpPr>
        <p:pic>
          <p:nvPicPr>
            <p:cNvPr id="18434" name="Picture 2" descr="C:\My Documents\Linktools\ch07\07_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44"/>
              <a:ext cx="4944" cy="2938"/>
            </a:xfrm>
            <a:prstGeom prst="rect">
              <a:avLst/>
            </a:prstGeom>
            <a:noFill/>
            <a:extLst>
              <a:ext uri="{909E8E84-426E-40DD-AFC4-6F175D3DCCD1}">
                <a14:hiddenFill xmlns:a14="http://schemas.microsoft.com/office/drawing/2010/main">
                  <a:solidFill>
                    <a:srgbClr val="FFFFFF"/>
                  </a:solidFill>
                </a14:hiddenFill>
              </a:ext>
            </a:extLst>
          </p:spPr>
        </p:pic>
        <p:sp>
          <p:nvSpPr>
            <p:cNvPr id="18435" name="Text Box 3"/>
            <p:cNvSpPr txBox="1">
              <a:spLocks noChangeArrowheads="1"/>
            </p:cNvSpPr>
            <p:nvPr/>
          </p:nvSpPr>
          <p:spPr bwMode="auto">
            <a:xfrm rot="10800000" flipV="1">
              <a:off x="2689" y="3072"/>
              <a:ext cx="2639"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8437" name="Text Box 5"/>
          <p:cNvSpPr txBox="1">
            <a:spLocks noChangeArrowheads="1"/>
          </p:cNvSpPr>
          <p:nvPr/>
        </p:nvSpPr>
        <p:spPr bwMode="auto">
          <a:xfrm>
            <a:off x="212725" y="4841875"/>
            <a:ext cx="877887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b="1"/>
              <a:t>Figure 7.20  The structure and properties surrounding a fusion weld in a cold-worked metal.  Note: only the right-hand side of the heat-affected zone is marked on the diagram.  Note the loss in strength caused by recrystallization and grain growth in the heat-affected zone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D1427AF8-D45F-4D7D-AACE-5B031FCDE4D0}" type="slidenum">
              <a:rPr lang="en-US" altLang="en-US"/>
              <a:pPr/>
              <a:t>27</a:t>
            </a:fld>
            <a:endParaRPr lang="en-US" altLang="en-US"/>
          </a:p>
        </p:txBody>
      </p:sp>
      <p:sp>
        <p:nvSpPr>
          <p:cNvPr id="103426" name="Text Box 1026"/>
          <p:cNvSpPr txBox="1">
            <a:spLocks noChangeArrowheads="1"/>
          </p:cNvSpPr>
          <p:nvPr/>
        </p:nvSpPr>
        <p:spPr bwMode="auto">
          <a:xfrm>
            <a:off x="565150" y="4714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7.9</a:t>
            </a:r>
            <a:br>
              <a:rPr lang="en-US" altLang="en-US" sz="3200"/>
            </a:br>
            <a:r>
              <a:rPr lang="en-US" altLang="en-US" sz="3200"/>
              <a:t>Hot Working</a:t>
            </a:r>
          </a:p>
        </p:txBody>
      </p:sp>
      <p:sp>
        <p:nvSpPr>
          <p:cNvPr id="103427" name="Rectangle 1027"/>
          <p:cNvSpPr>
            <a:spLocks noChangeArrowheads="1"/>
          </p:cNvSpPr>
          <p:nvPr/>
        </p:nvSpPr>
        <p:spPr bwMode="auto">
          <a:xfrm>
            <a:off x="533400" y="1981200"/>
            <a:ext cx="7866063"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Lack of Strengthening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Elimination of Imperfections</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Anisotropic Behavior</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Surface Finish and Dimensional Accuracy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C33BC5D3-9543-42FA-80AC-45498F2A7D2C}" type="slidenum">
              <a:rPr lang="en-US" altLang="en-US"/>
              <a:pPr/>
              <a:t>28</a:t>
            </a:fld>
            <a:endParaRPr lang="en-US" altLang="en-US"/>
          </a:p>
        </p:txBody>
      </p:sp>
      <p:grpSp>
        <p:nvGrpSpPr>
          <p:cNvPr id="19460" name="Group 4"/>
          <p:cNvGrpSpPr>
            <a:grpSpLocks/>
          </p:cNvGrpSpPr>
          <p:nvPr/>
        </p:nvGrpSpPr>
        <p:grpSpPr bwMode="auto">
          <a:xfrm>
            <a:off x="855663" y="796925"/>
            <a:ext cx="6932612" cy="3960813"/>
            <a:chOff x="432" y="364"/>
            <a:chExt cx="4896" cy="2395"/>
          </a:xfrm>
        </p:grpSpPr>
        <p:pic>
          <p:nvPicPr>
            <p:cNvPr id="19458" name="Picture 2" descr="C:\My Documents\Linktools\ch07\07_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364"/>
              <a:ext cx="4896" cy="2266"/>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p:cNvSpPr txBox="1">
              <a:spLocks noChangeArrowheads="1"/>
            </p:cNvSpPr>
            <p:nvPr/>
          </p:nvSpPr>
          <p:spPr bwMode="auto">
            <a:xfrm rot="10800000" flipV="1">
              <a:off x="2684" y="2592"/>
              <a:ext cx="2640"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9461" name="Text Box 5"/>
          <p:cNvSpPr txBox="1">
            <a:spLocks noChangeArrowheads="1"/>
          </p:cNvSpPr>
          <p:nvPr/>
        </p:nvSpPr>
        <p:spPr bwMode="auto">
          <a:xfrm>
            <a:off x="636588" y="4808538"/>
            <a:ext cx="79406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7.21  During hot working, the elongated anisotropic grains immediately recrystallize.  If the hot-working temperature is properly controlled, the final hot-worked grain size can be very fine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4675" y="304801"/>
            <a:ext cx="8001000" cy="699752"/>
          </a:xfrm>
        </p:spPr>
        <p:txBody>
          <a:bodyPr/>
          <a:lstStyle/>
          <a:p>
            <a:r>
              <a:rPr lang="en-US" sz="2800" dirty="0" smtClean="0"/>
              <a:t>Diffusion Hardening (Case Hardening)</a:t>
            </a:r>
            <a:endParaRPr lang="en-US" sz="2800" dirty="0"/>
          </a:p>
        </p:txBody>
      </p:sp>
      <p:sp>
        <p:nvSpPr>
          <p:cNvPr id="2" name="Slide Number Placeholder 1"/>
          <p:cNvSpPr>
            <a:spLocks noGrp="1"/>
          </p:cNvSpPr>
          <p:nvPr>
            <p:ph type="sldNum" sz="quarter" idx="11"/>
          </p:nvPr>
        </p:nvSpPr>
        <p:spPr/>
        <p:txBody>
          <a:bodyPr/>
          <a:lstStyle/>
          <a:p>
            <a:fld id="{B4008105-841C-4F49-91F7-34CFD5DDF56C}" type="slidenum">
              <a:rPr lang="en-US" altLang="en-US" smtClean="0"/>
              <a:pPr/>
              <a:t>29</a:t>
            </a:fld>
            <a:endParaRPr lang="en-US" altLang="en-US"/>
          </a:p>
        </p:txBody>
      </p:sp>
      <p:pic>
        <p:nvPicPr>
          <p:cNvPr id="4" name="Picture 3"/>
          <p:cNvPicPr>
            <a:picLocks noChangeAspect="1"/>
          </p:cNvPicPr>
          <p:nvPr/>
        </p:nvPicPr>
        <p:blipFill>
          <a:blip r:embed="rId2"/>
          <a:stretch>
            <a:fillRect/>
          </a:stretch>
        </p:blipFill>
        <p:spPr>
          <a:xfrm>
            <a:off x="1645988" y="2807595"/>
            <a:ext cx="5590215" cy="3129565"/>
          </a:xfrm>
          <a:prstGeom prst="rect">
            <a:avLst/>
          </a:prstGeom>
        </p:spPr>
      </p:pic>
      <p:sp>
        <p:nvSpPr>
          <p:cNvPr id="5" name="Rectangle 4"/>
          <p:cNvSpPr/>
          <p:nvPr/>
        </p:nvSpPr>
        <p:spPr>
          <a:xfrm>
            <a:off x="689019" y="1164035"/>
            <a:ext cx="7643611" cy="1200329"/>
          </a:xfrm>
          <a:prstGeom prst="rect">
            <a:avLst/>
          </a:prstGeom>
        </p:spPr>
        <p:txBody>
          <a:bodyPr wrap="square">
            <a:spAutoFit/>
          </a:bodyPr>
          <a:lstStyle/>
          <a:p>
            <a:r>
              <a:rPr lang="en-US" b="1" dirty="0"/>
              <a:t>Case-hardening</a:t>
            </a:r>
            <a:r>
              <a:rPr lang="en-US" dirty="0"/>
              <a:t> or </a:t>
            </a:r>
            <a:r>
              <a:rPr lang="en-US" b="1" dirty="0"/>
              <a:t>surface hardening</a:t>
            </a:r>
            <a:r>
              <a:rPr lang="en-US" dirty="0"/>
              <a:t> is the process of </a:t>
            </a:r>
            <a:r>
              <a:rPr lang="en-US" dirty="0">
                <a:hlinkClick r:id="rId3" tooltip="Hardening (metallurgy)"/>
              </a:rPr>
              <a:t>hardening</a:t>
            </a:r>
            <a:r>
              <a:rPr lang="en-US" dirty="0"/>
              <a:t> the surface of a metal object while allowing the metal deeper underneath to remain soft, thus forming a thin layer of </a:t>
            </a:r>
            <a:r>
              <a:rPr lang="en-US" dirty="0">
                <a:hlinkClick r:id="rId4" tooltip="Hardness"/>
              </a:rPr>
              <a:t>harder</a:t>
            </a:r>
            <a:r>
              <a:rPr lang="en-US" dirty="0"/>
              <a:t> metal (called the "case") at the surface</a:t>
            </a:r>
          </a:p>
        </p:txBody>
      </p:sp>
    </p:spTree>
    <p:extLst>
      <p:ext uri="{BB962C8B-B14F-4D97-AF65-F5344CB8AC3E}">
        <p14:creationId xmlns:p14="http://schemas.microsoft.com/office/powerpoint/2010/main" val="238280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C353BD7F-0F93-49EF-BDCD-2F25F01CDB31}" type="slidenum">
              <a:rPr lang="en-US" altLang="en-US"/>
              <a:pPr/>
              <a:t>3</a:t>
            </a:fld>
            <a:endParaRPr lang="en-US" altLang="en-US"/>
          </a:p>
        </p:txBody>
      </p:sp>
      <p:sp>
        <p:nvSpPr>
          <p:cNvPr id="75780" name="Rectangle 4"/>
          <p:cNvSpPr>
            <a:spLocks noGrp="1" noChangeArrowheads="1"/>
          </p:cNvSpPr>
          <p:nvPr>
            <p:ph type="title"/>
          </p:nvPr>
        </p:nvSpPr>
        <p:spPr>
          <a:xfrm>
            <a:off x="541338" y="220663"/>
            <a:ext cx="8001000" cy="723900"/>
          </a:xfrm>
          <a:noFill/>
          <a:ln/>
        </p:spPr>
        <p:txBody>
          <a:bodyPr/>
          <a:lstStyle/>
          <a:p>
            <a:pPr algn="ctr"/>
            <a:r>
              <a:rPr lang="en-US" altLang="en-US"/>
              <a:t>Chapter Outline </a:t>
            </a:r>
          </a:p>
        </p:txBody>
      </p:sp>
      <p:sp>
        <p:nvSpPr>
          <p:cNvPr id="75781" name="Rectangle 5"/>
          <p:cNvSpPr>
            <a:spLocks noGrp="1" noChangeArrowheads="1"/>
          </p:cNvSpPr>
          <p:nvPr>
            <p:ph type="body" idx="1"/>
          </p:nvPr>
        </p:nvSpPr>
        <p:spPr>
          <a:xfrm>
            <a:off x="625475" y="990600"/>
            <a:ext cx="8026400" cy="5189538"/>
          </a:xfrm>
          <a:noFill/>
          <a:ln/>
        </p:spPr>
        <p:txBody>
          <a:bodyPr/>
          <a:lstStyle/>
          <a:p>
            <a:pPr marL="571500" indent="-571500"/>
            <a:r>
              <a:rPr lang="en-US" altLang="en-US" sz="2400" dirty="0">
                <a:solidFill>
                  <a:schemeClr val="accent2"/>
                </a:solidFill>
              </a:rPr>
              <a:t>7.1 Relationship of Cold Working to the  	 	   Stress-Strain Curve</a:t>
            </a:r>
          </a:p>
          <a:p>
            <a:pPr marL="571500" indent="-571500"/>
            <a:r>
              <a:rPr lang="en-US" altLang="en-US" sz="2400" dirty="0">
                <a:solidFill>
                  <a:schemeClr val="accent2"/>
                </a:solidFill>
              </a:rPr>
              <a:t>7.2</a:t>
            </a:r>
            <a:r>
              <a:rPr lang="en-US" altLang="en-US" sz="2400" dirty="0">
                <a:solidFill>
                  <a:srgbClr val="3366FF"/>
                </a:solidFill>
              </a:rPr>
              <a:t> Strain-Hardening Mechanisms</a:t>
            </a:r>
          </a:p>
          <a:p>
            <a:pPr marL="571500" indent="-571500"/>
            <a:r>
              <a:rPr lang="en-US" altLang="en-US" sz="2400" dirty="0">
                <a:solidFill>
                  <a:schemeClr val="accent2"/>
                </a:solidFill>
              </a:rPr>
              <a:t>7.3 Properties versus Percent Cold Work</a:t>
            </a:r>
          </a:p>
          <a:p>
            <a:pPr marL="571500" indent="-571500"/>
            <a:r>
              <a:rPr lang="en-US" altLang="en-US" sz="2400" dirty="0">
                <a:solidFill>
                  <a:schemeClr val="accent2"/>
                </a:solidFill>
              </a:rPr>
              <a:t>7.4</a:t>
            </a:r>
            <a:r>
              <a:rPr lang="en-US" altLang="en-US" sz="2400" dirty="0">
                <a:solidFill>
                  <a:srgbClr val="3366FF"/>
                </a:solidFill>
              </a:rPr>
              <a:t> Microstructure, Texture Strengthening, 	   	  and Residual Stresses</a:t>
            </a:r>
          </a:p>
          <a:p>
            <a:pPr marL="571500" indent="-571500"/>
            <a:r>
              <a:rPr lang="en-US" altLang="en-US" sz="2400" dirty="0">
                <a:solidFill>
                  <a:schemeClr val="accent2"/>
                </a:solidFill>
              </a:rPr>
              <a:t>7.5 Characteristics of Cold Working</a:t>
            </a:r>
          </a:p>
          <a:p>
            <a:pPr marL="571500" indent="-571500"/>
            <a:r>
              <a:rPr lang="en-US" altLang="en-US" sz="2400" dirty="0">
                <a:solidFill>
                  <a:schemeClr val="accent2"/>
                </a:solidFill>
              </a:rPr>
              <a:t>7.6</a:t>
            </a:r>
            <a:r>
              <a:rPr lang="en-US" altLang="en-US" sz="2400" dirty="0">
                <a:solidFill>
                  <a:srgbClr val="3366FF"/>
                </a:solidFill>
              </a:rPr>
              <a:t> The Three Stages of Annealing</a:t>
            </a:r>
          </a:p>
          <a:p>
            <a:pPr marL="571500" indent="-571500"/>
            <a:r>
              <a:rPr lang="en-US" altLang="en-US" sz="2400" dirty="0">
                <a:solidFill>
                  <a:schemeClr val="accent2"/>
                </a:solidFill>
              </a:rPr>
              <a:t>7.7 Control of Annealing</a:t>
            </a:r>
          </a:p>
          <a:p>
            <a:pPr marL="571500" indent="-571500"/>
            <a:r>
              <a:rPr lang="en-US" altLang="en-US" sz="2400" dirty="0">
                <a:solidFill>
                  <a:schemeClr val="accent2"/>
                </a:solidFill>
              </a:rPr>
              <a:t>7.8</a:t>
            </a:r>
            <a:r>
              <a:rPr lang="en-US" altLang="en-US" sz="2400" dirty="0">
                <a:solidFill>
                  <a:srgbClr val="3366FF"/>
                </a:solidFill>
              </a:rPr>
              <a:t> Annealing and Materials Processing</a:t>
            </a:r>
          </a:p>
          <a:p>
            <a:pPr marL="571500" indent="-571500"/>
            <a:r>
              <a:rPr lang="en-US" altLang="en-US" sz="2400" dirty="0">
                <a:solidFill>
                  <a:schemeClr val="accent2"/>
                </a:solidFill>
              </a:rPr>
              <a:t>7.9 Hot </a:t>
            </a:r>
            <a:r>
              <a:rPr lang="en-US" altLang="en-US" sz="2400" dirty="0" smtClean="0">
                <a:solidFill>
                  <a:schemeClr val="accent2"/>
                </a:solidFill>
              </a:rPr>
              <a:t>Working</a:t>
            </a:r>
            <a:endParaRPr lang="en-US" altLang="en-US" sz="2400" dirty="0">
              <a:solidFill>
                <a:schemeClr val="accen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FBBAB31-DB67-4533-B732-963DFDA0D65C}" type="slidenum">
              <a:rPr lang="en-US" altLang="en-US"/>
              <a:pPr/>
              <a:t>4</a:t>
            </a:fld>
            <a:endParaRPr lang="en-US" altLang="en-US"/>
          </a:p>
        </p:txBody>
      </p:sp>
      <p:sp>
        <p:nvSpPr>
          <p:cNvPr id="79877" name="Rectangle 5"/>
          <p:cNvSpPr>
            <a:spLocks noChangeArrowheads="1"/>
          </p:cNvSpPr>
          <p:nvPr/>
        </p:nvSpPr>
        <p:spPr bwMode="auto">
          <a:xfrm>
            <a:off x="6489700" y="2187575"/>
            <a:ext cx="2479675"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 Development of strain hardening from the stress-strain diagram</a:t>
            </a:r>
          </a:p>
        </p:txBody>
      </p:sp>
      <p:pic>
        <p:nvPicPr>
          <p:cNvPr id="798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950" y="119063"/>
            <a:ext cx="5630863"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fld id="{36A98299-5F86-4C30-B473-E97624C29261}" type="slidenum">
              <a:rPr lang="en-US" altLang="en-US"/>
              <a:pPr/>
              <a:t>5</a:t>
            </a:fld>
            <a:endParaRPr lang="en-US" altLang="en-US"/>
          </a:p>
        </p:txBody>
      </p:sp>
      <p:pic>
        <p:nvPicPr>
          <p:cNvPr id="809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50" y="287338"/>
            <a:ext cx="5819775" cy="588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5563" y="1246188"/>
            <a:ext cx="2570162"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2" name="Rectangle 6"/>
          <p:cNvSpPr>
            <a:spLocks noChangeArrowheads="1"/>
          </p:cNvSpPr>
          <p:nvPr/>
        </p:nvSpPr>
        <p:spPr bwMode="auto">
          <a:xfrm>
            <a:off x="6527800" y="3382963"/>
            <a:ext cx="251460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7.2 Manufacturing processes that make use of cold working as well as hot working. Common metalworking methods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811209" y="1764406"/>
            <a:ext cx="5553621" cy="3348507"/>
          </a:xfrm>
          <a:prstGeom prst="rect">
            <a:avLst/>
          </a:prstGeom>
        </p:spPr>
      </p:pic>
      <p:sp>
        <p:nvSpPr>
          <p:cNvPr id="7" name="TextBox 6"/>
          <p:cNvSpPr txBox="1"/>
          <p:nvPr/>
        </p:nvSpPr>
        <p:spPr>
          <a:xfrm>
            <a:off x="4948421" y="1888093"/>
            <a:ext cx="3133358" cy="369332"/>
          </a:xfrm>
          <a:prstGeom prst="rect">
            <a:avLst/>
          </a:prstGeom>
          <a:noFill/>
        </p:spPr>
        <p:txBody>
          <a:bodyPr wrap="none" rtlCol="0">
            <a:spAutoFit/>
          </a:bodyPr>
          <a:lstStyle/>
          <a:p>
            <a:r>
              <a:rPr lang="en-US" dirty="0" smtClean="0"/>
              <a:t>Elongated grain structure</a:t>
            </a:r>
            <a:endParaRPr lang="en-US" dirty="0"/>
          </a:p>
        </p:txBody>
      </p:sp>
      <p:sp>
        <p:nvSpPr>
          <p:cNvPr id="8" name="TextBox 7"/>
          <p:cNvSpPr txBox="1"/>
          <p:nvPr/>
        </p:nvSpPr>
        <p:spPr>
          <a:xfrm>
            <a:off x="708338" y="489397"/>
            <a:ext cx="1366015" cy="369332"/>
          </a:xfrm>
          <a:prstGeom prst="rect">
            <a:avLst/>
          </a:prstGeom>
          <a:noFill/>
        </p:spPr>
        <p:txBody>
          <a:bodyPr wrap="none" rtlCol="0">
            <a:spAutoFit/>
          </a:bodyPr>
          <a:lstStyle/>
          <a:p>
            <a:r>
              <a:rPr lang="en-US" dirty="0" smtClean="0"/>
              <a:t>Cold Work</a:t>
            </a:r>
            <a:endParaRPr lang="en-US" dirty="0"/>
          </a:p>
        </p:txBody>
      </p:sp>
    </p:spTree>
    <p:extLst>
      <p:ext uri="{BB962C8B-B14F-4D97-AF65-F5344CB8AC3E}">
        <p14:creationId xmlns:p14="http://schemas.microsoft.com/office/powerpoint/2010/main" val="635813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7A1ECDED-CD45-44D5-8FBA-47F53E469C78}" type="slidenum">
              <a:rPr lang="en-US" altLang="en-US"/>
              <a:pPr/>
              <a:t>7</a:t>
            </a:fld>
            <a:endParaRPr lang="en-US" altLang="en-US"/>
          </a:p>
        </p:txBody>
      </p:sp>
      <p:grpSp>
        <p:nvGrpSpPr>
          <p:cNvPr id="6154" name="Group 10"/>
          <p:cNvGrpSpPr>
            <a:grpSpLocks/>
          </p:cNvGrpSpPr>
          <p:nvPr/>
        </p:nvGrpSpPr>
        <p:grpSpPr bwMode="auto">
          <a:xfrm>
            <a:off x="442913" y="200025"/>
            <a:ext cx="5011737" cy="5964238"/>
            <a:chOff x="193" y="334"/>
            <a:chExt cx="3195" cy="3650"/>
          </a:xfrm>
        </p:grpSpPr>
        <p:pic>
          <p:nvPicPr>
            <p:cNvPr id="6152" name="Picture 8" descr="C:\My Documents\Linktools\ch07\07_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3052" cy="3648"/>
            </a:xfrm>
            <a:prstGeom prst="rect">
              <a:avLst/>
            </a:prstGeom>
            <a:noFill/>
            <a:extLst>
              <a:ext uri="{909E8E84-426E-40DD-AFC4-6F175D3DCCD1}">
                <a14:hiddenFill xmlns:a14="http://schemas.microsoft.com/office/drawing/2010/main">
                  <a:solidFill>
                    <a:srgbClr val="FFFFFF"/>
                  </a:solidFill>
                </a14:hiddenFill>
              </a:ext>
            </a:extLst>
          </p:spPr>
        </p:pic>
        <p:sp>
          <p:nvSpPr>
            <p:cNvPr id="6153" name="Text Box 9"/>
            <p:cNvSpPr txBox="1">
              <a:spLocks noChangeArrowheads="1"/>
            </p:cNvSpPr>
            <p:nvPr/>
          </p:nvSpPr>
          <p:spPr bwMode="auto">
            <a:xfrm rot="-5400000">
              <a:off x="-1189" y="1716"/>
              <a:ext cx="2881" cy="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6155" name="Text Box 11"/>
          <p:cNvSpPr txBox="1">
            <a:spLocks noChangeArrowheads="1"/>
          </p:cNvSpPr>
          <p:nvPr/>
        </p:nvSpPr>
        <p:spPr bwMode="auto">
          <a:xfrm>
            <a:off x="5538788" y="1768475"/>
            <a:ext cx="3063875"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7.3  The true stress-true strain curves for metals with large and small strain-hardening exponents.  Larger degrees of strengthening are obtained for a given strain for the metal with the larger </a:t>
            </a:r>
            <a:r>
              <a:rPr lang="en-US" altLang="en-US" b="1" i="1"/>
              <a:t>n</a:t>
            </a:r>
            <a:endParaRPr lang="en-US" altLang="en-US"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DE157763-35C4-4C94-B5A7-F24AB712F298}" type="slidenum">
              <a:rPr lang="en-US" altLang="en-US"/>
              <a:pPr/>
              <a:t>8</a:t>
            </a:fld>
            <a:endParaRPr lang="en-US" altLang="en-US"/>
          </a:p>
        </p:txBody>
      </p:sp>
      <p:pic>
        <p:nvPicPr>
          <p:cNvPr id="819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30325"/>
            <a:ext cx="8537575" cy="471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92016D-3DAF-48AA-B9E8-783B96E0BC80}" type="slidenum">
              <a:rPr lang="en-US" altLang="en-US"/>
              <a:pPr/>
              <a:t>9</a:t>
            </a:fld>
            <a:endParaRPr lang="en-US" altLang="en-US"/>
          </a:p>
        </p:txBody>
      </p:sp>
      <p:sp>
        <p:nvSpPr>
          <p:cNvPr id="83970" name="Text Box 1026"/>
          <p:cNvSpPr txBox="1">
            <a:spLocks noChangeArrowheads="1"/>
          </p:cNvSpPr>
          <p:nvPr/>
        </p:nvSpPr>
        <p:spPr bwMode="auto">
          <a:xfrm>
            <a:off x="896938" y="639763"/>
            <a:ext cx="71469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7.2 </a:t>
            </a:r>
            <a:br>
              <a:rPr lang="en-US" altLang="en-US" sz="3200"/>
            </a:br>
            <a:r>
              <a:rPr lang="en-US" altLang="en-US" sz="3200"/>
              <a:t>Strain-Hardening Mechanisms</a:t>
            </a:r>
          </a:p>
        </p:txBody>
      </p:sp>
      <p:sp>
        <p:nvSpPr>
          <p:cNvPr id="83971" name="Rectangle 1027"/>
          <p:cNvSpPr>
            <a:spLocks noChangeArrowheads="1"/>
          </p:cNvSpPr>
          <p:nvPr/>
        </p:nvSpPr>
        <p:spPr bwMode="auto">
          <a:xfrm>
            <a:off x="398463" y="2090738"/>
            <a:ext cx="8085137"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Frank-Read source </a:t>
            </a:r>
            <a:r>
              <a:rPr lang="en-US" altLang="en-US" sz="2400">
                <a:latin typeface="Verdana" panose="020B0604030504040204" pitchFamily="34" charset="0"/>
              </a:rPr>
              <a:t>- A pinned dislocation that, under an applied stress, produces additional dislocations. This mechanism is at least partly responsible for strain hardening.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Thermoplastics</a:t>
            </a:r>
            <a:r>
              <a:rPr lang="en-US" altLang="en-US" sz="2400">
                <a:latin typeface="Verdana" panose="020B0604030504040204" pitchFamily="34" charset="0"/>
              </a:rPr>
              <a:t> - A class of polymers that consist of large, long spaghetti-like molecules that are intertwined (e.g., polyethylene, nylon, PET, etc.).</a:t>
            </a:r>
          </a:p>
        </p:txBody>
      </p:sp>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anose="020B0604030504040204"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667</TotalTime>
  <Words>1212</Words>
  <Application>Microsoft Office PowerPoint</Application>
  <PresentationFormat>On-screen Show (4:3)</PresentationFormat>
  <Paragraphs>98</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Times New Roman</vt:lpstr>
      <vt:lpstr>Verdana</vt:lpstr>
      <vt:lpstr>Wingdings</vt:lpstr>
      <vt:lpstr>Profile</vt:lpstr>
      <vt:lpstr>The Science and Engineering of Materials, 4th ed Donald R. Askeland – Pradeep P. Phulé</vt:lpstr>
      <vt:lpstr>  </vt:lpstr>
      <vt:lpstr>Chapter Outline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Diffusion Hardening (Case Hardening)</vt:lpstr>
    </vt:vector>
  </TitlesOfParts>
  <Company>second sight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and Engineering of Materials, 4th ed Donald R. Askeland – Pradeep P. Phuile’</dc:title>
  <dc:creator>susie reigle</dc:creator>
  <cp:lastModifiedBy>ucin sietz</cp:lastModifiedBy>
  <cp:revision>317</cp:revision>
  <dcterms:created xsi:type="dcterms:W3CDTF">2002-11-30T15:16:50Z</dcterms:created>
  <dcterms:modified xsi:type="dcterms:W3CDTF">2018-10-08T05:59:10Z</dcterms:modified>
</cp:coreProperties>
</file>