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56" r:id="rId2"/>
    <p:sldId id="262" r:id="rId3"/>
    <p:sldId id="258" r:id="rId4"/>
    <p:sldId id="259" r:id="rId5"/>
    <p:sldId id="263" r:id="rId6"/>
    <p:sldId id="265" r:id="rId7"/>
    <p:sldId id="264" r:id="rId8"/>
    <p:sldId id="260" r:id="rId9"/>
    <p:sldId id="266" r:id="rId10"/>
    <p:sldId id="261" r:id="rId11"/>
    <p:sldId id="269"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85313" autoAdjust="0"/>
  </p:normalViewPr>
  <p:slideViewPr>
    <p:cSldViewPr snapToGrid="0">
      <p:cViewPr varScale="1">
        <p:scale>
          <a:sx n="63" d="100"/>
          <a:sy n="63" d="100"/>
        </p:scale>
        <p:origin x="996"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5EB116-04A3-480F-91B7-D7E827C3C938}" type="datetimeFigureOut">
              <a:rPr lang="en-MY" smtClean="0"/>
              <a:pPr/>
              <a:t>11/4/2021</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42A4B-3878-42EE-8797-C31C71C3E788}" type="slidenum">
              <a:rPr lang="en-MY" smtClean="0"/>
              <a:pPr/>
              <a:t>‹#›</a:t>
            </a:fld>
            <a:endParaRPr lang="en-MY"/>
          </a:p>
        </p:txBody>
      </p:sp>
    </p:spTree>
    <p:extLst>
      <p:ext uri="{BB962C8B-B14F-4D97-AF65-F5344CB8AC3E}">
        <p14:creationId xmlns:p14="http://schemas.microsoft.com/office/powerpoint/2010/main" val="573497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a:t>
            </a:fld>
            <a:endParaRPr lang="en-MY"/>
          </a:p>
        </p:txBody>
      </p:sp>
    </p:spTree>
    <p:extLst>
      <p:ext uri="{BB962C8B-B14F-4D97-AF65-F5344CB8AC3E}">
        <p14:creationId xmlns:p14="http://schemas.microsoft.com/office/powerpoint/2010/main" val="3823678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Radiolysis (breaking chemical bonds)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a:t>
            </a:fld>
            <a:endParaRPr lang="en-MY"/>
          </a:p>
        </p:txBody>
      </p:sp>
    </p:spTree>
    <p:extLst>
      <p:ext uri="{BB962C8B-B14F-4D97-AF65-F5344CB8AC3E}">
        <p14:creationId xmlns:p14="http://schemas.microsoft.com/office/powerpoint/2010/main" val="18576957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more fundamental aspects of radiation effects can be described on the atomic</a:t>
            </a:r>
          </a:p>
          <a:p>
            <a:r>
              <a:rPr lang="en-MY" dirty="0" smtClean="0"/>
              <a:t>scale.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a:t>
            </a:fld>
            <a:endParaRPr lang="en-MY"/>
          </a:p>
        </p:txBody>
      </p:sp>
    </p:spTree>
    <p:extLst>
      <p:ext uri="{BB962C8B-B14F-4D97-AF65-F5344CB8AC3E}">
        <p14:creationId xmlns:p14="http://schemas.microsoft.com/office/powerpoint/2010/main" val="1159735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b="1" dirty="0" smtClean="0"/>
              <a:t>Internal conversion</a:t>
            </a:r>
            <a:r>
              <a:rPr lang="en-MY" dirty="0" smtClean="0"/>
              <a:t> is a radioactive decay process wherein an excited nucleus interacts electromagnetically with one of the orbital electrons of the atom. This causes the electron to be emitted (ejected) from the atom. Thus, in an internal conversion process, a high-energy electron is emitted from the radioactive atom, but not from the nucleus. For this reason, the high-speed electrons resulting from internal conversion are not beta particles, since the latter come from beta decay, where they are newly created in the nuclear decay process</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a:t>
            </a:fld>
            <a:endParaRPr lang="en-MY"/>
          </a:p>
        </p:txBody>
      </p:sp>
    </p:spTree>
    <p:extLst>
      <p:ext uri="{BB962C8B-B14F-4D97-AF65-F5344CB8AC3E}">
        <p14:creationId xmlns:p14="http://schemas.microsoft.com/office/powerpoint/2010/main" val="1425304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This is defined as the number of ion pairs formed per unit path length for a given type of radiation.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a:t>
            </a:fld>
            <a:endParaRPr lang="en-MY"/>
          </a:p>
        </p:txBody>
      </p:sp>
    </p:spTree>
    <p:extLst>
      <p:ext uri="{BB962C8B-B14F-4D97-AF65-F5344CB8AC3E}">
        <p14:creationId xmlns:p14="http://schemas.microsoft.com/office/powerpoint/2010/main" val="2921428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4996"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BA934B30-7D8B-420D-B942-EB574CFFEE32}" type="slidenum">
              <a:rPr lang="ja-JP" altLang="en-US"/>
              <a:pPr>
                <a:spcBef>
                  <a:spcPct val="0"/>
                </a:spcBef>
              </a:pPr>
              <a:t>11</a:t>
            </a:fld>
            <a:endParaRPr lang="ja-JP" altLang="en-US"/>
          </a:p>
        </p:txBody>
      </p:sp>
    </p:spTree>
    <p:extLst>
      <p:ext uri="{BB962C8B-B14F-4D97-AF65-F5344CB8AC3E}">
        <p14:creationId xmlns:p14="http://schemas.microsoft.com/office/powerpoint/2010/main" val="3596383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8068"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C4D01899-40B4-47A7-9D9E-ED42080AAA1F}" type="slidenum">
              <a:rPr lang="ja-JP" altLang="en-US"/>
              <a:pPr>
                <a:spcBef>
                  <a:spcPct val="0"/>
                </a:spcBef>
              </a:pPr>
              <a:t>12</a:t>
            </a:fld>
            <a:endParaRPr lang="ja-JP" altLang="en-US"/>
          </a:p>
        </p:txBody>
      </p:sp>
    </p:spTree>
    <p:extLst>
      <p:ext uri="{BB962C8B-B14F-4D97-AF65-F5344CB8AC3E}">
        <p14:creationId xmlns:p14="http://schemas.microsoft.com/office/powerpoint/2010/main" val="931983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smtClean="0"/>
          </a:p>
        </p:txBody>
      </p:sp>
      <p:sp>
        <p:nvSpPr>
          <p:cNvPr id="89092"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kumimoji="1"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kumimoji="1"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9ADFB6B-D372-4DD9-86CD-19F223B9BEF6}" type="slidenum">
              <a:rPr lang="ja-JP" altLang="en-US"/>
              <a:pPr>
                <a:spcBef>
                  <a:spcPct val="0"/>
                </a:spcBef>
              </a:pPr>
              <a:t>13</a:t>
            </a:fld>
            <a:endParaRPr lang="ja-JP" altLang="en-US"/>
          </a:p>
        </p:txBody>
      </p:sp>
    </p:spTree>
    <p:extLst>
      <p:ext uri="{BB962C8B-B14F-4D97-AF65-F5344CB8AC3E}">
        <p14:creationId xmlns:p14="http://schemas.microsoft.com/office/powerpoint/2010/main" val="393471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pPr/>
              <a:t>4/11/2021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pPr/>
              <a:t>4/11/2021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pPr/>
              <a:t>4/11/2021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pPr/>
              <a:t>4/11/2021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pPr/>
              <a:t>4/11/2021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pPr/>
              <a:t>4/11/2021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pPr/>
              <a:t>4/11/2021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pPr/>
              <a:t>4/11/2021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pPr/>
              <a:t>4/11/2021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pPr/>
              <a:t>4/11/2021</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pPr/>
              <a:t>4/11/2021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pPr/>
              <a:t>4/11/2021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MY" b="1" dirty="0" smtClean="0"/>
              <a:t>NUCLEAR REACTOR MATERIALS</a:t>
            </a:r>
            <a:endParaRPr lang="en-MY" b="1" dirty="0"/>
          </a:p>
        </p:txBody>
      </p:sp>
      <p:sp>
        <p:nvSpPr>
          <p:cNvPr id="3" name="Subtitle 2"/>
          <p:cNvSpPr>
            <a:spLocks noGrp="1"/>
          </p:cNvSpPr>
          <p:nvPr>
            <p:ph type="subTitle" idx="1"/>
          </p:nvPr>
        </p:nvSpPr>
        <p:spPr/>
        <p:txBody>
          <a:bodyPr/>
          <a:lstStyle/>
          <a:p>
            <a:pPr marL="457200" indent="-457200">
              <a:buAutoNum type="arabicPeriod"/>
            </a:pPr>
            <a:r>
              <a:rPr lang="en-MY" dirty="0" smtClean="0"/>
              <a:t>EFFECT OF RADIATION (PART 2)</a:t>
            </a:r>
          </a:p>
        </p:txBody>
      </p:sp>
    </p:spTree>
    <p:extLst>
      <p:ext uri="{BB962C8B-B14F-4D97-AF65-F5344CB8AC3E}">
        <p14:creationId xmlns:p14="http://schemas.microsoft.com/office/powerpoint/2010/main" val="22279249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Impurity Atom</a:t>
            </a:r>
            <a:endParaRPr lang="en-MY" dirty="0"/>
          </a:p>
        </p:txBody>
      </p:sp>
      <p:sp>
        <p:nvSpPr>
          <p:cNvPr id="3" name="Content Placeholder 2"/>
          <p:cNvSpPr>
            <a:spLocks noGrp="1"/>
          </p:cNvSpPr>
          <p:nvPr>
            <p:ph idx="1"/>
          </p:nvPr>
        </p:nvSpPr>
        <p:spPr/>
        <p:txBody>
          <a:bodyPr/>
          <a:lstStyle/>
          <a:p>
            <a:r>
              <a:rPr lang="en-MY" dirty="0"/>
              <a:t>The capture of neutrons and nuclear reactions induced by various radiations has the effect of transmuting an atom into an element which is foreign to the material.</a:t>
            </a:r>
          </a:p>
          <a:p>
            <a:endParaRPr lang="en-MY" dirty="0"/>
          </a:p>
        </p:txBody>
      </p:sp>
    </p:spTree>
    <p:extLst>
      <p:ext uri="{BB962C8B-B14F-4D97-AF65-F5344CB8AC3E}">
        <p14:creationId xmlns:p14="http://schemas.microsoft.com/office/powerpoint/2010/main" val="316582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3225800" y="1011239"/>
            <a:ext cx="3525838" cy="3259137"/>
          </a:xfrm>
          <a:prstGeom prst="rect">
            <a:avLst/>
          </a:prstGeom>
          <a:solidFill>
            <a:srgbClr val="CC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9939" name="Line 2"/>
          <p:cNvSpPr>
            <a:spLocks noChangeShapeType="1"/>
          </p:cNvSpPr>
          <p:nvPr/>
        </p:nvSpPr>
        <p:spPr bwMode="auto">
          <a:xfrm>
            <a:off x="1828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39941" name="テキスト ボックス 6"/>
          <p:cNvSpPr txBox="1">
            <a:spLocks noChangeArrowheads="1"/>
          </p:cNvSpPr>
          <p:nvPr/>
        </p:nvSpPr>
        <p:spPr bwMode="auto">
          <a:xfrm>
            <a:off x="1993900" y="4430714"/>
            <a:ext cx="8159750" cy="2124075"/>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buFontTx/>
              <a:buNone/>
            </a:pPr>
            <a:r>
              <a:rPr lang="en-US" altLang="ja-JP" sz="2400"/>
              <a:t>The unit of displacement damage is </a:t>
            </a:r>
            <a:r>
              <a:rPr lang="en-US" altLang="ja-JP" sz="2400">
                <a:solidFill>
                  <a:srgbClr val="FF0000"/>
                </a:solidFill>
              </a:rPr>
              <a:t>DPA, displacement per atom</a:t>
            </a:r>
            <a:r>
              <a:rPr lang="en-US" altLang="ja-JP" sz="2400"/>
              <a:t>.</a:t>
            </a:r>
          </a:p>
          <a:p>
            <a:pPr eaLnBrk="1" hangingPunct="1">
              <a:spcBef>
                <a:spcPct val="0"/>
              </a:spcBef>
              <a:buFontTx/>
              <a:buNone/>
            </a:pPr>
            <a:r>
              <a:rPr lang="en-US" altLang="ja-JP" sz="2400"/>
              <a:t>If 1% of target lattice atoms have </a:t>
            </a:r>
            <a:r>
              <a:rPr lang="en-US" altLang="ja-JP" sz="2400">
                <a:solidFill>
                  <a:srgbClr val="FF0000"/>
                </a:solidFill>
              </a:rPr>
              <a:t>experienced</a:t>
            </a:r>
            <a:r>
              <a:rPr lang="en-US" altLang="ja-JP" sz="2400"/>
              <a:t> displacement, the damage level is called 0.01 dpa.</a:t>
            </a:r>
          </a:p>
          <a:p>
            <a:pPr eaLnBrk="1" hangingPunct="1">
              <a:spcBef>
                <a:spcPct val="0"/>
              </a:spcBef>
              <a:buFontTx/>
              <a:buNone/>
            </a:pPr>
            <a:r>
              <a:rPr lang="en-US" altLang="ja-JP" sz="2000"/>
              <a:t>Remember that most of point defects disappear by </a:t>
            </a:r>
            <a:r>
              <a:rPr lang="en-US" altLang="ja-JP" sz="2000" u="sng"/>
              <a:t>mutual recombination</a:t>
            </a:r>
            <a:r>
              <a:rPr lang="en-US" altLang="ja-JP" sz="2000"/>
              <a:t>.  </a:t>
            </a:r>
          </a:p>
          <a:p>
            <a:pPr eaLnBrk="1" hangingPunct="1">
              <a:spcBef>
                <a:spcPct val="0"/>
              </a:spcBef>
              <a:buFontTx/>
              <a:buNone/>
            </a:pPr>
            <a:r>
              <a:rPr lang="en-US" altLang="ja-JP" sz="2000"/>
              <a:t>The material can survive even after 1 dpa damage!</a:t>
            </a:r>
          </a:p>
          <a:p>
            <a:pPr eaLnBrk="1" hangingPunct="1">
              <a:spcBef>
                <a:spcPct val="0"/>
              </a:spcBef>
              <a:buFontTx/>
              <a:buNone/>
            </a:pPr>
            <a:r>
              <a:rPr lang="en-US" altLang="ja-JP" sz="2000"/>
              <a:t>Reactor internal components of PWR experience up to ~100 dpa.</a:t>
            </a:r>
          </a:p>
        </p:txBody>
      </p:sp>
      <p:sp>
        <p:nvSpPr>
          <p:cNvPr id="55" name="Text Box 25"/>
          <p:cNvSpPr txBox="1">
            <a:spLocks noChangeArrowheads="1"/>
          </p:cNvSpPr>
          <p:nvPr/>
        </p:nvSpPr>
        <p:spPr bwMode="auto">
          <a:xfrm>
            <a:off x="2736850" y="188913"/>
            <a:ext cx="7431088" cy="646112"/>
          </a:xfrm>
          <a:prstGeom prst="rect">
            <a:avLst/>
          </a:prstGeom>
          <a:noFill/>
          <a:ln w="9525">
            <a:noFill/>
            <a:miter lim="800000"/>
            <a:headEnd/>
            <a:tailEnd/>
          </a:ln>
        </p:spPr>
        <p:txBody>
          <a:bodyPr>
            <a:spAutoFit/>
          </a:bodyPr>
          <a:lstStyle/>
          <a:p>
            <a:pPr algn="ctr">
              <a:defRPr/>
            </a:pPr>
            <a:r>
              <a:rPr lang="en-US" altLang="ja-JP" sz="3600" b="1" dirty="0">
                <a:solidFill>
                  <a:schemeClr val="tx1">
                    <a:lumMod val="95000"/>
                    <a:lumOff val="5000"/>
                  </a:schemeClr>
                </a:solidFill>
                <a:cs typeface="Arial" pitchFamily="34" charset="0"/>
              </a:rPr>
              <a:t>DPA</a:t>
            </a:r>
            <a:endParaRPr lang="ja-JP" altLang="en-US" sz="3600" b="1" dirty="0">
              <a:solidFill>
                <a:schemeClr val="tx1">
                  <a:lumMod val="95000"/>
                  <a:lumOff val="5000"/>
                </a:schemeClr>
              </a:solidFill>
              <a:cs typeface="Arial" pitchFamily="34" charset="0"/>
            </a:endParaRPr>
          </a:p>
        </p:txBody>
      </p:sp>
      <p:sp>
        <p:nvSpPr>
          <p:cNvPr id="2" name="四角形吹き出し 1"/>
          <p:cNvSpPr/>
          <p:nvPr/>
        </p:nvSpPr>
        <p:spPr>
          <a:xfrm>
            <a:off x="6751638" y="5268914"/>
            <a:ext cx="2436812" cy="268287"/>
          </a:xfrm>
          <a:prstGeom prst="wedgeRectCallout">
            <a:avLst>
              <a:gd name="adj1" fmla="val -41341"/>
              <a:gd name="adj2" fmla="val -8654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t>meaningful expression!</a:t>
            </a:r>
            <a:endParaRPr lang="ja-JP" altLang="en-US" dirty="0"/>
          </a:p>
        </p:txBody>
      </p:sp>
      <p:sp>
        <p:nvSpPr>
          <p:cNvPr id="72" name="円/楕円 71"/>
          <p:cNvSpPr/>
          <p:nvPr/>
        </p:nvSpPr>
        <p:spPr>
          <a:xfrm>
            <a:off x="3398839" y="1133476"/>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3" name="円/楕円 72"/>
          <p:cNvSpPr/>
          <p:nvPr/>
        </p:nvSpPr>
        <p:spPr>
          <a:xfrm>
            <a:off x="3729039" y="1133476"/>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4" name="円/楕円 73"/>
          <p:cNvSpPr/>
          <p:nvPr/>
        </p:nvSpPr>
        <p:spPr>
          <a:xfrm>
            <a:off x="4032250" y="1141414"/>
            <a:ext cx="185738"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6" name="円/楕円 75"/>
          <p:cNvSpPr/>
          <p:nvPr/>
        </p:nvSpPr>
        <p:spPr>
          <a:xfrm>
            <a:off x="5500689" y="2470151"/>
            <a:ext cx="193675" cy="207963"/>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7" name="円/楕円 76"/>
          <p:cNvSpPr/>
          <p:nvPr/>
        </p:nvSpPr>
        <p:spPr>
          <a:xfrm>
            <a:off x="5016500" y="1131889"/>
            <a:ext cx="184150" cy="19367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78" name="円/楕円 77"/>
          <p:cNvSpPr/>
          <p:nvPr/>
        </p:nvSpPr>
        <p:spPr>
          <a:xfrm>
            <a:off x="5351463" y="114141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3" name="円/楕円 92"/>
          <p:cNvSpPr/>
          <p:nvPr/>
        </p:nvSpPr>
        <p:spPr>
          <a:xfrm>
            <a:off x="4033839" y="1754188"/>
            <a:ext cx="193675" cy="215900"/>
          </a:xfrm>
          <a:prstGeom prst="ellipse">
            <a:avLst/>
          </a:prstGeom>
          <a:solidFill>
            <a:schemeClr val="bg1"/>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8" name="円/楕円 97"/>
          <p:cNvSpPr/>
          <p:nvPr/>
        </p:nvSpPr>
        <p:spPr>
          <a:xfrm>
            <a:off x="4360863" y="114141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9" name="円/楕円 98"/>
          <p:cNvSpPr/>
          <p:nvPr/>
        </p:nvSpPr>
        <p:spPr>
          <a:xfrm>
            <a:off x="4689475" y="11493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1" name="円/楕円 100"/>
          <p:cNvSpPr/>
          <p:nvPr/>
        </p:nvSpPr>
        <p:spPr>
          <a:xfrm>
            <a:off x="5686425" y="11493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2" name="円/楕円 101"/>
          <p:cNvSpPr/>
          <p:nvPr/>
        </p:nvSpPr>
        <p:spPr>
          <a:xfrm>
            <a:off x="6021389" y="1141414"/>
            <a:ext cx="185737"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3" name="円/楕円 102"/>
          <p:cNvSpPr/>
          <p:nvPr/>
        </p:nvSpPr>
        <p:spPr>
          <a:xfrm>
            <a:off x="6361113" y="114141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4" name="円/楕円 103"/>
          <p:cNvSpPr/>
          <p:nvPr/>
        </p:nvSpPr>
        <p:spPr>
          <a:xfrm>
            <a:off x="3398839" y="1430338"/>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5" name="円/楕円 104"/>
          <p:cNvSpPr/>
          <p:nvPr/>
        </p:nvSpPr>
        <p:spPr>
          <a:xfrm>
            <a:off x="3729039" y="1431926"/>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6" name="円/楕円 105"/>
          <p:cNvSpPr/>
          <p:nvPr/>
        </p:nvSpPr>
        <p:spPr>
          <a:xfrm>
            <a:off x="4032250" y="1438275"/>
            <a:ext cx="185738"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7" name="円/楕円 106"/>
          <p:cNvSpPr/>
          <p:nvPr/>
        </p:nvSpPr>
        <p:spPr>
          <a:xfrm>
            <a:off x="5016500" y="143033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8" name="円/楕円 107"/>
          <p:cNvSpPr/>
          <p:nvPr/>
        </p:nvSpPr>
        <p:spPr>
          <a:xfrm>
            <a:off x="5351463" y="14382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09" name="円/楕円 108"/>
          <p:cNvSpPr/>
          <p:nvPr/>
        </p:nvSpPr>
        <p:spPr>
          <a:xfrm>
            <a:off x="4360863" y="14382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0" name="円/楕円 109"/>
          <p:cNvSpPr/>
          <p:nvPr/>
        </p:nvSpPr>
        <p:spPr>
          <a:xfrm>
            <a:off x="4689475" y="14478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1" name="円/楕円 110"/>
          <p:cNvSpPr/>
          <p:nvPr/>
        </p:nvSpPr>
        <p:spPr>
          <a:xfrm>
            <a:off x="5686425" y="14478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2" name="円/楕円 111"/>
          <p:cNvSpPr/>
          <p:nvPr/>
        </p:nvSpPr>
        <p:spPr>
          <a:xfrm>
            <a:off x="6021389" y="1438275"/>
            <a:ext cx="185737"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3" name="円/楕円 112"/>
          <p:cNvSpPr/>
          <p:nvPr/>
        </p:nvSpPr>
        <p:spPr>
          <a:xfrm>
            <a:off x="6361113" y="14382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4" name="円/楕円 113"/>
          <p:cNvSpPr/>
          <p:nvPr/>
        </p:nvSpPr>
        <p:spPr>
          <a:xfrm>
            <a:off x="3398839" y="1730376"/>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5" name="円/楕円 114"/>
          <p:cNvSpPr/>
          <p:nvPr/>
        </p:nvSpPr>
        <p:spPr>
          <a:xfrm>
            <a:off x="3729039" y="1751013"/>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7" name="円/楕円 116"/>
          <p:cNvSpPr/>
          <p:nvPr/>
        </p:nvSpPr>
        <p:spPr>
          <a:xfrm>
            <a:off x="5016500" y="174942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8" name="円/楕円 117"/>
          <p:cNvSpPr/>
          <p:nvPr/>
        </p:nvSpPr>
        <p:spPr>
          <a:xfrm>
            <a:off x="5351463" y="175736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9" name="円/楕円 118"/>
          <p:cNvSpPr/>
          <p:nvPr/>
        </p:nvSpPr>
        <p:spPr>
          <a:xfrm>
            <a:off x="4360863" y="175736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0" name="円/楕円 119"/>
          <p:cNvSpPr/>
          <p:nvPr/>
        </p:nvSpPr>
        <p:spPr>
          <a:xfrm>
            <a:off x="4689475" y="176688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1" name="円/楕円 120"/>
          <p:cNvSpPr/>
          <p:nvPr/>
        </p:nvSpPr>
        <p:spPr>
          <a:xfrm>
            <a:off x="5686425" y="176688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2" name="円/楕円 121"/>
          <p:cNvSpPr/>
          <p:nvPr/>
        </p:nvSpPr>
        <p:spPr>
          <a:xfrm>
            <a:off x="6021389" y="1757364"/>
            <a:ext cx="185737"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3" name="円/楕円 122"/>
          <p:cNvSpPr/>
          <p:nvPr/>
        </p:nvSpPr>
        <p:spPr>
          <a:xfrm>
            <a:off x="6361113" y="175736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4" name="円/楕円 123"/>
          <p:cNvSpPr/>
          <p:nvPr/>
        </p:nvSpPr>
        <p:spPr>
          <a:xfrm>
            <a:off x="3398839" y="2020888"/>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5" name="円/楕円 124"/>
          <p:cNvSpPr/>
          <p:nvPr/>
        </p:nvSpPr>
        <p:spPr>
          <a:xfrm>
            <a:off x="3729039" y="2020888"/>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6" name="円/楕円 125"/>
          <p:cNvSpPr/>
          <p:nvPr/>
        </p:nvSpPr>
        <p:spPr>
          <a:xfrm>
            <a:off x="4032250" y="2027239"/>
            <a:ext cx="185738"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7" name="円/楕円 126"/>
          <p:cNvSpPr/>
          <p:nvPr/>
        </p:nvSpPr>
        <p:spPr>
          <a:xfrm>
            <a:off x="5016500" y="20193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8" name="円/楕円 127"/>
          <p:cNvSpPr/>
          <p:nvPr/>
        </p:nvSpPr>
        <p:spPr>
          <a:xfrm>
            <a:off x="5351463" y="202723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9" name="円/楕円 128"/>
          <p:cNvSpPr/>
          <p:nvPr/>
        </p:nvSpPr>
        <p:spPr>
          <a:xfrm>
            <a:off x="4360863" y="202723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0" name="円/楕円 129"/>
          <p:cNvSpPr/>
          <p:nvPr/>
        </p:nvSpPr>
        <p:spPr>
          <a:xfrm>
            <a:off x="4689475" y="203676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1" name="円/楕円 130"/>
          <p:cNvSpPr/>
          <p:nvPr/>
        </p:nvSpPr>
        <p:spPr>
          <a:xfrm>
            <a:off x="5686425" y="203676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2" name="円/楕円 131"/>
          <p:cNvSpPr/>
          <p:nvPr/>
        </p:nvSpPr>
        <p:spPr>
          <a:xfrm>
            <a:off x="6021389" y="2027239"/>
            <a:ext cx="185737"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3" name="円/楕円 132"/>
          <p:cNvSpPr/>
          <p:nvPr/>
        </p:nvSpPr>
        <p:spPr>
          <a:xfrm>
            <a:off x="6361113" y="202723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4" name="円/楕円 133"/>
          <p:cNvSpPr/>
          <p:nvPr/>
        </p:nvSpPr>
        <p:spPr>
          <a:xfrm>
            <a:off x="3398839" y="2324101"/>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5" name="円/楕円 134"/>
          <p:cNvSpPr/>
          <p:nvPr/>
        </p:nvSpPr>
        <p:spPr>
          <a:xfrm>
            <a:off x="3729039" y="2333626"/>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6" name="円/楕円 135"/>
          <p:cNvSpPr/>
          <p:nvPr/>
        </p:nvSpPr>
        <p:spPr>
          <a:xfrm>
            <a:off x="4032250" y="2339975"/>
            <a:ext cx="185738"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7" name="円/楕円 136"/>
          <p:cNvSpPr/>
          <p:nvPr/>
        </p:nvSpPr>
        <p:spPr>
          <a:xfrm>
            <a:off x="5016500" y="233203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8" name="円/楕円 137"/>
          <p:cNvSpPr/>
          <p:nvPr/>
        </p:nvSpPr>
        <p:spPr>
          <a:xfrm>
            <a:off x="5299075" y="22860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39" name="円/楕円 138"/>
          <p:cNvSpPr/>
          <p:nvPr/>
        </p:nvSpPr>
        <p:spPr>
          <a:xfrm>
            <a:off x="4360863" y="23399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0" name="円/楕円 139"/>
          <p:cNvSpPr/>
          <p:nvPr/>
        </p:nvSpPr>
        <p:spPr>
          <a:xfrm>
            <a:off x="4689475" y="23495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1" name="円/楕円 140"/>
          <p:cNvSpPr/>
          <p:nvPr/>
        </p:nvSpPr>
        <p:spPr>
          <a:xfrm>
            <a:off x="5734050" y="229393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2" name="円/楕円 141"/>
          <p:cNvSpPr/>
          <p:nvPr/>
        </p:nvSpPr>
        <p:spPr>
          <a:xfrm>
            <a:off x="6021389" y="2339975"/>
            <a:ext cx="185737"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3" name="円/楕円 142"/>
          <p:cNvSpPr/>
          <p:nvPr/>
        </p:nvSpPr>
        <p:spPr>
          <a:xfrm>
            <a:off x="6361113" y="23399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4" name="円/楕円 143"/>
          <p:cNvSpPr/>
          <p:nvPr/>
        </p:nvSpPr>
        <p:spPr>
          <a:xfrm>
            <a:off x="3409950" y="2627313"/>
            <a:ext cx="184150"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5" name="円/楕円 144"/>
          <p:cNvSpPr/>
          <p:nvPr/>
        </p:nvSpPr>
        <p:spPr>
          <a:xfrm>
            <a:off x="3729039" y="2617788"/>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6" name="円/楕円 145"/>
          <p:cNvSpPr/>
          <p:nvPr/>
        </p:nvSpPr>
        <p:spPr>
          <a:xfrm>
            <a:off x="4032250" y="2624139"/>
            <a:ext cx="185738"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7" name="円/楕円 146"/>
          <p:cNvSpPr/>
          <p:nvPr/>
        </p:nvSpPr>
        <p:spPr>
          <a:xfrm>
            <a:off x="5016500" y="26162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8" name="円/楕円 147"/>
          <p:cNvSpPr/>
          <p:nvPr/>
        </p:nvSpPr>
        <p:spPr>
          <a:xfrm>
            <a:off x="5299075" y="266858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49" name="円/楕円 148"/>
          <p:cNvSpPr/>
          <p:nvPr/>
        </p:nvSpPr>
        <p:spPr>
          <a:xfrm>
            <a:off x="4360863" y="262413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0" name="円/楕円 149"/>
          <p:cNvSpPr/>
          <p:nvPr/>
        </p:nvSpPr>
        <p:spPr>
          <a:xfrm>
            <a:off x="4689475" y="263366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1" name="円/楕円 150"/>
          <p:cNvSpPr/>
          <p:nvPr/>
        </p:nvSpPr>
        <p:spPr>
          <a:xfrm>
            <a:off x="5721350" y="267811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2" name="円/楕円 151"/>
          <p:cNvSpPr/>
          <p:nvPr/>
        </p:nvSpPr>
        <p:spPr>
          <a:xfrm>
            <a:off x="6021389" y="2624139"/>
            <a:ext cx="185737"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3" name="円/楕円 152"/>
          <p:cNvSpPr/>
          <p:nvPr/>
        </p:nvSpPr>
        <p:spPr>
          <a:xfrm>
            <a:off x="6361113" y="262413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4" name="円/楕円 153"/>
          <p:cNvSpPr/>
          <p:nvPr/>
        </p:nvSpPr>
        <p:spPr>
          <a:xfrm>
            <a:off x="3398839" y="2936876"/>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5" name="円/楕円 154"/>
          <p:cNvSpPr/>
          <p:nvPr/>
        </p:nvSpPr>
        <p:spPr>
          <a:xfrm>
            <a:off x="3729039" y="2957513"/>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6" name="円/楕円 155"/>
          <p:cNvSpPr/>
          <p:nvPr/>
        </p:nvSpPr>
        <p:spPr>
          <a:xfrm>
            <a:off x="4032250" y="2965450"/>
            <a:ext cx="185738"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7" name="円/楕円 156"/>
          <p:cNvSpPr/>
          <p:nvPr/>
        </p:nvSpPr>
        <p:spPr>
          <a:xfrm>
            <a:off x="5016500" y="2955926"/>
            <a:ext cx="184150" cy="19367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8" name="円/楕円 157"/>
          <p:cNvSpPr/>
          <p:nvPr/>
        </p:nvSpPr>
        <p:spPr>
          <a:xfrm>
            <a:off x="5351463" y="29654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59" name="円/楕円 158"/>
          <p:cNvSpPr/>
          <p:nvPr/>
        </p:nvSpPr>
        <p:spPr>
          <a:xfrm>
            <a:off x="4360863" y="29654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0" name="円/楕円 159"/>
          <p:cNvSpPr/>
          <p:nvPr/>
        </p:nvSpPr>
        <p:spPr>
          <a:xfrm>
            <a:off x="4689475" y="297338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1" name="円/楕円 160"/>
          <p:cNvSpPr/>
          <p:nvPr/>
        </p:nvSpPr>
        <p:spPr>
          <a:xfrm>
            <a:off x="5686425" y="297338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2" name="円/楕円 161"/>
          <p:cNvSpPr/>
          <p:nvPr/>
        </p:nvSpPr>
        <p:spPr>
          <a:xfrm>
            <a:off x="6021389" y="2965450"/>
            <a:ext cx="185737"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3" name="円/楕円 162"/>
          <p:cNvSpPr/>
          <p:nvPr/>
        </p:nvSpPr>
        <p:spPr>
          <a:xfrm>
            <a:off x="6361113" y="29654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4" name="円/楕円 163"/>
          <p:cNvSpPr/>
          <p:nvPr/>
        </p:nvSpPr>
        <p:spPr>
          <a:xfrm>
            <a:off x="3398839" y="3249613"/>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5" name="円/楕円 164"/>
          <p:cNvSpPr/>
          <p:nvPr/>
        </p:nvSpPr>
        <p:spPr>
          <a:xfrm>
            <a:off x="3729039" y="3260726"/>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6" name="円/楕円 165"/>
          <p:cNvSpPr/>
          <p:nvPr/>
        </p:nvSpPr>
        <p:spPr>
          <a:xfrm>
            <a:off x="4032250" y="3268664"/>
            <a:ext cx="185738"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7" name="円/楕円 166"/>
          <p:cNvSpPr/>
          <p:nvPr/>
        </p:nvSpPr>
        <p:spPr>
          <a:xfrm>
            <a:off x="5016500" y="325913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8" name="円/楕円 167"/>
          <p:cNvSpPr/>
          <p:nvPr/>
        </p:nvSpPr>
        <p:spPr>
          <a:xfrm>
            <a:off x="5351463" y="326866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9" name="円/楕円 168"/>
          <p:cNvSpPr/>
          <p:nvPr/>
        </p:nvSpPr>
        <p:spPr>
          <a:xfrm>
            <a:off x="4360863" y="326866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0" name="円/楕円 169"/>
          <p:cNvSpPr/>
          <p:nvPr/>
        </p:nvSpPr>
        <p:spPr>
          <a:xfrm>
            <a:off x="4689475" y="32766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1" name="円/楕円 170"/>
          <p:cNvSpPr/>
          <p:nvPr/>
        </p:nvSpPr>
        <p:spPr>
          <a:xfrm>
            <a:off x="5686425" y="327660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2" name="円/楕円 171"/>
          <p:cNvSpPr/>
          <p:nvPr/>
        </p:nvSpPr>
        <p:spPr>
          <a:xfrm>
            <a:off x="6021389" y="3268664"/>
            <a:ext cx="185737"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3" name="円/楕円 172"/>
          <p:cNvSpPr/>
          <p:nvPr/>
        </p:nvSpPr>
        <p:spPr>
          <a:xfrm>
            <a:off x="6361113" y="326866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4" name="円/楕円 173"/>
          <p:cNvSpPr/>
          <p:nvPr/>
        </p:nvSpPr>
        <p:spPr>
          <a:xfrm>
            <a:off x="3389313" y="3554413"/>
            <a:ext cx="184150"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5" name="円/楕円 174"/>
          <p:cNvSpPr/>
          <p:nvPr/>
        </p:nvSpPr>
        <p:spPr>
          <a:xfrm>
            <a:off x="3729039" y="3586163"/>
            <a:ext cx="185737" cy="195262"/>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6" name="円/楕円 175"/>
          <p:cNvSpPr/>
          <p:nvPr/>
        </p:nvSpPr>
        <p:spPr>
          <a:xfrm>
            <a:off x="4032250" y="3592514"/>
            <a:ext cx="185738"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7" name="円/楕円 176"/>
          <p:cNvSpPr/>
          <p:nvPr/>
        </p:nvSpPr>
        <p:spPr>
          <a:xfrm>
            <a:off x="5016500" y="35845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8" name="円/楕円 177"/>
          <p:cNvSpPr/>
          <p:nvPr/>
        </p:nvSpPr>
        <p:spPr>
          <a:xfrm>
            <a:off x="5351463" y="359251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79" name="円/楕円 178"/>
          <p:cNvSpPr/>
          <p:nvPr/>
        </p:nvSpPr>
        <p:spPr>
          <a:xfrm>
            <a:off x="4360863" y="359251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0" name="円/楕円 179"/>
          <p:cNvSpPr/>
          <p:nvPr/>
        </p:nvSpPr>
        <p:spPr>
          <a:xfrm>
            <a:off x="4689475" y="360203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1" name="円/楕円 180"/>
          <p:cNvSpPr/>
          <p:nvPr/>
        </p:nvSpPr>
        <p:spPr>
          <a:xfrm>
            <a:off x="5686425" y="3602039"/>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2" name="円/楕円 181"/>
          <p:cNvSpPr/>
          <p:nvPr/>
        </p:nvSpPr>
        <p:spPr>
          <a:xfrm>
            <a:off x="6021389" y="3592514"/>
            <a:ext cx="185737"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3" name="円/楕円 182"/>
          <p:cNvSpPr/>
          <p:nvPr/>
        </p:nvSpPr>
        <p:spPr>
          <a:xfrm>
            <a:off x="6361113" y="359251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4" name="円/楕円 183"/>
          <p:cNvSpPr/>
          <p:nvPr/>
        </p:nvSpPr>
        <p:spPr>
          <a:xfrm>
            <a:off x="3398839" y="3873501"/>
            <a:ext cx="185737" cy="193675"/>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5" name="円/楕円 184"/>
          <p:cNvSpPr/>
          <p:nvPr/>
        </p:nvSpPr>
        <p:spPr>
          <a:xfrm>
            <a:off x="3729039" y="3873501"/>
            <a:ext cx="185737" cy="19526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6" name="円/楕円 185"/>
          <p:cNvSpPr/>
          <p:nvPr/>
        </p:nvSpPr>
        <p:spPr>
          <a:xfrm>
            <a:off x="4032250" y="3879850"/>
            <a:ext cx="185738"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7" name="円/楕円 186"/>
          <p:cNvSpPr/>
          <p:nvPr/>
        </p:nvSpPr>
        <p:spPr>
          <a:xfrm>
            <a:off x="5016500" y="3871914"/>
            <a:ext cx="184150" cy="192087"/>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8" name="円/楕円 187"/>
          <p:cNvSpPr/>
          <p:nvPr/>
        </p:nvSpPr>
        <p:spPr>
          <a:xfrm>
            <a:off x="5351463" y="38798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89" name="円/楕円 188"/>
          <p:cNvSpPr/>
          <p:nvPr/>
        </p:nvSpPr>
        <p:spPr>
          <a:xfrm>
            <a:off x="4360863" y="38798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0" name="円/楕円 189"/>
          <p:cNvSpPr/>
          <p:nvPr/>
        </p:nvSpPr>
        <p:spPr>
          <a:xfrm>
            <a:off x="4689475" y="38893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1" name="円/楕円 190"/>
          <p:cNvSpPr/>
          <p:nvPr/>
        </p:nvSpPr>
        <p:spPr>
          <a:xfrm>
            <a:off x="5686425" y="3889375"/>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2" name="円/楕円 191"/>
          <p:cNvSpPr/>
          <p:nvPr/>
        </p:nvSpPr>
        <p:spPr>
          <a:xfrm>
            <a:off x="6021389" y="3879850"/>
            <a:ext cx="185737"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93" name="円/楕円 192"/>
          <p:cNvSpPr/>
          <p:nvPr/>
        </p:nvSpPr>
        <p:spPr>
          <a:xfrm>
            <a:off x="6361113" y="3879850"/>
            <a:ext cx="184150" cy="192088"/>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4" name="直線矢印コネクタ 3"/>
          <p:cNvCxnSpPr/>
          <p:nvPr/>
        </p:nvCxnSpPr>
        <p:spPr>
          <a:xfrm>
            <a:off x="4229100" y="1903414"/>
            <a:ext cx="1233488" cy="650875"/>
          </a:xfrm>
          <a:prstGeom prst="straightConnector1">
            <a:avLst/>
          </a:prstGeom>
          <a:ln w="47625">
            <a:solidFill>
              <a:srgbClr val="FF0000"/>
            </a:solidFill>
            <a:prstDash val="sysDash"/>
            <a:tailEnd type="triangle" w="lg" len="lg"/>
          </a:ln>
        </p:spPr>
        <p:style>
          <a:lnRef idx="1">
            <a:schemeClr val="accent1"/>
          </a:lnRef>
          <a:fillRef idx="0">
            <a:schemeClr val="accent1"/>
          </a:fillRef>
          <a:effectRef idx="0">
            <a:schemeClr val="accent1"/>
          </a:effectRef>
          <a:fontRef idx="minor">
            <a:schemeClr val="tx1"/>
          </a:fontRef>
        </p:style>
      </p:cxnSp>
      <p:sp>
        <p:nvSpPr>
          <p:cNvPr id="40046" name="テキスト ボックス 4"/>
          <p:cNvSpPr txBox="1">
            <a:spLocks noChangeArrowheads="1"/>
          </p:cNvSpPr>
          <p:nvPr/>
        </p:nvSpPr>
        <p:spPr bwMode="auto">
          <a:xfrm>
            <a:off x="6834189" y="1724025"/>
            <a:ext cx="1946275" cy="218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100 lattice atoms</a:t>
            </a:r>
          </a:p>
          <a:p>
            <a:pPr>
              <a:spcBef>
                <a:spcPct val="0"/>
              </a:spcBef>
              <a:buFontTx/>
              <a:buNone/>
            </a:pPr>
            <a:endParaRPr lang="en-US" altLang="ja-JP" sz="1800">
              <a:latin typeface="Arial" panose="020B0604020202020204" pitchFamily="34" charset="0"/>
            </a:endParaRPr>
          </a:p>
          <a:p>
            <a:pPr>
              <a:spcBef>
                <a:spcPct val="0"/>
              </a:spcBef>
              <a:buFontTx/>
              <a:buNone/>
            </a:pPr>
            <a:r>
              <a:rPr lang="en-US" altLang="ja-JP" sz="1800">
                <a:latin typeface="Arial" panose="020B0604020202020204" pitchFamily="34" charset="0"/>
              </a:rPr>
              <a:t>1 vacancy and</a:t>
            </a:r>
          </a:p>
          <a:p>
            <a:pPr>
              <a:spcBef>
                <a:spcPct val="0"/>
              </a:spcBef>
              <a:buFontTx/>
              <a:buNone/>
            </a:pPr>
            <a:r>
              <a:rPr lang="en-US" altLang="ja-JP" sz="1800">
                <a:latin typeface="Arial" panose="020B0604020202020204" pitchFamily="34" charset="0"/>
              </a:rPr>
              <a:t>1 interstitial atom</a:t>
            </a:r>
          </a:p>
          <a:p>
            <a:pPr>
              <a:spcBef>
                <a:spcPct val="0"/>
              </a:spcBef>
              <a:buFontTx/>
              <a:buNone/>
            </a:pPr>
            <a:endParaRPr lang="en-US" altLang="ja-JP" sz="1800">
              <a:latin typeface="Arial" panose="020B0604020202020204" pitchFamily="34" charset="0"/>
            </a:endParaRPr>
          </a:p>
          <a:p>
            <a:pPr>
              <a:spcBef>
                <a:spcPct val="0"/>
              </a:spcBef>
              <a:buFontTx/>
              <a:buNone/>
            </a:pPr>
            <a:endParaRPr lang="en-US" altLang="ja-JP" sz="1800">
              <a:latin typeface="Arial" panose="020B0604020202020204" pitchFamily="34" charset="0"/>
            </a:endParaRPr>
          </a:p>
          <a:p>
            <a:pPr>
              <a:spcBef>
                <a:spcPct val="0"/>
              </a:spcBef>
              <a:buFontTx/>
              <a:buNone/>
            </a:pPr>
            <a:r>
              <a:rPr lang="en-US" altLang="ja-JP" sz="2800">
                <a:latin typeface="Arial" panose="020B0604020202020204" pitchFamily="34" charset="0"/>
              </a:rPr>
              <a:t>0.01 dpa</a:t>
            </a:r>
            <a:endParaRPr lang="ja-JP" altLang="en-US" sz="2800">
              <a:latin typeface="Arial" panose="020B0604020202020204" pitchFamily="34" charset="0"/>
            </a:endParaRPr>
          </a:p>
        </p:txBody>
      </p:sp>
      <p:sp>
        <p:nvSpPr>
          <p:cNvPr id="40047"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9BF5BECD-0C50-4C2F-B7CA-39C00DC60DBD}" type="slidenum">
              <a:rPr lang="ja-JP" altLang="en-US" sz="1200">
                <a:solidFill>
                  <a:srgbClr val="898989"/>
                </a:solidFill>
              </a:rPr>
              <a:pPr>
                <a:spcBef>
                  <a:spcPct val="0"/>
                </a:spcBef>
                <a:buFontTx/>
                <a:buNone/>
              </a:pPr>
              <a:t>11</a:t>
            </a:fld>
            <a:endParaRPr lang="ja-JP" altLang="en-US" sz="1200">
              <a:solidFill>
                <a:srgbClr val="898989"/>
              </a:solidFill>
            </a:endParaRPr>
          </a:p>
        </p:txBody>
      </p:sp>
    </p:spTree>
    <p:extLst>
      <p:ext uri="{BB962C8B-B14F-4D97-AF65-F5344CB8AC3E}">
        <p14:creationId xmlns:p14="http://schemas.microsoft.com/office/powerpoint/2010/main" val="27708538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テキスト ボックス 3"/>
          <p:cNvSpPr txBox="1">
            <a:spLocks noChangeArrowheads="1"/>
          </p:cNvSpPr>
          <p:nvPr/>
        </p:nvSpPr>
        <p:spPr bwMode="auto">
          <a:xfrm>
            <a:off x="2065339" y="3302000"/>
            <a:ext cx="8231187" cy="3416300"/>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lgn="ctr">
              <a:spcBef>
                <a:spcPct val="0"/>
              </a:spcBef>
              <a:buFontTx/>
              <a:buNone/>
            </a:pPr>
            <a:r>
              <a:rPr lang="en-US" altLang="ja-JP" sz="1800">
                <a:latin typeface="Arial" panose="020B0604020202020204" pitchFamily="34" charset="0"/>
              </a:rPr>
              <a:t>How many displacements are generated by a PKA with initial energy Ep?</a:t>
            </a:r>
          </a:p>
          <a:p>
            <a:pPr algn="ctr">
              <a:spcBef>
                <a:spcPct val="0"/>
              </a:spcBef>
              <a:buFontTx/>
              <a:buNone/>
            </a:pPr>
            <a:r>
              <a:rPr lang="en-US" altLang="ja-JP" sz="1800">
                <a:latin typeface="Arial" panose="020B0604020202020204" pitchFamily="34" charset="0"/>
              </a:rPr>
              <a:t>A well-known approach is </a:t>
            </a:r>
            <a:r>
              <a:rPr lang="en-US" altLang="ja-JP" sz="1800" b="1" u="sng">
                <a:solidFill>
                  <a:srgbClr val="FF0000"/>
                </a:solidFill>
                <a:latin typeface="Arial" panose="020B0604020202020204" pitchFamily="34" charset="0"/>
              </a:rPr>
              <a:t>Kinchin-Peace mode</a:t>
            </a:r>
            <a:r>
              <a:rPr lang="en-US" altLang="ja-JP" sz="1800">
                <a:latin typeface="Arial" panose="020B0604020202020204" pitchFamily="34" charset="0"/>
              </a:rPr>
              <a:t>.</a:t>
            </a: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en-US" altLang="ja-JP" sz="1800">
              <a:latin typeface="Arial" panose="020B0604020202020204" pitchFamily="34" charset="0"/>
            </a:endParaRPr>
          </a:p>
          <a:p>
            <a:pPr algn="ctr">
              <a:spcBef>
                <a:spcPct val="0"/>
              </a:spcBef>
              <a:buFontTx/>
              <a:buNone/>
            </a:pPr>
            <a:endParaRPr lang="ja-JP" altLang="en-US" sz="1800">
              <a:latin typeface="Arial" panose="020B0604020202020204" pitchFamily="34" charset="0"/>
            </a:endParaRPr>
          </a:p>
        </p:txBody>
      </p:sp>
      <p:sp>
        <p:nvSpPr>
          <p:cNvPr id="43011" name="テキスト ボックス 31"/>
          <p:cNvSpPr txBox="1">
            <a:spLocks noChangeArrowheads="1"/>
          </p:cNvSpPr>
          <p:nvPr/>
        </p:nvSpPr>
        <p:spPr bwMode="auto">
          <a:xfrm>
            <a:off x="2187575" y="3943351"/>
            <a:ext cx="8027988" cy="2678113"/>
          </a:xfrm>
          <a:prstGeom prst="rect">
            <a:avLst/>
          </a:prstGeom>
          <a:solidFill>
            <a:srgbClr val="CC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dirty="0">
                <a:latin typeface="Arial" panose="020B0604020202020204" pitchFamily="34" charset="0"/>
              </a:rPr>
              <a:t>The number of displacements </a:t>
            </a:r>
            <a:r>
              <a:rPr lang="en-US" altLang="ja-JP" sz="1600" dirty="0">
                <a:latin typeface="Symbol" panose="05050102010706020507" pitchFamily="18" charset="2"/>
              </a:rPr>
              <a:t>n </a:t>
            </a:r>
            <a:r>
              <a:rPr lang="en-US" altLang="ja-JP" sz="1600" dirty="0">
                <a:latin typeface="Arial" panose="020B0604020202020204" pitchFamily="34" charset="0"/>
              </a:rPr>
              <a:t>caused by a PKA with an initial energy E</a:t>
            </a:r>
            <a:r>
              <a:rPr lang="en-US" altLang="ja-JP" sz="1600" baseline="-25000" dirty="0">
                <a:latin typeface="Arial" panose="020B0604020202020204" pitchFamily="34" charset="0"/>
              </a:rPr>
              <a:t>p</a:t>
            </a:r>
            <a:r>
              <a:rPr lang="en-US" altLang="ja-JP" sz="1600" dirty="0">
                <a:latin typeface="Arial" panose="020B0604020202020204" pitchFamily="34" charset="0"/>
              </a:rPr>
              <a:t> is;</a:t>
            </a:r>
          </a:p>
          <a:p>
            <a:pPr>
              <a:spcBef>
                <a:spcPct val="0"/>
              </a:spcBef>
              <a:buFontTx/>
              <a:buNone/>
            </a:pPr>
            <a:endParaRPr lang="en-US" altLang="ja-JP" sz="1200" dirty="0">
              <a:latin typeface="Arial" panose="020B0604020202020204" pitchFamily="34" charset="0"/>
            </a:endParaRPr>
          </a:p>
          <a:p>
            <a:pPr>
              <a:spcBef>
                <a:spcPct val="0"/>
              </a:spcBef>
              <a:buFontTx/>
              <a:buNone/>
            </a:pPr>
            <a:r>
              <a:rPr lang="en-US" altLang="ja-JP" sz="1600" dirty="0">
                <a:latin typeface="Arial" panose="020B0604020202020204" pitchFamily="34" charset="0"/>
              </a:rPr>
              <a:t>                   0,            </a:t>
            </a:r>
            <a:r>
              <a:rPr lang="en-US" altLang="ja-JP" sz="1600" dirty="0">
                <a:solidFill>
                  <a:srgbClr val="00B050"/>
                </a:solidFill>
                <a:latin typeface="Arial" panose="020B0604020202020204" pitchFamily="34" charset="0"/>
              </a:rPr>
              <a:t>E</a:t>
            </a:r>
            <a:r>
              <a:rPr lang="en-US" altLang="ja-JP" sz="1600" baseline="-25000" dirty="0">
                <a:solidFill>
                  <a:srgbClr val="00B050"/>
                </a:solidFill>
                <a:latin typeface="Arial" panose="020B0604020202020204" pitchFamily="34" charset="0"/>
              </a:rPr>
              <a:t>p</a:t>
            </a:r>
            <a:r>
              <a:rPr lang="en-US" altLang="ja-JP" sz="1600" dirty="0">
                <a:latin typeface="Arial" panose="020B0604020202020204" pitchFamily="34" charset="0"/>
              </a:rPr>
              <a:t>&lt;E</a:t>
            </a:r>
            <a:r>
              <a:rPr lang="en-US" altLang="ja-JP" sz="1600" baseline="-25000" dirty="0">
                <a:latin typeface="Arial" panose="020B0604020202020204" pitchFamily="34" charset="0"/>
              </a:rPr>
              <a:t>d</a:t>
            </a:r>
            <a:r>
              <a:rPr lang="en-US" altLang="ja-JP" sz="1600" dirty="0">
                <a:latin typeface="Arial" panose="020B0604020202020204" pitchFamily="34" charset="0"/>
              </a:rPr>
              <a:t> ,  E</a:t>
            </a:r>
            <a:r>
              <a:rPr lang="en-US" altLang="ja-JP" sz="1600" baseline="-25000" dirty="0">
                <a:latin typeface="Arial" panose="020B0604020202020204" pitchFamily="34" charset="0"/>
              </a:rPr>
              <a:t>d</a:t>
            </a:r>
            <a:r>
              <a:rPr lang="en-US" altLang="ja-JP" sz="1600" dirty="0">
                <a:latin typeface="Arial" panose="020B0604020202020204" pitchFamily="34" charset="0"/>
              </a:rPr>
              <a:t> is the threshold energy for  displacement,</a:t>
            </a:r>
          </a:p>
          <a:p>
            <a:pPr>
              <a:spcBef>
                <a:spcPct val="0"/>
              </a:spcBef>
              <a:buFont typeface="Arial" panose="020B0604020202020204" pitchFamily="34" charset="0"/>
              <a:buNone/>
            </a:pPr>
            <a:r>
              <a:rPr lang="en-US" altLang="ja-JP" sz="1600" dirty="0">
                <a:latin typeface="Symbol" panose="05050102010706020507" pitchFamily="18" charset="2"/>
              </a:rPr>
              <a:t>n</a:t>
            </a:r>
            <a:r>
              <a:rPr lang="en-US" altLang="ja-JP" sz="1600" dirty="0">
                <a:latin typeface="Arial" panose="020B0604020202020204" pitchFamily="34" charset="0"/>
              </a:rPr>
              <a:t>(</a:t>
            </a:r>
            <a:r>
              <a:rPr lang="en-US" altLang="ja-JP" sz="1600" dirty="0">
                <a:solidFill>
                  <a:srgbClr val="00B050"/>
                </a:solidFill>
                <a:latin typeface="Arial" panose="020B0604020202020204" pitchFamily="34" charset="0"/>
              </a:rPr>
              <a:t>E</a:t>
            </a:r>
            <a:r>
              <a:rPr lang="en-US" altLang="ja-JP" sz="1600" baseline="-25000" dirty="0">
                <a:solidFill>
                  <a:srgbClr val="00B050"/>
                </a:solidFill>
                <a:latin typeface="Arial" panose="020B0604020202020204" pitchFamily="34" charset="0"/>
              </a:rPr>
              <a:t>p</a:t>
            </a:r>
            <a:r>
              <a:rPr lang="en-US" altLang="ja-JP" sz="1600" dirty="0">
                <a:latin typeface="Arial" panose="020B0604020202020204" pitchFamily="34" charset="0"/>
              </a:rPr>
              <a:t>) =        1,            E</a:t>
            </a:r>
            <a:r>
              <a:rPr lang="en-US" altLang="ja-JP" sz="1600" baseline="-25000" dirty="0">
                <a:latin typeface="Arial" panose="020B0604020202020204" pitchFamily="34" charset="0"/>
              </a:rPr>
              <a:t>d</a:t>
            </a:r>
            <a:r>
              <a:rPr lang="en-US" altLang="ja-JP" sz="1600" dirty="0">
                <a:latin typeface="Arial" panose="020B0604020202020204" pitchFamily="34" charset="0"/>
              </a:rPr>
              <a:t>&lt;</a:t>
            </a:r>
            <a:r>
              <a:rPr lang="en-US" altLang="ja-JP" sz="1600" dirty="0">
                <a:solidFill>
                  <a:srgbClr val="00B050"/>
                </a:solidFill>
                <a:latin typeface="Arial" panose="020B0604020202020204" pitchFamily="34" charset="0"/>
              </a:rPr>
              <a:t>E</a:t>
            </a:r>
            <a:r>
              <a:rPr lang="en-US" altLang="ja-JP" sz="1600" baseline="-25000" dirty="0">
                <a:solidFill>
                  <a:srgbClr val="00B050"/>
                </a:solidFill>
                <a:latin typeface="Arial" panose="020B0604020202020204" pitchFamily="34" charset="0"/>
              </a:rPr>
              <a:t>p</a:t>
            </a:r>
            <a:r>
              <a:rPr lang="en-US" altLang="ja-JP" sz="1600" dirty="0">
                <a:latin typeface="Arial" panose="020B0604020202020204" pitchFamily="34" charset="0"/>
              </a:rPr>
              <a:t>&lt;2E</a:t>
            </a:r>
            <a:r>
              <a:rPr lang="en-US" altLang="ja-JP" sz="1600" baseline="-25000" dirty="0">
                <a:latin typeface="Arial" panose="020B0604020202020204" pitchFamily="34" charset="0"/>
              </a:rPr>
              <a:t>d</a:t>
            </a:r>
            <a:r>
              <a:rPr lang="en-US" altLang="ja-JP" sz="1600" dirty="0">
                <a:latin typeface="Arial" panose="020B0604020202020204" pitchFamily="34" charset="0"/>
              </a:rPr>
              <a:t> ,</a:t>
            </a:r>
          </a:p>
          <a:p>
            <a:pPr>
              <a:spcBef>
                <a:spcPct val="0"/>
              </a:spcBef>
              <a:buFont typeface="Arial" panose="020B0604020202020204" pitchFamily="34" charset="0"/>
              <a:buNone/>
            </a:pPr>
            <a:r>
              <a:rPr lang="en-US" altLang="ja-JP" sz="1600" dirty="0">
                <a:latin typeface="Arial" panose="020B0604020202020204" pitchFamily="34" charset="0"/>
              </a:rPr>
              <a:t>                 E</a:t>
            </a:r>
            <a:r>
              <a:rPr lang="en-US" altLang="ja-JP" sz="1600" baseline="-25000" dirty="0">
                <a:latin typeface="Arial" panose="020B0604020202020204" pitchFamily="34" charset="0"/>
              </a:rPr>
              <a:t>p</a:t>
            </a:r>
            <a:r>
              <a:rPr lang="en-US" altLang="ja-JP" sz="1600" dirty="0">
                <a:latin typeface="Arial" panose="020B0604020202020204" pitchFamily="34" charset="0"/>
              </a:rPr>
              <a:t>/2E</a:t>
            </a:r>
            <a:r>
              <a:rPr lang="en-US" altLang="ja-JP" sz="1600" baseline="-25000" dirty="0">
                <a:latin typeface="Arial" panose="020B0604020202020204" pitchFamily="34" charset="0"/>
              </a:rPr>
              <a:t>d</a:t>
            </a:r>
            <a:r>
              <a:rPr lang="en-US" altLang="ja-JP" sz="1600" dirty="0">
                <a:latin typeface="Arial" panose="020B0604020202020204" pitchFamily="34" charset="0"/>
              </a:rPr>
              <a:t> ,     2E</a:t>
            </a:r>
            <a:r>
              <a:rPr lang="en-US" altLang="ja-JP" sz="1600" baseline="-25000" dirty="0">
                <a:latin typeface="Arial" panose="020B0604020202020204" pitchFamily="34" charset="0"/>
              </a:rPr>
              <a:t>d</a:t>
            </a:r>
            <a:r>
              <a:rPr lang="en-US" altLang="ja-JP" sz="1600" dirty="0">
                <a:latin typeface="Arial" panose="020B0604020202020204" pitchFamily="34" charset="0"/>
              </a:rPr>
              <a:t>&lt;</a:t>
            </a:r>
            <a:r>
              <a:rPr lang="en-US" altLang="ja-JP" sz="1600" dirty="0">
                <a:solidFill>
                  <a:srgbClr val="00B050"/>
                </a:solidFill>
                <a:latin typeface="Arial" panose="020B0604020202020204" pitchFamily="34" charset="0"/>
              </a:rPr>
              <a:t>E</a:t>
            </a:r>
            <a:r>
              <a:rPr lang="en-US" altLang="ja-JP" sz="1600" baseline="-25000" dirty="0">
                <a:solidFill>
                  <a:srgbClr val="00B050"/>
                </a:solidFill>
                <a:latin typeface="Arial" panose="020B0604020202020204" pitchFamily="34" charset="0"/>
              </a:rPr>
              <a:t>p</a:t>
            </a:r>
            <a:r>
              <a:rPr lang="en-US" altLang="ja-JP" sz="1600" dirty="0">
                <a:latin typeface="Arial" panose="020B0604020202020204" pitchFamily="34" charset="0"/>
              </a:rPr>
              <a:t>&lt;E</a:t>
            </a:r>
            <a:r>
              <a:rPr lang="en-US" altLang="ja-JP" sz="1600" baseline="-25000" dirty="0">
                <a:latin typeface="Arial" panose="020B0604020202020204" pitchFamily="34" charset="0"/>
              </a:rPr>
              <a:t>I</a:t>
            </a:r>
            <a:r>
              <a:rPr lang="en-US" altLang="ja-JP" sz="1600" dirty="0">
                <a:latin typeface="Arial" panose="020B0604020202020204" pitchFamily="34" charset="0"/>
              </a:rPr>
              <a:t> ,  E</a:t>
            </a:r>
            <a:r>
              <a:rPr lang="en-US" altLang="ja-JP" sz="1600" baseline="-25000" dirty="0">
                <a:latin typeface="Arial" panose="020B0604020202020204" pitchFamily="34" charset="0"/>
              </a:rPr>
              <a:t>I</a:t>
            </a:r>
            <a:r>
              <a:rPr lang="en-US" altLang="ja-JP" sz="1600" dirty="0">
                <a:latin typeface="Arial" panose="020B0604020202020204" pitchFamily="34" charset="0"/>
              </a:rPr>
              <a:t> is upper limit, </a:t>
            </a:r>
          </a:p>
          <a:p>
            <a:pPr>
              <a:spcBef>
                <a:spcPct val="0"/>
              </a:spcBef>
              <a:buFont typeface="Arial" panose="020B0604020202020204" pitchFamily="34" charset="0"/>
              <a:buNone/>
            </a:pPr>
            <a:r>
              <a:rPr lang="en-US" altLang="ja-JP" sz="1600" dirty="0">
                <a:latin typeface="Arial" panose="020B0604020202020204" pitchFamily="34" charset="0"/>
              </a:rPr>
              <a:t>                 E</a:t>
            </a:r>
            <a:r>
              <a:rPr lang="en-US" altLang="ja-JP" sz="1600" baseline="-25000" dirty="0">
                <a:latin typeface="Arial" panose="020B0604020202020204" pitchFamily="34" charset="0"/>
              </a:rPr>
              <a:t>I</a:t>
            </a:r>
            <a:r>
              <a:rPr lang="en-US" altLang="ja-JP" sz="1600" dirty="0">
                <a:latin typeface="Arial" panose="020B0604020202020204" pitchFamily="34" charset="0"/>
              </a:rPr>
              <a:t>/2E</a:t>
            </a:r>
            <a:r>
              <a:rPr lang="en-US" altLang="ja-JP" sz="1600" baseline="-25000" dirty="0">
                <a:latin typeface="Arial" panose="020B0604020202020204" pitchFamily="34" charset="0"/>
              </a:rPr>
              <a:t>d</a:t>
            </a:r>
            <a:r>
              <a:rPr lang="en-US" altLang="ja-JP" sz="1600" dirty="0">
                <a:latin typeface="Arial" panose="020B0604020202020204" pitchFamily="34" charset="0"/>
              </a:rPr>
              <a:t> ,     E</a:t>
            </a:r>
            <a:r>
              <a:rPr lang="en-US" altLang="ja-JP" sz="1600" baseline="-25000" dirty="0">
                <a:latin typeface="Arial" panose="020B0604020202020204" pitchFamily="34" charset="0"/>
              </a:rPr>
              <a:t>I</a:t>
            </a:r>
            <a:r>
              <a:rPr lang="en-US" altLang="ja-JP" sz="1600" dirty="0">
                <a:latin typeface="Arial" panose="020B0604020202020204" pitchFamily="34" charset="0"/>
              </a:rPr>
              <a:t>&lt;</a:t>
            </a:r>
            <a:r>
              <a:rPr lang="en-US" altLang="ja-JP" sz="1600" dirty="0">
                <a:solidFill>
                  <a:srgbClr val="00B050"/>
                </a:solidFill>
                <a:latin typeface="Arial" panose="020B0604020202020204" pitchFamily="34" charset="0"/>
              </a:rPr>
              <a:t>E</a:t>
            </a:r>
            <a:r>
              <a:rPr lang="en-US" altLang="ja-JP" sz="1600" baseline="-25000" dirty="0">
                <a:solidFill>
                  <a:srgbClr val="00B050"/>
                </a:solidFill>
                <a:latin typeface="Arial" panose="020B0604020202020204" pitchFamily="34" charset="0"/>
              </a:rPr>
              <a:t>p</a:t>
            </a:r>
            <a:r>
              <a:rPr lang="ja-JP" altLang="en-US" sz="1200" dirty="0">
                <a:latin typeface="Arial" panose="020B0604020202020204" pitchFamily="34" charset="0"/>
              </a:rPr>
              <a:t>  </a:t>
            </a:r>
            <a:endParaRPr lang="en-US" altLang="ja-JP" sz="1200" dirty="0">
              <a:latin typeface="Arial" panose="020B0604020202020204" pitchFamily="34" charset="0"/>
            </a:endParaRPr>
          </a:p>
          <a:p>
            <a:pPr>
              <a:spcBef>
                <a:spcPct val="0"/>
              </a:spcBef>
              <a:buFont typeface="Arial" panose="020B0604020202020204" pitchFamily="34" charset="0"/>
              <a:buNone/>
            </a:pPr>
            <a:endParaRPr lang="en-US" altLang="ja-JP" sz="1200" dirty="0">
              <a:latin typeface="Arial" panose="020B0604020202020204" pitchFamily="34" charset="0"/>
            </a:endParaRPr>
          </a:p>
          <a:p>
            <a:pPr>
              <a:spcBef>
                <a:spcPct val="0"/>
              </a:spcBef>
              <a:buFont typeface="Arial" panose="020B0604020202020204" pitchFamily="34" charset="0"/>
              <a:buNone/>
            </a:pPr>
            <a:r>
              <a:rPr lang="en-US" altLang="ja-JP" sz="1600" dirty="0">
                <a:latin typeface="Arial" panose="020B0604020202020204" pitchFamily="34" charset="0"/>
              </a:rPr>
              <a:t>In this mode, </a:t>
            </a:r>
            <a:r>
              <a:rPr lang="en-US" altLang="ja-JP" sz="1600" dirty="0">
                <a:latin typeface="Symbol" panose="05050102010706020507" pitchFamily="18" charset="2"/>
              </a:rPr>
              <a:t>n</a:t>
            </a:r>
            <a:r>
              <a:rPr lang="en-US" altLang="ja-JP" sz="1600" dirty="0">
                <a:latin typeface="Arial" panose="020B0604020202020204" pitchFamily="34" charset="0"/>
              </a:rPr>
              <a:t>(</a:t>
            </a:r>
            <a:r>
              <a:rPr lang="en-US" altLang="ja-JP" sz="1600" dirty="0">
                <a:solidFill>
                  <a:srgbClr val="00B050"/>
                </a:solidFill>
                <a:latin typeface="Arial" panose="020B0604020202020204" pitchFamily="34" charset="0"/>
              </a:rPr>
              <a:t>E</a:t>
            </a:r>
            <a:r>
              <a:rPr lang="en-US" altLang="ja-JP" sz="1600" baseline="-25000" dirty="0">
                <a:solidFill>
                  <a:srgbClr val="00B050"/>
                </a:solidFill>
                <a:latin typeface="Arial" panose="020B0604020202020204" pitchFamily="34" charset="0"/>
              </a:rPr>
              <a:t>p</a:t>
            </a:r>
            <a:r>
              <a:rPr lang="en-US" altLang="ja-JP" sz="1600" dirty="0">
                <a:latin typeface="Arial" panose="020B0604020202020204" pitchFamily="34" charset="0"/>
              </a:rPr>
              <a:t>) = E</a:t>
            </a:r>
            <a:r>
              <a:rPr lang="en-US" altLang="ja-JP" sz="1600" baseline="-25000" dirty="0">
                <a:latin typeface="Arial" panose="020B0604020202020204" pitchFamily="34" charset="0"/>
              </a:rPr>
              <a:t>p</a:t>
            </a:r>
            <a:r>
              <a:rPr lang="en-US" altLang="ja-JP" sz="1600" dirty="0">
                <a:latin typeface="Arial" panose="020B0604020202020204" pitchFamily="34" charset="0"/>
              </a:rPr>
              <a:t>/2E</a:t>
            </a:r>
            <a:r>
              <a:rPr lang="en-US" altLang="ja-JP" sz="1600" baseline="-25000" dirty="0">
                <a:latin typeface="Arial" panose="020B0604020202020204" pitchFamily="34" charset="0"/>
              </a:rPr>
              <a:t>d</a:t>
            </a:r>
            <a:r>
              <a:rPr lang="en-US" altLang="ja-JP" sz="1600" dirty="0">
                <a:latin typeface="Arial" panose="020B0604020202020204" pitchFamily="34" charset="0"/>
              </a:rPr>
              <a:t> in most energy range</a:t>
            </a:r>
          </a:p>
          <a:p>
            <a:pPr>
              <a:spcBef>
                <a:spcPct val="0"/>
              </a:spcBef>
              <a:buFont typeface="Arial" panose="020B0604020202020204" pitchFamily="34" charset="0"/>
              <a:buNone/>
            </a:pPr>
            <a:r>
              <a:rPr lang="en-US" altLang="ja-JP" sz="1600" dirty="0">
                <a:latin typeface="Arial" panose="020B0604020202020204" pitchFamily="34" charset="0"/>
              </a:rPr>
              <a:t>but in case of PKA’s with too high energy, the </a:t>
            </a:r>
          </a:p>
          <a:p>
            <a:pPr>
              <a:spcBef>
                <a:spcPct val="0"/>
              </a:spcBef>
              <a:buFont typeface="Arial" panose="020B0604020202020204" pitchFamily="34" charset="0"/>
              <a:buNone/>
            </a:pPr>
            <a:r>
              <a:rPr lang="en-US" altLang="ja-JP" sz="1600" dirty="0">
                <a:latin typeface="Arial" panose="020B0604020202020204" pitchFamily="34" charset="0"/>
              </a:rPr>
              <a:t>particle energy is only used for ionization down to E</a:t>
            </a:r>
            <a:r>
              <a:rPr lang="en-US" altLang="ja-JP" sz="1600" baseline="-25000" dirty="0">
                <a:latin typeface="Arial" panose="020B0604020202020204" pitchFamily="34" charset="0"/>
              </a:rPr>
              <a:t>I</a:t>
            </a:r>
            <a:r>
              <a:rPr lang="en-US" altLang="ja-JP" sz="1600" dirty="0">
                <a:latin typeface="Arial" panose="020B0604020202020204" pitchFamily="34" charset="0"/>
              </a:rPr>
              <a:t>.</a:t>
            </a:r>
          </a:p>
          <a:p>
            <a:pPr>
              <a:spcBef>
                <a:spcPct val="0"/>
              </a:spcBef>
              <a:buFont typeface="Arial" panose="020B0604020202020204" pitchFamily="34" charset="0"/>
              <a:buNone/>
            </a:pPr>
            <a:endParaRPr lang="en-US" altLang="ja-JP" sz="1600" dirty="0">
              <a:latin typeface="Arial" panose="020B0604020202020204" pitchFamily="34" charset="0"/>
            </a:endParaRPr>
          </a:p>
        </p:txBody>
      </p:sp>
      <p:sp>
        <p:nvSpPr>
          <p:cNvPr id="59" name="正方形/長方形 58"/>
          <p:cNvSpPr/>
          <p:nvPr/>
        </p:nvSpPr>
        <p:spPr>
          <a:xfrm>
            <a:off x="7223125" y="4727576"/>
            <a:ext cx="2895600" cy="1846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6" name="角丸四角形 15"/>
          <p:cNvSpPr/>
          <p:nvPr/>
        </p:nvSpPr>
        <p:spPr>
          <a:xfrm>
            <a:off x="7051675" y="1028700"/>
            <a:ext cx="2332038" cy="1466850"/>
          </a:xfrm>
          <a:prstGeom prst="roundRect">
            <a:avLst/>
          </a:prstGeom>
          <a:solidFill>
            <a:srgbClr val="CCFFCC"/>
          </a:solid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43014" name="Line 2"/>
          <p:cNvSpPr>
            <a:spLocks noChangeShapeType="1"/>
          </p:cNvSpPr>
          <p:nvPr/>
        </p:nvSpPr>
        <p:spPr bwMode="auto">
          <a:xfrm>
            <a:off x="1828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 name="Text Box 25"/>
          <p:cNvSpPr txBox="1">
            <a:spLocks noChangeArrowheads="1"/>
          </p:cNvSpPr>
          <p:nvPr/>
        </p:nvSpPr>
        <p:spPr bwMode="auto">
          <a:xfrm>
            <a:off x="2881314" y="198438"/>
            <a:ext cx="7710487" cy="646112"/>
          </a:xfrm>
          <a:prstGeom prst="rect">
            <a:avLst/>
          </a:prstGeom>
          <a:noFill/>
          <a:ln w="9525">
            <a:noFill/>
            <a:miter lim="800000"/>
            <a:headEnd/>
            <a:tailEnd/>
          </a:ln>
        </p:spPr>
        <p:txBody>
          <a:bodyPr>
            <a:spAutoFit/>
          </a:bodyPr>
          <a:lstStyle/>
          <a:p>
            <a:pPr algn="ctr">
              <a:defRPr/>
            </a:pPr>
            <a:r>
              <a:rPr lang="en-US" altLang="ja-JP" sz="3600" b="1" dirty="0" err="1">
                <a:solidFill>
                  <a:schemeClr val="tx1">
                    <a:lumMod val="95000"/>
                    <a:lumOff val="5000"/>
                  </a:schemeClr>
                </a:solidFill>
                <a:cs typeface="Arial" pitchFamily="34" charset="0"/>
              </a:rPr>
              <a:t>Kinchin</a:t>
            </a:r>
            <a:r>
              <a:rPr lang="en-US" altLang="ja-JP" sz="3600" b="1" dirty="0">
                <a:solidFill>
                  <a:schemeClr val="tx1">
                    <a:lumMod val="95000"/>
                    <a:lumOff val="5000"/>
                  </a:schemeClr>
                </a:solidFill>
                <a:cs typeface="Arial" pitchFamily="34" charset="0"/>
              </a:rPr>
              <a:t>-Peace model </a:t>
            </a:r>
            <a:r>
              <a:rPr lang="en-US" altLang="ja-JP" sz="2000" b="1" dirty="0">
                <a:solidFill>
                  <a:schemeClr val="tx1">
                    <a:lumMod val="95000"/>
                    <a:lumOff val="5000"/>
                  </a:schemeClr>
                </a:solidFill>
                <a:cs typeface="Arial" pitchFamily="34" charset="0"/>
              </a:rPr>
              <a:t>for cascade efficiency</a:t>
            </a:r>
            <a:endParaRPr lang="ja-JP" altLang="en-US" sz="2000" b="1" dirty="0">
              <a:solidFill>
                <a:schemeClr val="tx1">
                  <a:lumMod val="95000"/>
                  <a:lumOff val="5000"/>
                </a:schemeClr>
              </a:solidFill>
              <a:cs typeface="Arial" pitchFamily="34" charset="0"/>
            </a:endParaRPr>
          </a:p>
        </p:txBody>
      </p:sp>
      <p:sp>
        <p:nvSpPr>
          <p:cNvPr id="3" name="円/楕円 2"/>
          <p:cNvSpPr/>
          <p:nvPr/>
        </p:nvSpPr>
        <p:spPr>
          <a:xfrm>
            <a:off x="3060700" y="1979613"/>
            <a:ext cx="293688" cy="292100"/>
          </a:xfrm>
          <a:prstGeom prst="ellipse">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正方形/長方形 7"/>
          <p:cNvSpPr/>
          <p:nvPr/>
        </p:nvSpPr>
        <p:spPr>
          <a:xfrm>
            <a:off x="4241800" y="2316163"/>
            <a:ext cx="2076450" cy="38735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transmutation</a:t>
            </a:r>
            <a:endParaRPr lang="ja-JP" altLang="en-US" dirty="0">
              <a:solidFill>
                <a:schemeClr val="tx1"/>
              </a:solidFill>
            </a:endParaRPr>
          </a:p>
        </p:txBody>
      </p:sp>
      <p:sp>
        <p:nvSpPr>
          <p:cNvPr id="196" name="正方形/長方形 195"/>
          <p:cNvSpPr/>
          <p:nvPr/>
        </p:nvSpPr>
        <p:spPr>
          <a:xfrm>
            <a:off x="7180264" y="1189039"/>
            <a:ext cx="2078037" cy="523875"/>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collision to other lattice atoms</a:t>
            </a:r>
            <a:endParaRPr lang="ja-JP" altLang="en-US" dirty="0">
              <a:solidFill>
                <a:schemeClr val="tx1"/>
              </a:solidFill>
            </a:endParaRPr>
          </a:p>
        </p:txBody>
      </p:sp>
      <p:sp>
        <p:nvSpPr>
          <p:cNvPr id="197" name="正方形/長方形 196"/>
          <p:cNvSpPr/>
          <p:nvPr/>
        </p:nvSpPr>
        <p:spPr>
          <a:xfrm>
            <a:off x="7175500" y="1836739"/>
            <a:ext cx="2078038" cy="523875"/>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collision to electrons</a:t>
            </a:r>
            <a:endParaRPr lang="ja-JP" altLang="en-US" dirty="0">
              <a:solidFill>
                <a:schemeClr val="tx1"/>
              </a:solidFill>
            </a:endParaRPr>
          </a:p>
        </p:txBody>
      </p:sp>
      <p:sp>
        <p:nvSpPr>
          <p:cNvPr id="198" name="ホームベース 197"/>
          <p:cNvSpPr/>
          <p:nvPr/>
        </p:nvSpPr>
        <p:spPr>
          <a:xfrm rot="21097699">
            <a:off x="3473451" y="1797050"/>
            <a:ext cx="612775" cy="293688"/>
          </a:xfrm>
          <a:prstGeom prst="homePlate">
            <a:avLst/>
          </a:prstGeom>
          <a:gradFill flip="none" rotWithShape="1">
            <a:gsLst>
              <a:gs pos="0">
                <a:schemeClr val="bg1">
                  <a:lumMod val="85000"/>
                </a:schemeClr>
              </a:gs>
              <a:gs pos="19000">
                <a:schemeClr val="bg1">
                  <a:lumMod val="75000"/>
                </a:schemeClr>
              </a:gs>
              <a:gs pos="63000">
                <a:schemeClr val="tx1">
                  <a:lumMod val="50000"/>
                  <a:lumOff val="50000"/>
                </a:schemeClr>
              </a:gs>
              <a:gs pos="100000">
                <a:schemeClr val="tx1">
                  <a:lumMod val="95000"/>
                  <a:lumOff val="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0" name="ホームベース 199"/>
          <p:cNvSpPr/>
          <p:nvPr/>
        </p:nvSpPr>
        <p:spPr>
          <a:xfrm rot="21097699">
            <a:off x="6454776" y="1403350"/>
            <a:ext cx="614363" cy="292100"/>
          </a:xfrm>
          <a:prstGeom prst="homePlate">
            <a:avLst/>
          </a:prstGeom>
          <a:gradFill flip="none" rotWithShape="1">
            <a:gsLst>
              <a:gs pos="0">
                <a:schemeClr val="accent5">
                  <a:lumMod val="40000"/>
                  <a:lumOff val="60000"/>
                </a:schemeClr>
              </a:gs>
              <a:gs pos="19000">
                <a:schemeClr val="accent5">
                  <a:lumMod val="60000"/>
                  <a:lumOff val="40000"/>
                </a:schemeClr>
              </a:gs>
              <a:gs pos="76000">
                <a:schemeClr val="accent5">
                  <a:lumMod val="75000"/>
                </a:schemeClr>
              </a:gs>
              <a:gs pos="100000">
                <a:schemeClr val="accent5">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1" name="ホームベース 200"/>
          <p:cNvSpPr/>
          <p:nvPr/>
        </p:nvSpPr>
        <p:spPr>
          <a:xfrm rot="765310">
            <a:off x="6437314" y="1879600"/>
            <a:ext cx="612775" cy="293688"/>
          </a:xfrm>
          <a:prstGeom prst="homePlate">
            <a:avLst/>
          </a:prstGeom>
          <a:gradFill flip="none" rotWithShape="1">
            <a:gsLst>
              <a:gs pos="0">
                <a:schemeClr val="accent5">
                  <a:lumMod val="40000"/>
                  <a:lumOff val="60000"/>
                </a:schemeClr>
              </a:gs>
              <a:gs pos="19000">
                <a:schemeClr val="accent5">
                  <a:lumMod val="60000"/>
                  <a:lumOff val="40000"/>
                </a:schemeClr>
              </a:gs>
              <a:gs pos="76000">
                <a:schemeClr val="accent5">
                  <a:lumMod val="75000"/>
                </a:schemeClr>
              </a:gs>
              <a:gs pos="100000">
                <a:schemeClr val="accent5">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02" name="正方形/長方形 201"/>
          <p:cNvSpPr/>
          <p:nvPr/>
        </p:nvSpPr>
        <p:spPr>
          <a:xfrm>
            <a:off x="2266951" y="1646239"/>
            <a:ext cx="1223963"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400" dirty="0">
                <a:solidFill>
                  <a:schemeClr val="tx1"/>
                </a:solidFill>
              </a:rPr>
              <a:t>neutron</a:t>
            </a:r>
            <a:endParaRPr lang="ja-JP" altLang="en-US" sz="2400" dirty="0">
              <a:solidFill>
                <a:schemeClr val="tx1"/>
              </a:solidFill>
            </a:endParaRPr>
          </a:p>
        </p:txBody>
      </p:sp>
      <p:sp>
        <p:nvSpPr>
          <p:cNvPr id="17" name="上リボン 16"/>
          <p:cNvSpPr/>
          <p:nvPr/>
        </p:nvSpPr>
        <p:spPr>
          <a:xfrm>
            <a:off x="6437314" y="2563813"/>
            <a:ext cx="3603625" cy="588962"/>
          </a:xfrm>
          <a:prstGeom prst="ribbon2">
            <a:avLst>
              <a:gd name="adj1" fmla="val 16667"/>
              <a:gd name="adj2" fmla="val 69592"/>
            </a:avLst>
          </a:prstGeom>
          <a:solidFill>
            <a:srgbClr val="CCFFCC"/>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400" dirty="0">
                <a:solidFill>
                  <a:schemeClr val="tx1"/>
                </a:solidFill>
              </a:rPr>
              <a:t>cascade damage</a:t>
            </a:r>
            <a:endParaRPr lang="ja-JP" altLang="en-US" sz="2400" dirty="0">
              <a:solidFill>
                <a:schemeClr val="tx1"/>
              </a:solidFill>
            </a:endParaRPr>
          </a:p>
        </p:txBody>
      </p:sp>
      <p:sp>
        <p:nvSpPr>
          <p:cNvPr id="26" name="ホームベース 25"/>
          <p:cNvSpPr/>
          <p:nvPr/>
        </p:nvSpPr>
        <p:spPr>
          <a:xfrm rot="1008068">
            <a:off x="3443288" y="2251075"/>
            <a:ext cx="614362" cy="292100"/>
          </a:xfrm>
          <a:prstGeom prst="homePlate">
            <a:avLst/>
          </a:prstGeom>
          <a:gradFill flip="none" rotWithShape="1">
            <a:gsLst>
              <a:gs pos="0">
                <a:schemeClr val="bg1">
                  <a:lumMod val="85000"/>
                </a:schemeClr>
              </a:gs>
              <a:gs pos="19000">
                <a:schemeClr val="bg1">
                  <a:lumMod val="75000"/>
                </a:schemeClr>
              </a:gs>
              <a:gs pos="63000">
                <a:schemeClr val="tx1">
                  <a:lumMod val="50000"/>
                  <a:lumOff val="50000"/>
                </a:schemeClr>
              </a:gs>
              <a:gs pos="100000">
                <a:schemeClr val="tx1">
                  <a:lumMod val="95000"/>
                  <a:lumOff val="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7" name="正方形/長方形 26"/>
          <p:cNvSpPr/>
          <p:nvPr/>
        </p:nvSpPr>
        <p:spPr>
          <a:xfrm>
            <a:off x="4232275" y="1535114"/>
            <a:ext cx="2076450" cy="523875"/>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dirty="0">
                <a:solidFill>
                  <a:schemeClr val="tx1"/>
                </a:solidFill>
              </a:rPr>
              <a:t>collision to the lattice atom (PKA).</a:t>
            </a:r>
            <a:endParaRPr lang="ja-JP" altLang="en-US" dirty="0">
              <a:solidFill>
                <a:schemeClr val="tx1"/>
              </a:solidFill>
            </a:endParaRPr>
          </a:p>
        </p:txBody>
      </p:sp>
      <p:sp>
        <p:nvSpPr>
          <p:cNvPr id="2" name="円/楕円 1"/>
          <p:cNvSpPr/>
          <p:nvPr/>
        </p:nvSpPr>
        <p:spPr>
          <a:xfrm>
            <a:off x="4714876" y="969964"/>
            <a:ext cx="944563" cy="504825"/>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400" dirty="0">
                <a:solidFill>
                  <a:srgbClr val="FF0000"/>
                </a:solidFill>
              </a:rPr>
              <a:t>Ep</a:t>
            </a:r>
            <a:endParaRPr lang="ja-JP" altLang="en-US" sz="2400" dirty="0">
              <a:solidFill>
                <a:srgbClr val="FF0000"/>
              </a:solidFill>
            </a:endParaRPr>
          </a:p>
        </p:txBody>
      </p:sp>
      <p:sp>
        <p:nvSpPr>
          <p:cNvPr id="4" name="左中かっこ 3"/>
          <p:cNvSpPr/>
          <p:nvPr/>
        </p:nvSpPr>
        <p:spPr>
          <a:xfrm>
            <a:off x="2946400" y="4373564"/>
            <a:ext cx="147638" cy="1076325"/>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ja-JP" altLang="en-US"/>
          </a:p>
        </p:txBody>
      </p:sp>
      <p:sp>
        <p:nvSpPr>
          <p:cNvPr id="5" name="正方形/長方形 4"/>
          <p:cNvSpPr/>
          <p:nvPr/>
        </p:nvSpPr>
        <p:spPr>
          <a:xfrm>
            <a:off x="7740650" y="4879976"/>
            <a:ext cx="2019300" cy="1420813"/>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5" name="正方形/長方形 24"/>
          <p:cNvSpPr/>
          <p:nvPr/>
        </p:nvSpPr>
        <p:spPr>
          <a:xfrm>
            <a:off x="7527925" y="6251575"/>
            <a:ext cx="342900"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0</a:t>
            </a:r>
            <a:endParaRPr lang="ja-JP" altLang="en-US" sz="1400" dirty="0">
              <a:solidFill>
                <a:schemeClr val="tx1"/>
              </a:solidFill>
            </a:endParaRPr>
          </a:p>
        </p:txBody>
      </p:sp>
      <p:sp>
        <p:nvSpPr>
          <p:cNvPr id="28" name="正方形/長方形 27"/>
          <p:cNvSpPr/>
          <p:nvPr/>
        </p:nvSpPr>
        <p:spPr>
          <a:xfrm>
            <a:off x="7786688" y="6251575"/>
            <a:ext cx="341312"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E</a:t>
            </a:r>
            <a:r>
              <a:rPr lang="en-US" altLang="ja-JP" sz="1400" baseline="-25000" dirty="0">
                <a:solidFill>
                  <a:schemeClr val="tx1"/>
                </a:solidFill>
              </a:rPr>
              <a:t>d</a:t>
            </a:r>
            <a:endParaRPr lang="ja-JP" altLang="en-US" sz="1400" baseline="-25000" dirty="0">
              <a:solidFill>
                <a:schemeClr val="tx1"/>
              </a:solidFill>
            </a:endParaRPr>
          </a:p>
        </p:txBody>
      </p:sp>
      <p:sp>
        <p:nvSpPr>
          <p:cNvPr id="30" name="正方形/長方形 29"/>
          <p:cNvSpPr/>
          <p:nvPr/>
        </p:nvSpPr>
        <p:spPr>
          <a:xfrm>
            <a:off x="8083551" y="6251575"/>
            <a:ext cx="423863"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2E</a:t>
            </a:r>
            <a:r>
              <a:rPr lang="en-US" altLang="ja-JP" sz="1400" baseline="-25000" dirty="0">
                <a:solidFill>
                  <a:schemeClr val="tx1"/>
                </a:solidFill>
              </a:rPr>
              <a:t>d</a:t>
            </a:r>
            <a:endParaRPr lang="ja-JP" altLang="en-US" sz="1400" baseline="-25000" dirty="0">
              <a:solidFill>
                <a:schemeClr val="tx1"/>
              </a:solidFill>
            </a:endParaRPr>
          </a:p>
        </p:txBody>
      </p:sp>
      <p:sp>
        <p:nvSpPr>
          <p:cNvPr id="31" name="正方形/長方形 30"/>
          <p:cNvSpPr/>
          <p:nvPr/>
        </p:nvSpPr>
        <p:spPr>
          <a:xfrm>
            <a:off x="9144000" y="6235700"/>
            <a:ext cx="425450"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E</a:t>
            </a:r>
            <a:r>
              <a:rPr lang="en-US" altLang="ja-JP" sz="1400" baseline="-25000" dirty="0">
                <a:solidFill>
                  <a:schemeClr val="tx1"/>
                </a:solidFill>
              </a:rPr>
              <a:t>I</a:t>
            </a:r>
            <a:endParaRPr lang="ja-JP" altLang="en-US" sz="1400" baseline="-25000" dirty="0">
              <a:solidFill>
                <a:schemeClr val="tx1"/>
              </a:solidFill>
            </a:endParaRPr>
          </a:p>
        </p:txBody>
      </p:sp>
      <p:sp>
        <p:nvSpPr>
          <p:cNvPr id="33" name="正方形/長方形 32"/>
          <p:cNvSpPr/>
          <p:nvPr/>
        </p:nvSpPr>
        <p:spPr>
          <a:xfrm rot="16200000">
            <a:off x="7037388" y="5410200"/>
            <a:ext cx="709612"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latin typeface="Symbol" panose="05050102010706020507" pitchFamily="18" charset="2"/>
              </a:rPr>
              <a:t>n</a:t>
            </a:r>
            <a:r>
              <a:rPr lang="en-US" altLang="ja-JP" sz="1400" dirty="0">
                <a:solidFill>
                  <a:schemeClr val="tx1"/>
                </a:solidFill>
                <a:latin typeface="Arial" panose="020B0604020202020204" pitchFamily="34" charset="0"/>
              </a:rPr>
              <a:t>(E</a:t>
            </a:r>
            <a:r>
              <a:rPr lang="en-US" altLang="ja-JP" sz="1400" baseline="-25000" dirty="0">
                <a:solidFill>
                  <a:schemeClr val="tx1"/>
                </a:solidFill>
                <a:latin typeface="Arial" panose="020B0604020202020204" pitchFamily="34" charset="0"/>
              </a:rPr>
              <a:t>p</a:t>
            </a:r>
            <a:r>
              <a:rPr lang="en-US" altLang="ja-JP" sz="1400" dirty="0">
                <a:solidFill>
                  <a:schemeClr val="tx1"/>
                </a:solidFill>
                <a:latin typeface="Arial" panose="020B0604020202020204" pitchFamily="34" charset="0"/>
              </a:rPr>
              <a:t>) </a:t>
            </a:r>
            <a:endParaRPr lang="ja-JP" altLang="en-US" sz="1400" dirty="0">
              <a:solidFill>
                <a:schemeClr val="tx1"/>
              </a:solidFill>
            </a:endParaRPr>
          </a:p>
        </p:txBody>
      </p:sp>
      <p:sp>
        <p:nvSpPr>
          <p:cNvPr id="34" name="正方形/長方形 33"/>
          <p:cNvSpPr/>
          <p:nvPr/>
        </p:nvSpPr>
        <p:spPr>
          <a:xfrm>
            <a:off x="9694863" y="6107114"/>
            <a:ext cx="423862"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Ep</a:t>
            </a:r>
            <a:endParaRPr lang="ja-JP" altLang="en-US" sz="1400" dirty="0">
              <a:solidFill>
                <a:schemeClr val="tx1"/>
              </a:solidFill>
            </a:endParaRPr>
          </a:p>
        </p:txBody>
      </p:sp>
      <p:cxnSp>
        <p:nvCxnSpPr>
          <p:cNvPr id="7" name="直線コネクタ 6"/>
          <p:cNvCxnSpPr/>
          <p:nvPr/>
        </p:nvCxnSpPr>
        <p:spPr>
          <a:xfrm>
            <a:off x="8037513" y="5964239"/>
            <a:ext cx="0" cy="3270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p:nvCxnSpPr>
        <p:spPr>
          <a:xfrm flipH="1">
            <a:off x="8037514" y="5972175"/>
            <a:ext cx="26828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flipH="1">
            <a:off x="8294689" y="5045075"/>
            <a:ext cx="1062037" cy="9271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flipH="1">
            <a:off x="9356726" y="5045075"/>
            <a:ext cx="26987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正方形/長方形 39"/>
          <p:cNvSpPr/>
          <p:nvPr/>
        </p:nvSpPr>
        <p:spPr>
          <a:xfrm>
            <a:off x="7494588" y="5789614"/>
            <a:ext cx="342900"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200" dirty="0">
                <a:solidFill>
                  <a:schemeClr val="tx1"/>
                </a:solidFill>
              </a:rPr>
              <a:t>1</a:t>
            </a:r>
            <a:endParaRPr lang="ja-JP" altLang="en-US" sz="1200" dirty="0">
              <a:solidFill>
                <a:schemeClr val="tx1"/>
              </a:solidFill>
            </a:endParaRPr>
          </a:p>
        </p:txBody>
      </p:sp>
      <p:cxnSp>
        <p:nvCxnSpPr>
          <p:cNvPr id="41" name="直線コネクタ 40"/>
          <p:cNvCxnSpPr/>
          <p:nvPr/>
        </p:nvCxnSpPr>
        <p:spPr>
          <a:xfrm>
            <a:off x="7740650" y="4879975"/>
            <a:ext cx="0" cy="14112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p:nvCxnSpPr>
        <p:spPr>
          <a:xfrm flipV="1">
            <a:off x="7718425" y="6294438"/>
            <a:ext cx="2058988" cy="476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直線コネクタ 46"/>
          <p:cNvCxnSpPr/>
          <p:nvPr/>
        </p:nvCxnSpPr>
        <p:spPr>
          <a:xfrm flipH="1" flipV="1">
            <a:off x="7740651" y="5045076"/>
            <a:ext cx="1579563" cy="3175"/>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9" name="直線コネクタ 48"/>
          <p:cNvCxnSpPr/>
          <p:nvPr/>
        </p:nvCxnSpPr>
        <p:spPr>
          <a:xfrm flipH="1" flipV="1">
            <a:off x="7778750" y="5959475"/>
            <a:ext cx="280988" cy="635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2" name="直線コネクタ 51"/>
          <p:cNvCxnSpPr/>
          <p:nvPr/>
        </p:nvCxnSpPr>
        <p:spPr>
          <a:xfrm>
            <a:off x="9350375" y="5064125"/>
            <a:ext cx="6350" cy="1239838"/>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6" name="正方形/長方形 55"/>
          <p:cNvSpPr/>
          <p:nvPr/>
        </p:nvSpPr>
        <p:spPr>
          <a:xfrm rot="19093645">
            <a:off x="8258176" y="5319714"/>
            <a:ext cx="792163"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latin typeface="Arial" panose="020B0604020202020204" pitchFamily="34" charset="0"/>
              </a:rPr>
              <a:t>E</a:t>
            </a:r>
            <a:r>
              <a:rPr lang="en-US" altLang="ja-JP" sz="1400" baseline="-25000" dirty="0">
                <a:solidFill>
                  <a:schemeClr val="tx1"/>
                </a:solidFill>
                <a:latin typeface="Arial" panose="020B0604020202020204" pitchFamily="34" charset="0"/>
              </a:rPr>
              <a:t>p </a:t>
            </a:r>
            <a:r>
              <a:rPr lang="en-US" altLang="ja-JP" sz="1400" dirty="0">
                <a:solidFill>
                  <a:schemeClr val="tx1"/>
                </a:solidFill>
                <a:latin typeface="Arial" panose="020B0604020202020204" pitchFamily="34" charset="0"/>
              </a:rPr>
              <a:t>/ 2E</a:t>
            </a:r>
            <a:r>
              <a:rPr lang="en-US" altLang="ja-JP" sz="1400" baseline="-25000" dirty="0">
                <a:solidFill>
                  <a:schemeClr val="tx1"/>
                </a:solidFill>
                <a:latin typeface="Arial" panose="020B0604020202020204" pitchFamily="34" charset="0"/>
              </a:rPr>
              <a:t>d</a:t>
            </a:r>
            <a:endParaRPr lang="ja-JP" altLang="en-US" sz="1400" dirty="0">
              <a:solidFill>
                <a:schemeClr val="tx1"/>
              </a:solidFill>
            </a:endParaRPr>
          </a:p>
        </p:txBody>
      </p:sp>
      <p:sp>
        <p:nvSpPr>
          <p:cNvPr id="57" name="正方形/長方形 56"/>
          <p:cNvSpPr/>
          <p:nvPr/>
        </p:nvSpPr>
        <p:spPr>
          <a:xfrm>
            <a:off x="7258050" y="4913314"/>
            <a:ext cx="534988"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latin typeface="Arial" panose="020B0604020202020204" pitchFamily="34" charset="0"/>
              </a:rPr>
              <a:t>E</a:t>
            </a:r>
            <a:r>
              <a:rPr lang="en-US" altLang="ja-JP" sz="1400" baseline="-25000" dirty="0">
                <a:solidFill>
                  <a:schemeClr val="tx1"/>
                </a:solidFill>
                <a:latin typeface="Arial" panose="020B0604020202020204" pitchFamily="34" charset="0"/>
              </a:rPr>
              <a:t>I </a:t>
            </a:r>
            <a:endParaRPr lang="en-US" altLang="ja-JP" sz="1400" dirty="0">
              <a:solidFill>
                <a:schemeClr val="tx1"/>
              </a:solidFill>
              <a:latin typeface="Arial" panose="020B0604020202020204" pitchFamily="34" charset="0"/>
            </a:endParaRPr>
          </a:p>
          <a:p>
            <a:pPr algn="ctr">
              <a:defRPr/>
            </a:pPr>
            <a:r>
              <a:rPr lang="en-US" altLang="ja-JP" sz="1400" dirty="0">
                <a:solidFill>
                  <a:schemeClr val="tx1"/>
                </a:solidFill>
                <a:latin typeface="Arial" panose="020B0604020202020204" pitchFamily="34" charset="0"/>
              </a:rPr>
              <a:t> 2E</a:t>
            </a:r>
            <a:r>
              <a:rPr lang="en-US" altLang="ja-JP" sz="1400" baseline="-25000" dirty="0">
                <a:solidFill>
                  <a:schemeClr val="tx1"/>
                </a:solidFill>
                <a:latin typeface="Arial" panose="020B0604020202020204" pitchFamily="34" charset="0"/>
              </a:rPr>
              <a:t>d</a:t>
            </a:r>
            <a:endParaRPr lang="ja-JP" altLang="en-US" sz="1400" dirty="0">
              <a:solidFill>
                <a:schemeClr val="tx1"/>
              </a:solidFill>
            </a:endParaRPr>
          </a:p>
        </p:txBody>
      </p:sp>
      <p:cxnSp>
        <p:nvCxnSpPr>
          <p:cNvPr id="58" name="直線コネクタ 57"/>
          <p:cNvCxnSpPr/>
          <p:nvPr/>
        </p:nvCxnSpPr>
        <p:spPr>
          <a:xfrm flipH="1">
            <a:off x="7380289" y="5083175"/>
            <a:ext cx="26828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3050" name="スライド番号プレースホルダー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F1380331-3CEC-4AFF-B332-FE19133EE56D}" type="slidenum">
              <a:rPr lang="ja-JP" altLang="en-US" sz="1200">
                <a:solidFill>
                  <a:srgbClr val="898989"/>
                </a:solidFill>
              </a:rPr>
              <a:pPr>
                <a:spcBef>
                  <a:spcPct val="0"/>
                </a:spcBef>
                <a:buFontTx/>
                <a:buNone/>
              </a:pPr>
              <a:t>12</a:t>
            </a:fld>
            <a:endParaRPr lang="ja-JP" altLang="en-US" sz="1200">
              <a:solidFill>
                <a:srgbClr val="898989"/>
              </a:solidFill>
            </a:endParaRPr>
          </a:p>
        </p:txBody>
      </p:sp>
    </p:spTree>
    <p:extLst>
      <p:ext uri="{BB962C8B-B14F-4D97-AF65-F5344CB8AC3E}">
        <p14:creationId xmlns:p14="http://schemas.microsoft.com/office/powerpoint/2010/main" val="10214529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角丸四角形 15"/>
          <p:cNvSpPr/>
          <p:nvPr/>
        </p:nvSpPr>
        <p:spPr>
          <a:xfrm>
            <a:off x="5924550" y="1090614"/>
            <a:ext cx="2332038" cy="1362075"/>
          </a:xfrm>
          <a:prstGeom prst="roundRect">
            <a:avLst/>
          </a:prstGeom>
          <a:solidFill>
            <a:srgbClr val="CCFFCC"/>
          </a:solidFill>
          <a:ln>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00"/>
          </a:p>
        </p:txBody>
      </p:sp>
      <p:sp>
        <p:nvSpPr>
          <p:cNvPr id="44035" name="Line 2"/>
          <p:cNvSpPr>
            <a:spLocks noChangeShapeType="1"/>
          </p:cNvSpPr>
          <p:nvPr/>
        </p:nvSpPr>
        <p:spPr bwMode="auto">
          <a:xfrm>
            <a:off x="1828800" y="914400"/>
            <a:ext cx="8686800"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96" name="正方形/長方形 195"/>
          <p:cNvSpPr/>
          <p:nvPr/>
        </p:nvSpPr>
        <p:spPr>
          <a:xfrm>
            <a:off x="6053139" y="1233489"/>
            <a:ext cx="2078037" cy="466725"/>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600" dirty="0">
                <a:solidFill>
                  <a:schemeClr val="tx1"/>
                </a:solidFill>
              </a:rPr>
              <a:t>collision to other lattice atoms</a:t>
            </a:r>
            <a:endParaRPr lang="ja-JP" altLang="en-US" sz="1600" dirty="0">
              <a:solidFill>
                <a:schemeClr val="tx1"/>
              </a:solidFill>
            </a:endParaRPr>
          </a:p>
        </p:txBody>
      </p:sp>
      <p:sp>
        <p:nvSpPr>
          <p:cNvPr id="197" name="正方形/長方形 196"/>
          <p:cNvSpPr/>
          <p:nvPr/>
        </p:nvSpPr>
        <p:spPr>
          <a:xfrm>
            <a:off x="6053139" y="2030413"/>
            <a:ext cx="2078037" cy="323850"/>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600" dirty="0">
                <a:solidFill>
                  <a:schemeClr val="tx1"/>
                </a:solidFill>
              </a:rPr>
              <a:t>collision to electrons</a:t>
            </a:r>
            <a:endParaRPr lang="ja-JP" altLang="en-US" sz="1600" dirty="0">
              <a:solidFill>
                <a:schemeClr val="tx1"/>
              </a:solidFill>
            </a:endParaRPr>
          </a:p>
        </p:txBody>
      </p:sp>
      <p:sp>
        <p:nvSpPr>
          <p:cNvPr id="200" name="ホームベース 199"/>
          <p:cNvSpPr/>
          <p:nvPr/>
        </p:nvSpPr>
        <p:spPr>
          <a:xfrm rot="21097699">
            <a:off x="5327651" y="1447800"/>
            <a:ext cx="614363" cy="292100"/>
          </a:xfrm>
          <a:prstGeom prst="homePlate">
            <a:avLst/>
          </a:prstGeom>
          <a:gradFill flip="none" rotWithShape="1">
            <a:gsLst>
              <a:gs pos="0">
                <a:schemeClr val="accent5">
                  <a:lumMod val="40000"/>
                  <a:lumOff val="60000"/>
                </a:schemeClr>
              </a:gs>
              <a:gs pos="19000">
                <a:schemeClr val="accent5">
                  <a:lumMod val="60000"/>
                  <a:lumOff val="40000"/>
                </a:schemeClr>
              </a:gs>
              <a:gs pos="76000">
                <a:schemeClr val="accent5">
                  <a:lumMod val="75000"/>
                </a:schemeClr>
              </a:gs>
              <a:gs pos="100000">
                <a:schemeClr val="accent5">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00"/>
          </a:p>
        </p:txBody>
      </p:sp>
      <p:sp>
        <p:nvSpPr>
          <p:cNvPr id="201" name="ホームベース 200"/>
          <p:cNvSpPr/>
          <p:nvPr/>
        </p:nvSpPr>
        <p:spPr>
          <a:xfrm rot="765310">
            <a:off x="5310189" y="1924050"/>
            <a:ext cx="612775" cy="293688"/>
          </a:xfrm>
          <a:prstGeom prst="homePlate">
            <a:avLst/>
          </a:prstGeom>
          <a:gradFill flip="none" rotWithShape="1">
            <a:gsLst>
              <a:gs pos="0">
                <a:schemeClr val="accent5">
                  <a:lumMod val="40000"/>
                  <a:lumOff val="60000"/>
                </a:schemeClr>
              </a:gs>
              <a:gs pos="19000">
                <a:schemeClr val="accent5">
                  <a:lumMod val="60000"/>
                  <a:lumOff val="40000"/>
                </a:schemeClr>
              </a:gs>
              <a:gs pos="76000">
                <a:schemeClr val="accent5">
                  <a:lumMod val="75000"/>
                </a:schemeClr>
              </a:gs>
              <a:gs pos="100000">
                <a:schemeClr val="accent5">
                  <a:lumMod val="5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1600"/>
          </a:p>
        </p:txBody>
      </p:sp>
      <p:sp>
        <p:nvSpPr>
          <p:cNvPr id="27" name="正方形/長方形 26"/>
          <p:cNvSpPr/>
          <p:nvPr/>
        </p:nvSpPr>
        <p:spPr>
          <a:xfrm>
            <a:off x="3105150" y="1579563"/>
            <a:ext cx="2076450" cy="450850"/>
          </a:xfrm>
          <a:prstGeom prst="rect">
            <a:avLst/>
          </a:prstGeom>
          <a:solidFill>
            <a:srgbClr val="CC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600" dirty="0">
                <a:solidFill>
                  <a:schemeClr val="tx1"/>
                </a:solidFill>
              </a:rPr>
              <a:t>collision to the lattice atom (PKA).</a:t>
            </a:r>
            <a:endParaRPr lang="ja-JP" altLang="en-US" sz="1600" dirty="0">
              <a:solidFill>
                <a:schemeClr val="tx1"/>
              </a:solidFill>
            </a:endParaRPr>
          </a:p>
        </p:txBody>
      </p:sp>
      <p:sp>
        <p:nvSpPr>
          <p:cNvPr id="2" name="円/楕円 1"/>
          <p:cNvSpPr/>
          <p:nvPr/>
        </p:nvSpPr>
        <p:spPr>
          <a:xfrm>
            <a:off x="3867151" y="1101726"/>
            <a:ext cx="665163" cy="417513"/>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solidFill>
                  <a:srgbClr val="FF0000"/>
                </a:solidFill>
              </a:rPr>
              <a:t>Ep</a:t>
            </a:r>
            <a:endParaRPr lang="ja-JP" altLang="en-US" sz="2000" dirty="0">
              <a:solidFill>
                <a:srgbClr val="FF0000"/>
              </a:solidFill>
            </a:endParaRPr>
          </a:p>
        </p:txBody>
      </p:sp>
      <p:sp>
        <p:nvSpPr>
          <p:cNvPr id="29" name="円/楕円 28"/>
          <p:cNvSpPr/>
          <p:nvPr/>
        </p:nvSpPr>
        <p:spPr>
          <a:xfrm>
            <a:off x="8293100" y="1274764"/>
            <a:ext cx="700088" cy="407987"/>
          </a:xfrm>
          <a:prstGeom prst="ellipse">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2000" dirty="0">
                <a:solidFill>
                  <a:srgbClr val="FF0000"/>
                </a:solidFill>
              </a:rPr>
              <a:t>E</a:t>
            </a:r>
            <a:r>
              <a:rPr lang="en-US" altLang="ja-JP" sz="2000" baseline="-25000" dirty="0">
                <a:solidFill>
                  <a:srgbClr val="FF0000"/>
                </a:solidFill>
              </a:rPr>
              <a:t>D</a:t>
            </a:r>
            <a:endParaRPr lang="ja-JP" altLang="en-US" sz="2000" baseline="-25000" dirty="0">
              <a:solidFill>
                <a:srgbClr val="FF0000"/>
              </a:solidFill>
            </a:endParaRPr>
          </a:p>
        </p:txBody>
      </p:sp>
      <p:sp>
        <p:nvSpPr>
          <p:cNvPr id="44044" name="テキスト ボックス 3"/>
          <p:cNvSpPr txBox="1">
            <a:spLocks noChangeArrowheads="1"/>
          </p:cNvSpPr>
          <p:nvPr/>
        </p:nvSpPr>
        <p:spPr bwMode="auto">
          <a:xfrm>
            <a:off x="2203451" y="2657476"/>
            <a:ext cx="7878763" cy="1077913"/>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800">
                <a:latin typeface="Arial" panose="020B0604020202020204" pitchFamily="34" charset="0"/>
              </a:rPr>
              <a:t>The advanced model for cascade efficiency developed by </a:t>
            </a:r>
            <a:r>
              <a:rPr lang="en-US" altLang="ja-JP" sz="1800">
                <a:solidFill>
                  <a:srgbClr val="00B050"/>
                </a:solidFill>
                <a:latin typeface="Arial" panose="020B0604020202020204" pitchFamily="34" charset="0"/>
              </a:rPr>
              <a:t>Lindhard</a:t>
            </a:r>
            <a:r>
              <a:rPr lang="en-US" altLang="ja-JP" sz="1800">
                <a:latin typeface="Arial" panose="020B0604020202020204" pitchFamily="34" charset="0"/>
              </a:rPr>
              <a:t> describes “damage energy” (E</a:t>
            </a:r>
            <a:r>
              <a:rPr lang="en-US" altLang="ja-JP" sz="1800" baseline="-25000">
                <a:latin typeface="Arial" panose="020B0604020202020204" pitchFamily="34" charset="0"/>
              </a:rPr>
              <a:t>D</a:t>
            </a:r>
            <a:r>
              <a:rPr lang="en-US" altLang="ja-JP" sz="1800">
                <a:latin typeface="Arial" panose="020B0604020202020204" pitchFamily="34" charset="0"/>
              </a:rPr>
              <a:t>) within a cascade as follows;</a:t>
            </a:r>
          </a:p>
          <a:p>
            <a:pPr>
              <a:spcBef>
                <a:spcPct val="0"/>
              </a:spcBef>
              <a:buFontTx/>
              <a:buNone/>
            </a:pPr>
            <a:endParaRPr lang="en-US" altLang="ja-JP" sz="1600">
              <a:latin typeface="Arial" panose="020B0604020202020204" pitchFamily="34" charset="0"/>
            </a:endParaRPr>
          </a:p>
          <a:p>
            <a:pPr>
              <a:spcBef>
                <a:spcPct val="0"/>
              </a:spcBef>
              <a:buFontTx/>
              <a:buNone/>
            </a:pPr>
            <a:endParaRPr lang="en-US" altLang="ja-JP" sz="1200">
              <a:latin typeface="Arial" panose="020B0604020202020204" pitchFamily="34" charset="0"/>
            </a:endParaRPr>
          </a:p>
        </p:txBody>
      </p:sp>
      <p:sp>
        <p:nvSpPr>
          <p:cNvPr id="44045" name="テキスト ボックス 31"/>
          <p:cNvSpPr txBox="1">
            <a:spLocks noChangeArrowheads="1"/>
          </p:cNvSpPr>
          <p:nvPr/>
        </p:nvSpPr>
        <p:spPr bwMode="auto">
          <a:xfrm>
            <a:off x="2292350" y="3273425"/>
            <a:ext cx="7577138" cy="338138"/>
          </a:xfrm>
          <a:prstGeom prst="rect">
            <a:avLst/>
          </a:prstGeom>
          <a:solidFill>
            <a:srgbClr val="CC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E</a:t>
            </a:r>
            <a:r>
              <a:rPr lang="en-US" altLang="ja-JP" sz="1600" baseline="-25000">
                <a:latin typeface="Arial" panose="020B0604020202020204" pitchFamily="34" charset="0"/>
              </a:rPr>
              <a:t>D</a:t>
            </a:r>
            <a:r>
              <a:rPr lang="en-US" altLang="ja-JP" sz="1600">
                <a:latin typeface="Arial" panose="020B0604020202020204" pitchFamily="34" charset="0"/>
              </a:rPr>
              <a:t>=E</a:t>
            </a:r>
            <a:r>
              <a:rPr lang="en-US" altLang="ja-JP" sz="1600" baseline="-25000">
                <a:latin typeface="Arial" panose="020B0604020202020204" pitchFamily="34" charset="0"/>
              </a:rPr>
              <a:t>p</a:t>
            </a:r>
            <a:r>
              <a:rPr lang="en-US" altLang="ja-JP" sz="1600">
                <a:latin typeface="Arial" panose="020B0604020202020204" pitchFamily="34" charset="0"/>
              </a:rPr>
              <a:t> / ( 1+</a:t>
            </a:r>
            <a:r>
              <a:rPr lang="en-US" altLang="ja-JP" sz="1600">
                <a:solidFill>
                  <a:srgbClr val="FF0000"/>
                </a:solidFill>
                <a:latin typeface="Arial" panose="020B0604020202020204" pitchFamily="34" charset="0"/>
              </a:rPr>
              <a:t>k</a:t>
            </a:r>
            <a:r>
              <a:rPr lang="en-US" altLang="ja-JP" sz="1600">
                <a:latin typeface="Arial" panose="020B0604020202020204" pitchFamily="34" charset="0"/>
              </a:rPr>
              <a:t> g(</a:t>
            </a:r>
            <a:r>
              <a:rPr lang="en-US" altLang="ja-JP" sz="1600">
                <a:solidFill>
                  <a:srgbClr val="FF0000"/>
                </a:solidFill>
                <a:latin typeface="Arial" panose="020B0604020202020204" pitchFamily="34" charset="0"/>
              </a:rPr>
              <a:t>ε</a:t>
            </a:r>
            <a:r>
              <a:rPr lang="en-US" altLang="ja-JP" sz="1600">
                <a:latin typeface="Arial" panose="020B0604020202020204" pitchFamily="34" charset="0"/>
              </a:rPr>
              <a:t>) ) , </a:t>
            </a:r>
            <a:r>
              <a:rPr lang="en-US" altLang="ja-JP" sz="1600">
                <a:solidFill>
                  <a:srgbClr val="FF0000"/>
                </a:solidFill>
                <a:latin typeface="Arial" panose="020B0604020202020204" pitchFamily="34" charset="0"/>
              </a:rPr>
              <a:t>k</a:t>
            </a:r>
            <a:r>
              <a:rPr lang="en-US" altLang="ja-JP" sz="1600">
                <a:latin typeface="Arial" panose="020B0604020202020204" pitchFamily="34" charset="0"/>
              </a:rPr>
              <a:t>=0.1334 Z</a:t>
            </a:r>
            <a:r>
              <a:rPr lang="en-US" altLang="ja-JP" sz="1600" baseline="30000">
                <a:latin typeface="Arial" panose="020B0604020202020204" pitchFamily="34" charset="0"/>
              </a:rPr>
              <a:t>1/6</a:t>
            </a:r>
            <a:r>
              <a:rPr lang="en-US" altLang="ja-JP" sz="1600">
                <a:latin typeface="Arial" panose="020B0604020202020204" pitchFamily="34" charset="0"/>
              </a:rPr>
              <a:t>(Z/M)</a:t>
            </a:r>
            <a:r>
              <a:rPr lang="en-US" altLang="ja-JP" sz="1600" baseline="30000">
                <a:latin typeface="Arial" panose="020B0604020202020204" pitchFamily="34" charset="0"/>
              </a:rPr>
              <a:t>1/2</a:t>
            </a:r>
            <a:r>
              <a:rPr lang="en-US" altLang="ja-JP" sz="1600">
                <a:latin typeface="Arial" panose="020B0604020202020204" pitchFamily="34" charset="0"/>
              </a:rPr>
              <a:t>  , g(</a:t>
            </a:r>
            <a:r>
              <a:rPr lang="en-US" altLang="ja-JP" sz="1600">
                <a:solidFill>
                  <a:srgbClr val="FF0000"/>
                </a:solidFill>
                <a:latin typeface="Symbol" panose="05050102010706020507" pitchFamily="18" charset="2"/>
              </a:rPr>
              <a:t>e</a:t>
            </a:r>
            <a:r>
              <a:rPr lang="en-US" altLang="ja-JP" sz="1600">
                <a:latin typeface="Arial" panose="020B0604020202020204" pitchFamily="34" charset="0"/>
              </a:rPr>
              <a:t>)=3.4008</a:t>
            </a:r>
            <a:r>
              <a:rPr lang="en-US" altLang="ja-JP" sz="1600">
                <a:latin typeface="Symbol" panose="05050102010706020507" pitchFamily="18" charset="2"/>
              </a:rPr>
              <a:t>e</a:t>
            </a:r>
            <a:r>
              <a:rPr lang="en-US" altLang="ja-JP" sz="1600" baseline="30000">
                <a:latin typeface="Arial" panose="020B0604020202020204" pitchFamily="34" charset="0"/>
              </a:rPr>
              <a:t>1/6</a:t>
            </a:r>
            <a:r>
              <a:rPr lang="en-US" altLang="ja-JP" sz="1600">
                <a:latin typeface="Arial" panose="020B0604020202020204" pitchFamily="34" charset="0"/>
              </a:rPr>
              <a:t> + 0.40244</a:t>
            </a:r>
            <a:r>
              <a:rPr lang="en-US" altLang="ja-JP" sz="1600">
                <a:solidFill>
                  <a:srgbClr val="FF0000"/>
                </a:solidFill>
                <a:latin typeface="Symbol" panose="05050102010706020507" pitchFamily="18" charset="2"/>
              </a:rPr>
              <a:t>e</a:t>
            </a:r>
            <a:r>
              <a:rPr lang="en-US" altLang="ja-JP" sz="1600" baseline="30000">
                <a:latin typeface="Arial" panose="020B0604020202020204" pitchFamily="34" charset="0"/>
              </a:rPr>
              <a:t>3/4</a:t>
            </a:r>
            <a:r>
              <a:rPr lang="en-US" altLang="ja-JP" sz="1600">
                <a:latin typeface="Arial" panose="020B0604020202020204" pitchFamily="34" charset="0"/>
              </a:rPr>
              <a:t> + </a:t>
            </a:r>
            <a:r>
              <a:rPr lang="en-US" altLang="ja-JP" sz="1600">
                <a:solidFill>
                  <a:srgbClr val="FF0000"/>
                </a:solidFill>
                <a:latin typeface="Symbol" panose="05050102010706020507" pitchFamily="18" charset="2"/>
              </a:rPr>
              <a:t>e</a:t>
            </a:r>
            <a:r>
              <a:rPr lang="en-US" altLang="ja-JP" sz="1600">
                <a:latin typeface="Arial" panose="020B0604020202020204" pitchFamily="34" charset="0"/>
              </a:rPr>
              <a:t> </a:t>
            </a:r>
            <a:endParaRPr lang="ja-JP" altLang="en-US" sz="1200">
              <a:latin typeface="Arial" panose="020B0604020202020204" pitchFamily="34" charset="0"/>
            </a:endParaRPr>
          </a:p>
        </p:txBody>
      </p:sp>
      <p:sp>
        <p:nvSpPr>
          <p:cNvPr id="22" name="Text Box 25"/>
          <p:cNvSpPr txBox="1">
            <a:spLocks noChangeArrowheads="1"/>
          </p:cNvSpPr>
          <p:nvPr/>
        </p:nvSpPr>
        <p:spPr bwMode="auto">
          <a:xfrm>
            <a:off x="2881314" y="198438"/>
            <a:ext cx="7710487" cy="646112"/>
          </a:xfrm>
          <a:prstGeom prst="rect">
            <a:avLst/>
          </a:prstGeom>
          <a:noFill/>
          <a:ln w="9525">
            <a:noFill/>
            <a:miter lim="800000"/>
            <a:headEnd/>
            <a:tailEnd/>
          </a:ln>
        </p:spPr>
        <p:txBody>
          <a:bodyPr>
            <a:spAutoFit/>
          </a:bodyPr>
          <a:lstStyle/>
          <a:p>
            <a:pPr algn="ctr">
              <a:defRPr/>
            </a:pPr>
            <a:r>
              <a:rPr lang="en-US" altLang="ja-JP" sz="3600" b="1" dirty="0">
                <a:solidFill>
                  <a:schemeClr val="tx1">
                    <a:lumMod val="95000"/>
                    <a:lumOff val="5000"/>
                  </a:schemeClr>
                </a:solidFill>
                <a:cs typeface="Arial" pitchFamily="34" charset="0"/>
              </a:rPr>
              <a:t>advanced model </a:t>
            </a:r>
            <a:r>
              <a:rPr lang="en-US" altLang="ja-JP" sz="2000" b="1" dirty="0">
                <a:solidFill>
                  <a:schemeClr val="tx1">
                    <a:lumMod val="95000"/>
                    <a:lumOff val="5000"/>
                  </a:schemeClr>
                </a:solidFill>
                <a:cs typeface="Arial" pitchFamily="34" charset="0"/>
              </a:rPr>
              <a:t>for cascade efficiency</a:t>
            </a:r>
            <a:endParaRPr lang="ja-JP" altLang="en-US" sz="2000" b="1" dirty="0">
              <a:solidFill>
                <a:schemeClr val="tx1">
                  <a:lumMod val="95000"/>
                  <a:lumOff val="5000"/>
                </a:schemeClr>
              </a:solidFill>
              <a:cs typeface="Arial" pitchFamily="34" charset="0"/>
            </a:endParaRPr>
          </a:p>
        </p:txBody>
      </p:sp>
      <p:sp>
        <p:nvSpPr>
          <p:cNvPr id="44048" name="テキスト ボックス 3"/>
          <p:cNvSpPr txBox="1">
            <a:spLocks noChangeArrowheads="1"/>
          </p:cNvSpPr>
          <p:nvPr/>
        </p:nvSpPr>
        <p:spPr bwMode="auto">
          <a:xfrm>
            <a:off x="7040563" y="5886450"/>
            <a:ext cx="3071812" cy="585788"/>
          </a:xfrm>
          <a:prstGeom prst="rect">
            <a:avLst/>
          </a:prstGeom>
          <a:solidFill>
            <a:srgbClr val="FFFFCC"/>
          </a:solidFill>
          <a:ln w="19050">
            <a:solidFill>
              <a:srgbClr val="FFC000"/>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a:latin typeface="Arial" panose="020B0604020202020204" pitchFamily="34" charset="0"/>
              </a:rPr>
              <a:t>A sample calculation of damage efficiencies in two models (Al).</a:t>
            </a:r>
            <a:endParaRPr lang="ja-JP" altLang="en-US" sz="1600">
              <a:latin typeface="Arial" panose="020B0604020202020204" pitchFamily="34" charset="0"/>
            </a:endParaRPr>
          </a:p>
        </p:txBody>
      </p:sp>
      <p:sp>
        <p:nvSpPr>
          <p:cNvPr id="25" name="正方形/長方形 24"/>
          <p:cNvSpPr/>
          <p:nvPr/>
        </p:nvSpPr>
        <p:spPr>
          <a:xfrm>
            <a:off x="7383463" y="3949700"/>
            <a:ext cx="2366962" cy="1473200"/>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28" name="正方形/長方形 27"/>
          <p:cNvSpPr/>
          <p:nvPr/>
        </p:nvSpPr>
        <p:spPr>
          <a:xfrm>
            <a:off x="7197726" y="5373689"/>
            <a:ext cx="341313"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1</a:t>
            </a:r>
            <a:endParaRPr lang="ja-JP" altLang="en-US" sz="1400" dirty="0">
              <a:solidFill>
                <a:schemeClr val="tx1"/>
              </a:solidFill>
            </a:endParaRPr>
          </a:p>
        </p:txBody>
      </p:sp>
      <p:sp>
        <p:nvSpPr>
          <p:cNvPr id="30" name="正方形/長方形 29"/>
          <p:cNvSpPr/>
          <p:nvPr/>
        </p:nvSpPr>
        <p:spPr>
          <a:xfrm>
            <a:off x="7645400" y="5373689"/>
            <a:ext cx="458788"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0.1</a:t>
            </a:r>
            <a:endParaRPr lang="ja-JP" altLang="en-US" sz="1400" baseline="-25000" dirty="0">
              <a:solidFill>
                <a:schemeClr val="tx1"/>
              </a:solidFill>
            </a:endParaRPr>
          </a:p>
        </p:txBody>
      </p:sp>
      <p:sp>
        <p:nvSpPr>
          <p:cNvPr id="31" name="正方形/長方形 30"/>
          <p:cNvSpPr/>
          <p:nvPr/>
        </p:nvSpPr>
        <p:spPr>
          <a:xfrm>
            <a:off x="8131175" y="5373689"/>
            <a:ext cx="425450"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1</a:t>
            </a:r>
            <a:endParaRPr lang="ja-JP" altLang="en-US" sz="1400" baseline="-25000" dirty="0">
              <a:solidFill>
                <a:schemeClr val="tx1"/>
              </a:solidFill>
            </a:endParaRPr>
          </a:p>
        </p:txBody>
      </p:sp>
      <p:sp>
        <p:nvSpPr>
          <p:cNvPr id="33" name="正方形/長方形 32"/>
          <p:cNvSpPr/>
          <p:nvPr/>
        </p:nvSpPr>
        <p:spPr>
          <a:xfrm>
            <a:off x="8656638" y="5376864"/>
            <a:ext cx="423862"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10</a:t>
            </a:r>
            <a:endParaRPr lang="ja-JP" altLang="en-US" sz="1400" baseline="-25000" dirty="0">
              <a:solidFill>
                <a:schemeClr val="tx1"/>
              </a:solidFill>
            </a:endParaRPr>
          </a:p>
        </p:txBody>
      </p:sp>
      <p:sp>
        <p:nvSpPr>
          <p:cNvPr id="34" name="正方形/長方形 33"/>
          <p:cNvSpPr/>
          <p:nvPr/>
        </p:nvSpPr>
        <p:spPr>
          <a:xfrm rot="16200000">
            <a:off x="6260307" y="4571207"/>
            <a:ext cx="1704975"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latin typeface="Arial" panose="020B0604020202020204" pitchFamily="34" charset="0"/>
              </a:rPr>
              <a:t>efficiency (E</a:t>
            </a:r>
            <a:r>
              <a:rPr lang="en-US" altLang="ja-JP" sz="1400" baseline="-25000" dirty="0">
                <a:solidFill>
                  <a:schemeClr val="tx1"/>
                </a:solidFill>
                <a:latin typeface="Arial" panose="020B0604020202020204" pitchFamily="34" charset="0"/>
              </a:rPr>
              <a:t>D</a:t>
            </a:r>
            <a:r>
              <a:rPr lang="en-US" altLang="ja-JP" sz="1400" dirty="0">
                <a:solidFill>
                  <a:schemeClr val="tx1"/>
                </a:solidFill>
                <a:latin typeface="Arial" panose="020B0604020202020204" pitchFamily="34" charset="0"/>
              </a:rPr>
              <a:t>/E</a:t>
            </a:r>
            <a:r>
              <a:rPr lang="en-US" altLang="ja-JP" sz="1400" baseline="-25000" dirty="0">
                <a:solidFill>
                  <a:schemeClr val="tx1"/>
                </a:solidFill>
                <a:latin typeface="Arial" panose="020B0604020202020204" pitchFamily="34" charset="0"/>
              </a:rPr>
              <a:t>p</a:t>
            </a:r>
            <a:r>
              <a:rPr lang="en-US" altLang="ja-JP" sz="1400" dirty="0">
                <a:solidFill>
                  <a:schemeClr val="tx1"/>
                </a:solidFill>
                <a:latin typeface="Arial" panose="020B0604020202020204" pitchFamily="34" charset="0"/>
              </a:rPr>
              <a:t>)</a:t>
            </a:r>
            <a:endParaRPr lang="ja-JP" altLang="en-US" sz="1400" dirty="0">
              <a:solidFill>
                <a:schemeClr val="tx1"/>
              </a:solidFill>
            </a:endParaRPr>
          </a:p>
        </p:txBody>
      </p:sp>
      <p:sp>
        <p:nvSpPr>
          <p:cNvPr id="35" name="正方形/長方形 34"/>
          <p:cNvSpPr/>
          <p:nvPr/>
        </p:nvSpPr>
        <p:spPr>
          <a:xfrm>
            <a:off x="7820025" y="5557839"/>
            <a:ext cx="1333500"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log (Ep)</a:t>
            </a:r>
            <a:endParaRPr lang="ja-JP" altLang="en-US" sz="1400" dirty="0">
              <a:solidFill>
                <a:schemeClr val="tx1"/>
              </a:solidFill>
            </a:endParaRPr>
          </a:p>
        </p:txBody>
      </p:sp>
      <p:sp>
        <p:nvSpPr>
          <p:cNvPr id="40" name="正方形/長方形 39"/>
          <p:cNvSpPr/>
          <p:nvPr/>
        </p:nvSpPr>
        <p:spPr>
          <a:xfrm>
            <a:off x="7119938" y="3994150"/>
            <a:ext cx="342900"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200" dirty="0">
                <a:solidFill>
                  <a:schemeClr val="tx1"/>
                </a:solidFill>
              </a:rPr>
              <a:t>1</a:t>
            </a:r>
            <a:endParaRPr lang="ja-JP" altLang="en-US" sz="1200" dirty="0">
              <a:solidFill>
                <a:schemeClr val="tx1"/>
              </a:solidFill>
            </a:endParaRPr>
          </a:p>
        </p:txBody>
      </p:sp>
      <p:cxnSp>
        <p:nvCxnSpPr>
          <p:cNvPr id="41" name="直線コネクタ 40"/>
          <p:cNvCxnSpPr/>
          <p:nvPr/>
        </p:nvCxnSpPr>
        <p:spPr>
          <a:xfrm>
            <a:off x="7383463" y="3949700"/>
            <a:ext cx="0" cy="14620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flipV="1">
            <a:off x="7359651" y="5416551"/>
            <a:ext cx="2416175" cy="476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線コネクタ 42"/>
          <p:cNvCxnSpPr/>
          <p:nvPr/>
        </p:nvCxnSpPr>
        <p:spPr>
          <a:xfrm flipV="1">
            <a:off x="7383463" y="4164014"/>
            <a:ext cx="2366962" cy="15875"/>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5" name="直線コネクタ 44"/>
          <p:cNvCxnSpPr/>
          <p:nvPr/>
        </p:nvCxnSpPr>
        <p:spPr>
          <a:xfrm flipH="1">
            <a:off x="9124950" y="4164014"/>
            <a:ext cx="1588" cy="128428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9" name="正方形/長方形 48"/>
          <p:cNvSpPr/>
          <p:nvPr/>
        </p:nvSpPr>
        <p:spPr>
          <a:xfrm>
            <a:off x="9163051" y="5373689"/>
            <a:ext cx="500063" cy="338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a:solidFill>
                  <a:schemeClr val="tx1"/>
                </a:solidFill>
              </a:rPr>
              <a:t>100</a:t>
            </a:r>
            <a:endParaRPr lang="ja-JP" altLang="en-US" sz="1400" baseline="-25000" dirty="0">
              <a:solidFill>
                <a:schemeClr val="tx1"/>
              </a:solidFill>
            </a:endParaRPr>
          </a:p>
        </p:txBody>
      </p:sp>
      <p:sp>
        <p:nvSpPr>
          <p:cNvPr id="5" name="フリーフォーム 4"/>
          <p:cNvSpPr/>
          <p:nvPr/>
        </p:nvSpPr>
        <p:spPr>
          <a:xfrm>
            <a:off x="7367588" y="4295775"/>
            <a:ext cx="2381250" cy="750888"/>
          </a:xfrm>
          <a:custGeom>
            <a:avLst/>
            <a:gdLst>
              <a:gd name="connsiteX0" fmla="*/ 0 w 1162974"/>
              <a:gd name="connsiteY0" fmla="*/ 41323 h 1062255"/>
              <a:gd name="connsiteX1" fmla="*/ 417250 w 1162974"/>
              <a:gd name="connsiteY1" fmla="*/ 121222 h 1062255"/>
              <a:gd name="connsiteX2" fmla="*/ 1162974 w 1162974"/>
              <a:gd name="connsiteY2" fmla="*/ 1062255 h 1062255"/>
              <a:gd name="connsiteX0" fmla="*/ 0 w 1162974"/>
              <a:gd name="connsiteY0" fmla="*/ 7442 h 1028374"/>
              <a:gd name="connsiteX1" fmla="*/ 631151 w 1162974"/>
              <a:gd name="connsiteY1" fmla="*/ 300405 h 1028374"/>
              <a:gd name="connsiteX2" fmla="*/ 1162974 w 1162974"/>
              <a:gd name="connsiteY2" fmla="*/ 1028374 h 1028374"/>
              <a:gd name="connsiteX0" fmla="*/ 0 w 1162974"/>
              <a:gd name="connsiteY0" fmla="*/ 0 h 1020932"/>
              <a:gd name="connsiteX1" fmla="*/ 631151 w 1162974"/>
              <a:gd name="connsiteY1" fmla="*/ 292963 h 1020932"/>
              <a:gd name="connsiteX2" fmla="*/ 1162974 w 1162974"/>
              <a:gd name="connsiteY2" fmla="*/ 1020932 h 1020932"/>
              <a:gd name="connsiteX0" fmla="*/ 0 w 930059"/>
              <a:gd name="connsiteY0" fmla="*/ 0 h 674703"/>
              <a:gd name="connsiteX1" fmla="*/ 631151 w 930059"/>
              <a:gd name="connsiteY1" fmla="*/ 292963 h 674703"/>
              <a:gd name="connsiteX2" fmla="*/ 930059 w 930059"/>
              <a:gd name="connsiteY2" fmla="*/ 674703 h 674703"/>
              <a:gd name="connsiteX0" fmla="*/ 0 w 930059"/>
              <a:gd name="connsiteY0" fmla="*/ 0 h 674703"/>
              <a:gd name="connsiteX1" fmla="*/ 631151 w 930059"/>
              <a:gd name="connsiteY1" fmla="*/ 292963 h 674703"/>
              <a:gd name="connsiteX2" fmla="*/ 930059 w 930059"/>
              <a:gd name="connsiteY2" fmla="*/ 674703 h 674703"/>
              <a:gd name="connsiteX0" fmla="*/ 0 w 1115440"/>
              <a:gd name="connsiteY0" fmla="*/ 0 h 878890"/>
              <a:gd name="connsiteX1" fmla="*/ 631151 w 1115440"/>
              <a:gd name="connsiteY1" fmla="*/ 292963 h 878890"/>
              <a:gd name="connsiteX2" fmla="*/ 1115440 w 1115440"/>
              <a:gd name="connsiteY2" fmla="*/ 878890 h 878890"/>
              <a:gd name="connsiteX0" fmla="*/ 0 w 1086920"/>
              <a:gd name="connsiteY0" fmla="*/ 0 h 843379"/>
              <a:gd name="connsiteX1" fmla="*/ 631151 w 1086920"/>
              <a:gd name="connsiteY1" fmla="*/ 292963 h 843379"/>
              <a:gd name="connsiteX2" fmla="*/ 1086920 w 1086920"/>
              <a:gd name="connsiteY2" fmla="*/ 843379 h 843379"/>
              <a:gd name="connsiteX0" fmla="*/ 0 w 1086920"/>
              <a:gd name="connsiteY0" fmla="*/ 0 h 843379"/>
              <a:gd name="connsiteX1" fmla="*/ 631151 w 1086920"/>
              <a:gd name="connsiteY1" fmla="*/ 292963 h 843379"/>
              <a:gd name="connsiteX2" fmla="*/ 1086920 w 1086920"/>
              <a:gd name="connsiteY2" fmla="*/ 843379 h 843379"/>
              <a:gd name="connsiteX0" fmla="*/ 0 w 1086920"/>
              <a:gd name="connsiteY0" fmla="*/ 0 h 843379"/>
              <a:gd name="connsiteX1" fmla="*/ 631151 w 1086920"/>
              <a:gd name="connsiteY1" fmla="*/ 292963 h 843379"/>
              <a:gd name="connsiteX2" fmla="*/ 1086920 w 1086920"/>
              <a:gd name="connsiteY2" fmla="*/ 843379 h 843379"/>
            </a:gdLst>
            <a:ahLst/>
            <a:cxnLst>
              <a:cxn ang="0">
                <a:pos x="connsiteX0" y="connsiteY0"/>
              </a:cxn>
              <a:cxn ang="0">
                <a:pos x="connsiteX1" y="connsiteY1"/>
              </a:cxn>
              <a:cxn ang="0">
                <a:pos x="connsiteX2" y="connsiteY2"/>
              </a:cxn>
            </a:cxnLst>
            <a:rect l="l" t="t" r="r" b="b"/>
            <a:pathLst>
              <a:path w="1086920" h="843379">
                <a:moveTo>
                  <a:pt x="0" y="0"/>
                </a:moveTo>
                <a:cubicBezTo>
                  <a:pt x="335117" y="8138"/>
                  <a:pt x="502285" y="179033"/>
                  <a:pt x="631151" y="292963"/>
                </a:cubicBezTo>
                <a:cubicBezTo>
                  <a:pt x="760017" y="406893"/>
                  <a:pt x="1020119" y="750902"/>
                  <a:pt x="1086920" y="843379"/>
                </a:cubicBezTo>
              </a:path>
            </a:pathLst>
          </a:cu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0" name="フリーフォーム 49"/>
          <p:cNvSpPr/>
          <p:nvPr/>
        </p:nvSpPr>
        <p:spPr>
          <a:xfrm>
            <a:off x="9124950" y="4194176"/>
            <a:ext cx="647700" cy="1076325"/>
          </a:xfrm>
          <a:custGeom>
            <a:avLst/>
            <a:gdLst>
              <a:gd name="connsiteX0" fmla="*/ 0 w 1162974"/>
              <a:gd name="connsiteY0" fmla="*/ 41323 h 1062255"/>
              <a:gd name="connsiteX1" fmla="*/ 417250 w 1162974"/>
              <a:gd name="connsiteY1" fmla="*/ 121222 h 1062255"/>
              <a:gd name="connsiteX2" fmla="*/ 1162974 w 1162974"/>
              <a:gd name="connsiteY2" fmla="*/ 1062255 h 1062255"/>
              <a:gd name="connsiteX0" fmla="*/ 0 w 1162974"/>
              <a:gd name="connsiteY0" fmla="*/ 7442 h 1028374"/>
              <a:gd name="connsiteX1" fmla="*/ 631151 w 1162974"/>
              <a:gd name="connsiteY1" fmla="*/ 300405 h 1028374"/>
              <a:gd name="connsiteX2" fmla="*/ 1162974 w 1162974"/>
              <a:gd name="connsiteY2" fmla="*/ 1028374 h 1028374"/>
              <a:gd name="connsiteX0" fmla="*/ 0 w 1162974"/>
              <a:gd name="connsiteY0" fmla="*/ 0 h 1020932"/>
              <a:gd name="connsiteX1" fmla="*/ 631151 w 1162974"/>
              <a:gd name="connsiteY1" fmla="*/ 292963 h 1020932"/>
              <a:gd name="connsiteX2" fmla="*/ 1162974 w 1162974"/>
              <a:gd name="connsiteY2" fmla="*/ 1020932 h 1020932"/>
              <a:gd name="connsiteX0" fmla="*/ 0 w 930059"/>
              <a:gd name="connsiteY0" fmla="*/ 0 h 674703"/>
              <a:gd name="connsiteX1" fmla="*/ 631151 w 930059"/>
              <a:gd name="connsiteY1" fmla="*/ 292963 h 674703"/>
              <a:gd name="connsiteX2" fmla="*/ 930059 w 930059"/>
              <a:gd name="connsiteY2" fmla="*/ 674703 h 674703"/>
              <a:gd name="connsiteX0" fmla="*/ 0 w 930059"/>
              <a:gd name="connsiteY0" fmla="*/ 0 h 674703"/>
              <a:gd name="connsiteX1" fmla="*/ 631151 w 930059"/>
              <a:gd name="connsiteY1" fmla="*/ 292963 h 674703"/>
              <a:gd name="connsiteX2" fmla="*/ 930059 w 930059"/>
              <a:gd name="connsiteY2" fmla="*/ 674703 h 674703"/>
              <a:gd name="connsiteX0" fmla="*/ 0 w 1115440"/>
              <a:gd name="connsiteY0" fmla="*/ 0 h 878890"/>
              <a:gd name="connsiteX1" fmla="*/ 631151 w 1115440"/>
              <a:gd name="connsiteY1" fmla="*/ 292963 h 878890"/>
              <a:gd name="connsiteX2" fmla="*/ 1115440 w 1115440"/>
              <a:gd name="connsiteY2" fmla="*/ 878890 h 878890"/>
              <a:gd name="connsiteX0" fmla="*/ 0 w 1086920"/>
              <a:gd name="connsiteY0" fmla="*/ 0 h 843379"/>
              <a:gd name="connsiteX1" fmla="*/ 631151 w 1086920"/>
              <a:gd name="connsiteY1" fmla="*/ 292963 h 843379"/>
              <a:gd name="connsiteX2" fmla="*/ 1086920 w 1086920"/>
              <a:gd name="connsiteY2" fmla="*/ 843379 h 843379"/>
              <a:gd name="connsiteX0" fmla="*/ 0 w 1086920"/>
              <a:gd name="connsiteY0" fmla="*/ 0 h 843379"/>
              <a:gd name="connsiteX1" fmla="*/ 631151 w 1086920"/>
              <a:gd name="connsiteY1" fmla="*/ 292963 h 843379"/>
              <a:gd name="connsiteX2" fmla="*/ 1086920 w 1086920"/>
              <a:gd name="connsiteY2" fmla="*/ 843379 h 843379"/>
              <a:gd name="connsiteX0" fmla="*/ 0 w 1086920"/>
              <a:gd name="connsiteY0" fmla="*/ 0 h 843379"/>
              <a:gd name="connsiteX1" fmla="*/ 631151 w 1086920"/>
              <a:gd name="connsiteY1" fmla="*/ 292963 h 843379"/>
              <a:gd name="connsiteX2" fmla="*/ 1086920 w 1086920"/>
              <a:gd name="connsiteY2" fmla="*/ 843379 h 843379"/>
              <a:gd name="connsiteX0" fmla="*/ 0 w 1086920"/>
              <a:gd name="connsiteY0" fmla="*/ 0 h 843379"/>
              <a:gd name="connsiteX1" fmla="*/ 692945 w 1086920"/>
              <a:gd name="connsiteY1" fmla="*/ 363985 h 843379"/>
              <a:gd name="connsiteX2" fmla="*/ 1086920 w 1086920"/>
              <a:gd name="connsiteY2" fmla="*/ 843379 h 843379"/>
              <a:gd name="connsiteX0" fmla="*/ 0 w 1105934"/>
              <a:gd name="connsiteY0" fmla="*/ 22137 h 519286"/>
              <a:gd name="connsiteX1" fmla="*/ 711959 w 1105934"/>
              <a:gd name="connsiteY1" fmla="*/ 39892 h 519286"/>
              <a:gd name="connsiteX2" fmla="*/ 1105934 w 1105934"/>
              <a:gd name="connsiteY2" fmla="*/ 519286 h 519286"/>
              <a:gd name="connsiteX0" fmla="*/ 0 w 1105934"/>
              <a:gd name="connsiteY0" fmla="*/ 22137 h 519286"/>
              <a:gd name="connsiteX1" fmla="*/ 711959 w 1105934"/>
              <a:gd name="connsiteY1" fmla="*/ 39892 h 519286"/>
              <a:gd name="connsiteX2" fmla="*/ 1105934 w 1105934"/>
              <a:gd name="connsiteY2" fmla="*/ 519286 h 519286"/>
              <a:gd name="connsiteX0" fmla="*/ 0 w 1105934"/>
              <a:gd name="connsiteY0" fmla="*/ 73264 h 570413"/>
              <a:gd name="connsiteX1" fmla="*/ 711959 w 1105934"/>
              <a:gd name="connsiteY1" fmla="*/ 91019 h 570413"/>
              <a:gd name="connsiteX2" fmla="*/ 1105934 w 1105934"/>
              <a:gd name="connsiteY2" fmla="*/ 570413 h 570413"/>
              <a:gd name="connsiteX0" fmla="*/ 0 w 1105934"/>
              <a:gd name="connsiteY0" fmla="*/ 73264 h 570413"/>
              <a:gd name="connsiteX1" fmla="*/ 711959 w 1105934"/>
              <a:gd name="connsiteY1" fmla="*/ 91019 h 570413"/>
              <a:gd name="connsiteX2" fmla="*/ 1105934 w 1105934"/>
              <a:gd name="connsiteY2" fmla="*/ 570413 h 570413"/>
              <a:gd name="connsiteX0" fmla="*/ 0 w 1105934"/>
              <a:gd name="connsiteY0" fmla="*/ 73264 h 570413"/>
              <a:gd name="connsiteX1" fmla="*/ 711959 w 1105934"/>
              <a:gd name="connsiteY1" fmla="*/ 91019 h 570413"/>
              <a:gd name="connsiteX2" fmla="*/ 1105934 w 1105934"/>
              <a:gd name="connsiteY2" fmla="*/ 570413 h 570413"/>
              <a:gd name="connsiteX0" fmla="*/ 0 w 991853"/>
              <a:gd name="connsiteY0" fmla="*/ 73264 h 1227361"/>
              <a:gd name="connsiteX1" fmla="*/ 711959 w 991853"/>
              <a:gd name="connsiteY1" fmla="*/ 91019 h 1227361"/>
              <a:gd name="connsiteX2" fmla="*/ 991853 w 991853"/>
              <a:gd name="connsiteY2" fmla="*/ 1227361 h 1227361"/>
              <a:gd name="connsiteX0" fmla="*/ 0 w 279894"/>
              <a:gd name="connsiteY0" fmla="*/ 0 h 1136342"/>
              <a:gd name="connsiteX1" fmla="*/ 279894 w 279894"/>
              <a:gd name="connsiteY1" fmla="*/ 1136342 h 1136342"/>
              <a:gd name="connsiteX0" fmla="*/ 0 w 279894"/>
              <a:gd name="connsiteY0" fmla="*/ 0 h 1136342"/>
              <a:gd name="connsiteX1" fmla="*/ 279894 w 279894"/>
              <a:gd name="connsiteY1" fmla="*/ 1136342 h 1136342"/>
              <a:gd name="connsiteX0" fmla="*/ 0 w 317921"/>
              <a:gd name="connsiteY0" fmla="*/ 0 h 1038688"/>
              <a:gd name="connsiteX1" fmla="*/ 317921 w 317921"/>
              <a:gd name="connsiteY1" fmla="*/ 1038688 h 1038688"/>
              <a:gd name="connsiteX0" fmla="*/ 0 w 317921"/>
              <a:gd name="connsiteY0" fmla="*/ 0 h 1038688"/>
              <a:gd name="connsiteX1" fmla="*/ 317921 w 317921"/>
              <a:gd name="connsiteY1" fmla="*/ 1038688 h 1038688"/>
              <a:gd name="connsiteX0" fmla="*/ 0 w 317921"/>
              <a:gd name="connsiteY0" fmla="*/ 0 h 1038688"/>
              <a:gd name="connsiteX1" fmla="*/ 317921 w 317921"/>
              <a:gd name="connsiteY1" fmla="*/ 1038688 h 1038688"/>
              <a:gd name="connsiteX0" fmla="*/ 0 w 317921"/>
              <a:gd name="connsiteY0" fmla="*/ 0 h 1038688"/>
              <a:gd name="connsiteX1" fmla="*/ 317921 w 317921"/>
              <a:gd name="connsiteY1" fmla="*/ 1038688 h 1038688"/>
            </a:gdLst>
            <a:ahLst/>
            <a:cxnLst>
              <a:cxn ang="0">
                <a:pos x="connsiteX0" y="connsiteY0"/>
              </a:cxn>
              <a:cxn ang="0">
                <a:pos x="connsiteX1" y="connsiteY1"/>
              </a:cxn>
            </a:cxnLst>
            <a:rect l="l" t="t" r="r" b="b"/>
            <a:pathLst>
              <a:path w="317921" h="1038688">
                <a:moveTo>
                  <a:pt x="0" y="0"/>
                </a:moveTo>
                <a:cubicBezTo>
                  <a:pt x="46475" y="313678"/>
                  <a:pt x="157190" y="859295"/>
                  <a:pt x="317921" y="1038688"/>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1" name="正方形/長方形 50"/>
          <p:cNvSpPr/>
          <p:nvPr/>
        </p:nvSpPr>
        <p:spPr>
          <a:xfrm>
            <a:off x="9532938" y="5457825"/>
            <a:ext cx="500062"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sz="1400" dirty="0" err="1">
                <a:solidFill>
                  <a:schemeClr val="tx1"/>
                </a:solidFill>
              </a:rPr>
              <a:t>keV</a:t>
            </a:r>
            <a:endParaRPr lang="ja-JP" altLang="en-US" sz="1400" baseline="-25000" dirty="0">
              <a:solidFill>
                <a:schemeClr val="tx1"/>
              </a:solidFill>
            </a:endParaRPr>
          </a:p>
        </p:txBody>
      </p:sp>
      <p:cxnSp>
        <p:nvCxnSpPr>
          <p:cNvPr id="52" name="直線コネクタ 51"/>
          <p:cNvCxnSpPr>
            <a:endCxn id="50" idx="0"/>
          </p:cNvCxnSpPr>
          <p:nvPr/>
        </p:nvCxnSpPr>
        <p:spPr>
          <a:xfrm>
            <a:off x="7367588" y="4194175"/>
            <a:ext cx="1757362" cy="0"/>
          </a:xfrm>
          <a:prstGeom prst="line">
            <a:avLst/>
          </a:prstGeom>
          <a:ln w="38100">
            <a:solidFill>
              <a:srgbClr val="FF0000"/>
            </a:solidFill>
            <a:prstDash val="solid"/>
          </a:ln>
        </p:spPr>
        <p:style>
          <a:lnRef idx="1">
            <a:schemeClr val="accent1"/>
          </a:lnRef>
          <a:fillRef idx="0">
            <a:schemeClr val="accent1"/>
          </a:fillRef>
          <a:effectRef idx="0">
            <a:schemeClr val="accent1"/>
          </a:effectRef>
          <a:fontRef idx="minor">
            <a:schemeClr val="tx1"/>
          </a:fontRef>
        </p:style>
      </p:cxnSp>
      <p:sp>
        <p:nvSpPr>
          <p:cNvPr id="53" name="正方形/長方形 52"/>
          <p:cNvSpPr/>
          <p:nvPr/>
        </p:nvSpPr>
        <p:spPr>
          <a:xfrm>
            <a:off x="7600950" y="3867150"/>
            <a:ext cx="1555750"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err="1">
                <a:solidFill>
                  <a:srgbClr val="FF0000"/>
                </a:solidFill>
              </a:rPr>
              <a:t>Kinchin</a:t>
            </a:r>
            <a:r>
              <a:rPr lang="en-US" altLang="ja-JP" b="1" dirty="0">
                <a:solidFill>
                  <a:srgbClr val="FF0000"/>
                </a:solidFill>
              </a:rPr>
              <a:t>-Peace</a:t>
            </a:r>
            <a:endParaRPr lang="ja-JP" altLang="en-US" b="1" baseline="-25000" dirty="0">
              <a:solidFill>
                <a:srgbClr val="FF0000"/>
              </a:solidFill>
            </a:endParaRPr>
          </a:p>
        </p:txBody>
      </p:sp>
      <p:sp>
        <p:nvSpPr>
          <p:cNvPr id="68" name="正方形/長方形 67"/>
          <p:cNvSpPr/>
          <p:nvPr/>
        </p:nvSpPr>
        <p:spPr>
          <a:xfrm>
            <a:off x="7291388" y="4448175"/>
            <a:ext cx="1555750" cy="3381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ja-JP" b="1" dirty="0" err="1">
                <a:solidFill>
                  <a:srgbClr val="00B050"/>
                </a:solidFill>
              </a:rPr>
              <a:t>Lindhard</a:t>
            </a:r>
            <a:endParaRPr lang="ja-JP" altLang="en-US" b="1" baseline="-25000" dirty="0">
              <a:solidFill>
                <a:srgbClr val="00B050"/>
              </a:solidFill>
            </a:endParaRPr>
          </a:p>
        </p:txBody>
      </p:sp>
      <p:sp>
        <p:nvSpPr>
          <p:cNvPr id="44068" name="テキスト ボックス 3"/>
          <p:cNvSpPr txBox="1">
            <a:spLocks noChangeArrowheads="1"/>
          </p:cNvSpPr>
          <p:nvPr/>
        </p:nvSpPr>
        <p:spPr bwMode="auto">
          <a:xfrm>
            <a:off x="2208214" y="3875088"/>
            <a:ext cx="4714875" cy="830997"/>
          </a:xfrm>
          <a:prstGeom prst="rect">
            <a:avLst/>
          </a:prstGeom>
          <a:solidFill>
            <a:srgbClr val="CCFFFF"/>
          </a:solidFill>
          <a:ln w="19050">
            <a:solidFill>
              <a:srgbClr val="0066FF"/>
            </a:solidFill>
            <a:miter lim="800000"/>
            <a:headEnd/>
            <a:tailEnd/>
          </a:ln>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US" altLang="ja-JP" sz="1600" dirty="0">
                <a:latin typeface="Arial" panose="020B0604020202020204" pitchFamily="34" charset="0"/>
              </a:rPr>
              <a:t>Recent computer codes mostly use </a:t>
            </a:r>
            <a:r>
              <a:rPr lang="en-US" altLang="ja-JP" sz="1600" dirty="0" err="1">
                <a:latin typeface="Arial" panose="020B0604020202020204" pitchFamily="34" charset="0"/>
              </a:rPr>
              <a:t>Lindhard</a:t>
            </a:r>
            <a:r>
              <a:rPr lang="en-US" altLang="ja-JP" sz="1600" dirty="0">
                <a:latin typeface="Arial" panose="020B0604020202020204" pitchFamily="34" charset="0"/>
              </a:rPr>
              <a:t> model rather than K-P but, the K-P is, of course, much easier to calculate.  </a:t>
            </a:r>
          </a:p>
        </p:txBody>
      </p:sp>
      <p:sp>
        <p:nvSpPr>
          <p:cNvPr id="44069" name="スライド番号プレースホルダー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fld id="{ECFE88E4-4873-4287-91EA-0B9E7A1810EC}" type="slidenum">
              <a:rPr lang="ja-JP" altLang="en-US" sz="1200">
                <a:solidFill>
                  <a:srgbClr val="898989"/>
                </a:solidFill>
              </a:rPr>
              <a:pPr>
                <a:spcBef>
                  <a:spcPct val="0"/>
                </a:spcBef>
                <a:buFontTx/>
                <a:buNone/>
              </a:pPr>
              <a:t>13</a:t>
            </a:fld>
            <a:endParaRPr lang="ja-JP" altLang="en-US" sz="1200">
              <a:solidFill>
                <a:srgbClr val="898989"/>
              </a:solidFill>
            </a:endParaRPr>
          </a:p>
        </p:txBody>
      </p:sp>
    </p:spTree>
    <p:extLst>
      <p:ext uri="{BB962C8B-B14F-4D97-AF65-F5344CB8AC3E}">
        <p14:creationId xmlns:p14="http://schemas.microsoft.com/office/powerpoint/2010/main" val="39573781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i="1" dirty="0" smtClean="0"/>
              <a:t>Radiation Effects </a:t>
            </a:r>
            <a:r>
              <a:rPr lang="en-MY" dirty="0"/>
              <a:t>on materials and devices</a:t>
            </a:r>
          </a:p>
        </p:txBody>
      </p:sp>
      <p:sp>
        <p:nvSpPr>
          <p:cNvPr id="3" name="Content Placeholder 2"/>
          <p:cNvSpPr>
            <a:spLocks noGrp="1"/>
          </p:cNvSpPr>
          <p:nvPr>
            <p:ph idx="1"/>
          </p:nvPr>
        </p:nvSpPr>
        <p:spPr>
          <a:xfrm>
            <a:off x="1097280" y="1737360"/>
            <a:ext cx="10756466" cy="4023360"/>
          </a:xfrm>
        </p:spPr>
        <p:txBody>
          <a:bodyPr>
            <a:noAutofit/>
          </a:bodyPr>
          <a:lstStyle/>
          <a:p>
            <a:pPr marL="0" indent="0">
              <a:buNone/>
            </a:pPr>
            <a:r>
              <a:rPr lang="en-MY" sz="1800" b="1" dirty="0">
                <a:solidFill>
                  <a:schemeClr val="accent1">
                    <a:lumMod val="75000"/>
                  </a:schemeClr>
                </a:solidFill>
              </a:rPr>
              <a:t>C</a:t>
            </a:r>
            <a:r>
              <a:rPr lang="en-MY" sz="1800" b="1" dirty="0" smtClean="0">
                <a:solidFill>
                  <a:schemeClr val="accent1">
                    <a:lumMod val="75000"/>
                  </a:schemeClr>
                </a:solidFill>
              </a:rPr>
              <a:t>ausing </a:t>
            </a:r>
            <a:r>
              <a:rPr lang="en-MY" sz="1800" b="1" dirty="0">
                <a:solidFill>
                  <a:schemeClr val="accent1">
                    <a:lumMod val="75000"/>
                  </a:schemeClr>
                </a:solidFill>
              </a:rPr>
              <a:t>the materials to become radioactive </a:t>
            </a:r>
          </a:p>
          <a:p>
            <a:pPr marL="0" indent="0">
              <a:buNone/>
            </a:pPr>
            <a:r>
              <a:rPr lang="en-MY" sz="1800" dirty="0" smtClean="0"/>
              <a:t>	-mainly </a:t>
            </a:r>
            <a:r>
              <a:rPr lang="en-MY" sz="1800" dirty="0"/>
              <a:t>by neutron activation, or in presence of high-energy gamma radiation </a:t>
            </a:r>
            <a:r>
              <a:rPr lang="en-MY" sz="1800" dirty="0" smtClean="0"/>
              <a:t>by photodisintegration.</a:t>
            </a:r>
            <a:endParaRPr lang="en-MY" sz="1800" dirty="0"/>
          </a:p>
          <a:p>
            <a:pPr marL="0" indent="0">
              <a:buNone/>
            </a:pPr>
            <a:r>
              <a:rPr lang="en-MY" sz="1800" b="1" dirty="0">
                <a:solidFill>
                  <a:schemeClr val="accent1">
                    <a:lumMod val="75000"/>
                  </a:schemeClr>
                </a:solidFill>
              </a:rPr>
              <a:t>N</a:t>
            </a:r>
            <a:r>
              <a:rPr lang="en-MY" sz="1800" b="1" dirty="0" smtClean="0">
                <a:solidFill>
                  <a:schemeClr val="accent1">
                    <a:lumMod val="75000"/>
                  </a:schemeClr>
                </a:solidFill>
              </a:rPr>
              <a:t>uclear </a:t>
            </a:r>
            <a:r>
              <a:rPr lang="en-MY" sz="1800" b="1" dirty="0">
                <a:solidFill>
                  <a:schemeClr val="accent1">
                    <a:lumMod val="75000"/>
                  </a:schemeClr>
                </a:solidFill>
              </a:rPr>
              <a:t>transmutation </a:t>
            </a:r>
            <a:r>
              <a:rPr lang="en-MY" sz="1800" dirty="0"/>
              <a:t>of the elements within the </a:t>
            </a:r>
            <a:r>
              <a:rPr lang="en-MY" sz="1800" dirty="0" smtClean="0"/>
              <a:t>material.</a:t>
            </a:r>
          </a:p>
          <a:p>
            <a:pPr marL="892175" indent="-892175">
              <a:buNone/>
            </a:pPr>
            <a:r>
              <a:rPr lang="en-MY" sz="1800" dirty="0"/>
              <a:t>	</a:t>
            </a:r>
            <a:r>
              <a:rPr lang="en-MY" sz="1800" dirty="0" smtClean="0"/>
              <a:t>-for </a:t>
            </a:r>
            <a:r>
              <a:rPr lang="en-MY" sz="1800" dirty="0"/>
              <a:t>example, the production of Hydrogen and Helium which can in turn alter the mechanical properties of the materials and cause swelling and embrittlement.</a:t>
            </a:r>
          </a:p>
          <a:p>
            <a:pPr marL="0" indent="0">
              <a:buNone/>
            </a:pPr>
            <a:r>
              <a:rPr lang="en-MY" sz="1800" b="1" dirty="0" smtClean="0">
                <a:solidFill>
                  <a:schemeClr val="accent1">
                    <a:lumMod val="75000"/>
                  </a:schemeClr>
                </a:solidFill>
              </a:rPr>
              <a:t>Radiolysis</a:t>
            </a:r>
            <a:r>
              <a:rPr lang="en-MY" sz="1800" dirty="0" smtClean="0"/>
              <a:t> within </a:t>
            </a:r>
            <a:r>
              <a:rPr lang="en-MY" sz="1800" dirty="0"/>
              <a:t>the material, which can weaken it, cause it to swell, polymerize, promote corrosion, cause belittlements, promote cracking or otherwise change its desirable mechanical, optical, or electronic properties.</a:t>
            </a:r>
          </a:p>
          <a:p>
            <a:pPr marL="0" indent="0">
              <a:buNone/>
            </a:pPr>
            <a:r>
              <a:rPr lang="en-MY" sz="1800" b="1" dirty="0">
                <a:solidFill>
                  <a:schemeClr val="accent1">
                    <a:lumMod val="75000"/>
                  </a:schemeClr>
                </a:solidFill>
              </a:rPr>
              <a:t>F</a:t>
            </a:r>
            <a:r>
              <a:rPr lang="en-MY" sz="1800" b="1" dirty="0" smtClean="0">
                <a:solidFill>
                  <a:schemeClr val="accent1">
                    <a:lumMod val="75000"/>
                  </a:schemeClr>
                </a:solidFill>
              </a:rPr>
              <a:t>ormation </a:t>
            </a:r>
            <a:r>
              <a:rPr lang="en-MY" sz="1800" b="1" dirty="0">
                <a:solidFill>
                  <a:schemeClr val="accent1">
                    <a:lumMod val="75000"/>
                  </a:schemeClr>
                </a:solidFill>
              </a:rPr>
              <a:t>of reactive compounds</a:t>
            </a:r>
            <a:r>
              <a:rPr lang="en-MY" sz="1800" dirty="0"/>
              <a:t>, affecting other materials </a:t>
            </a:r>
          </a:p>
          <a:p>
            <a:pPr marL="0" indent="0">
              <a:buNone/>
            </a:pPr>
            <a:r>
              <a:rPr lang="en-MY" sz="1800" dirty="0" smtClean="0"/>
              <a:t>	-for example: </a:t>
            </a:r>
            <a:r>
              <a:rPr lang="en-MY" sz="1800" dirty="0"/>
              <a:t>ozone cracking by ozone formed by ionization of </a:t>
            </a:r>
            <a:r>
              <a:rPr lang="en-MY" sz="1800" dirty="0" smtClean="0"/>
              <a:t>air</a:t>
            </a:r>
            <a:endParaRPr lang="en-MY" sz="1800" dirty="0"/>
          </a:p>
          <a:p>
            <a:pPr marL="0" indent="0">
              <a:buNone/>
            </a:pPr>
            <a:r>
              <a:rPr lang="en-MY" sz="1800" b="1" dirty="0" smtClean="0">
                <a:solidFill>
                  <a:schemeClr val="accent1">
                    <a:lumMod val="75000"/>
                  </a:schemeClr>
                </a:solidFill>
              </a:rPr>
              <a:t>Ionization</a:t>
            </a:r>
            <a:r>
              <a:rPr lang="en-MY" sz="1800" dirty="0" smtClean="0"/>
              <a:t> </a:t>
            </a:r>
            <a:r>
              <a:rPr lang="en-MY" sz="1800" dirty="0"/>
              <a:t>causing electrical breakdown, particularly in semiconductors employed in electronic equipment, with subsequent currents introducing operation errors or even permanently damaging the devices. </a:t>
            </a:r>
          </a:p>
        </p:txBody>
      </p:sp>
    </p:spTree>
    <p:extLst>
      <p:ext uri="{BB962C8B-B14F-4D97-AF65-F5344CB8AC3E}">
        <p14:creationId xmlns:p14="http://schemas.microsoft.com/office/powerpoint/2010/main" val="169331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i="1" dirty="0" smtClean="0"/>
              <a:t>Radiation </a:t>
            </a:r>
            <a:r>
              <a:rPr lang="en-MY" i="1" dirty="0" smtClean="0"/>
              <a:t>Damages </a:t>
            </a:r>
            <a:r>
              <a:rPr lang="en-MY" dirty="0" smtClean="0"/>
              <a:t>on Materials</a:t>
            </a:r>
            <a:endParaRPr lang="en-MY" i="1" dirty="0"/>
          </a:p>
        </p:txBody>
      </p:sp>
      <p:sp>
        <p:nvSpPr>
          <p:cNvPr id="3" name="Content Placeholder 2"/>
          <p:cNvSpPr>
            <a:spLocks noGrp="1"/>
          </p:cNvSpPr>
          <p:nvPr>
            <p:ph idx="1"/>
          </p:nvPr>
        </p:nvSpPr>
        <p:spPr>
          <a:xfrm>
            <a:off x="1097280" y="1845733"/>
            <a:ext cx="10058400" cy="4398949"/>
          </a:xfrm>
        </p:spPr>
        <p:txBody>
          <a:bodyPr>
            <a:normAutofit/>
          </a:bodyPr>
          <a:lstStyle/>
          <a:p>
            <a:pPr marL="457200" indent="-457200">
              <a:buFont typeface="+mj-lt"/>
              <a:buAutoNum type="arabicPeriod"/>
            </a:pPr>
            <a:r>
              <a:rPr lang="en-MY" sz="3200" dirty="0" smtClean="0">
                <a:solidFill>
                  <a:schemeClr val="tx1"/>
                </a:solidFill>
              </a:rPr>
              <a:t>The damage </a:t>
            </a:r>
            <a:r>
              <a:rPr lang="en-MY" sz="3200" dirty="0">
                <a:solidFill>
                  <a:schemeClr val="tx1"/>
                </a:solidFill>
              </a:rPr>
              <a:t>can be described by </a:t>
            </a:r>
            <a:r>
              <a:rPr lang="en-MY" sz="3200" dirty="0" smtClean="0">
                <a:solidFill>
                  <a:schemeClr val="tx1"/>
                </a:solidFill>
              </a:rPr>
              <a:t>the following </a:t>
            </a:r>
            <a:r>
              <a:rPr lang="en-MY" sz="3200" dirty="0">
                <a:solidFill>
                  <a:schemeClr val="tx1"/>
                </a:solidFill>
              </a:rPr>
              <a:t>groupings</a:t>
            </a:r>
            <a:r>
              <a:rPr lang="en-MY" sz="3200" dirty="0" smtClean="0">
                <a:solidFill>
                  <a:schemeClr val="tx1"/>
                </a:solidFill>
              </a:rPr>
              <a:t>:</a:t>
            </a:r>
          </a:p>
          <a:p>
            <a:pPr marL="749808" lvl="1" indent="-457200"/>
            <a:r>
              <a:rPr lang="en-MY" sz="3200" dirty="0">
                <a:solidFill>
                  <a:schemeClr val="tx1"/>
                </a:solidFill>
              </a:rPr>
              <a:t>Vacancies or </a:t>
            </a:r>
            <a:r>
              <a:rPr lang="en-MY" sz="3200" dirty="0" smtClean="0">
                <a:solidFill>
                  <a:schemeClr val="tx1"/>
                </a:solidFill>
              </a:rPr>
              <a:t>Knock-ons</a:t>
            </a:r>
          </a:p>
          <a:p>
            <a:pPr marL="749808" lvl="1" indent="-457200"/>
            <a:r>
              <a:rPr lang="en-MY" sz="3200" dirty="0" smtClean="0">
                <a:solidFill>
                  <a:schemeClr val="tx1"/>
                </a:solidFill>
              </a:rPr>
              <a:t>Interstitials</a:t>
            </a:r>
          </a:p>
          <a:p>
            <a:pPr marL="749808" lvl="1" indent="-457200"/>
            <a:r>
              <a:rPr lang="en-MY" sz="3200" dirty="0" smtClean="0">
                <a:solidFill>
                  <a:schemeClr val="tx1"/>
                </a:solidFill>
              </a:rPr>
              <a:t>Ionization</a:t>
            </a:r>
          </a:p>
          <a:p>
            <a:pPr marL="749808" lvl="1" indent="-457200"/>
            <a:r>
              <a:rPr lang="en-MY" sz="3200" dirty="0">
                <a:solidFill>
                  <a:schemeClr val="tx1"/>
                </a:solidFill>
              </a:rPr>
              <a:t>Thermal </a:t>
            </a:r>
            <a:r>
              <a:rPr lang="en-MY" sz="3200" dirty="0" smtClean="0">
                <a:solidFill>
                  <a:schemeClr val="tx1"/>
                </a:solidFill>
              </a:rPr>
              <a:t>Spikes</a:t>
            </a:r>
          </a:p>
          <a:p>
            <a:pPr marL="749808" lvl="1" indent="-457200"/>
            <a:r>
              <a:rPr lang="en-MY" sz="3200" dirty="0">
                <a:solidFill>
                  <a:schemeClr val="tx1"/>
                </a:solidFill>
              </a:rPr>
              <a:t>Impurity </a:t>
            </a:r>
            <a:r>
              <a:rPr lang="en-MY" sz="3200" dirty="0" smtClean="0">
                <a:solidFill>
                  <a:schemeClr val="tx1"/>
                </a:solidFill>
              </a:rPr>
              <a:t>Atoms</a:t>
            </a:r>
          </a:p>
        </p:txBody>
      </p:sp>
    </p:spTree>
    <p:extLst>
      <p:ext uri="{BB962C8B-B14F-4D97-AF65-F5344CB8AC3E}">
        <p14:creationId xmlns:p14="http://schemas.microsoft.com/office/powerpoint/2010/main" val="2165954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Ionization</a:t>
            </a:r>
            <a:endParaRPr lang="en-MY" dirty="0"/>
          </a:p>
        </p:txBody>
      </p:sp>
      <p:sp>
        <p:nvSpPr>
          <p:cNvPr id="3" name="Content Placeholder 2"/>
          <p:cNvSpPr>
            <a:spLocks noGrp="1"/>
          </p:cNvSpPr>
          <p:nvPr>
            <p:ph idx="1"/>
          </p:nvPr>
        </p:nvSpPr>
        <p:spPr/>
        <p:txBody>
          <a:bodyPr>
            <a:normAutofit lnSpcReduction="10000"/>
          </a:bodyPr>
          <a:lstStyle/>
          <a:p>
            <a:r>
              <a:rPr lang="en-MY" sz="2400" b="1" dirty="0"/>
              <a:t>Ionization</a:t>
            </a:r>
            <a:r>
              <a:rPr lang="en-MY" sz="2400" dirty="0"/>
              <a:t> is the process by which </a:t>
            </a:r>
            <a:r>
              <a:rPr lang="en-MY" sz="2400" dirty="0">
                <a:solidFill>
                  <a:schemeClr val="accent1">
                    <a:lumMod val="75000"/>
                  </a:schemeClr>
                </a:solidFill>
              </a:rPr>
              <a:t>an atom or a molecule acquires a negative or positive charge</a:t>
            </a:r>
            <a:r>
              <a:rPr lang="en-MY" sz="2400" dirty="0"/>
              <a:t> by gaining or losing </a:t>
            </a:r>
            <a:r>
              <a:rPr lang="en-MY" sz="2400" dirty="0" smtClean="0"/>
              <a:t>electrons </a:t>
            </a:r>
            <a:r>
              <a:rPr lang="en-MY" sz="2400" dirty="0"/>
              <a:t>to form ions, often in conjunction with other chemical </a:t>
            </a:r>
            <a:r>
              <a:rPr lang="en-MY" sz="2400" dirty="0" smtClean="0"/>
              <a:t>changes</a:t>
            </a:r>
          </a:p>
          <a:p>
            <a:r>
              <a:rPr lang="en-MY" sz="2400" dirty="0"/>
              <a:t>Ionization occurs when the </a:t>
            </a:r>
            <a:r>
              <a:rPr lang="en-MY" sz="2400" dirty="0">
                <a:solidFill>
                  <a:schemeClr val="accent1">
                    <a:lumMod val="75000"/>
                  </a:schemeClr>
                </a:solidFill>
              </a:rPr>
              <a:t>radiation carries enough energy </a:t>
            </a:r>
            <a:r>
              <a:rPr lang="en-MY" sz="2400" dirty="0"/>
              <a:t>to remove an electron from an atom or molecule.</a:t>
            </a:r>
          </a:p>
          <a:p>
            <a:r>
              <a:rPr lang="en-MY" sz="2400" dirty="0"/>
              <a:t>Ionization can result from the loss of an electron after </a:t>
            </a:r>
            <a:r>
              <a:rPr lang="en-MY" sz="2400" dirty="0">
                <a:solidFill>
                  <a:schemeClr val="accent1">
                    <a:lumMod val="75000"/>
                  </a:schemeClr>
                </a:solidFill>
              </a:rPr>
              <a:t>collisions with sub atomic particles, collisions with other atoms, molecules and ions, or through the interaction with light</a:t>
            </a:r>
            <a:r>
              <a:rPr lang="en-MY" sz="2400" dirty="0" smtClean="0">
                <a:solidFill>
                  <a:schemeClr val="accent1">
                    <a:lumMod val="75000"/>
                  </a:schemeClr>
                </a:solidFill>
              </a:rPr>
              <a:t>.</a:t>
            </a:r>
          </a:p>
          <a:p>
            <a:r>
              <a:rPr lang="en-MY" sz="2400" dirty="0"/>
              <a:t>Ionization can occur through </a:t>
            </a:r>
            <a:r>
              <a:rPr lang="en-MY" sz="2400" dirty="0">
                <a:solidFill>
                  <a:schemeClr val="accent1">
                    <a:lumMod val="75000"/>
                  </a:schemeClr>
                </a:solidFill>
              </a:rPr>
              <a:t>radioactive decay by the internal conversion </a:t>
            </a:r>
            <a:r>
              <a:rPr lang="en-MY" sz="2400" dirty="0"/>
              <a:t>process, in which an excited </a:t>
            </a:r>
            <a:r>
              <a:rPr lang="en-MY" sz="2400" dirty="0" smtClean="0"/>
              <a:t>nucleus </a:t>
            </a:r>
            <a:r>
              <a:rPr lang="en-MY" sz="2400" dirty="0"/>
              <a:t>transfers its energy to one of the inner-shell electrons causing it to be ejected</a:t>
            </a:r>
            <a:r>
              <a:rPr lang="en-MY" sz="2400" dirty="0" smtClean="0"/>
              <a:t>.</a:t>
            </a:r>
          </a:p>
          <a:p>
            <a:endParaRPr lang="en-MY" sz="2400" dirty="0" smtClean="0"/>
          </a:p>
        </p:txBody>
      </p:sp>
    </p:spTree>
    <p:extLst>
      <p:ext uri="{BB962C8B-B14F-4D97-AF65-F5344CB8AC3E}">
        <p14:creationId xmlns:p14="http://schemas.microsoft.com/office/powerpoint/2010/main" val="529105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Ionizing Radiation</a:t>
            </a:r>
            <a:endParaRPr lang="en-MY" dirty="0"/>
          </a:p>
        </p:txBody>
      </p:sp>
      <p:pic>
        <p:nvPicPr>
          <p:cNvPr id="4" name="Picture 3"/>
          <p:cNvPicPr>
            <a:picLocks noChangeAspect="1"/>
          </p:cNvPicPr>
          <p:nvPr/>
        </p:nvPicPr>
        <p:blipFill>
          <a:blip r:embed="rId2"/>
          <a:stretch>
            <a:fillRect/>
          </a:stretch>
        </p:blipFill>
        <p:spPr>
          <a:xfrm>
            <a:off x="2042614" y="2190749"/>
            <a:ext cx="8167731" cy="3217591"/>
          </a:xfrm>
          <a:prstGeom prst="rect">
            <a:avLst/>
          </a:prstGeom>
        </p:spPr>
      </p:pic>
    </p:spTree>
    <p:extLst>
      <p:ext uri="{BB962C8B-B14F-4D97-AF65-F5344CB8AC3E}">
        <p14:creationId xmlns:p14="http://schemas.microsoft.com/office/powerpoint/2010/main" val="4268189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Excitation and Ionization</a:t>
            </a:r>
            <a:endParaRPr lang="en-MY" dirty="0"/>
          </a:p>
        </p:txBody>
      </p:sp>
      <p:sp>
        <p:nvSpPr>
          <p:cNvPr id="3" name="Content Placeholder 2"/>
          <p:cNvSpPr>
            <a:spLocks noGrp="1"/>
          </p:cNvSpPr>
          <p:nvPr>
            <p:ph idx="1"/>
          </p:nvPr>
        </p:nvSpPr>
        <p:spPr>
          <a:xfrm>
            <a:off x="1097280" y="1845734"/>
            <a:ext cx="10058400" cy="652139"/>
          </a:xfrm>
        </p:spPr>
        <p:txBody>
          <a:bodyPr>
            <a:normAutofit lnSpcReduction="10000"/>
          </a:bodyPr>
          <a:lstStyle/>
          <a:p>
            <a:r>
              <a:rPr lang="en-MY" dirty="0"/>
              <a:t>The various types of penetrating radiation impart their energy to matter primarily through excitation and ionization of orbital electrons</a:t>
            </a:r>
            <a:r>
              <a:rPr lang="en-MY" dirty="0" smtClean="0"/>
              <a:t>.</a:t>
            </a:r>
          </a:p>
          <a:p>
            <a:endParaRPr lang="en-MY" dirty="0" smtClean="0"/>
          </a:p>
          <a:p>
            <a:endParaRPr lang="en-MY" dirty="0" smtClean="0"/>
          </a:p>
        </p:txBody>
      </p:sp>
      <p:sp>
        <p:nvSpPr>
          <p:cNvPr id="4" name="Rounded Rectangle 3"/>
          <p:cNvSpPr/>
          <p:nvPr/>
        </p:nvSpPr>
        <p:spPr>
          <a:xfrm>
            <a:off x="1097280" y="2567300"/>
            <a:ext cx="4154943" cy="5241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MY"/>
              <a:t>Excitation:</a:t>
            </a:r>
          </a:p>
        </p:txBody>
      </p:sp>
      <p:sp>
        <p:nvSpPr>
          <p:cNvPr id="5" name="Rounded Rectangle 4"/>
          <p:cNvSpPr/>
          <p:nvPr/>
        </p:nvSpPr>
        <p:spPr>
          <a:xfrm>
            <a:off x="1097280" y="3250663"/>
            <a:ext cx="4154944" cy="2860358"/>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MY" dirty="0" smtClean="0"/>
              <a:t>describe </a:t>
            </a:r>
            <a:r>
              <a:rPr lang="en-MY" dirty="0"/>
              <a:t>an interaction where electrons acquire energy from a passing charged particle but are not removed completely from their atom. </a:t>
            </a:r>
            <a:endParaRPr lang="en-MY" dirty="0" smtClean="0"/>
          </a:p>
          <a:p>
            <a:endParaRPr lang="en-MY" dirty="0"/>
          </a:p>
          <a:p>
            <a:r>
              <a:rPr lang="en-MY" dirty="0"/>
              <a:t>Excited electrons may subsequently emit energy in the form of x-rays during the process of returning to a lower energy state.</a:t>
            </a:r>
          </a:p>
        </p:txBody>
      </p:sp>
      <p:sp>
        <p:nvSpPr>
          <p:cNvPr id="6" name="Rounded Rectangle 5"/>
          <p:cNvSpPr/>
          <p:nvPr/>
        </p:nvSpPr>
        <p:spPr>
          <a:xfrm>
            <a:off x="6133914" y="2567300"/>
            <a:ext cx="4154943" cy="5241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MY" dirty="0" smtClean="0"/>
              <a:t>Ionization</a:t>
            </a:r>
            <a:endParaRPr lang="en-MY" dirty="0"/>
          </a:p>
        </p:txBody>
      </p:sp>
      <p:sp>
        <p:nvSpPr>
          <p:cNvPr id="7" name="Rounded Rectangle 6"/>
          <p:cNvSpPr/>
          <p:nvPr/>
        </p:nvSpPr>
        <p:spPr>
          <a:xfrm>
            <a:off x="6133914" y="3250663"/>
            <a:ext cx="4154944" cy="2247424"/>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MY" dirty="0"/>
              <a:t>complete removal of an electron from an atom following the transfer of energy from a passing charged particle. </a:t>
            </a:r>
            <a:endParaRPr lang="en-MY" dirty="0" smtClean="0"/>
          </a:p>
          <a:p>
            <a:endParaRPr lang="en-MY" dirty="0"/>
          </a:p>
          <a:p>
            <a:r>
              <a:rPr lang="en-MY" dirty="0" smtClean="0"/>
              <a:t>In </a:t>
            </a:r>
            <a:r>
              <a:rPr lang="en-MY" dirty="0"/>
              <a:t>describing the intensity of ionization, the term "specific ionization" is often used.</a:t>
            </a:r>
          </a:p>
        </p:txBody>
      </p:sp>
    </p:spTree>
    <p:extLst>
      <p:ext uri="{BB962C8B-B14F-4D97-AF65-F5344CB8AC3E}">
        <p14:creationId xmlns:p14="http://schemas.microsoft.com/office/powerpoint/2010/main" val="3569126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Application of Ionization</a:t>
            </a:r>
            <a:endParaRPr lang="en-MY" dirty="0"/>
          </a:p>
        </p:txBody>
      </p:sp>
      <p:sp>
        <p:nvSpPr>
          <p:cNvPr id="3" name="Content Placeholder 2"/>
          <p:cNvSpPr>
            <a:spLocks noGrp="1"/>
          </p:cNvSpPr>
          <p:nvPr>
            <p:ph idx="1"/>
          </p:nvPr>
        </p:nvSpPr>
        <p:spPr>
          <a:xfrm>
            <a:off x="925552" y="2035305"/>
            <a:ext cx="7404410" cy="4023360"/>
          </a:xfrm>
        </p:spPr>
        <p:txBody>
          <a:bodyPr>
            <a:normAutofit/>
          </a:bodyPr>
          <a:lstStyle/>
          <a:p>
            <a:r>
              <a:rPr lang="en-MY" dirty="0" smtClean="0"/>
              <a:t>Geiger Counter detects ionizing </a:t>
            </a:r>
            <a:r>
              <a:rPr lang="en-MY" dirty="0"/>
              <a:t>radiation such as alpha particles, beta particles and gamma rays using the ionization effect produced in a Geiger–Müller </a:t>
            </a:r>
            <a:r>
              <a:rPr lang="en-MY" dirty="0" smtClean="0"/>
              <a:t>tube.</a:t>
            </a:r>
            <a:endParaRPr lang="en-MY" dirty="0"/>
          </a:p>
          <a:p>
            <a:r>
              <a:rPr lang="en-MY" dirty="0"/>
              <a:t>The Geiger-Müller tube is filled with an inert gas such as helium, neon, or argon at low pressure, to which a high voltage is applied. The tube briefly conducts electrical charge when a particle or photon of incident radiation makes the gas conductive by ionization</a:t>
            </a:r>
            <a:r>
              <a:rPr lang="en-MY" dirty="0" smtClean="0"/>
              <a:t>.</a:t>
            </a:r>
          </a:p>
          <a:p>
            <a:r>
              <a:rPr lang="en-MY" dirty="0"/>
              <a:t>The ionization is considerably amplified within the tube </a:t>
            </a:r>
            <a:r>
              <a:rPr lang="en-MY" dirty="0" smtClean="0"/>
              <a:t>to </a:t>
            </a:r>
            <a:r>
              <a:rPr lang="en-MY" dirty="0"/>
              <a:t>produce an easily measured detection pulse, which is fed to the processing and display electronics</a:t>
            </a:r>
          </a:p>
        </p:txBody>
      </p:sp>
      <p:pic>
        <p:nvPicPr>
          <p:cNvPr id="4" name="Picture 3"/>
          <p:cNvPicPr>
            <a:picLocks noChangeAspect="1"/>
          </p:cNvPicPr>
          <p:nvPr/>
        </p:nvPicPr>
        <p:blipFill>
          <a:blip r:embed="rId2"/>
          <a:stretch>
            <a:fillRect/>
          </a:stretch>
        </p:blipFill>
        <p:spPr>
          <a:xfrm>
            <a:off x="8473881" y="2346143"/>
            <a:ext cx="3718119" cy="3401683"/>
          </a:xfrm>
          <a:prstGeom prst="rect">
            <a:avLst/>
          </a:prstGeom>
        </p:spPr>
      </p:pic>
    </p:spTree>
    <p:extLst>
      <p:ext uri="{BB962C8B-B14F-4D97-AF65-F5344CB8AC3E}">
        <p14:creationId xmlns:p14="http://schemas.microsoft.com/office/powerpoint/2010/main" val="98022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Thermal Spike</a:t>
            </a:r>
            <a:endParaRPr lang="en-MY" dirty="0"/>
          </a:p>
        </p:txBody>
      </p:sp>
      <p:sp>
        <p:nvSpPr>
          <p:cNvPr id="3" name="Content Placeholder 2"/>
          <p:cNvSpPr>
            <a:spLocks noGrp="1"/>
          </p:cNvSpPr>
          <p:nvPr>
            <p:ph idx="1"/>
          </p:nvPr>
        </p:nvSpPr>
        <p:spPr/>
        <p:txBody>
          <a:bodyPr/>
          <a:lstStyle/>
          <a:p>
            <a:r>
              <a:rPr lang="en-MY" dirty="0"/>
              <a:t>This term identifies localized high temperature domains caused by the deposition of energy from neutrons and fission fragments</a:t>
            </a:r>
            <a:r>
              <a:rPr lang="en-MY" dirty="0" smtClean="0"/>
              <a:t>.</a:t>
            </a:r>
          </a:p>
          <a:p>
            <a:r>
              <a:rPr lang="en-MY" dirty="0"/>
              <a:t>When the ion is heavy and energetic enough, and the material is dense, the collisions between the ions may occur so near to each other that they can not be considered independent of each </a:t>
            </a:r>
            <a:r>
              <a:rPr lang="en-MY" dirty="0" smtClean="0"/>
              <a:t>other.</a:t>
            </a:r>
          </a:p>
          <a:p>
            <a:r>
              <a:rPr lang="en-MY" dirty="0"/>
              <a:t>Typically, a heat spike is characterized by the formation of a transient </a:t>
            </a:r>
            <a:r>
              <a:rPr lang="en-MY" dirty="0" err="1"/>
              <a:t>underdense</a:t>
            </a:r>
            <a:r>
              <a:rPr lang="en-MY" dirty="0"/>
              <a:t> region in the </a:t>
            </a:r>
            <a:r>
              <a:rPr lang="en-MY" dirty="0" err="1"/>
              <a:t>center</a:t>
            </a:r>
            <a:r>
              <a:rPr lang="en-MY" dirty="0"/>
              <a:t> of the cascade, and an </a:t>
            </a:r>
            <a:r>
              <a:rPr lang="en-MY" dirty="0" err="1"/>
              <a:t>overdense</a:t>
            </a:r>
            <a:r>
              <a:rPr lang="en-MY" dirty="0"/>
              <a:t> region around </a:t>
            </a:r>
            <a:r>
              <a:rPr lang="en-MY" dirty="0" smtClean="0"/>
              <a:t>it.</a:t>
            </a:r>
            <a:r>
              <a:rPr lang="en-MY" baseline="30000" dirty="0"/>
              <a:t> </a:t>
            </a:r>
            <a:endParaRPr lang="en-MY" baseline="30000" dirty="0" smtClean="0"/>
          </a:p>
          <a:p>
            <a:r>
              <a:rPr lang="en-MY" dirty="0" smtClean="0"/>
              <a:t>After </a:t>
            </a:r>
            <a:r>
              <a:rPr lang="en-MY" dirty="0"/>
              <a:t>the cascade, the </a:t>
            </a:r>
            <a:r>
              <a:rPr lang="en-MY" dirty="0" err="1"/>
              <a:t>overdense</a:t>
            </a:r>
            <a:r>
              <a:rPr lang="en-MY" dirty="0"/>
              <a:t> region becomes interstitial defects, and the </a:t>
            </a:r>
            <a:r>
              <a:rPr lang="en-MY" dirty="0" err="1"/>
              <a:t>underdense</a:t>
            </a:r>
            <a:r>
              <a:rPr lang="en-MY" dirty="0"/>
              <a:t> region typically becomes a region of vacancies.</a:t>
            </a:r>
          </a:p>
        </p:txBody>
      </p:sp>
    </p:spTree>
    <p:extLst>
      <p:ext uri="{BB962C8B-B14F-4D97-AF65-F5344CB8AC3E}">
        <p14:creationId xmlns:p14="http://schemas.microsoft.com/office/powerpoint/2010/main" val="127641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956559" y="1988918"/>
            <a:ext cx="5843929" cy="4137562"/>
          </a:xfrm>
          <a:prstGeom prst="rect">
            <a:avLst/>
          </a:prstGeom>
        </p:spPr>
      </p:pic>
    </p:spTree>
    <p:extLst>
      <p:ext uri="{BB962C8B-B14F-4D97-AF65-F5344CB8AC3E}">
        <p14:creationId xmlns:p14="http://schemas.microsoft.com/office/powerpoint/2010/main" val="1503497573"/>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2517</TotalTime>
  <Words>999</Words>
  <Application>Microsoft Office PowerPoint</Application>
  <PresentationFormat>Widescreen</PresentationFormat>
  <Paragraphs>134</Paragraphs>
  <Slides>13</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ＭＳ Ｐゴシック</vt:lpstr>
      <vt:lpstr>Arial</vt:lpstr>
      <vt:lpstr>Calibri</vt:lpstr>
      <vt:lpstr>Calibri Light</vt:lpstr>
      <vt:lpstr>Symbol</vt:lpstr>
      <vt:lpstr>Retrospect</vt:lpstr>
      <vt:lpstr>NUCLEAR REACTOR MATERIALS</vt:lpstr>
      <vt:lpstr>Radiation Effects on materials and devices</vt:lpstr>
      <vt:lpstr>Radiation Damages on Materials</vt:lpstr>
      <vt:lpstr>Ionization</vt:lpstr>
      <vt:lpstr>Ionizing Radiation</vt:lpstr>
      <vt:lpstr>Excitation and Ionization</vt:lpstr>
      <vt:lpstr>Application of Ionization</vt:lpstr>
      <vt:lpstr>Thermal Spike</vt:lpstr>
      <vt:lpstr>PowerPoint Presentation</vt:lpstr>
      <vt:lpstr>Impurity Atom</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REACTOR MATERIALS</dc:title>
  <dc:creator>PeiSean Goh</dc:creator>
  <cp:lastModifiedBy>Mohsin</cp:lastModifiedBy>
  <cp:revision>137</cp:revision>
  <dcterms:created xsi:type="dcterms:W3CDTF">2015-09-11T15:26:08Z</dcterms:created>
  <dcterms:modified xsi:type="dcterms:W3CDTF">2021-04-11T03:06:27Z</dcterms:modified>
</cp:coreProperties>
</file>