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8"/>
  </p:notesMasterIdLst>
  <p:handoutMasterIdLst>
    <p:handoutMasterId r:id="rId59"/>
  </p:handoutMasterIdLst>
  <p:sldIdLst>
    <p:sldId id="256" r:id="rId2"/>
    <p:sldId id="324" r:id="rId3"/>
    <p:sldId id="325" r:id="rId4"/>
    <p:sldId id="326" r:id="rId5"/>
    <p:sldId id="327" r:id="rId6"/>
    <p:sldId id="328" r:id="rId7"/>
    <p:sldId id="257" r:id="rId8"/>
    <p:sldId id="329" r:id="rId9"/>
    <p:sldId id="330" r:id="rId10"/>
    <p:sldId id="331" r:id="rId11"/>
    <p:sldId id="332" r:id="rId12"/>
    <p:sldId id="258" r:id="rId13"/>
    <p:sldId id="333" r:id="rId14"/>
    <p:sldId id="259" r:id="rId15"/>
    <p:sldId id="260" r:id="rId16"/>
    <p:sldId id="334" r:id="rId17"/>
    <p:sldId id="335" r:id="rId18"/>
    <p:sldId id="359" r:id="rId19"/>
    <p:sldId id="336" r:id="rId20"/>
    <p:sldId id="337" r:id="rId21"/>
    <p:sldId id="261" r:id="rId22"/>
    <p:sldId id="338" r:id="rId23"/>
    <p:sldId id="339" r:id="rId24"/>
    <p:sldId id="262" r:id="rId25"/>
    <p:sldId id="340" r:id="rId26"/>
    <p:sldId id="263" r:id="rId27"/>
    <p:sldId id="341" r:id="rId28"/>
    <p:sldId id="342" r:id="rId29"/>
    <p:sldId id="343" r:id="rId30"/>
    <p:sldId id="345" r:id="rId31"/>
    <p:sldId id="344" r:id="rId32"/>
    <p:sldId id="357" r:id="rId33"/>
    <p:sldId id="264" r:id="rId34"/>
    <p:sldId id="266" r:id="rId35"/>
    <p:sldId id="346" r:id="rId36"/>
    <p:sldId id="267" r:id="rId37"/>
    <p:sldId id="268" r:id="rId38"/>
    <p:sldId id="347" r:id="rId39"/>
    <p:sldId id="323" r:id="rId40"/>
    <p:sldId id="348" r:id="rId41"/>
    <p:sldId id="349" r:id="rId42"/>
    <p:sldId id="351" r:id="rId43"/>
    <p:sldId id="358" r:id="rId44"/>
    <p:sldId id="352" r:id="rId45"/>
    <p:sldId id="269" r:id="rId46"/>
    <p:sldId id="350" r:id="rId47"/>
    <p:sldId id="270" r:id="rId48"/>
    <p:sldId id="353" r:id="rId49"/>
    <p:sldId id="354" r:id="rId50"/>
    <p:sldId id="355" r:id="rId51"/>
    <p:sldId id="356" r:id="rId52"/>
    <p:sldId id="271" r:id="rId53"/>
    <p:sldId id="272" r:id="rId54"/>
    <p:sldId id="273" r:id="rId55"/>
    <p:sldId id="274" r:id="rId56"/>
    <p:sldId id="275" r:id="rId5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varScale="1">
        <p:scale>
          <a:sx n="74" d="100"/>
          <a:sy n="74" d="100"/>
        </p:scale>
        <p:origin x="1668"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66" d="100"/>
        <a:sy n="66" d="100"/>
      </p:scale>
      <p:origin x="0" y="258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slide" Target="slides/slide3.xml"/><Relationship Id="rId1" Type="http://schemas.openxmlformats.org/officeDocument/2006/relationships/slide" Target="slides/slide2.xml"/><Relationship Id="rId6" Type="http://schemas.openxmlformats.org/officeDocument/2006/relationships/slide" Target="slides/slide10.xml"/><Relationship Id="rId5" Type="http://schemas.openxmlformats.org/officeDocument/2006/relationships/slide" Target="slides/slide6.xml"/><Relationship Id="rId4"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788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788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88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492217B-097D-47B3-B59B-40624BA40E6A}" type="slidenum">
              <a:rPr lang="en-US" altLang="en-US"/>
              <a:pPr/>
              <a:t>‹#›</a:t>
            </a:fld>
            <a:endParaRPr lang="en-US" altLang="en-US"/>
          </a:p>
        </p:txBody>
      </p:sp>
    </p:spTree>
    <p:extLst>
      <p:ext uri="{BB962C8B-B14F-4D97-AF65-F5344CB8AC3E}">
        <p14:creationId xmlns:p14="http://schemas.microsoft.com/office/powerpoint/2010/main" val="404192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1264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1264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4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4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1264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DCCA076-D3E2-4073-A678-B7BA456B7DD0}" type="slidenum">
              <a:rPr lang="en-US" altLang="en-US"/>
              <a:pPr/>
              <a:t>‹#›</a:t>
            </a:fld>
            <a:endParaRPr lang="en-US" altLang="en-US"/>
          </a:p>
        </p:txBody>
      </p:sp>
    </p:spTree>
    <p:extLst>
      <p:ext uri="{BB962C8B-B14F-4D97-AF65-F5344CB8AC3E}">
        <p14:creationId xmlns:p14="http://schemas.microsoft.com/office/powerpoint/2010/main" val="3549658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90600"/>
            <a:ext cx="7772400" cy="1371600"/>
          </a:xfrm>
        </p:spPr>
        <p:txBody>
          <a:bodyPr/>
          <a:lstStyle>
            <a:lvl1pPr>
              <a:defRPr sz="4000"/>
            </a:lvl1pPr>
          </a:lstStyle>
          <a:p>
            <a:pPr lvl="0"/>
            <a:r>
              <a:rPr lang="en-US" altLang="en-US" noProof="0" smtClean="0"/>
              <a:t>Click to edit Master title style</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en-US" altLang="en-US" noProof="0" smtClean="0"/>
              <a:t>Click to edit Master subtitle style</a:t>
            </a:r>
          </a:p>
        </p:txBody>
      </p:sp>
      <p:sp>
        <p:nvSpPr>
          <p:cNvPr id="5124" name="Rectangle 4"/>
          <p:cNvSpPr>
            <a:spLocks noGrp="1" noChangeArrowheads="1"/>
          </p:cNvSpPr>
          <p:nvPr>
            <p:ph type="dt" sz="half" idx="2"/>
          </p:nvPr>
        </p:nvSpPr>
        <p:spPr>
          <a:xfrm>
            <a:off x="685800" y="6248400"/>
            <a:ext cx="19050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a:xfrm>
            <a:off x="6553200" y="6248400"/>
            <a:ext cx="1905000" cy="457200"/>
          </a:xfrm>
        </p:spPr>
        <p:txBody>
          <a:bodyPr/>
          <a:lstStyle>
            <a:lvl1pPr>
              <a:defRPr/>
            </a:lvl1pPr>
          </a:lstStyle>
          <a:p>
            <a:fld id="{328C6CC7-0D81-4E1C-930E-8E2BC961150D}" type="slidenum">
              <a:rPr lang="en-US" altLang="en-US"/>
              <a:pPr/>
              <a:t>‹#›</a:t>
            </a:fld>
            <a:endParaRPr lang="en-US" altLang="en-US"/>
          </a:p>
        </p:txBody>
      </p:sp>
      <p:sp>
        <p:nvSpPr>
          <p:cNvPr id="5127"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altLang="en-US" sz="2400">
              <a:latin typeface="Times New Roman" panose="02020603050405020304" pitchFamily="18" charset="0"/>
            </a:endParaRPr>
          </a:p>
        </p:txBody>
      </p:sp>
      <p:sp>
        <p:nvSpPr>
          <p:cNvPr id="5128" name="Rectangle 8"/>
          <p:cNvSpPr>
            <a:spLocks noChangeArrowheads="1"/>
          </p:cNvSpPr>
          <p:nvPr/>
        </p:nvSpPr>
        <p:spPr bwMode="auto">
          <a:xfrm>
            <a:off x="3860800" y="6237288"/>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BDAB7666-4314-4AAB-B879-E79C846508B1}" type="slidenum">
              <a:rPr lang="en-US" altLang="en-US" sz="2000"/>
              <a:pPr algn="ctr" eaLnBrk="1" hangingPunct="1"/>
              <a:t>‹#›</a:t>
            </a:fld>
            <a:endParaRPr lang="en-US" altLang="en-US" sz="2000"/>
          </a:p>
        </p:txBody>
      </p:sp>
      <p:sp>
        <p:nvSpPr>
          <p:cNvPr id="5129" name="AutoShape 9">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AutoShape 10">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AutoShape 11">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AutoShape 12">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3" name="Picture 13" descr="C:\MayurNotes\askeland05349537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883F142F-0719-4520-B49D-DD3D9E293374}" type="slidenum">
              <a:rPr lang="en-US" altLang="en-US"/>
              <a:pPr/>
              <a:t>‹#›</a:t>
            </a:fld>
            <a:endParaRPr lang="en-US" altLang="en-US"/>
          </a:p>
        </p:txBody>
      </p:sp>
    </p:spTree>
    <p:extLst>
      <p:ext uri="{BB962C8B-B14F-4D97-AF65-F5344CB8AC3E}">
        <p14:creationId xmlns:p14="http://schemas.microsoft.com/office/powerpoint/2010/main" val="395542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0912A2BE-8729-4FB2-97DA-1BCC94887D77}" type="slidenum">
              <a:rPr lang="en-US" altLang="en-US"/>
              <a:pPr/>
              <a:t>‹#›</a:t>
            </a:fld>
            <a:endParaRPr lang="en-US" altLang="en-US"/>
          </a:p>
        </p:txBody>
      </p:sp>
    </p:spTree>
    <p:extLst>
      <p:ext uri="{BB962C8B-B14F-4D97-AF65-F5344CB8AC3E}">
        <p14:creationId xmlns:p14="http://schemas.microsoft.com/office/powerpoint/2010/main" val="392315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DE9E5BA9-A92D-4EB5-8F86-10EAC193CD86}" type="slidenum">
              <a:rPr lang="en-US" altLang="en-US"/>
              <a:pPr/>
              <a:t>‹#›</a:t>
            </a:fld>
            <a:endParaRPr lang="en-US" altLang="en-US"/>
          </a:p>
        </p:txBody>
      </p:sp>
    </p:spTree>
    <p:extLst>
      <p:ext uri="{BB962C8B-B14F-4D97-AF65-F5344CB8AC3E}">
        <p14:creationId xmlns:p14="http://schemas.microsoft.com/office/powerpoint/2010/main" val="24175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78A79F72-0EC8-4A54-900D-17ACDADBAAE0}" type="slidenum">
              <a:rPr lang="en-US" altLang="en-US"/>
              <a:pPr/>
              <a:t>‹#›</a:t>
            </a:fld>
            <a:endParaRPr lang="en-US" altLang="en-US"/>
          </a:p>
        </p:txBody>
      </p:sp>
    </p:spTree>
    <p:extLst>
      <p:ext uri="{BB962C8B-B14F-4D97-AF65-F5344CB8AC3E}">
        <p14:creationId xmlns:p14="http://schemas.microsoft.com/office/powerpoint/2010/main" val="253606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1CC0B30D-4C94-4931-8006-01EAEABA3011}" type="slidenum">
              <a:rPr lang="en-US" altLang="en-US"/>
              <a:pPr/>
              <a:t>‹#›</a:t>
            </a:fld>
            <a:endParaRPr lang="en-US" altLang="en-US"/>
          </a:p>
        </p:txBody>
      </p:sp>
    </p:spTree>
    <p:extLst>
      <p:ext uri="{BB962C8B-B14F-4D97-AF65-F5344CB8AC3E}">
        <p14:creationId xmlns:p14="http://schemas.microsoft.com/office/powerpoint/2010/main" val="48054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C6C9CC8A-D8FF-4035-B21C-25BFC3D29C75}" type="slidenum">
              <a:rPr lang="en-US" altLang="en-US"/>
              <a:pPr/>
              <a:t>‹#›</a:t>
            </a:fld>
            <a:endParaRPr lang="en-US" altLang="en-US"/>
          </a:p>
        </p:txBody>
      </p:sp>
    </p:spTree>
    <p:extLst>
      <p:ext uri="{BB962C8B-B14F-4D97-AF65-F5344CB8AC3E}">
        <p14:creationId xmlns:p14="http://schemas.microsoft.com/office/powerpoint/2010/main" val="365368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2EBB80C3-8BBB-4F4A-B05E-8C05394F655A}" type="slidenum">
              <a:rPr lang="en-US" altLang="en-US"/>
              <a:pPr/>
              <a:t>‹#›</a:t>
            </a:fld>
            <a:endParaRPr lang="en-US" altLang="en-US"/>
          </a:p>
        </p:txBody>
      </p:sp>
    </p:spTree>
    <p:extLst>
      <p:ext uri="{BB962C8B-B14F-4D97-AF65-F5344CB8AC3E}">
        <p14:creationId xmlns:p14="http://schemas.microsoft.com/office/powerpoint/2010/main" val="901799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B4008105-841C-4F49-91F7-34CFD5DDF56C}" type="slidenum">
              <a:rPr lang="en-US" altLang="en-US"/>
              <a:pPr/>
              <a:t>‹#›</a:t>
            </a:fld>
            <a:endParaRPr lang="en-US" altLang="en-US"/>
          </a:p>
        </p:txBody>
      </p:sp>
    </p:spTree>
    <p:extLst>
      <p:ext uri="{BB962C8B-B14F-4D97-AF65-F5344CB8AC3E}">
        <p14:creationId xmlns:p14="http://schemas.microsoft.com/office/powerpoint/2010/main" val="194485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BB87A0AC-C195-4988-926A-B4047EDA14E0}" type="slidenum">
              <a:rPr lang="en-US" altLang="en-US"/>
              <a:pPr/>
              <a:t>‹#›</a:t>
            </a:fld>
            <a:endParaRPr lang="en-US" altLang="en-US"/>
          </a:p>
        </p:txBody>
      </p:sp>
    </p:spTree>
    <p:extLst>
      <p:ext uri="{BB962C8B-B14F-4D97-AF65-F5344CB8AC3E}">
        <p14:creationId xmlns:p14="http://schemas.microsoft.com/office/powerpoint/2010/main" val="1164809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6350DC9B-3162-44F6-BB3D-64FB6D07748E}" type="slidenum">
              <a:rPr lang="en-US" altLang="en-US"/>
              <a:pPr/>
              <a:t>‹#›</a:t>
            </a:fld>
            <a:endParaRPr lang="en-US" altLang="en-US"/>
          </a:p>
        </p:txBody>
      </p:sp>
    </p:spTree>
    <p:extLst>
      <p:ext uri="{BB962C8B-B14F-4D97-AF65-F5344CB8AC3E}">
        <p14:creationId xmlns:p14="http://schemas.microsoft.com/office/powerpoint/2010/main" val="1932907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2"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en-US"/>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fld id="{AF945846-1F94-4027-B333-C7F10FA9BFBB}" type="slidenum">
              <a:rPr lang="en-US" altLang="en-US"/>
              <a:pPr/>
              <a:t>‹#›</a:t>
            </a:fld>
            <a:endParaRPr lang="en-US" altLang="en-US"/>
          </a:p>
        </p:txBody>
      </p:sp>
      <p:sp>
        <p:nvSpPr>
          <p:cNvPr id="4105" name="Rectangle 9"/>
          <p:cNvSpPr>
            <a:spLocks noChangeArrowheads="1"/>
          </p:cNvSpPr>
          <p:nvPr/>
        </p:nvSpPr>
        <p:spPr bwMode="auto">
          <a:xfrm>
            <a:off x="3870325"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326D6E0B-22F6-4334-B240-266DF1BECAA8}" type="slidenum">
              <a:rPr lang="en-US" altLang="en-US" sz="2000"/>
              <a:pPr algn="ctr" eaLnBrk="1" hangingPunct="1"/>
              <a:t>‹#›</a:t>
            </a:fld>
            <a:endParaRPr lang="en-US" altLang="en-US" sz="2000"/>
          </a:p>
        </p:txBody>
      </p:sp>
      <p:sp>
        <p:nvSpPr>
          <p:cNvPr id="4106" name="AutoShape 10">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 name="AutoShape 11">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 name="AutoShape 12">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 name="AutoShape 13">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110" name="Picture 14" descr="C:\MayurNotes\askeland0534953735.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ftr="0" dt="0"/>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anose="020B0604030504040204" pitchFamily="34" charset="0"/>
        </a:defRPr>
      </a:lvl2pPr>
      <a:lvl3pPr algn="l" rtl="0" fontAlgn="base">
        <a:spcBef>
          <a:spcPct val="0"/>
        </a:spcBef>
        <a:spcAft>
          <a:spcPct val="0"/>
        </a:spcAft>
        <a:defRPr sz="3800">
          <a:solidFill>
            <a:schemeClr val="tx2"/>
          </a:solidFill>
          <a:latin typeface="Verdana" panose="020B0604030504040204" pitchFamily="34" charset="0"/>
        </a:defRPr>
      </a:lvl3pPr>
      <a:lvl4pPr algn="l" rtl="0" fontAlgn="base">
        <a:spcBef>
          <a:spcPct val="0"/>
        </a:spcBef>
        <a:spcAft>
          <a:spcPct val="0"/>
        </a:spcAft>
        <a:defRPr sz="3800">
          <a:solidFill>
            <a:schemeClr val="tx2"/>
          </a:solidFill>
          <a:latin typeface="Verdana" panose="020B0604030504040204" pitchFamily="34" charset="0"/>
        </a:defRPr>
      </a:lvl4pPr>
      <a:lvl5pPr algn="l" rtl="0" fontAlgn="base">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fontAlgn="base">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fontAlgn="base">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fontAlgn="base">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fontAlgn="base">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
          </p:nvPr>
        </p:nvSpPr>
        <p:spPr/>
        <p:txBody>
          <a:bodyPr/>
          <a:lstStyle/>
          <a:p>
            <a:fld id="{DC69D6EE-AA01-4FC8-892D-8C41DDE46B62}" type="slidenum">
              <a:rPr lang="en-US" altLang="en-US"/>
              <a:pPr/>
              <a:t>1</a:t>
            </a:fld>
            <a:endParaRPr lang="en-US" altLang="en-US"/>
          </a:p>
        </p:txBody>
      </p:sp>
      <p:sp>
        <p:nvSpPr>
          <p:cNvPr id="2050" name="Rectangle 2"/>
          <p:cNvSpPr>
            <a:spLocks noGrp="1" noChangeArrowheads="1"/>
          </p:cNvSpPr>
          <p:nvPr>
            <p:ph type="ctrTitle"/>
          </p:nvPr>
        </p:nvSpPr>
        <p:spPr>
          <a:xfrm>
            <a:off x="685800" y="685800"/>
            <a:ext cx="7772400" cy="1676400"/>
          </a:xfrm>
        </p:spPr>
        <p:txBody>
          <a:bodyPr/>
          <a:lstStyle/>
          <a:p>
            <a:r>
              <a:rPr lang="en-US" altLang="en-US"/>
              <a:t>The Science and Engineering of Materials, 4</a:t>
            </a:r>
            <a:r>
              <a:rPr lang="en-US" altLang="en-US" baseline="30000"/>
              <a:t>th</a:t>
            </a:r>
            <a:r>
              <a:rPr lang="en-US" altLang="en-US"/>
              <a:t> ed</a:t>
            </a:r>
            <a:br>
              <a:rPr lang="en-US" altLang="en-US"/>
            </a:br>
            <a:r>
              <a:rPr lang="en-US" altLang="en-US" sz="2400"/>
              <a:t>Donald R. Askeland – Pradeep P. Phulé</a:t>
            </a:r>
          </a:p>
        </p:txBody>
      </p:sp>
      <p:sp>
        <p:nvSpPr>
          <p:cNvPr id="2051" name="Rectangle 3"/>
          <p:cNvSpPr>
            <a:spLocks noGrp="1" noChangeArrowheads="1"/>
          </p:cNvSpPr>
          <p:nvPr>
            <p:ph type="subTitle" idx="1"/>
          </p:nvPr>
        </p:nvSpPr>
        <p:spPr/>
        <p:txBody>
          <a:bodyPr/>
          <a:lstStyle/>
          <a:p>
            <a:r>
              <a:rPr lang="en-US" altLang="en-US"/>
              <a:t>Chapter 7 – Strain Hardening and Annealing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92016D-3DAF-48AA-B9E8-783B96E0BC80}" type="slidenum">
              <a:rPr lang="en-US" altLang="en-US"/>
              <a:pPr/>
              <a:t>10</a:t>
            </a:fld>
            <a:endParaRPr lang="en-US" altLang="en-US"/>
          </a:p>
        </p:txBody>
      </p:sp>
      <p:sp>
        <p:nvSpPr>
          <p:cNvPr id="83970" name="Text Box 1026"/>
          <p:cNvSpPr txBox="1">
            <a:spLocks noChangeArrowheads="1"/>
          </p:cNvSpPr>
          <p:nvPr/>
        </p:nvSpPr>
        <p:spPr bwMode="auto">
          <a:xfrm>
            <a:off x="896938" y="639763"/>
            <a:ext cx="71469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7.2 </a:t>
            </a:r>
            <a:br>
              <a:rPr lang="en-US" altLang="en-US" sz="3200"/>
            </a:br>
            <a:r>
              <a:rPr lang="en-US" altLang="en-US" sz="3200"/>
              <a:t>Strain-Hardening Mechanisms</a:t>
            </a:r>
          </a:p>
        </p:txBody>
      </p:sp>
      <p:sp>
        <p:nvSpPr>
          <p:cNvPr id="83971" name="Rectangle 1027"/>
          <p:cNvSpPr>
            <a:spLocks noChangeArrowheads="1"/>
          </p:cNvSpPr>
          <p:nvPr/>
        </p:nvSpPr>
        <p:spPr bwMode="auto">
          <a:xfrm>
            <a:off x="398463" y="2090738"/>
            <a:ext cx="8085137"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Frank-Read source </a:t>
            </a:r>
            <a:r>
              <a:rPr lang="en-US" altLang="en-US" sz="2400">
                <a:latin typeface="Verdana" panose="020B0604030504040204" pitchFamily="34" charset="0"/>
              </a:rPr>
              <a:t>- A pinned dislocation that, under an applied stress, produces additional dislocations. This mechanism is at least partly responsible for strain hardening.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Thermoplastics</a:t>
            </a:r>
            <a:r>
              <a:rPr lang="en-US" altLang="en-US" sz="2400">
                <a:latin typeface="Verdana" panose="020B0604030504040204" pitchFamily="34" charset="0"/>
              </a:rPr>
              <a:t> - A class of polymers that consist of large, long spaghetti-like molecules that are intertwined (e.g., polyethylene, nylon, PET, etc.).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1E8AF199-00D2-45F3-B06D-C8B1BA7B5C19}" type="slidenum">
              <a:rPr lang="en-US" altLang="en-US"/>
              <a:pPr/>
              <a:t>11</a:t>
            </a:fld>
            <a:endParaRPr lang="en-US" altLang="en-US"/>
          </a:p>
        </p:txBody>
      </p:sp>
      <p:pic>
        <p:nvPicPr>
          <p:cNvPr id="84994"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687388"/>
            <a:ext cx="4157663" cy="521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5" name="Rectangle 2051"/>
          <p:cNvSpPr>
            <a:spLocks noChangeArrowheads="1"/>
          </p:cNvSpPr>
          <p:nvPr/>
        </p:nvSpPr>
        <p:spPr bwMode="auto">
          <a:xfrm>
            <a:off x="4706938" y="623888"/>
            <a:ext cx="3835400"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7.5 The Frank-Read source can generate dislocations. (a) A dislocation is pinned at its ends by lattice defects. (b) As the dislocation continues to move, the dislocation bows, eventually bending back on itself. (c) finally the dislocation loop forms, and (d) a new dislocation is created. (e) Electron micrograph of a Frank-Read source (330,000). (Adapted from Brittain, J., ‘‘Climb Sources in Beta Prime-NiAl,’’ Metallurgical Transactions, Vol. 6A, April 1975.)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D387AA13-0E01-40D0-9BCA-E9CB72A89353}" type="slidenum">
              <a:rPr lang="en-US" altLang="en-US"/>
              <a:pPr/>
              <a:t>12</a:t>
            </a:fld>
            <a:endParaRPr lang="en-US" altLang="en-US"/>
          </a:p>
        </p:txBody>
      </p:sp>
      <p:grpSp>
        <p:nvGrpSpPr>
          <p:cNvPr id="7176" name="Group 8"/>
          <p:cNvGrpSpPr>
            <a:grpSpLocks/>
          </p:cNvGrpSpPr>
          <p:nvPr/>
        </p:nvGrpSpPr>
        <p:grpSpPr bwMode="auto">
          <a:xfrm>
            <a:off x="584200" y="377825"/>
            <a:ext cx="5237163" cy="5710238"/>
            <a:chOff x="240" y="238"/>
            <a:chExt cx="3544" cy="3746"/>
          </a:xfrm>
        </p:grpSpPr>
        <p:pic>
          <p:nvPicPr>
            <p:cNvPr id="7174" name="Picture 6" descr="C:\My Documents\Linktools\ch07\07_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240"/>
              <a:ext cx="3448" cy="3744"/>
            </a:xfrm>
            <a:prstGeom prst="rect">
              <a:avLst/>
            </a:prstGeom>
            <a:noFill/>
            <a:extLst>
              <a:ext uri="{909E8E84-426E-40DD-AFC4-6F175D3DCCD1}">
                <a14:hiddenFill xmlns:a14="http://schemas.microsoft.com/office/drawing/2010/main">
                  <a:solidFill>
                    <a:srgbClr val="FFFFFF"/>
                  </a:solidFill>
                </a14:hiddenFill>
              </a:ext>
            </a:extLst>
          </p:spPr>
        </p:pic>
        <p:sp>
          <p:nvSpPr>
            <p:cNvPr id="7175" name="Text Box 7"/>
            <p:cNvSpPr txBox="1">
              <a:spLocks noChangeArrowheads="1"/>
            </p:cNvSpPr>
            <p:nvPr/>
          </p:nvSpPr>
          <p:spPr bwMode="auto">
            <a:xfrm rot="-5400000">
              <a:off x="-1138" y="1616"/>
              <a:ext cx="2881"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7177" name="Text Box 9"/>
          <p:cNvSpPr txBox="1">
            <a:spLocks noChangeArrowheads="1"/>
          </p:cNvSpPr>
          <p:nvPr/>
        </p:nvSpPr>
        <p:spPr bwMode="auto">
          <a:xfrm>
            <a:off x="5976938" y="812800"/>
            <a:ext cx="2928937"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7.6  In an undeformed thermoplastic polymer tensile bar, (a) the polymer chains are randomly oriented. (b) When a stress is applied, a neck develops as chains become aligned locally.  The neck continues to grow until the chains in the entire gage length have aligned. (c) The strength of the polymer is increased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A8FC9760-CB64-4AFF-84AF-65AB6EC8B171}" type="slidenum">
              <a:rPr lang="en-US" altLang="en-US"/>
              <a:pPr/>
              <a:t>13</a:t>
            </a:fld>
            <a:endParaRPr lang="en-US" altLang="en-US"/>
          </a:p>
        </p:txBody>
      </p:sp>
      <p:sp>
        <p:nvSpPr>
          <p:cNvPr id="86018" name="Text Box 1026"/>
          <p:cNvSpPr txBox="1">
            <a:spLocks noChangeArrowheads="1"/>
          </p:cNvSpPr>
          <p:nvPr/>
        </p:nvSpPr>
        <p:spPr bwMode="auto">
          <a:xfrm>
            <a:off x="303213" y="165100"/>
            <a:ext cx="7773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7.3</a:t>
            </a:r>
            <a:br>
              <a:rPr lang="en-US" altLang="en-US" sz="3200"/>
            </a:br>
            <a:r>
              <a:rPr lang="en-US" altLang="en-US" sz="3200"/>
              <a:t>Properties versus Percent Cold Work</a:t>
            </a:r>
          </a:p>
        </p:txBody>
      </p:sp>
      <p:grpSp>
        <p:nvGrpSpPr>
          <p:cNvPr id="86020" name="Group 1028"/>
          <p:cNvGrpSpPr>
            <a:grpSpLocks/>
          </p:cNvGrpSpPr>
          <p:nvPr/>
        </p:nvGrpSpPr>
        <p:grpSpPr bwMode="auto">
          <a:xfrm>
            <a:off x="1741488" y="1379538"/>
            <a:ext cx="5437187" cy="4240212"/>
            <a:chOff x="384" y="282"/>
            <a:chExt cx="4944" cy="2933"/>
          </a:xfrm>
        </p:grpSpPr>
        <p:pic>
          <p:nvPicPr>
            <p:cNvPr id="86021" name="Picture 1029"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86022" name="Text Box 1030"/>
            <p:cNvSpPr txBox="1">
              <a:spLocks noChangeArrowheads="1"/>
            </p:cNvSpPr>
            <p:nvPr/>
          </p:nvSpPr>
          <p:spPr bwMode="auto">
            <a:xfrm rot="10800000" flipV="1">
              <a:off x="2685" y="3024"/>
              <a:ext cx="2640"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86023" name="Text Box 1031"/>
          <p:cNvSpPr txBox="1">
            <a:spLocks noChangeArrowheads="1"/>
          </p:cNvSpPr>
          <p:nvPr/>
        </p:nvSpPr>
        <p:spPr bwMode="auto">
          <a:xfrm>
            <a:off x="898525" y="5522913"/>
            <a:ext cx="7407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DD50C54-1FBA-4DC1-8024-30B47C4C6946}" type="slidenum">
              <a:rPr lang="en-US" altLang="en-US"/>
              <a:pPr/>
              <a:t>14</a:t>
            </a:fld>
            <a:endParaRPr lang="en-US" altLang="en-US"/>
          </a:p>
        </p:txBody>
      </p:sp>
      <p:sp>
        <p:nvSpPr>
          <p:cNvPr id="8202" name="Text Box 10"/>
          <p:cNvSpPr txBox="1">
            <a:spLocks noChangeArrowheads="1"/>
          </p:cNvSpPr>
          <p:nvPr/>
        </p:nvSpPr>
        <p:spPr bwMode="auto">
          <a:xfrm>
            <a:off x="498475" y="381000"/>
            <a:ext cx="7535863"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7.1 </a:t>
            </a:r>
          </a:p>
          <a:p>
            <a:pPr algn="ctr">
              <a:spcBef>
                <a:spcPct val="50000"/>
              </a:spcBef>
            </a:pPr>
            <a:r>
              <a:rPr lang="en-US" altLang="en-US" sz="2800">
                <a:solidFill>
                  <a:srgbClr val="0066FF"/>
                </a:solidFill>
              </a:rPr>
              <a:t>Cold Working a Copper Plate</a:t>
            </a:r>
          </a:p>
        </p:txBody>
      </p:sp>
      <p:sp>
        <p:nvSpPr>
          <p:cNvPr id="8203" name="Text Box 11"/>
          <p:cNvSpPr txBox="1">
            <a:spLocks noChangeArrowheads="1"/>
          </p:cNvSpPr>
          <p:nvPr/>
        </p:nvSpPr>
        <p:spPr bwMode="auto">
          <a:xfrm>
            <a:off x="712788" y="1919288"/>
            <a:ext cx="69611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A 1-cm-thick copper plate is cold-reduced to 0.50 cm, and later further reduced to 0.16 cm. Determine the total percent cold work and the tensile strength of the 0.16-cm plate. (See Figure 7.8.)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4CE83F53-0B22-4EE2-90AB-D6492E0C13D7}" type="slidenum">
              <a:rPr lang="en-US" altLang="en-US"/>
              <a:pPr/>
              <a:t>15</a:t>
            </a:fld>
            <a:endParaRPr lang="en-US" altLang="en-US"/>
          </a:p>
        </p:txBody>
      </p:sp>
      <p:grpSp>
        <p:nvGrpSpPr>
          <p:cNvPr id="9225" name="Group 9"/>
          <p:cNvGrpSpPr>
            <a:grpSpLocks/>
          </p:cNvGrpSpPr>
          <p:nvPr/>
        </p:nvGrpSpPr>
        <p:grpSpPr bwMode="auto">
          <a:xfrm>
            <a:off x="777875" y="1549400"/>
            <a:ext cx="7408863" cy="3292475"/>
            <a:chOff x="240" y="240"/>
            <a:chExt cx="5280" cy="2672"/>
          </a:xfrm>
        </p:grpSpPr>
        <p:pic>
          <p:nvPicPr>
            <p:cNvPr id="9223" name="Picture 7" descr="C:\My Documents\Linktools\ch07\07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240"/>
              <a:ext cx="5280" cy="2400"/>
            </a:xfrm>
            <a:prstGeom prst="rect">
              <a:avLst/>
            </a:prstGeom>
            <a:noFill/>
            <a:extLst>
              <a:ext uri="{909E8E84-426E-40DD-AFC4-6F175D3DCCD1}">
                <a14:hiddenFill xmlns:a14="http://schemas.microsoft.com/office/drawing/2010/main">
                  <a:solidFill>
                    <a:srgbClr val="FFFFFF"/>
                  </a:solidFill>
                </a14:hiddenFill>
              </a:ext>
            </a:extLst>
          </p:spPr>
        </p:pic>
        <p:sp>
          <p:nvSpPr>
            <p:cNvPr id="9224" name="Text Box 8"/>
            <p:cNvSpPr txBox="1">
              <a:spLocks noChangeArrowheads="1"/>
            </p:cNvSpPr>
            <p:nvPr/>
          </p:nvSpPr>
          <p:spPr bwMode="auto">
            <a:xfrm rot="10800000" flipV="1">
              <a:off x="2878" y="2688"/>
              <a:ext cx="2639"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228" name="Text Box 12"/>
          <p:cNvSpPr txBox="1">
            <a:spLocks noChangeArrowheads="1"/>
          </p:cNvSpPr>
          <p:nvPr/>
        </p:nvSpPr>
        <p:spPr bwMode="auto">
          <a:xfrm>
            <a:off x="1008063" y="4878388"/>
            <a:ext cx="7559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7.8  Diagram showing the rolling of a 1-cm plate (for Example 7.1)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461AA53-D74F-4149-BABB-ED29AFFB53DB}" type="slidenum">
              <a:rPr lang="en-US" altLang="en-US"/>
              <a:pPr/>
              <a:t>16</a:t>
            </a:fld>
            <a:endParaRPr lang="en-US" altLang="en-US"/>
          </a:p>
        </p:txBody>
      </p:sp>
      <p:sp>
        <p:nvSpPr>
          <p:cNvPr id="87042" name="Rectangle 2"/>
          <p:cNvSpPr>
            <a:spLocks noChangeArrowheads="1"/>
          </p:cNvSpPr>
          <p:nvPr/>
        </p:nvSpPr>
        <p:spPr bwMode="auto">
          <a:xfrm>
            <a:off x="530225" y="512763"/>
            <a:ext cx="322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chemeClr val="accent2"/>
                </a:solidFill>
              </a:rPr>
              <a:t>Example 7.1 SOLUTION</a:t>
            </a:r>
          </a:p>
        </p:txBody>
      </p:sp>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3" y="1271588"/>
            <a:ext cx="8202612"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D17CD06-38E9-4056-8B83-24A805FD2C1A}" type="slidenum">
              <a:rPr lang="en-US" altLang="en-US"/>
              <a:pPr/>
              <a:t>17</a:t>
            </a:fld>
            <a:endParaRPr lang="en-US" altLang="en-US"/>
          </a:p>
        </p:txBody>
      </p:sp>
      <p:sp>
        <p:nvSpPr>
          <p:cNvPr id="88066" name="Text Box 2"/>
          <p:cNvSpPr txBox="1">
            <a:spLocks noChangeArrowheads="1"/>
          </p:cNvSpPr>
          <p:nvPr/>
        </p:nvSpPr>
        <p:spPr bwMode="auto">
          <a:xfrm>
            <a:off x="542925" y="142875"/>
            <a:ext cx="753586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7.2                                Design of a Cold Working Process</a:t>
            </a:r>
          </a:p>
        </p:txBody>
      </p:sp>
      <p:sp>
        <p:nvSpPr>
          <p:cNvPr id="88067" name="Text Box 3"/>
          <p:cNvSpPr txBox="1">
            <a:spLocks noChangeArrowheads="1"/>
          </p:cNvSpPr>
          <p:nvPr/>
        </p:nvSpPr>
        <p:spPr bwMode="auto">
          <a:xfrm>
            <a:off x="492125" y="1273175"/>
            <a:ext cx="809625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Design a manufacturing process to produce a 0.1-cm-thick copper plate having at least 65,000 psi tensile strength, 60,000 psi yield strength, and 5% elongation.</a:t>
            </a:r>
          </a:p>
          <a:p>
            <a:endParaRPr lang="en-US" altLang="en-US" sz="2000">
              <a:solidFill>
                <a:schemeClr val="accent2"/>
              </a:solidFill>
            </a:endParaRPr>
          </a:p>
          <a:p>
            <a:r>
              <a:rPr lang="en-US" altLang="en-US" sz="2000">
                <a:solidFill>
                  <a:schemeClr val="accent2"/>
                </a:solidFill>
              </a:rPr>
              <a:t>Example 7.2 SOLUTION</a:t>
            </a:r>
          </a:p>
          <a:p>
            <a:endParaRPr lang="en-US" altLang="en-US" sz="2000"/>
          </a:p>
          <a:p>
            <a:r>
              <a:rPr lang="en-US" altLang="en-US" sz="2000"/>
              <a:t>To produce the plate, a cold-rolling process would be appropriate. The original thickness of the copper plate prior to rolling can be calculated from Equation 7-4, assuming that the width of the plate does not change. Because</a:t>
            </a:r>
          </a:p>
          <a:p>
            <a:r>
              <a:rPr lang="en-US" altLang="en-US" sz="2000"/>
              <a:t>there is a range of allowable cold work—between 40% and 45%—there is a range of initial plate thicknesses: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1"/>
          </p:nvPr>
        </p:nvSpPr>
        <p:spPr/>
        <p:txBody>
          <a:bodyPr/>
          <a:lstStyle/>
          <a:p>
            <a:fld id="{4C0121FA-D08A-4161-A65E-76116234126B}" type="slidenum">
              <a:rPr lang="en-US" altLang="en-US"/>
              <a:pPr/>
              <a:t>18</a:t>
            </a:fld>
            <a:endParaRPr lang="en-US" altLang="en-US"/>
          </a:p>
        </p:txBody>
      </p:sp>
      <p:sp>
        <p:nvSpPr>
          <p:cNvPr id="113666" name="Rectangle 2"/>
          <p:cNvSpPr>
            <a:spLocks noChangeArrowheads="1"/>
          </p:cNvSpPr>
          <p:nvPr/>
        </p:nvSpPr>
        <p:spPr bwMode="auto">
          <a:xfrm>
            <a:off x="609600" y="527050"/>
            <a:ext cx="7551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chemeClr val="accent2"/>
                </a:solidFill>
              </a:rPr>
              <a:t>Example 7.2 SOLUTION (Continued)</a:t>
            </a:r>
            <a:endParaRPr lang="en-US" altLang="en-US" sz="2000"/>
          </a:p>
        </p:txBody>
      </p:sp>
      <p:pic>
        <p:nvPicPr>
          <p:cNvPr id="1136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0" y="1225550"/>
            <a:ext cx="7659688"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68" name="Rectangle 4"/>
          <p:cNvSpPr>
            <a:spLocks noChangeArrowheads="1"/>
          </p:cNvSpPr>
          <p:nvPr/>
        </p:nvSpPr>
        <p:spPr bwMode="auto">
          <a:xfrm>
            <a:off x="661988" y="3321050"/>
            <a:ext cx="79787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t>To produce the 0.1-cm copper plate, we begin with a 0.167- to 0.182-cm copper plate in the softest possible condition, then cold roll the plate 40% to 45% to achieve the 0.1 cm thickness.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5F9A43DD-C4C7-4E9B-B7BF-D33AF8AC1B0D}" type="slidenum">
              <a:rPr lang="en-US" altLang="en-US"/>
              <a:pPr/>
              <a:t>19</a:t>
            </a:fld>
            <a:endParaRPr lang="en-US" altLang="en-US"/>
          </a:p>
        </p:txBody>
      </p:sp>
      <p:sp>
        <p:nvSpPr>
          <p:cNvPr id="89090" name="Text Box 1026"/>
          <p:cNvSpPr txBox="1">
            <a:spLocks noChangeArrowheads="1"/>
          </p:cNvSpPr>
          <p:nvPr/>
        </p:nvSpPr>
        <p:spPr bwMode="auto">
          <a:xfrm>
            <a:off x="117475" y="319088"/>
            <a:ext cx="8367713"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7.4 </a:t>
            </a:r>
            <a:br>
              <a:rPr lang="en-US" altLang="en-US" sz="3200"/>
            </a:br>
            <a:r>
              <a:rPr lang="en-US" altLang="en-US" sz="3200"/>
              <a:t>Microstructure, Texture Strengthening, and Residual Stresses</a:t>
            </a:r>
          </a:p>
        </p:txBody>
      </p:sp>
      <p:sp>
        <p:nvSpPr>
          <p:cNvPr id="89091" name="Rectangle 1027"/>
          <p:cNvSpPr>
            <a:spLocks noChangeArrowheads="1"/>
          </p:cNvSpPr>
          <p:nvPr/>
        </p:nvSpPr>
        <p:spPr bwMode="auto">
          <a:xfrm>
            <a:off x="660400" y="2641600"/>
            <a:ext cx="7807325"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Fiber texture, Sheet texture </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Pole figure analysis, Orientation microscopy</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Residual stresses, Stress-relief anneal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Annealing glass, Tempered glass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1"/>
          </p:nvPr>
        </p:nvSpPr>
        <p:spPr/>
        <p:txBody>
          <a:bodyPr/>
          <a:lstStyle/>
          <a:p>
            <a:fld id="{30AB7D7F-DE57-4C7A-8690-37200C84FCA8}" type="slidenum">
              <a:rPr lang="en-US" altLang="en-US"/>
              <a:pPr/>
              <a:t>2</a:t>
            </a:fld>
            <a:endParaRPr lang="en-US" altLang="en-US"/>
          </a:p>
        </p:txBody>
      </p:sp>
      <p:sp>
        <p:nvSpPr>
          <p:cNvPr id="74754" name="Rectangle 2"/>
          <p:cNvSpPr>
            <a:spLocks noGrp="1" noChangeArrowheads="1"/>
          </p:cNvSpPr>
          <p:nvPr>
            <p:ph type="title"/>
          </p:nvPr>
        </p:nvSpPr>
        <p:spPr/>
        <p:txBody>
          <a:bodyPr/>
          <a:lstStyle/>
          <a:p>
            <a:r>
              <a:rPr lang="en-US" altLang="en-US"/>
              <a:t/>
            </a:r>
            <a:br>
              <a:rPr lang="en-US" altLang="en-US"/>
            </a:br>
            <a:r>
              <a:rPr lang="en-US" altLang="en-US"/>
              <a:t/>
            </a:r>
            <a:br>
              <a:rPr lang="en-US" altLang="en-US"/>
            </a:br>
            <a:endParaRPr lang="en-US" altLang="en-US"/>
          </a:p>
        </p:txBody>
      </p:sp>
      <p:sp>
        <p:nvSpPr>
          <p:cNvPr id="74755" name="Rectangle 3"/>
          <p:cNvSpPr>
            <a:spLocks noGrp="1" noChangeArrowheads="1"/>
          </p:cNvSpPr>
          <p:nvPr>
            <p:ph type="body" idx="1"/>
          </p:nvPr>
        </p:nvSpPr>
        <p:spPr/>
        <p:txBody>
          <a:bodyPr/>
          <a:lstStyle/>
          <a:p>
            <a:endParaRPr lang="en-US" altLang="en-US"/>
          </a:p>
          <a:p>
            <a:endParaRPr lang="en-US" altLang="en-US"/>
          </a:p>
        </p:txBody>
      </p:sp>
      <p:sp>
        <p:nvSpPr>
          <p:cNvPr id="74756" name="Rectangle 4"/>
          <p:cNvSpPr>
            <a:spLocks noChangeArrowheads="1"/>
          </p:cNvSpPr>
          <p:nvPr/>
        </p:nvSpPr>
        <p:spPr bwMode="auto">
          <a:xfrm>
            <a:off x="736600" y="312738"/>
            <a:ext cx="8001000" cy="9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3800">
                <a:solidFill>
                  <a:schemeClr val="tx2"/>
                </a:solidFill>
                <a:latin typeface="Verdana" panose="020B0604030504040204" pitchFamily="34" charset="0"/>
              </a:rPr>
              <a:t>Objectives of Chapter 7</a:t>
            </a:r>
          </a:p>
        </p:txBody>
      </p:sp>
      <p:sp>
        <p:nvSpPr>
          <p:cNvPr id="74757" name="Rectangle 5"/>
          <p:cNvSpPr>
            <a:spLocks noChangeArrowheads="1"/>
          </p:cNvSpPr>
          <p:nvPr/>
        </p:nvSpPr>
        <p:spPr bwMode="auto">
          <a:xfrm>
            <a:off x="719138" y="19050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the strength of metals and alloys is influenced by mechanical processing and heat treatments.</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the strength of metals and alloys using cold working.</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ductility using annealing heat treatment.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6AAB6945-1235-49D1-A6C9-066B7E54C0D5}" type="slidenum">
              <a:rPr lang="en-US" altLang="en-US"/>
              <a:pPr/>
              <a:t>20</a:t>
            </a:fld>
            <a:endParaRPr lang="en-US" altLang="en-US"/>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100138"/>
            <a:ext cx="5322888" cy="50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5" name="Rectangle 3"/>
          <p:cNvSpPr>
            <a:spLocks noChangeArrowheads="1"/>
          </p:cNvSpPr>
          <p:nvPr/>
        </p:nvSpPr>
        <p:spPr bwMode="auto">
          <a:xfrm>
            <a:off x="5724525" y="1189038"/>
            <a:ext cx="3157538"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7.9 The fibrous grain structure of a low carbon steel produced by cold working: (a) 10% cold work, (b) 30% cold work, (c) 60% cold work, and (d) 90% cold work (250). (Source: From ASM Handbook Vol. 9, Metallography and Microstructure, (1985) ASM International, Materials Park, OH 44073. Used with permission.)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F743A98A-90E6-4470-BF46-C67B0B4F1D70}" type="slidenum">
              <a:rPr lang="en-US" altLang="en-US"/>
              <a:pPr/>
              <a:t>21</a:t>
            </a:fld>
            <a:endParaRPr lang="en-US" altLang="en-US"/>
          </a:p>
        </p:txBody>
      </p:sp>
      <p:grpSp>
        <p:nvGrpSpPr>
          <p:cNvPr id="10248" name="Group 8"/>
          <p:cNvGrpSpPr>
            <a:grpSpLocks/>
          </p:cNvGrpSpPr>
          <p:nvPr/>
        </p:nvGrpSpPr>
        <p:grpSpPr bwMode="auto">
          <a:xfrm>
            <a:off x="1441450" y="381000"/>
            <a:ext cx="4154488" cy="5783263"/>
            <a:chOff x="481" y="240"/>
            <a:chExt cx="3284" cy="3696"/>
          </a:xfrm>
        </p:grpSpPr>
        <p:pic>
          <p:nvPicPr>
            <p:cNvPr id="10246" name="Picture 6" descr="C:\My Documents\Linktools\ch07\07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 y="240"/>
              <a:ext cx="3189" cy="3696"/>
            </a:xfrm>
            <a:prstGeom prst="rect">
              <a:avLst/>
            </a:prstGeom>
            <a:noFill/>
            <a:extLst>
              <a:ext uri="{909E8E84-426E-40DD-AFC4-6F175D3DCCD1}">
                <a14:hiddenFill xmlns:a14="http://schemas.microsoft.com/office/drawing/2010/main">
                  <a:solidFill>
                    <a:srgbClr val="FFFFFF"/>
                  </a:solidFill>
                </a14:hiddenFill>
              </a:ext>
            </a:extLst>
          </p:spPr>
        </p:pic>
        <p:sp>
          <p:nvSpPr>
            <p:cNvPr id="10247" name="Text Box 7"/>
            <p:cNvSpPr txBox="1">
              <a:spLocks noChangeArrowheads="1"/>
            </p:cNvSpPr>
            <p:nvPr/>
          </p:nvSpPr>
          <p:spPr bwMode="auto">
            <a:xfrm rot="-5400000">
              <a:off x="-887" y="1702"/>
              <a:ext cx="2881"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0249" name="Text Box 9"/>
          <p:cNvSpPr txBox="1">
            <a:spLocks noChangeArrowheads="1"/>
          </p:cNvSpPr>
          <p:nvPr/>
        </p:nvSpPr>
        <p:spPr bwMode="auto">
          <a:xfrm>
            <a:off x="5772150" y="1327150"/>
            <a:ext cx="2667000"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7.10 Anisotropic behavior in a rolled aluminum-lithium sheet material used in aerospace applications. The sketch relates the position of tensile bars to the mechanical properties that are obtained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39436799-412F-4ECF-BA64-9ED734E1E10F}" type="slidenum">
              <a:rPr lang="en-US" altLang="en-US"/>
              <a:pPr/>
              <a:t>22</a:t>
            </a:fld>
            <a:endParaRPr lang="en-US" altLang="en-US"/>
          </a:p>
        </p:txBody>
      </p:sp>
      <p:pic>
        <p:nvPicPr>
          <p:cNvPr id="91139"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3" y="1274763"/>
            <a:ext cx="791845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D4452F11-825E-406D-8BDF-9E039D9BC21C}" type="slidenum">
              <a:rPr lang="en-US" altLang="en-US"/>
              <a:pPr/>
              <a:t>23</a:t>
            </a:fld>
            <a:endParaRPr lang="en-US" altLang="en-US"/>
          </a:p>
        </p:txBody>
      </p:sp>
      <p:sp>
        <p:nvSpPr>
          <p:cNvPr id="92162" name="Text Box 2"/>
          <p:cNvSpPr txBox="1">
            <a:spLocks noChangeArrowheads="1"/>
          </p:cNvSpPr>
          <p:nvPr/>
        </p:nvSpPr>
        <p:spPr bwMode="auto">
          <a:xfrm>
            <a:off x="576263" y="498475"/>
            <a:ext cx="7772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7.3                                  Design of a Stamping Process</a:t>
            </a:r>
          </a:p>
        </p:txBody>
      </p:sp>
      <p:sp>
        <p:nvSpPr>
          <p:cNvPr id="92163" name="Text Box 3"/>
          <p:cNvSpPr txBox="1">
            <a:spLocks noChangeArrowheads="1"/>
          </p:cNvSpPr>
          <p:nvPr/>
        </p:nvSpPr>
        <p:spPr bwMode="auto">
          <a:xfrm>
            <a:off x="679450" y="1749425"/>
            <a:ext cx="773112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One method for producing fans for cooling automotive and truck engines is to stamp the blades from cold-rolled steel sheet, then attach the blades to a “spider’’ that holds the blades in the proper position. A number of fan blades, all produced at the same time, have failed by the initiation and propagation of a fatigue crack transverse to the axis of the blade (Figure 7.11). All other fan blades perform satisfactorily. Provide an explanation for the failure of the blades and redesign the manufacturing process to prevent these failures.</a:t>
            </a:r>
            <a:endParaRPr lang="en-US" altLang="en-US" sz="2000">
              <a:solidFill>
                <a:schemeClr val="accen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5FF04873-2C89-4DAD-BC20-4A397A846CD5}" type="slidenum">
              <a:rPr lang="en-US" altLang="en-US"/>
              <a:pPr/>
              <a:t>24</a:t>
            </a:fld>
            <a:endParaRPr lang="en-US" altLang="en-US"/>
          </a:p>
        </p:txBody>
      </p:sp>
      <p:grpSp>
        <p:nvGrpSpPr>
          <p:cNvPr id="11268" name="Group 4"/>
          <p:cNvGrpSpPr>
            <a:grpSpLocks/>
          </p:cNvGrpSpPr>
          <p:nvPr/>
        </p:nvGrpSpPr>
        <p:grpSpPr bwMode="auto">
          <a:xfrm>
            <a:off x="787400" y="766763"/>
            <a:ext cx="7543800" cy="4616450"/>
            <a:chOff x="384" y="280"/>
            <a:chExt cx="5088" cy="2908"/>
          </a:xfrm>
        </p:grpSpPr>
        <p:pic>
          <p:nvPicPr>
            <p:cNvPr id="11266" name="Picture 2" descr="C:\My Documents\Linktools\ch07\07_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0"/>
              <a:ext cx="4992" cy="2782"/>
            </a:xfrm>
            <a:prstGeom prst="rect">
              <a:avLst/>
            </a:prstGeom>
            <a:noFill/>
            <a:extLst>
              <a:ext uri="{909E8E84-426E-40DD-AFC4-6F175D3DCCD1}">
                <a14:hiddenFill xmlns:a14="http://schemas.microsoft.com/office/drawing/2010/main">
                  <a:solidFill>
                    <a:srgbClr val="FFFFFF"/>
                  </a:solidFill>
                </a14:hiddenFill>
              </a:ext>
            </a:extLst>
          </p:spPr>
        </p:pic>
        <p:sp>
          <p:nvSpPr>
            <p:cNvPr id="11267" name="Text Box 3"/>
            <p:cNvSpPr txBox="1">
              <a:spLocks noChangeArrowheads="1"/>
            </p:cNvSpPr>
            <p:nvPr/>
          </p:nvSpPr>
          <p:spPr bwMode="auto">
            <a:xfrm rot="10800000" flipV="1">
              <a:off x="2832" y="3072"/>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1269" name="Text Box 5"/>
          <p:cNvSpPr txBox="1">
            <a:spLocks noChangeArrowheads="1"/>
          </p:cNvSpPr>
          <p:nvPr/>
        </p:nvSpPr>
        <p:spPr bwMode="auto">
          <a:xfrm>
            <a:off x="576263" y="5408613"/>
            <a:ext cx="8197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7.11  Orientations of samples (for Example 7.3)</a:t>
            </a:r>
          </a:p>
        </p:txBody>
      </p:sp>
      <p:sp>
        <p:nvSpPr>
          <p:cNvPr id="11270" name="Rectangle 6"/>
          <p:cNvSpPr>
            <a:spLocks noChangeArrowheads="1"/>
          </p:cNvSpPr>
          <p:nvPr/>
        </p:nvSpPr>
        <p:spPr bwMode="auto">
          <a:xfrm>
            <a:off x="2000250" y="155575"/>
            <a:ext cx="4613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solidFill>
                  <a:srgbClr val="0066FF"/>
                </a:solidFill>
              </a:rPr>
              <a:t>Example 7.3 (continued)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C8B85440-F3D6-4AD9-86E0-B4ABCAE2E72F}" type="slidenum">
              <a:rPr lang="en-US" altLang="en-US"/>
              <a:pPr/>
              <a:t>25</a:t>
            </a:fld>
            <a:endParaRPr lang="en-US" altLang="en-US"/>
          </a:p>
        </p:txBody>
      </p:sp>
      <p:sp>
        <p:nvSpPr>
          <p:cNvPr id="93186" name="Rectangle 1026"/>
          <p:cNvSpPr>
            <a:spLocks noChangeArrowheads="1"/>
          </p:cNvSpPr>
          <p:nvPr/>
        </p:nvSpPr>
        <p:spPr bwMode="auto">
          <a:xfrm>
            <a:off x="742950" y="504825"/>
            <a:ext cx="69897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sz="2000">
              <a:solidFill>
                <a:schemeClr val="accent2"/>
              </a:solidFill>
            </a:endParaRPr>
          </a:p>
          <a:p>
            <a:endParaRPr lang="en-US" altLang="en-US" sz="2000">
              <a:solidFill>
                <a:schemeClr val="accent2"/>
              </a:solidFill>
            </a:endParaRPr>
          </a:p>
          <a:p>
            <a:endParaRPr lang="en-US" altLang="en-US" sz="2000">
              <a:solidFill>
                <a:schemeClr val="accent2"/>
              </a:solidFill>
            </a:endParaRPr>
          </a:p>
        </p:txBody>
      </p:sp>
      <p:sp>
        <p:nvSpPr>
          <p:cNvPr id="93187" name="Rectangle 1027"/>
          <p:cNvSpPr>
            <a:spLocks noChangeArrowheads="1"/>
          </p:cNvSpPr>
          <p:nvPr/>
        </p:nvSpPr>
        <p:spPr bwMode="auto">
          <a:xfrm>
            <a:off x="720725" y="584200"/>
            <a:ext cx="7416800" cy="374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None/>
            </a:pPr>
            <a:r>
              <a:rPr lang="en-US" altLang="en-US" sz="2000">
                <a:solidFill>
                  <a:schemeClr val="accent2"/>
                </a:solidFill>
                <a:latin typeface="Verdana" panose="020B0604030504040204" pitchFamily="34" charset="0"/>
              </a:rPr>
              <a:t>Example 7.3 SOLUTION</a:t>
            </a:r>
          </a:p>
          <a:p>
            <a:pPr eaLnBrk="1" hangingPunct="1">
              <a:spcBef>
                <a:spcPct val="20000"/>
              </a:spcBef>
              <a:buClr>
                <a:schemeClr val="accent2"/>
              </a:buClr>
              <a:buFont typeface="Wingdings" panose="05000000000000000000" pitchFamily="2" charset="2"/>
              <a:buNone/>
            </a:pPr>
            <a:endParaRPr lang="en-US" altLang="en-US" sz="2000">
              <a:solidFill>
                <a:schemeClr val="accent2"/>
              </a:solidFill>
              <a:latin typeface="Verdana" panose="020B0604030504040204" pitchFamily="34" charset="0"/>
            </a:endParaRPr>
          </a:p>
          <a:p>
            <a:pPr eaLnBrk="1" hangingPunct="1">
              <a:spcBef>
                <a:spcPct val="20000"/>
              </a:spcBef>
              <a:buClr>
                <a:schemeClr val="accent2"/>
              </a:buClr>
              <a:buFont typeface="Wingdings" panose="05000000000000000000" pitchFamily="2" charset="2"/>
              <a:buChar char="o"/>
            </a:pPr>
            <a:r>
              <a:rPr lang="en-US" altLang="en-US" sz="2000">
                <a:solidFill>
                  <a:srgbClr val="3366FF"/>
                </a:solidFill>
                <a:latin typeface="Verdana" panose="020B0604030504040204" pitchFamily="34" charset="0"/>
              </a:rPr>
              <a:t>The wrong type of steel may have been selected.</a:t>
            </a:r>
          </a:p>
          <a:p>
            <a:pPr eaLnBrk="1" hangingPunct="1">
              <a:spcBef>
                <a:spcPct val="20000"/>
              </a:spcBef>
              <a:buClr>
                <a:schemeClr val="accent2"/>
              </a:buClr>
              <a:buFont typeface="Wingdings" panose="05000000000000000000" pitchFamily="2" charset="2"/>
              <a:buChar char="o"/>
            </a:pPr>
            <a:r>
              <a:rPr lang="en-US" altLang="en-US" sz="2000">
                <a:solidFill>
                  <a:schemeClr val="accent2"/>
                </a:solidFill>
                <a:latin typeface="Verdana" panose="020B0604030504040204" pitchFamily="34" charset="0"/>
              </a:rPr>
              <a:t>The dies used to stamp the blades from the sheet may be worn.</a:t>
            </a:r>
          </a:p>
          <a:p>
            <a:pPr eaLnBrk="1" hangingPunct="1">
              <a:spcBef>
                <a:spcPct val="20000"/>
              </a:spcBef>
              <a:buClr>
                <a:schemeClr val="accent2"/>
              </a:buClr>
              <a:buFont typeface="Wingdings" panose="05000000000000000000" pitchFamily="2" charset="2"/>
              <a:buChar char="o"/>
            </a:pPr>
            <a:r>
              <a:rPr lang="en-US" altLang="en-US" sz="2000">
                <a:solidFill>
                  <a:srgbClr val="3366FF"/>
                </a:solidFill>
                <a:latin typeface="Verdana" panose="020B0604030504040204" pitchFamily="34" charset="0"/>
              </a:rPr>
              <a:t>The clearance between the parts of the dies may be incorrect, producing defects that initiate fatigue failure.</a:t>
            </a:r>
          </a:p>
          <a:p>
            <a:pPr eaLnBrk="1" hangingPunct="1">
              <a:spcBef>
                <a:spcPct val="20000"/>
              </a:spcBef>
              <a:buClr>
                <a:schemeClr val="accent2"/>
              </a:buClr>
              <a:buFont typeface="Wingdings" panose="05000000000000000000" pitchFamily="2" charset="2"/>
              <a:buChar char="o"/>
            </a:pPr>
            <a:r>
              <a:rPr lang="en-US" altLang="en-US" sz="2000">
                <a:solidFill>
                  <a:schemeClr val="accent2"/>
                </a:solidFill>
                <a:latin typeface="Verdana" panose="020B0604030504040204" pitchFamily="34" charset="0"/>
              </a:rPr>
              <a:t>The failures could also be related to the anisotropic behavior of the steel sheet caused by rolling.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3158DF0D-391D-4C85-806C-83FE056CB534}" type="slidenum">
              <a:rPr lang="en-US" altLang="en-US"/>
              <a:pPr/>
              <a:t>26</a:t>
            </a:fld>
            <a:endParaRPr lang="en-US" altLang="en-US"/>
          </a:p>
        </p:txBody>
      </p:sp>
      <p:grpSp>
        <p:nvGrpSpPr>
          <p:cNvPr id="12292" name="Group 4"/>
          <p:cNvGrpSpPr>
            <a:grpSpLocks/>
          </p:cNvGrpSpPr>
          <p:nvPr/>
        </p:nvGrpSpPr>
        <p:grpSpPr bwMode="auto">
          <a:xfrm>
            <a:off x="457200" y="457200"/>
            <a:ext cx="7772400" cy="3841750"/>
            <a:chOff x="288" y="288"/>
            <a:chExt cx="5136" cy="2420"/>
          </a:xfrm>
        </p:grpSpPr>
        <p:pic>
          <p:nvPicPr>
            <p:cNvPr id="12290" name="Picture 2" descr="C:\My Documents\Linktools\ch07\07_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88"/>
              <a:ext cx="5136" cy="2278"/>
            </a:xfrm>
            <a:prstGeom prst="rect">
              <a:avLst/>
            </a:prstGeom>
            <a:noFill/>
            <a:extLst>
              <a:ext uri="{909E8E84-426E-40DD-AFC4-6F175D3DCCD1}">
                <a14:hiddenFill xmlns:a14="http://schemas.microsoft.com/office/drawing/2010/main">
                  <a:solidFill>
                    <a:srgbClr val="FFFFFF"/>
                  </a:solidFill>
                </a14:hiddenFill>
              </a:ext>
            </a:extLst>
          </p:spPr>
        </p:pic>
        <p:sp>
          <p:nvSpPr>
            <p:cNvPr id="12291" name="Text Box 3"/>
            <p:cNvSpPr txBox="1">
              <a:spLocks noChangeArrowheads="1"/>
            </p:cNvSpPr>
            <p:nvPr/>
          </p:nvSpPr>
          <p:spPr bwMode="auto">
            <a:xfrm rot="10800000" flipV="1">
              <a:off x="2688" y="2592"/>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2293" name="Text Box 5"/>
          <p:cNvSpPr txBox="1">
            <a:spLocks noChangeArrowheads="1"/>
          </p:cNvSpPr>
          <p:nvPr/>
        </p:nvSpPr>
        <p:spPr bwMode="auto">
          <a:xfrm>
            <a:off x="296863" y="4394200"/>
            <a:ext cx="86264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7.12  The compressive residual stresses can be harmful or beneficial. (a) A bending force applies a tensile stress on the top of the beam.  Since there are already tensile residual stresses at the top, the load-carrying characteristics are poor.  (b) The top contains compressive residual stresses.  Now the load-carrying characteristics are very goods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F22E9CD-3AD3-477F-9AE4-C3400336018A}" type="slidenum">
              <a:rPr lang="en-US" altLang="en-US"/>
              <a:pPr/>
              <a:t>27</a:t>
            </a:fld>
            <a:endParaRPr lang="en-US" altLang="en-US"/>
          </a:p>
        </p:txBody>
      </p:sp>
      <p:sp>
        <p:nvSpPr>
          <p:cNvPr id="94210" name="Text Box 2"/>
          <p:cNvSpPr txBox="1">
            <a:spLocks noChangeArrowheads="1"/>
          </p:cNvSpPr>
          <p:nvPr/>
        </p:nvSpPr>
        <p:spPr bwMode="auto">
          <a:xfrm>
            <a:off x="303213" y="338138"/>
            <a:ext cx="7772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7.4                                  Design of a Fatigue-Resistant Shaft</a:t>
            </a:r>
          </a:p>
        </p:txBody>
      </p:sp>
      <p:sp>
        <p:nvSpPr>
          <p:cNvPr id="94211" name="Text Box 3"/>
          <p:cNvSpPr txBox="1">
            <a:spLocks noChangeArrowheads="1"/>
          </p:cNvSpPr>
          <p:nvPr/>
        </p:nvSpPr>
        <p:spPr bwMode="auto">
          <a:xfrm>
            <a:off x="679450" y="1884363"/>
            <a:ext cx="77819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Your company has produced several thousand shafts that have a fatigue strength of 20,000 psi. The shafts are subjected to high-bending loads during rotation. Your sales engineers report that the first few shafts placed into service failed in a short period of time by fatigue. Design a process by which the remaining shafts can be salvaged by improving their fatigue properties.</a:t>
            </a:r>
          </a:p>
          <a:p>
            <a:endParaRPr lang="en-US" altLang="en-US" sz="2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3884534B-3D21-4654-A07A-66C442152C07}" type="slidenum">
              <a:rPr lang="en-US" altLang="en-US"/>
              <a:pPr/>
              <a:t>28</a:t>
            </a:fld>
            <a:endParaRPr lang="en-US" altLang="en-US"/>
          </a:p>
        </p:txBody>
      </p:sp>
      <p:sp>
        <p:nvSpPr>
          <p:cNvPr id="95234" name="Rectangle 2"/>
          <p:cNvSpPr>
            <a:spLocks noChangeArrowheads="1"/>
          </p:cNvSpPr>
          <p:nvPr/>
        </p:nvSpPr>
        <p:spPr bwMode="auto">
          <a:xfrm>
            <a:off x="720725" y="584200"/>
            <a:ext cx="7416800" cy="271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None/>
            </a:pPr>
            <a:r>
              <a:rPr lang="en-US" altLang="en-US" sz="2000">
                <a:solidFill>
                  <a:schemeClr val="accent2"/>
                </a:solidFill>
                <a:latin typeface="Verdana" panose="020B0604030504040204" pitchFamily="34" charset="0"/>
              </a:rPr>
              <a:t>Example 7.4 SOLUTION</a:t>
            </a:r>
          </a:p>
          <a:p>
            <a:pPr eaLnBrk="1" hangingPunct="1">
              <a:spcBef>
                <a:spcPct val="20000"/>
              </a:spcBef>
              <a:buClr>
                <a:schemeClr val="accent2"/>
              </a:buClr>
              <a:buFont typeface="Wingdings" panose="05000000000000000000" pitchFamily="2" charset="2"/>
              <a:buNone/>
            </a:pPr>
            <a:endParaRPr lang="en-US" altLang="en-US" sz="2000">
              <a:solidFill>
                <a:schemeClr val="accent2"/>
              </a:solidFill>
              <a:latin typeface="Verdana" panose="020B0604030504040204" pitchFamily="34" charset="0"/>
            </a:endParaRPr>
          </a:p>
          <a:p>
            <a:pPr eaLnBrk="1" hangingPunct="1">
              <a:spcBef>
                <a:spcPct val="20000"/>
              </a:spcBef>
              <a:buClr>
                <a:schemeClr val="accent2"/>
              </a:buClr>
              <a:buFont typeface="Wingdings" panose="05000000000000000000" pitchFamily="2" charset="2"/>
              <a:buChar char="o"/>
            </a:pPr>
            <a:r>
              <a:rPr lang="en-US" altLang="en-US" sz="2000">
                <a:solidFill>
                  <a:srgbClr val="3366FF"/>
                </a:solidFill>
                <a:latin typeface="Verdana" panose="020B0604030504040204" pitchFamily="34" charset="0"/>
              </a:rPr>
              <a:t>Increasing the strength at the surface improves the fatigue life of the shaft – carburizing</a:t>
            </a:r>
          </a:p>
          <a:p>
            <a:pPr eaLnBrk="1" hangingPunct="1">
              <a:spcBef>
                <a:spcPct val="20000"/>
              </a:spcBef>
              <a:buClr>
                <a:schemeClr val="accent2"/>
              </a:buClr>
              <a:buFont typeface="Wingdings" panose="05000000000000000000" pitchFamily="2" charset="2"/>
              <a:buChar char="o"/>
            </a:pPr>
            <a:r>
              <a:rPr lang="en-US" altLang="en-US" sz="2000">
                <a:solidFill>
                  <a:schemeClr val="accent2"/>
                </a:solidFill>
                <a:latin typeface="Verdana" panose="020B0604030504040204" pitchFamily="34" charset="0"/>
              </a:rPr>
              <a:t>Cold working the shaft</a:t>
            </a:r>
          </a:p>
          <a:p>
            <a:pPr eaLnBrk="1" hangingPunct="1">
              <a:spcBef>
                <a:spcPct val="20000"/>
              </a:spcBef>
              <a:buClr>
                <a:schemeClr val="accent2"/>
              </a:buClr>
              <a:buFont typeface="Wingdings" panose="05000000000000000000" pitchFamily="2" charset="2"/>
              <a:buChar char="o"/>
            </a:pPr>
            <a:r>
              <a:rPr lang="en-US" altLang="en-US" sz="2000">
                <a:solidFill>
                  <a:srgbClr val="3366FF"/>
                </a:solidFill>
                <a:latin typeface="Verdana" panose="020B0604030504040204" pitchFamily="34" charset="0"/>
              </a:rPr>
              <a:t>Shot peen the shaft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B596AE40-4DF8-45E6-9A63-99EF980AAB48}" type="slidenum">
              <a:rPr lang="en-US" altLang="en-US"/>
              <a:pPr/>
              <a:t>29</a:t>
            </a:fld>
            <a:endParaRPr lang="en-US" altLang="en-US"/>
          </a:p>
        </p:txBody>
      </p:sp>
      <p:sp>
        <p:nvSpPr>
          <p:cNvPr id="96258" name="Text Box 2"/>
          <p:cNvSpPr txBox="1">
            <a:spLocks noChangeArrowheads="1"/>
          </p:cNvSpPr>
          <p:nvPr/>
        </p:nvSpPr>
        <p:spPr bwMode="auto">
          <a:xfrm>
            <a:off x="576263" y="141288"/>
            <a:ext cx="7867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7.5 </a:t>
            </a:r>
            <a:br>
              <a:rPr lang="en-US" altLang="en-US" sz="3200"/>
            </a:br>
            <a:r>
              <a:rPr lang="en-US" altLang="en-US" sz="3200"/>
              <a:t>Characteristics of Cold Working</a:t>
            </a:r>
          </a:p>
        </p:txBody>
      </p:sp>
      <p:grpSp>
        <p:nvGrpSpPr>
          <p:cNvPr id="96260" name="Group 4"/>
          <p:cNvGrpSpPr>
            <a:grpSpLocks/>
          </p:cNvGrpSpPr>
          <p:nvPr/>
        </p:nvGrpSpPr>
        <p:grpSpPr bwMode="auto">
          <a:xfrm>
            <a:off x="728663" y="1254125"/>
            <a:ext cx="7569200" cy="3852863"/>
            <a:chOff x="336" y="144"/>
            <a:chExt cx="5136" cy="2873"/>
          </a:xfrm>
        </p:grpSpPr>
        <p:pic>
          <p:nvPicPr>
            <p:cNvPr id="96261" name="Picture 5" descr="C:\My Documents\Linktools\ch07\07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44"/>
              <a:ext cx="5136" cy="2680"/>
            </a:xfrm>
            <a:prstGeom prst="rect">
              <a:avLst/>
            </a:prstGeom>
            <a:noFill/>
            <a:extLst>
              <a:ext uri="{909E8E84-426E-40DD-AFC4-6F175D3DCCD1}">
                <a14:hiddenFill xmlns:a14="http://schemas.microsoft.com/office/drawing/2010/main">
                  <a:solidFill>
                    <a:srgbClr val="FFFFFF"/>
                  </a:solidFill>
                </a14:hiddenFill>
              </a:ext>
            </a:extLst>
          </p:spPr>
        </p:pic>
        <p:sp>
          <p:nvSpPr>
            <p:cNvPr id="96262" name="Text Box 6"/>
            <p:cNvSpPr txBox="1">
              <a:spLocks noChangeArrowheads="1"/>
            </p:cNvSpPr>
            <p:nvPr/>
          </p:nvSpPr>
          <p:spPr bwMode="auto">
            <a:xfrm rot="10800000" flipV="1">
              <a:off x="2729" y="2880"/>
              <a:ext cx="264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6263" name="Text Box 7"/>
          <p:cNvSpPr txBox="1">
            <a:spLocks noChangeArrowheads="1"/>
          </p:cNvSpPr>
          <p:nvPr/>
        </p:nvSpPr>
        <p:spPr bwMode="auto">
          <a:xfrm>
            <a:off x="533400" y="5030788"/>
            <a:ext cx="80930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7.13 A comparison of strengthening copper by (a) cold working and (b) alloying with zinc.  Note that cold working produces greater strengthening, yet has little effect on electrical conductivity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C353BD7F-0F93-49EF-BDCD-2F25F01CDB31}" type="slidenum">
              <a:rPr lang="en-US" altLang="en-US"/>
              <a:pPr/>
              <a:t>3</a:t>
            </a:fld>
            <a:endParaRPr lang="en-US" altLang="en-US"/>
          </a:p>
        </p:txBody>
      </p:sp>
      <p:sp>
        <p:nvSpPr>
          <p:cNvPr id="75780" name="Rectangle 4"/>
          <p:cNvSpPr>
            <a:spLocks noGrp="1" noChangeArrowheads="1"/>
          </p:cNvSpPr>
          <p:nvPr>
            <p:ph type="title"/>
          </p:nvPr>
        </p:nvSpPr>
        <p:spPr>
          <a:xfrm>
            <a:off x="541338" y="220663"/>
            <a:ext cx="8001000" cy="723900"/>
          </a:xfrm>
          <a:noFill/>
          <a:ln/>
        </p:spPr>
        <p:txBody>
          <a:bodyPr/>
          <a:lstStyle/>
          <a:p>
            <a:pPr algn="ctr"/>
            <a:r>
              <a:rPr lang="en-US" altLang="en-US"/>
              <a:t>Chapter Outline </a:t>
            </a:r>
          </a:p>
        </p:txBody>
      </p:sp>
      <p:sp>
        <p:nvSpPr>
          <p:cNvPr id="75781" name="Rectangle 5"/>
          <p:cNvSpPr>
            <a:spLocks noGrp="1" noChangeArrowheads="1"/>
          </p:cNvSpPr>
          <p:nvPr>
            <p:ph type="body" idx="1"/>
          </p:nvPr>
        </p:nvSpPr>
        <p:spPr>
          <a:xfrm>
            <a:off x="625475" y="990600"/>
            <a:ext cx="8026400" cy="5189538"/>
          </a:xfrm>
          <a:noFill/>
          <a:ln/>
        </p:spPr>
        <p:txBody>
          <a:bodyPr/>
          <a:lstStyle/>
          <a:p>
            <a:pPr marL="571500" indent="-571500"/>
            <a:r>
              <a:rPr lang="en-US" altLang="en-US" sz="2400">
                <a:solidFill>
                  <a:schemeClr val="accent2"/>
                </a:solidFill>
              </a:rPr>
              <a:t>7.1 Relationship of Cold Working to the  	 	   Stress-Strain Curve</a:t>
            </a:r>
          </a:p>
          <a:p>
            <a:pPr marL="571500" indent="-571500"/>
            <a:r>
              <a:rPr lang="en-US" altLang="en-US" sz="2400">
                <a:solidFill>
                  <a:schemeClr val="accent2"/>
                </a:solidFill>
              </a:rPr>
              <a:t>7.2</a:t>
            </a:r>
            <a:r>
              <a:rPr lang="en-US" altLang="en-US" sz="2400">
                <a:solidFill>
                  <a:srgbClr val="3366FF"/>
                </a:solidFill>
              </a:rPr>
              <a:t> Strain-Hardening Mechanisms</a:t>
            </a:r>
          </a:p>
          <a:p>
            <a:pPr marL="571500" indent="-571500"/>
            <a:r>
              <a:rPr lang="en-US" altLang="en-US" sz="2400">
                <a:solidFill>
                  <a:schemeClr val="accent2"/>
                </a:solidFill>
              </a:rPr>
              <a:t>7.3 Properties versus Percent Cold Work</a:t>
            </a:r>
          </a:p>
          <a:p>
            <a:pPr marL="571500" indent="-571500"/>
            <a:r>
              <a:rPr lang="en-US" altLang="en-US" sz="2400">
                <a:solidFill>
                  <a:schemeClr val="accent2"/>
                </a:solidFill>
              </a:rPr>
              <a:t>7.4</a:t>
            </a:r>
            <a:r>
              <a:rPr lang="en-US" altLang="en-US" sz="2400">
                <a:solidFill>
                  <a:srgbClr val="3366FF"/>
                </a:solidFill>
              </a:rPr>
              <a:t> Microstructure, Texture Strengthening, 	   	  and Residual Stresses</a:t>
            </a:r>
          </a:p>
          <a:p>
            <a:pPr marL="571500" indent="-571500"/>
            <a:r>
              <a:rPr lang="en-US" altLang="en-US" sz="2400">
                <a:solidFill>
                  <a:schemeClr val="accent2"/>
                </a:solidFill>
              </a:rPr>
              <a:t>7.5 Characteristics of Cold Working</a:t>
            </a:r>
          </a:p>
          <a:p>
            <a:pPr marL="571500" indent="-571500"/>
            <a:r>
              <a:rPr lang="en-US" altLang="en-US" sz="2400">
                <a:solidFill>
                  <a:schemeClr val="accent2"/>
                </a:solidFill>
              </a:rPr>
              <a:t>7.6</a:t>
            </a:r>
            <a:r>
              <a:rPr lang="en-US" altLang="en-US" sz="2400">
                <a:solidFill>
                  <a:srgbClr val="3366FF"/>
                </a:solidFill>
              </a:rPr>
              <a:t> The Three Stages of Annealing</a:t>
            </a:r>
          </a:p>
          <a:p>
            <a:pPr marL="571500" indent="-571500"/>
            <a:r>
              <a:rPr lang="en-US" altLang="en-US" sz="2400">
                <a:solidFill>
                  <a:schemeClr val="accent2"/>
                </a:solidFill>
              </a:rPr>
              <a:t>7.7 Control of Annealing</a:t>
            </a:r>
          </a:p>
          <a:p>
            <a:pPr marL="571500" indent="-571500"/>
            <a:r>
              <a:rPr lang="en-US" altLang="en-US" sz="2400">
                <a:solidFill>
                  <a:schemeClr val="accent2"/>
                </a:solidFill>
              </a:rPr>
              <a:t>7.8</a:t>
            </a:r>
            <a:r>
              <a:rPr lang="en-US" altLang="en-US" sz="2400">
                <a:solidFill>
                  <a:srgbClr val="3366FF"/>
                </a:solidFill>
              </a:rPr>
              <a:t> Annealing and Materials Processing</a:t>
            </a:r>
          </a:p>
          <a:p>
            <a:pPr marL="571500" indent="-571500"/>
            <a:r>
              <a:rPr lang="en-US" altLang="en-US" sz="2400">
                <a:solidFill>
                  <a:schemeClr val="accent2"/>
                </a:solidFill>
              </a:rPr>
              <a:t>7.9 Hot Working</a:t>
            </a:r>
          </a:p>
          <a:p>
            <a:pPr marL="571500" indent="-571500"/>
            <a:r>
              <a:rPr lang="en-US" altLang="en-US" sz="2400">
                <a:solidFill>
                  <a:schemeClr val="accent2"/>
                </a:solidFill>
              </a:rPr>
              <a:t>7.10</a:t>
            </a:r>
            <a:r>
              <a:rPr lang="en-US" altLang="en-US" sz="2400">
                <a:solidFill>
                  <a:srgbClr val="3366FF"/>
                </a:solidFill>
              </a:rPr>
              <a:t> Superplastic Forming (SPF)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B035B2C9-267F-4E2A-89CA-E7172B0E3840}" type="slidenum">
              <a:rPr lang="en-US" altLang="en-US"/>
              <a:pPr/>
              <a:t>30</a:t>
            </a:fld>
            <a:endParaRPr lang="en-US" altLang="en-US"/>
          </a:p>
        </p:txBody>
      </p:sp>
      <p:grpSp>
        <p:nvGrpSpPr>
          <p:cNvPr id="98306" name="Group 2"/>
          <p:cNvGrpSpPr>
            <a:grpSpLocks/>
          </p:cNvGrpSpPr>
          <p:nvPr/>
        </p:nvGrpSpPr>
        <p:grpSpPr bwMode="auto">
          <a:xfrm>
            <a:off x="533400" y="804863"/>
            <a:ext cx="7635875" cy="3432175"/>
            <a:chOff x="336" y="336"/>
            <a:chExt cx="5088" cy="2334"/>
          </a:xfrm>
        </p:grpSpPr>
        <p:pic>
          <p:nvPicPr>
            <p:cNvPr id="98307" name="Picture 3" descr="C:\My Documents\Linktools\ch07\07_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5088" cy="2112"/>
            </a:xfrm>
            <a:prstGeom prst="rect">
              <a:avLst/>
            </a:prstGeom>
            <a:noFill/>
            <a:extLst>
              <a:ext uri="{909E8E84-426E-40DD-AFC4-6F175D3DCCD1}">
                <a14:hiddenFill xmlns:a14="http://schemas.microsoft.com/office/drawing/2010/main">
                  <a:solidFill>
                    <a:srgbClr val="FFFFFF"/>
                  </a:solidFill>
                </a14:hiddenFill>
              </a:ext>
            </a:extLst>
          </p:spPr>
        </p:pic>
        <p:sp>
          <p:nvSpPr>
            <p:cNvPr id="98308" name="Text Box 4"/>
            <p:cNvSpPr txBox="1">
              <a:spLocks noChangeArrowheads="1"/>
            </p:cNvSpPr>
            <p:nvPr/>
          </p:nvSpPr>
          <p:spPr bwMode="auto">
            <a:xfrm rot="10800000" flipV="1">
              <a:off x="2686" y="2545"/>
              <a:ext cx="2641"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8309" name="Text Box 5"/>
          <p:cNvSpPr txBox="1">
            <a:spLocks noChangeArrowheads="1"/>
          </p:cNvSpPr>
          <p:nvPr/>
        </p:nvSpPr>
        <p:spPr bwMode="auto">
          <a:xfrm>
            <a:off x="373063" y="4656138"/>
            <a:ext cx="84582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7.14  The wire-drawing process.  The force F</a:t>
            </a:r>
            <a:r>
              <a:rPr lang="en-US" altLang="en-US" b="1" baseline="-25000"/>
              <a:t>d</a:t>
            </a:r>
            <a:r>
              <a:rPr lang="en-US" altLang="en-US" b="1"/>
              <a:t> acts on both the original and final diameters. Thus, the stress produced in the final wire is greater than that in the original.  If the wire did not strain harden during drawing, the final wire would beak before the original wire was  drawn through the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5D8684A7-61E1-479B-9C3A-EA3409F08863}" type="slidenum">
              <a:rPr lang="en-US" altLang="en-US"/>
              <a:pPr/>
              <a:t>31</a:t>
            </a:fld>
            <a:endParaRPr lang="en-US" altLang="en-US"/>
          </a:p>
        </p:txBody>
      </p:sp>
      <p:sp>
        <p:nvSpPr>
          <p:cNvPr id="97282" name="Text Box 2"/>
          <p:cNvSpPr txBox="1">
            <a:spLocks noChangeArrowheads="1"/>
          </p:cNvSpPr>
          <p:nvPr/>
        </p:nvSpPr>
        <p:spPr bwMode="auto">
          <a:xfrm>
            <a:off x="219075" y="585788"/>
            <a:ext cx="7772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7.5                                  Design of a Wire Drawing Process</a:t>
            </a:r>
          </a:p>
        </p:txBody>
      </p:sp>
      <p:sp>
        <p:nvSpPr>
          <p:cNvPr id="97283" name="Text Box 3"/>
          <p:cNvSpPr txBox="1">
            <a:spLocks noChangeArrowheads="1"/>
          </p:cNvSpPr>
          <p:nvPr/>
        </p:nvSpPr>
        <p:spPr bwMode="auto">
          <a:xfrm>
            <a:off x="612775" y="1908175"/>
            <a:ext cx="7924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Design a process to produce 0.20-in. diameter copper wire. The mechanical properties of copper are to be assumed as those shown in Figure 7.7.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2F8115B0-50C6-418E-95D6-AD158743D984}" type="slidenum">
              <a:rPr lang="en-US" altLang="en-US"/>
              <a:pPr/>
              <a:t>32</a:t>
            </a:fld>
            <a:endParaRPr lang="en-US" altLang="en-US"/>
          </a:p>
        </p:txBody>
      </p:sp>
      <p:grpSp>
        <p:nvGrpSpPr>
          <p:cNvPr id="110595" name="Group 3"/>
          <p:cNvGrpSpPr>
            <a:grpSpLocks/>
          </p:cNvGrpSpPr>
          <p:nvPr/>
        </p:nvGrpSpPr>
        <p:grpSpPr bwMode="auto">
          <a:xfrm>
            <a:off x="1030288" y="608013"/>
            <a:ext cx="6757987" cy="4981575"/>
            <a:chOff x="384" y="282"/>
            <a:chExt cx="4944" cy="2902"/>
          </a:xfrm>
        </p:grpSpPr>
        <p:pic>
          <p:nvPicPr>
            <p:cNvPr id="110596" name="Picture 4"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110597" name="Text Box 5"/>
            <p:cNvSpPr txBox="1">
              <a:spLocks noChangeArrowheads="1"/>
            </p:cNvSpPr>
            <p:nvPr/>
          </p:nvSpPr>
          <p:spPr bwMode="auto">
            <a:xfrm rot="10800000" flipV="1">
              <a:off x="2685" y="3024"/>
              <a:ext cx="2640"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10598" name="Text Box 6"/>
          <p:cNvSpPr txBox="1">
            <a:spLocks noChangeArrowheads="1"/>
          </p:cNvSpPr>
          <p:nvPr/>
        </p:nvSpPr>
        <p:spPr bwMode="auto">
          <a:xfrm>
            <a:off x="898525" y="5522913"/>
            <a:ext cx="7407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E510F09-569D-45A1-9BFF-049BB1913325}" type="slidenum">
              <a:rPr lang="en-US" altLang="en-US"/>
              <a:pPr/>
              <a:t>33</a:t>
            </a:fld>
            <a:endParaRPr lang="en-US" altLang="en-US"/>
          </a:p>
        </p:txBody>
      </p:sp>
      <p:sp>
        <p:nvSpPr>
          <p:cNvPr id="13320" name="Rectangle 8"/>
          <p:cNvSpPr>
            <a:spLocks noChangeArrowheads="1"/>
          </p:cNvSpPr>
          <p:nvPr/>
        </p:nvSpPr>
        <p:spPr bwMode="auto">
          <a:xfrm>
            <a:off x="692150" y="139700"/>
            <a:ext cx="322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spcBef>
                <a:spcPct val="20000"/>
              </a:spcBef>
              <a:buClr>
                <a:schemeClr val="accent2"/>
              </a:buClr>
              <a:buFont typeface="Wingdings" panose="05000000000000000000" pitchFamily="2" charset="2"/>
              <a:buNone/>
            </a:pPr>
            <a:r>
              <a:rPr lang="en-US" altLang="en-US" sz="2000">
                <a:solidFill>
                  <a:schemeClr val="accent2"/>
                </a:solidFill>
              </a:rPr>
              <a:t>Example 7.5 SOLUTION</a:t>
            </a:r>
          </a:p>
        </p:txBody>
      </p:sp>
      <p:pic>
        <p:nvPicPr>
          <p:cNvPr id="1332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975" y="609600"/>
            <a:ext cx="6961188" cy="556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CD98F8-5E0E-4910-8D7F-04EB035BC491}" type="slidenum">
              <a:rPr lang="en-US" altLang="en-US"/>
              <a:pPr/>
              <a:t>34</a:t>
            </a:fld>
            <a:endParaRPr lang="en-US" altLang="en-US"/>
          </a:p>
        </p:txBody>
      </p:sp>
      <p:sp>
        <p:nvSpPr>
          <p:cNvPr id="15366" name="Text Box 6"/>
          <p:cNvSpPr txBox="1">
            <a:spLocks noChangeArrowheads="1"/>
          </p:cNvSpPr>
          <p:nvPr/>
        </p:nvSpPr>
        <p:spPr bwMode="auto">
          <a:xfrm>
            <a:off x="134938" y="166688"/>
            <a:ext cx="83677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7.6</a:t>
            </a:r>
            <a:br>
              <a:rPr lang="en-US" altLang="en-US" sz="3200"/>
            </a:br>
            <a:r>
              <a:rPr lang="en-US" altLang="en-US" sz="3200"/>
              <a:t>The Three Stages of Annealing</a:t>
            </a:r>
          </a:p>
        </p:txBody>
      </p:sp>
      <p:sp>
        <p:nvSpPr>
          <p:cNvPr id="15367" name="Rectangle 7"/>
          <p:cNvSpPr>
            <a:spLocks noChangeArrowheads="1"/>
          </p:cNvSpPr>
          <p:nvPr/>
        </p:nvSpPr>
        <p:spPr bwMode="auto">
          <a:xfrm>
            <a:off x="541338" y="1354138"/>
            <a:ext cx="7866062" cy="480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Recovery</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A low-temperature annealing heat treatment designed to eliminate residual stresses introduced during deformation without reducing the strength of the cold-worked material.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Recrystallization </a:t>
            </a:r>
            <a:r>
              <a:rPr lang="en-US" altLang="en-US" sz="2400">
                <a:latin typeface="Verdana" panose="020B0604030504040204" pitchFamily="34" charset="0"/>
              </a:rPr>
              <a:t>- A medium-temperature annealing heat treatment designed to eliminate all of the effects of the strain hardening produced during cold working.</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Grain growth</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Movement of grain boundaries by diffusion in order to reduce the amount of grain boundary area.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A15593-BED4-4ED9-AA3D-11EE64F82E7B}" type="slidenum">
              <a:rPr lang="en-US" altLang="en-US"/>
              <a:pPr/>
              <a:t>35</a:t>
            </a:fld>
            <a:endParaRPr lang="en-US" altLang="en-US"/>
          </a:p>
        </p:txBody>
      </p:sp>
      <p:pic>
        <p:nvPicPr>
          <p:cNvPr id="99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3" y="625475"/>
            <a:ext cx="6934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1" name="Rectangle 3"/>
          <p:cNvSpPr>
            <a:spLocks noChangeArrowheads="1"/>
          </p:cNvSpPr>
          <p:nvPr/>
        </p:nvSpPr>
        <p:spPr bwMode="auto">
          <a:xfrm>
            <a:off x="804863" y="3983038"/>
            <a:ext cx="72707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7.16 Photomicrographs showing the effect of annealing temperature on grain size in brass. Twin boundaries can also be observed in the structures. (a) Annealed at 400</a:t>
            </a:r>
            <a:r>
              <a:rPr lang="en-US" altLang="en-US" b="1" baseline="40000"/>
              <a:t>o</a:t>
            </a:r>
            <a:r>
              <a:rPr lang="en-US" altLang="en-US" b="1"/>
              <a:t>C, (b) annealed at 650</a:t>
            </a:r>
            <a:r>
              <a:rPr lang="en-US" altLang="en-US" b="1" baseline="40000"/>
              <a:t>o</a:t>
            </a:r>
            <a:r>
              <a:rPr lang="en-US" altLang="en-US" b="1"/>
              <a:t>C, and (c) annealed at 800</a:t>
            </a:r>
            <a:r>
              <a:rPr lang="en-US" altLang="en-US" b="1" baseline="40000"/>
              <a:t>o</a:t>
            </a:r>
            <a:r>
              <a:rPr lang="en-US" altLang="en-US" b="1"/>
              <a:t>C (75). (Adapted from Brick, R. and Phillips, A., The Structure and Properties of Alloys, 1949: McGraw-Hill.)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07C267A8-9A42-4A26-92E7-873CD4FC5796}" type="slidenum">
              <a:rPr lang="en-US" altLang="en-US"/>
              <a:pPr/>
              <a:t>36</a:t>
            </a:fld>
            <a:endParaRPr lang="en-US" altLang="en-US"/>
          </a:p>
        </p:txBody>
      </p:sp>
      <p:grpSp>
        <p:nvGrpSpPr>
          <p:cNvPr id="16388" name="Group 4"/>
          <p:cNvGrpSpPr>
            <a:grpSpLocks/>
          </p:cNvGrpSpPr>
          <p:nvPr/>
        </p:nvGrpSpPr>
        <p:grpSpPr bwMode="auto">
          <a:xfrm>
            <a:off x="355600" y="1979613"/>
            <a:ext cx="8305800" cy="2638425"/>
            <a:chOff x="240" y="432"/>
            <a:chExt cx="5232" cy="2115"/>
          </a:xfrm>
        </p:grpSpPr>
        <p:pic>
          <p:nvPicPr>
            <p:cNvPr id="16386" name="Picture 2" descr="C:\My Documents\Linktools\ch07\07_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432"/>
              <a:ext cx="5232" cy="1968"/>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rot="10800000" flipV="1">
              <a:off x="2782" y="2399"/>
              <a:ext cx="2640"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6389" name="Text Box 5"/>
          <p:cNvSpPr txBox="1">
            <a:spLocks noChangeArrowheads="1"/>
          </p:cNvSpPr>
          <p:nvPr/>
        </p:nvSpPr>
        <p:spPr bwMode="auto">
          <a:xfrm>
            <a:off x="660400" y="4724400"/>
            <a:ext cx="7483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7.17  The effect of annealing temperature on the microstructure of cold-worked metals.  (a) cold-worked, (b) after recovery, (c) after recrystallization, and (d) after grain growth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155D32DF-364A-4F29-811D-FCC9330EE9B8}" type="slidenum">
              <a:rPr lang="en-US" altLang="en-US"/>
              <a:pPr/>
              <a:t>37</a:t>
            </a:fld>
            <a:endParaRPr lang="en-US" altLang="en-US"/>
          </a:p>
        </p:txBody>
      </p:sp>
      <p:grpSp>
        <p:nvGrpSpPr>
          <p:cNvPr id="17412" name="Group 4"/>
          <p:cNvGrpSpPr>
            <a:grpSpLocks/>
          </p:cNvGrpSpPr>
          <p:nvPr/>
        </p:nvGrpSpPr>
        <p:grpSpPr bwMode="auto">
          <a:xfrm>
            <a:off x="1371600" y="168275"/>
            <a:ext cx="6205538" cy="5121275"/>
            <a:chOff x="384" y="337"/>
            <a:chExt cx="4944" cy="3094"/>
          </a:xfrm>
        </p:grpSpPr>
        <p:pic>
          <p:nvPicPr>
            <p:cNvPr id="17410" name="Picture 2" descr="C:\My Documents\Linktools\ch07\07_18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7"/>
              <a:ext cx="4944" cy="2833"/>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rot="10800000" flipV="1">
              <a:off x="2587" y="3264"/>
              <a:ext cx="2641"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7413" name="Text Box 5"/>
          <p:cNvSpPr txBox="1">
            <a:spLocks noChangeArrowheads="1"/>
          </p:cNvSpPr>
          <p:nvPr/>
        </p:nvSpPr>
        <p:spPr bwMode="auto">
          <a:xfrm>
            <a:off x="855663" y="5267325"/>
            <a:ext cx="74834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b="1"/>
              <a:t>Figure 7.18  The effect of cold work on the properties of a Cu-35% Zn alloy and the effect of annealing temperature on the properties of a Cu-35% Zn alloy that is cold-worked 75%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C9474315-6F2B-4CAE-AEE8-DF0BE0CEBB32}" type="slidenum">
              <a:rPr lang="en-US" altLang="en-US"/>
              <a:pPr/>
              <a:t>38</a:t>
            </a:fld>
            <a:endParaRPr lang="en-US" altLang="en-US"/>
          </a:p>
        </p:txBody>
      </p:sp>
      <p:sp>
        <p:nvSpPr>
          <p:cNvPr id="100354" name="Text Box 2"/>
          <p:cNvSpPr txBox="1">
            <a:spLocks noChangeArrowheads="1"/>
          </p:cNvSpPr>
          <p:nvPr/>
        </p:nvSpPr>
        <p:spPr bwMode="auto">
          <a:xfrm>
            <a:off x="879475" y="166688"/>
            <a:ext cx="6810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7.7</a:t>
            </a:r>
            <a:br>
              <a:rPr lang="en-US" altLang="en-US" sz="3200"/>
            </a:br>
            <a:r>
              <a:rPr lang="en-US" altLang="en-US" sz="3200"/>
              <a:t>Control of Annealing</a:t>
            </a:r>
          </a:p>
        </p:txBody>
      </p:sp>
      <p:sp>
        <p:nvSpPr>
          <p:cNvPr id="100355" name="Rectangle 3"/>
          <p:cNvSpPr>
            <a:spLocks noChangeArrowheads="1"/>
          </p:cNvSpPr>
          <p:nvPr/>
        </p:nvSpPr>
        <p:spPr bwMode="auto">
          <a:xfrm>
            <a:off x="558800" y="1574800"/>
            <a:ext cx="7866063"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Warm working</a:t>
            </a:r>
            <a:r>
              <a:rPr lang="en-US" altLang="en-US" sz="2400">
                <a:latin typeface="Verdana" panose="020B0604030504040204" pitchFamily="34" charset="0"/>
              </a:rPr>
              <a:t> - A term used to indicate the processing of metallic materials in a temperature range that is between those that define cold and hot working (usually a temperature between 0.3 to 0.6 of melting temperature in 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2AE1832B-3D7A-46F6-AD48-A5B42D87B09C}" type="slidenum">
              <a:rPr lang="en-US" altLang="en-US"/>
              <a:pPr/>
              <a:t>39</a:t>
            </a:fld>
            <a:endParaRPr lang="en-US" altLang="en-US"/>
          </a:p>
        </p:txBody>
      </p:sp>
      <p:grpSp>
        <p:nvGrpSpPr>
          <p:cNvPr id="73732" name="Group 4"/>
          <p:cNvGrpSpPr>
            <a:grpSpLocks/>
          </p:cNvGrpSpPr>
          <p:nvPr/>
        </p:nvGrpSpPr>
        <p:grpSpPr bwMode="auto">
          <a:xfrm>
            <a:off x="1735138" y="271463"/>
            <a:ext cx="5464175" cy="4864100"/>
            <a:chOff x="480" y="171"/>
            <a:chExt cx="4800" cy="3330"/>
          </a:xfrm>
        </p:grpSpPr>
        <p:pic>
          <p:nvPicPr>
            <p:cNvPr id="73730" name="Picture 2" descr="C:\My Documents\Linktools\ch07\07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171"/>
              <a:ext cx="4800" cy="3142"/>
            </a:xfrm>
            <a:prstGeom prst="rect">
              <a:avLst/>
            </a:prstGeom>
            <a:noFill/>
            <a:extLst>
              <a:ext uri="{909E8E84-426E-40DD-AFC4-6F175D3DCCD1}">
                <a14:hiddenFill xmlns:a14="http://schemas.microsoft.com/office/drawing/2010/main">
                  <a:solidFill>
                    <a:srgbClr val="FFFFFF"/>
                  </a:solidFill>
                </a14:hiddenFill>
              </a:ext>
            </a:extLst>
          </p:spPr>
        </p:pic>
        <p:sp>
          <p:nvSpPr>
            <p:cNvPr id="73731" name="Text Box 3"/>
            <p:cNvSpPr txBox="1">
              <a:spLocks noChangeArrowheads="1"/>
            </p:cNvSpPr>
            <p:nvPr/>
          </p:nvSpPr>
          <p:spPr bwMode="auto">
            <a:xfrm rot="10800000" flipV="1">
              <a:off x="2590" y="3312"/>
              <a:ext cx="2639"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73733" name="Text Box 5"/>
          <p:cNvSpPr txBox="1">
            <a:spLocks noChangeArrowheads="1"/>
          </p:cNvSpPr>
          <p:nvPr/>
        </p:nvSpPr>
        <p:spPr bwMode="auto">
          <a:xfrm>
            <a:off x="763588" y="5095875"/>
            <a:ext cx="772953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7.19  Longer annealing times reduce the recrystallization temperature.  Note that the recrystallization temperature is not a fixed temperature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fld id="{A32F67D9-4FCA-40E3-AB6D-B9A00B669A48}" type="slidenum">
              <a:rPr lang="en-US" altLang="en-US"/>
              <a:pPr/>
              <a:t>4</a:t>
            </a:fld>
            <a:endParaRPr lang="en-US" altLang="en-US"/>
          </a:p>
        </p:txBody>
      </p:sp>
      <p:sp>
        <p:nvSpPr>
          <p:cNvPr id="76804" name="Text Box 4"/>
          <p:cNvSpPr txBox="1">
            <a:spLocks noChangeArrowheads="1"/>
          </p:cNvSpPr>
          <p:nvPr/>
        </p:nvSpPr>
        <p:spPr bwMode="auto">
          <a:xfrm>
            <a:off x="484188" y="2417763"/>
            <a:ext cx="8324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accent2"/>
              </a:buClr>
              <a:buFont typeface="Wingdings" panose="05000000000000000000" pitchFamily="2" charset="2"/>
              <a:buNone/>
            </a:pPr>
            <a:r>
              <a:rPr lang="en-US" altLang="en-US" sz="2000">
                <a:latin typeface="AdvTmath3" charset="0"/>
              </a:rPr>
              <a:t> </a:t>
            </a:r>
            <a:endParaRPr lang="en-US" altLang="en-US" sz="2000"/>
          </a:p>
        </p:txBody>
      </p:sp>
      <p:sp>
        <p:nvSpPr>
          <p:cNvPr id="76805" name="Text Box 5"/>
          <p:cNvSpPr txBox="1">
            <a:spLocks noChangeArrowheads="1"/>
          </p:cNvSpPr>
          <p:nvPr/>
        </p:nvSpPr>
        <p:spPr bwMode="auto">
          <a:xfrm>
            <a:off x="922338" y="327025"/>
            <a:ext cx="714692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7.1 </a:t>
            </a:r>
            <a:br>
              <a:rPr lang="en-US" altLang="en-US" sz="3200"/>
            </a:br>
            <a:r>
              <a:rPr lang="en-US" altLang="en-US" sz="3200"/>
              <a:t> Relationship of Cold Working to the Stress-Strain Curve</a:t>
            </a:r>
          </a:p>
        </p:txBody>
      </p:sp>
      <p:sp>
        <p:nvSpPr>
          <p:cNvPr id="76806" name="Rectangle 6"/>
          <p:cNvSpPr>
            <a:spLocks noGrp="1" noChangeArrowheads="1"/>
          </p:cNvSpPr>
          <p:nvPr>
            <p:ph type="body" idx="1"/>
          </p:nvPr>
        </p:nvSpPr>
        <p:spPr>
          <a:xfrm>
            <a:off x="1074738" y="2090738"/>
            <a:ext cx="7342187" cy="2886075"/>
          </a:xfrm>
          <a:noFill/>
          <a:ln/>
        </p:spPr>
        <p:txBody>
          <a:bodyPr/>
          <a:lstStyle/>
          <a:p>
            <a:r>
              <a:rPr lang="en-US" altLang="en-US" sz="2400">
                <a:solidFill>
                  <a:schemeClr val="accent2"/>
                </a:solidFill>
              </a:rPr>
              <a:t>Flow stress </a:t>
            </a:r>
          </a:p>
          <a:p>
            <a:r>
              <a:rPr lang="en-US" altLang="en-US" sz="2400">
                <a:solidFill>
                  <a:srgbClr val="3366FF"/>
                </a:solidFill>
              </a:rPr>
              <a:t>Strain hardening</a:t>
            </a:r>
          </a:p>
          <a:p>
            <a:r>
              <a:rPr lang="en-US" altLang="en-US" sz="2400">
                <a:solidFill>
                  <a:schemeClr val="accent2"/>
                </a:solidFill>
              </a:rPr>
              <a:t>Strain hardening exponent (</a:t>
            </a:r>
            <a:r>
              <a:rPr lang="en-US" altLang="en-US" sz="2400" i="1">
                <a:solidFill>
                  <a:schemeClr val="accent2"/>
                </a:solidFill>
              </a:rPr>
              <a:t>n</a:t>
            </a:r>
            <a:r>
              <a:rPr lang="en-US" altLang="en-US" sz="2400">
                <a:solidFill>
                  <a:schemeClr val="accent2"/>
                </a:solidFill>
              </a:rPr>
              <a:t>)</a:t>
            </a:r>
          </a:p>
          <a:p>
            <a:r>
              <a:rPr lang="en-US" altLang="en-US" sz="2400">
                <a:solidFill>
                  <a:srgbClr val="3366FF"/>
                </a:solidFill>
              </a:rPr>
              <a:t>Strain-rate sensitivity (</a:t>
            </a:r>
            <a:r>
              <a:rPr lang="en-US" altLang="en-US" sz="2400" i="1">
                <a:solidFill>
                  <a:srgbClr val="3366FF"/>
                </a:solidFill>
              </a:rPr>
              <a:t>m</a:t>
            </a:r>
            <a:r>
              <a:rPr lang="en-US" altLang="en-US" sz="2400">
                <a:solidFill>
                  <a:srgbClr val="3366FF"/>
                </a:solidFill>
              </a:rPr>
              <a:t>)</a:t>
            </a:r>
          </a:p>
          <a:p>
            <a:r>
              <a:rPr lang="en-US" altLang="en-US" sz="2400">
                <a:solidFill>
                  <a:schemeClr val="accent2"/>
                </a:solidFill>
              </a:rPr>
              <a:t>Bauschinger effect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D8B27C85-CAA6-498A-8F46-B2B87B33243B}" type="slidenum">
              <a:rPr lang="en-US" altLang="en-US"/>
              <a:pPr/>
              <a:t>40</a:t>
            </a:fld>
            <a:endParaRPr lang="en-US" altLang="en-US"/>
          </a:p>
        </p:txBody>
      </p:sp>
      <p:pic>
        <p:nvPicPr>
          <p:cNvPr id="101379"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7638" y="180975"/>
            <a:ext cx="6061075"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7AC6E7-73D1-427E-9E10-BEEDAC3D273F}" type="slidenum">
              <a:rPr lang="en-US" altLang="en-US"/>
              <a:pPr/>
              <a:t>41</a:t>
            </a:fld>
            <a:endParaRPr lang="en-US" altLang="en-US"/>
          </a:p>
        </p:txBody>
      </p:sp>
      <p:sp>
        <p:nvSpPr>
          <p:cNvPr id="102402" name="Text Box 2"/>
          <p:cNvSpPr txBox="1">
            <a:spLocks noChangeArrowheads="1"/>
          </p:cNvSpPr>
          <p:nvPr/>
        </p:nvSpPr>
        <p:spPr bwMode="auto">
          <a:xfrm>
            <a:off x="615950" y="4460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7.8</a:t>
            </a:r>
            <a:br>
              <a:rPr lang="en-US" altLang="en-US" sz="3200"/>
            </a:br>
            <a:r>
              <a:rPr lang="en-US" altLang="en-US" sz="3200"/>
              <a:t>Annealing and Materials Processing</a:t>
            </a:r>
          </a:p>
        </p:txBody>
      </p:sp>
      <p:sp>
        <p:nvSpPr>
          <p:cNvPr id="102403" name="Rectangle 3"/>
          <p:cNvSpPr>
            <a:spLocks noChangeArrowheads="1"/>
          </p:cNvSpPr>
          <p:nvPr/>
        </p:nvSpPr>
        <p:spPr bwMode="auto">
          <a:xfrm>
            <a:off x="525463" y="1928813"/>
            <a:ext cx="7866062"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Heat-affected zone (HAZ)</a:t>
            </a:r>
            <a:r>
              <a:rPr lang="en-US" altLang="en-US" sz="2400">
                <a:latin typeface="Verdana" panose="020B0604030504040204" pitchFamily="34" charset="0"/>
              </a:rPr>
              <a:t> - The volume of material adjacent to a weld that is heated during the welding process above some critical temperature at which a change in the structure, such as grain growth or recrystallization, occurs.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801A24BA-8D04-489A-BBDE-A037229359A7}" type="slidenum">
              <a:rPr lang="en-US" altLang="en-US"/>
              <a:pPr/>
              <a:t>42</a:t>
            </a:fld>
            <a:endParaRPr lang="en-US" altLang="en-US"/>
          </a:p>
        </p:txBody>
      </p:sp>
      <p:sp>
        <p:nvSpPr>
          <p:cNvPr id="104450" name="Text Box 2"/>
          <p:cNvSpPr txBox="1">
            <a:spLocks noChangeArrowheads="1"/>
          </p:cNvSpPr>
          <p:nvPr/>
        </p:nvSpPr>
        <p:spPr bwMode="auto">
          <a:xfrm>
            <a:off x="303213" y="338138"/>
            <a:ext cx="77724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7.6                                   Design of a Process to Produce              Copper Strip</a:t>
            </a:r>
          </a:p>
        </p:txBody>
      </p:sp>
      <p:sp>
        <p:nvSpPr>
          <p:cNvPr id="104451" name="Text Box 3"/>
          <p:cNvSpPr txBox="1">
            <a:spLocks noChangeArrowheads="1"/>
          </p:cNvSpPr>
          <p:nvPr/>
        </p:nvSpPr>
        <p:spPr bwMode="auto">
          <a:xfrm>
            <a:off x="669925" y="1917700"/>
            <a:ext cx="763905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We wish to produce a 0.1-cm-thick, 6-cm-wide copper strip having at least 60,000 psi yield strength and at least 5% elongation. We are able to purchase 6-cm-wide strip only in thicknesses of 5 cm. Design a process to produce the product we need.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CEDC04E0-6872-4A92-AD2E-DE34AB10780F}" type="slidenum">
              <a:rPr lang="en-US" altLang="en-US"/>
              <a:pPr/>
              <a:t>43</a:t>
            </a:fld>
            <a:endParaRPr lang="en-US" altLang="en-US"/>
          </a:p>
        </p:txBody>
      </p:sp>
      <p:grpSp>
        <p:nvGrpSpPr>
          <p:cNvPr id="111619" name="Group 1027"/>
          <p:cNvGrpSpPr>
            <a:grpSpLocks/>
          </p:cNvGrpSpPr>
          <p:nvPr/>
        </p:nvGrpSpPr>
        <p:grpSpPr bwMode="auto">
          <a:xfrm>
            <a:off x="1028700" y="676275"/>
            <a:ext cx="6750050" cy="4722813"/>
            <a:chOff x="384" y="282"/>
            <a:chExt cx="4944" cy="2912"/>
          </a:xfrm>
        </p:grpSpPr>
        <p:pic>
          <p:nvPicPr>
            <p:cNvPr id="111620" name="Picture 1028"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111621" name="Text Box 1029"/>
            <p:cNvSpPr txBox="1">
              <a:spLocks noChangeArrowheads="1"/>
            </p:cNvSpPr>
            <p:nvPr/>
          </p:nvSpPr>
          <p:spPr bwMode="auto">
            <a:xfrm rot="10800000" flipV="1">
              <a:off x="2684" y="3024"/>
              <a:ext cx="2639"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11622" name="Text Box 1030"/>
          <p:cNvSpPr txBox="1">
            <a:spLocks noChangeArrowheads="1"/>
          </p:cNvSpPr>
          <p:nvPr/>
        </p:nvSpPr>
        <p:spPr bwMode="auto">
          <a:xfrm>
            <a:off x="898525" y="5522913"/>
            <a:ext cx="7407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1"/>
          </p:nvPr>
        </p:nvSpPr>
        <p:spPr/>
        <p:txBody>
          <a:bodyPr/>
          <a:lstStyle/>
          <a:p>
            <a:fld id="{A09837A4-905C-48E2-9613-4D6EFCF4F971}" type="slidenum">
              <a:rPr lang="en-US" altLang="en-US"/>
              <a:pPr/>
              <a:t>44</a:t>
            </a:fld>
            <a:endParaRPr lang="en-US" altLang="en-US"/>
          </a:p>
        </p:txBody>
      </p:sp>
      <p:sp>
        <p:nvSpPr>
          <p:cNvPr id="105474" name="Rectangle 1026"/>
          <p:cNvSpPr>
            <a:spLocks noChangeArrowheads="1"/>
          </p:cNvSpPr>
          <p:nvPr/>
        </p:nvSpPr>
        <p:spPr bwMode="auto">
          <a:xfrm>
            <a:off x="742950" y="407988"/>
            <a:ext cx="724217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chemeClr val="accent2"/>
                </a:solidFill>
              </a:rPr>
              <a:t>Example 7.6 SOLUTION</a:t>
            </a:r>
          </a:p>
          <a:p>
            <a:pPr>
              <a:spcBef>
                <a:spcPct val="50000"/>
              </a:spcBef>
            </a:pPr>
            <a:r>
              <a:rPr lang="en-US" altLang="en-US" sz="2000"/>
              <a:t>In Example 7-2, we found that the required properties can be obtained with a cold work of 40 to 45%. Therefore, the starting thickness must be between 0.167 cm and 0.182 cm, and this starting material must be as soft as possible— that is, in the annealed condition. Since we are able to purchase only 5-cm thick stock, we must reduce the thickness of the 5-cm strip to between 0.167 and 0.182 cm, then anneal the strip prior to final cold working. But can we successfully cold work from 5 cm to 0.182 cm?</a:t>
            </a:r>
          </a:p>
        </p:txBody>
      </p:sp>
      <p:sp>
        <p:nvSpPr>
          <p:cNvPr id="105476" name="Rectangle 1028"/>
          <p:cNvSpPr>
            <a:spLocks noChangeArrowheads="1"/>
          </p:cNvSpPr>
          <p:nvPr/>
        </p:nvSpPr>
        <p:spPr bwMode="auto">
          <a:xfrm>
            <a:off x="735013" y="5095875"/>
            <a:ext cx="73771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t>	Based on Figure 7.7, a maximum of about 90% cold work is permitted. Therefore, we must do a series of cold work and anneal cycles.</a:t>
            </a:r>
          </a:p>
        </p:txBody>
      </p:sp>
      <p:pic>
        <p:nvPicPr>
          <p:cNvPr id="105477" name="Picture 1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4078288"/>
            <a:ext cx="7323138"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9C4487B4-0774-48CE-8AD3-5FB191D7C75F}" type="slidenum">
              <a:rPr lang="en-US" altLang="en-US"/>
              <a:pPr/>
              <a:t>45</a:t>
            </a:fld>
            <a:endParaRPr lang="en-US" altLang="en-US"/>
          </a:p>
        </p:txBody>
      </p:sp>
      <p:grpSp>
        <p:nvGrpSpPr>
          <p:cNvPr id="18436" name="Group 4"/>
          <p:cNvGrpSpPr>
            <a:grpSpLocks/>
          </p:cNvGrpSpPr>
          <p:nvPr/>
        </p:nvGrpSpPr>
        <p:grpSpPr bwMode="auto">
          <a:xfrm>
            <a:off x="906463" y="109538"/>
            <a:ext cx="6926262" cy="4843462"/>
            <a:chOff x="384" y="144"/>
            <a:chExt cx="4944" cy="3105"/>
          </a:xfrm>
        </p:grpSpPr>
        <p:pic>
          <p:nvPicPr>
            <p:cNvPr id="18434" name="Picture 2" descr="C:\My Documents\Linktools\ch07\07_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4944" cy="2938"/>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p:cNvSpPr txBox="1">
              <a:spLocks noChangeArrowheads="1"/>
            </p:cNvSpPr>
            <p:nvPr/>
          </p:nvSpPr>
          <p:spPr bwMode="auto">
            <a:xfrm rot="10800000" flipV="1">
              <a:off x="2689" y="3072"/>
              <a:ext cx="263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8437" name="Text Box 5"/>
          <p:cNvSpPr txBox="1">
            <a:spLocks noChangeArrowheads="1"/>
          </p:cNvSpPr>
          <p:nvPr/>
        </p:nvSpPr>
        <p:spPr bwMode="auto">
          <a:xfrm>
            <a:off x="212725" y="4841875"/>
            <a:ext cx="877887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b="1"/>
              <a:t>Figure 7.20  The structure and properties surrounding a fusion weld in a cold-worked metal.  Note: only the right-hand side of the heat-affected zone is marked on the diagram.  Note the loss in strength caused by recrystallization and grain growth in the heat-affected zone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D1427AF8-D45F-4D7D-AACE-5B031FCDE4D0}" type="slidenum">
              <a:rPr lang="en-US" altLang="en-US"/>
              <a:pPr/>
              <a:t>46</a:t>
            </a:fld>
            <a:endParaRPr lang="en-US" altLang="en-US"/>
          </a:p>
        </p:txBody>
      </p:sp>
      <p:sp>
        <p:nvSpPr>
          <p:cNvPr id="103426" name="Text Box 1026"/>
          <p:cNvSpPr txBox="1">
            <a:spLocks noChangeArrowheads="1"/>
          </p:cNvSpPr>
          <p:nvPr/>
        </p:nvSpPr>
        <p:spPr bwMode="auto">
          <a:xfrm>
            <a:off x="565150" y="4714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7.9</a:t>
            </a:r>
            <a:br>
              <a:rPr lang="en-US" altLang="en-US" sz="3200"/>
            </a:br>
            <a:r>
              <a:rPr lang="en-US" altLang="en-US" sz="3200"/>
              <a:t>Hot Working</a:t>
            </a:r>
          </a:p>
        </p:txBody>
      </p:sp>
      <p:sp>
        <p:nvSpPr>
          <p:cNvPr id="103427" name="Rectangle 1027"/>
          <p:cNvSpPr>
            <a:spLocks noChangeArrowheads="1"/>
          </p:cNvSpPr>
          <p:nvPr/>
        </p:nvSpPr>
        <p:spPr bwMode="auto">
          <a:xfrm>
            <a:off x="533400" y="1981200"/>
            <a:ext cx="7866063"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Lack of Strengthening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Elimination of Imperfections</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Anisotropic Behavior</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Surface Finish and Dimensional Accuracy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C33BC5D3-9543-42FA-80AC-45498F2A7D2C}" type="slidenum">
              <a:rPr lang="en-US" altLang="en-US"/>
              <a:pPr/>
              <a:t>47</a:t>
            </a:fld>
            <a:endParaRPr lang="en-US" altLang="en-US"/>
          </a:p>
        </p:txBody>
      </p:sp>
      <p:grpSp>
        <p:nvGrpSpPr>
          <p:cNvPr id="19460" name="Group 4"/>
          <p:cNvGrpSpPr>
            <a:grpSpLocks/>
          </p:cNvGrpSpPr>
          <p:nvPr/>
        </p:nvGrpSpPr>
        <p:grpSpPr bwMode="auto">
          <a:xfrm>
            <a:off x="855663" y="796925"/>
            <a:ext cx="6932612" cy="3960813"/>
            <a:chOff x="432" y="364"/>
            <a:chExt cx="4896" cy="2395"/>
          </a:xfrm>
        </p:grpSpPr>
        <p:pic>
          <p:nvPicPr>
            <p:cNvPr id="19458" name="Picture 2" descr="C:\My Documents\Linktools\ch07\07_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364"/>
              <a:ext cx="4896" cy="2266"/>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rot="10800000" flipV="1">
              <a:off x="2684" y="2592"/>
              <a:ext cx="2640"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9461" name="Text Box 5"/>
          <p:cNvSpPr txBox="1">
            <a:spLocks noChangeArrowheads="1"/>
          </p:cNvSpPr>
          <p:nvPr/>
        </p:nvSpPr>
        <p:spPr bwMode="auto">
          <a:xfrm>
            <a:off x="636588" y="4808538"/>
            <a:ext cx="79406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7.21  During hot working, the elongated anisotropic grains immediately recrystallize.  If the hot-working temperature is properly controlled, the final hot-worked grain size can be very fine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9B7CA85F-FE2B-4B33-9130-2C4B67B09019}" type="slidenum">
              <a:rPr lang="en-US" altLang="en-US"/>
              <a:pPr/>
              <a:t>48</a:t>
            </a:fld>
            <a:endParaRPr lang="en-US" altLang="en-US"/>
          </a:p>
        </p:txBody>
      </p:sp>
      <p:sp>
        <p:nvSpPr>
          <p:cNvPr id="106498" name="Text Box 2"/>
          <p:cNvSpPr txBox="1">
            <a:spLocks noChangeArrowheads="1"/>
          </p:cNvSpPr>
          <p:nvPr/>
        </p:nvSpPr>
        <p:spPr bwMode="auto">
          <a:xfrm>
            <a:off x="541338" y="338138"/>
            <a:ext cx="77724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7.7                                   Design of a Process to Produce a             Copper Strip</a:t>
            </a:r>
          </a:p>
        </p:txBody>
      </p:sp>
      <p:sp>
        <p:nvSpPr>
          <p:cNvPr id="106499" name="Text Box 3"/>
          <p:cNvSpPr txBox="1">
            <a:spLocks noChangeArrowheads="1"/>
          </p:cNvSpPr>
          <p:nvPr/>
        </p:nvSpPr>
        <p:spPr bwMode="auto">
          <a:xfrm>
            <a:off x="577850" y="1958975"/>
            <a:ext cx="7646988"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We want to produce a 0.1-cm-thick, 6-cm-wide copper strip having at least 60,000 psi yield strength and at least 5% elongation. We are able to purchase 6-cm-wide strip only in thicknesses of 5 cm. Design a process to produce the product we need, but in fewer steps than were required in Example 7.6.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1"/>
          </p:nvPr>
        </p:nvSpPr>
        <p:spPr/>
        <p:txBody>
          <a:bodyPr/>
          <a:lstStyle/>
          <a:p>
            <a:fld id="{7C3E1EC0-31DF-45D5-B8D4-7CB46F9CA1C3}" type="slidenum">
              <a:rPr lang="en-US" altLang="en-US"/>
              <a:pPr/>
              <a:t>49</a:t>
            </a:fld>
            <a:endParaRPr lang="en-US" altLang="en-US"/>
          </a:p>
        </p:txBody>
      </p:sp>
      <p:sp>
        <p:nvSpPr>
          <p:cNvPr id="107522" name="Rectangle 2"/>
          <p:cNvSpPr>
            <a:spLocks noChangeArrowheads="1"/>
          </p:cNvSpPr>
          <p:nvPr/>
        </p:nvSpPr>
        <p:spPr bwMode="auto">
          <a:xfrm>
            <a:off x="573088" y="268288"/>
            <a:ext cx="7646987"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chemeClr val="accent2"/>
                </a:solidFill>
              </a:rPr>
              <a:t>Example 7.7 SOLUTION</a:t>
            </a:r>
          </a:p>
          <a:p>
            <a:pPr>
              <a:spcBef>
                <a:spcPct val="50000"/>
              </a:spcBef>
            </a:pPr>
            <a:r>
              <a:rPr lang="en-US" altLang="en-US" sz="2000"/>
              <a:t>In Example 7.6, we relied on a series of cold work-anneal cycles to obtain the required thickness. We could reduce the steps by hot rolling to the required intermediate thickness:</a:t>
            </a:r>
          </a:p>
        </p:txBody>
      </p:sp>
      <p:sp>
        <p:nvSpPr>
          <p:cNvPr id="107526" name="Rectangle 6"/>
          <p:cNvSpPr>
            <a:spLocks noChangeArrowheads="1"/>
          </p:cNvSpPr>
          <p:nvPr/>
        </p:nvSpPr>
        <p:spPr bwMode="auto">
          <a:xfrm>
            <a:off x="611188" y="3844925"/>
            <a:ext cx="65436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t>Thus our design might be:</a:t>
            </a:r>
          </a:p>
          <a:p>
            <a:pPr>
              <a:spcBef>
                <a:spcPct val="50000"/>
              </a:spcBef>
            </a:pPr>
            <a:r>
              <a:rPr lang="en-US" altLang="en-US" sz="2000"/>
              <a:t>1. Hot work the 5-cm strip 96.4% to the intermediate thickness of 0.182 cm.</a:t>
            </a:r>
          </a:p>
          <a:p>
            <a:pPr>
              <a:spcBef>
                <a:spcPct val="50000"/>
              </a:spcBef>
            </a:pPr>
            <a:r>
              <a:rPr lang="en-US" altLang="en-US" sz="2000"/>
              <a:t>2. Cold work 45% from 0.182 cm to the final dimension of 0.1 cm. This design gives the correct dimensions and properties.</a:t>
            </a:r>
          </a:p>
        </p:txBody>
      </p:sp>
      <p:pic>
        <p:nvPicPr>
          <p:cNvPr id="1075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13" y="2073275"/>
            <a:ext cx="776287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FBBAB31-DB67-4533-B732-963DFDA0D65C}" type="slidenum">
              <a:rPr lang="en-US" altLang="en-US"/>
              <a:pPr/>
              <a:t>5</a:t>
            </a:fld>
            <a:endParaRPr lang="en-US" altLang="en-US"/>
          </a:p>
        </p:txBody>
      </p:sp>
      <p:sp>
        <p:nvSpPr>
          <p:cNvPr id="79877" name="Rectangle 5"/>
          <p:cNvSpPr>
            <a:spLocks noChangeArrowheads="1"/>
          </p:cNvSpPr>
          <p:nvPr/>
        </p:nvSpPr>
        <p:spPr bwMode="auto">
          <a:xfrm>
            <a:off x="6489700" y="2187575"/>
            <a:ext cx="24796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 Development of strain hardening from the stress-strain diagram</a:t>
            </a:r>
          </a:p>
        </p:txBody>
      </p:sp>
      <p:pic>
        <p:nvPicPr>
          <p:cNvPr id="798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50" y="119063"/>
            <a:ext cx="5630863"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2403782B-C0EB-404C-A643-BD7ADCB62282}" type="slidenum">
              <a:rPr lang="en-US" altLang="en-US"/>
              <a:pPr/>
              <a:t>50</a:t>
            </a:fld>
            <a:endParaRPr lang="en-US" altLang="en-US"/>
          </a:p>
        </p:txBody>
      </p:sp>
      <p:sp>
        <p:nvSpPr>
          <p:cNvPr id="108546" name="Text Box 2"/>
          <p:cNvSpPr txBox="1">
            <a:spLocks noChangeArrowheads="1"/>
          </p:cNvSpPr>
          <p:nvPr/>
        </p:nvSpPr>
        <p:spPr bwMode="auto">
          <a:xfrm>
            <a:off x="565150" y="4714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7.10</a:t>
            </a:r>
            <a:br>
              <a:rPr lang="en-US" altLang="en-US" sz="3200"/>
            </a:br>
            <a:r>
              <a:rPr lang="en-US" altLang="en-US" sz="3200"/>
              <a:t>Superplastic Forming (SPF)</a:t>
            </a:r>
          </a:p>
        </p:txBody>
      </p:sp>
      <p:sp>
        <p:nvSpPr>
          <p:cNvPr id="108547" name="Rectangle 3"/>
          <p:cNvSpPr>
            <a:spLocks noChangeArrowheads="1"/>
          </p:cNvSpPr>
          <p:nvPr/>
        </p:nvSpPr>
        <p:spPr bwMode="auto">
          <a:xfrm>
            <a:off x="533400" y="1981200"/>
            <a:ext cx="7866063"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Superplasticity </a:t>
            </a:r>
            <a:r>
              <a:rPr lang="en-US" altLang="en-US" sz="2400">
                <a:latin typeface="Verdana" panose="020B0604030504040204" pitchFamily="34" charset="0"/>
              </a:rPr>
              <a:t>- The ability of a metallic or ceramic material to deform uniformly by an exceptionally large amount.</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Strain rate </a:t>
            </a:r>
            <a:r>
              <a:rPr lang="en-US" altLang="en-US" sz="2400">
                <a:latin typeface="Verdana" panose="020B0604030504040204" pitchFamily="34" charset="0"/>
              </a:rPr>
              <a:t>- The rate at which a material is deformed.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AF937AF2-F20D-4255-ABB7-A33B5128604C}" type="slidenum">
              <a:rPr lang="en-US" altLang="en-US"/>
              <a:pPr/>
              <a:t>51</a:t>
            </a:fld>
            <a:endParaRPr lang="en-US" altLang="en-US"/>
          </a:p>
        </p:txBody>
      </p:sp>
      <p:pic>
        <p:nvPicPr>
          <p:cNvPr id="1095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3" y="1384300"/>
            <a:ext cx="8840787"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B85DE803-BCD8-4FFD-9C91-512CF82D00E8}" type="slidenum">
              <a:rPr lang="en-US" altLang="en-US"/>
              <a:pPr/>
              <a:t>52</a:t>
            </a:fld>
            <a:endParaRPr lang="en-US" altLang="en-US"/>
          </a:p>
        </p:txBody>
      </p:sp>
      <p:grpSp>
        <p:nvGrpSpPr>
          <p:cNvPr id="20484" name="Group 4"/>
          <p:cNvGrpSpPr>
            <a:grpSpLocks/>
          </p:cNvGrpSpPr>
          <p:nvPr/>
        </p:nvGrpSpPr>
        <p:grpSpPr bwMode="auto">
          <a:xfrm>
            <a:off x="795338" y="304800"/>
            <a:ext cx="5148262" cy="5867400"/>
            <a:chOff x="144" y="192"/>
            <a:chExt cx="3600" cy="3696"/>
          </a:xfrm>
        </p:grpSpPr>
        <p:pic>
          <p:nvPicPr>
            <p:cNvPr id="20482" name="Picture 2" descr="C:\My Documents\Linktools\ch07\07_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 y="192"/>
              <a:ext cx="3498" cy="3696"/>
            </a:xfrm>
            <a:prstGeom prst="rect">
              <a:avLst/>
            </a:prstGeom>
            <a:noFill/>
            <a:extLst>
              <a:ext uri="{909E8E84-426E-40DD-AFC4-6F175D3DCCD1}">
                <a14:hiddenFill xmlns:a14="http://schemas.microsoft.com/office/drawing/2010/main">
                  <a:solidFill>
                    <a:srgbClr val="FFFFFF"/>
                  </a:solidFill>
                </a14:hiddenFill>
              </a:ext>
            </a:extLst>
          </p:spPr>
        </p:pic>
        <p:sp>
          <p:nvSpPr>
            <p:cNvPr id="20483" name="Text Box 3"/>
            <p:cNvSpPr txBox="1">
              <a:spLocks noChangeArrowheads="1"/>
            </p:cNvSpPr>
            <p:nvPr/>
          </p:nvSpPr>
          <p:spPr bwMode="auto">
            <a:xfrm rot="-5400000">
              <a:off x="-1232" y="1615"/>
              <a:ext cx="2881"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20485" name="Text Box 5"/>
          <p:cNvSpPr txBox="1">
            <a:spLocks noChangeArrowheads="1"/>
          </p:cNvSpPr>
          <p:nvPr/>
        </p:nvSpPr>
        <p:spPr bwMode="auto">
          <a:xfrm>
            <a:off x="6062663" y="2441575"/>
            <a:ext cx="2454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7.22  True stress-true strain curve (for Problem 7.9)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5C27E01D-8464-426F-A79A-9558B6EF10BE}" type="slidenum">
              <a:rPr lang="en-US" altLang="en-US"/>
              <a:pPr/>
              <a:t>53</a:t>
            </a:fld>
            <a:endParaRPr lang="en-US" altLang="en-US"/>
          </a:p>
        </p:txBody>
      </p:sp>
      <p:grpSp>
        <p:nvGrpSpPr>
          <p:cNvPr id="21508" name="Group 4"/>
          <p:cNvGrpSpPr>
            <a:grpSpLocks/>
          </p:cNvGrpSpPr>
          <p:nvPr/>
        </p:nvGrpSpPr>
        <p:grpSpPr bwMode="auto">
          <a:xfrm>
            <a:off x="304800" y="381000"/>
            <a:ext cx="5629275" cy="5748338"/>
            <a:chOff x="192" y="240"/>
            <a:chExt cx="3546" cy="3696"/>
          </a:xfrm>
        </p:grpSpPr>
        <p:pic>
          <p:nvPicPr>
            <p:cNvPr id="21506" name="Picture 2" descr="C:\My Documents\Linktools\ch07\07_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88"/>
              <a:ext cx="3450" cy="3648"/>
            </a:xfrm>
            <a:prstGeom prst="rect">
              <a:avLst/>
            </a:prstGeom>
            <a:noFill/>
            <a:extLst>
              <a:ext uri="{909E8E84-426E-40DD-AFC4-6F175D3DCCD1}">
                <a14:hiddenFill xmlns:a14="http://schemas.microsoft.com/office/drawing/2010/main">
                  <a:solidFill>
                    <a:srgbClr val="FFFFFF"/>
                  </a:solidFill>
                </a14:hiddenFill>
              </a:ext>
            </a:extLst>
          </p:spPr>
        </p:pic>
        <p:sp>
          <p:nvSpPr>
            <p:cNvPr id="21507" name="Text Box 3"/>
            <p:cNvSpPr txBox="1">
              <a:spLocks noChangeArrowheads="1"/>
            </p:cNvSpPr>
            <p:nvPr/>
          </p:nvSpPr>
          <p:spPr bwMode="auto">
            <a:xfrm rot="-5400000">
              <a:off x="-1191" y="1623"/>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21509" name="Text Box 5"/>
          <p:cNvSpPr txBox="1">
            <a:spLocks noChangeArrowheads="1"/>
          </p:cNvSpPr>
          <p:nvPr/>
        </p:nvSpPr>
        <p:spPr bwMode="auto">
          <a:xfrm>
            <a:off x="5986463" y="2427288"/>
            <a:ext cx="2835275"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7.23  The effect of percent cold work on the properties of a 3105 aluminum alloy (for Problems 7.22 and 7.24)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43076403-11E4-4D6C-9EB2-D7E24CB0EF09}" type="slidenum">
              <a:rPr lang="en-US" altLang="en-US"/>
              <a:pPr/>
              <a:t>54</a:t>
            </a:fld>
            <a:endParaRPr lang="en-US" altLang="en-US"/>
          </a:p>
        </p:txBody>
      </p:sp>
      <p:grpSp>
        <p:nvGrpSpPr>
          <p:cNvPr id="22532" name="Group 4"/>
          <p:cNvGrpSpPr>
            <a:grpSpLocks/>
          </p:cNvGrpSpPr>
          <p:nvPr/>
        </p:nvGrpSpPr>
        <p:grpSpPr bwMode="auto">
          <a:xfrm>
            <a:off x="228600" y="76200"/>
            <a:ext cx="5791200" cy="6019800"/>
            <a:chOff x="144" y="48"/>
            <a:chExt cx="3648" cy="3792"/>
          </a:xfrm>
        </p:grpSpPr>
        <p:pic>
          <p:nvPicPr>
            <p:cNvPr id="22530" name="Picture 2" descr="C:\My Documents\Linktools\ch07\07_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 y="267"/>
              <a:ext cx="3584" cy="3573"/>
            </a:xfrm>
            <a:prstGeom prst="rect">
              <a:avLst/>
            </a:prstGeom>
            <a:noFill/>
            <a:extLst>
              <a:ext uri="{909E8E84-426E-40DD-AFC4-6F175D3DCCD1}">
                <a14:hiddenFill xmlns:a14="http://schemas.microsoft.com/office/drawing/2010/main">
                  <a:solidFill>
                    <a:srgbClr val="FFFFFF"/>
                  </a:solidFill>
                </a14:hiddenFill>
              </a:ext>
            </a:extLst>
          </p:spPr>
        </p:pic>
        <p:sp>
          <p:nvSpPr>
            <p:cNvPr id="22531" name="Text Box 3"/>
            <p:cNvSpPr txBox="1">
              <a:spLocks noChangeArrowheads="1"/>
            </p:cNvSpPr>
            <p:nvPr/>
          </p:nvSpPr>
          <p:spPr bwMode="auto">
            <a:xfrm rot="-5400000">
              <a:off x="-1239" y="1431"/>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22533" name="Text Box 5"/>
          <p:cNvSpPr txBox="1">
            <a:spLocks noChangeArrowheads="1"/>
          </p:cNvSpPr>
          <p:nvPr/>
        </p:nvSpPr>
        <p:spPr bwMode="auto">
          <a:xfrm>
            <a:off x="6062663" y="2378075"/>
            <a:ext cx="25304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7.24  The effect of percent cold work on the properties of a Cu-30% Zn brass (for Problems 7.23 and 7.26)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9BF00D89-6F5C-4420-94BB-65287009DB0D}" type="slidenum">
              <a:rPr lang="en-US" altLang="en-US"/>
              <a:pPr/>
              <a:t>55</a:t>
            </a:fld>
            <a:endParaRPr lang="en-US" altLang="en-US"/>
          </a:p>
        </p:txBody>
      </p:sp>
      <p:grpSp>
        <p:nvGrpSpPr>
          <p:cNvPr id="23556" name="Group 4"/>
          <p:cNvGrpSpPr>
            <a:grpSpLocks/>
          </p:cNvGrpSpPr>
          <p:nvPr/>
        </p:nvGrpSpPr>
        <p:grpSpPr bwMode="auto">
          <a:xfrm>
            <a:off x="1389063" y="342900"/>
            <a:ext cx="6138862" cy="4906963"/>
            <a:chOff x="384" y="263"/>
            <a:chExt cx="4944" cy="2824"/>
          </a:xfrm>
        </p:grpSpPr>
        <p:pic>
          <p:nvPicPr>
            <p:cNvPr id="23554" name="Picture 2" descr="C:\My Documents\Linktools\ch07\07_p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63"/>
              <a:ext cx="4944" cy="2665"/>
            </a:xfrm>
            <a:prstGeom prst="rect">
              <a:avLst/>
            </a:prstGeom>
            <a:noFill/>
            <a:extLst>
              <a:ext uri="{909E8E84-426E-40DD-AFC4-6F175D3DCCD1}">
                <a14:hiddenFill xmlns:a14="http://schemas.microsoft.com/office/drawing/2010/main">
                  <a:solidFill>
                    <a:srgbClr val="FFFFFF"/>
                  </a:solidFill>
                </a14:hiddenFill>
              </a:ext>
            </a:extLst>
          </p:spPr>
        </p:pic>
        <p:sp>
          <p:nvSpPr>
            <p:cNvPr id="23555" name="Text Box 3"/>
            <p:cNvSpPr txBox="1">
              <a:spLocks noChangeArrowheads="1"/>
            </p:cNvSpPr>
            <p:nvPr/>
          </p:nvSpPr>
          <p:spPr bwMode="auto">
            <a:xfrm rot="10800000" flipV="1">
              <a:off x="2686" y="2928"/>
              <a:ext cx="2641"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23557" name="Text Box 5"/>
          <p:cNvSpPr txBox="1">
            <a:spLocks noChangeArrowheads="1"/>
          </p:cNvSpPr>
          <p:nvPr/>
        </p:nvSpPr>
        <p:spPr bwMode="auto">
          <a:xfrm>
            <a:off x="569913" y="5294313"/>
            <a:ext cx="80930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(Repeated for Problems 7.25 and 7.27 and 7.43)  The effect of cold work on the mechanical properties of copper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57F7F6B3-307C-4AE0-B22C-B22011E06994}" type="slidenum">
              <a:rPr lang="en-US" altLang="en-US"/>
              <a:pPr/>
              <a:t>56</a:t>
            </a:fld>
            <a:endParaRPr lang="en-US" altLang="en-US"/>
          </a:p>
        </p:txBody>
      </p:sp>
      <p:grpSp>
        <p:nvGrpSpPr>
          <p:cNvPr id="24580" name="Group 4"/>
          <p:cNvGrpSpPr>
            <a:grpSpLocks/>
          </p:cNvGrpSpPr>
          <p:nvPr/>
        </p:nvGrpSpPr>
        <p:grpSpPr bwMode="auto">
          <a:xfrm>
            <a:off x="730250" y="304800"/>
            <a:ext cx="4527550" cy="5826125"/>
            <a:chOff x="460" y="192"/>
            <a:chExt cx="2852" cy="3792"/>
          </a:xfrm>
        </p:grpSpPr>
        <p:pic>
          <p:nvPicPr>
            <p:cNvPr id="24578" name="Picture 2" descr="C:\My Documents\Linktools\ch07\07_p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 y="192"/>
              <a:ext cx="2784" cy="3792"/>
            </a:xfrm>
            <a:prstGeom prst="rect">
              <a:avLst/>
            </a:prstGeom>
            <a:noFill/>
            <a:extLst>
              <a:ext uri="{909E8E84-426E-40DD-AFC4-6F175D3DCCD1}">
                <a14:hiddenFill xmlns:a14="http://schemas.microsoft.com/office/drawing/2010/main">
                  <a:solidFill>
                    <a:srgbClr val="FFFFFF"/>
                  </a:solidFill>
                </a14:hiddenFill>
              </a:ext>
            </a:extLst>
          </p:spPr>
        </p:pic>
        <p:sp>
          <p:nvSpPr>
            <p:cNvPr id="24579" name="Text Box 3"/>
            <p:cNvSpPr txBox="1">
              <a:spLocks noChangeArrowheads="1"/>
            </p:cNvSpPr>
            <p:nvPr/>
          </p:nvSpPr>
          <p:spPr bwMode="auto">
            <a:xfrm rot="-5400000">
              <a:off x="-923" y="1671"/>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24581" name="Text Box 5"/>
          <p:cNvSpPr txBox="1">
            <a:spLocks noChangeArrowheads="1"/>
          </p:cNvSpPr>
          <p:nvPr/>
        </p:nvSpPr>
        <p:spPr bwMode="auto">
          <a:xfrm>
            <a:off x="5318125" y="1244600"/>
            <a:ext cx="2835275"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7.10 (Repeated for Problem 7.29)  Anistropic behavior in a rolled aluminum-lithium sheet material used in aerospace applications.  The sketch relates the position of tensile bars to the mechanical properties that are obtained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fld id="{36A98299-5F86-4C30-B473-E97624C29261}" type="slidenum">
              <a:rPr lang="en-US" altLang="en-US"/>
              <a:pPr/>
              <a:t>6</a:t>
            </a:fld>
            <a:endParaRPr lang="en-US" altLang="en-US"/>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50" y="287338"/>
            <a:ext cx="5819775" cy="588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5563" y="1246188"/>
            <a:ext cx="2570162"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2" name="Rectangle 6"/>
          <p:cNvSpPr>
            <a:spLocks noChangeArrowheads="1"/>
          </p:cNvSpPr>
          <p:nvPr/>
        </p:nvSpPr>
        <p:spPr bwMode="auto">
          <a:xfrm>
            <a:off x="6527800" y="3382963"/>
            <a:ext cx="25146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7.2 Manufacturing processes that make use of cold working as well as hot working. Common metalworking methods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7A1ECDED-CD45-44D5-8FBA-47F53E469C78}" type="slidenum">
              <a:rPr lang="en-US" altLang="en-US"/>
              <a:pPr/>
              <a:t>7</a:t>
            </a:fld>
            <a:endParaRPr lang="en-US" altLang="en-US"/>
          </a:p>
        </p:txBody>
      </p:sp>
      <p:grpSp>
        <p:nvGrpSpPr>
          <p:cNvPr id="6154" name="Group 10"/>
          <p:cNvGrpSpPr>
            <a:grpSpLocks/>
          </p:cNvGrpSpPr>
          <p:nvPr/>
        </p:nvGrpSpPr>
        <p:grpSpPr bwMode="auto">
          <a:xfrm>
            <a:off x="442913" y="200025"/>
            <a:ext cx="5011737" cy="5964238"/>
            <a:chOff x="193" y="334"/>
            <a:chExt cx="3195" cy="3650"/>
          </a:xfrm>
        </p:grpSpPr>
        <p:pic>
          <p:nvPicPr>
            <p:cNvPr id="6152" name="Picture 8" descr="C:\My Documents\Linktools\ch07\07_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3052" cy="3648"/>
            </a:xfrm>
            <a:prstGeom prst="rect">
              <a:avLst/>
            </a:prstGeom>
            <a:noFill/>
            <a:extLst>
              <a:ext uri="{909E8E84-426E-40DD-AFC4-6F175D3DCCD1}">
                <a14:hiddenFill xmlns:a14="http://schemas.microsoft.com/office/drawing/2010/main">
                  <a:solidFill>
                    <a:srgbClr val="FFFFFF"/>
                  </a:solidFill>
                </a14:hiddenFill>
              </a:ext>
            </a:extLst>
          </p:spPr>
        </p:pic>
        <p:sp>
          <p:nvSpPr>
            <p:cNvPr id="6153" name="Text Box 9"/>
            <p:cNvSpPr txBox="1">
              <a:spLocks noChangeArrowheads="1"/>
            </p:cNvSpPr>
            <p:nvPr/>
          </p:nvSpPr>
          <p:spPr bwMode="auto">
            <a:xfrm rot="-5400000">
              <a:off x="-1189" y="1716"/>
              <a:ext cx="2881" cy="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6155" name="Text Box 11"/>
          <p:cNvSpPr txBox="1">
            <a:spLocks noChangeArrowheads="1"/>
          </p:cNvSpPr>
          <p:nvPr/>
        </p:nvSpPr>
        <p:spPr bwMode="auto">
          <a:xfrm>
            <a:off x="5538788" y="1768475"/>
            <a:ext cx="3063875"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7.3  The true stress-true strain curves for metals with large and small strain-hardening exponents.  Larger degrees of strengthening are obtained for a given strain for the metal with the larger </a:t>
            </a:r>
            <a:r>
              <a:rPr lang="en-US" altLang="en-US" b="1" i="1"/>
              <a:t>n</a:t>
            </a:r>
            <a:endParaRPr lang="en-US" altLang="en-US"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DE157763-35C4-4C94-B5A7-F24AB712F298}" type="slidenum">
              <a:rPr lang="en-US" altLang="en-US"/>
              <a:pPr/>
              <a:t>8</a:t>
            </a:fld>
            <a:endParaRPr lang="en-US" altLang="en-US"/>
          </a:p>
        </p:txBody>
      </p:sp>
      <p:pic>
        <p:nvPicPr>
          <p:cNvPr id="819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30325"/>
            <a:ext cx="8537575" cy="471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87927E3-FF06-4CF5-A718-3C901C2852A2}" type="slidenum">
              <a:rPr lang="en-US" altLang="en-US"/>
              <a:pPr/>
              <a:t>9</a:t>
            </a:fld>
            <a:endParaRPr lang="en-US" altLang="en-US"/>
          </a:p>
        </p:txBody>
      </p:sp>
      <p:sp>
        <p:nvSpPr>
          <p:cNvPr id="82947" name="Rectangle 3"/>
          <p:cNvSpPr>
            <a:spLocks noChangeArrowheads="1"/>
          </p:cNvSpPr>
          <p:nvPr/>
        </p:nvSpPr>
        <p:spPr bwMode="auto">
          <a:xfrm>
            <a:off x="566738" y="5213350"/>
            <a:ext cx="785812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400" b="1"/>
              <a:t>Figure 7.4 Forming limit diagram for different materials. (Source: Reprinted from Metals Handbook—Desk Edition, Second Edition, ASM International, Materials Park, OH 44073, p. 146, Fig. 5 © 1998 ASM International. Reprinted by permission.)</a:t>
            </a:r>
          </a:p>
        </p:txBody>
      </p:sp>
      <p:pic>
        <p:nvPicPr>
          <p:cNvPr id="829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4950" y="241300"/>
            <a:ext cx="5741988" cy="498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631</TotalTime>
  <Words>2711</Words>
  <Application>Microsoft Office PowerPoint</Application>
  <PresentationFormat>On-screen Show (4:3)</PresentationFormat>
  <Paragraphs>200</Paragraphs>
  <Slides>56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Verdana</vt:lpstr>
      <vt:lpstr>Times New Roman</vt:lpstr>
      <vt:lpstr>Wingdings</vt:lpstr>
      <vt:lpstr>AdvTmath3</vt:lpstr>
      <vt:lpstr>Profile</vt:lpstr>
      <vt:lpstr>The Science and Engineering of Materials, 4th ed Donald R. Askeland – Pradeep P. Phulé</vt:lpstr>
      <vt:lpstr>  </vt:lpstr>
      <vt:lpstr>Chapter Outline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second sight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and Engineering of Materials, 4th ed Donald R. Askeland – Pradeep P. Phuile’</dc:title>
  <dc:creator>susie reigle</dc:creator>
  <cp:lastModifiedBy>ucin sietz</cp:lastModifiedBy>
  <cp:revision>312</cp:revision>
  <dcterms:created xsi:type="dcterms:W3CDTF">2002-11-30T15:16:50Z</dcterms:created>
  <dcterms:modified xsi:type="dcterms:W3CDTF">2018-10-02T03:17:58Z</dcterms:modified>
</cp:coreProperties>
</file>