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0"/>
  </p:notesMasterIdLst>
  <p:sldIdLst>
    <p:sldId id="256" r:id="rId2"/>
    <p:sldId id="306" r:id="rId3"/>
    <p:sldId id="258" r:id="rId4"/>
    <p:sldId id="309" r:id="rId5"/>
    <p:sldId id="259" r:id="rId6"/>
    <p:sldId id="260" r:id="rId7"/>
    <p:sldId id="261" r:id="rId8"/>
    <p:sldId id="262" r:id="rId9"/>
    <p:sldId id="263" r:id="rId10"/>
    <p:sldId id="308" r:id="rId11"/>
    <p:sldId id="307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95" r:id="rId26"/>
    <p:sldId id="294" r:id="rId27"/>
    <p:sldId id="293" r:id="rId28"/>
    <p:sldId id="292" r:id="rId29"/>
    <p:sldId id="291" r:id="rId30"/>
    <p:sldId id="290" r:id="rId31"/>
    <p:sldId id="289" r:id="rId32"/>
    <p:sldId id="288" r:id="rId33"/>
    <p:sldId id="287" r:id="rId34"/>
    <p:sldId id="286" r:id="rId35"/>
    <p:sldId id="285" r:id="rId36"/>
    <p:sldId id="284" r:id="rId37"/>
    <p:sldId id="283" r:id="rId38"/>
    <p:sldId id="281" r:id="rId39"/>
    <p:sldId id="282" r:id="rId40"/>
    <p:sldId id="280" r:id="rId41"/>
    <p:sldId id="277" r:id="rId42"/>
    <p:sldId id="278" r:id="rId43"/>
    <p:sldId id="279" r:id="rId44"/>
    <p:sldId id="305" r:id="rId45"/>
    <p:sldId id="304" r:id="rId46"/>
    <p:sldId id="303" r:id="rId47"/>
    <p:sldId id="302" r:id="rId48"/>
    <p:sldId id="301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85313" autoAdjust="0"/>
  </p:normalViewPr>
  <p:slideViewPr>
    <p:cSldViewPr snapToGrid="0">
      <p:cViewPr varScale="1">
        <p:scale>
          <a:sx n="79" d="100"/>
          <a:sy n="79" d="100"/>
        </p:scale>
        <p:origin x="99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EB116-04A3-480F-91B7-D7E827C3C938}" type="datetimeFigureOut">
              <a:rPr lang="en-MY" smtClean="0"/>
              <a:pPr/>
              <a:t>24/9/2018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42A4B-3878-42EE-8797-C31C71C3E788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73497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23678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5427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0A9EC49-E392-45B3-8F85-FC066DE699CC}" type="slidenum">
              <a:rPr lang="ja-JP" altLang="en-US"/>
              <a:pPr>
                <a:spcBef>
                  <a:spcPct val="0"/>
                </a:spcBef>
              </a:pPr>
              <a:t>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34905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The more fundamental aspects of radiation effects can be described on the atomic</a:t>
            </a:r>
          </a:p>
          <a:p>
            <a:r>
              <a:rPr lang="en-MY" dirty="0" smtClean="0"/>
              <a:t>scale.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3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59735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pPr/>
              <a:t>24/09/2018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pPr/>
              <a:t>24/09/2018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pPr/>
              <a:t>24/09/2018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pPr/>
              <a:t>24/09/2018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pPr/>
              <a:t>24/09/2018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pPr/>
              <a:t>24/09/2018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pPr/>
              <a:t>24/09/2018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pPr/>
              <a:t>24/09/2018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pPr/>
              <a:t>24/09/2018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pPr/>
              <a:t>24/09/2018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pPr/>
              <a:t>24/09/2018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pPr/>
              <a:t>24/09/2018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MY" b="1" dirty="0" smtClean="0"/>
              <a:t>NUCLEAR REACTOR MATERIALS</a:t>
            </a:r>
            <a:endParaRPr lang="en-MY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609899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en-MY" dirty="0" smtClean="0"/>
              <a:t>INTRODUCTION TO NUCLEAR REACTORS AND MATERIALS</a:t>
            </a:r>
          </a:p>
          <a:p>
            <a:pPr algn="r"/>
            <a:r>
              <a:rPr lang="en-MY" dirty="0" smtClean="0"/>
              <a:t>Notes compiled by:</a:t>
            </a:r>
          </a:p>
          <a:p>
            <a:pPr algn="r"/>
            <a:r>
              <a:rPr lang="en-MY" dirty="0" smtClean="0"/>
              <a:t>Dr </a:t>
            </a:r>
            <a:r>
              <a:rPr lang="en-MY" dirty="0" err="1" smtClean="0"/>
              <a:t>goh</a:t>
            </a:r>
            <a:r>
              <a:rPr lang="en-MY" dirty="0" smtClean="0"/>
              <a:t> </a:t>
            </a:r>
            <a:r>
              <a:rPr lang="en-MY" dirty="0" err="1" smtClean="0"/>
              <a:t>pei</a:t>
            </a:r>
            <a:r>
              <a:rPr lang="en-MY" dirty="0" smtClean="0"/>
              <a:t> </a:t>
            </a:r>
            <a:r>
              <a:rPr lang="en-MY" dirty="0" err="1" smtClean="0"/>
              <a:t>sean</a:t>
            </a:r>
            <a:endParaRPr lang="en-MY" dirty="0" smtClean="0"/>
          </a:p>
          <a:p>
            <a:pPr algn="r"/>
            <a:r>
              <a:rPr lang="en-MY" dirty="0" smtClean="0"/>
              <a:t>Mohsin </a:t>
            </a:r>
            <a:r>
              <a:rPr lang="en-MY" dirty="0" err="1" smtClean="0"/>
              <a:t>mohd</a:t>
            </a:r>
            <a:r>
              <a:rPr lang="en-MY" dirty="0" smtClean="0"/>
              <a:t> </a:t>
            </a:r>
            <a:r>
              <a:rPr lang="en-MY" dirty="0" err="1" smtClean="0"/>
              <a:t>sies</a:t>
            </a:r>
            <a:endParaRPr lang="en-MY" dirty="0" smtClean="0"/>
          </a:p>
        </p:txBody>
      </p:sp>
    </p:spTree>
    <p:extLst>
      <p:ext uri="{BB962C8B-B14F-4D97-AF65-F5344CB8AC3E}">
        <p14:creationId xmlns:p14="http://schemas.microsoft.com/office/powerpoint/2010/main" val="222792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28" y="1558568"/>
            <a:ext cx="4974112" cy="49336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490" y="1704231"/>
            <a:ext cx="5317608" cy="478800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46120" y="304800"/>
            <a:ext cx="50681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Know Your Reactors - LWR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904427" y="1047382"/>
            <a:ext cx="17070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Typical PWR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8314239" y="1047383"/>
            <a:ext cx="17114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Typical </a:t>
            </a:r>
            <a:r>
              <a:rPr lang="en-US" sz="2400" dirty="0" smtClean="0"/>
              <a:t>BWR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77629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067" y="510897"/>
            <a:ext cx="11273933" cy="63471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178229"/>
            <a:ext cx="29474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PWR Material Map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5823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279" y="516632"/>
            <a:ext cx="11500606" cy="442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530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91" y="550159"/>
            <a:ext cx="10891721" cy="539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23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50" y="541016"/>
            <a:ext cx="11250309" cy="467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760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34" y="358135"/>
            <a:ext cx="11138925" cy="555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91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078" y="568448"/>
            <a:ext cx="11689477" cy="441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06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22" y="443480"/>
            <a:ext cx="11123335" cy="4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03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38" y="573019"/>
            <a:ext cx="10751690" cy="534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280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142" y="307842"/>
            <a:ext cx="6172663" cy="600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276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25"/>
          <p:cNvSpPr txBox="1">
            <a:spLocks noChangeArrowheads="1"/>
          </p:cNvSpPr>
          <p:nvPr/>
        </p:nvSpPr>
        <p:spPr bwMode="auto">
          <a:xfrm>
            <a:off x="2148524" y="202980"/>
            <a:ext cx="78352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36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Materials science in </a:t>
            </a:r>
            <a:r>
              <a:rPr lang="en-US" altLang="ja-JP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nuclear engineering</a:t>
            </a:r>
            <a:endParaRPr lang="ja-JP" altLang="en-US" sz="36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9221" name="テキスト ボックス 6"/>
          <p:cNvSpPr txBox="1">
            <a:spLocks noChangeArrowheads="1"/>
          </p:cNvSpPr>
          <p:nvPr/>
        </p:nvSpPr>
        <p:spPr bwMode="auto">
          <a:xfrm>
            <a:off x="2063751" y="1035050"/>
            <a:ext cx="8137525" cy="954088"/>
          </a:xfrm>
          <a:prstGeom prst="rect">
            <a:avLst/>
          </a:prstGeom>
          <a:solidFill>
            <a:srgbClr val="CCFFCC"/>
          </a:solidFill>
          <a:ln w="190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dirty="0" smtClean="0"/>
              <a:t>Materials </a:t>
            </a:r>
            <a:r>
              <a:rPr lang="en-US" altLang="ja-JP" sz="2800" dirty="0"/>
              <a:t>is an </a:t>
            </a:r>
            <a:r>
              <a:rPr lang="en-US" altLang="ja-JP" sz="2800" dirty="0">
                <a:solidFill>
                  <a:srgbClr val="FF0000"/>
                </a:solidFill>
              </a:rPr>
              <a:t>old technology </a:t>
            </a:r>
            <a:r>
              <a:rPr lang="en-US" altLang="ja-JP" sz="2800" dirty="0"/>
              <a:t>and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 dirty="0"/>
              <a:t>has a long history before nuclear.</a:t>
            </a:r>
            <a:endParaRPr lang="en-US" altLang="ja-JP" sz="2400" dirty="0"/>
          </a:p>
        </p:txBody>
      </p:sp>
      <p:sp>
        <p:nvSpPr>
          <p:cNvPr id="33" name="下矢印 32"/>
          <p:cNvSpPr/>
          <p:nvPr/>
        </p:nvSpPr>
        <p:spPr>
          <a:xfrm>
            <a:off x="4295776" y="2060575"/>
            <a:ext cx="3673475" cy="433388"/>
          </a:xfrm>
          <a:prstGeom prst="downArrow">
            <a:avLst>
              <a:gd name="adj1" fmla="val 50000"/>
              <a:gd name="adj2" fmla="val 720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223" name="テキスト ボックス 8"/>
          <p:cNvSpPr txBox="1">
            <a:spLocks noChangeArrowheads="1"/>
          </p:cNvSpPr>
          <p:nvPr/>
        </p:nvSpPr>
        <p:spPr bwMode="auto">
          <a:xfrm>
            <a:off x="2927351" y="2636839"/>
            <a:ext cx="6481763" cy="523875"/>
          </a:xfrm>
          <a:prstGeom prst="rect">
            <a:avLst/>
          </a:prstGeom>
          <a:solidFill>
            <a:srgbClr val="CCFFCC"/>
          </a:solidFill>
          <a:ln w="190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/>
              <a:t>We know much about …..</a:t>
            </a: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776413" y="3357563"/>
            <a:ext cx="1295400" cy="46196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2400" dirty="0"/>
              <a:t>strength</a:t>
            </a:r>
            <a:endParaRPr lang="ja-JP" altLang="en-US" sz="2400" dirty="0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6672263" y="3357563"/>
            <a:ext cx="2735262" cy="46196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2400" dirty="0"/>
              <a:t>corrosion resistance</a:t>
            </a:r>
            <a:endParaRPr lang="ja-JP" altLang="en-US" sz="2400" dirty="0"/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3143251" y="3357563"/>
            <a:ext cx="2447925" cy="46196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2400" dirty="0"/>
              <a:t>electric properties</a:t>
            </a:r>
            <a:endParaRPr lang="ja-JP" altLang="en-US" sz="2400" dirty="0"/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5662614" y="3357563"/>
            <a:ext cx="865187" cy="46196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2400" dirty="0"/>
              <a:t>cost</a:t>
            </a:r>
            <a:endParaRPr lang="ja-JP" altLang="en-US" sz="2400" dirty="0"/>
          </a:p>
        </p:txBody>
      </p:sp>
      <p:sp>
        <p:nvSpPr>
          <p:cNvPr id="40" name="十字形 39"/>
          <p:cNvSpPr/>
          <p:nvPr/>
        </p:nvSpPr>
        <p:spPr>
          <a:xfrm>
            <a:off x="5591175" y="3932238"/>
            <a:ext cx="647700" cy="576262"/>
          </a:xfrm>
          <a:prstGeom prst="plus">
            <a:avLst>
              <a:gd name="adj" fmla="val 34406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600"/>
          </a:p>
        </p:txBody>
      </p:sp>
      <p:sp>
        <p:nvSpPr>
          <p:cNvPr id="9229" name="テキスト ボックス 15"/>
          <p:cNvSpPr txBox="1">
            <a:spLocks noChangeArrowheads="1"/>
          </p:cNvSpPr>
          <p:nvPr/>
        </p:nvSpPr>
        <p:spPr bwMode="auto">
          <a:xfrm>
            <a:off x="9264651" y="3357564"/>
            <a:ext cx="10080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/>
              <a:t>・・</a:t>
            </a:r>
            <a:r>
              <a:rPr lang="en-US" altLang="ja-JP" sz="2400"/>
              <a:t>etc</a:t>
            </a:r>
            <a:endParaRPr lang="ja-JP" altLang="en-US" sz="2400"/>
          </a:p>
        </p:txBody>
      </p:sp>
      <p:sp>
        <p:nvSpPr>
          <p:cNvPr id="17422" name="テキスト ボックス 16"/>
          <p:cNvSpPr txBox="1">
            <a:spLocks noChangeArrowheads="1"/>
          </p:cNvSpPr>
          <p:nvPr/>
        </p:nvSpPr>
        <p:spPr bwMode="auto">
          <a:xfrm>
            <a:off x="2063750" y="4437063"/>
            <a:ext cx="7704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400"/>
              <a:t>For nuclear applications, we should also consider followings.</a:t>
            </a:r>
            <a:endParaRPr lang="ja-JP" altLang="en-US" sz="2400"/>
          </a:p>
        </p:txBody>
      </p:sp>
      <p:sp>
        <p:nvSpPr>
          <p:cNvPr id="17423" name="テキスト ボックス 17"/>
          <p:cNvSpPr txBox="1">
            <a:spLocks noChangeArrowheads="1"/>
          </p:cNvSpPr>
          <p:nvPr/>
        </p:nvSpPr>
        <p:spPr bwMode="auto">
          <a:xfrm>
            <a:off x="1847850" y="4995864"/>
            <a:ext cx="3024188" cy="523875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/>
              <a:t>nuclear properties</a:t>
            </a:r>
            <a:endParaRPr lang="ja-JP" altLang="en-US" sz="2800"/>
          </a:p>
        </p:txBody>
      </p:sp>
      <p:sp>
        <p:nvSpPr>
          <p:cNvPr id="44" name="テキスト ボックス 18"/>
          <p:cNvSpPr txBox="1">
            <a:spLocks noChangeArrowheads="1"/>
          </p:cNvSpPr>
          <p:nvPr/>
        </p:nvSpPr>
        <p:spPr bwMode="auto">
          <a:xfrm>
            <a:off x="5015226" y="4995835"/>
            <a:ext cx="2737005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ja-JP" sz="2800" dirty="0">
                <a:solidFill>
                  <a:srgbClr val="FFFF00"/>
                </a:solidFill>
              </a:rPr>
              <a:t>radiation damage</a:t>
            </a:r>
            <a:endParaRPr lang="ja-JP" altLang="en-US" sz="2800" dirty="0">
              <a:solidFill>
                <a:srgbClr val="FFFF00"/>
              </a:solidFill>
            </a:endParaRPr>
          </a:p>
        </p:txBody>
      </p:sp>
      <p:sp>
        <p:nvSpPr>
          <p:cNvPr id="17427" name="テキスト ボックス 19"/>
          <p:cNvSpPr txBox="1">
            <a:spLocks noChangeArrowheads="1"/>
          </p:cNvSpPr>
          <p:nvPr/>
        </p:nvSpPr>
        <p:spPr bwMode="auto">
          <a:xfrm>
            <a:off x="7896226" y="5013325"/>
            <a:ext cx="1655763" cy="522288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/>
              <a:t>reliability</a:t>
            </a:r>
            <a:endParaRPr lang="ja-JP" altLang="en-US" sz="2800"/>
          </a:p>
        </p:txBody>
      </p:sp>
      <p:sp>
        <p:nvSpPr>
          <p:cNvPr id="48" name="角丸四角形吹き出し 47"/>
          <p:cNvSpPr/>
          <p:nvPr/>
        </p:nvSpPr>
        <p:spPr>
          <a:xfrm>
            <a:off x="1919289" y="5734051"/>
            <a:ext cx="5113337" cy="574675"/>
          </a:xfrm>
          <a:prstGeom prst="wedgeRoundRectCallout">
            <a:avLst>
              <a:gd name="adj1" fmla="val -28671"/>
              <a:gd name="adj2" fmla="val -83294"/>
              <a:gd name="adj3" fmla="val 16667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 err="1">
                <a:solidFill>
                  <a:schemeClr val="tx1"/>
                </a:solidFill>
              </a:rPr>
              <a:t>Zircalloy</a:t>
            </a:r>
            <a:r>
              <a:rPr lang="en-US" altLang="ja-JP" dirty="0">
                <a:solidFill>
                  <a:schemeClr val="tx1"/>
                </a:solidFill>
              </a:rPr>
              <a:t> clad tubes for LWR requires </a:t>
            </a:r>
            <a:r>
              <a:rPr lang="en-US" altLang="ja-JP" b="1" u="sng" dirty="0" err="1">
                <a:solidFill>
                  <a:srgbClr val="FF0000"/>
                </a:solidFill>
              </a:rPr>
              <a:t>Hf</a:t>
            </a:r>
            <a:r>
              <a:rPr lang="en-US" altLang="ja-JP" dirty="0">
                <a:solidFill>
                  <a:schemeClr val="tx1"/>
                </a:solidFill>
              </a:rPr>
              <a:t>-free </a:t>
            </a:r>
            <a:r>
              <a:rPr lang="en-US" altLang="ja-JP" b="1" u="sng" dirty="0" err="1">
                <a:solidFill>
                  <a:srgbClr val="FF0000"/>
                </a:solidFill>
              </a:rPr>
              <a:t>Zr</a:t>
            </a:r>
            <a:r>
              <a:rPr lang="en-US" altLang="ja-JP" dirty="0">
                <a:solidFill>
                  <a:schemeClr val="tx1"/>
                </a:solidFill>
              </a:rPr>
              <a:t> for the expected low neutron-absorption cross-sections.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9" name="上カーブ矢印 48"/>
          <p:cNvSpPr/>
          <p:nvPr/>
        </p:nvSpPr>
        <p:spPr>
          <a:xfrm>
            <a:off x="7319963" y="5589588"/>
            <a:ext cx="1223962" cy="360362"/>
          </a:xfrm>
          <a:prstGeom prst="curvedUpArrow">
            <a:avLst>
              <a:gd name="adj1" fmla="val 49695"/>
              <a:gd name="adj2" fmla="val 127333"/>
              <a:gd name="adj3" fmla="val 51455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1" name="左カーブ矢印 20"/>
          <p:cNvSpPr/>
          <p:nvPr/>
        </p:nvSpPr>
        <p:spPr>
          <a:xfrm>
            <a:off x="9551988" y="3716339"/>
            <a:ext cx="431800" cy="1368425"/>
          </a:xfrm>
          <a:prstGeom prst="curvedLeftArrow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9239" name="スライド番号プレースホルダー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CBF593C-E7BC-4613-872D-866B217D558D}" type="slidenum">
              <a:rPr lang="ja-JP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ja-JP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33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17422" grpId="0"/>
      <p:bldP spid="17423" grpId="0" animBg="1"/>
      <p:bldP spid="17427" grpId="0" animBg="1"/>
      <p:bldP spid="48" grpId="0" animBg="1"/>
      <p:bldP spid="49" grpId="0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047" y="268219"/>
            <a:ext cx="6624833" cy="592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520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977" y="132582"/>
            <a:ext cx="6591269" cy="610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966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87" y="832100"/>
            <a:ext cx="11401096" cy="424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890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67" y="454148"/>
            <a:ext cx="11132364" cy="494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2312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72" y="597403"/>
            <a:ext cx="8900167" cy="582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008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51" y="544063"/>
            <a:ext cx="10968198" cy="527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42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38" y="435859"/>
            <a:ext cx="10875479" cy="559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4228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46" y="588260"/>
            <a:ext cx="10964301" cy="521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689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58" y="573020"/>
            <a:ext cx="11048789" cy="526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7261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903" y="364231"/>
            <a:ext cx="11097778" cy="554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827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Course Goals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9894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Obtain a basic knowledge of key degradation phenomena and material limitations in nuclear energy </a:t>
            </a:r>
            <a:r>
              <a:rPr lang="en-US" dirty="0" smtClean="0"/>
              <a:t>technologies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Obtain basic knowledge in key materials science concepts; crystal structure, crystal grains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Obtain </a:t>
            </a:r>
            <a:r>
              <a:rPr lang="en-US" dirty="0"/>
              <a:t>a basic knowledge of mechanical properties; stress-strain relationship, plasticity, slip, </a:t>
            </a:r>
            <a:r>
              <a:rPr lang="en-US" dirty="0" smtClean="0"/>
              <a:t>fracture</a:t>
            </a:r>
          </a:p>
          <a:p>
            <a:pPr marL="457200" indent="-457200">
              <a:buFont typeface="+mj-lt"/>
              <a:buAutoNum type="arabicPeriod"/>
            </a:pPr>
            <a:r>
              <a:rPr lang="en-MY" dirty="0"/>
              <a:t>Understand and quantify radiation damage; energy transfer, displacement cross-sections, displacement rate</a:t>
            </a:r>
          </a:p>
          <a:p>
            <a:pPr marL="457200" indent="-457200">
              <a:buFont typeface="+mj-lt"/>
              <a:buAutoNum type="arabicPeriod"/>
            </a:pPr>
            <a:r>
              <a:rPr lang="en-MY" dirty="0" smtClean="0"/>
              <a:t>Understand </a:t>
            </a:r>
            <a:r>
              <a:rPr lang="en-MY" dirty="0"/>
              <a:t>radiation effect mechanisms; radiation induced segregation, swelling, hardening, </a:t>
            </a:r>
            <a:r>
              <a:rPr lang="en-MY" dirty="0" smtClean="0"/>
              <a:t>embrittlement, stress corrosion cracking</a:t>
            </a:r>
          </a:p>
        </p:txBody>
      </p:sp>
    </p:spTree>
    <p:extLst>
      <p:ext uri="{BB962C8B-B14F-4D97-AF65-F5344CB8AC3E}">
        <p14:creationId xmlns:p14="http://schemas.microsoft.com/office/powerpoint/2010/main" val="216595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75" y="518156"/>
            <a:ext cx="11943414" cy="376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950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10" y="496819"/>
            <a:ext cx="11083143" cy="544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4131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95" y="463292"/>
            <a:ext cx="11226296" cy="505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550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22" y="531871"/>
            <a:ext cx="11145814" cy="533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6113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90" y="512060"/>
            <a:ext cx="11661603" cy="534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275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50" y="431288"/>
            <a:ext cx="11536927" cy="449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402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35" y="569972"/>
            <a:ext cx="11279626" cy="531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6336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83" y="452624"/>
            <a:ext cx="11777238" cy="507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2321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74" y="496820"/>
            <a:ext cx="11346783" cy="521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372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18" y="621788"/>
            <a:ext cx="11568179" cy="459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65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36320" y="1274326"/>
            <a:ext cx="10515600" cy="54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678680" y="3169920"/>
            <a:ext cx="3307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Nuclear Reactor Integrity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278865" y="1211580"/>
            <a:ext cx="28071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Reactor Components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086420" y="1320522"/>
            <a:ext cx="4461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Materials Science and Engineering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086665" y="4608790"/>
            <a:ext cx="2336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Radiation Effects 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7208860" y="4663440"/>
            <a:ext cx="37849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Remediation and Monitoring</a:t>
            </a:r>
            <a:endParaRPr lang="en-US" sz="2400" dirty="0"/>
          </a:p>
        </p:txBody>
      </p:sp>
      <p:sp>
        <p:nvSpPr>
          <p:cNvPr id="10" name="Cloud 9"/>
          <p:cNvSpPr/>
          <p:nvPr/>
        </p:nvSpPr>
        <p:spPr>
          <a:xfrm>
            <a:off x="2086665" y="769144"/>
            <a:ext cx="2999315" cy="1436132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loud 10"/>
          <p:cNvSpPr/>
          <p:nvPr/>
        </p:nvSpPr>
        <p:spPr>
          <a:xfrm>
            <a:off x="6934199" y="796052"/>
            <a:ext cx="4613891" cy="1569720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loud 11"/>
          <p:cNvSpPr/>
          <p:nvPr/>
        </p:nvSpPr>
        <p:spPr>
          <a:xfrm>
            <a:off x="4434840" y="2681347"/>
            <a:ext cx="3550964" cy="1490841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loud 12"/>
          <p:cNvSpPr/>
          <p:nvPr/>
        </p:nvSpPr>
        <p:spPr>
          <a:xfrm>
            <a:off x="1874350" y="4160520"/>
            <a:ext cx="2476586" cy="1524000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loud 13"/>
          <p:cNvSpPr/>
          <p:nvPr/>
        </p:nvSpPr>
        <p:spPr>
          <a:xfrm>
            <a:off x="6934200" y="4172188"/>
            <a:ext cx="4191000" cy="1619012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671541" y="2093476"/>
            <a:ext cx="1222928" cy="93928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774435" y="2098715"/>
            <a:ext cx="868850" cy="5984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6934199" y="3971389"/>
            <a:ext cx="464736" cy="4724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992880" y="3850362"/>
            <a:ext cx="685800" cy="38909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203908" y="45363"/>
            <a:ext cx="32941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The Big Picture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42410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86" y="559303"/>
            <a:ext cx="10997193" cy="576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124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91" y="385568"/>
            <a:ext cx="11440226" cy="481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90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22" y="586735"/>
            <a:ext cx="10912119" cy="523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540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11" y="475484"/>
            <a:ext cx="11421764" cy="511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694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30" y="277362"/>
            <a:ext cx="11346744" cy="578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27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50" y="502916"/>
            <a:ext cx="11208077" cy="499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8818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02" y="463292"/>
            <a:ext cx="11602585" cy="429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550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07" y="292603"/>
            <a:ext cx="11573788" cy="575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147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06" y="425192"/>
            <a:ext cx="11349267" cy="396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774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96" y="655320"/>
            <a:ext cx="11227484" cy="524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847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02" y="437384"/>
            <a:ext cx="11577813" cy="47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210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14" y="475483"/>
            <a:ext cx="7787646" cy="594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134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86" y="448052"/>
            <a:ext cx="11336121" cy="516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801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30" y="210308"/>
            <a:ext cx="11548263" cy="515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4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2408</TotalTime>
  <Words>208</Words>
  <Application>Microsoft Office PowerPoint</Application>
  <PresentationFormat>Widescreen</PresentationFormat>
  <Paragraphs>41</Paragraphs>
  <Slides>48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ＭＳ Ｐゴシック</vt:lpstr>
      <vt:lpstr>Arial</vt:lpstr>
      <vt:lpstr>Calibri</vt:lpstr>
      <vt:lpstr>Calibri Light</vt:lpstr>
      <vt:lpstr>Retrospect</vt:lpstr>
      <vt:lpstr>NUCLEAR REACTOR MATERIALS</vt:lpstr>
      <vt:lpstr>PowerPoint Presentation</vt:lpstr>
      <vt:lpstr>Course Goals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REACTOR MATERIALS</dc:title>
  <dc:creator>PeiSean Goh</dc:creator>
  <cp:lastModifiedBy>ucin sietz</cp:lastModifiedBy>
  <cp:revision>141</cp:revision>
  <dcterms:created xsi:type="dcterms:W3CDTF">2015-09-11T15:26:08Z</dcterms:created>
  <dcterms:modified xsi:type="dcterms:W3CDTF">2018-09-24T03:14:00Z</dcterms:modified>
</cp:coreProperties>
</file>