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handoutMasterIdLst>
    <p:handoutMasterId r:id="rId49"/>
  </p:handoutMasterIdLst>
  <p:sldIdLst>
    <p:sldId id="387" r:id="rId2"/>
    <p:sldId id="340" r:id="rId3"/>
    <p:sldId id="350" r:id="rId4"/>
    <p:sldId id="351" r:id="rId5"/>
    <p:sldId id="354" r:id="rId6"/>
    <p:sldId id="352" r:id="rId7"/>
    <p:sldId id="345" r:id="rId8"/>
    <p:sldId id="322" r:id="rId9"/>
    <p:sldId id="302" r:id="rId10"/>
    <p:sldId id="298" r:id="rId11"/>
    <p:sldId id="297" r:id="rId12"/>
    <p:sldId id="305" r:id="rId13"/>
    <p:sldId id="306" r:id="rId14"/>
    <p:sldId id="307" r:id="rId15"/>
    <p:sldId id="357" r:id="rId16"/>
    <p:sldId id="356" r:id="rId17"/>
    <p:sldId id="355" r:id="rId18"/>
    <p:sldId id="359" r:id="rId19"/>
    <p:sldId id="310" r:id="rId20"/>
    <p:sldId id="361" r:id="rId21"/>
    <p:sldId id="391" r:id="rId22"/>
    <p:sldId id="389" r:id="rId23"/>
    <p:sldId id="367" r:id="rId24"/>
    <p:sldId id="358" r:id="rId25"/>
    <p:sldId id="362" r:id="rId26"/>
    <p:sldId id="309" r:id="rId27"/>
    <p:sldId id="311" r:id="rId28"/>
    <p:sldId id="315" r:id="rId29"/>
    <p:sldId id="312" r:id="rId30"/>
    <p:sldId id="365" r:id="rId31"/>
    <p:sldId id="313" r:id="rId32"/>
    <p:sldId id="370" r:id="rId33"/>
    <p:sldId id="368" r:id="rId34"/>
    <p:sldId id="374" r:id="rId35"/>
    <p:sldId id="390" r:id="rId36"/>
    <p:sldId id="366" r:id="rId37"/>
    <p:sldId id="371" r:id="rId38"/>
    <p:sldId id="372" r:id="rId39"/>
    <p:sldId id="375" r:id="rId40"/>
    <p:sldId id="376" r:id="rId41"/>
    <p:sldId id="377" r:id="rId42"/>
    <p:sldId id="378" r:id="rId43"/>
    <p:sldId id="379" r:id="rId44"/>
    <p:sldId id="380" r:id="rId45"/>
    <p:sldId id="364" r:id="rId46"/>
    <p:sldId id="363" r:id="rId47"/>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CCFFCC"/>
    <a:srgbClr val="CCFFFF"/>
    <a:srgbClr val="FFFFCC"/>
    <a:srgbClr val="FFCCFF"/>
    <a:srgbClr val="00FFFF"/>
    <a:srgbClr val="66FF99"/>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28" autoAdjust="0"/>
    <p:restoredTop sz="94256" autoAdjust="0"/>
  </p:normalViewPr>
  <p:slideViewPr>
    <p:cSldViewPr snapToGrid="0">
      <p:cViewPr varScale="1">
        <p:scale>
          <a:sx n="70" d="100"/>
          <a:sy n="70" d="100"/>
        </p:scale>
        <p:origin x="1254" y="48"/>
      </p:cViewPr>
      <p:guideLst>
        <p:guide orient="horz" pos="2160"/>
        <p:guide pos="2880"/>
      </p:guideLst>
    </p:cSldViewPr>
  </p:slideViewPr>
  <p:outlineViewPr>
    <p:cViewPr>
      <p:scale>
        <a:sx n="33" d="100"/>
        <a:sy n="33" d="100"/>
      </p:scale>
      <p:origin x="0" y="-2106"/>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Lst>
  </p:outlineViewPr>
  <p:notesTextViewPr>
    <p:cViewPr>
      <p:scale>
        <a:sx n="3" d="2"/>
        <a:sy n="3" d="2"/>
      </p:scale>
      <p:origin x="0" y="0"/>
    </p:cViewPr>
  </p:notesTextViewPr>
  <p:sorterViewPr>
    <p:cViewPr varScale="1">
      <p:scale>
        <a:sx n="1" d="1"/>
        <a:sy n="1" d="1"/>
      </p:scale>
      <p:origin x="0" y="-12492"/>
    </p:cViewPr>
  </p:sorter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3" Type="http://schemas.openxmlformats.org/officeDocument/2006/relationships/slide" Target="slides/slide13.xml"/><Relationship Id="rId18" Type="http://schemas.openxmlformats.org/officeDocument/2006/relationships/slide" Target="slides/slide18.xml"/><Relationship Id="rId26" Type="http://schemas.openxmlformats.org/officeDocument/2006/relationships/slide" Target="slides/slide26.xml"/><Relationship Id="rId39" Type="http://schemas.openxmlformats.org/officeDocument/2006/relationships/slide" Target="slides/slide39.xml"/><Relationship Id="rId21" Type="http://schemas.openxmlformats.org/officeDocument/2006/relationships/slide" Target="slides/slide21.xml"/><Relationship Id="rId34" Type="http://schemas.openxmlformats.org/officeDocument/2006/relationships/slide" Target="slides/slide34.xml"/><Relationship Id="rId42" Type="http://schemas.openxmlformats.org/officeDocument/2006/relationships/slide" Target="slides/slide42.xml"/><Relationship Id="rId7" Type="http://schemas.openxmlformats.org/officeDocument/2006/relationships/slide" Target="slides/slide7.xml"/><Relationship Id="rId2" Type="http://schemas.openxmlformats.org/officeDocument/2006/relationships/slide" Target="slides/slide2.xml"/><Relationship Id="rId16" Type="http://schemas.openxmlformats.org/officeDocument/2006/relationships/slide" Target="slides/slide16.xml"/><Relationship Id="rId29" Type="http://schemas.openxmlformats.org/officeDocument/2006/relationships/slide" Target="slides/slide29.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4.xml"/><Relationship Id="rId32" Type="http://schemas.openxmlformats.org/officeDocument/2006/relationships/slide" Target="slides/slide32.xml"/><Relationship Id="rId37" Type="http://schemas.openxmlformats.org/officeDocument/2006/relationships/slide" Target="slides/slide37.xml"/><Relationship Id="rId40" Type="http://schemas.openxmlformats.org/officeDocument/2006/relationships/slide" Target="slides/slide40.xml"/><Relationship Id="rId45" Type="http://schemas.openxmlformats.org/officeDocument/2006/relationships/slide" Target="slides/slide45.xml"/><Relationship Id="rId5" Type="http://schemas.openxmlformats.org/officeDocument/2006/relationships/slide" Target="slides/slide5.xml"/><Relationship Id="rId15" Type="http://schemas.openxmlformats.org/officeDocument/2006/relationships/slide" Target="slides/slide15.xml"/><Relationship Id="rId23" Type="http://schemas.openxmlformats.org/officeDocument/2006/relationships/slide" Target="slides/slide23.xml"/><Relationship Id="rId28" Type="http://schemas.openxmlformats.org/officeDocument/2006/relationships/slide" Target="slides/slide28.xml"/><Relationship Id="rId36" Type="http://schemas.openxmlformats.org/officeDocument/2006/relationships/slide" Target="slides/slide36.xml"/><Relationship Id="rId10" Type="http://schemas.openxmlformats.org/officeDocument/2006/relationships/slide" Target="slides/slide10.xml"/><Relationship Id="rId19" Type="http://schemas.openxmlformats.org/officeDocument/2006/relationships/slide" Target="slides/slide19.xml"/><Relationship Id="rId31" Type="http://schemas.openxmlformats.org/officeDocument/2006/relationships/slide" Target="slides/slide31.xml"/><Relationship Id="rId44" Type="http://schemas.openxmlformats.org/officeDocument/2006/relationships/slide" Target="slides/slide44.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 Id="rId22" Type="http://schemas.openxmlformats.org/officeDocument/2006/relationships/slide" Target="slides/slide22.xml"/><Relationship Id="rId27" Type="http://schemas.openxmlformats.org/officeDocument/2006/relationships/slide" Target="slides/slide27.xml"/><Relationship Id="rId30" Type="http://schemas.openxmlformats.org/officeDocument/2006/relationships/slide" Target="slides/slide30.xml"/><Relationship Id="rId35" Type="http://schemas.openxmlformats.org/officeDocument/2006/relationships/slide" Target="slides/slide35.xml"/><Relationship Id="rId43" Type="http://schemas.openxmlformats.org/officeDocument/2006/relationships/slide" Target="slides/slide43.xml"/><Relationship Id="rId8" Type="http://schemas.openxmlformats.org/officeDocument/2006/relationships/slide" Target="slides/slide8.xml"/><Relationship Id="rId3" Type="http://schemas.openxmlformats.org/officeDocument/2006/relationships/slide" Target="slides/slide3.xml"/><Relationship Id="rId12" Type="http://schemas.openxmlformats.org/officeDocument/2006/relationships/slide" Target="slides/slide12.xml"/><Relationship Id="rId17" Type="http://schemas.openxmlformats.org/officeDocument/2006/relationships/slide" Target="slides/slide17.xml"/><Relationship Id="rId25" Type="http://schemas.openxmlformats.org/officeDocument/2006/relationships/slide" Target="slides/slide25.xml"/><Relationship Id="rId33" Type="http://schemas.openxmlformats.org/officeDocument/2006/relationships/slide" Target="slides/slide33.xml"/><Relationship Id="rId38" Type="http://schemas.openxmlformats.org/officeDocument/2006/relationships/slide" Target="slides/slide38.xml"/><Relationship Id="rId46" Type="http://schemas.openxmlformats.org/officeDocument/2006/relationships/slide" Target="slides/slide46.xml"/><Relationship Id="rId20" Type="http://schemas.openxmlformats.org/officeDocument/2006/relationships/slide" Target="slides/slide20.xml"/><Relationship Id="rId41" Type="http://schemas.openxmlformats.org/officeDocument/2006/relationships/slide" Target="slides/slide4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atin typeface="Arial" panose="020B0604020202020204" pitchFamily="34" charset="0"/>
                <a:ea typeface="ＭＳ Ｐゴシック" panose="020B0600070205080204" pitchFamily="50" charset="-128"/>
              </a:defRPr>
            </a:lvl1pPr>
          </a:lstStyle>
          <a:p>
            <a:pPr>
              <a:defRPr/>
            </a:pPr>
            <a:endParaRPr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atin typeface="Arial" panose="020B0604020202020204" pitchFamily="34" charset="0"/>
                <a:ea typeface="ＭＳ Ｐゴシック" panose="020B0600070205080204" pitchFamily="50" charset="-128"/>
              </a:defRPr>
            </a:lvl1pPr>
          </a:lstStyle>
          <a:p>
            <a:pPr>
              <a:defRPr/>
            </a:pPr>
            <a:fld id="{256A4B58-8EAD-43E6-9141-71539048FC79}" type="datetimeFigureOut">
              <a:rPr lang="ja-JP" altLang="en-US"/>
              <a:pPr>
                <a:defRPr/>
              </a:pPr>
              <a:t>2017/11/19</a:t>
            </a:fld>
            <a:endParaRPr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atin typeface="Arial" panose="020B0604020202020204" pitchFamily="34" charset="0"/>
                <a:ea typeface="ＭＳ Ｐゴシック" panose="020B0600070205080204" pitchFamily="50" charset="-128"/>
              </a:defRPr>
            </a:lvl1pPr>
          </a:lstStyle>
          <a:p>
            <a:pPr>
              <a:defRPr/>
            </a:pPr>
            <a:endParaRPr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39A4D73-CFFF-4E49-99BD-BF0AFF731ACA}" type="slidenum">
              <a:rPr lang="ja-JP" altLang="en-US"/>
              <a:pPr/>
              <a:t>‹#›</a:t>
            </a:fld>
            <a:endParaRPr lang="ja-JP" altLang="en-US"/>
          </a:p>
        </p:txBody>
      </p:sp>
    </p:spTree>
    <p:extLst>
      <p:ext uri="{BB962C8B-B14F-4D97-AF65-F5344CB8AC3E}">
        <p14:creationId xmlns:p14="http://schemas.microsoft.com/office/powerpoint/2010/main" val="31187894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51163" cy="496888"/>
          </a:xfrm>
          <a:prstGeom prst="rect">
            <a:avLst/>
          </a:prstGeom>
        </p:spPr>
        <p:txBody>
          <a:bodyPr vert="horz" lIns="92229" tIns="46115" rIns="92229" bIns="46115"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4450" y="0"/>
            <a:ext cx="2951163" cy="496888"/>
          </a:xfrm>
          <a:prstGeom prst="rect">
            <a:avLst/>
          </a:prstGeom>
        </p:spPr>
        <p:txBody>
          <a:bodyPr vert="horz" lIns="92229" tIns="46115" rIns="92229" bIns="46115" rtlCol="0"/>
          <a:lstStyle>
            <a:lvl1pPr algn="r" eaLnBrk="1" fontAlgn="auto" hangingPunct="1">
              <a:spcBef>
                <a:spcPts val="0"/>
              </a:spcBef>
              <a:spcAft>
                <a:spcPts val="0"/>
              </a:spcAft>
              <a:defRPr sz="1200">
                <a:latin typeface="+mn-lt"/>
                <a:ea typeface="+mn-ea"/>
              </a:defRPr>
            </a:lvl1pPr>
          </a:lstStyle>
          <a:p>
            <a:pPr>
              <a:defRPr/>
            </a:pPr>
            <a:fld id="{F337655B-D9BF-4200-8F11-436A1F332DDD}" type="datetimeFigureOut">
              <a:rPr lang="ja-JP" altLang="en-US"/>
              <a:pPr>
                <a:defRPr/>
              </a:pPr>
              <a:t>2017/11/19</a:t>
            </a:fld>
            <a:endParaRPr lang="ja-JP" altLang="en-US"/>
          </a:p>
        </p:txBody>
      </p:sp>
      <p:sp>
        <p:nvSpPr>
          <p:cNvPr id="4" name="スライド イメージ プレースホルダ 3"/>
          <p:cNvSpPr>
            <a:spLocks noGrp="1" noRot="1" noChangeAspect="1"/>
          </p:cNvSpPr>
          <p:nvPr>
            <p:ph type="sldImg" idx="2"/>
          </p:nvPr>
        </p:nvSpPr>
        <p:spPr>
          <a:xfrm>
            <a:off x="917575" y="744538"/>
            <a:ext cx="4972050" cy="3729037"/>
          </a:xfrm>
          <a:prstGeom prst="rect">
            <a:avLst/>
          </a:prstGeom>
          <a:noFill/>
          <a:ln w="12700">
            <a:solidFill>
              <a:prstClr val="black"/>
            </a:solidFill>
          </a:ln>
        </p:spPr>
        <p:txBody>
          <a:bodyPr vert="horz" lIns="92229" tIns="46115" rIns="92229" bIns="46115" rtlCol="0" anchor="ctr"/>
          <a:lstStyle/>
          <a:p>
            <a:pPr lvl="0"/>
            <a:endParaRPr lang="ja-JP" altLang="en-US" noProof="0" smtClean="0"/>
          </a:p>
        </p:txBody>
      </p:sp>
      <p:sp>
        <p:nvSpPr>
          <p:cNvPr id="5" name="ノート プレースホルダ 4"/>
          <p:cNvSpPr>
            <a:spLocks noGrp="1"/>
          </p:cNvSpPr>
          <p:nvPr>
            <p:ph type="body" sz="quarter" idx="3"/>
          </p:nvPr>
        </p:nvSpPr>
        <p:spPr>
          <a:xfrm>
            <a:off x="679450" y="4721225"/>
            <a:ext cx="5448300" cy="4473575"/>
          </a:xfrm>
          <a:prstGeom prst="rect">
            <a:avLst/>
          </a:prstGeom>
        </p:spPr>
        <p:txBody>
          <a:bodyPr vert="horz" lIns="92229" tIns="46115" rIns="92229" bIns="46115" rtlCol="0">
            <a:normAutofit/>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6" name="フッター プレースホルダ 5"/>
          <p:cNvSpPr>
            <a:spLocks noGrp="1"/>
          </p:cNvSpPr>
          <p:nvPr>
            <p:ph type="ftr" sz="quarter" idx="4"/>
          </p:nvPr>
        </p:nvSpPr>
        <p:spPr>
          <a:xfrm>
            <a:off x="0" y="9440863"/>
            <a:ext cx="2951163" cy="496887"/>
          </a:xfrm>
          <a:prstGeom prst="rect">
            <a:avLst/>
          </a:prstGeom>
        </p:spPr>
        <p:txBody>
          <a:bodyPr vert="horz" lIns="92229" tIns="46115" rIns="92229" bIns="46115"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4450" y="9440863"/>
            <a:ext cx="2951163" cy="496887"/>
          </a:xfrm>
          <a:prstGeom prst="rect">
            <a:avLst/>
          </a:prstGeom>
        </p:spPr>
        <p:txBody>
          <a:bodyPr vert="horz" wrap="square" lIns="92229" tIns="46115" rIns="92229" bIns="46115" numCol="1" anchor="b" anchorCtr="0" compatLnSpc="1">
            <a:prstTxWarp prst="textNoShape">
              <a:avLst/>
            </a:prstTxWarp>
          </a:bodyPr>
          <a:lstStyle>
            <a:lvl1pPr algn="r" eaLnBrk="1" hangingPunct="1">
              <a:defRPr sz="1200">
                <a:latin typeface="Calibri" panose="020F0502020204030204" pitchFamily="34" charset="0"/>
              </a:defRPr>
            </a:lvl1pPr>
          </a:lstStyle>
          <a:p>
            <a:fld id="{05FB795E-5E85-42A3-87C5-19B4702F1407}" type="slidenum">
              <a:rPr lang="ja-JP" altLang="en-US"/>
              <a:pPr/>
              <a:t>‹#›</a:t>
            </a:fld>
            <a:endParaRPr lang="ja-JP" altLang="en-US"/>
          </a:p>
        </p:txBody>
      </p:sp>
    </p:spTree>
    <p:extLst>
      <p:ext uri="{BB962C8B-B14F-4D97-AF65-F5344CB8AC3E}">
        <p14:creationId xmlns:p14="http://schemas.microsoft.com/office/powerpoint/2010/main" val="11343093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325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EC88905-57D0-4DD7-994A-F086DBA9A882}" type="slidenum">
              <a:rPr lang="ja-JP" altLang="en-US"/>
              <a:pPr>
                <a:spcBef>
                  <a:spcPct val="0"/>
                </a:spcBef>
              </a:pPr>
              <a:t>1</a:t>
            </a:fld>
            <a:endParaRPr lang="ja-JP" altLang="en-US"/>
          </a:p>
        </p:txBody>
      </p:sp>
    </p:spTree>
    <p:extLst>
      <p:ext uri="{BB962C8B-B14F-4D97-AF65-F5344CB8AC3E}">
        <p14:creationId xmlns:p14="http://schemas.microsoft.com/office/powerpoint/2010/main" val="1194389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451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0B93129-9532-43A0-A446-3C0CA16AA3B1}" type="slidenum">
              <a:rPr lang="ja-JP" altLang="en-US"/>
              <a:pPr>
                <a:spcBef>
                  <a:spcPct val="0"/>
                </a:spcBef>
              </a:pPr>
              <a:t>10</a:t>
            </a:fld>
            <a:endParaRPr lang="ja-JP" altLang="en-US"/>
          </a:p>
        </p:txBody>
      </p:sp>
    </p:spTree>
    <p:extLst>
      <p:ext uri="{BB962C8B-B14F-4D97-AF65-F5344CB8AC3E}">
        <p14:creationId xmlns:p14="http://schemas.microsoft.com/office/powerpoint/2010/main" val="302632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D686DA2-9EF0-46C9-B173-BDF2B9F72680}" type="slidenum">
              <a:rPr lang="ja-JP" altLang="en-US"/>
              <a:pPr>
                <a:spcBef>
                  <a:spcPct val="0"/>
                </a:spcBef>
              </a:pPr>
              <a:t>11</a:t>
            </a:fld>
            <a:endParaRPr lang="ja-JP" altLang="en-US"/>
          </a:p>
        </p:txBody>
      </p:sp>
    </p:spTree>
    <p:extLst>
      <p:ext uri="{BB962C8B-B14F-4D97-AF65-F5344CB8AC3E}">
        <p14:creationId xmlns:p14="http://schemas.microsoft.com/office/powerpoint/2010/main" val="2299929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65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BC23076-7616-4F7B-B82E-F560E25F5104}" type="slidenum">
              <a:rPr lang="ja-JP" altLang="en-US"/>
              <a:pPr>
                <a:spcBef>
                  <a:spcPct val="0"/>
                </a:spcBef>
              </a:pPr>
              <a:t>12</a:t>
            </a:fld>
            <a:endParaRPr lang="ja-JP" altLang="en-US"/>
          </a:p>
        </p:txBody>
      </p:sp>
    </p:spTree>
    <p:extLst>
      <p:ext uri="{BB962C8B-B14F-4D97-AF65-F5344CB8AC3E}">
        <p14:creationId xmlns:p14="http://schemas.microsoft.com/office/powerpoint/2010/main" val="4030555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758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92F5698-6418-4CBF-AE7E-8932941E0ABE}" type="slidenum">
              <a:rPr lang="ja-JP" altLang="en-US"/>
              <a:pPr>
                <a:spcBef>
                  <a:spcPct val="0"/>
                </a:spcBef>
              </a:pPr>
              <a:t>13</a:t>
            </a:fld>
            <a:endParaRPr lang="ja-JP" altLang="en-US"/>
          </a:p>
        </p:txBody>
      </p:sp>
    </p:spTree>
    <p:extLst>
      <p:ext uri="{BB962C8B-B14F-4D97-AF65-F5344CB8AC3E}">
        <p14:creationId xmlns:p14="http://schemas.microsoft.com/office/powerpoint/2010/main" val="947500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861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84CB13C-3BB1-413D-864F-42956942C06E}" type="slidenum">
              <a:rPr lang="ja-JP" altLang="en-US"/>
              <a:pPr>
                <a:spcBef>
                  <a:spcPct val="0"/>
                </a:spcBef>
              </a:pPr>
              <a:t>14</a:t>
            </a:fld>
            <a:endParaRPr lang="ja-JP" altLang="en-US"/>
          </a:p>
        </p:txBody>
      </p:sp>
    </p:spTree>
    <p:extLst>
      <p:ext uri="{BB962C8B-B14F-4D97-AF65-F5344CB8AC3E}">
        <p14:creationId xmlns:p14="http://schemas.microsoft.com/office/powerpoint/2010/main" val="2198054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963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3A6E7E0-B351-432C-A5B9-0FFE7878A096}" type="slidenum">
              <a:rPr lang="ja-JP" altLang="en-US"/>
              <a:pPr>
                <a:spcBef>
                  <a:spcPct val="0"/>
                </a:spcBef>
              </a:pPr>
              <a:t>15</a:t>
            </a:fld>
            <a:endParaRPr lang="ja-JP" altLang="en-US"/>
          </a:p>
        </p:txBody>
      </p:sp>
    </p:spTree>
    <p:extLst>
      <p:ext uri="{BB962C8B-B14F-4D97-AF65-F5344CB8AC3E}">
        <p14:creationId xmlns:p14="http://schemas.microsoft.com/office/powerpoint/2010/main" val="2515662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066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9C15291-9A20-4979-BE50-C38437F4AEBB}" type="slidenum">
              <a:rPr lang="ja-JP" altLang="en-US"/>
              <a:pPr>
                <a:spcBef>
                  <a:spcPct val="0"/>
                </a:spcBef>
              </a:pPr>
              <a:t>16</a:t>
            </a:fld>
            <a:endParaRPr lang="ja-JP" altLang="en-US"/>
          </a:p>
        </p:txBody>
      </p:sp>
    </p:spTree>
    <p:extLst>
      <p:ext uri="{BB962C8B-B14F-4D97-AF65-F5344CB8AC3E}">
        <p14:creationId xmlns:p14="http://schemas.microsoft.com/office/powerpoint/2010/main" val="2746552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168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0E12B3B-8301-4528-9F96-FA08A2A70FC6}" type="slidenum">
              <a:rPr lang="ja-JP" altLang="en-US"/>
              <a:pPr>
                <a:spcBef>
                  <a:spcPct val="0"/>
                </a:spcBef>
              </a:pPr>
              <a:t>17</a:t>
            </a:fld>
            <a:endParaRPr lang="ja-JP" altLang="en-US"/>
          </a:p>
        </p:txBody>
      </p:sp>
    </p:spTree>
    <p:extLst>
      <p:ext uri="{BB962C8B-B14F-4D97-AF65-F5344CB8AC3E}">
        <p14:creationId xmlns:p14="http://schemas.microsoft.com/office/powerpoint/2010/main" val="2851625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270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90142DF-CA3A-4894-A11E-72B15480F75F}" type="slidenum">
              <a:rPr lang="ja-JP" altLang="en-US"/>
              <a:pPr>
                <a:spcBef>
                  <a:spcPct val="0"/>
                </a:spcBef>
              </a:pPr>
              <a:t>18</a:t>
            </a:fld>
            <a:endParaRPr lang="ja-JP" altLang="en-US"/>
          </a:p>
        </p:txBody>
      </p:sp>
    </p:spTree>
    <p:extLst>
      <p:ext uri="{BB962C8B-B14F-4D97-AF65-F5344CB8AC3E}">
        <p14:creationId xmlns:p14="http://schemas.microsoft.com/office/powerpoint/2010/main" val="1880808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373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0FED7A5-C4FB-41FA-A289-D42253459EED}" type="slidenum">
              <a:rPr lang="ja-JP" altLang="en-US"/>
              <a:pPr>
                <a:spcBef>
                  <a:spcPct val="0"/>
                </a:spcBef>
              </a:pPr>
              <a:t>19</a:t>
            </a:fld>
            <a:endParaRPr lang="ja-JP" altLang="en-US"/>
          </a:p>
        </p:txBody>
      </p:sp>
    </p:spTree>
    <p:extLst>
      <p:ext uri="{BB962C8B-B14F-4D97-AF65-F5344CB8AC3E}">
        <p14:creationId xmlns:p14="http://schemas.microsoft.com/office/powerpoint/2010/main" val="1247543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427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0578048-7A88-477A-B323-46D16326B4CE}" type="slidenum">
              <a:rPr lang="ja-JP" altLang="en-US"/>
              <a:pPr>
                <a:spcBef>
                  <a:spcPct val="0"/>
                </a:spcBef>
              </a:pPr>
              <a:t>2</a:t>
            </a:fld>
            <a:endParaRPr lang="ja-JP" altLang="en-US"/>
          </a:p>
        </p:txBody>
      </p:sp>
    </p:spTree>
    <p:extLst>
      <p:ext uri="{BB962C8B-B14F-4D97-AF65-F5344CB8AC3E}">
        <p14:creationId xmlns:p14="http://schemas.microsoft.com/office/powerpoint/2010/main" val="1128558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475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14BB8ED-16CB-4493-9CC5-FE9CE8DD6CEA}" type="slidenum">
              <a:rPr lang="ja-JP" altLang="en-US"/>
              <a:pPr>
                <a:spcBef>
                  <a:spcPct val="0"/>
                </a:spcBef>
              </a:pPr>
              <a:t>20</a:t>
            </a:fld>
            <a:endParaRPr lang="ja-JP" altLang="en-US"/>
          </a:p>
        </p:txBody>
      </p:sp>
    </p:spTree>
    <p:extLst>
      <p:ext uri="{BB962C8B-B14F-4D97-AF65-F5344CB8AC3E}">
        <p14:creationId xmlns:p14="http://schemas.microsoft.com/office/powerpoint/2010/main" val="24829225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578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01BA335-3897-41A5-AE18-B62D7E526647}" type="slidenum">
              <a:rPr lang="ja-JP" altLang="en-US"/>
              <a:pPr>
                <a:spcBef>
                  <a:spcPct val="0"/>
                </a:spcBef>
              </a:pPr>
              <a:t>21</a:t>
            </a:fld>
            <a:endParaRPr lang="ja-JP" altLang="en-US"/>
          </a:p>
        </p:txBody>
      </p:sp>
    </p:spTree>
    <p:extLst>
      <p:ext uri="{BB962C8B-B14F-4D97-AF65-F5344CB8AC3E}">
        <p14:creationId xmlns:p14="http://schemas.microsoft.com/office/powerpoint/2010/main" val="3438226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680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49233FF-4527-48BA-A57D-D81FF77DD30A}" type="slidenum">
              <a:rPr lang="ja-JP" altLang="en-US"/>
              <a:pPr>
                <a:spcBef>
                  <a:spcPct val="0"/>
                </a:spcBef>
              </a:pPr>
              <a:t>22</a:t>
            </a:fld>
            <a:endParaRPr lang="ja-JP" altLang="en-US"/>
          </a:p>
        </p:txBody>
      </p:sp>
    </p:spTree>
    <p:extLst>
      <p:ext uri="{BB962C8B-B14F-4D97-AF65-F5344CB8AC3E}">
        <p14:creationId xmlns:p14="http://schemas.microsoft.com/office/powerpoint/2010/main" val="1332654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782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98389FF-0572-4C7E-A1FA-C1A47CCADC9D}" type="slidenum">
              <a:rPr lang="ja-JP" altLang="en-US"/>
              <a:pPr>
                <a:spcBef>
                  <a:spcPct val="0"/>
                </a:spcBef>
              </a:pPr>
              <a:t>23</a:t>
            </a:fld>
            <a:endParaRPr lang="ja-JP" altLang="en-US"/>
          </a:p>
        </p:txBody>
      </p:sp>
    </p:spTree>
    <p:extLst>
      <p:ext uri="{BB962C8B-B14F-4D97-AF65-F5344CB8AC3E}">
        <p14:creationId xmlns:p14="http://schemas.microsoft.com/office/powerpoint/2010/main" val="1076225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885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0C89AE-7B37-4F92-AF50-84FF734398E5}" type="slidenum">
              <a:rPr lang="ja-JP" altLang="en-US"/>
              <a:pPr>
                <a:spcBef>
                  <a:spcPct val="0"/>
                </a:spcBef>
              </a:pPr>
              <a:t>24</a:t>
            </a:fld>
            <a:endParaRPr lang="ja-JP" altLang="en-US"/>
          </a:p>
        </p:txBody>
      </p:sp>
    </p:spTree>
    <p:extLst>
      <p:ext uri="{BB962C8B-B14F-4D97-AF65-F5344CB8AC3E}">
        <p14:creationId xmlns:p14="http://schemas.microsoft.com/office/powerpoint/2010/main" val="9353199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7987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E11AD86-386B-4567-92A2-F9C706C1CB06}" type="slidenum">
              <a:rPr lang="ja-JP" altLang="en-US"/>
              <a:pPr>
                <a:spcBef>
                  <a:spcPct val="0"/>
                </a:spcBef>
              </a:pPr>
              <a:t>25</a:t>
            </a:fld>
            <a:endParaRPr lang="ja-JP" altLang="en-US"/>
          </a:p>
        </p:txBody>
      </p:sp>
    </p:spTree>
    <p:extLst>
      <p:ext uri="{BB962C8B-B14F-4D97-AF65-F5344CB8AC3E}">
        <p14:creationId xmlns:p14="http://schemas.microsoft.com/office/powerpoint/2010/main" val="11871488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09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E5752A4-B558-480F-ADD0-4F5E16F01AB5}" type="slidenum">
              <a:rPr lang="ja-JP" altLang="en-US"/>
              <a:pPr>
                <a:spcBef>
                  <a:spcPct val="0"/>
                </a:spcBef>
              </a:pPr>
              <a:t>26</a:t>
            </a:fld>
            <a:endParaRPr lang="ja-JP" altLang="en-US"/>
          </a:p>
        </p:txBody>
      </p:sp>
    </p:spTree>
    <p:extLst>
      <p:ext uri="{BB962C8B-B14F-4D97-AF65-F5344CB8AC3E}">
        <p14:creationId xmlns:p14="http://schemas.microsoft.com/office/powerpoint/2010/main" val="3201962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192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9C61F42-1DCB-477E-A476-4434FE759040}" type="slidenum">
              <a:rPr lang="ja-JP" altLang="en-US"/>
              <a:pPr>
                <a:spcBef>
                  <a:spcPct val="0"/>
                </a:spcBef>
              </a:pPr>
              <a:t>27</a:t>
            </a:fld>
            <a:endParaRPr lang="ja-JP" altLang="en-US"/>
          </a:p>
        </p:txBody>
      </p:sp>
    </p:spTree>
    <p:extLst>
      <p:ext uri="{BB962C8B-B14F-4D97-AF65-F5344CB8AC3E}">
        <p14:creationId xmlns:p14="http://schemas.microsoft.com/office/powerpoint/2010/main" val="2871537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294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72763B4-377B-4F30-9F3B-ED0094E56423}" type="slidenum">
              <a:rPr lang="ja-JP" altLang="en-US"/>
              <a:pPr>
                <a:spcBef>
                  <a:spcPct val="0"/>
                </a:spcBef>
              </a:pPr>
              <a:t>28</a:t>
            </a:fld>
            <a:endParaRPr lang="ja-JP" altLang="en-US"/>
          </a:p>
        </p:txBody>
      </p:sp>
    </p:spTree>
    <p:extLst>
      <p:ext uri="{BB962C8B-B14F-4D97-AF65-F5344CB8AC3E}">
        <p14:creationId xmlns:p14="http://schemas.microsoft.com/office/powerpoint/2010/main" val="836569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397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80094B9-EF8E-472F-ACF0-A236637DE994}" type="slidenum">
              <a:rPr lang="ja-JP" altLang="en-US"/>
              <a:pPr>
                <a:spcBef>
                  <a:spcPct val="0"/>
                </a:spcBef>
              </a:pPr>
              <a:t>29</a:t>
            </a:fld>
            <a:endParaRPr lang="ja-JP" altLang="en-US"/>
          </a:p>
        </p:txBody>
      </p:sp>
    </p:spTree>
    <p:extLst>
      <p:ext uri="{BB962C8B-B14F-4D97-AF65-F5344CB8AC3E}">
        <p14:creationId xmlns:p14="http://schemas.microsoft.com/office/powerpoint/2010/main" val="842705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530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694914C-2B00-4318-8FA2-3D54236502EF}" type="slidenum">
              <a:rPr lang="ja-JP" altLang="en-US"/>
              <a:pPr>
                <a:spcBef>
                  <a:spcPct val="0"/>
                </a:spcBef>
              </a:pPr>
              <a:t>3</a:t>
            </a:fld>
            <a:endParaRPr lang="ja-JP" altLang="en-US"/>
          </a:p>
        </p:txBody>
      </p:sp>
    </p:spTree>
    <p:extLst>
      <p:ext uri="{BB962C8B-B14F-4D97-AF65-F5344CB8AC3E}">
        <p14:creationId xmlns:p14="http://schemas.microsoft.com/office/powerpoint/2010/main" val="42946690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499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5A19014-174C-46BE-B1CD-A78D9D52BFA1}" type="slidenum">
              <a:rPr lang="ja-JP" altLang="en-US"/>
              <a:pPr>
                <a:spcBef>
                  <a:spcPct val="0"/>
                </a:spcBef>
              </a:pPr>
              <a:t>30</a:t>
            </a:fld>
            <a:endParaRPr lang="ja-JP" altLang="en-US"/>
          </a:p>
        </p:txBody>
      </p:sp>
    </p:spTree>
    <p:extLst>
      <p:ext uri="{BB962C8B-B14F-4D97-AF65-F5344CB8AC3E}">
        <p14:creationId xmlns:p14="http://schemas.microsoft.com/office/powerpoint/2010/main" val="788666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602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4107CB7-29A5-4442-971E-8D62FF4231C8}" type="slidenum">
              <a:rPr lang="ja-JP" altLang="en-US"/>
              <a:pPr>
                <a:spcBef>
                  <a:spcPct val="0"/>
                </a:spcBef>
              </a:pPr>
              <a:t>31</a:t>
            </a:fld>
            <a:endParaRPr lang="ja-JP" altLang="en-US"/>
          </a:p>
        </p:txBody>
      </p:sp>
    </p:spTree>
    <p:extLst>
      <p:ext uri="{BB962C8B-B14F-4D97-AF65-F5344CB8AC3E}">
        <p14:creationId xmlns:p14="http://schemas.microsoft.com/office/powerpoint/2010/main" val="141003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704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7D44345-C831-4B1C-A28C-FCE075A694E7}" type="slidenum">
              <a:rPr lang="ja-JP" altLang="en-US"/>
              <a:pPr>
                <a:spcBef>
                  <a:spcPct val="0"/>
                </a:spcBef>
              </a:pPr>
              <a:t>32</a:t>
            </a:fld>
            <a:endParaRPr lang="ja-JP" altLang="en-US"/>
          </a:p>
        </p:txBody>
      </p:sp>
    </p:spTree>
    <p:extLst>
      <p:ext uri="{BB962C8B-B14F-4D97-AF65-F5344CB8AC3E}">
        <p14:creationId xmlns:p14="http://schemas.microsoft.com/office/powerpoint/2010/main" val="3400149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806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FA2D335-70FE-49EC-B01A-059F09ACDD76}" type="slidenum">
              <a:rPr lang="ja-JP" altLang="en-US"/>
              <a:pPr>
                <a:spcBef>
                  <a:spcPct val="0"/>
                </a:spcBef>
              </a:pPr>
              <a:t>33</a:t>
            </a:fld>
            <a:endParaRPr lang="ja-JP" altLang="en-US"/>
          </a:p>
        </p:txBody>
      </p:sp>
    </p:spTree>
    <p:extLst>
      <p:ext uri="{BB962C8B-B14F-4D97-AF65-F5344CB8AC3E}">
        <p14:creationId xmlns:p14="http://schemas.microsoft.com/office/powerpoint/2010/main" val="37830794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909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29CF502-B55F-4D2C-AB63-AB6F21A32ECA}" type="slidenum">
              <a:rPr lang="ja-JP" altLang="en-US"/>
              <a:pPr>
                <a:spcBef>
                  <a:spcPct val="0"/>
                </a:spcBef>
              </a:pPr>
              <a:t>34</a:t>
            </a:fld>
            <a:endParaRPr lang="ja-JP" altLang="en-US"/>
          </a:p>
        </p:txBody>
      </p:sp>
    </p:spTree>
    <p:extLst>
      <p:ext uri="{BB962C8B-B14F-4D97-AF65-F5344CB8AC3E}">
        <p14:creationId xmlns:p14="http://schemas.microsoft.com/office/powerpoint/2010/main" val="1799723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011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54D6435-1B4B-4FC3-9598-87E198C00426}" type="slidenum">
              <a:rPr lang="ja-JP" altLang="en-US"/>
              <a:pPr>
                <a:spcBef>
                  <a:spcPct val="0"/>
                </a:spcBef>
              </a:pPr>
              <a:t>35</a:t>
            </a:fld>
            <a:endParaRPr lang="ja-JP" altLang="en-US"/>
          </a:p>
        </p:txBody>
      </p:sp>
    </p:spTree>
    <p:extLst>
      <p:ext uri="{BB962C8B-B14F-4D97-AF65-F5344CB8AC3E}">
        <p14:creationId xmlns:p14="http://schemas.microsoft.com/office/powerpoint/2010/main" val="19473246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11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6B259F7-D37A-4D50-BD6A-25D652B5B551}" type="slidenum">
              <a:rPr lang="ja-JP" altLang="en-US"/>
              <a:pPr>
                <a:spcBef>
                  <a:spcPct val="0"/>
                </a:spcBef>
              </a:pPr>
              <a:t>36</a:t>
            </a:fld>
            <a:endParaRPr lang="ja-JP" altLang="en-US"/>
          </a:p>
        </p:txBody>
      </p:sp>
    </p:spTree>
    <p:extLst>
      <p:ext uri="{BB962C8B-B14F-4D97-AF65-F5344CB8AC3E}">
        <p14:creationId xmlns:p14="http://schemas.microsoft.com/office/powerpoint/2010/main" val="2874083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216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3C77345-264C-40E9-B130-813FC5EC3CF6}" type="slidenum">
              <a:rPr lang="ja-JP" altLang="en-US"/>
              <a:pPr>
                <a:spcBef>
                  <a:spcPct val="0"/>
                </a:spcBef>
              </a:pPr>
              <a:t>37</a:t>
            </a:fld>
            <a:endParaRPr lang="ja-JP" altLang="en-US"/>
          </a:p>
        </p:txBody>
      </p:sp>
    </p:spTree>
    <p:extLst>
      <p:ext uri="{BB962C8B-B14F-4D97-AF65-F5344CB8AC3E}">
        <p14:creationId xmlns:p14="http://schemas.microsoft.com/office/powerpoint/2010/main" val="12894013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318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304C018-19AC-43CA-98BB-9907768087CD}" type="slidenum">
              <a:rPr lang="ja-JP" altLang="en-US"/>
              <a:pPr>
                <a:spcBef>
                  <a:spcPct val="0"/>
                </a:spcBef>
              </a:pPr>
              <a:t>38</a:t>
            </a:fld>
            <a:endParaRPr lang="ja-JP" altLang="en-US"/>
          </a:p>
        </p:txBody>
      </p:sp>
    </p:spTree>
    <p:extLst>
      <p:ext uri="{BB962C8B-B14F-4D97-AF65-F5344CB8AC3E}">
        <p14:creationId xmlns:p14="http://schemas.microsoft.com/office/powerpoint/2010/main" val="3087450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421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85F566A-92A0-4CFC-87D5-B7E83EBE2863}" type="slidenum">
              <a:rPr lang="ja-JP" altLang="en-US"/>
              <a:pPr>
                <a:spcBef>
                  <a:spcPct val="0"/>
                </a:spcBef>
              </a:pPr>
              <a:t>39</a:t>
            </a:fld>
            <a:endParaRPr lang="ja-JP" altLang="en-US"/>
          </a:p>
        </p:txBody>
      </p:sp>
    </p:spTree>
    <p:extLst>
      <p:ext uri="{BB962C8B-B14F-4D97-AF65-F5344CB8AC3E}">
        <p14:creationId xmlns:p14="http://schemas.microsoft.com/office/powerpoint/2010/main" val="3473119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632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EB10E7D-3281-4FB4-8585-5BF10F344C21}" type="slidenum">
              <a:rPr lang="ja-JP" altLang="en-US"/>
              <a:pPr>
                <a:spcBef>
                  <a:spcPct val="0"/>
                </a:spcBef>
              </a:pPr>
              <a:t>4</a:t>
            </a:fld>
            <a:endParaRPr lang="ja-JP" altLang="en-US"/>
          </a:p>
        </p:txBody>
      </p:sp>
    </p:spTree>
    <p:extLst>
      <p:ext uri="{BB962C8B-B14F-4D97-AF65-F5344CB8AC3E}">
        <p14:creationId xmlns:p14="http://schemas.microsoft.com/office/powerpoint/2010/main" val="30067446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523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2BA63E2-7772-4D57-8DBD-2365A5EBF87D}" type="slidenum">
              <a:rPr lang="ja-JP" altLang="en-US"/>
              <a:pPr>
                <a:spcBef>
                  <a:spcPct val="0"/>
                </a:spcBef>
              </a:pPr>
              <a:t>40</a:t>
            </a:fld>
            <a:endParaRPr lang="ja-JP" altLang="en-US"/>
          </a:p>
        </p:txBody>
      </p:sp>
    </p:spTree>
    <p:extLst>
      <p:ext uri="{BB962C8B-B14F-4D97-AF65-F5344CB8AC3E}">
        <p14:creationId xmlns:p14="http://schemas.microsoft.com/office/powerpoint/2010/main" val="36467712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626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5E85890-7E09-462F-A989-E10218A6EED7}" type="slidenum">
              <a:rPr lang="ja-JP" altLang="en-US"/>
              <a:pPr>
                <a:spcBef>
                  <a:spcPct val="0"/>
                </a:spcBef>
              </a:pPr>
              <a:t>41</a:t>
            </a:fld>
            <a:endParaRPr lang="ja-JP" altLang="en-US"/>
          </a:p>
        </p:txBody>
      </p:sp>
    </p:spTree>
    <p:extLst>
      <p:ext uri="{BB962C8B-B14F-4D97-AF65-F5344CB8AC3E}">
        <p14:creationId xmlns:p14="http://schemas.microsoft.com/office/powerpoint/2010/main" val="13255020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728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9A7E5FF-8E2F-4FB2-8D1C-9DF74385CE52}" type="slidenum">
              <a:rPr lang="ja-JP" altLang="en-US"/>
              <a:pPr>
                <a:spcBef>
                  <a:spcPct val="0"/>
                </a:spcBef>
              </a:pPr>
              <a:t>42</a:t>
            </a:fld>
            <a:endParaRPr lang="ja-JP" altLang="en-US"/>
          </a:p>
        </p:txBody>
      </p:sp>
    </p:spTree>
    <p:extLst>
      <p:ext uri="{BB962C8B-B14F-4D97-AF65-F5344CB8AC3E}">
        <p14:creationId xmlns:p14="http://schemas.microsoft.com/office/powerpoint/2010/main" val="3590451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830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8C2482C-9137-422D-A945-5689A0D6D1DB}" type="slidenum">
              <a:rPr lang="ja-JP" altLang="en-US"/>
              <a:pPr>
                <a:spcBef>
                  <a:spcPct val="0"/>
                </a:spcBef>
              </a:pPr>
              <a:t>43</a:t>
            </a:fld>
            <a:endParaRPr lang="ja-JP" altLang="en-US"/>
          </a:p>
        </p:txBody>
      </p:sp>
    </p:spTree>
    <p:extLst>
      <p:ext uri="{BB962C8B-B14F-4D97-AF65-F5344CB8AC3E}">
        <p14:creationId xmlns:p14="http://schemas.microsoft.com/office/powerpoint/2010/main" val="24808778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9933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FD62A33-F149-49C6-884A-7C248B729902}" type="slidenum">
              <a:rPr lang="ja-JP" altLang="en-US"/>
              <a:pPr>
                <a:spcBef>
                  <a:spcPct val="0"/>
                </a:spcBef>
              </a:pPr>
              <a:t>44</a:t>
            </a:fld>
            <a:endParaRPr lang="ja-JP" altLang="en-US"/>
          </a:p>
        </p:txBody>
      </p:sp>
    </p:spTree>
    <p:extLst>
      <p:ext uri="{BB962C8B-B14F-4D97-AF65-F5344CB8AC3E}">
        <p14:creationId xmlns:p14="http://schemas.microsoft.com/office/powerpoint/2010/main" val="2743507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10035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B5E146D-1171-4D57-B78A-61205633CD08}" type="slidenum">
              <a:rPr lang="ja-JP" altLang="en-US"/>
              <a:pPr>
                <a:spcBef>
                  <a:spcPct val="0"/>
                </a:spcBef>
              </a:pPr>
              <a:t>45</a:t>
            </a:fld>
            <a:endParaRPr lang="ja-JP" altLang="en-US"/>
          </a:p>
        </p:txBody>
      </p:sp>
    </p:spTree>
    <p:extLst>
      <p:ext uri="{BB962C8B-B14F-4D97-AF65-F5344CB8AC3E}">
        <p14:creationId xmlns:p14="http://schemas.microsoft.com/office/powerpoint/2010/main" val="4194421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10138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50B3AEA-F77C-48AB-B3FF-3BFAA6CF7110}" type="slidenum">
              <a:rPr lang="ja-JP" altLang="en-US"/>
              <a:pPr>
                <a:spcBef>
                  <a:spcPct val="0"/>
                </a:spcBef>
              </a:pPr>
              <a:t>46</a:t>
            </a:fld>
            <a:endParaRPr lang="ja-JP" altLang="en-US"/>
          </a:p>
        </p:txBody>
      </p:sp>
    </p:spTree>
    <p:extLst>
      <p:ext uri="{BB962C8B-B14F-4D97-AF65-F5344CB8AC3E}">
        <p14:creationId xmlns:p14="http://schemas.microsoft.com/office/powerpoint/2010/main" val="1207071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734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CD7F616-22CE-4C72-873A-F1687B8603F8}" type="slidenum">
              <a:rPr lang="ja-JP" altLang="en-US"/>
              <a:pPr>
                <a:spcBef>
                  <a:spcPct val="0"/>
                </a:spcBef>
              </a:pPr>
              <a:t>5</a:t>
            </a:fld>
            <a:endParaRPr lang="ja-JP" altLang="en-US"/>
          </a:p>
        </p:txBody>
      </p:sp>
    </p:spTree>
    <p:extLst>
      <p:ext uri="{BB962C8B-B14F-4D97-AF65-F5344CB8AC3E}">
        <p14:creationId xmlns:p14="http://schemas.microsoft.com/office/powerpoint/2010/main" val="841174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837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62CA7DB-9B12-40D7-B4F0-C167113CB789}" type="slidenum">
              <a:rPr lang="ja-JP" altLang="en-US"/>
              <a:pPr>
                <a:spcBef>
                  <a:spcPct val="0"/>
                </a:spcBef>
              </a:pPr>
              <a:t>6</a:t>
            </a:fld>
            <a:endParaRPr lang="ja-JP" altLang="en-US"/>
          </a:p>
        </p:txBody>
      </p:sp>
    </p:spTree>
    <p:extLst>
      <p:ext uri="{BB962C8B-B14F-4D97-AF65-F5344CB8AC3E}">
        <p14:creationId xmlns:p14="http://schemas.microsoft.com/office/powerpoint/2010/main" val="1145618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5939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41DA4A7-7F6A-4A0A-B066-285BB74C5E27}" type="slidenum">
              <a:rPr lang="ja-JP" altLang="en-US"/>
              <a:pPr>
                <a:spcBef>
                  <a:spcPct val="0"/>
                </a:spcBef>
              </a:pPr>
              <a:t>7</a:t>
            </a:fld>
            <a:endParaRPr lang="ja-JP" altLang="en-US"/>
          </a:p>
        </p:txBody>
      </p:sp>
    </p:spTree>
    <p:extLst>
      <p:ext uri="{BB962C8B-B14F-4D97-AF65-F5344CB8AC3E}">
        <p14:creationId xmlns:p14="http://schemas.microsoft.com/office/powerpoint/2010/main" val="3462142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042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17C0618-4C02-4063-82ED-96D1B101DED8}" type="slidenum">
              <a:rPr lang="ja-JP" altLang="en-US"/>
              <a:pPr>
                <a:spcBef>
                  <a:spcPct val="0"/>
                </a:spcBef>
              </a:pPr>
              <a:t>8</a:t>
            </a:fld>
            <a:endParaRPr lang="ja-JP" altLang="en-US"/>
          </a:p>
        </p:txBody>
      </p:sp>
    </p:spTree>
    <p:extLst>
      <p:ext uri="{BB962C8B-B14F-4D97-AF65-F5344CB8AC3E}">
        <p14:creationId xmlns:p14="http://schemas.microsoft.com/office/powerpoint/2010/main" val="2301046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6144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1D642EF-FE62-4AD4-8628-33EC86E647EB}" type="slidenum">
              <a:rPr lang="ja-JP" altLang="en-US"/>
              <a:pPr>
                <a:spcBef>
                  <a:spcPct val="0"/>
                </a:spcBef>
              </a:pPr>
              <a:t>9</a:t>
            </a:fld>
            <a:endParaRPr lang="ja-JP" altLang="en-US"/>
          </a:p>
        </p:txBody>
      </p:sp>
    </p:spTree>
    <p:extLst>
      <p:ext uri="{BB962C8B-B14F-4D97-AF65-F5344CB8AC3E}">
        <p14:creationId xmlns:p14="http://schemas.microsoft.com/office/powerpoint/2010/main" val="2774183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B9DD5895-C8E6-4B77-BB45-ACC46EED42EF}"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EDD13B4A-85E8-47EB-A8B3-828BCA4C2E3F}" type="slidenum">
              <a:rPr lang="ja-JP" altLang="en-US"/>
              <a:pPr/>
              <a:t>‹#›</a:t>
            </a:fld>
            <a:endParaRPr lang="ja-JP" altLang="en-US"/>
          </a:p>
        </p:txBody>
      </p:sp>
    </p:spTree>
    <p:extLst>
      <p:ext uri="{BB962C8B-B14F-4D97-AF65-F5344CB8AC3E}">
        <p14:creationId xmlns:p14="http://schemas.microsoft.com/office/powerpoint/2010/main" val="3203510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5CED982F-F76D-41D2-B16C-A1DD7C6881BA}"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E4C82CC1-1976-42E6-AA14-68AAFEF32B35}" type="slidenum">
              <a:rPr lang="ja-JP" altLang="en-US"/>
              <a:pPr/>
              <a:t>‹#›</a:t>
            </a:fld>
            <a:endParaRPr lang="ja-JP" altLang="en-US"/>
          </a:p>
        </p:txBody>
      </p:sp>
    </p:spTree>
    <p:extLst>
      <p:ext uri="{BB962C8B-B14F-4D97-AF65-F5344CB8AC3E}">
        <p14:creationId xmlns:p14="http://schemas.microsoft.com/office/powerpoint/2010/main" val="413245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83AC3A2-856E-48C6-B46E-773706FCB83C}"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07468F37-AA46-43F4-9E69-5680CD84BFAC}" type="slidenum">
              <a:rPr lang="ja-JP" altLang="en-US"/>
              <a:pPr/>
              <a:t>‹#›</a:t>
            </a:fld>
            <a:endParaRPr lang="ja-JP" altLang="en-US"/>
          </a:p>
        </p:txBody>
      </p:sp>
    </p:spTree>
    <p:extLst>
      <p:ext uri="{BB962C8B-B14F-4D97-AF65-F5344CB8AC3E}">
        <p14:creationId xmlns:p14="http://schemas.microsoft.com/office/powerpoint/2010/main" val="2001032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20BFDBB6-2862-487E-BCAA-B221E0A8D272}"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E1AFCF97-6979-4174-8734-EA28A71DAB17}" type="slidenum">
              <a:rPr lang="ja-JP" altLang="en-US"/>
              <a:pPr/>
              <a:t>‹#›</a:t>
            </a:fld>
            <a:endParaRPr lang="ja-JP" altLang="en-US"/>
          </a:p>
        </p:txBody>
      </p:sp>
    </p:spTree>
    <p:extLst>
      <p:ext uri="{BB962C8B-B14F-4D97-AF65-F5344CB8AC3E}">
        <p14:creationId xmlns:p14="http://schemas.microsoft.com/office/powerpoint/2010/main" val="319682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DE8824BA-6116-436D-9488-3AECF71410DC}" type="datetime1">
              <a:rPr lang="ja-JP" altLang="en-US"/>
              <a:pPr>
                <a:defRPr/>
              </a:pPr>
              <a:t>2017/11/19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fld id="{1E673D03-8B12-465B-B8A8-2B28769EE80D}" type="slidenum">
              <a:rPr lang="ja-JP" altLang="en-US"/>
              <a:pPr/>
              <a:t>‹#›</a:t>
            </a:fld>
            <a:endParaRPr lang="ja-JP" altLang="en-US"/>
          </a:p>
        </p:txBody>
      </p:sp>
    </p:spTree>
    <p:extLst>
      <p:ext uri="{BB962C8B-B14F-4D97-AF65-F5344CB8AC3E}">
        <p14:creationId xmlns:p14="http://schemas.microsoft.com/office/powerpoint/2010/main" val="4006083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95A01FBA-21A5-4041-89D0-CEBA30019723}" type="datetime1">
              <a:rPr lang="ja-JP" altLang="en-US"/>
              <a:pPr>
                <a:defRPr/>
              </a:pPr>
              <a:t>2017/11/19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49C5B91B-AC71-4F07-8234-3AA48E818400}" type="slidenum">
              <a:rPr lang="ja-JP" altLang="en-US"/>
              <a:pPr/>
              <a:t>‹#›</a:t>
            </a:fld>
            <a:endParaRPr lang="ja-JP" altLang="en-US"/>
          </a:p>
        </p:txBody>
      </p:sp>
    </p:spTree>
    <p:extLst>
      <p:ext uri="{BB962C8B-B14F-4D97-AF65-F5344CB8AC3E}">
        <p14:creationId xmlns:p14="http://schemas.microsoft.com/office/powerpoint/2010/main" val="1106366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D81BEDDA-4D6B-4F62-82B7-A04A9229FF43}" type="datetime1">
              <a:rPr lang="ja-JP" altLang="en-US"/>
              <a:pPr>
                <a:defRPr/>
              </a:pPr>
              <a:t>2017/11/19</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fld id="{E4A3F7F3-C2B5-4629-B470-D9C132BE8253}" type="slidenum">
              <a:rPr lang="ja-JP" altLang="en-US"/>
              <a:pPr/>
              <a:t>‹#›</a:t>
            </a:fld>
            <a:endParaRPr lang="ja-JP" altLang="en-US"/>
          </a:p>
        </p:txBody>
      </p:sp>
    </p:spTree>
    <p:extLst>
      <p:ext uri="{BB962C8B-B14F-4D97-AF65-F5344CB8AC3E}">
        <p14:creationId xmlns:p14="http://schemas.microsoft.com/office/powerpoint/2010/main" val="3447214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DF71C1C1-CD06-42BF-A64B-3E311A083459}" type="datetime1">
              <a:rPr lang="ja-JP" altLang="en-US"/>
              <a:pPr>
                <a:defRPr/>
              </a:pPr>
              <a:t>2017/11/19</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fld id="{F184E495-E816-4FDD-955C-B8ED3EC32489}" type="slidenum">
              <a:rPr lang="ja-JP" altLang="en-US"/>
              <a:pPr/>
              <a:t>‹#›</a:t>
            </a:fld>
            <a:endParaRPr lang="ja-JP" altLang="en-US"/>
          </a:p>
        </p:txBody>
      </p:sp>
    </p:spTree>
    <p:extLst>
      <p:ext uri="{BB962C8B-B14F-4D97-AF65-F5344CB8AC3E}">
        <p14:creationId xmlns:p14="http://schemas.microsoft.com/office/powerpoint/2010/main" val="2136282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567FB97F-1428-436B-AF1D-26AA9801D106}" type="datetime1">
              <a:rPr lang="ja-JP" altLang="en-US"/>
              <a:pPr>
                <a:defRPr/>
              </a:pPr>
              <a:t>2017/11/19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a:xfrm>
            <a:off x="8761413" y="6492875"/>
            <a:ext cx="382587" cy="365125"/>
          </a:xfrm>
        </p:spPr>
        <p:txBody>
          <a:bodyPr/>
          <a:lstStyle>
            <a:lvl1pPr>
              <a:defRPr/>
            </a:lvl1pPr>
          </a:lstStyle>
          <a:p>
            <a:fld id="{80F1CBE5-6A8A-49BC-9ECC-EBBD41AA5425}" type="slidenum">
              <a:rPr lang="ja-JP" altLang="en-US"/>
              <a:pPr/>
              <a:t>‹#›</a:t>
            </a:fld>
            <a:endParaRPr lang="ja-JP" altLang="en-US"/>
          </a:p>
        </p:txBody>
      </p:sp>
    </p:spTree>
    <p:extLst>
      <p:ext uri="{BB962C8B-B14F-4D97-AF65-F5344CB8AC3E}">
        <p14:creationId xmlns:p14="http://schemas.microsoft.com/office/powerpoint/2010/main" val="282764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CDA89E8-AC1C-49FF-92A9-A2DE4FB0693A}" type="datetime1">
              <a:rPr lang="ja-JP" altLang="en-US"/>
              <a:pPr>
                <a:defRPr/>
              </a:pPr>
              <a:t>2017/11/19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B2384B84-F2BD-4E76-8728-A12ADDCEDFBF}" type="slidenum">
              <a:rPr lang="ja-JP" altLang="en-US"/>
              <a:pPr/>
              <a:t>‹#›</a:t>
            </a:fld>
            <a:endParaRPr lang="ja-JP" altLang="en-US"/>
          </a:p>
        </p:txBody>
      </p:sp>
    </p:spTree>
    <p:extLst>
      <p:ext uri="{BB962C8B-B14F-4D97-AF65-F5344CB8AC3E}">
        <p14:creationId xmlns:p14="http://schemas.microsoft.com/office/powerpoint/2010/main" val="512709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E48911F-5BC9-4B57-ADB6-380E4B33D314}" type="datetime1">
              <a:rPr lang="ja-JP" altLang="en-US"/>
              <a:pPr>
                <a:defRPr/>
              </a:pPr>
              <a:t>2017/11/19</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fld id="{245A62EB-9963-46F6-8A1D-A1627910D2F2}" type="slidenum">
              <a:rPr lang="ja-JP" altLang="en-US"/>
              <a:pPr/>
              <a:t>‹#›</a:t>
            </a:fld>
            <a:endParaRPr lang="ja-JP" altLang="en-US"/>
          </a:p>
        </p:txBody>
      </p:sp>
    </p:spTree>
    <p:extLst>
      <p:ext uri="{BB962C8B-B14F-4D97-AF65-F5344CB8AC3E}">
        <p14:creationId xmlns:p14="http://schemas.microsoft.com/office/powerpoint/2010/main" val="3376949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1D29763E-47B7-453E-921B-130EE4D86888}" type="datetime1">
              <a:rPr lang="ja-JP" altLang="en-US"/>
              <a:pPr>
                <a:defRPr/>
              </a:pPr>
              <a:t>2017/11/19</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8F72394-9EAB-4722-8DE8-58A2784381C7}"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9" r:id="rId7"/>
    <p:sldLayoutId id="2147483775" r:id="rId8"/>
    <p:sldLayoutId id="2147483776" r:id="rId9"/>
    <p:sldLayoutId id="2147483777" r:id="rId10"/>
    <p:sldLayoutId id="2147483778"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8.emf"/></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650" y="1773238"/>
            <a:ext cx="7777163" cy="3598862"/>
          </a:xfrm>
        </p:spPr>
        <p:txBody>
          <a:bodyPr rtlCol="0">
            <a:normAutofit fontScale="90000"/>
          </a:bodyPr>
          <a:lstStyle/>
          <a:p>
            <a:pPr eaLnBrk="1" fontAlgn="auto" hangingPunct="1">
              <a:spcAft>
                <a:spcPts val="0"/>
              </a:spcAft>
              <a:defRPr/>
            </a:pPr>
            <a:r>
              <a:rPr lang="en-US" altLang="ja-JP" dirty="0" smtClean="0">
                <a:solidFill>
                  <a:schemeClr val="bg1">
                    <a:lumMod val="75000"/>
                  </a:schemeClr>
                </a:solidFill>
              </a:rPr>
              <a:t>1. </a:t>
            </a:r>
            <a:r>
              <a:rPr lang="en-US" altLang="ja-JP" cap="none" dirty="0" smtClean="0">
                <a:solidFill>
                  <a:schemeClr val="bg1">
                    <a:lumMod val="75000"/>
                  </a:schemeClr>
                </a:solidFill>
              </a:rPr>
              <a:t>Materials in nuclear engineering</a:t>
            </a:r>
            <a:br>
              <a:rPr lang="en-US" altLang="ja-JP" cap="none" dirty="0" smtClean="0">
                <a:solidFill>
                  <a:schemeClr val="bg1">
                    <a:lumMod val="75000"/>
                  </a:schemeClr>
                </a:solidFill>
              </a:rPr>
            </a:br>
            <a:r>
              <a:rPr lang="en-US" altLang="ja-JP" cap="none" dirty="0" smtClean="0">
                <a:solidFill>
                  <a:schemeClr val="bg1">
                    <a:lumMod val="75000"/>
                  </a:schemeClr>
                </a:solidFill>
              </a:rPr>
              <a:t/>
            </a:r>
            <a:br>
              <a:rPr lang="en-US" altLang="ja-JP" cap="none" dirty="0" smtClean="0">
                <a:solidFill>
                  <a:schemeClr val="bg1">
                    <a:lumMod val="75000"/>
                  </a:schemeClr>
                </a:solidFill>
              </a:rPr>
            </a:br>
            <a:r>
              <a:rPr lang="en-US" altLang="ja-JP" cap="none" dirty="0" smtClean="0"/>
              <a:t>2. Basic Concepts of Radiation </a:t>
            </a:r>
            <a:r>
              <a:rPr lang="en-US" altLang="ja-JP" cap="none" dirty="0"/>
              <a:t>Damage</a:t>
            </a:r>
            <a:br>
              <a:rPr lang="en-US" altLang="ja-JP" cap="none" dirty="0"/>
            </a:br>
            <a:r>
              <a:rPr lang="en-US" altLang="ja-JP" cap="none" dirty="0" smtClean="0"/>
              <a:t>	</a:t>
            </a:r>
            <a:r>
              <a:rPr lang="en-US" altLang="ja-JP" sz="3100" cap="none" dirty="0" smtClean="0">
                <a:solidFill>
                  <a:schemeClr val="bg1">
                    <a:lumMod val="65000"/>
                  </a:schemeClr>
                </a:solidFill>
              </a:rPr>
              <a:t>2-1 </a:t>
            </a:r>
            <a:r>
              <a:rPr lang="en-US" altLang="ja-JP" sz="3100" cap="none" dirty="0">
                <a:solidFill>
                  <a:schemeClr val="bg1">
                    <a:lumMod val="65000"/>
                  </a:schemeClr>
                </a:solidFill>
              </a:rPr>
              <a:t>particle/target interactions</a:t>
            </a:r>
            <a:r>
              <a:rPr lang="en-US" altLang="ja-JP" sz="3100" cap="none" dirty="0"/>
              <a:t/>
            </a:r>
            <a:br>
              <a:rPr lang="en-US" altLang="ja-JP" sz="3100" cap="none" dirty="0"/>
            </a:br>
            <a:r>
              <a:rPr lang="en-US" altLang="ja-JP" sz="3100" cap="none" dirty="0" smtClean="0"/>
              <a:t>	</a:t>
            </a:r>
            <a:r>
              <a:rPr lang="en-US" altLang="ja-JP" sz="3100" cap="none" dirty="0" smtClean="0">
                <a:solidFill>
                  <a:schemeClr val="bg1">
                    <a:lumMod val="65000"/>
                  </a:schemeClr>
                </a:solidFill>
              </a:rPr>
              <a:t>2-2 </a:t>
            </a:r>
            <a:r>
              <a:rPr lang="en-US" altLang="ja-JP" sz="3100" cap="none" dirty="0">
                <a:solidFill>
                  <a:schemeClr val="bg1">
                    <a:lumMod val="65000"/>
                  </a:schemeClr>
                </a:solidFill>
              </a:rPr>
              <a:t>displacement damage</a:t>
            </a:r>
            <a:r>
              <a:rPr lang="en-US" altLang="ja-JP" sz="3100" cap="none" dirty="0"/>
              <a:t/>
            </a:r>
            <a:br>
              <a:rPr lang="en-US" altLang="ja-JP" sz="3100" cap="none" dirty="0"/>
            </a:br>
            <a:r>
              <a:rPr lang="en-US" altLang="ja-JP" sz="3100" cap="none" dirty="0" smtClean="0"/>
              <a:t>	2-3  microstructural evolution</a:t>
            </a:r>
            <a:r>
              <a:rPr lang="en-US" altLang="ja-JP" cap="none" dirty="0"/>
              <a:t/>
            </a:r>
            <a:br>
              <a:rPr lang="en-US" altLang="ja-JP" cap="none" dirty="0"/>
            </a:br>
            <a:r>
              <a:rPr lang="en-US" altLang="ja-JP" cap="none" dirty="0" smtClean="0">
                <a:solidFill>
                  <a:schemeClr val="bg1">
                    <a:lumMod val="75000"/>
                  </a:schemeClr>
                </a:solidFill>
              </a:rPr>
              <a:t>3. Practical Effects of Radiation Damage</a:t>
            </a:r>
            <a:r>
              <a:rPr lang="en-US" altLang="ja-JP" dirty="0" smtClean="0">
                <a:solidFill>
                  <a:schemeClr val="bg1">
                    <a:lumMod val="75000"/>
                  </a:schemeClr>
                </a:solidFill>
              </a:rPr>
              <a:t/>
            </a:r>
            <a:br>
              <a:rPr lang="en-US" altLang="ja-JP" dirty="0" smtClean="0">
                <a:solidFill>
                  <a:schemeClr val="bg1">
                    <a:lumMod val="75000"/>
                  </a:schemeClr>
                </a:solidFill>
              </a:rPr>
            </a:br>
            <a:endParaRPr lang="ja-JP" altLang="en-US" dirty="0" smtClean="0">
              <a:solidFill>
                <a:schemeClr val="bg1">
                  <a:lumMod val="75000"/>
                </a:schemeClr>
              </a:solidFill>
            </a:endParaRPr>
          </a:p>
        </p:txBody>
      </p:sp>
      <p:sp>
        <p:nvSpPr>
          <p:cNvPr id="3075" name="スライド番号プレースホルダー 2"/>
          <p:cNvSpPr>
            <a:spLocks noGrp="1"/>
          </p:cNvSpPr>
          <p:nvPr>
            <p:ph type="sldNum" sz="quarter" idx="12"/>
          </p:nvPr>
        </p:nvSpPr>
        <p:spPr bwMode="auto">
          <a:xfrm>
            <a:off x="8855075" y="6492875"/>
            <a:ext cx="2889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38E9772-64B3-489D-8C9D-6FCFD6C4B793}" type="slidenum">
              <a:rPr lang="ja-JP" altLang="en-US" sz="1200">
                <a:solidFill>
                  <a:srgbClr val="898989"/>
                </a:solidFill>
              </a:rPr>
              <a:pPr>
                <a:spcBef>
                  <a:spcPct val="0"/>
                </a:spcBef>
                <a:buFontTx/>
                <a:buNone/>
              </a:pPr>
              <a:t>1</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433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polycrystalline structure</a:t>
            </a:r>
            <a:endParaRPr lang="ja-JP" altLang="en-US" sz="3600" b="1" dirty="0">
              <a:solidFill>
                <a:schemeClr val="tx1">
                  <a:lumMod val="95000"/>
                  <a:lumOff val="5000"/>
                </a:schemeClr>
              </a:solidFill>
              <a:ea typeface="+mn-ea"/>
              <a:cs typeface="Arial" pitchFamily="34" charset="0"/>
            </a:endParaRPr>
          </a:p>
        </p:txBody>
      </p:sp>
      <p:pic>
        <p:nvPicPr>
          <p:cNvPr id="14341" name="図 25" descr="ferrit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7900" y="1052513"/>
            <a:ext cx="403225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p:cNvSpPr txBox="1"/>
          <p:nvPr/>
        </p:nvSpPr>
        <p:spPr>
          <a:xfrm>
            <a:off x="361950" y="2589213"/>
            <a:ext cx="4319588" cy="1446212"/>
          </a:xfrm>
          <a:prstGeom prst="rect">
            <a:avLst/>
          </a:prstGeom>
          <a:solidFill>
            <a:schemeClr val="bg1">
              <a:lumMod val="95000"/>
            </a:schemeClr>
          </a:solidFill>
          <a:ln w="19050">
            <a:solidFill>
              <a:schemeClr val="tx1"/>
            </a:solidFill>
          </a:ln>
        </p:spPr>
        <p:txBody>
          <a:bodyPr>
            <a:spAutoFit/>
          </a:bodyPr>
          <a:lstStyle/>
          <a:p>
            <a:pPr eaLnBrk="1" fontAlgn="auto" hangingPunct="1">
              <a:spcBef>
                <a:spcPts val="0"/>
              </a:spcBef>
              <a:spcAft>
                <a:spcPts val="0"/>
              </a:spcAft>
              <a:defRPr/>
            </a:pPr>
            <a:r>
              <a:rPr lang="en-US" altLang="ja-JP" sz="2000" b="1" spc="-100" dirty="0">
                <a:latin typeface="+mn-lt"/>
                <a:ea typeface="+mn-ea"/>
              </a:rPr>
              <a:t>Optical micrograph of well-annealed iron.</a:t>
            </a:r>
          </a:p>
          <a:p>
            <a:pPr eaLnBrk="1" fontAlgn="auto" hangingPunct="1">
              <a:spcBef>
                <a:spcPts val="0"/>
              </a:spcBef>
              <a:spcAft>
                <a:spcPts val="0"/>
              </a:spcAft>
              <a:defRPr/>
            </a:pPr>
            <a:r>
              <a:rPr lang="en-US" altLang="ja-JP" sz="2000" b="1" spc="-100" dirty="0">
                <a:latin typeface="+mn-lt"/>
                <a:ea typeface="+mn-ea"/>
              </a:rPr>
              <a:t>Grains have same </a:t>
            </a:r>
          </a:p>
          <a:p>
            <a:pPr eaLnBrk="1" fontAlgn="auto" hangingPunct="1">
              <a:spcBef>
                <a:spcPts val="0"/>
              </a:spcBef>
              <a:spcAft>
                <a:spcPts val="0"/>
              </a:spcAft>
              <a:defRPr/>
            </a:pPr>
            <a:r>
              <a:rPr lang="en-US" altLang="ja-JP" sz="2800" b="1" spc="-100" dirty="0">
                <a:solidFill>
                  <a:srgbClr val="FF0000"/>
                </a:solidFill>
                <a:latin typeface="+mn-lt"/>
                <a:ea typeface="+mn-ea"/>
              </a:rPr>
              <a:t>crystalline structure</a:t>
            </a:r>
            <a:r>
              <a:rPr lang="en-US" altLang="ja-JP" sz="2800" b="1" spc="-100" dirty="0">
                <a:latin typeface="+mn-lt"/>
                <a:ea typeface="+mn-ea"/>
              </a:rPr>
              <a:t> </a:t>
            </a:r>
          </a:p>
          <a:p>
            <a:pPr eaLnBrk="1" fontAlgn="auto" hangingPunct="1">
              <a:spcBef>
                <a:spcPts val="0"/>
              </a:spcBef>
              <a:spcAft>
                <a:spcPts val="0"/>
              </a:spcAft>
              <a:defRPr/>
            </a:pPr>
            <a:r>
              <a:rPr lang="en-US" altLang="ja-JP" sz="2000" b="1" spc="-100" dirty="0">
                <a:latin typeface="+mn-lt"/>
                <a:ea typeface="+mn-ea"/>
              </a:rPr>
              <a:t>but different orientations. </a:t>
            </a:r>
            <a:endParaRPr lang="ja-JP" altLang="en-US" sz="2000" b="1" spc="-100" dirty="0">
              <a:latin typeface="+mn-lt"/>
              <a:ea typeface="+mn-ea"/>
            </a:endParaRPr>
          </a:p>
        </p:txBody>
      </p:sp>
      <p:grpSp>
        <p:nvGrpSpPr>
          <p:cNvPr id="14343" name="グループ化 11"/>
          <p:cNvGrpSpPr>
            <a:grpSpLocks/>
          </p:cNvGrpSpPr>
          <p:nvPr/>
        </p:nvGrpSpPr>
        <p:grpSpPr bwMode="auto">
          <a:xfrm>
            <a:off x="328613" y="5678488"/>
            <a:ext cx="1584325" cy="865187"/>
            <a:chOff x="971500" y="5589299"/>
            <a:chExt cx="1584220" cy="864122"/>
          </a:xfrm>
        </p:grpSpPr>
        <p:sp>
          <p:nvSpPr>
            <p:cNvPr id="8" name="正方形/長方形 7"/>
            <p:cNvSpPr/>
            <p:nvPr/>
          </p:nvSpPr>
          <p:spPr>
            <a:xfrm>
              <a:off x="971500" y="5589299"/>
              <a:ext cx="1584220" cy="86412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9" name="フリーフォーム 8"/>
            <p:cNvSpPr/>
            <p:nvPr/>
          </p:nvSpPr>
          <p:spPr>
            <a:xfrm>
              <a:off x="1187386" y="5589299"/>
              <a:ext cx="71432" cy="864122"/>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265449 w 846474"/>
                <a:gd name="connsiteY0" fmla="*/ 0 h 1114425"/>
                <a:gd name="connsiteX1" fmla="*/ 105810 w 846474"/>
                <a:gd name="connsiteY1" fmla="*/ 638558 h 1114425"/>
                <a:gd name="connsiteX2" fmla="*/ 846474 w 846474"/>
                <a:gd name="connsiteY2" fmla="*/ 1114425 h 1114425"/>
                <a:gd name="connsiteX3" fmla="*/ 0 w 846474"/>
                <a:gd name="connsiteY3" fmla="*/ 1114425 h 1114425"/>
                <a:gd name="connsiteX0" fmla="*/ 265449 w 265449"/>
                <a:gd name="connsiteY0" fmla="*/ 0 h 1114425"/>
                <a:gd name="connsiteX1" fmla="*/ 105810 w 265449"/>
                <a:gd name="connsiteY1" fmla="*/ 638558 h 1114425"/>
                <a:gd name="connsiteX2" fmla="*/ 0 w 265449"/>
                <a:gd name="connsiteY2" fmla="*/ 1114425 h 1114425"/>
                <a:gd name="connsiteX0" fmla="*/ 265449 w 361471"/>
                <a:gd name="connsiteY0" fmla="*/ 0 h 1114425"/>
                <a:gd name="connsiteX1" fmla="*/ 105810 w 361471"/>
                <a:gd name="connsiteY1" fmla="*/ 638558 h 1114425"/>
                <a:gd name="connsiteX2" fmla="*/ 0 w 361471"/>
                <a:gd name="connsiteY2" fmla="*/ 1114425 h 1114425"/>
                <a:gd name="connsiteX0" fmla="*/ 292055 w 292055"/>
                <a:gd name="connsiteY0" fmla="*/ 38909 h 1153334"/>
                <a:gd name="connsiteX1" fmla="*/ 26606 w 292055"/>
                <a:gd name="connsiteY1" fmla="*/ 106426 h 1153334"/>
                <a:gd name="connsiteX2" fmla="*/ 132416 w 292055"/>
                <a:gd name="connsiteY2" fmla="*/ 677467 h 1153334"/>
                <a:gd name="connsiteX3" fmla="*/ 26606 w 292055"/>
                <a:gd name="connsiteY3" fmla="*/ 1153334 h 1153334"/>
                <a:gd name="connsiteX0" fmla="*/ 265449 w 265449"/>
                <a:gd name="connsiteY0" fmla="*/ 705123 h 1819548"/>
                <a:gd name="connsiteX1" fmla="*/ 105811 w 265449"/>
                <a:gd name="connsiteY1" fmla="*/ 11253 h 1819548"/>
                <a:gd name="connsiteX2" fmla="*/ 0 w 265449"/>
                <a:gd name="connsiteY2" fmla="*/ 772640 h 1819548"/>
                <a:gd name="connsiteX3" fmla="*/ 105810 w 265449"/>
                <a:gd name="connsiteY3" fmla="*/ 1343681 h 1819548"/>
                <a:gd name="connsiteX4" fmla="*/ 0 w 265449"/>
                <a:gd name="connsiteY4" fmla="*/ 1819548 h 1819548"/>
                <a:gd name="connsiteX0" fmla="*/ 265449 w 265449"/>
                <a:gd name="connsiteY0" fmla="*/ 698479 h 1812904"/>
                <a:gd name="connsiteX1" fmla="*/ 105811 w 265449"/>
                <a:gd name="connsiteY1" fmla="*/ 4609 h 1812904"/>
                <a:gd name="connsiteX2" fmla="*/ 1 w 265449"/>
                <a:gd name="connsiteY2" fmla="*/ 670823 h 1812904"/>
                <a:gd name="connsiteX3" fmla="*/ 105810 w 265449"/>
                <a:gd name="connsiteY3" fmla="*/ 1337037 h 1812904"/>
                <a:gd name="connsiteX4" fmla="*/ 0 w 265449"/>
                <a:gd name="connsiteY4" fmla="*/ 1812904 h 1812904"/>
                <a:gd name="connsiteX0" fmla="*/ 105811 w 105811"/>
                <a:gd name="connsiteY0" fmla="*/ 4609 h 1812904"/>
                <a:gd name="connsiteX1" fmla="*/ 1 w 105811"/>
                <a:gd name="connsiteY1" fmla="*/ 670823 h 1812904"/>
                <a:gd name="connsiteX2" fmla="*/ 105810 w 105811"/>
                <a:gd name="connsiteY2" fmla="*/ 1337037 h 1812904"/>
                <a:gd name="connsiteX3" fmla="*/ 0 w 105811"/>
                <a:gd name="connsiteY3" fmla="*/ 1812904 h 1812904"/>
                <a:gd name="connsiteX0" fmla="*/ 1 w 105810"/>
                <a:gd name="connsiteY0" fmla="*/ 0 h 1142081"/>
                <a:gd name="connsiteX1" fmla="*/ 105810 w 105810"/>
                <a:gd name="connsiteY1" fmla="*/ 666214 h 1142081"/>
                <a:gd name="connsiteX2" fmla="*/ 0 w 105810"/>
                <a:gd name="connsiteY2" fmla="*/ 1142081 h 1142081"/>
              </a:gdLst>
              <a:ahLst/>
              <a:cxnLst>
                <a:cxn ang="0">
                  <a:pos x="connsiteX0" y="connsiteY0"/>
                </a:cxn>
                <a:cxn ang="0">
                  <a:pos x="connsiteX1" y="connsiteY1"/>
                </a:cxn>
                <a:cxn ang="0">
                  <a:pos x="connsiteX2" y="connsiteY2"/>
                </a:cxn>
              </a:cxnLst>
              <a:rect l="l" t="t" r="r" b="b"/>
              <a:pathLst>
                <a:path w="105810" h="1142081">
                  <a:moveTo>
                    <a:pt x="1" y="0"/>
                  </a:moveTo>
                  <a:cubicBezTo>
                    <a:pt x="1" y="222071"/>
                    <a:pt x="105810" y="475867"/>
                    <a:pt x="105810" y="666214"/>
                  </a:cubicBezTo>
                  <a:cubicBezTo>
                    <a:pt x="105810" y="856561"/>
                    <a:pt x="22044" y="1042942"/>
                    <a:pt x="0" y="1142081"/>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10" name="フリーフォーム 9"/>
            <p:cNvSpPr/>
            <p:nvPr/>
          </p:nvSpPr>
          <p:spPr>
            <a:xfrm>
              <a:off x="1258818" y="5589299"/>
              <a:ext cx="607973" cy="567625"/>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679714 w 1260739"/>
                <a:gd name="connsiteY0" fmla="*/ 0 h 1114425"/>
                <a:gd name="connsiteX1" fmla="*/ 520075 w 1260739"/>
                <a:gd name="connsiteY1" fmla="*/ 638558 h 1114425"/>
                <a:gd name="connsiteX2" fmla="*/ 1260739 w 1260739"/>
                <a:gd name="connsiteY2" fmla="*/ 1114425 h 1114425"/>
                <a:gd name="connsiteX3" fmla="*/ 0 w 1260739"/>
                <a:gd name="connsiteY3" fmla="*/ 856561 h 1114425"/>
                <a:gd name="connsiteX0" fmla="*/ 679714 w 679714"/>
                <a:gd name="connsiteY0" fmla="*/ 0 h 856561"/>
                <a:gd name="connsiteX1" fmla="*/ 520075 w 679714"/>
                <a:gd name="connsiteY1" fmla="*/ 638558 h 856561"/>
                <a:gd name="connsiteX2" fmla="*/ 317428 w 679714"/>
                <a:gd name="connsiteY2" fmla="*/ 761387 h 856561"/>
                <a:gd name="connsiteX3" fmla="*/ 0 w 679714"/>
                <a:gd name="connsiteY3" fmla="*/ 856561 h 856561"/>
                <a:gd name="connsiteX0" fmla="*/ 679714 w 679714"/>
                <a:gd name="connsiteY0" fmla="*/ 0 h 856561"/>
                <a:gd name="connsiteX1" fmla="*/ 520075 w 679714"/>
                <a:gd name="connsiteY1" fmla="*/ 638558 h 856561"/>
                <a:gd name="connsiteX2" fmla="*/ 0 w 679714"/>
                <a:gd name="connsiteY2" fmla="*/ 856561 h 856561"/>
                <a:gd name="connsiteX0" fmla="*/ 891331 w 891331"/>
                <a:gd name="connsiteY0" fmla="*/ 0 h 749594"/>
                <a:gd name="connsiteX1" fmla="*/ 731692 w 891331"/>
                <a:gd name="connsiteY1" fmla="*/ 638558 h 749594"/>
                <a:gd name="connsiteX2" fmla="*/ 0 w 891331"/>
                <a:gd name="connsiteY2" fmla="*/ 666214 h 749594"/>
                <a:gd name="connsiteX0" fmla="*/ 891331 w 891331"/>
                <a:gd name="connsiteY0" fmla="*/ 0 h 749594"/>
                <a:gd name="connsiteX1" fmla="*/ 731692 w 891331"/>
                <a:gd name="connsiteY1" fmla="*/ 638558 h 749594"/>
                <a:gd name="connsiteX2" fmla="*/ 0 w 891331"/>
                <a:gd name="connsiteY2" fmla="*/ 666214 h 749594"/>
              </a:gdLst>
              <a:ahLst/>
              <a:cxnLst>
                <a:cxn ang="0">
                  <a:pos x="connsiteX0" y="connsiteY0"/>
                </a:cxn>
                <a:cxn ang="0">
                  <a:pos x="connsiteX1" y="connsiteY1"/>
                </a:cxn>
                <a:cxn ang="0">
                  <a:pos x="connsiteX2" y="connsiteY2"/>
                </a:cxn>
              </a:cxnLst>
              <a:rect l="l" t="t" r="r" b="b"/>
              <a:pathLst>
                <a:path w="891331" h="749594">
                  <a:moveTo>
                    <a:pt x="891331" y="0"/>
                  </a:moveTo>
                  <a:cubicBezTo>
                    <a:pt x="834509" y="119269"/>
                    <a:pt x="880247" y="527522"/>
                    <a:pt x="731692" y="638558"/>
                  </a:cubicBezTo>
                  <a:cubicBezTo>
                    <a:pt x="583137" y="749594"/>
                    <a:pt x="108349" y="620797"/>
                    <a:pt x="0" y="666214"/>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11" name="フリーフォーム 10"/>
            <p:cNvSpPr/>
            <p:nvPr/>
          </p:nvSpPr>
          <p:spPr>
            <a:xfrm>
              <a:off x="1793771" y="5877868"/>
              <a:ext cx="690516" cy="575553"/>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459124 w 1040149"/>
                <a:gd name="connsiteY0" fmla="*/ 0 h 1114425"/>
                <a:gd name="connsiteX1" fmla="*/ 96838 w 1040149"/>
                <a:gd name="connsiteY1" fmla="*/ 475867 h 1114425"/>
                <a:gd name="connsiteX2" fmla="*/ 1040149 w 1040149"/>
                <a:gd name="connsiteY2" fmla="*/ 1114425 h 1114425"/>
                <a:gd name="connsiteX3" fmla="*/ 1040149 w 1040149"/>
                <a:gd name="connsiteY3" fmla="*/ 1114425 h 1114425"/>
                <a:gd name="connsiteX0" fmla="*/ 459123 w 1578166"/>
                <a:gd name="connsiteY0" fmla="*/ 0 h 1114425"/>
                <a:gd name="connsiteX1" fmla="*/ 96837 w 1578166"/>
                <a:gd name="connsiteY1" fmla="*/ 475867 h 1114425"/>
                <a:gd name="connsiteX2" fmla="*/ 1040148 w 1578166"/>
                <a:gd name="connsiteY2" fmla="*/ 1114425 h 1114425"/>
                <a:gd name="connsiteX3" fmla="*/ 1578166 w 1578166"/>
                <a:gd name="connsiteY3" fmla="*/ 190347 h 1114425"/>
                <a:gd name="connsiteX0" fmla="*/ 407714 w 1526757"/>
                <a:gd name="connsiteY0" fmla="*/ 0 h 666214"/>
                <a:gd name="connsiteX1" fmla="*/ 45428 w 1526757"/>
                <a:gd name="connsiteY1" fmla="*/ 475867 h 666214"/>
                <a:gd name="connsiteX2" fmla="*/ 680283 w 1526757"/>
                <a:gd name="connsiteY2" fmla="*/ 666214 h 666214"/>
                <a:gd name="connsiteX3" fmla="*/ 1526757 w 1526757"/>
                <a:gd name="connsiteY3" fmla="*/ 190347 h 666214"/>
                <a:gd name="connsiteX0" fmla="*/ 407714 w 680283"/>
                <a:gd name="connsiteY0" fmla="*/ 0 h 666214"/>
                <a:gd name="connsiteX1" fmla="*/ 45428 w 680283"/>
                <a:gd name="connsiteY1" fmla="*/ 475867 h 666214"/>
                <a:gd name="connsiteX2" fmla="*/ 680283 w 680283"/>
                <a:gd name="connsiteY2" fmla="*/ 666214 h 666214"/>
                <a:gd name="connsiteX0" fmla="*/ 468095 w 740664"/>
                <a:gd name="connsiteY0" fmla="*/ 0 h 666214"/>
                <a:gd name="connsiteX1" fmla="*/ 105807 w 740664"/>
                <a:gd name="connsiteY1" fmla="*/ 190347 h 666214"/>
                <a:gd name="connsiteX2" fmla="*/ 105809 w 740664"/>
                <a:gd name="connsiteY2" fmla="*/ 475867 h 666214"/>
                <a:gd name="connsiteX3" fmla="*/ 740664 w 740664"/>
                <a:gd name="connsiteY3" fmla="*/ 666214 h 666214"/>
                <a:gd name="connsiteX0" fmla="*/ 468095 w 740664"/>
                <a:gd name="connsiteY0" fmla="*/ 0 h 856561"/>
                <a:gd name="connsiteX1" fmla="*/ 105807 w 740664"/>
                <a:gd name="connsiteY1" fmla="*/ 190347 h 856561"/>
                <a:gd name="connsiteX2" fmla="*/ 105809 w 740664"/>
                <a:gd name="connsiteY2" fmla="*/ 475867 h 856561"/>
                <a:gd name="connsiteX3" fmla="*/ 740664 w 740664"/>
                <a:gd name="connsiteY3" fmla="*/ 856561 h 856561"/>
                <a:gd name="connsiteX0" fmla="*/ 740095 w 1012664"/>
                <a:gd name="connsiteY0" fmla="*/ 0 h 856561"/>
                <a:gd name="connsiteX1" fmla="*/ 60381 w 1012664"/>
                <a:gd name="connsiteY1" fmla="*/ 95173 h 856561"/>
                <a:gd name="connsiteX2" fmla="*/ 377809 w 1012664"/>
                <a:gd name="connsiteY2" fmla="*/ 475867 h 856561"/>
                <a:gd name="connsiteX3" fmla="*/ 1012664 w 1012664"/>
                <a:gd name="connsiteY3" fmla="*/ 856561 h 856561"/>
                <a:gd name="connsiteX0" fmla="*/ 60381 w 1012664"/>
                <a:gd name="connsiteY0" fmla="*/ 0 h 761388"/>
                <a:gd name="connsiteX1" fmla="*/ 377809 w 1012664"/>
                <a:gd name="connsiteY1" fmla="*/ 380694 h 761388"/>
                <a:gd name="connsiteX2" fmla="*/ 1012664 w 1012664"/>
                <a:gd name="connsiteY2" fmla="*/ 761388 h 761388"/>
              </a:gdLst>
              <a:ahLst/>
              <a:cxnLst>
                <a:cxn ang="0">
                  <a:pos x="connsiteX0" y="connsiteY0"/>
                </a:cxn>
                <a:cxn ang="0">
                  <a:pos x="connsiteX1" y="connsiteY1"/>
                </a:cxn>
                <a:cxn ang="0">
                  <a:pos x="connsiteX2" y="connsiteY2"/>
                </a:cxn>
              </a:cxnLst>
              <a:rect l="l" t="t" r="r" b="b"/>
              <a:pathLst>
                <a:path w="1012664" h="761388">
                  <a:moveTo>
                    <a:pt x="60381" y="0"/>
                  </a:moveTo>
                  <a:cubicBezTo>
                    <a:pt x="0" y="79311"/>
                    <a:pt x="219095" y="253796"/>
                    <a:pt x="377809" y="380694"/>
                  </a:cubicBezTo>
                  <a:cubicBezTo>
                    <a:pt x="536523" y="507592"/>
                    <a:pt x="889220" y="682077"/>
                    <a:pt x="1012664" y="761388"/>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grpSp>
      <p:sp>
        <p:nvSpPr>
          <p:cNvPr id="13" name="爆発 1 12"/>
          <p:cNvSpPr/>
          <p:nvPr/>
        </p:nvSpPr>
        <p:spPr>
          <a:xfrm>
            <a:off x="304800" y="5386388"/>
            <a:ext cx="360363" cy="360362"/>
          </a:xfrm>
          <a:prstGeom prst="irregularSeal1">
            <a:avLst/>
          </a:prstGeom>
          <a:solidFill>
            <a:srgbClr val="FFFFCC"/>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14" name="テキスト ボックス 13"/>
          <p:cNvSpPr txBox="1"/>
          <p:nvPr/>
        </p:nvSpPr>
        <p:spPr>
          <a:xfrm>
            <a:off x="581025" y="5368925"/>
            <a:ext cx="1584325" cy="338138"/>
          </a:xfrm>
          <a:prstGeom prst="rect">
            <a:avLst/>
          </a:prstGeom>
          <a:noFill/>
          <a:ln w="19050">
            <a:noFill/>
          </a:ln>
        </p:spPr>
        <p:txBody>
          <a:bodyPr>
            <a:spAutoFit/>
          </a:bodyPr>
          <a:lstStyle/>
          <a:p>
            <a:pPr eaLnBrk="1" fontAlgn="auto" hangingPunct="1">
              <a:spcBef>
                <a:spcPts val="0"/>
              </a:spcBef>
              <a:spcAft>
                <a:spcPts val="0"/>
              </a:spcAft>
              <a:defRPr/>
            </a:pPr>
            <a:r>
              <a:rPr lang="en-US" altLang="ja-JP" sz="1600" b="1" spc="-100" dirty="0">
                <a:latin typeface="+mn-lt"/>
                <a:ea typeface="+mn-ea"/>
              </a:rPr>
              <a:t>Mechanical polish</a:t>
            </a:r>
            <a:endParaRPr lang="ja-JP" altLang="en-US" sz="1600" b="1" spc="-100" dirty="0">
              <a:latin typeface="+mn-lt"/>
              <a:ea typeface="+mn-ea"/>
            </a:endParaRPr>
          </a:p>
        </p:txBody>
      </p:sp>
      <p:sp>
        <p:nvSpPr>
          <p:cNvPr id="21" name="テキスト ボックス 20"/>
          <p:cNvSpPr txBox="1"/>
          <p:nvPr/>
        </p:nvSpPr>
        <p:spPr>
          <a:xfrm>
            <a:off x="2627313" y="5335588"/>
            <a:ext cx="1458912" cy="339725"/>
          </a:xfrm>
          <a:prstGeom prst="rect">
            <a:avLst/>
          </a:prstGeom>
          <a:noFill/>
          <a:ln w="19050">
            <a:noFill/>
          </a:ln>
        </p:spPr>
        <p:txBody>
          <a:bodyPr>
            <a:spAutoFit/>
          </a:bodyPr>
          <a:lstStyle/>
          <a:p>
            <a:pPr eaLnBrk="1" fontAlgn="auto" hangingPunct="1">
              <a:spcBef>
                <a:spcPts val="0"/>
              </a:spcBef>
              <a:spcAft>
                <a:spcPts val="0"/>
              </a:spcAft>
              <a:defRPr/>
            </a:pPr>
            <a:r>
              <a:rPr lang="en-US" altLang="ja-JP" sz="1600" b="1" spc="-100" dirty="0">
                <a:latin typeface="+mn-lt"/>
                <a:ea typeface="+mn-ea"/>
              </a:rPr>
              <a:t>Chemical Etching</a:t>
            </a:r>
            <a:endParaRPr lang="ja-JP" altLang="en-US" sz="1600" b="1" spc="-100" dirty="0">
              <a:latin typeface="+mn-lt"/>
              <a:ea typeface="+mn-ea"/>
            </a:endParaRPr>
          </a:p>
        </p:txBody>
      </p:sp>
      <p:sp>
        <p:nvSpPr>
          <p:cNvPr id="24" name="角丸四角形吹き出し 23"/>
          <p:cNvSpPr/>
          <p:nvPr/>
        </p:nvSpPr>
        <p:spPr>
          <a:xfrm>
            <a:off x="1819275" y="4676775"/>
            <a:ext cx="2219325" cy="523875"/>
          </a:xfrm>
          <a:prstGeom prst="wedgeRoundRectCallout">
            <a:avLst>
              <a:gd name="adj1" fmla="val -14407"/>
              <a:gd name="adj2" fmla="val 126352"/>
              <a:gd name="adj3" fmla="val 16667"/>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1600" dirty="0">
                <a:solidFill>
                  <a:schemeClr val="tx1"/>
                </a:solidFill>
              </a:rPr>
              <a:t>Grain boundaries are preferentially etched.</a:t>
            </a:r>
            <a:endParaRPr lang="ja-JP" altLang="en-US" sz="1600" dirty="0">
              <a:solidFill>
                <a:schemeClr val="tx1"/>
              </a:solidFill>
            </a:endParaRPr>
          </a:p>
        </p:txBody>
      </p:sp>
      <p:sp>
        <p:nvSpPr>
          <p:cNvPr id="25" name="右矢印 24"/>
          <p:cNvSpPr/>
          <p:nvPr/>
        </p:nvSpPr>
        <p:spPr>
          <a:xfrm>
            <a:off x="2062163" y="5797550"/>
            <a:ext cx="288925" cy="576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pic>
        <p:nvPicPr>
          <p:cNvPr id="14349" name="図 27" descr="optmiroscop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72275" y="4129088"/>
            <a:ext cx="20637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テキスト ボックス 33"/>
          <p:cNvSpPr txBox="1"/>
          <p:nvPr/>
        </p:nvSpPr>
        <p:spPr>
          <a:xfrm>
            <a:off x="4968875" y="4073525"/>
            <a:ext cx="1060450" cy="338138"/>
          </a:xfrm>
          <a:prstGeom prst="rect">
            <a:avLst/>
          </a:prstGeom>
          <a:noFill/>
          <a:ln w="19050">
            <a:noFill/>
          </a:ln>
        </p:spPr>
        <p:txBody>
          <a:bodyPr>
            <a:spAutoFit/>
          </a:bodyPr>
          <a:lstStyle/>
          <a:p>
            <a:pPr eaLnBrk="1" fontAlgn="auto" hangingPunct="1">
              <a:spcBef>
                <a:spcPts val="0"/>
              </a:spcBef>
              <a:spcAft>
                <a:spcPts val="0"/>
              </a:spcAft>
              <a:defRPr/>
            </a:pPr>
            <a:r>
              <a:rPr lang="en-US" altLang="ja-JP" sz="1600" b="1" spc="-100" dirty="0">
                <a:latin typeface="+mn-lt"/>
                <a:ea typeface="+mn-ea"/>
              </a:rPr>
              <a:t>observation</a:t>
            </a:r>
            <a:endParaRPr lang="ja-JP" altLang="en-US" sz="1600" b="1" spc="-100" dirty="0">
              <a:latin typeface="+mn-lt"/>
              <a:ea typeface="+mn-ea"/>
            </a:endParaRPr>
          </a:p>
        </p:txBody>
      </p:sp>
      <p:cxnSp>
        <p:nvCxnSpPr>
          <p:cNvPr id="38" name="直線コネクタ 37"/>
          <p:cNvCxnSpPr/>
          <p:nvPr/>
        </p:nvCxnSpPr>
        <p:spPr>
          <a:xfrm flipV="1">
            <a:off x="4864100" y="4521200"/>
            <a:ext cx="1152525" cy="8651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352" name="グループ化 39"/>
          <p:cNvGrpSpPr>
            <a:grpSpLocks/>
          </p:cNvGrpSpPr>
          <p:nvPr/>
        </p:nvGrpSpPr>
        <p:grpSpPr bwMode="auto">
          <a:xfrm>
            <a:off x="2493963" y="5656263"/>
            <a:ext cx="1584325" cy="863600"/>
            <a:chOff x="360050" y="5589300"/>
            <a:chExt cx="1584220" cy="864122"/>
          </a:xfrm>
        </p:grpSpPr>
        <p:grpSp>
          <p:nvGrpSpPr>
            <p:cNvPr id="14374" name="グループ化 14"/>
            <p:cNvGrpSpPr>
              <a:grpSpLocks/>
            </p:cNvGrpSpPr>
            <p:nvPr/>
          </p:nvGrpSpPr>
          <p:grpSpPr bwMode="auto">
            <a:xfrm>
              <a:off x="360050" y="5589300"/>
              <a:ext cx="1584220" cy="864122"/>
              <a:chOff x="971500" y="5589299"/>
              <a:chExt cx="1584220" cy="864122"/>
            </a:xfrm>
          </p:grpSpPr>
          <p:sp>
            <p:nvSpPr>
              <p:cNvPr id="16" name="正方形/長方形 15"/>
              <p:cNvSpPr/>
              <p:nvPr/>
            </p:nvSpPr>
            <p:spPr>
              <a:xfrm>
                <a:off x="971500" y="5589299"/>
                <a:ext cx="1584220" cy="86412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17" name="フリーフォーム 16"/>
              <p:cNvSpPr/>
              <p:nvPr/>
            </p:nvSpPr>
            <p:spPr>
              <a:xfrm>
                <a:off x="1187386" y="5589299"/>
                <a:ext cx="71432" cy="864122"/>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265449 w 846474"/>
                  <a:gd name="connsiteY0" fmla="*/ 0 h 1114425"/>
                  <a:gd name="connsiteX1" fmla="*/ 105810 w 846474"/>
                  <a:gd name="connsiteY1" fmla="*/ 638558 h 1114425"/>
                  <a:gd name="connsiteX2" fmla="*/ 846474 w 846474"/>
                  <a:gd name="connsiteY2" fmla="*/ 1114425 h 1114425"/>
                  <a:gd name="connsiteX3" fmla="*/ 0 w 846474"/>
                  <a:gd name="connsiteY3" fmla="*/ 1114425 h 1114425"/>
                  <a:gd name="connsiteX0" fmla="*/ 265449 w 265449"/>
                  <a:gd name="connsiteY0" fmla="*/ 0 h 1114425"/>
                  <a:gd name="connsiteX1" fmla="*/ 105810 w 265449"/>
                  <a:gd name="connsiteY1" fmla="*/ 638558 h 1114425"/>
                  <a:gd name="connsiteX2" fmla="*/ 0 w 265449"/>
                  <a:gd name="connsiteY2" fmla="*/ 1114425 h 1114425"/>
                  <a:gd name="connsiteX0" fmla="*/ 265449 w 361471"/>
                  <a:gd name="connsiteY0" fmla="*/ 0 h 1114425"/>
                  <a:gd name="connsiteX1" fmla="*/ 105810 w 361471"/>
                  <a:gd name="connsiteY1" fmla="*/ 638558 h 1114425"/>
                  <a:gd name="connsiteX2" fmla="*/ 0 w 361471"/>
                  <a:gd name="connsiteY2" fmla="*/ 1114425 h 1114425"/>
                  <a:gd name="connsiteX0" fmla="*/ 292055 w 292055"/>
                  <a:gd name="connsiteY0" fmla="*/ 38909 h 1153334"/>
                  <a:gd name="connsiteX1" fmla="*/ 26606 w 292055"/>
                  <a:gd name="connsiteY1" fmla="*/ 106426 h 1153334"/>
                  <a:gd name="connsiteX2" fmla="*/ 132416 w 292055"/>
                  <a:gd name="connsiteY2" fmla="*/ 677467 h 1153334"/>
                  <a:gd name="connsiteX3" fmla="*/ 26606 w 292055"/>
                  <a:gd name="connsiteY3" fmla="*/ 1153334 h 1153334"/>
                  <a:gd name="connsiteX0" fmla="*/ 265449 w 265449"/>
                  <a:gd name="connsiteY0" fmla="*/ 705123 h 1819548"/>
                  <a:gd name="connsiteX1" fmla="*/ 105811 w 265449"/>
                  <a:gd name="connsiteY1" fmla="*/ 11253 h 1819548"/>
                  <a:gd name="connsiteX2" fmla="*/ 0 w 265449"/>
                  <a:gd name="connsiteY2" fmla="*/ 772640 h 1819548"/>
                  <a:gd name="connsiteX3" fmla="*/ 105810 w 265449"/>
                  <a:gd name="connsiteY3" fmla="*/ 1343681 h 1819548"/>
                  <a:gd name="connsiteX4" fmla="*/ 0 w 265449"/>
                  <a:gd name="connsiteY4" fmla="*/ 1819548 h 1819548"/>
                  <a:gd name="connsiteX0" fmla="*/ 265449 w 265449"/>
                  <a:gd name="connsiteY0" fmla="*/ 698479 h 1812904"/>
                  <a:gd name="connsiteX1" fmla="*/ 105811 w 265449"/>
                  <a:gd name="connsiteY1" fmla="*/ 4609 h 1812904"/>
                  <a:gd name="connsiteX2" fmla="*/ 1 w 265449"/>
                  <a:gd name="connsiteY2" fmla="*/ 670823 h 1812904"/>
                  <a:gd name="connsiteX3" fmla="*/ 105810 w 265449"/>
                  <a:gd name="connsiteY3" fmla="*/ 1337037 h 1812904"/>
                  <a:gd name="connsiteX4" fmla="*/ 0 w 265449"/>
                  <a:gd name="connsiteY4" fmla="*/ 1812904 h 1812904"/>
                  <a:gd name="connsiteX0" fmla="*/ 105811 w 105811"/>
                  <a:gd name="connsiteY0" fmla="*/ 4609 h 1812904"/>
                  <a:gd name="connsiteX1" fmla="*/ 1 w 105811"/>
                  <a:gd name="connsiteY1" fmla="*/ 670823 h 1812904"/>
                  <a:gd name="connsiteX2" fmla="*/ 105810 w 105811"/>
                  <a:gd name="connsiteY2" fmla="*/ 1337037 h 1812904"/>
                  <a:gd name="connsiteX3" fmla="*/ 0 w 105811"/>
                  <a:gd name="connsiteY3" fmla="*/ 1812904 h 1812904"/>
                  <a:gd name="connsiteX0" fmla="*/ 1 w 105810"/>
                  <a:gd name="connsiteY0" fmla="*/ 0 h 1142081"/>
                  <a:gd name="connsiteX1" fmla="*/ 105810 w 105810"/>
                  <a:gd name="connsiteY1" fmla="*/ 666214 h 1142081"/>
                  <a:gd name="connsiteX2" fmla="*/ 0 w 105810"/>
                  <a:gd name="connsiteY2" fmla="*/ 1142081 h 1142081"/>
                </a:gdLst>
                <a:ahLst/>
                <a:cxnLst>
                  <a:cxn ang="0">
                    <a:pos x="connsiteX0" y="connsiteY0"/>
                  </a:cxn>
                  <a:cxn ang="0">
                    <a:pos x="connsiteX1" y="connsiteY1"/>
                  </a:cxn>
                  <a:cxn ang="0">
                    <a:pos x="connsiteX2" y="connsiteY2"/>
                  </a:cxn>
                </a:cxnLst>
                <a:rect l="l" t="t" r="r" b="b"/>
                <a:pathLst>
                  <a:path w="105810" h="1142081">
                    <a:moveTo>
                      <a:pt x="1" y="0"/>
                    </a:moveTo>
                    <a:cubicBezTo>
                      <a:pt x="1" y="222071"/>
                      <a:pt x="105810" y="475867"/>
                      <a:pt x="105810" y="666214"/>
                    </a:cubicBezTo>
                    <a:cubicBezTo>
                      <a:pt x="105810" y="856561"/>
                      <a:pt x="22044" y="1042942"/>
                      <a:pt x="0" y="1142081"/>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18" name="フリーフォーム 17"/>
              <p:cNvSpPr/>
              <p:nvPr/>
            </p:nvSpPr>
            <p:spPr>
              <a:xfrm>
                <a:off x="1258818" y="5589299"/>
                <a:ext cx="607973" cy="567080"/>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679714 w 1260739"/>
                  <a:gd name="connsiteY0" fmla="*/ 0 h 1114425"/>
                  <a:gd name="connsiteX1" fmla="*/ 520075 w 1260739"/>
                  <a:gd name="connsiteY1" fmla="*/ 638558 h 1114425"/>
                  <a:gd name="connsiteX2" fmla="*/ 1260739 w 1260739"/>
                  <a:gd name="connsiteY2" fmla="*/ 1114425 h 1114425"/>
                  <a:gd name="connsiteX3" fmla="*/ 0 w 1260739"/>
                  <a:gd name="connsiteY3" fmla="*/ 856561 h 1114425"/>
                  <a:gd name="connsiteX0" fmla="*/ 679714 w 679714"/>
                  <a:gd name="connsiteY0" fmla="*/ 0 h 856561"/>
                  <a:gd name="connsiteX1" fmla="*/ 520075 w 679714"/>
                  <a:gd name="connsiteY1" fmla="*/ 638558 h 856561"/>
                  <a:gd name="connsiteX2" fmla="*/ 317428 w 679714"/>
                  <a:gd name="connsiteY2" fmla="*/ 761387 h 856561"/>
                  <a:gd name="connsiteX3" fmla="*/ 0 w 679714"/>
                  <a:gd name="connsiteY3" fmla="*/ 856561 h 856561"/>
                  <a:gd name="connsiteX0" fmla="*/ 679714 w 679714"/>
                  <a:gd name="connsiteY0" fmla="*/ 0 h 856561"/>
                  <a:gd name="connsiteX1" fmla="*/ 520075 w 679714"/>
                  <a:gd name="connsiteY1" fmla="*/ 638558 h 856561"/>
                  <a:gd name="connsiteX2" fmla="*/ 0 w 679714"/>
                  <a:gd name="connsiteY2" fmla="*/ 856561 h 856561"/>
                  <a:gd name="connsiteX0" fmla="*/ 891331 w 891331"/>
                  <a:gd name="connsiteY0" fmla="*/ 0 h 749594"/>
                  <a:gd name="connsiteX1" fmla="*/ 731692 w 891331"/>
                  <a:gd name="connsiteY1" fmla="*/ 638558 h 749594"/>
                  <a:gd name="connsiteX2" fmla="*/ 0 w 891331"/>
                  <a:gd name="connsiteY2" fmla="*/ 666214 h 749594"/>
                  <a:gd name="connsiteX0" fmla="*/ 891331 w 891331"/>
                  <a:gd name="connsiteY0" fmla="*/ 0 h 749594"/>
                  <a:gd name="connsiteX1" fmla="*/ 731692 w 891331"/>
                  <a:gd name="connsiteY1" fmla="*/ 638558 h 749594"/>
                  <a:gd name="connsiteX2" fmla="*/ 0 w 891331"/>
                  <a:gd name="connsiteY2" fmla="*/ 666214 h 749594"/>
                </a:gdLst>
                <a:ahLst/>
                <a:cxnLst>
                  <a:cxn ang="0">
                    <a:pos x="connsiteX0" y="connsiteY0"/>
                  </a:cxn>
                  <a:cxn ang="0">
                    <a:pos x="connsiteX1" y="connsiteY1"/>
                  </a:cxn>
                  <a:cxn ang="0">
                    <a:pos x="connsiteX2" y="connsiteY2"/>
                  </a:cxn>
                </a:cxnLst>
                <a:rect l="l" t="t" r="r" b="b"/>
                <a:pathLst>
                  <a:path w="891331" h="749594">
                    <a:moveTo>
                      <a:pt x="891331" y="0"/>
                    </a:moveTo>
                    <a:cubicBezTo>
                      <a:pt x="834509" y="119269"/>
                      <a:pt x="880247" y="527522"/>
                      <a:pt x="731692" y="638558"/>
                    </a:cubicBezTo>
                    <a:cubicBezTo>
                      <a:pt x="583137" y="749594"/>
                      <a:pt x="108349" y="620797"/>
                      <a:pt x="0" y="666214"/>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19" name="フリーフォーム 18"/>
              <p:cNvSpPr/>
              <p:nvPr/>
            </p:nvSpPr>
            <p:spPr>
              <a:xfrm>
                <a:off x="1793771" y="5876810"/>
                <a:ext cx="690516" cy="576611"/>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459124 w 1040149"/>
                  <a:gd name="connsiteY0" fmla="*/ 0 h 1114425"/>
                  <a:gd name="connsiteX1" fmla="*/ 96838 w 1040149"/>
                  <a:gd name="connsiteY1" fmla="*/ 475867 h 1114425"/>
                  <a:gd name="connsiteX2" fmla="*/ 1040149 w 1040149"/>
                  <a:gd name="connsiteY2" fmla="*/ 1114425 h 1114425"/>
                  <a:gd name="connsiteX3" fmla="*/ 1040149 w 1040149"/>
                  <a:gd name="connsiteY3" fmla="*/ 1114425 h 1114425"/>
                  <a:gd name="connsiteX0" fmla="*/ 459123 w 1578166"/>
                  <a:gd name="connsiteY0" fmla="*/ 0 h 1114425"/>
                  <a:gd name="connsiteX1" fmla="*/ 96837 w 1578166"/>
                  <a:gd name="connsiteY1" fmla="*/ 475867 h 1114425"/>
                  <a:gd name="connsiteX2" fmla="*/ 1040148 w 1578166"/>
                  <a:gd name="connsiteY2" fmla="*/ 1114425 h 1114425"/>
                  <a:gd name="connsiteX3" fmla="*/ 1578166 w 1578166"/>
                  <a:gd name="connsiteY3" fmla="*/ 190347 h 1114425"/>
                  <a:gd name="connsiteX0" fmla="*/ 407714 w 1526757"/>
                  <a:gd name="connsiteY0" fmla="*/ 0 h 666214"/>
                  <a:gd name="connsiteX1" fmla="*/ 45428 w 1526757"/>
                  <a:gd name="connsiteY1" fmla="*/ 475867 h 666214"/>
                  <a:gd name="connsiteX2" fmla="*/ 680283 w 1526757"/>
                  <a:gd name="connsiteY2" fmla="*/ 666214 h 666214"/>
                  <a:gd name="connsiteX3" fmla="*/ 1526757 w 1526757"/>
                  <a:gd name="connsiteY3" fmla="*/ 190347 h 666214"/>
                  <a:gd name="connsiteX0" fmla="*/ 407714 w 680283"/>
                  <a:gd name="connsiteY0" fmla="*/ 0 h 666214"/>
                  <a:gd name="connsiteX1" fmla="*/ 45428 w 680283"/>
                  <a:gd name="connsiteY1" fmla="*/ 475867 h 666214"/>
                  <a:gd name="connsiteX2" fmla="*/ 680283 w 680283"/>
                  <a:gd name="connsiteY2" fmla="*/ 666214 h 666214"/>
                  <a:gd name="connsiteX0" fmla="*/ 468095 w 740664"/>
                  <a:gd name="connsiteY0" fmla="*/ 0 h 666214"/>
                  <a:gd name="connsiteX1" fmla="*/ 105807 w 740664"/>
                  <a:gd name="connsiteY1" fmla="*/ 190347 h 666214"/>
                  <a:gd name="connsiteX2" fmla="*/ 105809 w 740664"/>
                  <a:gd name="connsiteY2" fmla="*/ 475867 h 666214"/>
                  <a:gd name="connsiteX3" fmla="*/ 740664 w 740664"/>
                  <a:gd name="connsiteY3" fmla="*/ 666214 h 666214"/>
                  <a:gd name="connsiteX0" fmla="*/ 468095 w 740664"/>
                  <a:gd name="connsiteY0" fmla="*/ 0 h 856561"/>
                  <a:gd name="connsiteX1" fmla="*/ 105807 w 740664"/>
                  <a:gd name="connsiteY1" fmla="*/ 190347 h 856561"/>
                  <a:gd name="connsiteX2" fmla="*/ 105809 w 740664"/>
                  <a:gd name="connsiteY2" fmla="*/ 475867 h 856561"/>
                  <a:gd name="connsiteX3" fmla="*/ 740664 w 740664"/>
                  <a:gd name="connsiteY3" fmla="*/ 856561 h 856561"/>
                  <a:gd name="connsiteX0" fmla="*/ 740095 w 1012664"/>
                  <a:gd name="connsiteY0" fmla="*/ 0 h 856561"/>
                  <a:gd name="connsiteX1" fmla="*/ 60381 w 1012664"/>
                  <a:gd name="connsiteY1" fmla="*/ 95173 h 856561"/>
                  <a:gd name="connsiteX2" fmla="*/ 377809 w 1012664"/>
                  <a:gd name="connsiteY2" fmla="*/ 475867 h 856561"/>
                  <a:gd name="connsiteX3" fmla="*/ 1012664 w 1012664"/>
                  <a:gd name="connsiteY3" fmla="*/ 856561 h 856561"/>
                  <a:gd name="connsiteX0" fmla="*/ 60381 w 1012664"/>
                  <a:gd name="connsiteY0" fmla="*/ 0 h 761388"/>
                  <a:gd name="connsiteX1" fmla="*/ 377809 w 1012664"/>
                  <a:gd name="connsiteY1" fmla="*/ 380694 h 761388"/>
                  <a:gd name="connsiteX2" fmla="*/ 1012664 w 1012664"/>
                  <a:gd name="connsiteY2" fmla="*/ 761388 h 761388"/>
                </a:gdLst>
                <a:ahLst/>
                <a:cxnLst>
                  <a:cxn ang="0">
                    <a:pos x="connsiteX0" y="connsiteY0"/>
                  </a:cxn>
                  <a:cxn ang="0">
                    <a:pos x="connsiteX1" y="connsiteY1"/>
                  </a:cxn>
                  <a:cxn ang="0">
                    <a:pos x="connsiteX2" y="connsiteY2"/>
                  </a:cxn>
                </a:cxnLst>
                <a:rect l="l" t="t" r="r" b="b"/>
                <a:pathLst>
                  <a:path w="1012664" h="761388">
                    <a:moveTo>
                      <a:pt x="60381" y="0"/>
                    </a:moveTo>
                    <a:cubicBezTo>
                      <a:pt x="0" y="79311"/>
                      <a:pt x="219095" y="253796"/>
                      <a:pt x="377809" y="380694"/>
                    </a:cubicBezTo>
                    <a:cubicBezTo>
                      <a:pt x="536523" y="507592"/>
                      <a:pt x="889220" y="682077"/>
                      <a:pt x="1012664" y="761388"/>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grpSp>
        <p:sp>
          <p:nvSpPr>
            <p:cNvPr id="22" name="二等辺三角形 21"/>
            <p:cNvSpPr/>
            <p:nvPr/>
          </p:nvSpPr>
          <p:spPr>
            <a:xfrm flipV="1">
              <a:off x="471168" y="5589300"/>
              <a:ext cx="225410" cy="136608"/>
            </a:xfrm>
            <a:prstGeom prst="triangl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39" name="二等辺三角形 38"/>
            <p:cNvSpPr/>
            <p:nvPr/>
          </p:nvSpPr>
          <p:spPr>
            <a:xfrm flipV="1">
              <a:off x="1133111" y="5595654"/>
              <a:ext cx="225410" cy="136608"/>
            </a:xfrm>
            <a:prstGeom prst="triangl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grpSp>
      <p:grpSp>
        <p:nvGrpSpPr>
          <p:cNvPr id="14353" name="グループ化 40"/>
          <p:cNvGrpSpPr>
            <a:grpSpLocks/>
          </p:cNvGrpSpPr>
          <p:nvPr/>
        </p:nvGrpSpPr>
        <p:grpSpPr bwMode="auto">
          <a:xfrm>
            <a:off x="4846638" y="5637213"/>
            <a:ext cx="1584325" cy="863600"/>
            <a:chOff x="360050" y="5589300"/>
            <a:chExt cx="1584220" cy="864122"/>
          </a:xfrm>
        </p:grpSpPr>
        <p:grpSp>
          <p:nvGrpSpPr>
            <p:cNvPr id="14367" name="グループ化 41"/>
            <p:cNvGrpSpPr>
              <a:grpSpLocks/>
            </p:cNvGrpSpPr>
            <p:nvPr/>
          </p:nvGrpSpPr>
          <p:grpSpPr bwMode="auto">
            <a:xfrm>
              <a:off x="360050" y="5589300"/>
              <a:ext cx="1584220" cy="864122"/>
              <a:chOff x="971500" y="5589299"/>
              <a:chExt cx="1584220" cy="864122"/>
            </a:xfrm>
          </p:grpSpPr>
          <p:sp>
            <p:nvSpPr>
              <p:cNvPr id="45" name="正方形/長方形 44"/>
              <p:cNvSpPr/>
              <p:nvPr/>
            </p:nvSpPr>
            <p:spPr>
              <a:xfrm>
                <a:off x="971500" y="5589299"/>
                <a:ext cx="1584220" cy="86412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46" name="フリーフォーム 45"/>
              <p:cNvSpPr/>
              <p:nvPr/>
            </p:nvSpPr>
            <p:spPr>
              <a:xfrm>
                <a:off x="1187386" y="5589299"/>
                <a:ext cx="71432" cy="864122"/>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265449 w 846474"/>
                  <a:gd name="connsiteY0" fmla="*/ 0 h 1114425"/>
                  <a:gd name="connsiteX1" fmla="*/ 105810 w 846474"/>
                  <a:gd name="connsiteY1" fmla="*/ 638558 h 1114425"/>
                  <a:gd name="connsiteX2" fmla="*/ 846474 w 846474"/>
                  <a:gd name="connsiteY2" fmla="*/ 1114425 h 1114425"/>
                  <a:gd name="connsiteX3" fmla="*/ 0 w 846474"/>
                  <a:gd name="connsiteY3" fmla="*/ 1114425 h 1114425"/>
                  <a:gd name="connsiteX0" fmla="*/ 265449 w 265449"/>
                  <a:gd name="connsiteY0" fmla="*/ 0 h 1114425"/>
                  <a:gd name="connsiteX1" fmla="*/ 105810 w 265449"/>
                  <a:gd name="connsiteY1" fmla="*/ 638558 h 1114425"/>
                  <a:gd name="connsiteX2" fmla="*/ 0 w 265449"/>
                  <a:gd name="connsiteY2" fmla="*/ 1114425 h 1114425"/>
                  <a:gd name="connsiteX0" fmla="*/ 265449 w 361471"/>
                  <a:gd name="connsiteY0" fmla="*/ 0 h 1114425"/>
                  <a:gd name="connsiteX1" fmla="*/ 105810 w 361471"/>
                  <a:gd name="connsiteY1" fmla="*/ 638558 h 1114425"/>
                  <a:gd name="connsiteX2" fmla="*/ 0 w 361471"/>
                  <a:gd name="connsiteY2" fmla="*/ 1114425 h 1114425"/>
                  <a:gd name="connsiteX0" fmla="*/ 292055 w 292055"/>
                  <a:gd name="connsiteY0" fmla="*/ 38909 h 1153334"/>
                  <a:gd name="connsiteX1" fmla="*/ 26606 w 292055"/>
                  <a:gd name="connsiteY1" fmla="*/ 106426 h 1153334"/>
                  <a:gd name="connsiteX2" fmla="*/ 132416 w 292055"/>
                  <a:gd name="connsiteY2" fmla="*/ 677467 h 1153334"/>
                  <a:gd name="connsiteX3" fmla="*/ 26606 w 292055"/>
                  <a:gd name="connsiteY3" fmla="*/ 1153334 h 1153334"/>
                  <a:gd name="connsiteX0" fmla="*/ 265449 w 265449"/>
                  <a:gd name="connsiteY0" fmla="*/ 705123 h 1819548"/>
                  <a:gd name="connsiteX1" fmla="*/ 105811 w 265449"/>
                  <a:gd name="connsiteY1" fmla="*/ 11253 h 1819548"/>
                  <a:gd name="connsiteX2" fmla="*/ 0 w 265449"/>
                  <a:gd name="connsiteY2" fmla="*/ 772640 h 1819548"/>
                  <a:gd name="connsiteX3" fmla="*/ 105810 w 265449"/>
                  <a:gd name="connsiteY3" fmla="*/ 1343681 h 1819548"/>
                  <a:gd name="connsiteX4" fmla="*/ 0 w 265449"/>
                  <a:gd name="connsiteY4" fmla="*/ 1819548 h 1819548"/>
                  <a:gd name="connsiteX0" fmla="*/ 265449 w 265449"/>
                  <a:gd name="connsiteY0" fmla="*/ 698479 h 1812904"/>
                  <a:gd name="connsiteX1" fmla="*/ 105811 w 265449"/>
                  <a:gd name="connsiteY1" fmla="*/ 4609 h 1812904"/>
                  <a:gd name="connsiteX2" fmla="*/ 1 w 265449"/>
                  <a:gd name="connsiteY2" fmla="*/ 670823 h 1812904"/>
                  <a:gd name="connsiteX3" fmla="*/ 105810 w 265449"/>
                  <a:gd name="connsiteY3" fmla="*/ 1337037 h 1812904"/>
                  <a:gd name="connsiteX4" fmla="*/ 0 w 265449"/>
                  <a:gd name="connsiteY4" fmla="*/ 1812904 h 1812904"/>
                  <a:gd name="connsiteX0" fmla="*/ 105811 w 105811"/>
                  <a:gd name="connsiteY0" fmla="*/ 4609 h 1812904"/>
                  <a:gd name="connsiteX1" fmla="*/ 1 w 105811"/>
                  <a:gd name="connsiteY1" fmla="*/ 670823 h 1812904"/>
                  <a:gd name="connsiteX2" fmla="*/ 105810 w 105811"/>
                  <a:gd name="connsiteY2" fmla="*/ 1337037 h 1812904"/>
                  <a:gd name="connsiteX3" fmla="*/ 0 w 105811"/>
                  <a:gd name="connsiteY3" fmla="*/ 1812904 h 1812904"/>
                  <a:gd name="connsiteX0" fmla="*/ 1 w 105810"/>
                  <a:gd name="connsiteY0" fmla="*/ 0 h 1142081"/>
                  <a:gd name="connsiteX1" fmla="*/ 105810 w 105810"/>
                  <a:gd name="connsiteY1" fmla="*/ 666214 h 1142081"/>
                  <a:gd name="connsiteX2" fmla="*/ 0 w 105810"/>
                  <a:gd name="connsiteY2" fmla="*/ 1142081 h 1142081"/>
                </a:gdLst>
                <a:ahLst/>
                <a:cxnLst>
                  <a:cxn ang="0">
                    <a:pos x="connsiteX0" y="connsiteY0"/>
                  </a:cxn>
                  <a:cxn ang="0">
                    <a:pos x="connsiteX1" y="connsiteY1"/>
                  </a:cxn>
                  <a:cxn ang="0">
                    <a:pos x="connsiteX2" y="connsiteY2"/>
                  </a:cxn>
                </a:cxnLst>
                <a:rect l="l" t="t" r="r" b="b"/>
                <a:pathLst>
                  <a:path w="105810" h="1142081">
                    <a:moveTo>
                      <a:pt x="1" y="0"/>
                    </a:moveTo>
                    <a:cubicBezTo>
                      <a:pt x="1" y="222071"/>
                      <a:pt x="105810" y="475867"/>
                      <a:pt x="105810" y="666214"/>
                    </a:cubicBezTo>
                    <a:cubicBezTo>
                      <a:pt x="105810" y="856561"/>
                      <a:pt x="22044" y="1042942"/>
                      <a:pt x="0" y="1142081"/>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47" name="フリーフォーム 46"/>
              <p:cNvSpPr/>
              <p:nvPr/>
            </p:nvSpPr>
            <p:spPr>
              <a:xfrm>
                <a:off x="1258818" y="5589299"/>
                <a:ext cx="607973" cy="567080"/>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679714 w 1260739"/>
                  <a:gd name="connsiteY0" fmla="*/ 0 h 1114425"/>
                  <a:gd name="connsiteX1" fmla="*/ 520075 w 1260739"/>
                  <a:gd name="connsiteY1" fmla="*/ 638558 h 1114425"/>
                  <a:gd name="connsiteX2" fmla="*/ 1260739 w 1260739"/>
                  <a:gd name="connsiteY2" fmla="*/ 1114425 h 1114425"/>
                  <a:gd name="connsiteX3" fmla="*/ 0 w 1260739"/>
                  <a:gd name="connsiteY3" fmla="*/ 856561 h 1114425"/>
                  <a:gd name="connsiteX0" fmla="*/ 679714 w 679714"/>
                  <a:gd name="connsiteY0" fmla="*/ 0 h 856561"/>
                  <a:gd name="connsiteX1" fmla="*/ 520075 w 679714"/>
                  <a:gd name="connsiteY1" fmla="*/ 638558 h 856561"/>
                  <a:gd name="connsiteX2" fmla="*/ 317428 w 679714"/>
                  <a:gd name="connsiteY2" fmla="*/ 761387 h 856561"/>
                  <a:gd name="connsiteX3" fmla="*/ 0 w 679714"/>
                  <a:gd name="connsiteY3" fmla="*/ 856561 h 856561"/>
                  <a:gd name="connsiteX0" fmla="*/ 679714 w 679714"/>
                  <a:gd name="connsiteY0" fmla="*/ 0 h 856561"/>
                  <a:gd name="connsiteX1" fmla="*/ 520075 w 679714"/>
                  <a:gd name="connsiteY1" fmla="*/ 638558 h 856561"/>
                  <a:gd name="connsiteX2" fmla="*/ 0 w 679714"/>
                  <a:gd name="connsiteY2" fmla="*/ 856561 h 856561"/>
                  <a:gd name="connsiteX0" fmla="*/ 891331 w 891331"/>
                  <a:gd name="connsiteY0" fmla="*/ 0 h 749594"/>
                  <a:gd name="connsiteX1" fmla="*/ 731692 w 891331"/>
                  <a:gd name="connsiteY1" fmla="*/ 638558 h 749594"/>
                  <a:gd name="connsiteX2" fmla="*/ 0 w 891331"/>
                  <a:gd name="connsiteY2" fmla="*/ 666214 h 749594"/>
                  <a:gd name="connsiteX0" fmla="*/ 891331 w 891331"/>
                  <a:gd name="connsiteY0" fmla="*/ 0 h 749594"/>
                  <a:gd name="connsiteX1" fmla="*/ 731692 w 891331"/>
                  <a:gd name="connsiteY1" fmla="*/ 638558 h 749594"/>
                  <a:gd name="connsiteX2" fmla="*/ 0 w 891331"/>
                  <a:gd name="connsiteY2" fmla="*/ 666214 h 749594"/>
                </a:gdLst>
                <a:ahLst/>
                <a:cxnLst>
                  <a:cxn ang="0">
                    <a:pos x="connsiteX0" y="connsiteY0"/>
                  </a:cxn>
                  <a:cxn ang="0">
                    <a:pos x="connsiteX1" y="connsiteY1"/>
                  </a:cxn>
                  <a:cxn ang="0">
                    <a:pos x="connsiteX2" y="connsiteY2"/>
                  </a:cxn>
                </a:cxnLst>
                <a:rect l="l" t="t" r="r" b="b"/>
                <a:pathLst>
                  <a:path w="891331" h="749594">
                    <a:moveTo>
                      <a:pt x="891331" y="0"/>
                    </a:moveTo>
                    <a:cubicBezTo>
                      <a:pt x="834509" y="119269"/>
                      <a:pt x="880247" y="527522"/>
                      <a:pt x="731692" y="638558"/>
                    </a:cubicBezTo>
                    <a:cubicBezTo>
                      <a:pt x="583137" y="749594"/>
                      <a:pt x="108349" y="620797"/>
                      <a:pt x="0" y="666214"/>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48" name="フリーフォーム 47"/>
              <p:cNvSpPr/>
              <p:nvPr/>
            </p:nvSpPr>
            <p:spPr>
              <a:xfrm>
                <a:off x="1793771" y="5876810"/>
                <a:ext cx="690516" cy="576611"/>
              </a:xfrm>
              <a:custGeom>
                <a:avLst/>
                <a:gdLst>
                  <a:gd name="connsiteX0" fmla="*/ 249237 w 830262"/>
                  <a:gd name="connsiteY0" fmla="*/ 0 h 1114425"/>
                  <a:gd name="connsiteX1" fmla="*/ 96837 w 830262"/>
                  <a:gd name="connsiteY1" fmla="*/ 257175 h 1114425"/>
                  <a:gd name="connsiteX2" fmla="*/ 830262 w 830262"/>
                  <a:gd name="connsiteY2" fmla="*/ 1114425 h 1114425"/>
                  <a:gd name="connsiteX3" fmla="*/ 830262 w 830262"/>
                  <a:gd name="connsiteY3" fmla="*/ 1114425 h 1114425"/>
                  <a:gd name="connsiteX0" fmla="*/ 256477 w 837502"/>
                  <a:gd name="connsiteY0" fmla="*/ 0 h 1114425"/>
                  <a:gd name="connsiteX1" fmla="*/ 96838 w 837502"/>
                  <a:gd name="connsiteY1" fmla="*/ 638558 h 1114425"/>
                  <a:gd name="connsiteX2" fmla="*/ 837502 w 837502"/>
                  <a:gd name="connsiteY2" fmla="*/ 1114425 h 1114425"/>
                  <a:gd name="connsiteX3" fmla="*/ 837502 w 837502"/>
                  <a:gd name="connsiteY3" fmla="*/ 1114425 h 1114425"/>
                  <a:gd name="connsiteX0" fmla="*/ 459124 w 1040149"/>
                  <a:gd name="connsiteY0" fmla="*/ 0 h 1114425"/>
                  <a:gd name="connsiteX1" fmla="*/ 96838 w 1040149"/>
                  <a:gd name="connsiteY1" fmla="*/ 475867 h 1114425"/>
                  <a:gd name="connsiteX2" fmla="*/ 1040149 w 1040149"/>
                  <a:gd name="connsiteY2" fmla="*/ 1114425 h 1114425"/>
                  <a:gd name="connsiteX3" fmla="*/ 1040149 w 1040149"/>
                  <a:gd name="connsiteY3" fmla="*/ 1114425 h 1114425"/>
                  <a:gd name="connsiteX0" fmla="*/ 459123 w 1578166"/>
                  <a:gd name="connsiteY0" fmla="*/ 0 h 1114425"/>
                  <a:gd name="connsiteX1" fmla="*/ 96837 w 1578166"/>
                  <a:gd name="connsiteY1" fmla="*/ 475867 h 1114425"/>
                  <a:gd name="connsiteX2" fmla="*/ 1040148 w 1578166"/>
                  <a:gd name="connsiteY2" fmla="*/ 1114425 h 1114425"/>
                  <a:gd name="connsiteX3" fmla="*/ 1578166 w 1578166"/>
                  <a:gd name="connsiteY3" fmla="*/ 190347 h 1114425"/>
                  <a:gd name="connsiteX0" fmla="*/ 407714 w 1526757"/>
                  <a:gd name="connsiteY0" fmla="*/ 0 h 666214"/>
                  <a:gd name="connsiteX1" fmla="*/ 45428 w 1526757"/>
                  <a:gd name="connsiteY1" fmla="*/ 475867 h 666214"/>
                  <a:gd name="connsiteX2" fmla="*/ 680283 w 1526757"/>
                  <a:gd name="connsiteY2" fmla="*/ 666214 h 666214"/>
                  <a:gd name="connsiteX3" fmla="*/ 1526757 w 1526757"/>
                  <a:gd name="connsiteY3" fmla="*/ 190347 h 666214"/>
                  <a:gd name="connsiteX0" fmla="*/ 407714 w 680283"/>
                  <a:gd name="connsiteY0" fmla="*/ 0 h 666214"/>
                  <a:gd name="connsiteX1" fmla="*/ 45428 w 680283"/>
                  <a:gd name="connsiteY1" fmla="*/ 475867 h 666214"/>
                  <a:gd name="connsiteX2" fmla="*/ 680283 w 680283"/>
                  <a:gd name="connsiteY2" fmla="*/ 666214 h 666214"/>
                  <a:gd name="connsiteX0" fmla="*/ 468095 w 740664"/>
                  <a:gd name="connsiteY0" fmla="*/ 0 h 666214"/>
                  <a:gd name="connsiteX1" fmla="*/ 105807 w 740664"/>
                  <a:gd name="connsiteY1" fmla="*/ 190347 h 666214"/>
                  <a:gd name="connsiteX2" fmla="*/ 105809 w 740664"/>
                  <a:gd name="connsiteY2" fmla="*/ 475867 h 666214"/>
                  <a:gd name="connsiteX3" fmla="*/ 740664 w 740664"/>
                  <a:gd name="connsiteY3" fmla="*/ 666214 h 666214"/>
                  <a:gd name="connsiteX0" fmla="*/ 468095 w 740664"/>
                  <a:gd name="connsiteY0" fmla="*/ 0 h 856561"/>
                  <a:gd name="connsiteX1" fmla="*/ 105807 w 740664"/>
                  <a:gd name="connsiteY1" fmla="*/ 190347 h 856561"/>
                  <a:gd name="connsiteX2" fmla="*/ 105809 w 740664"/>
                  <a:gd name="connsiteY2" fmla="*/ 475867 h 856561"/>
                  <a:gd name="connsiteX3" fmla="*/ 740664 w 740664"/>
                  <a:gd name="connsiteY3" fmla="*/ 856561 h 856561"/>
                  <a:gd name="connsiteX0" fmla="*/ 740095 w 1012664"/>
                  <a:gd name="connsiteY0" fmla="*/ 0 h 856561"/>
                  <a:gd name="connsiteX1" fmla="*/ 60381 w 1012664"/>
                  <a:gd name="connsiteY1" fmla="*/ 95173 h 856561"/>
                  <a:gd name="connsiteX2" fmla="*/ 377809 w 1012664"/>
                  <a:gd name="connsiteY2" fmla="*/ 475867 h 856561"/>
                  <a:gd name="connsiteX3" fmla="*/ 1012664 w 1012664"/>
                  <a:gd name="connsiteY3" fmla="*/ 856561 h 856561"/>
                  <a:gd name="connsiteX0" fmla="*/ 60381 w 1012664"/>
                  <a:gd name="connsiteY0" fmla="*/ 0 h 761388"/>
                  <a:gd name="connsiteX1" fmla="*/ 377809 w 1012664"/>
                  <a:gd name="connsiteY1" fmla="*/ 380694 h 761388"/>
                  <a:gd name="connsiteX2" fmla="*/ 1012664 w 1012664"/>
                  <a:gd name="connsiteY2" fmla="*/ 761388 h 761388"/>
                </a:gdLst>
                <a:ahLst/>
                <a:cxnLst>
                  <a:cxn ang="0">
                    <a:pos x="connsiteX0" y="connsiteY0"/>
                  </a:cxn>
                  <a:cxn ang="0">
                    <a:pos x="connsiteX1" y="connsiteY1"/>
                  </a:cxn>
                  <a:cxn ang="0">
                    <a:pos x="connsiteX2" y="connsiteY2"/>
                  </a:cxn>
                </a:cxnLst>
                <a:rect l="l" t="t" r="r" b="b"/>
                <a:pathLst>
                  <a:path w="1012664" h="761388">
                    <a:moveTo>
                      <a:pt x="60381" y="0"/>
                    </a:moveTo>
                    <a:cubicBezTo>
                      <a:pt x="0" y="79311"/>
                      <a:pt x="219095" y="253796"/>
                      <a:pt x="377809" y="380694"/>
                    </a:cubicBezTo>
                    <a:cubicBezTo>
                      <a:pt x="536523" y="507592"/>
                      <a:pt x="889220" y="682077"/>
                      <a:pt x="1012664" y="761388"/>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grpSp>
        <p:sp>
          <p:nvSpPr>
            <p:cNvPr id="43" name="二等辺三角形 42"/>
            <p:cNvSpPr/>
            <p:nvPr/>
          </p:nvSpPr>
          <p:spPr>
            <a:xfrm flipV="1">
              <a:off x="471168" y="5589300"/>
              <a:ext cx="225410" cy="136608"/>
            </a:xfrm>
            <a:prstGeom prst="triangl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44" name="二等辺三角形 43"/>
            <p:cNvSpPr/>
            <p:nvPr/>
          </p:nvSpPr>
          <p:spPr>
            <a:xfrm flipV="1">
              <a:off x="1133111" y="5595654"/>
              <a:ext cx="225410" cy="136608"/>
            </a:xfrm>
            <a:prstGeom prst="triangle">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grpSp>
      <p:sp>
        <p:nvSpPr>
          <p:cNvPr id="49" name="右矢印 48"/>
          <p:cNvSpPr/>
          <p:nvPr/>
        </p:nvSpPr>
        <p:spPr>
          <a:xfrm>
            <a:off x="4224338" y="5778500"/>
            <a:ext cx="288925" cy="576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0" name="円/楕円 49"/>
          <p:cNvSpPr/>
          <p:nvPr/>
        </p:nvSpPr>
        <p:spPr>
          <a:xfrm>
            <a:off x="6286500" y="4705350"/>
            <a:ext cx="323850" cy="342900"/>
          </a:xfrm>
          <a:prstGeom prst="ellipse">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1" name="右矢印 50"/>
          <p:cNvSpPr/>
          <p:nvPr/>
        </p:nvSpPr>
        <p:spPr>
          <a:xfrm rot="10800000">
            <a:off x="5881688" y="4587875"/>
            <a:ext cx="288925" cy="576263"/>
          </a:xfrm>
          <a:prstGeom prst="rightArrow">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2" name="右矢印 51"/>
          <p:cNvSpPr/>
          <p:nvPr/>
        </p:nvSpPr>
        <p:spPr>
          <a:xfrm rot="5234658">
            <a:off x="5349875" y="5064126"/>
            <a:ext cx="287337" cy="576262"/>
          </a:xfrm>
          <a:prstGeom prst="rightArrow">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3" name="右矢印 52"/>
          <p:cNvSpPr/>
          <p:nvPr/>
        </p:nvSpPr>
        <p:spPr>
          <a:xfrm rot="16200000">
            <a:off x="5349875" y="4187826"/>
            <a:ext cx="287337" cy="576262"/>
          </a:xfrm>
          <a:prstGeom prst="rightArrow">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4" name="テキスト ボックス 53"/>
          <p:cNvSpPr txBox="1"/>
          <p:nvPr/>
        </p:nvSpPr>
        <p:spPr>
          <a:xfrm rot="19338854">
            <a:off x="4532313" y="4745038"/>
            <a:ext cx="1458912" cy="339725"/>
          </a:xfrm>
          <a:prstGeom prst="rect">
            <a:avLst/>
          </a:prstGeom>
          <a:noFill/>
          <a:ln w="19050">
            <a:noFill/>
          </a:ln>
        </p:spPr>
        <p:txBody>
          <a:bodyPr>
            <a:spAutoFit/>
          </a:bodyPr>
          <a:lstStyle/>
          <a:p>
            <a:pPr eaLnBrk="1" fontAlgn="auto" hangingPunct="1">
              <a:spcBef>
                <a:spcPts val="0"/>
              </a:spcBef>
              <a:spcAft>
                <a:spcPts val="0"/>
              </a:spcAft>
              <a:defRPr/>
            </a:pPr>
            <a:r>
              <a:rPr lang="en-US" altLang="ja-JP" sz="1600" b="1" spc="-100" dirty="0">
                <a:latin typeface="+mn-lt"/>
                <a:ea typeface="+mn-ea"/>
              </a:rPr>
              <a:t>Half mirror</a:t>
            </a:r>
            <a:endParaRPr lang="ja-JP" altLang="en-US" sz="1600" b="1" spc="-100" dirty="0">
              <a:latin typeface="+mn-lt"/>
              <a:ea typeface="+mn-ea"/>
            </a:endParaRPr>
          </a:p>
        </p:txBody>
      </p:sp>
      <p:sp>
        <p:nvSpPr>
          <p:cNvPr id="55" name="テキスト ボックス 54"/>
          <p:cNvSpPr txBox="1"/>
          <p:nvPr/>
        </p:nvSpPr>
        <p:spPr>
          <a:xfrm>
            <a:off x="6180138" y="4983163"/>
            <a:ext cx="611187" cy="339725"/>
          </a:xfrm>
          <a:prstGeom prst="rect">
            <a:avLst/>
          </a:prstGeom>
          <a:noFill/>
          <a:ln w="19050">
            <a:noFill/>
          </a:ln>
        </p:spPr>
        <p:txBody>
          <a:bodyPr>
            <a:spAutoFit/>
          </a:bodyPr>
          <a:lstStyle/>
          <a:p>
            <a:pPr eaLnBrk="1" fontAlgn="auto" hangingPunct="1">
              <a:spcBef>
                <a:spcPts val="0"/>
              </a:spcBef>
              <a:spcAft>
                <a:spcPts val="0"/>
              </a:spcAft>
              <a:defRPr/>
            </a:pPr>
            <a:r>
              <a:rPr lang="en-US" altLang="ja-JP" sz="1600" b="1" spc="-100" dirty="0">
                <a:solidFill>
                  <a:srgbClr val="FF0000"/>
                </a:solidFill>
                <a:latin typeface="+mn-lt"/>
                <a:ea typeface="+mn-ea"/>
              </a:rPr>
              <a:t>Light</a:t>
            </a:r>
            <a:endParaRPr lang="ja-JP" altLang="en-US" sz="1600" b="1" spc="-100" dirty="0">
              <a:solidFill>
                <a:srgbClr val="FF0000"/>
              </a:solidFill>
              <a:latin typeface="+mn-lt"/>
              <a:ea typeface="+mn-ea"/>
            </a:endParaRPr>
          </a:p>
        </p:txBody>
      </p:sp>
      <p:sp>
        <p:nvSpPr>
          <p:cNvPr id="56" name="円/楕円 55"/>
          <p:cNvSpPr/>
          <p:nvPr/>
        </p:nvSpPr>
        <p:spPr>
          <a:xfrm>
            <a:off x="6353175" y="4781550"/>
            <a:ext cx="200025" cy="1905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cxnSp>
        <p:nvCxnSpPr>
          <p:cNvPr id="58" name="直線コネクタ 57"/>
          <p:cNvCxnSpPr/>
          <p:nvPr/>
        </p:nvCxnSpPr>
        <p:spPr>
          <a:xfrm>
            <a:off x="5505450" y="4343400"/>
            <a:ext cx="0" cy="1343025"/>
          </a:xfrm>
          <a:prstGeom prst="line">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61" name="テキスト ボックス 60"/>
          <p:cNvSpPr txBox="1"/>
          <p:nvPr/>
        </p:nvSpPr>
        <p:spPr>
          <a:xfrm>
            <a:off x="6638925" y="6411913"/>
            <a:ext cx="2333625" cy="368300"/>
          </a:xfrm>
          <a:prstGeom prst="rect">
            <a:avLst/>
          </a:prstGeom>
          <a:noFill/>
          <a:ln w="19050">
            <a:noFill/>
          </a:ln>
        </p:spPr>
        <p:txBody>
          <a:bodyPr>
            <a:spAutoFit/>
          </a:bodyPr>
          <a:lstStyle/>
          <a:p>
            <a:pPr eaLnBrk="1" fontAlgn="auto" hangingPunct="1">
              <a:spcBef>
                <a:spcPts val="0"/>
              </a:spcBef>
              <a:spcAft>
                <a:spcPts val="0"/>
              </a:spcAft>
              <a:defRPr/>
            </a:pPr>
            <a:r>
              <a:rPr lang="en-US" altLang="ja-JP" b="1" spc="-100" dirty="0">
                <a:latin typeface="+mn-lt"/>
                <a:ea typeface="+mn-ea"/>
              </a:rPr>
              <a:t>Metallurgical microscope</a:t>
            </a:r>
            <a:endParaRPr lang="ja-JP" altLang="en-US" b="1" spc="-100" dirty="0">
              <a:latin typeface="+mn-lt"/>
              <a:ea typeface="+mn-ea"/>
            </a:endParaRPr>
          </a:p>
        </p:txBody>
      </p:sp>
      <p:sp>
        <p:nvSpPr>
          <p:cNvPr id="62" name="テキスト ボックス 61"/>
          <p:cNvSpPr txBox="1"/>
          <p:nvPr/>
        </p:nvSpPr>
        <p:spPr>
          <a:xfrm>
            <a:off x="8218488" y="4206875"/>
            <a:ext cx="611187" cy="339725"/>
          </a:xfrm>
          <a:prstGeom prst="rect">
            <a:avLst/>
          </a:prstGeom>
          <a:solidFill>
            <a:schemeClr val="bg1">
              <a:alpha val="22000"/>
            </a:schemeClr>
          </a:solidFill>
          <a:ln w="19050">
            <a:noFill/>
          </a:ln>
        </p:spPr>
        <p:txBody>
          <a:bodyPr>
            <a:spAutoFit/>
          </a:bodyPr>
          <a:lstStyle/>
          <a:p>
            <a:pPr eaLnBrk="1" fontAlgn="auto" hangingPunct="1">
              <a:spcBef>
                <a:spcPts val="0"/>
              </a:spcBef>
              <a:spcAft>
                <a:spcPts val="0"/>
              </a:spcAft>
              <a:defRPr/>
            </a:pPr>
            <a:r>
              <a:rPr lang="en-US" altLang="ja-JP" sz="1600" b="1" spc="-100" dirty="0">
                <a:solidFill>
                  <a:srgbClr val="FF0000"/>
                </a:solidFill>
                <a:latin typeface="+mn-lt"/>
                <a:ea typeface="+mn-ea"/>
              </a:rPr>
              <a:t>Light</a:t>
            </a:r>
            <a:endParaRPr lang="ja-JP" altLang="en-US" sz="1600" b="1" spc="-100" dirty="0">
              <a:solidFill>
                <a:srgbClr val="FF0000"/>
              </a:solidFill>
              <a:latin typeface="+mn-lt"/>
              <a:ea typeface="+mn-ea"/>
            </a:endParaRPr>
          </a:p>
        </p:txBody>
      </p:sp>
      <p:sp>
        <p:nvSpPr>
          <p:cNvPr id="63" name="テキスト ボックス 62"/>
          <p:cNvSpPr txBox="1"/>
          <p:nvPr/>
        </p:nvSpPr>
        <p:spPr>
          <a:xfrm>
            <a:off x="371475" y="1033463"/>
            <a:ext cx="4319588" cy="831850"/>
          </a:xfrm>
          <a:prstGeom prst="rect">
            <a:avLst/>
          </a:prstGeom>
          <a:solidFill>
            <a:srgbClr val="CCFFCC"/>
          </a:solidFill>
          <a:ln w="19050">
            <a:solidFill>
              <a:srgbClr val="00B050"/>
            </a:solidFill>
          </a:ln>
        </p:spPr>
        <p:txBody>
          <a:bodyPr>
            <a:spAutoFit/>
          </a:bodyPr>
          <a:lstStyle/>
          <a:p>
            <a:pPr eaLnBrk="1" fontAlgn="auto" hangingPunct="1">
              <a:spcBef>
                <a:spcPts val="0"/>
              </a:spcBef>
              <a:spcAft>
                <a:spcPts val="0"/>
              </a:spcAft>
              <a:defRPr/>
            </a:pPr>
            <a:r>
              <a:rPr lang="en-US" altLang="ja-JP" sz="2400" b="1" spc="-100" dirty="0">
                <a:latin typeface="+mn-lt"/>
                <a:ea typeface="+mn-ea"/>
              </a:rPr>
              <a:t>Metal can be deformed easily </a:t>
            </a:r>
          </a:p>
          <a:p>
            <a:pPr eaLnBrk="1" fontAlgn="auto" hangingPunct="1">
              <a:spcBef>
                <a:spcPts val="0"/>
              </a:spcBef>
              <a:spcAft>
                <a:spcPts val="0"/>
              </a:spcAft>
              <a:defRPr/>
            </a:pPr>
            <a:r>
              <a:rPr lang="en-US" altLang="ja-JP" sz="2400" b="1" spc="-100" dirty="0">
                <a:latin typeface="+mn-lt"/>
                <a:ea typeface="+mn-ea"/>
              </a:rPr>
              <a:t>due to its </a:t>
            </a:r>
            <a:r>
              <a:rPr lang="en-US" altLang="ja-JP" sz="2400" b="1" spc="-100" dirty="0" err="1">
                <a:solidFill>
                  <a:srgbClr val="FF0000"/>
                </a:solidFill>
                <a:latin typeface="+mn-lt"/>
                <a:ea typeface="+mn-ea"/>
              </a:rPr>
              <a:t>polycristalline</a:t>
            </a:r>
            <a:r>
              <a:rPr lang="en-US" altLang="ja-JP" sz="2400" b="1" spc="-100" dirty="0">
                <a:latin typeface="+mn-lt"/>
                <a:ea typeface="+mn-ea"/>
              </a:rPr>
              <a:t> structure.</a:t>
            </a:r>
            <a:endParaRPr lang="ja-JP" altLang="en-US" sz="2400" b="1" spc="-100" dirty="0">
              <a:latin typeface="+mn-lt"/>
              <a:ea typeface="+mn-ea"/>
            </a:endParaRPr>
          </a:p>
        </p:txBody>
      </p:sp>
      <p:sp>
        <p:nvSpPr>
          <p:cNvPr id="14366" name="スライド番号プレースホルダー 1"/>
          <p:cNvSpPr>
            <a:spLocks noGrp="1"/>
          </p:cNvSpPr>
          <p:nvPr>
            <p:ph type="sldNum" sz="quarter" idx="12"/>
          </p:nvPr>
        </p:nvSpPr>
        <p:spPr bwMode="auto">
          <a:xfrm>
            <a:off x="8761413" y="6502400"/>
            <a:ext cx="38258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E4E129A-DBE7-443D-A4A8-6F7D28083A06}" type="slidenum">
              <a:rPr lang="ja-JP" altLang="en-US" sz="1200">
                <a:solidFill>
                  <a:srgbClr val="898989"/>
                </a:solidFill>
              </a:rPr>
              <a:pPr>
                <a:spcBef>
                  <a:spcPct val="0"/>
                </a:spcBef>
                <a:buFontTx/>
                <a:buNone/>
              </a:pPr>
              <a:t>10</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536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19200" y="188913"/>
            <a:ext cx="785336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stress-strain diagram</a:t>
            </a:r>
            <a:endParaRPr lang="ja-JP" altLang="en-US" sz="3600" b="1" dirty="0">
              <a:solidFill>
                <a:schemeClr val="tx1">
                  <a:lumMod val="95000"/>
                  <a:lumOff val="5000"/>
                </a:schemeClr>
              </a:solidFill>
              <a:ea typeface="+mn-ea"/>
              <a:cs typeface="Arial" pitchFamily="34" charset="0"/>
            </a:endParaRPr>
          </a:p>
        </p:txBody>
      </p:sp>
      <p:sp>
        <p:nvSpPr>
          <p:cNvPr id="5" name="右矢印 4"/>
          <p:cNvSpPr/>
          <p:nvPr/>
        </p:nvSpPr>
        <p:spPr>
          <a:xfrm>
            <a:off x="5178425" y="5561013"/>
            <a:ext cx="1944688"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6" name="右矢印 5"/>
          <p:cNvSpPr/>
          <p:nvPr/>
        </p:nvSpPr>
        <p:spPr>
          <a:xfrm rot="16200000">
            <a:off x="1667669" y="2348706"/>
            <a:ext cx="676275" cy="36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15367" name="テキスト ボックス 17"/>
          <p:cNvSpPr txBox="1">
            <a:spLocks noChangeArrowheads="1"/>
          </p:cNvSpPr>
          <p:nvPr/>
        </p:nvSpPr>
        <p:spPr bwMode="auto">
          <a:xfrm rot="10800000">
            <a:off x="1589088" y="2668588"/>
            <a:ext cx="801687" cy="287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Lord to deform materials (stress)</a:t>
            </a:r>
            <a:endParaRPr lang="ja-JP" altLang="en-US" sz="2000"/>
          </a:p>
        </p:txBody>
      </p:sp>
      <p:sp>
        <p:nvSpPr>
          <p:cNvPr id="15368" name="テキスト ボックス 18"/>
          <p:cNvSpPr txBox="1">
            <a:spLocks noChangeArrowheads="1"/>
          </p:cNvSpPr>
          <p:nvPr/>
        </p:nvSpPr>
        <p:spPr bwMode="auto">
          <a:xfrm>
            <a:off x="2881313" y="5514975"/>
            <a:ext cx="2346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Deformation (strain)</a:t>
            </a:r>
            <a:endParaRPr lang="ja-JP" altLang="en-US" sz="2000"/>
          </a:p>
        </p:txBody>
      </p:sp>
      <p:sp>
        <p:nvSpPr>
          <p:cNvPr id="10" name="正方形/長方形 9"/>
          <p:cNvSpPr/>
          <p:nvPr/>
        </p:nvSpPr>
        <p:spPr bwMode="auto">
          <a:xfrm>
            <a:off x="2325688" y="1984375"/>
            <a:ext cx="4910137" cy="3502025"/>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cxnSp>
        <p:nvCxnSpPr>
          <p:cNvPr id="11" name="直線コネクタ 10"/>
          <p:cNvCxnSpPr/>
          <p:nvPr/>
        </p:nvCxnSpPr>
        <p:spPr bwMode="auto">
          <a:xfrm flipV="1">
            <a:off x="2325688" y="3506788"/>
            <a:ext cx="1046162" cy="197961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フリーフォーム 11"/>
          <p:cNvSpPr/>
          <p:nvPr/>
        </p:nvSpPr>
        <p:spPr bwMode="auto">
          <a:xfrm>
            <a:off x="3375025" y="2562225"/>
            <a:ext cx="2449513" cy="933450"/>
          </a:xfrm>
          <a:custGeom>
            <a:avLst/>
            <a:gdLst>
              <a:gd name="connsiteX0" fmla="*/ 0 w 3529659"/>
              <a:gd name="connsiteY0" fmla="*/ 829733 h 984014"/>
              <a:gd name="connsiteX1" fmla="*/ 406400 w 3529659"/>
              <a:gd name="connsiteY1" fmla="*/ 141111 h 984014"/>
              <a:gd name="connsiteX2" fmla="*/ 2032000 w 3529659"/>
              <a:gd name="connsiteY2" fmla="*/ 129822 h 984014"/>
              <a:gd name="connsiteX3" fmla="*/ 3318933 w 3529659"/>
              <a:gd name="connsiteY3" fmla="*/ 920044 h 984014"/>
              <a:gd name="connsiteX4" fmla="*/ 3296356 w 3529659"/>
              <a:gd name="connsiteY4" fmla="*/ 513644 h 984014"/>
              <a:gd name="connsiteX0" fmla="*/ 0 w 3318933"/>
              <a:gd name="connsiteY0" fmla="*/ 829733 h 920044"/>
              <a:gd name="connsiteX1" fmla="*/ 406400 w 3318933"/>
              <a:gd name="connsiteY1" fmla="*/ 141111 h 920044"/>
              <a:gd name="connsiteX2" fmla="*/ 2032000 w 3318933"/>
              <a:gd name="connsiteY2" fmla="*/ 129822 h 920044"/>
              <a:gd name="connsiteX3" fmla="*/ 3318933 w 3318933"/>
              <a:gd name="connsiteY3" fmla="*/ 920044 h 920044"/>
              <a:gd name="connsiteX0" fmla="*/ 146755 w 3465688"/>
              <a:gd name="connsiteY0" fmla="*/ 703674 h 793985"/>
              <a:gd name="connsiteX1" fmla="*/ 553155 w 3465688"/>
              <a:gd name="connsiteY1" fmla="*/ 15052 h 793985"/>
              <a:gd name="connsiteX2" fmla="*/ 3465688 w 3465688"/>
              <a:gd name="connsiteY2" fmla="*/ 793985 h 793985"/>
              <a:gd name="connsiteX0" fmla="*/ 0 w 3318933"/>
              <a:gd name="connsiteY0" fmla="*/ 955892 h 1046203"/>
              <a:gd name="connsiteX1" fmla="*/ 1488939 w 3318933"/>
              <a:gd name="connsiteY1" fmla="*/ 15052 h 1046203"/>
              <a:gd name="connsiteX2" fmla="*/ 3318933 w 3318933"/>
              <a:gd name="connsiteY2" fmla="*/ 1046203 h 1046203"/>
              <a:gd name="connsiteX0" fmla="*/ 0 w 3318933"/>
              <a:gd name="connsiteY0" fmla="*/ 1076694 h 1167005"/>
              <a:gd name="connsiteX1" fmla="*/ 480799 w 3318933"/>
              <a:gd name="connsiteY1" fmla="*/ 351884 h 1167005"/>
              <a:gd name="connsiteX2" fmla="*/ 1488939 w 3318933"/>
              <a:gd name="connsiteY2" fmla="*/ 135854 h 1167005"/>
              <a:gd name="connsiteX3" fmla="*/ 3318933 w 3318933"/>
              <a:gd name="connsiteY3" fmla="*/ 1167005 h 1167005"/>
              <a:gd name="connsiteX0" fmla="*/ 0 w 3318933"/>
              <a:gd name="connsiteY0" fmla="*/ 955892 h 1046203"/>
              <a:gd name="connsiteX1" fmla="*/ 1488939 w 3318933"/>
              <a:gd name="connsiteY1" fmla="*/ 15052 h 1046203"/>
              <a:gd name="connsiteX2" fmla="*/ 3318933 w 3318933"/>
              <a:gd name="connsiteY2" fmla="*/ 1046203 h 1046203"/>
              <a:gd name="connsiteX0" fmla="*/ 202853 w 3521786"/>
              <a:gd name="connsiteY0" fmla="*/ 1053630 h 1143941"/>
              <a:gd name="connsiteX1" fmla="*/ 1691792 w 3521786"/>
              <a:gd name="connsiteY1" fmla="*/ 112790 h 1143941"/>
              <a:gd name="connsiteX2" fmla="*/ 3521786 w 3521786"/>
              <a:gd name="connsiteY2" fmla="*/ 1143941 h 1143941"/>
              <a:gd name="connsiteX0" fmla="*/ 35562 w 3521786"/>
              <a:gd name="connsiteY0" fmla="*/ 616860 h 1143941"/>
              <a:gd name="connsiteX1" fmla="*/ 1691792 w 3521786"/>
              <a:gd name="connsiteY1" fmla="*/ 112790 h 1143941"/>
              <a:gd name="connsiteX2" fmla="*/ 3521786 w 3521786"/>
              <a:gd name="connsiteY2" fmla="*/ 1143941 h 1143941"/>
              <a:gd name="connsiteX0" fmla="*/ 35562 w 3521786"/>
              <a:gd name="connsiteY0" fmla="*/ 830141 h 1357222"/>
              <a:gd name="connsiteX1" fmla="*/ 1691792 w 3521786"/>
              <a:gd name="connsiteY1" fmla="*/ 326071 h 1357222"/>
              <a:gd name="connsiteX2" fmla="*/ 3521786 w 3521786"/>
              <a:gd name="connsiteY2" fmla="*/ 1357222 h 1357222"/>
              <a:gd name="connsiteX0" fmla="*/ 179582 w 3521786"/>
              <a:gd name="connsiteY0" fmla="*/ 1048920 h 1143941"/>
              <a:gd name="connsiteX1" fmla="*/ 1691792 w 3521786"/>
              <a:gd name="connsiteY1" fmla="*/ 112790 h 1143941"/>
              <a:gd name="connsiteX2" fmla="*/ 3521786 w 3521786"/>
              <a:gd name="connsiteY2" fmla="*/ 1143941 h 1143941"/>
              <a:gd name="connsiteX0" fmla="*/ 0 w 3342204"/>
              <a:gd name="connsiteY0" fmla="*/ 1025216 h 1120237"/>
              <a:gd name="connsiteX1" fmla="*/ 1512210 w 3342204"/>
              <a:gd name="connsiteY1" fmla="*/ 89086 h 1120237"/>
              <a:gd name="connsiteX2" fmla="*/ 3342204 w 3342204"/>
              <a:gd name="connsiteY2" fmla="*/ 1120237 h 1120237"/>
              <a:gd name="connsiteX0" fmla="*/ 0 w 3342204"/>
              <a:gd name="connsiteY0" fmla="*/ 1025216 h 1120237"/>
              <a:gd name="connsiteX1" fmla="*/ 1512210 w 3342204"/>
              <a:gd name="connsiteY1" fmla="*/ 89086 h 1120237"/>
              <a:gd name="connsiteX2" fmla="*/ 3342204 w 3342204"/>
              <a:gd name="connsiteY2" fmla="*/ 1120237 h 1120237"/>
              <a:gd name="connsiteX0" fmla="*/ 0 w 2304320"/>
              <a:gd name="connsiteY0" fmla="*/ 1025216 h 1025216"/>
              <a:gd name="connsiteX1" fmla="*/ 1512210 w 2304320"/>
              <a:gd name="connsiteY1" fmla="*/ 89086 h 1025216"/>
              <a:gd name="connsiteX2" fmla="*/ 2304320 w 2304320"/>
              <a:gd name="connsiteY2" fmla="*/ 737176 h 1025216"/>
              <a:gd name="connsiteX0" fmla="*/ 0 w 2304320"/>
              <a:gd name="connsiteY0" fmla="*/ 1025216 h 1025216"/>
              <a:gd name="connsiteX1" fmla="*/ 1512210 w 2304320"/>
              <a:gd name="connsiteY1" fmla="*/ 89086 h 1025216"/>
              <a:gd name="connsiteX2" fmla="*/ 2304320 w 2304320"/>
              <a:gd name="connsiteY2" fmla="*/ 73717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448340"/>
              <a:gd name="connsiteY0" fmla="*/ 1025216 h 1025216"/>
              <a:gd name="connsiteX1" fmla="*/ 1512210 w 2448340"/>
              <a:gd name="connsiteY1" fmla="*/ 89086 h 1025216"/>
              <a:gd name="connsiteX2" fmla="*/ 2448340 w 2448340"/>
              <a:gd name="connsiteY2" fmla="*/ 593156 h 1025216"/>
            </a:gdLst>
            <a:ahLst/>
            <a:cxnLst>
              <a:cxn ang="0">
                <a:pos x="connsiteX0" y="connsiteY0"/>
              </a:cxn>
              <a:cxn ang="0">
                <a:pos x="connsiteX1" y="connsiteY1"/>
              </a:cxn>
              <a:cxn ang="0">
                <a:pos x="connsiteX2" y="connsiteY2"/>
              </a:cxn>
            </a:cxnLst>
            <a:rect l="l" t="t" r="r" b="b"/>
            <a:pathLst>
              <a:path w="2448340" h="1025216">
                <a:moveTo>
                  <a:pt x="0" y="1025216"/>
                </a:moveTo>
                <a:cubicBezTo>
                  <a:pt x="542485" y="149505"/>
                  <a:pt x="1026287" y="0"/>
                  <a:pt x="1512210" y="89086"/>
                </a:cubicBezTo>
                <a:cubicBezTo>
                  <a:pt x="2017211" y="175093"/>
                  <a:pt x="2112997" y="268923"/>
                  <a:pt x="2448340" y="593156"/>
                </a:cubicBezTo>
              </a:path>
            </a:pathLst>
          </a:custGeom>
          <a:ln w="76200">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ja-JP" altLang="en-US"/>
          </a:p>
        </p:txBody>
      </p:sp>
      <p:sp>
        <p:nvSpPr>
          <p:cNvPr id="15372" name="テキスト ボックス 23"/>
          <p:cNvSpPr txBox="1">
            <a:spLocks noChangeArrowheads="1"/>
          </p:cNvSpPr>
          <p:nvPr/>
        </p:nvSpPr>
        <p:spPr bwMode="auto">
          <a:xfrm>
            <a:off x="2913063" y="4360863"/>
            <a:ext cx="43227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b="1"/>
              <a:t>(1) The first step of deformation is elastic, where the material goes back to the original shape without plastic deformation. </a:t>
            </a:r>
            <a:endParaRPr lang="ja-JP" altLang="en-US" sz="1800" b="1"/>
          </a:p>
        </p:txBody>
      </p:sp>
      <p:sp>
        <p:nvSpPr>
          <p:cNvPr id="29707" name="テキスト ボックス 24"/>
          <p:cNvSpPr txBox="1">
            <a:spLocks noChangeArrowheads="1"/>
          </p:cNvSpPr>
          <p:nvPr/>
        </p:nvSpPr>
        <p:spPr bwMode="auto">
          <a:xfrm>
            <a:off x="3489325" y="3522663"/>
            <a:ext cx="3287713" cy="7080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b="1">
                <a:solidFill>
                  <a:schemeClr val="bg1"/>
                </a:solidFill>
              </a:rPr>
              <a:t>(2) Plastic deformation starts at a certain stress level.</a:t>
            </a:r>
            <a:endParaRPr lang="ja-JP" altLang="en-US" sz="2000" b="1">
              <a:solidFill>
                <a:schemeClr val="bg1"/>
              </a:solidFill>
            </a:endParaRPr>
          </a:p>
        </p:txBody>
      </p:sp>
      <p:sp>
        <p:nvSpPr>
          <p:cNvPr id="2" name="テキスト ボックス 25"/>
          <p:cNvSpPr txBox="1">
            <a:spLocks noChangeArrowheads="1"/>
          </p:cNvSpPr>
          <p:nvPr/>
        </p:nvSpPr>
        <p:spPr bwMode="auto">
          <a:xfrm>
            <a:off x="2530475" y="2038350"/>
            <a:ext cx="2952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b="1">
                <a:solidFill>
                  <a:srgbClr val="00B050"/>
                </a:solidFill>
              </a:rPr>
              <a:t>(3) Deformation stress peaks at a certain strain.</a:t>
            </a:r>
            <a:endParaRPr lang="ja-JP" altLang="en-US" sz="1800" b="1">
              <a:solidFill>
                <a:srgbClr val="00B050"/>
              </a:solidFill>
            </a:endParaRPr>
          </a:p>
        </p:txBody>
      </p:sp>
      <p:sp>
        <p:nvSpPr>
          <p:cNvPr id="16" name="円/楕円 15"/>
          <p:cNvSpPr/>
          <p:nvPr/>
        </p:nvSpPr>
        <p:spPr>
          <a:xfrm>
            <a:off x="4527550" y="2487613"/>
            <a:ext cx="288925" cy="28892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17" name="乗算記号 16"/>
          <p:cNvSpPr/>
          <p:nvPr/>
        </p:nvSpPr>
        <p:spPr>
          <a:xfrm>
            <a:off x="5589588" y="2867025"/>
            <a:ext cx="504825" cy="503238"/>
          </a:xfrm>
          <a:prstGeom prst="mathMultiply">
            <a:avLst>
              <a:gd name="adj1" fmla="val 1456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29711" name="テキスト ボックス 28"/>
          <p:cNvSpPr txBox="1">
            <a:spLocks noChangeArrowheads="1"/>
          </p:cNvSpPr>
          <p:nvPr/>
        </p:nvSpPr>
        <p:spPr bwMode="auto">
          <a:xfrm>
            <a:off x="5553075" y="2578100"/>
            <a:ext cx="1171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b="1"/>
              <a:t>(4) break</a:t>
            </a:r>
            <a:endParaRPr lang="ja-JP" altLang="en-US" sz="1800" b="1"/>
          </a:p>
        </p:txBody>
      </p:sp>
      <p:sp>
        <p:nvSpPr>
          <p:cNvPr id="29713" name="テキスト ボックス 31"/>
          <p:cNvSpPr txBox="1">
            <a:spLocks noChangeArrowheads="1"/>
          </p:cNvSpPr>
          <p:nvPr/>
        </p:nvSpPr>
        <p:spPr bwMode="auto">
          <a:xfrm>
            <a:off x="1755775" y="1239838"/>
            <a:ext cx="3679825" cy="522287"/>
          </a:xfrm>
          <a:prstGeom prst="rect">
            <a:avLst/>
          </a:prstGeom>
          <a:solidFill>
            <a:srgbClr val="FFFF00"/>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b="1"/>
              <a:t>Stress- Strain diagram</a:t>
            </a:r>
          </a:p>
        </p:txBody>
      </p:sp>
      <p:sp>
        <p:nvSpPr>
          <p:cNvPr id="21" name="円/楕円 20"/>
          <p:cNvSpPr/>
          <p:nvPr/>
        </p:nvSpPr>
        <p:spPr>
          <a:xfrm>
            <a:off x="3194050" y="3314700"/>
            <a:ext cx="360363" cy="3603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22" name="テキスト ボックス 31"/>
          <p:cNvSpPr txBox="1">
            <a:spLocks noChangeArrowheads="1"/>
          </p:cNvSpPr>
          <p:nvPr/>
        </p:nvSpPr>
        <p:spPr bwMode="auto">
          <a:xfrm>
            <a:off x="5536931" y="1239604"/>
            <a:ext cx="1704512" cy="52322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en-US" altLang="ja-JP" sz="2800" b="1" dirty="0" smtClean="0">
                <a:solidFill>
                  <a:schemeClr val="bg1"/>
                </a:solidFill>
              </a:rPr>
              <a:t>important</a:t>
            </a:r>
          </a:p>
        </p:txBody>
      </p:sp>
      <p:sp>
        <p:nvSpPr>
          <p:cNvPr id="15383"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450EF516-4C59-469E-B454-B9AA1A9BC322}" type="slidenum">
              <a:rPr lang="ja-JP" altLang="en-US" sz="1200">
                <a:solidFill>
                  <a:srgbClr val="898989"/>
                </a:solidFill>
              </a:rPr>
              <a:pPr>
                <a:spcBef>
                  <a:spcPct val="0"/>
                </a:spcBef>
                <a:buFontTx/>
                <a:buNone/>
              </a:pPr>
              <a:t>11</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707"/>
                                        </p:tgtEl>
                                        <p:attrNameLst>
                                          <p:attrName>style.visibility</p:attrName>
                                        </p:attrNameLst>
                                      </p:cBhvr>
                                      <p:to>
                                        <p:strVal val="visible"/>
                                      </p:to>
                                    </p:set>
                                    <p:animEffect transition="in" filter="randombar(horizontal)">
                                      <p:cBhvr>
                                        <p:cTn id="7" dur="500"/>
                                        <p:tgtEl>
                                          <p:spTgt spid="29707"/>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9711"/>
                                        </p:tgtEl>
                                        <p:attrNameLst>
                                          <p:attrName>style.visibility</p:attrName>
                                        </p:attrNameLst>
                                      </p:cBhvr>
                                      <p:to>
                                        <p:strVal val="visible"/>
                                      </p:to>
                                    </p:set>
                                    <p:animEffect transition="in" filter="randombar(horizontal)">
                                      <p:cBhvr>
                                        <p:cTn id="26" dur="500"/>
                                        <p:tgtEl>
                                          <p:spTgt spid="29711"/>
                                        </p:tgtEl>
                                      </p:cBhvr>
                                    </p:animEffect>
                                  </p:childTnLst>
                                </p:cTn>
                              </p:par>
                              <p:par>
                                <p:cTn id="27" presetID="14" presetClass="entr" presetSubtype="1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500"/>
                                        <p:tgtEl>
                                          <p:spTgt spid="1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9713"/>
                                        </p:tgtEl>
                                        <p:attrNameLst>
                                          <p:attrName>style.visibility</p:attrName>
                                        </p:attrNameLst>
                                      </p:cBhvr>
                                      <p:to>
                                        <p:strVal val="visible"/>
                                      </p:to>
                                    </p:set>
                                    <p:animEffect transition="in" filter="randombar(horizontal)">
                                      <p:cBhvr>
                                        <p:cTn id="34" dur="500"/>
                                        <p:tgtEl>
                                          <p:spTgt spid="2971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4" presetClass="entr" presetSubtype="1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randombar(horizontal)">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7" grpId="0" animBg="1"/>
      <p:bldP spid="2" grpId="0"/>
      <p:bldP spid="16" grpId="0" animBg="1"/>
      <p:bldP spid="29711" grpId="0"/>
      <p:bldP spid="29713"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638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895350" y="188913"/>
            <a:ext cx="81057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Dislocation glide and strength</a:t>
            </a:r>
            <a:endParaRPr lang="ja-JP" altLang="en-US" sz="3600" b="1" dirty="0">
              <a:solidFill>
                <a:schemeClr val="tx1">
                  <a:lumMod val="95000"/>
                  <a:lumOff val="5000"/>
                </a:schemeClr>
              </a:solidFill>
              <a:ea typeface="+mn-ea"/>
              <a:cs typeface="Arial" pitchFamily="34" charset="0"/>
            </a:endParaRPr>
          </a:p>
        </p:txBody>
      </p:sp>
      <p:sp>
        <p:nvSpPr>
          <p:cNvPr id="15" name="右矢印 14"/>
          <p:cNvSpPr/>
          <p:nvPr/>
        </p:nvSpPr>
        <p:spPr>
          <a:xfrm rot="16200000">
            <a:off x="1393825" y="3267076"/>
            <a:ext cx="820737"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grpSp>
        <p:nvGrpSpPr>
          <p:cNvPr id="16390" name="グループ化 29"/>
          <p:cNvGrpSpPr>
            <a:grpSpLocks/>
          </p:cNvGrpSpPr>
          <p:nvPr/>
        </p:nvGrpSpPr>
        <p:grpSpPr bwMode="auto">
          <a:xfrm>
            <a:off x="2451100" y="1176338"/>
            <a:ext cx="5618163" cy="3744912"/>
            <a:chOff x="2051650" y="894408"/>
            <a:chExt cx="5616780" cy="4118813"/>
          </a:xfrm>
        </p:grpSpPr>
        <p:sp>
          <p:nvSpPr>
            <p:cNvPr id="17" name="正方形/長方形 16"/>
            <p:cNvSpPr/>
            <p:nvPr/>
          </p:nvSpPr>
          <p:spPr>
            <a:xfrm>
              <a:off x="2051650" y="894408"/>
              <a:ext cx="5616780" cy="41188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cxnSp>
          <p:nvCxnSpPr>
            <p:cNvPr id="18" name="直線コネクタ 17"/>
            <p:cNvCxnSpPr/>
            <p:nvPr/>
          </p:nvCxnSpPr>
          <p:spPr>
            <a:xfrm flipV="1">
              <a:off x="2051650" y="2636916"/>
              <a:ext cx="1368088" cy="237630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フリーフォーム 18"/>
            <p:cNvSpPr/>
            <p:nvPr/>
          </p:nvSpPr>
          <p:spPr>
            <a:xfrm>
              <a:off x="3419738" y="1610268"/>
              <a:ext cx="2448910" cy="1026648"/>
            </a:xfrm>
            <a:custGeom>
              <a:avLst/>
              <a:gdLst>
                <a:gd name="connsiteX0" fmla="*/ 0 w 3529659"/>
                <a:gd name="connsiteY0" fmla="*/ 829733 h 984014"/>
                <a:gd name="connsiteX1" fmla="*/ 406400 w 3529659"/>
                <a:gd name="connsiteY1" fmla="*/ 141111 h 984014"/>
                <a:gd name="connsiteX2" fmla="*/ 2032000 w 3529659"/>
                <a:gd name="connsiteY2" fmla="*/ 129822 h 984014"/>
                <a:gd name="connsiteX3" fmla="*/ 3318933 w 3529659"/>
                <a:gd name="connsiteY3" fmla="*/ 920044 h 984014"/>
                <a:gd name="connsiteX4" fmla="*/ 3296356 w 3529659"/>
                <a:gd name="connsiteY4" fmla="*/ 513644 h 984014"/>
                <a:gd name="connsiteX0" fmla="*/ 0 w 3318933"/>
                <a:gd name="connsiteY0" fmla="*/ 829733 h 920044"/>
                <a:gd name="connsiteX1" fmla="*/ 406400 w 3318933"/>
                <a:gd name="connsiteY1" fmla="*/ 141111 h 920044"/>
                <a:gd name="connsiteX2" fmla="*/ 2032000 w 3318933"/>
                <a:gd name="connsiteY2" fmla="*/ 129822 h 920044"/>
                <a:gd name="connsiteX3" fmla="*/ 3318933 w 3318933"/>
                <a:gd name="connsiteY3" fmla="*/ 920044 h 920044"/>
                <a:gd name="connsiteX0" fmla="*/ 146755 w 3465688"/>
                <a:gd name="connsiteY0" fmla="*/ 703674 h 793985"/>
                <a:gd name="connsiteX1" fmla="*/ 553155 w 3465688"/>
                <a:gd name="connsiteY1" fmla="*/ 15052 h 793985"/>
                <a:gd name="connsiteX2" fmla="*/ 3465688 w 3465688"/>
                <a:gd name="connsiteY2" fmla="*/ 793985 h 793985"/>
                <a:gd name="connsiteX0" fmla="*/ 0 w 3318933"/>
                <a:gd name="connsiteY0" fmla="*/ 955892 h 1046203"/>
                <a:gd name="connsiteX1" fmla="*/ 1488939 w 3318933"/>
                <a:gd name="connsiteY1" fmla="*/ 15052 h 1046203"/>
                <a:gd name="connsiteX2" fmla="*/ 3318933 w 3318933"/>
                <a:gd name="connsiteY2" fmla="*/ 1046203 h 1046203"/>
                <a:gd name="connsiteX0" fmla="*/ 0 w 3318933"/>
                <a:gd name="connsiteY0" fmla="*/ 1076694 h 1167005"/>
                <a:gd name="connsiteX1" fmla="*/ 480799 w 3318933"/>
                <a:gd name="connsiteY1" fmla="*/ 351884 h 1167005"/>
                <a:gd name="connsiteX2" fmla="*/ 1488939 w 3318933"/>
                <a:gd name="connsiteY2" fmla="*/ 135854 h 1167005"/>
                <a:gd name="connsiteX3" fmla="*/ 3318933 w 3318933"/>
                <a:gd name="connsiteY3" fmla="*/ 1167005 h 1167005"/>
                <a:gd name="connsiteX0" fmla="*/ 0 w 3318933"/>
                <a:gd name="connsiteY0" fmla="*/ 955892 h 1046203"/>
                <a:gd name="connsiteX1" fmla="*/ 1488939 w 3318933"/>
                <a:gd name="connsiteY1" fmla="*/ 15052 h 1046203"/>
                <a:gd name="connsiteX2" fmla="*/ 3318933 w 3318933"/>
                <a:gd name="connsiteY2" fmla="*/ 1046203 h 1046203"/>
                <a:gd name="connsiteX0" fmla="*/ 202853 w 3521786"/>
                <a:gd name="connsiteY0" fmla="*/ 1053630 h 1143941"/>
                <a:gd name="connsiteX1" fmla="*/ 1691792 w 3521786"/>
                <a:gd name="connsiteY1" fmla="*/ 112790 h 1143941"/>
                <a:gd name="connsiteX2" fmla="*/ 3521786 w 3521786"/>
                <a:gd name="connsiteY2" fmla="*/ 1143941 h 1143941"/>
                <a:gd name="connsiteX0" fmla="*/ 35562 w 3521786"/>
                <a:gd name="connsiteY0" fmla="*/ 616860 h 1143941"/>
                <a:gd name="connsiteX1" fmla="*/ 1691792 w 3521786"/>
                <a:gd name="connsiteY1" fmla="*/ 112790 h 1143941"/>
                <a:gd name="connsiteX2" fmla="*/ 3521786 w 3521786"/>
                <a:gd name="connsiteY2" fmla="*/ 1143941 h 1143941"/>
                <a:gd name="connsiteX0" fmla="*/ 35562 w 3521786"/>
                <a:gd name="connsiteY0" fmla="*/ 830141 h 1357222"/>
                <a:gd name="connsiteX1" fmla="*/ 1691792 w 3521786"/>
                <a:gd name="connsiteY1" fmla="*/ 326071 h 1357222"/>
                <a:gd name="connsiteX2" fmla="*/ 3521786 w 3521786"/>
                <a:gd name="connsiteY2" fmla="*/ 1357222 h 1357222"/>
                <a:gd name="connsiteX0" fmla="*/ 179582 w 3521786"/>
                <a:gd name="connsiteY0" fmla="*/ 1048920 h 1143941"/>
                <a:gd name="connsiteX1" fmla="*/ 1691792 w 3521786"/>
                <a:gd name="connsiteY1" fmla="*/ 112790 h 1143941"/>
                <a:gd name="connsiteX2" fmla="*/ 3521786 w 3521786"/>
                <a:gd name="connsiteY2" fmla="*/ 1143941 h 1143941"/>
                <a:gd name="connsiteX0" fmla="*/ 0 w 3342204"/>
                <a:gd name="connsiteY0" fmla="*/ 1025216 h 1120237"/>
                <a:gd name="connsiteX1" fmla="*/ 1512210 w 3342204"/>
                <a:gd name="connsiteY1" fmla="*/ 89086 h 1120237"/>
                <a:gd name="connsiteX2" fmla="*/ 3342204 w 3342204"/>
                <a:gd name="connsiteY2" fmla="*/ 1120237 h 1120237"/>
                <a:gd name="connsiteX0" fmla="*/ 0 w 3342204"/>
                <a:gd name="connsiteY0" fmla="*/ 1025216 h 1120237"/>
                <a:gd name="connsiteX1" fmla="*/ 1512210 w 3342204"/>
                <a:gd name="connsiteY1" fmla="*/ 89086 h 1120237"/>
                <a:gd name="connsiteX2" fmla="*/ 3342204 w 3342204"/>
                <a:gd name="connsiteY2" fmla="*/ 1120237 h 1120237"/>
                <a:gd name="connsiteX0" fmla="*/ 0 w 2304320"/>
                <a:gd name="connsiteY0" fmla="*/ 1025216 h 1025216"/>
                <a:gd name="connsiteX1" fmla="*/ 1512210 w 2304320"/>
                <a:gd name="connsiteY1" fmla="*/ 89086 h 1025216"/>
                <a:gd name="connsiteX2" fmla="*/ 2304320 w 2304320"/>
                <a:gd name="connsiteY2" fmla="*/ 737176 h 1025216"/>
                <a:gd name="connsiteX0" fmla="*/ 0 w 2304320"/>
                <a:gd name="connsiteY0" fmla="*/ 1025216 h 1025216"/>
                <a:gd name="connsiteX1" fmla="*/ 1512210 w 2304320"/>
                <a:gd name="connsiteY1" fmla="*/ 89086 h 1025216"/>
                <a:gd name="connsiteX2" fmla="*/ 2304320 w 2304320"/>
                <a:gd name="connsiteY2" fmla="*/ 73717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448340"/>
                <a:gd name="connsiteY0" fmla="*/ 1025216 h 1025216"/>
                <a:gd name="connsiteX1" fmla="*/ 1512210 w 2448340"/>
                <a:gd name="connsiteY1" fmla="*/ 89086 h 1025216"/>
                <a:gd name="connsiteX2" fmla="*/ 2448340 w 2448340"/>
                <a:gd name="connsiteY2" fmla="*/ 593156 h 1025216"/>
              </a:gdLst>
              <a:ahLst/>
              <a:cxnLst>
                <a:cxn ang="0">
                  <a:pos x="connsiteX0" y="connsiteY0"/>
                </a:cxn>
                <a:cxn ang="0">
                  <a:pos x="connsiteX1" y="connsiteY1"/>
                </a:cxn>
                <a:cxn ang="0">
                  <a:pos x="connsiteX2" y="connsiteY2"/>
                </a:cxn>
              </a:cxnLst>
              <a:rect l="l" t="t" r="r" b="b"/>
              <a:pathLst>
                <a:path w="2448340" h="1025216">
                  <a:moveTo>
                    <a:pt x="0" y="1025216"/>
                  </a:moveTo>
                  <a:cubicBezTo>
                    <a:pt x="542485" y="149505"/>
                    <a:pt x="1026287" y="0"/>
                    <a:pt x="1512210" y="89086"/>
                  </a:cubicBezTo>
                  <a:cubicBezTo>
                    <a:pt x="2017211" y="175093"/>
                    <a:pt x="2112997" y="268923"/>
                    <a:pt x="2448340" y="593156"/>
                  </a:cubicBezTo>
                </a:path>
              </a:pathLst>
            </a:custGeom>
            <a:ln w="76200">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ja-JP" altLang="en-US"/>
            </a:p>
          </p:txBody>
        </p:sp>
      </p:grpSp>
      <p:sp>
        <p:nvSpPr>
          <p:cNvPr id="26" name="円/楕円 25"/>
          <p:cNvSpPr/>
          <p:nvPr/>
        </p:nvSpPr>
        <p:spPr>
          <a:xfrm>
            <a:off x="4984750" y="1736725"/>
            <a:ext cx="288925" cy="28892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27" name="乗算記号 26"/>
          <p:cNvSpPr/>
          <p:nvPr/>
        </p:nvSpPr>
        <p:spPr>
          <a:xfrm>
            <a:off x="6051550" y="2185988"/>
            <a:ext cx="504825" cy="503237"/>
          </a:xfrm>
          <a:prstGeom prst="mathMultiply">
            <a:avLst>
              <a:gd name="adj1" fmla="val 1456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29" name="テキスト ボックス 31"/>
          <p:cNvSpPr txBox="1">
            <a:spLocks noChangeArrowheads="1"/>
          </p:cNvSpPr>
          <p:nvPr/>
        </p:nvSpPr>
        <p:spPr bwMode="auto">
          <a:xfrm>
            <a:off x="4903788" y="1233488"/>
            <a:ext cx="3106737" cy="441325"/>
          </a:xfrm>
          <a:prstGeom prst="rect">
            <a:avLst/>
          </a:prstGeom>
          <a:solidFill>
            <a:schemeClr val="bg1">
              <a:lumMod val="95000"/>
            </a:schemeClr>
          </a:solidFill>
          <a:ln w="19050">
            <a:solidFill>
              <a:schemeClr val="tx1"/>
            </a:solidFill>
            <a:miter lim="800000"/>
            <a:headEnd/>
            <a:tailEnd/>
          </a:ln>
        </p:spPr>
        <p:txBody>
          <a:bodyPr tIns="36000" bIns="36000">
            <a:spAutoFit/>
          </a:bodyPr>
          <a:lstStyle/>
          <a:p>
            <a:pPr algn="ctr" eaLnBrk="1" hangingPunct="1">
              <a:defRPr/>
            </a:pPr>
            <a:r>
              <a:rPr lang="en-US" altLang="ja-JP" sz="2400" dirty="0">
                <a:latin typeface="Calibri" pitchFamily="34" charset="0"/>
                <a:ea typeface="ＭＳ Ｐゴシック" charset="-128"/>
              </a:rPr>
              <a:t>Stress- Strain diagram</a:t>
            </a:r>
          </a:p>
        </p:txBody>
      </p:sp>
      <p:sp>
        <p:nvSpPr>
          <p:cNvPr id="30" name="円/楕円 29"/>
          <p:cNvSpPr/>
          <p:nvPr/>
        </p:nvSpPr>
        <p:spPr>
          <a:xfrm>
            <a:off x="3603625" y="2554288"/>
            <a:ext cx="360363" cy="360362"/>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33" name="右矢印 32"/>
          <p:cNvSpPr/>
          <p:nvPr/>
        </p:nvSpPr>
        <p:spPr>
          <a:xfrm>
            <a:off x="5248275" y="5018088"/>
            <a:ext cx="904875"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16396" name="テキスト ボックス 18"/>
          <p:cNvSpPr txBox="1">
            <a:spLocks noChangeArrowheads="1"/>
          </p:cNvSpPr>
          <p:nvPr/>
        </p:nvSpPr>
        <p:spPr bwMode="auto">
          <a:xfrm>
            <a:off x="4271963" y="4916488"/>
            <a:ext cx="1062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strain</a:t>
            </a:r>
            <a:endParaRPr lang="ja-JP" altLang="en-US" sz="2800"/>
          </a:p>
        </p:txBody>
      </p:sp>
      <p:sp>
        <p:nvSpPr>
          <p:cNvPr id="16397" name="テキスト ボックス 17"/>
          <p:cNvSpPr txBox="1">
            <a:spLocks noChangeArrowheads="1"/>
          </p:cNvSpPr>
          <p:nvPr/>
        </p:nvSpPr>
        <p:spPr bwMode="auto">
          <a:xfrm>
            <a:off x="1520825" y="3979863"/>
            <a:ext cx="61595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stress</a:t>
            </a:r>
            <a:endParaRPr lang="ja-JP" altLang="en-US" sz="2800"/>
          </a:p>
        </p:txBody>
      </p:sp>
      <p:cxnSp>
        <p:nvCxnSpPr>
          <p:cNvPr id="40" name="直線コネクタ 39"/>
          <p:cNvCxnSpPr/>
          <p:nvPr/>
        </p:nvCxnSpPr>
        <p:spPr>
          <a:xfrm flipH="1">
            <a:off x="2466975" y="2771775"/>
            <a:ext cx="1362075" cy="95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399" name="テキスト ボックス 18"/>
          <p:cNvSpPr txBox="1">
            <a:spLocks noChangeArrowheads="1"/>
          </p:cNvSpPr>
          <p:nvPr/>
        </p:nvSpPr>
        <p:spPr bwMode="auto">
          <a:xfrm>
            <a:off x="1933575" y="2459038"/>
            <a:ext cx="590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latin typeface="Symbol" panose="05050102010706020507" pitchFamily="18" charset="2"/>
              </a:rPr>
              <a:t>s</a:t>
            </a:r>
            <a:r>
              <a:rPr lang="en-US" altLang="ja-JP" sz="2800" baseline="-25000"/>
              <a:t>y</a:t>
            </a:r>
            <a:endParaRPr lang="ja-JP" altLang="en-US" sz="2800" baseline="-25000"/>
          </a:p>
        </p:txBody>
      </p:sp>
      <p:sp>
        <p:nvSpPr>
          <p:cNvPr id="43" name="角丸四角形吹き出し 42"/>
          <p:cNvSpPr/>
          <p:nvPr/>
        </p:nvSpPr>
        <p:spPr>
          <a:xfrm>
            <a:off x="3325813" y="3962400"/>
            <a:ext cx="3317875" cy="857250"/>
          </a:xfrm>
          <a:prstGeom prst="wedgeRoundRectCallout">
            <a:avLst>
              <a:gd name="adj1" fmla="val -75403"/>
              <a:gd name="adj2" fmla="val -181183"/>
              <a:gd name="adj3" fmla="val 16667"/>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altLang="ja-JP" sz="2400" b="1" u="sng" dirty="0">
                <a:solidFill>
                  <a:schemeClr val="bg1"/>
                </a:solidFill>
              </a:rPr>
              <a:t>Dislocation glide</a:t>
            </a:r>
            <a:r>
              <a:rPr lang="en-US" altLang="ja-JP" sz="2400" dirty="0">
                <a:solidFill>
                  <a:schemeClr val="bg1"/>
                </a:solidFill>
              </a:rPr>
              <a:t> </a:t>
            </a:r>
            <a:r>
              <a:rPr lang="en-US" altLang="ja-JP" sz="2400" dirty="0">
                <a:solidFill>
                  <a:schemeClr val="tx1"/>
                </a:solidFill>
              </a:rPr>
              <a:t>starts at this stress level.</a:t>
            </a:r>
            <a:endParaRPr lang="ja-JP" altLang="en-US" sz="2400" dirty="0">
              <a:solidFill>
                <a:schemeClr val="tx1"/>
              </a:solidFill>
            </a:endParaRPr>
          </a:p>
        </p:txBody>
      </p:sp>
      <p:sp>
        <p:nvSpPr>
          <p:cNvPr id="45" name="テキスト ボックス 44"/>
          <p:cNvSpPr txBox="1"/>
          <p:nvPr/>
        </p:nvSpPr>
        <p:spPr>
          <a:xfrm>
            <a:off x="704850" y="5614988"/>
            <a:ext cx="4638675" cy="831850"/>
          </a:xfrm>
          <a:prstGeom prst="rect">
            <a:avLst/>
          </a:prstGeom>
          <a:solidFill>
            <a:srgbClr val="CCFFCC"/>
          </a:solidFill>
          <a:ln w="19050">
            <a:solidFill>
              <a:srgbClr val="00B050"/>
            </a:solidFill>
          </a:ln>
        </p:spPr>
        <p:txBody>
          <a:bodyPr>
            <a:spAutoFit/>
          </a:bodyPr>
          <a:lstStyle/>
          <a:p>
            <a:pPr eaLnBrk="1" fontAlgn="auto" hangingPunct="1">
              <a:spcBef>
                <a:spcPts val="0"/>
              </a:spcBef>
              <a:spcAft>
                <a:spcPts val="0"/>
              </a:spcAft>
              <a:defRPr/>
            </a:pPr>
            <a:r>
              <a:rPr lang="en-US" altLang="ja-JP" sz="2400" b="1" spc="-100" dirty="0">
                <a:latin typeface="+mn-lt"/>
                <a:ea typeface="+mn-ea"/>
              </a:rPr>
              <a:t>If we can increase the stress level  (</a:t>
            </a:r>
            <a:r>
              <a:rPr lang="en-US" altLang="ja-JP" sz="2400" b="1" spc="-100" dirty="0" err="1">
                <a:latin typeface="Symbol" pitchFamily="18" charset="2"/>
                <a:ea typeface="+mn-ea"/>
              </a:rPr>
              <a:t>s</a:t>
            </a:r>
            <a:r>
              <a:rPr lang="en-US" altLang="ja-JP" sz="2400" b="1" spc="-100" baseline="-25000" dirty="0" err="1">
                <a:latin typeface="+mn-lt"/>
                <a:ea typeface="+mn-ea"/>
              </a:rPr>
              <a:t>y</a:t>
            </a:r>
            <a:r>
              <a:rPr lang="en-US" altLang="ja-JP" sz="2400" b="1" spc="-100" dirty="0">
                <a:latin typeface="+mn-lt"/>
                <a:ea typeface="+mn-ea"/>
              </a:rPr>
              <a:t>) where dislocation glide starts, then …..</a:t>
            </a:r>
            <a:endParaRPr lang="ja-JP" altLang="en-US" sz="2400" b="1" spc="-100" dirty="0">
              <a:latin typeface="+mn-lt"/>
              <a:ea typeface="+mn-ea"/>
            </a:endParaRPr>
          </a:p>
        </p:txBody>
      </p:sp>
      <p:sp>
        <p:nvSpPr>
          <p:cNvPr id="16402" name="テキスト ボックス 31"/>
          <p:cNvSpPr>
            <a:spLocks noChangeArrowheads="1"/>
          </p:cNvSpPr>
          <p:nvPr/>
        </p:nvSpPr>
        <p:spPr bwMode="auto">
          <a:xfrm>
            <a:off x="5467350" y="5614988"/>
            <a:ext cx="3130550" cy="830262"/>
          </a:xfrm>
          <a:prstGeom prst="homePlate">
            <a:avLst>
              <a:gd name="adj" fmla="val 50047"/>
            </a:avLst>
          </a:prstGeom>
          <a:solidFill>
            <a:srgbClr val="FFFF00"/>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400"/>
              <a:t>Material reinforcement</a:t>
            </a:r>
          </a:p>
        </p:txBody>
      </p:sp>
      <p:cxnSp>
        <p:nvCxnSpPr>
          <p:cNvPr id="23" name="直線コネクタ 22"/>
          <p:cNvCxnSpPr>
            <a:stCxn id="26" idx="2"/>
          </p:cNvCxnSpPr>
          <p:nvPr/>
        </p:nvCxnSpPr>
        <p:spPr>
          <a:xfrm flipH="1">
            <a:off x="2470150" y="1881188"/>
            <a:ext cx="2514600" cy="127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角丸四角形吹き出し 24"/>
          <p:cNvSpPr/>
          <p:nvPr/>
        </p:nvSpPr>
        <p:spPr>
          <a:xfrm>
            <a:off x="2884488" y="1236663"/>
            <a:ext cx="1865312" cy="563562"/>
          </a:xfrm>
          <a:prstGeom prst="wedgeRoundRectCallout">
            <a:avLst>
              <a:gd name="adj1" fmla="val -70410"/>
              <a:gd name="adj2" fmla="val 60096"/>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altLang="ja-JP" dirty="0">
                <a:solidFill>
                  <a:schemeClr val="tx1"/>
                </a:solidFill>
              </a:rPr>
              <a:t>Ultimate (tensile) strength</a:t>
            </a:r>
            <a:endParaRPr lang="ja-JP" altLang="en-US" dirty="0">
              <a:solidFill>
                <a:schemeClr val="tx1"/>
              </a:solidFill>
            </a:endParaRPr>
          </a:p>
        </p:txBody>
      </p:sp>
      <p:sp>
        <p:nvSpPr>
          <p:cNvPr id="28" name="角丸四角形吹き出し 27"/>
          <p:cNvSpPr/>
          <p:nvPr/>
        </p:nvSpPr>
        <p:spPr>
          <a:xfrm>
            <a:off x="2517775" y="2046288"/>
            <a:ext cx="1539875" cy="331787"/>
          </a:xfrm>
          <a:prstGeom prst="wedgeRoundRectCallout">
            <a:avLst>
              <a:gd name="adj1" fmla="val -52984"/>
              <a:gd name="adj2" fmla="val 160067"/>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eaLnBrk="1" fontAlgn="auto" hangingPunct="1">
              <a:spcBef>
                <a:spcPts val="0"/>
              </a:spcBef>
              <a:spcAft>
                <a:spcPts val="0"/>
              </a:spcAft>
              <a:defRPr/>
            </a:pPr>
            <a:r>
              <a:rPr lang="en-US" altLang="ja-JP" dirty="0">
                <a:solidFill>
                  <a:schemeClr val="tx1"/>
                </a:solidFill>
              </a:rPr>
              <a:t>Yield strength</a:t>
            </a:r>
            <a:endParaRPr lang="ja-JP" altLang="en-US" dirty="0">
              <a:solidFill>
                <a:schemeClr val="tx1"/>
              </a:solidFill>
            </a:endParaRPr>
          </a:p>
        </p:txBody>
      </p:sp>
      <p:sp>
        <p:nvSpPr>
          <p:cNvPr id="16406" name="テキスト ボックス 18"/>
          <p:cNvSpPr txBox="1">
            <a:spLocks noChangeArrowheads="1"/>
          </p:cNvSpPr>
          <p:nvPr/>
        </p:nvSpPr>
        <p:spPr bwMode="auto">
          <a:xfrm>
            <a:off x="1912938" y="1550988"/>
            <a:ext cx="590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latin typeface="Symbol" panose="05050102010706020507" pitchFamily="18" charset="2"/>
              </a:rPr>
              <a:t>s</a:t>
            </a:r>
            <a:r>
              <a:rPr lang="en-US" altLang="ja-JP" sz="2800" baseline="-25000"/>
              <a:t>ts</a:t>
            </a:r>
            <a:endParaRPr lang="ja-JP" altLang="en-US" sz="2800" baseline="-25000"/>
          </a:p>
        </p:txBody>
      </p:sp>
      <p:sp>
        <p:nvSpPr>
          <p:cNvPr id="16407" name="テキスト ボックス 24"/>
          <p:cNvSpPr txBox="1">
            <a:spLocks noChangeArrowheads="1"/>
          </p:cNvSpPr>
          <p:nvPr/>
        </p:nvSpPr>
        <p:spPr bwMode="auto">
          <a:xfrm>
            <a:off x="3929063" y="2797175"/>
            <a:ext cx="3286125" cy="70643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b="1"/>
              <a:t>(2) Plastic </a:t>
            </a:r>
            <a:r>
              <a:rPr lang="en-US" altLang="ja-JP" sz="2000" b="1" u="sng">
                <a:solidFill>
                  <a:schemeClr val="bg1"/>
                </a:solidFill>
              </a:rPr>
              <a:t>deformation</a:t>
            </a:r>
            <a:r>
              <a:rPr lang="en-US" altLang="ja-JP" sz="2000" b="1"/>
              <a:t> starts at a certain stress level.</a:t>
            </a:r>
            <a:endParaRPr lang="ja-JP" altLang="en-US" sz="2000" b="1"/>
          </a:p>
        </p:txBody>
      </p:sp>
      <p:sp>
        <p:nvSpPr>
          <p:cNvPr id="16408" name="テキスト ボックス 31"/>
          <p:cNvSpPr txBox="1">
            <a:spLocks noChangeArrowheads="1"/>
          </p:cNvSpPr>
          <p:nvPr/>
        </p:nvSpPr>
        <p:spPr bwMode="auto">
          <a:xfrm>
            <a:off x="4337050" y="3521075"/>
            <a:ext cx="34623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tIns="36000" b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800"/>
              <a:t>Or in microstructural words, …..</a:t>
            </a:r>
          </a:p>
        </p:txBody>
      </p:sp>
      <p:sp>
        <p:nvSpPr>
          <p:cNvPr id="1640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21F2FE3-3336-43B5-8029-E4E0549ABFDF}" type="slidenum">
              <a:rPr lang="ja-JP" altLang="en-US" sz="1200">
                <a:solidFill>
                  <a:srgbClr val="898989"/>
                </a:solidFill>
              </a:rPr>
              <a:pPr>
                <a:spcBef>
                  <a:spcPct val="0"/>
                </a:spcBef>
                <a:buFontTx/>
                <a:buNone/>
              </a:pPr>
              <a:t>12</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円/楕円 55"/>
          <p:cNvSpPr/>
          <p:nvPr/>
        </p:nvSpPr>
        <p:spPr>
          <a:xfrm>
            <a:off x="6381750" y="4476750"/>
            <a:ext cx="276225" cy="2667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7" name="円/楕円 56"/>
          <p:cNvSpPr/>
          <p:nvPr/>
        </p:nvSpPr>
        <p:spPr>
          <a:xfrm>
            <a:off x="3048000" y="4486275"/>
            <a:ext cx="276225" cy="2667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8" name="円/楕円 57"/>
          <p:cNvSpPr/>
          <p:nvPr/>
        </p:nvSpPr>
        <p:spPr>
          <a:xfrm>
            <a:off x="4705350" y="4467225"/>
            <a:ext cx="276225" cy="2667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3" name="円/楕円 52"/>
          <p:cNvSpPr/>
          <p:nvPr/>
        </p:nvSpPr>
        <p:spPr>
          <a:xfrm>
            <a:off x="3038475" y="3228975"/>
            <a:ext cx="276225" cy="2667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4" name="円/楕円 53"/>
          <p:cNvSpPr/>
          <p:nvPr/>
        </p:nvSpPr>
        <p:spPr>
          <a:xfrm>
            <a:off x="4676775" y="3209925"/>
            <a:ext cx="276225" cy="2667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55" name="円/楕円 54"/>
          <p:cNvSpPr/>
          <p:nvPr/>
        </p:nvSpPr>
        <p:spPr>
          <a:xfrm>
            <a:off x="6343650" y="3238500"/>
            <a:ext cx="276225" cy="266700"/>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1741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741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895350" y="188913"/>
            <a:ext cx="81057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latin typeface="Arial" charset="0"/>
                <a:ea typeface="ＭＳ Ｐゴシック" charset="-128"/>
              </a:rPr>
              <a:t>Reinforcement in18-carat gold</a:t>
            </a:r>
            <a:endParaRPr lang="ja-JP" altLang="en-US" sz="3600" b="1" dirty="0">
              <a:solidFill>
                <a:schemeClr val="tx1">
                  <a:lumMod val="95000"/>
                  <a:lumOff val="5000"/>
                </a:schemeClr>
              </a:solidFill>
              <a:latin typeface="+mn-lt"/>
              <a:ea typeface="+mn-ea"/>
            </a:endParaRPr>
          </a:p>
        </p:txBody>
      </p:sp>
      <p:pic>
        <p:nvPicPr>
          <p:cNvPr id="17419" name="図 29" descr="dislocatio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2325" y="982663"/>
            <a:ext cx="5727700"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テキスト ボックス 23"/>
          <p:cNvSpPr txBox="1"/>
          <p:nvPr/>
        </p:nvSpPr>
        <p:spPr>
          <a:xfrm>
            <a:off x="457200" y="3049588"/>
            <a:ext cx="2028825" cy="585787"/>
          </a:xfrm>
          <a:prstGeom prst="rect">
            <a:avLst/>
          </a:prstGeom>
          <a:solidFill>
            <a:srgbClr val="FFFFCC"/>
          </a:solidFill>
          <a:ln w="19050">
            <a:noFill/>
          </a:ln>
        </p:spPr>
        <p:txBody>
          <a:bodyPr>
            <a:spAutoFit/>
          </a:bodyPr>
          <a:lstStyle/>
          <a:p>
            <a:pPr algn="ctr" eaLnBrk="1" fontAlgn="auto" hangingPunct="1">
              <a:spcBef>
                <a:spcPts val="0"/>
              </a:spcBef>
              <a:spcAft>
                <a:spcPts val="0"/>
              </a:spcAft>
              <a:defRPr/>
            </a:pPr>
            <a:r>
              <a:rPr lang="en-US" altLang="ja-JP" sz="3200" b="1" spc="-100" dirty="0">
                <a:latin typeface="+mn-lt"/>
                <a:ea typeface="+mn-ea"/>
              </a:rPr>
              <a:t>24K gold</a:t>
            </a:r>
            <a:endParaRPr lang="ja-JP" altLang="en-US" sz="1400" b="1" spc="-100" dirty="0">
              <a:latin typeface="+mn-lt"/>
              <a:ea typeface="+mn-ea"/>
            </a:endParaRPr>
          </a:p>
        </p:txBody>
      </p:sp>
      <p:sp>
        <p:nvSpPr>
          <p:cNvPr id="25" name="テキスト ボックス 24"/>
          <p:cNvSpPr txBox="1"/>
          <p:nvPr/>
        </p:nvSpPr>
        <p:spPr>
          <a:xfrm>
            <a:off x="457200" y="4344988"/>
            <a:ext cx="2028825" cy="585787"/>
          </a:xfrm>
          <a:prstGeom prst="rect">
            <a:avLst/>
          </a:prstGeom>
          <a:solidFill>
            <a:srgbClr val="FFC000"/>
          </a:solidFill>
          <a:ln w="19050">
            <a:solidFill>
              <a:srgbClr val="FFC000"/>
            </a:solidFill>
          </a:ln>
        </p:spPr>
        <p:txBody>
          <a:bodyPr>
            <a:spAutoFit/>
          </a:bodyPr>
          <a:lstStyle/>
          <a:p>
            <a:pPr algn="ctr" eaLnBrk="1" fontAlgn="auto" hangingPunct="1">
              <a:spcBef>
                <a:spcPts val="0"/>
              </a:spcBef>
              <a:spcAft>
                <a:spcPts val="0"/>
              </a:spcAft>
              <a:defRPr/>
            </a:pPr>
            <a:r>
              <a:rPr lang="en-US" altLang="ja-JP" sz="3200" b="1" spc="-100" dirty="0">
                <a:latin typeface="+mn-lt"/>
                <a:ea typeface="+mn-ea"/>
              </a:rPr>
              <a:t>18K gold</a:t>
            </a:r>
            <a:endParaRPr lang="ja-JP" altLang="en-US" sz="1400" b="1" spc="-100" dirty="0">
              <a:latin typeface="+mn-lt"/>
              <a:ea typeface="+mn-ea"/>
            </a:endParaRPr>
          </a:p>
        </p:txBody>
      </p:sp>
      <p:sp>
        <p:nvSpPr>
          <p:cNvPr id="48" name="フリーフォーム 47"/>
          <p:cNvSpPr/>
          <p:nvPr/>
        </p:nvSpPr>
        <p:spPr>
          <a:xfrm>
            <a:off x="2816225" y="3108325"/>
            <a:ext cx="4064000" cy="522288"/>
          </a:xfrm>
          <a:custGeom>
            <a:avLst/>
            <a:gdLst>
              <a:gd name="connsiteX0" fmla="*/ 17462 w 4418012"/>
              <a:gd name="connsiteY0" fmla="*/ 204787 h 347662"/>
              <a:gd name="connsiteX1" fmla="*/ 160337 w 4418012"/>
              <a:gd name="connsiteY1" fmla="*/ 100012 h 347662"/>
              <a:gd name="connsiteX2" fmla="*/ 979487 w 4418012"/>
              <a:gd name="connsiteY2" fmla="*/ 309562 h 347662"/>
              <a:gd name="connsiteX3" fmla="*/ 1712912 w 4418012"/>
              <a:gd name="connsiteY3" fmla="*/ 119062 h 347662"/>
              <a:gd name="connsiteX4" fmla="*/ 2751137 w 4418012"/>
              <a:gd name="connsiteY4" fmla="*/ 319087 h 347662"/>
              <a:gd name="connsiteX5" fmla="*/ 3503612 w 4418012"/>
              <a:gd name="connsiteY5" fmla="*/ 4762 h 347662"/>
              <a:gd name="connsiteX6" fmla="*/ 4418012 w 4418012"/>
              <a:gd name="connsiteY6" fmla="*/ 347662 h 347662"/>
              <a:gd name="connsiteX0" fmla="*/ 8731 w 4409281"/>
              <a:gd name="connsiteY0" fmla="*/ 312737 h 455612"/>
              <a:gd name="connsiteX1" fmla="*/ 380206 w 4409281"/>
              <a:gd name="connsiteY1" fmla="*/ 17462 h 455612"/>
              <a:gd name="connsiteX2" fmla="*/ 970756 w 4409281"/>
              <a:gd name="connsiteY2" fmla="*/ 417512 h 455612"/>
              <a:gd name="connsiteX3" fmla="*/ 1704181 w 4409281"/>
              <a:gd name="connsiteY3" fmla="*/ 227012 h 455612"/>
              <a:gd name="connsiteX4" fmla="*/ 2742406 w 4409281"/>
              <a:gd name="connsiteY4" fmla="*/ 427037 h 455612"/>
              <a:gd name="connsiteX5" fmla="*/ 3494881 w 4409281"/>
              <a:gd name="connsiteY5" fmla="*/ 112712 h 455612"/>
              <a:gd name="connsiteX6" fmla="*/ 4409281 w 4409281"/>
              <a:gd name="connsiteY6" fmla="*/ 455612 h 455612"/>
              <a:gd name="connsiteX0" fmla="*/ 8731 w 4409281"/>
              <a:gd name="connsiteY0" fmla="*/ 331787 h 585787"/>
              <a:gd name="connsiteX1" fmla="*/ 380206 w 4409281"/>
              <a:gd name="connsiteY1" fmla="*/ 36512 h 585787"/>
              <a:gd name="connsiteX2" fmla="*/ 961231 w 4409281"/>
              <a:gd name="connsiteY2" fmla="*/ 550862 h 585787"/>
              <a:gd name="connsiteX3" fmla="*/ 1704181 w 4409281"/>
              <a:gd name="connsiteY3" fmla="*/ 246062 h 585787"/>
              <a:gd name="connsiteX4" fmla="*/ 2742406 w 4409281"/>
              <a:gd name="connsiteY4" fmla="*/ 446087 h 585787"/>
              <a:gd name="connsiteX5" fmla="*/ 3494881 w 4409281"/>
              <a:gd name="connsiteY5" fmla="*/ 131762 h 585787"/>
              <a:gd name="connsiteX6" fmla="*/ 4409281 w 4409281"/>
              <a:gd name="connsiteY6" fmla="*/ 474662 h 585787"/>
              <a:gd name="connsiteX0" fmla="*/ 8731 w 4409281"/>
              <a:gd name="connsiteY0" fmla="*/ 427037 h 696912"/>
              <a:gd name="connsiteX1" fmla="*/ 427831 w 4409281"/>
              <a:gd name="connsiteY1" fmla="*/ 36512 h 696912"/>
              <a:gd name="connsiteX2" fmla="*/ 961231 w 4409281"/>
              <a:gd name="connsiteY2" fmla="*/ 646112 h 696912"/>
              <a:gd name="connsiteX3" fmla="*/ 1704181 w 4409281"/>
              <a:gd name="connsiteY3" fmla="*/ 341312 h 696912"/>
              <a:gd name="connsiteX4" fmla="*/ 2742406 w 4409281"/>
              <a:gd name="connsiteY4" fmla="*/ 541337 h 696912"/>
              <a:gd name="connsiteX5" fmla="*/ 3494881 w 4409281"/>
              <a:gd name="connsiteY5" fmla="*/ 227012 h 696912"/>
              <a:gd name="connsiteX6" fmla="*/ 4409281 w 4409281"/>
              <a:gd name="connsiteY6" fmla="*/ 569912 h 696912"/>
              <a:gd name="connsiteX0" fmla="*/ 8731 w 4409281"/>
              <a:gd name="connsiteY0" fmla="*/ 427037 h 696912"/>
              <a:gd name="connsiteX1" fmla="*/ 427831 w 4409281"/>
              <a:gd name="connsiteY1" fmla="*/ 36512 h 696912"/>
              <a:gd name="connsiteX2" fmla="*/ 961231 w 4409281"/>
              <a:gd name="connsiteY2" fmla="*/ 646112 h 696912"/>
              <a:gd name="connsiteX3" fmla="*/ 1704181 w 4409281"/>
              <a:gd name="connsiteY3" fmla="*/ 341312 h 696912"/>
              <a:gd name="connsiteX4" fmla="*/ 2742406 w 4409281"/>
              <a:gd name="connsiteY4" fmla="*/ 541337 h 696912"/>
              <a:gd name="connsiteX5" fmla="*/ 3494881 w 4409281"/>
              <a:gd name="connsiteY5" fmla="*/ 227012 h 696912"/>
              <a:gd name="connsiteX6" fmla="*/ 4409281 w 4409281"/>
              <a:gd name="connsiteY6" fmla="*/ 569912 h 696912"/>
              <a:gd name="connsiteX0" fmla="*/ 8731 w 4409281"/>
              <a:gd name="connsiteY0" fmla="*/ 392113 h 661988"/>
              <a:gd name="connsiteX1" fmla="*/ 427831 w 4409281"/>
              <a:gd name="connsiteY1" fmla="*/ 1588 h 661988"/>
              <a:gd name="connsiteX2" fmla="*/ 961231 w 4409281"/>
              <a:gd name="connsiteY2" fmla="*/ 611188 h 661988"/>
              <a:gd name="connsiteX3" fmla="*/ 1704181 w 4409281"/>
              <a:gd name="connsiteY3" fmla="*/ 306388 h 661988"/>
              <a:gd name="connsiteX4" fmla="*/ 2742406 w 4409281"/>
              <a:gd name="connsiteY4" fmla="*/ 506413 h 661988"/>
              <a:gd name="connsiteX5" fmla="*/ 3494881 w 4409281"/>
              <a:gd name="connsiteY5" fmla="*/ 192088 h 661988"/>
              <a:gd name="connsiteX6" fmla="*/ 4409281 w 4409281"/>
              <a:gd name="connsiteY6" fmla="*/ 534988 h 661988"/>
              <a:gd name="connsiteX0" fmla="*/ 8731 w 4409281"/>
              <a:gd name="connsiteY0" fmla="*/ 392113 h 830237"/>
              <a:gd name="connsiteX1" fmla="*/ 427831 w 4409281"/>
              <a:gd name="connsiteY1" fmla="*/ 1588 h 830237"/>
              <a:gd name="connsiteX2" fmla="*/ 1158742 w 4409281"/>
              <a:gd name="connsiteY2" fmla="*/ 779437 h 830237"/>
              <a:gd name="connsiteX3" fmla="*/ 1704181 w 4409281"/>
              <a:gd name="connsiteY3" fmla="*/ 306388 h 830237"/>
              <a:gd name="connsiteX4" fmla="*/ 2742406 w 4409281"/>
              <a:gd name="connsiteY4" fmla="*/ 506413 h 830237"/>
              <a:gd name="connsiteX5" fmla="*/ 3494881 w 4409281"/>
              <a:gd name="connsiteY5" fmla="*/ 192088 h 830237"/>
              <a:gd name="connsiteX6" fmla="*/ 4409281 w 4409281"/>
              <a:gd name="connsiteY6" fmla="*/ 534988 h 830237"/>
              <a:gd name="connsiteX0" fmla="*/ 8731 w 4409281"/>
              <a:gd name="connsiteY0" fmla="*/ 392113 h 800976"/>
              <a:gd name="connsiteX1" fmla="*/ 427831 w 4409281"/>
              <a:gd name="connsiteY1" fmla="*/ 1588 h 800976"/>
              <a:gd name="connsiteX2" fmla="*/ 1158742 w 4409281"/>
              <a:gd name="connsiteY2" fmla="*/ 779437 h 800976"/>
              <a:gd name="connsiteX3" fmla="*/ 1704181 w 4409281"/>
              <a:gd name="connsiteY3" fmla="*/ 306388 h 800976"/>
              <a:gd name="connsiteX4" fmla="*/ 2742406 w 4409281"/>
              <a:gd name="connsiteY4" fmla="*/ 506413 h 800976"/>
              <a:gd name="connsiteX5" fmla="*/ 3494881 w 4409281"/>
              <a:gd name="connsiteY5" fmla="*/ 192088 h 800976"/>
              <a:gd name="connsiteX6" fmla="*/ 4409281 w 4409281"/>
              <a:gd name="connsiteY6" fmla="*/ 534988 h 800976"/>
              <a:gd name="connsiteX0" fmla="*/ 8731 w 4409281"/>
              <a:gd name="connsiteY0" fmla="*/ 392113 h 800976"/>
              <a:gd name="connsiteX1" fmla="*/ 427831 w 4409281"/>
              <a:gd name="connsiteY1" fmla="*/ 1588 h 800976"/>
              <a:gd name="connsiteX2" fmla="*/ 1158742 w 4409281"/>
              <a:gd name="connsiteY2" fmla="*/ 779437 h 800976"/>
              <a:gd name="connsiteX3" fmla="*/ 1704181 w 4409281"/>
              <a:gd name="connsiteY3" fmla="*/ 306388 h 800976"/>
              <a:gd name="connsiteX4" fmla="*/ 2742406 w 4409281"/>
              <a:gd name="connsiteY4" fmla="*/ 506413 h 800976"/>
              <a:gd name="connsiteX5" fmla="*/ 3494881 w 4409281"/>
              <a:gd name="connsiteY5" fmla="*/ 192088 h 800976"/>
              <a:gd name="connsiteX6" fmla="*/ 4409281 w 4409281"/>
              <a:gd name="connsiteY6" fmla="*/ 534988 h 800976"/>
              <a:gd name="connsiteX0" fmla="*/ 8731 w 4409281"/>
              <a:gd name="connsiteY0" fmla="*/ 392113 h 808291"/>
              <a:gd name="connsiteX1" fmla="*/ 427831 w 4409281"/>
              <a:gd name="connsiteY1" fmla="*/ 1588 h 808291"/>
              <a:gd name="connsiteX2" fmla="*/ 1224579 w 4409281"/>
              <a:gd name="connsiteY2" fmla="*/ 786752 h 808291"/>
              <a:gd name="connsiteX3" fmla="*/ 1704181 w 4409281"/>
              <a:gd name="connsiteY3" fmla="*/ 306388 h 808291"/>
              <a:gd name="connsiteX4" fmla="*/ 2742406 w 4409281"/>
              <a:gd name="connsiteY4" fmla="*/ 506413 h 808291"/>
              <a:gd name="connsiteX5" fmla="*/ 3494881 w 4409281"/>
              <a:gd name="connsiteY5" fmla="*/ 192088 h 808291"/>
              <a:gd name="connsiteX6" fmla="*/ 4409281 w 4409281"/>
              <a:gd name="connsiteY6" fmla="*/ 534988 h 808291"/>
              <a:gd name="connsiteX0" fmla="*/ 8731 w 4409281"/>
              <a:gd name="connsiteY0" fmla="*/ 425056 h 841234"/>
              <a:gd name="connsiteX1" fmla="*/ 427831 w 4409281"/>
              <a:gd name="connsiteY1" fmla="*/ 34531 h 841234"/>
              <a:gd name="connsiteX2" fmla="*/ 1224579 w 4409281"/>
              <a:gd name="connsiteY2" fmla="*/ 819695 h 841234"/>
              <a:gd name="connsiteX3" fmla="*/ 2047995 w 4409281"/>
              <a:gd name="connsiteY3" fmla="*/ 46723 h 841234"/>
              <a:gd name="connsiteX4" fmla="*/ 2742406 w 4409281"/>
              <a:gd name="connsiteY4" fmla="*/ 539356 h 841234"/>
              <a:gd name="connsiteX5" fmla="*/ 3494881 w 4409281"/>
              <a:gd name="connsiteY5" fmla="*/ 225031 h 841234"/>
              <a:gd name="connsiteX6" fmla="*/ 4409281 w 4409281"/>
              <a:gd name="connsiteY6" fmla="*/ 567931 h 841234"/>
              <a:gd name="connsiteX0" fmla="*/ 8731 w 4409281"/>
              <a:gd name="connsiteY0" fmla="*/ 392113 h 821424"/>
              <a:gd name="connsiteX1" fmla="*/ 427831 w 4409281"/>
              <a:gd name="connsiteY1" fmla="*/ 1588 h 821424"/>
              <a:gd name="connsiteX2" fmla="*/ 1224579 w 4409281"/>
              <a:gd name="connsiteY2" fmla="*/ 786752 h 821424"/>
              <a:gd name="connsiteX3" fmla="*/ 2047995 w 4409281"/>
              <a:gd name="connsiteY3" fmla="*/ 13780 h 821424"/>
              <a:gd name="connsiteX4" fmla="*/ 2844819 w 4409281"/>
              <a:gd name="connsiteY4" fmla="*/ 791706 h 821424"/>
              <a:gd name="connsiteX5" fmla="*/ 3494881 w 4409281"/>
              <a:gd name="connsiteY5" fmla="*/ 192088 h 821424"/>
              <a:gd name="connsiteX6" fmla="*/ 4409281 w 4409281"/>
              <a:gd name="connsiteY6" fmla="*/ 534988 h 821424"/>
              <a:gd name="connsiteX0" fmla="*/ 8731 w 4409281"/>
              <a:gd name="connsiteY0" fmla="*/ 411061 h 827239"/>
              <a:gd name="connsiteX1" fmla="*/ 427831 w 4409281"/>
              <a:gd name="connsiteY1" fmla="*/ 20536 h 827239"/>
              <a:gd name="connsiteX2" fmla="*/ 1224579 w 4409281"/>
              <a:gd name="connsiteY2" fmla="*/ 805700 h 827239"/>
              <a:gd name="connsiteX3" fmla="*/ 2047995 w 4409281"/>
              <a:gd name="connsiteY3" fmla="*/ 32728 h 827239"/>
              <a:gd name="connsiteX4" fmla="*/ 2844819 w 4409281"/>
              <a:gd name="connsiteY4" fmla="*/ 810654 h 827239"/>
              <a:gd name="connsiteX5" fmla="*/ 3611924 w 4409281"/>
              <a:gd name="connsiteY5" fmla="*/ 42786 h 827239"/>
              <a:gd name="connsiteX6" fmla="*/ 4409281 w 4409281"/>
              <a:gd name="connsiteY6" fmla="*/ 553936 h 82723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11924 w 4058151"/>
              <a:gd name="connsiteY5" fmla="*/ 58636 h 843089"/>
              <a:gd name="connsiteX6" fmla="*/ 4058151 w 4058151"/>
              <a:gd name="connsiteY6" fmla="*/ 474688 h 84308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11924 w 4058151"/>
              <a:gd name="connsiteY5" fmla="*/ 58636 h 843089"/>
              <a:gd name="connsiteX6" fmla="*/ 4058151 w 4058151"/>
              <a:gd name="connsiteY6" fmla="*/ 474688 h 84308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11924 w 4058151"/>
              <a:gd name="connsiteY5" fmla="*/ 58636 h 843089"/>
              <a:gd name="connsiteX6" fmla="*/ 4058151 w 4058151"/>
              <a:gd name="connsiteY6" fmla="*/ 474688 h 84308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85076 w 4058151"/>
              <a:gd name="connsiteY5" fmla="*/ 58636 h 843089"/>
              <a:gd name="connsiteX6" fmla="*/ 4058151 w 4058151"/>
              <a:gd name="connsiteY6" fmla="*/ 474688 h 843089"/>
              <a:gd name="connsiteX0" fmla="*/ 8731 w 4058151"/>
              <a:gd name="connsiteY0" fmla="*/ 397650 h 813828"/>
              <a:gd name="connsiteX1" fmla="*/ 427831 w 4058151"/>
              <a:gd name="connsiteY1" fmla="*/ 7125 h 813828"/>
              <a:gd name="connsiteX2" fmla="*/ 1224579 w 4058151"/>
              <a:gd name="connsiteY2" fmla="*/ 792289 h 813828"/>
              <a:gd name="connsiteX3" fmla="*/ 2047995 w 4058151"/>
              <a:gd name="connsiteY3" fmla="*/ 19317 h 813828"/>
              <a:gd name="connsiteX4" fmla="*/ 2844819 w 4058151"/>
              <a:gd name="connsiteY4" fmla="*/ 797243 h 813828"/>
              <a:gd name="connsiteX5" fmla="*/ 3685076 w 4058151"/>
              <a:gd name="connsiteY5" fmla="*/ 29375 h 813828"/>
              <a:gd name="connsiteX6" fmla="*/ 4058151 w 4058151"/>
              <a:gd name="connsiteY6" fmla="*/ 445427 h 813828"/>
              <a:gd name="connsiteX0" fmla="*/ 8731 w 4058151"/>
              <a:gd name="connsiteY0" fmla="*/ 397650 h 813828"/>
              <a:gd name="connsiteX1" fmla="*/ 427831 w 4058151"/>
              <a:gd name="connsiteY1" fmla="*/ 7125 h 813828"/>
              <a:gd name="connsiteX2" fmla="*/ 1224579 w 4058151"/>
              <a:gd name="connsiteY2" fmla="*/ 792289 h 813828"/>
              <a:gd name="connsiteX3" fmla="*/ 2047995 w 4058151"/>
              <a:gd name="connsiteY3" fmla="*/ 19317 h 813828"/>
              <a:gd name="connsiteX4" fmla="*/ 2844819 w 4058151"/>
              <a:gd name="connsiteY4" fmla="*/ 797243 h 813828"/>
              <a:gd name="connsiteX5" fmla="*/ 3685076 w 4058151"/>
              <a:gd name="connsiteY5" fmla="*/ 29375 h 813828"/>
              <a:gd name="connsiteX6" fmla="*/ 4058151 w 4058151"/>
              <a:gd name="connsiteY6" fmla="*/ 445427 h 813828"/>
              <a:gd name="connsiteX0" fmla="*/ 8731 w 4058151"/>
              <a:gd name="connsiteY0" fmla="*/ 397650 h 813828"/>
              <a:gd name="connsiteX1" fmla="*/ 427831 w 4058151"/>
              <a:gd name="connsiteY1" fmla="*/ 7125 h 813828"/>
              <a:gd name="connsiteX2" fmla="*/ 1224579 w 4058151"/>
              <a:gd name="connsiteY2" fmla="*/ 792289 h 813828"/>
              <a:gd name="connsiteX3" fmla="*/ 2047995 w 4058151"/>
              <a:gd name="connsiteY3" fmla="*/ 19317 h 813828"/>
              <a:gd name="connsiteX4" fmla="*/ 2888710 w 4058151"/>
              <a:gd name="connsiteY4" fmla="*/ 811873 h 813828"/>
              <a:gd name="connsiteX5" fmla="*/ 3685076 w 4058151"/>
              <a:gd name="connsiteY5" fmla="*/ 29375 h 813828"/>
              <a:gd name="connsiteX6" fmla="*/ 4058151 w 4058151"/>
              <a:gd name="connsiteY6" fmla="*/ 445427 h 813828"/>
              <a:gd name="connsiteX0" fmla="*/ 8731 w 4058151"/>
              <a:gd name="connsiteY0" fmla="*/ 397650 h 813549"/>
              <a:gd name="connsiteX1" fmla="*/ 427831 w 4058151"/>
              <a:gd name="connsiteY1" fmla="*/ 7125 h 813549"/>
              <a:gd name="connsiteX2" fmla="*/ 1224579 w 4058151"/>
              <a:gd name="connsiteY2" fmla="*/ 792289 h 813549"/>
              <a:gd name="connsiteX3" fmla="*/ 2047995 w 4058151"/>
              <a:gd name="connsiteY3" fmla="*/ 19317 h 813549"/>
              <a:gd name="connsiteX4" fmla="*/ 2888710 w 4058151"/>
              <a:gd name="connsiteY4" fmla="*/ 811873 h 813549"/>
              <a:gd name="connsiteX5" fmla="*/ 3685076 w 4058151"/>
              <a:gd name="connsiteY5" fmla="*/ 29375 h 813549"/>
              <a:gd name="connsiteX6" fmla="*/ 4058151 w 4058151"/>
              <a:gd name="connsiteY6" fmla="*/ 445427 h 813549"/>
              <a:gd name="connsiteX0" fmla="*/ 8731 w 4058151"/>
              <a:gd name="connsiteY0" fmla="*/ 397650 h 814641"/>
              <a:gd name="connsiteX1" fmla="*/ 427831 w 4058151"/>
              <a:gd name="connsiteY1" fmla="*/ 7125 h 814641"/>
              <a:gd name="connsiteX2" fmla="*/ 1224579 w 4058151"/>
              <a:gd name="connsiteY2" fmla="*/ 792289 h 814641"/>
              <a:gd name="connsiteX3" fmla="*/ 2047995 w 4058151"/>
              <a:gd name="connsiteY3" fmla="*/ 19317 h 814641"/>
              <a:gd name="connsiteX4" fmla="*/ 2888710 w 4058151"/>
              <a:gd name="connsiteY4" fmla="*/ 811873 h 814641"/>
              <a:gd name="connsiteX5" fmla="*/ 3685076 w 4058151"/>
              <a:gd name="connsiteY5" fmla="*/ 29375 h 814641"/>
              <a:gd name="connsiteX6" fmla="*/ 4058151 w 4058151"/>
              <a:gd name="connsiteY6" fmla="*/ 445427 h 814641"/>
              <a:gd name="connsiteX0" fmla="*/ 8731 w 4058151"/>
              <a:gd name="connsiteY0" fmla="*/ 397650 h 814641"/>
              <a:gd name="connsiteX1" fmla="*/ 427831 w 4058151"/>
              <a:gd name="connsiteY1" fmla="*/ 7125 h 814641"/>
              <a:gd name="connsiteX2" fmla="*/ 1224579 w 4058151"/>
              <a:gd name="connsiteY2" fmla="*/ 792289 h 814641"/>
              <a:gd name="connsiteX3" fmla="*/ 2047995 w 4058151"/>
              <a:gd name="connsiteY3" fmla="*/ 19317 h 814641"/>
              <a:gd name="connsiteX4" fmla="*/ 2888710 w 4058151"/>
              <a:gd name="connsiteY4" fmla="*/ 811873 h 814641"/>
              <a:gd name="connsiteX5" fmla="*/ 3685076 w 4058151"/>
              <a:gd name="connsiteY5" fmla="*/ 29375 h 814641"/>
              <a:gd name="connsiteX6" fmla="*/ 4058151 w 4058151"/>
              <a:gd name="connsiteY6" fmla="*/ 445427 h 814641"/>
              <a:gd name="connsiteX0" fmla="*/ 8731 w 4058151"/>
              <a:gd name="connsiteY0" fmla="*/ 397650 h 814641"/>
              <a:gd name="connsiteX1" fmla="*/ 427831 w 4058151"/>
              <a:gd name="connsiteY1" fmla="*/ 7125 h 814641"/>
              <a:gd name="connsiteX2" fmla="*/ 1224579 w 4058151"/>
              <a:gd name="connsiteY2" fmla="*/ 792289 h 814641"/>
              <a:gd name="connsiteX3" fmla="*/ 2047995 w 4058151"/>
              <a:gd name="connsiteY3" fmla="*/ 19317 h 814641"/>
              <a:gd name="connsiteX4" fmla="*/ 2888710 w 4058151"/>
              <a:gd name="connsiteY4" fmla="*/ 811873 h 814641"/>
              <a:gd name="connsiteX5" fmla="*/ 3685076 w 4058151"/>
              <a:gd name="connsiteY5" fmla="*/ 29375 h 814641"/>
              <a:gd name="connsiteX6" fmla="*/ 4058151 w 4058151"/>
              <a:gd name="connsiteY6" fmla="*/ 445427 h 814641"/>
              <a:gd name="connsiteX0" fmla="*/ 8731 w 4028890"/>
              <a:gd name="connsiteY0" fmla="*/ 404966 h 814641"/>
              <a:gd name="connsiteX1" fmla="*/ 398570 w 4028890"/>
              <a:gd name="connsiteY1" fmla="*/ 7125 h 814641"/>
              <a:gd name="connsiteX2" fmla="*/ 1195318 w 4028890"/>
              <a:gd name="connsiteY2" fmla="*/ 792289 h 814641"/>
              <a:gd name="connsiteX3" fmla="*/ 2018734 w 4028890"/>
              <a:gd name="connsiteY3" fmla="*/ 19317 h 814641"/>
              <a:gd name="connsiteX4" fmla="*/ 2859449 w 4028890"/>
              <a:gd name="connsiteY4" fmla="*/ 811873 h 814641"/>
              <a:gd name="connsiteX5" fmla="*/ 3655815 w 4028890"/>
              <a:gd name="connsiteY5" fmla="*/ 29375 h 814641"/>
              <a:gd name="connsiteX6" fmla="*/ 4028890 w 4028890"/>
              <a:gd name="connsiteY6" fmla="*/ 445427 h 814641"/>
              <a:gd name="connsiteX0" fmla="*/ 0 w 4020159"/>
              <a:gd name="connsiteY0" fmla="*/ 404966 h 814641"/>
              <a:gd name="connsiteX1" fmla="*/ 389839 w 4020159"/>
              <a:gd name="connsiteY1" fmla="*/ 7125 h 814641"/>
              <a:gd name="connsiteX2" fmla="*/ 1186587 w 4020159"/>
              <a:gd name="connsiteY2" fmla="*/ 792289 h 814641"/>
              <a:gd name="connsiteX3" fmla="*/ 2010003 w 4020159"/>
              <a:gd name="connsiteY3" fmla="*/ 19317 h 814641"/>
              <a:gd name="connsiteX4" fmla="*/ 2850718 w 4020159"/>
              <a:gd name="connsiteY4" fmla="*/ 811873 h 814641"/>
              <a:gd name="connsiteX5" fmla="*/ 3647084 w 4020159"/>
              <a:gd name="connsiteY5" fmla="*/ 29375 h 814641"/>
              <a:gd name="connsiteX6" fmla="*/ 4020159 w 4020159"/>
              <a:gd name="connsiteY6" fmla="*/ 445427 h 814641"/>
              <a:gd name="connsiteX0" fmla="*/ 0 w 4049419"/>
              <a:gd name="connsiteY0" fmla="*/ 383020 h 814641"/>
              <a:gd name="connsiteX1" fmla="*/ 419099 w 4049419"/>
              <a:gd name="connsiteY1" fmla="*/ 7125 h 814641"/>
              <a:gd name="connsiteX2" fmla="*/ 1215847 w 4049419"/>
              <a:gd name="connsiteY2" fmla="*/ 792289 h 814641"/>
              <a:gd name="connsiteX3" fmla="*/ 2039263 w 4049419"/>
              <a:gd name="connsiteY3" fmla="*/ 19317 h 814641"/>
              <a:gd name="connsiteX4" fmla="*/ 2879978 w 4049419"/>
              <a:gd name="connsiteY4" fmla="*/ 811873 h 814641"/>
              <a:gd name="connsiteX5" fmla="*/ 3676344 w 4049419"/>
              <a:gd name="connsiteY5" fmla="*/ 29375 h 814641"/>
              <a:gd name="connsiteX6" fmla="*/ 4049419 w 4049419"/>
              <a:gd name="connsiteY6" fmla="*/ 445427 h 814641"/>
              <a:gd name="connsiteX0" fmla="*/ 0 w 4049419"/>
              <a:gd name="connsiteY0" fmla="*/ 383020 h 817512"/>
              <a:gd name="connsiteX1" fmla="*/ 419099 w 4049419"/>
              <a:gd name="connsiteY1" fmla="*/ 7125 h 817512"/>
              <a:gd name="connsiteX2" fmla="*/ 1215847 w 4049419"/>
              <a:gd name="connsiteY2" fmla="*/ 792289 h 817512"/>
              <a:gd name="connsiteX3" fmla="*/ 2039263 w 4049419"/>
              <a:gd name="connsiteY3" fmla="*/ 19317 h 817512"/>
              <a:gd name="connsiteX4" fmla="*/ 2879978 w 4049419"/>
              <a:gd name="connsiteY4" fmla="*/ 811873 h 817512"/>
              <a:gd name="connsiteX5" fmla="*/ 3676344 w 4049419"/>
              <a:gd name="connsiteY5" fmla="*/ 29375 h 817512"/>
              <a:gd name="connsiteX6" fmla="*/ 4049419 w 4049419"/>
              <a:gd name="connsiteY6" fmla="*/ 445427 h 817512"/>
              <a:gd name="connsiteX0" fmla="*/ 0 w 4049419"/>
              <a:gd name="connsiteY0" fmla="*/ 383020 h 817512"/>
              <a:gd name="connsiteX1" fmla="*/ 419099 w 4049419"/>
              <a:gd name="connsiteY1" fmla="*/ 7125 h 817512"/>
              <a:gd name="connsiteX2" fmla="*/ 1215847 w 4049419"/>
              <a:gd name="connsiteY2" fmla="*/ 792289 h 817512"/>
              <a:gd name="connsiteX3" fmla="*/ 2039263 w 4049419"/>
              <a:gd name="connsiteY3" fmla="*/ 19317 h 817512"/>
              <a:gd name="connsiteX4" fmla="*/ 2879978 w 4049419"/>
              <a:gd name="connsiteY4" fmla="*/ 811873 h 817512"/>
              <a:gd name="connsiteX5" fmla="*/ 3676344 w 4049419"/>
              <a:gd name="connsiteY5" fmla="*/ 29375 h 817512"/>
              <a:gd name="connsiteX6" fmla="*/ 4049419 w 4049419"/>
              <a:gd name="connsiteY6" fmla="*/ 445427 h 817512"/>
              <a:gd name="connsiteX0" fmla="*/ 0 w 4049419"/>
              <a:gd name="connsiteY0" fmla="*/ 383020 h 817512"/>
              <a:gd name="connsiteX1" fmla="*/ 419099 w 4049419"/>
              <a:gd name="connsiteY1" fmla="*/ 7125 h 817512"/>
              <a:gd name="connsiteX2" fmla="*/ 1215847 w 4049419"/>
              <a:gd name="connsiteY2" fmla="*/ 792289 h 817512"/>
              <a:gd name="connsiteX3" fmla="*/ 2039263 w 4049419"/>
              <a:gd name="connsiteY3" fmla="*/ 19317 h 817512"/>
              <a:gd name="connsiteX4" fmla="*/ 2879978 w 4049419"/>
              <a:gd name="connsiteY4" fmla="*/ 811873 h 817512"/>
              <a:gd name="connsiteX5" fmla="*/ 3676344 w 4049419"/>
              <a:gd name="connsiteY5" fmla="*/ 29375 h 817512"/>
              <a:gd name="connsiteX6" fmla="*/ 4049419 w 4049419"/>
              <a:gd name="connsiteY6" fmla="*/ 445427 h 817512"/>
              <a:gd name="connsiteX0" fmla="*/ 0 w 4049419"/>
              <a:gd name="connsiteY0" fmla="*/ 375895 h 810387"/>
              <a:gd name="connsiteX1" fmla="*/ 419099 w 4049419"/>
              <a:gd name="connsiteY1" fmla="*/ 0 h 810387"/>
              <a:gd name="connsiteX2" fmla="*/ 1215847 w 4049419"/>
              <a:gd name="connsiteY2" fmla="*/ 785164 h 810387"/>
              <a:gd name="connsiteX3" fmla="*/ 2039263 w 4049419"/>
              <a:gd name="connsiteY3" fmla="*/ 12192 h 810387"/>
              <a:gd name="connsiteX4" fmla="*/ 2879978 w 4049419"/>
              <a:gd name="connsiteY4" fmla="*/ 804748 h 810387"/>
              <a:gd name="connsiteX5" fmla="*/ 3676344 w 4049419"/>
              <a:gd name="connsiteY5" fmla="*/ 22250 h 810387"/>
              <a:gd name="connsiteX6" fmla="*/ 4049419 w 4049419"/>
              <a:gd name="connsiteY6" fmla="*/ 438302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389838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389838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4049" h="810387">
                <a:moveTo>
                  <a:pt x="0" y="375895"/>
                </a:moveTo>
                <a:cubicBezTo>
                  <a:pt x="49791" y="278200"/>
                  <a:pt x="123569" y="13323"/>
                  <a:pt x="389838" y="0"/>
                </a:cubicBezTo>
                <a:cubicBezTo>
                  <a:pt x="716838" y="5728"/>
                  <a:pt x="908024" y="792885"/>
                  <a:pt x="1215847" y="785164"/>
                </a:cubicBezTo>
                <a:cubicBezTo>
                  <a:pt x="1545614" y="799388"/>
                  <a:pt x="1681441" y="16243"/>
                  <a:pt x="2039263" y="12192"/>
                </a:cubicBezTo>
                <a:cubicBezTo>
                  <a:pt x="2345879" y="8141"/>
                  <a:pt x="2446197" y="810387"/>
                  <a:pt x="2879978" y="804748"/>
                </a:cubicBezTo>
                <a:cubicBezTo>
                  <a:pt x="3247923" y="806424"/>
                  <a:pt x="3313189" y="15050"/>
                  <a:pt x="3676344" y="22250"/>
                </a:cubicBezTo>
                <a:cubicBezTo>
                  <a:pt x="4002924" y="29451"/>
                  <a:pt x="3957895" y="269232"/>
                  <a:pt x="4064049" y="401726"/>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cxnSp>
        <p:nvCxnSpPr>
          <p:cNvPr id="49" name="直線コネクタ 48"/>
          <p:cNvCxnSpPr/>
          <p:nvPr/>
        </p:nvCxnSpPr>
        <p:spPr>
          <a:xfrm>
            <a:off x="2716213" y="3363913"/>
            <a:ext cx="43243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フリーフォーム 50"/>
          <p:cNvSpPr/>
          <p:nvPr/>
        </p:nvSpPr>
        <p:spPr>
          <a:xfrm>
            <a:off x="2841625" y="4024313"/>
            <a:ext cx="4064000" cy="847725"/>
          </a:xfrm>
          <a:custGeom>
            <a:avLst/>
            <a:gdLst>
              <a:gd name="connsiteX0" fmla="*/ 17462 w 4418012"/>
              <a:gd name="connsiteY0" fmla="*/ 204787 h 347662"/>
              <a:gd name="connsiteX1" fmla="*/ 160337 w 4418012"/>
              <a:gd name="connsiteY1" fmla="*/ 100012 h 347662"/>
              <a:gd name="connsiteX2" fmla="*/ 979487 w 4418012"/>
              <a:gd name="connsiteY2" fmla="*/ 309562 h 347662"/>
              <a:gd name="connsiteX3" fmla="*/ 1712912 w 4418012"/>
              <a:gd name="connsiteY3" fmla="*/ 119062 h 347662"/>
              <a:gd name="connsiteX4" fmla="*/ 2751137 w 4418012"/>
              <a:gd name="connsiteY4" fmla="*/ 319087 h 347662"/>
              <a:gd name="connsiteX5" fmla="*/ 3503612 w 4418012"/>
              <a:gd name="connsiteY5" fmla="*/ 4762 h 347662"/>
              <a:gd name="connsiteX6" fmla="*/ 4418012 w 4418012"/>
              <a:gd name="connsiteY6" fmla="*/ 347662 h 347662"/>
              <a:gd name="connsiteX0" fmla="*/ 8731 w 4409281"/>
              <a:gd name="connsiteY0" fmla="*/ 312737 h 455612"/>
              <a:gd name="connsiteX1" fmla="*/ 380206 w 4409281"/>
              <a:gd name="connsiteY1" fmla="*/ 17462 h 455612"/>
              <a:gd name="connsiteX2" fmla="*/ 970756 w 4409281"/>
              <a:gd name="connsiteY2" fmla="*/ 417512 h 455612"/>
              <a:gd name="connsiteX3" fmla="*/ 1704181 w 4409281"/>
              <a:gd name="connsiteY3" fmla="*/ 227012 h 455612"/>
              <a:gd name="connsiteX4" fmla="*/ 2742406 w 4409281"/>
              <a:gd name="connsiteY4" fmla="*/ 427037 h 455612"/>
              <a:gd name="connsiteX5" fmla="*/ 3494881 w 4409281"/>
              <a:gd name="connsiteY5" fmla="*/ 112712 h 455612"/>
              <a:gd name="connsiteX6" fmla="*/ 4409281 w 4409281"/>
              <a:gd name="connsiteY6" fmla="*/ 455612 h 455612"/>
              <a:gd name="connsiteX0" fmla="*/ 8731 w 4409281"/>
              <a:gd name="connsiteY0" fmla="*/ 331787 h 585787"/>
              <a:gd name="connsiteX1" fmla="*/ 380206 w 4409281"/>
              <a:gd name="connsiteY1" fmla="*/ 36512 h 585787"/>
              <a:gd name="connsiteX2" fmla="*/ 961231 w 4409281"/>
              <a:gd name="connsiteY2" fmla="*/ 550862 h 585787"/>
              <a:gd name="connsiteX3" fmla="*/ 1704181 w 4409281"/>
              <a:gd name="connsiteY3" fmla="*/ 246062 h 585787"/>
              <a:gd name="connsiteX4" fmla="*/ 2742406 w 4409281"/>
              <a:gd name="connsiteY4" fmla="*/ 446087 h 585787"/>
              <a:gd name="connsiteX5" fmla="*/ 3494881 w 4409281"/>
              <a:gd name="connsiteY5" fmla="*/ 131762 h 585787"/>
              <a:gd name="connsiteX6" fmla="*/ 4409281 w 4409281"/>
              <a:gd name="connsiteY6" fmla="*/ 474662 h 585787"/>
              <a:gd name="connsiteX0" fmla="*/ 8731 w 4409281"/>
              <a:gd name="connsiteY0" fmla="*/ 427037 h 696912"/>
              <a:gd name="connsiteX1" fmla="*/ 427831 w 4409281"/>
              <a:gd name="connsiteY1" fmla="*/ 36512 h 696912"/>
              <a:gd name="connsiteX2" fmla="*/ 961231 w 4409281"/>
              <a:gd name="connsiteY2" fmla="*/ 646112 h 696912"/>
              <a:gd name="connsiteX3" fmla="*/ 1704181 w 4409281"/>
              <a:gd name="connsiteY3" fmla="*/ 341312 h 696912"/>
              <a:gd name="connsiteX4" fmla="*/ 2742406 w 4409281"/>
              <a:gd name="connsiteY4" fmla="*/ 541337 h 696912"/>
              <a:gd name="connsiteX5" fmla="*/ 3494881 w 4409281"/>
              <a:gd name="connsiteY5" fmla="*/ 227012 h 696912"/>
              <a:gd name="connsiteX6" fmla="*/ 4409281 w 4409281"/>
              <a:gd name="connsiteY6" fmla="*/ 569912 h 696912"/>
              <a:gd name="connsiteX0" fmla="*/ 8731 w 4409281"/>
              <a:gd name="connsiteY0" fmla="*/ 427037 h 696912"/>
              <a:gd name="connsiteX1" fmla="*/ 427831 w 4409281"/>
              <a:gd name="connsiteY1" fmla="*/ 36512 h 696912"/>
              <a:gd name="connsiteX2" fmla="*/ 961231 w 4409281"/>
              <a:gd name="connsiteY2" fmla="*/ 646112 h 696912"/>
              <a:gd name="connsiteX3" fmla="*/ 1704181 w 4409281"/>
              <a:gd name="connsiteY3" fmla="*/ 341312 h 696912"/>
              <a:gd name="connsiteX4" fmla="*/ 2742406 w 4409281"/>
              <a:gd name="connsiteY4" fmla="*/ 541337 h 696912"/>
              <a:gd name="connsiteX5" fmla="*/ 3494881 w 4409281"/>
              <a:gd name="connsiteY5" fmla="*/ 227012 h 696912"/>
              <a:gd name="connsiteX6" fmla="*/ 4409281 w 4409281"/>
              <a:gd name="connsiteY6" fmla="*/ 569912 h 696912"/>
              <a:gd name="connsiteX0" fmla="*/ 8731 w 4409281"/>
              <a:gd name="connsiteY0" fmla="*/ 392113 h 661988"/>
              <a:gd name="connsiteX1" fmla="*/ 427831 w 4409281"/>
              <a:gd name="connsiteY1" fmla="*/ 1588 h 661988"/>
              <a:gd name="connsiteX2" fmla="*/ 961231 w 4409281"/>
              <a:gd name="connsiteY2" fmla="*/ 611188 h 661988"/>
              <a:gd name="connsiteX3" fmla="*/ 1704181 w 4409281"/>
              <a:gd name="connsiteY3" fmla="*/ 306388 h 661988"/>
              <a:gd name="connsiteX4" fmla="*/ 2742406 w 4409281"/>
              <a:gd name="connsiteY4" fmla="*/ 506413 h 661988"/>
              <a:gd name="connsiteX5" fmla="*/ 3494881 w 4409281"/>
              <a:gd name="connsiteY5" fmla="*/ 192088 h 661988"/>
              <a:gd name="connsiteX6" fmla="*/ 4409281 w 4409281"/>
              <a:gd name="connsiteY6" fmla="*/ 534988 h 661988"/>
              <a:gd name="connsiteX0" fmla="*/ 8731 w 4409281"/>
              <a:gd name="connsiteY0" fmla="*/ 392113 h 830237"/>
              <a:gd name="connsiteX1" fmla="*/ 427831 w 4409281"/>
              <a:gd name="connsiteY1" fmla="*/ 1588 h 830237"/>
              <a:gd name="connsiteX2" fmla="*/ 1158742 w 4409281"/>
              <a:gd name="connsiteY2" fmla="*/ 779437 h 830237"/>
              <a:gd name="connsiteX3" fmla="*/ 1704181 w 4409281"/>
              <a:gd name="connsiteY3" fmla="*/ 306388 h 830237"/>
              <a:gd name="connsiteX4" fmla="*/ 2742406 w 4409281"/>
              <a:gd name="connsiteY4" fmla="*/ 506413 h 830237"/>
              <a:gd name="connsiteX5" fmla="*/ 3494881 w 4409281"/>
              <a:gd name="connsiteY5" fmla="*/ 192088 h 830237"/>
              <a:gd name="connsiteX6" fmla="*/ 4409281 w 4409281"/>
              <a:gd name="connsiteY6" fmla="*/ 534988 h 830237"/>
              <a:gd name="connsiteX0" fmla="*/ 8731 w 4409281"/>
              <a:gd name="connsiteY0" fmla="*/ 392113 h 800976"/>
              <a:gd name="connsiteX1" fmla="*/ 427831 w 4409281"/>
              <a:gd name="connsiteY1" fmla="*/ 1588 h 800976"/>
              <a:gd name="connsiteX2" fmla="*/ 1158742 w 4409281"/>
              <a:gd name="connsiteY2" fmla="*/ 779437 h 800976"/>
              <a:gd name="connsiteX3" fmla="*/ 1704181 w 4409281"/>
              <a:gd name="connsiteY3" fmla="*/ 306388 h 800976"/>
              <a:gd name="connsiteX4" fmla="*/ 2742406 w 4409281"/>
              <a:gd name="connsiteY4" fmla="*/ 506413 h 800976"/>
              <a:gd name="connsiteX5" fmla="*/ 3494881 w 4409281"/>
              <a:gd name="connsiteY5" fmla="*/ 192088 h 800976"/>
              <a:gd name="connsiteX6" fmla="*/ 4409281 w 4409281"/>
              <a:gd name="connsiteY6" fmla="*/ 534988 h 800976"/>
              <a:gd name="connsiteX0" fmla="*/ 8731 w 4409281"/>
              <a:gd name="connsiteY0" fmla="*/ 392113 h 800976"/>
              <a:gd name="connsiteX1" fmla="*/ 427831 w 4409281"/>
              <a:gd name="connsiteY1" fmla="*/ 1588 h 800976"/>
              <a:gd name="connsiteX2" fmla="*/ 1158742 w 4409281"/>
              <a:gd name="connsiteY2" fmla="*/ 779437 h 800976"/>
              <a:gd name="connsiteX3" fmla="*/ 1704181 w 4409281"/>
              <a:gd name="connsiteY3" fmla="*/ 306388 h 800976"/>
              <a:gd name="connsiteX4" fmla="*/ 2742406 w 4409281"/>
              <a:gd name="connsiteY4" fmla="*/ 506413 h 800976"/>
              <a:gd name="connsiteX5" fmla="*/ 3494881 w 4409281"/>
              <a:gd name="connsiteY5" fmla="*/ 192088 h 800976"/>
              <a:gd name="connsiteX6" fmla="*/ 4409281 w 4409281"/>
              <a:gd name="connsiteY6" fmla="*/ 534988 h 800976"/>
              <a:gd name="connsiteX0" fmla="*/ 8731 w 4409281"/>
              <a:gd name="connsiteY0" fmla="*/ 392113 h 808291"/>
              <a:gd name="connsiteX1" fmla="*/ 427831 w 4409281"/>
              <a:gd name="connsiteY1" fmla="*/ 1588 h 808291"/>
              <a:gd name="connsiteX2" fmla="*/ 1224579 w 4409281"/>
              <a:gd name="connsiteY2" fmla="*/ 786752 h 808291"/>
              <a:gd name="connsiteX3" fmla="*/ 1704181 w 4409281"/>
              <a:gd name="connsiteY3" fmla="*/ 306388 h 808291"/>
              <a:gd name="connsiteX4" fmla="*/ 2742406 w 4409281"/>
              <a:gd name="connsiteY4" fmla="*/ 506413 h 808291"/>
              <a:gd name="connsiteX5" fmla="*/ 3494881 w 4409281"/>
              <a:gd name="connsiteY5" fmla="*/ 192088 h 808291"/>
              <a:gd name="connsiteX6" fmla="*/ 4409281 w 4409281"/>
              <a:gd name="connsiteY6" fmla="*/ 534988 h 808291"/>
              <a:gd name="connsiteX0" fmla="*/ 8731 w 4409281"/>
              <a:gd name="connsiteY0" fmla="*/ 425056 h 841234"/>
              <a:gd name="connsiteX1" fmla="*/ 427831 w 4409281"/>
              <a:gd name="connsiteY1" fmla="*/ 34531 h 841234"/>
              <a:gd name="connsiteX2" fmla="*/ 1224579 w 4409281"/>
              <a:gd name="connsiteY2" fmla="*/ 819695 h 841234"/>
              <a:gd name="connsiteX3" fmla="*/ 2047995 w 4409281"/>
              <a:gd name="connsiteY3" fmla="*/ 46723 h 841234"/>
              <a:gd name="connsiteX4" fmla="*/ 2742406 w 4409281"/>
              <a:gd name="connsiteY4" fmla="*/ 539356 h 841234"/>
              <a:gd name="connsiteX5" fmla="*/ 3494881 w 4409281"/>
              <a:gd name="connsiteY5" fmla="*/ 225031 h 841234"/>
              <a:gd name="connsiteX6" fmla="*/ 4409281 w 4409281"/>
              <a:gd name="connsiteY6" fmla="*/ 567931 h 841234"/>
              <a:gd name="connsiteX0" fmla="*/ 8731 w 4409281"/>
              <a:gd name="connsiteY0" fmla="*/ 392113 h 821424"/>
              <a:gd name="connsiteX1" fmla="*/ 427831 w 4409281"/>
              <a:gd name="connsiteY1" fmla="*/ 1588 h 821424"/>
              <a:gd name="connsiteX2" fmla="*/ 1224579 w 4409281"/>
              <a:gd name="connsiteY2" fmla="*/ 786752 h 821424"/>
              <a:gd name="connsiteX3" fmla="*/ 2047995 w 4409281"/>
              <a:gd name="connsiteY3" fmla="*/ 13780 h 821424"/>
              <a:gd name="connsiteX4" fmla="*/ 2844819 w 4409281"/>
              <a:gd name="connsiteY4" fmla="*/ 791706 h 821424"/>
              <a:gd name="connsiteX5" fmla="*/ 3494881 w 4409281"/>
              <a:gd name="connsiteY5" fmla="*/ 192088 h 821424"/>
              <a:gd name="connsiteX6" fmla="*/ 4409281 w 4409281"/>
              <a:gd name="connsiteY6" fmla="*/ 534988 h 821424"/>
              <a:gd name="connsiteX0" fmla="*/ 8731 w 4409281"/>
              <a:gd name="connsiteY0" fmla="*/ 411061 h 827239"/>
              <a:gd name="connsiteX1" fmla="*/ 427831 w 4409281"/>
              <a:gd name="connsiteY1" fmla="*/ 20536 h 827239"/>
              <a:gd name="connsiteX2" fmla="*/ 1224579 w 4409281"/>
              <a:gd name="connsiteY2" fmla="*/ 805700 h 827239"/>
              <a:gd name="connsiteX3" fmla="*/ 2047995 w 4409281"/>
              <a:gd name="connsiteY3" fmla="*/ 32728 h 827239"/>
              <a:gd name="connsiteX4" fmla="*/ 2844819 w 4409281"/>
              <a:gd name="connsiteY4" fmla="*/ 810654 h 827239"/>
              <a:gd name="connsiteX5" fmla="*/ 3611924 w 4409281"/>
              <a:gd name="connsiteY5" fmla="*/ 42786 h 827239"/>
              <a:gd name="connsiteX6" fmla="*/ 4409281 w 4409281"/>
              <a:gd name="connsiteY6" fmla="*/ 553936 h 82723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11924 w 4058151"/>
              <a:gd name="connsiteY5" fmla="*/ 58636 h 843089"/>
              <a:gd name="connsiteX6" fmla="*/ 4058151 w 4058151"/>
              <a:gd name="connsiteY6" fmla="*/ 474688 h 84308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11924 w 4058151"/>
              <a:gd name="connsiteY5" fmla="*/ 58636 h 843089"/>
              <a:gd name="connsiteX6" fmla="*/ 4058151 w 4058151"/>
              <a:gd name="connsiteY6" fmla="*/ 474688 h 84308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11924 w 4058151"/>
              <a:gd name="connsiteY5" fmla="*/ 58636 h 843089"/>
              <a:gd name="connsiteX6" fmla="*/ 4058151 w 4058151"/>
              <a:gd name="connsiteY6" fmla="*/ 474688 h 843089"/>
              <a:gd name="connsiteX0" fmla="*/ 8731 w 4058151"/>
              <a:gd name="connsiteY0" fmla="*/ 426911 h 843089"/>
              <a:gd name="connsiteX1" fmla="*/ 427831 w 4058151"/>
              <a:gd name="connsiteY1" fmla="*/ 36386 h 843089"/>
              <a:gd name="connsiteX2" fmla="*/ 1224579 w 4058151"/>
              <a:gd name="connsiteY2" fmla="*/ 821550 h 843089"/>
              <a:gd name="connsiteX3" fmla="*/ 2047995 w 4058151"/>
              <a:gd name="connsiteY3" fmla="*/ 48578 h 843089"/>
              <a:gd name="connsiteX4" fmla="*/ 2844819 w 4058151"/>
              <a:gd name="connsiteY4" fmla="*/ 826504 h 843089"/>
              <a:gd name="connsiteX5" fmla="*/ 3685076 w 4058151"/>
              <a:gd name="connsiteY5" fmla="*/ 58636 h 843089"/>
              <a:gd name="connsiteX6" fmla="*/ 4058151 w 4058151"/>
              <a:gd name="connsiteY6" fmla="*/ 474688 h 843089"/>
              <a:gd name="connsiteX0" fmla="*/ 8731 w 4058151"/>
              <a:gd name="connsiteY0" fmla="*/ 397650 h 813828"/>
              <a:gd name="connsiteX1" fmla="*/ 427831 w 4058151"/>
              <a:gd name="connsiteY1" fmla="*/ 7125 h 813828"/>
              <a:gd name="connsiteX2" fmla="*/ 1224579 w 4058151"/>
              <a:gd name="connsiteY2" fmla="*/ 792289 h 813828"/>
              <a:gd name="connsiteX3" fmla="*/ 2047995 w 4058151"/>
              <a:gd name="connsiteY3" fmla="*/ 19317 h 813828"/>
              <a:gd name="connsiteX4" fmla="*/ 2844819 w 4058151"/>
              <a:gd name="connsiteY4" fmla="*/ 797243 h 813828"/>
              <a:gd name="connsiteX5" fmla="*/ 3685076 w 4058151"/>
              <a:gd name="connsiteY5" fmla="*/ 29375 h 813828"/>
              <a:gd name="connsiteX6" fmla="*/ 4058151 w 4058151"/>
              <a:gd name="connsiteY6" fmla="*/ 445427 h 813828"/>
              <a:gd name="connsiteX0" fmla="*/ 8731 w 4058151"/>
              <a:gd name="connsiteY0" fmla="*/ 397650 h 813828"/>
              <a:gd name="connsiteX1" fmla="*/ 427831 w 4058151"/>
              <a:gd name="connsiteY1" fmla="*/ 7125 h 813828"/>
              <a:gd name="connsiteX2" fmla="*/ 1224579 w 4058151"/>
              <a:gd name="connsiteY2" fmla="*/ 792289 h 813828"/>
              <a:gd name="connsiteX3" fmla="*/ 2047995 w 4058151"/>
              <a:gd name="connsiteY3" fmla="*/ 19317 h 813828"/>
              <a:gd name="connsiteX4" fmla="*/ 2844819 w 4058151"/>
              <a:gd name="connsiteY4" fmla="*/ 797243 h 813828"/>
              <a:gd name="connsiteX5" fmla="*/ 3685076 w 4058151"/>
              <a:gd name="connsiteY5" fmla="*/ 29375 h 813828"/>
              <a:gd name="connsiteX6" fmla="*/ 4058151 w 4058151"/>
              <a:gd name="connsiteY6" fmla="*/ 445427 h 813828"/>
              <a:gd name="connsiteX0" fmla="*/ 8731 w 4058151"/>
              <a:gd name="connsiteY0" fmla="*/ 397650 h 813828"/>
              <a:gd name="connsiteX1" fmla="*/ 427831 w 4058151"/>
              <a:gd name="connsiteY1" fmla="*/ 7125 h 813828"/>
              <a:gd name="connsiteX2" fmla="*/ 1224579 w 4058151"/>
              <a:gd name="connsiteY2" fmla="*/ 792289 h 813828"/>
              <a:gd name="connsiteX3" fmla="*/ 2047995 w 4058151"/>
              <a:gd name="connsiteY3" fmla="*/ 19317 h 813828"/>
              <a:gd name="connsiteX4" fmla="*/ 2888710 w 4058151"/>
              <a:gd name="connsiteY4" fmla="*/ 811873 h 813828"/>
              <a:gd name="connsiteX5" fmla="*/ 3685076 w 4058151"/>
              <a:gd name="connsiteY5" fmla="*/ 29375 h 813828"/>
              <a:gd name="connsiteX6" fmla="*/ 4058151 w 4058151"/>
              <a:gd name="connsiteY6" fmla="*/ 445427 h 813828"/>
              <a:gd name="connsiteX0" fmla="*/ 8731 w 4058151"/>
              <a:gd name="connsiteY0" fmla="*/ 397650 h 813549"/>
              <a:gd name="connsiteX1" fmla="*/ 427831 w 4058151"/>
              <a:gd name="connsiteY1" fmla="*/ 7125 h 813549"/>
              <a:gd name="connsiteX2" fmla="*/ 1224579 w 4058151"/>
              <a:gd name="connsiteY2" fmla="*/ 792289 h 813549"/>
              <a:gd name="connsiteX3" fmla="*/ 2047995 w 4058151"/>
              <a:gd name="connsiteY3" fmla="*/ 19317 h 813549"/>
              <a:gd name="connsiteX4" fmla="*/ 2888710 w 4058151"/>
              <a:gd name="connsiteY4" fmla="*/ 811873 h 813549"/>
              <a:gd name="connsiteX5" fmla="*/ 3685076 w 4058151"/>
              <a:gd name="connsiteY5" fmla="*/ 29375 h 813549"/>
              <a:gd name="connsiteX6" fmla="*/ 4058151 w 4058151"/>
              <a:gd name="connsiteY6" fmla="*/ 445427 h 813549"/>
              <a:gd name="connsiteX0" fmla="*/ 8731 w 4058151"/>
              <a:gd name="connsiteY0" fmla="*/ 397650 h 814641"/>
              <a:gd name="connsiteX1" fmla="*/ 427831 w 4058151"/>
              <a:gd name="connsiteY1" fmla="*/ 7125 h 814641"/>
              <a:gd name="connsiteX2" fmla="*/ 1224579 w 4058151"/>
              <a:gd name="connsiteY2" fmla="*/ 792289 h 814641"/>
              <a:gd name="connsiteX3" fmla="*/ 2047995 w 4058151"/>
              <a:gd name="connsiteY3" fmla="*/ 19317 h 814641"/>
              <a:gd name="connsiteX4" fmla="*/ 2888710 w 4058151"/>
              <a:gd name="connsiteY4" fmla="*/ 811873 h 814641"/>
              <a:gd name="connsiteX5" fmla="*/ 3685076 w 4058151"/>
              <a:gd name="connsiteY5" fmla="*/ 29375 h 814641"/>
              <a:gd name="connsiteX6" fmla="*/ 4058151 w 4058151"/>
              <a:gd name="connsiteY6" fmla="*/ 445427 h 814641"/>
              <a:gd name="connsiteX0" fmla="*/ 8731 w 4058151"/>
              <a:gd name="connsiteY0" fmla="*/ 397650 h 814641"/>
              <a:gd name="connsiteX1" fmla="*/ 427831 w 4058151"/>
              <a:gd name="connsiteY1" fmla="*/ 7125 h 814641"/>
              <a:gd name="connsiteX2" fmla="*/ 1224579 w 4058151"/>
              <a:gd name="connsiteY2" fmla="*/ 792289 h 814641"/>
              <a:gd name="connsiteX3" fmla="*/ 2047995 w 4058151"/>
              <a:gd name="connsiteY3" fmla="*/ 19317 h 814641"/>
              <a:gd name="connsiteX4" fmla="*/ 2888710 w 4058151"/>
              <a:gd name="connsiteY4" fmla="*/ 811873 h 814641"/>
              <a:gd name="connsiteX5" fmla="*/ 3685076 w 4058151"/>
              <a:gd name="connsiteY5" fmla="*/ 29375 h 814641"/>
              <a:gd name="connsiteX6" fmla="*/ 4058151 w 4058151"/>
              <a:gd name="connsiteY6" fmla="*/ 445427 h 814641"/>
              <a:gd name="connsiteX0" fmla="*/ 8731 w 4058151"/>
              <a:gd name="connsiteY0" fmla="*/ 397650 h 814641"/>
              <a:gd name="connsiteX1" fmla="*/ 427831 w 4058151"/>
              <a:gd name="connsiteY1" fmla="*/ 7125 h 814641"/>
              <a:gd name="connsiteX2" fmla="*/ 1224579 w 4058151"/>
              <a:gd name="connsiteY2" fmla="*/ 792289 h 814641"/>
              <a:gd name="connsiteX3" fmla="*/ 2047995 w 4058151"/>
              <a:gd name="connsiteY3" fmla="*/ 19317 h 814641"/>
              <a:gd name="connsiteX4" fmla="*/ 2888710 w 4058151"/>
              <a:gd name="connsiteY4" fmla="*/ 811873 h 814641"/>
              <a:gd name="connsiteX5" fmla="*/ 3685076 w 4058151"/>
              <a:gd name="connsiteY5" fmla="*/ 29375 h 814641"/>
              <a:gd name="connsiteX6" fmla="*/ 4058151 w 4058151"/>
              <a:gd name="connsiteY6" fmla="*/ 445427 h 814641"/>
              <a:gd name="connsiteX0" fmla="*/ 8731 w 4028890"/>
              <a:gd name="connsiteY0" fmla="*/ 404966 h 814641"/>
              <a:gd name="connsiteX1" fmla="*/ 398570 w 4028890"/>
              <a:gd name="connsiteY1" fmla="*/ 7125 h 814641"/>
              <a:gd name="connsiteX2" fmla="*/ 1195318 w 4028890"/>
              <a:gd name="connsiteY2" fmla="*/ 792289 h 814641"/>
              <a:gd name="connsiteX3" fmla="*/ 2018734 w 4028890"/>
              <a:gd name="connsiteY3" fmla="*/ 19317 h 814641"/>
              <a:gd name="connsiteX4" fmla="*/ 2859449 w 4028890"/>
              <a:gd name="connsiteY4" fmla="*/ 811873 h 814641"/>
              <a:gd name="connsiteX5" fmla="*/ 3655815 w 4028890"/>
              <a:gd name="connsiteY5" fmla="*/ 29375 h 814641"/>
              <a:gd name="connsiteX6" fmla="*/ 4028890 w 4028890"/>
              <a:gd name="connsiteY6" fmla="*/ 445427 h 814641"/>
              <a:gd name="connsiteX0" fmla="*/ 0 w 4020159"/>
              <a:gd name="connsiteY0" fmla="*/ 404966 h 814641"/>
              <a:gd name="connsiteX1" fmla="*/ 389839 w 4020159"/>
              <a:gd name="connsiteY1" fmla="*/ 7125 h 814641"/>
              <a:gd name="connsiteX2" fmla="*/ 1186587 w 4020159"/>
              <a:gd name="connsiteY2" fmla="*/ 792289 h 814641"/>
              <a:gd name="connsiteX3" fmla="*/ 2010003 w 4020159"/>
              <a:gd name="connsiteY3" fmla="*/ 19317 h 814641"/>
              <a:gd name="connsiteX4" fmla="*/ 2850718 w 4020159"/>
              <a:gd name="connsiteY4" fmla="*/ 811873 h 814641"/>
              <a:gd name="connsiteX5" fmla="*/ 3647084 w 4020159"/>
              <a:gd name="connsiteY5" fmla="*/ 29375 h 814641"/>
              <a:gd name="connsiteX6" fmla="*/ 4020159 w 4020159"/>
              <a:gd name="connsiteY6" fmla="*/ 445427 h 814641"/>
              <a:gd name="connsiteX0" fmla="*/ 0 w 4049419"/>
              <a:gd name="connsiteY0" fmla="*/ 383020 h 814641"/>
              <a:gd name="connsiteX1" fmla="*/ 419099 w 4049419"/>
              <a:gd name="connsiteY1" fmla="*/ 7125 h 814641"/>
              <a:gd name="connsiteX2" fmla="*/ 1215847 w 4049419"/>
              <a:gd name="connsiteY2" fmla="*/ 792289 h 814641"/>
              <a:gd name="connsiteX3" fmla="*/ 2039263 w 4049419"/>
              <a:gd name="connsiteY3" fmla="*/ 19317 h 814641"/>
              <a:gd name="connsiteX4" fmla="*/ 2879978 w 4049419"/>
              <a:gd name="connsiteY4" fmla="*/ 811873 h 814641"/>
              <a:gd name="connsiteX5" fmla="*/ 3676344 w 4049419"/>
              <a:gd name="connsiteY5" fmla="*/ 29375 h 814641"/>
              <a:gd name="connsiteX6" fmla="*/ 4049419 w 4049419"/>
              <a:gd name="connsiteY6" fmla="*/ 445427 h 814641"/>
              <a:gd name="connsiteX0" fmla="*/ 0 w 4049419"/>
              <a:gd name="connsiteY0" fmla="*/ 383020 h 817512"/>
              <a:gd name="connsiteX1" fmla="*/ 419099 w 4049419"/>
              <a:gd name="connsiteY1" fmla="*/ 7125 h 817512"/>
              <a:gd name="connsiteX2" fmla="*/ 1215847 w 4049419"/>
              <a:gd name="connsiteY2" fmla="*/ 792289 h 817512"/>
              <a:gd name="connsiteX3" fmla="*/ 2039263 w 4049419"/>
              <a:gd name="connsiteY3" fmla="*/ 19317 h 817512"/>
              <a:gd name="connsiteX4" fmla="*/ 2879978 w 4049419"/>
              <a:gd name="connsiteY4" fmla="*/ 811873 h 817512"/>
              <a:gd name="connsiteX5" fmla="*/ 3676344 w 4049419"/>
              <a:gd name="connsiteY5" fmla="*/ 29375 h 817512"/>
              <a:gd name="connsiteX6" fmla="*/ 4049419 w 4049419"/>
              <a:gd name="connsiteY6" fmla="*/ 445427 h 817512"/>
              <a:gd name="connsiteX0" fmla="*/ 0 w 4049419"/>
              <a:gd name="connsiteY0" fmla="*/ 383020 h 817512"/>
              <a:gd name="connsiteX1" fmla="*/ 419099 w 4049419"/>
              <a:gd name="connsiteY1" fmla="*/ 7125 h 817512"/>
              <a:gd name="connsiteX2" fmla="*/ 1215847 w 4049419"/>
              <a:gd name="connsiteY2" fmla="*/ 792289 h 817512"/>
              <a:gd name="connsiteX3" fmla="*/ 2039263 w 4049419"/>
              <a:gd name="connsiteY3" fmla="*/ 19317 h 817512"/>
              <a:gd name="connsiteX4" fmla="*/ 2879978 w 4049419"/>
              <a:gd name="connsiteY4" fmla="*/ 811873 h 817512"/>
              <a:gd name="connsiteX5" fmla="*/ 3676344 w 4049419"/>
              <a:gd name="connsiteY5" fmla="*/ 29375 h 817512"/>
              <a:gd name="connsiteX6" fmla="*/ 4049419 w 4049419"/>
              <a:gd name="connsiteY6" fmla="*/ 445427 h 817512"/>
              <a:gd name="connsiteX0" fmla="*/ 0 w 4049419"/>
              <a:gd name="connsiteY0" fmla="*/ 383020 h 817512"/>
              <a:gd name="connsiteX1" fmla="*/ 419099 w 4049419"/>
              <a:gd name="connsiteY1" fmla="*/ 7125 h 817512"/>
              <a:gd name="connsiteX2" fmla="*/ 1215847 w 4049419"/>
              <a:gd name="connsiteY2" fmla="*/ 792289 h 817512"/>
              <a:gd name="connsiteX3" fmla="*/ 2039263 w 4049419"/>
              <a:gd name="connsiteY3" fmla="*/ 19317 h 817512"/>
              <a:gd name="connsiteX4" fmla="*/ 2879978 w 4049419"/>
              <a:gd name="connsiteY4" fmla="*/ 811873 h 817512"/>
              <a:gd name="connsiteX5" fmla="*/ 3676344 w 4049419"/>
              <a:gd name="connsiteY5" fmla="*/ 29375 h 817512"/>
              <a:gd name="connsiteX6" fmla="*/ 4049419 w 4049419"/>
              <a:gd name="connsiteY6" fmla="*/ 445427 h 817512"/>
              <a:gd name="connsiteX0" fmla="*/ 0 w 4049419"/>
              <a:gd name="connsiteY0" fmla="*/ 375895 h 810387"/>
              <a:gd name="connsiteX1" fmla="*/ 419099 w 4049419"/>
              <a:gd name="connsiteY1" fmla="*/ 0 h 810387"/>
              <a:gd name="connsiteX2" fmla="*/ 1215847 w 4049419"/>
              <a:gd name="connsiteY2" fmla="*/ 785164 h 810387"/>
              <a:gd name="connsiteX3" fmla="*/ 2039263 w 4049419"/>
              <a:gd name="connsiteY3" fmla="*/ 12192 h 810387"/>
              <a:gd name="connsiteX4" fmla="*/ 2879978 w 4049419"/>
              <a:gd name="connsiteY4" fmla="*/ 804748 h 810387"/>
              <a:gd name="connsiteX5" fmla="*/ 3676344 w 4049419"/>
              <a:gd name="connsiteY5" fmla="*/ 22250 h 810387"/>
              <a:gd name="connsiteX6" fmla="*/ 4049419 w 4049419"/>
              <a:gd name="connsiteY6" fmla="*/ 438302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419099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389838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375895 h 810387"/>
              <a:gd name="connsiteX1" fmla="*/ 389838 w 4064049"/>
              <a:gd name="connsiteY1" fmla="*/ 0 h 810387"/>
              <a:gd name="connsiteX2" fmla="*/ 1215847 w 4064049"/>
              <a:gd name="connsiteY2" fmla="*/ 785164 h 810387"/>
              <a:gd name="connsiteX3" fmla="*/ 2039263 w 4064049"/>
              <a:gd name="connsiteY3" fmla="*/ 12192 h 810387"/>
              <a:gd name="connsiteX4" fmla="*/ 2879978 w 4064049"/>
              <a:gd name="connsiteY4" fmla="*/ 804748 h 810387"/>
              <a:gd name="connsiteX5" fmla="*/ 3676344 w 4064049"/>
              <a:gd name="connsiteY5" fmla="*/ 22250 h 810387"/>
              <a:gd name="connsiteX6" fmla="*/ 4064049 w 4064049"/>
              <a:gd name="connsiteY6" fmla="*/ 401726 h 810387"/>
              <a:gd name="connsiteX0" fmla="*/ 0 w 4064049"/>
              <a:gd name="connsiteY0" fmla="*/ 639810 h 1074302"/>
              <a:gd name="connsiteX1" fmla="*/ 389838 w 4064049"/>
              <a:gd name="connsiteY1" fmla="*/ 263915 h 1074302"/>
              <a:gd name="connsiteX2" fmla="*/ 1215847 w 4064049"/>
              <a:gd name="connsiteY2" fmla="*/ 1049079 h 1074302"/>
              <a:gd name="connsiteX3" fmla="*/ 2039263 w 4064049"/>
              <a:gd name="connsiteY3" fmla="*/ 4051 h 1074302"/>
              <a:gd name="connsiteX4" fmla="*/ 2879978 w 4064049"/>
              <a:gd name="connsiteY4" fmla="*/ 1068663 h 1074302"/>
              <a:gd name="connsiteX5" fmla="*/ 3676344 w 4064049"/>
              <a:gd name="connsiteY5" fmla="*/ 286165 h 1074302"/>
              <a:gd name="connsiteX6" fmla="*/ 4064049 w 4064049"/>
              <a:gd name="connsiteY6" fmla="*/ 665641 h 1074302"/>
              <a:gd name="connsiteX0" fmla="*/ 0 w 4064049"/>
              <a:gd name="connsiteY0" fmla="*/ 883227 h 1318315"/>
              <a:gd name="connsiteX1" fmla="*/ 389838 w 4064049"/>
              <a:gd name="connsiteY1" fmla="*/ 507332 h 1318315"/>
              <a:gd name="connsiteX2" fmla="*/ 1215847 w 4064049"/>
              <a:gd name="connsiteY2" fmla="*/ 1292496 h 1318315"/>
              <a:gd name="connsiteX3" fmla="*/ 2039263 w 4064049"/>
              <a:gd name="connsiteY3" fmla="*/ 10 h 1318315"/>
              <a:gd name="connsiteX4" fmla="*/ 2879978 w 4064049"/>
              <a:gd name="connsiteY4" fmla="*/ 1312080 h 1318315"/>
              <a:gd name="connsiteX5" fmla="*/ 3676344 w 4064049"/>
              <a:gd name="connsiteY5" fmla="*/ 529582 h 1318315"/>
              <a:gd name="connsiteX6" fmla="*/ 4064049 w 4064049"/>
              <a:gd name="connsiteY6" fmla="*/ 909058 h 1318315"/>
              <a:gd name="connsiteX0" fmla="*/ 0 w 4064049"/>
              <a:gd name="connsiteY0" fmla="*/ 883227 h 1312427"/>
              <a:gd name="connsiteX1" fmla="*/ 389838 w 4064049"/>
              <a:gd name="connsiteY1" fmla="*/ 507332 h 1312427"/>
              <a:gd name="connsiteX2" fmla="*/ 1215847 w 4064049"/>
              <a:gd name="connsiteY2" fmla="*/ 1292496 h 1312427"/>
              <a:gd name="connsiteX3" fmla="*/ 2039263 w 4064049"/>
              <a:gd name="connsiteY3" fmla="*/ 10 h 1312427"/>
              <a:gd name="connsiteX4" fmla="*/ 2879978 w 4064049"/>
              <a:gd name="connsiteY4" fmla="*/ 1312080 h 1312427"/>
              <a:gd name="connsiteX5" fmla="*/ 3676344 w 4064049"/>
              <a:gd name="connsiteY5" fmla="*/ 529582 h 1312427"/>
              <a:gd name="connsiteX6" fmla="*/ 4064049 w 4064049"/>
              <a:gd name="connsiteY6" fmla="*/ 909058 h 1312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4049" h="1312427">
                <a:moveTo>
                  <a:pt x="0" y="883227"/>
                </a:moveTo>
                <a:cubicBezTo>
                  <a:pt x="49791" y="785532"/>
                  <a:pt x="123569" y="520655"/>
                  <a:pt x="389838" y="507332"/>
                </a:cubicBezTo>
                <a:cubicBezTo>
                  <a:pt x="716838" y="513060"/>
                  <a:pt x="908024" y="1300217"/>
                  <a:pt x="1215847" y="1292496"/>
                </a:cubicBezTo>
                <a:cubicBezTo>
                  <a:pt x="1545614" y="1306720"/>
                  <a:pt x="1681441" y="4061"/>
                  <a:pt x="2039263" y="10"/>
                </a:cubicBezTo>
                <a:cubicBezTo>
                  <a:pt x="2345879" y="-4041"/>
                  <a:pt x="2593784" y="1293958"/>
                  <a:pt x="2879978" y="1312080"/>
                </a:cubicBezTo>
                <a:cubicBezTo>
                  <a:pt x="3188336" y="1331605"/>
                  <a:pt x="3313189" y="522382"/>
                  <a:pt x="3676344" y="529582"/>
                </a:cubicBezTo>
                <a:cubicBezTo>
                  <a:pt x="4002924" y="536783"/>
                  <a:pt x="3957895" y="776564"/>
                  <a:pt x="4064049" y="909058"/>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cxnSp>
        <p:nvCxnSpPr>
          <p:cNvPr id="52" name="直線コネクタ 51"/>
          <p:cNvCxnSpPr/>
          <p:nvPr/>
        </p:nvCxnSpPr>
        <p:spPr>
          <a:xfrm>
            <a:off x="2743200" y="4608513"/>
            <a:ext cx="43227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テキスト ボックス 60"/>
          <p:cNvSpPr txBox="1"/>
          <p:nvPr/>
        </p:nvSpPr>
        <p:spPr>
          <a:xfrm>
            <a:off x="6307138" y="3803650"/>
            <a:ext cx="1751012" cy="369888"/>
          </a:xfrm>
          <a:prstGeom prst="wedgeRectCallout">
            <a:avLst>
              <a:gd name="adj1" fmla="val -113309"/>
              <a:gd name="adj2" fmla="val 54406"/>
            </a:avLst>
          </a:prstGeom>
          <a:solidFill>
            <a:srgbClr val="FFFFCC"/>
          </a:solidFill>
          <a:ln w="19050">
            <a:solidFill>
              <a:srgbClr val="FF0000"/>
            </a:solidFill>
          </a:ln>
        </p:spPr>
        <p:txBody>
          <a:bodyPr>
            <a:spAutoFit/>
          </a:bodyPr>
          <a:lstStyle/>
          <a:p>
            <a:pPr eaLnBrk="1" fontAlgn="auto" hangingPunct="1">
              <a:spcBef>
                <a:spcPts val="0"/>
              </a:spcBef>
              <a:spcAft>
                <a:spcPts val="0"/>
              </a:spcAft>
              <a:defRPr/>
            </a:pPr>
            <a:r>
              <a:rPr lang="en-US" altLang="ja-JP" b="1" spc="-100" dirty="0">
                <a:latin typeface="+mn-lt"/>
                <a:ea typeface="+mn-ea"/>
              </a:rPr>
              <a:t>irregular potential</a:t>
            </a:r>
            <a:endParaRPr lang="ja-JP" altLang="en-US" b="1" spc="-100" dirty="0">
              <a:latin typeface="+mn-lt"/>
              <a:ea typeface="+mn-ea"/>
            </a:endParaRPr>
          </a:p>
        </p:txBody>
      </p:sp>
      <p:cxnSp>
        <p:nvCxnSpPr>
          <p:cNvPr id="62" name="直線コネクタ 61"/>
          <p:cNvCxnSpPr/>
          <p:nvPr/>
        </p:nvCxnSpPr>
        <p:spPr>
          <a:xfrm>
            <a:off x="2705100" y="4360863"/>
            <a:ext cx="4322763"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p:nvCxnSpPr>
        <p:spPr>
          <a:xfrm>
            <a:off x="2695575" y="3113088"/>
            <a:ext cx="4322763"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p:nvCxnSpPr>
        <p:spPr>
          <a:xfrm>
            <a:off x="2743200" y="3627438"/>
            <a:ext cx="4322763"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a:off x="2743200" y="4884738"/>
            <a:ext cx="4322763"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0" name="テキスト ボックス 59"/>
          <p:cNvSpPr txBox="1"/>
          <p:nvPr/>
        </p:nvSpPr>
        <p:spPr>
          <a:xfrm>
            <a:off x="4068763" y="5013325"/>
            <a:ext cx="3046412" cy="369888"/>
          </a:xfrm>
          <a:prstGeom prst="wedgeRectCallout">
            <a:avLst>
              <a:gd name="adj1" fmla="val -24818"/>
              <a:gd name="adj2" fmla="val -110291"/>
            </a:avLst>
          </a:prstGeom>
          <a:solidFill>
            <a:srgbClr val="FFFFCC"/>
          </a:solidFill>
          <a:ln w="19050">
            <a:solidFill>
              <a:srgbClr val="FFC000"/>
            </a:solidFill>
          </a:ln>
        </p:spPr>
        <p:txBody>
          <a:bodyPr>
            <a:spAutoFit/>
          </a:bodyPr>
          <a:lstStyle/>
          <a:p>
            <a:pPr eaLnBrk="1" fontAlgn="auto" hangingPunct="1">
              <a:spcBef>
                <a:spcPts val="0"/>
              </a:spcBef>
              <a:spcAft>
                <a:spcPts val="0"/>
              </a:spcAft>
              <a:defRPr/>
            </a:pPr>
            <a:r>
              <a:rPr lang="en-US" altLang="ja-JP" b="1" spc="-100" dirty="0">
                <a:latin typeface="+mn-lt"/>
                <a:ea typeface="+mn-ea"/>
              </a:rPr>
              <a:t>alloying element atom (i.e. Ag, Cu)</a:t>
            </a:r>
            <a:endParaRPr lang="ja-JP" altLang="en-US" b="1" spc="-100" dirty="0">
              <a:latin typeface="+mn-lt"/>
              <a:ea typeface="+mn-ea"/>
            </a:endParaRPr>
          </a:p>
        </p:txBody>
      </p:sp>
      <p:sp>
        <p:nvSpPr>
          <p:cNvPr id="66" name="テキスト ボックス 65"/>
          <p:cNvSpPr txBox="1"/>
          <p:nvPr/>
        </p:nvSpPr>
        <p:spPr>
          <a:xfrm>
            <a:off x="1533525" y="5605463"/>
            <a:ext cx="6219825" cy="831850"/>
          </a:xfrm>
          <a:prstGeom prst="rect">
            <a:avLst/>
          </a:prstGeom>
          <a:solidFill>
            <a:srgbClr val="CCFFCC"/>
          </a:solidFill>
          <a:ln w="19050">
            <a:solidFill>
              <a:srgbClr val="00B050"/>
            </a:solidFill>
          </a:ln>
        </p:spPr>
        <p:txBody>
          <a:bodyPr>
            <a:spAutoFit/>
          </a:bodyPr>
          <a:lstStyle/>
          <a:p>
            <a:pPr eaLnBrk="1" fontAlgn="auto" hangingPunct="1">
              <a:spcBef>
                <a:spcPts val="0"/>
              </a:spcBef>
              <a:spcAft>
                <a:spcPts val="0"/>
              </a:spcAft>
              <a:defRPr/>
            </a:pPr>
            <a:r>
              <a:rPr lang="en-US" altLang="ja-JP" sz="2400" b="1" spc="-100" dirty="0">
                <a:latin typeface="+mn-lt"/>
                <a:ea typeface="+mn-ea"/>
              </a:rPr>
              <a:t>Alloying element atoms make irregular potentials, where </a:t>
            </a:r>
            <a:r>
              <a:rPr lang="en-US" altLang="ja-JP" sz="2400" b="1" u="sng" spc="-100" dirty="0">
                <a:solidFill>
                  <a:srgbClr val="FF0000"/>
                </a:solidFill>
                <a:latin typeface="+mn-lt"/>
                <a:ea typeface="+mn-ea"/>
              </a:rPr>
              <a:t>resistance for the dislocation glide </a:t>
            </a:r>
            <a:r>
              <a:rPr lang="en-US" altLang="ja-JP" sz="2400" b="1" spc="-100" dirty="0">
                <a:latin typeface="+mn-lt"/>
                <a:ea typeface="+mn-ea"/>
              </a:rPr>
              <a:t>is higher.</a:t>
            </a:r>
            <a:endParaRPr lang="ja-JP" altLang="en-US" sz="2400" b="1" spc="-100" dirty="0">
              <a:latin typeface="+mn-lt"/>
              <a:ea typeface="+mn-ea"/>
            </a:endParaRPr>
          </a:p>
        </p:txBody>
      </p:sp>
      <p:sp>
        <p:nvSpPr>
          <p:cNvPr id="26" name="テキスト ボックス 25"/>
          <p:cNvSpPr txBox="1"/>
          <p:nvPr/>
        </p:nvSpPr>
        <p:spPr>
          <a:xfrm>
            <a:off x="457200" y="5006975"/>
            <a:ext cx="2028825" cy="338138"/>
          </a:xfrm>
          <a:prstGeom prst="rect">
            <a:avLst/>
          </a:prstGeom>
          <a:solidFill>
            <a:srgbClr val="FFC000"/>
          </a:solidFill>
          <a:ln w="19050">
            <a:solidFill>
              <a:srgbClr val="FFC000"/>
            </a:solidFill>
          </a:ln>
        </p:spPr>
        <p:txBody>
          <a:bodyPr>
            <a:spAutoFit/>
          </a:bodyPr>
          <a:lstStyle/>
          <a:p>
            <a:pPr algn="ctr" eaLnBrk="1" fontAlgn="auto" hangingPunct="1">
              <a:spcBef>
                <a:spcPts val="0"/>
              </a:spcBef>
              <a:spcAft>
                <a:spcPts val="0"/>
              </a:spcAft>
              <a:defRPr/>
            </a:pPr>
            <a:r>
              <a:rPr lang="en-US" altLang="ja-JP" sz="1600" b="1" spc="-100" dirty="0">
                <a:latin typeface="+mn-lt"/>
                <a:ea typeface="+mn-ea"/>
              </a:rPr>
              <a:t>including 25%-impurities</a:t>
            </a:r>
            <a:endParaRPr lang="ja-JP" altLang="en-US" sz="900" b="1" spc="-100" dirty="0">
              <a:latin typeface="+mn-lt"/>
              <a:ea typeface="+mn-ea"/>
            </a:endParaRPr>
          </a:p>
        </p:txBody>
      </p:sp>
      <p:sp>
        <p:nvSpPr>
          <p:cNvPr id="17434"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50AD504-BD1D-4279-ABF0-4BD0691C80F6}" type="slidenum">
              <a:rPr lang="ja-JP" altLang="en-US" sz="1200">
                <a:solidFill>
                  <a:srgbClr val="898989"/>
                </a:solidFill>
              </a:rPr>
              <a:pPr>
                <a:spcBef>
                  <a:spcPct val="0"/>
                </a:spcBef>
                <a:buFontTx/>
                <a:buNone/>
              </a:pPr>
              <a:t>13</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843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895350" y="188913"/>
            <a:ext cx="81057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latin typeface="Arial" charset="0"/>
                <a:ea typeface="ＭＳ Ｐゴシック" charset="-128"/>
              </a:rPr>
              <a:t>Various strengthening</a:t>
            </a:r>
            <a:endParaRPr lang="ja-JP" altLang="en-US" sz="3600" b="1" dirty="0">
              <a:solidFill>
                <a:schemeClr val="tx1">
                  <a:lumMod val="95000"/>
                  <a:lumOff val="5000"/>
                </a:schemeClr>
              </a:solidFill>
              <a:latin typeface="+mn-lt"/>
              <a:ea typeface="+mn-ea"/>
            </a:endParaRPr>
          </a:p>
        </p:txBody>
      </p:sp>
      <p:sp>
        <p:nvSpPr>
          <p:cNvPr id="26" name="テキスト ボックス 25"/>
          <p:cNvSpPr txBox="1"/>
          <p:nvPr/>
        </p:nvSpPr>
        <p:spPr>
          <a:xfrm>
            <a:off x="1187450" y="1855788"/>
            <a:ext cx="7232650" cy="830262"/>
          </a:xfrm>
          <a:prstGeom prst="rect">
            <a:avLst/>
          </a:prstGeom>
          <a:solidFill>
            <a:srgbClr val="CCFFCC"/>
          </a:solidFill>
          <a:ln w="19050">
            <a:solidFill>
              <a:srgbClr val="00B050"/>
            </a:solidFill>
          </a:ln>
        </p:spPr>
        <p:txBody>
          <a:bodyPr>
            <a:spAutoFit/>
          </a:bodyPr>
          <a:lstStyle/>
          <a:p>
            <a:pPr eaLnBrk="1" fontAlgn="auto" hangingPunct="1">
              <a:spcBef>
                <a:spcPts val="0"/>
              </a:spcBef>
              <a:spcAft>
                <a:spcPts val="0"/>
              </a:spcAft>
              <a:defRPr/>
            </a:pPr>
            <a:r>
              <a:rPr lang="en-US" altLang="ja-JP" sz="2400" b="1" spc="-100" dirty="0">
                <a:latin typeface="+mn-lt"/>
                <a:ea typeface="+mn-ea"/>
              </a:rPr>
              <a:t>If you want to prevent plastic deformation (higher strength),  </a:t>
            </a:r>
          </a:p>
          <a:p>
            <a:pPr eaLnBrk="1" fontAlgn="auto" hangingPunct="1">
              <a:spcBef>
                <a:spcPts val="0"/>
              </a:spcBef>
              <a:spcAft>
                <a:spcPts val="0"/>
              </a:spcAft>
              <a:defRPr/>
            </a:pPr>
            <a:r>
              <a:rPr lang="en-US" altLang="ja-JP" sz="2400" b="1" spc="-100" dirty="0">
                <a:latin typeface="+mn-lt"/>
                <a:ea typeface="+mn-ea"/>
              </a:rPr>
              <a:t>stop dislocation glide with </a:t>
            </a:r>
            <a:r>
              <a:rPr lang="en-US" altLang="ja-JP" sz="2400" b="1" spc="-100" dirty="0">
                <a:solidFill>
                  <a:srgbClr val="FF0000"/>
                </a:solidFill>
                <a:latin typeface="+mn-lt"/>
                <a:ea typeface="+mn-ea"/>
              </a:rPr>
              <a:t>various obstacles</a:t>
            </a:r>
            <a:r>
              <a:rPr lang="en-US" altLang="ja-JP" sz="2400" b="1" spc="-100" dirty="0">
                <a:latin typeface="+mn-lt"/>
                <a:ea typeface="+mn-ea"/>
              </a:rPr>
              <a:t>.</a:t>
            </a:r>
            <a:endParaRPr lang="ja-JP" altLang="en-US" sz="2400" b="1" spc="-100" dirty="0">
              <a:latin typeface="+mn-lt"/>
              <a:ea typeface="+mn-ea"/>
            </a:endParaRPr>
          </a:p>
        </p:txBody>
      </p:sp>
      <p:sp>
        <p:nvSpPr>
          <p:cNvPr id="27" name="下矢印 26"/>
          <p:cNvSpPr/>
          <p:nvPr/>
        </p:nvSpPr>
        <p:spPr>
          <a:xfrm>
            <a:off x="4024313" y="1543050"/>
            <a:ext cx="1368425" cy="296863"/>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18439" name="テキスト ボックス 27"/>
          <p:cNvSpPr txBox="1">
            <a:spLocks noChangeArrowheads="1"/>
          </p:cNvSpPr>
          <p:nvPr/>
        </p:nvSpPr>
        <p:spPr bwMode="auto">
          <a:xfrm>
            <a:off x="1042988" y="2830513"/>
            <a:ext cx="2089150" cy="708025"/>
          </a:xfrm>
          <a:prstGeom prst="rect">
            <a:avLst/>
          </a:prstGeom>
          <a:solidFill>
            <a:srgbClr val="FFFF00"/>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t>Solid solution strengthening</a:t>
            </a:r>
          </a:p>
        </p:txBody>
      </p:sp>
      <p:sp>
        <p:nvSpPr>
          <p:cNvPr id="18440" name="テキスト ボックス 28"/>
          <p:cNvSpPr txBox="1">
            <a:spLocks noChangeArrowheads="1"/>
          </p:cNvSpPr>
          <p:nvPr/>
        </p:nvSpPr>
        <p:spPr bwMode="auto">
          <a:xfrm>
            <a:off x="1042988" y="3684588"/>
            <a:ext cx="2089150" cy="708025"/>
          </a:xfrm>
          <a:prstGeom prst="rect">
            <a:avLst/>
          </a:prstGeom>
          <a:solidFill>
            <a:srgbClr val="FFFF00"/>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t>Precipitation hardening</a:t>
            </a:r>
          </a:p>
        </p:txBody>
      </p:sp>
      <p:sp>
        <p:nvSpPr>
          <p:cNvPr id="18441" name="テキスト ボックス 29"/>
          <p:cNvSpPr txBox="1">
            <a:spLocks noChangeArrowheads="1"/>
          </p:cNvSpPr>
          <p:nvPr/>
        </p:nvSpPr>
        <p:spPr bwMode="auto">
          <a:xfrm>
            <a:off x="1042988" y="4530725"/>
            <a:ext cx="2089150" cy="400050"/>
          </a:xfrm>
          <a:prstGeom prst="rect">
            <a:avLst/>
          </a:prstGeom>
          <a:solidFill>
            <a:srgbClr val="FFFF00"/>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t>Work hardening</a:t>
            </a:r>
          </a:p>
        </p:txBody>
      </p:sp>
      <p:sp>
        <p:nvSpPr>
          <p:cNvPr id="18442" name="テキスト ボックス 38"/>
          <p:cNvSpPr txBox="1">
            <a:spLocks noChangeArrowheads="1"/>
          </p:cNvSpPr>
          <p:nvPr/>
        </p:nvSpPr>
        <p:spPr bwMode="auto">
          <a:xfrm>
            <a:off x="1042988" y="5616575"/>
            <a:ext cx="2089150" cy="708025"/>
          </a:xfrm>
          <a:prstGeom prst="rect">
            <a:avLst/>
          </a:prstGeom>
          <a:solidFill>
            <a:srgbClr val="FF0000"/>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solidFill>
                  <a:schemeClr val="bg1"/>
                </a:solidFill>
              </a:rPr>
              <a:t>Radiation hardening</a:t>
            </a:r>
          </a:p>
        </p:txBody>
      </p:sp>
      <p:sp>
        <p:nvSpPr>
          <p:cNvPr id="18443" name="テキスト ボックス 40"/>
          <p:cNvSpPr txBox="1">
            <a:spLocks noChangeArrowheads="1"/>
          </p:cNvSpPr>
          <p:nvPr/>
        </p:nvSpPr>
        <p:spPr bwMode="auto">
          <a:xfrm>
            <a:off x="479425" y="2838450"/>
            <a:ext cx="492125" cy="3486150"/>
          </a:xfrm>
          <a:prstGeom prst="rect">
            <a:avLst/>
          </a:prstGeom>
          <a:solidFill>
            <a:srgbClr val="CCFFCC"/>
          </a:solidFill>
          <a:ln w="19050">
            <a:solidFill>
              <a:srgbClr val="00B050"/>
            </a:solidFill>
            <a:miter lim="800000"/>
            <a:headEnd/>
            <a:tailEnd/>
          </a:ln>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t>Various strengthening methods</a:t>
            </a:r>
            <a:endParaRPr lang="ja-JP" altLang="en-US" sz="2000"/>
          </a:p>
        </p:txBody>
      </p:sp>
      <p:sp>
        <p:nvSpPr>
          <p:cNvPr id="18444" name="テキスト ボックス 40"/>
          <p:cNvSpPr txBox="1">
            <a:spLocks noChangeArrowheads="1"/>
          </p:cNvSpPr>
          <p:nvPr/>
        </p:nvSpPr>
        <p:spPr bwMode="auto">
          <a:xfrm>
            <a:off x="1730375" y="4929188"/>
            <a:ext cx="6762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ja-JP" altLang="en-US"/>
              <a:t>・・・</a:t>
            </a:r>
          </a:p>
        </p:txBody>
      </p:sp>
      <p:sp>
        <p:nvSpPr>
          <p:cNvPr id="18445" name="テキスト ボックス 30"/>
          <p:cNvSpPr txBox="1">
            <a:spLocks noChangeArrowheads="1"/>
          </p:cNvSpPr>
          <p:nvPr/>
        </p:nvSpPr>
        <p:spPr bwMode="auto">
          <a:xfrm>
            <a:off x="3351213" y="2860675"/>
            <a:ext cx="4411662" cy="4000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18K gold.  as mentioned previously</a:t>
            </a:r>
            <a:endParaRPr lang="ja-JP" altLang="en-US" sz="2000"/>
          </a:p>
        </p:txBody>
      </p:sp>
      <p:sp>
        <p:nvSpPr>
          <p:cNvPr id="18446" name="テキスト ボックス 30"/>
          <p:cNvSpPr txBox="1">
            <a:spLocks noChangeArrowheads="1"/>
          </p:cNvSpPr>
          <p:nvPr/>
        </p:nvSpPr>
        <p:spPr bwMode="auto">
          <a:xfrm>
            <a:off x="3351213" y="3487738"/>
            <a:ext cx="5400675" cy="92392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t>Duralumin.  Al added with a slight amount of Cu forms small intermetalic compounds after a heat treatment.  Such small </a:t>
            </a:r>
            <a:r>
              <a:rPr lang="en-US" altLang="ja-JP" sz="1800">
                <a:solidFill>
                  <a:srgbClr val="FF0000"/>
                </a:solidFill>
              </a:rPr>
              <a:t>precipitates</a:t>
            </a:r>
            <a:r>
              <a:rPr lang="en-US" altLang="ja-JP" sz="1800"/>
              <a:t> block dislocation glide.</a:t>
            </a:r>
            <a:endParaRPr lang="ja-JP" altLang="en-US" sz="1800"/>
          </a:p>
        </p:txBody>
      </p:sp>
      <p:sp>
        <p:nvSpPr>
          <p:cNvPr id="18447" name="テキスト ボックス 30"/>
          <p:cNvSpPr txBox="1">
            <a:spLocks noChangeArrowheads="1"/>
          </p:cNvSpPr>
          <p:nvPr/>
        </p:nvSpPr>
        <p:spPr bwMode="auto">
          <a:xfrm>
            <a:off x="3341688" y="4552950"/>
            <a:ext cx="5400675" cy="92392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t>thin steel plates used in automobile.  The </a:t>
            </a:r>
            <a:r>
              <a:rPr lang="en-US" altLang="ja-JP" sz="1800">
                <a:solidFill>
                  <a:srgbClr val="FF0000"/>
                </a:solidFill>
              </a:rPr>
              <a:t>dislocation density</a:t>
            </a:r>
            <a:r>
              <a:rPr lang="en-US" altLang="ja-JP" sz="1800"/>
              <a:t> is too high due to heavy deformation.  These dislocations prevent other ones to glide and cut them. </a:t>
            </a:r>
            <a:endParaRPr lang="ja-JP" altLang="en-US" sz="1800"/>
          </a:p>
        </p:txBody>
      </p:sp>
      <p:sp>
        <p:nvSpPr>
          <p:cNvPr id="18448" name="テキスト ボックス 30"/>
          <p:cNvSpPr txBox="1">
            <a:spLocks noChangeArrowheads="1"/>
          </p:cNvSpPr>
          <p:nvPr/>
        </p:nvSpPr>
        <p:spPr bwMode="auto">
          <a:xfrm>
            <a:off x="3341688" y="5594350"/>
            <a:ext cx="5400675" cy="708025"/>
          </a:xfrm>
          <a:prstGeom prst="rect">
            <a:avLst/>
          </a:prstGeom>
          <a:solidFill>
            <a:srgbClr val="FFCCFF"/>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pressure vessel of LWR’s.  Various defects generated by irradiation stop dislocation glides.</a:t>
            </a:r>
            <a:endParaRPr lang="ja-JP" altLang="en-US" sz="2000"/>
          </a:p>
        </p:txBody>
      </p:sp>
      <p:sp>
        <p:nvSpPr>
          <p:cNvPr id="38" name="テキスト ボックス 37"/>
          <p:cNvSpPr txBox="1"/>
          <p:nvPr/>
        </p:nvSpPr>
        <p:spPr>
          <a:xfrm>
            <a:off x="327025" y="1017588"/>
            <a:ext cx="8540750" cy="461962"/>
          </a:xfrm>
          <a:prstGeom prst="rect">
            <a:avLst/>
          </a:prstGeom>
          <a:solidFill>
            <a:schemeClr val="bg1">
              <a:lumMod val="85000"/>
            </a:schemeClr>
          </a:solidFill>
          <a:ln w="19050">
            <a:solidFill>
              <a:schemeClr val="tx1"/>
            </a:solidFill>
          </a:ln>
        </p:spPr>
        <p:txBody>
          <a:bodyPr>
            <a:spAutoFit/>
          </a:bodyPr>
          <a:lstStyle/>
          <a:p>
            <a:pPr eaLnBrk="1" fontAlgn="auto" hangingPunct="1">
              <a:spcBef>
                <a:spcPts val="0"/>
              </a:spcBef>
              <a:spcAft>
                <a:spcPts val="0"/>
              </a:spcAft>
              <a:defRPr/>
            </a:pPr>
            <a:r>
              <a:rPr lang="en-US" altLang="ja-JP" sz="2400" b="1" spc="-100" dirty="0">
                <a:latin typeface="+mn-lt"/>
                <a:ea typeface="+mn-ea"/>
              </a:rPr>
              <a:t>Metallic materials are, in general, ductile due to easy glide of dislocations.</a:t>
            </a:r>
            <a:endParaRPr lang="ja-JP" altLang="en-US" sz="2400" b="1" spc="-100" dirty="0">
              <a:latin typeface="+mn-lt"/>
              <a:ea typeface="+mn-ea"/>
            </a:endParaRPr>
          </a:p>
        </p:txBody>
      </p:sp>
      <p:sp>
        <p:nvSpPr>
          <p:cNvPr id="18450"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B34B61DA-A1E1-449C-81FF-C6D8708863F6}" type="slidenum">
              <a:rPr lang="ja-JP" altLang="en-US" sz="1200">
                <a:solidFill>
                  <a:srgbClr val="898989"/>
                </a:solidFill>
              </a:rPr>
              <a:pPr>
                <a:spcBef>
                  <a:spcPct val="0"/>
                </a:spcBef>
                <a:buFontTx/>
                <a:buNone/>
              </a:pPr>
              <a:t>14</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5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993775" y="207963"/>
            <a:ext cx="7813675"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ea typeface="+mn-ea"/>
                <a:cs typeface="Arial" pitchFamily="34" charset="0"/>
              </a:rPr>
              <a:t>precipitates</a:t>
            </a:r>
            <a:endParaRPr lang="ja-JP" altLang="en-US" sz="3200" b="1" dirty="0">
              <a:solidFill>
                <a:schemeClr val="tx1">
                  <a:lumMod val="95000"/>
                  <a:lumOff val="5000"/>
                </a:schemeClr>
              </a:solidFill>
              <a:ea typeface="+mn-ea"/>
              <a:cs typeface="Arial" pitchFamily="34" charset="0"/>
            </a:endParaRPr>
          </a:p>
        </p:txBody>
      </p:sp>
      <p:sp>
        <p:nvSpPr>
          <p:cNvPr id="19461" name="テキスト ボックス 30"/>
          <p:cNvSpPr txBox="1">
            <a:spLocks noChangeArrowheads="1"/>
          </p:cNvSpPr>
          <p:nvPr/>
        </p:nvSpPr>
        <p:spPr bwMode="auto">
          <a:xfrm>
            <a:off x="661988" y="1036638"/>
            <a:ext cx="7935912" cy="1200150"/>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Many alloys are not uniform material and contain some secondary phases.     They are </a:t>
            </a:r>
            <a:r>
              <a:rPr lang="en-US" altLang="ja-JP" sz="2400" b="1" u="sng">
                <a:solidFill>
                  <a:srgbClr val="FF0000"/>
                </a:solidFill>
              </a:rPr>
              <a:t>precipitates</a:t>
            </a:r>
            <a:r>
              <a:rPr lang="en-US" altLang="ja-JP" sz="2400"/>
              <a:t>.</a:t>
            </a:r>
          </a:p>
          <a:p>
            <a:pPr eaLnBrk="1" hangingPunct="1">
              <a:spcBef>
                <a:spcPct val="0"/>
              </a:spcBef>
              <a:buFontTx/>
              <a:buNone/>
            </a:pPr>
            <a:r>
              <a:rPr lang="en-US" altLang="ja-JP" sz="2400"/>
              <a:t>A typical precipitates are AlCu compound formed in duralumin.  </a:t>
            </a:r>
            <a:endParaRPr lang="ja-JP" altLang="en-US" sz="2400"/>
          </a:p>
        </p:txBody>
      </p:sp>
      <p:sp>
        <p:nvSpPr>
          <p:cNvPr id="12" name="テキスト ボックス 31"/>
          <p:cNvSpPr txBox="1">
            <a:spLocks noChangeArrowheads="1"/>
          </p:cNvSpPr>
          <p:nvPr/>
        </p:nvSpPr>
        <p:spPr bwMode="auto">
          <a:xfrm>
            <a:off x="661988" y="2346325"/>
            <a:ext cx="7923212" cy="646113"/>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By the way, duralumin was invented in 1906, just before the experiment of Rutherford scattering(1909).</a:t>
            </a:r>
          </a:p>
        </p:txBody>
      </p:sp>
      <p:sp>
        <p:nvSpPr>
          <p:cNvPr id="19463" name="テキスト ボックス 30"/>
          <p:cNvSpPr txBox="1">
            <a:spLocks noChangeArrowheads="1"/>
          </p:cNvSpPr>
          <p:nvPr/>
        </p:nvSpPr>
        <p:spPr bwMode="auto">
          <a:xfrm>
            <a:off x="661988" y="3113088"/>
            <a:ext cx="7923212" cy="831850"/>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Intentional formation of precipitates is an important technique in metallurgy. </a:t>
            </a:r>
            <a:endParaRPr lang="ja-JP" altLang="en-US" sz="2400"/>
          </a:p>
        </p:txBody>
      </p:sp>
      <p:pic>
        <p:nvPicPr>
          <p:cNvPr id="19464" name="図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10175" y="4013200"/>
            <a:ext cx="337502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テキスト ボックス 31"/>
          <p:cNvSpPr txBox="1">
            <a:spLocks noChangeArrowheads="1"/>
          </p:cNvSpPr>
          <p:nvPr/>
        </p:nvSpPr>
        <p:spPr bwMode="auto">
          <a:xfrm>
            <a:off x="904875" y="5394325"/>
            <a:ext cx="4178300" cy="1016000"/>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latin typeface="Symbol" panose="05050102010706020507" pitchFamily="18" charset="2"/>
              </a:rPr>
              <a:t>g</a:t>
            </a:r>
            <a:r>
              <a:rPr lang="en-US" altLang="ja-JP" sz="2000" dirty="0" smtClean="0"/>
              <a:t>’-precipitates in heat resisting high nickel alloy PE-16, which was used in some reactors developed in UK.</a:t>
            </a:r>
          </a:p>
        </p:txBody>
      </p:sp>
      <p:sp>
        <p:nvSpPr>
          <p:cNvPr id="19466"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B323C11D-229D-45ED-B923-D2F2DE47D856}" type="slidenum">
              <a:rPr lang="ja-JP" altLang="en-US" sz="1200">
                <a:solidFill>
                  <a:srgbClr val="898989"/>
                </a:solidFill>
              </a:rPr>
              <a:pPr>
                <a:spcBef>
                  <a:spcPct val="0"/>
                </a:spcBef>
                <a:buFontTx/>
                <a:buNone/>
              </a:pPr>
              <a:t>15</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06400" y="3376613"/>
            <a:ext cx="4003675" cy="365125"/>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rgbClr val="FF0000"/>
                </a:solidFill>
              </a:rPr>
              <a:t>Thanh</a:t>
            </a:r>
            <a:endParaRPr lang="ja-JP" altLang="en-US" dirty="0">
              <a:solidFill>
                <a:srgbClr val="FF0000"/>
              </a:solidFill>
            </a:endParaRPr>
          </a:p>
        </p:txBody>
      </p:sp>
      <p:sp>
        <p:nvSpPr>
          <p:cNvPr id="22" name="正方形/長方形 21"/>
          <p:cNvSpPr/>
          <p:nvPr/>
        </p:nvSpPr>
        <p:spPr>
          <a:xfrm>
            <a:off x="4729163" y="3386138"/>
            <a:ext cx="4003675" cy="365125"/>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rgbClr val="FF0000"/>
                </a:solidFill>
              </a:rPr>
              <a:t>Thanh</a:t>
            </a:r>
            <a:endParaRPr lang="ja-JP" altLang="en-US" dirty="0">
              <a:solidFill>
                <a:srgbClr val="FF0000"/>
              </a:solidFill>
            </a:endParaRPr>
          </a:p>
        </p:txBody>
      </p:sp>
      <p:sp>
        <p:nvSpPr>
          <p:cNvPr id="23" name="正方形/長方形 22"/>
          <p:cNvSpPr/>
          <p:nvPr/>
        </p:nvSpPr>
        <p:spPr>
          <a:xfrm>
            <a:off x="409575" y="4587875"/>
            <a:ext cx="4003675" cy="698500"/>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rgbClr val="FF0000"/>
                </a:solidFill>
              </a:rPr>
              <a:t>Trung</a:t>
            </a:r>
            <a:endParaRPr lang="ja-JP" altLang="en-US" dirty="0">
              <a:solidFill>
                <a:srgbClr val="FF0000"/>
              </a:solidFill>
            </a:endParaRPr>
          </a:p>
        </p:txBody>
      </p:sp>
      <p:sp>
        <p:nvSpPr>
          <p:cNvPr id="25" name="正方形/長方形 24"/>
          <p:cNvSpPr/>
          <p:nvPr/>
        </p:nvSpPr>
        <p:spPr>
          <a:xfrm>
            <a:off x="4724400" y="4570413"/>
            <a:ext cx="4005263" cy="698500"/>
          </a:xfrm>
          <a:prstGeom prst="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rgbClr val="FF0000"/>
                </a:solidFill>
              </a:rPr>
              <a:t>Trung</a:t>
            </a:r>
            <a:endParaRPr lang="ja-JP" altLang="en-US" dirty="0">
              <a:solidFill>
                <a:srgbClr val="FF0000"/>
              </a:solidFill>
            </a:endParaRPr>
          </a:p>
        </p:txBody>
      </p:sp>
      <p:sp>
        <p:nvSpPr>
          <p:cNvPr id="2048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048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properties of china and wood</a:t>
            </a:r>
            <a:endParaRPr lang="ja-JP" altLang="en-US" sz="3600" b="1" dirty="0">
              <a:solidFill>
                <a:schemeClr val="tx1">
                  <a:lumMod val="95000"/>
                  <a:lumOff val="5000"/>
                </a:schemeClr>
              </a:solidFill>
              <a:ea typeface="+mn-ea"/>
              <a:cs typeface="Arial" pitchFamily="34" charset="0"/>
            </a:endParaRPr>
          </a:p>
        </p:txBody>
      </p:sp>
      <p:pic>
        <p:nvPicPr>
          <p:cNvPr id="20489" name="図 32" descr="owa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8950" y="993775"/>
            <a:ext cx="26685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図 43" descr="ochawa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06488" y="1020763"/>
            <a:ext cx="2668587"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テキスト ボックス 9"/>
          <p:cNvSpPr txBox="1">
            <a:spLocks noChangeArrowheads="1"/>
          </p:cNvSpPr>
          <p:nvPr/>
        </p:nvSpPr>
        <p:spPr bwMode="auto">
          <a:xfrm>
            <a:off x="1143000" y="1016000"/>
            <a:ext cx="1439863"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Rice bowl</a:t>
            </a:r>
            <a:endParaRPr lang="ja-JP" altLang="en-US" sz="2000">
              <a:latin typeface="Arial" panose="020B0604020202020204" pitchFamily="34" charset="0"/>
            </a:endParaRPr>
          </a:p>
        </p:txBody>
      </p:sp>
      <p:sp>
        <p:nvSpPr>
          <p:cNvPr id="20492" name="テキスト ボックス 10"/>
          <p:cNvSpPr txBox="1">
            <a:spLocks noChangeArrowheads="1"/>
          </p:cNvSpPr>
          <p:nvPr/>
        </p:nvSpPr>
        <p:spPr bwMode="auto">
          <a:xfrm>
            <a:off x="5568950" y="963613"/>
            <a:ext cx="2016125"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Miso soup bowl</a:t>
            </a:r>
            <a:endParaRPr lang="ja-JP" altLang="en-US" sz="2000">
              <a:latin typeface="Arial" panose="020B0604020202020204" pitchFamily="34" charset="0"/>
            </a:endParaRPr>
          </a:p>
        </p:txBody>
      </p:sp>
      <p:sp>
        <p:nvSpPr>
          <p:cNvPr id="20493" name="テキスト ボックス 11"/>
          <p:cNvSpPr txBox="1">
            <a:spLocks noChangeArrowheads="1"/>
          </p:cNvSpPr>
          <p:nvPr/>
        </p:nvSpPr>
        <p:spPr bwMode="auto">
          <a:xfrm>
            <a:off x="1900238" y="2379663"/>
            <a:ext cx="1871662"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china</a:t>
            </a:r>
            <a:endParaRPr lang="ja-JP" altLang="en-US" sz="2000">
              <a:latin typeface="Arial" panose="020B0604020202020204" pitchFamily="34" charset="0"/>
            </a:endParaRPr>
          </a:p>
        </p:txBody>
      </p:sp>
      <p:sp>
        <p:nvSpPr>
          <p:cNvPr id="20494" name="テキスト ボックス 12"/>
          <p:cNvSpPr txBox="1">
            <a:spLocks noChangeArrowheads="1"/>
          </p:cNvSpPr>
          <p:nvPr/>
        </p:nvSpPr>
        <p:spPr bwMode="auto">
          <a:xfrm>
            <a:off x="6488113" y="2519363"/>
            <a:ext cx="1873250"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wood</a:t>
            </a:r>
            <a:endParaRPr lang="ja-JP" altLang="en-US" sz="2000">
              <a:latin typeface="Arial" panose="020B0604020202020204" pitchFamily="34" charset="0"/>
            </a:endParaRPr>
          </a:p>
        </p:txBody>
      </p:sp>
      <p:sp>
        <p:nvSpPr>
          <p:cNvPr id="116747" name="テキスト ボックス 45"/>
          <p:cNvSpPr txBox="1">
            <a:spLocks noChangeArrowheads="1"/>
          </p:cNvSpPr>
          <p:nvPr/>
        </p:nvSpPr>
        <p:spPr bwMode="auto">
          <a:xfrm>
            <a:off x="393700" y="4578350"/>
            <a:ext cx="4035425" cy="708025"/>
          </a:xfrm>
          <a:prstGeom prst="rect">
            <a:avLst/>
          </a:prstGeom>
          <a:solidFill>
            <a:srgbClr val="CCFFCC"/>
          </a:solidFill>
          <a:ln w="19050">
            <a:solidFill>
              <a:srgbClr val="00B05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Rice bowls cannot be</a:t>
            </a:r>
            <a:r>
              <a:rPr lang="en-US" altLang="ja-JP" sz="2000">
                <a:solidFill>
                  <a:srgbClr val="FF0000"/>
                </a:solidFill>
              </a:rPr>
              <a:t> scratched</a:t>
            </a:r>
            <a:r>
              <a:rPr lang="en-US" altLang="ja-JP" sz="2000"/>
              <a:t> </a:t>
            </a:r>
          </a:p>
          <a:p>
            <a:pPr eaLnBrk="1" hangingPunct="1">
              <a:spcBef>
                <a:spcPct val="0"/>
              </a:spcBef>
              <a:buFontTx/>
              <a:buNone/>
            </a:pPr>
            <a:r>
              <a:rPr lang="en-US" altLang="ja-JP" sz="2000"/>
              <a:t>by a wooden piece.</a:t>
            </a:r>
          </a:p>
        </p:txBody>
      </p:sp>
      <p:sp>
        <p:nvSpPr>
          <p:cNvPr id="27660" name="テキスト ボックス 9"/>
          <p:cNvSpPr txBox="1">
            <a:spLocks noChangeArrowheads="1"/>
          </p:cNvSpPr>
          <p:nvPr/>
        </p:nvSpPr>
        <p:spPr bwMode="auto">
          <a:xfrm>
            <a:off x="4708525" y="4567238"/>
            <a:ext cx="4035425" cy="708025"/>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Miso soup bowls can be easily scratched by a piece of china.</a:t>
            </a:r>
          </a:p>
        </p:txBody>
      </p:sp>
      <p:sp>
        <p:nvSpPr>
          <p:cNvPr id="116749" name="テキスト ボックス 45"/>
          <p:cNvSpPr txBox="1">
            <a:spLocks noChangeArrowheads="1"/>
          </p:cNvSpPr>
          <p:nvPr/>
        </p:nvSpPr>
        <p:spPr bwMode="auto">
          <a:xfrm>
            <a:off x="395288" y="2862263"/>
            <a:ext cx="8353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b="1"/>
              <a:t>If</a:t>
            </a:r>
            <a:r>
              <a:rPr lang="en-US" altLang="ja-JP" sz="2000"/>
              <a:t> you </a:t>
            </a:r>
            <a:r>
              <a:rPr lang="en-US" altLang="ja-JP" sz="2800" b="1"/>
              <a:t>drop</a:t>
            </a:r>
            <a:r>
              <a:rPr lang="en-US" altLang="ja-JP" sz="2000"/>
              <a:t> them on the floor, then?     (It occasionally happens!)</a:t>
            </a:r>
          </a:p>
        </p:txBody>
      </p:sp>
      <p:sp>
        <p:nvSpPr>
          <p:cNvPr id="19" name="テキスト ボックス 45"/>
          <p:cNvSpPr txBox="1">
            <a:spLocks noChangeArrowheads="1"/>
          </p:cNvSpPr>
          <p:nvPr/>
        </p:nvSpPr>
        <p:spPr bwMode="auto">
          <a:xfrm>
            <a:off x="406400" y="3368675"/>
            <a:ext cx="4035425" cy="400050"/>
          </a:xfrm>
          <a:prstGeom prst="rect">
            <a:avLst/>
          </a:prstGeom>
          <a:solidFill>
            <a:schemeClr val="bg1">
              <a:lumMod val="85000"/>
            </a:schemeClr>
          </a:solidFill>
          <a:ln w="19050">
            <a:solidFill>
              <a:schemeClr val="tx1"/>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Rice bowls will break. </a:t>
            </a:r>
          </a:p>
        </p:txBody>
      </p:sp>
      <p:sp>
        <p:nvSpPr>
          <p:cNvPr id="116751" name="テキスト ボックス 45"/>
          <p:cNvSpPr txBox="1">
            <a:spLocks noChangeArrowheads="1"/>
          </p:cNvSpPr>
          <p:nvPr/>
        </p:nvSpPr>
        <p:spPr bwMode="auto">
          <a:xfrm>
            <a:off x="4740275" y="3359150"/>
            <a:ext cx="4035425" cy="400050"/>
          </a:xfrm>
          <a:prstGeom prst="rect">
            <a:avLst/>
          </a:prstGeom>
          <a:solidFill>
            <a:srgbClr val="CCFFCC"/>
          </a:solidFill>
          <a:ln w="19050">
            <a:solidFill>
              <a:srgbClr val="00B05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Miso soup bowls will hardly break. </a:t>
            </a:r>
          </a:p>
        </p:txBody>
      </p:sp>
      <p:sp>
        <p:nvSpPr>
          <p:cNvPr id="116752" name="テキスト ボックス 45"/>
          <p:cNvSpPr txBox="1">
            <a:spLocks noChangeArrowheads="1"/>
          </p:cNvSpPr>
          <p:nvPr/>
        </p:nvSpPr>
        <p:spPr bwMode="auto">
          <a:xfrm>
            <a:off x="395288" y="4089400"/>
            <a:ext cx="83534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b="1"/>
              <a:t>If</a:t>
            </a:r>
            <a:r>
              <a:rPr lang="en-US" altLang="ja-JP" sz="2000"/>
              <a:t> you </a:t>
            </a:r>
            <a:r>
              <a:rPr lang="en-US" altLang="ja-JP" sz="2800" b="1"/>
              <a:t>scratch</a:t>
            </a:r>
            <a:r>
              <a:rPr lang="en-US" altLang="ja-JP" sz="2000"/>
              <a:t> one with a peace of the other material, then?</a:t>
            </a:r>
          </a:p>
        </p:txBody>
      </p:sp>
      <p:sp>
        <p:nvSpPr>
          <p:cNvPr id="2" name="四角形吹き出し 1"/>
          <p:cNvSpPr/>
          <p:nvPr/>
        </p:nvSpPr>
        <p:spPr>
          <a:xfrm>
            <a:off x="4713288" y="3863975"/>
            <a:ext cx="4035425" cy="336550"/>
          </a:xfrm>
          <a:prstGeom prst="wedgeRectCallout">
            <a:avLst>
              <a:gd name="adj1" fmla="val -21368"/>
              <a:gd name="adj2" fmla="val -7846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t>advantage of wood</a:t>
            </a:r>
            <a:endParaRPr lang="ja-JP" altLang="en-US" sz="2000" dirty="0"/>
          </a:p>
        </p:txBody>
      </p:sp>
      <p:sp>
        <p:nvSpPr>
          <p:cNvPr id="24" name="四角形吹き出し 23"/>
          <p:cNvSpPr/>
          <p:nvPr/>
        </p:nvSpPr>
        <p:spPr>
          <a:xfrm>
            <a:off x="393700" y="5403850"/>
            <a:ext cx="4035425" cy="366713"/>
          </a:xfrm>
          <a:prstGeom prst="wedgeRectCallout">
            <a:avLst>
              <a:gd name="adj1" fmla="val -21368"/>
              <a:gd name="adj2" fmla="val -7846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t>advantage of china</a:t>
            </a:r>
            <a:endParaRPr lang="ja-JP" altLang="en-US" sz="2000" dirty="0"/>
          </a:p>
        </p:txBody>
      </p:sp>
      <p:sp>
        <p:nvSpPr>
          <p:cNvPr id="116755" name="テキスト ボックス 45"/>
          <p:cNvSpPr txBox="1">
            <a:spLocks noChangeArrowheads="1"/>
          </p:cNvSpPr>
          <p:nvPr/>
        </p:nvSpPr>
        <p:spPr bwMode="auto">
          <a:xfrm>
            <a:off x="1360488" y="5902325"/>
            <a:ext cx="6219825" cy="584200"/>
          </a:xfrm>
          <a:prstGeom prst="rect">
            <a:avLst/>
          </a:prstGeom>
          <a:solidFill>
            <a:srgbClr val="FFFFCC"/>
          </a:solidFill>
          <a:ln w="38100">
            <a:solidFill>
              <a:srgbClr val="FF000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b="1"/>
              <a:t>Which material is the better one?</a:t>
            </a:r>
          </a:p>
        </p:txBody>
      </p:sp>
      <p:sp>
        <p:nvSpPr>
          <p:cNvPr id="20504"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A1508F2-AFA6-4FDA-B8B3-CA9561835C73}" type="slidenum">
              <a:rPr lang="ja-JP" altLang="en-US" sz="1200">
                <a:solidFill>
                  <a:srgbClr val="898989"/>
                </a:solidFill>
              </a:rPr>
              <a:pPr>
                <a:spcBef>
                  <a:spcPct val="0"/>
                </a:spcBef>
                <a:buFontTx/>
                <a:buNone/>
              </a:pPr>
              <a:t>16</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6749"/>
                                        </p:tgtEl>
                                        <p:attrNameLst>
                                          <p:attrName>style.visibility</p:attrName>
                                        </p:attrNameLst>
                                      </p:cBhvr>
                                      <p:to>
                                        <p:strVal val="visible"/>
                                      </p:to>
                                    </p:set>
                                    <p:animEffect transition="in" filter="fade">
                                      <p:cBhvr>
                                        <p:cTn id="7" dur="500"/>
                                        <p:tgtEl>
                                          <p:spTgt spid="1167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752"/>
                                        </p:tgtEl>
                                        <p:attrNameLst>
                                          <p:attrName>style.visibility</p:attrName>
                                        </p:attrNameLst>
                                      </p:cBhvr>
                                      <p:to>
                                        <p:strVal val="visible"/>
                                      </p:to>
                                    </p:set>
                                    <p:animEffect transition="in" filter="fade">
                                      <p:cBhvr>
                                        <p:cTn id="10" dur="500"/>
                                        <p:tgtEl>
                                          <p:spTgt spid="11675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6751"/>
                                        </p:tgtEl>
                                        <p:attrNameLst>
                                          <p:attrName>style.visibility</p:attrName>
                                        </p:attrNameLst>
                                      </p:cBhvr>
                                      <p:to>
                                        <p:strVal val="visible"/>
                                      </p:to>
                                    </p:set>
                                    <p:animEffect transition="in" filter="fade">
                                      <p:cBhvr>
                                        <p:cTn id="34" dur="500"/>
                                        <p:tgtEl>
                                          <p:spTgt spid="11675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6747"/>
                                        </p:tgtEl>
                                        <p:attrNameLst>
                                          <p:attrName>style.visibility</p:attrName>
                                        </p:attrNameLst>
                                      </p:cBhvr>
                                      <p:to>
                                        <p:strVal val="visible"/>
                                      </p:to>
                                    </p:set>
                                    <p:animEffect transition="in" filter="fade">
                                      <p:cBhvr>
                                        <p:cTn id="44" dur="500"/>
                                        <p:tgtEl>
                                          <p:spTgt spid="11674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7660"/>
                                        </p:tgtEl>
                                        <p:attrNameLst>
                                          <p:attrName>style.visibility</p:attrName>
                                        </p:attrNameLst>
                                      </p:cBhvr>
                                      <p:to>
                                        <p:strVal val="visible"/>
                                      </p:to>
                                    </p:set>
                                    <p:animEffect transition="in" filter="fade">
                                      <p:cBhvr>
                                        <p:cTn id="49" dur="500"/>
                                        <p:tgtEl>
                                          <p:spTgt spid="2766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16755"/>
                                        </p:tgtEl>
                                        <p:attrNameLst>
                                          <p:attrName>style.visibility</p:attrName>
                                        </p:attrNameLst>
                                      </p:cBhvr>
                                      <p:to>
                                        <p:strVal val="visible"/>
                                      </p:to>
                                    </p:set>
                                    <p:animEffect transition="in" filter="fade">
                                      <p:cBhvr>
                                        <p:cTn id="59" dur="500"/>
                                        <p:tgtEl>
                                          <p:spTgt spid="116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P spid="23" grpId="0" animBg="1"/>
      <p:bldP spid="25" grpId="0" animBg="1"/>
      <p:bldP spid="116747" grpId="0" animBg="1"/>
      <p:bldP spid="27660" grpId="0" animBg="1"/>
      <p:bldP spid="116749" grpId="0"/>
      <p:bldP spid="19" grpId="0" animBg="1"/>
      <p:bldP spid="116751" grpId="0" animBg="1"/>
      <p:bldP spid="116752" grpId="0"/>
      <p:bldP spid="2" grpId="0" animBg="1"/>
      <p:bldP spid="24" grpId="0" animBg="1"/>
      <p:bldP spid="1167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150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“Strength” and “Toughness” </a:t>
            </a:r>
            <a:endParaRPr lang="ja-JP" altLang="en-US" sz="3600" b="1" dirty="0">
              <a:solidFill>
                <a:schemeClr val="tx1">
                  <a:lumMod val="95000"/>
                  <a:lumOff val="5000"/>
                </a:schemeClr>
              </a:solidFill>
              <a:ea typeface="+mn-ea"/>
              <a:cs typeface="Arial" pitchFamily="34" charset="0"/>
            </a:endParaRPr>
          </a:p>
        </p:txBody>
      </p:sp>
      <p:sp>
        <p:nvSpPr>
          <p:cNvPr id="27659" name="テキスト ボックス 45"/>
          <p:cNvSpPr txBox="1">
            <a:spLocks noChangeArrowheads="1"/>
          </p:cNvSpPr>
          <p:nvPr/>
        </p:nvSpPr>
        <p:spPr bwMode="auto">
          <a:xfrm>
            <a:off x="395288" y="3001963"/>
            <a:ext cx="4176712" cy="708025"/>
          </a:xfrm>
          <a:prstGeom prst="rect">
            <a:avLst/>
          </a:prstGeom>
          <a:solidFill>
            <a:schemeClr val="bg1">
              <a:lumMod val="85000"/>
            </a:schemeClr>
          </a:solidFill>
          <a:ln w="19050">
            <a:solidFill>
              <a:schemeClr val="tx1"/>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smtClean="0"/>
              <a:t>Rice bowls cannot be</a:t>
            </a:r>
            <a:r>
              <a:rPr lang="en-US" altLang="ja-JP" sz="2000" smtClean="0">
                <a:solidFill>
                  <a:srgbClr val="FF0000"/>
                </a:solidFill>
              </a:rPr>
              <a:t> scratched</a:t>
            </a:r>
            <a:r>
              <a:rPr lang="en-US" altLang="ja-JP" sz="2000" smtClean="0"/>
              <a:t> </a:t>
            </a:r>
          </a:p>
          <a:p>
            <a:pPr eaLnBrk="1" hangingPunct="1">
              <a:spcBef>
                <a:spcPct val="0"/>
              </a:spcBef>
              <a:buFontTx/>
              <a:buNone/>
              <a:defRPr/>
            </a:pPr>
            <a:r>
              <a:rPr lang="en-US" altLang="ja-JP" sz="2000" smtClean="0"/>
              <a:t>by wooden pieces.</a:t>
            </a:r>
          </a:p>
        </p:txBody>
      </p:sp>
      <p:sp>
        <p:nvSpPr>
          <p:cNvPr id="27660" name="テキスト ボックス 9"/>
          <p:cNvSpPr txBox="1">
            <a:spLocks noChangeArrowheads="1"/>
          </p:cNvSpPr>
          <p:nvPr/>
        </p:nvSpPr>
        <p:spPr bwMode="auto">
          <a:xfrm>
            <a:off x="4787900" y="3001963"/>
            <a:ext cx="3960813" cy="708025"/>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smtClean="0"/>
              <a:t>Miso soup bowls </a:t>
            </a:r>
            <a:r>
              <a:rPr lang="en-US" altLang="ja-JP" sz="2000" smtClean="0">
                <a:solidFill>
                  <a:srgbClr val="FF0000"/>
                </a:solidFill>
              </a:rPr>
              <a:t>hardly break</a:t>
            </a:r>
            <a:r>
              <a:rPr lang="en-US" altLang="ja-JP" sz="2000" smtClean="0"/>
              <a:t> </a:t>
            </a:r>
          </a:p>
          <a:p>
            <a:pPr eaLnBrk="1" hangingPunct="1">
              <a:spcBef>
                <a:spcPct val="0"/>
              </a:spcBef>
              <a:buFontTx/>
              <a:buNone/>
              <a:defRPr/>
            </a:pPr>
            <a:r>
              <a:rPr lang="en-US" altLang="ja-JP" sz="2000" smtClean="0"/>
              <a:t>if you drop them on floor.</a:t>
            </a:r>
          </a:p>
        </p:txBody>
      </p:sp>
      <p:sp>
        <p:nvSpPr>
          <p:cNvPr id="118791" name="テキスト ボックス 10"/>
          <p:cNvSpPr txBox="1">
            <a:spLocks noChangeArrowheads="1"/>
          </p:cNvSpPr>
          <p:nvPr/>
        </p:nvSpPr>
        <p:spPr bwMode="auto">
          <a:xfrm>
            <a:off x="395288" y="3794125"/>
            <a:ext cx="4176712" cy="708025"/>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Larger </a:t>
            </a:r>
            <a:r>
              <a:rPr lang="en-US" altLang="ja-JP" sz="2000">
                <a:solidFill>
                  <a:srgbClr val="FF0000"/>
                </a:solidFill>
              </a:rPr>
              <a:t>force</a:t>
            </a:r>
            <a:r>
              <a:rPr lang="en-US" altLang="ja-JP" sz="2000"/>
              <a:t> is required to start </a:t>
            </a:r>
            <a:br>
              <a:rPr lang="en-US" altLang="ja-JP" sz="2000"/>
            </a:br>
            <a:r>
              <a:rPr lang="en-US" altLang="ja-JP" sz="2000">
                <a:solidFill>
                  <a:srgbClr val="FF0000"/>
                </a:solidFill>
              </a:rPr>
              <a:t>plastic deformation</a:t>
            </a:r>
            <a:r>
              <a:rPr lang="en-US" altLang="ja-JP" sz="2000"/>
              <a:t> in rice bowls.</a:t>
            </a:r>
          </a:p>
        </p:txBody>
      </p:sp>
      <p:sp>
        <p:nvSpPr>
          <p:cNvPr id="118792" name="テキスト ボックス 11"/>
          <p:cNvSpPr txBox="1">
            <a:spLocks noChangeArrowheads="1"/>
          </p:cNvSpPr>
          <p:nvPr/>
        </p:nvSpPr>
        <p:spPr bwMode="auto">
          <a:xfrm>
            <a:off x="4787900" y="3794125"/>
            <a:ext cx="3960813" cy="708025"/>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Larger </a:t>
            </a:r>
            <a:r>
              <a:rPr lang="en-US" altLang="ja-JP" sz="2000">
                <a:solidFill>
                  <a:srgbClr val="FF0000"/>
                </a:solidFill>
              </a:rPr>
              <a:t>energy</a:t>
            </a:r>
            <a:r>
              <a:rPr lang="en-US" altLang="ja-JP" sz="2000"/>
              <a:t> is required to </a:t>
            </a:r>
            <a:r>
              <a:rPr lang="en-US" altLang="ja-JP" sz="2000">
                <a:solidFill>
                  <a:srgbClr val="FF0000"/>
                </a:solidFill>
              </a:rPr>
              <a:t>break</a:t>
            </a:r>
            <a:r>
              <a:rPr lang="en-US" altLang="ja-JP" sz="2000"/>
              <a:t> miso soup bowls. </a:t>
            </a:r>
          </a:p>
        </p:txBody>
      </p:sp>
      <p:sp>
        <p:nvSpPr>
          <p:cNvPr id="118793" name="テキスト ボックス 12"/>
          <p:cNvSpPr txBox="1">
            <a:spLocks noChangeArrowheads="1"/>
          </p:cNvSpPr>
          <p:nvPr/>
        </p:nvSpPr>
        <p:spPr bwMode="auto">
          <a:xfrm>
            <a:off x="395288" y="4627563"/>
            <a:ext cx="4176712" cy="647700"/>
          </a:xfrm>
          <a:prstGeom prst="rect">
            <a:avLst/>
          </a:prstGeom>
          <a:solidFill>
            <a:srgbClr val="CCFFFF"/>
          </a:solidFill>
          <a:ln w="19050">
            <a:solidFill>
              <a:srgbClr val="0000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The material is </a:t>
            </a:r>
            <a:r>
              <a:rPr lang="en-US" altLang="ja-JP" sz="3600" b="1" u="sng">
                <a:solidFill>
                  <a:srgbClr val="FF0000"/>
                </a:solidFill>
              </a:rPr>
              <a:t>strong</a:t>
            </a:r>
            <a:r>
              <a:rPr lang="en-US" altLang="ja-JP" sz="2800"/>
              <a:t>.</a:t>
            </a:r>
            <a:endParaRPr lang="en-US" altLang="ja-JP" sz="2000"/>
          </a:p>
        </p:txBody>
      </p:sp>
      <p:sp>
        <p:nvSpPr>
          <p:cNvPr id="118794" name="テキスト ボックス 13"/>
          <p:cNvSpPr txBox="1">
            <a:spLocks noChangeArrowheads="1"/>
          </p:cNvSpPr>
          <p:nvPr/>
        </p:nvSpPr>
        <p:spPr bwMode="auto">
          <a:xfrm>
            <a:off x="4787900" y="4614863"/>
            <a:ext cx="3960813" cy="646112"/>
          </a:xfrm>
          <a:prstGeom prst="rect">
            <a:avLst/>
          </a:prstGeom>
          <a:solidFill>
            <a:srgbClr val="CCFFFF"/>
          </a:solidFill>
          <a:ln w="19050">
            <a:solidFill>
              <a:srgbClr val="0000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The material is </a:t>
            </a:r>
            <a:r>
              <a:rPr lang="en-US" altLang="ja-JP" sz="3600" b="1" u="sng">
                <a:solidFill>
                  <a:srgbClr val="FF0000"/>
                </a:solidFill>
              </a:rPr>
              <a:t>tough</a:t>
            </a:r>
            <a:r>
              <a:rPr lang="en-US" altLang="ja-JP" sz="2800"/>
              <a:t>.</a:t>
            </a:r>
          </a:p>
        </p:txBody>
      </p:sp>
      <p:sp>
        <p:nvSpPr>
          <p:cNvPr id="20" name="テキスト ボックス 19"/>
          <p:cNvSpPr txBox="1"/>
          <p:nvPr/>
        </p:nvSpPr>
        <p:spPr>
          <a:xfrm>
            <a:off x="1819275" y="5400675"/>
            <a:ext cx="5853113" cy="1016000"/>
          </a:xfrm>
          <a:prstGeom prst="rect">
            <a:avLst/>
          </a:prstGeom>
          <a:solidFill>
            <a:srgbClr val="FFFF00"/>
          </a:solidFill>
          <a:ln w="19050">
            <a:solidFill>
              <a:srgbClr val="FF0000"/>
            </a:solidFill>
          </a:ln>
        </p:spPr>
        <p:txBody>
          <a:bodyPr>
            <a:spAutoFit/>
          </a:bodyPr>
          <a:lstStyle/>
          <a:p>
            <a:pPr eaLnBrk="1" fontAlgn="auto" hangingPunct="1">
              <a:spcBef>
                <a:spcPts val="0"/>
              </a:spcBef>
              <a:spcAft>
                <a:spcPts val="0"/>
              </a:spcAft>
              <a:defRPr/>
            </a:pPr>
            <a:r>
              <a:rPr lang="en-US" altLang="ja-JP" sz="2800" dirty="0">
                <a:latin typeface="+mn-ea"/>
                <a:ea typeface="+mn-ea"/>
              </a:rPr>
              <a:t>Do you want to use </a:t>
            </a:r>
            <a:r>
              <a:rPr lang="en-US" altLang="ja-JP" sz="3200" b="1" dirty="0">
                <a:solidFill>
                  <a:srgbClr val="FF0000"/>
                </a:solidFill>
                <a:latin typeface="+mn-ea"/>
                <a:ea typeface="+mn-ea"/>
              </a:rPr>
              <a:t>strong</a:t>
            </a:r>
            <a:r>
              <a:rPr lang="en-US" altLang="ja-JP" sz="2800" dirty="0">
                <a:latin typeface="+mn-ea"/>
                <a:ea typeface="+mn-ea"/>
              </a:rPr>
              <a:t> materials to construct nuclear reactors?</a:t>
            </a:r>
          </a:p>
        </p:txBody>
      </p:sp>
      <p:sp>
        <p:nvSpPr>
          <p:cNvPr id="2151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1517" name="図 32" descr="owa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8950" y="993775"/>
            <a:ext cx="26685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図 43" descr="ochawa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06488" y="1020763"/>
            <a:ext cx="2668587"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9" name="テキスト ボックス 9"/>
          <p:cNvSpPr txBox="1">
            <a:spLocks noChangeArrowheads="1"/>
          </p:cNvSpPr>
          <p:nvPr/>
        </p:nvSpPr>
        <p:spPr bwMode="auto">
          <a:xfrm>
            <a:off x="1143000" y="1016000"/>
            <a:ext cx="1439863"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Rice bowl</a:t>
            </a:r>
            <a:endParaRPr lang="ja-JP" altLang="en-US" sz="2000">
              <a:latin typeface="Arial" panose="020B0604020202020204" pitchFamily="34" charset="0"/>
            </a:endParaRPr>
          </a:p>
        </p:txBody>
      </p:sp>
      <p:sp>
        <p:nvSpPr>
          <p:cNvPr id="21520" name="テキスト ボックス 10"/>
          <p:cNvSpPr txBox="1">
            <a:spLocks noChangeArrowheads="1"/>
          </p:cNvSpPr>
          <p:nvPr/>
        </p:nvSpPr>
        <p:spPr bwMode="auto">
          <a:xfrm>
            <a:off x="5568950" y="963613"/>
            <a:ext cx="2016125"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Miso soup bowl</a:t>
            </a:r>
            <a:endParaRPr lang="ja-JP" altLang="en-US" sz="2000">
              <a:latin typeface="Arial" panose="020B0604020202020204" pitchFamily="34" charset="0"/>
            </a:endParaRPr>
          </a:p>
        </p:txBody>
      </p:sp>
      <p:sp>
        <p:nvSpPr>
          <p:cNvPr id="21521" name="テキスト ボックス 11"/>
          <p:cNvSpPr txBox="1">
            <a:spLocks noChangeArrowheads="1"/>
          </p:cNvSpPr>
          <p:nvPr/>
        </p:nvSpPr>
        <p:spPr bwMode="auto">
          <a:xfrm>
            <a:off x="1900238" y="2406650"/>
            <a:ext cx="1871662"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china</a:t>
            </a:r>
            <a:endParaRPr lang="ja-JP" altLang="en-US" sz="2000">
              <a:latin typeface="Arial" panose="020B0604020202020204" pitchFamily="34" charset="0"/>
            </a:endParaRPr>
          </a:p>
        </p:txBody>
      </p:sp>
      <p:sp>
        <p:nvSpPr>
          <p:cNvPr id="21522" name="テキスト ボックス 12"/>
          <p:cNvSpPr txBox="1">
            <a:spLocks noChangeArrowheads="1"/>
          </p:cNvSpPr>
          <p:nvPr/>
        </p:nvSpPr>
        <p:spPr bwMode="auto">
          <a:xfrm>
            <a:off x="6488113" y="2386013"/>
            <a:ext cx="1873250"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wood</a:t>
            </a:r>
            <a:endParaRPr lang="ja-JP" altLang="en-US" sz="2000">
              <a:latin typeface="Arial" panose="020B0604020202020204" pitchFamily="34" charset="0"/>
            </a:endParaRPr>
          </a:p>
        </p:txBody>
      </p:sp>
      <p:sp>
        <p:nvSpPr>
          <p:cNvPr id="21523"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4CC80BC-0669-4768-94FA-3D15EE40D6A5}" type="slidenum">
              <a:rPr lang="ja-JP" altLang="en-US" sz="1200">
                <a:solidFill>
                  <a:srgbClr val="898989"/>
                </a:solidFill>
              </a:rPr>
              <a:pPr>
                <a:spcBef>
                  <a:spcPct val="0"/>
                </a:spcBef>
                <a:buFontTx/>
                <a:buNone/>
              </a:pPr>
              <a:t>17</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8791"/>
                                        </p:tgtEl>
                                        <p:attrNameLst>
                                          <p:attrName>style.visibility</p:attrName>
                                        </p:attrNameLst>
                                      </p:cBhvr>
                                      <p:to>
                                        <p:strVal val="visible"/>
                                      </p:to>
                                    </p:set>
                                    <p:animEffect transition="in" filter="fade">
                                      <p:cBhvr>
                                        <p:cTn id="7" dur="500"/>
                                        <p:tgtEl>
                                          <p:spTgt spid="1187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793"/>
                                        </p:tgtEl>
                                        <p:attrNameLst>
                                          <p:attrName>style.visibility</p:attrName>
                                        </p:attrNameLst>
                                      </p:cBhvr>
                                      <p:to>
                                        <p:strVal val="visible"/>
                                      </p:to>
                                    </p:set>
                                    <p:animEffect transition="in" filter="fade">
                                      <p:cBhvr>
                                        <p:cTn id="12" dur="500"/>
                                        <p:tgtEl>
                                          <p:spTgt spid="1187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792"/>
                                        </p:tgtEl>
                                        <p:attrNameLst>
                                          <p:attrName>style.visibility</p:attrName>
                                        </p:attrNameLst>
                                      </p:cBhvr>
                                      <p:to>
                                        <p:strVal val="visible"/>
                                      </p:to>
                                    </p:set>
                                    <p:animEffect transition="in" filter="fade">
                                      <p:cBhvr>
                                        <p:cTn id="17" dur="500"/>
                                        <p:tgtEl>
                                          <p:spTgt spid="1187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8794"/>
                                        </p:tgtEl>
                                        <p:attrNameLst>
                                          <p:attrName>style.visibility</p:attrName>
                                        </p:attrNameLst>
                                      </p:cBhvr>
                                      <p:to>
                                        <p:strVal val="visible"/>
                                      </p:to>
                                    </p:set>
                                    <p:animEffect transition="in" filter="fade">
                                      <p:cBhvr>
                                        <p:cTn id="22" dur="500"/>
                                        <p:tgtEl>
                                          <p:spTgt spid="1187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91" grpId="0" animBg="1"/>
      <p:bldP spid="118792" grpId="0" animBg="1"/>
      <p:bldP spid="118793" grpId="0" animBg="1"/>
      <p:bldP spid="118794"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二等辺三角形 6"/>
          <p:cNvSpPr/>
          <p:nvPr/>
        </p:nvSpPr>
        <p:spPr>
          <a:xfrm>
            <a:off x="5499100" y="5607050"/>
            <a:ext cx="1443038" cy="398463"/>
          </a:xfrm>
          <a:custGeom>
            <a:avLst/>
            <a:gdLst>
              <a:gd name="connsiteX0" fmla="*/ 0 w 1358051"/>
              <a:gd name="connsiteY0" fmla="*/ 407355 h 407355"/>
              <a:gd name="connsiteX1" fmla="*/ 679026 w 1358051"/>
              <a:gd name="connsiteY1" fmla="*/ 0 h 407355"/>
              <a:gd name="connsiteX2" fmla="*/ 1358051 w 1358051"/>
              <a:gd name="connsiteY2" fmla="*/ 407355 h 407355"/>
              <a:gd name="connsiteX3" fmla="*/ 0 w 1358051"/>
              <a:gd name="connsiteY3" fmla="*/ 407355 h 407355"/>
              <a:gd name="connsiteX0" fmla="*/ 2712244 w 4070295"/>
              <a:gd name="connsiteY0" fmla="*/ 407355 h 407355"/>
              <a:gd name="connsiteX1" fmla="*/ 0 w 4070295"/>
              <a:gd name="connsiteY1" fmla="*/ 0 h 407355"/>
              <a:gd name="connsiteX2" fmla="*/ 4070295 w 4070295"/>
              <a:gd name="connsiteY2" fmla="*/ 407355 h 407355"/>
              <a:gd name="connsiteX3" fmla="*/ 2712244 w 4070295"/>
              <a:gd name="connsiteY3" fmla="*/ 407355 h 407355"/>
              <a:gd name="connsiteX0" fmla="*/ 0 w 4358703"/>
              <a:gd name="connsiteY0" fmla="*/ 398477 h 407355"/>
              <a:gd name="connsiteX1" fmla="*/ 288408 w 4358703"/>
              <a:gd name="connsiteY1" fmla="*/ 0 h 407355"/>
              <a:gd name="connsiteX2" fmla="*/ 4358703 w 4358703"/>
              <a:gd name="connsiteY2" fmla="*/ 407355 h 407355"/>
              <a:gd name="connsiteX3" fmla="*/ 0 w 4358703"/>
              <a:gd name="connsiteY3" fmla="*/ 398477 h 407355"/>
              <a:gd name="connsiteX0" fmla="*/ 0 w 1455705"/>
              <a:gd name="connsiteY0" fmla="*/ 398477 h 398478"/>
              <a:gd name="connsiteX1" fmla="*/ 288408 w 1455705"/>
              <a:gd name="connsiteY1" fmla="*/ 0 h 398478"/>
              <a:gd name="connsiteX2" fmla="*/ 1455705 w 1455705"/>
              <a:gd name="connsiteY2" fmla="*/ 398478 h 398478"/>
              <a:gd name="connsiteX3" fmla="*/ 0 w 1455705"/>
              <a:gd name="connsiteY3" fmla="*/ 398477 h 398478"/>
              <a:gd name="connsiteX0" fmla="*/ 0 w 1730913"/>
              <a:gd name="connsiteY0" fmla="*/ 398477 h 398478"/>
              <a:gd name="connsiteX1" fmla="*/ 288408 w 1730913"/>
              <a:gd name="connsiteY1" fmla="*/ 0 h 398478"/>
              <a:gd name="connsiteX2" fmla="*/ 1730913 w 1730913"/>
              <a:gd name="connsiteY2" fmla="*/ 398478 h 398478"/>
              <a:gd name="connsiteX3" fmla="*/ 0 w 1730913"/>
              <a:gd name="connsiteY3" fmla="*/ 398477 h 398478"/>
              <a:gd name="connsiteX0" fmla="*/ 0 w 1766423"/>
              <a:gd name="connsiteY0" fmla="*/ 389599 h 398478"/>
              <a:gd name="connsiteX1" fmla="*/ 323918 w 1766423"/>
              <a:gd name="connsiteY1" fmla="*/ 0 h 398478"/>
              <a:gd name="connsiteX2" fmla="*/ 1766423 w 1766423"/>
              <a:gd name="connsiteY2" fmla="*/ 398478 h 398478"/>
              <a:gd name="connsiteX3" fmla="*/ 0 w 1766423"/>
              <a:gd name="connsiteY3" fmla="*/ 389599 h 398478"/>
              <a:gd name="connsiteX0" fmla="*/ 0 w 1766423"/>
              <a:gd name="connsiteY0" fmla="*/ 389599 h 398478"/>
              <a:gd name="connsiteX1" fmla="*/ 323918 w 1766423"/>
              <a:gd name="connsiteY1" fmla="*/ 0 h 398478"/>
              <a:gd name="connsiteX2" fmla="*/ 1766423 w 1766423"/>
              <a:gd name="connsiteY2" fmla="*/ 398478 h 398478"/>
              <a:gd name="connsiteX3" fmla="*/ 0 w 1766423"/>
              <a:gd name="connsiteY3" fmla="*/ 389599 h 398478"/>
              <a:gd name="connsiteX0" fmla="*/ 0 w 1766423"/>
              <a:gd name="connsiteY0" fmla="*/ 389599 h 398478"/>
              <a:gd name="connsiteX1" fmla="*/ 323918 w 1766423"/>
              <a:gd name="connsiteY1" fmla="*/ 0 h 398478"/>
              <a:gd name="connsiteX2" fmla="*/ 1766423 w 1766423"/>
              <a:gd name="connsiteY2" fmla="*/ 398478 h 398478"/>
              <a:gd name="connsiteX3" fmla="*/ 0 w 1766423"/>
              <a:gd name="connsiteY3" fmla="*/ 389599 h 398478"/>
              <a:gd name="connsiteX0" fmla="*/ 4556 w 1442505"/>
              <a:gd name="connsiteY0" fmla="*/ 389599 h 398478"/>
              <a:gd name="connsiteX1" fmla="*/ 0 w 1442505"/>
              <a:gd name="connsiteY1" fmla="*/ 0 h 398478"/>
              <a:gd name="connsiteX2" fmla="*/ 1442505 w 1442505"/>
              <a:gd name="connsiteY2" fmla="*/ 398478 h 398478"/>
              <a:gd name="connsiteX3" fmla="*/ 4556 w 1442505"/>
              <a:gd name="connsiteY3" fmla="*/ 389599 h 398478"/>
            </a:gdLst>
            <a:ahLst/>
            <a:cxnLst>
              <a:cxn ang="0">
                <a:pos x="connsiteX0" y="connsiteY0"/>
              </a:cxn>
              <a:cxn ang="0">
                <a:pos x="connsiteX1" y="connsiteY1"/>
              </a:cxn>
              <a:cxn ang="0">
                <a:pos x="connsiteX2" y="connsiteY2"/>
              </a:cxn>
              <a:cxn ang="0">
                <a:pos x="connsiteX3" y="connsiteY3"/>
              </a:cxn>
            </a:cxnLst>
            <a:rect l="l" t="t" r="r" b="b"/>
            <a:pathLst>
              <a:path w="1442505" h="398478">
                <a:moveTo>
                  <a:pt x="4556" y="389599"/>
                </a:moveTo>
                <a:cubicBezTo>
                  <a:pt x="3037" y="259733"/>
                  <a:pt x="1519" y="129866"/>
                  <a:pt x="0" y="0"/>
                </a:cubicBezTo>
                <a:cubicBezTo>
                  <a:pt x="516346" y="70682"/>
                  <a:pt x="1263510" y="159120"/>
                  <a:pt x="1442505" y="398478"/>
                </a:cubicBezTo>
                <a:lnTo>
                  <a:pt x="4556" y="38959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531"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2"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143000" y="188913"/>
            <a:ext cx="75311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s-s diagrams for china and wood </a:t>
            </a:r>
            <a:endParaRPr lang="ja-JP" altLang="en-US" sz="3600" b="1" dirty="0">
              <a:solidFill>
                <a:schemeClr val="tx1">
                  <a:lumMod val="95000"/>
                  <a:lumOff val="5000"/>
                </a:schemeClr>
              </a:solidFill>
              <a:ea typeface="+mn-ea"/>
              <a:cs typeface="Arial" pitchFamily="34" charset="0"/>
            </a:endParaRPr>
          </a:p>
        </p:txBody>
      </p:sp>
      <p:sp>
        <p:nvSpPr>
          <p:cNvPr id="27661" name="テキスト ボックス 10"/>
          <p:cNvSpPr txBox="1">
            <a:spLocks noChangeArrowheads="1"/>
          </p:cNvSpPr>
          <p:nvPr/>
        </p:nvSpPr>
        <p:spPr bwMode="auto">
          <a:xfrm>
            <a:off x="430213" y="2944813"/>
            <a:ext cx="4176712" cy="708025"/>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Larger </a:t>
            </a:r>
            <a:r>
              <a:rPr lang="en-US" altLang="ja-JP" sz="2000" dirty="0" smtClean="0">
                <a:solidFill>
                  <a:srgbClr val="FF0000"/>
                </a:solidFill>
              </a:rPr>
              <a:t>force</a:t>
            </a:r>
            <a:r>
              <a:rPr lang="en-US" altLang="ja-JP" sz="2000" dirty="0" smtClean="0"/>
              <a:t> is required to start</a:t>
            </a:r>
            <a:br>
              <a:rPr lang="en-US" altLang="ja-JP" sz="2000" dirty="0" smtClean="0"/>
            </a:br>
            <a:r>
              <a:rPr lang="en-US" altLang="ja-JP" sz="2000" dirty="0" smtClean="0"/>
              <a:t> </a:t>
            </a:r>
            <a:r>
              <a:rPr lang="en-US" altLang="ja-JP" sz="2000" dirty="0" smtClean="0">
                <a:solidFill>
                  <a:srgbClr val="FF0000"/>
                </a:solidFill>
              </a:rPr>
              <a:t>plastic deformation</a:t>
            </a:r>
            <a:r>
              <a:rPr lang="en-US" altLang="ja-JP" sz="2000" dirty="0" smtClean="0"/>
              <a:t> in rice bowls.</a:t>
            </a:r>
          </a:p>
        </p:txBody>
      </p:sp>
      <p:sp>
        <p:nvSpPr>
          <p:cNvPr id="27662" name="テキスト ボックス 11"/>
          <p:cNvSpPr txBox="1">
            <a:spLocks noChangeArrowheads="1"/>
          </p:cNvSpPr>
          <p:nvPr/>
        </p:nvSpPr>
        <p:spPr bwMode="auto">
          <a:xfrm>
            <a:off x="4822825" y="2944813"/>
            <a:ext cx="3960813" cy="708025"/>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smtClean="0"/>
              <a:t>Larger </a:t>
            </a:r>
            <a:r>
              <a:rPr lang="en-US" altLang="ja-JP" sz="2000" smtClean="0">
                <a:solidFill>
                  <a:srgbClr val="FF0000"/>
                </a:solidFill>
              </a:rPr>
              <a:t>energy</a:t>
            </a:r>
            <a:r>
              <a:rPr lang="en-US" altLang="ja-JP" sz="2000" smtClean="0"/>
              <a:t> is required to </a:t>
            </a:r>
            <a:r>
              <a:rPr lang="en-US" altLang="ja-JP" sz="2000" smtClean="0">
                <a:solidFill>
                  <a:srgbClr val="FF0000"/>
                </a:solidFill>
              </a:rPr>
              <a:t>break</a:t>
            </a:r>
            <a:r>
              <a:rPr lang="en-US" altLang="ja-JP" sz="2000" smtClean="0"/>
              <a:t> miso soup bowls. </a:t>
            </a:r>
          </a:p>
        </p:txBody>
      </p:sp>
      <p:sp>
        <p:nvSpPr>
          <p:cNvPr id="2253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7" name="図 32" descr="owa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8950" y="993775"/>
            <a:ext cx="266858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図 43" descr="ochawa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06488" y="1020763"/>
            <a:ext cx="2668587"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テキスト ボックス 9"/>
          <p:cNvSpPr txBox="1">
            <a:spLocks noChangeArrowheads="1"/>
          </p:cNvSpPr>
          <p:nvPr/>
        </p:nvSpPr>
        <p:spPr bwMode="auto">
          <a:xfrm>
            <a:off x="1143000" y="1016000"/>
            <a:ext cx="1439863"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Rice bowl</a:t>
            </a:r>
            <a:endParaRPr lang="ja-JP" altLang="en-US" sz="2000">
              <a:latin typeface="Arial" panose="020B0604020202020204" pitchFamily="34" charset="0"/>
            </a:endParaRPr>
          </a:p>
        </p:txBody>
      </p:sp>
      <p:sp>
        <p:nvSpPr>
          <p:cNvPr id="22540" name="テキスト ボックス 10"/>
          <p:cNvSpPr txBox="1">
            <a:spLocks noChangeArrowheads="1"/>
          </p:cNvSpPr>
          <p:nvPr/>
        </p:nvSpPr>
        <p:spPr bwMode="auto">
          <a:xfrm>
            <a:off x="5568950" y="963613"/>
            <a:ext cx="2016125"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Miso soup bowl</a:t>
            </a:r>
            <a:endParaRPr lang="ja-JP" altLang="en-US" sz="2000">
              <a:latin typeface="Arial" panose="020B0604020202020204" pitchFamily="34" charset="0"/>
            </a:endParaRPr>
          </a:p>
        </p:txBody>
      </p:sp>
      <p:sp>
        <p:nvSpPr>
          <p:cNvPr id="22541" name="テキスト ボックス 11"/>
          <p:cNvSpPr txBox="1">
            <a:spLocks noChangeArrowheads="1"/>
          </p:cNvSpPr>
          <p:nvPr/>
        </p:nvSpPr>
        <p:spPr bwMode="auto">
          <a:xfrm>
            <a:off x="1900238" y="2406650"/>
            <a:ext cx="1871662"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china</a:t>
            </a:r>
            <a:endParaRPr lang="ja-JP" altLang="en-US" sz="2000">
              <a:latin typeface="Arial" panose="020B0604020202020204" pitchFamily="34" charset="0"/>
            </a:endParaRPr>
          </a:p>
        </p:txBody>
      </p:sp>
      <p:sp>
        <p:nvSpPr>
          <p:cNvPr id="22542" name="テキスト ボックス 12"/>
          <p:cNvSpPr txBox="1">
            <a:spLocks noChangeArrowheads="1"/>
          </p:cNvSpPr>
          <p:nvPr/>
        </p:nvSpPr>
        <p:spPr bwMode="auto">
          <a:xfrm>
            <a:off x="6488113" y="2386013"/>
            <a:ext cx="1873250"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wood</a:t>
            </a:r>
            <a:endParaRPr lang="ja-JP" altLang="en-US" sz="2000">
              <a:latin typeface="Arial" panose="020B0604020202020204" pitchFamily="34" charset="0"/>
            </a:endParaRPr>
          </a:p>
        </p:txBody>
      </p:sp>
      <p:grpSp>
        <p:nvGrpSpPr>
          <p:cNvPr id="22543" name="グループ化 29"/>
          <p:cNvGrpSpPr>
            <a:grpSpLocks/>
          </p:cNvGrpSpPr>
          <p:nvPr/>
        </p:nvGrpSpPr>
        <p:grpSpPr bwMode="auto">
          <a:xfrm>
            <a:off x="855663" y="3781425"/>
            <a:ext cx="2533650" cy="2209800"/>
            <a:chOff x="2051650" y="1568567"/>
            <a:chExt cx="4203165" cy="3444654"/>
          </a:xfrm>
        </p:grpSpPr>
        <p:sp>
          <p:nvSpPr>
            <p:cNvPr id="28" name="正方形/長方形 27"/>
            <p:cNvSpPr/>
            <p:nvPr/>
          </p:nvSpPr>
          <p:spPr>
            <a:xfrm>
              <a:off x="2051650" y="1568567"/>
              <a:ext cx="4203165" cy="344465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cxnSp>
          <p:nvCxnSpPr>
            <p:cNvPr id="29" name="直線コネクタ 28"/>
            <p:cNvCxnSpPr/>
            <p:nvPr/>
          </p:nvCxnSpPr>
          <p:spPr>
            <a:xfrm flipV="1">
              <a:off x="2051650" y="2095659"/>
              <a:ext cx="1021822" cy="291756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乗算記号 31"/>
          <p:cNvSpPr/>
          <p:nvPr/>
        </p:nvSpPr>
        <p:spPr>
          <a:xfrm>
            <a:off x="1204913" y="3898900"/>
            <a:ext cx="504825" cy="503238"/>
          </a:xfrm>
          <a:prstGeom prst="mathMultiply">
            <a:avLst>
              <a:gd name="adj1" fmla="val 1456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22545" name="テキスト ボックス 18"/>
          <p:cNvSpPr txBox="1">
            <a:spLocks noChangeArrowheads="1"/>
          </p:cNvSpPr>
          <p:nvPr/>
        </p:nvSpPr>
        <p:spPr bwMode="auto">
          <a:xfrm>
            <a:off x="1612900" y="5965825"/>
            <a:ext cx="1062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strain</a:t>
            </a:r>
            <a:endParaRPr lang="ja-JP" altLang="en-US" sz="2800"/>
          </a:p>
        </p:txBody>
      </p:sp>
      <p:sp>
        <p:nvSpPr>
          <p:cNvPr id="22546" name="テキスト ボックス 17"/>
          <p:cNvSpPr txBox="1">
            <a:spLocks noChangeArrowheads="1"/>
          </p:cNvSpPr>
          <p:nvPr/>
        </p:nvSpPr>
        <p:spPr bwMode="auto">
          <a:xfrm rot="10800000">
            <a:off x="312738" y="4338638"/>
            <a:ext cx="61595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stress</a:t>
            </a:r>
            <a:endParaRPr lang="ja-JP" altLang="en-US" sz="2800"/>
          </a:p>
        </p:txBody>
      </p:sp>
      <p:cxnSp>
        <p:nvCxnSpPr>
          <p:cNvPr id="38" name="直線コネクタ 37"/>
          <p:cNvCxnSpPr/>
          <p:nvPr/>
        </p:nvCxnSpPr>
        <p:spPr>
          <a:xfrm flipH="1">
            <a:off x="852488" y="4117975"/>
            <a:ext cx="558800" cy="4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角丸四角形吹き出し 42"/>
          <p:cNvSpPr/>
          <p:nvPr/>
        </p:nvSpPr>
        <p:spPr>
          <a:xfrm>
            <a:off x="1820863" y="4051300"/>
            <a:ext cx="2460625" cy="1165225"/>
          </a:xfrm>
          <a:prstGeom prst="wedgeRoundRectCallout">
            <a:avLst>
              <a:gd name="adj1" fmla="val -59594"/>
              <a:gd name="adj2" fmla="val -43562"/>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chemeClr val="tx1"/>
                </a:solidFill>
              </a:rPr>
              <a:t>China has a high </a:t>
            </a:r>
            <a:r>
              <a:rPr lang="en-US" altLang="ja-JP" dirty="0" err="1">
                <a:solidFill>
                  <a:schemeClr val="tx1"/>
                </a:solidFill>
                <a:latin typeface="Symbol" panose="05050102010706020507" pitchFamily="18" charset="2"/>
              </a:rPr>
              <a:t>s</a:t>
            </a:r>
            <a:r>
              <a:rPr lang="en-US" altLang="ja-JP" dirty="0" err="1">
                <a:solidFill>
                  <a:schemeClr val="tx1"/>
                </a:solidFill>
              </a:rPr>
              <a:t>y</a:t>
            </a:r>
            <a:r>
              <a:rPr lang="en-US" altLang="ja-JP" dirty="0">
                <a:solidFill>
                  <a:schemeClr val="tx1"/>
                </a:solidFill>
              </a:rPr>
              <a:t> (deformation starting stress), but breaks with no plastic deformation.</a:t>
            </a:r>
            <a:endParaRPr lang="ja-JP" altLang="en-US" dirty="0">
              <a:solidFill>
                <a:schemeClr val="tx1"/>
              </a:solidFill>
            </a:endParaRPr>
          </a:p>
        </p:txBody>
      </p:sp>
      <p:grpSp>
        <p:nvGrpSpPr>
          <p:cNvPr id="22549" name="グループ化 29"/>
          <p:cNvGrpSpPr>
            <a:grpSpLocks/>
          </p:cNvGrpSpPr>
          <p:nvPr/>
        </p:nvGrpSpPr>
        <p:grpSpPr bwMode="auto">
          <a:xfrm>
            <a:off x="5154613" y="3808413"/>
            <a:ext cx="2533650" cy="2209800"/>
            <a:chOff x="2051650" y="1568567"/>
            <a:chExt cx="4203165" cy="3444656"/>
          </a:xfrm>
        </p:grpSpPr>
        <p:sp>
          <p:nvSpPr>
            <p:cNvPr id="48" name="正方形/長方形 47"/>
            <p:cNvSpPr/>
            <p:nvPr/>
          </p:nvSpPr>
          <p:spPr>
            <a:xfrm>
              <a:off x="2051650" y="1568567"/>
              <a:ext cx="4203165" cy="34446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cxnSp>
          <p:nvCxnSpPr>
            <p:cNvPr id="49" name="直線コネクタ 48"/>
            <p:cNvCxnSpPr/>
            <p:nvPr/>
          </p:nvCxnSpPr>
          <p:spPr>
            <a:xfrm flipV="1">
              <a:off x="2051650" y="4335180"/>
              <a:ext cx="579384" cy="67804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0" name="乗算記号 49"/>
          <p:cNvSpPr/>
          <p:nvPr/>
        </p:nvSpPr>
        <p:spPr>
          <a:xfrm>
            <a:off x="6721475" y="5762625"/>
            <a:ext cx="504825" cy="503238"/>
          </a:xfrm>
          <a:prstGeom prst="mathMultiply">
            <a:avLst>
              <a:gd name="adj1" fmla="val 1456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22551" name="テキスト ボックス 18"/>
          <p:cNvSpPr txBox="1">
            <a:spLocks noChangeArrowheads="1"/>
          </p:cNvSpPr>
          <p:nvPr/>
        </p:nvSpPr>
        <p:spPr bwMode="auto">
          <a:xfrm>
            <a:off x="5911850" y="5992813"/>
            <a:ext cx="1062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strain</a:t>
            </a:r>
            <a:endParaRPr lang="ja-JP" altLang="en-US" sz="2800"/>
          </a:p>
        </p:txBody>
      </p:sp>
      <p:sp>
        <p:nvSpPr>
          <p:cNvPr id="22552" name="テキスト ボックス 17"/>
          <p:cNvSpPr txBox="1">
            <a:spLocks noChangeArrowheads="1"/>
          </p:cNvSpPr>
          <p:nvPr/>
        </p:nvSpPr>
        <p:spPr bwMode="auto">
          <a:xfrm rot="10800000">
            <a:off x="4611688" y="4365625"/>
            <a:ext cx="615950"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stress</a:t>
            </a:r>
            <a:endParaRPr lang="ja-JP" altLang="en-US" sz="2800"/>
          </a:p>
        </p:txBody>
      </p:sp>
      <p:cxnSp>
        <p:nvCxnSpPr>
          <p:cNvPr id="53" name="直線コネクタ 52"/>
          <p:cNvCxnSpPr/>
          <p:nvPr/>
        </p:nvCxnSpPr>
        <p:spPr>
          <a:xfrm flipH="1">
            <a:off x="5159375" y="5584825"/>
            <a:ext cx="344488" cy="31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角丸四角形吹き出し 53"/>
          <p:cNvSpPr/>
          <p:nvPr/>
        </p:nvSpPr>
        <p:spPr>
          <a:xfrm>
            <a:off x="5254625" y="3798888"/>
            <a:ext cx="2708275" cy="1255712"/>
          </a:xfrm>
          <a:prstGeom prst="wedgeRoundRectCallout">
            <a:avLst>
              <a:gd name="adj1" fmla="val -40846"/>
              <a:gd name="adj2" fmla="val 88821"/>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chemeClr val="tx1"/>
                </a:solidFill>
              </a:rPr>
              <a:t>Wood has a low </a:t>
            </a:r>
            <a:r>
              <a:rPr lang="en-US" altLang="ja-JP" dirty="0" err="1">
                <a:solidFill>
                  <a:schemeClr val="tx1"/>
                </a:solidFill>
                <a:latin typeface="Symbol" panose="05050102010706020507" pitchFamily="18" charset="2"/>
              </a:rPr>
              <a:t>s</a:t>
            </a:r>
            <a:r>
              <a:rPr lang="en-US" altLang="ja-JP" dirty="0" err="1">
                <a:solidFill>
                  <a:schemeClr val="tx1"/>
                </a:solidFill>
              </a:rPr>
              <a:t>y</a:t>
            </a:r>
            <a:r>
              <a:rPr lang="en-US" altLang="ja-JP" dirty="0">
                <a:solidFill>
                  <a:schemeClr val="tx1"/>
                </a:solidFill>
              </a:rPr>
              <a:t>,  but breaks after some </a:t>
            </a:r>
            <a:r>
              <a:rPr lang="en-US" altLang="ja-JP" sz="2400" b="1" u="sng" dirty="0">
                <a:solidFill>
                  <a:srgbClr val="0000FF"/>
                </a:solidFill>
              </a:rPr>
              <a:t>energy absorption</a:t>
            </a:r>
            <a:r>
              <a:rPr lang="en-US" altLang="ja-JP" dirty="0">
                <a:solidFill>
                  <a:schemeClr val="tx1"/>
                </a:solidFill>
              </a:rPr>
              <a:t> during plastic deformation.</a:t>
            </a:r>
            <a:endParaRPr lang="ja-JP" altLang="en-US" dirty="0">
              <a:solidFill>
                <a:schemeClr val="tx1"/>
              </a:solidFill>
            </a:endParaRPr>
          </a:p>
        </p:txBody>
      </p:sp>
      <p:sp>
        <p:nvSpPr>
          <p:cNvPr id="55" name="フリーフォーム 54"/>
          <p:cNvSpPr/>
          <p:nvPr/>
        </p:nvSpPr>
        <p:spPr bwMode="auto">
          <a:xfrm>
            <a:off x="5462588" y="5607050"/>
            <a:ext cx="1552575" cy="411163"/>
          </a:xfrm>
          <a:custGeom>
            <a:avLst/>
            <a:gdLst>
              <a:gd name="connsiteX0" fmla="*/ 0 w 3529659"/>
              <a:gd name="connsiteY0" fmla="*/ 829733 h 984014"/>
              <a:gd name="connsiteX1" fmla="*/ 406400 w 3529659"/>
              <a:gd name="connsiteY1" fmla="*/ 141111 h 984014"/>
              <a:gd name="connsiteX2" fmla="*/ 2032000 w 3529659"/>
              <a:gd name="connsiteY2" fmla="*/ 129822 h 984014"/>
              <a:gd name="connsiteX3" fmla="*/ 3318933 w 3529659"/>
              <a:gd name="connsiteY3" fmla="*/ 920044 h 984014"/>
              <a:gd name="connsiteX4" fmla="*/ 3296356 w 3529659"/>
              <a:gd name="connsiteY4" fmla="*/ 513644 h 984014"/>
              <a:gd name="connsiteX0" fmla="*/ 0 w 3318933"/>
              <a:gd name="connsiteY0" fmla="*/ 829733 h 920044"/>
              <a:gd name="connsiteX1" fmla="*/ 406400 w 3318933"/>
              <a:gd name="connsiteY1" fmla="*/ 141111 h 920044"/>
              <a:gd name="connsiteX2" fmla="*/ 2032000 w 3318933"/>
              <a:gd name="connsiteY2" fmla="*/ 129822 h 920044"/>
              <a:gd name="connsiteX3" fmla="*/ 3318933 w 3318933"/>
              <a:gd name="connsiteY3" fmla="*/ 920044 h 920044"/>
              <a:gd name="connsiteX0" fmla="*/ 146755 w 3465688"/>
              <a:gd name="connsiteY0" fmla="*/ 703674 h 793985"/>
              <a:gd name="connsiteX1" fmla="*/ 553155 w 3465688"/>
              <a:gd name="connsiteY1" fmla="*/ 15052 h 793985"/>
              <a:gd name="connsiteX2" fmla="*/ 3465688 w 3465688"/>
              <a:gd name="connsiteY2" fmla="*/ 793985 h 793985"/>
              <a:gd name="connsiteX0" fmla="*/ 0 w 3318933"/>
              <a:gd name="connsiteY0" fmla="*/ 955892 h 1046203"/>
              <a:gd name="connsiteX1" fmla="*/ 1488939 w 3318933"/>
              <a:gd name="connsiteY1" fmla="*/ 15052 h 1046203"/>
              <a:gd name="connsiteX2" fmla="*/ 3318933 w 3318933"/>
              <a:gd name="connsiteY2" fmla="*/ 1046203 h 1046203"/>
              <a:gd name="connsiteX0" fmla="*/ 0 w 3318933"/>
              <a:gd name="connsiteY0" fmla="*/ 1076694 h 1167005"/>
              <a:gd name="connsiteX1" fmla="*/ 480799 w 3318933"/>
              <a:gd name="connsiteY1" fmla="*/ 351884 h 1167005"/>
              <a:gd name="connsiteX2" fmla="*/ 1488939 w 3318933"/>
              <a:gd name="connsiteY2" fmla="*/ 135854 h 1167005"/>
              <a:gd name="connsiteX3" fmla="*/ 3318933 w 3318933"/>
              <a:gd name="connsiteY3" fmla="*/ 1167005 h 1167005"/>
              <a:gd name="connsiteX0" fmla="*/ 0 w 3318933"/>
              <a:gd name="connsiteY0" fmla="*/ 955892 h 1046203"/>
              <a:gd name="connsiteX1" fmla="*/ 1488939 w 3318933"/>
              <a:gd name="connsiteY1" fmla="*/ 15052 h 1046203"/>
              <a:gd name="connsiteX2" fmla="*/ 3318933 w 3318933"/>
              <a:gd name="connsiteY2" fmla="*/ 1046203 h 1046203"/>
              <a:gd name="connsiteX0" fmla="*/ 202853 w 3521786"/>
              <a:gd name="connsiteY0" fmla="*/ 1053630 h 1143941"/>
              <a:gd name="connsiteX1" fmla="*/ 1691792 w 3521786"/>
              <a:gd name="connsiteY1" fmla="*/ 112790 h 1143941"/>
              <a:gd name="connsiteX2" fmla="*/ 3521786 w 3521786"/>
              <a:gd name="connsiteY2" fmla="*/ 1143941 h 1143941"/>
              <a:gd name="connsiteX0" fmla="*/ 35562 w 3521786"/>
              <a:gd name="connsiteY0" fmla="*/ 616860 h 1143941"/>
              <a:gd name="connsiteX1" fmla="*/ 1691792 w 3521786"/>
              <a:gd name="connsiteY1" fmla="*/ 112790 h 1143941"/>
              <a:gd name="connsiteX2" fmla="*/ 3521786 w 3521786"/>
              <a:gd name="connsiteY2" fmla="*/ 1143941 h 1143941"/>
              <a:gd name="connsiteX0" fmla="*/ 35562 w 3521786"/>
              <a:gd name="connsiteY0" fmla="*/ 830141 h 1357222"/>
              <a:gd name="connsiteX1" fmla="*/ 1691792 w 3521786"/>
              <a:gd name="connsiteY1" fmla="*/ 326071 h 1357222"/>
              <a:gd name="connsiteX2" fmla="*/ 3521786 w 3521786"/>
              <a:gd name="connsiteY2" fmla="*/ 1357222 h 1357222"/>
              <a:gd name="connsiteX0" fmla="*/ 179582 w 3521786"/>
              <a:gd name="connsiteY0" fmla="*/ 1048920 h 1143941"/>
              <a:gd name="connsiteX1" fmla="*/ 1691792 w 3521786"/>
              <a:gd name="connsiteY1" fmla="*/ 112790 h 1143941"/>
              <a:gd name="connsiteX2" fmla="*/ 3521786 w 3521786"/>
              <a:gd name="connsiteY2" fmla="*/ 1143941 h 1143941"/>
              <a:gd name="connsiteX0" fmla="*/ 0 w 3342204"/>
              <a:gd name="connsiteY0" fmla="*/ 1025216 h 1120237"/>
              <a:gd name="connsiteX1" fmla="*/ 1512210 w 3342204"/>
              <a:gd name="connsiteY1" fmla="*/ 89086 h 1120237"/>
              <a:gd name="connsiteX2" fmla="*/ 3342204 w 3342204"/>
              <a:gd name="connsiteY2" fmla="*/ 1120237 h 1120237"/>
              <a:gd name="connsiteX0" fmla="*/ 0 w 3342204"/>
              <a:gd name="connsiteY0" fmla="*/ 1025216 h 1120237"/>
              <a:gd name="connsiteX1" fmla="*/ 1512210 w 3342204"/>
              <a:gd name="connsiteY1" fmla="*/ 89086 h 1120237"/>
              <a:gd name="connsiteX2" fmla="*/ 3342204 w 3342204"/>
              <a:gd name="connsiteY2" fmla="*/ 1120237 h 1120237"/>
              <a:gd name="connsiteX0" fmla="*/ 0 w 2304320"/>
              <a:gd name="connsiteY0" fmla="*/ 1025216 h 1025216"/>
              <a:gd name="connsiteX1" fmla="*/ 1512210 w 2304320"/>
              <a:gd name="connsiteY1" fmla="*/ 89086 h 1025216"/>
              <a:gd name="connsiteX2" fmla="*/ 2304320 w 2304320"/>
              <a:gd name="connsiteY2" fmla="*/ 737176 h 1025216"/>
              <a:gd name="connsiteX0" fmla="*/ 0 w 2304320"/>
              <a:gd name="connsiteY0" fmla="*/ 1025216 h 1025216"/>
              <a:gd name="connsiteX1" fmla="*/ 1512210 w 2304320"/>
              <a:gd name="connsiteY1" fmla="*/ 89086 h 1025216"/>
              <a:gd name="connsiteX2" fmla="*/ 2304320 w 2304320"/>
              <a:gd name="connsiteY2" fmla="*/ 73717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448340"/>
              <a:gd name="connsiteY0" fmla="*/ 1025216 h 1025216"/>
              <a:gd name="connsiteX1" fmla="*/ 1512210 w 2448340"/>
              <a:gd name="connsiteY1" fmla="*/ 89086 h 1025216"/>
              <a:gd name="connsiteX2" fmla="*/ 2448340 w 2448340"/>
              <a:gd name="connsiteY2" fmla="*/ 593156 h 1025216"/>
              <a:gd name="connsiteX0" fmla="*/ 0 w 2608061"/>
              <a:gd name="connsiteY0" fmla="*/ 958572 h 1186247"/>
              <a:gd name="connsiteX1" fmla="*/ 1512210 w 2608061"/>
              <a:gd name="connsiteY1" fmla="*/ 22442 h 1186247"/>
              <a:gd name="connsiteX2" fmla="*/ 2608061 w 2608061"/>
              <a:gd name="connsiteY2" fmla="*/ 1186247 h 1186247"/>
              <a:gd name="connsiteX0" fmla="*/ 0 w 2608061"/>
              <a:gd name="connsiteY0" fmla="*/ 958572 h 1186247"/>
              <a:gd name="connsiteX1" fmla="*/ 1512210 w 2608061"/>
              <a:gd name="connsiteY1" fmla="*/ 22442 h 1186247"/>
              <a:gd name="connsiteX2" fmla="*/ 2608061 w 2608061"/>
              <a:gd name="connsiteY2" fmla="*/ 1186247 h 1186247"/>
              <a:gd name="connsiteX0" fmla="*/ 0 w 2253125"/>
              <a:gd name="connsiteY0" fmla="*/ 632533 h 1269699"/>
              <a:gd name="connsiteX1" fmla="*/ 1157274 w 2253125"/>
              <a:gd name="connsiteY1" fmla="*/ 105894 h 1269699"/>
              <a:gd name="connsiteX2" fmla="*/ 2253125 w 2253125"/>
              <a:gd name="connsiteY2" fmla="*/ 1269699 h 1269699"/>
              <a:gd name="connsiteX0" fmla="*/ 0 w 2253125"/>
              <a:gd name="connsiteY0" fmla="*/ 560436 h 1197602"/>
              <a:gd name="connsiteX1" fmla="*/ 1157274 w 2253125"/>
              <a:gd name="connsiteY1" fmla="*/ 33797 h 1197602"/>
              <a:gd name="connsiteX2" fmla="*/ 2253125 w 2253125"/>
              <a:gd name="connsiteY2" fmla="*/ 1197602 h 1197602"/>
              <a:gd name="connsiteX0" fmla="*/ 0 w 2270872"/>
              <a:gd name="connsiteY0" fmla="*/ 244847 h 1496250"/>
              <a:gd name="connsiteX1" fmla="*/ 1175021 w 2270872"/>
              <a:gd name="connsiteY1" fmla="*/ 332445 h 1496250"/>
              <a:gd name="connsiteX2" fmla="*/ 2270872 w 2270872"/>
              <a:gd name="connsiteY2" fmla="*/ 1496250 h 1496250"/>
              <a:gd name="connsiteX0" fmla="*/ 0 w 2270872"/>
              <a:gd name="connsiteY0" fmla="*/ 13197 h 1264600"/>
              <a:gd name="connsiteX1" fmla="*/ 1175021 w 2270872"/>
              <a:gd name="connsiteY1" fmla="*/ 100795 h 1264600"/>
              <a:gd name="connsiteX2" fmla="*/ 2270872 w 2270872"/>
              <a:gd name="connsiteY2" fmla="*/ 1264600 h 1264600"/>
              <a:gd name="connsiteX0" fmla="*/ 0 w 2270872"/>
              <a:gd name="connsiteY0" fmla="*/ 0 h 1251403"/>
              <a:gd name="connsiteX1" fmla="*/ 1175021 w 2270872"/>
              <a:gd name="connsiteY1" fmla="*/ 87598 h 1251403"/>
              <a:gd name="connsiteX2" fmla="*/ 2270872 w 2270872"/>
              <a:gd name="connsiteY2" fmla="*/ 1251403 h 1251403"/>
              <a:gd name="connsiteX0" fmla="*/ 0 w 2270872"/>
              <a:gd name="connsiteY0" fmla="*/ 0 h 1251403"/>
              <a:gd name="connsiteX1" fmla="*/ 1166149 w 2270872"/>
              <a:gd name="connsiteY1" fmla="*/ 360592 h 1251403"/>
              <a:gd name="connsiteX2" fmla="*/ 2270872 w 2270872"/>
              <a:gd name="connsiteY2" fmla="*/ 1251403 h 1251403"/>
              <a:gd name="connsiteX0" fmla="*/ 0 w 2270872"/>
              <a:gd name="connsiteY0" fmla="*/ 0 h 1251403"/>
              <a:gd name="connsiteX1" fmla="*/ 1166149 w 2270872"/>
              <a:gd name="connsiteY1" fmla="*/ 360592 h 1251403"/>
              <a:gd name="connsiteX2" fmla="*/ 2270872 w 2270872"/>
              <a:gd name="connsiteY2" fmla="*/ 1251403 h 1251403"/>
              <a:gd name="connsiteX0" fmla="*/ 0 w 2270872"/>
              <a:gd name="connsiteY0" fmla="*/ 0 h 1251403"/>
              <a:gd name="connsiteX1" fmla="*/ 1166149 w 2270872"/>
              <a:gd name="connsiteY1" fmla="*/ 360592 h 1251403"/>
              <a:gd name="connsiteX2" fmla="*/ 2270872 w 2270872"/>
              <a:gd name="connsiteY2" fmla="*/ 1251403 h 1251403"/>
              <a:gd name="connsiteX0" fmla="*/ 0 w 2270872"/>
              <a:gd name="connsiteY0" fmla="*/ 0 h 1251403"/>
              <a:gd name="connsiteX1" fmla="*/ 651492 w 2270872"/>
              <a:gd name="connsiteY1" fmla="*/ 87598 h 1251403"/>
              <a:gd name="connsiteX2" fmla="*/ 2270872 w 2270872"/>
              <a:gd name="connsiteY2" fmla="*/ 1251403 h 1251403"/>
              <a:gd name="connsiteX0" fmla="*/ 0 w 1578746"/>
              <a:gd name="connsiteY0" fmla="*/ 0 h 500667"/>
              <a:gd name="connsiteX1" fmla="*/ 651492 w 1578746"/>
              <a:gd name="connsiteY1" fmla="*/ 87598 h 500667"/>
              <a:gd name="connsiteX2" fmla="*/ 1578746 w 1578746"/>
              <a:gd name="connsiteY2" fmla="*/ 500667 h 500667"/>
              <a:gd name="connsiteX0" fmla="*/ 0 w 1552126"/>
              <a:gd name="connsiteY0" fmla="*/ 0 h 523415"/>
              <a:gd name="connsiteX1" fmla="*/ 651492 w 1552126"/>
              <a:gd name="connsiteY1" fmla="*/ 87598 h 523415"/>
              <a:gd name="connsiteX2" fmla="*/ 1552126 w 1552126"/>
              <a:gd name="connsiteY2" fmla="*/ 523415 h 523415"/>
              <a:gd name="connsiteX0" fmla="*/ 0 w 1552126"/>
              <a:gd name="connsiteY0" fmla="*/ 0 h 523415"/>
              <a:gd name="connsiteX1" fmla="*/ 651492 w 1552126"/>
              <a:gd name="connsiteY1" fmla="*/ 87598 h 523415"/>
              <a:gd name="connsiteX2" fmla="*/ 1552126 w 1552126"/>
              <a:gd name="connsiteY2" fmla="*/ 523415 h 523415"/>
              <a:gd name="connsiteX0" fmla="*/ 0 w 1552126"/>
              <a:gd name="connsiteY0" fmla="*/ 0 h 523415"/>
              <a:gd name="connsiteX1" fmla="*/ 651492 w 1552126"/>
              <a:gd name="connsiteY1" fmla="*/ 87598 h 523415"/>
              <a:gd name="connsiteX2" fmla="*/ 1552126 w 1552126"/>
              <a:gd name="connsiteY2" fmla="*/ 523415 h 523415"/>
              <a:gd name="connsiteX0" fmla="*/ 0 w 1552126"/>
              <a:gd name="connsiteY0" fmla="*/ 0 h 523415"/>
              <a:gd name="connsiteX1" fmla="*/ 651492 w 1552126"/>
              <a:gd name="connsiteY1" fmla="*/ 87598 h 523415"/>
              <a:gd name="connsiteX2" fmla="*/ 1552126 w 1552126"/>
              <a:gd name="connsiteY2" fmla="*/ 523415 h 523415"/>
              <a:gd name="connsiteX0" fmla="*/ 0 w 1552126"/>
              <a:gd name="connsiteY0" fmla="*/ 0 h 523415"/>
              <a:gd name="connsiteX1" fmla="*/ 1552126 w 1552126"/>
              <a:gd name="connsiteY1" fmla="*/ 523415 h 523415"/>
              <a:gd name="connsiteX0" fmla="*/ 0 w 1552126"/>
              <a:gd name="connsiteY0" fmla="*/ 0 h 523415"/>
              <a:gd name="connsiteX1" fmla="*/ 1552126 w 1552126"/>
              <a:gd name="connsiteY1" fmla="*/ 523415 h 523415"/>
              <a:gd name="connsiteX0" fmla="*/ 0 w 1552126"/>
              <a:gd name="connsiteY0" fmla="*/ 0 h 523415"/>
              <a:gd name="connsiteX1" fmla="*/ 1552126 w 1552126"/>
              <a:gd name="connsiteY1" fmla="*/ 523415 h 523415"/>
            </a:gdLst>
            <a:ahLst/>
            <a:cxnLst>
              <a:cxn ang="0">
                <a:pos x="connsiteX0" y="connsiteY0"/>
              </a:cxn>
              <a:cxn ang="0">
                <a:pos x="connsiteX1" y="connsiteY1"/>
              </a:cxn>
            </a:cxnLst>
            <a:rect l="l" t="t" r="r" b="b"/>
            <a:pathLst>
              <a:path w="1552126" h="523415">
                <a:moveTo>
                  <a:pt x="0" y="0"/>
                </a:moveTo>
                <a:cubicBezTo>
                  <a:pt x="543995" y="128973"/>
                  <a:pt x="1212219" y="189696"/>
                  <a:pt x="1552126" y="523415"/>
                </a:cubicBezTo>
              </a:path>
            </a:pathLst>
          </a:custGeom>
          <a:ln w="762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ja-JP" altLang="en-US"/>
          </a:p>
        </p:txBody>
      </p:sp>
      <p:sp>
        <p:nvSpPr>
          <p:cNvPr id="56" name="角丸四角形吹き出し 55"/>
          <p:cNvSpPr/>
          <p:nvPr/>
        </p:nvSpPr>
        <p:spPr>
          <a:xfrm>
            <a:off x="6261100" y="5135563"/>
            <a:ext cx="2460625" cy="582612"/>
          </a:xfrm>
          <a:prstGeom prst="wedgeRoundRectCallout">
            <a:avLst>
              <a:gd name="adj1" fmla="val -45164"/>
              <a:gd name="adj2" fmla="val 73771"/>
              <a:gd name="adj3" fmla="val 16667"/>
            </a:avLst>
          </a:prstGeom>
          <a:solidFill>
            <a:srgbClr val="00B0F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chemeClr val="bg1"/>
                </a:solidFill>
              </a:rPr>
              <a:t>Absorbed energy during plastic deformation</a:t>
            </a:r>
            <a:endParaRPr lang="ja-JP" altLang="en-US" dirty="0">
              <a:solidFill>
                <a:schemeClr val="bg1"/>
              </a:solidFill>
            </a:endParaRPr>
          </a:p>
        </p:txBody>
      </p:sp>
      <p:sp>
        <p:nvSpPr>
          <p:cNvPr id="22557"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C713C459-09C1-4E53-A9AD-B1F8DC2FF669}" type="slidenum">
              <a:rPr lang="ja-JP" altLang="en-US" sz="1200">
                <a:solidFill>
                  <a:srgbClr val="898989"/>
                </a:solidFill>
              </a:rPr>
              <a:pPr>
                <a:spcBef>
                  <a:spcPct val="0"/>
                </a:spcBef>
                <a:buFontTx/>
                <a:buNone/>
              </a:pPr>
              <a:t>18</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355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76350" y="188913"/>
            <a:ext cx="667861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crack</a:t>
            </a:r>
            <a:endParaRPr lang="ja-JP" altLang="en-US" sz="3600" b="1" dirty="0">
              <a:solidFill>
                <a:schemeClr val="tx1">
                  <a:lumMod val="95000"/>
                  <a:lumOff val="5000"/>
                </a:schemeClr>
              </a:solidFill>
              <a:ea typeface="+mn-ea"/>
              <a:cs typeface="Arial" pitchFamily="34" charset="0"/>
            </a:endParaRPr>
          </a:p>
        </p:txBody>
      </p:sp>
      <p:sp>
        <p:nvSpPr>
          <p:cNvPr id="23557" name="テキスト ボックス 27"/>
          <p:cNvSpPr txBox="1">
            <a:spLocks noChangeArrowheads="1"/>
          </p:cNvSpPr>
          <p:nvPr/>
        </p:nvSpPr>
        <p:spPr bwMode="auto">
          <a:xfrm>
            <a:off x="611188" y="1112838"/>
            <a:ext cx="7786687" cy="954087"/>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A food package should be teared easily (with a slight effort), while food wrap films should not be.</a:t>
            </a:r>
          </a:p>
        </p:txBody>
      </p:sp>
      <p:sp>
        <p:nvSpPr>
          <p:cNvPr id="122886" name="テキスト ボックス 27"/>
          <p:cNvSpPr txBox="1">
            <a:spLocks noChangeArrowheads="1"/>
          </p:cNvSpPr>
          <p:nvPr/>
        </p:nvSpPr>
        <p:spPr bwMode="auto">
          <a:xfrm>
            <a:off x="611188" y="4071938"/>
            <a:ext cx="7924800" cy="83026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Material with a small fracture elongation keeps the tip sharp, while enough fracture elongation weaken the effect of a crack.</a:t>
            </a:r>
          </a:p>
        </p:txBody>
      </p:sp>
      <p:sp>
        <p:nvSpPr>
          <p:cNvPr id="38" name="フリーフォーム 37"/>
          <p:cNvSpPr/>
          <p:nvPr/>
        </p:nvSpPr>
        <p:spPr>
          <a:xfrm>
            <a:off x="2051050" y="2171700"/>
            <a:ext cx="749300" cy="1822450"/>
          </a:xfrm>
          <a:custGeom>
            <a:avLst/>
            <a:gdLst>
              <a:gd name="connsiteX0" fmla="*/ 117475 w 771525"/>
              <a:gd name="connsiteY0" fmla="*/ 0 h 2543175"/>
              <a:gd name="connsiteX1" fmla="*/ 117475 w 771525"/>
              <a:gd name="connsiteY1" fmla="*/ 161925 h 2543175"/>
              <a:gd name="connsiteX2" fmla="*/ 107950 w 771525"/>
              <a:gd name="connsiteY2" fmla="*/ 676275 h 2543175"/>
              <a:gd name="connsiteX3" fmla="*/ 765175 w 771525"/>
              <a:gd name="connsiteY3" fmla="*/ 1000125 h 2543175"/>
              <a:gd name="connsiteX4" fmla="*/ 146050 w 771525"/>
              <a:gd name="connsiteY4" fmla="*/ 1162050 h 2543175"/>
              <a:gd name="connsiteX5" fmla="*/ 88900 w 771525"/>
              <a:gd name="connsiteY5" fmla="*/ 2000250 h 2543175"/>
              <a:gd name="connsiteX6" fmla="*/ 50800 w 771525"/>
              <a:gd name="connsiteY6" fmla="*/ 2543175 h 2543175"/>
              <a:gd name="connsiteX0" fmla="*/ 117475 w 771525"/>
              <a:gd name="connsiteY0" fmla="*/ 0 h 2543175"/>
              <a:gd name="connsiteX1" fmla="*/ 107950 w 771525"/>
              <a:gd name="connsiteY1" fmla="*/ 676275 h 2543175"/>
              <a:gd name="connsiteX2" fmla="*/ 765175 w 771525"/>
              <a:gd name="connsiteY2" fmla="*/ 1000125 h 2543175"/>
              <a:gd name="connsiteX3" fmla="*/ 146050 w 771525"/>
              <a:gd name="connsiteY3" fmla="*/ 1162050 h 2543175"/>
              <a:gd name="connsiteX4" fmla="*/ 88900 w 771525"/>
              <a:gd name="connsiteY4" fmla="*/ 2000250 h 2543175"/>
              <a:gd name="connsiteX5" fmla="*/ 50800 w 771525"/>
              <a:gd name="connsiteY5" fmla="*/ 2543175 h 2543175"/>
              <a:gd name="connsiteX0" fmla="*/ 117475 w 771525"/>
              <a:gd name="connsiteY0" fmla="*/ 0 h 2000250"/>
              <a:gd name="connsiteX1" fmla="*/ 107950 w 771525"/>
              <a:gd name="connsiteY1" fmla="*/ 676275 h 2000250"/>
              <a:gd name="connsiteX2" fmla="*/ 765175 w 771525"/>
              <a:gd name="connsiteY2" fmla="*/ 1000125 h 2000250"/>
              <a:gd name="connsiteX3" fmla="*/ 146050 w 771525"/>
              <a:gd name="connsiteY3" fmla="*/ 1162050 h 2000250"/>
              <a:gd name="connsiteX4" fmla="*/ 88900 w 771525"/>
              <a:gd name="connsiteY4" fmla="*/ 2000250 h 2000250"/>
              <a:gd name="connsiteX0" fmla="*/ 157525 w 818250"/>
              <a:gd name="connsiteY0" fmla="*/ 0 h 2000250"/>
              <a:gd name="connsiteX1" fmla="*/ 107950 w 818250"/>
              <a:gd name="connsiteY1" fmla="*/ 834765 h 2000250"/>
              <a:gd name="connsiteX2" fmla="*/ 805225 w 818250"/>
              <a:gd name="connsiteY2" fmla="*/ 1000125 h 2000250"/>
              <a:gd name="connsiteX3" fmla="*/ 186100 w 818250"/>
              <a:gd name="connsiteY3" fmla="*/ 1162050 h 2000250"/>
              <a:gd name="connsiteX4" fmla="*/ 128950 w 818250"/>
              <a:gd name="connsiteY4" fmla="*/ 2000250 h 2000250"/>
              <a:gd name="connsiteX0" fmla="*/ 162288 w 809988"/>
              <a:gd name="connsiteY0" fmla="*/ 0 h 2000250"/>
              <a:gd name="connsiteX1" fmla="*/ 112713 w 809988"/>
              <a:gd name="connsiteY1" fmla="*/ 834765 h 2000250"/>
              <a:gd name="connsiteX2" fmla="*/ 809988 w 809988"/>
              <a:gd name="connsiteY2" fmla="*/ 1000125 h 2000250"/>
              <a:gd name="connsiteX3" fmla="*/ 112712 w 809988"/>
              <a:gd name="connsiteY3" fmla="*/ 1050795 h 2000250"/>
              <a:gd name="connsiteX4" fmla="*/ 133713 w 809988"/>
              <a:gd name="connsiteY4" fmla="*/ 2000250 h 2000250"/>
              <a:gd name="connsiteX0" fmla="*/ 157525 w 805225"/>
              <a:gd name="connsiteY0" fmla="*/ 0 h 2000250"/>
              <a:gd name="connsiteX1" fmla="*/ 107950 w 805225"/>
              <a:gd name="connsiteY1" fmla="*/ 834765 h 2000250"/>
              <a:gd name="connsiteX2" fmla="*/ 805225 w 805225"/>
              <a:gd name="connsiteY2" fmla="*/ 1000125 h 2000250"/>
              <a:gd name="connsiteX3" fmla="*/ 107949 w 805225"/>
              <a:gd name="connsiteY3" fmla="*/ 1050795 h 2000250"/>
              <a:gd name="connsiteX4" fmla="*/ 128950 w 805225"/>
              <a:gd name="connsiteY4" fmla="*/ 2000250 h 2000250"/>
              <a:gd name="connsiteX0" fmla="*/ 157525 w 805225"/>
              <a:gd name="connsiteY0" fmla="*/ 0 h 2000250"/>
              <a:gd name="connsiteX1" fmla="*/ 107950 w 805225"/>
              <a:gd name="connsiteY1" fmla="*/ 834765 h 2000250"/>
              <a:gd name="connsiteX2" fmla="*/ 805225 w 805225"/>
              <a:gd name="connsiteY2" fmla="*/ 1000125 h 2000250"/>
              <a:gd name="connsiteX3" fmla="*/ 107949 w 805225"/>
              <a:gd name="connsiteY3" fmla="*/ 1050795 h 2000250"/>
              <a:gd name="connsiteX4" fmla="*/ 128950 w 805225"/>
              <a:gd name="connsiteY4" fmla="*/ 2000250 h 2000250"/>
              <a:gd name="connsiteX0" fmla="*/ 161329 w 831854"/>
              <a:gd name="connsiteY0" fmla="*/ 0 h 2000250"/>
              <a:gd name="connsiteX1" fmla="*/ 111754 w 831854"/>
              <a:gd name="connsiteY1" fmla="*/ 834765 h 2000250"/>
              <a:gd name="connsiteX2" fmla="*/ 831854 w 831854"/>
              <a:gd name="connsiteY2" fmla="*/ 906775 h 2000250"/>
              <a:gd name="connsiteX3" fmla="*/ 111753 w 831854"/>
              <a:gd name="connsiteY3" fmla="*/ 1050795 h 2000250"/>
              <a:gd name="connsiteX4" fmla="*/ 132754 w 831854"/>
              <a:gd name="connsiteY4" fmla="*/ 2000250 h 2000250"/>
              <a:gd name="connsiteX0" fmla="*/ 161329 w 831854"/>
              <a:gd name="connsiteY0" fmla="*/ 0 h 2000250"/>
              <a:gd name="connsiteX1" fmla="*/ 111754 w 831854"/>
              <a:gd name="connsiteY1" fmla="*/ 834765 h 2000250"/>
              <a:gd name="connsiteX2" fmla="*/ 831854 w 831854"/>
              <a:gd name="connsiteY2" fmla="*/ 906775 h 2000250"/>
              <a:gd name="connsiteX3" fmla="*/ 111753 w 831854"/>
              <a:gd name="connsiteY3" fmla="*/ 1050795 h 2000250"/>
              <a:gd name="connsiteX4" fmla="*/ 132754 w 831854"/>
              <a:gd name="connsiteY4" fmla="*/ 2000250 h 2000250"/>
              <a:gd name="connsiteX0" fmla="*/ 106419 w 776944"/>
              <a:gd name="connsiteY0" fmla="*/ 0 h 2000250"/>
              <a:gd name="connsiteX1" fmla="*/ 56844 w 776944"/>
              <a:gd name="connsiteY1" fmla="*/ 834765 h 2000250"/>
              <a:gd name="connsiteX2" fmla="*/ 776944 w 776944"/>
              <a:gd name="connsiteY2" fmla="*/ 906775 h 2000250"/>
              <a:gd name="connsiteX3" fmla="*/ 56843 w 776944"/>
              <a:gd name="connsiteY3" fmla="*/ 1050795 h 2000250"/>
              <a:gd name="connsiteX4" fmla="*/ 77844 w 776944"/>
              <a:gd name="connsiteY4" fmla="*/ 2000250 h 2000250"/>
              <a:gd name="connsiteX0" fmla="*/ 56843 w 776944"/>
              <a:gd name="connsiteY0" fmla="*/ 0 h 1957595"/>
              <a:gd name="connsiteX1" fmla="*/ 56844 w 776944"/>
              <a:gd name="connsiteY1" fmla="*/ 792110 h 1957595"/>
              <a:gd name="connsiteX2" fmla="*/ 776944 w 776944"/>
              <a:gd name="connsiteY2" fmla="*/ 864120 h 1957595"/>
              <a:gd name="connsiteX3" fmla="*/ 56843 w 776944"/>
              <a:gd name="connsiteY3" fmla="*/ 1008140 h 1957595"/>
              <a:gd name="connsiteX4" fmla="*/ 77844 w 776944"/>
              <a:gd name="connsiteY4" fmla="*/ 1957595 h 1957595"/>
              <a:gd name="connsiteX0" fmla="*/ 56843 w 776944"/>
              <a:gd name="connsiteY0" fmla="*/ 0 h 1957595"/>
              <a:gd name="connsiteX1" fmla="*/ 56844 w 776944"/>
              <a:gd name="connsiteY1" fmla="*/ 792110 h 1957595"/>
              <a:gd name="connsiteX2" fmla="*/ 776944 w 776944"/>
              <a:gd name="connsiteY2" fmla="*/ 864120 h 1957595"/>
              <a:gd name="connsiteX3" fmla="*/ 56843 w 776944"/>
              <a:gd name="connsiteY3" fmla="*/ 1008140 h 1957595"/>
              <a:gd name="connsiteX4" fmla="*/ 77844 w 776944"/>
              <a:gd name="connsiteY4" fmla="*/ 1957595 h 1957595"/>
              <a:gd name="connsiteX0" fmla="*/ 29357 w 749458"/>
              <a:gd name="connsiteY0" fmla="*/ 0 h 1957595"/>
              <a:gd name="connsiteX1" fmla="*/ 29358 w 749458"/>
              <a:gd name="connsiteY1" fmla="*/ 792110 h 1957595"/>
              <a:gd name="connsiteX2" fmla="*/ 749458 w 749458"/>
              <a:gd name="connsiteY2" fmla="*/ 864120 h 1957595"/>
              <a:gd name="connsiteX3" fmla="*/ 29357 w 749458"/>
              <a:gd name="connsiteY3" fmla="*/ 1008140 h 1957595"/>
              <a:gd name="connsiteX4" fmla="*/ 50358 w 749458"/>
              <a:gd name="connsiteY4" fmla="*/ 1957595 h 195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458" h="1957595">
                <a:moveTo>
                  <a:pt x="29357" y="0"/>
                </a:moveTo>
                <a:cubicBezTo>
                  <a:pt x="38848" y="201866"/>
                  <a:pt x="17899" y="640616"/>
                  <a:pt x="29358" y="792110"/>
                </a:cubicBezTo>
                <a:cubicBezTo>
                  <a:pt x="56192" y="802654"/>
                  <a:pt x="749458" y="828115"/>
                  <a:pt x="749458" y="864120"/>
                </a:cubicBezTo>
                <a:cubicBezTo>
                  <a:pt x="749458" y="900125"/>
                  <a:pt x="0" y="982428"/>
                  <a:pt x="29357" y="1008140"/>
                </a:cubicBezTo>
                <a:cubicBezTo>
                  <a:pt x="53090" y="955753"/>
                  <a:pt x="66233" y="1727408"/>
                  <a:pt x="50358" y="1957595"/>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39" name="フリーフォーム 38"/>
          <p:cNvSpPr/>
          <p:nvPr/>
        </p:nvSpPr>
        <p:spPr>
          <a:xfrm>
            <a:off x="6270625" y="2100263"/>
            <a:ext cx="822325" cy="1893887"/>
          </a:xfrm>
          <a:custGeom>
            <a:avLst/>
            <a:gdLst>
              <a:gd name="connsiteX0" fmla="*/ 117475 w 771525"/>
              <a:gd name="connsiteY0" fmla="*/ 0 h 2543175"/>
              <a:gd name="connsiteX1" fmla="*/ 117475 w 771525"/>
              <a:gd name="connsiteY1" fmla="*/ 161925 h 2543175"/>
              <a:gd name="connsiteX2" fmla="*/ 107950 w 771525"/>
              <a:gd name="connsiteY2" fmla="*/ 676275 h 2543175"/>
              <a:gd name="connsiteX3" fmla="*/ 765175 w 771525"/>
              <a:gd name="connsiteY3" fmla="*/ 1000125 h 2543175"/>
              <a:gd name="connsiteX4" fmla="*/ 146050 w 771525"/>
              <a:gd name="connsiteY4" fmla="*/ 1162050 h 2543175"/>
              <a:gd name="connsiteX5" fmla="*/ 88900 w 771525"/>
              <a:gd name="connsiteY5" fmla="*/ 2000250 h 2543175"/>
              <a:gd name="connsiteX6" fmla="*/ 50800 w 771525"/>
              <a:gd name="connsiteY6" fmla="*/ 2543175 h 2543175"/>
              <a:gd name="connsiteX0" fmla="*/ 117475 w 771525"/>
              <a:gd name="connsiteY0" fmla="*/ 0 h 2543175"/>
              <a:gd name="connsiteX1" fmla="*/ 107950 w 771525"/>
              <a:gd name="connsiteY1" fmla="*/ 676275 h 2543175"/>
              <a:gd name="connsiteX2" fmla="*/ 765175 w 771525"/>
              <a:gd name="connsiteY2" fmla="*/ 1000125 h 2543175"/>
              <a:gd name="connsiteX3" fmla="*/ 146050 w 771525"/>
              <a:gd name="connsiteY3" fmla="*/ 1162050 h 2543175"/>
              <a:gd name="connsiteX4" fmla="*/ 88900 w 771525"/>
              <a:gd name="connsiteY4" fmla="*/ 2000250 h 2543175"/>
              <a:gd name="connsiteX5" fmla="*/ 50800 w 771525"/>
              <a:gd name="connsiteY5" fmla="*/ 2543175 h 2543175"/>
              <a:gd name="connsiteX0" fmla="*/ 117475 w 771525"/>
              <a:gd name="connsiteY0" fmla="*/ 0 h 2000250"/>
              <a:gd name="connsiteX1" fmla="*/ 107950 w 771525"/>
              <a:gd name="connsiteY1" fmla="*/ 676275 h 2000250"/>
              <a:gd name="connsiteX2" fmla="*/ 765175 w 771525"/>
              <a:gd name="connsiteY2" fmla="*/ 1000125 h 2000250"/>
              <a:gd name="connsiteX3" fmla="*/ 146050 w 771525"/>
              <a:gd name="connsiteY3" fmla="*/ 1162050 h 2000250"/>
              <a:gd name="connsiteX4" fmla="*/ 88900 w 771525"/>
              <a:gd name="connsiteY4" fmla="*/ 2000250 h 2000250"/>
              <a:gd name="connsiteX0" fmla="*/ 157525 w 818250"/>
              <a:gd name="connsiteY0" fmla="*/ 0 h 2000250"/>
              <a:gd name="connsiteX1" fmla="*/ 107950 w 818250"/>
              <a:gd name="connsiteY1" fmla="*/ 834765 h 2000250"/>
              <a:gd name="connsiteX2" fmla="*/ 805225 w 818250"/>
              <a:gd name="connsiteY2" fmla="*/ 1000125 h 2000250"/>
              <a:gd name="connsiteX3" fmla="*/ 186100 w 818250"/>
              <a:gd name="connsiteY3" fmla="*/ 1162050 h 2000250"/>
              <a:gd name="connsiteX4" fmla="*/ 128950 w 818250"/>
              <a:gd name="connsiteY4" fmla="*/ 2000250 h 2000250"/>
              <a:gd name="connsiteX0" fmla="*/ 162288 w 809988"/>
              <a:gd name="connsiteY0" fmla="*/ 0 h 2000250"/>
              <a:gd name="connsiteX1" fmla="*/ 112713 w 809988"/>
              <a:gd name="connsiteY1" fmla="*/ 834765 h 2000250"/>
              <a:gd name="connsiteX2" fmla="*/ 809988 w 809988"/>
              <a:gd name="connsiteY2" fmla="*/ 1000125 h 2000250"/>
              <a:gd name="connsiteX3" fmla="*/ 112712 w 809988"/>
              <a:gd name="connsiteY3" fmla="*/ 1050795 h 2000250"/>
              <a:gd name="connsiteX4" fmla="*/ 133713 w 809988"/>
              <a:gd name="connsiteY4" fmla="*/ 2000250 h 2000250"/>
              <a:gd name="connsiteX0" fmla="*/ 157525 w 805225"/>
              <a:gd name="connsiteY0" fmla="*/ 0 h 2000250"/>
              <a:gd name="connsiteX1" fmla="*/ 107950 w 805225"/>
              <a:gd name="connsiteY1" fmla="*/ 834765 h 2000250"/>
              <a:gd name="connsiteX2" fmla="*/ 805225 w 805225"/>
              <a:gd name="connsiteY2" fmla="*/ 1000125 h 2000250"/>
              <a:gd name="connsiteX3" fmla="*/ 107949 w 805225"/>
              <a:gd name="connsiteY3" fmla="*/ 1050795 h 2000250"/>
              <a:gd name="connsiteX4" fmla="*/ 128950 w 805225"/>
              <a:gd name="connsiteY4" fmla="*/ 2000250 h 2000250"/>
              <a:gd name="connsiteX0" fmla="*/ 157525 w 805225"/>
              <a:gd name="connsiteY0" fmla="*/ 0 h 2000250"/>
              <a:gd name="connsiteX1" fmla="*/ 107950 w 805225"/>
              <a:gd name="connsiteY1" fmla="*/ 834765 h 2000250"/>
              <a:gd name="connsiteX2" fmla="*/ 805225 w 805225"/>
              <a:gd name="connsiteY2" fmla="*/ 1000125 h 2000250"/>
              <a:gd name="connsiteX3" fmla="*/ 107949 w 805225"/>
              <a:gd name="connsiteY3" fmla="*/ 1050795 h 2000250"/>
              <a:gd name="connsiteX4" fmla="*/ 128950 w 805225"/>
              <a:gd name="connsiteY4" fmla="*/ 2000250 h 2000250"/>
              <a:gd name="connsiteX0" fmla="*/ 161329 w 831854"/>
              <a:gd name="connsiteY0" fmla="*/ 0 h 2000250"/>
              <a:gd name="connsiteX1" fmla="*/ 111754 w 831854"/>
              <a:gd name="connsiteY1" fmla="*/ 834765 h 2000250"/>
              <a:gd name="connsiteX2" fmla="*/ 831854 w 831854"/>
              <a:gd name="connsiteY2" fmla="*/ 906775 h 2000250"/>
              <a:gd name="connsiteX3" fmla="*/ 111753 w 831854"/>
              <a:gd name="connsiteY3" fmla="*/ 1050795 h 2000250"/>
              <a:gd name="connsiteX4" fmla="*/ 132754 w 831854"/>
              <a:gd name="connsiteY4" fmla="*/ 2000250 h 2000250"/>
              <a:gd name="connsiteX0" fmla="*/ 161329 w 831854"/>
              <a:gd name="connsiteY0" fmla="*/ 0 h 2000250"/>
              <a:gd name="connsiteX1" fmla="*/ 111754 w 831854"/>
              <a:gd name="connsiteY1" fmla="*/ 834765 h 2000250"/>
              <a:gd name="connsiteX2" fmla="*/ 831854 w 831854"/>
              <a:gd name="connsiteY2" fmla="*/ 906775 h 2000250"/>
              <a:gd name="connsiteX3" fmla="*/ 111753 w 831854"/>
              <a:gd name="connsiteY3" fmla="*/ 1050795 h 2000250"/>
              <a:gd name="connsiteX4" fmla="*/ 132754 w 831854"/>
              <a:gd name="connsiteY4" fmla="*/ 2000250 h 2000250"/>
              <a:gd name="connsiteX0" fmla="*/ 106419 w 776944"/>
              <a:gd name="connsiteY0" fmla="*/ 0 h 2000250"/>
              <a:gd name="connsiteX1" fmla="*/ 56844 w 776944"/>
              <a:gd name="connsiteY1" fmla="*/ 834765 h 2000250"/>
              <a:gd name="connsiteX2" fmla="*/ 776944 w 776944"/>
              <a:gd name="connsiteY2" fmla="*/ 906775 h 2000250"/>
              <a:gd name="connsiteX3" fmla="*/ 56843 w 776944"/>
              <a:gd name="connsiteY3" fmla="*/ 1050795 h 2000250"/>
              <a:gd name="connsiteX4" fmla="*/ 77844 w 776944"/>
              <a:gd name="connsiteY4" fmla="*/ 2000250 h 2000250"/>
              <a:gd name="connsiteX0" fmla="*/ 56843 w 776944"/>
              <a:gd name="connsiteY0" fmla="*/ 0 h 1957595"/>
              <a:gd name="connsiteX1" fmla="*/ 56844 w 776944"/>
              <a:gd name="connsiteY1" fmla="*/ 792110 h 1957595"/>
              <a:gd name="connsiteX2" fmla="*/ 776944 w 776944"/>
              <a:gd name="connsiteY2" fmla="*/ 864120 h 1957595"/>
              <a:gd name="connsiteX3" fmla="*/ 56843 w 776944"/>
              <a:gd name="connsiteY3" fmla="*/ 1008140 h 1957595"/>
              <a:gd name="connsiteX4" fmla="*/ 77844 w 776944"/>
              <a:gd name="connsiteY4" fmla="*/ 1957595 h 1957595"/>
              <a:gd name="connsiteX0" fmla="*/ 56843 w 776944"/>
              <a:gd name="connsiteY0" fmla="*/ 0 h 1957595"/>
              <a:gd name="connsiteX1" fmla="*/ 56844 w 776944"/>
              <a:gd name="connsiteY1" fmla="*/ 792110 h 1957595"/>
              <a:gd name="connsiteX2" fmla="*/ 776944 w 776944"/>
              <a:gd name="connsiteY2" fmla="*/ 864120 h 1957595"/>
              <a:gd name="connsiteX3" fmla="*/ 56843 w 776944"/>
              <a:gd name="connsiteY3" fmla="*/ 1008140 h 1957595"/>
              <a:gd name="connsiteX4" fmla="*/ 77844 w 776944"/>
              <a:gd name="connsiteY4" fmla="*/ 1957595 h 1957595"/>
              <a:gd name="connsiteX0" fmla="*/ 29357 w 749458"/>
              <a:gd name="connsiteY0" fmla="*/ 0 h 1957595"/>
              <a:gd name="connsiteX1" fmla="*/ 29358 w 749458"/>
              <a:gd name="connsiteY1" fmla="*/ 792110 h 1957595"/>
              <a:gd name="connsiteX2" fmla="*/ 749458 w 749458"/>
              <a:gd name="connsiteY2" fmla="*/ 864120 h 1957595"/>
              <a:gd name="connsiteX3" fmla="*/ 29357 w 749458"/>
              <a:gd name="connsiteY3" fmla="*/ 1008140 h 1957595"/>
              <a:gd name="connsiteX4" fmla="*/ 50358 w 749458"/>
              <a:gd name="connsiteY4" fmla="*/ 1957595 h 1957595"/>
              <a:gd name="connsiteX0" fmla="*/ 29357 w 720100"/>
              <a:gd name="connsiteY0" fmla="*/ 0 h 1957595"/>
              <a:gd name="connsiteX1" fmla="*/ 29358 w 720100"/>
              <a:gd name="connsiteY1" fmla="*/ 792110 h 1957595"/>
              <a:gd name="connsiteX2" fmla="*/ 720100 w 720100"/>
              <a:gd name="connsiteY2" fmla="*/ 864120 h 1957595"/>
              <a:gd name="connsiteX3" fmla="*/ 29357 w 720100"/>
              <a:gd name="connsiteY3" fmla="*/ 1008140 h 1957595"/>
              <a:gd name="connsiteX4" fmla="*/ 50358 w 720100"/>
              <a:gd name="connsiteY4" fmla="*/ 1957595 h 1957595"/>
              <a:gd name="connsiteX0" fmla="*/ 29357 w 720100"/>
              <a:gd name="connsiteY0" fmla="*/ 0 h 1957595"/>
              <a:gd name="connsiteX1" fmla="*/ 29358 w 720100"/>
              <a:gd name="connsiteY1" fmla="*/ 792110 h 1957595"/>
              <a:gd name="connsiteX2" fmla="*/ 720100 w 720100"/>
              <a:gd name="connsiteY2" fmla="*/ 864120 h 1957595"/>
              <a:gd name="connsiteX3" fmla="*/ 29357 w 720100"/>
              <a:gd name="connsiteY3" fmla="*/ 1008140 h 1957595"/>
              <a:gd name="connsiteX4" fmla="*/ 50358 w 720100"/>
              <a:gd name="connsiteY4" fmla="*/ 1957595 h 1957595"/>
              <a:gd name="connsiteX0" fmla="*/ 29357 w 720100"/>
              <a:gd name="connsiteY0" fmla="*/ 0 h 1957595"/>
              <a:gd name="connsiteX1" fmla="*/ 29358 w 720100"/>
              <a:gd name="connsiteY1" fmla="*/ 792110 h 1957595"/>
              <a:gd name="connsiteX2" fmla="*/ 720100 w 720100"/>
              <a:gd name="connsiteY2" fmla="*/ 936130 h 1957595"/>
              <a:gd name="connsiteX3" fmla="*/ 29357 w 720100"/>
              <a:gd name="connsiteY3" fmla="*/ 1008140 h 1957595"/>
              <a:gd name="connsiteX4" fmla="*/ 50358 w 720100"/>
              <a:gd name="connsiteY4" fmla="*/ 1957595 h 1957595"/>
              <a:gd name="connsiteX0" fmla="*/ 29357 w 720100"/>
              <a:gd name="connsiteY0" fmla="*/ 0 h 1957595"/>
              <a:gd name="connsiteX1" fmla="*/ 29358 w 720100"/>
              <a:gd name="connsiteY1" fmla="*/ 792110 h 1957595"/>
              <a:gd name="connsiteX2" fmla="*/ 720100 w 720100"/>
              <a:gd name="connsiteY2" fmla="*/ 936130 h 1957595"/>
              <a:gd name="connsiteX3" fmla="*/ 29357 w 720100"/>
              <a:gd name="connsiteY3" fmla="*/ 1008140 h 1957595"/>
              <a:gd name="connsiteX4" fmla="*/ 50358 w 720100"/>
              <a:gd name="connsiteY4" fmla="*/ 1957595 h 1957595"/>
              <a:gd name="connsiteX0" fmla="*/ 29357 w 792110"/>
              <a:gd name="connsiteY0" fmla="*/ 0 h 1957595"/>
              <a:gd name="connsiteX1" fmla="*/ 29358 w 792110"/>
              <a:gd name="connsiteY1" fmla="*/ 792110 h 1957595"/>
              <a:gd name="connsiteX2" fmla="*/ 792110 w 792110"/>
              <a:gd name="connsiteY2" fmla="*/ 936130 h 1957595"/>
              <a:gd name="connsiteX3" fmla="*/ 29357 w 792110"/>
              <a:gd name="connsiteY3" fmla="*/ 1008140 h 1957595"/>
              <a:gd name="connsiteX4" fmla="*/ 50358 w 792110"/>
              <a:gd name="connsiteY4" fmla="*/ 1957595 h 1957595"/>
              <a:gd name="connsiteX0" fmla="*/ 58714 w 821467"/>
              <a:gd name="connsiteY0" fmla="*/ 0 h 1957595"/>
              <a:gd name="connsiteX1" fmla="*/ 58715 w 821467"/>
              <a:gd name="connsiteY1" fmla="*/ 792110 h 1957595"/>
              <a:gd name="connsiteX2" fmla="*/ 821467 w 821467"/>
              <a:gd name="connsiteY2" fmla="*/ 936130 h 1957595"/>
              <a:gd name="connsiteX3" fmla="*/ 29357 w 821467"/>
              <a:gd name="connsiteY3" fmla="*/ 1224170 h 1957595"/>
              <a:gd name="connsiteX4" fmla="*/ 79715 w 821467"/>
              <a:gd name="connsiteY4" fmla="*/ 1957595 h 1957595"/>
              <a:gd name="connsiteX0" fmla="*/ 58713 w 821466"/>
              <a:gd name="connsiteY0" fmla="*/ 0 h 1957595"/>
              <a:gd name="connsiteX1" fmla="*/ 58714 w 821466"/>
              <a:gd name="connsiteY1" fmla="*/ 792110 h 1957595"/>
              <a:gd name="connsiteX2" fmla="*/ 821466 w 821466"/>
              <a:gd name="connsiteY2" fmla="*/ 936130 h 1957595"/>
              <a:gd name="connsiteX3" fmla="*/ 29357 w 821466"/>
              <a:gd name="connsiteY3" fmla="*/ 1224170 h 1957595"/>
              <a:gd name="connsiteX4" fmla="*/ 79714 w 821466"/>
              <a:gd name="connsiteY4" fmla="*/ 1957595 h 1957595"/>
              <a:gd name="connsiteX0" fmla="*/ 58714 w 821467"/>
              <a:gd name="connsiteY0" fmla="*/ 0 h 1957595"/>
              <a:gd name="connsiteX1" fmla="*/ 58715 w 821467"/>
              <a:gd name="connsiteY1" fmla="*/ 792110 h 1957595"/>
              <a:gd name="connsiteX2" fmla="*/ 821467 w 821467"/>
              <a:gd name="connsiteY2" fmla="*/ 936130 h 1957595"/>
              <a:gd name="connsiteX3" fmla="*/ 29357 w 821467"/>
              <a:gd name="connsiteY3" fmla="*/ 1224170 h 1957595"/>
              <a:gd name="connsiteX4" fmla="*/ 79715 w 821467"/>
              <a:gd name="connsiteY4" fmla="*/ 1957595 h 1957595"/>
              <a:gd name="connsiteX0" fmla="*/ 58714 w 821467"/>
              <a:gd name="connsiteY0" fmla="*/ 0 h 1944270"/>
              <a:gd name="connsiteX1" fmla="*/ 58715 w 821467"/>
              <a:gd name="connsiteY1" fmla="*/ 792110 h 1944270"/>
              <a:gd name="connsiteX2" fmla="*/ 821467 w 821467"/>
              <a:gd name="connsiteY2" fmla="*/ 936130 h 1944270"/>
              <a:gd name="connsiteX3" fmla="*/ 29357 w 821467"/>
              <a:gd name="connsiteY3" fmla="*/ 1224170 h 1944270"/>
              <a:gd name="connsiteX4" fmla="*/ 29358 w 821467"/>
              <a:gd name="connsiteY4" fmla="*/ 1944270 h 1944270"/>
              <a:gd name="connsiteX0" fmla="*/ 58714 w 821467"/>
              <a:gd name="connsiteY0" fmla="*/ 0 h 1944270"/>
              <a:gd name="connsiteX1" fmla="*/ 58715 w 821467"/>
              <a:gd name="connsiteY1" fmla="*/ 792110 h 1944270"/>
              <a:gd name="connsiteX2" fmla="*/ 821467 w 821467"/>
              <a:gd name="connsiteY2" fmla="*/ 936130 h 1944270"/>
              <a:gd name="connsiteX3" fmla="*/ 29357 w 821467"/>
              <a:gd name="connsiteY3" fmla="*/ 1224170 h 1944270"/>
              <a:gd name="connsiteX4" fmla="*/ 29358 w 821467"/>
              <a:gd name="connsiteY4" fmla="*/ 1944270 h 1944270"/>
              <a:gd name="connsiteX0" fmla="*/ 58714 w 821468"/>
              <a:gd name="connsiteY0" fmla="*/ 0 h 1944270"/>
              <a:gd name="connsiteX1" fmla="*/ 58715 w 821468"/>
              <a:gd name="connsiteY1" fmla="*/ 792110 h 1944270"/>
              <a:gd name="connsiteX2" fmla="*/ 821468 w 821468"/>
              <a:gd name="connsiteY2" fmla="*/ 1008140 h 1944270"/>
              <a:gd name="connsiteX3" fmla="*/ 29357 w 821468"/>
              <a:gd name="connsiteY3" fmla="*/ 1224170 h 1944270"/>
              <a:gd name="connsiteX4" fmla="*/ 29358 w 821468"/>
              <a:gd name="connsiteY4" fmla="*/ 1944270 h 1944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1468" h="1944270">
                <a:moveTo>
                  <a:pt x="58714" y="0"/>
                </a:moveTo>
                <a:cubicBezTo>
                  <a:pt x="68205" y="201866"/>
                  <a:pt x="47256" y="640616"/>
                  <a:pt x="58715" y="792110"/>
                </a:cubicBezTo>
                <a:cubicBezTo>
                  <a:pt x="85549" y="802654"/>
                  <a:pt x="821053" y="819735"/>
                  <a:pt x="821468" y="1008140"/>
                </a:cubicBezTo>
                <a:cubicBezTo>
                  <a:pt x="821053" y="1123390"/>
                  <a:pt x="0" y="1198458"/>
                  <a:pt x="29357" y="1224170"/>
                </a:cubicBezTo>
                <a:cubicBezTo>
                  <a:pt x="53090" y="1171783"/>
                  <a:pt x="31493" y="1625678"/>
                  <a:pt x="29358" y="194427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pic>
        <p:nvPicPr>
          <p:cNvPr id="23561" name="図 39" descr="rame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2171700"/>
            <a:ext cx="136842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円/楕円 44"/>
          <p:cNvSpPr/>
          <p:nvPr/>
        </p:nvSpPr>
        <p:spPr>
          <a:xfrm>
            <a:off x="2368550" y="2598738"/>
            <a:ext cx="719138" cy="7207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48" name="円/楕円 47"/>
          <p:cNvSpPr/>
          <p:nvPr/>
        </p:nvSpPr>
        <p:spPr>
          <a:xfrm>
            <a:off x="6659563" y="2674938"/>
            <a:ext cx="720725" cy="7207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pic>
        <p:nvPicPr>
          <p:cNvPr id="23564" name="図 48" descr="wrap.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316163"/>
            <a:ext cx="1655763"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7" name="テキスト ボックス 30"/>
          <p:cNvSpPr txBox="1">
            <a:spLocks noChangeArrowheads="1"/>
          </p:cNvSpPr>
          <p:nvPr/>
        </p:nvSpPr>
        <p:spPr bwMode="auto">
          <a:xfrm>
            <a:off x="2124075" y="3395663"/>
            <a:ext cx="2592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Fracture tip is </a:t>
            </a:r>
            <a:r>
              <a:rPr lang="en-US" altLang="ja-JP" sz="2000">
                <a:solidFill>
                  <a:srgbClr val="FF0000"/>
                </a:solidFill>
              </a:rPr>
              <a:t>sharp</a:t>
            </a:r>
            <a:r>
              <a:rPr lang="en-US" altLang="ja-JP" sz="2000"/>
              <a:t>.</a:t>
            </a:r>
          </a:p>
        </p:txBody>
      </p:sp>
      <p:sp>
        <p:nvSpPr>
          <p:cNvPr id="52238" name="テキスト ボックス 30"/>
          <p:cNvSpPr txBox="1">
            <a:spLocks noChangeArrowheads="1"/>
          </p:cNvSpPr>
          <p:nvPr/>
        </p:nvSpPr>
        <p:spPr bwMode="auto">
          <a:xfrm>
            <a:off x="6300788" y="3395663"/>
            <a:ext cx="2592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Fracture tip is </a:t>
            </a:r>
            <a:r>
              <a:rPr lang="en-US" altLang="ja-JP" sz="2000">
                <a:solidFill>
                  <a:srgbClr val="FF0000"/>
                </a:solidFill>
              </a:rPr>
              <a:t>dull</a:t>
            </a:r>
            <a:r>
              <a:rPr lang="en-US" altLang="ja-JP" sz="2000"/>
              <a:t>.</a:t>
            </a:r>
            <a:endParaRPr lang="ja-JP" altLang="en-US" sz="2000"/>
          </a:p>
        </p:txBody>
      </p:sp>
      <p:sp>
        <p:nvSpPr>
          <p:cNvPr id="122895" name="テキスト ボックス 27"/>
          <p:cNvSpPr txBox="1">
            <a:spLocks noChangeArrowheads="1"/>
          </p:cNvSpPr>
          <p:nvPr/>
        </p:nvSpPr>
        <p:spPr bwMode="auto">
          <a:xfrm>
            <a:off x="611188" y="5162550"/>
            <a:ext cx="3251200"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Fracture toughness is measured by specimens with cracks.</a:t>
            </a:r>
          </a:p>
        </p:txBody>
      </p:sp>
      <p:pic>
        <p:nvPicPr>
          <p:cNvPr id="122896" name="図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49700" y="5000625"/>
            <a:ext cx="1330325" cy="161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テキスト ボックス 31"/>
          <p:cNvSpPr txBox="1">
            <a:spLocks noChangeArrowheads="1"/>
          </p:cNvSpPr>
          <p:nvPr/>
        </p:nvSpPr>
        <p:spPr bwMode="auto">
          <a:xfrm>
            <a:off x="5364163" y="5924550"/>
            <a:ext cx="2389187" cy="708025"/>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a:t>c</a:t>
            </a:r>
            <a:r>
              <a:rPr lang="en-US" altLang="ja-JP" sz="2000" dirty="0" smtClean="0"/>
              <a:t>ompact tension (CT) specimen</a:t>
            </a:r>
          </a:p>
        </p:txBody>
      </p:sp>
      <p:sp>
        <p:nvSpPr>
          <p:cNvPr id="23570"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423E4EBF-4F5A-4940-96C3-BABB9E32D086}" type="slidenum">
              <a:rPr lang="ja-JP" altLang="en-US" sz="1200">
                <a:solidFill>
                  <a:srgbClr val="898989"/>
                </a:solidFill>
              </a:rPr>
              <a:pPr>
                <a:spcBef>
                  <a:spcPct val="0"/>
                </a:spcBef>
                <a:buFontTx/>
                <a:buNone/>
              </a:pPr>
              <a:t>19</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ppt_x"/>
                                          </p:val>
                                        </p:tav>
                                        <p:tav tm="100000">
                                          <p:val>
                                            <p:strVal val="#ppt_x"/>
                                          </p:val>
                                        </p:tav>
                                      </p:tavLst>
                                    </p:anim>
                                    <p:anim calcmode="lin" valueType="num">
                                      <p:cBhvr additive="base">
                                        <p:cTn id="12" dur="500" fill="hold"/>
                                        <p:tgtEl>
                                          <p:spTgt spid="4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2237"/>
                                        </p:tgtEl>
                                        <p:attrNameLst>
                                          <p:attrName>style.visibility</p:attrName>
                                        </p:attrNameLst>
                                      </p:cBhvr>
                                      <p:to>
                                        <p:strVal val="visible"/>
                                      </p:to>
                                    </p:set>
                                    <p:anim calcmode="lin" valueType="num">
                                      <p:cBhvr additive="base">
                                        <p:cTn id="15" dur="500" fill="hold"/>
                                        <p:tgtEl>
                                          <p:spTgt spid="52237"/>
                                        </p:tgtEl>
                                        <p:attrNameLst>
                                          <p:attrName>ppt_x</p:attrName>
                                        </p:attrNameLst>
                                      </p:cBhvr>
                                      <p:tavLst>
                                        <p:tav tm="0">
                                          <p:val>
                                            <p:strVal val="#ppt_x"/>
                                          </p:val>
                                        </p:tav>
                                        <p:tav tm="100000">
                                          <p:val>
                                            <p:strVal val="#ppt_x"/>
                                          </p:val>
                                        </p:tav>
                                      </p:tavLst>
                                    </p:anim>
                                    <p:anim calcmode="lin" valueType="num">
                                      <p:cBhvr additive="base">
                                        <p:cTn id="16" dur="500" fill="hold"/>
                                        <p:tgtEl>
                                          <p:spTgt spid="52237"/>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ppt_x"/>
                                          </p:val>
                                        </p:tav>
                                        <p:tav tm="100000">
                                          <p:val>
                                            <p:strVal val="#ppt_x"/>
                                          </p:val>
                                        </p:tav>
                                      </p:tavLst>
                                    </p:anim>
                                    <p:anim calcmode="lin" valueType="num">
                                      <p:cBhvr additive="base">
                                        <p:cTn id="22" dur="5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additive="base">
                                        <p:cTn id="25" dur="500" fill="hold"/>
                                        <p:tgtEl>
                                          <p:spTgt spid="48"/>
                                        </p:tgtEl>
                                        <p:attrNameLst>
                                          <p:attrName>ppt_x</p:attrName>
                                        </p:attrNameLst>
                                      </p:cBhvr>
                                      <p:tavLst>
                                        <p:tav tm="0">
                                          <p:val>
                                            <p:strVal val="#ppt_x"/>
                                          </p:val>
                                        </p:tav>
                                        <p:tav tm="100000">
                                          <p:val>
                                            <p:strVal val="#ppt_x"/>
                                          </p:val>
                                        </p:tav>
                                      </p:tavLst>
                                    </p:anim>
                                    <p:anim calcmode="lin" valueType="num">
                                      <p:cBhvr additive="base">
                                        <p:cTn id="26" dur="500" fill="hold"/>
                                        <p:tgtEl>
                                          <p:spTgt spid="4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2238"/>
                                        </p:tgtEl>
                                        <p:attrNameLst>
                                          <p:attrName>style.visibility</p:attrName>
                                        </p:attrNameLst>
                                      </p:cBhvr>
                                      <p:to>
                                        <p:strVal val="visible"/>
                                      </p:to>
                                    </p:set>
                                    <p:anim calcmode="lin" valueType="num">
                                      <p:cBhvr additive="base">
                                        <p:cTn id="29" dur="500" fill="hold"/>
                                        <p:tgtEl>
                                          <p:spTgt spid="52238"/>
                                        </p:tgtEl>
                                        <p:attrNameLst>
                                          <p:attrName>ppt_x</p:attrName>
                                        </p:attrNameLst>
                                      </p:cBhvr>
                                      <p:tavLst>
                                        <p:tav tm="0">
                                          <p:val>
                                            <p:strVal val="#ppt_x"/>
                                          </p:val>
                                        </p:tav>
                                        <p:tav tm="100000">
                                          <p:val>
                                            <p:strVal val="#ppt_x"/>
                                          </p:val>
                                        </p:tav>
                                      </p:tavLst>
                                    </p:anim>
                                    <p:anim calcmode="lin" valueType="num">
                                      <p:cBhvr additive="base">
                                        <p:cTn id="30" dur="500" fill="hold"/>
                                        <p:tgtEl>
                                          <p:spTgt spid="52238"/>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2886"/>
                                        </p:tgtEl>
                                        <p:attrNameLst>
                                          <p:attrName>style.visibility</p:attrName>
                                        </p:attrNameLst>
                                      </p:cBhvr>
                                      <p:to>
                                        <p:strVal val="visible"/>
                                      </p:to>
                                    </p:set>
                                    <p:animEffect transition="in" filter="fade">
                                      <p:cBhvr>
                                        <p:cTn id="35" dur="500"/>
                                        <p:tgtEl>
                                          <p:spTgt spid="12288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2895"/>
                                        </p:tgtEl>
                                        <p:attrNameLst>
                                          <p:attrName>style.visibility</p:attrName>
                                        </p:attrNameLst>
                                      </p:cBhvr>
                                      <p:to>
                                        <p:strVal val="visible"/>
                                      </p:to>
                                    </p:set>
                                    <p:animEffect transition="in" filter="fade">
                                      <p:cBhvr>
                                        <p:cTn id="40" dur="500"/>
                                        <p:tgtEl>
                                          <p:spTgt spid="122895"/>
                                        </p:tgtEl>
                                      </p:cBhvr>
                                    </p:animEffect>
                                  </p:childTnLst>
                                </p:cTn>
                              </p:par>
                              <p:par>
                                <p:cTn id="41" presetID="10" presetClass="entr" presetSubtype="0" fill="hold" nodeType="withEffect">
                                  <p:stCondLst>
                                    <p:cond delay="0"/>
                                  </p:stCondLst>
                                  <p:childTnLst>
                                    <p:set>
                                      <p:cBhvr>
                                        <p:cTn id="42" dur="1" fill="hold">
                                          <p:stCondLst>
                                            <p:cond delay="0"/>
                                          </p:stCondLst>
                                        </p:cTn>
                                        <p:tgtEl>
                                          <p:spTgt spid="122896"/>
                                        </p:tgtEl>
                                        <p:attrNameLst>
                                          <p:attrName>style.visibility</p:attrName>
                                        </p:attrNameLst>
                                      </p:cBhvr>
                                      <p:to>
                                        <p:strVal val="visible"/>
                                      </p:to>
                                    </p:set>
                                    <p:animEffect transition="in" filter="fade">
                                      <p:cBhvr>
                                        <p:cTn id="43" dur="500"/>
                                        <p:tgtEl>
                                          <p:spTgt spid="12289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6" grpId="0" animBg="1"/>
      <p:bldP spid="45" grpId="0" animBg="1"/>
      <p:bldP spid="48" grpId="0" animBg="1"/>
      <p:bldP spid="52237" grpId="0"/>
      <p:bldP spid="52238" grpId="0"/>
      <p:bldP spid="122895"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角丸四角形 219"/>
          <p:cNvSpPr/>
          <p:nvPr/>
        </p:nvSpPr>
        <p:spPr>
          <a:xfrm>
            <a:off x="2660650" y="5329238"/>
            <a:ext cx="2632075" cy="900112"/>
          </a:xfrm>
          <a:prstGeom prst="roundRect">
            <a:avLst/>
          </a:prstGeom>
          <a:solidFill>
            <a:schemeClr val="bg1">
              <a:lumMod val="85000"/>
            </a:schemeClr>
          </a:solidFill>
          <a:ln w="571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099"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100"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219200" y="1762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2-3  microstructural evolution</a:t>
            </a:r>
            <a:endParaRPr lang="ja-JP" altLang="en-US" sz="3600" b="1" dirty="0">
              <a:solidFill>
                <a:schemeClr val="tx1">
                  <a:lumMod val="95000"/>
                  <a:lumOff val="5000"/>
                </a:schemeClr>
              </a:solidFill>
              <a:ea typeface="+mn-ea"/>
              <a:cs typeface="Arial" pitchFamily="34" charset="0"/>
            </a:endParaRPr>
          </a:p>
        </p:txBody>
      </p:sp>
      <p:sp>
        <p:nvSpPr>
          <p:cNvPr id="4102" name="Line 4"/>
          <p:cNvSpPr>
            <a:spLocks noChangeShapeType="1"/>
          </p:cNvSpPr>
          <p:nvPr/>
        </p:nvSpPr>
        <p:spPr bwMode="auto">
          <a:xfrm>
            <a:off x="250825" y="6597650"/>
            <a:ext cx="8497888" cy="0"/>
          </a:xfrm>
          <a:prstGeom prst="line">
            <a:avLst/>
          </a:prstGeom>
          <a:noFill/>
          <a:ln w="57240" cap="sq">
            <a:solidFill>
              <a:srgbClr val="80808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3" name="Line 5"/>
          <p:cNvSpPr>
            <a:spLocks noChangeShapeType="1"/>
          </p:cNvSpPr>
          <p:nvPr/>
        </p:nvSpPr>
        <p:spPr bwMode="auto">
          <a:xfrm flipV="1">
            <a:off x="250825" y="1052513"/>
            <a:ext cx="0" cy="5545137"/>
          </a:xfrm>
          <a:prstGeom prst="line">
            <a:avLst/>
          </a:prstGeom>
          <a:noFill/>
          <a:ln w="57240" cap="sq">
            <a:solidFill>
              <a:srgbClr val="80808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 name="Text Box 6"/>
          <p:cNvSpPr txBox="1">
            <a:spLocks noChangeArrowheads="1"/>
          </p:cNvSpPr>
          <p:nvPr/>
        </p:nvSpPr>
        <p:spPr bwMode="auto">
          <a:xfrm>
            <a:off x="899490" y="1124680"/>
            <a:ext cx="2051920" cy="779960"/>
          </a:xfrm>
          <a:prstGeom prst="upArrow">
            <a:avLst/>
          </a:prstGeom>
          <a:ln>
            <a:headEnd/>
            <a:tailEnd/>
          </a:ln>
        </p:spPr>
        <p:style>
          <a:lnRef idx="0">
            <a:schemeClr val="accent1"/>
          </a:lnRef>
          <a:fillRef idx="3">
            <a:schemeClr val="accent1"/>
          </a:fillRef>
          <a:effectRef idx="3">
            <a:schemeClr val="accent1"/>
          </a:effectRef>
          <a:fontRef idx="minor">
            <a:schemeClr val="lt1"/>
          </a:fontRef>
        </p:style>
        <p:txBody>
          <a:bodyPr wrap="none" lIns="90000" tIns="46800" rIns="90000" bIns="46800">
            <a:sp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ja-JP" sz="3200" dirty="0">
                <a:solidFill>
                  <a:schemeClr val="bg1"/>
                </a:solidFill>
                <a:latin typeface="+mj-lt"/>
                <a:ea typeface="Osaka" charset="-128"/>
                <a:cs typeface="Osaka" charset="-128"/>
              </a:rPr>
              <a:t>Time</a:t>
            </a:r>
            <a:endParaRPr lang="ja-JP" sz="3200" dirty="0">
              <a:solidFill>
                <a:schemeClr val="bg1"/>
              </a:solidFill>
              <a:latin typeface="+mj-lt"/>
              <a:ea typeface="Osaka" charset="-128"/>
              <a:cs typeface="Osaka" charset="-128"/>
            </a:endParaRPr>
          </a:p>
        </p:txBody>
      </p:sp>
      <p:sp>
        <p:nvSpPr>
          <p:cNvPr id="203" name="Text Box 7"/>
          <p:cNvSpPr txBox="1">
            <a:spLocks noChangeArrowheads="1"/>
          </p:cNvSpPr>
          <p:nvPr/>
        </p:nvSpPr>
        <p:spPr bwMode="auto">
          <a:xfrm>
            <a:off x="6948330" y="5157240"/>
            <a:ext cx="1629879" cy="1165966"/>
          </a:xfrm>
          <a:prstGeom prst="rightArrow">
            <a:avLst/>
          </a:prstGeom>
          <a:ln>
            <a:headEnd/>
            <a:tailEnd/>
          </a:ln>
        </p:spPr>
        <p:style>
          <a:lnRef idx="0">
            <a:schemeClr val="accent1"/>
          </a:lnRef>
          <a:fillRef idx="3">
            <a:schemeClr val="accent1"/>
          </a:fillRef>
          <a:effectRef idx="3">
            <a:schemeClr val="accent1"/>
          </a:effectRef>
          <a:fontRef idx="minor">
            <a:schemeClr val="lt1"/>
          </a:fontRef>
        </p:style>
        <p:txBody>
          <a:bodyPr wrap="none" lIns="90000" tIns="46800" rIns="90000" bIns="46800">
            <a:sp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ja-JP" sz="3200" dirty="0">
                <a:solidFill>
                  <a:schemeClr val="bg1"/>
                </a:solidFill>
                <a:ea typeface="Osaka" charset="-128"/>
                <a:cs typeface="Osaka" charset="-128"/>
              </a:rPr>
              <a:t>Length</a:t>
            </a:r>
            <a:endParaRPr lang="ja-JP" sz="3200" dirty="0">
              <a:solidFill>
                <a:schemeClr val="bg1"/>
              </a:solidFill>
              <a:ea typeface="Osaka" charset="-128"/>
              <a:cs typeface="Osaka" charset="-128"/>
            </a:endParaRPr>
          </a:p>
        </p:txBody>
      </p:sp>
      <p:pic>
        <p:nvPicPr>
          <p:cNvPr id="20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3560763"/>
            <a:ext cx="1728787"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28194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6"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2205038"/>
            <a:ext cx="1298575" cy="129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7"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2525" y="1519238"/>
            <a:ext cx="1541463"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14" name="Text Box 17"/>
          <p:cNvSpPr txBox="1">
            <a:spLocks noChangeArrowheads="1"/>
          </p:cNvSpPr>
          <p:nvPr/>
        </p:nvSpPr>
        <p:spPr bwMode="auto">
          <a:xfrm>
            <a:off x="352425" y="2924175"/>
            <a:ext cx="5445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1s</a:t>
            </a:r>
          </a:p>
        </p:txBody>
      </p:sp>
      <p:sp>
        <p:nvSpPr>
          <p:cNvPr id="4115" name="Text Box 19"/>
          <p:cNvSpPr txBox="1">
            <a:spLocks noChangeArrowheads="1"/>
          </p:cNvSpPr>
          <p:nvPr/>
        </p:nvSpPr>
        <p:spPr bwMode="auto">
          <a:xfrm>
            <a:off x="250825" y="2114550"/>
            <a:ext cx="8334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1Ms</a:t>
            </a:r>
          </a:p>
        </p:txBody>
      </p:sp>
      <p:sp>
        <p:nvSpPr>
          <p:cNvPr id="210" name="Text Box 24"/>
          <p:cNvSpPr txBox="1">
            <a:spLocks noChangeArrowheads="1"/>
          </p:cNvSpPr>
          <p:nvPr/>
        </p:nvSpPr>
        <p:spPr bwMode="auto">
          <a:xfrm>
            <a:off x="6207125" y="2906713"/>
            <a:ext cx="20034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2763"/>
              </a:lnSpc>
              <a:spcBef>
                <a:spcPct val="0"/>
              </a:spcBef>
              <a:buFontTx/>
              <a:buNone/>
            </a:pPr>
            <a:r>
              <a:rPr lang="en-US" altLang="ja-JP" sz="2800">
                <a:latin typeface="Arial" panose="020B0604020202020204" pitchFamily="34" charset="0"/>
                <a:ea typeface="Osaka" pitchFamily="1" charset="-128"/>
              </a:rPr>
              <a:t>Mechanical</a:t>
            </a:r>
          </a:p>
          <a:p>
            <a:pPr eaLnBrk="1" hangingPunct="1">
              <a:lnSpc>
                <a:spcPts val="2763"/>
              </a:lnSpc>
              <a:spcBef>
                <a:spcPct val="0"/>
              </a:spcBef>
              <a:buFontTx/>
              <a:buNone/>
            </a:pPr>
            <a:r>
              <a:rPr lang="en-US" altLang="ja-JP" sz="2800">
                <a:latin typeface="Arial" panose="020B0604020202020204" pitchFamily="34" charset="0"/>
                <a:ea typeface="Osaka" pitchFamily="1" charset="-128"/>
              </a:rPr>
              <a:t>properties</a:t>
            </a:r>
            <a:endParaRPr lang="ja-JP" altLang="ja-JP" sz="2800">
              <a:latin typeface="Arial" panose="020B0604020202020204" pitchFamily="34" charset="0"/>
              <a:ea typeface="Osaka" pitchFamily="1" charset="-128"/>
            </a:endParaRPr>
          </a:p>
        </p:txBody>
      </p:sp>
      <p:sp>
        <p:nvSpPr>
          <p:cNvPr id="4117" name="Line 50"/>
          <p:cNvSpPr>
            <a:spLocks noChangeShapeType="1"/>
          </p:cNvSpPr>
          <p:nvPr/>
        </p:nvSpPr>
        <p:spPr bwMode="auto">
          <a:xfrm>
            <a:off x="650875" y="1581150"/>
            <a:ext cx="1588" cy="533400"/>
          </a:xfrm>
          <a:prstGeom prst="line">
            <a:avLst/>
          </a:prstGeom>
          <a:noFill/>
          <a:ln w="28440" cap="sq">
            <a:solidFill>
              <a:srgbClr val="000000"/>
            </a:solidFill>
            <a:prstDash val="dash"/>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4118" name="Text Box 51"/>
          <p:cNvSpPr txBox="1">
            <a:spLocks noChangeArrowheads="1"/>
          </p:cNvSpPr>
          <p:nvPr/>
        </p:nvSpPr>
        <p:spPr bwMode="auto">
          <a:xfrm>
            <a:off x="279400" y="1123950"/>
            <a:ext cx="774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1Gs</a:t>
            </a:r>
          </a:p>
        </p:txBody>
      </p:sp>
      <p:pic>
        <p:nvPicPr>
          <p:cNvPr id="213" name="図 30" descr="ooi_0.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13525" y="981075"/>
            <a:ext cx="18335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 name="Text Box 25"/>
          <p:cNvSpPr txBox="1">
            <a:spLocks noChangeArrowheads="1"/>
          </p:cNvSpPr>
          <p:nvPr/>
        </p:nvSpPr>
        <p:spPr bwMode="auto">
          <a:xfrm>
            <a:off x="2635250" y="5281613"/>
            <a:ext cx="2665413"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latin typeface="Arial" panose="020B0604020202020204" pitchFamily="34" charset="0"/>
                <a:ea typeface="Osaka" pitchFamily="1" charset="-128"/>
              </a:rPr>
              <a:t>Displacement</a:t>
            </a:r>
          </a:p>
          <a:p>
            <a:pPr eaLnBrk="1" hangingPunct="1">
              <a:spcBef>
                <a:spcPct val="0"/>
              </a:spcBef>
              <a:buFontTx/>
              <a:buNone/>
            </a:pPr>
            <a:r>
              <a:rPr lang="en-US" altLang="ja-JP" sz="2000">
                <a:latin typeface="Arial" panose="020B0604020202020204" pitchFamily="34" charset="0"/>
                <a:ea typeface="Osaka" pitchFamily="1" charset="-128"/>
              </a:rPr>
              <a:t>(Atom/Lattice)</a:t>
            </a:r>
            <a:endParaRPr lang="ja-JP" altLang="ja-JP" sz="2000">
              <a:latin typeface="Arial" panose="020B0604020202020204" pitchFamily="34" charset="0"/>
              <a:ea typeface="Osaka" pitchFamily="1" charset="-128"/>
            </a:endParaRPr>
          </a:p>
        </p:txBody>
      </p:sp>
      <p:pic>
        <p:nvPicPr>
          <p:cNvPr id="4121" name="図 30" descr="displacement.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005263"/>
            <a:ext cx="2303463"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2" name="Text Box 18"/>
          <p:cNvSpPr txBox="1">
            <a:spLocks noChangeArrowheads="1"/>
          </p:cNvSpPr>
          <p:nvPr/>
        </p:nvSpPr>
        <p:spPr bwMode="auto">
          <a:xfrm>
            <a:off x="250825" y="3616325"/>
            <a:ext cx="8493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1μs</a:t>
            </a:r>
          </a:p>
        </p:txBody>
      </p:sp>
      <p:sp>
        <p:nvSpPr>
          <p:cNvPr id="4123" name="Text Box 8"/>
          <p:cNvSpPr txBox="1">
            <a:spLocks noChangeArrowheads="1"/>
          </p:cNvSpPr>
          <p:nvPr/>
        </p:nvSpPr>
        <p:spPr bwMode="auto">
          <a:xfrm>
            <a:off x="1116013" y="6165850"/>
            <a:ext cx="6056312" cy="398463"/>
          </a:xfrm>
          <a:prstGeom prst="rect">
            <a:avLst/>
          </a:prstGeom>
          <a:solidFill>
            <a:schemeClr val="bg1">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rgbClr val="000000"/>
                </a:solidFill>
                <a:latin typeface="Arial" panose="020B0604020202020204" pitchFamily="34" charset="0"/>
                <a:ea typeface="Osaka" pitchFamily="1" charset="-128"/>
              </a:rPr>
              <a:t>1E-10	 	1E-8		1E-6 --- 1E-3 --- 1m</a:t>
            </a:r>
          </a:p>
        </p:txBody>
      </p:sp>
      <p:sp>
        <p:nvSpPr>
          <p:cNvPr id="218" name="Text Box 24"/>
          <p:cNvSpPr txBox="1">
            <a:spLocks noChangeArrowheads="1"/>
          </p:cNvSpPr>
          <p:nvPr/>
        </p:nvSpPr>
        <p:spPr bwMode="auto">
          <a:xfrm>
            <a:off x="4454525" y="4486275"/>
            <a:ext cx="2541588"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2763"/>
              </a:lnSpc>
              <a:spcBef>
                <a:spcPct val="0"/>
              </a:spcBef>
              <a:buFontTx/>
              <a:buNone/>
            </a:pPr>
            <a:r>
              <a:rPr lang="en-US" altLang="ja-JP" sz="2800">
                <a:latin typeface="Arial" panose="020B0604020202020204" pitchFamily="34" charset="0"/>
                <a:ea typeface="Osaka" pitchFamily="1" charset="-128"/>
              </a:rPr>
              <a:t>Microstructural</a:t>
            </a:r>
          </a:p>
          <a:p>
            <a:pPr eaLnBrk="1" hangingPunct="1">
              <a:lnSpc>
                <a:spcPts val="2763"/>
              </a:lnSpc>
              <a:spcBef>
                <a:spcPct val="0"/>
              </a:spcBef>
              <a:buFontTx/>
              <a:buNone/>
            </a:pPr>
            <a:r>
              <a:rPr lang="en-US" altLang="ja-JP" sz="2800">
                <a:latin typeface="Arial" panose="020B0604020202020204" pitchFamily="34" charset="0"/>
                <a:ea typeface="Osaka" pitchFamily="1" charset="-128"/>
              </a:rPr>
              <a:t>evolution</a:t>
            </a:r>
            <a:endParaRPr lang="ja-JP" altLang="ja-JP" sz="2800">
              <a:latin typeface="Arial" panose="020B0604020202020204" pitchFamily="34" charset="0"/>
              <a:ea typeface="Osaka" pitchFamily="1" charset="-128"/>
            </a:endParaRPr>
          </a:p>
        </p:txBody>
      </p:sp>
      <p:sp>
        <p:nvSpPr>
          <p:cNvPr id="12" name="角丸四角形 11"/>
          <p:cNvSpPr/>
          <p:nvPr/>
        </p:nvSpPr>
        <p:spPr>
          <a:xfrm>
            <a:off x="6207125" y="2863850"/>
            <a:ext cx="2038350" cy="86995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9" name="角丸四角形 218"/>
          <p:cNvSpPr/>
          <p:nvPr/>
        </p:nvSpPr>
        <p:spPr>
          <a:xfrm>
            <a:off x="4376738" y="4410075"/>
            <a:ext cx="2559050" cy="85883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テキスト ボックス 12"/>
          <p:cNvSpPr txBox="1"/>
          <p:nvPr/>
        </p:nvSpPr>
        <p:spPr>
          <a:xfrm>
            <a:off x="5394325" y="5756275"/>
            <a:ext cx="725488" cy="369888"/>
          </a:xfrm>
          <a:prstGeom prst="rect">
            <a:avLst/>
          </a:prstGeom>
          <a:solidFill>
            <a:schemeClr val="bg1">
              <a:lumMod val="85000"/>
            </a:schemeClr>
          </a:solidFill>
        </p:spPr>
        <p:txBody>
          <a:bodyPr>
            <a:spAutoFit/>
          </a:bodyPr>
          <a:lstStyle/>
          <a:p>
            <a:pPr>
              <a:defRPr/>
            </a:pPr>
            <a:r>
              <a:rPr lang="en-US" altLang="ja-JP" dirty="0">
                <a:ea typeface="ＭＳ Ｐゴシック" panose="020B0600070205080204" pitchFamily="50" charset="-128"/>
              </a:rPr>
              <a:t>done</a:t>
            </a:r>
            <a:endParaRPr lang="ja-JP" altLang="en-US" dirty="0">
              <a:ea typeface="ＭＳ Ｐゴシック" panose="020B0600070205080204" pitchFamily="50" charset="-128"/>
            </a:endParaRPr>
          </a:p>
        </p:txBody>
      </p:sp>
      <p:sp>
        <p:nvSpPr>
          <p:cNvPr id="221" name="テキスト ボックス 220"/>
          <p:cNvSpPr txBox="1"/>
          <p:nvPr/>
        </p:nvSpPr>
        <p:spPr>
          <a:xfrm>
            <a:off x="6297136" y="3887272"/>
            <a:ext cx="1152784" cy="369332"/>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defRPr/>
            </a:pPr>
            <a:r>
              <a:rPr lang="en-US" altLang="ja-JP" dirty="0"/>
              <a:t>next step</a:t>
            </a:r>
            <a:endParaRPr lang="ja-JP" altLang="en-US" dirty="0"/>
          </a:p>
        </p:txBody>
      </p:sp>
      <p:sp>
        <p:nvSpPr>
          <p:cNvPr id="29" name="テキスト ボックス 28"/>
          <p:cNvSpPr txBox="1">
            <a:spLocks noChangeArrowheads="1"/>
          </p:cNvSpPr>
          <p:nvPr/>
        </p:nvSpPr>
        <p:spPr bwMode="auto">
          <a:xfrm>
            <a:off x="4643438" y="909638"/>
            <a:ext cx="210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3600" dirty="0" smtClean="0">
                <a:solidFill>
                  <a:schemeClr val="bg1">
                    <a:lumMod val="65000"/>
                  </a:schemeClr>
                </a:solidFill>
                <a:latin typeface="Arial" panose="020B0604020202020204" pitchFamily="34" charset="0"/>
              </a:rPr>
              <a:t>Plant Life</a:t>
            </a:r>
            <a:endParaRPr lang="ja-JP" altLang="en-US" sz="3600" dirty="0" smtClean="0">
              <a:solidFill>
                <a:schemeClr val="bg1">
                  <a:lumMod val="65000"/>
                </a:schemeClr>
              </a:solidFill>
              <a:latin typeface="Arial" panose="020B0604020202020204" pitchFamily="34" charset="0"/>
            </a:endParaRPr>
          </a:p>
        </p:txBody>
      </p:sp>
      <p:sp>
        <p:nvSpPr>
          <p:cNvPr id="4132"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5449A2C-0AEA-4E56-955C-2B62E0E55798}" type="slidenum">
              <a:rPr lang="ja-JP" altLang="en-US" sz="1200">
                <a:solidFill>
                  <a:srgbClr val="898989"/>
                </a:solidFill>
              </a:rPr>
              <a:pPr>
                <a:spcBef>
                  <a:spcPct val="0"/>
                </a:spcBef>
                <a:buFontTx/>
                <a:buNone/>
              </a:pPr>
              <a:t>2</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4"/>
                                        </p:tgtEl>
                                        <p:attrNameLst>
                                          <p:attrName>style.visibility</p:attrName>
                                        </p:attrNameLst>
                                      </p:cBhvr>
                                      <p:to>
                                        <p:strVal val="visible"/>
                                      </p:to>
                                    </p:set>
                                    <p:animEffect transition="in" filter="fade">
                                      <p:cBhvr>
                                        <p:cTn id="7" dur="500"/>
                                        <p:tgtEl>
                                          <p:spTgt spid="2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0"/>
                                        </p:tgtEl>
                                        <p:attrNameLst>
                                          <p:attrName>style.visibility</p:attrName>
                                        </p:attrNameLst>
                                      </p:cBhvr>
                                      <p:to>
                                        <p:strVal val="visible"/>
                                      </p:to>
                                    </p:set>
                                    <p:animEffect transition="in" filter="fade">
                                      <p:cBhvr>
                                        <p:cTn id="13" dur="500"/>
                                        <p:tgtEl>
                                          <p:spTgt spid="22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206"/>
                                        </p:tgtEl>
                                        <p:attrNameLst>
                                          <p:attrName>style.visibility</p:attrName>
                                        </p:attrNameLst>
                                      </p:cBhvr>
                                      <p:to>
                                        <p:strVal val="visible"/>
                                      </p:to>
                                    </p:set>
                                    <p:animEffect transition="in" filter="fade">
                                      <p:cBhvr>
                                        <p:cTn id="18" dur="500"/>
                                        <p:tgtEl>
                                          <p:spTgt spid="206"/>
                                        </p:tgtEl>
                                      </p:cBhvr>
                                    </p:animEffect>
                                  </p:childTnLst>
                                </p:cTn>
                              </p:par>
                              <p:par>
                                <p:cTn id="19" presetID="10" presetClass="entr" presetSubtype="0" fill="hold" nodeType="withEffect">
                                  <p:stCondLst>
                                    <p:cond delay="0"/>
                                  </p:stCondLst>
                                  <p:childTnLst>
                                    <p:set>
                                      <p:cBhvr>
                                        <p:cTn id="20" dur="1" fill="hold">
                                          <p:stCondLst>
                                            <p:cond delay="0"/>
                                          </p:stCondLst>
                                        </p:cTn>
                                        <p:tgtEl>
                                          <p:spTgt spid="204"/>
                                        </p:tgtEl>
                                        <p:attrNameLst>
                                          <p:attrName>style.visibility</p:attrName>
                                        </p:attrNameLst>
                                      </p:cBhvr>
                                      <p:to>
                                        <p:strVal val="visible"/>
                                      </p:to>
                                    </p:set>
                                    <p:animEffect transition="in" filter="fade">
                                      <p:cBhvr>
                                        <p:cTn id="21" dur="500"/>
                                        <p:tgtEl>
                                          <p:spTgt spid="204"/>
                                        </p:tgtEl>
                                      </p:cBhvr>
                                    </p:animEffect>
                                  </p:childTnLst>
                                </p:cTn>
                              </p:par>
                              <p:par>
                                <p:cTn id="22" presetID="10" presetClass="entr" presetSubtype="0" fill="hold" nodeType="withEffect">
                                  <p:stCondLst>
                                    <p:cond delay="0"/>
                                  </p:stCondLst>
                                  <p:childTnLst>
                                    <p:set>
                                      <p:cBhvr>
                                        <p:cTn id="23" dur="1" fill="hold">
                                          <p:stCondLst>
                                            <p:cond delay="0"/>
                                          </p:stCondLst>
                                        </p:cTn>
                                        <p:tgtEl>
                                          <p:spTgt spid="221"/>
                                        </p:tgtEl>
                                        <p:attrNameLst>
                                          <p:attrName>style.visibility</p:attrName>
                                        </p:attrNameLst>
                                      </p:cBhvr>
                                      <p:to>
                                        <p:strVal val="visible"/>
                                      </p:to>
                                    </p:set>
                                    <p:animEffect transition="in" filter="fade">
                                      <p:cBhvr>
                                        <p:cTn id="24" dur="500"/>
                                        <p:tgtEl>
                                          <p:spTgt spid="22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8"/>
                                        </p:tgtEl>
                                        <p:attrNameLst>
                                          <p:attrName>style.visibility</p:attrName>
                                        </p:attrNameLst>
                                      </p:cBhvr>
                                      <p:to>
                                        <p:strVal val="visible"/>
                                      </p:to>
                                    </p:set>
                                    <p:animEffect transition="in" filter="fade">
                                      <p:cBhvr>
                                        <p:cTn id="30" dur="500"/>
                                        <p:tgtEl>
                                          <p:spTgt spid="21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205"/>
                                        </p:tgtEl>
                                        <p:attrNameLst>
                                          <p:attrName>style.visibility</p:attrName>
                                        </p:attrNameLst>
                                      </p:cBhvr>
                                      <p:to>
                                        <p:strVal val="visible"/>
                                      </p:to>
                                    </p:set>
                                    <p:animEffect transition="in" filter="fade">
                                      <p:cBhvr>
                                        <p:cTn id="35" dur="500"/>
                                        <p:tgtEl>
                                          <p:spTgt spid="205"/>
                                        </p:tgtEl>
                                      </p:cBhvr>
                                    </p:animEffect>
                                  </p:childTnLst>
                                </p:cTn>
                              </p:par>
                              <p:par>
                                <p:cTn id="36" presetID="10" presetClass="entr" presetSubtype="0" fill="hold" nodeType="withEffect">
                                  <p:stCondLst>
                                    <p:cond delay="0"/>
                                  </p:stCondLst>
                                  <p:childTnLst>
                                    <p:set>
                                      <p:cBhvr>
                                        <p:cTn id="37" dur="1" fill="hold">
                                          <p:stCondLst>
                                            <p:cond delay="0"/>
                                          </p:stCondLst>
                                        </p:cTn>
                                        <p:tgtEl>
                                          <p:spTgt spid="207"/>
                                        </p:tgtEl>
                                        <p:attrNameLst>
                                          <p:attrName>style.visibility</p:attrName>
                                        </p:attrNameLst>
                                      </p:cBhvr>
                                      <p:to>
                                        <p:strVal val="visible"/>
                                      </p:to>
                                    </p:set>
                                    <p:animEffect transition="in" filter="fade">
                                      <p:cBhvr>
                                        <p:cTn id="38" dur="500"/>
                                        <p:tgtEl>
                                          <p:spTgt spid="20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0"/>
                                        </p:tgtEl>
                                        <p:attrNameLst>
                                          <p:attrName>style.visibility</p:attrName>
                                        </p:attrNameLst>
                                      </p:cBhvr>
                                      <p:to>
                                        <p:strVal val="visible"/>
                                      </p:to>
                                    </p:set>
                                    <p:animEffect transition="in" filter="fade">
                                      <p:cBhvr>
                                        <p:cTn id="41" dur="500"/>
                                        <p:tgtEl>
                                          <p:spTgt spid="2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nodeType="clickEffect">
                                  <p:stCondLst>
                                    <p:cond delay="0"/>
                                  </p:stCondLst>
                                  <p:childTnLst>
                                    <p:set>
                                      <p:cBhvr>
                                        <p:cTn id="48" dur="1" fill="hold">
                                          <p:stCondLst>
                                            <p:cond delay="0"/>
                                          </p:stCondLst>
                                        </p:cTn>
                                        <p:tgtEl>
                                          <p:spTgt spid="213"/>
                                        </p:tgtEl>
                                        <p:attrNameLst>
                                          <p:attrName>style.visibility</p:attrName>
                                        </p:attrNameLst>
                                      </p:cBhvr>
                                      <p:to>
                                        <p:strVal val="visible"/>
                                      </p:to>
                                    </p:set>
                                    <p:animEffect transition="in" filter="fade">
                                      <p:cBhvr>
                                        <p:cTn id="49" dur="500"/>
                                        <p:tgtEl>
                                          <p:spTgt spid="21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p:bldP spid="210" grpId="0"/>
      <p:bldP spid="214" grpId="0"/>
      <p:bldP spid="218" grpId="0"/>
      <p:bldP spid="12" grpId="0" animBg="1"/>
      <p:bldP spid="219" grpId="0" animBg="1"/>
      <p:bldP spid="13" grpId="0" animBg="1"/>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457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76350" y="188913"/>
            <a:ext cx="6678613"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stress intensity factor K</a:t>
            </a:r>
            <a:endParaRPr lang="ja-JP" altLang="en-US" sz="3600" b="1" dirty="0">
              <a:solidFill>
                <a:schemeClr val="tx1">
                  <a:lumMod val="95000"/>
                  <a:lumOff val="5000"/>
                </a:schemeClr>
              </a:solidFill>
              <a:ea typeface="+mn-ea"/>
              <a:cs typeface="Arial" pitchFamily="34" charset="0"/>
            </a:endParaRPr>
          </a:p>
        </p:txBody>
      </p:sp>
      <p:pic>
        <p:nvPicPr>
          <p:cNvPr id="24581" name="図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066800"/>
            <a:ext cx="161925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4" name="テキスト ボックス 31"/>
          <p:cNvSpPr txBox="1">
            <a:spLocks noChangeArrowheads="1"/>
          </p:cNvSpPr>
          <p:nvPr/>
        </p:nvSpPr>
        <p:spPr bwMode="auto">
          <a:xfrm>
            <a:off x="304800" y="3963988"/>
            <a:ext cx="1336675" cy="461962"/>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Pa m</a:t>
            </a:r>
            <a:r>
              <a:rPr lang="en-US" altLang="ja-JP" sz="2400" baseline="30000"/>
              <a:t>1/2</a:t>
            </a:r>
            <a:r>
              <a:rPr lang="en-US" altLang="ja-JP" sz="2400"/>
              <a:t> ?</a:t>
            </a:r>
          </a:p>
        </p:txBody>
      </p:sp>
      <p:sp>
        <p:nvSpPr>
          <p:cNvPr id="24583" name="テキスト ボックス 27"/>
          <p:cNvSpPr txBox="1">
            <a:spLocks noChangeArrowheads="1"/>
          </p:cNvSpPr>
          <p:nvPr/>
        </p:nvSpPr>
        <p:spPr bwMode="auto">
          <a:xfrm>
            <a:off x="2051050" y="1066800"/>
            <a:ext cx="6623050" cy="2678113"/>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Fracture toughness of the material (K</a:t>
            </a:r>
            <a:r>
              <a:rPr lang="en-US" altLang="ja-JP" sz="2800" baseline="-25000"/>
              <a:t>IC</a:t>
            </a:r>
            <a:r>
              <a:rPr lang="en-US" altLang="ja-JP" sz="2800"/>
              <a:t>) is defined in fracture mechanics and has a curious unit, [Pa m</a:t>
            </a:r>
            <a:r>
              <a:rPr lang="en-US" altLang="ja-JP" sz="2800" baseline="30000"/>
              <a:t>1/2</a:t>
            </a:r>
            <a:r>
              <a:rPr lang="en-US" altLang="ja-JP" sz="2800"/>
              <a:t>].</a:t>
            </a:r>
          </a:p>
          <a:p>
            <a:pPr eaLnBrk="1" hangingPunct="1">
              <a:spcBef>
                <a:spcPct val="0"/>
              </a:spcBef>
              <a:buFontTx/>
              <a:buNone/>
            </a:pPr>
            <a:r>
              <a:rPr lang="en-US" altLang="ja-JP" sz="2800"/>
              <a:t>Subscript “I” represents the fracture mode.</a:t>
            </a:r>
          </a:p>
          <a:p>
            <a:pPr eaLnBrk="1" hangingPunct="1">
              <a:spcBef>
                <a:spcPct val="0"/>
              </a:spcBef>
              <a:buFontTx/>
              <a:buNone/>
            </a:pPr>
            <a:r>
              <a:rPr lang="en-US" altLang="ja-JP" sz="2800"/>
              <a:t>If K</a:t>
            </a:r>
            <a:r>
              <a:rPr lang="en-US" altLang="ja-JP" sz="2800" baseline="-25000"/>
              <a:t>IC</a:t>
            </a:r>
            <a:r>
              <a:rPr lang="en-US" altLang="ja-JP" sz="2800"/>
              <a:t> &gt; K (stress and crack environment), then the material will not break, like </a:t>
            </a:r>
            <a:r>
              <a:rPr lang="en-US" altLang="ja-JP" sz="2800">
                <a:latin typeface="Symbol" panose="05050102010706020507" pitchFamily="18" charset="2"/>
              </a:rPr>
              <a:t>s</a:t>
            </a:r>
            <a:r>
              <a:rPr lang="en-US" altLang="ja-JP" sz="2800" baseline="-25000"/>
              <a:t>y</a:t>
            </a:r>
            <a:r>
              <a:rPr lang="en-US" altLang="ja-JP" sz="2800"/>
              <a:t> &gt; </a:t>
            </a:r>
            <a:r>
              <a:rPr lang="en-US" altLang="ja-JP" sz="2800">
                <a:latin typeface="Symbol" panose="05050102010706020507" pitchFamily="18" charset="2"/>
              </a:rPr>
              <a:t>s</a:t>
            </a:r>
            <a:r>
              <a:rPr lang="en-US" altLang="ja-JP" sz="2800"/>
              <a:t>.</a:t>
            </a:r>
          </a:p>
        </p:txBody>
      </p:sp>
      <p:sp>
        <p:nvSpPr>
          <p:cNvPr id="124936" name="テキスト ボックス 27"/>
          <p:cNvSpPr txBox="1">
            <a:spLocks noChangeArrowheads="1"/>
          </p:cNvSpPr>
          <p:nvPr/>
        </p:nvSpPr>
        <p:spPr bwMode="auto">
          <a:xfrm>
            <a:off x="304800" y="4552950"/>
            <a:ext cx="2927350" cy="132397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The “crack propagation environment” is defined both by the </a:t>
            </a:r>
            <a:r>
              <a:rPr lang="en-US" altLang="ja-JP" sz="2000">
                <a:solidFill>
                  <a:srgbClr val="FF0000"/>
                </a:solidFill>
              </a:rPr>
              <a:t>stress</a:t>
            </a:r>
            <a:r>
              <a:rPr lang="en-US" altLang="ja-JP" sz="2000"/>
              <a:t> and the </a:t>
            </a:r>
            <a:r>
              <a:rPr lang="en-US" altLang="ja-JP" sz="2000" b="1" u="sng">
                <a:solidFill>
                  <a:srgbClr val="FF0000"/>
                </a:solidFill>
              </a:rPr>
              <a:t>crack length</a:t>
            </a:r>
            <a:r>
              <a:rPr lang="en-US" altLang="ja-JP" sz="2000"/>
              <a:t>.</a:t>
            </a:r>
          </a:p>
        </p:txBody>
      </p:sp>
      <p:sp>
        <p:nvSpPr>
          <p:cNvPr id="3" name="正方形/長方形 2"/>
          <p:cNvSpPr/>
          <p:nvPr/>
        </p:nvSpPr>
        <p:spPr>
          <a:xfrm>
            <a:off x="4057650" y="4319588"/>
            <a:ext cx="1116013" cy="10715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下矢印 3"/>
          <p:cNvSpPr/>
          <p:nvPr/>
        </p:nvSpPr>
        <p:spPr>
          <a:xfrm>
            <a:off x="4043363" y="5438775"/>
            <a:ext cx="1123950" cy="350838"/>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latin typeface="Symbol" panose="05050102010706020507" pitchFamily="18" charset="2"/>
              </a:rPr>
              <a:t>2s</a:t>
            </a:r>
            <a:endParaRPr lang="ja-JP" altLang="en-US" dirty="0">
              <a:latin typeface="Symbol" panose="05050102010706020507" pitchFamily="18" charset="2"/>
            </a:endParaRPr>
          </a:p>
        </p:txBody>
      </p:sp>
      <p:sp>
        <p:nvSpPr>
          <p:cNvPr id="5" name="上矢印 4"/>
          <p:cNvSpPr/>
          <p:nvPr/>
        </p:nvSpPr>
        <p:spPr>
          <a:xfrm>
            <a:off x="4043363" y="3897313"/>
            <a:ext cx="1195387" cy="381000"/>
          </a:xfrm>
          <a:prstGeom prst="up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latin typeface="Symbol" panose="05050102010706020507" pitchFamily="18" charset="2"/>
              </a:rPr>
              <a:t>2s</a:t>
            </a:r>
            <a:endParaRPr lang="ja-JP" altLang="en-US" dirty="0">
              <a:latin typeface="Symbol" panose="05050102010706020507" pitchFamily="18" charset="2"/>
            </a:endParaRPr>
          </a:p>
        </p:txBody>
      </p:sp>
      <p:cxnSp>
        <p:nvCxnSpPr>
          <p:cNvPr id="7" name="直線コネクタ 6"/>
          <p:cNvCxnSpPr/>
          <p:nvPr/>
        </p:nvCxnSpPr>
        <p:spPr>
          <a:xfrm>
            <a:off x="4538663" y="4908550"/>
            <a:ext cx="13335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4941" name="テキスト ボックス 27"/>
          <p:cNvSpPr txBox="1">
            <a:spLocks noChangeArrowheads="1"/>
          </p:cNvSpPr>
          <p:nvPr/>
        </p:nvSpPr>
        <p:spPr bwMode="auto">
          <a:xfrm>
            <a:off x="3346450" y="5989638"/>
            <a:ext cx="2668588" cy="70802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If the material break at 2</a:t>
            </a:r>
            <a:r>
              <a:rPr lang="en-US" altLang="ja-JP" sz="2000">
                <a:latin typeface="Symbol" panose="05050102010706020507" pitchFamily="18" charset="2"/>
              </a:rPr>
              <a:t>s</a:t>
            </a:r>
            <a:r>
              <a:rPr lang="en-US" altLang="ja-JP" sz="2000"/>
              <a:t>, and crack length 2a,</a:t>
            </a:r>
          </a:p>
        </p:txBody>
      </p:sp>
      <p:sp>
        <p:nvSpPr>
          <p:cNvPr id="124942" name="テキスト ボックス 27"/>
          <p:cNvSpPr txBox="1">
            <a:spLocks noChangeArrowheads="1"/>
          </p:cNvSpPr>
          <p:nvPr/>
        </p:nvSpPr>
        <p:spPr bwMode="auto">
          <a:xfrm>
            <a:off x="6129338" y="5989638"/>
            <a:ext cx="2784475" cy="70802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it will break under </a:t>
            </a:r>
            <a:r>
              <a:rPr lang="en-US" altLang="ja-JP" sz="2000">
                <a:latin typeface="Symbol" panose="05050102010706020507" pitchFamily="18" charset="2"/>
              </a:rPr>
              <a:t>s</a:t>
            </a:r>
            <a:r>
              <a:rPr lang="en-US" altLang="ja-JP" sz="2000"/>
              <a:t> </a:t>
            </a:r>
          </a:p>
          <a:p>
            <a:pPr eaLnBrk="1" hangingPunct="1">
              <a:spcBef>
                <a:spcPct val="0"/>
              </a:spcBef>
              <a:buFontTx/>
              <a:buNone/>
            </a:pPr>
            <a:r>
              <a:rPr lang="en-US" altLang="ja-JP" sz="2000"/>
              <a:t>and 8a condition.</a:t>
            </a:r>
          </a:p>
        </p:txBody>
      </p:sp>
      <p:sp>
        <p:nvSpPr>
          <p:cNvPr id="124943" name="テキスト ボックス 27"/>
          <p:cNvSpPr txBox="1">
            <a:spLocks noChangeArrowheads="1"/>
          </p:cNvSpPr>
          <p:nvPr/>
        </p:nvSpPr>
        <p:spPr bwMode="auto">
          <a:xfrm>
            <a:off x="4371975" y="4543425"/>
            <a:ext cx="466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chemeClr val="bg1"/>
                </a:solidFill>
              </a:rPr>
              <a:t>2a</a:t>
            </a:r>
          </a:p>
        </p:txBody>
      </p:sp>
      <p:cxnSp>
        <p:nvCxnSpPr>
          <p:cNvPr id="23" name="直線コネクタ 22"/>
          <p:cNvCxnSpPr/>
          <p:nvPr/>
        </p:nvCxnSpPr>
        <p:spPr>
          <a:xfrm>
            <a:off x="5932488" y="4886325"/>
            <a:ext cx="13335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4945" name="テキスト ボックス 27"/>
          <p:cNvSpPr txBox="1">
            <a:spLocks noChangeArrowheads="1"/>
          </p:cNvSpPr>
          <p:nvPr/>
        </p:nvSpPr>
        <p:spPr bwMode="auto">
          <a:xfrm>
            <a:off x="5638800" y="4516438"/>
            <a:ext cx="9826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then, </a:t>
            </a:r>
          </a:p>
        </p:txBody>
      </p:sp>
      <p:sp>
        <p:nvSpPr>
          <p:cNvPr id="25" name="正方形/長方形 24"/>
          <p:cNvSpPr/>
          <p:nvPr/>
        </p:nvSpPr>
        <p:spPr>
          <a:xfrm>
            <a:off x="6808788" y="4316413"/>
            <a:ext cx="1116012" cy="10715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下矢印 25"/>
          <p:cNvSpPr/>
          <p:nvPr/>
        </p:nvSpPr>
        <p:spPr>
          <a:xfrm>
            <a:off x="6970713" y="5430838"/>
            <a:ext cx="773112" cy="352425"/>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latin typeface="Symbol" panose="05050102010706020507" pitchFamily="18" charset="2"/>
              </a:rPr>
              <a:t>s</a:t>
            </a:r>
            <a:endParaRPr lang="ja-JP" altLang="en-US" dirty="0">
              <a:latin typeface="Symbol" panose="05050102010706020507" pitchFamily="18" charset="2"/>
            </a:endParaRPr>
          </a:p>
        </p:txBody>
      </p:sp>
      <p:sp>
        <p:nvSpPr>
          <p:cNvPr id="27" name="上矢印 26"/>
          <p:cNvSpPr/>
          <p:nvPr/>
        </p:nvSpPr>
        <p:spPr>
          <a:xfrm>
            <a:off x="6970713" y="3900488"/>
            <a:ext cx="773112" cy="382587"/>
          </a:xfrm>
          <a:prstGeom prst="up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latin typeface="Symbol" panose="05050102010706020507" pitchFamily="18" charset="2"/>
              </a:rPr>
              <a:t>s</a:t>
            </a:r>
            <a:endParaRPr lang="ja-JP" altLang="en-US" dirty="0">
              <a:latin typeface="Symbol" panose="05050102010706020507" pitchFamily="18" charset="2"/>
            </a:endParaRPr>
          </a:p>
        </p:txBody>
      </p:sp>
      <p:cxnSp>
        <p:nvCxnSpPr>
          <p:cNvPr id="28" name="直線コネクタ 27"/>
          <p:cNvCxnSpPr/>
          <p:nvPr/>
        </p:nvCxnSpPr>
        <p:spPr>
          <a:xfrm>
            <a:off x="7150100" y="4905375"/>
            <a:ext cx="46672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4950" name="テキスト ボックス 27"/>
          <p:cNvSpPr txBox="1">
            <a:spLocks noChangeArrowheads="1"/>
          </p:cNvSpPr>
          <p:nvPr/>
        </p:nvSpPr>
        <p:spPr bwMode="auto">
          <a:xfrm>
            <a:off x="7167563" y="4540250"/>
            <a:ext cx="4683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chemeClr val="bg1"/>
                </a:solidFill>
              </a:rPr>
              <a:t>8a</a:t>
            </a:r>
          </a:p>
        </p:txBody>
      </p:sp>
      <p:sp>
        <p:nvSpPr>
          <p:cNvPr id="2459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ACF87A6-8686-49EE-86AB-53DF7E05C011}" type="slidenum">
              <a:rPr lang="ja-JP" altLang="en-US" sz="1200">
                <a:solidFill>
                  <a:srgbClr val="898989"/>
                </a:solidFill>
              </a:rPr>
              <a:pPr>
                <a:spcBef>
                  <a:spcPct val="0"/>
                </a:spcBef>
                <a:buFontTx/>
                <a:buNone/>
              </a:pPr>
              <a:t>20</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4934"/>
                                        </p:tgtEl>
                                        <p:attrNameLst>
                                          <p:attrName>style.visibility</p:attrName>
                                        </p:attrNameLst>
                                      </p:cBhvr>
                                      <p:to>
                                        <p:strVal val="visible"/>
                                      </p:to>
                                    </p:set>
                                    <p:animEffect transition="in" filter="fade">
                                      <p:cBhvr>
                                        <p:cTn id="7" dur="500"/>
                                        <p:tgtEl>
                                          <p:spTgt spid="1249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4936"/>
                                        </p:tgtEl>
                                        <p:attrNameLst>
                                          <p:attrName>style.visibility</p:attrName>
                                        </p:attrNameLst>
                                      </p:cBhvr>
                                      <p:to>
                                        <p:strVal val="visible"/>
                                      </p:to>
                                    </p:set>
                                    <p:animEffect transition="in" filter="fade">
                                      <p:cBhvr>
                                        <p:cTn id="12" dur="500"/>
                                        <p:tgtEl>
                                          <p:spTgt spid="1249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4941"/>
                                        </p:tgtEl>
                                        <p:attrNameLst>
                                          <p:attrName>style.visibility</p:attrName>
                                        </p:attrNameLst>
                                      </p:cBhvr>
                                      <p:to>
                                        <p:strVal val="visible"/>
                                      </p:to>
                                    </p:set>
                                    <p:animEffect transition="in" filter="fade">
                                      <p:cBhvr>
                                        <p:cTn id="29" dur="500"/>
                                        <p:tgtEl>
                                          <p:spTgt spid="12494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4942"/>
                                        </p:tgtEl>
                                        <p:attrNameLst>
                                          <p:attrName>style.visibility</p:attrName>
                                        </p:attrNameLst>
                                      </p:cBhvr>
                                      <p:to>
                                        <p:strVal val="visible"/>
                                      </p:to>
                                    </p:set>
                                    <p:animEffect transition="in" filter="fade">
                                      <p:cBhvr>
                                        <p:cTn id="32" dur="500"/>
                                        <p:tgtEl>
                                          <p:spTgt spid="12494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4943"/>
                                        </p:tgtEl>
                                        <p:attrNameLst>
                                          <p:attrName>style.visibility</p:attrName>
                                        </p:attrNameLst>
                                      </p:cBhvr>
                                      <p:to>
                                        <p:strVal val="visible"/>
                                      </p:to>
                                    </p:set>
                                    <p:animEffect transition="in" filter="fade">
                                      <p:cBhvr>
                                        <p:cTn id="35" dur="500"/>
                                        <p:tgtEl>
                                          <p:spTgt spid="124943"/>
                                        </p:tgtEl>
                                      </p:cBhvr>
                                    </p:animEffect>
                                  </p:childTnLst>
                                </p:cTn>
                              </p:par>
                              <p:par>
                                <p:cTn id="36" presetID="10" presetClass="entr" presetSubtype="0"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24945"/>
                                        </p:tgtEl>
                                        <p:attrNameLst>
                                          <p:attrName>style.visibility</p:attrName>
                                        </p:attrNameLst>
                                      </p:cBhvr>
                                      <p:to>
                                        <p:strVal val="visible"/>
                                      </p:to>
                                    </p:set>
                                    <p:animEffect transition="in" filter="fade">
                                      <p:cBhvr>
                                        <p:cTn id="41" dur="500"/>
                                        <p:tgtEl>
                                          <p:spTgt spid="12494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24950"/>
                                        </p:tgtEl>
                                        <p:attrNameLst>
                                          <p:attrName>style.visibility</p:attrName>
                                        </p:attrNameLst>
                                      </p:cBhvr>
                                      <p:to>
                                        <p:strVal val="visible"/>
                                      </p:to>
                                    </p:set>
                                    <p:animEffect transition="in" filter="fade">
                                      <p:cBhvr>
                                        <p:cTn id="56" dur="500"/>
                                        <p:tgtEl>
                                          <p:spTgt spid="124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4" grpId="0" animBg="1"/>
      <p:bldP spid="124936" grpId="0" animBg="1"/>
      <p:bldP spid="3" grpId="0" animBg="1"/>
      <p:bldP spid="4" grpId="0" animBg="1"/>
      <p:bldP spid="5" grpId="0" animBg="1"/>
      <p:bldP spid="124941" grpId="0" animBg="1"/>
      <p:bldP spid="124942" grpId="0" animBg="1"/>
      <p:bldP spid="124943" grpId="0"/>
      <p:bldP spid="124945" grpId="0"/>
      <p:bldP spid="25" grpId="0" animBg="1"/>
      <p:bldP spid="26" grpId="0" animBg="1"/>
      <p:bldP spid="27" grpId="0" animBg="1"/>
      <p:bldP spid="1249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560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76350" y="188913"/>
            <a:ext cx="72675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strength/stress, toughness/</a:t>
            </a:r>
            <a:r>
              <a:rPr lang="ja-JP" altLang="en-US" sz="3600" b="1" dirty="0">
                <a:solidFill>
                  <a:schemeClr val="tx1">
                    <a:lumMod val="95000"/>
                    <a:lumOff val="5000"/>
                  </a:schemeClr>
                </a:solidFill>
                <a:ea typeface="+mn-ea"/>
                <a:cs typeface="Arial" pitchFamily="34" charset="0"/>
              </a:rPr>
              <a:t> </a:t>
            </a:r>
            <a:r>
              <a:rPr lang="en-US" altLang="ja-JP" sz="3600" b="1" dirty="0">
                <a:solidFill>
                  <a:srgbClr val="FF0000"/>
                </a:solidFill>
                <a:ea typeface="+mn-ea"/>
                <a:cs typeface="Arial" pitchFamily="34" charset="0"/>
              </a:rPr>
              <a:t>???</a:t>
            </a:r>
            <a:endParaRPr lang="ja-JP" altLang="en-US" sz="3600" b="1" dirty="0">
              <a:solidFill>
                <a:srgbClr val="FF0000"/>
              </a:solidFill>
              <a:ea typeface="+mn-ea"/>
              <a:cs typeface="Arial" pitchFamily="34" charset="0"/>
            </a:endParaRPr>
          </a:p>
        </p:txBody>
      </p:sp>
      <p:sp>
        <p:nvSpPr>
          <p:cNvPr id="2560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E7C32B66-E0F5-4ABD-A6C6-E8322ECCA4AC}" type="slidenum">
              <a:rPr lang="ja-JP" altLang="en-US" sz="1200">
                <a:solidFill>
                  <a:srgbClr val="898989"/>
                </a:solidFill>
              </a:rPr>
              <a:pPr>
                <a:spcBef>
                  <a:spcPct val="0"/>
                </a:spcBef>
                <a:buFontTx/>
                <a:buNone/>
              </a:pPr>
              <a:t>21</a:t>
            </a:fld>
            <a:endParaRPr lang="ja-JP" altLang="en-US" sz="1200">
              <a:solidFill>
                <a:srgbClr val="898989"/>
              </a:solidFill>
            </a:endParaRPr>
          </a:p>
        </p:txBody>
      </p:sp>
      <p:sp>
        <p:nvSpPr>
          <p:cNvPr id="2" name="正方形/長方形 1"/>
          <p:cNvSpPr/>
          <p:nvPr/>
        </p:nvSpPr>
        <p:spPr>
          <a:xfrm>
            <a:off x="1046163" y="1066800"/>
            <a:ext cx="6724650" cy="1587500"/>
          </a:xfrm>
          <a:prstGeom prst="rect">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00B050"/>
                </a:solidFill>
              </a:rPr>
              <a:t>If the target component has </a:t>
            </a:r>
            <a:r>
              <a:rPr lang="en-US" altLang="ja-JP" sz="2800" dirty="0">
                <a:solidFill>
                  <a:srgbClr val="FF0000"/>
                </a:solidFill>
              </a:rPr>
              <a:t>no defect (sharp crack</a:t>
            </a:r>
            <a:r>
              <a:rPr lang="en-US" altLang="ja-JP" sz="2800" dirty="0">
                <a:solidFill>
                  <a:srgbClr val="00B050"/>
                </a:solidFill>
              </a:rPr>
              <a:t>)</a:t>
            </a:r>
            <a:r>
              <a:rPr lang="en-US" altLang="ja-JP" sz="2000" dirty="0">
                <a:solidFill>
                  <a:srgbClr val="00B050"/>
                </a:solidFill>
              </a:rPr>
              <a:t>, the battle between </a:t>
            </a:r>
          </a:p>
          <a:p>
            <a:pPr algn="ctr">
              <a:defRPr/>
            </a:pPr>
            <a:r>
              <a:rPr lang="en-US" altLang="ja-JP" sz="2800" dirty="0">
                <a:solidFill>
                  <a:schemeClr val="tx1"/>
                </a:solidFill>
              </a:rPr>
              <a:t>material defense</a:t>
            </a:r>
            <a:r>
              <a:rPr lang="en-US" altLang="ja-JP" sz="2800" dirty="0">
                <a:solidFill>
                  <a:srgbClr val="00B050"/>
                </a:solidFill>
              </a:rPr>
              <a:t> vs. </a:t>
            </a:r>
            <a:r>
              <a:rPr lang="en-US" altLang="ja-JP" sz="2800" dirty="0">
                <a:solidFill>
                  <a:schemeClr val="tx1"/>
                </a:solidFill>
              </a:rPr>
              <a:t>offensive force</a:t>
            </a:r>
          </a:p>
          <a:p>
            <a:pPr algn="ctr">
              <a:defRPr/>
            </a:pPr>
            <a:r>
              <a:rPr lang="en-US" altLang="ja-JP" sz="2000" dirty="0">
                <a:solidFill>
                  <a:srgbClr val="00B050"/>
                </a:solidFill>
              </a:rPr>
              <a:t>is judged as follows:</a:t>
            </a:r>
            <a:endParaRPr lang="ja-JP" altLang="en-US" sz="2000" dirty="0">
              <a:solidFill>
                <a:srgbClr val="00B050"/>
              </a:solidFill>
            </a:endParaRPr>
          </a:p>
        </p:txBody>
      </p:sp>
      <p:sp>
        <p:nvSpPr>
          <p:cNvPr id="29" name="正方形/長方形 28"/>
          <p:cNvSpPr/>
          <p:nvPr/>
        </p:nvSpPr>
        <p:spPr>
          <a:xfrm>
            <a:off x="877888" y="2765425"/>
            <a:ext cx="3343275" cy="1431925"/>
          </a:xfrm>
          <a:prstGeom prst="rect">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00B050"/>
                </a:solidFill>
              </a:rPr>
              <a:t>DEFESE (material):</a:t>
            </a:r>
          </a:p>
          <a:p>
            <a:pPr algn="ctr">
              <a:defRPr/>
            </a:pPr>
            <a:r>
              <a:rPr lang="en-US" altLang="ja-JP" sz="2000" dirty="0">
                <a:solidFill>
                  <a:srgbClr val="00B050"/>
                </a:solidFill>
              </a:rPr>
              <a:t>the defense ability is called </a:t>
            </a:r>
            <a:r>
              <a:rPr lang="en-US" altLang="ja-JP" sz="2800" dirty="0">
                <a:solidFill>
                  <a:schemeClr val="tx1"/>
                </a:solidFill>
              </a:rPr>
              <a:t>strength</a:t>
            </a:r>
            <a:r>
              <a:rPr lang="en-US" altLang="ja-JP" sz="2000" dirty="0">
                <a:solidFill>
                  <a:srgbClr val="00B050"/>
                </a:solidFill>
              </a:rPr>
              <a:t>, (</a:t>
            </a:r>
            <a:r>
              <a:rPr lang="en-US" altLang="ja-JP" sz="2000" dirty="0" err="1">
                <a:solidFill>
                  <a:srgbClr val="00B050"/>
                </a:solidFill>
                <a:latin typeface="Symbol" panose="05050102010706020507" pitchFamily="18" charset="2"/>
              </a:rPr>
              <a:t>s</a:t>
            </a:r>
            <a:r>
              <a:rPr lang="en-US" altLang="ja-JP" sz="2000" baseline="-25000" dirty="0" err="1">
                <a:solidFill>
                  <a:srgbClr val="00B050"/>
                </a:solidFill>
              </a:rPr>
              <a:t>y</a:t>
            </a:r>
            <a:r>
              <a:rPr lang="en-US" altLang="ja-JP" sz="2000" dirty="0">
                <a:solidFill>
                  <a:srgbClr val="00B050"/>
                </a:solidFill>
              </a:rPr>
              <a:t>)</a:t>
            </a:r>
          </a:p>
          <a:p>
            <a:pPr algn="ctr">
              <a:defRPr/>
            </a:pPr>
            <a:r>
              <a:rPr lang="en-US" altLang="ja-JP" sz="2000" dirty="0">
                <a:solidFill>
                  <a:srgbClr val="00B050"/>
                </a:solidFill>
              </a:rPr>
              <a:t>measured in unit</a:t>
            </a:r>
            <a:r>
              <a:rPr lang="ja-JP" altLang="en-US" sz="2000" dirty="0">
                <a:solidFill>
                  <a:srgbClr val="00B050"/>
                </a:solidFill>
              </a:rPr>
              <a:t> </a:t>
            </a:r>
            <a:r>
              <a:rPr lang="en-US" altLang="ja-JP" sz="2000" dirty="0">
                <a:solidFill>
                  <a:schemeClr val="tx1"/>
                </a:solidFill>
              </a:rPr>
              <a:t>[N/m</a:t>
            </a:r>
            <a:r>
              <a:rPr lang="en-US" altLang="ja-JP" sz="2000" baseline="30000" dirty="0">
                <a:solidFill>
                  <a:schemeClr val="tx1"/>
                </a:solidFill>
              </a:rPr>
              <a:t>2</a:t>
            </a:r>
            <a:r>
              <a:rPr lang="en-US" altLang="ja-JP" sz="2000" dirty="0">
                <a:solidFill>
                  <a:schemeClr val="tx1"/>
                </a:solidFill>
              </a:rPr>
              <a:t>(Pa)]. </a:t>
            </a:r>
            <a:endParaRPr lang="ja-JP" altLang="en-US" sz="2000" dirty="0">
              <a:solidFill>
                <a:schemeClr val="tx1"/>
              </a:solidFill>
            </a:endParaRPr>
          </a:p>
        </p:txBody>
      </p:sp>
      <p:sp>
        <p:nvSpPr>
          <p:cNvPr id="30" name="正方形/長方形 29"/>
          <p:cNvSpPr/>
          <p:nvPr/>
        </p:nvSpPr>
        <p:spPr>
          <a:xfrm>
            <a:off x="4378325" y="2765425"/>
            <a:ext cx="3505200" cy="1431925"/>
          </a:xfrm>
          <a:prstGeom prst="rect">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00B050"/>
                </a:solidFill>
              </a:rPr>
              <a:t>OEFESE (force)</a:t>
            </a:r>
          </a:p>
          <a:p>
            <a:pPr algn="ctr">
              <a:defRPr/>
            </a:pPr>
            <a:r>
              <a:rPr lang="en-US" altLang="ja-JP" sz="2000" dirty="0">
                <a:solidFill>
                  <a:srgbClr val="00B050"/>
                </a:solidFill>
              </a:rPr>
              <a:t>the offensive force to break material is called </a:t>
            </a:r>
            <a:r>
              <a:rPr lang="en-US" altLang="ja-JP" sz="2800" dirty="0">
                <a:solidFill>
                  <a:schemeClr val="tx1"/>
                </a:solidFill>
              </a:rPr>
              <a:t>stress</a:t>
            </a:r>
            <a:r>
              <a:rPr lang="en-US" altLang="ja-JP" sz="2000" dirty="0">
                <a:solidFill>
                  <a:srgbClr val="00B050"/>
                </a:solidFill>
              </a:rPr>
              <a:t>, (</a:t>
            </a:r>
            <a:r>
              <a:rPr lang="en-US" altLang="ja-JP" sz="2000" dirty="0">
                <a:solidFill>
                  <a:srgbClr val="00B050"/>
                </a:solidFill>
                <a:latin typeface="Symbol" panose="05050102010706020507" pitchFamily="18" charset="2"/>
              </a:rPr>
              <a:t>s</a:t>
            </a:r>
            <a:r>
              <a:rPr lang="en-US" altLang="ja-JP" sz="2000" dirty="0">
                <a:solidFill>
                  <a:srgbClr val="00B050"/>
                </a:solidFill>
              </a:rPr>
              <a:t>)</a:t>
            </a:r>
          </a:p>
          <a:p>
            <a:pPr algn="ctr">
              <a:defRPr/>
            </a:pPr>
            <a:r>
              <a:rPr lang="en-US" altLang="ja-JP" sz="2000" dirty="0">
                <a:solidFill>
                  <a:srgbClr val="00B050"/>
                </a:solidFill>
              </a:rPr>
              <a:t> also in unit</a:t>
            </a:r>
            <a:r>
              <a:rPr lang="ja-JP" altLang="en-US" sz="2000" dirty="0">
                <a:solidFill>
                  <a:srgbClr val="00B050"/>
                </a:solidFill>
              </a:rPr>
              <a:t> </a:t>
            </a:r>
            <a:r>
              <a:rPr lang="en-US" altLang="ja-JP" sz="2000" dirty="0">
                <a:solidFill>
                  <a:schemeClr val="tx1"/>
                </a:solidFill>
              </a:rPr>
              <a:t>[N/m</a:t>
            </a:r>
            <a:r>
              <a:rPr lang="en-US" altLang="ja-JP" sz="2000" baseline="30000" dirty="0">
                <a:solidFill>
                  <a:schemeClr val="tx1"/>
                </a:solidFill>
              </a:rPr>
              <a:t>2</a:t>
            </a:r>
            <a:r>
              <a:rPr lang="en-US" altLang="ja-JP" sz="2000" dirty="0">
                <a:solidFill>
                  <a:schemeClr val="tx1"/>
                </a:solidFill>
              </a:rPr>
              <a:t>(Pa)]. </a:t>
            </a:r>
            <a:endParaRPr lang="ja-JP" altLang="en-US" sz="2000" dirty="0">
              <a:solidFill>
                <a:schemeClr val="tx1"/>
              </a:solidFill>
            </a:endParaRPr>
          </a:p>
        </p:txBody>
      </p:sp>
      <p:sp>
        <p:nvSpPr>
          <p:cNvPr id="31" name="正方形/長方形 30"/>
          <p:cNvSpPr/>
          <p:nvPr/>
        </p:nvSpPr>
        <p:spPr>
          <a:xfrm>
            <a:off x="1016000" y="4310063"/>
            <a:ext cx="6724650" cy="557212"/>
          </a:xfrm>
          <a:prstGeom prst="rect">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0066FF"/>
                </a:solidFill>
              </a:rPr>
              <a:t>With a</a:t>
            </a:r>
            <a:r>
              <a:rPr lang="en-US" altLang="ja-JP" sz="2000" dirty="0">
                <a:solidFill>
                  <a:srgbClr val="00B050"/>
                </a:solidFill>
              </a:rPr>
              <a:t> </a:t>
            </a:r>
            <a:r>
              <a:rPr lang="en-US" altLang="ja-JP" sz="2800" dirty="0">
                <a:solidFill>
                  <a:srgbClr val="FF0000"/>
                </a:solidFill>
              </a:rPr>
              <a:t>defect (sharp crack)</a:t>
            </a:r>
            <a:r>
              <a:rPr lang="en-US" altLang="ja-JP" sz="2000" dirty="0">
                <a:solidFill>
                  <a:srgbClr val="00B050"/>
                </a:solidFill>
              </a:rPr>
              <a:t>,</a:t>
            </a:r>
            <a:endParaRPr lang="ja-JP" altLang="en-US" sz="2000" dirty="0">
              <a:solidFill>
                <a:srgbClr val="00B050"/>
              </a:solidFill>
            </a:endParaRPr>
          </a:p>
        </p:txBody>
      </p:sp>
      <p:sp>
        <p:nvSpPr>
          <p:cNvPr id="32" name="正方形/長方形 31"/>
          <p:cNvSpPr/>
          <p:nvPr/>
        </p:nvSpPr>
        <p:spPr>
          <a:xfrm>
            <a:off x="877888" y="4979988"/>
            <a:ext cx="3343275" cy="1431925"/>
          </a:xfrm>
          <a:prstGeom prst="rect">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0066FF"/>
                </a:solidFill>
              </a:rPr>
              <a:t>DEFESE (material):</a:t>
            </a:r>
          </a:p>
          <a:p>
            <a:pPr algn="ctr">
              <a:defRPr/>
            </a:pPr>
            <a:r>
              <a:rPr lang="en-US" altLang="ja-JP" sz="2000" dirty="0">
                <a:solidFill>
                  <a:srgbClr val="0066FF"/>
                </a:solidFill>
              </a:rPr>
              <a:t>the defense ability is called </a:t>
            </a:r>
            <a:r>
              <a:rPr lang="en-US" altLang="ja-JP" sz="2800" b="1" dirty="0">
                <a:solidFill>
                  <a:srgbClr val="FF0000"/>
                </a:solidFill>
              </a:rPr>
              <a:t>toughness</a:t>
            </a:r>
            <a:r>
              <a:rPr lang="en-US" altLang="ja-JP" sz="2000" dirty="0">
                <a:solidFill>
                  <a:srgbClr val="0066FF"/>
                </a:solidFill>
              </a:rPr>
              <a:t>, (K</a:t>
            </a:r>
            <a:r>
              <a:rPr lang="en-US" altLang="ja-JP" sz="2000" baseline="-25000" dirty="0">
                <a:solidFill>
                  <a:srgbClr val="0066FF"/>
                </a:solidFill>
              </a:rPr>
              <a:t>IC</a:t>
            </a:r>
            <a:r>
              <a:rPr lang="en-US" altLang="ja-JP" sz="2000" dirty="0">
                <a:solidFill>
                  <a:srgbClr val="0066FF"/>
                </a:solidFill>
              </a:rPr>
              <a:t>)</a:t>
            </a:r>
          </a:p>
          <a:p>
            <a:pPr algn="ctr">
              <a:defRPr/>
            </a:pPr>
            <a:r>
              <a:rPr lang="en-US" altLang="ja-JP" sz="2000" dirty="0">
                <a:solidFill>
                  <a:srgbClr val="0066FF"/>
                </a:solidFill>
              </a:rPr>
              <a:t>measured in unit</a:t>
            </a:r>
            <a:r>
              <a:rPr lang="ja-JP" altLang="en-US" sz="2000" dirty="0">
                <a:solidFill>
                  <a:srgbClr val="00B050"/>
                </a:solidFill>
              </a:rPr>
              <a:t> </a:t>
            </a:r>
            <a:r>
              <a:rPr lang="en-US" altLang="ja-JP" sz="2000" dirty="0">
                <a:solidFill>
                  <a:schemeClr val="tx1"/>
                </a:solidFill>
              </a:rPr>
              <a:t>[Pa m</a:t>
            </a:r>
            <a:r>
              <a:rPr lang="en-US" altLang="ja-JP" sz="2000" baseline="30000" dirty="0">
                <a:solidFill>
                  <a:schemeClr val="tx1"/>
                </a:solidFill>
              </a:rPr>
              <a:t>1/2</a:t>
            </a:r>
            <a:r>
              <a:rPr lang="en-US" altLang="ja-JP" sz="2000" dirty="0">
                <a:solidFill>
                  <a:schemeClr val="tx1"/>
                </a:solidFill>
              </a:rPr>
              <a:t>]. </a:t>
            </a:r>
            <a:endParaRPr lang="ja-JP" altLang="en-US" sz="2000" dirty="0">
              <a:solidFill>
                <a:schemeClr val="tx1"/>
              </a:solidFill>
            </a:endParaRPr>
          </a:p>
        </p:txBody>
      </p:sp>
      <p:sp>
        <p:nvSpPr>
          <p:cNvPr id="33" name="正方形/長方形 32"/>
          <p:cNvSpPr/>
          <p:nvPr/>
        </p:nvSpPr>
        <p:spPr>
          <a:xfrm>
            <a:off x="4378325" y="4979988"/>
            <a:ext cx="4284663" cy="1431925"/>
          </a:xfrm>
          <a:prstGeom prst="rect">
            <a:avLst/>
          </a:prstGeom>
          <a:solidFill>
            <a:srgbClr val="CCFF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0066FF"/>
                </a:solidFill>
              </a:rPr>
              <a:t>OEFESE (force </a:t>
            </a:r>
            <a:r>
              <a:rPr lang="en-US" altLang="ja-JP" sz="2000" dirty="0">
                <a:solidFill>
                  <a:srgbClr val="FF0000"/>
                </a:solidFill>
              </a:rPr>
              <a:t>and crack</a:t>
            </a:r>
            <a:r>
              <a:rPr lang="en-US" altLang="ja-JP" sz="2000" dirty="0">
                <a:solidFill>
                  <a:srgbClr val="0066FF"/>
                </a:solidFill>
              </a:rPr>
              <a:t>)</a:t>
            </a:r>
          </a:p>
          <a:p>
            <a:pPr algn="ctr">
              <a:defRPr/>
            </a:pPr>
            <a:r>
              <a:rPr lang="en-US" altLang="ja-JP" sz="2000" dirty="0">
                <a:solidFill>
                  <a:srgbClr val="0066FF"/>
                </a:solidFill>
              </a:rPr>
              <a:t>the offense level is called </a:t>
            </a:r>
            <a:r>
              <a:rPr lang="en-US" altLang="ja-JP" sz="2000" dirty="0">
                <a:solidFill>
                  <a:srgbClr val="00B050"/>
                </a:solidFill>
              </a:rPr>
              <a:t/>
            </a:r>
            <a:br>
              <a:rPr lang="en-US" altLang="ja-JP" sz="2000" dirty="0">
                <a:solidFill>
                  <a:srgbClr val="00B050"/>
                </a:solidFill>
              </a:rPr>
            </a:br>
            <a:endParaRPr lang="en-US" altLang="ja-JP" sz="2800" b="1" dirty="0">
              <a:solidFill>
                <a:srgbClr val="FF0000"/>
              </a:solidFill>
            </a:endParaRPr>
          </a:p>
          <a:p>
            <a:pPr algn="ctr">
              <a:defRPr/>
            </a:pPr>
            <a:r>
              <a:rPr lang="en-US" altLang="ja-JP" sz="2000" dirty="0">
                <a:solidFill>
                  <a:schemeClr val="tx1"/>
                </a:solidFill>
              </a:rPr>
              <a:t> </a:t>
            </a:r>
            <a:endParaRPr lang="ja-JP" altLang="en-US" sz="2000" dirty="0">
              <a:solidFill>
                <a:schemeClr val="tx1"/>
              </a:solidFill>
            </a:endParaRPr>
          </a:p>
        </p:txBody>
      </p:sp>
      <p:sp>
        <p:nvSpPr>
          <p:cNvPr id="34" name="正方形/長方形 33"/>
          <p:cNvSpPr/>
          <p:nvPr/>
        </p:nvSpPr>
        <p:spPr>
          <a:xfrm>
            <a:off x="4378325" y="4962525"/>
            <a:ext cx="4284663" cy="1431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2000" dirty="0">
              <a:solidFill>
                <a:srgbClr val="0066FF"/>
              </a:solidFill>
            </a:endParaRPr>
          </a:p>
          <a:p>
            <a:pPr algn="ctr">
              <a:defRPr/>
            </a:pPr>
            <a:r>
              <a:rPr lang="en-US" altLang="ja-JP" sz="2000" dirty="0">
                <a:solidFill>
                  <a:srgbClr val="0066FF"/>
                </a:solidFill>
              </a:rPr>
              <a:t> </a:t>
            </a:r>
            <a:r>
              <a:rPr lang="en-US" altLang="ja-JP" sz="2000" dirty="0">
                <a:solidFill>
                  <a:srgbClr val="00B050"/>
                </a:solidFill>
              </a:rPr>
              <a:t/>
            </a:r>
            <a:br>
              <a:rPr lang="en-US" altLang="ja-JP" sz="2000" dirty="0">
                <a:solidFill>
                  <a:srgbClr val="00B050"/>
                </a:solidFill>
              </a:rPr>
            </a:br>
            <a:r>
              <a:rPr lang="en-US" altLang="ja-JP" sz="2800" b="1" dirty="0">
                <a:solidFill>
                  <a:srgbClr val="FF0000"/>
                </a:solidFill>
              </a:rPr>
              <a:t>stress intensity factor</a:t>
            </a:r>
            <a:r>
              <a:rPr lang="en-US" altLang="ja-JP" sz="2000" dirty="0">
                <a:solidFill>
                  <a:srgbClr val="0066FF"/>
                </a:solidFill>
              </a:rPr>
              <a:t>, (K)</a:t>
            </a:r>
          </a:p>
          <a:p>
            <a:pPr algn="ctr">
              <a:defRPr/>
            </a:pPr>
            <a:r>
              <a:rPr lang="en-US" altLang="ja-JP" sz="2000" dirty="0">
                <a:solidFill>
                  <a:srgbClr val="0066FF"/>
                </a:solidFill>
              </a:rPr>
              <a:t> measured in unit</a:t>
            </a:r>
            <a:r>
              <a:rPr lang="ja-JP" altLang="en-US" sz="2000" dirty="0">
                <a:solidFill>
                  <a:srgbClr val="00B050"/>
                </a:solidFill>
              </a:rPr>
              <a:t> </a:t>
            </a:r>
            <a:r>
              <a:rPr lang="en-US" altLang="ja-JP" sz="2000" dirty="0">
                <a:solidFill>
                  <a:schemeClr val="tx1"/>
                </a:solidFill>
              </a:rPr>
              <a:t>[Pa m</a:t>
            </a:r>
            <a:r>
              <a:rPr lang="en-US" altLang="ja-JP" sz="2000" baseline="30000" dirty="0">
                <a:solidFill>
                  <a:schemeClr val="tx1"/>
                </a:solidFill>
              </a:rPr>
              <a:t>1/2</a:t>
            </a:r>
            <a:r>
              <a:rPr lang="en-US" altLang="ja-JP" sz="2000" dirty="0">
                <a:solidFill>
                  <a:schemeClr val="tx1"/>
                </a:solidFill>
              </a:rPr>
              <a:t>]. </a:t>
            </a:r>
            <a:endParaRPr lang="ja-JP" altLang="en-US"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animBg="1"/>
      <p:bldP spid="30" grpId="0" animBg="1"/>
      <p:bldP spid="31" grpId="0" animBg="1"/>
      <p:bldP spid="32" grpId="0" animBg="1"/>
      <p:bldP spid="33" grpId="0" animBg="1"/>
      <p:bldP spid="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650" y="1773238"/>
            <a:ext cx="7777163" cy="3598862"/>
          </a:xfrm>
        </p:spPr>
        <p:txBody>
          <a:bodyPr rtlCol="0">
            <a:normAutofit fontScale="90000"/>
          </a:bodyPr>
          <a:lstStyle/>
          <a:p>
            <a:pPr eaLnBrk="1" fontAlgn="auto" hangingPunct="1">
              <a:spcAft>
                <a:spcPts val="0"/>
              </a:spcAft>
              <a:defRPr/>
            </a:pPr>
            <a:r>
              <a:rPr lang="en-US" altLang="ja-JP" dirty="0" smtClean="0">
                <a:solidFill>
                  <a:schemeClr val="bg1">
                    <a:lumMod val="75000"/>
                  </a:schemeClr>
                </a:solidFill>
              </a:rPr>
              <a:t>1. </a:t>
            </a:r>
            <a:r>
              <a:rPr lang="en-US" altLang="ja-JP" cap="none" dirty="0" smtClean="0">
                <a:solidFill>
                  <a:schemeClr val="bg1">
                    <a:lumMod val="75000"/>
                  </a:schemeClr>
                </a:solidFill>
              </a:rPr>
              <a:t>Materials in nuclear engineering</a:t>
            </a:r>
            <a:br>
              <a:rPr lang="en-US" altLang="ja-JP" cap="none" dirty="0" smtClean="0">
                <a:solidFill>
                  <a:schemeClr val="bg1">
                    <a:lumMod val="75000"/>
                  </a:schemeClr>
                </a:solidFill>
              </a:rPr>
            </a:br>
            <a:r>
              <a:rPr lang="en-US" altLang="ja-JP" cap="none" dirty="0" smtClean="0">
                <a:solidFill>
                  <a:schemeClr val="bg1">
                    <a:lumMod val="75000"/>
                  </a:schemeClr>
                </a:solidFill>
              </a:rPr>
              <a:t/>
            </a:r>
            <a:br>
              <a:rPr lang="en-US" altLang="ja-JP" cap="none" dirty="0" smtClean="0">
                <a:solidFill>
                  <a:schemeClr val="bg1">
                    <a:lumMod val="75000"/>
                  </a:schemeClr>
                </a:solidFill>
              </a:rPr>
            </a:br>
            <a:r>
              <a:rPr lang="en-US" altLang="ja-JP" cap="none" dirty="0" smtClean="0">
                <a:solidFill>
                  <a:schemeClr val="bg1">
                    <a:lumMod val="75000"/>
                  </a:schemeClr>
                </a:solidFill>
              </a:rPr>
              <a:t>2. Basic Concepts of Radiation Damage </a:t>
            </a:r>
            <a:br>
              <a:rPr lang="en-US" altLang="ja-JP" cap="none" dirty="0" smtClean="0">
                <a:solidFill>
                  <a:schemeClr val="bg1">
                    <a:lumMod val="75000"/>
                  </a:schemeClr>
                </a:solidFill>
              </a:rPr>
            </a:br>
            <a:r>
              <a:rPr lang="en-US" altLang="ja-JP" cap="none" dirty="0"/>
              <a:t/>
            </a:r>
            <a:br>
              <a:rPr lang="en-US" altLang="ja-JP" cap="none" dirty="0"/>
            </a:br>
            <a:r>
              <a:rPr lang="en-US" altLang="ja-JP" cap="none" dirty="0" smtClean="0"/>
              <a:t>3. Practical Effects of Radiation </a:t>
            </a:r>
            <a:r>
              <a:rPr lang="en-US" altLang="ja-JP" cap="none" dirty="0"/>
              <a:t>Damage</a:t>
            </a:r>
            <a:br>
              <a:rPr lang="en-US" altLang="ja-JP" cap="none" dirty="0"/>
            </a:br>
            <a:r>
              <a:rPr lang="en-US" altLang="ja-JP" cap="none" dirty="0" smtClean="0"/>
              <a:t>	</a:t>
            </a:r>
            <a:r>
              <a:rPr lang="en-US" altLang="ja-JP" sz="3100" cap="none" dirty="0" smtClean="0">
                <a:solidFill>
                  <a:schemeClr val="bg1">
                    <a:lumMod val="65000"/>
                  </a:schemeClr>
                </a:solidFill>
              </a:rPr>
              <a:t>3-1 </a:t>
            </a:r>
            <a:r>
              <a:rPr lang="en-US" altLang="ja-JP" sz="3100" cap="none" dirty="0">
                <a:solidFill>
                  <a:schemeClr val="bg1">
                    <a:lumMod val="65000"/>
                  </a:schemeClr>
                </a:solidFill>
              </a:rPr>
              <a:t>review of mechanical engineering</a:t>
            </a:r>
            <a:br>
              <a:rPr lang="en-US" altLang="ja-JP" sz="3100" cap="none" dirty="0">
                <a:solidFill>
                  <a:schemeClr val="bg1">
                    <a:lumMod val="65000"/>
                  </a:schemeClr>
                </a:solidFill>
              </a:rPr>
            </a:br>
            <a:r>
              <a:rPr lang="en-US" altLang="ja-JP" sz="3100" cap="none" dirty="0" smtClean="0"/>
              <a:t>	3-2 </a:t>
            </a:r>
            <a:r>
              <a:rPr lang="en-US" altLang="ja-JP" sz="3100" cap="none" dirty="0"/>
              <a:t>practical issues due to radiation</a:t>
            </a:r>
            <a:r>
              <a:rPr lang="en-US" altLang="ja-JP" dirty="0" smtClean="0"/>
              <a:t/>
            </a:r>
            <a:br>
              <a:rPr lang="en-US" altLang="ja-JP" dirty="0" smtClean="0"/>
            </a:br>
            <a:endParaRPr lang="ja-JP" altLang="en-US" dirty="0" smtClean="0">
              <a:solidFill>
                <a:schemeClr val="bg1">
                  <a:lumMod val="75000"/>
                </a:schemeClr>
              </a:solidFill>
            </a:endParaRPr>
          </a:p>
        </p:txBody>
      </p:sp>
      <p:sp>
        <p:nvSpPr>
          <p:cNvPr id="26627" name="スライド番号プレースホルダー 2"/>
          <p:cNvSpPr>
            <a:spLocks noGrp="1"/>
          </p:cNvSpPr>
          <p:nvPr>
            <p:ph type="sldNum" sz="quarter" idx="12"/>
          </p:nvPr>
        </p:nvSpPr>
        <p:spPr bwMode="auto">
          <a:xfrm>
            <a:off x="8793163" y="6492875"/>
            <a:ext cx="35083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173C5D2-D8FD-44DF-9E22-1C2DCBA2B6DF}" type="slidenum">
              <a:rPr lang="ja-JP" altLang="en-US" sz="1200">
                <a:solidFill>
                  <a:srgbClr val="898989"/>
                </a:solidFill>
              </a:rPr>
              <a:pPr>
                <a:spcBef>
                  <a:spcPct val="0"/>
                </a:spcBef>
                <a:buFontTx/>
                <a:buNone/>
              </a:pPr>
              <a:t>22</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765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Freeform 2"/>
          <p:cNvSpPr>
            <a:spLocks noChangeArrowheads="1"/>
          </p:cNvSpPr>
          <p:nvPr/>
        </p:nvSpPr>
        <p:spPr bwMode="auto">
          <a:xfrm>
            <a:off x="250825" y="958850"/>
            <a:ext cx="8004175" cy="5638800"/>
          </a:xfrm>
          <a:custGeom>
            <a:avLst/>
            <a:gdLst>
              <a:gd name="T0" fmla="*/ 0 w 5376"/>
              <a:gd name="T1" fmla="*/ 2147483647 h 3888"/>
              <a:gd name="T2" fmla="*/ 0 w 5376"/>
              <a:gd name="T3" fmla="*/ 2147483647 h 3888"/>
              <a:gd name="T4" fmla="*/ 2147483647 w 5376"/>
              <a:gd name="T5" fmla="*/ 0 h 3888"/>
              <a:gd name="T6" fmla="*/ 2147483647 w 5376"/>
              <a:gd name="T7" fmla="*/ 0 h 3888"/>
              <a:gd name="T8" fmla="*/ 2147483647 w 5376"/>
              <a:gd name="T9" fmla="*/ 2147483647 h 3888"/>
              <a:gd name="T10" fmla="*/ 2147483647 w 5376"/>
              <a:gd name="T11" fmla="*/ 2147483647 h 3888"/>
              <a:gd name="T12" fmla="*/ 0 w 5376"/>
              <a:gd name="T13" fmla="*/ 2147483647 h 3888"/>
              <a:gd name="T14" fmla="*/ 0 60000 65536"/>
              <a:gd name="T15" fmla="*/ 0 60000 65536"/>
              <a:gd name="T16" fmla="*/ 0 60000 65536"/>
              <a:gd name="T17" fmla="*/ 0 60000 65536"/>
              <a:gd name="T18" fmla="*/ 0 60000 65536"/>
              <a:gd name="T19" fmla="*/ 0 60000 65536"/>
              <a:gd name="T20" fmla="*/ 0 60000 65536"/>
              <a:gd name="T21" fmla="*/ 0 w 5376"/>
              <a:gd name="T22" fmla="*/ 0 h 3888"/>
              <a:gd name="T23" fmla="*/ 5376 w 5376"/>
              <a:gd name="T24" fmla="*/ 3888 h 38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76" h="3888">
                <a:moveTo>
                  <a:pt x="0" y="3888"/>
                </a:moveTo>
                <a:lnTo>
                  <a:pt x="0" y="2256"/>
                </a:lnTo>
                <a:lnTo>
                  <a:pt x="3456" y="0"/>
                </a:lnTo>
                <a:lnTo>
                  <a:pt x="5376" y="0"/>
                </a:lnTo>
                <a:lnTo>
                  <a:pt x="5376" y="1680"/>
                </a:lnTo>
                <a:lnTo>
                  <a:pt x="2208" y="3888"/>
                </a:lnTo>
                <a:lnTo>
                  <a:pt x="0" y="3888"/>
                </a:lnTo>
                <a:close/>
              </a:path>
            </a:pathLst>
          </a:custGeom>
          <a:solidFill>
            <a:srgbClr val="FFE6E6"/>
          </a:solidFill>
          <a:ln>
            <a:noFill/>
          </a:ln>
          <a:extLs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en-US"/>
          </a:p>
        </p:txBody>
      </p:sp>
      <p:sp>
        <p:nvSpPr>
          <p:cNvPr id="27653" name="Line 4"/>
          <p:cNvSpPr>
            <a:spLocks noChangeShapeType="1"/>
          </p:cNvSpPr>
          <p:nvPr/>
        </p:nvSpPr>
        <p:spPr bwMode="auto">
          <a:xfrm>
            <a:off x="250825" y="6597650"/>
            <a:ext cx="8497888" cy="0"/>
          </a:xfrm>
          <a:prstGeom prst="line">
            <a:avLst/>
          </a:prstGeom>
          <a:noFill/>
          <a:ln w="57240" cap="sq">
            <a:solidFill>
              <a:srgbClr val="80808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654" name="Line 5"/>
          <p:cNvSpPr>
            <a:spLocks noChangeShapeType="1"/>
          </p:cNvSpPr>
          <p:nvPr/>
        </p:nvSpPr>
        <p:spPr bwMode="auto">
          <a:xfrm flipV="1">
            <a:off x="250825" y="1052513"/>
            <a:ext cx="0" cy="5545137"/>
          </a:xfrm>
          <a:prstGeom prst="line">
            <a:avLst/>
          </a:prstGeom>
          <a:noFill/>
          <a:ln w="57240" cap="sq">
            <a:solidFill>
              <a:srgbClr val="808080"/>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Text Box 6"/>
          <p:cNvSpPr txBox="1">
            <a:spLocks noChangeArrowheads="1"/>
          </p:cNvSpPr>
          <p:nvPr/>
        </p:nvSpPr>
        <p:spPr bwMode="auto">
          <a:xfrm>
            <a:off x="899490" y="1124680"/>
            <a:ext cx="2051920" cy="779960"/>
          </a:xfrm>
          <a:prstGeom prst="upArrow">
            <a:avLst/>
          </a:prstGeom>
          <a:ln>
            <a:headEnd/>
            <a:tailEnd/>
          </a:ln>
        </p:spPr>
        <p:style>
          <a:lnRef idx="0">
            <a:schemeClr val="accent1"/>
          </a:lnRef>
          <a:fillRef idx="3">
            <a:schemeClr val="accent1"/>
          </a:fillRef>
          <a:effectRef idx="3">
            <a:schemeClr val="accent1"/>
          </a:effectRef>
          <a:fontRef idx="minor">
            <a:schemeClr val="lt1"/>
          </a:fontRef>
        </p:style>
        <p:txBody>
          <a:bodyPr wrap="none" lIns="90000" tIns="46800" rIns="90000" bIns="46800">
            <a:sp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ja-JP" sz="3200" dirty="0">
                <a:solidFill>
                  <a:schemeClr val="bg1"/>
                </a:solidFill>
                <a:latin typeface="+mj-lt"/>
                <a:ea typeface="Osaka" charset="-128"/>
                <a:cs typeface="Osaka" charset="-128"/>
              </a:rPr>
              <a:t>Time</a:t>
            </a:r>
            <a:endParaRPr lang="ja-JP" sz="3200" dirty="0">
              <a:solidFill>
                <a:schemeClr val="bg1"/>
              </a:solidFill>
              <a:latin typeface="+mj-lt"/>
              <a:ea typeface="Osaka" charset="-128"/>
              <a:cs typeface="Osaka" charset="-128"/>
            </a:endParaRPr>
          </a:p>
        </p:txBody>
      </p:sp>
      <p:sp>
        <p:nvSpPr>
          <p:cNvPr id="13" name="Text Box 7"/>
          <p:cNvSpPr txBox="1">
            <a:spLocks noChangeArrowheads="1"/>
          </p:cNvSpPr>
          <p:nvPr/>
        </p:nvSpPr>
        <p:spPr bwMode="auto">
          <a:xfrm>
            <a:off x="6948330" y="5157240"/>
            <a:ext cx="1629879" cy="1165966"/>
          </a:xfrm>
          <a:prstGeom prst="rightArrow">
            <a:avLst/>
          </a:prstGeom>
          <a:ln>
            <a:headEnd/>
            <a:tailEnd/>
          </a:ln>
        </p:spPr>
        <p:style>
          <a:lnRef idx="0">
            <a:schemeClr val="accent1"/>
          </a:lnRef>
          <a:fillRef idx="3">
            <a:schemeClr val="accent1"/>
          </a:fillRef>
          <a:effectRef idx="3">
            <a:schemeClr val="accent1"/>
          </a:effectRef>
          <a:fontRef idx="minor">
            <a:schemeClr val="lt1"/>
          </a:fontRef>
        </p:style>
        <p:txBody>
          <a:bodyPr wrap="none" lIns="90000" tIns="46800" rIns="90000" bIns="46800">
            <a:spAutoFit/>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ja-JP" sz="3200" dirty="0">
                <a:solidFill>
                  <a:schemeClr val="bg1"/>
                </a:solidFill>
                <a:ea typeface="Osaka" charset="-128"/>
                <a:cs typeface="Osaka" charset="-128"/>
              </a:rPr>
              <a:t>Length</a:t>
            </a:r>
            <a:endParaRPr lang="ja-JP" sz="3200" dirty="0">
              <a:solidFill>
                <a:schemeClr val="bg1"/>
              </a:solidFill>
              <a:ea typeface="Osaka" charset="-128"/>
              <a:cs typeface="Osaka" charset="-128"/>
            </a:endParaRPr>
          </a:p>
        </p:txBody>
      </p:sp>
      <p:pic>
        <p:nvPicPr>
          <p:cNvPr id="1537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3560763"/>
            <a:ext cx="1728787" cy="166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7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28194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76"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113" y="2205038"/>
            <a:ext cx="1298575" cy="129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77"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2525" y="1519238"/>
            <a:ext cx="1541463"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7665" name="Text Box 17"/>
          <p:cNvSpPr txBox="1">
            <a:spLocks noChangeArrowheads="1"/>
          </p:cNvSpPr>
          <p:nvPr/>
        </p:nvSpPr>
        <p:spPr bwMode="auto">
          <a:xfrm>
            <a:off x="352425" y="2924175"/>
            <a:ext cx="5445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1s</a:t>
            </a:r>
          </a:p>
        </p:txBody>
      </p:sp>
      <p:sp>
        <p:nvSpPr>
          <p:cNvPr id="27666" name="Text Box 19"/>
          <p:cNvSpPr txBox="1">
            <a:spLocks noChangeArrowheads="1"/>
          </p:cNvSpPr>
          <p:nvPr/>
        </p:nvSpPr>
        <p:spPr bwMode="auto">
          <a:xfrm>
            <a:off x="250825" y="2114550"/>
            <a:ext cx="8334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1Ms</a:t>
            </a:r>
          </a:p>
        </p:txBody>
      </p:sp>
      <p:sp>
        <p:nvSpPr>
          <p:cNvPr id="15380" name="Text Box 24"/>
          <p:cNvSpPr txBox="1">
            <a:spLocks noChangeArrowheads="1"/>
          </p:cNvSpPr>
          <p:nvPr/>
        </p:nvSpPr>
        <p:spPr bwMode="auto">
          <a:xfrm>
            <a:off x="6207125" y="2906713"/>
            <a:ext cx="20034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2763"/>
              </a:lnSpc>
              <a:spcBef>
                <a:spcPct val="0"/>
              </a:spcBef>
              <a:buFontTx/>
              <a:buNone/>
            </a:pPr>
            <a:r>
              <a:rPr lang="en-US" altLang="ja-JP" sz="2800">
                <a:solidFill>
                  <a:srgbClr val="FF0000"/>
                </a:solidFill>
                <a:latin typeface="Arial" panose="020B0604020202020204" pitchFamily="34" charset="0"/>
                <a:ea typeface="Osaka" pitchFamily="1" charset="-128"/>
              </a:rPr>
              <a:t>Mechanical</a:t>
            </a:r>
          </a:p>
          <a:p>
            <a:pPr eaLnBrk="1" hangingPunct="1">
              <a:lnSpc>
                <a:spcPts val="2763"/>
              </a:lnSpc>
              <a:spcBef>
                <a:spcPct val="0"/>
              </a:spcBef>
              <a:buFontTx/>
              <a:buNone/>
            </a:pPr>
            <a:r>
              <a:rPr lang="en-US" altLang="ja-JP" sz="2800">
                <a:solidFill>
                  <a:srgbClr val="FF0000"/>
                </a:solidFill>
                <a:latin typeface="Arial" panose="020B0604020202020204" pitchFamily="34" charset="0"/>
                <a:ea typeface="Osaka" pitchFamily="1" charset="-128"/>
              </a:rPr>
              <a:t>properties</a:t>
            </a:r>
            <a:endParaRPr lang="ja-JP" altLang="ja-JP" sz="2800">
              <a:solidFill>
                <a:srgbClr val="FF0000"/>
              </a:solidFill>
              <a:latin typeface="Arial" panose="020B0604020202020204" pitchFamily="34" charset="0"/>
              <a:ea typeface="Osaka" pitchFamily="1" charset="-128"/>
            </a:endParaRPr>
          </a:p>
        </p:txBody>
      </p:sp>
      <p:sp>
        <p:nvSpPr>
          <p:cNvPr id="27668" name="Line 50"/>
          <p:cNvSpPr>
            <a:spLocks noChangeShapeType="1"/>
          </p:cNvSpPr>
          <p:nvPr/>
        </p:nvSpPr>
        <p:spPr bwMode="auto">
          <a:xfrm>
            <a:off x="650875" y="1581150"/>
            <a:ext cx="1588" cy="533400"/>
          </a:xfrm>
          <a:prstGeom prst="line">
            <a:avLst/>
          </a:prstGeom>
          <a:noFill/>
          <a:ln w="28440" cap="sq">
            <a:solidFill>
              <a:srgbClr val="000000"/>
            </a:solidFill>
            <a:prstDash val="dash"/>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27669" name="Text Box 51"/>
          <p:cNvSpPr txBox="1">
            <a:spLocks noChangeArrowheads="1"/>
          </p:cNvSpPr>
          <p:nvPr/>
        </p:nvSpPr>
        <p:spPr bwMode="auto">
          <a:xfrm>
            <a:off x="279400" y="1123950"/>
            <a:ext cx="774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1Gs</a:t>
            </a:r>
          </a:p>
        </p:txBody>
      </p:sp>
      <p:pic>
        <p:nvPicPr>
          <p:cNvPr id="131095" name="図 30" descr="ooi_0.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13525" y="981075"/>
            <a:ext cx="183356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96" name="テキスト ボックス 28"/>
          <p:cNvSpPr txBox="1">
            <a:spLocks noChangeArrowheads="1"/>
          </p:cNvSpPr>
          <p:nvPr/>
        </p:nvSpPr>
        <p:spPr bwMode="auto">
          <a:xfrm>
            <a:off x="4643438" y="909638"/>
            <a:ext cx="210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3600">
                <a:solidFill>
                  <a:srgbClr val="FF0000"/>
                </a:solidFill>
                <a:latin typeface="Arial" panose="020B0604020202020204" pitchFamily="34" charset="0"/>
              </a:rPr>
              <a:t>Plant Life</a:t>
            </a:r>
            <a:endParaRPr lang="ja-JP" altLang="en-US" sz="3600">
              <a:solidFill>
                <a:srgbClr val="FF0000"/>
              </a:solidFill>
              <a:latin typeface="Arial" panose="020B0604020202020204" pitchFamily="34" charset="0"/>
            </a:endParaRPr>
          </a:p>
        </p:txBody>
      </p:sp>
      <p:sp>
        <p:nvSpPr>
          <p:cNvPr id="27672" name="Text Box 25"/>
          <p:cNvSpPr txBox="1">
            <a:spLocks noChangeArrowheads="1"/>
          </p:cNvSpPr>
          <p:nvPr/>
        </p:nvSpPr>
        <p:spPr bwMode="auto">
          <a:xfrm>
            <a:off x="2627313" y="5300663"/>
            <a:ext cx="2665412"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latin typeface="Arial" panose="020B0604020202020204" pitchFamily="34" charset="0"/>
                <a:ea typeface="Osaka" pitchFamily="1" charset="-128"/>
              </a:rPr>
              <a:t>Displacement</a:t>
            </a:r>
          </a:p>
          <a:p>
            <a:pPr eaLnBrk="1" hangingPunct="1">
              <a:spcBef>
                <a:spcPct val="0"/>
              </a:spcBef>
              <a:buFontTx/>
              <a:buNone/>
            </a:pPr>
            <a:r>
              <a:rPr lang="en-US" altLang="ja-JP" sz="2000">
                <a:latin typeface="Arial" panose="020B0604020202020204" pitchFamily="34" charset="0"/>
                <a:ea typeface="Osaka" pitchFamily="1" charset="-128"/>
              </a:rPr>
              <a:t>(Atom/Lattice)</a:t>
            </a:r>
            <a:endParaRPr lang="ja-JP" altLang="ja-JP" sz="2000">
              <a:latin typeface="Arial" panose="020B0604020202020204" pitchFamily="34" charset="0"/>
              <a:ea typeface="Osaka" pitchFamily="1" charset="-128"/>
            </a:endParaRPr>
          </a:p>
        </p:txBody>
      </p:sp>
      <p:pic>
        <p:nvPicPr>
          <p:cNvPr id="27673" name="図 30" descr="displacement.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005263"/>
            <a:ext cx="2303463"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4" name="Text Box 18"/>
          <p:cNvSpPr txBox="1">
            <a:spLocks noChangeArrowheads="1"/>
          </p:cNvSpPr>
          <p:nvPr/>
        </p:nvSpPr>
        <p:spPr bwMode="auto">
          <a:xfrm>
            <a:off x="250825" y="3616325"/>
            <a:ext cx="8493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0000"/>
                </a:solidFill>
                <a:latin typeface="ＭＳ ゴシック" panose="020B0609070205080204" pitchFamily="49" charset="-128"/>
                <a:ea typeface="ＭＳ ゴシック" panose="020B0609070205080204" pitchFamily="49" charset="-128"/>
              </a:rPr>
              <a:t>1μs</a:t>
            </a:r>
          </a:p>
        </p:txBody>
      </p:sp>
      <p:sp>
        <p:nvSpPr>
          <p:cNvPr id="27675" name="Text Box 8"/>
          <p:cNvSpPr txBox="1">
            <a:spLocks noChangeArrowheads="1"/>
          </p:cNvSpPr>
          <p:nvPr/>
        </p:nvSpPr>
        <p:spPr bwMode="auto">
          <a:xfrm>
            <a:off x="1116013" y="6165850"/>
            <a:ext cx="6056312" cy="398463"/>
          </a:xfrm>
          <a:prstGeom prst="rect">
            <a:avLst/>
          </a:prstGeom>
          <a:solidFill>
            <a:schemeClr val="bg1">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rgbClr val="000000"/>
                </a:solidFill>
                <a:latin typeface="Arial" panose="020B0604020202020204" pitchFamily="34" charset="0"/>
                <a:ea typeface="Osaka" pitchFamily="1" charset="-128"/>
              </a:rPr>
              <a:t>1E-10	 	1E-8		1E-6 --- 1E-3 --- 1m</a:t>
            </a:r>
          </a:p>
        </p:txBody>
      </p:sp>
      <p:sp>
        <p:nvSpPr>
          <p:cNvPr id="28" name="Text Box 24"/>
          <p:cNvSpPr txBox="1">
            <a:spLocks noChangeArrowheads="1"/>
          </p:cNvSpPr>
          <p:nvPr/>
        </p:nvSpPr>
        <p:spPr bwMode="auto">
          <a:xfrm>
            <a:off x="4356100" y="4654550"/>
            <a:ext cx="2541588"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2763"/>
              </a:lnSpc>
              <a:spcBef>
                <a:spcPct val="0"/>
              </a:spcBef>
              <a:buFontTx/>
              <a:buNone/>
            </a:pPr>
            <a:r>
              <a:rPr lang="en-US" altLang="ja-JP" sz="2800">
                <a:latin typeface="Arial" panose="020B0604020202020204" pitchFamily="34" charset="0"/>
                <a:ea typeface="Osaka" pitchFamily="1" charset="-128"/>
              </a:rPr>
              <a:t>Microstructural</a:t>
            </a:r>
          </a:p>
          <a:p>
            <a:pPr eaLnBrk="1" hangingPunct="1">
              <a:lnSpc>
                <a:spcPts val="2763"/>
              </a:lnSpc>
              <a:spcBef>
                <a:spcPct val="0"/>
              </a:spcBef>
              <a:buFontTx/>
              <a:buNone/>
            </a:pPr>
            <a:r>
              <a:rPr lang="en-US" altLang="ja-JP" sz="2800">
                <a:latin typeface="Arial" panose="020B0604020202020204" pitchFamily="34" charset="0"/>
                <a:ea typeface="Osaka" pitchFamily="1" charset="-128"/>
              </a:rPr>
              <a:t>evolution</a:t>
            </a:r>
            <a:endParaRPr lang="ja-JP" altLang="ja-JP" sz="2800">
              <a:latin typeface="Arial" panose="020B0604020202020204" pitchFamily="34" charset="0"/>
              <a:ea typeface="Osaka" pitchFamily="1" charset="-128"/>
            </a:endParaRPr>
          </a:p>
        </p:txBody>
      </p:sp>
      <p:sp>
        <p:nvSpPr>
          <p:cNvPr id="26" name="Text Box 25"/>
          <p:cNvSpPr txBox="1">
            <a:spLocks noChangeArrowheads="1"/>
          </p:cNvSpPr>
          <p:nvPr/>
        </p:nvSpPr>
        <p:spPr bwMode="auto">
          <a:xfrm>
            <a:off x="993775" y="207963"/>
            <a:ext cx="7813675"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ea typeface="+mn-ea"/>
                <a:cs typeface="Arial" pitchFamily="34" charset="0"/>
              </a:rPr>
              <a:t>3-2 practical issues due to radiation</a:t>
            </a:r>
            <a:endParaRPr lang="ja-JP" altLang="en-US" sz="3200" b="1" dirty="0">
              <a:solidFill>
                <a:schemeClr val="tx1">
                  <a:lumMod val="95000"/>
                  <a:lumOff val="5000"/>
                </a:schemeClr>
              </a:solidFill>
              <a:ea typeface="+mn-ea"/>
              <a:cs typeface="Arial" pitchFamily="34" charset="0"/>
            </a:endParaRPr>
          </a:p>
        </p:txBody>
      </p:sp>
      <p:sp>
        <p:nvSpPr>
          <p:cNvPr id="27678"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E5808BAB-389F-4369-BE2D-B25CB4B5105E}" type="slidenum">
              <a:rPr lang="ja-JP" altLang="en-US" sz="1200">
                <a:solidFill>
                  <a:srgbClr val="898989"/>
                </a:solidFill>
              </a:rPr>
              <a:pPr>
                <a:spcBef>
                  <a:spcPct val="0"/>
                </a:spcBef>
                <a:buFontTx/>
                <a:buNone/>
              </a:pPr>
              <a:t>23</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5376"/>
                                        </p:tgtEl>
                                        <p:attrNameLst>
                                          <p:attrName>style.visibility</p:attrName>
                                        </p:attrNameLst>
                                      </p:cBhvr>
                                      <p:to>
                                        <p:strVal val="visible"/>
                                      </p:to>
                                    </p:set>
                                    <p:animEffect transition="in" filter="randombar(horizontal)">
                                      <p:cBhvr>
                                        <p:cTn id="7" dur="500"/>
                                        <p:tgtEl>
                                          <p:spTgt spid="15376"/>
                                        </p:tgtEl>
                                      </p:cBhvr>
                                    </p:animEffect>
                                  </p:childTnLst>
                                </p:cTn>
                              </p:par>
                              <p:par>
                                <p:cTn id="8" presetID="14" presetClass="entr" presetSubtype="10" fill="hold" nodeType="withEffect">
                                  <p:stCondLst>
                                    <p:cond delay="0"/>
                                  </p:stCondLst>
                                  <p:childTnLst>
                                    <p:set>
                                      <p:cBhvr>
                                        <p:cTn id="9" dur="1" fill="hold">
                                          <p:stCondLst>
                                            <p:cond delay="0"/>
                                          </p:stCondLst>
                                        </p:cTn>
                                        <p:tgtEl>
                                          <p:spTgt spid="15374"/>
                                        </p:tgtEl>
                                        <p:attrNameLst>
                                          <p:attrName>style.visibility</p:attrName>
                                        </p:attrNameLst>
                                      </p:cBhvr>
                                      <p:to>
                                        <p:strVal val="visible"/>
                                      </p:to>
                                    </p:set>
                                    <p:animEffect transition="in" filter="randombar(horizontal)">
                                      <p:cBhvr>
                                        <p:cTn id="10" dur="500"/>
                                        <p:tgtEl>
                                          <p:spTgt spid="15374"/>
                                        </p:tgtEl>
                                      </p:cBhvr>
                                    </p:animEffect>
                                  </p:childTnLst>
                                </p:cTn>
                              </p:par>
                              <p:par>
                                <p:cTn id="11" presetID="14" presetClass="entr" presetSubtype="10" fill="hold" nodeType="withEffect">
                                  <p:stCondLst>
                                    <p:cond delay="0"/>
                                  </p:stCondLst>
                                  <p:childTnLst>
                                    <p:set>
                                      <p:cBhvr>
                                        <p:cTn id="12" dur="1" fill="hold">
                                          <p:stCondLst>
                                            <p:cond delay="0"/>
                                          </p:stCondLst>
                                        </p:cTn>
                                        <p:tgtEl>
                                          <p:spTgt spid="15375"/>
                                        </p:tgtEl>
                                        <p:attrNameLst>
                                          <p:attrName>style.visibility</p:attrName>
                                        </p:attrNameLst>
                                      </p:cBhvr>
                                      <p:to>
                                        <p:strVal val="visible"/>
                                      </p:to>
                                    </p:set>
                                    <p:animEffect transition="in" filter="randombar(horizontal)">
                                      <p:cBhvr>
                                        <p:cTn id="13" dur="500"/>
                                        <p:tgtEl>
                                          <p:spTgt spid="1537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5380"/>
                                        </p:tgtEl>
                                        <p:attrNameLst>
                                          <p:attrName>style.visibility</p:attrName>
                                        </p:attrNameLst>
                                      </p:cBhvr>
                                      <p:to>
                                        <p:strVal val="visible"/>
                                      </p:to>
                                    </p:set>
                                    <p:animEffect transition="in" filter="randombar(horizontal)">
                                      <p:cBhvr>
                                        <p:cTn id="21" dur="500"/>
                                        <p:tgtEl>
                                          <p:spTgt spid="15380"/>
                                        </p:tgtEl>
                                      </p:cBhvr>
                                    </p:animEffect>
                                  </p:childTnLst>
                                </p:cTn>
                              </p:par>
                              <p:par>
                                <p:cTn id="22" presetID="14" presetClass="entr" presetSubtype="10" fill="hold" nodeType="withEffect">
                                  <p:stCondLst>
                                    <p:cond delay="0"/>
                                  </p:stCondLst>
                                  <p:childTnLst>
                                    <p:set>
                                      <p:cBhvr>
                                        <p:cTn id="23" dur="1" fill="hold">
                                          <p:stCondLst>
                                            <p:cond delay="0"/>
                                          </p:stCondLst>
                                        </p:cTn>
                                        <p:tgtEl>
                                          <p:spTgt spid="15377"/>
                                        </p:tgtEl>
                                        <p:attrNameLst>
                                          <p:attrName>style.visibility</p:attrName>
                                        </p:attrNameLst>
                                      </p:cBhvr>
                                      <p:to>
                                        <p:strVal val="visible"/>
                                      </p:to>
                                    </p:set>
                                    <p:animEffect transition="in" filter="randombar(horizontal)">
                                      <p:cBhvr>
                                        <p:cTn id="24" dur="500"/>
                                        <p:tgtEl>
                                          <p:spTgt spid="1537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1096"/>
                                        </p:tgtEl>
                                        <p:attrNameLst>
                                          <p:attrName>style.visibility</p:attrName>
                                        </p:attrNameLst>
                                      </p:cBhvr>
                                      <p:to>
                                        <p:strVal val="visible"/>
                                      </p:to>
                                    </p:set>
                                    <p:animEffect transition="in" filter="fade">
                                      <p:cBhvr>
                                        <p:cTn id="29" dur="500"/>
                                        <p:tgtEl>
                                          <p:spTgt spid="131096"/>
                                        </p:tgtEl>
                                      </p:cBhvr>
                                    </p:animEffect>
                                  </p:childTnLst>
                                </p:cTn>
                              </p:par>
                              <p:par>
                                <p:cTn id="30" presetID="10" presetClass="entr" presetSubtype="0" fill="hold" nodeType="withEffect">
                                  <p:stCondLst>
                                    <p:cond delay="0"/>
                                  </p:stCondLst>
                                  <p:childTnLst>
                                    <p:set>
                                      <p:cBhvr>
                                        <p:cTn id="31" dur="1" fill="hold">
                                          <p:stCondLst>
                                            <p:cond delay="0"/>
                                          </p:stCondLst>
                                        </p:cTn>
                                        <p:tgtEl>
                                          <p:spTgt spid="131095"/>
                                        </p:tgtEl>
                                        <p:attrNameLst>
                                          <p:attrName>style.visibility</p:attrName>
                                        </p:attrNameLst>
                                      </p:cBhvr>
                                      <p:to>
                                        <p:strVal val="visible"/>
                                      </p:to>
                                    </p:set>
                                    <p:animEffect transition="in" filter="fade">
                                      <p:cBhvr>
                                        <p:cTn id="32" dur="500"/>
                                        <p:tgtEl>
                                          <p:spTgt spid="1310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0" grpId="0"/>
      <p:bldP spid="131096"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867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993775" y="207963"/>
            <a:ext cx="7813675"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ea typeface="+mn-ea"/>
                <a:cs typeface="Arial" pitchFamily="34" charset="0"/>
              </a:rPr>
              <a:t>two major radiation effects in LWR’s</a:t>
            </a:r>
            <a:endParaRPr lang="ja-JP" altLang="en-US" sz="3200" b="1" dirty="0">
              <a:solidFill>
                <a:schemeClr val="tx1">
                  <a:lumMod val="95000"/>
                  <a:lumOff val="5000"/>
                </a:schemeClr>
              </a:solidFill>
              <a:ea typeface="+mn-ea"/>
              <a:cs typeface="Arial" pitchFamily="34" charset="0"/>
            </a:endParaRPr>
          </a:p>
        </p:txBody>
      </p:sp>
      <p:sp>
        <p:nvSpPr>
          <p:cNvPr id="28677" name="テキスト ボックス 6"/>
          <p:cNvSpPr txBox="1">
            <a:spLocks noChangeArrowheads="1"/>
          </p:cNvSpPr>
          <p:nvPr/>
        </p:nvSpPr>
        <p:spPr bwMode="auto">
          <a:xfrm>
            <a:off x="466725" y="1352550"/>
            <a:ext cx="8232775" cy="404653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Probably you have to think about </a:t>
            </a:r>
            <a:r>
              <a:rPr lang="en-US" altLang="ja-JP" sz="2800" b="1" u="sng">
                <a:solidFill>
                  <a:srgbClr val="FF0000"/>
                </a:solidFill>
              </a:rPr>
              <a:t>just two major issues</a:t>
            </a:r>
            <a:r>
              <a:rPr lang="en-US" altLang="ja-JP" sz="2800"/>
              <a:t>, for the material problems caused by radiation in LWR’s.  </a:t>
            </a:r>
          </a:p>
          <a:p>
            <a:pPr eaLnBrk="1" hangingPunct="1">
              <a:spcBef>
                <a:spcPct val="0"/>
              </a:spcBef>
              <a:buFontTx/>
              <a:buNone/>
            </a:pPr>
            <a:endParaRPr lang="en-US" altLang="ja-JP" sz="1100"/>
          </a:p>
          <a:p>
            <a:pPr eaLnBrk="1" hangingPunct="1">
              <a:spcBef>
                <a:spcPct val="0"/>
              </a:spcBef>
              <a:buFontTx/>
              <a:buNone/>
            </a:pPr>
            <a:r>
              <a:rPr lang="en-US" altLang="ja-JP" sz="2800"/>
              <a:t>They are;</a:t>
            </a:r>
          </a:p>
          <a:p>
            <a:pPr eaLnBrk="1" hangingPunct="1">
              <a:spcBef>
                <a:spcPct val="0"/>
              </a:spcBef>
              <a:buFontTx/>
              <a:buNone/>
            </a:pPr>
            <a:endParaRPr lang="en-US" altLang="ja-JP" sz="2800"/>
          </a:p>
          <a:p>
            <a:pPr eaLnBrk="1" hangingPunct="1">
              <a:spcBef>
                <a:spcPct val="0"/>
              </a:spcBef>
              <a:buFontTx/>
              <a:buNone/>
            </a:pPr>
            <a:endParaRPr lang="en-US" altLang="ja-JP" sz="1100"/>
          </a:p>
          <a:p>
            <a:pPr eaLnBrk="1" hangingPunct="1">
              <a:spcBef>
                <a:spcPct val="0"/>
              </a:spcBef>
              <a:buFontTx/>
              <a:buNone/>
            </a:pPr>
            <a:endParaRPr lang="en-US" altLang="ja-JP" sz="2800"/>
          </a:p>
          <a:p>
            <a:pPr eaLnBrk="1" hangingPunct="1">
              <a:spcBef>
                <a:spcPct val="0"/>
              </a:spcBef>
              <a:buFontTx/>
              <a:buNone/>
            </a:pPr>
            <a:r>
              <a:rPr lang="en-US" altLang="ja-JP" sz="2800"/>
              <a:t>and</a:t>
            </a:r>
          </a:p>
          <a:p>
            <a:pPr eaLnBrk="1" hangingPunct="1">
              <a:spcBef>
                <a:spcPct val="0"/>
              </a:spcBef>
              <a:buFontTx/>
              <a:buNone/>
            </a:pPr>
            <a:endParaRPr lang="en-US" altLang="ja-JP" sz="1100"/>
          </a:p>
          <a:p>
            <a:pPr eaLnBrk="1" hangingPunct="1">
              <a:spcBef>
                <a:spcPct val="0"/>
              </a:spcBef>
              <a:buFontTx/>
              <a:buNone/>
            </a:pPr>
            <a:endParaRPr lang="en-US" altLang="ja-JP" sz="2800"/>
          </a:p>
          <a:p>
            <a:pPr eaLnBrk="1" hangingPunct="1">
              <a:spcBef>
                <a:spcPct val="0"/>
              </a:spcBef>
              <a:buFontTx/>
              <a:buNone/>
            </a:pPr>
            <a:endParaRPr lang="en-US" altLang="ja-JP" sz="2800"/>
          </a:p>
        </p:txBody>
      </p:sp>
      <p:sp>
        <p:nvSpPr>
          <p:cNvPr id="16" name="テキスト ボックス 6"/>
          <p:cNvSpPr txBox="1">
            <a:spLocks noChangeArrowheads="1"/>
          </p:cNvSpPr>
          <p:nvPr/>
        </p:nvSpPr>
        <p:spPr bwMode="auto">
          <a:xfrm>
            <a:off x="641250" y="4365143"/>
            <a:ext cx="7632738" cy="95410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800" spc="-30" dirty="0" smtClean="0">
                <a:solidFill>
                  <a:schemeClr val="bg1"/>
                </a:solidFill>
              </a:rPr>
              <a:t>irradiation assisted SCC of reactor core components</a:t>
            </a:r>
          </a:p>
          <a:p>
            <a:pPr eaLnBrk="1" hangingPunct="1">
              <a:spcBef>
                <a:spcPct val="0"/>
              </a:spcBef>
              <a:buFontTx/>
              <a:buNone/>
              <a:defRPr/>
            </a:pPr>
            <a:r>
              <a:rPr lang="en-US" altLang="ja-JP" sz="2800" dirty="0" smtClean="0">
                <a:solidFill>
                  <a:schemeClr val="bg1"/>
                </a:solidFill>
              </a:rPr>
              <a:t>(stainless steels).</a:t>
            </a:r>
          </a:p>
        </p:txBody>
      </p:sp>
      <p:sp>
        <p:nvSpPr>
          <p:cNvPr id="9" name="テキスト ボックス 6"/>
          <p:cNvSpPr txBox="1">
            <a:spLocks noChangeArrowheads="1"/>
          </p:cNvSpPr>
          <p:nvPr/>
        </p:nvSpPr>
        <p:spPr bwMode="auto">
          <a:xfrm>
            <a:off x="639612" y="2899706"/>
            <a:ext cx="7634376" cy="95410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800" dirty="0" smtClean="0">
                <a:solidFill>
                  <a:schemeClr val="bg1"/>
                </a:solidFill>
              </a:rPr>
              <a:t>radiation </a:t>
            </a:r>
            <a:r>
              <a:rPr lang="en-US" altLang="ja-JP" sz="2800" dirty="0" err="1" smtClean="0">
                <a:solidFill>
                  <a:schemeClr val="bg1"/>
                </a:solidFill>
              </a:rPr>
              <a:t>embrittlement</a:t>
            </a:r>
            <a:r>
              <a:rPr lang="en-US" altLang="ja-JP" sz="2800" dirty="0" smtClean="0">
                <a:solidFill>
                  <a:schemeClr val="bg1"/>
                </a:solidFill>
              </a:rPr>
              <a:t> of reactor pressure vessels (</a:t>
            </a:r>
            <a:r>
              <a:rPr lang="en-US" altLang="ja-JP" sz="2800" dirty="0" err="1" smtClean="0">
                <a:solidFill>
                  <a:schemeClr val="bg1"/>
                </a:solidFill>
              </a:rPr>
              <a:t>ferritic</a:t>
            </a:r>
            <a:r>
              <a:rPr lang="en-US" altLang="ja-JP" sz="2800" dirty="0" smtClean="0">
                <a:solidFill>
                  <a:schemeClr val="bg1"/>
                </a:solidFill>
              </a:rPr>
              <a:t> steels)</a:t>
            </a:r>
          </a:p>
        </p:txBody>
      </p:sp>
      <p:sp>
        <p:nvSpPr>
          <p:cNvPr id="131084" name="テキスト ボックス 27"/>
          <p:cNvSpPr txBox="1">
            <a:spLocks noChangeArrowheads="1"/>
          </p:cNvSpPr>
          <p:nvPr/>
        </p:nvSpPr>
        <p:spPr bwMode="auto">
          <a:xfrm>
            <a:off x="469900" y="5632450"/>
            <a:ext cx="8134350" cy="400050"/>
          </a:xfrm>
          <a:prstGeom prst="rect">
            <a:avLst/>
          </a:prstGeom>
          <a:solidFill>
            <a:srgbClr val="FFFFCC"/>
          </a:solidFill>
          <a:ln w="19050">
            <a:solidFill>
              <a:srgbClr val="FFC00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spc="-10" dirty="0" smtClean="0"/>
              <a:t>Effects of transmutation damage in LWR’s will be also explained in this section.</a:t>
            </a:r>
          </a:p>
        </p:txBody>
      </p:sp>
      <p:sp>
        <p:nvSpPr>
          <p:cNvPr id="2868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7ED880B-BCBB-4A15-A186-F805F9218125}" type="slidenum">
              <a:rPr lang="ja-JP" altLang="en-US" sz="1200">
                <a:solidFill>
                  <a:srgbClr val="898989"/>
                </a:solidFill>
              </a:rPr>
              <a:pPr>
                <a:spcBef>
                  <a:spcPct val="0"/>
                </a:spcBef>
                <a:buFontTx/>
                <a:buNone/>
              </a:pPr>
              <a:t>24</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1084"/>
                                        </p:tgtEl>
                                        <p:attrNameLst>
                                          <p:attrName>style.visibility</p:attrName>
                                        </p:attrNameLst>
                                      </p:cBhvr>
                                      <p:to>
                                        <p:strVal val="visible"/>
                                      </p:to>
                                    </p:set>
                                    <p:animEffect transition="in" filter="fade">
                                      <p:cBhvr>
                                        <p:cTn id="17" dur="500"/>
                                        <p:tgtEl>
                                          <p:spTgt spid="131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8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969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483567" y="207963"/>
            <a:ext cx="7323883" cy="5842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fontAlgn="auto" hangingPunct="1">
              <a:spcBef>
                <a:spcPts val="0"/>
              </a:spcBef>
              <a:spcAft>
                <a:spcPts val="0"/>
              </a:spcAft>
              <a:defRPr/>
            </a:pPr>
            <a:r>
              <a:rPr lang="en-US" altLang="ja-JP" sz="3200" b="1" dirty="0">
                <a:solidFill>
                  <a:schemeClr val="bg1"/>
                </a:solidFill>
                <a:cs typeface="Arial" pitchFamily="34" charset="0"/>
              </a:rPr>
              <a:t>radiation </a:t>
            </a:r>
            <a:r>
              <a:rPr lang="en-US" altLang="ja-JP" sz="3200" b="1" dirty="0" err="1">
                <a:solidFill>
                  <a:schemeClr val="bg1"/>
                </a:solidFill>
                <a:cs typeface="Arial" pitchFamily="34" charset="0"/>
              </a:rPr>
              <a:t>embrittlement</a:t>
            </a:r>
            <a:r>
              <a:rPr lang="en-US" altLang="ja-JP" sz="3200" b="1" dirty="0">
                <a:solidFill>
                  <a:schemeClr val="bg1"/>
                </a:solidFill>
                <a:cs typeface="Arial" pitchFamily="34" charset="0"/>
              </a:rPr>
              <a:t> of RPV</a:t>
            </a:r>
            <a:endParaRPr lang="ja-JP" altLang="en-US" sz="3200" b="1" dirty="0">
              <a:solidFill>
                <a:schemeClr val="bg1"/>
              </a:solidFill>
              <a:cs typeface="Arial" pitchFamily="34" charset="0"/>
            </a:endParaRPr>
          </a:p>
        </p:txBody>
      </p:sp>
      <p:sp>
        <p:nvSpPr>
          <p:cNvPr id="14" name="テキスト ボックス 6"/>
          <p:cNvSpPr txBox="1">
            <a:spLocks noChangeArrowheads="1"/>
          </p:cNvSpPr>
          <p:nvPr/>
        </p:nvSpPr>
        <p:spPr bwMode="auto">
          <a:xfrm>
            <a:off x="677863" y="4718050"/>
            <a:ext cx="7923212" cy="18161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t>Radiation hardening is mostly due to the increase of dislocation density and this is similar to work hardening.  But </a:t>
            </a:r>
            <a:r>
              <a:rPr lang="en-US" altLang="ja-JP" sz="2800" b="1" u="sng">
                <a:solidFill>
                  <a:srgbClr val="FF0000"/>
                </a:solidFill>
              </a:rPr>
              <a:t>radiation enhanced precipitates</a:t>
            </a:r>
            <a:r>
              <a:rPr lang="en-US" altLang="ja-JP" sz="2800"/>
              <a:t> also have a special effects on RPV embrittlement.</a:t>
            </a:r>
          </a:p>
        </p:txBody>
      </p:sp>
      <p:sp>
        <p:nvSpPr>
          <p:cNvPr id="10" name="テキスト ボックス 27"/>
          <p:cNvSpPr txBox="1">
            <a:spLocks noChangeArrowheads="1"/>
          </p:cNvSpPr>
          <p:nvPr/>
        </p:nvSpPr>
        <p:spPr bwMode="auto">
          <a:xfrm>
            <a:off x="1033463" y="1116013"/>
            <a:ext cx="2089150" cy="708025"/>
          </a:xfrm>
          <a:prstGeom prst="rect">
            <a:avLst/>
          </a:prstGeom>
          <a:solidFill>
            <a:schemeClr val="bg1">
              <a:lumMod val="85000"/>
            </a:schemeClr>
          </a:solidFill>
          <a:ln w="19050">
            <a:solidFill>
              <a:schemeClr val="bg1">
                <a:lumMod val="75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en-US" altLang="ja-JP" sz="2000" smtClean="0"/>
              <a:t>Solid solution strengthening</a:t>
            </a:r>
          </a:p>
        </p:txBody>
      </p:sp>
      <p:sp>
        <p:nvSpPr>
          <p:cNvPr id="29705" name="テキスト ボックス 28"/>
          <p:cNvSpPr txBox="1">
            <a:spLocks noChangeArrowheads="1"/>
          </p:cNvSpPr>
          <p:nvPr/>
        </p:nvSpPr>
        <p:spPr bwMode="auto">
          <a:xfrm>
            <a:off x="1033463" y="1970088"/>
            <a:ext cx="2089150" cy="708025"/>
          </a:xfrm>
          <a:prstGeom prst="rect">
            <a:avLst/>
          </a:prstGeom>
          <a:solidFill>
            <a:srgbClr val="FFFFCC"/>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t>Precipitation hardening</a:t>
            </a:r>
          </a:p>
        </p:txBody>
      </p:sp>
      <p:sp>
        <p:nvSpPr>
          <p:cNvPr id="29706" name="テキスト ボックス 29"/>
          <p:cNvSpPr txBox="1">
            <a:spLocks noChangeArrowheads="1"/>
          </p:cNvSpPr>
          <p:nvPr/>
        </p:nvSpPr>
        <p:spPr bwMode="auto">
          <a:xfrm>
            <a:off x="1033463" y="2816225"/>
            <a:ext cx="2089150" cy="400050"/>
          </a:xfrm>
          <a:prstGeom prst="rect">
            <a:avLst/>
          </a:prstGeom>
          <a:solidFill>
            <a:srgbClr val="FFFFCC"/>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t>Work hardening</a:t>
            </a:r>
          </a:p>
        </p:txBody>
      </p:sp>
      <p:sp>
        <p:nvSpPr>
          <p:cNvPr id="29707" name="テキスト ボックス 38"/>
          <p:cNvSpPr txBox="1">
            <a:spLocks noChangeArrowheads="1"/>
          </p:cNvSpPr>
          <p:nvPr/>
        </p:nvSpPr>
        <p:spPr bwMode="auto">
          <a:xfrm>
            <a:off x="1060450" y="3857625"/>
            <a:ext cx="2089150" cy="708025"/>
          </a:xfrm>
          <a:prstGeom prst="rect">
            <a:avLst/>
          </a:prstGeom>
          <a:solidFill>
            <a:srgbClr val="FFFFCC"/>
          </a:solidFill>
          <a:ln w="3810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lnSpc>
                <a:spcPts val="2400"/>
              </a:lnSpc>
              <a:spcBef>
                <a:spcPct val="0"/>
              </a:spcBef>
              <a:buFontTx/>
              <a:buNone/>
            </a:pPr>
            <a:r>
              <a:rPr lang="en-US" altLang="ja-JP" sz="2400">
                <a:solidFill>
                  <a:srgbClr val="FF0000"/>
                </a:solidFill>
              </a:rPr>
              <a:t>Radiation hardening</a:t>
            </a:r>
          </a:p>
        </p:txBody>
      </p:sp>
      <p:sp>
        <p:nvSpPr>
          <p:cNvPr id="17" name="テキスト ボックス 40"/>
          <p:cNvSpPr txBox="1">
            <a:spLocks noChangeArrowheads="1"/>
          </p:cNvSpPr>
          <p:nvPr/>
        </p:nvSpPr>
        <p:spPr bwMode="auto">
          <a:xfrm>
            <a:off x="469900" y="1123950"/>
            <a:ext cx="492125" cy="3486150"/>
          </a:xfrm>
          <a:prstGeom prst="rect">
            <a:avLst/>
          </a:prstGeom>
          <a:solidFill>
            <a:schemeClr val="bg1">
              <a:lumMod val="85000"/>
            </a:schemeClr>
          </a:solidFill>
          <a:ln w="19050">
            <a:solidFill>
              <a:schemeClr val="bg1">
                <a:lumMod val="75000"/>
              </a:schemeClr>
            </a:solidFill>
            <a:miter lim="800000"/>
            <a:headEnd/>
            <a:tailEnd/>
          </a:ln>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en-US" altLang="ja-JP" sz="2000" smtClean="0"/>
              <a:t>Various strengthening methods</a:t>
            </a:r>
            <a:endParaRPr lang="ja-JP" altLang="en-US" sz="2000" smtClean="0"/>
          </a:p>
        </p:txBody>
      </p:sp>
      <p:sp>
        <p:nvSpPr>
          <p:cNvPr id="29709" name="テキスト ボックス 40"/>
          <p:cNvSpPr txBox="1">
            <a:spLocks noChangeArrowheads="1"/>
          </p:cNvSpPr>
          <p:nvPr/>
        </p:nvSpPr>
        <p:spPr bwMode="auto">
          <a:xfrm>
            <a:off x="1720850" y="3214688"/>
            <a:ext cx="6762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ja-JP" altLang="en-US"/>
              <a:t>・・・</a:t>
            </a:r>
          </a:p>
        </p:txBody>
      </p:sp>
      <p:sp>
        <p:nvSpPr>
          <p:cNvPr id="19" name="テキスト ボックス 30"/>
          <p:cNvSpPr txBox="1">
            <a:spLocks noChangeArrowheads="1"/>
          </p:cNvSpPr>
          <p:nvPr/>
        </p:nvSpPr>
        <p:spPr bwMode="auto">
          <a:xfrm>
            <a:off x="3341688" y="1146175"/>
            <a:ext cx="4411662" cy="400050"/>
          </a:xfrm>
          <a:prstGeom prst="rect">
            <a:avLst/>
          </a:prstGeom>
          <a:solidFill>
            <a:schemeClr val="bg1">
              <a:lumMod val="85000"/>
            </a:schemeClr>
          </a:solidFill>
          <a:ln w="19050">
            <a:solidFill>
              <a:schemeClr val="bg1">
                <a:lumMod val="75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smtClean="0"/>
              <a:t>18K gold.  as mentioned previously</a:t>
            </a:r>
            <a:endParaRPr lang="ja-JP" altLang="en-US" sz="2000" smtClean="0"/>
          </a:p>
        </p:txBody>
      </p:sp>
      <p:sp>
        <p:nvSpPr>
          <p:cNvPr id="20" name="テキスト ボックス 30"/>
          <p:cNvSpPr txBox="1">
            <a:spLocks noChangeArrowheads="1"/>
          </p:cNvSpPr>
          <p:nvPr/>
        </p:nvSpPr>
        <p:spPr bwMode="auto">
          <a:xfrm>
            <a:off x="3341688" y="1773238"/>
            <a:ext cx="5400675" cy="923925"/>
          </a:xfrm>
          <a:prstGeom prst="rect">
            <a:avLst/>
          </a:prstGeom>
          <a:solidFill>
            <a:schemeClr val="bg1">
              <a:lumMod val="85000"/>
            </a:schemeClr>
          </a:solidFill>
          <a:ln w="19050">
            <a:solidFill>
              <a:schemeClr val="bg1">
                <a:lumMod val="75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smtClean="0"/>
              <a:t>Duralumin.  Al added with a slight amount of Cu forms small intermetalic compounds after a heat treatment.  Such small </a:t>
            </a:r>
            <a:r>
              <a:rPr lang="en-US" altLang="ja-JP" sz="1800" smtClean="0">
                <a:solidFill>
                  <a:srgbClr val="FF0000"/>
                </a:solidFill>
              </a:rPr>
              <a:t>precipitates</a:t>
            </a:r>
            <a:r>
              <a:rPr lang="en-US" altLang="ja-JP" sz="1800" smtClean="0"/>
              <a:t> block dislocation glide.</a:t>
            </a:r>
            <a:endParaRPr lang="ja-JP" altLang="en-US" sz="1800" smtClean="0"/>
          </a:p>
        </p:txBody>
      </p:sp>
      <p:sp>
        <p:nvSpPr>
          <p:cNvPr id="21" name="テキスト ボックス 30"/>
          <p:cNvSpPr txBox="1">
            <a:spLocks noChangeArrowheads="1"/>
          </p:cNvSpPr>
          <p:nvPr/>
        </p:nvSpPr>
        <p:spPr bwMode="auto">
          <a:xfrm>
            <a:off x="3332163" y="2838450"/>
            <a:ext cx="5400675" cy="923925"/>
          </a:xfrm>
          <a:prstGeom prst="rect">
            <a:avLst/>
          </a:prstGeom>
          <a:solidFill>
            <a:schemeClr val="bg1">
              <a:lumMod val="85000"/>
            </a:schemeClr>
          </a:solidFill>
          <a:ln w="19050">
            <a:solidFill>
              <a:schemeClr val="bg1">
                <a:lumMod val="75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thin steel plates used in automobile.  The </a:t>
            </a:r>
            <a:r>
              <a:rPr lang="en-US" altLang="ja-JP" sz="1800" dirty="0" smtClean="0">
                <a:solidFill>
                  <a:srgbClr val="FF0000"/>
                </a:solidFill>
              </a:rPr>
              <a:t>dislocation density</a:t>
            </a:r>
            <a:r>
              <a:rPr lang="en-US" altLang="ja-JP" sz="1800" dirty="0" smtClean="0"/>
              <a:t> is too high due to heavy deformation.  These dislocations prevent other ones to glide and cut them. </a:t>
            </a:r>
            <a:endParaRPr lang="ja-JP" altLang="en-US" sz="1800" dirty="0" smtClean="0"/>
          </a:p>
        </p:txBody>
      </p:sp>
      <p:sp>
        <p:nvSpPr>
          <p:cNvPr id="22" name="テキスト ボックス 30"/>
          <p:cNvSpPr txBox="1">
            <a:spLocks noChangeArrowheads="1"/>
          </p:cNvSpPr>
          <p:nvPr/>
        </p:nvSpPr>
        <p:spPr bwMode="auto">
          <a:xfrm>
            <a:off x="3332163" y="3879850"/>
            <a:ext cx="5400675" cy="708025"/>
          </a:xfrm>
          <a:prstGeom prst="rect">
            <a:avLst/>
          </a:prstGeom>
          <a:solidFill>
            <a:schemeClr val="bg1">
              <a:lumMod val="85000"/>
            </a:schemeClr>
          </a:solidFill>
          <a:ln w="19050">
            <a:solidFill>
              <a:schemeClr val="bg1">
                <a:lumMod val="75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pressure vessel of LWR’s.  Various defects generated by irradiation stop dislocation glides.</a:t>
            </a:r>
            <a:endParaRPr lang="ja-JP" altLang="en-US" sz="2000" dirty="0" smtClean="0"/>
          </a:p>
        </p:txBody>
      </p:sp>
      <p:sp>
        <p:nvSpPr>
          <p:cNvPr id="29714"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F2071ABF-F428-4B56-B659-F0E5B5517C80}" type="slidenum">
              <a:rPr lang="ja-JP" altLang="en-US" sz="1200">
                <a:solidFill>
                  <a:srgbClr val="898989"/>
                </a:solidFill>
              </a:rPr>
              <a:pPr>
                <a:spcBef>
                  <a:spcPct val="0"/>
                </a:spcBef>
                <a:buFontTx/>
                <a:buNone/>
              </a:pPr>
              <a:t>25</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072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p:cNvSpPr/>
          <p:nvPr/>
        </p:nvSpPr>
        <p:spPr>
          <a:xfrm>
            <a:off x="862013" y="1228725"/>
            <a:ext cx="3167062" cy="381635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14" name="フリーフォーム 13"/>
          <p:cNvSpPr/>
          <p:nvPr/>
        </p:nvSpPr>
        <p:spPr>
          <a:xfrm>
            <a:off x="862013" y="2516188"/>
            <a:ext cx="2471737" cy="2525712"/>
          </a:xfrm>
          <a:custGeom>
            <a:avLst/>
            <a:gdLst>
              <a:gd name="connsiteX0" fmla="*/ 0 w 3866322"/>
              <a:gd name="connsiteY0" fmla="*/ 2498035 h 2498035"/>
              <a:gd name="connsiteX1" fmla="*/ 407504 w 3866322"/>
              <a:gd name="connsiteY1" fmla="*/ 1842052 h 2498035"/>
              <a:gd name="connsiteX2" fmla="*/ 1371600 w 3866322"/>
              <a:gd name="connsiteY2" fmla="*/ 212035 h 2498035"/>
              <a:gd name="connsiteX3" fmla="*/ 3508513 w 3866322"/>
              <a:gd name="connsiteY3" fmla="*/ 569844 h 2498035"/>
              <a:gd name="connsiteX4" fmla="*/ 3518452 w 3866322"/>
              <a:gd name="connsiteY4" fmla="*/ 559905 h 2498035"/>
              <a:gd name="connsiteX5" fmla="*/ 3518452 w 3866322"/>
              <a:gd name="connsiteY5" fmla="*/ 559905 h 2498035"/>
              <a:gd name="connsiteX0" fmla="*/ 0 w 3866322"/>
              <a:gd name="connsiteY0" fmla="*/ 2498035 h 2498035"/>
              <a:gd name="connsiteX1" fmla="*/ 407504 w 3866322"/>
              <a:gd name="connsiteY1" fmla="*/ 1842052 h 2498035"/>
              <a:gd name="connsiteX2" fmla="*/ 1371600 w 3866322"/>
              <a:gd name="connsiteY2" fmla="*/ 212035 h 2498035"/>
              <a:gd name="connsiteX3" fmla="*/ 3508513 w 3866322"/>
              <a:gd name="connsiteY3" fmla="*/ 569844 h 2498035"/>
              <a:gd name="connsiteX4" fmla="*/ 3518452 w 3866322"/>
              <a:gd name="connsiteY4" fmla="*/ 559905 h 2498035"/>
              <a:gd name="connsiteX5" fmla="*/ 3625250 w 3866322"/>
              <a:gd name="connsiteY5" fmla="*/ 204532 h 2498035"/>
              <a:gd name="connsiteX0" fmla="*/ 0 w 3866322"/>
              <a:gd name="connsiteY0" fmla="*/ 2498035 h 2498035"/>
              <a:gd name="connsiteX1" fmla="*/ 407504 w 3866322"/>
              <a:gd name="connsiteY1" fmla="*/ 1842052 h 2498035"/>
              <a:gd name="connsiteX2" fmla="*/ 1371600 w 3866322"/>
              <a:gd name="connsiteY2" fmla="*/ 212035 h 2498035"/>
              <a:gd name="connsiteX3" fmla="*/ 3508513 w 3866322"/>
              <a:gd name="connsiteY3" fmla="*/ 569844 h 2498035"/>
              <a:gd name="connsiteX4" fmla="*/ 3518452 w 3866322"/>
              <a:gd name="connsiteY4" fmla="*/ 559905 h 2498035"/>
              <a:gd name="connsiteX0" fmla="*/ 0 w 3908125"/>
              <a:gd name="connsiteY0" fmla="*/ 2498035 h 2498035"/>
              <a:gd name="connsiteX1" fmla="*/ 407504 w 3908125"/>
              <a:gd name="connsiteY1" fmla="*/ 1842052 h 2498035"/>
              <a:gd name="connsiteX2" fmla="*/ 1371600 w 3908125"/>
              <a:gd name="connsiteY2" fmla="*/ 212035 h 2498035"/>
              <a:gd name="connsiteX3" fmla="*/ 3508513 w 3908125"/>
              <a:gd name="connsiteY3" fmla="*/ 569844 h 2498035"/>
              <a:gd name="connsiteX4" fmla="*/ 3769270 w 3908125"/>
              <a:gd name="connsiteY4" fmla="*/ 1356692 h 2498035"/>
              <a:gd name="connsiteX0" fmla="*/ 0 w 3508513"/>
              <a:gd name="connsiteY0" fmla="*/ 2498035 h 2498035"/>
              <a:gd name="connsiteX1" fmla="*/ 407504 w 3508513"/>
              <a:gd name="connsiteY1" fmla="*/ 1842052 h 2498035"/>
              <a:gd name="connsiteX2" fmla="*/ 1371600 w 3508513"/>
              <a:gd name="connsiteY2" fmla="*/ 212035 h 2498035"/>
              <a:gd name="connsiteX3" fmla="*/ 3508513 w 3508513"/>
              <a:gd name="connsiteY3" fmla="*/ 569844 h 2498035"/>
              <a:gd name="connsiteX0" fmla="*/ 0 w 2977160"/>
              <a:gd name="connsiteY0" fmla="*/ 2498912 h 2498912"/>
              <a:gd name="connsiteX1" fmla="*/ 407504 w 2977160"/>
              <a:gd name="connsiteY1" fmla="*/ 1842929 h 2498912"/>
              <a:gd name="connsiteX2" fmla="*/ 1371600 w 2977160"/>
              <a:gd name="connsiteY2" fmla="*/ 212912 h 2498912"/>
              <a:gd name="connsiteX3" fmla="*/ 2977160 w 2977160"/>
              <a:gd name="connsiteY3" fmla="*/ 565459 h 2498912"/>
              <a:gd name="connsiteX0" fmla="*/ 0 w 2977160"/>
              <a:gd name="connsiteY0" fmla="*/ 2358010 h 2358010"/>
              <a:gd name="connsiteX1" fmla="*/ 744850 w 2977160"/>
              <a:gd name="connsiteY1" fmla="*/ 856617 h 2358010"/>
              <a:gd name="connsiteX2" fmla="*/ 1371600 w 2977160"/>
              <a:gd name="connsiteY2" fmla="*/ 72010 h 2358010"/>
              <a:gd name="connsiteX3" fmla="*/ 2977160 w 2977160"/>
              <a:gd name="connsiteY3" fmla="*/ 424557 h 2358010"/>
              <a:gd name="connsiteX0" fmla="*/ 0 w 2977160"/>
              <a:gd name="connsiteY0" fmla="*/ 2358010 h 2358010"/>
              <a:gd name="connsiteX1" fmla="*/ 744850 w 2977160"/>
              <a:gd name="connsiteY1" fmla="*/ 856617 h 2358010"/>
              <a:gd name="connsiteX2" fmla="*/ 1371600 w 2977160"/>
              <a:gd name="connsiteY2" fmla="*/ 72010 h 2358010"/>
              <a:gd name="connsiteX3" fmla="*/ 2977160 w 2977160"/>
              <a:gd name="connsiteY3" fmla="*/ 424557 h 2358010"/>
              <a:gd name="connsiteX0" fmla="*/ 0 w 2977160"/>
              <a:gd name="connsiteY0" fmla="*/ 2358010 h 2358010"/>
              <a:gd name="connsiteX1" fmla="*/ 744850 w 2977160"/>
              <a:gd name="connsiteY1" fmla="*/ 856617 h 2358010"/>
              <a:gd name="connsiteX2" fmla="*/ 1371600 w 2977160"/>
              <a:gd name="connsiteY2" fmla="*/ 72010 h 2358010"/>
              <a:gd name="connsiteX3" fmla="*/ 2977160 w 2977160"/>
              <a:gd name="connsiteY3" fmla="*/ 424557 h 2358010"/>
              <a:gd name="connsiteX0" fmla="*/ 0 w 2401080"/>
              <a:gd name="connsiteY0" fmla="*/ 2286000 h 2286000"/>
              <a:gd name="connsiteX1" fmla="*/ 744850 w 2401080"/>
              <a:gd name="connsiteY1" fmla="*/ 784607 h 2286000"/>
              <a:gd name="connsiteX2" fmla="*/ 1371600 w 2401080"/>
              <a:gd name="connsiteY2" fmla="*/ 0 h 2286000"/>
              <a:gd name="connsiteX3" fmla="*/ 2401080 w 2401080"/>
              <a:gd name="connsiteY3" fmla="*/ 784607 h 2286000"/>
              <a:gd name="connsiteX0" fmla="*/ 0 w 2401080"/>
              <a:gd name="connsiteY0" fmla="*/ 2380016 h 2380016"/>
              <a:gd name="connsiteX1" fmla="*/ 744850 w 2401080"/>
              <a:gd name="connsiteY1" fmla="*/ 878623 h 2380016"/>
              <a:gd name="connsiteX2" fmla="*/ 1371600 w 2401080"/>
              <a:gd name="connsiteY2" fmla="*/ 94016 h 2380016"/>
              <a:gd name="connsiteX3" fmla="*/ 2401080 w 2401080"/>
              <a:gd name="connsiteY3" fmla="*/ 878623 h 2380016"/>
              <a:gd name="connsiteX0" fmla="*/ 0 w 2473090"/>
              <a:gd name="connsiteY0" fmla="*/ 2668056 h 2668056"/>
              <a:gd name="connsiteX1" fmla="*/ 744850 w 2473090"/>
              <a:gd name="connsiteY1" fmla="*/ 1166663 h 2668056"/>
              <a:gd name="connsiteX2" fmla="*/ 1371600 w 2473090"/>
              <a:gd name="connsiteY2" fmla="*/ 382056 h 2668056"/>
              <a:gd name="connsiteX3" fmla="*/ 2473090 w 2473090"/>
              <a:gd name="connsiteY3" fmla="*/ 878623 h 2668056"/>
              <a:gd name="connsiteX0" fmla="*/ 0 w 2473090"/>
              <a:gd name="connsiteY0" fmla="*/ 2334007 h 2334007"/>
              <a:gd name="connsiteX1" fmla="*/ 744850 w 2473090"/>
              <a:gd name="connsiteY1" fmla="*/ 832614 h 2334007"/>
              <a:gd name="connsiteX2" fmla="*/ 1371600 w 2473090"/>
              <a:gd name="connsiteY2" fmla="*/ 48007 h 2334007"/>
              <a:gd name="connsiteX3" fmla="*/ 2473090 w 2473090"/>
              <a:gd name="connsiteY3" fmla="*/ 544574 h 2334007"/>
              <a:gd name="connsiteX0" fmla="*/ 0 w 2473090"/>
              <a:gd name="connsiteY0" fmla="*/ 2341510 h 2341510"/>
              <a:gd name="connsiteX1" fmla="*/ 744850 w 2473090"/>
              <a:gd name="connsiteY1" fmla="*/ 840117 h 2341510"/>
              <a:gd name="connsiteX2" fmla="*/ 1536960 w 2473090"/>
              <a:gd name="connsiteY2" fmla="*/ 48007 h 2341510"/>
              <a:gd name="connsiteX3" fmla="*/ 2473090 w 2473090"/>
              <a:gd name="connsiteY3" fmla="*/ 552077 h 2341510"/>
              <a:gd name="connsiteX0" fmla="*/ 0 w 2473090"/>
              <a:gd name="connsiteY0" fmla="*/ 2341510 h 2341510"/>
              <a:gd name="connsiteX1" fmla="*/ 744850 w 2473090"/>
              <a:gd name="connsiteY1" fmla="*/ 840117 h 2341510"/>
              <a:gd name="connsiteX2" fmla="*/ 1536960 w 2473090"/>
              <a:gd name="connsiteY2" fmla="*/ 48007 h 2341510"/>
              <a:gd name="connsiteX3" fmla="*/ 2473090 w 2473090"/>
              <a:gd name="connsiteY3" fmla="*/ 552077 h 2341510"/>
              <a:gd name="connsiteX0" fmla="*/ 0 w 2473090"/>
              <a:gd name="connsiteY0" fmla="*/ 2301753 h 2301753"/>
              <a:gd name="connsiteX1" fmla="*/ 744850 w 2473090"/>
              <a:gd name="connsiteY1" fmla="*/ 800360 h 2301753"/>
              <a:gd name="connsiteX2" fmla="*/ 1536960 w 2473090"/>
              <a:gd name="connsiteY2" fmla="*/ 8250 h 2301753"/>
              <a:gd name="connsiteX3" fmla="*/ 2473090 w 2473090"/>
              <a:gd name="connsiteY3" fmla="*/ 512320 h 2301753"/>
              <a:gd name="connsiteX0" fmla="*/ 0 w 2473090"/>
              <a:gd name="connsiteY0" fmla="*/ 2526033 h 2526033"/>
              <a:gd name="connsiteX1" fmla="*/ 744850 w 2473090"/>
              <a:gd name="connsiteY1" fmla="*/ 1024640 h 2526033"/>
              <a:gd name="connsiteX2" fmla="*/ 1728240 w 2473090"/>
              <a:gd name="connsiteY2" fmla="*/ 8250 h 2526033"/>
              <a:gd name="connsiteX3" fmla="*/ 2473090 w 2473090"/>
              <a:gd name="connsiteY3" fmla="*/ 736600 h 2526033"/>
              <a:gd name="connsiteX0" fmla="*/ 0 w 2473090"/>
              <a:gd name="connsiteY0" fmla="*/ 2526033 h 2526033"/>
              <a:gd name="connsiteX1" fmla="*/ 744850 w 2473090"/>
              <a:gd name="connsiteY1" fmla="*/ 1024640 h 2526033"/>
              <a:gd name="connsiteX2" fmla="*/ 1728240 w 2473090"/>
              <a:gd name="connsiteY2" fmla="*/ 8250 h 2526033"/>
              <a:gd name="connsiteX3" fmla="*/ 2473090 w 2473090"/>
              <a:gd name="connsiteY3" fmla="*/ 736600 h 2526033"/>
            </a:gdLst>
            <a:ahLst/>
            <a:cxnLst>
              <a:cxn ang="0">
                <a:pos x="connsiteX0" y="connsiteY0"/>
              </a:cxn>
              <a:cxn ang="0">
                <a:pos x="connsiteX1" y="connsiteY1"/>
              </a:cxn>
              <a:cxn ang="0">
                <a:pos x="connsiteX2" y="connsiteY2"/>
              </a:cxn>
              <a:cxn ang="0">
                <a:pos x="connsiteX3" y="connsiteY3"/>
              </a:cxn>
            </a:cxnLst>
            <a:rect l="l" t="t" r="r" b="b"/>
            <a:pathLst>
              <a:path w="2473090" h="2526033">
                <a:moveTo>
                  <a:pt x="0" y="2526033"/>
                </a:moveTo>
                <a:cubicBezTo>
                  <a:pt x="380318" y="1746492"/>
                  <a:pt x="524143" y="1473557"/>
                  <a:pt x="744850" y="1024640"/>
                </a:cubicBezTo>
                <a:cubicBezTo>
                  <a:pt x="973450" y="643640"/>
                  <a:pt x="1453549" y="11628"/>
                  <a:pt x="1728240" y="8250"/>
                </a:cubicBezTo>
                <a:cubicBezTo>
                  <a:pt x="2079714" y="0"/>
                  <a:pt x="2272162" y="438539"/>
                  <a:pt x="2473090" y="736600"/>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sp>
        <p:nvSpPr>
          <p:cNvPr id="30726" name="テキスト ボックス 17"/>
          <p:cNvSpPr txBox="1">
            <a:spLocks noChangeArrowheads="1"/>
          </p:cNvSpPr>
          <p:nvPr/>
        </p:nvSpPr>
        <p:spPr bwMode="auto">
          <a:xfrm>
            <a:off x="255588" y="2557463"/>
            <a:ext cx="677862"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t>stress</a:t>
            </a:r>
            <a:endParaRPr lang="ja-JP" altLang="en-US"/>
          </a:p>
        </p:txBody>
      </p:sp>
      <p:sp>
        <p:nvSpPr>
          <p:cNvPr id="30727" name="テキスト ボックス 18"/>
          <p:cNvSpPr txBox="1">
            <a:spLocks noChangeArrowheads="1"/>
          </p:cNvSpPr>
          <p:nvPr/>
        </p:nvSpPr>
        <p:spPr bwMode="auto">
          <a:xfrm>
            <a:off x="1870075" y="5045075"/>
            <a:ext cx="1193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t>strain</a:t>
            </a:r>
            <a:endParaRPr lang="ja-JP" altLang="en-US"/>
          </a:p>
        </p:txBody>
      </p:sp>
      <p:cxnSp>
        <p:nvCxnSpPr>
          <p:cNvPr id="19" name="直線コネクタ 18"/>
          <p:cNvCxnSpPr/>
          <p:nvPr/>
        </p:nvCxnSpPr>
        <p:spPr>
          <a:xfrm>
            <a:off x="862013" y="3460750"/>
            <a:ext cx="863600" cy="0"/>
          </a:xfrm>
          <a:prstGeom prst="line">
            <a:avLst/>
          </a:prstGeom>
          <a:ln w="28575">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30729" name="テキスト ボックス 18"/>
          <p:cNvSpPr txBox="1">
            <a:spLocks noChangeArrowheads="1"/>
          </p:cNvSpPr>
          <p:nvPr/>
        </p:nvSpPr>
        <p:spPr bwMode="auto">
          <a:xfrm>
            <a:off x="1739900" y="3243263"/>
            <a:ext cx="5572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b="1">
                <a:solidFill>
                  <a:srgbClr val="0000FF"/>
                </a:solidFill>
                <a:latin typeface="Symbol" panose="05050102010706020507" pitchFamily="18" charset="2"/>
              </a:rPr>
              <a:t>s</a:t>
            </a:r>
            <a:r>
              <a:rPr lang="en-US" altLang="ja-JP" sz="2000" b="1" baseline="-25000">
                <a:solidFill>
                  <a:srgbClr val="0000FF"/>
                </a:solidFill>
              </a:rPr>
              <a:t>y</a:t>
            </a:r>
            <a:r>
              <a:rPr lang="en-US" altLang="ja-JP" sz="2000" b="1" baseline="-25000">
                <a:solidFill>
                  <a:srgbClr val="FF0000"/>
                </a:solidFill>
              </a:rPr>
              <a:t>0</a:t>
            </a:r>
            <a:r>
              <a:rPr lang="en-US" altLang="ja-JP" sz="2000" b="1">
                <a:solidFill>
                  <a:srgbClr val="0000FF"/>
                </a:solidFill>
              </a:rPr>
              <a:t> </a:t>
            </a:r>
            <a:endParaRPr lang="ja-JP" altLang="en-US" sz="2000" b="1">
              <a:solidFill>
                <a:srgbClr val="0000FF"/>
              </a:solidFill>
            </a:endParaRPr>
          </a:p>
        </p:txBody>
      </p:sp>
      <p:cxnSp>
        <p:nvCxnSpPr>
          <p:cNvPr id="21" name="直線コネクタ 20"/>
          <p:cNvCxnSpPr/>
          <p:nvPr/>
        </p:nvCxnSpPr>
        <p:spPr>
          <a:xfrm flipV="1">
            <a:off x="2320925" y="3244850"/>
            <a:ext cx="989013" cy="1808163"/>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731" name="テキスト ボックス 18"/>
          <p:cNvSpPr txBox="1">
            <a:spLocks noChangeArrowheads="1"/>
          </p:cNvSpPr>
          <p:nvPr/>
        </p:nvSpPr>
        <p:spPr bwMode="auto">
          <a:xfrm>
            <a:off x="1041400" y="4402138"/>
            <a:ext cx="1584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rgbClr val="00B050"/>
                </a:solidFill>
              </a:rPr>
              <a:t>ε</a:t>
            </a:r>
            <a:r>
              <a:rPr lang="en-US" altLang="ja-JP" sz="2000" baseline="-25000">
                <a:solidFill>
                  <a:srgbClr val="FF0000"/>
                </a:solidFill>
              </a:rPr>
              <a:t>0</a:t>
            </a:r>
            <a:r>
              <a:rPr lang="en-US" altLang="ja-JP" sz="2000">
                <a:solidFill>
                  <a:srgbClr val="00B050"/>
                </a:solidFill>
              </a:rPr>
              <a:t>:elongation</a:t>
            </a:r>
            <a:endParaRPr lang="ja-JP" altLang="en-US" sz="2000">
              <a:solidFill>
                <a:srgbClr val="00B050"/>
              </a:solidFill>
            </a:endParaRPr>
          </a:p>
        </p:txBody>
      </p:sp>
      <p:sp>
        <p:nvSpPr>
          <p:cNvPr id="17" name="円/楕円 16"/>
          <p:cNvSpPr/>
          <p:nvPr/>
        </p:nvSpPr>
        <p:spPr>
          <a:xfrm>
            <a:off x="1509713" y="3316288"/>
            <a:ext cx="287337" cy="28892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cxnSp>
        <p:nvCxnSpPr>
          <p:cNvPr id="24" name="直線コネクタ 23"/>
          <p:cNvCxnSpPr/>
          <p:nvPr/>
        </p:nvCxnSpPr>
        <p:spPr>
          <a:xfrm>
            <a:off x="1004888" y="4829175"/>
            <a:ext cx="1439862" cy="0"/>
          </a:xfrm>
          <a:prstGeom prst="line">
            <a:avLst/>
          </a:prstGeom>
          <a:ln w="28575">
            <a:solidFill>
              <a:srgbClr val="00B050"/>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正方形/長方形 25"/>
          <p:cNvSpPr/>
          <p:nvPr/>
        </p:nvSpPr>
        <p:spPr>
          <a:xfrm>
            <a:off x="5399088" y="1228725"/>
            <a:ext cx="3167062" cy="381635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27" name="フリーフォーム 26"/>
          <p:cNvSpPr/>
          <p:nvPr/>
        </p:nvSpPr>
        <p:spPr>
          <a:xfrm>
            <a:off x="5399088" y="1876425"/>
            <a:ext cx="2016125" cy="3165475"/>
          </a:xfrm>
          <a:custGeom>
            <a:avLst/>
            <a:gdLst>
              <a:gd name="connsiteX0" fmla="*/ 0 w 3866322"/>
              <a:gd name="connsiteY0" fmla="*/ 2498035 h 2498035"/>
              <a:gd name="connsiteX1" fmla="*/ 407504 w 3866322"/>
              <a:gd name="connsiteY1" fmla="*/ 1842052 h 2498035"/>
              <a:gd name="connsiteX2" fmla="*/ 1371600 w 3866322"/>
              <a:gd name="connsiteY2" fmla="*/ 212035 h 2498035"/>
              <a:gd name="connsiteX3" fmla="*/ 3508513 w 3866322"/>
              <a:gd name="connsiteY3" fmla="*/ 569844 h 2498035"/>
              <a:gd name="connsiteX4" fmla="*/ 3518452 w 3866322"/>
              <a:gd name="connsiteY4" fmla="*/ 559905 h 2498035"/>
              <a:gd name="connsiteX5" fmla="*/ 3518452 w 3866322"/>
              <a:gd name="connsiteY5" fmla="*/ 559905 h 2498035"/>
              <a:gd name="connsiteX0" fmla="*/ 0 w 3866322"/>
              <a:gd name="connsiteY0" fmla="*/ 2498035 h 2498035"/>
              <a:gd name="connsiteX1" fmla="*/ 407504 w 3866322"/>
              <a:gd name="connsiteY1" fmla="*/ 1842052 h 2498035"/>
              <a:gd name="connsiteX2" fmla="*/ 1371600 w 3866322"/>
              <a:gd name="connsiteY2" fmla="*/ 212035 h 2498035"/>
              <a:gd name="connsiteX3" fmla="*/ 3508513 w 3866322"/>
              <a:gd name="connsiteY3" fmla="*/ 569844 h 2498035"/>
              <a:gd name="connsiteX4" fmla="*/ 3518452 w 3866322"/>
              <a:gd name="connsiteY4" fmla="*/ 559905 h 2498035"/>
              <a:gd name="connsiteX5" fmla="*/ 3625250 w 3866322"/>
              <a:gd name="connsiteY5" fmla="*/ 204532 h 2498035"/>
              <a:gd name="connsiteX0" fmla="*/ 0 w 3866322"/>
              <a:gd name="connsiteY0" fmla="*/ 2498035 h 2498035"/>
              <a:gd name="connsiteX1" fmla="*/ 407504 w 3866322"/>
              <a:gd name="connsiteY1" fmla="*/ 1842052 h 2498035"/>
              <a:gd name="connsiteX2" fmla="*/ 1371600 w 3866322"/>
              <a:gd name="connsiteY2" fmla="*/ 212035 h 2498035"/>
              <a:gd name="connsiteX3" fmla="*/ 3508513 w 3866322"/>
              <a:gd name="connsiteY3" fmla="*/ 569844 h 2498035"/>
              <a:gd name="connsiteX4" fmla="*/ 3518452 w 3866322"/>
              <a:gd name="connsiteY4" fmla="*/ 559905 h 2498035"/>
              <a:gd name="connsiteX0" fmla="*/ 0 w 3908125"/>
              <a:gd name="connsiteY0" fmla="*/ 2498035 h 2498035"/>
              <a:gd name="connsiteX1" fmla="*/ 407504 w 3908125"/>
              <a:gd name="connsiteY1" fmla="*/ 1842052 h 2498035"/>
              <a:gd name="connsiteX2" fmla="*/ 1371600 w 3908125"/>
              <a:gd name="connsiteY2" fmla="*/ 212035 h 2498035"/>
              <a:gd name="connsiteX3" fmla="*/ 3508513 w 3908125"/>
              <a:gd name="connsiteY3" fmla="*/ 569844 h 2498035"/>
              <a:gd name="connsiteX4" fmla="*/ 3769270 w 3908125"/>
              <a:gd name="connsiteY4" fmla="*/ 1356692 h 2498035"/>
              <a:gd name="connsiteX0" fmla="*/ 0 w 3508513"/>
              <a:gd name="connsiteY0" fmla="*/ 2498035 h 2498035"/>
              <a:gd name="connsiteX1" fmla="*/ 407504 w 3508513"/>
              <a:gd name="connsiteY1" fmla="*/ 1842052 h 2498035"/>
              <a:gd name="connsiteX2" fmla="*/ 1371600 w 3508513"/>
              <a:gd name="connsiteY2" fmla="*/ 212035 h 2498035"/>
              <a:gd name="connsiteX3" fmla="*/ 3508513 w 3508513"/>
              <a:gd name="connsiteY3" fmla="*/ 569844 h 2498035"/>
              <a:gd name="connsiteX0" fmla="*/ 0 w 2977160"/>
              <a:gd name="connsiteY0" fmla="*/ 2498912 h 2498912"/>
              <a:gd name="connsiteX1" fmla="*/ 407504 w 2977160"/>
              <a:gd name="connsiteY1" fmla="*/ 1842929 h 2498912"/>
              <a:gd name="connsiteX2" fmla="*/ 1371600 w 2977160"/>
              <a:gd name="connsiteY2" fmla="*/ 212912 h 2498912"/>
              <a:gd name="connsiteX3" fmla="*/ 2977160 w 2977160"/>
              <a:gd name="connsiteY3" fmla="*/ 565459 h 2498912"/>
              <a:gd name="connsiteX0" fmla="*/ 0 w 2977160"/>
              <a:gd name="connsiteY0" fmla="*/ 2358010 h 2358010"/>
              <a:gd name="connsiteX1" fmla="*/ 744850 w 2977160"/>
              <a:gd name="connsiteY1" fmla="*/ 856617 h 2358010"/>
              <a:gd name="connsiteX2" fmla="*/ 1371600 w 2977160"/>
              <a:gd name="connsiteY2" fmla="*/ 72010 h 2358010"/>
              <a:gd name="connsiteX3" fmla="*/ 2977160 w 2977160"/>
              <a:gd name="connsiteY3" fmla="*/ 424557 h 2358010"/>
              <a:gd name="connsiteX0" fmla="*/ 0 w 2977160"/>
              <a:gd name="connsiteY0" fmla="*/ 2358010 h 2358010"/>
              <a:gd name="connsiteX1" fmla="*/ 744850 w 2977160"/>
              <a:gd name="connsiteY1" fmla="*/ 856617 h 2358010"/>
              <a:gd name="connsiteX2" fmla="*/ 1371600 w 2977160"/>
              <a:gd name="connsiteY2" fmla="*/ 72010 h 2358010"/>
              <a:gd name="connsiteX3" fmla="*/ 2977160 w 2977160"/>
              <a:gd name="connsiteY3" fmla="*/ 424557 h 2358010"/>
              <a:gd name="connsiteX0" fmla="*/ 0 w 2977160"/>
              <a:gd name="connsiteY0" fmla="*/ 2358010 h 2358010"/>
              <a:gd name="connsiteX1" fmla="*/ 744850 w 2977160"/>
              <a:gd name="connsiteY1" fmla="*/ 856617 h 2358010"/>
              <a:gd name="connsiteX2" fmla="*/ 1371600 w 2977160"/>
              <a:gd name="connsiteY2" fmla="*/ 72010 h 2358010"/>
              <a:gd name="connsiteX3" fmla="*/ 2977160 w 2977160"/>
              <a:gd name="connsiteY3" fmla="*/ 424557 h 2358010"/>
              <a:gd name="connsiteX0" fmla="*/ 0 w 2401080"/>
              <a:gd name="connsiteY0" fmla="*/ 2286000 h 2286000"/>
              <a:gd name="connsiteX1" fmla="*/ 744850 w 2401080"/>
              <a:gd name="connsiteY1" fmla="*/ 784607 h 2286000"/>
              <a:gd name="connsiteX2" fmla="*/ 1371600 w 2401080"/>
              <a:gd name="connsiteY2" fmla="*/ 0 h 2286000"/>
              <a:gd name="connsiteX3" fmla="*/ 2401080 w 2401080"/>
              <a:gd name="connsiteY3" fmla="*/ 784607 h 2286000"/>
              <a:gd name="connsiteX0" fmla="*/ 0 w 2401080"/>
              <a:gd name="connsiteY0" fmla="*/ 2380016 h 2380016"/>
              <a:gd name="connsiteX1" fmla="*/ 744850 w 2401080"/>
              <a:gd name="connsiteY1" fmla="*/ 878623 h 2380016"/>
              <a:gd name="connsiteX2" fmla="*/ 1371600 w 2401080"/>
              <a:gd name="connsiteY2" fmla="*/ 94016 h 2380016"/>
              <a:gd name="connsiteX3" fmla="*/ 2401080 w 2401080"/>
              <a:gd name="connsiteY3" fmla="*/ 878623 h 2380016"/>
              <a:gd name="connsiteX0" fmla="*/ 0 w 2473090"/>
              <a:gd name="connsiteY0" fmla="*/ 2668056 h 2668056"/>
              <a:gd name="connsiteX1" fmla="*/ 744850 w 2473090"/>
              <a:gd name="connsiteY1" fmla="*/ 1166663 h 2668056"/>
              <a:gd name="connsiteX2" fmla="*/ 1371600 w 2473090"/>
              <a:gd name="connsiteY2" fmla="*/ 382056 h 2668056"/>
              <a:gd name="connsiteX3" fmla="*/ 2473090 w 2473090"/>
              <a:gd name="connsiteY3" fmla="*/ 878623 h 2668056"/>
              <a:gd name="connsiteX0" fmla="*/ 0 w 2473090"/>
              <a:gd name="connsiteY0" fmla="*/ 2334007 h 2334007"/>
              <a:gd name="connsiteX1" fmla="*/ 744850 w 2473090"/>
              <a:gd name="connsiteY1" fmla="*/ 832614 h 2334007"/>
              <a:gd name="connsiteX2" fmla="*/ 1371600 w 2473090"/>
              <a:gd name="connsiteY2" fmla="*/ 48007 h 2334007"/>
              <a:gd name="connsiteX3" fmla="*/ 2473090 w 2473090"/>
              <a:gd name="connsiteY3" fmla="*/ 544574 h 2334007"/>
              <a:gd name="connsiteX0" fmla="*/ 0 w 2473090"/>
              <a:gd name="connsiteY0" fmla="*/ 2341510 h 2341510"/>
              <a:gd name="connsiteX1" fmla="*/ 744850 w 2473090"/>
              <a:gd name="connsiteY1" fmla="*/ 840117 h 2341510"/>
              <a:gd name="connsiteX2" fmla="*/ 1536960 w 2473090"/>
              <a:gd name="connsiteY2" fmla="*/ 48007 h 2341510"/>
              <a:gd name="connsiteX3" fmla="*/ 2473090 w 2473090"/>
              <a:gd name="connsiteY3" fmla="*/ 552077 h 2341510"/>
              <a:gd name="connsiteX0" fmla="*/ 0 w 2473090"/>
              <a:gd name="connsiteY0" fmla="*/ 2341510 h 2341510"/>
              <a:gd name="connsiteX1" fmla="*/ 744850 w 2473090"/>
              <a:gd name="connsiteY1" fmla="*/ 840117 h 2341510"/>
              <a:gd name="connsiteX2" fmla="*/ 1536960 w 2473090"/>
              <a:gd name="connsiteY2" fmla="*/ 48007 h 2341510"/>
              <a:gd name="connsiteX3" fmla="*/ 2473090 w 2473090"/>
              <a:gd name="connsiteY3" fmla="*/ 552077 h 2341510"/>
              <a:gd name="connsiteX0" fmla="*/ 0 w 2473090"/>
              <a:gd name="connsiteY0" fmla="*/ 2301753 h 2301753"/>
              <a:gd name="connsiteX1" fmla="*/ 744850 w 2473090"/>
              <a:gd name="connsiteY1" fmla="*/ 800360 h 2301753"/>
              <a:gd name="connsiteX2" fmla="*/ 1536960 w 2473090"/>
              <a:gd name="connsiteY2" fmla="*/ 8250 h 2301753"/>
              <a:gd name="connsiteX3" fmla="*/ 2473090 w 2473090"/>
              <a:gd name="connsiteY3" fmla="*/ 512320 h 2301753"/>
              <a:gd name="connsiteX0" fmla="*/ 0 w 2473090"/>
              <a:gd name="connsiteY0" fmla="*/ 3246133 h 3246133"/>
              <a:gd name="connsiteX1" fmla="*/ 744850 w 2473090"/>
              <a:gd name="connsiteY1" fmla="*/ 1744740 h 3246133"/>
              <a:gd name="connsiteX2" fmla="*/ 1800250 w 2473090"/>
              <a:gd name="connsiteY2" fmla="*/ 8250 h 3246133"/>
              <a:gd name="connsiteX3" fmla="*/ 2473090 w 2473090"/>
              <a:gd name="connsiteY3" fmla="*/ 1456700 h 3246133"/>
              <a:gd name="connsiteX0" fmla="*/ 0 w 2448340"/>
              <a:gd name="connsiteY0" fmla="*/ 3522984 h 3522984"/>
              <a:gd name="connsiteX1" fmla="*/ 744850 w 2448340"/>
              <a:gd name="connsiteY1" fmla="*/ 2021591 h 3522984"/>
              <a:gd name="connsiteX2" fmla="*/ 1800250 w 2448340"/>
              <a:gd name="connsiteY2" fmla="*/ 285101 h 3522984"/>
              <a:gd name="connsiteX3" fmla="*/ 2448340 w 2448340"/>
              <a:gd name="connsiteY3" fmla="*/ 501131 h 3522984"/>
              <a:gd name="connsiteX0" fmla="*/ 0 w 1800250"/>
              <a:gd name="connsiteY0" fmla="*/ 3237883 h 3237883"/>
              <a:gd name="connsiteX1" fmla="*/ 744850 w 1800250"/>
              <a:gd name="connsiteY1" fmla="*/ 1736490 h 3237883"/>
              <a:gd name="connsiteX2" fmla="*/ 1800250 w 1800250"/>
              <a:gd name="connsiteY2" fmla="*/ 0 h 3237883"/>
              <a:gd name="connsiteX0" fmla="*/ 0 w 1944270"/>
              <a:gd name="connsiteY0" fmla="*/ 3309893 h 3309893"/>
              <a:gd name="connsiteX1" fmla="*/ 744850 w 1944270"/>
              <a:gd name="connsiteY1" fmla="*/ 1808500 h 3309893"/>
              <a:gd name="connsiteX2" fmla="*/ 1944270 w 1944270"/>
              <a:gd name="connsiteY2" fmla="*/ 0 h 3309893"/>
              <a:gd name="connsiteX0" fmla="*/ 0 w 1944270"/>
              <a:gd name="connsiteY0" fmla="*/ 3309893 h 3309893"/>
              <a:gd name="connsiteX1" fmla="*/ 1440200 w 1944270"/>
              <a:gd name="connsiteY1" fmla="*/ 432060 h 3309893"/>
              <a:gd name="connsiteX2" fmla="*/ 1944270 w 1944270"/>
              <a:gd name="connsiteY2" fmla="*/ 0 h 3309893"/>
              <a:gd name="connsiteX0" fmla="*/ 0 w 1872260"/>
              <a:gd name="connsiteY0" fmla="*/ 3258833 h 3258833"/>
              <a:gd name="connsiteX1" fmla="*/ 1440200 w 1872260"/>
              <a:gd name="connsiteY1" fmla="*/ 381000 h 3258833"/>
              <a:gd name="connsiteX2" fmla="*/ 1872260 w 1872260"/>
              <a:gd name="connsiteY2" fmla="*/ 20950 h 3258833"/>
              <a:gd name="connsiteX0" fmla="*/ 0 w 1872260"/>
              <a:gd name="connsiteY0" fmla="*/ 3258833 h 3258833"/>
              <a:gd name="connsiteX1" fmla="*/ 1440200 w 1872260"/>
              <a:gd name="connsiteY1" fmla="*/ 381000 h 3258833"/>
              <a:gd name="connsiteX2" fmla="*/ 1872260 w 1872260"/>
              <a:gd name="connsiteY2" fmla="*/ 20950 h 3258833"/>
              <a:gd name="connsiteX0" fmla="*/ 0 w 1872260"/>
              <a:gd name="connsiteY0" fmla="*/ 3258833 h 3258833"/>
              <a:gd name="connsiteX1" fmla="*/ 1440200 w 1872260"/>
              <a:gd name="connsiteY1" fmla="*/ 381000 h 3258833"/>
              <a:gd name="connsiteX2" fmla="*/ 1872260 w 1872260"/>
              <a:gd name="connsiteY2" fmla="*/ 20950 h 3258833"/>
              <a:gd name="connsiteX0" fmla="*/ 0 w 1872260"/>
              <a:gd name="connsiteY0" fmla="*/ 3258833 h 3258833"/>
              <a:gd name="connsiteX1" fmla="*/ 1440200 w 1872260"/>
              <a:gd name="connsiteY1" fmla="*/ 381000 h 3258833"/>
              <a:gd name="connsiteX2" fmla="*/ 1872260 w 1872260"/>
              <a:gd name="connsiteY2" fmla="*/ 20950 h 3258833"/>
              <a:gd name="connsiteX0" fmla="*/ 0 w 1800250"/>
              <a:gd name="connsiteY0" fmla="*/ 3258833 h 3258833"/>
              <a:gd name="connsiteX1" fmla="*/ 1440200 w 1800250"/>
              <a:gd name="connsiteY1" fmla="*/ 381000 h 3258833"/>
              <a:gd name="connsiteX2" fmla="*/ 1800250 w 1800250"/>
              <a:gd name="connsiteY2" fmla="*/ 164970 h 3258833"/>
              <a:gd name="connsiteX0" fmla="*/ 0 w 1800250"/>
              <a:gd name="connsiteY0" fmla="*/ 3093863 h 3093863"/>
              <a:gd name="connsiteX1" fmla="*/ 1440200 w 1800250"/>
              <a:gd name="connsiteY1" fmla="*/ 216030 h 3093863"/>
              <a:gd name="connsiteX2" fmla="*/ 1800250 w 1800250"/>
              <a:gd name="connsiteY2" fmla="*/ 0 h 3093863"/>
              <a:gd name="connsiteX0" fmla="*/ 0 w 2016280"/>
              <a:gd name="connsiteY0" fmla="*/ 3165873 h 3165873"/>
              <a:gd name="connsiteX1" fmla="*/ 1440200 w 2016280"/>
              <a:gd name="connsiteY1" fmla="*/ 288040 h 3165873"/>
              <a:gd name="connsiteX2" fmla="*/ 2016280 w 2016280"/>
              <a:gd name="connsiteY2" fmla="*/ 0 h 3165873"/>
            </a:gdLst>
            <a:ahLst/>
            <a:cxnLst>
              <a:cxn ang="0">
                <a:pos x="connsiteX0" y="connsiteY0"/>
              </a:cxn>
              <a:cxn ang="0">
                <a:pos x="connsiteX1" y="connsiteY1"/>
              </a:cxn>
              <a:cxn ang="0">
                <a:pos x="connsiteX2" y="connsiteY2"/>
              </a:cxn>
            </a:cxnLst>
            <a:rect l="l" t="t" r="r" b="b"/>
            <a:pathLst>
              <a:path w="2016280" h="3165873">
                <a:moveTo>
                  <a:pt x="0" y="3165873"/>
                </a:moveTo>
                <a:cubicBezTo>
                  <a:pt x="380318" y="2386332"/>
                  <a:pt x="1219493" y="736957"/>
                  <a:pt x="1440200" y="288040"/>
                </a:cubicBezTo>
                <a:cubicBezTo>
                  <a:pt x="1508620" y="121300"/>
                  <a:pt x="1889374" y="22721"/>
                  <a:pt x="2016280" y="0"/>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ja-JP" altLang="en-US"/>
          </a:p>
        </p:txBody>
      </p:sp>
      <p:cxnSp>
        <p:nvCxnSpPr>
          <p:cNvPr id="29" name="直線コネクタ 28"/>
          <p:cNvCxnSpPr>
            <a:endCxn id="33" idx="2"/>
          </p:cNvCxnSpPr>
          <p:nvPr/>
        </p:nvCxnSpPr>
        <p:spPr>
          <a:xfrm>
            <a:off x="5399088" y="2092325"/>
            <a:ext cx="1366837" cy="0"/>
          </a:xfrm>
          <a:prstGeom prst="line">
            <a:avLst/>
          </a:prstGeom>
          <a:ln w="28575">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flipV="1">
            <a:off x="5757863" y="1876425"/>
            <a:ext cx="1657350" cy="316865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円/楕円 32"/>
          <p:cNvSpPr/>
          <p:nvPr/>
        </p:nvSpPr>
        <p:spPr>
          <a:xfrm>
            <a:off x="6765925" y="1947863"/>
            <a:ext cx="288925" cy="28892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cxnSp>
        <p:nvCxnSpPr>
          <p:cNvPr id="34" name="直線コネクタ 33"/>
          <p:cNvCxnSpPr/>
          <p:nvPr/>
        </p:nvCxnSpPr>
        <p:spPr>
          <a:xfrm>
            <a:off x="5541963" y="4829175"/>
            <a:ext cx="288925" cy="0"/>
          </a:xfrm>
          <a:prstGeom prst="line">
            <a:avLst/>
          </a:prstGeom>
          <a:ln w="28575">
            <a:solidFill>
              <a:srgbClr val="00B050"/>
            </a:soli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15733" name="テキスト ボックス 27"/>
          <p:cNvSpPr txBox="1">
            <a:spLocks noChangeArrowheads="1"/>
          </p:cNvSpPr>
          <p:nvPr/>
        </p:nvSpPr>
        <p:spPr bwMode="auto">
          <a:xfrm>
            <a:off x="965200" y="5607050"/>
            <a:ext cx="7667625" cy="523875"/>
          </a:xfrm>
          <a:prstGeom prst="rect">
            <a:avLst/>
          </a:prstGeom>
          <a:solidFill>
            <a:srgbClr val="FFFFCC"/>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a:solidFill>
                  <a:srgbClr val="0000FF"/>
                </a:solidFill>
                <a:latin typeface="Symbol" panose="05050102010706020507" pitchFamily="18" charset="2"/>
              </a:rPr>
              <a:t>s</a:t>
            </a:r>
            <a:r>
              <a:rPr lang="en-US" altLang="ja-JP" sz="2800" baseline="-25000">
                <a:solidFill>
                  <a:srgbClr val="0000FF"/>
                </a:solidFill>
              </a:rPr>
              <a:t>y0</a:t>
            </a:r>
            <a:r>
              <a:rPr lang="en-US" altLang="ja-JP" sz="2800">
                <a:solidFill>
                  <a:srgbClr val="0000FF"/>
                </a:solidFill>
              </a:rPr>
              <a:t>:strength increases but </a:t>
            </a:r>
            <a:r>
              <a:rPr lang="en-US" altLang="ja-JP" sz="2800">
                <a:solidFill>
                  <a:srgbClr val="00B050"/>
                </a:solidFill>
              </a:rPr>
              <a:t>ε</a:t>
            </a:r>
            <a:r>
              <a:rPr lang="en-US" altLang="ja-JP" sz="2800" baseline="-25000">
                <a:solidFill>
                  <a:srgbClr val="00B050"/>
                </a:solidFill>
              </a:rPr>
              <a:t>0</a:t>
            </a:r>
            <a:r>
              <a:rPr lang="en-US" altLang="ja-JP" sz="2800">
                <a:solidFill>
                  <a:srgbClr val="00B050"/>
                </a:solidFill>
              </a:rPr>
              <a:t>:elongation</a:t>
            </a:r>
            <a:r>
              <a:rPr lang="ja-JP" altLang="en-US" sz="2800">
                <a:solidFill>
                  <a:srgbClr val="00B050"/>
                </a:solidFill>
              </a:rPr>
              <a:t> </a:t>
            </a:r>
            <a:r>
              <a:rPr lang="en-US" altLang="ja-JP" sz="2800">
                <a:solidFill>
                  <a:srgbClr val="00B050"/>
                </a:solidFill>
              </a:rPr>
              <a:t>decreases!</a:t>
            </a:r>
            <a:r>
              <a:rPr lang="en-US" altLang="ja-JP" sz="2800">
                <a:solidFill>
                  <a:srgbClr val="00B0F0"/>
                </a:solidFill>
              </a:rPr>
              <a:t> </a:t>
            </a:r>
            <a:endParaRPr lang="ja-JP" altLang="en-US" sz="2800">
              <a:solidFill>
                <a:srgbClr val="00B0F0"/>
              </a:solidFill>
            </a:endParaRPr>
          </a:p>
        </p:txBody>
      </p:sp>
      <p:sp>
        <p:nvSpPr>
          <p:cNvPr id="44" name="テキスト ボックス 43"/>
          <p:cNvSpPr txBox="1"/>
          <p:nvPr/>
        </p:nvSpPr>
        <p:spPr>
          <a:xfrm>
            <a:off x="933450" y="1300163"/>
            <a:ext cx="1295400" cy="523875"/>
          </a:xfrm>
          <a:prstGeom prst="rect">
            <a:avLst/>
          </a:prstGeom>
          <a:solidFill>
            <a:schemeClr val="bg1">
              <a:lumMod val="85000"/>
            </a:schemeClr>
          </a:solidFill>
          <a:ln w="19050">
            <a:solidFill>
              <a:schemeClr val="tx1"/>
            </a:solidFill>
          </a:ln>
        </p:spPr>
        <p:txBody>
          <a:bodyPr>
            <a:spAutoFit/>
          </a:bodyPr>
          <a:lstStyle/>
          <a:p>
            <a:pPr algn="ctr" eaLnBrk="1" fontAlgn="auto" hangingPunct="1">
              <a:spcBef>
                <a:spcPts val="0"/>
              </a:spcBef>
              <a:spcAft>
                <a:spcPts val="0"/>
              </a:spcAft>
              <a:defRPr/>
            </a:pPr>
            <a:r>
              <a:rPr lang="en-US" altLang="ja-JP" sz="2800" dirty="0">
                <a:latin typeface="+mn-lt"/>
                <a:ea typeface="+mn-ea"/>
              </a:rPr>
              <a:t>Before</a:t>
            </a:r>
          </a:p>
        </p:txBody>
      </p:sp>
      <p:sp>
        <p:nvSpPr>
          <p:cNvPr id="46" name="テキスト ボックス 45"/>
          <p:cNvSpPr txBox="1"/>
          <p:nvPr/>
        </p:nvSpPr>
        <p:spPr>
          <a:xfrm>
            <a:off x="5470525" y="1300163"/>
            <a:ext cx="1296988" cy="523875"/>
          </a:xfrm>
          <a:prstGeom prst="rect">
            <a:avLst/>
          </a:prstGeom>
          <a:solidFill>
            <a:schemeClr val="bg1">
              <a:lumMod val="85000"/>
            </a:schemeClr>
          </a:solidFill>
          <a:ln w="19050">
            <a:solidFill>
              <a:schemeClr val="tx1"/>
            </a:solidFill>
          </a:ln>
        </p:spPr>
        <p:txBody>
          <a:bodyPr>
            <a:spAutoFit/>
          </a:bodyPr>
          <a:lstStyle/>
          <a:p>
            <a:pPr algn="ctr" eaLnBrk="1" fontAlgn="auto" hangingPunct="1">
              <a:spcBef>
                <a:spcPts val="0"/>
              </a:spcBef>
              <a:spcAft>
                <a:spcPts val="0"/>
              </a:spcAft>
              <a:defRPr/>
            </a:pPr>
            <a:r>
              <a:rPr lang="en-US" altLang="ja-JP" sz="2800" dirty="0">
                <a:latin typeface="+mn-lt"/>
                <a:ea typeface="+mn-ea"/>
              </a:rPr>
              <a:t>After</a:t>
            </a:r>
          </a:p>
        </p:txBody>
      </p:sp>
      <p:sp>
        <p:nvSpPr>
          <p:cNvPr id="47" name="右矢印 46"/>
          <p:cNvSpPr/>
          <p:nvPr/>
        </p:nvSpPr>
        <p:spPr>
          <a:xfrm>
            <a:off x="4129088" y="1804988"/>
            <a:ext cx="720725" cy="2663825"/>
          </a:xfrm>
          <a:prstGeom prst="rightArrow">
            <a:avLst>
              <a:gd name="adj1" fmla="val 72169"/>
              <a:gd name="adj2" fmla="val 50000"/>
            </a:avLst>
          </a:prstGeom>
          <a:solidFill>
            <a:srgbClr val="7030A0"/>
          </a:solidFill>
          <a:ln>
            <a:noFill/>
          </a:ln>
        </p:spPr>
        <p:style>
          <a:lnRef idx="2">
            <a:schemeClr val="accent6">
              <a:shade val="50000"/>
            </a:schemeClr>
          </a:lnRef>
          <a:fillRef idx="1">
            <a:schemeClr val="accent6"/>
          </a:fillRef>
          <a:effectRef idx="0">
            <a:schemeClr val="accent6"/>
          </a:effectRef>
          <a:fontRef idx="minor">
            <a:schemeClr val="lt1"/>
          </a:fontRef>
        </p:style>
        <p:txBody>
          <a:bodyPr vert="eaVert" anchor="ctr"/>
          <a:lstStyle/>
          <a:p>
            <a:pPr algn="ctr" eaLnBrk="1" hangingPunct="1">
              <a:defRPr/>
            </a:pPr>
            <a:r>
              <a:rPr lang="en-US" altLang="ja-JP" sz="3200" dirty="0"/>
              <a:t>radiation</a:t>
            </a:r>
            <a:endParaRPr lang="ja-JP" altLang="en-US" sz="3200" dirty="0"/>
          </a:p>
        </p:txBody>
      </p:sp>
      <p:sp>
        <p:nvSpPr>
          <p:cNvPr id="30" name="Text Box 25"/>
          <p:cNvSpPr txBox="1">
            <a:spLocks noChangeArrowheads="1"/>
          </p:cNvSpPr>
          <p:nvPr/>
        </p:nvSpPr>
        <p:spPr bwMode="auto">
          <a:xfrm>
            <a:off x="895350" y="188913"/>
            <a:ext cx="81057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latin typeface="Arial" charset="0"/>
                <a:ea typeface="ＭＳ Ｐゴシック" charset="-128"/>
              </a:rPr>
              <a:t>radiation hardening in s-s diagram</a:t>
            </a:r>
            <a:endParaRPr lang="ja-JP" altLang="en-US" sz="3600" b="1" dirty="0">
              <a:solidFill>
                <a:schemeClr val="tx1">
                  <a:lumMod val="95000"/>
                  <a:lumOff val="5000"/>
                </a:schemeClr>
              </a:solidFill>
              <a:latin typeface="+mn-lt"/>
              <a:ea typeface="+mn-ea"/>
            </a:endParaRPr>
          </a:p>
        </p:txBody>
      </p:sp>
      <p:sp>
        <p:nvSpPr>
          <p:cNvPr id="50202" name="テキスト ボックス 18"/>
          <p:cNvSpPr txBox="1">
            <a:spLocks noChangeArrowheads="1"/>
          </p:cNvSpPr>
          <p:nvPr/>
        </p:nvSpPr>
        <p:spPr bwMode="auto">
          <a:xfrm>
            <a:off x="6389688" y="5045075"/>
            <a:ext cx="1193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t>strain</a:t>
            </a:r>
            <a:endParaRPr lang="ja-JP" altLang="en-US"/>
          </a:p>
        </p:txBody>
      </p:sp>
      <p:sp>
        <p:nvSpPr>
          <p:cNvPr id="50203" name="テキスト ボックス 17"/>
          <p:cNvSpPr txBox="1">
            <a:spLocks noChangeArrowheads="1"/>
          </p:cNvSpPr>
          <p:nvPr/>
        </p:nvSpPr>
        <p:spPr bwMode="auto">
          <a:xfrm>
            <a:off x="4899025" y="2538413"/>
            <a:ext cx="6778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a:t>stress</a:t>
            </a:r>
            <a:endParaRPr lang="ja-JP" altLang="en-US"/>
          </a:p>
        </p:txBody>
      </p:sp>
      <p:sp>
        <p:nvSpPr>
          <p:cNvPr id="50204" name="テキスト ボックス 18"/>
          <p:cNvSpPr txBox="1">
            <a:spLocks noChangeArrowheads="1"/>
          </p:cNvSpPr>
          <p:nvPr/>
        </p:nvSpPr>
        <p:spPr bwMode="auto">
          <a:xfrm>
            <a:off x="5407025" y="2058988"/>
            <a:ext cx="777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b="1">
                <a:solidFill>
                  <a:srgbClr val="0000FF"/>
                </a:solidFill>
                <a:latin typeface="Symbol" panose="05050102010706020507" pitchFamily="18" charset="2"/>
              </a:rPr>
              <a:t>s</a:t>
            </a:r>
            <a:r>
              <a:rPr lang="en-US" altLang="ja-JP" sz="2000" b="1" baseline="-25000">
                <a:solidFill>
                  <a:srgbClr val="0000FF"/>
                </a:solidFill>
              </a:rPr>
              <a:t>y</a:t>
            </a:r>
            <a:r>
              <a:rPr lang="en-US" altLang="ja-JP" sz="2000" b="1" baseline="-25000">
                <a:solidFill>
                  <a:srgbClr val="FF0000"/>
                </a:solidFill>
              </a:rPr>
              <a:t>rad</a:t>
            </a:r>
            <a:endParaRPr lang="ja-JP" altLang="en-US" sz="2000" b="1">
              <a:solidFill>
                <a:srgbClr val="FF0000"/>
              </a:solidFill>
            </a:endParaRPr>
          </a:p>
        </p:txBody>
      </p:sp>
      <p:sp>
        <p:nvSpPr>
          <p:cNvPr id="50205" name="テキスト ボックス 18"/>
          <p:cNvSpPr txBox="1">
            <a:spLocks noChangeArrowheads="1"/>
          </p:cNvSpPr>
          <p:nvPr/>
        </p:nvSpPr>
        <p:spPr bwMode="auto">
          <a:xfrm>
            <a:off x="5951538" y="4592638"/>
            <a:ext cx="1765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solidFill>
                  <a:srgbClr val="00B050"/>
                </a:solidFill>
              </a:rPr>
              <a:t>ε</a:t>
            </a:r>
            <a:r>
              <a:rPr lang="en-US" altLang="ja-JP" sz="2000" baseline="-25000">
                <a:solidFill>
                  <a:srgbClr val="FF0000"/>
                </a:solidFill>
              </a:rPr>
              <a:t>rad</a:t>
            </a:r>
            <a:r>
              <a:rPr lang="en-US" altLang="ja-JP" sz="2000">
                <a:solidFill>
                  <a:srgbClr val="00B050"/>
                </a:solidFill>
              </a:rPr>
              <a:t>:elongation</a:t>
            </a:r>
            <a:endParaRPr lang="ja-JP" altLang="en-US" sz="2000">
              <a:solidFill>
                <a:srgbClr val="00B050"/>
              </a:solidFill>
            </a:endParaRPr>
          </a:p>
        </p:txBody>
      </p:sp>
      <p:pic>
        <p:nvPicPr>
          <p:cNvPr id="32" name="図 32" descr="owa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988" y="1287463"/>
            <a:ext cx="138747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図 43" descr="ochawa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54850" y="2914650"/>
            <a:ext cx="1389063"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1"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0AB88E7-8D7A-44D6-A939-39A00DFA789F}" type="slidenum">
              <a:rPr lang="ja-JP" altLang="en-US" sz="1200">
                <a:solidFill>
                  <a:srgbClr val="898989"/>
                </a:solidFill>
              </a:rPr>
              <a:pPr>
                <a:spcBef>
                  <a:spcPct val="0"/>
                </a:spcBef>
                <a:buFontTx/>
                <a:buNone/>
              </a:pPr>
              <a:t>26</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0"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0202"/>
                                        </p:tgtEl>
                                        <p:attrNameLst>
                                          <p:attrName>style.visibility</p:attrName>
                                        </p:attrNameLst>
                                      </p:cBhvr>
                                      <p:to>
                                        <p:strVal val="visible"/>
                                      </p:to>
                                    </p:set>
                                    <p:animEffect transition="in" filter="fade">
                                      <p:cBhvr>
                                        <p:cTn id="28" dur="500"/>
                                        <p:tgtEl>
                                          <p:spTgt spid="5020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0203"/>
                                        </p:tgtEl>
                                        <p:attrNameLst>
                                          <p:attrName>style.visibility</p:attrName>
                                        </p:attrNameLst>
                                      </p:cBhvr>
                                      <p:to>
                                        <p:strVal val="visible"/>
                                      </p:to>
                                    </p:set>
                                    <p:animEffect transition="in" filter="fade">
                                      <p:cBhvr>
                                        <p:cTn id="31" dur="500"/>
                                        <p:tgtEl>
                                          <p:spTgt spid="5020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0204"/>
                                        </p:tgtEl>
                                        <p:attrNameLst>
                                          <p:attrName>style.visibility</p:attrName>
                                        </p:attrNameLst>
                                      </p:cBhvr>
                                      <p:to>
                                        <p:strVal val="visible"/>
                                      </p:to>
                                    </p:set>
                                    <p:animEffect transition="in" filter="fade">
                                      <p:cBhvr>
                                        <p:cTn id="34" dur="500"/>
                                        <p:tgtEl>
                                          <p:spTgt spid="5020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0205"/>
                                        </p:tgtEl>
                                        <p:attrNameLst>
                                          <p:attrName>style.visibility</p:attrName>
                                        </p:attrNameLst>
                                      </p:cBhvr>
                                      <p:to>
                                        <p:strVal val="visible"/>
                                      </p:to>
                                    </p:set>
                                    <p:animEffect transition="in" filter="fade">
                                      <p:cBhvr>
                                        <p:cTn id="37" dur="500"/>
                                        <p:tgtEl>
                                          <p:spTgt spid="5020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5733"/>
                                        </p:tgtEl>
                                        <p:attrNameLst>
                                          <p:attrName>style.visibility</p:attrName>
                                        </p:attrNameLst>
                                      </p:cBhvr>
                                      <p:to>
                                        <p:strVal val="visible"/>
                                      </p:to>
                                    </p:set>
                                    <p:animEffect transition="in" filter="fade">
                                      <p:cBhvr>
                                        <p:cTn id="42" dur="500"/>
                                        <p:tgtEl>
                                          <p:spTgt spid="11573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par>
                                <p:cTn id="48" presetID="10" presetClass="entr" presetSubtype="0" fill="hold"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3" grpId="0" animBg="1"/>
      <p:bldP spid="115733" grpId="0" animBg="1"/>
      <p:bldP spid="46" grpId="0" animBg="1"/>
      <p:bldP spid="50202" grpId="0"/>
      <p:bldP spid="50203" grpId="0"/>
      <p:bldP spid="50204" grpId="0"/>
      <p:bldP spid="5020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17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テキスト ボックス 27"/>
          <p:cNvSpPr txBox="1">
            <a:spLocks noChangeArrowheads="1"/>
          </p:cNvSpPr>
          <p:nvPr/>
        </p:nvSpPr>
        <p:spPr bwMode="auto">
          <a:xfrm>
            <a:off x="342900" y="1033463"/>
            <a:ext cx="7229475" cy="523875"/>
          </a:xfrm>
          <a:prstGeom prst="rect">
            <a:avLst/>
          </a:prstGeom>
          <a:solidFill>
            <a:schemeClr val="bg1">
              <a:lumMod val="9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en-US" altLang="ja-JP" sz="2800" dirty="0" smtClean="0"/>
              <a:t>Large </a:t>
            </a:r>
            <a:r>
              <a:rPr lang="en-US" altLang="ja-JP" sz="2800" dirty="0" smtClean="0">
                <a:solidFill>
                  <a:srgbClr val="FF0000"/>
                </a:solidFill>
              </a:rPr>
              <a:t>energy</a:t>
            </a:r>
            <a:r>
              <a:rPr lang="en-US" altLang="ja-JP" sz="2800" dirty="0" smtClean="0"/>
              <a:t> is required to break wooden bowls.</a:t>
            </a:r>
          </a:p>
        </p:txBody>
      </p:sp>
      <p:sp>
        <p:nvSpPr>
          <p:cNvPr id="31749" name="テキスト ボックス 11"/>
          <p:cNvSpPr txBox="1">
            <a:spLocks noChangeArrowheads="1"/>
          </p:cNvSpPr>
          <p:nvPr/>
        </p:nvSpPr>
        <p:spPr bwMode="auto">
          <a:xfrm>
            <a:off x="457200" y="1989138"/>
            <a:ext cx="8181975" cy="461962"/>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The toughness test measures the </a:t>
            </a:r>
            <a:r>
              <a:rPr lang="en-US" altLang="ja-JP" sz="2400">
                <a:solidFill>
                  <a:srgbClr val="FF0000"/>
                </a:solidFill>
              </a:rPr>
              <a:t>energy</a:t>
            </a:r>
            <a:r>
              <a:rPr lang="en-US" altLang="ja-JP" sz="2400"/>
              <a:t> to break the test piece.</a:t>
            </a:r>
          </a:p>
        </p:txBody>
      </p:sp>
      <p:sp>
        <p:nvSpPr>
          <p:cNvPr id="17" name="下矢印 16"/>
          <p:cNvSpPr/>
          <p:nvPr/>
        </p:nvSpPr>
        <p:spPr>
          <a:xfrm>
            <a:off x="3995738" y="1628775"/>
            <a:ext cx="1439862" cy="287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pic>
        <p:nvPicPr>
          <p:cNvPr id="54279" name="図 20" descr="charpy2.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57450" y="2646363"/>
            <a:ext cx="3817938" cy="405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図 22" descr="charpy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0838" y="4648200"/>
            <a:ext cx="25844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5"/>
          <p:cNvSpPr txBox="1">
            <a:spLocks noChangeArrowheads="1"/>
          </p:cNvSpPr>
          <p:nvPr/>
        </p:nvSpPr>
        <p:spPr bwMode="auto">
          <a:xfrm>
            <a:off x="1381125" y="188913"/>
            <a:ext cx="67818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err="1">
                <a:solidFill>
                  <a:schemeClr val="tx1">
                    <a:lumMod val="95000"/>
                    <a:lumOff val="5000"/>
                  </a:schemeClr>
                </a:solidFill>
                <a:ea typeface="+mn-ea"/>
                <a:cs typeface="Arial" pitchFamily="34" charset="0"/>
              </a:rPr>
              <a:t>Charpy</a:t>
            </a:r>
            <a:r>
              <a:rPr lang="en-US" altLang="ja-JP" sz="3600" b="1" dirty="0">
                <a:solidFill>
                  <a:schemeClr val="tx1">
                    <a:lumMod val="95000"/>
                    <a:lumOff val="5000"/>
                  </a:schemeClr>
                </a:solidFill>
                <a:ea typeface="+mn-ea"/>
                <a:cs typeface="Arial" pitchFamily="34" charset="0"/>
              </a:rPr>
              <a:t> impact test</a:t>
            </a:r>
            <a:endParaRPr lang="ja-JP" altLang="en-US" sz="3600" b="1" dirty="0">
              <a:solidFill>
                <a:schemeClr val="tx1">
                  <a:lumMod val="95000"/>
                  <a:lumOff val="5000"/>
                </a:schemeClr>
              </a:solidFill>
              <a:ea typeface="+mn-ea"/>
              <a:cs typeface="Arial" pitchFamily="34" charset="0"/>
            </a:endParaRPr>
          </a:p>
        </p:txBody>
      </p:sp>
      <p:pic>
        <p:nvPicPr>
          <p:cNvPr id="31754" name="図 32" descr="owan.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24775" y="992188"/>
            <a:ext cx="1219200"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3" name="テキスト ボックス 11"/>
          <p:cNvSpPr txBox="1">
            <a:spLocks noChangeArrowheads="1"/>
          </p:cNvSpPr>
          <p:nvPr/>
        </p:nvSpPr>
        <p:spPr bwMode="auto">
          <a:xfrm>
            <a:off x="3009900" y="2724150"/>
            <a:ext cx="2986088" cy="523875"/>
          </a:xfrm>
          <a:prstGeom prst="rect">
            <a:avLst/>
          </a:prstGeom>
          <a:solidFill>
            <a:srgbClr val="FFFF00"/>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b="1"/>
              <a:t>Charpy impact test</a:t>
            </a:r>
          </a:p>
        </p:txBody>
      </p:sp>
      <p:sp>
        <p:nvSpPr>
          <p:cNvPr id="15" name="角丸四角形吹き出し 14"/>
          <p:cNvSpPr/>
          <p:nvPr/>
        </p:nvSpPr>
        <p:spPr>
          <a:xfrm>
            <a:off x="1076325" y="3457575"/>
            <a:ext cx="1846263" cy="428625"/>
          </a:xfrm>
          <a:prstGeom prst="wedgeRoundRectCallout">
            <a:avLst>
              <a:gd name="adj1" fmla="val 69673"/>
              <a:gd name="adj2" fmla="val 31065"/>
              <a:gd name="adj3" fmla="val 16667"/>
            </a:avLst>
          </a:prstGeom>
          <a:solidFill>
            <a:srgbClr val="FF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altLang="ja-JP" sz="2000" b="1" dirty="0">
                <a:solidFill>
                  <a:schemeClr val="tx1"/>
                </a:solidFill>
              </a:rPr>
              <a:t>START position</a:t>
            </a:r>
            <a:endParaRPr lang="ja-JP" altLang="en-US" sz="2000" b="1" dirty="0">
              <a:solidFill>
                <a:schemeClr val="tx1"/>
              </a:solidFill>
            </a:endParaRPr>
          </a:p>
        </p:txBody>
      </p:sp>
      <p:sp>
        <p:nvSpPr>
          <p:cNvPr id="16" name="角丸四角形吹き出し 15"/>
          <p:cNvSpPr/>
          <p:nvPr/>
        </p:nvSpPr>
        <p:spPr>
          <a:xfrm>
            <a:off x="6067425" y="3171825"/>
            <a:ext cx="2638425" cy="2695575"/>
          </a:xfrm>
          <a:prstGeom prst="wedgeRoundRectCallout">
            <a:avLst>
              <a:gd name="adj1" fmla="val -61870"/>
              <a:gd name="adj2" fmla="val 25582"/>
              <a:gd name="adj3" fmla="val 16667"/>
            </a:avLst>
          </a:prstGeom>
          <a:solidFill>
            <a:srgbClr val="FF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eaLnBrk="1" fontAlgn="auto" hangingPunct="1">
              <a:spcBef>
                <a:spcPts val="0"/>
              </a:spcBef>
              <a:spcAft>
                <a:spcPts val="0"/>
              </a:spcAft>
              <a:defRPr/>
            </a:pPr>
            <a:r>
              <a:rPr lang="en-US" altLang="ja-JP" sz="2000" b="1" dirty="0">
                <a:solidFill>
                  <a:schemeClr val="tx1"/>
                </a:solidFill>
              </a:rPr>
              <a:t>The highest position of the impact hammer after the test.</a:t>
            </a:r>
          </a:p>
          <a:p>
            <a:pPr eaLnBrk="1" fontAlgn="auto" hangingPunct="1">
              <a:spcBef>
                <a:spcPts val="0"/>
              </a:spcBef>
              <a:spcAft>
                <a:spcPts val="0"/>
              </a:spcAft>
              <a:defRPr/>
            </a:pPr>
            <a:r>
              <a:rPr lang="en-US" altLang="ja-JP" sz="2000" b="1" dirty="0">
                <a:solidFill>
                  <a:schemeClr val="tx1"/>
                </a:solidFill>
              </a:rPr>
              <a:t>The absorbed energy is measured by the difference of hammer height before and after the test.</a:t>
            </a:r>
            <a:endParaRPr lang="ja-JP" altLang="en-US" sz="2000" b="1" dirty="0">
              <a:solidFill>
                <a:schemeClr val="tx1"/>
              </a:solidFill>
            </a:endParaRPr>
          </a:p>
        </p:txBody>
      </p:sp>
      <p:sp>
        <p:nvSpPr>
          <p:cNvPr id="18" name="角丸四角形吹き出し 17"/>
          <p:cNvSpPr/>
          <p:nvPr/>
        </p:nvSpPr>
        <p:spPr>
          <a:xfrm>
            <a:off x="2724150" y="5715000"/>
            <a:ext cx="1322388" cy="333375"/>
          </a:xfrm>
          <a:prstGeom prst="wedgeRoundRectCallout">
            <a:avLst>
              <a:gd name="adj1" fmla="val 73275"/>
              <a:gd name="adj2" fmla="val -54649"/>
              <a:gd name="adj3" fmla="val 16667"/>
            </a:avLst>
          </a:prstGeom>
          <a:solidFill>
            <a:srgbClr val="FFFFCC"/>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altLang="ja-JP" sz="2000" b="1" dirty="0">
                <a:solidFill>
                  <a:schemeClr val="tx1"/>
                </a:solidFill>
              </a:rPr>
              <a:t>test piece</a:t>
            </a:r>
            <a:endParaRPr lang="ja-JP" altLang="en-US" sz="2000" b="1" dirty="0">
              <a:solidFill>
                <a:schemeClr val="tx1"/>
              </a:solidFill>
            </a:endParaRPr>
          </a:p>
        </p:txBody>
      </p:sp>
      <p:sp>
        <p:nvSpPr>
          <p:cNvPr id="3175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66B68DAD-94CE-410F-9EB6-2660881A50FB}" type="slidenum">
              <a:rPr lang="ja-JP" altLang="en-US" sz="1200">
                <a:solidFill>
                  <a:srgbClr val="898989"/>
                </a:solidFill>
              </a:rPr>
              <a:pPr>
                <a:spcBef>
                  <a:spcPct val="0"/>
                </a:spcBef>
                <a:buFontTx/>
                <a:buNone/>
              </a:pPr>
              <a:t>27</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4279"/>
                                        </p:tgtEl>
                                        <p:attrNameLst>
                                          <p:attrName>style.visibility</p:attrName>
                                        </p:attrNameLst>
                                      </p:cBhvr>
                                      <p:to>
                                        <p:strVal val="visible"/>
                                      </p:to>
                                    </p:set>
                                    <p:anim calcmode="lin" valueType="num">
                                      <p:cBhvr additive="base">
                                        <p:cTn id="7" dur="500" fill="hold"/>
                                        <p:tgtEl>
                                          <p:spTgt spid="54279"/>
                                        </p:tgtEl>
                                        <p:attrNameLst>
                                          <p:attrName>ppt_x</p:attrName>
                                        </p:attrNameLst>
                                      </p:cBhvr>
                                      <p:tavLst>
                                        <p:tav tm="0">
                                          <p:val>
                                            <p:strVal val="#ppt_x"/>
                                          </p:val>
                                        </p:tav>
                                        <p:tav tm="100000">
                                          <p:val>
                                            <p:strVal val="#ppt_x"/>
                                          </p:val>
                                        </p:tav>
                                      </p:tavLst>
                                    </p:anim>
                                    <p:anim calcmode="lin" valueType="num">
                                      <p:cBhvr additive="base">
                                        <p:cTn id="8" dur="500" fill="hold"/>
                                        <p:tgtEl>
                                          <p:spTgt spid="5427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4280"/>
                                        </p:tgtEl>
                                        <p:attrNameLst>
                                          <p:attrName>style.visibility</p:attrName>
                                        </p:attrNameLst>
                                      </p:cBhvr>
                                      <p:to>
                                        <p:strVal val="visible"/>
                                      </p:to>
                                    </p:set>
                                    <p:anim calcmode="lin" valueType="num">
                                      <p:cBhvr additive="base">
                                        <p:cTn id="11" dur="500" fill="hold"/>
                                        <p:tgtEl>
                                          <p:spTgt spid="54280"/>
                                        </p:tgtEl>
                                        <p:attrNameLst>
                                          <p:attrName>ppt_x</p:attrName>
                                        </p:attrNameLst>
                                      </p:cBhvr>
                                      <p:tavLst>
                                        <p:tav tm="0">
                                          <p:val>
                                            <p:strVal val="#ppt_x"/>
                                          </p:val>
                                        </p:tav>
                                        <p:tav tm="100000">
                                          <p:val>
                                            <p:strVal val="#ppt_x"/>
                                          </p:val>
                                        </p:tav>
                                      </p:tavLst>
                                    </p:anim>
                                    <p:anim calcmode="lin" valueType="num">
                                      <p:cBhvr additive="base">
                                        <p:cTn id="12" dur="500" fill="hold"/>
                                        <p:tgtEl>
                                          <p:spTgt spid="5428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4283"/>
                                        </p:tgtEl>
                                        <p:attrNameLst>
                                          <p:attrName>style.visibility</p:attrName>
                                        </p:attrNameLst>
                                      </p:cBhvr>
                                      <p:to>
                                        <p:strVal val="visible"/>
                                      </p:to>
                                    </p:set>
                                    <p:anim calcmode="lin" valueType="num">
                                      <p:cBhvr additive="base">
                                        <p:cTn id="15" dur="500" fill="hold"/>
                                        <p:tgtEl>
                                          <p:spTgt spid="54283"/>
                                        </p:tgtEl>
                                        <p:attrNameLst>
                                          <p:attrName>ppt_x</p:attrName>
                                        </p:attrNameLst>
                                      </p:cBhvr>
                                      <p:tavLst>
                                        <p:tav tm="0">
                                          <p:val>
                                            <p:strVal val="#ppt_x"/>
                                          </p:val>
                                        </p:tav>
                                        <p:tav tm="100000">
                                          <p:val>
                                            <p:strVal val="#ppt_x"/>
                                          </p:val>
                                        </p:tav>
                                      </p:tavLst>
                                    </p:anim>
                                    <p:anim calcmode="lin" valueType="num">
                                      <p:cBhvr additive="base">
                                        <p:cTn id="16" dur="500" fill="hold"/>
                                        <p:tgtEl>
                                          <p:spTgt spid="5428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1+#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3" grpId="0" animBg="1"/>
      <p:bldP spid="15" grpId="0" animBg="1"/>
      <p:bldP spid="16"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277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990600" y="188913"/>
            <a:ext cx="809625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spc="-120" dirty="0">
                <a:solidFill>
                  <a:schemeClr val="tx1">
                    <a:lumMod val="95000"/>
                    <a:lumOff val="5000"/>
                  </a:schemeClr>
                </a:solidFill>
                <a:ea typeface="+mn-ea"/>
                <a:cs typeface="Arial" pitchFamily="34" charset="0"/>
              </a:rPr>
              <a:t>Ductile-Brittle Transition Temperature</a:t>
            </a:r>
            <a:endParaRPr lang="ja-JP" altLang="en-US" sz="3600" b="1" spc="-120" dirty="0">
              <a:solidFill>
                <a:schemeClr val="tx1">
                  <a:lumMod val="95000"/>
                  <a:lumOff val="5000"/>
                </a:schemeClr>
              </a:solidFill>
              <a:ea typeface="+mn-ea"/>
              <a:cs typeface="Arial" pitchFamily="34" charset="0"/>
            </a:endParaRPr>
          </a:p>
        </p:txBody>
      </p:sp>
      <p:sp>
        <p:nvSpPr>
          <p:cNvPr id="32773" name="テキスト ボックス 27"/>
          <p:cNvSpPr txBox="1">
            <a:spLocks noChangeArrowheads="1"/>
          </p:cNvSpPr>
          <p:nvPr/>
        </p:nvSpPr>
        <p:spPr bwMode="auto">
          <a:xfrm>
            <a:off x="1082675" y="1300163"/>
            <a:ext cx="6985000" cy="523875"/>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a:t>Analysis of Charpy impact tests</a:t>
            </a:r>
          </a:p>
        </p:txBody>
      </p:sp>
      <p:pic>
        <p:nvPicPr>
          <p:cNvPr id="32774" name="図 12" descr="charpy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1990725"/>
            <a:ext cx="50006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直線コネクタ 23"/>
          <p:cNvCxnSpPr/>
          <p:nvPr/>
        </p:nvCxnSpPr>
        <p:spPr bwMode="auto">
          <a:xfrm>
            <a:off x="6115050" y="3400425"/>
            <a:ext cx="7938" cy="1666875"/>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bwMode="auto">
          <a:xfrm>
            <a:off x="7599363" y="4141788"/>
            <a:ext cx="0" cy="8604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2777" name="テキスト ボックス 30"/>
          <p:cNvSpPr txBox="1">
            <a:spLocks noChangeArrowheads="1"/>
          </p:cNvSpPr>
          <p:nvPr/>
        </p:nvSpPr>
        <p:spPr bwMode="auto">
          <a:xfrm>
            <a:off x="6142038" y="3114675"/>
            <a:ext cx="2389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00B0F0"/>
                </a:solidFill>
              </a:rPr>
              <a:t>DBTT before irradiation</a:t>
            </a:r>
            <a:endParaRPr lang="ja-JP" altLang="en-US" sz="1800">
              <a:solidFill>
                <a:srgbClr val="00B0F0"/>
              </a:solidFill>
            </a:endParaRPr>
          </a:p>
        </p:txBody>
      </p:sp>
      <p:sp>
        <p:nvSpPr>
          <p:cNvPr id="139276" name="テキスト ボックス 30"/>
          <p:cNvSpPr txBox="1">
            <a:spLocks noChangeArrowheads="1"/>
          </p:cNvSpPr>
          <p:nvPr/>
        </p:nvSpPr>
        <p:spPr bwMode="auto">
          <a:xfrm>
            <a:off x="6405563" y="3846513"/>
            <a:ext cx="2471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solidFill>
                  <a:srgbClr val="FF0000"/>
                </a:solidFill>
              </a:rPr>
              <a:t>DBTT after irradiation</a:t>
            </a:r>
            <a:endParaRPr lang="ja-JP" altLang="en-US" sz="1800">
              <a:solidFill>
                <a:srgbClr val="FF0000"/>
              </a:solidFill>
            </a:endParaRPr>
          </a:p>
        </p:txBody>
      </p:sp>
      <p:sp>
        <p:nvSpPr>
          <p:cNvPr id="30" name="ホームベース 29"/>
          <p:cNvSpPr/>
          <p:nvPr/>
        </p:nvSpPr>
        <p:spPr bwMode="auto">
          <a:xfrm>
            <a:off x="6191250" y="4316413"/>
            <a:ext cx="1331913" cy="438150"/>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altLang="ja-JP" sz="1600" dirty="0"/>
              <a:t>DBTT goes up</a:t>
            </a:r>
            <a:endParaRPr lang="ja-JP" altLang="en-US" sz="1600" dirty="0"/>
          </a:p>
        </p:txBody>
      </p:sp>
      <p:sp>
        <p:nvSpPr>
          <p:cNvPr id="32780" name="テキスト ボックス 11"/>
          <p:cNvSpPr txBox="1">
            <a:spLocks noChangeArrowheads="1"/>
          </p:cNvSpPr>
          <p:nvPr/>
        </p:nvSpPr>
        <p:spPr bwMode="auto">
          <a:xfrm>
            <a:off x="266700" y="2425700"/>
            <a:ext cx="3848100" cy="329247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000"/>
              <a:t>Absorbed energy of steels depends on the test temperature.</a:t>
            </a:r>
          </a:p>
          <a:p>
            <a:pPr eaLnBrk="1" hangingPunct="1">
              <a:spcBef>
                <a:spcPct val="0"/>
              </a:spcBef>
              <a:buFontTx/>
              <a:buNone/>
            </a:pPr>
            <a:endParaRPr lang="en-US" altLang="ja-JP" sz="2000"/>
          </a:p>
          <a:p>
            <a:pPr eaLnBrk="1" hangingPunct="1">
              <a:spcBef>
                <a:spcPct val="0"/>
              </a:spcBef>
              <a:buFontTx/>
              <a:buNone/>
            </a:pPr>
            <a:r>
              <a:rPr lang="en-US" altLang="ja-JP" sz="2000"/>
              <a:t>Steels show more brittle behavior at a lower temperature.</a:t>
            </a:r>
          </a:p>
          <a:p>
            <a:pPr eaLnBrk="1" hangingPunct="1">
              <a:spcBef>
                <a:spcPct val="0"/>
              </a:spcBef>
              <a:buFontTx/>
              <a:buNone/>
            </a:pPr>
            <a:endParaRPr lang="en-US" altLang="ja-JP" sz="2000"/>
          </a:p>
          <a:p>
            <a:pPr eaLnBrk="1" hangingPunct="1">
              <a:spcBef>
                <a:spcPct val="0"/>
              </a:spcBef>
              <a:buFontTx/>
              <a:buNone/>
            </a:pPr>
            <a:r>
              <a:rPr lang="en-US" altLang="ja-JP" sz="2000"/>
              <a:t>The typical transition temperature is called </a:t>
            </a:r>
            <a:r>
              <a:rPr lang="en-US" altLang="ja-JP" sz="2800" b="1" u="sng">
                <a:solidFill>
                  <a:srgbClr val="FF0000"/>
                </a:solidFill>
              </a:rPr>
              <a:t>DBTT</a:t>
            </a:r>
            <a:r>
              <a:rPr lang="en-US" altLang="ja-JP" sz="2000"/>
              <a:t>;</a:t>
            </a:r>
          </a:p>
          <a:p>
            <a:pPr eaLnBrk="1" hangingPunct="1">
              <a:spcBef>
                <a:spcPct val="0"/>
              </a:spcBef>
              <a:buFontTx/>
              <a:buNone/>
            </a:pPr>
            <a:r>
              <a:rPr lang="en-US" altLang="ja-JP" sz="2000">
                <a:solidFill>
                  <a:srgbClr val="FF0000"/>
                </a:solidFill>
              </a:rPr>
              <a:t>Ductile-Brittle Transition Temperature</a:t>
            </a:r>
            <a:r>
              <a:rPr lang="en-US" altLang="ja-JP" sz="2000"/>
              <a:t>.</a:t>
            </a:r>
          </a:p>
        </p:txBody>
      </p:sp>
      <p:sp>
        <p:nvSpPr>
          <p:cNvPr id="2" name="正方形/長方形 1"/>
          <p:cNvSpPr/>
          <p:nvPr/>
        </p:nvSpPr>
        <p:spPr>
          <a:xfrm>
            <a:off x="6240463" y="4333875"/>
            <a:ext cx="2339975" cy="833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782"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76110CA-72B4-4E54-926D-CFA8F11A1214}" type="slidenum">
              <a:rPr lang="ja-JP" altLang="en-US" sz="1200">
                <a:solidFill>
                  <a:srgbClr val="898989"/>
                </a:solidFill>
              </a:rPr>
              <a:pPr>
                <a:spcBef>
                  <a:spcPct val="0"/>
                </a:spcBef>
                <a:buFontTx/>
                <a:buNone/>
              </a:pPr>
              <a:t>28</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0"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139276"/>
                                        </p:tgtEl>
                                        <p:attrNameLst>
                                          <p:attrName>style.visibility</p:attrName>
                                        </p:attrNameLst>
                                      </p:cBhvr>
                                      <p:to>
                                        <p:strVal val="visible"/>
                                      </p:to>
                                    </p:set>
                                    <p:animEffect transition="in" filter="fade">
                                      <p:cBhvr>
                                        <p:cTn id="15" dur="500"/>
                                        <p:tgtEl>
                                          <p:spTgt spid="13927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6" grpId="0"/>
      <p:bldP spid="30"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14450" y="188913"/>
            <a:ext cx="73914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monitoring the radiation damage</a:t>
            </a:r>
            <a:endParaRPr lang="ja-JP" altLang="en-US" sz="3600" b="1" dirty="0">
              <a:solidFill>
                <a:schemeClr val="tx1">
                  <a:lumMod val="95000"/>
                  <a:lumOff val="5000"/>
                </a:schemeClr>
              </a:solidFill>
              <a:ea typeface="+mn-ea"/>
              <a:cs typeface="Arial" pitchFamily="34" charset="0"/>
            </a:endParaRPr>
          </a:p>
        </p:txBody>
      </p:sp>
      <p:pic>
        <p:nvPicPr>
          <p:cNvPr id="33796" name="図 4" descr="survey_t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488" y="866775"/>
            <a:ext cx="7107237" cy="454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テキスト ボックス 11"/>
          <p:cNvSpPr txBox="1">
            <a:spLocks noChangeArrowheads="1"/>
          </p:cNvSpPr>
          <p:nvPr/>
        </p:nvSpPr>
        <p:spPr bwMode="auto">
          <a:xfrm>
            <a:off x="552450" y="5681663"/>
            <a:ext cx="8004175" cy="831850"/>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800" b="1" u="sng">
                <a:solidFill>
                  <a:srgbClr val="FF0000"/>
                </a:solidFill>
              </a:rPr>
              <a:t>Surveillance pieces</a:t>
            </a:r>
            <a:r>
              <a:rPr lang="en-US" altLang="ja-JP" sz="2800"/>
              <a:t> </a:t>
            </a:r>
            <a:r>
              <a:rPr lang="en-US" altLang="ja-JP" sz="2000"/>
              <a:t>made of the same material are irradiated in the RPV, and the test results can predict the degradation of the vessel in future.</a:t>
            </a:r>
          </a:p>
        </p:txBody>
      </p:sp>
      <p:sp>
        <p:nvSpPr>
          <p:cNvPr id="33798" name="テキスト ボックス 6"/>
          <p:cNvSpPr txBox="1">
            <a:spLocks noChangeArrowheads="1"/>
          </p:cNvSpPr>
          <p:nvPr/>
        </p:nvSpPr>
        <p:spPr bwMode="auto">
          <a:xfrm>
            <a:off x="5187950" y="4924425"/>
            <a:ext cx="2193925" cy="5842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b="1">
                <a:latin typeface="Arial" panose="020B0604020202020204" pitchFamily="34" charset="0"/>
              </a:rPr>
              <a:t>Various surveillance test pieces</a:t>
            </a:r>
            <a:endParaRPr lang="ja-JP" altLang="en-US" sz="1600" b="1">
              <a:latin typeface="Arial" panose="020B0604020202020204" pitchFamily="34" charset="0"/>
            </a:endParaRPr>
          </a:p>
        </p:txBody>
      </p:sp>
      <p:sp>
        <p:nvSpPr>
          <p:cNvPr id="33799" name="テキスト ボックス 6"/>
          <p:cNvSpPr txBox="1">
            <a:spLocks noChangeArrowheads="1"/>
          </p:cNvSpPr>
          <p:nvPr/>
        </p:nvSpPr>
        <p:spPr bwMode="auto">
          <a:xfrm>
            <a:off x="904875" y="4975225"/>
            <a:ext cx="1924050" cy="5842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b="1">
                <a:latin typeface="Arial" panose="020B0604020202020204" pitchFamily="34" charset="0"/>
              </a:rPr>
              <a:t>Reactor pressure vessel (RPV)</a:t>
            </a:r>
            <a:endParaRPr lang="ja-JP" altLang="en-US" sz="1600" b="1">
              <a:latin typeface="Arial" panose="020B0604020202020204" pitchFamily="34" charset="0"/>
            </a:endParaRPr>
          </a:p>
        </p:txBody>
      </p:sp>
      <p:sp>
        <p:nvSpPr>
          <p:cNvPr id="33800" name="テキスト ボックス 6"/>
          <p:cNvSpPr txBox="1">
            <a:spLocks noChangeArrowheads="1"/>
          </p:cNvSpPr>
          <p:nvPr/>
        </p:nvSpPr>
        <p:spPr bwMode="auto">
          <a:xfrm>
            <a:off x="2930525" y="4991100"/>
            <a:ext cx="2079625" cy="5842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b="1">
                <a:latin typeface="Arial" panose="020B0604020202020204" pitchFamily="34" charset="0"/>
              </a:rPr>
              <a:t>capsule for surveillance test</a:t>
            </a:r>
            <a:endParaRPr lang="ja-JP" altLang="en-US" sz="1600" b="1">
              <a:latin typeface="Arial" panose="020B0604020202020204" pitchFamily="34" charset="0"/>
            </a:endParaRPr>
          </a:p>
        </p:txBody>
      </p:sp>
      <p:sp>
        <p:nvSpPr>
          <p:cNvPr id="33801" name="テキスト ボックス 6"/>
          <p:cNvSpPr>
            <a:spLocks noChangeArrowheads="1"/>
          </p:cNvSpPr>
          <p:nvPr/>
        </p:nvSpPr>
        <p:spPr bwMode="auto">
          <a:xfrm>
            <a:off x="4892675" y="1685925"/>
            <a:ext cx="1155700" cy="338138"/>
          </a:xfrm>
          <a:prstGeom prst="wedgeRectCallout">
            <a:avLst>
              <a:gd name="adj1" fmla="val 10486"/>
              <a:gd name="adj2" fmla="val 160972"/>
            </a:avLst>
          </a:prstGeom>
          <a:solidFill>
            <a:srgbClr val="CCFFFF"/>
          </a:solidFill>
          <a:ln w="19050">
            <a:solidFill>
              <a:srgbClr val="00B0F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b="1">
                <a:latin typeface="Arial" panose="020B0604020202020204" pitchFamily="34" charset="0"/>
              </a:rPr>
              <a:t>tensile</a:t>
            </a:r>
            <a:endParaRPr lang="ja-JP" altLang="en-US" sz="1600" b="1">
              <a:latin typeface="Arial" panose="020B0604020202020204" pitchFamily="34" charset="0"/>
            </a:endParaRPr>
          </a:p>
        </p:txBody>
      </p:sp>
      <p:sp>
        <p:nvSpPr>
          <p:cNvPr id="33802" name="テキスト ボックス 6"/>
          <p:cNvSpPr>
            <a:spLocks noChangeArrowheads="1"/>
          </p:cNvSpPr>
          <p:nvPr/>
        </p:nvSpPr>
        <p:spPr bwMode="auto">
          <a:xfrm>
            <a:off x="7140575" y="3895725"/>
            <a:ext cx="1155700" cy="584200"/>
          </a:xfrm>
          <a:prstGeom prst="wedgeRectCallout">
            <a:avLst>
              <a:gd name="adj1" fmla="val -103250"/>
              <a:gd name="adj2" fmla="val 10375"/>
            </a:avLst>
          </a:prstGeom>
          <a:solidFill>
            <a:srgbClr val="CCFFFF"/>
          </a:solidFill>
          <a:ln w="19050">
            <a:solidFill>
              <a:srgbClr val="00B0F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b="1">
                <a:latin typeface="Arial" panose="020B0604020202020204" pitchFamily="34" charset="0"/>
              </a:rPr>
              <a:t>charpy impact</a:t>
            </a:r>
            <a:endParaRPr lang="ja-JP" altLang="en-US" sz="1600" b="1">
              <a:latin typeface="Arial" panose="020B0604020202020204" pitchFamily="34" charset="0"/>
            </a:endParaRPr>
          </a:p>
        </p:txBody>
      </p:sp>
      <p:sp>
        <p:nvSpPr>
          <p:cNvPr id="33803" name="テキスト ボックス 6"/>
          <p:cNvSpPr>
            <a:spLocks noChangeArrowheads="1"/>
          </p:cNvSpPr>
          <p:nvPr/>
        </p:nvSpPr>
        <p:spPr bwMode="auto">
          <a:xfrm>
            <a:off x="6149975" y="1476375"/>
            <a:ext cx="1241425" cy="584200"/>
          </a:xfrm>
          <a:prstGeom prst="wedgeRectCallout">
            <a:avLst>
              <a:gd name="adj1" fmla="val -18532"/>
              <a:gd name="adj2" fmla="val 111366"/>
            </a:avLst>
          </a:prstGeom>
          <a:solidFill>
            <a:srgbClr val="CCFFFF"/>
          </a:solidFill>
          <a:ln w="19050">
            <a:solidFill>
              <a:srgbClr val="00B0F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b="1">
                <a:latin typeface="Arial" panose="020B0604020202020204" pitchFamily="34" charset="0"/>
              </a:rPr>
              <a:t>fracture toughness</a:t>
            </a:r>
            <a:endParaRPr lang="ja-JP" altLang="en-US" sz="1600" b="1">
              <a:latin typeface="Arial" panose="020B0604020202020204" pitchFamily="34" charset="0"/>
            </a:endParaRPr>
          </a:p>
        </p:txBody>
      </p:sp>
      <p:sp>
        <p:nvSpPr>
          <p:cNvPr id="3380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80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F6392FC-DB9D-4FF9-B5D2-BAF86F7AB484}" type="slidenum">
              <a:rPr lang="ja-JP" altLang="en-US" sz="1200">
                <a:solidFill>
                  <a:srgbClr val="898989"/>
                </a:solidFill>
              </a:rPr>
              <a:pPr>
                <a:spcBef>
                  <a:spcPct val="0"/>
                </a:spcBef>
                <a:buFontTx/>
                <a:buNone/>
              </a:pPr>
              <a:t>29</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正方形/長方形 91"/>
          <p:cNvSpPr/>
          <p:nvPr/>
        </p:nvSpPr>
        <p:spPr>
          <a:xfrm>
            <a:off x="6127750" y="5026025"/>
            <a:ext cx="2555875" cy="1309688"/>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 name="正方形/長方形 2"/>
          <p:cNvSpPr/>
          <p:nvPr/>
        </p:nvSpPr>
        <p:spPr>
          <a:xfrm>
            <a:off x="6127750" y="3351213"/>
            <a:ext cx="2555875" cy="1296987"/>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2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512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381125" y="188913"/>
            <a:ext cx="69246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nucleation of </a:t>
            </a:r>
            <a:r>
              <a:rPr lang="en-US" altLang="ja-JP" sz="3600" b="1" dirty="0" err="1">
                <a:solidFill>
                  <a:schemeClr val="tx1">
                    <a:lumMod val="95000"/>
                    <a:lumOff val="5000"/>
                  </a:schemeClr>
                </a:solidFill>
                <a:ea typeface="+mn-ea"/>
                <a:cs typeface="Arial" pitchFamily="34" charset="0"/>
              </a:rPr>
              <a:t>i</a:t>
            </a:r>
            <a:r>
              <a:rPr lang="en-US" altLang="ja-JP" sz="3600" b="1" dirty="0">
                <a:solidFill>
                  <a:schemeClr val="tx1">
                    <a:lumMod val="95000"/>
                    <a:lumOff val="5000"/>
                  </a:schemeClr>
                </a:solidFill>
                <a:ea typeface="+mn-ea"/>
                <a:cs typeface="Arial" pitchFamily="34" charset="0"/>
              </a:rPr>
              <a:t>-loops</a:t>
            </a:r>
            <a:endParaRPr lang="ja-JP" altLang="en-US" sz="3600" b="1" dirty="0">
              <a:solidFill>
                <a:schemeClr val="tx1">
                  <a:lumMod val="95000"/>
                  <a:lumOff val="5000"/>
                </a:schemeClr>
              </a:solidFill>
              <a:ea typeface="+mn-ea"/>
              <a:cs typeface="Arial" pitchFamily="34" charset="0"/>
            </a:endParaRPr>
          </a:p>
        </p:txBody>
      </p:sp>
      <p:sp>
        <p:nvSpPr>
          <p:cNvPr id="16" name="テキスト ボックス 6"/>
          <p:cNvSpPr txBox="1">
            <a:spLocks noChangeArrowheads="1"/>
          </p:cNvSpPr>
          <p:nvPr/>
        </p:nvSpPr>
        <p:spPr bwMode="auto">
          <a:xfrm>
            <a:off x="477838" y="1066800"/>
            <a:ext cx="8205787"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b="1" u="sng">
                <a:solidFill>
                  <a:srgbClr val="FF0000"/>
                </a:solidFill>
              </a:rPr>
              <a:t>Activation energies for migration</a:t>
            </a:r>
            <a:r>
              <a:rPr lang="en-US" altLang="ja-JP" sz="2400"/>
              <a:t> of point defects are;</a:t>
            </a:r>
          </a:p>
          <a:p>
            <a:pPr eaLnBrk="1" hangingPunct="1">
              <a:spcBef>
                <a:spcPct val="0"/>
              </a:spcBef>
              <a:buFontTx/>
              <a:buNone/>
            </a:pPr>
            <a:r>
              <a:rPr lang="en-US" altLang="ja-JP" sz="2400"/>
              <a:t>     interstitials: &lt;0.1 eV     /    vacancies: ~1 eV (Fe and steel).</a:t>
            </a:r>
          </a:p>
          <a:p>
            <a:pPr eaLnBrk="1" hangingPunct="1">
              <a:spcBef>
                <a:spcPct val="0"/>
              </a:spcBef>
              <a:buFontTx/>
              <a:buNone/>
            </a:pPr>
            <a:r>
              <a:rPr lang="en-US" altLang="ja-JP" sz="2400" b="1" u="sng">
                <a:solidFill>
                  <a:srgbClr val="FF0000"/>
                </a:solidFill>
              </a:rPr>
              <a:t>Interstitials can move much easier than vacancies.</a:t>
            </a:r>
            <a:endParaRPr lang="en-US" altLang="ja-JP" b="1" u="sng">
              <a:solidFill>
                <a:srgbClr val="FF0000"/>
              </a:solidFill>
            </a:endParaRPr>
          </a:p>
        </p:txBody>
      </p:sp>
      <p:sp>
        <p:nvSpPr>
          <p:cNvPr id="17" name="テキスト ボックス 6"/>
          <p:cNvSpPr txBox="1">
            <a:spLocks noChangeArrowheads="1"/>
          </p:cNvSpPr>
          <p:nvPr/>
        </p:nvSpPr>
        <p:spPr bwMode="auto">
          <a:xfrm>
            <a:off x="484188" y="2370138"/>
            <a:ext cx="8199437" cy="83026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Interstitial clusters are formed in the very early stage of irradiation, and they are dislocation loops.</a:t>
            </a:r>
            <a:endParaRPr lang="en-US" altLang="ja-JP"/>
          </a:p>
        </p:txBody>
      </p:sp>
      <p:sp>
        <p:nvSpPr>
          <p:cNvPr id="18" name="テキスト ボックス 6"/>
          <p:cNvSpPr txBox="1">
            <a:spLocks noChangeArrowheads="1"/>
          </p:cNvSpPr>
          <p:nvPr/>
        </p:nvSpPr>
        <p:spPr bwMode="auto">
          <a:xfrm>
            <a:off x="487363" y="3352800"/>
            <a:ext cx="5418137" cy="26162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Why dislocation </a:t>
            </a:r>
            <a:r>
              <a:rPr lang="en-US" altLang="ja-JP" sz="2400" b="1" u="sng"/>
              <a:t>loops</a:t>
            </a:r>
            <a:r>
              <a:rPr lang="en-US" altLang="ja-JP" sz="2400"/>
              <a:t>?</a:t>
            </a:r>
          </a:p>
          <a:p>
            <a:pPr eaLnBrk="1" hangingPunct="1">
              <a:spcBef>
                <a:spcPct val="0"/>
              </a:spcBef>
              <a:buFontTx/>
              <a:buNone/>
            </a:pPr>
            <a:r>
              <a:rPr lang="en-US" altLang="ja-JP" sz="2000"/>
              <a:t>Interstitials form a planar shape of cluster in the lattice with a minimum thickness or just one atomic layer.  </a:t>
            </a:r>
          </a:p>
          <a:p>
            <a:pPr eaLnBrk="1" hangingPunct="1">
              <a:spcBef>
                <a:spcPct val="0"/>
              </a:spcBef>
              <a:buFontTx/>
              <a:buNone/>
            </a:pPr>
            <a:r>
              <a:rPr lang="en-US" altLang="ja-JP" sz="2000"/>
              <a:t>Larger lattice strain energy prohibits thicker shape of clusters.</a:t>
            </a:r>
          </a:p>
          <a:p>
            <a:pPr eaLnBrk="1" hangingPunct="1">
              <a:spcBef>
                <a:spcPct val="0"/>
              </a:spcBef>
              <a:buFontTx/>
              <a:buNone/>
            </a:pPr>
            <a:r>
              <a:rPr lang="en-US" altLang="ja-JP" sz="2000"/>
              <a:t>The edge of the planar extra atoms become a dislocation.</a:t>
            </a:r>
          </a:p>
        </p:txBody>
      </p:sp>
      <p:sp>
        <p:nvSpPr>
          <p:cNvPr id="2" name="円/楕円 1"/>
          <p:cNvSpPr/>
          <p:nvPr/>
        </p:nvSpPr>
        <p:spPr>
          <a:xfrm>
            <a:off x="6297613" y="3433763"/>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円/楕円 19"/>
          <p:cNvSpPr/>
          <p:nvPr/>
        </p:nvSpPr>
        <p:spPr>
          <a:xfrm>
            <a:off x="6623050" y="3433763"/>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 name="円/楕円 20"/>
          <p:cNvSpPr/>
          <p:nvPr/>
        </p:nvSpPr>
        <p:spPr>
          <a:xfrm>
            <a:off x="6948488" y="3433763"/>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 name="円/楕円 21"/>
          <p:cNvSpPr/>
          <p:nvPr/>
        </p:nvSpPr>
        <p:spPr>
          <a:xfrm>
            <a:off x="7229475" y="3433763"/>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円/楕円 22"/>
          <p:cNvSpPr/>
          <p:nvPr/>
        </p:nvSpPr>
        <p:spPr>
          <a:xfrm>
            <a:off x="7512050" y="3441700"/>
            <a:ext cx="144463"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 name="円/楕円 23"/>
          <p:cNvSpPr/>
          <p:nvPr/>
        </p:nvSpPr>
        <p:spPr>
          <a:xfrm>
            <a:off x="7793038" y="3433763"/>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円/楕円 24"/>
          <p:cNvSpPr/>
          <p:nvPr/>
        </p:nvSpPr>
        <p:spPr>
          <a:xfrm>
            <a:off x="8075613" y="3433763"/>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円/楕円 25"/>
          <p:cNvSpPr/>
          <p:nvPr/>
        </p:nvSpPr>
        <p:spPr>
          <a:xfrm>
            <a:off x="8358188" y="3433763"/>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円/楕円 26"/>
          <p:cNvSpPr/>
          <p:nvPr/>
        </p:nvSpPr>
        <p:spPr>
          <a:xfrm>
            <a:off x="6297613" y="376237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 name="円/楕円 27"/>
          <p:cNvSpPr/>
          <p:nvPr/>
        </p:nvSpPr>
        <p:spPr>
          <a:xfrm>
            <a:off x="6623050" y="3762375"/>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9" name="円/楕円 28"/>
          <p:cNvSpPr/>
          <p:nvPr/>
        </p:nvSpPr>
        <p:spPr>
          <a:xfrm>
            <a:off x="6961188" y="3667125"/>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0" name="円/楕円 29"/>
          <p:cNvSpPr/>
          <p:nvPr/>
        </p:nvSpPr>
        <p:spPr>
          <a:xfrm>
            <a:off x="7242175" y="366712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円/楕円 30"/>
          <p:cNvSpPr/>
          <p:nvPr/>
        </p:nvSpPr>
        <p:spPr>
          <a:xfrm>
            <a:off x="7524750" y="3675063"/>
            <a:ext cx="144463"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 name="円/楕円 31"/>
          <p:cNvSpPr/>
          <p:nvPr/>
        </p:nvSpPr>
        <p:spPr>
          <a:xfrm>
            <a:off x="7807325" y="3667125"/>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3" name="円/楕円 32"/>
          <p:cNvSpPr/>
          <p:nvPr/>
        </p:nvSpPr>
        <p:spPr>
          <a:xfrm>
            <a:off x="8075613" y="376237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円/楕円 33"/>
          <p:cNvSpPr/>
          <p:nvPr/>
        </p:nvSpPr>
        <p:spPr>
          <a:xfrm>
            <a:off x="8358188" y="3762375"/>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5" name="円/楕円 34"/>
          <p:cNvSpPr/>
          <p:nvPr/>
        </p:nvSpPr>
        <p:spPr>
          <a:xfrm>
            <a:off x="6297613" y="409098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円/楕円 35"/>
          <p:cNvSpPr/>
          <p:nvPr/>
        </p:nvSpPr>
        <p:spPr>
          <a:xfrm>
            <a:off x="6623050" y="4090988"/>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7" name="円/楕円 36"/>
          <p:cNvSpPr/>
          <p:nvPr/>
        </p:nvSpPr>
        <p:spPr>
          <a:xfrm>
            <a:off x="6961188" y="4154488"/>
            <a:ext cx="144462"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8" name="円/楕円 37"/>
          <p:cNvSpPr/>
          <p:nvPr/>
        </p:nvSpPr>
        <p:spPr>
          <a:xfrm>
            <a:off x="7242175" y="4154488"/>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9" name="円/楕円 38"/>
          <p:cNvSpPr/>
          <p:nvPr/>
        </p:nvSpPr>
        <p:spPr>
          <a:xfrm>
            <a:off x="7524750" y="4164013"/>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0" name="円/楕円 39"/>
          <p:cNvSpPr/>
          <p:nvPr/>
        </p:nvSpPr>
        <p:spPr>
          <a:xfrm>
            <a:off x="7807325" y="4154488"/>
            <a:ext cx="144463"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1" name="円/楕円 40"/>
          <p:cNvSpPr/>
          <p:nvPr/>
        </p:nvSpPr>
        <p:spPr>
          <a:xfrm>
            <a:off x="8075613" y="409098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2" name="円/楕円 41"/>
          <p:cNvSpPr/>
          <p:nvPr/>
        </p:nvSpPr>
        <p:spPr>
          <a:xfrm>
            <a:off x="8358188" y="409098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 name="円/楕円 42"/>
          <p:cNvSpPr/>
          <p:nvPr/>
        </p:nvSpPr>
        <p:spPr>
          <a:xfrm>
            <a:off x="6297613" y="44180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円/楕円 43"/>
          <p:cNvSpPr/>
          <p:nvPr/>
        </p:nvSpPr>
        <p:spPr>
          <a:xfrm>
            <a:off x="6623050" y="4418013"/>
            <a:ext cx="144463"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5" name="円/楕円 44"/>
          <p:cNvSpPr/>
          <p:nvPr/>
        </p:nvSpPr>
        <p:spPr>
          <a:xfrm>
            <a:off x="6948488" y="4418013"/>
            <a:ext cx="144462"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円/楕円 45"/>
          <p:cNvSpPr/>
          <p:nvPr/>
        </p:nvSpPr>
        <p:spPr>
          <a:xfrm>
            <a:off x="7229475" y="44180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 name="円/楕円 46"/>
          <p:cNvSpPr/>
          <p:nvPr/>
        </p:nvSpPr>
        <p:spPr>
          <a:xfrm>
            <a:off x="7512050" y="4427538"/>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8" name="円/楕円 47"/>
          <p:cNvSpPr/>
          <p:nvPr/>
        </p:nvSpPr>
        <p:spPr>
          <a:xfrm>
            <a:off x="7793038" y="44180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9" name="円/楕円 48"/>
          <p:cNvSpPr/>
          <p:nvPr/>
        </p:nvSpPr>
        <p:spPr>
          <a:xfrm>
            <a:off x="8075613" y="44180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0" name="円/楕円 49"/>
          <p:cNvSpPr/>
          <p:nvPr/>
        </p:nvSpPr>
        <p:spPr>
          <a:xfrm>
            <a:off x="8358188" y="4418013"/>
            <a:ext cx="144462"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 name="円/楕円 50"/>
          <p:cNvSpPr/>
          <p:nvPr/>
        </p:nvSpPr>
        <p:spPr>
          <a:xfrm>
            <a:off x="6297613" y="512762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2" name="円/楕円 51"/>
          <p:cNvSpPr/>
          <p:nvPr/>
        </p:nvSpPr>
        <p:spPr>
          <a:xfrm>
            <a:off x="6623050" y="5127625"/>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円/楕円 52"/>
          <p:cNvSpPr/>
          <p:nvPr/>
        </p:nvSpPr>
        <p:spPr>
          <a:xfrm>
            <a:off x="6948488" y="5127625"/>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円/楕円 53"/>
          <p:cNvSpPr/>
          <p:nvPr/>
        </p:nvSpPr>
        <p:spPr>
          <a:xfrm>
            <a:off x="7229475" y="512762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6" name="円/楕円 55"/>
          <p:cNvSpPr/>
          <p:nvPr/>
        </p:nvSpPr>
        <p:spPr>
          <a:xfrm>
            <a:off x="7512050" y="5135563"/>
            <a:ext cx="144463"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7" name="円/楕円 56"/>
          <p:cNvSpPr/>
          <p:nvPr/>
        </p:nvSpPr>
        <p:spPr>
          <a:xfrm>
            <a:off x="7793038" y="512762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8" name="円/楕円 57"/>
          <p:cNvSpPr/>
          <p:nvPr/>
        </p:nvSpPr>
        <p:spPr>
          <a:xfrm>
            <a:off x="8075613" y="512762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円/楕円 58"/>
          <p:cNvSpPr/>
          <p:nvPr/>
        </p:nvSpPr>
        <p:spPr>
          <a:xfrm>
            <a:off x="8358188" y="5127625"/>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0" name="円/楕円 59"/>
          <p:cNvSpPr/>
          <p:nvPr/>
        </p:nvSpPr>
        <p:spPr>
          <a:xfrm>
            <a:off x="6297613" y="54562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1" name="円/楕円 60"/>
          <p:cNvSpPr/>
          <p:nvPr/>
        </p:nvSpPr>
        <p:spPr>
          <a:xfrm>
            <a:off x="6623050" y="5456238"/>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2" name="円/楕円 61"/>
          <p:cNvSpPr/>
          <p:nvPr/>
        </p:nvSpPr>
        <p:spPr>
          <a:xfrm>
            <a:off x="6948488" y="544988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3" name="円/楕円 62"/>
          <p:cNvSpPr/>
          <p:nvPr/>
        </p:nvSpPr>
        <p:spPr>
          <a:xfrm>
            <a:off x="7229475" y="5308600"/>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 name="円/楕円 63"/>
          <p:cNvSpPr/>
          <p:nvPr/>
        </p:nvSpPr>
        <p:spPr>
          <a:xfrm>
            <a:off x="7512050" y="5318125"/>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5" name="円/楕円 64"/>
          <p:cNvSpPr/>
          <p:nvPr/>
        </p:nvSpPr>
        <p:spPr>
          <a:xfrm>
            <a:off x="7793038" y="5462588"/>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円/楕円 65"/>
          <p:cNvSpPr/>
          <p:nvPr/>
        </p:nvSpPr>
        <p:spPr>
          <a:xfrm>
            <a:off x="8075613" y="54562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7" name="円/楕円 66"/>
          <p:cNvSpPr/>
          <p:nvPr/>
        </p:nvSpPr>
        <p:spPr>
          <a:xfrm>
            <a:off x="8358188" y="54562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8" name="円/楕円 67"/>
          <p:cNvSpPr/>
          <p:nvPr/>
        </p:nvSpPr>
        <p:spPr>
          <a:xfrm>
            <a:off x="6297613" y="5784850"/>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9" name="円/楕円 68"/>
          <p:cNvSpPr/>
          <p:nvPr/>
        </p:nvSpPr>
        <p:spPr>
          <a:xfrm>
            <a:off x="6623050" y="5784850"/>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0" name="円/楕円 69"/>
          <p:cNvSpPr/>
          <p:nvPr/>
        </p:nvSpPr>
        <p:spPr>
          <a:xfrm>
            <a:off x="6956425" y="5803900"/>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1" name="円/楕円 70"/>
          <p:cNvSpPr/>
          <p:nvPr/>
        </p:nvSpPr>
        <p:spPr>
          <a:xfrm>
            <a:off x="7229475" y="5922963"/>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円/楕円 71"/>
          <p:cNvSpPr/>
          <p:nvPr/>
        </p:nvSpPr>
        <p:spPr>
          <a:xfrm>
            <a:off x="7512050" y="5930900"/>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円/楕円 72"/>
          <p:cNvSpPr/>
          <p:nvPr/>
        </p:nvSpPr>
        <p:spPr>
          <a:xfrm>
            <a:off x="7789863" y="5819775"/>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4" name="円/楕円 73"/>
          <p:cNvSpPr/>
          <p:nvPr/>
        </p:nvSpPr>
        <p:spPr>
          <a:xfrm>
            <a:off x="8075613" y="5784850"/>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5" name="円/楕円 74"/>
          <p:cNvSpPr/>
          <p:nvPr/>
        </p:nvSpPr>
        <p:spPr>
          <a:xfrm>
            <a:off x="8358188" y="5784850"/>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円/楕円 75"/>
          <p:cNvSpPr/>
          <p:nvPr/>
        </p:nvSpPr>
        <p:spPr>
          <a:xfrm>
            <a:off x="6297613" y="61118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7" name="円/楕円 76"/>
          <p:cNvSpPr/>
          <p:nvPr/>
        </p:nvSpPr>
        <p:spPr>
          <a:xfrm>
            <a:off x="6623050" y="6111875"/>
            <a:ext cx="144463"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8" name="円/楕円 77"/>
          <p:cNvSpPr/>
          <p:nvPr/>
        </p:nvSpPr>
        <p:spPr>
          <a:xfrm>
            <a:off x="6948488" y="6111875"/>
            <a:ext cx="144462"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9" name="円/楕円 78"/>
          <p:cNvSpPr/>
          <p:nvPr/>
        </p:nvSpPr>
        <p:spPr>
          <a:xfrm>
            <a:off x="7229475" y="61118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0" name="円/楕円 79"/>
          <p:cNvSpPr/>
          <p:nvPr/>
        </p:nvSpPr>
        <p:spPr>
          <a:xfrm>
            <a:off x="7512050" y="6121400"/>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円/楕円 80"/>
          <p:cNvSpPr/>
          <p:nvPr/>
        </p:nvSpPr>
        <p:spPr>
          <a:xfrm>
            <a:off x="7793038" y="61118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2" name="円/楕円 81"/>
          <p:cNvSpPr/>
          <p:nvPr/>
        </p:nvSpPr>
        <p:spPr>
          <a:xfrm>
            <a:off x="8075613" y="61118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3" name="円/楕円 82"/>
          <p:cNvSpPr/>
          <p:nvPr/>
        </p:nvSpPr>
        <p:spPr>
          <a:xfrm>
            <a:off x="8358188" y="6111875"/>
            <a:ext cx="144462"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4" name="円/楕円 83"/>
          <p:cNvSpPr/>
          <p:nvPr/>
        </p:nvSpPr>
        <p:spPr>
          <a:xfrm>
            <a:off x="6948488" y="3914775"/>
            <a:ext cx="144462" cy="147638"/>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5" name="円/楕円 84"/>
          <p:cNvSpPr/>
          <p:nvPr/>
        </p:nvSpPr>
        <p:spPr>
          <a:xfrm>
            <a:off x="7229475" y="3914775"/>
            <a:ext cx="146050" cy="147638"/>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6" name="円/楕円 85"/>
          <p:cNvSpPr/>
          <p:nvPr/>
        </p:nvSpPr>
        <p:spPr>
          <a:xfrm>
            <a:off x="7512050" y="3924300"/>
            <a:ext cx="144463" cy="146050"/>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7" name="円/楕円 86"/>
          <p:cNvSpPr/>
          <p:nvPr/>
        </p:nvSpPr>
        <p:spPr>
          <a:xfrm>
            <a:off x="7793038" y="3914775"/>
            <a:ext cx="146050" cy="147638"/>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8" name="円/楕円 87"/>
          <p:cNvSpPr/>
          <p:nvPr/>
        </p:nvSpPr>
        <p:spPr>
          <a:xfrm>
            <a:off x="7229475" y="5719763"/>
            <a:ext cx="146050" cy="146050"/>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9" name="円/楕円 88"/>
          <p:cNvSpPr/>
          <p:nvPr/>
        </p:nvSpPr>
        <p:spPr>
          <a:xfrm>
            <a:off x="7512050" y="5710238"/>
            <a:ext cx="144463" cy="147637"/>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0" name="円/楕円 89"/>
          <p:cNvSpPr/>
          <p:nvPr/>
        </p:nvSpPr>
        <p:spPr>
          <a:xfrm>
            <a:off x="7224713" y="5503863"/>
            <a:ext cx="146050" cy="147637"/>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1" name="円/楕円 90"/>
          <p:cNvSpPr/>
          <p:nvPr/>
        </p:nvSpPr>
        <p:spPr>
          <a:xfrm>
            <a:off x="7507288" y="5495925"/>
            <a:ext cx="146050" cy="146050"/>
          </a:xfrm>
          <a:prstGeom prst="ellipse">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十字形 3"/>
          <p:cNvSpPr/>
          <p:nvPr/>
        </p:nvSpPr>
        <p:spPr>
          <a:xfrm>
            <a:off x="6691313" y="3800475"/>
            <a:ext cx="298450" cy="388938"/>
          </a:xfrm>
          <a:custGeom>
            <a:avLst/>
            <a:gdLst>
              <a:gd name="connsiteX0" fmla="*/ 0 w 546931"/>
              <a:gd name="connsiteY0" fmla="*/ 196551 h 554037"/>
              <a:gd name="connsiteX1" fmla="*/ 196551 w 546931"/>
              <a:gd name="connsiteY1" fmla="*/ 196551 h 554037"/>
              <a:gd name="connsiteX2" fmla="*/ 196551 w 546931"/>
              <a:gd name="connsiteY2" fmla="*/ 0 h 554037"/>
              <a:gd name="connsiteX3" fmla="*/ 350380 w 546931"/>
              <a:gd name="connsiteY3" fmla="*/ 0 h 554037"/>
              <a:gd name="connsiteX4" fmla="*/ 350380 w 546931"/>
              <a:gd name="connsiteY4" fmla="*/ 196551 h 554037"/>
              <a:gd name="connsiteX5" fmla="*/ 546931 w 546931"/>
              <a:gd name="connsiteY5" fmla="*/ 196551 h 554037"/>
              <a:gd name="connsiteX6" fmla="*/ 546931 w 546931"/>
              <a:gd name="connsiteY6" fmla="*/ 357486 h 554037"/>
              <a:gd name="connsiteX7" fmla="*/ 350380 w 546931"/>
              <a:gd name="connsiteY7" fmla="*/ 357486 h 554037"/>
              <a:gd name="connsiteX8" fmla="*/ 350380 w 546931"/>
              <a:gd name="connsiteY8" fmla="*/ 554037 h 554037"/>
              <a:gd name="connsiteX9" fmla="*/ 196551 w 546931"/>
              <a:gd name="connsiteY9" fmla="*/ 554037 h 554037"/>
              <a:gd name="connsiteX10" fmla="*/ 196551 w 546931"/>
              <a:gd name="connsiteY10" fmla="*/ 357486 h 554037"/>
              <a:gd name="connsiteX11" fmla="*/ 0 w 546931"/>
              <a:gd name="connsiteY11" fmla="*/ 357486 h 554037"/>
              <a:gd name="connsiteX12" fmla="*/ 0 w 546931"/>
              <a:gd name="connsiteY12" fmla="*/ 196551 h 554037"/>
              <a:gd name="connsiteX0" fmla="*/ 0 w 546931"/>
              <a:gd name="connsiteY0" fmla="*/ 357486 h 554037"/>
              <a:gd name="connsiteX1" fmla="*/ 196551 w 546931"/>
              <a:gd name="connsiteY1" fmla="*/ 196551 h 554037"/>
              <a:gd name="connsiteX2" fmla="*/ 196551 w 546931"/>
              <a:gd name="connsiteY2" fmla="*/ 0 h 554037"/>
              <a:gd name="connsiteX3" fmla="*/ 350380 w 546931"/>
              <a:gd name="connsiteY3" fmla="*/ 0 h 554037"/>
              <a:gd name="connsiteX4" fmla="*/ 350380 w 546931"/>
              <a:gd name="connsiteY4" fmla="*/ 196551 h 554037"/>
              <a:gd name="connsiteX5" fmla="*/ 546931 w 546931"/>
              <a:gd name="connsiteY5" fmla="*/ 196551 h 554037"/>
              <a:gd name="connsiteX6" fmla="*/ 546931 w 546931"/>
              <a:gd name="connsiteY6" fmla="*/ 357486 h 554037"/>
              <a:gd name="connsiteX7" fmla="*/ 350380 w 546931"/>
              <a:gd name="connsiteY7" fmla="*/ 357486 h 554037"/>
              <a:gd name="connsiteX8" fmla="*/ 350380 w 546931"/>
              <a:gd name="connsiteY8" fmla="*/ 554037 h 554037"/>
              <a:gd name="connsiteX9" fmla="*/ 196551 w 546931"/>
              <a:gd name="connsiteY9" fmla="*/ 554037 h 554037"/>
              <a:gd name="connsiteX10" fmla="*/ 196551 w 546931"/>
              <a:gd name="connsiteY10" fmla="*/ 357486 h 554037"/>
              <a:gd name="connsiteX11" fmla="*/ 0 w 546931"/>
              <a:gd name="connsiteY11" fmla="*/ 357486 h 554037"/>
              <a:gd name="connsiteX0" fmla="*/ 0 w 350380"/>
              <a:gd name="connsiteY0" fmla="*/ 357486 h 554037"/>
              <a:gd name="connsiteX1" fmla="*/ 0 w 350380"/>
              <a:gd name="connsiteY1" fmla="*/ 196551 h 554037"/>
              <a:gd name="connsiteX2" fmla="*/ 0 w 350380"/>
              <a:gd name="connsiteY2" fmla="*/ 0 h 554037"/>
              <a:gd name="connsiteX3" fmla="*/ 153829 w 350380"/>
              <a:gd name="connsiteY3" fmla="*/ 0 h 554037"/>
              <a:gd name="connsiteX4" fmla="*/ 153829 w 350380"/>
              <a:gd name="connsiteY4" fmla="*/ 196551 h 554037"/>
              <a:gd name="connsiteX5" fmla="*/ 350380 w 350380"/>
              <a:gd name="connsiteY5" fmla="*/ 196551 h 554037"/>
              <a:gd name="connsiteX6" fmla="*/ 350380 w 350380"/>
              <a:gd name="connsiteY6" fmla="*/ 357486 h 554037"/>
              <a:gd name="connsiteX7" fmla="*/ 153829 w 350380"/>
              <a:gd name="connsiteY7" fmla="*/ 357486 h 554037"/>
              <a:gd name="connsiteX8" fmla="*/ 153829 w 350380"/>
              <a:gd name="connsiteY8" fmla="*/ 554037 h 554037"/>
              <a:gd name="connsiteX9" fmla="*/ 0 w 350380"/>
              <a:gd name="connsiteY9" fmla="*/ 554037 h 554037"/>
              <a:gd name="connsiteX10" fmla="*/ 0 w 350380"/>
              <a:gd name="connsiteY10" fmla="*/ 357486 h 554037"/>
              <a:gd name="connsiteX0" fmla="*/ 0 w 350380"/>
              <a:gd name="connsiteY0" fmla="*/ 357486 h 554037"/>
              <a:gd name="connsiteX1" fmla="*/ 0 w 350380"/>
              <a:gd name="connsiteY1" fmla="*/ 0 h 554037"/>
              <a:gd name="connsiteX2" fmla="*/ 153829 w 350380"/>
              <a:gd name="connsiteY2" fmla="*/ 0 h 554037"/>
              <a:gd name="connsiteX3" fmla="*/ 153829 w 350380"/>
              <a:gd name="connsiteY3" fmla="*/ 196551 h 554037"/>
              <a:gd name="connsiteX4" fmla="*/ 350380 w 350380"/>
              <a:gd name="connsiteY4" fmla="*/ 196551 h 554037"/>
              <a:gd name="connsiteX5" fmla="*/ 350380 w 350380"/>
              <a:gd name="connsiteY5" fmla="*/ 357486 h 554037"/>
              <a:gd name="connsiteX6" fmla="*/ 153829 w 350380"/>
              <a:gd name="connsiteY6" fmla="*/ 357486 h 554037"/>
              <a:gd name="connsiteX7" fmla="*/ 153829 w 350380"/>
              <a:gd name="connsiteY7" fmla="*/ 554037 h 554037"/>
              <a:gd name="connsiteX8" fmla="*/ 0 w 350380"/>
              <a:gd name="connsiteY8" fmla="*/ 554037 h 554037"/>
              <a:gd name="connsiteX9" fmla="*/ 0 w 350380"/>
              <a:gd name="connsiteY9" fmla="*/ 357486 h 554037"/>
              <a:gd name="connsiteX0" fmla="*/ 0 w 350380"/>
              <a:gd name="connsiteY0" fmla="*/ 554037 h 554037"/>
              <a:gd name="connsiteX1" fmla="*/ 0 w 350380"/>
              <a:gd name="connsiteY1" fmla="*/ 0 h 554037"/>
              <a:gd name="connsiteX2" fmla="*/ 153829 w 350380"/>
              <a:gd name="connsiteY2" fmla="*/ 0 h 554037"/>
              <a:gd name="connsiteX3" fmla="*/ 153829 w 350380"/>
              <a:gd name="connsiteY3" fmla="*/ 196551 h 554037"/>
              <a:gd name="connsiteX4" fmla="*/ 350380 w 350380"/>
              <a:gd name="connsiteY4" fmla="*/ 196551 h 554037"/>
              <a:gd name="connsiteX5" fmla="*/ 350380 w 350380"/>
              <a:gd name="connsiteY5" fmla="*/ 357486 h 554037"/>
              <a:gd name="connsiteX6" fmla="*/ 153829 w 350380"/>
              <a:gd name="connsiteY6" fmla="*/ 357486 h 554037"/>
              <a:gd name="connsiteX7" fmla="*/ 153829 w 350380"/>
              <a:gd name="connsiteY7" fmla="*/ 554037 h 554037"/>
              <a:gd name="connsiteX8" fmla="*/ 0 w 350380"/>
              <a:gd name="connsiteY8" fmla="*/ 554037 h 554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380" h="554037">
                <a:moveTo>
                  <a:pt x="0" y="554037"/>
                </a:moveTo>
                <a:lnTo>
                  <a:pt x="0" y="0"/>
                </a:lnTo>
                <a:lnTo>
                  <a:pt x="153829" y="0"/>
                </a:lnTo>
                <a:lnTo>
                  <a:pt x="153829" y="196551"/>
                </a:lnTo>
                <a:lnTo>
                  <a:pt x="350380" y="196551"/>
                </a:lnTo>
                <a:lnTo>
                  <a:pt x="350380" y="357486"/>
                </a:lnTo>
                <a:lnTo>
                  <a:pt x="153829" y="357486"/>
                </a:lnTo>
                <a:lnTo>
                  <a:pt x="153829" y="554037"/>
                </a:lnTo>
                <a:lnTo>
                  <a:pt x="0" y="554037"/>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4" name="十字形 3"/>
          <p:cNvSpPr/>
          <p:nvPr/>
        </p:nvSpPr>
        <p:spPr>
          <a:xfrm rot="10800000">
            <a:off x="7854950" y="3800475"/>
            <a:ext cx="300038" cy="388938"/>
          </a:xfrm>
          <a:custGeom>
            <a:avLst/>
            <a:gdLst>
              <a:gd name="connsiteX0" fmla="*/ 0 w 546931"/>
              <a:gd name="connsiteY0" fmla="*/ 196551 h 554037"/>
              <a:gd name="connsiteX1" fmla="*/ 196551 w 546931"/>
              <a:gd name="connsiteY1" fmla="*/ 196551 h 554037"/>
              <a:gd name="connsiteX2" fmla="*/ 196551 w 546931"/>
              <a:gd name="connsiteY2" fmla="*/ 0 h 554037"/>
              <a:gd name="connsiteX3" fmla="*/ 350380 w 546931"/>
              <a:gd name="connsiteY3" fmla="*/ 0 h 554037"/>
              <a:gd name="connsiteX4" fmla="*/ 350380 w 546931"/>
              <a:gd name="connsiteY4" fmla="*/ 196551 h 554037"/>
              <a:gd name="connsiteX5" fmla="*/ 546931 w 546931"/>
              <a:gd name="connsiteY5" fmla="*/ 196551 h 554037"/>
              <a:gd name="connsiteX6" fmla="*/ 546931 w 546931"/>
              <a:gd name="connsiteY6" fmla="*/ 357486 h 554037"/>
              <a:gd name="connsiteX7" fmla="*/ 350380 w 546931"/>
              <a:gd name="connsiteY7" fmla="*/ 357486 h 554037"/>
              <a:gd name="connsiteX8" fmla="*/ 350380 w 546931"/>
              <a:gd name="connsiteY8" fmla="*/ 554037 h 554037"/>
              <a:gd name="connsiteX9" fmla="*/ 196551 w 546931"/>
              <a:gd name="connsiteY9" fmla="*/ 554037 h 554037"/>
              <a:gd name="connsiteX10" fmla="*/ 196551 w 546931"/>
              <a:gd name="connsiteY10" fmla="*/ 357486 h 554037"/>
              <a:gd name="connsiteX11" fmla="*/ 0 w 546931"/>
              <a:gd name="connsiteY11" fmla="*/ 357486 h 554037"/>
              <a:gd name="connsiteX12" fmla="*/ 0 w 546931"/>
              <a:gd name="connsiteY12" fmla="*/ 196551 h 554037"/>
              <a:gd name="connsiteX0" fmla="*/ 0 w 546931"/>
              <a:gd name="connsiteY0" fmla="*/ 357486 h 554037"/>
              <a:gd name="connsiteX1" fmla="*/ 196551 w 546931"/>
              <a:gd name="connsiteY1" fmla="*/ 196551 h 554037"/>
              <a:gd name="connsiteX2" fmla="*/ 196551 w 546931"/>
              <a:gd name="connsiteY2" fmla="*/ 0 h 554037"/>
              <a:gd name="connsiteX3" fmla="*/ 350380 w 546931"/>
              <a:gd name="connsiteY3" fmla="*/ 0 h 554037"/>
              <a:gd name="connsiteX4" fmla="*/ 350380 w 546931"/>
              <a:gd name="connsiteY4" fmla="*/ 196551 h 554037"/>
              <a:gd name="connsiteX5" fmla="*/ 546931 w 546931"/>
              <a:gd name="connsiteY5" fmla="*/ 196551 h 554037"/>
              <a:gd name="connsiteX6" fmla="*/ 546931 w 546931"/>
              <a:gd name="connsiteY6" fmla="*/ 357486 h 554037"/>
              <a:gd name="connsiteX7" fmla="*/ 350380 w 546931"/>
              <a:gd name="connsiteY7" fmla="*/ 357486 h 554037"/>
              <a:gd name="connsiteX8" fmla="*/ 350380 w 546931"/>
              <a:gd name="connsiteY8" fmla="*/ 554037 h 554037"/>
              <a:gd name="connsiteX9" fmla="*/ 196551 w 546931"/>
              <a:gd name="connsiteY9" fmla="*/ 554037 h 554037"/>
              <a:gd name="connsiteX10" fmla="*/ 196551 w 546931"/>
              <a:gd name="connsiteY10" fmla="*/ 357486 h 554037"/>
              <a:gd name="connsiteX11" fmla="*/ 0 w 546931"/>
              <a:gd name="connsiteY11" fmla="*/ 357486 h 554037"/>
              <a:gd name="connsiteX0" fmla="*/ 0 w 350380"/>
              <a:gd name="connsiteY0" fmla="*/ 357486 h 554037"/>
              <a:gd name="connsiteX1" fmla="*/ 0 w 350380"/>
              <a:gd name="connsiteY1" fmla="*/ 196551 h 554037"/>
              <a:gd name="connsiteX2" fmla="*/ 0 w 350380"/>
              <a:gd name="connsiteY2" fmla="*/ 0 h 554037"/>
              <a:gd name="connsiteX3" fmla="*/ 153829 w 350380"/>
              <a:gd name="connsiteY3" fmla="*/ 0 h 554037"/>
              <a:gd name="connsiteX4" fmla="*/ 153829 w 350380"/>
              <a:gd name="connsiteY4" fmla="*/ 196551 h 554037"/>
              <a:gd name="connsiteX5" fmla="*/ 350380 w 350380"/>
              <a:gd name="connsiteY5" fmla="*/ 196551 h 554037"/>
              <a:gd name="connsiteX6" fmla="*/ 350380 w 350380"/>
              <a:gd name="connsiteY6" fmla="*/ 357486 h 554037"/>
              <a:gd name="connsiteX7" fmla="*/ 153829 w 350380"/>
              <a:gd name="connsiteY7" fmla="*/ 357486 h 554037"/>
              <a:gd name="connsiteX8" fmla="*/ 153829 w 350380"/>
              <a:gd name="connsiteY8" fmla="*/ 554037 h 554037"/>
              <a:gd name="connsiteX9" fmla="*/ 0 w 350380"/>
              <a:gd name="connsiteY9" fmla="*/ 554037 h 554037"/>
              <a:gd name="connsiteX10" fmla="*/ 0 w 350380"/>
              <a:gd name="connsiteY10" fmla="*/ 357486 h 554037"/>
              <a:gd name="connsiteX0" fmla="*/ 0 w 350380"/>
              <a:gd name="connsiteY0" fmla="*/ 357486 h 554037"/>
              <a:gd name="connsiteX1" fmla="*/ 0 w 350380"/>
              <a:gd name="connsiteY1" fmla="*/ 0 h 554037"/>
              <a:gd name="connsiteX2" fmla="*/ 153829 w 350380"/>
              <a:gd name="connsiteY2" fmla="*/ 0 h 554037"/>
              <a:gd name="connsiteX3" fmla="*/ 153829 w 350380"/>
              <a:gd name="connsiteY3" fmla="*/ 196551 h 554037"/>
              <a:gd name="connsiteX4" fmla="*/ 350380 w 350380"/>
              <a:gd name="connsiteY4" fmla="*/ 196551 h 554037"/>
              <a:gd name="connsiteX5" fmla="*/ 350380 w 350380"/>
              <a:gd name="connsiteY5" fmla="*/ 357486 h 554037"/>
              <a:gd name="connsiteX6" fmla="*/ 153829 w 350380"/>
              <a:gd name="connsiteY6" fmla="*/ 357486 h 554037"/>
              <a:gd name="connsiteX7" fmla="*/ 153829 w 350380"/>
              <a:gd name="connsiteY7" fmla="*/ 554037 h 554037"/>
              <a:gd name="connsiteX8" fmla="*/ 0 w 350380"/>
              <a:gd name="connsiteY8" fmla="*/ 554037 h 554037"/>
              <a:gd name="connsiteX9" fmla="*/ 0 w 350380"/>
              <a:gd name="connsiteY9" fmla="*/ 357486 h 554037"/>
              <a:gd name="connsiteX0" fmla="*/ 0 w 350380"/>
              <a:gd name="connsiteY0" fmla="*/ 554037 h 554037"/>
              <a:gd name="connsiteX1" fmla="*/ 0 w 350380"/>
              <a:gd name="connsiteY1" fmla="*/ 0 h 554037"/>
              <a:gd name="connsiteX2" fmla="*/ 153829 w 350380"/>
              <a:gd name="connsiteY2" fmla="*/ 0 h 554037"/>
              <a:gd name="connsiteX3" fmla="*/ 153829 w 350380"/>
              <a:gd name="connsiteY3" fmla="*/ 196551 h 554037"/>
              <a:gd name="connsiteX4" fmla="*/ 350380 w 350380"/>
              <a:gd name="connsiteY4" fmla="*/ 196551 h 554037"/>
              <a:gd name="connsiteX5" fmla="*/ 350380 w 350380"/>
              <a:gd name="connsiteY5" fmla="*/ 357486 h 554037"/>
              <a:gd name="connsiteX6" fmla="*/ 153829 w 350380"/>
              <a:gd name="connsiteY6" fmla="*/ 357486 h 554037"/>
              <a:gd name="connsiteX7" fmla="*/ 153829 w 350380"/>
              <a:gd name="connsiteY7" fmla="*/ 554037 h 554037"/>
              <a:gd name="connsiteX8" fmla="*/ 0 w 350380"/>
              <a:gd name="connsiteY8" fmla="*/ 554037 h 554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380" h="554037">
                <a:moveTo>
                  <a:pt x="0" y="554037"/>
                </a:moveTo>
                <a:lnTo>
                  <a:pt x="0" y="0"/>
                </a:lnTo>
                <a:lnTo>
                  <a:pt x="153829" y="0"/>
                </a:lnTo>
                <a:lnTo>
                  <a:pt x="153829" y="196551"/>
                </a:lnTo>
                <a:lnTo>
                  <a:pt x="350380" y="196551"/>
                </a:lnTo>
                <a:lnTo>
                  <a:pt x="350380" y="357486"/>
                </a:lnTo>
                <a:lnTo>
                  <a:pt x="153829" y="357486"/>
                </a:lnTo>
                <a:lnTo>
                  <a:pt x="153829" y="554037"/>
                </a:lnTo>
                <a:lnTo>
                  <a:pt x="0" y="554037"/>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6" name="フリーフォーム 105"/>
          <p:cNvSpPr/>
          <p:nvPr/>
        </p:nvSpPr>
        <p:spPr>
          <a:xfrm>
            <a:off x="6372225" y="3733800"/>
            <a:ext cx="2066925" cy="111125"/>
          </a:xfrm>
          <a:custGeom>
            <a:avLst/>
            <a:gdLst>
              <a:gd name="connsiteX0" fmla="*/ 0 w 2879932"/>
              <a:gd name="connsiteY0" fmla="*/ 179614 h 213797"/>
              <a:gd name="connsiteX1" fmla="*/ 222190 w 2879932"/>
              <a:gd name="connsiteY1" fmla="*/ 179614 h 213797"/>
              <a:gd name="connsiteX2" fmla="*/ 1298960 w 2879932"/>
              <a:gd name="connsiteY2" fmla="*/ 152 h 213797"/>
              <a:gd name="connsiteX3" fmla="*/ 2768837 w 2879932"/>
              <a:gd name="connsiteY3" fmla="*/ 213797 h 213797"/>
              <a:gd name="connsiteX4" fmla="*/ 2768837 w 2879932"/>
              <a:gd name="connsiteY4" fmla="*/ 213797 h 213797"/>
              <a:gd name="connsiteX5" fmla="*/ 2879932 w 2879932"/>
              <a:gd name="connsiteY5" fmla="*/ 152 h 213797"/>
              <a:gd name="connsiteX0" fmla="*/ 0 w 2768837"/>
              <a:gd name="connsiteY0" fmla="*/ 179614 h 213797"/>
              <a:gd name="connsiteX1" fmla="*/ 222190 w 2768837"/>
              <a:gd name="connsiteY1" fmla="*/ 179614 h 213797"/>
              <a:gd name="connsiteX2" fmla="*/ 1298960 w 2768837"/>
              <a:gd name="connsiteY2" fmla="*/ 152 h 213797"/>
              <a:gd name="connsiteX3" fmla="*/ 2768837 w 2768837"/>
              <a:gd name="connsiteY3" fmla="*/ 213797 h 213797"/>
              <a:gd name="connsiteX4" fmla="*/ 2768837 w 2768837"/>
              <a:gd name="connsiteY4" fmla="*/ 213797 h 213797"/>
              <a:gd name="connsiteX0" fmla="*/ 0 w 2768837"/>
              <a:gd name="connsiteY0" fmla="*/ 196348 h 230531"/>
              <a:gd name="connsiteX1" fmla="*/ 897308 w 2768837"/>
              <a:gd name="connsiteY1" fmla="*/ 33978 h 230531"/>
              <a:gd name="connsiteX2" fmla="*/ 1298960 w 2768837"/>
              <a:gd name="connsiteY2" fmla="*/ 16886 h 230531"/>
              <a:gd name="connsiteX3" fmla="*/ 2768837 w 2768837"/>
              <a:gd name="connsiteY3" fmla="*/ 230531 h 230531"/>
              <a:gd name="connsiteX4" fmla="*/ 2768837 w 2768837"/>
              <a:gd name="connsiteY4" fmla="*/ 230531 h 230531"/>
              <a:gd name="connsiteX0" fmla="*/ 0 w 2768837"/>
              <a:gd name="connsiteY0" fmla="*/ 202900 h 237083"/>
              <a:gd name="connsiteX1" fmla="*/ 897308 w 2768837"/>
              <a:gd name="connsiteY1" fmla="*/ 40530 h 237083"/>
              <a:gd name="connsiteX2" fmla="*/ 1709158 w 2768837"/>
              <a:gd name="connsiteY2" fmla="*/ 14892 h 237083"/>
              <a:gd name="connsiteX3" fmla="*/ 2768837 w 2768837"/>
              <a:gd name="connsiteY3" fmla="*/ 237083 h 237083"/>
              <a:gd name="connsiteX4" fmla="*/ 2768837 w 2768837"/>
              <a:gd name="connsiteY4" fmla="*/ 237083 h 237083"/>
              <a:gd name="connsiteX0" fmla="*/ 0 w 2768837"/>
              <a:gd name="connsiteY0" fmla="*/ 189870 h 224053"/>
              <a:gd name="connsiteX1" fmla="*/ 874424 w 2768837"/>
              <a:gd name="connsiteY1" fmla="*/ 121503 h 224053"/>
              <a:gd name="connsiteX2" fmla="*/ 1709158 w 2768837"/>
              <a:gd name="connsiteY2" fmla="*/ 1862 h 224053"/>
              <a:gd name="connsiteX3" fmla="*/ 2768837 w 2768837"/>
              <a:gd name="connsiteY3" fmla="*/ 224053 h 224053"/>
              <a:gd name="connsiteX4" fmla="*/ 2768837 w 2768837"/>
              <a:gd name="connsiteY4" fmla="*/ 224053 h 224053"/>
              <a:gd name="connsiteX0" fmla="*/ 0 w 2768837"/>
              <a:gd name="connsiteY0" fmla="*/ 85152 h 119335"/>
              <a:gd name="connsiteX1" fmla="*/ 874424 w 2768837"/>
              <a:gd name="connsiteY1" fmla="*/ 16785 h 119335"/>
              <a:gd name="connsiteX2" fmla="*/ 1697717 w 2768837"/>
              <a:gd name="connsiteY2" fmla="*/ 8239 h 119335"/>
              <a:gd name="connsiteX3" fmla="*/ 2768837 w 2768837"/>
              <a:gd name="connsiteY3" fmla="*/ 119335 h 119335"/>
              <a:gd name="connsiteX4" fmla="*/ 2768837 w 2768837"/>
              <a:gd name="connsiteY4" fmla="*/ 119335 h 119335"/>
              <a:gd name="connsiteX0" fmla="*/ 0 w 2768837"/>
              <a:gd name="connsiteY0" fmla="*/ 79155 h 113338"/>
              <a:gd name="connsiteX1" fmla="*/ 874424 w 2768837"/>
              <a:gd name="connsiteY1" fmla="*/ 10788 h 113338"/>
              <a:gd name="connsiteX2" fmla="*/ 2063845 w 2768837"/>
              <a:gd name="connsiteY2" fmla="*/ 10788 h 113338"/>
              <a:gd name="connsiteX3" fmla="*/ 2768837 w 2768837"/>
              <a:gd name="connsiteY3" fmla="*/ 113338 h 113338"/>
              <a:gd name="connsiteX4" fmla="*/ 2768837 w 2768837"/>
              <a:gd name="connsiteY4" fmla="*/ 113338 h 113338"/>
              <a:gd name="connsiteX0" fmla="*/ 0 w 2768837"/>
              <a:gd name="connsiteY0" fmla="*/ 86421 h 120604"/>
              <a:gd name="connsiteX1" fmla="*/ 874424 w 2768837"/>
              <a:gd name="connsiteY1" fmla="*/ 18054 h 120604"/>
              <a:gd name="connsiteX2" fmla="*/ 2063845 w 2768837"/>
              <a:gd name="connsiteY2" fmla="*/ 18054 h 120604"/>
              <a:gd name="connsiteX3" fmla="*/ 2768837 w 2768837"/>
              <a:gd name="connsiteY3" fmla="*/ 120604 h 120604"/>
              <a:gd name="connsiteX4" fmla="*/ 2768837 w 2768837"/>
              <a:gd name="connsiteY4" fmla="*/ 120604 h 120604"/>
              <a:gd name="connsiteX0" fmla="*/ 0 w 2768837"/>
              <a:gd name="connsiteY0" fmla="*/ 98428 h 132611"/>
              <a:gd name="connsiteX1" fmla="*/ 874424 w 2768837"/>
              <a:gd name="connsiteY1" fmla="*/ 30061 h 132611"/>
              <a:gd name="connsiteX2" fmla="*/ 2063845 w 2768837"/>
              <a:gd name="connsiteY2" fmla="*/ 30061 h 132611"/>
              <a:gd name="connsiteX3" fmla="*/ 2768837 w 2768837"/>
              <a:gd name="connsiteY3" fmla="*/ 132611 h 132611"/>
              <a:gd name="connsiteX4" fmla="*/ 2768837 w 2768837"/>
              <a:gd name="connsiteY4" fmla="*/ 132611 h 132611"/>
              <a:gd name="connsiteX0" fmla="*/ 0 w 2322617"/>
              <a:gd name="connsiteY0" fmla="*/ 68553 h 119827"/>
              <a:gd name="connsiteX1" fmla="*/ 428204 w 2322617"/>
              <a:gd name="connsiteY1" fmla="*/ 17277 h 119827"/>
              <a:gd name="connsiteX2" fmla="*/ 1617625 w 2322617"/>
              <a:gd name="connsiteY2" fmla="*/ 17277 h 119827"/>
              <a:gd name="connsiteX3" fmla="*/ 2322617 w 2322617"/>
              <a:gd name="connsiteY3" fmla="*/ 119827 h 119827"/>
              <a:gd name="connsiteX4" fmla="*/ 2322617 w 2322617"/>
              <a:gd name="connsiteY4" fmla="*/ 119827 h 119827"/>
              <a:gd name="connsiteX0" fmla="*/ 0 w 2780279"/>
              <a:gd name="connsiteY0" fmla="*/ 104333 h 121424"/>
              <a:gd name="connsiteX1" fmla="*/ 885866 w 2780279"/>
              <a:gd name="connsiteY1" fmla="*/ 18874 h 121424"/>
              <a:gd name="connsiteX2" fmla="*/ 2075287 w 2780279"/>
              <a:gd name="connsiteY2" fmla="*/ 18874 h 121424"/>
              <a:gd name="connsiteX3" fmla="*/ 2780279 w 2780279"/>
              <a:gd name="connsiteY3" fmla="*/ 121424 h 121424"/>
              <a:gd name="connsiteX4" fmla="*/ 2780279 w 2780279"/>
              <a:gd name="connsiteY4" fmla="*/ 121424 h 121424"/>
              <a:gd name="connsiteX0" fmla="*/ 0 w 2780279"/>
              <a:gd name="connsiteY0" fmla="*/ 104333 h 121424"/>
              <a:gd name="connsiteX1" fmla="*/ 885866 w 2780279"/>
              <a:gd name="connsiteY1" fmla="*/ 18874 h 121424"/>
              <a:gd name="connsiteX2" fmla="*/ 2075287 w 2780279"/>
              <a:gd name="connsiteY2" fmla="*/ 18874 h 121424"/>
              <a:gd name="connsiteX3" fmla="*/ 2780279 w 2780279"/>
              <a:gd name="connsiteY3" fmla="*/ 121424 h 121424"/>
              <a:gd name="connsiteX4" fmla="*/ 2780279 w 2780279"/>
              <a:gd name="connsiteY4" fmla="*/ 121424 h 121424"/>
              <a:gd name="connsiteX0" fmla="*/ 0 w 2585774"/>
              <a:gd name="connsiteY0" fmla="*/ 0 h 247827"/>
              <a:gd name="connsiteX1" fmla="*/ 691361 w 2585774"/>
              <a:gd name="connsiteY1" fmla="*/ 145277 h 247827"/>
              <a:gd name="connsiteX2" fmla="*/ 1880782 w 2585774"/>
              <a:gd name="connsiteY2" fmla="*/ 145277 h 247827"/>
              <a:gd name="connsiteX3" fmla="*/ 2585774 w 2585774"/>
              <a:gd name="connsiteY3" fmla="*/ 247827 h 247827"/>
              <a:gd name="connsiteX4" fmla="*/ 2585774 w 2585774"/>
              <a:gd name="connsiteY4" fmla="*/ 247827 h 247827"/>
              <a:gd name="connsiteX0" fmla="*/ 0 w 2585774"/>
              <a:gd name="connsiteY0" fmla="*/ 0 h 247827"/>
              <a:gd name="connsiteX1" fmla="*/ 691361 w 2585774"/>
              <a:gd name="connsiteY1" fmla="*/ 145277 h 247827"/>
              <a:gd name="connsiteX2" fmla="*/ 1880782 w 2585774"/>
              <a:gd name="connsiteY2" fmla="*/ 145277 h 247827"/>
              <a:gd name="connsiteX3" fmla="*/ 2585774 w 2585774"/>
              <a:gd name="connsiteY3" fmla="*/ 247827 h 247827"/>
              <a:gd name="connsiteX4" fmla="*/ 2585774 w 2585774"/>
              <a:gd name="connsiteY4" fmla="*/ 247827 h 247827"/>
              <a:gd name="connsiteX0" fmla="*/ 14634 w 2600408"/>
              <a:gd name="connsiteY0" fmla="*/ 22747 h 299911"/>
              <a:gd name="connsiteX1" fmla="*/ 705995 w 2600408"/>
              <a:gd name="connsiteY1" fmla="*/ 168024 h 299911"/>
              <a:gd name="connsiteX2" fmla="*/ 1895416 w 2600408"/>
              <a:gd name="connsiteY2" fmla="*/ 168024 h 299911"/>
              <a:gd name="connsiteX3" fmla="*/ 2600408 w 2600408"/>
              <a:gd name="connsiteY3" fmla="*/ 270574 h 299911"/>
              <a:gd name="connsiteX4" fmla="*/ 2600408 w 2600408"/>
              <a:gd name="connsiteY4" fmla="*/ 270574 h 299911"/>
              <a:gd name="connsiteX0" fmla="*/ 0 w 2723073"/>
              <a:gd name="connsiteY0" fmla="*/ 104335 h 121425"/>
              <a:gd name="connsiteX1" fmla="*/ 828660 w 2723073"/>
              <a:gd name="connsiteY1" fmla="*/ 18875 h 121425"/>
              <a:gd name="connsiteX2" fmla="*/ 2018081 w 2723073"/>
              <a:gd name="connsiteY2" fmla="*/ 18875 h 121425"/>
              <a:gd name="connsiteX3" fmla="*/ 2723073 w 2723073"/>
              <a:gd name="connsiteY3" fmla="*/ 121425 h 121425"/>
              <a:gd name="connsiteX4" fmla="*/ 2723073 w 2723073"/>
              <a:gd name="connsiteY4" fmla="*/ 121425 h 121425"/>
              <a:gd name="connsiteX0" fmla="*/ 0 w 2723073"/>
              <a:gd name="connsiteY0" fmla="*/ 134683 h 151773"/>
              <a:gd name="connsiteX1" fmla="*/ 828660 w 2723073"/>
              <a:gd name="connsiteY1" fmla="*/ 49223 h 151773"/>
              <a:gd name="connsiteX2" fmla="*/ 2018081 w 2723073"/>
              <a:gd name="connsiteY2" fmla="*/ 49223 h 151773"/>
              <a:gd name="connsiteX3" fmla="*/ 2723073 w 2723073"/>
              <a:gd name="connsiteY3" fmla="*/ 151773 h 151773"/>
              <a:gd name="connsiteX4" fmla="*/ 2723073 w 2723073"/>
              <a:gd name="connsiteY4" fmla="*/ 151773 h 151773"/>
              <a:gd name="connsiteX0" fmla="*/ 0 w 2723073"/>
              <a:gd name="connsiteY0" fmla="*/ 161487 h 178577"/>
              <a:gd name="connsiteX1" fmla="*/ 828660 w 2723073"/>
              <a:gd name="connsiteY1" fmla="*/ 76027 h 178577"/>
              <a:gd name="connsiteX2" fmla="*/ 2018081 w 2723073"/>
              <a:gd name="connsiteY2" fmla="*/ 76027 h 178577"/>
              <a:gd name="connsiteX3" fmla="*/ 2723073 w 2723073"/>
              <a:gd name="connsiteY3" fmla="*/ 178577 h 178577"/>
              <a:gd name="connsiteX4" fmla="*/ 2723073 w 2723073"/>
              <a:gd name="connsiteY4" fmla="*/ 178577 h 178577"/>
              <a:gd name="connsiteX0" fmla="*/ 0 w 2723073"/>
              <a:gd name="connsiteY0" fmla="*/ 152918 h 170008"/>
              <a:gd name="connsiteX1" fmla="*/ 828660 w 2723073"/>
              <a:gd name="connsiteY1" fmla="*/ 67458 h 170008"/>
              <a:gd name="connsiteX2" fmla="*/ 1407296 w 2723073"/>
              <a:gd name="connsiteY2" fmla="*/ 0 h 170008"/>
              <a:gd name="connsiteX3" fmla="*/ 2018081 w 2723073"/>
              <a:gd name="connsiteY3" fmla="*/ 67458 h 170008"/>
              <a:gd name="connsiteX4" fmla="*/ 2723073 w 2723073"/>
              <a:gd name="connsiteY4" fmla="*/ 170008 h 170008"/>
              <a:gd name="connsiteX5" fmla="*/ 2723073 w 2723073"/>
              <a:gd name="connsiteY5" fmla="*/ 170008 h 170008"/>
              <a:gd name="connsiteX0" fmla="*/ 0 w 2723073"/>
              <a:gd name="connsiteY0" fmla="*/ 152918 h 170008"/>
              <a:gd name="connsiteX1" fmla="*/ 439648 w 2723073"/>
              <a:gd name="connsiteY1" fmla="*/ 144370 h 170008"/>
              <a:gd name="connsiteX2" fmla="*/ 1407296 w 2723073"/>
              <a:gd name="connsiteY2" fmla="*/ 0 h 170008"/>
              <a:gd name="connsiteX3" fmla="*/ 2018081 w 2723073"/>
              <a:gd name="connsiteY3" fmla="*/ 67458 h 170008"/>
              <a:gd name="connsiteX4" fmla="*/ 2723073 w 2723073"/>
              <a:gd name="connsiteY4" fmla="*/ 170008 h 170008"/>
              <a:gd name="connsiteX5" fmla="*/ 2723073 w 2723073"/>
              <a:gd name="connsiteY5" fmla="*/ 170008 h 170008"/>
              <a:gd name="connsiteX0" fmla="*/ 0 w 2723073"/>
              <a:gd name="connsiteY0" fmla="*/ 152918 h 170008"/>
              <a:gd name="connsiteX1" fmla="*/ 439648 w 2723073"/>
              <a:gd name="connsiteY1" fmla="*/ 144370 h 170008"/>
              <a:gd name="connsiteX2" fmla="*/ 1407296 w 2723073"/>
              <a:gd name="connsiteY2" fmla="*/ 0 h 170008"/>
              <a:gd name="connsiteX3" fmla="*/ 2018081 w 2723073"/>
              <a:gd name="connsiteY3" fmla="*/ 67458 h 170008"/>
              <a:gd name="connsiteX4" fmla="*/ 2723073 w 2723073"/>
              <a:gd name="connsiteY4" fmla="*/ 170008 h 170008"/>
              <a:gd name="connsiteX5" fmla="*/ 2723073 w 2723073"/>
              <a:gd name="connsiteY5" fmla="*/ 170008 h 17000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018081 w 2723073"/>
              <a:gd name="connsiteY4" fmla="*/ 73188 h 175738"/>
              <a:gd name="connsiteX5" fmla="*/ 2723073 w 2723073"/>
              <a:gd name="connsiteY5" fmla="*/ 175738 h 175738"/>
              <a:gd name="connsiteX6" fmla="*/ 2723073 w 2723073"/>
              <a:gd name="connsiteY6" fmla="*/ 175738 h 17573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327002 w 2723073"/>
              <a:gd name="connsiteY4" fmla="*/ 167192 h 175738"/>
              <a:gd name="connsiteX5" fmla="*/ 2723073 w 2723073"/>
              <a:gd name="connsiteY5" fmla="*/ 175738 h 175738"/>
              <a:gd name="connsiteX6" fmla="*/ 2723073 w 2723073"/>
              <a:gd name="connsiteY6" fmla="*/ 175738 h 17573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327002 w 2723073"/>
              <a:gd name="connsiteY4" fmla="*/ 167192 h 175738"/>
              <a:gd name="connsiteX5" fmla="*/ 2723073 w 2723073"/>
              <a:gd name="connsiteY5" fmla="*/ 175738 h 175738"/>
              <a:gd name="connsiteX0" fmla="*/ 41665 w 2764738"/>
              <a:gd name="connsiteY0" fmla="*/ 158648 h 178448"/>
              <a:gd name="connsiteX1" fmla="*/ 30208 w 2764738"/>
              <a:gd name="connsiteY1" fmla="*/ 178368 h 178448"/>
              <a:gd name="connsiteX2" fmla="*/ 481313 w 2764738"/>
              <a:gd name="connsiteY2" fmla="*/ 150100 h 178448"/>
              <a:gd name="connsiteX3" fmla="*/ 1448961 w 2764738"/>
              <a:gd name="connsiteY3" fmla="*/ 5730 h 178448"/>
              <a:gd name="connsiteX4" fmla="*/ 1780765 w 2764738"/>
              <a:gd name="connsiteY4" fmla="*/ 33090 h 178448"/>
              <a:gd name="connsiteX5" fmla="*/ 2368667 w 2764738"/>
              <a:gd name="connsiteY5" fmla="*/ 167192 h 178448"/>
              <a:gd name="connsiteX6" fmla="*/ 2764738 w 2764738"/>
              <a:gd name="connsiteY6" fmla="*/ 175738 h 17844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327002 w 2723073"/>
              <a:gd name="connsiteY4" fmla="*/ 167192 h 175738"/>
              <a:gd name="connsiteX5" fmla="*/ 2723073 w 2723073"/>
              <a:gd name="connsiteY5" fmla="*/ 175738 h 175738"/>
              <a:gd name="connsiteX0" fmla="*/ 0 w 2283425"/>
              <a:gd name="connsiteY0" fmla="*/ 150100 h 175738"/>
              <a:gd name="connsiteX1" fmla="*/ 967648 w 2283425"/>
              <a:gd name="connsiteY1" fmla="*/ 5730 h 175738"/>
              <a:gd name="connsiteX2" fmla="*/ 1299452 w 2283425"/>
              <a:gd name="connsiteY2" fmla="*/ 33090 h 175738"/>
              <a:gd name="connsiteX3" fmla="*/ 1887354 w 2283425"/>
              <a:gd name="connsiteY3" fmla="*/ 167192 h 175738"/>
              <a:gd name="connsiteX4" fmla="*/ 2283425 w 2283425"/>
              <a:gd name="connsiteY4" fmla="*/ 175738 h 175738"/>
              <a:gd name="connsiteX0" fmla="*/ 0 w 2191258"/>
              <a:gd name="connsiteY0" fmla="*/ 150100 h 175732"/>
              <a:gd name="connsiteX1" fmla="*/ 967648 w 2191258"/>
              <a:gd name="connsiteY1" fmla="*/ 5730 h 175732"/>
              <a:gd name="connsiteX2" fmla="*/ 1299452 w 2191258"/>
              <a:gd name="connsiteY2" fmla="*/ 33090 h 175732"/>
              <a:gd name="connsiteX3" fmla="*/ 1887354 w 2191258"/>
              <a:gd name="connsiteY3" fmla="*/ 167192 h 175732"/>
              <a:gd name="connsiteX4" fmla="*/ 2191258 w 2191258"/>
              <a:gd name="connsiteY4" fmla="*/ 161369 h 175732"/>
              <a:gd name="connsiteX0" fmla="*/ 0 w 2191258"/>
              <a:gd name="connsiteY0" fmla="*/ 150100 h 179076"/>
              <a:gd name="connsiteX1" fmla="*/ 967648 w 2191258"/>
              <a:gd name="connsiteY1" fmla="*/ 5730 h 179076"/>
              <a:gd name="connsiteX2" fmla="*/ 1299452 w 2191258"/>
              <a:gd name="connsiteY2" fmla="*/ 33090 h 179076"/>
              <a:gd name="connsiteX3" fmla="*/ 1887354 w 2191258"/>
              <a:gd name="connsiteY3" fmla="*/ 167192 h 179076"/>
              <a:gd name="connsiteX4" fmla="*/ 2191258 w 2191258"/>
              <a:gd name="connsiteY4" fmla="*/ 161369 h 179076"/>
              <a:gd name="connsiteX0" fmla="*/ 0 w 2191258"/>
              <a:gd name="connsiteY0" fmla="*/ 150100 h 188526"/>
              <a:gd name="connsiteX1" fmla="*/ 967648 w 2191258"/>
              <a:gd name="connsiteY1" fmla="*/ 5730 h 188526"/>
              <a:gd name="connsiteX2" fmla="*/ 1299452 w 2191258"/>
              <a:gd name="connsiteY2" fmla="*/ 33090 h 188526"/>
              <a:gd name="connsiteX3" fmla="*/ 1887354 w 2191258"/>
              <a:gd name="connsiteY3" fmla="*/ 167192 h 188526"/>
              <a:gd name="connsiteX4" fmla="*/ 2191258 w 2191258"/>
              <a:gd name="connsiteY4" fmla="*/ 161369 h 188526"/>
              <a:gd name="connsiteX0" fmla="*/ 0 w 2191258"/>
              <a:gd name="connsiteY0" fmla="*/ 147047 h 171939"/>
              <a:gd name="connsiteX1" fmla="*/ 967648 w 2191258"/>
              <a:gd name="connsiteY1" fmla="*/ 2677 h 171939"/>
              <a:gd name="connsiteX2" fmla="*/ 1336318 w 2191258"/>
              <a:gd name="connsiteY2" fmla="*/ 87511 h 171939"/>
              <a:gd name="connsiteX3" fmla="*/ 1887354 w 2191258"/>
              <a:gd name="connsiteY3" fmla="*/ 164139 h 171939"/>
              <a:gd name="connsiteX4" fmla="*/ 2191258 w 2191258"/>
              <a:gd name="connsiteY4" fmla="*/ 158316 h 171939"/>
              <a:gd name="connsiteX0" fmla="*/ 0 w 2191258"/>
              <a:gd name="connsiteY0" fmla="*/ 75053 h 99945"/>
              <a:gd name="connsiteX1" fmla="*/ 847830 w 2191258"/>
              <a:gd name="connsiteY1" fmla="*/ 9709 h 99945"/>
              <a:gd name="connsiteX2" fmla="*/ 1336318 w 2191258"/>
              <a:gd name="connsiteY2" fmla="*/ 15517 h 99945"/>
              <a:gd name="connsiteX3" fmla="*/ 1887354 w 2191258"/>
              <a:gd name="connsiteY3" fmla="*/ 92145 h 99945"/>
              <a:gd name="connsiteX4" fmla="*/ 2191258 w 2191258"/>
              <a:gd name="connsiteY4" fmla="*/ 86322 h 99945"/>
              <a:gd name="connsiteX0" fmla="*/ 0 w 2191258"/>
              <a:gd name="connsiteY0" fmla="*/ 77651 h 103043"/>
              <a:gd name="connsiteX1" fmla="*/ 847830 w 2191258"/>
              <a:gd name="connsiteY1" fmla="*/ 12307 h 103043"/>
              <a:gd name="connsiteX2" fmla="*/ 1400834 w 2191258"/>
              <a:gd name="connsiteY2" fmla="*/ 10931 h 103043"/>
              <a:gd name="connsiteX3" fmla="*/ 1887354 w 2191258"/>
              <a:gd name="connsiteY3" fmla="*/ 94743 h 103043"/>
              <a:gd name="connsiteX4" fmla="*/ 2191258 w 2191258"/>
              <a:gd name="connsiteY4" fmla="*/ 88920 h 103043"/>
              <a:gd name="connsiteX0" fmla="*/ 0 w 2191258"/>
              <a:gd name="connsiteY0" fmla="*/ 67806 h 93198"/>
              <a:gd name="connsiteX1" fmla="*/ 359348 w 2191258"/>
              <a:gd name="connsiteY1" fmla="*/ 88673 h 93198"/>
              <a:gd name="connsiteX2" fmla="*/ 1400834 w 2191258"/>
              <a:gd name="connsiteY2" fmla="*/ 1086 h 93198"/>
              <a:gd name="connsiteX3" fmla="*/ 1887354 w 2191258"/>
              <a:gd name="connsiteY3" fmla="*/ 84898 h 93198"/>
              <a:gd name="connsiteX4" fmla="*/ 2191258 w 2191258"/>
              <a:gd name="connsiteY4" fmla="*/ 79075 h 93198"/>
              <a:gd name="connsiteX0" fmla="*/ 0 w 2191258"/>
              <a:gd name="connsiteY0" fmla="*/ 110912 h 110912"/>
              <a:gd name="connsiteX1" fmla="*/ 359348 w 2191258"/>
              <a:gd name="connsiteY1" fmla="*/ 88673 h 110912"/>
              <a:gd name="connsiteX2" fmla="*/ 1400834 w 2191258"/>
              <a:gd name="connsiteY2" fmla="*/ 1086 h 110912"/>
              <a:gd name="connsiteX3" fmla="*/ 1887354 w 2191258"/>
              <a:gd name="connsiteY3" fmla="*/ 84898 h 110912"/>
              <a:gd name="connsiteX4" fmla="*/ 2191258 w 2191258"/>
              <a:gd name="connsiteY4" fmla="*/ 79075 h 110912"/>
              <a:gd name="connsiteX0" fmla="*/ 0 w 2209691"/>
              <a:gd name="connsiteY0" fmla="*/ 67806 h 93198"/>
              <a:gd name="connsiteX1" fmla="*/ 377781 w 2209691"/>
              <a:gd name="connsiteY1" fmla="*/ 88673 h 93198"/>
              <a:gd name="connsiteX2" fmla="*/ 1419267 w 2209691"/>
              <a:gd name="connsiteY2" fmla="*/ 1086 h 93198"/>
              <a:gd name="connsiteX3" fmla="*/ 1905787 w 2209691"/>
              <a:gd name="connsiteY3" fmla="*/ 84898 h 93198"/>
              <a:gd name="connsiteX4" fmla="*/ 2209691 w 2209691"/>
              <a:gd name="connsiteY4" fmla="*/ 79075 h 93198"/>
              <a:gd name="connsiteX0" fmla="*/ 0 w 2209691"/>
              <a:gd name="connsiteY0" fmla="*/ 67806 h 93198"/>
              <a:gd name="connsiteX1" fmla="*/ 377781 w 2209691"/>
              <a:gd name="connsiteY1" fmla="*/ 88673 h 93198"/>
              <a:gd name="connsiteX2" fmla="*/ 1419267 w 2209691"/>
              <a:gd name="connsiteY2" fmla="*/ 1086 h 93198"/>
              <a:gd name="connsiteX3" fmla="*/ 1905787 w 2209691"/>
              <a:gd name="connsiteY3" fmla="*/ 84898 h 93198"/>
              <a:gd name="connsiteX4" fmla="*/ 2209691 w 2209691"/>
              <a:gd name="connsiteY4" fmla="*/ 79075 h 93198"/>
              <a:gd name="connsiteX0" fmla="*/ 0 w 2209691"/>
              <a:gd name="connsiteY0" fmla="*/ 96543 h 96912"/>
              <a:gd name="connsiteX1" fmla="*/ 377781 w 2209691"/>
              <a:gd name="connsiteY1" fmla="*/ 88673 h 96912"/>
              <a:gd name="connsiteX2" fmla="*/ 1419267 w 2209691"/>
              <a:gd name="connsiteY2" fmla="*/ 1086 h 96912"/>
              <a:gd name="connsiteX3" fmla="*/ 1905787 w 2209691"/>
              <a:gd name="connsiteY3" fmla="*/ 84898 h 96912"/>
              <a:gd name="connsiteX4" fmla="*/ 2209691 w 2209691"/>
              <a:gd name="connsiteY4" fmla="*/ 79075 h 96912"/>
              <a:gd name="connsiteX0" fmla="*/ 0 w 2209691"/>
              <a:gd name="connsiteY0" fmla="*/ 102947 h 102947"/>
              <a:gd name="connsiteX1" fmla="*/ 691147 w 2209691"/>
              <a:gd name="connsiteY1" fmla="*/ 16052 h 102947"/>
              <a:gd name="connsiteX2" fmla="*/ 1419267 w 2209691"/>
              <a:gd name="connsiteY2" fmla="*/ 7490 h 102947"/>
              <a:gd name="connsiteX3" fmla="*/ 1905787 w 2209691"/>
              <a:gd name="connsiteY3" fmla="*/ 91302 h 102947"/>
              <a:gd name="connsiteX4" fmla="*/ 2209691 w 2209691"/>
              <a:gd name="connsiteY4" fmla="*/ 85479 h 102947"/>
              <a:gd name="connsiteX0" fmla="*/ 0 w 2209691"/>
              <a:gd name="connsiteY0" fmla="*/ 107900 h 107900"/>
              <a:gd name="connsiteX1" fmla="*/ 691147 w 2209691"/>
              <a:gd name="connsiteY1" fmla="*/ 21005 h 107900"/>
              <a:gd name="connsiteX2" fmla="*/ 1188851 w 2209691"/>
              <a:gd name="connsiteY2" fmla="*/ 5259 h 107900"/>
              <a:gd name="connsiteX3" fmla="*/ 1905787 w 2209691"/>
              <a:gd name="connsiteY3" fmla="*/ 96255 h 107900"/>
              <a:gd name="connsiteX4" fmla="*/ 2209691 w 2209691"/>
              <a:gd name="connsiteY4" fmla="*/ 90432 h 107900"/>
              <a:gd name="connsiteX0" fmla="*/ 0 w 2209691"/>
              <a:gd name="connsiteY0" fmla="*/ 107900 h 107900"/>
              <a:gd name="connsiteX1" fmla="*/ 691147 w 2209691"/>
              <a:gd name="connsiteY1" fmla="*/ 21005 h 107900"/>
              <a:gd name="connsiteX2" fmla="*/ 1188851 w 2209691"/>
              <a:gd name="connsiteY2" fmla="*/ 5259 h 107900"/>
              <a:gd name="connsiteX3" fmla="*/ 1905787 w 2209691"/>
              <a:gd name="connsiteY3" fmla="*/ 96255 h 107900"/>
              <a:gd name="connsiteX4" fmla="*/ 2209691 w 2209691"/>
              <a:gd name="connsiteY4" fmla="*/ 90432 h 107900"/>
              <a:gd name="connsiteX0" fmla="*/ 0 w 2209691"/>
              <a:gd name="connsiteY0" fmla="*/ 102731 h 102731"/>
              <a:gd name="connsiteX1" fmla="*/ 691147 w 2209691"/>
              <a:gd name="connsiteY1" fmla="*/ 15836 h 102731"/>
              <a:gd name="connsiteX2" fmla="*/ 1188851 w 2209691"/>
              <a:gd name="connsiteY2" fmla="*/ 90 h 102731"/>
              <a:gd name="connsiteX3" fmla="*/ 1905787 w 2209691"/>
              <a:gd name="connsiteY3" fmla="*/ 91086 h 102731"/>
              <a:gd name="connsiteX4" fmla="*/ 2209691 w 2209691"/>
              <a:gd name="connsiteY4" fmla="*/ 85263 h 102731"/>
              <a:gd name="connsiteX0" fmla="*/ 0 w 2209691"/>
              <a:gd name="connsiteY0" fmla="*/ 102731 h 102731"/>
              <a:gd name="connsiteX1" fmla="*/ 396213 w 2209691"/>
              <a:gd name="connsiteY1" fmla="*/ 87678 h 102731"/>
              <a:gd name="connsiteX2" fmla="*/ 1188851 w 2209691"/>
              <a:gd name="connsiteY2" fmla="*/ 90 h 102731"/>
              <a:gd name="connsiteX3" fmla="*/ 1905787 w 2209691"/>
              <a:gd name="connsiteY3" fmla="*/ 91086 h 102731"/>
              <a:gd name="connsiteX4" fmla="*/ 2209691 w 2209691"/>
              <a:gd name="connsiteY4" fmla="*/ 85263 h 102731"/>
              <a:gd name="connsiteX0" fmla="*/ 0 w 2209691"/>
              <a:gd name="connsiteY0" fmla="*/ 102731 h 102731"/>
              <a:gd name="connsiteX1" fmla="*/ 396213 w 2209691"/>
              <a:gd name="connsiteY1" fmla="*/ 87678 h 102731"/>
              <a:gd name="connsiteX2" fmla="*/ 1188851 w 2209691"/>
              <a:gd name="connsiteY2" fmla="*/ 90 h 102731"/>
              <a:gd name="connsiteX3" fmla="*/ 1905787 w 2209691"/>
              <a:gd name="connsiteY3" fmla="*/ 91086 h 102731"/>
              <a:gd name="connsiteX4" fmla="*/ 2209691 w 2209691"/>
              <a:gd name="connsiteY4" fmla="*/ 85263 h 102731"/>
              <a:gd name="connsiteX0" fmla="*/ 0 w 2209691"/>
              <a:gd name="connsiteY0" fmla="*/ 102731 h 107551"/>
              <a:gd name="connsiteX1" fmla="*/ 396213 w 2209691"/>
              <a:gd name="connsiteY1" fmla="*/ 87678 h 107551"/>
              <a:gd name="connsiteX2" fmla="*/ 1188851 w 2209691"/>
              <a:gd name="connsiteY2" fmla="*/ 90 h 107551"/>
              <a:gd name="connsiteX3" fmla="*/ 1905787 w 2209691"/>
              <a:gd name="connsiteY3" fmla="*/ 91086 h 107551"/>
              <a:gd name="connsiteX4" fmla="*/ 2209691 w 2209691"/>
              <a:gd name="connsiteY4" fmla="*/ 85263 h 107551"/>
              <a:gd name="connsiteX0" fmla="*/ 0 w 2209691"/>
              <a:gd name="connsiteY0" fmla="*/ 102748 h 107568"/>
              <a:gd name="connsiteX1" fmla="*/ 396213 w 2209691"/>
              <a:gd name="connsiteY1" fmla="*/ 87695 h 107568"/>
              <a:gd name="connsiteX2" fmla="*/ 1188851 w 2209691"/>
              <a:gd name="connsiteY2" fmla="*/ 107 h 107568"/>
              <a:gd name="connsiteX3" fmla="*/ 1905787 w 2209691"/>
              <a:gd name="connsiteY3" fmla="*/ 91103 h 107568"/>
              <a:gd name="connsiteX4" fmla="*/ 2209691 w 2209691"/>
              <a:gd name="connsiteY4" fmla="*/ 85280 h 107568"/>
              <a:gd name="connsiteX0" fmla="*/ 0 w 2209691"/>
              <a:gd name="connsiteY0" fmla="*/ 102641 h 107461"/>
              <a:gd name="connsiteX1" fmla="*/ 396213 w 2209691"/>
              <a:gd name="connsiteY1" fmla="*/ 87588 h 107461"/>
              <a:gd name="connsiteX2" fmla="*/ 1188851 w 2209691"/>
              <a:gd name="connsiteY2" fmla="*/ 0 h 107461"/>
              <a:gd name="connsiteX3" fmla="*/ 1905787 w 2209691"/>
              <a:gd name="connsiteY3" fmla="*/ 90996 h 107461"/>
              <a:gd name="connsiteX4" fmla="*/ 2209691 w 2209691"/>
              <a:gd name="connsiteY4" fmla="*/ 85173 h 107461"/>
              <a:gd name="connsiteX0" fmla="*/ 0 w 2209691"/>
              <a:gd name="connsiteY0" fmla="*/ 102748 h 107568"/>
              <a:gd name="connsiteX1" fmla="*/ 396213 w 2209691"/>
              <a:gd name="connsiteY1" fmla="*/ 87695 h 107568"/>
              <a:gd name="connsiteX2" fmla="*/ 1188851 w 2209691"/>
              <a:gd name="connsiteY2" fmla="*/ 107 h 107568"/>
              <a:gd name="connsiteX3" fmla="*/ 1905787 w 2209691"/>
              <a:gd name="connsiteY3" fmla="*/ 91103 h 107568"/>
              <a:gd name="connsiteX4" fmla="*/ 2209691 w 2209691"/>
              <a:gd name="connsiteY4" fmla="*/ 85280 h 107568"/>
              <a:gd name="connsiteX0" fmla="*/ 0 w 2209691"/>
              <a:gd name="connsiteY0" fmla="*/ 102748 h 107568"/>
              <a:gd name="connsiteX1" fmla="*/ 396213 w 2209691"/>
              <a:gd name="connsiteY1" fmla="*/ 87695 h 107568"/>
              <a:gd name="connsiteX2" fmla="*/ 1188851 w 2209691"/>
              <a:gd name="connsiteY2" fmla="*/ 107 h 107568"/>
              <a:gd name="connsiteX3" fmla="*/ 1905787 w 2209691"/>
              <a:gd name="connsiteY3" fmla="*/ 91103 h 107568"/>
              <a:gd name="connsiteX4" fmla="*/ 2209691 w 2209691"/>
              <a:gd name="connsiteY4" fmla="*/ 85280 h 107568"/>
              <a:gd name="connsiteX0" fmla="*/ 0 w 2209691"/>
              <a:gd name="connsiteY0" fmla="*/ 102748 h 106116"/>
              <a:gd name="connsiteX1" fmla="*/ 368563 w 2209691"/>
              <a:gd name="connsiteY1" fmla="*/ 80511 h 106116"/>
              <a:gd name="connsiteX2" fmla="*/ 1188851 w 2209691"/>
              <a:gd name="connsiteY2" fmla="*/ 107 h 106116"/>
              <a:gd name="connsiteX3" fmla="*/ 1905787 w 2209691"/>
              <a:gd name="connsiteY3" fmla="*/ 91103 h 106116"/>
              <a:gd name="connsiteX4" fmla="*/ 2209691 w 2209691"/>
              <a:gd name="connsiteY4" fmla="*/ 85280 h 106116"/>
              <a:gd name="connsiteX0" fmla="*/ 0 w 2274208"/>
              <a:gd name="connsiteY0" fmla="*/ 102736 h 119979"/>
              <a:gd name="connsiteX1" fmla="*/ 368563 w 2274208"/>
              <a:gd name="connsiteY1" fmla="*/ 80499 h 119979"/>
              <a:gd name="connsiteX2" fmla="*/ 1188851 w 2274208"/>
              <a:gd name="connsiteY2" fmla="*/ 95 h 119979"/>
              <a:gd name="connsiteX3" fmla="*/ 1905787 w 2274208"/>
              <a:gd name="connsiteY3" fmla="*/ 91091 h 119979"/>
              <a:gd name="connsiteX4" fmla="*/ 2274208 w 2274208"/>
              <a:gd name="connsiteY4" fmla="*/ 114005 h 119979"/>
              <a:gd name="connsiteX0" fmla="*/ 0 w 2235686"/>
              <a:gd name="connsiteY0" fmla="*/ 102732 h 103003"/>
              <a:gd name="connsiteX1" fmla="*/ 368563 w 2235686"/>
              <a:gd name="connsiteY1" fmla="*/ 80495 h 103003"/>
              <a:gd name="connsiteX2" fmla="*/ 1188851 w 2235686"/>
              <a:gd name="connsiteY2" fmla="*/ 91 h 103003"/>
              <a:gd name="connsiteX3" fmla="*/ 1905787 w 2235686"/>
              <a:gd name="connsiteY3" fmla="*/ 91087 h 103003"/>
              <a:gd name="connsiteX4" fmla="*/ 2235686 w 2235686"/>
              <a:gd name="connsiteY4" fmla="*/ 89979 h 103003"/>
              <a:gd name="connsiteX0" fmla="*/ 0 w 2235686"/>
              <a:gd name="connsiteY0" fmla="*/ 102732 h 103003"/>
              <a:gd name="connsiteX1" fmla="*/ 368563 w 2235686"/>
              <a:gd name="connsiteY1" fmla="*/ 80495 h 103003"/>
              <a:gd name="connsiteX2" fmla="*/ 1188851 w 2235686"/>
              <a:gd name="connsiteY2" fmla="*/ 91 h 103003"/>
              <a:gd name="connsiteX3" fmla="*/ 1905787 w 2235686"/>
              <a:gd name="connsiteY3" fmla="*/ 91087 h 103003"/>
              <a:gd name="connsiteX4" fmla="*/ 2235686 w 2235686"/>
              <a:gd name="connsiteY4" fmla="*/ 89979 h 103003"/>
              <a:gd name="connsiteX0" fmla="*/ 0 w 2235686"/>
              <a:gd name="connsiteY0" fmla="*/ 102732 h 103003"/>
              <a:gd name="connsiteX1" fmla="*/ 368563 w 2235686"/>
              <a:gd name="connsiteY1" fmla="*/ 80495 h 103003"/>
              <a:gd name="connsiteX2" fmla="*/ 1188851 w 2235686"/>
              <a:gd name="connsiteY2" fmla="*/ 91 h 103003"/>
              <a:gd name="connsiteX3" fmla="*/ 1931469 w 2235686"/>
              <a:gd name="connsiteY3" fmla="*/ 91087 h 103003"/>
              <a:gd name="connsiteX4" fmla="*/ 2235686 w 2235686"/>
              <a:gd name="connsiteY4" fmla="*/ 89979 h 103003"/>
              <a:gd name="connsiteX0" fmla="*/ 0 w 2235686"/>
              <a:gd name="connsiteY0" fmla="*/ 88720 h 98403"/>
              <a:gd name="connsiteX1" fmla="*/ 368563 w 2235686"/>
              <a:gd name="connsiteY1" fmla="*/ 80495 h 98403"/>
              <a:gd name="connsiteX2" fmla="*/ 1188851 w 2235686"/>
              <a:gd name="connsiteY2" fmla="*/ 91 h 98403"/>
              <a:gd name="connsiteX3" fmla="*/ 1931469 w 2235686"/>
              <a:gd name="connsiteY3" fmla="*/ 91087 h 98403"/>
              <a:gd name="connsiteX4" fmla="*/ 2235686 w 2235686"/>
              <a:gd name="connsiteY4" fmla="*/ 89979 h 98403"/>
              <a:gd name="connsiteX0" fmla="*/ 0 w 2235686"/>
              <a:gd name="connsiteY0" fmla="*/ 88720 h 106159"/>
              <a:gd name="connsiteX1" fmla="*/ 342880 w 2235686"/>
              <a:gd name="connsiteY1" fmla="*/ 90504 h 106159"/>
              <a:gd name="connsiteX2" fmla="*/ 1188851 w 2235686"/>
              <a:gd name="connsiteY2" fmla="*/ 91 h 106159"/>
              <a:gd name="connsiteX3" fmla="*/ 1931469 w 2235686"/>
              <a:gd name="connsiteY3" fmla="*/ 91087 h 106159"/>
              <a:gd name="connsiteX4" fmla="*/ 2235686 w 2235686"/>
              <a:gd name="connsiteY4" fmla="*/ 89979 h 106159"/>
              <a:gd name="connsiteX0" fmla="*/ 0 w 2235686"/>
              <a:gd name="connsiteY0" fmla="*/ 88720 h 97971"/>
              <a:gd name="connsiteX1" fmla="*/ 342880 w 2235686"/>
              <a:gd name="connsiteY1" fmla="*/ 90504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0 h 97971"/>
              <a:gd name="connsiteX1" fmla="*/ 342880 w 2235686"/>
              <a:gd name="connsiteY1" fmla="*/ 90504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0 h 97971"/>
              <a:gd name="connsiteX1" fmla="*/ 342880 w 2235686"/>
              <a:gd name="connsiteY1" fmla="*/ 90504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0 h 97971"/>
              <a:gd name="connsiteX1" fmla="*/ 355722 w 2235686"/>
              <a:gd name="connsiteY1" fmla="*/ 80495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1 h 96557"/>
              <a:gd name="connsiteX1" fmla="*/ 355722 w 2235686"/>
              <a:gd name="connsiteY1" fmla="*/ 80496 h 96557"/>
              <a:gd name="connsiteX2" fmla="*/ 1188851 w 2235686"/>
              <a:gd name="connsiteY2" fmla="*/ 92 h 96557"/>
              <a:gd name="connsiteX3" fmla="*/ 1918628 w 2235686"/>
              <a:gd name="connsiteY3" fmla="*/ 89086 h 96557"/>
              <a:gd name="connsiteX4" fmla="*/ 2235686 w 2235686"/>
              <a:gd name="connsiteY4" fmla="*/ 89980 h 96557"/>
              <a:gd name="connsiteX0" fmla="*/ 0 w 2235686"/>
              <a:gd name="connsiteY0" fmla="*/ 88710 h 91518"/>
              <a:gd name="connsiteX1" fmla="*/ 355722 w 2235686"/>
              <a:gd name="connsiteY1" fmla="*/ 80485 h 91518"/>
              <a:gd name="connsiteX2" fmla="*/ 1188851 w 2235686"/>
              <a:gd name="connsiteY2" fmla="*/ 81 h 91518"/>
              <a:gd name="connsiteX3" fmla="*/ 1918628 w 2235686"/>
              <a:gd name="connsiteY3" fmla="*/ 89075 h 91518"/>
              <a:gd name="connsiteX4" fmla="*/ 2235686 w 2235686"/>
              <a:gd name="connsiteY4" fmla="*/ 89969 h 91518"/>
              <a:gd name="connsiteX0" fmla="*/ 0 w 2235686"/>
              <a:gd name="connsiteY0" fmla="*/ 88731 h 100100"/>
              <a:gd name="connsiteX1" fmla="*/ 355722 w 2235686"/>
              <a:gd name="connsiteY1" fmla="*/ 80506 h 100100"/>
              <a:gd name="connsiteX2" fmla="*/ 1188851 w 2235686"/>
              <a:gd name="connsiteY2" fmla="*/ 102 h 100100"/>
              <a:gd name="connsiteX3" fmla="*/ 1918628 w 2235686"/>
              <a:gd name="connsiteY3" fmla="*/ 89096 h 100100"/>
              <a:gd name="connsiteX4" fmla="*/ 2235686 w 2235686"/>
              <a:gd name="connsiteY4" fmla="*/ 89990 h 100100"/>
              <a:gd name="connsiteX0" fmla="*/ 0 w 2235686"/>
              <a:gd name="connsiteY0" fmla="*/ 88729 h 99213"/>
              <a:gd name="connsiteX1" fmla="*/ 355722 w 2235686"/>
              <a:gd name="connsiteY1" fmla="*/ 80504 h 99213"/>
              <a:gd name="connsiteX2" fmla="*/ 1188851 w 2235686"/>
              <a:gd name="connsiteY2" fmla="*/ 100 h 99213"/>
              <a:gd name="connsiteX3" fmla="*/ 1918628 w 2235686"/>
              <a:gd name="connsiteY3" fmla="*/ 89094 h 99213"/>
              <a:gd name="connsiteX4" fmla="*/ 2235686 w 2235686"/>
              <a:gd name="connsiteY4" fmla="*/ 89988 h 99213"/>
              <a:gd name="connsiteX0" fmla="*/ 0 w 2227981"/>
              <a:gd name="connsiteY0" fmla="*/ 88723 h 98329"/>
              <a:gd name="connsiteX1" fmla="*/ 355722 w 2227981"/>
              <a:gd name="connsiteY1" fmla="*/ 80498 h 98329"/>
              <a:gd name="connsiteX2" fmla="*/ 1188851 w 2227981"/>
              <a:gd name="connsiteY2" fmla="*/ 94 h 98329"/>
              <a:gd name="connsiteX3" fmla="*/ 1918628 w 2227981"/>
              <a:gd name="connsiteY3" fmla="*/ 89088 h 98329"/>
              <a:gd name="connsiteX4" fmla="*/ 2227981 w 2227981"/>
              <a:gd name="connsiteY4" fmla="*/ 93986 h 98329"/>
              <a:gd name="connsiteX0" fmla="*/ 0 w 2227981"/>
              <a:gd name="connsiteY0" fmla="*/ 88723 h 98329"/>
              <a:gd name="connsiteX1" fmla="*/ 355722 w 2227981"/>
              <a:gd name="connsiteY1" fmla="*/ 80498 h 98329"/>
              <a:gd name="connsiteX2" fmla="*/ 1188851 w 2227981"/>
              <a:gd name="connsiteY2" fmla="*/ 94 h 98329"/>
              <a:gd name="connsiteX3" fmla="*/ 1918628 w 2227981"/>
              <a:gd name="connsiteY3" fmla="*/ 89088 h 98329"/>
              <a:gd name="connsiteX4" fmla="*/ 2227981 w 2227981"/>
              <a:gd name="connsiteY4" fmla="*/ 93986 h 98329"/>
              <a:gd name="connsiteX0" fmla="*/ 0 w 2227981"/>
              <a:gd name="connsiteY0" fmla="*/ 88714 h 95451"/>
              <a:gd name="connsiteX1" fmla="*/ 355722 w 2227981"/>
              <a:gd name="connsiteY1" fmla="*/ 80489 h 95451"/>
              <a:gd name="connsiteX2" fmla="*/ 1188851 w 2227981"/>
              <a:gd name="connsiteY2" fmla="*/ 85 h 95451"/>
              <a:gd name="connsiteX3" fmla="*/ 1918628 w 2227981"/>
              <a:gd name="connsiteY3" fmla="*/ 89079 h 95451"/>
              <a:gd name="connsiteX4" fmla="*/ 2227981 w 2227981"/>
              <a:gd name="connsiteY4" fmla="*/ 93977 h 95451"/>
              <a:gd name="connsiteX0" fmla="*/ 0 w 2227981"/>
              <a:gd name="connsiteY0" fmla="*/ 88629 h 95366"/>
              <a:gd name="connsiteX1" fmla="*/ 355722 w 2227981"/>
              <a:gd name="connsiteY1" fmla="*/ 80404 h 95366"/>
              <a:gd name="connsiteX2" fmla="*/ 1188851 w 2227981"/>
              <a:gd name="connsiteY2" fmla="*/ 0 h 95366"/>
              <a:gd name="connsiteX3" fmla="*/ 1918628 w 2227981"/>
              <a:gd name="connsiteY3" fmla="*/ 88994 h 95366"/>
              <a:gd name="connsiteX4" fmla="*/ 2227981 w 2227981"/>
              <a:gd name="connsiteY4" fmla="*/ 93892 h 95366"/>
              <a:gd name="connsiteX0" fmla="*/ 0 w 2227981"/>
              <a:gd name="connsiteY0" fmla="*/ 88629 h 94239"/>
              <a:gd name="connsiteX1" fmla="*/ 355722 w 2227981"/>
              <a:gd name="connsiteY1" fmla="*/ 80404 h 94239"/>
              <a:gd name="connsiteX2" fmla="*/ 1188851 w 2227981"/>
              <a:gd name="connsiteY2" fmla="*/ 0 h 94239"/>
              <a:gd name="connsiteX3" fmla="*/ 1923764 w 2227981"/>
              <a:gd name="connsiteY3" fmla="*/ 78985 h 94239"/>
              <a:gd name="connsiteX4" fmla="*/ 2227981 w 2227981"/>
              <a:gd name="connsiteY4" fmla="*/ 93892 h 94239"/>
              <a:gd name="connsiteX0" fmla="*/ 0 w 2227981"/>
              <a:gd name="connsiteY0" fmla="*/ 88629 h 95415"/>
              <a:gd name="connsiteX1" fmla="*/ 355722 w 2227981"/>
              <a:gd name="connsiteY1" fmla="*/ 80404 h 95415"/>
              <a:gd name="connsiteX2" fmla="*/ 1188851 w 2227981"/>
              <a:gd name="connsiteY2" fmla="*/ 0 h 95415"/>
              <a:gd name="connsiteX3" fmla="*/ 1923764 w 2227981"/>
              <a:gd name="connsiteY3" fmla="*/ 78985 h 95415"/>
              <a:gd name="connsiteX4" fmla="*/ 2227981 w 2227981"/>
              <a:gd name="connsiteY4" fmla="*/ 93892 h 95415"/>
              <a:gd name="connsiteX0" fmla="*/ 0 w 2227981"/>
              <a:gd name="connsiteY0" fmla="*/ 88629 h 94401"/>
              <a:gd name="connsiteX1" fmla="*/ 355722 w 2227981"/>
              <a:gd name="connsiteY1" fmla="*/ 80404 h 94401"/>
              <a:gd name="connsiteX2" fmla="*/ 1188851 w 2227981"/>
              <a:gd name="connsiteY2" fmla="*/ 0 h 94401"/>
              <a:gd name="connsiteX3" fmla="*/ 1923764 w 2227981"/>
              <a:gd name="connsiteY3" fmla="*/ 78985 h 94401"/>
              <a:gd name="connsiteX4" fmla="*/ 2227981 w 2227981"/>
              <a:gd name="connsiteY4" fmla="*/ 93892 h 94401"/>
              <a:gd name="connsiteX0" fmla="*/ 0 w 2227981"/>
              <a:gd name="connsiteY0" fmla="*/ 88629 h 94401"/>
              <a:gd name="connsiteX1" fmla="*/ 355722 w 2227981"/>
              <a:gd name="connsiteY1" fmla="*/ 80404 h 94401"/>
              <a:gd name="connsiteX2" fmla="*/ 1188851 w 2227981"/>
              <a:gd name="connsiteY2" fmla="*/ 0 h 94401"/>
              <a:gd name="connsiteX3" fmla="*/ 1923764 w 2227981"/>
              <a:gd name="connsiteY3" fmla="*/ 78985 h 94401"/>
              <a:gd name="connsiteX4" fmla="*/ 2227981 w 2227981"/>
              <a:gd name="connsiteY4" fmla="*/ 93892 h 94401"/>
              <a:gd name="connsiteX0" fmla="*/ 0 w 2227981"/>
              <a:gd name="connsiteY0" fmla="*/ 88629 h 94401"/>
              <a:gd name="connsiteX1" fmla="*/ 355722 w 2227981"/>
              <a:gd name="connsiteY1" fmla="*/ 80404 h 94401"/>
              <a:gd name="connsiteX2" fmla="*/ 1188851 w 2227981"/>
              <a:gd name="connsiteY2" fmla="*/ 0 h 94401"/>
              <a:gd name="connsiteX3" fmla="*/ 1923764 w 2227981"/>
              <a:gd name="connsiteY3" fmla="*/ 78985 h 94401"/>
              <a:gd name="connsiteX4" fmla="*/ 2227981 w 2227981"/>
              <a:gd name="connsiteY4" fmla="*/ 93892 h 9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981" h="94401">
                <a:moveTo>
                  <a:pt x="0" y="88629"/>
                </a:moveTo>
                <a:cubicBezTo>
                  <a:pt x="227301" y="87521"/>
                  <a:pt x="265445" y="93432"/>
                  <a:pt x="355722" y="80404"/>
                </a:cubicBezTo>
                <a:cubicBezTo>
                  <a:pt x="441321" y="64193"/>
                  <a:pt x="487971" y="10309"/>
                  <a:pt x="1188851" y="0"/>
                </a:cubicBezTo>
                <a:cubicBezTo>
                  <a:pt x="1783838" y="6884"/>
                  <a:pt x="1830189" y="67339"/>
                  <a:pt x="1923764" y="78985"/>
                </a:cubicBezTo>
                <a:cubicBezTo>
                  <a:pt x="2017339" y="90631"/>
                  <a:pt x="2112327" y="96188"/>
                  <a:pt x="2227981" y="93892"/>
                </a:cubicBezTo>
              </a:path>
            </a:pathLst>
          </a:custGeom>
          <a:noFill/>
          <a:ln w="571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7" name="フリーフォーム 106"/>
          <p:cNvSpPr/>
          <p:nvPr/>
        </p:nvSpPr>
        <p:spPr>
          <a:xfrm>
            <a:off x="6364288" y="5384800"/>
            <a:ext cx="2066925" cy="176213"/>
          </a:xfrm>
          <a:custGeom>
            <a:avLst/>
            <a:gdLst>
              <a:gd name="connsiteX0" fmla="*/ 0 w 2879932"/>
              <a:gd name="connsiteY0" fmla="*/ 179614 h 213797"/>
              <a:gd name="connsiteX1" fmla="*/ 222190 w 2879932"/>
              <a:gd name="connsiteY1" fmla="*/ 179614 h 213797"/>
              <a:gd name="connsiteX2" fmla="*/ 1298960 w 2879932"/>
              <a:gd name="connsiteY2" fmla="*/ 152 h 213797"/>
              <a:gd name="connsiteX3" fmla="*/ 2768837 w 2879932"/>
              <a:gd name="connsiteY3" fmla="*/ 213797 h 213797"/>
              <a:gd name="connsiteX4" fmla="*/ 2768837 w 2879932"/>
              <a:gd name="connsiteY4" fmla="*/ 213797 h 213797"/>
              <a:gd name="connsiteX5" fmla="*/ 2879932 w 2879932"/>
              <a:gd name="connsiteY5" fmla="*/ 152 h 213797"/>
              <a:gd name="connsiteX0" fmla="*/ 0 w 2768837"/>
              <a:gd name="connsiteY0" fmla="*/ 179614 h 213797"/>
              <a:gd name="connsiteX1" fmla="*/ 222190 w 2768837"/>
              <a:gd name="connsiteY1" fmla="*/ 179614 h 213797"/>
              <a:gd name="connsiteX2" fmla="*/ 1298960 w 2768837"/>
              <a:gd name="connsiteY2" fmla="*/ 152 h 213797"/>
              <a:gd name="connsiteX3" fmla="*/ 2768837 w 2768837"/>
              <a:gd name="connsiteY3" fmla="*/ 213797 h 213797"/>
              <a:gd name="connsiteX4" fmla="*/ 2768837 w 2768837"/>
              <a:gd name="connsiteY4" fmla="*/ 213797 h 213797"/>
              <a:gd name="connsiteX0" fmla="*/ 0 w 2768837"/>
              <a:gd name="connsiteY0" fmla="*/ 196348 h 230531"/>
              <a:gd name="connsiteX1" fmla="*/ 897308 w 2768837"/>
              <a:gd name="connsiteY1" fmla="*/ 33978 h 230531"/>
              <a:gd name="connsiteX2" fmla="*/ 1298960 w 2768837"/>
              <a:gd name="connsiteY2" fmla="*/ 16886 h 230531"/>
              <a:gd name="connsiteX3" fmla="*/ 2768837 w 2768837"/>
              <a:gd name="connsiteY3" fmla="*/ 230531 h 230531"/>
              <a:gd name="connsiteX4" fmla="*/ 2768837 w 2768837"/>
              <a:gd name="connsiteY4" fmla="*/ 230531 h 230531"/>
              <a:gd name="connsiteX0" fmla="*/ 0 w 2768837"/>
              <a:gd name="connsiteY0" fmla="*/ 202900 h 237083"/>
              <a:gd name="connsiteX1" fmla="*/ 897308 w 2768837"/>
              <a:gd name="connsiteY1" fmla="*/ 40530 h 237083"/>
              <a:gd name="connsiteX2" fmla="*/ 1709158 w 2768837"/>
              <a:gd name="connsiteY2" fmla="*/ 14892 h 237083"/>
              <a:gd name="connsiteX3" fmla="*/ 2768837 w 2768837"/>
              <a:gd name="connsiteY3" fmla="*/ 237083 h 237083"/>
              <a:gd name="connsiteX4" fmla="*/ 2768837 w 2768837"/>
              <a:gd name="connsiteY4" fmla="*/ 237083 h 237083"/>
              <a:gd name="connsiteX0" fmla="*/ 0 w 2768837"/>
              <a:gd name="connsiteY0" fmla="*/ 189870 h 224053"/>
              <a:gd name="connsiteX1" fmla="*/ 874424 w 2768837"/>
              <a:gd name="connsiteY1" fmla="*/ 121503 h 224053"/>
              <a:gd name="connsiteX2" fmla="*/ 1709158 w 2768837"/>
              <a:gd name="connsiteY2" fmla="*/ 1862 h 224053"/>
              <a:gd name="connsiteX3" fmla="*/ 2768837 w 2768837"/>
              <a:gd name="connsiteY3" fmla="*/ 224053 h 224053"/>
              <a:gd name="connsiteX4" fmla="*/ 2768837 w 2768837"/>
              <a:gd name="connsiteY4" fmla="*/ 224053 h 224053"/>
              <a:gd name="connsiteX0" fmla="*/ 0 w 2768837"/>
              <a:gd name="connsiteY0" fmla="*/ 85152 h 119335"/>
              <a:gd name="connsiteX1" fmla="*/ 874424 w 2768837"/>
              <a:gd name="connsiteY1" fmla="*/ 16785 h 119335"/>
              <a:gd name="connsiteX2" fmla="*/ 1697717 w 2768837"/>
              <a:gd name="connsiteY2" fmla="*/ 8239 h 119335"/>
              <a:gd name="connsiteX3" fmla="*/ 2768837 w 2768837"/>
              <a:gd name="connsiteY3" fmla="*/ 119335 h 119335"/>
              <a:gd name="connsiteX4" fmla="*/ 2768837 w 2768837"/>
              <a:gd name="connsiteY4" fmla="*/ 119335 h 119335"/>
              <a:gd name="connsiteX0" fmla="*/ 0 w 2768837"/>
              <a:gd name="connsiteY0" fmla="*/ 79155 h 113338"/>
              <a:gd name="connsiteX1" fmla="*/ 874424 w 2768837"/>
              <a:gd name="connsiteY1" fmla="*/ 10788 h 113338"/>
              <a:gd name="connsiteX2" fmla="*/ 2063845 w 2768837"/>
              <a:gd name="connsiteY2" fmla="*/ 10788 h 113338"/>
              <a:gd name="connsiteX3" fmla="*/ 2768837 w 2768837"/>
              <a:gd name="connsiteY3" fmla="*/ 113338 h 113338"/>
              <a:gd name="connsiteX4" fmla="*/ 2768837 w 2768837"/>
              <a:gd name="connsiteY4" fmla="*/ 113338 h 113338"/>
              <a:gd name="connsiteX0" fmla="*/ 0 w 2768837"/>
              <a:gd name="connsiteY0" fmla="*/ 86421 h 120604"/>
              <a:gd name="connsiteX1" fmla="*/ 874424 w 2768837"/>
              <a:gd name="connsiteY1" fmla="*/ 18054 h 120604"/>
              <a:gd name="connsiteX2" fmla="*/ 2063845 w 2768837"/>
              <a:gd name="connsiteY2" fmla="*/ 18054 h 120604"/>
              <a:gd name="connsiteX3" fmla="*/ 2768837 w 2768837"/>
              <a:gd name="connsiteY3" fmla="*/ 120604 h 120604"/>
              <a:gd name="connsiteX4" fmla="*/ 2768837 w 2768837"/>
              <a:gd name="connsiteY4" fmla="*/ 120604 h 120604"/>
              <a:gd name="connsiteX0" fmla="*/ 0 w 2768837"/>
              <a:gd name="connsiteY0" fmla="*/ 98428 h 132611"/>
              <a:gd name="connsiteX1" fmla="*/ 874424 w 2768837"/>
              <a:gd name="connsiteY1" fmla="*/ 30061 h 132611"/>
              <a:gd name="connsiteX2" fmla="*/ 2063845 w 2768837"/>
              <a:gd name="connsiteY2" fmla="*/ 30061 h 132611"/>
              <a:gd name="connsiteX3" fmla="*/ 2768837 w 2768837"/>
              <a:gd name="connsiteY3" fmla="*/ 132611 h 132611"/>
              <a:gd name="connsiteX4" fmla="*/ 2768837 w 2768837"/>
              <a:gd name="connsiteY4" fmla="*/ 132611 h 132611"/>
              <a:gd name="connsiteX0" fmla="*/ 0 w 2322617"/>
              <a:gd name="connsiteY0" fmla="*/ 68553 h 119827"/>
              <a:gd name="connsiteX1" fmla="*/ 428204 w 2322617"/>
              <a:gd name="connsiteY1" fmla="*/ 17277 h 119827"/>
              <a:gd name="connsiteX2" fmla="*/ 1617625 w 2322617"/>
              <a:gd name="connsiteY2" fmla="*/ 17277 h 119827"/>
              <a:gd name="connsiteX3" fmla="*/ 2322617 w 2322617"/>
              <a:gd name="connsiteY3" fmla="*/ 119827 h 119827"/>
              <a:gd name="connsiteX4" fmla="*/ 2322617 w 2322617"/>
              <a:gd name="connsiteY4" fmla="*/ 119827 h 119827"/>
              <a:gd name="connsiteX0" fmla="*/ 0 w 2780279"/>
              <a:gd name="connsiteY0" fmla="*/ 104333 h 121424"/>
              <a:gd name="connsiteX1" fmla="*/ 885866 w 2780279"/>
              <a:gd name="connsiteY1" fmla="*/ 18874 h 121424"/>
              <a:gd name="connsiteX2" fmla="*/ 2075287 w 2780279"/>
              <a:gd name="connsiteY2" fmla="*/ 18874 h 121424"/>
              <a:gd name="connsiteX3" fmla="*/ 2780279 w 2780279"/>
              <a:gd name="connsiteY3" fmla="*/ 121424 h 121424"/>
              <a:gd name="connsiteX4" fmla="*/ 2780279 w 2780279"/>
              <a:gd name="connsiteY4" fmla="*/ 121424 h 121424"/>
              <a:gd name="connsiteX0" fmla="*/ 0 w 2780279"/>
              <a:gd name="connsiteY0" fmla="*/ 104333 h 121424"/>
              <a:gd name="connsiteX1" fmla="*/ 885866 w 2780279"/>
              <a:gd name="connsiteY1" fmla="*/ 18874 h 121424"/>
              <a:gd name="connsiteX2" fmla="*/ 2075287 w 2780279"/>
              <a:gd name="connsiteY2" fmla="*/ 18874 h 121424"/>
              <a:gd name="connsiteX3" fmla="*/ 2780279 w 2780279"/>
              <a:gd name="connsiteY3" fmla="*/ 121424 h 121424"/>
              <a:gd name="connsiteX4" fmla="*/ 2780279 w 2780279"/>
              <a:gd name="connsiteY4" fmla="*/ 121424 h 121424"/>
              <a:gd name="connsiteX0" fmla="*/ 0 w 2585774"/>
              <a:gd name="connsiteY0" fmla="*/ 0 h 247827"/>
              <a:gd name="connsiteX1" fmla="*/ 691361 w 2585774"/>
              <a:gd name="connsiteY1" fmla="*/ 145277 h 247827"/>
              <a:gd name="connsiteX2" fmla="*/ 1880782 w 2585774"/>
              <a:gd name="connsiteY2" fmla="*/ 145277 h 247827"/>
              <a:gd name="connsiteX3" fmla="*/ 2585774 w 2585774"/>
              <a:gd name="connsiteY3" fmla="*/ 247827 h 247827"/>
              <a:gd name="connsiteX4" fmla="*/ 2585774 w 2585774"/>
              <a:gd name="connsiteY4" fmla="*/ 247827 h 247827"/>
              <a:gd name="connsiteX0" fmla="*/ 0 w 2585774"/>
              <a:gd name="connsiteY0" fmla="*/ 0 h 247827"/>
              <a:gd name="connsiteX1" fmla="*/ 691361 w 2585774"/>
              <a:gd name="connsiteY1" fmla="*/ 145277 h 247827"/>
              <a:gd name="connsiteX2" fmla="*/ 1880782 w 2585774"/>
              <a:gd name="connsiteY2" fmla="*/ 145277 h 247827"/>
              <a:gd name="connsiteX3" fmla="*/ 2585774 w 2585774"/>
              <a:gd name="connsiteY3" fmla="*/ 247827 h 247827"/>
              <a:gd name="connsiteX4" fmla="*/ 2585774 w 2585774"/>
              <a:gd name="connsiteY4" fmla="*/ 247827 h 247827"/>
              <a:gd name="connsiteX0" fmla="*/ 14634 w 2600408"/>
              <a:gd name="connsiteY0" fmla="*/ 22747 h 299911"/>
              <a:gd name="connsiteX1" fmla="*/ 705995 w 2600408"/>
              <a:gd name="connsiteY1" fmla="*/ 168024 h 299911"/>
              <a:gd name="connsiteX2" fmla="*/ 1895416 w 2600408"/>
              <a:gd name="connsiteY2" fmla="*/ 168024 h 299911"/>
              <a:gd name="connsiteX3" fmla="*/ 2600408 w 2600408"/>
              <a:gd name="connsiteY3" fmla="*/ 270574 h 299911"/>
              <a:gd name="connsiteX4" fmla="*/ 2600408 w 2600408"/>
              <a:gd name="connsiteY4" fmla="*/ 270574 h 299911"/>
              <a:gd name="connsiteX0" fmla="*/ 0 w 2723073"/>
              <a:gd name="connsiteY0" fmla="*/ 104335 h 121425"/>
              <a:gd name="connsiteX1" fmla="*/ 828660 w 2723073"/>
              <a:gd name="connsiteY1" fmla="*/ 18875 h 121425"/>
              <a:gd name="connsiteX2" fmla="*/ 2018081 w 2723073"/>
              <a:gd name="connsiteY2" fmla="*/ 18875 h 121425"/>
              <a:gd name="connsiteX3" fmla="*/ 2723073 w 2723073"/>
              <a:gd name="connsiteY3" fmla="*/ 121425 h 121425"/>
              <a:gd name="connsiteX4" fmla="*/ 2723073 w 2723073"/>
              <a:gd name="connsiteY4" fmla="*/ 121425 h 121425"/>
              <a:gd name="connsiteX0" fmla="*/ 0 w 2723073"/>
              <a:gd name="connsiteY0" fmla="*/ 134683 h 151773"/>
              <a:gd name="connsiteX1" fmla="*/ 828660 w 2723073"/>
              <a:gd name="connsiteY1" fmla="*/ 49223 h 151773"/>
              <a:gd name="connsiteX2" fmla="*/ 2018081 w 2723073"/>
              <a:gd name="connsiteY2" fmla="*/ 49223 h 151773"/>
              <a:gd name="connsiteX3" fmla="*/ 2723073 w 2723073"/>
              <a:gd name="connsiteY3" fmla="*/ 151773 h 151773"/>
              <a:gd name="connsiteX4" fmla="*/ 2723073 w 2723073"/>
              <a:gd name="connsiteY4" fmla="*/ 151773 h 151773"/>
              <a:gd name="connsiteX0" fmla="*/ 0 w 2723073"/>
              <a:gd name="connsiteY0" fmla="*/ 161487 h 178577"/>
              <a:gd name="connsiteX1" fmla="*/ 828660 w 2723073"/>
              <a:gd name="connsiteY1" fmla="*/ 76027 h 178577"/>
              <a:gd name="connsiteX2" fmla="*/ 2018081 w 2723073"/>
              <a:gd name="connsiteY2" fmla="*/ 76027 h 178577"/>
              <a:gd name="connsiteX3" fmla="*/ 2723073 w 2723073"/>
              <a:gd name="connsiteY3" fmla="*/ 178577 h 178577"/>
              <a:gd name="connsiteX4" fmla="*/ 2723073 w 2723073"/>
              <a:gd name="connsiteY4" fmla="*/ 178577 h 178577"/>
              <a:gd name="connsiteX0" fmla="*/ 0 w 2723073"/>
              <a:gd name="connsiteY0" fmla="*/ 152918 h 170008"/>
              <a:gd name="connsiteX1" fmla="*/ 828660 w 2723073"/>
              <a:gd name="connsiteY1" fmla="*/ 67458 h 170008"/>
              <a:gd name="connsiteX2" fmla="*/ 1407296 w 2723073"/>
              <a:gd name="connsiteY2" fmla="*/ 0 h 170008"/>
              <a:gd name="connsiteX3" fmla="*/ 2018081 w 2723073"/>
              <a:gd name="connsiteY3" fmla="*/ 67458 h 170008"/>
              <a:gd name="connsiteX4" fmla="*/ 2723073 w 2723073"/>
              <a:gd name="connsiteY4" fmla="*/ 170008 h 170008"/>
              <a:gd name="connsiteX5" fmla="*/ 2723073 w 2723073"/>
              <a:gd name="connsiteY5" fmla="*/ 170008 h 170008"/>
              <a:gd name="connsiteX0" fmla="*/ 0 w 2723073"/>
              <a:gd name="connsiteY0" fmla="*/ 152918 h 170008"/>
              <a:gd name="connsiteX1" fmla="*/ 439648 w 2723073"/>
              <a:gd name="connsiteY1" fmla="*/ 144370 h 170008"/>
              <a:gd name="connsiteX2" fmla="*/ 1407296 w 2723073"/>
              <a:gd name="connsiteY2" fmla="*/ 0 h 170008"/>
              <a:gd name="connsiteX3" fmla="*/ 2018081 w 2723073"/>
              <a:gd name="connsiteY3" fmla="*/ 67458 h 170008"/>
              <a:gd name="connsiteX4" fmla="*/ 2723073 w 2723073"/>
              <a:gd name="connsiteY4" fmla="*/ 170008 h 170008"/>
              <a:gd name="connsiteX5" fmla="*/ 2723073 w 2723073"/>
              <a:gd name="connsiteY5" fmla="*/ 170008 h 170008"/>
              <a:gd name="connsiteX0" fmla="*/ 0 w 2723073"/>
              <a:gd name="connsiteY0" fmla="*/ 152918 h 170008"/>
              <a:gd name="connsiteX1" fmla="*/ 439648 w 2723073"/>
              <a:gd name="connsiteY1" fmla="*/ 144370 h 170008"/>
              <a:gd name="connsiteX2" fmla="*/ 1407296 w 2723073"/>
              <a:gd name="connsiteY2" fmla="*/ 0 h 170008"/>
              <a:gd name="connsiteX3" fmla="*/ 2018081 w 2723073"/>
              <a:gd name="connsiteY3" fmla="*/ 67458 h 170008"/>
              <a:gd name="connsiteX4" fmla="*/ 2723073 w 2723073"/>
              <a:gd name="connsiteY4" fmla="*/ 170008 h 170008"/>
              <a:gd name="connsiteX5" fmla="*/ 2723073 w 2723073"/>
              <a:gd name="connsiteY5" fmla="*/ 170008 h 17000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018081 w 2723073"/>
              <a:gd name="connsiteY4" fmla="*/ 73188 h 175738"/>
              <a:gd name="connsiteX5" fmla="*/ 2723073 w 2723073"/>
              <a:gd name="connsiteY5" fmla="*/ 175738 h 175738"/>
              <a:gd name="connsiteX6" fmla="*/ 2723073 w 2723073"/>
              <a:gd name="connsiteY6" fmla="*/ 175738 h 17573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327002 w 2723073"/>
              <a:gd name="connsiteY4" fmla="*/ 167192 h 175738"/>
              <a:gd name="connsiteX5" fmla="*/ 2723073 w 2723073"/>
              <a:gd name="connsiteY5" fmla="*/ 175738 h 175738"/>
              <a:gd name="connsiteX6" fmla="*/ 2723073 w 2723073"/>
              <a:gd name="connsiteY6" fmla="*/ 175738 h 17573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327002 w 2723073"/>
              <a:gd name="connsiteY4" fmla="*/ 167192 h 175738"/>
              <a:gd name="connsiteX5" fmla="*/ 2723073 w 2723073"/>
              <a:gd name="connsiteY5" fmla="*/ 175738 h 175738"/>
              <a:gd name="connsiteX0" fmla="*/ 41665 w 2764738"/>
              <a:gd name="connsiteY0" fmla="*/ 158648 h 178448"/>
              <a:gd name="connsiteX1" fmla="*/ 30208 w 2764738"/>
              <a:gd name="connsiteY1" fmla="*/ 178368 h 178448"/>
              <a:gd name="connsiteX2" fmla="*/ 481313 w 2764738"/>
              <a:gd name="connsiteY2" fmla="*/ 150100 h 178448"/>
              <a:gd name="connsiteX3" fmla="*/ 1448961 w 2764738"/>
              <a:gd name="connsiteY3" fmla="*/ 5730 h 178448"/>
              <a:gd name="connsiteX4" fmla="*/ 1780765 w 2764738"/>
              <a:gd name="connsiteY4" fmla="*/ 33090 h 178448"/>
              <a:gd name="connsiteX5" fmla="*/ 2368667 w 2764738"/>
              <a:gd name="connsiteY5" fmla="*/ 167192 h 178448"/>
              <a:gd name="connsiteX6" fmla="*/ 2764738 w 2764738"/>
              <a:gd name="connsiteY6" fmla="*/ 175738 h 178448"/>
              <a:gd name="connsiteX0" fmla="*/ 0 w 2723073"/>
              <a:gd name="connsiteY0" fmla="*/ 158648 h 175738"/>
              <a:gd name="connsiteX1" fmla="*/ 439648 w 2723073"/>
              <a:gd name="connsiteY1" fmla="*/ 150100 h 175738"/>
              <a:gd name="connsiteX2" fmla="*/ 1407296 w 2723073"/>
              <a:gd name="connsiteY2" fmla="*/ 5730 h 175738"/>
              <a:gd name="connsiteX3" fmla="*/ 1739100 w 2723073"/>
              <a:gd name="connsiteY3" fmla="*/ 33090 h 175738"/>
              <a:gd name="connsiteX4" fmla="*/ 2327002 w 2723073"/>
              <a:gd name="connsiteY4" fmla="*/ 167192 h 175738"/>
              <a:gd name="connsiteX5" fmla="*/ 2723073 w 2723073"/>
              <a:gd name="connsiteY5" fmla="*/ 175738 h 175738"/>
              <a:gd name="connsiteX0" fmla="*/ 0 w 2283425"/>
              <a:gd name="connsiteY0" fmla="*/ 150100 h 175738"/>
              <a:gd name="connsiteX1" fmla="*/ 967648 w 2283425"/>
              <a:gd name="connsiteY1" fmla="*/ 5730 h 175738"/>
              <a:gd name="connsiteX2" fmla="*/ 1299452 w 2283425"/>
              <a:gd name="connsiteY2" fmla="*/ 33090 h 175738"/>
              <a:gd name="connsiteX3" fmla="*/ 1887354 w 2283425"/>
              <a:gd name="connsiteY3" fmla="*/ 167192 h 175738"/>
              <a:gd name="connsiteX4" fmla="*/ 2283425 w 2283425"/>
              <a:gd name="connsiteY4" fmla="*/ 175738 h 175738"/>
              <a:gd name="connsiteX0" fmla="*/ 0 w 2191258"/>
              <a:gd name="connsiteY0" fmla="*/ 150100 h 175732"/>
              <a:gd name="connsiteX1" fmla="*/ 967648 w 2191258"/>
              <a:gd name="connsiteY1" fmla="*/ 5730 h 175732"/>
              <a:gd name="connsiteX2" fmla="*/ 1299452 w 2191258"/>
              <a:gd name="connsiteY2" fmla="*/ 33090 h 175732"/>
              <a:gd name="connsiteX3" fmla="*/ 1887354 w 2191258"/>
              <a:gd name="connsiteY3" fmla="*/ 167192 h 175732"/>
              <a:gd name="connsiteX4" fmla="*/ 2191258 w 2191258"/>
              <a:gd name="connsiteY4" fmla="*/ 161369 h 175732"/>
              <a:gd name="connsiteX0" fmla="*/ 0 w 2191258"/>
              <a:gd name="connsiteY0" fmla="*/ 150100 h 179076"/>
              <a:gd name="connsiteX1" fmla="*/ 967648 w 2191258"/>
              <a:gd name="connsiteY1" fmla="*/ 5730 h 179076"/>
              <a:gd name="connsiteX2" fmla="*/ 1299452 w 2191258"/>
              <a:gd name="connsiteY2" fmla="*/ 33090 h 179076"/>
              <a:gd name="connsiteX3" fmla="*/ 1887354 w 2191258"/>
              <a:gd name="connsiteY3" fmla="*/ 167192 h 179076"/>
              <a:gd name="connsiteX4" fmla="*/ 2191258 w 2191258"/>
              <a:gd name="connsiteY4" fmla="*/ 161369 h 179076"/>
              <a:gd name="connsiteX0" fmla="*/ 0 w 2191258"/>
              <a:gd name="connsiteY0" fmla="*/ 150100 h 188526"/>
              <a:gd name="connsiteX1" fmla="*/ 967648 w 2191258"/>
              <a:gd name="connsiteY1" fmla="*/ 5730 h 188526"/>
              <a:gd name="connsiteX2" fmla="*/ 1299452 w 2191258"/>
              <a:gd name="connsiteY2" fmla="*/ 33090 h 188526"/>
              <a:gd name="connsiteX3" fmla="*/ 1887354 w 2191258"/>
              <a:gd name="connsiteY3" fmla="*/ 167192 h 188526"/>
              <a:gd name="connsiteX4" fmla="*/ 2191258 w 2191258"/>
              <a:gd name="connsiteY4" fmla="*/ 161369 h 188526"/>
              <a:gd name="connsiteX0" fmla="*/ 0 w 2191258"/>
              <a:gd name="connsiteY0" fmla="*/ 147047 h 171939"/>
              <a:gd name="connsiteX1" fmla="*/ 967648 w 2191258"/>
              <a:gd name="connsiteY1" fmla="*/ 2677 h 171939"/>
              <a:gd name="connsiteX2" fmla="*/ 1336318 w 2191258"/>
              <a:gd name="connsiteY2" fmla="*/ 87511 h 171939"/>
              <a:gd name="connsiteX3" fmla="*/ 1887354 w 2191258"/>
              <a:gd name="connsiteY3" fmla="*/ 164139 h 171939"/>
              <a:gd name="connsiteX4" fmla="*/ 2191258 w 2191258"/>
              <a:gd name="connsiteY4" fmla="*/ 158316 h 171939"/>
              <a:gd name="connsiteX0" fmla="*/ 0 w 2191258"/>
              <a:gd name="connsiteY0" fmla="*/ 75053 h 99945"/>
              <a:gd name="connsiteX1" fmla="*/ 847830 w 2191258"/>
              <a:gd name="connsiteY1" fmla="*/ 9709 h 99945"/>
              <a:gd name="connsiteX2" fmla="*/ 1336318 w 2191258"/>
              <a:gd name="connsiteY2" fmla="*/ 15517 h 99945"/>
              <a:gd name="connsiteX3" fmla="*/ 1887354 w 2191258"/>
              <a:gd name="connsiteY3" fmla="*/ 92145 h 99945"/>
              <a:gd name="connsiteX4" fmla="*/ 2191258 w 2191258"/>
              <a:gd name="connsiteY4" fmla="*/ 86322 h 99945"/>
              <a:gd name="connsiteX0" fmla="*/ 0 w 2191258"/>
              <a:gd name="connsiteY0" fmla="*/ 77651 h 103043"/>
              <a:gd name="connsiteX1" fmla="*/ 847830 w 2191258"/>
              <a:gd name="connsiteY1" fmla="*/ 12307 h 103043"/>
              <a:gd name="connsiteX2" fmla="*/ 1400834 w 2191258"/>
              <a:gd name="connsiteY2" fmla="*/ 10931 h 103043"/>
              <a:gd name="connsiteX3" fmla="*/ 1887354 w 2191258"/>
              <a:gd name="connsiteY3" fmla="*/ 94743 h 103043"/>
              <a:gd name="connsiteX4" fmla="*/ 2191258 w 2191258"/>
              <a:gd name="connsiteY4" fmla="*/ 88920 h 103043"/>
              <a:gd name="connsiteX0" fmla="*/ 0 w 2191258"/>
              <a:gd name="connsiteY0" fmla="*/ 67806 h 93198"/>
              <a:gd name="connsiteX1" fmla="*/ 359348 w 2191258"/>
              <a:gd name="connsiteY1" fmla="*/ 88673 h 93198"/>
              <a:gd name="connsiteX2" fmla="*/ 1400834 w 2191258"/>
              <a:gd name="connsiteY2" fmla="*/ 1086 h 93198"/>
              <a:gd name="connsiteX3" fmla="*/ 1887354 w 2191258"/>
              <a:gd name="connsiteY3" fmla="*/ 84898 h 93198"/>
              <a:gd name="connsiteX4" fmla="*/ 2191258 w 2191258"/>
              <a:gd name="connsiteY4" fmla="*/ 79075 h 93198"/>
              <a:gd name="connsiteX0" fmla="*/ 0 w 2191258"/>
              <a:gd name="connsiteY0" fmla="*/ 110912 h 110912"/>
              <a:gd name="connsiteX1" fmla="*/ 359348 w 2191258"/>
              <a:gd name="connsiteY1" fmla="*/ 88673 h 110912"/>
              <a:gd name="connsiteX2" fmla="*/ 1400834 w 2191258"/>
              <a:gd name="connsiteY2" fmla="*/ 1086 h 110912"/>
              <a:gd name="connsiteX3" fmla="*/ 1887354 w 2191258"/>
              <a:gd name="connsiteY3" fmla="*/ 84898 h 110912"/>
              <a:gd name="connsiteX4" fmla="*/ 2191258 w 2191258"/>
              <a:gd name="connsiteY4" fmla="*/ 79075 h 110912"/>
              <a:gd name="connsiteX0" fmla="*/ 0 w 2209691"/>
              <a:gd name="connsiteY0" fmla="*/ 67806 h 93198"/>
              <a:gd name="connsiteX1" fmla="*/ 377781 w 2209691"/>
              <a:gd name="connsiteY1" fmla="*/ 88673 h 93198"/>
              <a:gd name="connsiteX2" fmla="*/ 1419267 w 2209691"/>
              <a:gd name="connsiteY2" fmla="*/ 1086 h 93198"/>
              <a:gd name="connsiteX3" fmla="*/ 1905787 w 2209691"/>
              <a:gd name="connsiteY3" fmla="*/ 84898 h 93198"/>
              <a:gd name="connsiteX4" fmla="*/ 2209691 w 2209691"/>
              <a:gd name="connsiteY4" fmla="*/ 79075 h 93198"/>
              <a:gd name="connsiteX0" fmla="*/ 0 w 2209691"/>
              <a:gd name="connsiteY0" fmla="*/ 67806 h 93198"/>
              <a:gd name="connsiteX1" fmla="*/ 377781 w 2209691"/>
              <a:gd name="connsiteY1" fmla="*/ 88673 h 93198"/>
              <a:gd name="connsiteX2" fmla="*/ 1419267 w 2209691"/>
              <a:gd name="connsiteY2" fmla="*/ 1086 h 93198"/>
              <a:gd name="connsiteX3" fmla="*/ 1905787 w 2209691"/>
              <a:gd name="connsiteY3" fmla="*/ 84898 h 93198"/>
              <a:gd name="connsiteX4" fmla="*/ 2209691 w 2209691"/>
              <a:gd name="connsiteY4" fmla="*/ 79075 h 93198"/>
              <a:gd name="connsiteX0" fmla="*/ 0 w 2209691"/>
              <a:gd name="connsiteY0" fmla="*/ 96543 h 96912"/>
              <a:gd name="connsiteX1" fmla="*/ 377781 w 2209691"/>
              <a:gd name="connsiteY1" fmla="*/ 88673 h 96912"/>
              <a:gd name="connsiteX2" fmla="*/ 1419267 w 2209691"/>
              <a:gd name="connsiteY2" fmla="*/ 1086 h 96912"/>
              <a:gd name="connsiteX3" fmla="*/ 1905787 w 2209691"/>
              <a:gd name="connsiteY3" fmla="*/ 84898 h 96912"/>
              <a:gd name="connsiteX4" fmla="*/ 2209691 w 2209691"/>
              <a:gd name="connsiteY4" fmla="*/ 79075 h 96912"/>
              <a:gd name="connsiteX0" fmla="*/ 0 w 2209691"/>
              <a:gd name="connsiteY0" fmla="*/ 102947 h 102947"/>
              <a:gd name="connsiteX1" fmla="*/ 691147 w 2209691"/>
              <a:gd name="connsiteY1" fmla="*/ 16052 h 102947"/>
              <a:gd name="connsiteX2" fmla="*/ 1419267 w 2209691"/>
              <a:gd name="connsiteY2" fmla="*/ 7490 h 102947"/>
              <a:gd name="connsiteX3" fmla="*/ 1905787 w 2209691"/>
              <a:gd name="connsiteY3" fmla="*/ 91302 h 102947"/>
              <a:gd name="connsiteX4" fmla="*/ 2209691 w 2209691"/>
              <a:gd name="connsiteY4" fmla="*/ 85479 h 102947"/>
              <a:gd name="connsiteX0" fmla="*/ 0 w 2209691"/>
              <a:gd name="connsiteY0" fmla="*/ 107900 h 107900"/>
              <a:gd name="connsiteX1" fmla="*/ 691147 w 2209691"/>
              <a:gd name="connsiteY1" fmla="*/ 21005 h 107900"/>
              <a:gd name="connsiteX2" fmla="*/ 1188851 w 2209691"/>
              <a:gd name="connsiteY2" fmla="*/ 5259 h 107900"/>
              <a:gd name="connsiteX3" fmla="*/ 1905787 w 2209691"/>
              <a:gd name="connsiteY3" fmla="*/ 96255 h 107900"/>
              <a:gd name="connsiteX4" fmla="*/ 2209691 w 2209691"/>
              <a:gd name="connsiteY4" fmla="*/ 90432 h 107900"/>
              <a:gd name="connsiteX0" fmla="*/ 0 w 2209691"/>
              <a:gd name="connsiteY0" fmla="*/ 107900 h 107900"/>
              <a:gd name="connsiteX1" fmla="*/ 691147 w 2209691"/>
              <a:gd name="connsiteY1" fmla="*/ 21005 h 107900"/>
              <a:gd name="connsiteX2" fmla="*/ 1188851 w 2209691"/>
              <a:gd name="connsiteY2" fmla="*/ 5259 h 107900"/>
              <a:gd name="connsiteX3" fmla="*/ 1905787 w 2209691"/>
              <a:gd name="connsiteY3" fmla="*/ 96255 h 107900"/>
              <a:gd name="connsiteX4" fmla="*/ 2209691 w 2209691"/>
              <a:gd name="connsiteY4" fmla="*/ 90432 h 107900"/>
              <a:gd name="connsiteX0" fmla="*/ 0 w 2209691"/>
              <a:gd name="connsiteY0" fmla="*/ 102731 h 102731"/>
              <a:gd name="connsiteX1" fmla="*/ 691147 w 2209691"/>
              <a:gd name="connsiteY1" fmla="*/ 15836 h 102731"/>
              <a:gd name="connsiteX2" fmla="*/ 1188851 w 2209691"/>
              <a:gd name="connsiteY2" fmla="*/ 90 h 102731"/>
              <a:gd name="connsiteX3" fmla="*/ 1905787 w 2209691"/>
              <a:gd name="connsiteY3" fmla="*/ 91086 h 102731"/>
              <a:gd name="connsiteX4" fmla="*/ 2209691 w 2209691"/>
              <a:gd name="connsiteY4" fmla="*/ 85263 h 102731"/>
              <a:gd name="connsiteX0" fmla="*/ 0 w 2209691"/>
              <a:gd name="connsiteY0" fmla="*/ 102731 h 102731"/>
              <a:gd name="connsiteX1" fmla="*/ 396213 w 2209691"/>
              <a:gd name="connsiteY1" fmla="*/ 87678 h 102731"/>
              <a:gd name="connsiteX2" fmla="*/ 1188851 w 2209691"/>
              <a:gd name="connsiteY2" fmla="*/ 90 h 102731"/>
              <a:gd name="connsiteX3" fmla="*/ 1905787 w 2209691"/>
              <a:gd name="connsiteY3" fmla="*/ 91086 h 102731"/>
              <a:gd name="connsiteX4" fmla="*/ 2209691 w 2209691"/>
              <a:gd name="connsiteY4" fmla="*/ 85263 h 102731"/>
              <a:gd name="connsiteX0" fmla="*/ 0 w 2209691"/>
              <a:gd name="connsiteY0" fmla="*/ 102731 h 102731"/>
              <a:gd name="connsiteX1" fmla="*/ 396213 w 2209691"/>
              <a:gd name="connsiteY1" fmla="*/ 87678 h 102731"/>
              <a:gd name="connsiteX2" fmla="*/ 1188851 w 2209691"/>
              <a:gd name="connsiteY2" fmla="*/ 90 h 102731"/>
              <a:gd name="connsiteX3" fmla="*/ 1905787 w 2209691"/>
              <a:gd name="connsiteY3" fmla="*/ 91086 h 102731"/>
              <a:gd name="connsiteX4" fmla="*/ 2209691 w 2209691"/>
              <a:gd name="connsiteY4" fmla="*/ 85263 h 102731"/>
              <a:gd name="connsiteX0" fmla="*/ 0 w 2209691"/>
              <a:gd name="connsiteY0" fmla="*/ 102731 h 107551"/>
              <a:gd name="connsiteX1" fmla="*/ 396213 w 2209691"/>
              <a:gd name="connsiteY1" fmla="*/ 87678 h 107551"/>
              <a:gd name="connsiteX2" fmla="*/ 1188851 w 2209691"/>
              <a:gd name="connsiteY2" fmla="*/ 90 h 107551"/>
              <a:gd name="connsiteX3" fmla="*/ 1905787 w 2209691"/>
              <a:gd name="connsiteY3" fmla="*/ 91086 h 107551"/>
              <a:gd name="connsiteX4" fmla="*/ 2209691 w 2209691"/>
              <a:gd name="connsiteY4" fmla="*/ 85263 h 107551"/>
              <a:gd name="connsiteX0" fmla="*/ 0 w 2209691"/>
              <a:gd name="connsiteY0" fmla="*/ 102748 h 107568"/>
              <a:gd name="connsiteX1" fmla="*/ 396213 w 2209691"/>
              <a:gd name="connsiteY1" fmla="*/ 87695 h 107568"/>
              <a:gd name="connsiteX2" fmla="*/ 1188851 w 2209691"/>
              <a:gd name="connsiteY2" fmla="*/ 107 h 107568"/>
              <a:gd name="connsiteX3" fmla="*/ 1905787 w 2209691"/>
              <a:gd name="connsiteY3" fmla="*/ 91103 h 107568"/>
              <a:gd name="connsiteX4" fmla="*/ 2209691 w 2209691"/>
              <a:gd name="connsiteY4" fmla="*/ 85280 h 107568"/>
              <a:gd name="connsiteX0" fmla="*/ 0 w 2209691"/>
              <a:gd name="connsiteY0" fmla="*/ 102641 h 107461"/>
              <a:gd name="connsiteX1" fmla="*/ 396213 w 2209691"/>
              <a:gd name="connsiteY1" fmla="*/ 87588 h 107461"/>
              <a:gd name="connsiteX2" fmla="*/ 1188851 w 2209691"/>
              <a:gd name="connsiteY2" fmla="*/ 0 h 107461"/>
              <a:gd name="connsiteX3" fmla="*/ 1905787 w 2209691"/>
              <a:gd name="connsiteY3" fmla="*/ 90996 h 107461"/>
              <a:gd name="connsiteX4" fmla="*/ 2209691 w 2209691"/>
              <a:gd name="connsiteY4" fmla="*/ 85173 h 107461"/>
              <a:gd name="connsiteX0" fmla="*/ 0 w 2209691"/>
              <a:gd name="connsiteY0" fmla="*/ 102748 h 107568"/>
              <a:gd name="connsiteX1" fmla="*/ 396213 w 2209691"/>
              <a:gd name="connsiteY1" fmla="*/ 87695 h 107568"/>
              <a:gd name="connsiteX2" fmla="*/ 1188851 w 2209691"/>
              <a:gd name="connsiteY2" fmla="*/ 107 h 107568"/>
              <a:gd name="connsiteX3" fmla="*/ 1905787 w 2209691"/>
              <a:gd name="connsiteY3" fmla="*/ 91103 h 107568"/>
              <a:gd name="connsiteX4" fmla="*/ 2209691 w 2209691"/>
              <a:gd name="connsiteY4" fmla="*/ 85280 h 107568"/>
              <a:gd name="connsiteX0" fmla="*/ 0 w 2209691"/>
              <a:gd name="connsiteY0" fmla="*/ 102748 h 107568"/>
              <a:gd name="connsiteX1" fmla="*/ 396213 w 2209691"/>
              <a:gd name="connsiteY1" fmla="*/ 87695 h 107568"/>
              <a:gd name="connsiteX2" fmla="*/ 1188851 w 2209691"/>
              <a:gd name="connsiteY2" fmla="*/ 107 h 107568"/>
              <a:gd name="connsiteX3" fmla="*/ 1905787 w 2209691"/>
              <a:gd name="connsiteY3" fmla="*/ 91103 h 107568"/>
              <a:gd name="connsiteX4" fmla="*/ 2209691 w 2209691"/>
              <a:gd name="connsiteY4" fmla="*/ 85280 h 107568"/>
              <a:gd name="connsiteX0" fmla="*/ 0 w 2209691"/>
              <a:gd name="connsiteY0" fmla="*/ 102748 h 106116"/>
              <a:gd name="connsiteX1" fmla="*/ 368563 w 2209691"/>
              <a:gd name="connsiteY1" fmla="*/ 80511 h 106116"/>
              <a:gd name="connsiteX2" fmla="*/ 1188851 w 2209691"/>
              <a:gd name="connsiteY2" fmla="*/ 107 h 106116"/>
              <a:gd name="connsiteX3" fmla="*/ 1905787 w 2209691"/>
              <a:gd name="connsiteY3" fmla="*/ 91103 h 106116"/>
              <a:gd name="connsiteX4" fmla="*/ 2209691 w 2209691"/>
              <a:gd name="connsiteY4" fmla="*/ 85280 h 106116"/>
              <a:gd name="connsiteX0" fmla="*/ 0 w 2274208"/>
              <a:gd name="connsiteY0" fmla="*/ 102736 h 119979"/>
              <a:gd name="connsiteX1" fmla="*/ 368563 w 2274208"/>
              <a:gd name="connsiteY1" fmla="*/ 80499 h 119979"/>
              <a:gd name="connsiteX2" fmla="*/ 1188851 w 2274208"/>
              <a:gd name="connsiteY2" fmla="*/ 95 h 119979"/>
              <a:gd name="connsiteX3" fmla="*/ 1905787 w 2274208"/>
              <a:gd name="connsiteY3" fmla="*/ 91091 h 119979"/>
              <a:gd name="connsiteX4" fmla="*/ 2274208 w 2274208"/>
              <a:gd name="connsiteY4" fmla="*/ 114005 h 119979"/>
              <a:gd name="connsiteX0" fmla="*/ 0 w 2235686"/>
              <a:gd name="connsiteY0" fmla="*/ 102732 h 103003"/>
              <a:gd name="connsiteX1" fmla="*/ 368563 w 2235686"/>
              <a:gd name="connsiteY1" fmla="*/ 80495 h 103003"/>
              <a:gd name="connsiteX2" fmla="*/ 1188851 w 2235686"/>
              <a:gd name="connsiteY2" fmla="*/ 91 h 103003"/>
              <a:gd name="connsiteX3" fmla="*/ 1905787 w 2235686"/>
              <a:gd name="connsiteY3" fmla="*/ 91087 h 103003"/>
              <a:gd name="connsiteX4" fmla="*/ 2235686 w 2235686"/>
              <a:gd name="connsiteY4" fmla="*/ 89979 h 103003"/>
              <a:gd name="connsiteX0" fmla="*/ 0 w 2235686"/>
              <a:gd name="connsiteY0" fmla="*/ 102732 h 103003"/>
              <a:gd name="connsiteX1" fmla="*/ 368563 w 2235686"/>
              <a:gd name="connsiteY1" fmla="*/ 80495 h 103003"/>
              <a:gd name="connsiteX2" fmla="*/ 1188851 w 2235686"/>
              <a:gd name="connsiteY2" fmla="*/ 91 h 103003"/>
              <a:gd name="connsiteX3" fmla="*/ 1905787 w 2235686"/>
              <a:gd name="connsiteY3" fmla="*/ 91087 h 103003"/>
              <a:gd name="connsiteX4" fmla="*/ 2235686 w 2235686"/>
              <a:gd name="connsiteY4" fmla="*/ 89979 h 103003"/>
              <a:gd name="connsiteX0" fmla="*/ 0 w 2235686"/>
              <a:gd name="connsiteY0" fmla="*/ 102732 h 103003"/>
              <a:gd name="connsiteX1" fmla="*/ 368563 w 2235686"/>
              <a:gd name="connsiteY1" fmla="*/ 80495 h 103003"/>
              <a:gd name="connsiteX2" fmla="*/ 1188851 w 2235686"/>
              <a:gd name="connsiteY2" fmla="*/ 91 h 103003"/>
              <a:gd name="connsiteX3" fmla="*/ 1931469 w 2235686"/>
              <a:gd name="connsiteY3" fmla="*/ 91087 h 103003"/>
              <a:gd name="connsiteX4" fmla="*/ 2235686 w 2235686"/>
              <a:gd name="connsiteY4" fmla="*/ 89979 h 103003"/>
              <a:gd name="connsiteX0" fmla="*/ 0 w 2235686"/>
              <a:gd name="connsiteY0" fmla="*/ 88720 h 98403"/>
              <a:gd name="connsiteX1" fmla="*/ 368563 w 2235686"/>
              <a:gd name="connsiteY1" fmla="*/ 80495 h 98403"/>
              <a:gd name="connsiteX2" fmla="*/ 1188851 w 2235686"/>
              <a:gd name="connsiteY2" fmla="*/ 91 h 98403"/>
              <a:gd name="connsiteX3" fmla="*/ 1931469 w 2235686"/>
              <a:gd name="connsiteY3" fmla="*/ 91087 h 98403"/>
              <a:gd name="connsiteX4" fmla="*/ 2235686 w 2235686"/>
              <a:gd name="connsiteY4" fmla="*/ 89979 h 98403"/>
              <a:gd name="connsiteX0" fmla="*/ 0 w 2235686"/>
              <a:gd name="connsiteY0" fmla="*/ 88720 h 106159"/>
              <a:gd name="connsiteX1" fmla="*/ 342880 w 2235686"/>
              <a:gd name="connsiteY1" fmla="*/ 90504 h 106159"/>
              <a:gd name="connsiteX2" fmla="*/ 1188851 w 2235686"/>
              <a:gd name="connsiteY2" fmla="*/ 91 h 106159"/>
              <a:gd name="connsiteX3" fmla="*/ 1931469 w 2235686"/>
              <a:gd name="connsiteY3" fmla="*/ 91087 h 106159"/>
              <a:gd name="connsiteX4" fmla="*/ 2235686 w 2235686"/>
              <a:gd name="connsiteY4" fmla="*/ 89979 h 106159"/>
              <a:gd name="connsiteX0" fmla="*/ 0 w 2235686"/>
              <a:gd name="connsiteY0" fmla="*/ 88720 h 97971"/>
              <a:gd name="connsiteX1" fmla="*/ 342880 w 2235686"/>
              <a:gd name="connsiteY1" fmla="*/ 90504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0 h 97971"/>
              <a:gd name="connsiteX1" fmla="*/ 342880 w 2235686"/>
              <a:gd name="connsiteY1" fmla="*/ 90504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0 h 97971"/>
              <a:gd name="connsiteX1" fmla="*/ 342880 w 2235686"/>
              <a:gd name="connsiteY1" fmla="*/ 90504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0 h 97971"/>
              <a:gd name="connsiteX1" fmla="*/ 355722 w 2235686"/>
              <a:gd name="connsiteY1" fmla="*/ 80495 h 97971"/>
              <a:gd name="connsiteX2" fmla="*/ 1188851 w 2235686"/>
              <a:gd name="connsiteY2" fmla="*/ 91 h 97971"/>
              <a:gd name="connsiteX3" fmla="*/ 1931469 w 2235686"/>
              <a:gd name="connsiteY3" fmla="*/ 91087 h 97971"/>
              <a:gd name="connsiteX4" fmla="*/ 2235686 w 2235686"/>
              <a:gd name="connsiteY4" fmla="*/ 89979 h 97971"/>
              <a:gd name="connsiteX0" fmla="*/ 0 w 2235686"/>
              <a:gd name="connsiteY0" fmla="*/ 88721 h 96557"/>
              <a:gd name="connsiteX1" fmla="*/ 355722 w 2235686"/>
              <a:gd name="connsiteY1" fmla="*/ 80496 h 96557"/>
              <a:gd name="connsiteX2" fmla="*/ 1188851 w 2235686"/>
              <a:gd name="connsiteY2" fmla="*/ 92 h 96557"/>
              <a:gd name="connsiteX3" fmla="*/ 1918628 w 2235686"/>
              <a:gd name="connsiteY3" fmla="*/ 89086 h 96557"/>
              <a:gd name="connsiteX4" fmla="*/ 2235686 w 2235686"/>
              <a:gd name="connsiteY4" fmla="*/ 89980 h 96557"/>
              <a:gd name="connsiteX0" fmla="*/ 0 w 2235686"/>
              <a:gd name="connsiteY0" fmla="*/ 88710 h 91518"/>
              <a:gd name="connsiteX1" fmla="*/ 355722 w 2235686"/>
              <a:gd name="connsiteY1" fmla="*/ 80485 h 91518"/>
              <a:gd name="connsiteX2" fmla="*/ 1188851 w 2235686"/>
              <a:gd name="connsiteY2" fmla="*/ 81 h 91518"/>
              <a:gd name="connsiteX3" fmla="*/ 1918628 w 2235686"/>
              <a:gd name="connsiteY3" fmla="*/ 89075 h 91518"/>
              <a:gd name="connsiteX4" fmla="*/ 2235686 w 2235686"/>
              <a:gd name="connsiteY4" fmla="*/ 89969 h 91518"/>
              <a:gd name="connsiteX0" fmla="*/ 0 w 2235686"/>
              <a:gd name="connsiteY0" fmla="*/ 88731 h 100100"/>
              <a:gd name="connsiteX1" fmla="*/ 355722 w 2235686"/>
              <a:gd name="connsiteY1" fmla="*/ 80506 h 100100"/>
              <a:gd name="connsiteX2" fmla="*/ 1188851 w 2235686"/>
              <a:gd name="connsiteY2" fmla="*/ 102 h 100100"/>
              <a:gd name="connsiteX3" fmla="*/ 1918628 w 2235686"/>
              <a:gd name="connsiteY3" fmla="*/ 89096 h 100100"/>
              <a:gd name="connsiteX4" fmla="*/ 2235686 w 2235686"/>
              <a:gd name="connsiteY4" fmla="*/ 89990 h 100100"/>
              <a:gd name="connsiteX0" fmla="*/ 0 w 2235686"/>
              <a:gd name="connsiteY0" fmla="*/ 88729 h 99213"/>
              <a:gd name="connsiteX1" fmla="*/ 355722 w 2235686"/>
              <a:gd name="connsiteY1" fmla="*/ 80504 h 99213"/>
              <a:gd name="connsiteX2" fmla="*/ 1188851 w 2235686"/>
              <a:gd name="connsiteY2" fmla="*/ 100 h 99213"/>
              <a:gd name="connsiteX3" fmla="*/ 1918628 w 2235686"/>
              <a:gd name="connsiteY3" fmla="*/ 89094 h 99213"/>
              <a:gd name="connsiteX4" fmla="*/ 2235686 w 2235686"/>
              <a:gd name="connsiteY4" fmla="*/ 89988 h 99213"/>
              <a:gd name="connsiteX0" fmla="*/ 0 w 2227981"/>
              <a:gd name="connsiteY0" fmla="*/ 88723 h 98329"/>
              <a:gd name="connsiteX1" fmla="*/ 355722 w 2227981"/>
              <a:gd name="connsiteY1" fmla="*/ 80498 h 98329"/>
              <a:gd name="connsiteX2" fmla="*/ 1188851 w 2227981"/>
              <a:gd name="connsiteY2" fmla="*/ 94 h 98329"/>
              <a:gd name="connsiteX3" fmla="*/ 1918628 w 2227981"/>
              <a:gd name="connsiteY3" fmla="*/ 89088 h 98329"/>
              <a:gd name="connsiteX4" fmla="*/ 2227981 w 2227981"/>
              <a:gd name="connsiteY4" fmla="*/ 93986 h 98329"/>
              <a:gd name="connsiteX0" fmla="*/ 0 w 2227981"/>
              <a:gd name="connsiteY0" fmla="*/ 88723 h 98329"/>
              <a:gd name="connsiteX1" fmla="*/ 355722 w 2227981"/>
              <a:gd name="connsiteY1" fmla="*/ 80498 h 98329"/>
              <a:gd name="connsiteX2" fmla="*/ 1188851 w 2227981"/>
              <a:gd name="connsiteY2" fmla="*/ 94 h 98329"/>
              <a:gd name="connsiteX3" fmla="*/ 1918628 w 2227981"/>
              <a:gd name="connsiteY3" fmla="*/ 89088 h 98329"/>
              <a:gd name="connsiteX4" fmla="*/ 2227981 w 2227981"/>
              <a:gd name="connsiteY4" fmla="*/ 93986 h 98329"/>
              <a:gd name="connsiteX0" fmla="*/ 0 w 2227981"/>
              <a:gd name="connsiteY0" fmla="*/ 88714 h 95451"/>
              <a:gd name="connsiteX1" fmla="*/ 355722 w 2227981"/>
              <a:gd name="connsiteY1" fmla="*/ 80489 h 95451"/>
              <a:gd name="connsiteX2" fmla="*/ 1188851 w 2227981"/>
              <a:gd name="connsiteY2" fmla="*/ 85 h 95451"/>
              <a:gd name="connsiteX3" fmla="*/ 1918628 w 2227981"/>
              <a:gd name="connsiteY3" fmla="*/ 89079 h 95451"/>
              <a:gd name="connsiteX4" fmla="*/ 2227981 w 2227981"/>
              <a:gd name="connsiteY4" fmla="*/ 93977 h 95451"/>
              <a:gd name="connsiteX0" fmla="*/ 0 w 2227981"/>
              <a:gd name="connsiteY0" fmla="*/ 88629 h 95366"/>
              <a:gd name="connsiteX1" fmla="*/ 355722 w 2227981"/>
              <a:gd name="connsiteY1" fmla="*/ 80404 h 95366"/>
              <a:gd name="connsiteX2" fmla="*/ 1188851 w 2227981"/>
              <a:gd name="connsiteY2" fmla="*/ 0 h 95366"/>
              <a:gd name="connsiteX3" fmla="*/ 1918628 w 2227981"/>
              <a:gd name="connsiteY3" fmla="*/ 88994 h 95366"/>
              <a:gd name="connsiteX4" fmla="*/ 2227981 w 2227981"/>
              <a:gd name="connsiteY4" fmla="*/ 93892 h 95366"/>
              <a:gd name="connsiteX0" fmla="*/ 0 w 2227981"/>
              <a:gd name="connsiteY0" fmla="*/ 88629 h 94239"/>
              <a:gd name="connsiteX1" fmla="*/ 355722 w 2227981"/>
              <a:gd name="connsiteY1" fmla="*/ 80404 h 94239"/>
              <a:gd name="connsiteX2" fmla="*/ 1188851 w 2227981"/>
              <a:gd name="connsiteY2" fmla="*/ 0 h 94239"/>
              <a:gd name="connsiteX3" fmla="*/ 1923764 w 2227981"/>
              <a:gd name="connsiteY3" fmla="*/ 78985 h 94239"/>
              <a:gd name="connsiteX4" fmla="*/ 2227981 w 2227981"/>
              <a:gd name="connsiteY4" fmla="*/ 93892 h 94239"/>
              <a:gd name="connsiteX0" fmla="*/ 0 w 2227981"/>
              <a:gd name="connsiteY0" fmla="*/ 88629 h 95415"/>
              <a:gd name="connsiteX1" fmla="*/ 355722 w 2227981"/>
              <a:gd name="connsiteY1" fmla="*/ 80404 h 95415"/>
              <a:gd name="connsiteX2" fmla="*/ 1188851 w 2227981"/>
              <a:gd name="connsiteY2" fmla="*/ 0 h 95415"/>
              <a:gd name="connsiteX3" fmla="*/ 1923764 w 2227981"/>
              <a:gd name="connsiteY3" fmla="*/ 78985 h 95415"/>
              <a:gd name="connsiteX4" fmla="*/ 2227981 w 2227981"/>
              <a:gd name="connsiteY4" fmla="*/ 93892 h 95415"/>
              <a:gd name="connsiteX0" fmla="*/ 0 w 2227981"/>
              <a:gd name="connsiteY0" fmla="*/ 88629 h 94401"/>
              <a:gd name="connsiteX1" fmla="*/ 355722 w 2227981"/>
              <a:gd name="connsiteY1" fmla="*/ 80404 h 94401"/>
              <a:gd name="connsiteX2" fmla="*/ 1188851 w 2227981"/>
              <a:gd name="connsiteY2" fmla="*/ 0 h 94401"/>
              <a:gd name="connsiteX3" fmla="*/ 1923764 w 2227981"/>
              <a:gd name="connsiteY3" fmla="*/ 78985 h 94401"/>
              <a:gd name="connsiteX4" fmla="*/ 2227981 w 2227981"/>
              <a:gd name="connsiteY4" fmla="*/ 93892 h 94401"/>
              <a:gd name="connsiteX0" fmla="*/ 0 w 2227981"/>
              <a:gd name="connsiteY0" fmla="*/ 88629 h 94401"/>
              <a:gd name="connsiteX1" fmla="*/ 355722 w 2227981"/>
              <a:gd name="connsiteY1" fmla="*/ 80404 h 94401"/>
              <a:gd name="connsiteX2" fmla="*/ 1188851 w 2227981"/>
              <a:gd name="connsiteY2" fmla="*/ 0 h 94401"/>
              <a:gd name="connsiteX3" fmla="*/ 1923764 w 2227981"/>
              <a:gd name="connsiteY3" fmla="*/ 78985 h 94401"/>
              <a:gd name="connsiteX4" fmla="*/ 2227981 w 2227981"/>
              <a:gd name="connsiteY4" fmla="*/ 93892 h 94401"/>
              <a:gd name="connsiteX0" fmla="*/ 0 w 2227981"/>
              <a:gd name="connsiteY0" fmla="*/ 88629 h 94401"/>
              <a:gd name="connsiteX1" fmla="*/ 355722 w 2227981"/>
              <a:gd name="connsiteY1" fmla="*/ 80404 h 94401"/>
              <a:gd name="connsiteX2" fmla="*/ 1188851 w 2227981"/>
              <a:gd name="connsiteY2" fmla="*/ 0 h 94401"/>
              <a:gd name="connsiteX3" fmla="*/ 1923764 w 2227981"/>
              <a:gd name="connsiteY3" fmla="*/ 78985 h 94401"/>
              <a:gd name="connsiteX4" fmla="*/ 2227981 w 2227981"/>
              <a:gd name="connsiteY4" fmla="*/ 93892 h 94401"/>
              <a:gd name="connsiteX0" fmla="*/ 0 w 2227981"/>
              <a:gd name="connsiteY0" fmla="*/ 125945 h 133267"/>
              <a:gd name="connsiteX1" fmla="*/ 355722 w 2227981"/>
              <a:gd name="connsiteY1" fmla="*/ 117720 h 133267"/>
              <a:gd name="connsiteX2" fmla="*/ 1169702 w 2227981"/>
              <a:gd name="connsiteY2" fmla="*/ 0 h 133267"/>
              <a:gd name="connsiteX3" fmla="*/ 1923764 w 2227981"/>
              <a:gd name="connsiteY3" fmla="*/ 116301 h 133267"/>
              <a:gd name="connsiteX4" fmla="*/ 2227981 w 2227981"/>
              <a:gd name="connsiteY4" fmla="*/ 131208 h 133267"/>
              <a:gd name="connsiteX0" fmla="*/ 0 w 2227981"/>
              <a:gd name="connsiteY0" fmla="*/ 125945 h 141471"/>
              <a:gd name="connsiteX1" fmla="*/ 355722 w 2227981"/>
              <a:gd name="connsiteY1" fmla="*/ 117720 h 141471"/>
              <a:gd name="connsiteX2" fmla="*/ 1169702 w 2227981"/>
              <a:gd name="connsiteY2" fmla="*/ 0 h 141471"/>
              <a:gd name="connsiteX3" fmla="*/ 1636527 w 2227981"/>
              <a:gd name="connsiteY3" fmla="*/ 131227 h 141471"/>
              <a:gd name="connsiteX4" fmla="*/ 2227981 w 2227981"/>
              <a:gd name="connsiteY4" fmla="*/ 131208 h 141471"/>
              <a:gd name="connsiteX0" fmla="*/ 0 w 2227981"/>
              <a:gd name="connsiteY0" fmla="*/ 125945 h 164675"/>
              <a:gd name="connsiteX1" fmla="*/ 355722 w 2227981"/>
              <a:gd name="connsiteY1" fmla="*/ 117720 h 164675"/>
              <a:gd name="connsiteX2" fmla="*/ 1169702 w 2227981"/>
              <a:gd name="connsiteY2" fmla="*/ 0 h 164675"/>
              <a:gd name="connsiteX3" fmla="*/ 1636527 w 2227981"/>
              <a:gd name="connsiteY3" fmla="*/ 131227 h 164675"/>
              <a:gd name="connsiteX4" fmla="*/ 2227981 w 2227981"/>
              <a:gd name="connsiteY4" fmla="*/ 131208 h 164675"/>
              <a:gd name="connsiteX0" fmla="*/ 0 w 2227981"/>
              <a:gd name="connsiteY0" fmla="*/ 125945 h 148097"/>
              <a:gd name="connsiteX1" fmla="*/ 355722 w 2227981"/>
              <a:gd name="connsiteY1" fmla="*/ 117720 h 148097"/>
              <a:gd name="connsiteX2" fmla="*/ 1169702 w 2227981"/>
              <a:gd name="connsiteY2" fmla="*/ 0 h 148097"/>
              <a:gd name="connsiteX3" fmla="*/ 1636527 w 2227981"/>
              <a:gd name="connsiteY3" fmla="*/ 131227 h 148097"/>
              <a:gd name="connsiteX4" fmla="*/ 2227981 w 2227981"/>
              <a:gd name="connsiteY4" fmla="*/ 131208 h 148097"/>
              <a:gd name="connsiteX0" fmla="*/ 0 w 2227981"/>
              <a:gd name="connsiteY0" fmla="*/ 125945 h 148097"/>
              <a:gd name="connsiteX1" fmla="*/ 355722 w 2227981"/>
              <a:gd name="connsiteY1" fmla="*/ 117720 h 148097"/>
              <a:gd name="connsiteX2" fmla="*/ 1169702 w 2227981"/>
              <a:gd name="connsiteY2" fmla="*/ 0 h 148097"/>
              <a:gd name="connsiteX3" fmla="*/ 1636527 w 2227981"/>
              <a:gd name="connsiteY3" fmla="*/ 131227 h 148097"/>
              <a:gd name="connsiteX4" fmla="*/ 2227981 w 2227981"/>
              <a:gd name="connsiteY4" fmla="*/ 131208 h 148097"/>
              <a:gd name="connsiteX0" fmla="*/ 0 w 2227981"/>
              <a:gd name="connsiteY0" fmla="*/ 125945 h 148097"/>
              <a:gd name="connsiteX1" fmla="*/ 355722 w 2227981"/>
              <a:gd name="connsiteY1" fmla="*/ 117720 h 148097"/>
              <a:gd name="connsiteX2" fmla="*/ 1169702 w 2227981"/>
              <a:gd name="connsiteY2" fmla="*/ 0 h 148097"/>
              <a:gd name="connsiteX3" fmla="*/ 1636527 w 2227981"/>
              <a:gd name="connsiteY3" fmla="*/ 131227 h 148097"/>
              <a:gd name="connsiteX4" fmla="*/ 2227981 w 2227981"/>
              <a:gd name="connsiteY4" fmla="*/ 131208 h 148097"/>
              <a:gd name="connsiteX0" fmla="*/ 0 w 2227981"/>
              <a:gd name="connsiteY0" fmla="*/ 125945 h 148097"/>
              <a:gd name="connsiteX1" fmla="*/ 700407 w 2227981"/>
              <a:gd name="connsiteY1" fmla="*/ 117720 h 148097"/>
              <a:gd name="connsiteX2" fmla="*/ 1169702 w 2227981"/>
              <a:gd name="connsiteY2" fmla="*/ 0 h 148097"/>
              <a:gd name="connsiteX3" fmla="*/ 1636527 w 2227981"/>
              <a:gd name="connsiteY3" fmla="*/ 131227 h 148097"/>
              <a:gd name="connsiteX4" fmla="*/ 2227981 w 2227981"/>
              <a:gd name="connsiteY4" fmla="*/ 131208 h 148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981" h="148097">
                <a:moveTo>
                  <a:pt x="0" y="125945"/>
                </a:moveTo>
                <a:lnTo>
                  <a:pt x="700407" y="117720"/>
                </a:lnTo>
                <a:cubicBezTo>
                  <a:pt x="786006" y="101509"/>
                  <a:pt x="995424" y="2846"/>
                  <a:pt x="1169702" y="0"/>
                </a:cubicBezTo>
                <a:cubicBezTo>
                  <a:pt x="1410430" y="6884"/>
                  <a:pt x="1555893" y="94432"/>
                  <a:pt x="1636527" y="131227"/>
                </a:cubicBezTo>
                <a:cubicBezTo>
                  <a:pt x="1717161" y="168022"/>
                  <a:pt x="2112327" y="133504"/>
                  <a:pt x="2227981" y="131208"/>
                </a:cubicBezTo>
              </a:path>
            </a:pathLst>
          </a:custGeom>
          <a:noFill/>
          <a:ln w="571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206" name="テキスト ボックス 8"/>
          <p:cNvSpPr txBox="1">
            <a:spLocks noChangeArrowheads="1"/>
          </p:cNvSpPr>
          <p:nvPr/>
        </p:nvSpPr>
        <p:spPr bwMode="auto">
          <a:xfrm>
            <a:off x="6127750" y="6319838"/>
            <a:ext cx="2555875" cy="369887"/>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rgbClr val="00B050"/>
                </a:solidFill>
                <a:latin typeface="Arial" panose="020B0604020202020204" pitchFamily="34" charset="0"/>
              </a:rPr>
              <a:t>too large lattice strain</a:t>
            </a:r>
            <a:endParaRPr lang="ja-JP" altLang="en-US" sz="1800">
              <a:solidFill>
                <a:srgbClr val="00B050"/>
              </a:solidFill>
              <a:latin typeface="Arial" panose="020B0604020202020204" pitchFamily="34" charset="0"/>
            </a:endParaRPr>
          </a:p>
        </p:txBody>
      </p:sp>
      <p:sp>
        <p:nvSpPr>
          <p:cNvPr id="5207" name="テキスト ボックス 108"/>
          <p:cNvSpPr txBox="1">
            <a:spLocks noChangeArrowheads="1"/>
          </p:cNvSpPr>
          <p:nvPr/>
        </p:nvSpPr>
        <p:spPr bwMode="auto">
          <a:xfrm>
            <a:off x="6127750" y="4600575"/>
            <a:ext cx="2555875" cy="368300"/>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800">
                <a:latin typeface="Arial" panose="020B0604020202020204" pitchFamily="34" charset="0"/>
              </a:rPr>
              <a:t>i-loop</a:t>
            </a:r>
            <a:endParaRPr lang="ja-JP" altLang="en-US" sz="1800">
              <a:latin typeface="Arial" panose="020B0604020202020204" pitchFamily="34" charset="0"/>
            </a:endParaRPr>
          </a:p>
        </p:txBody>
      </p:sp>
      <p:sp>
        <p:nvSpPr>
          <p:cNvPr id="5208" name="スライド番号プレースホルダー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5BBE36A0-BB8A-4A28-841B-C4F495332B6F}" type="slidenum">
              <a:rPr lang="ja-JP" altLang="en-US" sz="1200">
                <a:solidFill>
                  <a:srgbClr val="898989"/>
                </a:solidFill>
              </a:rPr>
              <a:pPr>
                <a:spcBef>
                  <a:spcPct val="0"/>
                </a:spcBef>
                <a:buFontTx/>
                <a:buNone/>
              </a:pPr>
              <a:t>3</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14450" y="188913"/>
            <a:ext cx="73914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evaluation of RPV integrity</a:t>
            </a:r>
            <a:endParaRPr lang="ja-JP" altLang="en-US" sz="3600" b="1" dirty="0">
              <a:solidFill>
                <a:schemeClr val="tx1">
                  <a:lumMod val="95000"/>
                  <a:lumOff val="5000"/>
                </a:schemeClr>
              </a:solidFill>
              <a:ea typeface="+mn-ea"/>
              <a:cs typeface="Arial" pitchFamily="34" charset="0"/>
            </a:endParaRPr>
          </a:p>
        </p:txBody>
      </p:sp>
      <p:sp>
        <p:nvSpPr>
          <p:cNvPr id="3482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1" name="テキスト ボックス 11"/>
          <p:cNvSpPr txBox="1">
            <a:spLocks noChangeArrowheads="1"/>
          </p:cNvSpPr>
          <p:nvPr/>
        </p:nvSpPr>
        <p:spPr bwMode="auto">
          <a:xfrm>
            <a:off x="420688" y="1066800"/>
            <a:ext cx="8285162"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US" altLang="ja-JP" sz="2400"/>
              <a:t>Operation of ECCS (emergency core cooling system) cools core and the RPV rapidly.  RPV integrity under induced thermal stress is predicted using stress intensity factor as shown below.</a:t>
            </a:r>
            <a:endParaRPr lang="en-US" altLang="ja-JP" sz="2000"/>
          </a:p>
        </p:txBody>
      </p:sp>
      <p:sp>
        <p:nvSpPr>
          <p:cNvPr id="2" name="正方形/長方形 1"/>
          <p:cNvSpPr/>
          <p:nvPr/>
        </p:nvSpPr>
        <p:spPr>
          <a:xfrm>
            <a:off x="935038" y="2419350"/>
            <a:ext cx="6013450" cy="3232150"/>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823" name="テキスト ボックス 6"/>
          <p:cNvSpPr txBox="1">
            <a:spLocks noChangeArrowheads="1"/>
          </p:cNvSpPr>
          <p:nvPr/>
        </p:nvSpPr>
        <p:spPr bwMode="auto">
          <a:xfrm>
            <a:off x="4884738" y="5681663"/>
            <a:ext cx="2079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temperature</a:t>
            </a:r>
            <a:endParaRPr lang="ja-JP" altLang="en-US" sz="2000">
              <a:latin typeface="Arial" panose="020B0604020202020204" pitchFamily="34" charset="0"/>
            </a:endParaRPr>
          </a:p>
        </p:txBody>
      </p:sp>
      <p:sp>
        <p:nvSpPr>
          <p:cNvPr id="3" name="フリーフォーム 2"/>
          <p:cNvSpPr/>
          <p:nvPr/>
        </p:nvSpPr>
        <p:spPr>
          <a:xfrm>
            <a:off x="3435350" y="4865688"/>
            <a:ext cx="3519488" cy="636587"/>
          </a:xfrm>
          <a:custGeom>
            <a:avLst/>
            <a:gdLst>
              <a:gd name="connsiteX0" fmla="*/ 0 w 4802909"/>
              <a:gd name="connsiteY0" fmla="*/ 3537527 h 3849714"/>
              <a:gd name="connsiteX1" fmla="*/ 1524000 w 4802909"/>
              <a:gd name="connsiteY1" fmla="*/ 3500582 h 3849714"/>
              <a:gd name="connsiteX2" fmla="*/ 4802909 w 4802909"/>
              <a:gd name="connsiteY2" fmla="*/ 0 h 3849714"/>
              <a:gd name="connsiteX3" fmla="*/ 4802909 w 4802909"/>
              <a:gd name="connsiteY3" fmla="*/ 0 h 3849714"/>
              <a:gd name="connsiteX0" fmla="*/ 0 w 4581237"/>
              <a:gd name="connsiteY0" fmla="*/ 572655 h 3503011"/>
              <a:gd name="connsiteX1" fmla="*/ 1302328 w 4581237"/>
              <a:gd name="connsiteY1" fmla="*/ 3500582 h 3503011"/>
              <a:gd name="connsiteX2" fmla="*/ 4581237 w 4581237"/>
              <a:gd name="connsiteY2" fmla="*/ 0 h 3503011"/>
              <a:gd name="connsiteX3" fmla="*/ 4581237 w 4581237"/>
              <a:gd name="connsiteY3" fmla="*/ 0 h 3503011"/>
              <a:gd name="connsiteX0" fmla="*/ 0 w 4581237"/>
              <a:gd name="connsiteY0" fmla="*/ 572655 h 1431643"/>
              <a:gd name="connsiteX1" fmla="*/ 1209965 w 4581237"/>
              <a:gd name="connsiteY1" fmla="*/ 1422401 h 1431643"/>
              <a:gd name="connsiteX2" fmla="*/ 4581237 w 4581237"/>
              <a:gd name="connsiteY2" fmla="*/ 0 h 1431643"/>
              <a:gd name="connsiteX3" fmla="*/ 4581237 w 4581237"/>
              <a:gd name="connsiteY3" fmla="*/ 0 h 1431643"/>
              <a:gd name="connsiteX0" fmla="*/ 0 w 4747117"/>
              <a:gd name="connsiteY0" fmla="*/ 573838 h 1432826"/>
              <a:gd name="connsiteX1" fmla="*/ 1209965 w 4747117"/>
              <a:gd name="connsiteY1" fmla="*/ 1423584 h 1432826"/>
              <a:gd name="connsiteX2" fmla="*/ 4581237 w 4747117"/>
              <a:gd name="connsiteY2" fmla="*/ 1183 h 1432826"/>
              <a:gd name="connsiteX3" fmla="*/ 4184073 w 4747117"/>
              <a:gd name="connsiteY3" fmla="*/ 1201911 h 1432826"/>
              <a:gd name="connsiteX0" fmla="*/ 0 w 4200829"/>
              <a:gd name="connsiteY0" fmla="*/ 0 h 911663"/>
              <a:gd name="connsiteX1" fmla="*/ 1209965 w 4200829"/>
              <a:gd name="connsiteY1" fmla="*/ 849746 h 911663"/>
              <a:gd name="connsiteX2" fmla="*/ 3140365 w 4200829"/>
              <a:gd name="connsiteY2" fmla="*/ 822036 h 911663"/>
              <a:gd name="connsiteX3" fmla="*/ 4184073 w 4200829"/>
              <a:gd name="connsiteY3" fmla="*/ 628073 h 911663"/>
              <a:gd name="connsiteX0" fmla="*/ 0 w 4184073"/>
              <a:gd name="connsiteY0" fmla="*/ 0 h 872988"/>
              <a:gd name="connsiteX1" fmla="*/ 1209965 w 4184073"/>
              <a:gd name="connsiteY1" fmla="*/ 849746 h 872988"/>
              <a:gd name="connsiteX2" fmla="*/ 4184073 w 4184073"/>
              <a:gd name="connsiteY2" fmla="*/ 628073 h 872988"/>
              <a:gd name="connsiteX0" fmla="*/ 0 w 3278909"/>
              <a:gd name="connsiteY0" fmla="*/ 0 h 1316471"/>
              <a:gd name="connsiteX1" fmla="*/ 1209965 w 3278909"/>
              <a:gd name="connsiteY1" fmla="*/ 849746 h 1316471"/>
              <a:gd name="connsiteX2" fmla="*/ 3278909 w 3278909"/>
              <a:gd name="connsiteY2" fmla="*/ 1311564 h 1316471"/>
              <a:gd name="connsiteX0" fmla="*/ 0 w 3278909"/>
              <a:gd name="connsiteY0" fmla="*/ 0 h 1314074"/>
              <a:gd name="connsiteX1" fmla="*/ 1736437 w 3278909"/>
              <a:gd name="connsiteY1" fmla="*/ 535709 h 1314074"/>
              <a:gd name="connsiteX2" fmla="*/ 3278909 w 3278909"/>
              <a:gd name="connsiteY2" fmla="*/ 1311564 h 1314074"/>
              <a:gd name="connsiteX0" fmla="*/ 0 w 3278909"/>
              <a:gd name="connsiteY0" fmla="*/ 0 h 1311564"/>
              <a:gd name="connsiteX1" fmla="*/ 1736437 w 3278909"/>
              <a:gd name="connsiteY1" fmla="*/ 535709 h 1311564"/>
              <a:gd name="connsiteX2" fmla="*/ 2591595 w 3278909"/>
              <a:gd name="connsiteY2" fmla="*/ 935447 h 1311564"/>
              <a:gd name="connsiteX3" fmla="*/ 3278909 w 3278909"/>
              <a:gd name="connsiteY3" fmla="*/ 1311564 h 1311564"/>
              <a:gd name="connsiteX0" fmla="*/ 0 w 3278909"/>
              <a:gd name="connsiteY0" fmla="*/ 0 h 1311564"/>
              <a:gd name="connsiteX1" fmla="*/ 1736437 w 3278909"/>
              <a:gd name="connsiteY1" fmla="*/ 535709 h 1311564"/>
              <a:gd name="connsiteX2" fmla="*/ 3278909 w 3278909"/>
              <a:gd name="connsiteY2" fmla="*/ 1311564 h 1311564"/>
              <a:gd name="connsiteX0" fmla="*/ 0 w 3278909"/>
              <a:gd name="connsiteY0" fmla="*/ 0 h 1311564"/>
              <a:gd name="connsiteX1" fmla="*/ 1736437 w 3278909"/>
              <a:gd name="connsiteY1" fmla="*/ 535709 h 1311564"/>
              <a:gd name="connsiteX2" fmla="*/ 3278909 w 3278909"/>
              <a:gd name="connsiteY2" fmla="*/ 1311564 h 1311564"/>
              <a:gd name="connsiteX0" fmla="*/ 0 w 3278909"/>
              <a:gd name="connsiteY0" fmla="*/ 0 h 1311564"/>
              <a:gd name="connsiteX1" fmla="*/ 1736437 w 3278909"/>
              <a:gd name="connsiteY1" fmla="*/ 535709 h 1311564"/>
              <a:gd name="connsiteX2" fmla="*/ 3278909 w 3278909"/>
              <a:gd name="connsiteY2" fmla="*/ 1311564 h 1311564"/>
              <a:gd name="connsiteX0" fmla="*/ 0 w 3260436"/>
              <a:gd name="connsiteY0" fmla="*/ 18015 h 803106"/>
              <a:gd name="connsiteX1" fmla="*/ 1717964 w 3260436"/>
              <a:gd name="connsiteY1" fmla="*/ 27251 h 803106"/>
              <a:gd name="connsiteX2" fmla="*/ 3260436 w 3260436"/>
              <a:gd name="connsiteY2" fmla="*/ 803106 h 803106"/>
              <a:gd name="connsiteX0" fmla="*/ 0 w 3260436"/>
              <a:gd name="connsiteY0" fmla="*/ 119377 h 904468"/>
              <a:gd name="connsiteX1" fmla="*/ 1717964 w 3260436"/>
              <a:gd name="connsiteY1" fmla="*/ 128613 h 904468"/>
              <a:gd name="connsiteX2" fmla="*/ 3260436 w 3260436"/>
              <a:gd name="connsiteY2" fmla="*/ 904468 h 904468"/>
              <a:gd name="connsiteX0" fmla="*/ 0 w 3140364"/>
              <a:gd name="connsiteY0" fmla="*/ 246250 h 809668"/>
              <a:gd name="connsiteX1" fmla="*/ 1597892 w 3140364"/>
              <a:gd name="connsiteY1" fmla="*/ 33813 h 809668"/>
              <a:gd name="connsiteX2" fmla="*/ 3140364 w 3140364"/>
              <a:gd name="connsiteY2" fmla="*/ 809668 h 809668"/>
              <a:gd name="connsiteX0" fmla="*/ 0 w 3140364"/>
              <a:gd name="connsiteY0" fmla="*/ 90677 h 654095"/>
              <a:gd name="connsiteX1" fmla="*/ 1644074 w 3140364"/>
              <a:gd name="connsiteY1" fmla="*/ 155331 h 654095"/>
              <a:gd name="connsiteX2" fmla="*/ 3140364 w 3140364"/>
              <a:gd name="connsiteY2" fmla="*/ 654095 h 654095"/>
              <a:gd name="connsiteX0" fmla="*/ 0 w 3140364"/>
              <a:gd name="connsiteY0" fmla="*/ 90677 h 654095"/>
              <a:gd name="connsiteX1" fmla="*/ 1644074 w 3140364"/>
              <a:gd name="connsiteY1" fmla="*/ 155331 h 654095"/>
              <a:gd name="connsiteX2" fmla="*/ 3140364 w 3140364"/>
              <a:gd name="connsiteY2" fmla="*/ 654095 h 654095"/>
              <a:gd name="connsiteX0" fmla="*/ 0 w 3140364"/>
              <a:gd name="connsiteY0" fmla="*/ 72549 h 635967"/>
              <a:gd name="connsiteX1" fmla="*/ 1801092 w 3140364"/>
              <a:gd name="connsiteY1" fmla="*/ 220330 h 635967"/>
              <a:gd name="connsiteX2" fmla="*/ 3140364 w 3140364"/>
              <a:gd name="connsiteY2" fmla="*/ 635967 h 635967"/>
              <a:gd name="connsiteX0" fmla="*/ 0 w 3140364"/>
              <a:gd name="connsiteY0" fmla="*/ 75559 h 638977"/>
              <a:gd name="connsiteX1" fmla="*/ 1801092 w 3140364"/>
              <a:gd name="connsiteY1" fmla="*/ 223340 h 638977"/>
              <a:gd name="connsiteX2" fmla="*/ 3140364 w 3140364"/>
              <a:gd name="connsiteY2" fmla="*/ 638977 h 638977"/>
              <a:gd name="connsiteX0" fmla="*/ 0 w 2890982"/>
              <a:gd name="connsiteY0" fmla="*/ 50888 h 817506"/>
              <a:gd name="connsiteX1" fmla="*/ 1551710 w 2890982"/>
              <a:gd name="connsiteY1" fmla="*/ 401869 h 817506"/>
              <a:gd name="connsiteX2" fmla="*/ 2890982 w 2890982"/>
              <a:gd name="connsiteY2" fmla="*/ 817506 h 817506"/>
              <a:gd name="connsiteX0" fmla="*/ 0 w 2890982"/>
              <a:gd name="connsiteY0" fmla="*/ 0 h 766618"/>
              <a:gd name="connsiteX1" fmla="*/ 1551710 w 2890982"/>
              <a:gd name="connsiteY1" fmla="*/ 350981 h 766618"/>
              <a:gd name="connsiteX2" fmla="*/ 2890982 w 2890982"/>
              <a:gd name="connsiteY2" fmla="*/ 766618 h 766618"/>
              <a:gd name="connsiteX0" fmla="*/ 0 w 3583710"/>
              <a:gd name="connsiteY0" fmla="*/ 33991 h 440391"/>
              <a:gd name="connsiteX1" fmla="*/ 2244438 w 3583710"/>
              <a:gd name="connsiteY1" fmla="*/ 24754 h 440391"/>
              <a:gd name="connsiteX2" fmla="*/ 3583710 w 3583710"/>
              <a:gd name="connsiteY2" fmla="*/ 440391 h 440391"/>
              <a:gd name="connsiteX0" fmla="*/ 0 w 3583710"/>
              <a:gd name="connsiteY0" fmla="*/ 175362 h 581762"/>
              <a:gd name="connsiteX1" fmla="*/ 2244438 w 3583710"/>
              <a:gd name="connsiteY1" fmla="*/ 166125 h 581762"/>
              <a:gd name="connsiteX2" fmla="*/ 3583710 w 3583710"/>
              <a:gd name="connsiteY2" fmla="*/ 581762 h 581762"/>
              <a:gd name="connsiteX0" fmla="*/ 0 w 3583710"/>
              <a:gd name="connsiteY0" fmla="*/ 310079 h 716479"/>
              <a:gd name="connsiteX1" fmla="*/ 2244438 w 3583710"/>
              <a:gd name="connsiteY1" fmla="*/ 300842 h 716479"/>
              <a:gd name="connsiteX2" fmla="*/ 3583710 w 3583710"/>
              <a:gd name="connsiteY2" fmla="*/ 716479 h 716479"/>
              <a:gd name="connsiteX0" fmla="*/ 0 w 3583710"/>
              <a:gd name="connsiteY0" fmla="*/ 331231 h 737631"/>
              <a:gd name="connsiteX1" fmla="*/ 2244438 w 3583710"/>
              <a:gd name="connsiteY1" fmla="*/ 321994 h 737631"/>
              <a:gd name="connsiteX2" fmla="*/ 3583710 w 3583710"/>
              <a:gd name="connsiteY2" fmla="*/ 737631 h 737631"/>
              <a:gd name="connsiteX0" fmla="*/ 0 w 3583710"/>
              <a:gd name="connsiteY0" fmla="*/ 349836 h 756236"/>
              <a:gd name="connsiteX1" fmla="*/ 2272147 w 3583710"/>
              <a:gd name="connsiteY1" fmla="*/ 285181 h 756236"/>
              <a:gd name="connsiteX2" fmla="*/ 3583710 w 3583710"/>
              <a:gd name="connsiteY2" fmla="*/ 756236 h 756236"/>
              <a:gd name="connsiteX0" fmla="*/ 0 w 3454401"/>
              <a:gd name="connsiteY0" fmla="*/ 425494 h 554803"/>
              <a:gd name="connsiteX1" fmla="*/ 2142838 w 3454401"/>
              <a:gd name="connsiteY1" fmla="*/ 83748 h 554803"/>
              <a:gd name="connsiteX2" fmla="*/ 3454401 w 3454401"/>
              <a:gd name="connsiteY2" fmla="*/ 554803 h 554803"/>
              <a:gd name="connsiteX0" fmla="*/ 0 w 3454401"/>
              <a:gd name="connsiteY0" fmla="*/ 466082 h 595391"/>
              <a:gd name="connsiteX1" fmla="*/ 2142838 w 3454401"/>
              <a:gd name="connsiteY1" fmla="*/ 124336 h 595391"/>
              <a:gd name="connsiteX2" fmla="*/ 3454401 w 3454401"/>
              <a:gd name="connsiteY2" fmla="*/ 595391 h 595391"/>
              <a:gd name="connsiteX0" fmla="*/ 0 w 3454401"/>
              <a:gd name="connsiteY0" fmla="*/ 530312 h 659621"/>
              <a:gd name="connsiteX1" fmla="*/ 2133601 w 3454401"/>
              <a:gd name="connsiteY1" fmla="*/ 86966 h 659621"/>
              <a:gd name="connsiteX2" fmla="*/ 3454401 w 3454401"/>
              <a:gd name="connsiteY2" fmla="*/ 659621 h 659621"/>
              <a:gd name="connsiteX0" fmla="*/ 0 w 3232728"/>
              <a:gd name="connsiteY0" fmla="*/ 485776 h 615085"/>
              <a:gd name="connsiteX1" fmla="*/ 1911928 w 3232728"/>
              <a:gd name="connsiteY1" fmla="*/ 42430 h 615085"/>
              <a:gd name="connsiteX2" fmla="*/ 3232728 w 3232728"/>
              <a:gd name="connsiteY2" fmla="*/ 615085 h 615085"/>
              <a:gd name="connsiteX0" fmla="*/ 0 w 3519055"/>
              <a:gd name="connsiteY0" fmla="*/ 491301 h 611374"/>
              <a:gd name="connsiteX1" fmla="*/ 2198255 w 3519055"/>
              <a:gd name="connsiteY1" fmla="*/ 38719 h 611374"/>
              <a:gd name="connsiteX2" fmla="*/ 3519055 w 3519055"/>
              <a:gd name="connsiteY2" fmla="*/ 611374 h 611374"/>
              <a:gd name="connsiteX0" fmla="*/ 0 w 3519055"/>
              <a:gd name="connsiteY0" fmla="*/ 537447 h 657520"/>
              <a:gd name="connsiteX1" fmla="*/ 1655114 w 3519055"/>
              <a:gd name="connsiteY1" fmla="*/ 21470 h 657520"/>
              <a:gd name="connsiteX2" fmla="*/ 3519055 w 3519055"/>
              <a:gd name="connsiteY2" fmla="*/ 657520 h 657520"/>
              <a:gd name="connsiteX0" fmla="*/ 0 w 3519055"/>
              <a:gd name="connsiteY0" fmla="*/ 537447 h 657520"/>
              <a:gd name="connsiteX1" fmla="*/ 1655114 w 3519055"/>
              <a:gd name="connsiteY1" fmla="*/ 21470 h 657520"/>
              <a:gd name="connsiteX2" fmla="*/ 3519055 w 3519055"/>
              <a:gd name="connsiteY2" fmla="*/ 657520 h 657520"/>
              <a:gd name="connsiteX0" fmla="*/ 0 w 3519055"/>
              <a:gd name="connsiteY0" fmla="*/ 529452 h 649525"/>
              <a:gd name="connsiteX1" fmla="*/ 1655114 w 3519055"/>
              <a:gd name="connsiteY1" fmla="*/ 13475 h 649525"/>
              <a:gd name="connsiteX2" fmla="*/ 3519055 w 3519055"/>
              <a:gd name="connsiteY2" fmla="*/ 649525 h 649525"/>
              <a:gd name="connsiteX0" fmla="*/ 0 w 3519055"/>
              <a:gd name="connsiteY0" fmla="*/ 521473 h 641546"/>
              <a:gd name="connsiteX1" fmla="*/ 1655114 w 3519055"/>
              <a:gd name="connsiteY1" fmla="*/ 5496 h 641546"/>
              <a:gd name="connsiteX2" fmla="*/ 3519055 w 3519055"/>
              <a:gd name="connsiteY2" fmla="*/ 641546 h 641546"/>
              <a:gd name="connsiteX0" fmla="*/ 0 w 3519055"/>
              <a:gd name="connsiteY0" fmla="*/ 521473 h 641546"/>
              <a:gd name="connsiteX1" fmla="*/ 1655114 w 3519055"/>
              <a:gd name="connsiteY1" fmla="*/ 5496 h 641546"/>
              <a:gd name="connsiteX2" fmla="*/ 3519055 w 3519055"/>
              <a:gd name="connsiteY2" fmla="*/ 641546 h 641546"/>
              <a:gd name="connsiteX0" fmla="*/ 0 w 3519055"/>
              <a:gd name="connsiteY0" fmla="*/ 515977 h 636050"/>
              <a:gd name="connsiteX1" fmla="*/ 1655114 w 3519055"/>
              <a:gd name="connsiteY1" fmla="*/ 0 h 636050"/>
              <a:gd name="connsiteX2" fmla="*/ 3519055 w 3519055"/>
              <a:gd name="connsiteY2" fmla="*/ 636050 h 636050"/>
              <a:gd name="connsiteX0" fmla="*/ 0 w 3519055"/>
              <a:gd name="connsiteY0" fmla="*/ 515977 h 636050"/>
              <a:gd name="connsiteX1" fmla="*/ 1655114 w 3519055"/>
              <a:gd name="connsiteY1" fmla="*/ 0 h 636050"/>
              <a:gd name="connsiteX2" fmla="*/ 3519055 w 3519055"/>
              <a:gd name="connsiteY2" fmla="*/ 636050 h 636050"/>
              <a:gd name="connsiteX0" fmla="*/ 0 w 3519055"/>
              <a:gd name="connsiteY0" fmla="*/ 515977 h 636050"/>
              <a:gd name="connsiteX1" fmla="*/ 1655114 w 3519055"/>
              <a:gd name="connsiteY1" fmla="*/ 0 h 636050"/>
              <a:gd name="connsiteX2" fmla="*/ 3519055 w 3519055"/>
              <a:gd name="connsiteY2" fmla="*/ 636050 h 636050"/>
            </a:gdLst>
            <a:ahLst/>
            <a:cxnLst>
              <a:cxn ang="0">
                <a:pos x="connsiteX0" y="connsiteY0"/>
              </a:cxn>
              <a:cxn ang="0">
                <a:pos x="connsiteX1" y="connsiteY1"/>
              </a:cxn>
              <a:cxn ang="0">
                <a:pos x="connsiteX2" y="connsiteY2"/>
              </a:cxn>
            </a:cxnLst>
            <a:rect l="l" t="t" r="r" b="b"/>
            <a:pathLst>
              <a:path w="3519055" h="636050">
                <a:moveTo>
                  <a:pt x="0" y="515977"/>
                </a:moveTo>
                <a:cubicBezTo>
                  <a:pt x="904091" y="-59067"/>
                  <a:pt x="1349229" y="16213"/>
                  <a:pt x="1655114" y="0"/>
                </a:cubicBezTo>
                <a:cubicBezTo>
                  <a:pt x="2513194" y="10955"/>
                  <a:pt x="3253126" y="548304"/>
                  <a:pt x="3519055" y="636050"/>
                </a:cubicBezTo>
              </a:path>
            </a:pathLst>
          </a:custGeom>
          <a:noFill/>
          <a:ln w="571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フリーフォーム 17"/>
          <p:cNvSpPr/>
          <p:nvPr/>
        </p:nvSpPr>
        <p:spPr>
          <a:xfrm>
            <a:off x="935038" y="3376613"/>
            <a:ext cx="3103562" cy="1911350"/>
          </a:xfrm>
          <a:custGeom>
            <a:avLst/>
            <a:gdLst>
              <a:gd name="connsiteX0" fmla="*/ 0 w 4802909"/>
              <a:gd name="connsiteY0" fmla="*/ 3537527 h 3849714"/>
              <a:gd name="connsiteX1" fmla="*/ 1524000 w 4802909"/>
              <a:gd name="connsiteY1" fmla="*/ 3500582 h 3849714"/>
              <a:gd name="connsiteX2" fmla="*/ 4802909 w 4802909"/>
              <a:gd name="connsiteY2" fmla="*/ 0 h 3849714"/>
              <a:gd name="connsiteX3" fmla="*/ 4802909 w 4802909"/>
              <a:gd name="connsiteY3" fmla="*/ 0 h 3849714"/>
              <a:gd name="connsiteX0" fmla="*/ 0 w 4802909"/>
              <a:gd name="connsiteY0" fmla="*/ 3537527 h 3781317"/>
              <a:gd name="connsiteX1" fmla="*/ 1524000 w 4802909"/>
              <a:gd name="connsiteY1" fmla="*/ 3500582 h 3781317"/>
              <a:gd name="connsiteX2" fmla="*/ 4802909 w 4802909"/>
              <a:gd name="connsiteY2" fmla="*/ 0 h 3781317"/>
              <a:gd name="connsiteX3" fmla="*/ 4802909 w 4802909"/>
              <a:gd name="connsiteY3" fmla="*/ 0 h 3781317"/>
              <a:gd name="connsiteX0" fmla="*/ 0 w 4802909"/>
              <a:gd name="connsiteY0" fmla="*/ 3537527 h 3631073"/>
              <a:gd name="connsiteX1" fmla="*/ 1524000 w 4802909"/>
              <a:gd name="connsiteY1" fmla="*/ 3500582 h 3631073"/>
              <a:gd name="connsiteX2" fmla="*/ 4802909 w 4802909"/>
              <a:gd name="connsiteY2" fmla="*/ 0 h 3631073"/>
              <a:gd name="connsiteX3" fmla="*/ 4802909 w 4802909"/>
              <a:gd name="connsiteY3" fmla="*/ 0 h 3631073"/>
              <a:gd name="connsiteX0" fmla="*/ 0 w 5218546"/>
              <a:gd name="connsiteY0" fmla="*/ 3685608 h 3779154"/>
              <a:gd name="connsiteX1" fmla="*/ 1524000 w 5218546"/>
              <a:gd name="connsiteY1" fmla="*/ 3648663 h 3779154"/>
              <a:gd name="connsiteX2" fmla="*/ 4802909 w 5218546"/>
              <a:gd name="connsiteY2" fmla="*/ 148081 h 3779154"/>
              <a:gd name="connsiteX3" fmla="*/ 5218546 w 5218546"/>
              <a:gd name="connsiteY3" fmla="*/ 711500 h 3779154"/>
              <a:gd name="connsiteX0" fmla="*/ 0 w 4802909"/>
              <a:gd name="connsiteY0" fmla="*/ 3537527 h 3631073"/>
              <a:gd name="connsiteX1" fmla="*/ 1524000 w 4802909"/>
              <a:gd name="connsiteY1" fmla="*/ 3500582 h 3631073"/>
              <a:gd name="connsiteX2" fmla="*/ 4802909 w 4802909"/>
              <a:gd name="connsiteY2" fmla="*/ 0 h 3631073"/>
              <a:gd name="connsiteX0" fmla="*/ 0 w 4285672"/>
              <a:gd name="connsiteY0" fmla="*/ 2817090 h 3007805"/>
              <a:gd name="connsiteX1" fmla="*/ 1524000 w 4285672"/>
              <a:gd name="connsiteY1" fmla="*/ 2780145 h 3007805"/>
              <a:gd name="connsiteX2" fmla="*/ 4285672 w 4285672"/>
              <a:gd name="connsiteY2" fmla="*/ 0 h 3007805"/>
              <a:gd name="connsiteX0" fmla="*/ 0 w 4285672"/>
              <a:gd name="connsiteY0" fmla="*/ 2817090 h 3007805"/>
              <a:gd name="connsiteX1" fmla="*/ 1524000 w 4285672"/>
              <a:gd name="connsiteY1" fmla="*/ 2780145 h 3007805"/>
              <a:gd name="connsiteX2" fmla="*/ 4285672 w 4285672"/>
              <a:gd name="connsiteY2" fmla="*/ 0 h 3007805"/>
              <a:gd name="connsiteX0" fmla="*/ 0 w 4285672"/>
              <a:gd name="connsiteY0" fmla="*/ 2817090 h 3007805"/>
              <a:gd name="connsiteX1" fmla="*/ 1524000 w 4285672"/>
              <a:gd name="connsiteY1" fmla="*/ 2780145 h 3007805"/>
              <a:gd name="connsiteX2" fmla="*/ 4285672 w 4285672"/>
              <a:gd name="connsiteY2" fmla="*/ 0 h 3007805"/>
              <a:gd name="connsiteX0" fmla="*/ 0 w 3860799"/>
              <a:gd name="connsiteY0" fmla="*/ 2225963 h 2373280"/>
              <a:gd name="connsiteX1" fmla="*/ 1524000 w 3860799"/>
              <a:gd name="connsiteY1" fmla="*/ 2189018 h 2373280"/>
              <a:gd name="connsiteX2" fmla="*/ 3860799 w 3860799"/>
              <a:gd name="connsiteY2" fmla="*/ 0 h 2373280"/>
              <a:gd name="connsiteX0" fmla="*/ 0 w 3500581"/>
              <a:gd name="connsiteY0" fmla="*/ 1413163 h 2225671"/>
              <a:gd name="connsiteX1" fmla="*/ 1163782 w 3500581"/>
              <a:gd name="connsiteY1" fmla="*/ 2189018 h 2225671"/>
              <a:gd name="connsiteX2" fmla="*/ 3500581 w 3500581"/>
              <a:gd name="connsiteY2" fmla="*/ 0 h 2225671"/>
              <a:gd name="connsiteX0" fmla="*/ 0 w 3500581"/>
              <a:gd name="connsiteY0" fmla="*/ 1413163 h 1431746"/>
              <a:gd name="connsiteX1" fmla="*/ 1246909 w 3500581"/>
              <a:gd name="connsiteY1" fmla="*/ 1219200 h 1431746"/>
              <a:gd name="connsiteX2" fmla="*/ 3500581 w 3500581"/>
              <a:gd name="connsiteY2" fmla="*/ 0 h 1431746"/>
              <a:gd name="connsiteX0" fmla="*/ 0 w 3389745"/>
              <a:gd name="connsiteY0" fmla="*/ 2456872 h 2527056"/>
              <a:gd name="connsiteX1" fmla="*/ 1246909 w 3389745"/>
              <a:gd name="connsiteY1" fmla="*/ 2262909 h 2527056"/>
              <a:gd name="connsiteX2" fmla="*/ 3389745 w 3389745"/>
              <a:gd name="connsiteY2" fmla="*/ 0 h 2527056"/>
              <a:gd name="connsiteX0" fmla="*/ 0 w 3389745"/>
              <a:gd name="connsiteY0" fmla="*/ 2456872 h 2465549"/>
              <a:gd name="connsiteX1" fmla="*/ 1246909 w 3389745"/>
              <a:gd name="connsiteY1" fmla="*/ 2262909 h 2465549"/>
              <a:gd name="connsiteX2" fmla="*/ 3389745 w 3389745"/>
              <a:gd name="connsiteY2" fmla="*/ 0 h 2465549"/>
              <a:gd name="connsiteX0" fmla="*/ 0 w 3103417"/>
              <a:gd name="connsiteY0" fmla="*/ 1911926 h 1951165"/>
              <a:gd name="connsiteX1" fmla="*/ 1246909 w 3103417"/>
              <a:gd name="connsiteY1" fmla="*/ 1717963 h 1951165"/>
              <a:gd name="connsiteX2" fmla="*/ 3103417 w 3103417"/>
              <a:gd name="connsiteY2" fmla="*/ 0 h 1951165"/>
              <a:gd name="connsiteX0" fmla="*/ 0 w 3103417"/>
              <a:gd name="connsiteY0" fmla="*/ 1911926 h 1951165"/>
              <a:gd name="connsiteX1" fmla="*/ 1246909 w 3103417"/>
              <a:gd name="connsiteY1" fmla="*/ 1717963 h 1951165"/>
              <a:gd name="connsiteX2" fmla="*/ 3103417 w 3103417"/>
              <a:gd name="connsiteY2" fmla="*/ 0 h 1951165"/>
              <a:gd name="connsiteX0" fmla="*/ 0 w 3103417"/>
              <a:gd name="connsiteY0" fmla="*/ 1911926 h 1923874"/>
              <a:gd name="connsiteX1" fmla="*/ 1246909 w 3103417"/>
              <a:gd name="connsiteY1" fmla="*/ 1717963 h 1923874"/>
              <a:gd name="connsiteX2" fmla="*/ 3103417 w 3103417"/>
              <a:gd name="connsiteY2" fmla="*/ 0 h 1923874"/>
              <a:gd name="connsiteX0" fmla="*/ 0 w 3103417"/>
              <a:gd name="connsiteY0" fmla="*/ 1911926 h 1911926"/>
              <a:gd name="connsiteX1" fmla="*/ 1246909 w 3103417"/>
              <a:gd name="connsiteY1" fmla="*/ 1717963 h 1911926"/>
              <a:gd name="connsiteX2" fmla="*/ 3103417 w 3103417"/>
              <a:gd name="connsiteY2" fmla="*/ 0 h 1911926"/>
              <a:gd name="connsiteX0" fmla="*/ 0 w 3103417"/>
              <a:gd name="connsiteY0" fmla="*/ 1911926 h 1911926"/>
              <a:gd name="connsiteX1" fmla="*/ 1413164 w 3103417"/>
              <a:gd name="connsiteY1" fmla="*/ 1625600 h 1911926"/>
              <a:gd name="connsiteX2" fmla="*/ 3103417 w 3103417"/>
              <a:gd name="connsiteY2" fmla="*/ 0 h 1911926"/>
              <a:gd name="connsiteX0" fmla="*/ 0 w 3103417"/>
              <a:gd name="connsiteY0" fmla="*/ 1911926 h 1911926"/>
              <a:gd name="connsiteX1" fmla="*/ 1413164 w 3103417"/>
              <a:gd name="connsiteY1" fmla="*/ 1625600 h 1911926"/>
              <a:gd name="connsiteX2" fmla="*/ 3103417 w 3103417"/>
              <a:gd name="connsiteY2" fmla="*/ 0 h 1911926"/>
            </a:gdLst>
            <a:ahLst/>
            <a:cxnLst>
              <a:cxn ang="0">
                <a:pos x="connsiteX0" y="connsiteY0"/>
              </a:cxn>
              <a:cxn ang="0">
                <a:pos x="connsiteX1" y="connsiteY1"/>
              </a:cxn>
              <a:cxn ang="0">
                <a:pos x="connsiteX2" y="connsiteY2"/>
              </a:cxn>
            </a:cxnLst>
            <a:rect l="l" t="t" r="r" b="b"/>
            <a:pathLst>
              <a:path w="3103417" h="1911926">
                <a:moveTo>
                  <a:pt x="0" y="1911926"/>
                </a:moveTo>
                <a:cubicBezTo>
                  <a:pt x="749684" y="1892683"/>
                  <a:pt x="1052946" y="1814945"/>
                  <a:pt x="1413164" y="1625600"/>
                </a:cubicBezTo>
                <a:cubicBezTo>
                  <a:pt x="1773382" y="1436255"/>
                  <a:pt x="2764750" y="387927"/>
                  <a:pt x="3103417" y="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フリーフォーム 18"/>
          <p:cNvSpPr/>
          <p:nvPr/>
        </p:nvSpPr>
        <p:spPr>
          <a:xfrm>
            <a:off x="1749425" y="3376613"/>
            <a:ext cx="3103563" cy="1911350"/>
          </a:xfrm>
          <a:custGeom>
            <a:avLst/>
            <a:gdLst>
              <a:gd name="connsiteX0" fmla="*/ 0 w 4802909"/>
              <a:gd name="connsiteY0" fmla="*/ 3537527 h 3849714"/>
              <a:gd name="connsiteX1" fmla="*/ 1524000 w 4802909"/>
              <a:gd name="connsiteY1" fmla="*/ 3500582 h 3849714"/>
              <a:gd name="connsiteX2" fmla="*/ 4802909 w 4802909"/>
              <a:gd name="connsiteY2" fmla="*/ 0 h 3849714"/>
              <a:gd name="connsiteX3" fmla="*/ 4802909 w 4802909"/>
              <a:gd name="connsiteY3" fmla="*/ 0 h 3849714"/>
              <a:gd name="connsiteX0" fmla="*/ 0 w 4802909"/>
              <a:gd name="connsiteY0" fmla="*/ 3537527 h 3781317"/>
              <a:gd name="connsiteX1" fmla="*/ 1524000 w 4802909"/>
              <a:gd name="connsiteY1" fmla="*/ 3500582 h 3781317"/>
              <a:gd name="connsiteX2" fmla="*/ 4802909 w 4802909"/>
              <a:gd name="connsiteY2" fmla="*/ 0 h 3781317"/>
              <a:gd name="connsiteX3" fmla="*/ 4802909 w 4802909"/>
              <a:gd name="connsiteY3" fmla="*/ 0 h 3781317"/>
              <a:gd name="connsiteX0" fmla="*/ 0 w 4802909"/>
              <a:gd name="connsiteY0" fmla="*/ 3537527 h 3631073"/>
              <a:gd name="connsiteX1" fmla="*/ 1524000 w 4802909"/>
              <a:gd name="connsiteY1" fmla="*/ 3500582 h 3631073"/>
              <a:gd name="connsiteX2" fmla="*/ 4802909 w 4802909"/>
              <a:gd name="connsiteY2" fmla="*/ 0 h 3631073"/>
              <a:gd name="connsiteX3" fmla="*/ 4802909 w 4802909"/>
              <a:gd name="connsiteY3" fmla="*/ 0 h 3631073"/>
              <a:gd name="connsiteX0" fmla="*/ 0 w 5218546"/>
              <a:gd name="connsiteY0" fmla="*/ 3685608 h 3779154"/>
              <a:gd name="connsiteX1" fmla="*/ 1524000 w 5218546"/>
              <a:gd name="connsiteY1" fmla="*/ 3648663 h 3779154"/>
              <a:gd name="connsiteX2" fmla="*/ 4802909 w 5218546"/>
              <a:gd name="connsiteY2" fmla="*/ 148081 h 3779154"/>
              <a:gd name="connsiteX3" fmla="*/ 5218546 w 5218546"/>
              <a:gd name="connsiteY3" fmla="*/ 711500 h 3779154"/>
              <a:gd name="connsiteX0" fmla="*/ 0 w 4802909"/>
              <a:gd name="connsiteY0" fmla="*/ 3537527 h 3631073"/>
              <a:gd name="connsiteX1" fmla="*/ 1524000 w 4802909"/>
              <a:gd name="connsiteY1" fmla="*/ 3500582 h 3631073"/>
              <a:gd name="connsiteX2" fmla="*/ 4802909 w 4802909"/>
              <a:gd name="connsiteY2" fmla="*/ 0 h 3631073"/>
              <a:gd name="connsiteX0" fmla="*/ 0 w 4285672"/>
              <a:gd name="connsiteY0" fmla="*/ 2817090 h 3007805"/>
              <a:gd name="connsiteX1" fmla="*/ 1524000 w 4285672"/>
              <a:gd name="connsiteY1" fmla="*/ 2780145 h 3007805"/>
              <a:gd name="connsiteX2" fmla="*/ 4285672 w 4285672"/>
              <a:gd name="connsiteY2" fmla="*/ 0 h 3007805"/>
              <a:gd name="connsiteX0" fmla="*/ 0 w 4285672"/>
              <a:gd name="connsiteY0" fmla="*/ 2817090 h 3007805"/>
              <a:gd name="connsiteX1" fmla="*/ 1524000 w 4285672"/>
              <a:gd name="connsiteY1" fmla="*/ 2780145 h 3007805"/>
              <a:gd name="connsiteX2" fmla="*/ 4285672 w 4285672"/>
              <a:gd name="connsiteY2" fmla="*/ 0 h 3007805"/>
              <a:gd name="connsiteX0" fmla="*/ 0 w 4285672"/>
              <a:gd name="connsiteY0" fmla="*/ 2817090 h 3007805"/>
              <a:gd name="connsiteX1" fmla="*/ 1524000 w 4285672"/>
              <a:gd name="connsiteY1" fmla="*/ 2780145 h 3007805"/>
              <a:gd name="connsiteX2" fmla="*/ 4285672 w 4285672"/>
              <a:gd name="connsiteY2" fmla="*/ 0 h 3007805"/>
              <a:gd name="connsiteX0" fmla="*/ 0 w 3860799"/>
              <a:gd name="connsiteY0" fmla="*/ 2225963 h 2373280"/>
              <a:gd name="connsiteX1" fmla="*/ 1524000 w 3860799"/>
              <a:gd name="connsiteY1" fmla="*/ 2189018 h 2373280"/>
              <a:gd name="connsiteX2" fmla="*/ 3860799 w 3860799"/>
              <a:gd name="connsiteY2" fmla="*/ 0 h 2373280"/>
              <a:gd name="connsiteX0" fmla="*/ 0 w 3500581"/>
              <a:gd name="connsiteY0" fmla="*/ 1413163 h 2225671"/>
              <a:gd name="connsiteX1" fmla="*/ 1163782 w 3500581"/>
              <a:gd name="connsiteY1" fmla="*/ 2189018 h 2225671"/>
              <a:gd name="connsiteX2" fmla="*/ 3500581 w 3500581"/>
              <a:gd name="connsiteY2" fmla="*/ 0 h 2225671"/>
              <a:gd name="connsiteX0" fmla="*/ 0 w 3500581"/>
              <a:gd name="connsiteY0" fmla="*/ 1413163 h 1431746"/>
              <a:gd name="connsiteX1" fmla="*/ 1246909 w 3500581"/>
              <a:gd name="connsiteY1" fmla="*/ 1219200 h 1431746"/>
              <a:gd name="connsiteX2" fmla="*/ 3500581 w 3500581"/>
              <a:gd name="connsiteY2" fmla="*/ 0 h 1431746"/>
              <a:gd name="connsiteX0" fmla="*/ 0 w 3389745"/>
              <a:gd name="connsiteY0" fmla="*/ 2456872 h 2527056"/>
              <a:gd name="connsiteX1" fmla="*/ 1246909 w 3389745"/>
              <a:gd name="connsiteY1" fmla="*/ 2262909 h 2527056"/>
              <a:gd name="connsiteX2" fmla="*/ 3389745 w 3389745"/>
              <a:gd name="connsiteY2" fmla="*/ 0 h 2527056"/>
              <a:gd name="connsiteX0" fmla="*/ 0 w 3389745"/>
              <a:gd name="connsiteY0" fmla="*/ 2456872 h 2465549"/>
              <a:gd name="connsiteX1" fmla="*/ 1246909 w 3389745"/>
              <a:gd name="connsiteY1" fmla="*/ 2262909 h 2465549"/>
              <a:gd name="connsiteX2" fmla="*/ 3389745 w 3389745"/>
              <a:gd name="connsiteY2" fmla="*/ 0 h 2465549"/>
              <a:gd name="connsiteX0" fmla="*/ 0 w 3103417"/>
              <a:gd name="connsiteY0" fmla="*/ 1911926 h 1951165"/>
              <a:gd name="connsiteX1" fmla="*/ 1246909 w 3103417"/>
              <a:gd name="connsiteY1" fmla="*/ 1717963 h 1951165"/>
              <a:gd name="connsiteX2" fmla="*/ 3103417 w 3103417"/>
              <a:gd name="connsiteY2" fmla="*/ 0 h 1951165"/>
              <a:gd name="connsiteX0" fmla="*/ 0 w 3103417"/>
              <a:gd name="connsiteY0" fmla="*/ 1911926 h 1951165"/>
              <a:gd name="connsiteX1" fmla="*/ 1246909 w 3103417"/>
              <a:gd name="connsiteY1" fmla="*/ 1717963 h 1951165"/>
              <a:gd name="connsiteX2" fmla="*/ 3103417 w 3103417"/>
              <a:gd name="connsiteY2" fmla="*/ 0 h 1951165"/>
              <a:gd name="connsiteX0" fmla="*/ 0 w 3103417"/>
              <a:gd name="connsiteY0" fmla="*/ 1911926 h 1923874"/>
              <a:gd name="connsiteX1" fmla="*/ 1246909 w 3103417"/>
              <a:gd name="connsiteY1" fmla="*/ 1717963 h 1923874"/>
              <a:gd name="connsiteX2" fmla="*/ 3103417 w 3103417"/>
              <a:gd name="connsiteY2" fmla="*/ 0 h 1923874"/>
              <a:gd name="connsiteX0" fmla="*/ 0 w 3103417"/>
              <a:gd name="connsiteY0" fmla="*/ 1911926 h 1911926"/>
              <a:gd name="connsiteX1" fmla="*/ 1246909 w 3103417"/>
              <a:gd name="connsiteY1" fmla="*/ 1717963 h 1911926"/>
              <a:gd name="connsiteX2" fmla="*/ 3103417 w 3103417"/>
              <a:gd name="connsiteY2" fmla="*/ 0 h 1911926"/>
              <a:gd name="connsiteX0" fmla="*/ 0 w 3103417"/>
              <a:gd name="connsiteY0" fmla="*/ 1911926 h 1911926"/>
              <a:gd name="connsiteX1" fmla="*/ 1413164 w 3103417"/>
              <a:gd name="connsiteY1" fmla="*/ 1625600 h 1911926"/>
              <a:gd name="connsiteX2" fmla="*/ 3103417 w 3103417"/>
              <a:gd name="connsiteY2" fmla="*/ 0 h 1911926"/>
              <a:gd name="connsiteX0" fmla="*/ 0 w 3103417"/>
              <a:gd name="connsiteY0" fmla="*/ 1911926 h 1911926"/>
              <a:gd name="connsiteX1" fmla="*/ 1413164 w 3103417"/>
              <a:gd name="connsiteY1" fmla="*/ 1625600 h 1911926"/>
              <a:gd name="connsiteX2" fmla="*/ 3103417 w 3103417"/>
              <a:gd name="connsiteY2" fmla="*/ 0 h 1911926"/>
            </a:gdLst>
            <a:ahLst/>
            <a:cxnLst>
              <a:cxn ang="0">
                <a:pos x="connsiteX0" y="connsiteY0"/>
              </a:cxn>
              <a:cxn ang="0">
                <a:pos x="connsiteX1" y="connsiteY1"/>
              </a:cxn>
              <a:cxn ang="0">
                <a:pos x="connsiteX2" y="connsiteY2"/>
              </a:cxn>
            </a:cxnLst>
            <a:rect l="l" t="t" r="r" b="b"/>
            <a:pathLst>
              <a:path w="3103417" h="1911926">
                <a:moveTo>
                  <a:pt x="0" y="1911926"/>
                </a:moveTo>
                <a:cubicBezTo>
                  <a:pt x="749684" y="1892683"/>
                  <a:pt x="1052946" y="1814945"/>
                  <a:pt x="1413164" y="1625600"/>
                </a:cubicBezTo>
                <a:cubicBezTo>
                  <a:pt x="1773382" y="1436255"/>
                  <a:pt x="2764750" y="387927"/>
                  <a:pt x="3103417" y="0"/>
                </a:cubicBezTo>
              </a:path>
            </a:pathLst>
          </a:custGeom>
          <a:noFill/>
          <a:ln w="57150">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角丸四角形吹き出し 19"/>
          <p:cNvSpPr/>
          <p:nvPr/>
        </p:nvSpPr>
        <p:spPr>
          <a:xfrm>
            <a:off x="1003300" y="2498725"/>
            <a:ext cx="5821363" cy="560388"/>
          </a:xfrm>
          <a:prstGeom prst="wedgeRoundRectCallout">
            <a:avLst>
              <a:gd name="adj1" fmla="val 2813"/>
              <a:gd name="adj2" fmla="val 96181"/>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chemeClr val="tx1"/>
                </a:solidFill>
              </a:rPr>
              <a:t>Temperature dependence of material toughness.  Radiation hardening shifts the curve to the higher temperature.</a:t>
            </a:r>
            <a:endParaRPr lang="ja-JP" altLang="en-US" dirty="0">
              <a:solidFill>
                <a:schemeClr val="tx1"/>
              </a:solidFill>
            </a:endParaRPr>
          </a:p>
        </p:txBody>
      </p:sp>
      <p:sp>
        <p:nvSpPr>
          <p:cNvPr id="21" name="テキスト ボックス 6"/>
          <p:cNvSpPr txBox="1">
            <a:spLocks noChangeArrowheads="1"/>
          </p:cNvSpPr>
          <p:nvPr/>
        </p:nvSpPr>
        <p:spPr bwMode="auto">
          <a:xfrm>
            <a:off x="2374900" y="3336925"/>
            <a:ext cx="1111250" cy="585788"/>
          </a:xfrm>
          <a:prstGeom prst="rect">
            <a:avLst/>
          </a:prstGeom>
          <a:solidFill>
            <a:schemeClr val="bg1">
              <a:lumMod val="85000"/>
            </a:schemeClr>
          </a:solidFill>
          <a:ln w="19050">
            <a:no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r>
              <a:rPr lang="en-US" altLang="ja-JP" sz="1600" dirty="0" smtClean="0">
                <a:latin typeface="Arial" panose="020B0604020202020204" pitchFamily="34" charset="0"/>
              </a:rPr>
              <a:t>before irradiation</a:t>
            </a:r>
            <a:endParaRPr lang="ja-JP" altLang="en-US" sz="1600" dirty="0" smtClean="0">
              <a:latin typeface="Arial" panose="020B0604020202020204" pitchFamily="34" charset="0"/>
            </a:endParaRPr>
          </a:p>
        </p:txBody>
      </p:sp>
      <p:sp>
        <p:nvSpPr>
          <p:cNvPr id="143374" name="テキスト ボックス 6"/>
          <p:cNvSpPr txBox="1">
            <a:spLocks noChangeArrowheads="1"/>
          </p:cNvSpPr>
          <p:nvPr/>
        </p:nvSpPr>
        <p:spPr bwMode="auto">
          <a:xfrm>
            <a:off x="4859338" y="3298825"/>
            <a:ext cx="1111250" cy="584200"/>
          </a:xfrm>
          <a:prstGeom prst="rect">
            <a:avLst/>
          </a:prstGeom>
          <a:solidFill>
            <a:srgbClr val="CC99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1600">
                <a:latin typeface="Arial" panose="020B0604020202020204" pitchFamily="34" charset="0"/>
              </a:rPr>
              <a:t>after irradiation</a:t>
            </a:r>
            <a:endParaRPr lang="ja-JP" altLang="en-US" sz="1600">
              <a:latin typeface="Arial" panose="020B0604020202020204" pitchFamily="34" charset="0"/>
            </a:endParaRPr>
          </a:p>
        </p:txBody>
      </p:sp>
      <p:sp>
        <p:nvSpPr>
          <p:cNvPr id="23" name="角丸四角形吹き出し 22"/>
          <p:cNvSpPr/>
          <p:nvPr/>
        </p:nvSpPr>
        <p:spPr>
          <a:xfrm>
            <a:off x="6062663" y="3643313"/>
            <a:ext cx="2843212" cy="904875"/>
          </a:xfrm>
          <a:prstGeom prst="wedgeRoundRectCallout">
            <a:avLst>
              <a:gd name="adj1" fmla="val -42020"/>
              <a:gd name="adj2" fmla="val 107311"/>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rgbClr val="FF0000"/>
                </a:solidFill>
              </a:rPr>
              <a:t>Stress intensity factor (K) </a:t>
            </a:r>
            <a:r>
              <a:rPr lang="en-US" altLang="ja-JP" dirty="0">
                <a:solidFill>
                  <a:schemeClr val="tx1"/>
                </a:solidFill>
              </a:rPr>
              <a:t>assuming conservative crack length and thermal stress.</a:t>
            </a:r>
            <a:endParaRPr lang="ja-JP" altLang="en-US" dirty="0">
              <a:solidFill>
                <a:schemeClr val="tx1"/>
              </a:solidFill>
            </a:endParaRPr>
          </a:p>
        </p:txBody>
      </p:sp>
      <p:sp>
        <p:nvSpPr>
          <p:cNvPr id="4" name="円/楕円 3"/>
          <p:cNvSpPr/>
          <p:nvPr/>
        </p:nvSpPr>
        <p:spPr>
          <a:xfrm>
            <a:off x="3144838" y="4787900"/>
            <a:ext cx="989012" cy="474663"/>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角丸四角形吹き出し 24"/>
          <p:cNvSpPr/>
          <p:nvPr/>
        </p:nvSpPr>
        <p:spPr>
          <a:xfrm>
            <a:off x="4230688" y="4108450"/>
            <a:ext cx="1670050" cy="636588"/>
          </a:xfrm>
          <a:prstGeom prst="wedgeRoundRectCallout">
            <a:avLst>
              <a:gd name="adj1" fmla="val -64706"/>
              <a:gd name="adj2" fmla="val 59298"/>
              <a:gd name="adj3" fmla="val 16667"/>
            </a:avLst>
          </a:prstGeom>
          <a:solidFill>
            <a:srgbClr val="FFFF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sz="2000" dirty="0">
                <a:solidFill>
                  <a:srgbClr val="FF0000"/>
                </a:solidFill>
              </a:rPr>
              <a:t>Curves should not cross!</a:t>
            </a:r>
            <a:endParaRPr lang="ja-JP" altLang="en-US" sz="2000" dirty="0">
              <a:solidFill>
                <a:schemeClr val="tx1"/>
              </a:solidFill>
            </a:endParaRPr>
          </a:p>
        </p:txBody>
      </p:sp>
      <p:sp>
        <p:nvSpPr>
          <p:cNvPr id="34833" name="テキスト ボックス 6"/>
          <p:cNvSpPr txBox="1">
            <a:spLocks noChangeArrowheads="1"/>
          </p:cNvSpPr>
          <p:nvPr/>
        </p:nvSpPr>
        <p:spPr bwMode="auto">
          <a:xfrm rot="-5400000">
            <a:off x="-1236662" y="3717925"/>
            <a:ext cx="3600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Fracture toughness / K</a:t>
            </a:r>
            <a:r>
              <a:rPr lang="en-US" altLang="ja-JP" sz="2000" baseline="-25000">
                <a:latin typeface="Arial" panose="020B0604020202020204" pitchFamily="34" charset="0"/>
              </a:rPr>
              <a:t>Ic</a:t>
            </a:r>
            <a:r>
              <a:rPr lang="en-US" altLang="ja-JP" sz="2000">
                <a:latin typeface="Arial" panose="020B0604020202020204" pitchFamily="34" charset="0"/>
              </a:rPr>
              <a:t> or stress intensity factor / K</a:t>
            </a:r>
            <a:endParaRPr lang="ja-JP" altLang="en-US" sz="2000">
              <a:latin typeface="Arial" panose="020B0604020202020204" pitchFamily="34" charset="0"/>
            </a:endParaRPr>
          </a:p>
        </p:txBody>
      </p:sp>
      <p:sp>
        <p:nvSpPr>
          <p:cNvPr id="5" name="フリーフォーム 4"/>
          <p:cNvSpPr/>
          <p:nvPr/>
        </p:nvSpPr>
        <p:spPr>
          <a:xfrm>
            <a:off x="4308475" y="5056188"/>
            <a:ext cx="2344738" cy="460375"/>
          </a:xfrm>
          <a:custGeom>
            <a:avLst/>
            <a:gdLst>
              <a:gd name="connsiteX0" fmla="*/ 2172832 w 2172832"/>
              <a:gd name="connsiteY0" fmla="*/ 325935 h 334988"/>
              <a:gd name="connsiteX1" fmla="*/ 1575303 w 2172832"/>
              <a:gd name="connsiteY1" fmla="*/ 10 h 334988"/>
              <a:gd name="connsiteX2" fmla="*/ 0 w 2172832"/>
              <a:gd name="connsiteY2" fmla="*/ 334988 h 334988"/>
              <a:gd name="connsiteX0" fmla="*/ 2172832 w 2172832"/>
              <a:gd name="connsiteY0" fmla="*/ 334987 h 344040"/>
              <a:gd name="connsiteX1" fmla="*/ 1176950 w 2172832"/>
              <a:gd name="connsiteY1" fmla="*/ 9 h 344040"/>
              <a:gd name="connsiteX2" fmla="*/ 0 w 2172832"/>
              <a:gd name="connsiteY2" fmla="*/ 344040 h 344040"/>
              <a:gd name="connsiteX0" fmla="*/ 2172832 w 2172832"/>
              <a:gd name="connsiteY0" fmla="*/ 334987 h 344040"/>
              <a:gd name="connsiteX1" fmla="*/ 1176950 w 2172832"/>
              <a:gd name="connsiteY1" fmla="*/ 9 h 344040"/>
              <a:gd name="connsiteX2" fmla="*/ 0 w 2172832"/>
              <a:gd name="connsiteY2" fmla="*/ 344040 h 344040"/>
              <a:gd name="connsiteX0" fmla="*/ 2344847 w 2344847"/>
              <a:gd name="connsiteY0" fmla="*/ 407989 h 407989"/>
              <a:gd name="connsiteX1" fmla="*/ 1176950 w 2344847"/>
              <a:gd name="connsiteY1" fmla="*/ 583 h 407989"/>
              <a:gd name="connsiteX2" fmla="*/ 0 w 2344847"/>
              <a:gd name="connsiteY2" fmla="*/ 344614 h 407989"/>
              <a:gd name="connsiteX0" fmla="*/ 2344847 w 2344847"/>
              <a:gd name="connsiteY0" fmla="*/ 407989 h 407989"/>
              <a:gd name="connsiteX1" fmla="*/ 1176950 w 2344847"/>
              <a:gd name="connsiteY1" fmla="*/ 583 h 407989"/>
              <a:gd name="connsiteX2" fmla="*/ 0 w 2344847"/>
              <a:gd name="connsiteY2" fmla="*/ 344614 h 407989"/>
              <a:gd name="connsiteX0" fmla="*/ 2344847 w 2344847"/>
              <a:gd name="connsiteY0" fmla="*/ 534465 h 534465"/>
              <a:gd name="connsiteX1" fmla="*/ 1158843 w 2344847"/>
              <a:gd name="connsiteY1" fmla="*/ 311 h 534465"/>
              <a:gd name="connsiteX2" fmla="*/ 0 w 2344847"/>
              <a:gd name="connsiteY2" fmla="*/ 471090 h 534465"/>
              <a:gd name="connsiteX0" fmla="*/ 2344847 w 2344847"/>
              <a:gd name="connsiteY0" fmla="*/ 609695 h 609695"/>
              <a:gd name="connsiteX1" fmla="*/ 1158843 w 2344847"/>
              <a:gd name="connsiteY1" fmla="*/ 75541 h 609695"/>
              <a:gd name="connsiteX2" fmla="*/ 0 w 2344847"/>
              <a:gd name="connsiteY2" fmla="*/ 147967 h 609695"/>
              <a:gd name="connsiteX0" fmla="*/ 2344847 w 2344847"/>
              <a:gd name="connsiteY0" fmla="*/ 593521 h 593521"/>
              <a:gd name="connsiteX1" fmla="*/ 1158843 w 2344847"/>
              <a:gd name="connsiteY1" fmla="*/ 59367 h 593521"/>
              <a:gd name="connsiteX2" fmla="*/ 0 w 2344847"/>
              <a:gd name="connsiteY2" fmla="*/ 131793 h 593521"/>
              <a:gd name="connsiteX0" fmla="*/ 2344847 w 2344847"/>
              <a:gd name="connsiteY0" fmla="*/ 572587 h 572587"/>
              <a:gd name="connsiteX1" fmla="*/ 1158843 w 2344847"/>
              <a:gd name="connsiteY1" fmla="*/ 38433 h 572587"/>
              <a:gd name="connsiteX2" fmla="*/ 0 w 2344847"/>
              <a:gd name="connsiteY2" fmla="*/ 110859 h 572587"/>
              <a:gd name="connsiteX0" fmla="*/ 2344847 w 2344847"/>
              <a:gd name="connsiteY0" fmla="*/ 588671 h 588671"/>
              <a:gd name="connsiteX1" fmla="*/ 1158843 w 2344847"/>
              <a:gd name="connsiteY1" fmla="*/ 54517 h 588671"/>
              <a:gd name="connsiteX2" fmla="*/ 0 w 2344847"/>
              <a:gd name="connsiteY2" fmla="*/ 126943 h 588671"/>
              <a:gd name="connsiteX0" fmla="*/ 2344847 w 2344847"/>
              <a:gd name="connsiteY0" fmla="*/ 558255 h 558255"/>
              <a:gd name="connsiteX1" fmla="*/ 1276538 w 2344847"/>
              <a:gd name="connsiteY1" fmla="*/ 69368 h 558255"/>
              <a:gd name="connsiteX2" fmla="*/ 0 w 2344847"/>
              <a:gd name="connsiteY2" fmla="*/ 96527 h 558255"/>
              <a:gd name="connsiteX0" fmla="*/ 2344847 w 2344847"/>
              <a:gd name="connsiteY0" fmla="*/ 546998 h 546998"/>
              <a:gd name="connsiteX1" fmla="*/ 1276538 w 2344847"/>
              <a:gd name="connsiteY1" fmla="*/ 58111 h 546998"/>
              <a:gd name="connsiteX2" fmla="*/ 0 w 2344847"/>
              <a:gd name="connsiteY2" fmla="*/ 85270 h 546998"/>
              <a:gd name="connsiteX0" fmla="*/ 2344847 w 2344847"/>
              <a:gd name="connsiteY0" fmla="*/ 521600 h 521600"/>
              <a:gd name="connsiteX1" fmla="*/ 1276538 w 2344847"/>
              <a:gd name="connsiteY1" fmla="*/ 32713 h 521600"/>
              <a:gd name="connsiteX2" fmla="*/ 0 w 2344847"/>
              <a:gd name="connsiteY2" fmla="*/ 112143 h 521600"/>
              <a:gd name="connsiteX0" fmla="*/ 2344847 w 2344847"/>
              <a:gd name="connsiteY0" fmla="*/ 532220 h 532220"/>
              <a:gd name="connsiteX1" fmla="*/ 1276538 w 2344847"/>
              <a:gd name="connsiteY1" fmla="*/ 43333 h 532220"/>
              <a:gd name="connsiteX2" fmla="*/ 0 w 2344847"/>
              <a:gd name="connsiteY2" fmla="*/ 122763 h 532220"/>
            </a:gdLst>
            <a:ahLst/>
            <a:cxnLst>
              <a:cxn ang="0">
                <a:pos x="connsiteX0" y="connsiteY0"/>
              </a:cxn>
              <a:cxn ang="0">
                <a:pos x="connsiteX1" y="connsiteY1"/>
              </a:cxn>
              <a:cxn ang="0">
                <a:pos x="connsiteX2" y="connsiteY2"/>
              </a:cxn>
            </a:cxnLst>
            <a:rect l="l" t="t" r="r" b="b"/>
            <a:pathLst>
              <a:path w="2344847" h="532220">
                <a:moveTo>
                  <a:pt x="2344847" y="532220"/>
                </a:moveTo>
                <a:cubicBezTo>
                  <a:pt x="2118511" y="431877"/>
                  <a:pt x="1667346" y="111576"/>
                  <a:pt x="1276538" y="43333"/>
                </a:cubicBezTo>
                <a:cubicBezTo>
                  <a:pt x="885730" y="-24910"/>
                  <a:pt x="525101" y="-22415"/>
                  <a:pt x="0" y="122763"/>
                </a:cubicBezTo>
              </a:path>
            </a:pathLst>
          </a:custGeom>
          <a:noFill/>
          <a:ln w="571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 name="星 5 5"/>
          <p:cNvSpPr/>
          <p:nvPr/>
        </p:nvSpPr>
        <p:spPr>
          <a:xfrm>
            <a:off x="6684963" y="5299075"/>
            <a:ext cx="279400" cy="239713"/>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 name="角丸四角形吹き出し 23"/>
          <p:cNvSpPr/>
          <p:nvPr/>
        </p:nvSpPr>
        <p:spPr>
          <a:xfrm>
            <a:off x="7011988" y="4879975"/>
            <a:ext cx="1693862" cy="352425"/>
          </a:xfrm>
          <a:prstGeom prst="wedgeRoundRectCallout">
            <a:avLst>
              <a:gd name="adj1" fmla="val -55734"/>
              <a:gd name="adj2" fmla="val 106993"/>
              <a:gd name="adj3" fmla="val 16667"/>
            </a:avLst>
          </a:prstGeom>
          <a:ln/>
        </p:spPr>
        <p:style>
          <a:lnRef idx="1">
            <a:schemeClr val="accent6"/>
          </a:lnRef>
          <a:fillRef idx="3">
            <a:schemeClr val="accent6"/>
          </a:fillRef>
          <a:effectRef idx="2">
            <a:schemeClr val="accent6"/>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rgbClr val="FF0000"/>
                </a:solidFill>
              </a:rPr>
              <a:t>ECCS </a:t>
            </a:r>
            <a:r>
              <a:rPr lang="en-US" altLang="ja-JP" dirty="0">
                <a:solidFill>
                  <a:schemeClr val="tx1"/>
                </a:solidFill>
              </a:rPr>
              <a:t>starts here.</a:t>
            </a:r>
            <a:endParaRPr lang="ja-JP" altLang="en-US" dirty="0">
              <a:solidFill>
                <a:schemeClr val="tx1"/>
              </a:solidFill>
            </a:endParaRPr>
          </a:p>
        </p:txBody>
      </p:sp>
      <p:sp>
        <p:nvSpPr>
          <p:cNvPr id="26" name="テキスト ボックス 6"/>
          <p:cNvSpPr txBox="1">
            <a:spLocks noChangeArrowheads="1"/>
          </p:cNvSpPr>
          <p:nvPr/>
        </p:nvSpPr>
        <p:spPr bwMode="auto">
          <a:xfrm>
            <a:off x="4872038" y="5076825"/>
            <a:ext cx="749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solidFill>
                  <a:srgbClr val="FF0000"/>
                </a:solidFill>
                <a:latin typeface="Arial" panose="020B0604020202020204" pitchFamily="34" charset="0"/>
              </a:rPr>
              <a:t>time</a:t>
            </a:r>
            <a:endParaRPr lang="ja-JP" altLang="en-US" sz="2000">
              <a:solidFill>
                <a:srgbClr val="FF0000"/>
              </a:solidFill>
              <a:latin typeface="Arial" panose="020B0604020202020204" pitchFamily="34" charset="0"/>
            </a:endParaRPr>
          </a:p>
        </p:txBody>
      </p:sp>
      <p:sp>
        <p:nvSpPr>
          <p:cNvPr id="27" name="角丸四角形吹き出し 26"/>
          <p:cNvSpPr/>
          <p:nvPr/>
        </p:nvSpPr>
        <p:spPr>
          <a:xfrm>
            <a:off x="963613" y="5756275"/>
            <a:ext cx="4133850" cy="563563"/>
          </a:xfrm>
          <a:prstGeom prst="wedgeRoundRectCallout">
            <a:avLst>
              <a:gd name="adj1" fmla="val 30321"/>
              <a:gd name="adj2" fmla="val -147925"/>
              <a:gd name="adj3" fmla="val 16667"/>
            </a:avLst>
          </a:prstGeom>
          <a:solidFill>
            <a:srgbClr val="CCFFCC"/>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eaLnBrk="1" fontAlgn="auto" hangingPunct="1">
              <a:spcBef>
                <a:spcPts val="0"/>
              </a:spcBef>
              <a:spcAft>
                <a:spcPts val="0"/>
              </a:spcAft>
              <a:defRPr/>
            </a:pPr>
            <a:r>
              <a:rPr lang="en-US" altLang="ja-JP" dirty="0">
                <a:solidFill>
                  <a:schemeClr val="tx1"/>
                </a:solidFill>
              </a:rPr>
              <a:t>K becomes smaller due to less temperature  gradient after enough time .</a:t>
            </a:r>
            <a:endParaRPr lang="ja-JP" altLang="en-US" dirty="0">
              <a:solidFill>
                <a:schemeClr val="tx1"/>
              </a:solidFill>
            </a:endParaRPr>
          </a:p>
        </p:txBody>
      </p:sp>
      <p:sp>
        <p:nvSpPr>
          <p:cNvPr id="34839" name="スライド番号プレースホルダー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769C9823-4062-411B-8400-050B69C0941C}" type="slidenum">
              <a:rPr lang="ja-JP" altLang="en-US" sz="1200">
                <a:solidFill>
                  <a:srgbClr val="898989"/>
                </a:solidFill>
              </a:rPr>
              <a:pPr>
                <a:spcBef>
                  <a:spcPct val="0"/>
                </a:spcBef>
                <a:buFontTx/>
                <a:buNone/>
              </a:pPr>
              <a:t>30</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74"/>
                                        </p:tgtEl>
                                        <p:attrNameLst>
                                          <p:attrName>style.visibility</p:attrName>
                                        </p:attrNameLst>
                                      </p:cBhvr>
                                      <p:to>
                                        <p:strVal val="visible"/>
                                      </p:to>
                                    </p:set>
                                    <p:animEffect transition="in" filter="fade">
                                      <p:cBhvr>
                                        <p:cTn id="7" dur="500"/>
                                        <p:tgtEl>
                                          <p:spTgt spid="143374"/>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500"/>
                                        <p:tgtEl>
                                          <p:spTgt spid="2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3374" grpId="0" animBg="1"/>
      <p:bldP spid="23" grpId="0" animBg="1"/>
      <p:bldP spid="4" grpId="0" animBg="1"/>
      <p:bldP spid="25" grpId="0" animBg="1"/>
      <p:bldP spid="24" grpId="0" animBg="1"/>
      <p:bldP spid="26" grpId="0"/>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584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72771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precipitation hardening of RPV’s</a:t>
            </a:r>
            <a:endParaRPr lang="ja-JP" altLang="en-US" sz="3600" b="1" dirty="0">
              <a:solidFill>
                <a:schemeClr val="tx1">
                  <a:lumMod val="95000"/>
                  <a:lumOff val="5000"/>
                </a:schemeClr>
              </a:solidFill>
              <a:ea typeface="+mn-ea"/>
              <a:cs typeface="Arial" pitchFamily="34" charset="0"/>
            </a:endParaRPr>
          </a:p>
        </p:txBody>
      </p:sp>
      <p:sp>
        <p:nvSpPr>
          <p:cNvPr id="35845" name="テキスト ボックス 11"/>
          <p:cNvSpPr txBox="1">
            <a:spLocks noChangeArrowheads="1"/>
          </p:cNvSpPr>
          <p:nvPr/>
        </p:nvSpPr>
        <p:spPr bwMode="auto">
          <a:xfrm>
            <a:off x="442913" y="1538288"/>
            <a:ext cx="8285162" cy="830262"/>
          </a:xfrm>
          <a:prstGeom prst="rect">
            <a:avLst/>
          </a:prstGeom>
          <a:solidFill>
            <a:srgbClr val="CCFFCC"/>
          </a:solidFill>
          <a:ln w="1905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Radiation effects depends on the </a:t>
            </a:r>
            <a:r>
              <a:rPr lang="en-US" altLang="ja-JP" sz="2400">
                <a:solidFill>
                  <a:srgbClr val="FF0000"/>
                </a:solidFill>
              </a:rPr>
              <a:t>irradiation condition</a:t>
            </a:r>
            <a:r>
              <a:rPr lang="en-US" altLang="ja-JP" sz="2400"/>
              <a:t> and the </a:t>
            </a:r>
            <a:r>
              <a:rPr lang="en-US" altLang="ja-JP" sz="2400">
                <a:solidFill>
                  <a:srgbClr val="FF0000"/>
                </a:solidFill>
              </a:rPr>
              <a:t>material condition</a:t>
            </a:r>
            <a:r>
              <a:rPr lang="en-US" altLang="ja-JP" sz="2400"/>
              <a:t>.  Some RPV’s showed accelerated degradation. </a:t>
            </a:r>
          </a:p>
        </p:txBody>
      </p:sp>
      <p:sp>
        <p:nvSpPr>
          <p:cNvPr id="145414" name="テキスト ボックス 11"/>
          <p:cNvSpPr txBox="1">
            <a:spLocks noChangeArrowheads="1"/>
          </p:cNvSpPr>
          <p:nvPr/>
        </p:nvSpPr>
        <p:spPr bwMode="auto">
          <a:xfrm>
            <a:off x="442913" y="2532063"/>
            <a:ext cx="8285162"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US" altLang="ja-JP" sz="2400"/>
              <a:t>Accelerated degradation was first observed in RPV steels with a certain level of </a:t>
            </a:r>
            <a:r>
              <a:rPr lang="en-US" altLang="ja-JP" sz="2400">
                <a:solidFill>
                  <a:srgbClr val="FF0000"/>
                </a:solidFill>
              </a:rPr>
              <a:t>Cu </a:t>
            </a:r>
            <a:r>
              <a:rPr lang="en-US" altLang="ja-JP" sz="2400"/>
              <a:t>and</a:t>
            </a:r>
            <a:r>
              <a:rPr lang="en-US" altLang="ja-JP" sz="2400">
                <a:solidFill>
                  <a:srgbClr val="FF0000"/>
                </a:solidFill>
              </a:rPr>
              <a:t> P</a:t>
            </a:r>
            <a:r>
              <a:rPr lang="en-US" altLang="ja-JP" sz="2400"/>
              <a:t> impurity, and </a:t>
            </a:r>
            <a:r>
              <a:rPr lang="en-US" altLang="ja-JP" sz="2400">
                <a:solidFill>
                  <a:srgbClr val="FF0000"/>
                </a:solidFill>
              </a:rPr>
              <a:t>Cu</a:t>
            </a:r>
            <a:r>
              <a:rPr lang="en-US" altLang="ja-JP" sz="2400"/>
              <a:t> was the most effective element for embrittlement. </a:t>
            </a:r>
            <a:endParaRPr lang="en-US" altLang="ja-JP" sz="2000"/>
          </a:p>
        </p:txBody>
      </p:sp>
      <p:sp>
        <p:nvSpPr>
          <p:cNvPr id="11" name="テキスト ボックス 27"/>
          <p:cNvSpPr txBox="1">
            <a:spLocks noChangeArrowheads="1"/>
          </p:cNvSpPr>
          <p:nvPr/>
        </p:nvSpPr>
        <p:spPr bwMode="auto">
          <a:xfrm>
            <a:off x="1116013" y="1052513"/>
            <a:ext cx="6840537" cy="400050"/>
          </a:xfrm>
          <a:prstGeom prst="rect">
            <a:avLst/>
          </a:prstGeom>
          <a:solidFill>
            <a:schemeClr val="bg1">
              <a:lumMod val="95000"/>
            </a:schemeClr>
          </a:solidFill>
          <a:ln w="19050">
            <a:solidFill>
              <a:schemeClr val="tx1"/>
            </a:solidFill>
            <a:miter lim="800000"/>
            <a:headEnd/>
            <a:tailEnd/>
          </a:ln>
        </p:spPr>
        <p:txBody>
          <a:bodyPr>
            <a:spAutoFit/>
          </a:bodyPr>
          <a:lstStyle/>
          <a:p>
            <a:pPr algn="ctr" eaLnBrk="1" hangingPunct="1">
              <a:defRPr/>
            </a:pPr>
            <a:r>
              <a:rPr lang="en-US" altLang="ja-JP" sz="2000" dirty="0">
                <a:ea typeface="ＭＳ Ｐゴシック" charset="-128"/>
                <a:cs typeface="Arial" pitchFamily="34" charset="0"/>
              </a:rPr>
              <a:t>RPV steel : SA533B cl.1  (</a:t>
            </a:r>
            <a:r>
              <a:rPr lang="en-US" altLang="ja-JP" sz="2000" dirty="0" err="1">
                <a:ea typeface="ＭＳ Ｐゴシック" charset="-128"/>
                <a:cs typeface="Arial" pitchFamily="34" charset="0"/>
              </a:rPr>
              <a:t>Mn</a:t>
            </a:r>
            <a:r>
              <a:rPr lang="en-US" altLang="ja-JP" sz="2000" dirty="0">
                <a:ea typeface="ＭＳ Ｐゴシック" charset="-128"/>
                <a:cs typeface="Arial" pitchFamily="34" charset="0"/>
              </a:rPr>
              <a:t>-Mo-Ni-</a:t>
            </a:r>
            <a:r>
              <a:rPr lang="en-US" altLang="ja-JP" sz="2000" dirty="0" err="1">
                <a:ea typeface="ＭＳ Ｐゴシック" charset="-128"/>
                <a:cs typeface="Arial" pitchFamily="34" charset="0"/>
              </a:rPr>
              <a:t>bal</a:t>
            </a:r>
            <a:r>
              <a:rPr lang="en-US" altLang="ja-JP" sz="2000" dirty="0">
                <a:ea typeface="ＭＳ Ｐゴシック" charset="-128"/>
                <a:cs typeface="Arial" pitchFamily="34" charset="0"/>
              </a:rPr>
              <a:t> Fe)</a:t>
            </a:r>
          </a:p>
        </p:txBody>
      </p:sp>
      <p:sp>
        <p:nvSpPr>
          <p:cNvPr id="145416" name="テキスト ボックス 11"/>
          <p:cNvSpPr txBox="1">
            <a:spLocks noChangeArrowheads="1"/>
          </p:cNvSpPr>
          <p:nvPr/>
        </p:nvSpPr>
        <p:spPr bwMode="auto">
          <a:xfrm>
            <a:off x="442913" y="4789488"/>
            <a:ext cx="8285162" cy="1570037"/>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US" altLang="ja-JP" sz="2400"/>
              <a:t>Recent studies show, however, </a:t>
            </a:r>
            <a:r>
              <a:rPr lang="en-US" altLang="ja-JP" sz="2400" b="1" u="sng">
                <a:solidFill>
                  <a:srgbClr val="FF0000"/>
                </a:solidFill>
              </a:rPr>
              <a:t>Cu-free clusters</a:t>
            </a:r>
            <a:r>
              <a:rPr lang="en-US" altLang="ja-JP" sz="2400"/>
              <a:t> (they call solute-clusters with Mn, Ni and Si) are also formed and degrade steels during irradiation.  Our knowledge for this effect is insufficient particularly in high fluences.</a:t>
            </a:r>
            <a:endParaRPr lang="en-US" altLang="ja-JP" sz="2000"/>
          </a:p>
        </p:txBody>
      </p:sp>
      <p:sp>
        <p:nvSpPr>
          <p:cNvPr id="145417" name="テキスト ボックス 11"/>
          <p:cNvSpPr txBox="1">
            <a:spLocks noChangeArrowheads="1"/>
          </p:cNvSpPr>
          <p:nvPr/>
        </p:nvSpPr>
        <p:spPr bwMode="auto">
          <a:xfrm>
            <a:off x="442913" y="3840163"/>
            <a:ext cx="8285162" cy="8318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US" altLang="ja-JP" sz="2400"/>
              <a:t>Further analysis using such as a </a:t>
            </a:r>
            <a:r>
              <a:rPr lang="en-US" altLang="ja-JP" sz="2400" b="1" u="sng">
                <a:solidFill>
                  <a:srgbClr val="FF0000"/>
                </a:solidFill>
              </a:rPr>
              <a:t>3D-atom-probe</a:t>
            </a:r>
            <a:r>
              <a:rPr lang="en-US" altLang="ja-JP" sz="2400"/>
              <a:t> has shown “</a:t>
            </a:r>
            <a:r>
              <a:rPr lang="en-US" altLang="ja-JP" sz="2400" b="1" u="sng">
                <a:solidFill>
                  <a:srgbClr val="FF0000"/>
                </a:solidFill>
              </a:rPr>
              <a:t>Cu-rich clusters</a:t>
            </a:r>
            <a:r>
              <a:rPr lang="en-US" altLang="ja-JP" sz="2400"/>
              <a:t>” in these steels (precipitation hardening). </a:t>
            </a:r>
            <a:endParaRPr lang="en-US" altLang="ja-JP" sz="2000"/>
          </a:p>
        </p:txBody>
      </p:sp>
      <p:sp>
        <p:nvSpPr>
          <p:cNvPr id="35850"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1C7BAED-EE56-4206-B1C5-D81AF5AE2070}" type="slidenum">
              <a:rPr lang="ja-JP" altLang="en-US" sz="1200">
                <a:solidFill>
                  <a:srgbClr val="898989"/>
                </a:solidFill>
              </a:rPr>
              <a:pPr>
                <a:spcBef>
                  <a:spcPct val="0"/>
                </a:spcBef>
                <a:buFontTx/>
                <a:buNone/>
              </a:pPr>
              <a:t>31</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414"/>
                                        </p:tgtEl>
                                        <p:attrNameLst>
                                          <p:attrName>style.visibility</p:attrName>
                                        </p:attrNameLst>
                                      </p:cBhvr>
                                      <p:to>
                                        <p:strVal val="visible"/>
                                      </p:to>
                                    </p:set>
                                    <p:animEffect transition="in" filter="fade">
                                      <p:cBhvr>
                                        <p:cTn id="7" dur="500"/>
                                        <p:tgtEl>
                                          <p:spTgt spid="145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5417"/>
                                        </p:tgtEl>
                                        <p:attrNameLst>
                                          <p:attrName>style.visibility</p:attrName>
                                        </p:attrNameLst>
                                      </p:cBhvr>
                                      <p:to>
                                        <p:strVal val="visible"/>
                                      </p:to>
                                    </p:set>
                                    <p:animEffect transition="in" filter="fade">
                                      <p:cBhvr>
                                        <p:cTn id="12" dur="500"/>
                                        <p:tgtEl>
                                          <p:spTgt spid="1454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5416"/>
                                        </p:tgtEl>
                                        <p:attrNameLst>
                                          <p:attrName>style.visibility</p:attrName>
                                        </p:attrNameLst>
                                      </p:cBhvr>
                                      <p:to>
                                        <p:strVal val="visible"/>
                                      </p:to>
                                    </p:set>
                                    <p:animEffect transition="in" filter="fade">
                                      <p:cBhvr>
                                        <p:cTn id="17" dur="500"/>
                                        <p:tgtEl>
                                          <p:spTgt spid="145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4" grpId="0" animBg="1"/>
      <p:bldP spid="145416" grpId="0" animBg="1"/>
      <p:bldP spid="1454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686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790575" y="196850"/>
            <a:ext cx="7277100" cy="646113"/>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Atom Probe Tomography</a:t>
            </a:r>
            <a:endParaRPr lang="ja-JP" altLang="en-US" sz="3600" b="1" dirty="0">
              <a:solidFill>
                <a:schemeClr val="tx1">
                  <a:lumMod val="95000"/>
                  <a:lumOff val="5000"/>
                </a:schemeClr>
              </a:solidFill>
              <a:ea typeface="+mn-ea"/>
              <a:cs typeface="Arial" pitchFamily="34" charset="0"/>
            </a:endParaRPr>
          </a:p>
        </p:txBody>
      </p:sp>
      <p:sp>
        <p:nvSpPr>
          <p:cNvPr id="36869" name="スライド番号プレースホルダ 32"/>
          <p:cNvSpPr txBox="1">
            <a:spLocks noGrp="1"/>
          </p:cNvSpPr>
          <p:nvPr/>
        </p:nvSpPr>
        <p:spPr bwMode="auto">
          <a:xfrm>
            <a:off x="7504113" y="5556250"/>
            <a:ext cx="563562"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fld id="{D262C4B3-338E-4B47-96C0-864AF5DBCFFE}" type="slidenum">
              <a:rPr kumimoji="0" lang="en-US" altLang="ja-JP" sz="1200" b="1">
                <a:solidFill>
                  <a:srgbClr val="FFFFFF"/>
                </a:solidFill>
              </a:rPr>
              <a:pPr algn="ctr" eaLnBrk="1" hangingPunct="1">
                <a:spcBef>
                  <a:spcPct val="0"/>
                </a:spcBef>
                <a:buFontTx/>
                <a:buNone/>
              </a:pPr>
              <a:t>32</a:t>
            </a:fld>
            <a:endParaRPr kumimoji="0" lang="en-US" altLang="ja-JP" sz="1200" b="1">
              <a:solidFill>
                <a:srgbClr val="FFFFFF"/>
              </a:solidFill>
            </a:endParaRPr>
          </a:p>
        </p:txBody>
      </p:sp>
      <p:sp>
        <p:nvSpPr>
          <p:cNvPr id="147467" name="テキスト ボックス 11"/>
          <p:cNvSpPr txBox="1">
            <a:spLocks noChangeArrowheads="1"/>
          </p:cNvSpPr>
          <p:nvPr/>
        </p:nvSpPr>
        <p:spPr bwMode="auto">
          <a:xfrm>
            <a:off x="314325" y="5148263"/>
            <a:ext cx="8574088" cy="144621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Arial" panose="020B0604020202020204" pitchFamily="34" charset="0"/>
              <a:buNone/>
              <a:defRPr/>
            </a:pPr>
            <a:r>
              <a:rPr lang="en-US" altLang="ja-JP" sz="2400" spc="-20" dirty="0" smtClean="0"/>
              <a:t>Atom probe tomography employs a </a:t>
            </a:r>
            <a:r>
              <a:rPr lang="en-US" altLang="ja-JP" sz="2400" b="1" u="sng" spc="-20" dirty="0" smtClean="0">
                <a:solidFill>
                  <a:srgbClr val="FF0000"/>
                </a:solidFill>
              </a:rPr>
              <a:t>Field Ion Microscope</a:t>
            </a:r>
            <a:r>
              <a:rPr lang="en-US" altLang="ja-JP" sz="2400" spc="-20" dirty="0" smtClean="0"/>
              <a:t> equipped with </a:t>
            </a:r>
            <a:r>
              <a:rPr lang="en-US" altLang="ja-JP" sz="2400" b="1" u="sng" spc="-20" dirty="0" smtClean="0">
                <a:solidFill>
                  <a:srgbClr val="FF0000"/>
                </a:solidFill>
              </a:rPr>
              <a:t>a time-of-flight type mass analyzer</a:t>
            </a:r>
            <a:r>
              <a:rPr lang="en-US" altLang="ja-JP" sz="2400" spc="-20" dirty="0" smtClean="0"/>
              <a:t>.  </a:t>
            </a:r>
            <a:r>
              <a:rPr lang="en-US" altLang="ja-JP" sz="2000" spc="-20" dirty="0" smtClean="0"/>
              <a:t>Evaporation of atoms is assisted by laser irradiation for stable depth analysis (z-direction), and the position sensitive detector enables area analysis (x- and y-directions).</a:t>
            </a:r>
          </a:p>
        </p:txBody>
      </p:sp>
      <p:pic>
        <p:nvPicPr>
          <p:cNvPr id="36871" name="Picture 28" descr="P802000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9350" y="1012825"/>
            <a:ext cx="2830513"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72" name="グループ化 4"/>
          <p:cNvGrpSpPr>
            <a:grpSpLocks/>
          </p:cNvGrpSpPr>
          <p:nvPr/>
        </p:nvGrpSpPr>
        <p:grpSpPr bwMode="auto">
          <a:xfrm>
            <a:off x="1892300" y="3378200"/>
            <a:ext cx="1111250" cy="1525588"/>
            <a:chOff x="2127885" y="3551238"/>
            <a:chExt cx="1111250" cy="1525574"/>
          </a:xfrm>
        </p:grpSpPr>
        <p:sp>
          <p:nvSpPr>
            <p:cNvPr id="45" name="Oval 12"/>
            <p:cNvSpPr>
              <a:spLocks noChangeAspect="1" noChangeArrowheads="1"/>
            </p:cNvSpPr>
            <p:nvPr/>
          </p:nvSpPr>
          <p:spPr bwMode="auto">
            <a:xfrm>
              <a:off x="22612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 name="Oval 13"/>
            <p:cNvSpPr>
              <a:spLocks noChangeAspect="1" noChangeArrowheads="1"/>
            </p:cNvSpPr>
            <p:nvPr/>
          </p:nvSpPr>
          <p:spPr bwMode="auto">
            <a:xfrm>
              <a:off x="23056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 name="Oval 14"/>
            <p:cNvSpPr>
              <a:spLocks noChangeAspect="1" noChangeArrowheads="1"/>
            </p:cNvSpPr>
            <p:nvPr/>
          </p:nvSpPr>
          <p:spPr bwMode="auto">
            <a:xfrm>
              <a:off x="23501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 name="Oval 15"/>
            <p:cNvSpPr>
              <a:spLocks noChangeAspect="1" noChangeArrowheads="1"/>
            </p:cNvSpPr>
            <p:nvPr/>
          </p:nvSpPr>
          <p:spPr bwMode="auto">
            <a:xfrm>
              <a:off x="23945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 name="Oval 16"/>
            <p:cNvSpPr>
              <a:spLocks noChangeAspect="1" noChangeArrowheads="1"/>
            </p:cNvSpPr>
            <p:nvPr/>
          </p:nvSpPr>
          <p:spPr bwMode="auto">
            <a:xfrm>
              <a:off x="24390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 name="Oval 17"/>
            <p:cNvSpPr>
              <a:spLocks noChangeAspect="1" noChangeArrowheads="1"/>
            </p:cNvSpPr>
            <p:nvPr/>
          </p:nvSpPr>
          <p:spPr bwMode="auto">
            <a:xfrm>
              <a:off x="24834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 name="Oval 18"/>
            <p:cNvSpPr>
              <a:spLocks noChangeAspect="1" noChangeArrowheads="1"/>
            </p:cNvSpPr>
            <p:nvPr/>
          </p:nvSpPr>
          <p:spPr bwMode="auto">
            <a:xfrm>
              <a:off x="25279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 name="Oval 19"/>
            <p:cNvSpPr>
              <a:spLocks noChangeAspect="1" noChangeArrowheads="1"/>
            </p:cNvSpPr>
            <p:nvPr/>
          </p:nvSpPr>
          <p:spPr bwMode="auto">
            <a:xfrm>
              <a:off x="25723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 name="Oval 20"/>
            <p:cNvSpPr>
              <a:spLocks noChangeAspect="1" noChangeArrowheads="1"/>
            </p:cNvSpPr>
            <p:nvPr/>
          </p:nvSpPr>
          <p:spPr bwMode="auto">
            <a:xfrm>
              <a:off x="26168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 name="Oval 21"/>
            <p:cNvSpPr>
              <a:spLocks noChangeAspect="1" noChangeArrowheads="1"/>
            </p:cNvSpPr>
            <p:nvPr/>
          </p:nvSpPr>
          <p:spPr bwMode="auto">
            <a:xfrm>
              <a:off x="26612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 name="Oval 22"/>
            <p:cNvSpPr>
              <a:spLocks noChangeAspect="1" noChangeArrowheads="1"/>
            </p:cNvSpPr>
            <p:nvPr/>
          </p:nvSpPr>
          <p:spPr bwMode="auto">
            <a:xfrm>
              <a:off x="27057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 name="Oval 23"/>
            <p:cNvSpPr>
              <a:spLocks noChangeAspect="1" noChangeArrowheads="1"/>
            </p:cNvSpPr>
            <p:nvPr/>
          </p:nvSpPr>
          <p:spPr bwMode="auto">
            <a:xfrm>
              <a:off x="27501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 name="Oval 24"/>
            <p:cNvSpPr>
              <a:spLocks noChangeAspect="1" noChangeArrowheads="1"/>
            </p:cNvSpPr>
            <p:nvPr/>
          </p:nvSpPr>
          <p:spPr bwMode="auto">
            <a:xfrm>
              <a:off x="27946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 name="Oval 31"/>
            <p:cNvSpPr>
              <a:spLocks noChangeAspect="1" noChangeArrowheads="1"/>
            </p:cNvSpPr>
            <p:nvPr/>
          </p:nvSpPr>
          <p:spPr bwMode="auto">
            <a:xfrm>
              <a:off x="22390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 name="Oval 32"/>
            <p:cNvSpPr>
              <a:spLocks noChangeAspect="1" noChangeArrowheads="1"/>
            </p:cNvSpPr>
            <p:nvPr/>
          </p:nvSpPr>
          <p:spPr bwMode="auto">
            <a:xfrm>
              <a:off x="22834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 name="Oval 33"/>
            <p:cNvSpPr>
              <a:spLocks noChangeAspect="1" noChangeArrowheads="1"/>
            </p:cNvSpPr>
            <p:nvPr/>
          </p:nvSpPr>
          <p:spPr bwMode="auto">
            <a:xfrm>
              <a:off x="23279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 name="Oval 34"/>
            <p:cNvSpPr>
              <a:spLocks noChangeAspect="1" noChangeArrowheads="1"/>
            </p:cNvSpPr>
            <p:nvPr/>
          </p:nvSpPr>
          <p:spPr bwMode="auto">
            <a:xfrm>
              <a:off x="23723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 name="Oval 35"/>
            <p:cNvSpPr>
              <a:spLocks noChangeAspect="1" noChangeArrowheads="1"/>
            </p:cNvSpPr>
            <p:nvPr/>
          </p:nvSpPr>
          <p:spPr bwMode="auto">
            <a:xfrm>
              <a:off x="24168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 name="Oval 36"/>
            <p:cNvSpPr>
              <a:spLocks noChangeAspect="1" noChangeArrowheads="1"/>
            </p:cNvSpPr>
            <p:nvPr/>
          </p:nvSpPr>
          <p:spPr bwMode="auto">
            <a:xfrm>
              <a:off x="24612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 name="Oval 37"/>
            <p:cNvSpPr>
              <a:spLocks noChangeAspect="1" noChangeArrowheads="1"/>
            </p:cNvSpPr>
            <p:nvPr/>
          </p:nvSpPr>
          <p:spPr bwMode="auto">
            <a:xfrm>
              <a:off x="25057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 name="Oval 38"/>
            <p:cNvSpPr>
              <a:spLocks noChangeAspect="1" noChangeArrowheads="1"/>
            </p:cNvSpPr>
            <p:nvPr/>
          </p:nvSpPr>
          <p:spPr bwMode="auto">
            <a:xfrm>
              <a:off x="25501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 name="Oval 39"/>
            <p:cNvSpPr>
              <a:spLocks noChangeAspect="1" noChangeArrowheads="1"/>
            </p:cNvSpPr>
            <p:nvPr/>
          </p:nvSpPr>
          <p:spPr bwMode="auto">
            <a:xfrm>
              <a:off x="25946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 name="Oval 40"/>
            <p:cNvSpPr>
              <a:spLocks noChangeAspect="1" noChangeArrowheads="1"/>
            </p:cNvSpPr>
            <p:nvPr/>
          </p:nvSpPr>
          <p:spPr bwMode="auto">
            <a:xfrm>
              <a:off x="26390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 name="Oval 41"/>
            <p:cNvSpPr>
              <a:spLocks noChangeAspect="1" noChangeArrowheads="1"/>
            </p:cNvSpPr>
            <p:nvPr/>
          </p:nvSpPr>
          <p:spPr bwMode="auto">
            <a:xfrm>
              <a:off x="26835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 name="Oval 42"/>
            <p:cNvSpPr>
              <a:spLocks noChangeAspect="1" noChangeArrowheads="1"/>
            </p:cNvSpPr>
            <p:nvPr/>
          </p:nvSpPr>
          <p:spPr bwMode="auto">
            <a:xfrm>
              <a:off x="27279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 name="Oval 43"/>
            <p:cNvSpPr>
              <a:spLocks noChangeAspect="1" noChangeArrowheads="1"/>
            </p:cNvSpPr>
            <p:nvPr/>
          </p:nvSpPr>
          <p:spPr bwMode="auto">
            <a:xfrm>
              <a:off x="27724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 name="Oval 44"/>
            <p:cNvSpPr>
              <a:spLocks noChangeAspect="1" noChangeArrowheads="1"/>
            </p:cNvSpPr>
            <p:nvPr/>
          </p:nvSpPr>
          <p:spPr bwMode="auto">
            <a:xfrm>
              <a:off x="28168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 name="Oval 52"/>
            <p:cNvSpPr>
              <a:spLocks noChangeAspect="1" noChangeArrowheads="1"/>
            </p:cNvSpPr>
            <p:nvPr/>
          </p:nvSpPr>
          <p:spPr bwMode="auto">
            <a:xfrm>
              <a:off x="22612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 name="Oval 53"/>
            <p:cNvSpPr>
              <a:spLocks noChangeAspect="1" noChangeArrowheads="1"/>
            </p:cNvSpPr>
            <p:nvPr/>
          </p:nvSpPr>
          <p:spPr bwMode="auto">
            <a:xfrm>
              <a:off x="23056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5" name="Oval 54"/>
            <p:cNvSpPr>
              <a:spLocks noChangeAspect="1" noChangeArrowheads="1"/>
            </p:cNvSpPr>
            <p:nvPr/>
          </p:nvSpPr>
          <p:spPr bwMode="auto">
            <a:xfrm>
              <a:off x="23501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6" name="Oval 55"/>
            <p:cNvSpPr>
              <a:spLocks noChangeAspect="1" noChangeArrowheads="1"/>
            </p:cNvSpPr>
            <p:nvPr/>
          </p:nvSpPr>
          <p:spPr bwMode="auto">
            <a:xfrm>
              <a:off x="23945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7" name="Oval 56"/>
            <p:cNvSpPr>
              <a:spLocks noChangeAspect="1" noChangeArrowheads="1"/>
            </p:cNvSpPr>
            <p:nvPr/>
          </p:nvSpPr>
          <p:spPr bwMode="auto">
            <a:xfrm>
              <a:off x="24390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8" name="Oval 57"/>
            <p:cNvSpPr>
              <a:spLocks noChangeAspect="1" noChangeArrowheads="1"/>
            </p:cNvSpPr>
            <p:nvPr/>
          </p:nvSpPr>
          <p:spPr bwMode="auto">
            <a:xfrm>
              <a:off x="24834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9" name="Oval 58"/>
            <p:cNvSpPr>
              <a:spLocks noChangeAspect="1" noChangeArrowheads="1"/>
            </p:cNvSpPr>
            <p:nvPr/>
          </p:nvSpPr>
          <p:spPr bwMode="auto">
            <a:xfrm>
              <a:off x="25279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0" name="Oval 59"/>
            <p:cNvSpPr>
              <a:spLocks noChangeAspect="1" noChangeArrowheads="1"/>
            </p:cNvSpPr>
            <p:nvPr/>
          </p:nvSpPr>
          <p:spPr bwMode="auto">
            <a:xfrm>
              <a:off x="25723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1" name="Oval 60"/>
            <p:cNvSpPr>
              <a:spLocks noChangeAspect="1" noChangeArrowheads="1"/>
            </p:cNvSpPr>
            <p:nvPr/>
          </p:nvSpPr>
          <p:spPr bwMode="auto">
            <a:xfrm>
              <a:off x="26168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2" name="Oval 61"/>
            <p:cNvSpPr>
              <a:spLocks noChangeAspect="1" noChangeArrowheads="1"/>
            </p:cNvSpPr>
            <p:nvPr/>
          </p:nvSpPr>
          <p:spPr bwMode="auto">
            <a:xfrm>
              <a:off x="26612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3" name="Oval 62"/>
            <p:cNvSpPr>
              <a:spLocks noChangeAspect="1" noChangeArrowheads="1"/>
            </p:cNvSpPr>
            <p:nvPr/>
          </p:nvSpPr>
          <p:spPr bwMode="auto">
            <a:xfrm>
              <a:off x="27057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4" name="Oval 63"/>
            <p:cNvSpPr>
              <a:spLocks noChangeAspect="1" noChangeArrowheads="1"/>
            </p:cNvSpPr>
            <p:nvPr/>
          </p:nvSpPr>
          <p:spPr bwMode="auto">
            <a:xfrm>
              <a:off x="27501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5" name="Oval 64"/>
            <p:cNvSpPr>
              <a:spLocks noChangeAspect="1" noChangeArrowheads="1"/>
            </p:cNvSpPr>
            <p:nvPr/>
          </p:nvSpPr>
          <p:spPr bwMode="auto">
            <a:xfrm>
              <a:off x="27946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6" name="Oval 71"/>
            <p:cNvSpPr>
              <a:spLocks noChangeAspect="1" noChangeArrowheads="1"/>
            </p:cNvSpPr>
            <p:nvPr/>
          </p:nvSpPr>
          <p:spPr bwMode="auto">
            <a:xfrm>
              <a:off x="2239010" y="4425943"/>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7" name="Oval 72"/>
            <p:cNvSpPr>
              <a:spLocks noChangeAspect="1" noChangeArrowheads="1"/>
            </p:cNvSpPr>
            <p:nvPr/>
          </p:nvSpPr>
          <p:spPr bwMode="auto">
            <a:xfrm>
              <a:off x="22834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8" name="Oval 73"/>
            <p:cNvSpPr>
              <a:spLocks noChangeAspect="1" noChangeArrowheads="1"/>
            </p:cNvSpPr>
            <p:nvPr/>
          </p:nvSpPr>
          <p:spPr bwMode="auto">
            <a:xfrm>
              <a:off x="23279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89" name="Oval 74"/>
            <p:cNvSpPr>
              <a:spLocks noChangeAspect="1" noChangeArrowheads="1"/>
            </p:cNvSpPr>
            <p:nvPr/>
          </p:nvSpPr>
          <p:spPr bwMode="auto">
            <a:xfrm>
              <a:off x="23723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0" name="Oval 75"/>
            <p:cNvSpPr>
              <a:spLocks noChangeAspect="1" noChangeArrowheads="1"/>
            </p:cNvSpPr>
            <p:nvPr/>
          </p:nvSpPr>
          <p:spPr bwMode="auto">
            <a:xfrm>
              <a:off x="24168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1" name="Oval 76"/>
            <p:cNvSpPr>
              <a:spLocks noChangeAspect="1" noChangeArrowheads="1"/>
            </p:cNvSpPr>
            <p:nvPr/>
          </p:nvSpPr>
          <p:spPr bwMode="auto">
            <a:xfrm>
              <a:off x="24612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2" name="Oval 77"/>
            <p:cNvSpPr>
              <a:spLocks noChangeAspect="1" noChangeArrowheads="1"/>
            </p:cNvSpPr>
            <p:nvPr/>
          </p:nvSpPr>
          <p:spPr bwMode="auto">
            <a:xfrm>
              <a:off x="25057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3" name="Oval 78"/>
            <p:cNvSpPr>
              <a:spLocks noChangeAspect="1" noChangeArrowheads="1"/>
            </p:cNvSpPr>
            <p:nvPr/>
          </p:nvSpPr>
          <p:spPr bwMode="auto">
            <a:xfrm>
              <a:off x="25501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4" name="Oval 79"/>
            <p:cNvSpPr>
              <a:spLocks noChangeAspect="1" noChangeArrowheads="1"/>
            </p:cNvSpPr>
            <p:nvPr/>
          </p:nvSpPr>
          <p:spPr bwMode="auto">
            <a:xfrm>
              <a:off x="25946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5" name="Oval 80"/>
            <p:cNvSpPr>
              <a:spLocks noChangeAspect="1" noChangeArrowheads="1"/>
            </p:cNvSpPr>
            <p:nvPr/>
          </p:nvSpPr>
          <p:spPr bwMode="auto">
            <a:xfrm>
              <a:off x="26390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6" name="Oval 81"/>
            <p:cNvSpPr>
              <a:spLocks noChangeAspect="1" noChangeArrowheads="1"/>
            </p:cNvSpPr>
            <p:nvPr/>
          </p:nvSpPr>
          <p:spPr bwMode="auto">
            <a:xfrm>
              <a:off x="26835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7" name="Oval 82"/>
            <p:cNvSpPr>
              <a:spLocks noChangeAspect="1" noChangeArrowheads="1"/>
            </p:cNvSpPr>
            <p:nvPr/>
          </p:nvSpPr>
          <p:spPr bwMode="auto">
            <a:xfrm>
              <a:off x="27279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8" name="Oval 83"/>
            <p:cNvSpPr>
              <a:spLocks noChangeAspect="1" noChangeArrowheads="1"/>
            </p:cNvSpPr>
            <p:nvPr/>
          </p:nvSpPr>
          <p:spPr bwMode="auto">
            <a:xfrm>
              <a:off x="27724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99" name="Oval 84"/>
            <p:cNvSpPr>
              <a:spLocks noChangeAspect="1" noChangeArrowheads="1"/>
            </p:cNvSpPr>
            <p:nvPr/>
          </p:nvSpPr>
          <p:spPr bwMode="auto">
            <a:xfrm>
              <a:off x="28168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0" name="Oval 91"/>
            <p:cNvSpPr>
              <a:spLocks noChangeAspect="1" noChangeArrowheads="1"/>
            </p:cNvSpPr>
            <p:nvPr/>
          </p:nvSpPr>
          <p:spPr bwMode="auto">
            <a:xfrm>
              <a:off x="22167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1" name="Oval 92"/>
            <p:cNvSpPr>
              <a:spLocks noChangeAspect="1" noChangeArrowheads="1"/>
            </p:cNvSpPr>
            <p:nvPr/>
          </p:nvSpPr>
          <p:spPr bwMode="auto">
            <a:xfrm>
              <a:off x="22612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2" name="Oval 93"/>
            <p:cNvSpPr>
              <a:spLocks noChangeAspect="1" noChangeArrowheads="1"/>
            </p:cNvSpPr>
            <p:nvPr/>
          </p:nvSpPr>
          <p:spPr bwMode="auto">
            <a:xfrm>
              <a:off x="2305685" y="4464043"/>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3" name="Oval 94"/>
            <p:cNvSpPr>
              <a:spLocks noChangeAspect="1" noChangeArrowheads="1"/>
            </p:cNvSpPr>
            <p:nvPr/>
          </p:nvSpPr>
          <p:spPr bwMode="auto">
            <a:xfrm>
              <a:off x="23501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4" name="Oval 95"/>
            <p:cNvSpPr>
              <a:spLocks noChangeAspect="1" noChangeArrowheads="1"/>
            </p:cNvSpPr>
            <p:nvPr/>
          </p:nvSpPr>
          <p:spPr bwMode="auto">
            <a:xfrm>
              <a:off x="23945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5" name="Oval 96"/>
            <p:cNvSpPr>
              <a:spLocks noChangeAspect="1" noChangeArrowheads="1"/>
            </p:cNvSpPr>
            <p:nvPr/>
          </p:nvSpPr>
          <p:spPr bwMode="auto">
            <a:xfrm>
              <a:off x="24390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6" name="Oval 97"/>
            <p:cNvSpPr>
              <a:spLocks noChangeAspect="1" noChangeArrowheads="1"/>
            </p:cNvSpPr>
            <p:nvPr/>
          </p:nvSpPr>
          <p:spPr bwMode="auto">
            <a:xfrm>
              <a:off x="24834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7" name="Oval 98"/>
            <p:cNvSpPr>
              <a:spLocks noChangeAspect="1" noChangeArrowheads="1"/>
            </p:cNvSpPr>
            <p:nvPr/>
          </p:nvSpPr>
          <p:spPr bwMode="auto">
            <a:xfrm>
              <a:off x="25279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8" name="Oval 99"/>
            <p:cNvSpPr>
              <a:spLocks noChangeAspect="1" noChangeArrowheads="1"/>
            </p:cNvSpPr>
            <p:nvPr/>
          </p:nvSpPr>
          <p:spPr bwMode="auto">
            <a:xfrm>
              <a:off x="25723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09" name="Oval 100"/>
            <p:cNvSpPr>
              <a:spLocks noChangeAspect="1" noChangeArrowheads="1"/>
            </p:cNvSpPr>
            <p:nvPr/>
          </p:nvSpPr>
          <p:spPr bwMode="auto">
            <a:xfrm>
              <a:off x="26168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0" name="Oval 101"/>
            <p:cNvSpPr>
              <a:spLocks noChangeAspect="1" noChangeArrowheads="1"/>
            </p:cNvSpPr>
            <p:nvPr/>
          </p:nvSpPr>
          <p:spPr bwMode="auto">
            <a:xfrm>
              <a:off x="26612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1" name="Oval 102"/>
            <p:cNvSpPr>
              <a:spLocks noChangeAspect="1" noChangeArrowheads="1"/>
            </p:cNvSpPr>
            <p:nvPr/>
          </p:nvSpPr>
          <p:spPr bwMode="auto">
            <a:xfrm>
              <a:off x="27057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2" name="Oval 103"/>
            <p:cNvSpPr>
              <a:spLocks noChangeAspect="1" noChangeArrowheads="1"/>
            </p:cNvSpPr>
            <p:nvPr/>
          </p:nvSpPr>
          <p:spPr bwMode="auto">
            <a:xfrm>
              <a:off x="27501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3" name="Oval 104"/>
            <p:cNvSpPr>
              <a:spLocks noChangeAspect="1" noChangeArrowheads="1"/>
            </p:cNvSpPr>
            <p:nvPr/>
          </p:nvSpPr>
          <p:spPr bwMode="auto">
            <a:xfrm>
              <a:off x="27946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4" name="Oval 111"/>
            <p:cNvSpPr>
              <a:spLocks noChangeAspect="1" noChangeArrowheads="1"/>
            </p:cNvSpPr>
            <p:nvPr/>
          </p:nvSpPr>
          <p:spPr bwMode="auto">
            <a:xfrm>
              <a:off x="22390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5" name="Oval 112"/>
            <p:cNvSpPr>
              <a:spLocks noChangeAspect="1" noChangeArrowheads="1"/>
            </p:cNvSpPr>
            <p:nvPr/>
          </p:nvSpPr>
          <p:spPr bwMode="auto">
            <a:xfrm>
              <a:off x="22834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6" name="Oval 113"/>
            <p:cNvSpPr>
              <a:spLocks noChangeAspect="1" noChangeArrowheads="1"/>
            </p:cNvSpPr>
            <p:nvPr/>
          </p:nvSpPr>
          <p:spPr bwMode="auto">
            <a:xfrm>
              <a:off x="23279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7" name="Oval 114"/>
            <p:cNvSpPr>
              <a:spLocks noChangeAspect="1" noChangeArrowheads="1"/>
            </p:cNvSpPr>
            <p:nvPr/>
          </p:nvSpPr>
          <p:spPr bwMode="auto">
            <a:xfrm>
              <a:off x="2372360" y="4502142"/>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8" name="Oval 115"/>
            <p:cNvSpPr>
              <a:spLocks noChangeAspect="1" noChangeArrowheads="1"/>
            </p:cNvSpPr>
            <p:nvPr/>
          </p:nvSpPr>
          <p:spPr bwMode="auto">
            <a:xfrm>
              <a:off x="24168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19" name="Oval 116"/>
            <p:cNvSpPr>
              <a:spLocks noChangeAspect="1" noChangeArrowheads="1"/>
            </p:cNvSpPr>
            <p:nvPr/>
          </p:nvSpPr>
          <p:spPr bwMode="auto">
            <a:xfrm>
              <a:off x="24612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0" name="Oval 117"/>
            <p:cNvSpPr>
              <a:spLocks noChangeAspect="1" noChangeArrowheads="1"/>
            </p:cNvSpPr>
            <p:nvPr/>
          </p:nvSpPr>
          <p:spPr bwMode="auto">
            <a:xfrm>
              <a:off x="25057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1" name="Oval 118"/>
            <p:cNvSpPr>
              <a:spLocks noChangeAspect="1" noChangeArrowheads="1"/>
            </p:cNvSpPr>
            <p:nvPr/>
          </p:nvSpPr>
          <p:spPr bwMode="auto">
            <a:xfrm>
              <a:off x="25501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2" name="Oval 119"/>
            <p:cNvSpPr>
              <a:spLocks noChangeAspect="1" noChangeArrowheads="1"/>
            </p:cNvSpPr>
            <p:nvPr/>
          </p:nvSpPr>
          <p:spPr bwMode="auto">
            <a:xfrm>
              <a:off x="25946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3" name="Oval 120"/>
            <p:cNvSpPr>
              <a:spLocks noChangeAspect="1" noChangeArrowheads="1"/>
            </p:cNvSpPr>
            <p:nvPr/>
          </p:nvSpPr>
          <p:spPr bwMode="auto">
            <a:xfrm>
              <a:off x="26390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4" name="Oval 121"/>
            <p:cNvSpPr>
              <a:spLocks noChangeAspect="1" noChangeArrowheads="1"/>
            </p:cNvSpPr>
            <p:nvPr/>
          </p:nvSpPr>
          <p:spPr bwMode="auto">
            <a:xfrm>
              <a:off x="26835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5" name="Oval 122"/>
            <p:cNvSpPr>
              <a:spLocks noChangeAspect="1" noChangeArrowheads="1"/>
            </p:cNvSpPr>
            <p:nvPr/>
          </p:nvSpPr>
          <p:spPr bwMode="auto">
            <a:xfrm>
              <a:off x="27279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6" name="Oval 123"/>
            <p:cNvSpPr>
              <a:spLocks noChangeAspect="1" noChangeArrowheads="1"/>
            </p:cNvSpPr>
            <p:nvPr/>
          </p:nvSpPr>
          <p:spPr bwMode="auto">
            <a:xfrm>
              <a:off x="27724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7" name="Oval 124"/>
            <p:cNvSpPr>
              <a:spLocks noChangeAspect="1" noChangeArrowheads="1"/>
            </p:cNvSpPr>
            <p:nvPr/>
          </p:nvSpPr>
          <p:spPr bwMode="auto">
            <a:xfrm>
              <a:off x="28168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8" name="Oval 131"/>
            <p:cNvSpPr>
              <a:spLocks noChangeAspect="1" noChangeArrowheads="1"/>
            </p:cNvSpPr>
            <p:nvPr/>
          </p:nvSpPr>
          <p:spPr bwMode="auto">
            <a:xfrm>
              <a:off x="22167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29" name="Oval 132"/>
            <p:cNvSpPr>
              <a:spLocks noChangeAspect="1" noChangeArrowheads="1"/>
            </p:cNvSpPr>
            <p:nvPr/>
          </p:nvSpPr>
          <p:spPr bwMode="auto">
            <a:xfrm>
              <a:off x="22612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0" name="Oval 133"/>
            <p:cNvSpPr>
              <a:spLocks noChangeAspect="1" noChangeArrowheads="1"/>
            </p:cNvSpPr>
            <p:nvPr/>
          </p:nvSpPr>
          <p:spPr bwMode="auto">
            <a:xfrm>
              <a:off x="23056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1" name="Oval 134"/>
            <p:cNvSpPr>
              <a:spLocks noChangeAspect="1" noChangeArrowheads="1"/>
            </p:cNvSpPr>
            <p:nvPr/>
          </p:nvSpPr>
          <p:spPr bwMode="auto">
            <a:xfrm>
              <a:off x="23501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2" name="Oval 135"/>
            <p:cNvSpPr>
              <a:spLocks noChangeAspect="1" noChangeArrowheads="1"/>
            </p:cNvSpPr>
            <p:nvPr/>
          </p:nvSpPr>
          <p:spPr bwMode="auto">
            <a:xfrm>
              <a:off x="23945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3" name="Oval 136"/>
            <p:cNvSpPr>
              <a:spLocks noChangeAspect="1" noChangeArrowheads="1"/>
            </p:cNvSpPr>
            <p:nvPr/>
          </p:nvSpPr>
          <p:spPr bwMode="auto">
            <a:xfrm>
              <a:off x="2439035" y="4540242"/>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4" name="Oval 137"/>
            <p:cNvSpPr>
              <a:spLocks noChangeAspect="1" noChangeArrowheads="1"/>
            </p:cNvSpPr>
            <p:nvPr/>
          </p:nvSpPr>
          <p:spPr bwMode="auto">
            <a:xfrm>
              <a:off x="24834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5" name="Oval 138"/>
            <p:cNvSpPr>
              <a:spLocks noChangeAspect="1" noChangeArrowheads="1"/>
            </p:cNvSpPr>
            <p:nvPr/>
          </p:nvSpPr>
          <p:spPr bwMode="auto">
            <a:xfrm>
              <a:off x="25279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6" name="Oval 139"/>
            <p:cNvSpPr>
              <a:spLocks noChangeAspect="1" noChangeArrowheads="1"/>
            </p:cNvSpPr>
            <p:nvPr/>
          </p:nvSpPr>
          <p:spPr bwMode="auto">
            <a:xfrm>
              <a:off x="25723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7" name="Oval 140"/>
            <p:cNvSpPr>
              <a:spLocks noChangeAspect="1" noChangeArrowheads="1"/>
            </p:cNvSpPr>
            <p:nvPr/>
          </p:nvSpPr>
          <p:spPr bwMode="auto">
            <a:xfrm>
              <a:off x="26168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8" name="Oval 141"/>
            <p:cNvSpPr>
              <a:spLocks noChangeAspect="1" noChangeArrowheads="1"/>
            </p:cNvSpPr>
            <p:nvPr/>
          </p:nvSpPr>
          <p:spPr bwMode="auto">
            <a:xfrm>
              <a:off x="26612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39" name="Oval 142"/>
            <p:cNvSpPr>
              <a:spLocks noChangeAspect="1" noChangeArrowheads="1"/>
            </p:cNvSpPr>
            <p:nvPr/>
          </p:nvSpPr>
          <p:spPr bwMode="auto">
            <a:xfrm>
              <a:off x="27057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0" name="Oval 143"/>
            <p:cNvSpPr>
              <a:spLocks noChangeAspect="1" noChangeArrowheads="1"/>
            </p:cNvSpPr>
            <p:nvPr/>
          </p:nvSpPr>
          <p:spPr bwMode="auto">
            <a:xfrm>
              <a:off x="27501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1" name="Oval 144"/>
            <p:cNvSpPr>
              <a:spLocks noChangeAspect="1" noChangeArrowheads="1"/>
            </p:cNvSpPr>
            <p:nvPr/>
          </p:nvSpPr>
          <p:spPr bwMode="auto">
            <a:xfrm>
              <a:off x="27946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2" name="Oval 154"/>
            <p:cNvSpPr>
              <a:spLocks noChangeAspect="1" noChangeArrowheads="1"/>
            </p:cNvSpPr>
            <p:nvPr/>
          </p:nvSpPr>
          <p:spPr bwMode="auto">
            <a:xfrm>
              <a:off x="237236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3" name="Oval 155"/>
            <p:cNvSpPr>
              <a:spLocks noChangeAspect="1" noChangeArrowheads="1"/>
            </p:cNvSpPr>
            <p:nvPr/>
          </p:nvSpPr>
          <p:spPr bwMode="auto">
            <a:xfrm>
              <a:off x="241681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4" name="Oval 156"/>
            <p:cNvSpPr>
              <a:spLocks noChangeAspect="1" noChangeArrowheads="1"/>
            </p:cNvSpPr>
            <p:nvPr/>
          </p:nvSpPr>
          <p:spPr bwMode="auto">
            <a:xfrm>
              <a:off x="246126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5" name="Oval 157"/>
            <p:cNvSpPr>
              <a:spLocks noChangeAspect="1" noChangeArrowheads="1"/>
            </p:cNvSpPr>
            <p:nvPr/>
          </p:nvSpPr>
          <p:spPr bwMode="auto">
            <a:xfrm>
              <a:off x="250571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6" name="Oval 158"/>
            <p:cNvSpPr>
              <a:spLocks noChangeAspect="1" noChangeArrowheads="1"/>
            </p:cNvSpPr>
            <p:nvPr/>
          </p:nvSpPr>
          <p:spPr bwMode="auto">
            <a:xfrm>
              <a:off x="255016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7" name="Oval 159"/>
            <p:cNvSpPr>
              <a:spLocks noChangeAspect="1" noChangeArrowheads="1"/>
            </p:cNvSpPr>
            <p:nvPr/>
          </p:nvSpPr>
          <p:spPr bwMode="auto">
            <a:xfrm>
              <a:off x="259461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8" name="Oval 160"/>
            <p:cNvSpPr>
              <a:spLocks noChangeAspect="1" noChangeArrowheads="1"/>
            </p:cNvSpPr>
            <p:nvPr/>
          </p:nvSpPr>
          <p:spPr bwMode="auto">
            <a:xfrm>
              <a:off x="263906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49" name="Oval 161"/>
            <p:cNvSpPr>
              <a:spLocks noChangeAspect="1" noChangeArrowheads="1"/>
            </p:cNvSpPr>
            <p:nvPr/>
          </p:nvSpPr>
          <p:spPr bwMode="auto">
            <a:xfrm>
              <a:off x="268351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0" name="Oval 162"/>
            <p:cNvSpPr>
              <a:spLocks noChangeAspect="1" noChangeArrowheads="1"/>
            </p:cNvSpPr>
            <p:nvPr/>
          </p:nvSpPr>
          <p:spPr bwMode="auto">
            <a:xfrm>
              <a:off x="272796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1" name="Oval 163"/>
            <p:cNvSpPr>
              <a:spLocks noChangeAspect="1" noChangeArrowheads="1"/>
            </p:cNvSpPr>
            <p:nvPr/>
          </p:nvSpPr>
          <p:spPr bwMode="auto">
            <a:xfrm>
              <a:off x="277241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2" name="Oval 164"/>
            <p:cNvSpPr>
              <a:spLocks noChangeAspect="1" noChangeArrowheads="1"/>
            </p:cNvSpPr>
            <p:nvPr/>
          </p:nvSpPr>
          <p:spPr bwMode="auto">
            <a:xfrm>
              <a:off x="2816860" y="38925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3" name="Oval 174"/>
            <p:cNvSpPr>
              <a:spLocks noChangeAspect="1" noChangeArrowheads="1"/>
            </p:cNvSpPr>
            <p:nvPr/>
          </p:nvSpPr>
          <p:spPr bwMode="auto">
            <a:xfrm>
              <a:off x="235013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4" name="Oval 175"/>
            <p:cNvSpPr>
              <a:spLocks noChangeAspect="1" noChangeArrowheads="1"/>
            </p:cNvSpPr>
            <p:nvPr/>
          </p:nvSpPr>
          <p:spPr bwMode="auto">
            <a:xfrm>
              <a:off x="239458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5" name="Oval 176"/>
            <p:cNvSpPr>
              <a:spLocks noChangeAspect="1" noChangeArrowheads="1"/>
            </p:cNvSpPr>
            <p:nvPr/>
          </p:nvSpPr>
          <p:spPr bwMode="auto">
            <a:xfrm>
              <a:off x="243903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6" name="Oval 177"/>
            <p:cNvSpPr>
              <a:spLocks noChangeAspect="1" noChangeArrowheads="1"/>
            </p:cNvSpPr>
            <p:nvPr/>
          </p:nvSpPr>
          <p:spPr bwMode="auto">
            <a:xfrm>
              <a:off x="248348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7" name="Oval 178"/>
            <p:cNvSpPr>
              <a:spLocks noChangeAspect="1" noChangeArrowheads="1"/>
            </p:cNvSpPr>
            <p:nvPr/>
          </p:nvSpPr>
          <p:spPr bwMode="auto">
            <a:xfrm>
              <a:off x="252793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8" name="Oval 179"/>
            <p:cNvSpPr>
              <a:spLocks noChangeAspect="1" noChangeArrowheads="1"/>
            </p:cNvSpPr>
            <p:nvPr/>
          </p:nvSpPr>
          <p:spPr bwMode="auto">
            <a:xfrm>
              <a:off x="257238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59" name="Oval 180"/>
            <p:cNvSpPr>
              <a:spLocks noChangeAspect="1" noChangeArrowheads="1"/>
            </p:cNvSpPr>
            <p:nvPr/>
          </p:nvSpPr>
          <p:spPr bwMode="auto">
            <a:xfrm>
              <a:off x="261683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0" name="Oval 181"/>
            <p:cNvSpPr>
              <a:spLocks noChangeAspect="1" noChangeArrowheads="1"/>
            </p:cNvSpPr>
            <p:nvPr/>
          </p:nvSpPr>
          <p:spPr bwMode="auto">
            <a:xfrm>
              <a:off x="266128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1" name="Oval 182"/>
            <p:cNvSpPr>
              <a:spLocks noChangeAspect="1" noChangeArrowheads="1"/>
            </p:cNvSpPr>
            <p:nvPr/>
          </p:nvSpPr>
          <p:spPr bwMode="auto">
            <a:xfrm>
              <a:off x="270573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2" name="Oval 183"/>
            <p:cNvSpPr>
              <a:spLocks noChangeAspect="1" noChangeArrowheads="1"/>
            </p:cNvSpPr>
            <p:nvPr/>
          </p:nvSpPr>
          <p:spPr bwMode="auto">
            <a:xfrm>
              <a:off x="275018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3" name="Oval 184"/>
            <p:cNvSpPr>
              <a:spLocks noChangeAspect="1" noChangeArrowheads="1"/>
            </p:cNvSpPr>
            <p:nvPr/>
          </p:nvSpPr>
          <p:spPr bwMode="auto">
            <a:xfrm>
              <a:off x="2794635" y="39306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4" name="Oval 190"/>
            <p:cNvSpPr>
              <a:spLocks noChangeAspect="1" noChangeArrowheads="1"/>
            </p:cNvSpPr>
            <p:nvPr/>
          </p:nvSpPr>
          <p:spPr bwMode="auto">
            <a:xfrm>
              <a:off x="21945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5" name="Oval 191"/>
            <p:cNvSpPr>
              <a:spLocks noChangeAspect="1" noChangeArrowheads="1"/>
            </p:cNvSpPr>
            <p:nvPr/>
          </p:nvSpPr>
          <p:spPr bwMode="auto">
            <a:xfrm>
              <a:off x="22390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6" name="Oval 192"/>
            <p:cNvSpPr>
              <a:spLocks noChangeAspect="1" noChangeArrowheads="1"/>
            </p:cNvSpPr>
            <p:nvPr/>
          </p:nvSpPr>
          <p:spPr bwMode="auto">
            <a:xfrm>
              <a:off x="22834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7" name="Oval 193"/>
            <p:cNvSpPr>
              <a:spLocks noChangeAspect="1" noChangeArrowheads="1"/>
            </p:cNvSpPr>
            <p:nvPr/>
          </p:nvSpPr>
          <p:spPr bwMode="auto">
            <a:xfrm>
              <a:off x="23279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8" name="Oval 194"/>
            <p:cNvSpPr>
              <a:spLocks noChangeAspect="1" noChangeArrowheads="1"/>
            </p:cNvSpPr>
            <p:nvPr/>
          </p:nvSpPr>
          <p:spPr bwMode="auto">
            <a:xfrm>
              <a:off x="23723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69" name="Oval 195"/>
            <p:cNvSpPr>
              <a:spLocks noChangeAspect="1" noChangeArrowheads="1"/>
            </p:cNvSpPr>
            <p:nvPr/>
          </p:nvSpPr>
          <p:spPr bwMode="auto">
            <a:xfrm>
              <a:off x="24168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0" name="Oval 196"/>
            <p:cNvSpPr>
              <a:spLocks noChangeAspect="1" noChangeArrowheads="1"/>
            </p:cNvSpPr>
            <p:nvPr/>
          </p:nvSpPr>
          <p:spPr bwMode="auto">
            <a:xfrm>
              <a:off x="24612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1" name="Oval 197"/>
            <p:cNvSpPr>
              <a:spLocks noChangeAspect="1" noChangeArrowheads="1"/>
            </p:cNvSpPr>
            <p:nvPr/>
          </p:nvSpPr>
          <p:spPr bwMode="auto">
            <a:xfrm>
              <a:off x="2505710" y="4576754"/>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2" name="Oval 198"/>
            <p:cNvSpPr>
              <a:spLocks noChangeAspect="1" noChangeArrowheads="1"/>
            </p:cNvSpPr>
            <p:nvPr/>
          </p:nvSpPr>
          <p:spPr bwMode="auto">
            <a:xfrm>
              <a:off x="2550160" y="4576754"/>
              <a:ext cx="44450" cy="44450"/>
            </a:xfrm>
            <a:prstGeom prst="ellipse">
              <a:avLst/>
            </a:prstGeom>
            <a:solidFill>
              <a:schemeClr val="bg1">
                <a:lumMod val="50000"/>
              </a:schemeClr>
            </a:solidFill>
            <a:ln w="9525" algn="ctr">
              <a:noFill/>
              <a:round/>
              <a:headEnd/>
              <a:tailEnd/>
            </a:ln>
          </p:spPr>
          <p:txBody>
            <a:bodyPr anchor="ctr">
              <a:spAutoFit/>
            </a:bodyPr>
            <a:lstStyle/>
            <a:p>
              <a:pPr>
                <a:defRPr/>
              </a:pPr>
              <a:endParaRPr lang="ja-JP" altLang="en-US">
                <a:ea typeface="ＭＳ Ｐゴシック" panose="020B0600070205080204" pitchFamily="50" charset="-128"/>
              </a:endParaRPr>
            </a:p>
          </p:txBody>
        </p:sp>
        <p:sp>
          <p:nvSpPr>
            <p:cNvPr id="173" name="Oval 199"/>
            <p:cNvSpPr>
              <a:spLocks noChangeAspect="1" noChangeArrowheads="1"/>
            </p:cNvSpPr>
            <p:nvPr/>
          </p:nvSpPr>
          <p:spPr bwMode="auto">
            <a:xfrm>
              <a:off x="25946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4" name="Oval 200"/>
            <p:cNvSpPr>
              <a:spLocks noChangeAspect="1" noChangeArrowheads="1"/>
            </p:cNvSpPr>
            <p:nvPr/>
          </p:nvSpPr>
          <p:spPr bwMode="auto">
            <a:xfrm>
              <a:off x="26390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5" name="Oval 201"/>
            <p:cNvSpPr>
              <a:spLocks noChangeAspect="1" noChangeArrowheads="1"/>
            </p:cNvSpPr>
            <p:nvPr/>
          </p:nvSpPr>
          <p:spPr bwMode="auto">
            <a:xfrm>
              <a:off x="26835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6" name="Oval 202"/>
            <p:cNvSpPr>
              <a:spLocks noChangeAspect="1" noChangeArrowheads="1"/>
            </p:cNvSpPr>
            <p:nvPr/>
          </p:nvSpPr>
          <p:spPr bwMode="auto">
            <a:xfrm>
              <a:off x="27279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7" name="Oval 203"/>
            <p:cNvSpPr>
              <a:spLocks noChangeAspect="1" noChangeArrowheads="1"/>
            </p:cNvSpPr>
            <p:nvPr/>
          </p:nvSpPr>
          <p:spPr bwMode="auto">
            <a:xfrm>
              <a:off x="27724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8" name="Oval 204"/>
            <p:cNvSpPr>
              <a:spLocks noChangeAspect="1" noChangeArrowheads="1"/>
            </p:cNvSpPr>
            <p:nvPr/>
          </p:nvSpPr>
          <p:spPr bwMode="auto">
            <a:xfrm>
              <a:off x="28168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79" name="Oval 211"/>
            <p:cNvSpPr>
              <a:spLocks noChangeAspect="1" noChangeArrowheads="1"/>
            </p:cNvSpPr>
            <p:nvPr/>
          </p:nvSpPr>
          <p:spPr bwMode="auto">
            <a:xfrm>
              <a:off x="22167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0" name="Oval 212"/>
            <p:cNvSpPr>
              <a:spLocks noChangeAspect="1" noChangeArrowheads="1"/>
            </p:cNvSpPr>
            <p:nvPr/>
          </p:nvSpPr>
          <p:spPr bwMode="auto">
            <a:xfrm>
              <a:off x="22612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1" name="Oval 213"/>
            <p:cNvSpPr>
              <a:spLocks noChangeAspect="1" noChangeArrowheads="1"/>
            </p:cNvSpPr>
            <p:nvPr/>
          </p:nvSpPr>
          <p:spPr bwMode="auto">
            <a:xfrm>
              <a:off x="23056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2" name="Oval 214"/>
            <p:cNvSpPr>
              <a:spLocks noChangeAspect="1" noChangeArrowheads="1"/>
            </p:cNvSpPr>
            <p:nvPr/>
          </p:nvSpPr>
          <p:spPr bwMode="auto">
            <a:xfrm>
              <a:off x="23501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3" name="Oval 215"/>
            <p:cNvSpPr>
              <a:spLocks noChangeAspect="1" noChangeArrowheads="1"/>
            </p:cNvSpPr>
            <p:nvPr/>
          </p:nvSpPr>
          <p:spPr bwMode="auto">
            <a:xfrm>
              <a:off x="23945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4" name="Oval 216"/>
            <p:cNvSpPr>
              <a:spLocks noChangeAspect="1" noChangeArrowheads="1"/>
            </p:cNvSpPr>
            <p:nvPr/>
          </p:nvSpPr>
          <p:spPr bwMode="auto">
            <a:xfrm>
              <a:off x="24390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5" name="Oval 217"/>
            <p:cNvSpPr>
              <a:spLocks noChangeAspect="1" noChangeArrowheads="1"/>
            </p:cNvSpPr>
            <p:nvPr/>
          </p:nvSpPr>
          <p:spPr bwMode="auto">
            <a:xfrm>
              <a:off x="24834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6" name="Oval 218"/>
            <p:cNvSpPr>
              <a:spLocks noChangeAspect="1" noChangeArrowheads="1"/>
            </p:cNvSpPr>
            <p:nvPr/>
          </p:nvSpPr>
          <p:spPr bwMode="auto">
            <a:xfrm>
              <a:off x="25279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7" name="Oval 219"/>
            <p:cNvSpPr>
              <a:spLocks noChangeAspect="1" noChangeArrowheads="1"/>
            </p:cNvSpPr>
            <p:nvPr/>
          </p:nvSpPr>
          <p:spPr bwMode="auto">
            <a:xfrm>
              <a:off x="2572385" y="4614853"/>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8" name="Oval 220"/>
            <p:cNvSpPr>
              <a:spLocks noChangeAspect="1" noChangeArrowheads="1"/>
            </p:cNvSpPr>
            <p:nvPr/>
          </p:nvSpPr>
          <p:spPr bwMode="auto">
            <a:xfrm>
              <a:off x="26168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89" name="Oval 221"/>
            <p:cNvSpPr>
              <a:spLocks noChangeAspect="1" noChangeArrowheads="1"/>
            </p:cNvSpPr>
            <p:nvPr/>
          </p:nvSpPr>
          <p:spPr bwMode="auto">
            <a:xfrm>
              <a:off x="26612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0" name="Oval 222"/>
            <p:cNvSpPr>
              <a:spLocks noChangeAspect="1" noChangeArrowheads="1"/>
            </p:cNvSpPr>
            <p:nvPr/>
          </p:nvSpPr>
          <p:spPr bwMode="auto">
            <a:xfrm>
              <a:off x="27057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1" name="Oval 223"/>
            <p:cNvSpPr>
              <a:spLocks noChangeAspect="1" noChangeArrowheads="1"/>
            </p:cNvSpPr>
            <p:nvPr/>
          </p:nvSpPr>
          <p:spPr bwMode="auto">
            <a:xfrm>
              <a:off x="27501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2" name="Oval 224"/>
            <p:cNvSpPr>
              <a:spLocks noChangeAspect="1" noChangeArrowheads="1"/>
            </p:cNvSpPr>
            <p:nvPr/>
          </p:nvSpPr>
          <p:spPr bwMode="auto">
            <a:xfrm>
              <a:off x="27946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3" name="Oval 230"/>
            <p:cNvSpPr>
              <a:spLocks noChangeAspect="1" noChangeArrowheads="1"/>
            </p:cNvSpPr>
            <p:nvPr/>
          </p:nvSpPr>
          <p:spPr bwMode="auto">
            <a:xfrm>
              <a:off x="21945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4" name="Oval 231"/>
            <p:cNvSpPr>
              <a:spLocks noChangeAspect="1" noChangeArrowheads="1"/>
            </p:cNvSpPr>
            <p:nvPr/>
          </p:nvSpPr>
          <p:spPr bwMode="auto">
            <a:xfrm>
              <a:off x="22390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5" name="Oval 232"/>
            <p:cNvSpPr>
              <a:spLocks noChangeAspect="1" noChangeArrowheads="1"/>
            </p:cNvSpPr>
            <p:nvPr/>
          </p:nvSpPr>
          <p:spPr bwMode="auto">
            <a:xfrm>
              <a:off x="22834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6" name="Oval 233"/>
            <p:cNvSpPr>
              <a:spLocks noChangeAspect="1" noChangeArrowheads="1"/>
            </p:cNvSpPr>
            <p:nvPr/>
          </p:nvSpPr>
          <p:spPr bwMode="auto">
            <a:xfrm>
              <a:off x="23279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7" name="Oval 234"/>
            <p:cNvSpPr>
              <a:spLocks noChangeAspect="1" noChangeArrowheads="1"/>
            </p:cNvSpPr>
            <p:nvPr/>
          </p:nvSpPr>
          <p:spPr bwMode="auto">
            <a:xfrm>
              <a:off x="23723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8" name="Oval 235"/>
            <p:cNvSpPr>
              <a:spLocks noChangeAspect="1" noChangeArrowheads="1"/>
            </p:cNvSpPr>
            <p:nvPr/>
          </p:nvSpPr>
          <p:spPr bwMode="auto">
            <a:xfrm>
              <a:off x="24168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199" name="Oval 236"/>
            <p:cNvSpPr>
              <a:spLocks noChangeAspect="1" noChangeArrowheads="1"/>
            </p:cNvSpPr>
            <p:nvPr/>
          </p:nvSpPr>
          <p:spPr bwMode="auto">
            <a:xfrm>
              <a:off x="24612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0" name="Oval 237"/>
            <p:cNvSpPr>
              <a:spLocks noChangeAspect="1" noChangeArrowheads="1"/>
            </p:cNvSpPr>
            <p:nvPr/>
          </p:nvSpPr>
          <p:spPr bwMode="auto">
            <a:xfrm>
              <a:off x="25057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1" name="Oval 238"/>
            <p:cNvSpPr>
              <a:spLocks noChangeAspect="1" noChangeArrowheads="1"/>
            </p:cNvSpPr>
            <p:nvPr/>
          </p:nvSpPr>
          <p:spPr bwMode="auto">
            <a:xfrm>
              <a:off x="25501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2" name="Oval 239"/>
            <p:cNvSpPr>
              <a:spLocks noChangeAspect="1" noChangeArrowheads="1"/>
            </p:cNvSpPr>
            <p:nvPr/>
          </p:nvSpPr>
          <p:spPr bwMode="auto">
            <a:xfrm>
              <a:off x="25946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3" name="Oval 240"/>
            <p:cNvSpPr>
              <a:spLocks noChangeAspect="1" noChangeArrowheads="1"/>
            </p:cNvSpPr>
            <p:nvPr/>
          </p:nvSpPr>
          <p:spPr bwMode="auto">
            <a:xfrm>
              <a:off x="2639060" y="4651366"/>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4" name="Oval 241"/>
            <p:cNvSpPr>
              <a:spLocks noChangeAspect="1" noChangeArrowheads="1"/>
            </p:cNvSpPr>
            <p:nvPr/>
          </p:nvSpPr>
          <p:spPr bwMode="auto">
            <a:xfrm>
              <a:off x="26835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5" name="Oval 242"/>
            <p:cNvSpPr>
              <a:spLocks noChangeAspect="1" noChangeArrowheads="1"/>
            </p:cNvSpPr>
            <p:nvPr/>
          </p:nvSpPr>
          <p:spPr bwMode="auto">
            <a:xfrm>
              <a:off x="27279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6" name="Oval 243"/>
            <p:cNvSpPr>
              <a:spLocks noChangeAspect="1" noChangeArrowheads="1"/>
            </p:cNvSpPr>
            <p:nvPr/>
          </p:nvSpPr>
          <p:spPr bwMode="auto">
            <a:xfrm>
              <a:off x="277241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7" name="Oval 244"/>
            <p:cNvSpPr>
              <a:spLocks noChangeAspect="1" noChangeArrowheads="1"/>
            </p:cNvSpPr>
            <p:nvPr/>
          </p:nvSpPr>
          <p:spPr bwMode="auto">
            <a:xfrm>
              <a:off x="2816860" y="46513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8" name="Oval 250"/>
            <p:cNvSpPr>
              <a:spLocks noChangeAspect="1" noChangeArrowheads="1"/>
            </p:cNvSpPr>
            <p:nvPr/>
          </p:nvSpPr>
          <p:spPr bwMode="auto">
            <a:xfrm>
              <a:off x="21723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09" name="Oval 251"/>
            <p:cNvSpPr>
              <a:spLocks noChangeAspect="1" noChangeArrowheads="1"/>
            </p:cNvSpPr>
            <p:nvPr/>
          </p:nvSpPr>
          <p:spPr bwMode="auto">
            <a:xfrm>
              <a:off x="22167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0" name="Oval 252"/>
            <p:cNvSpPr>
              <a:spLocks noChangeAspect="1" noChangeArrowheads="1"/>
            </p:cNvSpPr>
            <p:nvPr/>
          </p:nvSpPr>
          <p:spPr bwMode="auto">
            <a:xfrm>
              <a:off x="22612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1" name="Oval 253"/>
            <p:cNvSpPr>
              <a:spLocks noChangeAspect="1" noChangeArrowheads="1"/>
            </p:cNvSpPr>
            <p:nvPr/>
          </p:nvSpPr>
          <p:spPr bwMode="auto">
            <a:xfrm>
              <a:off x="23056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2" name="Oval 254"/>
            <p:cNvSpPr>
              <a:spLocks noChangeAspect="1" noChangeArrowheads="1"/>
            </p:cNvSpPr>
            <p:nvPr/>
          </p:nvSpPr>
          <p:spPr bwMode="auto">
            <a:xfrm>
              <a:off x="23501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3" name="Oval 255"/>
            <p:cNvSpPr>
              <a:spLocks noChangeAspect="1" noChangeArrowheads="1"/>
            </p:cNvSpPr>
            <p:nvPr/>
          </p:nvSpPr>
          <p:spPr bwMode="auto">
            <a:xfrm>
              <a:off x="23945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4" name="Oval 256"/>
            <p:cNvSpPr>
              <a:spLocks noChangeAspect="1" noChangeArrowheads="1"/>
            </p:cNvSpPr>
            <p:nvPr/>
          </p:nvSpPr>
          <p:spPr bwMode="auto">
            <a:xfrm>
              <a:off x="24390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5" name="Oval 257"/>
            <p:cNvSpPr>
              <a:spLocks noChangeAspect="1" noChangeArrowheads="1"/>
            </p:cNvSpPr>
            <p:nvPr/>
          </p:nvSpPr>
          <p:spPr bwMode="auto">
            <a:xfrm>
              <a:off x="24834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6" name="Oval 258"/>
            <p:cNvSpPr>
              <a:spLocks noChangeAspect="1" noChangeArrowheads="1"/>
            </p:cNvSpPr>
            <p:nvPr/>
          </p:nvSpPr>
          <p:spPr bwMode="auto">
            <a:xfrm>
              <a:off x="25279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7" name="Oval 259"/>
            <p:cNvSpPr>
              <a:spLocks noChangeAspect="1" noChangeArrowheads="1"/>
            </p:cNvSpPr>
            <p:nvPr/>
          </p:nvSpPr>
          <p:spPr bwMode="auto">
            <a:xfrm>
              <a:off x="25723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8" name="Oval 260"/>
            <p:cNvSpPr>
              <a:spLocks noChangeAspect="1" noChangeArrowheads="1"/>
            </p:cNvSpPr>
            <p:nvPr/>
          </p:nvSpPr>
          <p:spPr bwMode="auto">
            <a:xfrm>
              <a:off x="26168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19" name="Oval 261"/>
            <p:cNvSpPr>
              <a:spLocks noChangeAspect="1" noChangeArrowheads="1"/>
            </p:cNvSpPr>
            <p:nvPr/>
          </p:nvSpPr>
          <p:spPr bwMode="auto">
            <a:xfrm>
              <a:off x="26612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0" name="Oval 262"/>
            <p:cNvSpPr>
              <a:spLocks noChangeAspect="1" noChangeArrowheads="1"/>
            </p:cNvSpPr>
            <p:nvPr/>
          </p:nvSpPr>
          <p:spPr bwMode="auto">
            <a:xfrm>
              <a:off x="2705735" y="4689466"/>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1" name="Oval 263"/>
            <p:cNvSpPr>
              <a:spLocks noChangeAspect="1" noChangeArrowheads="1"/>
            </p:cNvSpPr>
            <p:nvPr/>
          </p:nvSpPr>
          <p:spPr bwMode="auto">
            <a:xfrm>
              <a:off x="275018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2" name="Oval 264"/>
            <p:cNvSpPr>
              <a:spLocks noChangeAspect="1" noChangeArrowheads="1"/>
            </p:cNvSpPr>
            <p:nvPr/>
          </p:nvSpPr>
          <p:spPr bwMode="auto">
            <a:xfrm>
              <a:off x="2794635" y="468946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3" name="Oval 270"/>
            <p:cNvSpPr>
              <a:spLocks noChangeAspect="1" noChangeArrowheads="1"/>
            </p:cNvSpPr>
            <p:nvPr/>
          </p:nvSpPr>
          <p:spPr bwMode="auto">
            <a:xfrm>
              <a:off x="21945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4" name="Oval 271"/>
            <p:cNvSpPr>
              <a:spLocks noChangeAspect="1" noChangeArrowheads="1"/>
            </p:cNvSpPr>
            <p:nvPr/>
          </p:nvSpPr>
          <p:spPr bwMode="auto">
            <a:xfrm>
              <a:off x="223901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5" name="Oval 272"/>
            <p:cNvSpPr>
              <a:spLocks noChangeAspect="1" noChangeArrowheads="1"/>
            </p:cNvSpPr>
            <p:nvPr/>
          </p:nvSpPr>
          <p:spPr bwMode="auto">
            <a:xfrm>
              <a:off x="22834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6" name="Oval 273"/>
            <p:cNvSpPr>
              <a:spLocks noChangeAspect="1" noChangeArrowheads="1"/>
            </p:cNvSpPr>
            <p:nvPr/>
          </p:nvSpPr>
          <p:spPr bwMode="auto">
            <a:xfrm>
              <a:off x="232791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7" name="Oval 274"/>
            <p:cNvSpPr>
              <a:spLocks noChangeAspect="1" noChangeArrowheads="1"/>
            </p:cNvSpPr>
            <p:nvPr/>
          </p:nvSpPr>
          <p:spPr bwMode="auto">
            <a:xfrm>
              <a:off x="23723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8" name="Oval 275"/>
            <p:cNvSpPr>
              <a:spLocks noChangeAspect="1" noChangeArrowheads="1"/>
            </p:cNvSpPr>
            <p:nvPr/>
          </p:nvSpPr>
          <p:spPr bwMode="auto">
            <a:xfrm>
              <a:off x="241681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29" name="Oval 276"/>
            <p:cNvSpPr>
              <a:spLocks noChangeAspect="1" noChangeArrowheads="1"/>
            </p:cNvSpPr>
            <p:nvPr/>
          </p:nvSpPr>
          <p:spPr bwMode="auto">
            <a:xfrm>
              <a:off x="24612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0" name="Oval 277"/>
            <p:cNvSpPr>
              <a:spLocks noChangeAspect="1" noChangeArrowheads="1"/>
            </p:cNvSpPr>
            <p:nvPr/>
          </p:nvSpPr>
          <p:spPr bwMode="auto">
            <a:xfrm>
              <a:off x="250571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1" name="Oval 278"/>
            <p:cNvSpPr>
              <a:spLocks noChangeAspect="1" noChangeArrowheads="1"/>
            </p:cNvSpPr>
            <p:nvPr/>
          </p:nvSpPr>
          <p:spPr bwMode="auto">
            <a:xfrm>
              <a:off x="25501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2" name="Oval 279"/>
            <p:cNvSpPr>
              <a:spLocks noChangeAspect="1" noChangeArrowheads="1"/>
            </p:cNvSpPr>
            <p:nvPr/>
          </p:nvSpPr>
          <p:spPr bwMode="auto">
            <a:xfrm>
              <a:off x="259461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3" name="Oval 280"/>
            <p:cNvSpPr>
              <a:spLocks noChangeAspect="1" noChangeArrowheads="1"/>
            </p:cNvSpPr>
            <p:nvPr/>
          </p:nvSpPr>
          <p:spPr bwMode="auto">
            <a:xfrm>
              <a:off x="26390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4" name="Oval 281"/>
            <p:cNvSpPr>
              <a:spLocks noChangeAspect="1" noChangeArrowheads="1"/>
            </p:cNvSpPr>
            <p:nvPr/>
          </p:nvSpPr>
          <p:spPr bwMode="auto">
            <a:xfrm>
              <a:off x="268351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5" name="Oval 282"/>
            <p:cNvSpPr>
              <a:spLocks noChangeAspect="1" noChangeArrowheads="1"/>
            </p:cNvSpPr>
            <p:nvPr/>
          </p:nvSpPr>
          <p:spPr bwMode="auto">
            <a:xfrm>
              <a:off x="27279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6" name="Oval 283"/>
            <p:cNvSpPr>
              <a:spLocks noChangeAspect="1" noChangeArrowheads="1"/>
            </p:cNvSpPr>
            <p:nvPr/>
          </p:nvSpPr>
          <p:spPr bwMode="auto">
            <a:xfrm>
              <a:off x="2772410" y="4727565"/>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7" name="Oval 284"/>
            <p:cNvSpPr>
              <a:spLocks noChangeAspect="1" noChangeArrowheads="1"/>
            </p:cNvSpPr>
            <p:nvPr/>
          </p:nvSpPr>
          <p:spPr bwMode="auto">
            <a:xfrm>
              <a:off x="2816860" y="47275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8" name="Oval 290"/>
            <p:cNvSpPr>
              <a:spLocks noChangeAspect="1" noChangeArrowheads="1"/>
            </p:cNvSpPr>
            <p:nvPr/>
          </p:nvSpPr>
          <p:spPr bwMode="auto">
            <a:xfrm>
              <a:off x="21723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39" name="Oval 291"/>
            <p:cNvSpPr>
              <a:spLocks noChangeAspect="1" noChangeArrowheads="1"/>
            </p:cNvSpPr>
            <p:nvPr/>
          </p:nvSpPr>
          <p:spPr bwMode="auto">
            <a:xfrm>
              <a:off x="22167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0" name="Oval 292"/>
            <p:cNvSpPr>
              <a:spLocks noChangeAspect="1" noChangeArrowheads="1"/>
            </p:cNvSpPr>
            <p:nvPr/>
          </p:nvSpPr>
          <p:spPr bwMode="auto">
            <a:xfrm>
              <a:off x="22612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1" name="Oval 293"/>
            <p:cNvSpPr>
              <a:spLocks noChangeAspect="1" noChangeArrowheads="1"/>
            </p:cNvSpPr>
            <p:nvPr/>
          </p:nvSpPr>
          <p:spPr bwMode="auto">
            <a:xfrm>
              <a:off x="23056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2" name="Oval 294"/>
            <p:cNvSpPr>
              <a:spLocks noChangeAspect="1" noChangeArrowheads="1"/>
            </p:cNvSpPr>
            <p:nvPr/>
          </p:nvSpPr>
          <p:spPr bwMode="auto">
            <a:xfrm>
              <a:off x="2350135" y="4765665"/>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3" name="Oval 295"/>
            <p:cNvSpPr>
              <a:spLocks noChangeAspect="1" noChangeArrowheads="1"/>
            </p:cNvSpPr>
            <p:nvPr/>
          </p:nvSpPr>
          <p:spPr bwMode="auto">
            <a:xfrm>
              <a:off x="2394585" y="4765665"/>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4" name="Oval 296"/>
            <p:cNvSpPr>
              <a:spLocks noChangeAspect="1" noChangeArrowheads="1"/>
            </p:cNvSpPr>
            <p:nvPr/>
          </p:nvSpPr>
          <p:spPr bwMode="auto">
            <a:xfrm>
              <a:off x="24390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5" name="Oval 297"/>
            <p:cNvSpPr>
              <a:spLocks noChangeAspect="1" noChangeArrowheads="1"/>
            </p:cNvSpPr>
            <p:nvPr/>
          </p:nvSpPr>
          <p:spPr bwMode="auto">
            <a:xfrm>
              <a:off x="24834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6" name="Oval 298"/>
            <p:cNvSpPr>
              <a:spLocks noChangeAspect="1" noChangeArrowheads="1"/>
            </p:cNvSpPr>
            <p:nvPr/>
          </p:nvSpPr>
          <p:spPr bwMode="auto">
            <a:xfrm>
              <a:off x="25279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7" name="Oval 299"/>
            <p:cNvSpPr>
              <a:spLocks noChangeAspect="1" noChangeArrowheads="1"/>
            </p:cNvSpPr>
            <p:nvPr/>
          </p:nvSpPr>
          <p:spPr bwMode="auto">
            <a:xfrm>
              <a:off x="25723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8" name="Oval 300"/>
            <p:cNvSpPr>
              <a:spLocks noChangeAspect="1" noChangeArrowheads="1"/>
            </p:cNvSpPr>
            <p:nvPr/>
          </p:nvSpPr>
          <p:spPr bwMode="auto">
            <a:xfrm>
              <a:off x="26168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49" name="Oval 301"/>
            <p:cNvSpPr>
              <a:spLocks noChangeAspect="1" noChangeArrowheads="1"/>
            </p:cNvSpPr>
            <p:nvPr/>
          </p:nvSpPr>
          <p:spPr bwMode="auto">
            <a:xfrm>
              <a:off x="26612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0" name="Oval 302"/>
            <p:cNvSpPr>
              <a:spLocks noChangeAspect="1" noChangeArrowheads="1"/>
            </p:cNvSpPr>
            <p:nvPr/>
          </p:nvSpPr>
          <p:spPr bwMode="auto">
            <a:xfrm>
              <a:off x="27057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1" name="Oval 303"/>
            <p:cNvSpPr>
              <a:spLocks noChangeAspect="1" noChangeArrowheads="1"/>
            </p:cNvSpPr>
            <p:nvPr/>
          </p:nvSpPr>
          <p:spPr bwMode="auto">
            <a:xfrm>
              <a:off x="27501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2" name="Oval 304"/>
            <p:cNvSpPr>
              <a:spLocks noChangeAspect="1" noChangeArrowheads="1"/>
            </p:cNvSpPr>
            <p:nvPr/>
          </p:nvSpPr>
          <p:spPr bwMode="auto">
            <a:xfrm>
              <a:off x="27946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3" name="Oval 309"/>
            <p:cNvSpPr>
              <a:spLocks noChangeAspect="1" noChangeArrowheads="1"/>
            </p:cNvSpPr>
            <p:nvPr/>
          </p:nvSpPr>
          <p:spPr bwMode="auto">
            <a:xfrm>
              <a:off x="21501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4" name="Oval 310"/>
            <p:cNvSpPr>
              <a:spLocks noChangeAspect="1" noChangeArrowheads="1"/>
            </p:cNvSpPr>
            <p:nvPr/>
          </p:nvSpPr>
          <p:spPr bwMode="auto">
            <a:xfrm>
              <a:off x="21945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5" name="Oval 311"/>
            <p:cNvSpPr>
              <a:spLocks noChangeAspect="1" noChangeArrowheads="1"/>
            </p:cNvSpPr>
            <p:nvPr/>
          </p:nvSpPr>
          <p:spPr bwMode="auto">
            <a:xfrm>
              <a:off x="22390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6" name="Oval 312"/>
            <p:cNvSpPr>
              <a:spLocks noChangeAspect="1" noChangeArrowheads="1"/>
            </p:cNvSpPr>
            <p:nvPr/>
          </p:nvSpPr>
          <p:spPr bwMode="auto">
            <a:xfrm>
              <a:off x="22834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7" name="Oval 313"/>
            <p:cNvSpPr>
              <a:spLocks noChangeAspect="1" noChangeArrowheads="1"/>
            </p:cNvSpPr>
            <p:nvPr/>
          </p:nvSpPr>
          <p:spPr bwMode="auto">
            <a:xfrm>
              <a:off x="23279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8" name="Oval 314"/>
            <p:cNvSpPr>
              <a:spLocks noChangeAspect="1" noChangeArrowheads="1"/>
            </p:cNvSpPr>
            <p:nvPr/>
          </p:nvSpPr>
          <p:spPr bwMode="auto">
            <a:xfrm>
              <a:off x="2372360" y="4803765"/>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59" name="Oval 315"/>
            <p:cNvSpPr>
              <a:spLocks noChangeAspect="1" noChangeArrowheads="1"/>
            </p:cNvSpPr>
            <p:nvPr/>
          </p:nvSpPr>
          <p:spPr bwMode="auto">
            <a:xfrm>
              <a:off x="2416810" y="4803765"/>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0" name="Oval 316"/>
            <p:cNvSpPr>
              <a:spLocks noChangeAspect="1" noChangeArrowheads="1"/>
            </p:cNvSpPr>
            <p:nvPr/>
          </p:nvSpPr>
          <p:spPr bwMode="auto">
            <a:xfrm>
              <a:off x="24612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1" name="Oval 317"/>
            <p:cNvSpPr>
              <a:spLocks noChangeAspect="1" noChangeArrowheads="1"/>
            </p:cNvSpPr>
            <p:nvPr/>
          </p:nvSpPr>
          <p:spPr bwMode="auto">
            <a:xfrm>
              <a:off x="25057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2" name="Oval 318"/>
            <p:cNvSpPr>
              <a:spLocks noChangeAspect="1" noChangeArrowheads="1"/>
            </p:cNvSpPr>
            <p:nvPr/>
          </p:nvSpPr>
          <p:spPr bwMode="auto">
            <a:xfrm>
              <a:off x="25501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3" name="Oval 319"/>
            <p:cNvSpPr>
              <a:spLocks noChangeAspect="1" noChangeArrowheads="1"/>
            </p:cNvSpPr>
            <p:nvPr/>
          </p:nvSpPr>
          <p:spPr bwMode="auto">
            <a:xfrm>
              <a:off x="25946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4" name="Oval 320"/>
            <p:cNvSpPr>
              <a:spLocks noChangeAspect="1" noChangeArrowheads="1"/>
            </p:cNvSpPr>
            <p:nvPr/>
          </p:nvSpPr>
          <p:spPr bwMode="auto">
            <a:xfrm>
              <a:off x="26390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5" name="Oval 321"/>
            <p:cNvSpPr>
              <a:spLocks noChangeAspect="1" noChangeArrowheads="1"/>
            </p:cNvSpPr>
            <p:nvPr/>
          </p:nvSpPr>
          <p:spPr bwMode="auto">
            <a:xfrm>
              <a:off x="26835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6" name="Oval 322"/>
            <p:cNvSpPr>
              <a:spLocks noChangeAspect="1" noChangeArrowheads="1"/>
            </p:cNvSpPr>
            <p:nvPr/>
          </p:nvSpPr>
          <p:spPr bwMode="auto">
            <a:xfrm>
              <a:off x="27279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7" name="Oval 323"/>
            <p:cNvSpPr>
              <a:spLocks noChangeAspect="1" noChangeArrowheads="1"/>
            </p:cNvSpPr>
            <p:nvPr/>
          </p:nvSpPr>
          <p:spPr bwMode="auto">
            <a:xfrm>
              <a:off x="27724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8" name="Oval 324"/>
            <p:cNvSpPr>
              <a:spLocks noChangeAspect="1" noChangeArrowheads="1"/>
            </p:cNvSpPr>
            <p:nvPr/>
          </p:nvSpPr>
          <p:spPr bwMode="auto">
            <a:xfrm>
              <a:off x="28168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69" name="Oval 330"/>
            <p:cNvSpPr>
              <a:spLocks noChangeAspect="1" noChangeArrowheads="1"/>
            </p:cNvSpPr>
            <p:nvPr/>
          </p:nvSpPr>
          <p:spPr bwMode="auto">
            <a:xfrm>
              <a:off x="21723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0" name="Oval 331"/>
            <p:cNvSpPr>
              <a:spLocks noChangeAspect="1" noChangeArrowheads="1"/>
            </p:cNvSpPr>
            <p:nvPr/>
          </p:nvSpPr>
          <p:spPr bwMode="auto">
            <a:xfrm>
              <a:off x="22167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1" name="Oval 332"/>
            <p:cNvSpPr>
              <a:spLocks noChangeAspect="1" noChangeArrowheads="1"/>
            </p:cNvSpPr>
            <p:nvPr/>
          </p:nvSpPr>
          <p:spPr bwMode="auto">
            <a:xfrm>
              <a:off x="22612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2" name="Oval 333"/>
            <p:cNvSpPr>
              <a:spLocks noChangeAspect="1" noChangeArrowheads="1"/>
            </p:cNvSpPr>
            <p:nvPr/>
          </p:nvSpPr>
          <p:spPr bwMode="auto">
            <a:xfrm>
              <a:off x="23056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3" name="Oval 334"/>
            <p:cNvSpPr>
              <a:spLocks noChangeAspect="1" noChangeArrowheads="1"/>
            </p:cNvSpPr>
            <p:nvPr/>
          </p:nvSpPr>
          <p:spPr bwMode="auto">
            <a:xfrm>
              <a:off x="23501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4" name="Oval 335"/>
            <p:cNvSpPr>
              <a:spLocks noChangeAspect="1" noChangeArrowheads="1"/>
            </p:cNvSpPr>
            <p:nvPr/>
          </p:nvSpPr>
          <p:spPr bwMode="auto">
            <a:xfrm>
              <a:off x="23945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5" name="Oval 336"/>
            <p:cNvSpPr>
              <a:spLocks noChangeAspect="1" noChangeArrowheads="1"/>
            </p:cNvSpPr>
            <p:nvPr/>
          </p:nvSpPr>
          <p:spPr bwMode="auto">
            <a:xfrm>
              <a:off x="24390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6" name="Oval 337"/>
            <p:cNvSpPr>
              <a:spLocks noChangeAspect="1" noChangeArrowheads="1"/>
            </p:cNvSpPr>
            <p:nvPr/>
          </p:nvSpPr>
          <p:spPr bwMode="auto">
            <a:xfrm>
              <a:off x="24834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7" name="Oval 338"/>
            <p:cNvSpPr>
              <a:spLocks noChangeAspect="1" noChangeArrowheads="1"/>
            </p:cNvSpPr>
            <p:nvPr/>
          </p:nvSpPr>
          <p:spPr bwMode="auto">
            <a:xfrm>
              <a:off x="25279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8" name="Oval 339"/>
            <p:cNvSpPr>
              <a:spLocks noChangeAspect="1" noChangeArrowheads="1"/>
            </p:cNvSpPr>
            <p:nvPr/>
          </p:nvSpPr>
          <p:spPr bwMode="auto">
            <a:xfrm>
              <a:off x="25723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79" name="Oval 340"/>
            <p:cNvSpPr>
              <a:spLocks noChangeAspect="1" noChangeArrowheads="1"/>
            </p:cNvSpPr>
            <p:nvPr/>
          </p:nvSpPr>
          <p:spPr bwMode="auto">
            <a:xfrm>
              <a:off x="26168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0" name="Oval 341"/>
            <p:cNvSpPr>
              <a:spLocks noChangeAspect="1" noChangeArrowheads="1"/>
            </p:cNvSpPr>
            <p:nvPr/>
          </p:nvSpPr>
          <p:spPr bwMode="auto">
            <a:xfrm>
              <a:off x="26612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1" name="Oval 342"/>
            <p:cNvSpPr>
              <a:spLocks noChangeAspect="1" noChangeArrowheads="1"/>
            </p:cNvSpPr>
            <p:nvPr/>
          </p:nvSpPr>
          <p:spPr bwMode="auto">
            <a:xfrm>
              <a:off x="27057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2" name="Oval 343"/>
            <p:cNvSpPr>
              <a:spLocks noChangeAspect="1" noChangeArrowheads="1"/>
            </p:cNvSpPr>
            <p:nvPr/>
          </p:nvSpPr>
          <p:spPr bwMode="auto">
            <a:xfrm>
              <a:off x="275018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3" name="Oval 344"/>
            <p:cNvSpPr>
              <a:spLocks noChangeAspect="1" noChangeArrowheads="1"/>
            </p:cNvSpPr>
            <p:nvPr/>
          </p:nvSpPr>
          <p:spPr bwMode="auto">
            <a:xfrm>
              <a:off x="2794635" y="48418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4" name="Oval 349"/>
            <p:cNvSpPr>
              <a:spLocks noChangeAspect="1" noChangeArrowheads="1"/>
            </p:cNvSpPr>
            <p:nvPr/>
          </p:nvSpPr>
          <p:spPr bwMode="auto">
            <a:xfrm>
              <a:off x="21501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5" name="Oval 350"/>
            <p:cNvSpPr>
              <a:spLocks noChangeAspect="1" noChangeArrowheads="1"/>
            </p:cNvSpPr>
            <p:nvPr/>
          </p:nvSpPr>
          <p:spPr bwMode="auto">
            <a:xfrm>
              <a:off x="21945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6" name="Oval 351"/>
            <p:cNvSpPr>
              <a:spLocks noChangeAspect="1" noChangeArrowheads="1"/>
            </p:cNvSpPr>
            <p:nvPr/>
          </p:nvSpPr>
          <p:spPr bwMode="auto">
            <a:xfrm>
              <a:off x="22390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7" name="Oval 352"/>
            <p:cNvSpPr>
              <a:spLocks noChangeAspect="1" noChangeArrowheads="1"/>
            </p:cNvSpPr>
            <p:nvPr/>
          </p:nvSpPr>
          <p:spPr bwMode="auto">
            <a:xfrm>
              <a:off x="22834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8" name="Oval 353"/>
            <p:cNvSpPr>
              <a:spLocks noChangeAspect="1" noChangeArrowheads="1"/>
            </p:cNvSpPr>
            <p:nvPr/>
          </p:nvSpPr>
          <p:spPr bwMode="auto">
            <a:xfrm>
              <a:off x="23279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89" name="Oval 354"/>
            <p:cNvSpPr>
              <a:spLocks noChangeAspect="1" noChangeArrowheads="1"/>
            </p:cNvSpPr>
            <p:nvPr/>
          </p:nvSpPr>
          <p:spPr bwMode="auto">
            <a:xfrm>
              <a:off x="23723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0" name="Oval 355"/>
            <p:cNvSpPr>
              <a:spLocks noChangeAspect="1" noChangeArrowheads="1"/>
            </p:cNvSpPr>
            <p:nvPr/>
          </p:nvSpPr>
          <p:spPr bwMode="auto">
            <a:xfrm>
              <a:off x="24168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1" name="Oval 356"/>
            <p:cNvSpPr>
              <a:spLocks noChangeAspect="1" noChangeArrowheads="1"/>
            </p:cNvSpPr>
            <p:nvPr/>
          </p:nvSpPr>
          <p:spPr bwMode="auto">
            <a:xfrm>
              <a:off x="24612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2" name="Oval 357"/>
            <p:cNvSpPr>
              <a:spLocks noChangeAspect="1" noChangeArrowheads="1"/>
            </p:cNvSpPr>
            <p:nvPr/>
          </p:nvSpPr>
          <p:spPr bwMode="auto">
            <a:xfrm>
              <a:off x="25057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3" name="Oval 358"/>
            <p:cNvSpPr>
              <a:spLocks noChangeAspect="1" noChangeArrowheads="1"/>
            </p:cNvSpPr>
            <p:nvPr/>
          </p:nvSpPr>
          <p:spPr bwMode="auto">
            <a:xfrm>
              <a:off x="25501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4" name="Oval 359"/>
            <p:cNvSpPr>
              <a:spLocks noChangeAspect="1" noChangeArrowheads="1"/>
            </p:cNvSpPr>
            <p:nvPr/>
          </p:nvSpPr>
          <p:spPr bwMode="auto">
            <a:xfrm>
              <a:off x="25946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5" name="Oval 360"/>
            <p:cNvSpPr>
              <a:spLocks noChangeAspect="1" noChangeArrowheads="1"/>
            </p:cNvSpPr>
            <p:nvPr/>
          </p:nvSpPr>
          <p:spPr bwMode="auto">
            <a:xfrm>
              <a:off x="26390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6" name="Oval 361"/>
            <p:cNvSpPr>
              <a:spLocks noChangeAspect="1" noChangeArrowheads="1"/>
            </p:cNvSpPr>
            <p:nvPr/>
          </p:nvSpPr>
          <p:spPr bwMode="auto">
            <a:xfrm>
              <a:off x="26835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7" name="Oval 362"/>
            <p:cNvSpPr>
              <a:spLocks noChangeAspect="1" noChangeArrowheads="1"/>
            </p:cNvSpPr>
            <p:nvPr/>
          </p:nvSpPr>
          <p:spPr bwMode="auto">
            <a:xfrm>
              <a:off x="27279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8" name="Oval 363"/>
            <p:cNvSpPr>
              <a:spLocks noChangeAspect="1" noChangeArrowheads="1"/>
            </p:cNvSpPr>
            <p:nvPr/>
          </p:nvSpPr>
          <p:spPr bwMode="auto">
            <a:xfrm>
              <a:off x="27724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299" name="Oval 364"/>
            <p:cNvSpPr>
              <a:spLocks noChangeAspect="1" noChangeArrowheads="1"/>
            </p:cNvSpPr>
            <p:nvPr/>
          </p:nvSpPr>
          <p:spPr bwMode="auto">
            <a:xfrm>
              <a:off x="28168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0" name="Oval 369"/>
            <p:cNvSpPr>
              <a:spLocks noChangeAspect="1" noChangeArrowheads="1"/>
            </p:cNvSpPr>
            <p:nvPr/>
          </p:nvSpPr>
          <p:spPr bwMode="auto">
            <a:xfrm>
              <a:off x="21278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1" name="Oval 370"/>
            <p:cNvSpPr>
              <a:spLocks noChangeAspect="1" noChangeArrowheads="1"/>
            </p:cNvSpPr>
            <p:nvPr/>
          </p:nvSpPr>
          <p:spPr bwMode="auto">
            <a:xfrm>
              <a:off x="21723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2" name="Oval 371"/>
            <p:cNvSpPr>
              <a:spLocks noChangeAspect="1" noChangeArrowheads="1"/>
            </p:cNvSpPr>
            <p:nvPr/>
          </p:nvSpPr>
          <p:spPr bwMode="auto">
            <a:xfrm>
              <a:off x="22167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3" name="Oval 372"/>
            <p:cNvSpPr>
              <a:spLocks noChangeAspect="1" noChangeArrowheads="1"/>
            </p:cNvSpPr>
            <p:nvPr/>
          </p:nvSpPr>
          <p:spPr bwMode="auto">
            <a:xfrm>
              <a:off x="22612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4" name="Oval 373"/>
            <p:cNvSpPr>
              <a:spLocks noChangeAspect="1" noChangeArrowheads="1"/>
            </p:cNvSpPr>
            <p:nvPr/>
          </p:nvSpPr>
          <p:spPr bwMode="auto">
            <a:xfrm>
              <a:off x="23056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5" name="Oval 374"/>
            <p:cNvSpPr>
              <a:spLocks noChangeAspect="1" noChangeArrowheads="1"/>
            </p:cNvSpPr>
            <p:nvPr/>
          </p:nvSpPr>
          <p:spPr bwMode="auto">
            <a:xfrm>
              <a:off x="23501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6" name="Oval 375"/>
            <p:cNvSpPr>
              <a:spLocks noChangeAspect="1" noChangeArrowheads="1"/>
            </p:cNvSpPr>
            <p:nvPr/>
          </p:nvSpPr>
          <p:spPr bwMode="auto">
            <a:xfrm>
              <a:off x="23945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7" name="Oval 376"/>
            <p:cNvSpPr>
              <a:spLocks noChangeAspect="1" noChangeArrowheads="1"/>
            </p:cNvSpPr>
            <p:nvPr/>
          </p:nvSpPr>
          <p:spPr bwMode="auto">
            <a:xfrm>
              <a:off x="24390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8" name="Oval 377"/>
            <p:cNvSpPr>
              <a:spLocks noChangeAspect="1" noChangeArrowheads="1"/>
            </p:cNvSpPr>
            <p:nvPr/>
          </p:nvSpPr>
          <p:spPr bwMode="auto">
            <a:xfrm>
              <a:off x="24834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09" name="Oval 378"/>
            <p:cNvSpPr>
              <a:spLocks noChangeAspect="1" noChangeArrowheads="1"/>
            </p:cNvSpPr>
            <p:nvPr/>
          </p:nvSpPr>
          <p:spPr bwMode="auto">
            <a:xfrm>
              <a:off x="25279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0" name="Oval 379"/>
            <p:cNvSpPr>
              <a:spLocks noChangeAspect="1" noChangeArrowheads="1"/>
            </p:cNvSpPr>
            <p:nvPr/>
          </p:nvSpPr>
          <p:spPr bwMode="auto">
            <a:xfrm>
              <a:off x="25723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1" name="Oval 380"/>
            <p:cNvSpPr>
              <a:spLocks noChangeAspect="1" noChangeArrowheads="1"/>
            </p:cNvSpPr>
            <p:nvPr/>
          </p:nvSpPr>
          <p:spPr bwMode="auto">
            <a:xfrm>
              <a:off x="26168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2" name="Oval 381"/>
            <p:cNvSpPr>
              <a:spLocks noChangeAspect="1" noChangeArrowheads="1"/>
            </p:cNvSpPr>
            <p:nvPr/>
          </p:nvSpPr>
          <p:spPr bwMode="auto">
            <a:xfrm>
              <a:off x="26612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3" name="Oval 382"/>
            <p:cNvSpPr>
              <a:spLocks noChangeAspect="1" noChangeArrowheads="1"/>
            </p:cNvSpPr>
            <p:nvPr/>
          </p:nvSpPr>
          <p:spPr bwMode="auto">
            <a:xfrm>
              <a:off x="27057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4" name="Oval 383"/>
            <p:cNvSpPr>
              <a:spLocks noChangeAspect="1" noChangeArrowheads="1"/>
            </p:cNvSpPr>
            <p:nvPr/>
          </p:nvSpPr>
          <p:spPr bwMode="auto">
            <a:xfrm>
              <a:off x="27501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5" name="Oval 384"/>
            <p:cNvSpPr>
              <a:spLocks noChangeAspect="1" noChangeArrowheads="1"/>
            </p:cNvSpPr>
            <p:nvPr/>
          </p:nvSpPr>
          <p:spPr bwMode="auto">
            <a:xfrm>
              <a:off x="27946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6" name="Oval 389"/>
            <p:cNvSpPr>
              <a:spLocks noChangeAspect="1" noChangeArrowheads="1"/>
            </p:cNvSpPr>
            <p:nvPr/>
          </p:nvSpPr>
          <p:spPr bwMode="auto">
            <a:xfrm>
              <a:off x="21501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7" name="Oval 390"/>
            <p:cNvSpPr>
              <a:spLocks noChangeAspect="1" noChangeArrowheads="1"/>
            </p:cNvSpPr>
            <p:nvPr/>
          </p:nvSpPr>
          <p:spPr bwMode="auto">
            <a:xfrm>
              <a:off x="21945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8" name="Oval 391"/>
            <p:cNvSpPr>
              <a:spLocks noChangeAspect="1" noChangeArrowheads="1"/>
            </p:cNvSpPr>
            <p:nvPr/>
          </p:nvSpPr>
          <p:spPr bwMode="auto">
            <a:xfrm>
              <a:off x="22390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19" name="Oval 392"/>
            <p:cNvSpPr>
              <a:spLocks noChangeAspect="1" noChangeArrowheads="1"/>
            </p:cNvSpPr>
            <p:nvPr/>
          </p:nvSpPr>
          <p:spPr bwMode="auto">
            <a:xfrm>
              <a:off x="22834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0" name="Oval 393"/>
            <p:cNvSpPr>
              <a:spLocks noChangeAspect="1" noChangeArrowheads="1"/>
            </p:cNvSpPr>
            <p:nvPr/>
          </p:nvSpPr>
          <p:spPr bwMode="auto">
            <a:xfrm>
              <a:off x="23279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1" name="Oval 394"/>
            <p:cNvSpPr>
              <a:spLocks noChangeAspect="1" noChangeArrowheads="1"/>
            </p:cNvSpPr>
            <p:nvPr/>
          </p:nvSpPr>
          <p:spPr bwMode="auto">
            <a:xfrm>
              <a:off x="23723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2" name="Oval 395"/>
            <p:cNvSpPr>
              <a:spLocks noChangeAspect="1" noChangeArrowheads="1"/>
            </p:cNvSpPr>
            <p:nvPr/>
          </p:nvSpPr>
          <p:spPr bwMode="auto">
            <a:xfrm>
              <a:off x="24168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3" name="Oval 396"/>
            <p:cNvSpPr>
              <a:spLocks noChangeAspect="1" noChangeArrowheads="1"/>
            </p:cNvSpPr>
            <p:nvPr/>
          </p:nvSpPr>
          <p:spPr bwMode="auto">
            <a:xfrm>
              <a:off x="24612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4" name="Oval 397"/>
            <p:cNvSpPr>
              <a:spLocks noChangeAspect="1" noChangeArrowheads="1"/>
            </p:cNvSpPr>
            <p:nvPr/>
          </p:nvSpPr>
          <p:spPr bwMode="auto">
            <a:xfrm>
              <a:off x="25057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5" name="Oval 398"/>
            <p:cNvSpPr>
              <a:spLocks noChangeAspect="1" noChangeArrowheads="1"/>
            </p:cNvSpPr>
            <p:nvPr/>
          </p:nvSpPr>
          <p:spPr bwMode="auto">
            <a:xfrm>
              <a:off x="25501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6" name="Oval 399"/>
            <p:cNvSpPr>
              <a:spLocks noChangeAspect="1" noChangeArrowheads="1"/>
            </p:cNvSpPr>
            <p:nvPr/>
          </p:nvSpPr>
          <p:spPr bwMode="auto">
            <a:xfrm>
              <a:off x="25946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7" name="Oval 400"/>
            <p:cNvSpPr>
              <a:spLocks noChangeAspect="1" noChangeArrowheads="1"/>
            </p:cNvSpPr>
            <p:nvPr/>
          </p:nvSpPr>
          <p:spPr bwMode="auto">
            <a:xfrm>
              <a:off x="26390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8" name="Oval 401"/>
            <p:cNvSpPr>
              <a:spLocks noChangeAspect="1" noChangeArrowheads="1"/>
            </p:cNvSpPr>
            <p:nvPr/>
          </p:nvSpPr>
          <p:spPr bwMode="auto">
            <a:xfrm>
              <a:off x="26835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29" name="Oval 402"/>
            <p:cNvSpPr>
              <a:spLocks noChangeAspect="1" noChangeArrowheads="1"/>
            </p:cNvSpPr>
            <p:nvPr/>
          </p:nvSpPr>
          <p:spPr bwMode="auto">
            <a:xfrm>
              <a:off x="27279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0" name="Oval 403"/>
            <p:cNvSpPr>
              <a:spLocks noChangeAspect="1" noChangeArrowheads="1"/>
            </p:cNvSpPr>
            <p:nvPr/>
          </p:nvSpPr>
          <p:spPr bwMode="auto">
            <a:xfrm>
              <a:off x="27724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1" name="Oval 404"/>
            <p:cNvSpPr>
              <a:spLocks noChangeAspect="1" noChangeArrowheads="1"/>
            </p:cNvSpPr>
            <p:nvPr/>
          </p:nvSpPr>
          <p:spPr bwMode="auto">
            <a:xfrm>
              <a:off x="28168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2" name="Oval 409"/>
            <p:cNvSpPr>
              <a:spLocks noChangeAspect="1" noChangeArrowheads="1"/>
            </p:cNvSpPr>
            <p:nvPr/>
          </p:nvSpPr>
          <p:spPr bwMode="auto">
            <a:xfrm>
              <a:off x="21278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3" name="Oval 410"/>
            <p:cNvSpPr>
              <a:spLocks noChangeAspect="1" noChangeArrowheads="1"/>
            </p:cNvSpPr>
            <p:nvPr/>
          </p:nvSpPr>
          <p:spPr bwMode="auto">
            <a:xfrm>
              <a:off x="21723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4" name="Oval 411"/>
            <p:cNvSpPr>
              <a:spLocks noChangeAspect="1" noChangeArrowheads="1"/>
            </p:cNvSpPr>
            <p:nvPr/>
          </p:nvSpPr>
          <p:spPr bwMode="auto">
            <a:xfrm>
              <a:off x="22167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5" name="Oval 412"/>
            <p:cNvSpPr>
              <a:spLocks noChangeAspect="1" noChangeArrowheads="1"/>
            </p:cNvSpPr>
            <p:nvPr/>
          </p:nvSpPr>
          <p:spPr bwMode="auto">
            <a:xfrm>
              <a:off x="22612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6" name="Oval 413"/>
            <p:cNvSpPr>
              <a:spLocks noChangeAspect="1" noChangeArrowheads="1"/>
            </p:cNvSpPr>
            <p:nvPr/>
          </p:nvSpPr>
          <p:spPr bwMode="auto">
            <a:xfrm>
              <a:off x="23056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7" name="Oval 414"/>
            <p:cNvSpPr>
              <a:spLocks noChangeAspect="1" noChangeArrowheads="1"/>
            </p:cNvSpPr>
            <p:nvPr/>
          </p:nvSpPr>
          <p:spPr bwMode="auto">
            <a:xfrm>
              <a:off x="23501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8" name="Oval 415"/>
            <p:cNvSpPr>
              <a:spLocks noChangeAspect="1" noChangeArrowheads="1"/>
            </p:cNvSpPr>
            <p:nvPr/>
          </p:nvSpPr>
          <p:spPr bwMode="auto">
            <a:xfrm>
              <a:off x="23945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39" name="Oval 416"/>
            <p:cNvSpPr>
              <a:spLocks noChangeAspect="1" noChangeArrowheads="1"/>
            </p:cNvSpPr>
            <p:nvPr/>
          </p:nvSpPr>
          <p:spPr bwMode="auto">
            <a:xfrm>
              <a:off x="24390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0" name="Oval 417"/>
            <p:cNvSpPr>
              <a:spLocks noChangeAspect="1" noChangeArrowheads="1"/>
            </p:cNvSpPr>
            <p:nvPr/>
          </p:nvSpPr>
          <p:spPr bwMode="auto">
            <a:xfrm>
              <a:off x="24834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1" name="Oval 418"/>
            <p:cNvSpPr>
              <a:spLocks noChangeAspect="1" noChangeArrowheads="1"/>
            </p:cNvSpPr>
            <p:nvPr/>
          </p:nvSpPr>
          <p:spPr bwMode="auto">
            <a:xfrm>
              <a:off x="25279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2" name="Oval 419"/>
            <p:cNvSpPr>
              <a:spLocks noChangeAspect="1" noChangeArrowheads="1"/>
            </p:cNvSpPr>
            <p:nvPr/>
          </p:nvSpPr>
          <p:spPr bwMode="auto">
            <a:xfrm>
              <a:off x="25723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3" name="Oval 420"/>
            <p:cNvSpPr>
              <a:spLocks noChangeAspect="1" noChangeArrowheads="1"/>
            </p:cNvSpPr>
            <p:nvPr/>
          </p:nvSpPr>
          <p:spPr bwMode="auto">
            <a:xfrm>
              <a:off x="26168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4" name="Oval 421"/>
            <p:cNvSpPr>
              <a:spLocks noChangeAspect="1" noChangeArrowheads="1"/>
            </p:cNvSpPr>
            <p:nvPr/>
          </p:nvSpPr>
          <p:spPr bwMode="auto">
            <a:xfrm>
              <a:off x="26612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5" name="Oval 422"/>
            <p:cNvSpPr>
              <a:spLocks noChangeAspect="1" noChangeArrowheads="1"/>
            </p:cNvSpPr>
            <p:nvPr/>
          </p:nvSpPr>
          <p:spPr bwMode="auto">
            <a:xfrm>
              <a:off x="27057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6" name="Oval 423"/>
            <p:cNvSpPr>
              <a:spLocks noChangeAspect="1" noChangeArrowheads="1"/>
            </p:cNvSpPr>
            <p:nvPr/>
          </p:nvSpPr>
          <p:spPr bwMode="auto">
            <a:xfrm>
              <a:off x="27501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7" name="Oval 424"/>
            <p:cNvSpPr>
              <a:spLocks noChangeAspect="1" noChangeArrowheads="1"/>
            </p:cNvSpPr>
            <p:nvPr/>
          </p:nvSpPr>
          <p:spPr bwMode="auto">
            <a:xfrm>
              <a:off x="27946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8" name="Oval 429"/>
            <p:cNvSpPr>
              <a:spLocks noChangeAspect="1" noChangeArrowheads="1"/>
            </p:cNvSpPr>
            <p:nvPr/>
          </p:nvSpPr>
          <p:spPr bwMode="auto">
            <a:xfrm>
              <a:off x="21501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49" name="Oval 430"/>
            <p:cNvSpPr>
              <a:spLocks noChangeAspect="1" noChangeArrowheads="1"/>
            </p:cNvSpPr>
            <p:nvPr/>
          </p:nvSpPr>
          <p:spPr bwMode="auto">
            <a:xfrm>
              <a:off x="21945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0" name="Oval 431"/>
            <p:cNvSpPr>
              <a:spLocks noChangeAspect="1" noChangeArrowheads="1"/>
            </p:cNvSpPr>
            <p:nvPr/>
          </p:nvSpPr>
          <p:spPr bwMode="auto">
            <a:xfrm>
              <a:off x="22390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1" name="Oval 432"/>
            <p:cNvSpPr>
              <a:spLocks noChangeAspect="1" noChangeArrowheads="1"/>
            </p:cNvSpPr>
            <p:nvPr/>
          </p:nvSpPr>
          <p:spPr bwMode="auto">
            <a:xfrm>
              <a:off x="22834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2" name="Oval 433"/>
            <p:cNvSpPr>
              <a:spLocks noChangeAspect="1" noChangeArrowheads="1"/>
            </p:cNvSpPr>
            <p:nvPr/>
          </p:nvSpPr>
          <p:spPr bwMode="auto">
            <a:xfrm>
              <a:off x="23279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3" name="Oval 434"/>
            <p:cNvSpPr>
              <a:spLocks noChangeAspect="1" noChangeArrowheads="1"/>
            </p:cNvSpPr>
            <p:nvPr/>
          </p:nvSpPr>
          <p:spPr bwMode="auto">
            <a:xfrm>
              <a:off x="23723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4" name="Oval 435"/>
            <p:cNvSpPr>
              <a:spLocks noChangeAspect="1" noChangeArrowheads="1"/>
            </p:cNvSpPr>
            <p:nvPr/>
          </p:nvSpPr>
          <p:spPr bwMode="auto">
            <a:xfrm>
              <a:off x="24168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5" name="Oval 436"/>
            <p:cNvSpPr>
              <a:spLocks noChangeAspect="1" noChangeArrowheads="1"/>
            </p:cNvSpPr>
            <p:nvPr/>
          </p:nvSpPr>
          <p:spPr bwMode="auto">
            <a:xfrm>
              <a:off x="24612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6" name="Oval 437"/>
            <p:cNvSpPr>
              <a:spLocks noChangeAspect="1" noChangeArrowheads="1"/>
            </p:cNvSpPr>
            <p:nvPr/>
          </p:nvSpPr>
          <p:spPr bwMode="auto">
            <a:xfrm>
              <a:off x="25057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7" name="Oval 438"/>
            <p:cNvSpPr>
              <a:spLocks noChangeAspect="1" noChangeArrowheads="1"/>
            </p:cNvSpPr>
            <p:nvPr/>
          </p:nvSpPr>
          <p:spPr bwMode="auto">
            <a:xfrm>
              <a:off x="25501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8" name="Oval 439"/>
            <p:cNvSpPr>
              <a:spLocks noChangeAspect="1" noChangeArrowheads="1"/>
            </p:cNvSpPr>
            <p:nvPr/>
          </p:nvSpPr>
          <p:spPr bwMode="auto">
            <a:xfrm>
              <a:off x="25946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59" name="Oval 440"/>
            <p:cNvSpPr>
              <a:spLocks noChangeAspect="1" noChangeArrowheads="1"/>
            </p:cNvSpPr>
            <p:nvPr/>
          </p:nvSpPr>
          <p:spPr bwMode="auto">
            <a:xfrm>
              <a:off x="26390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0" name="Oval 441"/>
            <p:cNvSpPr>
              <a:spLocks noChangeAspect="1" noChangeArrowheads="1"/>
            </p:cNvSpPr>
            <p:nvPr/>
          </p:nvSpPr>
          <p:spPr bwMode="auto">
            <a:xfrm>
              <a:off x="26835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1" name="Oval 442"/>
            <p:cNvSpPr>
              <a:spLocks noChangeAspect="1" noChangeArrowheads="1"/>
            </p:cNvSpPr>
            <p:nvPr/>
          </p:nvSpPr>
          <p:spPr bwMode="auto">
            <a:xfrm>
              <a:off x="27279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2" name="Oval 443"/>
            <p:cNvSpPr>
              <a:spLocks noChangeAspect="1" noChangeArrowheads="1"/>
            </p:cNvSpPr>
            <p:nvPr/>
          </p:nvSpPr>
          <p:spPr bwMode="auto">
            <a:xfrm>
              <a:off x="27724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3" name="Oval 444"/>
            <p:cNvSpPr>
              <a:spLocks noChangeAspect="1" noChangeArrowheads="1"/>
            </p:cNvSpPr>
            <p:nvPr/>
          </p:nvSpPr>
          <p:spPr bwMode="auto">
            <a:xfrm>
              <a:off x="28168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4" name="Oval 645"/>
            <p:cNvSpPr>
              <a:spLocks noChangeAspect="1" noChangeArrowheads="1"/>
            </p:cNvSpPr>
            <p:nvPr/>
          </p:nvSpPr>
          <p:spPr bwMode="auto">
            <a:xfrm>
              <a:off x="28390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5" name="Oval 646"/>
            <p:cNvSpPr>
              <a:spLocks noChangeAspect="1" noChangeArrowheads="1"/>
            </p:cNvSpPr>
            <p:nvPr/>
          </p:nvSpPr>
          <p:spPr bwMode="auto">
            <a:xfrm>
              <a:off x="28835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6" name="Oval 647"/>
            <p:cNvSpPr>
              <a:spLocks noChangeAspect="1" noChangeArrowheads="1"/>
            </p:cNvSpPr>
            <p:nvPr/>
          </p:nvSpPr>
          <p:spPr bwMode="auto">
            <a:xfrm>
              <a:off x="29279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7" name="Oval 648"/>
            <p:cNvSpPr>
              <a:spLocks noChangeAspect="1" noChangeArrowheads="1"/>
            </p:cNvSpPr>
            <p:nvPr/>
          </p:nvSpPr>
          <p:spPr bwMode="auto">
            <a:xfrm>
              <a:off x="29724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8" name="Oval 649"/>
            <p:cNvSpPr>
              <a:spLocks noChangeAspect="1" noChangeArrowheads="1"/>
            </p:cNvSpPr>
            <p:nvPr/>
          </p:nvSpPr>
          <p:spPr bwMode="auto">
            <a:xfrm>
              <a:off x="301688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69" name="Oval 650"/>
            <p:cNvSpPr>
              <a:spLocks noChangeAspect="1" noChangeArrowheads="1"/>
            </p:cNvSpPr>
            <p:nvPr/>
          </p:nvSpPr>
          <p:spPr bwMode="auto">
            <a:xfrm>
              <a:off x="3061335" y="43116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0" name="Oval 665"/>
            <p:cNvSpPr>
              <a:spLocks noChangeAspect="1" noChangeArrowheads="1"/>
            </p:cNvSpPr>
            <p:nvPr/>
          </p:nvSpPr>
          <p:spPr bwMode="auto">
            <a:xfrm>
              <a:off x="28613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1" name="Oval 666"/>
            <p:cNvSpPr>
              <a:spLocks noChangeAspect="1" noChangeArrowheads="1"/>
            </p:cNvSpPr>
            <p:nvPr/>
          </p:nvSpPr>
          <p:spPr bwMode="auto">
            <a:xfrm>
              <a:off x="29057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2" name="Oval 667"/>
            <p:cNvSpPr>
              <a:spLocks noChangeAspect="1" noChangeArrowheads="1"/>
            </p:cNvSpPr>
            <p:nvPr/>
          </p:nvSpPr>
          <p:spPr bwMode="auto">
            <a:xfrm>
              <a:off x="29502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3" name="Oval 668"/>
            <p:cNvSpPr>
              <a:spLocks noChangeAspect="1" noChangeArrowheads="1"/>
            </p:cNvSpPr>
            <p:nvPr/>
          </p:nvSpPr>
          <p:spPr bwMode="auto">
            <a:xfrm>
              <a:off x="29946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4" name="Oval 669"/>
            <p:cNvSpPr>
              <a:spLocks noChangeAspect="1" noChangeArrowheads="1"/>
            </p:cNvSpPr>
            <p:nvPr/>
          </p:nvSpPr>
          <p:spPr bwMode="auto">
            <a:xfrm>
              <a:off x="303911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5" name="Oval 670"/>
            <p:cNvSpPr>
              <a:spLocks noChangeAspect="1" noChangeArrowheads="1"/>
            </p:cNvSpPr>
            <p:nvPr/>
          </p:nvSpPr>
          <p:spPr bwMode="auto">
            <a:xfrm>
              <a:off x="3083560" y="43497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6" name="Oval 685"/>
            <p:cNvSpPr>
              <a:spLocks noChangeAspect="1" noChangeArrowheads="1"/>
            </p:cNvSpPr>
            <p:nvPr/>
          </p:nvSpPr>
          <p:spPr bwMode="auto">
            <a:xfrm>
              <a:off x="28390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7" name="Oval 686"/>
            <p:cNvSpPr>
              <a:spLocks noChangeAspect="1" noChangeArrowheads="1"/>
            </p:cNvSpPr>
            <p:nvPr/>
          </p:nvSpPr>
          <p:spPr bwMode="auto">
            <a:xfrm>
              <a:off x="28835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8" name="Oval 687"/>
            <p:cNvSpPr>
              <a:spLocks noChangeAspect="1" noChangeArrowheads="1"/>
            </p:cNvSpPr>
            <p:nvPr/>
          </p:nvSpPr>
          <p:spPr bwMode="auto">
            <a:xfrm>
              <a:off x="29279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79" name="Oval 688"/>
            <p:cNvSpPr>
              <a:spLocks noChangeAspect="1" noChangeArrowheads="1"/>
            </p:cNvSpPr>
            <p:nvPr/>
          </p:nvSpPr>
          <p:spPr bwMode="auto">
            <a:xfrm>
              <a:off x="29724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0" name="Oval 689"/>
            <p:cNvSpPr>
              <a:spLocks noChangeAspect="1" noChangeArrowheads="1"/>
            </p:cNvSpPr>
            <p:nvPr/>
          </p:nvSpPr>
          <p:spPr bwMode="auto">
            <a:xfrm>
              <a:off x="301688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1" name="Oval 690"/>
            <p:cNvSpPr>
              <a:spLocks noChangeAspect="1" noChangeArrowheads="1"/>
            </p:cNvSpPr>
            <p:nvPr/>
          </p:nvSpPr>
          <p:spPr bwMode="auto">
            <a:xfrm>
              <a:off x="3061335" y="43878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2" name="Oval 705"/>
            <p:cNvSpPr>
              <a:spLocks noChangeAspect="1" noChangeArrowheads="1"/>
            </p:cNvSpPr>
            <p:nvPr/>
          </p:nvSpPr>
          <p:spPr bwMode="auto">
            <a:xfrm>
              <a:off x="28613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3" name="Oval 706"/>
            <p:cNvSpPr>
              <a:spLocks noChangeAspect="1" noChangeArrowheads="1"/>
            </p:cNvSpPr>
            <p:nvPr/>
          </p:nvSpPr>
          <p:spPr bwMode="auto">
            <a:xfrm>
              <a:off x="29057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4" name="Oval 707"/>
            <p:cNvSpPr>
              <a:spLocks noChangeAspect="1" noChangeArrowheads="1"/>
            </p:cNvSpPr>
            <p:nvPr/>
          </p:nvSpPr>
          <p:spPr bwMode="auto">
            <a:xfrm>
              <a:off x="29502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5" name="Oval 708"/>
            <p:cNvSpPr>
              <a:spLocks noChangeAspect="1" noChangeArrowheads="1"/>
            </p:cNvSpPr>
            <p:nvPr/>
          </p:nvSpPr>
          <p:spPr bwMode="auto">
            <a:xfrm>
              <a:off x="29946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6" name="Oval 709"/>
            <p:cNvSpPr>
              <a:spLocks noChangeAspect="1" noChangeArrowheads="1"/>
            </p:cNvSpPr>
            <p:nvPr/>
          </p:nvSpPr>
          <p:spPr bwMode="auto">
            <a:xfrm>
              <a:off x="303911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7" name="Oval 710"/>
            <p:cNvSpPr>
              <a:spLocks noChangeAspect="1" noChangeArrowheads="1"/>
            </p:cNvSpPr>
            <p:nvPr/>
          </p:nvSpPr>
          <p:spPr bwMode="auto">
            <a:xfrm>
              <a:off x="3083560" y="44259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8" name="Oval 725"/>
            <p:cNvSpPr>
              <a:spLocks noChangeAspect="1" noChangeArrowheads="1"/>
            </p:cNvSpPr>
            <p:nvPr/>
          </p:nvSpPr>
          <p:spPr bwMode="auto">
            <a:xfrm>
              <a:off x="28390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89" name="Oval 726"/>
            <p:cNvSpPr>
              <a:spLocks noChangeAspect="1" noChangeArrowheads="1"/>
            </p:cNvSpPr>
            <p:nvPr/>
          </p:nvSpPr>
          <p:spPr bwMode="auto">
            <a:xfrm>
              <a:off x="28835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0" name="Oval 727"/>
            <p:cNvSpPr>
              <a:spLocks noChangeAspect="1" noChangeArrowheads="1"/>
            </p:cNvSpPr>
            <p:nvPr/>
          </p:nvSpPr>
          <p:spPr bwMode="auto">
            <a:xfrm>
              <a:off x="29279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1" name="Oval 728"/>
            <p:cNvSpPr>
              <a:spLocks noChangeAspect="1" noChangeArrowheads="1"/>
            </p:cNvSpPr>
            <p:nvPr/>
          </p:nvSpPr>
          <p:spPr bwMode="auto">
            <a:xfrm>
              <a:off x="29724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2" name="Oval 729"/>
            <p:cNvSpPr>
              <a:spLocks noChangeAspect="1" noChangeArrowheads="1"/>
            </p:cNvSpPr>
            <p:nvPr/>
          </p:nvSpPr>
          <p:spPr bwMode="auto">
            <a:xfrm>
              <a:off x="30168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3" name="Oval 730"/>
            <p:cNvSpPr>
              <a:spLocks noChangeAspect="1" noChangeArrowheads="1"/>
            </p:cNvSpPr>
            <p:nvPr/>
          </p:nvSpPr>
          <p:spPr bwMode="auto">
            <a:xfrm>
              <a:off x="306133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4" name="Oval 731"/>
            <p:cNvSpPr>
              <a:spLocks noChangeAspect="1" noChangeArrowheads="1"/>
            </p:cNvSpPr>
            <p:nvPr/>
          </p:nvSpPr>
          <p:spPr bwMode="auto">
            <a:xfrm>
              <a:off x="3105785" y="446404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5" name="Oval 745"/>
            <p:cNvSpPr>
              <a:spLocks noChangeAspect="1" noChangeArrowheads="1"/>
            </p:cNvSpPr>
            <p:nvPr/>
          </p:nvSpPr>
          <p:spPr bwMode="auto">
            <a:xfrm>
              <a:off x="28613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6" name="Oval 746"/>
            <p:cNvSpPr>
              <a:spLocks noChangeAspect="1" noChangeArrowheads="1"/>
            </p:cNvSpPr>
            <p:nvPr/>
          </p:nvSpPr>
          <p:spPr bwMode="auto">
            <a:xfrm>
              <a:off x="29057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7" name="Oval 747"/>
            <p:cNvSpPr>
              <a:spLocks noChangeAspect="1" noChangeArrowheads="1"/>
            </p:cNvSpPr>
            <p:nvPr/>
          </p:nvSpPr>
          <p:spPr bwMode="auto">
            <a:xfrm>
              <a:off x="29502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8" name="Oval 748"/>
            <p:cNvSpPr>
              <a:spLocks noChangeAspect="1" noChangeArrowheads="1"/>
            </p:cNvSpPr>
            <p:nvPr/>
          </p:nvSpPr>
          <p:spPr bwMode="auto">
            <a:xfrm>
              <a:off x="29946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399" name="Oval 749"/>
            <p:cNvSpPr>
              <a:spLocks noChangeAspect="1" noChangeArrowheads="1"/>
            </p:cNvSpPr>
            <p:nvPr/>
          </p:nvSpPr>
          <p:spPr bwMode="auto">
            <a:xfrm>
              <a:off x="30391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0" name="Oval 750"/>
            <p:cNvSpPr>
              <a:spLocks noChangeAspect="1" noChangeArrowheads="1"/>
            </p:cNvSpPr>
            <p:nvPr/>
          </p:nvSpPr>
          <p:spPr bwMode="auto">
            <a:xfrm>
              <a:off x="308356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1" name="Oval 751"/>
            <p:cNvSpPr>
              <a:spLocks noChangeAspect="1" noChangeArrowheads="1"/>
            </p:cNvSpPr>
            <p:nvPr/>
          </p:nvSpPr>
          <p:spPr bwMode="auto">
            <a:xfrm>
              <a:off x="3128010" y="45021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2" name="Oval 765"/>
            <p:cNvSpPr>
              <a:spLocks noChangeAspect="1" noChangeArrowheads="1"/>
            </p:cNvSpPr>
            <p:nvPr/>
          </p:nvSpPr>
          <p:spPr bwMode="auto">
            <a:xfrm>
              <a:off x="28390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3" name="Oval 766"/>
            <p:cNvSpPr>
              <a:spLocks noChangeAspect="1" noChangeArrowheads="1"/>
            </p:cNvSpPr>
            <p:nvPr/>
          </p:nvSpPr>
          <p:spPr bwMode="auto">
            <a:xfrm>
              <a:off x="28835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4" name="Oval 767"/>
            <p:cNvSpPr>
              <a:spLocks noChangeAspect="1" noChangeArrowheads="1"/>
            </p:cNvSpPr>
            <p:nvPr/>
          </p:nvSpPr>
          <p:spPr bwMode="auto">
            <a:xfrm>
              <a:off x="29279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5" name="Oval 768"/>
            <p:cNvSpPr>
              <a:spLocks noChangeAspect="1" noChangeArrowheads="1"/>
            </p:cNvSpPr>
            <p:nvPr/>
          </p:nvSpPr>
          <p:spPr bwMode="auto">
            <a:xfrm>
              <a:off x="29724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6" name="Oval 769"/>
            <p:cNvSpPr>
              <a:spLocks noChangeAspect="1" noChangeArrowheads="1"/>
            </p:cNvSpPr>
            <p:nvPr/>
          </p:nvSpPr>
          <p:spPr bwMode="auto">
            <a:xfrm>
              <a:off x="30168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7" name="Oval 770"/>
            <p:cNvSpPr>
              <a:spLocks noChangeAspect="1" noChangeArrowheads="1"/>
            </p:cNvSpPr>
            <p:nvPr/>
          </p:nvSpPr>
          <p:spPr bwMode="auto">
            <a:xfrm>
              <a:off x="306133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8" name="Oval 771"/>
            <p:cNvSpPr>
              <a:spLocks noChangeAspect="1" noChangeArrowheads="1"/>
            </p:cNvSpPr>
            <p:nvPr/>
          </p:nvSpPr>
          <p:spPr bwMode="auto">
            <a:xfrm>
              <a:off x="3105785" y="454024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09" name="Oval 785"/>
            <p:cNvSpPr>
              <a:spLocks noChangeAspect="1" noChangeArrowheads="1"/>
            </p:cNvSpPr>
            <p:nvPr/>
          </p:nvSpPr>
          <p:spPr bwMode="auto">
            <a:xfrm>
              <a:off x="2861310" y="389413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0" name="Oval 786"/>
            <p:cNvSpPr>
              <a:spLocks noChangeAspect="1" noChangeArrowheads="1"/>
            </p:cNvSpPr>
            <p:nvPr/>
          </p:nvSpPr>
          <p:spPr bwMode="auto">
            <a:xfrm>
              <a:off x="2905760" y="389413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1" name="Oval 787"/>
            <p:cNvSpPr>
              <a:spLocks noChangeAspect="1" noChangeArrowheads="1"/>
            </p:cNvSpPr>
            <p:nvPr/>
          </p:nvSpPr>
          <p:spPr bwMode="auto">
            <a:xfrm>
              <a:off x="2950210" y="389413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2" name="Oval 805"/>
            <p:cNvSpPr>
              <a:spLocks noChangeAspect="1" noChangeArrowheads="1"/>
            </p:cNvSpPr>
            <p:nvPr/>
          </p:nvSpPr>
          <p:spPr bwMode="auto">
            <a:xfrm>
              <a:off x="2839085" y="393223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3" name="Oval 806"/>
            <p:cNvSpPr>
              <a:spLocks noChangeAspect="1" noChangeArrowheads="1"/>
            </p:cNvSpPr>
            <p:nvPr/>
          </p:nvSpPr>
          <p:spPr bwMode="auto">
            <a:xfrm>
              <a:off x="2883535" y="393223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4" name="Oval 807"/>
            <p:cNvSpPr>
              <a:spLocks noChangeAspect="1" noChangeArrowheads="1"/>
            </p:cNvSpPr>
            <p:nvPr/>
          </p:nvSpPr>
          <p:spPr bwMode="auto">
            <a:xfrm>
              <a:off x="2927985" y="3932235"/>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5" name="Oval 808"/>
            <p:cNvSpPr>
              <a:spLocks noChangeAspect="1" noChangeArrowheads="1"/>
            </p:cNvSpPr>
            <p:nvPr/>
          </p:nvSpPr>
          <p:spPr bwMode="auto">
            <a:xfrm>
              <a:off x="2972435" y="393223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6" name="Oval 825"/>
            <p:cNvSpPr>
              <a:spLocks noChangeAspect="1" noChangeArrowheads="1"/>
            </p:cNvSpPr>
            <p:nvPr/>
          </p:nvSpPr>
          <p:spPr bwMode="auto">
            <a:xfrm>
              <a:off x="28613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7" name="Oval 826"/>
            <p:cNvSpPr>
              <a:spLocks noChangeAspect="1" noChangeArrowheads="1"/>
            </p:cNvSpPr>
            <p:nvPr/>
          </p:nvSpPr>
          <p:spPr bwMode="auto">
            <a:xfrm>
              <a:off x="29057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8" name="Oval 827"/>
            <p:cNvSpPr>
              <a:spLocks noChangeAspect="1" noChangeArrowheads="1"/>
            </p:cNvSpPr>
            <p:nvPr/>
          </p:nvSpPr>
          <p:spPr bwMode="auto">
            <a:xfrm>
              <a:off x="29502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19" name="Oval 828"/>
            <p:cNvSpPr>
              <a:spLocks noChangeAspect="1" noChangeArrowheads="1"/>
            </p:cNvSpPr>
            <p:nvPr/>
          </p:nvSpPr>
          <p:spPr bwMode="auto">
            <a:xfrm>
              <a:off x="29946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0" name="Oval 829"/>
            <p:cNvSpPr>
              <a:spLocks noChangeAspect="1" noChangeArrowheads="1"/>
            </p:cNvSpPr>
            <p:nvPr/>
          </p:nvSpPr>
          <p:spPr bwMode="auto">
            <a:xfrm>
              <a:off x="30391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1" name="Oval 830"/>
            <p:cNvSpPr>
              <a:spLocks noChangeAspect="1" noChangeArrowheads="1"/>
            </p:cNvSpPr>
            <p:nvPr/>
          </p:nvSpPr>
          <p:spPr bwMode="auto">
            <a:xfrm>
              <a:off x="308356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2" name="Oval 831"/>
            <p:cNvSpPr>
              <a:spLocks noChangeAspect="1" noChangeArrowheads="1"/>
            </p:cNvSpPr>
            <p:nvPr/>
          </p:nvSpPr>
          <p:spPr bwMode="auto">
            <a:xfrm>
              <a:off x="3128010" y="457675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3" name="Oval 845"/>
            <p:cNvSpPr>
              <a:spLocks noChangeAspect="1" noChangeArrowheads="1"/>
            </p:cNvSpPr>
            <p:nvPr/>
          </p:nvSpPr>
          <p:spPr bwMode="auto">
            <a:xfrm>
              <a:off x="28390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4" name="Oval 846"/>
            <p:cNvSpPr>
              <a:spLocks noChangeAspect="1" noChangeArrowheads="1"/>
            </p:cNvSpPr>
            <p:nvPr/>
          </p:nvSpPr>
          <p:spPr bwMode="auto">
            <a:xfrm>
              <a:off x="28835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5" name="Oval 847"/>
            <p:cNvSpPr>
              <a:spLocks noChangeAspect="1" noChangeArrowheads="1"/>
            </p:cNvSpPr>
            <p:nvPr/>
          </p:nvSpPr>
          <p:spPr bwMode="auto">
            <a:xfrm>
              <a:off x="29279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6" name="Oval 848"/>
            <p:cNvSpPr>
              <a:spLocks noChangeAspect="1" noChangeArrowheads="1"/>
            </p:cNvSpPr>
            <p:nvPr/>
          </p:nvSpPr>
          <p:spPr bwMode="auto">
            <a:xfrm>
              <a:off x="29724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7" name="Oval 849"/>
            <p:cNvSpPr>
              <a:spLocks noChangeAspect="1" noChangeArrowheads="1"/>
            </p:cNvSpPr>
            <p:nvPr/>
          </p:nvSpPr>
          <p:spPr bwMode="auto">
            <a:xfrm>
              <a:off x="30168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8" name="Oval 850"/>
            <p:cNvSpPr>
              <a:spLocks noChangeAspect="1" noChangeArrowheads="1"/>
            </p:cNvSpPr>
            <p:nvPr/>
          </p:nvSpPr>
          <p:spPr bwMode="auto">
            <a:xfrm>
              <a:off x="306133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29" name="Oval 851"/>
            <p:cNvSpPr>
              <a:spLocks noChangeAspect="1" noChangeArrowheads="1"/>
            </p:cNvSpPr>
            <p:nvPr/>
          </p:nvSpPr>
          <p:spPr bwMode="auto">
            <a:xfrm>
              <a:off x="3105785" y="46148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0" name="Oval 865"/>
            <p:cNvSpPr>
              <a:spLocks noChangeAspect="1" noChangeArrowheads="1"/>
            </p:cNvSpPr>
            <p:nvPr/>
          </p:nvSpPr>
          <p:spPr bwMode="auto">
            <a:xfrm>
              <a:off x="286131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1" name="Oval 866"/>
            <p:cNvSpPr>
              <a:spLocks noChangeAspect="1" noChangeArrowheads="1"/>
            </p:cNvSpPr>
            <p:nvPr/>
          </p:nvSpPr>
          <p:spPr bwMode="auto">
            <a:xfrm>
              <a:off x="290576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2" name="Oval 867"/>
            <p:cNvSpPr>
              <a:spLocks noChangeAspect="1" noChangeArrowheads="1"/>
            </p:cNvSpPr>
            <p:nvPr/>
          </p:nvSpPr>
          <p:spPr bwMode="auto">
            <a:xfrm>
              <a:off x="295021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3" name="Oval 868"/>
            <p:cNvSpPr>
              <a:spLocks noChangeAspect="1" noChangeArrowheads="1"/>
            </p:cNvSpPr>
            <p:nvPr/>
          </p:nvSpPr>
          <p:spPr bwMode="auto">
            <a:xfrm>
              <a:off x="299466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4" name="Oval 869"/>
            <p:cNvSpPr>
              <a:spLocks noChangeAspect="1" noChangeArrowheads="1"/>
            </p:cNvSpPr>
            <p:nvPr/>
          </p:nvSpPr>
          <p:spPr bwMode="auto">
            <a:xfrm>
              <a:off x="303911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5" name="Oval 870"/>
            <p:cNvSpPr>
              <a:spLocks noChangeAspect="1" noChangeArrowheads="1"/>
            </p:cNvSpPr>
            <p:nvPr/>
          </p:nvSpPr>
          <p:spPr bwMode="auto">
            <a:xfrm>
              <a:off x="308356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6" name="Oval 871"/>
            <p:cNvSpPr>
              <a:spLocks noChangeAspect="1" noChangeArrowheads="1"/>
            </p:cNvSpPr>
            <p:nvPr/>
          </p:nvSpPr>
          <p:spPr bwMode="auto">
            <a:xfrm>
              <a:off x="3128010" y="46529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7" name="Oval 885"/>
            <p:cNvSpPr>
              <a:spLocks noChangeAspect="1" noChangeArrowheads="1"/>
            </p:cNvSpPr>
            <p:nvPr/>
          </p:nvSpPr>
          <p:spPr bwMode="auto">
            <a:xfrm>
              <a:off x="283908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8" name="Oval 886"/>
            <p:cNvSpPr>
              <a:spLocks noChangeAspect="1" noChangeArrowheads="1"/>
            </p:cNvSpPr>
            <p:nvPr/>
          </p:nvSpPr>
          <p:spPr bwMode="auto">
            <a:xfrm>
              <a:off x="288353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39" name="Oval 887"/>
            <p:cNvSpPr>
              <a:spLocks noChangeAspect="1" noChangeArrowheads="1"/>
            </p:cNvSpPr>
            <p:nvPr/>
          </p:nvSpPr>
          <p:spPr bwMode="auto">
            <a:xfrm>
              <a:off x="292798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0" name="Oval 888"/>
            <p:cNvSpPr>
              <a:spLocks noChangeAspect="1" noChangeArrowheads="1"/>
            </p:cNvSpPr>
            <p:nvPr/>
          </p:nvSpPr>
          <p:spPr bwMode="auto">
            <a:xfrm>
              <a:off x="297243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1" name="Oval 889"/>
            <p:cNvSpPr>
              <a:spLocks noChangeAspect="1" noChangeArrowheads="1"/>
            </p:cNvSpPr>
            <p:nvPr/>
          </p:nvSpPr>
          <p:spPr bwMode="auto">
            <a:xfrm>
              <a:off x="301688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2" name="Oval 890"/>
            <p:cNvSpPr>
              <a:spLocks noChangeAspect="1" noChangeArrowheads="1"/>
            </p:cNvSpPr>
            <p:nvPr/>
          </p:nvSpPr>
          <p:spPr bwMode="auto">
            <a:xfrm>
              <a:off x="306133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3" name="Oval 891"/>
            <p:cNvSpPr>
              <a:spLocks noChangeAspect="1" noChangeArrowheads="1"/>
            </p:cNvSpPr>
            <p:nvPr/>
          </p:nvSpPr>
          <p:spPr bwMode="auto">
            <a:xfrm>
              <a:off x="310578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4" name="Oval 892"/>
            <p:cNvSpPr>
              <a:spLocks noChangeAspect="1" noChangeArrowheads="1"/>
            </p:cNvSpPr>
            <p:nvPr/>
          </p:nvSpPr>
          <p:spPr bwMode="auto">
            <a:xfrm>
              <a:off x="3150235" y="469105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5" name="Oval 905"/>
            <p:cNvSpPr>
              <a:spLocks noChangeAspect="1" noChangeArrowheads="1"/>
            </p:cNvSpPr>
            <p:nvPr/>
          </p:nvSpPr>
          <p:spPr bwMode="auto">
            <a:xfrm>
              <a:off x="286131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6" name="Oval 906"/>
            <p:cNvSpPr>
              <a:spLocks noChangeAspect="1" noChangeArrowheads="1"/>
            </p:cNvSpPr>
            <p:nvPr/>
          </p:nvSpPr>
          <p:spPr bwMode="auto">
            <a:xfrm>
              <a:off x="290576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7" name="Oval 907"/>
            <p:cNvSpPr>
              <a:spLocks noChangeAspect="1" noChangeArrowheads="1"/>
            </p:cNvSpPr>
            <p:nvPr/>
          </p:nvSpPr>
          <p:spPr bwMode="auto">
            <a:xfrm>
              <a:off x="295021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8" name="Oval 908"/>
            <p:cNvSpPr>
              <a:spLocks noChangeAspect="1" noChangeArrowheads="1"/>
            </p:cNvSpPr>
            <p:nvPr/>
          </p:nvSpPr>
          <p:spPr bwMode="auto">
            <a:xfrm>
              <a:off x="299466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49" name="Oval 909"/>
            <p:cNvSpPr>
              <a:spLocks noChangeAspect="1" noChangeArrowheads="1"/>
            </p:cNvSpPr>
            <p:nvPr/>
          </p:nvSpPr>
          <p:spPr bwMode="auto">
            <a:xfrm>
              <a:off x="303911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0" name="Oval 910"/>
            <p:cNvSpPr>
              <a:spLocks noChangeAspect="1" noChangeArrowheads="1"/>
            </p:cNvSpPr>
            <p:nvPr/>
          </p:nvSpPr>
          <p:spPr bwMode="auto">
            <a:xfrm>
              <a:off x="308356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1" name="Oval 911"/>
            <p:cNvSpPr>
              <a:spLocks noChangeAspect="1" noChangeArrowheads="1"/>
            </p:cNvSpPr>
            <p:nvPr/>
          </p:nvSpPr>
          <p:spPr bwMode="auto">
            <a:xfrm>
              <a:off x="3128010" y="4729152"/>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2" name="Oval 925"/>
            <p:cNvSpPr>
              <a:spLocks noChangeAspect="1" noChangeArrowheads="1"/>
            </p:cNvSpPr>
            <p:nvPr/>
          </p:nvSpPr>
          <p:spPr bwMode="auto">
            <a:xfrm>
              <a:off x="2839085" y="4765665"/>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3" name="Oval 926"/>
            <p:cNvSpPr>
              <a:spLocks noChangeAspect="1" noChangeArrowheads="1"/>
            </p:cNvSpPr>
            <p:nvPr/>
          </p:nvSpPr>
          <p:spPr bwMode="auto">
            <a:xfrm>
              <a:off x="28835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4" name="Oval 927"/>
            <p:cNvSpPr>
              <a:spLocks noChangeAspect="1" noChangeArrowheads="1"/>
            </p:cNvSpPr>
            <p:nvPr/>
          </p:nvSpPr>
          <p:spPr bwMode="auto">
            <a:xfrm>
              <a:off x="29279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5" name="Oval 928"/>
            <p:cNvSpPr>
              <a:spLocks noChangeAspect="1" noChangeArrowheads="1"/>
            </p:cNvSpPr>
            <p:nvPr/>
          </p:nvSpPr>
          <p:spPr bwMode="auto">
            <a:xfrm>
              <a:off x="29724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6" name="Oval 929"/>
            <p:cNvSpPr>
              <a:spLocks noChangeAspect="1" noChangeArrowheads="1"/>
            </p:cNvSpPr>
            <p:nvPr/>
          </p:nvSpPr>
          <p:spPr bwMode="auto">
            <a:xfrm>
              <a:off x="30168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7" name="Oval 930"/>
            <p:cNvSpPr>
              <a:spLocks noChangeAspect="1" noChangeArrowheads="1"/>
            </p:cNvSpPr>
            <p:nvPr/>
          </p:nvSpPr>
          <p:spPr bwMode="auto">
            <a:xfrm>
              <a:off x="30613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8" name="Oval 931"/>
            <p:cNvSpPr>
              <a:spLocks noChangeAspect="1" noChangeArrowheads="1"/>
            </p:cNvSpPr>
            <p:nvPr/>
          </p:nvSpPr>
          <p:spPr bwMode="auto">
            <a:xfrm>
              <a:off x="310578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59" name="Oval 932"/>
            <p:cNvSpPr>
              <a:spLocks noChangeAspect="1" noChangeArrowheads="1"/>
            </p:cNvSpPr>
            <p:nvPr/>
          </p:nvSpPr>
          <p:spPr bwMode="auto">
            <a:xfrm>
              <a:off x="3150235" y="47656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0" name="Oval 945"/>
            <p:cNvSpPr>
              <a:spLocks noChangeAspect="1" noChangeArrowheads="1"/>
            </p:cNvSpPr>
            <p:nvPr/>
          </p:nvSpPr>
          <p:spPr bwMode="auto">
            <a:xfrm>
              <a:off x="28613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1" name="Oval 946"/>
            <p:cNvSpPr>
              <a:spLocks noChangeAspect="1" noChangeArrowheads="1"/>
            </p:cNvSpPr>
            <p:nvPr/>
          </p:nvSpPr>
          <p:spPr bwMode="auto">
            <a:xfrm>
              <a:off x="2905760" y="4803765"/>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2" name="Oval 947"/>
            <p:cNvSpPr>
              <a:spLocks noChangeAspect="1" noChangeArrowheads="1"/>
            </p:cNvSpPr>
            <p:nvPr/>
          </p:nvSpPr>
          <p:spPr bwMode="auto">
            <a:xfrm>
              <a:off x="29502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3" name="Oval 948"/>
            <p:cNvSpPr>
              <a:spLocks noChangeAspect="1" noChangeArrowheads="1"/>
            </p:cNvSpPr>
            <p:nvPr/>
          </p:nvSpPr>
          <p:spPr bwMode="auto">
            <a:xfrm>
              <a:off x="29946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4" name="Oval 949"/>
            <p:cNvSpPr>
              <a:spLocks noChangeAspect="1" noChangeArrowheads="1"/>
            </p:cNvSpPr>
            <p:nvPr/>
          </p:nvSpPr>
          <p:spPr bwMode="auto">
            <a:xfrm>
              <a:off x="30391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5" name="Oval 950"/>
            <p:cNvSpPr>
              <a:spLocks noChangeAspect="1" noChangeArrowheads="1"/>
            </p:cNvSpPr>
            <p:nvPr/>
          </p:nvSpPr>
          <p:spPr bwMode="auto">
            <a:xfrm>
              <a:off x="30835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6" name="Oval 951"/>
            <p:cNvSpPr>
              <a:spLocks noChangeAspect="1" noChangeArrowheads="1"/>
            </p:cNvSpPr>
            <p:nvPr/>
          </p:nvSpPr>
          <p:spPr bwMode="auto">
            <a:xfrm>
              <a:off x="312801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7" name="Oval 952"/>
            <p:cNvSpPr>
              <a:spLocks noChangeAspect="1" noChangeArrowheads="1"/>
            </p:cNvSpPr>
            <p:nvPr/>
          </p:nvSpPr>
          <p:spPr bwMode="auto">
            <a:xfrm>
              <a:off x="3172460" y="480376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8" name="Oval 965"/>
            <p:cNvSpPr>
              <a:spLocks noChangeAspect="1" noChangeArrowheads="1"/>
            </p:cNvSpPr>
            <p:nvPr/>
          </p:nvSpPr>
          <p:spPr bwMode="auto">
            <a:xfrm>
              <a:off x="283908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69" name="Oval 966"/>
            <p:cNvSpPr>
              <a:spLocks noChangeAspect="1" noChangeArrowheads="1"/>
            </p:cNvSpPr>
            <p:nvPr/>
          </p:nvSpPr>
          <p:spPr bwMode="auto">
            <a:xfrm>
              <a:off x="288353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0" name="Oval 967"/>
            <p:cNvSpPr>
              <a:spLocks noChangeAspect="1" noChangeArrowheads="1"/>
            </p:cNvSpPr>
            <p:nvPr/>
          </p:nvSpPr>
          <p:spPr bwMode="auto">
            <a:xfrm>
              <a:off x="292798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1" name="Oval 968"/>
            <p:cNvSpPr>
              <a:spLocks noChangeAspect="1" noChangeArrowheads="1"/>
            </p:cNvSpPr>
            <p:nvPr/>
          </p:nvSpPr>
          <p:spPr bwMode="auto">
            <a:xfrm>
              <a:off x="2972435" y="4843451"/>
              <a:ext cx="44450" cy="42863"/>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2" name="Oval 969"/>
            <p:cNvSpPr>
              <a:spLocks noChangeAspect="1" noChangeArrowheads="1"/>
            </p:cNvSpPr>
            <p:nvPr/>
          </p:nvSpPr>
          <p:spPr bwMode="auto">
            <a:xfrm>
              <a:off x="301688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3" name="Oval 970"/>
            <p:cNvSpPr>
              <a:spLocks noChangeAspect="1" noChangeArrowheads="1"/>
            </p:cNvSpPr>
            <p:nvPr/>
          </p:nvSpPr>
          <p:spPr bwMode="auto">
            <a:xfrm>
              <a:off x="306133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4" name="Oval 971"/>
            <p:cNvSpPr>
              <a:spLocks noChangeAspect="1" noChangeArrowheads="1"/>
            </p:cNvSpPr>
            <p:nvPr/>
          </p:nvSpPr>
          <p:spPr bwMode="auto">
            <a:xfrm>
              <a:off x="310578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5" name="Oval 972"/>
            <p:cNvSpPr>
              <a:spLocks noChangeAspect="1" noChangeArrowheads="1"/>
            </p:cNvSpPr>
            <p:nvPr/>
          </p:nvSpPr>
          <p:spPr bwMode="auto">
            <a:xfrm>
              <a:off x="3150235" y="4843451"/>
              <a:ext cx="44450" cy="42863"/>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6" name="Oval 985"/>
            <p:cNvSpPr>
              <a:spLocks noChangeAspect="1" noChangeArrowheads="1"/>
            </p:cNvSpPr>
            <p:nvPr/>
          </p:nvSpPr>
          <p:spPr bwMode="auto">
            <a:xfrm>
              <a:off x="28613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7" name="Oval 986"/>
            <p:cNvSpPr>
              <a:spLocks noChangeAspect="1" noChangeArrowheads="1"/>
            </p:cNvSpPr>
            <p:nvPr/>
          </p:nvSpPr>
          <p:spPr bwMode="auto">
            <a:xfrm>
              <a:off x="29057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8" name="Oval 987"/>
            <p:cNvSpPr>
              <a:spLocks noChangeAspect="1" noChangeArrowheads="1"/>
            </p:cNvSpPr>
            <p:nvPr/>
          </p:nvSpPr>
          <p:spPr bwMode="auto">
            <a:xfrm>
              <a:off x="29502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79" name="Oval 988"/>
            <p:cNvSpPr>
              <a:spLocks noChangeAspect="1" noChangeArrowheads="1"/>
            </p:cNvSpPr>
            <p:nvPr/>
          </p:nvSpPr>
          <p:spPr bwMode="auto">
            <a:xfrm>
              <a:off x="29946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0" name="Oval 989"/>
            <p:cNvSpPr>
              <a:spLocks noChangeAspect="1" noChangeArrowheads="1"/>
            </p:cNvSpPr>
            <p:nvPr/>
          </p:nvSpPr>
          <p:spPr bwMode="auto">
            <a:xfrm>
              <a:off x="3039110" y="4879964"/>
              <a:ext cx="44450" cy="44450"/>
            </a:xfrm>
            <a:prstGeom prst="ellipse">
              <a:avLst/>
            </a:prstGeom>
            <a:solidFill>
              <a:schemeClr val="accent4">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1" name="Oval 990"/>
            <p:cNvSpPr>
              <a:spLocks noChangeAspect="1" noChangeArrowheads="1"/>
            </p:cNvSpPr>
            <p:nvPr/>
          </p:nvSpPr>
          <p:spPr bwMode="auto">
            <a:xfrm>
              <a:off x="30835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2" name="Oval 991"/>
            <p:cNvSpPr>
              <a:spLocks noChangeAspect="1" noChangeArrowheads="1"/>
            </p:cNvSpPr>
            <p:nvPr/>
          </p:nvSpPr>
          <p:spPr bwMode="auto">
            <a:xfrm>
              <a:off x="312801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3" name="Oval 992"/>
            <p:cNvSpPr>
              <a:spLocks noChangeAspect="1" noChangeArrowheads="1"/>
            </p:cNvSpPr>
            <p:nvPr/>
          </p:nvSpPr>
          <p:spPr bwMode="auto">
            <a:xfrm>
              <a:off x="3172460" y="487996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4" name="Oval 1005"/>
            <p:cNvSpPr>
              <a:spLocks noChangeAspect="1" noChangeArrowheads="1"/>
            </p:cNvSpPr>
            <p:nvPr/>
          </p:nvSpPr>
          <p:spPr bwMode="auto">
            <a:xfrm>
              <a:off x="28390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5" name="Oval 1006"/>
            <p:cNvSpPr>
              <a:spLocks noChangeAspect="1" noChangeArrowheads="1"/>
            </p:cNvSpPr>
            <p:nvPr/>
          </p:nvSpPr>
          <p:spPr bwMode="auto">
            <a:xfrm>
              <a:off x="28835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6" name="Oval 1007"/>
            <p:cNvSpPr>
              <a:spLocks noChangeAspect="1" noChangeArrowheads="1"/>
            </p:cNvSpPr>
            <p:nvPr/>
          </p:nvSpPr>
          <p:spPr bwMode="auto">
            <a:xfrm>
              <a:off x="29279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7" name="Oval 1008"/>
            <p:cNvSpPr>
              <a:spLocks noChangeAspect="1" noChangeArrowheads="1"/>
            </p:cNvSpPr>
            <p:nvPr/>
          </p:nvSpPr>
          <p:spPr bwMode="auto">
            <a:xfrm>
              <a:off x="29724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8" name="Oval 1009"/>
            <p:cNvSpPr>
              <a:spLocks noChangeAspect="1" noChangeArrowheads="1"/>
            </p:cNvSpPr>
            <p:nvPr/>
          </p:nvSpPr>
          <p:spPr bwMode="auto">
            <a:xfrm>
              <a:off x="30168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89" name="Oval 1010"/>
            <p:cNvSpPr>
              <a:spLocks noChangeAspect="1" noChangeArrowheads="1"/>
            </p:cNvSpPr>
            <p:nvPr/>
          </p:nvSpPr>
          <p:spPr bwMode="auto">
            <a:xfrm>
              <a:off x="30613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0" name="Oval 1011"/>
            <p:cNvSpPr>
              <a:spLocks noChangeAspect="1" noChangeArrowheads="1"/>
            </p:cNvSpPr>
            <p:nvPr/>
          </p:nvSpPr>
          <p:spPr bwMode="auto">
            <a:xfrm>
              <a:off x="310578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1" name="Oval 1012"/>
            <p:cNvSpPr>
              <a:spLocks noChangeAspect="1" noChangeArrowheads="1"/>
            </p:cNvSpPr>
            <p:nvPr/>
          </p:nvSpPr>
          <p:spPr bwMode="auto">
            <a:xfrm>
              <a:off x="3150235" y="49180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2" name="Oval 1025"/>
            <p:cNvSpPr>
              <a:spLocks noChangeAspect="1" noChangeArrowheads="1"/>
            </p:cNvSpPr>
            <p:nvPr/>
          </p:nvSpPr>
          <p:spPr bwMode="auto">
            <a:xfrm>
              <a:off x="28613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3" name="Oval 1026"/>
            <p:cNvSpPr>
              <a:spLocks noChangeAspect="1" noChangeArrowheads="1"/>
            </p:cNvSpPr>
            <p:nvPr/>
          </p:nvSpPr>
          <p:spPr bwMode="auto">
            <a:xfrm>
              <a:off x="2905760" y="4956163"/>
              <a:ext cx="44450" cy="44450"/>
            </a:xfrm>
            <a:prstGeom prst="ellipse">
              <a:avLst/>
            </a:prstGeom>
            <a:solidFill>
              <a:schemeClr val="bg1">
                <a:lumMod val="50000"/>
              </a:schemeClr>
            </a:solidFill>
            <a:ln w="9525" algn="ctr">
              <a:noFill/>
              <a:round/>
              <a:headEnd/>
              <a:tailEnd/>
            </a:ln>
          </p:spPr>
          <p:txBody>
            <a:bodyPr anchor="ctr">
              <a:spAutoFit/>
            </a:bodyPr>
            <a:lstStyle/>
            <a:p>
              <a:pPr>
                <a:defRPr/>
              </a:pPr>
              <a:endParaRPr lang="ja-JP" altLang="en-US">
                <a:ea typeface="ＭＳ Ｐゴシック" panose="020B0600070205080204" pitchFamily="50" charset="-128"/>
              </a:endParaRPr>
            </a:p>
          </p:txBody>
        </p:sp>
        <p:sp>
          <p:nvSpPr>
            <p:cNvPr id="494" name="Oval 1027"/>
            <p:cNvSpPr>
              <a:spLocks noChangeAspect="1" noChangeArrowheads="1"/>
            </p:cNvSpPr>
            <p:nvPr/>
          </p:nvSpPr>
          <p:spPr bwMode="auto">
            <a:xfrm>
              <a:off x="29502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5" name="Oval 1028"/>
            <p:cNvSpPr>
              <a:spLocks noChangeAspect="1" noChangeArrowheads="1"/>
            </p:cNvSpPr>
            <p:nvPr/>
          </p:nvSpPr>
          <p:spPr bwMode="auto">
            <a:xfrm>
              <a:off x="29946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6" name="Oval 1029"/>
            <p:cNvSpPr>
              <a:spLocks noChangeAspect="1" noChangeArrowheads="1"/>
            </p:cNvSpPr>
            <p:nvPr/>
          </p:nvSpPr>
          <p:spPr bwMode="auto">
            <a:xfrm>
              <a:off x="30391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7" name="Oval 1030"/>
            <p:cNvSpPr>
              <a:spLocks noChangeAspect="1" noChangeArrowheads="1"/>
            </p:cNvSpPr>
            <p:nvPr/>
          </p:nvSpPr>
          <p:spPr bwMode="auto">
            <a:xfrm>
              <a:off x="30835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8" name="Oval 1031"/>
            <p:cNvSpPr>
              <a:spLocks noChangeAspect="1" noChangeArrowheads="1"/>
            </p:cNvSpPr>
            <p:nvPr/>
          </p:nvSpPr>
          <p:spPr bwMode="auto">
            <a:xfrm>
              <a:off x="312801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499" name="Oval 1032"/>
            <p:cNvSpPr>
              <a:spLocks noChangeAspect="1" noChangeArrowheads="1"/>
            </p:cNvSpPr>
            <p:nvPr/>
          </p:nvSpPr>
          <p:spPr bwMode="auto">
            <a:xfrm>
              <a:off x="3172460" y="49561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0" name="Oval 1045"/>
            <p:cNvSpPr>
              <a:spLocks noChangeAspect="1" noChangeArrowheads="1"/>
            </p:cNvSpPr>
            <p:nvPr/>
          </p:nvSpPr>
          <p:spPr bwMode="auto">
            <a:xfrm>
              <a:off x="28390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1" name="Oval 1046"/>
            <p:cNvSpPr>
              <a:spLocks noChangeAspect="1" noChangeArrowheads="1"/>
            </p:cNvSpPr>
            <p:nvPr/>
          </p:nvSpPr>
          <p:spPr bwMode="auto">
            <a:xfrm>
              <a:off x="28835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2" name="Oval 1047"/>
            <p:cNvSpPr>
              <a:spLocks noChangeAspect="1" noChangeArrowheads="1"/>
            </p:cNvSpPr>
            <p:nvPr/>
          </p:nvSpPr>
          <p:spPr bwMode="auto">
            <a:xfrm>
              <a:off x="29279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3" name="Oval 1048"/>
            <p:cNvSpPr>
              <a:spLocks noChangeAspect="1" noChangeArrowheads="1"/>
            </p:cNvSpPr>
            <p:nvPr/>
          </p:nvSpPr>
          <p:spPr bwMode="auto">
            <a:xfrm>
              <a:off x="29724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4" name="Oval 1049"/>
            <p:cNvSpPr>
              <a:spLocks noChangeAspect="1" noChangeArrowheads="1"/>
            </p:cNvSpPr>
            <p:nvPr/>
          </p:nvSpPr>
          <p:spPr bwMode="auto">
            <a:xfrm>
              <a:off x="30168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5" name="Oval 1050"/>
            <p:cNvSpPr>
              <a:spLocks noChangeAspect="1" noChangeArrowheads="1"/>
            </p:cNvSpPr>
            <p:nvPr/>
          </p:nvSpPr>
          <p:spPr bwMode="auto">
            <a:xfrm>
              <a:off x="30613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6" name="Oval 1051"/>
            <p:cNvSpPr>
              <a:spLocks noChangeAspect="1" noChangeArrowheads="1"/>
            </p:cNvSpPr>
            <p:nvPr/>
          </p:nvSpPr>
          <p:spPr bwMode="auto">
            <a:xfrm>
              <a:off x="31057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7" name="Oval 1052"/>
            <p:cNvSpPr>
              <a:spLocks noChangeAspect="1" noChangeArrowheads="1"/>
            </p:cNvSpPr>
            <p:nvPr/>
          </p:nvSpPr>
          <p:spPr bwMode="auto">
            <a:xfrm>
              <a:off x="315023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8" name="Oval 1053"/>
            <p:cNvSpPr>
              <a:spLocks noChangeAspect="1" noChangeArrowheads="1"/>
            </p:cNvSpPr>
            <p:nvPr/>
          </p:nvSpPr>
          <p:spPr bwMode="auto">
            <a:xfrm>
              <a:off x="3194685" y="4994263"/>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09" name="Oval 1065"/>
            <p:cNvSpPr>
              <a:spLocks noChangeAspect="1" noChangeArrowheads="1"/>
            </p:cNvSpPr>
            <p:nvPr/>
          </p:nvSpPr>
          <p:spPr bwMode="auto">
            <a:xfrm>
              <a:off x="28613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0" name="Oval 1066"/>
            <p:cNvSpPr>
              <a:spLocks noChangeAspect="1" noChangeArrowheads="1"/>
            </p:cNvSpPr>
            <p:nvPr/>
          </p:nvSpPr>
          <p:spPr bwMode="auto">
            <a:xfrm>
              <a:off x="29057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1" name="Oval 1067"/>
            <p:cNvSpPr>
              <a:spLocks noChangeAspect="1" noChangeArrowheads="1"/>
            </p:cNvSpPr>
            <p:nvPr/>
          </p:nvSpPr>
          <p:spPr bwMode="auto">
            <a:xfrm>
              <a:off x="29502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2" name="Oval 1068"/>
            <p:cNvSpPr>
              <a:spLocks noChangeAspect="1" noChangeArrowheads="1"/>
            </p:cNvSpPr>
            <p:nvPr/>
          </p:nvSpPr>
          <p:spPr bwMode="auto">
            <a:xfrm>
              <a:off x="29946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3" name="Oval 1069"/>
            <p:cNvSpPr>
              <a:spLocks noChangeAspect="1" noChangeArrowheads="1"/>
            </p:cNvSpPr>
            <p:nvPr/>
          </p:nvSpPr>
          <p:spPr bwMode="auto">
            <a:xfrm>
              <a:off x="30391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4" name="Oval 1070"/>
            <p:cNvSpPr>
              <a:spLocks noChangeAspect="1" noChangeArrowheads="1"/>
            </p:cNvSpPr>
            <p:nvPr/>
          </p:nvSpPr>
          <p:spPr bwMode="auto">
            <a:xfrm>
              <a:off x="30835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5" name="Oval 1071"/>
            <p:cNvSpPr>
              <a:spLocks noChangeAspect="1" noChangeArrowheads="1"/>
            </p:cNvSpPr>
            <p:nvPr/>
          </p:nvSpPr>
          <p:spPr bwMode="auto">
            <a:xfrm>
              <a:off x="312801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6" name="Oval 1072"/>
            <p:cNvSpPr>
              <a:spLocks noChangeAspect="1" noChangeArrowheads="1"/>
            </p:cNvSpPr>
            <p:nvPr/>
          </p:nvSpPr>
          <p:spPr bwMode="auto">
            <a:xfrm>
              <a:off x="3172460" y="5032362"/>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7" name="Oval 1294"/>
            <p:cNvSpPr>
              <a:spLocks noChangeAspect="1" noChangeArrowheads="1"/>
            </p:cNvSpPr>
            <p:nvPr/>
          </p:nvSpPr>
          <p:spPr bwMode="auto">
            <a:xfrm>
              <a:off x="23723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8" name="Oval 1295"/>
            <p:cNvSpPr>
              <a:spLocks noChangeAspect="1" noChangeArrowheads="1"/>
            </p:cNvSpPr>
            <p:nvPr/>
          </p:nvSpPr>
          <p:spPr bwMode="auto">
            <a:xfrm>
              <a:off x="241681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19" name="Oval 1296"/>
            <p:cNvSpPr>
              <a:spLocks noChangeAspect="1" noChangeArrowheads="1"/>
            </p:cNvSpPr>
            <p:nvPr/>
          </p:nvSpPr>
          <p:spPr bwMode="auto">
            <a:xfrm>
              <a:off x="24612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0" name="Oval 1297"/>
            <p:cNvSpPr>
              <a:spLocks noChangeAspect="1" noChangeArrowheads="1"/>
            </p:cNvSpPr>
            <p:nvPr/>
          </p:nvSpPr>
          <p:spPr bwMode="auto">
            <a:xfrm>
              <a:off x="250571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1" name="Oval 1298"/>
            <p:cNvSpPr>
              <a:spLocks noChangeAspect="1" noChangeArrowheads="1"/>
            </p:cNvSpPr>
            <p:nvPr/>
          </p:nvSpPr>
          <p:spPr bwMode="auto">
            <a:xfrm>
              <a:off x="25501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2" name="Oval 1299"/>
            <p:cNvSpPr>
              <a:spLocks noChangeAspect="1" noChangeArrowheads="1"/>
            </p:cNvSpPr>
            <p:nvPr/>
          </p:nvSpPr>
          <p:spPr bwMode="auto">
            <a:xfrm>
              <a:off x="259461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3" name="Oval 1300"/>
            <p:cNvSpPr>
              <a:spLocks noChangeAspect="1" noChangeArrowheads="1"/>
            </p:cNvSpPr>
            <p:nvPr/>
          </p:nvSpPr>
          <p:spPr bwMode="auto">
            <a:xfrm>
              <a:off x="26390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4" name="Oval 1301"/>
            <p:cNvSpPr>
              <a:spLocks noChangeAspect="1" noChangeArrowheads="1"/>
            </p:cNvSpPr>
            <p:nvPr/>
          </p:nvSpPr>
          <p:spPr bwMode="auto">
            <a:xfrm>
              <a:off x="268351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5" name="Oval 1302"/>
            <p:cNvSpPr>
              <a:spLocks noChangeAspect="1" noChangeArrowheads="1"/>
            </p:cNvSpPr>
            <p:nvPr/>
          </p:nvSpPr>
          <p:spPr bwMode="auto">
            <a:xfrm>
              <a:off x="27279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6" name="Oval 1303"/>
            <p:cNvSpPr>
              <a:spLocks noChangeAspect="1" noChangeArrowheads="1"/>
            </p:cNvSpPr>
            <p:nvPr/>
          </p:nvSpPr>
          <p:spPr bwMode="auto">
            <a:xfrm>
              <a:off x="277241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7" name="Oval 1304"/>
            <p:cNvSpPr>
              <a:spLocks noChangeAspect="1" noChangeArrowheads="1"/>
            </p:cNvSpPr>
            <p:nvPr/>
          </p:nvSpPr>
          <p:spPr bwMode="auto">
            <a:xfrm>
              <a:off x="28168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8" name="Oval 1313"/>
            <p:cNvSpPr>
              <a:spLocks noChangeAspect="1" noChangeArrowheads="1"/>
            </p:cNvSpPr>
            <p:nvPr/>
          </p:nvSpPr>
          <p:spPr bwMode="auto">
            <a:xfrm>
              <a:off x="23501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29" name="Oval 1314"/>
            <p:cNvSpPr>
              <a:spLocks noChangeAspect="1" noChangeArrowheads="1"/>
            </p:cNvSpPr>
            <p:nvPr/>
          </p:nvSpPr>
          <p:spPr bwMode="auto">
            <a:xfrm>
              <a:off x="239458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0" name="Oval 1315"/>
            <p:cNvSpPr>
              <a:spLocks noChangeAspect="1" noChangeArrowheads="1"/>
            </p:cNvSpPr>
            <p:nvPr/>
          </p:nvSpPr>
          <p:spPr bwMode="auto">
            <a:xfrm>
              <a:off x="24390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1" name="Oval 1316"/>
            <p:cNvSpPr>
              <a:spLocks noChangeAspect="1" noChangeArrowheads="1"/>
            </p:cNvSpPr>
            <p:nvPr/>
          </p:nvSpPr>
          <p:spPr bwMode="auto">
            <a:xfrm>
              <a:off x="248348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2" name="Oval 1317"/>
            <p:cNvSpPr>
              <a:spLocks noChangeAspect="1" noChangeArrowheads="1"/>
            </p:cNvSpPr>
            <p:nvPr/>
          </p:nvSpPr>
          <p:spPr bwMode="auto">
            <a:xfrm>
              <a:off x="25279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3" name="Oval 1318"/>
            <p:cNvSpPr>
              <a:spLocks noChangeAspect="1" noChangeArrowheads="1"/>
            </p:cNvSpPr>
            <p:nvPr/>
          </p:nvSpPr>
          <p:spPr bwMode="auto">
            <a:xfrm>
              <a:off x="257238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4" name="Oval 1319"/>
            <p:cNvSpPr>
              <a:spLocks noChangeAspect="1" noChangeArrowheads="1"/>
            </p:cNvSpPr>
            <p:nvPr/>
          </p:nvSpPr>
          <p:spPr bwMode="auto">
            <a:xfrm>
              <a:off x="26168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5" name="Oval 1320"/>
            <p:cNvSpPr>
              <a:spLocks noChangeAspect="1" noChangeArrowheads="1"/>
            </p:cNvSpPr>
            <p:nvPr/>
          </p:nvSpPr>
          <p:spPr bwMode="auto">
            <a:xfrm>
              <a:off x="266128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6" name="Oval 1321"/>
            <p:cNvSpPr>
              <a:spLocks noChangeAspect="1" noChangeArrowheads="1"/>
            </p:cNvSpPr>
            <p:nvPr/>
          </p:nvSpPr>
          <p:spPr bwMode="auto">
            <a:xfrm>
              <a:off x="27057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7" name="Oval 1322"/>
            <p:cNvSpPr>
              <a:spLocks noChangeAspect="1" noChangeArrowheads="1"/>
            </p:cNvSpPr>
            <p:nvPr/>
          </p:nvSpPr>
          <p:spPr bwMode="auto">
            <a:xfrm>
              <a:off x="275018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8" name="Oval 1323"/>
            <p:cNvSpPr>
              <a:spLocks noChangeAspect="1" noChangeArrowheads="1"/>
            </p:cNvSpPr>
            <p:nvPr/>
          </p:nvSpPr>
          <p:spPr bwMode="auto">
            <a:xfrm>
              <a:off x="27946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39" name="Oval 1324"/>
            <p:cNvSpPr>
              <a:spLocks noChangeAspect="1" noChangeArrowheads="1"/>
            </p:cNvSpPr>
            <p:nvPr/>
          </p:nvSpPr>
          <p:spPr bwMode="auto">
            <a:xfrm>
              <a:off x="2839085" y="400684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0" name="Oval 1333"/>
            <p:cNvSpPr>
              <a:spLocks noChangeAspect="1" noChangeArrowheads="1"/>
            </p:cNvSpPr>
            <p:nvPr/>
          </p:nvSpPr>
          <p:spPr bwMode="auto">
            <a:xfrm>
              <a:off x="23279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1" name="Oval 1334"/>
            <p:cNvSpPr>
              <a:spLocks noChangeAspect="1" noChangeArrowheads="1"/>
            </p:cNvSpPr>
            <p:nvPr/>
          </p:nvSpPr>
          <p:spPr bwMode="auto">
            <a:xfrm>
              <a:off x="23723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2" name="Oval 1335"/>
            <p:cNvSpPr>
              <a:spLocks noChangeAspect="1" noChangeArrowheads="1"/>
            </p:cNvSpPr>
            <p:nvPr/>
          </p:nvSpPr>
          <p:spPr bwMode="auto">
            <a:xfrm>
              <a:off x="24168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3" name="Oval 1336"/>
            <p:cNvSpPr>
              <a:spLocks noChangeAspect="1" noChangeArrowheads="1"/>
            </p:cNvSpPr>
            <p:nvPr/>
          </p:nvSpPr>
          <p:spPr bwMode="auto">
            <a:xfrm>
              <a:off x="24612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4" name="Oval 1337"/>
            <p:cNvSpPr>
              <a:spLocks noChangeAspect="1" noChangeArrowheads="1"/>
            </p:cNvSpPr>
            <p:nvPr/>
          </p:nvSpPr>
          <p:spPr bwMode="auto">
            <a:xfrm>
              <a:off x="25057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5" name="Oval 1338"/>
            <p:cNvSpPr>
              <a:spLocks noChangeAspect="1" noChangeArrowheads="1"/>
            </p:cNvSpPr>
            <p:nvPr/>
          </p:nvSpPr>
          <p:spPr bwMode="auto">
            <a:xfrm>
              <a:off x="25501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6" name="Oval 1339"/>
            <p:cNvSpPr>
              <a:spLocks noChangeAspect="1" noChangeArrowheads="1"/>
            </p:cNvSpPr>
            <p:nvPr/>
          </p:nvSpPr>
          <p:spPr bwMode="auto">
            <a:xfrm>
              <a:off x="25946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7" name="Oval 1340"/>
            <p:cNvSpPr>
              <a:spLocks noChangeAspect="1" noChangeArrowheads="1"/>
            </p:cNvSpPr>
            <p:nvPr/>
          </p:nvSpPr>
          <p:spPr bwMode="auto">
            <a:xfrm>
              <a:off x="26390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8" name="Oval 1341"/>
            <p:cNvSpPr>
              <a:spLocks noChangeAspect="1" noChangeArrowheads="1"/>
            </p:cNvSpPr>
            <p:nvPr/>
          </p:nvSpPr>
          <p:spPr bwMode="auto">
            <a:xfrm>
              <a:off x="26835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49" name="Oval 1342"/>
            <p:cNvSpPr>
              <a:spLocks noChangeAspect="1" noChangeArrowheads="1"/>
            </p:cNvSpPr>
            <p:nvPr/>
          </p:nvSpPr>
          <p:spPr bwMode="auto">
            <a:xfrm>
              <a:off x="27279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0" name="Oval 1343"/>
            <p:cNvSpPr>
              <a:spLocks noChangeAspect="1" noChangeArrowheads="1"/>
            </p:cNvSpPr>
            <p:nvPr/>
          </p:nvSpPr>
          <p:spPr bwMode="auto">
            <a:xfrm>
              <a:off x="27724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1" name="Oval 1344"/>
            <p:cNvSpPr>
              <a:spLocks noChangeAspect="1" noChangeArrowheads="1"/>
            </p:cNvSpPr>
            <p:nvPr/>
          </p:nvSpPr>
          <p:spPr bwMode="auto">
            <a:xfrm>
              <a:off x="2816860" y="4044946"/>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2" name="Oval 1352"/>
            <p:cNvSpPr>
              <a:spLocks noChangeAspect="1" noChangeArrowheads="1"/>
            </p:cNvSpPr>
            <p:nvPr/>
          </p:nvSpPr>
          <p:spPr bwMode="auto">
            <a:xfrm>
              <a:off x="23056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3" name="Oval 1353"/>
            <p:cNvSpPr>
              <a:spLocks noChangeAspect="1" noChangeArrowheads="1"/>
            </p:cNvSpPr>
            <p:nvPr/>
          </p:nvSpPr>
          <p:spPr bwMode="auto">
            <a:xfrm>
              <a:off x="23501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4" name="Oval 1354"/>
            <p:cNvSpPr>
              <a:spLocks noChangeAspect="1" noChangeArrowheads="1"/>
            </p:cNvSpPr>
            <p:nvPr/>
          </p:nvSpPr>
          <p:spPr bwMode="auto">
            <a:xfrm>
              <a:off x="23945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5" name="Oval 1355"/>
            <p:cNvSpPr>
              <a:spLocks noChangeAspect="1" noChangeArrowheads="1"/>
            </p:cNvSpPr>
            <p:nvPr/>
          </p:nvSpPr>
          <p:spPr bwMode="auto">
            <a:xfrm>
              <a:off x="24390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6" name="Oval 1356"/>
            <p:cNvSpPr>
              <a:spLocks noChangeAspect="1" noChangeArrowheads="1"/>
            </p:cNvSpPr>
            <p:nvPr/>
          </p:nvSpPr>
          <p:spPr bwMode="auto">
            <a:xfrm>
              <a:off x="24834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7" name="Oval 1357"/>
            <p:cNvSpPr>
              <a:spLocks noChangeAspect="1" noChangeArrowheads="1"/>
            </p:cNvSpPr>
            <p:nvPr/>
          </p:nvSpPr>
          <p:spPr bwMode="auto">
            <a:xfrm>
              <a:off x="25279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8" name="Oval 1358"/>
            <p:cNvSpPr>
              <a:spLocks noChangeAspect="1" noChangeArrowheads="1"/>
            </p:cNvSpPr>
            <p:nvPr/>
          </p:nvSpPr>
          <p:spPr bwMode="auto">
            <a:xfrm>
              <a:off x="25723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59" name="Oval 1359"/>
            <p:cNvSpPr>
              <a:spLocks noChangeAspect="1" noChangeArrowheads="1"/>
            </p:cNvSpPr>
            <p:nvPr/>
          </p:nvSpPr>
          <p:spPr bwMode="auto">
            <a:xfrm>
              <a:off x="26168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0" name="Oval 1360"/>
            <p:cNvSpPr>
              <a:spLocks noChangeAspect="1" noChangeArrowheads="1"/>
            </p:cNvSpPr>
            <p:nvPr/>
          </p:nvSpPr>
          <p:spPr bwMode="auto">
            <a:xfrm>
              <a:off x="26612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1" name="Oval 1361"/>
            <p:cNvSpPr>
              <a:spLocks noChangeAspect="1" noChangeArrowheads="1"/>
            </p:cNvSpPr>
            <p:nvPr/>
          </p:nvSpPr>
          <p:spPr bwMode="auto">
            <a:xfrm>
              <a:off x="27057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2" name="Oval 1362"/>
            <p:cNvSpPr>
              <a:spLocks noChangeAspect="1" noChangeArrowheads="1"/>
            </p:cNvSpPr>
            <p:nvPr/>
          </p:nvSpPr>
          <p:spPr bwMode="auto">
            <a:xfrm>
              <a:off x="27501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3" name="Oval 1363"/>
            <p:cNvSpPr>
              <a:spLocks noChangeAspect="1" noChangeArrowheads="1"/>
            </p:cNvSpPr>
            <p:nvPr/>
          </p:nvSpPr>
          <p:spPr bwMode="auto">
            <a:xfrm>
              <a:off x="2794635" y="4083046"/>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4" name="Oval 1364"/>
            <p:cNvSpPr>
              <a:spLocks noChangeAspect="1" noChangeArrowheads="1"/>
            </p:cNvSpPr>
            <p:nvPr/>
          </p:nvSpPr>
          <p:spPr bwMode="auto">
            <a:xfrm>
              <a:off x="28390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5" name="Oval 1373"/>
            <p:cNvSpPr>
              <a:spLocks noChangeAspect="1" noChangeArrowheads="1"/>
            </p:cNvSpPr>
            <p:nvPr/>
          </p:nvSpPr>
          <p:spPr bwMode="auto">
            <a:xfrm>
              <a:off x="232791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6" name="Oval 1374"/>
            <p:cNvSpPr>
              <a:spLocks noChangeAspect="1" noChangeArrowheads="1"/>
            </p:cNvSpPr>
            <p:nvPr/>
          </p:nvSpPr>
          <p:spPr bwMode="auto">
            <a:xfrm>
              <a:off x="237236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7" name="Oval 1375"/>
            <p:cNvSpPr>
              <a:spLocks noChangeAspect="1" noChangeArrowheads="1"/>
            </p:cNvSpPr>
            <p:nvPr/>
          </p:nvSpPr>
          <p:spPr bwMode="auto">
            <a:xfrm>
              <a:off x="241681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8" name="Oval 1376"/>
            <p:cNvSpPr>
              <a:spLocks noChangeAspect="1" noChangeArrowheads="1"/>
            </p:cNvSpPr>
            <p:nvPr/>
          </p:nvSpPr>
          <p:spPr bwMode="auto">
            <a:xfrm>
              <a:off x="246126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69" name="Oval 1377"/>
            <p:cNvSpPr>
              <a:spLocks noChangeAspect="1" noChangeArrowheads="1"/>
            </p:cNvSpPr>
            <p:nvPr/>
          </p:nvSpPr>
          <p:spPr bwMode="auto">
            <a:xfrm>
              <a:off x="250571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0" name="Oval 1378"/>
            <p:cNvSpPr>
              <a:spLocks noChangeAspect="1" noChangeArrowheads="1"/>
            </p:cNvSpPr>
            <p:nvPr/>
          </p:nvSpPr>
          <p:spPr bwMode="auto">
            <a:xfrm>
              <a:off x="255016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1" name="Oval 1379"/>
            <p:cNvSpPr>
              <a:spLocks noChangeAspect="1" noChangeArrowheads="1"/>
            </p:cNvSpPr>
            <p:nvPr/>
          </p:nvSpPr>
          <p:spPr bwMode="auto">
            <a:xfrm>
              <a:off x="259461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2" name="Oval 1380"/>
            <p:cNvSpPr>
              <a:spLocks noChangeAspect="1" noChangeArrowheads="1"/>
            </p:cNvSpPr>
            <p:nvPr/>
          </p:nvSpPr>
          <p:spPr bwMode="auto">
            <a:xfrm>
              <a:off x="263906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3" name="Oval 1381"/>
            <p:cNvSpPr>
              <a:spLocks noChangeAspect="1" noChangeArrowheads="1"/>
            </p:cNvSpPr>
            <p:nvPr/>
          </p:nvSpPr>
          <p:spPr bwMode="auto">
            <a:xfrm>
              <a:off x="268351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4" name="Oval 1382"/>
            <p:cNvSpPr>
              <a:spLocks noChangeAspect="1" noChangeArrowheads="1"/>
            </p:cNvSpPr>
            <p:nvPr/>
          </p:nvSpPr>
          <p:spPr bwMode="auto">
            <a:xfrm>
              <a:off x="272796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5" name="Oval 1383"/>
            <p:cNvSpPr>
              <a:spLocks noChangeAspect="1" noChangeArrowheads="1"/>
            </p:cNvSpPr>
            <p:nvPr/>
          </p:nvSpPr>
          <p:spPr bwMode="auto">
            <a:xfrm>
              <a:off x="277241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6" name="Oval 1384"/>
            <p:cNvSpPr>
              <a:spLocks noChangeAspect="1" noChangeArrowheads="1"/>
            </p:cNvSpPr>
            <p:nvPr/>
          </p:nvSpPr>
          <p:spPr bwMode="auto">
            <a:xfrm>
              <a:off x="2816860" y="4121146"/>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7" name="Oval 1392"/>
            <p:cNvSpPr>
              <a:spLocks noChangeAspect="1" noChangeArrowheads="1"/>
            </p:cNvSpPr>
            <p:nvPr/>
          </p:nvSpPr>
          <p:spPr bwMode="auto">
            <a:xfrm>
              <a:off x="23056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8" name="Oval 1393"/>
            <p:cNvSpPr>
              <a:spLocks noChangeAspect="1" noChangeArrowheads="1"/>
            </p:cNvSpPr>
            <p:nvPr/>
          </p:nvSpPr>
          <p:spPr bwMode="auto">
            <a:xfrm>
              <a:off x="235013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79" name="Oval 1394"/>
            <p:cNvSpPr>
              <a:spLocks noChangeAspect="1" noChangeArrowheads="1"/>
            </p:cNvSpPr>
            <p:nvPr/>
          </p:nvSpPr>
          <p:spPr bwMode="auto">
            <a:xfrm>
              <a:off x="23945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0" name="Oval 1395"/>
            <p:cNvSpPr>
              <a:spLocks noChangeAspect="1" noChangeArrowheads="1"/>
            </p:cNvSpPr>
            <p:nvPr/>
          </p:nvSpPr>
          <p:spPr bwMode="auto">
            <a:xfrm>
              <a:off x="243903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1" name="Oval 1396"/>
            <p:cNvSpPr>
              <a:spLocks noChangeAspect="1" noChangeArrowheads="1"/>
            </p:cNvSpPr>
            <p:nvPr/>
          </p:nvSpPr>
          <p:spPr bwMode="auto">
            <a:xfrm>
              <a:off x="24834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2" name="Oval 1397"/>
            <p:cNvSpPr>
              <a:spLocks noChangeAspect="1" noChangeArrowheads="1"/>
            </p:cNvSpPr>
            <p:nvPr/>
          </p:nvSpPr>
          <p:spPr bwMode="auto">
            <a:xfrm>
              <a:off x="252793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3" name="Oval 1398"/>
            <p:cNvSpPr>
              <a:spLocks noChangeAspect="1" noChangeArrowheads="1"/>
            </p:cNvSpPr>
            <p:nvPr/>
          </p:nvSpPr>
          <p:spPr bwMode="auto">
            <a:xfrm>
              <a:off x="25723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4" name="Oval 1399"/>
            <p:cNvSpPr>
              <a:spLocks noChangeAspect="1" noChangeArrowheads="1"/>
            </p:cNvSpPr>
            <p:nvPr/>
          </p:nvSpPr>
          <p:spPr bwMode="auto">
            <a:xfrm>
              <a:off x="261683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5" name="Oval 1400"/>
            <p:cNvSpPr>
              <a:spLocks noChangeAspect="1" noChangeArrowheads="1"/>
            </p:cNvSpPr>
            <p:nvPr/>
          </p:nvSpPr>
          <p:spPr bwMode="auto">
            <a:xfrm>
              <a:off x="26612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6" name="Oval 1401"/>
            <p:cNvSpPr>
              <a:spLocks noChangeAspect="1" noChangeArrowheads="1"/>
            </p:cNvSpPr>
            <p:nvPr/>
          </p:nvSpPr>
          <p:spPr bwMode="auto">
            <a:xfrm>
              <a:off x="270573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7" name="Oval 1402"/>
            <p:cNvSpPr>
              <a:spLocks noChangeAspect="1" noChangeArrowheads="1"/>
            </p:cNvSpPr>
            <p:nvPr/>
          </p:nvSpPr>
          <p:spPr bwMode="auto">
            <a:xfrm>
              <a:off x="27501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8" name="Oval 1403"/>
            <p:cNvSpPr>
              <a:spLocks noChangeAspect="1" noChangeArrowheads="1"/>
            </p:cNvSpPr>
            <p:nvPr/>
          </p:nvSpPr>
          <p:spPr bwMode="auto">
            <a:xfrm>
              <a:off x="279463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89" name="Oval 1404"/>
            <p:cNvSpPr>
              <a:spLocks noChangeAspect="1" noChangeArrowheads="1"/>
            </p:cNvSpPr>
            <p:nvPr/>
          </p:nvSpPr>
          <p:spPr bwMode="auto">
            <a:xfrm>
              <a:off x="2839085" y="415765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0" name="Oval 1412"/>
            <p:cNvSpPr>
              <a:spLocks noChangeAspect="1" noChangeArrowheads="1"/>
            </p:cNvSpPr>
            <p:nvPr/>
          </p:nvSpPr>
          <p:spPr bwMode="auto">
            <a:xfrm>
              <a:off x="22834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1" name="Oval 1413"/>
            <p:cNvSpPr>
              <a:spLocks noChangeAspect="1" noChangeArrowheads="1"/>
            </p:cNvSpPr>
            <p:nvPr/>
          </p:nvSpPr>
          <p:spPr bwMode="auto">
            <a:xfrm>
              <a:off x="23279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2" name="Oval 1414"/>
            <p:cNvSpPr>
              <a:spLocks noChangeAspect="1" noChangeArrowheads="1"/>
            </p:cNvSpPr>
            <p:nvPr/>
          </p:nvSpPr>
          <p:spPr bwMode="auto">
            <a:xfrm>
              <a:off x="23723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3" name="Oval 1415"/>
            <p:cNvSpPr>
              <a:spLocks noChangeAspect="1" noChangeArrowheads="1"/>
            </p:cNvSpPr>
            <p:nvPr/>
          </p:nvSpPr>
          <p:spPr bwMode="auto">
            <a:xfrm>
              <a:off x="24168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4" name="Oval 1416"/>
            <p:cNvSpPr>
              <a:spLocks noChangeAspect="1" noChangeArrowheads="1"/>
            </p:cNvSpPr>
            <p:nvPr/>
          </p:nvSpPr>
          <p:spPr bwMode="auto">
            <a:xfrm>
              <a:off x="24612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5" name="Oval 1417"/>
            <p:cNvSpPr>
              <a:spLocks noChangeAspect="1" noChangeArrowheads="1"/>
            </p:cNvSpPr>
            <p:nvPr/>
          </p:nvSpPr>
          <p:spPr bwMode="auto">
            <a:xfrm>
              <a:off x="25057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6" name="Oval 1418"/>
            <p:cNvSpPr>
              <a:spLocks noChangeAspect="1" noChangeArrowheads="1"/>
            </p:cNvSpPr>
            <p:nvPr/>
          </p:nvSpPr>
          <p:spPr bwMode="auto">
            <a:xfrm>
              <a:off x="25501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7" name="Oval 1419"/>
            <p:cNvSpPr>
              <a:spLocks noChangeAspect="1" noChangeArrowheads="1"/>
            </p:cNvSpPr>
            <p:nvPr/>
          </p:nvSpPr>
          <p:spPr bwMode="auto">
            <a:xfrm>
              <a:off x="25946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8" name="Oval 1420"/>
            <p:cNvSpPr>
              <a:spLocks noChangeAspect="1" noChangeArrowheads="1"/>
            </p:cNvSpPr>
            <p:nvPr/>
          </p:nvSpPr>
          <p:spPr bwMode="auto">
            <a:xfrm>
              <a:off x="26390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599" name="Oval 1421"/>
            <p:cNvSpPr>
              <a:spLocks noChangeAspect="1" noChangeArrowheads="1"/>
            </p:cNvSpPr>
            <p:nvPr/>
          </p:nvSpPr>
          <p:spPr bwMode="auto">
            <a:xfrm>
              <a:off x="26835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0" name="Oval 1422"/>
            <p:cNvSpPr>
              <a:spLocks noChangeAspect="1" noChangeArrowheads="1"/>
            </p:cNvSpPr>
            <p:nvPr/>
          </p:nvSpPr>
          <p:spPr bwMode="auto">
            <a:xfrm>
              <a:off x="27279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1" name="Oval 1423"/>
            <p:cNvSpPr>
              <a:spLocks noChangeAspect="1" noChangeArrowheads="1"/>
            </p:cNvSpPr>
            <p:nvPr/>
          </p:nvSpPr>
          <p:spPr bwMode="auto">
            <a:xfrm>
              <a:off x="27724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2" name="Oval 1424"/>
            <p:cNvSpPr>
              <a:spLocks noChangeAspect="1" noChangeArrowheads="1"/>
            </p:cNvSpPr>
            <p:nvPr/>
          </p:nvSpPr>
          <p:spPr bwMode="auto">
            <a:xfrm>
              <a:off x="28168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3" name="Oval 1431"/>
            <p:cNvSpPr>
              <a:spLocks noChangeAspect="1" noChangeArrowheads="1"/>
            </p:cNvSpPr>
            <p:nvPr/>
          </p:nvSpPr>
          <p:spPr bwMode="auto">
            <a:xfrm>
              <a:off x="22612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4" name="Oval 1432"/>
            <p:cNvSpPr>
              <a:spLocks noChangeAspect="1" noChangeArrowheads="1"/>
            </p:cNvSpPr>
            <p:nvPr/>
          </p:nvSpPr>
          <p:spPr bwMode="auto">
            <a:xfrm>
              <a:off x="23056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5" name="Oval 1433"/>
            <p:cNvSpPr>
              <a:spLocks noChangeAspect="1" noChangeArrowheads="1"/>
            </p:cNvSpPr>
            <p:nvPr/>
          </p:nvSpPr>
          <p:spPr bwMode="auto">
            <a:xfrm>
              <a:off x="23501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6" name="Oval 1434"/>
            <p:cNvSpPr>
              <a:spLocks noChangeAspect="1" noChangeArrowheads="1"/>
            </p:cNvSpPr>
            <p:nvPr/>
          </p:nvSpPr>
          <p:spPr bwMode="auto">
            <a:xfrm>
              <a:off x="23945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7" name="Oval 1435"/>
            <p:cNvSpPr>
              <a:spLocks noChangeAspect="1" noChangeArrowheads="1"/>
            </p:cNvSpPr>
            <p:nvPr/>
          </p:nvSpPr>
          <p:spPr bwMode="auto">
            <a:xfrm>
              <a:off x="24390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8" name="Oval 1436"/>
            <p:cNvSpPr>
              <a:spLocks noChangeAspect="1" noChangeArrowheads="1"/>
            </p:cNvSpPr>
            <p:nvPr/>
          </p:nvSpPr>
          <p:spPr bwMode="auto">
            <a:xfrm>
              <a:off x="24834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09" name="Oval 1437"/>
            <p:cNvSpPr>
              <a:spLocks noChangeAspect="1" noChangeArrowheads="1"/>
            </p:cNvSpPr>
            <p:nvPr/>
          </p:nvSpPr>
          <p:spPr bwMode="auto">
            <a:xfrm>
              <a:off x="25279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0" name="Oval 1438"/>
            <p:cNvSpPr>
              <a:spLocks noChangeAspect="1" noChangeArrowheads="1"/>
            </p:cNvSpPr>
            <p:nvPr/>
          </p:nvSpPr>
          <p:spPr bwMode="auto">
            <a:xfrm>
              <a:off x="25723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1" name="Oval 1439"/>
            <p:cNvSpPr>
              <a:spLocks noChangeAspect="1" noChangeArrowheads="1"/>
            </p:cNvSpPr>
            <p:nvPr/>
          </p:nvSpPr>
          <p:spPr bwMode="auto">
            <a:xfrm>
              <a:off x="26168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2" name="Oval 1440"/>
            <p:cNvSpPr>
              <a:spLocks noChangeAspect="1" noChangeArrowheads="1"/>
            </p:cNvSpPr>
            <p:nvPr/>
          </p:nvSpPr>
          <p:spPr bwMode="auto">
            <a:xfrm>
              <a:off x="26612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3" name="Oval 1441"/>
            <p:cNvSpPr>
              <a:spLocks noChangeAspect="1" noChangeArrowheads="1"/>
            </p:cNvSpPr>
            <p:nvPr/>
          </p:nvSpPr>
          <p:spPr bwMode="auto">
            <a:xfrm>
              <a:off x="27057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4" name="Oval 1442"/>
            <p:cNvSpPr>
              <a:spLocks noChangeAspect="1" noChangeArrowheads="1"/>
            </p:cNvSpPr>
            <p:nvPr/>
          </p:nvSpPr>
          <p:spPr bwMode="auto">
            <a:xfrm>
              <a:off x="27501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5" name="Oval 1443"/>
            <p:cNvSpPr>
              <a:spLocks noChangeAspect="1" noChangeArrowheads="1"/>
            </p:cNvSpPr>
            <p:nvPr/>
          </p:nvSpPr>
          <p:spPr bwMode="auto">
            <a:xfrm>
              <a:off x="279463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6" name="Oval 1444"/>
            <p:cNvSpPr>
              <a:spLocks noChangeAspect="1" noChangeArrowheads="1"/>
            </p:cNvSpPr>
            <p:nvPr/>
          </p:nvSpPr>
          <p:spPr bwMode="auto">
            <a:xfrm>
              <a:off x="2839085" y="4235445"/>
              <a:ext cx="44450" cy="42862"/>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7" name="Oval 1452"/>
            <p:cNvSpPr>
              <a:spLocks noChangeAspect="1" noChangeArrowheads="1"/>
            </p:cNvSpPr>
            <p:nvPr/>
          </p:nvSpPr>
          <p:spPr bwMode="auto">
            <a:xfrm>
              <a:off x="22834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8" name="Oval 1453"/>
            <p:cNvSpPr>
              <a:spLocks noChangeAspect="1" noChangeArrowheads="1"/>
            </p:cNvSpPr>
            <p:nvPr/>
          </p:nvSpPr>
          <p:spPr bwMode="auto">
            <a:xfrm>
              <a:off x="232791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19" name="Oval 1454"/>
            <p:cNvSpPr>
              <a:spLocks noChangeAspect="1" noChangeArrowheads="1"/>
            </p:cNvSpPr>
            <p:nvPr/>
          </p:nvSpPr>
          <p:spPr bwMode="auto">
            <a:xfrm>
              <a:off x="23723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0" name="Oval 1455"/>
            <p:cNvSpPr>
              <a:spLocks noChangeAspect="1" noChangeArrowheads="1"/>
            </p:cNvSpPr>
            <p:nvPr/>
          </p:nvSpPr>
          <p:spPr bwMode="auto">
            <a:xfrm>
              <a:off x="241681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1" name="Oval 1456"/>
            <p:cNvSpPr>
              <a:spLocks noChangeAspect="1" noChangeArrowheads="1"/>
            </p:cNvSpPr>
            <p:nvPr/>
          </p:nvSpPr>
          <p:spPr bwMode="auto">
            <a:xfrm>
              <a:off x="24612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2" name="Oval 1457"/>
            <p:cNvSpPr>
              <a:spLocks noChangeAspect="1" noChangeArrowheads="1"/>
            </p:cNvSpPr>
            <p:nvPr/>
          </p:nvSpPr>
          <p:spPr bwMode="auto">
            <a:xfrm>
              <a:off x="250571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3" name="Oval 1458"/>
            <p:cNvSpPr>
              <a:spLocks noChangeAspect="1" noChangeArrowheads="1"/>
            </p:cNvSpPr>
            <p:nvPr/>
          </p:nvSpPr>
          <p:spPr bwMode="auto">
            <a:xfrm>
              <a:off x="25501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4" name="Oval 1459"/>
            <p:cNvSpPr>
              <a:spLocks noChangeAspect="1" noChangeArrowheads="1"/>
            </p:cNvSpPr>
            <p:nvPr/>
          </p:nvSpPr>
          <p:spPr bwMode="auto">
            <a:xfrm>
              <a:off x="259461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5" name="Oval 1460"/>
            <p:cNvSpPr>
              <a:spLocks noChangeAspect="1" noChangeArrowheads="1"/>
            </p:cNvSpPr>
            <p:nvPr/>
          </p:nvSpPr>
          <p:spPr bwMode="auto">
            <a:xfrm>
              <a:off x="26390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6" name="Oval 1461"/>
            <p:cNvSpPr>
              <a:spLocks noChangeAspect="1" noChangeArrowheads="1"/>
            </p:cNvSpPr>
            <p:nvPr/>
          </p:nvSpPr>
          <p:spPr bwMode="auto">
            <a:xfrm>
              <a:off x="268351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7" name="Oval 1462"/>
            <p:cNvSpPr>
              <a:spLocks noChangeAspect="1" noChangeArrowheads="1"/>
            </p:cNvSpPr>
            <p:nvPr/>
          </p:nvSpPr>
          <p:spPr bwMode="auto">
            <a:xfrm>
              <a:off x="27279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8" name="Oval 1463"/>
            <p:cNvSpPr>
              <a:spLocks noChangeAspect="1" noChangeArrowheads="1"/>
            </p:cNvSpPr>
            <p:nvPr/>
          </p:nvSpPr>
          <p:spPr bwMode="auto">
            <a:xfrm>
              <a:off x="277241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29" name="Oval 1464"/>
            <p:cNvSpPr>
              <a:spLocks noChangeAspect="1" noChangeArrowheads="1"/>
            </p:cNvSpPr>
            <p:nvPr/>
          </p:nvSpPr>
          <p:spPr bwMode="auto">
            <a:xfrm>
              <a:off x="2816860" y="427195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0" name="Oval 1465"/>
            <p:cNvSpPr>
              <a:spLocks noChangeAspect="1" noChangeArrowheads="1"/>
            </p:cNvSpPr>
            <p:nvPr/>
          </p:nvSpPr>
          <p:spPr bwMode="auto">
            <a:xfrm>
              <a:off x="2861310" y="396874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1" name="Oval 1466"/>
            <p:cNvSpPr>
              <a:spLocks noChangeAspect="1" noChangeArrowheads="1"/>
            </p:cNvSpPr>
            <p:nvPr/>
          </p:nvSpPr>
          <p:spPr bwMode="auto">
            <a:xfrm>
              <a:off x="2905760" y="396874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2" name="Oval 1467"/>
            <p:cNvSpPr>
              <a:spLocks noChangeAspect="1" noChangeArrowheads="1"/>
            </p:cNvSpPr>
            <p:nvPr/>
          </p:nvSpPr>
          <p:spPr bwMode="auto">
            <a:xfrm>
              <a:off x="295021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3" name="Oval 1468"/>
            <p:cNvSpPr>
              <a:spLocks noChangeAspect="1" noChangeArrowheads="1"/>
            </p:cNvSpPr>
            <p:nvPr/>
          </p:nvSpPr>
          <p:spPr bwMode="auto">
            <a:xfrm>
              <a:off x="2994660" y="39687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4" name="Oval 1485"/>
            <p:cNvSpPr>
              <a:spLocks noChangeAspect="1" noChangeArrowheads="1"/>
            </p:cNvSpPr>
            <p:nvPr/>
          </p:nvSpPr>
          <p:spPr bwMode="auto">
            <a:xfrm>
              <a:off x="28835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5" name="Oval 1486"/>
            <p:cNvSpPr>
              <a:spLocks noChangeAspect="1" noChangeArrowheads="1"/>
            </p:cNvSpPr>
            <p:nvPr/>
          </p:nvSpPr>
          <p:spPr bwMode="auto">
            <a:xfrm>
              <a:off x="292798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6" name="Oval 1487"/>
            <p:cNvSpPr>
              <a:spLocks noChangeAspect="1" noChangeArrowheads="1"/>
            </p:cNvSpPr>
            <p:nvPr/>
          </p:nvSpPr>
          <p:spPr bwMode="auto">
            <a:xfrm>
              <a:off x="2972435" y="400684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7" name="Oval 1505"/>
            <p:cNvSpPr>
              <a:spLocks noChangeAspect="1" noChangeArrowheads="1"/>
            </p:cNvSpPr>
            <p:nvPr/>
          </p:nvSpPr>
          <p:spPr bwMode="auto">
            <a:xfrm>
              <a:off x="28613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8" name="Oval 1506"/>
            <p:cNvSpPr>
              <a:spLocks noChangeAspect="1" noChangeArrowheads="1"/>
            </p:cNvSpPr>
            <p:nvPr/>
          </p:nvSpPr>
          <p:spPr bwMode="auto">
            <a:xfrm>
              <a:off x="29057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39" name="Oval 1507"/>
            <p:cNvSpPr>
              <a:spLocks noChangeAspect="1" noChangeArrowheads="1"/>
            </p:cNvSpPr>
            <p:nvPr/>
          </p:nvSpPr>
          <p:spPr bwMode="auto">
            <a:xfrm>
              <a:off x="295021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0" name="Oval 1508"/>
            <p:cNvSpPr>
              <a:spLocks noChangeAspect="1" noChangeArrowheads="1"/>
            </p:cNvSpPr>
            <p:nvPr/>
          </p:nvSpPr>
          <p:spPr bwMode="auto">
            <a:xfrm>
              <a:off x="2994660" y="40449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1" name="Oval 1525"/>
            <p:cNvSpPr>
              <a:spLocks noChangeAspect="1" noChangeArrowheads="1"/>
            </p:cNvSpPr>
            <p:nvPr/>
          </p:nvSpPr>
          <p:spPr bwMode="auto">
            <a:xfrm>
              <a:off x="28835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2" name="Oval 1526"/>
            <p:cNvSpPr>
              <a:spLocks noChangeAspect="1" noChangeArrowheads="1"/>
            </p:cNvSpPr>
            <p:nvPr/>
          </p:nvSpPr>
          <p:spPr bwMode="auto">
            <a:xfrm>
              <a:off x="29279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3" name="Oval 1527"/>
            <p:cNvSpPr>
              <a:spLocks noChangeAspect="1" noChangeArrowheads="1"/>
            </p:cNvSpPr>
            <p:nvPr/>
          </p:nvSpPr>
          <p:spPr bwMode="auto">
            <a:xfrm>
              <a:off x="297243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4" name="Oval 1528"/>
            <p:cNvSpPr>
              <a:spLocks noChangeAspect="1" noChangeArrowheads="1"/>
            </p:cNvSpPr>
            <p:nvPr/>
          </p:nvSpPr>
          <p:spPr bwMode="auto">
            <a:xfrm>
              <a:off x="3016885" y="40830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5" name="Oval 1545"/>
            <p:cNvSpPr>
              <a:spLocks noChangeAspect="1" noChangeArrowheads="1"/>
            </p:cNvSpPr>
            <p:nvPr/>
          </p:nvSpPr>
          <p:spPr bwMode="auto">
            <a:xfrm>
              <a:off x="2861310" y="41211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6" name="Oval 1546"/>
            <p:cNvSpPr>
              <a:spLocks noChangeAspect="1" noChangeArrowheads="1"/>
            </p:cNvSpPr>
            <p:nvPr/>
          </p:nvSpPr>
          <p:spPr bwMode="auto">
            <a:xfrm>
              <a:off x="2905760" y="41211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7" name="Oval 1547"/>
            <p:cNvSpPr>
              <a:spLocks noChangeAspect="1" noChangeArrowheads="1"/>
            </p:cNvSpPr>
            <p:nvPr/>
          </p:nvSpPr>
          <p:spPr bwMode="auto">
            <a:xfrm>
              <a:off x="2950210" y="41211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8" name="Oval 1548"/>
            <p:cNvSpPr>
              <a:spLocks noChangeAspect="1" noChangeArrowheads="1"/>
            </p:cNvSpPr>
            <p:nvPr/>
          </p:nvSpPr>
          <p:spPr bwMode="auto">
            <a:xfrm>
              <a:off x="2994660" y="41211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49" name="Oval 1549"/>
            <p:cNvSpPr>
              <a:spLocks noChangeAspect="1" noChangeArrowheads="1"/>
            </p:cNvSpPr>
            <p:nvPr/>
          </p:nvSpPr>
          <p:spPr bwMode="auto">
            <a:xfrm>
              <a:off x="3039110" y="4121146"/>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0" name="Oval 1565"/>
            <p:cNvSpPr>
              <a:spLocks noChangeAspect="1" noChangeArrowheads="1"/>
            </p:cNvSpPr>
            <p:nvPr/>
          </p:nvSpPr>
          <p:spPr bwMode="auto">
            <a:xfrm>
              <a:off x="2883535" y="41592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1" name="Oval 1566"/>
            <p:cNvSpPr>
              <a:spLocks noChangeAspect="1" noChangeArrowheads="1"/>
            </p:cNvSpPr>
            <p:nvPr/>
          </p:nvSpPr>
          <p:spPr bwMode="auto">
            <a:xfrm>
              <a:off x="2927985" y="41592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2" name="Oval 1567"/>
            <p:cNvSpPr>
              <a:spLocks noChangeAspect="1" noChangeArrowheads="1"/>
            </p:cNvSpPr>
            <p:nvPr/>
          </p:nvSpPr>
          <p:spPr bwMode="auto">
            <a:xfrm>
              <a:off x="2972435" y="41592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3" name="Oval 1568"/>
            <p:cNvSpPr>
              <a:spLocks noChangeAspect="1" noChangeArrowheads="1"/>
            </p:cNvSpPr>
            <p:nvPr/>
          </p:nvSpPr>
          <p:spPr bwMode="auto">
            <a:xfrm>
              <a:off x="3016885" y="41592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4" name="Oval 1585"/>
            <p:cNvSpPr>
              <a:spLocks noChangeAspect="1" noChangeArrowheads="1"/>
            </p:cNvSpPr>
            <p:nvPr/>
          </p:nvSpPr>
          <p:spPr bwMode="auto">
            <a:xfrm>
              <a:off x="28613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5" name="Oval 1586"/>
            <p:cNvSpPr>
              <a:spLocks noChangeAspect="1" noChangeArrowheads="1"/>
            </p:cNvSpPr>
            <p:nvPr/>
          </p:nvSpPr>
          <p:spPr bwMode="auto">
            <a:xfrm>
              <a:off x="29057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6" name="Oval 1587"/>
            <p:cNvSpPr>
              <a:spLocks noChangeAspect="1" noChangeArrowheads="1"/>
            </p:cNvSpPr>
            <p:nvPr/>
          </p:nvSpPr>
          <p:spPr bwMode="auto">
            <a:xfrm>
              <a:off x="29502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7" name="Oval 1588"/>
            <p:cNvSpPr>
              <a:spLocks noChangeAspect="1" noChangeArrowheads="1"/>
            </p:cNvSpPr>
            <p:nvPr/>
          </p:nvSpPr>
          <p:spPr bwMode="auto">
            <a:xfrm>
              <a:off x="299466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8" name="Oval 1589"/>
            <p:cNvSpPr>
              <a:spLocks noChangeAspect="1" noChangeArrowheads="1"/>
            </p:cNvSpPr>
            <p:nvPr/>
          </p:nvSpPr>
          <p:spPr bwMode="auto">
            <a:xfrm>
              <a:off x="3039110" y="41973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59" name="Oval 1605"/>
            <p:cNvSpPr>
              <a:spLocks noChangeAspect="1" noChangeArrowheads="1"/>
            </p:cNvSpPr>
            <p:nvPr/>
          </p:nvSpPr>
          <p:spPr bwMode="auto">
            <a:xfrm>
              <a:off x="2883535" y="42354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0" name="Oval 1606"/>
            <p:cNvSpPr>
              <a:spLocks noChangeAspect="1" noChangeArrowheads="1"/>
            </p:cNvSpPr>
            <p:nvPr/>
          </p:nvSpPr>
          <p:spPr bwMode="auto">
            <a:xfrm>
              <a:off x="2927985" y="42354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1" name="Oval 1607"/>
            <p:cNvSpPr>
              <a:spLocks noChangeAspect="1" noChangeArrowheads="1"/>
            </p:cNvSpPr>
            <p:nvPr/>
          </p:nvSpPr>
          <p:spPr bwMode="auto">
            <a:xfrm>
              <a:off x="2972435" y="42354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2" name="Oval 1608"/>
            <p:cNvSpPr>
              <a:spLocks noChangeAspect="1" noChangeArrowheads="1"/>
            </p:cNvSpPr>
            <p:nvPr/>
          </p:nvSpPr>
          <p:spPr bwMode="auto">
            <a:xfrm>
              <a:off x="3016885" y="42354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3" name="Oval 1609"/>
            <p:cNvSpPr>
              <a:spLocks noChangeAspect="1" noChangeArrowheads="1"/>
            </p:cNvSpPr>
            <p:nvPr/>
          </p:nvSpPr>
          <p:spPr bwMode="auto">
            <a:xfrm>
              <a:off x="3061335" y="4235445"/>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4" name="Oval 1625"/>
            <p:cNvSpPr>
              <a:spLocks noChangeAspect="1" noChangeArrowheads="1"/>
            </p:cNvSpPr>
            <p:nvPr/>
          </p:nvSpPr>
          <p:spPr bwMode="auto">
            <a:xfrm>
              <a:off x="2861310" y="42735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5" name="Oval 1626"/>
            <p:cNvSpPr>
              <a:spLocks noChangeAspect="1" noChangeArrowheads="1"/>
            </p:cNvSpPr>
            <p:nvPr/>
          </p:nvSpPr>
          <p:spPr bwMode="auto">
            <a:xfrm>
              <a:off x="2905760" y="42735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6" name="Oval 1627"/>
            <p:cNvSpPr>
              <a:spLocks noChangeAspect="1" noChangeArrowheads="1"/>
            </p:cNvSpPr>
            <p:nvPr/>
          </p:nvSpPr>
          <p:spPr bwMode="auto">
            <a:xfrm>
              <a:off x="2950210" y="42735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7" name="Oval 1628"/>
            <p:cNvSpPr>
              <a:spLocks noChangeAspect="1" noChangeArrowheads="1"/>
            </p:cNvSpPr>
            <p:nvPr/>
          </p:nvSpPr>
          <p:spPr bwMode="auto">
            <a:xfrm>
              <a:off x="2994660" y="42735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8" name="Oval 1629"/>
            <p:cNvSpPr>
              <a:spLocks noChangeAspect="1" noChangeArrowheads="1"/>
            </p:cNvSpPr>
            <p:nvPr/>
          </p:nvSpPr>
          <p:spPr bwMode="auto">
            <a:xfrm>
              <a:off x="3039110" y="4273544"/>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69" name="Oval 1660"/>
            <p:cNvSpPr>
              <a:spLocks noChangeAspect="1" noChangeArrowheads="1"/>
            </p:cNvSpPr>
            <p:nvPr/>
          </p:nvSpPr>
          <p:spPr bwMode="auto">
            <a:xfrm>
              <a:off x="2616835" y="35512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0" name="Oval 1661"/>
            <p:cNvSpPr>
              <a:spLocks noChangeAspect="1" noChangeArrowheads="1"/>
            </p:cNvSpPr>
            <p:nvPr/>
          </p:nvSpPr>
          <p:spPr bwMode="auto">
            <a:xfrm>
              <a:off x="2661285" y="35512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1" name="Oval 1662"/>
            <p:cNvSpPr>
              <a:spLocks noChangeAspect="1" noChangeArrowheads="1"/>
            </p:cNvSpPr>
            <p:nvPr/>
          </p:nvSpPr>
          <p:spPr bwMode="auto">
            <a:xfrm>
              <a:off x="2705735" y="35512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2" name="Oval 1679"/>
            <p:cNvSpPr>
              <a:spLocks noChangeAspect="1" noChangeArrowheads="1"/>
            </p:cNvSpPr>
            <p:nvPr/>
          </p:nvSpPr>
          <p:spPr bwMode="auto">
            <a:xfrm>
              <a:off x="2594610" y="35893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3" name="Oval 1680"/>
            <p:cNvSpPr>
              <a:spLocks noChangeAspect="1" noChangeArrowheads="1"/>
            </p:cNvSpPr>
            <p:nvPr/>
          </p:nvSpPr>
          <p:spPr bwMode="auto">
            <a:xfrm>
              <a:off x="2639060" y="35893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4" name="Oval 1681"/>
            <p:cNvSpPr>
              <a:spLocks noChangeAspect="1" noChangeArrowheads="1"/>
            </p:cNvSpPr>
            <p:nvPr/>
          </p:nvSpPr>
          <p:spPr bwMode="auto">
            <a:xfrm>
              <a:off x="2683510" y="35893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5" name="Oval 1682"/>
            <p:cNvSpPr>
              <a:spLocks noChangeAspect="1" noChangeArrowheads="1"/>
            </p:cNvSpPr>
            <p:nvPr/>
          </p:nvSpPr>
          <p:spPr bwMode="auto">
            <a:xfrm>
              <a:off x="2727960" y="35893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6" name="Oval 1683"/>
            <p:cNvSpPr>
              <a:spLocks noChangeAspect="1" noChangeArrowheads="1"/>
            </p:cNvSpPr>
            <p:nvPr/>
          </p:nvSpPr>
          <p:spPr bwMode="auto">
            <a:xfrm>
              <a:off x="2772410" y="358933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7" name="Oval 1698"/>
            <p:cNvSpPr>
              <a:spLocks noChangeAspect="1" noChangeArrowheads="1"/>
            </p:cNvSpPr>
            <p:nvPr/>
          </p:nvSpPr>
          <p:spPr bwMode="auto">
            <a:xfrm>
              <a:off x="252793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8" name="Oval 1699"/>
            <p:cNvSpPr>
              <a:spLocks noChangeAspect="1" noChangeArrowheads="1"/>
            </p:cNvSpPr>
            <p:nvPr/>
          </p:nvSpPr>
          <p:spPr bwMode="auto">
            <a:xfrm>
              <a:off x="257238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79" name="Oval 1700"/>
            <p:cNvSpPr>
              <a:spLocks noChangeAspect="1" noChangeArrowheads="1"/>
            </p:cNvSpPr>
            <p:nvPr/>
          </p:nvSpPr>
          <p:spPr bwMode="auto">
            <a:xfrm>
              <a:off x="261683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0" name="Oval 1701"/>
            <p:cNvSpPr>
              <a:spLocks noChangeAspect="1" noChangeArrowheads="1"/>
            </p:cNvSpPr>
            <p:nvPr/>
          </p:nvSpPr>
          <p:spPr bwMode="auto">
            <a:xfrm>
              <a:off x="266128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1" name="Oval 1702"/>
            <p:cNvSpPr>
              <a:spLocks noChangeAspect="1" noChangeArrowheads="1"/>
            </p:cNvSpPr>
            <p:nvPr/>
          </p:nvSpPr>
          <p:spPr bwMode="auto">
            <a:xfrm>
              <a:off x="270573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2" name="Oval 1703"/>
            <p:cNvSpPr>
              <a:spLocks noChangeAspect="1" noChangeArrowheads="1"/>
            </p:cNvSpPr>
            <p:nvPr/>
          </p:nvSpPr>
          <p:spPr bwMode="auto">
            <a:xfrm>
              <a:off x="275018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3" name="Oval 1704"/>
            <p:cNvSpPr>
              <a:spLocks noChangeAspect="1" noChangeArrowheads="1"/>
            </p:cNvSpPr>
            <p:nvPr/>
          </p:nvSpPr>
          <p:spPr bwMode="auto">
            <a:xfrm>
              <a:off x="2794635" y="36274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4" name="Oval 1717"/>
            <p:cNvSpPr>
              <a:spLocks noChangeAspect="1" noChangeArrowheads="1"/>
            </p:cNvSpPr>
            <p:nvPr/>
          </p:nvSpPr>
          <p:spPr bwMode="auto">
            <a:xfrm>
              <a:off x="2505710" y="36655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5" name="Oval 1718"/>
            <p:cNvSpPr>
              <a:spLocks noChangeAspect="1" noChangeArrowheads="1"/>
            </p:cNvSpPr>
            <p:nvPr/>
          </p:nvSpPr>
          <p:spPr bwMode="auto">
            <a:xfrm>
              <a:off x="2550160" y="36655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6" name="Oval 1719"/>
            <p:cNvSpPr>
              <a:spLocks noChangeAspect="1" noChangeArrowheads="1"/>
            </p:cNvSpPr>
            <p:nvPr/>
          </p:nvSpPr>
          <p:spPr bwMode="auto">
            <a:xfrm>
              <a:off x="2594610" y="366553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7" name="Oval 1720"/>
            <p:cNvSpPr>
              <a:spLocks noChangeAspect="1" noChangeArrowheads="1"/>
            </p:cNvSpPr>
            <p:nvPr/>
          </p:nvSpPr>
          <p:spPr bwMode="auto">
            <a:xfrm>
              <a:off x="2639060" y="366553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8" name="Oval 1721"/>
            <p:cNvSpPr>
              <a:spLocks noChangeAspect="1" noChangeArrowheads="1"/>
            </p:cNvSpPr>
            <p:nvPr/>
          </p:nvSpPr>
          <p:spPr bwMode="auto">
            <a:xfrm>
              <a:off x="2683510" y="36655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89" name="Oval 1722"/>
            <p:cNvSpPr>
              <a:spLocks noChangeAspect="1" noChangeArrowheads="1"/>
            </p:cNvSpPr>
            <p:nvPr/>
          </p:nvSpPr>
          <p:spPr bwMode="auto">
            <a:xfrm>
              <a:off x="2727960" y="36655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0" name="Oval 1723"/>
            <p:cNvSpPr>
              <a:spLocks noChangeAspect="1" noChangeArrowheads="1"/>
            </p:cNvSpPr>
            <p:nvPr/>
          </p:nvSpPr>
          <p:spPr bwMode="auto">
            <a:xfrm>
              <a:off x="2772410" y="36655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1" name="Oval 1724"/>
            <p:cNvSpPr>
              <a:spLocks noChangeAspect="1" noChangeArrowheads="1"/>
            </p:cNvSpPr>
            <p:nvPr/>
          </p:nvSpPr>
          <p:spPr bwMode="auto">
            <a:xfrm>
              <a:off x="2816860" y="36655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2" name="Oval 1737"/>
            <p:cNvSpPr>
              <a:spLocks noChangeAspect="1" noChangeArrowheads="1"/>
            </p:cNvSpPr>
            <p:nvPr/>
          </p:nvSpPr>
          <p:spPr bwMode="auto">
            <a:xfrm>
              <a:off x="248348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3" name="Oval 1738"/>
            <p:cNvSpPr>
              <a:spLocks noChangeAspect="1" noChangeArrowheads="1"/>
            </p:cNvSpPr>
            <p:nvPr/>
          </p:nvSpPr>
          <p:spPr bwMode="auto">
            <a:xfrm>
              <a:off x="252793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4" name="Oval 1739"/>
            <p:cNvSpPr>
              <a:spLocks noChangeAspect="1" noChangeArrowheads="1"/>
            </p:cNvSpPr>
            <p:nvPr/>
          </p:nvSpPr>
          <p:spPr bwMode="auto">
            <a:xfrm>
              <a:off x="257238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5" name="Oval 1740"/>
            <p:cNvSpPr>
              <a:spLocks noChangeAspect="1" noChangeArrowheads="1"/>
            </p:cNvSpPr>
            <p:nvPr/>
          </p:nvSpPr>
          <p:spPr bwMode="auto">
            <a:xfrm>
              <a:off x="2616835" y="370363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6" name="Oval 1741"/>
            <p:cNvSpPr>
              <a:spLocks noChangeAspect="1" noChangeArrowheads="1"/>
            </p:cNvSpPr>
            <p:nvPr/>
          </p:nvSpPr>
          <p:spPr bwMode="auto">
            <a:xfrm>
              <a:off x="2661285" y="3703637"/>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7" name="Oval 1742"/>
            <p:cNvSpPr>
              <a:spLocks noChangeAspect="1" noChangeArrowheads="1"/>
            </p:cNvSpPr>
            <p:nvPr/>
          </p:nvSpPr>
          <p:spPr bwMode="auto">
            <a:xfrm>
              <a:off x="270573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8" name="Oval 1743"/>
            <p:cNvSpPr>
              <a:spLocks noChangeAspect="1" noChangeArrowheads="1"/>
            </p:cNvSpPr>
            <p:nvPr/>
          </p:nvSpPr>
          <p:spPr bwMode="auto">
            <a:xfrm>
              <a:off x="275018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699" name="Oval 1744"/>
            <p:cNvSpPr>
              <a:spLocks noChangeAspect="1" noChangeArrowheads="1"/>
            </p:cNvSpPr>
            <p:nvPr/>
          </p:nvSpPr>
          <p:spPr bwMode="auto">
            <a:xfrm>
              <a:off x="279463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0" name="Oval 1756"/>
            <p:cNvSpPr>
              <a:spLocks noChangeAspect="1" noChangeArrowheads="1"/>
            </p:cNvSpPr>
            <p:nvPr/>
          </p:nvSpPr>
          <p:spPr bwMode="auto">
            <a:xfrm>
              <a:off x="246126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1" name="Oval 1757"/>
            <p:cNvSpPr>
              <a:spLocks noChangeAspect="1" noChangeArrowheads="1"/>
            </p:cNvSpPr>
            <p:nvPr/>
          </p:nvSpPr>
          <p:spPr bwMode="auto">
            <a:xfrm>
              <a:off x="250571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2" name="Oval 1758"/>
            <p:cNvSpPr>
              <a:spLocks noChangeAspect="1" noChangeArrowheads="1"/>
            </p:cNvSpPr>
            <p:nvPr/>
          </p:nvSpPr>
          <p:spPr bwMode="auto">
            <a:xfrm>
              <a:off x="255016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3" name="Oval 1759"/>
            <p:cNvSpPr>
              <a:spLocks noChangeAspect="1" noChangeArrowheads="1"/>
            </p:cNvSpPr>
            <p:nvPr/>
          </p:nvSpPr>
          <p:spPr bwMode="auto">
            <a:xfrm>
              <a:off x="2594610" y="3740149"/>
              <a:ext cx="44450" cy="44450"/>
            </a:xfrm>
            <a:prstGeom prst="ellipse">
              <a:avLst/>
            </a:prstGeom>
            <a:solidFill>
              <a:schemeClr val="accent6">
                <a:lumMod val="60000"/>
                <a:lumOff val="4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4" name="Oval 1760"/>
            <p:cNvSpPr>
              <a:spLocks noChangeAspect="1" noChangeArrowheads="1"/>
            </p:cNvSpPr>
            <p:nvPr/>
          </p:nvSpPr>
          <p:spPr bwMode="auto">
            <a:xfrm>
              <a:off x="263906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5" name="Oval 1761"/>
            <p:cNvSpPr>
              <a:spLocks noChangeAspect="1" noChangeArrowheads="1"/>
            </p:cNvSpPr>
            <p:nvPr/>
          </p:nvSpPr>
          <p:spPr bwMode="auto">
            <a:xfrm>
              <a:off x="268351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6" name="Oval 1762"/>
            <p:cNvSpPr>
              <a:spLocks noChangeAspect="1" noChangeArrowheads="1"/>
            </p:cNvSpPr>
            <p:nvPr/>
          </p:nvSpPr>
          <p:spPr bwMode="auto">
            <a:xfrm>
              <a:off x="272796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7" name="Oval 1763"/>
            <p:cNvSpPr>
              <a:spLocks noChangeAspect="1" noChangeArrowheads="1"/>
            </p:cNvSpPr>
            <p:nvPr/>
          </p:nvSpPr>
          <p:spPr bwMode="auto">
            <a:xfrm>
              <a:off x="277241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8" name="Oval 1764"/>
            <p:cNvSpPr>
              <a:spLocks noChangeAspect="1" noChangeArrowheads="1"/>
            </p:cNvSpPr>
            <p:nvPr/>
          </p:nvSpPr>
          <p:spPr bwMode="auto">
            <a:xfrm>
              <a:off x="281686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09" name="Oval 1776"/>
            <p:cNvSpPr>
              <a:spLocks noChangeAspect="1" noChangeArrowheads="1"/>
            </p:cNvSpPr>
            <p:nvPr/>
          </p:nvSpPr>
          <p:spPr bwMode="auto">
            <a:xfrm>
              <a:off x="243903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0" name="Oval 1777"/>
            <p:cNvSpPr>
              <a:spLocks noChangeAspect="1" noChangeArrowheads="1"/>
            </p:cNvSpPr>
            <p:nvPr/>
          </p:nvSpPr>
          <p:spPr bwMode="auto">
            <a:xfrm>
              <a:off x="248348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1" name="Oval 1778"/>
            <p:cNvSpPr>
              <a:spLocks noChangeAspect="1" noChangeArrowheads="1"/>
            </p:cNvSpPr>
            <p:nvPr/>
          </p:nvSpPr>
          <p:spPr bwMode="auto">
            <a:xfrm>
              <a:off x="252793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2" name="Oval 1779"/>
            <p:cNvSpPr>
              <a:spLocks noChangeAspect="1" noChangeArrowheads="1"/>
            </p:cNvSpPr>
            <p:nvPr/>
          </p:nvSpPr>
          <p:spPr bwMode="auto">
            <a:xfrm>
              <a:off x="257238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3" name="Oval 1780"/>
            <p:cNvSpPr>
              <a:spLocks noChangeAspect="1" noChangeArrowheads="1"/>
            </p:cNvSpPr>
            <p:nvPr/>
          </p:nvSpPr>
          <p:spPr bwMode="auto">
            <a:xfrm>
              <a:off x="261683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4" name="Oval 1781"/>
            <p:cNvSpPr>
              <a:spLocks noChangeAspect="1" noChangeArrowheads="1"/>
            </p:cNvSpPr>
            <p:nvPr/>
          </p:nvSpPr>
          <p:spPr bwMode="auto">
            <a:xfrm>
              <a:off x="266128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5" name="Oval 1782"/>
            <p:cNvSpPr>
              <a:spLocks noChangeAspect="1" noChangeArrowheads="1"/>
            </p:cNvSpPr>
            <p:nvPr/>
          </p:nvSpPr>
          <p:spPr bwMode="auto">
            <a:xfrm>
              <a:off x="270573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6" name="Oval 1783"/>
            <p:cNvSpPr>
              <a:spLocks noChangeAspect="1" noChangeArrowheads="1"/>
            </p:cNvSpPr>
            <p:nvPr/>
          </p:nvSpPr>
          <p:spPr bwMode="auto">
            <a:xfrm>
              <a:off x="275018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7" name="Oval 1784"/>
            <p:cNvSpPr>
              <a:spLocks noChangeAspect="1" noChangeArrowheads="1"/>
            </p:cNvSpPr>
            <p:nvPr/>
          </p:nvSpPr>
          <p:spPr bwMode="auto">
            <a:xfrm>
              <a:off x="279463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8" name="Oval 1795"/>
            <p:cNvSpPr>
              <a:spLocks noChangeAspect="1" noChangeArrowheads="1"/>
            </p:cNvSpPr>
            <p:nvPr/>
          </p:nvSpPr>
          <p:spPr bwMode="auto">
            <a:xfrm>
              <a:off x="241681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19" name="Oval 1796"/>
            <p:cNvSpPr>
              <a:spLocks noChangeAspect="1" noChangeArrowheads="1"/>
            </p:cNvSpPr>
            <p:nvPr/>
          </p:nvSpPr>
          <p:spPr bwMode="auto">
            <a:xfrm>
              <a:off x="246126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0" name="Oval 1797"/>
            <p:cNvSpPr>
              <a:spLocks noChangeAspect="1" noChangeArrowheads="1"/>
            </p:cNvSpPr>
            <p:nvPr/>
          </p:nvSpPr>
          <p:spPr bwMode="auto">
            <a:xfrm>
              <a:off x="250571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1" name="Oval 1798"/>
            <p:cNvSpPr>
              <a:spLocks noChangeAspect="1" noChangeArrowheads="1"/>
            </p:cNvSpPr>
            <p:nvPr/>
          </p:nvSpPr>
          <p:spPr bwMode="auto">
            <a:xfrm>
              <a:off x="255016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2" name="Oval 1799"/>
            <p:cNvSpPr>
              <a:spLocks noChangeAspect="1" noChangeArrowheads="1"/>
            </p:cNvSpPr>
            <p:nvPr/>
          </p:nvSpPr>
          <p:spPr bwMode="auto">
            <a:xfrm>
              <a:off x="259461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3" name="Oval 1800"/>
            <p:cNvSpPr>
              <a:spLocks noChangeAspect="1" noChangeArrowheads="1"/>
            </p:cNvSpPr>
            <p:nvPr/>
          </p:nvSpPr>
          <p:spPr bwMode="auto">
            <a:xfrm>
              <a:off x="263906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4" name="Oval 1801"/>
            <p:cNvSpPr>
              <a:spLocks noChangeAspect="1" noChangeArrowheads="1"/>
            </p:cNvSpPr>
            <p:nvPr/>
          </p:nvSpPr>
          <p:spPr bwMode="auto">
            <a:xfrm>
              <a:off x="268351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5" name="Oval 1802"/>
            <p:cNvSpPr>
              <a:spLocks noChangeAspect="1" noChangeArrowheads="1"/>
            </p:cNvSpPr>
            <p:nvPr/>
          </p:nvSpPr>
          <p:spPr bwMode="auto">
            <a:xfrm>
              <a:off x="272796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6" name="Oval 1803"/>
            <p:cNvSpPr>
              <a:spLocks noChangeAspect="1" noChangeArrowheads="1"/>
            </p:cNvSpPr>
            <p:nvPr/>
          </p:nvSpPr>
          <p:spPr bwMode="auto">
            <a:xfrm>
              <a:off x="277241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7" name="Oval 1804"/>
            <p:cNvSpPr>
              <a:spLocks noChangeAspect="1" noChangeArrowheads="1"/>
            </p:cNvSpPr>
            <p:nvPr/>
          </p:nvSpPr>
          <p:spPr bwMode="auto">
            <a:xfrm>
              <a:off x="2816860" y="3814761"/>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8" name="Oval 1815"/>
            <p:cNvSpPr>
              <a:spLocks noChangeAspect="1" noChangeArrowheads="1"/>
            </p:cNvSpPr>
            <p:nvPr/>
          </p:nvSpPr>
          <p:spPr bwMode="auto">
            <a:xfrm>
              <a:off x="239458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29" name="Oval 1816"/>
            <p:cNvSpPr>
              <a:spLocks noChangeAspect="1" noChangeArrowheads="1"/>
            </p:cNvSpPr>
            <p:nvPr/>
          </p:nvSpPr>
          <p:spPr bwMode="auto">
            <a:xfrm>
              <a:off x="243903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0" name="Oval 1817"/>
            <p:cNvSpPr>
              <a:spLocks noChangeAspect="1" noChangeArrowheads="1"/>
            </p:cNvSpPr>
            <p:nvPr/>
          </p:nvSpPr>
          <p:spPr bwMode="auto">
            <a:xfrm>
              <a:off x="248348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1" name="Oval 1818"/>
            <p:cNvSpPr>
              <a:spLocks noChangeAspect="1" noChangeArrowheads="1"/>
            </p:cNvSpPr>
            <p:nvPr/>
          </p:nvSpPr>
          <p:spPr bwMode="auto">
            <a:xfrm>
              <a:off x="252793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2" name="Oval 1819"/>
            <p:cNvSpPr>
              <a:spLocks noChangeAspect="1" noChangeArrowheads="1"/>
            </p:cNvSpPr>
            <p:nvPr/>
          </p:nvSpPr>
          <p:spPr bwMode="auto">
            <a:xfrm>
              <a:off x="257238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3" name="Oval 1820"/>
            <p:cNvSpPr>
              <a:spLocks noChangeAspect="1" noChangeArrowheads="1"/>
            </p:cNvSpPr>
            <p:nvPr/>
          </p:nvSpPr>
          <p:spPr bwMode="auto">
            <a:xfrm>
              <a:off x="261683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4" name="Oval 1821"/>
            <p:cNvSpPr>
              <a:spLocks noChangeAspect="1" noChangeArrowheads="1"/>
            </p:cNvSpPr>
            <p:nvPr/>
          </p:nvSpPr>
          <p:spPr bwMode="auto">
            <a:xfrm>
              <a:off x="266128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5" name="Oval 1822"/>
            <p:cNvSpPr>
              <a:spLocks noChangeAspect="1" noChangeArrowheads="1"/>
            </p:cNvSpPr>
            <p:nvPr/>
          </p:nvSpPr>
          <p:spPr bwMode="auto">
            <a:xfrm>
              <a:off x="270573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6" name="Oval 1823"/>
            <p:cNvSpPr>
              <a:spLocks noChangeAspect="1" noChangeArrowheads="1"/>
            </p:cNvSpPr>
            <p:nvPr/>
          </p:nvSpPr>
          <p:spPr bwMode="auto">
            <a:xfrm>
              <a:off x="275018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7" name="Oval 1824"/>
            <p:cNvSpPr>
              <a:spLocks noChangeAspect="1" noChangeArrowheads="1"/>
            </p:cNvSpPr>
            <p:nvPr/>
          </p:nvSpPr>
          <p:spPr bwMode="auto">
            <a:xfrm>
              <a:off x="2794635" y="3852860"/>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8" name="Oval 1905"/>
            <p:cNvSpPr>
              <a:spLocks noChangeAspect="1" noChangeArrowheads="1"/>
            </p:cNvSpPr>
            <p:nvPr/>
          </p:nvSpPr>
          <p:spPr bwMode="auto">
            <a:xfrm>
              <a:off x="2839085" y="3703637"/>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39" name="Oval 1925"/>
            <p:cNvSpPr>
              <a:spLocks noChangeAspect="1" noChangeArrowheads="1"/>
            </p:cNvSpPr>
            <p:nvPr/>
          </p:nvSpPr>
          <p:spPr bwMode="auto">
            <a:xfrm>
              <a:off x="2861310" y="37401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0" name="Oval 1945"/>
            <p:cNvSpPr>
              <a:spLocks noChangeAspect="1" noChangeArrowheads="1"/>
            </p:cNvSpPr>
            <p:nvPr/>
          </p:nvSpPr>
          <p:spPr bwMode="auto">
            <a:xfrm>
              <a:off x="283908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1" name="Oval 1946"/>
            <p:cNvSpPr>
              <a:spLocks noChangeAspect="1" noChangeArrowheads="1"/>
            </p:cNvSpPr>
            <p:nvPr/>
          </p:nvSpPr>
          <p:spPr bwMode="auto">
            <a:xfrm>
              <a:off x="2883535" y="37782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2" name="Oval 1965"/>
            <p:cNvSpPr>
              <a:spLocks noChangeAspect="1" noChangeArrowheads="1"/>
            </p:cNvSpPr>
            <p:nvPr/>
          </p:nvSpPr>
          <p:spPr bwMode="auto">
            <a:xfrm>
              <a:off x="2861310" y="38163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3" name="Oval 1966"/>
            <p:cNvSpPr>
              <a:spLocks noChangeAspect="1" noChangeArrowheads="1"/>
            </p:cNvSpPr>
            <p:nvPr/>
          </p:nvSpPr>
          <p:spPr bwMode="auto">
            <a:xfrm>
              <a:off x="2905760" y="3816349"/>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4" name="Oval 1985"/>
            <p:cNvSpPr>
              <a:spLocks noChangeAspect="1" noChangeArrowheads="1"/>
            </p:cNvSpPr>
            <p:nvPr/>
          </p:nvSpPr>
          <p:spPr bwMode="auto">
            <a:xfrm>
              <a:off x="2839085" y="38544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5" name="Oval 1986"/>
            <p:cNvSpPr>
              <a:spLocks noChangeAspect="1" noChangeArrowheads="1"/>
            </p:cNvSpPr>
            <p:nvPr/>
          </p:nvSpPr>
          <p:spPr bwMode="auto">
            <a:xfrm>
              <a:off x="2883535" y="38544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sp>
          <p:nvSpPr>
            <p:cNvPr id="746" name="Oval 1987"/>
            <p:cNvSpPr>
              <a:spLocks noChangeAspect="1" noChangeArrowheads="1"/>
            </p:cNvSpPr>
            <p:nvPr/>
          </p:nvSpPr>
          <p:spPr bwMode="auto">
            <a:xfrm>
              <a:off x="2927985" y="3854448"/>
              <a:ext cx="44450" cy="44450"/>
            </a:xfrm>
            <a:prstGeom prst="ellipse">
              <a:avLst/>
            </a:prstGeom>
            <a:solidFill>
              <a:schemeClr val="bg1">
                <a:lumMod val="50000"/>
              </a:schemeClr>
            </a:solidFill>
            <a:ln w="9525" algn="ctr">
              <a:noFill/>
              <a:round/>
              <a:headEnd/>
              <a:tailEnd/>
            </a:ln>
          </p:spPr>
          <p:txBody>
            <a:bodyPr wrap="none" anchor="ctr">
              <a:spAutoFit/>
            </a:bodyPr>
            <a:lstStyle/>
            <a:p>
              <a:pPr>
                <a:defRPr/>
              </a:pPr>
              <a:endParaRPr lang="ja-JP" altLang="en-US">
                <a:ea typeface="ＭＳ Ｐゴシック" panose="020B0600070205080204" pitchFamily="50" charset="-128"/>
              </a:endParaRPr>
            </a:p>
          </p:txBody>
        </p:sp>
      </p:grpSp>
      <p:grpSp>
        <p:nvGrpSpPr>
          <p:cNvPr id="36873" name="Group 2015"/>
          <p:cNvGrpSpPr>
            <a:grpSpLocks noChangeAspect="1"/>
          </p:cNvGrpSpPr>
          <p:nvPr/>
        </p:nvGrpSpPr>
        <p:grpSpPr bwMode="auto">
          <a:xfrm rot="-5400000">
            <a:off x="2152650" y="760413"/>
            <a:ext cx="604837" cy="1817688"/>
            <a:chOff x="-2495" y="3634"/>
            <a:chExt cx="2267" cy="2267"/>
          </a:xfrm>
        </p:grpSpPr>
        <p:sp>
          <p:nvSpPr>
            <p:cNvPr id="36935" name="Oval 2016"/>
            <p:cNvSpPr>
              <a:spLocks noChangeAspect="1" noChangeArrowheads="1"/>
            </p:cNvSpPr>
            <p:nvPr/>
          </p:nvSpPr>
          <p:spPr bwMode="auto">
            <a:xfrm>
              <a:off x="-2495" y="3634"/>
              <a:ext cx="2267" cy="2267"/>
            </a:xfrm>
            <a:prstGeom prst="ellipse">
              <a:avLst/>
            </a:prstGeom>
            <a:solidFill>
              <a:srgbClr val="C0C0C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36" name="Oval 2017"/>
            <p:cNvSpPr>
              <a:spLocks noChangeAspect="1" noChangeArrowheads="1"/>
            </p:cNvSpPr>
            <p:nvPr/>
          </p:nvSpPr>
          <p:spPr bwMode="auto">
            <a:xfrm>
              <a:off x="-1689" y="368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37" name="Oval 2018"/>
            <p:cNvSpPr>
              <a:spLocks noChangeAspect="1" noChangeArrowheads="1"/>
            </p:cNvSpPr>
            <p:nvPr/>
          </p:nvSpPr>
          <p:spPr bwMode="auto">
            <a:xfrm>
              <a:off x="-1556" y="368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38" name="Oval 2019"/>
            <p:cNvSpPr>
              <a:spLocks noChangeAspect="1" noChangeArrowheads="1"/>
            </p:cNvSpPr>
            <p:nvPr/>
          </p:nvSpPr>
          <p:spPr bwMode="auto">
            <a:xfrm>
              <a:off x="-1422" y="368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39" name="Oval 2020"/>
            <p:cNvSpPr>
              <a:spLocks noChangeAspect="1" noChangeArrowheads="1"/>
            </p:cNvSpPr>
            <p:nvPr/>
          </p:nvSpPr>
          <p:spPr bwMode="auto">
            <a:xfrm>
              <a:off x="-1289" y="368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0" name="Oval 2021"/>
            <p:cNvSpPr>
              <a:spLocks noChangeAspect="1" noChangeArrowheads="1"/>
            </p:cNvSpPr>
            <p:nvPr/>
          </p:nvSpPr>
          <p:spPr bwMode="auto">
            <a:xfrm>
              <a:off x="-1156" y="368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1" name="Oval 2022"/>
            <p:cNvSpPr>
              <a:spLocks noChangeAspect="1" noChangeArrowheads="1"/>
            </p:cNvSpPr>
            <p:nvPr/>
          </p:nvSpPr>
          <p:spPr bwMode="auto">
            <a:xfrm>
              <a:off x="-1624"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2" name="Oval 2023"/>
            <p:cNvSpPr>
              <a:spLocks noChangeAspect="1" noChangeArrowheads="1"/>
            </p:cNvSpPr>
            <p:nvPr/>
          </p:nvSpPr>
          <p:spPr bwMode="auto">
            <a:xfrm>
              <a:off x="-1491"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3" name="Oval 2024"/>
            <p:cNvSpPr>
              <a:spLocks noChangeAspect="1" noChangeArrowheads="1"/>
            </p:cNvSpPr>
            <p:nvPr/>
          </p:nvSpPr>
          <p:spPr bwMode="auto">
            <a:xfrm>
              <a:off x="-1357"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4" name="Oval 2025"/>
            <p:cNvSpPr>
              <a:spLocks noChangeAspect="1" noChangeArrowheads="1"/>
            </p:cNvSpPr>
            <p:nvPr/>
          </p:nvSpPr>
          <p:spPr bwMode="auto">
            <a:xfrm>
              <a:off x="-1224"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5" name="Oval 2026"/>
            <p:cNvSpPr>
              <a:spLocks noChangeAspect="1" noChangeArrowheads="1"/>
            </p:cNvSpPr>
            <p:nvPr/>
          </p:nvSpPr>
          <p:spPr bwMode="auto">
            <a:xfrm>
              <a:off x="-1091"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6" name="Oval 2027"/>
            <p:cNvSpPr>
              <a:spLocks noChangeAspect="1" noChangeArrowheads="1"/>
            </p:cNvSpPr>
            <p:nvPr/>
          </p:nvSpPr>
          <p:spPr bwMode="auto">
            <a:xfrm>
              <a:off x="-958"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7" name="Oval 2028"/>
            <p:cNvSpPr>
              <a:spLocks noChangeAspect="1" noChangeArrowheads="1"/>
            </p:cNvSpPr>
            <p:nvPr/>
          </p:nvSpPr>
          <p:spPr bwMode="auto">
            <a:xfrm>
              <a:off x="-1890"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8" name="Oval 2029"/>
            <p:cNvSpPr>
              <a:spLocks noChangeAspect="1" noChangeArrowheads="1"/>
            </p:cNvSpPr>
            <p:nvPr/>
          </p:nvSpPr>
          <p:spPr bwMode="auto">
            <a:xfrm>
              <a:off x="-1757" y="38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49" name="Oval 2030"/>
            <p:cNvSpPr>
              <a:spLocks noChangeAspect="1" noChangeArrowheads="1"/>
            </p:cNvSpPr>
            <p:nvPr/>
          </p:nvSpPr>
          <p:spPr bwMode="auto">
            <a:xfrm>
              <a:off x="-1686"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0" name="Oval 2031"/>
            <p:cNvSpPr>
              <a:spLocks noChangeAspect="1" noChangeArrowheads="1"/>
            </p:cNvSpPr>
            <p:nvPr/>
          </p:nvSpPr>
          <p:spPr bwMode="auto">
            <a:xfrm>
              <a:off x="-1553"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1" name="Oval 2032"/>
            <p:cNvSpPr>
              <a:spLocks noChangeAspect="1" noChangeArrowheads="1"/>
            </p:cNvSpPr>
            <p:nvPr/>
          </p:nvSpPr>
          <p:spPr bwMode="auto">
            <a:xfrm>
              <a:off x="-1419"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2" name="Oval 2033"/>
            <p:cNvSpPr>
              <a:spLocks noChangeAspect="1" noChangeArrowheads="1"/>
            </p:cNvSpPr>
            <p:nvPr/>
          </p:nvSpPr>
          <p:spPr bwMode="auto">
            <a:xfrm>
              <a:off x="-1286"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3" name="Oval 2034"/>
            <p:cNvSpPr>
              <a:spLocks noChangeAspect="1" noChangeArrowheads="1"/>
            </p:cNvSpPr>
            <p:nvPr/>
          </p:nvSpPr>
          <p:spPr bwMode="auto">
            <a:xfrm>
              <a:off x="-1153"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4" name="Oval 2035"/>
            <p:cNvSpPr>
              <a:spLocks noChangeAspect="1" noChangeArrowheads="1"/>
            </p:cNvSpPr>
            <p:nvPr/>
          </p:nvSpPr>
          <p:spPr bwMode="auto">
            <a:xfrm>
              <a:off x="-1020"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5" name="Oval 2036"/>
            <p:cNvSpPr>
              <a:spLocks noChangeAspect="1" noChangeArrowheads="1"/>
            </p:cNvSpPr>
            <p:nvPr/>
          </p:nvSpPr>
          <p:spPr bwMode="auto">
            <a:xfrm>
              <a:off x="-1626"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6" name="Oval 2037"/>
            <p:cNvSpPr>
              <a:spLocks noChangeAspect="1" noChangeArrowheads="1"/>
            </p:cNvSpPr>
            <p:nvPr/>
          </p:nvSpPr>
          <p:spPr bwMode="auto">
            <a:xfrm>
              <a:off x="-1493"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7" name="Oval 2038"/>
            <p:cNvSpPr>
              <a:spLocks noChangeAspect="1" noChangeArrowheads="1"/>
            </p:cNvSpPr>
            <p:nvPr/>
          </p:nvSpPr>
          <p:spPr bwMode="auto">
            <a:xfrm>
              <a:off x="-1359"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8" name="Oval 2039"/>
            <p:cNvSpPr>
              <a:spLocks noChangeAspect="1" noChangeArrowheads="1"/>
            </p:cNvSpPr>
            <p:nvPr/>
          </p:nvSpPr>
          <p:spPr bwMode="auto">
            <a:xfrm>
              <a:off x="-1226"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59" name="Oval 2040"/>
            <p:cNvSpPr>
              <a:spLocks noChangeAspect="1" noChangeArrowheads="1"/>
            </p:cNvSpPr>
            <p:nvPr/>
          </p:nvSpPr>
          <p:spPr bwMode="auto">
            <a:xfrm>
              <a:off x="-1093"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0" name="Oval 2041"/>
            <p:cNvSpPr>
              <a:spLocks noChangeAspect="1" noChangeArrowheads="1"/>
            </p:cNvSpPr>
            <p:nvPr/>
          </p:nvSpPr>
          <p:spPr bwMode="auto">
            <a:xfrm>
              <a:off x="-960"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1" name="Oval 2042"/>
            <p:cNvSpPr>
              <a:spLocks noChangeAspect="1" noChangeArrowheads="1"/>
            </p:cNvSpPr>
            <p:nvPr/>
          </p:nvSpPr>
          <p:spPr bwMode="auto">
            <a:xfrm>
              <a:off x="-887"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2" name="Oval 2043"/>
            <p:cNvSpPr>
              <a:spLocks noChangeAspect="1" noChangeArrowheads="1"/>
            </p:cNvSpPr>
            <p:nvPr/>
          </p:nvSpPr>
          <p:spPr bwMode="auto">
            <a:xfrm>
              <a:off x="-754"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3" name="Oval 2044"/>
            <p:cNvSpPr>
              <a:spLocks noChangeAspect="1" noChangeArrowheads="1"/>
            </p:cNvSpPr>
            <p:nvPr/>
          </p:nvSpPr>
          <p:spPr bwMode="auto">
            <a:xfrm>
              <a:off x="-827"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4" name="Oval 2045"/>
            <p:cNvSpPr>
              <a:spLocks noChangeAspect="1" noChangeArrowheads="1"/>
            </p:cNvSpPr>
            <p:nvPr/>
          </p:nvSpPr>
          <p:spPr bwMode="auto">
            <a:xfrm>
              <a:off x="-694"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5" name="Oval 2046"/>
            <p:cNvSpPr>
              <a:spLocks noChangeAspect="1" noChangeArrowheads="1"/>
            </p:cNvSpPr>
            <p:nvPr/>
          </p:nvSpPr>
          <p:spPr bwMode="auto">
            <a:xfrm>
              <a:off x="-2085"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6" name="Oval 2047"/>
            <p:cNvSpPr>
              <a:spLocks noChangeAspect="1" noChangeArrowheads="1"/>
            </p:cNvSpPr>
            <p:nvPr/>
          </p:nvSpPr>
          <p:spPr bwMode="auto">
            <a:xfrm>
              <a:off x="-1952"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7" name="Oval 2048"/>
            <p:cNvSpPr>
              <a:spLocks noChangeAspect="1" noChangeArrowheads="1"/>
            </p:cNvSpPr>
            <p:nvPr/>
          </p:nvSpPr>
          <p:spPr bwMode="auto">
            <a:xfrm>
              <a:off x="-2158"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8" name="Oval 2049"/>
            <p:cNvSpPr>
              <a:spLocks noChangeAspect="1" noChangeArrowheads="1"/>
            </p:cNvSpPr>
            <p:nvPr/>
          </p:nvSpPr>
          <p:spPr bwMode="auto">
            <a:xfrm>
              <a:off x="-2025"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69" name="Oval 2050"/>
            <p:cNvSpPr>
              <a:spLocks noChangeAspect="1" noChangeArrowheads="1"/>
            </p:cNvSpPr>
            <p:nvPr/>
          </p:nvSpPr>
          <p:spPr bwMode="auto">
            <a:xfrm>
              <a:off x="-1892"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0" name="Oval 2051"/>
            <p:cNvSpPr>
              <a:spLocks noChangeAspect="1" noChangeArrowheads="1"/>
            </p:cNvSpPr>
            <p:nvPr/>
          </p:nvSpPr>
          <p:spPr bwMode="auto">
            <a:xfrm>
              <a:off x="-1819" y="3924"/>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1" name="Oval 2052"/>
            <p:cNvSpPr>
              <a:spLocks noChangeAspect="1" noChangeArrowheads="1"/>
            </p:cNvSpPr>
            <p:nvPr/>
          </p:nvSpPr>
          <p:spPr bwMode="auto">
            <a:xfrm>
              <a:off x="-1759" y="40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2" name="Oval 2053"/>
            <p:cNvSpPr>
              <a:spLocks noChangeAspect="1" noChangeArrowheads="1"/>
            </p:cNvSpPr>
            <p:nvPr/>
          </p:nvSpPr>
          <p:spPr bwMode="auto">
            <a:xfrm>
              <a:off x="-1693"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3" name="Oval 2054"/>
            <p:cNvSpPr>
              <a:spLocks noChangeAspect="1" noChangeArrowheads="1"/>
            </p:cNvSpPr>
            <p:nvPr/>
          </p:nvSpPr>
          <p:spPr bwMode="auto">
            <a:xfrm>
              <a:off x="-1560"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4" name="Oval 2055"/>
            <p:cNvSpPr>
              <a:spLocks noChangeAspect="1" noChangeArrowheads="1"/>
            </p:cNvSpPr>
            <p:nvPr/>
          </p:nvSpPr>
          <p:spPr bwMode="auto">
            <a:xfrm>
              <a:off x="-1426"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5" name="Oval 2056"/>
            <p:cNvSpPr>
              <a:spLocks noChangeAspect="1" noChangeArrowheads="1"/>
            </p:cNvSpPr>
            <p:nvPr/>
          </p:nvSpPr>
          <p:spPr bwMode="auto">
            <a:xfrm>
              <a:off x="-1293"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6" name="Oval 2057"/>
            <p:cNvSpPr>
              <a:spLocks noChangeAspect="1" noChangeArrowheads="1"/>
            </p:cNvSpPr>
            <p:nvPr/>
          </p:nvSpPr>
          <p:spPr bwMode="auto">
            <a:xfrm>
              <a:off x="-1160"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7" name="Oval 2058"/>
            <p:cNvSpPr>
              <a:spLocks noChangeAspect="1" noChangeArrowheads="1"/>
            </p:cNvSpPr>
            <p:nvPr/>
          </p:nvSpPr>
          <p:spPr bwMode="auto">
            <a:xfrm>
              <a:off x="-1027"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8" name="Oval 2059"/>
            <p:cNvSpPr>
              <a:spLocks noChangeAspect="1" noChangeArrowheads="1"/>
            </p:cNvSpPr>
            <p:nvPr/>
          </p:nvSpPr>
          <p:spPr bwMode="auto">
            <a:xfrm>
              <a:off x="-1633"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79" name="Oval 2060"/>
            <p:cNvSpPr>
              <a:spLocks noChangeAspect="1" noChangeArrowheads="1"/>
            </p:cNvSpPr>
            <p:nvPr/>
          </p:nvSpPr>
          <p:spPr bwMode="auto">
            <a:xfrm>
              <a:off x="-1500"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0" name="Oval 2061"/>
            <p:cNvSpPr>
              <a:spLocks noChangeAspect="1" noChangeArrowheads="1"/>
            </p:cNvSpPr>
            <p:nvPr/>
          </p:nvSpPr>
          <p:spPr bwMode="auto">
            <a:xfrm>
              <a:off x="-1366"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1" name="Oval 2062"/>
            <p:cNvSpPr>
              <a:spLocks noChangeAspect="1" noChangeArrowheads="1"/>
            </p:cNvSpPr>
            <p:nvPr/>
          </p:nvSpPr>
          <p:spPr bwMode="auto">
            <a:xfrm>
              <a:off x="-1233"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2" name="Oval 2063"/>
            <p:cNvSpPr>
              <a:spLocks noChangeAspect="1" noChangeArrowheads="1"/>
            </p:cNvSpPr>
            <p:nvPr/>
          </p:nvSpPr>
          <p:spPr bwMode="auto">
            <a:xfrm>
              <a:off x="-1100"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3" name="Oval 2064"/>
            <p:cNvSpPr>
              <a:spLocks noChangeAspect="1" noChangeArrowheads="1"/>
            </p:cNvSpPr>
            <p:nvPr/>
          </p:nvSpPr>
          <p:spPr bwMode="auto">
            <a:xfrm>
              <a:off x="-967"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4" name="Oval 2065"/>
            <p:cNvSpPr>
              <a:spLocks noChangeAspect="1" noChangeArrowheads="1"/>
            </p:cNvSpPr>
            <p:nvPr/>
          </p:nvSpPr>
          <p:spPr bwMode="auto">
            <a:xfrm>
              <a:off x="-894"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5" name="Oval 2066"/>
            <p:cNvSpPr>
              <a:spLocks noChangeAspect="1" noChangeArrowheads="1"/>
            </p:cNvSpPr>
            <p:nvPr/>
          </p:nvSpPr>
          <p:spPr bwMode="auto">
            <a:xfrm>
              <a:off x="-761"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6" name="Oval 2067"/>
            <p:cNvSpPr>
              <a:spLocks noChangeAspect="1" noChangeArrowheads="1"/>
            </p:cNvSpPr>
            <p:nvPr/>
          </p:nvSpPr>
          <p:spPr bwMode="auto">
            <a:xfrm>
              <a:off x="-628"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7" name="Oval 2068"/>
            <p:cNvSpPr>
              <a:spLocks noChangeAspect="1" noChangeArrowheads="1"/>
            </p:cNvSpPr>
            <p:nvPr/>
          </p:nvSpPr>
          <p:spPr bwMode="auto">
            <a:xfrm>
              <a:off x="-834"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8" name="Oval 2069"/>
            <p:cNvSpPr>
              <a:spLocks noChangeAspect="1" noChangeArrowheads="1"/>
            </p:cNvSpPr>
            <p:nvPr/>
          </p:nvSpPr>
          <p:spPr bwMode="auto">
            <a:xfrm>
              <a:off x="-701"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89" name="Oval 2070"/>
            <p:cNvSpPr>
              <a:spLocks noChangeAspect="1" noChangeArrowheads="1"/>
            </p:cNvSpPr>
            <p:nvPr/>
          </p:nvSpPr>
          <p:spPr bwMode="auto">
            <a:xfrm>
              <a:off x="-568"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0" name="Oval 2071"/>
            <p:cNvSpPr>
              <a:spLocks noChangeAspect="1" noChangeArrowheads="1"/>
            </p:cNvSpPr>
            <p:nvPr/>
          </p:nvSpPr>
          <p:spPr bwMode="auto">
            <a:xfrm>
              <a:off x="-2225"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1" name="Oval 2072"/>
            <p:cNvSpPr>
              <a:spLocks noChangeAspect="1" noChangeArrowheads="1"/>
            </p:cNvSpPr>
            <p:nvPr/>
          </p:nvSpPr>
          <p:spPr bwMode="auto">
            <a:xfrm>
              <a:off x="-2092"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2" name="Oval 2073"/>
            <p:cNvSpPr>
              <a:spLocks noChangeAspect="1" noChangeArrowheads="1"/>
            </p:cNvSpPr>
            <p:nvPr/>
          </p:nvSpPr>
          <p:spPr bwMode="auto">
            <a:xfrm>
              <a:off x="-1959"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3" name="Oval 2074"/>
            <p:cNvSpPr>
              <a:spLocks noChangeAspect="1" noChangeArrowheads="1"/>
            </p:cNvSpPr>
            <p:nvPr/>
          </p:nvSpPr>
          <p:spPr bwMode="auto">
            <a:xfrm>
              <a:off x="-2298"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4" name="Oval 2075"/>
            <p:cNvSpPr>
              <a:spLocks noChangeAspect="1" noChangeArrowheads="1"/>
            </p:cNvSpPr>
            <p:nvPr/>
          </p:nvSpPr>
          <p:spPr bwMode="auto">
            <a:xfrm>
              <a:off x="-2165"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5" name="Oval 2076"/>
            <p:cNvSpPr>
              <a:spLocks noChangeAspect="1" noChangeArrowheads="1"/>
            </p:cNvSpPr>
            <p:nvPr/>
          </p:nvSpPr>
          <p:spPr bwMode="auto">
            <a:xfrm>
              <a:off x="-2032"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6" name="Oval 2077"/>
            <p:cNvSpPr>
              <a:spLocks noChangeAspect="1" noChangeArrowheads="1"/>
            </p:cNvSpPr>
            <p:nvPr/>
          </p:nvSpPr>
          <p:spPr bwMode="auto">
            <a:xfrm>
              <a:off x="-1899"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7" name="Oval 2078"/>
            <p:cNvSpPr>
              <a:spLocks noChangeAspect="1" noChangeArrowheads="1"/>
            </p:cNvSpPr>
            <p:nvPr/>
          </p:nvSpPr>
          <p:spPr bwMode="auto">
            <a:xfrm>
              <a:off x="-1826" y="4165"/>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8" name="Oval 2079"/>
            <p:cNvSpPr>
              <a:spLocks noChangeAspect="1" noChangeArrowheads="1"/>
            </p:cNvSpPr>
            <p:nvPr/>
          </p:nvSpPr>
          <p:spPr bwMode="auto">
            <a:xfrm>
              <a:off x="-1766" y="42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99" name="Oval 2080"/>
            <p:cNvSpPr>
              <a:spLocks noChangeAspect="1" noChangeArrowheads="1"/>
            </p:cNvSpPr>
            <p:nvPr/>
          </p:nvSpPr>
          <p:spPr bwMode="auto">
            <a:xfrm>
              <a:off x="-1688"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0" name="Oval 2081"/>
            <p:cNvSpPr>
              <a:spLocks noChangeAspect="1" noChangeArrowheads="1"/>
            </p:cNvSpPr>
            <p:nvPr/>
          </p:nvSpPr>
          <p:spPr bwMode="auto">
            <a:xfrm>
              <a:off x="-1555"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1" name="Oval 2082"/>
            <p:cNvSpPr>
              <a:spLocks noChangeAspect="1" noChangeArrowheads="1"/>
            </p:cNvSpPr>
            <p:nvPr/>
          </p:nvSpPr>
          <p:spPr bwMode="auto">
            <a:xfrm>
              <a:off x="-1421"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2" name="Oval 2083"/>
            <p:cNvSpPr>
              <a:spLocks noChangeAspect="1" noChangeArrowheads="1"/>
            </p:cNvSpPr>
            <p:nvPr/>
          </p:nvSpPr>
          <p:spPr bwMode="auto">
            <a:xfrm>
              <a:off x="-1288"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3" name="Oval 2084"/>
            <p:cNvSpPr>
              <a:spLocks noChangeAspect="1" noChangeArrowheads="1"/>
            </p:cNvSpPr>
            <p:nvPr/>
          </p:nvSpPr>
          <p:spPr bwMode="auto">
            <a:xfrm>
              <a:off x="-1155"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4" name="Oval 2085"/>
            <p:cNvSpPr>
              <a:spLocks noChangeAspect="1" noChangeArrowheads="1"/>
            </p:cNvSpPr>
            <p:nvPr/>
          </p:nvSpPr>
          <p:spPr bwMode="auto">
            <a:xfrm>
              <a:off x="-1022"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5" name="Oval 2086"/>
            <p:cNvSpPr>
              <a:spLocks noChangeAspect="1" noChangeArrowheads="1"/>
            </p:cNvSpPr>
            <p:nvPr/>
          </p:nvSpPr>
          <p:spPr bwMode="auto">
            <a:xfrm>
              <a:off x="-1633"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6" name="Oval 2087"/>
            <p:cNvSpPr>
              <a:spLocks noChangeAspect="1" noChangeArrowheads="1"/>
            </p:cNvSpPr>
            <p:nvPr/>
          </p:nvSpPr>
          <p:spPr bwMode="auto">
            <a:xfrm>
              <a:off x="-1500"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7" name="Oval 2088"/>
            <p:cNvSpPr>
              <a:spLocks noChangeAspect="1" noChangeArrowheads="1"/>
            </p:cNvSpPr>
            <p:nvPr/>
          </p:nvSpPr>
          <p:spPr bwMode="auto">
            <a:xfrm>
              <a:off x="-1366"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8" name="Oval 2089"/>
            <p:cNvSpPr>
              <a:spLocks noChangeAspect="1" noChangeArrowheads="1"/>
            </p:cNvSpPr>
            <p:nvPr/>
          </p:nvSpPr>
          <p:spPr bwMode="auto">
            <a:xfrm>
              <a:off x="-1233"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09" name="Oval 2090"/>
            <p:cNvSpPr>
              <a:spLocks noChangeAspect="1" noChangeArrowheads="1"/>
            </p:cNvSpPr>
            <p:nvPr/>
          </p:nvSpPr>
          <p:spPr bwMode="auto">
            <a:xfrm>
              <a:off x="-1100"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0" name="Oval 2091"/>
            <p:cNvSpPr>
              <a:spLocks noChangeAspect="1" noChangeArrowheads="1"/>
            </p:cNvSpPr>
            <p:nvPr/>
          </p:nvSpPr>
          <p:spPr bwMode="auto">
            <a:xfrm>
              <a:off x="-967"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1" name="Oval 2092"/>
            <p:cNvSpPr>
              <a:spLocks noChangeAspect="1" noChangeArrowheads="1"/>
            </p:cNvSpPr>
            <p:nvPr/>
          </p:nvSpPr>
          <p:spPr bwMode="auto">
            <a:xfrm>
              <a:off x="-889"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2" name="Oval 2093"/>
            <p:cNvSpPr>
              <a:spLocks noChangeAspect="1" noChangeArrowheads="1"/>
            </p:cNvSpPr>
            <p:nvPr/>
          </p:nvSpPr>
          <p:spPr bwMode="auto">
            <a:xfrm>
              <a:off x="-756"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3" name="Oval 2094"/>
            <p:cNvSpPr>
              <a:spLocks noChangeAspect="1" noChangeArrowheads="1"/>
            </p:cNvSpPr>
            <p:nvPr/>
          </p:nvSpPr>
          <p:spPr bwMode="auto">
            <a:xfrm>
              <a:off x="-623"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4" name="Oval 2095"/>
            <p:cNvSpPr>
              <a:spLocks noChangeAspect="1" noChangeArrowheads="1"/>
            </p:cNvSpPr>
            <p:nvPr/>
          </p:nvSpPr>
          <p:spPr bwMode="auto">
            <a:xfrm>
              <a:off x="-490"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5" name="Oval 2096"/>
            <p:cNvSpPr>
              <a:spLocks noChangeAspect="1" noChangeArrowheads="1"/>
            </p:cNvSpPr>
            <p:nvPr/>
          </p:nvSpPr>
          <p:spPr bwMode="auto">
            <a:xfrm>
              <a:off x="-834"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6" name="Oval 2097"/>
            <p:cNvSpPr>
              <a:spLocks noChangeAspect="1" noChangeArrowheads="1"/>
            </p:cNvSpPr>
            <p:nvPr/>
          </p:nvSpPr>
          <p:spPr bwMode="auto">
            <a:xfrm>
              <a:off x="-701"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7" name="Oval 2098"/>
            <p:cNvSpPr>
              <a:spLocks noChangeAspect="1" noChangeArrowheads="1"/>
            </p:cNvSpPr>
            <p:nvPr/>
          </p:nvSpPr>
          <p:spPr bwMode="auto">
            <a:xfrm>
              <a:off x="-568"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8" name="Oval 2099"/>
            <p:cNvSpPr>
              <a:spLocks noChangeAspect="1" noChangeArrowheads="1"/>
            </p:cNvSpPr>
            <p:nvPr/>
          </p:nvSpPr>
          <p:spPr bwMode="auto">
            <a:xfrm>
              <a:off x="-435"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19" name="Oval 2100"/>
            <p:cNvSpPr>
              <a:spLocks noChangeAspect="1" noChangeArrowheads="1"/>
            </p:cNvSpPr>
            <p:nvPr/>
          </p:nvSpPr>
          <p:spPr bwMode="auto">
            <a:xfrm>
              <a:off x="-2353"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0" name="Oval 2101"/>
            <p:cNvSpPr>
              <a:spLocks noChangeAspect="1" noChangeArrowheads="1"/>
            </p:cNvSpPr>
            <p:nvPr/>
          </p:nvSpPr>
          <p:spPr bwMode="auto">
            <a:xfrm>
              <a:off x="-2220"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1" name="Oval 2102"/>
            <p:cNvSpPr>
              <a:spLocks noChangeAspect="1" noChangeArrowheads="1"/>
            </p:cNvSpPr>
            <p:nvPr/>
          </p:nvSpPr>
          <p:spPr bwMode="auto">
            <a:xfrm>
              <a:off x="-2087"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2" name="Oval 2103"/>
            <p:cNvSpPr>
              <a:spLocks noChangeAspect="1" noChangeArrowheads="1"/>
            </p:cNvSpPr>
            <p:nvPr/>
          </p:nvSpPr>
          <p:spPr bwMode="auto">
            <a:xfrm>
              <a:off x="-1954"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3" name="Oval 2104"/>
            <p:cNvSpPr>
              <a:spLocks noChangeAspect="1" noChangeArrowheads="1"/>
            </p:cNvSpPr>
            <p:nvPr/>
          </p:nvSpPr>
          <p:spPr bwMode="auto">
            <a:xfrm>
              <a:off x="-2431"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4" name="Oval 2105"/>
            <p:cNvSpPr>
              <a:spLocks noChangeAspect="1" noChangeArrowheads="1"/>
            </p:cNvSpPr>
            <p:nvPr/>
          </p:nvSpPr>
          <p:spPr bwMode="auto">
            <a:xfrm>
              <a:off x="-2298"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5" name="Oval 2106"/>
            <p:cNvSpPr>
              <a:spLocks noChangeAspect="1" noChangeArrowheads="1"/>
            </p:cNvSpPr>
            <p:nvPr/>
          </p:nvSpPr>
          <p:spPr bwMode="auto">
            <a:xfrm>
              <a:off x="-2165"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6" name="Oval 2107"/>
            <p:cNvSpPr>
              <a:spLocks noChangeAspect="1" noChangeArrowheads="1"/>
            </p:cNvSpPr>
            <p:nvPr/>
          </p:nvSpPr>
          <p:spPr bwMode="auto">
            <a:xfrm>
              <a:off x="-2032"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7" name="Oval 2108"/>
            <p:cNvSpPr>
              <a:spLocks noChangeAspect="1" noChangeArrowheads="1"/>
            </p:cNvSpPr>
            <p:nvPr/>
          </p:nvSpPr>
          <p:spPr bwMode="auto">
            <a:xfrm>
              <a:off x="-1899"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8" name="Oval 2109"/>
            <p:cNvSpPr>
              <a:spLocks noChangeAspect="1" noChangeArrowheads="1"/>
            </p:cNvSpPr>
            <p:nvPr/>
          </p:nvSpPr>
          <p:spPr bwMode="auto">
            <a:xfrm>
              <a:off x="-1821" y="440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29" name="Oval 2110"/>
            <p:cNvSpPr>
              <a:spLocks noChangeAspect="1" noChangeArrowheads="1"/>
            </p:cNvSpPr>
            <p:nvPr/>
          </p:nvSpPr>
          <p:spPr bwMode="auto">
            <a:xfrm>
              <a:off x="-1766" y="452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0" name="Oval 2111"/>
            <p:cNvSpPr>
              <a:spLocks noChangeAspect="1" noChangeArrowheads="1"/>
            </p:cNvSpPr>
            <p:nvPr/>
          </p:nvSpPr>
          <p:spPr bwMode="auto">
            <a:xfrm>
              <a:off x="-1684"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1" name="Oval 2112"/>
            <p:cNvSpPr>
              <a:spLocks noChangeAspect="1" noChangeArrowheads="1"/>
            </p:cNvSpPr>
            <p:nvPr/>
          </p:nvSpPr>
          <p:spPr bwMode="auto">
            <a:xfrm>
              <a:off x="-1551"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2" name="Oval 2113"/>
            <p:cNvSpPr>
              <a:spLocks noChangeAspect="1" noChangeArrowheads="1"/>
            </p:cNvSpPr>
            <p:nvPr/>
          </p:nvSpPr>
          <p:spPr bwMode="auto">
            <a:xfrm>
              <a:off x="-1419"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3" name="Oval 2114"/>
            <p:cNvSpPr>
              <a:spLocks noChangeAspect="1" noChangeArrowheads="1"/>
            </p:cNvSpPr>
            <p:nvPr/>
          </p:nvSpPr>
          <p:spPr bwMode="auto">
            <a:xfrm>
              <a:off x="-1287"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4" name="Oval 2115"/>
            <p:cNvSpPr>
              <a:spLocks noChangeAspect="1" noChangeArrowheads="1"/>
            </p:cNvSpPr>
            <p:nvPr/>
          </p:nvSpPr>
          <p:spPr bwMode="auto">
            <a:xfrm>
              <a:off x="-1154"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5" name="Oval 2116"/>
            <p:cNvSpPr>
              <a:spLocks noChangeAspect="1" noChangeArrowheads="1"/>
            </p:cNvSpPr>
            <p:nvPr/>
          </p:nvSpPr>
          <p:spPr bwMode="auto">
            <a:xfrm>
              <a:off x="-1022"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6" name="Oval 2117"/>
            <p:cNvSpPr>
              <a:spLocks noChangeAspect="1" noChangeArrowheads="1"/>
            </p:cNvSpPr>
            <p:nvPr/>
          </p:nvSpPr>
          <p:spPr bwMode="auto">
            <a:xfrm>
              <a:off x="-1630"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7" name="Oval 2118"/>
            <p:cNvSpPr>
              <a:spLocks noChangeAspect="1" noChangeArrowheads="1"/>
            </p:cNvSpPr>
            <p:nvPr/>
          </p:nvSpPr>
          <p:spPr bwMode="auto">
            <a:xfrm>
              <a:off x="-1497"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8" name="Oval 2119"/>
            <p:cNvSpPr>
              <a:spLocks noChangeAspect="1" noChangeArrowheads="1"/>
            </p:cNvSpPr>
            <p:nvPr/>
          </p:nvSpPr>
          <p:spPr bwMode="auto">
            <a:xfrm>
              <a:off x="-1363"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39" name="Oval 2120"/>
            <p:cNvSpPr>
              <a:spLocks noChangeAspect="1" noChangeArrowheads="1"/>
            </p:cNvSpPr>
            <p:nvPr/>
          </p:nvSpPr>
          <p:spPr bwMode="auto">
            <a:xfrm>
              <a:off x="-1230"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0" name="Oval 2121"/>
            <p:cNvSpPr>
              <a:spLocks noChangeAspect="1" noChangeArrowheads="1"/>
            </p:cNvSpPr>
            <p:nvPr/>
          </p:nvSpPr>
          <p:spPr bwMode="auto">
            <a:xfrm>
              <a:off x="-1097"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1" name="Oval 2122"/>
            <p:cNvSpPr>
              <a:spLocks noChangeAspect="1" noChangeArrowheads="1"/>
            </p:cNvSpPr>
            <p:nvPr/>
          </p:nvSpPr>
          <p:spPr bwMode="auto">
            <a:xfrm>
              <a:off x="-964"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2" name="Oval 2123"/>
            <p:cNvSpPr>
              <a:spLocks noChangeAspect="1" noChangeArrowheads="1"/>
            </p:cNvSpPr>
            <p:nvPr/>
          </p:nvSpPr>
          <p:spPr bwMode="auto">
            <a:xfrm>
              <a:off x="-889"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3" name="Oval 2124"/>
            <p:cNvSpPr>
              <a:spLocks noChangeAspect="1" noChangeArrowheads="1"/>
            </p:cNvSpPr>
            <p:nvPr/>
          </p:nvSpPr>
          <p:spPr bwMode="auto">
            <a:xfrm>
              <a:off x="-757"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4" name="Oval 2125"/>
            <p:cNvSpPr>
              <a:spLocks noChangeAspect="1" noChangeArrowheads="1"/>
            </p:cNvSpPr>
            <p:nvPr/>
          </p:nvSpPr>
          <p:spPr bwMode="auto">
            <a:xfrm>
              <a:off x="-624"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5" name="Oval 2126"/>
            <p:cNvSpPr>
              <a:spLocks noChangeAspect="1" noChangeArrowheads="1"/>
            </p:cNvSpPr>
            <p:nvPr/>
          </p:nvSpPr>
          <p:spPr bwMode="auto">
            <a:xfrm>
              <a:off x="-492"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6" name="Oval 2127"/>
            <p:cNvSpPr>
              <a:spLocks noChangeAspect="1" noChangeArrowheads="1"/>
            </p:cNvSpPr>
            <p:nvPr/>
          </p:nvSpPr>
          <p:spPr bwMode="auto">
            <a:xfrm>
              <a:off x="-359"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7" name="Oval 2128"/>
            <p:cNvSpPr>
              <a:spLocks noChangeAspect="1" noChangeArrowheads="1"/>
            </p:cNvSpPr>
            <p:nvPr/>
          </p:nvSpPr>
          <p:spPr bwMode="auto">
            <a:xfrm>
              <a:off x="-831"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8" name="Oval 2129"/>
            <p:cNvSpPr>
              <a:spLocks noChangeAspect="1" noChangeArrowheads="1"/>
            </p:cNvSpPr>
            <p:nvPr/>
          </p:nvSpPr>
          <p:spPr bwMode="auto">
            <a:xfrm>
              <a:off x="-698"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49" name="Oval 2130"/>
            <p:cNvSpPr>
              <a:spLocks noChangeAspect="1" noChangeArrowheads="1"/>
            </p:cNvSpPr>
            <p:nvPr/>
          </p:nvSpPr>
          <p:spPr bwMode="auto">
            <a:xfrm>
              <a:off x="-565"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0" name="Oval 2131"/>
            <p:cNvSpPr>
              <a:spLocks noChangeAspect="1" noChangeArrowheads="1"/>
            </p:cNvSpPr>
            <p:nvPr/>
          </p:nvSpPr>
          <p:spPr bwMode="auto">
            <a:xfrm>
              <a:off x="-432"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1" name="Oval 2132"/>
            <p:cNvSpPr>
              <a:spLocks noChangeAspect="1" noChangeArrowheads="1"/>
            </p:cNvSpPr>
            <p:nvPr/>
          </p:nvSpPr>
          <p:spPr bwMode="auto">
            <a:xfrm>
              <a:off x="-2478"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2" name="Oval 2133"/>
            <p:cNvSpPr>
              <a:spLocks noChangeAspect="1" noChangeArrowheads="1"/>
            </p:cNvSpPr>
            <p:nvPr/>
          </p:nvSpPr>
          <p:spPr bwMode="auto">
            <a:xfrm>
              <a:off x="-2346"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3" name="Oval 2134"/>
            <p:cNvSpPr>
              <a:spLocks noChangeAspect="1" noChangeArrowheads="1"/>
            </p:cNvSpPr>
            <p:nvPr/>
          </p:nvSpPr>
          <p:spPr bwMode="auto">
            <a:xfrm>
              <a:off x="-2214"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4" name="Oval 2135"/>
            <p:cNvSpPr>
              <a:spLocks noChangeAspect="1" noChangeArrowheads="1"/>
            </p:cNvSpPr>
            <p:nvPr/>
          </p:nvSpPr>
          <p:spPr bwMode="auto">
            <a:xfrm>
              <a:off x="-2081"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5" name="Oval 2136"/>
            <p:cNvSpPr>
              <a:spLocks noChangeAspect="1" noChangeArrowheads="1"/>
            </p:cNvSpPr>
            <p:nvPr/>
          </p:nvSpPr>
          <p:spPr bwMode="auto">
            <a:xfrm>
              <a:off x="-1949"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6" name="Oval 2137"/>
            <p:cNvSpPr>
              <a:spLocks noChangeAspect="1" noChangeArrowheads="1"/>
            </p:cNvSpPr>
            <p:nvPr/>
          </p:nvSpPr>
          <p:spPr bwMode="auto">
            <a:xfrm>
              <a:off x="-2428"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7" name="Oval 2138"/>
            <p:cNvSpPr>
              <a:spLocks noChangeAspect="1" noChangeArrowheads="1"/>
            </p:cNvSpPr>
            <p:nvPr/>
          </p:nvSpPr>
          <p:spPr bwMode="auto">
            <a:xfrm>
              <a:off x="-2295"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8" name="Oval 2139"/>
            <p:cNvSpPr>
              <a:spLocks noChangeAspect="1" noChangeArrowheads="1"/>
            </p:cNvSpPr>
            <p:nvPr/>
          </p:nvSpPr>
          <p:spPr bwMode="auto">
            <a:xfrm>
              <a:off x="-2162"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59" name="Oval 2140"/>
            <p:cNvSpPr>
              <a:spLocks noChangeAspect="1" noChangeArrowheads="1"/>
            </p:cNvSpPr>
            <p:nvPr/>
          </p:nvSpPr>
          <p:spPr bwMode="auto">
            <a:xfrm>
              <a:off x="-2029"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0" name="Oval 2141"/>
            <p:cNvSpPr>
              <a:spLocks noChangeAspect="1" noChangeArrowheads="1"/>
            </p:cNvSpPr>
            <p:nvPr/>
          </p:nvSpPr>
          <p:spPr bwMode="auto">
            <a:xfrm>
              <a:off x="-1896"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1" name="Oval 2142"/>
            <p:cNvSpPr>
              <a:spLocks noChangeAspect="1" noChangeArrowheads="1"/>
            </p:cNvSpPr>
            <p:nvPr/>
          </p:nvSpPr>
          <p:spPr bwMode="auto">
            <a:xfrm>
              <a:off x="-1816" y="464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2" name="Oval 2143"/>
            <p:cNvSpPr>
              <a:spLocks noChangeAspect="1" noChangeArrowheads="1"/>
            </p:cNvSpPr>
            <p:nvPr/>
          </p:nvSpPr>
          <p:spPr bwMode="auto">
            <a:xfrm>
              <a:off x="-1763" y="476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3" name="Oval 2144"/>
            <p:cNvSpPr>
              <a:spLocks noChangeAspect="1" noChangeArrowheads="1"/>
            </p:cNvSpPr>
            <p:nvPr/>
          </p:nvSpPr>
          <p:spPr bwMode="auto">
            <a:xfrm>
              <a:off x="-1685"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4" name="Oval 2145"/>
            <p:cNvSpPr>
              <a:spLocks noChangeAspect="1" noChangeArrowheads="1"/>
            </p:cNvSpPr>
            <p:nvPr/>
          </p:nvSpPr>
          <p:spPr bwMode="auto">
            <a:xfrm>
              <a:off x="-1553"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5" name="Oval 2146"/>
            <p:cNvSpPr>
              <a:spLocks noChangeAspect="1" noChangeArrowheads="1"/>
            </p:cNvSpPr>
            <p:nvPr/>
          </p:nvSpPr>
          <p:spPr bwMode="auto">
            <a:xfrm>
              <a:off x="-1421"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6" name="Oval 2147"/>
            <p:cNvSpPr>
              <a:spLocks noChangeAspect="1" noChangeArrowheads="1"/>
            </p:cNvSpPr>
            <p:nvPr/>
          </p:nvSpPr>
          <p:spPr bwMode="auto">
            <a:xfrm>
              <a:off x="-1289"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7" name="Oval 2148"/>
            <p:cNvSpPr>
              <a:spLocks noChangeAspect="1" noChangeArrowheads="1"/>
            </p:cNvSpPr>
            <p:nvPr/>
          </p:nvSpPr>
          <p:spPr bwMode="auto">
            <a:xfrm>
              <a:off x="-1157"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8" name="Oval 2149"/>
            <p:cNvSpPr>
              <a:spLocks noChangeAspect="1" noChangeArrowheads="1"/>
            </p:cNvSpPr>
            <p:nvPr/>
          </p:nvSpPr>
          <p:spPr bwMode="auto">
            <a:xfrm>
              <a:off x="-1026"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69" name="Oval 2150"/>
            <p:cNvSpPr>
              <a:spLocks noChangeAspect="1" noChangeArrowheads="1"/>
            </p:cNvSpPr>
            <p:nvPr/>
          </p:nvSpPr>
          <p:spPr bwMode="auto">
            <a:xfrm>
              <a:off x="-1632"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0" name="Oval 2151"/>
            <p:cNvSpPr>
              <a:spLocks noChangeAspect="1" noChangeArrowheads="1"/>
            </p:cNvSpPr>
            <p:nvPr/>
          </p:nvSpPr>
          <p:spPr bwMode="auto">
            <a:xfrm>
              <a:off x="-1499"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1" name="Oval 2152"/>
            <p:cNvSpPr>
              <a:spLocks noChangeAspect="1" noChangeArrowheads="1"/>
            </p:cNvSpPr>
            <p:nvPr/>
          </p:nvSpPr>
          <p:spPr bwMode="auto">
            <a:xfrm>
              <a:off x="-1365"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2" name="Oval 2153"/>
            <p:cNvSpPr>
              <a:spLocks noChangeAspect="1" noChangeArrowheads="1"/>
            </p:cNvSpPr>
            <p:nvPr/>
          </p:nvSpPr>
          <p:spPr bwMode="auto">
            <a:xfrm>
              <a:off x="-1232"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3" name="Oval 2154"/>
            <p:cNvSpPr>
              <a:spLocks noChangeAspect="1" noChangeArrowheads="1"/>
            </p:cNvSpPr>
            <p:nvPr/>
          </p:nvSpPr>
          <p:spPr bwMode="auto">
            <a:xfrm>
              <a:off x="-1099"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4" name="Oval 2155"/>
            <p:cNvSpPr>
              <a:spLocks noChangeAspect="1" noChangeArrowheads="1"/>
            </p:cNvSpPr>
            <p:nvPr/>
          </p:nvSpPr>
          <p:spPr bwMode="auto">
            <a:xfrm>
              <a:off x="-966"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5" name="Oval 2156"/>
            <p:cNvSpPr>
              <a:spLocks noChangeAspect="1" noChangeArrowheads="1"/>
            </p:cNvSpPr>
            <p:nvPr/>
          </p:nvSpPr>
          <p:spPr bwMode="auto">
            <a:xfrm>
              <a:off x="-894"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6" name="Oval 2157"/>
            <p:cNvSpPr>
              <a:spLocks noChangeAspect="1" noChangeArrowheads="1"/>
            </p:cNvSpPr>
            <p:nvPr/>
          </p:nvSpPr>
          <p:spPr bwMode="auto">
            <a:xfrm>
              <a:off x="-762"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7" name="Oval 2158"/>
            <p:cNvSpPr>
              <a:spLocks noChangeAspect="1" noChangeArrowheads="1"/>
            </p:cNvSpPr>
            <p:nvPr/>
          </p:nvSpPr>
          <p:spPr bwMode="auto">
            <a:xfrm>
              <a:off x="-630"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8" name="Oval 2159"/>
            <p:cNvSpPr>
              <a:spLocks noChangeAspect="1" noChangeArrowheads="1"/>
            </p:cNvSpPr>
            <p:nvPr/>
          </p:nvSpPr>
          <p:spPr bwMode="auto">
            <a:xfrm>
              <a:off x="-498"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79" name="Oval 2160"/>
            <p:cNvSpPr>
              <a:spLocks noChangeAspect="1" noChangeArrowheads="1"/>
            </p:cNvSpPr>
            <p:nvPr/>
          </p:nvSpPr>
          <p:spPr bwMode="auto">
            <a:xfrm>
              <a:off x="-366"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0" name="Oval 2161"/>
            <p:cNvSpPr>
              <a:spLocks noChangeAspect="1" noChangeArrowheads="1"/>
            </p:cNvSpPr>
            <p:nvPr/>
          </p:nvSpPr>
          <p:spPr bwMode="auto">
            <a:xfrm>
              <a:off x="-833"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1" name="Oval 2162"/>
            <p:cNvSpPr>
              <a:spLocks noChangeAspect="1" noChangeArrowheads="1"/>
            </p:cNvSpPr>
            <p:nvPr/>
          </p:nvSpPr>
          <p:spPr bwMode="auto">
            <a:xfrm>
              <a:off x="-700"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2" name="Oval 2163"/>
            <p:cNvSpPr>
              <a:spLocks noChangeAspect="1" noChangeArrowheads="1"/>
            </p:cNvSpPr>
            <p:nvPr/>
          </p:nvSpPr>
          <p:spPr bwMode="auto">
            <a:xfrm>
              <a:off x="-567"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3" name="Oval 2164"/>
            <p:cNvSpPr>
              <a:spLocks noChangeAspect="1" noChangeArrowheads="1"/>
            </p:cNvSpPr>
            <p:nvPr/>
          </p:nvSpPr>
          <p:spPr bwMode="auto">
            <a:xfrm>
              <a:off x="-434"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4" name="Oval 2165"/>
            <p:cNvSpPr>
              <a:spLocks noChangeAspect="1" noChangeArrowheads="1"/>
            </p:cNvSpPr>
            <p:nvPr/>
          </p:nvSpPr>
          <p:spPr bwMode="auto">
            <a:xfrm>
              <a:off x="-2475"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5" name="Oval 2166"/>
            <p:cNvSpPr>
              <a:spLocks noChangeAspect="1" noChangeArrowheads="1"/>
            </p:cNvSpPr>
            <p:nvPr/>
          </p:nvSpPr>
          <p:spPr bwMode="auto">
            <a:xfrm>
              <a:off x="-2344"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6" name="Oval 2167"/>
            <p:cNvSpPr>
              <a:spLocks noChangeAspect="1" noChangeArrowheads="1"/>
            </p:cNvSpPr>
            <p:nvPr/>
          </p:nvSpPr>
          <p:spPr bwMode="auto">
            <a:xfrm>
              <a:off x="-2212"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7" name="Oval 2168"/>
            <p:cNvSpPr>
              <a:spLocks noChangeAspect="1" noChangeArrowheads="1"/>
            </p:cNvSpPr>
            <p:nvPr/>
          </p:nvSpPr>
          <p:spPr bwMode="auto">
            <a:xfrm>
              <a:off x="-2080"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8" name="Oval 2169"/>
            <p:cNvSpPr>
              <a:spLocks noChangeAspect="1" noChangeArrowheads="1"/>
            </p:cNvSpPr>
            <p:nvPr/>
          </p:nvSpPr>
          <p:spPr bwMode="auto">
            <a:xfrm>
              <a:off x="-1948"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89" name="Oval 2170"/>
            <p:cNvSpPr>
              <a:spLocks noChangeAspect="1" noChangeArrowheads="1"/>
            </p:cNvSpPr>
            <p:nvPr/>
          </p:nvSpPr>
          <p:spPr bwMode="auto">
            <a:xfrm>
              <a:off x="-2430"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0" name="Oval 2171"/>
            <p:cNvSpPr>
              <a:spLocks noChangeAspect="1" noChangeArrowheads="1"/>
            </p:cNvSpPr>
            <p:nvPr/>
          </p:nvSpPr>
          <p:spPr bwMode="auto">
            <a:xfrm>
              <a:off x="-2297"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1" name="Oval 2172"/>
            <p:cNvSpPr>
              <a:spLocks noChangeAspect="1" noChangeArrowheads="1"/>
            </p:cNvSpPr>
            <p:nvPr/>
          </p:nvSpPr>
          <p:spPr bwMode="auto">
            <a:xfrm>
              <a:off x="-2164"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2" name="Oval 2173"/>
            <p:cNvSpPr>
              <a:spLocks noChangeAspect="1" noChangeArrowheads="1"/>
            </p:cNvSpPr>
            <p:nvPr/>
          </p:nvSpPr>
          <p:spPr bwMode="auto">
            <a:xfrm>
              <a:off x="-2031"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3" name="Oval 2174"/>
            <p:cNvSpPr>
              <a:spLocks noChangeAspect="1" noChangeArrowheads="1"/>
            </p:cNvSpPr>
            <p:nvPr/>
          </p:nvSpPr>
          <p:spPr bwMode="auto">
            <a:xfrm>
              <a:off x="-1898"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4" name="Oval 2175"/>
            <p:cNvSpPr>
              <a:spLocks noChangeAspect="1" noChangeArrowheads="1"/>
            </p:cNvSpPr>
            <p:nvPr/>
          </p:nvSpPr>
          <p:spPr bwMode="auto">
            <a:xfrm>
              <a:off x="-1816" y="488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5" name="Oval 2176"/>
            <p:cNvSpPr>
              <a:spLocks noChangeAspect="1" noChangeArrowheads="1"/>
            </p:cNvSpPr>
            <p:nvPr/>
          </p:nvSpPr>
          <p:spPr bwMode="auto">
            <a:xfrm>
              <a:off x="-1765" y="500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6" name="Oval 2177"/>
            <p:cNvSpPr>
              <a:spLocks noChangeAspect="1" noChangeArrowheads="1"/>
            </p:cNvSpPr>
            <p:nvPr/>
          </p:nvSpPr>
          <p:spPr bwMode="auto">
            <a:xfrm>
              <a:off x="-1690"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7" name="Oval 2178"/>
            <p:cNvSpPr>
              <a:spLocks noChangeAspect="1" noChangeArrowheads="1"/>
            </p:cNvSpPr>
            <p:nvPr/>
          </p:nvSpPr>
          <p:spPr bwMode="auto">
            <a:xfrm>
              <a:off x="-1557"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8" name="Oval 2179"/>
            <p:cNvSpPr>
              <a:spLocks noChangeAspect="1" noChangeArrowheads="1"/>
            </p:cNvSpPr>
            <p:nvPr/>
          </p:nvSpPr>
          <p:spPr bwMode="auto">
            <a:xfrm>
              <a:off x="-1423"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099" name="Oval 2180"/>
            <p:cNvSpPr>
              <a:spLocks noChangeAspect="1" noChangeArrowheads="1"/>
            </p:cNvSpPr>
            <p:nvPr/>
          </p:nvSpPr>
          <p:spPr bwMode="auto">
            <a:xfrm>
              <a:off x="-1290"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0" name="Oval 2181"/>
            <p:cNvSpPr>
              <a:spLocks noChangeAspect="1" noChangeArrowheads="1"/>
            </p:cNvSpPr>
            <p:nvPr/>
          </p:nvSpPr>
          <p:spPr bwMode="auto">
            <a:xfrm>
              <a:off x="-1157"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1" name="Oval 2182"/>
            <p:cNvSpPr>
              <a:spLocks noChangeAspect="1" noChangeArrowheads="1"/>
            </p:cNvSpPr>
            <p:nvPr/>
          </p:nvSpPr>
          <p:spPr bwMode="auto">
            <a:xfrm>
              <a:off x="-1024"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2" name="Oval 2183"/>
            <p:cNvSpPr>
              <a:spLocks noChangeAspect="1" noChangeArrowheads="1"/>
            </p:cNvSpPr>
            <p:nvPr/>
          </p:nvSpPr>
          <p:spPr bwMode="auto">
            <a:xfrm>
              <a:off x="-1630"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3" name="Oval 2184"/>
            <p:cNvSpPr>
              <a:spLocks noChangeAspect="1" noChangeArrowheads="1"/>
            </p:cNvSpPr>
            <p:nvPr/>
          </p:nvSpPr>
          <p:spPr bwMode="auto">
            <a:xfrm>
              <a:off x="-1497"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4" name="Oval 2185"/>
            <p:cNvSpPr>
              <a:spLocks noChangeAspect="1" noChangeArrowheads="1"/>
            </p:cNvSpPr>
            <p:nvPr/>
          </p:nvSpPr>
          <p:spPr bwMode="auto">
            <a:xfrm>
              <a:off x="-1363"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5" name="Oval 2186"/>
            <p:cNvSpPr>
              <a:spLocks noChangeAspect="1" noChangeArrowheads="1"/>
            </p:cNvSpPr>
            <p:nvPr/>
          </p:nvSpPr>
          <p:spPr bwMode="auto">
            <a:xfrm>
              <a:off x="-1230"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6" name="Oval 2187"/>
            <p:cNvSpPr>
              <a:spLocks noChangeAspect="1" noChangeArrowheads="1"/>
            </p:cNvSpPr>
            <p:nvPr/>
          </p:nvSpPr>
          <p:spPr bwMode="auto">
            <a:xfrm>
              <a:off x="-1097"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7" name="Oval 2188"/>
            <p:cNvSpPr>
              <a:spLocks noChangeAspect="1" noChangeArrowheads="1"/>
            </p:cNvSpPr>
            <p:nvPr/>
          </p:nvSpPr>
          <p:spPr bwMode="auto">
            <a:xfrm>
              <a:off x="-964"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8" name="Oval 2189"/>
            <p:cNvSpPr>
              <a:spLocks noChangeAspect="1" noChangeArrowheads="1"/>
            </p:cNvSpPr>
            <p:nvPr/>
          </p:nvSpPr>
          <p:spPr bwMode="auto">
            <a:xfrm>
              <a:off x="-891"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09" name="Oval 2190"/>
            <p:cNvSpPr>
              <a:spLocks noChangeAspect="1" noChangeArrowheads="1"/>
            </p:cNvSpPr>
            <p:nvPr/>
          </p:nvSpPr>
          <p:spPr bwMode="auto">
            <a:xfrm>
              <a:off x="-758"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0" name="Oval 2191"/>
            <p:cNvSpPr>
              <a:spLocks noChangeAspect="1" noChangeArrowheads="1"/>
            </p:cNvSpPr>
            <p:nvPr/>
          </p:nvSpPr>
          <p:spPr bwMode="auto">
            <a:xfrm>
              <a:off x="-625"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1" name="Oval 2192"/>
            <p:cNvSpPr>
              <a:spLocks noChangeAspect="1" noChangeArrowheads="1"/>
            </p:cNvSpPr>
            <p:nvPr/>
          </p:nvSpPr>
          <p:spPr bwMode="auto">
            <a:xfrm>
              <a:off x="-492"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2" name="Oval 2193"/>
            <p:cNvSpPr>
              <a:spLocks noChangeAspect="1" noChangeArrowheads="1"/>
            </p:cNvSpPr>
            <p:nvPr/>
          </p:nvSpPr>
          <p:spPr bwMode="auto">
            <a:xfrm>
              <a:off x="-831"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3" name="Oval 2194"/>
            <p:cNvSpPr>
              <a:spLocks noChangeAspect="1" noChangeArrowheads="1"/>
            </p:cNvSpPr>
            <p:nvPr/>
          </p:nvSpPr>
          <p:spPr bwMode="auto">
            <a:xfrm>
              <a:off x="-698"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4" name="Oval 2195"/>
            <p:cNvSpPr>
              <a:spLocks noChangeAspect="1" noChangeArrowheads="1"/>
            </p:cNvSpPr>
            <p:nvPr/>
          </p:nvSpPr>
          <p:spPr bwMode="auto">
            <a:xfrm>
              <a:off x="-565"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5" name="Oval 2196"/>
            <p:cNvSpPr>
              <a:spLocks noChangeAspect="1" noChangeArrowheads="1"/>
            </p:cNvSpPr>
            <p:nvPr/>
          </p:nvSpPr>
          <p:spPr bwMode="auto">
            <a:xfrm>
              <a:off x="-2355"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6" name="Oval 2197"/>
            <p:cNvSpPr>
              <a:spLocks noChangeAspect="1" noChangeArrowheads="1"/>
            </p:cNvSpPr>
            <p:nvPr/>
          </p:nvSpPr>
          <p:spPr bwMode="auto">
            <a:xfrm>
              <a:off x="-2222"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7" name="Oval 2198"/>
            <p:cNvSpPr>
              <a:spLocks noChangeAspect="1" noChangeArrowheads="1"/>
            </p:cNvSpPr>
            <p:nvPr/>
          </p:nvSpPr>
          <p:spPr bwMode="auto">
            <a:xfrm>
              <a:off x="-2089"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8" name="Oval 2199"/>
            <p:cNvSpPr>
              <a:spLocks noChangeAspect="1" noChangeArrowheads="1"/>
            </p:cNvSpPr>
            <p:nvPr/>
          </p:nvSpPr>
          <p:spPr bwMode="auto">
            <a:xfrm>
              <a:off x="-1956"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19" name="Oval 2200"/>
            <p:cNvSpPr>
              <a:spLocks noChangeAspect="1" noChangeArrowheads="1"/>
            </p:cNvSpPr>
            <p:nvPr/>
          </p:nvSpPr>
          <p:spPr bwMode="auto">
            <a:xfrm>
              <a:off x="-2295"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0" name="Oval 2201"/>
            <p:cNvSpPr>
              <a:spLocks noChangeAspect="1" noChangeArrowheads="1"/>
            </p:cNvSpPr>
            <p:nvPr/>
          </p:nvSpPr>
          <p:spPr bwMode="auto">
            <a:xfrm>
              <a:off x="-2162"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1" name="Oval 2202"/>
            <p:cNvSpPr>
              <a:spLocks noChangeAspect="1" noChangeArrowheads="1"/>
            </p:cNvSpPr>
            <p:nvPr/>
          </p:nvSpPr>
          <p:spPr bwMode="auto">
            <a:xfrm>
              <a:off x="-2029"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2" name="Oval 2203"/>
            <p:cNvSpPr>
              <a:spLocks noChangeAspect="1" noChangeArrowheads="1"/>
            </p:cNvSpPr>
            <p:nvPr/>
          </p:nvSpPr>
          <p:spPr bwMode="auto">
            <a:xfrm>
              <a:off x="-1896"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3" name="Oval 2204"/>
            <p:cNvSpPr>
              <a:spLocks noChangeAspect="1" noChangeArrowheads="1"/>
            </p:cNvSpPr>
            <p:nvPr/>
          </p:nvSpPr>
          <p:spPr bwMode="auto">
            <a:xfrm>
              <a:off x="-1823" y="512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4" name="Oval 2205"/>
            <p:cNvSpPr>
              <a:spLocks noChangeAspect="1" noChangeArrowheads="1"/>
            </p:cNvSpPr>
            <p:nvPr/>
          </p:nvSpPr>
          <p:spPr bwMode="auto">
            <a:xfrm>
              <a:off x="-1763" y="524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5" name="Oval 2206"/>
            <p:cNvSpPr>
              <a:spLocks noChangeAspect="1" noChangeArrowheads="1"/>
            </p:cNvSpPr>
            <p:nvPr/>
          </p:nvSpPr>
          <p:spPr bwMode="auto">
            <a:xfrm>
              <a:off x="-1687"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6" name="Oval 2207"/>
            <p:cNvSpPr>
              <a:spLocks noChangeAspect="1" noChangeArrowheads="1"/>
            </p:cNvSpPr>
            <p:nvPr/>
          </p:nvSpPr>
          <p:spPr bwMode="auto">
            <a:xfrm>
              <a:off x="-1554"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7" name="Oval 2208"/>
            <p:cNvSpPr>
              <a:spLocks noChangeAspect="1" noChangeArrowheads="1"/>
            </p:cNvSpPr>
            <p:nvPr/>
          </p:nvSpPr>
          <p:spPr bwMode="auto">
            <a:xfrm>
              <a:off x="-1420"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8" name="Oval 2209"/>
            <p:cNvSpPr>
              <a:spLocks noChangeAspect="1" noChangeArrowheads="1"/>
            </p:cNvSpPr>
            <p:nvPr/>
          </p:nvSpPr>
          <p:spPr bwMode="auto">
            <a:xfrm>
              <a:off x="-1287"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29" name="Oval 2210"/>
            <p:cNvSpPr>
              <a:spLocks noChangeAspect="1" noChangeArrowheads="1"/>
            </p:cNvSpPr>
            <p:nvPr/>
          </p:nvSpPr>
          <p:spPr bwMode="auto">
            <a:xfrm>
              <a:off x="-1154"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0" name="Oval 2211"/>
            <p:cNvSpPr>
              <a:spLocks noChangeAspect="1" noChangeArrowheads="1"/>
            </p:cNvSpPr>
            <p:nvPr/>
          </p:nvSpPr>
          <p:spPr bwMode="auto">
            <a:xfrm>
              <a:off x="-1021"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1" name="Oval 2212"/>
            <p:cNvSpPr>
              <a:spLocks noChangeAspect="1" noChangeArrowheads="1"/>
            </p:cNvSpPr>
            <p:nvPr/>
          </p:nvSpPr>
          <p:spPr bwMode="auto">
            <a:xfrm>
              <a:off x="-1627"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2" name="Oval 2213"/>
            <p:cNvSpPr>
              <a:spLocks noChangeAspect="1" noChangeArrowheads="1"/>
            </p:cNvSpPr>
            <p:nvPr/>
          </p:nvSpPr>
          <p:spPr bwMode="auto">
            <a:xfrm>
              <a:off x="-1494"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3" name="Oval 2214"/>
            <p:cNvSpPr>
              <a:spLocks noChangeAspect="1" noChangeArrowheads="1"/>
            </p:cNvSpPr>
            <p:nvPr/>
          </p:nvSpPr>
          <p:spPr bwMode="auto">
            <a:xfrm>
              <a:off x="-1360"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4" name="Oval 2215"/>
            <p:cNvSpPr>
              <a:spLocks noChangeAspect="1" noChangeArrowheads="1"/>
            </p:cNvSpPr>
            <p:nvPr/>
          </p:nvSpPr>
          <p:spPr bwMode="auto">
            <a:xfrm>
              <a:off x="-1227"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5" name="Oval 2216"/>
            <p:cNvSpPr>
              <a:spLocks noChangeAspect="1" noChangeArrowheads="1"/>
            </p:cNvSpPr>
            <p:nvPr/>
          </p:nvSpPr>
          <p:spPr bwMode="auto">
            <a:xfrm>
              <a:off x="-1094"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6" name="Oval 2217"/>
            <p:cNvSpPr>
              <a:spLocks noChangeAspect="1" noChangeArrowheads="1"/>
            </p:cNvSpPr>
            <p:nvPr/>
          </p:nvSpPr>
          <p:spPr bwMode="auto">
            <a:xfrm>
              <a:off x="-961"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7" name="Oval 2218"/>
            <p:cNvSpPr>
              <a:spLocks noChangeAspect="1" noChangeArrowheads="1"/>
            </p:cNvSpPr>
            <p:nvPr/>
          </p:nvSpPr>
          <p:spPr bwMode="auto">
            <a:xfrm>
              <a:off x="-888"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8" name="Oval 2219"/>
            <p:cNvSpPr>
              <a:spLocks noChangeAspect="1" noChangeArrowheads="1"/>
            </p:cNvSpPr>
            <p:nvPr/>
          </p:nvSpPr>
          <p:spPr bwMode="auto">
            <a:xfrm>
              <a:off x="-755"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39" name="Oval 2220"/>
            <p:cNvSpPr>
              <a:spLocks noChangeAspect="1" noChangeArrowheads="1"/>
            </p:cNvSpPr>
            <p:nvPr/>
          </p:nvSpPr>
          <p:spPr bwMode="auto">
            <a:xfrm>
              <a:off x="-622"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0" name="Oval 2221"/>
            <p:cNvSpPr>
              <a:spLocks noChangeAspect="1" noChangeArrowheads="1"/>
            </p:cNvSpPr>
            <p:nvPr/>
          </p:nvSpPr>
          <p:spPr bwMode="auto">
            <a:xfrm>
              <a:off x="-828"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1" name="Oval 2222"/>
            <p:cNvSpPr>
              <a:spLocks noChangeAspect="1" noChangeArrowheads="1"/>
            </p:cNvSpPr>
            <p:nvPr/>
          </p:nvSpPr>
          <p:spPr bwMode="auto">
            <a:xfrm>
              <a:off x="-695"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2" name="Oval 2223"/>
            <p:cNvSpPr>
              <a:spLocks noChangeAspect="1" noChangeArrowheads="1"/>
            </p:cNvSpPr>
            <p:nvPr/>
          </p:nvSpPr>
          <p:spPr bwMode="auto">
            <a:xfrm>
              <a:off x="-2219"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3" name="Oval 2224"/>
            <p:cNvSpPr>
              <a:spLocks noChangeAspect="1" noChangeArrowheads="1"/>
            </p:cNvSpPr>
            <p:nvPr/>
          </p:nvSpPr>
          <p:spPr bwMode="auto">
            <a:xfrm>
              <a:off x="-2086"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4" name="Oval 2225"/>
            <p:cNvSpPr>
              <a:spLocks noChangeAspect="1" noChangeArrowheads="1"/>
            </p:cNvSpPr>
            <p:nvPr/>
          </p:nvSpPr>
          <p:spPr bwMode="auto">
            <a:xfrm>
              <a:off x="-1953"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5" name="Oval 2226"/>
            <p:cNvSpPr>
              <a:spLocks noChangeAspect="1" noChangeArrowheads="1"/>
            </p:cNvSpPr>
            <p:nvPr/>
          </p:nvSpPr>
          <p:spPr bwMode="auto">
            <a:xfrm>
              <a:off x="-2159"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6" name="Oval 2227"/>
            <p:cNvSpPr>
              <a:spLocks noChangeAspect="1" noChangeArrowheads="1"/>
            </p:cNvSpPr>
            <p:nvPr/>
          </p:nvSpPr>
          <p:spPr bwMode="auto">
            <a:xfrm>
              <a:off x="-2026"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7" name="Oval 2228"/>
            <p:cNvSpPr>
              <a:spLocks noChangeAspect="1" noChangeArrowheads="1"/>
            </p:cNvSpPr>
            <p:nvPr/>
          </p:nvSpPr>
          <p:spPr bwMode="auto">
            <a:xfrm>
              <a:off x="-1893"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8" name="Oval 2229"/>
            <p:cNvSpPr>
              <a:spLocks noChangeAspect="1" noChangeArrowheads="1"/>
            </p:cNvSpPr>
            <p:nvPr/>
          </p:nvSpPr>
          <p:spPr bwMode="auto">
            <a:xfrm>
              <a:off x="-1820" y="5362"/>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49" name="Oval 2230"/>
            <p:cNvSpPr>
              <a:spLocks noChangeAspect="1" noChangeArrowheads="1"/>
            </p:cNvSpPr>
            <p:nvPr/>
          </p:nvSpPr>
          <p:spPr bwMode="auto">
            <a:xfrm>
              <a:off x="-1760" y="5480"/>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0" name="Oval 2231"/>
            <p:cNvSpPr>
              <a:spLocks noChangeAspect="1" noChangeArrowheads="1"/>
            </p:cNvSpPr>
            <p:nvPr/>
          </p:nvSpPr>
          <p:spPr bwMode="auto">
            <a:xfrm>
              <a:off x="-1685"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1" name="Oval 2232"/>
            <p:cNvSpPr>
              <a:spLocks noChangeAspect="1" noChangeArrowheads="1"/>
            </p:cNvSpPr>
            <p:nvPr/>
          </p:nvSpPr>
          <p:spPr bwMode="auto">
            <a:xfrm>
              <a:off x="-1552"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2" name="Oval 2233"/>
            <p:cNvSpPr>
              <a:spLocks noChangeAspect="1" noChangeArrowheads="1"/>
            </p:cNvSpPr>
            <p:nvPr/>
          </p:nvSpPr>
          <p:spPr bwMode="auto">
            <a:xfrm>
              <a:off x="-1418"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3" name="Oval 2234"/>
            <p:cNvSpPr>
              <a:spLocks noChangeAspect="1" noChangeArrowheads="1"/>
            </p:cNvSpPr>
            <p:nvPr/>
          </p:nvSpPr>
          <p:spPr bwMode="auto">
            <a:xfrm>
              <a:off x="-1285"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4" name="Oval 2235"/>
            <p:cNvSpPr>
              <a:spLocks noChangeAspect="1" noChangeArrowheads="1"/>
            </p:cNvSpPr>
            <p:nvPr/>
          </p:nvSpPr>
          <p:spPr bwMode="auto">
            <a:xfrm>
              <a:off x="-1152"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5" name="Oval 2236"/>
            <p:cNvSpPr>
              <a:spLocks noChangeAspect="1" noChangeArrowheads="1"/>
            </p:cNvSpPr>
            <p:nvPr/>
          </p:nvSpPr>
          <p:spPr bwMode="auto">
            <a:xfrm>
              <a:off x="-1019"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6" name="Oval 2237"/>
            <p:cNvSpPr>
              <a:spLocks noChangeAspect="1" noChangeArrowheads="1"/>
            </p:cNvSpPr>
            <p:nvPr/>
          </p:nvSpPr>
          <p:spPr bwMode="auto">
            <a:xfrm>
              <a:off x="-1765" y="572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7" name="Oval 2238"/>
            <p:cNvSpPr>
              <a:spLocks noChangeAspect="1" noChangeArrowheads="1"/>
            </p:cNvSpPr>
            <p:nvPr/>
          </p:nvSpPr>
          <p:spPr bwMode="auto">
            <a:xfrm>
              <a:off x="-1632" y="572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8" name="Oval 2239"/>
            <p:cNvSpPr>
              <a:spLocks noChangeAspect="1" noChangeArrowheads="1"/>
            </p:cNvSpPr>
            <p:nvPr/>
          </p:nvSpPr>
          <p:spPr bwMode="auto">
            <a:xfrm>
              <a:off x="-1499" y="572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59" name="Oval 2240"/>
            <p:cNvSpPr>
              <a:spLocks noChangeAspect="1" noChangeArrowheads="1"/>
            </p:cNvSpPr>
            <p:nvPr/>
          </p:nvSpPr>
          <p:spPr bwMode="auto">
            <a:xfrm>
              <a:off x="-1366" y="572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60" name="Oval 2241"/>
            <p:cNvSpPr>
              <a:spLocks noChangeAspect="1" noChangeArrowheads="1"/>
            </p:cNvSpPr>
            <p:nvPr/>
          </p:nvSpPr>
          <p:spPr bwMode="auto">
            <a:xfrm>
              <a:off x="-1233" y="572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61" name="Oval 2242"/>
            <p:cNvSpPr>
              <a:spLocks noChangeAspect="1" noChangeArrowheads="1"/>
            </p:cNvSpPr>
            <p:nvPr/>
          </p:nvSpPr>
          <p:spPr bwMode="auto">
            <a:xfrm>
              <a:off x="-886"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62" name="Oval 2243"/>
            <p:cNvSpPr>
              <a:spLocks noChangeAspect="1" noChangeArrowheads="1"/>
            </p:cNvSpPr>
            <p:nvPr/>
          </p:nvSpPr>
          <p:spPr bwMode="auto">
            <a:xfrm>
              <a:off x="-1951"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63" name="Oval 2244"/>
            <p:cNvSpPr>
              <a:spLocks noChangeAspect="1" noChangeArrowheads="1"/>
            </p:cNvSpPr>
            <p:nvPr/>
          </p:nvSpPr>
          <p:spPr bwMode="auto">
            <a:xfrm>
              <a:off x="-1818" y="5603"/>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7164" name="Oval 2245"/>
            <p:cNvSpPr>
              <a:spLocks noChangeAspect="1" noChangeArrowheads="1"/>
            </p:cNvSpPr>
            <p:nvPr/>
          </p:nvSpPr>
          <p:spPr bwMode="auto">
            <a:xfrm>
              <a:off x="-1100" y="5721"/>
              <a:ext cx="113" cy="11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grpSp>
      <p:grpSp>
        <p:nvGrpSpPr>
          <p:cNvPr id="36874" name="Group 2255"/>
          <p:cNvGrpSpPr>
            <a:grpSpLocks/>
          </p:cNvGrpSpPr>
          <p:nvPr/>
        </p:nvGrpSpPr>
        <p:grpSpPr bwMode="auto">
          <a:xfrm>
            <a:off x="1882775" y="1519238"/>
            <a:ext cx="1295400" cy="1857375"/>
            <a:chOff x="912" y="1680"/>
            <a:chExt cx="816" cy="1488"/>
          </a:xfrm>
        </p:grpSpPr>
        <p:sp>
          <p:nvSpPr>
            <p:cNvPr id="36930" name="Line 69"/>
            <p:cNvSpPr>
              <a:spLocks noChangeShapeType="1"/>
            </p:cNvSpPr>
            <p:nvPr/>
          </p:nvSpPr>
          <p:spPr bwMode="auto">
            <a:xfrm flipH="1" flipV="1">
              <a:off x="1008" y="1680"/>
              <a:ext cx="192" cy="14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931" name="Line 71"/>
            <p:cNvSpPr>
              <a:spLocks noChangeShapeType="1"/>
            </p:cNvSpPr>
            <p:nvPr/>
          </p:nvSpPr>
          <p:spPr bwMode="auto">
            <a:xfrm flipV="1">
              <a:off x="1344" y="1728"/>
              <a:ext cx="144" cy="139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932" name="Line 70"/>
            <p:cNvSpPr>
              <a:spLocks noChangeShapeType="1"/>
            </p:cNvSpPr>
            <p:nvPr/>
          </p:nvSpPr>
          <p:spPr bwMode="auto">
            <a:xfrm flipV="1">
              <a:off x="1392" y="1776"/>
              <a:ext cx="336" cy="13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933" name="Line 67"/>
            <p:cNvSpPr>
              <a:spLocks noChangeShapeType="1"/>
            </p:cNvSpPr>
            <p:nvPr/>
          </p:nvSpPr>
          <p:spPr bwMode="auto">
            <a:xfrm flipH="1" flipV="1">
              <a:off x="1248" y="1824"/>
              <a:ext cx="30" cy="125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934" name="Line 68"/>
            <p:cNvSpPr>
              <a:spLocks noChangeShapeType="1"/>
            </p:cNvSpPr>
            <p:nvPr/>
          </p:nvSpPr>
          <p:spPr bwMode="auto">
            <a:xfrm flipH="1" flipV="1">
              <a:off x="912" y="1824"/>
              <a:ext cx="240" cy="13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6875" name="Line 19"/>
          <p:cNvSpPr>
            <a:spLocks noChangeShapeType="1"/>
          </p:cNvSpPr>
          <p:nvPr/>
        </p:nvSpPr>
        <p:spPr bwMode="auto">
          <a:xfrm>
            <a:off x="1439863" y="2811463"/>
            <a:ext cx="0" cy="403225"/>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76" name="Line 20"/>
          <p:cNvSpPr>
            <a:spLocks noChangeShapeType="1"/>
          </p:cNvSpPr>
          <p:nvPr/>
        </p:nvSpPr>
        <p:spPr bwMode="auto">
          <a:xfrm>
            <a:off x="1439863" y="2811463"/>
            <a:ext cx="385762" cy="0"/>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77" name="Line 21"/>
          <p:cNvSpPr>
            <a:spLocks noChangeShapeType="1"/>
          </p:cNvSpPr>
          <p:nvPr/>
        </p:nvSpPr>
        <p:spPr bwMode="auto">
          <a:xfrm>
            <a:off x="1444625" y="2811463"/>
            <a:ext cx="214313" cy="242887"/>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36878" name="Text Box 23"/>
          <p:cNvSpPr txBox="1">
            <a:spLocks noChangeArrowheads="1"/>
          </p:cNvSpPr>
          <p:nvPr/>
        </p:nvSpPr>
        <p:spPr bwMode="auto">
          <a:xfrm>
            <a:off x="1779588" y="2643188"/>
            <a:ext cx="3079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84238">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defTabSz="884238">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defTabSz="884238">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defTabSz="884238">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defTabSz="884238">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50000"/>
              </a:spcBef>
              <a:buFontTx/>
              <a:buNone/>
            </a:pPr>
            <a:r>
              <a:rPr lang="en-US" altLang="ja-JP" sz="1200" b="1">
                <a:latin typeface="Arial" panose="020B0604020202020204" pitchFamily="34" charset="0"/>
              </a:rPr>
              <a:t>X</a:t>
            </a:r>
          </a:p>
        </p:txBody>
      </p:sp>
      <p:sp>
        <p:nvSpPr>
          <p:cNvPr id="36879" name="Text Box 24"/>
          <p:cNvSpPr txBox="1">
            <a:spLocks noChangeArrowheads="1"/>
          </p:cNvSpPr>
          <p:nvPr/>
        </p:nvSpPr>
        <p:spPr bwMode="auto">
          <a:xfrm>
            <a:off x="1289050" y="3222625"/>
            <a:ext cx="2317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84238">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defTabSz="884238">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defTabSz="884238">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defTabSz="884238">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defTabSz="884238">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50000"/>
              </a:spcBef>
              <a:buFontTx/>
              <a:buNone/>
            </a:pPr>
            <a:r>
              <a:rPr lang="en-US" altLang="ja-JP" sz="1200" b="1">
                <a:latin typeface="Arial" panose="020B0604020202020204" pitchFamily="34" charset="0"/>
              </a:rPr>
              <a:t>Z</a:t>
            </a:r>
          </a:p>
        </p:txBody>
      </p:sp>
      <p:sp>
        <p:nvSpPr>
          <p:cNvPr id="36880" name="Text Box 22"/>
          <p:cNvSpPr txBox="1">
            <a:spLocks noChangeArrowheads="1"/>
          </p:cNvSpPr>
          <p:nvPr/>
        </p:nvSpPr>
        <p:spPr bwMode="auto">
          <a:xfrm>
            <a:off x="1597025" y="2986088"/>
            <a:ext cx="304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84238">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defTabSz="884238">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defTabSz="884238">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defTabSz="884238">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defTabSz="884238">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defTabSz="884238"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50000"/>
              </a:spcBef>
              <a:buFontTx/>
              <a:buNone/>
            </a:pPr>
            <a:r>
              <a:rPr lang="en-US" altLang="ja-JP" sz="1200" b="1">
                <a:latin typeface="Arial" panose="020B0604020202020204" pitchFamily="34" charset="0"/>
              </a:rPr>
              <a:t>Y</a:t>
            </a:r>
          </a:p>
        </p:txBody>
      </p:sp>
      <p:sp>
        <p:nvSpPr>
          <p:cNvPr id="36881" name="Text Box 2257"/>
          <p:cNvSpPr txBox="1">
            <a:spLocks noChangeArrowheads="1"/>
          </p:cNvSpPr>
          <p:nvPr/>
        </p:nvSpPr>
        <p:spPr bwMode="auto">
          <a:xfrm>
            <a:off x="2800350" y="1063625"/>
            <a:ext cx="2840038" cy="3683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800">
                <a:latin typeface="Arial" panose="020B0604020202020204" pitchFamily="34" charset="0"/>
              </a:rPr>
              <a:t>position sensitive detector</a:t>
            </a:r>
            <a:endParaRPr lang="ja-JP" altLang="en-US" sz="1800">
              <a:latin typeface="Arial" panose="020B0604020202020204" pitchFamily="34" charset="0"/>
            </a:endParaRPr>
          </a:p>
        </p:txBody>
      </p:sp>
      <p:sp>
        <p:nvSpPr>
          <p:cNvPr id="36882" name="AutoShape 1054"/>
          <p:cNvSpPr>
            <a:spLocks noChangeArrowheads="1"/>
          </p:cNvSpPr>
          <p:nvPr/>
        </p:nvSpPr>
        <p:spPr bwMode="auto">
          <a:xfrm rot="14054895" flipH="1">
            <a:off x="2823369" y="2572544"/>
            <a:ext cx="152400" cy="1049338"/>
          </a:xfrm>
          <a:prstGeom prst="triangle">
            <a:avLst>
              <a:gd name="adj" fmla="val 50000"/>
            </a:avLst>
          </a:prstGeom>
          <a:gradFill rotWithShape="1">
            <a:gsLst>
              <a:gs pos="0">
                <a:srgbClr val="FFFF99"/>
              </a:gs>
              <a:gs pos="100000">
                <a:srgbClr val="C2C274"/>
              </a:gs>
            </a:gsLst>
            <a:lin ang="0" scaled="1"/>
          </a:gradFill>
          <a:ln w="9525" algn="ctr">
            <a:solidFill>
              <a:srgbClr val="FFFF7D"/>
            </a:solidFill>
            <a:miter lim="800000"/>
            <a:headEnd/>
            <a:tailEnd/>
          </a:ln>
          <a:effectLst>
            <a:outerShdw dist="35921" dir="2700000" algn="ctr" rotWithShape="0">
              <a:srgbClr val="808080">
                <a:alpha val="50000"/>
              </a:srgbClr>
            </a:outerShdw>
          </a:effectLst>
        </p:spPr>
        <p:txBody>
          <a:bodyPr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cs typeface="Arial" panose="020B0604020202020204" pitchFamily="34" charset="0"/>
            </a:endParaRPr>
          </a:p>
        </p:txBody>
      </p:sp>
      <p:grpSp>
        <p:nvGrpSpPr>
          <p:cNvPr id="36883" name="Group 84"/>
          <p:cNvGrpSpPr>
            <a:grpSpLocks/>
          </p:cNvGrpSpPr>
          <p:nvPr/>
        </p:nvGrpSpPr>
        <p:grpSpPr bwMode="auto">
          <a:xfrm>
            <a:off x="963613" y="2008188"/>
            <a:ext cx="522287" cy="542925"/>
            <a:chOff x="1734" y="3531"/>
            <a:chExt cx="360" cy="375"/>
          </a:xfrm>
        </p:grpSpPr>
        <p:sp>
          <p:nvSpPr>
            <p:cNvPr id="36925" name="Oval 72"/>
            <p:cNvSpPr>
              <a:spLocks noChangeArrowheads="1"/>
            </p:cNvSpPr>
            <p:nvPr/>
          </p:nvSpPr>
          <p:spPr bwMode="auto">
            <a:xfrm>
              <a:off x="1734" y="3531"/>
              <a:ext cx="360" cy="36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ja-JP" sz="1800">
                <a:latin typeface="Arial" panose="020B0604020202020204" pitchFamily="34" charset="0"/>
              </a:endParaRPr>
            </a:p>
          </p:txBody>
        </p:sp>
        <p:sp>
          <p:nvSpPr>
            <p:cNvPr id="36926" name="Line 74"/>
            <p:cNvSpPr>
              <a:spLocks noChangeShapeType="1"/>
            </p:cNvSpPr>
            <p:nvPr/>
          </p:nvSpPr>
          <p:spPr bwMode="auto">
            <a:xfrm>
              <a:off x="1740" y="3732"/>
              <a:ext cx="3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7" name="Line 75"/>
            <p:cNvSpPr>
              <a:spLocks noChangeShapeType="1"/>
            </p:cNvSpPr>
            <p:nvPr/>
          </p:nvSpPr>
          <p:spPr bwMode="auto">
            <a:xfrm>
              <a:off x="1914" y="3552"/>
              <a:ext cx="0" cy="35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928" name="Oval 77"/>
            <p:cNvSpPr>
              <a:spLocks noChangeArrowheads="1"/>
            </p:cNvSpPr>
            <p:nvPr/>
          </p:nvSpPr>
          <p:spPr bwMode="auto">
            <a:xfrm>
              <a:off x="1780" y="3604"/>
              <a:ext cx="270" cy="26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ja-JP" sz="1800">
                <a:latin typeface="Arial" panose="020B0604020202020204" pitchFamily="34" charset="0"/>
              </a:endParaRPr>
            </a:p>
          </p:txBody>
        </p:sp>
        <p:sp>
          <p:nvSpPr>
            <p:cNvPr id="36929" name="Line 73"/>
            <p:cNvSpPr>
              <a:spLocks noChangeShapeType="1"/>
            </p:cNvSpPr>
            <p:nvPr/>
          </p:nvSpPr>
          <p:spPr bwMode="auto">
            <a:xfrm flipV="1">
              <a:off x="1920" y="3624"/>
              <a:ext cx="138" cy="1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6884" name="Line 83"/>
          <p:cNvSpPr>
            <a:spLocks noChangeShapeType="1"/>
          </p:cNvSpPr>
          <p:nvPr/>
        </p:nvSpPr>
        <p:spPr bwMode="auto">
          <a:xfrm flipV="1">
            <a:off x="1225550" y="1590675"/>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5" name="Line 79"/>
          <p:cNvSpPr>
            <a:spLocks noChangeShapeType="1"/>
          </p:cNvSpPr>
          <p:nvPr/>
        </p:nvSpPr>
        <p:spPr bwMode="auto">
          <a:xfrm>
            <a:off x="920750" y="32289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6" name="Line 80"/>
          <p:cNvSpPr>
            <a:spLocks noChangeShapeType="1"/>
          </p:cNvSpPr>
          <p:nvPr/>
        </p:nvSpPr>
        <p:spPr bwMode="auto">
          <a:xfrm flipV="1">
            <a:off x="1225550" y="2563813"/>
            <a:ext cx="0" cy="6477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7" name="Line 82"/>
          <p:cNvSpPr>
            <a:spLocks noChangeShapeType="1"/>
          </p:cNvSpPr>
          <p:nvPr/>
        </p:nvSpPr>
        <p:spPr bwMode="auto">
          <a:xfrm>
            <a:off x="920750" y="3228975"/>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8" name="Line 86"/>
          <p:cNvSpPr>
            <a:spLocks noChangeShapeType="1"/>
          </p:cNvSpPr>
          <p:nvPr/>
        </p:nvSpPr>
        <p:spPr bwMode="auto">
          <a:xfrm flipV="1">
            <a:off x="1225550" y="3305175"/>
            <a:ext cx="0" cy="2873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89" name="Line 79"/>
          <p:cNvSpPr>
            <a:spLocks noChangeShapeType="1"/>
          </p:cNvSpPr>
          <p:nvPr/>
        </p:nvSpPr>
        <p:spPr bwMode="auto">
          <a:xfrm>
            <a:off x="920750" y="3305175"/>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0" name="Line 79"/>
          <p:cNvSpPr>
            <a:spLocks noChangeShapeType="1"/>
          </p:cNvSpPr>
          <p:nvPr/>
        </p:nvSpPr>
        <p:spPr bwMode="auto">
          <a:xfrm>
            <a:off x="920750" y="1290638"/>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1" name="Line 82"/>
          <p:cNvSpPr>
            <a:spLocks noChangeShapeType="1"/>
          </p:cNvSpPr>
          <p:nvPr/>
        </p:nvSpPr>
        <p:spPr bwMode="auto">
          <a:xfrm>
            <a:off x="920750" y="1290638"/>
            <a:ext cx="0" cy="76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2" name="Line 86"/>
          <p:cNvSpPr>
            <a:spLocks noChangeShapeType="1"/>
          </p:cNvSpPr>
          <p:nvPr/>
        </p:nvSpPr>
        <p:spPr bwMode="auto">
          <a:xfrm flipV="1">
            <a:off x="1225550" y="1366838"/>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3" name="Line 79"/>
          <p:cNvSpPr>
            <a:spLocks noChangeShapeType="1"/>
          </p:cNvSpPr>
          <p:nvPr/>
        </p:nvSpPr>
        <p:spPr bwMode="auto">
          <a:xfrm>
            <a:off x="920750" y="1366838"/>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894" name="Text Box 2285"/>
          <p:cNvSpPr txBox="1">
            <a:spLocks noChangeArrowheads="1"/>
          </p:cNvSpPr>
          <p:nvPr/>
        </p:nvSpPr>
        <p:spPr bwMode="auto">
          <a:xfrm>
            <a:off x="76200" y="3076575"/>
            <a:ext cx="633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start</a:t>
            </a:r>
            <a:endParaRPr lang="ja-JP" altLang="en-US" sz="1800">
              <a:latin typeface="Arial" panose="020B0604020202020204" pitchFamily="34" charset="0"/>
            </a:endParaRPr>
          </a:p>
        </p:txBody>
      </p:sp>
      <p:sp>
        <p:nvSpPr>
          <p:cNvPr id="36895" name="Text Box 2286"/>
          <p:cNvSpPr txBox="1">
            <a:spLocks noChangeArrowheads="1"/>
          </p:cNvSpPr>
          <p:nvPr/>
        </p:nvSpPr>
        <p:spPr bwMode="auto">
          <a:xfrm>
            <a:off x="93663" y="1138238"/>
            <a:ext cx="6207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stop</a:t>
            </a:r>
            <a:endParaRPr lang="ja-JP" altLang="en-US" sz="1800">
              <a:latin typeface="Arial" panose="020B0604020202020204" pitchFamily="34" charset="0"/>
            </a:endParaRPr>
          </a:p>
        </p:txBody>
      </p:sp>
      <p:sp>
        <p:nvSpPr>
          <p:cNvPr id="36896" name="Text Box 100"/>
          <p:cNvSpPr txBox="1">
            <a:spLocks noChangeArrowheads="1"/>
          </p:cNvSpPr>
          <p:nvPr/>
        </p:nvSpPr>
        <p:spPr bwMode="auto">
          <a:xfrm>
            <a:off x="128588" y="2171700"/>
            <a:ext cx="781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50000"/>
              </a:spcBef>
              <a:buFontTx/>
              <a:buNone/>
            </a:pPr>
            <a:r>
              <a:rPr lang="en-US" altLang="ja-JP" sz="1800">
                <a:latin typeface="Arial" panose="020B0604020202020204" pitchFamily="34" charset="0"/>
              </a:rPr>
              <a:t>timer</a:t>
            </a:r>
          </a:p>
        </p:txBody>
      </p:sp>
      <p:sp>
        <p:nvSpPr>
          <p:cNvPr id="36897" name="テキスト ボックス 2"/>
          <p:cNvSpPr txBox="1">
            <a:spLocks noChangeArrowheads="1"/>
          </p:cNvSpPr>
          <p:nvPr/>
        </p:nvSpPr>
        <p:spPr bwMode="auto">
          <a:xfrm>
            <a:off x="1603375" y="2008188"/>
            <a:ext cx="1454150"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time-of-flight</a:t>
            </a:r>
          </a:p>
        </p:txBody>
      </p:sp>
      <p:sp>
        <p:nvSpPr>
          <p:cNvPr id="36898" name="テキスト ボックス 3"/>
          <p:cNvSpPr txBox="1">
            <a:spLocks noChangeArrowheads="1"/>
          </p:cNvSpPr>
          <p:nvPr/>
        </p:nvSpPr>
        <p:spPr bwMode="auto">
          <a:xfrm>
            <a:off x="2809875" y="2566988"/>
            <a:ext cx="142875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pulsed laser</a:t>
            </a:r>
            <a:endParaRPr lang="ja-JP" altLang="en-US" sz="1800">
              <a:latin typeface="Arial" panose="020B0604020202020204" pitchFamily="34" charset="0"/>
            </a:endParaRPr>
          </a:p>
        </p:txBody>
      </p:sp>
      <p:grpSp>
        <p:nvGrpSpPr>
          <p:cNvPr id="36899" name="グループ化 5"/>
          <p:cNvGrpSpPr>
            <a:grpSpLocks noChangeAspect="1"/>
          </p:cNvGrpSpPr>
          <p:nvPr/>
        </p:nvGrpSpPr>
        <p:grpSpPr bwMode="auto">
          <a:xfrm>
            <a:off x="255588" y="3756025"/>
            <a:ext cx="1177925" cy="1201738"/>
            <a:chOff x="198959" y="3104333"/>
            <a:chExt cx="2036024" cy="2079989"/>
          </a:xfrm>
        </p:grpSpPr>
        <p:pic>
          <p:nvPicPr>
            <p:cNvPr id="36921" name="Picture 62" descr="図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959" y="3105496"/>
              <a:ext cx="2036024" cy="207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15" name="直線コネクタ 1014"/>
            <p:cNvCxnSpPr/>
            <p:nvPr/>
          </p:nvCxnSpPr>
          <p:spPr>
            <a:xfrm>
              <a:off x="1395329" y="4772171"/>
              <a:ext cx="499402" cy="274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36923" name="テキスト ボックス 80"/>
            <p:cNvSpPr txBox="1">
              <a:spLocks noChangeArrowheads="1"/>
            </p:cNvSpPr>
            <p:nvPr/>
          </p:nvSpPr>
          <p:spPr bwMode="auto">
            <a:xfrm>
              <a:off x="989222" y="4274828"/>
              <a:ext cx="979056" cy="385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400">
                  <a:solidFill>
                    <a:schemeClr val="bg1"/>
                  </a:solidFill>
                  <a:latin typeface="Arial" panose="020B0604020202020204" pitchFamily="34" charset="0"/>
                </a:rPr>
                <a:t>300 nm</a:t>
              </a:r>
              <a:endParaRPr lang="ja-JP" altLang="en-US" sz="1400">
                <a:solidFill>
                  <a:schemeClr val="bg1"/>
                </a:solidFill>
                <a:latin typeface="Arial" panose="020B0604020202020204" pitchFamily="34" charset="0"/>
              </a:endParaRPr>
            </a:p>
          </p:txBody>
        </p:sp>
        <p:sp>
          <p:nvSpPr>
            <p:cNvPr id="1017" name="正方形/長方形 1016"/>
            <p:cNvSpPr/>
            <p:nvPr/>
          </p:nvSpPr>
          <p:spPr bwMode="auto">
            <a:xfrm>
              <a:off x="583114" y="3104333"/>
              <a:ext cx="532330" cy="585255"/>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grpSp>
      <p:grpSp>
        <p:nvGrpSpPr>
          <p:cNvPr id="36900" name="グループ化 1247"/>
          <p:cNvGrpSpPr>
            <a:grpSpLocks noChangeAspect="1"/>
          </p:cNvGrpSpPr>
          <p:nvPr/>
        </p:nvGrpSpPr>
        <p:grpSpPr bwMode="auto">
          <a:xfrm>
            <a:off x="3119438" y="3016250"/>
            <a:ext cx="4103687" cy="1997075"/>
            <a:chOff x="3468688" y="1066800"/>
            <a:chExt cx="4609542" cy="2244726"/>
          </a:xfrm>
        </p:grpSpPr>
        <p:grpSp>
          <p:nvGrpSpPr>
            <p:cNvPr id="36904" name="グループ化 1270"/>
            <p:cNvGrpSpPr>
              <a:grpSpLocks noChangeAspect="1"/>
            </p:cNvGrpSpPr>
            <p:nvPr/>
          </p:nvGrpSpPr>
          <p:grpSpPr bwMode="auto">
            <a:xfrm>
              <a:off x="3468688" y="1066800"/>
              <a:ext cx="4608513" cy="2244726"/>
              <a:chOff x="3048000" y="1828800"/>
              <a:chExt cx="4267201" cy="2077843"/>
            </a:xfrm>
          </p:grpSpPr>
          <p:pic>
            <p:nvPicPr>
              <p:cNvPr id="1029" name="Picture 2" descr="C:\Users\kuramoto\Desktop\GB.bmp"/>
              <p:cNvPicPr>
                <a:picLocks noChangeAspect="1" noChangeArrowheads="1"/>
              </p:cNvPicPr>
              <p:nvPr/>
            </p:nvPicPr>
            <p:blipFill>
              <a:blip r:embed="rId6" cstate="screen">
                <a:extLst>
                  <a:ext uri="{28A0092B-C50C-407E-A947-70E740481C1C}">
                    <a14:useLocalDpi xmlns:a14="http://schemas.microsoft.com/office/drawing/2010/main"/>
                  </a:ext>
                </a:extLst>
              </a:blip>
              <a:srcRect l="13210" t="28180" r="9416" b="11436"/>
              <a:stretch>
                <a:fillRect/>
              </a:stretch>
            </p:blipFill>
            <p:spPr bwMode="auto">
              <a:xfrm>
                <a:off x="3048000" y="1828800"/>
                <a:ext cx="4267201" cy="2077843"/>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915" name="円/楕円 1263"/>
              <p:cNvSpPr>
                <a:spLocks noChangeArrowheads="1"/>
              </p:cNvSpPr>
              <p:nvPr/>
            </p:nvSpPr>
            <p:spPr bwMode="auto">
              <a:xfrm>
                <a:off x="3144931" y="3278502"/>
                <a:ext cx="108000" cy="107999"/>
              </a:xfrm>
              <a:prstGeom prst="ellipse">
                <a:avLst/>
              </a:prstGeom>
              <a:solidFill>
                <a:srgbClr val="FF9933"/>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16" name="テキスト ボックス 1264"/>
              <p:cNvSpPr txBox="1">
                <a:spLocks noChangeArrowheads="1"/>
              </p:cNvSpPr>
              <p:nvPr/>
            </p:nvSpPr>
            <p:spPr bwMode="auto">
              <a:xfrm>
                <a:off x="3254182" y="3147536"/>
                <a:ext cx="479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rgbClr val="FF9933"/>
                    </a:solidFill>
                    <a:latin typeface="Arial" panose="020B0604020202020204" pitchFamily="34" charset="0"/>
                  </a:rPr>
                  <a:t>Cu</a:t>
                </a:r>
                <a:endParaRPr lang="ja-JP" altLang="en-US" sz="1800">
                  <a:solidFill>
                    <a:srgbClr val="FF9933"/>
                  </a:solidFill>
                  <a:latin typeface="Arial" panose="020B0604020202020204" pitchFamily="34" charset="0"/>
                </a:endParaRPr>
              </a:p>
            </p:txBody>
          </p:sp>
          <p:sp>
            <p:nvSpPr>
              <p:cNvPr id="36917" name="円/楕円 1265"/>
              <p:cNvSpPr>
                <a:spLocks noChangeArrowheads="1"/>
              </p:cNvSpPr>
              <p:nvPr/>
            </p:nvSpPr>
            <p:spPr bwMode="auto">
              <a:xfrm>
                <a:off x="3144931" y="3571634"/>
                <a:ext cx="108000" cy="107999"/>
              </a:xfrm>
              <a:prstGeom prst="ellipse">
                <a:avLst/>
              </a:prstGeom>
              <a:solidFill>
                <a:srgbClr val="FF00FF"/>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solidFill>
                    <a:srgbClr val="FF00FF"/>
                  </a:solidFill>
                  <a:latin typeface="Arial" panose="020B0604020202020204" pitchFamily="34" charset="0"/>
                </a:endParaRPr>
              </a:p>
            </p:txBody>
          </p:sp>
          <p:sp>
            <p:nvSpPr>
              <p:cNvPr id="36918" name="テキスト ボックス 1266"/>
              <p:cNvSpPr txBox="1">
                <a:spLocks noChangeArrowheads="1"/>
              </p:cNvSpPr>
              <p:nvPr/>
            </p:nvSpPr>
            <p:spPr bwMode="auto">
              <a:xfrm>
                <a:off x="3287233" y="3440667"/>
                <a:ext cx="338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solidFill>
                      <a:srgbClr val="FF00FF"/>
                    </a:solidFill>
                    <a:latin typeface="Arial" panose="020B0604020202020204" pitchFamily="34" charset="0"/>
                  </a:rPr>
                  <a:t>P</a:t>
                </a:r>
                <a:endParaRPr lang="ja-JP" altLang="en-US" sz="1800">
                  <a:solidFill>
                    <a:srgbClr val="FF00FF"/>
                  </a:solidFill>
                  <a:latin typeface="Arial" panose="020B0604020202020204" pitchFamily="34" charset="0"/>
                </a:endParaRPr>
              </a:p>
            </p:txBody>
          </p:sp>
          <p:cxnSp>
            <p:nvCxnSpPr>
              <p:cNvPr id="1034" name="直線コネクタ 1033"/>
              <p:cNvCxnSpPr>
                <a:cxnSpLocks/>
              </p:cNvCxnSpPr>
              <p:nvPr/>
            </p:nvCxnSpPr>
            <p:spPr>
              <a:xfrm>
                <a:off x="3974280" y="3733215"/>
                <a:ext cx="135887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035" name="テキスト ボックス 1034"/>
              <p:cNvSpPr txBox="1"/>
              <p:nvPr/>
            </p:nvSpPr>
            <p:spPr>
              <a:xfrm>
                <a:off x="4174066" y="3359930"/>
                <a:ext cx="931234" cy="414577"/>
              </a:xfrm>
              <a:prstGeom prst="rect">
                <a:avLst/>
              </a:prstGeom>
              <a:noFill/>
            </p:spPr>
            <p:txBody>
              <a:bodyPr wrap="none">
                <a:spAutoFit/>
              </a:bodyPr>
              <a:lstStyle/>
              <a:p>
                <a:pPr>
                  <a:defRPr/>
                </a:pPr>
                <a:r>
                  <a:rPr lang="en-US" altLang="ja-JP" sz="2000" dirty="0">
                    <a:solidFill>
                      <a:schemeClr val="bg1">
                        <a:lumMod val="95000"/>
                      </a:schemeClr>
                    </a:solidFill>
                    <a:ea typeface="ＭＳ Ｐゴシック" panose="020B0600070205080204" pitchFamily="50" charset="-128"/>
                    <a:cs typeface="Arial" charset="0"/>
                  </a:rPr>
                  <a:t>50 nm</a:t>
                </a:r>
                <a:endParaRPr lang="ja-JP" altLang="en-US" sz="2000" dirty="0">
                  <a:solidFill>
                    <a:schemeClr val="bg1">
                      <a:lumMod val="95000"/>
                    </a:schemeClr>
                  </a:solidFill>
                  <a:ea typeface="ＭＳ Ｐゴシック" panose="020B0600070205080204" pitchFamily="50" charset="-128"/>
                  <a:cs typeface="Arial" charset="0"/>
                </a:endParaRPr>
              </a:p>
            </p:txBody>
          </p:sp>
        </p:grpSp>
        <p:sp>
          <p:nvSpPr>
            <p:cNvPr id="1020" name="テキスト ボックス 1019"/>
            <p:cNvSpPr txBox="1"/>
            <p:nvPr/>
          </p:nvSpPr>
          <p:spPr>
            <a:xfrm>
              <a:off x="4946951" y="1077506"/>
              <a:ext cx="2653385" cy="346166"/>
            </a:xfrm>
            <a:prstGeom prst="rect">
              <a:avLst/>
            </a:prstGeom>
            <a:noFill/>
          </p:spPr>
          <p:txBody>
            <a:bodyPr wrap="none">
              <a:spAutoFit/>
            </a:bodyPr>
            <a:lstStyle/>
            <a:p>
              <a:pPr>
                <a:defRPr/>
              </a:pPr>
              <a:r>
                <a:rPr lang="en-US" altLang="ja-JP" sz="1400" dirty="0">
                  <a:solidFill>
                    <a:schemeClr val="bg1">
                      <a:lumMod val="95000"/>
                    </a:schemeClr>
                  </a:solidFill>
                  <a:ea typeface="ＭＳ Ｐゴシック" panose="020B0600070205080204" pitchFamily="50" charset="-128"/>
                  <a:cs typeface="Arial" charset="0"/>
                </a:rPr>
                <a:t>grain boundary segregation</a:t>
              </a:r>
              <a:endParaRPr lang="ja-JP" altLang="en-US" sz="1400" dirty="0">
                <a:solidFill>
                  <a:schemeClr val="bg1">
                    <a:lumMod val="95000"/>
                  </a:schemeClr>
                </a:solidFill>
                <a:ea typeface="ＭＳ Ｐゴシック" panose="020B0600070205080204" pitchFamily="50" charset="-128"/>
                <a:cs typeface="Arial" charset="0"/>
              </a:endParaRPr>
            </a:p>
          </p:txBody>
        </p:sp>
        <p:cxnSp>
          <p:nvCxnSpPr>
            <p:cNvPr id="36906" name="直線矢印コネクタ 1277"/>
            <p:cNvCxnSpPr>
              <a:cxnSpLocks noChangeShapeType="1"/>
            </p:cNvCxnSpPr>
            <p:nvPr/>
          </p:nvCxnSpPr>
          <p:spPr bwMode="auto">
            <a:xfrm rot="10800000" flipV="1">
              <a:off x="5562600" y="1447800"/>
              <a:ext cx="381000" cy="152400"/>
            </a:xfrm>
            <a:prstGeom prst="straightConnector1">
              <a:avLst/>
            </a:prstGeom>
            <a:noFill/>
            <a:ln w="1905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1022" name="テキスト ボックス 1021"/>
            <p:cNvSpPr txBox="1"/>
            <p:nvPr/>
          </p:nvSpPr>
          <p:spPr>
            <a:xfrm>
              <a:off x="6469794" y="1448653"/>
              <a:ext cx="1608436" cy="356872"/>
            </a:xfrm>
            <a:prstGeom prst="rect">
              <a:avLst/>
            </a:prstGeom>
            <a:solidFill>
              <a:schemeClr val="tx1"/>
            </a:solidFill>
          </p:spPr>
          <p:txBody>
            <a:bodyPr wrap="none">
              <a:spAutoFit/>
            </a:bodyPr>
            <a:lstStyle/>
            <a:p>
              <a:pPr>
                <a:defRPr/>
              </a:pPr>
              <a:r>
                <a:rPr lang="en-US" altLang="ja-JP" sz="1400" dirty="0">
                  <a:solidFill>
                    <a:schemeClr val="bg1">
                      <a:lumMod val="95000"/>
                    </a:schemeClr>
                  </a:solidFill>
                  <a:ea typeface="ＭＳ Ｐゴシック" panose="020B0600070205080204" pitchFamily="50" charset="-128"/>
                  <a:cs typeface="Arial" charset="0"/>
                </a:rPr>
                <a:t>Cu rich clusters</a:t>
              </a:r>
              <a:endParaRPr lang="ja-JP" altLang="en-US" sz="1400" dirty="0">
                <a:solidFill>
                  <a:schemeClr val="bg1">
                    <a:lumMod val="95000"/>
                  </a:schemeClr>
                </a:solidFill>
                <a:ea typeface="ＭＳ Ｐゴシック" panose="020B0600070205080204" pitchFamily="50" charset="-128"/>
                <a:cs typeface="Arial" charset="0"/>
              </a:endParaRPr>
            </a:p>
          </p:txBody>
        </p:sp>
        <p:sp>
          <p:nvSpPr>
            <p:cNvPr id="36908" name="円/楕円 1280"/>
            <p:cNvSpPr>
              <a:spLocks noChangeArrowheads="1"/>
            </p:cNvSpPr>
            <p:nvPr/>
          </p:nvSpPr>
          <p:spPr bwMode="auto">
            <a:xfrm>
              <a:off x="6172200" y="1927225"/>
              <a:ext cx="215900" cy="215900"/>
            </a:xfrm>
            <a:prstGeom prst="ellipse">
              <a:avLst/>
            </a:prstGeom>
            <a:noFill/>
            <a:ln w="1905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09" name="円/楕円 1281"/>
            <p:cNvSpPr>
              <a:spLocks noChangeArrowheads="1"/>
            </p:cNvSpPr>
            <p:nvPr/>
          </p:nvSpPr>
          <p:spPr bwMode="auto">
            <a:xfrm>
              <a:off x="5616575" y="1752600"/>
              <a:ext cx="215900" cy="215900"/>
            </a:xfrm>
            <a:prstGeom prst="ellipse">
              <a:avLst/>
            </a:prstGeom>
            <a:noFill/>
            <a:ln w="1905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sp>
          <p:nvSpPr>
            <p:cNvPr id="36910" name="円/楕円 1282"/>
            <p:cNvSpPr>
              <a:spLocks noChangeArrowheads="1"/>
            </p:cNvSpPr>
            <p:nvPr/>
          </p:nvSpPr>
          <p:spPr bwMode="auto">
            <a:xfrm>
              <a:off x="6651625" y="2397126"/>
              <a:ext cx="215900" cy="215900"/>
            </a:xfrm>
            <a:prstGeom prst="ellipse">
              <a:avLst/>
            </a:prstGeom>
            <a:noFill/>
            <a:ln w="19050"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ja-JP" altLang="en-US" sz="1800">
                <a:latin typeface="Arial" panose="020B0604020202020204" pitchFamily="34" charset="0"/>
              </a:endParaRPr>
            </a:p>
          </p:txBody>
        </p:sp>
        <p:cxnSp>
          <p:nvCxnSpPr>
            <p:cNvPr id="36911" name="直線矢印コネクタ 1283"/>
            <p:cNvCxnSpPr>
              <a:cxnSpLocks noChangeShapeType="1"/>
              <a:stCxn id="1022" idx="1"/>
            </p:cNvCxnSpPr>
            <p:nvPr/>
          </p:nvCxnSpPr>
          <p:spPr bwMode="auto">
            <a:xfrm flipH="1">
              <a:off x="5791200" y="1626975"/>
              <a:ext cx="679450" cy="201825"/>
            </a:xfrm>
            <a:prstGeom prst="straightConnector1">
              <a:avLst/>
            </a:prstGeom>
            <a:noFill/>
            <a:ln w="19050"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36912" name="直線矢印コネクタ 1285"/>
            <p:cNvCxnSpPr>
              <a:cxnSpLocks noChangeShapeType="1"/>
            </p:cNvCxnSpPr>
            <p:nvPr/>
          </p:nvCxnSpPr>
          <p:spPr bwMode="auto">
            <a:xfrm rot="10800000" flipV="1">
              <a:off x="6324600" y="1828800"/>
              <a:ext cx="228600" cy="152400"/>
            </a:xfrm>
            <a:prstGeom prst="straightConnector1">
              <a:avLst/>
            </a:prstGeom>
            <a:noFill/>
            <a:ln w="19050"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36913" name="直線矢印コネクタ 1287"/>
            <p:cNvCxnSpPr>
              <a:cxnSpLocks noChangeShapeType="1"/>
            </p:cNvCxnSpPr>
            <p:nvPr/>
          </p:nvCxnSpPr>
          <p:spPr bwMode="auto">
            <a:xfrm rot="5400000">
              <a:off x="6553200" y="2057400"/>
              <a:ext cx="533400" cy="76200"/>
            </a:xfrm>
            <a:prstGeom prst="straightConnector1">
              <a:avLst/>
            </a:prstGeom>
            <a:noFill/>
            <a:ln w="19050" algn="ctr">
              <a:solidFill>
                <a:schemeClr val="bg1"/>
              </a:solidFill>
              <a:round/>
              <a:headEnd/>
              <a:tailEnd type="arrow" w="med" len="med"/>
            </a:ln>
            <a:extLst>
              <a:ext uri="{909E8E84-426E-40DD-AFC4-6F175D3DCCD1}">
                <a14:hiddenFill xmlns:a14="http://schemas.microsoft.com/office/drawing/2010/main">
                  <a:noFill/>
                </a14:hiddenFill>
              </a:ext>
            </a:extLst>
          </p:spPr>
        </p:cxnSp>
      </p:grpSp>
      <p:sp>
        <p:nvSpPr>
          <p:cNvPr id="36901" name="テキスト ボックス 12"/>
          <p:cNvSpPr txBox="1">
            <a:spLocks noChangeArrowheads="1"/>
          </p:cNvSpPr>
          <p:nvPr/>
        </p:nvSpPr>
        <p:spPr bwMode="auto">
          <a:xfrm>
            <a:off x="112713" y="3538538"/>
            <a:ext cx="12049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100">
                <a:latin typeface="Arial" panose="020B0604020202020204" pitchFamily="34" charset="0"/>
              </a:rPr>
              <a:t>analytical region</a:t>
            </a:r>
            <a:endParaRPr lang="ja-JP" altLang="en-US" sz="1100">
              <a:latin typeface="Arial" panose="020B0604020202020204" pitchFamily="34" charset="0"/>
            </a:endParaRPr>
          </a:p>
        </p:txBody>
      </p:sp>
      <p:sp>
        <p:nvSpPr>
          <p:cNvPr id="36902" name="テキスト ボックス 13"/>
          <p:cNvSpPr txBox="1">
            <a:spLocks noChangeArrowheads="1"/>
          </p:cNvSpPr>
          <p:nvPr/>
        </p:nvSpPr>
        <p:spPr bwMode="auto">
          <a:xfrm>
            <a:off x="82550" y="4906963"/>
            <a:ext cx="1847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SEM image of specimen</a:t>
            </a:r>
            <a:endParaRPr lang="ja-JP" altLang="en-US" sz="1200">
              <a:latin typeface="Arial" panose="020B0604020202020204" pitchFamily="34" charset="0"/>
            </a:endParaRPr>
          </a:p>
        </p:txBody>
      </p:sp>
      <p:sp>
        <p:nvSpPr>
          <p:cNvPr id="36903"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92F41464-FA26-4C41-AC80-BEC75A1D1E89}" type="slidenum">
              <a:rPr lang="ja-JP" altLang="en-US" sz="1200">
                <a:solidFill>
                  <a:srgbClr val="898989"/>
                </a:solidFill>
              </a:rPr>
              <a:pPr>
                <a:spcBef>
                  <a:spcPct val="0"/>
                </a:spcBef>
                <a:buFontTx/>
                <a:buNone/>
              </a:pPr>
              <a:t>32</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789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72771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solute cluster vs. temp. shift</a:t>
            </a:r>
            <a:endParaRPr lang="ja-JP" altLang="en-US" sz="3600" b="1" dirty="0">
              <a:solidFill>
                <a:schemeClr val="tx1">
                  <a:lumMod val="95000"/>
                  <a:lumOff val="5000"/>
                </a:schemeClr>
              </a:solidFill>
              <a:ea typeface="+mn-ea"/>
              <a:cs typeface="Arial" pitchFamily="34" charset="0"/>
            </a:endParaRPr>
          </a:p>
        </p:txBody>
      </p:sp>
      <p:sp>
        <p:nvSpPr>
          <p:cNvPr id="37893" name="テキスト ボックス 25"/>
          <p:cNvSpPr txBox="1">
            <a:spLocks noChangeArrowheads="1"/>
          </p:cNvSpPr>
          <p:nvPr/>
        </p:nvSpPr>
        <p:spPr bwMode="auto">
          <a:xfrm>
            <a:off x="976313" y="5689600"/>
            <a:ext cx="7467600" cy="954088"/>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Empirical data suggest shift of transition temperature (</a:t>
            </a:r>
            <a:r>
              <a:rPr lang="en-US" altLang="ja-JP" sz="2000">
                <a:latin typeface="Symbol" panose="05050102010706020507" pitchFamily="18" charset="2"/>
              </a:rPr>
              <a:t>D</a:t>
            </a:r>
            <a:r>
              <a:rPr lang="en-US" altLang="ja-JP" sz="2000">
                <a:latin typeface="Arial" panose="020B0604020202020204" pitchFamily="34" charset="0"/>
              </a:rPr>
              <a:t>RT</a:t>
            </a:r>
            <a:r>
              <a:rPr lang="en-US" altLang="ja-JP" sz="2000" baseline="-25000">
                <a:latin typeface="Arial" panose="020B0604020202020204" pitchFamily="34" charset="0"/>
              </a:rPr>
              <a:t>NDT</a:t>
            </a:r>
            <a:r>
              <a:rPr lang="en-US" altLang="ja-JP" sz="2000">
                <a:latin typeface="Arial" panose="020B0604020202020204" pitchFamily="34" charset="0"/>
              </a:rPr>
              <a:t>) is proportional to the square root of cluster volume fraction (Vf).  </a:t>
            </a:r>
          </a:p>
          <a:p>
            <a:pPr algn="r">
              <a:spcBef>
                <a:spcPct val="0"/>
              </a:spcBef>
              <a:buFontTx/>
              <a:buNone/>
            </a:pPr>
            <a:r>
              <a:rPr lang="en-US" altLang="ja-JP" sz="1600">
                <a:latin typeface="Arial" panose="020B0604020202020204" pitchFamily="34" charset="0"/>
              </a:rPr>
              <a:t>N. Soneda et al, J ASTM Int. 2010(7), JAI102127</a:t>
            </a:r>
            <a:endParaRPr lang="ja-JP" altLang="en-US" sz="1600">
              <a:latin typeface="Arial" panose="020B0604020202020204" pitchFamily="34" charset="0"/>
            </a:endParaRPr>
          </a:p>
        </p:txBody>
      </p:sp>
      <p:sp>
        <p:nvSpPr>
          <p:cNvPr id="149510" name="テキスト ボックス 26"/>
          <p:cNvSpPr txBox="1">
            <a:spLocks noChangeArrowheads="1"/>
          </p:cNvSpPr>
          <p:nvPr/>
        </p:nvSpPr>
        <p:spPr bwMode="auto">
          <a:xfrm>
            <a:off x="6503988" y="1185863"/>
            <a:ext cx="2287587" cy="2308225"/>
          </a:xfrm>
          <a:prstGeom prst="rect">
            <a:avLst/>
          </a:prstGeom>
          <a:solidFill>
            <a:srgbClr val="CCFFFF"/>
          </a:solidFill>
          <a:ln w="9525">
            <a:solidFill>
              <a:srgbClr val="0066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It is also known that these clusters show </a:t>
            </a:r>
            <a:r>
              <a:rPr lang="en-US" altLang="ja-JP" sz="1800" b="1" u="sng">
                <a:solidFill>
                  <a:srgbClr val="FF0000"/>
                </a:solidFill>
                <a:latin typeface="Arial" panose="020B0604020202020204" pitchFamily="34" charset="0"/>
              </a:rPr>
              <a:t>Ostwald ripening </a:t>
            </a:r>
            <a:r>
              <a:rPr lang="en-US" altLang="ja-JP" sz="1800">
                <a:latin typeface="Arial" panose="020B0604020202020204" pitchFamily="34" charset="0"/>
              </a:rPr>
              <a:t>during irradiation.</a:t>
            </a: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1800">
                <a:latin typeface="Arial" panose="020B0604020202020204" pitchFamily="34" charset="0"/>
              </a:rPr>
              <a:t>The size increases and the number density decreases.</a:t>
            </a:r>
            <a:endParaRPr lang="ja-JP" altLang="en-US" sz="1800">
              <a:latin typeface="Arial" panose="020B0604020202020204" pitchFamily="34" charset="0"/>
            </a:endParaRPr>
          </a:p>
        </p:txBody>
      </p:sp>
      <p:pic>
        <p:nvPicPr>
          <p:cNvPr id="37895" name="Picture 1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375" y="984250"/>
            <a:ext cx="5594350"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6"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3EFBAC0-56BD-4074-91B2-DDA12081C810}" type="slidenum">
              <a:rPr lang="ja-JP" altLang="en-US" sz="1200">
                <a:solidFill>
                  <a:srgbClr val="898989"/>
                </a:solidFill>
              </a:rPr>
              <a:pPr>
                <a:spcBef>
                  <a:spcPct val="0"/>
                </a:spcBef>
                <a:buFontTx/>
                <a:buNone/>
              </a:pPr>
              <a:t>33</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9510"/>
                                        </p:tgtEl>
                                        <p:attrNameLst>
                                          <p:attrName>style.visibility</p:attrName>
                                        </p:attrNameLst>
                                      </p:cBhvr>
                                      <p:to>
                                        <p:strVal val="visible"/>
                                      </p:to>
                                    </p:set>
                                    <p:animEffect transition="in" filter="fade">
                                      <p:cBhvr>
                                        <p:cTn id="7" dur="500"/>
                                        <p:tgtEl>
                                          <p:spTgt spid="149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テキスト ボックス 26"/>
          <p:cNvSpPr txBox="1">
            <a:spLocks noChangeArrowheads="1"/>
          </p:cNvSpPr>
          <p:nvPr/>
        </p:nvSpPr>
        <p:spPr bwMode="auto">
          <a:xfrm>
            <a:off x="522288" y="3268663"/>
            <a:ext cx="8129587" cy="3138487"/>
          </a:xfrm>
          <a:prstGeom prst="rect">
            <a:avLst/>
          </a:prstGeom>
          <a:solidFill>
            <a:srgbClr val="CCFFFF"/>
          </a:solidFill>
          <a:ln w="9525">
            <a:solidFill>
              <a:srgbClr val="0066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1800">
                <a:latin typeface="Arial" panose="020B0604020202020204" pitchFamily="34" charset="0"/>
              </a:rPr>
              <a:t>Maximum fluence or dose and typical temperature for 40-years operation of a reactor pressure vessel and core internals.</a:t>
            </a:r>
            <a:endParaRPr lang="en-US" altLang="ja-JP" sz="1400">
              <a:latin typeface="Arial" panose="020B0604020202020204" pitchFamily="34" charset="0"/>
            </a:endParaRPr>
          </a:p>
        </p:txBody>
      </p:sp>
      <p:sp>
        <p:nvSpPr>
          <p:cNvPr id="92" name="Text Box 25"/>
          <p:cNvSpPr txBox="1">
            <a:spLocks noChangeArrowheads="1"/>
          </p:cNvSpPr>
          <p:nvPr/>
        </p:nvSpPr>
        <p:spPr bwMode="auto">
          <a:xfrm>
            <a:off x="2343150" y="3322638"/>
            <a:ext cx="3362325" cy="1323975"/>
          </a:xfrm>
          <a:prstGeom prst="rect">
            <a:avLst/>
          </a:prstGeom>
          <a:solidFill>
            <a:srgbClr val="FFFFCC"/>
          </a:solidFill>
          <a:ln w="9525">
            <a:noFill/>
            <a:miter lim="800000"/>
            <a:headEnd/>
            <a:tailEnd/>
          </a:ln>
        </p:spPr>
        <p:txBody>
          <a:bodyPr tIns="0">
            <a:spAutoFit/>
          </a:bodyPr>
          <a:lstStyle/>
          <a:p>
            <a:pPr algn="ctr" eaLnBrk="1" fontAlgn="auto" hangingPunct="1">
              <a:spcBef>
                <a:spcPts val="0"/>
              </a:spcBef>
              <a:spcAft>
                <a:spcPts val="0"/>
              </a:spcAft>
              <a:defRPr/>
            </a:pPr>
            <a:r>
              <a:rPr lang="en-US" altLang="ja-JP" sz="2000" b="1" dirty="0">
                <a:solidFill>
                  <a:schemeClr val="tx1">
                    <a:lumMod val="95000"/>
                    <a:lumOff val="5000"/>
                  </a:schemeClr>
                </a:solidFill>
                <a:ea typeface="+mn-ea"/>
                <a:cs typeface="Arial" pitchFamily="34" charset="0"/>
              </a:rPr>
              <a:t>reactor pressure vessel</a:t>
            </a:r>
          </a:p>
          <a:p>
            <a:pPr algn="ctr" eaLnBrk="1" fontAlgn="auto" hangingPunct="1">
              <a:spcBef>
                <a:spcPts val="0"/>
              </a:spcBef>
              <a:spcAft>
                <a:spcPts val="0"/>
              </a:spcAft>
              <a:defRPr/>
            </a:pPr>
            <a:endParaRPr lang="en-US" altLang="ja-JP" sz="2000" b="1" dirty="0">
              <a:solidFill>
                <a:schemeClr val="tx1">
                  <a:lumMod val="95000"/>
                  <a:lumOff val="5000"/>
                </a:schemeClr>
              </a:solidFill>
              <a:ea typeface="+mn-ea"/>
              <a:cs typeface="Arial" pitchFamily="34" charset="0"/>
            </a:endParaRPr>
          </a:p>
          <a:p>
            <a:pPr algn="ctr" eaLnBrk="1" fontAlgn="auto" hangingPunct="1">
              <a:spcBef>
                <a:spcPts val="0"/>
              </a:spcBef>
              <a:spcAft>
                <a:spcPts val="0"/>
              </a:spcAft>
              <a:defRPr/>
            </a:pPr>
            <a:endParaRPr lang="en-US" altLang="ja-JP" sz="2000" b="1" dirty="0">
              <a:solidFill>
                <a:schemeClr val="tx1">
                  <a:lumMod val="95000"/>
                  <a:lumOff val="5000"/>
                </a:schemeClr>
              </a:solidFill>
              <a:ea typeface="+mn-ea"/>
              <a:cs typeface="Arial" pitchFamily="34" charset="0"/>
            </a:endParaRPr>
          </a:p>
          <a:p>
            <a:pPr algn="ctr" eaLnBrk="1" fontAlgn="auto" hangingPunct="1">
              <a:spcBef>
                <a:spcPts val="0"/>
              </a:spcBef>
              <a:spcAft>
                <a:spcPts val="0"/>
              </a:spcAft>
              <a:defRPr/>
            </a:pPr>
            <a:endParaRPr lang="en-US" altLang="ja-JP" sz="2000" b="1" dirty="0">
              <a:solidFill>
                <a:schemeClr val="tx1">
                  <a:lumMod val="95000"/>
                  <a:lumOff val="5000"/>
                </a:schemeClr>
              </a:solidFill>
              <a:ea typeface="+mn-ea"/>
              <a:cs typeface="Arial" pitchFamily="34" charset="0"/>
            </a:endParaRPr>
          </a:p>
        </p:txBody>
      </p:sp>
      <p:sp>
        <p:nvSpPr>
          <p:cNvPr id="94" name="Text Box 25"/>
          <p:cNvSpPr txBox="1">
            <a:spLocks noChangeArrowheads="1"/>
          </p:cNvSpPr>
          <p:nvPr/>
        </p:nvSpPr>
        <p:spPr bwMode="auto">
          <a:xfrm>
            <a:off x="6269038" y="3328988"/>
            <a:ext cx="2184400" cy="1322387"/>
          </a:xfrm>
          <a:prstGeom prst="rect">
            <a:avLst/>
          </a:prstGeom>
          <a:solidFill>
            <a:srgbClr val="FFFF00"/>
          </a:solidFill>
          <a:ln w="9525">
            <a:noFill/>
            <a:miter lim="800000"/>
            <a:headEnd/>
            <a:tailEnd/>
          </a:ln>
        </p:spPr>
        <p:txBody>
          <a:bodyPr tIns="0">
            <a:spAutoFit/>
          </a:bodyPr>
          <a:lstStyle/>
          <a:p>
            <a:pPr algn="ctr" eaLnBrk="1" fontAlgn="auto" hangingPunct="1">
              <a:spcBef>
                <a:spcPts val="0"/>
              </a:spcBef>
              <a:spcAft>
                <a:spcPts val="0"/>
              </a:spcAft>
              <a:defRPr/>
            </a:pPr>
            <a:r>
              <a:rPr lang="en-US" altLang="ja-JP" sz="2000" b="1" dirty="0">
                <a:solidFill>
                  <a:schemeClr val="tx1">
                    <a:lumMod val="95000"/>
                    <a:lumOff val="5000"/>
                  </a:schemeClr>
                </a:solidFill>
                <a:ea typeface="+mn-ea"/>
                <a:cs typeface="Arial" pitchFamily="34" charset="0"/>
              </a:rPr>
              <a:t>core internals</a:t>
            </a:r>
          </a:p>
          <a:p>
            <a:pPr algn="ctr" eaLnBrk="1" fontAlgn="auto" hangingPunct="1">
              <a:spcBef>
                <a:spcPts val="0"/>
              </a:spcBef>
              <a:spcAft>
                <a:spcPts val="0"/>
              </a:spcAft>
              <a:defRPr/>
            </a:pPr>
            <a:endParaRPr lang="en-US" altLang="ja-JP" sz="2000" b="1" dirty="0">
              <a:solidFill>
                <a:schemeClr val="tx1">
                  <a:lumMod val="95000"/>
                  <a:lumOff val="5000"/>
                </a:schemeClr>
              </a:solidFill>
              <a:ea typeface="+mn-ea"/>
              <a:cs typeface="Arial" pitchFamily="34" charset="0"/>
            </a:endParaRPr>
          </a:p>
          <a:p>
            <a:pPr algn="ctr" eaLnBrk="1" fontAlgn="auto" hangingPunct="1">
              <a:spcBef>
                <a:spcPts val="0"/>
              </a:spcBef>
              <a:spcAft>
                <a:spcPts val="0"/>
              </a:spcAft>
              <a:defRPr/>
            </a:pPr>
            <a:endParaRPr lang="en-US" altLang="ja-JP" sz="2000" b="1" dirty="0">
              <a:solidFill>
                <a:schemeClr val="tx1">
                  <a:lumMod val="95000"/>
                  <a:lumOff val="5000"/>
                </a:schemeClr>
              </a:solidFill>
              <a:ea typeface="+mn-ea"/>
              <a:cs typeface="Arial" pitchFamily="34" charset="0"/>
            </a:endParaRPr>
          </a:p>
          <a:p>
            <a:pPr algn="ctr" eaLnBrk="1" fontAlgn="auto" hangingPunct="1">
              <a:spcBef>
                <a:spcPts val="0"/>
              </a:spcBef>
              <a:spcAft>
                <a:spcPts val="0"/>
              </a:spcAft>
              <a:defRPr/>
            </a:pPr>
            <a:endParaRPr lang="en-US" altLang="ja-JP" sz="2000" b="1" dirty="0">
              <a:solidFill>
                <a:schemeClr val="tx1">
                  <a:lumMod val="95000"/>
                  <a:lumOff val="5000"/>
                </a:schemeClr>
              </a:solidFill>
              <a:ea typeface="+mn-ea"/>
              <a:cs typeface="Arial" pitchFamily="34" charset="0"/>
            </a:endParaRPr>
          </a:p>
        </p:txBody>
      </p:sp>
      <p:sp>
        <p:nvSpPr>
          <p:cNvPr id="38917"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8918"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60475" y="188913"/>
            <a:ext cx="739775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prevention of RPV </a:t>
            </a:r>
            <a:r>
              <a:rPr lang="en-US" altLang="ja-JP" sz="3600" b="1" dirty="0" err="1">
                <a:solidFill>
                  <a:schemeClr val="tx1">
                    <a:lumMod val="95000"/>
                    <a:lumOff val="5000"/>
                  </a:schemeClr>
                </a:solidFill>
                <a:ea typeface="+mn-ea"/>
                <a:cs typeface="Arial" pitchFamily="34" charset="0"/>
              </a:rPr>
              <a:t>embrittlement</a:t>
            </a:r>
            <a:endParaRPr lang="ja-JP" altLang="en-US" sz="3600" b="1" dirty="0">
              <a:solidFill>
                <a:schemeClr val="tx1">
                  <a:lumMod val="95000"/>
                  <a:lumOff val="5000"/>
                </a:schemeClr>
              </a:solidFill>
              <a:ea typeface="+mn-ea"/>
              <a:cs typeface="Arial" pitchFamily="34" charset="0"/>
            </a:endParaRPr>
          </a:p>
        </p:txBody>
      </p:sp>
      <p:sp>
        <p:nvSpPr>
          <p:cNvPr id="38920" name="テキスト ボックス 25"/>
          <p:cNvSpPr txBox="1">
            <a:spLocks noChangeArrowheads="1"/>
          </p:cNvSpPr>
          <p:nvPr/>
        </p:nvSpPr>
        <p:spPr bwMode="auto">
          <a:xfrm>
            <a:off x="528638" y="1084263"/>
            <a:ext cx="8129587" cy="83026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400">
                <a:latin typeface="Arial" panose="020B0604020202020204" pitchFamily="34" charset="0"/>
              </a:rPr>
              <a:t>Eliminating harmful impurities such as P, Cu, S from the steel is important.        Don’t forget about welding wires!</a:t>
            </a:r>
          </a:p>
        </p:txBody>
      </p:sp>
      <p:sp>
        <p:nvSpPr>
          <p:cNvPr id="151561" name="テキスト ボックス 26"/>
          <p:cNvSpPr txBox="1">
            <a:spLocks noChangeArrowheads="1"/>
          </p:cNvSpPr>
          <p:nvPr/>
        </p:nvSpPr>
        <p:spPr bwMode="auto">
          <a:xfrm>
            <a:off x="528638" y="1985963"/>
            <a:ext cx="8129587" cy="1200150"/>
          </a:xfrm>
          <a:prstGeom prst="rect">
            <a:avLst/>
          </a:prstGeom>
          <a:solidFill>
            <a:srgbClr val="CCFFFF"/>
          </a:solidFill>
          <a:ln w="9525">
            <a:solidFill>
              <a:srgbClr val="0066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Embrittlement of RPV steel is a hot issue, but current efforts in this area seems to be mostly for the life prediction of RPV’s </a:t>
            </a:r>
            <a:r>
              <a:rPr lang="en-US" altLang="ja-JP" sz="1800" b="1" u="sng">
                <a:solidFill>
                  <a:srgbClr val="FF0000"/>
                </a:solidFill>
                <a:latin typeface="Arial" panose="020B0604020202020204" pitchFamily="34" charset="0"/>
              </a:rPr>
              <a:t>we are now using</a:t>
            </a:r>
            <a:r>
              <a:rPr lang="en-US" altLang="ja-JP" sz="1800">
                <a:latin typeface="Arial" panose="020B0604020202020204" pitchFamily="34" charset="0"/>
              </a:rPr>
              <a:t>.</a:t>
            </a:r>
          </a:p>
          <a:p>
            <a:pPr>
              <a:spcBef>
                <a:spcPct val="0"/>
              </a:spcBef>
              <a:buFontTx/>
              <a:buNone/>
            </a:pPr>
            <a:r>
              <a:rPr lang="en-US" altLang="ja-JP" sz="1800">
                <a:latin typeface="Arial" panose="020B0604020202020204" pitchFamily="34" charset="0"/>
              </a:rPr>
              <a:t>Note that neutron irradiation to vital components depends on the design.</a:t>
            </a:r>
          </a:p>
          <a:p>
            <a:pPr>
              <a:spcBef>
                <a:spcPct val="0"/>
              </a:spcBef>
              <a:buFontTx/>
              <a:buNone/>
            </a:pPr>
            <a:r>
              <a:rPr lang="en-US" altLang="ja-JP" sz="1800">
                <a:latin typeface="Arial" panose="020B0604020202020204" pitchFamily="34" charset="0"/>
              </a:rPr>
              <a:t>Even in current design, neutron damage in </a:t>
            </a:r>
            <a:r>
              <a:rPr lang="en-US" altLang="ja-JP" sz="1800">
                <a:solidFill>
                  <a:srgbClr val="00B050"/>
                </a:solidFill>
                <a:latin typeface="Arial" panose="020B0604020202020204" pitchFamily="34" charset="0"/>
              </a:rPr>
              <a:t>BWR</a:t>
            </a:r>
            <a:r>
              <a:rPr lang="en-US" altLang="ja-JP" sz="1800">
                <a:latin typeface="Arial" panose="020B0604020202020204" pitchFamily="34" charset="0"/>
              </a:rPr>
              <a:t>’s is much lower in </a:t>
            </a:r>
            <a:r>
              <a:rPr lang="en-US" altLang="ja-JP" sz="1800">
                <a:solidFill>
                  <a:srgbClr val="0066FF"/>
                </a:solidFill>
                <a:latin typeface="Arial" panose="020B0604020202020204" pitchFamily="34" charset="0"/>
              </a:rPr>
              <a:t>PWR</a:t>
            </a:r>
            <a:r>
              <a:rPr lang="en-US" altLang="ja-JP" sz="1800">
                <a:latin typeface="Arial" panose="020B0604020202020204" pitchFamily="34" charset="0"/>
              </a:rPr>
              <a:t>’s.</a:t>
            </a:r>
          </a:p>
        </p:txBody>
      </p:sp>
      <p:cxnSp>
        <p:nvCxnSpPr>
          <p:cNvPr id="3" name="直線コネクタ 2"/>
          <p:cNvCxnSpPr/>
          <p:nvPr/>
        </p:nvCxnSpPr>
        <p:spPr>
          <a:xfrm>
            <a:off x="1798638" y="5100638"/>
            <a:ext cx="66595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1812925" y="5265738"/>
            <a:ext cx="665956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 Box 25"/>
          <p:cNvSpPr txBox="1">
            <a:spLocks noChangeArrowheads="1"/>
          </p:cNvSpPr>
          <p:nvPr/>
        </p:nvSpPr>
        <p:spPr bwMode="auto">
          <a:xfrm>
            <a:off x="573088" y="4578350"/>
            <a:ext cx="1052512" cy="461963"/>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2400" b="1" dirty="0" err="1">
                <a:solidFill>
                  <a:schemeClr val="tx1">
                    <a:lumMod val="95000"/>
                    <a:lumOff val="5000"/>
                  </a:schemeClr>
                </a:solidFill>
                <a:ea typeface="+mn-ea"/>
                <a:cs typeface="Arial" pitchFamily="34" charset="0"/>
              </a:rPr>
              <a:t>dpa</a:t>
            </a:r>
            <a:endParaRPr lang="ja-JP" altLang="en-US" sz="2400" b="1" dirty="0">
              <a:solidFill>
                <a:schemeClr val="tx1">
                  <a:lumMod val="95000"/>
                  <a:lumOff val="5000"/>
                </a:schemeClr>
              </a:solidFill>
              <a:ea typeface="+mn-ea"/>
              <a:cs typeface="Arial" pitchFamily="34" charset="0"/>
            </a:endParaRPr>
          </a:p>
        </p:txBody>
      </p:sp>
      <p:sp>
        <p:nvSpPr>
          <p:cNvPr id="48" name="Text Box 25"/>
          <p:cNvSpPr txBox="1">
            <a:spLocks noChangeArrowheads="1"/>
          </p:cNvSpPr>
          <p:nvPr/>
        </p:nvSpPr>
        <p:spPr bwMode="auto">
          <a:xfrm>
            <a:off x="655638" y="5121275"/>
            <a:ext cx="1820862" cy="584200"/>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altLang="ja-JP" sz="1600" b="1" dirty="0" err="1">
                <a:solidFill>
                  <a:schemeClr val="tx1">
                    <a:lumMod val="95000"/>
                    <a:lumOff val="5000"/>
                  </a:schemeClr>
                </a:solidFill>
                <a:ea typeface="+mn-ea"/>
                <a:cs typeface="Arial" pitchFamily="34" charset="0"/>
              </a:rPr>
              <a:t>Fluence</a:t>
            </a:r>
            <a:endParaRPr lang="en-US" altLang="ja-JP" sz="1600" b="1" dirty="0">
              <a:solidFill>
                <a:schemeClr val="tx1">
                  <a:lumMod val="95000"/>
                  <a:lumOff val="5000"/>
                </a:schemeClr>
              </a:solidFill>
              <a:ea typeface="+mn-ea"/>
              <a:cs typeface="Arial" pitchFamily="34" charset="0"/>
            </a:endParaRPr>
          </a:p>
          <a:p>
            <a:pP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(n/cm2, E&gt;1MeV) </a:t>
            </a:r>
            <a:endParaRPr lang="ja-JP" altLang="en-US" sz="1600" b="1" dirty="0">
              <a:solidFill>
                <a:schemeClr val="tx1">
                  <a:lumMod val="95000"/>
                  <a:lumOff val="5000"/>
                </a:schemeClr>
              </a:solidFill>
              <a:ea typeface="+mn-ea"/>
              <a:cs typeface="Arial" pitchFamily="34" charset="0"/>
            </a:endParaRPr>
          </a:p>
        </p:txBody>
      </p:sp>
      <p:sp>
        <p:nvSpPr>
          <p:cNvPr id="49" name="Text Box 25"/>
          <p:cNvSpPr txBox="1">
            <a:spLocks noChangeArrowheads="1"/>
          </p:cNvSpPr>
          <p:nvPr/>
        </p:nvSpPr>
        <p:spPr bwMode="auto">
          <a:xfrm>
            <a:off x="2279650" y="4622800"/>
            <a:ext cx="817563" cy="36988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b="1" dirty="0">
                <a:solidFill>
                  <a:schemeClr val="tx1">
                    <a:lumMod val="95000"/>
                    <a:lumOff val="5000"/>
                  </a:schemeClr>
                </a:solidFill>
                <a:ea typeface="+mn-ea"/>
                <a:cs typeface="Arial" pitchFamily="34" charset="0"/>
              </a:rPr>
              <a:t>0.001</a:t>
            </a:r>
            <a:endParaRPr lang="ja-JP" altLang="en-US" b="1" dirty="0">
              <a:solidFill>
                <a:schemeClr val="tx1">
                  <a:lumMod val="95000"/>
                  <a:lumOff val="5000"/>
                </a:schemeClr>
              </a:solidFill>
              <a:ea typeface="+mn-ea"/>
              <a:cs typeface="Arial" pitchFamily="34" charset="0"/>
            </a:endParaRPr>
          </a:p>
        </p:txBody>
      </p:sp>
      <p:sp>
        <p:nvSpPr>
          <p:cNvPr id="50" name="Text Box 25"/>
          <p:cNvSpPr txBox="1">
            <a:spLocks noChangeArrowheads="1"/>
          </p:cNvSpPr>
          <p:nvPr/>
        </p:nvSpPr>
        <p:spPr bwMode="auto">
          <a:xfrm>
            <a:off x="3279775" y="4622800"/>
            <a:ext cx="815975" cy="36988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b="1" dirty="0">
                <a:solidFill>
                  <a:schemeClr val="tx1">
                    <a:lumMod val="95000"/>
                    <a:lumOff val="5000"/>
                  </a:schemeClr>
                </a:solidFill>
                <a:ea typeface="+mn-ea"/>
                <a:cs typeface="Arial" pitchFamily="34" charset="0"/>
              </a:rPr>
              <a:t>0.01</a:t>
            </a:r>
            <a:endParaRPr lang="ja-JP" altLang="en-US" b="1" dirty="0">
              <a:solidFill>
                <a:schemeClr val="tx1">
                  <a:lumMod val="95000"/>
                  <a:lumOff val="5000"/>
                </a:schemeClr>
              </a:solidFill>
              <a:ea typeface="+mn-ea"/>
              <a:cs typeface="Arial" pitchFamily="34" charset="0"/>
            </a:endParaRPr>
          </a:p>
        </p:txBody>
      </p:sp>
      <p:sp>
        <p:nvSpPr>
          <p:cNvPr id="51" name="Text Box 25"/>
          <p:cNvSpPr txBox="1">
            <a:spLocks noChangeArrowheads="1"/>
          </p:cNvSpPr>
          <p:nvPr/>
        </p:nvSpPr>
        <p:spPr bwMode="auto">
          <a:xfrm>
            <a:off x="4325938" y="4622800"/>
            <a:ext cx="817562" cy="36988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b="1" dirty="0">
                <a:solidFill>
                  <a:schemeClr val="tx1">
                    <a:lumMod val="95000"/>
                    <a:lumOff val="5000"/>
                  </a:schemeClr>
                </a:solidFill>
                <a:ea typeface="+mn-ea"/>
                <a:cs typeface="Arial" pitchFamily="34" charset="0"/>
              </a:rPr>
              <a:t>0.1</a:t>
            </a:r>
            <a:endParaRPr lang="ja-JP" altLang="en-US" b="1" dirty="0">
              <a:solidFill>
                <a:schemeClr val="tx1">
                  <a:lumMod val="95000"/>
                  <a:lumOff val="5000"/>
                </a:schemeClr>
              </a:solidFill>
              <a:ea typeface="+mn-ea"/>
              <a:cs typeface="Arial" pitchFamily="34" charset="0"/>
            </a:endParaRPr>
          </a:p>
        </p:txBody>
      </p:sp>
      <p:sp>
        <p:nvSpPr>
          <p:cNvPr id="52" name="Text Box 25"/>
          <p:cNvSpPr txBox="1">
            <a:spLocks noChangeArrowheads="1"/>
          </p:cNvSpPr>
          <p:nvPr/>
        </p:nvSpPr>
        <p:spPr bwMode="auto">
          <a:xfrm>
            <a:off x="5343525" y="4618038"/>
            <a:ext cx="817563" cy="3683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b="1" dirty="0">
                <a:solidFill>
                  <a:schemeClr val="tx1">
                    <a:lumMod val="95000"/>
                    <a:lumOff val="5000"/>
                  </a:schemeClr>
                </a:solidFill>
                <a:ea typeface="+mn-ea"/>
                <a:cs typeface="Arial" pitchFamily="34" charset="0"/>
              </a:rPr>
              <a:t>1</a:t>
            </a:r>
            <a:endParaRPr lang="ja-JP" altLang="en-US" b="1" dirty="0">
              <a:solidFill>
                <a:schemeClr val="tx1">
                  <a:lumMod val="95000"/>
                  <a:lumOff val="5000"/>
                </a:schemeClr>
              </a:solidFill>
              <a:ea typeface="+mn-ea"/>
              <a:cs typeface="Arial" pitchFamily="34" charset="0"/>
            </a:endParaRPr>
          </a:p>
        </p:txBody>
      </p:sp>
      <p:sp>
        <p:nvSpPr>
          <p:cNvPr id="53" name="Text Box 25"/>
          <p:cNvSpPr txBox="1">
            <a:spLocks noChangeArrowheads="1"/>
          </p:cNvSpPr>
          <p:nvPr/>
        </p:nvSpPr>
        <p:spPr bwMode="auto">
          <a:xfrm>
            <a:off x="6351588" y="4624388"/>
            <a:ext cx="817562" cy="369887"/>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b="1" dirty="0">
                <a:solidFill>
                  <a:schemeClr val="tx1">
                    <a:lumMod val="95000"/>
                    <a:lumOff val="5000"/>
                  </a:schemeClr>
                </a:solidFill>
                <a:ea typeface="+mn-ea"/>
                <a:cs typeface="Arial" pitchFamily="34" charset="0"/>
              </a:rPr>
              <a:t>10</a:t>
            </a:r>
            <a:endParaRPr lang="ja-JP" altLang="en-US" b="1" dirty="0">
              <a:solidFill>
                <a:schemeClr val="tx1">
                  <a:lumMod val="95000"/>
                  <a:lumOff val="5000"/>
                </a:schemeClr>
              </a:solidFill>
              <a:ea typeface="+mn-ea"/>
              <a:cs typeface="Arial" pitchFamily="34" charset="0"/>
            </a:endParaRPr>
          </a:p>
        </p:txBody>
      </p:sp>
      <p:sp>
        <p:nvSpPr>
          <p:cNvPr id="54" name="Text Box 25"/>
          <p:cNvSpPr txBox="1">
            <a:spLocks noChangeArrowheads="1"/>
          </p:cNvSpPr>
          <p:nvPr/>
        </p:nvSpPr>
        <p:spPr bwMode="auto">
          <a:xfrm>
            <a:off x="7394575" y="4624388"/>
            <a:ext cx="817563" cy="369887"/>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b="1" dirty="0">
                <a:solidFill>
                  <a:schemeClr val="tx1">
                    <a:lumMod val="95000"/>
                    <a:lumOff val="5000"/>
                  </a:schemeClr>
                </a:solidFill>
                <a:ea typeface="+mn-ea"/>
                <a:cs typeface="Arial" pitchFamily="34" charset="0"/>
              </a:rPr>
              <a:t>100</a:t>
            </a:r>
            <a:endParaRPr lang="ja-JP" altLang="en-US" b="1" dirty="0">
              <a:solidFill>
                <a:schemeClr val="tx1">
                  <a:lumMod val="95000"/>
                  <a:lumOff val="5000"/>
                </a:schemeClr>
              </a:solidFill>
              <a:ea typeface="+mn-ea"/>
              <a:cs typeface="Arial" pitchFamily="34" charset="0"/>
            </a:endParaRPr>
          </a:p>
        </p:txBody>
      </p:sp>
      <p:grpSp>
        <p:nvGrpSpPr>
          <p:cNvPr id="151572" name="グループ化 67"/>
          <p:cNvGrpSpPr>
            <a:grpSpLocks/>
          </p:cNvGrpSpPr>
          <p:nvPr/>
        </p:nvGrpSpPr>
        <p:grpSpPr bwMode="auto">
          <a:xfrm>
            <a:off x="2982913" y="5265738"/>
            <a:ext cx="5130800" cy="136525"/>
            <a:chOff x="2812329" y="5231877"/>
            <a:chExt cx="5131320" cy="254523"/>
          </a:xfrm>
        </p:grpSpPr>
        <p:cxnSp>
          <p:nvCxnSpPr>
            <p:cNvPr id="69" name="直線コネクタ 68"/>
            <p:cNvCxnSpPr/>
            <p:nvPr/>
          </p:nvCxnSpPr>
          <p:spPr>
            <a:xfrm>
              <a:off x="2812329"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3849071"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a:off x="4860412"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a:off x="5886040"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p:nvCxnSpPr>
          <p:spPr>
            <a:xfrm>
              <a:off x="6910081"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直線コネクタ 73"/>
            <p:cNvCxnSpPr/>
            <p:nvPr/>
          </p:nvCxnSpPr>
          <p:spPr>
            <a:xfrm>
              <a:off x="7943649"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1573" name="グループ化 77"/>
          <p:cNvGrpSpPr>
            <a:grpSpLocks/>
          </p:cNvGrpSpPr>
          <p:nvPr/>
        </p:nvGrpSpPr>
        <p:grpSpPr bwMode="auto">
          <a:xfrm>
            <a:off x="2687638" y="4948238"/>
            <a:ext cx="5130800" cy="136525"/>
            <a:chOff x="2812329" y="5231877"/>
            <a:chExt cx="5131320" cy="254523"/>
          </a:xfrm>
        </p:grpSpPr>
        <p:cxnSp>
          <p:nvCxnSpPr>
            <p:cNvPr id="80" name="直線コネクタ 79"/>
            <p:cNvCxnSpPr/>
            <p:nvPr/>
          </p:nvCxnSpPr>
          <p:spPr>
            <a:xfrm>
              <a:off x="2812329"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p:nvCxnSpPr>
          <p:spPr>
            <a:xfrm>
              <a:off x="3849071"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p:cNvCxnSpPr/>
            <p:nvPr/>
          </p:nvCxnSpPr>
          <p:spPr>
            <a:xfrm>
              <a:off x="4860412"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直線コネクタ 82"/>
            <p:cNvCxnSpPr/>
            <p:nvPr/>
          </p:nvCxnSpPr>
          <p:spPr>
            <a:xfrm>
              <a:off x="5886040"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線コネクタ 83"/>
            <p:cNvCxnSpPr/>
            <p:nvPr/>
          </p:nvCxnSpPr>
          <p:spPr>
            <a:xfrm>
              <a:off x="6910081"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p:cNvCxnSpPr/>
            <p:nvPr/>
          </p:nvCxnSpPr>
          <p:spPr>
            <a:xfrm>
              <a:off x="7943649" y="5231877"/>
              <a:ext cx="0" cy="2545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 Box 25"/>
          <p:cNvSpPr txBox="1">
            <a:spLocks noChangeArrowheads="1"/>
          </p:cNvSpPr>
          <p:nvPr/>
        </p:nvSpPr>
        <p:spPr bwMode="auto">
          <a:xfrm>
            <a:off x="2530475" y="5362575"/>
            <a:ext cx="831850" cy="33813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1E18</a:t>
            </a:r>
            <a:endParaRPr lang="ja-JP" altLang="en-US" sz="1600" b="1" dirty="0">
              <a:solidFill>
                <a:schemeClr val="tx1">
                  <a:lumMod val="95000"/>
                  <a:lumOff val="5000"/>
                </a:schemeClr>
              </a:solidFill>
              <a:ea typeface="+mn-ea"/>
              <a:cs typeface="Arial" pitchFamily="34" charset="0"/>
            </a:endParaRPr>
          </a:p>
        </p:txBody>
      </p:sp>
      <p:sp>
        <p:nvSpPr>
          <p:cNvPr id="87" name="Text Box 25"/>
          <p:cNvSpPr txBox="1">
            <a:spLocks noChangeArrowheads="1"/>
          </p:cNvSpPr>
          <p:nvPr/>
        </p:nvSpPr>
        <p:spPr bwMode="auto">
          <a:xfrm>
            <a:off x="3567113" y="5337175"/>
            <a:ext cx="831850" cy="33813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1E19</a:t>
            </a:r>
            <a:endParaRPr lang="ja-JP" altLang="en-US" sz="1600" b="1" dirty="0">
              <a:solidFill>
                <a:schemeClr val="tx1">
                  <a:lumMod val="95000"/>
                  <a:lumOff val="5000"/>
                </a:schemeClr>
              </a:solidFill>
              <a:ea typeface="+mn-ea"/>
              <a:cs typeface="Arial" pitchFamily="34" charset="0"/>
            </a:endParaRPr>
          </a:p>
        </p:txBody>
      </p:sp>
      <p:sp>
        <p:nvSpPr>
          <p:cNvPr id="88" name="Text Box 25"/>
          <p:cNvSpPr txBox="1">
            <a:spLocks noChangeArrowheads="1"/>
          </p:cNvSpPr>
          <p:nvPr/>
        </p:nvSpPr>
        <p:spPr bwMode="auto">
          <a:xfrm>
            <a:off x="4637088" y="5362575"/>
            <a:ext cx="831850" cy="33813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1E20</a:t>
            </a:r>
            <a:endParaRPr lang="ja-JP" altLang="en-US" sz="1600" b="1" dirty="0">
              <a:solidFill>
                <a:schemeClr val="tx1">
                  <a:lumMod val="95000"/>
                  <a:lumOff val="5000"/>
                </a:schemeClr>
              </a:solidFill>
              <a:ea typeface="+mn-ea"/>
              <a:cs typeface="Arial" pitchFamily="34" charset="0"/>
            </a:endParaRPr>
          </a:p>
        </p:txBody>
      </p:sp>
      <p:sp>
        <p:nvSpPr>
          <p:cNvPr id="89" name="Text Box 25"/>
          <p:cNvSpPr txBox="1">
            <a:spLocks noChangeArrowheads="1"/>
          </p:cNvSpPr>
          <p:nvPr/>
        </p:nvSpPr>
        <p:spPr bwMode="auto">
          <a:xfrm>
            <a:off x="5640388" y="5349875"/>
            <a:ext cx="830262" cy="33813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1E21</a:t>
            </a:r>
            <a:endParaRPr lang="ja-JP" altLang="en-US" sz="1600" b="1" dirty="0">
              <a:solidFill>
                <a:schemeClr val="tx1">
                  <a:lumMod val="95000"/>
                  <a:lumOff val="5000"/>
                </a:schemeClr>
              </a:solidFill>
              <a:ea typeface="+mn-ea"/>
              <a:cs typeface="Arial" pitchFamily="34" charset="0"/>
            </a:endParaRPr>
          </a:p>
        </p:txBody>
      </p:sp>
      <p:sp>
        <p:nvSpPr>
          <p:cNvPr id="90" name="Text Box 25"/>
          <p:cNvSpPr txBox="1">
            <a:spLocks noChangeArrowheads="1"/>
          </p:cNvSpPr>
          <p:nvPr/>
        </p:nvSpPr>
        <p:spPr bwMode="auto">
          <a:xfrm>
            <a:off x="6642100" y="5362575"/>
            <a:ext cx="831850" cy="338138"/>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1E22</a:t>
            </a:r>
            <a:endParaRPr lang="ja-JP" altLang="en-US" sz="1600" b="1" dirty="0">
              <a:solidFill>
                <a:schemeClr val="tx1">
                  <a:lumMod val="95000"/>
                  <a:lumOff val="5000"/>
                </a:schemeClr>
              </a:solidFill>
              <a:ea typeface="+mn-ea"/>
              <a:cs typeface="Arial" pitchFamily="34" charset="0"/>
            </a:endParaRPr>
          </a:p>
        </p:txBody>
      </p:sp>
      <p:sp>
        <p:nvSpPr>
          <p:cNvPr id="91" name="Text Box 25"/>
          <p:cNvSpPr txBox="1">
            <a:spLocks noChangeArrowheads="1"/>
          </p:cNvSpPr>
          <p:nvPr/>
        </p:nvSpPr>
        <p:spPr bwMode="auto">
          <a:xfrm>
            <a:off x="7666038" y="5335588"/>
            <a:ext cx="831850" cy="339725"/>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chemeClr val="tx1">
                    <a:lumMod val="95000"/>
                    <a:lumOff val="5000"/>
                  </a:schemeClr>
                </a:solidFill>
                <a:ea typeface="+mn-ea"/>
                <a:cs typeface="Arial" pitchFamily="34" charset="0"/>
              </a:rPr>
              <a:t>1E23</a:t>
            </a:r>
            <a:endParaRPr lang="ja-JP" altLang="en-US" sz="1600" b="1" dirty="0">
              <a:solidFill>
                <a:schemeClr val="tx1">
                  <a:lumMod val="95000"/>
                  <a:lumOff val="5000"/>
                </a:schemeClr>
              </a:solidFill>
              <a:ea typeface="+mn-ea"/>
              <a:cs typeface="Arial" pitchFamily="34" charset="0"/>
            </a:endParaRPr>
          </a:p>
        </p:txBody>
      </p:sp>
      <p:sp>
        <p:nvSpPr>
          <p:cNvPr id="24" name="下矢印 23"/>
          <p:cNvSpPr/>
          <p:nvPr/>
        </p:nvSpPr>
        <p:spPr>
          <a:xfrm>
            <a:off x="2805113" y="4162425"/>
            <a:ext cx="498475" cy="461963"/>
          </a:xfrm>
          <a:prstGeom prst="downArrow">
            <a:avLst/>
          </a:prstGeom>
          <a:solidFill>
            <a:srgbClr val="66FF9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6" name="下矢印 95"/>
          <p:cNvSpPr/>
          <p:nvPr/>
        </p:nvSpPr>
        <p:spPr>
          <a:xfrm>
            <a:off x="4710113" y="4162425"/>
            <a:ext cx="498475" cy="461963"/>
          </a:xfrm>
          <a:prstGeom prst="downArrow">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7" name="下矢印 96"/>
          <p:cNvSpPr/>
          <p:nvPr/>
        </p:nvSpPr>
        <p:spPr>
          <a:xfrm>
            <a:off x="6542088" y="4154488"/>
            <a:ext cx="496887" cy="461962"/>
          </a:xfrm>
          <a:prstGeom prst="downArrow">
            <a:avLst/>
          </a:prstGeom>
          <a:solidFill>
            <a:srgbClr val="66FF9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8" name="下矢印 97"/>
          <p:cNvSpPr/>
          <p:nvPr/>
        </p:nvSpPr>
        <p:spPr>
          <a:xfrm>
            <a:off x="7556500" y="4162425"/>
            <a:ext cx="498475" cy="461963"/>
          </a:xfrm>
          <a:prstGeom prst="downArrow">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9" name="Text Box 25"/>
          <p:cNvSpPr txBox="1">
            <a:spLocks noChangeArrowheads="1"/>
          </p:cNvSpPr>
          <p:nvPr/>
        </p:nvSpPr>
        <p:spPr bwMode="auto">
          <a:xfrm>
            <a:off x="2565400" y="3613150"/>
            <a:ext cx="1054100"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rgbClr val="00B050"/>
                </a:solidFill>
                <a:ea typeface="+mn-ea"/>
                <a:cs typeface="Arial" pitchFamily="34" charset="0"/>
              </a:rPr>
              <a:t>BWR</a:t>
            </a:r>
          </a:p>
          <a:p>
            <a:pPr algn="ctr" eaLnBrk="1" fontAlgn="auto" hangingPunct="1">
              <a:spcBef>
                <a:spcPts val="0"/>
              </a:spcBef>
              <a:spcAft>
                <a:spcPts val="0"/>
              </a:spcAft>
              <a:defRPr/>
            </a:pPr>
            <a:r>
              <a:rPr lang="en-US" altLang="ja-JP" sz="1600" b="1" dirty="0">
                <a:solidFill>
                  <a:srgbClr val="00B050"/>
                </a:solidFill>
                <a:ea typeface="+mn-ea"/>
                <a:cs typeface="Arial" pitchFamily="34" charset="0"/>
              </a:rPr>
              <a:t>&lt;280 C</a:t>
            </a:r>
            <a:endParaRPr lang="ja-JP" altLang="en-US" sz="1600" b="1" dirty="0">
              <a:solidFill>
                <a:srgbClr val="00B050"/>
              </a:solidFill>
              <a:ea typeface="+mn-ea"/>
              <a:cs typeface="Arial" pitchFamily="34" charset="0"/>
            </a:endParaRPr>
          </a:p>
        </p:txBody>
      </p:sp>
      <p:sp>
        <p:nvSpPr>
          <p:cNvPr id="100" name="Text Box 25"/>
          <p:cNvSpPr txBox="1">
            <a:spLocks noChangeArrowheads="1"/>
          </p:cNvSpPr>
          <p:nvPr/>
        </p:nvSpPr>
        <p:spPr bwMode="auto">
          <a:xfrm>
            <a:off x="4435475" y="3611563"/>
            <a:ext cx="1052513"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rgbClr val="0066FF"/>
                </a:solidFill>
                <a:ea typeface="+mn-ea"/>
                <a:cs typeface="Arial" pitchFamily="34" charset="0"/>
              </a:rPr>
              <a:t>PWR</a:t>
            </a:r>
          </a:p>
          <a:p>
            <a:pPr algn="ctr" eaLnBrk="1" fontAlgn="auto" hangingPunct="1">
              <a:spcBef>
                <a:spcPts val="0"/>
              </a:spcBef>
              <a:spcAft>
                <a:spcPts val="0"/>
              </a:spcAft>
              <a:defRPr/>
            </a:pPr>
            <a:r>
              <a:rPr lang="en-US" altLang="ja-JP" sz="1600" b="1" dirty="0">
                <a:solidFill>
                  <a:srgbClr val="0066FF"/>
                </a:solidFill>
                <a:ea typeface="+mn-ea"/>
                <a:cs typeface="Arial" pitchFamily="34" charset="0"/>
              </a:rPr>
              <a:t>&lt;300 C</a:t>
            </a:r>
            <a:endParaRPr lang="ja-JP" altLang="en-US" sz="1600" b="1" dirty="0">
              <a:solidFill>
                <a:srgbClr val="0066FF"/>
              </a:solidFill>
              <a:ea typeface="+mn-ea"/>
              <a:cs typeface="Arial" pitchFamily="34" charset="0"/>
            </a:endParaRPr>
          </a:p>
        </p:txBody>
      </p:sp>
      <p:sp>
        <p:nvSpPr>
          <p:cNvPr id="101" name="Text Box 25"/>
          <p:cNvSpPr txBox="1">
            <a:spLocks noChangeArrowheads="1"/>
          </p:cNvSpPr>
          <p:nvPr/>
        </p:nvSpPr>
        <p:spPr bwMode="auto">
          <a:xfrm>
            <a:off x="6269038" y="3608388"/>
            <a:ext cx="1054100"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rgbClr val="00B050"/>
                </a:solidFill>
                <a:ea typeface="+mn-ea"/>
                <a:cs typeface="Arial" pitchFamily="34" charset="0"/>
              </a:rPr>
              <a:t>BWR</a:t>
            </a:r>
          </a:p>
          <a:p>
            <a:pPr algn="ctr" eaLnBrk="1" fontAlgn="auto" hangingPunct="1">
              <a:spcBef>
                <a:spcPts val="0"/>
              </a:spcBef>
              <a:spcAft>
                <a:spcPts val="0"/>
              </a:spcAft>
              <a:defRPr/>
            </a:pPr>
            <a:r>
              <a:rPr lang="en-US" altLang="ja-JP" sz="1600" b="1" dirty="0">
                <a:solidFill>
                  <a:srgbClr val="00B050"/>
                </a:solidFill>
                <a:ea typeface="+mn-ea"/>
                <a:cs typeface="Arial" pitchFamily="34" charset="0"/>
              </a:rPr>
              <a:t>~290 C</a:t>
            </a:r>
            <a:endParaRPr lang="ja-JP" altLang="en-US" sz="1600" b="1" dirty="0">
              <a:solidFill>
                <a:srgbClr val="00B050"/>
              </a:solidFill>
              <a:ea typeface="+mn-ea"/>
              <a:cs typeface="Arial" pitchFamily="34" charset="0"/>
            </a:endParaRPr>
          </a:p>
        </p:txBody>
      </p:sp>
      <p:sp>
        <p:nvSpPr>
          <p:cNvPr id="102" name="Text Box 25"/>
          <p:cNvSpPr txBox="1">
            <a:spLocks noChangeArrowheads="1"/>
          </p:cNvSpPr>
          <p:nvPr/>
        </p:nvSpPr>
        <p:spPr bwMode="auto">
          <a:xfrm>
            <a:off x="7134225" y="3611563"/>
            <a:ext cx="1338263"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1600" b="1" dirty="0">
                <a:solidFill>
                  <a:srgbClr val="0066FF"/>
                </a:solidFill>
                <a:ea typeface="+mn-ea"/>
                <a:cs typeface="Arial" pitchFamily="34" charset="0"/>
              </a:rPr>
              <a:t>PWR</a:t>
            </a:r>
          </a:p>
          <a:p>
            <a:pPr algn="ctr" eaLnBrk="1" fontAlgn="auto" hangingPunct="1">
              <a:spcBef>
                <a:spcPts val="0"/>
              </a:spcBef>
              <a:spcAft>
                <a:spcPts val="0"/>
              </a:spcAft>
              <a:defRPr/>
            </a:pPr>
            <a:r>
              <a:rPr lang="en-US" altLang="ja-JP" sz="1600" b="1" dirty="0">
                <a:solidFill>
                  <a:srgbClr val="0066FF"/>
                </a:solidFill>
                <a:ea typeface="+mn-ea"/>
                <a:cs typeface="Arial" pitchFamily="34" charset="0"/>
              </a:rPr>
              <a:t>290~370 C</a:t>
            </a:r>
            <a:endParaRPr lang="ja-JP" altLang="en-US" sz="1600" b="1" dirty="0">
              <a:solidFill>
                <a:srgbClr val="0066FF"/>
              </a:solidFill>
              <a:ea typeface="+mn-ea"/>
              <a:cs typeface="Arial" pitchFamily="34" charset="0"/>
            </a:endParaRPr>
          </a:p>
        </p:txBody>
      </p:sp>
      <p:sp>
        <p:nvSpPr>
          <p:cNvPr id="151588" name="テキスト ボックス 29"/>
          <p:cNvSpPr txBox="1">
            <a:spLocks noChangeArrowheads="1"/>
          </p:cNvSpPr>
          <p:nvPr/>
        </p:nvSpPr>
        <p:spPr bwMode="auto">
          <a:xfrm>
            <a:off x="457200" y="3255963"/>
            <a:ext cx="20193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200">
                <a:latin typeface="Arial" panose="020B0604020202020204" pitchFamily="34" charset="0"/>
              </a:rPr>
              <a:t>K. Fukuya, </a:t>
            </a:r>
          </a:p>
          <a:p>
            <a:pPr>
              <a:spcBef>
                <a:spcPct val="0"/>
              </a:spcBef>
              <a:buFontTx/>
              <a:buNone/>
            </a:pPr>
            <a:r>
              <a:rPr lang="en-US" altLang="ja-JP" sz="1100">
                <a:latin typeface="Arial" panose="020B0604020202020204" pitchFamily="34" charset="0"/>
              </a:rPr>
              <a:t>J. Nucl. Sci. and Technolo. 50(2013) pp.213-254.</a:t>
            </a:r>
            <a:endParaRPr lang="ja-JP" altLang="en-US" sz="1100">
              <a:latin typeface="Arial" panose="020B0604020202020204" pitchFamily="34" charset="0"/>
            </a:endParaRPr>
          </a:p>
        </p:txBody>
      </p:sp>
      <p:sp>
        <p:nvSpPr>
          <p:cNvPr id="3894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C46A9C34-F291-4EF0-AF79-2BE663D938E2}" type="slidenum">
              <a:rPr lang="ja-JP" altLang="en-US" sz="1200">
                <a:solidFill>
                  <a:srgbClr val="898989"/>
                </a:solidFill>
              </a:rPr>
              <a:pPr>
                <a:spcBef>
                  <a:spcPct val="0"/>
                </a:spcBef>
                <a:buFontTx/>
                <a:buNone/>
              </a:pPr>
              <a:t>34</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1561"/>
                                        </p:tgtEl>
                                        <p:attrNameLst>
                                          <p:attrName>style.visibility</p:attrName>
                                        </p:attrNameLst>
                                      </p:cBhvr>
                                      <p:to>
                                        <p:strVal val="visible"/>
                                      </p:to>
                                    </p:set>
                                    <p:animEffect transition="in" filter="fade">
                                      <p:cBhvr>
                                        <p:cTn id="7" dur="500"/>
                                        <p:tgtEl>
                                          <p:spTgt spid="1515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1554"/>
                                        </p:tgtEl>
                                        <p:attrNameLst>
                                          <p:attrName>style.visibility</p:attrName>
                                        </p:attrNameLst>
                                      </p:cBhvr>
                                      <p:to>
                                        <p:strVal val="visible"/>
                                      </p:to>
                                    </p:set>
                                    <p:animEffect transition="in" filter="fade">
                                      <p:cBhvr>
                                        <p:cTn id="12" dur="500"/>
                                        <p:tgtEl>
                                          <p:spTgt spid="15155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fade">
                                      <p:cBhvr>
                                        <p:cTn id="15" dur="500"/>
                                        <p:tgtEl>
                                          <p:spTgt spid="9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4"/>
                                        </p:tgtEl>
                                        <p:attrNameLst>
                                          <p:attrName>style.visibility</p:attrName>
                                        </p:attrNameLst>
                                      </p:cBhvr>
                                      <p:to>
                                        <p:strVal val="visible"/>
                                      </p:to>
                                    </p:set>
                                    <p:animEffect transition="in" filter="fade">
                                      <p:cBhvr>
                                        <p:cTn id="18" dur="500"/>
                                        <p:tgtEl>
                                          <p:spTgt spid="94"/>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fade">
                                      <p:cBhvr>
                                        <p:cTn id="30" dur="500"/>
                                        <p:tgtEl>
                                          <p:spTgt spid="4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fade">
                                      <p:cBhvr>
                                        <p:cTn id="33" dur="500"/>
                                        <p:tgtEl>
                                          <p:spTgt spid="4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500"/>
                                        <p:tgtEl>
                                          <p:spTgt spid="5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fade">
                                      <p:cBhvr>
                                        <p:cTn id="39" dur="500"/>
                                        <p:tgtEl>
                                          <p:spTgt spid="5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fade">
                                      <p:cBhvr>
                                        <p:cTn id="42" dur="500"/>
                                        <p:tgtEl>
                                          <p:spTgt spid="5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3"/>
                                        </p:tgtEl>
                                        <p:attrNameLst>
                                          <p:attrName>style.visibility</p:attrName>
                                        </p:attrNameLst>
                                      </p:cBhvr>
                                      <p:to>
                                        <p:strVal val="visible"/>
                                      </p:to>
                                    </p:set>
                                    <p:animEffect transition="in" filter="fade">
                                      <p:cBhvr>
                                        <p:cTn id="45" dur="500"/>
                                        <p:tgtEl>
                                          <p:spTgt spid="5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fade">
                                      <p:cBhvr>
                                        <p:cTn id="48" dur="500"/>
                                        <p:tgtEl>
                                          <p:spTgt spid="54"/>
                                        </p:tgtEl>
                                      </p:cBhvr>
                                    </p:animEffect>
                                  </p:childTnLst>
                                </p:cTn>
                              </p:par>
                              <p:par>
                                <p:cTn id="49" presetID="10" presetClass="entr" presetSubtype="0" fill="hold" nodeType="withEffect">
                                  <p:stCondLst>
                                    <p:cond delay="0"/>
                                  </p:stCondLst>
                                  <p:childTnLst>
                                    <p:set>
                                      <p:cBhvr>
                                        <p:cTn id="50" dur="1" fill="hold">
                                          <p:stCondLst>
                                            <p:cond delay="0"/>
                                          </p:stCondLst>
                                        </p:cTn>
                                        <p:tgtEl>
                                          <p:spTgt spid="151572"/>
                                        </p:tgtEl>
                                        <p:attrNameLst>
                                          <p:attrName>style.visibility</p:attrName>
                                        </p:attrNameLst>
                                      </p:cBhvr>
                                      <p:to>
                                        <p:strVal val="visible"/>
                                      </p:to>
                                    </p:set>
                                    <p:animEffect transition="in" filter="fade">
                                      <p:cBhvr>
                                        <p:cTn id="51" dur="500"/>
                                        <p:tgtEl>
                                          <p:spTgt spid="151572"/>
                                        </p:tgtEl>
                                      </p:cBhvr>
                                    </p:animEffect>
                                  </p:childTnLst>
                                </p:cTn>
                              </p:par>
                              <p:par>
                                <p:cTn id="52" presetID="10" presetClass="entr" presetSubtype="0" fill="hold" nodeType="withEffect">
                                  <p:stCondLst>
                                    <p:cond delay="0"/>
                                  </p:stCondLst>
                                  <p:childTnLst>
                                    <p:set>
                                      <p:cBhvr>
                                        <p:cTn id="53" dur="1" fill="hold">
                                          <p:stCondLst>
                                            <p:cond delay="0"/>
                                          </p:stCondLst>
                                        </p:cTn>
                                        <p:tgtEl>
                                          <p:spTgt spid="151573"/>
                                        </p:tgtEl>
                                        <p:attrNameLst>
                                          <p:attrName>style.visibility</p:attrName>
                                        </p:attrNameLst>
                                      </p:cBhvr>
                                      <p:to>
                                        <p:strVal val="visible"/>
                                      </p:to>
                                    </p:set>
                                    <p:animEffect transition="in" filter="fade">
                                      <p:cBhvr>
                                        <p:cTn id="54" dur="500"/>
                                        <p:tgtEl>
                                          <p:spTgt spid="15157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86"/>
                                        </p:tgtEl>
                                        <p:attrNameLst>
                                          <p:attrName>style.visibility</p:attrName>
                                        </p:attrNameLst>
                                      </p:cBhvr>
                                      <p:to>
                                        <p:strVal val="visible"/>
                                      </p:to>
                                    </p:set>
                                    <p:animEffect transition="in" filter="fade">
                                      <p:cBhvr>
                                        <p:cTn id="57" dur="500"/>
                                        <p:tgtEl>
                                          <p:spTgt spid="8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87"/>
                                        </p:tgtEl>
                                        <p:attrNameLst>
                                          <p:attrName>style.visibility</p:attrName>
                                        </p:attrNameLst>
                                      </p:cBhvr>
                                      <p:to>
                                        <p:strVal val="visible"/>
                                      </p:to>
                                    </p:set>
                                    <p:animEffect transition="in" filter="fade">
                                      <p:cBhvr>
                                        <p:cTn id="60" dur="500"/>
                                        <p:tgtEl>
                                          <p:spTgt spid="8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88"/>
                                        </p:tgtEl>
                                        <p:attrNameLst>
                                          <p:attrName>style.visibility</p:attrName>
                                        </p:attrNameLst>
                                      </p:cBhvr>
                                      <p:to>
                                        <p:strVal val="visible"/>
                                      </p:to>
                                    </p:set>
                                    <p:animEffect transition="in" filter="fade">
                                      <p:cBhvr>
                                        <p:cTn id="63" dur="500"/>
                                        <p:tgtEl>
                                          <p:spTgt spid="8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89"/>
                                        </p:tgtEl>
                                        <p:attrNameLst>
                                          <p:attrName>style.visibility</p:attrName>
                                        </p:attrNameLst>
                                      </p:cBhvr>
                                      <p:to>
                                        <p:strVal val="visible"/>
                                      </p:to>
                                    </p:set>
                                    <p:animEffect transition="in" filter="fade">
                                      <p:cBhvr>
                                        <p:cTn id="66" dur="500"/>
                                        <p:tgtEl>
                                          <p:spTgt spid="8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Effect transition="in" filter="fade">
                                      <p:cBhvr>
                                        <p:cTn id="69" dur="500"/>
                                        <p:tgtEl>
                                          <p:spTgt spid="9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91"/>
                                        </p:tgtEl>
                                        <p:attrNameLst>
                                          <p:attrName>style.visibility</p:attrName>
                                        </p:attrNameLst>
                                      </p:cBhvr>
                                      <p:to>
                                        <p:strVal val="visible"/>
                                      </p:to>
                                    </p:set>
                                    <p:animEffect transition="in" filter="fade">
                                      <p:cBhvr>
                                        <p:cTn id="72" dur="500"/>
                                        <p:tgtEl>
                                          <p:spTgt spid="9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500"/>
                                        <p:tgtEl>
                                          <p:spTgt spid="24"/>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96"/>
                                        </p:tgtEl>
                                        <p:attrNameLst>
                                          <p:attrName>style.visibility</p:attrName>
                                        </p:attrNameLst>
                                      </p:cBhvr>
                                      <p:to>
                                        <p:strVal val="visible"/>
                                      </p:to>
                                    </p:set>
                                    <p:animEffect transition="in" filter="fade">
                                      <p:cBhvr>
                                        <p:cTn id="78" dur="500"/>
                                        <p:tgtEl>
                                          <p:spTgt spid="9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97"/>
                                        </p:tgtEl>
                                        <p:attrNameLst>
                                          <p:attrName>style.visibility</p:attrName>
                                        </p:attrNameLst>
                                      </p:cBhvr>
                                      <p:to>
                                        <p:strVal val="visible"/>
                                      </p:to>
                                    </p:set>
                                    <p:animEffect transition="in" filter="fade">
                                      <p:cBhvr>
                                        <p:cTn id="81" dur="500"/>
                                        <p:tgtEl>
                                          <p:spTgt spid="97"/>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98"/>
                                        </p:tgtEl>
                                        <p:attrNameLst>
                                          <p:attrName>style.visibility</p:attrName>
                                        </p:attrNameLst>
                                      </p:cBhvr>
                                      <p:to>
                                        <p:strVal val="visible"/>
                                      </p:to>
                                    </p:set>
                                    <p:animEffect transition="in" filter="fade">
                                      <p:cBhvr>
                                        <p:cTn id="84" dur="500"/>
                                        <p:tgtEl>
                                          <p:spTgt spid="9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99"/>
                                        </p:tgtEl>
                                        <p:attrNameLst>
                                          <p:attrName>style.visibility</p:attrName>
                                        </p:attrNameLst>
                                      </p:cBhvr>
                                      <p:to>
                                        <p:strVal val="visible"/>
                                      </p:to>
                                    </p:set>
                                    <p:animEffect transition="in" filter="fade">
                                      <p:cBhvr>
                                        <p:cTn id="87" dur="500"/>
                                        <p:tgtEl>
                                          <p:spTgt spid="99"/>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00"/>
                                        </p:tgtEl>
                                        <p:attrNameLst>
                                          <p:attrName>style.visibility</p:attrName>
                                        </p:attrNameLst>
                                      </p:cBhvr>
                                      <p:to>
                                        <p:strVal val="visible"/>
                                      </p:to>
                                    </p:set>
                                    <p:animEffect transition="in" filter="fade">
                                      <p:cBhvr>
                                        <p:cTn id="90" dur="500"/>
                                        <p:tgtEl>
                                          <p:spTgt spid="100"/>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01"/>
                                        </p:tgtEl>
                                        <p:attrNameLst>
                                          <p:attrName>style.visibility</p:attrName>
                                        </p:attrNameLst>
                                      </p:cBhvr>
                                      <p:to>
                                        <p:strVal val="visible"/>
                                      </p:to>
                                    </p:set>
                                    <p:animEffect transition="in" filter="fade">
                                      <p:cBhvr>
                                        <p:cTn id="93" dur="500"/>
                                        <p:tgtEl>
                                          <p:spTgt spid="101"/>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02"/>
                                        </p:tgtEl>
                                        <p:attrNameLst>
                                          <p:attrName>style.visibility</p:attrName>
                                        </p:attrNameLst>
                                      </p:cBhvr>
                                      <p:to>
                                        <p:strVal val="visible"/>
                                      </p:to>
                                    </p:set>
                                    <p:animEffect transition="in" filter="fade">
                                      <p:cBhvr>
                                        <p:cTn id="96" dur="500"/>
                                        <p:tgtEl>
                                          <p:spTgt spid="102"/>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51588"/>
                                        </p:tgtEl>
                                        <p:attrNameLst>
                                          <p:attrName>style.visibility</p:attrName>
                                        </p:attrNameLst>
                                      </p:cBhvr>
                                      <p:to>
                                        <p:strVal val="visible"/>
                                      </p:to>
                                    </p:set>
                                    <p:animEffect transition="in" filter="fade">
                                      <p:cBhvr>
                                        <p:cTn id="99" dur="500"/>
                                        <p:tgtEl>
                                          <p:spTgt spid="151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animBg="1"/>
      <p:bldP spid="92" grpId="0" animBg="1"/>
      <p:bldP spid="94" grpId="0" animBg="1"/>
      <p:bldP spid="151561" grpId="0" animBg="1"/>
      <p:bldP spid="47" grpId="0"/>
      <p:bldP spid="48" grpId="0"/>
      <p:bldP spid="49" grpId="0"/>
      <p:bldP spid="50" grpId="0"/>
      <p:bldP spid="51" grpId="0"/>
      <p:bldP spid="52" grpId="0"/>
      <p:bldP spid="53" grpId="0"/>
      <p:bldP spid="54" grpId="0"/>
      <p:bldP spid="86" grpId="0"/>
      <p:bldP spid="87" grpId="0"/>
      <p:bldP spid="88" grpId="0"/>
      <p:bldP spid="89" grpId="0"/>
      <p:bldP spid="90" grpId="0"/>
      <p:bldP spid="91" grpId="0"/>
      <p:bldP spid="24" grpId="0" animBg="1"/>
      <p:bldP spid="96" grpId="0" animBg="1"/>
      <p:bldP spid="97" grpId="0" animBg="1"/>
      <p:bldP spid="98" grpId="0" animBg="1"/>
      <p:bldP spid="99" grpId="0"/>
      <p:bldP spid="100" grpId="0"/>
      <p:bldP spid="101" grpId="0"/>
      <p:bldP spid="102" grpId="0"/>
      <p:bldP spid="15158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993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60475" y="188913"/>
            <a:ext cx="739775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RPV irradiation in new PWR’s </a:t>
            </a:r>
            <a:endParaRPr lang="ja-JP" altLang="en-US" sz="3600" b="1" dirty="0">
              <a:solidFill>
                <a:schemeClr val="tx1">
                  <a:lumMod val="95000"/>
                  <a:lumOff val="5000"/>
                </a:schemeClr>
              </a:solidFill>
              <a:ea typeface="+mn-ea"/>
              <a:cs typeface="Arial" pitchFamily="34" charset="0"/>
            </a:endParaRPr>
          </a:p>
        </p:txBody>
      </p:sp>
      <p:sp>
        <p:nvSpPr>
          <p:cNvPr id="142344" name="テキスト ボックス 25"/>
          <p:cNvSpPr txBox="1">
            <a:spLocks noChangeArrowheads="1"/>
          </p:cNvSpPr>
          <p:nvPr/>
        </p:nvSpPr>
        <p:spPr bwMode="auto">
          <a:xfrm>
            <a:off x="528638" y="1084263"/>
            <a:ext cx="8129587" cy="830262"/>
          </a:xfrm>
          <a:prstGeom prst="rect">
            <a:avLst/>
          </a:prstGeom>
          <a:solidFill>
            <a:schemeClr val="bg1">
              <a:lumMod val="95000"/>
            </a:schemeClr>
          </a:solidFill>
          <a:ln w="19050">
            <a:solidFill>
              <a:schemeClr val="bg1">
                <a:lumMod val="50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2400" smtClean="0">
                <a:latin typeface="Arial" panose="020B0604020202020204" pitchFamily="34" charset="0"/>
              </a:rPr>
              <a:t>Eliminating harmful impurities such as P, Cu, S from the steel is important.        Don’t forget about welding wires!</a:t>
            </a:r>
          </a:p>
        </p:txBody>
      </p:sp>
      <p:sp>
        <p:nvSpPr>
          <p:cNvPr id="151561" name="テキスト ボックス 26"/>
          <p:cNvSpPr txBox="1">
            <a:spLocks noChangeArrowheads="1"/>
          </p:cNvSpPr>
          <p:nvPr/>
        </p:nvSpPr>
        <p:spPr bwMode="auto">
          <a:xfrm>
            <a:off x="528638" y="1985963"/>
            <a:ext cx="8129587" cy="1200150"/>
          </a:xfrm>
          <a:prstGeom prst="rect">
            <a:avLst/>
          </a:prstGeom>
          <a:solidFill>
            <a:schemeClr val="bg1">
              <a:lumMod val="95000"/>
            </a:schemeClr>
          </a:solidFill>
          <a:ln w="9525">
            <a:solidFill>
              <a:schemeClr val="bg1">
                <a:lumMod val="50000"/>
              </a:schemeClr>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1800" dirty="0" smtClean="0">
                <a:latin typeface="Arial" panose="020B0604020202020204" pitchFamily="34" charset="0"/>
              </a:rPr>
              <a:t>Embrittlement of RPV steel is a hot issue, but current efforts in this area seems to be mostly for the life prediction of RPV’s </a:t>
            </a:r>
            <a:r>
              <a:rPr lang="en-US" altLang="ja-JP" sz="1800" b="1" u="sng" dirty="0" smtClean="0">
                <a:solidFill>
                  <a:srgbClr val="FF0000"/>
                </a:solidFill>
                <a:latin typeface="Arial" panose="020B0604020202020204" pitchFamily="34" charset="0"/>
              </a:rPr>
              <a:t>we are now using</a:t>
            </a:r>
            <a:r>
              <a:rPr lang="en-US" altLang="ja-JP" sz="1800" dirty="0" smtClean="0">
                <a:latin typeface="Arial" panose="020B0604020202020204" pitchFamily="34" charset="0"/>
              </a:rPr>
              <a:t>.</a:t>
            </a:r>
          </a:p>
          <a:p>
            <a:pPr>
              <a:spcBef>
                <a:spcPct val="0"/>
              </a:spcBef>
              <a:buFontTx/>
              <a:buNone/>
              <a:defRPr/>
            </a:pPr>
            <a:r>
              <a:rPr lang="en-US" altLang="ja-JP" sz="1800" dirty="0" smtClean="0">
                <a:latin typeface="Arial" panose="020B0604020202020204" pitchFamily="34" charset="0"/>
              </a:rPr>
              <a:t>Note that neutron irradiation to vital components depends on the design.</a:t>
            </a:r>
          </a:p>
          <a:p>
            <a:pPr>
              <a:spcBef>
                <a:spcPct val="0"/>
              </a:spcBef>
              <a:buFontTx/>
              <a:buNone/>
              <a:defRPr/>
            </a:pPr>
            <a:r>
              <a:rPr lang="en-US" altLang="ja-JP" sz="1800" u="sng" dirty="0" smtClean="0">
                <a:latin typeface="Arial" panose="020B0604020202020204" pitchFamily="34" charset="0"/>
              </a:rPr>
              <a:t>Even in current design, neutron damage in </a:t>
            </a:r>
            <a:r>
              <a:rPr lang="en-US" altLang="ja-JP" sz="1800" u="sng" dirty="0" smtClean="0">
                <a:solidFill>
                  <a:srgbClr val="00B050"/>
                </a:solidFill>
                <a:latin typeface="Arial" panose="020B0604020202020204" pitchFamily="34" charset="0"/>
              </a:rPr>
              <a:t>BWR</a:t>
            </a:r>
            <a:r>
              <a:rPr lang="en-US" altLang="ja-JP" sz="1800" u="sng" dirty="0" smtClean="0">
                <a:latin typeface="Arial" panose="020B0604020202020204" pitchFamily="34" charset="0"/>
              </a:rPr>
              <a:t>’s is much lower in </a:t>
            </a:r>
            <a:r>
              <a:rPr lang="en-US" altLang="ja-JP" sz="1800" u="sng" dirty="0" smtClean="0">
                <a:solidFill>
                  <a:srgbClr val="0066FF"/>
                </a:solidFill>
                <a:latin typeface="Arial" panose="020B0604020202020204" pitchFamily="34" charset="0"/>
              </a:rPr>
              <a:t>PWR</a:t>
            </a:r>
            <a:r>
              <a:rPr lang="en-US" altLang="ja-JP" sz="1800" u="sng" dirty="0" smtClean="0">
                <a:latin typeface="Arial" panose="020B0604020202020204" pitchFamily="34" charset="0"/>
              </a:rPr>
              <a:t>’s.</a:t>
            </a:r>
          </a:p>
        </p:txBody>
      </p:sp>
      <p:sp>
        <p:nvSpPr>
          <p:cNvPr id="39943"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C330DE50-326D-4374-8F5C-E6FA1CA6AF7F}" type="slidenum">
              <a:rPr lang="ja-JP" altLang="en-US" sz="1200">
                <a:solidFill>
                  <a:srgbClr val="898989"/>
                </a:solidFill>
              </a:rPr>
              <a:pPr>
                <a:spcBef>
                  <a:spcPct val="0"/>
                </a:spcBef>
                <a:buFontTx/>
                <a:buNone/>
              </a:pPr>
              <a:t>35</a:t>
            </a:fld>
            <a:endParaRPr lang="ja-JP" altLang="en-US" sz="1200">
              <a:solidFill>
                <a:srgbClr val="898989"/>
              </a:solidFill>
            </a:endParaRPr>
          </a:p>
        </p:txBody>
      </p:sp>
      <p:sp>
        <p:nvSpPr>
          <p:cNvPr id="55" name="テキスト ボックス 26"/>
          <p:cNvSpPr txBox="1">
            <a:spLocks noChangeArrowheads="1"/>
          </p:cNvSpPr>
          <p:nvPr/>
        </p:nvSpPr>
        <p:spPr bwMode="auto">
          <a:xfrm>
            <a:off x="528638" y="3294063"/>
            <a:ext cx="8129587" cy="2922587"/>
          </a:xfrm>
          <a:prstGeom prst="rect">
            <a:avLst/>
          </a:prstGeom>
          <a:solidFill>
            <a:srgbClr val="CCFFFF"/>
          </a:solidFill>
          <a:ln w="9525">
            <a:solidFill>
              <a:srgbClr val="0066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Recent Mitsubishi PWR design employs a </a:t>
            </a:r>
            <a:r>
              <a:rPr lang="en-US" altLang="ja-JP" sz="2400" u="sng">
                <a:solidFill>
                  <a:srgbClr val="FF0000"/>
                </a:solidFill>
                <a:latin typeface="Arial" panose="020B0604020202020204" pitchFamily="34" charset="0"/>
              </a:rPr>
              <a:t>neutron reflector</a:t>
            </a:r>
            <a:r>
              <a:rPr lang="en-US" altLang="ja-JP" sz="2400" u="sng">
                <a:latin typeface="Arial" panose="020B0604020202020204" pitchFamily="34" charset="0"/>
              </a:rPr>
              <a:t> </a:t>
            </a:r>
            <a:r>
              <a:rPr lang="en-US" altLang="ja-JP" sz="2000">
                <a:latin typeface="Arial" panose="020B0604020202020204" pitchFamily="34" charset="0"/>
              </a:rPr>
              <a:t>between reactor core and RPV.  Main purpose of this component is to enhance the core neutron efficiency and neutron irradiation of RPV will be largely decreased, down to almost one third of current PRV’s.  </a:t>
            </a:r>
          </a:p>
          <a:p>
            <a:pPr>
              <a:spcBef>
                <a:spcPct val="0"/>
              </a:spcBef>
              <a:buFontTx/>
              <a:buNone/>
            </a:pPr>
            <a:endParaRPr lang="en-US" altLang="ja-JP" sz="2000">
              <a:latin typeface="Arial" panose="020B0604020202020204" pitchFamily="34" charset="0"/>
            </a:endParaRPr>
          </a:p>
          <a:p>
            <a:pPr algn="ctr">
              <a:spcBef>
                <a:spcPct val="0"/>
              </a:spcBef>
              <a:buFontTx/>
              <a:buNone/>
            </a:pPr>
            <a:r>
              <a:rPr lang="en-US" altLang="ja-JP" sz="2800">
                <a:solidFill>
                  <a:srgbClr val="FF0000"/>
                </a:solidFill>
                <a:latin typeface="Arial" panose="020B0604020202020204" pitchFamily="34" charset="0"/>
              </a:rPr>
              <a:t>Its your advantage that you need not worry </a:t>
            </a:r>
          </a:p>
          <a:p>
            <a:pPr algn="ctr">
              <a:spcBef>
                <a:spcPct val="0"/>
              </a:spcBef>
              <a:buFontTx/>
              <a:buNone/>
            </a:pPr>
            <a:r>
              <a:rPr lang="en-US" altLang="ja-JP" sz="2800">
                <a:solidFill>
                  <a:srgbClr val="FF0000"/>
                </a:solidFill>
                <a:latin typeface="Arial" panose="020B0604020202020204" pitchFamily="34" charset="0"/>
              </a:rPr>
              <a:t>about this issue in your new plants.</a:t>
            </a:r>
          </a:p>
          <a:p>
            <a:pPr algn="ctr">
              <a:spcBef>
                <a:spcPct val="0"/>
              </a:spcBef>
              <a:buFontTx/>
              <a:buNone/>
            </a:pPr>
            <a:endParaRPr lang="en-US" altLang="ja-JP" sz="2400">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1561"/>
                                        </p:tgtEl>
                                        <p:attrNameLst>
                                          <p:attrName>style.visibility</p:attrName>
                                        </p:attrNameLst>
                                      </p:cBhvr>
                                      <p:to>
                                        <p:strVal val="visible"/>
                                      </p:to>
                                    </p:set>
                                    <p:animEffect transition="in" filter="fade">
                                      <p:cBhvr>
                                        <p:cTn id="7" dur="500"/>
                                        <p:tgtEl>
                                          <p:spTgt spid="1515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61" grpId="0" animBg="1"/>
      <p:bldP spid="5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096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7277100" cy="64611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eaLnBrk="1" fontAlgn="auto" hangingPunct="1">
              <a:spcBef>
                <a:spcPts val="0"/>
              </a:spcBef>
              <a:spcAft>
                <a:spcPts val="0"/>
              </a:spcAft>
              <a:defRPr/>
            </a:pPr>
            <a:r>
              <a:rPr lang="en-US" altLang="ja-JP" sz="3600" b="1" dirty="0">
                <a:solidFill>
                  <a:schemeClr val="bg1"/>
                </a:solidFill>
                <a:cs typeface="Arial" pitchFamily="34" charset="0"/>
              </a:rPr>
              <a:t>irradiation assisted SCC (IASCC)</a:t>
            </a:r>
            <a:endParaRPr lang="ja-JP" altLang="en-US" sz="3600" b="1" dirty="0">
              <a:solidFill>
                <a:schemeClr val="bg1"/>
              </a:solidFill>
              <a:cs typeface="Arial" pitchFamily="34" charset="0"/>
            </a:endParaRPr>
          </a:p>
        </p:txBody>
      </p:sp>
      <p:sp>
        <p:nvSpPr>
          <p:cNvPr id="151559" name="テキスト ボックス 4"/>
          <p:cNvSpPr txBox="1">
            <a:spLocks noChangeArrowheads="1"/>
          </p:cNvSpPr>
          <p:nvPr/>
        </p:nvSpPr>
        <p:spPr bwMode="auto">
          <a:xfrm>
            <a:off x="591562" y="1057006"/>
            <a:ext cx="3597126" cy="40011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defRPr/>
            </a:pPr>
            <a:r>
              <a:rPr lang="en-US" altLang="ja-JP" sz="2000" dirty="0" smtClean="0">
                <a:solidFill>
                  <a:schemeClr val="bg1"/>
                </a:solidFill>
              </a:rPr>
              <a:t>A quick review of normal SCC</a:t>
            </a:r>
          </a:p>
        </p:txBody>
      </p:sp>
      <p:sp>
        <p:nvSpPr>
          <p:cNvPr id="2" name="円/楕円 1"/>
          <p:cNvSpPr/>
          <p:nvPr/>
        </p:nvSpPr>
        <p:spPr>
          <a:xfrm>
            <a:off x="5792788" y="3063875"/>
            <a:ext cx="2392362" cy="2432050"/>
          </a:xfrm>
          <a:prstGeom prst="ellipse">
            <a:avLst/>
          </a:prstGeom>
          <a:solidFill>
            <a:srgbClr val="FF0000">
              <a:alpha val="20000"/>
            </a:srgbClr>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円/楕円 6"/>
          <p:cNvSpPr/>
          <p:nvPr/>
        </p:nvSpPr>
        <p:spPr>
          <a:xfrm>
            <a:off x="5067300" y="4141788"/>
            <a:ext cx="2562225" cy="2457450"/>
          </a:xfrm>
          <a:prstGeom prst="ellipse">
            <a:avLst/>
          </a:prstGeom>
          <a:solidFill>
            <a:srgbClr val="00B050">
              <a:alpha val="20000"/>
            </a:srgbClr>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円/楕円 7"/>
          <p:cNvSpPr/>
          <p:nvPr/>
        </p:nvSpPr>
        <p:spPr>
          <a:xfrm>
            <a:off x="6267450" y="4103688"/>
            <a:ext cx="2520950" cy="2430462"/>
          </a:xfrm>
          <a:prstGeom prst="ellipse">
            <a:avLst/>
          </a:prstGeom>
          <a:solidFill>
            <a:srgbClr val="00B0F0">
              <a:alpha val="20000"/>
            </a:srgbClr>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613" name="テキスト ボックス 2"/>
          <p:cNvSpPr txBox="1">
            <a:spLocks noChangeArrowheads="1"/>
          </p:cNvSpPr>
          <p:nvPr/>
        </p:nvSpPr>
        <p:spPr bwMode="auto">
          <a:xfrm>
            <a:off x="6470650" y="3338513"/>
            <a:ext cx="1125538" cy="40005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solidFill>
                  <a:schemeClr val="bg1"/>
                </a:solidFill>
                <a:latin typeface="Arial" panose="020B0604020202020204" pitchFamily="34" charset="0"/>
              </a:rPr>
              <a:t>material</a:t>
            </a:r>
            <a:endParaRPr lang="ja-JP" altLang="en-US" sz="2000">
              <a:solidFill>
                <a:schemeClr val="bg1"/>
              </a:solidFill>
              <a:latin typeface="Arial" panose="020B0604020202020204" pitchFamily="34" charset="0"/>
            </a:endParaRPr>
          </a:p>
        </p:txBody>
      </p:sp>
      <p:sp>
        <p:nvSpPr>
          <p:cNvPr id="153614" name="テキスト ボックス 9"/>
          <p:cNvSpPr txBox="1">
            <a:spLocks noChangeArrowheads="1"/>
          </p:cNvSpPr>
          <p:nvPr/>
        </p:nvSpPr>
        <p:spPr bwMode="auto">
          <a:xfrm>
            <a:off x="7694613" y="5318125"/>
            <a:ext cx="950912" cy="400050"/>
          </a:xfrm>
          <a:prstGeom prst="rect">
            <a:avLst/>
          </a:prstGeom>
          <a:solidFill>
            <a:srgbClr val="00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2000">
                <a:solidFill>
                  <a:schemeClr val="bg1"/>
                </a:solidFill>
                <a:latin typeface="Arial" panose="020B0604020202020204" pitchFamily="34" charset="0"/>
              </a:rPr>
              <a:t>stress</a:t>
            </a:r>
            <a:endParaRPr lang="ja-JP" altLang="en-US" sz="2000">
              <a:solidFill>
                <a:schemeClr val="bg1"/>
              </a:solidFill>
              <a:latin typeface="Arial" panose="020B0604020202020204" pitchFamily="34" charset="0"/>
            </a:endParaRPr>
          </a:p>
        </p:txBody>
      </p:sp>
      <p:sp>
        <p:nvSpPr>
          <p:cNvPr id="11" name="テキスト ボックス 10"/>
          <p:cNvSpPr txBox="1"/>
          <p:nvPr/>
        </p:nvSpPr>
        <p:spPr>
          <a:xfrm>
            <a:off x="4732338" y="5295900"/>
            <a:ext cx="1501775" cy="400050"/>
          </a:xfrm>
          <a:prstGeom prst="rect">
            <a:avLst/>
          </a:prstGeom>
          <a:solidFill>
            <a:srgbClr val="00B050"/>
          </a:solidFill>
        </p:spPr>
        <p:txBody>
          <a:bodyPr>
            <a:spAutoFit/>
          </a:bodyPr>
          <a:lstStyle/>
          <a:p>
            <a:pPr>
              <a:defRPr/>
            </a:pPr>
            <a:r>
              <a:rPr lang="en-US" altLang="ja-JP" sz="2000" spc="-110" dirty="0">
                <a:solidFill>
                  <a:schemeClr val="bg1"/>
                </a:solidFill>
                <a:ea typeface="ＭＳ Ｐゴシック" panose="020B0600070205080204" pitchFamily="50" charset="-128"/>
              </a:rPr>
              <a:t>environment</a:t>
            </a:r>
            <a:endParaRPr lang="ja-JP" altLang="en-US" sz="2000" spc="-110" dirty="0">
              <a:solidFill>
                <a:schemeClr val="bg1"/>
              </a:solidFill>
              <a:ea typeface="ＭＳ Ｐゴシック" panose="020B0600070205080204" pitchFamily="50" charset="-128"/>
            </a:endParaRPr>
          </a:p>
        </p:txBody>
      </p:sp>
      <p:sp>
        <p:nvSpPr>
          <p:cNvPr id="153616" name="テキスト ボックス 4"/>
          <p:cNvSpPr txBox="1">
            <a:spLocks noChangeArrowheads="1"/>
          </p:cNvSpPr>
          <p:nvPr/>
        </p:nvSpPr>
        <p:spPr bwMode="auto">
          <a:xfrm>
            <a:off x="592138" y="3063875"/>
            <a:ext cx="4873625" cy="1077913"/>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SCC is the results of the combination </a:t>
            </a:r>
          </a:p>
          <a:p>
            <a:pPr>
              <a:spcBef>
                <a:spcPct val="0"/>
              </a:spcBef>
              <a:buFontTx/>
              <a:buNone/>
            </a:pPr>
            <a:r>
              <a:rPr lang="en-US" altLang="ja-JP" sz="2000">
                <a:latin typeface="Arial" panose="020B0604020202020204" pitchFamily="34" charset="0"/>
              </a:rPr>
              <a:t>of three major factors; </a:t>
            </a:r>
          </a:p>
          <a:p>
            <a:pPr>
              <a:spcBef>
                <a:spcPct val="0"/>
              </a:spcBef>
              <a:buFontTx/>
              <a:buNone/>
            </a:pPr>
            <a:r>
              <a:rPr lang="en-US" altLang="ja-JP" sz="2400" b="1" u="sng">
                <a:solidFill>
                  <a:srgbClr val="FF0000"/>
                </a:solidFill>
                <a:latin typeface="Arial" panose="020B0604020202020204" pitchFamily="34" charset="0"/>
              </a:rPr>
              <a:t>material</a:t>
            </a:r>
            <a:r>
              <a:rPr lang="en-US" altLang="ja-JP" sz="2000">
                <a:latin typeface="Arial" panose="020B0604020202020204" pitchFamily="34" charset="0"/>
              </a:rPr>
              <a:t>, </a:t>
            </a:r>
            <a:r>
              <a:rPr lang="en-US" altLang="ja-JP" sz="2400" b="1" u="sng">
                <a:solidFill>
                  <a:srgbClr val="FF0000"/>
                </a:solidFill>
                <a:latin typeface="Arial" panose="020B0604020202020204" pitchFamily="34" charset="0"/>
              </a:rPr>
              <a:t>stress</a:t>
            </a:r>
            <a:r>
              <a:rPr lang="en-US" altLang="ja-JP" sz="2000">
                <a:latin typeface="Arial" panose="020B0604020202020204" pitchFamily="34" charset="0"/>
              </a:rPr>
              <a:t> and </a:t>
            </a:r>
            <a:r>
              <a:rPr lang="en-US" altLang="ja-JP" sz="2400" b="1" u="sng">
                <a:solidFill>
                  <a:srgbClr val="FF0000"/>
                </a:solidFill>
                <a:latin typeface="Arial" panose="020B0604020202020204" pitchFamily="34" charset="0"/>
              </a:rPr>
              <a:t>environment</a:t>
            </a:r>
            <a:r>
              <a:rPr lang="en-US" altLang="ja-JP" sz="2000">
                <a:latin typeface="Arial" panose="020B0604020202020204" pitchFamily="34" charset="0"/>
              </a:rPr>
              <a:t>.</a:t>
            </a:r>
          </a:p>
        </p:txBody>
      </p:sp>
      <p:sp>
        <p:nvSpPr>
          <p:cNvPr id="40977" name="テキスト ボックス 4"/>
          <p:cNvSpPr txBox="1">
            <a:spLocks noChangeArrowheads="1"/>
          </p:cNvSpPr>
          <p:nvPr/>
        </p:nvSpPr>
        <p:spPr bwMode="auto">
          <a:xfrm>
            <a:off x="592138" y="1573213"/>
            <a:ext cx="7593012" cy="1322387"/>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Stress-corrosion-cracking (SCC) of austenitic stainless steels and high-Ni alloys has been a large material issue in various components of reactors, including those out of the reactor core, such as steam generator pipes in PWR.</a:t>
            </a:r>
          </a:p>
        </p:txBody>
      </p:sp>
      <p:sp>
        <p:nvSpPr>
          <p:cNvPr id="4" name="正方形/長方形 3"/>
          <p:cNvSpPr/>
          <p:nvPr/>
        </p:nvSpPr>
        <p:spPr>
          <a:xfrm>
            <a:off x="963613" y="5065713"/>
            <a:ext cx="3292475" cy="904875"/>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800" dirty="0">
                <a:solidFill>
                  <a:schemeClr val="bg1"/>
                </a:solidFill>
              </a:rPr>
              <a:t>Radiation affects them !</a:t>
            </a:r>
            <a:endParaRPr lang="ja-JP" altLang="en-US" sz="2800" dirty="0">
              <a:solidFill>
                <a:schemeClr val="bg1"/>
              </a:solidFill>
            </a:endParaRPr>
          </a:p>
        </p:txBody>
      </p:sp>
      <p:sp>
        <p:nvSpPr>
          <p:cNvPr id="16" name="ホームベース 15"/>
          <p:cNvSpPr/>
          <p:nvPr/>
        </p:nvSpPr>
        <p:spPr>
          <a:xfrm rot="15636513">
            <a:off x="855663" y="4467225"/>
            <a:ext cx="831850" cy="212725"/>
          </a:xfrm>
          <a:prstGeom prst="homePlat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ホームベース 17"/>
          <p:cNvSpPr/>
          <p:nvPr/>
        </p:nvSpPr>
        <p:spPr>
          <a:xfrm rot="16200000">
            <a:off x="2088357" y="4469606"/>
            <a:ext cx="831850" cy="211137"/>
          </a:xfrm>
          <a:prstGeom prst="homePlat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ホームベース 18"/>
          <p:cNvSpPr/>
          <p:nvPr/>
        </p:nvSpPr>
        <p:spPr>
          <a:xfrm rot="17309112">
            <a:off x="3627438" y="4467225"/>
            <a:ext cx="831850" cy="212725"/>
          </a:xfrm>
          <a:prstGeom prst="homePlat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622" name="テキスト ボックス 19"/>
          <p:cNvSpPr txBox="1">
            <a:spLocks noChangeArrowheads="1"/>
          </p:cNvSpPr>
          <p:nvPr/>
        </p:nvSpPr>
        <p:spPr bwMode="auto">
          <a:xfrm>
            <a:off x="6615113" y="4783138"/>
            <a:ext cx="747712" cy="400050"/>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b="1">
                <a:solidFill>
                  <a:schemeClr val="bg1"/>
                </a:solidFill>
                <a:latin typeface="Arial" panose="020B0604020202020204" pitchFamily="34" charset="0"/>
              </a:rPr>
              <a:t>SCC</a:t>
            </a:r>
            <a:endParaRPr lang="ja-JP" altLang="en-US" sz="2000" b="1">
              <a:solidFill>
                <a:schemeClr val="bg1"/>
              </a:solidFill>
              <a:latin typeface="Arial" panose="020B0604020202020204" pitchFamily="34" charset="0"/>
            </a:endParaRPr>
          </a:p>
        </p:txBody>
      </p:sp>
      <p:sp>
        <p:nvSpPr>
          <p:cNvPr id="40983"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B114A979-9018-429C-A91A-D21FBBE73555}" type="slidenum">
              <a:rPr lang="ja-JP" altLang="en-US" sz="1200">
                <a:solidFill>
                  <a:srgbClr val="898989"/>
                </a:solidFill>
              </a:rPr>
              <a:pPr>
                <a:spcBef>
                  <a:spcPct val="0"/>
                </a:spcBef>
                <a:buFontTx/>
                <a:buNone/>
              </a:pPr>
              <a:t>36</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3613"/>
                                        </p:tgtEl>
                                        <p:attrNameLst>
                                          <p:attrName>style.visibility</p:attrName>
                                        </p:attrNameLst>
                                      </p:cBhvr>
                                      <p:to>
                                        <p:strVal val="visible"/>
                                      </p:to>
                                    </p:set>
                                    <p:animEffect transition="in" filter="fade">
                                      <p:cBhvr>
                                        <p:cTn id="16" dur="500"/>
                                        <p:tgtEl>
                                          <p:spTgt spid="1536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3614"/>
                                        </p:tgtEl>
                                        <p:attrNameLst>
                                          <p:attrName>style.visibility</p:attrName>
                                        </p:attrNameLst>
                                      </p:cBhvr>
                                      <p:to>
                                        <p:strVal val="visible"/>
                                      </p:to>
                                    </p:set>
                                    <p:animEffect transition="in" filter="fade">
                                      <p:cBhvr>
                                        <p:cTn id="19" dur="500"/>
                                        <p:tgtEl>
                                          <p:spTgt spid="1536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3622"/>
                                        </p:tgtEl>
                                        <p:attrNameLst>
                                          <p:attrName>style.visibility</p:attrName>
                                        </p:attrNameLst>
                                      </p:cBhvr>
                                      <p:to>
                                        <p:strVal val="visible"/>
                                      </p:to>
                                    </p:set>
                                    <p:animEffect transition="in" filter="fade">
                                      <p:cBhvr>
                                        <p:cTn id="25" dur="500"/>
                                        <p:tgtEl>
                                          <p:spTgt spid="1536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3616"/>
                                        </p:tgtEl>
                                        <p:attrNameLst>
                                          <p:attrName>style.visibility</p:attrName>
                                        </p:attrNameLst>
                                      </p:cBhvr>
                                      <p:to>
                                        <p:strVal val="visible"/>
                                      </p:to>
                                    </p:set>
                                    <p:animEffect transition="in" filter="fade">
                                      <p:cBhvr>
                                        <p:cTn id="28" dur="500"/>
                                        <p:tgtEl>
                                          <p:spTgt spid="15361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153613" grpId="0" animBg="1"/>
      <p:bldP spid="153614" grpId="0" animBg="1"/>
      <p:bldP spid="11" grpId="0" animBg="1"/>
      <p:bldP spid="153616" grpId="0" animBg="1"/>
      <p:bldP spid="4" grpId="0" animBg="1"/>
      <p:bldP spid="16" grpId="0" animBg="1"/>
      <p:bldP spid="18" grpId="0" animBg="1"/>
      <p:bldP spid="19" grpId="0" animBg="1"/>
      <p:bldP spid="15362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198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2"/>
          <p:cNvSpPr txBox="1"/>
          <p:nvPr/>
        </p:nvSpPr>
        <p:spPr>
          <a:xfrm>
            <a:off x="592138" y="1042988"/>
            <a:ext cx="1538287" cy="5238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n-US" altLang="ja-JP" sz="2800" dirty="0">
                <a:solidFill>
                  <a:schemeClr val="bg1"/>
                </a:solidFill>
              </a:rPr>
              <a:t>material</a:t>
            </a:r>
            <a:endParaRPr lang="ja-JP" altLang="en-US" sz="2800" dirty="0">
              <a:solidFill>
                <a:schemeClr val="bg1"/>
              </a:solidFill>
            </a:endParaRPr>
          </a:p>
        </p:txBody>
      </p:sp>
      <p:sp>
        <p:nvSpPr>
          <p:cNvPr id="10" name="テキスト ボックス 9"/>
          <p:cNvSpPr txBox="1"/>
          <p:nvPr/>
        </p:nvSpPr>
        <p:spPr>
          <a:xfrm>
            <a:off x="592138" y="3525838"/>
            <a:ext cx="1330325" cy="523875"/>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n-US" altLang="ja-JP" sz="2800" dirty="0">
                <a:solidFill>
                  <a:schemeClr val="bg1"/>
                </a:solidFill>
              </a:rPr>
              <a:t>stress</a:t>
            </a:r>
            <a:endParaRPr lang="ja-JP" altLang="en-US" sz="2800" dirty="0">
              <a:solidFill>
                <a:schemeClr val="bg1"/>
              </a:solidFill>
            </a:endParaRPr>
          </a:p>
        </p:txBody>
      </p:sp>
      <p:sp>
        <p:nvSpPr>
          <p:cNvPr id="11" name="テキスト ボックス 10"/>
          <p:cNvSpPr txBox="1"/>
          <p:nvPr/>
        </p:nvSpPr>
        <p:spPr>
          <a:xfrm>
            <a:off x="592138" y="5116513"/>
            <a:ext cx="2103437" cy="522287"/>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defRPr/>
            </a:pPr>
            <a:r>
              <a:rPr lang="en-US" altLang="ja-JP" sz="2800" spc="-110" dirty="0">
                <a:solidFill>
                  <a:schemeClr val="bg1"/>
                </a:solidFill>
              </a:rPr>
              <a:t>environment</a:t>
            </a:r>
            <a:endParaRPr lang="ja-JP" altLang="en-US" sz="2800" spc="-110" dirty="0">
              <a:solidFill>
                <a:schemeClr val="bg1"/>
              </a:solidFill>
            </a:endParaRPr>
          </a:p>
        </p:txBody>
      </p:sp>
      <p:sp>
        <p:nvSpPr>
          <p:cNvPr id="155655" name="テキスト ボックス 4"/>
          <p:cNvSpPr txBox="1">
            <a:spLocks noChangeArrowheads="1"/>
          </p:cNvSpPr>
          <p:nvPr/>
        </p:nvSpPr>
        <p:spPr bwMode="auto">
          <a:xfrm>
            <a:off x="592138" y="1657350"/>
            <a:ext cx="8166100" cy="1570038"/>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400" b="1" u="sng">
                <a:solidFill>
                  <a:srgbClr val="FF0000"/>
                </a:solidFill>
                <a:latin typeface="Arial" panose="020B0604020202020204" pitchFamily="34" charset="0"/>
              </a:rPr>
              <a:t>sensitization</a:t>
            </a:r>
            <a:r>
              <a:rPr lang="en-US" altLang="ja-JP" sz="2400">
                <a:latin typeface="Arial" panose="020B0604020202020204" pitchFamily="34" charset="0"/>
              </a:rPr>
              <a:t> of stainless steels (Cr-depletion at the grain boundary due to preferential precipitation of M</a:t>
            </a:r>
            <a:r>
              <a:rPr lang="en-US" altLang="ja-JP" sz="2400" baseline="-25000">
                <a:latin typeface="Arial" panose="020B0604020202020204" pitchFamily="34" charset="0"/>
              </a:rPr>
              <a:t>23</a:t>
            </a:r>
            <a:r>
              <a:rPr lang="en-US" altLang="ja-JP" sz="2400">
                <a:latin typeface="Arial" panose="020B0604020202020204" pitchFamily="34" charset="0"/>
              </a:rPr>
              <a:t>C</a:t>
            </a:r>
            <a:r>
              <a:rPr lang="en-US" altLang="ja-JP" sz="2400" baseline="-25000">
                <a:latin typeface="Arial" panose="020B0604020202020204" pitchFamily="34" charset="0"/>
              </a:rPr>
              <a:t>6</a:t>
            </a:r>
            <a:r>
              <a:rPr lang="en-US" altLang="ja-JP" sz="2400">
                <a:latin typeface="Arial" panose="020B0604020202020204" pitchFamily="34" charset="0"/>
              </a:rPr>
              <a:t> (Cr-rich carbide) at GB).</a:t>
            </a:r>
          </a:p>
          <a:p>
            <a:pPr>
              <a:spcBef>
                <a:spcPct val="0"/>
              </a:spcBef>
              <a:buFontTx/>
              <a:buChar char="-"/>
            </a:pPr>
            <a:r>
              <a:rPr lang="en-US" altLang="ja-JP" sz="2400">
                <a:latin typeface="Arial" panose="020B0604020202020204" pitchFamily="34" charset="0"/>
              </a:rPr>
              <a:t>surface hardened layer due to machining</a:t>
            </a:r>
          </a:p>
        </p:txBody>
      </p:sp>
      <p:sp>
        <p:nvSpPr>
          <p:cNvPr id="20" name="Text Box 25"/>
          <p:cNvSpPr txBox="1">
            <a:spLocks noChangeArrowheads="1"/>
          </p:cNvSpPr>
          <p:nvPr/>
        </p:nvSpPr>
        <p:spPr bwMode="auto">
          <a:xfrm>
            <a:off x="1381125" y="188913"/>
            <a:ext cx="72771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typical SCC conditions</a:t>
            </a:r>
            <a:endParaRPr lang="ja-JP" altLang="en-US" sz="3600" b="1" dirty="0">
              <a:solidFill>
                <a:schemeClr val="tx1">
                  <a:lumMod val="95000"/>
                  <a:lumOff val="5000"/>
                </a:schemeClr>
              </a:solidFill>
              <a:ea typeface="+mn-ea"/>
              <a:cs typeface="Arial" pitchFamily="34" charset="0"/>
            </a:endParaRPr>
          </a:p>
        </p:txBody>
      </p:sp>
      <p:sp>
        <p:nvSpPr>
          <p:cNvPr id="155657" name="テキスト ボックス 4"/>
          <p:cNvSpPr txBox="1">
            <a:spLocks noChangeArrowheads="1"/>
          </p:cNvSpPr>
          <p:nvPr/>
        </p:nvSpPr>
        <p:spPr bwMode="auto">
          <a:xfrm>
            <a:off x="592138" y="4191000"/>
            <a:ext cx="8166100" cy="830263"/>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400" b="1" u="sng">
                <a:solidFill>
                  <a:srgbClr val="FF0000"/>
                </a:solidFill>
                <a:latin typeface="Arial" panose="020B0604020202020204" pitchFamily="34" charset="0"/>
              </a:rPr>
              <a:t>residual stress</a:t>
            </a:r>
            <a:r>
              <a:rPr lang="en-US" altLang="ja-JP" sz="2400">
                <a:latin typeface="Arial" panose="020B0604020202020204" pitchFamily="34" charset="0"/>
              </a:rPr>
              <a:t> after welding, or  machining,</a:t>
            </a:r>
          </a:p>
          <a:p>
            <a:pPr>
              <a:spcBef>
                <a:spcPct val="0"/>
              </a:spcBef>
              <a:buFontTx/>
              <a:buChar char="-"/>
            </a:pPr>
            <a:r>
              <a:rPr lang="en-US" altLang="ja-JP" sz="2400">
                <a:latin typeface="Arial" panose="020B0604020202020204" pitchFamily="34" charset="0"/>
              </a:rPr>
              <a:t>thermal stress</a:t>
            </a:r>
          </a:p>
        </p:txBody>
      </p:sp>
      <p:sp>
        <p:nvSpPr>
          <p:cNvPr id="155658" name="テキスト ボックス 4"/>
          <p:cNvSpPr txBox="1">
            <a:spLocks noChangeArrowheads="1"/>
          </p:cNvSpPr>
          <p:nvPr/>
        </p:nvSpPr>
        <p:spPr bwMode="auto">
          <a:xfrm>
            <a:off x="592138" y="5734050"/>
            <a:ext cx="8166100" cy="831850"/>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400">
                <a:latin typeface="Arial" panose="020B0604020202020204" pitchFamily="34" charset="0"/>
              </a:rPr>
              <a:t>dissolved oxygen or hydrogen</a:t>
            </a:r>
          </a:p>
          <a:p>
            <a:pPr>
              <a:spcBef>
                <a:spcPct val="0"/>
              </a:spcBef>
              <a:buFontTx/>
              <a:buChar char="-"/>
            </a:pPr>
            <a:r>
              <a:rPr lang="en-US" altLang="ja-JP" sz="2400">
                <a:latin typeface="Arial" panose="020B0604020202020204" pitchFamily="34" charset="0"/>
              </a:rPr>
              <a:t>impurities (Cl</a:t>
            </a:r>
            <a:r>
              <a:rPr lang="en-US" altLang="ja-JP" sz="2400" baseline="30000">
                <a:latin typeface="Arial" panose="020B0604020202020204" pitchFamily="34" charset="0"/>
              </a:rPr>
              <a:t>-</a:t>
            </a:r>
            <a:r>
              <a:rPr lang="en-US" altLang="ja-JP" sz="2400">
                <a:latin typeface="Arial" panose="020B0604020202020204" pitchFamily="34" charset="0"/>
              </a:rPr>
              <a:t> etc.)</a:t>
            </a:r>
          </a:p>
        </p:txBody>
      </p:sp>
      <p:sp>
        <p:nvSpPr>
          <p:cNvPr id="155659" name="テキスト ボックス 4"/>
          <p:cNvSpPr txBox="1">
            <a:spLocks noChangeArrowheads="1"/>
          </p:cNvSpPr>
          <p:nvPr/>
        </p:nvSpPr>
        <p:spPr bwMode="auto">
          <a:xfrm>
            <a:off x="2309813" y="3525838"/>
            <a:ext cx="6448425" cy="400050"/>
          </a:xfrm>
          <a:prstGeom prst="rect">
            <a:avLst/>
          </a:prstGeom>
          <a:solidFill>
            <a:srgbClr val="CCFFCC"/>
          </a:solidFill>
          <a:ln w="9525">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Welding and machining affect both material and stress.</a:t>
            </a:r>
          </a:p>
        </p:txBody>
      </p:sp>
      <p:sp>
        <p:nvSpPr>
          <p:cNvPr id="5" name="下矢印 4"/>
          <p:cNvSpPr/>
          <p:nvPr/>
        </p:nvSpPr>
        <p:spPr>
          <a:xfrm>
            <a:off x="5386388" y="3971925"/>
            <a:ext cx="476250" cy="166688"/>
          </a:xfrm>
          <a:prstGeom prst="downArrow">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 name="上矢印 5"/>
          <p:cNvSpPr/>
          <p:nvPr/>
        </p:nvSpPr>
        <p:spPr>
          <a:xfrm>
            <a:off x="5408613" y="3268663"/>
            <a:ext cx="433387" cy="180975"/>
          </a:xfrm>
          <a:prstGeom prst="upArrow">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1998"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FF1D9F3-4E5E-48A4-A69C-E10ED619F727}" type="slidenum">
              <a:rPr lang="ja-JP" altLang="en-US" sz="1200">
                <a:solidFill>
                  <a:srgbClr val="898989"/>
                </a:solidFill>
              </a:rPr>
              <a:pPr>
                <a:spcBef>
                  <a:spcPct val="0"/>
                </a:spcBef>
                <a:buFontTx/>
                <a:buNone/>
              </a:pPr>
              <a:t>37</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5655"/>
                                        </p:tgtEl>
                                        <p:attrNameLst>
                                          <p:attrName>style.visibility</p:attrName>
                                        </p:attrNameLst>
                                      </p:cBhvr>
                                      <p:to>
                                        <p:strVal val="visible"/>
                                      </p:to>
                                    </p:set>
                                    <p:animEffect transition="in" filter="fade">
                                      <p:cBhvr>
                                        <p:cTn id="7" dur="500"/>
                                        <p:tgtEl>
                                          <p:spTgt spid="1556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5657"/>
                                        </p:tgtEl>
                                        <p:attrNameLst>
                                          <p:attrName>style.visibility</p:attrName>
                                        </p:attrNameLst>
                                      </p:cBhvr>
                                      <p:to>
                                        <p:strVal val="visible"/>
                                      </p:to>
                                    </p:set>
                                    <p:animEffect transition="in" filter="fade">
                                      <p:cBhvr>
                                        <p:cTn id="12" dur="500"/>
                                        <p:tgtEl>
                                          <p:spTgt spid="1556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5658"/>
                                        </p:tgtEl>
                                        <p:attrNameLst>
                                          <p:attrName>style.visibility</p:attrName>
                                        </p:attrNameLst>
                                      </p:cBhvr>
                                      <p:to>
                                        <p:strVal val="visible"/>
                                      </p:to>
                                    </p:set>
                                    <p:animEffect transition="in" filter="fade">
                                      <p:cBhvr>
                                        <p:cTn id="17" dur="500"/>
                                        <p:tgtEl>
                                          <p:spTgt spid="15565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5659"/>
                                        </p:tgtEl>
                                        <p:attrNameLst>
                                          <p:attrName>style.visibility</p:attrName>
                                        </p:attrNameLst>
                                      </p:cBhvr>
                                      <p:to>
                                        <p:strVal val="visible"/>
                                      </p:to>
                                    </p:set>
                                    <p:animEffect transition="in" filter="fade">
                                      <p:cBhvr>
                                        <p:cTn id="22" dur="500"/>
                                        <p:tgtEl>
                                          <p:spTgt spid="15565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5" grpId="0" animBg="1"/>
      <p:bldP spid="155657" grpId="0" animBg="1"/>
      <p:bldP spid="155658" grpId="0" animBg="1"/>
      <p:bldP spid="155659" grpId="0" animBg="1"/>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301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5"/>
          <p:cNvSpPr txBox="1">
            <a:spLocks noChangeArrowheads="1"/>
          </p:cNvSpPr>
          <p:nvPr/>
        </p:nvSpPr>
        <p:spPr bwMode="auto">
          <a:xfrm>
            <a:off x="1381125" y="188913"/>
            <a:ext cx="7277100"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sensitization due to weld</a:t>
            </a:r>
            <a:endParaRPr lang="ja-JP" altLang="en-US" sz="3600" b="1" dirty="0">
              <a:solidFill>
                <a:schemeClr val="tx1">
                  <a:lumMod val="95000"/>
                  <a:lumOff val="5000"/>
                </a:schemeClr>
              </a:solidFill>
              <a:ea typeface="+mn-ea"/>
              <a:cs typeface="Arial" pitchFamily="34" charset="0"/>
            </a:endParaRPr>
          </a:p>
        </p:txBody>
      </p:sp>
      <p:sp>
        <p:nvSpPr>
          <p:cNvPr id="157701" name="テキスト ボックス 4"/>
          <p:cNvSpPr>
            <a:spLocks noChangeArrowheads="1"/>
          </p:cNvSpPr>
          <p:nvPr/>
        </p:nvSpPr>
        <p:spPr bwMode="auto">
          <a:xfrm>
            <a:off x="652463" y="5341938"/>
            <a:ext cx="3405187" cy="1014412"/>
          </a:xfrm>
          <a:prstGeom prst="wedgeRectCallout">
            <a:avLst>
              <a:gd name="adj1" fmla="val 20394"/>
              <a:gd name="adj2" fmla="val -106491"/>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b="1" u="sng">
                <a:solidFill>
                  <a:srgbClr val="FF0000"/>
                </a:solidFill>
                <a:latin typeface="Arial" panose="020B0604020202020204" pitchFamily="34" charset="0"/>
              </a:rPr>
              <a:t>The highest sensitization sometimes occurs at HAZ</a:t>
            </a:r>
            <a:r>
              <a:rPr lang="en-US" altLang="ja-JP" sz="2000">
                <a:solidFill>
                  <a:srgbClr val="FF0000"/>
                </a:solidFill>
                <a:latin typeface="Arial" panose="020B0604020202020204" pitchFamily="34" charset="0"/>
              </a:rPr>
              <a:t> </a:t>
            </a:r>
            <a:r>
              <a:rPr lang="en-US" altLang="ja-JP" sz="2000">
                <a:latin typeface="Arial" panose="020B0604020202020204" pitchFamily="34" charset="0"/>
              </a:rPr>
              <a:t>(heat affected zone).</a:t>
            </a:r>
          </a:p>
        </p:txBody>
      </p:sp>
      <p:sp>
        <p:nvSpPr>
          <p:cNvPr id="43014" name="テキスト ボックス 4"/>
          <p:cNvSpPr txBox="1">
            <a:spLocks noChangeArrowheads="1"/>
          </p:cNvSpPr>
          <p:nvPr/>
        </p:nvSpPr>
        <p:spPr bwMode="auto">
          <a:xfrm>
            <a:off x="481013" y="1073150"/>
            <a:ext cx="5518150" cy="224790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In some types of precipitates, they are formed at grain boundaries first due to their surface energy.  </a:t>
            </a:r>
            <a:r>
              <a:rPr lang="en-US" altLang="ja-JP" sz="2000">
                <a:solidFill>
                  <a:srgbClr val="FF0000"/>
                </a:solidFill>
                <a:latin typeface="Arial" panose="020B0604020202020204" pitchFamily="34" charset="0"/>
              </a:rPr>
              <a:t>(</a:t>
            </a:r>
            <a:r>
              <a:rPr lang="en-US" altLang="ja-JP" sz="2000" b="1" u="sng">
                <a:solidFill>
                  <a:srgbClr val="FF0000"/>
                </a:solidFill>
                <a:latin typeface="Arial" panose="020B0604020202020204" pitchFamily="34" charset="0"/>
              </a:rPr>
              <a:t>heterogeneous precipitation)</a:t>
            </a:r>
            <a:endParaRPr lang="en-US" altLang="ja-JP" sz="2000">
              <a:solidFill>
                <a:srgbClr val="FF0000"/>
              </a:solidFill>
              <a:latin typeface="Arial" panose="020B0604020202020204" pitchFamily="34" charset="0"/>
            </a:endParaRPr>
          </a:p>
          <a:p>
            <a:pPr>
              <a:spcBef>
                <a:spcPct val="0"/>
              </a:spcBef>
              <a:buFontTx/>
              <a:buNone/>
            </a:pPr>
            <a:r>
              <a:rPr lang="en-US" altLang="ja-JP" sz="2000">
                <a:latin typeface="Arial" panose="020B0604020202020204" pitchFamily="34" charset="0"/>
              </a:rPr>
              <a:t>      -&gt;Remember a cloud-chamber ! </a:t>
            </a:r>
          </a:p>
          <a:p>
            <a:pPr>
              <a:spcBef>
                <a:spcPct val="0"/>
              </a:spcBef>
              <a:buFontTx/>
              <a:buNone/>
            </a:pPr>
            <a:r>
              <a:rPr lang="en-US" altLang="ja-JP" sz="2000">
                <a:latin typeface="Arial" panose="020B0604020202020204" pitchFamily="34" charset="0"/>
              </a:rPr>
              <a:t>Cr-rich M</a:t>
            </a:r>
            <a:r>
              <a:rPr lang="en-US" altLang="ja-JP" sz="2000" baseline="-25000">
                <a:latin typeface="Arial" panose="020B0604020202020204" pitchFamily="34" charset="0"/>
              </a:rPr>
              <a:t>23</a:t>
            </a:r>
            <a:r>
              <a:rPr lang="en-US" altLang="ja-JP" sz="2000">
                <a:latin typeface="Arial" panose="020B0604020202020204" pitchFamily="34" charset="0"/>
              </a:rPr>
              <a:t>C</a:t>
            </a:r>
            <a:r>
              <a:rPr lang="en-US" altLang="ja-JP" sz="2000" baseline="-25000">
                <a:latin typeface="Arial" panose="020B0604020202020204" pitchFamily="34" charset="0"/>
              </a:rPr>
              <a:t>6</a:t>
            </a:r>
            <a:r>
              <a:rPr lang="en-US" altLang="ja-JP" sz="2000">
                <a:latin typeface="Arial" panose="020B0604020202020204" pitchFamily="34" charset="0"/>
              </a:rPr>
              <a:t> precipitates consume matrix Cr, leaving a less corrosion-resistant Cr-depletion zone along GB.</a:t>
            </a:r>
          </a:p>
        </p:txBody>
      </p:sp>
      <p:sp>
        <p:nvSpPr>
          <p:cNvPr id="14" name="正方形/長方形 13"/>
          <p:cNvSpPr/>
          <p:nvPr/>
        </p:nvSpPr>
        <p:spPr>
          <a:xfrm>
            <a:off x="6137275" y="2243138"/>
            <a:ext cx="1322388" cy="1073150"/>
          </a:xfrm>
          <a:prstGeom prst="rect">
            <a:avLst/>
          </a:prstGeom>
          <a:gradFill flip="none" rotWithShape="1">
            <a:gsLst>
              <a:gs pos="0">
                <a:srgbClr val="92D050"/>
              </a:gs>
              <a:gs pos="88000">
                <a:srgbClr val="92D050"/>
              </a:gs>
              <a:gs pos="100000">
                <a:schemeClr val="bg1"/>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dirty="0">
              <a:solidFill>
                <a:schemeClr val="tx1"/>
              </a:solidFill>
            </a:endParaRPr>
          </a:p>
          <a:p>
            <a:pPr algn="ctr">
              <a:defRPr/>
            </a:pPr>
            <a:endParaRPr lang="en-US" altLang="ja-JP" dirty="0">
              <a:solidFill>
                <a:schemeClr val="tx1"/>
              </a:solidFill>
            </a:endParaRPr>
          </a:p>
          <a:p>
            <a:pPr algn="ctr">
              <a:defRPr/>
            </a:pPr>
            <a:r>
              <a:rPr lang="en-US" altLang="ja-JP" dirty="0">
                <a:solidFill>
                  <a:schemeClr val="tx1"/>
                </a:solidFill>
              </a:rPr>
              <a:t>grain</a:t>
            </a:r>
            <a:endParaRPr lang="ja-JP" altLang="en-US" dirty="0">
              <a:solidFill>
                <a:schemeClr val="tx1"/>
              </a:solidFill>
            </a:endParaRPr>
          </a:p>
        </p:txBody>
      </p:sp>
      <p:sp>
        <p:nvSpPr>
          <p:cNvPr id="25" name="正方形/長方形 24"/>
          <p:cNvSpPr/>
          <p:nvPr/>
        </p:nvSpPr>
        <p:spPr>
          <a:xfrm>
            <a:off x="7459663" y="2243138"/>
            <a:ext cx="1344612" cy="1073150"/>
          </a:xfrm>
          <a:prstGeom prst="rect">
            <a:avLst/>
          </a:prstGeom>
          <a:gradFill flip="none" rotWithShape="1">
            <a:gsLst>
              <a:gs pos="0">
                <a:srgbClr val="92D050"/>
              </a:gs>
              <a:gs pos="88000">
                <a:srgbClr val="92D050"/>
              </a:gs>
              <a:gs pos="100000">
                <a:schemeClr val="bg1"/>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dirty="0">
              <a:solidFill>
                <a:schemeClr val="tx1"/>
              </a:solidFill>
            </a:endParaRPr>
          </a:p>
          <a:p>
            <a:pPr algn="ctr">
              <a:defRPr/>
            </a:pPr>
            <a:endParaRPr lang="en-US" altLang="ja-JP" dirty="0">
              <a:solidFill>
                <a:schemeClr val="tx1"/>
              </a:solidFill>
            </a:endParaRPr>
          </a:p>
          <a:p>
            <a:pPr algn="ctr">
              <a:defRPr/>
            </a:pPr>
            <a:r>
              <a:rPr lang="en-US" altLang="ja-JP" dirty="0">
                <a:solidFill>
                  <a:schemeClr val="tx1"/>
                </a:solidFill>
              </a:rPr>
              <a:t>grain</a:t>
            </a:r>
            <a:endParaRPr lang="ja-JP" altLang="en-US" dirty="0">
              <a:solidFill>
                <a:schemeClr val="tx1"/>
              </a:solidFill>
            </a:endParaRPr>
          </a:p>
        </p:txBody>
      </p:sp>
      <p:sp>
        <p:nvSpPr>
          <p:cNvPr id="26" name="正方形/長方形 25"/>
          <p:cNvSpPr/>
          <p:nvPr/>
        </p:nvSpPr>
        <p:spPr>
          <a:xfrm rot="20533752">
            <a:off x="7362825" y="2436813"/>
            <a:ext cx="185738" cy="22701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正方形/長方形 26"/>
          <p:cNvSpPr/>
          <p:nvPr/>
        </p:nvSpPr>
        <p:spPr>
          <a:xfrm rot="2150988">
            <a:off x="7380288" y="2989263"/>
            <a:ext cx="180975" cy="14128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 name="四角形吹き出し 27"/>
          <p:cNvSpPr/>
          <p:nvPr/>
        </p:nvSpPr>
        <p:spPr>
          <a:xfrm>
            <a:off x="6226175" y="2447925"/>
            <a:ext cx="741363" cy="327025"/>
          </a:xfrm>
          <a:prstGeom prst="wedgeRectCallout">
            <a:avLst>
              <a:gd name="adj1" fmla="val 103209"/>
              <a:gd name="adj2" fmla="val -549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bg1"/>
                </a:solidFill>
              </a:rPr>
              <a:t>M</a:t>
            </a:r>
            <a:r>
              <a:rPr lang="en-US" altLang="ja-JP" baseline="-25000" dirty="0">
                <a:solidFill>
                  <a:schemeClr val="bg1"/>
                </a:solidFill>
              </a:rPr>
              <a:t>23</a:t>
            </a:r>
            <a:r>
              <a:rPr lang="en-US" altLang="ja-JP" dirty="0">
                <a:solidFill>
                  <a:schemeClr val="bg1"/>
                </a:solidFill>
              </a:rPr>
              <a:t>C</a:t>
            </a:r>
            <a:r>
              <a:rPr lang="en-US" altLang="ja-JP" baseline="-25000" dirty="0">
                <a:solidFill>
                  <a:schemeClr val="bg1"/>
                </a:solidFill>
              </a:rPr>
              <a:t>6</a:t>
            </a:r>
            <a:endParaRPr lang="ja-JP" altLang="en-US" baseline="-25000" dirty="0">
              <a:solidFill>
                <a:schemeClr val="bg1"/>
              </a:solidFill>
            </a:endParaRPr>
          </a:p>
        </p:txBody>
      </p:sp>
      <p:sp>
        <p:nvSpPr>
          <p:cNvPr id="31" name="正方形/長方形 30"/>
          <p:cNvSpPr/>
          <p:nvPr/>
        </p:nvSpPr>
        <p:spPr>
          <a:xfrm>
            <a:off x="6137275" y="1071563"/>
            <a:ext cx="2667000" cy="1063625"/>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1600"/>
              </a:lnSpc>
              <a:defRPr/>
            </a:pPr>
            <a:r>
              <a:rPr lang="en-US" altLang="ja-JP" dirty="0">
                <a:solidFill>
                  <a:srgbClr val="00B050"/>
                </a:solidFill>
              </a:rPr>
              <a:t>Cr </a:t>
            </a:r>
            <a:r>
              <a:rPr lang="en-US" altLang="ja-JP" dirty="0">
                <a:solidFill>
                  <a:schemeClr val="tx1"/>
                </a:solidFill>
              </a:rPr>
              <a:t>concentration profile</a:t>
            </a:r>
          </a:p>
          <a:p>
            <a:pPr>
              <a:lnSpc>
                <a:spcPts val="1600"/>
              </a:lnSpc>
              <a:defRPr/>
            </a:pPr>
            <a:endParaRPr lang="en-US" altLang="ja-JP" dirty="0">
              <a:solidFill>
                <a:schemeClr val="tx1"/>
              </a:solidFill>
            </a:endParaRPr>
          </a:p>
          <a:p>
            <a:pPr>
              <a:lnSpc>
                <a:spcPts val="1600"/>
              </a:lnSpc>
              <a:defRPr/>
            </a:pPr>
            <a:endParaRPr lang="en-US" altLang="ja-JP" dirty="0">
              <a:solidFill>
                <a:schemeClr val="tx1"/>
              </a:solidFill>
            </a:endParaRPr>
          </a:p>
          <a:p>
            <a:pPr>
              <a:lnSpc>
                <a:spcPts val="1600"/>
              </a:lnSpc>
              <a:defRPr/>
            </a:pPr>
            <a:endParaRPr lang="en-US" altLang="ja-JP" dirty="0">
              <a:solidFill>
                <a:schemeClr val="tx1"/>
              </a:solidFill>
            </a:endParaRPr>
          </a:p>
        </p:txBody>
      </p:sp>
      <p:cxnSp>
        <p:nvCxnSpPr>
          <p:cNvPr id="16" name="直線コネクタ 15"/>
          <p:cNvCxnSpPr>
            <a:stCxn id="31" idx="2"/>
            <a:endCxn id="31" idx="0"/>
          </p:cNvCxnSpPr>
          <p:nvPr/>
        </p:nvCxnSpPr>
        <p:spPr>
          <a:xfrm flipV="1">
            <a:off x="7470775" y="1071563"/>
            <a:ext cx="0" cy="106362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1557" name="フリーフォーム 151556"/>
          <p:cNvSpPr/>
          <p:nvPr/>
        </p:nvSpPr>
        <p:spPr>
          <a:xfrm>
            <a:off x="6137275" y="1427163"/>
            <a:ext cx="2667000" cy="561975"/>
          </a:xfrm>
          <a:custGeom>
            <a:avLst/>
            <a:gdLst>
              <a:gd name="connsiteX0" fmla="*/ 0 w 2441359"/>
              <a:gd name="connsiteY0" fmla="*/ 177553 h 1456526"/>
              <a:gd name="connsiteX1" fmla="*/ 461639 w 2441359"/>
              <a:gd name="connsiteY1" fmla="*/ 177553 h 1456526"/>
              <a:gd name="connsiteX2" fmla="*/ 1376039 w 2441359"/>
              <a:gd name="connsiteY2" fmla="*/ 1455938 h 1456526"/>
              <a:gd name="connsiteX3" fmla="*/ 2441359 w 2441359"/>
              <a:gd name="connsiteY3" fmla="*/ 0 h 1456526"/>
              <a:gd name="connsiteX0" fmla="*/ 0 w 2441359"/>
              <a:gd name="connsiteY0" fmla="*/ 177553 h 1456556"/>
              <a:gd name="connsiteX1" fmla="*/ 1376039 w 2441359"/>
              <a:gd name="connsiteY1" fmla="*/ 1455938 h 1456556"/>
              <a:gd name="connsiteX2" fmla="*/ 2441359 w 2441359"/>
              <a:gd name="connsiteY2" fmla="*/ 0 h 1456556"/>
              <a:gd name="connsiteX0" fmla="*/ 0 w 2334827"/>
              <a:gd name="connsiteY0" fmla="*/ 17755 h 1455943"/>
              <a:gd name="connsiteX1" fmla="*/ 1269507 w 2334827"/>
              <a:gd name="connsiteY1" fmla="*/ 1455938 h 1455943"/>
              <a:gd name="connsiteX2" fmla="*/ 2334827 w 2334827"/>
              <a:gd name="connsiteY2" fmla="*/ 0 h 1455943"/>
              <a:gd name="connsiteX0" fmla="*/ 0 w 2334827"/>
              <a:gd name="connsiteY0" fmla="*/ 17755 h 1456315"/>
              <a:gd name="connsiteX1" fmla="*/ 1012054 w 2334827"/>
              <a:gd name="connsiteY1" fmla="*/ 142044 h 1456315"/>
              <a:gd name="connsiteX2" fmla="*/ 1269507 w 2334827"/>
              <a:gd name="connsiteY2" fmla="*/ 1455938 h 1456315"/>
              <a:gd name="connsiteX3" fmla="*/ 2334827 w 2334827"/>
              <a:gd name="connsiteY3" fmla="*/ 0 h 1456315"/>
              <a:gd name="connsiteX0" fmla="*/ 0 w 2334827"/>
              <a:gd name="connsiteY0" fmla="*/ 17755 h 1455939"/>
              <a:gd name="connsiteX1" fmla="*/ 1012054 w 2334827"/>
              <a:gd name="connsiteY1" fmla="*/ 142044 h 1455939"/>
              <a:gd name="connsiteX2" fmla="*/ 1269507 w 2334827"/>
              <a:gd name="connsiteY2" fmla="*/ 1455938 h 1455939"/>
              <a:gd name="connsiteX3" fmla="*/ 1460116 w 2334827"/>
              <a:gd name="connsiteY3" fmla="*/ 133167 h 1455939"/>
              <a:gd name="connsiteX4" fmla="*/ 2334827 w 2334827"/>
              <a:gd name="connsiteY4" fmla="*/ 0 h 1455939"/>
              <a:gd name="connsiteX0" fmla="*/ 0 w 2334827"/>
              <a:gd name="connsiteY0" fmla="*/ 17755 h 1455939"/>
              <a:gd name="connsiteX1" fmla="*/ 1012054 w 2334827"/>
              <a:gd name="connsiteY1" fmla="*/ 142044 h 1455939"/>
              <a:gd name="connsiteX2" fmla="*/ 1269507 w 2334827"/>
              <a:gd name="connsiteY2" fmla="*/ 1455938 h 1455939"/>
              <a:gd name="connsiteX3" fmla="*/ 1460116 w 2334827"/>
              <a:gd name="connsiteY3" fmla="*/ 133167 h 1455939"/>
              <a:gd name="connsiteX4" fmla="*/ 2334827 w 2334827"/>
              <a:gd name="connsiteY4" fmla="*/ 0 h 1455939"/>
              <a:gd name="connsiteX0" fmla="*/ 0 w 2334827"/>
              <a:gd name="connsiteY0" fmla="*/ 17755 h 1455939"/>
              <a:gd name="connsiteX1" fmla="*/ 1012054 w 2334827"/>
              <a:gd name="connsiteY1" fmla="*/ 142044 h 1455939"/>
              <a:gd name="connsiteX2" fmla="*/ 1269507 w 2334827"/>
              <a:gd name="connsiteY2" fmla="*/ 1455938 h 1455939"/>
              <a:gd name="connsiteX3" fmla="*/ 1460116 w 2334827"/>
              <a:gd name="connsiteY3" fmla="*/ 133167 h 1455939"/>
              <a:gd name="connsiteX4" fmla="*/ 2334827 w 2334827"/>
              <a:gd name="connsiteY4" fmla="*/ 0 h 1455939"/>
              <a:gd name="connsiteX0" fmla="*/ 0 w 2370338"/>
              <a:gd name="connsiteY0" fmla="*/ 0 h 1438184"/>
              <a:gd name="connsiteX1" fmla="*/ 1012054 w 2370338"/>
              <a:gd name="connsiteY1" fmla="*/ 124289 h 1438184"/>
              <a:gd name="connsiteX2" fmla="*/ 1269507 w 2370338"/>
              <a:gd name="connsiteY2" fmla="*/ 1438183 h 1438184"/>
              <a:gd name="connsiteX3" fmla="*/ 1460116 w 2370338"/>
              <a:gd name="connsiteY3" fmla="*/ 115412 h 1438184"/>
              <a:gd name="connsiteX4" fmla="*/ 2370338 w 2370338"/>
              <a:gd name="connsiteY4" fmla="*/ 53267 h 1438184"/>
              <a:gd name="connsiteX0" fmla="*/ 0 w 2370338"/>
              <a:gd name="connsiteY0" fmla="*/ 0 h 1438184"/>
              <a:gd name="connsiteX1" fmla="*/ 1012054 w 2370338"/>
              <a:gd name="connsiteY1" fmla="*/ 124289 h 1438184"/>
              <a:gd name="connsiteX2" fmla="*/ 1269507 w 2370338"/>
              <a:gd name="connsiteY2" fmla="*/ 1438183 h 1438184"/>
              <a:gd name="connsiteX3" fmla="*/ 1460116 w 2370338"/>
              <a:gd name="connsiteY3" fmla="*/ 115412 h 1438184"/>
              <a:gd name="connsiteX4" fmla="*/ 2370338 w 2370338"/>
              <a:gd name="connsiteY4" fmla="*/ 53267 h 1438184"/>
              <a:gd name="connsiteX0" fmla="*/ 0 w 2370338"/>
              <a:gd name="connsiteY0" fmla="*/ 0 h 1438184"/>
              <a:gd name="connsiteX1" fmla="*/ 1012054 w 2370338"/>
              <a:gd name="connsiteY1" fmla="*/ 124289 h 1438184"/>
              <a:gd name="connsiteX2" fmla="*/ 1269507 w 2370338"/>
              <a:gd name="connsiteY2" fmla="*/ 1438183 h 1438184"/>
              <a:gd name="connsiteX3" fmla="*/ 1460116 w 2370338"/>
              <a:gd name="connsiteY3" fmla="*/ 115412 h 1438184"/>
              <a:gd name="connsiteX4" fmla="*/ 2370338 w 2370338"/>
              <a:gd name="connsiteY4" fmla="*/ 35512 h 1438184"/>
              <a:gd name="connsiteX0" fmla="*/ 0 w 2370338"/>
              <a:gd name="connsiteY0" fmla="*/ 27208 h 1465392"/>
              <a:gd name="connsiteX1" fmla="*/ 1012054 w 2370338"/>
              <a:gd name="connsiteY1" fmla="*/ 151497 h 1465392"/>
              <a:gd name="connsiteX2" fmla="*/ 1269507 w 2370338"/>
              <a:gd name="connsiteY2" fmla="*/ 1465391 h 1465392"/>
              <a:gd name="connsiteX3" fmla="*/ 1460116 w 2370338"/>
              <a:gd name="connsiteY3" fmla="*/ 142620 h 1465392"/>
              <a:gd name="connsiteX4" fmla="*/ 2370338 w 2370338"/>
              <a:gd name="connsiteY4" fmla="*/ 62720 h 1465392"/>
              <a:gd name="connsiteX0" fmla="*/ 0 w 2343705"/>
              <a:gd name="connsiteY0" fmla="*/ 93229 h 1424881"/>
              <a:gd name="connsiteX1" fmla="*/ 985421 w 2343705"/>
              <a:gd name="connsiteY1" fmla="*/ 110986 h 1424881"/>
              <a:gd name="connsiteX2" fmla="*/ 1242874 w 2343705"/>
              <a:gd name="connsiteY2" fmla="*/ 1424880 h 1424881"/>
              <a:gd name="connsiteX3" fmla="*/ 1433483 w 2343705"/>
              <a:gd name="connsiteY3" fmla="*/ 102109 h 1424881"/>
              <a:gd name="connsiteX4" fmla="*/ 2343705 w 2343705"/>
              <a:gd name="connsiteY4" fmla="*/ 22209 h 1424881"/>
              <a:gd name="connsiteX0" fmla="*/ 0 w 2343705"/>
              <a:gd name="connsiteY0" fmla="*/ 41280 h 1452831"/>
              <a:gd name="connsiteX1" fmla="*/ 985421 w 2343705"/>
              <a:gd name="connsiteY1" fmla="*/ 138936 h 1452831"/>
              <a:gd name="connsiteX2" fmla="*/ 1242874 w 2343705"/>
              <a:gd name="connsiteY2" fmla="*/ 1452830 h 1452831"/>
              <a:gd name="connsiteX3" fmla="*/ 1433483 w 2343705"/>
              <a:gd name="connsiteY3" fmla="*/ 130059 h 1452831"/>
              <a:gd name="connsiteX4" fmla="*/ 2343705 w 2343705"/>
              <a:gd name="connsiteY4" fmla="*/ 50159 h 1452831"/>
              <a:gd name="connsiteX0" fmla="*/ 0 w 2343705"/>
              <a:gd name="connsiteY0" fmla="*/ 10605 h 1422156"/>
              <a:gd name="connsiteX1" fmla="*/ 985421 w 2343705"/>
              <a:gd name="connsiteY1" fmla="*/ 108261 h 1422156"/>
              <a:gd name="connsiteX2" fmla="*/ 1242874 w 2343705"/>
              <a:gd name="connsiteY2" fmla="*/ 1422155 h 1422156"/>
              <a:gd name="connsiteX3" fmla="*/ 1433483 w 2343705"/>
              <a:gd name="connsiteY3" fmla="*/ 99384 h 1422156"/>
              <a:gd name="connsiteX4" fmla="*/ 2343705 w 2343705"/>
              <a:gd name="connsiteY4" fmla="*/ 19484 h 1422156"/>
              <a:gd name="connsiteX0" fmla="*/ 0 w 2343705"/>
              <a:gd name="connsiteY0" fmla="*/ 10605 h 1422156"/>
              <a:gd name="connsiteX1" fmla="*/ 985421 w 2343705"/>
              <a:gd name="connsiteY1" fmla="*/ 108261 h 1422156"/>
              <a:gd name="connsiteX2" fmla="*/ 1242874 w 2343705"/>
              <a:gd name="connsiteY2" fmla="*/ 1422155 h 1422156"/>
              <a:gd name="connsiteX3" fmla="*/ 1433483 w 2343705"/>
              <a:gd name="connsiteY3" fmla="*/ 99384 h 1422156"/>
              <a:gd name="connsiteX4" fmla="*/ 2343705 w 2343705"/>
              <a:gd name="connsiteY4" fmla="*/ 19484 h 1422156"/>
              <a:gd name="connsiteX0" fmla="*/ 0 w 2343705"/>
              <a:gd name="connsiteY0" fmla="*/ 15473 h 1427024"/>
              <a:gd name="connsiteX1" fmla="*/ 985421 w 2343705"/>
              <a:gd name="connsiteY1" fmla="*/ 113129 h 1427024"/>
              <a:gd name="connsiteX2" fmla="*/ 1242874 w 2343705"/>
              <a:gd name="connsiteY2" fmla="*/ 1427023 h 1427024"/>
              <a:gd name="connsiteX3" fmla="*/ 1433483 w 2343705"/>
              <a:gd name="connsiteY3" fmla="*/ 104252 h 1427024"/>
              <a:gd name="connsiteX4" fmla="*/ 2343705 w 2343705"/>
              <a:gd name="connsiteY4" fmla="*/ 15474 h 1427024"/>
              <a:gd name="connsiteX0" fmla="*/ 0 w 2343705"/>
              <a:gd name="connsiteY0" fmla="*/ 15473 h 1427087"/>
              <a:gd name="connsiteX1" fmla="*/ 985421 w 2343705"/>
              <a:gd name="connsiteY1" fmla="*/ 113129 h 1427087"/>
              <a:gd name="connsiteX2" fmla="*/ 1242874 w 2343705"/>
              <a:gd name="connsiteY2" fmla="*/ 1427023 h 1427087"/>
              <a:gd name="connsiteX3" fmla="*/ 1433483 w 2343705"/>
              <a:gd name="connsiteY3" fmla="*/ 104252 h 1427087"/>
              <a:gd name="connsiteX4" fmla="*/ 2343705 w 2343705"/>
              <a:gd name="connsiteY4" fmla="*/ 15474 h 1427087"/>
              <a:gd name="connsiteX0" fmla="*/ 0 w 2343705"/>
              <a:gd name="connsiteY0" fmla="*/ 15473 h 916951"/>
              <a:gd name="connsiteX1" fmla="*/ 985421 w 2343705"/>
              <a:gd name="connsiteY1" fmla="*/ 113129 h 916951"/>
              <a:gd name="connsiteX2" fmla="*/ 1188290 w 2343705"/>
              <a:gd name="connsiteY2" fmla="*/ 916842 h 916951"/>
              <a:gd name="connsiteX3" fmla="*/ 1433483 w 2343705"/>
              <a:gd name="connsiteY3" fmla="*/ 104252 h 916951"/>
              <a:gd name="connsiteX4" fmla="*/ 2343705 w 2343705"/>
              <a:gd name="connsiteY4" fmla="*/ 15474 h 916951"/>
              <a:gd name="connsiteX0" fmla="*/ 0 w 2343705"/>
              <a:gd name="connsiteY0" fmla="*/ 22267 h 923652"/>
              <a:gd name="connsiteX1" fmla="*/ 985421 w 2343705"/>
              <a:gd name="connsiteY1" fmla="*/ 119923 h 923652"/>
              <a:gd name="connsiteX2" fmla="*/ 1188290 w 2343705"/>
              <a:gd name="connsiteY2" fmla="*/ 923636 h 923652"/>
              <a:gd name="connsiteX3" fmla="*/ 1386697 w 2343705"/>
              <a:gd name="connsiteY3" fmla="*/ 96470 h 923652"/>
              <a:gd name="connsiteX4" fmla="*/ 2343705 w 2343705"/>
              <a:gd name="connsiteY4" fmla="*/ 22268 h 923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705" h="923652">
                <a:moveTo>
                  <a:pt x="0" y="22267"/>
                </a:moveTo>
                <a:cubicBezTo>
                  <a:pt x="224901" y="23747"/>
                  <a:pt x="889247" y="4514"/>
                  <a:pt x="985421" y="119923"/>
                </a:cubicBezTo>
                <a:cubicBezTo>
                  <a:pt x="1090472" y="208699"/>
                  <a:pt x="1121411" y="927545"/>
                  <a:pt x="1188290" y="923636"/>
                </a:cubicBezTo>
                <a:cubicBezTo>
                  <a:pt x="1255169" y="919727"/>
                  <a:pt x="1271287" y="241471"/>
                  <a:pt x="1386697" y="96470"/>
                </a:cubicBezTo>
                <a:cubicBezTo>
                  <a:pt x="1502106" y="-57409"/>
                  <a:pt x="2174246" y="17830"/>
                  <a:pt x="2343705" y="22268"/>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7719" name="テキスト ボックス 45"/>
          <p:cNvSpPr txBox="1">
            <a:spLocks noChangeArrowheads="1"/>
          </p:cNvSpPr>
          <p:nvPr/>
        </p:nvSpPr>
        <p:spPr bwMode="auto">
          <a:xfrm>
            <a:off x="5232400" y="5513388"/>
            <a:ext cx="3579813" cy="92392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 A Time-temperature-precipitation (TTP) diagram for M</a:t>
            </a:r>
            <a:r>
              <a:rPr lang="en-US" altLang="ja-JP" sz="1800" baseline="-25000">
                <a:latin typeface="Arial" panose="020B0604020202020204" pitchFamily="34" charset="0"/>
              </a:rPr>
              <a:t>23</a:t>
            </a:r>
            <a:r>
              <a:rPr lang="en-US" altLang="ja-JP" sz="1800">
                <a:latin typeface="Arial" panose="020B0604020202020204" pitchFamily="34" charset="0"/>
              </a:rPr>
              <a:t>C</a:t>
            </a:r>
            <a:r>
              <a:rPr lang="en-US" altLang="ja-JP" sz="1800" baseline="-25000">
                <a:latin typeface="Arial" panose="020B0604020202020204" pitchFamily="34" charset="0"/>
              </a:rPr>
              <a:t>6,</a:t>
            </a:r>
            <a:r>
              <a:rPr lang="en-US" altLang="ja-JP" sz="1800">
                <a:latin typeface="Arial" panose="020B0604020202020204" pitchFamily="34" charset="0"/>
              </a:rPr>
              <a:t> showing a typical “C” shape.</a:t>
            </a:r>
            <a:endParaRPr lang="ja-JP" altLang="en-US" sz="1800" baseline="-25000">
              <a:latin typeface="Arial" panose="020B0604020202020204" pitchFamily="34" charset="0"/>
            </a:endParaRPr>
          </a:p>
        </p:txBody>
      </p:sp>
      <p:sp>
        <p:nvSpPr>
          <p:cNvPr id="2" name="正方形/長方形 1"/>
          <p:cNvSpPr/>
          <p:nvPr/>
        </p:nvSpPr>
        <p:spPr bwMode="auto">
          <a:xfrm>
            <a:off x="674688" y="3992563"/>
            <a:ext cx="4124325" cy="74295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円/楕円 3"/>
          <p:cNvSpPr/>
          <p:nvPr/>
        </p:nvSpPr>
        <p:spPr bwMode="auto">
          <a:xfrm>
            <a:off x="1533525" y="3892550"/>
            <a:ext cx="1109663" cy="887413"/>
          </a:xfrm>
          <a:custGeom>
            <a:avLst/>
            <a:gdLst>
              <a:gd name="connsiteX0" fmla="*/ 0 w 1036949"/>
              <a:gd name="connsiteY0" fmla="*/ 502050 h 1004099"/>
              <a:gd name="connsiteX1" fmla="*/ 518475 w 1036949"/>
              <a:gd name="connsiteY1" fmla="*/ 0 h 1004099"/>
              <a:gd name="connsiteX2" fmla="*/ 1036950 w 1036949"/>
              <a:gd name="connsiteY2" fmla="*/ 502050 h 1004099"/>
              <a:gd name="connsiteX3" fmla="*/ 518475 w 1036949"/>
              <a:gd name="connsiteY3" fmla="*/ 1004100 h 1004099"/>
              <a:gd name="connsiteX4" fmla="*/ 0 w 1036949"/>
              <a:gd name="connsiteY4" fmla="*/ 502050 h 1004099"/>
              <a:gd name="connsiteX0" fmla="*/ 0 w 921540"/>
              <a:gd name="connsiteY0" fmla="*/ 519834 h 1004158"/>
              <a:gd name="connsiteX1" fmla="*/ 403065 w 921540"/>
              <a:gd name="connsiteY1" fmla="*/ 28 h 1004158"/>
              <a:gd name="connsiteX2" fmla="*/ 921540 w 921540"/>
              <a:gd name="connsiteY2" fmla="*/ 502078 h 1004158"/>
              <a:gd name="connsiteX3" fmla="*/ 403065 w 921540"/>
              <a:gd name="connsiteY3" fmla="*/ 1004128 h 1004158"/>
              <a:gd name="connsiteX4" fmla="*/ 0 w 921540"/>
              <a:gd name="connsiteY4" fmla="*/ 519834 h 1004158"/>
              <a:gd name="connsiteX0" fmla="*/ 0 w 779497"/>
              <a:gd name="connsiteY0" fmla="*/ 519813 h 1004114"/>
              <a:gd name="connsiteX1" fmla="*/ 403065 w 779497"/>
              <a:gd name="connsiteY1" fmla="*/ 7 h 1004114"/>
              <a:gd name="connsiteX2" fmla="*/ 779497 w 779497"/>
              <a:gd name="connsiteY2" fmla="*/ 510934 h 1004114"/>
              <a:gd name="connsiteX3" fmla="*/ 403065 w 779497"/>
              <a:gd name="connsiteY3" fmla="*/ 1004107 h 1004114"/>
              <a:gd name="connsiteX4" fmla="*/ 0 w 779497"/>
              <a:gd name="connsiteY4" fmla="*/ 519813 h 1004114"/>
              <a:gd name="connsiteX0" fmla="*/ 19272 w 826436"/>
              <a:gd name="connsiteY0" fmla="*/ 519813 h 1004114"/>
              <a:gd name="connsiteX1" fmla="*/ 422337 w 826436"/>
              <a:gd name="connsiteY1" fmla="*/ 7 h 1004114"/>
              <a:gd name="connsiteX2" fmla="*/ 798769 w 826436"/>
              <a:gd name="connsiteY2" fmla="*/ 510934 h 1004114"/>
              <a:gd name="connsiteX3" fmla="*/ 422337 w 826436"/>
              <a:gd name="connsiteY3" fmla="*/ 1004107 h 1004114"/>
              <a:gd name="connsiteX4" fmla="*/ 19272 w 826436"/>
              <a:gd name="connsiteY4" fmla="*/ 519813 h 1004114"/>
              <a:gd name="connsiteX0" fmla="*/ 19272 w 826436"/>
              <a:gd name="connsiteY0" fmla="*/ 457672 h 941970"/>
              <a:gd name="connsiteX1" fmla="*/ 422337 w 826436"/>
              <a:gd name="connsiteY1" fmla="*/ 10 h 941970"/>
              <a:gd name="connsiteX2" fmla="*/ 798769 w 826436"/>
              <a:gd name="connsiteY2" fmla="*/ 448793 h 941970"/>
              <a:gd name="connsiteX3" fmla="*/ 422337 w 826436"/>
              <a:gd name="connsiteY3" fmla="*/ 941966 h 941970"/>
              <a:gd name="connsiteX4" fmla="*/ 19272 w 826436"/>
              <a:gd name="connsiteY4" fmla="*/ 457672 h 941970"/>
              <a:gd name="connsiteX0" fmla="*/ 19272 w 830297"/>
              <a:gd name="connsiteY0" fmla="*/ 457668 h 941966"/>
              <a:gd name="connsiteX1" fmla="*/ 422337 w 830297"/>
              <a:gd name="connsiteY1" fmla="*/ 6 h 941966"/>
              <a:gd name="connsiteX2" fmla="*/ 798769 w 830297"/>
              <a:gd name="connsiteY2" fmla="*/ 448789 h 941966"/>
              <a:gd name="connsiteX3" fmla="*/ 422337 w 830297"/>
              <a:gd name="connsiteY3" fmla="*/ 941962 h 941966"/>
              <a:gd name="connsiteX4" fmla="*/ 19272 w 830297"/>
              <a:gd name="connsiteY4" fmla="*/ 457668 h 941966"/>
              <a:gd name="connsiteX0" fmla="*/ 19272 w 830297"/>
              <a:gd name="connsiteY0" fmla="*/ 457668 h 941966"/>
              <a:gd name="connsiteX1" fmla="*/ 422337 w 830297"/>
              <a:gd name="connsiteY1" fmla="*/ 6 h 941966"/>
              <a:gd name="connsiteX2" fmla="*/ 798769 w 830297"/>
              <a:gd name="connsiteY2" fmla="*/ 448789 h 941966"/>
              <a:gd name="connsiteX3" fmla="*/ 422337 w 830297"/>
              <a:gd name="connsiteY3" fmla="*/ 941962 h 941966"/>
              <a:gd name="connsiteX4" fmla="*/ 19272 w 830297"/>
              <a:gd name="connsiteY4" fmla="*/ 457668 h 941966"/>
              <a:gd name="connsiteX0" fmla="*/ 19927 w 830952"/>
              <a:gd name="connsiteY0" fmla="*/ 457668 h 888701"/>
              <a:gd name="connsiteX1" fmla="*/ 422992 w 830952"/>
              <a:gd name="connsiteY1" fmla="*/ 6 h 888701"/>
              <a:gd name="connsiteX2" fmla="*/ 799424 w 830952"/>
              <a:gd name="connsiteY2" fmla="*/ 448789 h 888701"/>
              <a:gd name="connsiteX3" fmla="*/ 431869 w 830952"/>
              <a:gd name="connsiteY3" fmla="*/ 888696 h 888701"/>
              <a:gd name="connsiteX4" fmla="*/ 19927 w 830952"/>
              <a:gd name="connsiteY4" fmla="*/ 457668 h 888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952" h="888701">
                <a:moveTo>
                  <a:pt x="19927" y="457668"/>
                </a:moveTo>
                <a:cubicBezTo>
                  <a:pt x="18448" y="309553"/>
                  <a:pt x="-133052" y="1486"/>
                  <a:pt x="422992" y="6"/>
                </a:cubicBezTo>
                <a:cubicBezTo>
                  <a:pt x="979036" y="-1474"/>
                  <a:pt x="808301" y="313557"/>
                  <a:pt x="799424" y="448789"/>
                </a:cubicBezTo>
                <a:cubicBezTo>
                  <a:pt x="826057" y="575144"/>
                  <a:pt x="561785" y="887216"/>
                  <a:pt x="431869" y="888696"/>
                </a:cubicBezTo>
                <a:cubicBezTo>
                  <a:pt x="301953" y="890176"/>
                  <a:pt x="21407" y="605783"/>
                  <a:pt x="19927" y="457668"/>
                </a:cubicBezTo>
                <a:close/>
              </a:path>
            </a:pathLst>
          </a:cu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7726" name="テキスト ボックス 4"/>
          <p:cNvSpPr txBox="1">
            <a:spLocks noChangeArrowheads="1"/>
          </p:cNvSpPr>
          <p:nvPr/>
        </p:nvSpPr>
        <p:spPr bwMode="auto">
          <a:xfrm>
            <a:off x="3989388" y="4008438"/>
            <a:ext cx="9715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base </a:t>
            </a:r>
          </a:p>
          <a:p>
            <a:pPr>
              <a:spcBef>
                <a:spcPct val="0"/>
              </a:spcBef>
              <a:buFontTx/>
              <a:buNone/>
            </a:pPr>
            <a:r>
              <a:rPr lang="en-US" altLang="ja-JP" sz="2000">
                <a:latin typeface="Arial" panose="020B0604020202020204" pitchFamily="34" charset="0"/>
              </a:rPr>
              <a:t>metal</a:t>
            </a:r>
          </a:p>
        </p:txBody>
      </p:sp>
      <p:sp>
        <p:nvSpPr>
          <p:cNvPr id="157727" name="テキスト ボックス 4"/>
          <p:cNvSpPr txBox="1">
            <a:spLocks noChangeArrowheads="1"/>
          </p:cNvSpPr>
          <p:nvPr/>
        </p:nvSpPr>
        <p:spPr bwMode="auto">
          <a:xfrm>
            <a:off x="2689225" y="4368800"/>
            <a:ext cx="73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HAZ</a:t>
            </a:r>
          </a:p>
        </p:txBody>
      </p:sp>
      <p:sp>
        <p:nvSpPr>
          <p:cNvPr id="157728" name="テキスト ボックス 4"/>
          <p:cNvSpPr txBox="1">
            <a:spLocks noChangeArrowheads="1"/>
          </p:cNvSpPr>
          <p:nvPr/>
        </p:nvSpPr>
        <p:spPr bwMode="auto">
          <a:xfrm>
            <a:off x="1706563" y="3946525"/>
            <a:ext cx="908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weld </a:t>
            </a:r>
          </a:p>
          <a:p>
            <a:pPr>
              <a:spcBef>
                <a:spcPct val="0"/>
              </a:spcBef>
              <a:buFontTx/>
              <a:buNone/>
            </a:pPr>
            <a:r>
              <a:rPr lang="en-US" altLang="ja-JP" sz="2000">
                <a:latin typeface="Arial" panose="020B0604020202020204" pitchFamily="34" charset="0"/>
              </a:rPr>
              <a:t>metal</a:t>
            </a:r>
          </a:p>
        </p:txBody>
      </p:sp>
      <p:sp>
        <p:nvSpPr>
          <p:cNvPr id="151561" name="弦 151560"/>
          <p:cNvSpPr/>
          <p:nvPr/>
        </p:nvSpPr>
        <p:spPr>
          <a:xfrm>
            <a:off x="2759075" y="3722688"/>
            <a:ext cx="612775" cy="606425"/>
          </a:xfrm>
          <a:prstGeom prst="chord">
            <a:avLst>
              <a:gd name="adj1" fmla="val 21292731"/>
              <a:gd name="adj2" fmla="val 1105399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3" name="グループ化 2"/>
          <p:cNvGrpSpPr>
            <a:grpSpLocks/>
          </p:cNvGrpSpPr>
          <p:nvPr/>
        </p:nvGrpSpPr>
        <p:grpSpPr bwMode="auto">
          <a:xfrm>
            <a:off x="5883275" y="3494088"/>
            <a:ext cx="2928938" cy="1982787"/>
            <a:chOff x="6423025" y="4563083"/>
            <a:chExt cx="2928774" cy="1982787"/>
          </a:xfrm>
        </p:grpSpPr>
        <p:sp>
          <p:nvSpPr>
            <p:cNvPr id="39" name="正方形/長方形 38"/>
            <p:cNvSpPr/>
            <p:nvPr/>
          </p:nvSpPr>
          <p:spPr>
            <a:xfrm>
              <a:off x="6507158" y="4624995"/>
              <a:ext cx="2844641" cy="1860550"/>
            </a:xfrm>
            <a:prstGeom prst="rect">
              <a:avLst/>
            </a:prstGeom>
            <a:solidFill>
              <a:srgbClr val="FFFF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1600"/>
                </a:lnSpc>
                <a:defRPr/>
              </a:pPr>
              <a:endParaRPr lang="en-US" altLang="ja-JP" dirty="0">
                <a:solidFill>
                  <a:schemeClr val="tx1"/>
                </a:solidFill>
              </a:endParaRPr>
            </a:p>
            <a:p>
              <a:pPr>
                <a:lnSpc>
                  <a:spcPts val="1600"/>
                </a:lnSpc>
                <a:defRPr/>
              </a:pPr>
              <a:endParaRPr lang="en-US" altLang="ja-JP" dirty="0">
                <a:solidFill>
                  <a:schemeClr val="tx1"/>
                </a:solidFill>
              </a:endParaRPr>
            </a:p>
            <a:p>
              <a:pPr>
                <a:lnSpc>
                  <a:spcPts val="1600"/>
                </a:lnSpc>
                <a:defRPr/>
              </a:pPr>
              <a:endParaRPr lang="en-US" altLang="ja-JP" dirty="0">
                <a:solidFill>
                  <a:schemeClr val="tx1"/>
                </a:solidFill>
              </a:endParaRPr>
            </a:p>
            <a:p>
              <a:pPr>
                <a:lnSpc>
                  <a:spcPts val="1600"/>
                </a:lnSpc>
                <a:defRPr/>
              </a:pPr>
              <a:endParaRPr lang="en-US" altLang="ja-JP" dirty="0">
                <a:solidFill>
                  <a:schemeClr val="tx1"/>
                </a:solidFill>
              </a:endParaRPr>
            </a:p>
          </p:txBody>
        </p:sp>
        <p:sp>
          <p:nvSpPr>
            <p:cNvPr id="151559" name="フリーフォーム 151558"/>
            <p:cNvSpPr/>
            <p:nvPr/>
          </p:nvSpPr>
          <p:spPr>
            <a:xfrm>
              <a:off x="6896074" y="5007583"/>
              <a:ext cx="1235006" cy="717550"/>
            </a:xfrm>
            <a:custGeom>
              <a:avLst/>
              <a:gdLst>
                <a:gd name="connsiteX0" fmla="*/ 1257254 w 1294961"/>
                <a:gd name="connsiteY0" fmla="*/ 8379 h 762523"/>
                <a:gd name="connsiteX1" fmla="*/ 389988 w 1294961"/>
                <a:gd name="connsiteY1" fmla="*/ 83794 h 762523"/>
                <a:gd name="connsiteX2" fmla="*/ 41196 w 1294961"/>
                <a:gd name="connsiteY2" fmla="*/ 611695 h 762523"/>
                <a:gd name="connsiteX3" fmla="*/ 1294961 w 1294961"/>
                <a:gd name="connsiteY3" fmla="*/ 762523 h 762523"/>
                <a:gd name="connsiteX0" fmla="*/ 1216089 w 1253796"/>
                <a:gd name="connsiteY0" fmla="*/ 0 h 754144"/>
                <a:gd name="connsiteX1" fmla="*/ 31 w 1253796"/>
                <a:gd name="connsiteY1" fmla="*/ 603316 h 754144"/>
                <a:gd name="connsiteX2" fmla="*/ 1253796 w 1253796"/>
                <a:gd name="connsiteY2" fmla="*/ 754144 h 754144"/>
                <a:gd name="connsiteX0" fmla="*/ 1197236 w 1234943"/>
                <a:gd name="connsiteY0" fmla="*/ 0 h 754144"/>
                <a:gd name="connsiteX1" fmla="*/ 32 w 1234943"/>
                <a:gd name="connsiteY1" fmla="*/ 377072 h 754144"/>
                <a:gd name="connsiteX2" fmla="*/ 1234943 w 1234943"/>
                <a:gd name="connsiteY2" fmla="*/ 754144 h 754144"/>
                <a:gd name="connsiteX0" fmla="*/ 1197299 w 1235006"/>
                <a:gd name="connsiteY0" fmla="*/ 0 h 754144"/>
                <a:gd name="connsiteX1" fmla="*/ 95 w 1235006"/>
                <a:gd name="connsiteY1" fmla="*/ 377072 h 754144"/>
                <a:gd name="connsiteX2" fmla="*/ 1235006 w 1235006"/>
                <a:gd name="connsiteY2" fmla="*/ 754144 h 754144"/>
                <a:gd name="connsiteX0" fmla="*/ 1197299 w 1235006"/>
                <a:gd name="connsiteY0" fmla="*/ 0 h 754144"/>
                <a:gd name="connsiteX1" fmla="*/ 95 w 1235006"/>
                <a:gd name="connsiteY1" fmla="*/ 377072 h 754144"/>
                <a:gd name="connsiteX2" fmla="*/ 1235006 w 1235006"/>
                <a:gd name="connsiteY2" fmla="*/ 754144 h 754144"/>
                <a:gd name="connsiteX0" fmla="*/ 1197299 w 1235006"/>
                <a:gd name="connsiteY0" fmla="*/ 0 h 754144"/>
                <a:gd name="connsiteX1" fmla="*/ 95 w 1235006"/>
                <a:gd name="connsiteY1" fmla="*/ 377072 h 754144"/>
                <a:gd name="connsiteX2" fmla="*/ 1235006 w 1235006"/>
                <a:gd name="connsiteY2" fmla="*/ 754144 h 754144"/>
                <a:gd name="connsiteX0" fmla="*/ 1216068 w 1234921"/>
                <a:gd name="connsiteY0" fmla="*/ 0 h 754144"/>
                <a:gd name="connsiteX1" fmla="*/ 10 w 1234921"/>
                <a:gd name="connsiteY1" fmla="*/ 377072 h 754144"/>
                <a:gd name="connsiteX2" fmla="*/ 1234921 w 1234921"/>
                <a:gd name="connsiteY2" fmla="*/ 754144 h 754144"/>
                <a:gd name="connsiteX0" fmla="*/ 1216068 w 1234921"/>
                <a:gd name="connsiteY0" fmla="*/ 0 h 754144"/>
                <a:gd name="connsiteX1" fmla="*/ 10 w 1234921"/>
                <a:gd name="connsiteY1" fmla="*/ 377072 h 754144"/>
                <a:gd name="connsiteX2" fmla="*/ 1234921 w 1234921"/>
                <a:gd name="connsiteY2" fmla="*/ 754144 h 754144"/>
              </a:gdLst>
              <a:ahLst/>
              <a:cxnLst>
                <a:cxn ang="0">
                  <a:pos x="connsiteX0" y="connsiteY0"/>
                </a:cxn>
                <a:cxn ang="0">
                  <a:pos x="connsiteX1" y="connsiteY1"/>
                </a:cxn>
                <a:cxn ang="0">
                  <a:pos x="connsiteX2" y="connsiteY2"/>
                </a:cxn>
              </a:cxnLst>
              <a:rect l="l" t="t" r="r" b="b"/>
              <a:pathLst>
                <a:path w="1234921" h="754144">
                  <a:moveTo>
                    <a:pt x="1216068" y="0"/>
                  </a:moveTo>
                  <a:cubicBezTo>
                    <a:pt x="755333" y="3142"/>
                    <a:pt x="-3132" y="91125"/>
                    <a:pt x="10" y="377072"/>
                  </a:cubicBezTo>
                  <a:cubicBezTo>
                    <a:pt x="3152" y="663019"/>
                    <a:pt x="683453" y="735290"/>
                    <a:pt x="1234921" y="754144"/>
                  </a:cubicBezTo>
                </a:path>
              </a:pathLst>
            </a:cu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037" name="テキスト ボックス 151559"/>
            <p:cNvSpPr txBox="1">
              <a:spLocks noChangeArrowheads="1"/>
            </p:cNvSpPr>
            <p:nvPr/>
          </p:nvSpPr>
          <p:spPr bwMode="auto">
            <a:xfrm>
              <a:off x="7317024" y="6175983"/>
              <a:ext cx="655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time</a:t>
              </a:r>
              <a:endParaRPr lang="ja-JP" altLang="en-US" sz="1800">
                <a:latin typeface="Arial" panose="020B0604020202020204" pitchFamily="34" charset="0"/>
              </a:endParaRPr>
            </a:p>
          </p:txBody>
        </p:sp>
        <p:sp>
          <p:nvSpPr>
            <p:cNvPr id="43038" name="テキスト ボックス 41"/>
            <p:cNvSpPr txBox="1">
              <a:spLocks noChangeArrowheads="1"/>
            </p:cNvSpPr>
            <p:nvPr/>
          </p:nvSpPr>
          <p:spPr bwMode="auto">
            <a:xfrm rot="-5400000">
              <a:off x="5837237" y="5148871"/>
              <a:ext cx="1539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temperature</a:t>
              </a:r>
              <a:endParaRPr lang="ja-JP" altLang="en-US" sz="1800">
                <a:latin typeface="Arial" panose="020B0604020202020204" pitchFamily="34" charset="0"/>
              </a:endParaRPr>
            </a:p>
          </p:txBody>
        </p:sp>
        <p:sp>
          <p:nvSpPr>
            <p:cNvPr id="43039" name="テキスト ボックス 48"/>
            <p:cNvSpPr txBox="1">
              <a:spLocks noChangeArrowheads="1"/>
            </p:cNvSpPr>
            <p:nvPr/>
          </p:nvSpPr>
          <p:spPr bwMode="auto">
            <a:xfrm>
              <a:off x="6824250" y="4665369"/>
              <a:ext cx="25275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Driving </a:t>
              </a:r>
              <a:r>
                <a:rPr lang="en-US" altLang="ja-JP" sz="1600">
                  <a:latin typeface="Symbol" panose="05050102010706020507" pitchFamily="18" charset="2"/>
                </a:rPr>
                <a:t>D</a:t>
              </a:r>
              <a:r>
                <a:rPr lang="en-US" altLang="ja-JP" sz="1600">
                  <a:latin typeface="Arial" panose="020B0604020202020204" pitchFamily="34" charset="0"/>
                </a:rPr>
                <a:t>G is not enough.</a:t>
              </a:r>
              <a:endParaRPr lang="ja-JP" altLang="en-US" sz="1600" baseline="-25000">
                <a:latin typeface="Arial" panose="020B0604020202020204" pitchFamily="34" charset="0"/>
              </a:endParaRPr>
            </a:p>
          </p:txBody>
        </p:sp>
        <p:sp>
          <p:nvSpPr>
            <p:cNvPr id="43040" name="テキスト ボックス 49"/>
            <p:cNvSpPr txBox="1">
              <a:spLocks noChangeArrowheads="1"/>
            </p:cNvSpPr>
            <p:nvPr/>
          </p:nvSpPr>
          <p:spPr bwMode="auto">
            <a:xfrm>
              <a:off x="6824250" y="5717433"/>
              <a:ext cx="23428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Diffusion is not enough.</a:t>
              </a:r>
              <a:endParaRPr lang="ja-JP" altLang="en-US" sz="1600" baseline="-25000">
                <a:latin typeface="Arial" panose="020B0604020202020204" pitchFamily="34" charset="0"/>
              </a:endParaRPr>
            </a:p>
          </p:txBody>
        </p:sp>
      </p:grpSp>
      <p:sp>
        <p:nvSpPr>
          <p:cNvPr id="6" name="フリーフォーム 5"/>
          <p:cNvSpPr/>
          <p:nvPr/>
        </p:nvSpPr>
        <p:spPr>
          <a:xfrm>
            <a:off x="2103438" y="3627438"/>
            <a:ext cx="3854450" cy="246062"/>
          </a:xfrm>
          <a:custGeom>
            <a:avLst/>
            <a:gdLst>
              <a:gd name="connsiteX0" fmla="*/ 259712 w 3257436"/>
              <a:gd name="connsiteY0" fmla="*/ 220371 h 220371"/>
              <a:gd name="connsiteX1" fmla="*/ 297419 w 3257436"/>
              <a:gd name="connsiteY1" fmla="*/ 22408 h 220371"/>
              <a:gd name="connsiteX2" fmla="*/ 3257436 w 3257436"/>
              <a:gd name="connsiteY2" fmla="*/ 12982 h 220371"/>
              <a:gd name="connsiteX0" fmla="*/ 57933 w 3922923"/>
              <a:gd name="connsiteY0" fmla="*/ 210341 h 210341"/>
              <a:gd name="connsiteX1" fmla="*/ 962906 w 3922923"/>
              <a:gd name="connsiteY1" fmla="*/ 21805 h 210341"/>
              <a:gd name="connsiteX2" fmla="*/ 3922923 w 3922923"/>
              <a:gd name="connsiteY2" fmla="*/ 12379 h 210341"/>
              <a:gd name="connsiteX0" fmla="*/ 0 w 3864990"/>
              <a:gd name="connsiteY0" fmla="*/ 210341 h 210341"/>
              <a:gd name="connsiteX1" fmla="*/ 904973 w 3864990"/>
              <a:gd name="connsiteY1" fmla="*/ 21805 h 210341"/>
              <a:gd name="connsiteX2" fmla="*/ 3864990 w 3864990"/>
              <a:gd name="connsiteY2" fmla="*/ 12379 h 210341"/>
              <a:gd name="connsiteX0" fmla="*/ 0 w 3864990"/>
              <a:gd name="connsiteY0" fmla="*/ 197962 h 197962"/>
              <a:gd name="connsiteX1" fmla="*/ 904973 w 3864990"/>
              <a:gd name="connsiteY1" fmla="*/ 9426 h 197962"/>
              <a:gd name="connsiteX2" fmla="*/ 3864990 w 3864990"/>
              <a:gd name="connsiteY2" fmla="*/ 0 h 197962"/>
              <a:gd name="connsiteX0" fmla="*/ 0 w 3864990"/>
              <a:gd name="connsiteY0" fmla="*/ 226243 h 226243"/>
              <a:gd name="connsiteX1" fmla="*/ 904973 w 3864990"/>
              <a:gd name="connsiteY1" fmla="*/ 0 h 226243"/>
              <a:gd name="connsiteX2" fmla="*/ 3864990 w 3864990"/>
              <a:gd name="connsiteY2" fmla="*/ 28281 h 226243"/>
              <a:gd name="connsiteX0" fmla="*/ 0 w 3883844"/>
              <a:gd name="connsiteY0" fmla="*/ 245660 h 245660"/>
              <a:gd name="connsiteX1" fmla="*/ 904973 w 3883844"/>
              <a:gd name="connsiteY1" fmla="*/ 19417 h 245660"/>
              <a:gd name="connsiteX2" fmla="*/ 3883844 w 3883844"/>
              <a:gd name="connsiteY2" fmla="*/ 9991 h 245660"/>
              <a:gd name="connsiteX0" fmla="*/ 0 w 3883844"/>
              <a:gd name="connsiteY0" fmla="*/ 235669 h 235669"/>
              <a:gd name="connsiteX1" fmla="*/ 3883844 w 3883844"/>
              <a:gd name="connsiteY1" fmla="*/ 0 h 235669"/>
              <a:gd name="connsiteX0" fmla="*/ 11 w 3883855"/>
              <a:gd name="connsiteY0" fmla="*/ 235669 h 235669"/>
              <a:gd name="connsiteX1" fmla="*/ 3883855 w 3883855"/>
              <a:gd name="connsiteY1" fmla="*/ 0 h 235669"/>
              <a:gd name="connsiteX0" fmla="*/ 11 w 3883855"/>
              <a:gd name="connsiteY0" fmla="*/ 253551 h 253551"/>
              <a:gd name="connsiteX1" fmla="*/ 3883855 w 3883855"/>
              <a:gd name="connsiteY1" fmla="*/ 17882 h 253551"/>
              <a:gd name="connsiteX0" fmla="*/ 11 w 3865001"/>
              <a:gd name="connsiteY0" fmla="*/ 212383 h 212383"/>
              <a:gd name="connsiteX1" fmla="*/ 3865001 w 3865001"/>
              <a:gd name="connsiteY1" fmla="*/ 42702 h 212383"/>
              <a:gd name="connsiteX0" fmla="*/ 11 w 3855575"/>
              <a:gd name="connsiteY0" fmla="*/ 246908 h 246908"/>
              <a:gd name="connsiteX1" fmla="*/ 3855575 w 3855575"/>
              <a:gd name="connsiteY1" fmla="*/ 20666 h 246908"/>
            </a:gdLst>
            <a:ahLst/>
            <a:cxnLst>
              <a:cxn ang="0">
                <a:pos x="connsiteX0" y="connsiteY0"/>
              </a:cxn>
              <a:cxn ang="0">
                <a:pos x="connsiteX1" y="connsiteY1"/>
              </a:cxn>
            </a:cxnLst>
            <a:rect l="l" t="t" r="r" b="b"/>
            <a:pathLst>
              <a:path w="3855575" h="246908">
                <a:moveTo>
                  <a:pt x="11" y="246908"/>
                </a:moveTo>
                <a:cubicBezTo>
                  <a:pt x="-6273" y="-76744"/>
                  <a:pt x="2542107" y="4954"/>
                  <a:pt x="3855575" y="20666"/>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6" name="フリーフォーム 35"/>
          <p:cNvSpPr/>
          <p:nvPr/>
        </p:nvSpPr>
        <p:spPr>
          <a:xfrm>
            <a:off x="4427538" y="4710113"/>
            <a:ext cx="1517650" cy="471487"/>
          </a:xfrm>
          <a:custGeom>
            <a:avLst/>
            <a:gdLst>
              <a:gd name="connsiteX0" fmla="*/ 259712 w 3257436"/>
              <a:gd name="connsiteY0" fmla="*/ 220371 h 220371"/>
              <a:gd name="connsiteX1" fmla="*/ 297419 w 3257436"/>
              <a:gd name="connsiteY1" fmla="*/ 22408 h 220371"/>
              <a:gd name="connsiteX2" fmla="*/ 3257436 w 3257436"/>
              <a:gd name="connsiteY2" fmla="*/ 12982 h 220371"/>
              <a:gd name="connsiteX0" fmla="*/ 57933 w 3922923"/>
              <a:gd name="connsiteY0" fmla="*/ 210341 h 210341"/>
              <a:gd name="connsiteX1" fmla="*/ 962906 w 3922923"/>
              <a:gd name="connsiteY1" fmla="*/ 21805 h 210341"/>
              <a:gd name="connsiteX2" fmla="*/ 3922923 w 3922923"/>
              <a:gd name="connsiteY2" fmla="*/ 12379 h 210341"/>
              <a:gd name="connsiteX0" fmla="*/ 0 w 3864990"/>
              <a:gd name="connsiteY0" fmla="*/ 210341 h 210341"/>
              <a:gd name="connsiteX1" fmla="*/ 904973 w 3864990"/>
              <a:gd name="connsiteY1" fmla="*/ 21805 h 210341"/>
              <a:gd name="connsiteX2" fmla="*/ 3864990 w 3864990"/>
              <a:gd name="connsiteY2" fmla="*/ 12379 h 210341"/>
              <a:gd name="connsiteX0" fmla="*/ 0 w 3864990"/>
              <a:gd name="connsiteY0" fmla="*/ 197962 h 197962"/>
              <a:gd name="connsiteX1" fmla="*/ 904973 w 3864990"/>
              <a:gd name="connsiteY1" fmla="*/ 9426 h 197962"/>
              <a:gd name="connsiteX2" fmla="*/ 3864990 w 3864990"/>
              <a:gd name="connsiteY2" fmla="*/ 0 h 197962"/>
              <a:gd name="connsiteX0" fmla="*/ 0 w 3864990"/>
              <a:gd name="connsiteY0" fmla="*/ 226243 h 226243"/>
              <a:gd name="connsiteX1" fmla="*/ 904973 w 3864990"/>
              <a:gd name="connsiteY1" fmla="*/ 0 h 226243"/>
              <a:gd name="connsiteX2" fmla="*/ 3864990 w 3864990"/>
              <a:gd name="connsiteY2" fmla="*/ 28281 h 226243"/>
              <a:gd name="connsiteX0" fmla="*/ 0 w 3883844"/>
              <a:gd name="connsiteY0" fmla="*/ 245660 h 245660"/>
              <a:gd name="connsiteX1" fmla="*/ 904973 w 3883844"/>
              <a:gd name="connsiteY1" fmla="*/ 19417 h 245660"/>
              <a:gd name="connsiteX2" fmla="*/ 3883844 w 3883844"/>
              <a:gd name="connsiteY2" fmla="*/ 9991 h 245660"/>
              <a:gd name="connsiteX0" fmla="*/ 0 w 3883844"/>
              <a:gd name="connsiteY0" fmla="*/ 235669 h 235669"/>
              <a:gd name="connsiteX1" fmla="*/ 3883844 w 3883844"/>
              <a:gd name="connsiteY1" fmla="*/ 0 h 235669"/>
              <a:gd name="connsiteX0" fmla="*/ 11 w 3883855"/>
              <a:gd name="connsiteY0" fmla="*/ 235669 h 235669"/>
              <a:gd name="connsiteX1" fmla="*/ 3883855 w 3883855"/>
              <a:gd name="connsiteY1" fmla="*/ 0 h 235669"/>
              <a:gd name="connsiteX0" fmla="*/ 11 w 3883855"/>
              <a:gd name="connsiteY0" fmla="*/ 253551 h 253551"/>
              <a:gd name="connsiteX1" fmla="*/ 3883855 w 3883855"/>
              <a:gd name="connsiteY1" fmla="*/ 17882 h 253551"/>
              <a:gd name="connsiteX0" fmla="*/ 11 w 3865001"/>
              <a:gd name="connsiteY0" fmla="*/ 212383 h 212383"/>
              <a:gd name="connsiteX1" fmla="*/ 3865001 w 3865001"/>
              <a:gd name="connsiteY1" fmla="*/ 42702 h 212383"/>
              <a:gd name="connsiteX0" fmla="*/ 11 w 3855575"/>
              <a:gd name="connsiteY0" fmla="*/ 246908 h 246908"/>
              <a:gd name="connsiteX1" fmla="*/ 3855575 w 3855575"/>
              <a:gd name="connsiteY1" fmla="*/ 20666 h 246908"/>
              <a:gd name="connsiteX0" fmla="*/ 0 w 3855564"/>
              <a:gd name="connsiteY0" fmla="*/ 226604 h 301783"/>
              <a:gd name="connsiteX1" fmla="*/ 3855564 w 3855564"/>
              <a:gd name="connsiteY1" fmla="*/ 362 h 301783"/>
              <a:gd name="connsiteX0" fmla="*/ 0 w 1517716"/>
              <a:gd name="connsiteY0" fmla="*/ 0 h 301659"/>
              <a:gd name="connsiteX1" fmla="*/ 1517716 w 1517716"/>
              <a:gd name="connsiteY1" fmla="*/ 301659 h 301659"/>
              <a:gd name="connsiteX0" fmla="*/ 0 w 1517716"/>
              <a:gd name="connsiteY0" fmla="*/ 0 h 471342"/>
              <a:gd name="connsiteX1" fmla="*/ 1517716 w 1517716"/>
              <a:gd name="connsiteY1" fmla="*/ 471342 h 471342"/>
            </a:gdLst>
            <a:ahLst/>
            <a:cxnLst>
              <a:cxn ang="0">
                <a:pos x="connsiteX0" y="connsiteY0"/>
              </a:cxn>
              <a:cxn ang="0">
                <a:pos x="connsiteX1" y="connsiteY1"/>
              </a:cxn>
            </a:cxnLst>
            <a:rect l="l" t="t" r="r" b="b"/>
            <a:pathLst>
              <a:path w="1517716" h="471342">
                <a:moveTo>
                  <a:pt x="0" y="0"/>
                </a:moveTo>
                <a:cubicBezTo>
                  <a:pt x="12569" y="260810"/>
                  <a:pt x="204248" y="455630"/>
                  <a:pt x="1517716" y="471342"/>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7" name="フリーフォーム 36"/>
          <p:cNvSpPr/>
          <p:nvPr/>
        </p:nvSpPr>
        <p:spPr>
          <a:xfrm>
            <a:off x="3054350" y="3856038"/>
            <a:ext cx="2913063" cy="446087"/>
          </a:xfrm>
          <a:custGeom>
            <a:avLst/>
            <a:gdLst>
              <a:gd name="connsiteX0" fmla="*/ 259712 w 3257436"/>
              <a:gd name="connsiteY0" fmla="*/ 220371 h 220371"/>
              <a:gd name="connsiteX1" fmla="*/ 297419 w 3257436"/>
              <a:gd name="connsiteY1" fmla="*/ 22408 h 220371"/>
              <a:gd name="connsiteX2" fmla="*/ 3257436 w 3257436"/>
              <a:gd name="connsiteY2" fmla="*/ 12982 h 220371"/>
              <a:gd name="connsiteX0" fmla="*/ 57933 w 3922923"/>
              <a:gd name="connsiteY0" fmla="*/ 210341 h 210341"/>
              <a:gd name="connsiteX1" fmla="*/ 962906 w 3922923"/>
              <a:gd name="connsiteY1" fmla="*/ 21805 h 210341"/>
              <a:gd name="connsiteX2" fmla="*/ 3922923 w 3922923"/>
              <a:gd name="connsiteY2" fmla="*/ 12379 h 210341"/>
              <a:gd name="connsiteX0" fmla="*/ 0 w 3864990"/>
              <a:gd name="connsiteY0" fmla="*/ 210341 h 210341"/>
              <a:gd name="connsiteX1" fmla="*/ 904973 w 3864990"/>
              <a:gd name="connsiteY1" fmla="*/ 21805 h 210341"/>
              <a:gd name="connsiteX2" fmla="*/ 3864990 w 3864990"/>
              <a:gd name="connsiteY2" fmla="*/ 12379 h 210341"/>
              <a:gd name="connsiteX0" fmla="*/ 0 w 3864990"/>
              <a:gd name="connsiteY0" fmla="*/ 197962 h 197962"/>
              <a:gd name="connsiteX1" fmla="*/ 904973 w 3864990"/>
              <a:gd name="connsiteY1" fmla="*/ 9426 h 197962"/>
              <a:gd name="connsiteX2" fmla="*/ 3864990 w 3864990"/>
              <a:gd name="connsiteY2" fmla="*/ 0 h 197962"/>
              <a:gd name="connsiteX0" fmla="*/ 0 w 3864990"/>
              <a:gd name="connsiteY0" fmla="*/ 226243 h 226243"/>
              <a:gd name="connsiteX1" fmla="*/ 904973 w 3864990"/>
              <a:gd name="connsiteY1" fmla="*/ 0 h 226243"/>
              <a:gd name="connsiteX2" fmla="*/ 3864990 w 3864990"/>
              <a:gd name="connsiteY2" fmla="*/ 28281 h 226243"/>
              <a:gd name="connsiteX0" fmla="*/ 0 w 3883844"/>
              <a:gd name="connsiteY0" fmla="*/ 245660 h 245660"/>
              <a:gd name="connsiteX1" fmla="*/ 904973 w 3883844"/>
              <a:gd name="connsiteY1" fmla="*/ 19417 h 245660"/>
              <a:gd name="connsiteX2" fmla="*/ 3883844 w 3883844"/>
              <a:gd name="connsiteY2" fmla="*/ 9991 h 245660"/>
              <a:gd name="connsiteX0" fmla="*/ 0 w 3883844"/>
              <a:gd name="connsiteY0" fmla="*/ 235669 h 235669"/>
              <a:gd name="connsiteX1" fmla="*/ 3883844 w 3883844"/>
              <a:gd name="connsiteY1" fmla="*/ 0 h 235669"/>
              <a:gd name="connsiteX0" fmla="*/ 11 w 3883855"/>
              <a:gd name="connsiteY0" fmla="*/ 235669 h 235669"/>
              <a:gd name="connsiteX1" fmla="*/ 3883855 w 3883855"/>
              <a:gd name="connsiteY1" fmla="*/ 0 h 235669"/>
              <a:gd name="connsiteX0" fmla="*/ 11 w 3883855"/>
              <a:gd name="connsiteY0" fmla="*/ 253551 h 253551"/>
              <a:gd name="connsiteX1" fmla="*/ 3883855 w 3883855"/>
              <a:gd name="connsiteY1" fmla="*/ 17882 h 253551"/>
              <a:gd name="connsiteX0" fmla="*/ 11 w 3865001"/>
              <a:gd name="connsiteY0" fmla="*/ 212383 h 212383"/>
              <a:gd name="connsiteX1" fmla="*/ 3865001 w 3865001"/>
              <a:gd name="connsiteY1" fmla="*/ 42702 h 212383"/>
              <a:gd name="connsiteX0" fmla="*/ 11 w 3855575"/>
              <a:gd name="connsiteY0" fmla="*/ 246908 h 246908"/>
              <a:gd name="connsiteX1" fmla="*/ 3855575 w 3855575"/>
              <a:gd name="connsiteY1" fmla="*/ 20666 h 246908"/>
              <a:gd name="connsiteX0" fmla="*/ 12 w 3855576"/>
              <a:gd name="connsiteY0" fmla="*/ 652932 h 652932"/>
              <a:gd name="connsiteX1" fmla="*/ 3855576 w 3855576"/>
              <a:gd name="connsiteY1" fmla="*/ 426690 h 652932"/>
              <a:gd name="connsiteX0" fmla="*/ 21 w 2912905"/>
              <a:gd name="connsiteY0" fmla="*/ 324081 h 616313"/>
              <a:gd name="connsiteX1" fmla="*/ 2912905 w 2912905"/>
              <a:gd name="connsiteY1" fmla="*/ 616313 h 616313"/>
              <a:gd name="connsiteX0" fmla="*/ 0 w 2912884"/>
              <a:gd name="connsiteY0" fmla="*/ 263456 h 555688"/>
              <a:gd name="connsiteX1" fmla="*/ 2912884 w 2912884"/>
              <a:gd name="connsiteY1" fmla="*/ 555688 h 555688"/>
              <a:gd name="connsiteX0" fmla="*/ 0 w 2912884"/>
              <a:gd name="connsiteY0" fmla="*/ 34937 h 327169"/>
              <a:gd name="connsiteX1" fmla="*/ 2912884 w 2912884"/>
              <a:gd name="connsiteY1" fmla="*/ 327169 h 327169"/>
              <a:gd name="connsiteX0" fmla="*/ 0 w 2912884"/>
              <a:gd name="connsiteY0" fmla="*/ 0 h 292232"/>
              <a:gd name="connsiteX1" fmla="*/ 1875250 w 2912884"/>
              <a:gd name="connsiteY1" fmla="*/ 166128 h 292232"/>
              <a:gd name="connsiteX2" fmla="*/ 2912884 w 2912884"/>
              <a:gd name="connsiteY2" fmla="*/ 292232 h 292232"/>
              <a:gd name="connsiteX0" fmla="*/ 0 w 2912884"/>
              <a:gd name="connsiteY0" fmla="*/ 227303 h 519535"/>
              <a:gd name="connsiteX1" fmla="*/ 1894103 w 2912884"/>
              <a:gd name="connsiteY1" fmla="*/ 82347 h 519535"/>
              <a:gd name="connsiteX2" fmla="*/ 2912884 w 2912884"/>
              <a:gd name="connsiteY2" fmla="*/ 519535 h 519535"/>
              <a:gd name="connsiteX0" fmla="*/ 0 w 2912884"/>
              <a:gd name="connsiteY0" fmla="*/ 227303 h 519535"/>
              <a:gd name="connsiteX1" fmla="*/ 1894103 w 2912884"/>
              <a:gd name="connsiteY1" fmla="*/ 82347 h 519535"/>
              <a:gd name="connsiteX2" fmla="*/ 2912884 w 2912884"/>
              <a:gd name="connsiteY2" fmla="*/ 519535 h 519535"/>
              <a:gd name="connsiteX0" fmla="*/ 0 w 2912884"/>
              <a:gd name="connsiteY0" fmla="*/ 163380 h 455612"/>
              <a:gd name="connsiteX1" fmla="*/ 1894103 w 2912884"/>
              <a:gd name="connsiteY1" fmla="*/ 18424 h 455612"/>
              <a:gd name="connsiteX2" fmla="*/ 2912884 w 2912884"/>
              <a:gd name="connsiteY2" fmla="*/ 455612 h 455612"/>
              <a:gd name="connsiteX0" fmla="*/ 4615 w 2917499"/>
              <a:gd name="connsiteY0" fmla="*/ 173772 h 466004"/>
              <a:gd name="connsiteX1" fmla="*/ 1898718 w 2917499"/>
              <a:gd name="connsiteY1" fmla="*/ 28816 h 466004"/>
              <a:gd name="connsiteX2" fmla="*/ 2917499 w 2917499"/>
              <a:gd name="connsiteY2" fmla="*/ 466004 h 466004"/>
              <a:gd name="connsiteX0" fmla="*/ 307 w 2913191"/>
              <a:gd name="connsiteY0" fmla="*/ 178677 h 470909"/>
              <a:gd name="connsiteX1" fmla="*/ 1894410 w 2913191"/>
              <a:gd name="connsiteY1" fmla="*/ 33721 h 470909"/>
              <a:gd name="connsiteX2" fmla="*/ 2913191 w 2913191"/>
              <a:gd name="connsiteY2" fmla="*/ 470909 h 470909"/>
              <a:gd name="connsiteX0" fmla="*/ 307 w 2913191"/>
              <a:gd name="connsiteY0" fmla="*/ 178677 h 470909"/>
              <a:gd name="connsiteX1" fmla="*/ 1894410 w 2913191"/>
              <a:gd name="connsiteY1" fmla="*/ 33721 h 470909"/>
              <a:gd name="connsiteX2" fmla="*/ 2913191 w 2913191"/>
              <a:gd name="connsiteY2" fmla="*/ 470909 h 470909"/>
              <a:gd name="connsiteX0" fmla="*/ 766 w 2913650"/>
              <a:gd name="connsiteY0" fmla="*/ 153868 h 446100"/>
              <a:gd name="connsiteX1" fmla="*/ 1894869 w 2913650"/>
              <a:gd name="connsiteY1" fmla="*/ 8912 h 446100"/>
              <a:gd name="connsiteX2" fmla="*/ 2913650 w 2913650"/>
              <a:gd name="connsiteY2" fmla="*/ 446100 h 446100"/>
              <a:gd name="connsiteX0" fmla="*/ 766 w 2913650"/>
              <a:gd name="connsiteY0" fmla="*/ 153868 h 446100"/>
              <a:gd name="connsiteX1" fmla="*/ 1894869 w 2913650"/>
              <a:gd name="connsiteY1" fmla="*/ 8912 h 446100"/>
              <a:gd name="connsiteX2" fmla="*/ 2913650 w 2913650"/>
              <a:gd name="connsiteY2" fmla="*/ 446100 h 446100"/>
            </a:gdLst>
            <a:ahLst/>
            <a:cxnLst>
              <a:cxn ang="0">
                <a:pos x="connsiteX0" y="connsiteY0"/>
              </a:cxn>
              <a:cxn ang="0">
                <a:pos x="connsiteX1" y="connsiteY1"/>
              </a:cxn>
              <a:cxn ang="0">
                <a:pos x="connsiteX2" y="connsiteY2"/>
              </a:cxn>
            </a:cxnLst>
            <a:rect l="l" t="t" r="r" b="b"/>
            <a:pathLst>
              <a:path w="2913650" h="446100">
                <a:moveTo>
                  <a:pt x="766" y="153868"/>
                </a:moveTo>
                <a:cubicBezTo>
                  <a:pt x="538" y="-16999"/>
                  <a:pt x="-93959" y="-8758"/>
                  <a:pt x="1894869" y="8912"/>
                </a:cubicBezTo>
                <a:cubicBezTo>
                  <a:pt x="2502011" y="28181"/>
                  <a:pt x="2043241" y="439814"/>
                  <a:pt x="2913650" y="446100"/>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034" name="スライド番号プレースホルダー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A515D60-A98B-4468-844C-88DB05F43163}" type="slidenum">
              <a:rPr lang="ja-JP" altLang="en-US" sz="1200">
                <a:solidFill>
                  <a:srgbClr val="898989"/>
                </a:solidFill>
              </a:rPr>
              <a:pPr>
                <a:spcBef>
                  <a:spcPct val="0"/>
                </a:spcBef>
                <a:buFontTx/>
                <a:buNone/>
              </a:pPr>
              <a:t>38</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7727"/>
                                        </p:tgtEl>
                                        <p:attrNameLst>
                                          <p:attrName>style.visibility</p:attrName>
                                        </p:attrNameLst>
                                      </p:cBhvr>
                                      <p:to>
                                        <p:strVal val="visible"/>
                                      </p:to>
                                    </p:set>
                                    <p:animEffect transition="in" filter="fade">
                                      <p:cBhvr>
                                        <p:cTn id="13" dur="500"/>
                                        <p:tgtEl>
                                          <p:spTgt spid="1577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7728"/>
                                        </p:tgtEl>
                                        <p:attrNameLst>
                                          <p:attrName>style.visibility</p:attrName>
                                        </p:attrNameLst>
                                      </p:cBhvr>
                                      <p:to>
                                        <p:strVal val="visible"/>
                                      </p:to>
                                    </p:set>
                                    <p:animEffect transition="in" filter="fade">
                                      <p:cBhvr>
                                        <p:cTn id="16" dur="500"/>
                                        <p:tgtEl>
                                          <p:spTgt spid="1577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7726"/>
                                        </p:tgtEl>
                                        <p:attrNameLst>
                                          <p:attrName>style.visibility</p:attrName>
                                        </p:attrNameLst>
                                      </p:cBhvr>
                                      <p:to>
                                        <p:strVal val="visible"/>
                                      </p:to>
                                    </p:set>
                                    <p:animEffect transition="in" filter="fade">
                                      <p:cBhvr>
                                        <p:cTn id="19" dur="500"/>
                                        <p:tgtEl>
                                          <p:spTgt spid="15772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151561"/>
                                        </p:tgtEl>
                                        <p:attrNameLst>
                                          <p:attrName>style.visibility</p:attrName>
                                        </p:attrNameLst>
                                      </p:cBhvr>
                                      <p:to>
                                        <p:strVal val="visible"/>
                                      </p:to>
                                    </p:set>
                                    <p:animEffect transition="in" filter="fade">
                                      <p:cBhvr>
                                        <p:cTn id="24" dur="500"/>
                                        <p:tgtEl>
                                          <p:spTgt spid="15156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7701"/>
                                        </p:tgtEl>
                                        <p:attrNameLst>
                                          <p:attrName>style.visibility</p:attrName>
                                        </p:attrNameLst>
                                      </p:cBhvr>
                                      <p:to>
                                        <p:strVal val="visible"/>
                                      </p:to>
                                    </p:set>
                                    <p:animEffect transition="in" filter="fade">
                                      <p:cBhvr>
                                        <p:cTn id="27" dur="500"/>
                                        <p:tgtEl>
                                          <p:spTgt spid="15770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7719"/>
                                        </p:tgtEl>
                                        <p:attrNameLst>
                                          <p:attrName>style.visibility</p:attrName>
                                        </p:attrNameLst>
                                      </p:cBhvr>
                                      <p:to>
                                        <p:strVal val="visible"/>
                                      </p:to>
                                    </p:set>
                                    <p:animEffect transition="in" filter="fade">
                                      <p:cBhvr>
                                        <p:cTn id="32" dur="500"/>
                                        <p:tgtEl>
                                          <p:spTgt spid="157719"/>
                                        </p:tgtEl>
                                      </p:cBhvr>
                                    </p:animEffect>
                                  </p:childTnLst>
                                </p:cTn>
                              </p:par>
                              <p:par>
                                <p:cTn id="33" presetID="10"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500"/>
                                        <p:tgtEl>
                                          <p:spTgt spid="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par>
                                <p:cTn id="44" presetID="10" presetClass="entr" presetSubtype="0"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701" grpId="0" animBg="1"/>
      <p:bldP spid="157719" grpId="0" animBg="1"/>
      <p:bldP spid="2" grpId="0" animBg="1"/>
      <p:bldP spid="157726" grpId="0"/>
      <p:bldP spid="157727" grpId="0"/>
      <p:bldP spid="15772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403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2"/>
          <p:cNvSpPr txBox="1"/>
          <p:nvPr/>
        </p:nvSpPr>
        <p:spPr>
          <a:xfrm>
            <a:off x="592138" y="981075"/>
            <a:ext cx="1538287" cy="5238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n-US" altLang="ja-JP" sz="2800" dirty="0">
                <a:solidFill>
                  <a:schemeClr val="bg1"/>
                </a:solidFill>
              </a:rPr>
              <a:t>material</a:t>
            </a:r>
            <a:endParaRPr lang="ja-JP" altLang="en-US" sz="2800" dirty="0">
              <a:solidFill>
                <a:schemeClr val="bg1"/>
              </a:solidFill>
            </a:endParaRPr>
          </a:p>
        </p:txBody>
      </p:sp>
      <p:sp>
        <p:nvSpPr>
          <p:cNvPr id="10" name="テキスト ボックス 9"/>
          <p:cNvSpPr txBox="1"/>
          <p:nvPr/>
        </p:nvSpPr>
        <p:spPr>
          <a:xfrm>
            <a:off x="592138" y="4400550"/>
            <a:ext cx="1330325" cy="522288"/>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n-US" altLang="ja-JP" sz="2800" dirty="0">
                <a:solidFill>
                  <a:schemeClr val="bg1"/>
                </a:solidFill>
              </a:rPr>
              <a:t>stress</a:t>
            </a:r>
            <a:endParaRPr lang="ja-JP" altLang="en-US" sz="2800" dirty="0">
              <a:solidFill>
                <a:schemeClr val="bg1"/>
              </a:solidFill>
            </a:endParaRPr>
          </a:p>
        </p:txBody>
      </p:sp>
      <p:sp>
        <p:nvSpPr>
          <p:cNvPr id="11" name="テキスト ボックス 10"/>
          <p:cNvSpPr txBox="1"/>
          <p:nvPr/>
        </p:nvSpPr>
        <p:spPr>
          <a:xfrm>
            <a:off x="592138" y="5492750"/>
            <a:ext cx="2103437" cy="522288"/>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defRPr/>
            </a:pPr>
            <a:r>
              <a:rPr lang="en-US" altLang="ja-JP" sz="2800" spc="-110" dirty="0">
                <a:solidFill>
                  <a:schemeClr val="bg1"/>
                </a:solidFill>
              </a:rPr>
              <a:t>environment</a:t>
            </a:r>
            <a:endParaRPr lang="ja-JP" altLang="en-US" sz="2800" spc="-110" dirty="0">
              <a:solidFill>
                <a:schemeClr val="bg1"/>
              </a:solidFill>
            </a:endParaRPr>
          </a:p>
        </p:txBody>
      </p:sp>
      <p:sp>
        <p:nvSpPr>
          <p:cNvPr id="159751" name="テキスト ボックス 4"/>
          <p:cNvSpPr txBox="1">
            <a:spLocks noChangeArrowheads="1"/>
          </p:cNvSpPr>
          <p:nvPr/>
        </p:nvSpPr>
        <p:spPr bwMode="auto">
          <a:xfrm>
            <a:off x="592138" y="1595438"/>
            <a:ext cx="8166100" cy="1939925"/>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000">
                <a:latin typeface="Arial" panose="020B0604020202020204" pitchFamily="34" charset="0"/>
              </a:rPr>
              <a:t>radiation </a:t>
            </a:r>
            <a:r>
              <a:rPr lang="en-US" altLang="ja-JP" sz="2000" b="1" u="sng">
                <a:solidFill>
                  <a:srgbClr val="FF0000"/>
                </a:solidFill>
                <a:latin typeface="Arial" panose="020B0604020202020204" pitchFamily="34" charset="0"/>
              </a:rPr>
              <a:t>hardening</a:t>
            </a:r>
            <a:r>
              <a:rPr lang="en-US" altLang="ja-JP" sz="2000">
                <a:latin typeface="Arial" panose="020B0604020202020204" pitchFamily="34" charset="0"/>
              </a:rPr>
              <a:t> mostly due to fine dislocation loops.</a:t>
            </a:r>
          </a:p>
          <a:p>
            <a:pPr>
              <a:spcBef>
                <a:spcPct val="0"/>
              </a:spcBef>
              <a:buFontTx/>
              <a:buChar char="-"/>
            </a:pPr>
            <a:r>
              <a:rPr lang="en-US" altLang="ja-JP" sz="2000">
                <a:latin typeface="Arial" panose="020B0604020202020204" pitchFamily="34" charset="0"/>
              </a:rPr>
              <a:t>change of deformation mode due to </a:t>
            </a:r>
            <a:r>
              <a:rPr lang="en-US" altLang="ja-JP" sz="2000" b="1" u="sng">
                <a:solidFill>
                  <a:srgbClr val="FF0000"/>
                </a:solidFill>
                <a:latin typeface="Arial" panose="020B0604020202020204" pitchFamily="34" charset="0"/>
              </a:rPr>
              <a:t>dislocation channeling</a:t>
            </a:r>
            <a:r>
              <a:rPr lang="en-US" altLang="ja-JP" sz="2000">
                <a:latin typeface="Arial" panose="020B0604020202020204" pitchFamily="34" charset="0"/>
              </a:rPr>
              <a:t> (formation of localized heterogeneous deformation band)</a:t>
            </a:r>
          </a:p>
          <a:p>
            <a:pPr>
              <a:spcBef>
                <a:spcPct val="0"/>
              </a:spcBef>
              <a:buFontTx/>
              <a:buChar char="-"/>
            </a:pPr>
            <a:r>
              <a:rPr lang="en-US" altLang="ja-JP" sz="2000">
                <a:latin typeface="Arial" panose="020B0604020202020204" pitchFamily="34" charset="0"/>
              </a:rPr>
              <a:t>local compositional change at grain boundary due to </a:t>
            </a:r>
            <a:r>
              <a:rPr lang="en-US" altLang="ja-JP" sz="2000" b="1" u="sng">
                <a:solidFill>
                  <a:srgbClr val="FF0000"/>
                </a:solidFill>
                <a:latin typeface="Arial" panose="020B0604020202020204" pitchFamily="34" charset="0"/>
              </a:rPr>
              <a:t>radiation induced segregation</a:t>
            </a:r>
          </a:p>
          <a:p>
            <a:pPr>
              <a:spcBef>
                <a:spcPct val="0"/>
              </a:spcBef>
              <a:buFontTx/>
              <a:buChar char="-"/>
            </a:pPr>
            <a:r>
              <a:rPr lang="en-US" altLang="ja-JP" sz="2000">
                <a:latin typeface="Arial" panose="020B0604020202020204" pitchFamily="34" charset="0"/>
              </a:rPr>
              <a:t>very fine bubbles due to transmutation helium -&gt; then?</a:t>
            </a:r>
          </a:p>
        </p:txBody>
      </p:sp>
      <p:sp>
        <p:nvSpPr>
          <p:cNvPr id="20" name="Text Box 25"/>
          <p:cNvSpPr txBox="1">
            <a:spLocks noChangeArrowheads="1"/>
          </p:cNvSpPr>
          <p:nvPr/>
        </p:nvSpPr>
        <p:spPr bwMode="auto">
          <a:xfrm>
            <a:off x="1103313" y="188913"/>
            <a:ext cx="7935912"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radiation effects on SCC conditions</a:t>
            </a:r>
            <a:endParaRPr lang="ja-JP" altLang="en-US" sz="3600" b="1" dirty="0">
              <a:solidFill>
                <a:schemeClr val="tx1">
                  <a:lumMod val="95000"/>
                  <a:lumOff val="5000"/>
                </a:schemeClr>
              </a:solidFill>
              <a:ea typeface="+mn-ea"/>
              <a:cs typeface="Arial" pitchFamily="34" charset="0"/>
            </a:endParaRPr>
          </a:p>
        </p:txBody>
      </p:sp>
      <p:sp>
        <p:nvSpPr>
          <p:cNvPr id="159753" name="テキスト ボックス 4"/>
          <p:cNvSpPr txBox="1">
            <a:spLocks noChangeArrowheads="1"/>
          </p:cNvSpPr>
          <p:nvPr/>
        </p:nvSpPr>
        <p:spPr bwMode="auto">
          <a:xfrm>
            <a:off x="592138" y="5002213"/>
            <a:ext cx="8166100" cy="400050"/>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000">
                <a:latin typeface="Arial" panose="020B0604020202020204" pitchFamily="34" charset="0"/>
              </a:rPr>
              <a:t>relaxation of residual stress due to </a:t>
            </a:r>
            <a:r>
              <a:rPr lang="en-US" altLang="ja-JP" sz="2000" b="1" u="sng">
                <a:solidFill>
                  <a:srgbClr val="FF0000"/>
                </a:solidFill>
                <a:latin typeface="Arial" panose="020B0604020202020204" pitchFamily="34" charset="0"/>
              </a:rPr>
              <a:t>radiation creep</a:t>
            </a:r>
            <a:endParaRPr lang="en-US" altLang="ja-JP" sz="2000">
              <a:latin typeface="Arial" panose="020B0604020202020204" pitchFamily="34" charset="0"/>
            </a:endParaRPr>
          </a:p>
        </p:txBody>
      </p:sp>
      <p:sp>
        <p:nvSpPr>
          <p:cNvPr id="159754" name="テキスト ボックス 4"/>
          <p:cNvSpPr txBox="1">
            <a:spLocks noChangeArrowheads="1"/>
          </p:cNvSpPr>
          <p:nvPr/>
        </p:nvSpPr>
        <p:spPr bwMode="auto">
          <a:xfrm>
            <a:off x="592138" y="6110288"/>
            <a:ext cx="4233862" cy="40005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 </a:t>
            </a:r>
            <a:r>
              <a:rPr lang="en-US" altLang="ja-JP" sz="2000" b="1" u="sng">
                <a:solidFill>
                  <a:srgbClr val="FF0000"/>
                </a:solidFill>
                <a:latin typeface="Arial" panose="020B0604020202020204" pitchFamily="34" charset="0"/>
              </a:rPr>
              <a:t>radiolosys</a:t>
            </a:r>
            <a:r>
              <a:rPr lang="en-US" altLang="ja-JP" sz="2000">
                <a:latin typeface="Arial" panose="020B0604020202020204" pitchFamily="34" charset="0"/>
              </a:rPr>
              <a:t>, formation of H</a:t>
            </a:r>
            <a:r>
              <a:rPr lang="en-US" altLang="ja-JP" sz="2000" baseline="-25000">
                <a:latin typeface="Arial" panose="020B0604020202020204" pitchFamily="34" charset="0"/>
              </a:rPr>
              <a:t>2</a:t>
            </a:r>
            <a:r>
              <a:rPr lang="en-US" altLang="ja-JP" sz="2000">
                <a:latin typeface="Arial" panose="020B0604020202020204" pitchFamily="34" charset="0"/>
              </a:rPr>
              <a:t>O</a:t>
            </a:r>
            <a:r>
              <a:rPr lang="en-US" altLang="ja-JP" sz="2000" baseline="-25000">
                <a:latin typeface="Arial" panose="020B0604020202020204" pitchFamily="34" charset="0"/>
              </a:rPr>
              <a:t>2</a:t>
            </a:r>
          </a:p>
        </p:txBody>
      </p:sp>
      <p:sp>
        <p:nvSpPr>
          <p:cNvPr id="159755" name="テキスト ボックス 1"/>
          <p:cNvSpPr txBox="1">
            <a:spLocks noChangeArrowheads="1"/>
          </p:cNvSpPr>
          <p:nvPr/>
        </p:nvSpPr>
        <p:spPr bwMode="auto">
          <a:xfrm>
            <a:off x="592138" y="3613150"/>
            <a:ext cx="8166100" cy="708025"/>
          </a:xfrm>
          <a:prstGeom prst="rect">
            <a:avLst/>
          </a:prstGeom>
          <a:solidFill>
            <a:srgbClr val="CCFFCC"/>
          </a:solidFill>
          <a:ln w="38100">
            <a:solidFill>
              <a:srgbClr val="00B05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Recent studies have shown that </a:t>
            </a:r>
            <a:r>
              <a:rPr lang="en-US" altLang="ja-JP" sz="2000">
                <a:solidFill>
                  <a:srgbClr val="FF0000"/>
                </a:solidFill>
                <a:latin typeface="Arial" panose="020B0604020202020204" pitchFamily="34" charset="0"/>
              </a:rPr>
              <a:t>hardening</a:t>
            </a:r>
            <a:r>
              <a:rPr lang="en-US" altLang="ja-JP" sz="2000">
                <a:latin typeface="Arial" panose="020B0604020202020204" pitchFamily="34" charset="0"/>
              </a:rPr>
              <a:t>, </a:t>
            </a:r>
            <a:r>
              <a:rPr lang="en-US" altLang="ja-JP" sz="2000">
                <a:solidFill>
                  <a:srgbClr val="FF0000"/>
                </a:solidFill>
                <a:latin typeface="Arial" panose="020B0604020202020204" pitchFamily="34" charset="0"/>
              </a:rPr>
              <a:t>localized deformation due to fine i-loops</a:t>
            </a:r>
            <a:r>
              <a:rPr lang="en-US" altLang="ja-JP" sz="2000">
                <a:latin typeface="Arial" panose="020B0604020202020204" pitchFamily="34" charset="0"/>
              </a:rPr>
              <a:t>, </a:t>
            </a:r>
            <a:r>
              <a:rPr lang="en-US" altLang="ja-JP" sz="2000">
                <a:solidFill>
                  <a:srgbClr val="FF0000"/>
                </a:solidFill>
                <a:latin typeface="Arial" panose="020B0604020202020204" pitchFamily="34" charset="0"/>
              </a:rPr>
              <a:t>GB segregation</a:t>
            </a:r>
            <a:r>
              <a:rPr lang="en-US" altLang="ja-JP" sz="2000">
                <a:latin typeface="Arial" panose="020B0604020202020204" pitchFamily="34" charset="0"/>
              </a:rPr>
              <a:t> are the major reasons of IASCC</a:t>
            </a:r>
            <a:endParaRPr lang="ja-JP" altLang="en-US" sz="2000">
              <a:latin typeface="Arial" panose="020B0604020202020204" pitchFamily="34" charset="0"/>
            </a:endParaRPr>
          </a:p>
        </p:txBody>
      </p:sp>
      <p:sp>
        <p:nvSpPr>
          <p:cNvPr id="2" name="四角形吹き出し 1"/>
          <p:cNvSpPr/>
          <p:nvPr/>
        </p:nvSpPr>
        <p:spPr>
          <a:xfrm>
            <a:off x="3622675" y="4384675"/>
            <a:ext cx="5135563" cy="538163"/>
          </a:xfrm>
          <a:prstGeom prst="wedgeRectCallout">
            <a:avLst>
              <a:gd name="adj1" fmla="val -56396"/>
              <a:gd name="adj2" fmla="val -45294"/>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IASCC shows always inter-granular cracking, while normal SCC shows both TG and IG cracking.</a:t>
            </a:r>
            <a:endParaRPr lang="ja-JP" altLang="en-US" dirty="0">
              <a:solidFill>
                <a:schemeClr val="tx1"/>
              </a:solidFill>
            </a:endParaRPr>
          </a:p>
        </p:txBody>
      </p:sp>
      <p:sp>
        <p:nvSpPr>
          <p:cNvPr id="13" name="四角形吹き出し 12"/>
          <p:cNvSpPr/>
          <p:nvPr/>
        </p:nvSpPr>
        <p:spPr>
          <a:xfrm>
            <a:off x="3427413" y="5476875"/>
            <a:ext cx="5330825" cy="538163"/>
          </a:xfrm>
          <a:prstGeom prst="wedgeRectCallout">
            <a:avLst>
              <a:gd name="adj1" fmla="val -53955"/>
              <a:gd name="adj2" fmla="val -48593"/>
            </a:avLst>
          </a:prstGeom>
          <a:solidFill>
            <a:schemeClr val="bg2"/>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Radiation may relax the stress conditions in general but may increase the stress at the crack tip in some cases.</a:t>
            </a:r>
            <a:endParaRPr lang="ja-JP" altLang="en-US" dirty="0">
              <a:solidFill>
                <a:schemeClr val="tx1"/>
              </a:solidFill>
            </a:endParaRPr>
          </a:p>
        </p:txBody>
      </p:sp>
      <p:sp>
        <p:nvSpPr>
          <p:cNvPr id="44046" name="スライド番号プレースホルダー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80EC9D5-DFF4-40B7-B755-ECB3703FAE11}" type="slidenum">
              <a:rPr lang="ja-JP" altLang="en-US" sz="1200">
                <a:solidFill>
                  <a:srgbClr val="898989"/>
                </a:solidFill>
              </a:rPr>
              <a:pPr>
                <a:spcBef>
                  <a:spcPct val="0"/>
                </a:spcBef>
                <a:buFontTx/>
                <a:buNone/>
              </a:pPr>
              <a:t>39</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9751"/>
                                        </p:tgtEl>
                                        <p:attrNameLst>
                                          <p:attrName>style.visibility</p:attrName>
                                        </p:attrNameLst>
                                      </p:cBhvr>
                                      <p:to>
                                        <p:strVal val="visible"/>
                                      </p:to>
                                    </p:set>
                                    <p:animEffect transition="in" filter="fade">
                                      <p:cBhvr>
                                        <p:cTn id="7" dur="500"/>
                                        <p:tgtEl>
                                          <p:spTgt spid="1597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9753"/>
                                        </p:tgtEl>
                                        <p:attrNameLst>
                                          <p:attrName>style.visibility</p:attrName>
                                        </p:attrNameLst>
                                      </p:cBhvr>
                                      <p:to>
                                        <p:strVal val="visible"/>
                                      </p:to>
                                    </p:set>
                                    <p:animEffect transition="in" filter="fade">
                                      <p:cBhvr>
                                        <p:cTn id="12" dur="500"/>
                                        <p:tgtEl>
                                          <p:spTgt spid="1597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9754"/>
                                        </p:tgtEl>
                                        <p:attrNameLst>
                                          <p:attrName>style.visibility</p:attrName>
                                        </p:attrNameLst>
                                      </p:cBhvr>
                                      <p:to>
                                        <p:strVal val="visible"/>
                                      </p:to>
                                    </p:set>
                                    <p:animEffect transition="in" filter="fade">
                                      <p:cBhvr>
                                        <p:cTn id="17" dur="500"/>
                                        <p:tgtEl>
                                          <p:spTgt spid="1597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9755"/>
                                        </p:tgtEl>
                                        <p:attrNameLst>
                                          <p:attrName>style.visibility</p:attrName>
                                        </p:attrNameLst>
                                      </p:cBhvr>
                                      <p:to>
                                        <p:strVal val="visible"/>
                                      </p:to>
                                    </p:set>
                                    <p:animEffect transition="in" filter="fade">
                                      <p:cBhvr>
                                        <p:cTn id="22" dur="500"/>
                                        <p:tgtEl>
                                          <p:spTgt spid="15975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51" grpId="0" animBg="1"/>
      <p:bldP spid="159753" grpId="0" animBg="1"/>
      <p:bldP spid="159754" grpId="0" animBg="1"/>
      <p:bldP spid="159755" grpId="0" animBg="1"/>
      <p:bldP spid="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61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381125" y="188913"/>
            <a:ext cx="69246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err="1">
                <a:solidFill>
                  <a:schemeClr val="tx1">
                    <a:lumMod val="95000"/>
                    <a:lumOff val="5000"/>
                  </a:schemeClr>
                </a:solidFill>
                <a:ea typeface="+mn-ea"/>
                <a:cs typeface="Arial" pitchFamily="34" charset="0"/>
              </a:rPr>
              <a:t>i</a:t>
            </a:r>
            <a:r>
              <a:rPr lang="en-US" altLang="ja-JP" sz="3600" b="1" dirty="0">
                <a:solidFill>
                  <a:schemeClr val="tx1">
                    <a:lumMod val="95000"/>
                    <a:lumOff val="5000"/>
                  </a:schemeClr>
                </a:solidFill>
                <a:ea typeface="+mn-ea"/>
                <a:cs typeface="Arial" pitchFamily="34" charset="0"/>
              </a:rPr>
              <a:t>-loop growth and further</a:t>
            </a:r>
            <a:endParaRPr lang="ja-JP" altLang="en-US" sz="3600" b="1" dirty="0">
              <a:solidFill>
                <a:schemeClr val="tx1">
                  <a:lumMod val="95000"/>
                  <a:lumOff val="5000"/>
                </a:schemeClr>
              </a:solidFill>
              <a:ea typeface="+mn-ea"/>
              <a:cs typeface="Arial" pitchFamily="34" charset="0"/>
            </a:endParaRPr>
          </a:p>
        </p:txBody>
      </p:sp>
      <p:sp>
        <p:nvSpPr>
          <p:cNvPr id="16" name="テキスト ボックス 6"/>
          <p:cNvSpPr txBox="1">
            <a:spLocks noChangeArrowheads="1"/>
          </p:cNvSpPr>
          <p:nvPr/>
        </p:nvSpPr>
        <p:spPr bwMode="auto">
          <a:xfrm>
            <a:off x="400050" y="995363"/>
            <a:ext cx="8424863" cy="30480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Dislocations are point defect </a:t>
            </a:r>
            <a:r>
              <a:rPr lang="en-US" altLang="ja-JP" sz="2400" b="1" u="sng">
                <a:solidFill>
                  <a:srgbClr val="FF0000"/>
                </a:solidFill>
              </a:rPr>
              <a:t>sink</a:t>
            </a:r>
            <a:r>
              <a:rPr lang="en-US" altLang="ja-JP" sz="2400"/>
              <a:t>s, and due to their strain field, they attract interstitials and absorb them slightly more than vacancies. This is called the </a:t>
            </a:r>
            <a:r>
              <a:rPr lang="en-US" altLang="ja-JP" sz="2400" b="1" u="sng">
                <a:solidFill>
                  <a:srgbClr val="FF0000"/>
                </a:solidFill>
              </a:rPr>
              <a:t>bias</a:t>
            </a:r>
            <a:r>
              <a:rPr lang="en-US" altLang="ja-JP" sz="2400"/>
              <a:t> effect, or dislocation bias.</a:t>
            </a:r>
          </a:p>
          <a:p>
            <a:pPr eaLnBrk="1" hangingPunct="1">
              <a:spcBef>
                <a:spcPct val="0"/>
              </a:spcBef>
              <a:buFontTx/>
              <a:buNone/>
            </a:pPr>
            <a:r>
              <a:rPr lang="en-US" altLang="ja-JP" sz="2400"/>
              <a:t>I-loops also absorb more interstitials, and grow.</a:t>
            </a:r>
          </a:p>
          <a:p>
            <a:pPr eaLnBrk="1" hangingPunct="1">
              <a:spcBef>
                <a:spcPct val="0"/>
              </a:spcBef>
              <a:buFontTx/>
              <a:buNone/>
            </a:pPr>
            <a:r>
              <a:rPr lang="en-US" altLang="ja-JP" sz="2400"/>
              <a:t>This is the main driving force of further microstructural evolution under irradiation, and vacancy clusters, such as cavities, are formed due to </a:t>
            </a:r>
            <a:r>
              <a:rPr lang="en-US" altLang="ja-JP" sz="2400" b="1" u="sng">
                <a:solidFill>
                  <a:srgbClr val="FF0000"/>
                </a:solidFill>
              </a:rPr>
              <a:t>vacancy oversaturation</a:t>
            </a:r>
            <a:r>
              <a:rPr lang="en-US" altLang="ja-JP" sz="2400"/>
              <a:t> due to the preferential absorption of interstitials by dislocations.</a:t>
            </a:r>
            <a:endParaRPr lang="en-US" altLang="ja-JP"/>
          </a:p>
        </p:txBody>
      </p:sp>
      <p:pic>
        <p:nvPicPr>
          <p:cNvPr id="6150" name="図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7838" y="4102100"/>
            <a:ext cx="5135562"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テキスト ボックス 4"/>
          <p:cNvSpPr txBox="1">
            <a:spLocks noChangeArrowheads="1"/>
          </p:cNvSpPr>
          <p:nvPr/>
        </p:nvSpPr>
        <p:spPr bwMode="auto">
          <a:xfrm>
            <a:off x="477838" y="5408613"/>
            <a:ext cx="82216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Growth of i-loops in an austenitic stainless steel under electron irradiation.</a:t>
            </a:r>
          </a:p>
          <a:p>
            <a:pPr>
              <a:spcBef>
                <a:spcPct val="0"/>
              </a:spcBef>
              <a:buFontTx/>
              <a:buNone/>
            </a:pPr>
            <a:r>
              <a:rPr lang="en-US" altLang="ja-JP" sz="1800">
                <a:latin typeface="Arial" panose="020B0604020202020204" pitchFamily="34" charset="0"/>
              </a:rPr>
              <a:t>Transmission electron microscopes with a high accelerating voltage (&gt;1MeV) can be used for the in-situ observation of displacement damage of steels.</a:t>
            </a:r>
          </a:p>
          <a:p>
            <a:pPr>
              <a:spcBef>
                <a:spcPct val="0"/>
              </a:spcBef>
              <a:buFontTx/>
              <a:buNone/>
            </a:pPr>
            <a:r>
              <a:rPr lang="en-US" altLang="ja-JP" sz="1800">
                <a:latin typeface="Arial" panose="020B0604020202020204" pitchFamily="34" charset="0"/>
              </a:rPr>
              <a:t>(200keV TEM can be used to do this experiment for Al.)</a:t>
            </a:r>
            <a:endParaRPr lang="ja-JP" altLang="en-US" sz="1800">
              <a:latin typeface="Arial" panose="020B0604020202020204" pitchFamily="34" charset="0"/>
            </a:endParaRPr>
          </a:p>
        </p:txBody>
      </p:sp>
      <p:sp>
        <p:nvSpPr>
          <p:cNvPr id="2" name="四角形吹き出し 1"/>
          <p:cNvSpPr/>
          <p:nvPr/>
        </p:nvSpPr>
        <p:spPr>
          <a:xfrm>
            <a:off x="5930900" y="3941763"/>
            <a:ext cx="2439988" cy="709612"/>
          </a:xfrm>
          <a:prstGeom prst="wedgeRectCallout">
            <a:avLst>
              <a:gd name="adj1" fmla="val -76469"/>
              <a:gd name="adj2" fmla="val -1012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Why “oversaturation” ?</a:t>
            </a:r>
          </a:p>
          <a:p>
            <a:pPr algn="ctr">
              <a:defRPr/>
            </a:pPr>
            <a:r>
              <a:rPr lang="en-US" altLang="ja-JP" dirty="0"/>
              <a:t>Details in the next slide.</a:t>
            </a:r>
            <a:endParaRPr lang="ja-JP" altLang="en-US" dirty="0"/>
          </a:p>
        </p:txBody>
      </p:sp>
      <p:sp>
        <p:nvSpPr>
          <p:cNvPr id="6153"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9670A051-FB90-4224-8287-811AD52D55FF}" type="slidenum">
              <a:rPr lang="ja-JP" altLang="en-US" sz="1200">
                <a:solidFill>
                  <a:srgbClr val="898989"/>
                </a:solidFill>
              </a:rPr>
              <a:pPr>
                <a:spcBef>
                  <a:spcPct val="0"/>
                </a:spcBef>
                <a:buFontTx/>
                <a:buNone/>
              </a:pPr>
              <a:t>4</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505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5"/>
          <p:cNvSpPr txBox="1">
            <a:spLocks noChangeArrowheads="1"/>
          </p:cNvSpPr>
          <p:nvPr/>
        </p:nvSpPr>
        <p:spPr bwMode="auto">
          <a:xfrm>
            <a:off x="1103313" y="188913"/>
            <a:ext cx="7935912"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dislocation channeling</a:t>
            </a:r>
            <a:endParaRPr lang="ja-JP" altLang="en-US" sz="3600" b="1" dirty="0">
              <a:solidFill>
                <a:schemeClr val="tx1">
                  <a:lumMod val="95000"/>
                  <a:lumOff val="5000"/>
                </a:schemeClr>
              </a:solidFill>
              <a:ea typeface="+mn-ea"/>
              <a:cs typeface="Arial" pitchFamily="34" charset="0"/>
            </a:endParaRPr>
          </a:p>
        </p:txBody>
      </p:sp>
      <p:sp>
        <p:nvSpPr>
          <p:cNvPr id="45061" name="テキスト ボックス 4"/>
          <p:cNvSpPr txBox="1">
            <a:spLocks noChangeArrowheads="1"/>
          </p:cNvSpPr>
          <p:nvPr/>
        </p:nvSpPr>
        <p:spPr bwMode="auto">
          <a:xfrm>
            <a:off x="461963" y="1066800"/>
            <a:ext cx="8269287" cy="70802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Austenitic stainless steels irradiated in LWR conditions have a microstructure with high number densities of fine dislocation loops.</a:t>
            </a:r>
          </a:p>
        </p:txBody>
      </p:sp>
      <p:sp>
        <p:nvSpPr>
          <p:cNvPr id="161798" name="テキスト ボックス 4"/>
          <p:cNvSpPr txBox="1">
            <a:spLocks noChangeArrowheads="1"/>
          </p:cNvSpPr>
          <p:nvPr/>
        </p:nvSpPr>
        <p:spPr bwMode="auto">
          <a:xfrm>
            <a:off x="461963" y="1847850"/>
            <a:ext cx="8269287" cy="1322388"/>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Once a dislocation glides on a slip plane, these fine loops interact with the gliding dislocation and disappear.  Then the cleared slip plane has less obstacles than others and next dislocation will slip the same plane.  LWR-irradiated SS’s show thus localized deformation mode.</a:t>
            </a:r>
          </a:p>
        </p:txBody>
      </p:sp>
      <p:pic>
        <p:nvPicPr>
          <p:cNvPr id="45063" name="図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1963" y="3243263"/>
            <a:ext cx="5162550" cy="337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800" name="テキスト ボックス 4"/>
          <p:cNvSpPr txBox="1">
            <a:spLocks noChangeArrowheads="1"/>
          </p:cNvSpPr>
          <p:nvPr/>
        </p:nvSpPr>
        <p:spPr bwMode="auto">
          <a:xfrm>
            <a:off x="3887788" y="3243263"/>
            <a:ext cx="4843462" cy="120015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TEM micrograph showing dislocation channeling in irradiated Type 304 SS.</a:t>
            </a:r>
          </a:p>
          <a:p>
            <a:pPr algn="r">
              <a:spcBef>
                <a:spcPct val="0"/>
              </a:spcBef>
              <a:buFontTx/>
              <a:buNone/>
            </a:pPr>
            <a:r>
              <a:rPr lang="en-US" altLang="ja-JP" sz="1600">
                <a:latin typeface="Arial" panose="020B0604020202020204" pitchFamily="34" charset="0"/>
              </a:rPr>
              <a:t>T. Onchi et. al. J. Nucl. Sci. and Technolo., 43(2006), pp851-865</a:t>
            </a:r>
          </a:p>
        </p:txBody>
      </p:sp>
      <p:sp>
        <p:nvSpPr>
          <p:cNvPr id="45065"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860207DC-3976-4829-A704-9A6FEDF7B37A}" type="slidenum">
              <a:rPr lang="ja-JP" altLang="en-US" sz="1200">
                <a:solidFill>
                  <a:srgbClr val="898989"/>
                </a:solidFill>
              </a:rPr>
              <a:pPr>
                <a:spcBef>
                  <a:spcPct val="0"/>
                </a:spcBef>
                <a:buFontTx/>
                <a:buNone/>
              </a:pPr>
              <a:t>40</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1798"/>
                                        </p:tgtEl>
                                        <p:attrNameLst>
                                          <p:attrName>style.visibility</p:attrName>
                                        </p:attrNameLst>
                                      </p:cBhvr>
                                      <p:to>
                                        <p:strVal val="visible"/>
                                      </p:to>
                                    </p:set>
                                    <p:animEffect transition="in" filter="fade">
                                      <p:cBhvr>
                                        <p:cTn id="7" dur="500"/>
                                        <p:tgtEl>
                                          <p:spTgt spid="1617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1800"/>
                                        </p:tgtEl>
                                        <p:attrNameLst>
                                          <p:attrName>style.visibility</p:attrName>
                                        </p:attrNameLst>
                                      </p:cBhvr>
                                      <p:to>
                                        <p:strVal val="visible"/>
                                      </p:to>
                                    </p:set>
                                    <p:animEffect transition="in" filter="fade">
                                      <p:cBhvr>
                                        <p:cTn id="12" dur="500"/>
                                        <p:tgtEl>
                                          <p:spTgt spid="161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8" grpId="0" animBg="1"/>
      <p:bldP spid="16180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608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5"/>
          <p:cNvSpPr txBox="1">
            <a:spLocks noChangeArrowheads="1"/>
          </p:cNvSpPr>
          <p:nvPr/>
        </p:nvSpPr>
        <p:spPr bwMode="auto">
          <a:xfrm>
            <a:off x="1103313" y="188913"/>
            <a:ext cx="7935912"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radiation-induced segregation (RIS)</a:t>
            </a:r>
            <a:endParaRPr lang="ja-JP" altLang="en-US" sz="3600" b="1" dirty="0">
              <a:solidFill>
                <a:schemeClr val="tx1">
                  <a:lumMod val="95000"/>
                  <a:lumOff val="5000"/>
                </a:schemeClr>
              </a:solidFill>
              <a:ea typeface="+mn-ea"/>
              <a:cs typeface="Arial" pitchFamily="34" charset="0"/>
            </a:endParaRPr>
          </a:p>
        </p:txBody>
      </p:sp>
      <p:pic>
        <p:nvPicPr>
          <p:cNvPr id="46085" name="図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8325" y="1774825"/>
            <a:ext cx="44132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6" name="テキスト ボックス 4"/>
          <p:cNvSpPr txBox="1">
            <a:spLocks noChangeArrowheads="1"/>
          </p:cNvSpPr>
          <p:nvPr/>
        </p:nvSpPr>
        <p:spPr bwMode="auto">
          <a:xfrm>
            <a:off x="461963" y="5330825"/>
            <a:ext cx="8269287" cy="1262063"/>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TEM-EDS analyses have revealed Ni enrichment and </a:t>
            </a:r>
            <a:r>
              <a:rPr lang="en-US" altLang="ja-JP" sz="2000" b="1" u="sng">
                <a:solidFill>
                  <a:srgbClr val="FF0000"/>
                </a:solidFill>
                <a:latin typeface="Arial" panose="020B0604020202020204" pitchFamily="34" charset="0"/>
              </a:rPr>
              <a:t>Cr depletion at GB </a:t>
            </a:r>
            <a:r>
              <a:rPr lang="en-US" altLang="ja-JP" sz="2000">
                <a:latin typeface="Arial" panose="020B0604020202020204" pitchFamily="34" charset="0"/>
              </a:rPr>
              <a:t>and the width of compositional change zone is less than 10 nm.</a:t>
            </a:r>
          </a:p>
          <a:p>
            <a:pPr algn="r">
              <a:spcBef>
                <a:spcPct val="0"/>
              </a:spcBef>
              <a:buFontTx/>
              <a:buNone/>
            </a:pPr>
            <a:r>
              <a:rPr lang="en-US" altLang="ja-JP" sz="1600">
                <a:latin typeface="Arial" panose="020B0604020202020204" pitchFamily="34" charset="0"/>
              </a:rPr>
              <a:t>(K. Fukuya, J. Nucl. Sci. and Technolo. 50(2013) pp.213-254.)</a:t>
            </a:r>
          </a:p>
          <a:p>
            <a:pPr>
              <a:spcBef>
                <a:spcPct val="0"/>
              </a:spcBef>
              <a:buFontTx/>
              <a:buNone/>
            </a:pPr>
            <a:r>
              <a:rPr lang="en-US" altLang="ja-JP" sz="2000">
                <a:latin typeface="Arial" panose="020B0604020202020204" pitchFamily="34" charset="0"/>
              </a:rPr>
              <a:t>Recent 3D-atom-probe data support these results.</a:t>
            </a:r>
          </a:p>
        </p:txBody>
      </p:sp>
      <p:sp>
        <p:nvSpPr>
          <p:cNvPr id="46087" name="テキスト ボックス 4"/>
          <p:cNvSpPr txBox="1">
            <a:spLocks noChangeArrowheads="1"/>
          </p:cNvSpPr>
          <p:nvPr/>
        </p:nvSpPr>
        <p:spPr bwMode="auto">
          <a:xfrm>
            <a:off x="461963" y="1066800"/>
            <a:ext cx="8269287" cy="70802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Solute elements with smaller size are enriched at point defect sinks by the flow of interstitial atoms, and over-sized elements are depleted.</a:t>
            </a:r>
          </a:p>
        </p:txBody>
      </p:sp>
      <p:grpSp>
        <p:nvGrpSpPr>
          <p:cNvPr id="46088" name="グループ化 10"/>
          <p:cNvGrpSpPr>
            <a:grpSpLocks/>
          </p:cNvGrpSpPr>
          <p:nvPr/>
        </p:nvGrpSpPr>
        <p:grpSpPr bwMode="auto">
          <a:xfrm>
            <a:off x="5086350" y="2425700"/>
            <a:ext cx="3671888" cy="2147888"/>
            <a:chOff x="5060272" y="2059619"/>
            <a:chExt cx="3670978" cy="2148397"/>
          </a:xfrm>
        </p:grpSpPr>
        <p:sp>
          <p:nvSpPr>
            <p:cNvPr id="9" name="正方形/長方形 8"/>
            <p:cNvSpPr/>
            <p:nvPr/>
          </p:nvSpPr>
          <p:spPr>
            <a:xfrm>
              <a:off x="5060272" y="2059619"/>
              <a:ext cx="3670978" cy="2148397"/>
            </a:xfrm>
            <a:prstGeom prst="rect">
              <a:avLst/>
            </a:prstGeom>
            <a:solidFill>
              <a:srgbClr val="FFFFCC"/>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10" name="直線コネクタ 9"/>
            <p:cNvCxnSpPr/>
            <p:nvPr/>
          </p:nvCxnSpPr>
          <p:spPr>
            <a:xfrm>
              <a:off x="5272944" y="2686831"/>
              <a:ext cx="305359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正方形/長方形 3"/>
            <p:cNvSpPr/>
            <p:nvPr/>
          </p:nvSpPr>
          <p:spPr>
            <a:xfrm>
              <a:off x="5422132" y="2219995"/>
              <a:ext cx="518984" cy="470011"/>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rgbClr val="FF0000"/>
                  </a:solidFill>
                </a:rPr>
                <a:t>Cr</a:t>
              </a:r>
              <a:endParaRPr lang="ja-JP" altLang="en-US" sz="2400" dirty="0">
                <a:solidFill>
                  <a:srgbClr val="FF0000"/>
                </a:solidFill>
              </a:endParaRPr>
            </a:p>
          </p:txBody>
        </p:sp>
        <p:sp>
          <p:nvSpPr>
            <p:cNvPr id="12" name="正方形/長方形 11"/>
            <p:cNvSpPr/>
            <p:nvPr/>
          </p:nvSpPr>
          <p:spPr>
            <a:xfrm>
              <a:off x="5937942" y="2218407"/>
              <a:ext cx="518983" cy="47001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err="1">
                  <a:solidFill>
                    <a:schemeClr val="bg1">
                      <a:lumMod val="50000"/>
                    </a:schemeClr>
                  </a:solidFill>
                </a:rPr>
                <a:t>Mn</a:t>
              </a:r>
              <a:endParaRPr lang="ja-JP" altLang="en-US" dirty="0">
                <a:solidFill>
                  <a:schemeClr val="bg1">
                    <a:lumMod val="50000"/>
                  </a:schemeClr>
                </a:solidFill>
              </a:endParaRPr>
            </a:p>
          </p:txBody>
        </p:sp>
        <p:sp>
          <p:nvSpPr>
            <p:cNvPr id="13" name="正方形/長方形 12"/>
            <p:cNvSpPr/>
            <p:nvPr/>
          </p:nvSpPr>
          <p:spPr>
            <a:xfrm>
              <a:off x="6450577" y="2218407"/>
              <a:ext cx="518984" cy="470011"/>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rgbClr val="FF0000"/>
                  </a:solidFill>
                </a:rPr>
                <a:t>Fe</a:t>
              </a:r>
              <a:endParaRPr lang="ja-JP" altLang="en-US" sz="2400" dirty="0">
                <a:solidFill>
                  <a:srgbClr val="FF0000"/>
                </a:solidFill>
              </a:endParaRPr>
            </a:p>
          </p:txBody>
        </p:sp>
        <p:sp>
          <p:nvSpPr>
            <p:cNvPr id="14" name="正方形/長方形 13"/>
            <p:cNvSpPr/>
            <p:nvPr/>
          </p:nvSpPr>
          <p:spPr>
            <a:xfrm>
              <a:off x="6964800" y="2218407"/>
              <a:ext cx="518984" cy="47001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bg1">
                      <a:lumMod val="50000"/>
                    </a:schemeClr>
                  </a:solidFill>
                </a:rPr>
                <a:t>Co</a:t>
              </a:r>
              <a:endParaRPr lang="ja-JP" altLang="en-US" dirty="0">
                <a:solidFill>
                  <a:schemeClr val="bg1">
                    <a:lumMod val="50000"/>
                  </a:schemeClr>
                </a:solidFill>
              </a:endParaRPr>
            </a:p>
          </p:txBody>
        </p:sp>
        <p:sp>
          <p:nvSpPr>
            <p:cNvPr id="15" name="正方形/長方形 14"/>
            <p:cNvSpPr/>
            <p:nvPr/>
          </p:nvSpPr>
          <p:spPr>
            <a:xfrm>
              <a:off x="7486958" y="2219995"/>
              <a:ext cx="518983" cy="468423"/>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rgbClr val="FF0000"/>
                  </a:solidFill>
                </a:rPr>
                <a:t>Ni</a:t>
              </a:r>
              <a:endParaRPr lang="ja-JP" altLang="en-US" sz="2400" dirty="0">
                <a:solidFill>
                  <a:srgbClr val="FF0000"/>
                </a:solidFill>
              </a:endParaRPr>
            </a:p>
          </p:txBody>
        </p:sp>
        <p:cxnSp>
          <p:nvCxnSpPr>
            <p:cNvPr id="19" name="直線コネクタ 18"/>
            <p:cNvCxnSpPr/>
            <p:nvPr/>
          </p:nvCxnSpPr>
          <p:spPr>
            <a:xfrm>
              <a:off x="5272944" y="2218407"/>
              <a:ext cx="305359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右矢印 7"/>
            <p:cNvSpPr/>
            <p:nvPr/>
          </p:nvSpPr>
          <p:spPr>
            <a:xfrm>
              <a:off x="5272944" y="2920248"/>
              <a:ext cx="3053593" cy="1106750"/>
            </a:xfrm>
            <a:prstGeom prst="rightArrow">
              <a:avLst>
                <a:gd name="adj1" fmla="val 5802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smaller atom due to higher positive charge of nucleus</a:t>
              </a:r>
              <a:endParaRPr lang="ja-JP" altLang="en-US" dirty="0"/>
            </a:p>
          </p:txBody>
        </p:sp>
      </p:grpSp>
      <p:sp>
        <p:nvSpPr>
          <p:cNvPr id="4608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CF47B62-02FA-4C5B-A438-747F1BD4EA5C}" type="slidenum">
              <a:rPr lang="ja-JP" altLang="en-US" sz="1200">
                <a:solidFill>
                  <a:srgbClr val="898989"/>
                </a:solidFill>
              </a:rPr>
              <a:pPr>
                <a:spcBef>
                  <a:spcPct val="0"/>
                </a:spcBef>
                <a:buFontTx/>
                <a:buNone/>
              </a:pPr>
              <a:t>41</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46"/>
                                        </p:tgtEl>
                                        <p:attrNameLst>
                                          <p:attrName>style.visibility</p:attrName>
                                        </p:attrNameLst>
                                      </p:cBhvr>
                                      <p:to>
                                        <p:strVal val="visible"/>
                                      </p:to>
                                    </p:set>
                                    <p:animEffect transition="in" filter="fade">
                                      <p:cBhvr>
                                        <p:cTn id="7" dur="500"/>
                                        <p:tgtEl>
                                          <p:spTgt spid="163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710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5"/>
          <p:cNvSpPr txBox="1">
            <a:spLocks noChangeArrowheads="1"/>
          </p:cNvSpPr>
          <p:nvPr/>
        </p:nvSpPr>
        <p:spPr bwMode="auto">
          <a:xfrm>
            <a:off x="1103313" y="188913"/>
            <a:ext cx="7935912"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SCC at BWR shroud</a:t>
            </a:r>
            <a:endParaRPr lang="ja-JP" altLang="en-US" sz="3600" b="1" dirty="0">
              <a:solidFill>
                <a:schemeClr val="tx1">
                  <a:lumMod val="95000"/>
                  <a:lumOff val="5000"/>
                </a:schemeClr>
              </a:solidFill>
              <a:ea typeface="+mn-ea"/>
              <a:cs typeface="Arial" pitchFamily="34" charset="0"/>
            </a:endParaRPr>
          </a:p>
        </p:txBody>
      </p:sp>
      <p:sp>
        <p:nvSpPr>
          <p:cNvPr id="47109" name="テキスト ボックス 4"/>
          <p:cNvSpPr txBox="1">
            <a:spLocks noChangeArrowheads="1"/>
          </p:cNvSpPr>
          <p:nvPr/>
        </p:nvSpPr>
        <p:spPr bwMode="auto">
          <a:xfrm>
            <a:off x="461963" y="995363"/>
            <a:ext cx="8269287" cy="101600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The core shroud in BWR is a large stainless steel cylinder within the RPV that srounds the fuel assemblies.</a:t>
            </a:r>
          </a:p>
          <a:p>
            <a:pPr>
              <a:spcBef>
                <a:spcPct val="0"/>
              </a:spcBef>
              <a:buFontTx/>
              <a:buNone/>
            </a:pPr>
            <a:r>
              <a:rPr lang="en-US" altLang="ja-JP" sz="2000">
                <a:latin typeface="Arial" panose="020B0604020202020204" pitchFamily="34" charset="0"/>
              </a:rPr>
              <a:t>The core shroud controls water flows as shown in the figure.</a:t>
            </a:r>
          </a:p>
        </p:txBody>
      </p:sp>
      <p:pic>
        <p:nvPicPr>
          <p:cNvPr id="47110" name="図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61000" y="2305050"/>
            <a:ext cx="3021013"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テキスト ボックス 4"/>
          <p:cNvSpPr txBox="1">
            <a:spLocks noChangeArrowheads="1"/>
          </p:cNvSpPr>
          <p:nvPr/>
        </p:nvSpPr>
        <p:spPr bwMode="auto">
          <a:xfrm>
            <a:off x="5468938" y="4216400"/>
            <a:ext cx="906462" cy="33972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b="1">
                <a:solidFill>
                  <a:srgbClr val="FF0000"/>
                </a:solidFill>
                <a:latin typeface="Arial" panose="020B0604020202020204" pitchFamily="34" charset="0"/>
              </a:rPr>
              <a:t>shroud</a:t>
            </a:r>
          </a:p>
        </p:txBody>
      </p:sp>
      <p:sp>
        <p:nvSpPr>
          <p:cNvPr id="47112" name="テキスト ボックス 4"/>
          <p:cNvSpPr txBox="1">
            <a:spLocks noChangeArrowheads="1"/>
          </p:cNvSpPr>
          <p:nvPr/>
        </p:nvSpPr>
        <p:spPr bwMode="auto">
          <a:xfrm>
            <a:off x="5461000" y="3651250"/>
            <a:ext cx="808038" cy="523875"/>
          </a:xfrm>
          <a:prstGeom prst="rect">
            <a:avLst/>
          </a:prstGeom>
          <a:solidFill>
            <a:srgbClr val="FFFFCC"/>
          </a:solidFill>
          <a:ln w="9525">
            <a:solidFill>
              <a:srgbClr val="FFC00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from turbine</a:t>
            </a:r>
          </a:p>
        </p:txBody>
      </p:sp>
      <p:sp>
        <p:nvSpPr>
          <p:cNvPr id="47113" name="テキスト ボックス 4"/>
          <p:cNvSpPr txBox="1">
            <a:spLocks noChangeArrowheads="1"/>
          </p:cNvSpPr>
          <p:nvPr/>
        </p:nvSpPr>
        <p:spPr bwMode="auto">
          <a:xfrm>
            <a:off x="5468938" y="4605338"/>
            <a:ext cx="782637" cy="73977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from reclt’n. pump</a:t>
            </a:r>
          </a:p>
        </p:txBody>
      </p:sp>
      <p:sp>
        <p:nvSpPr>
          <p:cNvPr id="47114" name="テキスト ボックス 4"/>
          <p:cNvSpPr txBox="1">
            <a:spLocks noChangeArrowheads="1"/>
          </p:cNvSpPr>
          <p:nvPr/>
        </p:nvSpPr>
        <p:spPr bwMode="auto">
          <a:xfrm>
            <a:off x="7621588" y="6188075"/>
            <a:ext cx="1120775" cy="306388"/>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control rod</a:t>
            </a:r>
          </a:p>
        </p:txBody>
      </p:sp>
      <p:sp>
        <p:nvSpPr>
          <p:cNvPr id="47115" name="テキスト ボックス 4"/>
          <p:cNvSpPr txBox="1">
            <a:spLocks noChangeArrowheads="1"/>
          </p:cNvSpPr>
          <p:nvPr/>
        </p:nvSpPr>
        <p:spPr bwMode="auto">
          <a:xfrm>
            <a:off x="8023225" y="5808663"/>
            <a:ext cx="517525" cy="30797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fuel</a:t>
            </a:r>
          </a:p>
        </p:txBody>
      </p:sp>
      <p:sp>
        <p:nvSpPr>
          <p:cNvPr id="47116" name="テキスト ボックス 4"/>
          <p:cNvSpPr txBox="1">
            <a:spLocks noChangeArrowheads="1"/>
          </p:cNvSpPr>
          <p:nvPr/>
        </p:nvSpPr>
        <p:spPr bwMode="auto">
          <a:xfrm>
            <a:off x="7900988" y="3194050"/>
            <a:ext cx="830262" cy="52387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to turbine</a:t>
            </a:r>
          </a:p>
        </p:txBody>
      </p:sp>
      <p:sp>
        <p:nvSpPr>
          <p:cNvPr id="47117" name="テキスト ボックス 4"/>
          <p:cNvSpPr txBox="1">
            <a:spLocks noChangeArrowheads="1"/>
          </p:cNvSpPr>
          <p:nvPr/>
        </p:nvSpPr>
        <p:spPr bwMode="auto">
          <a:xfrm>
            <a:off x="7896225" y="4600575"/>
            <a:ext cx="733425" cy="738188"/>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to reclt’n pump</a:t>
            </a:r>
          </a:p>
        </p:txBody>
      </p:sp>
      <p:pic>
        <p:nvPicPr>
          <p:cNvPr id="47118" name="図 28" descr="grai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1963" y="3981450"/>
            <a:ext cx="4876800"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9" name="テキスト ボックス 4"/>
          <p:cNvSpPr txBox="1">
            <a:spLocks noChangeArrowheads="1"/>
          </p:cNvSpPr>
          <p:nvPr/>
        </p:nvSpPr>
        <p:spPr bwMode="auto">
          <a:xfrm>
            <a:off x="6302375" y="2168525"/>
            <a:ext cx="1576388" cy="307975"/>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400" b="1">
                <a:latin typeface="Arial" panose="020B0604020202020204" pitchFamily="34" charset="0"/>
              </a:rPr>
              <a:t>BWR</a:t>
            </a:r>
          </a:p>
        </p:txBody>
      </p:sp>
      <p:sp>
        <p:nvSpPr>
          <p:cNvPr id="47120" name="テキスト ボックス 4"/>
          <p:cNvSpPr txBox="1">
            <a:spLocks noChangeArrowheads="1"/>
          </p:cNvSpPr>
          <p:nvPr/>
        </p:nvSpPr>
        <p:spPr bwMode="auto">
          <a:xfrm>
            <a:off x="455613" y="2073275"/>
            <a:ext cx="4756150" cy="1692275"/>
          </a:xfrm>
          <a:prstGeom prst="rect">
            <a:avLst/>
          </a:prstGeom>
          <a:solidFill>
            <a:srgbClr val="FFFFCC"/>
          </a:solidFill>
          <a:ln w="9525">
            <a:solidFill>
              <a:srgbClr val="FFC000"/>
            </a:solidFill>
            <a:miter lim="800000"/>
            <a:headEnd/>
            <a:tailEnd/>
          </a:ln>
        </p:spPr>
        <p:txBody>
          <a:bodyPr lIns="72000" r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The cracks started at the surface layer highly work-hardened due to machining, followed by inter-granular crack growth.</a:t>
            </a:r>
          </a:p>
          <a:p>
            <a:pPr>
              <a:spcBef>
                <a:spcPct val="0"/>
              </a:spcBef>
              <a:buFontTx/>
              <a:buNone/>
            </a:pPr>
            <a:r>
              <a:rPr lang="en-US" altLang="ja-JP" sz="1400">
                <a:latin typeface="Arial" panose="020B0604020202020204" pitchFamily="34" charset="0"/>
              </a:rPr>
              <a:t>This cracking is considered to be normal SCC rather than IASCC because of the low irradiation dose.</a:t>
            </a:r>
          </a:p>
          <a:p>
            <a:pPr algn="r">
              <a:spcBef>
                <a:spcPct val="0"/>
              </a:spcBef>
              <a:buFontTx/>
              <a:buNone/>
            </a:pPr>
            <a:r>
              <a:rPr lang="en-US" altLang="ja-JP" sz="1600">
                <a:latin typeface="Arial" panose="020B0604020202020204" pitchFamily="34" charset="0"/>
              </a:rPr>
              <a:t>JAEA report on Fukushima daini #3 shroud</a:t>
            </a:r>
          </a:p>
        </p:txBody>
      </p:sp>
      <p:sp>
        <p:nvSpPr>
          <p:cNvPr id="3" name="正方形/長方形 2"/>
          <p:cNvSpPr/>
          <p:nvPr/>
        </p:nvSpPr>
        <p:spPr>
          <a:xfrm>
            <a:off x="5859463" y="6116638"/>
            <a:ext cx="1554162" cy="523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122"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784B9FE-3BA8-4321-9DA3-F84A72D96968}" type="slidenum">
              <a:rPr lang="ja-JP" altLang="en-US" sz="1200">
                <a:solidFill>
                  <a:srgbClr val="898989"/>
                </a:solidFill>
              </a:rPr>
              <a:pPr>
                <a:spcBef>
                  <a:spcPct val="0"/>
                </a:spcBef>
                <a:buFontTx/>
                <a:buNone/>
              </a:pPr>
              <a:t>42</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813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5"/>
          <p:cNvSpPr txBox="1">
            <a:spLocks noChangeArrowheads="1"/>
          </p:cNvSpPr>
          <p:nvPr/>
        </p:nvSpPr>
        <p:spPr bwMode="auto">
          <a:xfrm>
            <a:off x="1103313" y="188913"/>
            <a:ext cx="7935912"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evaluation of shroud integrity</a:t>
            </a:r>
            <a:endParaRPr lang="ja-JP" altLang="en-US" sz="3600" b="1" dirty="0">
              <a:solidFill>
                <a:schemeClr val="tx1">
                  <a:lumMod val="95000"/>
                  <a:lumOff val="5000"/>
                </a:schemeClr>
              </a:solidFill>
              <a:ea typeface="+mn-ea"/>
              <a:cs typeface="Arial" pitchFamily="34" charset="0"/>
            </a:endParaRPr>
          </a:p>
        </p:txBody>
      </p:sp>
      <p:sp>
        <p:nvSpPr>
          <p:cNvPr id="48133" name="テキスト ボックス 4"/>
          <p:cNvSpPr txBox="1">
            <a:spLocks noChangeArrowheads="1"/>
          </p:cNvSpPr>
          <p:nvPr/>
        </p:nvSpPr>
        <p:spPr bwMode="auto">
          <a:xfrm>
            <a:off x="400050" y="995363"/>
            <a:ext cx="8269288" cy="163195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First SCC crack in the core shroud was found in 1990 (Switzerland), followed by many other reactors including those in Japan.</a:t>
            </a:r>
          </a:p>
          <a:p>
            <a:pPr>
              <a:spcBef>
                <a:spcPct val="0"/>
              </a:spcBef>
              <a:buFontTx/>
              <a:buNone/>
            </a:pPr>
            <a:r>
              <a:rPr lang="en-US" altLang="ja-JP" sz="2000">
                <a:latin typeface="Arial" panose="020B0604020202020204" pitchFamily="34" charset="0"/>
              </a:rPr>
              <a:t>We had no standard for the shroud integrity with cracks at that time, and people allowed no scratch on them.  Fukushima daiichi #3 was the first reactor in the world where the </a:t>
            </a:r>
            <a:r>
              <a:rPr lang="en-US" altLang="ja-JP" sz="2000" b="1" u="sng">
                <a:solidFill>
                  <a:srgbClr val="FF0000"/>
                </a:solidFill>
                <a:latin typeface="Arial" panose="020B0604020202020204" pitchFamily="34" charset="0"/>
              </a:rPr>
              <a:t>shroud was replaced</a:t>
            </a:r>
            <a:r>
              <a:rPr lang="en-US" altLang="ja-JP" sz="2000">
                <a:latin typeface="Arial" panose="020B0604020202020204" pitchFamily="34" charset="0"/>
              </a:rPr>
              <a:t> (1998).</a:t>
            </a:r>
          </a:p>
        </p:txBody>
      </p:sp>
      <p:sp>
        <p:nvSpPr>
          <p:cNvPr id="21" name="テキスト ボックス 4"/>
          <p:cNvSpPr txBox="1">
            <a:spLocks noChangeArrowheads="1"/>
          </p:cNvSpPr>
          <p:nvPr/>
        </p:nvSpPr>
        <p:spPr bwMode="auto">
          <a:xfrm>
            <a:off x="400050" y="3446463"/>
            <a:ext cx="4402138" cy="3170237"/>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en-US" altLang="ja-JP" sz="2000" dirty="0" smtClean="0">
                <a:latin typeface="Arial" panose="020B0604020202020204" pitchFamily="34" charset="0"/>
              </a:rPr>
              <a:t>Pressure difference between both sides of this cylindrical component is very small unlike RPV, we have adopted </a:t>
            </a:r>
            <a:r>
              <a:rPr lang="en-US" altLang="ja-JP" sz="2000" b="1" u="sng" dirty="0" smtClean="0">
                <a:solidFill>
                  <a:srgbClr val="FF0000"/>
                </a:solidFill>
                <a:latin typeface="Arial" panose="020B0604020202020204" pitchFamily="34" charset="0"/>
              </a:rPr>
              <a:t>a standard of shroud integrity with cracks </a:t>
            </a:r>
            <a:r>
              <a:rPr lang="en-US" altLang="ja-JP" sz="2000" dirty="0" smtClean="0">
                <a:latin typeface="Arial" panose="020B0604020202020204" pitchFamily="34" charset="0"/>
              </a:rPr>
              <a:t>(2002).</a:t>
            </a:r>
          </a:p>
          <a:p>
            <a:pPr marL="342900" indent="-342900">
              <a:spcBef>
                <a:spcPct val="0"/>
              </a:spcBef>
              <a:buFontTx/>
              <a:buChar char="-"/>
              <a:defRPr/>
            </a:pPr>
            <a:r>
              <a:rPr lang="en-US" altLang="ja-JP" sz="2000" dirty="0" smtClean="0">
                <a:latin typeface="Arial" panose="020B0604020202020204" pitchFamily="34" charset="0"/>
              </a:rPr>
              <a:t>careful inspection of crack length,</a:t>
            </a:r>
          </a:p>
          <a:p>
            <a:pPr marL="342900" indent="-342900">
              <a:spcBef>
                <a:spcPct val="0"/>
              </a:spcBef>
              <a:buFontTx/>
              <a:buChar char="-"/>
              <a:defRPr/>
            </a:pPr>
            <a:r>
              <a:rPr lang="en-US" altLang="ja-JP" sz="2000" dirty="0" smtClean="0">
                <a:latin typeface="Arial" panose="020B0604020202020204" pitchFamily="34" charset="0"/>
              </a:rPr>
              <a:t>evaluation of crack propagation by the next inspection,</a:t>
            </a:r>
          </a:p>
          <a:p>
            <a:pPr marL="342900" indent="-342900">
              <a:spcBef>
                <a:spcPct val="0"/>
              </a:spcBef>
              <a:buFontTx/>
              <a:buChar char="-"/>
              <a:defRPr/>
            </a:pPr>
            <a:r>
              <a:rPr lang="en-US" altLang="ja-JP" sz="2000" dirty="0" smtClean="0">
                <a:latin typeface="Arial" panose="020B0604020202020204" pitchFamily="34" charset="0"/>
              </a:rPr>
              <a:t>integrity evaluation under anticipated </a:t>
            </a:r>
            <a:r>
              <a:rPr lang="en-US" altLang="ja-JP" sz="2000" b="1" u="sng" dirty="0" smtClean="0">
                <a:solidFill>
                  <a:srgbClr val="FF0000"/>
                </a:solidFill>
                <a:latin typeface="Arial" panose="020B0604020202020204" pitchFamily="34" charset="0"/>
              </a:rPr>
              <a:t>seismic motion</a:t>
            </a:r>
            <a:r>
              <a:rPr lang="en-US" altLang="ja-JP" sz="2000" dirty="0" smtClean="0">
                <a:latin typeface="Arial" panose="020B0604020202020204" pitchFamily="34" charset="0"/>
              </a:rPr>
              <a:t>.</a:t>
            </a:r>
          </a:p>
        </p:txBody>
      </p:sp>
      <p:pic>
        <p:nvPicPr>
          <p:cNvPr id="48135" name="図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8738" y="2708275"/>
            <a:ext cx="3224212"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テキスト ボックス 4"/>
          <p:cNvSpPr txBox="1">
            <a:spLocks noChangeArrowheads="1"/>
          </p:cNvSpPr>
          <p:nvPr/>
        </p:nvSpPr>
        <p:spPr bwMode="auto">
          <a:xfrm>
            <a:off x="5072063" y="5200650"/>
            <a:ext cx="3379787" cy="141605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Shroud replacement at TEPCO plant.  The material is also changed from Type 304 to </a:t>
            </a:r>
            <a:r>
              <a:rPr lang="en-US" altLang="ja-JP" sz="1800">
                <a:solidFill>
                  <a:srgbClr val="FF0000"/>
                </a:solidFill>
                <a:latin typeface="Arial" panose="020B0604020202020204" pitchFamily="34" charset="0"/>
              </a:rPr>
              <a:t>low carbon Type 316</a:t>
            </a:r>
            <a:r>
              <a:rPr lang="en-US" altLang="ja-JP" sz="1800">
                <a:latin typeface="Arial" panose="020B0604020202020204" pitchFamily="34" charset="0"/>
              </a:rPr>
              <a:t>.</a:t>
            </a:r>
          </a:p>
          <a:p>
            <a:pPr algn="r">
              <a:spcBef>
                <a:spcPct val="0"/>
              </a:spcBef>
              <a:buFontTx/>
              <a:buNone/>
            </a:pPr>
            <a:r>
              <a:rPr lang="en-US" altLang="ja-JP" sz="1400">
                <a:latin typeface="Arial" panose="020B0604020202020204" pitchFamily="34" charset="0"/>
              </a:rPr>
              <a:t>Toshiba web site</a:t>
            </a:r>
          </a:p>
        </p:txBody>
      </p:sp>
      <p:sp>
        <p:nvSpPr>
          <p:cNvPr id="5" name="下矢印 4"/>
          <p:cNvSpPr/>
          <p:nvPr/>
        </p:nvSpPr>
        <p:spPr>
          <a:xfrm>
            <a:off x="2192338" y="2708275"/>
            <a:ext cx="701675" cy="620713"/>
          </a:xfrm>
          <a:prstGeom prst="downArrow">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8138"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A50946AD-56C8-4002-87C1-C8820B52C42A}" type="slidenum">
              <a:rPr lang="ja-JP" altLang="en-US" sz="1200">
                <a:solidFill>
                  <a:srgbClr val="898989"/>
                </a:solidFill>
              </a:rPr>
              <a:pPr>
                <a:spcBef>
                  <a:spcPct val="0"/>
                </a:spcBef>
                <a:buFontTx/>
                <a:buNone/>
              </a:pPr>
              <a:t>43</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915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25"/>
          <p:cNvSpPr txBox="1">
            <a:spLocks noChangeArrowheads="1"/>
          </p:cNvSpPr>
          <p:nvPr/>
        </p:nvSpPr>
        <p:spPr bwMode="auto">
          <a:xfrm>
            <a:off x="1103313" y="188913"/>
            <a:ext cx="7935912"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prevention of (IA)-SCC</a:t>
            </a:r>
            <a:endParaRPr lang="ja-JP" altLang="en-US" sz="3600" b="1" dirty="0">
              <a:solidFill>
                <a:schemeClr val="tx1">
                  <a:lumMod val="95000"/>
                  <a:lumOff val="5000"/>
                </a:schemeClr>
              </a:solidFill>
              <a:ea typeface="+mn-ea"/>
              <a:cs typeface="Arial" pitchFamily="34" charset="0"/>
            </a:endParaRPr>
          </a:p>
        </p:txBody>
      </p:sp>
      <p:sp>
        <p:nvSpPr>
          <p:cNvPr id="49157" name="テキスト ボックス 4"/>
          <p:cNvSpPr txBox="1">
            <a:spLocks noChangeArrowheads="1"/>
          </p:cNvSpPr>
          <p:nvPr/>
        </p:nvSpPr>
        <p:spPr bwMode="auto">
          <a:xfrm>
            <a:off x="461963" y="995363"/>
            <a:ext cx="8269287" cy="400050"/>
          </a:xfrm>
          <a:prstGeom prst="rect">
            <a:avLst/>
          </a:prstGeom>
          <a:solidFill>
            <a:srgbClr val="FFFFCC"/>
          </a:solidFill>
          <a:ln w="9525">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Prevention of (IA)-SCC should be also considered in three conditions.</a:t>
            </a:r>
          </a:p>
        </p:txBody>
      </p:sp>
      <p:sp>
        <p:nvSpPr>
          <p:cNvPr id="9" name="テキスト ボックス 8"/>
          <p:cNvSpPr txBox="1"/>
          <p:nvPr/>
        </p:nvSpPr>
        <p:spPr>
          <a:xfrm>
            <a:off x="461963" y="1477963"/>
            <a:ext cx="1538287" cy="4603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n-US" altLang="ja-JP" sz="2400" dirty="0">
                <a:solidFill>
                  <a:schemeClr val="bg1"/>
                </a:solidFill>
              </a:rPr>
              <a:t>material</a:t>
            </a:r>
            <a:endParaRPr lang="ja-JP" altLang="en-US" sz="2400" dirty="0">
              <a:solidFill>
                <a:schemeClr val="bg1"/>
              </a:solidFill>
            </a:endParaRPr>
          </a:p>
        </p:txBody>
      </p:sp>
      <p:sp>
        <p:nvSpPr>
          <p:cNvPr id="10" name="テキスト ボックス 9"/>
          <p:cNvSpPr txBox="1"/>
          <p:nvPr/>
        </p:nvSpPr>
        <p:spPr>
          <a:xfrm>
            <a:off x="461963" y="3124200"/>
            <a:ext cx="1330325" cy="460375"/>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n-US" altLang="ja-JP" sz="2400" dirty="0">
                <a:solidFill>
                  <a:schemeClr val="bg1"/>
                </a:solidFill>
              </a:rPr>
              <a:t>stress</a:t>
            </a:r>
            <a:endParaRPr lang="ja-JP" altLang="en-US" sz="2400" dirty="0">
              <a:solidFill>
                <a:schemeClr val="bg1"/>
              </a:solidFill>
            </a:endParaRPr>
          </a:p>
        </p:txBody>
      </p:sp>
      <p:sp>
        <p:nvSpPr>
          <p:cNvPr id="11" name="テキスト ボックス 10"/>
          <p:cNvSpPr txBox="1"/>
          <p:nvPr/>
        </p:nvSpPr>
        <p:spPr>
          <a:xfrm>
            <a:off x="461963" y="4168775"/>
            <a:ext cx="2103437" cy="461963"/>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p>
            <a:pPr>
              <a:defRPr/>
            </a:pPr>
            <a:r>
              <a:rPr lang="en-US" altLang="ja-JP" sz="2400" spc="-110" dirty="0">
                <a:solidFill>
                  <a:schemeClr val="bg1"/>
                </a:solidFill>
              </a:rPr>
              <a:t>environment</a:t>
            </a:r>
            <a:endParaRPr lang="ja-JP" altLang="en-US" sz="2400" spc="-110" dirty="0">
              <a:solidFill>
                <a:schemeClr val="bg1"/>
              </a:solidFill>
            </a:endParaRPr>
          </a:p>
        </p:txBody>
      </p:sp>
      <p:sp>
        <p:nvSpPr>
          <p:cNvPr id="169993" name="テキスト ボックス 4"/>
          <p:cNvSpPr txBox="1">
            <a:spLocks noChangeArrowheads="1"/>
          </p:cNvSpPr>
          <p:nvPr/>
        </p:nvSpPr>
        <p:spPr bwMode="auto">
          <a:xfrm>
            <a:off x="461963" y="2020888"/>
            <a:ext cx="8166100" cy="1016000"/>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000">
                <a:latin typeface="Arial" panose="020B0604020202020204" pitchFamily="34" charset="0"/>
              </a:rPr>
              <a:t>more SCC-resistant materials such as </a:t>
            </a:r>
            <a:r>
              <a:rPr lang="en-US" altLang="ja-JP" sz="2000" b="1" u="sng">
                <a:solidFill>
                  <a:srgbClr val="FF0000"/>
                </a:solidFill>
                <a:latin typeface="Arial" panose="020B0604020202020204" pitchFamily="34" charset="0"/>
              </a:rPr>
              <a:t>low carbon type 316 </a:t>
            </a:r>
            <a:r>
              <a:rPr lang="en-US" altLang="ja-JP" sz="2000">
                <a:latin typeface="Arial" panose="020B0604020202020204" pitchFamily="34" charset="0"/>
              </a:rPr>
              <a:t>(but still has some susceptibility to SCC).</a:t>
            </a:r>
          </a:p>
          <a:p>
            <a:pPr>
              <a:spcBef>
                <a:spcPct val="0"/>
              </a:spcBef>
              <a:buFontTx/>
              <a:buChar char="-"/>
            </a:pPr>
            <a:r>
              <a:rPr lang="en-US" altLang="ja-JP" sz="2000">
                <a:latin typeface="Arial" panose="020B0604020202020204" pitchFamily="34" charset="0"/>
              </a:rPr>
              <a:t>careful welding and machining (also effective to reduce stress) . </a:t>
            </a:r>
          </a:p>
        </p:txBody>
      </p:sp>
      <p:sp>
        <p:nvSpPr>
          <p:cNvPr id="169994" name="テキスト ボックス 4"/>
          <p:cNvSpPr txBox="1">
            <a:spLocks noChangeArrowheads="1"/>
          </p:cNvSpPr>
          <p:nvPr/>
        </p:nvSpPr>
        <p:spPr bwMode="auto">
          <a:xfrm>
            <a:off x="461963" y="3671888"/>
            <a:ext cx="8166100" cy="400050"/>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000">
                <a:latin typeface="Arial" panose="020B0604020202020204" pitchFamily="34" charset="0"/>
              </a:rPr>
              <a:t>careful welding and machining</a:t>
            </a:r>
          </a:p>
        </p:txBody>
      </p:sp>
      <p:sp>
        <p:nvSpPr>
          <p:cNvPr id="169995" name="テキスト ボックス 4"/>
          <p:cNvSpPr txBox="1">
            <a:spLocks noChangeArrowheads="1"/>
          </p:cNvSpPr>
          <p:nvPr/>
        </p:nvSpPr>
        <p:spPr bwMode="auto">
          <a:xfrm>
            <a:off x="461963" y="4727575"/>
            <a:ext cx="8166100" cy="830263"/>
          </a:xfrm>
          <a:prstGeom prst="rect">
            <a:avLst/>
          </a:prstGeom>
          <a:solidFill>
            <a:srgbClr val="FFFFCC"/>
          </a:solidFill>
          <a:ln w="9525">
            <a:solidFill>
              <a:srgbClr val="FFC000"/>
            </a:solidFill>
            <a:miter lim="800000"/>
            <a:headEnd/>
            <a:tailEnd/>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Char char="-"/>
            </a:pPr>
            <a:r>
              <a:rPr lang="en-US" altLang="ja-JP" sz="2000" b="1" u="sng">
                <a:solidFill>
                  <a:srgbClr val="FF0000"/>
                </a:solidFill>
                <a:latin typeface="Arial" panose="020B0604020202020204" pitchFamily="34" charset="0"/>
              </a:rPr>
              <a:t>elimination of </a:t>
            </a:r>
            <a:r>
              <a:rPr lang="en-US" altLang="ja-JP" sz="2800" b="1" u="sng">
                <a:solidFill>
                  <a:srgbClr val="FF0000"/>
                </a:solidFill>
                <a:latin typeface="Arial" panose="020B0604020202020204" pitchFamily="34" charset="0"/>
              </a:rPr>
              <a:t>Cl</a:t>
            </a:r>
            <a:r>
              <a:rPr lang="en-US" altLang="ja-JP" sz="2800" b="1" u="sng" baseline="30000">
                <a:solidFill>
                  <a:srgbClr val="FF0000"/>
                </a:solidFill>
                <a:latin typeface="Arial" panose="020B0604020202020204" pitchFamily="34" charset="0"/>
              </a:rPr>
              <a:t>-</a:t>
            </a:r>
            <a:r>
              <a:rPr lang="en-US" altLang="ja-JP" sz="2000">
                <a:solidFill>
                  <a:srgbClr val="FF0000"/>
                </a:solidFill>
                <a:latin typeface="Arial" panose="020B0604020202020204" pitchFamily="34" charset="0"/>
              </a:rPr>
              <a:t>    </a:t>
            </a:r>
            <a:r>
              <a:rPr lang="en-US" altLang="ja-JP" sz="2000">
                <a:latin typeface="Arial" panose="020B0604020202020204" pitchFamily="34" charset="0"/>
              </a:rPr>
              <a:t>from the water</a:t>
            </a:r>
          </a:p>
          <a:p>
            <a:pPr>
              <a:spcBef>
                <a:spcPct val="0"/>
              </a:spcBef>
              <a:buFontTx/>
              <a:buChar char="-"/>
            </a:pPr>
            <a:r>
              <a:rPr lang="en-US" altLang="ja-JP" sz="2000">
                <a:latin typeface="Arial" panose="020B0604020202020204" pitchFamily="34" charset="0"/>
              </a:rPr>
              <a:t>controlling of other water chemistry, especially hydrogen injection</a:t>
            </a:r>
            <a:endParaRPr lang="en-US" altLang="ja-JP" sz="2000" baseline="-25000">
              <a:latin typeface="Arial" panose="020B0604020202020204" pitchFamily="34" charset="0"/>
            </a:endParaRPr>
          </a:p>
        </p:txBody>
      </p:sp>
      <p:sp>
        <p:nvSpPr>
          <p:cNvPr id="169996" name="テキスト ボックス 1"/>
          <p:cNvSpPr txBox="1">
            <a:spLocks noChangeArrowheads="1"/>
          </p:cNvSpPr>
          <p:nvPr/>
        </p:nvSpPr>
        <p:spPr bwMode="auto">
          <a:xfrm>
            <a:off x="461963" y="5653088"/>
            <a:ext cx="8166100" cy="708025"/>
          </a:xfrm>
          <a:prstGeom prst="rect">
            <a:avLst/>
          </a:prstGeom>
          <a:solidFill>
            <a:srgbClr val="CCFFCC"/>
          </a:solidFill>
          <a:ln w="38100">
            <a:solidFill>
              <a:srgbClr val="00B050"/>
            </a:solidFill>
            <a:miter lim="800000"/>
            <a:headEnd/>
            <a:tailEnd/>
          </a:ln>
        </p:spPr>
        <p:txBody>
          <a:bodyPr lIns="86400" rIns="864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2000">
                <a:latin typeface="Arial" panose="020B0604020202020204" pitchFamily="34" charset="0"/>
              </a:rPr>
              <a:t>LWR’s have experienced many SCC issues in various components, but most of them are overcome by the combination of countermeasures.</a:t>
            </a:r>
            <a:endParaRPr lang="ja-JP" altLang="en-US" sz="2000">
              <a:latin typeface="Arial" panose="020B0604020202020204" pitchFamily="34" charset="0"/>
            </a:endParaRPr>
          </a:p>
        </p:txBody>
      </p:sp>
      <p:sp>
        <p:nvSpPr>
          <p:cNvPr id="2" name="四角形吹き出し 1"/>
          <p:cNvSpPr/>
          <p:nvPr/>
        </p:nvSpPr>
        <p:spPr>
          <a:xfrm>
            <a:off x="2857500" y="4271963"/>
            <a:ext cx="5486400" cy="346075"/>
          </a:xfrm>
          <a:prstGeom prst="wedgeRectCallout">
            <a:avLst>
              <a:gd name="adj1" fmla="val -45749"/>
              <a:gd name="adj2" fmla="val 134296"/>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altLang="ja-JP" sz="2400"/>
              <a:t>The </a:t>
            </a:r>
            <a:r>
              <a:rPr lang="en-US" altLang="ja-JP" sz="2400" dirty="0"/>
              <a:t>first countermeasure you have to </a:t>
            </a:r>
            <a:r>
              <a:rPr lang="en-US" altLang="ja-JP" sz="2400"/>
              <a:t>do !</a:t>
            </a:r>
            <a:endParaRPr lang="ja-JP" altLang="en-US" sz="2400" dirty="0"/>
          </a:p>
        </p:txBody>
      </p:sp>
      <p:sp>
        <p:nvSpPr>
          <p:cNvPr id="49166"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CA942D9E-F0A1-4FAD-BD65-F36A88FD1356}" type="slidenum">
              <a:rPr lang="ja-JP" altLang="en-US" sz="1200">
                <a:solidFill>
                  <a:srgbClr val="898989"/>
                </a:solidFill>
              </a:rPr>
              <a:pPr>
                <a:spcBef>
                  <a:spcPct val="0"/>
                </a:spcBef>
                <a:buFontTx/>
                <a:buNone/>
              </a:pPr>
              <a:t>44</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9993"/>
                                        </p:tgtEl>
                                        <p:attrNameLst>
                                          <p:attrName>style.visibility</p:attrName>
                                        </p:attrNameLst>
                                      </p:cBhvr>
                                      <p:to>
                                        <p:strVal val="visible"/>
                                      </p:to>
                                    </p:set>
                                    <p:animEffect transition="in" filter="fade">
                                      <p:cBhvr>
                                        <p:cTn id="7" dur="500"/>
                                        <p:tgtEl>
                                          <p:spTgt spid="1699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9994"/>
                                        </p:tgtEl>
                                        <p:attrNameLst>
                                          <p:attrName>style.visibility</p:attrName>
                                        </p:attrNameLst>
                                      </p:cBhvr>
                                      <p:to>
                                        <p:strVal val="visible"/>
                                      </p:to>
                                    </p:set>
                                    <p:animEffect transition="in" filter="fade">
                                      <p:cBhvr>
                                        <p:cTn id="12" dur="500"/>
                                        <p:tgtEl>
                                          <p:spTgt spid="1699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9995"/>
                                        </p:tgtEl>
                                        <p:attrNameLst>
                                          <p:attrName>style.visibility</p:attrName>
                                        </p:attrNameLst>
                                      </p:cBhvr>
                                      <p:to>
                                        <p:strVal val="visible"/>
                                      </p:to>
                                    </p:set>
                                    <p:animEffect transition="in" filter="fade">
                                      <p:cBhvr>
                                        <p:cTn id="17" dur="500"/>
                                        <p:tgtEl>
                                          <p:spTgt spid="16999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9996"/>
                                        </p:tgtEl>
                                        <p:attrNameLst>
                                          <p:attrName>style.visibility</p:attrName>
                                        </p:attrNameLst>
                                      </p:cBhvr>
                                      <p:to>
                                        <p:strVal val="visible"/>
                                      </p:to>
                                    </p:set>
                                    <p:animEffect transition="in" filter="fade">
                                      <p:cBhvr>
                                        <p:cTn id="27" dur="500"/>
                                        <p:tgtEl>
                                          <p:spTgt spid="169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3" grpId="0" animBg="1"/>
      <p:bldP spid="169994" grpId="0" animBg="1"/>
      <p:bldP spid="169995" grpId="0" animBg="1"/>
      <p:bldP spid="169996" grpId="0" animBg="1"/>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5017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381125" y="188913"/>
            <a:ext cx="7277100" cy="64611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cs typeface="Arial" pitchFamily="34" charset="0"/>
              </a:rPr>
              <a:t>transmutation damage</a:t>
            </a:r>
            <a:endParaRPr lang="ja-JP" altLang="en-US" sz="3600" b="1" dirty="0">
              <a:solidFill>
                <a:schemeClr val="tx1">
                  <a:lumMod val="95000"/>
                  <a:lumOff val="5000"/>
                </a:schemeClr>
              </a:solidFill>
              <a:cs typeface="Arial" pitchFamily="34" charset="0"/>
            </a:endParaRPr>
          </a:p>
        </p:txBody>
      </p:sp>
      <p:sp>
        <p:nvSpPr>
          <p:cNvPr id="50181" name="テキスト ボックス 11"/>
          <p:cNvSpPr txBox="1">
            <a:spLocks noChangeArrowheads="1"/>
          </p:cNvSpPr>
          <p:nvPr/>
        </p:nvSpPr>
        <p:spPr bwMode="auto">
          <a:xfrm>
            <a:off x="442913" y="1096963"/>
            <a:ext cx="8285162" cy="830262"/>
          </a:xfrm>
          <a:prstGeom prst="rect">
            <a:avLst/>
          </a:prstGeom>
          <a:solidFill>
            <a:srgbClr val="FFFFCC"/>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From the practical stand point, you should also know some minor effects of transmutation damage.</a:t>
            </a:r>
          </a:p>
        </p:txBody>
      </p:sp>
      <p:sp>
        <p:nvSpPr>
          <p:cNvPr id="172038" name="テキスト ボックス 11"/>
          <p:cNvSpPr txBox="1">
            <a:spLocks noChangeArrowheads="1"/>
          </p:cNvSpPr>
          <p:nvPr/>
        </p:nvSpPr>
        <p:spPr bwMode="auto">
          <a:xfrm>
            <a:off x="442913" y="2109788"/>
            <a:ext cx="8285162" cy="1568450"/>
          </a:xfrm>
          <a:prstGeom prst="rect">
            <a:avLst/>
          </a:prstGeom>
          <a:solidFill>
            <a:srgbClr val="FFFFCC"/>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Ni usually contains Co as impurity and irradiated austenitic stainless steels become very radioactive due to </a:t>
            </a:r>
            <a:r>
              <a:rPr lang="en-US" altLang="ja-JP" sz="2400" baseline="30000"/>
              <a:t>60</a:t>
            </a:r>
            <a:r>
              <a:rPr lang="en-US" altLang="ja-JP" sz="2400"/>
              <a:t>Co.   Dissolved Co deposits various part of the piping and increases the </a:t>
            </a:r>
            <a:r>
              <a:rPr lang="en-US" altLang="ja-JP" sz="2400" b="1" u="sng">
                <a:solidFill>
                  <a:srgbClr val="FF0000"/>
                </a:solidFill>
              </a:rPr>
              <a:t>radioactivity of the system </a:t>
            </a:r>
            <a:r>
              <a:rPr lang="en-US" altLang="ja-JP" sz="2400"/>
              <a:t>including the piping out of the reactor.</a:t>
            </a:r>
          </a:p>
        </p:txBody>
      </p:sp>
      <p:sp>
        <p:nvSpPr>
          <p:cNvPr id="12" name="テキスト ボックス 11"/>
          <p:cNvSpPr txBox="1">
            <a:spLocks noChangeArrowheads="1"/>
          </p:cNvSpPr>
          <p:nvPr/>
        </p:nvSpPr>
        <p:spPr bwMode="auto">
          <a:xfrm>
            <a:off x="442913" y="3860800"/>
            <a:ext cx="8285162" cy="2308225"/>
          </a:xfrm>
          <a:prstGeom prst="rect">
            <a:avLst/>
          </a:prstGeom>
          <a:solidFill>
            <a:srgbClr val="FFFFCC"/>
          </a:solidFill>
          <a:ln w="19050">
            <a:solidFill>
              <a:srgbClr val="FF0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400" dirty="0" smtClean="0"/>
              <a:t>Ni has a special transmutation chain </a:t>
            </a:r>
            <a:r>
              <a:rPr lang="en-US" altLang="ja-JP" sz="2400" baseline="30000" dirty="0" smtClean="0">
                <a:latin typeface="+mn-lt"/>
              </a:rPr>
              <a:t>58</a:t>
            </a:r>
            <a:r>
              <a:rPr lang="en-US" altLang="ja-JP" sz="2400" dirty="0" smtClean="0"/>
              <a:t>Ni (n, </a:t>
            </a:r>
            <a:r>
              <a:rPr lang="en-US" altLang="ja-JP" sz="2400" dirty="0" smtClean="0">
                <a:latin typeface="Symbol" panose="05050102010706020507" pitchFamily="18" charset="2"/>
              </a:rPr>
              <a:t>g</a:t>
            </a:r>
            <a:r>
              <a:rPr lang="en-US" altLang="ja-JP" sz="2400" dirty="0" smtClean="0"/>
              <a:t>) </a:t>
            </a:r>
            <a:r>
              <a:rPr lang="en-US" altLang="ja-JP" sz="2400" baseline="30000" dirty="0" smtClean="0"/>
              <a:t>59</a:t>
            </a:r>
            <a:r>
              <a:rPr lang="en-US" altLang="ja-JP" sz="2400" dirty="0" smtClean="0"/>
              <a:t>Ni (n, </a:t>
            </a:r>
            <a:r>
              <a:rPr lang="en-US" altLang="ja-JP" sz="2400" dirty="0" smtClean="0">
                <a:latin typeface="Symbol" panose="05050102010706020507" pitchFamily="18" charset="2"/>
              </a:rPr>
              <a:t>a</a:t>
            </a:r>
            <a:r>
              <a:rPr lang="en-US" altLang="ja-JP" sz="2400" dirty="0" smtClean="0"/>
              <a:t>) </a:t>
            </a:r>
            <a:r>
              <a:rPr lang="en-US" altLang="ja-JP" sz="2400" baseline="30000" dirty="0" smtClean="0"/>
              <a:t>56</a:t>
            </a:r>
            <a:r>
              <a:rPr lang="en-US" altLang="ja-JP" sz="2400" dirty="0" smtClean="0"/>
              <a:t>Fe and </a:t>
            </a:r>
            <a:r>
              <a:rPr lang="en-US" altLang="ja-JP" sz="2400" b="1" u="sng" dirty="0" smtClean="0">
                <a:solidFill>
                  <a:srgbClr val="FF0000"/>
                </a:solidFill>
              </a:rPr>
              <a:t>generates helium under thermal neutron environment</a:t>
            </a:r>
            <a:r>
              <a:rPr lang="en-US" altLang="ja-JP" sz="2400" dirty="0" smtClean="0"/>
              <a:t>.  Helium will not affect the material properties very much at the operation temperature of LWR’s but over 600 C, helium “precipitates” at grain boundaries(GB) and weaken GB.  </a:t>
            </a:r>
            <a:r>
              <a:rPr lang="en-US" altLang="ja-JP" sz="2400" b="1" u="sng" dirty="0" smtClean="0">
                <a:solidFill>
                  <a:srgbClr val="FF0000"/>
                </a:solidFill>
              </a:rPr>
              <a:t>Welding</a:t>
            </a:r>
            <a:r>
              <a:rPr lang="en-US" altLang="ja-JP" sz="2400" dirty="0" smtClean="0">
                <a:solidFill>
                  <a:srgbClr val="FF0000"/>
                </a:solidFill>
              </a:rPr>
              <a:t> of irradiated austenitic stainless steels become, therefore, very difficult</a:t>
            </a:r>
            <a:r>
              <a:rPr lang="en-US" altLang="ja-JP" sz="2400" dirty="0" smtClean="0"/>
              <a:t>.</a:t>
            </a:r>
            <a:endParaRPr lang="en-US" altLang="ja-JP" sz="2400" dirty="0"/>
          </a:p>
        </p:txBody>
      </p:sp>
      <p:sp>
        <p:nvSpPr>
          <p:cNvPr id="50184"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2C756F77-5A03-42F8-807D-A233ED394725}" type="slidenum">
              <a:rPr lang="ja-JP" altLang="en-US" sz="1200">
                <a:solidFill>
                  <a:srgbClr val="898989"/>
                </a:solidFill>
              </a:rPr>
              <a:pPr>
                <a:spcBef>
                  <a:spcPct val="0"/>
                </a:spcBef>
                <a:buFontTx/>
                <a:buNone/>
              </a:pPr>
              <a:t>45</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2038"/>
                                        </p:tgtEl>
                                        <p:attrNameLst>
                                          <p:attrName>style.visibility</p:attrName>
                                        </p:attrNameLst>
                                      </p:cBhvr>
                                      <p:to>
                                        <p:strVal val="visible"/>
                                      </p:to>
                                    </p:set>
                                    <p:animEffect transition="in" filter="fade">
                                      <p:cBhvr>
                                        <p:cTn id="7" dur="500"/>
                                        <p:tgtEl>
                                          <p:spTgt spid="1720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8" grpId="0" animBg="1"/>
      <p:bldP spid="1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5120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04" name="グループ化 9"/>
          <p:cNvGrpSpPr>
            <a:grpSpLocks/>
          </p:cNvGrpSpPr>
          <p:nvPr/>
        </p:nvGrpSpPr>
        <p:grpSpPr bwMode="auto">
          <a:xfrm>
            <a:off x="977900" y="3971925"/>
            <a:ext cx="1166813" cy="2190750"/>
            <a:chOff x="7226636" y="4110203"/>
            <a:chExt cx="1166603" cy="2191378"/>
          </a:xfrm>
        </p:grpSpPr>
        <p:sp>
          <p:nvSpPr>
            <p:cNvPr id="3" name="角丸四角形 2"/>
            <p:cNvSpPr/>
            <p:nvPr/>
          </p:nvSpPr>
          <p:spPr>
            <a:xfrm>
              <a:off x="7345678" y="4437322"/>
              <a:ext cx="923759" cy="1864259"/>
            </a:xfrm>
            <a:prstGeom prst="roundRect">
              <a:avLst>
                <a:gd name="adj" fmla="val 50000"/>
              </a:avLst>
            </a:prstGeom>
            <a:solidFill>
              <a:srgbClr val="CCFFFF"/>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5" name="直線コネクタ 4"/>
            <p:cNvCxnSpPr/>
            <p:nvPr/>
          </p:nvCxnSpPr>
          <p:spPr>
            <a:xfrm>
              <a:off x="7456783" y="5369452"/>
              <a:ext cx="3174"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7572649" y="5369452"/>
              <a:ext cx="3174"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7572649" y="4118143"/>
              <a:ext cx="0" cy="22231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7812319" y="5369452"/>
              <a:ext cx="3174"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7926598" y="5369452"/>
              <a:ext cx="3174"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8050401" y="5369452"/>
              <a:ext cx="1587"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696451" y="5369452"/>
              <a:ext cx="3174"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a:off x="7572649" y="4332517"/>
              <a:ext cx="0" cy="10337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a:off x="7812319" y="4340457"/>
              <a:ext cx="0" cy="10337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8050401" y="4340457"/>
              <a:ext cx="0" cy="10337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8166267" y="5366276"/>
              <a:ext cx="1588" cy="50497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a:off x="7815493" y="4110203"/>
              <a:ext cx="0" cy="22231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a:off x="8050401" y="4110203"/>
              <a:ext cx="0" cy="22231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8283721" y="5121731"/>
              <a:ext cx="106344" cy="171499"/>
            </a:xfrm>
            <a:prstGeom prst="rect">
              <a:avLst/>
            </a:prstGeom>
            <a:solidFill>
              <a:srgbClr val="CC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正方形/長方形 30"/>
            <p:cNvSpPr/>
            <p:nvPr/>
          </p:nvSpPr>
          <p:spPr>
            <a:xfrm>
              <a:off x="7226636" y="5121731"/>
              <a:ext cx="106344" cy="171499"/>
            </a:xfrm>
            <a:prstGeom prst="rect">
              <a:avLst/>
            </a:prstGeom>
            <a:solidFill>
              <a:srgbClr val="CC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 name="正方形/長方形 31"/>
            <p:cNvSpPr/>
            <p:nvPr/>
          </p:nvSpPr>
          <p:spPr>
            <a:xfrm>
              <a:off x="8286895" y="4772381"/>
              <a:ext cx="106344" cy="171499"/>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3" name="正方形/長方形 32"/>
            <p:cNvSpPr/>
            <p:nvPr/>
          </p:nvSpPr>
          <p:spPr>
            <a:xfrm>
              <a:off x="7231398" y="4773968"/>
              <a:ext cx="106343" cy="171499"/>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41" name="角丸四角形 40"/>
          <p:cNvSpPr/>
          <p:nvPr/>
        </p:nvSpPr>
        <p:spPr>
          <a:xfrm>
            <a:off x="6835775" y="7493000"/>
            <a:ext cx="749300" cy="2714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51206" name="グループ化 16384"/>
          <p:cNvGrpSpPr>
            <a:grpSpLocks/>
          </p:cNvGrpSpPr>
          <p:nvPr/>
        </p:nvGrpSpPr>
        <p:grpSpPr bwMode="auto">
          <a:xfrm>
            <a:off x="6413500" y="3887788"/>
            <a:ext cx="1716088" cy="2397125"/>
            <a:chOff x="5668113" y="3933527"/>
            <a:chExt cx="1717333" cy="2397198"/>
          </a:xfrm>
        </p:grpSpPr>
        <p:sp>
          <p:nvSpPr>
            <p:cNvPr id="44" name="正方形/長方形 21"/>
            <p:cNvSpPr/>
            <p:nvPr/>
          </p:nvSpPr>
          <p:spPr>
            <a:xfrm rot="18006886" flipH="1">
              <a:off x="6450697" y="5982189"/>
              <a:ext cx="498490" cy="198581"/>
            </a:xfrm>
            <a:custGeom>
              <a:avLst/>
              <a:gdLst>
                <a:gd name="connsiteX0" fmla="*/ 0 w 408272"/>
                <a:gd name="connsiteY0" fmla="*/ 0 h 112675"/>
                <a:gd name="connsiteX1" fmla="*/ 408272 w 408272"/>
                <a:gd name="connsiteY1" fmla="*/ 0 h 112675"/>
                <a:gd name="connsiteX2" fmla="*/ 408272 w 408272"/>
                <a:gd name="connsiteY2" fmla="*/ 112675 h 112675"/>
                <a:gd name="connsiteX3" fmla="*/ 0 w 408272"/>
                <a:gd name="connsiteY3" fmla="*/ 112675 h 112675"/>
                <a:gd name="connsiteX4" fmla="*/ 0 w 408272"/>
                <a:gd name="connsiteY4" fmla="*/ 0 h 112675"/>
                <a:gd name="connsiteX0" fmla="*/ 0 w 499279"/>
                <a:gd name="connsiteY0" fmla="*/ 0 h 173346"/>
                <a:gd name="connsiteX1" fmla="*/ 499279 w 499279"/>
                <a:gd name="connsiteY1" fmla="*/ 60671 h 173346"/>
                <a:gd name="connsiteX2" fmla="*/ 499279 w 499279"/>
                <a:gd name="connsiteY2" fmla="*/ 173346 h 173346"/>
                <a:gd name="connsiteX3" fmla="*/ 91007 w 499279"/>
                <a:gd name="connsiteY3" fmla="*/ 173346 h 173346"/>
                <a:gd name="connsiteX4" fmla="*/ 0 w 499279"/>
                <a:gd name="connsiteY4" fmla="*/ 0 h 173346"/>
                <a:gd name="connsiteX0" fmla="*/ 0 w 499279"/>
                <a:gd name="connsiteY0" fmla="*/ 30336 h 203682"/>
                <a:gd name="connsiteX1" fmla="*/ 408272 w 499279"/>
                <a:gd name="connsiteY1" fmla="*/ 0 h 203682"/>
                <a:gd name="connsiteX2" fmla="*/ 499279 w 499279"/>
                <a:gd name="connsiteY2" fmla="*/ 203682 h 203682"/>
                <a:gd name="connsiteX3" fmla="*/ 91007 w 499279"/>
                <a:gd name="connsiteY3" fmla="*/ 203682 h 203682"/>
                <a:gd name="connsiteX4" fmla="*/ 0 w 499279"/>
                <a:gd name="connsiteY4" fmla="*/ 30336 h 203682"/>
                <a:gd name="connsiteX0" fmla="*/ 0 w 499279"/>
                <a:gd name="connsiteY0" fmla="*/ 30336 h 203682"/>
                <a:gd name="connsiteX1" fmla="*/ 408272 w 499279"/>
                <a:gd name="connsiteY1" fmla="*/ 0 h 203682"/>
                <a:gd name="connsiteX2" fmla="*/ 499279 w 499279"/>
                <a:gd name="connsiteY2" fmla="*/ 60671 h 203682"/>
                <a:gd name="connsiteX3" fmla="*/ 91007 w 499279"/>
                <a:gd name="connsiteY3" fmla="*/ 203682 h 203682"/>
                <a:gd name="connsiteX4" fmla="*/ 0 w 499279"/>
                <a:gd name="connsiteY4" fmla="*/ 30336 h 203682"/>
                <a:gd name="connsiteX0" fmla="*/ 0 w 499279"/>
                <a:gd name="connsiteY0" fmla="*/ 30336 h 199349"/>
                <a:gd name="connsiteX1" fmla="*/ 408272 w 499279"/>
                <a:gd name="connsiteY1" fmla="*/ 0 h 199349"/>
                <a:gd name="connsiteX2" fmla="*/ 499279 w 499279"/>
                <a:gd name="connsiteY2" fmla="*/ 60671 h 199349"/>
                <a:gd name="connsiteX3" fmla="*/ 173346 w 499279"/>
                <a:gd name="connsiteY3" fmla="*/ 199349 h 199349"/>
                <a:gd name="connsiteX4" fmla="*/ 0 w 499279"/>
                <a:gd name="connsiteY4" fmla="*/ 30336 h 199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279" h="199349">
                  <a:moveTo>
                    <a:pt x="0" y="30336"/>
                  </a:moveTo>
                  <a:lnTo>
                    <a:pt x="408272" y="0"/>
                  </a:lnTo>
                  <a:lnTo>
                    <a:pt x="499279" y="60671"/>
                  </a:lnTo>
                  <a:lnTo>
                    <a:pt x="173346" y="199349"/>
                  </a:lnTo>
                  <a:lnTo>
                    <a:pt x="0" y="30336"/>
                  </a:lnTo>
                  <a:close/>
                </a:path>
              </a:pathLst>
            </a:cu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2" name="角丸四角形 14"/>
            <p:cNvSpPr/>
            <p:nvPr/>
          </p:nvSpPr>
          <p:spPr>
            <a:xfrm rot="18544608" flipH="1">
              <a:off x="5273739" y="5367744"/>
              <a:ext cx="1170024" cy="381276"/>
            </a:xfrm>
            <a:custGeom>
              <a:avLst/>
              <a:gdLst>
                <a:gd name="connsiteX0" fmla="*/ 0 w 749721"/>
                <a:gd name="connsiteY0" fmla="*/ 45180 h 271075"/>
                <a:gd name="connsiteX1" fmla="*/ 45180 w 749721"/>
                <a:gd name="connsiteY1" fmla="*/ 0 h 271075"/>
                <a:gd name="connsiteX2" fmla="*/ 704541 w 749721"/>
                <a:gd name="connsiteY2" fmla="*/ 0 h 271075"/>
                <a:gd name="connsiteX3" fmla="*/ 749721 w 749721"/>
                <a:gd name="connsiteY3" fmla="*/ 45180 h 271075"/>
                <a:gd name="connsiteX4" fmla="*/ 749721 w 749721"/>
                <a:gd name="connsiteY4" fmla="*/ 225895 h 271075"/>
                <a:gd name="connsiteX5" fmla="*/ 704541 w 749721"/>
                <a:gd name="connsiteY5" fmla="*/ 271075 h 271075"/>
                <a:gd name="connsiteX6" fmla="*/ 45180 w 749721"/>
                <a:gd name="connsiteY6" fmla="*/ 271075 h 271075"/>
                <a:gd name="connsiteX7" fmla="*/ 0 w 749721"/>
                <a:gd name="connsiteY7" fmla="*/ 225895 h 271075"/>
                <a:gd name="connsiteX8" fmla="*/ 0 w 749721"/>
                <a:gd name="connsiteY8" fmla="*/ 45180 h 271075"/>
                <a:gd name="connsiteX0" fmla="*/ 0 w 882400"/>
                <a:gd name="connsiteY0" fmla="*/ 45180 h 271075"/>
                <a:gd name="connsiteX1" fmla="*/ 45180 w 882400"/>
                <a:gd name="connsiteY1" fmla="*/ 0 h 271075"/>
                <a:gd name="connsiteX2" fmla="*/ 704541 w 882400"/>
                <a:gd name="connsiteY2" fmla="*/ 0 h 271075"/>
                <a:gd name="connsiteX3" fmla="*/ 882400 w 882400"/>
                <a:gd name="connsiteY3" fmla="*/ 99246 h 271075"/>
                <a:gd name="connsiteX4" fmla="*/ 749721 w 882400"/>
                <a:gd name="connsiteY4" fmla="*/ 225895 h 271075"/>
                <a:gd name="connsiteX5" fmla="*/ 704541 w 882400"/>
                <a:gd name="connsiteY5" fmla="*/ 271075 h 271075"/>
                <a:gd name="connsiteX6" fmla="*/ 45180 w 882400"/>
                <a:gd name="connsiteY6" fmla="*/ 271075 h 271075"/>
                <a:gd name="connsiteX7" fmla="*/ 0 w 882400"/>
                <a:gd name="connsiteY7" fmla="*/ 225895 h 271075"/>
                <a:gd name="connsiteX8" fmla="*/ 0 w 882400"/>
                <a:gd name="connsiteY8" fmla="*/ 45180 h 271075"/>
                <a:gd name="connsiteX0" fmla="*/ 0 w 909872"/>
                <a:gd name="connsiteY0" fmla="*/ 45180 h 278837"/>
                <a:gd name="connsiteX1" fmla="*/ 45180 w 909872"/>
                <a:gd name="connsiteY1" fmla="*/ 0 h 278837"/>
                <a:gd name="connsiteX2" fmla="*/ 704541 w 909872"/>
                <a:gd name="connsiteY2" fmla="*/ 0 h 278837"/>
                <a:gd name="connsiteX3" fmla="*/ 882400 w 909872"/>
                <a:gd name="connsiteY3" fmla="*/ 99246 h 278837"/>
                <a:gd name="connsiteX4" fmla="*/ 909872 w 909872"/>
                <a:gd name="connsiteY4" fmla="*/ 266386 h 278837"/>
                <a:gd name="connsiteX5" fmla="*/ 704541 w 909872"/>
                <a:gd name="connsiteY5" fmla="*/ 271075 h 278837"/>
                <a:gd name="connsiteX6" fmla="*/ 45180 w 909872"/>
                <a:gd name="connsiteY6" fmla="*/ 271075 h 278837"/>
                <a:gd name="connsiteX7" fmla="*/ 0 w 909872"/>
                <a:gd name="connsiteY7" fmla="*/ 225895 h 278837"/>
                <a:gd name="connsiteX8" fmla="*/ 0 w 909872"/>
                <a:gd name="connsiteY8" fmla="*/ 45180 h 278837"/>
                <a:gd name="connsiteX0" fmla="*/ 0 w 882400"/>
                <a:gd name="connsiteY0" fmla="*/ 45180 h 271075"/>
                <a:gd name="connsiteX1" fmla="*/ 45180 w 882400"/>
                <a:gd name="connsiteY1" fmla="*/ 0 h 271075"/>
                <a:gd name="connsiteX2" fmla="*/ 704541 w 882400"/>
                <a:gd name="connsiteY2" fmla="*/ 0 h 271075"/>
                <a:gd name="connsiteX3" fmla="*/ 882400 w 882400"/>
                <a:gd name="connsiteY3" fmla="*/ 99246 h 271075"/>
                <a:gd name="connsiteX4" fmla="*/ 704541 w 882400"/>
                <a:gd name="connsiteY4" fmla="*/ 271075 h 271075"/>
                <a:gd name="connsiteX5" fmla="*/ 45180 w 882400"/>
                <a:gd name="connsiteY5" fmla="*/ 271075 h 271075"/>
                <a:gd name="connsiteX6" fmla="*/ 0 w 882400"/>
                <a:gd name="connsiteY6" fmla="*/ 225895 h 271075"/>
                <a:gd name="connsiteX7" fmla="*/ 0 w 882400"/>
                <a:gd name="connsiteY7" fmla="*/ 45180 h 271075"/>
                <a:gd name="connsiteX0" fmla="*/ 0 w 962596"/>
                <a:gd name="connsiteY0" fmla="*/ 45180 h 271075"/>
                <a:gd name="connsiteX1" fmla="*/ 45180 w 962596"/>
                <a:gd name="connsiteY1" fmla="*/ 0 h 271075"/>
                <a:gd name="connsiteX2" fmla="*/ 704541 w 962596"/>
                <a:gd name="connsiteY2" fmla="*/ 0 h 271075"/>
                <a:gd name="connsiteX3" fmla="*/ 962596 w 962596"/>
                <a:gd name="connsiteY3" fmla="*/ 240776 h 271075"/>
                <a:gd name="connsiteX4" fmla="*/ 704541 w 962596"/>
                <a:gd name="connsiteY4" fmla="*/ 271075 h 271075"/>
                <a:gd name="connsiteX5" fmla="*/ 45180 w 962596"/>
                <a:gd name="connsiteY5" fmla="*/ 271075 h 271075"/>
                <a:gd name="connsiteX6" fmla="*/ 0 w 962596"/>
                <a:gd name="connsiteY6" fmla="*/ 225895 h 271075"/>
                <a:gd name="connsiteX7" fmla="*/ 0 w 962596"/>
                <a:gd name="connsiteY7" fmla="*/ 45180 h 271075"/>
                <a:gd name="connsiteX0" fmla="*/ 0 w 962596"/>
                <a:gd name="connsiteY0" fmla="*/ 45180 h 271075"/>
                <a:gd name="connsiteX1" fmla="*/ 45180 w 962596"/>
                <a:gd name="connsiteY1" fmla="*/ 0 h 271075"/>
                <a:gd name="connsiteX2" fmla="*/ 704541 w 962596"/>
                <a:gd name="connsiteY2" fmla="*/ 0 h 271075"/>
                <a:gd name="connsiteX3" fmla="*/ 962596 w 962596"/>
                <a:gd name="connsiteY3" fmla="*/ 240776 h 271075"/>
                <a:gd name="connsiteX4" fmla="*/ 704541 w 962596"/>
                <a:gd name="connsiteY4" fmla="*/ 271075 h 271075"/>
                <a:gd name="connsiteX5" fmla="*/ 45180 w 962596"/>
                <a:gd name="connsiteY5" fmla="*/ 271075 h 271075"/>
                <a:gd name="connsiteX6" fmla="*/ 0 w 962596"/>
                <a:gd name="connsiteY6" fmla="*/ 225895 h 271075"/>
                <a:gd name="connsiteX7" fmla="*/ 0 w 962596"/>
                <a:gd name="connsiteY7" fmla="*/ 45180 h 271075"/>
                <a:gd name="connsiteX0" fmla="*/ 0 w 964149"/>
                <a:gd name="connsiteY0" fmla="*/ 45180 h 275362"/>
                <a:gd name="connsiteX1" fmla="*/ 45180 w 964149"/>
                <a:gd name="connsiteY1" fmla="*/ 0 h 275362"/>
                <a:gd name="connsiteX2" fmla="*/ 704541 w 964149"/>
                <a:gd name="connsiteY2" fmla="*/ 0 h 275362"/>
                <a:gd name="connsiteX3" fmla="*/ 962596 w 964149"/>
                <a:gd name="connsiteY3" fmla="*/ 240776 h 275362"/>
                <a:gd name="connsiteX4" fmla="*/ 704541 w 964149"/>
                <a:gd name="connsiteY4" fmla="*/ 271075 h 275362"/>
                <a:gd name="connsiteX5" fmla="*/ 45180 w 964149"/>
                <a:gd name="connsiteY5" fmla="*/ 271075 h 275362"/>
                <a:gd name="connsiteX6" fmla="*/ 0 w 964149"/>
                <a:gd name="connsiteY6" fmla="*/ 225895 h 275362"/>
                <a:gd name="connsiteX7" fmla="*/ 0 w 964149"/>
                <a:gd name="connsiteY7" fmla="*/ 45180 h 275362"/>
                <a:gd name="connsiteX0" fmla="*/ 0 w 1019747"/>
                <a:gd name="connsiteY0" fmla="*/ 45180 h 304198"/>
                <a:gd name="connsiteX1" fmla="*/ 45180 w 1019747"/>
                <a:gd name="connsiteY1" fmla="*/ 0 h 304198"/>
                <a:gd name="connsiteX2" fmla="*/ 704541 w 1019747"/>
                <a:gd name="connsiteY2" fmla="*/ 0 h 304198"/>
                <a:gd name="connsiteX3" fmla="*/ 1018610 w 1019747"/>
                <a:gd name="connsiteY3" fmla="*/ 278039 h 304198"/>
                <a:gd name="connsiteX4" fmla="*/ 704541 w 1019747"/>
                <a:gd name="connsiteY4" fmla="*/ 271075 h 304198"/>
                <a:gd name="connsiteX5" fmla="*/ 45180 w 1019747"/>
                <a:gd name="connsiteY5" fmla="*/ 271075 h 304198"/>
                <a:gd name="connsiteX6" fmla="*/ 0 w 1019747"/>
                <a:gd name="connsiteY6" fmla="*/ 225895 h 304198"/>
                <a:gd name="connsiteX7" fmla="*/ 0 w 1019747"/>
                <a:gd name="connsiteY7" fmla="*/ 45180 h 304198"/>
                <a:gd name="connsiteX0" fmla="*/ 0 w 1019717"/>
                <a:gd name="connsiteY0" fmla="*/ 45180 h 307321"/>
                <a:gd name="connsiteX1" fmla="*/ 45180 w 1019717"/>
                <a:gd name="connsiteY1" fmla="*/ 0 h 307321"/>
                <a:gd name="connsiteX2" fmla="*/ 704541 w 1019717"/>
                <a:gd name="connsiteY2" fmla="*/ 0 h 307321"/>
                <a:gd name="connsiteX3" fmla="*/ 1018610 w 1019717"/>
                <a:gd name="connsiteY3" fmla="*/ 278039 h 307321"/>
                <a:gd name="connsiteX4" fmla="*/ 698983 w 1019717"/>
                <a:gd name="connsiteY4" fmla="*/ 287494 h 307321"/>
                <a:gd name="connsiteX5" fmla="*/ 45180 w 1019717"/>
                <a:gd name="connsiteY5" fmla="*/ 271075 h 307321"/>
                <a:gd name="connsiteX6" fmla="*/ 0 w 1019717"/>
                <a:gd name="connsiteY6" fmla="*/ 225895 h 307321"/>
                <a:gd name="connsiteX7" fmla="*/ 0 w 1019717"/>
                <a:gd name="connsiteY7" fmla="*/ 45180 h 307321"/>
                <a:gd name="connsiteX0" fmla="*/ 0 w 1062353"/>
                <a:gd name="connsiteY0" fmla="*/ 45180 h 287494"/>
                <a:gd name="connsiteX1" fmla="*/ 45180 w 1062353"/>
                <a:gd name="connsiteY1" fmla="*/ 0 h 287494"/>
                <a:gd name="connsiteX2" fmla="*/ 704541 w 1062353"/>
                <a:gd name="connsiteY2" fmla="*/ 0 h 287494"/>
                <a:gd name="connsiteX3" fmla="*/ 1061431 w 1062353"/>
                <a:gd name="connsiteY3" fmla="*/ 205606 h 287494"/>
                <a:gd name="connsiteX4" fmla="*/ 698983 w 1062353"/>
                <a:gd name="connsiteY4" fmla="*/ 287494 h 287494"/>
                <a:gd name="connsiteX5" fmla="*/ 45180 w 1062353"/>
                <a:gd name="connsiteY5" fmla="*/ 271075 h 287494"/>
                <a:gd name="connsiteX6" fmla="*/ 0 w 1062353"/>
                <a:gd name="connsiteY6" fmla="*/ 225895 h 287494"/>
                <a:gd name="connsiteX7" fmla="*/ 0 w 1062353"/>
                <a:gd name="connsiteY7" fmla="*/ 45180 h 287494"/>
                <a:gd name="connsiteX0" fmla="*/ 0 w 1062364"/>
                <a:gd name="connsiteY0" fmla="*/ 45180 h 271075"/>
                <a:gd name="connsiteX1" fmla="*/ 45180 w 1062364"/>
                <a:gd name="connsiteY1" fmla="*/ 0 h 271075"/>
                <a:gd name="connsiteX2" fmla="*/ 704541 w 1062364"/>
                <a:gd name="connsiteY2" fmla="*/ 0 h 271075"/>
                <a:gd name="connsiteX3" fmla="*/ 1061431 w 1062364"/>
                <a:gd name="connsiteY3" fmla="*/ 205606 h 271075"/>
                <a:gd name="connsiteX4" fmla="*/ 702083 w 1062364"/>
                <a:gd name="connsiteY4" fmla="*/ 210764 h 271075"/>
                <a:gd name="connsiteX5" fmla="*/ 45180 w 1062364"/>
                <a:gd name="connsiteY5" fmla="*/ 271075 h 271075"/>
                <a:gd name="connsiteX6" fmla="*/ 0 w 1062364"/>
                <a:gd name="connsiteY6" fmla="*/ 225895 h 271075"/>
                <a:gd name="connsiteX7" fmla="*/ 0 w 1062364"/>
                <a:gd name="connsiteY7" fmla="*/ 45180 h 271075"/>
                <a:gd name="connsiteX0" fmla="*/ 0 w 1062364"/>
                <a:gd name="connsiteY0" fmla="*/ 225895 h 271075"/>
                <a:gd name="connsiteX1" fmla="*/ 45180 w 1062364"/>
                <a:gd name="connsiteY1" fmla="*/ 0 h 271075"/>
                <a:gd name="connsiteX2" fmla="*/ 704541 w 1062364"/>
                <a:gd name="connsiteY2" fmla="*/ 0 h 271075"/>
                <a:gd name="connsiteX3" fmla="*/ 1061431 w 1062364"/>
                <a:gd name="connsiteY3" fmla="*/ 205606 h 271075"/>
                <a:gd name="connsiteX4" fmla="*/ 702083 w 1062364"/>
                <a:gd name="connsiteY4" fmla="*/ 210764 h 271075"/>
                <a:gd name="connsiteX5" fmla="*/ 45180 w 1062364"/>
                <a:gd name="connsiteY5" fmla="*/ 271075 h 271075"/>
                <a:gd name="connsiteX6" fmla="*/ 0 w 1062364"/>
                <a:gd name="connsiteY6" fmla="*/ 225895 h 271075"/>
                <a:gd name="connsiteX0" fmla="*/ 82266 w 1099450"/>
                <a:gd name="connsiteY0" fmla="*/ 271075 h 271075"/>
                <a:gd name="connsiteX1" fmla="*/ 82266 w 1099450"/>
                <a:gd name="connsiteY1" fmla="*/ 0 h 271075"/>
                <a:gd name="connsiteX2" fmla="*/ 741627 w 1099450"/>
                <a:gd name="connsiteY2" fmla="*/ 0 h 271075"/>
                <a:gd name="connsiteX3" fmla="*/ 1098517 w 1099450"/>
                <a:gd name="connsiteY3" fmla="*/ 205606 h 271075"/>
                <a:gd name="connsiteX4" fmla="*/ 739169 w 1099450"/>
                <a:gd name="connsiteY4" fmla="*/ 210764 h 271075"/>
                <a:gd name="connsiteX5" fmla="*/ 82266 w 1099450"/>
                <a:gd name="connsiteY5" fmla="*/ 271075 h 271075"/>
                <a:gd name="connsiteX0" fmla="*/ 116229 w 1076265"/>
                <a:gd name="connsiteY0" fmla="*/ 359049 h 359049"/>
                <a:gd name="connsiteX1" fmla="*/ 59081 w 1076265"/>
                <a:gd name="connsiteY1" fmla="*/ 0 h 359049"/>
                <a:gd name="connsiteX2" fmla="*/ 718442 w 1076265"/>
                <a:gd name="connsiteY2" fmla="*/ 0 h 359049"/>
                <a:gd name="connsiteX3" fmla="*/ 1075332 w 1076265"/>
                <a:gd name="connsiteY3" fmla="*/ 205606 h 359049"/>
                <a:gd name="connsiteX4" fmla="*/ 715984 w 1076265"/>
                <a:gd name="connsiteY4" fmla="*/ 210764 h 359049"/>
                <a:gd name="connsiteX5" fmla="*/ 116229 w 1076265"/>
                <a:gd name="connsiteY5" fmla="*/ 359049 h 359049"/>
                <a:gd name="connsiteX0" fmla="*/ 100303 w 1060339"/>
                <a:gd name="connsiteY0" fmla="*/ 359049 h 359049"/>
                <a:gd name="connsiteX1" fmla="*/ 43155 w 1060339"/>
                <a:gd name="connsiteY1" fmla="*/ 0 h 359049"/>
                <a:gd name="connsiteX2" fmla="*/ 702516 w 1060339"/>
                <a:gd name="connsiteY2" fmla="*/ 0 h 359049"/>
                <a:gd name="connsiteX3" fmla="*/ 1059406 w 1060339"/>
                <a:gd name="connsiteY3" fmla="*/ 205606 h 359049"/>
                <a:gd name="connsiteX4" fmla="*/ 700058 w 1060339"/>
                <a:gd name="connsiteY4" fmla="*/ 210764 h 359049"/>
                <a:gd name="connsiteX5" fmla="*/ 100303 w 1060339"/>
                <a:gd name="connsiteY5" fmla="*/ 359049 h 359049"/>
                <a:gd name="connsiteX0" fmla="*/ 72777 w 1032813"/>
                <a:gd name="connsiteY0" fmla="*/ 359049 h 359049"/>
                <a:gd name="connsiteX1" fmla="*/ 15629 w 1032813"/>
                <a:gd name="connsiteY1" fmla="*/ 0 h 359049"/>
                <a:gd name="connsiteX2" fmla="*/ 674990 w 1032813"/>
                <a:gd name="connsiteY2" fmla="*/ 0 h 359049"/>
                <a:gd name="connsiteX3" fmla="*/ 1031880 w 1032813"/>
                <a:gd name="connsiteY3" fmla="*/ 205606 h 359049"/>
                <a:gd name="connsiteX4" fmla="*/ 672532 w 1032813"/>
                <a:gd name="connsiteY4" fmla="*/ 210764 h 359049"/>
                <a:gd name="connsiteX5" fmla="*/ 72777 w 1032813"/>
                <a:gd name="connsiteY5" fmla="*/ 359049 h 359049"/>
                <a:gd name="connsiteX0" fmla="*/ 72777 w 1170101"/>
                <a:gd name="connsiteY0" fmla="*/ 371983 h 371983"/>
                <a:gd name="connsiteX1" fmla="*/ 15629 w 1170101"/>
                <a:gd name="connsiteY1" fmla="*/ 12934 h 371983"/>
                <a:gd name="connsiteX2" fmla="*/ 674990 w 1170101"/>
                <a:gd name="connsiteY2" fmla="*/ 12934 h 371983"/>
                <a:gd name="connsiteX3" fmla="*/ 1169497 w 1170101"/>
                <a:gd name="connsiteY3" fmla="*/ 95844 h 371983"/>
                <a:gd name="connsiteX4" fmla="*/ 672532 w 1170101"/>
                <a:gd name="connsiteY4" fmla="*/ 223698 h 371983"/>
                <a:gd name="connsiteX5" fmla="*/ 72777 w 1170101"/>
                <a:gd name="connsiteY5" fmla="*/ 371983 h 371983"/>
                <a:gd name="connsiteX0" fmla="*/ 72777 w 1170101"/>
                <a:gd name="connsiteY0" fmla="*/ 382067 h 382067"/>
                <a:gd name="connsiteX1" fmla="*/ 15629 w 1170101"/>
                <a:gd name="connsiteY1" fmla="*/ 23018 h 382067"/>
                <a:gd name="connsiteX2" fmla="*/ 680549 w 1170101"/>
                <a:gd name="connsiteY2" fmla="*/ 6598 h 382067"/>
                <a:gd name="connsiteX3" fmla="*/ 1169497 w 1170101"/>
                <a:gd name="connsiteY3" fmla="*/ 105928 h 382067"/>
                <a:gd name="connsiteX4" fmla="*/ 672532 w 1170101"/>
                <a:gd name="connsiteY4" fmla="*/ 233782 h 382067"/>
                <a:gd name="connsiteX5" fmla="*/ 72777 w 1170101"/>
                <a:gd name="connsiteY5" fmla="*/ 382067 h 382067"/>
                <a:gd name="connsiteX0" fmla="*/ 72777 w 1170101"/>
                <a:gd name="connsiteY0" fmla="*/ 381209 h 381209"/>
                <a:gd name="connsiteX1" fmla="*/ 15629 w 1170101"/>
                <a:gd name="connsiteY1" fmla="*/ 22160 h 381209"/>
                <a:gd name="connsiteX2" fmla="*/ 680549 w 1170101"/>
                <a:gd name="connsiteY2" fmla="*/ 5740 h 381209"/>
                <a:gd name="connsiteX3" fmla="*/ 1169497 w 1170101"/>
                <a:gd name="connsiteY3" fmla="*/ 105070 h 381209"/>
                <a:gd name="connsiteX4" fmla="*/ 672532 w 1170101"/>
                <a:gd name="connsiteY4" fmla="*/ 232924 h 381209"/>
                <a:gd name="connsiteX5" fmla="*/ 72777 w 1170101"/>
                <a:gd name="connsiteY5" fmla="*/ 381209 h 381209"/>
                <a:gd name="connsiteX0" fmla="*/ 72777 w 1170125"/>
                <a:gd name="connsiteY0" fmla="*/ 381209 h 381209"/>
                <a:gd name="connsiteX1" fmla="*/ 15629 w 1170125"/>
                <a:gd name="connsiteY1" fmla="*/ 22160 h 381209"/>
                <a:gd name="connsiteX2" fmla="*/ 680549 w 1170125"/>
                <a:gd name="connsiteY2" fmla="*/ 5740 h 381209"/>
                <a:gd name="connsiteX3" fmla="*/ 1169497 w 1170125"/>
                <a:gd name="connsiteY3" fmla="*/ 105070 h 381209"/>
                <a:gd name="connsiteX4" fmla="*/ 672532 w 1170125"/>
                <a:gd name="connsiteY4" fmla="*/ 232924 h 381209"/>
                <a:gd name="connsiteX5" fmla="*/ 72777 w 1170125"/>
                <a:gd name="connsiteY5" fmla="*/ 381209 h 38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0125" h="381209">
                  <a:moveTo>
                    <a:pt x="72777" y="381209"/>
                  </a:moveTo>
                  <a:cubicBezTo>
                    <a:pt x="36047" y="320383"/>
                    <a:pt x="-30297" y="162198"/>
                    <a:pt x="15629" y="22160"/>
                  </a:cubicBezTo>
                  <a:lnTo>
                    <a:pt x="680549" y="5740"/>
                  </a:lnTo>
                  <a:cubicBezTo>
                    <a:pt x="832943" y="7705"/>
                    <a:pt x="1168683" y="-39114"/>
                    <a:pt x="1169497" y="105070"/>
                  </a:cubicBezTo>
                  <a:cubicBezTo>
                    <a:pt x="1187177" y="179110"/>
                    <a:pt x="827227" y="186541"/>
                    <a:pt x="672532" y="232924"/>
                  </a:cubicBezTo>
                  <a:lnTo>
                    <a:pt x="72777" y="381209"/>
                  </a:lnTo>
                  <a:close/>
                </a:path>
              </a:pathLst>
            </a:cu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角丸四角形 12"/>
            <p:cNvSpPr/>
            <p:nvPr/>
          </p:nvSpPr>
          <p:spPr>
            <a:xfrm rot="18986434">
              <a:off x="5993787" y="3933527"/>
              <a:ext cx="660879" cy="2386085"/>
            </a:xfrm>
            <a:custGeom>
              <a:avLst/>
              <a:gdLst>
                <a:gd name="connsiteX0" fmla="*/ 0 w 390618"/>
                <a:gd name="connsiteY0" fmla="*/ 189391 h 2401651"/>
                <a:gd name="connsiteX1" fmla="*/ 189391 w 390618"/>
                <a:gd name="connsiteY1" fmla="*/ 0 h 2401651"/>
                <a:gd name="connsiteX2" fmla="*/ 201227 w 390618"/>
                <a:gd name="connsiteY2" fmla="*/ 0 h 2401651"/>
                <a:gd name="connsiteX3" fmla="*/ 390618 w 390618"/>
                <a:gd name="connsiteY3" fmla="*/ 189391 h 2401651"/>
                <a:gd name="connsiteX4" fmla="*/ 390618 w 390618"/>
                <a:gd name="connsiteY4" fmla="*/ 2212260 h 2401651"/>
                <a:gd name="connsiteX5" fmla="*/ 201227 w 390618"/>
                <a:gd name="connsiteY5" fmla="*/ 2401651 h 2401651"/>
                <a:gd name="connsiteX6" fmla="*/ 189391 w 390618"/>
                <a:gd name="connsiteY6" fmla="*/ 2401651 h 2401651"/>
                <a:gd name="connsiteX7" fmla="*/ 0 w 390618"/>
                <a:gd name="connsiteY7" fmla="*/ 2212260 h 2401651"/>
                <a:gd name="connsiteX8" fmla="*/ 0 w 390618"/>
                <a:gd name="connsiteY8" fmla="*/ 189391 h 2401651"/>
                <a:gd name="connsiteX0" fmla="*/ 0 w 429970"/>
                <a:gd name="connsiteY0" fmla="*/ 372485 h 2401651"/>
                <a:gd name="connsiteX1" fmla="*/ 228743 w 429970"/>
                <a:gd name="connsiteY1" fmla="*/ 0 h 2401651"/>
                <a:gd name="connsiteX2" fmla="*/ 240579 w 429970"/>
                <a:gd name="connsiteY2" fmla="*/ 0 h 2401651"/>
                <a:gd name="connsiteX3" fmla="*/ 429970 w 429970"/>
                <a:gd name="connsiteY3" fmla="*/ 189391 h 2401651"/>
                <a:gd name="connsiteX4" fmla="*/ 429970 w 429970"/>
                <a:gd name="connsiteY4" fmla="*/ 2212260 h 2401651"/>
                <a:gd name="connsiteX5" fmla="*/ 240579 w 429970"/>
                <a:gd name="connsiteY5" fmla="*/ 2401651 h 2401651"/>
                <a:gd name="connsiteX6" fmla="*/ 228743 w 429970"/>
                <a:gd name="connsiteY6" fmla="*/ 2401651 h 2401651"/>
                <a:gd name="connsiteX7" fmla="*/ 39352 w 429970"/>
                <a:gd name="connsiteY7" fmla="*/ 2212260 h 2401651"/>
                <a:gd name="connsiteX8" fmla="*/ 0 w 429970"/>
                <a:gd name="connsiteY8" fmla="*/ 372485 h 2401651"/>
                <a:gd name="connsiteX0" fmla="*/ 0 w 480053"/>
                <a:gd name="connsiteY0" fmla="*/ 372485 h 2401651"/>
                <a:gd name="connsiteX1" fmla="*/ 228743 w 480053"/>
                <a:gd name="connsiteY1" fmla="*/ 0 h 2401651"/>
                <a:gd name="connsiteX2" fmla="*/ 240579 w 480053"/>
                <a:gd name="connsiteY2" fmla="*/ 0 h 2401651"/>
                <a:gd name="connsiteX3" fmla="*/ 480053 w 480053"/>
                <a:gd name="connsiteY3" fmla="*/ 433031 h 2401651"/>
                <a:gd name="connsiteX4" fmla="*/ 429970 w 480053"/>
                <a:gd name="connsiteY4" fmla="*/ 2212260 h 2401651"/>
                <a:gd name="connsiteX5" fmla="*/ 240579 w 480053"/>
                <a:gd name="connsiteY5" fmla="*/ 2401651 h 2401651"/>
                <a:gd name="connsiteX6" fmla="*/ 228743 w 480053"/>
                <a:gd name="connsiteY6" fmla="*/ 2401651 h 2401651"/>
                <a:gd name="connsiteX7" fmla="*/ 39352 w 480053"/>
                <a:gd name="connsiteY7" fmla="*/ 2212260 h 2401651"/>
                <a:gd name="connsiteX8" fmla="*/ 0 w 480053"/>
                <a:gd name="connsiteY8" fmla="*/ 372485 h 2401651"/>
                <a:gd name="connsiteX0" fmla="*/ 0 w 480053"/>
                <a:gd name="connsiteY0" fmla="*/ 372485 h 2401651"/>
                <a:gd name="connsiteX1" fmla="*/ 228743 w 480053"/>
                <a:gd name="connsiteY1" fmla="*/ 0 h 2401651"/>
                <a:gd name="connsiteX2" fmla="*/ 240579 w 480053"/>
                <a:gd name="connsiteY2" fmla="*/ 0 h 2401651"/>
                <a:gd name="connsiteX3" fmla="*/ 480053 w 480053"/>
                <a:gd name="connsiteY3" fmla="*/ 433031 h 2401651"/>
                <a:gd name="connsiteX4" fmla="*/ 429970 w 480053"/>
                <a:gd name="connsiteY4" fmla="*/ 2212260 h 2401651"/>
                <a:gd name="connsiteX5" fmla="*/ 240579 w 480053"/>
                <a:gd name="connsiteY5" fmla="*/ 2401651 h 2401651"/>
                <a:gd name="connsiteX6" fmla="*/ 127704 w 480053"/>
                <a:gd name="connsiteY6" fmla="*/ 2379074 h 2401651"/>
                <a:gd name="connsiteX7" fmla="*/ 39352 w 480053"/>
                <a:gd name="connsiteY7" fmla="*/ 2212260 h 2401651"/>
                <a:gd name="connsiteX8" fmla="*/ 0 w 480053"/>
                <a:gd name="connsiteY8" fmla="*/ 372485 h 2401651"/>
                <a:gd name="connsiteX0" fmla="*/ 0 w 480053"/>
                <a:gd name="connsiteY0" fmla="*/ 372485 h 2401651"/>
                <a:gd name="connsiteX1" fmla="*/ 228743 w 480053"/>
                <a:gd name="connsiteY1" fmla="*/ 0 h 2401651"/>
                <a:gd name="connsiteX2" fmla="*/ 240579 w 480053"/>
                <a:gd name="connsiteY2" fmla="*/ 0 h 2401651"/>
                <a:gd name="connsiteX3" fmla="*/ 480053 w 480053"/>
                <a:gd name="connsiteY3" fmla="*/ 433031 h 2401651"/>
                <a:gd name="connsiteX4" fmla="*/ 273872 w 480053"/>
                <a:gd name="connsiteY4" fmla="*/ 2247582 h 2401651"/>
                <a:gd name="connsiteX5" fmla="*/ 240579 w 480053"/>
                <a:gd name="connsiteY5" fmla="*/ 2401651 h 2401651"/>
                <a:gd name="connsiteX6" fmla="*/ 127704 w 480053"/>
                <a:gd name="connsiteY6" fmla="*/ 2379074 h 2401651"/>
                <a:gd name="connsiteX7" fmla="*/ 39352 w 480053"/>
                <a:gd name="connsiteY7" fmla="*/ 2212260 h 2401651"/>
                <a:gd name="connsiteX8" fmla="*/ 0 w 480053"/>
                <a:gd name="connsiteY8" fmla="*/ 372485 h 2401651"/>
                <a:gd name="connsiteX0" fmla="*/ 0 w 480053"/>
                <a:gd name="connsiteY0" fmla="*/ 372485 h 2401651"/>
                <a:gd name="connsiteX1" fmla="*/ 228743 w 480053"/>
                <a:gd name="connsiteY1" fmla="*/ 0 h 2401651"/>
                <a:gd name="connsiteX2" fmla="*/ 240579 w 480053"/>
                <a:gd name="connsiteY2" fmla="*/ 0 h 2401651"/>
                <a:gd name="connsiteX3" fmla="*/ 480053 w 480053"/>
                <a:gd name="connsiteY3" fmla="*/ 433031 h 2401651"/>
                <a:gd name="connsiteX4" fmla="*/ 273872 w 480053"/>
                <a:gd name="connsiteY4" fmla="*/ 2247582 h 2401651"/>
                <a:gd name="connsiteX5" fmla="*/ 240579 w 480053"/>
                <a:gd name="connsiteY5" fmla="*/ 2401651 h 2401651"/>
                <a:gd name="connsiteX6" fmla="*/ 127704 w 480053"/>
                <a:gd name="connsiteY6" fmla="*/ 2379074 h 2401651"/>
                <a:gd name="connsiteX7" fmla="*/ 21752 w 480053"/>
                <a:gd name="connsiteY7" fmla="*/ 2011760 h 2401651"/>
                <a:gd name="connsiteX8" fmla="*/ 0 w 480053"/>
                <a:gd name="connsiteY8" fmla="*/ 372485 h 2401651"/>
                <a:gd name="connsiteX0" fmla="*/ 0 w 480053"/>
                <a:gd name="connsiteY0" fmla="*/ 372485 h 2528676"/>
                <a:gd name="connsiteX1" fmla="*/ 228743 w 480053"/>
                <a:gd name="connsiteY1" fmla="*/ 0 h 2528676"/>
                <a:gd name="connsiteX2" fmla="*/ 240579 w 480053"/>
                <a:gd name="connsiteY2" fmla="*/ 0 h 2528676"/>
                <a:gd name="connsiteX3" fmla="*/ 480053 w 480053"/>
                <a:gd name="connsiteY3" fmla="*/ 433031 h 2528676"/>
                <a:gd name="connsiteX4" fmla="*/ 273872 w 480053"/>
                <a:gd name="connsiteY4" fmla="*/ 2247582 h 2528676"/>
                <a:gd name="connsiteX5" fmla="*/ 430758 w 480053"/>
                <a:gd name="connsiteY5" fmla="*/ 2528676 h 2528676"/>
                <a:gd name="connsiteX6" fmla="*/ 127704 w 480053"/>
                <a:gd name="connsiteY6" fmla="*/ 2379074 h 2528676"/>
                <a:gd name="connsiteX7" fmla="*/ 21752 w 480053"/>
                <a:gd name="connsiteY7" fmla="*/ 2011760 h 2528676"/>
                <a:gd name="connsiteX8" fmla="*/ 0 w 480053"/>
                <a:gd name="connsiteY8" fmla="*/ 372485 h 2528676"/>
                <a:gd name="connsiteX0" fmla="*/ 0 w 480053"/>
                <a:gd name="connsiteY0" fmla="*/ 372485 h 2528676"/>
                <a:gd name="connsiteX1" fmla="*/ 228743 w 480053"/>
                <a:gd name="connsiteY1" fmla="*/ 0 h 2528676"/>
                <a:gd name="connsiteX2" fmla="*/ 240579 w 480053"/>
                <a:gd name="connsiteY2" fmla="*/ 0 h 2528676"/>
                <a:gd name="connsiteX3" fmla="*/ 480053 w 480053"/>
                <a:gd name="connsiteY3" fmla="*/ 433031 h 2528676"/>
                <a:gd name="connsiteX4" fmla="*/ 307456 w 480053"/>
                <a:gd name="connsiteY4" fmla="*/ 1998447 h 2528676"/>
                <a:gd name="connsiteX5" fmla="*/ 430758 w 480053"/>
                <a:gd name="connsiteY5" fmla="*/ 2528676 h 2528676"/>
                <a:gd name="connsiteX6" fmla="*/ 127704 w 480053"/>
                <a:gd name="connsiteY6" fmla="*/ 2379074 h 2528676"/>
                <a:gd name="connsiteX7" fmla="*/ 21752 w 480053"/>
                <a:gd name="connsiteY7" fmla="*/ 2011760 h 2528676"/>
                <a:gd name="connsiteX8" fmla="*/ 0 w 480053"/>
                <a:gd name="connsiteY8" fmla="*/ 372485 h 2528676"/>
                <a:gd name="connsiteX0" fmla="*/ 0 w 488469"/>
                <a:gd name="connsiteY0" fmla="*/ 372485 h 2379074"/>
                <a:gd name="connsiteX1" fmla="*/ 228743 w 488469"/>
                <a:gd name="connsiteY1" fmla="*/ 0 h 2379074"/>
                <a:gd name="connsiteX2" fmla="*/ 240579 w 488469"/>
                <a:gd name="connsiteY2" fmla="*/ 0 h 2379074"/>
                <a:gd name="connsiteX3" fmla="*/ 480053 w 488469"/>
                <a:gd name="connsiteY3" fmla="*/ 433031 h 2379074"/>
                <a:gd name="connsiteX4" fmla="*/ 307456 w 488469"/>
                <a:gd name="connsiteY4" fmla="*/ 1998447 h 2379074"/>
                <a:gd name="connsiteX5" fmla="*/ 463726 w 488469"/>
                <a:gd name="connsiteY5" fmla="*/ 2255034 h 2379074"/>
                <a:gd name="connsiteX6" fmla="*/ 127704 w 488469"/>
                <a:gd name="connsiteY6" fmla="*/ 2379074 h 2379074"/>
                <a:gd name="connsiteX7" fmla="*/ 21752 w 488469"/>
                <a:gd name="connsiteY7" fmla="*/ 2011760 h 2379074"/>
                <a:gd name="connsiteX8" fmla="*/ 0 w 488469"/>
                <a:gd name="connsiteY8" fmla="*/ 372485 h 2379074"/>
                <a:gd name="connsiteX0" fmla="*/ 0 w 488469"/>
                <a:gd name="connsiteY0" fmla="*/ 372485 h 2379074"/>
                <a:gd name="connsiteX1" fmla="*/ 228743 w 488469"/>
                <a:gd name="connsiteY1" fmla="*/ 0 h 2379074"/>
                <a:gd name="connsiteX2" fmla="*/ 240579 w 488469"/>
                <a:gd name="connsiteY2" fmla="*/ 0 h 2379074"/>
                <a:gd name="connsiteX3" fmla="*/ 480053 w 488469"/>
                <a:gd name="connsiteY3" fmla="*/ 433031 h 2379074"/>
                <a:gd name="connsiteX4" fmla="*/ 307456 w 488469"/>
                <a:gd name="connsiteY4" fmla="*/ 1998447 h 2379074"/>
                <a:gd name="connsiteX5" fmla="*/ 463726 w 488469"/>
                <a:gd name="connsiteY5" fmla="*/ 2255034 h 2379074"/>
                <a:gd name="connsiteX6" fmla="*/ 127704 w 488469"/>
                <a:gd name="connsiteY6" fmla="*/ 2379074 h 2379074"/>
                <a:gd name="connsiteX7" fmla="*/ 21752 w 488469"/>
                <a:gd name="connsiteY7" fmla="*/ 2011760 h 2379074"/>
                <a:gd name="connsiteX8" fmla="*/ 0 w 488469"/>
                <a:gd name="connsiteY8" fmla="*/ 372485 h 2379074"/>
                <a:gd name="connsiteX0" fmla="*/ 0 w 480053"/>
                <a:gd name="connsiteY0" fmla="*/ 372485 h 2379074"/>
                <a:gd name="connsiteX1" fmla="*/ 228743 w 480053"/>
                <a:gd name="connsiteY1" fmla="*/ 0 h 2379074"/>
                <a:gd name="connsiteX2" fmla="*/ 240579 w 480053"/>
                <a:gd name="connsiteY2" fmla="*/ 0 h 2379074"/>
                <a:gd name="connsiteX3" fmla="*/ 480053 w 480053"/>
                <a:gd name="connsiteY3" fmla="*/ 433031 h 2379074"/>
                <a:gd name="connsiteX4" fmla="*/ 307456 w 480053"/>
                <a:gd name="connsiteY4" fmla="*/ 1998447 h 2379074"/>
                <a:gd name="connsiteX5" fmla="*/ 463726 w 480053"/>
                <a:gd name="connsiteY5" fmla="*/ 2255034 h 2379074"/>
                <a:gd name="connsiteX6" fmla="*/ 127704 w 480053"/>
                <a:gd name="connsiteY6" fmla="*/ 2379074 h 2379074"/>
                <a:gd name="connsiteX7" fmla="*/ 21752 w 480053"/>
                <a:gd name="connsiteY7" fmla="*/ 2011760 h 2379074"/>
                <a:gd name="connsiteX8" fmla="*/ 0 w 480053"/>
                <a:gd name="connsiteY8" fmla="*/ 372485 h 2379074"/>
                <a:gd name="connsiteX0" fmla="*/ 0 w 480053"/>
                <a:gd name="connsiteY0" fmla="*/ 372485 h 2403155"/>
                <a:gd name="connsiteX1" fmla="*/ 228743 w 480053"/>
                <a:gd name="connsiteY1" fmla="*/ 0 h 2403155"/>
                <a:gd name="connsiteX2" fmla="*/ 240579 w 480053"/>
                <a:gd name="connsiteY2" fmla="*/ 0 h 2403155"/>
                <a:gd name="connsiteX3" fmla="*/ 480053 w 480053"/>
                <a:gd name="connsiteY3" fmla="*/ 433031 h 2403155"/>
                <a:gd name="connsiteX4" fmla="*/ 307456 w 480053"/>
                <a:gd name="connsiteY4" fmla="*/ 1998447 h 2403155"/>
                <a:gd name="connsiteX5" fmla="*/ 463726 w 480053"/>
                <a:gd name="connsiteY5" fmla="*/ 2255034 h 2403155"/>
                <a:gd name="connsiteX6" fmla="*/ 127704 w 480053"/>
                <a:gd name="connsiteY6" fmla="*/ 2379074 h 2403155"/>
                <a:gd name="connsiteX7" fmla="*/ 21752 w 480053"/>
                <a:gd name="connsiteY7" fmla="*/ 2011760 h 2403155"/>
                <a:gd name="connsiteX8" fmla="*/ 0 w 480053"/>
                <a:gd name="connsiteY8" fmla="*/ 372485 h 2403155"/>
                <a:gd name="connsiteX0" fmla="*/ 0 w 480053"/>
                <a:gd name="connsiteY0" fmla="*/ 372485 h 2403155"/>
                <a:gd name="connsiteX1" fmla="*/ 228743 w 480053"/>
                <a:gd name="connsiteY1" fmla="*/ 0 h 2403155"/>
                <a:gd name="connsiteX2" fmla="*/ 240579 w 480053"/>
                <a:gd name="connsiteY2" fmla="*/ 0 h 2403155"/>
                <a:gd name="connsiteX3" fmla="*/ 480053 w 480053"/>
                <a:gd name="connsiteY3" fmla="*/ 433031 h 2403155"/>
                <a:gd name="connsiteX4" fmla="*/ 307456 w 480053"/>
                <a:gd name="connsiteY4" fmla="*/ 1998447 h 2403155"/>
                <a:gd name="connsiteX5" fmla="*/ 463726 w 480053"/>
                <a:gd name="connsiteY5" fmla="*/ 2255034 h 2403155"/>
                <a:gd name="connsiteX6" fmla="*/ 127704 w 480053"/>
                <a:gd name="connsiteY6" fmla="*/ 2379074 h 2403155"/>
                <a:gd name="connsiteX7" fmla="*/ 21752 w 480053"/>
                <a:gd name="connsiteY7" fmla="*/ 2011760 h 2403155"/>
                <a:gd name="connsiteX8" fmla="*/ 0 w 480053"/>
                <a:gd name="connsiteY8" fmla="*/ 372485 h 2403155"/>
                <a:gd name="connsiteX0" fmla="*/ 0 w 632952"/>
                <a:gd name="connsiteY0" fmla="*/ 372485 h 2387435"/>
                <a:gd name="connsiteX1" fmla="*/ 228743 w 632952"/>
                <a:gd name="connsiteY1" fmla="*/ 0 h 2387435"/>
                <a:gd name="connsiteX2" fmla="*/ 240579 w 632952"/>
                <a:gd name="connsiteY2" fmla="*/ 0 h 2387435"/>
                <a:gd name="connsiteX3" fmla="*/ 480053 w 632952"/>
                <a:gd name="connsiteY3" fmla="*/ 433031 h 2387435"/>
                <a:gd name="connsiteX4" fmla="*/ 307456 w 632952"/>
                <a:gd name="connsiteY4" fmla="*/ 1998447 h 2387435"/>
                <a:gd name="connsiteX5" fmla="*/ 632347 w 632952"/>
                <a:gd name="connsiteY5" fmla="*/ 2134310 h 2387435"/>
                <a:gd name="connsiteX6" fmla="*/ 127704 w 632952"/>
                <a:gd name="connsiteY6" fmla="*/ 2379074 h 2387435"/>
                <a:gd name="connsiteX7" fmla="*/ 21752 w 632952"/>
                <a:gd name="connsiteY7" fmla="*/ 2011760 h 2387435"/>
                <a:gd name="connsiteX8" fmla="*/ 0 w 632952"/>
                <a:gd name="connsiteY8" fmla="*/ 372485 h 2387435"/>
                <a:gd name="connsiteX0" fmla="*/ 0 w 632347"/>
                <a:gd name="connsiteY0" fmla="*/ 372485 h 2387435"/>
                <a:gd name="connsiteX1" fmla="*/ 228743 w 632347"/>
                <a:gd name="connsiteY1" fmla="*/ 0 h 2387435"/>
                <a:gd name="connsiteX2" fmla="*/ 240579 w 632347"/>
                <a:gd name="connsiteY2" fmla="*/ 0 h 2387435"/>
                <a:gd name="connsiteX3" fmla="*/ 480053 w 632347"/>
                <a:gd name="connsiteY3" fmla="*/ 433031 h 2387435"/>
                <a:gd name="connsiteX4" fmla="*/ 307456 w 632347"/>
                <a:gd name="connsiteY4" fmla="*/ 1998447 h 2387435"/>
                <a:gd name="connsiteX5" fmla="*/ 632347 w 632347"/>
                <a:gd name="connsiteY5" fmla="*/ 2134310 h 2387435"/>
                <a:gd name="connsiteX6" fmla="*/ 127704 w 632347"/>
                <a:gd name="connsiteY6" fmla="*/ 2379074 h 2387435"/>
                <a:gd name="connsiteX7" fmla="*/ 21752 w 632347"/>
                <a:gd name="connsiteY7" fmla="*/ 2011760 h 2387435"/>
                <a:gd name="connsiteX8" fmla="*/ 0 w 632347"/>
                <a:gd name="connsiteY8" fmla="*/ 372485 h 2387435"/>
                <a:gd name="connsiteX0" fmla="*/ 0 w 650709"/>
                <a:gd name="connsiteY0" fmla="*/ 372485 h 2385425"/>
                <a:gd name="connsiteX1" fmla="*/ 228743 w 650709"/>
                <a:gd name="connsiteY1" fmla="*/ 0 h 2385425"/>
                <a:gd name="connsiteX2" fmla="*/ 240579 w 650709"/>
                <a:gd name="connsiteY2" fmla="*/ 0 h 2385425"/>
                <a:gd name="connsiteX3" fmla="*/ 480053 w 650709"/>
                <a:gd name="connsiteY3" fmla="*/ 433031 h 2385425"/>
                <a:gd name="connsiteX4" fmla="*/ 307456 w 650709"/>
                <a:gd name="connsiteY4" fmla="*/ 1998447 h 2385425"/>
                <a:gd name="connsiteX5" fmla="*/ 632347 w 650709"/>
                <a:gd name="connsiteY5" fmla="*/ 2134310 h 2385425"/>
                <a:gd name="connsiteX6" fmla="*/ 127704 w 650709"/>
                <a:gd name="connsiteY6" fmla="*/ 2379074 h 2385425"/>
                <a:gd name="connsiteX7" fmla="*/ 21752 w 650709"/>
                <a:gd name="connsiteY7" fmla="*/ 2011760 h 2385425"/>
                <a:gd name="connsiteX8" fmla="*/ 0 w 650709"/>
                <a:gd name="connsiteY8" fmla="*/ 372485 h 2385425"/>
                <a:gd name="connsiteX0" fmla="*/ 0 w 650709"/>
                <a:gd name="connsiteY0" fmla="*/ 372485 h 2385425"/>
                <a:gd name="connsiteX1" fmla="*/ 228743 w 650709"/>
                <a:gd name="connsiteY1" fmla="*/ 0 h 2385425"/>
                <a:gd name="connsiteX2" fmla="*/ 240579 w 650709"/>
                <a:gd name="connsiteY2" fmla="*/ 0 h 2385425"/>
                <a:gd name="connsiteX3" fmla="*/ 480053 w 650709"/>
                <a:gd name="connsiteY3" fmla="*/ 433031 h 2385425"/>
                <a:gd name="connsiteX4" fmla="*/ 307456 w 650709"/>
                <a:gd name="connsiteY4" fmla="*/ 1998447 h 2385425"/>
                <a:gd name="connsiteX5" fmla="*/ 632347 w 650709"/>
                <a:gd name="connsiteY5" fmla="*/ 2134310 h 2385425"/>
                <a:gd name="connsiteX6" fmla="*/ 127704 w 650709"/>
                <a:gd name="connsiteY6" fmla="*/ 2379074 h 2385425"/>
                <a:gd name="connsiteX7" fmla="*/ 21752 w 650709"/>
                <a:gd name="connsiteY7" fmla="*/ 2011760 h 2385425"/>
                <a:gd name="connsiteX8" fmla="*/ 0 w 650709"/>
                <a:gd name="connsiteY8" fmla="*/ 372485 h 2385425"/>
                <a:gd name="connsiteX0" fmla="*/ 10215 w 660924"/>
                <a:gd name="connsiteY0" fmla="*/ 372485 h 2385425"/>
                <a:gd name="connsiteX1" fmla="*/ 238958 w 660924"/>
                <a:gd name="connsiteY1" fmla="*/ 0 h 2385425"/>
                <a:gd name="connsiteX2" fmla="*/ 250794 w 660924"/>
                <a:gd name="connsiteY2" fmla="*/ 0 h 2385425"/>
                <a:gd name="connsiteX3" fmla="*/ 490268 w 660924"/>
                <a:gd name="connsiteY3" fmla="*/ 433031 h 2385425"/>
                <a:gd name="connsiteX4" fmla="*/ 317671 w 660924"/>
                <a:gd name="connsiteY4" fmla="*/ 1998447 h 2385425"/>
                <a:gd name="connsiteX5" fmla="*/ 642562 w 660924"/>
                <a:gd name="connsiteY5" fmla="*/ 2134310 h 2385425"/>
                <a:gd name="connsiteX6" fmla="*/ 137919 w 660924"/>
                <a:gd name="connsiteY6" fmla="*/ 2379074 h 2385425"/>
                <a:gd name="connsiteX7" fmla="*/ 31967 w 660924"/>
                <a:gd name="connsiteY7" fmla="*/ 2011760 h 2385425"/>
                <a:gd name="connsiteX8" fmla="*/ 10215 w 660924"/>
                <a:gd name="connsiteY8" fmla="*/ 372485 h 238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924" h="2385425">
                  <a:moveTo>
                    <a:pt x="10215" y="372485"/>
                  </a:moveTo>
                  <a:cubicBezTo>
                    <a:pt x="10215" y="267887"/>
                    <a:pt x="134360" y="0"/>
                    <a:pt x="238958" y="0"/>
                  </a:cubicBezTo>
                  <a:lnTo>
                    <a:pt x="250794" y="0"/>
                  </a:lnTo>
                  <a:cubicBezTo>
                    <a:pt x="355392" y="0"/>
                    <a:pt x="490268" y="328433"/>
                    <a:pt x="490268" y="433031"/>
                  </a:cubicBezTo>
                  <a:cubicBezTo>
                    <a:pt x="503293" y="591353"/>
                    <a:pt x="375203" y="1476642"/>
                    <a:pt x="317671" y="1998447"/>
                  </a:cubicBezTo>
                  <a:cubicBezTo>
                    <a:pt x="317671" y="2103045"/>
                    <a:pt x="488968" y="1984471"/>
                    <a:pt x="642562" y="2134310"/>
                  </a:cubicBezTo>
                  <a:cubicBezTo>
                    <a:pt x="762390" y="2252591"/>
                    <a:pt x="261195" y="2420207"/>
                    <a:pt x="137919" y="2379074"/>
                  </a:cubicBezTo>
                  <a:cubicBezTo>
                    <a:pt x="-4364" y="2343238"/>
                    <a:pt x="31967" y="2116358"/>
                    <a:pt x="31967" y="2011760"/>
                  </a:cubicBezTo>
                  <a:cubicBezTo>
                    <a:pt x="31967" y="1337470"/>
                    <a:pt x="-21901" y="866730"/>
                    <a:pt x="10215" y="372485"/>
                  </a:cubicBezTo>
                  <a:close/>
                </a:path>
              </a:pathLst>
            </a:cu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 name="角丸四角形 14"/>
            <p:cNvSpPr/>
            <p:nvPr/>
          </p:nvSpPr>
          <p:spPr>
            <a:xfrm rot="20477849">
              <a:off x="6159007" y="4789215"/>
              <a:ext cx="1169248" cy="381012"/>
            </a:xfrm>
            <a:custGeom>
              <a:avLst/>
              <a:gdLst>
                <a:gd name="connsiteX0" fmla="*/ 0 w 749721"/>
                <a:gd name="connsiteY0" fmla="*/ 45180 h 271075"/>
                <a:gd name="connsiteX1" fmla="*/ 45180 w 749721"/>
                <a:gd name="connsiteY1" fmla="*/ 0 h 271075"/>
                <a:gd name="connsiteX2" fmla="*/ 704541 w 749721"/>
                <a:gd name="connsiteY2" fmla="*/ 0 h 271075"/>
                <a:gd name="connsiteX3" fmla="*/ 749721 w 749721"/>
                <a:gd name="connsiteY3" fmla="*/ 45180 h 271075"/>
                <a:gd name="connsiteX4" fmla="*/ 749721 w 749721"/>
                <a:gd name="connsiteY4" fmla="*/ 225895 h 271075"/>
                <a:gd name="connsiteX5" fmla="*/ 704541 w 749721"/>
                <a:gd name="connsiteY5" fmla="*/ 271075 h 271075"/>
                <a:gd name="connsiteX6" fmla="*/ 45180 w 749721"/>
                <a:gd name="connsiteY6" fmla="*/ 271075 h 271075"/>
                <a:gd name="connsiteX7" fmla="*/ 0 w 749721"/>
                <a:gd name="connsiteY7" fmla="*/ 225895 h 271075"/>
                <a:gd name="connsiteX8" fmla="*/ 0 w 749721"/>
                <a:gd name="connsiteY8" fmla="*/ 45180 h 271075"/>
                <a:gd name="connsiteX0" fmla="*/ 0 w 882400"/>
                <a:gd name="connsiteY0" fmla="*/ 45180 h 271075"/>
                <a:gd name="connsiteX1" fmla="*/ 45180 w 882400"/>
                <a:gd name="connsiteY1" fmla="*/ 0 h 271075"/>
                <a:gd name="connsiteX2" fmla="*/ 704541 w 882400"/>
                <a:gd name="connsiteY2" fmla="*/ 0 h 271075"/>
                <a:gd name="connsiteX3" fmla="*/ 882400 w 882400"/>
                <a:gd name="connsiteY3" fmla="*/ 99246 h 271075"/>
                <a:gd name="connsiteX4" fmla="*/ 749721 w 882400"/>
                <a:gd name="connsiteY4" fmla="*/ 225895 h 271075"/>
                <a:gd name="connsiteX5" fmla="*/ 704541 w 882400"/>
                <a:gd name="connsiteY5" fmla="*/ 271075 h 271075"/>
                <a:gd name="connsiteX6" fmla="*/ 45180 w 882400"/>
                <a:gd name="connsiteY6" fmla="*/ 271075 h 271075"/>
                <a:gd name="connsiteX7" fmla="*/ 0 w 882400"/>
                <a:gd name="connsiteY7" fmla="*/ 225895 h 271075"/>
                <a:gd name="connsiteX8" fmla="*/ 0 w 882400"/>
                <a:gd name="connsiteY8" fmla="*/ 45180 h 271075"/>
                <a:gd name="connsiteX0" fmla="*/ 0 w 909872"/>
                <a:gd name="connsiteY0" fmla="*/ 45180 h 278837"/>
                <a:gd name="connsiteX1" fmla="*/ 45180 w 909872"/>
                <a:gd name="connsiteY1" fmla="*/ 0 h 278837"/>
                <a:gd name="connsiteX2" fmla="*/ 704541 w 909872"/>
                <a:gd name="connsiteY2" fmla="*/ 0 h 278837"/>
                <a:gd name="connsiteX3" fmla="*/ 882400 w 909872"/>
                <a:gd name="connsiteY3" fmla="*/ 99246 h 278837"/>
                <a:gd name="connsiteX4" fmla="*/ 909872 w 909872"/>
                <a:gd name="connsiteY4" fmla="*/ 266386 h 278837"/>
                <a:gd name="connsiteX5" fmla="*/ 704541 w 909872"/>
                <a:gd name="connsiteY5" fmla="*/ 271075 h 278837"/>
                <a:gd name="connsiteX6" fmla="*/ 45180 w 909872"/>
                <a:gd name="connsiteY6" fmla="*/ 271075 h 278837"/>
                <a:gd name="connsiteX7" fmla="*/ 0 w 909872"/>
                <a:gd name="connsiteY7" fmla="*/ 225895 h 278837"/>
                <a:gd name="connsiteX8" fmla="*/ 0 w 909872"/>
                <a:gd name="connsiteY8" fmla="*/ 45180 h 278837"/>
                <a:gd name="connsiteX0" fmla="*/ 0 w 882400"/>
                <a:gd name="connsiteY0" fmla="*/ 45180 h 271075"/>
                <a:gd name="connsiteX1" fmla="*/ 45180 w 882400"/>
                <a:gd name="connsiteY1" fmla="*/ 0 h 271075"/>
                <a:gd name="connsiteX2" fmla="*/ 704541 w 882400"/>
                <a:gd name="connsiteY2" fmla="*/ 0 h 271075"/>
                <a:gd name="connsiteX3" fmla="*/ 882400 w 882400"/>
                <a:gd name="connsiteY3" fmla="*/ 99246 h 271075"/>
                <a:gd name="connsiteX4" fmla="*/ 704541 w 882400"/>
                <a:gd name="connsiteY4" fmla="*/ 271075 h 271075"/>
                <a:gd name="connsiteX5" fmla="*/ 45180 w 882400"/>
                <a:gd name="connsiteY5" fmla="*/ 271075 h 271075"/>
                <a:gd name="connsiteX6" fmla="*/ 0 w 882400"/>
                <a:gd name="connsiteY6" fmla="*/ 225895 h 271075"/>
                <a:gd name="connsiteX7" fmla="*/ 0 w 882400"/>
                <a:gd name="connsiteY7" fmla="*/ 45180 h 271075"/>
                <a:gd name="connsiteX0" fmla="*/ 0 w 962596"/>
                <a:gd name="connsiteY0" fmla="*/ 45180 h 271075"/>
                <a:gd name="connsiteX1" fmla="*/ 45180 w 962596"/>
                <a:gd name="connsiteY1" fmla="*/ 0 h 271075"/>
                <a:gd name="connsiteX2" fmla="*/ 704541 w 962596"/>
                <a:gd name="connsiteY2" fmla="*/ 0 h 271075"/>
                <a:gd name="connsiteX3" fmla="*/ 962596 w 962596"/>
                <a:gd name="connsiteY3" fmla="*/ 240776 h 271075"/>
                <a:gd name="connsiteX4" fmla="*/ 704541 w 962596"/>
                <a:gd name="connsiteY4" fmla="*/ 271075 h 271075"/>
                <a:gd name="connsiteX5" fmla="*/ 45180 w 962596"/>
                <a:gd name="connsiteY5" fmla="*/ 271075 h 271075"/>
                <a:gd name="connsiteX6" fmla="*/ 0 w 962596"/>
                <a:gd name="connsiteY6" fmla="*/ 225895 h 271075"/>
                <a:gd name="connsiteX7" fmla="*/ 0 w 962596"/>
                <a:gd name="connsiteY7" fmla="*/ 45180 h 271075"/>
                <a:gd name="connsiteX0" fmla="*/ 0 w 962596"/>
                <a:gd name="connsiteY0" fmla="*/ 45180 h 271075"/>
                <a:gd name="connsiteX1" fmla="*/ 45180 w 962596"/>
                <a:gd name="connsiteY1" fmla="*/ 0 h 271075"/>
                <a:gd name="connsiteX2" fmla="*/ 704541 w 962596"/>
                <a:gd name="connsiteY2" fmla="*/ 0 h 271075"/>
                <a:gd name="connsiteX3" fmla="*/ 962596 w 962596"/>
                <a:gd name="connsiteY3" fmla="*/ 240776 h 271075"/>
                <a:gd name="connsiteX4" fmla="*/ 704541 w 962596"/>
                <a:gd name="connsiteY4" fmla="*/ 271075 h 271075"/>
                <a:gd name="connsiteX5" fmla="*/ 45180 w 962596"/>
                <a:gd name="connsiteY5" fmla="*/ 271075 h 271075"/>
                <a:gd name="connsiteX6" fmla="*/ 0 w 962596"/>
                <a:gd name="connsiteY6" fmla="*/ 225895 h 271075"/>
                <a:gd name="connsiteX7" fmla="*/ 0 w 962596"/>
                <a:gd name="connsiteY7" fmla="*/ 45180 h 271075"/>
                <a:gd name="connsiteX0" fmla="*/ 0 w 964149"/>
                <a:gd name="connsiteY0" fmla="*/ 45180 h 275362"/>
                <a:gd name="connsiteX1" fmla="*/ 45180 w 964149"/>
                <a:gd name="connsiteY1" fmla="*/ 0 h 275362"/>
                <a:gd name="connsiteX2" fmla="*/ 704541 w 964149"/>
                <a:gd name="connsiteY2" fmla="*/ 0 h 275362"/>
                <a:gd name="connsiteX3" fmla="*/ 962596 w 964149"/>
                <a:gd name="connsiteY3" fmla="*/ 240776 h 275362"/>
                <a:gd name="connsiteX4" fmla="*/ 704541 w 964149"/>
                <a:gd name="connsiteY4" fmla="*/ 271075 h 275362"/>
                <a:gd name="connsiteX5" fmla="*/ 45180 w 964149"/>
                <a:gd name="connsiteY5" fmla="*/ 271075 h 275362"/>
                <a:gd name="connsiteX6" fmla="*/ 0 w 964149"/>
                <a:gd name="connsiteY6" fmla="*/ 225895 h 275362"/>
                <a:gd name="connsiteX7" fmla="*/ 0 w 964149"/>
                <a:gd name="connsiteY7" fmla="*/ 45180 h 275362"/>
                <a:gd name="connsiteX0" fmla="*/ 0 w 1019747"/>
                <a:gd name="connsiteY0" fmla="*/ 45180 h 304198"/>
                <a:gd name="connsiteX1" fmla="*/ 45180 w 1019747"/>
                <a:gd name="connsiteY1" fmla="*/ 0 h 304198"/>
                <a:gd name="connsiteX2" fmla="*/ 704541 w 1019747"/>
                <a:gd name="connsiteY2" fmla="*/ 0 h 304198"/>
                <a:gd name="connsiteX3" fmla="*/ 1018610 w 1019747"/>
                <a:gd name="connsiteY3" fmla="*/ 278039 h 304198"/>
                <a:gd name="connsiteX4" fmla="*/ 704541 w 1019747"/>
                <a:gd name="connsiteY4" fmla="*/ 271075 h 304198"/>
                <a:gd name="connsiteX5" fmla="*/ 45180 w 1019747"/>
                <a:gd name="connsiteY5" fmla="*/ 271075 h 304198"/>
                <a:gd name="connsiteX6" fmla="*/ 0 w 1019747"/>
                <a:gd name="connsiteY6" fmla="*/ 225895 h 304198"/>
                <a:gd name="connsiteX7" fmla="*/ 0 w 1019747"/>
                <a:gd name="connsiteY7" fmla="*/ 45180 h 304198"/>
                <a:gd name="connsiteX0" fmla="*/ 0 w 1019717"/>
                <a:gd name="connsiteY0" fmla="*/ 45180 h 307321"/>
                <a:gd name="connsiteX1" fmla="*/ 45180 w 1019717"/>
                <a:gd name="connsiteY1" fmla="*/ 0 h 307321"/>
                <a:gd name="connsiteX2" fmla="*/ 704541 w 1019717"/>
                <a:gd name="connsiteY2" fmla="*/ 0 h 307321"/>
                <a:gd name="connsiteX3" fmla="*/ 1018610 w 1019717"/>
                <a:gd name="connsiteY3" fmla="*/ 278039 h 307321"/>
                <a:gd name="connsiteX4" fmla="*/ 698983 w 1019717"/>
                <a:gd name="connsiteY4" fmla="*/ 287494 h 307321"/>
                <a:gd name="connsiteX5" fmla="*/ 45180 w 1019717"/>
                <a:gd name="connsiteY5" fmla="*/ 271075 h 307321"/>
                <a:gd name="connsiteX6" fmla="*/ 0 w 1019717"/>
                <a:gd name="connsiteY6" fmla="*/ 225895 h 307321"/>
                <a:gd name="connsiteX7" fmla="*/ 0 w 1019717"/>
                <a:gd name="connsiteY7" fmla="*/ 45180 h 307321"/>
                <a:gd name="connsiteX0" fmla="*/ 0 w 1062353"/>
                <a:gd name="connsiteY0" fmla="*/ 45180 h 287494"/>
                <a:gd name="connsiteX1" fmla="*/ 45180 w 1062353"/>
                <a:gd name="connsiteY1" fmla="*/ 0 h 287494"/>
                <a:gd name="connsiteX2" fmla="*/ 704541 w 1062353"/>
                <a:gd name="connsiteY2" fmla="*/ 0 h 287494"/>
                <a:gd name="connsiteX3" fmla="*/ 1061431 w 1062353"/>
                <a:gd name="connsiteY3" fmla="*/ 205606 h 287494"/>
                <a:gd name="connsiteX4" fmla="*/ 698983 w 1062353"/>
                <a:gd name="connsiteY4" fmla="*/ 287494 h 287494"/>
                <a:gd name="connsiteX5" fmla="*/ 45180 w 1062353"/>
                <a:gd name="connsiteY5" fmla="*/ 271075 h 287494"/>
                <a:gd name="connsiteX6" fmla="*/ 0 w 1062353"/>
                <a:gd name="connsiteY6" fmla="*/ 225895 h 287494"/>
                <a:gd name="connsiteX7" fmla="*/ 0 w 1062353"/>
                <a:gd name="connsiteY7" fmla="*/ 45180 h 287494"/>
                <a:gd name="connsiteX0" fmla="*/ 0 w 1062364"/>
                <a:gd name="connsiteY0" fmla="*/ 45180 h 271075"/>
                <a:gd name="connsiteX1" fmla="*/ 45180 w 1062364"/>
                <a:gd name="connsiteY1" fmla="*/ 0 h 271075"/>
                <a:gd name="connsiteX2" fmla="*/ 704541 w 1062364"/>
                <a:gd name="connsiteY2" fmla="*/ 0 h 271075"/>
                <a:gd name="connsiteX3" fmla="*/ 1061431 w 1062364"/>
                <a:gd name="connsiteY3" fmla="*/ 205606 h 271075"/>
                <a:gd name="connsiteX4" fmla="*/ 702083 w 1062364"/>
                <a:gd name="connsiteY4" fmla="*/ 210764 h 271075"/>
                <a:gd name="connsiteX5" fmla="*/ 45180 w 1062364"/>
                <a:gd name="connsiteY5" fmla="*/ 271075 h 271075"/>
                <a:gd name="connsiteX6" fmla="*/ 0 w 1062364"/>
                <a:gd name="connsiteY6" fmla="*/ 225895 h 271075"/>
                <a:gd name="connsiteX7" fmla="*/ 0 w 1062364"/>
                <a:gd name="connsiteY7" fmla="*/ 45180 h 271075"/>
                <a:gd name="connsiteX0" fmla="*/ 0 w 1062364"/>
                <a:gd name="connsiteY0" fmla="*/ 225895 h 271075"/>
                <a:gd name="connsiteX1" fmla="*/ 45180 w 1062364"/>
                <a:gd name="connsiteY1" fmla="*/ 0 h 271075"/>
                <a:gd name="connsiteX2" fmla="*/ 704541 w 1062364"/>
                <a:gd name="connsiteY2" fmla="*/ 0 h 271075"/>
                <a:gd name="connsiteX3" fmla="*/ 1061431 w 1062364"/>
                <a:gd name="connsiteY3" fmla="*/ 205606 h 271075"/>
                <a:gd name="connsiteX4" fmla="*/ 702083 w 1062364"/>
                <a:gd name="connsiteY4" fmla="*/ 210764 h 271075"/>
                <a:gd name="connsiteX5" fmla="*/ 45180 w 1062364"/>
                <a:gd name="connsiteY5" fmla="*/ 271075 h 271075"/>
                <a:gd name="connsiteX6" fmla="*/ 0 w 1062364"/>
                <a:gd name="connsiteY6" fmla="*/ 225895 h 271075"/>
                <a:gd name="connsiteX0" fmla="*/ 82266 w 1099450"/>
                <a:gd name="connsiteY0" fmla="*/ 271075 h 271075"/>
                <a:gd name="connsiteX1" fmla="*/ 82266 w 1099450"/>
                <a:gd name="connsiteY1" fmla="*/ 0 h 271075"/>
                <a:gd name="connsiteX2" fmla="*/ 741627 w 1099450"/>
                <a:gd name="connsiteY2" fmla="*/ 0 h 271075"/>
                <a:gd name="connsiteX3" fmla="*/ 1098517 w 1099450"/>
                <a:gd name="connsiteY3" fmla="*/ 205606 h 271075"/>
                <a:gd name="connsiteX4" fmla="*/ 739169 w 1099450"/>
                <a:gd name="connsiteY4" fmla="*/ 210764 h 271075"/>
                <a:gd name="connsiteX5" fmla="*/ 82266 w 1099450"/>
                <a:gd name="connsiteY5" fmla="*/ 271075 h 271075"/>
                <a:gd name="connsiteX0" fmla="*/ 116229 w 1076265"/>
                <a:gd name="connsiteY0" fmla="*/ 359049 h 359049"/>
                <a:gd name="connsiteX1" fmla="*/ 59081 w 1076265"/>
                <a:gd name="connsiteY1" fmla="*/ 0 h 359049"/>
                <a:gd name="connsiteX2" fmla="*/ 718442 w 1076265"/>
                <a:gd name="connsiteY2" fmla="*/ 0 h 359049"/>
                <a:gd name="connsiteX3" fmla="*/ 1075332 w 1076265"/>
                <a:gd name="connsiteY3" fmla="*/ 205606 h 359049"/>
                <a:gd name="connsiteX4" fmla="*/ 715984 w 1076265"/>
                <a:gd name="connsiteY4" fmla="*/ 210764 h 359049"/>
                <a:gd name="connsiteX5" fmla="*/ 116229 w 1076265"/>
                <a:gd name="connsiteY5" fmla="*/ 359049 h 359049"/>
                <a:gd name="connsiteX0" fmla="*/ 100303 w 1060339"/>
                <a:gd name="connsiteY0" fmla="*/ 359049 h 359049"/>
                <a:gd name="connsiteX1" fmla="*/ 43155 w 1060339"/>
                <a:gd name="connsiteY1" fmla="*/ 0 h 359049"/>
                <a:gd name="connsiteX2" fmla="*/ 702516 w 1060339"/>
                <a:gd name="connsiteY2" fmla="*/ 0 h 359049"/>
                <a:gd name="connsiteX3" fmla="*/ 1059406 w 1060339"/>
                <a:gd name="connsiteY3" fmla="*/ 205606 h 359049"/>
                <a:gd name="connsiteX4" fmla="*/ 700058 w 1060339"/>
                <a:gd name="connsiteY4" fmla="*/ 210764 h 359049"/>
                <a:gd name="connsiteX5" fmla="*/ 100303 w 1060339"/>
                <a:gd name="connsiteY5" fmla="*/ 359049 h 359049"/>
                <a:gd name="connsiteX0" fmla="*/ 72777 w 1032813"/>
                <a:gd name="connsiteY0" fmla="*/ 359049 h 359049"/>
                <a:gd name="connsiteX1" fmla="*/ 15629 w 1032813"/>
                <a:gd name="connsiteY1" fmla="*/ 0 h 359049"/>
                <a:gd name="connsiteX2" fmla="*/ 674990 w 1032813"/>
                <a:gd name="connsiteY2" fmla="*/ 0 h 359049"/>
                <a:gd name="connsiteX3" fmla="*/ 1031880 w 1032813"/>
                <a:gd name="connsiteY3" fmla="*/ 205606 h 359049"/>
                <a:gd name="connsiteX4" fmla="*/ 672532 w 1032813"/>
                <a:gd name="connsiteY4" fmla="*/ 210764 h 359049"/>
                <a:gd name="connsiteX5" fmla="*/ 72777 w 1032813"/>
                <a:gd name="connsiteY5" fmla="*/ 359049 h 359049"/>
                <a:gd name="connsiteX0" fmla="*/ 72777 w 1170101"/>
                <a:gd name="connsiteY0" fmla="*/ 371983 h 371983"/>
                <a:gd name="connsiteX1" fmla="*/ 15629 w 1170101"/>
                <a:gd name="connsiteY1" fmla="*/ 12934 h 371983"/>
                <a:gd name="connsiteX2" fmla="*/ 674990 w 1170101"/>
                <a:gd name="connsiteY2" fmla="*/ 12934 h 371983"/>
                <a:gd name="connsiteX3" fmla="*/ 1169497 w 1170101"/>
                <a:gd name="connsiteY3" fmla="*/ 95844 h 371983"/>
                <a:gd name="connsiteX4" fmla="*/ 672532 w 1170101"/>
                <a:gd name="connsiteY4" fmla="*/ 223698 h 371983"/>
                <a:gd name="connsiteX5" fmla="*/ 72777 w 1170101"/>
                <a:gd name="connsiteY5" fmla="*/ 371983 h 371983"/>
                <a:gd name="connsiteX0" fmla="*/ 72777 w 1170101"/>
                <a:gd name="connsiteY0" fmla="*/ 382067 h 382067"/>
                <a:gd name="connsiteX1" fmla="*/ 15629 w 1170101"/>
                <a:gd name="connsiteY1" fmla="*/ 23018 h 382067"/>
                <a:gd name="connsiteX2" fmla="*/ 680549 w 1170101"/>
                <a:gd name="connsiteY2" fmla="*/ 6598 h 382067"/>
                <a:gd name="connsiteX3" fmla="*/ 1169497 w 1170101"/>
                <a:gd name="connsiteY3" fmla="*/ 105928 h 382067"/>
                <a:gd name="connsiteX4" fmla="*/ 672532 w 1170101"/>
                <a:gd name="connsiteY4" fmla="*/ 233782 h 382067"/>
                <a:gd name="connsiteX5" fmla="*/ 72777 w 1170101"/>
                <a:gd name="connsiteY5" fmla="*/ 382067 h 382067"/>
                <a:gd name="connsiteX0" fmla="*/ 72777 w 1170101"/>
                <a:gd name="connsiteY0" fmla="*/ 381209 h 381209"/>
                <a:gd name="connsiteX1" fmla="*/ 15629 w 1170101"/>
                <a:gd name="connsiteY1" fmla="*/ 22160 h 381209"/>
                <a:gd name="connsiteX2" fmla="*/ 680549 w 1170101"/>
                <a:gd name="connsiteY2" fmla="*/ 5740 h 381209"/>
                <a:gd name="connsiteX3" fmla="*/ 1169497 w 1170101"/>
                <a:gd name="connsiteY3" fmla="*/ 105070 h 381209"/>
                <a:gd name="connsiteX4" fmla="*/ 672532 w 1170101"/>
                <a:gd name="connsiteY4" fmla="*/ 232924 h 381209"/>
                <a:gd name="connsiteX5" fmla="*/ 72777 w 1170101"/>
                <a:gd name="connsiteY5" fmla="*/ 381209 h 381209"/>
                <a:gd name="connsiteX0" fmla="*/ 72777 w 1170125"/>
                <a:gd name="connsiteY0" fmla="*/ 381209 h 381209"/>
                <a:gd name="connsiteX1" fmla="*/ 15629 w 1170125"/>
                <a:gd name="connsiteY1" fmla="*/ 22160 h 381209"/>
                <a:gd name="connsiteX2" fmla="*/ 680549 w 1170125"/>
                <a:gd name="connsiteY2" fmla="*/ 5740 h 381209"/>
                <a:gd name="connsiteX3" fmla="*/ 1169497 w 1170125"/>
                <a:gd name="connsiteY3" fmla="*/ 105070 h 381209"/>
                <a:gd name="connsiteX4" fmla="*/ 672532 w 1170125"/>
                <a:gd name="connsiteY4" fmla="*/ 232924 h 381209"/>
                <a:gd name="connsiteX5" fmla="*/ 72777 w 1170125"/>
                <a:gd name="connsiteY5" fmla="*/ 381209 h 38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0125" h="381209">
                  <a:moveTo>
                    <a:pt x="72777" y="381209"/>
                  </a:moveTo>
                  <a:cubicBezTo>
                    <a:pt x="36047" y="320383"/>
                    <a:pt x="-30297" y="162198"/>
                    <a:pt x="15629" y="22160"/>
                  </a:cubicBezTo>
                  <a:lnTo>
                    <a:pt x="680549" y="5740"/>
                  </a:lnTo>
                  <a:cubicBezTo>
                    <a:pt x="832943" y="7705"/>
                    <a:pt x="1168683" y="-39114"/>
                    <a:pt x="1169497" y="105070"/>
                  </a:cubicBezTo>
                  <a:cubicBezTo>
                    <a:pt x="1187177" y="179110"/>
                    <a:pt x="827227" y="186541"/>
                    <a:pt x="672532" y="232924"/>
                  </a:cubicBezTo>
                  <a:lnTo>
                    <a:pt x="72777" y="381209"/>
                  </a:lnTo>
                  <a:close/>
                </a:path>
              </a:pathLst>
            </a:cu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 name="正方形/長方形 21"/>
            <p:cNvSpPr/>
            <p:nvPr/>
          </p:nvSpPr>
          <p:spPr>
            <a:xfrm>
              <a:off x="6886609" y="5794134"/>
              <a:ext cx="498837" cy="200031"/>
            </a:xfrm>
            <a:custGeom>
              <a:avLst/>
              <a:gdLst>
                <a:gd name="connsiteX0" fmla="*/ 0 w 408272"/>
                <a:gd name="connsiteY0" fmla="*/ 0 h 112675"/>
                <a:gd name="connsiteX1" fmla="*/ 408272 w 408272"/>
                <a:gd name="connsiteY1" fmla="*/ 0 h 112675"/>
                <a:gd name="connsiteX2" fmla="*/ 408272 w 408272"/>
                <a:gd name="connsiteY2" fmla="*/ 112675 h 112675"/>
                <a:gd name="connsiteX3" fmla="*/ 0 w 408272"/>
                <a:gd name="connsiteY3" fmla="*/ 112675 h 112675"/>
                <a:gd name="connsiteX4" fmla="*/ 0 w 408272"/>
                <a:gd name="connsiteY4" fmla="*/ 0 h 112675"/>
                <a:gd name="connsiteX0" fmla="*/ 0 w 499279"/>
                <a:gd name="connsiteY0" fmla="*/ 0 h 173346"/>
                <a:gd name="connsiteX1" fmla="*/ 499279 w 499279"/>
                <a:gd name="connsiteY1" fmla="*/ 60671 h 173346"/>
                <a:gd name="connsiteX2" fmla="*/ 499279 w 499279"/>
                <a:gd name="connsiteY2" fmla="*/ 173346 h 173346"/>
                <a:gd name="connsiteX3" fmla="*/ 91007 w 499279"/>
                <a:gd name="connsiteY3" fmla="*/ 173346 h 173346"/>
                <a:gd name="connsiteX4" fmla="*/ 0 w 499279"/>
                <a:gd name="connsiteY4" fmla="*/ 0 h 173346"/>
                <a:gd name="connsiteX0" fmla="*/ 0 w 499279"/>
                <a:gd name="connsiteY0" fmla="*/ 30336 h 203682"/>
                <a:gd name="connsiteX1" fmla="*/ 408272 w 499279"/>
                <a:gd name="connsiteY1" fmla="*/ 0 h 203682"/>
                <a:gd name="connsiteX2" fmla="*/ 499279 w 499279"/>
                <a:gd name="connsiteY2" fmla="*/ 203682 h 203682"/>
                <a:gd name="connsiteX3" fmla="*/ 91007 w 499279"/>
                <a:gd name="connsiteY3" fmla="*/ 203682 h 203682"/>
                <a:gd name="connsiteX4" fmla="*/ 0 w 499279"/>
                <a:gd name="connsiteY4" fmla="*/ 30336 h 203682"/>
                <a:gd name="connsiteX0" fmla="*/ 0 w 499279"/>
                <a:gd name="connsiteY0" fmla="*/ 30336 h 203682"/>
                <a:gd name="connsiteX1" fmla="*/ 408272 w 499279"/>
                <a:gd name="connsiteY1" fmla="*/ 0 h 203682"/>
                <a:gd name="connsiteX2" fmla="*/ 499279 w 499279"/>
                <a:gd name="connsiteY2" fmla="*/ 60671 h 203682"/>
                <a:gd name="connsiteX3" fmla="*/ 91007 w 499279"/>
                <a:gd name="connsiteY3" fmla="*/ 203682 h 203682"/>
                <a:gd name="connsiteX4" fmla="*/ 0 w 499279"/>
                <a:gd name="connsiteY4" fmla="*/ 30336 h 203682"/>
                <a:gd name="connsiteX0" fmla="*/ 0 w 499279"/>
                <a:gd name="connsiteY0" fmla="*/ 30336 h 199349"/>
                <a:gd name="connsiteX1" fmla="*/ 408272 w 499279"/>
                <a:gd name="connsiteY1" fmla="*/ 0 h 199349"/>
                <a:gd name="connsiteX2" fmla="*/ 499279 w 499279"/>
                <a:gd name="connsiteY2" fmla="*/ 60671 h 199349"/>
                <a:gd name="connsiteX3" fmla="*/ 173346 w 499279"/>
                <a:gd name="connsiteY3" fmla="*/ 199349 h 199349"/>
                <a:gd name="connsiteX4" fmla="*/ 0 w 499279"/>
                <a:gd name="connsiteY4" fmla="*/ 30336 h 199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279" h="199349">
                  <a:moveTo>
                    <a:pt x="0" y="30336"/>
                  </a:moveTo>
                  <a:lnTo>
                    <a:pt x="408272" y="0"/>
                  </a:lnTo>
                  <a:lnTo>
                    <a:pt x="499279" y="60671"/>
                  </a:lnTo>
                  <a:lnTo>
                    <a:pt x="173346" y="199349"/>
                  </a:lnTo>
                  <a:lnTo>
                    <a:pt x="0" y="30336"/>
                  </a:lnTo>
                  <a:close/>
                </a:path>
              </a:pathLst>
            </a:cu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 name="円/楕円 23"/>
            <p:cNvSpPr/>
            <p:nvPr/>
          </p:nvSpPr>
          <p:spPr>
            <a:xfrm>
              <a:off x="5833333" y="4517745"/>
              <a:ext cx="68313" cy="92078"/>
            </a:xfrm>
            <a:prstGeom prst="ellipse">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円/楕円 45"/>
            <p:cNvSpPr/>
            <p:nvPr/>
          </p:nvSpPr>
          <p:spPr>
            <a:xfrm>
              <a:off x="5917532" y="4597122"/>
              <a:ext cx="69901" cy="92078"/>
            </a:xfrm>
            <a:prstGeom prst="ellipse">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7" name="円/楕円 46"/>
            <p:cNvSpPr/>
            <p:nvPr/>
          </p:nvSpPr>
          <p:spPr>
            <a:xfrm>
              <a:off x="5990610" y="4681262"/>
              <a:ext cx="69901" cy="90491"/>
            </a:xfrm>
            <a:prstGeom prst="ellipse">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8" name="円/楕円 47"/>
            <p:cNvSpPr/>
            <p:nvPr/>
          </p:nvSpPr>
          <p:spPr>
            <a:xfrm>
              <a:off x="6066865" y="4770164"/>
              <a:ext cx="68312" cy="90491"/>
            </a:xfrm>
            <a:prstGeom prst="ellipse">
              <a:avLst/>
            </a:pr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6387" name="六角形 16386"/>
          <p:cNvSpPr/>
          <p:nvPr/>
        </p:nvSpPr>
        <p:spPr>
          <a:xfrm>
            <a:off x="2351088" y="4506913"/>
            <a:ext cx="3732212" cy="1160462"/>
          </a:xfrm>
          <a:prstGeom prst="hexagon">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3600" dirty="0">
                <a:solidFill>
                  <a:srgbClr val="FF0000"/>
                </a:solidFill>
              </a:rPr>
              <a:t>precipitation hardening</a:t>
            </a:r>
            <a:endParaRPr lang="ja-JP" altLang="en-US" sz="3600" dirty="0">
              <a:solidFill>
                <a:srgbClr val="FF0000"/>
              </a:solidFill>
            </a:endParaRPr>
          </a:p>
        </p:txBody>
      </p:sp>
      <p:sp>
        <p:nvSpPr>
          <p:cNvPr id="36" name="正方形/長方形 35"/>
          <p:cNvSpPr/>
          <p:nvPr/>
        </p:nvSpPr>
        <p:spPr>
          <a:xfrm>
            <a:off x="661988" y="1377950"/>
            <a:ext cx="7777162" cy="2247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8800" b="1" dirty="0">
                <a:solidFill>
                  <a:schemeClr val="tx1"/>
                </a:solidFill>
              </a:rPr>
              <a:t>END</a:t>
            </a:r>
          </a:p>
          <a:p>
            <a:pPr algn="ctr">
              <a:defRPr/>
            </a:pPr>
            <a:r>
              <a:rPr lang="en-US" altLang="ja-JP" sz="4000" b="1" dirty="0">
                <a:solidFill>
                  <a:schemeClr val="tx1"/>
                </a:solidFill>
              </a:rPr>
              <a:t>Thank you for you attention.</a:t>
            </a:r>
            <a:endParaRPr lang="ja-JP" altLang="en-US" sz="4000" b="1" dirty="0">
              <a:solidFill>
                <a:schemeClr val="tx1"/>
              </a:solidFill>
            </a:endParaRPr>
          </a:p>
        </p:txBody>
      </p:sp>
      <p:sp>
        <p:nvSpPr>
          <p:cNvPr id="51209"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3CFC3194-8314-4838-B922-EDAC0719D388}" type="slidenum">
              <a:rPr lang="ja-JP" altLang="en-US" sz="1200">
                <a:solidFill>
                  <a:srgbClr val="898989"/>
                </a:solidFill>
              </a:rPr>
              <a:pPr>
                <a:spcBef>
                  <a:spcPct val="0"/>
                </a:spcBef>
                <a:buFontTx/>
                <a:buNone/>
              </a:pPr>
              <a:t>46</a:t>
            </a:fld>
            <a:endParaRPr lang="ja-JP" altLang="en-US" sz="1200">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正方形/長方形 82"/>
          <p:cNvSpPr/>
          <p:nvPr/>
        </p:nvSpPr>
        <p:spPr>
          <a:xfrm>
            <a:off x="6986588" y="5014913"/>
            <a:ext cx="1616075" cy="1295400"/>
          </a:xfrm>
          <a:prstGeom prst="rect">
            <a:avLst/>
          </a:prstGeom>
          <a:solidFill>
            <a:srgbClr val="CCFF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2" name="正方形/長方形 81"/>
          <p:cNvSpPr/>
          <p:nvPr/>
        </p:nvSpPr>
        <p:spPr>
          <a:xfrm>
            <a:off x="4760913" y="5019675"/>
            <a:ext cx="1728787" cy="1295400"/>
          </a:xfrm>
          <a:prstGeom prst="rect">
            <a:avLst/>
          </a:prstGeom>
          <a:solidFill>
            <a:srgbClr val="CCFF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172"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7173"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381125" y="188913"/>
            <a:ext cx="7381875"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thermal vacancies </a:t>
            </a:r>
            <a:r>
              <a:rPr lang="en-US" altLang="ja-JP" sz="2800" b="1" dirty="0">
                <a:solidFill>
                  <a:schemeClr val="tx1">
                    <a:lumMod val="95000"/>
                    <a:lumOff val="5000"/>
                  </a:schemeClr>
                </a:solidFill>
                <a:ea typeface="+mn-ea"/>
                <a:cs typeface="Arial" pitchFamily="34" charset="0"/>
              </a:rPr>
              <a:t>and v-loops</a:t>
            </a:r>
            <a:endParaRPr lang="ja-JP" altLang="en-US" sz="4400" b="1" dirty="0">
              <a:solidFill>
                <a:schemeClr val="tx1">
                  <a:lumMod val="95000"/>
                  <a:lumOff val="5000"/>
                </a:schemeClr>
              </a:solidFill>
              <a:ea typeface="+mn-ea"/>
              <a:cs typeface="Arial" pitchFamily="34" charset="0"/>
            </a:endParaRPr>
          </a:p>
        </p:txBody>
      </p:sp>
      <p:sp>
        <p:nvSpPr>
          <p:cNvPr id="16" name="テキスト ボックス 6"/>
          <p:cNvSpPr txBox="1">
            <a:spLocks noChangeArrowheads="1"/>
          </p:cNvSpPr>
          <p:nvPr/>
        </p:nvSpPr>
        <p:spPr bwMode="auto">
          <a:xfrm>
            <a:off x="423863" y="5113338"/>
            <a:ext cx="4164012"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Exchange of lattice sites via thermal vacancies is an important </a:t>
            </a:r>
            <a:r>
              <a:rPr lang="en-US" altLang="ja-JP" sz="2400">
                <a:solidFill>
                  <a:srgbClr val="FF0000"/>
                </a:solidFill>
              </a:rPr>
              <a:t>diffusion mechanism</a:t>
            </a:r>
            <a:r>
              <a:rPr lang="en-US" altLang="ja-JP" sz="2400"/>
              <a:t>.</a:t>
            </a:r>
            <a:endParaRPr lang="en-US" altLang="ja-JP"/>
          </a:p>
        </p:txBody>
      </p:sp>
      <p:sp>
        <p:nvSpPr>
          <p:cNvPr id="9" name="円/楕円 8"/>
          <p:cNvSpPr/>
          <p:nvPr/>
        </p:nvSpPr>
        <p:spPr>
          <a:xfrm>
            <a:off x="4941888" y="51133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 name="円/楕円 9"/>
          <p:cNvSpPr/>
          <p:nvPr/>
        </p:nvSpPr>
        <p:spPr>
          <a:xfrm>
            <a:off x="5265738" y="51133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円/楕円 10"/>
          <p:cNvSpPr/>
          <p:nvPr/>
        </p:nvSpPr>
        <p:spPr>
          <a:xfrm>
            <a:off x="5591175" y="5113338"/>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円/楕円 11"/>
          <p:cNvSpPr/>
          <p:nvPr/>
        </p:nvSpPr>
        <p:spPr>
          <a:xfrm>
            <a:off x="5872163" y="51133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円/楕円 12"/>
          <p:cNvSpPr/>
          <p:nvPr/>
        </p:nvSpPr>
        <p:spPr>
          <a:xfrm>
            <a:off x="6154738" y="51212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テキスト ボックス 6"/>
          <p:cNvSpPr txBox="1">
            <a:spLocks noChangeArrowheads="1"/>
          </p:cNvSpPr>
          <p:nvPr/>
        </p:nvSpPr>
        <p:spPr bwMode="auto">
          <a:xfrm>
            <a:off x="434975" y="2379663"/>
            <a:ext cx="8167688" cy="2216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1800"/>
              <a:t>Although the </a:t>
            </a:r>
            <a:r>
              <a:rPr lang="en-US" altLang="ja-JP" sz="1800">
                <a:solidFill>
                  <a:srgbClr val="FF0000"/>
                </a:solidFill>
              </a:rPr>
              <a:t>migration energy</a:t>
            </a:r>
            <a:r>
              <a:rPr lang="en-US" altLang="ja-JP" sz="1800"/>
              <a:t> of vacancies is much </a:t>
            </a:r>
            <a:r>
              <a:rPr lang="en-US" altLang="ja-JP" sz="1800">
                <a:solidFill>
                  <a:srgbClr val="FF0000"/>
                </a:solidFill>
              </a:rPr>
              <a:t>higher</a:t>
            </a:r>
            <a:r>
              <a:rPr lang="en-US" altLang="ja-JP" sz="1800"/>
              <a:t> than that of interstitials, </a:t>
            </a:r>
            <a:r>
              <a:rPr lang="en-US" altLang="ja-JP" sz="2400"/>
              <a:t>their </a:t>
            </a:r>
            <a:r>
              <a:rPr lang="en-US" altLang="ja-JP" sz="2400" b="1" u="sng">
                <a:solidFill>
                  <a:srgbClr val="FF0000"/>
                </a:solidFill>
              </a:rPr>
              <a:t>formation energy</a:t>
            </a:r>
            <a:r>
              <a:rPr lang="en-US" altLang="ja-JP" sz="2400"/>
              <a:t> is </a:t>
            </a:r>
            <a:r>
              <a:rPr lang="en-US" altLang="ja-JP" sz="2400">
                <a:solidFill>
                  <a:srgbClr val="FF0000"/>
                </a:solidFill>
              </a:rPr>
              <a:t>lower</a:t>
            </a:r>
            <a:r>
              <a:rPr lang="en-US" altLang="ja-JP" sz="2400"/>
              <a:t> and we have always certain concentration of  </a:t>
            </a:r>
            <a:r>
              <a:rPr lang="en-US" altLang="ja-JP" sz="2400" b="1" u="sng">
                <a:solidFill>
                  <a:srgbClr val="FF0000"/>
                </a:solidFill>
              </a:rPr>
              <a:t>thermal vacancies</a:t>
            </a:r>
            <a:r>
              <a:rPr lang="en-US" altLang="ja-JP" sz="2400"/>
              <a:t> in a equilibrium state.</a:t>
            </a:r>
          </a:p>
          <a:p>
            <a:pPr eaLnBrk="1" hangingPunct="1">
              <a:spcBef>
                <a:spcPct val="0"/>
              </a:spcBef>
              <a:buFontTx/>
              <a:buNone/>
            </a:pPr>
            <a:r>
              <a:rPr lang="en-US" altLang="ja-JP" sz="2400"/>
              <a:t>Yes, we have some vacancies even before irradiation, and that’s why I’ve called “</a:t>
            </a:r>
            <a:r>
              <a:rPr lang="en-US" altLang="ja-JP" sz="2400" b="1" u="sng">
                <a:solidFill>
                  <a:srgbClr val="FF0000"/>
                </a:solidFill>
              </a:rPr>
              <a:t>vacancy oversaturation</a:t>
            </a:r>
            <a:r>
              <a:rPr lang="en-US" altLang="ja-JP" sz="2400"/>
              <a:t>” those caused by irradiation.</a:t>
            </a:r>
          </a:p>
        </p:txBody>
      </p:sp>
      <p:sp>
        <p:nvSpPr>
          <p:cNvPr id="19" name="円/楕円 18"/>
          <p:cNvSpPr/>
          <p:nvPr/>
        </p:nvSpPr>
        <p:spPr>
          <a:xfrm>
            <a:off x="4941888" y="54181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円/楕円 19"/>
          <p:cNvSpPr/>
          <p:nvPr/>
        </p:nvSpPr>
        <p:spPr>
          <a:xfrm>
            <a:off x="5265738" y="5418138"/>
            <a:ext cx="146050" cy="146050"/>
          </a:xfrm>
          <a:prstGeom prst="ellipse">
            <a:avLst/>
          </a:prstGeom>
          <a:solidFill>
            <a:srgbClr val="0066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 name="円/楕円 20"/>
          <p:cNvSpPr/>
          <p:nvPr/>
        </p:nvSpPr>
        <p:spPr>
          <a:xfrm>
            <a:off x="5591175" y="5418138"/>
            <a:ext cx="144463" cy="146050"/>
          </a:xfrm>
          <a:prstGeom prst="ellipse">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 name="円/楕円 21"/>
          <p:cNvSpPr/>
          <p:nvPr/>
        </p:nvSpPr>
        <p:spPr>
          <a:xfrm>
            <a:off x="5872163" y="54181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円/楕円 22"/>
          <p:cNvSpPr/>
          <p:nvPr/>
        </p:nvSpPr>
        <p:spPr>
          <a:xfrm>
            <a:off x="6154738" y="542607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円/楕円 24"/>
          <p:cNvSpPr/>
          <p:nvPr/>
        </p:nvSpPr>
        <p:spPr>
          <a:xfrm>
            <a:off x="4941888" y="5692775"/>
            <a:ext cx="144462"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円/楕円 25"/>
          <p:cNvSpPr/>
          <p:nvPr/>
        </p:nvSpPr>
        <p:spPr>
          <a:xfrm>
            <a:off x="5265738" y="56927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円/楕円 26"/>
          <p:cNvSpPr/>
          <p:nvPr/>
        </p:nvSpPr>
        <p:spPr>
          <a:xfrm>
            <a:off x="5591175" y="5692775"/>
            <a:ext cx="144463"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 name="円/楕円 27"/>
          <p:cNvSpPr/>
          <p:nvPr/>
        </p:nvSpPr>
        <p:spPr>
          <a:xfrm>
            <a:off x="5872163" y="5692775"/>
            <a:ext cx="146050"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9" name="円/楕円 28"/>
          <p:cNvSpPr/>
          <p:nvPr/>
        </p:nvSpPr>
        <p:spPr>
          <a:xfrm>
            <a:off x="6154738" y="5702300"/>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円/楕円 30"/>
          <p:cNvSpPr/>
          <p:nvPr/>
        </p:nvSpPr>
        <p:spPr>
          <a:xfrm>
            <a:off x="4941888" y="5997575"/>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 name="円/楕円 31"/>
          <p:cNvSpPr/>
          <p:nvPr/>
        </p:nvSpPr>
        <p:spPr>
          <a:xfrm>
            <a:off x="5265738" y="599757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3" name="円/楕円 32"/>
          <p:cNvSpPr/>
          <p:nvPr/>
        </p:nvSpPr>
        <p:spPr>
          <a:xfrm>
            <a:off x="5591175" y="5997575"/>
            <a:ext cx="144463"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円/楕円 33"/>
          <p:cNvSpPr/>
          <p:nvPr/>
        </p:nvSpPr>
        <p:spPr>
          <a:xfrm>
            <a:off x="5872163" y="5997575"/>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5" name="円/楕円 34"/>
          <p:cNvSpPr/>
          <p:nvPr/>
        </p:nvSpPr>
        <p:spPr>
          <a:xfrm>
            <a:off x="6154738" y="60055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2" name="円/楕円 61"/>
          <p:cNvSpPr/>
          <p:nvPr/>
        </p:nvSpPr>
        <p:spPr>
          <a:xfrm>
            <a:off x="7064375" y="51165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3" name="円/楕円 62"/>
          <p:cNvSpPr/>
          <p:nvPr/>
        </p:nvSpPr>
        <p:spPr>
          <a:xfrm>
            <a:off x="7389813" y="5116513"/>
            <a:ext cx="144462"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4" name="円/楕円 63"/>
          <p:cNvSpPr/>
          <p:nvPr/>
        </p:nvSpPr>
        <p:spPr>
          <a:xfrm>
            <a:off x="7713663" y="51165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5" name="円/楕円 64"/>
          <p:cNvSpPr/>
          <p:nvPr/>
        </p:nvSpPr>
        <p:spPr>
          <a:xfrm>
            <a:off x="7996238" y="51165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6" name="円/楕円 65"/>
          <p:cNvSpPr/>
          <p:nvPr/>
        </p:nvSpPr>
        <p:spPr>
          <a:xfrm>
            <a:off x="8278813" y="51260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7" name="円/楕円 66"/>
          <p:cNvSpPr/>
          <p:nvPr/>
        </p:nvSpPr>
        <p:spPr>
          <a:xfrm>
            <a:off x="7064375" y="54213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8" name="円/楕円 67"/>
          <p:cNvSpPr/>
          <p:nvPr/>
        </p:nvSpPr>
        <p:spPr>
          <a:xfrm>
            <a:off x="7705725" y="5421313"/>
            <a:ext cx="146050" cy="147637"/>
          </a:xfrm>
          <a:prstGeom prst="ellipse">
            <a:avLst/>
          </a:prstGeom>
          <a:solidFill>
            <a:srgbClr val="0066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9" name="円/楕円 68"/>
          <p:cNvSpPr/>
          <p:nvPr/>
        </p:nvSpPr>
        <p:spPr>
          <a:xfrm>
            <a:off x="7385050" y="5421313"/>
            <a:ext cx="146050" cy="147637"/>
          </a:xfrm>
          <a:prstGeom prst="ellipse">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0" name="円/楕円 69"/>
          <p:cNvSpPr/>
          <p:nvPr/>
        </p:nvSpPr>
        <p:spPr>
          <a:xfrm>
            <a:off x="7996238" y="5421313"/>
            <a:ext cx="146050" cy="14763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1" name="円/楕円 70"/>
          <p:cNvSpPr/>
          <p:nvPr/>
        </p:nvSpPr>
        <p:spPr>
          <a:xfrm>
            <a:off x="8278813" y="54308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2" name="円/楕円 71"/>
          <p:cNvSpPr/>
          <p:nvPr/>
        </p:nvSpPr>
        <p:spPr>
          <a:xfrm>
            <a:off x="7064375" y="56975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円/楕円 72"/>
          <p:cNvSpPr/>
          <p:nvPr/>
        </p:nvSpPr>
        <p:spPr>
          <a:xfrm>
            <a:off x="7389813" y="56975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4" name="円/楕円 73"/>
          <p:cNvSpPr/>
          <p:nvPr/>
        </p:nvSpPr>
        <p:spPr>
          <a:xfrm>
            <a:off x="7713663" y="56975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5" name="円/楕円 74"/>
          <p:cNvSpPr/>
          <p:nvPr/>
        </p:nvSpPr>
        <p:spPr>
          <a:xfrm>
            <a:off x="7996238" y="56975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円/楕円 75"/>
          <p:cNvSpPr/>
          <p:nvPr/>
        </p:nvSpPr>
        <p:spPr>
          <a:xfrm>
            <a:off x="8278813" y="5705475"/>
            <a:ext cx="144462"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7" name="円/楕円 76"/>
          <p:cNvSpPr/>
          <p:nvPr/>
        </p:nvSpPr>
        <p:spPr>
          <a:xfrm>
            <a:off x="7064375" y="60023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8" name="円/楕円 77"/>
          <p:cNvSpPr/>
          <p:nvPr/>
        </p:nvSpPr>
        <p:spPr>
          <a:xfrm>
            <a:off x="7389813" y="6002338"/>
            <a:ext cx="144462"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9" name="円/楕円 78"/>
          <p:cNvSpPr/>
          <p:nvPr/>
        </p:nvSpPr>
        <p:spPr>
          <a:xfrm>
            <a:off x="7713663" y="60023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0" name="円/楕円 79"/>
          <p:cNvSpPr/>
          <p:nvPr/>
        </p:nvSpPr>
        <p:spPr>
          <a:xfrm>
            <a:off x="7996238" y="6002338"/>
            <a:ext cx="146050" cy="14605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円/楕円 80"/>
          <p:cNvSpPr/>
          <p:nvPr/>
        </p:nvSpPr>
        <p:spPr>
          <a:xfrm>
            <a:off x="8278813" y="6010275"/>
            <a:ext cx="144462" cy="147638"/>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 name="右矢印 1"/>
          <p:cNvSpPr/>
          <p:nvPr/>
        </p:nvSpPr>
        <p:spPr>
          <a:xfrm>
            <a:off x="6570663" y="5146675"/>
            <a:ext cx="382587" cy="962025"/>
          </a:xfrm>
          <a:prstGeom prst="rightArrow">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2" name="テキスト ボックス 6"/>
          <p:cNvSpPr txBox="1">
            <a:spLocks noChangeArrowheads="1"/>
          </p:cNvSpPr>
          <p:nvPr/>
        </p:nvSpPr>
        <p:spPr bwMode="auto">
          <a:xfrm>
            <a:off x="434975" y="1006475"/>
            <a:ext cx="8167688" cy="1200150"/>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Arial" panose="020B0604020202020204" pitchFamily="34" charset="0"/>
              <a:buNone/>
              <a:defRPr/>
            </a:pPr>
            <a:r>
              <a:rPr lang="en-US" altLang="ja-JP" sz="2400" dirty="0" smtClean="0">
                <a:latin typeface="Arial" panose="020B0604020202020204" pitchFamily="34" charset="0"/>
              </a:rPr>
              <a:t>By the way, v-loops.  </a:t>
            </a:r>
            <a:r>
              <a:rPr lang="en-US" altLang="ja-JP" sz="2400" dirty="0" smtClean="0"/>
              <a:t>In “Point Defects” research field, </a:t>
            </a:r>
            <a:r>
              <a:rPr lang="en-US" altLang="ja-JP" sz="2400" dirty="0" err="1" smtClean="0"/>
              <a:t>i</a:t>
            </a:r>
            <a:r>
              <a:rPr lang="en-US" altLang="ja-JP" sz="2400" dirty="0" smtClean="0"/>
              <a:t>-loops are new comers and researchers have been more familiar with </a:t>
            </a:r>
            <a:r>
              <a:rPr lang="en-US" altLang="ja-JP" sz="2400" dirty="0" smtClean="0">
                <a:solidFill>
                  <a:srgbClr val="FF0000"/>
                </a:solidFill>
              </a:rPr>
              <a:t>v-loop</a:t>
            </a:r>
            <a:r>
              <a:rPr lang="en-US" altLang="ja-JP" sz="2400" dirty="0" smtClean="0"/>
              <a:t>s formed by rapid cooling. (quenched-in vacancies)</a:t>
            </a:r>
          </a:p>
        </p:txBody>
      </p:sp>
      <p:sp>
        <p:nvSpPr>
          <p:cNvPr id="7219"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16E38578-4CC2-4119-AC04-CA157256575B}" type="slidenum">
              <a:rPr lang="ja-JP" altLang="en-US" sz="1200">
                <a:solidFill>
                  <a:srgbClr val="898989"/>
                </a:solidFill>
              </a:rPr>
              <a:pPr>
                <a:spcBef>
                  <a:spcPct val="0"/>
                </a:spcBef>
                <a:buFontTx/>
                <a:buNone/>
              </a:pPr>
              <a:t>5</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8195"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993775" y="207963"/>
            <a:ext cx="7813675"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ea typeface="+mn-ea"/>
                <a:cs typeface="Arial" pitchFamily="34" charset="0"/>
              </a:rPr>
              <a:t>enhanced precipitation, segregation</a:t>
            </a:r>
            <a:endParaRPr lang="ja-JP" altLang="en-US" sz="3200" b="1" dirty="0">
              <a:solidFill>
                <a:schemeClr val="tx1">
                  <a:lumMod val="95000"/>
                  <a:lumOff val="5000"/>
                </a:schemeClr>
              </a:solidFill>
              <a:ea typeface="+mn-ea"/>
              <a:cs typeface="Arial" pitchFamily="34" charset="0"/>
            </a:endParaRPr>
          </a:p>
        </p:txBody>
      </p:sp>
      <p:sp>
        <p:nvSpPr>
          <p:cNvPr id="16" name="テキスト ボックス 6"/>
          <p:cNvSpPr txBox="1">
            <a:spLocks noChangeArrowheads="1"/>
          </p:cNvSpPr>
          <p:nvPr/>
        </p:nvSpPr>
        <p:spPr bwMode="auto">
          <a:xfrm>
            <a:off x="1693863" y="1065213"/>
            <a:ext cx="5681662" cy="400050"/>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2000" dirty="0" smtClean="0"/>
              <a:t>Thermal vacancies play an important role in </a:t>
            </a:r>
            <a:r>
              <a:rPr lang="en-US" altLang="ja-JP" sz="2000" dirty="0" smtClean="0">
                <a:solidFill>
                  <a:srgbClr val="FF0000"/>
                </a:solidFill>
              </a:rPr>
              <a:t>diffusion</a:t>
            </a:r>
            <a:r>
              <a:rPr lang="en-US" altLang="ja-JP" sz="2000" dirty="0" smtClean="0"/>
              <a:t>.</a:t>
            </a:r>
            <a:endParaRPr lang="en-US" altLang="ja-JP" sz="2800" dirty="0" smtClean="0"/>
          </a:p>
        </p:txBody>
      </p:sp>
      <p:sp>
        <p:nvSpPr>
          <p:cNvPr id="84" name="テキスト ボックス 6"/>
          <p:cNvSpPr txBox="1">
            <a:spLocks noChangeArrowheads="1"/>
          </p:cNvSpPr>
          <p:nvPr/>
        </p:nvSpPr>
        <p:spPr bwMode="auto">
          <a:xfrm>
            <a:off x="457200" y="1574800"/>
            <a:ext cx="8154988" cy="8318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Flow of radiation induced point defects also enhances diffusion and </a:t>
            </a:r>
            <a:r>
              <a:rPr lang="en-US" altLang="ja-JP" sz="2400" b="1" u="sng">
                <a:solidFill>
                  <a:srgbClr val="FF0000"/>
                </a:solidFill>
              </a:rPr>
              <a:t>precipitation</a:t>
            </a:r>
            <a:r>
              <a:rPr lang="en-US" altLang="ja-JP" sz="2400"/>
              <a:t>.</a:t>
            </a:r>
            <a:endParaRPr lang="en-US" altLang="ja-JP"/>
          </a:p>
        </p:txBody>
      </p:sp>
      <p:sp>
        <p:nvSpPr>
          <p:cNvPr id="52" name="テキスト ボックス 6"/>
          <p:cNvSpPr txBox="1">
            <a:spLocks noChangeArrowheads="1"/>
          </p:cNvSpPr>
          <p:nvPr/>
        </p:nvSpPr>
        <p:spPr bwMode="auto">
          <a:xfrm>
            <a:off x="457200" y="2649538"/>
            <a:ext cx="8154988" cy="83026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Enhanced precipitation has an important effect on the </a:t>
            </a:r>
            <a:r>
              <a:rPr lang="en-US" altLang="ja-JP" sz="2400" b="1" u="sng">
                <a:solidFill>
                  <a:srgbClr val="FF0000"/>
                </a:solidFill>
              </a:rPr>
              <a:t>embrittlement of reactor pressure vessels</a:t>
            </a:r>
            <a:r>
              <a:rPr lang="en-US" altLang="ja-JP" sz="2400"/>
              <a:t>. (details later)</a:t>
            </a:r>
          </a:p>
        </p:txBody>
      </p:sp>
      <p:sp>
        <p:nvSpPr>
          <p:cNvPr id="53" name="テキスト ボックス 6"/>
          <p:cNvSpPr txBox="1">
            <a:spLocks noChangeArrowheads="1"/>
          </p:cNvSpPr>
          <p:nvPr/>
        </p:nvSpPr>
        <p:spPr bwMode="auto">
          <a:xfrm>
            <a:off x="457200" y="4078288"/>
            <a:ext cx="8154988" cy="83026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Flow of radiation induced point defects to sinks make solute </a:t>
            </a:r>
            <a:r>
              <a:rPr lang="en-US" altLang="ja-JP" sz="2400" b="1" u="sng">
                <a:solidFill>
                  <a:srgbClr val="FF0000"/>
                </a:solidFill>
              </a:rPr>
              <a:t>segregation</a:t>
            </a:r>
            <a:r>
              <a:rPr lang="en-US" altLang="ja-JP" sz="2400"/>
              <a:t> at these sinks.</a:t>
            </a:r>
            <a:endParaRPr lang="en-US" altLang="ja-JP"/>
          </a:p>
        </p:txBody>
      </p:sp>
      <p:sp>
        <p:nvSpPr>
          <p:cNvPr id="54" name="テキスト ボックス 6"/>
          <p:cNvSpPr txBox="1">
            <a:spLocks noChangeArrowheads="1"/>
          </p:cNvSpPr>
          <p:nvPr/>
        </p:nvSpPr>
        <p:spPr bwMode="auto">
          <a:xfrm>
            <a:off x="457200" y="5135563"/>
            <a:ext cx="8154988" cy="12001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 typeface="Arial" panose="020B0604020202020204" pitchFamily="34" charset="0"/>
              <a:buNone/>
            </a:pPr>
            <a:r>
              <a:rPr lang="en-US" altLang="ja-JP" sz="2400"/>
              <a:t>Modification of grain boundary composition due to radiation induced segregation affects </a:t>
            </a:r>
            <a:r>
              <a:rPr lang="en-US" altLang="ja-JP" sz="2400" b="1" u="sng">
                <a:solidFill>
                  <a:srgbClr val="FF0000"/>
                </a:solidFill>
              </a:rPr>
              <a:t>irradiation assisted stress-corrosion cracking</a:t>
            </a:r>
            <a:r>
              <a:rPr lang="en-US" altLang="ja-JP" sz="2400"/>
              <a:t> (IA-SCC). (details later)</a:t>
            </a:r>
          </a:p>
        </p:txBody>
      </p:sp>
      <p:sp>
        <p:nvSpPr>
          <p:cNvPr id="8202"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55390E8-1809-48B3-A486-E658F0FD2223}" type="slidenum">
              <a:rPr lang="ja-JP" altLang="en-US" sz="1200">
                <a:solidFill>
                  <a:srgbClr val="898989"/>
                </a:solidFill>
              </a:rPr>
              <a:pPr>
                <a:spcBef>
                  <a:spcPct val="0"/>
                </a:spcBef>
                <a:buFontTx/>
                <a:buNone/>
              </a:pPr>
              <a:t>6</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fade">
                                      <p:cBhvr>
                                        <p:cTn id="10" dur="500"/>
                                        <p:tgtEl>
                                          <p:spTgt spid="8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84" grpId="0" animBg="1"/>
      <p:bldP spid="52" grpId="0" animBg="1"/>
      <p:bldP spid="53" grpId="0" animBg="1"/>
      <p:bldP spid="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9219"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25"/>
          <p:cNvSpPr txBox="1">
            <a:spLocks noChangeArrowheads="1"/>
          </p:cNvSpPr>
          <p:nvPr/>
        </p:nvSpPr>
        <p:spPr bwMode="auto">
          <a:xfrm>
            <a:off x="1381125" y="188913"/>
            <a:ext cx="7431088" cy="646112"/>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600" b="1" dirty="0">
                <a:solidFill>
                  <a:schemeClr val="tx1">
                    <a:lumMod val="95000"/>
                    <a:lumOff val="5000"/>
                  </a:schemeClr>
                </a:solidFill>
                <a:ea typeface="+mn-ea"/>
                <a:cs typeface="Arial" pitchFamily="34" charset="0"/>
              </a:rPr>
              <a:t>summary of 2-3 further effects </a:t>
            </a:r>
            <a:endParaRPr lang="ja-JP" altLang="en-US" sz="3600" b="1" dirty="0">
              <a:solidFill>
                <a:schemeClr val="tx1">
                  <a:lumMod val="95000"/>
                  <a:lumOff val="5000"/>
                </a:schemeClr>
              </a:solidFill>
              <a:ea typeface="+mn-ea"/>
              <a:cs typeface="Arial" pitchFamily="34" charset="0"/>
            </a:endParaRPr>
          </a:p>
        </p:txBody>
      </p:sp>
      <p:sp>
        <p:nvSpPr>
          <p:cNvPr id="116" name="テキスト ボックス 6"/>
          <p:cNvSpPr txBox="1">
            <a:spLocks noChangeArrowheads="1"/>
          </p:cNvSpPr>
          <p:nvPr/>
        </p:nvSpPr>
        <p:spPr bwMode="auto">
          <a:xfrm>
            <a:off x="407988" y="1111250"/>
            <a:ext cx="5030787" cy="46037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Interstitials form i-loops.</a:t>
            </a:r>
          </a:p>
        </p:txBody>
      </p:sp>
      <p:pic>
        <p:nvPicPr>
          <p:cNvPr id="9222" name="図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46763" y="1938338"/>
            <a:ext cx="3000375"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 name="四角形吹き出し 194"/>
          <p:cNvSpPr/>
          <p:nvPr/>
        </p:nvSpPr>
        <p:spPr>
          <a:xfrm>
            <a:off x="8056563" y="3328988"/>
            <a:ext cx="790575" cy="306387"/>
          </a:xfrm>
          <a:prstGeom prst="wedgeRectCallout">
            <a:avLst>
              <a:gd name="adj1" fmla="val -63560"/>
              <a:gd name="adj2" fmla="val -37500"/>
            </a:avLst>
          </a:prstGeom>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en-US" altLang="ja-JP" dirty="0"/>
              <a:t>cavity</a:t>
            </a:r>
            <a:endParaRPr lang="ja-JP" altLang="en-US" dirty="0"/>
          </a:p>
        </p:txBody>
      </p:sp>
      <p:sp>
        <p:nvSpPr>
          <p:cNvPr id="196" name="テキスト ボックス 6"/>
          <p:cNvSpPr txBox="1">
            <a:spLocks noChangeArrowheads="1"/>
          </p:cNvSpPr>
          <p:nvPr/>
        </p:nvSpPr>
        <p:spPr bwMode="auto">
          <a:xfrm>
            <a:off x="5846763" y="1106488"/>
            <a:ext cx="3000375" cy="83185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Sometimes vacancies make cavities.</a:t>
            </a:r>
          </a:p>
        </p:txBody>
      </p:sp>
      <p:sp>
        <p:nvSpPr>
          <p:cNvPr id="197" name="テキスト ボックス 6"/>
          <p:cNvSpPr txBox="1">
            <a:spLocks noChangeArrowheads="1"/>
          </p:cNvSpPr>
          <p:nvPr/>
        </p:nvSpPr>
        <p:spPr bwMode="auto">
          <a:xfrm>
            <a:off x="5846763" y="5708650"/>
            <a:ext cx="3000375" cy="922338"/>
          </a:xfrm>
          <a:prstGeom prst="rect">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Swelling in austenitic stainless steels used in FBR and fusion reactors is a critical issue.</a:t>
            </a:r>
          </a:p>
        </p:txBody>
      </p:sp>
      <p:sp>
        <p:nvSpPr>
          <p:cNvPr id="199" name="テキスト ボックス 6"/>
          <p:cNvSpPr txBox="1">
            <a:spLocks noChangeArrowheads="1"/>
          </p:cNvSpPr>
          <p:nvPr/>
        </p:nvSpPr>
        <p:spPr bwMode="auto">
          <a:xfrm>
            <a:off x="398463" y="4754563"/>
            <a:ext cx="5135562" cy="1846262"/>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800" dirty="0" smtClean="0"/>
              <a:t>Radiation induced excess point defects also make,</a:t>
            </a:r>
          </a:p>
          <a:p>
            <a:pPr marL="342900" indent="-342900" eaLnBrk="1" hangingPunct="1">
              <a:spcBef>
                <a:spcPct val="0"/>
              </a:spcBef>
              <a:buFontTx/>
              <a:buChar char="-"/>
              <a:defRPr/>
            </a:pPr>
            <a:r>
              <a:rPr lang="en-US" altLang="ja-JP" sz="2400" b="1" u="sng" dirty="0" smtClean="0">
                <a:solidFill>
                  <a:srgbClr val="FF0000"/>
                </a:solidFill>
              </a:rPr>
              <a:t>enhanced precipitation</a:t>
            </a:r>
            <a:r>
              <a:rPr lang="en-US" altLang="ja-JP" sz="2400" dirty="0" smtClean="0"/>
              <a:t>,</a:t>
            </a:r>
          </a:p>
          <a:p>
            <a:pPr marL="342900" indent="-342900" eaLnBrk="1" hangingPunct="1">
              <a:spcBef>
                <a:spcPct val="0"/>
              </a:spcBef>
              <a:buFontTx/>
              <a:buChar char="-"/>
              <a:defRPr/>
            </a:pPr>
            <a:r>
              <a:rPr lang="en-US" altLang="ja-JP" sz="2400" b="1" u="sng" dirty="0" smtClean="0">
                <a:solidFill>
                  <a:srgbClr val="FF0000"/>
                </a:solidFill>
              </a:rPr>
              <a:t>segregation</a:t>
            </a:r>
            <a:r>
              <a:rPr lang="en-US" altLang="ja-JP" sz="2400" dirty="0" smtClean="0"/>
              <a:t> at the point defect sinks</a:t>
            </a:r>
          </a:p>
          <a:p>
            <a:pPr eaLnBrk="1" hangingPunct="1">
              <a:spcBef>
                <a:spcPct val="0"/>
              </a:spcBef>
              <a:buFont typeface="Arial" panose="020B0604020202020204" pitchFamily="34" charset="0"/>
              <a:buNone/>
              <a:defRPr/>
            </a:pPr>
            <a:r>
              <a:rPr lang="en-US" altLang="ja-JP" sz="2400" dirty="0" smtClean="0"/>
              <a:t>     (such as grain boundaries and even </a:t>
            </a:r>
          </a:p>
          <a:p>
            <a:pPr eaLnBrk="1" hangingPunct="1">
              <a:spcBef>
                <a:spcPct val="0"/>
              </a:spcBef>
              <a:buFont typeface="Arial" panose="020B0604020202020204" pitchFamily="34" charset="0"/>
              <a:buNone/>
              <a:defRPr/>
            </a:pPr>
            <a:r>
              <a:rPr lang="en-US" altLang="ja-JP" sz="2400" dirty="0" smtClean="0"/>
              <a:t>      precipitates itself -&gt; modification).</a:t>
            </a:r>
          </a:p>
        </p:txBody>
      </p:sp>
      <p:pic>
        <p:nvPicPr>
          <p:cNvPr id="9227" name="図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7988" y="1662113"/>
            <a:ext cx="5135562"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 name="テキスト ボックス 6"/>
          <p:cNvSpPr txBox="1">
            <a:spLocks noChangeArrowheads="1"/>
          </p:cNvSpPr>
          <p:nvPr/>
        </p:nvSpPr>
        <p:spPr bwMode="auto">
          <a:xfrm>
            <a:off x="407988" y="3006725"/>
            <a:ext cx="5135562" cy="584200"/>
          </a:xfrm>
          <a:prstGeom prst="wedgeRectCallout">
            <a:avLst>
              <a:gd name="adj1" fmla="val -17721"/>
              <a:gd name="adj2" fmla="val -48757"/>
            </a:avLst>
          </a:prstGeom>
          <a:solidFill>
            <a:schemeClr val="bg1">
              <a:lumMod val="85000"/>
            </a:schemeClr>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1600" dirty="0" smtClean="0"/>
              <a:t>Some loops in FCC metals have a specific contrast in TEM images due to stacking fault.</a:t>
            </a:r>
          </a:p>
        </p:txBody>
      </p:sp>
      <p:cxnSp>
        <p:nvCxnSpPr>
          <p:cNvPr id="8" name="直線矢印コネクタ 7"/>
          <p:cNvCxnSpPr/>
          <p:nvPr/>
        </p:nvCxnSpPr>
        <p:spPr>
          <a:xfrm flipV="1">
            <a:off x="1944688" y="2406650"/>
            <a:ext cx="265112" cy="60007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角丸四角形 9"/>
          <p:cNvSpPr/>
          <p:nvPr/>
        </p:nvSpPr>
        <p:spPr>
          <a:xfrm>
            <a:off x="407988" y="3622675"/>
            <a:ext cx="5411787" cy="4254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800" dirty="0"/>
              <a:t>formation of defect clusters</a:t>
            </a:r>
            <a:endParaRPr lang="ja-JP" altLang="en-US" sz="2800" dirty="0"/>
          </a:p>
        </p:txBody>
      </p:sp>
      <p:sp>
        <p:nvSpPr>
          <p:cNvPr id="15" name="角丸四角形 14"/>
          <p:cNvSpPr/>
          <p:nvPr/>
        </p:nvSpPr>
        <p:spPr>
          <a:xfrm>
            <a:off x="398463" y="4283075"/>
            <a:ext cx="4711700" cy="396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800" dirty="0"/>
              <a:t>other microstructural effects</a:t>
            </a:r>
            <a:endParaRPr lang="ja-JP" altLang="en-US" sz="2800" dirty="0"/>
          </a:p>
        </p:txBody>
      </p:sp>
      <p:sp>
        <p:nvSpPr>
          <p:cNvPr id="9232"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2854A81-81CB-4F7C-9DD8-35939E96BE62}" type="slidenum">
              <a:rPr lang="ja-JP" altLang="en-US" sz="1200">
                <a:solidFill>
                  <a:srgbClr val="898989"/>
                </a:solidFill>
              </a:rPr>
              <a:pPr>
                <a:spcBef>
                  <a:spcPct val="0"/>
                </a:spcBef>
                <a:buFontTx/>
                <a:buNone/>
              </a:pPr>
              <a:t>7</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6"/>
                                        </p:tgtEl>
                                        <p:attrNameLst>
                                          <p:attrName>style.visibility</p:attrName>
                                        </p:attrNameLst>
                                      </p:cBhvr>
                                      <p:to>
                                        <p:strVal val="visible"/>
                                      </p:to>
                                    </p:set>
                                    <p:animEffect transition="in" filter="fade">
                                      <p:cBhvr>
                                        <p:cTn id="10" dur="500"/>
                                        <p:tgtEl>
                                          <p:spTgt spid="19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7"/>
                                        </p:tgtEl>
                                        <p:attrNameLst>
                                          <p:attrName>style.visibility</p:attrName>
                                        </p:attrNameLst>
                                      </p:cBhvr>
                                      <p:to>
                                        <p:strVal val="visible"/>
                                      </p:to>
                                    </p:set>
                                    <p:animEffect transition="in" filter="fade">
                                      <p:cBhvr>
                                        <p:cTn id="13" dur="500"/>
                                        <p:tgtEl>
                                          <p:spTgt spid="19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8"/>
                                        </p:tgtEl>
                                        <p:attrNameLst>
                                          <p:attrName>style.visibility</p:attrName>
                                        </p:attrNameLst>
                                      </p:cBhvr>
                                      <p:to>
                                        <p:strVal val="visible"/>
                                      </p:to>
                                    </p:set>
                                    <p:animEffect transition="in" filter="fade">
                                      <p:cBhvr>
                                        <p:cTn id="16" dur="500"/>
                                        <p:tgtEl>
                                          <p:spTgt spid="19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9"/>
                                        </p:tgtEl>
                                        <p:attrNameLst>
                                          <p:attrName>style.visibility</p:attrName>
                                        </p:attrNameLst>
                                      </p:cBhvr>
                                      <p:to>
                                        <p:strVal val="visible"/>
                                      </p:to>
                                    </p:set>
                                    <p:animEffect transition="in" filter="fade">
                                      <p:cBhvr>
                                        <p:cTn id="19" dur="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96" grpId="0" animBg="1"/>
      <p:bldP spid="197" grpId="0" animBg="1"/>
      <p:bldP spid="199" grpId="0" animBg="1"/>
      <p:bldP spid="19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650" y="1773238"/>
            <a:ext cx="7777163" cy="3598862"/>
          </a:xfrm>
        </p:spPr>
        <p:txBody>
          <a:bodyPr rtlCol="0">
            <a:normAutofit fontScale="90000"/>
          </a:bodyPr>
          <a:lstStyle/>
          <a:p>
            <a:pPr eaLnBrk="1" fontAlgn="auto" hangingPunct="1">
              <a:spcAft>
                <a:spcPts val="0"/>
              </a:spcAft>
              <a:defRPr/>
            </a:pPr>
            <a:r>
              <a:rPr lang="en-US" altLang="ja-JP" dirty="0" smtClean="0">
                <a:solidFill>
                  <a:schemeClr val="bg1">
                    <a:lumMod val="75000"/>
                  </a:schemeClr>
                </a:solidFill>
              </a:rPr>
              <a:t>1. </a:t>
            </a:r>
            <a:r>
              <a:rPr lang="en-US" altLang="ja-JP" cap="none" dirty="0" smtClean="0">
                <a:solidFill>
                  <a:schemeClr val="bg1">
                    <a:lumMod val="75000"/>
                  </a:schemeClr>
                </a:solidFill>
              </a:rPr>
              <a:t>Materials in nuclear engineering</a:t>
            </a:r>
            <a:br>
              <a:rPr lang="en-US" altLang="ja-JP" cap="none" dirty="0" smtClean="0">
                <a:solidFill>
                  <a:schemeClr val="bg1">
                    <a:lumMod val="75000"/>
                  </a:schemeClr>
                </a:solidFill>
              </a:rPr>
            </a:br>
            <a:r>
              <a:rPr lang="en-US" altLang="ja-JP" cap="none" dirty="0" smtClean="0">
                <a:solidFill>
                  <a:schemeClr val="bg1">
                    <a:lumMod val="75000"/>
                  </a:schemeClr>
                </a:solidFill>
              </a:rPr>
              <a:t/>
            </a:r>
            <a:br>
              <a:rPr lang="en-US" altLang="ja-JP" cap="none" dirty="0" smtClean="0">
                <a:solidFill>
                  <a:schemeClr val="bg1">
                    <a:lumMod val="75000"/>
                  </a:schemeClr>
                </a:solidFill>
              </a:rPr>
            </a:br>
            <a:r>
              <a:rPr lang="en-US" altLang="ja-JP" cap="none" dirty="0" smtClean="0">
                <a:solidFill>
                  <a:schemeClr val="bg1">
                    <a:lumMod val="75000"/>
                  </a:schemeClr>
                </a:solidFill>
              </a:rPr>
              <a:t>2. Basic Concepts of Radiation Damage </a:t>
            </a:r>
            <a:br>
              <a:rPr lang="en-US" altLang="ja-JP" cap="none" dirty="0" smtClean="0">
                <a:solidFill>
                  <a:schemeClr val="bg1">
                    <a:lumMod val="75000"/>
                  </a:schemeClr>
                </a:solidFill>
              </a:rPr>
            </a:br>
            <a:r>
              <a:rPr lang="en-US" altLang="ja-JP" cap="none" dirty="0"/>
              <a:t/>
            </a:r>
            <a:br>
              <a:rPr lang="en-US" altLang="ja-JP" cap="none" dirty="0"/>
            </a:br>
            <a:r>
              <a:rPr lang="en-US" altLang="ja-JP" cap="none" dirty="0" smtClean="0"/>
              <a:t>3. Practical Effects of Radiation </a:t>
            </a:r>
            <a:r>
              <a:rPr lang="en-US" altLang="ja-JP" cap="none" dirty="0"/>
              <a:t>Damage</a:t>
            </a:r>
            <a:br>
              <a:rPr lang="en-US" altLang="ja-JP" cap="none" dirty="0"/>
            </a:br>
            <a:r>
              <a:rPr lang="en-US" altLang="ja-JP" cap="none" dirty="0" smtClean="0"/>
              <a:t>	</a:t>
            </a:r>
            <a:r>
              <a:rPr lang="en-US" altLang="ja-JP" sz="3100" cap="none" dirty="0" smtClean="0"/>
              <a:t>3-1 </a:t>
            </a:r>
            <a:r>
              <a:rPr lang="en-US" altLang="ja-JP" sz="3100" cap="none" dirty="0"/>
              <a:t>review of mechanical engineering</a:t>
            </a:r>
            <a:br>
              <a:rPr lang="en-US" altLang="ja-JP" sz="3100" cap="none" dirty="0"/>
            </a:br>
            <a:r>
              <a:rPr lang="en-US" altLang="ja-JP" sz="3100" cap="none" dirty="0" smtClean="0"/>
              <a:t>	3-2 </a:t>
            </a:r>
            <a:r>
              <a:rPr lang="en-US" altLang="ja-JP" sz="3100" cap="none" dirty="0"/>
              <a:t>practical issues due to radiation</a:t>
            </a:r>
            <a:r>
              <a:rPr lang="en-US" altLang="ja-JP" dirty="0" smtClean="0"/>
              <a:t/>
            </a:r>
            <a:br>
              <a:rPr lang="en-US" altLang="ja-JP" dirty="0" smtClean="0"/>
            </a:br>
            <a:endParaRPr lang="ja-JP" altLang="en-US" dirty="0" smtClean="0">
              <a:solidFill>
                <a:schemeClr val="bg1">
                  <a:lumMod val="75000"/>
                </a:schemeClr>
              </a:solidFill>
            </a:endParaRPr>
          </a:p>
        </p:txBody>
      </p:sp>
      <p:sp>
        <p:nvSpPr>
          <p:cNvPr id="10243" name="スライド番号プレースホルダー 2"/>
          <p:cNvSpPr>
            <a:spLocks noGrp="1"/>
          </p:cNvSpPr>
          <p:nvPr>
            <p:ph type="sldNum" sz="quarter" idx="12"/>
          </p:nvPr>
        </p:nvSpPr>
        <p:spPr bwMode="auto">
          <a:xfrm>
            <a:off x="8793163" y="6492875"/>
            <a:ext cx="35083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B8865BF1-E345-4F65-97C6-9D7AAE70DFD5}" type="slidenum">
              <a:rPr lang="ja-JP" altLang="en-US" sz="1200">
                <a:solidFill>
                  <a:srgbClr val="898989"/>
                </a:solidFill>
              </a:rPr>
              <a:pPr>
                <a:spcBef>
                  <a:spcPct val="0"/>
                </a:spcBef>
                <a:buFontTx/>
                <a:buNone/>
              </a:pPr>
              <a:t>8</a:t>
            </a:fld>
            <a:endParaRPr lang="ja-JP" altLang="en-US" sz="1200">
              <a:solidFill>
                <a:srgbClr val="898989"/>
              </a:solidFill>
            </a:endParaRPr>
          </a:p>
        </p:txBody>
      </p:sp>
      <p:sp>
        <p:nvSpPr>
          <p:cNvPr id="3" name="正方形/長方形 2"/>
          <p:cNvSpPr/>
          <p:nvPr/>
        </p:nvSpPr>
        <p:spPr>
          <a:xfrm>
            <a:off x="374650" y="5065713"/>
            <a:ext cx="8521700" cy="46672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2"/>
          <p:cNvSpPr>
            <a:spLocks noChangeShapeType="1"/>
          </p:cNvSpPr>
          <p:nvPr/>
        </p:nvSpPr>
        <p:spPr bwMode="auto">
          <a:xfrm>
            <a:off x="304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126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207963"/>
            <a:ext cx="111601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25"/>
          <p:cNvSpPr txBox="1">
            <a:spLocks noChangeArrowheads="1"/>
          </p:cNvSpPr>
          <p:nvPr/>
        </p:nvSpPr>
        <p:spPr bwMode="auto">
          <a:xfrm>
            <a:off x="1228725" y="188913"/>
            <a:ext cx="7540625" cy="584200"/>
          </a:xfrm>
          <a:prstGeom prst="rect">
            <a:avLst/>
          </a:prstGeom>
          <a:noFill/>
          <a:ln w="9525">
            <a:noFill/>
            <a:miter lim="800000"/>
            <a:headEnd/>
            <a:tailEnd/>
          </a:ln>
        </p:spPr>
        <p:txBody>
          <a:bodyPr>
            <a:spAutoFit/>
          </a:bodyPr>
          <a:lstStyle/>
          <a:p>
            <a:pPr algn="ctr" eaLnBrk="1" fontAlgn="auto" hangingPunct="1">
              <a:spcBef>
                <a:spcPts val="0"/>
              </a:spcBef>
              <a:spcAft>
                <a:spcPts val="0"/>
              </a:spcAft>
              <a:defRPr/>
            </a:pPr>
            <a:r>
              <a:rPr lang="en-US" altLang="ja-JP" sz="3200" b="1" dirty="0">
                <a:solidFill>
                  <a:schemeClr val="tx1">
                    <a:lumMod val="95000"/>
                    <a:lumOff val="5000"/>
                  </a:schemeClr>
                </a:solidFill>
                <a:ea typeface="+mn-ea"/>
                <a:cs typeface="Arial" pitchFamily="34" charset="0"/>
              </a:rPr>
              <a:t>3-1 review of mechanical engineering</a:t>
            </a:r>
            <a:endParaRPr lang="ja-JP" altLang="en-US" sz="3200" b="1" dirty="0">
              <a:solidFill>
                <a:schemeClr val="tx1">
                  <a:lumMod val="95000"/>
                  <a:lumOff val="5000"/>
                </a:schemeClr>
              </a:solidFill>
              <a:ea typeface="+mn-ea"/>
              <a:cs typeface="Arial" pitchFamily="34" charset="0"/>
            </a:endParaRPr>
          </a:p>
        </p:txBody>
      </p:sp>
      <p:sp>
        <p:nvSpPr>
          <p:cNvPr id="18" name="テキスト ボックス 17"/>
          <p:cNvSpPr txBox="1"/>
          <p:nvPr/>
        </p:nvSpPr>
        <p:spPr>
          <a:xfrm>
            <a:off x="465138" y="1754804"/>
            <a:ext cx="8229600" cy="523220"/>
          </a:xfrm>
          <a:prstGeom prst="rect">
            <a:avLst/>
          </a:prstGeom>
          <a:ln/>
        </p:spPr>
        <p:style>
          <a:lnRef idx="0">
            <a:schemeClr val="accent1"/>
          </a:lnRef>
          <a:fillRef idx="3">
            <a:schemeClr val="accent1"/>
          </a:fillRef>
          <a:effectRef idx="3">
            <a:schemeClr val="accent1"/>
          </a:effectRef>
          <a:fontRef idx="minor">
            <a:schemeClr val="lt1"/>
          </a:fontRef>
        </p:style>
        <p:txBody>
          <a:bodyPr>
            <a:spAutoFit/>
          </a:bodyPr>
          <a:lstStyle/>
          <a:p>
            <a:pPr algn="ctr" eaLnBrk="1" fontAlgn="auto" hangingPunct="1">
              <a:spcBef>
                <a:spcPts val="0"/>
              </a:spcBef>
              <a:spcAft>
                <a:spcPts val="0"/>
              </a:spcAft>
              <a:defRPr/>
            </a:pPr>
            <a:r>
              <a:rPr lang="en-US" altLang="ja-JP" sz="2800" dirty="0">
                <a:latin typeface="+mn-ea"/>
              </a:rPr>
              <a:t>Do you think that </a:t>
            </a:r>
            <a:r>
              <a:rPr lang="en-US" altLang="ja-JP" sz="2800" dirty="0">
                <a:solidFill>
                  <a:srgbClr val="FF6699"/>
                </a:solidFill>
                <a:latin typeface="+mn-ea"/>
              </a:rPr>
              <a:t>strong</a:t>
            </a:r>
            <a:r>
              <a:rPr lang="en-US" altLang="ja-JP" sz="2800" dirty="0">
                <a:latin typeface="+mn-ea"/>
              </a:rPr>
              <a:t> material is good material?</a:t>
            </a:r>
          </a:p>
        </p:txBody>
      </p:sp>
      <p:sp>
        <p:nvSpPr>
          <p:cNvPr id="19" name="テキスト ボックス 45"/>
          <p:cNvSpPr txBox="1">
            <a:spLocks noChangeArrowheads="1"/>
          </p:cNvSpPr>
          <p:nvPr/>
        </p:nvSpPr>
        <p:spPr bwMode="auto">
          <a:xfrm>
            <a:off x="476250" y="2409825"/>
            <a:ext cx="8218488" cy="1077913"/>
          </a:xfrm>
          <a:prstGeom prst="rect">
            <a:avLst/>
          </a:prstGeom>
          <a:solidFill>
            <a:srgbClr val="FFFFCC"/>
          </a:solidFill>
          <a:ln w="19050">
            <a:solidFill>
              <a:srgbClr val="FFC00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a:t>The main purpose of this section is to </a:t>
            </a:r>
          </a:p>
          <a:p>
            <a:pPr algn="ctr" eaLnBrk="1" hangingPunct="1">
              <a:spcBef>
                <a:spcPct val="0"/>
              </a:spcBef>
              <a:buFontTx/>
              <a:buNone/>
            </a:pPr>
            <a:r>
              <a:rPr lang="en-US" altLang="ja-JP"/>
              <a:t>obtain the right answer to this question.</a:t>
            </a:r>
          </a:p>
        </p:txBody>
      </p:sp>
      <p:pic>
        <p:nvPicPr>
          <p:cNvPr id="11273" name="図 32" descr="owa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70438" y="3594100"/>
            <a:ext cx="3565525"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図 43" descr="ochawa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7575" y="3600450"/>
            <a:ext cx="3636963"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テキスト ボックス 9"/>
          <p:cNvSpPr txBox="1">
            <a:spLocks noChangeArrowheads="1"/>
          </p:cNvSpPr>
          <p:nvPr/>
        </p:nvSpPr>
        <p:spPr bwMode="auto">
          <a:xfrm>
            <a:off x="954088" y="3595688"/>
            <a:ext cx="1439862"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Rice bowl</a:t>
            </a:r>
            <a:endParaRPr lang="ja-JP" altLang="en-US" sz="2000">
              <a:latin typeface="Arial" panose="020B0604020202020204" pitchFamily="34" charset="0"/>
            </a:endParaRPr>
          </a:p>
        </p:txBody>
      </p:sp>
      <p:sp>
        <p:nvSpPr>
          <p:cNvPr id="11276" name="テキスト ボックス 10"/>
          <p:cNvSpPr txBox="1">
            <a:spLocks noChangeArrowheads="1"/>
          </p:cNvSpPr>
          <p:nvPr/>
        </p:nvSpPr>
        <p:spPr bwMode="auto">
          <a:xfrm>
            <a:off x="4770438" y="3563938"/>
            <a:ext cx="2016125"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Miso soup bowl</a:t>
            </a:r>
            <a:endParaRPr lang="ja-JP" altLang="en-US" sz="2000">
              <a:latin typeface="Arial" panose="020B0604020202020204" pitchFamily="34" charset="0"/>
            </a:endParaRPr>
          </a:p>
        </p:txBody>
      </p:sp>
      <p:sp>
        <p:nvSpPr>
          <p:cNvPr id="11277" name="テキスト ボックス 11"/>
          <p:cNvSpPr txBox="1">
            <a:spLocks noChangeArrowheads="1"/>
          </p:cNvSpPr>
          <p:nvPr/>
        </p:nvSpPr>
        <p:spPr bwMode="auto">
          <a:xfrm>
            <a:off x="2682875" y="5580063"/>
            <a:ext cx="1871663"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china</a:t>
            </a:r>
            <a:endParaRPr lang="ja-JP" altLang="en-US" sz="2000">
              <a:latin typeface="Arial" panose="020B0604020202020204" pitchFamily="34" charset="0"/>
            </a:endParaRPr>
          </a:p>
        </p:txBody>
      </p:sp>
      <p:sp>
        <p:nvSpPr>
          <p:cNvPr id="11278" name="テキスト ボックス 12"/>
          <p:cNvSpPr txBox="1">
            <a:spLocks noChangeArrowheads="1"/>
          </p:cNvSpPr>
          <p:nvPr/>
        </p:nvSpPr>
        <p:spPr bwMode="auto">
          <a:xfrm>
            <a:off x="6426200" y="5599113"/>
            <a:ext cx="1873250" cy="40005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000">
                <a:latin typeface="Arial" panose="020B0604020202020204" pitchFamily="34" charset="0"/>
              </a:rPr>
              <a:t>made of wood</a:t>
            </a:r>
            <a:endParaRPr lang="ja-JP" altLang="en-US" sz="2000">
              <a:latin typeface="Arial" panose="020B0604020202020204" pitchFamily="34" charset="0"/>
            </a:endParaRPr>
          </a:p>
        </p:txBody>
      </p:sp>
      <p:sp>
        <p:nvSpPr>
          <p:cNvPr id="27" name="テキスト ボックス 45"/>
          <p:cNvSpPr txBox="1">
            <a:spLocks noChangeArrowheads="1"/>
          </p:cNvSpPr>
          <p:nvPr/>
        </p:nvSpPr>
        <p:spPr bwMode="auto">
          <a:xfrm>
            <a:off x="1000125" y="6030913"/>
            <a:ext cx="7108825" cy="523875"/>
          </a:xfrm>
          <a:prstGeom prst="rect">
            <a:avLst/>
          </a:prstGeom>
          <a:solidFill>
            <a:srgbClr val="CCFFCC"/>
          </a:solidFill>
          <a:ln w="19050">
            <a:solidFill>
              <a:srgbClr val="00B050"/>
            </a:solidFill>
            <a:miter lim="800000"/>
            <a:headEnd/>
            <a:tailEnd/>
          </a:ln>
        </p:spPr>
        <p:txBody>
          <a:bodyPr lIns="72000" rIns="72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US" altLang="ja-JP" sz="2800"/>
              <a:t>Which material (not food!) is better ?</a:t>
            </a:r>
          </a:p>
        </p:txBody>
      </p:sp>
      <p:sp>
        <p:nvSpPr>
          <p:cNvPr id="11280" name="スライド番号プレースホルダー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84D8162-7F96-4CED-BE65-68D07CAD2668}" type="slidenum">
              <a:rPr lang="ja-JP" altLang="en-US" sz="1200">
                <a:solidFill>
                  <a:srgbClr val="898989"/>
                </a:solidFill>
              </a:rPr>
              <a:pPr>
                <a:spcBef>
                  <a:spcPct val="0"/>
                </a:spcBef>
                <a:buFontTx/>
                <a:buNone/>
              </a:pPr>
              <a:t>9</a:t>
            </a:fld>
            <a:endParaRPr lang="ja-JP"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ppt_x"/>
                                          </p:val>
                                        </p:tav>
                                        <p:tav tm="100000">
                                          <p:val>
                                            <p:strVal val="#ppt_x"/>
                                          </p:val>
                                        </p:tav>
                                      </p:tavLst>
                                    </p:anim>
                                    <p:anim calcmode="lin" valueType="num">
                                      <p:cBhvr additive="base">
                                        <p:cTn id="1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7"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10639</TotalTime>
  <Words>3766</Words>
  <Application>Microsoft Office PowerPoint</Application>
  <PresentationFormat>On-screen Show (4:3)</PresentationFormat>
  <Paragraphs>615</Paragraphs>
  <Slides>46</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ＭＳ Ｐゴシック</vt:lpstr>
      <vt:lpstr>Calibri</vt:lpstr>
      <vt:lpstr>Osaka</vt:lpstr>
      <vt:lpstr>ＭＳ ゴシック</vt:lpstr>
      <vt:lpstr>Symbol</vt:lpstr>
      <vt:lpstr>Office テーマ</vt:lpstr>
      <vt:lpstr>1. Materials in nuclear engineering  2. Basic Concepts of Radiation Damage  2-1 particle/target interactions  2-2 displacement damage  2-3  microstructural evolution 3. Practical Effects of Radiation Damage </vt:lpstr>
      <vt:lpstr>PowerPoint Presentation</vt:lpstr>
      <vt:lpstr>PowerPoint Presentation</vt:lpstr>
      <vt:lpstr>PowerPoint Presentation</vt:lpstr>
      <vt:lpstr>PowerPoint Presentation</vt:lpstr>
      <vt:lpstr>PowerPoint Presentation</vt:lpstr>
      <vt:lpstr>PowerPoint Presentation</vt:lpstr>
      <vt:lpstr>1. Materials in nuclear engineering  2. Basic Concepts of Radiation Damage   3. Practical Effects of Radiation Damage  3-1 review of mechanical engineering  3-2 practical issues due to radiation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Materials in nuclear engineering  2. Basic Concepts of Radiation Damage   3. Practical Effects of Radiation Damage  3-1 review of mechanical engineering  3-2 practical issues due to radiation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原子炉材料</dc:title>
  <dc:creator>沢井</dc:creator>
  <cp:lastModifiedBy>ucin sietz</cp:lastModifiedBy>
  <cp:revision>414</cp:revision>
  <cp:lastPrinted>2015-09-17T02:16:34Z</cp:lastPrinted>
  <dcterms:created xsi:type="dcterms:W3CDTF">2014-04-08T02:21:07Z</dcterms:created>
  <dcterms:modified xsi:type="dcterms:W3CDTF">2017-11-19T08:02:05Z</dcterms:modified>
</cp:coreProperties>
</file>