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2"/>
  </p:notesMasterIdLst>
  <p:handoutMasterIdLst>
    <p:handoutMasterId r:id="rId43"/>
  </p:handoutMasterIdLst>
  <p:sldIdLst>
    <p:sldId id="256" r:id="rId2"/>
    <p:sldId id="353" r:id="rId3"/>
    <p:sldId id="263" r:id="rId4"/>
    <p:sldId id="259" r:id="rId5"/>
    <p:sldId id="284" r:id="rId6"/>
    <p:sldId id="286" r:id="rId7"/>
    <p:sldId id="287" r:id="rId8"/>
    <p:sldId id="290" r:id="rId9"/>
    <p:sldId id="321" r:id="rId10"/>
    <p:sldId id="300" r:id="rId11"/>
    <p:sldId id="326" r:id="rId12"/>
    <p:sldId id="325" r:id="rId13"/>
    <p:sldId id="323" r:id="rId14"/>
    <p:sldId id="392" r:id="rId15"/>
    <p:sldId id="391" r:id="rId16"/>
    <p:sldId id="327" r:id="rId17"/>
    <p:sldId id="324" r:id="rId18"/>
    <p:sldId id="328" r:id="rId19"/>
    <p:sldId id="329" r:id="rId20"/>
    <p:sldId id="331" r:id="rId21"/>
    <p:sldId id="332" r:id="rId22"/>
    <p:sldId id="333" r:id="rId23"/>
    <p:sldId id="334" r:id="rId24"/>
    <p:sldId id="335" r:id="rId25"/>
    <p:sldId id="381" r:id="rId26"/>
    <p:sldId id="382" r:id="rId27"/>
    <p:sldId id="383" r:id="rId28"/>
    <p:sldId id="384" r:id="rId29"/>
    <p:sldId id="385" r:id="rId30"/>
    <p:sldId id="386" r:id="rId31"/>
    <p:sldId id="337" r:id="rId32"/>
    <p:sldId id="388" r:id="rId33"/>
    <p:sldId id="338" r:id="rId34"/>
    <p:sldId id="289" r:id="rId35"/>
    <p:sldId id="336" r:id="rId36"/>
    <p:sldId id="347" r:id="rId37"/>
    <p:sldId id="346" r:id="rId38"/>
    <p:sldId id="342" r:id="rId39"/>
    <p:sldId id="343" r:id="rId40"/>
    <p:sldId id="344" r:id="rId41"/>
  </p:sldIdLst>
  <p:sldSz cx="9144000" cy="6858000" type="screen4x3"/>
  <p:notesSz cx="6807200" cy="9939338"/>
  <p:defaultTex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0066FF"/>
    <a:srgbClr val="FFCCFF"/>
    <a:srgbClr val="CCFFCC"/>
    <a:srgbClr val="00FFFF"/>
    <a:srgbClr val="CCFFFF"/>
    <a:srgbClr val="66FF99"/>
    <a:srgbClr val="FF6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828" autoAdjust="0"/>
    <p:restoredTop sz="94256" autoAdjust="0"/>
  </p:normalViewPr>
  <p:slideViewPr>
    <p:cSldViewPr snapToGrid="0">
      <p:cViewPr varScale="1">
        <p:scale>
          <a:sx n="70" d="100"/>
          <a:sy n="70" d="100"/>
        </p:scale>
        <p:origin x="1254" y="66"/>
      </p:cViewPr>
      <p:guideLst>
        <p:guide orient="horz" pos="2160"/>
        <p:guide pos="2880"/>
      </p:guideLst>
    </p:cSldViewPr>
  </p:slideViewPr>
  <p:outlineViewPr>
    <p:cViewPr>
      <p:scale>
        <a:sx n="33" d="100"/>
        <a:sy n="33" d="100"/>
      </p:scale>
      <p:origin x="0" y="-2106"/>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 r:id="rId18" collapse="1"/>
      <p:sld r:id="rId19" collapse="1"/>
      <p:sld r:id="rId20" collapse="1"/>
      <p:sld r:id="rId21" collapse="1"/>
      <p:sld r:id="rId22" collapse="1"/>
      <p:sld r:id="rId23" collapse="1"/>
      <p:sld r:id="rId24" collapse="1"/>
      <p:sld r:id="rId25" collapse="1"/>
      <p:sld r:id="rId26" collapse="1"/>
      <p:sld r:id="rId27" collapse="1"/>
      <p:sld r:id="rId28" collapse="1"/>
      <p:sld r:id="rId29" collapse="1"/>
      <p:sld r:id="rId30" collapse="1"/>
      <p:sld r:id="rId31" collapse="1"/>
      <p:sld r:id="rId32" collapse="1"/>
      <p:sld r:id="rId33" collapse="1"/>
      <p:sld r:id="rId34" collapse="1"/>
    </p:sldLst>
  </p:outlineViewPr>
  <p:notesTextViewPr>
    <p:cViewPr>
      <p:scale>
        <a:sx n="3" d="2"/>
        <a:sy n="3" d="2"/>
      </p:scale>
      <p:origin x="0" y="0"/>
    </p:cViewPr>
  </p:notesTextViewPr>
  <p:sorterViewPr>
    <p:cViewPr varScale="1">
      <p:scale>
        <a:sx n="1" d="1"/>
        <a:sy n="1" d="1"/>
      </p:scale>
      <p:origin x="0" y="-12492"/>
    </p:cViewPr>
  </p:sorterViewPr>
  <p:gridSpacing cx="72010" cy="7201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_rels/viewProps.xml.rels><?xml version="1.0" encoding="UTF-8" standalone="yes"?>
<Relationships xmlns="http://schemas.openxmlformats.org/package/2006/relationships"><Relationship Id="rId13" Type="http://schemas.openxmlformats.org/officeDocument/2006/relationships/slide" Target="slides/slide13.xml"/><Relationship Id="rId18" Type="http://schemas.openxmlformats.org/officeDocument/2006/relationships/slide" Target="slides/slide18.xml"/><Relationship Id="rId26" Type="http://schemas.openxmlformats.org/officeDocument/2006/relationships/slide" Target="slides/slide32.xml"/><Relationship Id="rId3" Type="http://schemas.openxmlformats.org/officeDocument/2006/relationships/slide" Target="slides/slide3.xml"/><Relationship Id="rId21" Type="http://schemas.openxmlformats.org/officeDocument/2006/relationships/slide" Target="slides/slide21.xml"/><Relationship Id="rId34" Type="http://schemas.openxmlformats.org/officeDocument/2006/relationships/slide" Target="slides/slide40.xml"/><Relationship Id="rId7" Type="http://schemas.openxmlformats.org/officeDocument/2006/relationships/slide" Target="slides/slide7.xml"/><Relationship Id="rId12" Type="http://schemas.openxmlformats.org/officeDocument/2006/relationships/slide" Target="slides/slide12.xml"/><Relationship Id="rId17" Type="http://schemas.openxmlformats.org/officeDocument/2006/relationships/slide" Target="slides/slide17.xml"/><Relationship Id="rId25" Type="http://schemas.openxmlformats.org/officeDocument/2006/relationships/slide" Target="slides/slide31.xml"/><Relationship Id="rId33" Type="http://schemas.openxmlformats.org/officeDocument/2006/relationships/slide" Target="slides/slide39.xml"/><Relationship Id="rId2" Type="http://schemas.openxmlformats.org/officeDocument/2006/relationships/slide" Target="slides/slide2.xml"/><Relationship Id="rId16" Type="http://schemas.openxmlformats.org/officeDocument/2006/relationships/slide" Target="slides/slide16.xml"/><Relationship Id="rId20" Type="http://schemas.openxmlformats.org/officeDocument/2006/relationships/slide" Target="slides/slide20.xml"/><Relationship Id="rId29" Type="http://schemas.openxmlformats.org/officeDocument/2006/relationships/slide" Target="slides/slide35.xml"/><Relationship Id="rId1" Type="http://schemas.openxmlformats.org/officeDocument/2006/relationships/slide" Target="slides/slide1.xml"/><Relationship Id="rId6" Type="http://schemas.openxmlformats.org/officeDocument/2006/relationships/slide" Target="slides/slide6.xml"/><Relationship Id="rId11" Type="http://schemas.openxmlformats.org/officeDocument/2006/relationships/slide" Target="slides/slide11.xml"/><Relationship Id="rId24" Type="http://schemas.openxmlformats.org/officeDocument/2006/relationships/slide" Target="slides/slide24.xml"/><Relationship Id="rId32" Type="http://schemas.openxmlformats.org/officeDocument/2006/relationships/slide" Target="slides/slide38.xml"/><Relationship Id="rId5" Type="http://schemas.openxmlformats.org/officeDocument/2006/relationships/slide" Target="slides/slide5.xml"/><Relationship Id="rId15" Type="http://schemas.openxmlformats.org/officeDocument/2006/relationships/slide" Target="slides/slide15.xml"/><Relationship Id="rId23" Type="http://schemas.openxmlformats.org/officeDocument/2006/relationships/slide" Target="slides/slide23.xml"/><Relationship Id="rId28" Type="http://schemas.openxmlformats.org/officeDocument/2006/relationships/slide" Target="slides/slide34.xml"/><Relationship Id="rId10" Type="http://schemas.openxmlformats.org/officeDocument/2006/relationships/slide" Target="slides/slide10.xml"/><Relationship Id="rId19" Type="http://schemas.openxmlformats.org/officeDocument/2006/relationships/slide" Target="slides/slide19.xml"/><Relationship Id="rId31" Type="http://schemas.openxmlformats.org/officeDocument/2006/relationships/slide" Target="slides/slide37.xml"/><Relationship Id="rId4" Type="http://schemas.openxmlformats.org/officeDocument/2006/relationships/slide" Target="slides/slide4.xml"/><Relationship Id="rId9" Type="http://schemas.openxmlformats.org/officeDocument/2006/relationships/slide" Target="slides/slide9.xml"/><Relationship Id="rId14" Type="http://schemas.openxmlformats.org/officeDocument/2006/relationships/slide" Target="slides/slide14.xml"/><Relationship Id="rId22" Type="http://schemas.openxmlformats.org/officeDocument/2006/relationships/slide" Target="slides/slide22.xml"/><Relationship Id="rId27" Type="http://schemas.openxmlformats.org/officeDocument/2006/relationships/slide" Target="slides/slide33.xml"/><Relationship Id="rId30" Type="http://schemas.openxmlformats.org/officeDocument/2006/relationships/slide" Target="slides/slide36.xml"/><Relationship Id="rId8"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atin typeface="Arial" panose="020B0604020202020204" pitchFamily="34" charset="0"/>
                <a:ea typeface="ＭＳ Ｐゴシック" panose="020B0600070205080204" pitchFamily="50" charset="-128"/>
              </a:defRPr>
            </a:lvl1pPr>
          </a:lstStyle>
          <a:p>
            <a:pPr>
              <a:defRPr/>
            </a:pPr>
            <a:endParaRPr lang="ja-JP" altLang="en-US"/>
          </a:p>
        </p:txBody>
      </p:sp>
      <p:sp>
        <p:nvSpPr>
          <p:cNvPr id="3" name="日付プレースホルダー 2"/>
          <p:cNvSpPr>
            <a:spLocks noGrp="1"/>
          </p:cNvSpPr>
          <p:nvPr>
            <p:ph type="dt" sz="quarter" idx="1"/>
          </p:nvPr>
        </p:nvSpPr>
        <p:spPr>
          <a:xfrm>
            <a:off x="3856038" y="0"/>
            <a:ext cx="2949575" cy="498475"/>
          </a:xfrm>
          <a:prstGeom prst="rect">
            <a:avLst/>
          </a:prstGeom>
        </p:spPr>
        <p:txBody>
          <a:bodyPr vert="horz" lIns="91440" tIns="45720" rIns="91440" bIns="45720" rtlCol="0"/>
          <a:lstStyle>
            <a:lvl1pPr algn="r">
              <a:defRPr sz="1200">
                <a:latin typeface="Arial" panose="020B0604020202020204" pitchFamily="34" charset="0"/>
                <a:ea typeface="ＭＳ Ｐゴシック" panose="020B0600070205080204" pitchFamily="50" charset="-128"/>
              </a:defRPr>
            </a:lvl1pPr>
          </a:lstStyle>
          <a:p>
            <a:pPr>
              <a:defRPr/>
            </a:pPr>
            <a:fld id="{991AA801-59CC-4373-8073-BA627D0C4B2D}" type="datetimeFigureOut">
              <a:rPr lang="ja-JP" altLang="en-US"/>
              <a:pPr>
                <a:defRPr/>
              </a:pPr>
              <a:t>2017/11/19</a:t>
            </a:fld>
            <a:endParaRPr lang="ja-JP" altLang="en-US"/>
          </a:p>
        </p:txBody>
      </p:sp>
      <p:sp>
        <p:nvSpPr>
          <p:cNvPr id="4" name="フッター プレースホルダー 3"/>
          <p:cNvSpPr>
            <a:spLocks noGrp="1"/>
          </p:cNvSpPr>
          <p:nvPr>
            <p:ph type="ftr" sz="quarter" idx="2"/>
          </p:nvPr>
        </p:nvSpPr>
        <p:spPr>
          <a:xfrm>
            <a:off x="0" y="9440863"/>
            <a:ext cx="2949575" cy="498475"/>
          </a:xfrm>
          <a:prstGeom prst="rect">
            <a:avLst/>
          </a:prstGeom>
        </p:spPr>
        <p:txBody>
          <a:bodyPr vert="horz" lIns="91440" tIns="45720" rIns="91440" bIns="45720" rtlCol="0" anchor="b"/>
          <a:lstStyle>
            <a:lvl1pPr algn="l">
              <a:defRPr sz="1200">
                <a:latin typeface="Arial" panose="020B0604020202020204" pitchFamily="34" charset="0"/>
                <a:ea typeface="ＭＳ Ｐゴシック" panose="020B0600070205080204" pitchFamily="50" charset="-128"/>
              </a:defRPr>
            </a:lvl1pPr>
          </a:lstStyle>
          <a:p>
            <a:pPr>
              <a:defRPr/>
            </a:pPr>
            <a:endParaRPr lang="ja-JP" altLang="en-US"/>
          </a:p>
        </p:txBody>
      </p:sp>
      <p:sp>
        <p:nvSpPr>
          <p:cNvPr id="5" name="スライド番号プレースホルダー 4"/>
          <p:cNvSpPr>
            <a:spLocks noGrp="1"/>
          </p:cNvSpPr>
          <p:nvPr>
            <p:ph type="sldNum" sz="quarter" idx="3"/>
          </p:nvPr>
        </p:nvSpPr>
        <p:spPr>
          <a:xfrm>
            <a:off x="3856038" y="9440863"/>
            <a:ext cx="2949575" cy="498475"/>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3B84DF26-4AB5-4D3B-BBB2-D0115C8B4C03}" type="slidenum">
              <a:rPr lang="ja-JP" altLang="en-US"/>
              <a:pPr/>
              <a:t>‹#›</a:t>
            </a:fld>
            <a:endParaRPr lang="ja-JP" altLang="en-US"/>
          </a:p>
        </p:txBody>
      </p:sp>
    </p:spTree>
    <p:extLst>
      <p:ext uri="{BB962C8B-B14F-4D97-AF65-F5344CB8AC3E}">
        <p14:creationId xmlns:p14="http://schemas.microsoft.com/office/powerpoint/2010/main" val="32994320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0"/>
            <a:ext cx="2951163" cy="496888"/>
          </a:xfrm>
          <a:prstGeom prst="rect">
            <a:avLst/>
          </a:prstGeom>
        </p:spPr>
        <p:txBody>
          <a:bodyPr vert="horz" lIns="92229" tIns="46115" rIns="92229" bIns="46115" rtlCol="0"/>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3" name="日付プレースホルダ 2"/>
          <p:cNvSpPr>
            <a:spLocks noGrp="1"/>
          </p:cNvSpPr>
          <p:nvPr>
            <p:ph type="dt" idx="1"/>
          </p:nvPr>
        </p:nvSpPr>
        <p:spPr>
          <a:xfrm>
            <a:off x="3854450" y="0"/>
            <a:ext cx="2951163" cy="496888"/>
          </a:xfrm>
          <a:prstGeom prst="rect">
            <a:avLst/>
          </a:prstGeom>
        </p:spPr>
        <p:txBody>
          <a:bodyPr vert="horz" lIns="92229" tIns="46115" rIns="92229" bIns="46115" rtlCol="0"/>
          <a:lstStyle>
            <a:lvl1pPr algn="r" eaLnBrk="1" fontAlgn="auto" hangingPunct="1">
              <a:spcBef>
                <a:spcPts val="0"/>
              </a:spcBef>
              <a:spcAft>
                <a:spcPts val="0"/>
              </a:spcAft>
              <a:defRPr sz="1200">
                <a:latin typeface="+mn-lt"/>
                <a:ea typeface="+mn-ea"/>
              </a:defRPr>
            </a:lvl1pPr>
          </a:lstStyle>
          <a:p>
            <a:pPr>
              <a:defRPr/>
            </a:pPr>
            <a:fld id="{8D61314A-4D1A-46AE-BA57-631CA6558414}" type="datetimeFigureOut">
              <a:rPr lang="ja-JP" altLang="en-US"/>
              <a:pPr>
                <a:defRPr/>
              </a:pPr>
              <a:t>2017/11/19</a:t>
            </a:fld>
            <a:endParaRPr lang="ja-JP" altLang="en-US"/>
          </a:p>
        </p:txBody>
      </p:sp>
      <p:sp>
        <p:nvSpPr>
          <p:cNvPr id="4" name="スライド イメージ プレースホルダ 3"/>
          <p:cNvSpPr>
            <a:spLocks noGrp="1" noRot="1" noChangeAspect="1"/>
          </p:cNvSpPr>
          <p:nvPr>
            <p:ph type="sldImg" idx="2"/>
          </p:nvPr>
        </p:nvSpPr>
        <p:spPr>
          <a:xfrm>
            <a:off x="917575" y="744538"/>
            <a:ext cx="4972050" cy="3729037"/>
          </a:xfrm>
          <a:prstGeom prst="rect">
            <a:avLst/>
          </a:prstGeom>
          <a:noFill/>
          <a:ln w="12700">
            <a:solidFill>
              <a:prstClr val="black"/>
            </a:solidFill>
          </a:ln>
        </p:spPr>
        <p:txBody>
          <a:bodyPr vert="horz" lIns="92229" tIns="46115" rIns="92229" bIns="46115" rtlCol="0" anchor="ctr"/>
          <a:lstStyle/>
          <a:p>
            <a:pPr lvl="0"/>
            <a:endParaRPr lang="ja-JP" altLang="en-US" noProof="0" smtClean="0"/>
          </a:p>
        </p:txBody>
      </p:sp>
      <p:sp>
        <p:nvSpPr>
          <p:cNvPr id="5" name="ノート プレースホルダ 4"/>
          <p:cNvSpPr>
            <a:spLocks noGrp="1"/>
          </p:cNvSpPr>
          <p:nvPr>
            <p:ph type="body" sz="quarter" idx="3"/>
          </p:nvPr>
        </p:nvSpPr>
        <p:spPr>
          <a:xfrm>
            <a:off x="679450" y="4721225"/>
            <a:ext cx="5448300" cy="4473575"/>
          </a:xfrm>
          <a:prstGeom prst="rect">
            <a:avLst/>
          </a:prstGeom>
        </p:spPr>
        <p:txBody>
          <a:bodyPr vert="horz" lIns="92229" tIns="46115" rIns="92229" bIns="46115" rtlCol="0">
            <a:normAutofit/>
          </a:bodyPr>
          <a:lstStyle/>
          <a:p>
            <a:pPr lvl="0"/>
            <a:r>
              <a:rPr lang="ja-JP" altLang="en-US" noProof="0" smtClean="0"/>
              <a:t>マスタ テキストの書式設定</a:t>
            </a:r>
          </a:p>
          <a:p>
            <a:pPr lvl="1"/>
            <a:r>
              <a:rPr lang="ja-JP" altLang="en-US" noProof="0" smtClean="0"/>
              <a:t>第 </a:t>
            </a:r>
            <a:r>
              <a:rPr lang="en-US" altLang="ja-JP" noProof="0" smtClean="0"/>
              <a:t>2 </a:t>
            </a:r>
            <a:r>
              <a:rPr lang="ja-JP" altLang="en-US" noProof="0" smtClean="0"/>
              <a:t>レベル</a:t>
            </a:r>
          </a:p>
          <a:p>
            <a:pPr lvl="2"/>
            <a:r>
              <a:rPr lang="ja-JP" altLang="en-US" noProof="0" smtClean="0"/>
              <a:t>第 </a:t>
            </a:r>
            <a:r>
              <a:rPr lang="en-US" altLang="ja-JP" noProof="0" smtClean="0"/>
              <a:t>3 </a:t>
            </a:r>
            <a:r>
              <a:rPr lang="ja-JP" altLang="en-US" noProof="0" smtClean="0"/>
              <a:t>レベル</a:t>
            </a:r>
          </a:p>
          <a:p>
            <a:pPr lvl="3"/>
            <a:r>
              <a:rPr lang="ja-JP" altLang="en-US" noProof="0" smtClean="0"/>
              <a:t>第 </a:t>
            </a:r>
            <a:r>
              <a:rPr lang="en-US" altLang="ja-JP" noProof="0" smtClean="0"/>
              <a:t>4 </a:t>
            </a:r>
            <a:r>
              <a:rPr lang="ja-JP" altLang="en-US" noProof="0" smtClean="0"/>
              <a:t>レベル</a:t>
            </a:r>
          </a:p>
          <a:p>
            <a:pPr lvl="4"/>
            <a:r>
              <a:rPr lang="ja-JP" altLang="en-US" noProof="0" smtClean="0"/>
              <a:t>第 </a:t>
            </a:r>
            <a:r>
              <a:rPr lang="en-US" altLang="ja-JP" noProof="0" smtClean="0"/>
              <a:t>5 </a:t>
            </a:r>
            <a:r>
              <a:rPr lang="ja-JP" altLang="en-US" noProof="0" smtClean="0"/>
              <a:t>レベル</a:t>
            </a:r>
          </a:p>
        </p:txBody>
      </p:sp>
      <p:sp>
        <p:nvSpPr>
          <p:cNvPr id="6" name="フッター プレースホルダ 5"/>
          <p:cNvSpPr>
            <a:spLocks noGrp="1"/>
          </p:cNvSpPr>
          <p:nvPr>
            <p:ph type="ftr" sz="quarter" idx="4"/>
          </p:nvPr>
        </p:nvSpPr>
        <p:spPr>
          <a:xfrm>
            <a:off x="0" y="9440863"/>
            <a:ext cx="2951163" cy="496887"/>
          </a:xfrm>
          <a:prstGeom prst="rect">
            <a:avLst/>
          </a:prstGeom>
        </p:spPr>
        <p:txBody>
          <a:bodyPr vert="horz" lIns="92229" tIns="46115" rIns="92229" bIns="46115" rtlCol="0" anchor="b"/>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7" name="スライド番号プレースホルダ 6"/>
          <p:cNvSpPr>
            <a:spLocks noGrp="1"/>
          </p:cNvSpPr>
          <p:nvPr>
            <p:ph type="sldNum" sz="quarter" idx="5"/>
          </p:nvPr>
        </p:nvSpPr>
        <p:spPr>
          <a:xfrm>
            <a:off x="3854450" y="9440863"/>
            <a:ext cx="2951163" cy="496887"/>
          </a:xfrm>
          <a:prstGeom prst="rect">
            <a:avLst/>
          </a:prstGeom>
        </p:spPr>
        <p:txBody>
          <a:bodyPr vert="horz" wrap="square" lIns="92229" tIns="46115" rIns="92229" bIns="46115" numCol="1" anchor="b" anchorCtr="0" compatLnSpc="1">
            <a:prstTxWarp prst="textNoShape">
              <a:avLst/>
            </a:prstTxWarp>
          </a:bodyPr>
          <a:lstStyle>
            <a:lvl1pPr algn="r" eaLnBrk="1" hangingPunct="1">
              <a:defRPr sz="1200">
                <a:latin typeface="Calibri" panose="020F0502020204030204" pitchFamily="34" charset="0"/>
              </a:defRPr>
            </a:lvl1pPr>
          </a:lstStyle>
          <a:p>
            <a:fld id="{5436642E-3931-4572-B3AE-31B5F832879E}" type="slidenum">
              <a:rPr lang="ja-JP" altLang="en-US"/>
              <a:pPr/>
              <a:t>‹#›</a:t>
            </a:fld>
            <a:endParaRPr lang="ja-JP" altLang="en-US"/>
          </a:p>
        </p:txBody>
      </p:sp>
    </p:spTree>
    <p:extLst>
      <p:ext uri="{BB962C8B-B14F-4D97-AF65-F5344CB8AC3E}">
        <p14:creationId xmlns:p14="http://schemas.microsoft.com/office/powerpoint/2010/main" val="107027026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48132"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5E505EE0-2F9E-4637-9A58-6D7130B0B160}" type="slidenum">
              <a:rPr lang="ja-JP" altLang="en-US"/>
              <a:pPr>
                <a:spcBef>
                  <a:spcPct val="0"/>
                </a:spcBef>
              </a:pPr>
              <a:t>1</a:t>
            </a:fld>
            <a:endParaRPr lang="ja-JP" altLang="en-US"/>
          </a:p>
        </p:txBody>
      </p:sp>
    </p:spTree>
    <p:extLst>
      <p:ext uri="{BB962C8B-B14F-4D97-AF65-F5344CB8AC3E}">
        <p14:creationId xmlns:p14="http://schemas.microsoft.com/office/powerpoint/2010/main" val="33745041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57348"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5B5E1B4C-50BD-4449-B86F-B43E7AB7190E}" type="slidenum">
              <a:rPr lang="ja-JP" altLang="en-US"/>
              <a:pPr>
                <a:spcBef>
                  <a:spcPct val="0"/>
                </a:spcBef>
              </a:pPr>
              <a:t>10</a:t>
            </a:fld>
            <a:endParaRPr lang="ja-JP" altLang="en-US"/>
          </a:p>
        </p:txBody>
      </p:sp>
    </p:spTree>
    <p:extLst>
      <p:ext uri="{BB962C8B-B14F-4D97-AF65-F5344CB8AC3E}">
        <p14:creationId xmlns:p14="http://schemas.microsoft.com/office/powerpoint/2010/main" val="23665539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58372"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68C92AC1-46AF-43C4-8FC6-CCE47E3A9543}" type="slidenum">
              <a:rPr lang="ja-JP" altLang="en-US"/>
              <a:pPr>
                <a:spcBef>
                  <a:spcPct val="0"/>
                </a:spcBef>
              </a:pPr>
              <a:t>11</a:t>
            </a:fld>
            <a:endParaRPr lang="ja-JP" altLang="en-US"/>
          </a:p>
        </p:txBody>
      </p:sp>
    </p:spTree>
    <p:extLst>
      <p:ext uri="{BB962C8B-B14F-4D97-AF65-F5344CB8AC3E}">
        <p14:creationId xmlns:p14="http://schemas.microsoft.com/office/powerpoint/2010/main" val="20271463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59396"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F9F5F321-D2C0-49FE-8DB5-0DEDAF4676B7}" type="slidenum">
              <a:rPr lang="ja-JP" altLang="en-US"/>
              <a:pPr>
                <a:spcBef>
                  <a:spcPct val="0"/>
                </a:spcBef>
              </a:pPr>
              <a:t>12</a:t>
            </a:fld>
            <a:endParaRPr lang="ja-JP" altLang="en-US"/>
          </a:p>
        </p:txBody>
      </p:sp>
    </p:spTree>
    <p:extLst>
      <p:ext uri="{BB962C8B-B14F-4D97-AF65-F5344CB8AC3E}">
        <p14:creationId xmlns:p14="http://schemas.microsoft.com/office/powerpoint/2010/main" val="36937213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60420"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9DC16245-7AE7-47F3-9291-C1D3DC160E0B}" type="slidenum">
              <a:rPr lang="ja-JP" altLang="en-US"/>
              <a:pPr>
                <a:spcBef>
                  <a:spcPct val="0"/>
                </a:spcBef>
              </a:pPr>
              <a:t>13</a:t>
            </a:fld>
            <a:endParaRPr lang="ja-JP" altLang="en-US"/>
          </a:p>
        </p:txBody>
      </p:sp>
    </p:spTree>
    <p:extLst>
      <p:ext uri="{BB962C8B-B14F-4D97-AF65-F5344CB8AC3E}">
        <p14:creationId xmlns:p14="http://schemas.microsoft.com/office/powerpoint/2010/main" val="33609531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61444"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D128AD7F-F326-4EA9-BDE1-533B1BA9FAF0}" type="slidenum">
              <a:rPr lang="ja-JP" altLang="en-US"/>
              <a:pPr>
                <a:spcBef>
                  <a:spcPct val="0"/>
                </a:spcBef>
              </a:pPr>
              <a:t>14</a:t>
            </a:fld>
            <a:endParaRPr lang="ja-JP" altLang="en-US"/>
          </a:p>
        </p:txBody>
      </p:sp>
    </p:spTree>
    <p:extLst>
      <p:ext uri="{BB962C8B-B14F-4D97-AF65-F5344CB8AC3E}">
        <p14:creationId xmlns:p14="http://schemas.microsoft.com/office/powerpoint/2010/main" val="3333484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62468"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F268ACD2-9D65-4C2A-9E2C-708C9EDE4942}" type="slidenum">
              <a:rPr lang="ja-JP" altLang="en-US"/>
              <a:pPr>
                <a:spcBef>
                  <a:spcPct val="0"/>
                </a:spcBef>
              </a:pPr>
              <a:t>15</a:t>
            </a:fld>
            <a:endParaRPr lang="ja-JP" altLang="en-US"/>
          </a:p>
        </p:txBody>
      </p:sp>
    </p:spTree>
    <p:extLst>
      <p:ext uri="{BB962C8B-B14F-4D97-AF65-F5344CB8AC3E}">
        <p14:creationId xmlns:p14="http://schemas.microsoft.com/office/powerpoint/2010/main" val="8015026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63492"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C90F2A38-AB84-4D62-9BDB-F3A88683A43B}" type="slidenum">
              <a:rPr lang="ja-JP" altLang="en-US"/>
              <a:pPr>
                <a:spcBef>
                  <a:spcPct val="0"/>
                </a:spcBef>
              </a:pPr>
              <a:t>16</a:t>
            </a:fld>
            <a:endParaRPr lang="ja-JP" altLang="en-US"/>
          </a:p>
        </p:txBody>
      </p:sp>
    </p:spTree>
    <p:extLst>
      <p:ext uri="{BB962C8B-B14F-4D97-AF65-F5344CB8AC3E}">
        <p14:creationId xmlns:p14="http://schemas.microsoft.com/office/powerpoint/2010/main" val="25822565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64516"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658B560D-B50B-4964-926A-6C53C8DBCA7E}" type="slidenum">
              <a:rPr lang="ja-JP" altLang="en-US"/>
              <a:pPr>
                <a:spcBef>
                  <a:spcPct val="0"/>
                </a:spcBef>
              </a:pPr>
              <a:t>17</a:t>
            </a:fld>
            <a:endParaRPr lang="ja-JP" altLang="en-US"/>
          </a:p>
        </p:txBody>
      </p:sp>
    </p:spTree>
    <p:extLst>
      <p:ext uri="{BB962C8B-B14F-4D97-AF65-F5344CB8AC3E}">
        <p14:creationId xmlns:p14="http://schemas.microsoft.com/office/powerpoint/2010/main" val="30827341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65540"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4EE27645-C923-4AF4-AE66-E0AF4BD49BE6}" type="slidenum">
              <a:rPr lang="ja-JP" altLang="en-US"/>
              <a:pPr>
                <a:spcBef>
                  <a:spcPct val="0"/>
                </a:spcBef>
              </a:pPr>
              <a:t>18</a:t>
            </a:fld>
            <a:endParaRPr lang="ja-JP" altLang="en-US"/>
          </a:p>
        </p:txBody>
      </p:sp>
    </p:spTree>
    <p:extLst>
      <p:ext uri="{BB962C8B-B14F-4D97-AF65-F5344CB8AC3E}">
        <p14:creationId xmlns:p14="http://schemas.microsoft.com/office/powerpoint/2010/main" val="10991910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66564"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B3D4F9BC-D7F1-4228-BD97-899E128FE683}" type="slidenum">
              <a:rPr lang="ja-JP" altLang="en-US"/>
              <a:pPr>
                <a:spcBef>
                  <a:spcPct val="0"/>
                </a:spcBef>
              </a:pPr>
              <a:t>19</a:t>
            </a:fld>
            <a:endParaRPr lang="ja-JP" altLang="en-US"/>
          </a:p>
        </p:txBody>
      </p:sp>
    </p:spTree>
    <p:extLst>
      <p:ext uri="{BB962C8B-B14F-4D97-AF65-F5344CB8AC3E}">
        <p14:creationId xmlns:p14="http://schemas.microsoft.com/office/powerpoint/2010/main" val="16437899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49156"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74DB06D9-F58F-4185-8FE2-9CA15D9DEFB7}" type="slidenum">
              <a:rPr lang="ja-JP" altLang="en-US"/>
              <a:pPr>
                <a:spcBef>
                  <a:spcPct val="0"/>
                </a:spcBef>
              </a:pPr>
              <a:t>2</a:t>
            </a:fld>
            <a:endParaRPr lang="ja-JP" altLang="en-US"/>
          </a:p>
        </p:txBody>
      </p:sp>
    </p:spTree>
    <p:extLst>
      <p:ext uri="{BB962C8B-B14F-4D97-AF65-F5344CB8AC3E}">
        <p14:creationId xmlns:p14="http://schemas.microsoft.com/office/powerpoint/2010/main" val="24963610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68612"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C256F1E0-70ED-4691-8416-57E69FFA7E6E}" type="slidenum">
              <a:rPr lang="ja-JP" altLang="en-US"/>
              <a:pPr>
                <a:spcBef>
                  <a:spcPct val="0"/>
                </a:spcBef>
              </a:pPr>
              <a:t>20</a:t>
            </a:fld>
            <a:endParaRPr lang="ja-JP" altLang="en-US"/>
          </a:p>
        </p:txBody>
      </p:sp>
    </p:spTree>
    <p:extLst>
      <p:ext uri="{BB962C8B-B14F-4D97-AF65-F5344CB8AC3E}">
        <p14:creationId xmlns:p14="http://schemas.microsoft.com/office/powerpoint/2010/main" val="38667684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69636"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C31A61F4-92C5-4482-9F77-A0A0ED7CE73E}" type="slidenum">
              <a:rPr lang="ja-JP" altLang="en-US"/>
              <a:pPr>
                <a:spcBef>
                  <a:spcPct val="0"/>
                </a:spcBef>
              </a:pPr>
              <a:t>21</a:t>
            </a:fld>
            <a:endParaRPr lang="ja-JP" altLang="en-US"/>
          </a:p>
        </p:txBody>
      </p:sp>
    </p:spTree>
    <p:extLst>
      <p:ext uri="{BB962C8B-B14F-4D97-AF65-F5344CB8AC3E}">
        <p14:creationId xmlns:p14="http://schemas.microsoft.com/office/powerpoint/2010/main" val="4818758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70660"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772D557F-E110-42E4-8669-878464126E41}" type="slidenum">
              <a:rPr lang="ja-JP" altLang="en-US"/>
              <a:pPr>
                <a:spcBef>
                  <a:spcPct val="0"/>
                </a:spcBef>
              </a:pPr>
              <a:t>22</a:t>
            </a:fld>
            <a:endParaRPr lang="ja-JP" altLang="en-US"/>
          </a:p>
        </p:txBody>
      </p:sp>
    </p:spTree>
    <p:extLst>
      <p:ext uri="{BB962C8B-B14F-4D97-AF65-F5344CB8AC3E}">
        <p14:creationId xmlns:p14="http://schemas.microsoft.com/office/powerpoint/2010/main" val="23494055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71684"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183215D2-82F5-4F45-8DE3-3981B4148000}" type="slidenum">
              <a:rPr lang="ja-JP" altLang="en-US"/>
              <a:pPr>
                <a:spcBef>
                  <a:spcPct val="0"/>
                </a:spcBef>
              </a:pPr>
              <a:t>23</a:t>
            </a:fld>
            <a:endParaRPr lang="ja-JP" altLang="en-US"/>
          </a:p>
        </p:txBody>
      </p:sp>
    </p:spTree>
    <p:extLst>
      <p:ext uri="{BB962C8B-B14F-4D97-AF65-F5344CB8AC3E}">
        <p14:creationId xmlns:p14="http://schemas.microsoft.com/office/powerpoint/2010/main" val="19275605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72708"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87DC36FC-746C-4FFD-9901-14E696F83F49}" type="slidenum">
              <a:rPr lang="ja-JP" altLang="en-US"/>
              <a:pPr>
                <a:spcBef>
                  <a:spcPct val="0"/>
                </a:spcBef>
              </a:pPr>
              <a:t>24</a:t>
            </a:fld>
            <a:endParaRPr lang="ja-JP" altLang="en-US"/>
          </a:p>
        </p:txBody>
      </p:sp>
    </p:spTree>
    <p:extLst>
      <p:ext uri="{BB962C8B-B14F-4D97-AF65-F5344CB8AC3E}">
        <p14:creationId xmlns:p14="http://schemas.microsoft.com/office/powerpoint/2010/main" val="29818257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73732"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1363" indent="-284163">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1413" indent="-227013">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598613" indent="-227013">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5813" indent="-227013">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3013" indent="-227013"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0213" indent="-227013"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7413" indent="-227013"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4613" indent="-227013"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6D070AA0-BD57-4E37-84E6-2F2B3523CEB5}" type="slidenum">
              <a:rPr lang="ja-JP" altLang="en-US"/>
              <a:pPr>
                <a:spcBef>
                  <a:spcPct val="0"/>
                </a:spcBef>
              </a:pPr>
              <a:t>25</a:t>
            </a:fld>
            <a:endParaRPr lang="ja-JP" altLang="en-US"/>
          </a:p>
        </p:txBody>
      </p:sp>
    </p:spTree>
    <p:extLst>
      <p:ext uri="{BB962C8B-B14F-4D97-AF65-F5344CB8AC3E}">
        <p14:creationId xmlns:p14="http://schemas.microsoft.com/office/powerpoint/2010/main" val="21771033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74756"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1363" indent="-284163">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1413" indent="-227013">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598613" indent="-227013">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5813" indent="-227013">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3013" indent="-227013"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0213" indent="-227013"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7413" indent="-227013"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4613" indent="-227013"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87835C01-6625-419A-A1F0-346E7C55A3C3}" type="slidenum">
              <a:rPr lang="ja-JP" altLang="en-US"/>
              <a:pPr>
                <a:spcBef>
                  <a:spcPct val="0"/>
                </a:spcBef>
              </a:pPr>
              <a:t>26</a:t>
            </a:fld>
            <a:endParaRPr lang="ja-JP" altLang="en-US"/>
          </a:p>
        </p:txBody>
      </p:sp>
    </p:spTree>
    <p:extLst>
      <p:ext uri="{BB962C8B-B14F-4D97-AF65-F5344CB8AC3E}">
        <p14:creationId xmlns:p14="http://schemas.microsoft.com/office/powerpoint/2010/main" val="33249239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75780"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1363" indent="-284163">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1413" indent="-227013">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598613" indent="-227013">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5813" indent="-227013">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3013" indent="-227013"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0213" indent="-227013"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7413" indent="-227013"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4613" indent="-227013"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8A3D9B9A-1661-4244-8C1F-44AFB6C2EE91}" type="slidenum">
              <a:rPr lang="ja-JP" altLang="en-US"/>
              <a:pPr>
                <a:spcBef>
                  <a:spcPct val="0"/>
                </a:spcBef>
              </a:pPr>
              <a:t>27</a:t>
            </a:fld>
            <a:endParaRPr lang="ja-JP" altLang="en-US"/>
          </a:p>
        </p:txBody>
      </p:sp>
    </p:spTree>
    <p:extLst>
      <p:ext uri="{BB962C8B-B14F-4D97-AF65-F5344CB8AC3E}">
        <p14:creationId xmlns:p14="http://schemas.microsoft.com/office/powerpoint/2010/main" val="327179162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76804"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1363" indent="-284163">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1413" indent="-227013">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598613" indent="-227013">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5813" indent="-227013">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3013" indent="-227013"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0213" indent="-227013"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7413" indent="-227013"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4613" indent="-227013"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42B3C48F-1B67-4AE4-B0CA-296004D6BD16}" type="slidenum">
              <a:rPr lang="ja-JP" altLang="en-US"/>
              <a:pPr>
                <a:spcBef>
                  <a:spcPct val="0"/>
                </a:spcBef>
              </a:pPr>
              <a:t>28</a:t>
            </a:fld>
            <a:endParaRPr lang="ja-JP" altLang="en-US"/>
          </a:p>
        </p:txBody>
      </p:sp>
    </p:spTree>
    <p:extLst>
      <p:ext uri="{BB962C8B-B14F-4D97-AF65-F5344CB8AC3E}">
        <p14:creationId xmlns:p14="http://schemas.microsoft.com/office/powerpoint/2010/main" val="38428159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77828"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1363" indent="-284163">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1413" indent="-227013">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598613" indent="-227013">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5813" indent="-227013">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3013" indent="-227013"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0213" indent="-227013"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7413" indent="-227013"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4613" indent="-227013"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16470C25-6D07-4F8E-A358-4CD1542FF717}" type="slidenum">
              <a:rPr lang="ja-JP" altLang="en-US"/>
              <a:pPr>
                <a:spcBef>
                  <a:spcPct val="0"/>
                </a:spcBef>
              </a:pPr>
              <a:t>29</a:t>
            </a:fld>
            <a:endParaRPr lang="ja-JP" altLang="en-US"/>
          </a:p>
        </p:txBody>
      </p:sp>
    </p:spTree>
    <p:extLst>
      <p:ext uri="{BB962C8B-B14F-4D97-AF65-F5344CB8AC3E}">
        <p14:creationId xmlns:p14="http://schemas.microsoft.com/office/powerpoint/2010/main" val="10839273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50180"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AF82FE9D-BC89-42A7-926F-CA5647D44B01}" type="slidenum">
              <a:rPr lang="ja-JP" altLang="en-US"/>
              <a:pPr>
                <a:spcBef>
                  <a:spcPct val="0"/>
                </a:spcBef>
              </a:pPr>
              <a:t>3</a:t>
            </a:fld>
            <a:endParaRPr lang="ja-JP" altLang="en-US"/>
          </a:p>
        </p:txBody>
      </p:sp>
    </p:spTree>
    <p:extLst>
      <p:ext uri="{BB962C8B-B14F-4D97-AF65-F5344CB8AC3E}">
        <p14:creationId xmlns:p14="http://schemas.microsoft.com/office/powerpoint/2010/main" val="383632058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78852"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1363" indent="-284163">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1413" indent="-227013">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598613" indent="-227013">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5813" indent="-227013">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3013" indent="-227013"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0213" indent="-227013"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7413" indent="-227013"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4613" indent="-227013"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020499E4-60AC-4189-B094-BC5767A69240}" type="slidenum">
              <a:rPr lang="ja-JP" altLang="en-US"/>
              <a:pPr>
                <a:spcBef>
                  <a:spcPct val="0"/>
                </a:spcBef>
              </a:pPr>
              <a:t>30</a:t>
            </a:fld>
            <a:endParaRPr lang="ja-JP" altLang="en-US"/>
          </a:p>
        </p:txBody>
      </p:sp>
    </p:spTree>
    <p:extLst>
      <p:ext uri="{BB962C8B-B14F-4D97-AF65-F5344CB8AC3E}">
        <p14:creationId xmlns:p14="http://schemas.microsoft.com/office/powerpoint/2010/main" val="31505280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79876"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D7AF1C8F-D7F5-42B8-89B6-C380AA737F3B}" type="slidenum">
              <a:rPr lang="ja-JP" altLang="en-US"/>
              <a:pPr>
                <a:spcBef>
                  <a:spcPct val="0"/>
                </a:spcBef>
              </a:pPr>
              <a:t>31</a:t>
            </a:fld>
            <a:endParaRPr lang="ja-JP" altLang="en-US"/>
          </a:p>
        </p:txBody>
      </p:sp>
    </p:spTree>
    <p:extLst>
      <p:ext uri="{BB962C8B-B14F-4D97-AF65-F5344CB8AC3E}">
        <p14:creationId xmlns:p14="http://schemas.microsoft.com/office/powerpoint/2010/main" val="198686505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80900"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9AC46243-D063-4750-B39B-6C5AA941237E}" type="slidenum">
              <a:rPr lang="ja-JP" altLang="en-US"/>
              <a:pPr>
                <a:spcBef>
                  <a:spcPct val="0"/>
                </a:spcBef>
              </a:pPr>
              <a:t>32</a:t>
            </a:fld>
            <a:endParaRPr lang="ja-JP" altLang="en-US"/>
          </a:p>
        </p:txBody>
      </p:sp>
    </p:spTree>
    <p:extLst>
      <p:ext uri="{BB962C8B-B14F-4D97-AF65-F5344CB8AC3E}">
        <p14:creationId xmlns:p14="http://schemas.microsoft.com/office/powerpoint/2010/main" val="2149795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81924"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01EE04C3-779B-4B61-8E18-84DAFD9E9F0E}" type="slidenum">
              <a:rPr lang="ja-JP" altLang="en-US"/>
              <a:pPr>
                <a:spcBef>
                  <a:spcPct val="0"/>
                </a:spcBef>
              </a:pPr>
              <a:t>33</a:t>
            </a:fld>
            <a:endParaRPr lang="ja-JP" altLang="en-US"/>
          </a:p>
        </p:txBody>
      </p:sp>
    </p:spTree>
    <p:extLst>
      <p:ext uri="{BB962C8B-B14F-4D97-AF65-F5344CB8AC3E}">
        <p14:creationId xmlns:p14="http://schemas.microsoft.com/office/powerpoint/2010/main" val="13317831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82948"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8359DCF1-3AC3-4ED6-9717-D69158795867}" type="slidenum">
              <a:rPr lang="ja-JP" altLang="en-US"/>
              <a:pPr>
                <a:spcBef>
                  <a:spcPct val="0"/>
                </a:spcBef>
              </a:pPr>
              <a:t>34</a:t>
            </a:fld>
            <a:endParaRPr lang="ja-JP" altLang="en-US"/>
          </a:p>
        </p:txBody>
      </p:sp>
    </p:spTree>
    <p:extLst>
      <p:ext uri="{BB962C8B-B14F-4D97-AF65-F5344CB8AC3E}">
        <p14:creationId xmlns:p14="http://schemas.microsoft.com/office/powerpoint/2010/main" val="144763561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83972"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C7714FD7-D656-4280-B946-DF7ED2306A09}" type="slidenum">
              <a:rPr lang="ja-JP" altLang="en-US"/>
              <a:pPr>
                <a:spcBef>
                  <a:spcPct val="0"/>
                </a:spcBef>
              </a:pPr>
              <a:t>35</a:t>
            </a:fld>
            <a:endParaRPr lang="ja-JP" altLang="en-US"/>
          </a:p>
        </p:txBody>
      </p:sp>
    </p:spTree>
    <p:extLst>
      <p:ext uri="{BB962C8B-B14F-4D97-AF65-F5344CB8AC3E}">
        <p14:creationId xmlns:p14="http://schemas.microsoft.com/office/powerpoint/2010/main" val="106486914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84996"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80CCB5BF-10FB-4BA0-A664-4AD31500E1BC}" type="slidenum">
              <a:rPr lang="ja-JP" altLang="en-US"/>
              <a:pPr>
                <a:spcBef>
                  <a:spcPct val="0"/>
                </a:spcBef>
              </a:pPr>
              <a:t>36</a:t>
            </a:fld>
            <a:endParaRPr lang="ja-JP" altLang="en-US"/>
          </a:p>
        </p:txBody>
      </p:sp>
    </p:spTree>
    <p:extLst>
      <p:ext uri="{BB962C8B-B14F-4D97-AF65-F5344CB8AC3E}">
        <p14:creationId xmlns:p14="http://schemas.microsoft.com/office/powerpoint/2010/main" val="349151369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88068"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D599FE28-6B3E-4569-A69A-A9701C2407FC}" type="slidenum">
              <a:rPr lang="ja-JP" altLang="en-US"/>
              <a:pPr>
                <a:spcBef>
                  <a:spcPct val="0"/>
                </a:spcBef>
              </a:pPr>
              <a:t>37</a:t>
            </a:fld>
            <a:endParaRPr lang="ja-JP" altLang="en-US"/>
          </a:p>
        </p:txBody>
      </p:sp>
    </p:spTree>
    <p:extLst>
      <p:ext uri="{BB962C8B-B14F-4D97-AF65-F5344CB8AC3E}">
        <p14:creationId xmlns:p14="http://schemas.microsoft.com/office/powerpoint/2010/main" val="361159337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89092"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45EF8DCC-87A2-4E11-8AAD-89E1CDE2EC4F}" type="slidenum">
              <a:rPr lang="ja-JP" altLang="en-US"/>
              <a:pPr>
                <a:spcBef>
                  <a:spcPct val="0"/>
                </a:spcBef>
              </a:pPr>
              <a:t>38</a:t>
            </a:fld>
            <a:endParaRPr lang="ja-JP" altLang="en-US"/>
          </a:p>
        </p:txBody>
      </p:sp>
    </p:spTree>
    <p:extLst>
      <p:ext uri="{BB962C8B-B14F-4D97-AF65-F5344CB8AC3E}">
        <p14:creationId xmlns:p14="http://schemas.microsoft.com/office/powerpoint/2010/main" val="399084944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90116"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E5F35B85-6CD0-4983-B44F-D40A5246EC6A}" type="slidenum">
              <a:rPr lang="ja-JP" altLang="en-US"/>
              <a:pPr>
                <a:spcBef>
                  <a:spcPct val="0"/>
                </a:spcBef>
              </a:pPr>
              <a:t>39</a:t>
            </a:fld>
            <a:endParaRPr lang="ja-JP" altLang="en-US"/>
          </a:p>
        </p:txBody>
      </p:sp>
    </p:spTree>
    <p:extLst>
      <p:ext uri="{BB962C8B-B14F-4D97-AF65-F5344CB8AC3E}">
        <p14:creationId xmlns:p14="http://schemas.microsoft.com/office/powerpoint/2010/main" val="2541219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51204"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2536B72C-9214-422C-972D-5F1CF0DF4CF2}" type="slidenum">
              <a:rPr lang="ja-JP" altLang="en-US"/>
              <a:pPr>
                <a:spcBef>
                  <a:spcPct val="0"/>
                </a:spcBef>
              </a:pPr>
              <a:t>4</a:t>
            </a:fld>
            <a:endParaRPr lang="ja-JP" altLang="en-US"/>
          </a:p>
        </p:txBody>
      </p:sp>
    </p:spTree>
    <p:extLst>
      <p:ext uri="{BB962C8B-B14F-4D97-AF65-F5344CB8AC3E}">
        <p14:creationId xmlns:p14="http://schemas.microsoft.com/office/powerpoint/2010/main" val="231009902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91140"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716D3AC0-B9BA-48B1-81A8-29A9834B6002}" type="slidenum">
              <a:rPr lang="ja-JP" altLang="en-US"/>
              <a:pPr>
                <a:spcBef>
                  <a:spcPct val="0"/>
                </a:spcBef>
              </a:pPr>
              <a:t>40</a:t>
            </a:fld>
            <a:endParaRPr lang="ja-JP" altLang="en-US"/>
          </a:p>
        </p:txBody>
      </p:sp>
    </p:spTree>
    <p:extLst>
      <p:ext uri="{BB962C8B-B14F-4D97-AF65-F5344CB8AC3E}">
        <p14:creationId xmlns:p14="http://schemas.microsoft.com/office/powerpoint/2010/main" val="1975728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latin typeface="Times" panose="02020603050405020304" pitchFamily="18" charset="0"/>
              <a:ea typeface="Osaka" pitchFamily="1" charset="-128"/>
            </a:endParaRPr>
          </a:p>
        </p:txBody>
      </p:sp>
      <p:sp>
        <p:nvSpPr>
          <p:cNvPr id="52228" name="スライド番号プレースホルダ 3"/>
          <p:cNvSpPr txBox="1">
            <a:spLocks noGrp="1"/>
          </p:cNvSpPr>
          <p:nvPr/>
        </p:nvSpPr>
        <p:spPr bwMode="auto">
          <a:xfrm>
            <a:off x="3859213" y="94408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35" tIns="46119" rIns="92235" bIns="46119" anchor="b"/>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lgn="r" eaLnBrk="1" hangingPunct="1">
              <a:spcBef>
                <a:spcPct val="0"/>
              </a:spcBef>
            </a:pPr>
            <a:fld id="{8B805FE1-055A-415F-94BA-015061A52149}" type="slidenum">
              <a:rPr lang="en-US" altLang="ja-JP"/>
              <a:pPr algn="r" eaLnBrk="1" hangingPunct="1">
                <a:spcBef>
                  <a:spcPct val="0"/>
                </a:spcBef>
              </a:pPr>
              <a:t>5</a:t>
            </a:fld>
            <a:endParaRPr lang="en-US" altLang="ja-JP"/>
          </a:p>
        </p:txBody>
      </p:sp>
    </p:spTree>
    <p:extLst>
      <p:ext uri="{BB962C8B-B14F-4D97-AF65-F5344CB8AC3E}">
        <p14:creationId xmlns:p14="http://schemas.microsoft.com/office/powerpoint/2010/main" val="32916760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53252"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7C4720DC-1D0F-44A7-8539-1A960BDFC0AA}" type="slidenum">
              <a:rPr lang="ja-JP" altLang="en-US"/>
              <a:pPr>
                <a:spcBef>
                  <a:spcPct val="0"/>
                </a:spcBef>
              </a:pPr>
              <a:t>6</a:t>
            </a:fld>
            <a:endParaRPr lang="ja-JP" altLang="en-US"/>
          </a:p>
        </p:txBody>
      </p:sp>
    </p:spTree>
    <p:extLst>
      <p:ext uri="{BB962C8B-B14F-4D97-AF65-F5344CB8AC3E}">
        <p14:creationId xmlns:p14="http://schemas.microsoft.com/office/powerpoint/2010/main" val="27527450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54276"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00A9EC49-E392-45B3-8F85-FC066DE699CC}" type="slidenum">
              <a:rPr lang="ja-JP" altLang="en-US"/>
              <a:pPr>
                <a:spcBef>
                  <a:spcPct val="0"/>
                </a:spcBef>
              </a:pPr>
              <a:t>7</a:t>
            </a:fld>
            <a:endParaRPr lang="ja-JP" altLang="en-US"/>
          </a:p>
        </p:txBody>
      </p:sp>
    </p:spTree>
    <p:extLst>
      <p:ext uri="{BB962C8B-B14F-4D97-AF65-F5344CB8AC3E}">
        <p14:creationId xmlns:p14="http://schemas.microsoft.com/office/powerpoint/2010/main" val="13399256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55300"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365E02FC-E02E-4CC9-A1AF-5FFEC0CBF95B}" type="slidenum">
              <a:rPr lang="ja-JP" altLang="en-US"/>
              <a:pPr>
                <a:spcBef>
                  <a:spcPct val="0"/>
                </a:spcBef>
              </a:pPr>
              <a:t>8</a:t>
            </a:fld>
            <a:endParaRPr lang="ja-JP" altLang="en-US"/>
          </a:p>
        </p:txBody>
      </p:sp>
    </p:spTree>
    <p:extLst>
      <p:ext uri="{BB962C8B-B14F-4D97-AF65-F5344CB8AC3E}">
        <p14:creationId xmlns:p14="http://schemas.microsoft.com/office/powerpoint/2010/main" val="18525502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56324"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3E96E267-1D95-41B9-BFA6-3FE8DD1B7C6B}" type="slidenum">
              <a:rPr lang="ja-JP" altLang="en-US"/>
              <a:pPr>
                <a:spcBef>
                  <a:spcPct val="0"/>
                </a:spcBef>
              </a:pPr>
              <a:t>9</a:t>
            </a:fld>
            <a:endParaRPr lang="ja-JP" altLang="en-US"/>
          </a:p>
        </p:txBody>
      </p:sp>
    </p:spTree>
    <p:extLst>
      <p:ext uri="{BB962C8B-B14F-4D97-AF65-F5344CB8AC3E}">
        <p14:creationId xmlns:p14="http://schemas.microsoft.com/office/powerpoint/2010/main" val="9353893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lang="ja-JP" altLang="en-US" smtClean="0"/>
              <a:t>マスタ タイトルの書式設定</a:t>
            </a:r>
            <a:endParaRPr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smtClean="0"/>
              <a:t>マスタ サブタイトルの書式設定</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10174C7F-C2B3-4ED5-B128-F3E1B09335EE}" type="datetime1">
              <a:rPr lang="ja-JP" altLang="en-US"/>
              <a:pPr>
                <a:defRPr/>
              </a:pPr>
              <a:t>2017/11/19</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fld id="{A727152E-C64D-4803-8325-3CD85909F75E}" type="slidenum">
              <a:rPr lang="ja-JP" altLang="en-US"/>
              <a:pPr/>
              <a:t>‹#›</a:t>
            </a:fld>
            <a:endParaRPr lang="ja-JP" altLang="en-US"/>
          </a:p>
        </p:txBody>
      </p:sp>
    </p:spTree>
    <p:extLst>
      <p:ext uri="{BB962C8B-B14F-4D97-AF65-F5344CB8AC3E}">
        <p14:creationId xmlns:p14="http://schemas.microsoft.com/office/powerpoint/2010/main" val="40809115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3C8A03CA-9458-48EC-A872-42B9934F0F2C}" type="datetime1">
              <a:rPr lang="ja-JP" altLang="en-US"/>
              <a:pPr>
                <a:defRPr/>
              </a:pPr>
              <a:t>2017/11/19</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fld id="{7F2EA0E3-F209-48B7-8FED-BB06B35E5D30}" type="slidenum">
              <a:rPr lang="ja-JP" altLang="en-US"/>
              <a:pPr/>
              <a:t>‹#›</a:t>
            </a:fld>
            <a:endParaRPr lang="ja-JP" altLang="en-US"/>
          </a:p>
        </p:txBody>
      </p:sp>
    </p:spTree>
    <p:extLst>
      <p:ext uri="{BB962C8B-B14F-4D97-AF65-F5344CB8AC3E}">
        <p14:creationId xmlns:p14="http://schemas.microsoft.com/office/powerpoint/2010/main" val="6250784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3BF4EC42-7CD6-4C5E-A0B1-0B670E321EBF}" type="datetime1">
              <a:rPr lang="ja-JP" altLang="en-US"/>
              <a:pPr>
                <a:defRPr/>
              </a:pPr>
              <a:t>2017/11/19</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fld id="{F14FBBC5-5789-48B8-B174-B71C20D64A41}" type="slidenum">
              <a:rPr lang="ja-JP" altLang="en-US"/>
              <a:pPr/>
              <a:t>‹#›</a:t>
            </a:fld>
            <a:endParaRPr lang="ja-JP" altLang="en-US"/>
          </a:p>
        </p:txBody>
      </p:sp>
    </p:spTree>
    <p:extLst>
      <p:ext uri="{BB962C8B-B14F-4D97-AF65-F5344CB8AC3E}">
        <p14:creationId xmlns:p14="http://schemas.microsoft.com/office/powerpoint/2010/main" val="27472553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55A28B93-8AE7-4E32-A0AE-403ADEA3A7A3}" type="datetime1">
              <a:rPr lang="ja-JP" altLang="en-US"/>
              <a:pPr>
                <a:defRPr/>
              </a:pPr>
              <a:t>2017/11/19</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fld id="{427EEBD4-1EED-4F03-BA28-A2CD2F6FDD66}" type="slidenum">
              <a:rPr lang="ja-JP" altLang="en-US"/>
              <a:pPr/>
              <a:t>‹#›</a:t>
            </a:fld>
            <a:endParaRPr lang="ja-JP" altLang="en-US"/>
          </a:p>
        </p:txBody>
      </p:sp>
    </p:spTree>
    <p:extLst>
      <p:ext uri="{BB962C8B-B14F-4D97-AF65-F5344CB8AC3E}">
        <p14:creationId xmlns:p14="http://schemas.microsoft.com/office/powerpoint/2010/main" val="11445157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fld id="{7C57FE02-C4C9-482E-BFC9-DD577E0CF8C5}" type="datetime1">
              <a:rPr lang="ja-JP" altLang="en-US"/>
              <a:pPr>
                <a:defRPr/>
              </a:pPr>
              <a:t>2017/11/19</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fld id="{D367EB94-30B2-4128-8D82-F20D3567A569}" type="slidenum">
              <a:rPr lang="ja-JP" altLang="en-US"/>
              <a:pPr/>
              <a:t>‹#›</a:t>
            </a:fld>
            <a:endParaRPr lang="ja-JP" altLang="en-US"/>
          </a:p>
        </p:txBody>
      </p:sp>
    </p:spTree>
    <p:extLst>
      <p:ext uri="{BB962C8B-B14F-4D97-AF65-F5344CB8AC3E}">
        <p14:creationId xmlns:p14="http://schemas.microsoft.com/office/powerpoint/2010/main" val="23187630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 3"/>
          <p:cNvSpPr>
            <a:spLocks noGrp="1"/>
          </p:cNvSpPr>
          <p:nvPr>
            <p:ph type="dt" sz="half" idx="10"/>
          </p:nvPr>
        </p:nvSpPr>
        <p:spPr/>
        <p:txBody>
          <a:bodyPr/>
          <a:lstStyle>
            <a:lvl1pPr>
              <a:defRPr/>
            </a:lvl1pPr>
          </a:lstStyle>
          <a:p>
            <a:pPr>
              <a:defRPr/>
            </a:pPr>
            <a:fld id="{4FD1301F-4B70-4240-870C-9C742803C82C}" type="datetime1">
              <a:rPr lang="ja-JP" altLang="en-US"/>
              <a:pPr>
                <a:defRPr/>
              </a:pPr>
              <a:t>2017/11/19</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fld id="{38A16488-B564-4CC9-997E-2FC29F29AAFE}" type="slidenum">
              <a:rPr lang="ja-JP" altLang="en-US"/>
              <a:pPr/>
              <a:t>‹#›</a:t>
            </a:fld>
            <a:endParaRPr lang="ja-JP" altLang="en-US"/>
          </a:p>
        </p:txBody>
      </p:sp>
    </p:spTree>
    <p:extLst>
      <p:ext uri="{BB962C8B-B14F-4D97-AF65-F5344CB8AC3E}">
        <p14:creationId xmlns:p14="http://schemas.microsoft.com/office/powerpoint/2010/main" val="12802539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 3"/>
          <p:cNvSpPr>
            <a:spLocks noGrp="1"/>
          </p:cNvSpPr>
          <p:nvPr>
            <p:ph type="dt" sz="half" idx="10"/>
          </p:nvPr>
        </p:nvSpPr>
        <p:spPr/>
        <p:txBody>
          <a:bodyPr/>
          <a:lstStyle>
            <a:lvl1pPr>
              <a:defRPr/>
            </a:lvl1pPr>
          </a:lstStyle>
          <a:p>
            <a:pPr>
              <a:defRPr/>
            </a:pPr>
            <a:fld id="{39801367-8B31-42B8-B774-ADF0230E2761}" type="datetime1">
              <a:rPr lang="ja-JP" altLang="en-US"/>
              <a:pPr>
                <a:defRPr/>
              </a:pPr>
              <a:t>2017/11/19</a:t>
            </a:fld>
            <a:endParaRPr lang="ja-JP" altLang="en-US"/>
          </a:p>
        </p:txBody>
      </p:sp>
      <p:sp>
        <p:nvSpPr>
          <p:cNvPr id="8"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9" name="スライド番号プレースホルダ 5"/>
          <p:cNvSpPr>
            <a:spLocks noGrp="1"/>
          </p:cNvSpPr>
          <p:nvPr>
            <p:ph type="sldNum" sz="quarter" idx="12"/>
          </p:nvPr>
        </p:nvSpPr>
        <p:spPr/>
        <p:txBody>
          <a:bodyPr/>
          <a:lstStyle>
            <a:lvl1pPr>
              <a:defRPr/>
            </a:lvl1pPr>
          </a:lstStyle>
          <a:p>
            <a:fld id="{97E4C3B2-1F60-4EE8-A796-F36D47EF23CB}" type="slidenum">
              <a:rPr lang="ja-JP" altLang="en-US"/>
              <a:pPr/>
              <a:t>‹#›</a:t>
            </a:fld>
            <a:endParaRPr lang="ja-JP" altLang="en-US"/>
          </a:p>
        </p:txBody>
      </p:sp>
    </p:spTree>
    <p:extLst>
      <p:ext uri="{BB962C8B-B14F-4D97-AF65-F5344CB8AC3E}">
        <p14:creationId xmlns:p14="http://schemas.microsoft.com/office/powerpoint/2010/main" val="22705452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日付プレースホルダ 3"/>
          <p:cNvSpPr>
            <a:spLocks noGrp="1"/>
          </p:cNvSpPr>
          <p:nvPr>
            <p:ph type="dt" sz="half" idx="10"/>
          </p:nvPr>
        </p:nvSpPr>
        <p:spPr/>
        <p:txBody>
          <a:bodyPr/>
          <a:lstStyle>
            <a:lvl1pPr>
              <a:defRPr/>
            </a:lvl1pPr>
          </a:lstStyle>
          <a:p>
            <a:pPr>
              <a:defRPr/>
            </a:pPr>
            <a:fld id="{ACC8A716-7E37-4B03-804D-40D1D1F89900}" type="datetime1">
              <a:rPr lang="ja-JP" altLang="en-US"/>
              <a:pPr>
                <a:defRPr/>
              </a:pPr>
              <a:t>2017/11/19</a:t>
            </a:fld>
            <a:endParaRPr lang="ja-JP" altLang="en-US"/>
          </a:p>
        </p:txBody>
      </p:sp>
      <p:sp>
        <p:nvSpPr>
          <p:cNvPr id="4"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5" name="スライド番号プレースホルダ 5"/>
          <p:cNvSpPr>
            <a:spLocks noGrp="1"/>
          </p:cNvSpPr>
          <p:nvPr>
            <p:ph type="sldNum" sz="quarter" idx="12"/>
          </p:nvPr>
        </p:nvSpPr>
        <p:spPr/>
        <p:txBody>
          <a:bodyPr/>
          <a:lstStyle>
            <a:lvl1pPr>
              <a:defRPr/>
            </a:lvl1pPr>
          </a:lstStyle>
          <a:p>
            <a:fld id="{CE3AB154-33B2-4A1C-AD74-569D6DF13DAA}" type="slidenum">
              <a:rPr lang="ja-JP" altLang="en-US"/>
              <a:pPr/>
              <a:t>‹#›</a:t>
            </a:fld>
            <a:endParaRPr lang="ja-JP" altLang="en-US"/>
          </a:p>
        </p:txBody>
      </p:sp>
    </p:spTree>
    <p:extLst>
      <p:ext uri="{BB962C8B-B14F-4D97-AF65-F5344CB8AC3E}">
        <p14:creationId xmlns:p14="http://schemas.microsoft.com/office/powerpoint/2010/main" val="13918956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fld id="{4ACF3084-0426-494F-9446-D5432C374B76}" type="datetime1">
              <a:rPr lang="ja-JP" altLang="en-US"/>
              <a:pPr>
                <a:defRPr/>
              </a:pPr>
              <a:t>2017/11/19</a:t>
            </a:fld>
            <a:endParaRPr lang="ja-JP" altLang="en-US"/>
          </a:p>
        </p:txBody>
      </p:sp>
      <p:sp>
        <p:nvSpPr>
          <p:cNvPr id="3"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4" name="スライド番号プレースホルダ 5"/>
          <p:cNvSpPr>
            <a:spLocks noGrp="1"/>
          </p:cNvSpPr>
          <p:nvPr>
            <p:ph type="sldNum" sz="quarter" idx="12"/>
          </p:nvPr>
        </p:nvSpPr>
        <p:spPr>
          <a:xfrm>
            <a:off x="8761413" y="6492875"/>
            <a:ext cx="382587" cy="365125"/>
          </a:xfrm>
        </p:spPr>
        <p:txBody>
          <a:bodyPr/>
          <a:lstStyle>
            <a:lvl1pPr>
              <a:defRPr/>
            </a:lvl1pPr>
          </a:lstStyle>
          <a:p>
            <a:fld id="{A2C57C38-73BC-42D7-8A7D-14A6D954774E}" type="slidenum">
              <a:rPr lang="ja-JP" altLang="en-US"/>
              <a:pPr/>
              <a:t>‹#›</a:t>
            </a:fld>
            <a:endParaRPr lang="ja-JP" altLang="en-US"/>
          </a:p>
        </p:txBody>
      </p:sp>
    </p:spTree>
    <p:extLst>
      <p:ext uri="{BB962C8B-B14F-4D97-AF65-F5344CB8AC3E}">
        <p14:creationId xmlns:p14="http://schemas.microsoft.com/office/powerpoint/2010/main" val="22236890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BC1E4CE5-EF89-4D38-8DEB-296B78E2A366}" type="datetime1">
              <a:rPr lang="ja-JP" altLang="en-US"/>
              <a:pPr>
                <a:defRPr/>
              </a:pPr>
              <a:t>2017/11/19</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fld id="{FB53DD3E-B48C-4CC4-AD99-E697AD32ADAE}" type="slidenum">
              <a:rPr lang="ja-JP" altLang="en-US"/>
              <a:pPr/>
              <a:t>‹#›</a:t>
            </a:fld>
            <a:endParaRPr lang="ja-JP" altLang="en-US"/>
          </a:p>
        </p:txBody>
      </p:sp>
    </p:spTree>
    <p:extLst>
      <p:ext uri="{BB962C8B-B14F-4D97-AF65-F5344CB8AC3E}">
        <p14:creationId xmlns:p14="http://schemas.microsoft.com/office/powerpoint/2010/main" val="30763417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smtClean="0"/>
              <a:t>マスタ タイトルの書式設定</a:t>
            </a:r>
            <a:endParaRPr lang="ja-JP" altLang="en-US"/>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smtClean="0"/>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83216591-D82A-4EAF-A2FE-49D897252EDD}" type="datetime1">
              <a:rPr lang="ja-JP" altLang="en-US"/>
              <a:pPr>
                <a:defRPr/>
              </a:pPr>
              <a:t>2017/11/19</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fld id="{1E064360-6FAC-45D3-8F60-E076D7A324B6}" type="slidenum">
              <a:rPr lang="ja-JP" altLang="en-US"/>
              <a:pPr/>
              <a:t>‹#›</a:t>
            </a:fld>
            <a:endParaRPr lang="ja-JP" altLang="en-US"/>
          </a:p>
        </p:txBody>
      </p:sp>
    </p:spTree>
    <p:extLst>
      <p:ext uri="{BB962C8B-B14F-4D97-AF65-F5344CB8AC3E}">
        <p14:creationId xmlns:p14="http://schemas.microsoft.com/office/powerpoint/2010/main" val="29741246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sp>
        <p:nvSpPr>
          <p:cNvPr id="1027" name="テキスト プレースホルダ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ea typeface="+mn-ea"/>
              </a:defRPr>
            </a:lvl1pPr>
          </a:lstStyle>
          <a:p>
            <a:pPr>
              <a:defRPr/>
            </a:pPr>
            <a:fld id="{8B443D69-BAF7-464E-B31C-D1AB641EF893}" type="datetime1">
              <a:rPr lang="ja-JP" altLang="en-US"/>
              <a:pPr>
                <a:defRPr/>
              </a:pPr>
              <a:t>2017/11/19</a:t>
            </a:fld>
            <a:endParaRPr lang="ja-JP" altLang="en-US"/>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defRPr>
            </a:lvl1pPr>
          </a:lstStyle>
          <a:p>
            <a:pPr>
              <a:defRPr/>
            </a:pPr>
            <a:endParaRPr lang="ja-JP" altLang="en-US"/>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fld id="{67568FD7-3D44-4D4D-B020-C2B2CCE6794D}" type="slidenum">
              <a:rPr lang="ja-JP" altLang="en-US"/>
              <a:pPr/>
              <a:t>‹#›</a:t>
            </a:fld>
            <a:endParaRPr lang="ja-JP" altLang="en-US"/>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5" r:id="rId7"/>
    <p:sldLayoutId id="2147483751" r:id="rId8"/>
    <p:sldLayoutId id="2147483752" r:id="rId9"/>
    <p:sldLayoutId id="2147483753" r:id="rId10"/>
    <p:sldLayoutId id="2147483754" r:id="rId11"/>
  </p:sldLayoutIdLst>
  <p:hf hdr="0" ft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5pPr>
      <a:lvl6pPr marL="457200" algn="ctr" rtl="0" fontAlgn="base">
        <a:spcBef>
          <a:spcPct val="0"/>
        </a:spcBef>
        <a:spcAft>
          <a:spcPct val="0"/>
        </a:spcAft>
        <a:defRPr kumimoji="1" sz="4400">
          <a:solidFill>
            <a:schemeClr val="tx1"/>
          </a:solidFill>
          <a:latin typeface="Calibri" pitchFamily="34" charset="0"/>
          <a:ea typeface="ＭＳ Ｐゴシック" charset="-128"/>
        </a:defRPr>
      </a:lvl6pPr>
      <a:lvl7pPr marL="914400" algn="ctr" rtl="0" fontAlgn="base">
        <a:spcBef>
          <a:spcPct val="0"/>
        </a:spcBef>
        <a:spcAft>
          <a:spcPct val="0"/>
        </a:spcAft>
        <a:defRPr kumimoji="1" sz="4400">
          <a:solidFill>
            <a:schemeClr val="tx1"/>
          </a:solidFill>
          <a:latin typeface="Calibri" pitchFamily="34" charset="0"/>
          <a:ea typeface="ＭＳ Ｐゴシック" charset="-128"/>
        </a:defRPr>
      </a:lvl7pPr>
      <a:lvl8pPr marL="1371600" algn="ctr" rtl="0" fontAlgn="base">
        <a:spcBef>
          <a:spcPct val="0"/>
        </a:spcBef>
        <a:spcAft>
          <a:spcPct val="0"/>
        </a:spcAft>
        <a:defRPr kumimoji="1" sz="4400">
          <a:solidFill>
            <a:schemeClr val="tx1"/>
          </a:solidFill>
          <a:latin typeface="Calibri" pitchFamily="34" charset="0"/>
          <a:ea typeface="ＭＳ Ｐゴシック" charset="-128"/>
        </a:defRPr>
      </a:lvl8pPr>
      <a:lvl9pPr marL="1828800" algn="ctr" rtl="0" fontAlgn="base">
        <a:spcBef>
          <a:spcPct val="0"/>
        </a:spcBef>
        <a:spcAft>
          <a:spcPct val="0"/>
        </a:spcAft>
        <a:defRPr kumimoji="1" sz="4400">
          <a:solidFill>
            <a:schemeClr val="tx1"/>
          </a:solidFill>
          <a:latin typeface="Calibri" pitchFamily="34" charset="0"/>
          <a:ea typeface="ＭＳ Ｐゴシック" charset="-128"/>
        </a:defRPr>
      </a:lvl9pPr>
    </p:titleStyle>
    <p:bodyStyle>
      <a:lvl1pPr marL="342900" indent="-342900"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14.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 Id="rId9"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タイトル 1"/>
          <p:cNvSpPr>
            <a:spLocks noGrp="1"/>
          </p:cNvSpPr>
          <p:nvPr>
            <p:ph type="ctrTitle"/>
          </p:nvPr>
        </p:nvSpPr>
        <p:spPr>
          <a:xfrm>
            <a:off x="684213" y="1557338"/>
            <a:ext cx="7772400" cy="1470025"/>
          </a:xfrm>
        </p:spPr>
        <p:txBody>
          <a:bodyPr/>
          <a:lstStyle/>
          <a:p>
            <a:pPr eaLnBrk="1" hangingPunct="1"/>
            <a:r>
              <a:rPr lang="en-US" altLang="ja-JP" sz="6000" smtClean="0"/>
              <a:t>Irradiation damage in materials</a:t>
            </a:r>
            <a:endParaRPr lang="ja-JP" altLang="en-US" sz="6000" smtClean="0"/>
          </a:p>
        </p:txBody>
      </p:sp>
      <p:sp>
        <p:nvSpPr>
          <p:cNvPr id="3075" name="サブタイトル 2"/>
          <p:cNvSpPr>
            <a:spLocks noGrp="1"/>
          </p:cNvSpPr>
          <p:nvPr>
            <p:ph type="subTitle" idx="1"/>
          </p:nvPr>
        </p:nvSpPr>
        <p:spPr>
          <a:xfrm>
            <a:off x="1371600" y="4365625"/>
            <a:ext cx="6400800" cy="1943100"/>
          </a:xfrm>
        </p:spPr>
        <p:txBody>
          <a:bodyPr/>
          <a:lstStyle/>
          <a:p>
            <a:pPr eaLnBrk="1" hangingPunct="1">
              <a:lnSpc>
                <a:spcPts val="2800"/>
              </a:lnSpc>
            </a:pPr>
            <a:r>
              <a:rPr lang="en-US" altLang="ja-JP" sz="3600" smtClean="0">
                <a:solidFill>
                  <a:schemeClr val="tx1"/>
                </a:solidFill>
              </a:rPr>
              <a:t>Tomotsugu Sawai</a:t>
            </a:r>
          </a:p>
          <a:p>
            <a:pPr eaLnBrk="1" hangingPunct="1">
              <a:lnSpc>
                <a:spcPts val="2800"/>
              </a:lnSpc>
            </a:pPr>
            <a:r>
              <a:rPr lang="en-US" altLang="ja-JP" sz="2800" smtClean="0">
                <a:solidFill>
                  <a:schemeClr val="tx1"/>
                </a:solidFill>
              </a:rPr>
              <a:t>Director</a:t>
            </a:r>
          </a:p>
          <a:p>
            <a:pPr eaLnBrk="1" hangingPunct="1">
              <a:lnSpc>
                <a:spcPts val="2800"/>
              </a:lnSpc>
            </a:pPr>
            <a:r>
              <a:rPr lang="en-US" altLang="ja-JP" sz="2400" smtClean="0">
                <a:solidFill>
                  <a:schemeClr val="tx1"/>
                </a:solidFill>
              </a:rPr>
              <a:t>Nuclear Human Resource Development Center</a:t>
            </a:r>
          </a:p>
          <a:p>
            <a:pPr eaLnBrk="1" hangingPunct="1">
              <a:lnSpc>
                <a:spcPts val="2800"/>
              </a:lnSpc>
            </a:pPr>
            <a:r>
              <a:rPr lang="en-US" altLang="ja-JP" sz="2800" smtClean="0">
                <a:solidFill>
                  <a:schemeClr val="tx1"/>
                </a:solidFill>
              </a:rPr>
              <a:t>Japan Atomic Energy Agency(JAEA)</a:t>
            </a:r>
            <a:endParaRPr lang="ja-JP" altLang="en-US" sz="2800" smtClean="0">
              <a:solidFill>
                <a:schemeClr val="tx1"/>
              </a:solidFill>
            </a:endParaRPr>
          </a:p>
        </p:txBody>
      </p:sp>
      <p:sp>
        <p:nvSpPr>
          <p:cNvPr id="3076" name="テキスト ボックス 3"/>
          <p:cNvSpPr txBox="1">
            <a:spLocks noChangeArrowheads="1"/>
          </p:cNvSpPr>
          <p:nvPr/>
        </p:nvSpPr>
        <p:spPr bwMode="auto">
          <a:xfrm>
            <a:off x="2725738" y="188913"/>
            <a:ext cx="616743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r" eaLnBrk="1" hangingPunct="1">
              <a:spcBef>
                <a:spcPct val="0"/>
              </a:spcBef>
              <a:buFontTx/>
              <a:buNone/>
            </a:pPr>
            <a:r>
              <a:rPr lang="en-US" altLang="ja-JP" sz="1800" baseline="30000"/>
              <a:t>61, 62, 63rd</a:t>
            </a:r>
            <a:r>
              <a:rPr lang="en-US" altLang="ja-JP" sz="1800"/>
              <a:t> ITC on Basic Reactor Engineering at Tokai</a:t>
            </a:r>
          </a:p>
          <a:p>
            <a:pPr algn="r" eaLnBrk="1" hangingPunct="1">
              <a:spcBef>
                <a:spcPct val="0"/>
              </a:spcBef>
              <a:buFontTx/>
              <a:buNone/>
            </a:pPr>
            <a:r>
              <a:rPr lang="en-US" altLang="ja-JP" sz="1800"/>
              <a:t>2015 Sept. 18 </a:t>
            </a:r>
            <a:endParaRPr lang="ja-JP" altLang="en-US" sz="180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12291"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 Box 25"/>
          <p:cNvSpPr txBox="1">
            <a:spLocks noChangeArrowheads="1"/>
          </p:cNvSpPr>
          <p:nvPr/>
        </p:nvSpPr>
        <p:spPr bwMode="auto">
          <a:xfrm>
            <a:off x="1381125" y="188913"/>
            <a:ext cx="7383463"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solidFill>
                  <a:schemeClr val="tx1">
                    <a:lumMod val="95000"/>
                    <a:lumOff val="5000"/>
                  </a:schemeClr>
                </a:solidFill>
                <a:ea typeface="+mn-ea"/>
                <a:cs typeface="Arial" pitchFamily="34" charset="0"/>
              </a:rPr>
              <a:t>2-1 particle/target interactions</a:t>
            </a:r>
            <a:endParaRPr lang="ja-JP" altLang="en-US" sz="3600" b="1" dirty="0">
              <a:solidFill>
                <a:schemeClr val="tx1">
                  <a:lumMod val="95000"/>
                  <a:lumOff val="5000"/>
                </a:schemeClr>
              </a:solidFill>
              <a:ea typeface="+mn-ea"/>
              <a:cs typeface="Arial" pitchFamily="34" charset="0"/>
            </a:endParaRPr>
          </a:p>
        </p:txBody>
      </p:sp>
      <p:sp>
        <p:nvSpPr>
          <p:cNvPr id="29701" name="テキスト ボックス 3"/>
          <p:cNvSpPr txBox="1">
            <a:spLocks noChangeArrowheads="1"/>
          </p:cNvSpPr>
          <p:nvPr/>
        </p:nvSpPr>
        <p:spPr bwMode="auto">
          <a:xfrm>
            <a:off x="1119188" y="2540000"/>
            <a:ext cx="7043737" cy="3694113"/>
          </a:xfrm>
          <a:prstGeom prst="rect">
            <a:avLst/>
          </a:prstGeom>
          <a:solidFill>
            <a:schemeClr val="bg1">
              <a:lumMod val="85000"/>
            </a:schemeClr>
          </a:solidFill>
          <a:ln>
            <a:noFill/>
          </a:ln>
        </p:spPr>
        <p:txBody>
          <a:bodyPr>
            <a:spAutoFit/>
          </a:bodyPr>
          <a:lstStyle>
            <a:lvl1pPr marL="457200" indent="-4572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Char char="-"/>
              <a:defRPr/>
            </a:pPr>
            <a:r>
              <a:rPr lang="en-US" altLang="ja-JP" sz="1800" dirty="0" smtClean="0">
                <a:latin typeface="Arial" panose="020B0604020202020204" pitchFamily="34" charset="0"/>
              </a:rPr>
              <a:t>Radiation -</a:t>
            </a:r>
          </a:p>
          <a:p>
            <a:pPr eaLnBrk="1" hangingPunct="1">
              <a:spcBef>
                <a:spcPct val="0"/>
              </a:spcBef>
              <a:buFont typeface="Calibri" panose="020F0502020204030204" pitchFamily="34" charset="0"/>
              <a:buAutoNum type="arabicPeriod"/>
              <a:defRPr/>
            </a:pPr>
            <a:r>
              <a:rPr lang="en-US" altLang="ja-JP" sz="1800" dirty="0" smtClean="0">
                <a:latin typeface="Arial" panose="020B0604020202020204" pitchFamily="34" charset="0"/>
              </a:rPr>
              <a:t>I know how </a:t>
            </a:r>
            <a:r>
              <a:rPr lang="en-US" altLang="ja-JP" sz="1800" b="1" u="sng" dirty="0" smtClean="0">
                <a:solidFill>
                  <a:srgbClr val="FF0000"/>
                </a:solidFill>
                <a:latin typeface="Arial" panose="020B0604020202020204" pitchFamily="34" charset="0"/>
              </a:rPr>
              <a:t>RUTHERFORD SCATTERING</a:t>
            </a:r>
            <a:r>
              <a:rPr lang="en-US" altLang="ja-JP" sz="1800" dirty="0" smtClean="0">
                <a:latin typeface="Arial" panose="020B0604020202020204" pitchFamily="34" charset="0"/>
              </a:rPr>
              <a:t> happens where most of energetic alpha particles injected into a thin gold foil pass through but a few particles are reflected back to the injection side. </a:t>
            </a:r>
          </a:p>
          <a:p>
            <a:pPr eaLnBrk="1" hangingPunct="1">
              <a:spcBef>
                <a:spcPct val="0"/>
              </a:spcBef>
              <a:buFont typeface="Calibri" panose="020F0502020204030204" pitchFamily="34" charset="0"/>
              <a:buAutoNum type="arabicPeriod"/>
              <a:defRPr/>
            </a:pPr>
            <a:r>
              <a:rPr lang="en-US" altLang="ja-JP" sz="1800" dirty="0" smtClean="0">
                <a:latin typeface="Arial" panose="020B0604020202020204" pitchFamily="34" charset="0"/>
              </a:rPr>
              <a:t>I know high energy particles (mostly C and H ions) are used for the </a:t>
            </a:r>
            <a:r>
              <a:rPr lang="en-US" altLang="ja-JP" sz="1800" dirty="0" smtClean="0">
                <a:solidFill>
                  <a:srgbClr val="FF0000"/>
                </a:solidFill>
                <a:latin typeface="Arial" panose="020B0604020202020204" pitchFamily="34" charset="0"/>
              </a:rPr>
              <a:t>cancer therapy</a:t>
            </a:r>
            <a:r>
              <a:rPr lang="en-US" altLang="ja-JP" sz="1800" dirty="0" smtClean="0">
                <a:latin typeface="Arial" panose="020B0604020202020204" pitchFamily="34" charset="0"/>
              </a:rPr>
              <a:t>.</a:t>
            </a:r>
          </a:p>
          <a:p>
            <a:pPr eaLnBrk="1" hangingPunct="1">
              <a:spcBef>
                <a:spcPct val="0"/>
              </a:spcBef>
              <a:buFont typeface="Calibri" panose="020F0502020204030204" pitchFamily="34" charset="0"/>
              <a:buAutoNum type="arabicPeriod"/>
              <a:defRPr/>
            </a:pPr>
            <a:r>
              <a:rPr lang="en-US" altLang="ja-JP" sz="1800" dirty="0" smtClean="0">
                <a:latin typeface="Arial" panose="020B0604020202020204" pitchFamily="34" charset="0"/>
              </a:rPr>
              <a:t>I know that the advantage of high energy particles in cancer therapy is their characteristic energy deposition along depth, called </a:t>
            </a:r>
            <a:r>
              <a:rPr lang="en-US" altLang="ja-JP" sz="1800" b="1" u="sng" dirty="0" smtClean="0">
                <a:solidFill>
                  <a:srgbClr val="FF0000"/>
                </a:solidFill>
                <a:latin typeface="Arial" panose="020B0604020202020204" pitchFamily="34" charset="0"/>
              </a:rPr>
              <a:t>BRAGG PEAK</a:t>
            </a:r>
            <a:r>
              <a:rPr lang="en-US" altLang="ja-JP" sz="1800" dirty="0" smtClean="0">
                <a:latin typeface="Arial" panose="020B0604020202020204" pitchFamily="34" charset="0"/>
              </a:rPr>
              <a:t>.</a:t>
            </a:r>
          </a:p>
          <a:p>
            <a:pPr eaLnBrk="1" hangingPunct="1">
              <a:spcBef>
                <a:spcPct val="0"/>
              </a:spcBef>
              <a:buFont typeface="Calibri" panose="020F0502020204030204" pitchFamily="34" charset="0"/>
              <a:buAutoNum type="arabicPeriod"/>
              <a:defRPr/>
            </a:pPr>
            <a:r>
              <a:rPr lang="en-US" altLang="ja-JP" sz="1800" dirty="0" smtClean="0">
                <a:latin typeface="Arial" panose="020B0604020202020204" pitchFamily="34" charset="0"/>
              </a:rPr>
              <a:t>I know another cancer therapy method, </a:t>
            </a:r>
            <a:r>
              <a:rPr lang="en-US" altLang="ja-JP" sz="1800" b="1" u="sng" dirty="0" smtClean="0">
                <a:solidFill>
                  <a:srgbClr val="FF0000"/>
                </a:solidFill>
                <a:latin typeface="Arial" panose="020B0604020202020204" pitchFamily="34" charset="0"/>
              </a:rPr>
              <a:t>BNCT</a:t>
            </a:r>
            <a:r>
              <a:rPr lang="en-US" altLang="ja-JP" sz="1800" dirty="0" smtClean="0">
                <a:latin typeface="Arial" panose="020B0604020202020204" pitchFamily="34" charset="0"/>
              </a:rPr>
              <a:t>, where </a:t>
            </a:r>
            <a:r>
              <a:rPr lang="en-US" altLang="ja-JP" sz="1800" baseline="30000" dirty="0" smtClean="0">
                <a:latin typeface="Arial" panose="020B0604020202020204" pitchFamily="34" charset="0"/>
              </a:rPr>
              <a:t>10</a:t>
            </a:r>
            <a:r>
              <a:rPr lang="en-US" altLang="ja-JP" sz="1800" dirty="0" smtClean="0">
                <a:latin typeface="Arial" panose="020B0604020202020204" pitchFamily="34" charset="0"/>
              </a:rPr>
              <a:t>B(n, </a:t>
            </a:r>
            <a:r>
              <a:rPr lang="en-US" altLang="ja-JP" sz="1800" dirty="0" smtClean="0">
                <a:latin typeface="Symbol" panose="05050102010706020507" pitchFamily="18" charset="2"/>
              </a:rPr>
              <a:t>a</a:t>
            </a:r>
            <a:r>
              <a:rPr lang="en-US" altLang="ja-JP" sz="1800" dirty="0" smtClean="0">
                <a:latin typeface="Arial" panose="020B0604020202020204" pitchFamily="34" charset="0"/>
              </a:rPr>
              <a:t>) reaction is used to kill cancer cells by the localized fission energy deposition.</a:t>
            </a:r>
          </a:p>
        </p:txBody>
      </p:sp>
      <p:sp>
        <p:nvSpPr>
          <p:cNvPr id="12294" name="テキスト ボックス 16396"/>
          <p:cNvSpPr txBox="1">
            <a:spLocks noChangeArrowheads="1"/>
          </p:cNvSpPr>
          <p:nvPr/>
        </p:nvSpPr>
        <p:spPr bwMode="auto">
          <a:xfrm>
            <a:off x="388938" y="1081088"/>
            <a:ext cx="8375650" cy="1293812"/>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800">
                <a:latin typeface="Arial" panose="020B0604020202020204" pitchFamily="34" charset="0"/>
              </a:rPr>
              <a:t>As the introduction to “Basic Concepts of Radiation Damage”, three important phenomena (interactions) in radiation will be explained.  They are,</a:t>
            </a:r>
          </a:p>
          <a:p>
            <a:pPr>
              <a:spcBef>
                <a:spcPct val="0"/>
              </a:spcBef>
              <a:buFontTx/>
              <a:buNone/>
            </a:pPr>
            <a:endParaRPr lang="en-US" altLang="ja-JP" sz="1800">
              <a:latin typeface="Arial" panose="020B0604020202020204" pitchFamily="34" charset="0"/>
            </a:endParaRPr>
          </a:p>
          <a:p>
            <a:pPr>
              <a:spcBef>
                <a:spcPct val="0"/>
              </a:spcBef>
              <a:buFontTx/>
              <a:buNone/>
            </a:pPr>
            <a:r>
              <a:rPr lang="en-US" altLang="ja-JP" sz="2400" b="1">
                <a:latin typeface="Arial" panose="020B0604020202020204" pitchFamily="34" charset="0"/>
              </a:rPr>
              <a:t>Rutherford Scattering</a:t>
            </a:r>
            <a:r>
              <a:rPr lang="en-US" altLang="ja-JP" sz="2400">
                <a:latin typeface="Arial" panose="020B0604020202020204" pitchFamily="34" charset="0"/>
              </a:rPr>
              <a:t>, </a:t>
            </a:r>
            <a:r>
              <a:rPr lang="en-US" altLang="ja-JP" sz="2400" b="1">
                <a:latin typeface="Arial" panose="020B0604020202020204" pitchFamily="34" charset="0"/>
              </a:rPr>
              <a:t>Bragg Peak</a:t>
            </a:r>
            <a:r>
              <a:rPr lang="en-US" altLang="ja-JP" sz="2400">
                <a:latin typeface="Arial" panose="020B0604020202020204" pitchFamily="34" charset="0"/>
              </a:rPr>
              <a:t>, </a:t>
            </a:r>
            <a:r>
              <a:rPr lang="en-US" altLang="ja-JP" sz="2400" b="1">
                <a:latin typeface="Arial" panose="020B0604020202020204" pitchFamily="34" charset="0"/>
              </a:rPr>
              <a:t>BNCT</a:t>
            </a:r>
            <a:r>
              <a:rPr lang="en-US" altLang="ja-JP" sz="2400">
                <a:latin typeface="Arial" panose="020B0604020202020204" pitchFamily="34" charset="0"/>
              </a:rPr>
              <a:t> cancer therapy.</a:t>
            </a:r>
          </a:p>
        </p:txBody>
      </p:sp>
      <p:sp>
        <p:nvSpPr>
          <p:cNvPr id="12295" name="スライド番号プレースホルダー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AD23240E-9952-42EC-B1EF-17942BDA37EA}" type="slidenum">
              <a:rPr lang="ja-JP" altLang="en-US" sz="1200">
                <a:solidFill>
                  <a:srgbClr val="898989"/>
                </a:solidFill>
              </a:rPr>
              <a:pPr>
                <a:spcBef>
                  <a:spcPct val="0"/>
                </a:spcBef>
                <a:buFontTx/>
                <a:buNone/>
              </a:pPr>
              <a:t>10</a:t>
            </a:fld>
            <a:endParaRPr lang="ja-JP" altLang="en-US" sz="1200">
              <a:solidFill>
                <a:srgbClr val="898989"/>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円/楕円 23"/>
          <p:cNvSpPr/>
          <p:nvPr/>
        </p:nvSpPr>
        <p:spPr>
          <a:xfrm>
            <a:off x="6108700" y="1785938"/>
            <a:ext cx="2597150" cy="25971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3315"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13316"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 Box 25"/>
          <p:cNvSpPr txBox="1">
            <a:spLocks noChangeArrowheads="1"/>
          </p:cNvSpPr>
          <p:nvPr/>
        </p:nvSpPr>
        <p:spPr bwMode="auto">
          <a:xfrm>
            <a:off x="1381125" y="188913"/>
            <a:ext cx="6781800"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solidFill>
                  <a:schemeClr val="tx1">
                    <a:lumMod val="95000"/>
                    <a:lumOff val="5000"/>
                  </a:schemeClr>
                </a:solidFill>
                <a:ea typeface="+mn-ea"/>
                <a:cs typeface="Arial" pitchFamily="34" charset="0"/>
              </a:rPr>
              <a:t>Rutherford scattering</a:t>
            </a:r>
            <a:endParaRPr lang="ja-JP" altLang="en-US" sz="3600" b="1" dirty="0">
              <a:solidFill>
                <a:schemeClr val="tx1">
                  <a:lumMod val="95000"/>
                  <a:lumOff val="5000"/>
                </a:schemeClr>
              </a:solidFill>
              <a:ea typeface="+mn-ea"/>
              <a:cs typeface="Arial" pitchFamily="34" charset="0"/>
            </a:endParaRPr>
          </a:p>
        </p:txBody>
      </p:sp>
      <p:sp>
        <p:nvSpPr>
          <p:cNvPr id="13318" name="テキスト ボックス 6"/>
          <p:cNvSpPr txBox="1">
            <a:spLocks noChangeArrowheads="1"/>
          </p:cNvSpPr>
          <p:nvPr/>
        </p:nvSpPr>
        <p:spPr bwMode="auto">
          <a:xfrm>
            <a:off x="585788" y="1808163"/>
            <a:ext cx="5167312" cy="2554287"/>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000"/>
              <a:t>In 1909, </a:t>
            </a:r>
            <a:r>
              <a:rPr lang="en-US" altLang="ja-JP" sz="2000" u="sng"/>
              <a:t>Ernest Rutherford</a:t>
            </a:r>
            <a:r>
              <a:rPr lang="en-US" altLang="ja-JP" sz="2000"/>
              <a:t>’s research group conducted a scattering experiment of </a:t>
            </a:r>
            <a:r>
              <a:rPr lang="en-US" altLang="ja-JP" sz="2000">
                <a:latin typeface="Symbol" panose="05050102010706020507" pitchFamily="18" charset="2"/>
              </a:rPr>
              <a:t>a</a:t>
            </a:r>
            <a:r>
              <a:rPr lang="en-US" altLang="ja-JP" sz="2000"/>
              <a:t> particle beam from Ra through gold foil.  </a:t>
            </a:r>
          </a:p>
          <a:p>
            <a:pPr eaLnBrk="1" hangingPunct="1">
              <a:spcBef>
                <a:spcPct val="0"/>
              </a:spcBef>
              <a:buFontTx/>
              <a:buNone/>
            </a:pPr>
            <a:r>
              <a:rPr lang="en-US" altLang="ja-JP" sz="2000"/>
              <a:t>Scattering was, in general, very small </a:t>
            </a:r>
          </a:p>
          <a:p>
            <a:pPr eaLnBrk="1" hangingPunct="1">
              <a:spcBef>
                <a:spcPct val="0"/>
              </a:spcBef>
              <a:buFontTx/>
              <a:buNone/>
            </a:pPr>
            <a:r>
              <a:rPr lang="en-US" altLang="ja-JP" sz="2000"/>
              <a:t>but they also found</a:t>
            </a:r>
            <a:r>
              <a:rPr lang="en-US" altLang="ja-JP" sz="2400"/>
              <a:t> that</a:t>
            </a:r>
          </a:p>
          <a:p>
            <a:pPr eaLnBrk="1" hangingPunct="1">
              <a:spcBef>
                <a:spcPct val="0"/>
              </a:spcBef>
              <a:buFontTx/>
              <a:buNone/>
            </a:pPr>
            <a:r>
              <a:rPr lang="en-US" altLang="ja-JP" sz="2800" u="sng">
                <a:solidFill>
                  <a:srgbClr val="FF0000"/>
                </a:solidFill>
              </a:rPr>
              <a:t>few </a:t>
            </a:r>
            <a:r>
              <a:rPr lang="en-US" altLang="ja-JP" sz="2800" u="sng">
                <a:solidFill>
                  <a:srgbClr val="FF0000"/>
                </a:solidFill>
                <a:latin typeface="Symbol" panose="05050102010706020507" pitchFamily="18" charset="2"/>
              </a:rPr>
              <a:t>a</a:t>
            </a:r>
            <a:r>
              <a:rPr lang="en-US" altLang="ja-JP" sz="2800" u="sng">
                <a:solidFill>
                  <a:srgbClr val="FF0000"/>
                </a:solidFill>
              </a:rPr>
              <a:t> particles were reflected back to the source side.</a:t>
            </a:r>
          </a:p>
        </p:txBody>
      </p:sp>
      <p:sp>
        <p:nvSpPr>
          <p:cNvPr id="17" name="テキスト ボックス 6"/>
          <p:cNvSpPr txBox="1">
            <a:spLocks noChangeArrowheads="1"/>
          </p:cNvSpPr>
          <p:nvPr/>
        </p:nvSpPr>
        <p:spPr bwMode="auto">
          <a:xfrm>
            <a:off x="587375" y="4533900"/>
            <a:ext cx="7981950" cy="1939925"/>
          </a:xfrm>
          <a:prstGeom prst="rect">
            <a:avLst/>
          </a:prstGeom>
          <a:solidFill>
            <a:schemeClr val="bg1">
              <a:lumMod val="85000"/>
            </a:schemeClr>
          </a:solidFill>
          <a:ln w="19050">
            <a:no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en-US" altLang="ja-JP" sz="2000" dirty="0" smtClean="0"/>
              <a:t>It was very surprising because structure of a atom was not well known at that time, while negative charge particles (electrons)</a:t>
            </a:r>
            <a:r>
              <a:rPr lang="ja-JP" altLang="en-US" sz="2000" dirty="0"/>
              <a:t> </a:t>
            </a:r>
            <a:r>
              <a:rPr lang="en-US" altLang="ja-JP" sz="2000" dirty="0" smtClean="0"/>
              <a:t>were well recognized.</a:t>
            </a:r>
          </a:p>
          <a:p>
            <a:pPr eaLnBrk="1" hangingPunct="1">
              <a:spcBef>
                <a:spcPct val="0"/>
              </a:spcBef>
              <a:buFontTx/>
              <a:buNone/>
              <a:defRPr/>
            </a:pPr>
            <a:r>
              <a:rPr lang="en-US" altLang="ja-JP" sz="2000" u="sng" dirty="0" smtClean="0"/>
              <a:t>J. J. Thomson</a:t>
            </a:r>
            <a:r>
              <a:rPr lang="en-US" altLang="ja-JP" sz="2000" dirty="0" smtClean="0"/>
              <a:t> proposed a “</a:t>
            </a:r>
            <a:r>
              <a:rPr lang="en-US" altLang="ja-JP" sz="2000" dirty="0"/>
              <a:t>plum pudding model</a:t>
            </a:r>
            <a:r>
              <a:rPr lang="en-US" altLang="ja-JP" sz="2000" dirty="0" smtClean="0"/>
              <a:t>” where electrons are in homogeneous positive charge distribution (</a:t>
            </a:r>
            <a:r>
              <a:rPr lang="en-US" altLang="ja-JP" sz="2000" u="sng" dirty="0" smtClean="0"/>
              <a:t>positive charge cloud</a:t>
            </a:r>
            <a:r>
              <a:rPr lang="en-US" altLang="ja-JP" sz="2000" dirty="0" smtClean="0"/>
              <a:t>), while </a:t>
            </a:r>
            <a:r>
              <a:rPr lang="en-US" altLang="ja-JP" sz="2000" u="sng" dirty="0" smtClean="0"/>
              <a:t>Nagaoka</a:t>
            </a:r>
            <a:r>
              <a:rPr lang="en-US" altLang="ja-JP" sz="2000" dirty="0" smtClean="0"/>
              <a:t>’s model had </a:t>
            </a:r>
            <a:r>
              <a:rPr lang="en-US" altLang="ja-JP" sz="2000" u="sng" dirty="0" smtClean="0"/>
              <a:t>a concentrated positive charge</a:t>
            </a:r>
            <a:r>
              <a:rPr lang="en-US" altLang="ja-JP" sz="2000" dirty="0" smtClean="0"/>
              <a:t> at the center and surrounding electrons like rings of Saturn (called as a </a:t>
            </a:r>
            <a:r>
              <a:rPr lang="en-US" altLang="ja-JP" sz="2000" dirty="0" err="1" smtClean="0"/>
              <a:t>Saturnian</a:t>
            </a:r>
            <a:r>
              <a:rPr lang="en-US" altLang="ja-JP" sz="2000" dirty="0" smtClean="0"/>
              <a:t> model).</a:t>
            </a:r>
            <a:endParaRPr lang="en-US" altLang="ja-JP" sz="2400" dirty="0" smtClean="0"/>
          </a:p>
        </p:txBody>
      </p:sp>
      <p:cxnSp>
        <p:nvCxnSpPr>
          <p:cNvPr id="3" name="直線矢印コネクタ 2"/>
          <p:cNvCxnSpPr>
            <a:endCxn id="24" idx="6"/>
          </p:cNvCxnSpPr>
          <p:nvPr/>
        </p:nvCxnSpPr>
        <p:spPr>
          <a:xfrm>
            <a:off x="6892925" y="3068638"/>
            <a:ext cx="1812925" cy="15875"/>
          </a:xfrm>
          <a:prstGeom prst="straightConnector1">
            <a:avLst/>
          </a:prstGeom>
          <a:ln>
            <a:solidFill>
              <a:srgbClr val="0070C0"/>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4" name="正方形/長方形 3"/>
          <p:cNvSpPr/>
          <p:nvPr/>
        </p:nvSpPr>
        <p:spPr>
          <a:xfrm>
            <a:off x="7385050" y="2592388"/>
            <a:ext cx="44450" cy="952500"/>
          </a:xfrm>
          <a:prstGeom prst="rect">
            <a:avLst/>
          </a:prstGeom>
          <a:solidFill>
            <a:srgbClr val="FFC000"/>
          </a:solidFill>
          <a:ln>
            <a:no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cxnSp>
        <p:nvCxnSpPr>
          <p:cNvPr id="27" name="直線矢印コネクタ 26"/>
          <p:cNvCxnSpPr>
            <a:stCxn id="4" idx="3"/>
          </p:cNvCxnSpPr>
          <p:nvPr/>
        </p:nvCxnSpPr>
        <p:spPr>
          <a:xfrm>
            <a:off x="7429500" y="3068638"/>
            <a:ext cx="1238250" cy="223837"/>
          </a:xfrm>
          <a:prstGeom prst="straightConnector1">
            <a:avLst/>
          </a:prstGeom>
          <a:ln>
            <a:solidFill>
              <a:srgbClr val="0070C0"/>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32" name="直線矢印コネクタ 31"/>
          <p:cNvCxnSpPr>
            <a:stCxn id="4" idx="3"/>
          </p:cNvCxnSpPr>
          <p:nvPr/>
        </p:nvCxnSpPr>
        <p:spPr>
          <a:xfrm>
            <a:off x="7429500" y="3068638"/>
            <a:ext cx="1276350" cy="134937"/>
          </a:xfrm>
          <a:prstGeom prst="straightConnector1">
            <a:avLst/>
          </a:prstGeom>
          <a:ln>
            <a:solidFill>
              <a:srgbClr val="0070C0"/>
            </a:solidFill>
            <a:headEnd type="none"/>
            <a:tailEnd type="triangle" w="lg" len="lg"/>
          </a:ln>
        </p:spPr>
        <p:style>
          <a:lnRef idx="1">
            <a:schemeClr val="accent1"/>
          </a:lnRef>
          <a:fillRef idx="0">
            <a:schemeClr val="accent1"/>
          </a:fillRef>
          <a:effectRef idx="0">
            <a:schemeClr val="accent1"/>
          </a:effectRef>
          <a:fontRef idx="minor">
            <a:schemeClr val="tx1"/>
          </a:fontRef>
        </p:style>
      </p:cxnSp>
      <p:cxnSp>
        <p:nvCxnSpPr>
          <p:cNvPr id="33" name="直線矢印コネクタ 32"/>
          <p:cNvCxnSpPr>
            <a:stCxn id="4" idx="3"/>
          </p:cNvCxnSpPr>
          <p:nvPr/>
        </p:nvCxnSpPr>
        <p:spPr>
          <a:xfrm flipH="1">
            <a:off x="6354763" y="3068638"/>
            <a:ext cx="1074737" cy="785812"/>
          </a:xfrm>
          <a:prstGeom prst="straightConnector1">
            <a:avLst/>
          </a:prstGeom>
          <a:ln>
            <a:solidFill>
              <a:srgbClr val="0070C0"/>
            </a:solidFill>
            <a:headEnd type="none"/>
            <a:tailEnd type="triangle" w="lg" len="lg"/>
          </a:ln>
        </p:spPr>
        <p:style>
          <a:lnRef idx="1">
            <a:schemeClr val="accent1"/>
          </a:lnRef>
          <a:fillRef idx="0">
            <a:schemeClr val="accent1"/>
          </a:fillRef>
          <a:effectRef idx="0">
            <a:schemeClr val="accent1"/>
          </a:effectRef>
          <a:fontRef idx="minor">
            <a:schemeClr val="tx1"/>
          </a:fontRef>
        </p:style>
      </p:cxnSp>
      <p:cxnSp>
        <p:nvCxnSpPr>
          <p:cNvPr id="36" name="直線矢印コネクタ 35"/>
          <p:cNvCxnSpPr>
            <a:stCxn id="4" idx="3"/>
          </p:cNvCxnSpPr>
          <p:nvPr/>
        </p:nvCxnSpPr>
        <p:spPr>
          <a:xfrm flipV="1">
            <a:off x="7429500" y="2547938"/>
            <a:ext cx="1130300" cy="520700"/>
          </a:xfrm>
          <a:prstGeom prst="straightConnector1">
            <a:avLst/>
          </a:prstGeom>
          <a:ln>
            <a:solidFill>
              <a:srgbClr val="0070C0"/>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37" name="直線矢印コネクタ 36"/>
          <p:cNvCxnSpPr/>
          <p:nvPr/>
        </p:nvCxnSpPr>
        <p:spPr>
          <a:xfrm flipV="1">
            <a:off x="7475538" y="2940050"/>
            <a:ext cx="1223962" cy="128588"/>
          </a:xfrm>
          <a:prstGeom prst="straightConnector1">
            <a:avLst/>
          </a:prstGeom>
          <a:ln>
            <a:solidFill>
              <a:srgbClr val="0070C0"/>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16393" name="テキスト ボックス 16392"/>
          <p:cNvSpPr txBox="1"/>
          <p:nvPr/>
        </p:nvSpPr>
        <p:spPr>
          <a:xfrm>
            <a:off x="6959600" y="2233613"/>
            <a:ext cx="1031875" cy="369887"/>
          </a:xfrm>
          <a:prstGeom prst="rect">
            <a:avLst/>
          </a:prstGeom>
          <a:noFill/>
        </p:spPr>
        <p:txBody>
          <a:bodyPr>
            <a:spAutoFit/>
          </a:bodyPr>
          <a:lstStyle/>
          <a:p>
            <a:pPr>
              <a:defRPr/>
            </a:pPr>
            <a:r>
              <a:rPr lang="en-US" altLang="ja-JP" dirty="0">
                <a:solidFill>
                  <a:schemeClr val="accent6">
                    <a:lumMod val="50000"/>
                  </a:schemeClr>
                </a:solidFill>
                <a:ea typeface="ＭＳ Ｐゴシック" panose="020B0600070205080204" pitchFamily="50" charset="-128"/>
              </a:rPr>
              <a:t>gold foil</a:t>
            </a:r>
            <a:endParaRPr lang="ja-JP" altLang="en-US" dirty="0">
              <a:solidFill>
                <a:schemeClr val="accent6">
                  <a:lumMod val="50000"/>
                </a:schemeClr>
              </a:solidFill>
              <a:ea typeface="ＭＳ Ｐゴシック" panose="020B0600070205080204" pitchFamily="50" charset="-128"/>
            </a:endParaRPr>
          </a:p>
        </p:txBody>
      </p:sp>
      <p:sp>
        <p:nvSpPr>
          <p:cNvPr id="13328" name="テキスト ボックス 55"/>
          <p:cNvSpPr txBox="1">
            <a:spLocks noChangeArrowheads="1"/>
          </p:cNvSpPr>
          <p:nvPr/>
        </p:nvSpPr>
        <p:spPr bwMode="auto">
          <a:xfrm>
            <a:off x="6237288" y="2600325"/>
            <a:ext cx="11922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800">
                <a:solidFill>
                  <a:schemeClr val="accent1"/>
                </a:solidFill>
                <a:latin typeface="Symbol" panose="05050102010706020507" pitchFamily="18" charset="2"/>
              </a:rPr>
              <a:t>a</a:t>
            </a:r>
            <a:r>
              <a:rPr lang="en-US" altLang="ja-JP" sz="1800">
                <a:solidFill>
                  <a:schemeClr val="accent1"/>
                </a:solidFill>
                <a:latin typeface="Arial" panose="020B0604020202020204" pitchFamily="34" charset="0"/>
              </a:rPr>
              <a:t> source</a:t>
            </a:r>
            <a:endParaRPr lang="ja-JP" altLang="en-US" sz="1800">
              <a:solidFill>
                <a:schemeClr val="accent1"/>
              </a:solidFill>
              <a:latin typeface="Arial" panose="020B0604020202020204" pitchFamily="34" charset="0"/>
            </a:endParaRPr>
          </a:p>
        </p:txBody>
      </p:sp>
      <p:grpSp>
        <p:nvGrpSpPr>
          <p:cNvPr id="13329" name="グループ化 16395"/>
          <p:cNvGrpSpPr>
            <a:grpSpLocks/>
          </p:cNvGrpSpPr>
          <p:nvPr/>
        </p:nvGrpSpPr>
        <p:grpSpPr bwMode="auto">
          <a:xfrm>
            <a:off x="6594475" y="2925763"/>
            <a:ext cx="292100" cy="285750"/>
            <a:chOff x="4338536" y="1488331"/>
            <a:chExt cx="291830" cy="285201"/>
          </a:xfrm>
        </p:grpSpPr>
        <p:sp>
          <p:nvSpPr>
            <p:cNvPr id="16395" name="正方形/長方形 16394"/>
            <p:cNvSpPr/>
            <p:nvPr/>
          </p:nvSpPr>
          <p:spPr>
            <a:xfrm>
              <a:off x="4338536" y="1488331"/>
              <a:ext cx="291830" cy="285201"/>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9" name="正方形/長方形 58"/>
            <p:cNvSpPr/>
            <p:nvPr/>
          </p:nvSpPr>
          <p:spPr>
            <a:xfrm>
              <a:off x="4436870" y="1546955"/>
              <a:ext cx="191910" cy="1584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6394" name="円/楕円 16393"/>
            <p:cNvSpPr/>
            <p:nvPr/>
          </p:nvSpPr>
          <p:spPr>
            <a:xfrm>
              <a:off x="4454317" y="1575475"/>
              <a:ext cx="98334" cy="101405"/>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sp>
        <p:nvSpPr>
          <p:cNvPr id="13330" name="テキスト ボックス 60"/>
          <p:cNvSpPr txBox="1">
            <a:spLocks noChangeArrowheads="1"/>
          </p:cNvSpPr>
          <p:nvPr/>
        </p:nvSpPr>
        <p:spPr bwMode="auto">
          <a:xfrm>
            <a:off x="7429500" y="3260725"/>
            <a:ext cx="12541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800">
                <a:solidFill>
                  <a:srgbClr val="0070C0"/>
                </a:solidFill>
                <a:latin typeface="Symbol" panose="05050102010706020507" pitchFamily="18" charset="2"/>
              </a:rPr>
              <a:t>a</a:t>
            </a:r>
            <a:r>
              <a:rPr lang="en-US" altLang="ja-JP" sz="1800">
                <a:solidFill>
                  <a:srgbClr val="0070C0"/>
                </a:solidFill>
                <a:latin typeface="Arial" panose="020B0604020202020204" pitchFamily="34" charset="0"/>
              </a:rPr>
              <a:t> particles</a:t>
            </a:r>
            <a:endParaRPr lang="ja-JP" altLang="en-US" sz="1800">
              <a:solidFill>
                <a:srgbClr val="0070C0"/>
              </a:solidFill>
              <a:latin typeface="Arial" panose="020B0604020202020204" pitchFamily="34" charset="0"/>
            </a:endParaRPr>
          </a:p>
        </p:txBody>
      </p:sp>
      <p:sp>
        <p:nvSpPr>
          <p:cNvPr id="22" name="テキスト ボックス 6"/>
          <p:cNvSpPr txBox="1">
            <a:spLocks noChangeArrowheads="1"/>
          </p:cNvSpPr>
          <p:nvPr/>
        </p:nvSpPr>
        <p:spPr bwMode="auto">
          <a:xfrm>
            <a:off x="856206" y="1001409"/>
            <a:ext cx="7704138" cy="584775"/>
          </a:xfrm>
          <a:prstGeom prst="rect">
            <a:avLst/>
          </a:prstGeom>
          <a:gradFill>
            <a:gsLst>
              <a:gs pos="0">
                <a:srgbClr val="002060"/>
              </a:gs>
              <a:gs pos="80000">
                <a:srgbClr val="0000FF"/>
              </a:gs>
              <a:gs pos="100000">
                <a:srgbClr val="0066FF"/>
              </a:gs>
            </a:gsLst>
          </a:gradFill>
          <a:ln>
            <a:headEnd/>
            <a:tailEnd/>
          </a:ln>
        </p:spPr>
        <p:style>
          <a:lnRef idx="0">
            <a:schemeClr val="accent1"/>
          </a:lnRef>
          <a:fillRef idx="3">
            <a:schemeClr val="accent1"/>
          </a:fillRef>
          <a:effectRef idx="3">
            <a:schemeClr val="accent1"/>
          </a:effectRef>
          <a:fontRef idx="minor">
            <a:schemeClr val="lt1"/>
          </a:fontRef>
        </p:style>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defRPr/>
            </a:pPr>
            <a:r>
              <a:rPr lang="en-US" altLang="ja-JP" dirty="0" smtClean="0">
                <a:solidFill>
                  <a:schemeClr val="bg1"/>
                </a:solidFill>
              </a:rPr>
              <a:t>Nuclei of atoms have been thus discovered.</a:t>
            </a:r>
          </a:p>
        </p:txBody>
      </p:sp>
      <p:sp>
        <p:nvSpPr>
          <p:cNvPr id="5" name="円/楕円 4"/>
          <p:cNvSpPr/>
          <p:nvPr/>
        </p:nvSpPr>
        <p:spPr>
          <a:xfrm>
            <a:off x="6108700" y="3629025"/>
            <a:ext cx="582613" cy="40798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cxnSp>
        <p:nvCxnSpPr>
          <p:cNvPr id="25" name="直線矢印コネクタ 24"/>
          <p:cNvCxnSpPr/>
          <p:nvPr/>
        </p:nvCxnSpPr>
        <p:spPr>
          <a:xfrm flipV="1">
            <a:off x="4124325" y="3862388"/>
            <a:ext cx="1984375" cy="269875"/>
          </a:xfrm>
          <a:prstGeom prst="straightConnector1">
            <a:avLst/>
          </a:prstGeom>
          <a:ln>
            <a:solidFill>
              <a:srgbClr val="FF0000"/>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13336" name="スライド番号プレースホルダー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705C8B8A-2550-4185-AC42-7C4848055C40}" type="slidenum">
              <a:rPr lang="ja-JP" altLang="en-US" sz="1200">
                <a:solidFill>
                  <a:srgbClr val="898989"/>
                </a:solidFill>
              </a:rPr>
              <a:pPr>
                <a:spcBef>
                  <a:spcPct val="0"/>
                </a:spcBef>
                <a:buFontTx/>
                <a:buNone/>
              </a:pPr>
              <a:t>11</a:t>
            </a:fld>
            <a:endParaRPr lang="ja-JP" altLang="en-US" sz="1200">
              <a:solidFill>
                <a:srgbClr val="898989"/>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14339"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 Box 25"/>
          <p:cNvSpPr txBox="1">
            <a:spLocks noChangeArrowheads="1"/>
          </p:cNvSpPr>
          <p:nvPr/>
        </p:nvSpPr>
        <p:spPr bwMode="auto">
          <a:xfrm>
            <a:off x="1381125" y="188913"/>
            <a:ext cx="6781800"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solidFill>
                  <a:schemeClr val="tx1">
                    <a:lumMod val="95000"/>
                    <a:lumOff val="5000"/>
                  </a:schemeClr>
                </a:solidFill>
                <a:latin typeface="Symbol" panose="05050102010706020507" pitchFamily="18" charset="2"/>
                <a:ea typeface="+mn-ea"/>
                <a:cs typeface="Arial" pitchFamily="34" charset="0"/>
              </a:rPr>
              <a:t>a</a:t>
            </a:r>
            <a:r>
              <a:rPr lang="en-US" altLang="ja-JP" sz="3600" b="1" dirty="0">
                <a:solidFill>
                  <a:schemeClr val="tx1">
                    <a:lumMod val="95000"/>
                    <a:lumOff val="5000"/>
                  </a:schemeClr>
                </a:solidFill>
                <a:ea typeface="+mn-ea"/>
                <a:cs typeface="Arial" pitchFamily="34" charset="0"/>
              </a:rPr>
              <a:t>’s are reflected by the nuclei</a:t>
            </a:r>
            <a:endParaRPr lang="ja-JP" altLang="en-US" sz="3600" b="1" dirty="0">
              <a:solidFill>
                <a:schemeClr val="tx1">
                  <a:lumMod val="95000"/>
                  <a:lumOff val="5000"/>
                </a:schemeClr>
              </a:solidFill>
              <a:ea typeface="+mn-ea"/>
              <a:cs typeface="Arial" pitchFamily="34" charset="0"/>
            </a:endParaRPr>
          </a:p>
        </p:txBody>
      </p:sp>
      <p:sp>
        <p:nvSpPr>
          <p:cNvPr id="14341" name="テキスト ボックス 6"/>
          <p:cNvSpPr txBox="1">
            <a:spLocks noChangeArrowheads="1"/>
          </p:cNvSpPr>
          <p:nvPr/>
        </p:nvSpPr>
        <p:spPr bwMode="auto">
          <a:xfrm>
            <a:off x="577850" y="6070600"/>
            <a:ext cx="7704138" cy="584200"/>
          </a:xfrm>
          <a:prstGeom prst="rect">
            <a:avLst/>
          </a:prstGeom>
          <a:solidFill>
            <a:srgbClr val="CCFFCC"/>
          </a:solidFill>
          <a:ln w="19050">
            <a:solidFill>
              <a:srgbClr val="0000FF"/>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400"/>
              <a:t>This result is caused by </a:t>
            </a:r>
            <a:r>
              <a:rPr lang="en-US" altLang="ja-JP">
                <a:solidFill>
                  <a:srgbClr val="FF0000"/>
                </a:solidFill>
              </a:rPr>
              <a:t>collision with the nucleus</a:t>
            </a:r>
            <a:r>
              <a:rPr lang="en-US" altLang="ja-JP" sz="2400"/>
              <a:t>.</a:t>
            </a:r>
          </a:p>
        </p:txBody>
      </p:sp>
      <p:sp>
        <p:nvSpPr>
          <p:cNvPr id="14342" name="テキスト ボックス 6"/>
          <p:cNvSpPr txBox="1">
            <a:spLocks noChangeArrowheads="1"/>
          </p:cNvSpPr>
          <p:nvPr/>
        </p:nvSpPr>
        <p:spPr bwMode="auto">
          <a:xfrm>
            <a:off x="476250" y="1009650"/>
            <a:ext cx="8283575" cy="1693863"/>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400"/>
              <a:t>Based on this results, Rutherford proposed an atom model with a nucleus in 1911, where</a:t>
            </a:r>
            <a:r>
              <a:rPr lang="en-US" altLang="ja-JP" sz="2400">
                <a:solidFill>
                  <a:srgbClr val="FF0000"/>
                </a:solidFill>
              </a:rPr>
              <a:t> </a:t>
            </a:r>
          </a:p>
          <a:p>
            <a:pPr eaLnBrk="1" hangingPunct="1">
              <a:spcBef>
                <a:spcPct val="0"/>
              </a:spcBef>
              <a:buFontTx/>
              <a:buNone/>
            </a:pPr>
            <a:r>
              <a:rPr lang="en-US" altLang="ja-JP" sz="2800">
                <a:solidFill>
                  <a:srgbClr val="FF0000"/>
                </a:solidFill>
              </a:rPr>
              <a:t>the atom has a heavy nuclei with a large positive charge</a:t>
            </a:r>
            <a:r>
              <a:rPr lang="en-US" altLang="ja-JP" sz="2800"/>
              <a:t> </a:t>
            </a:r>
            <a:r>
              <a:rPr lang="en-US" altLang="ja-JP" sz="2400"/>
              <a:t>(planetary model).</a:t>
            </a:r>
          </a:p>
        </p:txBody>
      </p:sp>
      <p:grpSp>
        <p:nvGrpSpPr>
          <p:cNvPr id="14343" name="グループ化 2"/>
          <p:cNvGrpSpPr>
            <a:grpSpLocks/>
          </p:cNvGrpSpPr>
          <p:nvPr/>
        </p:nvGrpSpPr>
        <p:grpSpPr bwMode="auto">
          <a:xfrm>
            <a:off x="3281363" y="3584575"/>
            <a:ext cx="1457325" cy="1455738"/>
            <a:chOff x="6152223" y="1303604"/>
            <a:chExt cx="1455940" cy="1455940"/>
          </a:xfrm>
        </p:grpSpPr>
        <p:sp>
          <p:nvSpPr>
            <p:cNvPr id="19" name="円/楕円 18"/>
            <p:cNvSpPr/>
            <p:nvPr/>
          </p:nvSpPr>
          <p:spPr>
            <a:xfrm>
              <a:off x="6152223" y="1303604"/>
              <a:ext cx="1455940" cy="145594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t>electron</a:t>
              </a:r>
            </a:p>
            <a:p>
              <a:pPr algn="ctr">
                <a:defRPr/>
              </a:pPr>
              <a:endParaRPr lang="en-US" altLang="ja-JP" dirty="0"/>
            </a:p>
            <a:p>
              <a:pPr algn="ctr">
                <a:defRPr/>
              </a:pPr>
              <a:endParaRPr lang="en-US" altLang="ja-JP" dirty="0"/>
            </a:p>
            <a:p>
              <a:pPr algn="ctr">
                <a:defRPr/>
              </a:pPr>
              <a:endParaRPr lang="ja-JP" altLang="en-US" dirty="0"/>
            </a:p>
          </p:txBody>
        </p:sp>
        <p:sp>
          <p:nvSpPr>
            <p:cNvPr id="21" name="円/楕円 20"/>
            <p:cNvSpPr/>
            <p:nvPr/>
          </p:nvSpPr>
          <p:spPr>
            <a:xfrm>
              <a:off x="6777104" y="1927579"/>
              <a:ext cx="206179" cy="207991"/>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cxnSp>
        <p:nvCxnSpPr>
          <p:cNvPr id="5" name="直線矢印コネクタ 4"/>
          <p:cNvCxnSpPr/>
          <p:nvPr/>
        </p:nvCxnSpPr>
        <p:spPr>
          <a:xfrm>
            <a:off x="2324100" y="3781425"/>
            <a:ext cx="370046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345" name="テキスト ボックス 6"/>
          <p:cNvSpPr txBox="1">
            <a:spLocks noChangeArrowheads="1"/>
          </p:cNvSpPr>
          <p:nvPr/>
        </p:nvSpPr>
        <p:spPr bwMode="auto">
          <a:xfrm rot="-5400000">
            <a:off x="1434306" y="4050507"/>
            <a:ext cx="13096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000">
                <a:latin typeface="Symbol" panose="05050102010706020507" pitchFamily="18" charset="2"/>
              </a:rPr>
              <a:t>a</a:t>
            </a:r>
            <a:r>
              <a:rPr lang="en-US" altLang="ja-JP" sz="2000"/>
              <a:t> particles</a:t>
            </a:r>
          </a:p>
        </p:txBody>
      </p:sp>
      <p:cxnSp>
        <p:nvCxnSpPr>
          <p:cNvPr id="26" name="直線矢印コネクタ 25"/>
          <p:cNvCxnSpPr/>
          <p:nvPr/>
        </p:nvCxnSpPr>
        <p:spPr>
          <a:xfrm>
            <a:off x="2332038" y="4030663"/>
            <a:ext cx="370205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直線矢印コネクタ 27"/>
          <p:cNvCxnSpPr/>
          <p:nvPr/>
        </p:nvCxnSpPr>
        <p:spPr>
          <a:xfrm>
            <a:off x="2324100" y="4564063"/>
            <a:ext cx="370046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直線矢印コネクタ 28"/>
          <p:cNvCxnSpPr/>
          <p:nvPr/>
        </p:nvCxnSpPr>
        <p:spPr>
          <a:xfrm>
            <a:off x="2332038" y="4830763"/>
            <a:ext cx="370205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直線矢印コネクタ 29"/>
          <p:cNvCxnSpPr/>
          <p:nvPr/>
        </p:nvCxnSpPr>
        <p:spPr>
          <a:xfrm>
            <a:off x="2332038" y="5105400"/>
            <a:ext cx="370205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直線矢印コネクタ 30"/>
          <p:cNvCxnSpPr/>
          <p:nvPr/>
        </p:nvCxnSpPr>
        <p:spPr>
          <a:xfrm>
            <a:off x="2332038" y="3524250"/>
            <a:ext cx="370205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 name="フリーフォーム 5"/>
          <p:cNvSpPr/>
          <p:nvPr/>
        </p:nvSpPr>
        <p:spPr>
          <a:xfrm>
            <a:off x="2341563" y="3095625"/>
            <a:ext cx="1458912" cy="1208088"/>
          </a:xfrm>
          <a:custGeom>
            <a:avLst/>
            <a:gdLst>
              <a:gd name="connsiteX0" fmla="*/ 0 w 4034004"/>
              <a:gd name="connsiteY0" fmla="*/ 71822 h 746525"/>
              <a:gd name="connsiteX1" fmla="*/ 3870664 w 4034004"/>
              <a:gd name="connsiteY1" fmla="*/ 62944 h 746525"/>
              <a:gd name="connsiteX2" fmla="*/ 2947386 w 4034004"/>
              <a:gd name="connsiteY2" fmla="*/ 746525 h 746525"/>
              <a:gd name="connsiteX0" fmla="*/ 0 w 4013577"/>
              <a:gd name="connsiteY0" fmla="*/ 483383 h 496138"/>
              <a:gd name="connsiteX1" fmla="*/ 3870664 w 4013577"/>
              <a:gd name="connsiteY1" fmla="*/ 474505 h 496138"/>
              <a:gd name="connsiteX2" fmla="*/ 2840854 w 4013577"/>
              <a:gd name="connsiteY2" fmla="*/ 75010 h 496138"/>
              <a:gd name="connsiteX0" fmla="*/ 0 w 4004118"/>
              <a:gd name="connsiteY0" fmla="*/ 1403878 h 1403878"/>
              <a:gd name="connsiteX1" fmla="*/ 3861787 w 4004118"/>
              <a:gd name="connsiteY1" fmla="*/ 489478 h 1403878"/>
              <a:gd name="connsiteX2" fmla="*/ 2831977 w 4004118"/>
              <a:gd name="connsiteY2" fmla="*/ 89983 h 1403878"/>
              <a:gd name="connsiteX0" fmla="*/ 0 w 3015562"/>
              <a:gd name="connsiteY0" fmla="*/ 1352831 h 1430979"/>
              <a:gd name="connsiteX1" fmla="*/ 1535837 w 3015562"/>
              <a:gd name="connsiteY1" fmla="*/ 1343953 h 1430979"/>
              <a:gd name="connsiteX2" fmla="*/ 2831977 w 3015562"/>
              <a:gd name="connsiteY2" fmla="*/ 38936 h 1430979"/>
              <a:gd name="connsiteX0" fmla="*/ 0 w 1538307"/>
              <a:gd name="connsiteY0" fmla="*/ 878185 h 920653"/>
              <a:gd name="connsiteX1" fmla="*/ 1535837 w 1538307"/>
              <a:gd name="connsiteY1" fmla="*/ 869307 h 920653"/>
              <a:gd name="connsiteX2" fmla="*/ 275208 w 1538307"/>
              <a:gd name="connsiteY2" fmla="*/ 52561 h 920653"/>
              <a:gd name="connsiteX0" fmla="*/ 0 w 1537642"/>
              <a:gd name="connsiteY0" fmla="*/ 825624 h 868092"/>
              <a:gd name="connsiteX1" fmla="*/ 1535837 w 1537642"/>
              <a:gd name="connsiteY1" fmla="*/ 816746 h 868092"/>
              <a:gd name="connsiteX2" fmla="*/ 275208 w 1537642"/>
              <a:gd name="connsiteY2" fmla="*/ 0 h 868092"/>
              <a:gd name="connsiteX0" fmla="*/ 0 w 1536533"/>
              <a:gd name="connsiteY0" fmla="*/ 923278 h 972843"/>
              <a:gd name="connsiteX1" fmla="*/ 1535837 w 1536533"/>
              <a:gd name="connsiteY1" fmla="*/ 914400 h 972843"/>
              <a:gd name="connsiteX2" fmla="*/ 177554 w 1536533"/>
              <a:gd name="connsiteY2" fmla="*/ 0 h 972843"/>
              <a:gd name="connsiteX0" fmla="*/ 0 w 1538206"/>
              <a:gd name="connsiteY0" fmla="*/ 1198486 h 1268166"/>
              <a:gd name="connsiteX1" fmla="*/ 1535837 w 1538206"/>
              <a:gd name="connsiteY1" fmla="*/ 1189608 h 1268166"/>
              <a:gd name="connsiteX2" fmla="*/ 310719 w 1538206"/>
              <a:gd name="connsiteY2" fmla="*/ 0 h 1268166"/>
              <a:gd name="connsiteX0" fmla="*/ 0 w 1538135"/>
              <a:gd name="connsiteY0" fmla="*/ 1198486 h 1268166"/>
              <a:gd name="connsiteX1" fmla="*/ 1535837 w 1538135"/>
              <a:gd name="connsiteY1" fmla="*/ 1189608 h 1268166"/>
              <a:gd name="connsiteX2" fmla="*/ 310719 w 1538135"/>
              <a:gd name="connsiteY2" fmla="*/ 0 h 1268166"/>
              <a:gd name="connsiteX0" fmla="*/ 0 w 1538135"/>
              <a:gd name="connsiteY0" fmla="*/ 1198486 h 1229417"/>
              <a:gd name="connsiteX1" fmla="*/ 1535837 w 1538135"/>
              <a:gd name="connsiteY1" fmla="*/ 1189608 h 1229417"/>
              <a:gd name="connsiteX2" fmla="*/ 310719 w 1538135"/>
              <a:gd name="connsiteY2" fmla="*/ 0 h 1229417"/>
              <a:gd name="connsiteX0" fmla="*/ 0 w 1538135"/>
              <a:gd name="connsiteY0" fmla="*/ 1198486 h 1259981"/>
              <a:gd name="connsiteX1" fmla="*/ 1535837 w 1538135"/>
              <a:gd name="connsiteY1" fmla="*/ 1189608 h 1259981"/>
              <a:gd name="connsiteX2" fmla="*/ 310719 w 1538135"/>
              <a:gd name="connsiteY2" fmla="*/ 0 h 1259981"/>
              <a:gd name="connsiteX0" fmla="*/ 0 w 1538135"/>
              <a:gd name="connsiteY0" fmla="*/ 1198486 h 1246280"/>
              <a:gd name="connsiteX1" fmla="*/ 1535837 w 1538135"/>
              <a:gd name="connsiteY1" fmla="*/ 1189608 h 1246280"/>
              <a:gd name="connsiteX2" fmla="*/ 310719 w 1538135"/>
              <a:gd name="connsiteY2" fmla="*/ 0 h 1246280"/>
              <a:gd name="connsiteX0" fmla="*/ 0 w 1529135"/>
              <a:gd name="connsiteY0" fmla="*/ 1207364 h 1288732"/>
              <a:gd name="connsiteX1" fmla="*/ 1526960 w 1529135"/>
              <a:gd name="connsiteY1" fmla="*/ 1189608 h 1288732"/>
              <a:gd name="connsiteX2" fmla="*/ 301842 w 1529135"/>
              <a:gd name="connsiteY2" fmla="*/ 0 h 1288732"/>
              <a:gd name="connsiteX0" fmla="*/ 0 w 1529135"/>
              <a:gd name="connsiteY0" fmla="*/ 1207364 h 1278056"/>
              <a:gd name="connsiteX1" fmla="*/ 1526960 w 1529135"/>
              <a:gd name="connsiteY1" fmla="*/ 1189608 h 1278056"/>
              <a:gd name="connsiteX2" fmla="*/ 301842 w 1529135"/>
              <a:gd name="connsiteY2" fmla="*/ 0 h 1278056"/>
              <a:gd name="connsiteX0" fmla="*/ 0 w 1511425"/>
              <a:gd name="connsiteY0" fmla="*/ 1207364 h 1215696"/>
              <a:gd name="connsiteX1" fmla="*/ 1509205 w 1511425"/>
              <a:gd name="connsiteY1" fmla="*/ 1091954 h 1215696"/>
              <a:gd name="connsiteX2" fmla="*/ 301842 w 1511425"/>
              <a:gd name="connsiteY2" fmla="*/ 0 h 1215696"/>
              <a:gd name="connsiteX0" fmla="*/ 0 w 1510169"/>
              <a:gd name="connsiteY0" fmla="*/ 1207364 h 1207364"/>
              <a:gd name="connsiteX1" fmla="*/ 1509205 w 1510169"/>
              <a:gd name="connsiteY1" fmla="*/ 1091954 h 1207364"/>
              <a:gd name="connsiteX2" fmla="*/ 301842 w 1510169"/>
              <a:gd name="connsiteY2" fmla="*/ 0 h 1207364"/>
              <a:gd name="connsiteX0" fmla="*/ 0 w 1510169"/>
              <a:gd name="connsiteY0" fmla="*/ 1207364 h 1215771"/>
              <a:gd name="connsiteX1" fmla="*/ 1509205 w 1510169"/>
              <a:gd name="connsiteY1" fmla="*/ 1091954 h 1215771"/>
              <a:gd name="connsiteX2" fmla="*/ 301842 w 1510169"/>
              <a:gd name="connsiteY2" fmla="*/ 0 h 1215771"/>
              <a:gd name="connsiteX0" fmla="*/ 0 w 1421508"/>
              <a:gd name="connsiteY0" fmla="*/ 1207364 h 1269749"/>
              <a:gd name="connsiteX1" fmla="*/ 1420428 w 1421508"/>
              <a:gd name="connsiteY1" fmla="*/ 1207364 h 1269749"/>
              <a:gd name="connsiteX2" fmla="*/ 301842 w 1421508"/>
              <a:gd name="connsiteY2" fmla="*/ 0 h 1269749"/>
              <a:gd name="connsiteX0" fmla="*/ 0 w 1423786"/>
              <a:gd name="connsiteY0" fmla="*/ 1207364 h 1242357"/>
              <a:gd name="connsiteX1" fmla="*/ 1420428 w 1423786"/>
              <a:gd name="connsiteY1" fmla="*/ 1207364 h 1242357"/>
              <a:gd name="connsiteX2" fmla="*/ 301842 w 1423786"/>
              <a:gd name="connsiteY2" fmla="*/ 0 h 1242357"/>
              <a:gd name="connsiteX0" fmla="*/ 0 w 1459151"/>
              <a:gd name="connsiteY0" fmla="*/ 1207364 h 1217247"/>
              <a:gd name="connsiteX1" fmla="*/ 1455938 w 1459151"/>
              <a:gd name="connsiteY1" fmla="*/ 1154098 h 1217247"/>
              <a:gd name="connsiteX2" fmla="*/ 301842 w 1459151"/>
              <a:gd name="connsiteY2" fmla="*/ 0 h 1217247"/>
              <a:gd name="connsiteX0" fmla="*/ 0 w 1459151"/>
              <a:gd name="connsiteY0" fmla="*/ 1207364 h 1207364"/>
              <a:gd name="connsiteX1" fmla="*/ 1455938 w 1459151"/>
              <a:gd name="connsiteY1" fmla="*/ 1154098 h 1207364"/>
              <a:gd name="connsiteX2" fmla="*/ 301842 w 1459151"/>
              <a:gd name="connsiteY2" fmla="*/ 0 h 1207364"/>
            </a:gdLst>
            <a:ahLst/>
            <a:cxnLst>
              <a:cxn ang="0">
                <a:pos x="connsiteX0" y="connsiteY0"/>
              </a:cxn>
              <a:cxn ang="0">
                <a:pos x="connsiteX1" y="connsiteY1"/>
              </a:cxn>
              <a:cxn ang="0">
                <a:pos x="connsiteX2" y="connsiteY2"/>
              </a:cxn>
            </a:cxnLst>
            <a:rect l="l" t="t" r="r" b="b"/>
            <a:pathLst>
              <a:path w="1459151" h="1207364">
                <a:moveTo>
                  <a:pt x="0" y="1207364"/>
                </a:moveTo>
                <a:cubicBezTo>
                  <a:pt x="1015012" y="1191087"/>
                  <a:pt x="1396754" y="1222160"/>
                  <a:pt x="1455938" y="1154098"/>
                </a:cubicBezTo>
                <a:cubicBezTo>
                  <a:pt x="1515122" y="1086036"/>
                  <a:pt x="742766" y="389137"/>
                  <a:pt x="301842" y="0"/>
                </a:cubicBezTo>
              </a:path>
            </a:pathLst>
          </a:custGeom>
          <a:noFill/>
          <a:ln w="38100">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 name="四角形吹き出し 6"/>
          <p:cNvSpPr/>
          <p:nvPr/>
        </p:nvSpPr>
        <p:spPr>
          <a:xfrm>
            <a:off x="3157538" y="2798763"/>
            <a:ext cx="3349625" cy="574675"/>
          </a:xfrm>
          <a:prstGeom prst="wedgeRectCallout">
            <a:avLst>
              <a:gd name="adj1" fmla="val -55485"/>
              <a:gd name="adj2" fmla="val 45833"/>
            </a:avLst>
          </a:prstGeom>
          <a:solidFill>
            <a:srgbClr val="FFCCFF"/>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solidFill>
                  <a:schemeClr val="tx1"/>
                </a:solidFill>
                <a:latin typeface="Symbol" panose="05050102010706020507" pitchFamily="18" charset="2"/>
              </a:rPr>
              <a:t>a</a:t>
            </a:r>
            <a:r>
              <a:rPr lang="en-US" altLang="ja-JP" dirty="0">
                <a:solidFill>
                  <a:schemeClr val="tx1"/>
                </a:solidFill>
              </a:rPr>
              <a:t> particles passing near the nucleus are largely deflected.</a:t>
            </a:r>
            <a:endParaRPr lang="ja-JP" altLang="en-US" dirty="0">
              <a:solidFill>
                <a:schemeClr val="tx1"/>
              </a:solidFill>
            </a:endParaRPr>
          </a:p>
        </p:txBody>
      </p:sp>
      <p:sp>
        <p:nvSpPr>
          <p:cNvPr id="34" name="四角形吹き出し 33"/>
          <p:cNvSpPr/>
          <p:nvPr/>
        </p:nvSpPr>
        <p:spPr>
          <a:xfrm>
            <a:off x="4256088" y="4151313"/>
            <a:ext cx="757237" cy="249237"/>
          </a:xfrm>
          <a:prstGeom prst="wedgeRectCallout">
            <a:avLst>
              <a:gd name="adj1" fmla="val -64181"/>
              <a:gd name="adj2" fmla="val 20833"/>
            </a:avLst>
          </a:prstGeom>
          <a:solidFill>
            <a:srgbClr val="CCFFFF"/>
          </a:solidFill>
          <a:ln w="127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400" dirty="0">
                <a:solidFill>
                  <a:srgbClr val="FF0000"/>
                </a:solidFill>
              </a:rPr>
              <a:t>nucleus</a:t>
            </a:r>
            <a:endParaRPr lang="ja-JP" altLang="en-US" sz="1400" dirty="0">
              <a:solidFill>
                <a:srgbClr val="FF0000"/>
              </a:solidFill>
            </a:endParaRPr>
          </a:p>
        </p:txBody>
      </p:sp>
      <p:sp>
        <p:nvSpPr>
          <p:cNvPr id="35" name="四角形吹き出し 34"/>
          <p:cNvSpPr/>
          <p:nvPr/>
        </p:nvSpPr>
        <p:spPr>
          <a:xfrm>
            <a:off x="5538788" y="5424488"/>
            <a:ext cx="2743200" cy="476250"/>
          </a:xfrm>
          <a:prstGeom prst="wedgeRectCallout">
            <a:avLst>
              <a:gd name="adj1" fmla="val -30003"/>
              <a:gd name="adj2" fmla="val -102918"/>
            </a:avLst>
          </a:prstGeom>
          <a:solidFill>
            <a:srgbClr val="FFCCFF"/>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400" dirty="0">
                <a:solidFill>
                  <a:schemeClr val="tx1"/>
                </a:solidFill>
              </a:rPr>
              <a:t>Most </a:t>
            </a:r>
            <a:r>
              <a:rPr lang="en-US" altLang="ja-JP" sz="1400" dirty="0">
                <a:solidFill>
                  <a:schemeClr val="tx1"/>
                </a:solidFill>
                <a:latin typeface="Symbol" panose="05050102010706020507" pitchFamily="18" charset="2"/>
              </a:rPr>
              <a:t>a</a:t>
            </a:r>
            <a:r>
              <a:rPr lang="en-US" altLang="ja-JP" sz="1400" dirty="0">
                <a:solidFill>
                  <a:schemeClr val="tx1"/>
                </a:solidFill>
              </a:rPr>
              <a:t> particles go through  Au foil with no or slight deflection.</a:t>
            </a:r>
            <a:endParaRPr lang="ja-JP" altLang="en-US" sz="1400" dirty="0">
              <a:solidFill>
                <a:schemeClr val="tx1"/>
              </a:solidFill>
            </a:endParaRPr>
          </a:p>
        </p:txBody>
      </p:sp>
      <p:sp>
        <p:nvSpPr>
          <p:cNvPr id="14355" name="テキスト ボックス 6"/>
          <p:cNvSpPr txBox="1">
            <a:spLocks noChangeArrowheads="1"/>
          </p:cNvSpPr>
          <p:nvPr/>
        </p:nvSpPr>
        <p:spPr bwMode="auto">
          <a:xfrm>
            <a:off x="3462338" y="5030788"/>
            <a:ext cx="13017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400">
                <a:solidFill>
                  <a:srgbClr val="00B0F0"/>
                </a:solidFill>
              </a:rPr>
              <a:t>Au atom</a:t>
            </a:r>
          </a:p>
        </p:txBody>
      </p:sp>
      <p:sp>
        <p:nvSpPr>
          <p:cNvPr id="14356" name="スライド番号プレースホルダー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A6EA7F6C-690F-4C31-B557-8F7E7A5F0A87}" type="slidenum">
              <a:rPr lang="ja-JP" altLang="en-US" sz="1200">
                <a:solidFill>
                  <a:srgbClr val="898989"/>
                </a:solidFill>
              </a:rPr>
              <a:pPr>
                <a:spcBef>
                  <a:spcPct val="0"/>
                </a:spcBef>
                <a:buFontTx/>
                <a:buNone/>
              </a:pPr>
              <a:t>12</a:t>
            </a:fld>
            <a:endParaRPr lang="ja-JP" altLang="en-US" sz="1200">
              <a:solidFill>
                <a:srgbClr val="898989"/>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6388" name="Text Box 25"/>
          <p:cNvSpPr txBox="1">
            <a:spLocks noChangeArrowheads="1"/>
          </p:cNvSpPr>
          <p:nvPr/>
        </p:nvSpPr>
        <p:spPr bwMode="auto">
          <a:xfrm>
            <a:off x="1219200" y="188913"/>
            <a:ext cx="7561263"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solidFill>
                  <a:schemeClr val="tx1">
                    <a:lumMod val="95000"/>
                    <a:lumOff val="5000"/>
                  </a:schemeClr>
                </a:solidFill>
                <a:ea typeface="+mn-ea"/>
                <a:cs typeface="Arial" pitchFamily="34" charset="0"/>
              </a:rPr>
              <a:t>charged particle cancer therapy</a:t>
            </a:r>
            <a:endParaRPr lang="ja-JP" altLang="en-US" sz="3600" b="1" dirty="0">
              <a:solidFill>
                <a:schemeClr val="tx1">
                  <a:lumMod val="95000"/>
                  <a:lumOff val="5000"/>
                </a:schemeClr>
              </a:solidFill>
              <a:ea typeface="+mn-ea"/>
              <a:cs typeface="Arial" pitchFamily="34" charset="0"/>
            </a:endParaRPr>
          </a:p>
        </p:txBody>
      </p:sp>
      <p:pic>
        <p:nvPicPr>
          <p:cNvPr id="15364"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スライド番号プレースホルダー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F219FF1D-DB38-43D1-B723-D6826E0D515C}" type="slidenum">
              <a:rPr lang="ja-JP" altLang="en-US" sz="1200">
                <a:solidFill>
                  <a:srgbClr val="898989"/>
                </a:solidFill>
              </a:rPr>
              <a:pPr>
                <a:spcBef>
                  <a:spcPct val="0"/>
                </a:spcBef>
                <a:buFontTx/>
                <a:buNone/>
              </a:pPr>
              <a:t>13</a:t>
            </a:fld>
            <a:endParaRPr lang="ja-JP" altLang="en-US" sz="1200">
              <a:solidFill>
                <a:srgbClr val="898989"/>
              </a:solidFill>
            </a:endParaRPr>
          </a:p>
        </p:txBody>
      </p:sp>
      <p:pic>
        <p:nvPicPr>
          <p:cNvPr id="15366" name="図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4800" y="987425"/>
            <a:ext cx="8147050" cy="470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正方形/長方形 7"/>
          <p:cNvSpPr/>
          <p:nvPr/>
        </p:nvSpPr>
        <p:spPr>
          <a:xfrm>
            <a:off x="4529138" y="5761038"/>
            <a:ext cx="3922712" cy="685800"/>
          </a:xfrm>
          <a:prstGeom prst="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solidFill>
                  <a:schemeClr val="tx1"/>
                </a:solidFill>
              </a:rPr>
              <a:t>from web-site of Gunma Univ., </a:t>
            </a:r>
          </a:p>
          <a:p>
            <a:pPr algn="ctr">
              <a:defRPr/>
            </a:pPr>
            <a:r>
              <a:rPr lang="en-US" altLang="ja-JP" dirty="0">
                <a:solidFill>
                  <a:schemeClr val="tx1"/>
                </a:solidFill>
              </a:rPr>
              <a:t>Heavy Ion Medical Center</a:t>
            </a:r>
            <a:endParaRPr lang="ja-JP" altLang="en-US" dirty="0">
              <a:solidFill>
                <a:schemeClr val="tx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図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4800" y="3438525"/>
            <a:ext cx="3479800" cy="305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16388" name="Picture 1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9" name="スライド番号プレースホルダー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DCFCE8DE-8E5B-479D-8F27-DA94DDAC1CD2}" type="slidenum">
              <a:rPr lang="ja-JP" altLang="en-US" sz="1200">
                <a:solidFill>
                  <a:srgbClr val="898989"/>
                </a:solidFill>
              </a:rPr>
              <a:pPr>
                <a:spcBef>
                  <a:spcPct val="0"/>
                </a:spcBef>
                <a:buFontTx/>
                <a:buNone/>
              </a:pPr>
              <a:t>14</a:t>
            </a:fld>
            <a:endParaRPr lang="ja-JP" altLang="en-US" sz="1200">
              <a:solidFill>
                <a:srgbClr val="898989"/>
              </a:solidFill>
            </a:endParaRPr>
          </a:p>
        </p:txBody>
      </p:sp>
      <p:pic>
        <p:nvPicPr>
          <p:cNvPr id="16390" name="図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51175" y="1066800"/>
            <a:ext cx="5729288" cy="562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25"/>
          <p:cNvSpPr txBox="1">
            <a:spLocks noChangeArrowheads="1"/>
          </p:cNvSpPr>
          <p:nvPr/>
        </p:nvSpPr>
        <p:spPr bwMode="auto">
          <a:xfrm>
            <a:off x="1219200" y="188913"/>
            <a:ext cx="7561263"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solidFill>
                  <a:schemeClr val="tx1">
                    <a:lumMod val="95000"/>
                    <a:lumOff val="5000"/>
                  </a:schemeClr>
                </a:solidFill>
                <a:ea typeface="+mn-ea"/>
                <a:cs typeface="Arial" pitchFamily="34" charset="0"/>
              </a:rPr>
              <a:t>charged particle cancer therapy</a:t>
            </a:r>
            <a:endParaRPr lang="ja-JP" altLang="en-US" sz="3600" b="1" dirty="0">
              <a:solidFill>
                <a:schemeClr val="tx1">
                  <a:lumMod val="95000"/>
                  <a:lumOff val="5000"/>
                </a:schemeClr>
              </a:solidFill>
              <a:ea typeface="+mn-ea"/>
              <a:cs typeface="Arial" pitchFamily="34" charset="0"/>
            </a:endParaRPr>
          </a:p>
        </p:txBody>
      </p:sp>
      <p:sp>
        <p:nvSpPr>
          <p:cNvPr id="9" name="正方形/長方形 8"/>
          <p:cNvSpPr/>
          <p:nvPr/>
        </p:nvSpPr>
        <p:spPr>
          <a:xfrm>
            <a:off x="4446588" y="1066800"/>
            <a:ext cx="2733675" cy="487363"/>
          </a:xfrm>
          <a:prstGeom prst="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600" dirty="0">
                <a:solidFill>
                  <a:schemeClr val="tx1"/>
                </a:solidFill>
              </a:rPr>
              <a:t>from web-site of Gunma Univ., </a:t>
            </a:r>
          </a:p>
          <a:p>
            <a:pPr algn="ctr">
              <a:defRPr/>
            </a:pPr>
            <a:r>
              <a:rPr lang="en-US" altLang="ja-JP" sz="1600" dirty="0">
                <a:solidFill>
                  <a:schemeClr val="tx1"/>
                </a:solidFill>
              </a:rPr>
              <a:t>Heavy Ion Medical Center</a:t>
            </a:r>
            <a:endParaRPr lang="ja-JP" altLang="en-US" sz="1600" dirty="0">
              <a:solidFill>
                <a:schemeClr val="tx1"/>
              </a:solidFill>
            </a:endParaRPr>
          </a:p>
        </p:txBody>
      </p:sp>
      <p:sp>
        <p:nvSpPr>
          <p:cNvPr id="12" name="正方形/長方形 11"/>
          <p:cNvSpPr/>
          <p:nvPr/>
        </p:nvSpPr>
        <p:spPr>
          <a:xfrm>
            <a:off x="304800" y="1176338"/>
            <a:ext cx="2733675" cy="1073150"/>
          </a:xfrm>
          <a:prstGeom prst="rect">
            <a:avLst/>
          </a:prstGeom>
          <a:solidFill>
            <a:srgbClr val="FFFFCC"/>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sz="2000" dirty="0">
                <a:solidFill>
                  <a:schemeClr val="tx1"/>
                </a:solidFill>
              </a:rPr>
              <a:t>We have several facilities for this therapy in Japan.</a:t>
            </a:r>
            <a:endParaRPr lang="ja-JP" altLang="en-US" sz="2000" dirty="0">
              <a:solidFill>
                <a:schemeClr val="tx1"/>
              </a:solidFill>
            </a:endParaRPr>
          </a:p>
        </p:txBody>
      </p:sp>
      <p:cxnSp>
        <p:nvCxnSpPr>
          <p:cNvPr id="5" name="直線矢印コネクタ 4"/>
          <p:cNvCxnSpPr/>
          <p:nvPr/>
        </p:nvCxnSpPr>
        <p:spPr>
          <a:xfrm flipV="1">
            <a:off x="2682875" y="4489450"/>
            <a:ext cx="711200" cy="36671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図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79988" y="2868613"/>
            <a:ext cx="3940175"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正方形/長方形 2"/>
          <p:cNvSpPr/>
          <p:nvPr/>
        </p:nvSpPr>
        <p:spPr>
          <a:xfrm>
            <a:off x="6332538" y="1077913"/>
            <a:ext cx="2659062" cy="895350"/>
          </a:xfrm>
          <a:prstGeom prst="rect">
            <a:avLst/>
          </a:prstGeom>
          <a:solidFill>
            <a:srgbClr val="FFFFCC"/>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7412"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6388" name="Text Box 25"/>
          <p:cNvSpPr txBox="1">
            <a:spLocks noChangeArrowheads="1"/>
          </p:cNvSpPr>
          <p:nvPr/>
        </p:nvSpPr>
        <p:spPr bwMode="auto">
          <a:xfrm>
            <a:off x="1079500" y="188913"/>
            <a:ext cx="7700963"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solidFill>
                  <a:schemeClr val="tx1">
                    <a:lumMod val="95000"/>
                    <a:lumOff val="5000"/>
                  </a:schemeClr>
                </a:solidFill>
                <a:ea typeface="+mn-ea"/>
                <a:cs typeface="Arial" pitchFamily="34" charset="0"/>
              </a:rPr>
              <a:t>charged particle cancer therapy-2</a:t>
            </a:r>
            <a:endParaRPr lang="ja-JP" altLang="en-US" sz="3600" b="1" dirty="0">
              <a:solidFill>
                <a:schemeClr val="tx1">
                  <a:lumMod val="95000"/>
                  <a:lumOff val="5000"/>
                </a:schemeClr>
              </a:solidFill>
              <a:ea typeface="+mn-ea"/>
              <a:cs typeface="Arial" pitchFamily="34" charset="0"/>
            </a:endParaRPr>
          </a:p>
        </p:txBody>
      </p:sp>
      <p:sp>
        <p:nvSpPr>
          <p:cNvPr id="17414" name="テキスト ボックス 6"/>
          <p:cNvSpPr txBox="1">
            <a:spLocks noChangeArrowheads="1"/>
          </p:cNvSpPr>
          <p:nvPr/>
        </p:nvSpPr>
        <p:spPr bwMode="auto">
          <a:xfrm>
            <a:off x="433388" y="2982913"/>
            <a:ext cx="4010025" cy="2309812"/>
          </a:xfrm>
          <a:prstGeom prst="rect">
            <a:avLst/>
          </a:prstGeom>
          <a:solidFill>
            <a:srgbClr val="CCFFFF"/>
          </a:solidFill>
          <a:ln w="19050">
            <a:solidFill>
              <a:srgbClr val="0070C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400"/>
              <a:t>Energetic charged particles are used for the most advanced radiation cancer therapy, where energy deposition is largest at the cancer depth (</a:t>
            </a:r>
            <a:r>
              <a:rPr lang="en-US" altLang="ja-JP" sz="2400">
                <a:solidFill>
                  <a:srgbClr val="FF0000"/>
                </a:solidFill>
              </a:rPr>
              <a:t>Bragg peak      </a:t>
            </a:r>
            <a:r>
              <a:rPr lang="en-US" altLang="ja-JP" sz="2400"/>
              <a:t>).</a:t>
            </a:r>
          </a:p>
        </p:txBody>
      </p:sp>
      <p:sp>
        <p:nvSpPr>
          <p:cNvPr id="27" name="正方形/長方形 26"/>
          <p:cNvSpPr/>
          <p:nvPr/>
        </p:nvSpPr>
        <p:spPr bwMode="auto">
          <a:xfrm>
            <a:off x="7019925" y="3325813"/>
            <a:ext cx="587375" cy="249237"/>
          </a:xfrm>
          <a:prstGeom prst="rect">
            <a:avLst/>
          </a:prstGeom>
          <a:solidFill>
            <a:srgbClr val="CCFFFF"/>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400" dirty="0">
                <a:solidFill>
                  <a:srgbClr val="FF0000"/>
                </a:solidFill>
              </a:rPr>
              <a:t>X-ray</a:t>
            </a:r>
            <a:endParaRPr lang="ja-JP" altLang="en-US" sz="1400" dirty="0">
              <a:solidFill>
                <a:srgbClr val="FF0000"/>
              </a:solidFill>
            </a:endParaRPr>
          </a:p>
        </p:txBody>
      </p:sp>
      <p:sp>
        <p:nvSpPr>
          <p:cNvPr id="17416" name="テキスト ボックス 6"/>
          <p:cNvSpPr txBox="1">
            <a:spLocks noChangeArrowheads="1"/>
          </p:cNvSpPr>
          <p:nvPr/>
        </p:nvSpPr>
        <p:spPr bwMode="auto">
          <a:xfrm>
            <a:off x="5610225" y="5637213"/>
            <a:ext cx="30448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1600"/>
              <a:t>Depth from the body surface (cm)</a:t>
            </a:r>
          </a:p>
        </p:txBody>
      </p:sp>
      <p:sp>
        <p:nvSpPr>
          <p:cNvPr id="17417" name="テキスト ボックス 6"/>
          <p:cNvSpPr txBox="1">
            <a:spLocks noChangeArrowheads="1"/>
          </p:cNvSpPr>
          <p:nvPr/>
        </p:nvSpPr>
        <p:spPr bwMode="auto">
          <a:xfrm rot="-5400000">
            <a:off x="3863975" y="4119563"/>
            <a:ext cx="20335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1600"/>
              <a:t>Deposited energy (%)</a:t>
            </a:r>
          </a:p>
        </p:txBody>
      </p:sp>
      <p:sp>
        <p:nvSpPr>
          <p:cNvPr id="37" name="正方形/長方形 36"/>
          <p:cNvSpPr/>
          <p:nvPr/>
        </p:nvSpPr>
        <p:spPr bwMode="auto">
          <a:xfrm>
            <a:off x="5678488" y="5226050"/>
            <a:ext cx="1185862" cy="249238"/>
          </a:xfrm>
          <a:prstGeom prst="rect">
            <a:avLst/>
          </a:prstGeom>
          <a:solidFill>
            <a:schemeClr val="accent6">
              <a:lumMod val="20000"/>
              <a:lumOff val="80000"/>
            </a:schemeClr>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solidFill>
                  <a:srgbClr val="FF0000"/>
                </a:solidFill>
              </a:rPr>
              <a:t>carbon ion</a:t>
            </a:r>
            <a:endParaRPr lang="ja-JP" altLang="en-US" dirty="0">
              <a:solidFill>
                <a:srgbClr val="FF0000"/>
              </a:solidFill>
            </a:endParaRPr>
          </a:p>
        </p:txBody>
      </p:sp>
      <p:sp>
        <p:nvSpPr>
          <p:cNvPr id="38" name="正方形/長方形 37"/>
          <p:cNvSpPr/>
          <p:nvPr/>
        </p:nvSpPr>
        <p:spPr bwMode="auto">
          <a:xfrm>
            <a:off x="5653088" y="4610100"/>
            <a:ext cx="846137" cy="342900"/>
          </a:xfrm>
          <a:prstGeom prst="rect">
            <a:avLst/>
          </a:prstGeom>
          <a:solidFill>
            <a:srgbClr val="CCFFCC"/>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solidFill>
                  <a:srgbClr val="FF0000"/>
                </a:solidFill>
              </a:rPr>
              <a:t>proton</a:t>
            </a:r>
            <a:endParaRPr lang="ja-JP" altLang="en-US" dirty="0">
              <a:solidFill>
                <a:srgbClr val="FF0000"/>
              </a:solidFill>
            </a:endParaRPr>
          </a:p>
        </p:txBody>
      </p:sp>
      <p:sp>
        <p:nvSpPr>
          <p:cNvPr id="39" name="正方形/長方形 38"/>
          <p:cNvSpPr/>
          <p:nvPr/>
        </p:nvSpPr>
        <p:spPr bwMode="auto">
          <a:xfrm>
            <a:off x="5510213" y="3513138"/>
            <a:ext cx="571500" cy="249237"/>
          </a:xfrm>
          <a:prstGeom prst="rect">
            <a:avLst/>
          </a:prstGeom>
          <a:solidFill>
            <a:srgbClr val="CCFFFF"/>
          </a:solid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400" dirty="0">
                <a:solidFill>
                  <a:srgbClr val="FF0000"/>
                </a:solidFill>
                <a:latin typeface="Symbol" panose="05050102010706020507" pitchFamily="18" charset="2"/>
              </a:rPr>
              <a:t>g</a:t>
            </a:r>
            <a:r>
              <a:rPr lang="en-US" altLang="ja-JP" sz="1400" dirty="0">
                <a:solidFill>
                  <a:srgbClr val="FF0000"/>
                </a:solidFill>
              </a:rPr>
              <a:t>-ray</a:t>
            </a:r>
            <a:endParaRPr lang="ja-JP" altLang="en-US" sz="1400" dirty="0">
              <a:solidFill>
                <a:srgbClr val="FF0000"/>
              </a:solidFill>
            </a:endParaRPr>
          </a:p>
        </p:txBody>
      </p:sp>
      <p:sp>
        <p:nvSpPr>
          <p:cNvPr id="40" name="正方形/長方形 39"/>
          <p:cNvSpPr/>
          <p:nvPr/>
        </p:nvSpPr>
        <p:spPr bwMode="auto">
          <a:xfrm>
            <a:off x="6569075" y="4249738"/>
            <a:ext cx="858838" cy="249237"/>
          </a:xfrm>
          <a:prstGeom prst="rect">
            <a:avLst/>
          </a:prstGeom>
          <a:solidFill>
            <a:srgbClr val="CCFFFF"/>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400" dirty="0">
                <a:solidFill>
                  <a:srgbClr val="FF0000"/>
                </a:solidFill>
              </a:rPr>
              <a:t>neutrons</a:t>
            </a:r>
            <a:endParaRPr lang="ja-JP" altLang="en-US" sz="1400" dirty="0">
              <a:solidFill>
                <a:srgbClr val="FF0000"/>
              </a:solidFill>
            </a:endParaRPr>
          </a:p>
        </p:txBody>
      </p:sp>
      <p:sp>
        <p:nvSpPr>
          <p:cNvPr id="41" name="正方形/長方形 40"/>
          <p:cNvSpPr/>
          <p:nvPr/>
        </p:nvSpPr>
        <p:spPr bwMode="auto">
          <a:xfrm>
            <a:off x="7607300" y="5146675"/>
            <a:ext cx="754063" cy="247650"/>
          </a:xfrm>
          <a:prstGeom prst="rect">
            <a:avLst/>
          </a:prstGeom>
          <a:solidFill>
            <a:srgbClr val="FFCCFF"/>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600" b="1" dirty="0">
                <a:solidFill>
                  <a:srgbClr val="FF0000"/>
                </a:solidFill>
              </a:rPr>
              <a:t>cancer</a:t>
            </a:r>
            <a:endParaRPr lang="ja-JP" altLang="en-US" sz="1600" b="1" dirty="0">
              <a:solidFill>
                <a:srgbClr val="FF0000"/>
              </a:solidFill>
            </a:endParaRPr>
          </a:p>
        </p:txBody>
      </p:sp>
      <p:sp>
        <p:nvSpPr>
          <p:cNvPr id="51" name="円/楕円 50"/>
          <p:cNvSpPr/>
          <p:nvPr/>
        </p:nvSpPr>
        <p:spPr bwMode="auto">
          <a:xfrm>
            <a:off x="8299450" y="3048000"/>
            <a:ext cx="147638" cy="147638"/>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4" name="四角形吹き出し 53"/>
          <p:cNvSpPr/>
          <p:nvPr/>
        </p:nvSpPr>
        <p:spPr>
          <a:xfrm>
            <a:off x="2238375" y="5684838"/>
            <a:ext cx="2962275" cy="358775"/>
          </a:xfrm>
          <a:prstGeom prst="wedgeRectCallout">
            <a:avLst>
              <a:gd name="adj1" fmla="val 61219"/>
              <a:gd name="adj2" fmla="val -155537"/>
            </a:avLst>
          </a:prstGeom>
          <a:solidFill>
            <a:srgbClr val="FFCCFF"/>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400" dirty="0">
                <a:solidFill>
                  <a:schemeClr val="tx1"/>
                </a:solidFill>
              </a:rPr>
              <a:t>Less radiation damage to normal area</a:t>
            </a:r>
            <a:endParaRPr lang="ja-JP" altLang="en-US" sz="1400" dirty="0">
              <a:solidFill>
                <a:schemeClr val="tx1"/>
              </a:solidFill>
            </a:endParaRPr>
          </a:p>
        </p:txBody>
      </p:sp>
      <p:sp>
        <p:nvSpPr>
          <p:cNvPr id="30" name="テキスト ボックス 6"/>
          <p:cNvSpPr txBox="1">
            <a:spLocks noChangeArrowheads="1"/>
          </p:cNvSpPr>
          <p:nvPr/>
        </p:nvSpPr>
        <p:spPr bwMode="auto">
          <a:xfrm>
            <a:off x="398463" y="1000125"/>
            <a:ext cx="4044950" cy="1939925"/>
          </a:xfrm>
          <a:prstGeom prst="rect">
            <a:avLst/>
          </a:prstGeom>
          <a:solidFill>
            <a:schemeClr val="bg1">
              <a:lumMod val="85000"/>
            </a:schemeClr>
          </a:solidFill>
          <a:ln w="19050">
            <a:no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en-US" altLang="ja-JP" sz="2000" dirty="0"/>
              <a:t>X-ray or </a:t>
            </a:r>
            <a:r>
              <a:rPr lang="en-US" altLang="ja-JP" sz="2000" dirty="0">
                <a:latin typeface="Symbol" panose="05050102010706020507" pitchFamily="18" charset="2"/>
              </a:rPr>
              <a:t>g</a:t>
            </a:r>
            <a:r>
              <a:rPr lang="en-US" altLang="ja-JP" sz="2000" dirty="0"/>
              <a:t>-ray irradiation</a:t>
            </a:r>
            <a:r>
              <a:rPr lang="en-US" altLang="ja-JP" sz="2000" dirty="0" smtClean="0"/>
              <a:t> is often used for the cancer therapy.</a:t>
            </a:r>
          </a:p>
          <a:p>
            <a:pPr eaLnBrk="1" hangingPunct="1">
              <a:spcBef>
                <a:spcPct val="0"/>
              </a:spcBef>
              <a:buFontTx/>
              <a:buNone/>
              <a:defRPr/>
            </a:pPr>
            <a:r>
              <a:rPr lang="en-US" altLang="ja-JP" sz="2000" b="1" u="sng" dirty="0" smtClean="0">
                <a:solidFill>
                  <a:srgbClr val="FF0000"/>
                </a:solidFill>
              </a:rPr>
              <a:t>Radiation induced free radicals </a:t>
            </a:r>
            <a:r>
              <a:rPr lang="en-US" altLang="ja-JP" sz="2000" dirty="0" smtClean="0"/>
              <a:t>attack the DNA of cancer cells. </a:t>
            </a:r>
          </a:p>
          <a:p>
            <a:pPr eaLnBrk="1" hangingPunct="1">
              <a:spcBef>
                <a:spcPct val="0"/>
              </a:spcBef>
              <a:buFontTx/>
              <a:buNone/>
              <a:defRPr/>
            </a:pPr>
            <a:r>
              <a:rPr lang="en-US" altLang="ja-JP" sz="2000" dirty="0" smtClean="0"/>
              <a:t>In this method, however, </a:t>
            </a:r>
            <a:r>
              <a:rPr lang="en-US" altLang="ja-JP" sz="2000" u="sng" dirty="0" smtClean="0"/>
              <a:t>normal cells are also heavily irradiated.</a:t>
            </a:r>
            <a:endParaRPr lang="en-US" altLang="ja-JP" sz="2400" u="sng" dirty="0" smtClean="0"/>
          </a:p>
        </p:txBody>
      </p:sp>
      <p:sp>
        <p:nvSpPr>
          <p:cNvPr id="2" name="右矢印 1"/>
          <p:cNvSpPr/>
          <p:nvPr/>
        </p:nvSpPr>
        <p:spPr>
          <a:xfrm>
            <a:off x="5270500" y="1184275"/>
            <a:ext cx="936625" cy="8032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latin typeface="Symbol" panose="05050102010706020507" pitchFamily="18" charset="2"/>
              </a:rPr>
              <a:t>g</a:t>
            </a:r>
            <a:r>
              <a:rPr lang="en-US" altLang="ja-JP" dirty="0"/>
              <a:t>-ray</a:t>
            </a:r>
            <a:endParaRPr lang="ja-JP" altLang="en-US" dirty="0"/>
          </a:p>
        </p:txBody>
      </p:sp>
      <p:sp>
        <p:nvSpPr>
          <p:cNvPr id="36" name="正方形/長方形 35"/>
          <p:cNvSpPr/>
          <p:nvPr/>
        </p:nvSpPr>
        <p:spPr>
          <a:xfrm>
            <a:off x="6332538" y="1349375"/>
            <a:ext cx="2608262" cy="492125"/>
          </a:xfrm>
          <a:prstGeom prst="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円/楕円 3"/>
          <p:cNvSpPr/>
          <p:nvPr/>
        </p:nvSpPr>
        <p:spPr>
          <a:xfrm>
            <a:off x="7694613" y="1382713"/>
            <a:ext cx="1157287" cy="417512"/>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r>
              <a:rPr lang="en-US" altLang="ja-JP" dirty="0"/>
              <a:t>cancer</a:t>
            </a:r>
            <a:endParaRPr lang="ja-JP" altLang="en-US" dirty="0"/>
          </a:p>
        </p:txBody>
      </p:sp>
      <p:sp>
        <p:nvSpPr>
          <p:cNvPr id="44" name="正方形/長方形 43"/>
          <p:cNvSpPr/>
          <p:nvPr/>
        </p:nvSpPr>
        <p:spPr>
          <a:xfrm>
            <a:off x="6329363" y="1084263"/>
            <a:ext cx="2659062" cy="895350"/>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cxnSp>
        <p:nvCxnSpPr>
          <p:cNvPr id="34" name="直線矢印コネクタ 33"/>
          <p:cNvCxnSpPr/>
          <p:nvPr/>
        </p:nvCxnSpPr>
        <p:spPr>
          <a:xfrm flipV="1">
            <a:off x="3860800" y="1589088"/>
            <a:ext cx="2797175" cy="847725"/>
          </a:xfrm>
          <a:prstGeom prst="straightConnector1">
            <a:avLst/>
          </a:prstGeom>
          <a:ln>
            <a:solidFill>
              <a:srgbClr val="FF0000"/>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25" name="四角形吹き出し 24"/>
          <p:cNvSpPr/>
          <p:nvPr/>
        </p:nvSpPr>
        <p:spPr>
          <a:xfrm>
            <a:off x="5200650" y="2227263"/>
            <a:ext cx="3736975" cy="461962"/>
          </a:xfrm>
          <a:prstGeom prst="wedgeRectCallout">
            <a:avLst>
              <a:gd name="adj1" fmla="val -4278"/>
              <a:gd name="adj2" fmla="val -162196"/>
            </a:avLst>
          </a:prstGeom>
          <a:solidFill>
            <a:srgbClr val="FFCCFF"/>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400" dirty="0">
                <a:solidFill>
                  <a:schemeClr val="tx1"/>
                </a:solidFill>
              </a:rPr>
              <a:t>Normal organs or cells are also heavily damaged by the conventional radiation therapy.</a:t>
            </a:r>
            <a:endParaRPr lang="ja-JP" altLang="en-US" sz="1400" dirty="0">
              <a:solidFill>
                <a:schemeClr val="tx1"/>
              </a:solidFill>
            </a:endParaRPr>
          </a:p>
        </p:txBody>
      </p:sp>
      <p:sp>
        <p:nvSpPr>
          <p:cNvPr id="5" name="テキスト ボックス 4"/>
          <p:cNvSpPr txBox="1"/>
          <p:nvPr/>
        </p:nvSpPr>
        <p:spPr>
          <a:xfrm>
            <a:off x="6499225" y="1006475"/>
            <a:ext cx="1947863" cy="369888"/>
          </a:xfrm>
          <a:prstGeom prst="rect">
            <a:avLst/>
          </a:prstGeom>
          <a:noFill/>
        </p:spPr>
        <p:txBody>
          <a:bodyPr>
            <a:spAutoFit/>
          </a:bodyPr>
          <a:lstStyle/>
          <a:p>
            <a:pPr>
              <a:defRPr/>
            </a:pPr>
            <a:r>
              <a:rPr lang="en-US" altLang="ja-JP" dirty="0">
                <a:solidFill>
                  <a:schemeClr val="accent6">
                    <a:lumMod val="75000"/>
                  </a:schemeClr>
                </a:solidFill>
                <a:ea typeface="ＭＳ Ｐゴシック" panose="020B0600070205080204" pitchFamily="50" charset="-128"/>
              </a:rPr>
              <a:t>human body</a:t>
            </a:r>
            <a:endParaRPr lang="ja-JP" altLang="en-US" dirty="0">
              <a:solidFill>
                <a:schemeClr val="accent6">
                  <a:lumMod val="75000"/>
                </a:schemeClr>
              </a:solidFill>
              <a:ea typeface="ＭＳ Ｐゴシック" panose="020B0600070205080204" pitchFamily="50" charset="-128"/>
            </a:endParaRPr>
          </a:p>
        </p:txBody>
      </p:sp>
      <p:sp>
        <p:nvSpPr>
          <p:cNvPr id="28" name="円/楕円 27"/>
          <p:cNvSpPr/>
          <p:nvPr/>
        </p:nvSpPr>
        <p:spPr bwMode="auto">
          <a:xfrm>
            <a:off x="2085975" y="4994275"/>
            <a:ext cx="147638" cy="147638"/>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pic>
        <p:nvPicPr>
          <p:cNvPr id="17434" name="Picture 1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35" name="スライド番号プレースホルダー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6DC891AB-9103-4407-B9B6-204BEC8262E9}" type="slidenum">
              <a:rPr lang="ja-JP" altLang="en-US" sz="1200">
                <a:solidFill>
                  <a:srgbClr val="898989"/>
                </a:solidFill>
              </a:rPr>
              <a:pPr>
                <a:spcBef>
                  <a:spcPct val="0"/>
                </a:spcBef>
                <a:buFontTx/>
                <a:buNone/>
              </a:pPr>
              <a:t>15</a:t>
            </a:fld>
            <a:endParaRPr lang="ja-JP" altLang="en-US" sz="1200">
              <a:solidFill>
                <a:srgbClr val="898989"/>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6388" name="Text Box 25"/>
          <p:cNvSpPr txBox="1">
            <a:spLocks noChangeArrowheads="1"/>
          </p:cNvSpPr>
          <p:nvPr/>
        </p:nvSpPr>
        <p:spPr bwMode="auto">
          <a:xfrm>
            <a:off x="1381125" y="188913"/>
            <a:ext cx="6781800"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solidFill>
                  <a:schemeClr val="tx1">
                    <a:lumMod val="95000"/>
                    <a:lumOff val="5000"/>
                  </a:schemeClr>
                </a:solidFill>
                <a:ea typeface="+mn-ea"/>
                <a:cs typeface="Arial" pitchFamily="34" charset="0"/>
              </a:rPr>
              <a:t>Bragg peak</a:t>
            </a:r>
            <a:endParaRPr lang="ja-JP" altLang="en-US" sz="3600" b="1" dirty="0">
              <a:solidFill>
                <a:schemeClr val="tx1">
                  <a:lumMod val="95000"/>
                  <a:lumOff val="5000"/>
                </a:schemeClr>
              </a:solidFill>
              <a:ea typeface="+mn-ea"/>
              <a:cs typeface="Arial" pitchFamily="34" charset="0"/>
            </a:endParaRPr>
          </a:p>
        </p:txBody>
      </p:sp>
      <p:sp>
        <p:nvSpPr>
          <p:cNvPr id="18436" name="テキスト ボックス 6"/>
          <p:cNvSpPr txBox="1">
            <a:spLocks noChangeArrowheads="1"/>
          </p:cNvSpPr>
          <p:nvPr/>
        </p:nvSpPr>
        <p:spPr bwMode="auto">
          <a:xfrm>
            <a:off x="577850" y="6070600"/>
            <a:ext cx="7704138" cy="584200"/>
          </a:xfrm>
          <a:prstGeom prst="rect">
            <a:avLst/>
          </a:prstGeom>
          <a:solidFill>
            <a:srgbClr val="CCFFCC"/>
          </a:solidFill>
          <a:ln w="19050">
            <a:solidFill>
              <a:srgbClr val="0000FF"/>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400"/>
              <a:t>This result is caused by </a:t>
            </a:r>
            <a:r>
              <a:rPr lang="en-US" altLang="ja-JP">
                <a:solidFill>
                  <a:srgbClr val="FF0000"/>
                </a:solidFill>
              </a:rPr>
              <a:t>collision with electrons</a:t>
            </a:r>
            <a:r>
              <a:rPr lang="en-US" altLang="ja-JP" sz="2400"/>
              <a:t>.</a:t>
            </a:r>
          </a:p>
        </p:txBody>
      </p:sp>
      <p:sp>
        <p:nvSpPr>
          <p:cNvPr id="30" name="正方形/長方形 29"/>
          <p:cNvSpPr/>
          <p:nvPr/>
        </p:nvSpPr>
        <p:spPr>
          <a:xfrm>
            <a:off x="4584700" y="1038225"/>
            <a:ext cx="3986213" cy="2522538"/>
          </a:xfrm>
          <a:prstGeom prst="rect">
            <a:avLst/>
          </a:prstGeom>
          <a:solidFill>
            <a:srgbClr val="CC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1" name="正方形/長方形 30"/>
          <p:cNvSpPr/>
          <p:nvPr/>
        </p:nvSpPr>
        <p:spPr>
          <a:xfrm>
            <a:off x="304800" y="1008063"/>
            <a:ext cx="3986213" cy="2549525"/>
          </a:xfrm>
          <a:prstGeom prst="rect">
            <a:avLst/>
          </a:prstGeom>
          <a:solidFill>
            <a:srgbClr val="CC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3" name="正方形/長方形 32"/>
          <p:cNvSpPr/>
          <p:nvPr/>
        </p:nvSpPr>
        <p:spPr>
          <a:xfrm>
            <a:off x="849313" y="1109663"/>
            <a:ext cx="3101975" cy="20447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4" name="正方形/長方形 33"/>
          <p:cNvSpPr/>
          <p:nvPr/>
        </p:nvSpPr>
        <p:spPr>
          <a:xfrm>
            <a:off x="5235575" y="1109663"/>
            <a:ext cx="3101975" cy="20447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8441" name="テキスト ボックス 23"/>
          <p:cNvSpPr txBox="1">
            <a:spLocks noChangeArrowheads="1"/>
          </p:cNvSpPr>
          <p:nvPr/>
        </p:nvSpPr>
        <p:spPr bwMode="auto">
          <a:xfrm>
            <a:off x="6483350" y="3117850"/>
            <a:ext cx="7778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800">
                <a:latin typeface="Arial" panose="020B0604020202020204" pitchFamily="34" charset="0"/>
              </a:rPr>
              <a:t>depth</a:t>
            </a:r>
            <a:endParaRPr lang="ja-JP" altLang="en-US" sz="1800">
              <a:latin typeface="Arial" panose="020B0604020202020204" pitchFamily="34" charset="0"/>
            </a:endParaRPr>
          </a:p>
        </p:txBody>
      </p:sp>
      <p:sp>
        <p:nvSpPr>
          <p:cNvPr id="47" name="フリーフォーム 46"/>
          <p:cNvSpPr/>
          <p:nvPr/>
        </p:nvSpPr>
        <p:spPr>
          <a:xfrm>
            <a:off x="822325" y="1660525"/>
            <a:ext cx="3127375" cy="1474788"/>
          </a:xfrm>
          <a:custGeom>
            <a:avLst/>
            <a:gdLst>
              <a:gd name="connsiteX0" fmla="*/ 0 w 4784437"/>
              <a:gd name="connsiteY0" fmla="*/ 1084950 h 1445168"/>
              <a:gd name="connsiteX1" fmla="*/ 886691 w 4784437"/>
              <a:gd name="connsiteY1" fmla="*/ 604659 h 1445168"/>
              <a:gd name="connsiteX2" fmla="*/ 2613891 w 4784437"/>
              <a:gd name="connsiteY2" fmla="*/ 22768 h 1445168"/>
              <a:gd name="connsiteX3" fmla="*/ 4784437 w 4784437"/>
              <a:gd name="connsiteY3" fmla="*/ 1445168 h 1445168"/>
              <a:gd name="connsiteX4" fmla="*/ 4784437 w 4784437"/>
              <a:gd name="connsiteY4" fmla="*/ 1445168 h 1445168"/>
              <a:gd name="connsiteX0" fmla="*/ 0 w 4784437"/>
              <a:gd name="connsiteY0" fmla="*/ 1065048 h 1425266"/>
              <a:gd name="connsiteX1" fmla="*/ 2613891 w 4784437"/>
              <a:gd name="connsiteY1" fmla="*/ 2866 h 1425266"/>
              <a:gd name="connsiteX2" fmla="*/ 4784437 w 4784437"/>
              <a:gd name="connsiteY2" fmla="*/ 1425266 h 1425266"/>
              <a:gd name="connsiteX3" fmla="*/ 4784437 w 4784437"/>
              <a:gd name="connsiteY3" fmla="*/ 1425266 h 1425266"/>
              <a:gd name="connsiteX0" fmla="*/ 0 w 4784437"/>
              <a:gd name="connsiteY0" fmla="*/ 4027746 h 4387964"/>
              <a:gd name="connsiteX1" fmla="*/ 1154546 w 4784437"/>
              <a:gd name="connsiteY1" fmla="*/ 691 h 4387964"/>
              <a:gd name="connsiteX2" fmla="*/ 4784437 w 4784437"/>
              <a:gd name="connsiteY2" fmla="*/ 4387964 h 4387964"/>
              <a:gd name="connsiteX3" fmla="*/ 4784437 w 4784437"/>
              <a:gd name="connsiteY3" fmla="*/ 4387964 h 4387964"/>
              <a:gd name="connsiteX0" fmla="*/ 0 w 6862619"/>
              <a:gd name="connsiteY0" fmla="*/ 4027746 h 4838297"/>
              <a:gd name="connsiteX1" fmla="*/ 1154546 w 6862619"/>
              <a:gd name="connsiteY1" fmla="*/ 691 h 4838297"/>
              <a:gd name="connsiteX2" fmla="*/ 4784437 w 6862619"/>
              <a:gd name="connsiteY2" fmla="*/ 4387964 h 4838297"/>
              <a:gd name="connsiteX3" fmla="*/ 6862619 w 6862619"/>
              <a:gd name="connsiteY3" fmla="*/ 4785127 h 4838297"/>
              <a:gd name="connsiteX0" fmla="*/ 0 w 6862619"/>
              <a:gd name="connsiteY0" fmla="*/ 4100694 h 4858075"/>
              <a:gd name="connsiteX1" fmla="*/ 1154546 w 6862619"/>
              <a:gd name="connsiteY1" fmla="*/ 73639 h 4858075"/>
              <a:gd name="connsiteX2" fmla="*/ 2641601 w 6862619"/>
              <a:gd name="connsiteY2" fmla="*/ 1745421 h 4858075"/>
              <a:gd name="connsiteX3" fmla="*/ 6862619 w 6862619"/>
              <a:gd name="connsiteY3" fmla="*/ 4858075 h 4858075"/>
              <a:gd name="connsiteX0" fmla="*/ 0 w 2641601"/>
              <a:gd name="connsiteY0" fmla="*/ 4100694 h 4100694"/>
              <a:gd name="connsiteX1" fmla="*/ 1154546 w 2641601"/>
              <a:gd name="connsiteY1" fmla="*/ 73639 h 4100694"/>
              <a:gd name="connsiteX2" fmla="*/ 2641601 w 2641601"/>
              <a:gd name="connsiteY2" fmla="*/ 1745421 h 4100694"/>
              <a:gd name="connsiteX0" fmla="*/ 0 w 3020292"/>
              <a:gd name="connsiteY0" fmla="*/ 1866587 h 1866587"/>
              <a:gd name="connsiteX1" fmla="*/ 1533237 w 3020292"/>
              <a:gd name="connsiteY1" fmla="*/ 841 h 1866587"/>
              <a:gd name="connsiteX2" fmla="*/ 3020292 w 3020292"/>
              <a:gd name="connsiteY2" fmla="*/ 1672623 h 1866587"/>
              <a:gd name="connsiteX0" fmla="*/ 0 w 3205020"/>
              <a:gd name="connsiteY0" fmla="*/ 1865924 h 1865924"/>
              <a:gd name="connsiteX1" fmla="*/ 1533237 w 3205020"/>
              <a:gd name="connsiteY1" fmla="*/ 178 h 1865924"/>
              <a:gd name="connsiteX2" fmla="*/ 3205020 w 3205020"/>
              <a:gd name="connsiteY2" fmla="*/ 1773560 h 1865924"/>
              <a:gd name="connsiteX0" fmla="*/ 0 w 3205020"/>
              <a:gd name="connsiteY0" fmla="*/ 1865863 h 1865863"/>
              <a:gd name="connsiteX1" fmla="*/ 1533237 w 3205020"/>
              <a:gd name="connsiteY1" fmla="*/ 117 h 1865863"/>
              <a:gd name="connsiteX2" fmla="*/ 3205020 w 3205020"/>
              <a:gd name="connsiteY2" fmla="*/ 1773499 h 1865863"/>
            </a:gdLst>
            <a:ahLst/>
            <a:cxnLst>
              <a:cxn ang="0">
                <a:pos x="connsiteX0" y="connsiteY0"/>
              </a:cxn>
              <a:cxn ang="0">
                <a:pos x="connsiteX1" y="connsiteY1"/>
              </a:cxn>
              <a:cxn ang="0">
                <a:pos x="connsiteX2" y="connsiteY2"/>
              </a:cxn>
            </a:cxnLst>
            <a:rect l="l" t="t" r="r" b="b"/>
            <a:pathLst>
              <a:path w="3205020" h="1865863">
                <a:moveTo>
                  <a:pt x="0" y="1865863"/>
                </a:moveTo>
                <a:cubicBezTo>
                  <a:pt x="544561" y="1644575"/>
                  <a:pt x="999067" y="15511"/>
                  <a:pt x="1533237" y="117"/>
                </a:cubicBezTo>
                <a:cubicBezTo>
                  <a:pt x="2067407" y="-15277"/>
                  <a:pt x="2161311" y="1502566"/>
                  <a:pt x="3205020" y="1773499"/>
                </a:cubicBezTo>
              </a:path>
            </a:pathLst>
          </a:cu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8" name="フリーフォーム 47"/>
          <p:cNvSpPr/>
          <p:nvPr/>
        </p:nvSpPr>
        <p:spPr>
          <a:xfrm>
            <a:off x="5254625" y="1587500"/>
            <a:ext cx="2740025" cy="1562100"/>
          </a:xfrm>
          <a:custGeom>
            <a:avLst/>
            <a:gdLst>
              <a:gd name="connsiteX0" fmla="*/ 0 w 4784437"/>
              <a:gd name="connsiteY0" fmla="*/ 1084950 h 1445168"/>
              <a:gd name="connsiteX1" fmla="*/ 886691 w 4784437"/>
              <a:gd name="connsiteY1" fmla="*/ 604659 h 1445168"/>
              <a:gd name="connsiteX2" fmla="*/ 2613891 w 4784437"/>
              <a:gd name="connsiteY2" fmla="*/ 22768 h 1445168"/>
              <a:gd name="connsiteX3" fmla="*/ 4784437 w 4784437"/>
              <a:gd name="connsiteY3" fmla="*/ 1445168 h 1445168"/>
              <a:gd name="connsiteX4" fmla="*/ 4784437 w 4784437"/>
              <a:gd name="connsiteY4" fmla="*/ 1445168 h 1445168"/>
              <a:gd name="connsiteX0" fmla="*/ 0 w 4784437"/>
              <a:gd name="connsiteY0" fmla="*/ 1065048 h 1425266"/>
              <a:gd name="connsiteX1" fmla="*/ 2613891 w 4784437"/>
              <a:gd name="connsiteY1" fmla="*/ 2866 h 1425266"/>
              <a:gd name="connsiteX2" fmla="*/ 4784437 w 4784437"/>
              <a:gd name="connsiteY2" fmla="*/ 1425266 h 1425266"/>
              <a:gd name="connsiteX3" fmla="*/ 4784437 w 4784437"/>
              <a:gd name="connsiteY3" fmla="*/ 1425266 h 1425266"/>
              <a:gd name="connsiteX0" fmla="*/ 0 w 4784437"/>
              <a:gd name="connsiteY0" fmla="*/ 4027746 h 4387964"/>
              <a:gd name="connsiteX1" fmla="*/ 1154546 w 4784437"/>
              <a:gd name="connsiteY1" fmla="*/ 691 h 4387964"/>
              <a:gd name="connsiteX2" fmla="*/ 4784437 w 4784437"/>
              <a:gd name="connsiteY2" fmla="*/ 4387964 h 4387964"/>
              <a:gd name="connsiteX3" fmla="*/ 4784437 w 4784437"/>
              <a:gd name="connsiteY3" fmla="*/ 4387964 h 4387964"/>
              <a:gd name="connsiteX0" fmla="*/ 0 w 6862619"/>
              <a:gd name="connsiteY0" fmla="*/ 4027746 h 4838297"/>
              <a:gd name="connsiteX1" fmla="*/ 1154546 w 6862619"/>
              <a:gd name="connsiteY1" fmla="*/ 691 h 4838297"/>
              <a:gd name="connsiteX2" fmla="*/ 4784437 w 6862619"/>
              <a:gd name="connsiteY2" fmla="*/ 4387964 h 4838297"/>
              <a:gd name="connsiteX3" fmla="*/ 6862619 w 6862619"/>
              <a:gd name="connsiteY3" fmla="*/ 4785127 h 4838297"/>
              <a:gd name="connsiteX0" fmla="*/ 0 w 6862619"/>
              <a:gd name="connsiteY0" fmla="*/ 4100694 h 4858075"/>
              <a:gd name="connsiteX1" fmla="*/ 1154546 w 6862619"/>
              <a:gd name="connsiteY1" fmla="*/ 73639 h 4858075"/>
              <a:gd name="connsiteX2" fmla="*/ 2641601 w 6862619"/>
              <a:gd name="connsiteY2" fmla="*/ 1745421 h 4858075"/>
              <a:gd name="connsiteX3" fmla="*/ 6862619 w 6862619"/>
              <a:gd name="connsiteY3" fmla="*/ 4858075 h 4858075"/>
              <a:gd name="connsiteX0" fmla="*/ 0 w 2641601"/>
              <a:gd name="connsiteY0" fmla="*/ 4100694 h 4100694"/>
              <a:gd name="connsiteX1" fmla="*/ 1154546 w 2641601"/>
              <a:gd name="connsiteY1" fmla="*/ 73639 h 4100694"/>
              <a:gd name="connsiteX2" fmla="*/ 2641601 w 2641601"/>
              <a:gd name="connsiteY2" fmla="*/ 1745421 h 4100694"/>
              <a:gd name="connsiteX0" fmla="*/ 0 w 3020292"/>
              <a:gd name="connsiteY0" fmla="*/ 1866587 h 1866587"/>
              <a:gd name="connsiteX1" fmla="*/ 1533237 w 3020292"/>
              <a:gd name="connsiteY1" fmla="*/ 841 h 1866587"/>
              <a:gd name="connsiteX2" fmla="*/ 3020292 w 3020292"/>
              <a:gd name="connsiteY2" fmla="*/ 1672623 h 1866587"/>
              <a:gd name="connsiteX0" fmla="*/ 0 w 3205020"/>
              <a:gd name="connsiteY0" fmla="*/ 1865924 h 1865924"/>
              <a:gd name="connsiteX1" fmla="*/ 1533237 w 3205020"/>
              <a:gd name="connsiteY1" fmla="*/ 178 h 1865924"/>
              <a:gd name="connsiteX2" fmla="*/ 3205020 w 3205020"/>
              <a:gd name="connsiteY2" fmla="*/ 1773560 h 1865924"/>
              <a:gd name="connsiteX0" fmla="*/ 0 w 3205020"/>
              <a:gd name="connsiteY0" fmla="*/ 1865863 h 1865863"/>
              <a:gd name="connsiteX1" fmla="*/ 1533237 w 3205020"/>
              <a:gd name="connsiteY1" fmla="*/ 117 h 1865863"/>
              <a:gd name="connsiteX2" fmla="*/ 3205020 w 3205020"/>
              <a:gd name="connsiteY2" fmla="*/ 1773499 h 1865863"/>
              <a:gd name="connsiteX0" fmla="*/ 0 w 3205020"/>
              <a:gd name="connsiteY0" fmla="*/ 1973707 h 1973707"/>
              <a:gd name="connsiteX1" fmla="*/ 2641600 w 3205020"/>
              <a:gd name="connsiteY1" fmla="*/ 108 h 1973707"/>
              <a:gd name="connsiteX2" fmla="*/ 3205020 w 3205020"/>
              <a:gd name="connsiteY2" fmla="*/ 1881343 h 1973707"/>
              <a:gd name="connsiteX0" fmla="*/ 0 w 3186547"/>
              <a:gd name="connsiteY0" fmla="*/ 1973609 h 1973609"/>
              <a:gd name="connsiteX1" fmla="*/ 2641600 w 3186547"/>
              <a:gd name="connsiteY1" fmla="*/ 10 h 1973609"/>
              <a:gd name="connsiteX2" fmla="*/ 3186547 w 3186547"/>
              <a:gd name="connsiteY2" fmla="*/ 1945957 h 1973609"/>
              <a:gd name="connsiteX0" fmla="*/ 0 w 3186547"/>
              <a:gd name="connsiteY0" fmla="*/ 1973608 h 1973608"/>
              <a:gd name="connsiteX1" fmla="*/ 2641600 w 3186547"/>
              <a:gd name="connsiteY1" fmla="*/ 9 h 1973608"/>
              <a:gd name="connsiteX2" fmla="*/ 3186547 w 3186547"/>
              <a:gd name="connsiteY2" fmla="*/ 1945956 h 1973608"/>
              <a:gd name="connsiteX0" fmla="*/ 0 w 3186547"/>
              <a:gd name="connsiteY0" fmla="*/ 1973608 h 1973608"/>
              <a:gd name="connsiteX1" fmla="*/ 2641600 w 3186547"/>
              <a:gd name="connsiteY1" fmla="*/ 9 h 1973608"/>
              <a:gd name="connsiteX2" fmla="*/ 3186547 w 3186547"/>
              <a:gd name="connsiteY2" fmla="*/ 1945956 h 1973608"/>
              <a:gd name="connsiteX0" fmla="*/ 0 w 3186547"/>
              <a:gd name="connsiteY0" fmla="*/ 1973608 h 1973608"/>
              <a:gd name="connsiteX1" fmla="*/ 2641600 w 3186547"/>
              <a:gd name="connsiteY1" fmla="*/ 9 h 1973608"/>
              <a:gd name="connsiteX2" fmla="*/ 3186547 w 3186547"/>
              <a:gd name="connsiteY2" fmla="*/ 1945956 h 1973608"/>
              <a:gd name="connsiteX0" fmla="*/ 0 w 3186547"/>
              <a:gd name="connsiteY0" fmla="*/ 1982571 h 1982571"/>
              <a:gd name="connsiteX1" fmla="*/ 1505527 w 3186547"/>
              <a:gd name="connsiteY1" fmla="*/ 1259952 h 1982571"/>
              <a:gd name="connsiteX2" fmla="*/ 2641600 w 3186547"/>
              <a:gd name="connsiteY2" fmla="*/ 8972 h 1982571"/>
              <a:gd name="connsiteX3" fmla="*/ 3186547 w 3186547"/>
              <a:gd name="connsiteY3" fmla="*/ 1954919 h 1982571"/>
              <a:gd name="connsiteX0" fmla="*/ 0 w 3186547"/>
              <a:gd name="connsiteY0" fmla="*/ 1974039 h 1974039"/>
              <a:gd name="connsiteX1" fmla="*/ 2142836 w 3186547"/>
              <a:gd name="connsiteY1" fmla="*/ 1769116 h 1974039"/>
              <a:gd name="connsiteX2" fmla="*/ 2641600 w 3186547"/>
              <a:gd name="connsiteY2" fmla="*/ 440 h 1974039"/>
              <a:gd name="connsiteX3" fmla="*/ 3186547 w 3186547"/>
              <a:gd name="connsiteY3" fmla="*/ 1946387 h 1974039"/>
              <a:gd name="connsiteX0" fmla="*/ 0 w 3186547"/>
              <a:gd name="connsiteY0" fmla="*/ 1973991 h 1973991"/>
              <a:gd name="connsiteX1" fmla="*/ 2142836 w 3186547"/>
              <a:gd name="connsiteY1" fmla="*/ 1769068 h 1973991"/>
              <a:gd name="connsiteX2" fmla="*/ 2641600 w 3186547"/>
              <a:gd name="connsiteY2" fmla="*/ 392 h 1973991"/>
              <a:gd name="connsiteX3" fmla="*/ 3186547 w 3186547"/>
              <a:gd name="connsiteY3" fmla="*/ 1946339 h 1973991"/>
              <a:gd name="connsiteX0" fmla="*/ 0 w 3186547"/>
              <a:gd name="connsiteY0" fmla="*/ 1973991 h 1973991"/>
              <a:gd name="connsiteX1" fmla="*/ 2142836 w 3186547"/>
              <a:gd name="connsiteY1" fmla="*/ 1769068 h 1973991"/>
              <a:gd name="connsiteX2" fmla="*/ 2641600 w 3186547"/>
              <a:gd name="connsiteY2" fmla="*/ 392 h 1973991"/>
              <a:gd name="connsiteX3" fmla="*/ 3186547 w 3186547"/>
              <a:gd name="connsiteY3" fmla="*/ 1946339 h 1973991"/>
              <a:gd name="connsiteX0" fmla="*/ 0 w 3186547"/>
              <a:gd name="connsiteY0" fmla="*/ 1973699 h 1973699"/>
              <a:gd name="connsiteX1" fmla="*/ 2355272 w 3186547"/>
              <a:gd name="connsiteY1" fmla="*/ 1855058 h 1973699"/>
              <a:gd name="connsiteX2" fmla="*/ 2641600 w 3186547"/>
              <a:gd name="connsiteY2" fmla="*/ 100 h 1973699"/>
              <a:gd name="connsiteX3" fmla="*/ 3186547 w 3186547"/>
              <a:gd name="connsiteY3" fmla="*/ 1946047 h 1973699"/>
              <a:gd name="connsiteX0" fmla="*/ 0 w 3186547"/>
              <a:gd name="connsiteY0" fmla="*/ 1973692 h 1973692"/>
              <a:gd name="connsiteX1" fmla="*/ 2355272 w 3186547"/>
              <a:gd name="connsiteY1" fmla="*/ 1855051 h 1973692"/>
              <a:gd name="connsiteX2" fmla="*/ 2641600 w 3186547"/>
              <a:gd name="connsiteY2" fmla="*/ 93 h 1973692"/>
              <a:gd name="connsiteX3" fmla="*/ 3186547 w 3186547"/>
              <a:gd name="connsiteY3" fmla="*/ 1946040 h 1973692"/>
              <a:gd name="connsiteX0" fmla="*/ 0 w 3186547"/>
              <a:gd name="connsiteY0" fmla="*/ 1973692 h 1973692"/>
              <a:gd name="connsiteX1" fmla="*/ 2355272 w 3186547"/>
              <a:gd name="connsiteY1" fmla="*/ 1855051 h 1973692"/>
              <a:gd name="connsiteX2" fmla="*/ 2641600 w 3186547"/>
              <a:gd name="connsiteY2" fmla="*/ 93 h 1973692"/>
              <a:gd name="connsiteX3" fmla="*/ 3186547 w 3186547"/>
              <a:gd name="connsiteY3" fmla="*/ 1946040 h 1973692"/>
              <a:gd name="connsiteX0" fmla="*/ 0 w 3186547"/>
              <a:gd name="connsiteY0" fmla="*/ 1973691 h 1973691"/>
              <a:gd name="connsiteX1" fmla="*/ 2355272 w 3186547"/>
              <a:gd name="connsiteY1" fmla="*/ 1855050 h 1973691"/>
              <a:gd name="connsiteX2" fmla="*/ 2641600 w 3186547"/>
              <a:gd name="connsiteY2" fmla="*/ 92 h 1973691"/>
              <a:gd name="connsiteX3" fmla="*/ 3186547 w 3186547"/>
              <a:gd name="connsiteY3" fmla="*/ 1946039 h 1973691"/>
              <a:gd name="connsiteX0" fmla="*/ 0 w 3186547"/>
              <a:gd name="connsiteY0" fmla="*/ 1973893 h 1973893"/>
              <a:gd name="connsiteX1" fmla="*/ 2355272 w 3186547"/>
              <a:gd name="connsiteY1" fmla="*/ 1855252 h 1973893"/>
              <a:gd name="connsiteX2" fmla="*/ 2641600 w 3186547"/>
              <a:gd name="connsiteY2" fmla="*/ 294 h 1973893"/>
              <a:gd name="connsiteX3" fmla="*/ 3186547 w 3186547"/>
              <a:gd name="connsiteY3" fmla="*/ 1946241 h 1973893"/>
              <a:gd name="connsiteX0" fmla="*/ 0 w 3186547"/>
              <a:gd name="connsiteY0" fmla="*/ 1973958 h 1973958"/>
              <a:gd name="connsiteX1" fmla="*/ 2382981 w 3186547"/>
              <a:gd name="connsiteY1" fmla="*/ 1769034 h 1973958"/>
              <a:gd name="connsiteX2" fmla="*/ 2641600 w 3186547"/>
              <a:gd name="connsiteY2" fmla="*/ 359 h 1973958"/>
              <a:gd name="connsiteX3" fmla="*/ 3186547 w 3186547"/>
              <a:gd name="connsiteY3" fmla="*/ 1946306 h 1973958"/>
              <a:gd name="connsiteX0" fmla="*/ 0 w 3186547"/>
              <a:gd name="connsiteY0" fmla="*/ 1973958 h 1973958"/>
              <a:gd name="connsiteX1" fmla="*/ 2382981 w 3186547"/>
              <a:gd name="connsiteY1" fmla="*/ 1769034 h 1973958"/>
              <a:gd name="connsiteX2" fmla="*/ 2641600 w 3186547"/>
              <a:gd name="connsiteY2" fmla="*/ 359 h 1973958"/>
              <a:gd name="connsiteX3" fmla="*/ 3186547 w 3186547"/>
              <a:gd name="connsiteY3" fmla="*/ 1946306 h 1973958"/>
              <a:gd name="connsiteX0" fmla="*/ 0 w 3186547"/>
              <a:gd name="connsiteY0" fmla="*/ 1973998 h 1973998"/>
              <a:gd name="connsiteX1" fmla="*/ 2382981 w 3186547"/>
              <a:gd name="connsiteY1" fmla="*/ 1769074 h 1973998"/>
              <a:gd name="connsiteX2" fmla="*/ 2641600 w 3186547"/>
              <a:gd name="connsiteY2" fmla="*/ 399 h 1973998"/>
              <a:gd name="connsiteX3" fmla="*/ 3186547 w 3186547"/>
              <a:gd name="connsiteY3" fmla="*/ 1946346 h 1973998"/>
              <a:gd name="connsiteX0" fmla="*/ 0 w 3186547"/>
              <a:gd name="connsiteY0" fmla="*/ 1973998 h 1973998"/>
              <a:gd name="connsiteX1" fmla="*/ 2382981 w 3186547"/>
              <a:gd name="connsiteY1" fmla="*/ 1769074 h 1973998"/>
              <a:gd name="connsiteX2" fmla="*/ 2641600 w 3186547"/>
              <a:gd name="connsiteY2" fmla="*/ 399 h 1973998"/>
              <a:gd name="connsiteX3" fmla="*/ 3186547 w 3186547"/>
              <a:gd name="connsiteY3" fmla="*/ 1946346 h 1973998"/>
              <a:gd name="connsiteX0" fmla="*/ 0 w 2881747"/>
              <a:gd name="connsiteY0" fmla="*/ 1974153 h 1978857"/>
              <a:gd name="connsiteX1" fmla="*/ 2382981 w 2881747"/>
              <a:gd name="connsiteY1" fmla="*/ 1769229 h 1978857"/>
              <a:gd name="connsiteX2" fmla="*/ 2641600 w 2881747"/>
              <a:gd name="connsiteY2" fmla="*/ 554 h 1978857"/>
              <a:gd name="connsiteX3" fmla="*/ 2881747 w 2881747"/>
              <a:gd name="connsiteY3" fmla="*/ 1978857 h 1978857"/>
              <a:gd name="connsiteX0" fmla="*/ 0 w 2863274"/>
              <a:gd name="connsiteY0" fmla="*/ 1898656 h 1978857"/>
              <a:gd name="connsiteX1" fmla="*/ 2364508 w 2863274"/>
              <a:gd name="connsiteY1" fmla="*/ 1769229 h 1978857"/>
              <a:gd name="connsiteX2" fmla="*/ 2623127 w 2863274"/>
              <a:gd name="connsiteY2" fmla="*/ 554 h 1978857"/>
              <a:gd name="connsiteX3" fmla="*/ 2863274 w 2863274"/>
              <a:gd name="connsiteY3" fmla="*/ 1978857 h 1978857"/>
              <a:gd name="connsiteX0" fmla="*/ 0 w 2863274"/>
              <a:gd name="connsiteY0" fmla="*/ 1898656 h 1978857"/>
              <a:gd name="connsiteX1" fmla="*/ 2364508 w 2863274"/>
              <a:gd name="connsiteY1" fmla="*/ 1769229 h 1978857"/>
              <a:gd name="connsiteX2" fmla="*/ 2623127 w 2863274"/>
              <a:gd name="connsiteY2" fmla="*/ 554 h 1978857"/>
              <a:gd name="connsiteX3" fmla="*/ 2863274 w 2863274"/>
              <a:gd name="connsiteY3" fmla="*/ 1978857 h 1978857"/>
              <a:gd name="connsiteX0" fmla="*/ 0 w 2863274"/>
              <a:gd name="connsiteY0" fmla="*/ 1898656 h 1978857"/>
              <a:gd name="connsiteX1" fmla="*/ 2364508 w 2863274"/>
              <a:gd name="connsiteY1" fmla="*/ 1769229 h 1978857"/>
              <a:gd name="connsiteX2" fmla="*/ 2623127 w 2863274"/>
              <a:gd name="connsiteY2" fmla="*/ 554 h 1978857"/>
              <a:gd name="connsiteX3" fmla="*/ 2863274 w 2863274"/>
              <a:gd name="connsiteY3" fmla="*/ 1978857 h 1978857"/>
              <a:gd name="connsiteX0" fmla="*/ 0 w 2863274"/>
              <a:gd name="connsiteY0" fmla="*/ 1898656 h 1978857"/>
              <a:gd name="connsiteX1" fmla="*/ 2364508 w 2863274"/>
              <a:gd name="connsiteY1" fmla="*/ 1769229 h 1978857"/>
              <a:gd name="connsiteX2" fmla="*/ 2623127 w 2863274"/>
              <a:gd name="connsiteY2" fmla="*/ 554 h 1978857"/>
              <a:gd name="connsiteX3" fmla="*/ 2863274 w 2863274"/>
              <a:gd name="connsiteY3" fmla="*/ 1978857 h 1978857"/>
              <a:gd name="connsiteX0" fmla="*/ 0 w 2863274"/>
              <a:gd name="connsiteY0" fmla="*/ 1833943 h 1978857"/>
              <a:gd name="connsiteX1" fmla="*/ 2364508 w 2863274"/>
              <a:gd name="connsiteY1" fmla="*/ 1769229 h 1978857"/>
              <a:gd name="connsiteX2" fmla="*/ 2623127 w 2863274"/>
              <a:gd name="connsiteY2" fmla="*/ 554 h 1978857"/>
              <a:gd name="connsiteX3" fmla="*/ 2863274 w 2863274"/>
              <a:gd name="connsiteY3" fmla="*/ 1978857 h 1978857"/>
              <a:gd name="connsiteX0" fmla="*/ 0 w 2863274"/>
              <a:gd name="connsiteY0" fmla="*/ 1834212 h 1979126"/>
              <a:gd name="connsiteX1" fmla="*/ 2346036 w 2863274"/>
              <a:gd name="connsiteY1" fmla="*/ 1726356 h 1979126"/>
              <a:gd name="connsiteX2" fmla="*/ 2623127 w 2863274"/>
              <a:gd name="connsiteY2" fmla="*/ 823 h 1979126"/>
              <a:gd name="connsiteX3" fmla="*/ 2863274 w 2863274"/>
              <a:gd name="connsiteY3" fmla="*/ 1979126 h 1979126"/>
            </a:gdLst>
            <a:ahLst/>
            <a:cxnLst>
              <a:cxn ang="0">
                <a:pos x="connsiteX0" y="connsiteY0"/>
              </a:cxn>
              <a:cxn ang="0">
                <a:pos x="connsiteX1" y="connsiteY1"/>
              </a:cxn>
              <a:cxn ang="0">
                <a:pos x="connsiteX2" y="connsiteY2"/>
              </a:cxn>
              <a:cxn ang="0">
                <a:pos x="connsiteX3" y="connsiteY3"/>
              </a:cxn>
            </a:cxnLst>
            <a:rect l="l" t="t" r="r" b="b"/>
            <a:pathLst>
              <a:path w="2863274" h="1979126">
                <a:moveTo>
                  <a:pt x="0" y="1834212"/>
                </a:moveTo>
                <a:cubicBezTo>
                  <a:pt x="1322340" y="1789274"/>
                  <a:pt x="2081260" y="1882724"/>
                  <a:pt x="2346036" y="1726356"/>
                </a:cubicBezTo>
                <a:cubicBezTo>
                  <a:pt x="2564631" y="1548417"/>
                  <a:pt x="2536921" y="-41305"/>
                  <a:pt x="2623127" y="823"/>
                </a:cubicBezTo>
                <a:cubicBezTo>
                  <a:pt x="2709333" y="42951"/>
                  <a:pt x="2623129" y="1967040"/>
                  <a:pt x="2863274" y="1979126"/>
                </a:cubicBezTo>
              </a:path>
            </a:pathLst>
          </a:cu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7" name="円/楕円 56"/>
          <p:cNvSpPr/>
          <p:nvPr/>
        </p:nvSpPr>
        <p:spPr>
          <a:xfrm>
            <a:off x="3735388" y="2943225"/>
            <a:ext cx="141287" cy="136525"/>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8" name="円/楕円 57"/>
          <p:cNvSpPr/>
          <p:nvPr/>
        </p:nvSpPr>
        <p:spPr>
          <a:xfrm>
            <a:off x="5167313" y="2930525"/>
            <a:ext cx="141287" cy="138113"/>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9" name="円/楕円 58"/>
          <p:cNvSpPr/>
          <p:nvPr/>
        </p:nvSpPr>
        <p:spPr>
          <a:xfrm>
            <a:off x="2255838" y="1606550"/>
            <a:ext cx="141287" cy="136525"/>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0" name="円/楕円 59"/>
          <p:cNvSpPr/>
          <p:nvPr/>
        </p:nvSpPr>
        <p:spPr>
          <a:xfrm>
            <a:off x="7685088" y="1522413"/>
            <a:ext cx="141287" cy="136525"/>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8448" name="テキスト ボックス 3"/>
          <p:cNvSpPr txBox="1">
            <a:spLocks noChangeArrowheads="1"/>
          </p:cNvSpPr>
          <p:nvPr/>
        </p:nvSpPr>
        <p:spPr bwMode="auto">
          <a:xfrm rot="-5400000">
            <a:off x="-336550" y="1870075"/>
            <a:ext cx="17875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400">
                <a:latin typeface="Arial" panose="020B0604020202020204" pitchFamily="34" charset="0"/>
              </a:rPr>
              <a:t>electronic stopping </a:t>
            </a:r>
          </a:p>
          <a:p>
            <a:pPr>
              <a:spcBef>
                <a:spcPct val="0"/>
              </a:spcBef>
              <a:buFontTx/>
              <a:buNone/>
            </a:pPr>
            <a:r>
              <a:rPr lang="en-US" altLang="ja-JP" sz="1400">
                <a:latin typeface="Arial" panose="020B0604020202020204" pitchFamily="34" charset="0"/>
              </a:rPr>
              <a:t>power (Se)</a:t>
            </a:r>
            <a:endParaRPr lang="ja-JP" altLang="en-US" sz="1400">
              <a:latin typeface="Arial" panose="020B0604020202020204" pitchFamily="34" charset="0"/>
            </a:endParaRPr>
          </a:p>
        </p:txBody>
      </p:sp>
      <p:sp>
        <p:nvSpPr>
          <p:cNvPr id="18449" name="テキスト ボックス 32"/>
          <p:cNvSpPr txBox="1">
            <a:spLocks noChangeArrowheads="1"/>
          </p:cNvSpPr>
          <p:nvPr/>
        </p:nvSpPr>
        <p:spPr bwMode="auto">
          <a:xfrm>
            <a:off x="2605088" y="1196975"/>
            <a:ext cx="1406525"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r">
              <a:spcBef>
                <a:spcPct val="0"/>
              </a:spcBef>
              <a:buFontTx/>
              <a:buNone/>
            </a:pPr>
            <a:r>
              <a:rPr lang="en-US" altLang="ja-JP" sz="1600">
                <a:latin typeface="Arial" panose="020B0604020202020204" pitchFamily="34" charset="0"/>
              </a:rPr>
              <a:t>high energy region where Bethe-Bloch</a:t>
            </a:r>
          </a:p>
          <a:p>
            <a:pPr algn="r">
              <a:spcBef>
                <a:spcPct val="0"/>
              </a:spcBef>
              <a:buFontTx/>
              <a:buNone/>
            </a:pPr>
            <a:r>
              <a:rPr lang="en-US" altLang="ja-JP" sz="1600">
                <a:latin typeface="Arial" panose="020B0604020202020204" pitchFamily="34" charset="0"/>
              </a:rPr>
              <a:t> eq. can be applied</a:t>
            </a:r>
            <a:endParaRPr lang="ja-JP" altLang="en-US" sz="1600">
              <a:latin typeface="Arial" panose="020B0604020202020204" pitchFamily="34" charset="0"/>
            </a:endParaRPr>
          </a:p>
        </p:txBody>
      </p:sp>
      <p:sp>
        <p:nvSpPr>
          <p:cNvPr id="18450" name="テキスト ボックス 30"/>
          <p:cNvSpPr txBox="1">
            <a:spLocks noChangeArrowheads="1"/>
          </p:cNvSpPr>
          <p:nvPr/>
        </p:nvSpPr>
        <p:spPr bwMode="auto">
          <a:xfrm>
            <a:off x="873125" y="1487488"/>
            <a:ext cx="1249363"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600">
                <a:latin typeface="Arial" panose="020B0604020202020204" pitchFamily="34" charset="0"/>
              </a:rPr>
              <a:t>Se=k (E</a:t>
            </a:r>
            <a:r>
              <a:rPr lang="en-US" altLang="ja-JP" sz="1600" baseline="30000">
                <a:latin typeface="Arial" panose="020B0604020202020204" pitchFamily="34" charset="0"/>
              </a:rPr>
              <a:t>1/2</a:t>
            </a:r>
            <a:r>
              <a:rPr lang="en-US" altLang="ja-JP" sz="1600">
                <a:latin typeface="Arial" panose="020B0604020202020204" pitchFamily="34" charset="0"/>
              </a:rPr>
              <a:t>)</a:t>
            </a:r>
          </a:p>
          <a:p>
            <a:pPr>
              <a:spcBef>
                <a:spcPct val="0"/>
              </a:spcBef>
              <a:buFontTx/>
              <a:buNone/>
            </a:pPr>
            <a:r>
              <a:rPr lang="en-US" altLang="ja-JP" sz="1600">
                <a:latin typeface="Arial" panose="020B0604020202020204" pitchFamily="34" charset="0"/>
              </a:rPr>
              <a:t>region</a:t>
            </a:r>
          </a:p>
        </p:txBody>
      </p:sp>
      <p:sp>
        <p:nvSpPr>
          <p:cNvPr id="18451" name="テキスト ボックス 3"/>
          <p:cNvSpPr txBox="1">
            <a:spLocks noChangeArrowheads="1"/>
          </p:cNvSpPr>
          <p:nvPr/>
        </p:nvSpPr>
        <p:spPr bwMode="auto">
          <a:xfrm>
            <a:off x="1262063" y="3127375"/>
            <a:ext cx="237331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600">
                <a:latin typeface="Arial" panose="020B0604020202020204" pitchFamily="34" charset="0"/>
              </a:rPr>
              <a:t>particle energy (log (E))</a:t>
            </a:r>
            <a:endParaRPr lang="ja-JP" altLang="en-US" sz="1600">
              <a:latin typeface="Arial" panose="020B0604020202020204" pitchFamily="34" charset="0"/>
            </a:endParaRPr>
          </a:p>
        </p:txBody>
      </p:sp>
      <p:sp>
        <p:nvSpPr>
          <p:cNvPr id="18452" name="テキスト ボックス 6"/>
          <p:cNvSpPr txBox="1">
            <a:spLocks noChangeArrowheads="1"/>
          </p:cNvSpPr>
          <p:nvPr/>
        </p:nvSpPr>
        <p:spPr bwMode="auto">
          <a:xfrm rot="-5400000">
            <a:off x="4006851" y="1798637"/>
            <a:ext cx="18732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1600"/>
              <a:t>Deposited energy</a:t>
            </a:r>
          </a:p>
        </p:txBody>
      </p:sp>
      <p:sp>
        <p:nvSpPr>
          <p:cNvPr id="18453" name="テキスト ボックス 6"/>
          <p:cNvSpPr txBox="1">
            <a:spLocks noChangeArrowheads="1"/>
          </p:cNvSpPr>
          <p:nvPr/>
        </p:nvSpPr>
        <p:spPr bwMode="auto">
          <a:xfrm>
            <a:off x="288925" y="3662363"/>
            <a:ext cx="8281988" cy="2308225"/>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400"/>
              <a:t>Electronic stopping Se (energy loss due to electron excitation) is a function of projectile energy and the profile peaks at intermediate energy region as shown in above left.  </a:t>
            </a:r>
          </a:p>
          <a:p>
            <a:pPr eaLnBrk="1" hangingPunct="1">
              <a:spcBef>
                <a:spcPct val="0"/>
              </a:spcBef>
              <a:buFontTx/>
              <a:buNone/>
            </a:pPr>
            <a:r>
              <a:rPr lang="en-US" altLang="ja-JP" sz="2400"/>
              <a:t>The energy deposition profile along the depth has, therefore,  a peak at the end of the penetration depth.  Note that horizontal energy scale in the left diagram is in log scale.</a:t>
            </a:r>
          </a:p>
        </p:txBody>
      </p:sp>
      <p:pic>
        <p:nvPicPr>
          <p:cNvPr id="18454"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55" name="スライド番号プレースホルダー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0033C6ED-A58F-442A-9FD4-300B2955E1BC}" type="slidenum">
              <a:rPr lang="ja-JP" altLang="en-US" sz="1200">
                <a:solidFill>
                  <a:srgbClr val="898989"/>
                </a:solidFill>
              </a:rPr>
              <a:pPr>
                <a:spcBef>
                  <a:spcPct val="0"/>
                </a:spcBef>
                <a:buFontTx/>
                <a:buNone/>
              </a:pPr>
              <a:t>16</a:t>
            </a:fld>
            <a:endParaRPr lang="ja-JP" altLang="en-US" sz="1200">
              <a:solidFill>
                <a:srgbClr val="898989"/>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19459"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 Box 25"/>
          <p:cNvSpPr txBox="1">
            <a:spLocks noChangeArrowheads="1"/>
          </p:cNvSpPr>
          <p:nvPr/>
        </p:nvSpPr>
        <p:spPr bwMode="auto">
          <a:xfrm>
            <a:off x="1381125" y="188913"/>
            <a:ext cx="6781800"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solidFill>
                  <a:schemeClr val="tx1">
                    <a:lumMod val="95000"/>
                    <a:lumOff val="5000"/>
                  </a:schemeClr>
                </a:solidFill>
                <a:ea typeface="+mn-ea"/>
                <a:cs typeface="Arial" pitchFamily="34" charset="0"/>
              </a:rPr>
              <a:t>BNCT cancer therapy</a:t>
            </a:r>
            <a:endParaRPr lang="ja-JP" altLang="en-US" sz="3600" b="1" dirty="0">
              <a:solidFill>
                <a:schemeClr val="tx1">
                  <a:lumMod val="95000"/>
                  <a:lumOff val="5000"/>
                </a:schemeClr>
              </a:solidFill>
              <a:ea typeface="+mn-ea"/>
              <a:cs typeface="Arial" pitchFamily="34" charset="0"/>
            </a:endParaRPr>
          </a:p>
        </p:txBody>
      </p:sp>
      <p:sp>
        <p:nvSpPr>
          <p:cNvPr id="19461" name="テキスト ボックス 6"/>
          <p:cNvSpPr txBox="1">
            <a:spLocks noChangeArrowheads="1"/>
          </p:cNvSpPr>
          <p:nvPr/>
        </p:nvSpPr>
        <p:spPr bwMode="auto">
          <a:xfrm>
            <a:off x="577850" y="6070600"/>
            <a:ext cx="7704138" cy="584200"/>
          </a:xfrm>
          <a:prstGeom prst="rect">
            <a:avLst/>
          </a:prstGeom>
          <a:solidFill>
            <a:srgbClr val="CCFFCC"/>
          </a:solidFill>
          <a:ln w="19050">
            <a:solidFill>
              <a:srgbClr val="0000FF"/>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400"/>
              <a:t>This result is caused by </a:t>
            </a:r>
            <a:r>
              <a:rPr lang="en-US" altLang="ja-JP">
                <a:solidFill>
                  <a:srgbClr val="FF0000"/>
                </a:solidFill>
              </a:rPr>
              <a:t>nuclear reaction</a:t>
            </a:r>
            <a:r>
              <a:rPr lang="en-US" altLang="ja-JP" sz="2400"/>
              <a:t>.</a:t>
            </a:r>
          </a:p>
        </p:txBody>
      </p:sp>
      <p:sp>
        <p:nvSpPr>
          <p:cNvPr id="19462" name="テキスト ボックス 6"/>
          <p:cNvSpPr txBox="1">
            <a:spLocks noChangeArrowheads="1"/>
          </p:cNvSpPr>
          <p:nvPr/>
        </p:nvSpPr>
        <p:spPr bwMode="auto">
          <a:xfrm>
            <a:off x="433388" y="1027113"/>
            <a:ext cx="8258175" cy="831850"/>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400"/>
              <a:t>Large (n, </a:t>
            </a:r>
            <a:r>
              <a:rPr lang="en-US" altLang="ja-JP" sz="2400">
                <a:latin typeface="Symbol" panose="05050102010706020507" pitchFamily="18" charset="2"/>
              </a:rPr>
              <a:t>a</a:t>
            </a:r>
            <a:r>
              <a:rPr lang="en-US" altLang="ja-JP" sz="2400"/>
              <a:t>) cross-section of </a:t>
            </a:r>
            <a:r>
              <a:rPr lang="en-US" altLang="ja-JP" sz="2400" baseline="30000"/>
              <a:t>10</a:t>
            </a:r>
            <a:r>
              <a:rPr lang="en-US" altLang="ja-JP" sz="2400"/>
              <a:t>B with thermal neutrons are well known.      </a:t>
            </a:r>
            <a:r>
              <a:rPr lang="en-US" altLang="ja-JP" sz="2400" baseline="30000"/>
              <a:t>10</a:t>
            </a:r>
            <a:r>
              <a:rPr lang="en-US" altLang="ja-JP" sz="2400"/>
              <a:t>B(n, </a:t>
            </a:r>
            <a:r>
              <a:rPr lang="en-US" altLang="ja-JP" sz="2400">
                <a:latin typeface="Symbol" panose="05050102010706020507" pitchFamily="18" charset="2"/>
              </a:rPr>
              <a:t>a</a:t>
            </a:r>
            <a:r>
              <a:rPr lang="en-US" altLang="ja-JP" sz="2400"/>
              <a:t>)</a:t>
            </a:r>
            <a:r>
              <a:rPr lang="en-US" altLang="ja-JP" sz="2400" baseline="30000"/>
              <a:t>7</a:t>
            </a:r>
            <a:r>
              <a:rPr lang="en-US" altLang="ja-JP" sz="2400"/>
              <a:t>Li, 3595 barn, </a:t>
            </a:r>
          </a:p>
        </p:txBody>
      </p:sp>
      <p:grpSp>
        <p:nvGrpSpPr>
          <p:cNvPr id="19463" name="グループ化 7"/>
          <p:cNvGrpSpPr>
            <a:grpSpLocks/>
          </p:cNvGrpSpPr>
          <p:nvPr/>
        </p:nvGrpSpPr>
        <p:grpSpPr bwMode="auto">
          <a:xfrm>
            <a:off x="7142163" y="2422525"/>
            <a:ext cx="1131887" cy="941388"/>
            <a:chOff x="3864323" y="2078409"/>
            <a:chExt cx="1131683" cy="941560"/>
          </a:xfrm>
        </p:grpSpPr>
        <p:sp>
          <p:nvSpPr>
            <p:cNvPr id="2" name="雲 1"/>
            <p:cNvSpPr/>
            <p:nvPr/>
          </p:nvSpPr>
          <p:spPr>
            <a:xfrm>
              <a:off x="3864323" y="2078409"/>
              <a:ext cx="1131683" cy="941560"/>
            </a:xfrm>
            <a:prstGeom prst="cloud">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円/楕円 3"/>
            <p:cNvSpPr/>
            <p:nvPr/>
          </p:nvSpPr>
          <p:spPr>
            <a:xfrm>
              <a:off x="4185720" y="2331906"/>
              <a:ext cx="488887" cy="434566"/>
            </a:xfrm>
            <a:prstGeom prst="ellipse">
              <a:avLst/>
            </a:prstGeom>
            <a:gradFill>
              <a:gsLst>
                <a:gs pos="0">
                  <a:schemeClr val="bg1"/>
                </a:gs>
                <a:gs pos="50000">
                  <a:srgbClr val="92D050"/>
                </a:gs>
                <a:gs pos="100000">
                  <a:srgbClr val="00B050"/>
                </a:gs>
              </a:gsLst>
              <a:path path="circle">
                <a:fillToRect l="50000" t="50000" r="50000" b="50000"/>
              </a:path>
            </a:gra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grpSp>
        <p:nvGrpSpPr>
          <p:cNvPr id="19464" name="グループ化 32"/>
          <p:cNvGrpSpPr>
            <a:grpSpLocks/>
          </p:cNvGrpSpPr>
          <p:nvPr/>
        </p:nvGrpSpPr>
        <p:grpSpPr bwMode="auto">
          <a:xfrm>
            <a:off x="5927725" y="3413125"/>
            <a:ext cx="1131888" cy="941388"/>
            <a:chOff x="3864323" y="2078409"/>
            <a:chExt cx="1131683" cy="941560"/>
          </a:xfrm>
        </p:grpSpPr>
        <p:sp>
          <p:nvSpPr>
            <p:cNvPr id="37" name="雲 36"/>
            <p:cNvSpPr/>
            <p:nvPr/>
          </p:nvSpPr>
          <p:spPr>
            <a:xfrm>
              <a:off x="3864323" y="2078409"/>
              <a:ext cx="1131683" cy="941560"/>
            </a:xfrm>
            <a:prstGeom prst="cloud">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8" name="円/楕円 37"/>
            <p:cNvSpPr/>
            <p:nvPr/>
          </p:nvSpPr>
          <p:spPr>
            <a:xfrm>
              <a:off x="4185720" y="2331906"/>
              <a:ext cx="488887" cy="434566"/>
            </a:xfrm>
            <a:prstGeom prst="ellipse">
              <a:avLst/>
            </a:prstGeom>
            <a:gradFill>
              <a:gsLst>
                <a:gs pos="0">
                  <a:schemeClr val="bg1"/>
                </a:gs>
                <a:gs pos="50000">
                  <a:srgbClr val="92D050"/>
                </a:gs>
                <a:gs pos="100000">
                  <a:srgbClr val="00B050"/>
                </a:gs>
              </a:gsLst>
              <a:path path="circle">
                <a:fillToRect l="50000" t="50000" r="50000" b="50000"/>
              </a:path>
            </a:gra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grpSp>
        <p:nvGrpSpPr>
          <p:cNvPr id="19465" name="グループ化 38"/>
          <p:cNvGrpSpPr>
            <a:grpSpLocks/>
          </p:cNvGrpSpPr>
          <p:nvPr/>
        </p:nvGrpSpPr>
        <p:grpSpPr bwMode="auto">
          <a:xfrm>
            <a:off x="7181850" y="4408488"/>
            <a:ext cx="1131888" cy="941387"/>
            <a:chOff x="3864323" y="2078409"/>
            <a:chExt cx="1131683" cy="941560"/>
          </a:xfrm>
        </p:grpSpPr>
        <p:sp>
          <p:nvSpPr>
            <p:cNvPr id="40" name="雲 39"/>
            <p:cNvSpPr/>
            <p:nvPr/>
          </p:nvSpPr>
          <p:spPr>
            <a:xfrm>
              <a:off x="3864323" y="2078409"/>
              <a:ext cx="1131683" cy="941560"/>
            </a:xfrm>
            <a:prstGeom prst="cloud">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1" name="円/楕円 40"/>
            <p:cNvSpPr/>
            <p:nvPr/>
          </p:nvSpPr>
          <p:spPr>
            <a:xfrm>
              <a:off x="4185720" y="2331906"/>
              <a:ext cx="488887" cy="434566"/>
            </a:xfrm>
            <a:prstGeom prst="ellipse">
              <a:avLst/>
            </a:prstGeom>
            <a:gradFill>
              <a:gsLst>
                <a:gs pos="0">
                  <a:schemeClr val="bg1"/>
                </a:gs>
                <a:gs pos="50000">
                  <a:srgbClr val="92D050"/>
                </a:gs>
                <a:gs pos="100000">
                  <a:srgbClr val="00B050"/>
                </a:gs>
              </a:gsLst>
              <a:path path="circle">
                <a:fillToRect l="50000" t="50000" r="50000" b="50000"/>
              </a:path>
            </a:gra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grpSp>
        <p:nvGrpSpPr>
          <p:cNvPr id="19466" name="グループ化 41"/>
          <p:cNvGrpSpPr>
            <a:grpSpLocks/>
          </p:cNvGrpSpPr>
          <p:nvPr/>
        </p:nvGrpSpPr>
        <p:grpSpPr bwMode="auto">
          <a:xfrm>
            <a:off x="5927725" y="4411663"/>
            <a:ext cx="1131888" cy="941387"/>
            <a:chOff x="3864323" y="2078409"/>
            <a:chExt cx="1131683" cy="941560"/>
          </a:xfrm>
        </p:grpSpPr>
        <p:sp>
          <p:nvSpPr>
            <p:cNvPr id="43" name="雲 42"/>
            <p:cNvSpPr/>
            <p:nvPr/>
          </p:nvSpPr>
          <p:spPr>
            <a:xfrm>
              <a:off x="3864323" y="2078409"/>
              <a:ext cx="1131683" cy="941560"/>
            </a:xfrm>
            <a:prstGeom prst="cloud">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4" name="円/楕円 43"/>
            <p:cNvSpPr/>
            <p:nvPr/>
          </p:nvSpPr>
          <p:spPr>
            <a:xfrm>
              <a:off x="4185720" y="2331906"/>
              <a:ext cx="488887" cy="434566"/>
            </a:xfrm>
            <a:prstGeom prst="ellipse">
              <a:avLst/>
            </a:prstGeom>
            <a:gradFill>
              <a:gsLst>
                <a:gs pos="0">
                  <a:schemeClr val="bg1"/>
                </a:gs>
                <a:gs pos="50000">
                  <a:srgbClr val="92D050"/>
                </a:gs>
                <a:gs pos="100000">
                  <a:srgbClr val="00B050"/>
                </a:gs>
              </a:gsLst>
              <a:path path="circle">
                <a:fillToRect l="50000" t="50000" r="50000" b="50000"/>
              </a:path>
            </a:gra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grpSp>
        <p:nvGrpSpPr>
          <p:cNvPr id="19467" name="グループ化 44"/>
          <p:cNvGrpSpPr>
            <a:grpSpLocks/>
          </p:cNvGrpSpPr>
          <p:nvPr/>
        </p:nvGrpSpPr>
        <p:grpSpPr bwMode="auto">
          <a:xfrm>
            <a:off x="5913438" y="2441575"/>
            <a:ext cx="1130300" cy="942975"/>
            <a:chOff x="3864323" y="2078409"/>
            <a:chExt cx="1131683" cy="941560"/>
          </a:xfrm>
        </p:grpSpPr>
        <p:sp>
          <p:nvSpPr>
            <p:cNvPr id="46" name="雲 45"/>
            <p:cNvSpPr/>
            <p:nvPr/>
          </p:nvSpPr>
          <p:spPr>
            <a:xfrm>
              <a:off x="3864323" y="2078409"/>
              <a:ext cx="1131683" cy="941560"/>
            </a:xfrm>
            <a:prstGeom prst="cloud">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7" name="円/楕円 46"/>
            <p:cNvSpPr/>
            <p:nvPr/>
          </p:nvSpPr>
          <p:spPr>
            <a:xfrm>
              <a:off x="4185720" y="2331906"/>
              <a:ext cx="488887" cy="434566"/>
            </a:xfrm>
            <a:prstGeom prst="ellipse">
              <a:avLst/>
            </a:prstGeom>
            <a:gradFill>
              <a:gsLst>
                <a:gs pos="0">
                  <a:schemeClr val="bg1"/>
                </a:gs>
                <a:gs pos="50000">
                  <a:srgbClr val="92D050"/>
                </a:gs>
                <a:gs pos="100000">
                  <a:srgbClr val="00B050"/>
                </a:gs>
              </a:gsLst>
              <a:path path="circle">
                <a:fillToRect l="50000" t="50000" r="50000" b="50000"/>
              </a:path>
            </a:gra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grpSp>
        <p:nvGrpSpPr>
          <p:cNvPr id="19468" name="グループ化 47"/>
          <p:cNvGrpSpPr>
            <a:grpSpLocks/>
          </p:cNvGrpSpPr>
          <p:nvPr/>
        </p:nvGrpSpPr>
        <p:grpSpPr bwMode="auto">
          <a:xfrm>
            <a:off x="7191375" y="3409950"/>
            <a:ext cx="1130300" cy="941388"/>
            <a:chOff x="5317403" y="2078409"/>
            <a:chExt cx="1131683" cy="941560"/>
          </a:xfrm>
        </p:grpSpPr>
        <p:sp>
          <p:nvSpPr>
            <p:cNvPr id="49" name="雲 48"/>
            <p:cNvSpPr/>
            <p:nvPr/>
          </p:nvSpPr>
          <p:spPr>
            <a:xfrm>
              <a:off x="5317403" y="2078409"/>
              <a:ext cx="1131683" cy="941560"/>
            </a:xfrm>
            <a:prstGeom prst="cloud">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0" name="円/楕円 49"/>
            <p:cNvSpPr/>
            <p:nvPr/>
          </p:nvSpPr>
          <p:spPr>
            <a:xfrm>
              <a:off x="5638800" y="2331906"/>
              <a:ext cx="488887" cy="434566"/>
            </a:xfrm>
            <a:prstGeom prst="ellipse">
              <a:avLst/>
            </a:prstGeom>
            <a:gradFill flip="none" rotWithShape="1">
              <a:gsLst>
                <a:gs pos="0">
                  <a:schemeClr val="bg1">
                    <a:lumMod val="95000"/>
                  </a:schemeClr>
                </a:gs>
                <a:gs pos="50000">
                  <a:schemeClr val="bg1">
                    <a:lumMod val="50000"/>
                  </a:schemeClr>
                </a:gs>
                <a:gs pos="100000">
                  <a:schemeClr val="tx1">
                    <a:lumMod val="85000"/>
                    <a:lumOff val="15000"/>
                  </a:schemeClr>
                </a:gs>
              </a:gsLst>
              <a:path path="circle">
                <a:fillToRect l="50000" t="50000" r="50000" b="50000"/>
              </a:path>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grpSp>
        <p:nvGrpSpPr>
          <p:cNvPr id="19469" name="グループ化 50"/>
          <p:cNvGrpSpPr>
            <a:grpSpLocks/>
          </p:cNvGrpSpPr>
          <p:nvPr/>
        </p:nvGrpSpPr>
        <p:grpSpPr bwMode="auto">
          <a:xfrm>
            <a:off x="4724400" y="4464050"/>
            <a:ext cx="1131888" cy="941388"/>
            <a:chOff x="5317403" y="2078409"/>
            <a:chExt cx="1131683" cy="941560"/>
          </a:xfrm>
        </p:grpSpPr>
        <p:sp>
          <p:nvSpPr>
            <p:cNvPr id="52" name="雲 51"/>
            <p:cNvSpPr/>
            <p:nvPr/>
          </p:nvSpPr>
          <p:spPr>
            <a:xfrm>
              <a:off x="5317403" y="2078409"/>
              <a:ext cx="1131683" cy="941560"/>
            </a:xfrm>
            <a:prstGeom prst="cloud">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3" name="円/楕円 52"/>
            <p:cNvSpPr/>
            <p:nvPr/>
          </p:nvSpPr>
          <p:spPr>
            <a:xfrm>
              <a:off x="5638800" y="2331906"/>
              <a:ext cx="488887" cy="434566"/>
            </a:xfrm>
            <a:prstGeom prst="ellipse">
              <a:avLst/>
            </a:prstGeom>
            <a:gradFill flip="none" rotWithShape="1">
              <a:gsLst>
                <a:gs pos="0">
                  <a:schemeClr val="bg1">
                    <a:lumMod val="95000"/>
                  </a:schemeClr>
                </a:gs>
                <a:gs pos="50000">
                  <a:schemeClr val="bg1">
                    <a:lumMod val="50000"/>
                  </a:schemeClr>
                </a:gs>
                <a:gs pos="100000">
                  <a:schemeClr val="tx1">
                    <a:lumMod val="85000"/>
                    <a:lumOff val="15000"/>
                  </a:schemeClr>
                </a:gs>
              </a:gsLst>
              <a:path path="circle">
                <a:fillToRect l="50000" t="50000" r="50000" b="50000"/>
              </a:path>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grpSp>
        <p:nvGrpSpPr>
          <p:cNvPr id="19470" name="グループ化 53"/>
          <p:cNvGrpSpPr>
            <a:grpSpLocks/>
          </p:cNvGrpSpPr>
          <p:nvPr/>
        </p:nvGrpSpPr>
        <p:grpSpPr bwMode="auto">
          <a:xfrm>
            <a:off x="4724400" y="3467100"/>
            <a:ext cx="1130300" cy="941388"/>
            <a:chOff x="3864323" y="2078409"/>
            <a:chExt cx="1131683" cy="941560"/>
          </a:xfrm>
        </p:grpSpPr>
        <p:sp>
          <p:nvSpPr>
            <p:cNvPr id="55" name="雲 54"/>
            <p:cNvSpPr/>
            <p:nvPr/>
          </p:nvSpPr>
          <p:spPr>
            <a:xfrm>
              <a:off x="3864323" y="2078409"/>
              <a:ext cx="1131683" cy="941560"/>
            </a:xfrm>
            <a:prstGeom prst="cloud">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6" name="円/楕円 55"/>
            <p:cNvSpPr/>
            <p:nvPr/>
          </p:nvSpPr>
          <p:spPr>
            <a:xfrm>
              <a:off x="4185720" y="2331906"/>
              <a:ext cx="488887" cy="434566"/>
            </a:xfrm>
            <a:prstGeom prst="ellipse">
              <a:avLst/>
            </a:prstGeom>
            <a:gradFill>
              <a:gsLst>
                <a:gs pos="0">
                  <a:schemeClr val="bg1"/>
                </a:gs>
                <a:gs pos="50000">
                  <a:srgbClr val="92D050"/>
                </a:gs>
                <a:gs pos="100000">
                  <a:srgbClr val="00B050"/>
                </a:gs>
              </a:gsLst>
              <a:path path="circle">
                <a:fillToRect l="50000" t="50000" r="50000" b="50000"/>
              </a:path>
            </a:gra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grpSp>
        <p:nvGrpSpPr>
          <p:cNvPr id="19471" name="グループ化 56"/>
          <p:cNvGrpSpPr>
            <a:grpSpLocks/>
          </p:cNvGrpSpPr>
          <p:nvPr/>
        </p:nvGrpSpPr>
        <p:grpSpPr bwMode="auto">
          <a:xfrm>
            <a:off x="4686300" y="2470150"/>
            <a:ext cx="1130300" cy="941388"/>
            <a:chOff x="3864323" y="2078409"/>
            <a:chExt cx="1131683" cy="941560"/>
          </a:xfrm>
        </p:grpSpPr>
        <p:sp>
          <p:nvSpPr>
            <p:cNvPr id="58" name="雲 57"/>
            <p:cNvSpPr/>
            <p:nvPr/>
          </p:nvSpPr>
          <p:spPr>
            <a:xfrm>
              <a:off x="3864323" y="2078409"/>
              <a:ext cx="1131683" cy="941560"/>
            </a:xfrm>
            <a:prstGeom prst="cloud">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9" name="円/楕円 58"/>
            <p:cNvSpPr/>
            <p:nvPr/>
          </p:nvSpPr>
          <p:spPr>
            <a:xfrm>
              <a:off x="4185720" y="2331906"/>
              <a:ext cx="488887" cy="434566"/>
            </a:xfrm>
            <a:prstGeom prst="ellipse">
              <a:avLst/>
            </a:prstGeom>
            <a:gradFill>
              <a:gsLst>
                <a:gs pos="0">
                  <a:schemeClr val="bg1"/>
                </a:gs>
                <a:gs pos="50000">
                  <a:srgbClr val="92D050"/>
                </a:gs>
                <a:gs pos="100000">
                  <a:srgbClr val="00B050"/>
                </a:gs>
              </a:gsLst>
              <a:path path="circle">
                <a:fillToRect l="50000" t="50000" r="50000" b="50000"/>
              </a:path>
            </a:gra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sp>
        <p:nvSpPr>
          <p:cNvPr id="60" name="テキスト ボックス 45"/>
          <p:cNvSpPr txBox="1">
            <a:spLocks noChangeArrowheads="1"/>
          </p:cNvSpPr>
          <p:nvPr/>
        </p:nvSpPr>
        <p:spPr bwMode="auto">
          <a:xfrm>
            <a:off x="541338" y="2303463"/>
            <a:ext cx="3678237" cy="646112"/>
          </a:xfrm>
          <a:prstGeom prst="rect">
            <a:avLst/>
          </a:prstGeom>
          <a:solidFill>
            <a:schemeClr val="bg1">
              <a:lumMod val="75000"/>
            </a:schemeClr>
          </a:solidFill>
          <a:ln w="19050">
            <a:solidFill>
              <a:schemeClr val="tx1"/>
            </a:solidFill>
            <a:miter lim="800000"/>
            <a:headEnd/>
            <a:tailEnd/>
          </a:ln>
        </p:spPr>
        <p:txBody>
          <a:bodyPr lIns="72000" rIns="7200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en-US" altLang="ja-JP" sz="1800" dirty="0" smtClean="0"/>
              <a:t>1. </a:t>
            </a:r>
            <a:r>
              <a:rPr lang="en-US" altLang="ja-JP" sz="1800" baseline="30000" dirty="0" smtClean="0"/>
              <a:t>10</a:t>
            </a:r>
            <a:r>
              <a:rPr lang="en-US" altLang="ja-JP" sz="1800" dirty="0" smtClean="0"/>
              <a:t>B containing chemicals go to cancer cells.</a:t>
            </a:r>
          </a:p>
        </p:txBody>
      </p:sp>
      <p:sp>
        <p:nvSpPr>
          <p:cNvPr id="61" name="テキスト ボックス 45"/>
          <p:cNvSpPr txBox="1">
            <a:spLocks noChangeArrowheads="1"/>
          </p:cNvSpPr>
          <p:nvPr/>
        </p:nvSpPr>
        <p:spPr bwMode="auto">
          <a:xfrm>
            <a:off x="541338" y="3184525"/>
            <a:ext cx="3678237" cy="646113"/>
          </a:xfrm>
          <a:prstGeom prst="rect">
            <a:avLst/>
          </a:prstGeom>
          <a:solidFill>
            <a:schemeClr val="bg1">
              <a:lumMod val="75000"/>
            </a:schemeClr>
          </a:solidFill>
          <a:ln w="19050">
            <a:solidFill>
              <a:schemeClr val="tx1"/>
            </a:solidFill>
            <a:miter lim="800000"/>
            <a:headEnd/>
            <a:tailEnd/>
          </a:ln>
        </p:spPr>
        <p:txBody>
          <a:bodyPr lIns="72000" rIns="7200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en-US" altLang="ja-JP" sz="1800" dirty="0" smtClean="0"/>
              <a:t>2. Irradiate the organ with thermal neutrons.</a:t>
            </a:r>
          </a:p>
        </p:txBody>
      </p:sp>
      <p:sp>
        <p:nvSpPr>
          <p:cNvPr id="62" name="テキスト ボックス 45"/>
          <p:cNvSpPr txBox="1">
            <a:spLocks noChangeArrowheads="1"/>
          </p:cNvSpPr>
          <p:nvPr/>
        </p:nvSpPr>
        <p:spPr bwMode="auto">
          <a:xfrm>
            <a:off x="531813" y="4037013"/>
            <a:ext cx="3686175" cy="922337"/>
          </a:xfrm>
          <a:prstGeom prst="rect">
            <a:avLst/>
          </a:prstGeom>
          <a:solidFill>
            <a:schemeClr val="bg1">
              <a:lumMod val="75000"/>
            </a:schemeClr>
          </a:solidFill>
          <a:ln w="19050">
            <a:solidFill>
              <a:schemeClr val="tx1"/>
            </a:solidFill>
            <a:miter lim="800000"/>
            <a:headEnd/>
            <a:tailEnd/>
          </a:ln>
        </p:spPr>
        <p:txBody>
          <a:bodyPr lIns="72000" rIns="7200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en-US" altLang="ja-JP" sz="1800" dirty="0" smtClean="0"/>
              <a:t>3. Fission energy carried by </a:t>
            </a:r>
            <a:r>
              <a:rPr lang="en-US" altLang="ja-JP" sz="1800" dirty="0" smtClean="0">
                <a:latin typeface="Symbol" panose="05050102010706020507" pitchFamily="18" charset="2"/>
              </a:rPr>
              <a:t>a</a:t>
            </a:r>
            <a:r>
              <a:rPr lang="en-US" altLang="ja-JP" sz="1800" dirty="0" smtClean="0"/>
              <a:t> and </a:t>
            </a:r>
            <a:r>
              <a:rPr lang="en-US" altLang="ja-JP" sz="1800" baseline="30000" dirty="0" smtClean="0"/>
              <a:t>7</a:t>
            </a:r>
            <a:r>
              <a:rPr lang="en-US" altLang="ja-JP" sz="1800" dirty="0" smtClean="0"/>
              <a:t>Li is deposited to the cancer cell leaving a slight side effects to healthy cells.</a:t>
            </a:r>
          </a:p>
        </p:txBody>
      </p:sp>
      <p:sp>
        <p:nvSpPr>
          <p:cNvPr id="66" name="四角形吹き出し 65"/>
          <p:cNvSpPr/>
          <p:nvPr/>
        </p:nvSpPr>
        <p:spPr>
          <a:xfrm>
            <a:off x="5270500" y="5529263"/>
            <a:ext cx="963613" cy="360362"/>
          </a:xfrm>
          <a:prstGeom prst="wedgeRectCallout">
            <a:avLst>
              <a:gd name="adj1" fmla="val -31549"/>
              <a:gd name="adj2" fmla="val -95929"/>
            </a:avLst>
          </a:prstGeom>
          <a:solidFill>
            <a:srgbClr val="FFCCFF"/>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400" dirty="0">
                <a:solidFill>
                  <a:schemeClr val="tx1"/>
                </a:solidFill>
              </a:rPr>
              <a:t>cancer cell</a:t>
            </a:r>
            <a:endParaRPr lang="ja-JP" altLang="en-US" sz="1400" dirty="0">
              <a:solidFill>
                <a:schemeClr val="tx1"/>
              </a:solidFill>
            </a:endParaRPr>
          </a:p>
        </p:txBody>
      </p:sp>
      <p:sp>
        <p:nvSpPr>
          <p:cNvPr id="67" name="正方形/長方形 66"/>
          <p:cNvSpPr/>
          <p:nvPr/>
        </p:nvSpPr>
        <p:spPr>
          <a:xfrm>
            <a:off x="5116513" y="4818063"/>
            <a:ext cx="346075" cy="249237"/>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2000" dirty="0">
                <a:solidFill>
                  <a:srgbClr val="FF0000"/>
                </a:solidFill>
              </a:rPr>
              <a:t>B</a:t>
            </a:r>
            <a:endParaRPr lang="ja-JP" altLang="en-US" sz="2000" dirty="0">
              <a:solidFill>
                <a:srgbClr val="FF0000"/>
              </a:solidFill>
            </a:endParaRPr>
          </a:p>
        </p:txBody>
      </p:sp>
      <p:sp>
        <p:nvSpPr>
          <p:cNvPr id="68" name="正方形/長方形 67"/>
          <p:cNvSpPr/>
          <p:nvPr/>
        </p:nvSpPr>
        <p:spPr>
          <a:xfrm>
            <a:off x="7583488" y="3767138"/>
            <a:ext cx="346075" cy="249237"/>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2000" dirty="0">
                <a:solidFill>
                  <a:srgbClr val="FF0000"/>
                </a:solidFill>
              </a:rPr>
              <a:t>B</a:t>
            </a:r>
            <a:endParaRPr lang="ja-JP" altLang="en-US" sz="2000" dirty="0">
              <a:solidFill>
                <a:srgbClr val="FF0000"/>
              </a:solidFill>
            </a:endParaRPr>
          </a:p>
        </p:txBody>
      </p:sp>
      <p:grpSp>
        <p:nvGrpSpPr>
          <p:cNvPr id="20" name="グループ化 19"/>
          <p:cNvGrpSpPr>
            <a:grpSpLocks/>
          </p:cNvGrpSpPr>
          <p:nvPr/>
        </p:nvGrpSpPr>
        <p:grpSpPr bwMode="auto">
          <a:xfrm>
            <a:off x="4303713" y="2179638"/>
            <a:ext cx="4349750" cy="3425825"/>
            <a:chOff x="-5141750" y="1997993"/>
            <a:chExt cx="4348582" cy="3426035"/>
          </a:xfrm>
        </p:grpSpPr>
        <p:cxnSp>
          <p:nvCxnSpPr>
            <p:cNvPr id="11" name="直線矢印コネクタ 10"/>
            <p:cNvCxnSpPr/>
            <p:nvPr/>
          </p:nvCxnSpPr>
          <p:spPr>
            <a:xfrm flipH="1">
              <a:off x="-5141750" y="2015456"/>
              <a:ext cx="887174" cy="34085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9" name="直線矢印コネクタ 68"/>
            <p:cNvCxnSpPr/>
            <p:nvPr/>
          </p:nvCxnSpPr>
          <p:spPr>
            <a:xfrm flipH="1">
              <a:off x="-4749743" y="2015456"/>
              <a:ext cx="887175" cy="34085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0" name="直線矢印コネクタ 69"/>
            <p:cNvCxnSpPr/>
            <p:nvPr/>
          </p:nvCxnSpPr>
          <p:spPr>
            <a:xfrm flipH="1">
              <a:off x="-4394239" y="2015456"/>
              <a:ext cx="887175" cy="34085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1" name="直線矢印コネクタ 70"/>
            <p:cNvCxnSpPr/>
            <p:nvPr/>
          </p:nvCxnSpPr>
          <p:spPr>
            <a:xfrm flipH="1">
              <a:off x="-4003819" y="2015456"/>
              <a:ext cx="887175" cy="34085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2" name="直線矢印コネクタ 71"/>
            <p:cNvCxnSpPr/>
            <p:nvPr/>
          </p:nvCxnSpPr>
          <p:spPr>
            <a:xfrm flipH="1">
              <a:off x="-3611811" y="2015456"/>
              <a:ext cx="887174" cy="34085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3" name="直線矢印コネクタ 72"/>
            <p:cNvCxnSpPr/>
            <p:nvPr/>
          </p:nvCxnSpPr>
          <p:spPr>
            <a:xfrm flipH="1">
              <a:off x="-3191237" y="2015456"/>
              <a:ext cx="887175" cy="34085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5" name="直線矢印コネクタ 74"/>
            <p:cNvCxnSpPr/>
            <p:nvPr/>
          </p:nvCxnSpPr>
          <p:spPr>
            <a:xfrm flipH="1">
              <a:off x="-2818274" y="1997993"/>
              <a:ext cx="887174" cy="340857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6" name="直線矢印コネクタ 75"/>
            <p:cNvCxnSpPr/>
            <p:nvPr/>
          </p:nvCxnSpPr>
          <p:spPr>
            <a:xfrm flipH="1">
              <a:off x="-2426267" y="1997993"/>
              <a:ext cx="887175" cy="340857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7" name="直線矢印コネクタ 76"/>
            <p:cNvCxnSpPr/>
            <p:nvPr/>
          </p:nvCxnSpPr>
          <p:spPr>
            <a:xfrm flipH="1">
              <a:off x="-2070763" y="1997993"/>
              <a:ext cx="887175" cy="340857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8" name="直線矢印コネクタ 77"/>
            <p:cNvCxnSpPr/>
            <p:nvPr/>
          </p:nvCxnSpPr>
          <p:spPr>
            <a:xfrm flipH="1">
              <a:off x="-1680343" y="1997993"/>
              <a:ext cx="887175" cy="340857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82" name="テキスト ボックス 45"/>
          <p:cNvSpPr txBox="1">
            <a:spLocks noChangeArrowheads="1"/>
          </p:cNvSpPr>
          <p:nvPr/>
        </p:nvSpPr>
        <p:spPr bwMode="auto">
          <a:xfrm>
            <a:off x="531813" y="5089525"/>
            <a:ext cx="3686175" cy="369888"/>
          </a:xfrm>
          <a:prstGeom prst="rect">
            <a:avLst/>
          </a:prstGeom>
          <a:solidFill>
            <a:schemeClr val="bg1">
              <a:lumMod val="75000"/>
            </a:schemeClr>
          </a:solidFill>
          <a:ln w="19050">
            <a:solidFill>
              <a:schemeClr val="tx1"/>
            </a:solidFill>
            <a:miter lim="800000"/>
            <a:headEnd/>
            <a:tailEnd/>
          </a:ln>
        </p:spPr>
        <p:txBody>
          <a:bodyPr lIns="72000" rIns="7200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en-US" altLang="ja-JP" sz="1800" dirty="0" smtClean="0"/>
              <a:t>4. Cancer cells are killed.</a:t>
            </a:r>
          </a:p>
        </p:txBody>
      </p:sp>
      <p:sp>
        <p:nvSpPr>
          <p:cNvPr id="23" name="星 7 22"/>
          <p:cNvSpPr/>
          <p:nvPr/>
        </p:nvSpPr>
        <p:spPr>
          <a:xfrm>
            <a:off x="7359650" y="3603625"/>
            <a:ext cx="776288" cy="555625"/>
          </a:xfrm>
          <a:prstGeom prst="star7">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altLang="ja-JP" dirty="0">
                <a:latin typeface="Symbol" panose="05050102010706020507" pitchFamily="18" charset="2"/>
              </a:rPr>
              <a:t>a</a:t>
            </a:r>
            <a:r>
              <a:rPr lang="en-US" altLang="ja-JP" dirty="0"/>
              <a:t>, Li</a:t>
            </a:r>
            <a:endParaRPr lang="ja-JP" altLang="en-US" dirty="0"/>
          </a:p>
        </p:txBody>
      </p:sp>
      <p:sp>
        <p:nvSpPr>
          <p:cNvPr id="85" name="星 7 84"/>
          <p:cNvSpPr/>
          <p:nvPr/>
        </p:nvSpPr>
        <p:spPr>
          <a:xfrm>
            <a:off x="4902200" y="4637088"/>
            <a:ext cx="776288" cy="555625"/>
          </a:xfrm>
          <a:prstGeom prst="star7">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altLang="ja-JP" dirty="0">
                <a:latin typeface="Symbol" panose="05050102010706020507" pitchFamily="18" charset="2"/>
              </a:rPr>
              <a:t>a</a:t>
            </a:r>
            <a:r>
              <a:rPr lang="en-US" altLang="ja-JP" dirty="0"/>
              <a:t>, Li</a:t>
            </a:r>
            <a:endParaRPr lang="ja-JP" altLang="en-US" dirty="0"/>
          </a:p>
        </p:txBody>
      </p:sp>
      <p:grpSp>
        <p:nvGrpSpPr>
          <p:cNvPr id="63" name="グループ化 62"/>
          <p:cNvGrpSpPr>
            <a:grpSpLocks/>
          </p:cNvGrpSpPr>
          <p:nvPr/>
        </p:nvGrpSpPr>
        <p:grpSpPr bwMode="auto">
          <a:xfrm>
            <a:off x="4725988" y="4465638"/>
            <a:ext cx="1131887" cy="941387"/>
            <a:chOff x="5317403" y="2078409"/>
            <a:chExt cx="1131683" cy="941560"/>
          </a:xfrm>
        </p:grpSpPr>
        <p:sp>
          <p:nvSpPr>
            <p:cNvPr id="64" name="雲 63"/>
            <p:cNvSpPr/>
            <p:nvPr/>
          </p:nvSpPr>
          <p:spPr>
            <a:xfrm>
              <a:off x="5317403" y="2078409"/>
              <a:ext cx="1131683" cy="941560"/>
            </a:xfrm>
            <a:prstGeom prst="cloud">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5" name="円/楕円 64"/>
            <p:cNvSpPr/>
            <p:nvPr/>
          </p:nvSpPr>
          <p:spPr>
            <a:xfrm>
              <a:off x="5638020" y="2332456"/>
              <a:ext cx="490449" cy="433467"/>
            </a:xfrm>
            <a:prstGeom prst="ellipse">
              <a:avLst/>
            </a:prstGeom>
            <a:solidFill>
              <a:schemeClr val="bg1">
                <a:lumMod val="75000"/>
              </a:schemeClr>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grpSp>
        <p:nvGrpSpPr>
          <p:cNvPr id="86" name="グループ化 85"/>
          <p:cNvGrpSpPr>
            <a:grpSpLocks/>
          </p:cNvGrpSpPr>
          <p:nvPr/>
        </p:nvGrpSpPr>
        <p:grpSpPr bwMode="auto">
          <a:xfrm>
            <a:off x="7186613" y="3409950"/>
            <a:ext cx="1131887" cy="941388"/>
            <a:chOff x="5317403" y="2078409"/>
            <a:chExt cx="1131683" cy="941560"/>
          </a:xfrm>
        </p:grpSpPr>
        <p:sp>
          <p:nvSpPr>
            <p:cNvPr id="87" name="雲 86"/>
            <p:cNvSpPr/>
            <p:nvPr/>
          </p:nvSpPr>
          <p:spPr>
            <a:xfrm>
              <a:off x="5317403" y="2078409"/>
              <a:ext cx="1131683" cy="941560"/>
            </a:xfrm>
            <a:prstGeom prst="cloud">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8" name="円/楕円 87"/>
            <p:cNvSpPr/>
            <p:nvPr/>
          </p:nvSpPr>
          <p:spPr>
            <a:xfrm>
              <a:off x="5638020" y="2332455"/>
              <a:ext cx="490449" cy="433467"/>
            </a:xfrm>
            <a:prstGeom prst="ellipse">
              <a:avLst/>
            </a:prstGeom>
            <a:solidFill>
              <a:schemeClr val="bg1">
                <a:lumMod val="75000"/>
              </a:schemeClr>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sp>
        <p:nvSpPr>
          <p:cNvPr id="19484" name="スライド番号プレースホルダー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31152403-F856-4D7C-805B-30CB93AABB41}" type="slidenum">
              <a:rPr lang="ja-JP" altLang="en-US" sz="1200">
                <a:solidFill>
                  <a:srgbClr val="898989"/>
                </a:solidFill>
              </a:rPr>
              <a:pPr>
                <a:spcBef>
                  <a:spcPct val="0"/>
                </a:spcBef>
                <a:buFontTx/>
                <a:buNone/>
              </a:pPr>
              <a:t>17</a:t>
            </a:fld>
            <a:endParaRPr lang="ja-JP" altLang="en-US" sz="120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fade">
                                      <p:cBhvr>
                                        <p:cTn id="7" dur="500"/>
                                        <p:tgtEl>
                                          <p:spTgt spid="6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7"/>
                                        </p:tgtEl>
                                        <p:attrNameLst>
                                          <p:attrName>style.visibility</p:attrName>
                                        </p:attrNameLst>
                                      </p:cBhvr>
                                      <p:to>
                                        <p:strVal val="visible"/>
                                      </p:to>
                                    </p:set>
                                    <p:animEffect transition="in" filter="fade">
                                      <p:cBhvr>
                                        <p:cTn id="10" dur="500"/>
                                        <p:tgtEl>
                                          <p:spTgt spid="6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8"/>
                                        </p:tgtEl>
                                        <p:attrNameLst>
                                          <p:attrName>style.visibility</p:attrName>
                                        </p:attrNameLst>
                                      </p:cBhvr>
                                      <p:to>
                                        <p:strVal val="visible"/>
                                      </p:to>
                                    </p:set>
                                    <p:animEffect transition="in" filter="fade">
                                      <p:cBhvr>
                                        <p:cTn id="13" dur="500"/>
                                        <p:tgtEl>
                                          <p:spTgt spid="68"/>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1"/>
                                        </p:tgtEl>
                                        <p:attrNameLst>
                                          <p:attrName>style.visibility</p:attrName>
                                        </p:attrNameLst>
                                      </p:cBhvr>
                                      <p:to>
                                        <p:strVal val="visible"/>
                                      </p:to>
                                    </p:set>
                                    <p:animEffect transition="in" filter="fade">
                                      <p:cBhvr>
                                        <p:cTn id="18" dur="500"/>
                                        <p:tgtEl>
                                          <p:spTgt spid="61"/>
                                        </p:tgtEl>
                                      </p:cBhvr>
                                    </p:animEffect>
                                  </p:childTnLst>
                                </p:cTn>
                              </p:par>
                              <p:par>
                                <p:cTn id="19" presetID="10" presetClass="entr" presetSubtype="0"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500"/>
                                        <p:tgtEl>
                                          <p:spTgt spid="20"/>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62"/>
                                        </p:tgtEl>
                                        <p:attrNameLst>
                                          <p:attrName>style.visibility</p:attrName>
                                        </p:attrNameLst>
                                      </p:cBhvr>
                                      <p:to>
                                        <p:strVal val="visible"/>
                                      </p:to>
                                    </p:set>
                                    <p:animEffect transition="in" filter="fade">
                                      <p:cBhvr>
                                        <p:cTn id="26" dur="500"/>
                                        <p:tgtEl>
                                          <p:spTgt spid="62"/>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85"/>
                                        </p:tgtEl>
                                        <p:attrNameLst>
                                          <p:attrName>style.visibility</p:attrName>
                                        </p:attrNameLst>
                                      </p:cBhvr>
                                      <p:to>
                                        <p:strVal val="visible"/>
                                      </p:to>
                                    </p:set>
                                    <p:animEffect transition="in" filter="fade">
                                      <p:cBhvr>
                                        <p:cTn id="29" dur="500"/>
                                        <p:tgtEl>
                                          <p:spTgt spid="85"/>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fade">
                                      <p:cBhvr>
                                        <p:cTn id="32" dur="500"/>
                                        <p:tgtEl>
                                          <p:spTgt spid="2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2"/>
                                        </p:tgtEl>
                                        <p:attrNameLst>
                                          <p:attrName>style.visibility</p:attrName>
                                        </p:attrNameLst>
                                      </p:cBhvr>
                                      <p:to>
                                        <p:strVal val="visible"/>
                                      </p:to>
                                    </p:set>
                                    <p:animEffect transition="in" filter="fade">
                                      <p:cBhvr>
                                        <p:cTn id="37" dur="500"/>
                                        <p:tgtEl>
                                          <p:spTgt spid="82"/>
                                        </p:tgtEl>
                                      </p:cBhvr>
                                    </p:animEffect>
                                  </p:childTnLst>
                                </p:cTn>
                              </p:par>
                              <p:par>
                                <p:cTn id="38" presetID="10" presetClass="entr" presetSubtype="0" fill="hold" nodeType="withEffect">
                                  <p:stCondLst>
                                    <p:cond delay="0"/>
                                  </p:stCondLst>
                                  <p:childTnLst>
                                    <p:set>
                                      <p:cBhvr>
                                        <p:cTn id="39" dur="1" fill="hold">
                                          <p:stCondLst>
                                            <p:cond delay="0"/>
                                          </p:stCondLst>
                                        </p:cTn>
                                        <p:tgtEl>
                                          <p:spTgt spid="86"/>
                                        </p:tgtEl>
                                        <p:attrNameLst>
                                          <p:attrName>style.visibility</p:attrName>
                                        </p:attrNameLst>
                                      </p:cBhvr>
                                      <p:to>
                                        <p:strVal val="visible"/>
                                      </p:to>
                                    </p:set>
                                    <p:animEffect transition="in" filter="fade">
                                      <p:cBhvr>
                                        <p:cTn id="40" dur="500"/>
                                        <p:tgtEl>
                                          <p:spTgt spid="86"/>
                                        </p:tgtEl>
                                      </p:cBhvr>
                                    </p:animEffect>
                                  </p:childTnLst>
                                </p:cTn>
                              </p:par>
                              <p:par>
                                <p:cTn id="41" presetID="10" presetClass="entr" presetSubtype="0" fill="hold" nodeType="withEffect">
                                  <p:stCondLst>
                                    <p:cond delay="0"/>
                                  </p:stCondLst>
                                  <p:childTnLst>
                                    <p:set>
                                      <p:cBhvr>
                                        <p:cTn id="42" dur="1" fill="hold">
                                          <p:stCondLst>
                                            <p:cond delay="0"/>
                                          </p:stCondLst>
                                        </p:cTn>
                                        <p:tgtEl>
                                          <p:spTgt spid="63"/>
                                        </p:tgtEl>
                                        <p:attrNameLst>
                                          <p:attrName>style.visibility</p:attrName>
                                        </p:attrNameLst>
                                      </p:cBhvr>
                                      <p:to>
                                        <p:strVal val="visible"/>
                                      </p:to>
                                    </p:set>
                                    <p:animEffect transition="in" filter="fade">
                                      <p:cBhvr>
                                        <p:cTn id="43"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P spid="61" grpId="0" animBg="1"/>
      <p:bldP spid="62" grpId="0" animBg="1"/>
      <p:bldP spid="67" grpId="0"/>
      <p:bldP spid="68" grpId="0"/>
      <p:bldP spid="82" grpId="0" animBg="1"/>
      <p:bldP spid="23" grpId="0" animBg="1"/>
      <p:bldP spid="8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20483"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 name="Text Box 25"/>
          <p:cNvSpPr txBox="1">
            <a:spLocks noChangeArrowheads="1"/>
          </p:cNvSpPr>
          <p:nvPr/>
        </p:nvSpPr>
        <p:spPr bwMode="auto">
          <a:xfrm>
            <a:off x="1381125" y="188913"/>
            <a:ext cx="6781800"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solidFill>
                  <a:schemeClr val="tx1">
                    <a:lumMod val="95000"/>
                    <a:lumOff val="5000"/>
                  </a:schemeClr>
                </a:solidFill>
                <a:ea typeface="+mn-ea"/>
                <a:cs typeface="Arial" pitchFamily="34" charset="0"/>
              </a:rPr>
              <a:t>Summary of three phenomena</a:t>
            </a:r>
            <a:endParaRPr lang="ja-JP" altLang="en-US" sz="3600" b="1" dirty="0">
              <a:solidFill>
                <a:schemeClr val="tx1">
                  <a:lumMod val="95000"/>
                  <a:lumOff val="5000"/>
                </a:schemeClr>
              </a:solidFill>
              <a:ea typeface="+mn-ea"/>
              <a:cs typeface="Arial" pitchFamily="34" charset="0"/>
            </a:endParaRPr>
          </a:p>
        </p:txBody>
      </p:sp>
      <p:graphicFrame>
        <p:nvGraphicFramePr>
          <p:cNvPr id="3" name="表 2"/>
          <p:cNvGraphicFramePr>
            <a:graphicFrameLocks noGrp="1"/>
          </p:cNvGraphicFramePr>
          <p:nvPr/>
        </p:nvGraphicFramePr>
        <p:xfrm>
          <a:off x="509588" y="1114425"/>
          <a:ext cx="8482012" cy="4184652"/>
        </p:xfrm>
        <a:graphic>
          <a:graphicData uri="http://schemas.openxmlformats.org/drawingml/2006/table">
            <a:tbl>
              <a:tblPr firstRow="1" bandRow="1">
                <a:tableStyleId>{5C22544A-7EE6-4342-B048-85BDC9FD1C3A}</a:tableStyleId>
              </a:tblPr>
              <a:tblGrid>
                <a:gridCol w="2002793"/>
                <a:gridCol w="1865342"/>
                <a:gridCol w="1984323"/>
                <a:gridCol w="2629554"/>
              </a:tblGrid>
              <a:tr h="1188717">
                <a:tc>
                  <a:txBody>
                    <a:bodyPr/>
                    <a:lstStyle/>
                    <a:p>
                      <a:pPr algn="ctr"/>
                      <a:r>
                        <a:rPr kumimoji="1" lang="en-US" altLang="ja-JP" sz="2400" dirty="0" smtClean="0"/>
                        <a:t>phenomena</a:t>
                      </a:r>
                      <a:endParaRPr kumimoji="1" lang="ja-JP" altLang="en-US" sz="2400" dirty="0"/>
                    </a:p>
                  </a:txBody>
                  <a:tcPr marL="91435" marR="91435" marT="45719" marB="45719"/>
                </a:tc>
                <a:tc>
                  <a:txBody>
                    <a:bodyPr/>
                    <a:lstStyle/>
                    <a:p>
                      <a:pPr algn="ctr"/>
                      <a:r>
                        <a:rPr kumimoji="1" lang="en-US" altLang="ja-JP" sz="2400" dirty="0" smtClean="0"/>
                        <a:t>type of interactions</a:t>
                      </a:r>
                      <a:endParaRPr kumimoji="1" lang="ja-JP" altLang="en-US" sz="2400" dirty="0"/>
                    </a:p>
                  </a:txBody>
                  <a:tcPr marL="91435" marR="91435" marT="45719" marB="45719"/>
                </a:tc>
                <a:tc>
                  <a:txBody>
                    <a:bodyPr/>
                    <a:lstStyle/>
                    <a:p>
                      <a:pPr algn="ctr"/>
                      <a:r>
                        <a:rPr kumimoji="1" lang="en-US" altLang="ja-JP" sz="2400" dirty="0" smtClean="0"/>
                        <a:t>effects to metallic targets</a:t>
                      </a:r>
                      <a:endParaRPr kumimoji="1" lang="ja-JP" altLang="en-US" sz="2400" dirty="0"/>
                    </a:p>
                  </a:txBody>
                  <a:tcPr marL="91435" marR="91435" marT="45719" marB="45719"/>
                </a:tc>
                <a:tc>
                  <a:txBody>
                    <a:bodyPr/>
                    <a:lstStyle/>
                    <a:p>
                      <a:pPr algn="ctr"/>
                      <a:r>
                        <a:rPr kumimoji="1" lang="en-US" altLang="ja-JP" sz="2400" dirty="0" smtClean="0"/>
                        <a:t>irradiated</a:t>
                      </a:r>
                      <a:r>
                        <a:rPr kumimoji="1" lang="en-US" altLang="ja-JP" sz="2400" baseline="0" dirty="0" smtClean="0"/>
                        <a:t> particle</a:t>
                      </a:r>
                      <a:endParaRPr kumimoji="1" lang="ja-JP" altLang="en-US" sz="2400" dirty="0"/>
                    </a:p>
                  </a:txBody>
                  <a:tcPr marL="91435" marR="91435" marT="45719" marB="45719"/>
                </a:tc>
              </a:tr>
              <a:tr h="1188717">
                <a:tc>
                  <a:txBody>
                    <a:bodyPr/>
                    <a:lstStyle/>
                    <a:p>
                      <a:r>
                        <a:rPr kumimoji="1" lang="en-US" altLang="ja-JP" sz="2400" dirty="0" smtClean="0"/>
                        <a:t>Rutherford</a:t>
                      </a:r>
                      <a:r>
                        <a:rPr kumimoji="1" lang="en-US" altLang="ja-JP" sz="2400" baseline="0" dirty="0" smtClean="0"/>
                        <a:t> scattering</a:t>
                      </a:r>
                      <a:endParaRPr kumimoji="1" lang="ja-JP" altLang="en-US" sz="2400" dirty="0"/>
                    </a:p>
                  </a:txBody>
                  <a:tcPr marL="91435" marR="91435" marT="45719" marB="45719"/>
                </a:tc>
                <a:tc>
                  <a:txBody>
                    <a:bodyPr/>
                    <a:lstStyle/>
                    <a:p>
                      <a:r>
                        <a:rPr kumimoji="1" lang="en-US" altLang="ja-JP" sz="2400" dirty="0" smtClean="0"/>
                        <a:t>collision</a:t>
                      </a:r>
                      <a:r>
                        <a:rPr kumimoji="1" lang="en-US" altLang="ja-JP" sz="2400" baseline="0" dirty="0" smtClean="0"/>
                        <a:t> with nuclei</a:t>
                      </a:r>
                      <a:endParaRPr kumimoji="1" lang="ja-JP" altLang="en-US" sz="2400" dirty="0"/>
                    </a:p>
                  </a:txBody>
                  <a:tcPr marL="91435" marR="91435" marT="45719" marB="45719"/>
                </a:tc>
                <a:tc>
                  <a:txBody>
                    <a:bodyPr/>
                    <a:lstStyle/>
                    <a:p>
                      <a:r>
                        <a:rPr kumimoji="1" lang="en-US" altLang="ja-JP" sz="2400" dirty="0" smtClean="0">
                          <a:solidFill>
                            <a:srgbClr val="FF0000"/>
                          </a:solidFill>
                        </a:rPr>
                        <a:t>displacement damage *</a:t>
                      </a:r>
                      <a:endParaRPr kumimoji="1" lang="ja-JP" altLang="en-US" sz="2400" dirty="0">
                        <a:solidFill>
                          <a:srgbClr val="FF0000"/>
                        </a:solidFill>
                      </a:endParaRPr>
                    </a:p>
                  </a:txBody>
                  <a:tcPr marL="91435" marR="91435" marT="45719" marB="45719"/>
                </a:tc>
                <a:tc>
                  <a:txBody>
                    <a:bodyPr/>
                    <a:lstStyle/>
                    <a:p>
                      <a:r>
                        <a:rPr kumimoji="1" lang="en-US" altLang="ja-JP" sz="2400" dirty="0" smtClean="0">
                          <a:solidFill>
                            <a:schemeClr val="tx1"/>
                          </a:solidFill>
                        </a:rPr>
                        <a:t>ions</a:t>
                      </a:r>
                      <a:r>
                        <a:rPr kumimoji="1" lang="en-US" altLang="ja-JP" sz="2400" dirty="0" smtClean="0">
                          <a:solidFill>
                            <a:srgbClr val="FF0000"/>
                          </a:solidFill>
                        </a:rPr>
                        <a:t/>
                      </a:r>
                      <a:br>
                        <a:rPr kumimoji="1" lang="en-US" altLang="ja-JP" sz="2400" dirty="0" smtClean="0">
                          <a:solidFill>
                            <a:srgbClr val="FF0000"/>
                          </a:solidFill>
                        </a:rPr>
                      </a:br>
                      <a:r>
                        <a:rPr kumimoji="1" lang="en-US" altLang="ja-JP" sz="2400" dirty="0" smtClean="0">
                          <a:solidFill>
                            <a:srgbClr val="FF0000"/>
                          </a:solidFill>
                        </a:rPr>
                        <a:t>(Neutrons can also make this effect)</a:t>
                      </a:r>
                    </a:p>
                  </a:txBody>
                  <a:tcPr marL="91435" marR="91435" marT="45719" marB="45719"/>
                </a:tc>
              </a:tr>
              <a:tr h="874886">
                <a:tc>
                  <a:txBody>
                    <a:bodyPr/>
                    <a:lstStyle/>
                    <a:p>
                      <a:r>
                        <a:rPr kumimoji="1" lang="en-US" altLang="ja-JP" sz="2400" dirty="0" smtClean="0"/>
                        <a:t>Bragg peak in </a:t>
                      </a:r>
                      <a:r>
                        <a:rPr kumimoji="1" lang="en-US" altLang="ja-JP" sz="1400" dirty="0" smtClean="0"/>
                        <a:t>charged particle therapy</a:t>
                      </a:r>
                      <a:endParaRPr kumimoji="1" lang="ja-JP" altLang="en-US" sz="1400" dirty="0"/>
                    </a:p>
                  </a:txBody>
                  <a:tcPr marL="91435" marR="91435" marT="45719" marB="45719"/>
                </a:tc>
                <a:tc>
                  <a:txBody>
                    <a:bodyPr/>
                    <a:lstStyle/>
                    <a:p>
                      <a:r>
                        <a:rPr kumimoji="1" lang="en-US" altLang="ja-JP" sz="2400" dirty="0" smtClean="0"/>
                        <a:t>collision</a:t>
                      </a:r>
                      <a:r>
                        <a:rPr kumimoji="1" lang="en-US" altLang="ja-JP" sz="2400" baseline="0" dirty="0" smtClean="0"/>
                        <a:t> with electrons</a:t>
                      </a:r>
                      <a:endParaRPr kumimoji="1" lang="ja-JP" altLang="en-US" sz="2400" dirty="0"/>
                    </a:p>
                  </a:txBody>
                  <a:tcPr marL="91435" marR="91435" marT="45719" marB="45719"/>
                </a:tc>
                <a:tc>
                  <a:txBody>
                    <a:bodyPr/>
                    <a:lstStyle/>
                    <a:p>
                      <a:r>
                        <a:rPr kumimoji="1" lang="en-US" altLang="ja-JP" sz="2400" dirty="0" smtClean="0"/>
                        <a:t>heating</a:t>
                      </a:r>
                      <a:endParaRPr kumimoji="1" lang="ja-JP" altLang="en-US" sz="2400" dirty="0"/>
                    </a:p>
                  </a:txBody>
                  <a:tcPr marL="91435" marR="91435" marT="45719" marB="45719"/>
                </a:tc>
                <a:tc>
                  <a:txBody>
                    <a:bodyPr/>
                    <a:lstStyle/>
                    <a:p>
                      <a:r>
                        <a:rPr kumimoji="1" lang="en-US" altLang="ja-JP" sz="2400" dirty="0" smtClean="0"/>
                        <a:t>ions</a:t>
                      </a:r>
                      <a:endParaRPr kumimoji="1" lang="ja-JP" altLang="en-US" sz="2400" dirty="0"/>
                    </a:p>
                  </a:txBody>
                  <a:tcPr marL="91435" marR="91435" marT="45719" marB="45719"/>
                </a:tc>
              </a:tr>
              <a:tr h="932330">
                <a:tc>
                  <a:txBody>
                    <a:bodyPr/>
                    <a:lstStyle/>
                    <a:p>
                      <a:r>
                        <a:rPr kumimoji="1" lang="en-US" altLang="ja-JP" sz="2400" dirty="0" smtClean="0"/>
                        <a:t>BNCT therapy</a:t>
                      </a:r>
                      <a:endParaRPr kumimoji="1" lang="ja-JP" altLang="en-US" sz="2400" dirty="0"/>
                    </a:p>
                  </a:txBody>
                  <a:tcPr marL="91435" marR="91435" marT="45719" marB="45719"/>
                </a:tc>
                <a:tc>
                  <a:txBody>
                    <a:bodyPr/>
                    <a:lstStyle/>
                    <a:p>
                      <a:r>
                        <a:rPr kumimoji="1" lang="en-US" altLang="ja-JP" sz="2400" dirty="0" smtClean="0"/>
                        <a:t>nuclear</a:t>
                      </a:r>
                      <a:r>
                        <a:rPr kumimoji="1" lang="en-US" altLang="ja-JP" sz="2400" baseline="0" dirty="0" smtClean="0"/>
                        <a:t> reaction</a:t>
                      </a:r>
                      <a:endParaRPr kumimoji="1" lang="ja-JP" altLang="en-US" sz="2400" dirty="0"/>
                    </a:p>
                  </a:txBody>
                  <a:tcPr marL="91435" marR="91435" marT="45719" marB="45719"/>
                </a:tc>
                <a:tc>
                  <a:txBody>
                    <a:bodyPr/>
                    <a:lstStyle/>
                    <a:p>
                      <a:r>
                        <a:rPr kumimoji="1" lang="en-US" altLang="ja-JP" sz="2400" dirty="0" smtClean="0">
                          <a:solidFill>
                            <a:srgbClr val="FF0000"/>
                          </a:solidFill>
                        </a:rPr>
                        <a:t>transmutation damage</a:t>
                      </a:r>
                      <a:endParaRPr kumimoji="1" lang="ja-JP" altLang="en-US" sz="2400" dirty="0">
                        <a:solidFill>
                          <a:srgbClr val="FF0000"/>
                        </a:solidFill>
                      </a:endParaRPr>
                    </a:p>
                  </a:txBody>
                  <a:tcPr marL="91435" marR="91435" marT="45719" marB="45719"/>
                </a:tc>
                <a:tc>
                  <a:txBody>
                    <a:bodyPr/>
                    <a:lstStyle/>
                    <a:p>
                      <a:r>
                        <a:rPr kumimoji="1" lang="en-US" altLang="ja-JP" sz="2400" dirty="0" smtClean="0">
                          <a:solidFill>
                            <a:srgbClr val="FF0000"/>
                          </a:solidFill>
                        </a:rPr>
                        <a:t>neutrons</a:t>
                      </a:r>
                      <a:endParaRPr kumimoji="1" lang="ja-JP" altLang="en-US" sz="2400" dirty="0">
                        <a:solidFill>
                          <a:srgbClr val="FF0000"/>
                        </a:solidFill>
                      </a:endParaRPr>
                    </a:p>
                  </a:txBody>
                  <a:tcPr marL="91435" marR="91435" marT="45719" marB="45719"/>
                </a:tc>
              </a:tr>
            </a:tbl>
          </a:graphicData>
        </a:graphic>
      </p:graphicFrame>
      <p:sp>
        <p:nvSpPr>
          <p:cNvPr id="42016" name="テキスト ボックス 4"/>
          <p:cNvSpPr txBox="1">
            <a:spLocks noChangeArrowheads="1"/>
          </p:cNvSpPr>
          <p:nvPr/>
        </p:nvSpPr>
        <p:spPr bwMode="auto">
          <a:xfrm>
            <a:off x="533400" y="5373688"/>
            <a:ext cx="79549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285750" indent="-285750">
              <a:buFont typeface="Arial" panose="020B0604020202020204" pitchFamily="34" charset="0"/>
              <a:buChar char="•"/>
              <a:defRPr/>
            </a:pPr>
            <a:r>
              <a:rPr lang="en-US" altLang="ja-JP" dirty="0" smtClean="0"/>
              <a:t>*  Details of displacement mechanism will be given later.</a:t>
            </a:r>
          </a:p>
          <a:p>
            <a:pPr marL="285750" indent="-285750">
              <a:buFont typeface="Arial" panose="020B0604020202020204" pitchFamily="34" charset="0"/>
              <a:buChar char="•"/>
              <a:defRPr/>
            </a:pPr>
            <a:r>
              <a:rPr lang="en-US" altLang="ja-JP" dirty="0" smtClean="0"/>
              <a:t>To understand radiation effects in NPP materials, you can forget about</a:t>
            </a:r>
          </a:p>
          <a:p>
            <a:pPr>
              <a:defRPr/>
            </a:pPr>
            <a:r>
              <a:rPr lang="en-US" altLang="ja-JP" dirty="0" smtClean="0"/>
              <a:t>		- nuclear reaction caused by high energy ions (    ),    and</a:t>
            </a:r>
          </a:p>
          <a:p>
            <a:pPr>
              <a:defRPr/>
            </a:pPr>
            <a:r>
              <a:rPr lang="en-US" altLang="ja-JP" dirty="0" smtClean="0"/>
              <a:t>		- neutron to electron collision (     ).</a:t>
            </a:r>
          </a:p>
        </p:txBody>
      </p:sp>
      <p:sp>
        <p:nvSpPr>
          <p:cNvPr id="79" name="円/楕円 78"/>
          <p:cNvSpPr/>
          <p:nvPr/>
        </p:nvSpPr>
        <p:spPr>
          <a:xfrm>
            <a:off x="7256463" y="6030913"/>
            <a:ext cx="141287" cy="136525"/>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0" name="円/楕円 79"/>
          <p:cNvSpPr/>
          <p:nvPr/>
        </p:nvSpPr>
        <p:spPr>
          <a:xfrm>
            <a:off x="3694113" y="4926013"/>
            <a:ext cx="141287" cy="136525"/>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1" name="円/楕円 80"/>
          <p:cNvSpPr/>
          <p:nvPr/>
        </p:nvSpPr>
        <p:spPr>
          <a:xfrm>
            <a:off x="5600700" y="6315075"/>
            <a:ext cx="141288" cy="136525"/>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3" name="円/楕円 82"/>
          <p:cNvSpPr/>
          <p:nvPr/>
        </p:nvSpPr>
        <p:spPr>
          <a:xfrm>
            <a:off x="3835400" y="4043363"/>
            <a:ext cx="141288" cy="134937"/>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 name="円/楕円 10"/>
          <p:cNvSpPr/>
          <p:nvPr/>
        </p:nvSpPr>
        <p:spPr>
          <a:xfrm>
            <a:off x="7004050" y="3705225"/>
            <a:ext cx="141288" cy="134938"/>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 name="円/楕円 11"/>
          <p:cNvSpPr/>
          <p:nvPr/>
        </p:nvSpPr>
        <p:spPr>
          <a:xfrm>
            <a:off x="7626350" y="4537075"/>
            <a:ext cx="141288" cy="136525"/>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0519" name="スライド番号プレースホルダー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35A74691-6B8B-4E91-B9C4-03559D8D8077}" type="slidenum">
              <a:rPr lang="ja-JP" altLang="en-US" sz="1200">
                <a:solidFill>
                  <a:srgbClr val="898989"/>
                </a:solidFill>
              </a:rPr>
              <a:pPr>
                <a:spcBef>
                  <a:spcPct val="0"/>
                </a:spcBef>
                <a:buFontTx/>
                <a:buNone/>
              </a:pPr>
              <a:t>18</a:t>
            </a:fld>
            <a:endParaRPr lang="ja-JP" altLang="en-US" sz="1200">
              <a:solidFill>
                <a:srgbClr val="898989"/>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447675" y="4276725"/>
            <a:ext cx="8423275" cy="2141538"/>
          </a:xfrm>
          <a:prstGeom prst="rect">
            <a:avLst/>
          </a:prstGeom>
          <a:solidFill>
            <a:srgbClr val="FFFFCC"/>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1507"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21508"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 name="Text Box 25"/>
          <p:cNvSpPr txBox="1">
            <a:spLocks noChangeArrowheads="1"/>
          </p:cNvSpPr>
          <p:nvPr/>
        </p:nvSpPr>
        <p:spPr bwMode="auto">
          <a:xfrm>
            <a:off x="1381125" y="188913"/>
            <a:ext cx="6946900"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solidFill>
                  <a:schemeClr val="tx1">
                    <a:lumMod val="95000"/>
                    <a:lumOff val="5000"/>
                  </a:schemeClr>
                </a:solidFill>
                <a:ea typeface="+mn-ea"/>
                <a:cs typeface="Arial" pitchFamily="34" charset="0"/>
              </a:rPr>
              <a:t>electron excitation in metals</a:t>
            </a:r>
            <a:endParaRPr lang="ja-JP" altLang="en-US" sz="3600" b="1" dirty="0">
              <a:solidFill>
                <a:schemeClr val="tx1">
                  <a:lumMod val="95000"/>
                  <a:lumOff val="5000"/>
                </a:schemeClr>
              </a:solidFill>
              <a:ea typeface="+mn-ea"/>
              <a:cs typeface="Arial" pitchFamily="34" charset="0"/>
            </a:endParaRPr>
          </a:p>
        </p:txBody>
      </p:sp>
      <p:graphicFrame>
        <p:nvGraphicFramePr>
          <p:cNvPr id="3" name="表 2"/>
          <p:cNvGraphicFramePr>
            <a:graphicFrameLocks noGrp="1"/>
          </p:cNvGraphicFramePr>
          <p:nvPr/>
        </p:nvGraphicFramePr>
        <p:xfrm>
          <a:off x="509588" y="1089025"/>
          <a:ext cx="8261350" cy="2306638"/>
        </p:xfrm>
        <a:graphic>
          <a:graphicData uri="http://schemas.openxmlformats.org/drawingml/2006/table">
            <a:tbl>
              <a:tblPr firstRow="1" bandRow="1">
                <a:tableStyleId>{5C22544A-7EE6-4342-B048-85BDC9FD1C3A}</a:tableStyleId>
              </a:tblPr>
              <a:tblGrid>
                <a:gridCol w="3032528"/>
                <a:gridCol w="3053845"/>
                <a:gridCol w="2174977"/>
              </a:tblGrid>
              <a:tr h="899587">
                <a:tc>
                  <a:txBody>
                    <a:bodyPr/>
                    <a:lstStyle/>
                    <a:p>
                      <a:pPr algn="ctr"/>
                      <a:r>
                        <a:rPr kumimoji="1" lang="en-US" altLang="ja-JP" sz="2400" dirty="0" smtClean="0"/>
                        <a:t>type of interactions</a:t>
                      </a:r>
                      <a:endParaRPr kumimoji="1" lang="ja-JP" altLang="en-US" sz="2400" dirty="0"/>
                    </a:p>
                  </a:txBody>
                  <a:tcPr marL="91433" marR="91433" marT="45716" marB="45716"/>
                </a:tc>
                <a:tc>
                  <a:txBody>
                    <a:bodyPr/>
                    <a:lstStyle/>
                    <a:p>
                      <a:pPr algn="ctr"/>
                      <a:r>
                        <a:rPr kumimoji="1" lang="en-US" altLang="ja-JP" sz="2400" dirty="0" smtClean="0"/>
                        <a:t>effects to </a:t>
                      </a:r>
                    </a:p>
                    <a:p>
                      <a:pPr algn="ctr"/>
                      <a:r>
                        <a:rPr kumimoji="1" lang="en-US" altLang="ja-JP" sz="2400" dirty="0" smtClean="0">
                          <a:solidFill>
                            <a:srgbClr val="FFCCFF"/>
                          </a:solidFill>
                        </a:rPr>
                        <a:t>metallic targets</a:t>
                      </a:r>
                      <a:endParaRPr kumimoji="1" lang="ja-JP" altLang="en-US" sz="2400" dirty="0">
                        <a:solidFill>
                          <a:srgbClr val="FFCCFF"/>
                        </a:solidFill>
                      </a:endParaRPr>
                    </a:p>
                  </a:txBody>
                  <a:tcPr marL="91433" marR="91433" marT="45716" marB="45716"/>
                </a:tc>
                <a:tc>
                  <a:txBody>
                    <a:bodyPr/>
                    <a:lstStyle/>
                    <a:p>
                      <a:pPr algn="ctr"/>
                      <a:r>
                        <a:rPr kumimoji="1" lang="en-US" altLang="ja-JP" sz="2400" dirty="0" smtClean="0"/>
                        <a:t>Irradiated</a:t>
                      </a:r>
                      <a:r>
                        <a:rPr kumimoji="1" lang="en-US" altLang="ja-JP" sz="2400" baseline="0" dirty="0" smtClean="0"/>
                        <a:t> particle</a:t>
                      </a:r>
                      <a:endParaRPr kumimoji="1" lang="ja-JP" altLang="en-US" sz="2400" dirty="0"/>
                    </a:p>
                  </a:txBody>
                  <a:tcPr marL="91433" marR="91433" marT="45716" marB="45716"/>
                </a:tc>
              </a:tr>
              <a:tr h="492657">
                <a:tc>
                  <a:txBody>
                    <a:bodyPr/>
                    <a:lstStyle/>
                    <a:p>
                      <a:pPr algn="ctr"/>
                      <a:r>
                        <a:rPr kumimoji="1" lang="en-US" altLang="ja-JP" sz="2400" dirty="0" smtClean="0">
                          <a:solidFill>
                            <a:schemeClr val="tx1"/>
                          </a:solidFill>
                        </a:rPr>
                        <a:t>collision</a:t>
                      </a:r>
                      <a:r>
                        <a:rPr kumimoji="1" lang="en-US" altLang="ja-JP" sz="2400" baseline="0" dirty="0" smtClean="0">
                          <a:solidFill>
                            <a:schemeClr val="tx1"/>
                          </a:solidFill>
                        </a:rPr>
                        <a:t> with nuclei</a:t>
                      </a:r>
                      <a:endParaRPr kumimoji="1" lang="ja-JP" altLang="en-US" sz="2400" dirty="0">
                        <a:solidFill>
                          <a:schemeClr val="tx1"/>
                        </a:solidFill>
                      </a:endParaRPr>
                    </a:p>
                  </a:txBody>
                  <a:tcPr marL="91433" marR="91433" marT="45716" marB="45716"/>
                </a:tc>
                <a:tc>
                  <a:txBody>
                    <a:bodyPr/>
                    <a:lstStyle/>
                    <a:p>
                      <a:pPr algn="ctr"/>
                      <a:r>
                        <a:rPr kumimoji="1" lang="en-US" altLang="ja-JP" sz="2400" dirty="0" smtClean="0">
                          <a:solidFill>
                            <a:schemeClr val="tx1"/>
                          </a:solidFill>
                        </a:rPr>
                        <a:t>displacement damage</a:t>
                      </a:r>
                      <a:endParaRPr kumimoji="1" lang="ja-JP" altLang="en-US" sz="2400" dirty="0">
                        <a:solidFill>
                          <a:schemeClr val="tx1"/>
                        </a:solidFill>
                      </a:endParaRPr>
                    </a:p>
                  </a:txBody>
                  <a:tcPr marL="91433" marR="91433" marT="45716" marB="45716"/>
                </a:tc>
                <a:tc>
                  <a:txBody>
                    <a:bodyPr/>
                    <a:lstStyle/>
                    <a:p>
                      <a:pPr algn="ctr"/>
                      <a:r>
                        <a:rPr kumimoji="1" lang="en-US" altLang="ja-JP" sz="2400" dirty="0" smtClean="0">
                          <a:solidFill>
                            <a:schemeClr val="tx1"/>
                          </a:solidFill>
                        </a:rPr>
                        <a:t>ions,</a:t>
                      </a:r>
                      <a:r>
                        <a:rPr kumimoji="1" lang="en-US" altLang="ja-JP" sz="2400" baseline="0" dirty="0" smtClean="0">
                          <a:solidFill>
                            <a:schemeClr val="tx1"/>
                          </a:solidFill>
                        </a:rPr>
                        <a:t> neutrons</a:t>
                      </a:r>
                      <a:endParaRPr kumimoji="1" lang="en-US" altLang="ja-JP" sz="2400" dirty="0" smtClean="0">
                        <a:solidFill>
                          <a:schemeClr val="tx1"/>
                        </a:solidFill>
                      </a:endParaRPr>
                    </a:p>
                  </a:txBody>
                  <a:tcPr marL="91433" marR="91433" marT="45716" marB="45716"/>
                </a:tc>
              </a:tr>
              <a:tr h="457197">
                <a:tc>
                  <a:txBody>
                    <a:bodyPr/>
                    <a:lstStyle/>
                    <a:p>
                      <a:pPr algn="ctr"/>
                      <a:r>
                        <a:rPr kumimoji="1" lang="en-US" altLang="ja-JP" sz="2400" dirty="0" smtClean="0">
                          <a:solidFill>
                            <a:schemeClr val="tx1"/>
                          </a:solidFill>
                        </a:rPr>
                        <a:t>collision</a:t>
                      </a:r>
                      <a:r>
                        <a:rPr kumimoji="1" lang="en-US" altLang="ja-JP" sz="2400" baseline="0" dirty="0" smtClean="0">
                          <a:solidFill>
                            <a:schemeClr val="tx1"/>
                          </a:solidFill>
                        </a:rPr>
                        <a:t> with electrons</a:t>
                      </a:r>
                      <a:endParaRPr kumimoji="1" lang="ja-JP" altLang="en-US" sz="2400" dirty="0">
                        <a:solidFill>
                          <a:schemeClr val="tx1"/>
                        </a:solidFill>
                      </a:endParaRPr>
                    </a:p>
                  </a:txBody>
                  <a:tcPr marL="91433" marR="91433" marT="45716" marB="45716"/>
                </a:tc>
                <a:tc>
                  <a:txBody>
                    <a:bodyPr/>
                    <a:lstStyle/>
                    <a:p>
                      <a:pPr algn="ctr"/>
                      <a:r>
                        <a:rPr kumimoji="1" lang="en-US" altLang="ja-JP" sz="2400" dirty="0" smtClean="0">
                          <a:solidFill>
                            <a:srgbClr val="FF0000"/>
                          </a:solidFill>
                        </a:rPr>
                        <a:t>heating</a:t>
                      </a:r>
                      <a:endParaRPr kumimoji="1" lang="ja-JP" altLang="en-US" sz="2400" dirty="0">
                        <a:solidFill>
                          <a:srgbClr val="FF0000"/>
                        </a:solidFill>
                      </a:endParaRPr>
                    </a:p>
                  </a:txBody>
                  <a:tcPr marL="91433" marR="91433" marT="45716" marB="45716"/>
                </a:tc>
                <a:tc>
                  <a:txBody>
                    <a:bodyPr/>
                    <a:lstStyle/>
                    <a:p>
                      <a:pPr algn="ctr"/>
                      <a:r>
                        <a:rPr kumimoji="1" lang="en-US" altLang="ja-JP" sz="2400" dirty="0" smtClean="0">
                          <a:solidFill>
                            <a:schemeClr val="tx1"/>
                          </a:solidFill>
                        </a:rPr>
                        <a:t>ions</a:t>
                      </a:r>
                      <a:endParaRPr kumimoji="1" lang="ja-JP" altLang="en-US" sz="2400" dirty="0">
                        <a:solidFill>
                          <a:schemeClr val="tx1"/>
                        </a:solidFill>
                      </a:endParaRPr>
                    </a:p>
                  </a:txBody>
                  <a:tcPr marL="91433" marR="91433" marT="45716" marB="45716"/>
                </a:tc>
              </a:tr>
              <a:tr h="457197">
                <a:tc>
                  <a:txBody>
                    <a:bodyPr/>
                    <a:lstStyle/>
                    <a:p>
                      <a:pPr algn="ctr"/>
                      <a:r>
                        <a:rPr kumimoji="1" lang="en-US" altLang="ja-JP" sz="2400" dirty="0" smtClean="0">
                          <a:solidFill>
                            <a:schemeClr val="tx1"/>
                          </a:solidFill>
                        </a:rPr>
                        <a:t>nuclear</a:t>
                      </a:r>
                      <a:r>
                        <a:rPr kumimoji="1" lang="en-US" altLang="ja-JP" sz="2400" baseline="0" dirty="0" smtClean="0">
                          <a:solidFill>
                            <a:schemeClr val="tx1"/>
                          </a:solidFill>
                        </a:rPr>
                        <a:t> reaction</a:t>
                      </a:r>
                      <a:endParaRPr kumimoji="1" lang="ja-JP" altLang="en-US" sz="2400" dirty="0">
                        <a:solidFill>
                          <a:schemeClr val="tx1"/>
                        </a:solidFill>
                      </a:endParaRPr>
                    </a:p>
                  </a:txBody>
                  <a:tcPr marL="91433" marR="91433" marT="45716" marB="45716"/>
                </a:tc>
                <a:tc>
                  <a:txBody>
                    <a:bodyPr/>
                    <a:lstStyle/>
                    <a:p>
                      <a:pPr algn="ctr"/>
                      <a:r>
                        <a:rPr kumimoji="1" lang="en-US" altLang="ja-JP" sz="2400" dirty="0" smtClean="0">
                          <a:solidFill>
                            <a:schemeClr val="tx1"/>
                          </a:solidFill>
                        </a:rPr>
                        <a:t>transmutation damage</a:t>
                      </a:r>
                      <a:endParaRPr kumimoji="1" lang="ja-JP" altLang="en-US" sz="2400" dirty="0">
                        <a:solidFill>
                          <a:schemeClr val="tx1"/>
                        </a:solidFill>
                      </a:endParaRPr>
                    </a:p>
                  </a:txBody>
                  <a:tcPr marL="91433" marR="91433" marT="45716" marB="45716"/>
                </a:tc>
                <a:tc>
                  <a:txBody>
                    <a:bodyPr/>
                    <a:lstStyle/>
                    <a:p>
                      <a:pPr algn="ctr"/>
                      <a:r>
                        <a:rPr kumimoji="1" lang="en-US" altLang="ja-JP" sz="2400" dirty="0" smtClean="0">
                          <a:solidFill>
                            <a:schemeClr val="tx1"/>
                          </a:solidFill>
                        </a:rPr>
                        <a:t>neutrons</a:t>
                      </a:r>
                      <a:endParaRPr kumimoji="1" lang="ja-JP" altLang="en-US" sz="2400" dirty="0">
                        <a:solidFill>
                          <a:schemeClr val="tx1"/>
                        </a:solidFill>
                      </a:endParaRPr>
                    </a:p>
                  </a:txBody>
                  <a:tcPr marL="91433" marR="91433" marT="45716" marB="45716"/>
                </a:tc>
              </a:tr>
            </a:tbl>
          </a:graphicData>
        </a:graphic>
      </p:graphicFrame>
      <p:sp>
        <p:nvSpPr>
          <p:cNvPr id="42016" name="テキスト ボックス 4"/>
          <p:cNvSpPr txBox="1">
            <a:spLocks noChangeArrowheads="1"/>
          </p:cNvSpPr>
          <p:nvPr/>
        </p:nvSpPr>
        <p:spPr bwMode="auto">
          <a:xfrm>
            <a:off x="655638" y="3524250"/>
            <a:ext cx="795496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800">
                <a:solidFill>
                  <a:srgbClr val="FF0000"/>
                </a:solidFill>
                <a:latin typeface="Arial" panose="020B0604020202020204" pitchFamily="34" charset="0"/>
              </a:rPr>
              <a:t>Metallic materials</a:t>
            </a:r>
            <a:r>
              <a:rPr lang="en-US" altLang="ja-JP" sz="1800">
                <a:latin typeface="Arial" panose="020B0604020202020204" pitchFamily="34" charset="0"/>
              </a:rPr>
              <a:t> include many free electrons with various energy states.</a:t>
            </a:r>
          </a:p>
          <a:p>
            <a:pPr>
              <a:spcBef>
                <a:spcPct val="0"/>
              </a:spcBef>
              <a:buFontTx/>
              <a:buNone/>
            </a:pPr>
            <a:r>
              <a:rPr lang="en-US" altLang="ja-JP" sz="1800">
                <a:latin typeface="Arial" panose="020B0604020202020204" pitchFamily="34" charset="0"/>
              </a:rPr>
              <a:t>That’s why they are conductive due to the free movement of these electrons.</a:t>
            </a:r>
          </a:p>
        </p:txBody>
      </p:sp>
      <p:sp>
        <p:nvSpPr>
          <p:cNvPr id="11" name="テキスト ボックス 4"/>
          <p:cNvSpPr txBox="1">
            <a:spLocks noChangeArrowheads="1"/>
          </p:cNvSpPr>
          <p:nvPr/>
        </p:nvSpPr>
        <p:spPr bwMode="auto">
          <a:xfrm>
            <a:off x="544513" y="5588000"/>
            <a:ext cx="38036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800">
                <a:latin typeface="Arial" panose="020B0604020202020204" pitchFamily="34" charset="0"/>
              </a:rPr>
              <a:t>Electron excitation does not affect the metallic bonding of these solids.</a:t>
            </a:r>
          </a:p>
        </p:txBody>
      </p:sp>
      <p:sp>
        <p:nvSpPr>
          <p:cNvPr id="2" name="テキスト ボックス 1"/>
          <p:cNvSpPr txBox="1">
            <a:spLocks noChangeArrowheads="1"/>
          </p:cNvSpPr>
          <p:nvPr/>
        </p:nvSpPr>
        <p:spPr bwMode="auto">
          <a:xfrm>
            <a:off x="2411413" y="4408488"/>
            <a:ext cx="22098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800" u="sng">
                <a:latin typeface="Arial" panose="020B0604020202020204" pitchFamily="34" charset="0"/>
              </a:rPr>
              <a:t>metallic bonding</a:t>
            </a:r>
          </a:p>
          <a:p>
            <a:pPr>
              <a:spcBef>
                <a:spcPct val="0"/>
              </a:spcBef>
              <a:buFontTx/>
              <a:buNone/>
            </a:pPr>
            <a:r>
              <a:rPr lang="en-US" altLang="ja-JP" sz="1600">
                <a:latin typeface="Arial" panose="020B0604020202020204" pitchFamily="34" charset="0"/>
              </a:rPr>
              <a:t>Many atoms share many electrons in </a:t>
            </a:r>
            <a:r>
              <a:rPr lang="en-US" altLang="ja-JP" sz="1600">
                <a:solidFill>
                  <a:srgbClr val="FF0000"/>
                </a:solidFill>
                <a:latin typeface="Arial" panose="020B0604020202020204" pitchFamily="34" charset="0"/>
              </a:rPr>
              <a:t>various energy states</a:t>
            </a:r>
            <a:r>
              <a:rPr lang="en-US" altLang="ja-JP" sz="1600">
                <a:latin typeface="Arial" panose="020B0604020202020204" pitchFamily="34" charset="0"/>
              </a:rPr>
              <a:t>.</a:t>
            </a:r>
            <a:endParaRPr lang="ja-JP" altLang="en-US" sz="1600">
              <a:latin typeface="Arial" panose="020B0604020202020204" pitchFamily="34" charset="0"/>
            </a:endParaRPr>
          </a:p>
        </p:txBody>
      </p:sp>
      <p:sp>
        <p:nvSpPr>
          <p:cNvPr id="13" name="テキスト ボックス 12"/>
          <p:cNvSpPr txBox="1">
            <a:spLocks noChangeArrowheads="1"/>
          </p:cNvSpPr>
          <p:nvPr/>
        </p:nvSpPr>
        <p:spPr bwMode="auto">
          <a:xfrm>
            <a:off x="6632575" y="4408488"/>
            <a:ext cx="22098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800" u="sng">
                <a:latin typeface="Arial" panose="020B0604020202020204" pitchFamily="34" charset="0"/>
              </a:rPr>
              <a:t>covalent bonding</a:t>
            </a:r>
          </a:p>
          <a:p>
            <a:pPr>
              <a:spcBef>
                <a:spcPct val="0"/>
              </a:spcBef>
              <a:buFontTx/>
              <a:buNone/>
            </a:pPr>
            <a:r>
              <a:rPr lang="en-US" altLang="ja-JP" sz="1600">
                <a:latin typeface="Arial" panose="020B0604020202020204" pitchFamily="34" charset="0"/>
              </a:rPr>
              <a:t>Two atoms share some electrons in a </a:t>
            </a:r>
            <a:r>
              <a:rPr lang="en-US" altLang="ja-JP" sz="1600">
                <a:solidFill>
                  <a:srgbClr val="FF0000"/>
                </a:solidFill>
                <a:latin typeface="Arial" panose="020B0604020202020204" pitchFamily="34" charset="0"/>
              </a:rPr>
              <a:t>specific energy state</a:t>
            </a:r>
            <a:r>
              <a:rPr lang="en-US" altLang="ja-JP" sz="1600">
                <a:latin typeface="Arial" panose="020B0604020202020204" pitchFamily="34" charset="0"/>
              </a:rPr>
              <a:t>.</a:t>
            </a:r>
            <a:endParaRPr lang="ja-JP" altLang="en-US" sz="1600">
              <a:latin typeface="Arial" panose="020B0604020202020204" pitchFamily="34" charset="0"/>
            </a:endParaRPr>
          </a:p>
        </p:txBody>
      </p:sp>
      <p:sp>
        <p:nvSpPr>
          <p:cNvPr id="4" name="正方形/長方形 3"/>
          <p:cNvSpPr/>
          <p:nvPr/>
        </p:nvSpPr>
        <p:spPr>
          <a:xfrm>
            <a:off x="595313" y="4516438"/>
            <a:ext cx="1816100" cy="86201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5" name="円/楕円 14"/>
          <p:cNvSpPr/>
          <p:nvPr/>
        </p:nvSpPr>
        <p:spPr>
          <a:xfrm>
            <a:off x="795338" y="5105400"/>
            <a:ext cx="141287" cy="134938"/>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6" name="円/楕円 15"/>
          <p:cNvSpPr/>
          <p:nvPr/>
        </p:nvSpPr>
        <p:spPr>
          <a:xfrm>
            <a:off x="1431925" y="5105400"/>
            <a:ext cx="141288" cy="134938"/>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7" name="円/楕円 16"/>
          <p:cNvSpPr/>
          <p:nvPr/>
        </p:nvSpPr>
        <p:spPr>
          <a:xfrm>
            <a:off x="2070100" y="5105400"/>
            <a:ext cx="141288" cy="134938"/>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8" name="円/楕円 17"/>
          <p:cNvSpPr/>
          <p:nvPr/>
        </p:nvSpPr>
        <p:spPr>
          <a:xfrm>
            <a:off x="800100" y="4670425"/>
            <a:ext cx="141288" cy="134938"/>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9" name="円/楕円 18"/>
          <p:cNvSpPr/>
          <p:nvPr/>
        </p:nvSpPr>
        <p:spPr>
          <a:xfrm>
            <a:off x="1438275" y="4670425"/>
            <a:ext cx="141288" cy="134938"/>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0" name="円/楕円 19"/>
          <p:cNvSpPr/>
          <p:nvPr/>
        </p:nvSpPr>
        <p:spPr>
          <a:xfrm>
            <a:off x="2074863" y="4670425"/>
            <a:ext cx="141287" cy="134938"/>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1" name="テキスト ボックス 20"/>
          <p:cNvSpPr txBox="1">
            <a:spLocks noChangeArrowheads="1"/>
          </p:cNvSpPr>
          <p:nvPr/>
        </p:nvSpPr>
        <p:spPr bwMode="auto">
          <a:xfrm>
            <a:off x="652463" y="4814888"/>
            <a:ext cx="6191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600">
                <a:solidFill>
                  <a:schemeClr val="bg1"/>
                </a:solidFill>
                <a:latin typeface="Arial" panose="020B0604020202020204" pitchFamily="34" charset="0"/>
              </a:rPr>
              <a:t>Fe</a:t>
            </a:r>
            <a:r>
              <a:rPr lang="en-US" altLang="ja-JP" sz="1600" baseline="30000">
                <a:solidFill>
                  <a:schemeClr val="bg1"/>
                </a:solidFill>
                <a:latin typeface="Arial" panose="020B0604020202020204" pitchFamily="34" charset="0"/>
              </a:rPr>
              <a:t>+n</a:t>
            </a:r>
            <a:endParaRPr lang="ja-JP" altLang="en-US" sz="1600" baseline="30000">
              <a:solidFill>
                <a:schemeClr val="bg1"/>
              </a:solidFill>
              <a:latin typeface="Arial" panose="020B0604020202020204" pitchFamily="34" charset="0"/>
            </a:endParaRPr>
          </a:p>
        </p:txBody>
      </p:sp>
      <p:grpSp>
        <p:nvGrpSpPr>
          <p:cNvPr id="7" name="グループ化 6"/>
          <p:cNvGrpSpPr>
            <a:grpSpLocks/>
          </p:cNvGrpSpPr>
          <p:nvPr/>
        </p:nvGrpSpPr>
        <p:grpSpPr bwMode="auto">
          <a:xfrm>
            <a:off x="5081588" y="4486275"/>
            <a:ext cx="1517650" cy="898525"/>
            <a:chOff x="4990289" y="4635341"/>
            <a:chExt cx="1517515" cy="898932"/>
          </a:xfrm>
        </p:grpSpPr>
        <p:sp>
          <p:nvSpPr>
            <p:cNvPr id="22" name="円/楕円 21"/>
            <p:cNvSpPr/>
            <p:nvPr/>
          </p:nvSpPr>
          <p:spPr>
            <a:xfrm>
              <a:off x="5129977" y="4906927"/>
              <a:ext cx="392077" cy="36211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1548" name="テキスト ボックス 23"/>
            <p:cNvSpPr txBox="1">
              <a:spLocks noChangeArrowheads="1"/>
            </p:cNvSpPr>
            <p:nvPr/>
          </p:nvSpPr>
          <p:spPr bwMode="auto">
            <a:xfrm>
              <a:off x="5061692" y="4915530"/>
              <a:ext cx="57193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600" b="1">
                  <a:solidFill>
                    <a:schemeClr val="bg1"/>
                  </a:solidFill>
                  <a:latin typeface="Arial" panose="020B0604020202020204" pitchFamily="34" charset="0"/>
                </a:rPr>
                <a:t>C</a:t>
              </a:r>
              <a:r>
                <a:rPr lang="en-US" altLang="ja-JP" sz="1600" b="1" baseline="30000">
                  <a:solidFill>
                    <a:schemeClr val="bg1"/>
                  </a:solidFill>
                  <a:latin typeface="Arial" panose="020B0604020202020204" pitchFamily="34" charset="0"/>
                </a:rPr>
                <a:t>+n</a:t>
              </a:r>
              <a:endParaRPr lang="ja-JP" altLang="en-US" sz="1600" b="1" baseline="30000">
                <a:solidFill>
                  <a:schemeClr val="bg1"/>
                </a:solidFill>
                <a:latin typeface="Arial" panose="020B0604020202020204" pitchFamily="34" charset="0"/>
              </a:endParaRPr>
            </a:p>
          </p:txBody>
        </p:sp>
        <p:sp>
          <p:nvSpPr>
            <p:cNvPr id="25" name="円/楕円 24"/>
            <p:cNvSpPr/>
            <p:nvPr/>
          </p:nvSpPr>
          <p:spPr>
            <a:xfrm>
              <a:off x="5996674" y="4906927"/>
              <a:ext cx="390490" cy="36211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 name="円/楕円 4"/>
            <p:cNvSpPr/>
            <p:nvPr/>
          </p:nvSpPr>
          <p:spPr>
            <a:xfrm>
              <a:off x="4990289" y="4635341"/>
              <a:ext cx="1517515" cy="898932"/>
            </a:xfrm>
            <a:prstGeom prst="ellipse">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sp>
        <p:nvSpPr>
          <p:cNvPr id="27" name="テキスト ボックス 4"/>
          <p:cNvSpPr txBox="1">
            <a:spLocks noChangeArrowheads="1"/>
          </p:cNvSpPr>
          <p:nvPr/>
        </p:nvSpPr>
        <p:spPr bwMode="auto">
          <a:xfrm>
            <a:off x="5148263" y="5594350"/>
            <a:ext cx="346233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800">
                <a:latin typeface="Arial" panose="020B0604020202020204" pitchFamily="34" charset="0"/>
              </a:rPr>
              <a:t>Polymers, for example, are very sensitive to electron excitations.</a:t>
            </a:r>
          </a:p>
        </p:txBody>
      </p:sp>
      <p:sp>
        <p:nvSpPr>
          <p:cNvPr id="21546" name="スライド番号プレースホルダー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487F3591-EE69-4596-8C62-7B47AD3B9183}" type="slidenum">
              <a:rPr lang="ja-JP" altLang="en-US" sz="1200">
                <a:solidFill>
                  <a:srgbClr val="898989"/>
                </a:solidFill>
              </a:rPr>
              <a:pPr>
                <a:spcBef>
                  <a:spcPct val="0"/>
                </a:spcBef>
                <a:buFontTx/>
                <a:buNone/>
              </a:pPr>
              <a:t>19</a:t>
            </a:fld>
            <a:endParaRPr lang="ja-JP" altLang="en-US" sz="120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2016"/>
                                        </p:tgtEl>
                                        <p:attrNameLst>
                                          <p:attrName>style.visibility</p:attrName>
                                        </p:attrNameLst>
                                      </p:cBhvr>
                                      <p:to>
                                        <p:strVal val="visible"/>
                                      </p:to>
                                    </p:set>
                                    <p:animEffect transition="in" filter="fade">
                                      <p:cBhvr>
                                        <p:cTn id="7" dur="500"/>
                                        <p:tgtEl>
                                          <p:spTgt spid="4201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fade">
                                      <p:cBhvr>
                                        <p:cTn id="30" dur="500"/>
                                        <p:tgtEl>
                                          <p:spTgt spid="18"/>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fade">
                                      <p:cBhvr>
                                        <p:cTn id="33" dur="500"/>
                                        <p:tgtEl>
                                          <p:spTgt spid="19"/>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500"/>
                                        <p:tgtEl>
                                          <p:spTgt spid="20"/>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fade">
                                      <p:cBhvr>
                                        <p:cTn id="39" dur="500"/>
                                        <p:tgtEl>
                                          <p:spTgt spid="21"/>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500"/>
                                        <p:tgtEl>
                                          <p:spTgt spid="8"/>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500"/>
                                        <p:tgtEl>
                                          <p:spTgt spid="13"/>
                                        </p:tgtEl>
                                      </p:cBhvr>
                                    </p:animEffect>
                                  </p:childTnLst>
                                </p:cTn>
                              </p:par>
                              <p:par>
                                <p:cTn id="48" presetID="10" presetClass="entr" presetSubtype="0" fill="hold" nodeType="withEffect">
                                  <p:stCondLst>
                                    <p:cond delay="0"/>
                                  </p:stCondLst>
                                  <p:childTnLst>
                                    <p:set>
                                      <p:cBhvr>
                                        <p:cTn id="49" dur="1" fill="hold">
                                          <p:stCondLst>
                                            <p:cond delay="0"/>
                                          </p:stCondLst>
                                        </p:cTn>
                                        <p:tgtEl>
                                          <p:spTgt spid="7"/>
                                        </p:tgtEl>
                                        <p:attrNameLst>
                                          <p:attrName>style.visibility</p:attrName>
                                        </p:attrNameLst>
                                      </p:cBhvr>
                                      <p:to>
                                        <p:strVal val="visible"/>
                                      </p:to>
                                    </p:set>
                                    <p:animEffect transition="in" filter="fade">
                                      <p:cBhvr>
                                        <p:cTn id="50" dur="500"/>
                                        <p:tgtEl>
                                          <p:spTgt spid="7"/>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7"/>
                                        </p:tgtEl>
                                        <p:attrNameLst>
                                          <p:attrName>style.visibility</p:attrName>
                                        </p:attrNameLst>
                                      </p:cBhvr>
                                      <p:to>
                                        <p:strVal val="visible"/>
                                      </p:to>
                                    </p:set>
                                    <p:animEffect transition="in" filter="fade">
                                      <p:cBhvr>
                                        <p:cTn id="53"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2016" grpId="0"/>
      <p:bldP spid="11" grpId="0"/>
      <p:bldP spid="2" grpId="0"/>
      <p:bldP spid="13" grpId="0"/>
      <p:bldP spid="4" grpId="0" animBg="1"/>
      <p:bldP spid="15" grpId="0" animBg="1"/>
      <p:bldP spid="16" grpId="0" animBg="1"/>
      <p:bldP spid="17" grpId="0" animBg="1"/>
      <p:bldP spid="18" grpId="0" animBg="1"/>
      <p:bldP spid="19" grpId="0" animBg="1"/>
      <p:bldP spid="20" grpId="0" animBg="1"/>
      <p:bldP spid="21" grpId="0"/>
      <p:bldP spid="2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 Box 25"/>
          <p:cNvSpPr txBox="1">
            <a:spLocks noChangeArrowheads="1"/>
          </p:cNvSpPr>
          <p:nvPr/>
        </p:nvSpPr>
        <p:spPr bwMode="auto">
          <a:xfrm>
            <a:off x="1212850" y="173038"/>
            <a:ext cx="6781800"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solidFill>
                  <a:schemeClr val="tx1">
                    <a:lumMod val="95000"/>
                    <a:lumOff val="5000"/>
                  </a:schemeClr>
                </a:solidFill>
                <a:ea typeface="+mn-ea"/>
                <a:cs typeface="Arial" pitchFamily="34" charset="0"/>
              </a:rPr>
              <a:t>Your knowledge spectrum</a:t>
            </a:r>
            <a:endParaRPr lang="ja-JP" altLang="en-US" sz="3600" b="1" dirty="0">
              <a:solidFill>
                <a:schemeClr val="tx1">
                  <a:lumMod val="95000"/>
                  <a:lumOff val="5000"/>
                </a:schemeClr>
              </a:solidFill>
              <a:ea typeface="+mn-ea"/>
              <a:cs typeface="Arial" pitchFamily="34" charset="0"/>
            </a:endParaRPr>
          </a:p>
        </p:txBody>
      </p:sp>
      <p:sp>
        <p:nvSpPr>
          <p:cNvPr id="3" name="四角形吹き出し 2"/>
          <p:cNvSpPr/>
          <p:nvPr/>
        </p:nvSpPr>
        <p:spPr>
          <a:xfrm>
            <a:off x="5732463" y="5257800"/>
            <a:ext cx="3028950" cy="639763"/>
          </a:xfrm>
          <a:prstGeom prst="wedgeRectCallout">
            <a:avLst>
              <a:gd name="adj1" fmla="val -57355"/>
              <a:gd name="adj2" fmla="val -4522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t>Few knows the mechanism of hardening.  </a:t>
            </a:r>
            <a:endParaRPr lang="ja-JP" altLang="en-US" dirty="0"/>
          </a:p>
        </p:txBody>
      </p:sp>
      <p:sp>
        <p:nvSpPr>
          <p:cNvPr id="14" name="四角形吹き出し 13"/>
          <p:cNvSpPr/>
          <p:nvPr/>
        </p:nvSpPr>
        <p:spPr>
          <a:xfrm>
            <a:off x="5837238" y="1322388"/>
            <a:ext cx="2924175" cy="844550"/>
          </a:xfrm>
          <a:prstGeom prst="wedgeRectCallout">
            <a:avLst>
              <a:gd name="adj1" fmla="val -58005"/>
              <a:gd name="adj2" fmla="val -16341"/>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dirty="0"/>
              <a:t>Knowledge of BNCT is less common than that of charged particle therapy.</a:t>
            </a:r>
            <a:endParaRPr lang="ja-JP" altLang="en-US" dirty="0"/>
          </a:p>
        </p:txBody>
      </p:sp>
      <p:sp>
        <p:nvSpPr>
          <p:cNvPr id="15" name="四角形吹き出し 14"/>
          <p:cNvSpPr/>
          <p:nvPr/>
        </p:nvSpPr>
        <p:spPr>
          <a:xfrm>
            <a:off x="5732463" y="2889250"/>
            <a:ext cx="3028950" cy="1992313"/>
          </a:xfrm>
          <a:prstGeom prst="wedgeRectCallout">
            <a:avLst>
              <a:gd name="adj1" fmla="val -57483"/>
              <a:gd name="adj2" fmla="val 5818"/>
            </a:avLst>
          </a:prstGeom>
          <a:solidFill>
            <a:srgbClr val="FFFFCC"/>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dirty="0">
                <a:solidFill>
                  <a:srgbClr val="FF0000"/>
                </a:solidFill>
              </a:rPr>
              <a:t>Knowledge of microstructure and materials science is almost 50%, but the students in course 1 and 3 hardly know the important role of dislocations in mechanical properties.</a:t>
            </a:r>
          </a:p>
        </p:txBody>
      </p:sp>
      <p:sp>
        <p:nvSpPr>
          <p:cNvPr id="4103" name="スライド番号プレースホルダー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0DADE608-6FB2-4F9D-A89B-9164EB751A09}" type="slidenum">
              <a:rPr lang="ja-JP" altLang="en-US" sz="1200">
                <a:solidFill>
                  <a:srgbClr val="898989"/>
                </a:solidFill>
              </a:rPr>
              <a:pPr>
                <a:spcBef>
                  <a:spcPct val="0"/>
                </a:spcBef>
                <a:buFontTx/>
                <a:buNone/>
              </a:pPr>
              <a:t>2</a:t>
            </a:fld>
            <a:endParaRPr lang="ja-JP" altLang="en-US" sz="1200">
              <a:solidFill>
                <a:srgbClr val="898989"/>
              </a:solidFill>
            </a:endParaRPr>
          </a:p>
        </p:txBody>
      </p:sp>
      <p:graphicFrame>
        <p:nvGraphicFramePr>
          <p:cNvPr id="4" name="表 3"/>
          <p:cNvGraphicFramePr>
            <a:graphicFrameLocks noGrp="1"/>
          </p:cNvGraphicFramePr>
          <p:nvPr/>
        </p:nvGraphicFramePr>
        <p:xfrm>
          <a:off x="436563" y="957263"/>
          <a:ext cx="5059362" cy="4305307"/>
        </p:xfrm>
        <a:graphic>
          <a:graphicData uri="http://schemas.openxmlformats.org/drawingml/2006/table">
            <a:tbl>
              <a:tblPr>
                <a:tableStyleId>{5C22544A-7EE6-4342-B048-85BDC9FD1C3A}</a:tableStyleId>
              </a:tblPr>
              <a:tblGrid>
                <a:gridCol w="1019983"/>
                <a:gridCol w="319389"/>
                <a:gridCol w="2168063"/>
                <a:gridCol w="257069"/>
                <a:gridCol w="238024"/>
                <a:gridCol w="266589"/>
                <a:gridCol w="352277"/>
                <a:gridCol w="437968"/>
              </a:tblGrid>
              <a:tr h="253386">
                <a:tc>
                  <a:txBody>
                    <a:bodyPr/>
                    <a:lstStyle/>
                    <a:p>
                      <a:pPr algn="l" fontAlgn="ctr"/>
                      <a:r>
                        <a:rPr lang="ja-JP" altLang="en-US" sz="1200" u="none" strike="noStrike" dirty="0">
                          <a:effectLst/>
                        </a:rPr>
                        <a:t>　</a:t>
                      </a:r>
                      <a:endPar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tc>
                <a:tc>
                  <a:txBody>
                    <a:bodyPr/>
                    <a:lstStyle/>
                    <a:p>
                      <a:pPr algn="l" fontAlgn="ctr"/>
                      <a:r>
                        <a:rPr lang="ja-JP" altLang="en-US" sz="1200" u="none" strike="noStrike">
                          <a:effectLst/>
                        </a:rPr>
                        <a:t>　</a:t>
                      </a:r>
                      <a:endPar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tc>
                <a:tc>
                  <a:txBody>
                    <a:bodyPr/>
                    <a:lstStyle/>
                    <a:p>
                      <a:pPr algn="ctr" fontAlgn="ctr"/>
                      <a:r>
                        <a:rPr lang="en-US" sz="1200" u="none" strike="noStrike">
                          <a:effectLst/>
                        </a:rPr>
                        <a:t>course</a:t>
                      </a:r>
                      <a:endParaRPr lang="en-US"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tc>
                <a:tc>
                  <a:txBody>
                    <a:bodyPr/>
                    <a:lstStyle/>
                    <a:p>
                      <a:pPr algn="ctr" fontAlgn="ctr"/>
                      <a:r>
                        <a:rPr lang="en-US" altLang="ja-JP" sz="1600" u="none" strike="noStrike" dirty="0">
                          <a:effectLst/>
                        </a:rPr>
                        <a:t>1</a:t>
                      </a:r>
                      <a:endParaRPr lang="en-US" altLang="ja-JP" sz="16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tc>
                <a:tc>
                  <a:txBody>
                    <a:bodyPr/>
                    <a:lstStyle/>
                    <a:p>
                      <a:pPr algn="ctr" fontAlgn="ctr"/>
                      <a:r>
                        <a:rPr lang="en-US" altLang="ja-JP" sz="1600" u="none" strike="noStrike" dirty="0">
                          <a:effectLst/>
                        </a:rPr>
                        <a:t>2</a:t>
                      </a:r>
                      <a:endParaRPr lang="en-US" altLang="ja-JP" sz="16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tc>
                <a:tc>
                  <a:txBody>
                    <a:bodyPr/>
                    <a:lstStyle/>
                    <a:p>
                      <a:pPr algn="ctr" fontAlgn="ctr"/>
                      <a:r>
                        <a:rPr lang="en-US" altLang="ja-JP" sz="1600" u="none" strike="noStrike" dirty="0">
                          <a:effectLst/>
                        </a:rPr>
                        <a:t>3</a:t>
                      </a:r>
                      <a:endParaRPr lang="en-US" altLang="ja-JP" sz="16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tc>
                <a:tc>
                  <a:txBody>
                    <a:bodyPr/>
                    <a:lstStyle/>
                    <a:p>
                      <a:pPr algn="ctr" fontAlgn="ctr"/>
                      <a:r>
                        <a:rPr lang="en-US" sz="1200" u="none" strike="noStrike">
                          <a:effectLst/>
                        </a:rPr>
                        <a:t>total</a:t>
                      </a:r>
                      <a:endParaRPr lang="en-US"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tc>
                <a:tc>
                  <a:txBody>
                    <a:bodyPr/>
                    <a:lstStyle/>
                    <a:p>
                      <a:pPr algn="r" fontAlgn="ctr"/>
                      <a:r>
                        <a:rPr lang="en-US" altLang="ja-JP" sz="1200" u="none" strike="noStrike" dirty="0">
                          <a:solidFill>
                            <a:schemeClr val="bg2">
                              <a:lumMod val="50000"/>
                            </a:schemeClr>
                          </a:solidFill>
                          <a:effectLst/>
                        </a:rPr>
                        <a:t>2014</a:t>
                      </a:r>
                      <a:endParaRPr lang="en-US" altLang="ja-JP" sz="1200" b="0" i="0" u="none" strike="noStrike" dirty="0">
                        <a:solidFill>
                          <a:schemeClr val="bg2">
                            <a:lumMod val="50000"/>
                          </a:schemeClr>
                        </a:solidFill>
                        <a:effectLst/>
                        <a:latin typeface="ＭＳ Ｐゴシック" panose="020B0600070205080204" pitchFamily="50" charset="-128"/>
                        <a:ea typeface="ＭＳ Ｐゴシック" panose="020B0600070205080204" pitchFamily="50" charset="-128"/>
                      </a:endParaRPr>
                    </a:p>
                  </a:txBody>
                  <a:tcPr marL="9526" marR="9526" marT="9524" marB="0" anchor="ctr"/>
                </a:tc>
              </a:tr>
              <a:tr h="195191">
                <a:tc>
                  <a:txBody>
                    <a:bodyPr/>
                    <a:lstStyle/>
                    <a:p>
                      <a:pPr algn="l" fontAlgn="ctr"/>
                      <a:r>
                        <a:rPr lang="ja-JP" altLang="en-US" sz="1200" u="none" strike="noStrike">
                          <a:effectLst/>
                        </a:rPr>
                        <a:t>　</a:t>
                      </a:r>
                      <a:endPar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tc>
                <a:tc>
                  <a:txBody>
                    <a:bodyPr/>
                    <a:lstStyle/>
                    <a:p>
                      <a:pPr algn="l" fontAlgn="ctr"/>
                      <a:r>
                        <a:rPr lang="ja-JP" altLang="en-US" sz="1200" u="none" strike="noStrike">
                          <a:effectLst/>
                        </a:rPr>
                        <a:t>　</a:t>
                      </a:r>
                      <a:endPar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tc>
                <a:tc>
                  <a:txBody>
                    <a:bodyPr/>
                    <a:lstStyle/>
                    <a:p>
                      <a:pPr algn="ctr" fontAlgn="ctr"/>
                      <a:r>
                        <a:rPr lang="en-US" sz="1200" u="none" strike="noStrike">
                          <a:effectLst/>
                        </a:rPr>
                        <a:t>number of trainee</a:t>
                      </a:r>
                      <a:endParaRPr lang="en-US"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tc>
                <a:tc>
                  <a:txBody>
                    <a:bodyPr/>
                    <a:lstStyle/>
                    <a:p>
                      <a:pPr algn="ctr" fontAlgn="ctr"/>
                      <a:r>
                        <a:rPr lang="en-US" altLang="ja-JP" sz="1200" u="none" strike="noStrike">
                          <a:effectLst/>
                        </a:rPr>
                        <a:t>7</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tc>
                <a:tc>
                  <a:txBody>
                    <a:bodyPr/>
                    <a:lstStyle/>
                    <a:p>
                      <a:pPr algn="ctr" fontAlgn="ctr"/>
                      <a:r>
                        <a:rPr lang="en-US" altLang="ja-JP" sz="1200" u="none" strike="noStrike">
                          <a:effectLst/>
                        </a:rPr>
                        <a:t>6</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tc>
                <a:tc>
                  <a:txBody>
                    <a:bodyPr/>
                    <a:lstStyle/>
                    <a:p>
                      <a:pPr algn="ctr" fontAlgn="ctr"/>
                      <a:r>
                        <a:rPr lang="en-US" altLang="ja-JP" sz="1200" u="none" strike="noStrike" dirty="0">
                          <a:effectLst/>
                        </a:rPr>
                        <a:t>5</a:t>
                      </a:r>
                      <a:endPar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tc>
                <a:tc>
                  <a:txBody>
                    <a:bodyPr/>
                    <a:lstStyle/>
                    <a:p>
                      <a:pPr algn="ctr" fontAlgn="ctr"/>
                      <a:r>
                        <a:rPr lang="en-US" altLang="ja-JP" sz="1200" u="none" strike="noStrike">
                          <a:effectLst/>
                        </a:rPr>
                        <a:t>18</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tc>
                <a:tc>
                  <a:txBody>
                    <a:bodyPr/>
                    <a:lstStyle/>
                    <a:p>
                      <a:pPr algn="r" fontAlgn="ctr"/>
                      <a:r>
                        <a:rPr lang="en-US" altLang="ja-JP" sz="1200" u="none" strike="noStrike" dirty="0">
                          <a:solidFill>
                            <a:schemeClr val="bg2">
                              <a:lumMod val="50000"/>
                            </a:schemeClr>
                          </a:solidFill>
                          <a:effectLst/>
                        </a:rPr>
                        <a:t>19</a:t>
                      </a:r>
                      <a:endParaRPr lang="en-US" altLang="ja-JP" sz="1200" b="0" i="0" u="none" strike="noStrike" dirty="0">
                        <a:solidFill>
                          <a:schemeClr val="bg2">
                            <a:lumMod val="50000"/>
                          </a:schemeClr>
                        </a:solidFill>
                        <a:effectLst/>
                        <a:latin typeface="ＭＳ Ｐゴシック" panose="020B0600070205080204" pitchFamily="50" charset="-128"/>
                        <a:ea typeface="ＭＳ Ｐゴシック" panose="020B0600070205080204" pitchFamily="50" charset="-128"/>
                      </a:endParaRPr>
                    </a:p>
                  </a:txBody>
                  <a:tcPr marL="9526" marR="9526" marT="9524" marB="0" anchor="ctr"/>
                </a:tc>
              </a:tr>
              <a:tr h="192421">
                <a:tc>
                  <a:txBody>
                    <a:bodyPr/>
                    <a:lstStyle/>
                    <a:p>
                      <a:pPr algn="ctr" fontAlgn="ctr"/>
                      <a:r>
                        <a:rPr lang="en-US" sz="1200" u="none" strike="noStrike" dirty="0">
                          <a:effectLst/>
                        </a:rPr>
                        <a:t>radiation</a:t>
                      </a:r>
                      <a:endParaRPr 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CCFF"/>
                    </a:solidFill>
                  </a:tcPr>
                </a:tc>
                <a:tc>
                  <a:txBody>
                    <a:bodyPr/>
                    <a:lstStyle/>
                    <a:p>
                      <a:pPr algn="r" fontAlgn="ctr"/>
                      <a:r>
                        <a:rPr lang="en-US" altLang="ja-JP" sz="1200" u="none" strike="noStrike" dirty="0">
                          <a:effectLst/>
                        </a:rPr>
                        <a:t>1</a:t>
                      </a:r>
                      <a:endPar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CCFF"/>
                    </a:solidFill>
                  </a:tcPr>
                </a:tc>
                <a:tc>
                  <a:txBody>
                    <a:bodyPr/>
                    <a:lstStyle/>
                    <a:p>
                      <a:pPr algn="l" fontAlgn="ctr"/>
                      <a:r>
                        <a:rPr lang="en-US" sz="1200" u="none" strike="noStrike" dirty="0">
                          <a:effectLst/>
                        </a:rPr>
                        <a:t>Rutherford Scattering</a:t>
                      </a:r>
                      <a:endParaRPr 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CCFF"/>
                    </a:solidFill>
                  </a:tcPr>
                </a:tc>
                <a:tc>
                  <a:txBody>
                    <a:bodyPr/>
                    <a:lstStyle/>
                    <a:p>
                      <a:pPr algn="r" fontAlgn="ctr"/>
                      <a:r>
                        <a:rPr lang="en-US" altLang="ja-JP" sz="1200" u="none" strike="noStrike">
                          <a:effectLst/>
                        </a:rPr>
                        <a:t>6</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CCFF"/>
                    </a:solidFill>
                  </a:tcPr>
                </a:tc>
                <a:tc>
                  <a:txBody>
                    <a:bodyPr/>
                    <a:lstStyle/>
                    <a:p>
                      <a:pPr algn="r" fontAlgn="ctr"/>
                      <a:r>
                        <a:rPr lang="en-US" altLang="ja-JP" sz="1200" u="none" strike="noStrike" dirty="0">
                          <a:effectLst/>
                        </a:rPr>
                        <a:t>4</a:t>
                      </a:r>
                      <a:endPar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CCFF"/>
                    </a:solidFill>
                  </a:tcPr>
                </a:tc>
                <a:tc>
                  <a:txBody>
                    <a:bodyPr/>
                    <a:lstStyle/>
                    <a:p>
                      <a:pPr algn="r" fontAlgn="ctr"/>
                      <a:r>
                        <a:rPr lang="en-US" altLang="ja-JP" sz="1200" u="none" strike="noStrike" dirty="0">
                          <a:effectLst/>
                        </a:rPr>
                        <a:t>3</a:t>
                      </a:r>
                      <a:endPar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CCFF"/>
                    </a:solidFill>
                  </a:tcPr>
                </a:tc>
                <a:tc>
                  <a:txBody>
                    <a:bodyPr/>
                    <a:lstStyle/>
                    <a:p>
                      <a:pPr algn="r" fontAlgn="ctr"/>
                      <a:r>
                        <a:rPr lang="en-US" altLang="ja-JP" sz="1200" u="none" strike="noStrike">
                          <a:effectLst/>
                        </a:rPr>
                        <a:t>13</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CCFF"/>
                    </a:solidFill>
                  </a:tcPr>
                </a:tc>
                <a:tc>
                  <a:txBody>
                    <a:bodyPr/>
                    <a:lstStyle/>
                    <a:p>
                      <a:pPr algn="r" fontAlgn="ctr"/>
                      <a:r>
                        <a:rPr lang="en-US" altLang="ja-JP" sz="1200" u="none" strike="noStrike" dirty="0">
                          <a:solidFill>
                            <a:schemeClr val="bg2">
                              <a:lumMod val="50000"/>
                            </a:schemeClr>
                          </a:solidFill>
                          <a:effectLst/>
                        </a:rPr>
                        <a:t>10</a:t>
                      </a:r>
                      <a:endParaRPr lang="en-US" altLang="ja-JP" sz="1200" b="0" i="0" u="none" strike="noStrike" dirty="0">
                        <a:solidFill>
                          <a:schemeClr val="bg2">
                            <a:lumMod val="50000"/>
                          </a:schemeClr>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CCFF"/>
                    </a:solidFill>
                  </a:tcPr>
                </a:tc>
              </a:tr>
              <a:tr h="192421">
                <a:tc>
                  <a:txBody>
                    <a:bodyPr/>
                    <a:lstStyle/>
                    <a:p>
                      <a:pPr algn="ctr" fontAlgn="ctr"/>
                      <a:r>
                        <a:rPr lang="ja-JP" altLang="en-US" sz="1200" u="none" strike="noStrike" dirty="0">
                          <a:effectLst/>
                        </a:rPr>
                        <a:t>　</a:t>
                      </a:r>
                      <a:endPar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CCFF"/>
                    </a:solidFill>
                  </a:tcPr>
                </a:tc>
                <a:tc>
                  <a:txBody>
                    <a:bodyPr/>
                    <a:lstStyle/>
                    <a:p>
                      <a:pPr algn="r" fontAlgn="ctr"/>
                      <a:r>
                        <a:rPr lang="en-US" altLang="ja-JP" sz="1200" u="none" strike="noStrike">
                          <a:effectLst/>
                        </a:rPr>
                        <a:t>2</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CCFF"/>
                    </a:solidFill>
                  </a:tcPr>
                </a:tc>
                <a:tc>
                  <a:txBody>
                    <a:bodyPr/>
                    <a:lstStyle/>
                    <a:p>
                      <a:pPr algn="l" fontAlgn="ctr"/>
                      <a:r>
                        <a:rPr lang="en-US" sz="1200" u="none" strike="noStrike" dirty="0">
                          <a:solidFill>
                            <a:srgbClr val="00B050"/>
                          </a:solidFill>
                          <a:effectLst/>
                        </a:rPr>
                        <a:t>charged particle therapy</a:t>
                      </a:r>
                      <a:endParaRPr lang="en-US" sz="1200" b="0" i="0" u="none" strike="noStrike" dirty="0">
                        <a:solidFill>
                          <a:srgbClr val="00B05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CCFF"/>
                    </a:solidFill>
                  </a:tcPr>
                </a:tc>
                <a:tc>
                  <a:txBody>
                    <a:bodyPr/>
                    <a:lstStyle/>
                    <a:p>
                      <a:pPr algn="r" fontAlgn="ctr"/>
                      <a:r>
                        <a:rPr lang="en-US" altLang="ja-JP" sz="1200" u="none" strike="noStrike">
                          <a:effectLst/>
                        </a:rPr>
                        <a:t>6</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CCFF"/>
                    </a:solidFill>
                  </a:tcPr>
                </a:tc>
                <a:tc>
                  <a:txBody>
                    <a:bodyPr/>
                    <a:lstStyle/>
                    <a:p>
                      <a:pPr algn="r" fontAlgn="ctr"/>
                      <a:r>
                        <a:rPr lang="en-US" altLang="ja-JP" sz="1200" u="none" strike="noStrike">
                          <a:effectLst/>
                        </a:rPr>
                        <a:t>5</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CCFF"/>
                    </a:solidFill>
                  </a:tcPr>
                </a:tc>
                <a:tc>
                  <a:txBody>
                    <a:bodyPr/>
                    <a:lstStyle/>
                    <a:p>
                      <a:pPr algn="r" fontAlgn="ctr"/>
                      <a:r>
                        <a:rPr lang="en-US" altLang="ja-JP" sz="1200" u="none" strike="noStrike" dirty="0">
                          <a:effectLst/>
                        </a:rPr>
                        <a:t>4</a:t>
                      </a:r>
                      <a:endPar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CCFF"/>
                    </a:solidFill>
                  </a:tcPr>
                </a:tc>
                <a:tc>
                  <a:txBody>
                    <a:bodyPr/>
                    <a:lstStyle/>
                    <a:p>
                      <a:pPr algn="r" fontAlgn="ctr"/>
                      <a:r>
                        <a:rPr lang="en-US" altLang="ja-JP" sz="1200" u="none" strike="noStrike">
                          <a:effectLst/>
                        </a:rPr>
                        <a:t>15</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CCFF"/>
                    </a:solidFill>
                  </a:tcPr>
                </a:tc>
                <a:tc>
                  <a:txBody>
                    <a:bodyPr/>
                    <a:lstStyle/>
                    <a:p>
                      <a:pPr algn="r" fontAlgn="ctr"/>
                      <a:r>
                        <a:rPr lang="en-US" altLang="ja-JP" sz="1200" u="none" strike="noStrike" dirty="0">
                          <a:solidFill>
                            <a:schemeClr val="bg2">
                              <a:lumMod val="50000"/>
                            </a:schemeClr>
                          </a:solidFill>
                          <a:effectLst/>
                        </a:rPr>
                        <a:t>11</a:t>
                      </a:r>
                      <a:endParaRPr lang="en-US" altLang="ja-JP" sz="1200" b="0" i="0" u="none" strike="noStrike" dirty="0">
                        <a:solidFill>
                          <a:schemeClr val="bg2">
                            <a:lumMod val="50000"/>
                          </a:schemeClr>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CCFF"/>
                    </a:solidFill>
                  </a:tcPr>
                </a:tc>
              </a:tr>
              <a:tr h="192421">
                <a:tc>
                  <a:txBody>
                    <a:bodyPr/>
                    <a:lstStyle/>
                    <a:p>
                      <a:pPr algn="ctr" fontAlgn="ctr"/>
                      <a:r>
                        <a:rPr lang="ja-JP" altLang="en-US" sz="1200" u="none" strike="noStrike">
                          <a:effectLst/>
                        </a:rPr>
                        <a:t>　</a:t>
                      </a:r>
                      <a:endPar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CCFF"/>
                    </a:solidFill>
                  </a:tcPr>
                </a:tc>
                <a:tc>
                  <a:txBody>
                    <a:bodyPr/>
                    <a:lstStyle/>
                    <a:p>
                      <a:pPr algn="r" fontAlgn="ctr"/>
                      <a:r>
                        <a:rPr lang="en-US" altLang="ja-JP" sz="1200" u="none" strike="noStrike">
                          <a:effectLst/>
                        </a:rPr>
                        <a:t>3</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CCFF"/>
                    </a:solidFill>
                  </a:tcPr>
                </a:tc>
                <a:tc>
                  <a:txBody>
                    <a:bodyPr/>
                    <a:lstStyle/>
                    <a:p>
                      <a:pPr algn="l" fontAlgn="ctr"/>
                      <a:r>
                        <a:rPr lang="en-US" sz="1200" u="none" strike="noStrike">
                          <a:effectLst/>
                        </a:rPr>
                        <a:t>Bragg Peak</a:t>
                      </a:r>
                      <a:endParaRPr lang="en-US"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CCFF"/>
                    </a:solidFill>
                  </a:tcPr>
                </a:tc>
                <a:tc>
                  <a:txBody>
                    <a:bodyPr/>
                    <a:lstStyle/>
                    <a:p>
                      <a:pPr algn="r" fontAlgn="ctr"/>
                      <a:r>
                        <a:rPr lang="en-US" altLang="ja-JP" sz="1200" u="none" strike="noStrike" dirty="0">
                          <a:effectLst/>
                        </a:rPr>
                        <a:t>3</a:t>
                      </a:r>
                      <a:endPar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CCFF"/>
                    </a:solidFill>
                  </a:tcPr>
                </a:tc>
                <a:tc>
                  <a:txBody>
                    <a:bodyPr/>
                    <a:lstStyle/>
                    <a:p>
                      <a:pPr algn="r" fontAlgn="ctr"/>
                      <a:r>
                        <a:rPr lang="en-US" altLang="ja-JP" sz="1200" u="none" strike="noStrike">
                          <a:effectLst/>
                        </a:rPr>
                        <a:t>2</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CCFF"/>
                    </a:solidFill>
                  </a:tcPr>
                </a:tc>
                <a:tc>
                  <a:txBody>
                    <a:bodyPr/>
                    <a:lstStyle/>
                    <a:p>
                      <a:pPr algn="r" fontAlgn="ctr"/>
                      <a:r>
                        <a:rPr lang="en-US" altLang="ja-JP" sz="1200" u="none" strike="noStrike" dirty="0">
                          <a:effectLst/>
                        </a:rPr>
                        <a:t>3</a:t>
                      </a:r>
                      <a:endPar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CCFF"/>
                    </a:solidFill>
                  </a:tcPr>
                </a:tc>
                <a:tc>
                  <a:txBody>
                    <a:bodyPr/>
                    <a:lstStyle/>
                    <a:p>
                      <a:pPr algn="r" fontAlgn="ctr"/>
                      <a:r>
                        <a:rPr lang="en-US" altLang="ja-JP" sz="1200" u="none" strike="noStrike">
                          <a:effectLst/>
                        </a:rPr>
                        <a:t>8</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CCFF"/>
                    </a:solidFill>
                  </a:tcPr>
                </a:tc>
                <a:tc>
                  <a:txBody>
                    <a:bodyPr/>
                    <a:lstStyle/>
                    <a:p>
                      <a:pPr algn="r" fontAlgn="ctr"/>
                      <a:r>
                        <a:rPr lang="en-US" altLang="ja-JP" sz="1200" u="none" strike="noStrike" dirty="0">
                          <a:solidFill>
                            <a:schemeClr val="bg2">
                              <a:lumMod val="50000"/>
                            </a:schemeClr>
                          </a:solidFill>
                          <a:effectLst/>
                        </a:rPr>
                        <a:t>6</a:t>
                      </a:r>
                      <a:endParaRPr lang="en-US" altLang="ja-JP" sz="1200" b="0" i="0" u="none" strike="noStrike" dirty="0">
                        <a:solidFill>
                          <a:schemeClr val="bg2">
                            <a:lumMod val="50000"/>
                          </a:schemeClr>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CCFF"/>
                    </a:solidFill>
                  </a:tcPr>
                </a:tc>
              </a:tr>
              <a:tr h="195191">
                <a:tc>
                  <a:txBody>
                    <a:bodyPr/>
                    <a:lstStyle/>
                    <a:p>
                      <a:pPr algn="ctr" fontAlgn="ctr"/>
                      <a:r>
                        <a:rPr lang="ja-JP" altLang="en-US" sz="1200" u="none" strike="noStrike" dirty="0">
                          <a:effectLst/>
                        </a:rPr>
                        <a:t>　</a:t>
                      </a:r>
                      <a:endPar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CCFF"/>
                    </a:solidFill>
                  </a:tcPr>
                </a:tc>
                <a:tc>
                  <a:txBody>
                    <a:bodyPr/>
                    <a:lstStyle/>
                    <a:p>
                      <a:pPr algn="r" fontAlgn="ctr"/>
                      <a:r>
                        <a:rPr lang="en-US" altLang="ja-JP" sz="1200" u="none" strike="noStrike">
                          <a:effectLst/>
                        </a:rPr>
                        <a:t>4</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CCFF"/>
                    </a:solidFill>
                  </a:tcPr>
                </a:tc>
                <a:tc>
                  <a:txBody>
                    <a:bodyPr/>
                    <a:lstStyle/>
                    <a:p>
                      <a:pPr algn="l" fontAlgn="ctr"/>
                      <a:r>
                        <a:rPr lang="en-US" sz="1200" u="none" strike="noStrike" dirty="0">
                          <a:solidFill>
                            <a:srgbClr val="00B050"/>
                          </a:solidFill>
                          <a:effectLst/>
                        </a:rPr>
                        <a:t>BNCT</a:t>
                      </a:r>
                      <a:endParaRPr lang="en-US" sz="1200" b="0" i="0" u="none" strike="noStrike" dirty="0">
                        <a:solidFill>
                          <a:srgbClr val="00B05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CCFF"/>
                    </a:solidFill>
                  </a:tcPr>
                </a:tc>
                <a:tc>
                  <a:txBody>
                    <a:bodyPr/>
                    <a:lstStyle/>
                    <a:p>
                      <a:pPr algn="r" fontAlgn="ctr"/>
                      <a:r>
                        <a:rPr lang="en-US" altLang="ja-JP" sz="1200" u="none" strike="noStrike">
                          <a:effectLst/>
                        </a:rPr>
                        <a:t>4</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CCFF"/>
                    </a:solidFill>
                  </a:tcPr>
                </a:tc>
                <a:tc>
                  <a:txBody>
                    <a:bodyPr/>
                    <a:lstStyle/>
                    <a:p>
                      <a:pPr algn="r" fontAlgn="ctr"/>
                      <a:r>
                        <a:rPr lang="en-US" altLang="ja-JP" sz="1200" u="none" strike="noStrike">
                          <a:effectLst/>
                        </a:rPr>
                        <a:t>1</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CCFF"/>
                    </a:solidFill>
                  </a:tcPr>
                </a:tc>
                <a:tc>
                  <a:txBody>
                    <a:bodyPr/>
                    <a:lstStyle/>
                    <a:p>
                      <a:pPr algn="r" fontAlgn="ctr"/>
                      <a:r>
                        <a:rPr lang="en-US" altLang="ja-JP" sz="1200" u="none" strike="noStrike">
                          <a:effectLst/>
                        </a:rPr>
                        <a:t>3</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CCFF"/>
                    </a:solidFill>
                  </a:tcPr>
                </a:tc>
                <a:tc>
                  <a:txBody>
                    <a:bodyPr/>
                    <a:lstStyle/>
                    <a:p>
                      <a:pPr algn="r" fontAlgn="ctr"/>
                      <a:r>
                        <a:rPr lang="en-US" altLang="ja-JP" sz="1200" u="none" strike="noStrike">
                          <a:effectLst/>
                        </a:rPr>
                        <a:t>8</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CCFF"/>
                    </a:solidFill>
                  </a:tcPr>
                </a:tc>
                <a:tc>
                  <a:txBody>
                    <a:bodyPr/>
                    <a:lstStyle/>
                    <a:p>
                      <a:pPr algn="r" fontAlgn="ctr"/>
                      <a:r>
                        <a:rPr lang="en-US" altLang="ja-JP" sz="1200" u="none" strike="noStrike" dirty="0">
                          <a:solidFill>
                            <a:schemeClr val="bg2">
                              <a:lumMod val="50000"/>
                            </a:schemeClr>
                          </a:solidFill>
                          <a:effectLst/>
                        </a:rPr>
                        <a:t>8</a:t>
                      </a:r>
                      <a:endParaRPr lang="en-US" altLang="ja-JP" sz="1200" b="0" i="0" u="none" strike="noStrike" dirty="0">
                        <a:solidFill>
                          <a:schemeClr val="bg2">
                            <a:lumMod val="50000"/>
                          </a:schemeClr>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CCFF"/>
                    </a:solidFill>
                  </a:tcPr>
                </a:tc>
              </a:tr>
              <a:tr h="192421">
                <a:tc>
                  <a:txBody>
                    <a:bodyPr/>
                    <a:lstStyle/>
                    <a:p>
                      <a:pPr algn="ctr" fontAlgn="ctr"/>
                      <a:r>
                        <a:rPr lang="en-US" sz="1200" u="none" strike="noStrike" dirty="0">
                          <a:effectLst/>
                        </a:rPr>
                        <a:t>microstructure</a:t>
                      </a:r>
                      <a:endParaRPr 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a:effectLst/>
                        </a:rPr>
                        <a:t>5</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l" fontAlgn="ctr"/>
                      <a:r>
                        <a:rPr lang="en-US" sz="1200" u="none" strike="noStrike">
                          <a:effectLst/>
                        </a:rPr>
                        <a:t>Fe is BCC and FCC.</a:t>
                      </a:r>
                      <a:endParaRPr lang="en-US"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a:effectLst/>
                        </a:rPr>
                        <a:t>2</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a:effectLst/>
                        </a:rPr>
                        <a:t>6</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dirty="0">
                          <a:effectLst/>
                        </a:rPr>
                        <a:t>2</a:t>
                      </a:r>
                      <a:endPar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a:effectLst/>
                        </a:rPr>
                        <a:t>10</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dirty="0">
                          <a:solidFill>
                            <a:schemeClr val="bg2">
                              <a:lumMod val="50000"/>
                            </a:schemeClr>
                          </a:solidFill>
                          <a:effectLst/>
                        </a:rPr>
                        <a:t>9</a:t>
                      </a:r>
                      <a:endParaRPr lang="en-US" altLang="ja-JP" sz="1200" b="0" i="0" u="none" strike="noStrike" dirty="0">
                        <a:solidFill>
                          <a:schemeClr val="bg2">
                            <a:lumMod val="50000"/>
                          </a:schemeClr>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r>
              <a:tr h="192421">
                <a:tc>
                  <a:txBody>
                    <a:bodyPr/>
                    <a:lstStyle/>
                    <a:p>
                      <a:pPr algn="ctr" fontAlgn="ctr"/>
                      <a:r>
                        <a:rPr lang="ja-JP" altLang="en-US" sz="1200" u="none" strike="noStrike" dirty="0">
                          <a:effectLst/>
                        </a:rPr>
                        <a:t>　</a:t>
                      </a:r>
                      <a:endPar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dirty="0">
                          <a:effectLst/>
                        </a:rPr>
                        <a:t>6</a:t>
                      </a:r>
                      <a:endPar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l" fontAlgn="ctr"/>
                      <a:r>
                        <a:rPr lang="en-US" sz="1200" u="none" strike="noStrike" dirty="0">
                          <a:effectLst/>
                        </a:rPr>
                        <a:t>HCP</a:t>
                      </a:r>
                      <a:endParaRPr 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a:effectLst/>
                        </a:rPr>
                        <a:t>1</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a:effectLst/>
                        </a:rPr>
                        <a:t>5</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a:effectLst/>
                        </a:rPr>
                        <a:t>1</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a:effectLst/>
                        </a:rPr>
                        <a:t>7</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dirty="0">
                          <a:solidFill>
                            <a:schemeClr val="bg2">
                              <a:lumMod val="50000"/>
                            </a:schemeClr>
                          </a:solidFill>
                          <a:effectLst/>
                        </a:rPr>
                        <a:t>5</a:t>
                      </a:r>
                      <a:endParaRPr lang="en-US" altLang="ja-JP" sz="1200" b="0" i="0" u="none" strike="noStrike" dirty="0">
                        <a:solidFill>
                          <a:schemeClr val="bg2">
                            <a:lumMod val="50000"/>
                          </a:schemeClr>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r>
              <a:tr h="192421">
                <a:tc>
                  <a:txBody>
                    <a:bodyPr/>
                    <a:lstStyle/>
                    <a:p>
                      <a:pPr algn="ctr" fontAlgn="ctr"/>
                      <a:r>
                        <a:rPr lang="ja-JP" altLang="en-US" sz="1200" u="none" strike="noStrike" dirty="0">
                          <a:effectLst/>
                        </a:rPr>
                        <a:t>　</a:t>
                      </a:r>
                      <a:endPar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a:effectLst/>
                        </a:rPr>
                        <a:t>7</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l" fontAlgn="ctr"/>
                      <a:r>
                        <a:rPr lang="en-US" sz="1200" u="none" strike="noStrike" dirty="0" err="1">
                          <a:effectLst/>
                        </a:rPr>
                        <a:t>polycrystal</a:t>
                      </a:r>
                      <a:endParaRPr 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a:effectLst/>
                        </a:rPr>
                        <a:t>0</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a:effectLst/>
                        </a:rPr>
                        <a:t>6</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dirty="0">
                          <a:effectLst/>
                        </a:rPr>
                        <a:t>2</a:t>
                      </a:r>
                      <a:endPar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a:effectLst/>
                        </a:rPr>
                        <a:t>8</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dirty="0">
                          <a:solidFill>
                            <a:schemeClr val="bg2">
                              <a:lumMod val="50000"/>
                            </a:schemeClr>
                          </a:solidFill>
                          <a:effectLst/>
                        </a:rPr>
                        <a:t>11</a:t>
                      </a:r>
                      <a:endParaRPr lang="en-US" altLang="ja-JP" sz="1200" b="0" i="0" u="none" strike="noStrike" dirty="0">
                        <a:solidFill>
                          <a:schemeClr val="bg2">
                            <a:lumMod val="50000"/>
                          </a:schemeClr>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r>
              <a:tr h="192421">
                <a:tc>
                  <a:txBody>
                    <a:bodyPr/>
                    <a:lstStyle/>
                    <a:p>
                      <a:pPr algn="ctr" fontAlgn="ctr"/>
                      <a:r>
                        <a:rPr lang="ja-JP" altLang="en-US" sz="1200" u="none" strike="noStrike" dirty="0">
                          <a:effectLst/>
                        </a:rPr>
                        <a:t>　</a:t>
                      </a:r>
                      <a:endPar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a:effectLst/>
                        </a:rPr>
                        <a:t>8</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l" fontAlgn="ctr"/>
                      <a:r>
                        <a:rPr lang="en-US" sz="1200" u="none" strike="noStrike" dirty="0">
                          <a:effectLst/>
                        </a:rPr>
                        <a:t>vacancy</a:t>
                      </a:r>
                      <a:endParaRPr 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a:effectLst/>
                        </a:rPr>
                        <a:t>3</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a:effectLst/>
                        </a:rPr>
                        <a:t>6</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dirty="0">
                          <a:effectLst/>
                        </a:rPr>
                        <a:t>3</a:t>
                      </a:r>
                      <a:endPar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a:effectLst/>
                        </a:rPr>
                        <a:t>12</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dirty="0">
                          <a:solidFill>
                            <a:schemeClr val="bg2">
                              <a:lumMod val="50000"/>
                            </a:schemeClr>
                          </a:solidFill>
                          <a:effectLst/>
                        </a:rPr>
                        <a:t>11</a:t>
                      </a:r>
                      <a:endParaRPr lang="en-US" altLang="ja-JP" sz="1200" b="0" i="0" u="none" strike="noStrike" dirty="0">
                        <a:solidFill>
                          <a:schemeClr val="bg2">
                            <a:lumMod val="50000"/>
                          </a:schemeClr>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r>
              <a:tr h="192421">
                <a:tc>
                  <a:txBody>
                    <a:bodyPr/>
                    <a:lstStyle/>
                    <a:p>
                      <a:pPr algn="ctr" fontAlgn="ctr"/>
                      <a:r>
                        <a:rPr lang="ja-JP" altLang="en-US" sz="1200" u="none" strike="noStrike" dirty="0">
                          <a:effectLst/>
                        </a:rPr>
                        <a:t>　</a:t>
                      </a:r>
                      <a:endPar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a:effectLst/>
                        </a:rPr>
                        <a:t>9</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l" fontAlgn="ctr"/>
                      <a:r>
                        <a:rPr lang="en-US" sz="1200" u="none" strike="noStrike" dirty="0">
                          <a:effectLst/>
                        </a:rPr>
                        <a:t>thermal vacancy</a:t>
                      </a:r>
                      <a:endParaRPr 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a:effectLst/>
                        </a:rPr>
                        <a:t>3</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a:effectLst/>
                        </a:rPr>
                        <a:t>6</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dirty="0">
                          <a:effectLst/>
                        </a:rPr>
                        <a:t>2</a:t>
                      </a:r>
                      <a:endPar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a:effectLst/>
                        </a:rPr>
                        <a:t>11</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dirty="0">
                          <a:solidFill>
                            <a:schemeClr val="bg2">
                              <a:lumMod val="50000"/>
                            </a:schemeClr>
                          </a:solidFill>
                          <a:effectLst/>
                        </a:rPr>
                        <a:t>7</a:t>
                      </a:r>
                      <a:endParaRPr lang="en-US" altLang="ja-JP" sz="1200" b="0" i="0" u="none" strike="noStrike" dirty="0">
                        <a:solidFill>
                          <a:schemeClr val="bg2">
                            <a:lumMod val="50000"/>
                          </a:schemeClr>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r>
              <a:tr h="192421">
                <a:tc>
                  <a:txBody>
                    <a:bodyPr/>
                    <a:lstStyle/>
                    <a:p>
                      <a:pPr algn="ctr" fontAlgn="ctr"/>
                      <a:r>
                        <a:rPr lang="ja-JP" altLang="en-US" sz="1200" u="none" strike="noStrike" dirty="0">
                          <a:effectLst/>
                        </a:rPr>
                        <a:t>　</a:t>
                      </a:r>
                      <a:endPar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a:effectLst/>
                        </a:rPr>
                        <a:t>10</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l" fontAlgn="ctr"/>
                      <a:r>
                        <a:rPr lang="en-US" sz="1200" u="none" strike="noStrike" dirty="0">
                          <a:effectLst/>
                        </a:rPr>
                        <a:t>diffusion by vacancy</a:t>
                      </a:r>
                      <a:endParaRPr 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a:effectLst/>
                        </a:rPr>
                        <a:t>5</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a:effectLst/>
                        </a:rPr>
                        <a:t>6</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dirty="0">
                          <a:effectLst/>
                        </a:rPr>
                        <a:t>3</a:t>
                      </a:r>
                      <a:endPar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a:effectLst/>
                        </a:rPr>
                        <a:t>14</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dirty="0">
                          <a:solidFill>
                            <a:schemeClr val="bg2">
                              <a:lumMod val="50000"/>
                            </a:schemeClr>
                          </a:solidFill>
                          <a:effectLst/>
                        </a:rPr>
                        <a:t>11</a:t>
                      </a:r>
                      <a:endParaRPr lang="en-US" altLang="ja-JP" sz="1200" b="0" i="0" u="none" strike="noStrike" dirty="0">
                        <a:solidFill>
                          <a:schemeClr val="bg2">
                            <a:lumMod val="50000"/>
                          </a:schemeClr>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r>
              <a:tr h="192421">
                <a:tc>
                  <a:txBody>
                    <a:bodyPr/>
                    <a:lstStyle/>
                    <a:p>
                      <a:pPr algn="ctr" fontAlgn="ctr"/>
                      <a:r>
                        <a:rPr lang="ja-JP" altLang="en-US" sz="1200" u="none" strike="noStrike" dirty="0">
                          <a:effectLst/>
                        </a:rPr>
                        <a:t>　</a:t>
                      </a:r>
                      <a:endPar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a:effectLst/>
                        </a:rPr>
                        <a:t>11</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l" fontAlgn="ctr"/>
                      <a:r>
                        <a:rPr lang="en-US" sz="1200" u="none" strike="noStrike" dirty="0">
                          <a:effectLst/>
                        </a:rPr>
                        <a:t>interstitial impurities</a:t>
                      </a:r>
                      <a:endParaRPr 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dirty="0">
                          <a:effectLst/>
                        </a:rPr>
                        <a:t>2</a:t>
                      </a:r>
                      <a:endPar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dirty="0">
                          <a:effectLst/>
                        </a:rPr>
                        <a:t>6</a:t>
                      </a:r>
                      <a:endPar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dirty="0">
                          <a:effectLst/>
                        </a:rPr>
                        <a:t>3</a:t>
                      </a:r>
                      <a:endPar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a:effectLst/>
                        </a:rPr>
                        <a:t>11</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dirty="0">
                          <a:solidFill>
                            <a:schemeClr val="bg2">
                              <a:lumMod val="50000"/>
                            </a:schemeClr>
                          </a:solidFill>
                          <a:effectLst/>
                        </a:rPr>
                        <a:t>7</a:t>
                      </a:r>
                      <a:endParaRPr lang="en-US" altLang="ja-JP" sz="1200" b="0" i="0" u="none" strike="noStrike" dirty="0">
                        <a:solidFill>
                          <a:schemeClr val="bg2">
                            <a:lumMod val="50000"/>
                          </a:schemeClr>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r>
              <a:tr h="192421">
                <a:tc>
                  <a:txBody>
                    <a:bodyPr/>
                    <a:lstStyle/>
                    <a:p>
                      <a:pPr algn="ctr" fontAlgn="ctr"/>
                      <a:r>
                        <a:rPr lang="ja-JP" altLang="en-US" sz="1200" u="none" strike="noStrike" dirty="0">
                          <a:effectLst/>
                        </a:rPr>
                        <a:t>　</a:t>
                      </a:r>
                      <a:endPar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a:effectLst/>
                        </a:rPr>
                        <a:t>12</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l" fontAlgn="ctr"/>
                      <a:r>
                        <a:rPr lang="en-US" sz="1200" u="none" strike="noStrike">
                          <a:effectLst/>
                        </a:rPr>
                        <a:t>dislocation</a:t>
                      </a:r>
                      <a:endParaRPr lang="en-US"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a:effectLst/>
                        </a:rPr>
                        <a:t>2</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dirty="0">
                          <a:effectLst/>
                        </a:rPr>
                        <a:t>6</a:t>
                      </a:r>
                      <a:endPar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dirty="0">
                          <a:effectLst/>
                        </a:rPr>
                        <a:t>3</a:t>
                      </a:r>
                      <a:endPar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dirty="0">
                          <a:effectLst/>
                        </a:rPr>
                        <a:t>11</a:t>
                      </a:r>
                      <a:endPar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dirty="0">
                          <a:solidFill>
                            <a:schemeClr val="bg2">
                              <a:lumMod val="50000"/>
                            </a:schemeClr>
                          </a:solidFill>
                          <a:effectLst/>
                        </a:rPr>
                        <a:t>9</a:t>
                      </a:r>
                      <a:endParaRPr lang="en-US" altLang="ja-JP" sz="1200" b="0" i="0" u="none" strike="noStrike" dirty="0">
                        <a:solidFill>
                          <a:schemeClr val="bg2">
                            <a:lumMod val="50000"/>
                          </a:schemeClr>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r>
              <a:tr h="192421">
                <a:tc>
                  <a:txBody>
                    <a:bodyPr/>
                    <a:lstStyle/>
                    <a:p>
                      <a:pPr algn="ctr" fontAlgn="ctr"/>
                      <a:r>
                        <a:rPr lang="ja-JP" altLang="en-US" sz="1200" u="none" strike="noStrike">
                          <a:effectLst/>
                        </a:rPr>
                        <a:t>　</a:t>
                      </a:r>
                      <a:endPar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a:effectLst/>
                        </a:rPr>
                        <a:t>13</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l" fontAlgn="ctr"/>
                      <a:r>
                        <a:rPr lang="en-US" sz="1200" u="none" strike="noStrike">
                          <a:effectLst/>
                        </a:rPr>
                        <a:t>edge and screw</a:t>
                      </a:r>
                      <a:endParaRPr lang="en-US"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a:effectLst/>
                        </a:rPr>
                        <a:t>0</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a:effectLst/>
                        </a:rPr>
                        <a:t>5</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a:effectLst/>
                        </a:rPr>
                        <a:t>2</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dirty="0">
                          <a:effectLst/>
                        </a:rPr>
                        <a:t>7</a:t>
                      </a:r>
                      <a:endPar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dirty="0">
                          <a:solidFill>
                            <a:schemeClr val="bg2">
                              <a:lumMod val="50000"/>
                            </a:schemeClr>
                          </a:solidFill>
                          <a:effectLst/>
                        </a:rPr>
                        <a:t>5</a:t>
                      </a:r>
                      <a:endParaRPr lang="en-US" altLang="ja-JP" sz="1200" b="0" i="0" u="none" strike="noStrike" dirty="0">
                        <a:solidFill>
                          <a:schemeClr val="bg2">
                            <a:lumMod val="50000"/>
                          </a:schemeClr>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r>
              <a:tr h="195191">
                <a:tc>
                  <a:txBody>
                    <a:bodyPr/>
                    <a:lstStyle/>
                    <a:p>
                      <a:pPr algn="ctr" fontAlgn="ctr"/>
                      <a:r>
                        <a:rPr lang="ja-JP" altLang="en-US" sz="1200" u="none" strike="noStrike" dirty="0">
                          <a:effectLst/>
                        </a:rPr>
                        <a:t>　</a:t>
                      </a:r>
                      <a:endPar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a:effectLst/>
                        </a:rPr>
                        <a:t>14</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l" fontAlgn="ctr"/>
                      <a:r>
                        <a:rPr lang="en-US" sz="1200" b="1" u="none" strike="noStrike" dirty="0">
                          <a:solidFill>
                            <a:srgbClr val="FF0000"/>
                          </a:solidFill>
                          <a:effectLst/>
                        </a:rPr>
                        <a:t>dislocation glide and deformation</a:t>
                      </a:r>
                      <a:endParaRPr lang="en-US" sz="1200" b="1" i="0" u="none" strike="noStrike" dirty="0">
                        <a:solidFill>
                          <a:srgbClr val="FF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a:effectLst/>
                        </a:rPr>
                        <a:t>1</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a:effectLst/>
                        </a:rPr>
                        <a:t>5</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dirty="0">
                          <a:effectLst/>
                        </a:rPr>
                        <a:t>0</a:t>
                      </a:r>
                      <a:endPar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a:effectLst/>
                        </a:rPr>
                        <a:t>6</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c>
                  <a:txBody>
                    <a:bodyPr/>
                    <a:lstStyle/>
                    <a:p>
                      <a:pPr algn="r" fontAlgn="ctr"/>
                      <a:r>
                        <a:rPr lang="en-US" altLang="ja-JP" sz="1200" u="none" strike="noStrike" dirty="0">
                          <a:solidFill>
                            <a:schemeClr val="bg2">
                              <a:lumMod val="50000"/>
                            </a:schemeClr>
                          </a:solidFill>
                          <a:effectLst/>
                        </a:rPr>
                        <a:t>4</a:t>
                      </a:r>
                      <a:endParaRPr lang="en-US" altLang="ja-JP" sz="1200" b="0" i="0" u="none" strike="noStrike" dirty="0">
                        <a:solidFill>
                          <a:schemeClr val="bg2">
                            <a:lumMod val="50000"/>
                          </a:schemeClr>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FFFFCC"/>
                    </a:solidFill>
                  </a:tcPr>
                </a:tc>
              </a:tr>
              <a:tr h="192421">
                <a:tc>
                  <a:txBody>
                    <a:bodyPr/>
                    <a:lstStyle/>
                    <a:p>
                      <a:pPr algn="ctr" fontAlgn="ctr"/>
                      <a:r>
                        <a:rPr lang="en-US" sz="1200" u="none" strike="noStrike" dirty="0">
                          <a:effectLst/>
                        </a:rPr>
                        <a:t>mechanical</a:t>
                      </a:r>
                      <a:endParaRPr 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CCFFCC"/>
                    </a:solidFill>
                  </a:tcPr>
                </a:tc>
                <a:tc>
                  <a:txBody>
                    <a:bodyPr/>
                    <a:lstStyle/>
                    <a:p>
                      <a:pPr algn="r" fontAlgn="ctr"/>
                      <a:r>
                        <a:rPr lang="en-US" altLang="ja-JP" sz="1200" u="none" strike="noStrike">
                          <a:effectLst/>
                        </a:rPr>
                        <a:t>15</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CCFFCC"/>
                    </a:solidFill>
                  </a:tcPr>
                </a:tc>
                <a:tc>
                  <a:txBody>
                    <a:bodyPr/>
                    <a:lstStyle/>
                    <a:p>
                      <a:pPr algn="l" fontAlgn="ctr"/>
                      <a:r>
                        <a:rPr lang="en-US" sz="1200" u="none" strike="noStrike">
                          <a:effectLst/>
                        </a:rPr>
                        <a:t>stress-strain diagram</a:t>
                      </a:r>
                      <a:endParaRPr lang="en-US"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CCFFCC"/>
                    </a:solidFill>
                  </a:tcPr>
                </a:tc>
                <a:tc>
                  <a:txBody>
                    <a:bodyPr/>
                    <a:lstStyle/>
                    <a:p>
                      <a:pPr algn="r" fontAlgn="ctr"/>
                      <a:r>
                        <a:rPr lang="en-US" altLang="ja-JP" sz="1200" u="none" strike="noStrike">
                          <a:effectLst/>
                        </a:rPr>
                        <a:t>2</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CCFFCC"/>
                    </a:solidFill>
                  </a:tcPr>
                </a:tc>
                <a:tc>
                  <a:txBody>
                    <a:bodyPr/>
                    <a:lstStyle/>
                    <a:p>
                      <a:pPr algn="r" fontAlgn="ctr"/>
                      <a:r>
                        <a:rPr lang="en-US" altLang="ja-JP" sz="1200" u="none" strike="noStrike">
                          <a:effectLst/>
                        </a:rPr>
                        <a:t>6</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CCFFCC"/>
                    </a:solidFill>
                  </a:tcPr>
                </a:tc>
                <a:tc>
                  <a:txBody>
                    <a:bodyPr/>
                    <a:lstStyle/>
                    <a:p>
                      <a:pPr algn="r" fontAlgn="ctr"/>
                      <a:r>
                        <a:rPr lang="en-US" altLang="ja-JP" sz="1200" u="none" strike="noStrike">
                          <a:effectLst/>
                        </a:rPr>
                        <a:t>2</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CCFFCC"/>
                    </a:solidFill>
                  </a:tcPr>
                </a:tc>
                <a:tc>
                  <a:txBody>
                    <a:bodyPr/>
                    <a:lstStyle/>
                    <a:p>
                      <a:pPr algn="r" fontAlgn="ctr"/>
                      <a:r>
                        <a:rPr lang="en-US" altLang="ja-JP" sz="1200" u="none" strike="noStrike" dirty="0">
                          <a:effectLst/>
                        </a:rPr>
                        <a:t>10</a:t>
                      </a:r>
                      <a:endPar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CCFFCC"/>
                    </a:solidFill>
                  </a:tcPr>
                </a:tc>
                <a:tc>
                  <a:txBody>
                    <a:bodyPr/>
                    <a:lstStyle/>
                    <a:p>
                      <a:pPr algn="r" fontAlgn="ctr"/>
                      <a:r>
                        <a:rPr lang="en-US" altLang="ja-JP" sz="1200" u="none" strike="noStrike" dirty="0">
                          <a:solidFill>
                            <a:schemeClr val="bg2">
                              <a:lumMod val="50000"/>
                            </a:schemeClr>
                          </a:solidFill>
                          <a:effectLst/>
                        </a:rPr>
                        <a:t>11</a:t>
                      </a:r>
                      <a:endParaRPr lang="en-US" altLang="ja-JP" sz="1200" b="0" i="0" u="none" strike="noStrike" dirty="0">
                        <a:solidFill>
                          <a:schemeClr val="bg2">
                            <a:lumMod val="50000"/>
                          </a:schemeClr>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CCFFCC"/>
                    </a:solidFill>
                  </a:tcPr>
                </a:tc>
              </a:tr>
              <a:tr h="192421">
                <a:tc>
                  <a:txBody>
                    <a:bodyPr/>
                    <a:lstStyle/>
                    <a:p>
                      <a:pPr algn="ctr" fontAlgn="ctr"/>
                      <a:r>
                        <a:rPr lang="ja-JP" altLang="en-US" sz="1200" u="none" strike="noStrike" dirty="0">
                          <a:effectLst/>
                        </a:rPr>
                        <a:t>　</a:t>
                      </a:r>
                      <a:endPar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CCFFCC"/>
                    </a:solidFill>
                  </a:tcPr>
                </a:tc>
                <a:tc>
                  <a:txBody>
                    <a:bodyPr/>
                    <a:lstStyle/>
                    <a:p>
                      <a:pPr algn="r" fontAlgn="ctr"/>
                      <a:r>
                        <a:rPr lang="en-US" altLang="ja-JP" sz="1200" u="none" strike="noStrike">
                          <a:effectLst/>
                        </a:rPr>
                        <a:t>16</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CCFFCC"/>
                    </a:solidFill>
                  </a:tcPr>
                </a:tc>
                <a:tc>
                  <a:txBody>
                    <a:bodyPr/>
                    <a:lstStyle/>
                    <a:p>
                      <a:pPr algn="l" fontAlgn="ctr"/>
                      <a:r>
                        <a:rPr lang="en-US" sz="1200" u="none" strike="noStrike">
                          <a:effectLst/>
                        </a:rPr>
                        <a:t>strength, stiffness, toughness</a:t>
                      </a:r>
                      <a:endParaRPr lang="en-US"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CCFFCC"/>
                    </a:solidFill>
                  </a:tcPr>
                </a:tc>
                <a:tc>
                  <a:txBody>
                    <a:bodyPr/>
                    <a:lstStyle/>
                    <a:p>
                      <a:pPr algn="r" fontAlgn="ctr"/>
                      <a:r>
                        <a:rPr lang="en-US" altLang="ja-JP" sz="1200" u="none" strike="noStrike">
                          <a:effectLst/>
                        </a:rPr>
                        <a:t>1</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CCFFCC"/>
                    </a:solidFill>
                  </a:tcPr>
                </a:tc>
                <a:tc>
                  <a:txBody>
                    <a:bodyPr/>
                    <a:lstStyle/>
                    <a:p>
                      <a:pPr algn="r" fontAlgn="ctr"/>
                      <a:r>
                        <a:rPr lang="en-US" altLang="ja-JP" sz="1200" u="none" strike="noStrike">
                          <a:effectLst/>
                        </a:rPr>
                        <a:t>6</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CCFFCC"/>
                    </a:solidFill>
                  </a:tcPr>
                </a:tc>
                <a:tc>
                  <a:txBody>
                    <a:bodyPr/>
                    <a:lstStyle/>
                    <a:p>
                      <a:pPr algn="r" fontAlgn="ctr"/>
                      <a:r>
                        <a:rPr lang="en-US" altLang="ja-JP" sz="1200" u="none" strike="noStrike">
                          <a:effectLst/>
                        </a:rPr>
                        <a:t>2</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CCFFCC"/>
                    </a:solidFill>
                  </a:tcPr>
                </a:tc>
                <a:tc>
                  <a:txBody>
                    <a:bodyPr/>
                    <a:lstStyle/>
                    <a:p>
                      <a:pPr algn="r" fontAlgn="ctr"/>
                      <a:r>
                        <a:rPr lang="en-US" altLang="ja-JP" sz="1200" u="none" strike="noStrike" dirty="0">
                          <a:effectLst/>
                        </a:rPr>
                        <a:t>9</a:t>
                      </a:r>
                      <a:endPar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CCFFCC"/>
                    </a:solidFill>
                  </a:tcPr>
                </a:tc>
                <a:tc>
                  <a:txBody>
                    <a:bodyPr/>
                    <a:lstStyle/>
                    <a:p>
                      <a:pPr algn="r" fontAlgn="ctr"/>
                      <a:r>
                        <a:rPr lang="en-US" altLang="ja-JP" sz="1200" u="none" strike="noStrike" dirty="0">
                          <a:solidFill>
                            <a:schemeClr val="bg2">
                              <a:lumMod val="50000"/>
                            </a:schemeClr>
                          </a:solidFill>
                          <a:effectLst/>
                        </a:rPr>
                        <a:t>10</a:t>
                      </a:r>
                      <a:endParaRPr lang="en-US" altLang="ja-JP" sz="1200" b="0" i="0" u="none" strike="noStrike" dirty="0">
                        <a:solidFill>
                          <a:schemeClr val="bg2">
                            <a:lumMod val="50000"/>
                          </a:schemeClr>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CCFFCC"/>
                    </a:solidFill>
                  </a:tcPr>
                </a:tc>
              </a:tr>
              <a:tr h="192421">
                <a:tc>
                  <a:txBody>
                    <a:bodyPr/>
                    <a:lstStyle/>
                    <a:p>
                      <a:pPr algn="ctr" fontAlgn="ctr"/>
                      <a:r>
                        <a:rPr lang="ja-JP" altLang="en-US" sz="1200" u="none" strike="noStrike" dirty="0">
                          <a:effectLst/>
                        </a:rPr>
                        <a:t>　</a:t>
                      </a:r>
                      <a:endPar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CCFFCC"/>
                    </a:solidFill>
                  </a:tcPr>
                </a:tc>
                <a:tc>
                  <a:txBody>
                    <a:bodyPr/>
                    <a:lstStyle/>
                    <a:p>
                      <a:pPr algn="r" fontAlgn="ctr"/>
                      <a:r>
                        <a:rPr lang="en-US" altLang="ja-JP" sz="1200" u="none" strike="noStrike" dirty="0">
                          <a:effectLst/>
                        </a:rPr>
                        <a:t>17</a:t>
                      </a:r>
                      <a:endPar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CCFFCC"/>
                    </a:solidFill>
                  </a:tcPr>
                </a:tc>
                <a:tc>
                  <a:txBody>
                    <a:bodyPr/>
                    <a:lstStyle/>
                    <a:p>
                      <a:pPr algn="l" fontAlgn="ctr"/>
                      <a:r>
                        <a:rPr lang="en-US" sz="1200" u="none" strike="noStrike">
                          <a:effectLst/>
                        </a:rPr>
                        <a:t>yield strength, ultimate strength</a:t>
                      </a:r>
                      <a:endParaRPr lang="en-US"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CCFFCC"/>
                    </a:solidFill>
                  </a:tcPr>
                </a:tc>
                <a:tc>
                  <a:txBody>
                    <a:bodyPr/>
                    <a:lstStyle/>
                    <a:p>
                      <a:pPr algn="r" fontAlgn="ctr"/>
                      <a:r>
                        <a:rPr lang="en-US" altLang="ja-JP" sz="1200" u="none" strike="noStrike">
                          <a:effectLst/>
                        </a:rPr>
                        <a:t>1</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CCFFCC"/>
                    </a:solidFill>
                  </a:tcPr>
                </a:tc>
                <a:tc>
                  <a:txBody>
                    <a:bodyPr/>
                    <a:lstStyle/>
                    <a:p>
                      <a:pPr algn="r" fontAlgn="ctr"/>
                      <a:r>
                        <a:rPr lang="en-US" altLang="ja-JP" sz="1200" u="none" strike="noStrike">
                          <a:effectLst/>
                        </a:rPr>
                        <a:t>6</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CCFFCC"/>
                    </a:solidFill>
                  </a:tcPr>
                </a:tc>
                <a:tc>
                  <a:txBody>
                    <a:bodyPr/>
                    <a:lstStyle/>
                    <a:p>
                      <a:pPr algn="r" fontAlgn="ctr"/>
                      <a:r>
                        <a:rPr lang="en-US" altLang="ja-JP" sz="1200" u="none" strike="noStrike">
                          <a:effectLst/>
                        </a:rPr>
                        <a:t>1</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CCFFCC"/>
                    </a:solidFill>
                  </a:tcPr>
                </a:tc>
                <a:tc>
                  <a:txBody>
                    <a:bodyPr/>
                    <a:lstStyle/>
                    <a:p>
                      <a:pPr algn="r" fontAlgn="ctr"/>
                      <a:r>
                        <a:rPr lang="en-US" altLang="ja-JP" sz="1200" u="none" strike="noStrike" dirty="0">
                          <a:effectLst/>
                        </a:rPr>
                        <a:t>8</a:t>
                      </a:r>
                      <a:endPar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CCFFCC"/>
                    </a:solidFill>
                  </a:tcPr>
                </a:tc>
                <a:tc>
                  <a:txBody>
                    <a:bodyPr/>
                    <a:lstStyle/>
                    <a:p>
                      <a:pPr algn="r" fontAlgn="ctr"/>
                      <a:r>
                        <a:rPr lang="en-US" altLang="ja-JP" sz="1200" u="none" strike="noStrike" dirty="0">
                          <a:solidFill>
                            <a:schemeClr val="bg2">
                              <a:lumMod val="50000"/>
                            </a:schemeClr>
                          </a:solidFill>
                          <a:effectLst/>
                        </a:rPr>
                        <a:t>8</a:t>
                      </a:r>
                      <a:endParaRPr lang="en-US" altLang="ja-JP" sz="1200" b="0" i="0" u="none" strike="noStrike" dirty="0">
                        <a:solidFill>
                          <a:schemeClr val="bg2">
                            <a:lumMod val="50000"/>
                          </a:schemeClr>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CCFFCC"/>
                    </a:solidFill>
                  </a:tcPr>
                </a:tc>
              </a:tr>
              <a:tr h="192421">
                <a:tc>
                  <a:txBody>
                    <a:bodyPr/>
                    <a:lstStyle/>
                    <a:p>
                      <a:pPr algn="ctr" fontAlgn="ctr"/>
                      <a:r>
                        <a:rPr lang="en-US" sz="1200" u="none" strike="noStrike" dirty="0">
                          <a:effectLst/>
                        </a:rPr>
                        <a:t>hardening</a:t>
                      </a:r>
                      <a:endParaRPr 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CCFFCC"/>
                    </a:solidFill>
                  </a:tcPr>
                </a:tc>
                <a:tc>
                  <a:txBody>
                    <a:bodyPr/>
                    <a:lstStyle/>
                    <a:p>
                      <a:pPr algn="r" fontAlgn="ctr"/>
                      <a:r>
                        <a:rPr lang="en-US" altLang="ja-JP" sz="1200" u="none" strike="noStrike">
                          <a:effectLst/>
                        </a:rPr>
                        <a:t>18</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CCFFCC"/>
                    </a:solidFill>
                  </a:tcPr>
                </a:tc>
                <a:tc>
                  <a:txBody>
                    <a:bodyPr/>
                    <a:lstStyle/>
                    <a:p>
                      <a:pPr algn="l" fontAlgn="ctr"/>
                      <a:r>
                        <a:rPr lang="en-US" sz="1200" u="none" strike="noStrike" dirty="0">
                          <a:effectLst/>
                        </a:rPr>
                        <a:t>work </a:t>
                      </a:r>
                      <a:r>
                        <a:rPr lang="en-US" sz="1200" u="none" strike="noStrike" dirty="0">
                          <a:solidFill>
                            <a:srgbClr val="00B0F0"/>
                          </a:solidFill>
                          <a:effectLst/>
                        </a:rPr>
                        <a:t>hardening</a:t>
                      </a:r>
                      <a:endParaRPr lang="en-US" sz="1200" b="0" i="0" u="none" strike="noStrike" dirty="0">
                        <a:solidFill>
                          <a:srgbClr val="00B0F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CCFFCC"/>
                    </a:solidFill>
                  </a:tcPr>
                </a:tc>
                <a:tc>
                  <a:txBody>
                    <a:bodyPr/>
                    <a:lstStyle/>
                    <a:p>
                      <a:pPr algn="r" fontAlgn="ctr"/>
                      <a:r>
                        <a:rPr lang="en-US" altLang="ja-JP" sz="1200" u="none" strike="noStrike">
                          <a:effectLst/>
                        </a:rPr>
                        <a:t>0</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CCFFCC"/>
                    </a:solidFill>
                  </a:tcPr>
                </a:tc>
                <a:tc>
                  <a:txBody>
                    <a:bodyPr/>
                    <a:lstStyle/>
                    <a:p>
                      <a:pPr algn="r" fontAlgn="ctr"/>
                      <a:r>
                        <a:rPr lang="en-US" altLang="ja-JP" sz="1200" u="none" strike="noStrike">
                          <a:effectLst/>
                        </a:rPr>
                        <a:t>6</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CCFFCC"/>
                    </a:solidFill>
                  </a:tcPr>
                </a:tc>
                <a:tc>
                  <a:txBody>
                    <a:bodyPr/>
                    <a:lstStyle/>
                    <a:p>
                      <a:pPr algn="r" fontAlgn="ctr"/>
                      <a:r>
                        <a:rPr lang="en-US" altLang="ja-JP" sz="1200" u="none" strike="noStrike">
                          <a:effectLst/>
                        </a:rPr>
                        <a:t>3</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CCFFCC"/>
                    </a:solidFill>
                  </a:tcPr>
                </a:tc>
                <a:tc>
                  <a:txBody>
                    <a:bodyPr/>
                    <a:lstStyle/>
                    <a:p>
                      <a:pPr algn="r" fontAlgn="ctr"/>
                      <a:r>
                        <a:rPr lang="en-US" altLang="ja-JP" sz="1200" u="none" strike="noStrike" dirty="0">
                          <a:effectLst/>
                        </a:rPr>
                        <a:t>9</a:t>
                      </a:r>
                      <a:endPar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CCFFCC"/>
                    </a:solidFill>
                  </a:tcPr>
                </a:tc>
                <a:tc>
                  <a:txBody>
                    <a:bodyPr/>
                    <a:lstStyle/>
                    <a:p>
                      <a:pPr algn="r" fontAlgn="ctr"/>
                      <a:r>
                        <a:rPr lang="en-US" altLang="ja-JP" sz="1200" u="none" strike="noStrike" dirty="0">
                          <a:solidFill>
                            <a:schemeClr val="bg2">
                              <a:lumMod val="50000"/>
                            </a:schemeClr>
                          </a:solidFill>
                          <a:effectLst/>
                        </a:rPr>
                        <a:t>4</a:t>
                      </a:r>
                      <a:endParaRPr lang="en-US" altLang="ja-JP" sz="1200" b="0" i="0" u="none" strike="noStrike" dirty="0">
                        <a:solidFill>
                          <a:schemeClr val="bg2">
                            <a:lumMod val="50000"/>
                          </a:schemeClr>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CCFFCC"/>
                    </a:solidFill>
                  </a:tcPr>
                </a:tc>
              </a:tr>
              <a:tr h="192421">
                <a:tc>
                  <a:txBody>
                    <a:bodyPr/>
                    <a:lstStyle/>
                    <a:p>
                      <a:pPr algn="ctr" fontAlgn="ctr"/>
                      <a:r>
                        <a:rPr lang="ja-JP" altLang="en-US" sz="1200" u="none" strike="noStrike" dirty="0">
                          <a:effectLst/>
                        </a:rPr>
                        <a:t>　</a:t>
                      </a:r>
                      <a:endParaRPr lang="ja-JP" altLang="en-US" sz="12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CCFFCC"/>
                    </a:solidFill>
                  </a:tcPr>
                </a:tc>
                <a:tc>
                  <a:txBody>
                    <a:bodyPr/>
                    <a:lstStyle/>
                    <a:p>
                      <a:pPr algn="r" fontAlgn="ctr"/>
                      <a:r>
                        <a:rPr lang="en-US" altLang="ja-JP" sz="1200" u="none" strike="noStrike">
                          <a:effectLst/>
                        </a:rPr>
                        <a:t>19</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CCFFCC"/>
                    </a:solidFill>
                  </a:tcPr>
                </a:tc>
                <a:tc>
                  <a:txBody>
                    <a:bodyPr/>
                    <a:lstStyle/>
                    <a:p>
                      <a:pPr algn="l" fontAlgn="ctr"/>
                      <a:r>
                        <a:rPr lang="en-US" sz="1200" u="none" strike="noStrike" dirty="0" smtClean="0">
                          <a:effectLst/>
                        </a:rPr>
                        <a:t>precipitation </a:t>
                      </a:r>
                      <a:r>
                        <a:rPr lang="en-US" sz="1200" u="none" strike="noStrike" dirty="0">
                          <a:solidFill>
                            <a:srgbClr val="00B0F0"/>
                          </a:solidFill>
                          <a:effectLst/>
                        </a:rPr>
                        <a:t>hardening</a:t>
                      </a:r>
                      <a:endParaRPr lang="en-US" sz="1200" b="0" i="0" u="none" strike="noStrike" dirty="0">
                        <a:solidFill>
                          <a:srgbClr val="00B0F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CCFFCC"/>
                    </a:solidFill>
                  </a:tcPr>
                </a:tc>
                <a:tc>
                  <a:txBody>
                    <a:bodyPr/>
                    <a:lstStyle/>
                    <a:p>
                      <a:pPr algn="r" fontAlgn="ctr"/>
                      <a:r>
                        <a:rPr lang="en-US" altLang="ja-JP" sz="1200" u="none" strike="noStrike" dirty="0">
                          <a:effectLst/>
                        </a:rPr>
                        <a:t>0</a:t>
                      </a:r>
                      <a:endPar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CCFFCC"/>
                    </a:solidFill>
                  </a:tcPr>
                </a:tc>
                <a:tc>
                  <a:txBody>
                    <a:bodyPr/>
                    <a:lstStyle/>
                    <a:p>
                      <a:pPr algn="r" fontAlgn="ctr"/>
                      <a:r>
                        <a:rPr lang="en-US" altLang="ja-JP" sz="1200" u="none" strike="noStrike" dirty="0">
                          <a:effectLst/>
                        </a:rPr>
                        <a:t>4</a:t>
                      </a:r>
                      <a:endPar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CCFFCC"/>
                    </a:solidFill>
                  </a:tcPr>
                </a:tc>
                <a:tc>
                  <a:txBody>
                    <a:bodyPr/>
                    <a:lstStyle/>
                    <a:p>
                      <a:pPr algn="r" fontAlgn="ctr"/>
                      <a:r>
                        <a:rPr lang="en-US" altLang="ja-JP" sz="1200" u="none" strike="noStrike">
                          <a:effectLst/>
                        </a:rPr>
                        <a:t>0</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CCFFCC"/>
                    </a:solidFill>
                  </a:tcPr>
                </a:tc>
                <a:tc>
                  <a:txBody>
                    <a:bodyPr/>
                    <a:lstStyle/>
                    <a:p>
                      <a:pPr algn="r" fontAlgn="ctr"/>
                      <a:r>
                        <a:rPr lang="en-US" altLang="ja-JP" sz="1200" u="none" strike="noStrike" dirty="0">
                          <a:effectLst/>
                        </a:rPr>
                        <a:t>4</a:t>
                      </a:r>
                      <a:endPar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CCFFCC"/>
                    </a:solidFill>
                  </a:tcPr>
                </a:tc>
                <a:tc>
                  <a:txBody>
                    <a:bodyPr/>
                    <a:lstStyle/>
                    <a:p>
                      <a:pPr algn="r" fontAlgn="ctr"/>
                      <a:r>
                        <a:rPr lang="en-US" altLang="ja-JP" sz="1200" u="none" strike="noStrike" dirty="0">
                          <a:solidFill>
                            <a:schemeClr val="bg2">
                              <a:lumMod val="50000"/>
                            </a:schemeClr>
                          </a:solidFill>
                          <a:effectLst/>
                        </a:rPr>
                        <a:t>2</a:t>
                      </a:r>
                      <a:endParaRPr lang="en-US" altLang="ja-JP" sz="1200" b="0" i="0" u="none" strike="noStrike" dirty="0">
                        <a:solidFill>
                          <a:schemeClr val="bg2">
                            <a:lumMod val="50000"/>
                          </a:schemeClr>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CCFFCC"/>
                    </a:solidFill>
                  </a:tcPr>
                </a:tc>
              </a:tr>
              <a:tr h="195191">
                <a:tc>
                  <a:txBody>
                    <a:bodyPr/>
                    <a:lstStyle/>
                    <a:p>
                      <a:pPr algn="l" fontAlgn="ctr"/>
                      <a:r>
                        <a:rPr lang="ja-JP" altLang="en-US" sz="1200" u="none" strike="noStrike">
                          <a:effectLst/>
                        </a:rPr>
                        <a:t>　</a:t>
                      </a:r>
                      <a:endParaRPr lang="ja-JP" altLang="en-US"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CCFFCC"/>
                    </a:solidFill>
                  </a:tcPr>
                </a:tc>
                <a:tc>
                  <a:txBody>
                    <a:bodyPr/>
                    <a:lstStyle/>
                    <a:p>
                      <a:pPr algn="r" fontAlgn="ctr"/>
                      <a:r>
                        <a:rPr lang="en-US" altLang="ja-JP" sz="1200" u="none" strike="noStrike">
                          <a:effectLst/>
                        </a:rPr>
                        <a:t>20</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CCFFCC"/>
                    </a:solidFill>
                  </a:tcPr>
                </a:tc>
                <a:tc>
                  <a:txBody>
                    <a:bodyPr/>
                    <a:lstStyle/>
                    <a:p>
                      <a:pPr algn="l" fontAlgn="ctr"/>
                      <a:r>
                        <a:rPr lang="en-US" sz="1200" u="none" strike="noStrike" dirty="0">
                          <a:effectLst/>
                        </a:rPr>
                        <a:t>solid solution </a:t>
                      </a:r>
                      <a:r>
                        <a:rPr lang="en-US" sz="1200" u="none" strike="noStrike" dirty="0">
                          <a:solidFill>
                            <a:srgbClr val="00B0F0"/>
                          </a:solidFill>
                          <a:effectLst/>
                        </a:rPr>
                        <a:t>hardening</a:t>
                      </a:r>
                      <a:endParaRPr lang="en-US" sz="1200" b="0" i="0" u="none" strike="noStrike" dirty="0">
                        <a:solidFill>
                          <a:srgbClr val="00B0F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CCFFCC"/>
                    </a:solidFill>
                  </a:tcPr>
                </a:tc>
                <a:tc>
                  <a:txBody>
                    <a:bodyPr/>
                    <a:lstStyle/>
                    <a:p>
                      <a:pPr algn="r" fontAlgn="ctr"/>
                      <a:r>
                        <a:rPr lang="en-US" altLang="ja-JP" sz="1200" u="none" strike="noStrike">
                          <a:effectLst/>
                        </a:rPr>
                        <a:t>0</a:t>
                      </a:r>
                      <a:endParaRPr lang="en-US" altLang="ja-JP" sz="12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CCFFCC"/>
                    </a:solidFill>
                  </a:tcPr>
                </a:tc>
                <a:tc>
                  <a:txBody>
                    <a:bodyPr/>
                    <a:lstStyle/>
                    <a:p>
                      <a:pPr algn="r" fontAlgn="ctr"/>
                      <a:r>
                        <a:rPr lang="en-US" altLang="ja-JP" sz="1200" u="none" strike="noStrike" dirty="0">
                          <a:effectLst/>
                        </a:rPr>
                        <a:t>3</a:t>
                      </a:r>
                      <a:endPar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CCFFCC"/>
                    </a:solidFill>
                  </a:tcPr>
                </a:tc>
                <a:tc>
                  <a:txBody>
                    <a:bodyPr/>
                    <a:lstStyle/>
                    <a:p>
                      <a:pPr algn="r" fontAlgn="ctr"/>
                      <a:r>
                        <a:rPr lang="en-US" altLang="ja-JP" sz="1200" u="none" strike="noStrike" dirty="0">
                          <a:effectLst/>
                        </a:rPr>
                        <a:t>0</a:t>
                      </a:r>
                      <a:endPar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CCFFCC"/>
                    </a:solidFill>
                  </a:tcPr>
                </a:tc>
                <a:tc>
                  <a:txBody>
                    <a:bodyPr/>
                    <a:lstStyle/>
                    <a:p>
                      <a:pPr algn="r" fontAlgn="ctr"/>
                      <a:r>
                        <a:rPr lang="en-US" altLang="ja-JP" sz="1200" u="none" strike="noStrike" dirty="0">
                          <a:effectLst/>
                        </a:rPr>
                        <a:t>3</a:t>
                      </a:r>
                      <a:endParaRPr lang="en-US" altLang="ja-JP" sz="12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CCFFCC"/>
                    </a:solidFill>
                  </a:tcPr>
                </a:tc>
                <a:tc>
                  <a:txBody>
                    <a:bodyPr/>
                    <a:lstStyle/>
                    <a:p>
                      <a:pPr algn="r" fontAlgn="ctr"/>
                      <a:r>
                        <a:rPr lang="en-US" altLang="ja-JP" sz="1200" u="none" strike="noStrike" dirty="0">
                          <a:solidFill>
                            <a:schemeClr val="bg2">
                              <a:lumMod val="50000"/>
                            </a:schemeClr>
                          </a:solidFill>
                          <a:effectLst/>
                        </a:rPr>
                        <a:t>2</a:t>
                      </a:r>
                      <a:endParaRPr lang="en-US" altLang="ja-JP" sz="1200" b="0" i="0" u="none" strike="noStrike" dirty="0">
                        <a:solidFill>
                          <a:schemeClr val="bg2">
                            <a:lumMod val="50000"/>
                          </a:schemeClr>
                        </a:solidFill>
                        <a:effectLst/>
                        <a:latin typeface="ＭＳ Ｐゴシック" panose="020B0600070205080204" pitchFamily="50" charset="-128"/>
                        <a:ea typeface="ＭＳ Ｐゴシック" panose="020B0600070205080204" pitchFamily="50" charset="-128"/>
                      </a:endParaRPr>
                    </a:p>
                  </a:txBody>
                  <a:tcPr marL="9526" marR="9526" marT="9524" marB="0" anchor="ctr">
                    <a:solidFill>
                      <a:srgbClr val="CCFFCC"/>
                    </a:solidFill>
                  </a:tcPr>
                </a:tc>
              </a:tr>
            </a:tbl>
          </a:graphicData>
        </a:graphic>
      </p:graphicFrame>
      <p:sp>
        <p:nvSpPr>
          <p:cNvPr id="5" name="円/楕円 4"/>
          <p:cNvSpPr/>
          <p:nvPr/>
        </p:nvSpPr>
        <p:spPr>
          <a:xfrm>
            <a:off x="4238625" y="2166938"/>
            <a:ext cx="293688" cy="31369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 name="円/楕円 10"/>
          <p:cNvSpPr/>
          <p:nvPr/>
        </p:nvSpPr>
        <p:spPr>
          <a:xfrm>
            <a:off x="4000500" y="1390650"/>
            <a:ext cx="255588" cy="8318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 name="四角形吹き出し 11"/>
          <p:cNvSpPr/>
          <p:nvPr/>
        </p:nvSpPr>
        <p:spPr>
          <a:xfrm>
            <a:off x="436563" y="5576888"/>
            <a:ext cx="5059362" cy="982662"/>
          </a:xfrm>
          <a:prstGeom prst="wedgeRectCallout">
            <a:avLst>
              <a:gd name="adj1" fmla="val 27978"/>
              <a:gd name="adj2" fmla="val -73386"/>
            </a:avLst>
          </a:prstGeom>
          <a:solidFill>
            <a:srgbClr val="FFFFCC"/>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solidFill>
                  <a:schemeClr val="tx1"/>
                </a:solidFill>
              </a:rPr>
              <a:t>Students in course 2 know quite well about materials science, while students in course 1 have  better understandings in physics.</a:t>
            </a:r>
            <a:endParaRPr lang="ja-JP" altLang="en-US" dirty="0">
              <a:solidFill>
                <a:schemeClr val="tx1"/>
              </a:solidFill>
            </a:endParaRPr>
          </a:p>
        </p:txBody>
      </p:sp>
      <p:sp>
        <p:nvSpPr>
          <p:cNvPr id="2" name="円/楕円 1"/>
          <p:cNvSpPr/>
          <p:nvPr/>
        </p:nvSpPr>
        <p:spPr>
          <a:xfrm>
            <a:off x="436563" y="4598988"/>
            <a:ext cx="1008062" cy="741362"/>
          </a:xfrm>
          <a:prstGeom prst="ellipse">
            <a:avLst/>
          </a:prstGeom>
          <a:no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6" name="円/楕円 15"/>
          <p:cNvSpPr/>
          <p:nvPr/>
        </p:nvSpPr>
        <p:spPr>
          <a:xfrm>
            <a:off x="4051300" y="3929063"/>
            <a:ext cx="192088" cy="227012"/>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7" name="円/楕円 16"/>
          <p:cNvSpPr/>
          <p:nvPr/>
        </p:nvSpPr>
        <p:spPr>
          <a:xfrm>
            <a:off x="4848225" y="1579563"/>
            <a:ext cx="246063" cy="227012"/>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8" name="円/楕円 17"/>
          <p:cNvSpPr/>
          <p:nvPr/>
        </p:nvSpPr>
        <p:spPr>
          <a:xfrm>
            <a:off x="4900613" y="1947863"/>
            <a:ext cx="193675" cy="227012"/>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9" name="円/楕円 18"/>
          <p:cNvSpPr/>
          <p:nvPr/>
        </p:nvSpPr>
        <p:spPr>
          <a:xfrm>
            <a:off x="4552950" y="3925888"/>
            <a:ext cx="192088" cy="228600"/>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500"/>
                                        <p:tgtEl>
                                          <p:spTgt spid="1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500"/>
                                        <p:tgtEl>
                                          <p:spTgt spid="18"/>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500"/>
                                        <p:tgtEl>
                                          <p:spTgt spid="15"/>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fade">
                                      <p:cBhvr>
                                        <p:cTn id="35" dur="500"/>
                                        <p:tgtEl>
                                          <p:spTgt spid="19"/>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fade">
                                      <p:cBhvr>
                                        <p:cTn id="40" dur="500"/>
                                        <p:tgtEl>
                                          <p:spTgt spid="2"/>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fade">
                                      <p:cBhvr>
                                        <p:cTn id="4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4" grpId="0" animBg="1"/>
      <p:bldP spid="15" grpId="0" animBg="1"/>
      <p:bldP spid="5" grpId="0" animBg="1"/>
      <p:bldP spid="11" grpId="0" animBg="1"/>
      <p:bldP spid="12" grpId="0" animBg="1"/>
      <p:bldP spid="2" grpId="0" animBg="1"/>
      <p:bldP spid="16" grpId="0" animBg="1"/>
      <p:bldP spid="17" grpId="0" animBg="1"/>
      <p:bldP spid="18" grpId="0" animBg="1"/>
      <p:bldP spid="1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2051050" y="1039813"/>
            <a:ext cx="5245100" cy="29051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3555"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23556"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 name="Text Box 25"/>
          <p:cNvSpPr txBox="1">
            <a:spLocks noChangeArrowheads="1"/>
          </p:cNvSpPr>
          <p:nvPr/>
        </p:nvSpPr>
        <p:spPr bwMode="auto">
          <a:xfrm>
            <a:off x="1381125" y="188913"/>
            <a:ext cx="6781800"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solidFill>
                  <a:schemeClr val="tx1">
                    <a:lumMod val="95000"/>
                    <a:lumOff val="5000"/>
                  </a:schemeClr>
                </a:solidFill>
                <a:ea typeface="+mn-ea"/>
                <a:cs typeface="Arial" pitchFamily="34" charset="0"/>
              </a:rPr>
              <a:t>2-2 displacement damage</a:t>
            </a:r>
            <a:endParaRPr lang="ja-JP" altLang="en-US" sz="3600" b="1" dirty="0">
              <a:solidFill>
                <a:schemeClr val="tx1">
                  <a:lumMod val="95000"/>
                  <a:lumOff val="5000"/>
                </a:schemeClr>
              </a:solidFill>
              <a:ea typeface="+mn-ea"/>
              <a:cs typeface="Arial" pitchFamily="34" charset="0"/>
            </a:endParaRPr>
          </a:p>
        </p:txBody>
      </p:sp>
      <p:grpSp>
        <p:nvGrpSpPr>
          <p:cNvPr id="23558" name="グループ化 2"/>
          <p:cNvGrpSpPr>
            <a:grpSpLocks/>
          </p:cNvGrpSpPr>
          <p:nvPr/>
        </p:nvGrpSpPr>
        <p:grpSpPr bwMode="auto">
          <a:xfrm>
            <a:off x="3714750" y="2036763"/>
            <a:ext cx="1457325" cy="1455737"/>
            <a:chOff x="6152223" y="1303604"/>
            <a:chExt cx="1455940" cy="1455940"/>
          </a:xfrm>
        </p:grpSpPr>
        <p:sp>
          <p:nvSpPr>
            <p:cNvPr id="26" name="円/楕円 25"/>
            <p:cNvSpPr/>
            <p:nvPr/>
          </p:nvSpPr>
          <p:spPr>
            <a:xfrm>
              <a:off x="6152223" y="1303604"/>
              <a:ext cx="1455940" cy="145594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t>electron</a:t>
              </a:r>
            </a:p>
            <a:p>
              <a:pPr algn="ctr">
                <a:defRPr/>
              </a:pPr>
              <a:endParaRPr lang="en-US" altLang="ja-JP" dirty="0"/>
            </a:p>
            <a:p>
              <a:pPr algn="ctr">
                <a:defRPr/>
              </a:pPr>
              <a:endParaRPr lang="en-US" altLang="ja-JP" dirty="0"/>
            </a:p>
            <a:p>
              <a:pPr algn="ctr">
                <a:defRPr/>
              </a:pPr>
              <a:endParaRPr lang="ja-JP" altLang="en-US" dirty="0"/>
            </a:p>
          </p:txBody>
        </p:sp>
        <p:sp>
          <p:nvSpPr>
            <p:cNvPr id="27" name="円/楕円 26"/>
            <p:cNvSpPr/>
            <p:nvPr/>
          </p:nvSpPr>
          <p:spPr>
            <a:xfrm>
              <a:off x="6777104" y="1927578"/>
              <a:ext cx="206179" cy="20799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cxnSp>
        <p:nvCxnSpPr>
          <p:cNvPr id="28" name="直線矢印コネクタ 27"/>
          <p:cNvCxnSpPr/>
          <p:nvPr/>
        </p:nvCxnSpPr>
        <p:spPr>
          <a:xfrm>
            <a:off x="2757488" y="2233613"/>
            <a:ext cx="3700462"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560" name="テキスト ボックス 6"/>
          <p:cNvSpPr txBox="1">
            <a:spLocks noChangeArrowheads="1"/>
          </p:cNvSpPr>
          <p:nvPr/>
        </p:nvSpPr>
        <p:spPr bwMode="auto">
          <a:xfrm rot="-5400000">
            <a:off x="1867694" y="2502694"/>
            <a:ext cx="13096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000">
                <a:latin typeface="Symbol" panose="05050102010706020507" pitchFamily="18" charset="2"/>
              </a:rPr>
              <a:t>a</a:t>
            </a:r>
            <a:r>
              <a:rPr lang="en-US" altLang="ja-JP" sz="2000"/>
              <a:t> particles</a:t>
            </a:r>
          </a:p>
        </p:txBody>
      </p:sp>
      <p:cxnSp>
        <p:nvCxnSpPr>
          <p:cNvPr id="30" name="直線矢印コネクタ 29"/>
          <p:cNvCxnSpPr/>
          <p:nvPr/>
        </p:nvCxnSpPr>
        <p:spPr>
          <a:xfrm>
            <a:off x="2765425" y="2482850"/>
            <a:ext cx="370205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直線矢印コネクタ 30"/>
          <p:cNvCxnSpPr/>
          <p:nvPr/>
        </p:nvCxnSpPr>
        <p:spPr>
          <a:xfrm>
            <a:off x="2757488" y="3016250"/>
            <a:ext cx="3700462"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直線矢印コネクタ 31"/>
          <p:cNvCxnSpPr/>
          <p:nvPr/>
        </p:nvCxnSpPr>
        <p:spPr>
          <a:xfrm>
            <a:off x="2765425" y="3282950"/>
            <a:ext cx="370205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直線矢印コネクタ 32"/>
          <p:cNvCxnSpPr/>
          <p:nvPr/>
        </p:nvCxnSpPr>
        <p:spPr>
          <a:xfrm>
            <a:off x="2765425" y="3557588"/>
            <a:ext cx="370205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直線矢印コネクタ 33"/>
          <p:cNvCxnSpPr/>
          <p:nvPr/>
        </p:nvCxnSpPr>
        <p:spPr>
          <a:xfrm>
            <a:off x="2765425" y="1976438"/>
            <a:ext cx="370205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5" name="フリーフォーム 34"/>
          <p:cNvSpPr/>
          <p:nvPr/>
        </p:nvSpPr>
        <p:spPr>
          <a:xfrm>
            <a:off x="2774950" y="1547813"/>
            <a:ext cx="1458913" cy="1208087"/>
          </a:xfrm>
          <a:custGeom>
            <a:avLst/>
            <a:gdLst>
              <a:gd name="connsiteX0" fmla="*/ 0 w 4034004"/>
              <a:gd name="connsiteY0" fmla="*/ 71822 h 746525"/>
              <a:gd name="connsiteX1" fmla="*/ 3870664 w 4034004"/>
              <a:gd name="connsiteY1" fmla="*/ 62944 h 746525"/>
              <a:gd name="connsiteX2" fmla="*/ 2947386 w 4034004"/>
              <a:gd name="connsiteY2" fmla="*/ 746525 h 746525"/>
              <a:gd name="connsiteX0" fmla="*/ 0 w 4013577"/>
              <a:gd name="connsiteY0" fmla="*/ 483383 h 496138"/>
              <a:gd name="connsiteX1" fmla="*/ 3870664 w 4013577"/>
              <a:gd name="connsiteY1" fmla="*/ 474505 h 496138"/>
              <a:gd name="connsiteX2" fmla="*/ 2840854 w 4013577"/>
              <a:gd name="connsiteY2" fmla="*/ 75010 h 496138"/>
              <a:gd name="connsiteX0" fmla="*/ 0 w 4004118"/>
              <a:gd name="connsiteY0" fmla="*/ 1403878 h 1403878"/>
              <a:gd name="connsiteX1" fmla="*/ 3861787 w 4004118"/>
              <a:gd name="connsiteY1" fmla="*/ 489478 h 1403878"/>
              <a:gd name="connsiteX2" fmla="*/ 2831977 w 4004118"/>
              <a:gd name="connsiteY2" fmla="*/ 89983 h 1403878"/>
              <a:gd name="connsiteX0" fmla="*/ 0 w 3015562"/>
              <a:gd name="connsiteY0" fmla="*/ 1352831 h 1430979"/>
              <a:gd name="connsiteX1" fmla="*/ 1535837 w 3015562"/>
              <a:gd name="connsiteY1" fmla="*/ 1343953 h 1430979"/>
              <a:gd name="connsiteX2" fmla="*/ 2831977 w 3015562"/>
              <a:gd name="connsiteY2" fmla="*/ 38936 h 1430979"/>
              <a:gd name="connsiteX0" fmla="*/ 0 w 1538307"/>
              <a:gd name="connsiteY0" fmla="*/ 878185 h 920653"/>
              <a:gd name="connsiteX1" fmla="*/ 1535837 w 1538307"/>
              <a:gd name="connsiteY1" fmla="*/ 869307 h 920653"/>
              <a:gd name="connsiteX2" fmla="*/ 275208 w 1538307"/>
              <a:gd name="connsiteY2" fmla="*/ 52561 h 920653"/>
              <a:gd name="connsiteX0" fmla="*/ 0 w 1537642"/>
              <a:gd name="connsiteY0" fmla="*/ 825624 h 868092"/>
              <a:gd name="connsiteX1" fmla="*/ 1535837 w 1537642"/>
              <a:gd name="connsiteY1" fmla="*/ 816746 h 868092"/>
              <a:gd name="connsiteX2" fmla="*/ 275208 w 1537642"/>
              <a:gd name="connsiteY2" fmla="*/ 0 h 868092"/>
              <a:gd name="connsiteX0" fmla="*/ 0 w 1536533"/>
              <a:gd name="connsiteY0" fmla="*/ 923278 h 972843"/>
              <a:gd name="connsiteX1" fmla="*/ 1535837 w 1536533"/>
              <a:gd name="connsiteY1" fmla="*/ 914400 h 972843"/>
              <a:gd name="connsiteX2" fmla="*/ 177554 w 1536533"/>
              <a:gd name="connsiteY2" fmla="*/ 0 h 972843"/>
              <a:gd name="connsiteX0" fmla="*/ 0 w 1538206"/>
              <a:gd name="connsiteY0" fmla="*/ 1198486 h 1268166"/>
              <a:gd name="connsiteX1" fmla="*/ 1535837 w 1538206"/>
              <a:gd name="connsiteY1" fmla="*/ 1189608 h 1268166"/>
              <a:gd name="connsiteX2" fmla="*/ 310719 w 1538206"/>
              <a:gd name="connsiteY2" fmla="*/ 0 h 1268166"/>
              <a:gd name="connsiteX0" fmla="*/ 0 w 1538135"/>
              <a:gd name="connsiteY0" fmla="*/ 1198486 h 1268166"/>
              <a:gd name="connsiteX1" fmla="*/ 1535837 w 1538135"/>
              <a:gd name="connsiteY1" fmla="*/ 1189608 h 1268166"/>
              <a:gd name="connsiteX2" fmla="*/ 310719 w 1538135"/>
              <a:gd name="connsiteY2" fmla="*/ 0 h 1268166"/>
              <a:gd name="connsiteX0" fmla="*/ 0 w 1538135"/>
              <a:gd name="connsiteY0" fmla="*/ 1198486 h 1229417"/>
              <a:gd name="connsiteX1" fmla="*/ 1535837 w 1538135"/>
              <a:gd name="connsiteY1" fmla="*/ 1189608 h 1229417"/>
              <a:gd name="connsiteX2" fmla="*/ 310719 w 1538135"/>
              <a:gd name="connsiteY2" fmla="*/ 0 h 1229417"/>
              <a:gd name="connsiteX0" fmla="*/ 0 w 1538135"/>
              <a:gd name="connsiteY0" fmla="*/ 1198486 h 1259981"/>
              <a:gd name="connsiteX1" fmla="*/ 1535837 w 1538135"/>
              <a:gd name="connsiteY1" fmla="*/ 1189608 h 1259981"/>
              <a:gd name="connsiteX2" fmla="*/ 310719 w 1538135"/>
              <a:gd name="connsiteY2" fmla="*/ 0 h 1259981"/>
              <a:gd name="connsiteX0" fmla="*/ 0 w 1538135"/>
              <a:gd name="connsiteY0" fmla="*/ 1198486 h 1246280"/>
              <a:gd name="connsiteX1" fmla="*/ 1535837 w 1538135"/>
              <a:gd name="connsiteY1" fmla="*/ 1189608 h 1246280"/>
              <a:gd name="connsiteX2" fmla="*/ 310719 w 1538135"/>
              <a:gd name="connsiteY2" fmla="*/ 0 h 1246280"/>
              <a:gd name="connsiteX0" fmla="*/ 0 w 1529135"/>
              <a:gd name="connsiteY0" fmla="*/ 1207364 h 1288732"/>
              <a:gd name="connsiteX1" fmla="*/ 1526960 w 1529135"/>
              <a:gd name="connsiteY1" fmla="*/ 1189608 h 1288732"/>
              <a:gd name="connsiteX2" fmla="*/ 301842 w 1529135"/>
              <a:gd name="connsiteY2" fmla="*/ 0 h 1288732"/>
              <a:gd name="connsiteX0" fmla="*/ 0 w 1529135"/>
              <a:gd name="connsiteY0" fmla="*/ 1207364 h 1278056"/>
              <a:gd name="connsiteX1" fmla="*/ 1526960 w 1529135"/>
              <a:gd name="connsiteY1" fmla="*/ 1189608 h 1278056"/>
              <a:gd name="connsiteX2" fmla="*/ 301842 w 1529135"/>
              <a:gd name="connsiteY2" fmla="*/ 0 h 1278056"/>
              <a:gd name="connsiteX0" fmla="*/ 0 w 1511425"/>
              <a:gd name="connsiteY0" fmla="*/ 1207364 h 1215696"/>
              <a:gd name="connsiteX1" fmla="*/ 1509205 w 1511425"/>
              <a:gd name="connsiteY1" fmla="*/ 1091954 h 1215696"/>
              <a:gd name="connsiteX2" fmla="*/ 301842 w 1511425"/>
              <a:gd name="connsiteY2" fmla="*/ 0 h 1215696"/>
              <a:gd name="connsiteX0" fmla="*/ 0 w 1510169"/>
              <a:gd name="connsiteY0" fmla="*/ 1207364 h 1207364"/>
              <a:gd name="connsiteX1" fmla="*/ 1509205 w 1510169"/>
              <a:gd name="connsiteY1" fmla="*/ 1091954 h 1207364"/>
              <a:gd name="connsiteX2" fmla="*/ 301842 w 1510169"/>
              <a:gd name="connsiteY2" fmla="*/ 0 h 1207364"/>
              <a:gd name="connsiteX0" fmla="*/ 0 w 1510169"/>
              <a:gd name="connsiteY0" fmla="*/ 1207364 h 1215771"/>
              <a:gd name="connsiteX1" fmla="*/ 1509205 w 1510169"/>
              <a:gd name="connsiteY1" fmla="*/ 1091954 h 1215771"/>
              <a:gd name="connsiteX2" fmla="*/ 301842 w 1510169"/>
              <a:gd name="connsiteY2" fmla="*/ 0 h 1215771"/>
              <a:gd name="connsiteX0" fmla="*/ 0 w 1421508"/>
              <a:gd name="connsiteY0" fmla="*/ 1207364 h 1269749"/>
              <a:gd name="connsiteX1" fmla="*/ 1420428 w 1421508"/>
              <a:gd name="connsiteY1" fmla="*/ 1207364 h 1269749"/>
              <a:gd name="connsiteX2" fmla="*/ 301842 w 1421508"/>
              <a:gd name="connsiteY2" fmla="*/ 0 h 1269749"/>
              <a:gd name="connsiteX0" fmla="*/ 0 w 1423786"/>
              <a:gd name="connsiteY0" fmla="*/ 1207364 h 1242357"/>
              <a:gd name="connsiteX1" fmla="*/ 1420428 w 1423786"/>
              <a:gd name="connsiteY1" fmla="*/ 1207364 h 1242357"/>
              <a:gd name="connsiteX2" fmla="*/ 301842 w 1423786"/>
              <a:gd name="connsiteY2" fmla="*/ 0 h 1242357"/>
              <a:gd name="connsiteX0" fmla="*/ 0 w 1459151"/>
              <a:gd name="connsiteY0" fmla="*/ 1207364 h 1217247"/>
              <a:gd name="connsiteX1" fmla="*/ 1455938 w 1459151"/>
              <a:gd name="connsiteY1" fmla="*/ 1154098 h 1217247"/>
              <a:gd name="connsiteX2" fmla="*/ 301842 w 1459151"/>
              <a:gd name="connsiteY2" fmla="*/ 0 h 1217247"/>
              <a:gd name="connsiteX0" fmla="*/ 0 w 1459151"/>
              <a:gd name="connsiteY0" fmla="*/ 1207364 h 1207364"/>
              <a:gd name="connsiteX1" fmla="*/ 1455938 w 1459151"/>
              <a:gd name="connsiteY1" fmla="*/ 1154098 h 1207364"/>
              <a:gd name="connsiteX2" fmla="*/ 301842 w 1459151"/>
              <a:gd name="connsiteY2" fmla="*/ 0 h 1207364"/>
            </a:gdLst>
            <a:ahLst/>
            <a:cxnLst>
              <a:cxn ang="0">
                <a:pos x="connsiteX0" y="connsiteY0"/>
              </a:cxn>
              <a:cxn ang="0">
                <a:pos x="connsiteX1" y="connsiteY1"/>
              </a:cxn>
              <a:cxn ang="0">
                <a:pos x="connsiteX2" y="connsiteY2"/>
              </a:cxn>
            </a:cxnLst>
            <a:rect l="l" t="t" r="r" b="b"/>
            <a:pathLst>
              <a:path w="1459151" h="1207364">
                <a:moveTo>
                  <a:pt x="0" y="1207364"/>
                </a:moveTo>
                <a:cubicBezTo>
                  <a:pt x="1015012" y="1191087"/>
                  <a:pt x="1396754" y="1222160"/>
                  <a:pt x="1455938" y="1154098"/>
                </a:cubicBezTo>
                <a:cubicBezTo>
                  <a:pt x="1515122" y="1086036"/>
                  <a:pt x="742766" y="389137"/>
                  <a:pt x="301842" y="0"/>
                </a:cubicBezTo>
              </a:path>
            </a:pathLst>
          </a:custGeom>
          <a:noFill/>
          <a:ln w="38100">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6" name="四角形吹き出し 35"/>
          <p:cNvSpPr/>
          <p:nvPr/>
        </p:nvSpPr>
        <p:spPr>
          <a:xfrm>
            <a:off x="3503613" y="1146175"/>
            <a:ext cx="3349625" cy="574675"/>
          </a:xfrm>
          <a:prstGeom prst="wedgeRectCallout">
            <a:avLst>
              <a:gd name="adj1" fmla="val -55485"/>
              <a:gd name="adj2" fmla="val 45833"/>
            </a:avLst>
          </a:prstGeom>
          <a:solidFill>
            <a:srgbClr val="FFCCFF"/>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solidFill>
                  <a:schemeClr val="tx1"/>
                </a:solidFill>
                <a:latin typeface="Symbol" panose="05050102010706020507" pitchFamily="18" charset="2"/>
              </a:rPr>
              <a:t>a</a:t>
            </a:r>
            <a:r>
              <a:rPr lang="en-US" altLang="ja-JP" dirty="0">
                <a:solidFill>
                  <a:schemeClr val="tx1"/>
                </a:solidFill>
              </a:rPr>
              <a:t> particles passing near the nucleus are largely deflected.</a:t>
            </a:r>
            <a:endParaRPr lang="ja-JP" altLang="en-US" dirty="0">
              <a:solidFill>
                <a:schemeClr val="tx1"/>
              </a:solidFill>
            </a:endParaRPr>
          </a:p>
        </p:txBody>
      </p:sp>
      <p:sp>
        <p:nvSpPr>
          <p:cNvPr id="37" name="四角形吹き出し 36"/>
          <p:cNvSpPr/>
          <p:nvPr/>
        </p:nvSpPr>
        <p:spPr>
          <a:xfrm>
            <a:off x="4689475" y="2603500"/>
            <a:ext cx="1311275" cy="249238"/>
          </a:xfrm>
          <a:prstGeom prst="wedgeRectCallout">
            <a:avLst>
              <a:gd name="adj1" fmla="val -64181"/>
              <a:gd name="adj2" fmla="val 20833"/>
            </a:avLst>
          </a:prstGeom>
          <a:solidFill>
            <a:srgbClr val="CCFFFF"/>
          </a:solidFill>
          <a:ln w="127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solidFill>
                  <a:srgbClr val="FF0000"/>
                </a:solidFill>
              </a:rPr>
              <a:t>Au nucleus</a:t>
            </a:r>
            <a:endParaRPr lang="ja-JP" altLang="en-US" dirty="0">
              <a:solidFill>
                <a:srgbClr val="FF0000"/>
              </a:solidFill>
            </a:endParaRPr>
          </a:p>
        </p:txBody>
      </p:sp>
      <p:sp>
        <p:nvSpPr>
          <p:cNvPr id="23569" name="テキスト ボックス 6"/>
          <p:cNvSpPr txBox="1">
            <a:spLocks noChangeArrowheads="1"/>
          </p:cNvSpPr>
          <p:nvPr/>
        </p:nvSpPr>
        <p:spPr bwMode="auto">
          <a:xfrm>
            <a:off x="3895725" y="3482975"/>
            <a:ext cx="13017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400">
                <a:solidFill>
                  <a:srgbClr val="00B0F0"/>
                </a:solidFill>
              </a:rPr>
              <a:t>Au atom</a:t>
            </a:r>
          </a:p>
        </p:txBody>
      </p:sp>
      <p:sp>
        <p:nvSpPr>
          <p:cNvPr id="23570" name="テキスト ボックス 6"/>
          <p:cNvSpPr txBox="1">
            <a:spLocks noChangeArrowheads="1"/>
          </p:cNvSpPr>
          <p:nvPr/>
        </p:nvSpPr>
        <p:spPr bwMode="auto">
          <a:xfrm>
            <a:off x="754063" y="4468813"/>
            <a:ext cx="7616825" cy="1692275"/>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400"/>
              <a:t>In </a:t>
            </a:r>
            <a:r>
              <a:rPr lang="en-US" altLang="ja-JP" sz="2400">
                <a:latin typeface="Symbol" panose="05050102010706020507" pitchFamily="18" charset="2"/>
              </a:rPr>
              <a:t>a</a:t>
            </a:r>
            <a:r>
              <a:rPr lang="en-US" altLang="ja-JP" sz="2400"/>
              <a:t> irradiation to Au foil, Rutherford was interested in the deflected </a:t>
            </a:r>
            <a:r>
              <a:rPr lang="en-US" altLang="ja-JP" sz="2400">
                <a:latin typeface="Symbol" panose="05050102010706020507" pitchFamily="18" charset="2"/>
              </a:rPr>
              <a:t>a</a:t>
            </a:r>
            <a:r>
              <a:rPr lang="en-US" altLang="ja-JP" sz="2400"/>
              <a:t> particles, </a:t>
            </a:r>
          </a:p>
          <a:p>
            <a:pPr eaLnBrk="1" hangingPunct="1">
              <a:spcBef>
                <a:spcPct val="0"/>
              </a:spcBef>
              <a:buFontTx/>
              <a:buNone/>
            </a:pPr>
            <a:r>
              <a:rPr lang="en-US" altLang="ja-JP" sz="2400"/>
              <a:t>but </a:t>
            </a:r>
            <a:r>
              <a:rPr lang="en-US" altLang="ja-JP">
                <a:solidFill>
                  <a:srgbClr val="FF0000"/>
                </a:solidFill>
              </a:rPr>
              <a:t>let’s think about the irradiated Au nuclei</a:t>
            </a:r>
            <a:r>
              <a:rPr lang="en-US" altLang="ja-JP" sz="2400"/>
              <a:t>.</a:t>
            </a:r>
            <a:r>
              <a:rPr lang="en-US" altLang="ja-JP" sz="2400">
                <a:solidFill>
                  <a:srgbClr val="FF0000"/>
                </a:solidFill>
              </a:rPr>
              <a:t> </a:t>
            </a:r>
          </a:p>
          <a:p>
            <a:pPr algn="ctr" eaLnBrk="1" hangingPunct="1">
              <a:spcBef>
                <a:spcPct val="0"/>
              </a:spcBef>
              <a:buFontTx/>
              <a:buNone/>
            </a:pPr>
            <a:r>
              <a:rPr lang="en-US" altLang="ja-JP" sz="2400">
                <a:solidFill>
                  <a:srgbClr val="FF0000"/>
                </a:solidFill>
              </a:rPr>
              <a:t>What will happen?</a:t>
            </a:r>
          </a:p>
        </p:txBody>
      </p:sp>
      <p:sp>
        <p:nvSpPr>
          <p:cNvPr id="23571" name="スライド番号プレースホルダー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6D338181-8FB9-41A8-90B6-C27CFC14F3FD}" type="slidenum">
              <a:rPr lang="ja-JP" altLang="en-US" sz="1200">
                <a:solidFill>
                  <a:srgbClr val="898989"/>
                </a:solidFill>
              </a:rPr>
              <a:pPr>
                <a:spcBef>
                  <a:spcPct val="0"/>
                </a:spcBef>
                <a:buFontTx/>
                <a:buNone/>
              </a:pPr>
              <a:t>20</a:t>
            </a:fld>
            <a:endParaRPr lang="ja-JP" altLang="en-US" sz="1200">
              <a:solidFill>
                <a:srgbClr val="898989"/>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24579"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 name="Text Box 25"/>
          <p:cNvSpPr txBox="1">
            <a:spLocks noChangeArrowheads="1"/>
          </p:cNvSpPr>
          <p:nvPr/>
        </p:nvSpPr>
        <p:spPr bwMode="auto">
          <a:xfrm>
            <a:off x="1381125" y="188913"/>
            <a:ext cx="6781800"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solidFill>
                  <a:schemeClr val="tx1">
                    <a:lumMod val="95000"/>
                    <a:lumOff val="5000"/>
                  </a:schemeClr>
                </a:solidFill>
                <a:ea typeface="+mn-ea"/>
                <a:cs typeface="Arial" pitchFamily="34" charset="0"/>
              </a:rPr>
              <a:t>particle/particle collision </a:t>
            </a:r>
            <a:endParaRPr lang="ja-JP" altLang="en-US" sz="3600" b="1" dirty="0">
              <a:solidFill>
                <a:schemeClr val="tx1">
                  <a:lumMod val="95000"/>
                  <a:lumOff val="5000"/>
                </a:schemeClr>
              </a:solidFill>
              <a:ea typeface="+mn-ea"/>
              <a:cs typeface="Arial" pitchFamily="34" charset="0"/>
            </a:endParaRPr>
          </a:p>
        </p:txBody>
      </p:sp>
      <p:sp>
        <p:nvSpPr>
          <p:cNvPr id="27" name="円/楕円 26"/>
          <p:cNvSpPr/>
          <p:nvPr/>
        </p:nvSpPr>
        <p:spPr bwMode="auto">
          <a:xfrm>
            <a:off x="4340225" y="2200275"/>
            <a:ext cx="206375" cy="20796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4582" name="テキスト ボックス 6"/>
          <p:cNvSpPr txBox="1">
            <a:spLocks noChangeArrowheads="1"/>
          </p:cNvSpPr>
          <p:nvPr/>
        </p:nvSpPr>
        <p:spPr bwMode="auto">
          <a:xfrm>
            <a:off x="2322513" y="1828800"/>
            <a:ext cx="13096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000">
                <a:latin typeface="Symbol" panose="05050102010706020507" pitchFamily="18" charset="2"/>
              </a:rPr>
              <a:t>a</a:t>
            </a:r>
            <a:r>
              <a:rPr lang="en-US" altLang="ja-JP" sz="2000"/>
              <a:t> particle</a:t>
            </a:r>
          </a:p>
        </p:txBody>
      </p:sp>
      <p:sp>
        <p:nvSpPr>
          <p:cNvPr id="35" name="フリーフォーム 34"/>
          <p:cNvSpPr/>
          <p:nvPr/>
        </p:nvSpPr>
        <p:spPr>
          <a:xfrm>
            <a:off x="2774950" y="1087438"/>
            <a:ext cx="1458913" cy="1208087"/>
          </a:xfrm>
          <a:custGeom>
            <a:avLst/>
            <a:gdLst>
              <a:gd name="connsiteX0" fmla="*/ 0 w 4034004"/>
              <a:gd name="connsiteY0" fmla="*/ 71822 h 746525"/>
              <a:gd name="connsiteX1" fmla="*/ 3870664 w 4034004"/>
              <a:gd name="connsiteY1" fmla="*/ 62944 h 746525"/>
              <a:gd name="connsiteX2" fmla="*/ 2947386 w 4034004"/>
              <a:gd name="connsiteY2" fmla="*/ 746525 h 746525"/>
              <a:gd name="connsiteX0" fmla="*/ 0 w 4013577"/>
              <a:gd name="connsiteY0" fmla="*/ 483383 h 496138"/>
              <a:gd name="connsiteX1" fmla="*/ 3870664 w 4013577"/>
              <a:gd name="connsiteY1" fmla="*/ 474505 h 496138"/>
              <a:gd name="connsiteX2" fmla="*/ 2840854 w 4013577"/>
              <a:gd name="connsiteY2" fmla="*/ 75010 h 496138"/>
              <a:gd name="connsiteX0" fmla="*/ 0 w 4004118"/>
              <a:gd name="connsiteY0" fmla="*/ 1403878 h 1403878"/>
              <a:gd name="connsiteX1" fmla="*/ 3861787 w 4004118"/>
              <a:gd name="connsiteY1" fmla="*/ 489478 h 1403878"/>
              <a:gd name="connsiteX2" fmla="*/ 2831977 w 4004118"/>
              <a:gd name="connsiteY2" fmla="*/ 89983 h 1403878"/>
              <a:gd name="connsiteX0" fmla="*/ 0 w 3015562"/>
              <a:gd name="connsiteY0" fmla="*/ 1352831 h 1430979"/>
              <a:gd name="connsiteX1" fmla="*/ 1535837 w 3015562"/>
              <a:gd name="connsiteY1" fmla="*/ 1343953 h 1430979"/>
              <a:gd name="connsiteX2" fmla="*/ 2831977 w 3015562"/>
              <a:gd name="connsiteY2" fmla="*/ 38936 h 1430979"/>
              <a:gd name="connsiteX0" fmla="*/ 0 w 1538307"/>
              <a:gd name="connsiteY0" fmla="*/ 878185 h 920653"/>
              <a:gd name="connsiteX1" fmla="*/ 1535837 w 1538307"/>
              <a:gd name="connsiteY1" fmla="*/ 869307 h 920653"/>
              <a:gd name="connsiteX2" fmla="*/ 275208 w 1538307"/>
              <a:gd name="connsiteY2" fmla="*/ 52561 h 920653"/>
              <a:gd name="connsiteX0" fmla="*/ 0 w 1537642"/>
              <a:gd name="connsiteY0" fmla="*/ 825624 h 868092"/>
              <a:gd name="connsiteX1" fmla="*/ 1535837 w 1537642"/>
              <a:gd name="connsiteY1" fmla="*/ 816746 h 868092"/>
              <a:gd name="connsiteX2" fmla="*/ 275208 w 1537642"/>
              <a:gd name="connsiteY2" fmla="*/ 0 h 868092"/>
              <a:gd name="connsiteX0" fmla="*/ 0 w 1536533"/>
              <a:gd name="connsiteY0" fmla="*/ 923278 h 972843"/>
              <a:gd name="connsiteX1" fmla="*/ 1535837 w 1536533"/>
              <a:gd name="connsiteY1" fmla="*/ 914400 h 972843"/>
              <a:gd name="connsiteX2" fmla="*/ 177554 w 1536533"/>
              <a:gd name="connsiteY2" fmla="*/ 0 h 972843"/>
              <a:gd name="connsiteX0" fmla="*/ 0 w 1538206"/>
              <a:gd name="connsiteY0" fmla="*/ 1198486 h 1268166"/>
              <a:gd name="connsiteX1" fmla="*/ 1535837 w 1538206"/>
              <a:gd name="connsiteY1" fmla="*/ 1189608 h 1268166"/>
              <a:gd name="connsiteX2" fmla="*/ 310719 w 1538206"/>
              <a:gd name="connsiteY2" fmla="*/ 0 h 1268166"/>
              <a:gd name="connsiteX0" fmla="*/ 0 w 1538135"/>
              <a:gd name="connsiteY0" fmla="*/ 1198486 h 1268166"/>
              <a:gd name="connsiteX1" fmla="*/ 1535837 w 1538135"/>
              <a:gd name="connsiteY1" fmla="*/ 1189608 h 1268166"/>
              <a:gd name="connsiteX2" fmla="*/ 310719 w 1538135"/>
              <a:gd name="connsiteY2" fmla="*/ 0 h 1268166"/>
              <a:gd name="connsiteX0" fmla="*/ 0 w 1538135"/>
              <a:gd name="connsiteY0" fmla="*/ 1198486 h 1229417"/>
              <a:gd name="connsiteX1" fmla="*/ 1535837 w 1538135"/>
              <a:gd name="connsiteY1" fmla="*/ 1189608 h 1229417"/>
              <a:gd name="connsiteX2" fmla="*/ 310719 w 1538135"/>
              <a:gd name="connsiteY2" fmla="*/ 0 h 1229417"/>
              <a:gd name="connsiteX0" fmla="*/ 0 w 1538135"/>
              <a:gd name="connsiteY0" fmla="*/ 1198486 h 1259981"/>
              <a:gd name="connsiteX1" fmla="*/ 1535837 w 1538135"/>
              <a:gd name="connsiteY1" fmla="*/ 1189608 h 1259981"/>
              <a:gd name="connsiteX2" fmla="*/ 310719 w 1538135"/>
              <a:gd name="connsiteY2" fmla="*/ 0 h 1259981"/>
              <a:gd name="connsiteX0" fmla="*/ 0 w 1538135"/>
              <a:gd name="connsiteY0" fmla="*/ 1198486 h 1246280"/>
              <a:gd name="connsiteX1" fmla="*/ 1535837 w 1538135"/>
              <a:gd name="connsiteY1" fmla="*/ 1189608 h 1246280"/>
              <a:gd name="connsiteX2" fmla="*/ 310719 w 1538135"/>
              <a:gd name="connsiteY2" fmla="*/ 0 h 1246280"/>
              <a:gd name="connsiteX0" fmla="*/ 0 w 1529135"/>
              <a:gd name="connsiteY0" fmla="*/ 1207364 h 1288732"/>
              <a:gd name="connsiteX1" fmla="*/ 1526960 w 1529135"/>
              <a:gd name="connsiteY1" fmla="*/ 1189608 h 1288732"/>
              <a:gd name="connsiteX2" fmla="*/ 301842 w 1529135"/>
              <a:gd name="connsiteY2" fmla="*/ 0 h 1288732"/>
              <a:gd name="connsiteX0" fmla="*/ 0 w 1529135"/>
              <a:gd name="connsiteY0" fmla="*/ 1207364 h 1278056"/>
              <a:gd name="connsiteX1" fmla="*/ 1526960 w 1529135"/>
              <a:gd name="connsiteY1" fmla="*/ 1189608 h 1278056"/>
              <a:gd name="connsiteX2" fmla="*/ 301842 w 1529135"/>
              <a:gd name="connsiteY2" fmla="*/ 0 h 1278056"/>
              <a:gd name="connsiteX0" fmla="*/ 0 w 1511425"/>
              <a:gd name="connsiteY0" fmla="*/ 1207364 h 1215696"/>
              <a:gd name="connsiteX1" fmla="*/ 1509205 w 1511425"/>
              <a:gd name="connsiteY1" fmla="*/ 1091954 h 1215696"/>
              <a:gd name="connsiteX2" fmla="*/ 301842 w 1511425"/>
              <a:gd name="connsiteY2" fmla="*/ 0 h 1215696"/>
              <a:gd name="connsiteX0" fmla="*/ 0 w 1510169"/>
              <a:gd name="connsiteY0" fmla="*/ 1207364 h 1207364"/>
              <a:gd name="connsiteX1" fmla="*/ 1509205 w 1510169"/>
              <a:gd name="connsiteY1" fmla="*/ 1091954 h 1207364"/>
              <a:gd name="connsiteX2" fmla="*/ 301842 w 1510169"/>
              <a:gd name="connsiteY2" fmla="*/ 0 h 1207364"/>
              <a:gd name="connsiteX0" fmla="*/ 0 w 1510169"/>
              <a:gd name="connsiteY0" fmla="*/ 1207364 h 1215771"/>
              <a:gd name="connsiteX1" fmla="*/ 1509205 w 1510169"/>
              <a:gd name="connsiteY1" fmla="*/ 1091954 h 1215771"/>
              <a:gd name="connsiteX2" fmla="*/ 301842 w 1510169"/>
              <a:gd name="connsiteY2" fmla="*/ 0 h 1215771"/>
              <a:gd name="connsiteX0" fmla="*/ 0 w 1421508"/>
              <a:gd name="connsiteY0" fmla="*/ 1207364 h 1269749"/>
              <a:gd name="connsiteX1" fmla="*/ 1420428 w 1421508"/>
              <a:gd name="connsiteY1" fmla="*/ 1207364 h 1269749"/>
              <a:gd name="connsiteX2" fmla="*/ 301842 w 1421508"/>
              <a:gd name="connsiteY2" fmla="*/ 0 h 1269749"/>
              <a:gd name="connsiteX0" fmla="*/ 0 w 1423786"/>
              <a:gd name="connsiteY0" fmla="*/ 1207364 h 1242357"/>
              <a:gd name="connsiteX1" fmla="*/ 1420428 w 1423786"/>
              <a:gd name="connsiteY1" fmla="*/ 1207364 h 1242357"/>
              <a:gd name="connsiteX2" fmla="*/ 301842 w 1423786"/>
              <a:gd name="connsiteY2" fmla="*/ 0 h 1242357"/>
              <a:gd name="connsiteX0" fmla="*/ 0 w 1459151"/>
              <a:gd name="connsiteY0" fmla="*/ 1207364 h 1217247"/>
              <a:gd name="connsiteX1" fmla="*/ 1455938 w 1459151"/>
              <a:gd name="connsiteY1" fmla="*/ 1154098 h 1217247"/>
              <a:gd name="connsiteX2" fmla="*/ 301842 w 1459151"/>
              <a:gd name="connsiteY2" fmla="*/ 0 h 1217247"/>
              <a:gd name="connsiteX0" fmla="*/ 0 w 1459151"/>
              <a:gd name="connsiteY0" fmla="*/ 1207364 h 1207364"/>
              <a:gd name="connsiteX1" fmla="*/ 1455938 w 1459151"/>
              <a:gd name="connsiteY1" fmla="*/ 1154098 h 1207364"/>
              <a:gd name="connsiteX2" fmla="*/ 301842 w 1459151"/>
              <a:gd name="connsiteY2" fmla="*/ 0 h 1207364"/>
            </a:gdLst>
            <a:ahLst/>
            <a:cxnLst>
              <a:cxn ang="0">
                <a:pos x="connsiteX0" y="connsiteY0"/>
              </a:cxn>
              <a:cxn ang="0">
                <a:pos x="connsiteX1" y="connsiteY1"/>
              </a:cxn>
              <a:cxn ang="0">
                <a:pos x="connsiteX2" y="connsiteY2"/>
              </a:cxn>
            </a:cxnLst>
            <a:rect l="l" t="t" r="r" b="b"/>
            <a:pathLst>
              <a:path w="1459151" h="1207364">
                <a:moveTo>
                  <a:pt x="0" y="1207364"/>
                </a:moveTo>
                <a:cubicBezTo>
                  <a:pt x="1015012" y="1191087"/>
                  <a:pt x="1396754" y="1222160"/>
                  <a:pt x="1455938" y="1154098"/>
                </a:cubicBezTo>
                <a:cubicBezTo>
                  <a:pt x="1515122" y="1086036"/>
                  <a:pt x="742766" y="389137"/>
                  <a:pt x="301842" y="0"/>
                </a:cubicBezTo>
              </a:path>
            </a:pathLst>
          </a:custGeom>
          <a:noFill/>
          <a:ln w="38100">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7" name="四角形吹き出し 36"/>
          <p:cNvSpPr/>
          <p:nvPr/>
        </p:nvSpPr>
        <p:spPr>
          <a:xfrm>
            <a:off x="4387850" y="1601788"/>
            <a:ext cx="1785938" cy="450850"/>
          </a:xfrm>
          <a:prstGeom prst="wedgeRectCallout">
            <a:avLst>
              <a:gd name="adj1" fmla="val -41834"/>
              <a:gd name="adj2" fmla="val 80289"/>
            </a:avLst>
          </a:prstGeom>
          <a:solidFill>
            <a:srgbClr val="CCFFFF"/>
          </a:solidFill>
          <a:ln w="127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3200" dirty="0">
                <a:solidFill>
                  <a:srgbClr val="FF0000"/>
                </a:solidFill>
              </a:rPr>
              <a:t>nucleus</a:t>
            </a:r>
            <a:endParaRPr lang="ja-JP" altLang="en-US" sz="3200" dirty="0">
              <a:solidFill>
                <a:srgbClr val="FF0000"/>
              </a:solidFill>
            </a:endParaRPr>
          </a:p>
        </p:txBody>
      </p:sp>
      <p:sp>
        <p:nvSpPr>
          <p:cNvPr id="24585" name="テキスト ボックス 6"/>
          <p:cNvSpPr txBox="1">
            <a:spLocks noChangeArrowheads="1"/>
          </p:cNvSpPr>
          <p:nvPr/>
        </p:nvSpPr>
        <p:spPr bwMode="auto">
          <a:xfrm>
            <a:off x="509588" y="2663825"/>
            <a:ext cx="7964487" cy="1200150"/>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400">
                <a:solidFill>
                  <a:srgbClr val="FF0000"/>
                </a:solidFill>
              </a:rPr>
              <a:t>Conservation of momentum </a:t>
            </a:r>
            <a:r>
              <a:rPr lang="en-US" altLang="ja-JP" sz="2400"/>
              <a:t>requires that the irradiated Au nucleus should move after the collision, receiving some energy from the </a:t>
            </a:r>
            <a:r>
              <a:rPr lang="en-US" altLang="ja-JP" sz="2400">
                <a:latin typeface="Symbol" panose="05050102010706020507" pitchFamily="18" charset="2"/>
              </a:rPr>
              <a:t>a</a:t>
            </a:r>
            <a:r>
              <a:rPr lang="en-US" altLang="ja-JP" sz="2400"/>
              <a:t>.   (Also remind the low of </a:t>
            </a:r>
            <a:r>
              <a:rPr lang="en-US" altLang="ja-JP" sz="2400">
                <a:solidFill>
                  <a:srgbClr val="FF0000"/>
                </a:solidFill>
              </a:rPr>
              <a:t>action and reaction</a:t>
            </a:r>
            <a:r>
              <a:rPr lang="en-US" altLang="ja-JP" sz="2400"/>
              <a:t>!)</a:t>
            </a:r>
            <a:endParaRPr lang="en-US" altLang="ja-JP" sz="2400">
              <a:solidFill>
                <a:srgbClr val="FF0000"/>
              </a:solidFill>
            </a:endParaRPr>
          </a:p>
        </p:txBody>
      </p:sp>
      <p:sp>
        <p:nvSpPr>
          <p:cNvPr id="2" name="右矢印 1"/>
          <p:cNvSpPr/>
          <p:nvPr/>
        </p:nvSpPr>
        <p:spPr>
          <a:xfrm>
            <a:off x="4772025" y="2200275"/>
            <a:ext cx="779463" cy="207963"/>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4587" name="テキスト ボックス 6"/>
          <p:cNvSpPr txBox="1">
            <a:spLocks noChangeArrowheads="1"/>
          </p:cNvSpPr>
          <p:nvPr/>
        </p:nvSpPr>
        <p:spPr bwMode="auto">
          <a:xfrm>
            <a:off x="509588" y="4016375"/>
            <a:ext cx="7964487" cy="1200150"/>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400"/>
              <a:t>The amount of transferred energy varies depending on  collisions.</a:t>
            </a:r>
          </a:p>
          <a:p>
            <a:pPr eaLnBrk="1" hangingPunct="1">
              <a:spcBef>
                <a:spcPct val="0"/>
              </a:spcBef>
              <a:buFontTx/>
              <a:buNone/>
            </a:pPr>
            <a:r>
              <a:rPr lang="en-US" altLang="ja-JP" sz="2400"/>
              <a:t>The maximum energy transfer occurs in a head-on collision.</a:t>
            </a:r>
          </a:p>
        </p:txBody>
      </p:sp>
      <p:sp>
        <p:nvSpPr>
          <p:cNvPr id="23" name="テキスト ボックス 6"/>
          <p:cNvSpPr txBox="1">
            <a:spLocks noChangeArrowheads="1"/>
          </p:cNvSpPr>
          <p:nvPr/>
        </p:nvSpPr>
        <p:spPr bwMode="auto">
          <a:xfrm>
            <a:off x="719138" y="5330825"/>
            <a:ext cx="3409950" cy="1200150"/>
          </a:xfrm>
          <a:prstGeom prst="rect">
            <a:avLst/>
          </a:prstGeom>
          <a:solidFill>
            <a:schemeClr val="bg1">
              <a:lumMod val="85000"/>
            </a:schemeClr>
          </a:solidFill>
          <a:ln w="19050">
            <a:no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endParaRPr lang="en-US" altLang="ja-JP" sz="2400" dirty="0" smtClean="0"/>
          </a:p>
          <a:p>
            <a:pPr eaLnBrk="1" hangingPunct="1">
              <a:spcBef>
                <a:spcPct val="0"/>
              </a:spcBef>
              <a:buFontTx/>
              <a:buNone/>
              <a:defRPr/>
            </a:pPr>
            <a:r>
              <a:rPr lang="en-US" altLang="ja-JP" sz="2400" dirty="0" err="1" smtClean="0"/>
              <a:t>E</a:t>
            </a:r>
            <a:r>
              <a:rPr lang="en-US" altLang="ja-JP" sz="2400" baseline="-25000" dirty="0" err="1" smtClean="0"/>
              <a:t>max</a:t>
            </a:r>
            <a:r>
              <a:rPr lang="en-US" altLang="ja-JP" sz="2400" dirty="0" smtClean="0"/>
              <a:t> =                          E</a:t>
            </a:r>
            <a:r>
              <a:rPr lang="en-US" altLang="ja-JP" sz="2400" baseline="-25000" dirty="0" smtClean="0"/>
              <a:t>0</a:t>
            </a:r>
            <a:r>
              <a:rPr lang="en-US" altLang="ja-JP" sz="2400" dirty="0" smtClean="0"/>
              <a:t> </a:t>
            </a:r>
          </a:p>
          <a:p>
            <a:pPr eaLnBrk="1" hangingPunct="1">
              <a:spcBef>
                <a:spcPct val="0"/>
              </a:spcBef>
              <a:buFontTx/>
              <a:buNone/>
              <a:defRPr/>
            </a:pPr>
            <a:endParaRPr lang="en-US" altLang="ja-JP" sz="2400" dirty="0" smtClean="0"/>
          </a:p>
        </p:txBody>
      </p:sp>
      <p:cxnSp>
        <p:nvCxnSpPr>
          <p:cNvPr id="5" name="直線コネクタ 4"/>
          <p:cNvCxnSpPr/>
          <p:nvPr/>
        </p:nvCxnSpPr>
        <p:spPr>
          <a:xfrm>
            <a:off x="1625600" y="5930900"/>
            <a:ext cx="150495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4590" name="テキスト ボックス 6"/>
          <p:cNvSpPr txBox="1">
            <a:spLocks noChangeArrowheads="1"/>
          </p:cNvSpPr>
          <p:nvPr/>
        </p:nvSpPr>
        <p:spPr bwMode="auto">
          <a:xfrm>
            <a:off x="1744663" y="5468938"/>
            <a:ext cx="14874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400"/>
              <a:t>4 m</a:t>
            </a:r>
            <a:r>
              <a:rPr lang="en-US" altLang="ja-JP" sz="2400" baseline="-25000"/>
              <a:t>1</a:t>
            </a:r>
            <a:r>
              <a:rPr lang="en-US" altLang="ja-JP" sz="2400"/>
              <a:t> m</a:t>
            </a:r>
            <a:r>
              <a:rPr lang="en-US" altLang="ja-JP" sz="2400" baseline="-25000"/>
              <a:t>2</a:t>
            </a:r>
            <a:r>
              <a:rPr lang="en-US" altLang="ja-JP" sz="2400"/>
              <a:t> </a:t>
            </a:r>
          </a:p>
        </p:txBody>
      </p:sp>
      <p:sp>
        <p:nvSpPr>
          <p:cNvPr id="24591" name="テキスト ボックス 6"/>
          <p:cNvSpPr txBox="1">
            <a:spLocks noChangeArrowheads="1"/>
          </p:cNvSpPr>
          <p:nvPr/>
        </p:nvSpPr>
        <p:spPr bwMode="auto">
          <a:xfrm>
            <a:off x="1657350" y="5930900"/>
            <a:ext cx="1473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400"/>
              <a:t>(m</a:t>
            </a:r>
            <a:r>
              <a:rPr lang="en-US" altLang="ja-JP" sz="2400" baseline="-25000"/>
              <a:t>1</a:t>
            </a:r>
            <a:r>
              <a:rPr lang="en-US" altLang="ja-JP" sz="2400"/>
              <a:t> + m</a:t>
            </a:r>
            <a:r>
              <a:rPr lang="en-US" altLang="ja-JP" sz="2400" baseline="-25000"/>
              <a:t>2</a:t>
            </a:r>
            <a:r>
              <a:rPr lang="en-US" altLang="ja-JP" sz="2400"/>
              <a:t>)</a:t>
            </a:r>
            <a:r>
              <a:rPr lang="en-US" altLang="ja-JP" sz="2400" baseline="30000"/>
              <a:t>2</a:t>
            </a:r>
          </a:p>
        </p:txBody>
      </p:sp>
      <p:sp>
        <p:nvSpPr>
          <p:cNvPr id="42" name="テキスト ボックス 6"/>
          <p:cNvSpPr txBox="1">
            <a:spLocks noChangeArrowheads="1"/>
          </p:cNvSpPr>
          <p:nvPr/>
        </p:nvSpPr>
        <p:spPr bwMode="auto">
          <a:xfrm>
            <a:off x="4052888" y="5322888"/>
            <a:ext cx="4278312" cy="1200150"/>
          </a:xfrm>
          <a:prstGeom prst="rect">
            <a:avLst/>
          </a:prstGeom>
          <a:solidFill>
            <a:schemeClr val="bg1">
              <a:lumMod val="85000"/>
            </a:schemeClr>
          </a:solidFill>
          <a:ln w="19050">
            <a:no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en-US" altLang="ja-JP" sz="2400" dirty="0" smtClean="0"/>
              <a:t>m</a:t>
            </a:r>
            <a:r>
              <a:rPr lang="en-US" altLang="ja-JP" sz="2400" baseline="-25000" dirty="0" smtClean="0"/>
              <a:t>1</a:t>
            </a:r>
            <a:r>
              <a:rPr lang="en-US" altLang="ja-JP" sz="2400" dirty="0" smtClean="0"/>
              <a:t> : projectile mass</a:t>
            </a:r>
          </a:p>
          <a:p>
            <a:pPr eaLnBrk="1" hangingPunct="1">
              <a:spcBef>
                <a:spcPct val="0"/>
              </a:spcBef>
              <a:buFontTx/>
              <a:buNone/>
              <a:defRPr/>
            </a:pPr>
            <a:r>
              <a:rPr lang="en-US" altLang="ja-JP" sz="2400" dirty="0" smtClean="0"/>
              <a:t>m</a:t>
            </a:r>
            <a:r>
              <a:rPr lang="en-US" altLang="ja-JP" sz="2400" baseline="-25000" dirty="0" smtClean="0"/>
              <a:t>2</a:t>
            </a:r>
            <a:r>
              <a:rPr lang="en-US" altLang="ja-JP" sz="2400" dirty="0" smtClean="0"/>
              <a:t> : target mass</a:t>
            </a:r>
          </a:p>
          <a:p>
            <a:pPr eaLnBrk="1" hangingPunct="1">
              <a:spcBef>
                <a:spcPct val="0"/>
              </a:spcBef>
              <a:buFontTx/>
              <a:buNone/>
              <a:defRPr/>
            </a:pPr>
            <a:r>
              <a:rPr lang="en-US" altLang="ja-JP" sz="2400" dirty="0" smtClean="0"/>
              <a:t>E</a:t>
            </a:r>
            <a:r>
              <a:rPr lang="en-US" altLang="ja-JP" sz="2400" baseline="-25000" dirty="0" smtClean="0"/>
              <a:t>0</a:t>
            </a:r>
            <a:r>
              <a:rPr lang="en-US" altLang="ja-JP" sz="2400" dirty="0" smtClean="0"/>
              <a:t> : projectile irradiation energy </a:t>
            </a:r>
          </a:p>
        </p:txBody>
      </p:sp>
      <p:sp>
        <p:nvSpPr>
          <p:cNvPr id="24593" name="スライド番号プレースホルダー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A6DEA7D8-11E4-400F-8973-A582265C3A6A}" type="slidenum">
              <a:rPr lang="ja-JP" altLang="en-US" sz="1200">
                <a:solidFill>
                  <a:srgbClr val="898989"/>
                </a:solidFill>
              </a:rPr>
              <a:pPr>
                <a:spcBef>
                  <a:spcPct val="0"/>
                </a:spcBef>
                <a:buFontTx/>
                <a:buNone/>
              </a:pPr>
              <a:t>21</a:t>
            </a:fld>
            <a:endParaRPr lang="ja-JP" altLang="en-US" sz="1200">
              <a:solidFill>
                <a:srgbClr val="898989"/>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正方形/長方形 33"/>
          <p:cNvSpPr/>
          <p:nvPr/>
        </p:nvSpPr>
        <p:spPr>
          <a:xfrm>
            <a:off x="2079625" y="3125788"/>
            <a:ext cx="2659063" cy="1898650"/>
          </a:xfrm>
          <a:prstGeom prst="rect">
            <a:avLst/>
          </a:prstGeom>
          <a:noFill/>
          <a:ln w="76200">
            <a:solidFill>
              <a:srgbClr val="CCFFCC"/>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 name="正方形/長方形 5"/>
          <p:cNvSpPr/>
          <p:nvPr/>
        </p:nvSpPr>
        <p:spPr>
          <a:xfrm>
            <a:off x="498475" y="3125788"/>
            <a:ext cx="1293813" cy="1898650"/>
          </a:xfrm>
          <a:prstGeom prst="rect">
            <a:avLst/>
          </a:prstGeom>
          <a:noFill/>
          <a:ln w="762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5604"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25605"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 name="Text Box 25"/>
          <p:cNvSpPr txBox="1">
            <a:spLocks noChangeArrowheads="1"/>
          </p:cNvSpPr>
          <p:nvPr/>
        </p:nvSpPr>
        <p:spPr bwMode="auto">
          <a:xfrm>
            <a:off x="1381125" y="188913"/>
            <a:ext cx="6781800"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solidFill>
                  <a:schemeClr val="bg1">
                    <a:lumMod val="75000"/>
                  </a:schemeClr>
                </a:solidFill>
                <a:ea typeface="+mn-ea"/>
                <a:cs typeface="Arial" pitchFamily="34" charset="0"/>
              </a:rPr>
              <a:t>maximum energy transfer</a:t>
            </a:r>
            <a:endParaRPr lang="ja-JP" altLang="en-US" sz="3600" b="1" dirty="0">
              <a:solidFill>
                <a:schemeClr val="bg1">
                  <a:lumMod val="75000"/>
                </a:schemeClr>
              </a:solidFill>
              <a:ea typeface="+mn-ea"/>
              <a:cs typeface="Arial" pitchFamily="34" charset="0"/>
            </a:endParaRPr>
          </a:p>
        </p:txBody>
      </p:sp>
      <p:sp>
        <p:nvSpPr>
          <p:cNvPr id="27" name="円/楕円 26"/>
          <p:cNvSpPr/>
          <p:nvPr/>
        </p:nvSpPr>
        <p:spPr bwMode="auto">
          <a:xfrm>
            <a:off x="2770188" y="2190750"/>
            <a:ext cx="206375" cy="20796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5608" name="テキスト ボックス 6"/>
          <p:cNvSpPr txBox="1">
            <a:spLocks noChangeArrowheads="1"/>
          </p:cNvSpPr>
          <p:nvPr/>
        </p:nvSpPr>
        <p:spPr bwMode="auto">
          <a:xfrm>
            <a:off x="857250" y="1531938"/>
            <a:ext cx="1565275" cy="400050"/>
          </a:xfrm>
          <a:prstGeom prst="rect">
            <a:avLst/>
          </a:prstGeom>
          <a:solidFill>
            <a:srgbClr val="CCECFF"/>
          </a:solidFill>
          <a:ln w="9525">
            <a:solidFill>
              <a:srgbClr val="00B0F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000"/>
              <a:t>projectile:m</a:t>
            </a:r>
            <a:r>
              <a:rPr lang="en-US" altLang="ja-JP" sz="2000" baseline="-25000"/>
              <a:t>1</a:t>
            </a:r>
          </a:p>
        </p:txBody>
      </p:sp>
      <p:sp>
        <p:nvSpPr>
          <p:cNvPr id="35" name="フリーフォーム 34"/>
          <p:cNvSpPr/>
          <p:nvPr/>
        </p:nvSpPr>
        <p:spPr>
          <a:xfrm>
            <a:off x="1204913" y="2205038"/>
            <a:ext cx="1455737" cy="176212"/>
          </a:xfrm>
          <a:custGeom>
            <a:avLst/>
            <a:gdLst>
              <a:gd name="connsiteX0" fmla="*/ 0 w 4034004"/>
              <a:gd name="connsiteY0" fmla="*/ 71822 h 746525"/>
              <a:gd name="connsiteX1" fmla="*/ 3870664 w 4034004"/>
              <a:gd name="connsiteY1" fmla="*/ 62944 h 746525"/>
              <a:gd name="connsiteX2" fmla="*/ 2947386 w 4034004"/>
              <a:gd name="connsiteY2" fmla="*/ 746525 h 746525"/>
              <a:gd name="connsiteX0" fmla="*/ 0 w 4013577"/>
              <a:gd name="connsiteY0" fmla="*/ 483383 h 496138"/>
              <a:gd name="connsiteX1" fmla="*/ 3870664 w 4013577"/>
              <a:gd name="connsiteY1" fmla="*/ 474505 h 496138"/>
              <a:gd name="connsiteX2" fmla="*/ 2840854 w 4013577"/>
              <a:gd name="connsiteY2" fmla="*/ 75010 h 496138"/>
              <a:gd name="connsiteX0" fmla="*/ 0 w 4004118"/>
              <a:gd name="connsiteY0" fmla="*/ 1403878 h 1403878"/>
              <a:gd name="connsiteX1" fmla="*/ 3861787 w 4004118"/>
              <a:gd name="connsiteY1" fmla="*/ 489478 h 1403878"/>
              <a:gd name="connsiteX2" fmla="*/ 2831977 w 4004118"/>
              <a:gd name="connsiteY2" fmla="*/ 89983 h 1403878"/>
              <a:gd name="connsiteX0" fmla="*/ 0 w 3015562"/>
              <a:gd name="connsiteY0" fmla="*/ 1352831 h 1430979"/>
              <a:gd name="connsiteX1" fmla="*/ 1535837 w 3015562"/>
              <a:gd name="connsiteY1" fmla="*/ 1343953 h 1430979"/>
              <a:gd name="connsiteX2" fmla="*/ 2831977 w 3015562"/>
              <a:gd name="connsiteY2" fmla="*/ 38936 h 1430979"/>
              <a:gd name="connsiteX0" fmla="*/ 0 w 1538307"/>
              <a:gd name="connsiteY0" fmla="*/ 878185 h 920653"/>
              <a:gd name="connsiteX1" fmla="*/ 1535837 w 1538307"/>
              <a:gd name="connsiteY1" fmla="*/ 869307 h 920653"/>
              <a:gd name="connsiteX2" fmla="*/ 275208 w 1538307"/>
              <a:gd name="connsiteY2" fmla="*/ 52561 h 920653"/>
              <a:gd name="connsiteX0" fmla="*/ 0 w 1537642"/>
              <a:gd name="connsiteY0" fmla="*/ 825624 h 868092"/>
              <a:gd name="connsiteX1" fmla="*/ 1535837 w 1537642"/>
              <a:gd name="connsiteY1" fmla="*/ 816746 h 868092"/>
              <a:gd name="connsiteX2" fmla="*/ 275208 w 1537642"/>
              <a:gd name="connsiteY2" fmla="*/ 0 h 868092"/>
              <a:gd name="connsiteX0" fmla="*/ 0 w 1536533"/>
              <a:gd name="connsiteY0" fmla="*/ 923278 h 972843"/>
              <a:gd name="connsiteX1" fmla="*/ 1535837 w 1536533"/>
              <a:gd name="connsiteY1" fmla="*/ 914400 h 972843"/>
              <a:gd name="connsiteX2" fmla="*/ 177554 w 1536533"/>
              <a:gd name="connsiteY2" fmla="*/ 0 h 972843"/>
              <a:gd name="connsiteX0" fmla="*/ 0 w 1538206"/>
              <a:gd name="connsiteY0" fmla="*/ 1198486 h 1268166"/>
              <a:gd name="connsiteX1" fmla="*/ 1535837 w 1538206"/>
              <a:gd name="connsiteY1" fmla="*/ 1189608 h 1268166"/>
              <a:gd name="connsiteX2" fmla="*/ 310719 w 1538206"/>
              <a:gd name="connsiteY2" fmla="*/ 0 h 1268166"/>
              <a:gd name="connsiteX0" fmla="*/ 0 w 1538135"/>
              <a:gd name="connsiteY0" fmla="*/ 1198486 h 1268166"/>
              <a:gd name="connsiteX1" fmla="*/ 1535837 w 1538135"/>
              <a:gd name="connsiteY1" fmla="*/ 1189608 h 1268166"/>
              <a:gd name="connsiteX2" fmla="*/ 310719 w 1538135"/>
              <a:gd name="connsiteY2" fmla="*/ 0 h 1268166"/>
              <a:gd name="connsiteX0" fmla="*/ 0 w 1538135"/>
              <a:gd name="connsiteY0" fmla="*/ 1198486 h 1229417"/>
              <a:gd name="connsiteX1" fmla="*/ 1535837 w 1538135"/>
              <a:gd name="connsiteY1" fmla="*/ 1189608 h 1229417"/>
              <a:gd name="connsiteX2" fmla="*/ 310719 w 1538135"/>
              <a:gd name="connsiteY2" fmla="*/ 0 h 1229417"/>
              <a:gd name="connsiteX0" fmla="*/ 0 w 1538135"/>
              <a:gd name="connsiteY0" fmla="*/ 1198486 h 1259981"/>
              <a:gd name="connsiteX1" fmla="*/ 1535837 w 1538135"/>
              <a:gd name="connsiteY1" fmla="*/ 1189608 h 1259981"/>
              <a:gd name="connsiteX2" fmla="*/ 310719 w 1538135"/>
              <a:gd name="connsiteY2" fmla="*/ 0 h 1259981"/>
              <a:gd name="connsiteX0" fmla="*/ 0 w 1538135"/>
              <a:gd name="connsiteY0" fmla="*/ 1198486 h 1246280"/>
              <a:gd name="connsiteX1" fmla="*/ 1535837 w 1538135"/>
              <a:gd name="connsiteY1" fmla="*/ 1189608 h 1246280"/>
              <a:gd name="connsiteX2" fmla="*/ 310719 w 1538135"/>
              <a:gd name="connsiteY2" fmla="*/ 0 h 1246280"/>
              <a:gd name="connsiteX0" fmla="*/ 0 w 1529135"/>
              <a:gd name="connsiteY0" fmla="*/ 1207364 h 1288732"/>
              <a:gd name="connsiteX1" fmla="*/ 1526960 w 1529135"/>
              <a:gd name="connsiteY1" fmla="*/ 1189608 h 1288732"/>
              <a:gd name="connsiteX2" fmla="*/ 301842 w 1529135"/>
              <a:gd name="connsiteY2" fmla="*/ 0 h 1288732"/>
              <a:gd name="connsiteX0" fmla="*/ 0 w 1529135"/>
              <a:gd name="connsiteY0" fmla="*/ 1207364 h 1278056"/>
              <a:gd name="connsiteX1" fmla="*/ 1526960 w 1529135"/>
              <a:gd name="connsiteY1" fmla="*/ 1189608 h 1278056"/>
              <a:gd name="connsiteX2" fmla="*/ 301842 w 1529135"/>
              <a:gd name="connsiteY2" fmla="*/ 0 h 1278056"/>
              <a:gd name="connsiteX0" fmla="*/ 0 w 1511425"/>
              <a:gd name="connsiteY0" fmla="*/ 1207364 h 1215696"/>
              <a:gd name="connsiteX1" fmla="*/ 1509205 w 1511425"/>
              <a:gd name="connsiteY1" fmla="*/ 1091954 h 1215696"/>
              <a:gd name="connsiteX2" fmla="*/ 301842 w 1511425"/>
              <a:gd name="connsiteY2" fmla="*/ 0 h 1215696"/>
              <a:gd name="connsiteX0" fmla="*/ 0 w 1510169"/>
              <a:gd name="connsiteY0" fmla="*/ 1207364 h 1207364"/>
              <a:gd name="connsiteX1" fmla="*/ 1509205 w 1510169"/>
              <a:gd name="connsiteY1" fmla="*/ 1091954 h 1207364"/>
              <a:gd name="connsiteX2" fmla="*/ 301842 w 1510169"/>
              <a:gd name="connsiteY2" fmla="*/ 0 h 1207364"/>
              <a:gd name="connsiteX0" fmla="*/ 0 w 1510169"/>
              <a:gd name="connsiteY0" fmla="*/ 1207364 h 1215771"/>
              <a:gd name="connsiteX1" fmla="*/ 1509205 w 1510169"/>
              <a:gd name="connsiteY1" fmla="*/ 1091954 h 1215771"/>
              <a:gd name="connsiteX2" fmla="*/ 301842 w 1510169"/>
              <a:gd name="connsiteY2" fmla="*/ 0 h 1215771"/>
              <a:gd name="connsiteX0" fmla="*/ 0 w 1421508"/>
              <a:gd name="connsiteY0" fmla="*/ 1207364 h 1269749"/>
              <a:gd name="connsiteX1" fmla="*/ 1420428 w 1421508"/>
              <a:gd name="connsiteY1" fmla="*/ 1207364 h 1269749"/>
              <a:gd name="connsiteX2" fmla="*/ 301842 w 1421508"/>
              <a:gd name="connsiteY2" fmla="*/ 0 h 1269749"/>
              <a:gd name="connsiteX0" fmla="*/ 0 w 1423786"/>
              <a:gd name="connsiteY0" fmla="*/ 1207364 h 1242357"/>
              <a:gd name="connsiteX1" fmla="*/ 1420428 w 1423786"/>
              <a:gd name="connsiteY1" fmla="*/ 1207364 h 1242357"/>
              <a:gd name="connsiteX2" fmla="*/ 301842 w 1423786"/>
              <a:gd name="connsiteY2" fmla="*/ 0 h 1242357"/>
              <a:gd name="connsiteX0" fmla="*/ 0 w 1459151"/>
              <a:gd name="connsiteY0" fmla="*/ 1207364 h 1217247"/>
              <a:gd name="connsiteX1" fmla="*/ 1455938 w 1459151"/>
              <a:gd name="connsiteY1" fmla="*/ 1154098 h 1217247"/>
              <a:gd name="connsiteX2" fmla="*/ 301842 w 1459151"/>
              <a:gd name="connsiteY2" fmla="*/ 0 h 1217247"/>
              <a:gd name="connsiteX0" fmla="*/ 0 w 1459151"/>
              <a:gd name="connsiteY0" fmla="*/ 1207364 h 1207364"/>
              <a:gd name="connsiteX1" fmla="*/ 1455938 w 1459151"/>
              <a:gd name="connsiteY1" fmla="*/ 1154098 h 1207364"/>
              <a:gd name="connsiteX2" fmla="*/ 301842 w 1459151"/>
              <a:gd name="connsiteY2" fmla="*/ 0 h 1207364"/>
              <a:gd name="connsiteX0" fmla="*/ 0 w 1458341"/>
              <a:gd name="connsiteY0" fmla="*/ 173511 h 191140"/>
              <a:gd name="connsiteX1" fmla="*/ 1455938 w 1458341"/>
              <a:gd name="connsiteY1" fmla="*/ 120245 h 191140"/>
              <a:gd name="connsiteX2" fmla="*/ 24706 w 1458341"/>
              <a:gd name="connsiteY2" fmla="*/ 0 h 191140"/>
              <a:gd name="connsiteX0" fmla="*/ 0 w 1458583"/>
              <a:gd name="connsiteY0" fmla="*/ 173511 h 173511"/>
              <a:gd name="connsiteX1" fmla="*/ 1455938 w 1458583"/>
              <a:gd name="connsiteY1" fmla="*/ 120245 h 173511"/>
              <a:gd name="connsiteX2" fmla="*/ 24706 w 1458583"/>
              <a:gd name="connsiteY2" fmla="*/ 0 h 173511"/>
              <a:gd name="connsiteX0" fmla="*/ 0 w 1459619"/>
              <a:gd name="connsiteY0" fmla="*/ 173511 h 173511"/>
              <a:gd name="connsiteX1" fmla="*/ 1455938 w 1459619"/>
              <a:gd name="connsiteY1" fmla="*/ 120245 h 173511"/>
              <a:gd name="connsiteX2" fmla="*/ 24706 w 1459619"/>
              <a:gd name="connsiteY2" fmla="*/ 0 h 173511"/>
              <a:gd name="connsiteX0" fmla="*/ 0 w 1458583"/>
              <a:gd name="connsiteY0" fmla="*/ 173511 h 176716"/>
              <a:gd name="connsiteX1" fmla="*/ 1455938 w 1458583"/>
              <a:gd name="connsiteY1" fmla="*/ 120245 h 176716"/>
              <a:gd name="connsiteX2" fmla="*/ 24706 w 1458583"/>
              <a:gd name="connsiteY2" fmla="*/ 0 h 176716"/>
              <a:gd name="connsiteX0" fmla="*/ 0 w 1455938"/>
              <a:gd name="connsiteY0" fmla="*/ 173511 h 176716"/>
              <a:gd name="connsiteX1" fmla="*/ 1455938 w 1455938"/>
              <a:gd name="connsiteY1" fmla="*/ 120245 h 176716"/>
              <a:gd name="connsiteX2" fmla="*/ 24706 w 1455938"/>
              <a:gd name="connsiteY2" fmla="*/ 0 h 176716"/>
              <a:gd name="connsiteX0" fmla="*/ 0 w 1455938"/>
              <a:gd name="connsiteY0" fmla="*/ 173511 h 176716"/>
              <a:gd name="connsiteX1" fmla="*/ 1455938 w 1455938"/>
              <a:gd name="connsiteY1" fmla="*/ 120245 h 176716"/>
              <a:gd name="connsiteX2" fmla="*/ 24706 w 1455938"/>
              <a:gd name="connsiteY2" fmla="*/ 0 h 176716"/>
              <a:gd name="connsiteX0" fmla="*/ 0 w 1455938"/>
              <a:gd name="connsiteY0" fmla="*/ 173511 h 176716"/>
              <a:gd name="connsiteX1" fmla="*/ 1455938 w 1455938"/>
              <a:gd name="connsiteY1" fmla="*/ 120245 h 176716"/>
              <a:gd name="connsiteX2" fmla="*/ 24706 w 1455938"/>
              <a:gd name="connsiteY2" fmla="*/ 0 h 176716"/>
            </a:gdLst>
            <a:ahLst/>
            <a:cxnLst>
              <a:cxn ang="0">
                <a:pos x="connsiteX0" y="connsiteY0"/>
              </a:cxn>
              <a:cxn ang="0">
                <a:pos x="connsiteX1" y="connsiteY1"/>
              </a:cxn>
              <a:cxn ang="0">
                <a:pos x="connsiteX2" y="connsiteY2"/>
              </a:cxn>
            </a:cxnLst>
            <a:rect l="l" t="t" r="r" b="b"/>
            <a:pathLst>
              <a:path w="1455938" h="176716">
                <a:moveTo>
                  <a:pt x="0" y="173511"/>
                </a:moveTo>
                <a:cubicBezTo>
                  <a:pt x="1015012" y="157234"/>
                  <a:pt x="1415229" y="216000"/>
                  <a:pt x="1455938" y="120245"/>
                </a:cubicBezTo>
                <a:cubicBezTo>
                  <a:pt x="1422743" y="52183"/>
                  <a:pt x="576485" y="29136"/>
                  <a:pt x="24706" y="0"/>
                </a:cubicBezTo>
              </a:path>
            </a:pathLst>
          </a:custGeom>
          <a:noFill/>
          <a:ln w="38100">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37" name="四角形吹き出し 36"/>
          <p:cNvSpPr/>
          <p:nvPr/>
        </p:nvSpPr>
        <p:spPr>
          <a:xfrm>
            <a:off x="2559050" y="1544638"/>
            <a:ext cx="1357313" cy="396875"/>
          </a:xfrm>
          <a:prstGeom prst="wedgeRectCallout">
            <a:avLst>
              <a:gd name="adj1" fmla="val -27589"/>
              <a:gd name="adj2" fmla="val 94950"/>
            </a:avLst>
          </a:prstGeom>
          <a:solidFill>
            <a:srgbClr val="CCFFFF"/>
          </a:solidFill>
          <a:ln w="127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2000" dirty="0">
                <a:solidFill>
                  <a:srgbClr val="FF0000"/>
                </a:solidFill>
              </a:rPr>
              <a:t>target:m</a:t>
            </a:r>
            <a:r>
              <a:rPr lang="en-US" altLang="ja-JP" sz="2000" baseline="-25000" dirty="0">
                <a:solidFill>
                  <a:srgbClr val="FF0000"/>
                </a:solidFill>
              </a:rPr>
              <a:t>2</a:t>
            </a:r>
            <a:endParaRPr lang="ja-JP" altLang="en-US" sz="2000" baseline="-25000" dirty="0">
              <a:solidFill>
                <a:srgbClr val="FF0000"/>
              </a:solidFill>
            </a:endParaRPr>
          </a:p>
        </p:txBody>
      </p:sp>
      <p:sp>
        <p:nvSpPr>
          <p:cNvPr id="2" name="右矢印 1"/>
          <p:cNvSpPr/>
          <p:nvPr/>
        </p:nvSpPr>
        <p:spPr>
          <a:xfrm>
            <a:off x="3201988" y="2190750"/>
            <a:ext cx="779462" cy="207963"/>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nvGrpSpPr>
          <p:cNvPr id="25612" name="グループ化 6"/>
          <p:cNvGrpSpPr>
            <a:grpSpLocks/>
          </p:cNvGrpSpPr>
          <p:nvPr/>
        </p:nvGrpSpPr>
        <p:grpSpPr bwMode="auto">
          <a:xfrm>
            <a:off x="5213350" y="5321300"/>
            <a:ext cx="3409950" cy="1201738"/>
            <a:chOff x="5213928" y="5441693"/>
            <a:chExt cx="3409810" cy="1200329"/>
          </a:xfrm>
        </p:grpSpPr>
        <p:sp>
          <p:nvSpPr>
            <p:cNvPr id="23" name="テキスト ボックス 6"/>
            <p:cNvSpPr txBox="1">
              <a:spLocks noChangeArrowheads="1"/>
            </p:cNvSpPr>
            <p:nvPr/>
          </p:nvSpPr>
          <p:spPr bwMode="auto">
            <a:xfrm>
              <a:off x="5213928" y="5441693"/>
              <a:ext cx="3409810" cy="1200329"/>
            </a:xfrm>
            <a:prstGeom prst="rect">
              <a:avLst/>
            </a:prstGeom>
            <a:solidFill>
              <a:schemeClr val="bg1">
                <a:lumMod val="85000"/>
              </a:schemeClr>
            </a:solidFill>
            <a:ln w="19050">
              <a:no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endParaRPr lang="en-US" altLang="ja-JP" sz="2400" dirty="0" smtClean="0"/>
            </a:p>
            <a:p>
              <a:pPr eaLnBrk="1" hangingPunct="1">
                <a:spcBef>
                  <a:spcPct val="0"/>
                </a:spcBef>
                <a:buFontTx/>
                <a:buNone/>
                <a:defRPr/>
              </a:pPr>
              <a:r>
                <a:rPr lang="en-US" altLang="ja-JP" sz="2400" dirty="0" err="1" smtClean="0"/>
                <a:t>E</a:t>
              </a:r>
              <a:r>
                <a:rPr lang="en-US" altLang="ja-JP" sz="2400" baseline="-25000" dirty="0" err="1" smtClean="0"/>
                <a:t>max</a:t>
              </a:r>
              <a:r>
                <a:rPr lang="en-US" altLang="ja-JP" sz="2400" dirty="0" smtClean="0"/>
                <a:t> =                          E</a:t>
              </a:r>
              <a:r>
                <a:rPr lang="en-US" altLang="ja-JP" sz="2400" baseline="-25000" dirty="0" smtClean="0"/>
                <a:t>0</a:t>
              </a:r>
              <a:r>
                <a:rPr lang="en-US" altLang="ja-JP" sz="2400" dirty="0" smtClean="0"/>
                <a:t> </a:t>
              </a:r>
            </a:p>
            <a:p>
              <a:pPr eaLnBrk="1" hangingPunct="1">
                <a:spcBef>
                  <a:spcPct val="0"/>
                </a:spcBef>
                <a:buFontTx/>
                <a:buNone/>
                <a:defRPr/>
              </a:pPr>
              <a:endParaRPr lang="en-US" altLang="ja-JP" sz="2400" dirty="0" smtClean="0"/>
            </a:p>
          </p:txBody>
        </p:sp>
        <p:cxnSp>
          <p:nvCxnSpPr>
            <p:cNvPr id="5" name="直線コネクタ 4"/>
            <p:cNvCxnSpPr/>
            <p:nvPr/>
          </p:nvCxnSpPr>
          <p:spPr>
            <a:xfrm>
              <a:off x="6120354" y="6041064"/>
              <a:ext cx="150647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5640" name="テキスト ボックス 6"/>
            <p:cNvSpPr txBox="1">
              <a:spLocks noChangeArrowheads="1"/>
            </p:cNvSpPr>
            <p:nvPr/>
          </p:nvSpPr>
          <p:spPr bwMode="auto">
            <a:xfrm>
              <a:off x="6276113" y="5580192"/>
              <a:ext cx="148705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400"/>
                <a:t>4 m</a:t>
              </a:r>
              <a:r>
                <a:rPr lang="en-US" altLang="ja-JP" sz="2400" baseline="-25000"/>
                <a:t>1</a:t>
              </a:r>
              <a:r>
                <a:rPr lang="en-US" altLang="ja-JP" sz="2400"/>
                <a:t> m</a:t>
              </a:r>
              <a:r>
                <a:rPr lang="en-US" altLang="ja-JP" sz="2400" baseline="-25000"/>
                <a:t>2</a:t>
              </a:r>
              <a:r>
                <a:rPr lang="en-US" altLang="ja-JP" sz="2400"/>
                <a:t> </a:t>
              </a:r>
            </a:p>
          </p:txBody>
        </p:sp>
        <p:sp>
          <p:nvSpPr>
            <p:cNvPr id="25641" name="テキスト ボックス 6"/>
            <p:cNvSpPr txBox="1">
              <a:spLocks noChangeArrowheads="1"/>
            </p:cNvSpPr>
            <p:nvPr/>
          </p:nvSpPr>
          <p:spPr bwMode="auto">
            <a:xfrm>
              <a:off x="6151776" y="6041857"/>
              <a:ext cx="147443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400"/>
                <a:t>(m</a:t>
              </a:r>
              <a:r>
                <a:rPr lang="en-US" altLang="ja-JP" sz="2400" baseline="-25000"/>
                <a:t>1</a:t>
              </a:r>
              <a:r>
                <a:rPr lang="en-US" altLang="ja-JP" sz="2400"/>
                <a:t> + m</a:t>
              </a:r>
              <a:r>
                <a:rPr lang="en-US" altLang="ja-JP" sz="2400" baseline="-25000"/>
                <a:t>2</a:t>
              </a:r>
              <a:r>
                <a:rPr lang="en-US" altLang="ja-JP" sz="2400"/>
                <a:t>)</a:t>
              </a:r>
              <a:r>
                <a:rPr lang="en-US" altLang="ja-JP" sz="2400" baseline="30000"/>
                <a:t>2</a:t>
              </a:r>
            </a:p>
          </p:txBody>
        </p:sp>
      </p:grpSp>
      <p:sp>
        <p:nvSpPr>
          <p:cNvPr id="42" name="テキスト ボックス 6"/>
          <p:cNvSpPr txBox="1">
            <a:spLocks noChangeArrowheads="1"/>
          </p:cNvSpPr>
          <p:nvPr/>
        </p:nvSpPr>
        <p:spPr bwMode="auto">
          <a:xfrm>
            <a:off x="4344988" y="1103313"/>
            <a:ext cx="4278312" cy="1938337"/>
          </a:xfrm>
          <a:prstGeom prst="rect">
            <a:avLst/>
          </a:prstGeom>
          <a:solidFill>
            <a:schemeClr val="bg1">
              <a:lumMod val="85000"/>
            </a:schemeClr>
          </a:solidFill>
          <a:ln w="19050">
            <a:no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en-US" altLang="ja-JP" sz="2000" dirty="0" smtClean="0"/>
              <a:t>m</a:t>
            </a:r>
            <a:r>
              <a:rPr lang="en-US" altLang="ja-JP" sz="2000" baseline="-25000" dirty="0" smtClean="0"/>
              <a:t>1</a:t>
            </a:r>
            <a:r>
              <a:rPr lang="en-US" altLang="ja-JP" sz="2000" dirty="0" smtClean="0"/>
              <a:t> : projectile mass</a:t>
            </a:r>
          </a:p>
          <a:p>
            <a:pPr eaLnBrk="1" hangingPunct="1">
              <a:spcBef>
                <a:spcPct val="0"/>
              </a:spcBef>
              <a:buFontTx/>
              <a:buNone/>
              <a:defRPr/>
            </a:pPr>
            <a:r>
              <a:rPr lang="en-US" altLang="ja-JP" sz="2000" dirty="0" smtClean="0"/>
              <a:t>m</a:t>
            </a:r>
            <a:r>
              <a:rPr lang="en-US" altLang="ja-JP" sz="2000" baseline="-25000" dirty="0" smtClean="0"/>
              <a:t>2</a:t>
            </a:r>
            <a:r>
              <a:rPr lang="en-US" altLang="ja-JP" sz="2000" dirty="0" smtClean="0"/>
              <a:t> : target mass</a:t>
            </a:r>
          </a:p>
          <a:p>
            <a:pPr eaLnBrk="1" hangingPunct="1">
              <a:spcBef>
                <a:spcPct val="0"/>
              </a:spcBef>
              <a:buFontTx/>
              <a:buNone/>
              <a:defRPr/>
            </a:pPr>
            <a:r>
              <a:rPr lang="en-US" altLang="ja-JP" sz="2000" dirty="0" smtClean="0"/>
              <a:t>v</a:t>
            </a:r>
            <a:r>
              <a:rPr lang="en-US" altLang="ja-JP" sz="2000" baseline="-25000" dirty="0" smtClean="0"/>
              <a:t>10</a:t>
            </a:r>
            <a:r>
              <a:rPr lang="en-US" altLang="ja-JP" sz="2000" dirty="0" smtClean="0"/>
              <a:t> : projectile speed before collision </a:t>
            </a:r>
            <a:r>
              <a:rPr lang="en-US" altLang="ja-JP" sz="2000" dirty="0" smtClean="0">
                <a:solidFill>
                  <a:srgbClr val="0066FF"/>
                </a:solidFill>
              </a:rPr>
              <a:t>v</a:t>
            </a:r>
            <a:r>
              <a:rPr lang="en-US" altLang="ja-JP" sz="2000" baseline="-25000" dirty="0" smtClean="0">
                <a:solidFill>
                  <a:srgbClr val="0066FF"/>
                </a:solidFill>
              </a:rPr>
              <a:t>11</a:t>
            </a:r>
            <a:r>
              <a:rPr lang="en-US" altLang="ja-JP" sz="2000" dirty="0" smtClean="0"/>
              <a:t> : projectile speed after collision </a:t>
            </a:r>
          </a:p>
          <a:p>
            <a:pPr eaLnBrk="1" hangingPunct="1">
              <a:spcBef>
                <a:spcPct val="0"/>
              </a:spcBef>
              <a:buFont typeface="Arial" panose="020B0604020202020204" pitchFamily="34" charset="0"/>
              <a:buNone/>
              <a:defRPr/>
            </a:pPr>
            <a:r>
              <a:rPr lang="en-US" altLang="ja-JP" sz="2000" dirty="0" smtClean="0">
                <a:solidFill>
                  <a:srgbClr val="0066FF"/>
                </a:solidFill>
              </a:rPr>
              <a:t>v</a:t>
            </a:r>
            <a:r>
              <a:rPr lang="en-US" altLang="ja-JP" sz="2000" baseline="-25000" dirty="0" smtClean="0">
                <a:solidFill>
                  <a:srgbClr val="0066FF"/>
                </a:solidFill>
              </a:rPr>
              <a:t>21</a:t>
            </a:r>
            <a:r>
              <a:rPr lang="en-US" altLang="ja-JP" sz="2000" dirty="0" smtClean="0"/>
              <a:t> : target speed after collision</a:t>
            </a:r>
          </a:p>
          <a:p>
            <a:pPr eaLnBrk="1" hangingPunct="1">
              <a:spcBef>
                <a:spcPct val="0"/>
              </a:spcBef>
              <a:buFont typeface="Arial" panose="020B0604020202020204" pitchFamily="34" charset="0"/>
              <a:buNone/>
              <a:defRPr/>
            </a:pPr>
            <a:r>
              <a:rPr lang="en-US" altLang="ja-JP" sz="2000" dirty="0" smtClean="0"/>
              <a:t>(</a:t>
            </a:r>
            <a:r>
              <a:rPr lang="en-US" altLang="ja-JP" sz="2000" dirty="0" smtClean="0">
                <a:solidFill>
                  <a:srgbClr val="0066FF"/>
                </a:solidFill>
              </a:rPr>
              <a:t>v</a:t>
            </a:r>
            <a:r>
              <a:rPr lang="en-US" altLang="ja-JP" sz="2000" baseline="-25000" dirty="0" smtClean="0">
                <a:solidFill>
                  <a:srgbClr val="0066FF"/>
                </a:solidFill>
              </a:rPr>
              <a:t>11</a:t>
            </a:r>
            <a:r>
              <a:rPr lang="en-US" altLang="ja-JP" sz="2000" dirty="0" smtClean="0"/>
              <a:t> and </a:t>
            </a:r>
            <a:r>
              <a:rPr lang="en-US" altLang="ja-JP" sz="2000" dirty="0" smtClean="0">
                <a:solidFill>
                  <a:srgbClr val="0066FF"/>
                </a:solidFill>
              </a:rPr>
              <a:t>v</a:t>
            </a:r>
            <a:r>
              <a:rPr lang="en-US" altLang="ja-JP" sz="2000" baseline="-25000" dirty="0" smtClean="0">
                <a:solidFill>
                  <a:srgbClr val="0066FF"/>
                </a:solidFill>
              </a:rPr>
              <a:t>21</a:t>
            </a:r>
            <a:r>
              <a:rPr lang="en-US" altLang="ja-JP" sz="2000" dirty="0" smtClean="0"/>
              <a:t> are unknown.)</a:t>
            </a:r>
          </a:p>
        </p:txBody>
      </p:sp>
      <p:sp>
        <p:nvSpPr>
          <p:cNvPr id="17" name="円/楕円 16"/>
          <p:cNvSpPr/>
          <p:nvPr/>
        </p:nvSpPr>
        <p:spPr bwMode="auto">
          <a:xfrm>
            <a:off x="998538" y="2236788"/>
            <a:ext cx="206375" cy="20796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5615" name="テキスト ボックス 6"/>
          <p:cNvSpPr txBox="1">
            <a:spLocks noChangeArrowheads="1"/>
          </p:cNvSpPr>
          <p:nvPr/>
        </p:nvSpPr>
        <p:spPr bwMode="auto">
          <a:xfrm>
            <a:off x="598488" y="2722563"/>
            <a:ext cx="4333875"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000"/>
              <a:t>conservation of energy</a:t>
            </a:r>
          </a:p>
          <a:p>
            <a:pPr eaLnBrk="1" hangingPunct="1">
              <a:spcBef>
                <a:spcPct val="0"/>
              </a:spcBef>
              <a:buFontTx/>
              <a:buNone/>
            </a:pPr>
            <a:endParaRPr lang="en-US" altLang="ja-JP" sz="2000"/>
          </a:p>
          <a:p>
            <a:pPr eaLnBrk="1" hangingPunct="1">
              <a:spcBef>
                <a:spcPct val="0"/>
              </a:spcBef>
              <a:buFontTx/>
              <a:buNone/>
            </a:pPr>
            <a:r>
              <a:rPr lang="en-US" altLang="ja-JP" sz="2000"/>
              <a:t>     m</a:t>
            </a:r>
            <a:r>
              <a:rPr lang="en-US" altLang="ja-JP" sz="2000" baseline="-25000"/>
              <a:t>1</a:t>
            </a:r>
            <a:r>
              <a:rPr lang="en-US" altLang="ja-JP" sz="2000"/>
              <a:t> v</a:t>
            </a:r>
            <a:r>
              <a:rPr lang="en-US" altLang="ja-JP" sz="2000" baseline="-25000"/>
              <a:t>10</a:t>
            </a:r>
            <a:r>
              <a:rPr lang="en-US" altLang="ja-JP" sz="2000" baseline="30000"/>
              <a:t>2</a:t>
            </a:r>
            <a:r>
              <a:rPr lang="en-US" altLang="ja-JP" sz="2000" baseline="-25000"/>
              <a:t> </a:t>
            </a:r>
            <a:r>
              <a:rPr lang="en-US" altLang="ja-JP" sz="2000"/>
              <a:t>  =         m</a:t>
            </a:r>
            <a:r>
              <a:rPr lang="en-US" altLang="ja-JP" sz="2000" baseline="-25000"/>
              <a:t>1</a:t>
            </a:r>
            <a:r>
              <a:rPr lang="en-US" altLang="ja-JP" sz="2000"/>
              <a:t> v</a:t>
            </a:r>
            <a:r>
              <a:rPr lang="en-US" altLang="ja-JP" sz="2000" baseline="-25000"/>
              <a:t>11</a:t>
            </a:r>
            <a:r>
              <a:rPr lang="en-US" altLang="ja-JP" sz="2000" baseline="30000"/>
              <a:t>2</a:t>
            </a:r>
            <a:r>
              <a:rPr lang="en-US" altLang="ja-JP" sz="2000" baseline="-25000"/>
              <a:t> </a:t>
            </a:r>
            <a:r>
              <a:rPr lang="en-US" altLang="ja-JP" sz="2000"/>
              <a:t>   +       m</a:t>
            </a:r>
            <a:r>
              <a:rPr lang="en-US" altLang="ja-JP" sz="2000" baseline="-25000"/>
              <a:t>2</a:t>
            </a:r>
            <a:r>
              <a:rPr lang="en-US" altLang="ja-JP" sz="2000"/>
              <a:t> v</a:t>
            </a:r>
            <a:r>
              <a:rPr lang="en-US" altLang="ja-JP" sz="2000" baseline="-25000"/>
              <a:t>21</a:t>
            </a:r>
            <a:r>
              <a:rPr lang="en-US" altLang="ja-JP" sz="2000" baseline="30000"/>
              <a:t>2</a:t>
            </a:r>
            <a:r>
              <a:rPr lang="en-US" altLang="ja-JP" sz="2000" baseline="-25000"/>
              <a:t> </a:t>
            </a:r>
          </a:p>
          <a:p>
            <a:pPr eaLnBrk="1" hangingPunct="1">
              <a:spcBef>
                <a:spcPct val="0"/>
              </a:spcBef>
              <a:buFontTx/>
              <a:buNone/>
            </a:pPr>
            <a:endParaRPr lang="en-US" altLang="ja-JP" sz="2000"/>
          </a:p>
          <a:p>
            <a:pPr eaLnBrk="1" hangingPunct="1">
              <a:spcBef>
                <a:spcPct val="0"/>
              </a:spcBef>
              <a:buFontTx/>
              <a:buNone/>
            </a:pPr>
            <a:r>
              <a:rPr lang="en-US" altLang="ja-JP" sz="2000"/>
              <a:t>conservation of momentum </a:t>
            </a:r>
          </a:p>
          <a:p>
            <a:pPr eaLnBrk="1" hangingPunct="1">
              <a:spcBef>
                <a:spcPct val="0"/>
              </a:spcBef>
              <a:buFontTx/>
              <a:buNone/>
            </a:pPr>
            <a:r>
              <a:rPr lang="en-US" altLang="ja-JP" sz="2000"/>
              <a:t>       m</a:t>
            </a:r>
            <a:r>
              <a:rPr lang="en-US" altLang="ja-JP" sz="2000" baseline="-25000"/>
              <a:t>1</a:t>
            </a:r>
            <a:r>
              <a:rPr lang="en-US" altLang="ja-JP" sz="2000"/>
              <a:t> v</a:t>
            </a:r>
            <a:r>
              <a:rPr lang="en-US" altLang="ja-JP" sz="2000" baseline="-25000"/>
              <a:t>10 </a:t>
            </a:r>
            <a:r>
              <a:rPr lang="en-US" altLang="ja-JP" sz="2000"/>
              <a:t>  =   - m</a:t>
            </a:r>
            <a:r>
              <a:rPr lang="en-US" altLang="ja-JP" sz="2000" baseline="-25000"/>
              <a:t>1</a:t>
            </a:r>
            <a:r>
              <a:rPr lang="en-US" altLang="ja-JP" sz="2000"/>
              <a:t> v</a:t>
            </a:r>
            <a:r>
              <a:rPr lang="en-US" altLang="ja-JP" sz="2000" baseline="-25000"/>
              <a:t>11 </a:t>
            </a:r>
            <a:r>
              <a:rPr lang="en-US" altLang="ja-JP" sz="2000"/>
              <a:t>+ m</a:t>
            </a:r>
            <a:r>
              <a:rPr lang="en-US" altLang="ja-JP" sz="2000" baseline="-25000"/>
              <a:t>2</a:t>
            </a:r>
            <a:r>
              <a:rPr lang="en-US" altLang="ja-JP" sz="2000"/>
              <a:t> v</a:t>
            </a:r>
            <a:r>
              <a:rPr lang="en-US" altLang="ja-JP" sz="2000" baseline="-25000"/>
              <a:t>21</a:t>
            </a:r>
            <a:endParaRPr lang="en-US" altLang="ja-JP" sz="2000"/>
          </a:p>
        </p:txBody>
      </p:sp>
      <p:sp>
        <p:nvSpPr>
          <p:cNvPr id="25616" name="テキスト ボックス 6"/>
          <p:cNvSpPr txBox="1">
            <a:spLocks noChangeArrowheads="1"/>
          </p:cNvSpPr>
          <p:nvPr/>
        </p:nvSpPr>
        <p:spPr bwMode="auto">
          <a:xfrm>
            <a:off x="1519238" y="2306638"/>
            <a:ext cx="4953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000"/>
              <a:t>v</a:t>
            </a:r>
            <a:r>
              <a:rPr lang="en-US" altLang="ja-JP" sz="2000" baseline="-25000"/>
              <a:t>10</a:t>
            </a:r>
            <a:endParaRPr lang="en-US" altLang="ja-JP" sz="2000"/>
          </a:p>
        </p:txBody>
      </p:sp>
      <p:sp>
        <p:nvSpPr>
          <p:cNvPr id="25617" name="テキスト ボックス 6"/>
          <p:cNvSpPr txBox="1">
            <a:spLocks noChangeArrowheads="1"/>
          </p:cNvSpPr>
          <p:nvPr/>
        </p:nvSpPr>
        <p:spPr bwMode="auto">
          <a:xfrm>
            <a:off x="1533525" y="1843088"/>
            <a:ext cx="4953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000"/>
              <a:t>v</a:t>
            </a:r>
            <a:r>
              <a:rPr lang="en-US" altLang="ja-JP" sz="2000" baseline="-25000"/>
              <a:t>11</a:t>
            </a:r>
            <a:endParaRPr lang="en-US" altLang="ja-JP" sz="2000"/>
          </a:p>
        </p:txBody>
      </p:sp>
      <p:sp>
        <p:nvSpPr>
          <p:cNvPr id="25618" name="テキスト ボックス 6"/>
          <p:cNvSpPr txBox="1">
            <a:spLocks noChangeArrowheads="1"/>
          </p:cNvSpPr>
          <p:nvPr/>
        </p:nvSpPr>
        <p:spPr bwMode="auto">
          <a:xfrm>
            <a:off x="3368675" y="2247900"/>
            <a:ext cx="4968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000"/>
              <a:t>v</a:t>
            </a:r>
            <a:r>
              <a:rPr lang="en-US" altLang="ja-JP" sz="2000" baseline="-25000"/>
              <a:t>21</a:t>
            </a:r>
            <a:endParaRPr lang="en-US" altLang="ja-JP" sz="2000"/>
          </a:p>
        </p:txBody>
      </p:sp>
      <p:grpSp>
        <p:nvGrpSpPr>
          <p:cNvPr id="25619" name="グループ化 3"/>
          <p:cNvGrpSpPr>
            <a:grpSpLocks/>
          </p:cNvGrpSpPr>
          <p:nvPr/>
        </p:nvGrpSpPr>
        <p:grpSpPr bwMode="auto">
          <a:xfrm>
            <a:off x="638175" y="3179763"/>
            <a:ext cx="300038" cy="706437"/>
            <a:chOff x="4540679" y="2971823"/>
            <a:chExt cx="299176" cy="707886"/>
          </a:xfrm>
        </p:grpSpPr>
        <p:sp>
          <p:nvSpPr>
            <p:cNvPr id="25636" name="テキスト ボックス 6"/>
            <p:cNvSpPr txBox="1">
              <a:spLocks noChangeArrowheads="1"/>
            </p:cNvSpPr>
            <p:nvPr/>
          </p:nvSpPr>
          <p:spPr bwMode="auto">
            <a:xfrm>
              <a:off x="4540679" y="2971823"/>
              <a:ext cx="29917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000"/>
                <a:t>1</a:t>
              </a:r>
            </a:p>
            <a:p>
              <a:pPr eaLnBrk="1" hangingPunct="1">
                <a:spcBef>
                  <a:spcPct val="0"/>
                </a:spcBef>
                <a:buFontTx/>
                <a:buNone/>
              </a:pPr>
              <a:r>
                <a:rPr lang="en-US" altLang="ja-JP" sz="2000"/>
                <a:t>2</a:t>
              </a:r>
            </a:p>
          </p:txBody>
        </p:sp>
        <p:cxnSp>
          <p:nvCxnSpPr>
            <p:cNvPr id="25" name="直線コネクタ 24"/>
            <p:cNvCxnSpPr>
              <a:endCxn id="25636" idx="3"/>
            </p:cNvCxnSpPr>
            <p:nvPr/>
          </p:nvCxnSpPr>
          <p:spPr>
            <a:xfrm>
              <a:off x="4540679" y="3326561"/>
              <a:ext cx="29917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5620" name="グループ化 25"/>
          <p:cNvGrpSpPr>
            <a:grpSpLocks/>
          </p:cNvGrpSpPr>
          <p:nvPr/>
        </p:nvGrpSpPr>
        <p:grpSpPr bwMode="auto">
          <a:xfrm>
            <a:off x="2130425" y="3203575"/>
            <a:ext cx="300038" cy="708025"/>
            <a:chOff x="4540679" y="2971823"/>
            <a:chExt cx="299176" cy="707886"/>
          </a:xfrm>
        </p:grpSpPr>
        <p:sp>
          <p:nvSpPr>
            <p:cNvPr id="25634" name="テキスト ボックス 6"/>
            <p:cNvSpPr txBox="1">
              <a:spLocks noChangeArrowheads="1"/>
            </p:cNvSpPr>
            <p:nvPr/>
          </p:nvSpPr>
          <p:spPr bwMode="auto">
            <a:xfrm>
              <a:off x="4540679" y="2971823"/>
              <a:ext cx="29917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000"/>
                <a:t>1</a:t>
              </a:r>
            </a:p>
            <a:p>
              <a:pPr eaLnBrk="1" hangingPunct="1">
                <a:spcBef>
                  <a:spcPct val="0"/>
                </a:spcBef>
                <a:buFontTx/>
                <a:buNone/>
              </a:pPr>
              <a:r>
                <a:rPr lang="en-US" altLang="ja-JP" sz="2000"/>
                <a:t>2</a:t>
              </a:r>
            </a:p>
          </p:txBody>
        </p:sp>
        <p:cxnSp>
          <p:nvCxnSpPr>
            <p:cNvPr id="30" name="直線コネクタ 29"/>
            <p:cNvCxnSpPr>
              <a:endCxn id="25634" idx="3"/>
            </p:cNvCxnSpPr>
            <p:nvPr/>
          </p:nvCxnSpPr>
          <p:spPr>
            <a:xfrm>
              <a:off x="4540679" y="3325766"/>
              <a:ext cx="29917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5621" name="グループ化 30"/>
          <p:cNvGrpSpPr>
            <a:grpSpLocks/>
          </p:cNvGrpSpPr>
          <p:nvPr/>
        </p:nvGrpSpPr>
        <p:grpSpPr bwMode="auto">
          <a:xfrm>
            <a:off x="3571875" y="3206750"/>
            <a:ext cx="300038" cy="708025"/>
            <a:chOff x="4540679" y="2971823"/>
            <a:chExt cx="299176" cy="707886"/>
          </a:xfrm>
        </p:grpSpPr>
        <p:sp>
          <p:nvSpPr>
            <p:cNvPr id="25632" name="テキスト ボックス 6"/>
            <p:cNvSpPr txBox="1">
              <a:spLocks noChangeArrowheads="1"/>
            </p:cNvSpPr>
            <p:nvPr/>
          </p:nvSpPr>
          <p:spPr bwMode="auto">
            <a:xfrm>
              <a:off x="4540679" y="2971823"/>
              <a:ext cx="29917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000"/>
                <a:t>1</a:t>
              </a:r>
            </a:p>
            <a:p>
              <a:pPr eaLnBrk="1" hangingPunct="1">
                <a:spcBef>
                  <a:spcPct val="0"/>
                </a:spcBef>
                <a:buFontTx/>
                <a:buNone/>
              </a:pPr>
              <a:r>
                <a:rPr lang="en-US" altLang="ja-JP" sz="2000"/>
                <a:t>2</a:t>
              </a:r>
            </a:p>
          </p:txBody>
        </p:sp>
        <p:cxnSp>
          <p:nvCxnSpPr>
            <p:cNvPr id="33" name="直線コネクタ 32"/>
            <p:cNvCxnSpPr>
              <a:endCxn id="25632" idx="3"/>
            </p:cNvCxnSpPr>
            <p:nvPr/>
          </p:nvCxnSpPr>
          <p:spPr>
            <a:xfrm>
              <a:off x="4540679" y="3325766"/>
              <a:ext cx="29917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6" name="テキスト ボックス 6"/>
          <p:cNvSpPr txBox="1">
            <a:spLocks noChangeArrowheads="1"/>
          </p:cNvSpPr>
          <p:nvPr/>
        </p:nvSpPr>
        <p:spPr bwMode="auto">
          <a:xfrm>
            <a:off x="704850" y="4678363"/>
            <a:ext cx="941388" cy="400050"/>
          </a:xfrm>
          <a:prstGeom prst="rect">
            <a:avLst/>
          </a:prstGeom>
          <a:noFill/>
          <a:ln w="19050">
            <a:no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en-US" altLang="ja-JP" sz="2000" dirty="0" smtClean="0">
                <a:solidFill>
                  <a:schemeClr val="accent6">
                    <a:lumMod val="75000"/>
                  </a:schemeClr>
                </a:solidFill>
              </a:rPr>
              <a:t>before</a:t>
            </a:r>
          </a:p>
        </p:txBody>
      </p:sp>
      <p:sp>
        <p:nvSpPr>
          <p:cNvPr id="25623" name="テキスト ボックス 6"/>
          <p:cNvSpPr txBox="1">
            <a:spLocks noChangeArrowheads="1"/>
          </p:cNvSpPr>
          <p:nvPr/>
        </p:nvSpPr>
        <p:spPr bwMode="auto">
          <a:xfrm>
            <a:off x="2559050" y="4664075"/>
            <a:ext cx="16621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000">
                <a:solidFill>
                  <a:srgbClr val="00B050"/>
                </a:solidFill>
              </a:rPr>
              <a:t>after collision</a:t>
            </a:r>
          </a:p>
        </p:txBody>
      </p:sp>
      <p:sp>
        <p:nvSpPr>
          <p:cNvPr id="25624" name="テキスト ボックス 6"/>
          <p:cNvSpPr txBox="1">
            <a:spLocks noChangeArrowheads="1"/>
          </p:cNvSpPr>
          <p:nvPr/>
        </p:nvSpPr>
        <p:spPr bwMode="auto">
          <a:xfrm>
            <a:off x="498475" y="5256213"/>
            <a:ext cx="4164013"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000"/>
              <a:t>With two unknown parameters and two given equations, we can solve the equations (</a:t>
            </a:r>
            <a:r>
              <a:rPr lang="en-US" altLang="ja-JP" sz="2000">
                <a:solidFill>
                  <a:srgbClr val="00B050"/>
                </a:solidFill>
              </a:rPr>
              <a:t>high school level physics</a:t>
            </a:r>
            <a:r>
              <a:rPr lang="en-US" altLang="ja-JP" sz="2000"/>
              <a:t>) and the following equation is obtained.</a:t>
            </a:r>
          </a:p>
        </p:txBody>
      </p:sp>
      <p:grpSp>
        <p:nvGrpSpPr>
          <p:cNvPr id="25625" name="グループ化 9"/>
          <p:cNvGrpSpPr>
            <a:grpSpLocks/>
          </p:cNvGrpSpPr>
          <p:nvPr/>
        </p:nvGrpSpPr>
        <p:grpSpPr bwMode="auto">
          <a:xfrm>
            <a:off x="6075363" y="3397250"/>
            <a:ext cx="2535237" cy="1322388"/>
            <a:chOff x="5908354" y="3511846"/>
            <a:chExt cx="2536390" cy="1323439"/>
          </a:xfrm>
        </p:grpSpPr>
        <p:sp>
          <p:nvSpPr>
            <p:cNvPr id="44" name="テキスト ボックス 6"/>
            <p:cNvSpPr txBox="1">
              <a:spLocks noChangeArrowheads="1"/>
            </p:cNvSpPr>
            <p:nvPr/>
          </p:nvSpPr>
          <p:spPr bwMode="auto">
            <a:xfrm>
              <a:off x="5908354" y="3511846"/>
              <a:ext cx="2536390" cy="1323439"/>
            </a:xfrm>
            <a:prstGeom prst="rect">
              <a:avLst/>
            </a:prstGeom>
            <a:solidFill>
              <a:schemeClr val="bg1">
                <a:lumMod val="95000"/>
              </a:schemeClr>
            </a:solidFill>
            <a:ln w="19050">
              <a:no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endParaRPr lang="en-US" altLang="ja-JP" sz="2000" dirty="0" smtClean="0"/>
            </a:p>
            <a:p>
              <a:pPr eaLnBrk="1" hangingPunct="1">
                <a:spcBef>
                  <a:spcPct val="0"/>
                </a:spcBef>
                <a:buFontTx/>
                <a:buNone/>
                <a:defRPr/>
              </a:pPr>
              <a:r>
                <a:rPr lang="en-US" altLang="ja-JP" sz="2000" dirty="0" smtClean="0"/>
                <a:t>v</a:t>
              </a:r>
              <a:r>
                <a:rPr lang="en-US" altLang="ja-JP" sz="2000" baseline="-25000" dirty="0" smtClean="0"/>
                <a:t>21   =                                  </a:t>
              </a:r>
              <a:r>
                <a:rPr lang="en-US" altLang="ja-JP" sz="2000" dirty="0" smtClean="0"/>
                <a:t>v</a:t>
              </a:r>
              <a:r>
                <a:rPr lang="en-US" altLang="ja-JP" sz="2000" baseline="-25000" dirty="0" smtClean="0"/>
                <a:t>10</a:t>
              </a:r>
            </a:p>
            <a:p>
              <a:pPr eaLnBrk="1" hangingPunct="1">
                <a:spcBef>
                  <a:spcPct val="0"/>
                </a:spcBef>
                <a:buFontTx/>
                <a:buNone/>
                <a:defRPr/>
              </a:pPr>
              <a:endParaRPr lang="en-US" altLang="ja-JP" sz="2000" dirty="0" smtClean="0"/>
            </a:p>
            <a:p>
              <a:pPr eaLnBrk="1" hangingPunct="1">
                <a:spcBef>
                  <a:spcPct val="0"/>
                </a:spcBef>
                <a:buFontTx/>
                <a:buNone/>
                <a:defRPr/>
              </a:pPr>
              <a:r>
                <a:rPr lang="en-US" altLang="ja-JP" sz="2000" dirty="0" smtClean="0"/>
                <a:t>and so on….</a:t>
              </a:r>
            </a:p>
          </p:txBody>
        </p:sp>
        <p:cxnSp>
          <p:nvCxnSpPr>
            <p:cNvPr id="45" name="直線コネクタ 44"/>
            <p:cNvCxnSpPr/>
            <p:nvPr/>
          </p:nvCxnSpPr>
          <p:spPr>
            <a:xfrm>
              <a:off x="6657995" y="4099688"/>
              <a:ext cx="110540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5630" name="テキスト ボックス 6"/>
            <p:cNvSpPr txBox="1">
              <a:spLocks noChangeArrowheads="1"/>
            </p:cNvSpPr>
            <p:nvPr/>
          </p:nvSpPr>
          <p:spPr bwMode="auto">
            <a:xfrm>
              <a:off x="6842122" y="3670513"/>
              <a:ext cx="7686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400"/>
                <a:t>2 m</a:t>
              </a:r>
              <a:r>
                <a:rPr lang="en-US" altLang="ja-JP" sz="2400" baseline="-25000"/>
                <a:t>1</a:t>
              </a:r>
              <a:r>
                <a:rPr lang="en-US" altLang="ja-JP" sz="2400"/>
                <a:t> </a:t>
              </a:r>
            </a:p>
          </p:txBody>
        </p:sp>
        <p:sp>
          <p:nvSpPr>
            <p:cNvPr id="25631" name="テキスト ボックス 6"/>
            <p:cNvSpPr txBox="1">
              <a:spLocks noChangeArrowheads="1"/>
            </p:cNvSpPr>
            <p:nvPr/>
          </p:nvSpPr>
          <p:spPr bwMode="auto">
            <a:xfrm>
              <a:off x="6629545" y="4009587"/>
              <a:ext cx="122136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400"/>
                <a:t>m</a:t>
              </a:r>
              <a:r>
                <a:rPr lang="en-US" altLang="ja-JP" sz="2400" baseline="-25000"/>
                <a:t>1</a:t>
              </a:r>
              <a:r>
                <a:rPr lang="en-US" altLang="ja-JP" sz="2400"/>
                <a:t> + m</a:t>
              </a:r>
              <a:r>
                <a:rPr lang="en-US" altLang="ja-JP" sz="2400" baseline="-25000"/>
                <a:t>2</a:t>
              </a:r>
              <a:endParaRPr lang="en-US" altLang="ja-JP" sz="2400" baseline="30000"/>
            </a:p>
          </p:txBody>
        </p:sp>
      </p:grpSp>
      <p:sp>
        <p:nvSpPr>
          <p:cNvPr id="9" name="右矢印 8"/>
          <p:cNvSpPr/>
          <p:nvPr/>
        </p:nvSpPr>
        <p:spPr>
          <a:xfrm>
            <a:off x="5392738" y="3289300"/>
            <a:ext cx="176212" cy="15890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5627" name="スライド番号プレースホルダー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7FDF39E6-6253-4A3D-B5EC-F282BD68E8A7}" type="slidenum">
              <a:rPr lang="ja-JP" altLang="en-US" sz="1200">
                <a:solidFill>
                  <a:srgbClr val="898989"/>
                </a:solidFill>
              </a:rPr>
              <a:pPr>
                <a:spcBef>
                  <a:spcPct val="0"/>
                </a:spcBef>
                <a:buFontTx/>
                <a:buNone/>
              </a:pPr>
              <a:t>22</a:t>
            </a:fld>
            <a:endParaRPr lang="ja-JP" altLang="en-US" sz="1200">
              <a:solidFill>
                <a:srgbClr val="898989"/>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p:cNvSpPr/>
          <p:nvPr/>
        </p:nvSpPr>
        <p:spPr>
          <a:xfrm>
            <a:off x="6669088" y="2803525"/>
            <a:ext cx="1671637" cy="3098800"/>
          </a:xfrm>
          <a:custGeom>
            <a:avLst/>
            <a:gdLst>
              <a:gd name="connsiteX0" fmla="*/ 0 w 406400"/>
              <a:gd name="connsiteY0" fmla="*/ 0 h 3097794"/>
              <a:gd name="connsiteX1" fmla="*/ 406400 w 406400"/>
              <a:gd name="connsiteY1" fmla="*/ 0 h 3097794"/>
              <a:gd name="connsiteX2" fmla="*/ 406400 w 406400"/>
              <a:gd name="connsiteY2" fmla="*/ 3097794 h 3097794"/>
              <a:gd name="connsiteX3" fmla="*/ 0 w 406400"/>
              <a:gd name="connsiteY3" fmla="*/ 3097794 h 3097794"/>
              <a:gd name="connsiteX4" fmla="*/ 0 w 406400"/>
              <a:gd name="connsiteY4" fmla="*/ 0 h 3097794"/>
              <a:gd name="connsiteX0" fmla="*/ 1154546 w 1560946"/>
              <a:gd name="connsiteY0" fmla="*/ 0 h 3097794"/>
              <a:gd name="connsiteX1" fmla="*/ 1560946 w 1560946"/>
              <a:gd name="connsiteY1" fmla="*/ 0 h 3097794"/>
              <a:gd name="connsiteX2" fmla="*/ 1560946 w 1560946"/>
              <a:gd name="connsiteY2" fmla="*/ 3097794 h 3097794"/>
              <a:gd name="connsiteX3" fmla="*/ 0 w 1560946"/>
              <a:gd name="connsiteY3" fmla="*/ 3097794 h 3097794"/>
              <a:gd name="connsiteX4" fmla="*/ 1154546 w 1560946"/>
              <a:gd name="connsiteY4" fmla="*/ 0 h 3097794"/>
              <a:gd name="connsiteX0" fmla="*/ 1154546 w 1560946"/>
              <a:gd name="connsiteY0" fmla="*/ 0 h 3097794"/>
              <a:gd name="connsiteX1" fmla="*/ 1560946 w 1560946"/>
              <a:gd name="connsiteY1" fmla="*/ 0 h 3097794"/>
              <a:gd name="connsiteX2" fmla="*/ 1560946 w 1560946"/>
              <a:gd name="connsiteY2" fmla="*/ 3097794 h 3097794"/>
              <a:gd name="connsiteX3" fmla="*/ 0 w 1560946"/>
              <a:gd name="connsiteY3" fmla="*/ 3097794 h 3097794"/>
              <a:gd name="connsiteX4" fmla="*/ 1154546 w 1560946"/>
              <a:gd name="connsiteY4" fmla="*/ 0 h 3097794"/>
              <a:gd name="connsiteX0" fmla="*/ 1154546 w 1560946"/>
              <a:gd name="connsiteY0" fmla="*/ 0 h 3097794"/>
              <a:gd name="connsiteX1" fmla="*/ 1560946 w 1560946"/>
              <a:gd name="connsiteY1" fmla="*/ 0 h 3097794"/>
              <a:gd name="connsiteX2" fmla="*/ 1560946 w 1560946"/>
              <a:gd name="connsiteY2" fmla="*/ 3097794 h 3097794"/>
              <a:gd name="connsiteX3" fmla="*/ 0 w 1560946"/>
              <a:gd name="connsiteY3" fmla="*/ 3097794 h 3097794"/>
              <a:gd name="connsiteX4" fmla="*/ 1154546 w 1560946"/>
              <a:gd name="connsiteY4" fmla="*/ 0 h 3097794"/>
              <a:gd name="connsiteX0" fmla="*/ 1361523 w 1560946"/>
              <a:gd name="connsiteY0" fmla="*/ 18472 h 3097794"/>
              <a:gd name="connsiteX1" fmla="*/ 1560946 w 1560946"/>
              <a:gd name="connsiteY1" fmla="*/ 0 h 3097794"/>
              <a:gd name="connsiteX2" fmla="*/ 1560946 w 1560946"/>
              <a:gd name="connsiteY2" fmla="*/ 3097794 h 3097794"/>
              <a:gd name="connsiteX3" fmla="*/ 0 w 1560946"/>
              <a:gd name="connsiteY3" fmla="*/ 3097794 h 3097794"/>
              <a:gd name="connsiteX4" fmla="*/ 1361523 w 1560946"/>
              <a:gd name="connsiteY4" fmla="*/ 18472 h 3097794"/>
              <a:gd name="connsiteX0" fmla="*/ 1361523 w 1560946"/>
              <a:gd name="connsiteY0" fmla="*/ 18472 h 3097794"/>
              <a:gd name="connsiteX1" fmla="*/ 1560946 w 1560946"/>
              <a:gd name="connsiteY1" fmla="*/ 0 h 3097794"/>
              <a:gd name="connsiteX2" fmla="*/ 1560946 w 1560946"/>
              <a:gd name="connsiteY2" fmla="*/ 3097794 h 3097794"/>
              <a:gd name="connsiteX3" fmla="*/ 0 w 1560946"/>
              <a:gd name="connsiteY3" fmla="*/ 3097794 h 3097794"/>
              <a:gd name="connsiteX4" fmla="*/ 1361523 w 1560946"/>
              <a:gd name="connsiteY4" fmla="*/ 18472 h 3097794"/>
              <a:gd name="connsiteX0" fmla="*/ 1361523 w 1560946"/>
              <a:gd name="connsiteY0" fmla="*/ 9236 h 3097794"/>
              <a:gd name="connsiteX1" fmla="*/ 1560946 w 1560946"/>
              <a:gd name="connsiteY1" fmla="*/ 0 h 3097794"/>
              <a:gd name="connsiteX2" fmla="*/ 1560946 w 1560946"/>
              <a:gd name="connsiteY2" fmla="*/ 3097794 h 3097794"/>
              <a:gd name="connsiteX3" fmla="*/ 0 w 1560946"/>
              <a:gd name="connsiteY3" fmla="*/ 3097794 h 3097794"/>
              <a:gd name="connsiteX4" fmla="*/ 1361523 w 1560946"/>
              <a:gd name="connsiteY4" fmla="*/ 9236 h 3097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0946" h="3097794">
                <a:moveTo>
                  <a:pt x="1361523" y="9236"/>
                </a:moveTo>
                <a:lnTo>
                  <a:pt x="1560946" y="0"/>
                </a:lnTo>
                <a:lnTo>
                  <a:pt x="1560946" y="3097794"/>
                </a:lnTo>
                <a:lnTo>
                  <a:pt x="0" y="3097794"/>
                </a:lnTo>
                <a:cubicBezTo>
                  <a:pt x="1077576" y="2499305"/>
                  <a:pt x="1285760" y="1383579"/>
                  <a:pt x="1361523" y="9236"/>
                </a:cubicBez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6627"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26628"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 name="Text Box 25"/>
          <p:cNvSpPr txBox="1">
            <a:spLocks noChangeArrowheads="1"/>
          </p:cNvSpPr>
          <p:nvPr/>
        </p:nvSpPr>
        <p:spPr bwMode="auto">
          <a:xfrm>
            <a:off x="1381125" y="188913"/>
            <a:ext cx="7431088"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solidFill>
                  <a:schemeClr val="tx1">
                    <a:lumMod val="95000"/>
                    <a:lumOff val="5000"/>
                  </a:schemeClr>
                </a:solidFill>
                <a:ea typeface="+mn-ea"/>
                <a:cs typeface="Arial" pitchFamily="34" charset="0"/>
              </a:rPr>
              <a:t>Screened Coulomb potential</a:t>
            </a:r>
            <a:endParaRPr lang="ja-JP" altLang="en-US" sz="3600" b="1" dirty="0">
              <a:solidFill>
                <a:schemeClr val="tx1">
                  <a:lumMod val="95000"/>
                  <a:lumOff val="5000"/>
                </a:schemeClr>
              </a:solidFill>
              <a:ea typeface="+mn-ea"/>
              <a:cs typeface="Arial" pitchFamily="34" charset="0"/>
            </a:endParaRPr>
          </a:p>
        </p:txBody>
      </p:sp>
      <p:sp>
        <p:nvSpPr>
          <p:cNvPr id="26630" name="テキスト ボックス 6"/>
          <p:cNvSpPr txBox="1">
            <a:spLocks noChangeArrowheads="1"/>
          </p:cNvSpPr>
          <p:nvPr/>
        </p:nvSpPr>
        <p:spPr bwMode="auto">
          <a:xfrm>
            <a:off x="630238" y="987425"/>
            <a:ext cx="8116887" cy="1570038"/>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400">
                <a:solidFill>
                  <a:srgbClr val="FF0000"/>
                </a:solidFill>
              </a:rPr>
              <a:t>Rutherford scattering </a:t>
            </a:r>
            <a:r>
              <a:rPr lang="en-US" altLang="ja-JP" sz="2400"/>
              <a:t>is the result of ion/ion collisions.</a:t>
            </a:r>
          </a:p>
          <a:p>
            <a:pPr eaLnBrk="1" hangingPunct="1">
              <a:spcBef>
                <a:spcPct val="0"/>
              </a:spcBef>
              <a:buFontTx/>
              <a:buNone/>
            </a:pPr>
            <a:r>
              <a:rPr lang="en-US" altLang="ja-JP" sz="2400"/>
              <a:t>The real potential between projectile and target nuclei is described by </a:t>
            </a:r>
            <a:r>
              <a:rPr lang="en-US" altLang="ja-JP" sz="2400" b="1" u="sng">
                <a:solidFill>
                  <a:srgbClr val="FF0000"/>
                </a:solidFill>
              </a:rPr>
              <a:t>screened Coulomb potential</a:t>
            </a:r>
            <a:r>
              <a:rPr lang="en-US" altLang="ja-JP" sz="2400"/>
              <a:t>, which has relatively a shorter tail than that of simple Coulomb potential.</a:t>
            </a:r>
            <a:endParaRPr lang="en-US" altLang="ja-JP" sz="2400">
              <a:solidFill>
                <a:srgbClr val="FF0000"/>
              </a:solidFill>
            </a:endParaRPr>
          </a:p>
        </p:txBody>
      </p:sp>
      <p:sp>
        <p:nvSpPr>
          <p:cNvPr id="26631" name="テキスト ボックス 6"/>
          <p:cNvSpPr txBox="1">
            <a:spLocks noChangeArrowheads="1"/>
          </p:cNvSpPr>
          <p:nvPr/>
        </p:nvSpPr>
        <p:spPr bwMode="auto">
          <a:xfrm>
            <a:off x="630238" y="2682875"/>
            <a:ext cx="4256087" cy="2678113"/>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400">
                <a:solidFill>
                  <a:srgbClr val="FF0000"/>
                </a:solidFill>
              </a:rPr>
              <a:t>Screened Coulomb potential</a:t>
            </a:r>
            <a:r>
              <a:rPr lang="en-US" altLang="ja-JP" sz="2400"/>
              <a:t>: </a:t>
            </a:r>
          </a:p>
          <a:p>
            <a:pPr eaLnBrk="1" hangingPunct="1">
              <a:spcBef>
                <a:spcPct val="0"/>
              </a:spcBef>
              <a:buFontTx/>
              <a:buNone/>
            </a:pPr>
            <a:r>
              <a:rPr lang="en-US" altLang="ja-JP" sz="2400"/>
              <a:t>When distance between projectile and target nuclei is large, the projectile “feels” less positive charge of the target nuclei due to </a:t>
            </a:r>
            <a:r>
              <a:rPr lang="en-US" altLang="ja-JP" sz="2400" u="sng"/>
              <a:t>electrons around the target</a:t>
            </a:r>
            <a:r>
              <a:rPr lang="en-US" altLang="ja-JP" sz="2400"/>
              <a:t> nucleus.</a:t>
            </a:r>
          </a:p>
        </p:txBody>
      </p:sp>
      <p:cxnSp>
        <p:nvCxnSpPr>
          <p:cNvPr id="4" name="直線コネクタ 3"/>
          <p:cNvCxnSpPr/>
          <p:nvPr/>
        </p:nvCxnSpPr>
        <p:spPr>
          <a:xfrm>
            <a:off x="5541963" y="5911850"/>
            <a:ext cx="280828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直線コネクタ 6"/>
          <p:cNvCxnSpPr/>
          <p:nvPr/>
        </p:nvCxnSpPr>
        <p:spPr>
          <a:xfrm flipH="1" flipV="1">
            <a:off x="8350250" y="2711450"/>
            <a:ext cx="7938" cy="3200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6634" name="テキスト ボックス 7"/>
          <p:cNvSpPr txBox="1">
            <a:spLocks noChangeArrowheads="1"/>
          </p:cNvSpPr>
          <p:nvPr/>
        </p:nvSpPr>
        <p:spPr bwMode="auto">
          <a:xfrm>
            <a:off x="6069013" y="5919788"/>
            <a:ext cx="228123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800">
                <a:latin typeface="Arial" panose="020B0604020202020204" pitchFamily="34" charset="0"/>
              </a:rPr>
              <a:t>distance between projectile and target</a:t>
            </a:r>
            <a:endParaRPr lang="ja-JP" altLang="en-US" sz="1800">
              <a:latin typeface="Arial" panose="020B0604020202020204" pitchFamily="34" charset="0"/>
            </a:endParaRPr>
          </a:p>
        </p:txBody>
      </p:sp>
      <p:sp>
        <p:nvSpPr>
          <p:cNvPr id="26635" name="テキスト ボックス 23"/>
          <p:cNvSpPr txBox="1">
            <a:spLocks noChangeArrowheads="1"/>
          </p:cNvSpPr>
          <p:nvPr/>
        </p:nvSpPr>
        <p:spPr bwMode="auto">
          <a:xfrm rot="5400000">
            <a:off x="7924800" y="4214813"/>
            <a:ext cx="11445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800">
                <a:latin typeface="Arial" panose="020B0604020202020204" pitchFamily="34" charset="0"/>
              </a:rPr>
              <a:t>potential</a:t>
            </a:r>
            <a:endParaRPr lang="ja-JP" altLang="en-US" sz="1800">
              <a:latin typeface="Arial" panose="020B0604020202020204" pitchFamily="34" charset="0"/>
            </a:endParaRPr>
          </a:p>
        </p:txBody>
      </p:sp>
      <p:sp>
        <p:nvSpPr>
          <p:cNvPr id="11" name="フリーフォーム 10"/>
          <p:cNvSpPr/>
          <p:nvPr/>
        </p:nvSpPr>
        <p:spPr>
          <a:xfrm>
            <a:off x="5568950" y="2825750"/>
            <a:ext cx="2559050" cy="2974975"/>
          </a:xfrm>
          <a:custGeom>
            <a:avLst/>
            <a:gdLst>
              <a:gd name="connsiteX0" fmla="*/ 1773382 w 1773382"/>
              <a:gd name="connsiteY0" fmla="*/ 0 h 2817091"/>
              <a:gd name="connsiteX1" fmla="*/ 1413164 w 1773382"/>
              <a:gd name="connsiteY1" fmla="*/ 1616364 h 2817091"/>
              <a:gd name="connsiteX2" fmla="*/ 0 w 1773382"/>
              <a:gd name="connsiteY2" fmla="*/ 2817091 h 2817091"/>
              <a:gd name="connsiteX0" fmla="*/ 3020291 w 3020291"/>
              <a:gd name="connsiteY0" fmla="*/ 0 h 2807854"/>
              <a:gd name="connsiteX1" fmla="*/ 1413164 w 3020291"/>
              <a:gd name="connsiteY1" fmla="*/ 1607127 h 2807854"/>
              <a:gd name="connsiteX2" fmla="*/ 0 w 3020291"/>
              <a:gd name="connsiteY2" fmla="*/ 2807854 h 2807854"/>
              <a:gd name="connsiteX0" fmla="*/ 3020291 w 3020291"/>
              <a:gd name="connsiteY0" fmla="*/ 0 h 2807854"/>
              <a:gd name="connsiteX1" fmla="*/ 2567710 w 3020291"/>
              <a:gd name="connsiteY1" fmla="*/ 2078181 h 2807854"/>
              <a:gd name="connsiteX2" fmla="*/ 0 w 3020291"/>
              <a:gd name="connsiteY2" fmla="*/ 2807854 h 2807854"/>
              <a:gd name="connsiteX0" fmla="*/ 2558473 w 2558473"/>
              <a:gd name="connsiteY0" fmla="*/ 0 h 2974108"/>
              <a:gd name="connsiteX1" fmla="*/ 2105892 w 2558473"/>
              <a:gd name="connsiteY1" fmla="*/ 2078181 h 2974108"/>
              <a:gd name="connsiteX2" fmla="*/ 0 w 2558473"/>
              <a:gd name="connsiteY2" fmla="*/ 2974108 h 2974108"/>
              <a:gd name="connsiteX0" fmla="*/ 2558473 w 2558473"/>
              <a:gd name="connsiteY0" fmla="*/ 0 h 2974108"/>
              <a:gd name="connsiteX1" fmla="*/ 2105892 w 2558473"/>
              <a:gd name="connsiteY1" fmla="*/ 2078181 h 2974108"/>
              <a:gd name="connsiteX2" fmla="*/ 0 w 2558473"/>
              <a:gd name="connsiteY2" fmla="*/ 2974108 h 2974108"/>
              <a:gd name="connsiteX0" fmla="*/ 2558473 w 2558473"/>
              <a:gd name="connsiteY0" fmla="*/ 0 h 2974108"/>
              <a:gd name="connsiteX1" fmla="*/ 2105892 w 2558473"/>
              <a:gd name="connsiteY1" fmla="*/ 2078181 h 2974108"/>
              <a:gd name="connsiteX2" fmla="*/ 0 w 2558473"/>
              <a:gd name="connsiteY2" fmla="*/ 2974108 h 2974108"/>
            </a:gdLst>
            <a:ahLst/>
            <a:cxnLst>
              <a:cxn ang="0">
                <a:pos x="connsiteX0" y="connsiteY0"/>
              </a:cxn>
              <a:cxn ang="0">
                <a:pos x="connsiteX1" y="connsiteY1"/>
              </a:cxn>
              <a:cxn ang="0">
                <a:pos x="connsiteX2" y="connsiteY2"/>
              </a:cxn>
            </a:cxnLst>
            <a:rect l="l" t="t" r="r" b="b"/>
            <a:pathLst>
              <a:path w="2558473" h="2974108">
                <a:moveTo>
                  <a:pt x="2558473" y="0"/>
                </a:moveTo>
                <a:cubicBezTo>
                  <a:pt x="2526146" y="573424"/>
                  <a:pt x="2430704" y="1545550"/>
                  <a:pt x="2105892" y="2078181"/>
                </a:cubicBezTo>
                <a:cubicBezTo>
                  <a:pt x="1781080" y="2610812"/>
                  <a:pt x="845127" y="2904066"/>
                  <a:pt x="0" y="2974108"/>
                </a:cubicBezTo>
              </a:path>
            </a:pathLst>
          </a:custGeom>
          <a:noFill/>
          <a:ln>
            <a:solidFill>
              <a:srgbClr val="00206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 name="四角形吹き出し 11"/>
          <p:cNvSpPr/>
          <p:nvPr/>
        </p:nvSpPr>
        <p:spPr>
          <a:xfrm>
            <a:off x="5159375" y="4067175"/>
            <a:ext cx="2271713" cy="328613"/>
          </a:xfrm>
          <a:prstGeom prst="wedgeRectCallout">
            <a:avLst>
              <a:gd name="adj1" fmla="val 48788"/>
              <a:gd name="adj2" fmla="val 284915"/>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t>Coulomb potential</a:t>
            </a:r>
            <a:endParaRPr lang="ja-JP" altLang="en-US" dirty="0"/>
          </a:p>
        </p:txBody>
      </p:sp>
      <p:sp>
        <p:nvSpPr>
          <p:cNvPr id="28" name="四角形吹き出し 27"/>
          <p:cNvSpPr/>
          <p:nvPr/>
        </p:nvSpPr>
        <p:spPr>
          <a:xfrm>
            <a:off x="5172075" y="2660650"/>
            <a:ext cx="2624138" cy="839788"/>
          </a:xfrm>
          <a:prstGeom prst="wedgeRectCallout">
            <a:avLst>
              <a:gd name="adj1" fmla="val 61147"/>
              <a:gd name="adj2" fmla="val 134027"/>
            </a:avLst>
          </a:prstGeom>
          <a:solidFill>
            <a:srgbClr val="CCFFFF"/>
          </a:solidFill>
          <a:ln w="12700">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2400" dirty="0">
                <a:solidFill>
                  <a:srgbClr val="FF0000"/>
                </a:solidFill>
              </a:rPr>
              <a:t>screened Coulomb potential</a:t>
            </a:r>
            <a:endParaRPr lang="ja-JP" altLang="en-US" sz="2400" dirty="0">
              <a:solidFill>
                <a:srgbClr val="FF0000"/>
              </a:solidFill>
            </a:endParaRPr>
          </a:p>
        </p:txBody>
      </p:sp>
      <p:sp>
        <p:nvSpPr>
          <p:cNvPr id="30" name="四角形吹き出し 29"/>
          <p:cNvSpPr/>
          <p:nvPr/>
        </p:nvSpPr>
        <p:spPr>
          <a:xfrm>
            <a:off x="5172075" y="4818063"/>
            <a:ext cx="1708150" cy="622300"/>
          </a:xfrm>
          <a:prstGeom prst="wedgeRectCallout">
            <a:avLst>
              <a:gd name="adj1" fmla="val 20319"/>
              <a:gd name="adj2" fmla="val 106265"/>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solidFill>
                  <a:srgbClr val="FF0000"/>
                </a:solidFill>
              </a:rPr>
              <a:t>shielding</a:t>
            </a:r>
            <a:r>
              <a:rPr lang="en-US" altLang="ja-JP" dirty="0">
                <a:solidFill>
                  <a:schemeClr val="tx1"/>
                </a:solidFill>
              </a:rPr>
              <a:t> by </a:t>
            </a:r>
          </a:p>
          <a:p>
            <a:pPr algn="ctr">
              <a:defRPr/>
            </a:pPr>
            <a:r>
              <a:rPr lang="en-US" altLang="ja-JP" dirty="0">
                <a:solidFill>
                  <a:schemeClr val="tx1"/>
                </a:solidFill>
              </a:rPr>
              <a:t>target electrons</a:t>
            </a:r>
            <a:endParaRPr lang="ja-JP" altLang="en-US" dirty="0">
              <a:solidFill>
                <a:schemeClr val="tx1"/>
              </a:solidFill>
            </a:endParaRPr>
          </a:p>
        </p:txBody>
      </p:sp>
      <p:sp>
        <p:nvSpPr>
          <p:cNvPr id="26640" name="スライド番号プレースホルダー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182CECCD-ADF0-4C1D-851C-28A8684ADEDD}" type="slidenum">
              <a:rPr lang="ja-JP" altLang="en-US" sz="1200">
                <a:solidFill>
                  <a:srgbClr val="898989"/>
                </a:solidFill>
              </a:rPr>
              <a:pPr>
                <a:spcBef>
                  <a:spcPct val="0"/>
                </a:spcBef>
                <a:buFontTx/>
                <a:buNone/>
              </a:pPr>
              <a:t>23</a:t>
            </a:fld>
            <a:endParaRPr lang="ja-JP" altLang="en-US" sz="120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fade">
                                      <p:cBhvr>
                                        <p:cTn id="15"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p:cNvSpPr/>
          <p:nvPr/>
        </p:nvSpPr>
        <p:spPr>
          <a:xfrm>
            <a:off x="6669088" y="2582863"/>
            <a:ext cx="1671637" cy="3097212"/>
          </a:xfrm>
          <a:custGeom>
            <a:avLst/>
            <a:gdLst>
              <a:gd name="connsiteX0" fmla="*/ 0 w 406400"/>
              <a:gd name="connsiteY0" fmla="*/ 0 h 3097794"/>
              <a:gd name="connsiteX1" fmla="*/ 406400 w 406400"/>
              <a:gd name="connsiteY1" fmla="*/ 0 h 3097794"/>
              <a:gd name="connsiteX2" fmla="*/ 406400 w 406400"/>
              <a:gd name="connsiteY2" fmla="*/ 3097794 h 3097794"/>
              <a:gd name="connsiteX3" fmla="*/ 0 w 406400"/>
              <a:gd name="connsiteY3" fmla="*/ 3097794 h 3097794"/>
              <a:gd name="connsiteX4" fmla="*/ 0 w 406400"/>
              <a:gd name="connsiteY4" fmla="*/ 0 h 3097794"/>
              <a:gd name="connsiteX0" fmla="*/ 1154546 w 1560946"/>
              <a:gd name="connsiteY0" fmla="*/ 0 h 3097794"/>
              <a:gd name="connsiteX1" fmla="*/ 1560946 w 1560946"/>
              <a:gd name="connsiteY1" fmla="*/ 0 h 3097794"/>
              <a:gd name="connsiteX2" fmla="*/ 1560946 w 1560946"/>
              <a:gd name="connsiteY2" fmla="*/ 3097794 h 3097794"/>
              <a:gd name="connsiteX3" fmla="*/ 0 w 1560946"/>
              <a:gd name="connsiteY3" fmla="*/ 3097794 h 3097794"/>
              <a:gd name="connsiteX4" fmla="*/ 1154546 w 1560946"/>
              <a:gd name="connsiteY4" fmla="*/ 0 h 3097794"/>
              <a:gd name="connsiteX0" fmla="*/ 1154546 w 1560946"/>
              <a:gd name="connsiteY0" fmla="*/ 0 h 3097794"/>
              <a:gd name="connsiteX1" fmla="*/ 1560946 w 1560946"/>
              <a:gd name="connsiteY1" fmla="*/ 0 h 3097794"/>
              <a:gd name="connsiteX2" fmla="*/ 1560946 w 1560946"/>
              <a:gd name="connsiteY2" fmla="*/ 3097794 h 3097794"/>
              <a:gd name="connsiteX3" fmla="*/ 0 w 1560946"/>
              <a:gd name="connsiteY3" fmla="*/ 3097794 h 3097794"/>
              <a:gd name="connsiteX4" fmla="*/ 1154546 w 1560946"/>
              <a:gd name="connsiteY4" fmla="*/ 0 h 3097794"/>
              <a:gd name="connsiteX0" fmla="*/ 1154546 w 1560946"/>
              <a:gd name="connsiteY0" fmla="*/ 0 h 3097794"/>
              <a:gd name="connsiteX1" fmla="*/ 1560946 w 1560946"/>
              <a:gd name="connsiteY1" fmla="*/ 0 h 3097794"/>
              <a:gd name="connsiteX2" fmla="*/ 1560946 w 1560946"/>
              <a:gd name="connsiteY2" fmla="*/ 3097794 h 3097794"/>
              <a:gd name="connsiteX3" fmla="*/ 0 w 1560946"/>
              <a:gd name="connsiteY3" fmla="*/ 3097794 h 3097794"/>
              <a:gd name="connsiteX4" fmla="*/ 1154546 w 1560946"/>
              <a:gd name="connsiteY4" fmla="*/ 0 h 3097794"/>
              <a:gd name="connsiteX0" fmla="*/ 1361523 w 1560946"/>
              <a:gd name="connsiteY0" fmla="*/ 18472 h 3097794"/>
              <a:gd name="connsiteX1" fmla="*/ 1560946 w 1560946"/>
              <a:gd name="connsiteY1" fmla="*/ 0 h 3097794"/>
              <a:gd name="connsiteX2" fmla="*/ 1560946 w 1560946"/>
              <a:gd name="connsiteY2" fmla="*/ 3097794 h 3097794"/>
              <a:gd name="connsiteX3" fmla="*/ 0 w 1560946"/>
              <a:gd name="connsiteY3" fmla="*/ 3097794 h 3097794"/>
              <a:gd name="connsiteX4" fmla="*/ 1361523 w 1560946"/>
              <a:gd name="connsiteY4" fmla="*/ 18472 h 3097794"/>
              <a:gd name="connsiteX0" fmla="*/ 1361523 w 1560946"/>
              <a:gd name="connsiteY0" fmla="*/ 18472 h 3097794"/>
              <a:gd name="connsiteX1" fmla="*/ 1560946 w 1560946"/>
              <a:gd name="connsiteY1" fmla="*/ 0 h 3097794"/>
              <a:gd name="connsiteX2" fmla="*/ 1560946 w 1560946"/>
              <a:gd name="connsiteY2" fmla="*/ 3097794 h 3097794"/>
              <a:gd name="connsiteX3" fmla="*/ 0 w 1560946"/>
              <a:gd name="connsiteY3" fmla="*/ 3097794 h 3097794"/>
              <a:gd name="connsiteX4" fmla="*/ 1361523 w 1560946"/>
              <a:gd name="connsiteY4" fmla="*/ 18472 h 3097794"/>
              <a:gd name="connsiteX0" fmla="*/ 1361523 w 1560946"/>
              <a:gd name="connsiteY0" fmla="*/ 9236 h 3097794"/>
              <a:gd name="connsiteX1" fmla="*/ 1560946 w 1560946"/>
              <a:gd name="connsiteY1" fmla="*/ 0 h 3097794"/>
              <a:gd name="connsiteX2" fmla="*/ 1560946 w 1560946"/>
              <a:gd name="connsiteY2" fmla="*/ 3097794 h 3097794"/>
              <a:gd name="connsiteX3" fmla="*/ 0 w 1560946"/>
              <a:gd name="connsiteY3" fmla="*/ 3097794 h 3097794"/>
              <a:gd name="connsiteX4" fmla="*/ 1361523 w 1560946"/>
              <a:gd name="connsiteY4" fmla="*/ 9236 h 3097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0946" h="3097794">
                <a:moveTo>
                  <a:pt x="1361523" y="9236"/>
                </a:moveTo>
                <a:lnTo>
                  <a:pt x="1560946" y="0"/>
                </a:lnTo>
                <a:lnTo>
                  <a:pt x="1560946" y="3097794"/>
                </a:lnTo>
                <a:lnTo>
                  <a:pt x="0" y="3097794"/>
                </a:lnTo>
                <a:cubicBezTo>
                  <a:pt x="1077576" y="2499305"/>
                  <a:pt x="1285760" y="1383579"/>
                  <a:pt x="1361523" y="9236"/>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7651"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27652"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 name="Text Box 25"/>
          <p:cNvSpPr txBox="1">
            <a:spLocks noChangeArrowheads="1"/>
          </p:cNvSpPr>
          <p:nvPr/>
        </p:nvSpPr>
        <p:spPr bwMode="auto">
          <a:xfrm>
            <a:off x="1381125" y="188913"/>
            <a:ext cx="7431088"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solidFill>
                  <a:schemeClr val="tx1">
                    <a:lumMod val="95000"/>
                    <a:lumOff val="5000"/>
                  </a:schemeClr>
                </a:solidFill>
                <a:ea typeface="+mn-ea"/>
                <a:cs typeface="Arial" pitchFamily="34" charset="0"/>
              </a:rPr>
              <a:t>neutron collision</a:t>
            </a:r>
            <a:endParaRPr lang="ja-JP" altLang="en-US" sz="3600" b="1" dirty="0">
              <a:solidFill>
                <a:schemeClr val="tx1">
                  <a:lumMod val="95000"/>
                  <a:lumOff val="5000"/>
                </a:schemeClr>
              </a:solidFill>
              <a:ea typeface="+mn-ea"/>
              <a:cs typeface="Arial" pitchFamily="34" charset="0"/>
            </a:endParaRPr>
          </a:p>
        </p:txBody>
      </p:sp>
      <p:sp>
        <p:nvSpPr>
          <p:cNvPr id="27654" name="テキスト ボックス 6"/>
          <p:cNvSpPr txBox="1">
            <a:spLocks noChangeArrowheads="1"/>
          </p:cNvSpPr>
          <p:nvPr/>
        </p:nvSpPr>
        <p:spPr bwMode="auto">
          <a:xfrm>
            <a:off x="552450" y="1023938"/>
            <a:ext cx="8194675" cy="1200150"/>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400"/>
              <a:t>Because neutrons have no electric charge, they do not “feel” the positive charge of target nuclei.  They do not “feel” each other until the distance become very close.</a:t>
            </a:r>
            <a:endParaRPr lang="en-US" altLang="ja-JP" sz="2400">
              <a:solidFill>
                <a:srgbClr val="FF0000"/>
              </a:solidFill>
            </a:endParaRPr>
          </a:p>
        </p:txBody>
      </p:sp>
      <p:sp>
        <p:nvSpPr>
          <p:cNvPr id="27655" name="テキスト ボックス 6"/>
          <p:cNvSpPr txBox="1">
            <a:spLocks noChangeArrowheads="1"/>
          </p:cNvSpPr>
          <p:nvPr/>
        </p:nvSpPr>
        <p:spPr bwMode="auto">
          <a:xfrm>
            <a:off x="544513" y="2333625"/>
            <a:ext cx="4829175" cy="1477963"/>
          </a:xfrm>
          <a:prstGeom prst="rect">
            <a:avLst/>
          </a:prstGeom>
          <a:solidFill>
            <a:srgbClr val="FFCCFF"/>
          </a:solidFill>
          <a:ln w="19050">
            <a:solidFill>
              <a:srgbClr val="7030A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1800"/>
              <a:t>Although high energy neutrons (&gt;1MeV) show complicated collision behaviors, </a:t>
            </a:r>
            <a:r>
              <a:rPr lang="en-US" altLang="ja-JP" sz="2400"/>
              <a:t>hard shere potential model shown in right figure is enough for most of LWR neutrons.</a:t>
            </a:r>
          </a:p>
        </p:txBody>
      </p:sp>
      <p:cxnSp>
        <p:nvCxnSpPr>
          <p:cNvPr id="4" name="直線コネクタ 3"/>
          <p:cNvCxnSpPr/>
          <p:nvPr/>
        </p:nvCxnSpPr>
        <p:spPr>
          <a:xfrm>
            <a:off x="5541963" y="5691188"/>
            <a:ext cx="280828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直線コネクタ 6"/>
          <p:cNvCxnSpPr/>
          <p:nvPr/>
        </p:nvCxnSpPr>
        <p:spPr>
          <a:xfrm flipH="1" flipV="1">
            <a:off x="8350250" y="2490788"/>
            <a:ext cx="7938" cy="3200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7658" name="テキスト ボックス 7"/>
          <p:cNvSpPr txBox="1">
            <a:spLocks noChangeArrowheads="1"/>
          </p:cNvSpPr>
          <p:nvPr/>
        </p:nvSpPr>
        <p:spPr bwMode="auto">
          <a:xfrm>
            <a:off x="6069013" y="5670550"/>
            <a:ext cx="228123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800">
                <a:latin typeface="Arial" panose="020B0604020202020204" pitchFamily="34" charset="0"/>
              </a:rPr>
              <a:t>distance between projectile and target</a:t>
            </a:r>
            <a:endParaRPr lang="ja-JP" altLang="en-US" sz="1800">
              <a:latin typeface="Arial" panose="020B0604020202020204" pitchFamily="34" charset="0"/>
            </a:endParaRPr>
          </a:p>
        </p:txBody>
      </p:sp>
      <p:sp>
        <p:nvSpPr>
          <p:cNvPr id="27659" name="テキスト ボックス 23"/>
          <p:cNvSpPr txBox="1">
            <a:spLocks noChangeArrowheads="1"/>
          </p:cNvSpPr>
          <p:nvPr/>
        </p:nvSpPr>
        <p:spPr bwMode="auto">
          <a:xfrm rot="5400000">
            <a:off x="7924006" y="3993357"/>
            <a:ext cx="11461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800">
                <a:latin typeface="Arial" panose="020B0604020202020204" pitchFamily="34" charset="0"/>
              </a:rPr>
              <a:t>potential</a:t>
            </a:r>
            <a:endParaRPr lang="ja-JP" altLang="en-US" sz="1800">
              <a:latin typeface="Arial" panose="020B0604020202020204" pitchFamily="34" charset="0"/>
            </a:endParaRPr>
          </a:p>
        </p:txBody>
      </p:sp>
      <p:sp>
        <p:nvSpPr>
          <p:cNvPr id="11" name="フリーフォーム 10"/>
          <p:cNvSpPr/>
          <p:nvPr/>
        </p:nvSpPr>
        <p:spPr>
          <a:xfrm>
            <a:off x="5568950" y="2605088"/>
            <a:ext cx="2559050" cy="2973387"/>
          </a:xfrm>
          <a:custGeom>
            <a:avLst/>
            <a:gdLst>
              <a:gd name="connsiteX0" fmla="*/ 1773382 w 1773382"/>
              <a:gd name="connsiteY0" fmla="*/ 0 h 2817091"/>
              <a:gd name="connsiteX1" fmla="*/ 1413164 w 1773382"/>
              <a:gd name="connsiteY1" fmla="*/ 1616364 h 2817091"/>
              <a:gd name="connsiteX2" fmla="*/ 0 w 1773382"/>
              <a:gd name="connsiteY2" fmla="*/ 2817091 h 2817091"/>
              <a:gd name="connsiteX0" fmla="*/ 3020291 w 3020291"/>
              <a:gd name="connsiteY0" fmla="*/ 0 h 2807854"/>
              <a:gd name="connsiteX1" fmla="*/ 1413164 w 3020291"/>
              <a:gd name="connsiteY1" fmla="*/ 1607127 h 2807854"/>
              <a:gd name="connsiteX2" fmla="*/ 0 w 3020291"/>
              <a:gd name="connsiteY2" fmla="*/ 2807854 h 2807854"/>
              <a:gd name="connsiteX0" fmla="*/ 3020291 w 3020291"/>
              <a:gd name="connsiteY0" fmla="*/ 0 h 2807854"/>
              <a:gd name="connsiteX1" fmla="*/ 2567710 w 3020291"/>
              <a:gd name="connsiteY1" fmla="*/ 2078181 h 2807854"/>
              <a:gd name="connsiteX2" fmla="*/ 0 w 3020291"/>
              <a:gd name="connsiteY2" fmla="*/ 2807854 h 2807854"/>
              <a:gd name="connsiteX0" fmla="*/ 2558473 w 2558473"/>
              <a:gd name="connsiteY0" fmla="*/ 0 h 2974108"/>
              <a:gd name="connsiteX1" fmla="*/ 2105892 w 2558473"/>
              <a:gd name="connsiteY1" fmla="*/ 2078181 h 2974108"/>
              <a:gd name="connsiteX2" fmla="*/ 0 w 2558473"/>
              <a:gd name="connsiteY2" fmla="*/ 2974108 h 2974108"/>
              <a:gd name="connsiteX0" fmla="*/ 2558473 w 2558473"/>
              <a:gd name="connsiteY0" fmla="*/ 0 h 2974108"/>
              <a:gd name="connsiteX1" fmla="*/ 2105892 w 2558473"/>
              <a:gd name="connsiteY1" fmla="*/ 2078181 h 2974108"/>
              <a:gd name="connsiteX2" fmla="*/ 0 w 2558473"/>
              <a:gd name="connsiteY2" fmla="*/ 2974108 h 2974108"/>
              <a:gd name="connsiteX0" fmla="*/ 2558473 w 2558473"/>
              <a:gd name="connsiteY0" fmla="*/ 0 h 2974108"/>
              <a:gd name="connsiteX1" fmla="*/ 2105892 w 2558473"/>
              <a:gd name="connsiteY1" fmla="*/ 2078181 h 2974108"/>
              <a:gd name="connsiteX2" fmla="*/ 0 w 2558473"/>
              <a:gd name="connsiteY2" fmla="*/ 2974108 h 2974108"/>
            </a:gdLst>
            <a:ahLst/>
            <a:cxnLst>
              <a:cxn ang="0">
                <a:pos x="connsiteX0" y="connsiteY0"/>
              </a:cxn>
              <a:cxn ang="0">
                <a:pos x="connsiteX1" y="connsiteY1"/>
              </a:cxn>
              <a:cxn ang="0">
                <a:pos x="connsiteX2" y="connsiteY2"/>
              </a:cxn>
            </a:cxnLst>
            <a:rect l="l" t="t" r="r" b="b"/>
            <a:pathLst>
              <a:path w="2558473" h="2974108">
                <a:moveTo>
                  <a:pt x="2558473" y="0"/>
                </a:moveTo>
                <a:cubicBezTo>
                  <a:pt x="2526146" y="573424"/>
                  <a:pt x="2430704" y="1545550"/>
                  <a:pt x="2105892" y="2078181"/>
                </a:cubicBezTo>
                <a:cubicBezTo>
                  <a:pt x="1781080" y="2610812"/>
                  <a:pt x="845127" y="2904066"/>
                  <a:pt x="0" y="2974108"/>
                </a:cubicBezTo>
              </a:path>
            </a:pathLst>
          </a:custGeom>
          <a:noFill/>
          <a:ln>
            <a:solidFill>
              <a:schemeClr val="bg1">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8" name="四角形吹き出し 27"/>
          <p:cNvSpPr/>
          <p:nvPr/>
        </p:nvSpPr>
        <p:spPr>
          <a:xfrm>
            <a:off x="5568950" y="3994150"/>
            <a:ext cx="2014538" cy="639763"/>
          </a:xfrm>
          <a:prstGeom prst="wedgeRectCallout">
            <a:avLst>
              <a:gd name="adj1" fmla="val 47781"/>
              <a:gd name="adj2" fmla="val 135983"/>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solidFill>
                  <a:schemeClr val="tx1"/>
                </a:solidFill>
              </a:rPr>
              <a:t>screened Coulomb potential</a:t>
            </a:r>
            <a:endParaRPr lang="ja-JP" altLang="en-US" dirty="0">
              <a:solidFill>
                <a:schemeClr val="tx1"/>
              </a:solidFill>
            </a:endParaRPr>
          </a:p>
        </p:txBody>
      </p:sp>
      <p:sp>
        <p:nvSpPr>
          <p:cNvPr id="16" name="正方形/長方形 8"/>
          <p:cNvSpPr/>
          <p:nvPr/>
        </p:nvSpPr>
        <p:spPr>
          <a:xfrm>
            <a:off x="8156575" y="2573338"/>
            <a:ext cx="184150" cy="3106737"/>
          </a:xfrm>
          <a:custGeom>
            <a:avLst/>
            <a:gdLst>
              <a:gd name="connsiteX0" fmla="*/ 0 w 406400"/>
              <a:gd name="connsiteY0" fmla="*/ 0 h 3097794"/>
              <a:gd name="connsiteX1" fmla="*/ 406400 w 406400"/>
              <a:gd name="connsiteY1" fmla="*/ 0 h 3097794"/>
              <a:gd name="connsiteX2" fmla="*/ 406400 w 406400"/>
              <a:gd name="connsiteY2" fmla="*/ 3097794 h 3097794"/>
              <a:gd name="connsiteX3" fmla="*/ 0 w 406400"/>
              <a:gd name="connsiteY3" fmla="*/ 3097794 h 3097794"/>
              <a:gd name="connsiteX4" fmla="*/ 0 w 406400"/>
              <a:gd name="connsiteY4" fmla="*/ 0 h 3097794"/>
              <a:gd name="connsiteX0" fmla="*/ 1154546 w 1560946"/>
              <a:gd name="connsiteY0" fmla="*/ 0 h 3097794"/>
              <a:gd name="connsiteX1" fmla="*/ 1560946 w 1560946"/>
              <a:gd name="connsiteY1" fmla="*/ 0 h 3097794"/>
              <a:gd name="connsiteX2" fmla="*/ 1560946 w 1560946"/>
              <a:gd name="connsiteY2" fmla="*/ 3097794 h 3097794"/>
              <a:gd name="connsiteX3" fmla="*/ 0 w 1560946"/>
              <a:gd name="connsiteY3" fmla="*/ 3097794 h 3097794"/>
              <a:gd name="connsiteX4" fmla="*/ 1154546 w 1560946"/>
              <a:gd name="connsiteY4" fmla="*/ 0 h 3097794"/>
              <a:gd name="connsiteX0" fmla="*/ 1154546 w 1560946"/>
              <a:gd name="connsiteY0" fmla="*/ 0 h 3097794"/>
              <a:gd name="connsiteX1" fmla="*/ 1560946 w 1560946"/>
              <a:gd name="connsiteY1" fmla="*/ 0 h 3097794"/>
              <a:gd name="connsiteX2" fmla="*/ 1560946 w 1560946"/>
              <a:gd name="connsiteY2" fmla="*/ 3097794 h 3097794"/>
              <a:gd name="connsiteX3" fmla="*/ 0 w 1560946"/>
              <a:gd name="connsiteY3" fmla="*/ 3097794 h 3097794"/>
              <a:gd name="connsiteX4" fmla="*/ 1154546 w 1560946"/>
              <a:gd name="connsiteY4" fmla="*/ 0 h 3097794"/>
              <a:gd name="connsiteX0" fmla="*/ 1154546 w 1560946"/>
              <a:gd name="connsiteY0" fmla="*/ 0 h 3097794"/>
              <a:gd name="connsiteX1" fmla="*/ 1560946 w 1560946"/>
              <a:gd name="connsiteY1" fmla="*/ 0 h 3097794"/>
              <a:gd name="connsiteX2" fmla="*/ 1560946 w 1560946"/>
              <a:gd name="connsiteY2" fmla="*/ 3097794 h 3097794"/>
              <a:gd name="connsiteX3" fmla="*/ 0 w 1560946"/>
              <a:gd name="connsiteY3" fmla="*/ 3097794 h 3097794"/>
              <a:gd name="connsiteX4" fmla="*/ 1154546 w 1560946"/>
              <a:gd name="connsiteY4" fmla="*/ 0 h 3097794"/>
              <a:gd name="connsiteX0" fmla="*/ 1361523 w 1560946"/>
              <a:gd name="connsiteY0" fmla="*/ 18472 h 3097794"/>
              <a:gd name="connsiteX1" fmla="*/ 1560946 w 1560946"/>
              <a:gd name="connsiteY1" fmla="*/ 0 h 3097794"/>
              <a:gd name="connsiteX2" fmla="*/ 1560946 w 1560946"/>
              <a:gd name="connsiteY2" fmla="*/ 3097794 h 3097794"/>
              <a:gd name="connsiteX3" fmla="*/ 0 w 1560946"/>
              <a:gd name="connsiteY3" fmla="*/ 3097794 h 3097794"/>
              <a:gd name="connsiteX4" fmla="*/ 1361523 w 1560946"/>
              <a:gd name="connsiteY4" fmla="*/ 18472 h 3097794"/>
              <a:gd name="connsiteX0" fmla="*/ 1361523 w 1560946"/>
              <a:gd name="connsiteY0" fmla="*/ 18472 h 3097794"/>
              <a:gd name="connsiteX1" fmla="*/ 1560946 w 1560946"/>
              <a:gd name="connsiteY1" fmla="*/ 0 h 3097794"/>
              <a:gd name="connsiteX2" fmla="*/ 1560946 w 1560946"/>
              <a:gd name="connsiteY2" fmla="*/ 3097794 h 3097794"/>
              <a:gd name="connsiteX3" fmla="*/ 0 w 1560946"/>
              <a:gd name="connsiteY3" fmla="*/ 3097794 h 3097794"/>
              <a:gd name="connsiteX4" fmla="*/ 1361523 w 1560946"/>
              <a:gd name="connsiteY4" fmla="*/ 18472 h 3097794"/>
              <a:gd name="connsiteX0" fmla="*/ 1361523 w 1560946"/>
              <a:gd name="connsiteY0" fmla="*/ 9236 h 3097794"/>
              <a:gd name="connsiteX1" fmla="*/ 1560946 w 1560946"/>
              <a:gd name="connsiteY1" fmla="*/ 0 h 3097794"/>
              <a:gd name="connsiteX2" fmla="*/ 1560946 w 1560946"/>
              <a:gd name="connsiteY2" fmla="*/ 3097794 h 3097794"/>
              <a:gd name="connsiteX3" fmla="*/ 0 w 1560946"/>
              <a:gd name="connsiteY3" fmla="*/ 3097794 h 3097794"/>
              <a:gd name="connsiteX4" fmla="*/ 1361523 w 1560946"/>
              <a:gd name="connsiteY4" fmla="*/ 9236 h 3097794"/>
              <a:gd name="connsiteX0" fmla="*/ 154158 w 503452"/>
              <a:gd name="connsiteY0" fmla="*/ 9236 h 3097794"/>
              <a:gd name="connsiteX1" fmla="*/ 353581 w 503452"/>
              <a:gd name="connsiteY1" fmla="*/ 0 h 3097794"/>
              <a:gd name="connsiteX2" fmla="*/ 353581 w 503452"/>
              <a:gd name="connsiteY2" fmla="*/ 3097794 h 3097794"/>
              <a:gd name="connsiteX3" fmla="*/ 0 w 503452"/>
              <a:gd name="connsiteY3" fmla="*/ 3097794 h 3097794"/>
              <a:gd name="connsiteX4" fmla="*/ 154158 w 503452"/>
              <a:gd name="connsiteY4" fmla="*/ 9236 h 3097794"/>
              <a:gd name="connsiteX0" fmla="*/ 154158 w 353581"/>
              <a:gd name="connsiteY0" fmla="*/ 9236 h 3097794"/>
              <a:gd name="connsiteX1" fmla="*/ 353581 w 353581"/>
              <a:gd name="connsiteY1" fmla="*/ 0 h 3097794"/>
              <a:gd name="connsiteX2" fmla="*/ 353581 w 353581"/>
              <a:gd name="connsiteY2" fmla="*/ 3097794 h 3097794"/>
              <a:gd name="connsiteX3" fmla="*/ 0 w 353581"/>
              <a:gd name="connsiteY3" fmla="*/ 3097794 h 3097794"/>
              <a:gd name="connsiteX4" fmla="*/ 154158 w 353581"/>
              <a:gd name="connsiteY4" fmla="*/ 9236 h 3097794"/>
              <a:gd name="connsiteX0" fmla="*/ 154158 w 353581"/>
              <a:gd name="connsiteY0" fmla="*/ 9236 h 3097794"/>
              <a:gd name="connsiteX1" fmla="*/ 353581 w 353581"/>
              <a:gd name="connsiteY1" fmla="*/ 0 h 3097794"/>
              <a:gd name="connsiteX2" fmla="*/ 353581 w 353581"/>
              <a:gd name="connsiteY2" fmla="*/ 3097794 h 3097794"/>
              <a:gd name="connsiteX3" fmla="*/ 0 w 353581"/>
              <a:gd name="connsiteY3" fmla="*/ 3097794 h 3097794"/>
              <a:gd name="connsiteX4" fmla="*/ 154158 w 353581"/>
              <a:gd name="connsiteY4" fmla="*/ 9236 h 3097794"/>
              <a:gd name="connsiteX0" fmla="*/ 16095 w 215518"/>
              <a:gd name="connsiteY0" fmla="*/ 9236 h 3107030"/>
              <a:gd name="connsiteX1" fmla="*/ 215518 w 215518"/>
              <a:gd name="connsiteY1" fmla="*/ 0 h 3107030"/>
              <a:gd name="connsiteX2" fmla="*/ 215518 w 215518"/>
              <a:gd name="connsiteY2" fmla="*/ 3097794 h 3107030"/>
              <a:gd name="connsiteX3" fmla="*/ 43042 w 215518"/>
              <a:gd name="connsiteY3" fmla="*/ 3107030 h 3107030"/>
              <a:gd name="connsiteX4" fmla="*/ 16095 w 215518"/>
              <a:gd name="connsiteY4" fmla="*/ 9236 h 3107030"/>
              <a:gd name="connsiteX0" fmla="*/ 21372 w 220795"/>
              <a:gd name="connsiteY0" fmla="*/ 9236 h 3107030"/>
              <a:gd name="connsiteX1" fmla="*/ 220795 w 220795"/>
              <a:gd name="connsiteY1" fmla="*/ 0 h 3107030"/>
              <a:gd name="connsiteX2" fmla="*/ 220795 w 220795"/>
              <a:gd name="connsiteY2" fmla="*/ 3097794 h 3107030"/>
              <a:gd name="connsiteX3" fmla="*/ 48319 w 220795"/>
              <a:gd name="connsiteY3" fmla="*/ 3107030 h 3107030"/>
              <a:gd name="connsiteX4" fmla="*/ 21372 w 220795"/>
              <a:gd name="connsiteY4" fmla="*/ 9236 h 3107030"/>
              <a:gd name="connsiteX0" fmla="*/ 50670 w 172476"/>
              <a:gd name="connsiteY0" fmla="*/ 18472 h 3107030"/>
              <a:gd name="connsiteX1" fmla="*/ 172476 w 172476"/>
              <a:gd name="connsiteY1" fmla="*/ 0 h 3107030"/>
              <a:gd name="connsiteX2" fmla="*/ 172476 w 172476"/>
              <a:gd name="connsiteY2" fmla="*/ 3097794 h 3107030"/>
              <a:gd name="connsiteX3" fmla="*/ 0 w 172476"/>
              <a:gd name="connsiteY3" fmla="*/ 3107030 h 3107030"/>
              <a:gd name="connsiteX4" fmla="*/ 50670 w 172476"/>
              <a:gd name="connsiteY4" fmla="*/ 18472 h 3107030"/>
              <a:gd name="connsiteX0" fmla="*/ 50670 w 172476"/>
              <a:gd name="connsiteY0" fmla="*/ 18472 h 3107030"/>
              <a:gd name="connsiteX1" fmla="*/ 172476 w 172476"/>
              <a:gd name="connsiteY1" fmla="*/ 0 h 3107030"/>
              <a:gd name="connsiteX2" fmla="*/ 172476 w 172476"/>
              <a:gd name="connsiteY2" fmla="*/ 3097794 h 3107030"/>
              <a:gd name="connsiteX3" fmla="*/ 0 w 172476"/>
              <a:gd name="connsiteY3" fmla="*/ 3107030 h 3107030"/>
              <a:gd name="connsiteX4" fmla="*/ 50670 w 172476"/>
              <a:gd name="connsiteY4" fmla="*/ 18472 h 31070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476" h="3107030">
                <a:moveTo>
                  <a:pt x="50670" y="18472"/>
                </a:moveTo>
                <a:lnTo>
                  <a:pt x="172476" y="0"/>
                </a:lnTo>
                <a:lnTo>
                  <a:pt x="172476" y="3097794"/>
                </a:lnTo>
                <a:lnTo>
                  <a:pt x="0" y="3107030"/>
                </a:lnTo>
                <a:cubicBezTo>
                  <a:pt x="51315" y="2194504"/>
                  <a:pt x="43899" y="1429761"/>
                  <a:pt x="50670" y="18472"/>
                </a:cubicBez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7" name="四角形吹き出し 16"/>
          <p:cNvSpPr/>
          <p:nvPr/>
        </p:nvSpPr>
        <p:spPr>
          <a:xfrm>
            <a:off x="5568950" y="2503488"/>
            <a:ext cx="2263775" cy="828675"/>
          </a:xfrm>
          <a:prstGeom prst="wedgeRectCallout">
            <a:avLst>
              <a:gd name="adj1" fmla="val 69043"/>
              <a:gd name="adj2" fmla="val 93592"/>
            </a:avLst>
          </a:prstGeom>
          <a:solidFill>
            <a:srgbClr val="CC99FF"/>
          </a:solidFill>
          <a:ln w="127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2400" dirty="0">
                <a:solidFill>
                  <a:schemeClr val="tx1"/>
                </a:solidFill>
              </a:rPr>
              <a:t>hard sphere potential</a:t>
            </a:r>
            <a:endParaRPr lang="ja-JP" altLang="en-US" sz="2400" dirty="0">
              <a:solidFill>
                <a:schemeClr val="tx1"/>
              </a:solidFill>
            </a:endParaRPr>
          </a:p>
        </p:txBody>
      </p:sp>
      <p:sp>
        <p:nvSpPr>
          <p:cNvPr id="27664" name="テキスト ボックス 6"/>
          <p:cNvSpPr txBox="1">
            <a:spLocks noChangeArrowheads="1"/>
          </p:cNvSpPr>
          <p:nvPr/>
        </p:nvSpPr>
        <p:spPr bwMode="auto">
          <a:xfrm>
            <a:off x="552450" y="3921125"/>
            <a:ext cx="4827588" cy="1938338"/>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400"/>
              <a:t>Neutrons “feel” or “see” smaller target nuclei.</a:t>
            </a:r>
          </a:p>
          <a:p>
            <a:pPr eaLnBrk="1" hangingPunct="1">
              <a:spcBef>
                <a:spcPct val="0"/>
              </a:spcBef>
              <a:buFontTx/>
              <a:buNone/>
            </a:pPr>
            <a:r>
              <a:rPr lang="en-US" altLang="ja-JP" sz="2400"/>
              <a:t>Due to this </a:t>
            </a:r>
            <a:r>
              <a:rPr lang="en-US" altLang="ja-JP" sz="2400">
                <a:solidFill>
                  <a:srgbClr val="FF0000"/>
                </a:solidFill>
              </a:rPr>
              <a:t>smaller cross-section</a:t>
            </a:r>
            <a:r>
              <a:rPr lang="en-US" altLang="ja-JP" sz="2400"/>
              <a:t>, neutrons have </a:t>
            </a:r>
            <a:r>
              <a:rPr lang="en-US" altLang="ja-JP" sz="2400">
                <a:solidFill>
                  <a:srgbClr val="FF0000"/>
                </a:solidFill>
              </a:rPr>
              <a:t>deeper penetration</a:t>
            </a:r>
            <a:r>
              <a:rPr lang="en-US" altLang="ja-JP" sz="2400"/>
              <a:t> into materials.</a:t>
            </a:r>
          </a:p>
        </p:txBody>
      </p:sp>
      <p:sp>
        <p:nvSpPr>
          <p:cNvPr id="27665" name="スライド番号プレースホルダー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8CC8B34B-9D33-4086-996F-873AB136093C}" type="slidenum">
              <a:rPr lang="ja-JP" altLang="en-US" sz="1200">
                <a:solidFill>
                  <a:srgbClr val="898989"/>
                </a:solidFill>
              </a:rPr>
              <a:pPr>
                <a:spcBef>
                  <a:spcPct val="0"/>
                </a:spcBef>
                <a:buFontTx/>
                <a:buNone/>
              </a:pPr>
              <a:t>24</a:t>
            </a:fld>
            <a:endParaRPr lang="ja-JP" altLang="en-US" sz="1200">
              <a:solidFill>
                <a:srgbClr val="898989"/>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円/楕円 11"/>
          <p:cNvSpPr/>
          <p:nvPr/>
        </p:nvSpPr>
        <p:spPr>
          <a:xfrm>
            <a:off x="4645025" y="1658938"/>
            <a:ext cx="444500" cy="444500"/>
          </a:xfrm>
          <a:prstGeom prst="ellipse">
            <a:avLst/>
          </a:prstGeom>
          <a:solidFill>
            <a:schemeClr val="bg1">
              <a:lumMod val="95000"/>
            </a:schemeClr>
          </a:solidFill>
          <a:ln w="19050">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 name="円/楕円 4"/>
          <p:cNvSpPr/>
          <p:nvPr/>
        </p:nvSpPr>
        <p:spPr>
          <a:xfrm>
            <a:off x="4889500" y="1731963"/>
            <a:ext cx="1503363" cy="1503362"/>
          </a:xfrm>
          <a:prstGeom prst="ellipse">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8676" name="Line 2"/>
          <p:cNvSpPr>
            <a:spLocks noChangeShapeType="1"/>
          </p:cNvSpPr>
          <p:nvPr/>
        </p:nvSpPr>
        <p:spPr bwMode="auto">
          <a:xfrm>
            <a:off x="323850" y="719138"/>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28677"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850" y="44450"/>
            <a:ext cx="1116013"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 Box 25"/>
          <p:cNvSpPr txBox="1">
            <a:spLocks noChangeArrowheads="1"/>
          </p:cNvSpPr>
          <p:nvPr/>
        </p:nvSpPr>
        <p:spPr bwMode="auto">
          <a:xfrm>
            <a:off x="1439863" y="96838"/>
            <a:ext cx="7181850" cy="523875"/>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2800" b="1" dirty="0">
                <a:solidFill>
                  <a:schemeClr val="tx1">
                    <a:lumMod val="95000"/>
                    <a:lumOff val="5000"/>
                  </a:schemeClr>
                </a:solidFill>
                <a:latin typeface="+mn-lt"/>
                <a:ea typeface="+mn-ea"/>
              </a:rPr>
              <a:t>hard sphere collision in laboratory coordinate</a:t>
            </a:r>
            <a:endParaRPr lang="ja-JP" altLang="en-US" sz="2800" b="1" dirty="0">
              <a:solidFill>
                <a:schemeClr val="tx1">
                  <a:lumMod val="95000"/>
                  <a:lumOff val="5000"/>
                </a:schemeClr>
              </a:solidFill>
              <a:latin typeface="+mn-lt"/>
              <a:ea typeface="+mn-ea"/>
            </a:endParaRPr>
          </a:p>
        </p:txBody>
      </p:sp>
      <p:sp>
        <p:nvSpPr>
          <p:cNvPr id="28679" name="スライド番号プレースホルダー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90E7CCE2-94F7-49A0-967A-3CD9533DEBA9}" type="slidenum">
              <a:rPr lang="ja-JP" altLang="en-US" sz="1200">
                <a:solidFill>
                  <a:srgbClr val="898989"/>
                </a:solidFill>
              </a:rPr>
              <a:pPr>
                <a:spcBef>
                  <a:spcPct val="0"/>
                </a:spcBef>
                <a:buFontTx/>
                <a:buNone/>
              </a:pPr>
              <a:t>25</a:t>
            </a:fld>
            <a:endParaRPr lang="ja-JP" altLang="en-US" sz="1200">
              <a:solidFill>
                <a:srgbClr val="898989"/>
              </a:solidFill>
            </a:endParaRPr>
          </a:p>
        </p:txBody>
      </p:sp>
      <p:cxnSp>
        <p:nvCxnSpPr>
          <p:cNvPr id="4" name="直線コネクタ 3"/>
          <p:cNvCxnSpPr/>
          <p:nvPr/>
        </p:nvCxnSpPr>
        <p:spPr>
          <a:xfrm>
            <a:off x="1439863" y="2482850"/>
            <a:ext cx="596106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円/楕円 9"/>
          <p:cNvSpPr/>
          <p:nvPr/>
        </p:nvSpPr>
        <p:spPr>
          <a:xfrm>
            <a:off x="2532063" y="1658938"/>
            <a:ext cx="446087" cy="444500"/>
          </a:xfrm>
          <a:prstGeom prst="ellipse">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cxnSp>
        <p:nvCxnSpPr>
          <p:cNvPr id="11" name="直線コネクタ 10"/>
          <p:cNvCxnSpPr/>
          <p:nvPr/>
        </p:nvCxnSpPr>
        <p:spPr>
          <a:xfrm>
            <a:off x="1439863" y="1898650"/>
            <a:ext cx="5961062" cy="0"/>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6" name="円/楕円 5"/>
          <p:cNvSpPr/>
          <p:nvPr/>
        </p:nvSpPr>
        <p:spPr>
          <a:xfrm>
            <a:off x="2708275" y="1833563"/>
            <a:ext cx="95250" cy="9525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4" name="円/楕円 13"/>
          <p:cNvSpPr/>
          <p:nvPr/>
        </p:nvSpPr>
        <p:spPr>
          <a:xfrm>
            <a:off x="5592763" y="2435225"/>
            <a:ext cx="95250" cy="9525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 name="右矢印 6"/>
          <p:cNvSpPr/>
          <p:nvPr/>
        </p:nvSpPr>
        <p:spPr>
          <a:xfrm>
            <a:off x="3063875" y="1765300"/>
            <a:ext cx="474663" cy="230188"/>
          </a:xfrm>
          <a:prstGeom prst="rightArrow">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 name="正方形/長方形 7"/>
          <p:cNvSpPr/>
          <p:nvPr/>
        </p:nvSpPr>
        <p:spPr>
          <a:xfrm>
            <a:off x="2500313" y="1296988"/>
            <a:ext cx="552450" cy="3746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b="1" dirty="0">
                <a:solidFill>
                  <a:schemeClr val="tx1"/>
                </a:solidFill>
              </a:rPr>
              <a:t>m</a:t>
            </a:r>
            <a:r>
              <a:rPr lang="en-US" altLang="ja-JP" b="1" baseline="-25000" dirty="0">
                <a:solidFill>
                  <a:schemeClr val="tx1"/>
                </a:solidFill>
              </a:rPr>
              <a:t>1</a:t>
            </a:r>
            <a:endParaRPr lang="ja-JP" altLang="en-US" b="1" baseline="-25000" dirty="0">
              <a:solidFill>
                <a:schemeClr val="tx1"/>
              </a:solidFill>
            </a:endParaRPr>
          </a:p>
        </p:txBody>
      </p:sp>
      <p:sp>
        <p:nvSpPr>
          <p:cNvPr id="17" name="正方形/長方形 16"/>
          <p:cNvSpPr/>
          <p:nvPr/>
        </p:nvSpPr>
        <p:spPr>
          <a:xfrm>
            <a:off x="2986088" y="1404938"/>
            <a:ext cx="552450" cy="3746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solidFill>
                  <a:srgbClr val="00B050"/>
                </a:solidFill>
              </a:rPr>
              <a:t>v</a:t>
            </a:r>
            <a:r>
              <a:rPr lang="en-US" altLang="ja-JP" baseline="-25000" dirty="0">
                <a:solidFill>
                  <a:srgbClr val="00B050"/>
                </a:solidFill>
              </a:rPr>
              <a:t>1</a:t>
            </a:r>
            <a:endParaRPr lang="ja-JP" altLang="en-US" baseline="-25000" dirty="0">
              <a:solidFill>
                <a:srgbClr val="00B050"/>
              </a:solidFill>
            </a:endParaRPr>
          </a:p>
        </p:txBody>
      </p:sp>
      <p:cxnSp>
        <p:nvCxnSpPr>
          <p:cNvPr id="13" name="直線コネクタ 12"/>
          <p:cNvCxnSpPr/>
          <p:nvPr/>
        </p:nvCxnSpPr>
        <p:spPr>
          <a:xfrm>
            <a:off x="1638300" y="1898650"/>
            <a:ext cx="0" cy="584200"/>
          </a:xfrm>
          <a:prstGeom prst="line">
            <a:avLst/>
          </a:prstGeom>
          <a:ln w="1905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2" name="正方形/長方形 21"/>
          <p:cNvSpPr/>
          <p:nvPr/>
        </p:nvSpPr>
        <p:spPr>
          <a:xfrm>
            <a:off x="1027113" y="1019175"/>
            <a:ext cx="1209675" cy="8191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solidFill>
                  <a:schemeClr val="tx1"/>
                </a:solidFill>
              </a:rPr>
              <a:t>impact parameter b</a:t>
            </a:r>
            <a:endParaRPr lang="ja-JP" altLang="en-US" dirty="0">
              <a:solidFill>
                <a:schemeClr val="tx1"/>
              </a:solidFill>
            </a:endParaRPr>
          </a:p>
        </p:txBody>
      </p:sp>
      <p:sp>
        <p:nvSpPr>
          <p:cNvPr id="26" name="正方形/長方形 25"/>
          <p:cNvSpPr/>
          <p:nvPr/>
        </p:nvSpPr>
        <p:spPr>
          <a:xfrm>
            <a:off x="5364163" y="2508250"/>
            <a:ext cx="552450" cy="3746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b="1" dirty="0">
                <a:solidFill>
                  <a:schemeClr val="tx1"/>
                </a:solidFill>
              </a:rPr>
              <a:t>m</a:t>
            </a:r>
            <a:r>
              <a:rPr lang="en-US" altLang="ja-JP" b="1" baseline="-25000" dirty="0">
                <a:solidFill>
                  <a:schemeClr val="tx1"/>
                </a:solidFill>
              </a:rPr>
              <a:t>2</a:t>
            </a:r>
            <a:endParaRPr lang="ja-JP" altLang="en-US" b="1" baseline="-25000" dirty="0">
              <a:solidFill>
                <a:schemeClr val="tx1"/>
              </a:solidFill>
            </a:endParaRPr>
          </a:p>
        </p:txBody>
      </p:sp>
      <p:sp>
        <p:nvSpPr>
          <p:cNvPr id="27" name="正方形/長方形 26"/>
          <p:cNvSpPr/>
          <p:nvPr/>
        </p:nvSpPr>
        <p:spPr>
          <a:xfrm>
            <a:off x="4887913" y="3235325"/>
            <a:ext cx="1357312" cy="6556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solidFill>
                  <a:srgbClr val="00B050"/>
                </a:solidFill>
              </a:rPr>
              <a:t>not moving v</a:t>
            </a:r>
            <a:r>
              <a:rPr lang="en-US" altLang="ja-JP" baseline="-25000" dirty="0">
                <a:solidFill>
                  <a:srgbClr val="00B050"/>
                </a:solidFill>
              </a:rPr>
              <a:t>2</a:t>
            </a:r>
            <a:r>
              <a:rPr lang="en-US" altLang="ja-JP" dirty="0">
                <a:solidFill>
                  <a:srgbClr val="00B050"/>
                </a:solidFill>
              </a:rPr>
              <a:t>=0</a:t>
            </a:r>
            <a:endParaRPr lang="ja-JP" altLang="en-US" dirty="0">
              <a:solidFill>
                <a:srgbClr val="00B050"/>
              </a:solidFill>
            </a:endParaRPr>
          </a:p>
        </p:txBody>
      </p:sp>
      <p:cxnSp>
        <p:nvCxnSpPr>
          <p:cNvPr id="23" name="直線コネクタ 22"/>
          <p:cNvCxnSpPr/>
          <p:nvPr/>
        </p:nvCxnSpPr>
        <p:spPr>
          <a:xfrm flipH="1" flipV="1">
            <a:off x="4867275" y="1895475"/>
            <a:ext cx="1792288" cy="13398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円/楕円 30"/>
          <p:cNvSpPr/>
          <p:nvPr/>
        </p:nvSpPr>
        <p:spPr>
          <a:xfrm>
            <a:off x="4811713" y="1838325"/>
            <a:ext cx="93662" cy="95250"/>
          </a:xfrm>
          <a:prstGeom prst="ellipse">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4" name="右矢印 33"/>
          <p:cNvSpPr/>
          <p:nvPr/>
        </p:nvSpPr>
        <p:spPr>
          <a:xfrm rot="2132233">
            <a:off x="6350000" y="2947988"/>
            <a:ext cx="196850" cy="230187"/>
          </a:xfrm>
          <a:prstGeom prst="rightArrow">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cxnSp>
        <p:nvCxnSpPr>
          <p:cNvPr id="35" name="直線コネクタ 34"/>
          <p:cNvCxnSpPr>
            <a:endCxn id="31" idx="6"/>
          </p:cNvCxnSpPr>
          <p:nvPr/>
        </p:nvCxnSpPr>
        <p:spPr>
          <a:xfrm flipH="1">
            <a:off x="4905375" y="1154113"/>
            <a:ext cx="857250" cy="73183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正方形/長方形 37"/>
          <p:cNvSpPr/>
          <p:nvPr/>
        </p:nvSpPr>
        <p:spPr>
          <a:xfrm>
            <a:off x="4852988" y="1077913"/>
            <a:ext cx="552450" cy="3746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solidFill>
                  <a:srgbClr val="00B050"/>
                </a:solidFill>
              </a:rPr>
              <a:t>v</a:t>
            </a:r>
            <a:r>
              <a:rPr lang="en-US" altLang="ja-JP" baseline="-25000" dirty="0">
                <a:solidFill>
                  <a:srgbClr val="00B050"/>
                </a:solidFill>
              </a:rPr>
              <a:t>1</a:t>
            </a:r>
            <a:r>
              <a:rPr lang="ja-JP" altLang="en-US" dirty="0">
                <a:solidFill>
                  <a:srgbClr val="00B050"/>
                </a:solidFill>
              </a:rPr>
              <a:t>’</a:t>
            </a:r>
          </a:p>
        </p:txBody>
      </p:sp>
      <p:sp>
        <p:nvSpPr>
          <p:cNvPr id="40" name="正方形/長方形 39"/>
          <p:cNvSpPr/>
          <p:nvPr/>
        </p:nvSpPr>
        <p:spPr>
          <a:xfrm>
            <a:off x="6470650" y="2641600"/>
            <a:ext cx="552450" cy="3730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solidFill>
                  <a:srgbClr val="00B050"/>
                </a:solidFill>
              </a:rPr>
              <a:t>v</a:t>
            </a:r>
            <a:r>
              <a:rPr lang="en-US" altLang="ja-JP" baseline="-25000" dirty="0">
                <a:solidFill>
                  <a:srgbClr val="00B050"/>
                </a:solidFill>
              </a:rPr>
              <a:t>2</a:t>
            </a:r>
            <a:r>
              <a:rPr lang="ja-JP" altLang="en-US" dirty="0">
                <a:solidFill>
                  <a:srgbClr val="00B050"/>
                </a:solidFill>
              </a:rPr>
              <a:t>’</a:t>
            </a:r>
          </a:p>
        </p:txBody>
      </p:sp>
      <p:sp>
        <p:nvSpPr>
          <p:cNvPr id="41" name="正方形/長方形 40"/>
          <p:cNvSpPr/>
          <p:nvPr/>
        </p:nvSpPr>
        <p:spPr>
          <a:xfrm>
            <a:off x="2189163" y="1901825"/>
            <a:ext cx="552450" cy="3746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solidFill>
                  <a:schemeClr val="tx1"/>
                </a:solidFill>
              </a:rPr>
              <a:t>r</a:t>
            </a:r>
            <a:r>
              <a:rPr lang="en-US" altLang="ja-JP" baseline="-25000" dirty="0">
                <a:solidFill>
                  <a:schemeClr val="tx1"/>
                </a:solidFill>
              </a:rPr>
              <a:t>1</a:t>
            </a:r>
            <a:endParaRPr lang="ja-JP" altLang="en-US" baseline="-25000" dirty="0">
              <a:solidFill>
                <a:schemeClr val="tx1"/>
              </a:solidFill>
            </a:endParaRPr>
          </a:p>
        </p:txBody>
      </p:sp>
      <p:sp>
        <p:nvSpPr>
          <p:cNvPr id="42" name="正方形/長方形 41"/>
          <p:cNvSpPr/>
          <p:nvPr/>
        </p:nvSpPr>
        <p:spPr>
          <a:xfrm>
            <a:off x="4946650" y="2049463"/>
            <a:ext cx="552450" cy="3746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solidFill>
                  <a:schemeClr val="tx1"/>
                </a:solidFill>
              </a:rPr>
              <a:t>r</a:t>
            </a:r>
            <a:r>
              <a:rPr lang="en-US" altLang="ja-JP" baseline="-25000" dirty="0">
                <a:solidFill>
                  <a:schemeClr val="tx1"/>
                </a:solidFill>
              </a:rPr>
              <a:t>2</a:t>
            </a:r>
            <a:endParaRPr lang="ja-JP" altLang="en-US" baseline="-25000" dirty="0">
              <a:solidFill>
                <a:schemeClr val="tx1"/>
              </a:solidFill>
            </a:endParaRPr>
          </a:p>
        </p:txBody>
      </p:sp>
      <p:sp>
        <p:nvSpPr>
          <p:cNvPr id="33" name="右矢印 32"/>
          <p:cNvSpPr/>
          <p:nvPr/>
        </p:nvSpPr>
        <p:spPr>
          <a:xfrm rot="19068867">
            <a:off x="5049838" y="1476375"/>
            <a:ext cx="407987" cy="230188"/>
          </a:xfrm>
          <a:prstGeom prst="rightArrow">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cxnSp>
        <p:nvCxnSpPr>
          <p:cNvPr id="43" name="直線コネクタ 42"/>
          <p:cNvCxnSpPr>
            <a:endCxn id="10" idx="3"/>
          </p:cNvCxnSpPr>
          <p:nvPr/>
        </p:nvCxnSpPr>
        <p:spPr>
          <a:xfrm flipH="1">
            <a:off x="2598738" y="1874838"/>
            <a:ext cx="179387" cy="1635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4512" name="フリーフォーム 64511"/>
          <p:cNvSpPr/>
          <p:nvPr/>
        </p:nvSpPr>
        <p:spPr>
          <a:xfrm>
            <a:off x="5476875" y="1411288"/>
            <a:ext cx="188913" cy="482600"/>
          </a:xfrm>
          <a:custGeom>
            <a:avLst/>
            <a:gdLst>
              <a:gd name="connsiteX0" fmla="*/ 0 w 258792"/>
              <a:gd name="connsiteY0" fmla="*/ 0 h 362309"/>
              <a:gd name="connsiteX1" fmla="*/ 155275 w 258792"/>
              <a:gd name="connsiteY1" fmla="*/ 60385 h 362309"/>
              <a:gd name="connsiteX2" fmla="*/ 258792 w 258792"/>
              <a:gd name="connsiteY2" fmla="*/ 362309 h 362309"/>
              <a:gd name="connsiteX0" fmla="*/ 0 w 258792"/>
              <a:gd name="connsiteY0" fmla="*/ 0 h 362309"/>
              <a:gd name="connsiteX1" fmla="*/ 258792 w 258792"/>
              <a:gd name="connsiteY1" fmla="*/ 362309 h 362309"/>
              <a:gd name="connsiteX0" fmla="*/ 0 w 189781"/>
              <a:gd name="connsiteY0" fmla="*/ 0 h 483079"/>
              <a:gd name="connsiteX1" fmla="*/ 189781 w 189781"/>
              <a:gd name="connsiteY1" fmla="*/ 483079 h 483079"/>
              <a:gd name="connsiteX0" fmla="*/ 0 w 189781"/>
              <a:gd name="connsiteY0" fmla="*/ 0 h 483079"/>
              <a:gd name="connsiteX1" fmla="*/ 189781 w 189781"/>
              <a:gd name="connsiteY1" fmla="*/ 483079 h 483079"/>
              <a:gd name="connsiteX0" fmla="*/ 0 w 189781"/>
              <a:gd name="connsiteY0" fmla="*/ 0 h 483079"/>
              <a:gd name="connsiteX1" fmla="*/ 189781 w 189781"/>
              <a:gd name="connsiteY1" fmla="*/ 483079 h 483079"/>
            </a:gdLst>
            <a:ahLst/>
            <a:cxnLst>
              <a:cxn ang="0">
                <a:pos x="connsiteX0" y="connsiteY0"/>
              </a:cxn>
              <a:cxn ang="0">
                <a:pos x="connsiteX1" y="connsiteY1"/>
              </a:cxn>
            </a:cxnLst>
            <a:rect l="l" t="t" r="r" b="b"/>
            <a:pathLst>
              <a:path w="189781" h="483079">
                <a:moveTo>
                  <a:pt x="0" y="0"/>
                </a:moveTo>
                <a:cubicBezTo>
                  <a:pt x="106392" y="143773"/>
                  <a:pt x="186906" y="261668"/>
                  <a:pt x="189781" y="483079"/>
                </a:cubicBezTo>
              </a:path>
            </a:pathLst>
          </a:custGeom>
          <a:noFill/>
          <a:ln w="762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6" name="フリーフォーム 45"/>
          <p:cNvSpPr/>
          <p:nvPr/>
        </p:nvSpPr>
        <p:spPr>
          <a:xfrm>
            <a:off x="5186363" y="1887538"/>
            <a:ext cx="96837" cy="241300"/>
          </a:xfrm>
          <a:custGeom>
            <a:avLst/>
            <a:gdLst>
              <a:gd name="connsiteX0" fmla="*/ 0 w 258792"/>
              <a:gd name="connsiteY0" fmla="*/ 0 h 362309"/>
              <a:gd name="connsiteX1" fmla="*/ 155275 w 258792"/>
              <a:gd name="connsiteY1" fmla="*/ 60385 h 362309"/>
              <a:gd name="connsiteX2" fmla="*/ 258792 w 258792"/>
              <a:gd name="connsiteY2" fmla="*/ 362309 h 362309"/>
              <a:gd name="connsiteX0" fmla="*/ 0 w 258792"/>
              <a:gd name="connsiteY0" fmla="*/ 0 h 362309"/>
              <a:gd name="connsiteX1" fmla="*/ 258792 w 258792"/>
              <a:gd name="connsiteY1" fmla="*/ 362309 h 362309"/>
              <a:gd name="connsiteX0" fmla="*/ 0 w 189781"/>
              <a:gd name="connsiteY0" fmla="*/ 0 h 483079"/>
              <a:gd name="connsiteX1" fmla="*/ 189781 w 189781"/>
              <a:gd name="connsiteY1" fmla="*/ 483079 h 483079"/>
              <a:gd name="connsiteX0" fmla="*/ 0 w 189781"/>
              <a:gd name="connsiteY0" fmla="*/ 0 h 483079"/>
              <a:gd name="connsiteX1" fmla="*/ 189781 w 189781"/>
              <a:gd name="connsiteY1" fmla="*/ 483079 h 483079"/>
              <a:gd name="connsiteX0" fmla="*/ 0 w 189781"/>
              <a:gd name="connsiteY0" fmla="*/ 0 h 483079"/>
              <a:gd name="connsiteX1" fmla="*/ 189781 w 189781"/>
              <a:gd name="connsiteY1" fmla="*/ 483079 h 483079"/>
              <a:gd name="connsiteX0" fmla="*/ 94921 w 125660"/>
              <a:gd name="connsiteY0" fmla="*/ 0 h 241540"/>
              <a:gd name="connsiteX1" fmla="*/ 30 w 125660"/>
              <a:gd name="connsiteY1" fmla="*/ 241540 h 241540"/>
              <a:gd name="connsiteX0" fmla="*/ 94891 w 133060"/>
              <a:gd name="connsiteY0" fmla="*/ 0 h 241540"/>
              <a:gd name="connsiteX1" fmla="*/ 0 w 133060"/>
              <a:gd name="connsiteY1" fmla="*/ 241540 h 241540"/>
              <a:gd name="connsiteX0" fmla="*/ 94891 w 96581"/>
              <a:gd name="connsiteY0" fmla="*/ 0 h 241540"/>
              <a:gd name="connsiteX1" fmla="*/ 0 w 96581"/>
              <a:gd name="connsiteY1" fmla="*/ 241540 h 241540"/>
            </a:gdLst>
            <a:ahLst/>
            <a:cxnLst>
              <a:cxn ang="0">
                <a:pos x="connsiteX0" y="connsiteY0"/>
              </a:cxn>
              <a:cxn ang="0">
                <a:pos x="connsiteX1" y="connsiteY1"/>
              </a:cxn>
            </a:cxnLst>
            <a:rect l="l" t="t" r="r" b="b"/>
            <a:pathLst>
              <a:path w="96581" h="241540">
                <a:moveTo>
                  <a:pt x="94891" y="0"/>
                </a:moveTo>
                <a:cubicBezTo>
                  <a:pt x="106392" y="161025"/>
                  <a:pt x="57510" y="192657"/>
                  <a:pt x="0" y="241540"/>
                </a:cubicBezTo>
              </a:path>
            </a:pathLst>
          </a:custGeom>
          <a:noFill/>
          <a:ln w="762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7" name="正方形/長方形 46"/>
          <p:cNvSpPr/>
          <p:nvPr/>
        </p:nvSpPr>
        <p:spPr>
          <a:xfrm>
            <a:off x="5476875" y="1352550"/>
            <a:ext cx="552450" cy="3730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b="1" dirty="0">
                <a:solidFill>
                  <a:schemeClr val="accent6">
                    <a:lumMod val="75000"/>
                  </a:schemeClr>
                </a:solidFill>
              </a:rPr>
              <a:t>φ</a:t>
            </a:r>
            <a:endParaRPr lang="ja-JP" altLang="en-US" b="1" baseline="-25000" dirty="0">
              <a:solidFill>
                <a:schemeClr val="accent6">
                  <a:lumMod val="75000"/>
                </a:schemeClr>
              </a:solidFill>
            </a:endParaRPr>
          </a:p>
        </p:txBody>
      </p:sp>
      <p:sp>
        <p:nvSpPr>
          <p:cNvPr id="48" name="正方形/長方形 47"/>
          <p:cNvSpPr/>
          <p:nvPr/>
        </p:nvSpPr>
        <p:spPr>
          <a:xfrm>
            <a:off x="5129213" y="1874838"/>
            <a:ext cx="550862" cy="3746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b="1" dirty="0">
                <a:solidFill>
                  <a:schemeClr val="accent6">
                    <a:lumMod val="75000"/>
                  </a:schemeClr>
                </a:solidFill>
              </a:rPr>
              <a:t>ψ</a:t>
            </a:r>
            <a:endParaRPr lang="ja-JP" altLang="en-US" b="1" dirty="0">
              <a:solidFill>
                <a:schemeClr val="accent6">
                  <a:lumMod val="75000"/>
                </a:schemeClr>
              </a:solidFill>
            </a:endParaRPr>
          </a:p>
        </p:txBody>
      </p:sp>
      <p:sp>
        <p:nvSpPr>
          <p:cNvPr id="64513" name="正方形/長方形 64512"/>
          <p:cNvSpPr/>
          <p:nvPr/>
        </p:nvSpPr>
        <p:spPr>
          <a:xfrm>
            <a:off x="944563" y="3389313"/>
            <a:ext cx="6048375" cy="305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sz="1400" dirty="0">
                <a:solidFill>
                  <a:schemeClr val="tx1"/>
                </a:solidFill>
              </a:rPr>
              <a:t>many players are in laboratory coordinate...</a:t>
            </a:r>
          </a:p>
          <a:p>
            <a:pPr>
              <a:defRPr/>
            </a:pPr>
            <a:endParaRPr lang="en-US" altLang="ja-JP" sz="1400" dirty="0">
              <a:solidFill>
                <a:schemeClr val="tx1"/>
              </a:solidFill>
            </a:endParaRPr>
          </a:p>
          <a:p>
            <a:pPr>
              <a:defRPr/>
            </a:pPr>
            <a:r>
              <a:rPr lang="en-US" altLang="ja-JP" u="sng" dirty="0" err="1">
                <a:solidFill>
                  <a:schemeClr val="tx1"/>
                </a:solidFill>
              </a:rPr>
              <a:t>geometory</a:t>
            </a:r>
            <a:r>
              <a:rPr lang="en-US" altLang="ja-JP" u="sng" dirty="0">
                <a:solidFill>
                  <a:schemeClr val="tx1"/>
                </a:solidFill>
              </a:rPr>
              <a:t> in collision</a:t>
            </a:r>
          </a:p>
          <a:p>
            <a:pPr>
              <a:defRPr/>
            </a:pPr>
            <a:r>
              <a:rPr lang="ja-JP" altLang="en-US" dirty="0">
                <a:solidFill>
                  <a:schemeClr val="tx1"/>
                </a:solidFill>
              </a:rPr>
              <a:t>　　</a:t>
            </a:r>
            <a:r>
              <a:rPr lang="en-US" altLang="ja-JP" dirty="0">
                <a:solidFill>
                  <a:schemeClr val="tx1"/>
                </a:solidFill>
              </a:rPr>
              <a:t>ψ = sin</a:t>
            </a:r>
            <a:r>
              <a:rPr lang="en-US" altLang="ja-JP" baseline="30000" dirty="0">
                <a:solidFill>
                  <a:schemeClr val="tx1"/>
                </a:solidFill>
              </a:rPr>
              <a:t>-1</a:t>
            </a:r>
            <a:r>
              <a:rPr lang="en-US" altLang="ja-JP" dirty="0">
                <a:solidFill>
                  <a:schemeClr val="tx1"/>
                </a:solidFill>
              </a:rPr>
              <a:t> ( b/(r</a:t>
            </a:r>
            <a:r>
              <a:rPr lang="en-US" altLang="ja-JP" baseline="-25000" dirty="0">
                <a:solidFill>
                  <a:schemeClr val="tx1"/>
                </a:solidFill>
              </a:rPr>
              <a:t>1</a:t>
            </a:r>
            <a:r>
              <a:rPr lang="en-US" altLang="ja-JP" dirty="0">
                <a:solidFill>
                  <a:schemeClr val="tx1"/>
                </a:solidFill>
              </a:rPr>
              <a:t>+r</a:t>
            </a:r>
            <a:r>
              <a:rPr lang="en-US" altLang="ja-JP" baseline="-25000" dirty="0">
                <a:solidFill>
                  <a:schemeClr val="tx1"/>
                </a:solidFill>
              </a:rPr>
              <a:t>2</a:t>
            </a:r>
            <a:r>
              <a:rPr lang="en-US" altLang="ja-JP" dirty="0">
                <a:solidFill>
                  <a:schemeClr val="tx1"/>
                </a:solidFill>
              </a:rPr>
              <a:t>) )</a:t>
            </a:r>
          </a:p>
          <a:p>
            <a:pPr>
              <a:defRPr/>
            </a:pPr>
            <a:endParaRPr lang="en-US" altLang="ja-JP" sz="900" dirty="0">
              <a:solidFill>
                <a:schemeClr val="tx1"/>
              </a:solidFill>
            </a:endParaRPr>
          </a:p>
          <a:p>
            <a:pPr>
              <a:defRPr/>
            </a:pPr>
            <a:r>
              <a:rPr lang="en-US" altLang="ja-JP" u="sng" dirty="0">
                <a:solidFill>
                  <a:schemeClr val="tx1"/>
                </a:solidFill>
              </a:rPr>
              <a:t>energy conservation</a:t>
            </a:r>
          </a:p>
          <a:p>
            <a:pPr>
              <a:defRPr/>
            </a:pPr>
            <a:r>
              <a:rPr lang="ja-JP" altLang="en-US" dirty="0">
                <a:solidFill>
                  <a:schemeClr val="tx1"/>
                </a:solidFill>
              </a:rPr>
              <a:t>　　</a:t>
            </a:r>
            <a:r>
              <a:rPr lang="en-US" altLang="ja-JP" dirty="0">
                <a:solidFill>
                  <a:schemeClr val="tx1"/>
                </a:solidFill>
              </a:rPr>
              <a:t>½ m</a:t>
            </a:r>
            <a:r>
              <a:rPr lang="en-US" altLang="ja-JP" baseline="-25000" dirty="0">
                <a:solidFill>
                  <a:schemeClr val="tx1"/>
                </a:solidFill>
              </a:rPr>
              <a:t>1</a:t>
            </a:r>
            <a:r>
              <a:rPr lang="en-US" altLang="ja-JP" dirty="0">
                <a:solidFill>
                  <a:schemeClr val="tx1"/>
                </a:solidFill>
              </a:rPr>
              <a:t>v</a:t>
            </a:r>
            <a:r>
              <a:rPr lang="en-US" altLang="ja-JP" baseline="-25000" dirty="0">
                <a:solidFill>
                  <a:schemeClr val="tx1"/>
                </a:solidFill>
              </a:rPr>
              <a:t>1</a:t>
            </a:r>
            <a:r>
              <a:rPr lang="en-US" altLang="ja-JP" baseline="30000" dirty="0">
                <a:solidFill>
                  <a:schemeClr val="tx1"/>
                </a:solidFill>
              </a:rPr>
              <a:t>2</a:t>
            </a:r>
            <a:r>
              <a:rPr lang="en-US" altLang="ja-JP" dirty="0">
                <a:solidFill>
                  <a:schemeClr val="tx1"/>
                </a:solidFill>
              </a:rPr>
              <a:t> = ½ m</a:t>
            </a:r>
            <a:r>
              <a:rPr lang="en-US" altLang="ja-JP" baseline="-25000" dirty="0">
                <a:solidFill>
                  <a:schemeClr val="tx1"/>
                </a:solidFill>
              </a:rPr>
              <a:t>1</a:t>
            </a:r>
            <a:r>
              <a:rPr lang="en-US" altLang="ja-JP" dirty="0">
                <a:solidFill>
                  <a:schemeClr val="tx1"/>
                </a:solidFill>
              </a:rPr>
              <a:t>v</a:t>
            </a:r>
            <a:r>
              <a:rPr lang="en-US" altLang="ja-JP" baseline="-25000" dirty="0">
                <a:solidFill>
                  <a:schemeClr val="tx1"/>
                </a:solidFill>
              </a:rPr>
              <a:t>1</a:t>
            </a:r>
            <a:r>
              <a:rPr lang="en-US" altLang="ja-JP" dirty="0">
                <a:solidFill>
                  <a:schemeClr val="tx1"/>
                </a:solidFill>
              </a:rPr>
              <a:t>’</a:t>
            </a:r>
            <a:r>
              <a:rPr lang="en-US" altLang="ja-JP" baseline="30000" dirty="0">
                <a:solidFill>
                  <a:schemeClr val="tx1"/>
                </a:solidFill>
              </a:rPr>
              <a:t>2</a:t>
            </a:r>
            <a:r>
              <a:rPr lang="en-US" altLang="ja-JP" dirty="0">
                <a:solidFill>
                  <a:schemeClr val="tx1"/>
                </a:solidFill>
              </a:rPr>
              <a:t> + ½ m</a:t>
            </a:r>
            <a:r>
              <a:rPr lang="en-US" altLang="ja-JP" baseline="-25000" dirty="0">
                <a:solidFill>
                  <a:schemeClr val="tx1"/>
                </a:solidFill>
              </a:rPr>
              <a:t>2</a:t>
            </a:r>
            <a:r>
              <a:rPr lang="en-US" altLang="ja-JP" dirty="0">
                <a:solidFill>
                  <a:schemeClr val="tx1"/>
                </a:solidFill>
              </a:rPr>
              <a:t>v</a:t>
            </a:r>
            <a:r>
              <a:rPr lang="en-US" altLang="ja-JP" baseline="-25000" dirty="0">
                <a:solidFill>
                  <a:schemeClr val="tx1"/>
                </a:solidFill>
              </a:rPr>
              <a:t>2</a:t>
            </a:r>
            <a:r>
              <a:rPr lang="en-US" altLang="ja-JP" dirty="0">
                <a:solidFill>
                  <a:schemeClr val="tx1"/>
                </a:solidFill>
              </a:rPr>
              <a:t>’</a:t>
            </a:r>
            <a:r>
              <a:rPr lang="en-US" altLang="ja-JP" baseline="30000" dirty="0">
                <a:solidFill>
                  <a:schemeClr val="tx1"/>
                </a:solidFill>
              </a:rPr>
              <a:t>2</a:t>
            </a:r>
          </a:p>
          <a:p>
            <a:pPr>
              <a:defRPr/>
            </a:pPr>
            <a:endParaRPr lang="en-US" altLang="ja-JP" sz="900" dirty="0">
              <a:solidFill>
                <a:schemeClr val="tx1"/>
              </a:solidFill>
            </a:endParaRPr>
          </a:p>
          <a:p>
            <a:pPr>
              <a:defRPr/>
            </a:pPr>
            <a:r>
              <a:rPr lang="en-US" altLang="ja-JP" u="sng" dirty="0">
                <a:solidFill>
                  <a:schemeClr val="tx1"/>
                </a:solidFill>
              </a:rPr>
              <a:t>momentum conservation (x)</a:t>
            </a:r>
          </a:p>
          <a:p>
            <a:pPr>
              <a:defRPr/>
            </a:pPr>
            <a:r>
              <a:rPr lang="ja-JP" altLang="en-US" dirty="0">
                <a:solidFill>
                  <a:schemeClr val="tx1"/>
                </a:solidFill>
              </a:rPr>
              <a:t>　　</a:t>
            </a:r>
            <a:r>
              <a:rPr lang="en-US" altLang="ja-JP" dirty="0">
                <a:solidFill>
                  <a:schemeClr val="tx1"/>
                </a:solidFill>
              </a:rPr>
              <a:t>m</a:t>
            </a:r>
            <a:r>
              <a:rPr lang="en-US" altLang="ja-JP" baseline="-25000" dirty="0">
                <a:solidFill>
                  <a:schemeClr val="tx1"/>
                </a:solidFill>
              </a:rPr>
              <a:t>1</a:t>
            </a:r>
            <a:r>
              <a:rPr lang="en-US" altLang="ja-JP" dirty="0">
                <a:solidFill>
                  <a:schemeClr val="tx1"/>
                </a:solidFill>
              </a:rPr>
              <a:t>v</a:t>
            </a:r>
            <a:r>
              <a:rPr lang="en-US" altLang="ja-JP" baseline="-25000" dirty="0">
                <a:solidFill>
                  <a:schemeClr val="tx1"/>
                </a:solidFill>
              </a:rPr>
              <a:t>1</a:t>
            </a:r>
            <a:r>
              <a:rPr lang="en-US" altLang="ja-JP" dirty="0">
                <a:solidFill>
                  <a:schemeClr val="tx1"/>
                </a:solidFill>
              </a:rPr>
              <a:t> = m</a:t>
            </a:r>
            <a:r>
              <a:rPr lang="en-US" altLang="ja-JP" baseline="-25000" dirty="0">
                <a:solidFill>
                  <a:schemeClr val="tx1"/>
                </a:solidFill>
              </a:rPr>
              <a:t>1</a:t>
            </a:r>
            <a:r>
              <a:rPr lang="en-US" altLang="ja-JP" dirty="0">
                <a:solidFill>
                  <a:schemeClr val="tx1"/>
                </a:solidFill>
              </a:rPr>
              <a:t>v</a:t>
            </a:r>
            <a:r>
              <a:rPr lang="en-US" altLang="ja-JP" baseline="-25000" dirty="0">
                <a:solidFill>
                  <a:schemeClr val="tx1"/>
                </a:solidFill>
              </a:rPr>
              <a:t>1</a:t>
            </a:r>
            <a:r>
              <a:rPr lang="en-US" altLang="ja-JP" dirty="0">
                <a:solidFill>
                  <a:schemeClr val="tx1"/>
                </a:solidFill>
              </a:rPr>
              <a:t>’ </a:t>
            </a:r>
            <a:r>
              <a:rPr lang="en-US" altLang="ja-JP" dirty="0" err="1">
                <a:solidFill>
                  <a:schemeClr val="tx1"/>
                </a:solidFill>
              </a:rPr>
              <a:t>cosφ</a:t>
            </a:r>
            <a:r>
              <a:rPr lang="en-US" altLang="ja-JP" dirty="0">
                <a:solidFill>
                  <a:schemeClr val="tx1"/>
                </a:solidFill>
              </a:rPr>
              <a:t>  +  m</a:t>
            </a:r>
            <a:r>
              <a:rPr lang="en-US" altLang="ja-JP" baseline="-25000" dirty="0">
                <a:solidFill>
                  <a:schemeClr val="tx1"/>
                </a:solidFill>
              </a:rPr>
              <a:t>2</a:t>
            </a:r>
            <a:r>
              <a:rPr lang="en-US" altLang="ja-JP" dirty="0">
                <a:solidFill>
                  <a:schemeClr val="tx1"/>
                </a:solidFill>
              </a:rPr>
              <a:t>v</a:t>
            </a:r>
            <a:r>
              <a:rPr lang="en-US" altLang="ja-JP" baseline="-25000" dirty="0">
                <a:solidFill>
                  <a:schemeClr val="tx1"/>
                </a:solidFill>
              </a:rPr>
              <a:t>2</a:t>
            </a:r>
            <a:r>
              <a:rPr lang="en-US" altLang="ja-JP" dirty="0">
                <a:solidFill>
                  <a:schemeClr val="tx1"/>
                </a:solidFill>
              </a:rPr>
              <a:t>’ </a:t>
            </a:r>
            <a:r>
              <a:rPr lang="en-US" altLang="ja-JP" dirty="0" err="1">
                <a:solidFill>
                  <a:schemeClr val="tx1"/>
                </a:solidFill>
              </a:rPr>
              <a:t>cosψ</a:t>
            </a:r>
            <a:endParaRPr lang="en-US" altLang="ja-JP" dirty="0">
              <a:solidFill>
                <a:schemeClr val="tx1"/>
              </a:solidFill>
            </a:endParaRPr>
          </a:p>
          <a:p>
            <a:pPr>
              <a:defRPr/>
            </a:pPr>
            <a:endParaRPr lang="en-US" altLang="ja-JP" sz="900" dirty="0">
              <a:solidFill>
                <a:schemeClr val="tx1"/>
              </a:solidFill>
            </a:endParaRPr>
          </a:p>
          <a:p>
            <a:pPr>
              <a:defRPr/>
            </a:pPr>
            <a:r>
              <a:rPr lang="en-US" altLang="ja-JP" u="sng" dirty="0">
                <a:solidFill>
                  <a:schemeClr val="tx1"/>
                </a:solidFill>
              </a:rPr>
              <a:t>momentum conservation (y)</a:t>
            </a:r>
          </a:p>
          <a:p>
            <a:pPr>
              <a:defRPr/>
            </a:pPr>
            <a:r>
              <a:rPr lang="ja-JP" altLang="en-US" dirty="0">
                <a:solidFill>
                  <a:schemeClr val="tx1"/>
                </a:solidFill>
              </a:rPr>
              <a:t>　　</a:t>
            </a:r>
            <a:r>
              <a:rPr lang="en-US" altLang="ja-JP" dirty="0">
                <a:solidFill>
                  <a:schemeClr val="tx1"/>
                </a:solidFill>
              </a:rPr>
              <a:t>0 = m</a:t>
            </a:r>
            <a:r>
              <a:rPr lang="en-US" altLang="ja-JP" baseline="-25000" dirty="0">
                <a:solidFill>
                  <a:schemeClr val="tx1"/>
                </a:solidFill>
              </a:rPr>
              <a:t>1</a:t>
            </a:r>
            <a:r>
              <a:rPr lang="en-US" altLang="ja-JP" dirty="0">
                <a:solidFill>
                  <a:schemeClr val="tx1"/>
                </a:solidFill>
              </a:rPr>
              <a:t>v</a:t>
            </a:r>
            <a:r>
              <a:rPr lang="en-US" altLang="ja-JP" baseline="-25000" dirty="0">
                <a:solidFill>
                  <a:schemeClr val="tx1"/>
                </a:solidFill>
              </a:rPr>
              <a:t>1</a:t>
            </a:r>
            <a:r>
              <a:rPr lang="en-US" altLang="ja-JP" dirty="0">
                <a:solidFill>
                  <a:schemeClr val="tx1"/>
                </a:solidFill>
              </a:rPr>
              <a:t>’ </a:t>
            </a:r>
            <a:r>
              <a:rPr lang="en-US" altLang="ja-JP" dirty="0" err="1">
                <a:solidFill>
                  <a:schemeClr val="tx1"/>
                </a:solidFill>
              </a:rPr>
              <a:t>sinφ</a:t>
            </a:r>
            <a:r>
              <a:rPr lang="en-US" altLang="ja-JP" dirty="0">
                <a:solidFill>
                  <a:schemeClr val="tx1"/>
                </a:solidFill>
              </a:rPr>
              <a:t> – m</a:t>
            </a:r>
            <a:r>
              <a:rPr lang="en-US" altLang="ja-JP" baseline="-25000" dirty="0">
                <a:solidFill>
                  <a:schemeClr val="tx1"/>
                </a:solidFill>
              </a:rPr>
              <a:t>2</a:t>
            </a:r>
            <a:r>
              <a:rPr lang="en-US" altLang="ja-JP" dirty="0">
                <a:solidFill>
                  <a:schemeClr val="tx1"/>
                </a:solidFill>
              </a:rPr>
              <a:t>v</a:t>
            </a:r>
            <a:r>
              <a:rPr lang="en-US" altLang="ja-JP" baseline="-25000" dirty="0">
                <a:solidFill>
                  <a:schemeClr val="tx1"/>
                </a:solidFill>
              </a:rPr>
              <a:t>2</a:t>
            </a:r>
            <a:r>
              <a:rPr lang="en-US" altLang="ja-JP" dirty="0">
                <a:solidFill>
                  <a:schemeClr val="tx1"/>
                </a:solidFill>
              </a:rPr>
              <a:t>’ </a:t>
            </a:r>
            <a:r>
              <a:rPr lang="en-US" altLang="ja-JP" dirty="0" err="1">
                <a:solidFill>
                  <a:schemeClr val="tx1"/>
                </a:solidFill>
              </a:rPr>
              <a:t>sinψ</a:t>
            </a:r>
            <a:endParaRPr lang="ja-JP" altLang="en-US" dirty="0">
              <a:solidFill>
                <a:schemeClr val="tx1"/>
              </a:solidFill>
            </a:endParaRPr>
          </a:p>
        </p:txBody>
      </p:sp>
      <p:sp>
        <p:nvSpPr>
          <p:cNvPr id="36" name="円/楕円 35"/>
          <p:cNvSpPr/>
          <p:nvPr/>
        </p:nvSpPr>
        <p:spPr>
          <a:xfrm>
            <a:off x="6108700" y="2798763"/>
            <a:ext cx="93663" cy="95250"/>
          </a:xfrm>
          <a:prstGeom prst="ellipse">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 name="四角形吹き出し 1"/>
          <p:cNvSpPr/>
          <p:nvPr/>
        </p:nvSpPr>
        <p:spPr>
          <a:xfrm>
            <a:off x="560388" y="2633663"/>
            <a:ext cx="4137025" cy="649287"/>
          </a:xfrm>
          <a:prstGeom prst="wedgeRectCallout">
            <a:avLst>
              <a:gd name="adj1" fmla="val 56828"/>
              <a:gd name="adj2" fmla="val -136496"/>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b="1" dirty="0">
                <a:solidFill>
                  <a:srgbClr val="FF0000"/>
                </a:solidFill>
              </a:rPr>
              <a:t>hard sphere collision </a:t>
            </a:r>
            <a:r>
              <a:rPr lang="en-US" altLang="ja-JP" dirty="0">
                <a:solidFill>
                  <a:schemeClr val="tx2"/>
                </a:solidFill>
              </a:rPr>
              <a:t>: Just an impulse on collision and no interactions before that.</a:t>
            </a:r>
            <a:endParaRPr lang="ja-JP" altLang="en-US" dirty="0">
              <a:solidFill>
                <a:schemeClr val="tx2"/>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Line 2"/>
          <p:cNvSpPr>
            <a:spLocks noChangeShapeType="1"/>
          </p:cNvSpPr>
          <p:nvPr/>
        </p:nvSpPr>
        <p:spPr bwMode="auto">
          <a:xfrm>
            <a:off x="323850" y="719138"/>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29699"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7488" y="107950"/>
            <a:ext cx="1116012"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 Box 25"/>
          <p:cNvSpPr txBox="1">
            <a:spLocks noChangeArrowheads="1"/>
          </p:cNvSpPr>
          <p:nvPr/>
        </p:nvSpPr>
        <p:spPr bwMode="auto">
          <a:xfrm>
            <a:off x="1273175" y="96838"/>
            <a:ext cx="7794625" cy="523875"/>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2800" b="1" dirty="0">
                <a:solidFill>
                  <a:schemeClr val="tx1">
                    <a:lumMod val="95000"/>
                    <a:lumOff val="5000"/>
                  </a:schemeClr>
                </a:solidFill>
                <a:latin typeface="+mn-lt"/>
                <a:ea typeface="+mn-ea"/>
              </a:rPr>
              <a:t>hard sphere collision in center of mass coordinate 1</a:t>
            </a:r>
            <a:endParaRPr lang="ja-JP" altLang="en-US" sz="2800" b="1" dirty="0">
              <a:solidFill>
                <a:schemeClr val="tx1">
                  <a:lumMod val="95000"/>
                  <a:lumOff val="5000"/>
                </a:schemeClr>
              </a:solidFill>
              <a:latin typeface="+mn-lt"/>
              <a:ea typeface="+mn-ea"/>
            </a:endParaRPr>
          </a:p>
        </p:txBody>
      </p:sp>
      <p:sp>
        <p:nvSpPr>
          <p:cNvPr id="29701" name="スライド番号プレースホルダー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AA5EEE1A-A221-4273-9EC1-D03CBA12FA65}" type="slidenum">
              <a:rPr lang="ja-JP" altLang="en-US" sz="1200">
                <a:solidFill>
                  <a:srgbClr val="898989"/>
                </a:solidFill>
              </a:rPr>
              <a:pPr>
                <a:spcBef>
                  <a:spcPct val="0"/>
                </a:spcBef>
                <a:buFontTx/>
                <a:buNone/>
              </a:pPr>
              <a:t>26</a:t>
            </a:fld>
            <a:endParaRPr lang="ja-JP" altLang="en-US" sz="1200">
              <a:solidFill>
                <a:srgbClr val="898989"/>
              </a:solidFill>
            </a:endParaRPr>
          </a:p>
        </p:txBody>
      </p:sp>
      <p:sp>
        <p:nvSpPr>
          <p:cNvPr id="45" name="正方形/長方形 44"/>
          <p:cNvSpPr/>
          <p:nvPr/>
        </p:nvSpPr>
        <p:spPr>
          <a:xfrm>
            <a:off x="709613" y="801688"/>
            <a:ext cx="7421562" cy="54308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dirty="0">
                <a:solidFill>
                  <a:schemeClr val="tx1"/>
                </a:solidFill>
              </a:rPr>
              <a:t>center of mass coordinate: The origin of this coordinate is always at the center of mass of two objects, m</a:t>
            </a:r>
            <a:r>
              <a:rPr lang="en-US" altLang="ja-JP" baseline="-25000" dirty="0">
                <a:solidFill>
                  <a:schemeClr val="tx1"/>
                </a:solidFill>
              </a:rPr>
              <a:t>1</a:t>
            </a:r>
            <a:r>
              <a:rPr lang="en-US" altLang="ja-JP" dirty="0">
                <a:solidFill>
                  <a:schemeClr val="tx1"/>
                </a:solidFill>
              </a:rPr>
              <a:t> and m</a:t>
            </a:r>
            <a:r>
              <a:rPr lang="en-US" altLang="ja-JP" baseline="-25000" dirty="0">
                <a:solidFill>
                  <a:schemeClr val="tx1"/>
                </a:solidFill>
              </a:rPr>
              <a:t>2</a:t>
            </a:r>
            <a:r>
              <a:rPr lang="en-US" altLang="ja-JP" dirty="0">
                <a:solidFill>
                  <a:schemeClr val="tx1"/>
                </a:solidFill>
              </a:rPr>
              <a:t>.  The origin moves in the laboratory coordinate, but the motion has no acceleration.  No strange forces will, therefore, apply in the COM coordinate and normal mechanics will be employed.  You can play Japanese </a:t>
            </a:r>
            <a:r>
              <a:rPr lang="en-US" altLang="ja-JP" dirty="0" err="1">
                <a:solidFill>
                  <a:schemeClr val="tx1"/>
                </a:solidFill>
              </a:rPr>
              <a:t>bilbo</a:t>
            </a:r>
            <a:r>
              <a:rPr lang="en-US" altLang="ja-JP" dirty="0">
                <a:solidFill>
                  <a:schemeClr val="tx1"/>
                </a:solidFill>
              </a:rPr>
              <a:t> </a:t>
            </a:r>
            <a:r>
              <a:rPr lang="en-US" altLang="ja-JP" dirty="0" err="1">
                <a:solidFill>
                  <a:schemeClr val="tx1"/>
                </a:solidFill>
              </a:rPr>
              <a:t>quet</a:t>
            </a:r>
            <a:r>
              <a:rPr lang="en-US" altLang="ja-JP" dirty="0">
                <a:solidFill>
                  <a:schemeClr val="tx1"/>
                </a:solidFill>
              </a:rPr>
              <a:t> in a running </a:t>
            </a:r>
            <a:r>
              <a:rPr lang="en-US" altLang="ja-JP" dirty="0" err="1">
                <a:solidFill>
                  <a:schemeClr val="tx1"/>
                </a:solidFill>
              </a:rPr>
              <a:t>shinkansen</a:t>
            </a:r>
            <a:r>
              <a:rPr lang="en-US" altLang="ja-JP" dirty="0">
                <a:solidFill>
                  <a:schemeClr val="tx1"/>
                </a:solidFill>
              </a:rPr>
              <a:t> train while it is running at a constant speed through a strait pass.</a:t>
            </a:r>
          </a:p>
          <a:p>
            <a:pPr>
              <a:defRPr/>
            </a:pPr>
            <a:r>
              <a:rPr lang="en-US" altLang="ja-JP" dirty="0">
                <a:solidFill>
                  <a:schemeClr val="tx1"/>
                </a:solidFill>
              </a:rPr>
              <a:t>The velocity of the COM origin in the laboratory coordinate</a:t>
            </a:r>
            <a:r>
              <a:rPr lang="ja-JP" altLang="en-US" dirty="0">
                <a:solidFill>
                  <a:schemeClr val="tx1"/>
                </a:solidFill>
              </a:rPr>
              <a:t> </a:t>
            </a:r>
            <a:r>
              <a:rPr lang="en-US" altLang="ja-JP" dirty="0" err="1">
                <a:solidFill>
                  <a:schemeClr val="tx1"/>
                </a:solidFill>
              </a:rPr>
              <a:t>Vc</a:t>
            </a:r>
            <a:r>
              <a:rPr lang="en-US" altLang="ja-JP" dirty="0">
                <a:solidFill>
                  <a:schemeClr val="tx1"/>
                </a:solidFill>
              </a:rPr>
              <a:t> is;</a:t>
            </a:r>
          </a:p>
          <a:p>
            <a:pPr>
              <a:defRPr/>
            </a:pPr>
            <a:r>
              <a:rPr lang="en-US" altLang="ja-JP" dirty="0" err="1">
                <a:solidFill>
                  <a:schemeClr val="tx1"/>
                </a:solidFill>
              </a:rPr>
              <a:t>Vc</a:t>
            </a:r>
            <a:r>
              <a:rPr lang="en-US" altLang="ja-JP" dirty="0">
                <a:solidFill>
                  <a:schemeClr val="tx1"/>
                </a:solidFill>
              </a:rPr>
              <a:t> = m</a:t>
            </a:r>
            <a:r>
              <a:rPr lang="en-US" altLang="ja-JP" baseline="-25000" dirty="0">
                <a:solidFill>
                  <a:schemeClr val="tx1"/>
                </a:solidFill>
              </a:rPr>
              <a:t>1</a:t>
            </a:r>
            <a:r>
              <a:rPr lang="en-US" altLang="ja-JP" dirty="0">
                <a:solidFill>
                  <a:schemeClr val="tx1"/>
                </a:solidFill>
              </a:rPr>
              <a:t>v</a:t>
            </a:r>
            <a:r>
              <a:rPr lang="en-US" altLang="ja-JP" baseline="-25000" dirty="0">
                <a:solidFill>
                  <a:schemeClr val="tx1"/>
                </a:solidFill>
              </a:rPr>
              <a:t>1</a:t>
            </a:r>
            <a:r>
              <a:rPr lang="en-US" altLang="ja-JP" dirty="0">
                <a:solidFill>
                  <a:schemeClr val="tx1"/>
                </a:solidFill>
              </a:rPr>
              <a:t> / (m</a:t>
            </a:r>
            <a:r>
              <a:rPr lang="en-US" altLang="ja-JP" baseline="-25000" dirty="0">
                <a:solidFill>
                  <a:schemeClr val="tx1"/>
                </a:solidFill>
              </a:rPr>
              <a:t>1</a:t>
            </a:r>
            <a:r>
              <a:rPr lang="en-US" altLang="ja-JP" dirty="0">
                <a:solidFill>
                  <a:schemeClr val="tx1"/>
                </a:solidFill>
              </a:rPr>
              <a:t> + m</a:t>
            </a:r>
            <a:r>
              <a:rPr lang="en-US" altLang="ja-JP" baseline="-25000" dirty="0">
                <a:solidFill>
                  <a:schemeClr val="tx1"/>
                </a:solidFill>
              </a:rPr>
              <a:t>2</a:t>
            </a:r>
            <a:r>
              <a:rPr lang="en-US" altLang="ja-JP" dirty="0">
                <a:solidFill>
                  <a:schemeClr val="tx1"/>
                </a:solidFill>
              </a:rPr>
              <a:t>) .</a:t>
            </a:r>
          </a:p>
          <a:p>
            <a:pPr>
              <a:defRPr/>
            </a:pPr>
            <a:endParaRPr lang="en-US" altLang="ja-JP" dirty="0">
              <a:solidFill>
                <a:schemeClr val="tx1"/>
              </a:solidFill>
            </a:endParaRPr>
          </a:p>
          <a:p>
            <a:pPr>
              <a:defRPr/>
            </a:pPr>
            <a:r>
              <a:rPr lang="en-US" altLang="ja-JP" dirty="0">
                <a:solidFill>
                  <a:schemeClr val="tx1"/>
                </a:solidFill>
              </a:rPr>
              <a:t>Paths L</a:t>
            </a:r>
            <a:r>
              <a:rPr lang="en-US" altLang="ja-JP" baseline="-25000" dirty="0">
                <a:solidFill>
                  <a:schemeClr val="tx1"/>
                </a:solidFill>
              </a:rPr>
              <a:t>1</a:t>
            </a:r>
            <a:r>
              <a:rPr lang="en-US" altLang="ja-JP" dirty="0">
                <a:solidFill>
                  <a:schemeClr val="tx1"/>
                </a:solidFill>
              </a:rPr>
              <a:t>, L</a:t>
            </a:r>
            <a:r>
              <a:rPr lang="en-US" altLang="ja-JP" baseline="-25000" dirty="0">
                <a:solidFill>
                  <a:schemeClr val="tx1"/>
                </a:solidFill>
              </a:rPr>
              <a:t>2</a:t>
            </a:r>
            <a:r>
              <a:rPr lang="en-US" altLang="ja-JP" dirty="0">
                <a:solidFill>
                  <a:schemeClr val="tx1"/>
                </a:solidFill>
              </a:rPr>
              <a:t> of two objects travel in the COM coordinate during time t are;</a:t>
            </a:r>
          </a:p>
          <a:p>
            <a:pPr>
              <a:defRPr/>
            </a:pPr>
            <a:r>
              <a:rPr lang="en-US" altLang="ja-JP" dirty="0">
                <a:solidFill>
                  <a:schemeClr val="tx1"/>
                </a:solidFill>
              </a:rPr>
              <a:t>L</a:t>
            </a:r>
            <a:r>
              <a:rPr lang="en-US" altLang="ja-JP" baseline="-25000" dirty="0">
                <a:solidFill>
                  <a:schemeClr val="tx1"/>
                </a:solidFill>
              </a:rPr>
              <a:t>1</a:t>
            </a:r>
            <a:r>
              <a:rPr lang="en-US" altLang="ja-JP" dirty="0">
                <a:solidFill>
                  <a:schemeClr val="tx1"/>
                </a:solidFill>
              </a:rPr>
              <a:t> = u</a:t>
            </a:r>
            <a:r>
              <a:rPr lang="en-US" altLang="ja-JP" baseline="-25000" dirty="0">
                <a:solidFill>
                  <a:schemeClr val="tx1"/>
                </a:solidFill>
              </a:rPr>
              <a:t>1</a:t>
            </a:r>
            <a:r>
              <a:rPr lang="en-US" altLang="ja-JP" dirty="0">
                <a:solidFill>
                  <a:schemeClr val="tx1"/>
                </a:solidFill>
              </a:rPr>
              <a:t> t,     and     L</a:t>
            </a:r>
            <a:r>
              <a:rPr lang="en-US" altLang="ja-JP" baseline="-25000" dirty="0">
                <a:solidFill>
                  <a:schemeClr val="tx1"/>
                </a:solidFill>
              </a:rPr>
              <a:t>2</a:t>
            </a:r>
            <a:r>
              <a:rPr lang="en-US" altLang="ja-JP" dirty="0">
                <a:solidFill>
                  <a:schemeClr val="tx1"/>
                </a:solidFill>
              </a:rPr>
              <a:t>=u</a:t>
            </a:r>
            <a:r>
              <a:rPr lang="en-US" altLang="ja-JP" baseline="-25000" dirty="0">
                <a:solidFill>
                  <a:schemeClr val="tx1"/>
                </a:solidFill>
              </a:rPr>
              <a:t>2</a:t>
            </a:r>
            <a:r>
              <a:rPr lang="en-US" altLang="ja-JP" dirty="0">
                <a:solidFill>
                  <a:schemeClr val="tx1"/>
                </a:solidFill>
              </a:rPr>
              <a:t> t . ------(1)</a:t>
            </a:r>
          </a:p>
          <a:p>
            <a:pPr>
              <a:defRPr/>
            </a:pPr>
            <a:r>
              <a:rPr lang="en-US" altLang="ja-JP" dirty="0">
                <a:solidFill>
                  <a:schemeClr val="tx1"/>
                </a:solidFill>
              </a:rPr>
              <a:t>(u is designated for the velocity in the COM coordinate, in stead of v in the laboratory coordinate)</a:t>
            </a:r>
          </a:p>
          <a:p>
            <a:pPr>
              <a:defRPr/>
            </a:pPr>
            <a:endParaRPr lang="en-US" altLang="ja-JP" dirty="0">
              <a:solidFill>
                <a:schemeClr val="tx1"/>
              </a:solidFill>
            </a:endParaRPr>
          </a:p>
          <a:p>
            <a:pPr>
              <a:defRPr/>
            </a:pPr>
            <a:r>
              <a:rPr lang="en-US" altLang="ja-JP" dirty="0">
                <a:solidFill>
                  <a:schemeClr val="tx1"/>
                </a:solidFill>
              </a:rPr>
              <a:t>The origin of the COM coordinate stays at the COM.  Then,</a:t>
            </a:r>
          </a:p>
          <a:p>
            <a:pPr>
              <a:defRPr/>
            </a:pPr>
            <a:r>
              <a:rPr lang="en-US" altLang="ja-JP" dirty="0">
                <a:solidFill>
                  <a:schemeClr val="tx1"/>
                </a:solidFill>
              </a:rPr>
              <a:t> L</a:t>
            </a:r>
            <a:r>
              <a:rPr lang="en-US" altLang="ja-JP" baseline="-25000" dirty="0">
                <a:solidFill>
                  <a:schemeClr val="tx1"/>
                </a:solidFill>
              </a:rPr>
              <a:t>1</a:t>
            </a:r>
            <a:r>
              <a:rPr lang="en-US" altLang="ja-JP" dirty="0">
                <a:solidFill>
                  <a:schemeClr val="tx1"/>
                </a:solidFill>
              </a:rPr>
              <a:t>m</a:t>
            </a:r>
            <a:r>
              <a:rPr lang="en-US" altLang="ja-JP" baseline="-25000" dirty="0">
                <a:solidFill>
                  <a:schemeClr val="tx1"/>
                </a:solidFill>
              </a:rPr>
              <a:t>1</a:t>
            </a:r>
            <a:r>
              <a:rPr lang="en-US" altLang="ja-JP" dirty="0">
                <a:solidFill>
                  <a:schemeClr val="tx1"/>
                </a:solidFill>
              </a:rPr>
              <a:t> = L</a:t>
            </a:r>
            <a:r>
              <a:rPr lang="en-US" altLang="ja-JP" baseline="-25000" dirty="0">
                <a:solidFill>
                  <a:schemeClr val="tx1"/>
                </a:solidFill>
              </a:rPr>
              <a:t>2</a:t>
            </a:r>
            <a:r>
              <a:rPr lang="en-US" altLang="ja-JP" dirty="0">
                <a:solidFill>
                  <a:schemeClr val="tx1"/>
                </a:solidFill>
              </a:rPr>
              <a:t>m</a:t>
            </a:r>
            <a:r>
              <a:rPr lang="en-US" altLang="ja-JP" baseline="-25000" dirty="0">
                <a:solidFill>
                  <a:schemeClr val="tx1"/>
                </a:solidFill>
              </a:rPr>
              <a:t>2 </a:t>
            </a:r>
            <a:r>
              <a:rPr lang="en-US" altLang="ja-JP" dirty="0">
                <a:solidFill>
                  <a:schemeClr val="tx1"/>
                </a:solidFill>
              </a:rPr>
              <a:t>. ------(2)</a:t>
            </a:r>
          </a:p>
          <a:p>
            <a:pPr>
              <a:defRPr/>
            </a:pPr>
            <a:r>
              <a:rPr lang="en-US" altLang="ja-JP" dirty="0">
                <a:solidFill>
                  <a:schemeClr val="tx1"/>
                </a:solidFill>
              </a:rPr>
              <a:t>From (1) and (2),     m</a:t>
            </a:r>
            <a:r>
              <a:rPr lang="en-US" altLang="ja-JP" baseline="-25000" dirty="0">
                <a:solidFill>
                  <a:schemeClr val="tx1"/>
                </a:solidFill>
              </a:rPr>
              <a:t>1</a:t>
            </a:r>
            <a:r>
              <a:rPr lang="en-US" altLang="ja-JP" dirty="0">
                <a:solidFill>
                  <a:schemeClr val="tx1"/>
                </a:solidFill>
              </a:rPr>
              <a:t>u</a:t>
            </a:r>
            <a:r>
              <a:rPr lang="en-US" altLang="ja-JP" baseline="-25000" dirty="0">
                <a:solidFill>
                  <a:schemeClr val="tx1"/>
                </a:solidFill>
              </a:rPr>
              <a:t>1</a:t>
            </a:r>
            <a:r>
              <a:rPr lang="en-US" altLang="ja-JP" dirty="0">
                <a:solidFill>
                  <a:schemeClr val="tx1"/>
                </a:solidFill>
              </a:rPr>
              <a:t> = m</a:t>
            </a:r>
            <a:r>
              <a:rPr lang="en-US" altLang="ja-JP" baseline="-25000" dirty="0">
                <a:solidFill>
                  <a:schemeClr val="tx1"/>
                </a:solidFill>
              </a:rPr>
              <a:t>2</a:t>
            </a:r>
            <a:r>
              <a:rPr lang="en-US" altLang="ja-JP" dirty="0">
                <a:solidFill>
                  <a:schemeClr val="tx1"/>
                </a:solidFill>
              </a:rPr>
              <a:t>u</a:t>
            </a:r>
            <a:r>
              <a:rPr lang="en-US" altLang="ja-JP" baseline="-25000" dirty="0">
                <a:solidFill>
                  <a:schemeClr val="tx1"/>
                </a:solidFill>
              </a:rPr>
              <a:t>2</a:t>
            </a:r>
            <a:r>
              <a:rPr lang="en-US" altLang="ja-JP" dirty="0">
                <a:solidFill>
                  <a:schemeClr val="tx1"/>
                </a:solidFill>
              </a:rPr>
              <a:t> = </a:t>
            </a:r>
            <a:r>
              <a:rPr lang="en-US" altLang="ja-JP" dirty="0">
                <a:solidFill>
                  <a:srgbClr val="FF0000"/>
                </a:solidFill>
              </a:rPr>
              <a:t>P</a:t>
            </a:r>
            <a:r>
              <a:rPr lang="en-US" altLang="ja-JP" baseline="-25000" dirty="0">
                <a:solidFill>
                  <a:srgbClr val="FF0000"/>
                </a:solidFill>
              </a:rPr>
              <a:t>0</a:t>
            </a:r>
            <a:r>
              <a:rPr lang="en-US" altLang="ja-JP" dirty="0">
                <a:solidFill>
                  <a:schemeClr val="tx1"/>
                </a:solidFill>
              </a:rPr>
              <a:t>      and       u</a:t>
            </a:r>
            <a:r>
              <a:rPr lang="en-US" altLang="ja-JP" baseline="-25000" dirty="0">
                <a:solidFill>
                  <a:schemeClr val="tx1"/>
                </a:solidFill>
              </a:rPr>
              <a:t>1</a:t>
            </a:r>
            <a:r>
              <a:rPr lang="en-US" altLang="ja-JP" dirty="0">
                <a:solidFill>
                  <a:schemeClr val="tx1"/>
                </a:solidFill>
              </a:rPr>
              <a:t> = P</a:t>
            </a:r>
            <a:r>
              <a:rPr lang="en-US" altLang="ja-JP" baseline="-25000" dirty="0">
                <a:solidFill>
                  <a:schemeClr val="tx1"/>
                </a:solidFill>
              </a:rPr>
              <a:t>0</a:t>
            </a:r>
            <a:r>
              <a:rPr lang="en-US" altLang="ja-JP" dirty="0">
                <a:solidFill>
                  <a:schemeClr val="tx1"/>
                </a:solidFill>
              </a:rPr>
              <a:t>/m</a:t>
            </a:r>
            <a:r>
              <a:rPr lang="en-US" altLang="ja-JP" baseline="-25000" dirty="0">
                <a:solidFill>
                  <a:schemeClr val="tx1"/>
                </a:solidFill>
              </a:rPr>
              <a:t>1</a:t>
            </a:r>
            <a:r>
              <a:rPr lang="en-US" altLang="ja-JP" dirty="0">
                <a:solidFill>
                  <a:schemeClr val="tx1"/>
                </a:solidFill>
              </a:rPr>
              <a:t>,    u</a:t>
            </a:r>
            <a:r>
              <a:rPr lang="en-US" altLang="ja-JP" baseline="-25000" dirty="0">
                <a:solidFill>
                  <a:schemeClr val="tx1"/>
                </a:solidFill>
              </a:rPr>
              <a:t>2</a:t>
            </a:r>
            <a:r>
              <a:rPr lang="en-US" altLang="ja-JP" dirty="0">
                <a:solidFill>
                  <a:schemeClr val="tx1"/>
                </a:solidFill>
              </a:rPr>
              <a:t> = P</a:t>
            </a:r>
            <a:r>
              <a:rPr lang="en-US" altLang="ja-JP" baseline="-25000" dirty="0">
                <a:solidFill>
                  <a:schemeClr val="tx1"/>
                </a:solidFill>
              </a:rPr>
              <a:t>0</a:t>
            </a:r>
            <a:r>
              <a:rPr lang="en-US" altLang="ja-JP" dirty="0">
                <a:solidFill>
                  <a:schemeClr val="tx1"/>
                </a:solidFill>
              </a:rPr>
              <a:t>/m</a:t>
            </a:r>
            <a:r>
              <a:rPr lang="en-US" altLang="ja-JP" baseline="-25000" dirty="0">
                <a:solidFill>
                  <a:schemeClr val="tx1"/>
                </a:solidFill>
              </a:rPr>
              <a:t>2</a:t>
            </a:r>
          </a:p>
          <a:p>
            <a:pPr>
              <a:defRPr/>
            </a:pPr>
            <a:endParaRPr lang="en-US" altLang="ja-JP" dirty="0">
              <a:solidFill>
                <a:schemeClr val="tx1"/>
              </a:solidFill>
            </a:endParaRPr>
          </a:p>
          <a:p>
            <a:pPr>
              <a:defRPr/>
            </a:pPr>
            <a:r>
              <a:rPr lang="en-US" altLang="ja-JP" dirty="0">
                <a:solidFill>
                  <a:schemeClr val="tx1"/>
                </a:solidFill>
              </a:rPr>
              <a:t>The heavier object moves slower.  Or, </a:t>
            </a:r>
            <a:r>
              <a:rPr lang="en-US" altLang="ja-JP" dirty="0">
                <a:solidFill>
                  <a:srgbClr val="FF0000"/>
                </a:solidFill>
              </a:rPr>
              <a:t>the magnitudes of momentum of two objects are equivalent in COM coordinate and the direction is opposite.</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正方形/長方形 74"/>
          <p:cNvSpPr/>
          <p:nvPr/>
        </p:nvSpPr>
        <p:spPr>
          <a:xfrm>
            <a:off x="5438775" y="2911475"/>
            <a:ext cx="3011488" cy="1985963"/>
          </a:xfrm>
          <a:prstGeom prst="rect">
            <a:avLst/>
          </a:prstGeom>
          <a:solidFill>
            <a:srgbClr val="FFFFCC"/>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9" name="正方形/長方形 18"/>
          <p:cNvSpPr/>
          <p:nvPr/>
        </p:nvSpPr>
        <p:spPr>
          <a:xfrm>
            <a:off x="5432425" y="5305425"/>
            <a:ext cx="3017838" cy="1274763"/>
          </a:xfrm>
          <a:prstGeom prst="rect">
            <a:avLst/>
          </a:prstGeom>
          <a:solidFill>
            <a:srgbClr val="FFFFCC"/>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6" name="円/楕円 35"/>
          <p:cNvSpPr/>
          <p:nvPr/>
        </p:nvSpPr>
        <p:spPr>
          <a:xfrm>
            <a:off x="6221413" y="1382713"/>
            <a:ext cx="1503362" cy="1503362"/>
          </a:xfrm>
          <a:prstGeom prst="ellipse">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 name="円/楕円 11"/>
          <p:cNvSpPr/>
          <p:nvPr/>
        </p:nvSpPr>
        <p:spPr>
          <a:xfrm>
            <a:off x="3897313" y="1322388"/>
            <a:ext cx="444500" cy="446087"/>
          </a:xfrm>
          <a:prstGeom prst="ellipse">
            <a:avLst/>
          </a:prstGeom>
          <a:solidFill>
            <a:schemeClr val="bg1">
              <a:lumMod val="95000"/>
            </a:schemeClr>
          </a:solidFill>
          <a:ln w="19050">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 name="円/楕円 4"/>
          <p:cNvSpPr/>
          <p:nvPr/>
        </p:nvSpPr>
        <p:spPr>
          <a:xfrm>
            <a:off x="4141788" y="1395413"/>
            <a:ext cx="1503362" cy="1503362"/>
          </a:xfrm>
          <a:prstGeom prst="ellipse">
            <a:avLst/>
          </a:prstGeom>
          <a:solidFill>
            <a:schemeClr val="bg1">
              <a:lumMod val="95000"/>
            </a:schemeClr>
          </a:solidFill>
          <a:ln w="19050">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0727" name="Line 2"/>
          <p:cNvSpPr>
            <a:spLocks noChangeShapeType="1"/>
          </p:cNvSpPr>
          <p:nvPr/>
        </p:nvSpPr>
        <p:spPr bwMode="auto">
          <a:xfrm>
            <a:off x="323850" y="719138"/>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728" name="スライド番号プレースホルダー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5FC2AC29-D6E9-4E78-A45A-C11E6F5E5B56}" type="slidenum">
              <a:rPr lang="ja-JP" altLang="en-US" sz="1200">
                <a:solidFill>
                  <a:srgbClr val="898989"/>
                </a:solidFill>
              </a:rPr>
              <a:pPr>
                <a:spcBef>
                  <a:spcPct val="0"/>
                </a:spcBef>
                <a:buFontTx/>
                <a:buNone/>
              </a:pPr>
              <a:t>27</a:t>
            </a:fld>
            <a:endParaRPr lang="ja-JP" altLang="en-US" sz="1200">
              <a:solidFill>
                <a:srgbClr val="898989"/>
              </a:solidFill>
            </a:endParaRPr>
          </a:p>
        </p:txBody>
      </p:sp>
      <p:cxnSp>
        <p:nvCxnSpPr>
          <p:cNvPr id="4" name="直線コネクタ 3"/>
          <p:cNvCxnSpPr/>
          <p:nvPr/>
        </p:nvCxnSpPr>
        <p:spPr>
          <a:xfrm>
            <a:off x="1439863" y="2146300"/>
            <a:ext cx="671195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円/楕円 9"/>
          <p:cNvSpPr/>
          <p:nvPr/>
        </p:nvSpPr>
        <p:spPr>
          <a:xfrm>
            <a:off x="2532063" y="1322388"/>
            <a:ext cx="446087" cy="446087"/>
          </a:xfrm>
          <a:prstGeom prst="ellipse">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cxnSp>
        <p:nvCxnSpPr>
          <p:cNvPr id="11" name="直線コネクタ 10"/>
          <p:cNvCxnSpPr/>
          <p:nvPr/>
        </p:nvCxnSpPr>
        <p:spPr>
          <a:xfrm>
            <a:off x="1439863" y="1562100"/>
            <a:ext cx="6711950" cy="0"/>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6" name="円/楕円 5"/>
          <p:cNvSpPr/>
          <p:nvPr/>
        </p:nvSpPr>
        <p:spPr>
          <a:xfrm>
            <a:off x="2708275" y="1497013"/>
            <a:ext cx="95250" cy="9525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4" name="円/楕円 13"/>
          <p:cNvSpPr/>
          <p:nvPr/>
        </p:nvSpPr>
        <p:spPr>
          <a:xfrm>
            <a:off x="4845050" y="2098675"/>
            <a:ext cx="95250" cy="95250"/>
          </a:xfrm>
          <a:prstGeom prst="ellipse">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 name="右矢印 6"/>
          <p:cNvSpPr/>
          <p:nvPr/>
        </p:nvSpPr>
        <p:spPr>
          <a:xfrm>
            <a:off x="3063875" y="1428750"/>
            <a:ext cx="474663" cy="230188"/>
          </a:xfrm>
          <a:prstGeom prst="rightArrow">
            <a:avLst/>
          </a:prstGeom>
          <a:solidFill>
            <a:srgbClr val="CCFF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 name="正方形/長方形 7"/>
          <p:cNvSpPr/>
          <p:nvPr/>
        </p:nvSpPr>
        <p:spPr>
          <a:xfrm>
            <a:off x="2500313" y="960438"/>
            <a:ext cx="552450" cy="3746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b="1" dirty="0">
                <a:solidFill>
                  <a:schemeClr val="tx1"/>
                </a:solidFill>
              </a:rPr>
              <a:t>m</a:t>
            </a:r>
            <a:r>
              <a:rPr lang="en-US" altLang="ja-JP" b="1" baseline="-25000" dirty="0">
                <a:solidFill>
                  <a:schemeClr val="tx1"/>
                </a:solidFill>
              </a:rPr>
              <a:t>1</a:t>
            </a:r>
            <a:endParaRPr lang="ja-JP" altLang="en-US" b="1" baseline="-25000" dirty="0">
              <a:solidFill>
                <a:schemeClr val="tx1"/>
              </a:solidFill>
            </a:endParaRPr>
          </a:p>
        </p:txBody>
      </p:sp>
      <p:sp>
        <p:nvSpPr>
          <p:cNvPr id="17" name="正方形/長方形 16"/>
          <p:cNvSpPr/>
          <p:nvPr/>
        </p:nvSpPr>
        <p:spPr>
          <a:xfrm>
            <a:off x="2986088" y="1069975"/>
            <a:ext cx="552450" cy="3730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solidFill>
                  <a:srgbClr val="0000FF"/>
                </a:solidFill>
              </a:rPr>
              <a:t>u</a:t>
            </a:r>
            <a:r>
              <a:rPr lang="en-US" altLang="ja-JP" baseline="-25000" dirty="0">
                <a:solidFill>
                  <a:srgbClr val="0000FF"/>
                </a:solidFill>
              </a:rPr>
              <a:t>1</a:t>
            </a:r>
            <a:endParaRPr lang="ja-JP" altLang="en-US" baseline="-25000" dirty="0">
              <a:solidFill>
                <a:srgbClr val="0000FF"/>
              </a:solidFill>
            </a:endParaRPr>
          </a:p>
        </p:txBody>
      </p:sp>
      <p:cxnSp>
        <p:nvCxnSpPr>
          <p:cNvPr id="13" name="直線コネクタ 12"/>
          <p:cNvCxnSpPr/>
          <p:nvPr/>
        </p:nvCxnSpPr>
        <p:spPr>
          <a:xfrm>
            <a:off x="1638300" y="1562100"/>
            <a:ext cx="0" cy="584200"/>
          </a:xfrm>
          <a:prstGeom prst="line">
            <a:avLst/>
          </a:prstGeom>
          <a:ln w="1905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2" name="正方形/長方形 21"/>
          <p:cNvSpPr/>
          <p:nvPr/>
        </p:nvSpPr>
        <p:spPr>
          <a:xfrm>
            <a:off x="1511300" y="1250950"/>
            <a:ext cx="269875" cy="2619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solidFill>
                  <a:schemeClr val="tx1"/>
                </a:solidFill>
              </a:rPr>
              <a:t>b</a:t>
            </a:r>
            <a:endParaRPr lang="ja-JP" altLang="en-US" dirty="0">
              <a:solidFill>
                <a:schemeClr val="tx1"/>
              </a:solidFill>
            </a:endParaRPr>
          </a:p>
        </p:txBody>
      </p:sp>
      <p:sp>
        <p:nvSpPr>
          <p:cNvPr id="26" name="正方形/長方形 25"/>
          <p:cNvSpPr/>
          <p:nvPr/>
        </p:nvSpPr>
        <p:spPr>
          <a:xfrm>
            <a:off x="6710363" y="2143125"/>
            <a:ext cx="552450" cy="3730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b="1" dirty="0">
                <a:solidFill>
                  <a:schemeClr val="tx1"/>
                </a:solidFill>
              </a:rPr>
              <a:t>m</a:t>
            </a:r>
            <a:r>
              <a:rPr lang="en-US" altLang="ja-JP" b="1" baseline="-25000" dirty="0">
                <a:solidFill>
                  <a:schemeClr val="tx1"/>
                </a:solidFill>
              </a:rPr>
              <a:t>2</a:t>
            </a:r>
            <a:endParaRPr lang="ja-JP" altLang="en-US" b="1" baseline="-25000" dirty="0">
              <a:solidFill>
                <a:schemeClr val="tx1"/>
              </a:solidFill>
            </a:endParaRPr>
          </a:p>
        </p:txBody>
      </p:sp>
      <p:sp>
        <p:nvSpPr>
          <p:cNvPr id="27" name="正方形/長方形 26"/>
          <p:cNvSpPr/>
          <p:nvPr/>
        </p:nvSpPr>
        <p:spPr>
          <a:xfrm>
            <a:off x="5803900" y="2211388"/>
            <a:ext cx="444500" cy="330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solidFill>
                  <a:srgbClr val="0000FF"/>
                </a:solidFill>
              </a:rPr>
              <a:t>u</a:t>
            </a:r>
            <a:r>
              <a:rPr lang="en-US" altLang="ja-JP" baseline="-25000" dirty="0">
                <a:solidFill>
                  <a:srgbClr val="0000FF"/>
                </a:solidFill>
              </a:rPr>
              <a:t>2</a:t>
            </a:r>
            <a:endParaRPr lang="ja-JP" altLang="en-US" dirty="0">
              <a:solidFill>
                <a:srgbClr val="0000FF"/>
              </a:solidFill>
            </a:endParaRPr>
          </a:p>
        </p:txBody>
      </p:sp>
      <p:cxnSp>
        <p:nvCxnSpPr>
          <p:cNvPr id="23" name="直線コネクタ 22"/>
          <p:cNvCxnSpPr/>
          <p:nvPr/>
        </p:nvCxnSpPr>
        <p:spPr>
          <a:xfrm flipV="1">
            <a:off x="4899025" y="2149475"/>
            <a:ext cx="4763" cy="9271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円/楕円 30"/>
          <p:cNvSpPr/>
          <p:nvPr/>
        </p:nvSpPr>
        <p:spPr>
          <a:xfrm>
            <a:off x="4064000" y="1503363"/>
            <a:ext cx="93663" cy="93662"/>
          </a:xfrm>
          <a:prstGeom prst="ellipse">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4" name="右矢印 33"/>
          <p:cNvSpPr/>
          <p:nvPr/>
        </p:nvSpPr>
        <p:spPr>
          <a:xfrm rot="10800000">
            <a:off x="5881688" y="2032000"/>
            <a:ext cx="234950" cy="230188"/>
          </a:xfrm>
          <a:prstGeom prst="rightArrow">
            <a:avLst/>
          </a:prstGeom>
          <a:solidFill>
            <a:srgbClr val="CCFF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cxnSp>
        <p:nvCxnSpPr>
          <p:cNvPr id="35" name="直線コネクタ 34"/>
          <p:cNvCxnSpPr/>
          <p:nvPr/>
        </p:nvCxnSpPr>
        <p:spPr>
          <a:xfrm flipH="1">
            <a:off x="4105275" y="812800"/>
            <a:ext cx="6350" cy="711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正方形/長方形 37"/>
          <p:cNvSpPr/>
          <p:nvPr/>
        </p:nvSpPr>
        <p:spPr>
          <a:xfrm>
            <a:off x="3519488" y="865188"/>
            <a:ext cx="552450" cy="3730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solidFill>
                  <a:srgbClr val="0000FF"/>
                </a:solidFill>
              </a:rPr>
              <a:t>u</a:t>
            </a:r>
            <a:r>
              <a:rPr lang="en-US" altLang="ja-JP" baseline="-25000" dirty="0">
                <a:solidFill>
                  <a:srgbClr val="0000FF"/>
                </a:solidFill>
              </a:rPr>
              <a:t>1</a:t>
            </a:r>
            <a:r>
              <a:rPr lang="ja-JP" altLang="en-US" dirty="0">
                <a:solidFill>
                  <a:srgbClr val="0000FF"/>
                </a:solidFill>
              </a:rPr>
              <a:t>’</a:t>
            </a:r>
          </a:p>
        </p:txBody>
      </p:sp>
      <p:sp>
        <p:nvSpPr>
          <p:cNvPr id="40" name="正方形/長方形 39"/>
          <p:cNvSpPr/>
          <p:nvPr/>
        </p:nvSpPr>
        <p:spPr>
          <a:xfrm>
            <a:off x="5011738" y="2262188"/>
            <a:ext cx="504825" cy="3730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solidFill>
                  <a:srgbClr val="0000FF"/>
                </a:solidFill>
              </a:rPr>
              <a:t>u</a:t>
            </a:r>
            <a:r>
              <a:rPr lang="en-US" altLang="ja-JP" baseline="-25000" dirty="0">
                <a:solidFill>
                  <a:srgbClr val="0000FF"/>
                </a:solidFill>
              </a:rPr>
              <a:t>2</a:t>
            </a:r>
            <a:r>
              <a:rPr lang="ja-JP" altLang="en-US" dirty="0">
                <a:solidFill>
                  <a:srgbClr val="0000FF"/>
                </a:solidFill>
              </a:rPr>
              <a:t>’</a:t>
            </a:r>
          </a:p>
        </p:txBody>
      </p:sp>
      <p:sp>
        <p:nvSpPr>
          <p:cNvPr id="33" name="右矢印 32"/>
          <p:cNvSpPr/>
          <p:nvPr/>
        </p:nvSpPr>
        <p:spPr>
          <a:xfrm rot="16200000">
            <a:off x="3867944" y="1015207"/>
            <a:ext cx="471487" cy="228600"/>
          </a:xfrm>
          <a:prstGeom prst="rightArrow">
            <a:avLst/>
          </a:prstGeom>
          <a:solidFill>
            <a:srgbClr val="CCFF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4512" name="フリーフォーム 64511"/>
          <p:cNvSpPr/>
          <p:nvPr/>
        </p:nvSpPr>
        <p:spPr>
          <a:xfrm>
            <a:off x="4146550" y="1117600"/>
            <a:ext cx="288925" cy="449263"/>
          </a:xfrm>
          <a:custGeom>
            <a:avLst/>
            <a:gdLst>
              <a:gd name="connsiteX0" fmla="*/ 0 w 258792"/>
              <a:gd name="connsiteY0" fmla="*/ 0 h 362309"/>
              <a:gd name="connsiteX1" fmla="*/ 155275 w 258792"/>
              <a:gd name="connsiteY1" fmla="*/ 60385 h 362309"/>
              <a:gd name="connsiteX2" fmla="*/ 258792 w 258792"/>
              <a:gd name="connsiteY2" fmla="*/ 362309 h 362309"/>
              <a:gd name="connsiteX0" fmla="*/ 0 w 258792"/>
              <a:gd name="connsiteY0" fmla="*/ 0 h 362309"/>
              <a:gd name="connsiteX1" fmla="*/ 258792 w 258792"/>
              <a:gd name="connsiteY1" fmla="*/ 362309 h 362309"/>
              <a:gd name="connsiteX0" fmla="*/ 0 w 189781"/>
              <a:gd name="connsiteY0" fmla="*/ 0 h 483079"/>
              <a:gd name="connsiteX1" fmla="*/ 189781 w 189781"/>
              <a:gd name="connsiteY1" fmla="*/ 483079 h 483079"/>
              <a:gd name="connsiteX0" fmla="*/ 0 w 189781"/>
              <a:gd name="connsiteY0" fmla="*/ 0 h 483079"/>
              <a:gd name="connsiteX1" fmla="*/ 189781 w 189781"/>
              <a:gd name="connsiteY1" fmla="*/ 483079 h 483079"/>
              <a:gd name="connsiteX0" fmla="*/ 0 w 189781"/>
              <a:gd name="connsiteY0" fmla="*/ 0 h 483079"/>
              <a:gd name="connsiteX1" fmla="*/ 189781 w 189781"/>
              <a:gd name="connsiteY1" fmla="*/ 483079 h 483079"/>
              <a:gd name="connsiteX0" fmla="*/ 0 w 270558"/>
              <a:gd name="connsiteY0" fmla="*/ 0 h 440830"/>
              <a:gd name="connsiteX1" fmla="*/ 270558 w 270558"/>
              <a:gd name="connsiteY1" fmla="*/ 440830 h 440830"/>
              <a:gd name="connsiteX0" fmla="*/ 0 w 270558"/>
              <a:gd name="connsiteY0" fmla="*/ 0 h 440830"/>
              <a:gd name="connsiteX1" fmla="*/ 270558 w 270558"/>
              <a:gd name="connsiteY1" fmla="*/ 440830 h 440830"/>
            </a:gdLst>
            <a:ahLst/>
            <a:cxnLst>
              <a:cxn ang="0">
                <a:pos x="connsiteX0" y="connsiteY0"/>
              </a:cxn>
              <a:cxn ang="0">
                <a:pos x="connsiteX1" y="connsiteY1"/>
              </a:cxn>
            </a:cxnLst>
            <a:rect l="l" t="t" r="r" b="b"/>
            <a:pathLst>
              <a:path w="270558" h="440830">
                <a:moveTo>
                  <a:pt x="0" y="0"/>
                </a:moveTo>
                <a:cubicBezTo>
                  <a:pt x="162936" y="67726"/>
                  <a:pt x="267683" y="219419"/>
                  <a:pt x="270558" y="440830"/>
                </a:cubicBezTo>
              </a:path>
            </a:pathLst>
          </a:custGeom>
          <a:noFill/>
          <a:ln w="762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6" name="フリーフォーム 45"/>
          <p:cNvSpPr/>
          <p:nvPr/>
        </p:nvSpPr>
        <p:spPr>
          <a:xfrm flipH="1">
            <a:off x="4675188" y="2154238"/>
            <a:ext cx="215900" cy="268287"/>
          </a:xfrm>
          <a:custGeom>
            <a:avLst/>
            <a:gdLst>
              <a:gd name="connsiteX0" fmla="*/ 0 w 258792"/>
              <a:gd name="connsiteY0" fmla="*/ 0 h 362309"/>
              <a:gd name="connsiteX1" fmla="*/ 155275 w 258792"/>
              <a:gd name="connsiteY1" fmla="*/ 60385 h 362309"/>
              <a:gd name="connsiteX2" fmla="*/ 258792 w 258792"/>
              <a:gd name="connsiteY2" fmla="*/ 362309 h 362309"/>
              <a:gd name="connsiteX0" fmla="*/ 0 w 258792"/>
              <a:gd name="connsiteY0" fmla="*/ 0 h 362309"/>
              <a:gd name="connsiteX1" fmla="*/ 258792 w 258792"/>
              <a:gd name="connsiteY1" fmla="*/ 362309 h 362309"/>
              <a:gd name="connsiteX0" fmla="*/ 0 w 189781"/>
              <a:gd name="connsiteY0" fmla="*/ 0 h 483079"/>
              <a:gd name="connsiteX1" fmla="*/ 189781 w 189781"/>
              <a:gd name="connsiteY1" fmla="*/ 483079 h 483079"/>
              <a:gd name="connsiteX0" fmla="*/ 0 w 189781"/>
              <a:gd name="connsiteY0" fmla="*/ 0 h 483079"/>
              <a:gd name="connsiteX1" fmla="*/ 189781 w 189781"/>
              <a:gd name="connsiteY1" fmla="*/ 483079 h 483079"/>
              <a:gd name="connsiteX0" fmla="*/ 0 w 189781"/>
              <a:gd name="connsiteY0" fmla="*/ 0 h 483079"/>
              <a:gd name="connsiteX1" fmla="*/ 189781 w 189781"/>
              <a:gd name="connsiteY1" fmla="*/ 483079 h 483079"/>
              <a:gd name="connsiteX0" fmla="*/ 94921 w 125660"/>
              <a:gd name="connsiteY0" fmla="*/ 0 h 241540"/>
              <a:gd name="connsiteX1" fmla="*/ 30 w 125660"/>
              <a:gd name="connsiteY1" fmla="*/ 241540 h 241540"/>
              <a:gd name="connsiteX0" fmla="*/ 94891 w 133060"/>
              <a:gd name="connsiteY0" fmla="*/ 0 h 241540"/>
              <a:gd name="connsiteX1" fmla="*/ 0 w 133060"/>
              <a:gd name="connsiteY1" fmla="*/ 241540 h 241540"/>
              <a:gd name="connsiteX0" fmla="*/ 94891 w 96581"/>
              <a:gd name="connsiteY0" fmla="*/ 0 h 241540"/>
              <a:gd name="connsiteX1" fmla="*/ 0 w 96581"/>
              <a:gd name="connsiteY1" fmla="*/ 241540 h 241540"/>
              <a:gd name="connsiteX0" fmla="*/ 163902 w 164686"/>
              <a:gd name="connsiteY0" fmla="*/ 0 h 267419"/>
              <a:gd name="connsiteX1" fmla="*/ 0 w 164686"/>
              <a:gd name="connsiteY1" fmla="*/ 267419 h 267419"/>
              <a:gd name="connsiteX0" fmla="*/ 103517 w 104997"/>
              <a:gd name="connsiteY0" fmla="*/ 0 h 301924"/>
              <a:gd name="connsiteX1" fmla="*/ 0 w 104997"/>
              <a:gd name="connsiteY1" fmla="*/ 301924 h 301924"/>
              <a:gd name="connsiteX0" fmla="*/ 215661 w 216218"/>
              <a:gd name="connsiteY0" fmla="*/ 0 h 267418"/>
              <a:gd name="connsiteX1" fmla="*/ 0 w 216218"/>
              <a:gd name="connsiteY1" fmla="*/ 267418 h 267418"/>
              <a:gd name="connsiteX0" fmla="*/ 215661 w 216392"/>
              <a:gd name="connsiteY0" fmla="*/ 0 h 267418"/>
              <a:gd name="connsiteX1" fmla="*/ 0 w 216392"/>
              <a:gd name="connsiteY1" fmla="*/ 267418 h 267418"/>
            </a:gdLst>
            <a:ahLst/>
            <a:cxnLst>
              <a:cxn ang="0">
                <a:pos x="connsiteX0" y="connsiteY0"/>
              </a:cxn>
              <a:cxn ang="0">
                <a:pos x="connsiteX1" y="connsiteY1"/>
              </a:cxn>
            </a:cxnLst>
            <a:rect l="l" t="t" r="r" b="b"/>
            <a:pathLst>
              <a:path w="216392" h="267418">
                <a:moveTo>
                  <a:pt x="215661" y="0"/>
                </a:moveTo>
                <a:cubicBezTo>
                  <a:pt x="227162" y="161025"/>
                  <a:pt x="100642" y="261667"/>
                  <a:pt x="0" y="267418"/>
                </a:cubicBezTo>
              </a:path>
            </a:pathLst>
          </a:custGeom>
          <a:noFill/>
          <a:ln w="762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47" name="正方形/長方形 46"/>
          <p:cNvSpPr/>
          <p:nvPr/>
        </p:nvSpPr>
        <p:spPr>
          <a:xfrm>
            <a:off x="4217988" y="1006475"/>
            <a:ext cx="552450" cy="3730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b="1" dirty="0">
                <a:solidFill>
                  <a:schemeClr val="accent6">
                    <a:lumMod val="75000"/>
                  </a:schemeClr>
                </a:solidFill>
              </a:rPr>
              <a:t>θ</a:t>
            </a:r>
            <a:r>
              <a:rPr lang="en-US" altLang="ja-JP" b="1" baseline="-25000" dirty="0">
                <a:solidFill>
                  <a:schemeClr val="accent6">
                    <a:lumMod val="75000"/>
                  </a:schemeClr>
                </a:solidFill>
              </a:rPr>
              <a:t>1</a:t>
            </a:r>
            <a:endParaRPr lang="ja-JP" altLang="en-US" b="1" baseline="-25000" dirty="0">
              <a:solidFill>
                <a:schemeClr val="accent6">
                  <a:lumMod val="75000"/>
                </a:schemeClr>
              </a:solidFill>
            </a:endParaRPr>
          </a:p>
        </p:txBody>
      </p:sp>
      <p:sp>
        <p:nvSpPr>
          <p:cNvPr id="48" name="正方形/長方形 47"/>
          <p:cNvSpPr/>
          <p:nvPr/>
        </p:nvSpPr>
        <p:spPr>
          <a:xfrm>
            <a:off x="4156075" y="2151063"/>
            <a:ext cx="552450" cy="3730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b="1" dirty="0">
                <a:solidFill>
                  <a:schemeClr val="accent6">
                    <a:lumMod val="75000"/>
                  </a:schemeClr>
                </a:solidFill>
              </a:rPr>
              <a:t>θ</a:t>
            </a:r>
            <a:r>
              <a:rPr lang="en-US" altLang="ja-JP" b="1" baseline="-25000" dirty="0">
                <a:solidFill>
                  <a:schemeClr val="accent6">
                    <a:lumMod val="75000"/>
                  </a:schemeClr>
                </a:solidFill>
              </a:rPr>
              <a:t>2</a:t>
            </a:r>
            <a:endParaRPr lang="ja-JP" altLang="en-US" b="1" baseline="-25000" dirty="0">
              <a:solidFill>
                <a:schemeClr val="accent6">
                  <a:lumMod val="75000"/>
                </a:schemeClr>
              </a:solidFill>
            </a:endParaRPr>
          </a:p>
        </p:txBody>
      </p:sp>
      <p:sp>
        <p:nvSpPr>
          <p:cNvPr id="39" name="右矢印 38"/>
          <p:cNvSpPr/>
          <p:nvPr/>
        </p:nvSpPr>
        <p:spPr>
          <a:xfrm rot="5400000">
            <a:off x="4784726" y="2517775"/>
            <a:ext cx="233362" cy="230187"/>
          </a:xfrm>
          <a:prstGeom prst="rightArrow">
            <a:avLst/>
          </a:prstGeom>
          <a:solidFill>
            <a:srgbClr val="CCFF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4" name="円/楕円 43"/>
          <p:cNvSpPr/>
          <p:nvPr/>
        </p:nvSpPr>
        <p:spPr>
          <a:xfrm>
            <a:off x="6938963" y="2101850"/>
            <a:ext cx="95250" cy="9366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cxnSp>
        <p:nvCxnSpPr>
          <p:cNvPr id="18" name="直線コネクタ 17"/>
          <p:cNvCxnSpPr>
            <a:endCxn id="14" idx="1"/>
          </p:cNvCxnSpPr>
          <p:nvPr/>
        </p:nvCxnSpPr>
        <p:spPr>
          <a:xfrm>
            <a:off x="4157663" y="1573213"/>
            <a:ext cx="701675" cy="53975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45" name="正方形/長方形 44"/>
          <p:cNvSpPr/>
          <p:nvPr/>
        </p:nvSpPr>
        <p:spPr>
          <a:xfrm>
            <a:off x="463550" y="2473325"/>
            <a:ext cx="4749800" cy="42243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sz="1600" dirty="0">
                <a:solidFill>
                  <a:schemeClr val="tx1"/>
                </a:solidFill>
              </a:rPr>
              <a:t>At the collision, two objects affect </a:t>
            </a:r>
          </a:p>
          <a:p>
            <a:pPr>
              <a:defRPr/>
            </a:pPr>
            <a:r>
              <a:rPr lang="en-US" altLang="ja-JP" sz="1600" dirty="0" err="1">
                <a:solidFill>
                  <a:schemeClr val="tx1"/>
                </a:solidFill>
              </a:rPr>
              <a:t>inpulse</a:t>
            </a:r>
            <a:r>
              <a:rPr lang="en-US" altLang="ja-JP" sz="1600" dirty="0">
                <a:solidFill>
                  <a:schemeClr val="tx1"/>
                </a:solidFill>
              </a:rPr>
              <a:t> </a:t>
            </a:r>
            <a:r>
              <a:rPr lang="en-US" altLang="ja-JP" sz="1600" dirty="0">
                <a:solidFill>
                  <a:srgbClr val="FF0000"/>
                </a:solidFill>
              </a:rPr>
              <a:t>P</a:t>
            </a:r>
            <a:r>
              <a:rPr lang="en-US" altLang="ja-JP" sz="1600" dirty="0">
                <a:solidFill>
                  <a:schemeClr val="tx1"/>
                </a:solidFill>
              </a:rPr>
              <a:t> each other along the </a:t>
            </a:r>
            <a:r>
              <a:rPr lang="en-US" altLang="ja-JP" sz="1600" dirty="0">
                <a:solidFill>
                  <a:srgbClr val="FF0000"/>
                </a:solidFill>
              </a:rPr>
              <a:t>red line</a:t>
            </a:r>
            <a:r>
              <a:rPr lang="en-US" altLang="ja-JP" sz="1600" dirty="0">
                <a:solidFill>
                  <a:schemeClr val="tx1"/>
                </a:solidFill>
              </a:rPr>
              <a:t>.</a:t>
            </a:r>
          </a:p>
          <a:p>
            <a:pPr>
              <a:defRPr/>
            </a:pPr>
            <a:r>
              <a:rPr lang="en-US" altLang="ja-JP" sz="1600" dirty="0">
                <a:solidFill>
                  <a:schemeClr val="tx1"/>
                </a:solidFill>
              </a:rPr>
              <a:t>The velocity change after the collision will be </a:t>
            </a:r>
            <a:r>
              <a:rPr lang="en-US" altLang="ja-JP" sz="1600" dirty="0" err="1">
                <a:solidFill>
                  <a:schemeClr val="tx1"/>
                </a:solidFill>
              </a:rPr>
              <a:t>showen</a:t>
            </a:r>
            <a:r>
              <a:rPr lang="en-US" altLang="ja-JP" sz="1600" dirty="0">
                <a:solidFill>
                  <a:schemeClr val="tx1"/>
                </a:solidFill>
              </a:rPr>
              <a:t> in the right figures.</a:t>
            </a:r>
          </a:p>
          <a:p>
            <a:pPr>
              <a:defRPr/>
            </a:pPr>
            <a:endParaRPr lang="en-US" altLang="ja-JP" sz="1600" dirty="0">
              <a:solidFill>
                <a:schemeClr val="tx1"/>
              </a:solidFill>
            </a:endParaRPr>
          </a:p>
          <a:p>
            <a:pPr>
              <a:defRPr/>
            </a:pPr>
            <a:r>
              <a:rPr lang="en-US" altLang="ja-JP" sz="1600" dirty="0" err="1">
                <a:solidFill>
                  <a:schemeClr val="tx1"/>
                </a:solidFill>
              </a:rPr>
              <a:t>Considereing</a:t>
            </a:r>
            <a:r>
              <a:rPr lang="en-US" altLang="ja-JP" sz="1600" dirty="0">
                <a:solidFill>
                  <a:schemeClr val="tx1"/>
                </a:solidFill>
              </a:rPr>
              <a:t> </a:t>
            </a:r>
          </a:p>
          <a:p>
            <a:pPr>
              <a:defRPr/>
            </a:pPr>
            <a:r>
              <a:rPr lang="en-US" altLang="ja-JP" sz="1600" dirty="0" err="1">
                <a:solidFill>
                  <a:schemeClr val="tx1"/>
                </a:solidFill>
              </a:rPr>
              <a:t>u</a:t>
            </a:r>
            <a:r>
              <a:rPr lang="en-US" altLang="ja-JP" sz="1600" baseline="-25000" dirty="0" err="1">
                <a:solidFill>
                  <a:schemeClr val="tx1"/>
                </a:solidFill>
              </a:rPr>
              <a:t>i</a:t>
            </a:r>
            <a:r>
              <a:rPr lang="en-US" altLang="ja-JP" sz="1600" dirty="0">
                <a:solidFill>
                  <a:schemeClr val="tx1"/>
                </a:solidFill>
              </a:rPr>
              <a:t> = P</a:t>
            </a:r>
            <a:r>
              <a:rPr lang="en-US" altLang="ja-JP" sz="1600" baseline="-25000" dirty="0">
                <a:solidFill>
                  <a:schemeClr val="tx1"/>
                </a:solidFill>
              </a:rPr>
              <a:t>0</a:t>
            </a:r>
            <a:r>
              <a:rPr lang="en-US" altLang="ja-JP" sz="1600" dirty="0">
                <a:solidFill>
                  <a:schemeClr val="tx1"/>
                </a:solidFill>
              </a:rPr>
              <a:t> / m</a:t>
            </a:r>
            <a:r>
              <a:rPr lang="en-US" altLang="ja-JP" sz="1600" baseline="-25000" dirty="0">
                <a:solidFill>
                  <a:schemeClr val="tx1"/>
                </a:solidFill>
              </a:rPr>
              <a:t>i</a:t>
            </a:r>
            <a:r>
              <a:rPr lang="en-US" altLang="ja-JP" sz="1600" dirty="0">
                <a:solidFill>
                  <a:schemeClr val="tx1"/>
                </a:solidFill>
              </a:rPr>
              <a:t>       and       </a:t>
            </a:r>
            <a:r>
              <a:rPr lang="en-US" altLang="ja-JP" sz="1600" dirty="0" err="1">
                <a:solidFill>
                  <a:schemeClr val="tx1"/>
                </a:solidFill>
              </a:rPr>
              <a:t>Δu</a:t>
            </a:r>
            <a:r>
              <a:rPr lang="en-US" altLang="ja-JP" sz="1600" baseline="-25000" dirty="0" err="1">
                <a:solidFill>
                  <a:schemeClr val="tx1"/>
                </a:solidFill>
              </a:rPr>
              <a:t>i</a:t>
            </a:r>
            <a:r>
              <a:rPr lang="en-US" altLang="ja-JP" sz="1600" dirty="0">
                <a:solidFill>
                  <a:schemeClr val="tx1"/>
                </a:solidFill>
              </a:rPr>
              <a:t> = P / m</a:t>
            </a:r>
            <a:r>
              <a:rPr lang="en-US" altLang="ja-JP" sz="1600" baseline="-25000" dirty="0">
                <a:solidFill>
                  <a:schemeClr val="tx1"/>
                </a:solidFill>
              </a:rPr>
              <a:t>i</a:t>
            </a:r>
            <a:r>
              <a:rPr lang="en-US" altLang="ja-JP" sz="1600" dirty="0">
                <a:solidFill>
                  <a:schemeClr val="tx1"/>
                </a:solidFill>
              </a:rPr>
              <a:t> (</a:t>
            </a:r>
            <a:r>
              <a:rPr lang="en-US" altLang="ja-JP" sz="1600" dirty="0" err="1">
                <a:solidFill>
                  <a:schemeClr val="tx1"/>
                </a:solidFill>
              </a:rPr>
              <a:t>i</a:t>
            </a:r>
            <a:r>
              <a:rPr lang="en-US" altLang="ja-JP" sz="1600" dirty="0">
                <a:solidFill>
                  <a:schemeClr val="tx1"/>
                </a:solidFill>
              </a:rPr>
              <a:t>=1,2)  , </a:t>
            </a:r>
          </a:p>
          <a:p>
            <a:pPr>
              <a:defRPr/>
            </a:pPr>
            <a:r>
              <a:rPr lang="en-US" altLang="ja-JP" sz="1600" dirty="0">
                <a:solidFill>
                  <a:schemeClr val="tx1"/>
                </a:solidFill>
              </a:rPr>
              <a:t>two triangle figures for the  velocity changes of m</a:t>
            </a:r>
            <a:r>
              <a:rPr lang="en-US" altLang="ja-JP" sz="1600" baseline="-25000" dirty="0">
                <a:solidFill>
                  <a:schemeClr val="tx1"/>
                </a:solidFill>
              </a:rPr>
              <a:t>1</a:t>
            </a:r>
            <a:r>
              <a:rPr lang="en-US" altLang="ja-JP" sz="1600" dirty="0">
                <a:solidFill>
                  <a:schemeClr val="tx1"/>
                </a:solidFill>
              </a:rPr>
              <a:t> and m</a:t>
            </a:r>
            <a:r>
              <a:rPr lang="en-US" altLang="ja-JP" sz="1600" baseline="-25000" dirty="0">
                <a:solidFill>
                  <a:schemeClr val="tx1"/>
                </a:solidFill>
              </a:rPr>
              <a:t>2</a:t>
            </a:r>
            <a:r>
              <a:rPr lang="en-US" altLang="ja-JP" sz="1600" dirty="0">
                <a:solidFill>
                  <a:schemeClr val="tx1"/>
                </a:solidFill>
              </a:rPr>
              <a:t> are similar and </a:t>
            </a:r>
            <a:r>
              <a:rPr lang="en-US" altLang="ja-JP" sz="1600" dirty="0">
                <a:solidFill>
                  <a:srgbClr val="FF0000"/>
                </a:solidFill>
              </a:rPr>
              <a:t>scattering angles of each objects are same, </a:t>
            </a:r>
            <a:r>
              <a:rPr lang="ja-JP" altLang="en-US" sz="1600" b="1" dirty="0">
                <a:solidFill>
                  <a:srgbClr val="FF0000"/>
                </a:solidFill>
              </a:rPr>
              <a:t>（</a:t>
            </a:r>
            <a:r>
              <a:rPr lang="en-US" altLang="ja-JP" sz="1600" b="1" dirty="0">
                <a:solidFill>
                  <a:srgbClr val="FF0000"/>
                </a:solidFill>
              </a:rPr>
              <a:t>θ</a:t>
            </a:r>
            <a:r>
              <a:rPr lang="en-US" altLang="ja-JP" sz="1600" b="1" baseline="-25000" dirty="0">
                <a:solidFill>
                  <a:srgbClr val="FF0000"/>
                </a:solidFill>
              </a:rPr>
              <a:t>1</a:t>
            </a:r>
            <a:r>
              <a:rPr lang="en-US" altLang="ja-JP" sz="1600" b="1" dirty="0">
                <a:solidFill>
                  <a:srgbClr val="FF0000"/>
                </a:solidFill>
              </a:rPr>
              <a:t>=θ</a:t>
            </a:r>
            <a:r>
              <a:rPr lang="en-US" altLang="ja-JP" sz="1600" b="1" baseline="-25000" dirty="0">
                <a:solidFill>
                  <a:srgbClr val="FF0000"/>
                </a:solidFill>
              </a:rPr>
              <a:t>2</a:t>
            </a:r>
            <a:r>
              <a:rPr lang="ja-JP" altLang="en-US" sz="1600" b="1" dirty="0">
                <a:solidFill>
                  <a:srgbClr val="FF0000"/>
                </a:solidFill>
              </a:rPr>
              <a:t>）</a:t>
            </a:r>
            <a:r>
              <a:rPr lang="en-US" altLang="ja-JP" sz="1600" b="1" dirty="0">
                <a:solidFill>
                  <a:srgbClr val="FF0000"/>
                </a:solidFill>
              </a:rPr>
              <a:t>.</a:t>
            </a:r>
            <a:endParaRPr lang="en-US" altLang="ja-JP" sz="1600" dirty="0">
              <a:solidFill>
                <a:srgbClr val="FF0000"/>
              </a:solidFill>
            </a:endParaRPr>
          </a:p>
          <a:p>
            <a:pPr>
              <a:defRPr/>
            </a:pPr>
            <a:r>
              <a:rPr lang="en-US" altLang="ja-JP" sz="1600" dirty="0">
                <a:solidFill>
                  <a:schemeClr val="tx1"/>
                </a:solidFill>
              </a:rPr>
              <a:t>Velocities after the collision (</a:t>
            </a:r>
            <a:r>
              <a:rPr lang="en-US" altLang="ja-JP" sz="1600" dirty="0" err="1">
                <a:solidFill>
                  <a:schemeClr val="tx1"/>
                </a:solidFill>
              </a:rPr>
              <a:t>ui</a:t>
            </a:r>
            <a:r>
              <a:rPr lang="en-US" altLang="ja-JP" sz="1600" dirty="0">
                <a:solidFill>
                  <a:schemeClr val="tx1"/>
                </a:solidFill>
              </a:rPr>
              <a:t>’) are also</a:t>
            </a:r>
          </a:p>
          <a:p>
            <a:pPr>
              <a:defRPr/>
            </a:pPr>
            <a:r>
              <a:rPr lang="en-US" altLang="ja-JP" sz="1600" dirty="0">
                <a:solidFill>
                  <a:schemeClr val="tx1"/>
                </a:solidFill>
              </a:rPr>
              <a:t>|u1’| = C |u1|, |u2’| = C |u2|.</a:t>
            </a:r>
          </a:p>
          <a:p>
            <a:pPr>
              <a:defRPr/>
            </a:pPr>
            <a:r>
              <a:rPr lang="en-US" altLang="ja-JP" sz="1600" dirty="0">
                <a:solidFill>
                  <a:schemeClr val="tx1"/>
                </a:solidFill>
              </a:rPr>
              <a:t>Considering the conservation of kinetic energy before and after the collision, C must be unity.</a:t>
            </a:r>
          </a:p>
          <a:p>
            <a:pPr>
              <a:defRPr/>
            </a:pPr>
            <a:r>
              <a:rPr lang="en-US" altLang="ja-JP" sz="1600" dirty="0">
                <a:solidFill>
                  <a:schemeClr val="tx1"/>
                </a:solidFill>
              </a:rPr>
              <a:t>It means that </a:t>
            </a:r>
            <a:r>
              <a:rPr lang="en-US" altLang="ja-JP" sz="1600" dirty="0">
                <a:solidFill>
                  <a:srgbClr val="FF0000"/>
                </a:solidFill>
              </a:rPr>
              <a:t>the velocity and kinetic energy of each particles do not change before and after the collision.</a:t>
            </a:r>
          </a:p>
        </p:txBody>
      </p:sp>
      <p:sp>
        <p:nvSpPr>
          <p:cNvPr id="50" name="右矢印 49"/>
          <p:cNvSpPr/>
          <p:nvPr/>
        </p:nvSpPr>
        <p:spPr>
          <a:xfrm>
            <a:off x="5745163" y="4378325"/>
            <a:ext cx="1544637" cy="228600"/>
          </a:xfrm>
          <a:prstGeom prst="rightArrow">
            <a:avLst/>
          </a:prstGeom>
          <a:solidFill>
            <a:srgbClr val="CCFF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3" name="右矢印 52"/>
          <p:cNvSpPr/>
          <p:nvPr/>
        </p:nvSpPr>
        <p:spPr>
          <a:xfrm rot="13640666">
            <a:off x="5727700" y="3652838"/>
            <a:ext cx="1762125" cy="22860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5" name="右矢印 54"/>
          <p:cNvSpPr/>
          <p:nvPr/>
        </p:nvSpPr>
        <p:spPr>
          <a:xfrm rot="16410912">
            <a:off x="5081588" y="3625850"/>
            <a:ext cx="1544638" cy="230187"/>
          </a:xfrm>
          <a:prstGeom prst="rightArrow">
            <a:avLst/>
          </a:prstGeom>
          <a:solidFill>
            <a:srgbClr val="CCFF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8" name="正方形/長方形 57"/>
          <p:cNvSpPr/>
          <p:nvPr/>
        </p:nvSpPr>
        <p:spPr>
          <a:xfrm>
            <a:off x="5757863" y="4497388"/>
            <a:ext cx="1420812" cy="3746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solidFill>
                  <a:srgbClr val="0000FF"/>
                </a:solidFill>
              </a:rPr>
              <a:t>u</a:t>
            </a:r>
            <a:r>
              <a:rPr lang="en-US" altLang="ja-JP" baseline="-25000" dirty="0">
                <a:solidFill>
                  <a:srgbClr val="0000FF"/>
                </a:solidFill>
              </a:rPr>
              <a:t>1</a:t>
            </a:r>
            <a:r>
              <a:rPr lang="ja-JP" altLang="en-US" baseline="-25000" dirty="0">
                <a:solidFill>
                  <a:srgbClr val="0000FF"/>
                </a:solidFill>
              </a:rPr>
              <a:t> </a:t>
            </a:r>
            <a:r>
              <a:rPr lang="en-US" altLang="ja-JP" dirty="0">
                <a:solidFill>
                  <a:srgbClr val="0000FF"/>
                </a:solidFill>
              </a:rPr>
              <a:t>= P</a:t>
            </a:r>
            <a:r>
              <a:rPr lang="en-US" altLang="ja-JP" baseline="-25000" dirty="0">
                <a:solidFill>
                  <a:srgbClr val="0000FF"/>
                </a:solidFill>
              </a:rPr>
              <a:t>0</a:t>
            </a:r>
            <a:r>
              <a:rPr lang="en-US" altLang="ja-JP" dirty="0">
                <a:solidFill>
                  <a:srgbClr val="0000FF"/>
                </a:solidFill>
              </a:rPr>
              <a:t>/m</a:t>
            </a:r>
            <a:r>
              <a:rPr lang="en-US" altLang="ja-JP" baseline="-25000" dirty="0">
                <a:solidFill>
                  <a:srgbClr val="0000FF"/>
                </a:solidFill>
              </a:rPr>
              <a:t>1</a:t>
            </a:r>
            <a:endParaRPr lang="ja-JP" altLang="en-US" baseline="-25000" dirty="0">
              <a:solidFill>
                <a:srgbClr val="0000FF"/>
              </a:solidFill>
            </a:endParaRPr>
          </a:p>
        </p:txBody>
      </p:sp>
      <p:sp>
        <p:nvSpPr>
          <p:cNvPr id="59" name="正方形/長方形 58"/>
          <p:cNvSpPr/>
          <p:nvPr/>
        </p:nvSpPr>
        <p:spPr>
          <a:xfrm>
            <a:off x="5381625" y="3151188"/>
            <a:ext cx="552450" cy="3730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solidFill>
                  <a:srgbClr val="0000FF"/>
                </a:solidFill>
              </a:rPr>
              <a:t>u</a:t>
            </a:r>
            <a:r>
              <a:rPr lang="en-US" altLang="ja-JP" baseline="-25000" dirty="0">
                <a:solidFill>
                  <a:srgbClr val="0000FF"/>
                </a:solidFill>
              </a:rPr>
              <a:t>1</a:t>
            </a:r>
            <a:r>
              <a:rPr lang="ja-JP" altLang="en-US" dirty="0">
                <a:solidFill>
                  <a:srgbClr val="0000FF"/>
                </a:solidFill>
              </a:rPr>
              <a:t>’</a:t>
            </a:r>
          </a:p>
        </p:txBody>
      </p:sp>
      <p:sp>
        <p:nvSpPr>
          <p:cNvPr id="60" name="正方形/長方形 59"/>
          <p:cNvSpPr/>
          <p:nvPr/>
        </p:nvSpPr>
        <p:spPr>
          <a:xfrm rot="2813524">
            <a:off x="6204744" y="3545681"/>
            <a:ext cx="1438275" cy="3730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solidFill>
                  <a:srgbClr val="FF0000"/>
                </a:solidFill>
              </a:rPr>
              <a:t>Δu</a:t>
            </a:r>
            <a:r>
              <a:rPr lang="en-US" altLang="ja-JP" baseline="-25000" dirty="0">
                <a:solidFill>
                  <a:srgbClr val="FF0000"/>
                </a:solidFill>
              </a:rPr>
              <a:t>1 </a:t>
            </a:r>
            <a:r>
              <a:rPr lang="en-US" altLang="ja-JP" dirty="0">
                <a:solidFill>
                  <a:srgbClr val="FF0000"/>
                </a:solidFill>
              </a:rPr>
              <a:t>= P/m</a:t>
            </a:r>
            <a:r>
              <a:rPr lang="en-US" altLang="ja-JP" baseline="-25000" dirty="0">
                <a:solidFill>
                  <a:srgbClr val="FF0000"/>
                </a:solidFill>
              </a:rPr>
              <a:t>1</a:t>
            </a:r>
            <a:endParaRPr lang="ja-JP" altLang="en-US" baseline="-25000" dirty="0">
              <a:solidFill>
                <a:srgbClr val="FF0000"/>
              </a:solidFill>
            </a:endParaRPr>
          </a:p>
        </p:txBody>
      </p:sp>
      <p:sp>
        <p:nvSpPr>
          <p:cNvPr id="61" name="フリーフォーム 60"/>
          <p:cNvSpPr/>
          <p:nvPr/>
        </p:nvSpPr>
        <p:spPr>
          <a:xfrm>
            <a:off x="4503738" y="1562100"/>
            <a:ext cx="96837" cy="241300"/>
          </a:xfrm>
          <a:custGeom>
            <a:avLst/>
            <a:gdLst>
              <a:gd name="connsiteX0" fmla="*/ 0 w 258792"/>
              <a:gd name="connsiteY0" fmla="*/ 0 h 362309"/>
              <a:gd name="connsiteX1" fmla="*/ 155275 w 258792"/>
              <a:gd name="connsiteY1" fmla="*/ 60385 h 362309"/>
              <a:gd name="connsiteX2" fmla="*/ 258792 w 258792"/>
              <a:gd name="connsiteY2" fmla="*/ 362309 h 362309"/>
              <a:gd name="connsiteX0" fmla="*/ 0 w 258792"/>
              <a:gd name="connsiteY0" fmla="*/ 0 h 362309"/>
              <a:gd name="connsiteX1" fmla="*/ 258792 w 258792"/>
              <a:gd name="connsiteY1" fmla="*/ 362309 h 362309"/>
              <a:gd name="connsiteX0" fmla="*/ 0 w 189781"/>
              <a:gd name="connsiteY0" fmla="*/ 0 h 483079"/>
              <a:gd name="connsiteX1" fmla="*/ 189781 w 189781"/>
              <a:gd name="connsiteY1" fmla="*/ 483079 h 483079"/>
              <a:gd name="connsiteX0" fmla="*/ 0 w 189781"/>
              <a:gd name="connsiteY0" fmla="*/ 0 h 483079"/>
              <a:gd name="connsiteX1" fmla="*/ 189781 w 189781"/>
              <a:gd name="connsiteY1" fmla="*/ 483079 h 483079"/>
              <a:gd name="connsiteX0" fmla="*/ 0 w 189781"/>
              <a:gd name="connsiteY0" fmla="*/ 0 h 483079"/>
              <a:gd name="connsiteX1" fmla="*/ 189781 w 189781"/>
              <a:gd name="connsiteY1" fmla="*/ 483079 h 483079"/>
              <a:gd name="connsiteX0" fmla="*/ 94921 w 125660"/>
              <a:gd name="connsiteY0" fmla="*/ 0 h 241540"/>
              <a:gd name="connsiteX1" fmla="*/ 30 w 125660"/>
              <a:gd name="connsiteY1" fmla="*/ 241540 h 241540"/>
              <a:gd name="connsiteX0" fmla="*/ 94891 w 133060"/>
              <a:gd name="connsiteY0" fmla="*/ 0 h 241540"/>
              <a:gd name="connsiteX1" fmla="*/ 0 w 133060"/>
              <a:gd name="connsiteY1" fmla="*/ 241540 h 241540"/>
              <a:gd name="connsiteX0" fmla="*/ 94891 w 96581"/>
              <a:gd name="connsiteY0" fmla="*/ 0 h 241540"/>
              <a:gd name="connsiteX1" fmla="*/ 0 w 96581"/>
              <a:gd name="connsiteY1" fmla="*/ 241540 h 241540"/>
            </a:gdLst>
            <a:ahLst/>
            <a:cxnLst>
              <a:cxn ang="0">
                <a:pos x="connsiteX0" y="connsiteY0"/>
              </a:cxn>
              <a:cxn ang="0">
                <a:pos x="connsiteX1" y="connsiteY1"/>
              </a:cxn>
            </a:cxnLst>
            <a:rect l="l" t="t" r="r" b="b"/>
            <a:pathLst>
              <a:path w="96581" h="241540">
                <a:moveTo>
                  <a:pt x="94891" y="0"/>
                </a:moveTo>
                <a:cubicBezTo>
                  <a:pt x="106392" y="161025"/>
                  <a:pt x="57510" y="192657"/>
                  <a:pt x="0" y="241540"/>
                </a:cubicBezTo>
              </a:path>
            </a:pathLst>
          </a:custGeom>
          <a:noFill/>
          <a:ln w="762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2" name="正方形/長方形 61"/>
          <p:cNvSpPr/>
          <p:nvPr/>
        </p:nvSpPr>
        <p:spPr>
          <a:xfrm>
            <a:off x="4473575" y="1565275"/>
            <a:ext cx="550863" cy="3746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b="1" dirty="0">
                <a:solidFill>
                  <a:schemeClr val="accent6">
                    <a:lumMod val="75000"/>
                  </a:schemeClr>
                </a:solidFill>
              </a:rPr>
              <a:t>ψ</a:t>
            </a:r>
            <a:endParaRPr lang="ja-JP" altLang="en-US" b="1" dirty="0">
              <a:solidFill>
                <a:schemeClr val="accent6">
                  <a:lumMod val="75000"/>
                </a:schemeClr>
              </a:solidFill>
            </a:endParaRPr>
          </a:p>
        </p:txBody>
      </p:sp>
      <p:sp>
        <p:nvSpPr>
          <p:cNvPr id="63" name="フリーフォーム 62"/>
          <p:cNvSpPr/>
          <p:nvPr/>
        </p:nvSpPr>
        <p:spPr>
          <a:xfrm flipH="1" flipV="1">
            <a:off x="6810375" y="4187825"/>
            <a:ext cx="96838" cy="241300"/>
          </a:xfrm>
          <a:custGeom>
            <a:avLst/>
            <a:gdLst>
              <a:gd name="connsiteX0" fmla="*/ 0 w 258792"/>
              <a:gd name="connsiteY0" fmla="*/ 0 h 362309"/>
              <a:gd name="connsiteX1" fmla="*/ 155275 w 258792"/>
              <a:gd name="connsiteY1" fmla="*/ 60385 h 362309"/>
              <a:gd name="connsiteX2" fmla="*/ 258792 w 258792"/>
              <a:gd name="connsiteY2" fmla="*/ 362309 h 362309"/>
              <a:gd name="connsiteX0" fmla="*/ 0 w 258792"/>
              <a:gd name="connsiteY0" fmla="*/ 0 h 362309"/>
              <a:gd name="connsiteX1" fmla="*/ 258792 w 258792"/>
              <a:gd name="connsiteY1" fmla="*/ 362309 h 362309"/>
              <a:gd name="connsiteX0" fmla="*/ 0 w 189781"/>
              <a:gd name="connsiteY0" fmla="*/ 0 h 483079"/>
              <a:gd name="connsiteX1" fmla="*/ 189781 w 189781"/>
              <a:gd name="connsiteY1" fmla="*/ 483079 h 483079"/>
              <a:gd name="connsiteX0" fmla="*/ 0 w 189781"/>
              <a:gd name="connsiteY0" fmla="*/ 0 h 483079"/>
              <a:gd name="connsiteX1" fmla="*/ 189781 w 189781"/>
              <a:gd name="connsiteY1" fmla="*/ 483079 h 483079"/>
              <a:gd name="connsiteX0" fmla="*/ 0 w 189781"/>
              <a:gd name="connsiteY0" fmla="*/ 0 h 483079"/>
              <a:gd name="connsiteX1" fmla="*/ 189781 w 189781"/>
              <a:gd name="connsiteY1" fmla="*/ 483079 h 483079"/>
              <a:gd name="connsiteX0" fmla="*/ 94921 w 125660"/>
              <a:gd name="connsiteY0" fmla="*/ 0 h 241540"/>
              <a:gd name="connsiteX1" fmla="*/ 30 w 125660"/>
              <a:gd name="connsiteY1" fmla="*/ 241540 h 241540"/>
              <a:gd name="connsiteX0" fmla="*/ 94891 w 133060"/>
              <a:gd name="connsiteY0" fmla="*/ 0 h 241540"/>
              <a:gd name="connsiteX1" fmla="*/ 0 w 133060"/>
              <a:gd name="connsiteY1" fmla="*/ 241540 h 241540"/>
              <a:gd name="connsiteX0" fmla="*/ 94891 w 96581"/>
              <a:gd name="connsiteY0" fmla="*/ 0 h 241540"/>
              <a:gd name="connsiteX1" fmla="*/ 0 w 96581"/>
              <a:gd name="connsiteY1" fmla="*/ 241540 h 241540"/>
            </a:gdLst>
            <a:ahLst/>
            <a:cxnLst>
              <a:cxn ang="0">
                <a:pos x="connsiteX0" y="connsiteY0"/>
              </a:cxn>
              <a:cxn ang="0">
                <a:pos x="connsiteX1" y="connsiteY1"/>
              </a:cxn>
            </a:cxnLst>
            <a:rect l="l" t="t" r="r" b="b"/>
            <a:pathLst>
              <a:path w="96581" h="241540">
                <a:moveTo>
                  <a:pt x="94891" y="0"/>
                </a:moveTo>
                <a:cubicBezTo>
                  <a:pt x="106392" y="161025"/>
                  <a:pt x="57510" y="192657"/>
                  <a:pt x="0" y="241540"/>
                </a:cubicBezTo>
              </a:path>
            </a:pathLst>
          </a:custGeom>
          <a:noFill/>
          <a:ln w="762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4" name="正方形/長方形 63"/>
          <p:cNvSpPr/>
          <p:nvPr/>
        </p:nvSpPr>
        <p:spPr>
          <a:xfrm>
            <a:off x="6389688" y="4000500"/>
            <a:ext cx="552450" cy="3746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b="1" dirty="0">
                <a:solidFill>
                  <a:schemeClr val="accent6">
                    <a:lumMod val="75000"/>
                  </a:schemeClr>
                </a:solidFill>
              </a:rPr>
              <a:t>ψ</a:t>
            </a:r>
            <a:endParaRPr lang="ja-JP" altLang="en-US" b="1" dirty="0">
              <a:solidFill>
                <a:schemeClr val="accent6">
                  <a:lumMod val="75000"/>
                </a:schemeClr>
              </a:solidFill>
            </a:endParaRPr>
          </a:p>
        </p:txBody>
      </p:sp>
      <p:sp>
        <p:nvSpPr>
          <p:cNvPr id="65" name="右矢印 64"/>
          <p:cNvSpPr/>
          <p:nvPr/>
        </p:nvSpPr>
        <p:spPr>
          <a:xfrm flipH="1" flipV="1">
            <a:off x="6072188" y="5630863"/>
            <a:ext cx="528637" cy="260350"/>
          </a:xfrm>
          <a:prstGeom prst="rightArrow">
            <a:avLst/>
          </a:prstGeom>
          <a:solidFill>
            <a:srgbClr val="CCFF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6" name="右矢印 65"/>
          <p:cNvSpPr/>
          <p:nvPr/>
        </p:nvSpPr>
        <p:spPr>
          <a:xfrm rot="13640666" flipH="1" flipV="1">
            <a:off x="6016625" y="6013451"/>
            <a:ext cx="509587" cy="169862"/>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7" name="右矢印 66"/>
          <p:cNvSpPr/>
          <p:nvPr/>
        </p:nvSpPr>
        <p:spPr>
          <a:xfrm rot="16410912" flipH="1" flipV="1">
            <a:off x="6438106" y="5944394"/>
            <a:ext cx="446088" cy="273050"/>
          </a:xfrm>
          <a:prstGeom prst="rightArrow">
            <a:avLst/>
          </a:prstGeom>
          <a:solidFill>
            <a:srgbClr val="CCFF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4516" name="角丸四角形 64515"/>
          <p:cNvSpPr/>
          <p:nvPr/>
        </p:nvSpPr>
        <p:spPr>
          <a:xfrm>
            <a:off x="7165975" y="2979738"/>
            <a:ext cx="1155700" cy="603250"/>
          </a:xfrm>
          <a:prstGeom prst="round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t>figure for m</a:t>
            </a:r>
            <a:r>
              <a:rPr lang="en-US" altLang="ja-JP" baseline="-25000" dirty="0"/>
              <a:t>1</a:t>
            </a:r>
            <a:endParaRPr lang="ja-JP" altLang="en-US" baseline="-25000" dirty="0"/>
          </a:p>
        </p:txBody>
      </p:sp>
      <p:sp>
        <p:nvSpPr>
          <p:cNvPr id="70" name="角丸四角形 69"/>
          <p:cNvSpPr/>
          <p:nvPr/>
        </p:nvSpPr>
        <p:spPr>
          <a:xfrm>
            <a:off x="7186613" y="5397500"/>
            <a:ext cx="1155700" cy="652463"/>
          </a:xfrm>
          <a:prstGeom prst="round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t>figure for m</a:t>
            </a:r>
            <a:r>
              <a:rPr lang="en-US" altLang="ja-JP" baseline="-25000" dirty="0"/>
              <a:t>2</a:t>
            </a:r>
            <a:endParaRPr lang="ja-JP" altLang="en-US" baseline="-25000" dirty="0"/>
          </a:p>
        </p:txBody>
      </p:sp>
      <p:sp>
        <p:nvSpPr>
          <p:cNvPr id="71" name="正方形/長方形 70"/>
          <p:cNvSpPr/>
          <p:nvPr/>
        </p:nvSpPr>
        <p:spPr>
          <a:xfrm rot="2778983">
            <a:off x="5468938" y="5845175"/>
            <a:ext cx="812800" cy="590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en-US" altLang="ja-JP" dirty="0">
                <a:solidFill>
                  <a:srgbClr val="FF0000"/>
                </a:solidFill>
              </a:rPr>
              <a:t>Δu</a:t>
            </a:r>
            <a:r>
              <a:rPr lang="en-US" altLang="ja-JP" baseline="-25000" dirty="0">
                <a:solidFill>
                  <a:srgbClr val="FF0000"/>
                </a:solidFill>
              </a:rPr>
              <a:t>2 </a:t>
            </a:r>
          </a:p>
          <a:p>
            <a:pPr algn="r">
              <a:defRPr/>
            </a:pPr>
            <a:r>
              <a:rPr lang="en-US" altLang="ja-JP" dirty="0">
                <a:solidFill>
                  <a:srgbClr val="FF0000"/>
                </a:solidFill>
              </a:rPr>
              <a:t>= P/m</a:t>
            </a:r>
            <a:r>
              <a:rPr lang="en-US" altLang="ja-JP" baseline="-25000" dirty="0">
                <a:solidFill>
                  <a:srgbClr val="FF0000"/>
                </a:solidFill>
              </a:rPr>
              <a:t>2</a:t>
            </a:r>
            <a:endParaRPr lang="ja-JP" altLang="en-US" baseline="-25000" dirty="0">
              <a:solidFill>
                <a:srgbClr val="FF0000"/>
              </a:solidFill>
            </a:endParaRPr>
          </a:p>
        </p:txBody>
      </p:sp>
      <p:sp>
        <p:nvSpPr>
          <p:cNvPr id="72" name="正方形/長方形 71"/>
          <p:cNvSpPr/>
          <p:nvPr/>
        </p:nvSpPr>
        <p:spPr>
          <a:xfrm>
            <a:off x="5705475" y="5284788"/>
            <a:ext cx="1419225" cy="3730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solidFill>
                  <a:srgbClr val="0000FF"/>
                </a:solidFill>
              </a:rPr>
              <a:t>u</a:t>
            </a:r>
            <a:r>
              <a:rPr lang="en-US" altLang="ja-JP" baseline="-25000" dirty="0">
                <a:solidFill>
                  <a:srgbClr val="0000FF"/>
                </a:solidFill>
              </a:rPr>
              <a:t>2</a:t>
            </a:r>
            <a:r>
              <a:rPr lang="ja-JP" altLang="en-US" baseline="-25000" dirty="0">
                <a:solidFill>
                  <a:srgbClr val="0000FF"/>
                </a:solidFill>
              </a:rPr>
              <a:t> </a:t>
            </a:r>
            <a:r>
              <a:rPr lang="en-US" altLang="ja-JP" dirty="0">
                <a:solidFill>
                  <a:srgbClr val="0000FF"/>
                </a:solidFill>
              </a:rPr>
              <a:t>= P</a:t>
            </a:r>
            <a:r>
              <a:rPr lang="en-US" altLang="ja-JP" baseline="-25000" dirty="0">
                <a:solidFill>
                  <a:srgbClr val="0000FF"/>
                </a:solidFill>
              </a:rPr>
              <a:t>0</a:t>
            </a:r>
            <a:r>
              <a:rPr lang="en-US" altLang="ja-JP" dirty="0">
                <a:solidFill>
                  <a:srgbClr val="0000FF"/>
                </a:solidFill>
              </a:rPr>
              <a:t>/m</a:t>
            </a:r>
            <a:r>
              <a:rPr lang="en-US" altLang="ja-JP" baseline="-25000" dirty="0">
                <a:solidFill>
                  <a:srgbClr val="0000FF"/>
                </a:solidFill>
              </a:rPr>
              <a:t>2</a:t>
            </a:r>
            <a:endParaRPr lang="ja-JP" altLang="en-US" baseline="-25000" dirty="0">
              <a:solidFill>
                <a:srgbClr val="0000FF"/>
              </a:solidFill>
            </a:endParaRPr>
          </a:p>
        </p:txBody>
      </p:sp>
      <p:sp>
        <p:nvSpPr>
          <p:cNvPr id="73" name="正方形/長方形 72"/>
          <p:cNvSpPr/>
          <p:nvPr/>
        </p:nvSpPr>
        <p:spPr>
          <a:xfrm>
            <a:off x="6600825" y="6153150"/>
            <a:ext cx="506413" cy="3746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solidFill>
                  <a:srgbClr val="0000FF"/>
                </a:solidFill>
              </a:rPr>
              <a:t>u</a:t>
            </a:r>
            <a:r>
              <a:rPr lang="en-US" altLang="ja-JP" baseline="-25000" dirty="0">
                <a:solidFill>
                  <a:srgbClr val="0000FF"/>
                </a:solidFill>
              </a:rPr>
              <a:t>2</a:t>
            </a:r>
            <a:r>
              <a:rPr lang="ja-JP" altLang="en-US" dirty="0">
                <a:solidFill>
                  <a:srgbClr val="0000FF"/>
                </a:solidFill>
              </a:rPr>
              <a:t>’</a:t>
            </a:r>
          </a:p>
        </p:txBody>
      </p:sp>
      <p:sp>
        <p:nvSpPr>
          <p:cNvPr id="54" name="正方形/長方形 53"/>
          <p:cNvSpPr/>
          <p:nvPr/>
        </p:nvSpPr>
        <p:spPr>
          <a:xfrm>
            <a:off x="5905500" y="3876675"/>
            <a:ext cx="552450" cy="3730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b="1" dirty="0">
                <a:solidFill>
                  <a:schemeClr val="accent6">
                    <a:lumMod val="75000"/>
                  </a:schemeClr>
                </a:solidFill>
              </a:rPr>
              <a:t>θ</a:t>
            </a:r>
            <a:r>
              <a:rPr lang="en-US" altLang="ja-JP" b="1" baseline="-25000" dirty="0">
                <a:solidFill>
                  <a:schemeClr val="accent6">
                    <a:lumMod val="75000"/>
                  </a:schemeClr>
                </a:solidFill>
              </a:rPr>
              <a:t>1</a:t>
            </a:r>
            <a:endParaRPr lang="ja-JP" altLang="en-US" b="1" baseline="-25000" dirty="0">
              <a:solidFill>
                <a:schemeClr val="accent6">
                  <a:lumMod val="75000"/>
                </a:schemeClr>
              </a:solidFill>
            </a:endParaRPr>
          </a:p>
        </p:txBody>
      </p:sp>
      <p:sp>
        <p:nvSpPr>
          <p:cNvPr id="56" name="正方形/長方形 55"/>
          <p:cNvSpPr/>
          <p:nvPr/>
        </p:nvSpPr>
        <p:spPr>
          <a:xfrm>
            <a:off x="6557963" y="5561013"/>
            <a:ext cx="552450" cy="3730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b="1" dirty="0">
                <a:solidFill>
                  <a:schemeClr val="accent6">
                    <a:lumMod val="75000"/>
                  </a:schemeClr>
                </a:solidFill>
              </a:rPr>
              <a:t>θ</a:t>
            </a:r>
            <a:r>
              <a:rPr lang="en-US" altLang="ja-JP" b="1" baseline="-25000" dirty="0">
                <a:solidFill>
                  <a:schemeClr val="accent6">
                    <a:lumMod val="75000"/>
                  </a:schemeClr>
                </a:solidFill>
              </a:rPr>
              <a:t>2</a:t>
            </a:r>
            <a:endParaRPr lang="ja-JP" altLang="en-US" b="1" baseline="-25000" dirty="0">
              <a:solidFill>
                <a:schemeClr val="accent6">
                  <a:lumMod val="75000"/>
                </a:schemeClr>
              </a:solidFill>
            </a:endParaRPr>
          </a:p>
        </p:txBody>
      </p:sp>
      <p:sp>
        <p:nvSpPr>
          <p:cNvPr id="57" name="フリーフォーム 56"/>
          <p:cNvSpPr/>
          <p:nvPr/>
        </p:nvSpPr>
        <p:spPr>
          <a:xfrm>
            <a:off x="5857875" y="4049713"/>
            <a:ext cx="288925" cy="449262"/>
          </a:xfrm>
          <a:custGeom>
            <a:avLst/>
            <a:gdLst>
              <a:gd name="connsiteX0" fmla="*/ 0 w 258792"/>
              <a:gd name="connsiteY0" fmla="*/ 0 h 362309"/>
              <a:gd name="connsiteX1" fmla="*/ 155275 w 258792"/>
              <a:gd name="connsiteY1" fmla="*/ 60385 h 362309"/>
              <a:gd name="connsiteX2" fmla="*/ 258792 w 258792"/>
              <a:gd name="connsiteY2" fmla="*/ 362309 h 362309"/>
              <a:gd name="connsiteX0" fmla="*/ 0 w 258792"/>
              <a:gd name="connsiteY0" fmla="*/ 0 h 362309"/>
              <a:gd name="connsiteX1" fmla="*/ 258792 w 258792"/>
              <a:gd name="connsiteY1" fmla="*/ 362309 h 362309"/>
              <a:gd name="connsiteX0" fmla="*/ 0 w 189781"/>
              <a:gd name="connsiteY0" fmla="*/ 0 h 483079"/>
              <a:gd name="connsiteX1" fmla="*/ 189781 w 189781"/>
              <a:gd name="connsiteY1" fmla="*/ 483079 h 483079"/>
              <a:gd name="connsiteX0" fmla="*/ 0 w 189781"/>
              <a:gd name="connsiteY0" fmla="*/ 0 h 483079"/>
              <a:gd name="connsiteX1" fmla="*/ 189781 w 189781"/>
              <a:gd name="connsiteY1" fmla="*/ 483079 h 483079"/>
              <a:gd name="connsiteX0" fmla="*/ 0 w 189781"/>
              <a:gd name="connsiteY0" fmla="*/ 0 h 483079"/>
              <a:gd name="connsiteX1" fmla="*/ 189781 w 189781"/>
              <a:gd name="connsiteY1" fmla="*/ 483079 h 483079"/>
              <a:gd name="connsiteX0" fmla="*/ 0 w 270558"/>
              <a:gd name="connsiteY0" fmla="*/ 0 h 440830"/>
              <a:gd name="connsiteX1" fmla="*/ 270558 w 270558"/>
              <a:gd name="connsiteY1" fmla="*/ 440830 h 440830"/>
              <a:gd name="connsiteX0" fmla="*/ 0 w 270558"/>
              <a:gd name="connsiteY0" fmla="*/ 0 h 440830"/>
              <a:gd name="connsiteX1" fmla="*/ 270558 w 270558"/>
              <a:gd name="connsiteY1" fmla="*/ 440830 h 440830"/>
            </a:gdLst>
            <a:ahLst/>
            <a:cxnLst>
              <a:cxn ang="0">
                <a:pos x="connsiteX0" y="connsiteY0"/>
              </a:cxn>
              <a:cxn ang="0">
                <a:pos x="connsiteX1" y="connsiteY1"/>
              </a:cxn>
            </a:cxnLst>
            <a:rect l="l" t="t" r="r" b="b"/>
            <a:pathLst>
              <a:path w="270558" h="440830">
                <a:moveTo>
                  <a:pt x="0" y="0"/>
                </a:moveTo>
                <a:cubicBezTo>
                  <a:pt x="162936" y="67726"/>
                  <a:pt x="267683" y="219419"/>
                  <a:pt x="270558" y="440830"/>
                </a:cubicBezTo>
              </a:path>
            </a:pathLst>
          </a:custGeom>
          <a:noFill/>
          <a:ln w="762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8" name="フリーフォーム 67"/>
          <p:cNvSpPr/>
          <p:nvPr/>
        </p:nvSpPr>
        <p:spPr>
          <a:xfrm flipH="1">
            <a:off x="6437313" y="5738813"/>
            <a:ext cx="215900" cy="268287"/>
          </a:xfrm>
          <a:custGeom>
            <a:avLst/>
            <a:gdLst>
              <a:gd name="connsiteX0" fmla="*/ 0 w 258792"/>
              <a:gd name="connsiteY0" fmla="*/ 0 h 362309"/>
              <a:gd name="connsiteX1" fmla="*/ 155275 w 258792"/>
              <a:gd name="connsiteY1" fmla="*/ 60385 h 362309"/>
              <a:gd name="connsiteX2" fmla="*/ 258792 w 258792"/>
              <a:gd name="connsiteY2" fmla="*/ 362309 h 362309"/>
              <a:gd name="connsiteX0" fmla="*/ 0 w 258792"/>
              <a:gd name="connsiteY0" fmla="*/ 0 h 362309"/>
              <a:gd name="connsiteX1" fmla="*/ 258792 w 258792"/>
              <a:gd name="connsiteY1" fmla="*/ 362309 h 362309"/>
              <a:gd name="connsiteX0" fmla="*/ 0 w 189781"/>
              <a:gd name="connsiteY0" fmla="*/ 0 h 483079"/>
              <a:gd name="connsiteX1" fmla="*/ 189781 w 189781"/>
              <a:gd name="connsiteY1" fmla="*/ 483079 h 483079"/>
              <a:gd name="connsiteX0" fmla="*/ 0 w 189781"/>
              <a:gd name="connsiteY0" fmla="*/ 0 h 483079"/>
              <a:gd name="connsiteX1" fmla="*/ 189781 w 189781"/>
              <a:gd name="connsiteY1" fmla="*/ 483079 h 483079"/>
              <a:gd name="connsiteX0" fmla="*/ 0 w 189781"/>
              <a:gd name="connsiteY0" fmla="*/ 0 h 483079"/>
              <a:gd name="connsiteX1" fmla="*/ 189781 w 189781"/>
              <a:gd name="connsiteY1" fmla="*/ 483079 h 483079"/>
              <a:gd name="connsiteX0" fmla="*/ 94921 w 125660"/>
              <a:gd name="connsiteY0" fmla="*/ 0 h 241540"/>
              <a:gd name="connsiteX1" fmla="*/ 30 w 125660"/>
              <a:gd name="connsiteY1" fmla="*/ 241540 h 241540"/>
              <a:gd name="connsiteX0" fmla="*/ 94891 w 133060"/>
              <a:gd name="connsiteY0" fmla="*/ 0 h 241540"/>
              <a:gd name="connsiteX1" fmla="*/ 0 w 133060"/>
              <a:gd name="connsiteY1" fmla="*/ 241540 h 241540"/>
              <a:gd name="connsiteX0" fmla="*/ 94891 w 96581"/>
              <a:gd name="connsiteY0" fmla="*/ 0 h 241540"/>
              <a:gd name="connsiteX1" fmla="*/ 0 w 96581"/>
              <a:gd name="connsiteY1" fmla="*/ 241540 h 241540"/>
              <a:gd name="connsiteX0" fmla="*/ 163902 w 164686"/>
              <a:gd name="connsiteY0" fmla="*/ 0 h 267419"/>
              <a:gd name="connsiteX1" fmla="*/ 0 w 164686"/>
              <a:gd name="connsiteY1" fmla="*/ 267419 h 267419"/>
              <a:gd name="connsiteX0" fmla="*/ 103517 w 104997"/>
              <a:gd name="connsiteY0" fmla="*/ 0 h 301924"/>
              <a:gd name="connsiteX1" fmla="*/ 0 w 104997"/>
              <a:gd name="connsiteY1" fmla="*/ 301924 h 301924"/>
              <a:gd name="connsiteX0" fmla="*/ 215661 w 216218"/>
              <a:gd name="connsiteY0" fmla="*/ 0 h 267418"/>
              <a:gd name="connsiteX1" fmla="*/ 0 w 216218"/>
              <a:gd name="connsiteY1" fmla="*/ 267418 h 267418"/>
              <a:gd name="connsiteX0" fmla="*/ 215661 w 216392"/>
              <a:gd name="connsiteY0" fmla="*/ 0 h 267418"/>
              <a:gd name="connsiteX1" fmla="*/ 0 w 216392"/>
              <a:gd name="connsiteY1" fmla="*/ 267418 h 267418"/>
            </a:gdLst>
            <a:ahLst/>
            <a:cxnLst>
              <a:cxn ang="0">
                <a:pos x="connsiteX0" y="connsiteY0"/>
              </a:cxn>
              <a:cxn ang="0">
                <a:pos x="connsiteX1" y="connsiteY1"/>
              </a:cxn>
            </a:cxnLst>
            <a:rect l="l" t="t" r="r" b="b"/>
            <a:pathLst>
              <a:path w="216392" h="267418">
                <a:moveTo>
                  <a:pt x="215661" y="0"/>
                </a:moveTo>
                <a:cubicBezTo>
                  <a:pt x="227162" y="161025"/>
                  <a:pt x="100642" y="261667"/>
                  <a:pt x="0" y="267418"/>
                </a:cubicBezTo>
              </a:path>
            </a:pathLst>
          </a:custGeom>
          <a:noFill/>
          <a:ln w="762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69" name="Text Box 25"/>
          <p:cNvSpPr txBox="1">
            <a:spLocks noChangeArrowheads="1"/>
          </p:cNvSpPr>
          <p:nvPr/>
        </p:nvSpPr>
        <p:spPr bwMode="auto">
          <a:xfrm>
            <a:off x="1273175" y="96838"/>
            <a:ext cx="7794625" cy="523875"/>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2800" b="1" dirty="0">
                <a:solidFill>
                  <a:schemeClr val="tx1">
                    <a:lumMod val="95000"/>
                    <a:lumOff val="5000"/>
                  </a:schemeClr>
                </a:solidFill>
                <a:latin typeface="+mn-lt"/>
                <a:ea typeface="+mn-ea"/>
              </a:rPr>
              <a:t>hard sphere collision in center of mass coordinate 2</a:t>
            </a:r>
            <a:endParaRPr lang="ja-JP" altLang="en-US" sz="2800" b="1" dirty="0">
              <a:solidFill>
                <a:schemeClr val="tx1">
                  <a:lumMod val="95000"/>
                  <a:lumOff val="5000"/>
                </a:schemeClr>
              </a:solidFill>
              <a:latin typeface="+mn-lt"/>
              <a:ea typeface="+mn-ea"/>
            </a:endParaRPr>
          </a:p>
        </p:txBody>
      </p:sp>
      <p:pic>
        <p:nvPicPr>
          <p:cNvPr id="30779"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7488" y="107950"/>
            <a:ext cx="1116012"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直線矢印コネクタ 2"/>
          <p:cNvCxnSpPr/>
          <p:nvPr/>
        </p:nvCxnSpPr>
        <p:spPr>
          <a:xfrm flipV="1">
            <a:off x="3633788" y="1803400"/>
            <a:ext cx="708025" cy="108267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正方形/長方形 15"/>
          <p:cNvSpPr/>
          <p:nvPr/>
        </p:nvSpPr>
        <p:spPr>
          <a:xfrm rot="5400000">
            <a:off x="6011069" y="4920457"/>
            <a:ext cx="530225" cy="3571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3200" b="1" dirty="0">
                <a:solidFill>
                  <a:srgbClr val="FF0000"/>
                </a:solidFill>
              </a:rPr>
              <a:t>∽</a:t>
            </a:r>
          </a:p>
        </p:txBody>
      </p:sp>
      <p:sp>
        <p:nvSpPr>
          <p:cNvPr id="74" name="フリーフォーム 73"/>
          <p:cNvSpPr/>
          <p:nvPr/>
        </p:nvSpPr>
        <p:spPr>
          <a:xfrm>
            <a:off x="6248400" y="5772150"/>
            <a:ext cx="96838" cy="241300"/>
          </a:xfrm>
          <a:custGeom>
            <a:avLst/>
            <a:gdLst>
              <a:gd name="connsiteX0" fmla="*/ 0 w 258792"/>
              <a:gd name="connsiteY0" fmla="*/ 0 h 362309"/>
              <a:gd name="connsiteX1" fmla="*/ 155275 w 258792"/>
              <a:gd name="connsiteY1" fmla="*/ 60385 h 362309"/>
              <a:gd name="connsiteX2" fmla="*/ 258792 w 258792"/>
              <a:gd name="connsiteY2" fmla="*/ 362309 h 362309"/>
              <a:gd name="connsiteX0" fmla="*/ 0 w 258792"/>
              <a:gd name="connsiteY0" fmla="*/ 0 h 362309"/>
              <a:gd name="connsiteX1" fmla="*/ 258792 w 258792"/>
              <a:gd name="connsiteY1" fmla="*/ 362309 h 362309"/>
              <a:gd name="connsiteX0" fmla="*/ 0 w 189781"/>
              <a:gd name="connsiteY0" fmla="*/ 0 h 483079"/>
              <a:gd name="connsiteX1" fmla="*/ 189781 w 189781"/>
              <a:gd name="connsiteY1" fmla="*/ 483079 h 483079"/>
              <a:gd name="connsiteX0" fmla="*/ 0 w 189781"/>
              <a:gd name="connsiteY0" fmla="*/ 0 h 483079"/>
              <a:gd name="connsiteX1" fmla="*/ 189781 w 189781"/>
              <a:gd name="connsiteY1" fmla="*/ 483079 h 483079"/>
              <a:gd name="connsiteX0" fmla="*/ 0 w 189781"/>
              <a:gd name="connsiteY0" fmla="*/ 0 h 483079"/>
              <a:gd name="connsiteX1" fmla="*/ 189781 w 189781"/>
              <a:gd name="connsiteY1" fmla="*/ 483079 h 483079"/>
              <a:gd name="connsiteX0" fmla="*/ 94921 w 125660"/>
              <a:gd name="connsiteY0" fmla="*/ 0 h 241540"/>
              <a:gd name="connsiteX1" fmla="*/ 30 w 125660"/>
              <a:gd name="connsiteY1" fmla="*/ 241540 h 241540"/>
              <a:gd name="connsiteX0" fmla="*/ 94891 w 133060"/>
              <a:gd name="connsiteY0" fmla="*/ 0 h 241540"/>
              <a:gd name="connsiteX1" fmla="*/ 0 w 133060"/>
              <a:gd name="connsiteY1" fmla="*/ 241540 h 241540"/>
              <a:gd name="connsiteX0" fmla="*/ 94891 w 96581"/>
              <a:gd name="connsiteY0" fmla="*/ 0 h 241540"/>
              <a:gd name="connsiteX1" fmla="*/ 0 w 96581"/>
              <a:gd name="connsiteY1" fmla="*/ 241540 h 241540"/>
            </a:gdLst>
            <a:ahLst/>
            <a:cxnLst>
              <a:cxn ang="0">
                <a:pos x="connsiteX0" y="connsiteY0"/>
              </a:cxn>
              <a:cxn ang="0">
                <a:pos x="connsiteX1" y="connsiteY1"/>
              </a:cxn>
            </a:cxnLst>
            <a:rect l="l" t="t" r="r" b="b"/>
            <a:pathLst>
              <a:path w="96581" h="241540">
                <a:moveTo>
                  <a:pt x="94891" y="0"/>
                </a:moveTo>
                <a:cubicBezTo>
                  <a:pt x="106392" y="161025"/>
                  <a:pt x="57510" y="192657"/>
                  <a:pt x="0" y="241540"/>
                </a:cubicBezTo>
              </a:path>
            </a:pathLst>
          </a:custGeom>
          <a:noFill/>
          <a:ln w="762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6" name="正方形/長方形 75"/>
          <p:cNvSpPr/>
          <p:nvPr/>
        </p:nvSpPr>
        <p:spPr>
          <a:xfrm>
            <a:off x="5680075" y="5626100"/>
            <a:ext cx="552450" cy="3746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b="1" dirty="0">
                <a:solidFill>
                  <a:schemeClr val="accent6">
                    <a:lumMod val="75000"/>
                  </a:schemeClr>
                </a:solidFill>
              </a:rPr>
              <a:t>ψ</a:t>
            </a:r>
            <a:endParaRPr lang="ja-JP" altLang="en-US" b="1" dirty="0">
              <a:solidFill>
                <a:schemeClr val="accent6">
                  <a:lumMod val="75000"/>
                </a:schemeClr>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Line 2"/>
          <p:cNvSpPr>
            <a:spLocks noChangeShapeType="1"/>
          </p:cNvSpPr>
          <p:nvPr/>
        </p:nvSpPr>
        <p:spPr bwMode="auto">
          <a:xfrm>
            <a:off x="323850" y="719138"/>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31747"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850" y="44450"/>
            <a:ext cx="1116013"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 Box 25"/>
          <p:cNvSpPr txBox="1">
            <a:spLocks noChangeArrowheads="1"/>
          </p:cNvSpPr>
          <p:nvPr/>
        </p:nvSpPr>
        <p:spPr bwMode="auto">
          <a:xfrm>
            <a:off x="1381125" y="96838"/>
            <a:ext cx="7296150" cy="584200"/>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200" b="1" dirty="0">
                <a:solidFill>
                  <a:schemeClr val="tx1">
                    <a:lumMod val="95000"/>
                    <a:lumOff val="5000"/>
                  </a:schemeClr>
                </a:solidFill>
                <a:latin typeface="+mn-lt"/>
                <a:ea typeface="+mn-ea"/>
              </a:rPr>
              <a:t>Advantage of COM coordinate</a:t>
            </a:r>
            <a:endParaRPr lang="ja-JP" altLang="en-US" sz="3200" b="1" dirty="0">
              <a:solidFill>
                <a:schemeClr val="tx1">
                  <a:lumMod val="95000"/>
                  <a:lumOff val="5000"/>
                </a:schemeClr>
              </a:solidFill>
              <a:latin typeface="+mn-lt"/>
              <a:ea typeface="+mn-ea"/>
            </a:endParaRPr>
          </a:p>
        </p:txBody>
      </p:sp>
      <p:sp>
        <p:nvSpPr>
          <p:cNvPr id="31749" name="スライド番号プレースホルダー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C683D211-DF2B-45FA-8BE8-5F8239841F47}" type="slidenum">
              <a:rPr lang="ja-JP" altLang="en-US" sz="1200">
                <a:solidFill>
                  <a:srgbClr val="898989"/>
                </a:solidFill>
              </a:rPr>
              <a:pPr>
                <a:spcBef>
                  <a:spcPct val="0"/>
                </a:spcBef>
                <a:buFontTx/>
                <a:buNone/>
              </a:pPr>
              <a:t>28</a:t>
            </a:fld>
            <a:endParaRPr lang="ja-JP" altLang="en-US" sz="1200">
              <a:solidFill>
                <a:srgbClr val="898989"/>
              </a:solidFill>
            </a:endParaRPr>
          </a:p>
        </p:txBody>
      </p:sp>
      <p:sp>
        <p:nvSpPr>
          <p:cNvPr id="2" name="角丸四角形 1"/>
          <p:cNvSpPr/>
          <p:nvPr/>
        </p:nvSpPr>
        <p:spPr>
          <a:xfrm>
            <a:off x="465138" y="1004888"/>
            <a:ext cx="3194050" cy="2157412"/>
          </a:xfrm>
          <a:prstGeom prst="roundRect">
            <a:avLst/>
          </a:prstGeom>
          <a:solidFill>
            <a:srgbClr val="CCFFCC"/>
          </a:solidFill>
          <a:ln>
            <a:solidFill>
              <a:srgbClr val="00B0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tLang="ja-JP" sz="2400" dirty="0">
              <a:solidFill>
                <a:schemeClr val="tx1"/>
              </a:solidFill>
            </a:endParaRPr>
          </a:p>
          <a:p>
            <a:pPr algn="ctr">
              <a:defRPr/>
            </a:pPr>
            <a:endParaRPr lang="en-US" altLang="ja-JP" sz="2400" dirty="0">
              <a:solidFill>
                <a:schemeClr val="tx1"/>
              </a:solidFill>
            </a:endParaRPr>
          </a:p>
          <a:p>
            <a:pPr algn="ctr">
              <a:defRPr/>
            </a:pPr>
            <a:r>
              <a:rPr lang="en-US" altLang="ja-JP" sz="2400" dirty="0">
                <a:solidFill>
                  <a:schemeClr val="tx1"/>
                </a:solidFill>
              </a:rPr>
              <a:t>mass: m</a:t>
            </a:r>
            <a:r>
              <a:rPr lang="en-US" altLang="ja-JP" sz="2400" baseline="-25000" dirty="0">
                <a:solidFill>
                  <a:schemeClr val="tx1"/>
                </a:solidFill>
              </a:rPr>
              <a:t>1</a:t>
            </a:r>
            <a:r>
              <a:rPr lang="en-US" altLang="ja-JP" sz="2400" dirty="0">
                <a:solidFill>
                  <a:schemeClr val="tx1"/>
                </a:solidFill>
              </a:rPr>
              <a:t>, m</a:t>
            </a:r>
            <a:r>
              <a:rPr lang="en-US" altLang="ja-JP" sz="2400" baseline="-25000" dirty="0">
                <a:solidFill>
                  <a:schemeClr val="tx1"/>
                </a:solidFill>
              </a:rPr>
              <a:t>2</a:t>
            </a:r>
          </a:p>
          <a:p>
            <a:pPr algn="ctr">
              <a:defRPr/>
            </a:pPr>
            <a:r>
              <a:rPr lang="en-US" altLang="ja-JP" sz="2400" dirty="0">
                <a:solidFill>
                  <a:schemeClr val="tx1"/>
                </a:solidFill>
              </a:rPr>
              <a:t>velocity: v</a:t>
            </a:r>
            <a:r>
              <a:rPr lang="en-US" altLang="ja-JP" sz="2400" baseline="-25000" dirty="0">
                <a:solidFill>
                  <a:schemeClr val="tx1"/>
                </a:solidFill>
              </a:rPr>
              <a:t>1</a:t>
            </a:r>
            <a:r>
              <a:rPr lang="en-US" altLang="ja-JP" sz="2400" dirty="0">
                <a:solidFill>
                  <a:schemeClr val="tx1"/>
                </a:solidFill>
              </a:rPr>
              <a:t>, v</a:t>
            </a:r>
            <a:r>
              <a:rPr lang="en-US" altLang="ja-JP" sz="2400" baseline="-25000" dirty="0">
                <a:solidFill>
                  <a:schemeClr val="tx1"/>
                </a:solidFill>
              </a:rPr>
              <a:t>1</a:t>
            </a:r>
            <a:r>
              <a:rPr lang="en-US" altLang="ja-JP" sz="2400" dirty="0">
                <a:solidFill>
                  <a:schemeClr val="tx1"/>
                </a:solidFill>
              </a:rPr>
              <a:t>’, v</a:t>
            </a:r>
            <a:r>
              <a:rPr lang="en-US" altLang="ja-JP" sz="2400" baseline="-25000" dirty="0">
                <a:solidFill>
                  <a:schemeClr val="tx1"/>
                </a:solidFill>
              </a:rPr>
              <a:t>2</a:t>
            </a:r>
            <a:r>
              <a:rPr lang="en-US" altLang="ja-JP" sz="2400" dirty="0">
                <a:solidFill>
                  <a:schemeClr val="tx1"/>
                </a:solidFill>
              </a:rPr>
              <a:t>’</a:t>
            </a:r>
          </a:p>
          <a:p>
            <a:pPr algn="ctr">
              <a:defRPr/>
            </a:pPr>
            <a:r>
              <a:rPr lang="en-US" altLang="ja-JP" sz="2400" dirty="0">
                <a:solidFill>
                  <a:schemeClr val="tx1"/>
                </a:solidFill>
              </a:rPr>
              <a:t>angle: φ, ψ</a:t>
            </a:r>
            <a:endParaRPr lang="ja-JP" altLang="en-US" sz="2400" dirty="0">
              <a:solidFill>
                <a:schemeClr val="tx1"/>
              </a:solidFill>
            </a:endParaRPr>
          </a:p>
        </p:txBody>
      </p:sp>
      <p:sp>
        <p:nvSpPr>
          <p:cNvPr id="57" name="角丸四角形 56"/>
          <p:cNvSpPr/>
          <p:nvPr/>
        </p:nvSpPr>
        <p:spPr>
          <a:xfrm>
            <a:off x="465138" y="3898900"/>
            <a:ext cx="3194050" cy="2230438"/>
          </a:xfrm>
          <a:prstGeom prst="roundRect">
            <a:avLst/>
          </a:prstGeom>
          <a:solidFill>
            <a:srgbClr val="CCFFFF"/>
          </a:solidFill>
          <a:ln>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tLang="ja-JP" sz="2400" dirty="0">
              <a:solidFill>
                <a:schemeClr val="tx1"/>
              </a:solidFill>
            </a:endParaRPr>
          </a:p>
          <a:p>
            <a:pPr algn="ctr">
              <a:defRPr/>
            </a:pPr>
            <a:endParaRPr lang="en-US" altLang="ja-JP" sz="2400" dirty="0">
              <a:solidFill>
                <a:schemeClr val="tx1"/>
              </a:solidFill>
            </a:endParaRPr>
          </a:p>
          <a:p>
            <a:pPr algn="ctr">
              <a:defRPr/>
            </a:pPr>
            <a:r>
              <a:rPr lang="en-US" altLang="ja-JP" sz="2400" dirty="0">
                <a:solidFill>
                  <a:schemeClr val="tx1"/>
                </a:solidFill>
              </a:rPr>
              <a:t>mass: m</a:t>
            </a:r>
            <a:r>
              <a:rPr lang="en-US" altLang="ja-JP" sz="2400" baseline="-25000" dirty="0">
                <a:solidFill>
                  <a:schemeClr val="tx1"/>
                </a:solidFill>
              </a:rPr>
              <a:t>1</a:t>
            </a:r>
            <a:r>
              <a:rPr lang="en-US" altLang="ja-JP" sz="2400" dirty="0">
                <a:solidFill>
                  <a:schemeClr val="tx1"/>
                </a:solidFill>
              </a:rPr>
              <a:t>, m</a:t>
            </a:r>
            <a:r>
              <a:rPr lang="en-US" altLang="ja-JP" sz="2400" baseline="-25000" dirty="0">
                <a:solidFill>
                  <a:schemeClr val="tx1"/>
                </a:solidFill>
              </a:rPr>
              <a:t>2</a:t>
            </a:r>
          </a:p>
          <a:p>
            <a:pPr algn="ctr">
              <a:defRPr/>
            </a:pPr>
            <a:r>
              <a:rPr lang="en-US" altLang="ja-JP" sz="2400" dirty="0">
                <a:solidFill>
                  <a:schemeClr val="tx1"/>
                </a:solidFill>
              </a:rPr>
              <a:t>velocity:|u</a:t>
            </a:r>
            <a:r>
              <a:rPr lang="en-US" altLang="ja-JP" sz="2400" baseline="-25000" dirty="0">
                <a:solidFill>
                  <a:schemeClr val="tx1"/>
                </a:solidFill>
              </a:rPr>
              <a:t>1</a:t>
            </a:r>
            <a:r>
              <a:rPr lang="en-US" altLang="ja-JP" sz="2400" dirty="0">
                <a:solidFill>
                  <a:schemeClr val="tx1"/>
                </a:solidFill>
              </a:rPr>
              <a:t>|, |u</a:t>
            </a:r>
            <a:r>
              <a:rPr lang="en-US" altLang="ja-JP" sz="2400" baseline="-25000" dirty="0">
                <a:solidFill>
                  <a:schemeClr val="tx1"/>
                </a:solidFill>
              </a:rPr>
              <a:t>2</a:t>
            </a:r>
            <a:r>
              <a:rPr lang="en-US" altLang="ja-JP" sz="2400" dirty="0">
                <a:solidFill>
                  <a:schemeClr val="tx1"/>
                </a:solidFill>
              </a:rPr>
              <a:t>|</a:t>
            </a:r>
          </a:p>
          <a:p>
            <a:pPr algn="ctr">
              <a:defRPr/>
            </a:pPr>
            <a:r>
              <a:rPr lang="en-US" altLang="ja-JP" sz="2400" dirty="0">
                <a:solidFill>
                  <a:schemeClr val="tx1"/>
                </a:solidFill>
              </a:rPr>
              <a:t>angle: θ</a:t>
            </a:r>
            <a:endParaRPr lang="ja-JP" altLang="en-US" sz="2400" dirty="0">
              <a:solidFill>
                <a:schemeClr val="tx1"/>
              </a:solidFill>
            </a:endParaRPr>
          </a:p>
        </p:txBody>
      </p:sp>
      <p:sp>
        <p:nvSpPr>
          <p:cNvPr id="3" name="正方形/長方形 2"/>
          <p:cNvSpPr/>
          <p:nvPr/>
        </p:nvSpPr>
        <p:spPr>
          <a:xfrm>
            <a:off x="980168" y="1088277"/>
            <a:ext cx="2261507" cy="758388"/>
          </a:xfrm>
          <a:prstGeom prst="rect">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r>
              <a:rPr lang="en-US" altLang="ja-JP" sz="2400" dirty="0"/>
              <a:t>laboratory coordinate</a:t>
            </a:r>
            <a:endParaRPr lang="ja-JP" altLang="en-US" sz="2400" dirty="0"/>
          </a:p>
        </p:txBody>
      </p:sp>
      <p:sp>
        <p:nvSpPr>
          <p:cNvPr id="69" name="正方形/長方形 68"/>
          <p:cNvSpPr/>
          <p:nvPr/>
        </p:nvSpPr>
        <p:spPr>
          <a:xfrm>
            <a:off x="980167" y="4099805"/>
            <a:ext cx="2164670" cy="693603"/>
          </a:xfrm>
          <a:prstGeom prst="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en-US" altLang="ja-JP" sz="2400" dirty="0"/>
              <a:t>center of mass coordinate</a:t>
            </a:r>
            <a:endParaRPr lang="ja-JP" altLang="en-US" sz="2400" dirty="0"/>
          </a:p>
        </p:txBody>
      </p:sp>
      <p:sp>
        <p:nvSpPr>
          <p:cNvPr id="9" name="下矢印 8"/>
          <p:cNvSpPr/>
          <p:nvPr/>
        </p:nvSpPr>
        <p:spPr>
          <a:xfrm>
            <a:off x="1098550" y="3298825"/>
            <a:ext cx="1927225" cy="4635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5" name="正方形/長方形 14"/>
          <p:cNvSpPr/>
          <p:nvPr/>
        </p:nvSpPr>
        <p:spPr>
          <a:xfrm>
            <a:off x="4002088" y="1168400"/>
            <a:ext cx="4684712" cy="1830388"/>
          </a:xfrm>
          <a:prstGeom prst="rect">
            <a:avLst/>
          </a:prstGeom>
          <a:solidFill>
            <a:srgbClr val="FFFFCC"/>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sz="2400" dirty="0">
                <a:solidFill>
                  <a:srgbClr val="FF0000"/>
                </a:solidFill>
              </a:rPr>
              <a:t>The advantage of COM coordinate is to reduce the number of variables, from 7 to 5.  It enables us to handle this issue with less complexity.</a:t>
            </a:r>
            <a:endParaRPr lang="ja-JP" altLang="en-US" sz="2400" dirty="0">
              <a:solidFill>
                <a:srgbClr val="FF0000"/>
              </a:solidFill>
            </a:endParaRPr>
          </a:p>
        </p:txBody>
      </p:sp>
      <p:sp>
        <p:nvSpPr>
          <p:cNvPr id="17" name="正方形/長方形 16"/>
          <p:cNvSpPr/>
          <p:nvPr/>
        </p:nvSpPr>
        <p:spPr>
          <a:xfrm>
            <a:off x="4002088" y="3263566"/>
            <a:ext cx="4675187" cy="2865664"/>
          </a:xfrm>
          <a:prstGeom prst="rect">
            <a:avLst/>
          </a:prstGeom>
          <a:solidFill>
            <a:srgbClr val="FFFF00"/>
          </a:solidFill>
          <a:ln w="38100">
            <a:solidFill>
              <a:srgbClr val="FFC000"/>
            </a:solidFill>
          </a:ln>
        </p:spPr>
        <p:style>
          <a:lnRef idx="0">
            <a:schemeClr val="accent2"/>
          </a:lnRef>
          <a:fillRef idx="3">
            <a:schemeClr val="accent2"/>
          </a:fillRef>
          <a:effectRef idx="3">
            <a:schemeClr val="accent2"/>
          </a:effectRef>
          <a:fontRef idx="minor">
            <a:schemeClr val="lt1"/>
          </a:fontRef>
        </p:style>
        <p:txBody>
          <a:bodyPr anchor="ctr"/>
          <a:lstStyle/>
          <a:p>
            <a:pPr>
              <a:defRPr/>
            </a:pPr>
            <a:r>
              <a:rPr lang="en-US" altLang="ja-JP" sz="2400" dirty="0">
                <a:solidFill>
                  <a:schemeClr val="tx1"/>
                </a:solidFill>
              </a:rPr>
              <a:t>You can imagine Ptolemaic system with laboratory coordinate, and heliocentric system with COM coordinate.  Ptolemaic system is easy to understand at the first stage but motion of planets in this system is complicated.</a:t>
            </a:r>
            <a:endParaRPr lang="ja-JP" altLang="en-US" sz="2400" dirty="0">
              <a:solidFill>
                <a:schemeClr val="tx1"/>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正方形/長方形 16384"/>
          <p:cNvSpPr/>
          <p:nvPr/>
        </p:nvSpPr>
        <p:spPr>
          <a:xfrm>
            <a:off x="1052513" y="5976938"/>
            <a:ext cx="4794250" cy="592137"/>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3753" name="円/楕円 73752"/>
          <p:cNvSpPr/>
          <p:nvPr/>
        </p:nvSpPr>
        <p:spPr>
          <a:xfrm>
            <a:off x="6794500" y="3421063"/>
            <a:ext cx="1871663" cy="622300"/>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cxnSp>
        <p:nvCxnSpPr>
          <p:cNvPr id="28" name="直線コネクタ 27"/>
          <p:cNvCxnSpPr>
            <a:endCxn id="67" idx="3"/>
          </p:cNvCxnSpPr>
          <p:nvPr/>
        </p:nvCxnSpPr>
        <p:spPr>
          <a:xfrm flipV="1">
            <a:off x="5235575" y="2684463"/>
            <a:ext cx="1223963" cy="144621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2773" name="Line 2"/>
          <p:cNvSpPr>
            <a:spLocks noChangeShapeType="1"/>
          </p:cNvSpPr>
          <p:nvPr/>
        </p:nvSpPr>
        <p:spPr bwMode="auto">
          <a:xfrm>
            <a:off x="323850" y="719138"/>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32774"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850" y="44450"/>
            <a:ext cx="1116013"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 Box 25"/>
          <p:cNvSpPr txBox="1">
            <a:spLocks noChangeArrowheads="1"/>
          </p:cNvSpPr>
          <p:nvPr/>
        </p:nvSpPr>
        <p:spPr bwMode="auto">
          <a:xfrm>
            <a:off x="1381125" y="96838"/>
            <a:ext cx="7296150" cy="584200"/>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200" b="1" dirty="0">
                <a:solidFill>
                  <a:schemeClr val="tx1">
                    <a:lumMod val="95000"/>
                    <a:lumOff val="5000"/>
                  </a:schemeClr>
                </a:solidFill>
                <a:latin typeface="+mn-lt"/>
                <a:ea typeface="+mn-ea"/>
              </a:rPr>
              <a:t>transferred energy in collision</a:t>
            </a:r>
            <a:endParaRPr lang="ja-JP" altLang="en-US" sz="3200" b="1" dirty="0">
              <a:solidFill>
                <a:schemeClr val="tx1">
                  <a:lumMod val="95000"/>
                  <a:lumOff val="5000"/>
                </a:schemeClr>
              </a:solidFill>
              <a:latin typeface="+mn-lt"/>
              <a:ea typeface="+mn-ea"/>
            </a:endParaRPr>
          </a:p>
        </p:txBody>
      </p:sp>
      <p:sp>
        <p:nvSpPr>
          <p:cNvPr id="32776" name="スライド番号プレースホルダー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4DC4EFC4-83A3-415A-9EA7-B97BADFD07F2}" type="slidenum">
              <a:rPr lang="ja-JP" altLang="en-US" sz="1200">
                <a:solidFill>
                  <a:srgbClr val="898989"/>
                </a:solidFill>
              </a:rPr>
              <a:pPr>
                <a:spcBef>
                  <a:spcPct val="0"/>
                </a:spcBef>
                <a:buFontTx/>
                <a:buNone/>
              </a:pPr>
              <a:t>29</a:t>
            </a:fld>
            <a:endParaRPr lang="ja-JP" altLang="en-US" sz="1200">
              <a:solidFill>
                <a:srgbClr val="898989"/>
              </a:solidFill>
            </a:endParaRPr>
          </a:p>
        </p:txBody>
      </p:sp>
      <p:sp>
        <p:nvSpPr>
          <p:cNvPr id="17" name="正方形/長方形 16"/>
          <p:cNvSpPr/>
          <p:nvPr/>
        </p:nvSpPr>
        <p:spPr>
          <a:xfrm>
            <a:off x="707515" y="1005435"/>
            <a:ext cx="1214363" cy="435752"/>
          </a:xfrm>
          <a:prstGeom prst="rect">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r>
              <a:rPr lang="en-US" altLang="ja-JP" dirty="0"/>
              <a:t>Lab. </a:t>
            </a:r>
            <a:r>
              <a:rPr lang="en-US" altLang="ja-JP" dirty="0" err="1"/>
              <a:t>Coor</a:t>
            </a:r>
            <a:r>
              <a:rPr lang="en-US" altLang="ja-JP" dirty="0"/>
              <a:t>.</a:t>
            </a:r>
            <a:endParaRPr lang="ja-JP" altLang="en-US" dirty="0"/>
          </a:p>
        </p:txBody>
      </p:sp>
      <p:sp>
        <p:nvSpPr>
          <p:cNvPr id="18" name="正方形/長方形 17"/>
          <p:cNvSpPr/>
          <p:nvPr/>
        </p:nvSpPr>
        <p:spPr>
          <a:xfrm>
            <a:off x="703839" y="2709000"/>
            <a:ext cx="1214363" cy="435752"/>
          </a:xfrm>
          <a:prstGeom prst="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en-US" altLang="ja-JP" dirty="0"/>
              <a:t>COM </a:t>
            </a:r>
            <a:r>
              <a:rPr lang="en-US" altLang="ja-JP" dirty="0" err="1"/>
              <a:t>Coor</a:t>
            </a:r>
            <a:r>
              <a:rPr lang="en-US" altLang="ja-JP" dirty="0"/>
              <a:t>.</a:t>
            </a:r>
            <a:endParaRPr lang="ja-JP" altLang="en-US" dirty="0"/>
          </a:p>
        </p:txBody>
      </p:sp>
      <p:cxnSp>
        <p:nvCxnSpPr>
          <p:cNvPr id="5" name="直線コネクタ 4"/>
          <p:cNvCxnSpPr/>
          <p:nvPr/>
        </p:nvCxnSpPr>
        <p:spPr>
          <a:xfrm>
            <a:off x="2370138" y="1749425"/>
            <a:ext cx="553878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円/楕円 18"/>
          <p:cNvSpPr/>
          <p:nvPr/>
        </p:nvSpPr>
        <p:spPr>
          <a:xfrm>
            <a:off x="2905125" y="1701800"/>
            <a:ext cx="95250" cy="9525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2" name="円/楕円 21"/>
          <p:cNvSpPr/>
          <p:nvPr/>
        </p:nvSpPr>
        <p:spPr>
          <a:xfrm>
            <a:off x="5605463" y="1701800"/>
            <a:ext cx="95250" cy="9525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cxnSp>
        <p:nvCxnSpPr>
          <p:cNvPr id="7" name="直線コネクタ 6"/>
          <p:cNvCxnSpPr>
            <a:stCxn id="22" idx="7"/>
            <a:endCxn id="36" idx="3"/>
          </p:cNvCxnSpPr>
          <p:nvPr/>
        </p:nvCxnSpPr>
        <p:spPr>
          <a:xfrm flipV="1">
            <a:off x="5686425" y="912813"/>
            <a:ext cx="1030288" cy="8032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円/楕円 23"/>
          <p:cNvSpPr/>
          <p:nvPr/>
        </p:nvSpPr>
        <p:spPr>
          <a:xfrm>
            <a:off x="6111875" y="1311275"/>
            <a:ext cx="95250" cy="9525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cxnSp>
        <p:nvCxnSpPr>
          <p:cNvPr id="26" name="直線コネクタ 25"/>
          <p:cNvCxnSpPr>
            <a:stCxn id="22" idx="1"/>
          </p:cNvCxnSpPr>
          <p:nvPr/>
        </p:nvCxnSpPr>
        <p:spPr>
          <a:xfrm>
            <a:off x="5619750" y="1716088"/>
            <a:ext cx="698500" cy="56356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円/楕円 22"/>
          <p:cNvSpPr/>
          <p:nvPr/>
        </p:nvSpPr>
        <p:spPr>
          <a:xfrm>
            <a:off x="5908675" y="1936750"/>
            <a:ext cx="95250" cy="9525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9" name="フリーフォーム 28"/>
          <p:cNvSpPr/>
          <p:nvPr/>
        </p:nvSpPr>
        <p:spPr>
          <a:xfrm>
            <a:off x="5981700" y="1481138"/>
            <a:ext cx="107950" cy="268287"/>
          </a:xfrm>
          <a:custGeom>
            <a:avLst/>
            <a:gdLst>
              <a:gd name="connsiteX0" fmla="*/ 0 w 258792"/>
              <a:gd name="connsiteY0" fmla="*/ 0 h 362309"/>
              <a:gd name="connsiteX1" fmla="*/ 155275 w 258792"/>
              <a:gd name="connsiteY1" fmla="*/ 60385 h 362309"/>
              <a:gd name="connsiteX2" fmla="*/ 258792 w 258792"/>
              <a:gd name="connsiteY2" fmla="*/ 362309 h 362309"/>
              <a:gd name="connsiteX0" fmla="*/ 0 w 258792"/>
              <a:gd name="connsiteY0" fmla="*/ 0 h 362309"/>
              <a:gd name="connsiteX1" fmla="*/ 258792 w 258792"/>
              <a:gd name="connsiteY1" fmla="*/ 362309 h 362309"/>
              <a:gd name="connsiteX0" fmla="*/ 0 w 189781"/>
              <a:gd name="connsiteY0" fmla="*/ 0 h 483079"/>
              <a:gd name="connsiteX1" fmla="*/ 189781 w 189781"/>
              <a:gd name="connsiteY1" fmla="*/ 483079 h 483079"/>
              <a:gd name="connsiteX0" fmla="*/ 0 w 189781"/>
              <a:gd name="connsiteY0" fmla="*/ 0 h 483079"/>
              <a:gd name="connsiteX1" fmla="*/ 189781 w 189781"/>
              <a:gd name="connsiteY1" fmla="*/ 483079 h 483079"/>
              <a:gd name="connsiteX0" fmla="*/ 0 w 189781"/>
              <a:gd name="connsiteY0" fmla="*/ 0 h 483079"/>
              <a:gd name="connsiteX1" fmla="*/ 189781 w 189781"/>
              <a:gd name="connsiteY1" fmla="*/ 483079 h 483079"/>
            </a:gdLst>
            <a:ahLst/>
            <a:cxnLst>
              <a:cxn ang="0">
                <a:pos x="connsiteX0" y="connsiteY0"/>
              </a:cxn>
              <a:cxn ang="0">
                <a:pos x="connsiteX1" y="connsiteY1"/>
              </a:cxn>
            </a:cxnLst>
            <a:rect l="l" t="t" r="r" b="b"/>
            <a:pathLst>
              <a:path w="189781" h="483079">
                <a:moveTo>
                  <a:pt x="0" y="0"/>
                </a:moveTo>
                <a:cubicBezTo>
                  <a:pt x="106392" y="143773"/>
                  <a:pt x="186906" y="261668"/>
                  <a:pt x="189781" y="483079"/>
                </a:cubicBezTo>
              </a:path>
            </a:pathLst>
          </a:custGeom>
          <a:noFill/>
          <a:ln w="762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2" name="フリーフォーム 31"/>
          <p:cNvSpPr/>
          <p:nvPr/>
        </p:nvSpPr>
        <p:spPr>
          <a:xfrm>
            <a:off x="5854700" y="1739900"/>
            <a:ext cx="49213" cy="149225"/>
          </a:xfrm>
          <a:custGeom>
            <a:avLst/>
            <a:gdLst>
              <a:gd name="connsiteX0" fmla="*/ 0 w 258792"/>
              <a:gd name="connsiteY0" fmla="*/ 0 h 362309"/>
              <a:gd name="connsiteX1" fmla="*/ 155275 w 258792"/>
              <a:gd name="connsiteY1" fmla="*/ 60385 h 362309"/>
              <a:gd name="connsiteX2" fmla="*/ 258792 w 258792"/>
              <a:gd name="connsiteY2" fmla="*/ 362309 h 362309"/>
              <a:gd name="connsiteX0" fmla="*/ 0 w 258792"/>
              <a:gd name="connsiteY0" fmla="*/ 0 h 362309"/>
              <a:gd name="connsiteX1" fmla="*/ 258792 w 258792"/>
              <a:gd name="connsiteY1" fmla="*/ 362309 h 362309"/>
              <a:gd name="connsiteX0" fmla="*/ 0 w 189781"/>
              <a:gd name="connsiteY0" fmla="*/ 0 h 483079"/>
              <a:gd name="connsiteX1" fmla="*/ 189781 w 189781"/>
              <a:gd name="connsiteY1" fmla="*/ 483079 h 483079"/>
              <a:gd name="connsiteX0" fmla="*/ 0 w 189781"/>
              <a:gd name="connsiteY0" fmla="*/ 0 h 483079"/>
              <a:gd name="connsiteX1" fmla="*/ 189781 w 189781"/>
              <a:gd name="connsiteY1" fmla="*/ 483079 h 483079"/>
              <a:gd name="connsiteX0" fmla="*/ 0 w 189781"/>
              <a:gd name="connsiteY0" fmla="*/ 0 h 483079"/>
              <a:gd name="connsiteX1" fmla="*/ 189781 w 189781"/>
              <a:gd name="connsiteY1" fmla="*/ 483079 h 483079"/>
              <a:gd name="connsiteX0" fmla="*/ 94921 w 125660"/>
              <a:gd name="connsiteY0" fmla="*/ 0 h 241540"/>
              <a:gd name="connsiteX1" fmla="*/ 30 w 125660"/>
              <a:gd name="connsiteY1" fmla="*/ 241540 h 241540"/>
              <a:gd name="connsiteX0" fmla="*/ 94891 w 133060"/>
              <a:gd name="connsiteY0" fmla="*/ 0 h 241540"/>
              <a:gd name="connsiteX1" fmla="*/ 0 w 133060"/>
              <a:gd name="connsiteY1" fmla="*/ 241540 h 241540"/>
              <a:gd name="connsiteX0" fmla="*/ 94891 w 96581"/>
              <a:gd name="connsiteY0" fmla="*/ 0 h 241540"/>
              <a:gd name="connsiteX1" fmla="*/ 0 w 96581"/>
              <a:gd name="connsiteY1" fmla="*/ 241540 h 241540"/>
            </a:gdLst>
            <a:ahLst/>
            <a:cxnLst>
              <a:cxn ang="0">
                <a:pos x="connsiteX0" y="connsiteY0"/>
              </a:cxn>
              <a:cxn ang="0">
                <a:pos x="connsiteX1" y="connsiteY1"/>
              </a:cxn>
            </a:cxnLst>
            <a:rect l="l" t="t" r="r" b="b"/>
            <a:pathLst>
              <a:path w="96581" h="241540">
                <a:moveTo>
                  <a:pt x="94891" y="0"/>
                </a:moveTo>
                <a:cubicBezTo>
                  <a:pt x="106392" y="161025"/>
                  <a:pt x="57510" y="192657"/>
                  <a:pt x="0" y="241540"/>
                </a:cubicBezTo>
              </a:path>
            </a:pathLst>
          </a:custGeom>
          <a:noFill/>
          <a:ln w="762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3" name="正方形/長方形 32"/>
          <p:cNvSpPr/>
          <p:nvPr/>
        </p:nvSpPr>
        <p:spPr>
          <a:xfrm>
            <a:off x="5924550" y="1358900"/>
            <a:ext cx="552450" cy="3730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b="1" dirty="0">
                <a:solidFill>
                  <a:schemeClr val="accent6">
                    <a:lumMod val="75000"/>
                  </a:schemeClr>
                </a:solidFill>
              </a:rPr>
              <a:t>φ</a:t>
            </a:r>
            <a:endParaRPr lang="ja-JP" altLang="en-US" b="1" baseline="-25000" dirty="0">
              <a:solidFill>
                <a:schemeClr val="accent6">
                  <a:lumMod val="75000"/>
                </a:schemeClr>
              </a:solidFill>
            </a:endParaRPr>
          </a:p>
        </p:txBody>
      </p:sp>
      <p:sp>
        <p:nvSpPr>
          <p:cNvPr id="34" name="正方形/長方形 33"/>
          <p:cNvSpPr/>
          <p:nvPr/>
        </p:nvSpPr>
        <p:spPr>
          <a:xfrm>
            <a:off x="5894388" y="1692275"/>
            <a:ext cx="550862" cy="3746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b="1" dirty="0">
                <a:solidFill>
                  <a:schemeClr val="accent6">
                    <a:lumMod val="75000"/>
                  </a:schemeClr>
                </a:solidFill>
              </a:rPr>
              <a:t>ψ</a:t>
            </a:r>
            <a:endParaRPr lang="ja-JP" altLang="en-US" b="1" dirty="0">
              <a:solidFill>
                <a:schemeClr val="accent6">
                  <a:lumMod val="75000"/>
                </a:schemeClr>
              </a:solidFill>
            </a:endParaRPr>
          </a:p>
        </p:txBody>
      </p:sp>
      <p:sp>
        <p:nvSpPr>
          <p:cNvPr id="12" name="右矢印 11"/>
          <p:cNvSpPr/>
          <p:nvPr/>
        </p:nvSpPr>
        <p:spPr>
          <a:xfrm>
            <a:off x="3086100" y="1600200"/>
            <a:ext cx="595313" cy="260350"/>
          </a:xfrm>
          <a:prstGeom prst="rightArrow">
            <a:avLst/>
          </a:prstGeom>
          <a:solidFill>
            <a:srgbClr val="CCFFCC"/>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6" name="右矢印 35"/>
          <p:cNvSpPr/>
          <p:nvPr/>
        </p:nvSpPr>
        <p:spPr>
          <a:xfrm rot="19279601">
            <a:off x="6186488" y="968375"/>
            <a:ext cx="595312" cy="260350"/>
          </a:xfrm>
          <a:prstGeom prst="rightArrow">
            <a:avLst/>
          </a:prstGeom>
          <a:solidFill>
            <a:srgbClr val="CCFFCC"/>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7" name="右矢印 36"/>
          <p:cNvSpPr/>
          <p:nvPr/>
        </p:nvSpPr>
        <p:spPr>
          <a:xfrm rot="2351384">
            <a:off x="6078538" y="2098675"/>
            <a:ext cx="350837" cy="260350"/>
          </a:xfrm>
          <a:prstGeom prst="rightArrow">
            <a:avLst/>
          </a:prstGeom>
          <a:solidFill>
            <a:srgbClr val="CCFFCC"/>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8" name="正方形/長方形 37"/>
          <p:cNvSpPr/>
          <p:nvPr/>
        </p:nvSpPr>
        <p:spPr>
          <a:xfrm>
            <a:off x="2724150" y="1277938"/>
            <a:ext cx="552450" cy="3746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b="1" dirty="0">
                <a:solidFill>
                  <a:schemeClr val="tx1"/>
                </a:solidFill>
              </a:rPr>
              <a:t>m</a:t>
            </a:r>
            <a:r>
              <a:rPr lang="en-US" altLang="ja-JP" b="1" baseline="-25000" dirty="0">
                <a:solidFill>
                  <a:schemeClr val="tx1"/>
                </a:solidFill>
              </a:rPr>
              <a:t>1</a:t>
            </a:r>
            <a:endParaRPr lang="ja-JP" altLang="en-US" b="1" baseline="-25000" dirty="0">
              <a:solidFill>
                <a:schemeClr val="tx1"/>
              </a:solidFill>
            </a:endParaRPr>
          </a:p>
        </p:txBody>
      </p:sp>
      <p:sp>
        <p:nvSpPr>
          <p:cNvPr id="39" name="正方形/長方形 38"/>
          <p:cNvSpPr/>
          <p:nvPr/>
        </p:nvSpPr>
        <p:spPr>
          <a:xfrm>
            <a:off x="5351463" y="1306513"/>
            <a:ext cx="552450" cy="3746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b="1" dirty="0">
                <a:solidFill>
                  <a:schemeClr val="tx1"/>
                </a:solidFill>
              </a:rPr>
              <a:t>m</a:t>
            </a:r>
            <a:r>
              <a:rPr lang="en-US" altLang="ja-JP" b="1" baseline="-25000" dirty="0">
                <a:solidFill>
                  <a:schemeClr val="tx1"/>
                </a:solidFill>
              </a:rPr>
              <a:t>2</a:t>
            </a:r>
            <a:endParaRPr lang="ja-JP" altLang="en-US" b="1" baseline="-25000" dirty="0">
              <a:solidFill>
                <a:schemeClr val="tx1"/>
              </a:solidFill>
            </a:endParaRPr>
          </a:p>
        </p:txBody>
      </p:sp>
      <p:sp>
        <p:nvSpPr>
          <p:cNvPr id="40" name="正方形/長方形 39"/>
          <p:cNvSpPr/>
          <p:nvPr/>
        </p:nvSpPr>
        <p:spPr>
          <a:xfrm>
            <a:off x="5621338" y="942975"/>
            <a:ext cx="552450" cy="3746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b="1" dirty="0">
                <a:solidFill>
                  <a:schemeClr val="tx1"/>
                </a:solidFill>
              </a:rPr>
              <a:t>m</a:t>
            </a:r>
            <a:r>
              <a:rPr lang="en-US" altLang="ja-JP" b="1" baseline="-25000" dirty="0">
                <a:solidFill>
                  <a:schemeClr val="tx1"/>
                </a:solidFill>
              </a:rPr>
              <a:t>1</a:t>
            </a:r>
            <a:endParaRPr lang="ja-JP" altLang="en-US" b="1" baseline="-25000" dirty="0">
              <a:solidFill>
                <a:schemeClr val="tx1"/>
              </a:solidFill>
            </a:endParaRPr>
          </a:p>
        </p:txBody>
      </p:sp>
      <p:sp>
        <p:nvSpPr>
          <p:cNvPr id="41" name="正方形/長方形 40"/>
          <p:cNvSpPr/>
          <p:nvPr/>
        </p:nvSpPr>
        <p:spPr>
          <a:xfrm>
            <a:off x="5526088" y="1887538"/>
            <a:ext cx="552450" cy="3746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b="1" dirty="0">
                <a:solidFill>
                  <a:schemeClr val="tx1"/>
                </a:solidFill>
              </a:rPr>
              <a:t>m</a:t>
            </a:r>
            <a:r>
              <a:rPr lang="en-US" altLang="ja-JP" b="1" baseline="-25000" dirty="0">
                <a:solidFill>
                  <a:schemeClr val="tx1"/>
                </a:solidFill>
              </a:rPr>
              <a:t>2</a:t>
            </a:r>
            <a:endParaRPr lang="ja-JP" altLang="en-US" b="1" baseline="-25000" dirty="0">
              <a:solidFill>
                <a:schemeClr val="tx1"/>
              </a:solidFill>
            </a:endParaRPr>
          </a:p>
        </p:txBody>
      </p:sp>
      <p:sp>
        <p:nvSpPr>
          <p:cNvPr id="42" name="円/楕円 41"/>
          <p:cNvSpPr/>
          <p:nvPr/>
        </p:nvSpPr>
        <p:spPr>
          <a:xfrm>
            <a:off x="3379788" y="2057400"/>
            <a:ext cx="95250" cy="9525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3" name="右矢印 42"/>
          <p:cNvSpPr/>
          <p:nvPr/>
        </p:nvSpPr>
        <p:spPr>
          <a:xfrm>
            <a:off x="3543300" y="1971675"/>
            <a:ext cx="206375" cy="260350"/>
          </a:xfrm>
          <a:prstGeom prst="rightArrow">
            <a:avLst/>
          </a:prstGeom>
          <a:solidFill>
            <a:srgbClr val="FFCCF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4" name="正方形/長方形 43"/>
          <p:cNvSpPr/>
          <p:nvPr/>
        </p:nvSpPr>
        <p:spPr>
          <a:xfrm>
            <a:off x="2528888" y="1933575"/>
            <a:ext cx="936625" cy="3746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b="1" dirty="0">
                <a:solidFill>
                  <a:schemeClr val="tx1"/>
                </a:solidFill>
              </a:rPr>
              <a:t>COM G</a:t>
            </a:r>
            <a:endParaRPr lang="ja-JP" altLang="en-US" b="1" baseline="-25000" dirty="0">
              <a:solidFill>
                <a:schemeClr val="tx1"/>
              </a:solidFill>
            </a:endParaRPr>
          </a:p>
        </p:txBody>
      </p:sp>
      <p:sp>
        <p:nvSpPr>
          <p:cNvPr id="45" name="正方形/長方形 44"/>
          <p:cNvSpPr/>
          <p:nvPr/>
        </p:nvSpPr>
        <p:spPr>
          <a:xfrm>
            <a:off x="3146425" y="1196975"/>
            <a:ext cx="552450" cy="3746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solidFill>
                  <a:srgbClr val="00B050"/>
                </a:solidFill>
              </a:rPr>
              <a:t>v</a:t>
            </a:r>
            <a:r>
              <a:rPr lang="en-US" altLang="ja-JP" baseline="-25000" dirty="0">
                <a:solidFill>
                  <a:srgbClr val="00B050"/>
                </a:solidFill>
              </a:rPr>
              <a:t>1</a:t>
            </a:r>
            <a:endParaRPr lang="ja-JP" altLang="en-US" baseline="-25000" dirty="0">
              <a:solidFill>
                <a:srgbClr val="00B050"/>
              </a:solidFill>
            </a:endParaRPr>
          </a:p>
        </p:txBody>
      </p:sp>
      <p:sp>
        <p:nvSpPr>
          <p:cNvPr id="47" name="正方形/長方形 46"/>
          <p:cNvSpPr/>
          <p:nvPr/>
        </p:nvSpPr>
        <p:spPr>
          <a:xfrm>
            <a:off x="6592888" y="984250"/>
            <a:ext cx="552450" cy="3746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solidFill>
                  <a:srgbClr val="00B050"/>
                </a:solidFill>
              </a:rPr>
              <a:t>v</a:t>
            </a:r>
            <a:r>
              <a:rPr lang="en-US" altLang="ja-JP" baseline="-25000" dirty="0">
                <a:solidFill>
                  <a:srgbClr val="00B050"/>
                </a:solidFill>
              </a:rPr>
              <a:t>1</a:t>
            </a:r>
            <a:r>
              <a:rPr lang="ja-JP" altLang="en-US" dirty="0">
                <a:solidFill>
                  <a:srgbClr val="00B050"/>
                </a:solidFill>
              </a:rPr>
              <a:t>’</a:t>
            </a:r>
          </a:p>
        </p:txBody>
      </p:sp>
      <p:sp>
        <p:nvSpPr>
          <p:cNvPr id="48" name="正方形/長方形 47"/>
          <p:cNvSpPr/>
          <p:nvPr/>
        </p:nvSpPr>
        <p:spPr>
          <a:xfrm>
            <a:off x="6286500" y="1933575"/>
            <a:ext cx="552450" cy="3730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solidFill>
                  <a:srgbClr val="00B050"/>
                </a:solidFill>
              </a:rPr>
              <a:t>v</a:t>
            </a:r>
            <a:r>
              <a:rPr lang="en-US" altLang="ja-JP" baseline="-25000" dirty="0">
                <a:solidFill>
                  <a:srgbClr val="00B050"/>
                </a:solidFill>
              </a:rPr>
              <a:t>2</a:t>
            </a:r>
            <a:r>
              <a:rPr lang="ja-JP" altLang="en-US" dirty="0">
                <a:solidFill>
                  <a:srgbClr val="00B050"/>
                </a:solidFill>
              </a:rPr>
              <a:t>’</a:t>
            </a:r>
          </a:p>
        </p:txBody>
      </p:sp>
      <p:grpSp>
        <p:nvGrpSpPr>
          <p:cNvPr id="32807" name="グループ化 24"/>
          <p:cNvGrpSpPr>
            <a:grpSpLocks/>
          </p:cNvGrpSpPr>
          <p:nvPr/>
        </p:nvGrpSpPr>
        <p:grpSpPr bwMode="auto">
          <a:xfrm>
            <a:off x="4043363" y="1827213"/>
            <a:ext cx="1395412" cy="655637"/>
            <a:chOff x="3961462" y="4290532"/>
            <a:chExt cx="1394361" cy="655637"/>
          </a:xfrm>
        </p:grpSpPr>
        <p:sp>
          <p:nvSpPr>
            <p:cNvPr id="46" name="正方形/長方形 45"/>
            <p:cNvSpPr/>
            <p:nvPr/>
          </p:nvSpPr>
          <p:spPr>
            <a:xfrm>
              <a:off x="3961462" y="4290532"/>
              <a:ext cx="1394361" cy="655637"/>
            </a:xfrm>
            <a:prstGeom prst="rect">
              <a:avLst/>
            </a:prstGeom>
            <a:solidFill>
              <a:srgbClr val="FFCCF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dirty="0" err="1">
                  <a:solidFill>
                    <a:schemeClr val="tx1"/>
                  </a:solidFill>
                </a:rPr>
                <a:t>V</a:t>
              </a:r>
              <a:r>
                <a:rPr lang="en-US" altLang="ja-JP" baseline="-25000" dirty="0" err="1">
                  <a:solidFill>
                    <a:schemeClr val="tx1"/>
                  </a:solidFill>
                </a:rPr>
                <a:t>c</a:t>
              </a:r>
              <a:r>
                <a:rPr lang="en-US" altLang="ja-JP" dirty="0">
                  <a:solidFill>
                    <a:schemeClr val="tx1"/>
                  </a:solidFill>
                </a:rPr>
                <a:t>=</a:t>
              </a:r>
              <a:endParaRPr lang="ja-JP" altLang="en-US" dirty="0">
                <a:solidFill>
                  <a:schemeClr val="tx1"/>
                </a:solidFill>
              </a:endParaRPr>
            </a:p>
          </p:txBody>
        </p:sp>
        <p:sp>
          <p:nvSpPr>
            <p:cNvPr id="49" name="正方形/長方形 48"/>
            <p:cNvSpPr/>
            <p:nvPr/>
          </p:nvSpPr>
          <p:spPr>
            <a:xfrm>
              <a:off x="4478597" y="4317519"/>
              <a:ext cx="634522" cy="2682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dirty="0">
                  <a:solidFill>
                    <a:schemeClr val="tx1"/>
                  </a:solidFill>
                </a:rPr>
                <a:t>m</a:t>
              </a:r>
              <a:r>
                <a:rPr lang="en-US" altLang="ja-JP" baseline="-25000" dirty="0">
                  <a:solidFill>
                    <a:schemeClr val="tx1"/>
                  </a:solidFill>
                </a:rPr>
                <a:t>1</a:t>
              </a:r>
              <a:r>
                <a:rPr lang="en-US" altLang="ja-JP" dirty="0">
                  <a:solidFill>
                    <a:schemeClr val="tx1"/>
                  </a:solidFill>
                </a:rPr>
                <a:t>v</a:t>
              </a:r>
              <a:r>
                <a:rPr lang="en-US" altLang="ja-JP" baseline="-25000" dirty="0">
                  <a:solidFill>
                    <a:schemeClr val="tx1"/>
                  </a:solidFill>
                </a:rPr>
                <a:t>1</a:t>
              </a:r>
              <a:endParaRPr lang="ja-JP" altLang="en-US" baseline="-25000" dirty="0">
                <a:solidFill>
                  <a:schemeClr val="tx1"/>
                </a:solidFill>
              </a:endParaRPr>
            </a:p>
          </p:txBody>
        </p:sp>
        <p:sp>
          <p:nvSpPr>
            <p:cNvPr id="50" name="正方形/長方形 49"/>
            <p:cNvSpPr/>
            <p:nvPr/>
          </p:nvSpPr>
          <p:spPr>
            <a:xfrm>
              <a:off x="4426249" y="4611207"/>
              <a:ext cx="834396" cy="2682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dirty="0">
                  <a:solidFill>
                    <a:schemeClr val="tx1"/>
                  </a:solidFill>
                </a:rPr>
                <a:t>m</a:t>
              </a:r>
              <a:r>
                <a:rPr lang="en-US" altLang="ja-JP" baseline="-25000" dirty="0">
                  <a:solidFill>
                    <a:schemeClr val="tx1"/>
                  </a:solidFill>
                </a:rPr>
                <a:t>1</a:t>
              </a:r>
              <a:r>
                <a:rPr lang="en-US" altLang="ja-JP" dirty="0">
                  <a:solidFill>
                    <a:schemeClr val="tx1"/>
                  </a:solidFill>
                </a:rPr>
                <a:t>+m</a:t>
              </a:r>
              <a:r>
                <a:rPr lang="en-US" altLang="ja-JP" baseline="-25000" dirty="0">
                  <a:solidFill>
                    <a:schemeClr val="tx1"/>
                  </a:solidFill>
                </a:rPr>
                <a:t>2</a:t>
              </a:r>
              <a:endParaRPr lang="ja-JP" altLang="en-US" baseline="-25000" dirty="0">
                <a:solidFill>
                  <a:schemeClr val="tx1"/>
                </a:solidFill>
              </a:endParaRPr>
            </a:p>
          </p:txBody>
        </p:sp>
        <p:cxnSp>
          <p:nvCxnSpPr>
            <p:cNvPr id="14" name="直線コネクタ 13"/>
            <p:cNvCxnSpPr/>
            <p:nvPr/>
          </p:nvCxnSpPr>
          <p:spPr>
            <a:xfrm>
              <a:off x="4413558" y="4617557"/>
              <a:ext cx="82329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54" name="直線コネクタ 53"/>
          <p:cNvCxnSpPr/>
          <p:nvPr/>
        </p:nvCxnSpPr>
        <p:spPr>
          <a:xfrm>
            <a:off x="2425700" y="3459163"/>
            <a:ext cx="553878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5" name="円/楕円 54"/>
          <p:cNvSpPr/>
          <p:nvPr/>
        </p:nvSpPr>
        <p:spPr>
          <a:xfrm>
            <a:off x="2960688" y="3411538"/>
            <a:ext cx="95250" cy="9525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6" name="円/楕円 55"/>
          <p:cNvSpPr/>
          <p:nvPr/>
        </p:nvSpPr>
        <p:spPr>
          <a:xfrm>
            <a:off x="7272338" y="3403600"/>
            <a:ext cx="95250" cy="9525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9" name="円/楕円 58"/>
          <p:cNvSpPr/>
          <p:nvPr/>
        </p:nvSpPr>
        <p:spPr>
          <a:xfrm>
            <a:off x="6016625" y="3074988"/>
            <a:ext cx="95250" cy="95250"/>
          </a:xfrm>
          <a:prstGeom prst="ellips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1" name="円/楕円 60"/>
          <p:cNvSpPr/>
          <p:nvPr/>
        </p:nvSpPr>
        <p:spPr>
          <a:xfrm>
            <a:off x="5575300" y="3595688"/>
            <a:ext cx="95250" cy="95250"/>
          </a:xfrm>
          <a:prstGeom prst="ellips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2" name="フリーフォーム 61"/>
          <p:cNvSpPr/>
          <p:nvPr/>
        </p:nvSpPr>
        <p:spPr>
          <a:xfrm>
            <a:off x="5942013" y="3294063"/>
            <a:ext cx="93662" cy="161925"/>
          </a:xfrm>
          <a:custGeom>
            <a:avLst/>
            <a:gdLst>
              <a:gd name="connsiteX0" fmla="*/ 0 w 258792"/>
              <a:gd name="connsiteY0" fmla="*/ 0 h 362309"/>
              <a:gd name="connsiteX1" fmla="*/ 155275 w 258792"/>
              <a:gd name="connsiteY1" fmla="*/ 60385 h 362309"/>
              <a:gd name="connsiteX2" fmla="*/ 258792 w 258792"/>
              <a:gd name="connsiteY2" fmla="*/ 362309 h 362309"/>
              <a:gd name="connsiteX0" fmla="*/ 0 w 258792"/>
              <a:gd name="connsiteY0" fmla="*/ 0 h 362309"/>
              <a:gd name="connsiteX1" fmla="*/ 258792 w 258792"/>
              <a:gd name="connsiteY1" fmla="*/ 362309 h 362309"/>
              <a:gd name="connsiteX0" fmla="*/ 0 w 189781"/>
              <a:gd name="connsiteY0" fmla="*/ 0 h 483079"/>
              <a:gd name="connsiteX1" fmla="*/ 189781 w 189781"/>
              <a:gd name="connsiteY1" fmla="*/ 483079 h 483079"/>
              <a:gd name="connsiteX0" fmla="*/ 0 w 189781"/>
              <a:gd name="connsiteY0" fmla="*/ 0 h 483079"/>
              <a:gd name="connsiteX1" fmla="*/ 189781 w 189781"/>
              <a:gd name="connsiteY1" fmla="*/ 483079 h 483079"/>
              <a:gd name="connsiteX0" fmla="*/ 0 w 189781"/>
              <a:gd name="connsiteY0" fmla="*/ 0 h 483079"/>
              <a:gd name="connsiteX1" fmla="*/ 189781 w 189781"/>
              <a:gd name="connsiteY1" fmla="*/ 483079 h 483079"/>
            </a:gdLst>
            <a:ahLst/>
            <a:cxnLst>
              <a:cxn ang="0">
                <a:pos x="connsiteX0" y="connsiteY0"/>
              </a:cxn>
              <a:cxn ang="0">
                <a:pos x="connsiteX1" y="connsiteY1"/>
              </a:cxn>
            </a:cxnLst>
            <a:rect l="l" t="t" r="r" b="b"/>
            <a:pathLst>
              <a:path w="189781" h="483079">
                <a:moveTo>
                  <a:pt x="0" y="0"/>
                </a:moveTo>
                <a:cubicBezTo>
                  <a:pt x="106392" y="143773"/>
                  <a:pt x="186906" y="261668"/>
                  <a:pt x="189781" y="483079"/>
                </a:cubicBezTo>
              </a:path>
            </a:pathLst>
          </a:cu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4" name="正方形/長方形 63"/>
          <p:cNvSpPr/>
          <p:nvPr/>
        </p:nvSpPr>
        <p:spPr>
          <a:xfrm>
            <a:off x="5908675" y="3121025"/>
            <a:ext cx="552450" cy="3730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b="1" dirty="0">
                <a:solidFill>
                  <a:srgbClr val="FF0000"/>
                </a:solidFill>
              </a:rPr>
              <a:t>θ</a:t>
            </a:r>
            <a:endParaRPr lang="ja-JP" altLang="en-US" b="1" baseline="-25000" dirty="0">
              <a:solidFill>
                <a:srgbClr val="FF0000"/>
              </a:solidFill>
            </a:endParaRPr>
          </a:p>
        </p:txBody>
      </p:sp>
      <p:sp>
        <p:nvSpPr>
          <p:cNvPr id="66" name="右矢印 65"/>
          <p:cNvSpPr/>
          <p:nvPr/>
        </p:nvSpPr>
        <p:spPr>
          <a:xfrm>
            <a:off x="3141663" y="3309938"/>
            <a:ext cx="415925" cy="260350"/>
          </a:xfrm>
          <a:prstGeom prst="rightArrow">
            <a:avLst/>
          </a:prstGeom>
          <a:solidFill>
            <a:srgbClr val="CCFF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7" name="右矢印 66"/>
          <p:cNvSpPr/>
          <p:nvPr/>
        </p:nvSpPr>
        <p:spPr>
          <a:xfrm rot="18634266">
            <a:off x="6073775" y="2732088"/>
            <a:ext cx="466725" cy="260350"/>
          </a:xfrm>
          <a:prstGeom prst="rightArrow">
            <a:avLst/>
          </a:prstGeom>
          <a:solidFill>
            <a:srgbClr val="CCFF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0" name="正方形/長方形 69"/>
          <p:cNvSpPr/>
          <p:nvPr/>
        </p:nvSpPr>
        <p:spPr>
          <a:xfrm>
            <a:off x="2779713" y="2987675"/>
            <a:ext cx="552450" cy="3746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b="1" dirty="0">
                <a:solidFill>
                  <a:schemeClr val="tx1"/>
                </a:solidFill>
              </a:rPr>
              <a:t>m</a:t>
            </a:r>
            <a:r>
              <a:rPr lang="en-US" altLang="ja-JP" b="1" baseline="-25000" dirty="0">
                <a:solidFill>
                  <a:schemeClr val="tx1"/>
                </a:solidFill>
              </a:rPr>
              <a:t>1</a:t>
            </a:r>
            <a:endParaRPr lang="ja-JP" altLang="en-US" b="1" baseline="-25000" dirty="0">
              <a:solidFill>
                <a:schemeClr val="tx1"/>
              </a:solidFill>
            </a:endParaRPr>
          </a:p>
        </p:txBody>
      </p:sp>
      <p:sp>
        <p:nvSpPr>
          <p:cNvPr id="71" name="正方形/長方形 70"/>
          <p:cNvSpPr/>
          <p:nvPr/>
        </p:nvSpPr>
        <p:spPr>
          <a:xfrm>
            <a:off x="7097713" y="3016250"/>
            <a:ext cx="552450" cy="3746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b="1" dirty="0">
                <a:solidFill>
                  <a:schemeClr val="tx1"/>
                </a:solidFill>
              </a:rPr>
              <a:t>m</a:t>
            </a:r>
            <a:r>
              <a:rPr lang="en-US" altLang="ja-JP" b="1" baseline="-25000" dirty="0">
                <a:solidFill>
                  <a:schemeClr val="tx1"/>
                </a:solidFill>
              </a:rPr>
              <a:t>2</a:t>
            </a:r>
            <a:endParaRPr lang="ja-JP" altLang="en-US" b="1" baseline="-25000" dirty="0">
              <a:solidFill>
                <a:schemeClr val="tx1"/>
              </a:solidFill>
            </a:endParaRPr>
          </a:p>
        </p:txBody>
      </p:sp>
      <p:sp>
        <p:nvSpPr>
          <p:cNvPr id="72" name="正方形/長方形 71"/>
          <p:cNvSpPr/>
          <p:nvPr/>
        </p:nvSpPr>
        <p:spPr>
          <a:xfrm>
            <a:off x="5586413" y="2747963"/>
            <a:ext cx="552450" cy="3746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b="1" dirty="0">
                <a:solidFill>
                  <a:schemeClr val="tx1"/>
                </a:solidFill>
              </a:rPr>
              <a:t>m</a:t>
            </a:r>
            <a:r>
              <a:rPr lang="en-US" altLang="ja-JP" b="1" baseline="-25000" dirty="0">
                <a:solidFill>
                  <a:schemeClr val="tx1"/>
                </a:solidFill>
              </a:rPr>
              <a:t>1</a:t>
            </a:r>
            <a:endParaRPr lang="ja-JP" altLang="en-US" b="1" baseline="-25000" dirty="0">
              <a:solidFill>
                <a:schemeClr val="tx1"/>
              </a:solidFill>
            </a:endParaRPr>
          </a:p>
        </p:txBody>
      </p:sp>
      <p:sp>
        <p:nvSpPr>
          <p:cNvPr id="73" name="正方形/長方形 72"/>
          <p:cNvSpPr/>
          <p:nvPr/>
        </p:nvSpPr>
        <p:spPr>
          <a:xfrm>
            <a:off x="5126038" y="3360738"/>
            <a:ext cx="552450" cy="3746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b="1" dirty="0">
                <a:solidFill>
                  <a:schemeClr val="tx1"/>
                </a:solidFill>
              </a:rPr>
              <a:t>m</a:t>
            </a:r>
            <a:r>
              <a:rPr lang="en-US" altLang="ja-JP" b="1" baseline="-25000" dirty="0">
                <a:solidFill>
                  <a:schemeClr val="tx1"/>
                </a:solidFill>
              </a:rPr>
              <a:t>2</a:t>
            </a:r>
            <a:endParaRPr lang="ja-JP" altLang="en-US" b="1" baseline="-25000" dirty="0">
              <a:solidFill>
                <a:schemeClr val="tx1"/>
              </a:solidFill>
            </a:endParaRPr>
          </a:p>
        </p:txBody>
      </p:sp>
      <p:sp>
        <p:nvSpPr>
          <p:cNvPr id="77" name="正方形/長方形 76"/>
          <p:cNvSpPr/>
          <p:nvPr/>
        </p:nvSpPr>
        <p:spPr>
          <a:xfrm>
            <a:off x="3179763" y="2959100"/>
            <a:ext cx="552450" cy="3746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solidFill>
                  <a:srgbClr val="0000FF"/>
                </a:solidFill>
              </a:rPr>
              <a:t>u</a:t>
            </a:r>
            <a:r>
              <a:rPr lang="en-US" altLang="ja-JP" baseline="-25000" dirty="0">
                <a:solidFill>
                  <a:srgbClr val="0000FF"/>
                </a:solidFill>
              </a:rPr>
              <a:t>1</a:t>
            </a:r>
            <a:endParaRPr lang="ja-JP" altLang="en-US" baseline="-25000" dirty="0">
              <a:solidFill>
                <a:srgbClr val="0000FF"/>
              </a:solidFill>
            </a:endParaRPr>
          </a:p>
        </p:txBody>
      </p:sp>
      <p:sp>
        <p:nvSpPr>
          <p:cNvPr id="78" name="正方形/長方形 77"/>
          <p:cNvSpPr/>
          <p:nvPr/>
        </p:nvSpPr>
        <p:spPr>
          <a:xfrm>
            <a:off x="6388100" y="2717800"/>
            <a:ext cx="552450" cy="3746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solidFill>
                  <a:srgbClr val="0000FF"/>
                </a:solidFill>
              </a:rPr>
              <a:t>u</a:t>
            </a:r>
            <a:r>
              <a:rPr lang="en-US" altLang="ja-JP" baseline="-25000" dirty="0">
                <a:solidFill>
                  <a:srgbClr val="0000FF"/>
                </a:solidFill>
              </a:rPr>
              <a:t>1</a:t>
            </a:r>
            <a:r>
              <a:rPr lang="ja-JP" altLang="en-US" dirty="0">
                <a:solidFill>
                  <a:srgbClr val="0000FF"/>
                </a:solidFill>
              </a:rPr>
              <a:t>’</a:t>
            </a:r>
          </a:p>
        </p:txBody>
      </p:sp>
      <p:sp>
        <p:nvSpPr>
          <p:cNvPr id="79" name="正方形/長方形 78"/>
          <p:cNvSpPr/>
          <p:nvPr/>
        </p:nvSpPr>
        <p:spPr>
          <a:xfrm>
            <a:off x="5622925" y="3622675"/>
            <a:ext cx="552450" cy="3730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solidFill>
                  <a:srgbClr val="0000FF"/>
                </a:solidFill>
              </a:rPr>
              <a:t>u</a:t>
            </a:r>
            <a:r>
              <a:rPr lang="en-US" altLang="ja-JP" baseline="-25000" dirty="0">
                <a:solidFill>
                  <a:srgbClr val="0000FF"/>
                </a:solidFill>
              </a:rPr>
              <a:t>2</a:t>
            </a:r>
            <a:r>
              <a:rPr lang="ja-JP" altLang="en-US" dirty="0">
                <a:solidFill>
                  <a:srgbClr val="0000FF"/>
                </a:solidFill>
              </a:rPr>
              <a:t>’</a:t>
            </a:r>
          </a:p>
        </p:txBody>
      </p:sp>
      <p:sp>
        <p:nvSpPr>
          <p:cNvPr id="73734" name="左矢印 73733"/>
          <p:cNvSpPr/>
          <p:nvPr/>
        </p:nvSpPr>
        <p:spPr>
          <a:xfrm>
            <a:off x="6962775" y="3309938"/>
            <a:ext cx="206375" cy="260350"/>
          </a:xfrm>
          <a:prstGeom prst="leftArrow">
            <a:avLst/>
          </a:prstGeom>
          <a:solidFill>
            <a:srgbClr val="CCFF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0" name="左矢印 89"/>
          <p:cNvSpPr/>
          <p:nvPr/>
        </p:nvSpPr>
        <p:spPr>
          <a:xfrm rot="18653227">
            <a:off x="5374482" y="3702844"/>
            <a:ext cx="207962" cy="260350"/>
          </a:xfrm>
          <a:prstGeom prst="leftArrow">
            <a:avLst/>
          </a:prstGeom>
          <a:solidFill>
            <a:srgbClr val="CCFF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1" name="正方形/長方形 90"/>
          <p:cNvSpPr/>
          <p:nvPr/>
        </p:nvSpPr>
        <p:spPr>
          <a:xfrm>
            <a:off x="3629025" y="1905000"/>
            <a:ext cx="552450" cy="3746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err="1">
                <a:solidFill>
                  <a:srgbClr val="FF0000"/>
                </a:solidFill>
              </a:rPr>
              <a:t>V</a:t>
            </a:r>
            <a:r>
              <a:rPr lang="en-US" altLang="ja-JP" baseline="-25000" dirty="0" err="1">
                <a:solidFill>
                  <a:srgbClr val="FF0000"/>
                </a:solidFill>
              </a:rPr>
              <a:t>c</a:t>
            </a:r>
            <a:endParaRPr lang="ja-JP" altLang="en-US" baseline="-25000" dirty="0">
              <a:solidFill>
                <a:srgbClr val="FF0000"/>
              </a:solidFill>
            </a:endParaRPr>
          </a:p>
        </p:txBody>
      </p:sp>
      <p:sp>
        <p:nvSpPr>
          <p:cNvPr id="92" name="正方形/長方形 91"/>
          <p:cNvSpPr/>
          <p:nvPr/>
        </p:nvSpPr>
        <p:spPr>
          <a:xfrm>
            <a:off x="6821488" y="3533775"/>
            <a:ext cx="552450" cy="3746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solidFill>
                  <a:srgbClr val="0000FF"/>
                </a:solidFill>
              </a:rPr>
              <a:t>u</a:t>
            </a:r>
            <a:r>
              <a:rPr lang="en-US" altLang="ja-JP" baseline="-25000" dirty="0">
                <a:solidFill>
                  <a:srgbClr val="0000FF"/>
                </a:solidFill>
              </a:rPr>
              <a:t>2</a:t>
            </a:r>
            <a:endParaRPr lang="ja-JP" altLang="en-US" baseline="-25000" dirty="0">
              <a:solidFill>
                <a:srgbClr val="0000FF"/>
              </a:solidFill>
            </a:endParaRPr>
          </a:p>
        </p:txBody>
      </p:sp>
      <p:sp>
        <p:nvSpPr>
          <p:cNvPr id="73735" name="正方形/長方形 73734"/>
          <p:cNvSpPr/>
          <p:nvPr/>
        </p:nvSpPr>
        <p:spPr>
          <a:xfrm>
            <a:off x="3595688" y="3035300"/>
            <a:ext cx="777875" cy="2555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anchor="ctr"/>
          <a:lstStyle/>
          <a:p>
            <a:pPr>
              <a:defRPr/>
            </a:pPr>
            <a:r>
              <a:rPr lang="en-US" altLang="ja-JP" dirty="0">
                <a:solidFill>
                  <a:schemeClr val="tx1"/>
                </a:solidFill>
              </a:rPr>
              <a:t>=v</a:t>
            </a:r>
            <a:r>
              <a:rPr lang="en-US" altLang="ja-JP" baseline="-25000" dirty="0">
                <a:solidFill>
                  <a:schemeClr val="tx1"/>
                </a:solidFill>
              </a:rPr>
              <a:t>1</a:t>
            </a:r>
            <a:r>
              <a:rPr lang="en-US" altLang="ja-JP" dirty="0">
                <a:solidFill>
                  <a:schemeClr val="tx1"/>
                </a:solidFill>
              </a:rPr>
              <a:t>-</a:t>
            </a:r>
            <a:r>
              <a:rPr lang="en-US" altLang="ja-JP" dirty="0">
                <a:solidFill>
                  <a:srgbClr val="FF0000"/>
                </a:solidFill>
              </a:rPr>
              <a:t>V</a:t>
            </a:r>
            <a:r>
              <a:rPr lang="en-US" altLang="ja-JP" baseline="-25000" dirty="0">
                <a:solidFill>
                  <a:srgbClr val="FF0000"/>
                </a:solidFill>
              </a:rPr>
              <a:t>c</a:t>
            </a:r>
            <a:endParaRPr lang="ja-JP" altLang="en-US" baseline="-25000" dirty="0">
              <a:solidFill>
                <a:srgbClr val="FF0000"/>
              </a:solidFill>
            </a:endParaRPr>
          </a:p>
        </p:txBody>
      </p:sp>
      <p:sp>
        <p:nvSpPr>
          <p:cNvPr id="97" name="正方形/長方形 96"/>
          <p:cNvSpPr/>
          <p:nvPr/>
        </p:nvSpPr>
        <p:spPr>
          <a:xfrm>
            <a:off x="6796088" y="2779713"/>
            <a:ext cx="777875" cy="2555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anchor="ctr"/>
          <a:lstStyle/>
          <a:p>
            <a:pPr>
              <a:defRPr/>
            </a:pPr>
            <a:r>
              <a:rPr lang="en-US" altLang="ja-JP" dirty="0">
                <a:solidFill>
                  <a:schemeClr val="tx1"/>
                </a:solidFill>
              </a:rPr>
              <a:t>=v</a:t>
            </a:r>
            <a:r>
              <a:rPr lang="en-US" altLang="ja-JP" baseline="-25000" dirty="0">
                <a:solidFill>
                  <a:schemeClr val="tx1"/>
                </a:solidFill>
              </a:rPr>
              <a:t>1</a:t>
            </a:r>
            <a:r>
              <a:rPr lang="en-US" altLang="ja-JP" dirty="0">
                <a:solidFill>
                  <a:schemeClr val="tx1"/>
                </a:solidFill>
              </a:rPr>
              <a:t>’-</a:t>
            </a:r>
            <a:r>
              <a:rPr lang="en-US" altLang="ja-JP" dirty="0">
                <a:solidFill>
                  <a:srgbClr val="FF0000"/>
                </a:solidFill>
              </a:rPr>
              <a:t>V</a:t>
            </a:r>
            <a:r>
              <a:rPr lang="en-US" altLang="ja-JP" baseline="-25000" dirty="0">
                <a:solidFill>
                  <a:srgbClr val="FF0000"/>
                </a:solidFill>
              </a:rPr>
              <a:t>c</a:t>
            </a:r>
            <a:endParaRPr lang="ja-JP" altLang="en-US" baseline="-25000" dirty="0">
              <a:solidFill>
                <a:srgbClr val="FF0000"/>
              </a:solidFill>
            </a:endParaRPr>
          </a:p>
        </p:txBody>
      </p:sp>
      <p:sp>
        <p:nvSpPr>
          <p:cNvPr id="98" name="正方形/長方形 97"/>
          <p:cNvSpPr/>
          <p:nvPr/>
        </p:nvSpPr>
        <p:spPr>
          <a:xfrm>
            <a:off x="7245350" y="3608388"/>
            <a:ext cx="1258888" cy="2555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anchor="ctr"/>
          <a:lstStyle/>
          <a:p>
            <a:pPr>
              <a:defRPr/>
            </a:pPr>
            <a:r>
              <a:rPr lang="en-US" altLang="ja-JP" dirty="0">
                <a:solidFill>
                  <a:schemeClr val="tx1"/>
                </a:solidFill>
              </a:rPr>
              <a:t>=v</a:t>
            </a:r>
            <a:r>
              <a:rPr lang="en-US" altLang="ja-JP" baseline="-25000" dirty="0">
                <a:solidFill>
                  <a:schemeClr val="tx1"/>
                </a:solidFill>
              </a:rPr>
              <a:t>2</a:t>
            </a:r>
            <a:r>
              <a:rPr lang="en-US" altLang="ja-JP" dirty="0">
                <a:solidFill>
                  <a:schemeClr val="tx1"/>
                </a:solidFill>
              </a:rPr>
              <a:t>-V</a:t>
            </a:r>
            <a:r>
              <a:rPr lang="en-US" altLang="ja-JP" baseline="-25000" dirty="0">
                <a:solidFill>
                  <a:schemeClr val="tx1"/>
                </a:solidFill>
              </a:rPr>
              <a:t>c</a:t>
            </a:r>
            <a:r>
              <a:rPr lang="en-US" altLang="ja-JP" dirty="0">
                <a:solidFill>
                  <a:schemeClr val="tx1"/>
                </a:solidFill>
              </a:rPr>
              <a:t>= - </a:t>
            </a:r>
            <a:r>
              <a:rPr lang="en-US" altLang="ja-JP" dirty="0" err="1">
                <a:solidFill>
                  <a:srgbClr val="FF0000"/>
                </a:solidFill>
              </a:rPr>
              <a:t>V</a:t>
            </a:r>
            <a:r>
              <a:rPr lang="en-US" altLang="ja-JP" baseline="-25000" dirty="0" err="1">
                <a:solidFill>
                  <a:srgbClr val="FF0000"/>
                </a:solidFill>
              </a:rPr>
              <a:t>c</a:t>
            </a:r>
            <a:endParaRPr lang="ja-JP" altLang="en-US" baseline="-25000" dirty="0">
              <a:solidFill>
                <a:srgbClr val="FF0000"/>
              </a:solidFill>
            </a:endParaRPr>
          </a:p>
        </p:txBody>
      </p:sp>
      <p:sp>
        <p:nvSpPr>
          <p:cNvPr id="99" name="正方形/長方形 98"/>
          <p:cNvSpPr/>
          <p:nvPr/>
        </p:nvSpPr>
        <p:spPr>
          <a:xfrm>
            <a:off x="5999163" y="3695700"/>
            <a:ext cx="777875" cy="2555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anchor="ctr"/>
          <a:lstStyle/>
          <a:p>
            <a:pPr>
              <a:defRPr/>
            </a:pPr>
            <a:r>
              <a:rPr lang="en-US" altLang="ja-JP" dirty="0">
                <a:solidFill>
                  <a:schemeClr val="tx1"/>
                </a:solidFill>
              </a:rPr>
              <a:t>=v</a:t>
            </a:r>
            <a:r>
              <a:rPr lang="en-US" altLang="ja-JP" baseline="-25000" dirty="0">
                <a:solidFill>
                  <a:schemeClr val="tx1"/>
                </a:solidFill>
              </a:rPr>
              <a:t>2</a:t>
            </a:r>
            <a:r>
              <a:rPr lang="en-US" altLang="ja-JP" dirty="0">
                <a:solidFill>
                  <a:schemeClr val="tx1"/>
                </a:solidFill>
              </a:rPr>
              <a:t>’-</a:t>
            </a:r>
            <a:r>
              <a:rPr lang="en-US" altLang="ja-JP" dirty="0">
                <a:solidFill>
                  <a:srgbClr val="FF0000"/>
                </a:solidFill>
              </a:rPr>
              <a:t>V</a:t>
            </a:r>
            <a:r>
              <a:rPr lang="en-US" altLang="ja-JP" baseline="-25000" dirty="0">
                <a:solidFill>
                  <a:srgbClr val="FF0000"/>
                </a:solidFill>
              </a:rPr>
              <a:t>c</a:t>
            </a:r>
            <a:endParaRPr lang="ja-JP" altLang="en-US" baseline="-25000" dirty="0">
              <a:solidFill>
                <a:srgbClr val="FF0000"/>
              </a:solidFill>
            </a:endParaRPr>
          </a:p>
        </p:txBody>
      </p:sp>
      <p:sp>
        <p:nvSpPr>
          <p:cNvPr id="73736" name="円/楕円 73735"/>
          <p:cNvSpPr/>
          <p:nvPr/>
        </p:nvSpPr>
        <p:spPr>
          <a:xfrm>
            <a:off x="6450013" y="4483100"/>
            <a:ext cx="1976437" cy="1976438"/>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cxnSp>
        <p:nvCxnSpPr>
          <p:cNvPr id="73738" name="直線コネクタ 73737"/>
          <p:cNvCxnSpPr/>
          <p:nvPr/>
        </p:nvCxnSpPr>
        <p:spPr>
          <a:xfrm>
            <a:off x="5902325" y="5470525"/>
            <a:ext cx="296545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円/楕円 102"/>
          <p:cNvSpPr/>
          <p:nvPr/>
        </p:nvSpPr>
        <p:spPr>
          <a:xfrm>
            <a:off x="7410450" y="5421313"/>
            <a:ext cx="95250" cy="9525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cxnSp>
        <p:nvCxnSpPr>
          <p:cNvPr id="104" name="直線コネクタ 103"/>
          <p:cNvCxnSpPr/>
          <p:nvPr/>
        </p:nvCxnSpPr>
        <p:spPr>
          <a:xfrm flipV="1">
            <a:off x="6767513" y="4672013"/>
            <a:ext cx="1381125" cy="163353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5" name="正方形/長方形 104"/>
          <p:cNvSpPr/>
          <p:nvPr/>
        </p:nvSpPr>
        <p:spPr>
          <a:xfrm>
            <a:off x="7288213" y="5122863"/>
            <a:ext cx="322262" cy="2682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b="1" dirty="0">
                <a:solidFill>
                  <a:schemeClr val="tx1"/>
                </a:solidFill>
              </a:rPr>
              <a:t>P</a:t>
            </a:r>
            <a:endParaRPr lang="ja-JP" altLang="en-US" b="1" baseline="-25000" dirty="0">
              <a:solidFill>
                <a:schemeClr val="tx1"/>
              </a:solidFill>
            </a:endParaRPr>
          </a:p>
        </p:txBody>
      </p:sp>
      <p:sp>
        <p:nvSpPr>
          <p:cNvPr id="106" name="正方形/長方形 105"/>
          <p:cNvSpPr/>
          <p:nvPr/>
        </p:nvSpPr>
        <p:spPr>
          <a:xfrm>
            <a:off x="6135688" y="5157788"/>
            <a:ext cx="323850" cy="2667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b="1" dirty="0">
                <a:solidFill>
                  <a:schemeClr val="tx1"/>
                </a:solidFill>
              </a:rPr>
              <a:t>Q</a:t>
            </a:r>
            <a:endParaRPr lang="ja-JP" altLang="en-US" b="1" baseline="-25000" dirty="0">
              <a:solidFill>
                <a:schemeClr val="tx1"/>
              </a:solidFill>
            </a:endParaRPr>
          </a:p>
        </p:txBody>
      </p:sp>
      <p:sp>
        <p:nvSpPr>
          <p:cNvPr id="107" name="正方形/長方形 106"/>
          <p:cNvSpPr/>
          <p:nvPr/>
        </p:nvSpPr>
        <p:spPr>
          <a:xfrm>
            <a:off x="6326188" y="6100763"/>
            <a:ext cx="322262" cy="2682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b="1" dirty="0">
                <a:solidFill>
                  <a:schemeClr val="tx1"/>
                </a:solidFill>
              </a:rPr>
              <a:t>R</a:t>
            </a:r>
            <a:endParaRPr lang="ja-JP" altLang="en-US" b="1" dirty="0">
              <a:solidFill>
                <a:schemeClr val="tx1"/>
              </a:solidFill>
            </a:endParaRPr>
          </a:p>
        </p:txBody>
      </p:sp>
      <p:sp>
        <p:nvSpPr>
          <p:cNvPr id="108" name="正方形/長方形 107"/>
          <p:cNvSpPr/>
          <p:nvPr/>
        </p:nvSpPr>
        <p:spPr>
          <a:xfrm>
            <a:off x="8410575" y="5480050"/>
            <a:ext cx="323850" cy="2682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b="1" dirty="0">
                <a:solidFill>
                  <a:schemeClr val="tx1"/>
                </a:solidFill>
              </a:rPr>
              <a:t>S</a:t>
            </a:r>
            <a:endParaRPr lang="ja-JP" altLang="en-US" b="1" baseline="-25000" dirty="0">
              <a:solidFill>
                <a:schemeClr val="tx1"/>
              </a:solidFill>
            </a:endParaRPr>
          </a:p>
        </p:txBody>
      </p:sp>
      <p:sp>
        <p:nvSpPr>
          <p:cNvPr id="109" name="正方形/長方形 108"/>
          <p:cNvSpPr/>
          <p:nvPr/>
        </p:nvSpPr>
        <p:spPr>
          <a:xfrm>
            <a:off x="7908925" y="6221413"/>
            <a:ext cx="323850" cy="2682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b="1" dirty="0">
                <a:solidFill>
                  <a:schemeClr val="tx1"/>
                </a:solidFill>
              </a:rPr>
              <a:t>T</a:t>
            </a:r>
            <a:endParaRPr lang="ja-JP" altLang="en-US" b="1" baseline="-25000" dirty="0">
              <a:solidFill>
                <a:schemeClr val="tx1"/>
              </a:solidFill>
            </a:endParaRPr>
          </a:p>
        </p:txBody>
      </p:sp>
      <p:sp>
        <p:nvSpPr>
          <p:cNvPr id="110" name="正方形/長方形 109"/>
          <p:cNvSpPr/>
          <p:nvPr/>
        </p:nvSpPr>
        <p:spPr>
          <a:xfrm>
            <a:off x="707514" y="4275607"/>
            <a:ext cx="2767524" cy="435752"/>
          </a:xfrm>
          <a:prstGeom prst="rect">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r>
              <a:rPr lang="en-US" altLang="ja-JP" sz="2400" dirty="0"/>
              <a:t>transferred energy</a:t>
            </a:r>
            <a:endParaRPr lang="ja-JP" altLang="en-US" sz="2400" dirty="0"/>
          </a:p>
        </p:txBody>
      </p:sp>
      <p:cxnSp>
        <p:nvCxnSpPr>
          <p:cNvPr id="73740" name="直線コネクタ 73739"/>
          <p:cNvCxnSpPr/>
          <p:nvPr/>
        </p:nvCxnSpPr>
        <p:spPr>
          <a:xfrm>
            <a:off x="6470650" y="5473700"/>
            <a:ext cx="352425" cy="7747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直線コネクタ 116"/>
          <p:cNvCxnSpPr/>
          <p:nvPr/>
        </p:nvCxnSpPr>
        <p:spPr>
          <a:xfrm>
            <a:off x="7478713" y="5500688"/>
            <a:ext cx="371475" cy="762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直線コネクタ 117"/>
          <p:cNvCxnSpPr/>
          <p:nvPr/>
        </p:nvCxnSpPr>
        <p:spPr>
          <a:xfrm>
            <a:off x="6824663" y="6235700"/>
            <a:ext cx="1008062" cy="476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直線コネクタ 119"/>
          <p:cNvCxnSpPr>
            <a:endCxn id="73736" idx="6"/>
          </p:cNvCxnSpPr>
          <p:nvPr/>
        </p:nvCxnSpPr>
        <p:spPr>
          <a:xfrm flipV="1">
            <a:off x="6840538" y="5470525"/>
            <a:ext cx="1585912" cy="7778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4" name="フリーフォーム 123"/>
          <p:cNvSpPr/>
          <p:nvPr/>
        </p:nvSpPr>
        <p:spPr>
          <a:xfrm>
            <a:off x="7197725" y="5475288"/>
            <a:ext cx="95250" cy="163512"/>
          </a:xfrm>
          <a:custGeom>
            <a:avLst/>
            <a:gdLst>
              <a:gd name="connsiteX0" fmla="*/ 0 w 258792"/>
              <a:gd name="connsiteY0" fmla="*/ 0 h 362309"/>
              <a:gd name="connsiteX1" fmla="*/ 155275 w 258792"/>
              <a:gd name="connsiteY1" fmla="*/ 60385 h 362309"/>
              <a:gd name="connsiteX2" fmla="*/ 258792 w 258792"/>
              <a:gd name="connsiteY2" fmla="*/ 362309 h 362309"/>
              <a:gd name="connsiteX0" fmla="*/ 0 w 258792"/>
              <a:gd name="connsiteY0" fmla="*/ 0 h 362309"/>
              <a:gd name="connsiteX1" fmla="*/ 258792 w 258792"/>
              <a:gd name="connsiteY1" fmla="*/ 362309 h 362309"/>
              <a:gd name="connsiteX0" fmla="*/ 0 w 189781"/>
              <a:gd name="connsiteY0" fmla="*/ 0 h 483079"/>
              <a:gd name="connsiteX1" fmla="*/ 189781 w 189781"/>
              <a:gd name="connsiteY1" fmla="*/ 483079 h 483079"/>
              <a:gd name="connsiteX0" fmla="*/ 0 w 189781"/>
              <a:gd name="connsiteY0" fmla="*/ 0 h 483079"/>
              <a:gd name="connsiteX1" fmla="*/ 189781 w 189781"/>
              <a:gd name="connsiteY1" fmla="*/ 483079 h 483079"/>
              <a:gd name="connsiteX0" fmla="*/ 0 w 189781"/>
              <a:gd name="connsiteY0" fmla="*/ 0 h 483079"/>
              <a:gd name="connsiteX1" fmla="*/ 189781 w 189781"/>
              <a:gd name="connsiteY1" fmla="*/ 483079 h 483079"/>
              <a:gd name="connsiteX0" fmla="*/ 803 w 190584"/>
              <a:gd name="connsiteY0" fmla="*/ 0 h 483079"/>
              <a:gd name="connsiteX1" fmla="*/ 190584 w 190584"/>
              <a:gd name="connsiteY1" fmla="*/ 483079 h 483079"/>
              <a:gd name="connsiteX0" fmla="*/ 803 w 190584"/>
              <a:gd name="connsiteY0" fmla="*/ 0 h 483079"/>
              <a:gd name="connsiteX1" fmla="*/ 190584 w 190584"/>
              <a:gd name="connsiteY1" fmla="*/ 483079 h 483079"/>
              <a:gd name="connsiteX0" fmla="*/ 8954 w 198735"/>
              <a:gd name="connsiteY0" fmla="*/ 0 h 483079"/>
              <a:gd name="connsiteX1" fmla="*/ 198735 w 198735"/>
              <a:gd name="connsiteY1" fmla="*/ 483079 h 483079"/>
              <a:gd name="connsiteX0" fmla="*/ 1811 w 191592"/>
              <a:gd name="connsiteY0" fmla="*/ 0 h 483079"/>
              <a:gd name="connsiteX1" fmla="*/ 191592 w 191592"/>
              <a:gd name="connsiteY1" fmla="*/ 483079 h 483079"/>
            </a:gdLst>
            <a:ahLst/>
            <a:cxnLst>
              <a:cxn ang="0">
                <a:pos x="connsiteX0" y="connsiteY0"/>
              </a:cxn>
              <a:cxn ang="0">
                <a:pos x="connsiteX1" y="connsiteY1"/>
              </a:cxn>
            </a:cxnLst>
            <a:rect l="l" t="t" r="r" b="b"/>
            <a:pathLst>
              <a:path w="191592" h="483079">
                <a:moveTo>
                  <a:pt x="1811" y="0"/>
                </a:moveTo>
                <a:cubicBezTo>
                  <a:pt x="-13266" y="246317"/>
                  <a:pt x="67250" y="364209"/>
                  <a:pt x="191592" y="483079"/>
                </a:cubicBezTo>
              </a:path>
            </a:pathLst>
          </a:cu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5" name="フリーフォーム 124"/>
          <p:cNvSpPr/>
          <p:nvPr/>
        </p:nvSpPr>
        <p:spPr>
          <a:xfrm>
            <a:off x="8034338" y="5475288"/>
            <a:ext cx="60325" cy="171450"/>
          </a:xfrm>
          <a:custGeom>
            <a:avLst/>
            <a:gdLst>
              <a:gd name="connsiteX0" fmla="*/ 0 w 258792"/>
              <a:gd name="connsiteY0" fmla="*/ 0 h 362309"/>
              <a:gd name="connsiteX1" fmla="*/ 155275 w 258792"/>
              <a:gd name="connsiteY1" fmla="*/ 60385 h 362309"/>
              <a:gd name="connsiteX2" fmla="*/ 258792 w 258792"/>
              <a:gd name="connsiteY2" fmla="*/ 362309 h 362309"/>
              <a:gd name="connsiteX0" fmla="*/ 0 w 258792"/>
              <a:gd name="connsiteY0" fmla="*/ 0 h 362309"/>
              <a:gd name="connsiteX1" fmla="*/ 258792 w 258792"/>
              <a:gd name="connsiteY1" fmla="*/ 362309 h 362309"/>
              <a:gd name="connsiteX0" fmla="*/ 0 w 189781"/>
              <a:gd name="connsiteY0" fmla="*/ 0 h 483079"/>
              <a:gd name="connsiteX1" fmla="*/ 189781 w 189781"/>
              <a:gd name="connsiteY1" fmla="*/ 483079 h 483079"/>
              <a:gd name="connsiteX0" fmla="*/ 0 w 189781"/>
              <a:gd name="connsiteY0" fmla="*/ 0 h 483079"/>
              <a:gd name="connsiteX1" fmla="*/ 189781 w 189781"/>
              <a:gd name="connsiteY1" fmla="*/ 483079 h 483079"/>
              <a:gd name="connsiteX0" fmla="*/ 0 w 189781"/>
              <a:gd name="connsiteY0" fmla="*/ 0 h 483079"/>
              <a:gd name="connsiteX1" fmla="*/ 189781 w 189781"/>
              <a:gd name="connsiteY1" fmla="*/ 483079 h 483079"/>
              <a:gd name="connsiteX0" fmla="*/ 803 w 190584"/>
              <a:gd name="connsiteY0" fmla="*/ 0 h 483079"/>
              <a:gd name="connsiteX1" fmla="*/ 190584 w 190584"/>
              <a:gd name="connsiteY1" fmla="*/ 483079 h 483079"/>
              <a:gd name="connsiteX0" fmla="*/ 803 w 190584"/>
              <a:gd name="connsiteY0" fmla="*/ 0 h 483079"/>
              <a:gd name="connsiteX1" fmla="*/ 190584 w 190584"/>
              <a:gd name="connsiteY1" fmla="*/ 483079 h 483079"/>
              <a:gd name="connsiteX0" fmla="*/ 8954 w 198735"/>
              <a:gd name="connsiteY0" fmla="*/ 0 h 483079"/>
              <a:gd name="connsiteX1" fmla="*/ 198735 w 198735"/>
              <a:gd name="connsiteY1" fmla="*/ 483079 h 483079"/>
              <a:gd name="connsiteX0" fmla="*/ 1811 w 191592"/>
              <a:gd name="connsiteY0" fmla="*/ 0 h 483079"/>
              <a:gd name="connsiteX1" fmla="*/ 191592 w 191592"/>
              <a:gd name="connsiteY1" fmla="*/ 483079 h 483079"/>
              <a:gd name="connsiteX0" fmla="*/ 1183 w 190964"/>
              <a:gd name="connsiteY0" fmla="*/ 0 h 483079"/>
              <a:gd name="connsiteX1" fmla="*/ 190964 w 190964"/>
              <a:gd name="connsiteY1" fmla="*/ 483079 h 483079"/>
              <a:gd name="connsiteX0" fmla="*/ 2245 w 122616"/>
              <a:gd name="connsiteY0" fmla="*/ 0 h 508713"/>
              <a:gd name="connsiteX1" fmla="*/ 122616 w 122616"/>
              <a:gd name="connsiteY1" fmla="*/ 508713 h 508713"/>
            </a:gdLst>
            <a:ahLst/>
            <a:cxnLst>
              <a:cxn ang="0">
                <a:pos x="connsiteX0" y="connsiteY0"/>
              </a:cxn>
              <a:cxn ang="0">
                <a:pos x="connsiteX1" y="connsiteY1"/>
              </a:cxn>
            </a:cxnLst>
            <a:rect l="l" t="t" r="r" b="b"/>
            <a:pathLst>
              <a:path w="122616" h="508713">
                <a:moveTo>
                  <a:pt x="2245" y="0"/>
                </a:moveTo>
                <a:cubicBezTo>
                  <a:pt x="-12832" y="246317"/>
                  <a:pt x="50331" y="287303"/>
                  <a:pt x="122616" y="508713"/>
                </a:cubicBezTo>
              </a:path>
            </a:pathLst>
          </a:cu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6" name="正方形/長方形 125"/>
          <p:cNvSpPr/>
          <p:nvPr/>
        </p:nvSpPr>
        <p:spPr>
          <a:xfrm>
            <a:off x="6804025" y="5449888"/>
            <a:ext cx="552450" cy="3730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b="1" dirty="0">
                <a:solidFill>
                  <a:srgbClr val="FF0000"/>
                </a:solidFill>
              </a:rPr>
              <a:t>θ</a:t>
            </a:r>
            <a:endParaRPr lang="ja-JP" altLang="en-US" b="1" baseline="-25000" dirty="0">
              <a:solidFill>
                <a:srgbClr val="FF0000"/>
              </a:solidFill>
            </a:endParaRPr>
          </a:p>
        </p:txBody>
      </p:sp>
      <p:sp>
        <p:nvSpPr>
          <p:cNvPr id="127" name="正方形/長方形 126"/>
          <p:cNvSpPr/>
          <p:nvPr/>
        </p:nvSpPr>
        <p:spPr>
          <a:xfrm>
            <a:off x="7810500" y="5603875"/>
            <a:ext cx="698500" cy="3730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b="1" dirty="0">
                <a:solidFill>
                  <a:srgbClr val="FF0000"/>
                </a:solidFill>
              </a:rPr>
              <a:t>½ θ</a:t>
            </a:r>
            <a:endParaRPr lang="ja-JP" altLang="en-US" b="1" baseline="-25000" dirty="0">
              <a:solidFill>
                <a:srgbClr val="FF0000"/>
              </a:solidFill>
            </a:endParaRPr>
          </a:p>
        </p:txBody>
      </p:sp>
      <p:cxnSp>
        <p:nvCxnSpPr>
          <p:cNvPr id="73749" name="直線矢印コネクタ 73748"/>
          <p:cNvCxnSpPr/>
          <p:nvPr/>
        </p:nvCxnSpPr>
        <p:spPr>
          <a:xfrm flipH="1">
            <a:off x="6442075" y="5470525"/>
            <a:ext cx="962025" cy="0"/>
          </a:xfrm>
          <a:prstGeom prst="straightConnector1">
            <a:avLst/>
          </a:prstGeom>
          <a:ln w="762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32" name="直線矢印コネクタ 131"/>
          <p:cNvCxnSpPr>
            <a:stCxn id="103" idx="3"/>
          </p:cNvCxnSpPr>
          <p:nvPr/>
        </p:nvCxnSpPr>
        <p:spPr>
          <a:xfrm flipH="1">
            <a:off x="6840538" y="5502275"/>
            <a:ext cx="584200" cy="725488"/>
          </a:xfrm>
          <a:prstGeom prst="straightConnector1">
            <a:avLst/>
          </a:prstGeom>
          <a:ln w="762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36" name="直線矢印コネクタ 135"/>
          <p:cNvCxnSpPr>
            <a:stCxn id="103" idx="6"/>
            <a:endCxn id="73736" idx="6"/>
          </p:cNvCxnSpPr>
          <p:nvPr/>
        </p:nvCxnSpPr>
        <p:spPr>
          <a:xfrm>
            <a:off x="7505700" y="5468938"/>
            <a:ext cx="920750" cy="158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1" name="正方形/長方形 140"/>
          <p:cNvSpPr/>
          <p:nvPr/>
        </p:nvSpPr>
        <p:spPr>
          <a:xfrm>
            <a:off x="6767513" y="5060950"/>
            <a:ext cx="552450" cy="3746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solidFill>
                  <a:srgbClr val="0000FF"/>
                </a:solidFill>
              </a:rPr>
              <a:t>u</a:t>
            </a:r>
            <a:r>
              <a:rPr lang="en-US" altLang="ja-JP" baseline="-25000" dirty="0">
                <a:solidFill>
                  <a:srgbClr val="0000FF"/>
                </a:solidFill>
              </a:rPr>
              <a:t>2</a:t>
            </a:r>
            <a:endParaRPr lang="ja-JP" altLang="en-US" baseline="-25000" dirty="0">
              <a:solidFill>
                <a:srgbClr val="0000FF"/>
              </a:solidFill>
            </a:endParaRPr>
          </a:p>
        </p:txBody>
      </p:sp>
      <p:sp>
        <p:nvSpPr>
          <p:cNvPr id="142" name="正方形/長方形 141"/>
          <p:cNvSpPr/>
          <p:nvPr/>
        </p:nvSpPr>
        <p:spPr>
          <a:xfrm>
            <a:off x="7620000" y="5106988"/>
            <a:ext cx="552450" cy="3746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err="1">
                <a:solidFill>
                  <a:srgbClr val="FF0000"/>
                </a:solidFill>
              </a:rPr>
              <a:t>V</a:t>
            </a:r>
            <a:r>
              <a:rPr lang="en-US" altLang="ja-JP" baseline="-25000" dirty="0" err="1">
                <a:solidFill>
                  <a:srgbClr val="FF0000"/>
                </a:solidFill>
              </a:rPr>
              <a:t>c</a:t>
            </a:r>
            <a:endParaRPr lang="ja-JP" altLang="en-US" baseline="-25000" dirty="0">
              <a:solidFill>
                <a:srgbClr val="FF0000"/>
              </a:solidFill>
            </a:endParaRPr>
          </a:p>
        </p:txBody>
      </p:sp>
      <p:sp>
        <p:nvSpPr>
          <p:cNvPr id="143" name="正方形/長方形 142"/>
          <p:cNvSpPr/>
          <p:nvPr/>
        </p:nvSpPr>
        <p:spPr>
          <a:xfrm>
            <a:off x="6637338" y="5624513"/>
            <a:ext cx="552450" cy="3730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solidFill>
                  <a:srgbClr val="0000FF"/>
                </a:solidFill>
              </a:rPr>
              <a:t>u</a:t>
            </a:r>
            <a:r>
              <a:rPr lang="en-US" altLang="ja-JP" baseline="-25000" dirty="0">
                <a:solidFill>
                  <a:srgbClr val="0000FF"/>
                </a:solidFill>
              </a:rPr>
              <a:t>2</a:t>
            </a:r>
            <a:r>
              <a:rPr lang="ja-JP" altLang="en-US" dirty="0">
                <a:solidFill>
                  <a:srgbClr val="0000FF"/>
                </a:solidFill>
              </a:rPr>
              <a:t>’</a:t>
            </a:r>
          </a:p>
        </p:txBody>
      </p:sp>
      <p:sp>
        <p:nvSpPr>
          <p:cNvPr id="144" name="正方形/長方形 143"/>
          <p:cNvSpPr/>
          <p:nvPr/>
        </p:nvSpPr>
        <p:spPr>
          <a:xfrm>
            <a:off x="3646488" y="4318000"/>
            <a:ext cx="1482725" cy="3746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dirty="0" err="1">
                <a:solidFill>
                  <a:schemeClr val="tx1"/>
                </a:solidFill>
              </a:rPr>
              <a:t>E</a:t>
            </a:r>
            <a:r>
              <a:rPr lang="en-US" altLang="ja-JP" baseline="-25000" dirty="0" err="1">
                <a:solidFill>
                  <a:schemeClr val="tx1"/>
                </a:solidFill>
              </a:rPr>
              <a:t>tr</a:t>
            </a:r>
            <a:r>
              <a:rPr lang="ja-JP" altLang="en-US" dirty="0">
                <a:solidFill>
                  <a:schemeClr val="tx1"/>
                </a:solidFill>
              </a:rPr>
              <a:t> </a:t>
            </a:r>
            <a:r>
              <a:rPr lang="en-US" altLang="ja-JP" dirty="0">
                <a:solidFill>
                  <a:schemeClr val="tx1"/>
                </a:solidFill>
              </a:rPr>
              <a:t>= ½ m</a:t>
            </a:r>
            <a:r>
              <a:rPr lang="en-US" altLang="ja-JP" baseline="-25000" dirty="0">
                <a:solidFill>
                  <a:schemeClr val="tx1"/>
                </a:solidFill>
              </a:rPr>
              <a:t>2 </a:t>
            </a:r>
            <a:r>
              <a:rPr lang="en-US" altLang="ja-JP" dirty="0">
                <a:solidFill>
                  <a:schemeClr val="tx1"/>
                </a:solidFill>
              </a:rPr>
              <a:t>v</a:t>
            </a:r>
            <a:r>
              <a:rPr lang="en-US" altLang="ja-JP" baseline="-25000" dirty="0">
                <a:solidFill>
                  <a:schemeClr val="tx1"/>
                </a:solidFill>
              </a:rPr>
              <a:t>2</a:t>
            </a:r>
            <a:r>
              <a:rPr lang="en-US" altLang="ja-JP" dirty="0">
                <a:solidFill>
                  <a:schemeClr val="tx1"/>
                </a:solidFill>
              </a:rPr>
              <a:t>’</a:t>
            </a:r>
            <a:r>
              <a:rPr lang="en-US" altLang="ja-JP" baseline="30000" dirty="0">
                <a:solidFill>
                  <a:schemeClr val="tx1"/>
                </a:solidFill>
              </a:rPr>
              <a:t>2</a:t>
            </a:r>
            <a:endParaRPr lang="ja-JP" altLang="en-US" baseline="30000" dirty="0">
              <a:solidFill>
                <a:schemeClr val="tx1"/>
              </a:solidFill>
            </a:endParaRPr>
          </a:p>
        </p:txBody>
      </p:sp>
      <p:sp>
        <p:nvSpPr>
          <p:cNvPr id="145" name="正方形/長方形 144"/>
          <p:cNvSpPr/>
          <p:nvPr/>
        </p:nvSpPr>
        <p:spPr>
          <a:xfrm>
            <a:off x="730250" y="4787900"/>
            <a:ext cx="5359400" cy="1858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dirty="0">
                <a:solidFill>
                  <a:schemeClr val="tx1"/>
                </a:solidFill>
              </a:rPr>
              <a:t>In the right figure, note that |u2| = |u2’| = |</a:t>
            </a:r>
            <a:r>
              <a:rPr lang="en-US" altLang="ja-JP" dirty="0" err="1">
                <a:solidFill>
                  <a:schemeClr val="tx1"/>
                </a:solidFill>
              </a:rPr>
              <a:t>Vc</a:t>
            </a:r>
            <a:r>
              <a:rPr lang="en-US" altLang="ja-JP" dirty="0">
                <a:solidFill>
                  <a:schemeClr val="tx1"/>
                </a:solidFill>
              </a:rPr>
              <a:t>| ,</a:t>
            </a:r>
          </a:p>
          <a:p>
            <a:pPr>
              <a:defRPr/>
            </a:pPr>
            <a:r>
              <a:rPr lang="ja-JP" altLang="en-US" dirty="0">
                <a:solidFill>
                  <a:schemeClr val="tx1"/>
                </a:solidFill>
              </a:rPr>
              <a:t>∠</a:t>
            </a:r>
            <a:r>
              <a:rPr lang="en-US" altLang="ja-JP" dirty="0">
                <a:solidFill>
                  <a:schemeClr val="tx1"/>
                </a:solidFill>
              </a:rPr>
              <a:t>QRS = </a:t>
            </a:r>
            <a:r>
              <a:rPr lang="ja-JP" altLang="en-US" dirty="0">
                <a:solidFill>
                  <a:schemeClr val="tx1"/>
                </a:solidFill>
              </a:rPr>
              <a:t>∠</a:t>
            </a:r>
            <a:r>
              <a:rPr lang="en-US" altLang="ja-JP" dirty="0">
                <a:solidFill>
                  <a:schemeClr val="tx1"/>
                </a:solidFill>
              </a:rPr>
              <a:t>R,  </a:t>
            </a:r>
            <a:r>
              <a:rPr lang="ja-JP" altLang="en-US" dirty="0">
                <a:solidFill>
                  <a:schemeClr val="tx1"/>
                </a:solidFill>
              </a:rPr>
              <a:t>  </a:t>
            </a:r>
            <a:r>
              <a:rPr lang="en-US" altLang="ja-JP" dirty="0">
                <a:solidFill>
                  <a:schemeClr val="tx1"/>
                </a:solidFill>
              </a:rPr>
              <a:t>and </a:t>
            </a:r>
            <a:r>
              <a:rPr lang="en-US" altLang="ja-JP" dirty="0">
                <a:solidFill>
                  <a:srgbClr val="00B050"/>
                </a:solidFill>
              </a:rPr>
              <a:t>v</a:t>
            </a:r>
            <a:r>
              <a:rPr lang="en-US" altLang="ja-JP" baseline="-25000" dirty="0">
                <a:solidFill>
                  <a:srgbClr val="00B050"/>
                </a:solidFill>
              </a:rPr>
              <a:t>2</a:t>
            </a:r>
            <a:r>
              <a:rPr lang="en-US" altLang="ja-JP" dirty="0">
                <a:solidFill>
                  <a:srgbClr val="00B050"/>
                </a:solidFill>
              </a:rPr>
              <a:t>’</a:t>
            </a:r>
            <a:r>
              <a:rPr lang="ja-JP" altLang="en-US" dirty="0">
                <a:solidFill>
                  <a:schemeClr val="tx1"/>
                </a:solidFill>
              </a:rPr>
              <a:t> </a:t>
            </a:r>
            <a:r>
              <a:rPr lang="en-US" altLang="ja-JP" dirty="0">
                <a:solidFill>
                  <a:schemeClr val="tx1"/>
                </a:solidFill>
              </a:rPr>
              <a:t>=</a:t>
            </a:r>
            <a:r>
              <a:rPr lang="en-US" altLang="ja-JP" dirty="0">
                <a:solidFill>
                  <a:srgbClr val="0000FF"/>
                </a:solidFill>
              </a:rPr>
              <a:t>u2’</a:t>
            </a:r>
            <a:r>
              <a:rPr lang="en-US" altLang="ja-JP" dirty="0">
                <a:solidFill>
                  <a:schemeClr val="tx1"/>
                </a:solidFill>
              </a:rPr>
              <a:t> + </a:t>
            </a:r>
            <a:r>
              <a:rPr lang="en-US" altLang="ja-JP" dirty="0" err="1">
                <a:solidFill>
                  <a:srgbClr val="FF0000"/>
                </a:solidFill>
              </a:rPr>
              <a:t>Vc</a:t>
            </a:r>
            <a:r>
              <a:rPr lang="en-US" altLang="ja-JP" dirty="0">
                <a:solidFill>
                  <a:schemeClr val="tx1"/>
                </a:solidFill>
              </a:rPr>
              <a:t> </a:t>
            </a:r>
          </a:p>
          <a:p>
            <a:pPr>
              <a:defRPr/>
            </a:pPr>
            <a:r>
              <a:rPr lang="en-US" altLang="ja-JP" dirty="0">
                <a:solidFill>
                  <a:schemeClr val="tx1"/>
                </a:solidFill>
              </a:rPr>
              <a:t>v</a:t>
            </a:r>
            <a:r>
              <a:rPr lang="en-US" altLang="ja-JP" baseline="-25000" dirty="0">
                <a:solidFill>
                  <a:schemeClr val="tx1"/>
                </a:solidFill>
              </a:rPr>
              <a:t>2</a:t>
            </a:r>
            <a:r>
              <a:rPr lang="en-US" altLang="ja-JP" dirty="0">
                <a:solidFill>
                  <a:schemeClr val="tx1"/>
                </a:solidFill>
              </a:rPr>
              <a:t>’ = 2 </a:t>
            </a:r>
            <a:r>
              <a:rPr lang="en-US" altLang="ja-JP" dirty="0" err="1">
                <a:solidFill>
                  <a:schemeClr val="tx1"/>
                </a:solidFill>
              </a:rPr>
              <a:t>Vc</a:t>
            </a:r>
            <a:r>
              <a:rPr lang="en-US" altLang="ja-JP" dirty="0">
                <a:solidFill>
                  <a:schemeClr val="tx1"/>
                </a:solidFill>
              </a:rPr>
              <a:t> sin (θ/2)</a:t>
            </a:r>
          </a:p>
          <a:p>
            <a:pPr>
              <a:defRPr/>
            </a:pPr>
            <a:r>
              <a:rPr lang="ja-JP" altLang="en-US" dirty="0">
                <a:solidFill>
                  <a:schemeClr val="tx1"/>
                </a:solidFill>
              </a:rPr>
              <a:t>∴ </a:t>
            </a:r>
            <a:r>
              <a:rPr lang="en-US" altLang="ja-JP" dirty="0" err="1">
                <a:solidFill>
                  <a:schemeClr val="tx1"/>
                </a:solidFill>
              </a:rPr>
              <a:t>E</a:t>
            </a:r>
            <a:r>
              <a:rPr lang="en-US" altLang="ja-JP" baseline="-25000" dirty="0" err="1">
                <a:solidFill>
                  <a:schemeClr val="tx1"/>
                </a:solidFill>
              </a:rPr>
              <a:t>tr</a:t>
            </a:r>
            <a:r>
              <a:rPr lang="en-US" altLang="ja-JP" dirty="0">
                <a:solidFill>
                  <a:schemeClr val="tx1"/>
                </a:solidFill>
              </a:rPr>
              <a:t> = ½ m</a:t>
            </a:r>
            <a:r>
              <a:rPr lang="en-US" altLang="ja-JP" baseline="-25000" dirty="0">
                <a:solidFill>
                  <a:schemeClr val="tx1"/>
                </a:solidFill>
              </a:rPr>
              <a:t>2</a:t>
            </a:r>
            <a:r>
              <a:rPr lang="en-US" altLang="ja-JP" dirty="0">
                <a:solidFill>
                  <a:schemeClr val="tx1"/>
                </a:solidFill>
              </a:rPr>
              <a:t> (2V</a:t>
            </a:r>
            <a:r>
              <a:rPr lang="en-US" altLang="ja-JP" baseline="-25000" dirty="0">
                <a:solidFill>
                  <a:schemeClr val="tx1"/>
                </a:solidFill>
              </a:rPr>
              <a:t>c</a:t>
            </a:r>
            <a:r>
              <a:rPr lang="en-US" altLang="ja-JP" dirty="0">
                <a:solidFill>
                  <a:schemeClr val="tx1"/>
                </a:solidFill>
              </a:rPr>
              <a:t> sin (θ/2))</a:t>
            </a:r>
            <a:r>
              <a:rPr lang="en-US" altLang="ja-JP" baseline="30000" dirty="0">
                <a:solidFill>
                  <a:schemeClr val="tx1"/>
                </a:solidFill>
              </a:rPr>
              <a:t>2</a:t>
            </a:r>
          </a:p>
          <a:p>
            <a:pPr>
              <a:defRPr/>
            </a:pPr>
            <a:endParaRPr lang="en-US" altLang="ja-JP" sz="900" dirty="0">
              <a:solidFill>
                <a:schemeClr val="tx1"/>
              </a:solidFill>
            </a:endParaRPr>
          </a:p>
          <a:p>
            <a:pPr>
              <a:defRPr/>
            </a:pPr>
            <a:r>
              <a:rPr lang="en-US" altLang="ja-JP" dirty="0">
                <a:solidFill>
                  <a:schemeClr val="tx1"/>
                </a:solidFill>
              </a:rPr>
              <a:t>           =4                    E</a:t>
            </a:r>
            <a:r>
              <a:rPr lang="en-US" altLang="ja-JP" baseline="-25000" dirty="0">
                <a:solidFill>
                  <a:schemeClr val="tx1"/>
                </a:solidFill>
              </a:rPr>
              <a:t>0</a:t>
            </a:r>
            <a:r>
              <a:rPr lang="en-US" altLang="ja-JP" dirty="0">
                <a:solidFill>
                  <a:schemeClr val="tx1"/>
                </a:solidFill>
              </a:rPr>
              <a:t> sin</a:t>
            </a:r>
            <a:r>
              <a:rPr lang="en-US" altLang="ja-JP" baseline="30000" dirty="0">
                <a:solidFill>
                  <a:schemeClr val="tx1"/>
                </a:solidFill>
              </a:rPr>
              <a:t>2</a:t>
            </a:r>
            <a:r>
              <a:rPr lang="ja-JP" altLang="en-US" dirty="0">
                <a:solidFill>
                  <a:schemeClr val="tx1"/>
                </a:solidFill>
              </a:rPr>
              <a:t>　　    </a:t>
            </a:r>
            <a:r>
              <a:rPr lang="en-US" altLang="ja-JP" dirty="0">
                <a:solidFill>
                  <a:schemeClr val="tx1"/>
                </a:solidFill>
              </a:rPr>
              <a:t>, where E</a:t>
            </a:r>
            <a:r>
              <a:rPr lang="en-US" altLang="ja-JP" baseline="-25000" dirty="0">
                <a:solidFill>
                  <a:schemeClr val="tx1"/>
                </a:solidFill>
              </a:rPr>
              <a:t>0</a:t>
            </a:r>
            <a:r>
              <a:rPr lang="en-US" altLang="ja-JP" dirty="0">
                <a:solidFill>
                  <a:schemeClr val="tx1"/>
                </a:solidFill>
              </a:rPr>
              <a:t> = ½ m</a:t>
            </a:r>
            <a:r>
              <a:rPr lang="en-US" altLang="ja-JP" baseline="-25000" dirty="0">
                <a:solidFill>
                  <a:schemeClr val="tx1"/>
                </a:solidFill>
              </a:rPr>
              <a:t>1</a:t>
            </a:r>
            <a:r>
              <a:rPr lang="en-US" altLang="ja-JP" dirty="0">
                <a:solidFill>
                  <a:schemeClr val="tx1"/>
                </a:solidFill>
              </a:rPr>
              <a:t>v</a:t>
            </a:r>
            <a:r>
              <a:rPr lang="en-US" altLang="ja-JP" baseline="-25000" dirty="0">
                <a:solidFill>
                  <a:schemeClr val="tx1"/>
                </a:solidFill>
              </a:rPr>
              <a:t>1</a:t>
            </a:r>
            <a:r>
              <a:rPr lang="en-US" altLang="ja-JP" baseline="30000" dirty="0">
                <a:solidFill>
                  <a:schemeClr val="tx1"/>
                </a:solidFill>
              </a:rPr>
              <a:t>2</a:t>
            </a:r>
          </a:p>
          <a:p>
            <a:pPr>
              <a:defRPr/>
            </a:pPr>
            <a:endParaRPr lang="ja-JP" altLang="en-US" baseline="30000" dirty="0">
              <a:solidFill>
                <a:schemeClr val="tx1"/>
              </a:solidFill>
            </a:endParaRPr>
          </a:p>
        </p:txBody>
      </p:sp>
      <p:cxnSp>
        <p:nvCxnSpPr>
          <p:cNvPr id="146" name="直線矢印コネクタ 145"/>
          <p:cNvCxnSpPr>
            <a:stCxn id="103" idx="4"/>
          </p:cNvCxnSpPr>
          <p:nvPr/>
        </p:nvCxnSpPr>
        <p:spPr>
          <a:xfrm>
            <a:off x="7458075" y="5516563"/>
            <a:ext cx="371475" cy="719137"/>
          </a:xfrm>
          <a:prstGeom prst="straightConnector1">
            <a:avLst/>
          </a:prstGeom>
          <a:ln w="76200">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150" name="正方形/長方形 149"/>
          <p:cNvSpPr/>
          <p:nvPr/>
        </p:nvSpPr>
        <p:spPr>
          <a:xfrm>
            <a:off x="7742238" y="5842000"/>
            <a:ext cx="552450" cy="3730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solidFill>
                  <a:srgbClr val="00B050"/>
                </a:solidFill>
              </a:rPr>
              <a:t>v</a:t>
            </a:r>
            <a:r>
              <a:rPr lang="en-US" altLang="ja-JP" baseline="-25000" dirty="0">
                <a:solidFill>
                  <a:srgbClr val="00B050"/>
                </a:solidFill>
              </a:rPr>
              <a:t>2</a:t>
            </a:r>
            <a:r>
              <a:rPr lang="ja-JP" altLang="en-US" dirty="0">
                <a:solidFill>
                  <a:srgbClr val="00B050"/>
                </a:solidFill>
              </a:rPr>
              <a:t>’</a:t>
            </a:r>
          </a:p>
        </p:txBody>
      </p:sp>
      <p:cxnSp>
        <p:nvCxnSpPr>
          <p:cNvPr id="151" name="直線矢印コネクタ 150"/>
          <p:cNvCxnSpPr>
            <a:stCxn id="73736" idx="2"/>
          </p:cNvCxnSpPr>
          <p:nvPr/>
        </p:nvCxnSpPr>
        <p:spPr>
          <a:xfrm>
            <a:off x="6450013" y="5470525"/>
            <a:ext cx="361950" cy="747713"/>
          </a:xfrm>
          <a:prstGeom prst="straightConnector1">
            <a:avLst/>
          </a:prstGeom>
          <a:ln w="57150">
            <a:solidFill>
              <a:srgbClr val="92D05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54" name="正方形/長方形 153"/>
          <p:cNvSpPr/>
          <p:nvPr/>
        </p:nvSpPr>
        <p:spPr>
          <a:xfrm>
            <a:off x="1720850" y="5956300"/>
            <a:ext cx="808038" cy="2682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dirty="0">
                <a:solidFill>
                  <a:schemeClr val="tx1"/>
                </a:solidFill>
              </a:rPr>
              <a:t>m</a:t>
            </a:r>
            <a:r>
              <a:rPr lang="en-US" altLang="ja-JP" baseline="-25000" dirty="0">
                <a:solidFill>
                  <a:schemeClr val="tx1"/>
                </a:solidFill>
              </a:rPr>
              <a:t>1</a:t>
            </a:r>
            <a:r>
              <a:rPr lang="en-US" altLang="ja-JP" dirty="0">
                <a:solidFill>
                  <a:schemeClr val="tx1"/>
                </a:solidFill>
              </a:rPr>
              <a:t>m</a:t>
            </a:r>
            <a:r>
              <a:rPr lang="en-US" altLang="ja-JP" baseline="-25000" dirty="0">
                <a:solidFill>
                  <a:schemeClr val="tx1"/>
                </a:solidFill>
              </a:rPr>
              <a:t>2</a:t>
            </a:r>
            <a:endParaRPr lang="ja-JP" altLang="en-US" baseline="-25000" dirty="0">
              <a:solidFill>
                <a:schemeClr val="tx1"/>
              </a:solidFill>
            </a:endParaRPr>
          </a:p>
        </p:txBody>
      </p:sp>
      <p:sp>
        <p:nvSpPr>
          <p:cNvPr id="155" name="正方形/長方形 154"/>
          <p:cNvSpPr/>
          <p:nvPr/>
        </p:nvSpPr>
        <p:spPr>
          <a:xfrm>
            <a:off x="1624013" y="6245225"/>
            <a:ext cx="1171575" cy="2682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dirty="0">
                <a:solidFill>
                  <a:schemeClr val="tx1"/>
                </a:solidFill>
              </a:rPr>
              <a:t>(m</a:t>
            </a:r>
            <a:r>
              <a:rPr lang="en-US" altLang="ja-JP" baseline="-25000" dirty="0">
                <a:solidFill>
                  <a:schemeClr val="tx1"/>
                </a:solidFill>
              </a:rPr>
              <a:t>1</a:t>
            </a:r>
            <a:r>
              <a:rPr lang="en-US" altLang="ja-JP" dirty="0">
                <a:solidFill>
                  <a:schemeClr val="tx1"/>
                </a:solidFill>
              </a:rPr>
              <a:t>+m</a:t>
            </a:r>
            <a:r>
              <a:rPr lang="en-US" altLang="ja-JP" baseline="-25000" dirty="0">
                <a:solidFill>
                  <a:schemeClr val="tx1"/>
                </a:solidFill>
              </a:rPr>
              <a:t>2</a:t>
            </a:r>
            <a:r>
              <a:rPr lang="en-US" altLang="ja-JP" dirty="0">
                <a:solidFill>
                  <a:schemeClr val="tx1"/>
                </a:solidFill>
              </a:rPr>
              <a:t>)</a:t>
            </a:r>
            <a:r>
              <a:rPr lang="en-US" altLang="ja-JP" baseline="30000" dirty="0">
                <a:solidFill>
                  <a:schemeClr val="tx1"/>
                </a:solidFill>
              </a:rPr>
              <a:t>2</a:t>
            </a:r>
            <a:endParaRPr lang="ja-JP" altLang="en-US" baseline="30000" dirty="0">
              <a:solidFill>
                <a:schemeClr val="tx1"/>
              </a:solidFill>
            </a:endParaRPr>
          </a:p>
        </p:txBody>
      </p:sp>
      <p:cxnSp>
        <p:nvCxnSpPr>
          <p:cNvPr id="156" name="直線コネクタ 155"/>
          <p:cNvCxnSpPr/>
          <p:nvPr/>
        </p:nvCxnSpPr>
        <p:spPr>
          <a:xfrm>
            <a:off x="1697038" y="6256338"/>
            <a:ext cx="82232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7" name="直線コネクタ 156"/>
          <p:cNvCxnSpPr/>
          <p:nvPr/>
        </p:nvCxnSpPr>
        <p:spPr>
          <a:xfrm>
            <a:off x="3338513" y="6256338"/>
            <a:ext cx="29686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59" name="正方形/長方形 158"/>
          <p:cNvSpPr/>
          <p:nvPr/>
        </p:nvSpPr>
        <p:spPr>
          <a:xfrm>
            <a:off x="3317875" y="5997575"/>
            <a:ext cx="334963" cy="2682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dirty="0">
                <a:solidFill>
                  <a:schemeClr val="tx1"/>
                </a:solidFill>
              </a:rPr>
              <a:t>θ</a:t>
            </a:r>
            <a:endParaRPr lang="ja-JP" altLang="en-US" baseline="-25000" dirty="0">
              <a:solidFill>
                <a:schemeClr val="tx1"/>
              </a:solidFill>
            </a:endParaRPr>
          </a:p>
        </p:txBody>
      </p:sp>
      <p:sp>
        <p:nvSpPr>
          <p:cNvPr id="160" name="正方形/長方形 159"/>
          <p:cNvSpPr/>
          <p:nvPr/>
        </p:nvSpPr>
        <p:spPr>
          <a:xfrm>
            <a:off x="3324225" y="6219825"/>
            <a:ext cx="231775" cy="2667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dirty="0">
                <a:solidFill>
                  <a:schemeClr val="tx1"/>
                </a:solidFill>
              </a:rPr>
              <a:t>2</a:t>
            </a:r>
            <a:endParaRPr lang="ja-JP" altLang="en-US" baseline="-25000" dirty="0">
              <a:solidFill>
                <a:schemeClr val="tx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755650" y="1773238"/>
            <a:ext cx="7777163" cy="3598862"/>
          </a:xfrm>
        </p:spPr>
        <p:txBody>
          <a:bodyPr rtlCol="0">
            <a:normAutofit fontScale="90000"/>
          </a:bodyPr>
          <a:lstStyle/>
          <a:p>
            <a:pPr eaLnBrk="1" fontAlgn="auto" hangingPunct="1">
              <a:spcAft>
                <a:spcPts val="0"/>
              </a:spcAft>
              <a:defRPr/>
            </a:pPr>
            <a:r>
              <a:rPr lang="en-US" altLang="ja-JP" dirty="0" smtClean="0"/>
              <a:t>1. </a:t>
            </a:r>
            <a:r>
              <a:rPr lang="en-US" altLang="ja-JP" cap="none" dirty="0" smtClean="0"/>
              <a:t>Materials in nuclear engineering</a:t>
            </a:r>
            <a:br>
              <a:rPr lang="en-US" altLang="ja-JP" cap="none" dirty="0" smtClean="0"/>
            </a:br>
            <a:r>
              <a:rPr lang="en-US" altLang="ja-JP" cap="none" dirty="0" smtClean="0"/>
              <a:t/>
            </a:r>
            <a:br>
              <a:rPr lang="en-US" altLang="ja-JP" cap="none" dirty="0" smtClean="0"/>
            </a:br>
            <a:r>
              <a:rPr lang="en-US" altLang="ja-JP" cap="none" dirty="0" smtClean="0"/>
              <a:t>2. Basic Concepts of Radiation Damage</a:t>
            </a:r>
            <a:br>
              <a:rPr lang="en-US" altLang="ja-JP" cap="none" dirty="0" smtClean="0"/>
            </a:br>
            <a:r>
              <a:rPr lang="en-US" altLang="ja-JP" cap="none" dirty="0"/>
              <a:t/>
            </a:r>
            <a:br>
              <a:rPr lang="en-US" altLang="ja-JP" cap="none" dirty="0"/>
            </a:br>
            <a:r>
              <a:rPr lang="en-US" altLang="ja-JP" cap="none" dirty="0" smtClean="0"/>
              <a:t>3. Practical Effects of Radiation Damage</a:t>
            </a:r>
            <a:r>
              <a:rPr lang="en-US" altLang="ja-JP" dirty="0" smtClean="0"/>
              <a:t/>
            </a:r>
            <a:br>
              <a:rPr lang="en-US" altLang="ja-JP" dirty="0" smtClean="0"/>
            </a:br>
            <a:endParaRPr lang="ja-JP" altLang="en-US" dirty="0" smtClean="0">
              <a:solidFill>
                <a:schemeClr val="bg1">
                  <a:lumMod val="75000"/>
                </a:schemeClr>
              </a:solidFill>
            </a:endParaRPr>
          </a:p>
        </p:txBody>
      </p:sp>
      <p:sp>
        <p:nvSpPr>
          <p:cNvPr id="3" name="角丸四角形吹き出し 2"/>
          <p:cNvSpPr/>
          <p:nvPr/>
        </p:nvSpPr>
        <p:spPr>
          <a:xfrm>
            <a:off x="2368550" y="2524125"/>
            <a:ext cx="5888038" cy="347663"/>
          </a:xfrm>
          <a:prstGeom prst="wedgeRoundRectCallout">
            <a:avLst>
              <a:gd name="adj1" fmla="val -52139"/>
              <a:gd name="adj2" fmla="val -113258"/>
              <a:gd name="adj3" fmla="val 16667"/>
            </a:avLst>
          </a:prstGeom>
          <a:solidFill>
            <a:srgbClr val="CCFFFF"/>
          </a:solid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solidFill>
                  <a:schemeClr val="tx1"/>
                </a:solidFill>
              </a:rPr>
              <a:t>A view point of </a:t>
            </a:r>
            <a:r>
              <a:rPr lang="en-US" altLang="ja-JP" dirty="0">
                <a:solidFill>
                  <a:srgbClr val="FF0000"/>
                </a:solidFill>
              </a:rPr>
              <a:t>multi scale modeling</a:t>
            </a:r>
            <a:r>
              <a:rPr lang="en-US" altLang="ja-JP" dirty="0">
                <a:solidFill>
                  <a:schemeClr val="tx1"/>
                </a:solidFill>
              </a:rPr>
              <a:t> will be introduced.</a:t>
            </a:r>
            <a:endParaRPr lang="ja-JP" altLang="en-US" dirty="0">
              <a:solidFill>
                <a:schemeClr val="tx1"/>
              </a:solidFill>
            </a:endParaRPr>
          </a:p>
        </p:txBody>
      </p:sp>
      <p:sp>
        <p:nvSpPr>
          <p:cNvPr id="4" name="角丸四角形吹き出し 3"/>
          <p:cNvSpPr/>
          <p:nvPr/>
        </p:nvSpPr>
        <p:spPr>
          <a:xfrm>
            <a:off x="603250" y="3573463"/>
            <a:ext cx="7653338" cy="346075"/>
          </a:xfrm>
          <a:prstGeom prst="wedgeRoundRectCallout">
            <a:avLst>
              <a:gd name="adj1" fmla="val -32094"/>
              <a:gd name="adj2" fmla="val -105332"/>
              <a:gd name="adj3" fmla="val 16667"/>
            </a:avLst>
          </a:prstGeom>
          <a:solidFill>
            <a:srgbClr val="CCFFFF"/>
          </a:solid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solidFill>
                  <a:schemeClr val="tx1"/>
                </a:solidFill>
              </a:rPr>
              <a:t>It is mostly physics and applied mathematics.  You will have some  </a:t>
            </a:r>
            <a:r>
              <a:rPr lang="en-US" altLang="ja-JP" dirty="0">
                <a:solidFill>
                  <a:srgbClr val="FF0000"/>
                </a:solidFill>
              </a:rPr>
              <a:t>review tests</a:t>
            </a:r>
            <a:r>
              <a:rPr lang="en-US" altLang="ja-JP" dirty="0">
                <a:solidFill>
                  <a:schemeClr val="tx1"/>
                </a:solidFill>
              </a:rPr>
              <a:t>.</a:t>
            </a:r>
            <a:endParaRPr lang="ja-JP" altLang="en-US" dirty="0">
              <a:solidFill>
                <a:schemeClr val="tx1"/>
              </a:solidFill>
            </a:endParaRPr>
          </a:p>
        </p:txBody>
      </p:sp>
      <p:sp>
        <p:nvSpPr>
          <p:cNvPr id="5" name="角丸四角形吹き出し 4"/>
          <p:cNvSpPr/>
          <p:nvPr/>
        </p:nvSpPr>
        <p:spPr>
          <a:xfrm>
            <a:off x="1289050" y="4721225"/>
            <a:ext cx="6967538" cy="650875"/>
          </a:xfrm>
          <a:prstGeom prst="wedgeRoundRectCallout">
            <a:avLst>
              <a:gd name="adj1" fmla="val -38587"/>
              <a:gd name="adj2" fmla="val -70866"/>
              <a:gd name="adj3" fmla="val 16667"/>
            </a:avLst>
          </a:prstGeom>
          <a:solidFill>
            <a:srgbClr val="CCFFFF"/>
          </a:solid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dirty="0">
                <a:solidFill>
                  <a:schemeClr val="tx1"/>
                </a:solidFill>
              </a:rPr>
              <a:t>It is mostly engineering.  Knowledge obtained during Prof. Suzuki’s lecture on materials science is expected.  It includes some </a:t>
            </a:r>
            <a:r>
              <a:rPr lang="en-US" altLang="ja-JP" dirty="0">
                <a:solidFill>
                  <a:srgbClr val="FF0000"/>
                </a:solidFill>
              </a:rPr>
              <a:t>review tests</a:t>
            </a:r>
            <a:r>
              <a:rPr lang="en-US" altLang="ja-JP" dirty="0">
                <a:solidFill>
                  <a:schemeClr val="tx1"/>
                </a:solidFill>
              </a:rPr>
              <a:t>.  </a:t>
            </a:r>
            <a:endParaRPr lang="ja-JP" altLang="en-US" dirty="0">
              <a:solidFill>
                <a:schemeClr val="tx1"/>
              </a:solidFill>
            </a:endParaRPr>
          </a:p>
        </p:txBody>
      </p:sp>
      <p:sp>
        <p:nvSpPr>
          <p:cNvPr id="5126" name="スライド番号プレースホルダー 5"/>
          <p:cNvSpPr>
            <a:spLocks noGrp="1"/>
          </p:cNvSpPr>
          <p:nvPr>
            <p:ph type="sldNum" sz="quarter" idx="12"/>
          </p:nvPr>
        </p:nvSpPr>
        <p:spPr bwMode="auto">
          <a:xfrm>
            <a:off x="8872538" y="6492875"/>
            <a:ext cx="271462"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1399C41D-33A7-4A11-83E2-74FEED868B39}" type="slidenum">
              <a:rPr lang="ja-JP" altLang="en-US" sz="1200">
                <a:solidFill>
                  <a:srgbClr val="898989"/>
                </a:solidFill>
              </a:rPr>
              <a:pPr>
                <a:spcBef>
                  <a:spcPct val="0"/>
                </a:spcBef>
                <a:buFontTx/>
                <a:buNone/>
              </a:pPr>
              <a:t>3</a:t>
            </a:fld>
            <a:endParaRPr lang="ja-JP" altLang="en-US" sz="120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01" name="正方形/長方形 16400"/>
          <p:cNvSpPr/>
          <p:nvPr/>
        </p:nvSpPr>
        <p:spPr>
          <a:xfrm>
            <a:off x="5024438" y="5443538"/>
            <a:ext cx="2119312" cy="903287"/>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t>total cross section</a:t>
            </a:r>
          </a:p>
          <a:p>
            <a:pPr algn="ctr">
              <a:defRPr/>
            </a:pPr>
            <a:r>
              <a:rPr lang="en-US" altLang="ja-JP" dirty="0"/>
              <a:t>πR</a:t>
            </a:r>
            <a:r>
              <a:rPr lang="en-US" altLang="ja-JP" baseline="30000" dirty="0"/>
              <a:t>2</a:t>
            </a:r>
            <a:endParaRPr lang="ja-JP" altLang="en-US" baseline="30000" dirty="0"/>
          </a:p>
        </p:txBody>
      </p:sp>
      <p:sp>
        <p:nvSpPr>
          <p:cNvPr id="33795" name="Line 2"/>
          <p:cNvSpPr>
            <a:spLocks noChangeShapeType="1"/>
          </p:cNvSpPr>
          <p:nvPr/>
        </p:nvSpPr>
        <p:spPr bwMode="auto">
          <a:xfrm>
            <a:off x="323850" y="719138"/>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33796"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850" y="44450"/>
            <a:ext cx="1116013"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 Box 25"/>
          <p:cNvSpPr txBox="1">
            <a:spLocks noChangeArrowheads="1"/>
          </p:cNvSpPr>
          <p:nvPr/>
        </p:nvSpPr>
        <p:spPr bwMode="auto">
          <a:xfrm>
            <a:off x="1381125" y="96838"/>
            <a:ext cx="7296150" cy="584200"/>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200" b="1" dirty="0">
                <a:solidFill>
                  <a:schemeClr val="tx1">
                    <a:lumMod val="95000"/>
                    <a:lumOff val="5000"/>
                  </a:schemeClr>
                </a:solidFill>
                <a:latin typeface="+mn-lt"/>
                <a:ea typeface="+mn-ea"/>
              </a:rPr>
              <a:t>transferred energy spectrum</a:t>
            </a:r>
            <a:endParaRPr lang="ja-JP" altLang="en-US" sz="3200" b="1" dirty="0">
              <a:solidFill>
                <a:schemeClr val="tx1">
                  <a:lumMod val="95000"/>
                  <a:lumOff val="5000"/>
                </a:schemeClr>
              </a:solidFill>
              <a:latin typeface="+mn-lt"/>
              <a:ea typeface="+mn-ea"/>
            </a:endParaRPr>
          </a:p>
        </p:txBody>
      </p:sp>
      <p:sp>
        <p:nvSpPr>
          <p:cNvPr id="33798" name="スライド番号プレースホルダー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2104DFCB-F282-4809-A0FA-0CBBCCB9B7D2}" type="slidenum">
              <a:rPr lang="ja-JP" altLang="en-US" sz="1200">
                <a:solidFill>
                  <a:srgbClr val="898989"/>
                </a:solidFill>
              </a:rPr>
              <a:pPr>
                <a:spcBef>
                  <a:spcPct val="0"/>
                </a:spcBef>
                <a:buFontTx/>
                <a:buNone/>
              </a:pPr>
              <a:t>30</a:t>
            </a:fld>
            <a:endParaRPr lang="ja-JP" altLang="en-US" sz="1200">
              <a:solidFill>
                <a:srgbClr val="898989"/>
              </a:solidFill>
            </a:endParaRPr>
          </a:p>
        </p:txBody>
      </p:sp>
      <p:sp>
        <p:nvSpPr>
          <p:cNvPr id="100" name="正方形/長方形 99"/>
          <p:cNvSpPr/>
          <p:nvPr/>
        </p:nvSpPr>
        <p:spPr>
          <a:xfrm>
            <a:off x="431800" y="839788"/>
            <a:ext cx="2873375" cy="62547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01" name="正方形/長方形 100"/>
          <p:cNvSpPr/>
          <p:nvPr/>
        </p:nvSpPr>
        <p:spPr>
          <a:xfrm>
            <a:off x="1281113" y="839788"/>
            <a:ext cx="808037" cy="2682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dirty="0">
                <a:solidFill>
                  <a:schemeClr val="tx1"/>
                </a:solidFill>
              </a:rPr>
              <a:t>m</a:t>
            </a:r>
            <a:r>
              <a:rPr lang="en-US" altLang="ja-JP" baseline="-25000" dirty="0">
                <a:solidFill>
                  <a:schemeClr val="tx1"/>
                </a:solidFill>
              </a:rPr>
              <a:t>1</a:t>
            </a:r>
            <a:r>
              <a:rPr lang="en-US" altLang="ja-JP" dirty="0">
                <a:solidFill>
                  <a:schemeClr val="tx1"/>
                </a:solidFill>
              </a:rPr>
              <a:t>m</a:t>
            </a:r>
            <a:r>
              <a:rPr lang="en-US" altLang="ja-JP" baseline="-25000" dirty="0">
                <a:solidFill>
                  <a:schemeClr val="tx1"/>
                </a:solidFill>
              </a:rPr>
              <a:t>2</a:t>
            </a:r>
            <a:endParaRPr lang="ja-JP" altLang="en-US" baseline="-25000" dirty="0">
              <a:solidFill>
                <a:schemeClr val="tx1"/>
              </a:solidFill>
            </a:endParaRPr>
          </a:p>
        </p:txBody>
      </p:sp>
      <p:sp>
        <p:nvSpPr>
          <p:cNvPr id="102" name="正方形/長方形 101"/>
          <p:cNvSpPr/>
          <p:nvPr/>
        </p:nvSpPr>
        <p:spPr>
          <a:xfrm>
            <a:off x="1184275" y="1130300"/>
            <a:ext cx="1171575" cy="2667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sz="1600" dirty="0">
                <a:solidFill>
                  <a:schemeClr val="tx1"/>
                </a:solidFill>
              </a:rPr>
              <a:t>(m</a:t>
            </a:r>
            <a:r>
              <a:rPr lang="en-US" altLang="ja-JP" sz="1600" baseline="-25000" dirty="0">
                <a:solidFill>
                  <a:schemeClr val="tx1"/>
                </a:solidFill>
              </a:rPr>
              <a:t>1</a:t>
            </a:r>
            <a:r>
              <a:rPr lang="en-US" altLang="ja-JP" sz="1600" dirty="0">
                <a:solidFill>
                  <a:schemeClr val="tx1"/>
                </a:solidFill>
              </a:rPr>
              <a:t>+m</a:t>
            </a:r>
            <a:r>
              <a:rPr lang="en-US" altLang="ja-JP" sz="1600" baseline="-25000" dirty="0">
                <a:solidFill>
                  <a:schemeClr val="tx1"/>
                </a:solidFill>
              </a:rPr>
              <a:t>2</a:t>
            </a:r>
            <a:r>
              <a:rPr lang="en-US" altLang="ja-JP" sz="1600" dirty="0">
                <a:solidFill>
                  <a:schemeClr val="tx1"/>
                </a:solidFill>
              </a:rPr>
              <a:t>)</a:t>
            </a:r>
            <a:r>
              <a:rPr lang="en-US" altLang="ja-JP" sz="1600" baseline="30000" dirty="0">
                <a:solidFill>
                  <a:schemeClr val="tx1"/>
                </a:solidFill>
              </a:rPr>
              <a:t>2</a:t>
            </a:r>
            <a:endParaRPr lang="ja-JP" altLang="en-US" sz="1600" baseline="30000" dirty="0">
              <a:solidFill>
                <a:schemeClr val="tx1"/>
              </a:solidFill>
            </a:endParaRPr>
          </a:p>
        </p:txBody>
      </p:sp>
      <p:cxnSp>
        <p:nvCxnSpPr>
          <p:cNvPr id="111" name="直線コネクタ 110"/>
          <p:cNvCxnSpPr/>
          <p:nvPr/>
        </p:nvCxnSpPr>
        <p:spPr>
          <a:xfrm>
            <a:off x="1255713" y="1139825"/>
            <a:ext cx="82391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 name="直線コネクタ 111"/>
          <p:cNvCxnSpPr/>
          <p:nvPr/>
        </p:nvCxnSpPr>
        <p:spPr>
          <a:xfrm>
            <a:off x="2830513" y="1139825"/>
            <a:ext cx="29686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3" name="正方形/長方形 112"/>
          <p:cNvSpPr/>
          <p:nvPr/>
        </p:nvSpPr>
        <p:spPr>
          <a:xfrm>
            <a:off x="2809875" y="881063"/>
            <a:ext cx="334963" cy="2682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dirty="0">
                <a:solidFill>
                  <a:schemeClr val="tx1"/>
                </a:solidFill>
              </a:rPr>
              <a:t>θ</a:t>
            </a:r>
            <a:endParaRPr lang="ja-JP" altLang="en-US" baseline="-25000" dirty="0">
              <a:solidFill>
                <a:schemeClr val="tx1"/>
              </a:solidFill>
            </a:endParaRPr>
          </a:p>
        </p:txBody>
      </p:sp>
      <p:sp>
        <p:nvSpPr>
          <p:cNvPr id="114" name="正方形/長方形 113"/>
          <p:cNvSpPr/>
          <p:nvPr/>
        </p:nvSpPr>
        <p:spPr>
          <a:xfrm>
            <a:off x="2816225" y="1103313"/>
            <a:ext cx="230188" cy="2682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sz="1600" dirty="0">
                <a:solidFill>
                  <a:schemeClr val="tx1"/>
                </a:solidFill>
              </a:rPr>
              <a:t>2</a:t>
            </a:r>
            <a:endParaRPr lang="ja-JP" altLang="en-US" sz="1600" baseline="-25000" dirty="0">
              <a:solidFill>
                <a:schemeClr val="tx1"/>
              </a:solidFill>
            </a:endParaRPr>
          </a:p>
        </p:txBody>
      </p:sp>
      <p:sp>
        <p:nvSpPr>
          <p:cNvPr id="115" name="正方形/長方形 114"/>
          <p:cNvSpPr/>
          <p:nvPr/>
        </p:nvSpPr>
        <p:spPr>
          <a:xfrm>
            <a:off x="465138" y="985838"/>
            <a:ext cx="2760662" cy="2841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dirty="0" err="1">
                <a:solidFill>
                  <a:schemeClr val="tx1"/>
                </a:solidFill>
              </a:rPr>
              <a:t>E</a:t>
            </a:r>
            <a:r>
              <a:rPr lang="en-US" altLang="ja-JP" baseline="-25000" dirty="0" err="1">
                <a:solidFill>
                  <a:schemeClr val="tx1"/>
                </a:solidFill>
              </a:rPr>
              <a:t>tr</a:t>
            </a:r>
            <a:r>
              <a:rPr lang="en-US" altLang="ja-JP" dirty="0">
                <a:solidFill>
                  <a:schemeClr val="tx1"/>
                </a:solidFill>
              </a:rPr>
              <a:t> = 4                    E</a:t>
            </a:r>
            <a:r>
              <a:rPr lang="en-US" altLang="ja-JP" baseline="-25000" dirty="0">
                <a:solidFill>
                  <a:schemeClr val="tx1"/>
                </a:solidFill>
              </a:rPr>
              <a:t>0</a:t>
            </a:r>
            <a:r>
              <a:rPr lang="en-US" altLang="ja-JP" dirty="0">
                <a:solidFill>
                  <a:schemeClr val="tx1"/>
                </a:solidFill>
              </a:rPr>
              <a:t> sin</a:t>
            </a:r>
            <a:r>
              <a:rPr lang="en-US" altLang="ja-JP" baseline="30000" dirty="0">
                <a:solidFill>
                  <a:schemeClr val="tx1"/>
                </a:solidFill>
              </a:rPr>
              <a:t>2</a:t>
            </a:r>
            <a:r>
              <a:rPr lang="ja-JP" altLang="en-US" dirty="0">
                <a:solidFill>
                  <a:schemeClr val="tx1"/>
                </a:solidFill>
              </a:rPr>
              <a:t>　　</a:t>
            </a:r>
            <a:endParaRPr lang="en-US" altLang="ja-JP" baseline="30000" dirty="0">
              <a:solidFill>
                <a:schemeClr val="tx1"/>
              </a:solidFill>
            </a:endParaRPr>
          </a:p>
        </p:txBody>
      </p:sp>
      <p:sp>
        <p:nvSpPr>
          <p:cNvPr id="131" name="正方形/長方形 130"/>
          <p:cNvSpPr/>
          <p:nvPr/>
        </p:nvSpPr>
        <p:spPr>
          <a:xfrm>
            <a:off x="465138" y="1609725"/>
            <a:ext cx="3916362" cy="3436938"/>
          </a:xfrm>
          <a:prstGeom prst="rect">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nSpc>
                <a:spcPct val="150000"/>
              </a:lnSpc>
              <a:defRPr/>
            </a:pPr>
            <a:r>
              <a:rPr lang="en-US" altLang="ja-JP" sz="1600" dirty="0">
                <a:solidFill>
                  <a:schemeClr val="tx1"/>
                </a:solidFill>
              </a:rPr>
              <a:t>Let    </a:t>
            </a:r>
            <a:r>
              <a:rPr lang="en-US" altLang="ja-JP" sz="1600" dirty="0" err="1">
                <a:solidFill>
                  <a:schemeClr val="tx1"/>
                </a:solidFill>
              </a:rPr>
              <a:t>E</a:t>
            </a:r>
            <a:r>
              <a:rPr lang="en-US" altLang="ja-JP" sz="1600" baseline="-25000" dirty="0" err="1">
                <a:solidFill>
                  <a:schemeClr val="tx1"/>
                </a:solidFill>
              </a:rPr>
              <a:t>tr</a:t>
            </a:r>
            <a:r>
              <a:rPr lang="en-US" altLang="ja-JP" sz="1600" baseline="-25000" dirty="0">
                <a:solidFill>
                  <a:schemeClr val="tx1"/>
                </a:solidFill>
              </a:rPr>
              <a:t> max </a:t>
            </a:r>
            <a:r>
              <a:rPr lang="en-US" altLang="ja-JP" sz="1600" dirty="0">
                <a:solidFill>
                  <a:schemeClr val="tx1"/>
                </a:solidFill>
              </a:rPr>
              <a:t>=  4                     E</a:t>
            </a:r>
            <a:r>
              <a:rPr lang="en-US" altLang="ja-JP" sz="1600" baseline="-25000" dirty="0">
                <a:solidFill>
                  <a:schemeClr val="tx1"/>
                </a:solidFill>
              </a:rPr>
              <a:t>0</a:t>
            </a:r>
            <a:r>
              <a:rPr lang="en-US" altLang="ja-JP" sz="1600" dirty="0">
                <a:solidFill>
                  <a:schemeClr val="tx1"/>
                </a:solidFill>
              </a:rPr>
              <a:t> ,   then</a:t>
            </a:r>
          </a:p>
          <a:p>
            <a:pPr>
              <a:lnSpc>
                <a:spcPct val="150000"/>
              </a:lnSpc>
              <a:defRPr/>
            </a:pPr>
            <a:r>
              <a:rPr lang="en-US" altLang="ja-JP" sz="1600" dirty="0" err="1">
                <a:solidFill>
                  <a:schemeClr val="tx1"/>
                </a:solidFill>
              </a:rPr>
              <a:t>E</a:t>
            </a:r>
            <a:r>
              <a:rPr lang="en-US" altLang="ja-JP" sz="1600" baseline="-25000" dirty="0" err="1">
                <a:solidFill>
                  <a:schemeClr val="tx1"/>
                </a:solidFill>
              </a:rPr>
              <a:t>tr</a:t>
            </a:r>
            <a:r>
              <a:rPr lang="en-US" altLang="ja-JP" sz="1600" dirty="0">
                <a:solidFill>
                  <a:schemeClr val="tx1"/>
                </a:solidFill>
              </a:rPr>
              <a:t> = </a:t>
            </a:r>
            <a:r>
              <a:rPr lang="en-US" altLang="ja-JP" sz="1600" dirty="0" err="1">
                <a:solidFill>
                  <a:schemeClr val="tx1"/>
                </a:solidFill>
              </a:rPr>
              <a:t>E</a:t>
            </a:r>
            <a:r>
              <a:rPr lang="en-US" altLang="ja-JP" sz="1600" baseline="-25000" dirty="0" err="1">
                <a:solidFill>
                  <a:schemeClr val="tx1"/>
                </a:solidFill>
              </a:rPr>
              <a:t>tr</a:t>
            </a:r>
            <a:r>
              <a:rPr lang="en-US" altLang="ja-JP" sz="1600" baseline="-25000" dirty="0">
                <a:solidFill>
                  <a:schemeClr val="tx1"/>
                </a:solidFill>
              </a:rPr>
              <a:t> max </a:t>
            </a:r>
            <a:r>
              <a:rPr lang="en-US" altLang="ja-JP" sz="1600" dirty="0">
                <a:solidFill>
                  <a:schemeClr val="tx1"/>
                </a:solidFill>
              </a:rPr>
              <a:t>sin</a:t>
            </a:r>
            <a:r>
              <a:rPr lang="en-US" altLang="ja-JP" sz="1600" baseline="30000" dirty="0">
                <a:solidFill>
                  <a:schemeClr val="tx1"/>
                </a:solidFill>
              </a:rPr>
              <a:t>2</a:t>
            </a:r>
            <a:r>
              <a:rPr lang="en-US" altLang="ja-JP" sz="1600" dirty="0">
                <a:solidFill>
                  <a:schemeClr val="tx1"/>
                </a:solidFill>
              </a:rPr>
              <a:t>         .</a:t>
            </a:r>
            <a:r>
              <a:rPr lang="en-US" altLang="ja-JP" sz="1600" baseline="30000" dirty="0">
                <a:solidFill>
                  <a:schemeClr val="tx1"/>
                </a:solidFill>
              </a:rPr>
              <a:t> </a:t>
            </a:r>
          </a:p>
          <a:p>
            <a:pPr>
              <a:lnSpc>
                <a:spcPct val="150000"/>
              </a:lnSpc>
              <a:defRPr/>
            </a:pPr>
            <a:r>
              <a:rPr lang="en-US" altLang="ja-JP" sz="1600" dirty="0">
                <a:solidFill>
                  <a:schemeClr val="tx1"/>
                </a:solidFill>
              </a:rPr>
              <a:t>Relationship between ψ and θ</a:t>
            </a:r>
            <a:r>
              <a:rPr lang="ja-JP" altLang="en-US" sz="1600" dirty="0">
                <a:solidFill>
                  <a:schemeClr val="tx1"/>
                </a:solidFill>
              </a:rPr>
              <a:t> </a:t>
            </a:r>
            <a:r>
              <a:rPr lang="en-US" altLang="ja-JP" sz="1600" dirty="0">
                <a:solidFill>
                  <a:schemeClr val="tx1"/>
                </a:solidFill>
              </a:rPr>
              <a:t>is ;</a:t>
            </a:r>
          </a:p>
          <a:p>
            <a:pPr>
              <a:defRPr/>
            </a:pPr>
            <a:r>
              <a:rPr lang="en-US" altLang="ja-JP" sz="1600" dirty="0">
                <a:solidFill>
                  <a:schemeClr val="tx1"/>
                </a:solidFill>
              </a:rPr>
              <a:t>2ψ + θ = π</a:t>
            </a:r>
          </a:p>
          <a:p>
            <a:pPr>
              <a:defRPr/>
            </a:pPr>
            <a:r>
              <a:rPr lang="ja-JP" altLang="en-US" sz="1600" dirty="0">
                <a:solidFill>
                  <a:schemeClr val="tx1"/>
                </a:solidFill>
              </a:rPr>
              <a:t>　∴　</a:t>
            </a:r>
            <a:r>
              <a:rPr lang="en-US" altLang="ja-JP" sz="1600" dirty="0">
                <a:solidFill>
                  <a:schemeClr val="tx1"/>
                </a:solidFill>
              </a:rPr>
              <a:t>θ = π – 2ψ</a:t>
            </a:r>
          </a:p>
          <a:p>
            <a:pPr>
              <a:lnSpc>
                <a:spcPct val="150000"/>
              </a:lnSpc>
              <a:defRPr/>
            </a:pPr>
            <a:r>
              <a:rPr lang="en-US" altLang="ja-JP" sz="1600" dirty="0" err="1">
                <a:solidFill>
                  <a:schemeClr val="tx1"/>
                </a:solidFill>
              </a:rPr>
              <a:t>E</a:t>
            </a:r>
            <a:r>
              <a:rPr lang="en-US" altLang="ja-JP" sz="1600" baseline="-25000" dirty="0" err="1">
                <a:solidFill>
                  <a:schemeClr val="tx1"/>
                </a:solidFill>
              </a:rPr>
              <a:t>tr</a:t>
            </a:r>
            <a:r>
              <a:rPr lang="en-US" altLang="ja-JP" sz="1600" dirty="0">
                <a:solidFill>
                  <a:schemeClr val="tx1"/>
                </a:solidFill>
              </a:rPr>
              <a:t> = </a:t>
            </a:r>
            <a:r>
              <a:rPr lang="en-US" altLang="ja-JP" sz="1600" dirty="0" err="1">
                <a:solidFill>
                  <a:schemeClr val="tx1"/>
                </a:solidFill>
              </a:rPr>
              <a:t>E</a:t>
            </a:r>
            <a:r>
              <a:rPr lang="en-US" altLang="ja-JP" sz="1600" baseline="-25000" dirty="0" err="1">
                <a:solidFill>
                  <a:schemeClr val="tx1"/>
                </a:solidFill>
              </a:rPr>
              <a:t>tr</a:t>
            </a:r>
            <a:r>
              <a:rPr lang="en-US" altLang="ja-JP" sz="1600" baseline="-25000" dirty="0">
                <a:solidFill>
                  <a:schemeClr val="tx1"/>
                </a:solidFill>
              </a:rPr>
              <a:t> max </a:t>
            </a:r>
            <a:r>
              <a:rPr lang="en-US" altLang="ja-JP" sz="1600" dirty="0">
                <a:solidFill>
                  <a:schemeClr val="tx1"/>
                </a:solidFill>
              </a:rPr>
              <a:t>sin</a:t>
            </a:r>
            <a:r>
              <a:rPr lang="en-US" altLang="ja-JP" sz="1600" baseline="30000" dirty="0">
                <a:solidFill>
                  <a:schemeClr val="tx1"/>
                </a:solidFill>
              </a:rPr>
              <a:t>2</a:t>
            </a:r>
            <a:r>
              <a:rPr lang="en-US" altLang="ja-JP" sz="1600" dirty="0">
                <a:solidFill>
                  <a:schemeClr val="tx1"/>
                </a:solidFill>
              </a:rPr>
              <a:t>(π/2 – ψ)</a:t>
            </a:r>
          </a:p>
          <a:p>
            <a:pPr>
              <a:lnSpc>
                <a:spcPct val="150000"/>
              </a:lnSpc>
              <a:defRPr/>
            </a:pPr>
            <a:r>
              <a:rPr lang="en-US" altLang="ja-JP" sz="1600" dirty="0">
                <a:solidFill>
                  <a:schemeClr val="tx1"/>
                </a:solidFill>
              </a:rPr>
              <a:t>While</a:t>
            </a:r>
            <a:r>
              <a:rPr lang="ja-JP" altLang="en-US" sz="1600" dirty="0">
                <a:solidFill>
                  <a:schemeClr val="tx1"/>
                </a:solidFill>
              </a:rPr>
              <a:t> </a:t>
            </a:r>
            <a:r>
              <a:rPr lang="en-US" altLang="ja-JP" sz="1600" dirty="0">
                <a:solidFill>
                  <a:schemeClr val="tx1"/>
                </a:solidFill>
              </a:rPr>
              <a:t>sin(π/2 – ψ) = cos (ψ) , then</a:t>
            </a:r>
          </a:p>
          <a:p>
            <a:pPr>
              <a:lnSpc>
                <a:spcPct val="150000"/>
              </a:lnSpc>
              <a:defRPr/>
            </a:pPr>
            <a:r>
              <a:rPr lang="en-US" altLang="ja-JP" sz="1600" dirty="0" err="1">
                <a:solidFill>
                  <a:schemeClr val="tx1"/>
                </a:solidFill>
              </a:rPr>
              <a:t>E</a:t>
            </a:r>
            <a:r>
              <a:rPr lang="en-US" altLang="ja-JP" sz="1600" baseline="-25000" dirty="0" err="1">
                <a:solidFill>
                  <a:schemeClr val="tx1"/>
                </a:solidFill>
              </a:rPr>
              <a:t>tr</a:t>
            </a:r>
            <a:r>
              <a:rPr lang="en-US" altLang="ja-JP" sz="1600" dirty="0">
                <a:solidFill>
                  <a:schemeClr val="tx1"/>
                </a:solidFill>
              </a:rPr>
              <a:t> = </a:t>
            </a:r>
            <a:r>
              <a:rPr lang="en-US" altLang="ja-JP" sz="1600" dirty="0" err="1">
                <a:solidFill>
                  <a:schemeClr val="tx1"/>
                </a:solidFill>
              </a:rPr>
              <a:t>E</a:t>
            </a:r>
            <a:r>
              <a:rPr lang="en-US" altLang="ja-JP" sz="1600" baseline="-25000" dirty="0" err="1">
                <a:solidFill>
                  <a:schemeClr val="tx1"/>
                </a:solidFill>
              </a:rPr>
              <a:t>tr</a:t>
            </a:r>
            <a:r>
              <a:rPr lang="en-US" altLang="ja-JP" sz="1600" baseline="-25000" dirty="0">
                <a:solidFill>
                  <a:schemeClr val="tx1"/>
                </a:solidFill>
              </a:rPr>
              <a:t> max </a:t>
            </a:r>
            <a:r>
              <a:rPr lang="en-US" altLang="ja-JP" sz="1600" dirty="0">
                <a:solidFill>
                  <a:schemeClr val="tx1"/>
                </a:solidFill>
              </a:rPr>
              <a:t>cos</a:t>
            </a:r>
            <a:r>
              <a:rPr lang="en-US" altLang="ja-JP" sz="1600" baseline="30000" dirty="0">
                <a:solidFill>
                  <a:schemeClr val="tx1"/>
                </a:solidFill>
              </a:rPr>
              <a:t>2</a:t>
            </a:r>
            <a:r>
              <a:rPr lang="en-US" altLang="ja-JP" sz="1600" dirty="0">
                <a:solidFill>
                  <a:schemeClr val="tx1"/>
                </a:solidFill>
              </a:rPr>
              <a:t>(ψ)</a:t>
            </a:r>
          </a:p>
          <a:p>
            <a:pPr>
              <a:lnSpc>
                <a:spcPct val="150000"/>
              </a:lnSpc>
              <a:defRPr/>
            </a:pPr>
            <a:r>
              <a:rPr lang="ja-JP" altLang="en-US" sz="1600" dirty="0">
                <a:solidFill>
                  <a:schemeClr val="tx1"/>
                </a:solidFill>
              </a:rPr>
              <a:t>　         </a:t>
            </a:r>
            <a:r>
              <a:rPr lang="en-US" altLang="ja-JP" sz="1600" dirty="0" err="1">
                <a:solidFill>
                  <a:schemeClr val="tx1"/>
                </a:solidFill>
              </a:rPr>
              <a:t>dE</a:t>
            </a:r>
            <a:r>
              <a:rPr lang="en-US" altLang="ja-JP" sz="1600" baseline="-25000" dirty="0" err="1">
                <a:solidFill>
                  <a:schemeClr val="tx1"/>
                </a:solidFill>
              </a:rPr>
              <a:t>tr</a:t>
            </a:r>
            <a:endParaRPr lang="en-US" altLang="ja-JP" sz="1600" baseline="-25000" dirty="0">
              <a:solidFill>
                <a:schemeClr val="tx1"/>
              </a:solidFill>
            </a:endParaRPr>
          </a:p>
          <a:p>
            <a:pPr>
              <a:lnSpc>
                <a:spcPts val="800"/>
              </a:lnSpc>
              <a:defRPr/>
            </a:pPr>
            <a:r>
              <a:rPr lang="en-US" altLang="ja-JP" sz="1600" dirty="0">
                <a:solidFill>
                  <a:schemeClr val="tx1"/>
                </a:solidFill>
              </a:rPr>
              <a:t>   </a:t>
            </a:r>
            <a:r>
              <a:rPr lang="ja-JP" altLang="en-US" sz="1600" dirty="0">
                <a:solidFill>
                  <a:schemeClr val="tx1"/>
                </a:solidFill>
              </a:rPr>
              <a:t>∴</a:t>
            </a:r>
            <a:r>
              <a:rPr lang="en-US" altLang="ja-JP" sz="1600" dirty="0">
                <a:solidFill>
                  <a:schemeClr val="tx1"/>
                </a:solidFill>
              </a:rPr>
              <a:t>              =  -2E</a:t>
            </a:r>
            <a:r>
              <a:rPr lang="en-US" altLang="ja-JP" sz="1600" baseline="-25000" dirty="0">
                <a:solidFill>
                  <a:schemeClr val="tx1"/>
                </a:solidFill>
              </a:rPr>
              <a:t>tr max </a:t>
            </a:r>
            <a:r>
              <a:rPr lang="en-US" altLang="ja-JP" sz="1600" dirty="0" err="1">
                <a:solidFill>
                  <a:schemeClr val="tx1"/>
                </a:solidFill>
              </a:rPr>
              <a:t>cosψ</a:t>
            </a:r>
            <a:r>
              <a:rPr lang="en-US" altLang="ja-JP" sz="1600" dirty="0">
                <a:solidFill>
                  <a:schemeClr val="tx1"/>
                </a:solidFill>
              </a:rPr>
              <a:t> </a:t>
            </a:r>
            <a:r>
              <a:rPr lang="en-US" altLang="ja-JP" sz="1600" dirty="0" err="1">
                <a:solidFill>
                  <a:schemeClr val="tx1"/>
                </a:solidFill>
              </a:rPr>
              <a:t>sinψ</a:t>
            </a:r>
            <a:endParaRPr lang="en-US" altLang="ja-JP" sz="1600" dirty="0">
              <a:solidFill>
                <a:schemeClr val="tx1"/>
              </a:solidFill>
            </a:endParaRPr>
          </a:p>
          <a:p>
            <a:pPr>
              <a:lnSpc>
                <a:spcPts val="800"/>
              </a:lnSpc>
              <a:defRPr/>
            </a:pPr>
            <a:r>
              <a:rPr lang="en-US" altLang="ja-JP" sz="1600" dirty="0">
                <a:solidFill>
                  <a:schemeClr val="tx1"/>
                </a:solidFill>
              </a:rPr>
              <a:t>            </a:t>
            </a:r>
            <a:r>
              <a:rPr lang="en-US" altLang="ja-JP" sz="1600" dirty="0" err="1">
                <a:solidFill>
                  <a:schemeClr val="tx1"/>
                </a:solidFill>
              </a:rPr>
              <a:t>dψ</a:t>
            </a:r>
            <a:endParaRPr lang="en-US" altLang="ja-JP" sz="1600" dirty="0">
              <a:solidFill>
                <a:schemeClr val="tx1"/>
              </a:solidFill>
            </a:endParaRPr>
          </a:p>
        </p:txBody>
      </p:sp>
      <p:cxnSp>
        <p:nvCxnSpPr>
          <p:cNvPr id="137" name="直線コネクタ 136"/>
          <p:cNvCxnSpPr/>
          <p:nvPr/>
        </p:nvCxnSpPr>
        <p:spPr>
          <a:xfrm flipV="1">
            <a:off x="995363" y="4692650"/>
            <a:ext cx="517525" cy="476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1" name="正方形/長方形 120"/>
          <p:cNvSpPr/>
          <p:nvPr/>
        </p:nvSpPr>
        <p:spPr>
          <a:xfrm>
            <a:off x="1943100" y="1620838"/>
            <a:ext cx="808038" cy="2682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sz="1600" dirty="0">
                <a:solidFill>
                  <a:schemeClr val="tx1"/>
                </a:solidFill>
              </a:rPr>
              <a:t>m</a:t>
            </a:r>
            <a:r>
              <a:rPr lang="en-US" altLang="ja-JP" sz="1600" baseline="-25000" dirty="0">
                <a:solidFill>
                  <a:schemeClr val="tx1"/>
                </a:solidFill>
              </a:rPr>
              <a:t>1</a:t>
            </a:r>
            <a:r>
              <a:rPr lang="en-US" altLang="ja-JP" sz="1600" dirty="0">
                <a:solidFill>
                  <a:schemeClr val="tx1"/>
                </a:solidFill>
              </a:rPr>
              <a:t>m</a:t>
            </a:r>
            <a:r>
              <a:rPr lang="en-US" altLang="ja-JP" sz="1600" baseline="-25000" dirty="0">
                <a:solidFill>
                  <a:schemeClr val="tx1"/>
                </a:solidFill>
              </a:rPr>
              <a:t>2</a:t>
            </a:r>
            <a:endParaRPr lang="ja-JP" altLang="en-US" sz="1600" baseline="-25000" dirty="0">
              <a:solidFill>
                <a:schemeClr val="tx1"/>
              </a:solidFill>
            </a:endParaRPr>
          </a:p>
        </p:txBody>
      </p:sp>
      <p:sp>
        <p:nvSpPr>
          <p:cNvPr id="122" name="正方形/長方形 121"/>
          <p:cNvSpPr/>
          <p:nvPr/>
        </p:nvSpPr>
        <p:spPr>
          <a:xfrm>
            <a:off x="1836738" y="1855788"/>
            <a:ext cx="1171575" cy="2698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sz="1600" dirty="0">
                <a:solidFill>
                  <a:schemeClr val="tx1"/>
                </a:solidFill>
              </a:rPr>
              <a:t>(m</a:t>
            </a:r>
            <a:r>
              <a:rPr lang="en-US" altLang="ja-JP" sz="1600" baseline="-25000" dirty="0">
                <a:solidFill>
                  <a:schemeClr val="tx1"/>
                </a:solidFill>
              </a:rPr>
              <a:t>1</a:t>
            </a:r>
            <a:r>
              <a:rPr lang="en-US" altLang="ja-JP" sz="1600" dirty="0">
                <a:solidFill>
                  <a:schemeClr val="tx1"/>
                </a:solidFill>
              </a:rPr>
              <a:t>+m</a:t>
            </a:r>
            <a:r>
              <a:rPr lang="en-US" altLang="ja-JP" sz="1600" baseline="-25000" dirty="0">
                <a:solidFill>
                  <a:schemeClr val="tx1"/>
                </a:solidFill>
              </a:rPr>
              <a:t>2</a:t>
            </a:r>
            <a:r>
              <a:rPr lang="en-US" altLang="ja-JP" sz="1600" dirty="0">
                <a:solidFill>
                  <a:schemeClr val="tx1"/>
                </a:solidFill>
              </a:rPr>
              <a:t>)</a:t>
            </a:r>
            <a:r>
              <a:rPr lang="en-US" altLang="ja-JP" sz="1600" baseline="30000" dirty="0">
                <a:solidFill>
                  <a:schemeClr val="tx1"/>
                </a:solidFill>
              </a:rPr>
              <a:t>2</a:t>
            </a:r>
            <a:endParaRPr lang="ja-JP" altLang="en-US" sz="1600" baseline="30000" dirty="0">
              <a:solidFill>
                <a:schemeClr val="tx1"/>
              </a:solidFill>
            </a:endParaRPr>
          </a:p>
        </p:txBody>
      </p:sp>
      <p:cxnSp>
        <p:nvCxnSpPr>
          <p:cNvPr id="123" name="直線コネクタ 122"/>
          <p:cNvCxnSpPr/>
          <p:nvPr/>
        </p:nvCxnSpPr>
        <p:spPr>
          <a:xfrm>
            <a:off x="1868488" y="1897063"/>
            <a:ext cx="82232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3" name="直線コネクタ 132"/>
          <p:cNvCxnSpPr/>
          <p:nvPr/>
        </p:nvCxnSpPr>
        <p:spPr>
          <a:xfrm>
            <a:off x="1712913" y="2270125"/>
            <a:ext cx="29686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34" name="正方形/長方形 133"/>
          <p:cNvSpPr/>
          <p:nvPr/>
        </p:nvSpPr>
        <p:spPr>
          <a:xfrm>
            <a:off x="1692275" y="2011363"/>
            <a:ext cx="334963" cy="2682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sz="1600" dirty="0">
                <a:solidFill>
                  <a:schemeClr val="tx1"/>
                </a:solidFill>
              </a:rPr>
              <a:t>θ</a:t>
            </a:r>
            <a:endParaRPr lang="ja-JP" altLang="en-US" sz="1600" baseline="-25000" dirty="0">
              <a:solidFill>
                <a:schemeClr val="tx1"/>
              </a:solidFill>
            </a:endParaRPr>
          </a:p>
        </p:txBody>
      </p:sp>
      <p:sp>
        <p:nvSpPr>
          <p:cNvPr id="135" name="正方形/長方形 134"/>
          <p:cNvSpPr/>
          <p:nvPr/>
        </p:nvSpPr>
        <p:spPr>
          <a:xfrm>
            <a:off x="1698625" y="2233613"/>
            <a:ext cx="231775" cy="2682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sz="1600" dirty="0">
                <a:solidFill>
                  <a:schemeClr val="tx1"/>
                </a:solidFill>
              </a:rPr>
              <a:t>2</a:t>
            </a:r>
            <a:endParaRPr lang="ja-JP" altLang="en-US" sz="1600" baseline="-25000" dirty="0">
              <a:solidFill>
                <a:schemeClr val="tx1"/>
              </a:solidFill>
            </a:endParaRPr>
          </a:p>
        </p:txBody>
      </p:sp>
      <p:sp>
        <p:nvSpPr>
          <p:cNvPr id="3" name="円弧 2"/>
          <p:cNvSpPr/>
          <p:nvPr/>
        </p:nvSpPr>
        <p:spPr>
          <a:xfrm flipH="1">
            <a:off x="6813550" y="1054100"/>
            <a:ext cx="3079750" cy="3079750"/>
          </a:xfrm>
          <a:prstGeom prst="arc">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ja-JP" altLang="en-US"/>
          </a:p>
        </p:txBody>
      </p:sp>
      <p:cxnSp>
        <p:nvCxnSpPr>
          <p:cNvPr id="6" name="直線コネクタ 5"/>
          <p:cNvCxnSpPr/>
          <p:nvPr/>
        </p:nvCxnSpPr>
        <p:spPr>
          <a:xfrm>
            <a:off x="6340475" y="2593975"/>
            <a:ext cx="224313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直線コネクタ 8"/>
          <p:cNvCxnSpPr/>
          <p:nvPr/>
        </p:nvCxnSpPr>
        <p:spPr>
          <a:xfrm flipV="1">
            <a:off x="8361363" y="881063"/>
            <a:ext cx="0" cy="189706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直線コネクタ 14"/>
          <p:cNvCxnSpPr/>
          <p:nvPr/>
        </p:nvCxnSpPr>
        <p:spPr>
          <a:xfrm flipH="1" flipV="1">
            <a:off x="7227888" y="1558925"/>
            <a:ext cx="1133475" cy="102552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直線コネクタ 137"/>
          <p:cNvCxnSpPr/>
          <p:nvPr/>
        </p:nvCxnSpPr>
        <p:spPr>
          <a:xfrm flipH="1" flipV="1">
            <a:off x="7089775" y="1728788"/>
            <a:ext cx="1271588" cy="87788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39" name="フリーフォーム 138"/>
          <p:cNvSpPr/>
          <p:nvPr/>
        </p:nvSpPr>
        <p:spPr>
          <a:xfrm flipH="1" flipV="1">
            <a:off x="7869238" y="2347913"/>
            <a:ext cx="96837" cy="241300"/>
          </a:xfrm>
          <a:custGeom>
            <a:avLst/>
            <a:gdLst>
              <a:gd name="connsiteX0" fmla="*/ 0 w 258792"/>
              <a:gd name="connsiteY0" fmla="*/ 0 h 362309"/>
              <a:gd name="connsiteX1" fmla="*/ 155275 w 258792"/>
              <a:gd name="connsiteY1" fmla="*/ 60385 h 362309"/>
              <a:gd name="connsiteX2" fmla="*/ 258792 w 258792"/>
              <a:gd name="connsiteY2" fmla="*/ 362309 h 362309"/>
              <a:gd name="connsiteX0" fmla="*/ 0 w 258792"/>
              <a:gd name="connsiteY0" fmla="*/ 0 h 362309"/>
              <a:gd name="connsiteX1" fmla="*/ 258792 w 258792"/>
              <a:gd name="connsiteY1" fmla="*/ 362309 h 362309"/>
              <a:gd name="connsiteX0" fmla="*/ 0 w 189781"/>
              <a:gd name="connsiteY0" fmla="*/ 0 h 483079"/>
              <a:gd name="connsiteX1" fmla="*/ 189781 w 189781"/>
              <a:gd name="connsiteY1" fmla="*/ 483079 h 483079"/>
              <a:gd name="connsiteX0" fmla="*/ 0 w 189781"/>
              <a:gd name="connsiteY0" fmla="*/ 0 h 483079"/>
              <a:gd name="connsiteX1" fmla="*/ 189781 w 189781"/>
              <a:gd name="connsiteY1" fmla="*/ 483079 h 483079"/>
              <a:gd name="connsiteX0" fmla="*/ 0 w 189781"/>
              <a:gd name="connsiteY0" fmla="*/ 0 h 483079"/>
              <a:gd name="connsiteX1" fmla="*/ 189781 w 189781"/>
              <a:gd name="connsiteY1" fmla="*/ 483079 h 483079"/>
              <a:gd name="connsiteX0" fmla="*/ 94921 w 125660"/>
              <a:gd name="connsiteY0" fmla="*/ 0 h 241540"/>
              <a:gd name="connsiteX1" fmla="*/ 30 w 125660"/>
              <a:gd name="connsiteY1" fmla="*/ 241540 h 241540"/>
              <a:gd name="connsiteX0" fmla="*/ 94891 w 133060"/>
              <a:gd name="connsiteY0" fmla="*/ 0 h 241540"/>
              <a:gd name="connsiteX1" fmla="*/ 0 w 133060"/>
              <a:gd name="connsiteY1" fmla="*/ 241540 h 241540"/>
              <a:gd name="connsiteX0" fmla="*/ 94891 w 96581"/>
              <a:gd name="connsiteY0" fmla="*/ 0 h 241540"/>
              <a:gd name="connsiteX1" fmla="*/ 0 w 96581"/>
              <a:gd name="connsiteY1" fmla="*/ 241540 h 241540"/>
            </a:gdLst>
            <a:ahLst/>
            <a:cxnLst>
              <a:cxn ang="0">
                <a:pos x="connsiteX0" y="connsiteY0"/>
              </a:cxn>
              <a:cxn ang="0">
                <a:pos x="connsiteX1" y="connsiteY1"/>
              </a:cxn>
            </a:cxnLst>
            <a:rect l="l" t="t" r="r" b="b"/>
            <a:pathLst>
              <a:path w="96581" h="241540">
                <a:moveTo>
                  <a:pt x="94891" y="0"/>
                </a:moveTo>
                <a:cubicBezTo>
                  <a:pt x="106392" y="161025"/>
                  <a:pt x="57510" y="192657"/>
                  <a:pt x="0" y="241540"/>
                </a:cubicBezTo>
              </a:path>
            </a:pathLst>
          </a:custGeom>
          <a:noFill/>
          <a:ln w="762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40" name="正方形/長方形 139"/>
          <p:cNvSpPr/>
          <p:nvPr/>
        </p:nvSpPr>
        <p:spPr>
          <a:xfrm>
            <a:off x="7466013" y="2255838"/>
            <a:ext cx="552450" cy="3746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b="1" dirty="0">
                <a:solidFill>
                  <a:schemeClr val="accent6">
                    <a:lumMod val="75000"/>
                  </a:schemeClr>
                </a:solidFill>
              </a:rPr>
              <a:t>ψ</a:t>
            </a:r>
            <a:endParaRPr lang="ja-JP" altLang="en-US" b="1" dirty="0">
              <a:solidFill>
                <a:schemeClr val="accent6">
                  <a:lumMod val="75000"/>
                </a:schemeClr>
              </a:solidFill>
            </a:endParaRPr>
          </a:p>
        </p:txBody>
      </p:sp>
      <p:sp>
        <p:nvSpPr>
          <p:cNvPr id="147" name="正方形/長方形 146"/>
          <p:cNvSpPr/>
          <p:nvPr/>
        </p:nvSpPr>
        <p:spPr>
          <a:xfrm>
            <a:off x="7454900" y="1531938"/>
            <a:ext cx="552450" cy="3746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b="1" dirty="0" err="1">
                <a:solidFill>
                  <a:schemeClr val="accent6">
                    <a:lumMod val="75000"/>
                  </a:schemeClr>
                </a:solidFill>
              </a:rPr>
              <a:t>Δψ</a:t>
            </a:r>
            <a:endParaRPr lang="ja-JP" altLang="en-US" b="1" dirty="0">
              <a:solidFill>
                <a:schemeClr val="accent6">
                  <a:lumMod val="75000"/>
                </a:schemeClr>
              </a:solidFill>
            </a:endParaRPr>
          </a:p>
        </p:txBody>
      </p:sp>
      <p:sp>
        <p:nvSpPr>
          <p:cNvPr id="31" name="フリーフォーム 30"/>
          <p:cNvSpPr/>
          <p:nvPr/>
        </p:nvSpPr>
        <p:spPr>
          <a:xfrm>
            <a:off x="7694613" y="1819275"/>
            <a:ext cx="250825" cy="190500"/>
          </a:xfrm>
          <a:custGeom>
            <a:avLst/>
            <a:gdLst>
              <a:gd name="connsiteX0" fmla="*/ 0 w 224287"/>
              <a:gd name="connsiteY0" fmla="*/ 345056 h 345056"/>
              <a:gd name="connsiteX1" fmla="*/ 224287 w 224287"/>
              <a:gd name="connsiteY1" fmla="*/ 0 h 345056"/>
              <a:gd name="connsiteX0" fmla="*/ 0 w 1466491"/>
              <a:gd name="connsiteY0" fmla="*/ 1449237 h 1449237"/>
              <a:gd name="connsiteX1" fmla="*/ 1466491 w 1466491"/>
              <a:gd name="connsiteY1" fmla="*/ 0 h 1449237"/>
              <a:gd name="connsiteX0" fmla="*/ 250166 w 250166"/>
              <a:gd name="connsiteY0" fmla="*/ 0 h 189782"/>
              <a:gd name="connsiteX1" fmla="*/ 0 w 250166"/>
              <a:gd name="connsiteY1" fmla="*/ 189782 h 189782"/>
              <a:gd name="connsiteX0" fmla="*/ 250166 w 250166"/>
              <a:gd name="connsiteY0" fmla="*/ 0 h 189782"/>
              <a:gd name="connsiteX1" fmla="*/ 0 w 250166"/>
              <a:gd name="connsiteY1" fmla="*/ 189782 h 189782"/>
              <a:gd name="connsiteX0" fmla="*/ 250166 w 250166"/>
              <a:gd name="connsiteY0" fmla="*/ 0 h 189782"/>
              <a:gd name="connsiteX1" fmla="*/ 0 w 250166"/>
              <a:gd name="connsiteY1" fmla="*/ 189782 h 189782"/>
              <a:gd name="connsiteX0" fmla="*/ 250166 w 250166"/>
              <a:gd name="connsiteY0" fmla="*/ 0 h 189782"/>
              <a:gd name="connsiteX1" fmla="*/ 0 w 250166"/>
              <a:gd name="connsiteY1" fmla="*/ 189782 h 189782"/>
            </a:gdLst>
            <a:ahLst/>
            <a:cxnLst>
              <a:cxn ang="0">
                <a:pos x="connsiteX0" y="connsiteY0"/>
              </a:cxn>
              <a:cxn ang="0">
                <a:pos x="connsiteX1" y="connsiteY1"/>
              </a:cxn>
            </a:cxnLst>
            <a:rect l="l" t="t" r="r" b="b"/>
            <a:pathLst>
              <a:path w="250166" h="189782">
                <a:moveTo>
                  <a:pt x="250166" y="0"/>
                </a:moveTo>
                <a:cubicBezTo>
                  <a:pt x="115019" y="46008"/>
                  <a:pt x="109268" y="74762"/>
                  <a:pt x="0" y="189782"/>
                </a:cubicBezTo>
              </a:path>
            </a:pathLst>
          </a:custGeom>
          <a:noFill/>
          <a:ln>
            <a:solidFill>
              <a:schemeClr val="accent6">
                <a:lumMod val="75000"/>
              </a:schemeClr>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48" name="フリーフォーム 147"/>
          <p:cNvSpPr/>
          <p:nvPr/>
        </p:nvSpPr>
        <p:spPr>
          <a:xfrm>
            <a:off x="7491413" y="2085975"/>
            <a:ext cx="138112" cy="293688"/>
          </a:xfrm>
          <a:custGeom>
            <a:avLst/>
            <a:gdLst>
              <a:gd name="connsiteX0" fmla="*/ 0 w 224287"/>
              <a:gd name="connsiteY0" fmla="*/ 345056 h 345056"/>
              <a:gd name="connsiteX1" fmla="*/ 224287 w 224287"/>
              <a:gd name="connsiteY1" fmla="*/ 0 h 345056"/>
              <a:gd name="connsiteX0" fmla="*/ 0 w 138023"/>
              <a:gd name="connsiteY0" fmla="*/ 293298 h 293298"/>
              <a:gd name="connsiteX1" fmla="*/ 138023 w 138023"/>
              <a:gd name="connsiteY1" fmla="*/ 0 h 293298"/>
              <a:gd name="connsiteX0" fmla="*/ 0 w 138023"/>
              <a:gd name="connsiteY0" fmla="*/ 293298 h 293298"/>
              <a:gd name="connsiteX1" fmla="*/ 138023 w 138023"/>
              <a:gd name="connsiteY1" fmla="*/ 0 h 293298"/>
              <a:gd name="connsiteX0" fmla="*/ 0 w 138023"/>
              <a:gd name="connsiteY0" fmla="*/ 293298 h 293298"/>
              <a:gd name="connsiteX1" fmla="*/ 138023 w 138023"/>
              <a:gd name="connsiteY1" fmla="*/ 0 h 293298"/>
            </a:gdLst>
            <a:ahLst/>
            <a:cxnLst>
              <a:cxn ang="0">
                <a:pos x="connsiteX0" y="connsiteY0"/>
              </a:cxn>
              <a:cxn ang="0">
                <a:pos x="connsiteX1" y="connsiteY1"/>
              </a:cxn>
            </a:cxnLst>
            <a:rect l="l" t="t" r="r" b="b"/>
            <a:pathLst>
              <a:path w="138023" h="293298">
                <a:moveTo>
                  <a:pt x="0" y="293298"/>
                </a:moveTo>
                <a:cubicBezTo>
                  <a:pt x="11503" y="178280"/>
                  <a:pt x="48883" y="97766"/>
                  <a:pt x="138023" y="0"/>
                </a:cubicBezTo>
              </a:path>
            </a:pathLst>
          </a:custGeom>
          <a:noFill/>
          <a:ln>
            <a:solidFill>
              <a:schemeClr val="accent6">
                <a:lumMod val="75000"/>
              </a:schemeClr>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49" name="正方形/長方形 148"/>
          <p:cNvSpPr/>
          <p:nvPr/>
        </p:nvSpPr>
        <p:spPr>
          <a:xfrm>
            <a:off x="6665913" y="2590800"/>
            <a:ext cx="1125537" cy="3746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sz="2800" b="1" dirty="0">
                <a:solidFill>
                  <a:schemeClr val="tx1"/>
                </a:solidFill>
              </a:rPr>
              <a:t>R</a:t>
            </a:r>
            <a:r>
              <a:rPr lang="en-US" altLang="ja-JP" b="1" dirty="0">
                <a:solidFill>
                  <a:schemeClr val="tx1"/>
                </a:solidFill>
              </a:rPr>
              <a:t> =r</a:t>
            </a:r>
            <a:r>
              <a:rPr lang="en-US" altLang="ja-JP" b="1" baseline="-25000" dirty="0">
                <a:solidFill>
                  <a:schemeClr val="tx1"/>
                </a:solidFill>
              </a:rPr>
              <a:t>1</a:t>
            </a:r>
            <a:r>
              <a:rPr lang="en-US" altLang="ja-JP" b="1" dirty="0">
                <a:solidFill>
                  <a:schemeClr val="tx1"/>
                </a:solidFill>
              </a:rPr>
              <a:t> + r</a:t>
            </a:r>
            <a:r>
              <a:rPr lang="en-US" altLang="ja-JP" b="1" baseline="-25000" dirty="0">
                <a:solidFill>
                  <a:schemeClr val="tx1"/>
                </a:solidFill>
              </a:rPr>
              <a:t>2</a:t>
            </a:r>
            <a:endParaRPr lang="ja-JP" altLang="en-US" b="1" baseline="-25000" dirty="0">
              <a:solidFill>
                <a:schemeClr val="tx1"/>
              </a:solidFill>
            </a:endParaRPr>
          </a:p>
        </p:txBody>
      </p:sp>
      <p:cxnSp>
        <p:nvCxnSpPr>
          <p:cNvPr id="152" name="直線コネクタ 151"/>
          <p:cNvCxnSpPr/>
          <p:nvPr/>
        </p:nvCxnSpPr>
        <p:spPr>
          <a:xfrm flipV="1">
            <a:off x="7100888" y="1728788"/>
            <a:ext cx="0" cy="88741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8" name="直線コネクタ 157"/>
          <p:cNvCxnSpPr>
            <a:stCxn id="16393" idx="0"/>
          </p:cNvCxnSpPr>
          <p:nvPr/>
        </p:nvCxnSpPr>
        <p:spPr>
          <a:xfrm>
            <a:off x="5588000" y="1558925"/>
            <a:ext cx="163988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1" name="直線コネクタ 160"/>
          <p:cNvCxnSpPr/>
          <p:nvPr/>
        </p:nvCxnSpPr>
        <p:spPr>
          <a:xfrm flipV="1">
            <a:off x="6580188" y="1728788"/>
            <a:ext cx="0" cy="246062"/>
          </a:xfrm>
          <a:prstGeom prst="line">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62" name="直線コネクタ 161"/>
          <p:cNvCxnSpPr/>
          <p:nvPr/>
        </p:nvCxnSpPr>
        <p:spPr>
          <a:xfrm>
            <a:off x="6572250" y="1298575"/>
            <a:ext cx="7938" cy="260350"/>
          </a:xfrm>
          <a:prstGeom prst="line">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63" name="正方形/長方形 162"/>
          <p:cNvSpPr/>
          <p:nvPr/>
        </p:nvSpPr>
        <p:spPr>
          <a:xfrm>
            <a:off x="6588125" y="1192213"/>
            <a:ext cx="519113" cy="3746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sz="2000" dirty="0" err="1">
                <a:solidFill>
                  <a:schemeClr val="tx1"/>
                </a:solidFill>
              </a:rPr>
              <a:t>Δr</a:t>
            </a:r>
            <a:r>
              <a:rPr lang="en-US" altLang="ja-JP" sz="2000" dirty="0">
                <a:solidFill>
                  <a:schemeClr val="tx1"/>
                </a:solidFill>
              </a:rPr>
              <a:t>’</a:t>
            </a:r>
            <a:endParaRPr lang="ja-JP" altLang="en-US" sz="1400" baseline="-25000" dirty="0">
              <a:solidFill>
                <a:schemeClr val="tx1"/>
              </a:solidFill>
            </a:endParaRPr>
          </a:p>
        </p:txBody>
      </p:sp>
      <p:sp>
        <p:nvSpPr>
          <p:cNvPr id="164" name="正方形/長方形 163"/>
          <p:cNvSpPr/>
          <p:nvPr/>
        </p:nvSpPr>
        <p:spPr>
          <a:xfrm>
            <a:off x="7046913" y="2020888"/>
            <a:ext cx="373062" cy="3746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sz="2000" dirty="0">
                <a:solidFill>
                  <a:schemeClr val="tx1"/>
                </a:solidFill>
              </a:rPr>
              <a:t>r’</a:t>
            </a:r>
            <a:endParaRPr lang="ja-JP" altLang="en-US" sz="1400" baseline="-25000" dirty="0">
              <a:solidFill>
                <a:schemeClr val="tx1"/>
              </a:solidFill>
            </a:endParaRPr>
          </a:p>
        </p:txBody>
      </p:sp>
      <p:sp>
        <p:nvSpPr>
          <p:cNvPr id="16393" name="円/楕円 16392"/>
          <p:cNvSpPr/>
          <p:nvPr/>
        </p:nvSpPr>
        <p:spPr>
          <a:xfrm>
            <a:off x="5241925" y="1558925"/>
            <a:ext cx="690563" cy="2120900"/>
          </a:xfrm>
          <a:prstGeom prst="ellipse">
            <a:avLst/>
          </a:prstGeom>
          <a:solidFill>
            <a:schemeClr val="bg1">
              <a:lumMod val="8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65" name="円/楕円 164"/>
          <p:cNvSpPr/>
          <p:nvPr/>
        </p:nvSpPr>
        <p:spPr>
          <a:xfrm>
            <a:off x="5334000" y="1728788"/>
            <a:ext cx="519113" cy="1722437"/>
          </a:xfrm>
          <a:prstGeom prst="ellipse">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cxnSp>
        <p:nvCxnSpPr>
          <p:cNvPr id="153" name="直線コネクタ 152"/>
          <p:cNvCxnSpPr/>
          <p:nvPr/>
        </p:nvCxnSpPr>
        <p:spPr>
          <a:xfrm>
            <a:off x="5607050" y="1728788"/>
            <a:ext cx="148272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66" name="正方形/長方形 165"/>
          <p:cNvSpPr/>
          <p:nvPr/>
        </p:nvSpPr>
        <p:spPr>
          <a:xfrm>
            <a:off x="4733925" y="3025775"/>
            <a:ext cx="3917950" cy="2020888"/>
          </a:xfrm>
          <a:prstGeom prst="rect">
            <a:avLst/>
          </a:prstGeom>
          <a:solidFill>
            <a:srgbClr val="CCFFCC"/>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nSpc>
                <a:spcPct val="150000"/>
              </a:lnSpc>
              <a:defRPr/>
            </a:pPr>
            <a:r>
              <a:rPr lang="en-US" altLang="ja-JP" sz="1600" dirty="0">
                <a:solidFill>
                  <a:schemeClr val="tx1"/>
                </a:solidFill>
              </a:rPr>
              <a:t>r’ = R sin ψ  ,</a:t>
            </a:r>
          </a:p>
          <a:p>
            <a:pPr>
              <a:lnSpc>
                <a:spcPct val="150000"/>
              </a:lnSpc>
              <a:defRPr/>
            </a:pPr>
            <a:r>
              <a:rPr lang="en-US" altLang="ja-JP" sz="1600" dirty="0" err="1">
                <a:solidFill>
                  <a:schemeClr val="tx1"/>
                </a:solidFill>
              </a:rPr>
              <a:t>dr</a:t>
            </a:r>
            <a:r>
              <a:rPr lang="en-US" altLang="ja-JP" sz="1600" dirty="0">
                <a:solidFill>
                  <a:schemeClr val="tx1"/>
                </a:solidFill>
              </a:rPr>
              <a:t>’</a:t>
            </a:r>
          </a:p>
          <a:p>
            <a:pPr>
              <a:lnSpc>
                <a:spcPts val="800"/>
              </a:lnSpc>
              <a:defRPr/>
            </a:pPr>
            <a:r>
              <a:rPr lang="en-US" altLang="ja-JP" sz="1600" dirty="0">
                <a:solidFill>
                  <a:schemeClr val="tx1"/>
                </a:solidFill>
              </a:rPr>
              <a:t>     </a:t>
            </a:r>
            <a:r>
              <a:rPr lang="ja-JP" altLang="en-US" sz="1600" dirty="0">
                <a:solidFill>
                  <a:schemeClr val="tx1"/>
                </a:solidFill>
              </a:rPr>
              <a:t>   </a:t>
            </a:r>
            <a:r>
              <a:rPr lang="en-US" altLang="ja-JP" sz="1600" dirty="0">
                <a:solidFill>
                  <a:schemeClr val="tx1"/>
                </a:solidFill>
              </a:rPr>
              <a:t>= R cos ψ</a:t>
            </a:r>
          </a:p>
          <a:p>
            <a:pPr>
              <a:lnSpc>
                <a:spcPts val="800"/>
              </a:lnSpc>
              <a:defRPr/>
            </a:pPr>
            <a:r>
              <a:rPr lang="en-US" altLang="ja-JP" sz="1600" dirty="0" err="1">
                <a:solidFill>
                  <a:schemeClr val="tx1"/>
                </a:solidFill>
              </a:rPr>
              <a:t>dψ</a:t>
            </a:r>
            <a:endParaRPr lang="en-US" altLang="ja-JP" sz="1600" dirty="0">
              <a:solidFill>
                <a:schemeClr val="tx1"/>
              </a:solidFill>
            </a:endParaRPr>
          </a:p>
          <a:p>
            <a:pPr>
              <a:lnSpc>
                <a:spcPct val="150000"/>
              </a:lnSpc>
              <a:defRPr/>
            </a:pPr>
            <a:r>
              <a:rPr lang="ja-JP" altLang="en-US" sz="1600" dirty="0">
                <a:solidFill>
                  <a:schemeClr val="tx1"/>
                </a:solidFill>
              </a:rPr>
              <a:t>　∴　</a:t>
            </a:r>
            <a:r>
              <a:rPr lang="en-US" altLang="ja-JP" sz="1600" dirty="0" err="1">
                <a:solidFill>
                  <a:schemeClr val="tx1"/>
                </a:solidFill>
              </a:rPr>
              <a:t>Δr</a:t>
            </a:r>
            <a:r>
              <a:rPr lang="en-US" altLang="ja-JP" sz="1600" dirty="0">
                <a:solidFill>
                  <a:schemeClr val="tx1"/>
                </a:solidFill>
              </a:rPr>
              <a:t>’ = R cos ψ </a:t>
            </a:r>
            <a:r>
              <a:rPr lang="ja-JP" altLang="en-US" sz="1600" dirty="0">
                <a:solidFill>
                  <a:schemeClr val="tx1"/>
                </a:solidFill>
              </a:rPr>
              <a:t>・ </a:t>
            </a:r>
            <a:r>
              <a:rPr lang="en-US" altLang="ja-JP" sz="1600" dirty="0" err="1">
                <a:solidFill>
                  <a:schemeClr val="tx1"/>
                </a:solidFill>
              </a:rPr>
              <a:t>Δψ</a:t>
            </a:r>
            <a:endParaRPr lang="en-US" altLang="ja-JP" sz="1600" dirty="0">
              <a:solidFill>
                <a:schemeClr val="tx1"/>
              </a:solidFill>
            </a:endParaRPr>
          </a:p>
          <a:p>
            <a:pPr>
              <a:defRPr/>
            </a:pPr>
            <a:r>
              <a:rPr lang="en-US" altLang="ja-JP" sz="1600" dirty="0" err="1">
                <a:solidFill>
                  <a:schemeClr val="tx1"/>
                </a:solidFill>
              </a:rPr>
              <a:t>Δs</a:t>
            </a:r>
            <a:r>
              <a:rPr lang="en-US" altLang="ja-JP" sz="1600" dirty="0">
                <a:solidFill>
                  <a:schemeClr val="tx1"/>
                </a:solidFill>
              </a:rPr>
              <a:t> = 2 π r’ </a:t>
            </a:r>
            <a:r>
              <a:rPr lang="ja-JP" altLang="en-US" sz="1600" dirty="0">
                <a:solidFill>
                  <a:schemeClr val="tx1"/>
                </a:solidFill>
              </a:rPr>
              <a:t>・ </a:t>
            </a:r>
            <a:r>
              <a:rPr lang="en-US" altLang="ja-JP" sz="1600" dirty="0" err="1">
                <a:solidFill>
                  <a:schemeClr val="tx1"/>
                </a:solidFill>
              </a:rPr>
              <a:t>Δr</a:t>
            </a:r>
            <a:r>
              <a:rPr lang="en-US" altLang="ja-JP" sz="1600" dirty="0">
                <a:solidFill>
                  <a:schemeClr val="tx1"/>
                </a:solidFill>
              </a:rPr>
              <a:t>’</a:t>
            </a:r>
          </a:p>
          <a:p>
            <a:pPr>
              <a:defRPr/>
            </a:pPr>
            <a:r>
              <a:rPr lang="en-US" altLang="ja-JP" sz="1600" dirty="0">
                <a:solidFill>
                  <a:schemeClr val="tx1"/>
                </a:solidFill>
              </a:rPr>
              <a:t>     = 2πR</a:t>
            </a:r>
            <a:r>
              <a:rPr lang="en-US" altLang="ja-JP" sz="1600" baseline="30000" dirty="0">
                <a:solidFill>
                  <a:schemeClr val="tx1"/>
                </a:solidFill>
              </a:rPr>
              <a:t>2</a:t>
            </a:r>
            <a:r>
              <a:rPr lang="en-US" altLang="ja-JP" sz="1600" dirty="0">
                <a:solidFill>
                  <a:schemeClr val="tx1"/>
                </a:solidFill>
              </a:rPr>
              <a:t> sin ψ </a:t>
            </a:r>
            <a:r>
              <a:rPr lang="ja-JP" altLang="en-US" sz="1600" dirty="0">
                <a:solidFill>
                  <a:schemeClr val="tx1"/>
                </a:solidFill>
              </a:rPr>
              <a:t>・ </a:t>
            </a:r>
            <a:r>
              <a:rPr lang="en-US" altLang="ja-JP" sz="1600" dirty="0">
                <a:solidFill>
                  <a:schemeClr val="tx1"/>
                </a:solidFill>
              </a:rPr>
              <a:t>R cos ψ </a:t>
            </a:r>
            <a:r>
              <a:rPr lang="ja-JP" altLang="en-US" sz="1600" dirty="0">
                <a:solidFill>
                  <a:schemeClr val="tx1"/>
                </a:solidFill>
              </a:rPr>
              <a:t>・ </a:t>
            </a:r>
            <a:r>
              <a:rPr lang="en-US" altLang="ja-JP" sz="1600" dirty="0" err="1">
                <a:solidFill>
                  <a:schemeClr val="tx1"/>
                </a:solidFill>
              </a:rPr>
              <a:t>Δψ</a:t>
            </a:r>
            <a:endParaRPr lang="en-US" altLang="ja-JP" sz="1600" dirty="0">
              <a:solidFill>
                <a:schemeClr val="tx1"/>
              </a:solidFill>
            </a:endParaRPr>
          </a:p>
        </p:txBody>
      </p:sp>
      <p:sp>
        <p:nvSpPr>
          <p:cNvPr id="16398" name="四角形吹き出し 16397"/>
          <p:cNvSpPr/>
          <p:nvPr/>
        </p:nvSpPr>
        <p:spPr>
          <a:xfrm>
            <a:off x="4381500" y="946150"/>
            <a:ext cx="1212850" cy="415925"/>
          </a:xfrm>
          <a:prstGeom prst="wedgeRectCallout">
            <a:avLst>
              <a:gd name="adj1" fmla="val 42916"/>
              <a:gd name="adj2" fmla="val 114245"/>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400" dirty="0">
                <a:solidFill>
                  <a:schemeClr val="tx1"/>
                </a:solidFill>
              </a:rPr>
              <a:t>small cross-section</a:t>
            </a:r>
            <a:r>
              <a:rPr lang="ja-JP" altLang="en-US" sz="1400" dirty="0">
                <a:solidFill>
                  <a:schemeClr val="tx1"/>
                </a:solidFill>
              </a:rPr>
              <a:t> </a:t>
            </a:r>
            <a:r>
              <a:rPr lang="en-US" altLang="ja-JP" sz="1400" dirty="0" err="1">
                <a:solidFill>
                  <a:schemeClr val="tx1"/>
                </a:solidFill>
              </a:rPr>
              <a:t>Δs</a:t>
            </a:r>
            <a:endParaRPr lang="ja-JP" altLang="en-US" sz="1400" dirty="0">
              <a:solidFill>
                <a:schemeClr val="tx1"/>
              </a:solidFill>
            </a:endParaRPr>
          </a:p>
        </p:txBody>
      </p:sp>
      <p:sp>
        <p:nvSpPr>
          <p:cNvPr id="167" name="正方形/長方形 166"/>
          <p:cNvSpPr/>
          <p:nvPr/>
        </p:nvSpPr>
        <p:spPr>
          <a:xfrm>
            <a:off x="465138" y="5068888"/>
            <a:ext cx="3916362" cy="1652587"/>
          </a:xfrm>
          <a:prstGeom prst="rect">
            <a:avLst/>
          </a:prstGeom>
          <a:solidFill>
            <a:srgbClr val="CCFFFF"/>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nSpc>
                <a:spcPct val="150000"/>
              </a:lnSpc>
              <a:defRPr/>
            </a:pPr>
            <a:r>
              <a:rPr lang="en-US" altLang="ja-JP" sz="1600" dirty="0" err="1">
                <a:solidFill>
                  <a:schemeClr val="tx1"/>
                </a:solidFill>
              </a:rPr>
              <a:t>E</a:t>
            </a:r>
            <a:r>
              <a:rPr lang="en-US" altLang="ja-JP" sz="1600" baseline="-25000" dirty="0" err="1">
                <a:solidFill>
                  <a:schemeClr val="tx1"/>
                </a:solidFill>
              </a:rPr>
              <a:t>tr</a:t>
            </a:r>
            <a:r>
              <a:rPr lang="en-US" altLang="ja-JP" sz="1600" dirty="0">
                <a:solidFill>
                  <a:schemeClr val="tx1"/>
                </a:solidFill>
              </a:rPr>
              <a:t> change due to the change of ψ is,</a:t>
            </a:r>
          </a:p>
          <a:p>
            <a:pPr>
              <a:lnSpc>
                <a:spcPct val="150000"/>
              </a:lnSpc>
              <a:defRPr/>
            </a:pPr>
            <a:r>
              <a:rPr lang="en-US" altLang="ja-JP" sz="1600" dirty="0" err="1">
                <a:solidFill>
                  <a:schemeClr val="tx1"/>
                </a:solidFill>
              </a:rPr>
              <a:t>ΔE</a:t>
            </a:r>
            <a:r>
              <a:rPr lang="en-US" altLang="ja-JP" sz="1600" baseline="-25000" dirty="0" err="1">
                <a:solidFill>
                  <a:schemeClr val="tx1"/>
                </a:solidFill>
              </a:rPr>
              <a:t>tr</a:t>
            </a:r>
            <a:r>
              <a:rPr lang="en-US" altLang="ja-JP" sz="1600" dirty="0">
                <a:solidFill>
                  <a:schemeClr val="tx1"/>
                </a:solidFill>
              </a:rPr>
              <a:t> = (</a:t>
            </a:r>
            <a:r>
              <a:rPr lang="en-US" altLang="ja-JP" sz="1600" dirty="0" err="1">
                <a:solidFill>
                  <a:schemeClr val="tx1"/>
                </a:solidFill>
              </a:rPr>
              <a:t>dE</a:t>
            </a:r>
            <a:r>
              <a:rPr lang="en-US" altLang="ja-JP" sz="1600" baseline="-25000" dirty="0" err="1">
                <a:solidFill>
                  <a:schemeClr val="tx1"/>
                </a:solidFill>
              </a:rPr>
              <a:t>tr</a:t>
            </a:r>
            <a:r>
              <a:rPr lang="en-US" altLang="ja-JP" sz="1600" dirty="0">
                <a:solidFill>
                  <a:schemeClr val="tx1"/>
                </a:solidFill>
              </a:rPr>
              <a:t> / </a:t>
            </a:r>
            <a:r>
              <a:rPr lang="en-US" altLang="ja-JP" sz="1600" dirty="0" err="1">
                <a:solidFill>
                  <a:schemeClr val="tx1"/>
                </a:solidFill>
              </a:rPr>
              <a:t>dψ</a:t>
            </a:r>
            <a:r>
              <a:rPr lang="en-US" altLang="ja-JP" sz="1600" dirty="0">
                <a:solidFill>
                  <a:schemeClr val="tx1"/>
                </a:solidFill>
              </a:rPr>
              <a:t>) </a:t>
            </a:r>
            <a:r>
              <a:rPr lang="en-US" altLang="ja-JP" sz="1600" dirty="0" err="1">
                <a:solidFill>
                  <a:schemeClr val="tx1"/>
                </a:solidFill>
              </a:rPr>
              <a:t>Δψ</a:t>
            </a:r>
            <a:r>
              <a:rPr lang="ja-JP" altLang="en-US" sz="1600" dirty="0">
                <a:solidFill>
                  <a:schemeClr val="tx1"/>
                </a:solidFill>
              </a:rPr>
              <a:t> </a:t>
            </a:r>
            <a:r>
              <a:rPr lang="en-US" altLang="ja-JP" sz="1600" dirty="0">
                <a:solidFill>
                  <a:schemeClr val="tx1"/>
                </a:solidFill>
              </a:rPr>
              <a:t>= -2E</a:t>
            </a:r>
            <a:r>
              <a:rPr lang="en-US" altLang="ja-JP" sz="1600" baseline="-25000" dirty="0">
                <a:solidFill>
                  <a:schemeClr val="tx1"/>
                </a:solidFill>
              </a:rPr>
              <a:t>tr max </a:t>
            </a:r>
            <a:r>
              <a:rPr lang="en-US" altLang="ja-JP" sz="1600" dirty="0" err="1">
                <a:solidFill>
                  <a:schemeClr val="tx1"/>
                </a:solidFill>
              </a:rPr>
              <a:t>cosψ</a:t>
            </a:r>
            <a:r>
              <a:rPr lang="en-US" altLang="ja-JP" sz="1600" dirty="0">
                <a:solidFill>
                  <a:schemeClr val="tx1"/>
                </a:solidFill>
              </a:rPr>
              <a:t> </a:t>
            </a:r>
            <a:r>
              <a:rPr lang="en-US" altLang="ja-JP" sz="1600" dirty="0" err="1">
                <a:solidFill>
                  <a:schemeClr val="tx1"/>
                </a:solidFill>
              </a:rPr>
              <a:t>sinψ</a:t>
            </a:r>
            <a:r>
              <a:rPr lang="en-US" altLang="ja-JP" sz="1600" dirty="0">
                <a:solidFill>
                  <a:schemeClr val="tx1"/>
                </a:solidFill>
              </a:rPr>
              <a:t> </a:t>
            </a:r>
            <a:r>
              <a:rPr lang="en-US" altLang="ja-JP" sz="1600" dirty="0" err="1">
                <a:solidFill>
                  <a:schemeClr val="tx1"/>
                </a:solidFill>
              </a:rPr>
              <a:t>Δψ</a:t>
            </a:r>
            <a:endParaRPr lang="en-US" altLang="ja-JP" sz="1600" dirty="0">
              <a:solidFill>
                <a:schemeClr val="tx1"/>
              </a:solidFill>
            </a:endParaRPr>
          </a:p>
          <a:p>
            <a:pPr>
              <a:lnSpc>
                <a:spcPct val="150000"/>
              </a:lnSpc>
              <a:defRPr/>
            </a:pPr>
            <a:r>
              <a:rPr lang="en-US" altLang="ja-JP" sz="1600" dirty="0">
                <a:solidFill>
                  <a:schemeClr val="tx1"/>
                </a:solidFill>
              </a:rPr>
              <a:t>Differential cross section σ is, therefore,</a:t>
            </a:r>
          </a:p>
          <a:p>
            <a:pPr>
              <a:defRPr/>
            </a:pPr>
            <a:r>
              <a:rPr lang="en-US" altLang="ja-JP" sz="1100" dirty="0">
                <a:solidFill>
                  <a:schemeClr val="tx1"/>
                </a:solidFill>
              </a:rPr>
              <a:t>(considering </a:t>
            </a:r>
            <a:r>
              <a:rPr lang="en-US" altLang="ja-JP" sz="1100" dirty="0" err="1">
                <a:solidFill>
                  <a:schemeClr val="tx1"/>
                </a:solidFill>
              </a:rPr>
              <a:t>E</a:t>
            </a:r>
            <a:r>
              <a:rPr lang="en-US" altLang="ja-JP" sz="1100" baseline="-25000" dirty="0" err="1">
                <a:solidFill>
                  <a:schemeClr val="tx1"/>
                </a:solidFill>
              </a:rPr>
              <a:t>tr</a:t>
            </a:r>
            <a:r>
              <a:rPr lang="en-US" altLang="ja-JP" sz="1100" dirty="0">
                <a:solidFill>
                  <a:schemeClr val="tx1"/>
                </a:solidFill>
              </a:rPr>
              <a:t> &lt; 0</a:t>
            </a:r>
            <a:r>
              <a:rPr lang="ja-JP" altLang="en-US" sz="1100" dirty="0">
                <a:solidFill>
                  <a:schemeClr val="tx1"/>
                </a:solidFill>
              </a:rPr>
              <a:t>）</a:t>
            </a:r>
            <a:endParaRPr lang="en-US" altLang="ja-JP" sz="1100" dirty="0">
              <a:solidFill>
                <a:schemeClr val="tx1"/>
              </a:solidFill>
            </a:endParaRPr>
          </a:p>
          <a:p>
            <a:pPr>
              <a:lnSpc>
                <a:spcPct val="150000"/>
              </a:lnSpc>
              <a:defRPr/>
            </a:pPr>
            <a:r>
              <a:rPr lang="en-US" altLang="ja-JP" sz="1600" dirty="0">
                <a:solidFill>
                  <a:schemeClr val="tx1"/>
                </a:solidFill>
              </a:rPr>
              <a:t>σ = </a:t>
            </a:r>
            <a:r>
              <a:rPr lang="en-US" altLang="ja-JP" sz="1600" dirty="0" err="1">
                <a:solidFill>
                  <a:schemeClr val="tx1"/>
                </a:solidFill>
              </a:rPr>
              <a:t>Δs</a:t>
            </a:r>
            <a:r>
              <a:rPr lang="en-US" altLang="ja-JP" sz="1600" dirty="0">
                <a:solidFill>
                  <a:schemeClr val="tx1"/>
                </a:solidFill>
              </a:rPr>
              <a:t> / -</a:t>
            </a:r>
            <a:r>
              <a:rPr lang="en-US" altLang="ja-JP" sz="1600" dirty="0" err="1">
                <a:solidFill>
                  <a:schemeClr val="tx1"/>
                </a:solidFill>
              </a:rPr>
              <a:t>ΔE</a:t>
            </a:r>
            <a:r>
              <a:rPr lang="en-US" altLang="ja-JP" sz="1600" baseline="-25000" dirty="0" err="1">
                <a:solidFill>
                  <a:schemeClr val="tx1"/>
                </a:solidFill>
              </a:rPr>
              <a:t>tr</a:t>
            </a:r>
            <a:r>
              <a:rPr lang="en-US" altLang="ja-JP" sz="1600" dirty="0">
                <a:solidFill>
                  <a:schemeClr val="tx1"/>
                </a:solidFill>
              </a:rPr>
              <a:t> = π R</a:t>
            </a:r>
            <a:r>
              <a:rPr lang="en-US" altLang="ja-JP" sz="1600" baseline="30000" dirty="0">
                <a:solidFill>
                  <a:schemeClr val="tx1"/>
                </a:solidFill>
              </a:rPr>
              <a:t>2</a:t>
            </a:r>
            <a:r>
              <a:rPr lang="en-US" altLang="ja-JP" sz="1600" dirty="0">
                <a:solidFill>
                  <a:schemeClr val="tx1"/>
                </a:solidFill>
              </a:rPr>
              <a:t> /</a:t>
            </a:r>
            <a:r>
              <a:rPr lang="en-US" altLang="ja-JP" sz="1600" dirty="0" err="1">
                <a:solidFill>
                  <a:schemeClr val="tx1"/>
                </a:solidFill>
              </a:rPr>
              <a:t>E</a:t>
            </a:r>
            <a:r>
              <a:rPr lang="en-US" altLang="ja-JP" sz="1600" baseline="-25000" dirty="0" err="1">
                <a:solidFill>
                  <a:schemeClr val="tx1"/>
                </a:solidFill>
              </a:rPr>
              <a:t>tr</a:t>
            </a:r>
            <a:r>
              <a:rPr lang="en-US" altLang="ja-JP" sz="1600" baseline="-25000" dirty="0">
                <a:solidFill>
                  <a:schemeClr val="tx1"/>
                </a:solidFill>
              </a:rPr>
              <a:t> max </a:t>
            </a:r>
            <a:r>
              <a:rPr lang="en-US" altLang="ja-JP" sz="1600" dirty="0">
                <a:solidFill>
                  <a:schemeClr val="tx1"/>
                </a:solidFill>
              </a:rPr>
              <a:t>; </a:t>
            </a:r>
            <a:r>
              <a:rPr lang="en-US" altLang="ja-JP" sz="1600" b="1" dirty="0">
                <a:solidFill>
                  <a:srgbClr val="FF0000"/>
                </a:solidFill>
              </a:rPr>
              <a:t>ψ</a:t>
            </a:r>
            <a:r>
              <a:rPr lang="ja-JP" altLang="en-US" sz="1600" b="1" dirty="0">
                <a:solidFill>
                  <a:srgbClr val="FF0000"/>
                </a:solidFill>
              </a:rPr>
              <a:t> </a:t>
            </a:r>
            <a:r>
              <a:rPr lang="en-US" altLang="ja-JP" sz="1600" b="1" dirty="0">
                <a:solidFill>
                  <a:srgbClr val="FF0000"/>
                </a:solidFill>
              </a:rPr>
              <a:t>independent!</a:t>
            </a:r>
          </a:p>
        </p:txBody>
      </p:sp>
      <p:cxnSp>
        <p:nvCxnSpPr>
          <p:cNvPr id="168" name="直線コネクタ 167"/>
          <p:cNvCxnSpPr/>
          <p:nvPr/>
        </p:nvCxnSpPr>
        <p:spPr>
          <a:xfrm flipV="1">
            <a:off x="5024438" y="5180013"/>
            <a:ext cx="0" cy="1168400"/>
          </a:xfrm>
          <a:prstGeom prst="line">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69" name="直線コネクタ 168"/>
          <p:cNvCxnSpPr/>
          <p:nvPr/>
        </p:nvCxnSpPr>
        <p:spPr>
          <a:xfrm>
            <a:off x="5024438" y="6346825"/>
            <a:ext cx="2743200" cy="0"/>
          </a:xfrm>
          <a:prstGeom prst="line">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70" name="正方形/長方形 169"/>
          <p:cNvSpPr/>
          <p:nvPr/>
        </p:nvSpPr>
        <p:spPr>
          <a:xfrm>
            <a:off x="5145088" y="6383338"/>
            <a:ext cx="2051050" cy="2444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sz="1600" dirty="0">
                <a:solidFill>
                  <a:schemeClr val="tx1"/>
                </a:solidFill>
              </a:rPr>
              <a:t>transferred energy</a:t>
            </a:r>
            <a:r>
              <a:rPr lang="ja-JP" altLang="en-US" sz="1600" dirty="0">
                <a:solidFill>
                  <a:schemeClr val="tx1"/>
                </a:solidFill>
              </a:rPr>
              <a:t> </a:t>
            </a:r>
            <a:r>
              <a:rPr lang="en-US" altLang="ja-JP" sz="1600" dirty="0" err="1">
                <a:solidFill>
                  <a:schemeClr val="tx1"/>
                </a:solidFill>
              </a:rPr>
              <a:t>E</a:t>
            </a:r>
            <a:r>
              <a:rPr lang="en-US" altLang="ja-JP" sz="1600" baseline="-25000" dirty="0" err="1">
                <a:solidFill>
                  <a:schemeClr val="tx1"/>
                </a:solidFill>
              </a:rPr>
              <a:t>tr</a:t>
            </a:r>
            <a:endParaRPr lang="ja-JP" altLang="en-US" sz="1400" baseline="-25000" dirty="0">
              <a:solidFill>
                <a:schemeClr val="tx1"/>
              </a:solidFill>
            </a:endParaRPr>
          </a:p>
        </p:txBody>
      </p:sp>
      <p:sp>
        <p:nvSpPr>
          <p:cNvPr id="171" name="正方形/長方形 170"/>
          <p:cNvSpPr/>
          <p:nvPr/>
        </p:nvSpPr>
        <p:spPr>
          <a:xfrm rot="16200000">
            <a:off x="4027488" y="5764212"/>
            <a:ext cx="1589088" cy="3095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en-US" altLang="ja-JP" sz="1400" dirty="0">
                <a:solidFill>
                  <a:schemeClr val="tx1"/>
                </a:solidFill>
              </a:rPr>
              <a:t>Diff. cross section σ</a:t>
            </a:r>
            <a:endParaRPr lang="ja-JP" altLang="en-US" sz="1400" dirty="0">
              <a:solidFill>
                <a:schemeClr val="tx1"/>
              </a:solidFill>
            </a:endParaRPr>
          </a:p>
        </p:txBody>
      </p:sp>
      <p:sp>
        <p:nvSpPr>
          <p:cNvPr id="172" name="正方形/長方形 171"/>
          <p:cNvSpPr/>
          <p:nvPr/>
        </p:nvSpPr>
        <p:spPr>
          <a:xfrm>
            <a:off x="6843713" y="6032500"/>
            <a:ext cx="720725" cy="2428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sz="1600" dirty="0" err="1">
                <a:solidFill>
                  <a:schemeClr val="tx1"/>
                </a:solidFill>
              </a:rPr>
              <a:t>E</a:t>
            </a:r>
            <a:r>
              <a:rPr lang="en-US" altLang="ja-JP" sz="1600" baseline="-25000" dirty="0" err="1">
                <a:solidFill>
                  <a:schemeClr val="tx1"/>
                </a:solidFill>
              </a:rPr>
              <a:t>tr</a:t>
            </a:r>
            <a:r>
              <a:rPr lang="en-US" altLang="ja-JP" sz="1600" baseline="-25000" dirty="0">
                <a:solidFill>
                  <a:schemeClr val="tx1"/>
                </a:solidFill>
              </a:rPr>
              <a:t> max</a:t>
            </a:r>
            <a:endParaRPr lang="ja-JP" altLang="en-US" sz="1400" baseline="-25000" dirty="0">
              <a:solidFill>
                <a:schemeClr val="tx1"/>
              </a:solidFill>
            </a:endParaRPr>
          </a:p>
        </p:txBody>
      </p:sp>
      <p:sp>
        <p:nvSpPr>
          <p:cNvPr id="173" name="正方形/長方形 172"/>
          <p:cNvSpPr/>
          <p:nvPr/>
        </p:nvSpPr>
        <p:spPr>
          <a:xfrm>
            <a:off x="5024438" y="5180013"/>
            <a:ext cx="1422400" cy="2428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sz="1600" dirty="0">
                <a:solidFill>
                  <a:schemeClr val="tx1"/>
                </a:solidFill>
              </a:rPr>
              <a:t>π R</a:t>
            </a:r>
            <a:r>
              <a:rPr lang="en-US" altLang="ja-JP" sz="1600" baseline="30000" dirty="0">
                <a:solidFill>
                  <a:schemeClr val="tx1"/>
                </a:solidFill>
              </a:rPr>
              <a:t>2</a:t>
            </a:r>
            <a:r>
              <a:rPr lang="en-US" altLang="ja-JP" sz="1600" dirty="0">
                <a:solidFill>
                  <a:schemeClr val="tx1"/>
                </a:solidFill>
              </a:rPr>
              <a:t> / </a:t>
            </a:r>
            <a:r>
              <a:rPr lang="en-US" altLang="ja-JP" sz="1600" dirty="0" err="1">
                <a:solidFill>
                  <a:schemeClr val="tx1"/>
                </a:solidFill>
              </a:rPr>
              <a:t>E</a:t>
            </a:r>
            <a:r>
              <a:rPr lang="en-US" altLang="ja-JP" sz="1600" baseline="-25000" dirty="0" err="1">
                <a:solidFill>
                  <a:schemeClr val="tx1"/>
                </a:solidFill>
              </a:rPr>
              <a:t>tr</a:t>
            </a:r>
            <a:r>
              <a:rPr lang="en-US" altLang="ja-JP" sz="1600" baseline="-25000" dirty="0">
                <a:solidFill>
                  <a:schemeClr val="tx1"/>
                </a:solidFill>
              </a:rPr>
              <a:t> max</a:t>
            </a:r>
            <a:endParaRPr lang="ja-JP" altLang="en-US" sz="1400" baseline="-25000" dirty="0">
              <a:solidFill>
                <a:schemeClr val="tx1"/>
              </a:solidFill>
            </a:endParaRPr>
          </a:p>
        </p:txBody>
      </p:sp>
      <p:sp>
        <p:nvSpPr>
          <p:cNvPr id="174" name="正方形/長方形 173"/>
          <p:cNvSpPr/>
          <p:nvPr/>
        </p:nvSpPr>
        <p:spPr>
          <a:xfrm>
            <a:off x="7204075" y="5294313"/>
            <a:ext cx="1560513" cy="655637"/>
          </a:xfrm>
          <a:prstGeom prst="rect">
            <a:avLst/>
          </a:prstGeom>
          <a:solidFill>
            <a:srgbClr val="FF0000">
              <a:alpha val="66000"/>
            </a:srgbClr>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sz="1200" dirty="0"/>
              <a:t>Scattering behavior of neutrons less than 1 MeV is close to this.</a:t>
            </a:r>
            <a:endParaRPr lang="ja-JP" altLang="en-US" sz="1200" dirty="0"/>
          </a:p>
        </p:txBody>
      </p:sp>
      <p:cxnSp>
        <p:nvCxnSpPr>
          <p:cNvPr id="175" name="直線コネクタ 174"/>
          <p:cNvCxnSpPr/>
          <p:nvPr/>
        </p:nvCxnSpPr>
        <p:spPr>
          <a:xfrm>
            <a:off x="4772025" y="3786188"/>
            <a:ext cx="3556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6403" name="円/楕円 16402"/>
          <p:cNvSpPr/>
          <p:nvPr/>
        </p:nvSpPr>
        <p:spPr>
          <a:xfrm>
            <a:off x="4676775" y="4346575"/>
            <a:ext cx="468313" cy="320675"/>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78" name="円/楕円 177"/>
          <p:cNvSpPr/>
          <p:nvPr/>
        </p:nvSpPr>
        <p:spPr>
          <a:xfrm>
            <a:off x="465138" y="5535613"/>
            <a:ext cx="468312" cy="320675"/>
          </a:xfrm>
          <a:prstGeom prst="ellipse">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nvGrpSpPr>
          <p:cNvPr id="33848" name="グループ化 12"/>
          <p:cNvGrpSpPr>
            <a:grpSpLocks/>
          </p:cNvGrpSpPr>
          <p:nvPr/>
        </p:nvGrpSpPr>
        <p:grpSpPr bwMode="auto">
          <a:xfrm>
            <a:off x="3167063" y="2312988"/>
            <a:ext cx="1131887" cy="1090612"/>
            <a:chOff x="3622499" y="1757362"/>
            <a:chExt cx="1131766" cy="1091049"/>
          </a:xfrm>
        </p:grpSpPr>
        <p:sp>
          <p:nvSpPr>
            <p:cNvPr id="59" name="正方形/長方形 58"/>
            <p:cNvSpPr/>
            <p:nvPr/>
          </p:nvSpPr>
          <p:spPr>
            <a:xfrm>
              <a:off x="4128857" y="2570488"/>
              <a:ext cx="363499" cy="2779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600" dirty="0">
                  <a:solidFill>
                    <a:srgbClr val="0000FF"/>
                  </a:solidFill>
                </a:rPr>
                <a:t>u</a:t>
              </a:r>
              <a:r>
                <a:rPr lang="en-US" altLang="ja-JP" sz="1600" baseline="-25000" dirty="0">
                  <a:solidFill>
                    <a:srgbClr val="0000FF"/>
                  </a:solidFill>
                </a:rPr>
                <a:t>1</a:t>
              </a:r>
              <a:r>
                <a:rPr lang="ja-JP" altLang="en-US" sz="1600" baseline="-25000" dirty="0">
                  <a:solidFill>
                    <a:srgbClr val="0000FF"/>
                  </a:solidFill>
                </a:rPr>
                <a:t> </a:t>
              </a:r>
            </a:p>
          </p:txBody>
        </p:sp>
        <p:sp>
          <p:nvSpPr>
            <p:cNvPr id="60" name="正方形/長方形 59"/>
            <p:cNvSpPr/>
            <p:nvPr/>
          </p:nvSpPr>
          <p:spPr>
            <a:xfrm>
              <a:off x="3622499" y="2086106"/>
              <a:ext cx="490485" cy="3335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600" dirty="0">
                  <a:solidFill>
                    <a:srgbClr val="0000FF"/>
                  </a:solidFill>
                </a:rPr>
                <a:t>u</a:t>
              </a:r>
              <a:r>
                <a:rPr lang="en-US" altLang="ja-JP" sz="1600" baseline="-25000" dirty="0">
                  <a:solidFill>
                    <a:srgbClr val="0000FF"/>
                  </a:solidFill>
                </a:rPr>
                <a:t>1</a:t>
              </a:r>
              <a:r>
                <a:rPr lang="ja-JP" altLang="en-US" sz="1600" dirty="0">
                  <a:solidFill>
                    <a:srgbClr val="0000FF"/>
                  </a:solidFill>
                </a:rPr>
                <a:t>’</a:t>
              </a:r>
            </a:p>
          </p:txBody>
        </p:sp>
        <p:sp>
          <p:nvSpPr>
            <p:cNvPr id="61" name="正方形/長方形 60"/>
            <p:cNvSpPr/>
            <p:nvPr/>
          </p:nvSpPr>
          <p:spPr>
            <a:xfrm rot="3043508">
              <a:off x="4280324" y="1928171"/>
              <a:ext cx="489146" cy="3317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600" dirty="0">
                  <a:solidFill>
                    <a:srgbClr val="FF0000"/>
                  </a:solidFill>
                </a:rPr>
                <a:t>Δu</a:t>
              </a:r>
              <a:r>
                <a:rPr lang="en-US" altLang="ja-JP" sz="1600" baseline="-25000" dirty="0">
                  <a:solidFill>
                    <a:srgbClr val="FF0000"/>
                  </a:solidFill>
                </a:rPr>
                <a:t>1</a:t>
              </a:r>
              <a:endParaRPr lang="ja-JP" altLang="en-US" sz="1600" baseline="-25000" dirty="0">
                <a:solidFill>
                  <a:srgbClr val="FF0000"/>
                </a:solidFill>
              </a:endParaRPr>
            </a:p>
          </p:txBody>
        </p:sp>
        <p:sp>
          <p:nvSpPr>
            <p:cNvPr id="62" name="フリーフォーム 61"/>
            <p:cNvSpPr/>
            <p:nvPr/>
          </p:nvSpPr>
          <p:spPr>
            <a:xfrm flipH="1" flipV="1">
              <a:off x="4586008" y="2483140"/>
              <a:ext cx="74605" cy="138168"/>
            </a:xfrm>
            <a:custGeom>
              <a:avLst/>
              <a:gdLst>
                <a:gd name="connsiteX0" fmla="*/ 0 w 258792"/>
                <a:gd name="connsiteY0" fmla="*/ 0 h 362309"/>
                <a:gd name="connsiteX1" fmla="*/ 155275 w 258792"/>
                <a:gd name="connsiteY1" fmla="*/ 60385 h 362309"/>
                <a:gd name="connsiteX2" fmla="*/ 258792 w 258792"/>
                <a:gd name="connsiteY2" fmla="*/ 362309 h 362309"/>
                <a:gd name="connsiteX0" fmla="*/ 0 w 258792"/>
                <a:gd name="connsiteY0" fmla="*/ 0 h 362309"/>
                <a:gd name="connsiteX1" fmla="*/ 258792 w 258792"/>
                <a:gd name="connsiteY1" fmla="*/ 362309 h 362309"/>
                <a:gd name="connsiteX0" fmla="*/ 0 w 189781"/>
                <a:gd name="connsiteY0" fmla="*/ 0 h 483079"/>
                <a:gd name="connsiteX1" fmla="*/ 189781 w 189781"/>
                <a:gd name="connsiteY1" fmla="*/ 483079 h 483079"/>
                <a:gd name="connsiteX0" fmla="*/ 0 w 189781"/>
                <a:gd name="connsiteY0" fmla="*/ 0 h 483079"/>
                <a:gd name="connsiteX1" fmla="*/ 189781 w 189781"/>
                <a:gd name="connsiteY1" fmla="*/ 483079 h 483079"/>
                <a:gd name="connsiteX0" fmla="*/ 0 w 189781"/>
                <a:gd name="connsiteY0" fmla="*/ 0 h 483079"/>
                <a:gd name="connsiteX1" fmla="*/ 189781 w 189781"/>
                <a:gd name="connsiteY1" fmla="*/ 483079 h 483079"/>
                <a:gd name="connsiteX0" fmla="*/ 94921 w 125660"/>
                <a:gd name="connsiteY0" fmla="*/ 0 h 241540"/>
                <a:gd name="connsiteX1" fmla="*/ 30 w 125660"/>
                <a:gd name="connsiteY1" fmla="*/ 241540 h 241540"/>
                <a:gd name="connsiteX0" fmla="*/ 94891 w 133060"/>
                <a:gd name="connsiteY0" fmla="*/ 0 h 241540"/>
                <a:gd name="connsiteX1" fmla="*/ 0 w 133060"/>
                <a:gd name="connsiteY1" fmla="*/ 241540 h 241540"/>
                <a:gd name="connsiteX0" fmla="*/ 94891 w 96581"/>
                <a:gd name="connsiteY0" fmla="*/ 0 h 241540"/>
                <a:gd name="connsiteX1" fmla="*/ 0 w 96581"/>
                <a:gd name="connsiteY1" fmla="*/ 241540 h 241540"/>
              </a:gdLst>
              <a:ahLst/>
              <a:cxnLst>
                <a:cxn ang="0">
                  <a:pos x="connsiteX0" y="connsiteY0"/>
                </a:cxn>
                <a:cxn ang="0">
                  <a:pos x="connsiteX1" y="connsiteY1"/>
                </a:cxn>
              </a:cxnLst>
              <a:rect l="l" t="t" r="r" b="b"/>
              <a:pathLst>
                <a:path w="96581" h="241540">
                  <a:moveTo>
                    <a:pt x="94891" y="0"/>
                  </a:moveTo>
                  <a:cubicBezTo>
                    <a:pt x="106392" y="161025"/>
                    <a:pt x="57510" y="192657"/>
                    <a:pt x="0" y="241540"/>
                  </a:cubicBezTo>
                </a:path>
              </a:pathLst>
            </a:cu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3" name="正方形/長方形 62"/>
            <p:cNvSpPr/>
            <p:nvPr/>
          </p:nvSpPr>
          <p:spPr>
            <a:xfrm>
              <a:off x="4343147" y="2352913"/>
              <a:ext cx="285719" cy="2366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b="1" dirty="0">
                  <a:solidFill>
                    <a:schemeClr val="accent6">
                      <a:lumMod val="75000"/>
                    </a:schemeClr>
                  </a:solidFill>
                </a:rPr>
                <a:t>ψ</a:t>
              </a:r>
              <a:endParaRPr lang="ja-JP" altLang="en-US" b="1" dirty="0">
                <a:solidFill>
                  <a:schemeClr val="accent6">
                    <a:lumMod val="75000"/>
                  </a:schemeClr>
                </a:solidFill>
              </a:endParaRPr>
            </a:p>
          </p:txBody>
        </p:sp>
        <p:sp>
          <p:nvSpPr>
            <p:cNvPr id="64" name="正方形/長方形 63"/>
            <p:cNvSpPr/>
            <p:nvPr/>
          </p:nvSpPr>
          <p:spPr>
            <a:xfrm>
              <a:off x="3949489" y="2276682"/>
              <a:ext cx="488898" cy="3335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b="1" dirty="0">
                  <a:solidFill>
                    <a:schemeClr val="accent6">
                      <a:lumMod val="75000"/>
                    </a:schemeClr>
                  </a:solidFill>
                </a:rPr>
                <a:t>θ</a:t>
              </a:r>
              <a:endParaRPr lang="ja-JP" altLang="en-US" b="1" baseline="-25000" dirty="0">
                <a:solidFill>
                  <a:schemeClr val="accent6">
                    <a:lumMod val="75000"/>
                  </a:schemeClr>
                </a:solidFill>
              </a:endParaRPr>
            </a:p>
          </p:txBody>
        </p:sp>
        <p:sp>
          <p:nvSpPr>
            <p:cNvPr id="65" name="フリーフォーム 64"/>
            <p:cNvSpPr/>
            <p:nvPr/>
          </p:nvSpPr>
          <p:spPr>
            <a:xfrm>
              <a:off x="3993934" y="2433908"/>
              <a:ext cx="112700" cy="185811"/>
            </a:xfrm>
            <a:custGeom>
              <a:avLst/>
              <a:gdLst>
                <a:gd name="connsiteX0" fmla="*/ 0 w 258792"/>
                <a:gd name="connsiteY0" fmla="*/ 0 h 362309"/>
                <a:gd name="connsiteX1" fmla="*/ 155275 w 258792"/>
                <a:gd name="connsiteY1" fmla="*/ 60385 h 362309"/>
                <a:gd name="connsiteX2" fmla="*/ 258792 w 258792"/>
                <a:gd name="connsiteY2" fmla="*/ 362309 h 362309"/>
                <a:gd name="connsiteX0" fmla="*/ 0 w 258792"/>
                <a:gd name="connsiteY0" fmla="*/ 0 h 362309"/>
                <a:gd name="connsiteX1" fmla="*/ 258792 w 258792"/>
                <a:gd name="connsiteY1" fmla="*/ 362309 h 362309"/>
                <a:gd name="connsiteX0" fmla="*/ 0 w 189781"/>
                <a:gd name="connsiteY0" fmla="*/ 0 h 483079"/>
                <a:gd name="connsiteX1" fmla="*/ 189781 w 189781"/>
                <a:gd name="connsiteY1" fmla="*/ 483079 h 483079"/>
                <a:gd name="connsiteX0" fmla="*/ 0 w 189781"/>
                <a:gd name="connsiteY0" fmla="*/ 0 h 483079"/>
                <a:gd name="connsiteX1" fmla="*/ 189781 w 189781"/>
                <a:gd name="connsiteY1" fmla="*/ 483079 h 483079"/>
                <a:gd name="connsiteX0" fmla="*/ 0 w 189781"/>
                <a:gd name="connsiteY0" fmla="*/ 0 h 483079"/>
                <a:gd name="connsiteX1" fmla="*/ 189781 w 189781"/>
                <a:gd name="connsiteY1" fmla="*/ 483079 h 483079"/>
                <a:gd name="connsiteX0" fmla="*/ 0 w 270558"/>
                <a:gd name="connsiteY0" fmla="*/ 0 h 440830"/>
                <a:gd name="connsiteX1" fmla="*/ 270558 w 270558"/>
                <a:gd name="connsiteY1" fmla="*/ 440830 h 440830"/>
                <a:gd name="connsiteX0" fmla="*/ 0 w 270558"/>
                <a:gd name="connsiteY0" fmla="*/ 0 h 440830"/>
                <a:gd name="connsiteX1" fmla="*/ 270558 w 270558"/>
                <a:gd name="connsiteY1" fmla="*/ 440830 h 440830"/>
              </a:gdLst>
              <a:ahLst/>
              <a:cxnLst>
                <a:cxn ang="0">
                  <a:pos x="connsiteX0" y="connsiteY0"/>
                </a:cxn>
                <a:cxn ang="0">
                  <a:pos x="connsiteX1" y="connsiteY1"/>
                </a:cxn>
              </a:cxnLst>
              <a:rect l="l" t="t" r="r" b="b"/>
              <a:pathLst>
                <a:path w="270558" h="440830">
                  <a:moveTo>
                    <a:pt x="0" y="0"/>
                  </a:moveTo>
                  <a:cubicBezTo>
                    <a:pt x="162936" y="67726"/>
                    <a:pt x="267683" y="219419"/>
                    <a:pt x="270558" y="440830"/>
                  </a:cubicBezTo>
                </a:path>
              </a:pathLst>
            </a:cu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cxnSp>
          <p:nvCxnSpPr>
            <p:cNvPr id="4" name="直線矢印コネクタ 3"/>
            <p:cNvCxnSpPr/>
            <p:nvPr/>
          </p:nvCxnSpPr>
          <p:spPr>
            <a:xfrm flipV="1">
              <a:off x="3993934" y="2610191"/>
              <a:ext cx="760331" cy="7941"/>
            </a:xfrm>
            <a:prstGeom prst="straightConnector1">
              <a:avLst/>
            </a:prstGeom>
            <a:ln w="28575">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68" name="直線矢印コネクタ 67"/>
            <p:cNvCxnSpPr/>
            <p:nvPr/>
          </p:nvCxnSpPr>
          <p:spPr>
            <a:xfrm flipV="1">
              <a:off x="3962188" y="1757362"/>
              <a:ext cx="65080" cy="860770"/>
            </a:xfrm>
            <a:prstGeom prst="straightConnector1">
              <a:avLst/>
            </a:prstGeom>
            <a:ln w="28575">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69" name="直線矢印コネクタ 68"/>
            <p:cNvCxnSpPr/>
            <p:nvPr/>
          </p:nvCxnSpPr>
          <p:spPr>
            <a:xfrm flipH="1" flipV="1">
              <a:off x="4060602" y="1792301"/>
              <a:ext cx="684139" cy="78930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4" name="フリーフォーム 73"/>
            <p:cNvSpPr/>
            <p:nvPr/>
          </p:nvSpPr>
          <p:spPr>
            <a:xfrm rot="12092591" flipH="1" flipV="1">
              <a:off x="4059014" y="1911411"/>
              <a:ext cx="101589" cy="154050"/>
            </a:xfrm>
            <a:custGeom>
              <a:avLst/>
              <a:gdLst>
                <a:gd name="connsiteX0" fmla="*/ 0 w 258792"/>
                <a:gd name="connsiteY0" fmla="*/ 0 h 362309"/>
                <a:gd name="connsiteX1" fmla="*/ 155275 w 258792"/>
                <a:gd name="connsiteY1" fmla="*/ 60385 h 362309"/>
                <a:gd name="connsiteX2" fmla="*/ 258792 w 258792"/>
                <a:gd name="connsiteY2" fmla="*/ 362309 h 362309"/>
                <a:gd name="connsiteX0" fmla="*/ 0 w 258792"/>
                <a:gd name="connsiteY0" fmla="*/ 0 h 362309"/>
                <a:gd name="connsiteX1" fmla="*/ 258792 w 258792"/>
                <a:gd name="connsiteY1" fmla="*/ 362309 h 362309"/>
                <a:gd name="connsiteX0" fmla="*/ 0 w 189781"/>
                <a:gd name="connsiteY0" fmla="*/ 0 h 483079"/>
                <a:gd name="connsiteX1" fmla="*/ 189781 w 189781"/>
                <a:gd name="connsiteY1" fmla="*/ 483079 h 483079"/>
                <a:gd name="connsiteX0" fmla="*/ 0 w 189781"/>
                <a:gd name="connsiteY0" fmla="*/ 0 h 483079"/>
                <a:gd name="connsiteX1" fmla="*/ 189781 w 189781"/>
                <a:gd name="connsiteY1" fmla="*/ 483079 h 483079"/>
                <a:gd name="connsiteX0" fmla="*/ 0 w 189781"/>
                <a:gd name="connsiteY0" fmla="*/ 0 h 483079"/>
                <a:gd name="connsiteX1" fmla="*/ 189781 w 189781"/>
                <a:gd name="connsiteY1" fmla="*/ 483079 h 483079"/>
                <a:gd name="connsiteX0" fmla="*/ 94921 w 125660"/>
                <a:gd name="connsiteY0" fmla="*/ 0 h 241540"/>
                <a:gd name="connsiteX1" fmla="*/ 30 w 125660"/>
                <a:gd name="connsiteY1" fmla="*/ 241540 h 241540"/>
                <a:gd name="connsiteX0" fmla="*/ 94891 w 133060"/>
                <a:gd name="connsiteY0" fmla="*/ 0 h 241540"/>
                <a:gd name="connsiteX1" fmla="*/ 0 w 133060"/>
                <a:gd name="connsiteY1" fmla="*/ 241540 h 241540"/>
                <a:gd name="connsiteX0" fmla="*/ 94891 w 96581"/>
                <a:gd name="connsiteY0" fmla="*/ 0 h 241540"/>
                <a:gd name="connsiteX1" fmla="*/ 0 w 96581"/>
                <a:gd name="connsiteY1" fmla="*/ 241540 h 241540"/>
              </a:gdLst>
              <a:ahLst/>
              <a:cxnLst>
                <a:cxn ang="0">
                  <a:pos x="connsiteX0" y="connsiteY0"/>
                </a:cxn>
                <a:cxn ang="0">
                  <a:pos x="connsiteX1" y="connsiteY1"/>
                </a:cxn>
              </a:cxnLst>
              <a:rect l="l" t="t" r="r" b="b"/>
              <a:pathLst>
                <a:path w="96581" h="241540">
                  <a:moveTo>
                    <a:pt x="94891" y="0"/>
                  </a:moveTo>
                  <a:cubicBezTo>
                    <a:pt x="106392" y="161025"/>
                    <a:pt x="57510" y="192657"/>
                    <a:pt x="0" y="241540"/>
                  </a:cubicBezTo>
                </a:path>
              </a:pathLst>
            </a:cu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6" name="正方形/長方形 75"/>
            <p:cNvSpPr/>
            <p:nvPr/>
          </p:nvSpPr>
          <p:spPr>
            <a:xfrm>
              <a:off x="4024093" y="2024169"/>
              <a:ext cx="285719" cy="2366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b="1" dirty="0">
                  <a:solidFill>
                    <a:schemeClr val="accent6">
                      <a:lumMod val="75000"/>
                    </a:schemeClr>
                  </a:solidFill>
                </a:rPr>
                <a:t>ψ</a:t>
              </a:r>
              <a:endParaRPr lang="ja-JP" altLang="en-US" b="1" dirty="0">
                <a:solidFill>
                  <a:schemeClr val="accent6">
                    <a:lumMod val="75000"/>
                  </a:schemeClr>
                </a:solidFill>
              </a:endParaRPr>
            </a:p>
          </p:txBody>
        </p:sp>
      </p:gr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図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99025" y="3910013"/>
            <a:ext cx="3078163" cy="1960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19" name="図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52575" y="3910013"/>
            <a:ext cx="2309813" cy="193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0"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34821" name="Picture 1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 name="Text Box 25"/>
          <p:cNvSpPr txBox="1">
            <a:spLocks noChangeArrowheads="1"/>
          </p:cNvSpPr>
          <p:nvPr/>
        </p:nvSpPr>
        <p:spPr bwMode="auto">
          <a:xfrm>
            <a:off x="1381125" y="188913"/>
            <a:ext cx="7431088"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solidFill>
                  <a:schemeClr val="tx1">
                    <a:lumMod val="95000"/>
                    <a:lumOff val="5000"/>
                  </a:schemeClr>
                </a:solidFill>
                <a:ea typeface="+mn-ea"/>
                <a:cs typeface="Arial" pitchFamily="34" charset="0"/>
              </a:rPr>
              <a:t>Neutrons need no vacuum!</a:t>
            </a:r>
            <a:endParaRPr lang="ja-JP" altLang="en-US" sz="3600" b="1" dirty="0">
              <a:solidFill>
                <a:schemeClr val="tx1">
                  <a:lumMod val="95000"/>
                  <a:lumOff val="5000"/>
                </a:schemeClr>
              </a:solidFill>
              <a:ea typeface="+mn-ea"/>
              <a:cs typeface="Arial" pitchFamily="34" charset="0"/>
            </a:endParaRPr>
          </a:p>
        </p:txBody>
      </p:sp>
      <p:sp>
        <p:nvSpPr>
          <p:cNvPr id="56336" name="テキスト ボックス 6"/>
          <p:cNvSpPr txBox="1">
            <a:spLocks noChangeArrowheads="1"/>
          </p:cNvSpPr>
          <p:nvPr/>
        </p:nvSpPr>
        <p:spPr bwMode="auto">
          <a:xfrm>
            <a:off x="701675" y="976313"/>
            <a:ext cx="7962900" cy="369887"/>
          </a:xfrm>
          <a:prstGeom prst="rect">
            <a:avLst/>
          </a:prstGeom>
          <a:solidFill>
            <a:schemeClr val="bg1">
              <a:lumMod val="95000"/>
            </a:schemeClr>
          </a:solidFill>
          <a:ln w="19050">
            <a:no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en-US" altLang="ja-JP" sz="1800" dirty="0" smtClean="0"/>
              <a:t>Due to this </a:t>
            </a:r>
            <a:r>
              <a:rPr lang="en-US" altLang="ja-JP" sz="1800" dirty="0" smtClean="0">
                <a:solidFill>
                  <a:srgbClr val="FF0000"/>
                </a:solidFill>
              </a:rPr>
              <a:t>smaller cross-section</a:t>
            </a:r>
            <a:r>
              <a:rPr lang="en-US" altLang="ja-JP" sz="1800" dirty="0" smtClean="0"/>
              <a:t>, neutrons have </a:t>
            </a:r>
            <a:r>
              <a:rPr lang="en-US" altLang="ja-JP" sz="1800" dirty="0" smtClean="0">
                <a:solidFill>
                  <a:srgbClr val="FF0000"/>
                </a:solidFill>
              </a:rPr>
              <a:t>deeper penetration</a:t>
            </a:r>
            <a:r>
              <a:rPr lang="en-US" altLang="ja-JP" sz="1800" dirty="0" smtClean="0"/>
              <a:t> into materials.</a:t>
            </a:r>
          </a:p>
        </p:txBody>
      </p:sp>
      <p:sp>
        <p:nvSpPr>
          <p:cNvPr id="34824" name="テキスト ボックス 1"/>
          <p:cNvSpPr txBox="1">
            <a:spLocks noChangeArrowheads="1"/>
          </p:cNvSpPr>
          <p:nvPr/>
        </p:nvSpPr>
        <p:spPr bwMode="auto">
          <a:xfrm>
            <a:off x="541338" y="1327150"/>
            <a:ext cx="471328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4800">
                <a:latin typeface="Arial" panose="020B0604020202020204" pitchFamily="34" charset="0"/>
              </a:rPr>
              <a:t>By the way, ….</a:t>
            </a:r>
            <a:endParaRPr lang="ja-JP" altLang="en-US" sz="4800">
              <a:latin typeface="Arial" panose="020B0604020202020204" pitchFamily="34" charset="0"/>
            </a:endParaRPr>
          </a:p>
        </p:txBody>
      </p:sp>
      <p:sp>
        <p:nvSpPr>
          <p:cNvPr id="34825" name="テキスト ボックス 6"/>
          <p:cNvSpPr txBox="1">
            <a:spLocks noChangeArrowheads="1"/>
          </p:cNvSpPr>
          <p:nvPr/>
        </p:nvSpPr>
        <p:spPr bwMode="auto">
          <a:xfrm>
            <a:off x="549275" y="2247900"/>
            <a:ext cx="8186738" cy="1570038"/>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400" u="sng"/>
              <a:t>Facilities and apparatus using flying particles</a:t>
            </a:r>
            <a:r>
              <a:rPr lang="en-US" altLang="ja-JP" sz="2400"/>
              <a:t> need, in most cases, vacuum, because most particles can travel freely only in vacuum.</a:t>
            </a:r>
          </a:p>
          <a:p>
            <a:pPr eaLnBrk="1" hangingPunct="1">
              <a:spcBef>
                <a:spcPct val="0"/>
              </a:spcBef>
              <a:buFontTx/>
              <a:buNone/>
            </a:pPr>
            <a:r>
              <a:rPr lang="en-US" altLang="ja-JP" sz="2400"/>
              <a:t>Here in Tokai, a lot of vacuum pumps are working to keep many facilities in a good vacuum, but </a:t>
            </a:r>
            <a:r>
              <a:rPr lang="en-US" altLang="ja-JP" sz="2400" b="1" u="sng">
                <a:solidFill>
                  <a:srgbClr val="FF0000"/>
                </a:solidFill>
              </a:rPr>
              <a:t>reactors are filled with water!</a:t>
            </a:r>
          </a:p>
        </p:txBody>
      </p:sp>
      <p:sp>
        <p:nvSpPr>
          <p:cNvPr id="34826" name="テキスト ボックス 22"/>
          <p:cNvSpPr txBox="1">
            <a:spLocks noChangeArrowheads="1"/>
          </p:cNvSpPr>
          <p:nvPr/>
        </p:nvSpPr>
        <p:spPr bwMode="auto">
          <a:xfrm>
            <a:off x="4794250" y="4049713"/>
            <a:ext cx="736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800">
                <a:latin typeface="Arial" panose="020B0604020202020204" pitchFamily="34" charset="0"/>
              </a:rPr>
              <a:t>BWR</a:t>
            </a:r>
            <a:endParaRPr lang="ja-JP" altLang="en-US" sz="1800">
              <a:latin typeface="Arial" panose="020B0604020202020204" pitchFamily="34" charset="0"/>
            </a:endParaRPr>
          </a:p>
        </p:txBody>
      </p:sp>
      <p:sp>
        <p:nvSpPr>
          <p:cNvPr id="34827" name="テキスト ボックス 23"/>
          <p:cNvSpPr txBox="1">
            <a:spLocks noChangeArrowheads="1"/>
          </p:cNvSpPr>
          <p:nvPr/>
        </p:nvSpPr>
        <p:spPr bwMode="auto">
          <a:xfrm>
            <a:off x="7491413" y="4138613"/>
            <a:ext cx="7381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800">
                <a:latin typeface="Arial" panose="020B0604020202020204" pitchFamily="34" charset="0"/>
              </a:rPr>
              <a:t>PWR</a:t>
            </a:r>
            <a:endParaRPr lang="ja-JP" altLang="en-US" sz="1800">
              <a:latin typeface="Arial" panose="020B0604020202020204" pitchFamily="34" charset="0"/>
            </a:endParaRPr>
          </a:p>
        </p:txBody>
      </p:sp>
      <p:sp>
        <p:nvSpPr>
          <p:cNvPr id="34828" name="テキスト ボックス 24"/>
          <p:cNvSpPr txBox="1">
            <a:spLocks noChangeArrowheads="1"/>
          </p:cNvSpPr>
          <p:nvPr/>
        </p:nvSpPr>
        <p:spPr bwMode="auto">
          <a:xfrm>
            <a:off x="977900" y="4138613"/>
            <a:ext cx="736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800">
                <a:latin typeface="Arial" panose="020B0604020202020204" pitchFamily="34" charset="0"/>
              </a:rPr>
              <a:t>ITER</a:t>
            </a:r>
            <a:endParaRPr lang="ja-JP" altLang="en-US" sz="1800">
              <a:latin typeface="Arial" panose="020B0604020202020204" pitchFamily="34" charset="0"/>
            </a:endParaRPr>
          </a:p>
        </p:txBody>
      </p:sp>
      <p:sp>
        <p:nvSpPr>
          <p:cNvPr id="34829" name="テキスト ボックス 6"/>
          <p:cNvSpPr txBox="1">
            <a:spLocks noChangeArrowheads="1"/>
          </p:cNvSpPr>
          <p:nvPr/>
        </p:nvSpPr>
        <p:spPr bwMode="auto">
          <a:xfrm>
            <a:off x="4648200" y="5870575"/>
            <a:ext cx="3924300" cy="830263"/>
          </a:xfrm>
          <a:prstGeom prst="rect">
            <a:avLst/>
          </a:prstGeom>
          <a:solidFill>
            <a:srgbClr val="CCFFCC"/>
          </a:solidFill>
          <a:ln w="19050">
            <a:solidFill>
              <a:srgbClr val="00B05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1800"/>
              <a:t>Fission reactors using </a:t>
            </a:r>
            <a:r>
              <a:rPr lang="en-US" altLang="ja-JP" sz="1800" baseline="30000"/>
              <a:t>235</a:t>
            </a:r>
            <a:r>
              <a:rPr lang="en-US" altLang="ja-JP" sz="1800"/>
              <a:t>U + </a:t>
            </a:r>
            <a:r>
              <a:rPr lang="en-US" altLang="ja-JP" sz="2400">
                <a:solidFill>
                  <a:srgbClr val="FF0000"/>
                </a:solidFill>
              </a:rPr>
              <a:t>n</a:t>
            </a:r>
            <a:r>
              <a:rPr lang="en-US" altLang="ja-JP" sz="1800"/>
              <a:t> -&gt;fp + n reaction require </a:t>
            </a:r>
            <a:r>
              <a:rPr lang="en-US" altLang="ja-JP" sz="2400">
                <a:solidFill>
                  <a:srgbClr val="FF0000"/>
                </a:solidFill>
              </a:rPr>
              <a:t>no vacuum</a:t>
            </a:r>
            <a:r>
              <a:rPr lang="en-US" altLang="ja-JP" sz="1800"/>
              <a:t>.</a:t>
            </a:r>
          </a:p>
        </p:txBody>
      </p:sp>
      <p:sp>
        <p:nvSpPr>
          <p:cNvPr id="34830" name="テキスト ボックス 6"/>
          <p:cNvSpPr txBox="1">
            <a:spLocks noChangeArrowheads="1"/>
          </p:cNvSpPr>
          <p:nvPr/>
        </p:nvSpPr>
        <p:spPr bwMode="auto">
          <a:xfrm>
            <a:off x="506413" y="5861050"/>
            <a:ext cx="3924300" cy="830263"/>
          </a:xfrm>
          <a:prstGeom prst="rect">
            <a:avLst/>
          </a:prstGeom>
          <a:solidFill>
            <a:srgbClr val="CCFFCC"/>
          </a:solidFill>
          <a:ln w="19050">
            <a:solidFill>
              <a:srgbClr val="00B05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1800"/>
              <a:t>Fusion reactors using </a:t>
            </a:r>
            <a:r>
              <a:rPr lang="en-US" altLang="ja-JP" sz="2400">
                <a:solidFill>
                  <a:srgbClr val="FF0000"/>
                </a:solidFill>
              </a:rPr>
              <a:t>D</a:t>
            </a:r>
            <a:r>
              <a:rPr lang="en-US" altLang="ja-JP" sz="1800"/>
              <a:t> + </a:t>
            </a:r>
            <a:r>
              <a:rPr lang="en-US" altLang="ja-JP" sz="2400">
                <a:solidFill>
                  <a:srgbClr val="FF0000"/>
                </a:solidFill>
              </a:rPr>
              <a:t>T</a:t>
            </a:r>
            <a:r>
              <a:rPr lang="en-US" altLang="ja-JP" sz="1800"/>
              <a:t> -&gt;He + n reaction require </a:t>
            </a:r>
            <a:r>
              <a:rPr lang="en-US" altLang="ja-JP" sz="2400">
                <a:solidFill>
                  <a:srgbClr val="FF0000"/>
                </a:solidFill>
              </a:rPr>
              <a:t>high vacuum</a:t>
            </a:r>
            <a:r>
              <a:rPr lang="en-US" altLang="ja-JP" sz="1800"/>
              <a:t>.</a:t>
            </a:r>
          </a:p>
        </p:txBody>
      </p:sp>
      <p:sp>
        <p:nvSpPr>
          <p:cNvPr id="2" name="四角形吹き出し 1"/>
          <p:cNvSpPr/>
          <p:nvPr/>
        </p:nvSpPr>
        <p:spPr>
          <a:xfrm>
            <a:off x="4962525" y="1460500"/>
            <a:ext cx="3609975" cy="627063"/>
          </a:xfrm>
          <a:prstGeom prst="wedgeRectCallout">
            <a:avLst>
              <a:gd name="adj1" fmla="val -33944"/>
              <a:gd name="adj2" fmla="val 85058"/>
            </a:avLst>
          </a:prstGeom>
          <a:solidFill>
            <a:srgbClr val="CCFFFF"/>
          </a:solid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solidFill>
                  <a:schemeClr val="tx1"/>
                </a:solidFill>
              </a:rPr>
              <a:t>from CRT’s, electron microscopes, to accelerators, and fusion devices</a:t>
            </a:r>
            <a:endParaRPr lang="ja-JP" altLang="en-US" dirty="0">
              <a:solidFill>
                <a:schemeClr val="tx1"/>
              </a:solidFill>
            </a:endParaRPr>
          </a:p>
        </p:txBody>
      </p:sp>
      <p:sp>
        <p:nvSpPr>
          <p:cNvPr id="3" name="四角形吹き出し 2"/>
          <p:cNvSpPr/>
          <p:nvPr/>
        </p:nvSpPr>
        <p:spPr>
          <a:xfrm>
            <a:off x="7737475" y="5270500"/>
            <a:ext cx="835025" cy="436563"/>
          </a:xfrm>
          <a:prstGeom prst="wedgeRectCallout">
            <a:avLst>
              <a:gd name="adj1" fmla="val -33600"/>
              <a:gd name="adj2" fmla="val 111279"/>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400" dirty="0">
                <a:solidFill>
                  <a:schemeClr val="tx1"/>
                </a:solidFill>
              </a:rPr>
              <a:t>fission products</a:t>
            </a:r>
            <a:endParaRPr lang="ja-JP" altLang="en-US" sz="1400" dirty="0">
              <a:solidFill>
                <a:schemeClr val="tx1"/>
              </a:solidFill>
            </a:endParaRPr>
          </a:p>
        </p:txBody>
      </p:sp>
      <p:sp>
        <p:nvSpPr>
          <p:cNvPr id="34833" name="スライド番号プレースホルダー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8B34B5DB-9731-44F7-B90B-5278191DCB5E}" type="slidenum">
              <a:rPr lang="ja-JP" altLang="en-US" sz="1200">
                <a:solidFill>
                  <a:srgbClr val="898989"/>
                </a:solidFill>
              </a:rPr>
              <a:pPr>
                <a:spcBef>
                  <a:spcPct val="0"/>
                </a:spcBef>
                <a:buFontTx/>
                <a:buNone/>
              </a:pPr>
              <a:t>31</a:t>
            </a:fld>
            <a:endParaRPr lang="ja-JP" altLang="en-US" sz="1200">
              <a:solidFill>
                <a:srgbClr val="898989"/>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755650" y="1773238"/>
            <a:ext cx="7777163" cy="3598862"/>
          </a:xfrm>
        </p:spPr>
        <p:txBody>
          <a:bodyPr rtlCol="0">
            <a:normAutofit fontScale="90000"/>
          </a:bodyPr>
          <a:lstStyle/>
          <a:p>
            <a:pPr eaLnBrk="1" fontAlgn="auto" hangingPunct="1">
              <a:spcAft>
                <a:spcPts val="0"/>
              </a:spcAft>
              <a:defRPr/>
            </a:pPr>
            <a:r>
              <a:rPr lang="en-US" altLang="ja-JP" dirty="0" smtClean="0">
                <a:solidFill>
                  <a:schemeClr val="bg1">
                    <a:lumMod val="75000"/>
                  </a:schemeClr>
                </a:solidFill>
              </a:rPr>
              <a:t>1. </a:t>
            </a:r>
            <a:r>
              <a:rPr lang="en-US" altLang="ja-JP" cap="none" dirty="0" smtClean="0">
                <a:solidFill>
                  <a:schemeClr val="bg1">
                    <a:lumMod val="75000"/>
                  </a:schemeClr>
                </a:solidFill>
              </a:rPr>
              <a:t>Materials in nuclear engineering</a:t>
            </a:r>
            <a:br>
              <a:rPr lang="en-US" altLang="ja-JP" cap="none" dirty="0" smtClean="0">
                <a:solidFill>
                  <a:schemeClr val="bg1">
                    <a:lumMod val="75000"/>
                  </a:schemeClr>
                </a:solidFill>
              </a:rPr>
            </a:br>
            <a:r>
              <a:rPr lang="en-US" altLang="ja-JP" cap="none" dirty="0" smtClean="0">
                <a:solidFill>
                  <a:schemeClr val="bg1">
                    <a:lumMod val="75000"/>
                  </a:schemeClr>
                </a:solidFill>
              </a:rPr>
              <a:t/>
            </a:r>
            <a:br>
              <a:rPr lang="en-US" altLang="ja-JP" cap="none" dirty="0" smtClean="0">
                <a:solidFill>
                  <a:schemeClr val="bg1">
                    <a:lumMod val="75000"/>
                  </a:schemeClr>
                </a:solidFill>
              </a:rPr>
            </a:br>
            <a:r>
              <a:rPr lang="en-US" altLang="ja-JP" cap="none" dirty="0" smtClean="0"/>
              <a:t>2. Basic Concepts of Radiation </a:t>
            </a:r>
            <a:r>
              <a:rPr lang="en-US" altLang="ja-JP" cap="none" dirty="0"/>
              <a:t>Damage</a:t>
            </a:r>
            <a:br>
              <a:rPr lang="en-US" altLang="ja-JP" cap="none" dirty="0"/>
            </a:br>
            <a:r>
              <a:rPr lang="en-US" altLang="ja-JP" cap="none" dirty="0" smtClean="0"/>
              <a:t>	</a:t>
            </a:r>
            <a:r>
              <a:rPr lang="en-US" altLang="ja-JP" sz="3100" cap="none" dirty="0" smtClean="0">
                <a:solidFill>
                  <a:schemeClr val="bg1">
                    <a:lumMod val="65000"/>
                  </a:schemeClr>
                </a:solidFill>
              </a:rPr>
              <a:t>2-1 </a:t>
            </a:r>
            <a:r>
              <a:rPr lang="en-US" altLang="ja-JP" sz="3100" cap="none" dirty="0">
                <a:solidFill>
                  <a:schemeClr val="bg1">
                    <a:lumMod val="65000"/>
                  </a:schemeClr>
                </a:solidFill>
              </a:rPr>
              <a:t>particle/target interactions</a:t>
            </a:r>
            <a:r>
              <a:rPr lang="en-US" altLang="ja-JP" sz="3100" cap="none" dirty="0"/>
              <a:t/>
            </a:r>
            <a:br>
              <a:rPr lang="en-US" altLang="ja-JP" sz="3100" cap="none" dirty="0"/>
            </a:br>
            <a:r>
              <a:rPr lang="en-US" altLang="ja-JP" sz="3100" cap="none" dirty="0" smtClean="0"/>
              <a:t>	2-2 </a:t>
            </a:r>
            <a:r>
              <a:rPr lang="en-US" altLang="ja-JP" sz="3100" cap="none" dirty="0"/>
              <a:t>displacement damage</a:t>
            </a:r>
            <a:br>
              <a:rPr lang="en-US" altLang="ja-JP" sz="3100" cap="none" dirty="0"/>
            </a:br>
            <a:r>
              <a:rPr lang="en-US" altLang="ja-JP" sz="3100" cap="none" dirty="0" smtClean="0"/>
              <a:t>	</a:t>
            </a:r>
            <a:r>
              <a:rPr lang="en-US" altLang="ja-JP" sz="3100" cap="none" dirty="0" smtClean="0">
                <a:solidFill>
                  <a:schemeClr val="bg1">
                    <a:lumMod val="65000"/>
                  </a:schemeClr>
                </a:solidFill>
              </a:rPr>
              <a:t>2-3  microstructural evolution</a:t>
            </a:r>
            <a:r>
              <a:rPr lang="en-US" altLang="ja-JP" cap="none" dirty="0"/>
              <a:t/>
            </a:r>
            <a:br>
              <a:rPr lang="en-US" altLang="ja-JP" cap="none" dirty="0"/>
            </a:br>
            <a:r>
              <a:rPr lang="en-US" altLang="ja-JP" cap="none" dirty="0" smtClean="0">
                <a:solidFill>
                  <a:schemeClr val="bg1">
                    <a:lumMod val="75000"/>
                  </a:schemeClr>
                </a:solidFill>
              </a:rPr>
              <a:t>3. Practical Effects of Radiation Damage</a:t>
            </a:r>
            <a:r>
              <a:rPr lang="en-US" altLang="ja-JP" dirty="0" smtClean="0">
                <a:solidFill>
                  <a:schemeClr val="bg1">
                    <a:lumMod val="75000"/>
                  </a:schemeClr>
                </a:solidFill>
              </a:rPr>
              <a:t/>
            </a:r>
            <a:br>
              <a:rPr lang="en-US" altLang="ja-JP" dirty="0" smtClean="0">
                <a:solidFill>
                  <a:schemeClr val="bg1">
                    <a:lumMod val="75000"/>
                  </a:schemeClr>
                </a:solidFill>
              </a:rPr>
            </a:br>
            <a:endParaRPr lang="ja-JP" altLang="en-US" dirty="0" smtClean="0">
              <a:solidFill>
                <a:schemeClr val="bg1">
                  <a:lumMod val="75000"/>
                </a:schemeClr>
              </a:solidFill>
            </a:endParaRPr>
          </a:p>
        </p:txBody>
      </p:sp>
      <p:sp>
        <p:nvSpPr>
          <p:cNvPr id="35843" name="スライド番号プレースホルダー 2"/>
          <p:cNvSpPr>
            <a:spLocks noGrp="1"/>
          </p:cNvSpPr>
          <p:nvPr>
            <p:ph type="sldNum" sz="quarter" idx="12"/>
          </p:nvPr>
        </p:nvSpPr>
        <p:spPr bwMode="auto">
          <a:xfrm>
            <a:off x="8855075" y="6492875"/>
            <a:ext cx="28892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1B9E8E45-6A41-4121-BFDE-77EDA8743D2C}" type="slidenum">
              <a:rPr lang="ja-JP" altLang="en-US" sz="1200">
                <a:solidFill>
                  <a:srgbClr val="898989"/>
                </a:solidFill>
              </a:rPr>
              <a:pPr>
                <a:spcBef>
                  <a:spcPct val="0"/>
                </a:spcBef>
                <a:buFontTx/>
                <a:buNone/>
              </a:pPr>
              <a:t>32</a:t>
            </a:fld>
            <a:endParaRPr lang="ja-JP" altLang="en-US" sz="1200">
              <a:solidFill>
                <a:srgbClr val="898989"/>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36867"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Text Box 25"/>
          <p:cNvSpPr txBox="1">
            <a:spLocks noChangeArrowheads="1"/>
          </p:cNvSpPr>
          <p:nvPr/>
        </p:nvSpPr>
        <p:spPr bwMode="auto">
          <a:xfrm>
            <a:off x="1273175" y="198438"/>
            <a:ext cx="7640638" cy="647700"/>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solidFill>
                  <a:schemeClr val="tx1">
                    <a:lumMod val="95000"/>
                    <a:lumOff val="5000"/>
                  </a:schemeClr>
                </a:solidFill>
                <a:ea typeface="ＭＳ Ｐゴシック" panose="020B0600070205080204" pitchFamily="50" charset="-128"/>
                <a:cs typeface="Arial" pitchFamily="34" charset="0"/>
              </a:rPr>
              <a:t>2-2 </a:t>
            </a:r>
            <a:r>
              <a:rPr lang="en-US" altLang="ja-JP" sz="3600" b="1" dirty="0">
                <a:solidFill>
                  <a:schemeClr val="tx1">
                    <a:lumMod val="95000"/>
                    <a:lumOff val="5000"/>
                  </a:schemeClr>
                </a:solidFill>
                <a:ea typeface="+mn-ea"/>
                <a:cs typeface="Arial" pitchFamily="34" charset="0"/>
              </a:rPr>
              <a:t>displacement damage</a:t>
            </a:r>
            <a:endParaRPr lang="ja-JP" altLang="en-US" sz="3600" b="1" dirty="0">
              <a:solidFill>
                <a:schemeClr val="tx1">
                  <a:lumMod val="95000"/>
                  <a:lumOff val="5000"/>
                </a:schemeClr>
              </a:solidFill>
              <a:ea typeface="+mn-ea"/>
              <a:cs typeface="Arial" pitchFamily="34" charset="0"/>
            </a:endParaRPr>
          </a:p>
        </p:txBody>
      </p:sp>
      <p:pic>
        <p:nvPicPr>
          <p:cNvPr id="36869" name="図 20" descr="damage.gi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935538" y="2193925"/>
            <a:ext cx="3894137" cy="414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 name="正方形/長方形 65"/>
          <p:cNvSpPr/>
          <p:nvPr/>
        </p:nvSpPr>
        <p:spPr>
          <a:xfrm>
            <a:off x="5326063" y="1081088"/>
            <a:ext cx="3632200" cy="863600"/>
          </a:xfrm>
          <a:prstGeom prst="rect">
            <a:avLst/>
          </a:prstGeom>
          <a:solidFill>
            <a:srgbClr val="0070C0"/>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altLang="ja-JP" sz="2800" dirty="0">
                <a:solidFill>
                  <a:schemeClr val="bg1"/>
                </a:solidFill>
              </a:rPr>
              <a:t>displacement damage</a:t>
            </a:r>
          </a:p>
          <a:p>
            <a:pPr algn="ctr" eaLnBrk="1" hangingPunct="1">
              <a:defRPr/>
            </a:pPr>
            <a:endParaRPr lang="ja-JP" altLang="en-US" sz="2800" dirty="0">
              <a:solidFill>
                <a:schemeClr val="bg1"/>
              </a:solidFill>
            </a:endParaRPr>
          </a:p>
        </p:txBody>
      </p:sp>
      <p:sp>
        <p:nvSpPr>
          <p:cNvPr id="68" name="四角形吹き出し 67"/>
          <p:cNvSpPr/>
          <p:nvPr/>
        </p:nvSpPr>
        <p:spPr>
          <a:xfrm>
            <a:off x="6678613" y="1522413"/>
            <a:ext cx="2232025" cy="366712"/>
          </a:xfrm>
          <a:prstGeom prst="wedgeRectCallout">
            <a:avLst>
              <a:gd name="adj1" fmla="val -33085"/>
              <a:gd name="adj2" fmla="val 547675"/>
            </a:avLst>
          </a:prstGeom>
          <a:solidFill>
            <a:srgbClr val="CCFFFF"/>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altLang="ja-JP" sz="2400" dirty="0">
                <a:solidFill>
                  <a:schemeClr val="tx1"/>
                </a:solidFill>
              </a:rPr>
              <a:t>Interstitial atom</a:t>
            </a:r>
            <a:endParaRPr lang="ja-JP" altLang="en-US" sz="2400" dirty="0">
              <a:solidFill>
                <a:schemeClr val="tx1"/>
              </a:solidFill>
            </a:endParaRPr>
          </a:p>
        </p:txBody>
      </p:sp>
      <p:sp>
        <p:nvSpPr>
          <p:cNvPr id="36872" name="テキスト ボックス 1"/>
          <p:cNvSpPr txBox="1">
            <a:spLocks noChangeArrowheads="1"/>
          </p:cNvSpPr>
          <p:nvPr/>
        </p:nvSpPr>
        <p:spPr bwMode="auto">
          <a:xfrm>
            <a:off x="4970463" y="2111375"/>
            <a:ext cx="1190625" cy="3698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r">
              <a:spcBef>
                <a:spcPct val="0"/>
              </a:spcBef>
              <a:buFontTx/>
              <a:buNone/>
            </a:pPr>
            <a:r>
              <a:rPr lang="en-US" altLang="ja-JP" sz="1800">
                <a:latin typeface="Arial" panose="020B0604020202020204" pitchFamily="34" charset="0"/>
              </a:rPr>
              <a:t>neutron</a:t>
            </a:r>
            <a:endParaRPr lang="ja-JP" altLang="en-US" sz="1800">
              <a:latin typeface="Arial" panose="020B0604020202020204" pitchFamily="34" charset="0"/>
            </a:endParaRPr>
          </a:p>
        </p:txBody>
      </p:sp>
      <p:sp>
        <p:nvSpPr>
          <p:cNvPr id="36873" name="テキスト ボックス 6"/>
          <p:cNvSpPr txBox="1">
            <a:spLocks noChangeArrowheads="1"/>
          </p:cNvSpPr>
          <p:nvPr/>
        </p:nvSpPr>
        <p:spPr bwMode="auto">
          <a:xfrm>
            <a:off x="400050" y="1036638"/>
            <a:ext cx="4792663" cy="5016500"/>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000"/>
              <a:t>If a target atom receives </a:t>
            </a:r>
            <a:r>
              <a:rPr lang="en-US" altLang="ja-JP" sz="2000" b="1" u="sng">
                <a:solidFill>
                  <a:srgbClr val="FF0000"/>
                </a:solidFill>
              </a:rPr>
              <a:t>enough energy</a:t>
            </a:r>
            <a:r>
              <a:rPr lang="en-US" altLang="ja-JP" sz="2000">
                <a:solidFill>
                  <a:srgbClr val="FF0000"/>
                </a:solidFill>
              </a:rPr>
              <a:t> </a:t>
            </a:r>
            <a:r>
              <a:rPr lang="en-US" altLang="ja-JP" sz="2000"/>
              <a:t>from the projectile by a collision, the atom go away from it original lattice site.</a:t>
            </a:r>
          </a:p>
          <a:p>
            <a:pPr eaLnBrk="1" hangingPunct="1">
              <a:spcBef>
                <a:spcPct val="0"/>
              </a:spcBef>
              <a:buFontTx/>
              <a:buNone/>
            </a:pPr>
            <a:endParaRPr lang="en-US" altLang="ja-JP" sz="1100"/>
          </a:p>
          <a:p>
            <a:pPr eaLnBrk="1" hangingPunct="1">
              <a:spcBef>
                <a:spcPct val="0"/>
              </a:spcBef>
              <a:buFontTx/>
              <a:buNone/>
            </a:pPr>
            <a:r>
              <a:rPr lang="en-US" altLang="ja-JP" sz="2000"/>
              <a:t>This is called as </a:t>
            </a:r>
            <a:r>
              <a:rPr lang="en-US" altLang="ja-JP" sz="2400" b="1" u="sng">
                <a:solidFill>
                  <a:srgbClr val="FF0000"/>
                </a:solidFill>
              </a:rPr>
              <a:t>displacement</a:t>
            </a:r>
            <a:r>
              <a:rPr lang="en-US" altLang="ja-JP" sz="2000"/>
              <a:t>.</a:t>
            </a:r>
          </a:p>
          <a:p>
            <a:pPr eaLnBrk="1" hangingPunct="1">
              <a:spcBef>
                <a:spcPct val="0"/>
              </a:spcBef>
              <a:buFontTx/>
              <a:buNone/>
            </a:pPr>
            <a:endParaRPr lang="en-US" altLang="ja-JP" sz="1100"/>
          </a:p>
          <a:p>
            <a:pPr eaLnBrk="1" hangingPunct="1">
              <a:spcBef>
                <a:spcPct val="0"/>
              </a:spcBef>
              <a:buFontTx/>
              <a:buNone/>
            </a:pPr>
            <a:r>
              <a:rPr lang="en-US" altLang="ja-JP" sz="2000"/>
              <a:t>If the receiving energy is too low, the hit atom will not be displaced.  </a:t>
            </a:r>
          </a:p>
          <a:p>
            <a:pPr eaLnBrk="1" hangingPunct="1">
              <a:spcBef>
                <a:spcPct val="0"/>
              </a:spcBef>
              <a:buFontTx/>
              <a:buNone/>
            </a:pPr>
            <a:r>
              <a:rPr lang="en-US" altLang="ja-JP" sz="2000"/>
              <a:t>The “</a:t>
            </a:r>
            <a:r>
              <a:rPr lang="en-US" altLang="ja-JP" sz="2400" b="1" u="sng">
                <a:solidFill>
                  <a:srgbClr val="FF0000"/>
                </a:solidFill>
              </a:rPr>
              <a:t>threshold energy</a:t>
            </a:r>
            <a:r>
              <a:rPr lang="en-US" altLang="ja-JP" sz="2400"/>
              <a:t> </a:t>
            </a:r>
            <a:r>
              <a:rPr lang="en-US" altLang="ja-JP" sz="2000"/>
              <a:t>” for displacement, </a:t>
            </a:r>
            <a:r>
              <a:rPr lang="en-US" altLang="ja-JP" sz="2000">
                <a:solidFill>
                  <a:srgbClr val="FF0000"/>
                </a:solidFill>
              </a:rPr>
              <a:t>Ed</a:t>
            </a:r>
            <a:r>
              <a:rPr lang="en-US" altLang="ja-JP" sz="2000"/>
              <a:t>, is almost 40 eV in many metals.</a:t>
            </a:r>
          </a:p>
          <a:p>
            <a:pPr eaLnBrk="1" hangingPunct="1">
              <a:spcBef>
                <a:spcPct val="0"/>
              </a:spcBef>
              <a:buFontTx/>
              <a:buNone/>
            </a:pPr>
            <a:endParaRPr lang="en-US" altLang="ja-JP" sz="1100"/>
          </a:p>
          <a:p>
            <a:pPr eaLnBrk="1" hangingPunct="1">
              <a:spcBef>
                <a:spcPct val="0"/>
              </a:spcBef>
              <a:buFontTx/>
              <a:buNone/>
            </a:pPr>
            <a:r>
              <a:rPr lang="en-US" altLang="ja-JP" sz="2000"/>
              <a:t>A simple displacement makes an </a:t>
            </a:r>
            <a:r>
              <a:rPr lang="en-US" altLang="ja-JP" sz="2400" b="1" u="sng">
                <a:solidFill>
                  <a:srgbClr val="FF0000"/>
                </a:solidFill>
              </a:rPr>
              <a:t>interstitial atom</a:t>
            </a:r>
            <a:r>
              <a:rPr lang="en-US" altLang="ja-JP" sz="2000"/>
              <a:t> and a </a:t>
            </a:r>
            <a:r>
              <a:rPr lang="en-US" altLang="ja-JP" sz="2400" b="1" u="sng">
                <a:solidFill>
                  <a:srgbClr val="FF0000"/>
                </a:solidFill>
              </a:rPr>
              <a:t>vacancy</a:t>
            </a:r>
            <a:r>
              <a:rPr lang="en-US" altLang="ja-JP" sz="2000"/>
              <a:t>.  </a:t>
            </a:r>
          </a:p>
          <a:p>
            <a:pPr eaLnBrk="1" hangingPunct="1">
              <a:spcBef>
                <a:spcPct val="0"/>
              </a:spcBef>
              <a:buFontTx/>
              <a:buNone/>
            </a:pPr>
            <a:endParaRPr lang="en-US" altLang="ja-JP" sz="1100"/>
          </a:p>
          <a:p>
            <a:pPr eaLnBrk="1" hangingPunct="1">
              <a:spcBef>
                <a:spcPct val="0"/>
              </a:spcBef>
              <a:buFontTx/>
              <a:buNone/>
            </a:pPr>
            <a:r>
              <a:rPr lang="en-US" altLang="ja-JP" sz="2000"/>
              <a:t>The set of these two point defects is called a </a:t>
            </a:r>
            <a:r>
              <a:rPr lang="en-US" altLang="ja-JP" sz="2400" b="1" u="sng">
                <a:solidFill>
                  <a:srgbClr val="FF0000"/>
                </a:solidFill>
              </a:rPr>
              <a:t>Frenkel pair</a:t>
            </a:r>
            <a:r>
              <a:rPr lang="en-US" altLang="ja-JP" sz="2000"/>
              <a:t>.</a:t>
            </a:r>
          </a:p>
        </p:txBody>
      </p:sp>
      <p:sp>
        <p:nvSpPr>
          <p:cNvPr id="67" name="四角形吹き出し 66"/>
          <p:cNvSpPr/>
          <p:nvPr/>
        </p:nvSpPr>
        <p:spPr>
          <a:xfrm>
            <a:off x="5414963" y="1522413"/>
            <a:ext cx="1223962" cy="360362"/>
          </a:xfrm>
          <a:prstGeom prst="wedgeRectCallout">
            <a:avLst>
              <a:gd name="adj1" fmla="val 11119"/>
              <a:gd name="adj2" fmla="val 509957"/>
            </a:avLst>
          </a:prstGeom>
          <a:solidFill>
            <a:srgbClr val="FFFFCC"/>
          </a:solid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altLang="ja-JP" sz="2400" dirty="0">
                <a:solidFill>
                  <a:schemeClr val="tx1"/>
                </a:solidFill>
              </a:rPr>
              <a:t>vacancy</a:t>
            </a:r>
            <a:endParaRPr lang="ja-JP" altLang="en-US" sz="2400" dirty="0">
              <a:solidFill>
                <a:schemeClr val="tx1"/>
              </a:solidFill>
            </a:endParaRPr>
          </a:p>
        </p:txBody>
      </p:sp>
      <p:sp>
        <p:nvSpPr>
          <p:cNvPr id="36875" name="スライド番号プレースホルダー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6646AF77-D46A-4D77-A9FA-9B649EB8AFA8}" type="slidenum">
              <a:rPr lang="ja-JP" altLang="en-US" sz="1200">
                <a:solidFill>
                  <a:srgbClr val="898989"/>
                </a:solidFill>
              </a:rPr>
              <a:pPr>
                <a:spcBef>
                  <a:spcPct val="0"/>
                </a:spcBef>
                <a:buFontTx/>
                <a:buNone/>
              </a:pPr>
              <a:t>33</a:t>
            </a:fld>
            <a:endParaRPr lang="ja-JP" altLang="en-US" sz="1200">
              <a:solidFill>
                <a:srgbClr val="898989"/>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図 20" descr="damage.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11725" y="793750"/>
            <a:ext cx="3894138" cy="414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正方形/長方形 1"/>
          <p:cNvSpPr/>
          <p:nvPr/>
        </p:nvSpPr>
        <p:spPr>
          <a:xfrm>
            <a:off x="4806950" y="762000"/>
            <a:ext cx="1255713" cy="2984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7" name="正方形/長方形 26"/>
          <p:cNvSpPr/>
          <p:nvPr/>
        </p:nvSpPr>
        <p:spPr>
          <a:xfrm>
            <a:off x="1798638" y="1060450"/>
            <a:ext cx="2592387" cy="1800225"/>
          </a:xfrm>
          <a:prstGeom prst="rect">
            <a:avLst/>
          </a:prstGeom>
          <a:solidFill>
            <a:srgbClr val="0070C0"/>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altLang="ja-JP" sz="2800" dirty="0">
                <a:solidFill>
                  <a:schemeClr val="bg1"/>
                </a:solidFill>
              </a:rPr>
              <a:t>transmutation </a:t>
            </a:r>
          </a:p>
          <a:p>
            <a:pPr algn="ctr" eaLnBrk="1" hangingPunct="1">
              <a:defRPr/>
            </a:pPr>
            <a:r>
              <a:rPr lang="en-US" altLang="ja-JP" sz="2800" dirty="0">
                <a:solidFill>
                  <a:schemeClr val="bg1"/>
                </a:solidFill>
              </a:rPr>
              <a:t>damage</a:t>
            </a:r>
          </a:p>
          <a:p>
            <a:pPr algn="ctr" eaLnBrk="1" hangingPunct="1">
              <a:defRPr/>
            </a:pPr>
            <a:endParaRPr lang="en-US" altLang="ja-JP" sz="2800" dirty="0">
              <a:solidFill>
                <a:schemeClr val="bg1"/>
              </a:solidFill>
            </a:endParaRPr>
          </a:p>
          <a:p>
            <a:pPr algn="ctr" eaLnBrk="1" hangingPunct="1">
              <a:defRPr/>
            </a:pPr>
            <a:endParaRPr lang="ja-JP" altLang="en-US" sz="2800" dirty="0">
              <a:solidFill>
                <a:schemeClr val="bg1"/>
              </a:solidFill>
            </a:endParaRPr>
          </a:p>
        </p:txBody>
      </p:sp>
      <p:sp>
        <p:nvSpPr>
          <p:cNvPr id="37893"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37894" name="Picture 1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四角形吹き出し 24"/>
          <p:cNvSpPr/>
          <p:nvPr/>
        </p:nvSpPr>
        <p:spPr>
          <a:xfrm>
            <a:off x="1906588" y="2006600"/>
            <a:ext cx="2376487" cy="360363"/>
          </a:xfrm>
          <a:prstGeom prst="wedgeRectCallout">
            <a:avLst>
              <a:gd name="adj1" fmla="val 104050"/>
              <a:gd name="adj2" fmla="val 90028"/>
            </a:avLst>
          </a:prstGeom>
          <a:solidFill>
            <a:srgbClr val="FFCCFF"/>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altLang="ja-JP" sz="2400" dirty="0">
                <a:solidFill>
                  <a:schemeClr val="tx1"/>
                </a:solidFill>
              </a:rPr>
              <a:t>induced activity</a:t>
            </a:r>
            <a:endParaRPr lang="ja-JP" altLang="en-US" sz="2400" dirty="0">
              <a:solidFill>
                <a:schemeClr val="tx1"/>
              </a:solidFill>
            </a:endParaRPr>
          </a:p>
        </p:txBody>
      </p:sp>
      <p:sp>
        <p:nvSpPr>
          <p:cNvPr id="26" name="四角形吹き出し 25"/>
          <p:cNvSpPr/>
          <p:nvPr/>
        </p:nvSpPr>
        <p:spPr>
          <a:xfrm>
            <a:off x="1906588" y="2465388"/>
            <a:ext cx="2376487" cy="360362"/>
          </a:xfrm>
          <a:prstGeom prst="wedgeRectCallout">
            <a:avLst>
              <a:gd name="adj1" fmla="val 139376"/>
              <a:gd name="adj2" fmla="val 241827"/>
            </a:avLst>
          </a:prstGeom>
          <a:solidFill>
            <a:srgbClr val="CCFFCC"/>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altLang="ja-JP" sz="2400" dirty="0">
                <a:solidFill>
                  <a:schemeClr val="tx1"/>
                </a:solidFill>
              </a:rPr>
              <a:t>He, H</a:t>
            </a:r>
            <a:endParaRPr lang="ja-JP" altLang="en-US" sz="2400" dirty="0">
              <a:solidFill>
                <a:schemeClr val="tx1"/>
              </a:solidFill>
            </a:endParaRPr>
          </a:p>
        </p:txBody>
      </p:sp>
      <p:sp>
        <p:nvSpPr>
          <p:cNvPr id="28" name="四角形吹き出し 27"/>
          <p:cNvSpPr/>
          <p:nvPr/>
        </p:nvSpPr>
        <p:spPr>
          <a:xfrm>
            <a:off x="6245225" y="4310063"/>
            <a:ext cx="1225550" cy="360362"/>
          </a:xfrm>
          <a:prstGeom prst="wedgeRectCallout">
            <a:avLst>
              <a:gd name="adj1" fmla="val -42534"/>
              <a:gd name="adj2" fmla="val -100140"/>
            </a:avLst>
          </a:prstGeom>
          <a:solidFill>
            <a:srgbClr val="FFFFCC"/>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altLang="ja-JP" sz="2400" dirty="0">
                <a:solidFill>
                  <a:schemeClr val="tx1"/>
                </a:solidFill>
              </a:rPr>
              <a:t>cavity</a:t>
            </a:r>
            <a:endParaRPr lang="ja-JP" altLang="en-US" sz="2400" dirty="0">
              <a:solidFill>
                <a:schemeClr val="tx1"/>
              </a:solidFill>
            </a:endParaRPr>
          </a:p>
        </p:txBody>
      </p:sp>
      <p:sp>
        <p:nvSpPr>
          <p:cNvPr id="29" name="四角形吹き出し 28"/>
          <p:cNvSpPr/>
          <p:nvPr/>
        </p:nvSpPr>
        <p:spPr>
          <a:xfrm>
            <a:off x="6354763" y="993775"/>
            <a:ext cx="2232025" cy="360363"/>
          </a:xfrm>
          <a:prstGeom prst="wedgeRectCallout">
            <a:avLst>
              <a:gd name="adj1" fmla="val 20"/>
              <a:gd name="adj2" fmla="val 412164"/>
            </a:avLst>
          </a:prstGeom>
          <a:solidFill>
            <a:srgbClr val="CCFFFF"/>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altLang="ja-JP" sz="2400" dirty="0">
                <a:solidFill>
                  <a:schemeClr val="tx1"/>
                </a:solidFill>
              </a:rPr>
              <a:t>Dislocation loop</a:t>
            </a:r>
            <a:endParaRPr lang="ja-JP" altLang="en-US" sz="2400" dirty="0">
              <a:solidFill>
                <a:schemeClr val="tx1"/>
              </a:solidFill>
            </a:endParaRPr>
          </a:p>
        </p:txBody>
      </p:sp>
      <p:sp>
        <p:nvSpPr>
          <p:cNvPr id="16" name="Text Box 25"/>
          <p:cNvSpPr txBox="1">
            <a:spLocks noChangeArrowheads="1"/>
          </p:cNvSpPr>
          <p:nvPr/>
        </p:nvSpPr>
        <p:spPr bwMode="auto">
          <a:xfrm>
            <a:off x="1219200" y="188913"/>
            <a:ext cx="7640638"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latin typeface="Arial" charset="0"/>
                <a:ea typeface="ＭＳ Ｐゴシック" charset="-128"/>
              </a:rPr>
              <a:t>defect clusters, transmutation</a:t>
            </a:r>
            <a:endParaRPr lang="ja-JP" altLang="en-US" sz="3600" b="1" dirty="0">
              <a:solidFill>
                <a:schemeClr val="tx1">
                  <a:lumMod val="95000"/>
                  <a:lumOff val="5000"/>
                </a:schemeClr>
              </a:solidFill>
              <a:latin typeface="+mn-lt"/>
              <a:ea typeface="+mn-ea"/>
            </a:endParaRPr>
          </a:p>
        </p:txBody>
      </p:sp>
      <p:sp>
        <p:nvSpPr>
          <p:cNvPr id="37900" name="テキスト ボックス 6"/>
          <p:cNvSpPr txBox="1">
            <a:spLocks noChangeArrowheads="1"/>
          </p:cNvSpPr>
          <p:nvPr/>
        </p:nvSpPr>
        <p:spPr bwMode="auto">
          <a:xfrm>
            <a:off x="527050" y="5018088"/>
            <a:ext cx="8261350" cy="1570037"/>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400"/>
              <a:t>Interstitial atoms and vacancies move around the target material and, </a:t>
            </a:r>
            <a:r>
              <a:rPr lang="en-US" altLang="ja-JP" sz="2400" b="1" u="sng">
                <a:solidFill>
                  <a:srgbClr val="FF0000"/>
                </a:solidFill>
              </a:rPr>
              <a:t>mostly</a:t>
            </a:r>
            <a:r>
              <a:rPr lang="en-US" altLang="ja-JP" sz="2400"/>
              <a:t>, disappear by </a:t>
            </a:r>
            <a:r>
              <a:rPr lang="en-US" altLang="ja-JP" sz="2400" b="1" u="sng">
                <a:solidFill>
                  <a:srgbClr val="FF0000"/>
                </a:solidFill>
              </a:rPr>
              <a:t>mutual recombinations</a:t>
            </a:r>
            <a:r>
              <a:rPr lang="en-US" altLang="ja-JP" sz="2400"/>
              <a:t> (v + i).</a:t>
            </a:r>
            <a:endParaRPr lang="en-US" altLang="ja-JP" sz="1200"/>
          </a:p>
          <a:p>
            <a:pPr eaLnBrk="1" hangingPunct="1">
              <a:spcBef>
                <a:spcPct val="0"/>
              </a:spcBef>
              <a:buFontTx/>
              <a:buNone/>
            </a:pPr>
            <a:r>
              <a:rPr lang="en-US" altLang="ja-JP" sz="2400"/>
              <a:t>Some defects form </a:t>
            </a:r>
            <a:r>
              <a:rPr lang="en-US" altLang="ja-JP" sz="2400" b="1" u="sng">
                <a:solidFill>
                  <a:srgbClr val="FF0000"/>
                </a:solidFill>
              </a:rPr>
              <a:t>defect clusters</a:t>
            </a:r>
            <a:r>
              <a:rPr lang="en-US" altLang="ja-JP" sz="2400"/>
              <a:t>, such as </a:t>
            </a:r>
            <a:r>
              <a:rPr lang="en-US" altLang="ja-JP" sz="2400">
                <a:solidFill>
                  <a:srgbClr val="FF0000"/>
                </a:solidFill>
              </a:rPr>
              <a:t>dislocation loops </a:t>
            </a:r>
            <a:r>
              <a:rPr lang="en-US" altLang="ja-JP" sz="2400"/>
              <a:t>and </a:t>
            </a:r>
            <a:r>
              <a:rPr lang="en-US" altLang="ja-JP" sz="2400">
                <a:solidFill>
                  <a:srgbClr val="FF0000"/>
                </a:solidFill>
              </a:rPr>
              <a:t>cavities</a:t>
            </a:r>
            <a:r>
              <a:rPr lang="en-US" altLang="ja-JP" sz="2400"/>
              <a:t>, collecting same type of point defects (v + v, or i + i).  </a:t>
            </a:r>
            <a:endParaRPr lang="en-US" altLang="ja-JP" sz="1200"/>
          </a:p>
        </p:txBody>
      </p:sp>
      <p:sp>
        <p:nvSpPr>
          <p:cNvPr id="18" name="テキスト ボックス 6"/>
          <p:cNvSpPr txBox="1">
            <a:spLocks noChangeArrowheads="1"/>
          </p:cNvSpPr>
          <p:nvPr/>
        </p:nvSpPr>
        <p:spPr bwMode="auto">
          <a:xfrm>
            <a:off x="527050" y="3308350"/>
            <a:ext cx="4630738" cy="1570038"/>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400"/>
              <a:t>Neutrons also make transmutations.</a:t>
            </a:r>
          </a:p>
          <a:p>
            <a:pPr eaLnBrk="1" hangingPunct="1">
              <a:spcBef>
                <a:spcPct val="0"/>
              </a:spcBef>
              <a:buFontTx/>
              <a:buNone/>
            </a:pPr>
            <a:r>
              <a:rPr lang="en-US" altLang="ja-JP" sz="2400"/>
              <a:t>The target become </a:t>
            </a:r>
            <a:r>
              <a:rPr lang="en-US" altLang="ja-JP" sz="2400" b="1" u="sng">
                <a:solidFill>
                  <a:srgbClr val="FF0000"/>
                </a:solidFill>
              </a:rPr>
              <a:t>radioactive</a:t>
            </a:r>
            <a:r>
              <a:rPr lang="en-US" altLang="ja-JP" sz="2400"/>
              <a:t> and generated </a:t>
            </a:r>
            <a:r>
              <a:rPr lang="en-US" altLang="ja-JP" sz="2400">
                <a:solidFill>
                  <a:srgbClr val="FF0000"/>
                </a:solidFill>
              </a:rPr>
              <a:t>He and H affect further microstructural evolutions</a:t>
            </a:r>
            <a:r>
              <a:rPr lang="en-US" altLang="ja-JP" sz="2400"/>
              <a:t>.</a:t>
            </a:r>
          </a:p>
        </p:txBody>
      </p:sp>
      <p:sp>
        <p:nvSpPr>
          <p:cNvPr id="37902" name="スライド番号プレースホルダー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09AECFB8-2D5D-4AC7-ACA5-FCE6DA7A7F97}" type="slidenum">
              <a:rPr lang="ja-JP" altLang="en-US" sz="1200">
                <a:solidFill>
                  <a:srgbClr val="898989"/>
                </a:solidFill>
              </a:rPr>
              <a:pPr>
                <a:spcBef>
                  <a:spcPct val="0"/>
                </a:spcBef>
                <a:buFontTx/>
                <a:buNone/>
              </a:pPr>
              <a:t>34</a:t>
            </a:fld>
            <a:endParaRPr lang="ja-JP" altLang="en-US" sz="120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fade">
                                      <p:cBhvr>
                                        <p:cTn id="13" dur="500"/>
                                        <p:tgtEl>
                                          <p:spTgt spid="2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5" grpId="0" animBg="1"/>
      <p:bldP spid="26" grpId="0" animBg="1"/>
      <p:bldP spid="1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38915"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正方形/長方形 18"/>
          <p:cNvSpPr/>
          <p:nvPr/>
        </p:nvSpPr>
        <p:spPr>
          <a:xfrm>
            <a:off x="584200" y="993775"/>
            <a:ext cx="5470525" cy="2849563"/>
          </a:xfrm>
          <a:prstGeom prst="rect">
            <a:avLst/>
          </a:prstGeom>
          <a:solidFill>
            <a:srgbClr val="CC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0" name="円/楕円 19"/>
          <p:cNvSpPr/>
          <p:nvPr/>
        </p:nvSpPr>
        <p:spPr>
          <a:xfrm>
            <a:off x="1028700" y="2066925"/>
            <a:ext cx="193675" cy="2159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1" name="円/楕円 20"/>
          <p:cNvSpPr/>
          <p:nvPr/>
        </p:nvSpPr>
        <p:spPr>
          <a:xfrm>
            <a:off x="1500188" y="2066925"/>
            <a:ext cx="193675" cy="2159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3" name="円/楕円 22"/>
          <p:cNvSpPr/>
          <p:nvPr/>
        </p:nvSpPr>
        <p:spPr>
          <a:xfrm>
            <a:off x="1966913" y="2065338"/>
            <a:ext cx="193675" cy="215900"/>
          </a:xfrm>
          <a:prstGeom prst="ellipse">
            <a:avLst/>
          </a:prstGeom>
          <a:solidFill>
            <a:schemeClr val="bg1"/>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5" name="円/楕円 24"/>
          <p:cNvSpPr/>
          <p:nvPr/>
        </p:nvSpPr>
        <p:spPr>
          <a:xfrm>
            <a:off x="2400300" y="2065338"/>
            <a:ext cx="193675" cy="2159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6" name="円/楕円 25"/>
          <p:cNvSpPr/>
          <p:nvPr/>
        </p:nvSpPr>
        <p:spPr>
          <a:xfrm>
            <a:off x="2832100" y="2065338"/>
            <a:ext cx="193675" cy="2159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7" name="円/楕円 26"/>
          <p:cNvSpPr/>
          <p:nvPr/>
        </p:nvSpPr>
        <p:spPr>
          <a:xfrm>
            <a:off x="3298825" y="2065338"/>
            <a:ext cx="193675" cy="2159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9" name="円/楕円 28"/>
          <p:cNvSpPr/>
          <p:nvPr/>
        </p:nvSpPr>
        <p:spPr>
          <a:xfrm>
            <a:off x="3767138" y="2065338"/>
            <a:ext cx="193675" cy="2159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0" name="円/楕円 29"/>
          <p:cNvSpPr/>
          <p:nvPr/>
        </p:nvSpPr>
        <p:spPr>
          <a:xfrm>
            <a:off x="1028700" y="2535238"/>
            <a:ext cx="193675" cy="219075"/>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1" name="円/楕円 30"/>
          <p:cNvSpPr/>
          <p:nvPr/>
        </p:nvSpPr>
        <p:spPr>
          <a:xfrm>
            <a:off x="1500188" y="2535238"/>
            <a:ext cx="193675" cy="219075"/>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2" name="円/楕円 31"/>
          <p:cNvSpPr/>
          <p:nvPr/>
        </p:nvSpPr>
        <p:spPr>
          <a:xfrm>
            <a:off x="1966913" y="2533650"/>
            <a:ext cx="193675" cy="2159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3" name="円/楕円 32"/>
          <p:cNvSpPr/>
          <p:nvPr/>
        </p:nvSpPr>
        <p:spPr>
          <a:xfrm>
            <a:off x="2157413" y="2733675"/>
            <a:ext cx="193675" cy="215900"/>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4" name="円/楕円 33"/>
          <p:cNvSpPr/>
          <p:nvPr/>
        </p:nvSpPr>
        <p:spPr>
          <a:xfrm>
            <a:off x="3119438" y="2617788"/>
            <a:ext cx="193675" cy="215900"/>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5" name="円/楕円 34"/>
          <p:cNvSpPr/>
          <p:nvPr/>
        </p:nvSpPr>
        <p:spPr>
          <a:xfrm>
            <a:off x="3298825" y="2533650"/>
            <a:ext cx="193675" cy="2159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6" name="円/楕円 35"/>
          <p:cNvSpPr/>
          <p:nvPr/>
        </p:nvSpPr>
        <p:spPr>
          <a:xfrm>
            <a:off x="3767138" y="2533650"/>
            <a:ext cx="193675" cy="2159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7" name="円/楕円 36"/>
          <p:cNvSpPr/>
          <p:nvPr/>
        </p:nvSpPr>
        <p:spPr>
          <a:xfrm>
            <a:off x="1028700" y="2990850"/>
            <a:ext cx="193675" cy="219075"/>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8" name="円/楕円 37"/>
          <p:cNvSpPr/>
          <p:nvPr/>
        </p:nvSpPr>
        <p:spPr>
          <a:xfrm>
            <a:off x="1500188" y="2990850"/>
            <a:ext cx="193675" cy="219075"/>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9" name="円/楕円 38"/>
          <p:cNvSpPr/>
          <p:nvPr/>
        </p:nvSpPr>
        <p:spPr>
          <a:xfrm>
            <a:off x="1966913" y="2989263"/>
            <a:ext cx="193675" cy="2159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1" name="円/楕円 40"/>
          <p:cNvSpPr/>
          <p:nvPr/>
        </p:nvSpPr>
        <p:spPr>
          <a:xfrm>
            <a:off x="2684463" y="3154363"/>
            <a:ext cx="193675" cy="215900"/>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2" name="円/楕円 41"/>
          <p:cNvSpPr/>
          <p:nvPr/>
        </p:nvSpPr>
        <p:spPr>
          <a:xfrm>
            <a:off x="3038475" y="3132138"/>
            <a:ext cx="195263" cy="215900"/>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3" name="円/楕円 42"/>
          <p:cNvSpPr/>
          <p:nvPr/>
        </p:nvSpPr>
        <p:spPr>
          <a:xfrm>
            <a:off x="3298825" y="2989263"/>
            <a:ext cx="193675" cy="2159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4" name="円/楕円 43"/>
          <p:cNvSpPr/>
          <p:nvPr/>
        </p:nvSpPr>
        <p:spPr>
          <a:xfrm>
            <a:off x="3767138" y="2989263"/>
            <a:ext cx="193675" cy="2159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5" name="円/楕円 44"/>
          <p:cNvSpPr/>
          <p:nvPr/>
        </p:nvSpPr>
        <p:spPr>
          <a:xfrm>
            <a:off x="1028700" y="3402013"/>
            <a:ext cx="193675" cy="2159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6" name="円/楕円 45"/>
          <p:cNvSpPr/>
          <p:nvPr/>
        </p:nvSpPr>
        <p:spPr>
          <a:xfrm>
            <a:off x="1500188" y="3402013"/>
            <a:ext cx="193675" cy="2159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7" name="円/楕円 46"/>
          <p:cNvSpPr/>
          <p:nvPr/>
        </p:nvSpPr>
        <p:spPr>
          <a:xfrm>
            <a:off x="1966913" y="3400425"/>
            <a:ext cx="193675" cy="2159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8" name="円/楕円 47"/>
          <p:cNvSpPr/>
          <p:nvPr/>
        </p:nvSpPr>
        <p:spPr>
          <a:xfrm>
            <a:off x="2400300" y="3400425"/>
            <a:ext cx="193675" cy="2159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9" name="円/楕円 48"/>
          <p:cNvSpPr/>
          <p:nvPr/>
        </p:nvSpPr>
        <p:spPr>
          <a:xfrm>
            <a:off x="2832100" y="3400425"/>
            <a:ext cx="193675" cy="2159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0" name="円/楕円 49"/>
          <p:cNvSpPr/>
          <p:nvPr/>
        </p:nvSpPr>
        <p:spPr>
          <a:xfrm>
            <a:off x="3298825" y="3400425"/>
            <a:ext cx="193675" cy="2159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1" name="円/楕円 50"/>
          <p:cNvSpPr/>
          <p:nvPr/>
        </p:nvSpPr>
        <p:spPr>
          <a:xfrm>
            <a:off x="3767138" y="3400425"/>
            <a:ext cx="193675" cy="2159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2" name="円/楕円 51"/>
          <p:cNvSpPr/>
          <p:nvPr/>
        </p:nvSpPr>
        <p:spPr>
          <a:xfrm>
            <a:off x="3608388" y="1422400"/>
            <a:ext cx="192087" cy="217488"/>
          </a:xfrm>
          <a:prstGeom prst="ellipse">
            <a:avLst/>
          </a:prstGeom>
          <a:solidFill>
            <a:srgbClr val="CC99FF"/>
          </a:solidFill>
          <a:ln>
            <a:solidFill>
              <a:srgbClr val="CC99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3" name="ホームベース 52"/>
          <p:cNvSpPr/>
          <p:nvPr/>
        </p:nvSpPr>
        <p:spPr>
          <a:xfrm rot="1848456">
            <a:off x="614363" y="1479550"/>
            <a:ext cx="1376362" cy="203200"/>
          </a:xfrm>
          <a:prstGeom prst="homePlate">
            <a:avLst/>
          </a:prstGeom>
          <a:gradFill flip="none" rotWithShape="1">
            <a:gsLst>
              <a:gs pos="0">
                <a:schemeClr val="bg1"/>
              </a:gs>
              <a:gs pos="28000">
                <a:srgbClr val="FFFFCC"/>
              </a:gs>
              <a:gs pos="100000">
                <a:srgbClr val="FFFF00"/>
              </a:gs>
            </a:gsLst>
            <a:lin ang="0" scaled="1"/>
            <a:tileRect/>
          </a:grad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4" name="ホームベース 53"/>
          <p:cNvSpPr/>
          <p:nvPr/>
        </p:nvSpPr>
        <p:spPr>
          <a:xfrm rot="20725770">
            <a:off x="2176463" y="1630363"/>
            <a:ext cx="1376362" cy="204787"/>
          </a:xfrm>
          <a:prstGeom prst="homePlate">
            <a:avLst/>
          </a:prstGeom>
          <a:gradFill flip="none" rotWithShape="1">
            <a:gsLst>
              <a:gs pos="0">
                <a:schemeClr val="bg1"/>
              </a:gs>
              <a:gs pos="28000">
                <a:srgbClr val="FFFFCC"/>
              </a:gs>
              <a:gs pos="100000">
                <a:srgbClr val="FFFF00"/>
              </a:gs>
            </a:gsLst>
            <a:lin ang="0" scaled="1"/>
            <a:tileRect/>
          </a:grad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8948" name="テキスト ボックス 5"/>
          <p:cNvSpPr txBox="1">
            <a:spLocks noChangeArrowheads="1"/>
          </p:cNvSpPr>
          <p:nvPr/>
        </p:nvSpPr>
        <p:spPr bwMode="auto">
          <a:xfrm>
            <a:off x="4010025" y="1122363"/>
            <a:ext cx="1954213" cy="584200"/>
          </a:xfrm>
          <a:prstGeom prst="rect">
            <a:avLst/>
          </a:prstGeom>
          <a:solidFill>
            <a:srgbClr val="FFCCFF"/>
          </a:solidFill>
          <a:ln w="9525">
            <a:solidFill>
              <a:srgbClr val="FF0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600">
                <a:solidFill>
                  <a:srgbClr val="7030A0"/>
                </a:solidFill>
                <a:latin typeface="Arial" panose="020B0604020202020204" pitchFamily="34" charset="0"/>
              </a:rPr>
              <a:t>neutrons:</a:t>
            </a:r>
          </a:p>
          <a:p>
            <a:pPr>
              <a:spcBef>
                <a:spcPct val="0"/>
              </a:spcBef>
              <a:buFontTx/>
              <a:buNone/>
            </a:pPr>
            <a:r>
              <a:rPr lang="en-US" altLang="ja-JP" sz="1600">
                <a:solidFill>
                  <a:srgbClr val="7030A0"/>
                </a:solidFill>
                <a:latin typeface="Arial" panose="020B0604020202020204" pitchFamily="34" charset="0"/>
              </a:rPr>
              <a:t>small cross-section</a:t>
            </a:r>
            <a:endParaRPr lang="ja-JP" altLang="en-US" sz="1600">
              <a:solidFill>
                <a:srgbClr val="7030A0"/>
              </a:solidFill>
              <a:latin typeface="Arial" panose="020B0604020202020204" pitchFamily="34" charset="0"/>
            </a:endParaRPr>
          </a:p>
        </p:txBody>
      </p:sp>
      <p:sp>
        <p:nvSpPr>
          <p:cNvPr id="56" name="円/楕円 55"/>
          <p:cNvSpPr/>
          <p:nvPr/>
        </p:nvSpPr>
        <p:spPr>
          <a:xfrm>
            <a:off x="1966913" y="2054225"/>
            <a:ext cx="193675" cy="215900"/>
          </a:xfrm>
          <a:prstGeom prst="ellipse">
            <a:avLst/>
          </a:prstGeom>
          <a:solidFill>
            <a:schemeClr val="bg1"/>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7" name="円/楕円 56"/>
          <p:cNvSpPr/>
          <p:nvPr/>
        </p:nvSpPr>
        <p:spPr>
          <a:xfrm>
            <a:off x="2160588" y="2398713"/>
            <a:ext cx="193675" cy="2159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8" name="フリーフォーム 57"/>
          <p:cNvSpPr/>
          <p:nvPr/>
        </p:nvSpPr>
        <p:spPr>
          <a:xfrm>
            <a:off x="2133600" y="2073275"/>
            <a:ext cx="1193800" cy="1439863"/>
          </a:xfrm>
          <a:custGeom>
            <a:avLst/>
            <a:gdLst>
              <a:gd name="connsiteX0" fmla="*/ 0 w 914400"/>
              <a:gd name="connsiteY0" fmla="*/ 121298 h 979714"/>
              <a:gd name="connsiteX1" fmla="*/ 914400 w 914400"/>
              <a:gd name="connsiteY1" fmla="*/ 643812 h 979714"/>
              <a:gd name="connsiteX2" fmla="*/ 186612 w 914400"/>
              <a:gd name="connsiteY2" fmla="*/ 811763 h 979714"/>
              <a:gd name="connsiteX3" fmla="*/ 485191 w 914400"/>
              <a:gd name="connsiteY3" fmla="*/ 0 h 979714"/>
              <a:gd name="connsiteX4" fmla="*/ 587828 w 914400"/>
              <a:gd name="connsiteY4" fmla="*/ 979714 h 979714"/>
              <a:gd name="connsiteX5" fmla="*/ 149289 w 914400"/>
              <a:gd name="connsiteY5" fmla="*/ 457200 h 979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00" h="979714">
                <a:moveTo>
                  <a:pt x="0" y="121298"/>
                </a:moveTo>
                <a:lnTo>
                  <a:pt x="914400" y="643812"/>
                </a:lnTo>
                <a:lnTo>
                  <a:pt x="186612" y="811763"/>
                </a:lnTo>
                <a:lnTo>
                  <a:pt x="485191" y="0"/>
                </a:lnTo>
                <a:lnTo>
                  <a:pt x="587828" y="979714"/>
                </a:lnTo>
                <a:lnTo>
                  <a:pt x="149289" y="457200"/>
                </a:lnTo>
              </a:path>
            </a:pathLst>
          </a:custGeom>
          <a:noFill/>
          <a:ln>
            <a:solidFill>
              <a:srgbClr val="FF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9" name="テキスト ボックス 70"/>
          <p:cNvSpPr txBox="1">
            <a:spLocks noChangeArrowheads="1"/>
          </p:cNvSpPr>
          <p:nvPr/>
        </p:nvSpPr>
        <p:spPr bwMode="auto">
          <a:xfrm>
            <a:off x="4010025" y="2468563"/>
            <a:ext cx="1838325" cy="585787"/>
          </a:xfrm>
          <a:prstGeom prst="rect">
            <a:avLst/>
          </a:prstGeom>
          <a:solidFill>
            <a:schemeClr val="bg1"/>
          </a:solidFill>
          <a:ln w="19050">
            <a:solidFill>
              <a:srgbClr val="FF0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600">
                <a:solidFill>
                  <a:srgbClr val="FF0000"/>
                </a:solidFill>
                <a:latin typeface="Arial" panose="020B0604020202020204" pitchFamily="34" charset="0"/>
              </a:rPr>
              <a:t>self ions:</a:t>
            </a:r>
          </a:p>
          <a:p>
            <a:pPr>
              <a:spcBef>
                <a:spcPct val="0"/>
              </a:spcBef>
              <a:buFontTx/>
              <a:buNone/>
            </a:pPr>
            <a:r>
              <a:rPr lang="en-US" altLang="ja-JP" sz="1600">
                <a:solidFill>
                  <a:srgbClr val="FF0000"/>
                </a:solidFill>
                <a:latin typeface="Arial" panose="020B0604020202020204" pitchFamily="34" charset="0"/>
              </a:rPr>
              <a:t>high cross-section</a:t>
            </a:r>
            <a:endParaRPr lang="ja-JP" altLang="en-US" sz="1600">
              <a:solidFill>
                <a:srgbClr val="FF0000"/>
              </a:solidFill>
              <a:latin typeface="Arial" panose="020B0604020202020204" pitchFamily="34" charset="0"/>
            </a:endParaRPr>
          </a:p>
        </p:txBody>
      </p:sp>
      <p:sp>
        <p:nvSpPr>
          <p:cNvPr id="60" name="円/楕円 59"/>
          <p:cNvSpPr/>
          <p:nvPr/>
        </p:nvSpPr>
        <p:spPr>
          <a:xfrm>
            <a:off x="2417763" y="3003550"/>
            <a:ext cx="193675" cy="2159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1" name="円/楕円 60"/>
          <p:cNvSpPr/>
          <p:nvPr/>
        </p:nvSpPr>
        <p:spPr>
          <a:xfrm>
            <a:off x="2849563" y="3003550"/>
            <a:ext cx="193675" cy="2159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2" name="円/楕円 61"/>
          <p:cNvSpPr/>
          <p:nvPr/>
        </p:nvSpPr>
        <p:spPr>
          <a:xfrm>
            <a:off x="2432050" y="2533650"/>
            <a:ext cx="193675" cy="2159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3" name="円/楕円 62"/>
          <p:cNvSpPr/>
          <p:nvPr/>
        </p:nvSpPr>
        <p:spPr>
          <a:xfrm>
            <a:off x="2863850" y="2533650"/>
            <a:ext cx="193675" cy="2159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4" name="円/楕円 63"/>
          <p:cNvSpPr/>
          <p:nvPr/>
        </p:nvSpPr>
        <p:spPr>
          <a:xfrm>
            <a:off x="1970088" y="2065338"/>
            <a:ext cx="193675" cy="2159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7630" name="テキスト ボックス 6"/>
          <p:cNvSpPr txBox="1">
            <a:spLocks noChangeArrowheads="1"/>
          </p:cNvSpPr>
          <p:nvPr/>
        </p:nvSpPr>
        <p:spPr bwMode="auto">
          <a:xfrm>
            <a:off x="584200" y="5559425"/>
            <a:ext cx="8029575" cy="1076325"/>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400">
                <a:solidFill>
                  <a:srgbClr val="FF0000"/>
                </a:solidFill>
              </a:rPr>
              <a:t>Cascade damage enhances mutual recombination.</a:t>
            </a:r>
          </a:p>
          <a:p>
            <a:pPr eaLnBrk="1" hangingPunct="1">
              <a:spcBef>
                <a:spcPct val="0"/>
              </a:spcBef>
              <a:buFontTx/>
              <a:buNone/>
            </a:pPr>
            <a:r>
              <a:rPr lang="en-US" altLang="ja-JP" sz="2000"/>
              <a:t>Weak particles, such as electrons, can not make cascade damage and the effect is relatively large due to less mutual recombination in these cases.</a:t>
            </a:r>
          </a:p>
        </p:txBody>
      </p:sp>
      <p:sp>
        <p:nvSpPr>
          <p:cNvPr id="55" name="Text Box 25"/>
          <p:cNvSpPr txBox="1">
            <a:spLocks noChangeArrowheads="1"/>
          </p:cNvSpPr>
          <p:nvPr/>
        </p:nvSpPr>
        <p:spPr bwMode="auto">
          <a:xfrm>
            <a:off x="1381125" y="188913"/>
            <a:ext cx="7431088"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solidFill>
                  <a:schemeClr val="tx1">
                    <a:lumMod val="95000"/>
                    <a:lumOff val="5000"/>
                  </a:schemeClr>
                </a:solidFill>
                <a:ea typeface="+mn-ea"/>
                <a:cs typeface="Arial" pitchFamily="34" charset="0"/>
              </a:rPr>
              <a:t>cascade damage</a:t>
            </a:r>
            <a:endParaRPr lang="ja-JP" altLang="en-US" sz="3600" b="1" dirty="0">
              <a:solidFill>
                <a:schemeClr val="tx1">
                  <a:lumMod val="95000"/>
                  <a:lumOff val="5000"/>
                </a:schemeClr>
              </a:solidFill>
              <a:ea typeface="+mn-ea"/>
              <a:cs typeface="Arial" pitchFamily="34" charset="0"/>
            </a:endParaRPr>
          </a:p>
        </p:txBody>
      </p:sp>
      <p:sp>
        <p:nvSpPr>
          <p:cNvPr id="2" name="四角形吹き出し 1"/>
          <p:cNvSpPr/>
          <p:nvPr/>
        </p:nvSpPr>
        <p:spPr>
          <a:xfrm>
            <a:off x="6076950" y="2360613"/>
            <a:ext cx="2679700" cy="1473200"/>
          </a:xfrm>
          <a:prstGeom prst="wedgeRectCallout">
            <a:avLst>
              <a:gd name="adj1" fmla="val -57306"/>
              <a:gd name="adj2" fmla="val -29224"/>
            </a:avLst>
          </a:prstGeom>
          <a:solidFill>
            <a:srgbClr val="FFFFCC"/>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2000" dirty="0">
                <a:solidFill>
                  <a:schemeClr val="tx1"/>
                </a:solidFill>
              </a:rPr>
              <a:t>The lattice atom directly hit by the neutron is called </a:t>
            </a:r>
            <a:r>
              <a:rPr lang="en-US" altLang="ja-JP" sz="2400" b="1" u="sng" dirty="0">
                <a:solidFill>
                  <a:srgbClr val="FF0000"/>
                </a:solidFill>
              </a:rPr>
              <a:t>PKA</a:t>
            </a:r>
            <a:r>
              <a:rPr lang="en-US" altLang="ja-JP" sz="2000" dirty="0">
                <a:solidFill>
                  <a:schemeClr val="tx1"/>
                </a:solidFill>
              </a:rPr>
              <a:t>, </a:t>
            </a:r>
            <a:r>
              <a:rPr lang="en-US" altLang="ja-JP" sz="2000" u="sng" dirty="0">
                <a:solidFill>
                  <a:srgbClr val="FF0000"/>
                </a:solidFill>
              </a:rPr>
              <a:t>primary knock-on atom</a:t>
            </a:r>
            <a:r>
              <a:rPr lang="en-US" altLang="ja-JP" sz="2000" dirty="0">
                <a:solidFill>
                  <a:schemeClr val="tx1"/>
                </a:solidFill>
              </a:rPr>
              <a:t>.</a:t>
            </a:r>
            <a:endParaRPr lang="ja-JP" altLang="en-US" sz="2000" dirty="0">
              <a:solidFill>
                <a:schemeClr val="tx1"/>
              </a:solidFill>
            </a:endParaRPr>
          </a:p>
        </p:txBody>
      </p:sp>
      <p:sp>
        <p:nvSpPr>
          <p:cNvPr id="38961" name="テキスト ボックス 6"/>
          <p:cNvSpPr txBox="1">
            <a:spLocks noChangeArrowheads="1"/>
          </p:cNvSpPr>
          <p:nvPr/>
        </p:nvSpPr>
        <p:spPr bwMode="auto">
          <a:xfrm>
            <a:off x="584200" y="3911600"/>
            <a:ext cx="8029575" cy="1570038"/>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400"/>
              <a:t>Remember that neutrons have less collision cross-sections than ions.  When some energy of neutron is transferred to a target atom, it will generates the next ion to ion collision very soon. </a:t>
            </a:r>
          </a:p>
          <a:p>
            <a:pPr eaLnBrk="1" hangingPunct="1">
              <a:spcBef>
                <a:spcPct val="0"/>
              </a:spcBef>
              <a:buFontTx/>
              <a:buNone/>
            </a:pPr>
            <a:r>
              <a:rPr lang="en-US" altLang="ja-JP" sz="2400" b="1" u="sng">
                <a:solidFill>
                  <a:srgbClr val="FF0000"/>
                </a:solidFill>
              </a:rPr>
              <a:t>Cascade damage</a:t>
            </a:r>
            <a:r>
              <a:rPr lang="en-US" altLang="ja-JP" sz="2400">
                <a:solidFill>
                  <a:srgbClr val="FF0000"/>
                </a:solidFill>
              </a:rPr>
              <a:t> </a:t>
            </a:r>
            <a:r>
              <a:rPr lang="en-US" altLang="ja-JP" sz="2400"/>
              <a:t>is thus formed.</a:t>
            </a:r>
            <a:endParaRPr lang="en-US" altLang="ja-JP" sz="2000"/>
          </a:p>
        </p:txBody>
      </p:sp>
      <p:sp>
        <p:nvSpPr>
          <p:cNvPr id="38962" name="スライド番号プレースホルダー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F8F141C9-0842-4362-B93A-28550BF5FAFB}" type="slidenum">
              <a:rPr lang="ja-JP" altLang="en-US" sz="1200">
                <a:solidFill>
                  <a:srgbClr val="898989"/>
                </a:solidFill>
              </a:rPr>
              <a:pPr>
                <a:spcBef>
                  <a:spcPct val="0"/>
                </a:spcBef>
                <a:buFontTx/>
                <a:buNone/>
              </a:pPr>
              <a:t>35</a:t>
            </a:fld>
            <a:endParaRPr lang="ja-JP" altLang="en-US" sz="120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fade">
                                      <p:cBhvr>
                                        <p:cTn id="7" dur="500"/>
                                        <p:tgtEl>
                                          <p:spTgt spid="5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9"/>
                                        </p:tgtEl>
                                        <p:attrNameLst>
                                          <p:attrName>style.visibility</p:attrName>
                                        </p:attrNameLst>
                                      </p:cBhvr>
                                      <p:to>
                                        <p:strVal val="visible"/>
                                      </p:to>
                                    </p:set>
                                    <p:animEffect transition="in" filter="fade">
                                      <p:cBhvr>
                                        <p:cTn id="10" dur="500"/>
                                        <p:tgtEl>
                                          <p:spTgt spid="59"/>
                                        </p:tgtEl>
                                      </p:cBhvr>
                                    </p:animEffect>
                                  </p:childTnLst>
                                </p:cTn>
                              </p:par>
                              <p:par>
                                <p:cTn id="11" presetID="10" presetClass="entr" presetSubtype="0" fill="hold" nodeType="withEffect">
                                  <p:stCondLst>
                                    <p:cond delay="0"/>
                                  </p:stCondLst>
                                  <p:childTnLst>
                                    <p:set>
                                      <p:cBhvr>
                                        <p:cTn id="12" dur="1" fill="hold">
                                          <p:stCondLst>
                                            <p:cond delay="0"/>
                                          </p:stCondLst>
                                        </p:cTn>
                                        <p:tgtEl>
                                          <p:spTgt spid="58"/>
                                        </p:tgtEl>
                                        <p:attrNameLst>
                                          <p:attrName>style.visibility</p:attrName>
                                        </p:attrNameLst>
                                      </p:cBhvr>
                                      <p:to>
                                        <p:strVal val="visible"/>
                                      </p:to>
                                    </p:set>
                                    <p:animEffect transition="in" filter="fade">
                                      <p:cBhvr>
                                        <p:cTn id="13" dur="500"/>
                                        <p:tgtEl>
                                          <p:spTgt spid="5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4"/>
                                        </p:tgtEl>
                                        <p:attrNameLst>
                                          <p:attrName>style.visibility</p:attrName>
                                        </p:attrNameLst>
                                      </p:cBhvr>
                                      <p:to>
                                        <p:strVal val="visible"/>
                                      </p:to>
                                    </p:set>
                                    <p:animEffect transition="in" filter="fade">
                                      <p:cBhvr>
                                        <p:cTn id="16" dur="500"/>
                                        <p:tgtEl>
                                          <p:spTgt spid="34"/>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2"/>
                                        </p:tgtEl>
                                        <p:attrNameLst>
                                          <p:attrName>style.visibility</p:attrName>
                                        </p:attrNameLst>
                                      </p:cBhvr>
                                      <p:to>
                                        <p:strVal val="visible"/>
                                      </p:to>
                                    </p:set>
                                    <p:animEffect transition="in" filter="fade">
                                      <p:cBhvr>
                                        <p:cTn id="19" dur="500"/>
                                        <p:tgtEl>
                                          <p:spTgt spid="4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41"/>
                                        </p:tgtEl>
                                        <p:attrNameLst>
                                          <p:attrName>style.visibility</p:attrName>
                                        </p:attrNameLst>
                                      </p:cBhvr>
                                      <p:to>
                                        <p:strVal val="visible"/>
                                      </p:to>
                                    </p:set>
                                    <p:animEffect transition="in" filter="fade">
                                      <p:cBhvr>
                                        <p:cTn id="22" dur="500"/>
                                        <p:tgtEl>
                                          <p:spTgt spid="4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fade">
                                      <p:cBhvr>
                                        <p:cTn id="25" dur="500"/>
                                        <p:tgtEl>
                                          <p:spTgt spid="33"/>
                                        </p:tgtEl>
                                      </p:cBhvr>
                                    </p:animEffect>
                                  </p:childTnLst>
                                </p:cTn>
                              </p:par>
                              <p:par>
                                <p:cTn id="26" presetID="1" presetClass="exit" presetSubtype="0" fill="hold" grpId="0" nodeType="withEffect">
                                  <p:stCondLst>
                                    <p:cond delay="0"/>
                                  </p:stCondLst>
                                  <p:childTnLst>
                                    <p:set>
                                      <p:cBhvr>
                                        <p:cTn id="27" dur="1" fill="hold">
                                          <p:stCondLst>
                                            <p:cond delay="0"/>
                                          </p:stCondLst>
                                        </p:cTn>
                                        <p:tgtEl>
                                          <p:spTgt spid="63"/>
                                        </p:tgtEl>
                                        <p:attrNameLst>
                                          <p:attrName>style.visibility</p:attrName>
                                        </p:attrNameLst>
                                      </p:cBhvr>
                                      <p:to>
                                        <p:strVal val="hidden"/>
                                      </p:to>
                                    </p:set>
                                  </p:childTnLst>
                                </p:cTn>
                              </p:par>
                              <p:par>
                                <p:cTn id="28" presetID="1" presetClass="exit" presetSubtype="0" fill="hold" grpId="0" nodeType="withEffect">
                                  <p:stCondLst>
                                    <p:cond delay="0"/>
                                  </p:stCondLst>
                                  <p:childTnLst>
                                    <p:set>
                                      <p:cBhvr>
                                        <p:cTn id="29" dur="1" fill="hold">
                                          <p:stCondLst>
                                            <p:cond delay="0"/>
                                          </p:stCondLst>
                                        </p:cTn>
                                        <p:tgtEl>
                                          <p:spTgt spid="62"/>
                                        </p:tgtEl>
                                        <p:attrNameLst>
                                          <p:attrName>style.visibility</p:attrName>
                                        </p:attrNameLst>
                                      </p:cBhvr>
                                      <p:to>
                                        <p:strVal val="hidden"/>
                                      </p:to>
                                    </p:set>
                                  </p:childTnLst>
                                </p:cTn>
                              </p:par>
                              <p:par>
                                <p:cTn id="30" presetID="1" presetClass="exit" presetSubtype="0" fill="hold" grpId="0" nodeType="withEffect">
                                  <p:stCondLst>
                                    <p:cond delay="0"/>
                                  </p:stCondLst>
                                  <p:childTnLst>
                                    <p:set>
                                      <p:cBhvr>
                                        <p:cTn id="31" dur="1" fill="hold">
                                          <p:stCondLst>
                                            <p:cond delay="0"/>
                                          </p:stCondLst>
                                        </p:cTn>
                                        <p:tgtEl>
                                          <p:spTgt spid="60"/>
                                        </p:tgtEl>
                                        <p:attrNameLst>
                                          <p:attrName>style.visibility</p:attrName>
                                        </p:attrNameLst>
                                      </p:cBhvr>
                                      <p:to>
                                        <p:strVal val="hidden"/>
                                      </p:to>
                                    </p:set>
                                  </p:childTnLst>
                                </p:cTn>
                              </p:par>
                              <p:par>
                                <p:cTn id="32" presetID="1" presetClass="exit" presetSubtype="0" fill="hold" grpId="0" nodeType="withEffect">
                                  <p:stCondLst>
                                    <p:cond delay="0"/>
                                  </p:stCondLst>
                                  <p:childTnLst>
                                    <p:set>
                                      <p:cBhvr>
                                        <p:cTn id="33" dur="1" fill="hold">
                                          <p:stCondLst>
                                            <p:cond delay="0"/>
                                          </p:stCondLst>
                                        </p:cTn>
                                        <p:tgtEl>
                                          <p:spTgt spid="61"/>
                                        </p:tgtEl>
                                        <p:attrNameLst>
                                          <p:attrName>style.visibility</p:attrName>
                                        </p:attrNameLst>
                                      </p:cBhvr>
                                      <p:to>
                                        <p:strVal val="hidden"/>
                                      </p:to>
                                    </p:set>
                                  </p:childTnLst>
                                </p:cTn>
                              </p:par>
                              <p:par>
                                <p:cTn id="34" presetID="1" presetClass="exit" presetSubtype="0" fill="hold" grpId="0" nodeType="withEffect">
                                  <p:stCondLst>
                                    <p:cond delay="0"/>
                                  </p:stCondLst>
                                  <p:childTnLst>
                                    <p:set>
                                      <p:cBhvr>
                                        <p:cTn id="35" dur="1" fill="hold">
                                          <p:stCondLst>
                                            <p:cond delay="0"/>
                                          </p:stCondLst>
                                        </p:cTn>
                                        <p:tgtEl>
                                          <p:spTgt spid="64"/>
                                        </p:tgtEl>
                                        <p:attrNameLst>
                                          <p:attrName>style.visibility</p:attrName>
                                        </p:attrNameLst>
                                      </p:cBhvr>
                                      <p:to>
                                        <p:strVal val="hidden"/>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fade">
                                      <p:cBhvr>
                                        <p:cTn id="40" dur="500"/>
                                        <p:tgtEl>
                                          <p:spTgt spid="2"/>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67630"/>
                                        </p:tgtEl>
                                        <p:attrNameLst>
                                          <p:attrName>style.visibility</p:attrName>
                                        </p:attrNameLst>
                                      </p:cBhvr>
                                      <p:to>
                                        <p:strVal val="visible"/>
                                      </p:to>
                                    </p:set>
                                    <p:animEffect transition="in" filter="fade">
                                      <p:cBhvr>
                                        <p:cTn id="45" dur="500"/>
                                        <p:tgtEl>
                                          <p:spTgt spid="676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animBg="1"/>
      <p:bldP spid="41" grpId="0" animBg="1"/>
      <p:bldP spid="42" grpId="0" animBg="1"/>
      <p:bldP spid="57" grpId="0" animBg="1"/>
      <p:bldP spid="59" grpId="0" animBg="1"/>
      <p:bldP spid="60" grpId="0" animBg="1"/>
      <p:bldP spid="61" grpId="0" animBg="1"/>
      <p:bldP spid="62" grpId="0" animBg="1"/>
      <p:bldP spid="63" grpId="0" animBg="1"/>
      <p:bldP spid="64" grpId="0" animBg="1"/>
      <p:bldP spid="67630" grpId="0" animBg="1"/>
      <p:bldP spid="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1701800" y="1011238"/>
            <a:ext cx="3525838" cy="3259137"/>
          </a:xfrm>
          <a:prstGeom prst="rect">
            <a:avLst/>
          </a:prstGeom>
          <a:solidFill>
            <a:srgbClr val="CC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9939"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39940"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1" name="テキスト ボックス 6"/>
          <p:cNvSpPr txBox="1">
            <a:spLocks noChangeArrowheads="1"/>
          </p:cNvSpPr>
          <p:nvPr/>
        </p:nvSpPr>
        <p:spPr bwMode="auto">
          <a:xfrm>
            <a:off x="469900" y="4430713"/>
            <a:ext cx="8159750" cy="2124075"/>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400"/>
              <a:t>The unit of displacement damage is </a:t>
            </a:r>
            <a:r>
              <a:rPr lang="en-US" altLang="ja-JP" sz="2400">
                <a:solidFill>
                  <a:srgbClr val="FF0000"/>
                </a:solidFill>
              </a:rPr>
              <a:t>DPA, displacement per atom</a:t>
            </a:r>
            <a:r>
              <a:rPr lang="en-US" altLang="ja-JP" sz="2400"/>
              <a:t>.</a:t>
            </a:r>
          </a:p>
          <a:p>
            <a:pPr eaLnBrk="1" hangingPunct="1">
              <a:spcBef>
                <a:spcPct val="0"/>
              </a:spcBef>
              <a:buFontTx/>
              <a:buNone/>
            </a:pPr>
            <a:r>
              <a:rPr lang="en-US" altLang="ja-JP" sz="2400"/>
              <a:t>If 1% of target lattice atoms have </a:t>
            </a:r>
            <a:r>
              <a:rPr lang="en-US" altLang="ja-JP" sz="2400">
                <a:solidFill>
                  <a:srgbClr val="FF0000"/>
                </a:solidFill>
              </a:rPr>
              <a:t>experienced</a:t>
            </a:r>
            <a:r>
              <a:rPr lang="en-US" altLang="ja-JP" sz="2400"/>
              <a:t> displacement, the damage level is called 0.01 dpa.</a:t>
            </a:r>
          </a:p>
          <a:p>
            <a:pPr eaLnBrk="1" hangingPunct="1">
              <a:spcBef>
                <a:spcPct val="0"/>
              </a:spcBef>
              <a:buFontTx/>
              <a:buNone/>
            </a:pPr>
            <a:r>
              <a:rPr lang="en-US" altLang="ja-JP" sz="2000"/>
              <a:t>Remember that most of point defects disappear by </a:t>
            </a:r>
            <a:r>
              <a:rPr lang="en-US" altLang="ja-JP" sz="2000" u="sng"/>
              <a:t>mutual recombination</a:t>
            </a:r>
            <a:r>
              <a:rPr lang="en-US" altLang="ja-JP" sz="2000"/>
              <a:t>.  </a:t>
            </a:r>
          </a:p>
          <a:p>
            <a:pPr eaLnBrk="1" hangingPunct="1">
              <a:spcBef>
                <a:spcPct val="0"/>
              </a:spcBef>
              <a:buFontTx/>
              <a:buNone/>
            </a:pPr>
            <a:r>
              <a:rPr lang="en-US" altLang="ja-JP" sz="2000"/>
              <a:t>The material can survive even after 1 dpa damage!</a:t>
            </a:r>
          </a:p>
          <a:p>
            <a:pPr eaLnBrk="1" hangingPunct="1">
              <a:spcBef>
                <a:spcPct val="0"/>
              </a:spcBef>
              <a:buFontTx/>
              <a:buNone/>
            </a:pPr>
            <a:r>
              <a:rPr lang="en-US" altLang="ja-JP" sz="2000"/>
              <a:t>Reactor internal components of PWR experience up to ~100 dpa.</a:t>
            </a:r>
          </a:p>
        </p:txBody>
      </p:sp>
      <p:sp>
        <p:nvSpPr>
          <p:cNvPr id="55" name="Text Box 25"/>
          <p:cNvSpPr txBox="1">
            <a:spLocks noChangeArrowheads="1"/>
          </p:cNvSpPr>
          <p:nvPr/>
        </p:nvSpPr>
        <p:spPr bwMode="auto">
          <a:xfrm>
            <a:off x="1212850" y="188913"/>
            <a:ext cx="7431088"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solidFill>
                  <a:schemeClr val="tx1">
                    <a:lumMod val="95000"/>
                    <a:lumOff val="5000"/>
                  </a:schemeClr>
                </a:solidFill>
                <a:ea typeface="+mn-ea"/>
                <a:cs typeface="Arial" pitchFamily="34" charset="0"/>
              </a:rPr>
              <a:t>DPA</a:t>
            </a:r>
            <a:endParaRPr lang="ja-JP" altLang="en-US" sz="3600" b="1" dirty="0">
              <a:solidFill>
                <a:schemeClr val="tx1">
                  <a:lumMod val="95000"/>
                  <a:lumOff val="5000"/>
                </a:schemeClr>
              </a:solidFill>
              <a:ea typeface="+mn-ea"/>
              <a:cs typeface="Arial" pitchFamily="34" charset="0"/>
            </a:endParaRPr>
          </a:p>
        </p:txBody>
      </p:sp>
      <p:sp>
        <p:nvSpPr>
          <p:cNvPr id="2" name="四角形吹き出し 1"/>
          <p:cNvSpPr/>
          <p:nvPr/>
        </p:nvSpPr>
        <p:spPr>
          <a:xfrm>
            <a:off x="5227638" y="5268913"/>
            <a:ext cx="2436812" cy="268287"/>
          </a:xfrm>
          <a:prstGeom prst="wedgeRectCallout">
            <a:avLst>
              <a:gd name="adj1" fmla="val -41341"/>
              <a:gd name="adj2" fmla="val -86543"/>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t>meaningful expression!</a:t>
            </a:r>
            <a:endParaRPr lang="ja-JP" altLang="en-US" dirty="0"/>
          </a:p>
        </p:txBody>
      </p:sp>
      <p:sp>
        <p:nvSpPr>
          <p:cNvPr id="72" name="円/楕円 71"/>
          <p:cNvSpPr/>
          <p:nvPr/>
        </p:nvSpPr>
        <p:spPr>
          <a:xfrm>
            <a:off x="1874838" y="1133475"/>
            <a:ext cx="185737" cy="195263"/>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3" name="円/楕円 72"/>
          <p:cNvSpPr/>
          <p:nvPr/>
        </p:nvSpPr>
        <p:spPr>
          <a:xfrm>
            <a:off x="2205038" y="1133475"/>
            <a:ext cx="185737" cy="195263"/>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4" name="円/楕円 73"/>
          <p:cNvSpPr/>
          <p:nvPr/>
        </p:nvSpPr>
        <p:spPr>
          <a:xfrm>
            <a:off x="2508250" y="1141413"/>
            <a:ext cx="185738"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6" name="円/楕円 75"/>
          <p:cNvSpPr/>
          <p:nvPr/>
        </p:nvSpPr>
        <p:spPr>
          <a:xfrm>
            <a:off x="3976688" y="2470150"/>
            <a:ext cx="193675" cy="207963"/>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7" name="円/楕円 76"/>
          <p:cNvSpPr/>
          <p:nvPr/>
        </p:nvSpPr>
        <p:spPr>
          <a:xfrm>
            <a:off x="3492500" y="1131888"/>
            <a:ext cx="184150" cy="193675"/>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8" name="円/楕円 77"/>
          <p:cNvSpPr/>
          <p:nvPr/>
        </p:nvSpPr>
        <p:spPr>
          <a:xfrm>
            <a:off x="3827463" y="1141413"/>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3" name="円/楕円 92"/>
          <p:cNvSpPr/>
          <p:nvPr/>
        </p:nvSpPr>
        <p:spPr>
          <a:xfrm>
            <a:off x="2509838" y="1754188"/>
            <a:ext cx="193675" cy="215900"/>
          </a:xfrm>
          <a:prstGeom prst="ellipse">
            <a:avLst/>
          </a:prstGeom>
          <a:solidFill>
            <a:schemeClr val="bg1"/>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8" name="円/楕円 97"/>
          <p:cNvSpPr/>
          <p:nvPr/>
        </p:nvSpPr>
        <p:spPr>
          <a:xfrm>
            <a:off x="2836863" y="1141413"/>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9" name="円/楕円 98"/>
          <p:cNvSpPr/>
          <p:nvPr/>
        </p:nvSpPr>
        <p:spPr>
          <a:xfrm>
            <a:off x="3165475" y="1149350"/>
            <a:ext cx="184150"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01" name="円/楕円 100"/>
          <p:cNvSpPr/>
          <p:nvPr/>
        </p:nvSpPr>
        <p:spPr>
          <a:xfrm>
            <a:off x="4162425" y="1149350"/>
            <a:ext cx="184150"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02" name="円/楕円 101"/>
          <p:cNvSpPr/>
          <p:nvPr/>
        </p:nvSpPr>
        <p:spPr>
          <a:xfrm>
            <a:off x="4497388" y="1141413"/>
            <a:ext cx="185737"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03" name="円/楕円 102"/>
          <p:cNvSpPr/>
          <p:nvPr/>
        </p:nvSpPr>
        <p:spPr>
          <a:xfrm>
            <a:off x="4837113" y="1141413"/>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04" name="円/楕円 103"/>
          <p:cNvSpPr/>
          <p:nvPr/>
        </p:nvSpPr>
        <p:spPr>
          <a:xfrm>
            <a:off x="1874838" y="1430338"/>
            <a:ext cx="185737" cy="19526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05" name="円/楕円 104"/>
          <p:cNvSpPr/>
          <p:nvPr/>
        </p:nvSpPr>
        <p:spPr>
          <a:xfrm>
            <a:off x="2205038" y="1431925"/>
            <a:ext cx="185737" cy="195263"/>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06" name="円/楕円 105"/>
          <p:cNvSpPr/>
          <p:nvPr/>
        </p:nvSpPr>
        <p:spPr>
          <a:xfrm>
            <a:off x="2508250" y="1438275"/>
            <a:ext cx="185738"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07" name="円/楕円 106"/>
          <p:cNvSpPr/>
          <p:nvPr/>
        </p:nvSpPr>
        <p:spPr>
          <a:xfrm>
            <a:off x="3492500" y="1430338"/>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08" name="円/楕円 107"/>
          <p:cNvSpPr/>
          <p:nvPr/>
        </p:nvSpPr>
        <p:spPr>
          <a:xfrm>
            <a:off x="3827463" y="1438275"/>
            <a:ext cx="184150"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09" name="円/楕円 108"/>
          <p:cNvSpPr/>
          <p:nvPr/>
        </p:nvSpPr>
        <p:spPr>
          <a:xfrm>
            <a:off x="2836863" y="1438275"/>
            <a:ext cx="184150"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0" name="円/楕円 109"/>
          <p:cNvSpPr/>
          <p:nvPr/>
        </p:nvSpPr>
        <p:spPr>
          <a:xfrm>
            <a:off x="3165475" y="1447800"/>
            <a:ext cx="184150"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1" name="円/楕円 110"/>
          <p:cNvSpPr/>
          <p:nvPr/>
        </p:nvSpPr>
        <p:spPr>
          <a:xfrm>
            <a:off x="4162425" y="1447800"/>
            <a:ext cx="184150"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2" name="円/楕円 111"/>
          <p:cNvSpPr/>
          <p:nvPr/>
        </p:nvSpPr>
        <p:spPr>
          <a:xfrm>
            <a:off x="4497388" y="1438275"/>
            <a:ext cx="185737"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3" name="円/楕円 112"/>
          <p:cNvSpPr/>
          <p:nvPr/>
        </p:nvSpPr>
        <p:spPr>
          <a:xfrm>
            <a:off x="4837113" y="1438275"/>
            <a:ext cx="184150"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4" name="円/楕円 113"/>
          <p:cNvSpPr/>
          <p:nvPr/>
        </p:nvSpPr>
        <p:spPr>
          <a:xfrm>
            <a:off x="1874838" y="1730375"/>
            <a:ext cx="185737" cy="195263"/>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5" name="円/楕円 114"/>
          <p:cNvSpPr/>
          <p:nvPr/>
        </p:nvSpPr>
        <p:spPr>
          <a:xfrm>
            <a:off x="2205038" y="1751013"/>
            <a:ext cx="185737" cy="19526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7" name="円/楕円 116"/>
          <p:cNvSpPr/>
          <p:nvPr/>
        </p:nvSpPr>
        <p:spPr>
          <a:xfrm>
            <a:off x="3492500" y="1749425"/>
            <a:ext cx="184150"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8" name="円/楕円 117"/>
          <p:cNvSpPr/>
          <p:nvPr/>
        </p:nvSpPr>
        <p:spPr>
          <a:xfrm>
            <a:off x="3827463" y="1757363"/>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9" name="円/楕円 118"/>
          <p:cNvSpPr/>
          <p:nvPr/>
        </p:nvSpPr>
        <p:spPr>
          <a:xfrm>
            <a:off x="2836863" y="1757363"/>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0" name="円/楕円 119"/>
          <p:cNvSpPr/>
          <p:nvPr/>
        </p:nvSpPr>
        <p:spPr>
          <a:xfrm>
            <a:off x="3165475" y="1766888"/>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1" name="円/楕円 120"/>
          <p:cNvSpPr/>
          <p:nvPr/>
        </p:nvSpPr>
        <p:spPr>
          <a:xfrm>
            <a:off x="4162425" y="1766888"/>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2" name="円/楕円 121"/>
          <p:cNvSpPr/>
          <p:nvPr/>
        </p:nvSpPr>
        <p:spPr>
          <a:xfrm>
            <a:off x="4497388" y="1757363"/>
            <a:ext cx="185737"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3" name="円/楕円 122"/>
          <p:cNvSpPr/>
          <p:nvPr/>
        </p:nvSpPr>
        <p:spPr>
          <a:xfrm>
            <a:off x="4837113" y="1757363"/>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4" name="円/楕円 123"/>
          <p:cNvSpPr/>
          <p:nvPr/>
        </p:nvSpPr>
        <p:spPr>
          <a:xfrm>
            <a:off x="1874838" y="2020888"/>
            <a:ext cx="185737" cy="19526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5" name="円/楕円 124"/>
          <p:cNvSpPr/>
          <p:nvPr/>
        </p:nvSpPr>
        <p:spPr>
          <a:xfrm>
            <a:off x="2205038" y="2020888"/>
            <a:ext cx="185737" cy="19526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6" name="円/楕円 125"/>
          <p:cNvSpPr/>
          <p:nvPr/>
        </p:nvSpPr>
        <p:spPr>
          <a:xfrm>
            <a:off x="2508250" y="2027238"/>
            <a:ext cx="185738"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7" name="円/楕円 126"/>
          <p:cNvSpPr/>
          <p:nvPr/>
        </p:nvSpPr>
        <p:spPr>
          <a:xfrm>
            <a:off x="3492500" y="2019300"/>
            <a:ext cx="184150"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8" name="円/楕円 127"/>
          <p:cNvSpPr/>
          <p:nvPr/>
        </p:nvSpPr>
        <p:spPr>
          <a:xfrm>
            <a:off x="3827463" y="2027238"/>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9" name="円/楕円 128"/>
          <p:cNvSpPr/>
          <p:nvPr/>
        </p:nvSpPr>
        <p:spPr>
          <a:xfrm>
            <a:off x="2836863" y="2027238"/>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30" name="円/楕円 129"/>
          <p:cNvSpPr/>
          <p:nvPr/>
        </p:nvSpPr>
        <p:spPr>
          <a:xfrm>
            <a:off x="3165475" y="2036763"/>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31" name="円/楕円 130"/>
          <p:cNvSpPr/>
          <p:nvPr/>
        </p:nvSpPr>
        <p:spPr>
          <a:xfrm>
            <a:off x="4162425" y="2036763"/>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32" name="円/楕円 131"/>
          <p:cNvSpPr/>
          <p:nvPr/>
        </p:nvSpPr>
        <p:spPr>
          <a:xfrm>
            <a:off x="4497388" y="2027238"/>
            <a:ext cx="185737"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33" name="円/楕円 132"/>
          <p:cNvSpPr/>
          <p:nvPr/>
        </p:nvSpPr>
        <p:spPr>
          <a:xfrm>
            <a:off x="4837113" y="2027238"/>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34" name="円/楕円 133"/>
          <p:cNvSpPr/>
          <p:nvPr/>
        </p:nvSpPr>
        <p:spPr>
          <a:xfrm>
            <a:off x="1874838" y="2324100"/>
            <a:ext cx="185737" cy="195263"/>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35" name="円/楕円 134"/>
          <p:cNvSpPr/>
          <p:nvPr/>
        </p:nvSpPr>
        <p:spPr>
          <a:xfrm>
            <a:off x="2205038" y="2333625"/>
            <a:ext cx="185737" cy="195263"/>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36" name="円/楕円 135"/>
          <p:cNvSpPr/>
          <p:nvPr/>
        </p:nvSpPr>
        <p:spPr>
          <a:xfrm>
            <a:off x="2508250" y="2339975"/>
            <a:ext cx="185738"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37" name="円/楕円 136"/>
          <p:cNvSpPr/>
          <p:nvPr/>
        </p:nvSpPr>
        <p:spPr>
          <a:xfrm>
            <a:off x="3492500" y="2332038"/>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38" name="円/楕円 137"/>
          <p:cNvSpPr/>
          <p:nvPr/>
        </p:nvSpPr>
        <p:spPr>
          <a:xfrm>
            <a:off x="3775075" y="2286000"/>
            <a:ext cx="184150"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39" name="円/楕円 138"/>
          <p:cNvSpPr/>
          <p:nvPr/>
        </p:nvSpPr>
        <p:spPr>
          <a:xfrm>
            <a:off x="2836863" y="2339975"/>
            <a:ext cx="184150"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40" name="円/楕円 139"/>
          <p:cNvSpPr/>
          <p:nvPr/>
        </p:nvSpPr>
        <p:spPr>
          <a:xfrm>
            <a:off x="3165475" y="2349500"/>
            <a:ext cx="184150"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41" name="円/楕円 140"/>
          <p:cNvSpPr/>
          <p:nvPr/>
        </p:nvSpPr>
        <p:spPr>
          <a:xfrm>
            <a:off x="4210050" y="2293938"/>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42" name="円/楕円 141"/>
          <p:cNvSpPr/>
          <p:nvPr/>
        </p:nvSpPr>
        <p:spPr>
          <a:xfrm>
            <a:off x="4497388" y="2339975"/>
            <a:ext cx="185737"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43" name="円/楕円 142"/>
          <p:cNvSpPr/>
          <p:nvPr/>
        </p:nvSpPr>
        <p:spPr>
          <a:xfrm>
            <a:off x="4837113" y="2339975"/>
            <a:ext cx="184150"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44" name="円/楕円 143"/>
          <p:cNvSpPr/>
          <p:nvPr/>
        </p:nvSpPr>
        <p:spPr>
          <a:xfrm>
            <a:off x="1885950" y="2627313"/>
            <a:ext cx="184150" cy="19526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45" name="円/楕円 144"/>
          <p:cNvSpPr/>
          <p:nvPr/>
        </p:nvSpPr>
        <p:spPr>
          <a:xfrm>
            <a:off x="2205038" y="2617788"/>
            <a:ext cx="185737" cy="19526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46" name="円/楕円 145"/>
          <p:cNvSpPr/>
          <p:nvPr/>
        </p:nvSpPr>
        <p:spPr>
          <a:xfrm>
            <a:off x="2508250" y="2624138"/>
            <a:ext cx="185738"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47" name="円/楕円 146"/>
          <p:cNvSpPr/>
          <p:nvPr/>
        </p:nvSpPr>
        <p:spPr>
          <a:xfrm>
            <a:off x="3492500" y="2616200"/>
            <a:ext cx="184150"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48" name="円/楕円 147"/>
          <p:cNvSpPr/>
          <p:nvPr/>
        </p:nvSpPr>
        <p:spPr>
          <a:xfrm>
            <a:off x="3775075" y="2668588"/>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49" name="円/楕円 148"/>
          <p:cNvSpPr/>
          <p:nvPr/>
        </p:nvSpPr>
        <p:spPr>
          <a:xfrm>
            <a:off x="2836863" y="2624138"/>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50" name="円/楕円 149"/>
          <p:cNvSpPr/>
          <p:nvPr/>
        </p:nvSpPr>
        <p:spPr>
          <a:xfrm>
            <a:off x="3165475" y="2633663"/>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51" name="円/楕円 150"/>
          <p:cNvSpPr/>
          <p:nvPr/>
        </p:nvSpPr>
        <p:spPr>
          <a:xfrm>
            <a:off x="4197350" y="2678113"/>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52" name="円/楕円 151"/>
          <p:cNvSpPr/>
          <p:nvPr/>
        </p:nvSpPr>
        <p:spPr>
          <a:xfrm>
            <a:off x="4497388" y="2624138"/>
            <a:ext cx="185737"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53" name="円/楕円 152"/>
          <p:cNvSpPr/>
          <p:nvPr/>
        </p:nvSpPr>
        <p:spPr>
          <a:xfrm>
            <a:off x="4837113" y="2624138"/>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54" name="円/楕円 153"/>
          <p:cNvSpPr/>
          <p:nvPr/>
        </p:nvSpPr>
        <p:spPr>
          <a:xfrm>
            <a:off x="1874838" y="2936875"/>
            <a:ext cx="185737" cy="195263"/>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55" name="円/楕円 154"/>
          <p:cNvSpPr/>
          <p:nvPr/>
        </p:nvSpPr>
        <p:spPr>
          <a:xfrm>
            <a:off x="2205038" y="2957513"/>
            <a:ext cx="185737" cy="19526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56" name="円/楕円 155"/>
          <p:cNvSpPr/>
          <p:nvPr/>
        </p:nvSpPr>
        <p:spPr>
          <a:xfrm>
            <a:off x="2508250" y="2965450"/>
            <a:ext cx="185738"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57" name="円/楕円 156"/>
          <p:cNvSpPr/>
          <p:nvPr/>
        </p:nvSpPr>
        <p:spPr>
          <a:xfrm>
            <a:off x="3492500" y="2955925"/>
            <a:ext cx="184150" cy="193675"/>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58" name="円/楕円 157"/>
          <p:cNvSpPr/>
          <p:nvPr/>
        </p:nvSpPr>
        <p:spPr>
          <a:xfrm>
            <a:off x="3827463" y="2965450"/>
            <a:ext cx="184150"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59" name="円/楕円 158"/>
          <p:cNvSpPr/>
          <p:nvPr/>
        </p:nvSpPr>
        <p:spPr>
          <a:xfrm>
            <a:off x="2836863" y="2965450"/>
            <a:ext cx="184150"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60" name="円/楕円 159"/>
          <p:cNvSpPr/>
          <p:nvPr/>
        </p:nvSpPr>
        <p:spPr>
          <a:xfrm>
            <a:off x="3165475" y="2973388"/>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61" name="円/楕円 160"/>
          <p:cNvSpPr/>
          <p:nvPr/>
        </p:nvSpPr>
        <p:spPr>
          <a:xfrm>
            <a:off x="4162425" y="2973388"/>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62" name="円/楕円 161"/>
          <p:cNvSpPr/>
          <p:nvPr/>
        </p:nvSpPr>
        <p:spPr>
          <a:xfrm>
            <a:off x="4497388" y="2965450"/>
            <a:ext cx="185737"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63" name="円/楕円 162"/>
          <p:cNvSpPr/>
          <p:nvPr/>
        </p:nvSpPr>
        <p:spPr>
          <a:xfrm>
            <a:off x="4837113" y="2965450"/>
            <a:ext cx="184150"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64" name="円/楕円 163"/>
          <p:cNvSpPr/>
          <p:nvPr/>
        </p:nvSpPr>
        <p:spPr>
          <a:xfrm>
            <a:off x="1874838" y="3249613"/>
            <a:ext cx="185737" cy="19526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65" name="円/楕円 164"/>
          <p:cNvSpPr/>
          <p:nvPr/>
        </p:nvSpPr>
        <p:spPr>
          <a:xfrm>
            <a:off x="2205038" y="3260725"/>
            <a:ext cx="185737" cy="195263"/>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66" name="円/楕円 165"/>
          <p:cNvSpPr/>
          <p:nvPr/>
        </p:nvSpPr>
        <p:spPr>
          <a:xfrm>
            <a:off x="2508250" y="3268663"/>
            <a:ext cx="185738"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67" name="円/楕円 166"/>
          <p:cNvSpPr/>
          <p:nvPr/>
        </p:nvSpPr>
        <p:spPr>
          <a:xfrm>
            <a:off x="3492500" y="3259138"/>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68" name="円/楕円 167"/>
          <p:cNvSpPr/>
          <p:nvPr/>
        </p:nvSpPr>
        <p:spPr>
          <a:xfrm>
            <a:off x="3827463" y="3268663"/>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69" name="円/楕円 168"/>
          <p:cNvSpPr/>
          <p:nvPr/>
        </p:nvSpPr>
        <p:spPr>
          <a:xfrm>
            <a:off x="2836863" y="3268663"/>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70" name="円/楕円 169"/>
          <p:cNvSpPr/>
          <p:nvPr/>
        </p:nvSpPr>
        <p:spPr>
          <a:xfrm>
            <a:off x="3165475" y="3276600"/>
            <a:ext cx="184150"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71" name="円/楕円 170"/>
          <p:cNvSpPr/>
          <p:nvPr/>
        </p:nvSpPr>
        <p:spPr>
          <a:xfrm>
            <a:off x="4162425" y="3276600"/>
            <a:ext cx="184150"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72" name="円/楕円 171"/>
          <p:cNvSpPr/>
          <p:nvPr/>
        </p:nvSpPr>
        <p:spPr>
          <a:xfrm>
            <a:off x="4497388" y="3268663"/>
            <a:ext cx="185737"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73" name="円/楕円 172"/>
          <p:cNvSpPr/>
          <p:nvPr/>
        </p:nvSpPr>
        <p:spPr>
          <a:xfrm>
            <a:off x="4837113" y="3268663"/>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74" name="円/楕円 173"/>
          <p:cNvSpPr/>
          <p:nvPr/>
        </p:nvSpPr>
        <p:spPr>
          <a:xfrm>
            <a:off x="1865313" y="3554413"/>
            <a:ext cx="184150" cy="19526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75" name="円/楕円 174"/>
          <p:cNvSpPr/>
          <p:nvPr/>
        </p:nvSpPr>
        <p:spPr>
          <a:xfrm>
            <a:off x="2205038" y="3586163"/>
            <a:ext cx="185737" cy="19526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76" name="円/楕円 175"/>
          <p:cNvSpPr/>
          <p:nvPr/>
        </p:nvSpPr>
        <p:spPr>
          <a:xfrm>
            <a:off x="2508250" y="3592513"/>
            <a:ext cx="185738"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77" name="円/楕円 176"/>
          <p:cNvSpPr/>
          <p:nvPr/>
        </p:nvSpPr>
        <p:spPr>
          <a:xfrm>
            <a:off x="3492500" y="3584575"/>
            <a:ext cx="184150"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78" name="円/楕円 177"/>
          <p:cNvSpPr/>
          <p:nvPr/>
        </p:nvSpPr>
        <p:spPr>
          <a:xfrm>
            <a:off x="3827463" y="3592513"/>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79" name="円/楕円 178"/>
          <p:cNvSpPr/>
          <p:nvPr/>
        </p:nvSpPr>
        <p:spPr>
          <a:xfrm>
            <a:off x="2836863" y="3592513"/>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80" name="円/楕円 179"/>
          <p:cNvSpPr/>
          <p:nvPr/>
        </p:nvSpPr>
        <p:spPr>
          <a:xfrm>
            <a:off x="3165475" y="3602038"/>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81" name="円/楕円 180"/>
          <p:cNvSpPr/>
          <p:nvPr/>
        </p:nvSpPr>
        <p:spPr>
          <a:xfrm>
            <a:off x="4162425" y="3602038"/>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82" name="円/楕円 181"/>
          <p:cNvSpPr/>
          <p:nvPr/>
        </p:nvSpPr>
        <p:spPr>
          <a:xfrm>
            <a:off x="4497388" y="3592513"/>
            <a:ext cx="185737"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83" name="円/楕円 182"/>
          <p:cNvSpPr/>
          <p:nvPr/>
        </p:nvSpPr>
        <p:spPr>
          <a:xfrm>
            <a:off x="4837113" y="3592513"/>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84" name="円/楕円 183"/>
          <p:cNvSpPr/>
          <p:nvPr/>
        </p:nvSpPr>
        <p:spPr>
          <a:xfrm>
            <a:off x="1874838" y="3873500"/>
            <a:ext cx="185737" cy="193675"/>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85" name="円/楕円 184"/>
          <p:cNvSpPr/>
          <p:nvPr/>
        </p:nvSpPr>
        <p:spPr>
          <a:xfrm>
            <a:off x="2205038" y="3873500"/>
            <a:ext cx="185737" cy="195263"/>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86" name="円/楕円 185"/>
          <p:cNvSpPr/>
          <p:nvPr/>
        </p:nvSpPr>
        <p:spPr>
          <a:xfrm>
            <a:off x="2508250" y="3879850"/>
            <a:ext cx="185738"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87" name="円/楕円 186"/>
          <p:cNvSpPr/>
          <p:nvPr/>
        </p:nvSpPr>
        <p:spPr>
          <a:xfrm>
            <a:off x="3492500" y="3871913"/>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88" name="円/楕円 187"/>
          <p:cNvSpPr/>
          <p:nvPr/>
        </p:nvSpPr>
        <p:spPr>
          <a:xfrm>
            <a:off x="3827463" y="3879850"/>
            <a:ext cx="184150"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89" name="円/楕円 188"/>
          <p:cNvSpPr/>
          <p:nvPr/>
        </p:nvSpPr>
        <p:spPr>
          <a:xfrm>
            <a:off x="2836863" y="3879850"/>
            <a:ext cx="184150"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90" name="円/楕円 189"/>
          <p:cNvSpPr/>
          <p:nvPr/>
        </p:nvSpPr>
        <p:spPr>
          <a:xfrm>
            <a:off x="3165475" y="3889375"/>
            <a:ext cx="184150"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91" name="円/楕円 190"/>
          <p:cNvSpPr/>
          <p:nvPr/>
        </p:nvSpPr>
        <p:spPr>
          <a:xfrm>
            <a:off x="4162425" y="3889375"/>
            <a:ext cx="184150"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92" name="円/楕円 191"/>
          <p:cNvSpPr/>
          <p:nvPr/>
        </p:nvSpPr>
        <p:spPr>
          <a:xfrm>
            <a:off x="4497388" y="3879850"/>
            <a:ext cx="185737"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93" name="円/楕円 192"/>
          <p:cNvSpPr/>
          <p:nvPr/>
        </p:nvSpPr>
        <p:spPr>
          <a:xfrm>
            <a:off x="4837113" y="3879850"/>
            <a:ext cx="184150"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cxnSp>
        <p:nvCxnSpPr>
          <p:cNvPr id="4" name="直線矢印コネクタ 3"/>
          <p:cNvCxnSpPr/>
          <p:nvPr/>
        </p:nvCxnSpPr>
        <p:spPr>
          <a:xfrm>
            <a:off x="2705100" y="1903413"/>
            <a:ext cx="1233488" cy="650875"/>
          </a:xfrm>
          <a:prstGeom prst="straightConnector1">
            <a:avLst/>
          </a:prstGeom>
          <a:ln w="47625">
            <a:solidFill>
              <a:srgbClr val="FF0000"/>
            </a:solidFill>
            <a:prstDash val="sysDash"/>
            <a:tailEnd type="triangle" w="lg" len="lg"/>
          </a:ln>
        </p:spPr>
        <p:style>
          <a:lnRef idx="1">
            <a:schemeClr val="accent1"/>
          </a:lnRef>
          <a:fillRef idx="0">
            <a:schemeClr val="accent1"/>
          </a:fillRef>
          <a:effectRef idx="0">
            <a:schemeClr val="accent1"/>
          </a:effectRef>
          <a:fontRef idx="minor">
            <a:schemeClr val="tx1"/>
          </a:fontRef>
        </p:style>
      </p:cxnSp>
      <p:sp>
        <p:nvSpPr>
          <p:cNvPr id="40046" name="テキスト ボックス 4"/>
          <p:cNvSpPr txBox="1">
            <a:spLocks noChangeArrowheads="1"/>
          </p:cNvSpPr>
          <p:nvPr/>
        </p:nvSpPr>
        <p:spPr bwMode="auto">
          <a:xfrm>
            <a:off x="5310188" y="1724025"/>
            <a:ext cx="1946275" cy="218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800">
                <a:latin typeface="Arial" panose="020B0604020202020204" pitchFamily="34" charset="0"/>
              </a:rPr>
              <a:t>100 lattice atoms</a:t>
            </a:r>
          </a:p>
          <a:p>
            <a:pPr>
              <a:spcBef>
                <a:spcPct val="0"/>
              </a:spcBef>
              <a:buFontTx/>
              <a:buNone/>
            </a:pPr>
            <a:endParaRPr lang="en-US" altLang="ja-JP" sz="1800">
              <a:latin typeface="Arial" panose="020B0604020202020204" pitchFamily="34" charset="0"/>
            </a:endParaRPr>
          </a:p>
          <a:p>
            <a:pPr>
              <a:spcBef>
                <a:spcPct val="0"/>
              </a:spcBef>
              <a:buFontTx/>
              <a:buNone/>
            </a:pPr>
            <a:r>
              <a:rPr lang="en-US" altLang="ja-JP" sz="1800">
                <a:latin typeface="Arial" panose="020B0604020202020204" pitchFamily="34" charset="0"/>
              </a:rPr>
              <a:t>1 vacancy and</a:t>
            </a:r>
          </a:p>
          <a:p>
            <a:pPr>
              <a:spcBef>
                <a:spcPct val="0"/>
              </a:spcBef>
              <a:buFontTx/>
              <a:buNone/>
            </a:pPr>
            <a:r>
              <a:rPr lang="en-US" altLang="ja-JP" sz="1800">
                <a:latin typeface="Arial" panose="020B0604020202020204" pitchFamily="34" charset="0"/>
              </a:rPr>
              <a:t>1 interstitial atom</a:t>
            </a:r>
          </a:p>
          <a:p>
            <a:pPr>
              <a:spcBef>
                <a:spcPct val="0"/>
              </a:spcBef>
              <a:buFontTx/>
              <a:buNone/>
            </a:pPr>
            <a:endParaRPr lang="en-US" altLang="ja-JP" sz="1800">
              <a:latin typeface="Arial" panose="020B0604020202020204" pitchFamily="34" charset="0"/>
            </a:endParaRPr>
          </a:p>
          <a:p>
            <a:pPr>
              <a:spcBef>
                <a:spcPct val="0"/>
              </a:spcBef>
              <a:buFontTx/>
              <a:buNone/>
            </a:pPr>
            <a:endParaRPr lang="en-US" altLang="ja-JP" sz="1800">
              <a:latin typeface="Arial" panose="020B0604020202020204" pitchFamily="34" charset="0"/>
            </a:endParaRPr>
          </a:p>
          <a:p>
            <a:pPr>
              <a:spcBef>
                <a:spcPct val="0"/>
              </a:spcBef>
              <a:buFontTx/>
              <a:buNone/>
            </a:pPr>
            <a:r>
              <a:rPr lang="en-US" altLang="ja-JP" sz="2800">
                <a:latin typeface="Arial" panose="020B0604020202020204" pitchFamily="34" charset="0"/>
              </a:rPr>
              <a:t>0.01 dpa</a:t>
            </a:r>
            <a:endParaRPr lang="ja-JP" altLang="en-US" sz="2800">
              <a:latin typeface="Arial" panose="020B0604020202020204" pitchFamily="34" charset="0"/>
            </a:endParaRPr>
          </a:p>
        </p:txBody>
      </p:sp>
      <p:sp>
        <p:nvSpPr>
          <p:cNvPr id="40047" name="スライド番号プレースホルダー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D049897A-8A39-44CF-8CD1-41B8BC4990D1}" type="slidenum">
              <a:rPr lang="ja-JP" altLang="en-US" sz="1200">
                <a:solidFill>
                  <a:srgbClr val="898989"/>
                </a:solidFill>
              </a:rPr>
              <a:pPr>
                <a:spcBef>
                  <a:spcPct val="0"/>
                </a:spcBef>
                <a:buFontTx/>
                <a:buNone/>
              </a:pPr>
              <a:t>36</a:t>
            </a:fld>
            <a:endParaRPr lang="ja-JP" altLang="en-US" sz="1200">
              <a:solidFill>
                <a:srgbClr val="898989"/>
              </a:solidFill>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テキスト ボックス 3"/>
          <p:cNvSpPr txBox="1">
            <a:spLocks noChangeArrowheads="1"/>
          </p:cNvSpPr>
          <p:nvPr/>
        </p:nvSpPr>
        <p:spPr bwMode="auto">
          <a:xfrm>
            <a:off x="541338" y="3302000"/>
            <a:ext cx="8231187" cy="3416300"/>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a:spcBef>
                <a:spcPct val="0"/>
              </a:spcBef>
              <a:buFontTx/>
              <a:buNone/>
            </a:pPr>
            <a:r>
              <a:rPr lang="en-US" altLang="ja-JP" sz="1800">
                <a:latin typeface="Arial" panose="020B0604020202020204" pitchFamily="34" charset="0"/>
              </a:rPr>
              <a:t>How many displacements are generated by a PKA with initial energy Ep?</a:t>
            </a:r>
          </a:p>
          <a:p>
            <a:pPr algn="ctr">
              <a:spcBef>
                <a:spcPct val="0"/>
              </a:spcBef>
              <a:buFontTx/>
              <a:buNone/>
            </a:pPr>
            <a:r>
              <a:rPr lang="en-US" altLang="ja-JP" sz="1800">
                <a:latin typeface="Arial" panose="020B0604020202020204" pitchFamily="34" charset="0"/>
              </a:rPr>
              <a:t>A well-known approach is </a:t>
            </a:r>
            <a:r>
              <a:rPr lang="en-US" altLang="ja-JP" sz="1800" b="1" u="sng">
                <a:solidFill>
                  <a:srgbClr val="FF0000"/>
                </a:solidFill>
                <a:latin typeface="Arial" panose="020B0604020202020204" pitchFamily="34" charset="0"/>
              </a:rPr>
              <a:t>Kinchin-Peace mode</a:t>
            </a:r>
            <a:r>
              <a:rPr lang="en-US" altLang="ja-JP" sz="1800">
                <a:latin typeface="Arial" panose="020B0604020202020204" pitchFamily="34" charset="0"/>
              </a:rPr>
              <a:t>.</a:t>
            </a:r>
          </a:p>
          <a:p>
            <a:pPr algn="ctr">
              <a:spcBef>
                <a:spcPct val="0"/>
              </a:spcBef>
              <a:buFontTx/>
              <a:buNone/>
            </a:pPr>
            <a:endParaRPr lang="en-US" altLang="ja-JP" sz="1800">
              <a:latin typeface="Arial" panose="020B0604020202020204" pitchFamily="34" charset="0"/>
            </a:endParaRPr>
          </a:p>
          <a:p>
            <a:pPr algn="ctr">
              <a:spcBef>
                <a:spcPct val="0"/>
              </a:spcBef>
              <a:buFontTx/>
              <a:buNone/>
            </a:pPr>
            <a:endParaRPr lang="en-US" altLang="ja-JP" sz="1800">
              <a:latin typeface="Arial" panose="020B0604020202020204" pitchFamily="34" charset="0"/>
            </a:endParaRPr>
          </a:p>
          <a:p>
            <a:pPr algn="ctr">
              <a:spcBef>
                <a:spcPct val="0"/>
              </a:spcBef>
              <a:buFontTx/>
              <a:buNone/>
            </a:pPr>
            <a:endParaRPr lang="en-US" altLang="ja-JP" sz="1800">
              <a:latin typeface="Arial" panose="020B0604020202020204" pitchFamily="34" charset="0"/>
            </a:endParaRPr>
          </a:p>
          <a:p>
            <a:pPr algn="ctr">
              <a:spcBef>
                <a:spcPct val="0"/>
              </a:spcBef>
              <a:buFontTx/>
              <a:buNone/>
            </a:pPr>
            <a:endParaRPr lang="en-US" altLang="ja-JP" sz="1800">
              <a:latin typeface="Arial" panose="020B0604020202020204" pitchFamily="34" charset="0"/>
            </a:endParaRPr>
          </a:p>
          <a:p>
            <a:pPr algn="ctr">
              <a:spcBef>
                <a:spcPct val="0"/>
              </a:spcBef>
              <a:buFontTx/>
              <a:buNone/>
            </a:pPr>
            <a:endParaRPr lang="en-US" altLang="ja-JP" sz="1800">
              <a:latin typeface="Arial" panose="020B0604020202020204" pitchFamily="34" charset="0"/>
            </a:endParaRPr>
          </a:p>
          <a:p>
            <a:pPr algn="ctr">
              <a:spcBef>
                <a:spcPct val="0"/>
              </a:spcBef>
              <a:buFontTx/>
              <a:buNone/>
            </a:pPr>
            <a:endParaRPr lang="en-US" altLang="ja-JP" sz="1800">
              <a:latin typeface="Arial" panose="020B0604020202020204" pitchFamily="34" charset="0"/>
            </a:endParaRPr>
          </a:p>
          <a:p>
            <a:pPr algn="ctr">
              <a:spcBef>
                <a:spcPct val="0"/>
              </a:spcBef>
              <a:buFontTx/>
              <a:buNone/>
            </a:pPr>
            <a:endParaRPr lang="en-US" altLang="ja-JP" sz="1800">
              <a:latin typeface="Arial" panose="020B0604020202020204" pitchFamily="34" charset="0"/>
            </a:endParaRPr>
          </a:p>
          <a:p>
            <a:pPr algn="ctr">
              <a:spcBef>
                <a:spcPct val="0"/>
              </a:spcBef>
              <a:buFontTx/>
              <a:buNone/>
            </a:pPr>
            <a:endParaRPr lang="en-US" altLang="ja-JP" sz="1800">
              <a:latin typeface="Arial" panose="020B0604020202020204" pitchFamily="34" charset="0"/>
            </a:endParaRPr>
          </a:p>
          <a:p>
            <a:pPr algn="ctr">
              <a:spcBef>
                <a:spcPct val="0"/>
              </a:spcBef>
              <a:buFontTx/>
              <a:buNone/>
            </a:pPr>
            <a:endParaRPr lang="en-US" altLang="ja-JP" sz="1800">
              <a:latin typeface="Arial" panose="020B0604020202020204" pitchFamily="34" charset="0"/>
            </a:endParaRPr>
          </a:p>
          <a:p>
            <a:pPr algn="ctr">
              <a:spcBef>
                <a:spcPct val="0"/>
              </a:spcBef>
              <a:buFontTx/>
              <a:buNone/>
            </a:pPr>
            <a:endParaRPr lang="ja-JP" altLang="en-US" sz="1800">
              <a:latin typeface="Arial" panose="020B0604020202020204" pitchFamily="34" charset="0"/>
            </a:endParaRPr>
          </a:p>
        </p:txBody>
      </p:sp>
      <p:sp>
        <p:nvSpPr>
          <p:cNvPr id="43011" name="テキスト ボックス 31"/>
          <p:cNvSpPr txBox="1">
            <a:spLocks noChangeArrowheads="1"/>
          </p:cNvSpPr>
          <p:nvPr/>
        </p:nvSpPr>
        <p:spPr bwMode="auto">
          <a:xfrm>
            <a:off x="663575" y="3943350"/>
            <a:ext cx="8027988" cy="2678113"/>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600">
                <a:latin typeface="Arial" panose="020B0604020202020204" pitchFamily="34" charset="0"/>
              </a:rPr>
              <a:t>The number of displacements </a:t>
            </a:r>
            <a:r>
              <a:rPr lang="en-US" altLang="ja-JP" sz="1600">
                <a:latin typeface="Symbol" panose="05050102010706020507" pitchFamily="18" charset="2"/>
              </a:rPr>
              <a:t>n </a:t>
            </a:r>
            <a:r>
              <a:rPr lang="en-US" altLang="ja-JP" sz="1600">
                <a:latin typeface="Arial" panose="020B0604020202020204" pitchFamily="34" charset="0"/>
              </a:rPr>
              <a:t>caused by a PKA with an initial energy E</a:t>
            </a:r>
            <a:r>
              <a:rPr lang="en-US" altLang="ja-JP" sz="1600" baseline="-25000">
                <a:latin typeface="Arial" panose="020B0604020202020204" pitchFamily="34" charset="0"/>
              </a:rPr>
              <a:t>p</a:t>
            </a:r>
            <a:r>
              <a:rPr lang="en-US" altLang="ja-JP" sz="1600">
                <a:latin typeface="Arial" panose="020B0604020202020204" pitchFamily="34" charset="0"/>
              </a:rPr>
              <a:t> is;</a:t>
            </a:r>
          </a:p>
          <a:p>
            <a:pPr>
              <a:spcBef>
                <a:spcPct val="0"/>
              </a:spcBef>
              <a:buFontTx/>
              <a:buNone/>
            </a:pPr>
            <a:endParaRPr lang="en-US" altLang="ja-JP" sz="1200">
              <a:latin typeface="Arial" panose="020B0604020202020204" pitchFamily="34" charset="0"/>
            </a:endParaRPr>
          </a:p>
          <a:p>
            <a:pPr>
              <a:spcBef>
                <a:spcPct val="0"/>
              </a:spcBef>
              <a:buFontTx/>
              <a:buNone/>
            </a:pPr>
            <a:r>
              <a:rPr lang="en-US" altLang="ja-JP" sz="1600">
                <a:latin typeface="Arial" panose="020B0604020202020204" pitchFamily="34" charset="0"/>
              </a:rPr>
              <a:t>                   0,            </a:t>
            </a:r>
            <a:r>
              <a:rPr lang="en-US" altLang="ja-JP" sz="1600">
                <a:solidFill>
                  <a:srgbClr val="00B050"/>
                </a:solidFill>
                <a:latin typeface="Arial" panose="020B0604020202020204" pitchFamily="34" charset="0"/>
              </a:rPr>
              <a:t>E</a:t>
            </a:r>
            <a:r>
              <a:rPr lang="en-US" altLang="ja-JP" sz="1600" baseline="-25000">
                <a:solidFill>
                  <a:srgbClr val="00B050"/>
                </a:solidFill>
                <a:latin typeface="Arial" panose="020B0604020202020204" pitchFamily="34" charset="0"/>
              </a:rPr>
              <a:t>p</a:t>
            </a:r>
            <a:r>
              <a:rPr lang="en-US" altLang="ja-JP" sz="1600">
                <a:latin typeface="Arial" panose="020B0604020202020204" pitchFamily="34" charset="0"/>
              </a:rPr>
              <a:t>&lt;E</a:t>
            </a:r>
            <a:r>
              <a:rPr lang="en-US" altLang="ja-JP" sz="1600" baseline="-25000">
                <a:latin typeface="Arial" panose="020B0604020202020204" pitchFamily="34" charset="0"/>
              </a:rPr>
              <a:t>d</a:t>
            </a:r>
            <a:r>
              <a:rPr lang="en-US" altLang="ja-JP" sz="1600">
                <a:latin typeface="Arial" panose="020B0604020202020204" pitchFamily="34" charset="0"/>
              </a:rPr>
              <a:t> ,  E</a:t>
            </a:r>
            <a:r>
              <a:rPr lang="en-US" altLang="ja-JP" sz="1600" baseline="-25000">
                <a:latin typeface="Arial" panose="020B0604020202020204" pitchFamily="34" charset="0"/>
              </a:rPr>
              <a:t>d</a:t>
            </a:r>
            <a:r>
              <a:rPr lang="en-US" altLang="ja-JP" sz="1600">
                <a:latin typeface="Arial" panose="020B0604020202020204" pitchFamily="34" charset="0"/>
              </a:rPr>
              <a:t> is the threshold energy for  displacement,</a:t>
            </a:r>
          </a:p>
          <a:p>
            <a:pPr>
              <a:spcBef>
                <a:spcPct val="0"/>
              </a:spcBef>
              <a:buFont typeface="Arial" panose="020B0604020202020204" pitchFamily="34" charset="0"/>
              <a:buNone/>
            </a:pPr>
            <a:r>
              <a:rPr lang="en-US" altLang="ja-JP" sz="1600">
                <a:latin typeface="Symbol" panose="05050102010706020507" pitchFamily="18" charset="2"/>
              </a:rPr>
              <a:t>n</a:t>
            </a:r>
            <a:r>
              <a:rPr lang="en-US" altLang="ja-JP" sz="1600">
                <a:latin typeface="Arial" panose="020B0604020202020204" pitchFamily="34" charset="0"/>
              </a:rPr>
              <a:t>(</a:t>
            </a:r>
            <a:r>
              <a:rPr lang="en-US" altLang="ja-JP" sz="1600">
                <a:solidFill>
                  <a:srgbClr val="00B050"/>
                </a:solidFill>
                <a:latin typeface="Arial" panose="020B0604020202020204" pitchFamily="34" charset="0"/>
              </a:rPr>
              <a:t>E</a:t>
            </a:r>
            <a:r>
              <a:rPr lang="en-US" altLang="ja-JP" sz="1600" baseline="-25000">
                <a:solidFill>
                  <a:srgbClr val="00B050"/>
                </a:solidFill>
                <a:latin typeface="Arial" panose="020B0604020202020204" pitchFamily="34" charset="0"/>
              </a:rPr>
              <a:t>p</a:t>
            </a:r>
            <a:r>
              <a:rPr lang="en-US" altLang="ja-JP" sz="1600">
                <a:latin typeface="Arial" panose="020B0604020202020204" pitchFamily="34" charset="0"/>
              </a:rPr>
              <a:t>) =        1,            E</a:t>
            </a:r>
            <a:r>
              <a:rPr lang="en-US" altLang="ja-JP" sz="1600" baseline="-25000">
                <a:latin typeface="Arial" panose="020B0604020202020204" pitchFamily="34" charset="0"/>
              </a:rPr>
              <a:t>d</a:t>
            </a:r>
            <a:r>
              <a:rPr lang="en-US" altLang="ja-JP" sz="1600">
                <a:latin typeface="Arial" panose="020B0604020202020204" pitchFamily="34" charset="0"/>
              </a:rPr>
              <a:t>&lt;</a:t>
            </a:r>
            <a:r>
              <a:rPr lang="en-US" altLang="ja-JP" sz="1600">
                <a:solidFill>
                  <a:srgbClr val="00B050"/>
                </a:solidFill>
                <a:latin typeface="Arial" panose="020B0604020202020204" pitchFamily="34" charset="0"/>
              </a:rPr>
              <a:t>E</a:t>
            </a:r>
            <a:r>
              <a:rPr lang="en-US" altLang="ja-JP" sz="1600" baseline="-25000">
                <a:solidFill>
                  <a:srgbClr val="00B050"/>
                </a:solidFill>
                <a:latin typeface="Arial" panose="020B0604020202020204" pitchFamily="34" charset="0"/>
              </a:rPr>
              <a:t>p</a:t>
            </a:r>
            <a:r>
              <a:rPr lang="en-US" altLang="ja-JP" sz="1600">
                <a:latin typeface="Arial" panose="020B0604020202020204" pitchFamily="34" charset="0"/>
              </a:rPr>
              <a:t>&lt;2E</a:t>
            </a:r>
            <a:r>
              <a:rPr lang="en-US" altLang="ja-JP" sz="1600" baseline="-25000">
                <a:latin typeface="Arial" panose="020B0604020202020204" pitchFamily="34" charset="0"/>
              </a:rPr>
              <a:t>d</a:t>
            </a:r>
            <a:r>
              <a:rPr lang="en-US" altLang="ja-JP" sz="1600">
                <a:latin typeface="Arial" panose="020B0604020202020204" pitchFamily="34" charset="0"/>
              </a:rPr>
              <a:t> ,</a:t>
            </a:r>
          </a:p>
          <a:p>
            <a:pPr>
              <a:spcBef>
                <a:spcPct val="0"/>
              </a:spcBef>
              <a:buFont typeface="Arial" panose="020B0604020202020204" pitchFamily="34" charset="0"/>
              <a:buNone/>
            </a:pPr>
            <a:r>
              <a:rPr lang="en-US" altLang="ja-JP" sz="1600">
                <a:latin typeface="Arial" panose="020B0604020202020204" pitchFamily="34" charset="0"/>
              </a:rPr>
              <a:t>                 E</a:t>
            </a:r>
            <a:r>
              <a:rPr lang="en-US" altLang="ja-JP" sz="1600" baseline="-25000">
                <a:latin typeface="Arial" panose="020B0604020202020204" pitchFamily="34" charset="0"/>
              </a:rPr>
              <a:t>p</a:t>
            </a:r>
            <a:r>
              <a:rPr lang="en-US" altLang="ja-JP" sz="1600">
                <a:latin typeface="Arial" panose="020B0604020202020204" pitchFamily="34" charset="0"/>
              </a:rPr>
              <a:t>/2E</a:t>
            </a:r>
            <a:r>
              <a:rPr lang="en-US" altLang="ja-JP" sz="1600" baseline="-25000">
                <a:latin typeface="Arial" panose="020B0604020202020204" pitchFamily="34" charset="0"/>
              </a:rPr>
              <a:t>d</a:t>
            </a:r>
            <a:r>
              <a:rPr lang="en-US" altLang="ja-JP" sz="1600">
                <a:latin typeface="Arial" panose="020B0604020202020204" pitchFamily="34" charset="0"/>
              </a:rPr>
              <a:t> ,     2E</a:t>
            </a:r>
            <a:r>
              <a:rPr lang="en-US" altLang="ja-JP" sz="1600" baseline="-25000">
                <a:latin typeface="Arial" panose="020B0604020202020204" pitchFamily="34" charset="0"/>
              </a:rPr>
              <a:t>d</a:t>
            </a:r>
            <a:r>
              <a:rPr lang="en-US" altLang="ja-JP" sz="1600">
                <a:latin typeface="Arial" panose="020B0604020202020204" pitchFamily="34" charset="0"/>
              </a:rPr>
              <a:t>&lt;</a:t>
            </a:r>
            <a:r>
              <a:rPr lang="en-US" altLang="ja-JP" sz="1600">
                <a:solidFill>
                  <a:srgbClr val="00B050"/>
                </a:solidFill>
                <a:latin typeface="Arial" panose="020B0604020202020204" pitchFamily="34" charset="0"/>
              </a:rPr>
              <a:t>E</a:t>
            </a:r>
            <a:r>
              <a:rPr lang="en-US" altLang="ja-JP" sz="1600" baseline="-25000">
                <a:solidFill>
                  <a:srgbClr val="00B050"/>
                </a:solidFill>
                <a:latin typeface="Arial" panose="020B0604020202020204" pitchFamily="34" charset="0"/>
              </a:rPr>
              <a:t>p</a:t>
            </a:r>
            <a:r>
              <a:rPr lang="en-US" altLang="ja-JP" sz="1600">
                <a:latin typeface="Arial" panose="020B0604020202020204" pitchFamily="34" charset="0"/>
              </a:rPr>
              <a:t>&lt;E</a:t>
            </a:r>
            <a:r>
              <a:rPr lang="en-US" altLang="ja-JP" sz="1600" baseline="-25000">
                <a:latin typeface="Arial" panose="020B0604020202020204" pitchFamily="34" charset="0"/>
              </a:rPr>
              <a:t>I</a:t>
            </a:r>
            <a:r>
              <a:rPr lang="en-US" altLang="ja-JP" sz="1600">
                <a:latin typeface="Arial" panose="020B0604020202020204" pitchFamily="34" charset="0"/>
              </a:rPr>
              <a:t> ,  E</a:t>
            </a:r>
            <a:r>
              <a:rPr lang="en-US" altLang="ja-JP" sz="1600" baseline="-25000">
                <a:latin typeface="Arial" panose="020B0604020202020204" pitchFamily="34" charset="0"/>
              </a:rPr>
              <a:t>I</a:t>
            </a:r>
            <a:r>
              <a:rPr lang="en-US" altLang="ja-JP" sz="1600">
                <a:latin typeface="Arial" panose="020B0604020202020204" pitchFamily="34" charset="0"/>
              </a:rPr>
              <a:t> is upper limit, </a:t>
            </a:r>
          </a:p>
          <a:p>
            <a:pPr>
              <a:spcBef>
                <a:spcPct val="0"/>
              </a:spcBef>
              <a:buFont typeface="Arial" panose="020B0604020202020204" pitchFamily="34" charset="0"/>
              <a:buNone/>
            </a:pPr>
            <a:r>
              <a:rPr lang="en-US" altLang="ja-JP" sz="1600">
                <a:latin typeface="Arial" panose="020B0604020202020204" pitchFamily="34" charset="0"/>
              </a:rPr>
              <a:t>                 E</a:t>
            </a:r>
            <a:r>
              <a:rPr lang="en-US" altLang="ja-JP" sz="1600" baseline="-25000">
                <a:latin typeface="Arial" panose="020B0604020202020204" pitchFamily="34" charset="0"/>
              </a:rPr>
              <a:t>I</a:t>
            </a:r>
            <a:r>
              <a:rPr lang="en-US" altLang="ja-JP" sz="1600">
                <a:latin typeface="Arial" panose="020B0604020202020204" pitchFamily="34" charset="0"/>
              </a:rPr>
              <a:t>/2E</a:t>
            </a:r>
            <a:r>
              <a:rPr lang="en-US" altLang="ja-JP" sz="1600" baseline="-25000">
                <a:latin typeface="Arial" panose="020B0604020202020204" pitchFamily="34" charset="0"/>
              </a:rPr>
              <a:t>d</a:t>
            </a:r>
            <a:r>
              <a:rPr lang="en-US" altLang="ja-JP" sz="1600">
                <a:latin typeface="Arial" panose="020B0604020202020204" pitchFamily="34" charset="0"/>
              </a:rPr>
              <a:t> ,     E</a:t>
            </a:r>
            <a:r>
              <a:rPr lang="en-US" altLang="ja-JP" sz="1600" baseline="-25000">
                <a:latin typeface="Arial" panose="020B0604020202020204" pitchFamily="34" charset="0"/>
              </a:rPr>
              <a:t>I</a:t>
            </a:r>
            <a:r>
              <a:rPr lang="en-US" altLang="ja-JP" sz="1600">
                <a:latin typeface="Arial" panose="020B0604020202020204" pitchFamily="34" charset="0"/>
              </a:rPr>
              <a:t>&lt;</a:t>
            </a:r>
            <a:r>
              <a:rPr lang="en-US" altLang="ja-JP" sz="1600">
                <a:solidFill>
                  <a:srgbClr val="00B050"/>
                </a:solidFill>
                <a:latin typeface="Arial" panose="020B0604020202020204" pitchFamily="34" charset="0"/>
              </a:rPr>
              <a:t>E</a:t>
            </a:r>
            <a:r>
              <a:rPr lang="en-US" altLang="ja-JP" sz="1600" baseline="-25000">
                <a:solidFill>
                  <a:srgbClr val="00B050"/>
                </a:solidFill>
                <a:latin typeface="Arial" panose="020B0604020202020204" pitchFamily="34" charset="0"/>
              </a:rPr>
              <a:t>p</a:t>
            </a:r>
            <a:r>
              <a:rPr lang="ja-JP" altLang="en-US" sz="1200">
                <a:latin typeface="Arial" panose="020B0604020202020204" pitchFamily="34" charset="0"/>
              </a:rPr>
              <a:t>  </a:t>
            </a:r>
            <a:endParaRPr lang="en-US" altLang="ja-JP" sz="1200">
              <a:latin typeface="Arial" panose="020B0604020202020204" pitchFamily="34" charset="0"/>
            </a:endParaRPr>
          </a:p>
          <a:p>
            <a:pPr>
              <a:spcBef>
                <a:spcPct val="0"/>
              </a:spcBef>
              <a:buFont typeface="Arial" panose="020B0604020202020204" pitchFamily="34" charset="0"/>
              <a:buNone/>
            </a:pPr>
            <a:endParaRPr lang="en-US" altLang="ja-JP" sz="1200">
              <a:latin typeface="Arial" panose="020B0604020202020204" pitchFamily="34" charset="0"/>
            </a:endParaRPr>
          </a:p>
          <a:p>
            <a:pPr>
              <a:spcBef>
                <a:spcPct val="0"/>
              </a:spcBef>
              <a:buFont typeface="Arial" panose="020B0604020202020204" pitchFamily="34" charset="0"/>
              <a:buNone/>
            </a:pPr>
            <a:r>
              <a:rPr lang="en-US" altLang="ja-JP" sz="1600">
                <a:latin typeface="Arial" panose="020B0604020202020204" pitchFamily="34" charset="0"/>
              </a:rPr>
              <a:t>In this mode, </a:t>
            </a:r>
            <a:r>
              <a:rPr lang="en-US" altLang="ja-JP" sz="1600">
                <a:latin typeface="Symbol" panose="05050102010706020507" pitchFamily="18" charset="2"/>
              </a:rPr>
              <a:t>n</a:t>
            </a:r>
            <a:r>
              <a:rPr lang="en-US" altLang="ja-JP" sz="1600">
                <a:latin typeface="Arial" panose="020B0604020202020204" pitchFamily="34" charset="0"/>
              </a:rPr>
              <a:t>(</a:t>
            </a:r>
            <a:r>
              <a:rPr lang="en-US" altLang="ja-JP" sz="1600">
                <a:solidFill>
                  <a:srgbClr val="00B050"/>
                </a:solidFill>
                <a:latin typeface="Arial" panose="020B0604020202020204" pitchFamily="34" charset="0"/>
              </a:rPr>
              <a:t>E</a:t>
            </a:r>
            <a:r>
              <a:rPr lang="en-US" altLang="ja-JP" sz="1600" baseline="-25000">
                <a:solidFill>
                  <a:srgbClr val="00B050"/>
                </a:solidFill>
                <a:latin typeface="Arial" panose="020B0604020202020204" pitchFamily="34" charset="0"/>
              </a:rPr>
              <a:t>p</a:t>
            </a:r>
            <a:r>
              <a:rPr lang="en-US" altLang="ja-JP" sz="1600">
                <a:latin typeface="Arial" panose="020B0604020202020204" pitchFamily="34" charset="0"/>
              </a:rPr>
              <a:t>) = E</a:t>
            </a:r>
            <a:r>
              <a:rPr lang="en-US" altLang="ja-JP" sz="1600" baseline="-25000">
                <a:latin typeface="Arial" panose="020B0604020202020204" pitchFamily="34" charset="0"/>
              </a:rPr>
              <a:t>p</a:t>
            </a:r>
            <a:r>
              <a:rPr lang="en-US" altLang="ja-JP" sz="1600">
                <a:latin typeface="Arial" panose="020B0604020202020204" pitchFamily="34" charset="0"/>
              </a:rPr>
              <a:t>/2E</a:t>
            </a:r>
            <a:r>
              <a:rPr lang="en-US" altLang="ja-JP" sz="1600" baseline="-25000">
                <a:latin typeface="Arial" panose="020B0604020202020204" pitchFamily="34" charset="0"/>
              </a:rPr>
              <a:t>d</a:t>
            </a:r>
            <a:r>
              <a:rPr lang="en-US" altLang="ja-JP" sz="1600">
                <a:latin typeface="Arial" panose="020B0604020202020204" pitchFamily="34" charset="0"/>
              </a:rPr>
              <a:t> in most energy range</a:t>
            </a:r>
          </a:p>
          <a:p>
            <a:pPr>
              <a:spcBef>
                <a:spcPct val="0"/>
              </a:spcBef>
              <a:buFont typeface="Arial" panose="020B0604020202020204" pitchFamily="34" charset="0"/>
              <a:buNone/>
            </a:pPr>
            <a:r>
              <a:rPr lang="en-US" altLang="ja-JP" sz="1600">
                <a:latin typeface="Arial" panose="020B0604020202020204" pitchFamily="34" charset="0"/>
              </a:rPr>
              <a:t>but in case of PKA’s with too high energy, the </a:t>
            </a:r>
          </a:p>
          <a:p>
            <a:pPr>
              <a:spcBef>
                <a:spcPct val="0"/>
              </a:spcBef>
              <a:buFont typeface="Arial" panose="020B0604020202020204" pitchFamily="34" charset="0"/>
              <a:buNone/>
            </a:pPr>
            <a:r>
              <a:rPr lang="en-US" altLang="ja-JP" sz="1600">
                <a:latin typeface="Arial" panose="020B0604020202020204" pitchFamily="34" charset="0"/>
              </a:rPr>
              <a:t>particle energy is only used for ionization down to E</a:t>
            </a:r>
            <a:r>
              <a:rPr lang="en-US" altLang="ja-JP" sz="1600" baseline="-25000">
                <a:latin typeface="Arial" panose="020B0604020202020204" pitchFamily="34" charset="0"/>
              </a:rPr>
              <a:t>I</a:t>
            </a:r>
            <a:r>
              <a:rPr lang="en-US" altLang="ja-JP" sz="1600">
                <a:latin typeface="Arial" panose="020B0604020202020204" pitchFamily="34" charset="0"/>
              </a:rPr>
              <a:t>.</a:t>
            </a:r>
          </a:p>
          <a:p>
            <a:pPr>
              <a:spcBef>
                <a:spcPct val="0"/>
              </a:spcBef>
              <a:buFont typeface="Arial" panose="020B0604020202020204" pitchFamily="34" charset="0"/>
              <a:buNone/>
            </a:pPr>
            <a:endParaRPr lang="en-US" altLang="ja-JP" sz="1600">
              <a:latin typeface="Arial" panose="020B0604020202020204" pitchFamily="34" charset="0"/>
            </a:endParaRPr>
          </a:p>
        </p:txBody>
      </p:sp>
      <p:sp>
        <p:nvSpPr>
          <p:cNvPr id="59" name="正方形/長方形 58"/>
          <p:cNvSpPr/>
          <p:nvPr/>
        </p:nvSpPr>
        <p:spPr>
          <a:xfrm>
            <a:off x="5699125" y="4727575"/>
            <a:ext cx="2895600" cy="1846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6" name="角丸四角形 15"/>
          <p:cNvSpPr/>
          <p:nvPr/>
        </p:nvSpPr>
        <p:spPr>
          <a:xfrm>
            <a:off x="5527675" y="1028700"/>
            <a:ext cx="2332038" cy="1466850"/>
          </a:xfrm>
          <a:prstGeom prst="roundRect">
            <a:avLst/>
          </a:prstGeom>
          <a:solidFill>
            <a:srgbClr val="CCFFCC"/>
          </a:solidFill>
          <a:ln>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3014"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43015"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Text Box 25"/>
          <p:cNvSpPr txBox="1">
            <a:spLocks noChangeArrowheads="1"/>
          </p:cNvSpPr>
          <p:nvPr/>
        </p:nvSpPr>
        <p:spPr bwMode="auto">
          <a:xfrm>
            <a:off x="1357313" y="198438"/>
            <a:ext cx="7710487"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err="1">
                <a:solidFill>
                  <a:schemeClr val="tx1">
                    <a:lumMod val="95000"/>
                    <a:lumOff val="5000"/>
                  </a:schemeClr>
                </a:solidFill>
                <a:ea typeface="+mn-ea"/>
                <a:cs typeface="Arial" pitchFamily="34" charset="0"/>
              </a:rPr>
              <a:t>Kinchin</a:t>
            </a:r>
            <a:r>
              <a:rPr lang="en-US" altLang="ja-JP" sz="3600" b="1" dirty="0">
                <a:solidFill>
                  <a:schemeClr val="tx1">
                    <a:lumMod val="95000"/>
                    <a:lumOff val="5000"/>
                  </a:schemeClr>
                </a:solidFill>
                <a:ea typeface="+mn-ea"/>
                <a:cs typeface="Arial" pitchFamily="34" charset="0"/>
              </a:rPr>
              <a:t>-Peace model </a:t>
            </a:r>
            <a:r>
              <a:rPr lang="en-US" altLang="ja-JP" sz="2000" b="1" dirty="0">
                <a:solidFill>
                  <a:schemeClr val="tx1">
                    <a:lumMod val="95000"/>
                    <a:lumOff val="5000"/>
                  </a:schemeClr>
                </a:solidFill>
                <a:ea typeface="+mn-ea"/>
                <a:cs typeface="Arial" pitchFamily="34" charset="0"/>
              </a:rPr>
              <a:t>for cascade efficiency</a:t>
            </a:r>
            <a:endParaRPr lang="ja-JP" altLang="en-US" sz="2000" b="1" dirty="0">
              <a:solidFill>
                <a:schemeClr val="tx1">
                  <a:lumMod val="95000"/>
                  <a:lumOff val="5000"/>
                </a:schemeClr>
              </a:solidFill>
              <a:ea typeface="+mn-ea"/>
              <a:cs typeface="Arial" pitchFamily="34" charset="0"/>
            </a:endParaRPr>
          </a:p>
        </p:txBody>
      </p:sp>
      <p:sp>
        <p:nvSpPr>
          <p:cNvPr id="3" name="円/楕円 2"/>
          <p:cNvSpPr/>
          <p:nvPr/>
        </p:nvSpPr>
        <p:spPr>
          <a:xfrm>
            <a:off x="1536700" y="1979613"/>
            <a:ext cx="293688" cy="292100"/>
          </a:xfrm>
          <a:prstGeom prst="ellipse">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 name="正方形/長方形 7"/>
          <p:cNvSpPr/>
          <p:nvPr/>
        </p:nvSpPr>
        <p:spPr>
          <a:xfrm>
            <a:off x="2717800" y="2316163"/>
            <a:ext cx="2076450" cy="38735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solidFill>
                  <a:schemeClr val="tx1"/>
                </a:solidFill>
              </a:rPr>
              <a:t>transmutation</a:t>
            </a:r>
            <a:endParaRPr lang="ja-JP" altLang="en-US" dirty="0">
              <a:solidFill>
                <a:schemeClr val="tx1"/>
              </a:solidFill>
            </a:endParaRPr>
          </a:p>
        </p:txBody>
      </p:sp>
      <p:sp>
        <p:nvSpPr>
          <p:cNvPr id="196" name="正方形/長方形 195"/>
          <p:cNvSpPr/>
          <p:nvPr/>
        </p:nvSpPr>
        <p:spPr>
          <a:xfrm>
            <a:off x="5656263" y="1189038"/>
            <a:ext cx="2078037" cy="523875"/>
          </a:xfrm>
          <a:prstGeom prst="rect">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solidFill>
                  <a:schemeClr val="tx1"/>
                </a:solidFill>
              </a:rPr>
              <a:t>collision to other lattice atoms</a:t>
            </a:r>
            <a:endParaRPr lang="ja-JP" altLang="en-US" dirty="0">
              <a:solidFill>
                <a:schemeClr val="tx1"/>
              </a:solidFill>
            </a:endParaRPr>
          </a:p>
        </p:txBody>
      </p:sp>
      <p:sp>
        <p:nvSpPr>
          <p:cNvPr id="197" name="正方形/長方形 196"/>
          <p:cNvSpPr/>
          <p:nvPr/>
        </p:nvSpPr>
        <p:spPr>
          <a:xfrm>
            <a:off x="5651500" y="1836738"/>
            <a:ext cx="2078038" cy="523875"/>
          </a:xfrm>
          <a:prstGeom prst="rect">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solidFill>
                  <a:schemeClr val="tx1"/>
                </a:solidFill>
              </a:rPr>
              <a:t>collision to electrons</a:t>
            </a:r>
            <a:endParaRPr lang="ja-JP" altLang="en-US" dirty="0">
              <a:solidFill>
                <a:schemeClr val="tx1"/>
              </a:solidFill>
            </a:endParaRPr>
          </a:p>
        </p:txBody>
      </p:sp>
      <p:sp>
        <p:nvSpPr>
          <p:cNvPr id="198" name="ホームベース 197"/>
          <p:cNvSpPr/>
          <p:nvPr/>
        </p:nvSpPr>
        <p:spPr>
          <a:xfrm rot="21097699">
            <a:off x="1949450" y="1797050"/>
            <a:ext cx="612775" cy="293688"/>
          </a:xfrm>
          <a:prstGeom prst="homePlate">
            <a:avLst/>
          </a:prstGeom>
          <a:gradFill flip="none" rotWithShape="1">
            <a:gsLst>
              <a:gs pos="0">
                <a:schemeClr val="bg1">
                  <a:lumMod val="85000"/>
                </a:schemeClr>
              </a:gs>
              <a:gs pos="19000">
                <a:schemeClr val="bg1">
                  <a:lumMod val="75000"/>
                </a:schemeClr>
              </a:gs>
              <a:gs pos="63000">
                <a:schemeClr val="tx1">
                  <a:lumMod val="50000"/>
                  <a:lumOff val="50000"/>
                </a:schemeClr>
              </a:gs>
              <a:gs pos="100000">
                <a:schemeClr val="tx1">
                  <a:lumMod val="95000"/>
                  <a:lumOff val="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00" name="ホームベース 199"/>
          <p:cNvSpPr/>
          <p:nvPr/>
        </p:nvSpPr>
        <p:spPr>
          <a:xfrm rot="21097699">
            <a:off x="4930775" y="1403350"/>
            <a:ext cx="614363" cy="292100"/>
          </a:xfrm>
          <a:prstGeom prst="homePlate">
            <a:avLst/>
          </a:prstGeom>
          <a:gradFill flip="none" rotWithShape="1">
            <a:gsLst>
              <a:gs pos="0">
                <a:schemeClr val="accent5">
                  <a:lumMod val="40000"/>
                  <a:lumOff val="60000"/>
                </a:schemeClr>
              </a:gs>
              <a:gs pos="19000">
                <a:schemeClr val="accent5">
                  <a:lumMod val="60000"/>
                  <a:lumOff val="40000"/>
                </a:schemeClr>
              </a:gs>
              <a:gs pos="76000">
                <a:schemeClr val="accent5">
                  <a:lumMod val="75000"/>
                </a:schemeClr>
              </a:gs>
              <a:gs pos="100000">
                <a:schemeClr val="accent5">
                  <a:lumMod val="5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01" name="ホームベース 200"/>
          <p:cNvSpPr/>
          <p:nvPr/>
        </p:nvSpPr>
        <p:spPr>
          <a:xfrm rot="765310">
            <a:off x="4913313" y="1879600"/>
            <a:ext cx="612775" cy="293688"/>
          </a:xfrm>
          <a:prstGeom prst="homePlate">
            <a:avLst/>
          </a:prstGeom>
          <a:gradFill flip="none" rotWithShape="1">
            <a:gsLst>
              <a:gs pos="0">
                <a:schemeClr val="accent5">
                  <a:lumMod val="40000"/>
                  <a:lumOff val="60000"/>
                </a:schemeClr>
              </a:gs>
              <a:gs pos="19000">
                <a:schemeClr val="accent5">
                  <a:lumMod val="60000"/>
                  <a:lumOff val="40000"/>
                </a:schemeClr>
              </a:gs>
              <a:gs pos="76000">
                <a:schemeClr val="accent5">
                  <a:lumMod val="75000"/>
                </a:schemeClr>
              </a:gs>
              <a:gs pos="100000">
                <a:schemeClr val="accent5">
                  <a:lumMod val="5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02" name="正方形/長方形 201"/>
          <p:cNvSpPr/>
          <p:nvPr/>
        </p:nvSpPr>
        <p:spPr>
          <a:xfrm>
            <a:off x="742950" y="1646238"/>
            <a:ext cx="1223963" cy="3381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2400" dirty="0">
                <a:solidFill>
                  <a:schemeClr val="tx1"/>
                </a:solidFill>
              </a:rPr>
              <a:t>neutron</a:t>
            </a:r>
            <a:endParaRPr lang="ja-JP" altLang="en-US" sz="2400" dirty="0">
              <a:solidFill>
                <a:schemeClr val="tx1"/>
              </a:solidFill>
            </a:endParaRPr>
          </a:p>
        </p:txBody>
      </p:sp>
      <p:sp>
        <p:nvSpPr>
          <p:cNvPr id="17" name="上リボン 16"/>
          <p:cNvSpPr/>
          <p:nvPr/>
        </p:nvSpPr>
        <p:spPr>
          <a:xfrm>
            <a:off x="4913313" y="2563813"/>
            <a:ext cx="3603625" cy="588962"/>
          </a:xfrm>
          <a:prstGeom prst="ribbon2">
            <a:avLst>
              <a:gd name="adj1" fmla="val 16667"/>
              <a:gd name="adj2" fmla="val 69592"/>
            </a:avLst>
          </a:prstGeom>
          <a:solidFill>
            <a:srgbClr val="CCFFCC"/>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2400" dirty="0">
                <a:solidFill>
                  <a:schemeClr val="tx1"/>
                </a:solidFill>
              </a:rPr>
              <a:t>cascade damage</a:t>
            </a:r>
            <a:endParaRPr lang="ja-JP" altLang="en-US" sz="2400" dirty="0">
              <a:solidFill>
                <a:schemeClr val="tx1"/>
              </a:solidFill>
            </a:endParaRPr>
          </a:p>
        </p:txBody>
      </p:sp>
      <p:sp>
        <p:nvSpPr>
          <p:cNvPr id="26" name="ホームベース 25"/>
          <p:cNvSpPr/>
          <p:nvPr/>
        </p:nvSpPr>
        <p:spPr>
          <a:xfrm rot="1008068">
            <a:off x="1919288" y="2251075"/>
            <a:ext cx="614362" cy="292100"/>
          </a:xfrm>
          <a:prstGeom prst="homePlate">
            <a:avLst/>
          </a:prstGeom>
          <a:gradFill flip="none" rotWithShape="1">
            <a:gsLst>
              <a:gs pos="0">
                <a:schemeClr val="bg1">
                  <a:lumMod val="85000"/>
                </a:schemeClr>
              </a:gs>
              <a:gs pos="19000">
                <a:schemeClr val="bg1">
                  <a:lumMod val="75000"/>
                </a:schemeClr>
              </a:gs>
              <a:gs pos="63000">
                <a:schemeClr val="tx1">
                  <a:lumMod val="50000"/>
                  <a:lumOff val="50000"/>
                </a:schemeClr>
              </a:gs>
              <a:gs pos="100000">
                <a:schemeClr val="tx1">
                  <a:lumMod val="95000"/>
                  <a:lumOff val="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7" name="正方形/長方形 26"/>
          <p:cNvSpPr/>
          <p:nvPr/>
        </p:nvSpPr>
        <p:spPr>
          <a:xfrm>
            <a:off x="2708275" y="1535113"/>
            <a:ext cx="2076450" cy="523875"/>
          </a:xfrm>
          <a:prstGeom prst="rect">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solidFill>
                  <a:schemeClr val="tx1"/>
                </a:solidFill>
              </a:rPr>
              <a:t>collision to the lattice atom (PKA).</a:t>
            </a:r>
            <a:endParaRPr lang="ja-JP" altLang="en-US" dirty="0">
              <a:solidFill>
                <a:schemeClr val="tx1"/>
              </a:solidFill>
            </a:endParaRPr>
          </a:p>
        </p:txBody>
      </p:sp>
      <p:sp>
        <p:nvSpPr>
          <p:cNvPr id="2" name="円/楕円 1"/>
          <p:cNvSpPr/>
          <p:nvPr/>
        </p:nvSpPr>
        <p:spPr>
          <a:xfrm>
            <a:off x="3190875" y="969963"/>
            <a:ext cx="944563" cy="504825"/>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2400" dirty="0">
                <a:solidFill>
                  <a:srgbClr val="FF0000"/>
                </a:solidFill>
              </a:rPr>
              <a:t>Ep</a:t>
            </a:r>
            <a:endParaRPr lang="ja-JP" altLang="en-US" sz="2400" dirty="0">
              <a:solidFill>
                <a:srgbClr val="FF0000"/>
              </a:solidFill>
            </a:endParaRPr>
          </a:p>
        </p:txBody>
      </p:sp>
      <p:sp>
        <p:nvSpPr>
          <p:cNvPr id="4" name="左中かっこ 3"/>
          <p:cNvSpPr/>
          <p:nvPr/>
        </p:nvSpPr>
        <p:spPr>
          <a:xfrm>
            <a:off x="1422400" y="4373563"/>
            <a:ext cx="147638" cy="1076325"/>
          </a:xfrm>
          <a:prstGeom prst="lef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ja-JP" altLang="en-US"/>
          </a:p>
        </p:txBody>
      </p:sp>
      <p:sp>
        <p:nvSpPr>
          <p:cNvPr id="5" name="正方形/長方形 4"/>
          <p:cNvSpPr/>
          <p:nvPr/>
        </p:nvSpPr>
        <p:spPr>
          <a:xfrm>
            <a:off x="6216650" y="4879975"/>
            <a:ext cx="2019300" cy="1420813"/>
          </a:xfrm>
          <a:prstGeom prst="rect">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5" name="正方形/長方形 24"/>
          <p:cNvSpPr/>
          <p:nvPr/>
        </p:nvSpPr>
        <p:spPr>
          <a:xfrm>
            <a:off x="6003925" y="6251575"/>
            <a:ext cx="342900" cy="3381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400" dirty="0">
                <a:solidFill>
                  <a:schemeClr val="tx1"/>
                </a:solidFill>
              </a:rPr>
              <a:t>0</a:t>
            </a:r>
            <a:endParaRPr lang="ja-JP" altLang="en-US" sz="1400" dirty="0">
              <a:solidFill>
                <a:schemeClr val="tx1"/>
              </a:solidFill>
            </a:endParaRPr>
          </a:p>
        </p:txBody>
      </p:sp>
      <p:sp>
        <p:nvSpPr>
          <p:cNvPr id="28" name="正方形/長方形 27"/>
          <p:cNvSpPr/>
          <p:nvPr/>
        </p:nvSpPr>
        <p:spPr>
          <a:xfrm>
            <a:off x="6262688" y="6251575"/>
            <a:ext cx="341312" cy="3381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400" dirty="0">
                <a:solidFill>
                  <a:schemeClr val="tx1"/>
                </a:solidFill>
              </a:rPr>
              <a:t>E</a:t>
            </a:r>
            <a:r>
              <a:rPr lang="en-US" altLang="ja-JP" sz="1400" baseline="-25000" dirty="0">
                <a:solidFill>
                  <a:schemeClr val="tx1"/>
                </a:solidFill>
              </a:rPr>
              <a:t>d</a:t>
            </a:r>
            <a:endParaRPr lang="ja-JP" altLang="en-US" sz="1400" baseline="-25000" dirty="0">
              <a:solidFill>
                <a:schemeClr val="tx1"/>
              </a:solidFill>
            </a:endParaRPr>
          </a:p>
        </p:txBody>
      </p:sp>
      <p:sp>
        <p:nvSpPr>
          <p:cNvPr id="30" name="正方形/長方形 29"/>
          <p:cNvSpPr/>
          <p:nvPr/>
        </p:nvSpPr>
        <p:spPr>
          <a:xfrm>
            <a:off x="6559550" y="6251575"/>
            <a:ext cx="423863" cy="3381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400" dirty="0">
                <a:solidFill>
                  <a:schemeClr val="tx1"/>
                </a:solidFill>
              </a:rPr>
              <a:t>2E</a:t>
            </a:r>
            <a:r>
              <a:rPr lang="en-US" altLang="ja-JP" sz="1400" baseline="-25000" dirty="0">
                <a:solidFill>
                  <a:schemeClr val="tx1"/>
                </a:solidFill>
              </a:rPr>
              <a:t>d</a:t>
            </a:r>
            <a:endParaRPr lang="ja-JP" altLang="en-US" sz="1400" baseline="-25000" dirty="0">
              <a:solidFill>
                <a:schemeClr val="tx1"/>
              </a:solidFill>
            </a:endParaRPr>
          </a:p>
        </p:txBody>
      </p:sp>
      <p:sp>
        <p:nvSpPr>
          <p:cNvPr id="31" name="正方形/長方形 30"/>
          <p:cNvSpPr/>
          <p:nvPr/>
        </p:nvSpPr>
        <p:spPr>
          <a:xfrm>
            <a:off x="7620000" y="6235700"/>
            <a:ext cx="425450" cy="3381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400" dirty="0">
                <a:solidFill>
                  <a:schemeClr val="tx1"/>
                </a:solidFill>
              </a:rPr>
              <a:t>E</a:t>
            </a:r>
            <a:r>
              <a:rPr lang="en-US" altLang="ja-JP" sz="1400" baseline="-25000" dirty="0">
                <a:solidFill>
                  <a:schemeClr val="tx1"/>
                </a:solidFill>
              </a:rPr>
              <a:t>I</a:t>
            </a:r>
            <a:endParaRPr lang="ja-JP" altLang="en-US" sz="1400" baseline="-25000" dirty="0">
              <a:solidFill>
                <a:schemeClr val="tx1"/>
              </a:solidFill>
            </a:endParaRPr>
          </a:p>
        </p:txBody>
      </p:sp>
      <p:sp>
        <p:nvSpPr>
          <p:cNvPr id="33" name="正方形/長方形 32"/>
          <p:cNvSpPr/>
          <p:nvPr/>
        </p:nvSpPr>
        <p:spPr>
          <a:xfrm rot="16200000">
            <a:off x="5513388" y="5410200"/>
            <a:ext cx="709612" cy="3381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400" dirty="0">
                <a:solidFill>
                  <a:schemeClr val="tx1"/>
                </a:solidFill>
                <a:latin typeface="Symbol" panose="05050102010706020507" pitchFamily="18" charset="2"/>
              </a:rPr>
              <a:t>n</a:t>
            </a:r>
            <a:r>
              <a:rPr lang="en-US" altLang="ja-JP" sz="1400" dirty="0">
                <a:solidFill>
                  <a:schemeClr val="tx1"/>
                </a:solidFill>
                <a:latin typeface="Arial" panose="020B0604020202020204" pitchFamily="34" charset="0"/>
              </a:rPr>
              <a:t>(E</a:t>
            </a:r>
            <a:r>
              <a:rPr lang="en-US" altLang="ja-JP" sz="1400" baseline="-25000" dirty="0">
                <a:solidFill>
                  <a:schemeClr val="tx1"/>
                </a:solidFill>
                <a:latin typeface="Arial" panose="020B0604020202020204" pitchFamily="34" charset="0"/>
              </a:rPr>
              <a:t>p</a:t>
            </a:r>
            <a:r>
              <a:rPr lang="en-US" altLang="ja-JP" sz="1400" dirty="0">
                <a:solidFill>
                  <a:schemeClr val="tx1"/>
                </a:solidFill>
                <a:latin typeface="Arial" panose="020B0604020202020204" pitchFamily="34" charset="0"/>
              </a:rPr>
              <a:t>) </a:t>
            </a:r>
            <a:endParaRPr lang="ja-JP" altLang="en-US" sz="1400" dirty="0">
              <a:solidFill>
                <a:schemeClr val="tx1"/>
              </a:solidFill>
            </a:endParaRPr>
          </a:p>
        </p:txBody>
      </p:sp>
      <p:sp>
        <p:nvSpPr>
          <p:cNvPr id="34" name="正方形/長方形 33"/>
          <p:cNvSpPr/>
          <p:nvPr/>
        </p:nvSpPr>
        <p:spPr>
          <a:xfrm>
            <a:off x="8170863" y="6107113"/>
            <a:ext cx="423862" cy="3381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400" dirty="0">
                <a:solidFill>
                  <a:schemeClr val="tx1"/>
                </a:solidFill>
              </a:rPr>
              <a:t>Ep</a:t>
            </a:r>
            <a:endParaRPr lang="ja-JP" altLang="en-US" sz="1400" dirty="0">
              <a:solidFill>
                <a:schemeClr val="tx1"/>
              </a:solidFill>
            </a:endParaRPr>
          </a:p>
        </p:txBody>
      </p:sp>
      <p:cxnSp>
        <p:nvCxnSpPr>
          <p:cNvPr id="7" name="直線コネクタ 6"/>
          <p:cNvCxnSpPr/>
          <p:nvPr/>
        </p:nvCxnSpPr>
        <p:spPr>
          <a:xfrm>
            <a:off x="6513513" y="5964238"/>
            <a:ext cx="0" cy="32702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直線コネクタ 34"/>
          <p:cNvCxnSpPr/>
          <p:nvPr/>
        </p:nvCxnSpPr>
        <p:spPr>
          <a:xfrm flipH="1">
            <a:off x="6513513" y="5972175"/>
            <a:ext cx="268287"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直線コネクタ 36"/>
          <p:cNvCxnSpPr/>
          <p:nvPr/>
        </p:nvCxnSpPr>
        <p:spPr>
          <a:xfrm flipH="1">
            <a:off x="6770688" y="5045075"/>
            <a:ext cx="1062037" cy="9271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直線コネクタ 38"/>
          <p:cNvCxnSpPr/>
          <p:nvPr/>
        </p:nvCxnSpPr>
        <p:spPr>
          <a:xfrm flipH="1">
            <a:off x="7832725" y="5045075"/>
            <a:ext cx="26987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40" name="正方形/長方形 39"/>
          <p:cNvSpPr/>
          <p:nvPr/>
        </p:nvSpPr>
        <p:spPr>
          <a:xfrm>
            <a:off x="5970588" y="5789613"/>
            <a:ext cx="342900" cy="3381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200" dirty="0">
                <a:solidFill>
                  <a:schemeClr val="tx1"/>
                </a:solidFill>
              </a:rPr>
              <a:t>1</a:t>
            </a:r>
            <a:endParaRPr lang="ja-JP" altLang="en-US" sz="1200" dirty="0">
              <a:solidFill>
                <a:schemeClr val="tx1"/>
              </a:solidFill>
            </a:endParaRPr>
          </a:p>
        </p:txBody>
      </p:sp>
      <p:cxnSp>
        <p:nvCxnSpPr>
          <p:cNvPr id="41" name="直線コネクタ 40"/>
          <p:cNvCxnSpPr/>
          <p:nvPr/>
        </p:nvCxnSpPr>
        <p:spPr>
          <a:xfrm>
            <a:off x="6216650" y="4879975"/>
            <a:ext cx="0" cy="14112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直線コネクタ 42"/>
          <p:cNvCxnSpPr/>
          <p:nvPr/>
        </p:nvCxnSpPr>
        <p:spPr>
          <a:xfrm flipV="1">
            <a:off x="6194425" y="6294438"/>
            <a:ext cx="2058988" cy="476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直線コネクタ 46"/>
          <p:cNvCxnSpPr/>
          <p:nvPr/>
        </p:nvCxnSpPr>
        <p:spPr>
          <a:xfrm flipH="1" flipV="1">
            <a:off x="6216650" y="5045075"/>
            <a:ext cx="1579563" cy="3175"/>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9" name="直線コネクタ 48"/>
          <p:cNvCxnSpPr/>
          <p:nvPr/>
        </p:nvCxnSpPr>
        <p:spPr>
          <a:xfrm flipH="1" flipV="1">
            <a:off x="6254750" y="5959475"/>
            <a:ext cx="280988" cy="635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2" name="直線コネクタ 51"/>
          <p:cNvCxnSpPr/>
          <p:nvPr/>
        </p:nvCxnSpPr>
        <p:spPr>
          <a:xfrm>
            <a:off x="7826375" y="5064125"/>
            <a:ext cx="6350" cy="1239838"/>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56" name="正方形/長方形 55"/>
          <p:cNvSpPr/>
          <p:nvPr/>
        </p:nvSpPr>
        <p:spPr>
          <a:xfrm rot="19093645">
            <a:off x="6734175" y="5319713"/>
            <a:ext cx="792163" cy="3381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400" dirty="0">
                <a:solidFill>
                  <a:schemeClr val="tx1"/>
                </a:solidFill>
                <a:latin typeface="Arial" panose="020B0604020202020204" pitchFamily="34" charset="0"/>
              </a:rPr>
              <a:t>E</a:t>
            </a:r>
            <a:r>
              <a:rPr lang="en-US" altLang="ja-JP" sz="1400" baseline="-25000" dirty="0">
                <a:solidFill>
                  <a:schemeClr val="tx1"/>
                </a:solidFill>
                <a:latin typeface="Arial" panose="020B0604020202020204" pitchFamily="34" charset="0"/>
              </a:rPr>
              <a:t>p </a:t>
            </a:r>
            <a:r>
              <a:rPr lang="en-US" altLang="ja-JP" sz="1400" dirty="0">
                <a:solidFill>
                  <a:schemeClr val="tx1"/>
                </a:solidFill>
                <a:latin typeface="Arial" panose="020B0604020202020204" pitchFamily="34" charset="0"/>
              </a:rPr>
              <a:t>/ 2E</a:t>
            </a:r>
            <a:r>
              <a:rPr lang="en-US" altLang="ja-JP" sz="1400" baseline="-25000" dirty="0">
                <a:solidFill>
                  <a:schemeClr val="tx1"/>
                </a:solidFill>
                <a:latin typeface="Arial" panose="020B0604020202020204" pitchFamily="34" charset="0"/>
              </a:rPr>
              <a:t>d</a:t>
            </a:r>
            <a:endParaRPr lang="ja-JP" altLang="en-US" sz="1400" dirty="0">
              <a:solidFill>
                <a:schemeClr val="tx1"/>
              </a:solidFill>
            </a:endParaRPr>
          </a:p>
        </p:txBody>
      </p:sp>
      <p:sp>
        <p:nvSpPr>
          <p:cNvPr id="57" name="正方形/長方形 56"/>
          <p:cNvSpPr/>
          <p:nvPr/>
        </p:nvSpPr>
        <p:spPr>
          <a:xfrm>
            <a:off x="5734050" y="4913313"/>
            <a:ext cx="534988" cy="3381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400" dirty="0">
                <a:solidFill>
                  <a:schemeClr val="tx1"/>
                </a:solidFill>
                <a:latin typeface="Arial" panose="020B0604020202020204" pitchFamily="34" charset="0"/>
              </a:rPr>
              <a:t>E</a:t>
            </a:r>
            <a:r>
              <a:rPr lang="en-US" altLang="ja-JP" sz="1400" baseline="-25000" dirty="0">
                <a:solidFill>
                  <a:schemeClr val="tx1"/>
                </a:solidFill>
                <a:latin typeface="Arial" panose="020B0604020202020204" pitchFamily="34" charset="0"/>
              </a:rPr>
              <a:t>I </a:t>
            </a:r>
            <a:endParaRPr lang="en-US" altLang="ja-JP" sz="1400" dirty="0">
              <a:solidFill>
                <a:schemeClr val="tx1"/>
              </a:solidFill>
              <a:latin typeface="Arial" panose="020B0604020202020204" pitchFamily="34" charset="0"/>
            </a:endParaRPr>
          </a:p>
          <a:p>
            <a:pPr algn="ctr">
              <a:defRPr/>
            </a:pPr>
            <a:r>
              <a:rPr lang="en-US" altLang="ja-JP" sz="1400" dirty="0">
                <a:solidFill>
                  <a:schemeClr val="tx1"/>
                </a:solidFill>
                <a:latin typeface="Arial" panose="020B0604020202020204" pitchFamily="34" charset="0"/>
              </a:rPr>
              <a:t> 2E</a:t>
            </a:r>
            <a:r>
              <a:rPr lang="en-US" altLang="ja-JP" sz="1400" baseline="-25000" dirty="0">
                <a:solidFill>
                  <a:schemeClr val="tx1"/>
                </a:solidFill>
                <a:latin typeface="Arial" panose="020B0604020202020204" pitchFamily="34" charset="0"/>
              </a:rPr>
              <a:t>d</a:t>
            </a:r>
            <a:endParaRPr lang="ja-JP" altLang="en-US" sz="1400" dirty="0">
              <a:solidFill>
                <a:schemeClr val="tx1"/>
              </a:solidFill>
            </a:endParaRPr>
          </a:p>
        </p:txBody>
      </p:sp>
      <p:cxnSp>
        <p:nvCxnSpPr>
          <p:cNvPr id="58" name="直線コネクタ 57"/>
          <p:cNvCxnSpPr/>
          <p:nvPr/>
        </p:nvCxnSpPr>
        <p:spPr>
          <a:xfrm flipH="1">
            <a:off x="5856288" y="5083175"/>
            <a:ext cx="26828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3050" name="スライド番号プレースホルダー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955D8B0F-9BB6-4836-BC6B-90222A77DCEA}" type="slidenum">
              <a:rPr lang="ja-JP" altLang="en-US" sz="1200">
                <a:solidFill>
                  <a:srgbClr val="898989"/>
                </a:solidFill>
              </a:rPr>
              <a:pPr>
                <a:spcBef>
                  <a:spcPct val="0"/>
                </a:spcBef>
                <a:buFontTx/>
                <a:buNone/>
              </a:pPr>
              <a:t>37</a:t>
            </a:fld>
            <a:endParaRPr lang="ja-JP" altLang="en-US" sz="1200">
              <a:solidFill>
                <a:srgbClr val="898989"/>
              </a:solidFill>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角丸四角形 15"/>
          <p:cNvSpPr/>
          <p:nvPr/>
        </p:nvSpPr>
        <p:spPr>
          <a:xfrm>
            <a:off x="4400550" y="1090613"/>
            <a:ext cx="2332038" cy="1362075"/>
          </a:xfrm>
          <a:prstGeom prst="roundRect">
            <a:avLst/>
          </a:prstGeom>
          <a:solidFill>
            <a:srgbClr val="CCFFCC"/>
          </a:solidFill>
          <a:ln>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600"/>
          </a:p>
        </p:txBody>
      </p:sp>
      <p:sp>
        <p:nvSpPr>
          <p:cNvPr id="44035"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44036"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6" name="正方形/長方形 195"/>
          <p:cNvSpPr/>
          <p:nvPr/>
        </p:nvSpPr>
        <p:spPr>
          <a:xfrm>
            <a:off x="4529138" y="1233488"/>
            <a:ext cx="2078037" cy="466725"/>
          </a:xfrm>
          <a:prstGeom prst="rect">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600" dirty="0">
                <a:solidFill>
                  <a:schemeClr val="tx1"/>
                </a:solidFill>
              </a:rPr>
              <a:t>collision to other lattice atoms</a:t>
            </a:r>
            <a:endParaRPr lang="ja-JP" altLang="en-US" sz="1600" dirty="0">
              <a:solidFill>
                <a:schemeClr val="tx1"/>
              </a:solidFill>
            </a:endParaRPr>
          </a:p>
        </p:txBody>
      </p:sp>
      <p:sp>
        <p:nvSpPr>
          <p:cNvPr id="197" name="正方形/長方形 196"/>
          <p:cNvSpPr/>
          <p:nvPr/>
        </p:nvSpPr>
        <p:spPr>
          <a:xfrm>
            <a:off x="4529138" y="2030413"/>
            <a:ext cx="2078037" cy="323850"/>
          </a:xfrm>
          <a:prstGeom prst="rect">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600" dirty="0">
                <a:solidFill>
                  <a:schemeClr val="tx1"/>
                </a:solidFill>
              </a:rPr>
              <a:t>collision to electrons</a:t>
            </a:r>
            <a:endParaRPr lang="ja-JP" altLang="en-US" sz="1600" dirty="0">
              <a:solidFill>
                <a:schemeClr val="tx1"/>
              </a:solidFill>
            </a:endParaRPr>
          </a:p>
        </p:txBody>
      </p:sp>
      <p:sp>
        <p:nvSpPr>
          <p:cNvPr id="200" name="ホームベース 199"/>
          <p:cNvSpPr/>
          <p:nvPr/>
        </p:nvSpPr>
        <p:spPr>
          <a:xfrm rot="21097699">
            <a:off x="3803650" y="1447800"/>
            <a:ext cx="614363" cy="292100"/>
          </a:xfrm>
          <a:prstGeom prst="homePlate">
            <a:avLst/>
          </a:prstGeom>
          <a:gradFill flip="none" rotWithShape="1">
            <a:gsLst>
              <a:gs pos="0">
                <a:schemeClr val="accent5">
                  <a:lumMod val="40000"/>
                  <a:lumOff val="60000"/>
                </a:schemeClr>
              </a:gs>
              <a:gs pos="19000">
                <a:schemeClr val="accent5">
                  <a:lumMod val="60000"/>
                  <a:lumOff val="40000"/>
                </a:schemeClr>
              </a:gs>
              <a:gs pos="76000">
                <a:schemeClr val="accent5">
                  <a:lumMod val="75000"/>
                </a:schemeClr>
              </a:gs>
              <a:gs pos="100000">
                <a:schemeClr val="accent5">
                  <a:lumMod val="5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600"/>
          </a:p>
        </p:txBody>
      </p:sp>
      <p:sp>
        <p:nvSpPr>
          <p:cNvPr id="201" name="ホームベース 200"/>
          <p:cNvSpPr/>
          <p:nvPr/>
        </p:nvSpPr>
        <p:spPr>
          <a:xfrm rot="765310">
            <a:off x="3786188" y="1924050"/>
            <a:ext cx="612775" cy="293688"/>
          </a:xfrm>
          <a:prstGeom prst="homePlate">
            <a:avLst/>
          </a:prstGeom>
          <a:gradFill flip="none" rotWithShape="1">
            <a:gsLst>
              <a:gs pos="0">
                <a:schemeClr val="accent5">
                  <a:lumMod val="40000"/>
                  <a:lumOff val="60000"/>
                </a:schemeClr>
              </a:gs>
              <a:gs pos="19000">
                <a:schemeClr val="accent5">
                  <a:lumMod val="60000"/>
                  <a:lumOff val="40000"/>
                </a:schemeClr>
              </a:gs>
              <a:gs pos="76000">
                <a:schemeClr val="accent5">
                  <a:lumMod val="75000"/>
                </a:schemeClr>
              </a:gs>
              <a:gs pos="100000">
                <a:schemeClr val="accent5">
                  <a:lumMod val="5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600"/>
          </a:p>
        </p:txBody>
      </p:sp>
      <p:sp>
        <p:nvSpPr>
          <p:cNvPr id="27" name="正方形/長方形 26"/>
          <p:cNvSpPr/>
          <p:nvPr/>
        </p:nvSpPr>
        <p:spPr>
          <a:xfrm>
            <a:off x="1581150" y="1579563"/>
            <a:ext cx="2076450" cy="450850"/>
          </a:xfrm>
          <a:prstGeom prst="rect">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600" dirty="0">
                <a:solidFill>
                  <a:schemeClr val="tx1"/>
                </a:solidFill>
              </a:rPr>
              <a:t>collision to the lattice atom (PKA).</a:t>
            </a:r>
            <a:endParaRPr lang="ja-JP" altLang="en-US" sz="1600" dirty="0">
              <a:solidFill>
                <a:schemeClr val="tx1"/>
              </a:solidFill>
            </a:endParaRPr>
          </a:p>
        </p:txBody>
      </p:sp>
      <p:sp>
        <p:nvSpPr>
          <p:cNvPr id="2" name="円/楕円 1"/>
          <p:cNvSpPr/>
          <p:nvPr/>
        </p:nvSpPr>
        <p:spPr>
          <a:xfrm>
            <a:off x="2343150" y="1101725"/>
            <a:ext cx="665163" cy="417513"/>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2000" dirty="0">
                <a:solidFill>
                  <a:srgbClr val="FF0000"/>
                </a:solidFill>
              </a:rPr>
              <a:t>Ep</a:t>
            </a:r>
            <a:endParaRPr lang="ja-JP" altLang="en-US" sz="2000" dirty="0">
              <a:solidFill>
                <a:srgbClr val="FF0000"/>
              </a:solidFill>
            </a:endParaRPr>
          </a:p>
        </p:txBody>
      </p:sp>
      <p:sp>
        <p:nvSpPr>
          <p:cNvPr id="29" name="円/楕円 28"/>
          <p:cNvSpPr/>
          <p:nvPr/>
        </p:nvSpPr>
        <p:spPr>
          <a:xfrm>
            <a:off x="6769100" y="1274763"/>
            <a:ext cx="700088" cy="407987"/>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2000" dirty="0">
                <a:solidFill>
                  <a:srgbClr val="FF0000"/>
                </a:solidFill>
              </a:rPr>
              <a:t>E</a:t>
            </a:r>
            <a:r>
              <a:rPr lang="en-US" altLang="ja-JP" sz="2000" baseline="-25000" dirty="0">
                <a:solidFill>
                  <a:srgbClr val="FF0000"/>
                </a:solidFill>
              </a:rPr>
              <a:t>D</a:t>
            </a:r>
            <a:endParaRPr lang="ja-JP" altLang="en-US" sz="2000" baseline="-25000" dirty="0">
              <a:solidFill>
                <a:srgbClr val="FF0000"/>
              </a:solidFill>
            </a:endParaRPr>
          </a:p>
        </p:txBody>
      </p:sp>
      <p:sp>
        <p:nvSpPr>
          <p:cNvPr id="44044" name="テキスト ボックス 3"/>
          <p:cNvSpPr txBox="1">
            <a:spLocks noChangeArrowheads="1"/>
          </p:cNvSpPr>
          <p:nvPr/>
        </p:nvSpPr>
        <p:spPr bwMode="auto">
          <a:xfrm>
            <a:off x="679450" y="2657475"/>
            <a:ext cx="7878763" cy="1077913"/>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800">
                <a:latin typeface="Arial" panose="020B0604020202020204" pitchFamily="34" charset="0"/>
              </a:rPr>
              <a:t>The advanced model for cascade efficiency developed by </a:t>
            </a:r>
            <a:r>
              <a:rPr lang="en-US" altLang="ja-JP" sz="1800">
                <a:solidFill>
                  <a:srgbClr val="00B050"/>
                </a:solidFill>
                <a:latin typeface="Arial" panose="020B0604020202020204" pitchFamily="34" charset="0"/>
              </a:rPr>
              <a:t>Lindhard</a:t>
            </a:r>
            <a:r>
              <a:rPr lang="en-US" altLang="ja-JP" sz="1800">
                <a:latin typeface="Arial" panose="020B0604020202020204" pitchFamily="34" charset="0"/>
              </a:rPr>
              <a:t> describes “damage energy” (E</a:t>
            </a:r>
            <a:r>
              <a:rPr lang="en-US" altLang="ja-JP" sz="1800" baseline="-25000">
                <a:latin typeface="Arial" panose="020B0604020202020204" pitchFamily="34" charset="0"/>
              </a:rPr>
              <a:t>D</a:t>
            </a:r>
            <a:r>
              <a:rPr lang="en-US" altLang="ja-JP" sz="1800">
                <a:latin typeface="Arial" panose="020B0604020202020204" pitchFamily="34" charset="0"/>
              </a:rPr>
              <a:t>) within a cascade as follows;</a:t>
            </a:r>
          </a:p>
          <a:p>
            <a:pPr>
              <a:spcBef>
                <a:spcPct val="0"/>
              </a:spcBef>
              <a:buFontTx/>
              <a:buNone/>
            </a:pPr>
            <a:endParaRPr lang="en-US" altLang="ja-JP" sz="1600">
              <a:latin typeface="Arial" panose="020B0604020202020204" pitchFamily="34" charset="0"/>
            </a:endParaRPr>
          </a:p>
          <a:p>
            <a:pPr>
              <a:spcBef>
                <a:spcPct val="0"/>
              </a:spcBef>
              <a:buFontTx/>
              <a:buNone/>
            </a:pPr>
            <a:endParaRPr lang="en-US" altLang="ja-JP" sz="1200">
              <a:latin typeface="Arial" panose="020B0604020202020204" pitchFamily="34" charset="0"/>
            </a:endParaRPr>
          </a:p>
        </p:txBody>
      </p:sp>
      <p:sp>
        <p:nvSpPr>
          <p:cNvPr id="44045" name="テキスト ボックス 31"/>
          <p:cNvSpPr txBox="1">
            <a:spLocks noChangeArrowheads="1"/>
          </p:cNvSpPr>
          <p:nvPr/>
        </p:nvSpPr>
        <p:spPr bwMode="auto">
          <a:xfrm>
            <a:off x="768350" y="3273425"/>
            <a:ext cx="7577138" cy="338138"/>
          </a:xfrm>
          <a:prstGeom prst="rect">
            <a:avLst/>
          </a:prstGeom>
          <a:solidFill>
            <a:srgbClr val="CC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600">
                <a:latin typeface="Arial" panose="020B0604020202020204" pitchFamily="34" charset="0"/>
              </a:rPr>
              <a:t>E</a:t>
            </a:r>
            <a:r>
              <a:rPr lang="en-US" altLang="ja-JP" sz="1600" baseline="-25000">
                <a:latin typeface="Arial" panose="020B0604020202020204" pitchFamily="34" charset="0"/>
              </a:rPr>
              <a:t>D</a:t>
            </a:r>
            <a:r>
              <a:rPr lang="en-US" altLang="ja-JP" sz="1600">
                <a:latin typeface="Arial" panose="020B0604020202020204" pitchFamily="34" charset="0"/>
              </a:rPr>
              <a:t>=E</a:t>
            </a:r>
            <a:r>
              <a:rPr lang="en-US" altLang="ja-JP" sz="1600" baseline="-25000">
                <a:latin typeface="Arial" panose="020B0604020202020204" pitchFamily="34" charset="0"/>
              </a:rPr>
              <a:t>p</a:t>
            </a:r>
            <a:r>
              <a:rPr lang="en-US" altLang="ja-JP" sz="1600">
                <a:latin typeface="Arial" panose="020B0604020202020204" pitchFamily="34" charset="0"/>
              </a:rPr>
              <a:t> / ( 1+</a:t>
            </a:r>
            <a:r>
              <a:rPr lang="en-US" altLang="ja-JP" sz="1600">
                <a:solidFill>
                  <a:srgbClr val="FF0000"/>
                </a:solidFill>
                <a:latin typeface="Arial" panose="020B0604020202020204" pitchFamily="34" charset="0"/>
              </a:rPr>
              <a:t>k</a:t>
            </a:r>
            <a:r>
              <a:rPr lang="en-US" altLang="ja-JP" sz="1600">
                <a:latin typeface="Arial" panose="020B0604020202020204" pitchFamily="34" charset="0"/>
              </a:rPr>
              <a:t> g(</a:t>
            </a:r>
            <a:r>
              <a:rPr lang="en-US" altLang="ja-JP" sz="1600">
                <a:solidFill>
                  <a:srgbClr val="FF0000"/>
                </a:solidFill>
                <a:latin typeface="Arial" panose="020B0604020202020204" pitchFamily="34" charset="0"/>
              </a:rPr>
              <a:t>ε</a:t>
            </a:r>
            <a:r>
              <a:rPr lang="en-US" altLang="ja-JP" sz="1600">
                <a:latin typeface="Arial" panose="020B0604020202020204" pitchFamily="34" charset="0"/>
              </a:rPr>
              <a:t>) ) , </a:t>
            </a:r>
            <a:r>
              <a:rPr lang="en-US" altLang="ja-JP" sz="1600">
                <a:solidFill>
                  <a:srgbClr val="FF0000"/>
                </a:solidFill>
                <a:latin typeface="Arial" panose="020B0604020202020204" pitchFamily="34" charset="0"/>
              </a:rPr>
              <a:t>k</a:t>
            </a:r>
            <a:r>
              <a:rPr lang="en-US" altLang="ja-JP" sz="1600">
                <a:latin typeface="Arial" panose="020B0604020202020204" pitchFamily="34" charset="0"/>
              </a:rPr>
              <a:t>=0.1334 Z</a:t>
            </a:r>
            <a:r>
              <a:rPr lang="en-US" altLang="ja-JP" sz="1600" baseline="30000">
                <a:latin typeface="Arial" panose="020B0604020202020204" pitchFamily="34" charset="0"/>
              </a:rPr>
              <a:t>1/6</a:t>
            </a:r>
            <a:r>
              <a:rPr lang="en-US" altLang="ja-JP" sz="1600">
                <a:latin typeface="Arial" panose="020B0604020202020204" pitchFamily="34" charset="0"/>
              </a:rPr>
              <a:t>(Z/M)</a:t>
            </a:r>
            <a:r>
              <a:rPr lang="en-US" altLang="ja-JP" sz="1600" baseline="30000">
                <a:latin typeface="Arial" panose="020B0604020202020204" pitchFamily="34" charset="0"/>
              </a:rPr>
              <a:t>1/2</a:t>
            </a:r>
            <a:r>
              <a:rPr lang="en-US" altLang="ja-JP" sz="1600">
                <a:latin typeface="Arial" panose="020B0604020202020204" pitchFamily="34" charset="0"/>
              </a:rPr>
              <a:t>  , g(</a:t>
            </a:r>
            <a:r>
              <a:rPr lang="en-US" altLang="ja-JP" sz="1600">
                <a:solidFill>
                  <a:srgbClr val="FF0000"/>
                </a:solidFill>
                <a:latin typeface="Symbol" panose="05050102010706020507" pitchFamily="18" charset="2"/>
              </a:rPr>
              <a:t>e</a:t>
            </a:r>
            <a:r>
              <a:rPr lang="en-US" altLang="ja-JP" sz="1600">
                <a:latin typeface="Arial" panose="020B0604020202020204" pitchFamily="34" charset="0"/>
              </a:rPr>
              <a:t>)=3.4008</a:t>
            </a:r>
            <a:r>
              <a:rPr lang="en-US" altLang="ja-JP" sz="1600">
                <a:latin typeface="Symbol" panose="05050102010706020507" pitchFamily="18" charset="2"/>
              </a:rPr>
              <a:t>e</a:t>
            </a:r>
            <a:r>
              <a:rPr lang="en-US" altLang="ja-JP" sz="1600" baseline="30000">
                <a:latin typeface="Arial" panose="020B0604020202020204" pitchFamily="34" charset="0"/>
              </a:rPr>
              <a:t>1/6</a:t>
            </a:r>
            <a:r>
              <a:rPr lang="en-US" altLang="ja-JP" sz="1600">
                <a:latin typeface="Arial" panose="020B0604020202020204" pitchFamily="34" charset="0"/>
              </a:rPr>
              <a:t> + 0.40244</a:t>
            </a:r>
            <a:r>
              <a:rPr lang="en-US" altLang="ja-JP" sz="1600">
                <a:solidFill>
                  <a:srgbClr val="FF0000"/>
                </a:solidFill>
                <a:latin typeface="Symbol" panose="05050102010706020507" pitchFamily="18" charset="2"/>
              </a:rPr>
              <a:t>e</a:t>
            </a:r>
            <a:r>
              <a:rPr lang="en-US" altLang="ja-JP" sz="1600" baseline="30000">
                <a:latin typeface="Arial" panose="020B0604020202020204" pitchFamily="34" charset="0"/>
              </a:rPr>
              <a:t>3/4</a:t>
            </a:r>
            <a:r>
              <a:rPr lang="en-US" altLang="ja-JP" sz="1600">
                <a:latin typeface="Arial" panose="020B0604020202020204" pitchFamily="34" charset="0"/>
              </a:rPr>
              <a:t> + </a:t>
            </a:r>
            <a:r>
              <a:rPr lang="en-US" altLang="ja-JP" sz="1600">
                <a:solidFill>
                  <a:srgbClr val="FF0000"/>
                </a:solidFill>
                <a:latin typeface="Symbol" panose="05050102010706020507" pitchFamily="18" charset="2"/>
              </a:rPr>
              <a:t>e</a:t>
            </a:r>
            <a:r>
              <a:rPr lang="en-US" altLang="ja-JP" sz="1600">
                <a:latin typeface="Arial" panose="020B0604020202020204" pitchFamily="34" charset="0"/>
              </a:rPr>
              <a:t> </a:t>
            </a:r>
            <a:endParaRPr lang="ja-JP" altLang="en-US" sz="1200">
              <a:latin typeface="Arial" panose="020B0604020202020204" pitchFamily="34" charset="0"/>
            </a:endParaRPr>
          </a:p>
        </p:txBody>
      </p:sp>
      <p:sp>
        <p:nvSpPr>
          <p:cNvPr id="32" name="テキスト ボックス 31"/>
          <p:cNvSpPr txBox="1"/>
          <p:nvPr/>
        </p:nvSpPr>
        <p:spPr>
          <a:xfrm>
            <a:off x="674688" y="5302250"/>
            <a:ext cx="4716462" cy="1168400"/>
          </a:xfrm>
          <a:prstGeom prst="rect">
            <a:avLst/>
          </a:prstGeom>
          <a:solidFill>
            <a:schemeClr val="bg1">
              <a:lumMod val="85000"/>
            </a:schemeClr>
          </a:solidFill>
          <a:ln>
            <a:solidFill>
              <a:schemeClr val="tx1"/>
            </a:solidFill>
          </a:ln>
        </p:spPr>
        <p:txBody>
          <a:bodyPr>
            <a:spAutoFit/>
          </a:bodyPr>
          <a:lstStyle/>
          <a:p>
            <a:pPr>
              <a:defRPr/>
            </a:pPr>
            <a:r>
              <a:rPr lang="en-US" altLang="ja-JP" sz="1400" dirty="0">
                <a:ea typeface="ＭＳ Ｐゴシック" panose="020B0600070205080204" pitchFamily="50" charset="-128"/>
              </a:rPr>
              <a:t>Understanding of </a:t>
            </a:r>
            <a:r>
              <a:rPr lang="en-US" altLang="ja-JP" sz="1400" dirty="0" err="1">
                <a:ea typeface="ＭＳ Ｐゴシック" panose="020B0600070205080204" pitchFamily="50" charset="-128"/>
              </a:rPr>
              <a:t>Lindhard</a:t>
            </a:r>
            <a:r>
              <a:rPr lang="en-US" altLang="ja-JP" sz="1400" dirty="0">
                <a:ea typeface="ＭＳ Ｐゴシック" panose="020B0600070205080204" pitchFamily="50" charset="-128"/>
              </a:rPr>
              <a:t> equation requires a high level of atom/atom collision physics, which is far beyond this seminar level.</a:t>
            </a:r>
          </a:p>
          <a:p>
            <a:pPr>
              <a:defRPr/>
            </a:pPr>
            <a:r>
              <a:rPr lang="en-US" altLang="ja-JP" sz="1400" dirty="0">
                <a:ea typeface="ＭＳ Ｐゴシック" panose="020B0600070205080204" pitchFamily="50" charset="-128"/>
              </a:rPr>
              <a:t>But some information would be useful for you, I’ll just try to describe a brief review.</a:t>
            </a:r>
            <a:endParaRPr lang="ja-JP" altLang="en-US" sz="1400" dirty="0">
              <a:ea typeface="ＭＳ Ｐゴシック" panose="020B0600070205080204" pitchFamily="50" charset="-128"/>
            </a:endParaRPr>
          </a:p>
        </p:txBody>
      </p:sp>
      <p:sp>
        <p:nvSpPr>
          <p:cNvPr id="22" name="Text Box 25"/>
          <p:cNvSpPr txBox="1">
            <a:spLocks noChangeArrowheads="1"/>
          </p:cNvSpPr>
          <p:nvPr/>
        </p:nvSpPr>
        <p:spPr bwMode="auto">
          <a:xfrm>
            <a:off x="1357313" y="198438"/>
            <a:ext cx="7710487"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solidFill>
                  <a:schemeClr val="tx1">
                    <a:lumMod val="95000"/>
                    <a:lumOff val="5000"/>
                  </a:schemeClr>
                </a:solidFill>
                <a:ea typeface="+mn-ea"/>
                <a:cs typeface="Arial" pitchFamily="34" charset="0"/>
              </a:rPr>
              <a:t>advanced model </a:t>
            </a:r>
            <a:r>
              <a:rPr lang="en-US" altLang="ja-JP" sz="2000" b="1" dirty="0">
                <a:solidFill>
                  <a:schemeClr val="tx1">
                    <a:lumMod val="95000"/>
                    <a:lumOff val="5000"/>
                  </a:schemeClr>
                </a:solidFill>
                <a:ea typeface="+mn-ea"/>
                <a:cs typeface="Arial" pitchFamily="34" charset="0"/>
              </a:rPr>
              <a:t>for cascade efficiency</a:t>
            </a:r>
            <a:endParaRPr lang="ja-JP" altLang="en-US" sz="2000" b="1" dirty="0">
              <a:solidFill>
                <a:schemeClr val="tx1">
                  <a:lumMod val="95000"/>
                  <a:lumOff val="5000"/>
                </a:schemeClr>
              </a:solidFill>
              <a:ea typeface="+mn-ea"/>
              <a:cs typeface="Arial" pitchFamily="34" charset="0"/>
            </a:endParaRPr>
          </a:p>
        </p:txBody>
      </p:sp>
      <p:sp>
        <p:nvSpPr>
          <p:cNvPr id="44048" name="テキスト ボックス 3"/>
          <p:cNvSpPr txBox="1">
            <a:spLocks noChangeArrowheads="1"/>
          </p:cNvSpPr>
          <p:nvPr/>
        </p:nvSpPr>
        <p:spPr bwMode="auto">
          <a:xfrm>
            <a:off x="5516563" y="5886450"/>
            <a:ext cx="3071812" cy="585788"/>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600">
                <a:latin typeface="Arial" panose="020B0604020202020204" pitchFamily="34" charset="0"/>
              </a:rPr>
              <a:t>A sample calculation of damage efficiencies in two models (Al).</a:t>
            </a:r>
            <a:endParaRPr lang="ja-JP" altLang="en-US" sz="1600">
              <a:latin typeface="Arial" panose="020B0604020202020204" pitchFamily="34" charset="0"/>
            </a:endParaRPr>
          </a:p>
        </p:txBody>
      </p:sp>
      <p:sp>
        <p:nvSpPr>
          <p:cNvPr id="25" name="正方形/長方形 24"/>
          <p:cNvSpPr/>
          <p:nvPr/>
        </p:nvSpPr>
        <p:spPr>
          <a:xfrm>
            <a:off x="5859463" y="3949700"/>
            <a:ext cx="2366962" cy="1473200"/>
          </a:xfrm>
          <a:prstGeom prst="rect">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8" name="正方形/長方形 27"/>
          <p:cNvSpPr/>
          <p:nvPr/>
        </p:nvSpPr>
        <p:spPr>
          <a:xfrm>
            <a:off x="5673725" y="5373688"/>
            <a:ext cx="341313" cy="3381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400" dirty="0">
                <a:solidFill>
                  <a:schemeClr val="tx1"/>
                </a:solidFill>
              </a:rPr>
              <a:t>1</a:t>
            </a:r>
            <a:endParaRPr lang="ja-JP" altLang="en-US" sz="1400" dirty="0">
              <a:solidFill>
                <a:schemeClr val="tx1"/>
              </a:solidFill>
            </a:endParaRPr>
          </a:p>
        </p:txBody>
      </p:sp>
      <p:sp>
        <p:nvSpPr>
          <p:cNvPr id="30" name="正方形/長方形 29"/>
          <p:cNvSpPr/>
          <p:nvPr/>
        </p:nvSpPr>
        <p:spPr>
          <a:xfrm>
            <a:off x="6121400" y="5373688"/>
            <a:ext cx="458788" cy="3381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400" dirty="0">
                <a:solidFill>
                  <a:schemeClr val="tx1"/>
                </a:solidFill>
              </a:rPr>
              <a:t>0.1</a:t>
            </a:r>
            <a:endParaRPr lang="ja-JP" altLang="en-US" sz="1400" baseline="-25000" dirty="0">
              <a:solidFill>
                <a:schemeClr val="tx1"/>
              </a:solidFill>
            </a:endParaRPr>
          </a:p>
        </p:txBody>
      </p:sp>
      <p:sp>
        <p:nvSpPr>
          <p:cNvPr id="31" name="正方形/長方形 30"/>
          <p:cNvSpPr/>
          <p:nvPr/>
        </p:nvSpPr>
        <p:spPr>
          <a:xfrm>
            <a:off x="6607175" y="5373688"/>
            <a:ext cx="425450" cy="3381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400" dirty="0">
                <a:solidFill>
                  <a:schemeClr val="tx1"/>
                </a:solidFill>
              </a:rPr>
              <a:t>1</a:t>
            </a:r>
            <a:endParaRPr lang="ja-JP" altLang="en-US" sz="1400" baseline="-25000" dirty="0">
              <a:solidFill>
                <a:schemeClr val="tx1"/>
              </a:solidFill>
            </a:endParaRPr>
          </a:p>
        </p:txBody>
      </p:sp>
      <p:sp>
        <p:nvSpPr>
          <p:cNvPr id="33" name="正方形/長方形 32"/>
          <p:cNvSpPr/>
          <p:nvPr/>
        </p:nvSpPr>
        <p:spPr>
          <a:xfrm>
            <a:off x="7132638" y="5376863"/>
            <a:ext cx="423862" cy="3381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400" dirty="0">
                <a:solidFill>
                  <a:schemeClr val="tx1"/>
                </a:solidFill>
              </a:rPr>
              <a:t>10</a:t>
            </a:r>
            <a:endParaRPr lang="ja-JP" altLang="en-US" sz="1400" baseline="-25000" dirty="0">
              <a:solidFill>
                <a:schemeClr val="tx1"/>
              </a:solidFill>
            </a:endParaRPr>
          </a:p>
        </p:txBody>
      </p:sp>
      <p:sp>
        <p:nvSpPr>
          <p:cNvPr id="34" name="正方形/長方形 33"/>
          <p:cNvSpPr/>
          <p:nvPr/>
        </p:nvSpPr>
        <p:spPr>
          <a:xfrm rot="16200000">
            <a:off x="4736306" y="4571207"/>
            <a:ext cx="1704975" cy="3381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400" dirty="0">
                <a:solidFill>
                  <a:schemeClr val="tx1"/>
                </a:solidFill>
                <a:latin typeface="Arial" panose="020B0604020202020204" pitchFamily="34" charset="0"/>
              </a:rPr>
              <a:t>efficiency (E</a:t>
            </a:r>
            <a:r>
              <a:rPr lang="en-US" altLang="ja-JP" sz="1400" baseline="-25000" dirty="0">
                <a:solidFill>
                  <a:schemeClr val="tx1"/>
                </a:solidFill>
                <a:latin typeface="Arial" panose="020B0604020202020204" pitchFamily="34" charset="0"/>
              </a:rPr>
              <a:t>D</a:t>
            </a:r>
            <a:r>
              <a:rPr lang="en-US" altLang="ja-JP" sz="1400" dirty="0">
                <a:solidFill>
                  <a:schemeClr val="tx1"/>
                </a:solidFill>
                <a:latin typeface="Arial" panose="020B0604020202020204" pitchFamily="34" charset="0"/>
              </a:rPr>
              <a:t>/E</a:t>
            </a:r>
            <a:r>
              <a:rPr lang="en-US" altLang="ja-JP" sz="1400" baseline="-25000" dirty="0">
                <a:solidFill>
                  <a:schemeClr val="tx1"/>
                </a:solidFill>
                <a:latin typeface="Arial" panose="020B0604020202020204" pitchFamily="34" charset="0"/>
              </a:rPr>
              <a:t>p</a:t>
            </a:r>
            <a:r>
              <a:rPr lang="en-US" altLang="ja-JP" sz="1400" dirty="0">
                <a:solidFill>
                  <a:schemeClr val="tx1"/>
                </a:solidFill>
                <a:latin typeface="Arial" panose="020B0604020202020204" pitchFamily="34" charset="0"/>
              </a:rPr>
              <a:t>)</a:t>
            </a:r>
            <a:endParaRPr lang="ja-JP" altLang="en-US" sz="1400" dirty="0">
              <a:solidFill>
                <a:schemeClr val="tx1"/>
              </a:solidFill>
            </a:endParaRPr>
          </a:p>
        </p:txBody>
      </p:sp>
      <p:sp>
        <p:nvSpPr>
          <p:cNvPr id="35" name="正方形/長方形 34"/>
          <p:cNvSpPr/>
          <p:nvPr/>
        </p:nvSpPr>
        <p:spPr>
          <a:xfrm>
            <a:off x="6296025" y="5557838"/>
            <a:ext cx="1333500" cy="3381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400" dirty="0">
                <a:solidFill>
                  <a:schemeClr val="tx1"/>
                </a:solidFill>
              </a:rPr>
              <a:t>log (Ep)</a:t>
            </a:r>
            <a:endParaRPr lang="ja-JP" altLang="en-US" sz="1400" dirty="0">
              <a:solidFill>
                <a:schemeClr val="tx1"/>
              </a:solidFill>
            </a:endParaRPr>
          </a:p>
        </p:txBody>
      </p:sp>
      <p:sp>
        <p:nvSpPr>
          <p:cNvPr id="40" name="正方形/長方形 39"/>
          <p:cNvSpPr/>
          <p:nvPr/>
        </p:nvSpPr>
        <p:spPr>
          <a:xfrm>
            <a:off x="5595938" y="3994150"/>
            <a:ext cx="342900" cy="3381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200" dirty="0">
                <a:solidFill>
                  <a:schemeClr val="tx1"/>
                </a:solidFill>
              </a:rPr>
              <a:t>1</a:t>
            </a:r>
            <a:endParaRPr lang="ja-JP" altLang="en-US" sz="1200" dirty="0">
              <a:solidFill>
                <a:schemeClr val="tx1"/>
              </a:solidFill>
            </a:endParaRPr>
          </a:p>
        </p:txBody>
      </p:sp>
      <p:cxnSp>
        <p:nvCxnSpPr>
          <p:cNvPr id="41" name="直線コネクタ 40"/>
          <p:cNvCxnSpPr/>
          <p:nvPr/>
        </p:nvCxnSpPr>
        <p:spPr>
          <a:xfrm>
            <a:off x="5859463" y="3949700"/>
            <a:ext cx="0" cy="14620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直線コネクタ 41"/>
          <p:cNvCxnSpPr/>
          <p:nvPr/>
        </p:nvCxnSpPr>
        <p:spPr>
          <a:xfrm flipV="1">
            <a:off x="5835650" y="5416550"/>
            <a:ext cx="2416175" cy="476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直線コネクタ 42"/>
          <p:cNvCxnSpPr/>
          <p:nvPr/>
        </p:nvCxnSpPr>
        <p:spPr>
          <a:xfrm flipV="1">
            <a:off x="5859463" y="4164013"/>
            <a:ext cx="2366962" cy="15875"/>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5" name="直線コネクタ 44"/>
          <p:cNvCxnSpPr/>
          <p:nvPr/>
        </p:nvCxnSpPr>
        <p:spPr>
          <a:xfrm flipH="1">
            <a:off x="7600950" y="4164013"/>
            <a:ext cx="1588" cy="1284287"/>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49" name="正方形/長方形 48"/>
          <p:cNvSpPr/>
          <p:nvPr/>
        </p:nvSpPr>
        <p:spPr>
          <a:xfrm>
            <a:off x="7639050" y="5373688"/>
            <a:ext cx="500063" cy="3381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400" dirty="0">
                <a:solidFill>
                  <a:schemeClr val="tx1"/>
                </a:solidFill>
              </a:rPr>
              <a:t>100</a:t>
            </a:r>
            <a:endParaRPr lang="ja-JP" altLang="en-US" sz="1400" baseline="-25000" dirty="0">
              <a:solidFill>
                <a:schemeClr val="tx1"/>
              </a:solidFill>
            </a:endParaRPr>
          </a:p>
        </p:txBody>
      </p:sp>
      <p:sp>
        <p:nvSpPr>
          <p:cNvPr id="5" name="フリーフォーム 4"/>
          <p:cNvSpPr/>
          <p:nvPr/>
        </p:nvSpPr>
        <p:spPr>
          <a:xfrm>
            <a:off x="5843588" y="4295775"/>
            <a:ext cx="2381250" cy="750888"/>
          </a:xfrm>
          <a:custGeom>
            <a:avLst/>
            <a:gdLst>
              <a:gd name="connsiteX0" fmla="*/ 0 w 1162974"/>
              <a:gd name="connsiteY0" fmla="*/ 41323 h 1062255"/>
              <a:gd name="connsiteX1" fmla="*/ 417250 w 1162974"/>
              <a:gd name="connsiteY1" fmla="*/ 121222 h 1062255"/>
              <a:gd name="connsiteX2" fmla="*/ 1162974 w 1162974"/>
              <a:gd name="connsiteY2" fmla="*/ 1062255 h 1062255"/>
              <a:gd name="connsiteX0" fmla="*/ 0 w 1162974"/>
              <a:gd name="connsiteY0" fmla="*/ 7442 h 1028374"/>
              <a:gd name="connsiteX1" fmla="*/ 631151 w 1162974"/>
              <a:gd name="connsiteY1" fmla="*/ 300405 h 1028374"/>
              <a:gd name="connsiteX2" fmla="*/ 1162974 w 1162974"/>
              <a:gd name="connsiteY2" fmla="*/ 1028374 h 1028374"/>
              <a:gd name="connsiteX0" fmla="*/ 0 w 1162974"/>
              <a:gd name="connsiteY0" fmla="*/ 0 h 1020932"/>
              <a:gd name="connsiteX1" fmla="*/ 631151 w 1162974"/>
              <a:gd name="connsiteY1" fmla="*/ 292963 h 1020932"/>
              <a:gd name="connsiteX2" fmla="*/ 1162974 w 1162974"/>
              <a:gd name="connsiteY2" fmla="*/ 1020932 h 1020932"/>
              <a:gd name="connsiteX0" fmla="*/ 0 w 930059"/>
              <a:gd name="connsiteY0" fmla="*/ 0 h 674703"/>
              <a:gd name="connsiteX1" fmla="*/ 631151 w 930059"/>
              <a:gd name="connsiteY1" fmla="*/ 292963 h 674703"/>
              <a:gd name="connsiteX2" fmla="*/ 930059 w 930059"/>
              <a:gd name="connsiteY2" fmla="*/ 674703 h 674703"/>
              <a:gd name="connsiteX0" fmla="*/ 0 w 930059"/>
              <a:gd name="connsiteY0" fmla="*/ 0 h 674703"/>
              <a:gd name="connsiteX1" fmla="*/ 631151 w 930059"/>
              <a:gd name="connsiteY1" fmla="*/ 292963 h 674703"/>
              <a:gd name="connsiteX2" fmla="*/ 930059 w 930059"/>
              <a:gd name="connsiteY2" fmla="*/ 674703 h 674703"/>
              <a:gd name="connsiteX0" fmla="*/ 0 w 1115440"/>
              <a:gd name="connsiteY0" fmla="*/ 0 h 878890"/>
              <a:gd name="connsiteX1" fmla="*/ 631151 w 1115440"/>
              <a:gd name="connsiteY1" fmla="*/ 292963 h 878890"/>
              <a:gd name="connsiteX2" fmla="*/ 1115440 w 1115440"/>
              <a:gd name="connsiteY2" fmla="*/ 878890 h 878890"/>
              <a:gd name="connsiteX0" fmla="*/ 0 w 1086920"/>
              <a:gd name="connsiteY0" fmla="*/ 0 h 843379"/>
              <a:gd name="connsiteX1" fmla="*/ 631151 w 1086920"/>
              <a:gd name="connsiteY1" fmla="*/ 292963 h 843379"/>
              <a:gd name="connsiteX2" fmla="*/ 1086920 w 1086920"/>
              <a:gd name="connsiteY2" fmla="*/ 843379 h 843379"/>
              <a:gd name="connsiteX0" fmla="*/ 0 w 1086920"/>
              <a:gd name="connsiteY0" fmla="*/ 0 h 843379"/>
              <a:gd name="connsiteX1" fmla="*/ 631151 w 1086920"/>
              <a:gd name="connsiteY1" fmla="*/ 292963 h 843379"/>
              <a:gd name="connsiteX2" fmla="*/ 1086920 w 1086920"/>
              <a:gd name="connsiteY2" fmla="*/ 843379 h 843379"/>
              <a:gd name="connsiteX0" fmla="*/ 0 w 1086920"/>
              <a:gd name="connsiteY0" fmla="*/ 0 h 843379"/>
              <a:gd name="connsiteX1" fmla="*/ 631151 w 1086920"/>
              <a:gd name="connsiteY1" fmla="*/ 292963 h 843379"/>
              <a:gd name="connsiteX2" fmla="*/ 1086920 w 1086920"/>
              <a:gd name="connsiteY2" fmla="*/ 843379 h 843379"/>
            </a:gdLst>
            <a:ahLst/>
            <a:cxnLst>
              <a:cxn ang="0">
                <a:pos x="connsiteX0" y="connsiteY0"/>
              </a:cxn>
              <a:cxn ang="0">
                <a:pos x="connsiteX1" y="connsiteY1"/>
              </a:cxn>
              <a:cxn ang="0">
                <a:pos x="connsiteX2" y="connsiteY2"/>
              </a:cxn>
            </a:cxnLst>
            <a:rect l="l" t="t" r="r" b="b"/>
            <a:pathLst>
              <a:path w="1086920" h="843379">
                <a:moveTo>
                  <a:pt x="0" y="0"/>
                </a:moveTo>
                <a:cubicBezTo>
                  <a:pt x="335117" y="8138"/>
                  <a:pt x="502285" y="179033"/>
                  <a:pt x="631151" y="292963"/>
                </a:cubicBezTo>
                <a:cubicBezTo>
                  <a:pt x="760017" y="406893"/>
                  <a:pt x="1020119" y="750902"/>
                  <a:pt x="1086920" y="843379"/>
                </a:cubicBezTo>
              </a:path>
            </a:pathLst>
          </a:cu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0" name="フリーフォーム 49"/>
          <p:cNvSpPr/>
          <p:nvPr/>
        </p:nvSpPr>
        <p:spPr>
          <a:xfrm>
            <a:off x="7600950" y="4194175"/>
            <a:ext cx="647700" cy="1076325"/>
          </a:xfrm>
          <a:custGeom>
            <a:avLst/>
            <a:gdLst>
              <a:gd name="connsiteX0" fmla="*/ 0 w 1162974"/>
              <a:gd name="connsiteY0" fmla="*/ 41323 h 1062255"/>
              <a:gd name="connsiteX1" fmla="*/ 417250 w 1162974"/>
              <a:gd name="connsiteY1" fmla="*/ 121222 h 1062255"/>
              <a:gd name="connsiteX2" fmla="*/ 1162974 w 1162974"/>
              <a:gd name="connsiteY2" fmla="*/ 1062255 h 1062255"/>
              <a:gd name="connsiteX0" fmla="*/ 0 w 1162974"/>
              <a:gd name="connsiteY0" fmla="*/ 7442 h 1028374"/>
              <a:gd name="connsiteX1" fmla="*/ 631151 w 1162974"/>
              <a:gd name="connsiteY1" fmla="*/ 300405 h 1028374"/>
              <a:gd name="connsiteX2" fmla="*/ 1162974 w 1162974"/>
              <a:gd name="connsiteY2" fmla="*/ 1028374 h 1028374"/>
              <a:gd name="connsiteX0" fmla="*/ 0 w 1162974"/>
              <a:gd name="connsiteY0" fmla="*/ 0 h 1020932"/>
              <a:gd name="connsiteX1" fmla="*/ 631151 w 1162974"/>
              <a:gd name="connsiteY1" fmla="*/ 292963 h 1020932"/>
              <a:gd name="connsiteX2" fmla="*/ 1162974 w 1162974"/>
              <a:gd name="connsiteY2" fmla="*/ 1020932 h 1020932"/>
              <a:gd name="connsiteX0" fmla="*/ 0 w 930059"/>
              <a:gd name="connsiteY0" fmla="*/ 0 h 674703"/>
              <a:gd name="connsiteX1" fmla="*/ 631151 w 930059"/>
              <a:gd name="connsiteY1" fmla="*/ 292963 h 674703"/>
              <a:gd name="connsiteX2" fmla="*/ 930059 w 930059"/>
              <a:gd name="connsiteY2" fmla="*/ 674703 h 674703"/>
              <a:gd name="connsiteX0" fmla="*/ 0 w 930059"/>
              <a:gd name="connsiteY0" fmla="*/ 0 h 674703"/>
              <a:gd name="connsiteX1" fmla="*/ 631151 w 930059"/>
              <a:gd name="connsiteY1" fmla="*/ 292963 h 674703"/>
              <a:gd name="connsiteX2" fmla="*/ 930059 w 930059"/>
              <a:gd name="connsiteY2" fmla="*/ 674703 h 674703"/>
              <a:gd name="connsiteX0" fmla="*/ 0 w 1115440"/>
              <a:gd name="connsiteY0" fmla="*/ 0 h 878890"/>
              <a:gd name="connsiteX1" fmla="*/ 631151 w 1115440"/>
              <a:gd name="connsiteY1" fmla="*/ 292963 h 878890"/>
              <a:gd name="connsiteX2" fmla="*/ 1115440 w 1115440"/>
              <a:gd name="connsiteY2" fmla="*/ 878890 h 878890"/>
              <a:gd name="connsiteX0" fmla="*/ 0 w 1086920"/>
              <a:gd name="connsiteY0" fmla="*/ 0 h 843379"/>
              <a:gd name="connsiteX1" fmla="*/ 631151 w 1086920"/>
              <a:gd name="connsiteY1" fmla="*/ 292963 h 843379"/>
              <a:gd name="connsiteX2" fmla="*/ 1086920 w 1086920"/>
              <a:gd name="connsiteY2" fmla="*/ 843379 h 843379"/>
              <a:gd name="connsiteX0" fmla="*/ 0 w 1086920"/>
              <a:gd name="connsiteY0" fmla="*/ 0 h 843379"/>
              <a:gd name="connsiteX1" fmla="*/ 631151 w 1086920"/>
              <a:gd name="connsiteY1" fmla="*/ 292963 h 843379"/>
              <a:gd name="connsiteX2" fmla="*/ 1086920 w 1086920"/>
              <a:gd name="connsiteY2" fmla="*/ 843379 h 843379"/>
              <a:gd name="connsiteX0" fmla="*/ 0 w 1086920"/>
              <a:gd name="connsiteY0" fmla="*/ 0 h 843379"/>
              <a:gd name="connsiteX1" fmla="*/ 631151 w 1086920"/>
              <a:gd name="connsiteY1" fmla="*/ 292963 h 843379"/>
              <a:gd name="connsiteX2" fmla="*/ 1086920 w 1086920"/>
              <a:gd name="connsiteY2" fmla="*/ 843379 h 843379"/>
              <a:gd name="connsiteX0" fmla="*/ 0 w 1086920"/>
              <a:gd name="connsiteY0" fmla="*/ 0 h 843379"/>
              <a:gd name="connsiteX1" fmla="*/ 692945 w 1086920"/>
              <a:gd name="connsiteY1" fmla="*/ 363985 h 843379"/>
              <a:gd name="connsiteX2" fmla="*/ 1086920 w 1086920"/>
              <a:gd name="connsiteY2" fmla="*/ 843379 h 843379"/>
              <a:gd name="connsiteX0" fmla="*/ 0 w 1105934"/>
              <a:gd name="connsiteY0" fmla="*/ 22137 h 519286"/>
              <a:gd name="connsiteX1" fmla="*/ 711959 w 1105934"/>
              <a:gd name="connsiteY1" fmla="*/ 39892 h 519286"/>
              <a:gd name="connsiteX2" fmla="*/ 1105934 w 1105934"/>
              <a:gd name="connsiteY2" fmla="*/ 519286 h 519286"/>
              <a:gd name="connsiteX0" fmla="*/ 0 w 1105934"/>
              <a:gd name="connsiteY0" fmla="*/ 22137 h 519286"/>
              <a:gd name="connsiteX1" fmla="*/ 711959 w 1105934"/>
              <a:gd name="connsiteY1" fmla="*/ 39892 h 519286"/>
              <a:gd name="connsiteX2" fmla="*/ 1105934 w 1105934"/>
              <a:gd name="connsiteY2" fmla="*/ 519286 h 519286"/>
              <a:gd name="connsiteX0" fmla="*/ 0 w 1105934"/>
              <a:gd name="connsiteY0" fmla="*/ 73264 h 570413"/>
              <a:gd name="connsiteX1" fmla="*/ 711959 w 1105934"/>
              <a:gd name="connsiteY1" fmla="*/ 91019 h 570413"/>
              <a:gd name="connsiteX2" fmla="*/ 1105934 w 1105934"/>
              <a:gd name="connsiteY2" fmla="*/ 570413 h 570413"/>
              <a:gd name="connsiteX0" fmla="*/ 0 w 1105934"/>
              <a:gd name="connsiteY0" fmla="*/ 73264 h 570413"/>
              <a:gd name="connsiteX1" fmla="*/ 711959 w 1105934"/>
              <a:gd name="connsiteY1" fmla="*/ 91019 h 570413"/>
              <a:gd name="connsiteX2" fmla="*/ 1105934 w 1105934"/>
              <a:gd name="connsiteY2" fmla="*/ 570413 h 570413"/>
              <a:gd name="connsiteX0" fmla="*/ 0 w 1105934"/>
              <a:gd name="connsiteY0" fmla="*/ 73264 h 570413"/>
              <a:gd name="connsiteX1" fmla="*/ 711959 w 1105934"/>
              <a:gd name="connsiteY1" fmla="*/ 91019 h 570413"/>
              <a:gd name="connsiteX2" fmla="*/ 1105934 w 1105934"/>
              <a:gd name="connsiteY2" fmla="*/ 570413 h 570413"/>
              <a:gd name="connsiteX0" fmla="*/ 0 w 991853"/>
              <a:gd name="connsiteY0" fmla="*/ 73264 h 1227361"/>
              <a:gd name="connsiteX1" fmla="*/ 711959 w 991853"/>
              <a:gd name="connsiteY1" fmla="*/ 91019 h 1227361"/>
              <a:gd name="connsiteX2" fmla="*/ 991853 w 991853"/>
              <a:gd name="connsiteY2" fmla="*/ 1227361 h 1227361"/>
              <a:gd name="connsiteX0" fmla="*/ 0 w 279894"/>
              <a:gd name="connsiteY0" fmla="*/ 0 h 1136342"/>
              <a:gd name="connsiteX1" fmla="*/ 279894 w 279894"/>
              <a:gd name="connsiteY1" fmla="*/ 1136342 h 1136342"/>
              <a:gd name="connsiteX0" fmla="*/ 0 w 279894"/>
              <a:gd name="connsiteY0" fmla="*/ 0 h 1136342"/>
              <a:gd name="connsiteX1" fmla="*/ 279894 w 279894"/>
              <a:gd name="connsiteY1" fmla="*/ 1136342 h 1136342"/>
              <a:gd name="connsiteX0" fmla="*/ 0 w 317921"/>
              <a:gd name="connsiteY0" fmla="*/ 0 h 1038688"/>
              <a:gd name="connsiteX1" fmla="*/ 317921 w 317921"/>
              <a:gd name="connsiteY1" fmla="*/ 1038688 h 1038688"/>
              <a:gd name="connsiteX0" fmla="*/ 0 w 317921"/>
              <a:gd name="connsiteY0" fmla="*/ 0 h 1038688"/>
              <a:gd name="connsiteX1" fmla="*/ 317921 w 317921"/>
              <a:gd name="connsiteY1" fmla="*/ 1038688 h 1038688"/>
              <a:gd name="connsiteX0" fmla="*/ 0 w 317921"/>
              <a:gd name="connsiteY0" fmla="*/ 0 h 1038688"/>
              <a:gd name="connsiteX1" fmla="*/ 317921 w 317921"/>
              <a:gd name="connsiteY1" fmla="*/ 1038688 h 1038688"/>
              <a:gd name="connsiteX0" fmla="*/ 0 w 317921"/>
              <a:gd name="connsiteY0" fmla="*/ 0 h 1038688"/>
              <a:gd name="connsiteX1" fmla="*/ 317921 w 317921"/>
              <a:gd name="connsiteY1" fmla="*/ 1038688 h 1038688"/>
            </a:gdLst>
            <a:ahLst/>
            <a:cxnLst>
              <a:cxn ang="0">
                <a:pos x="connsiteX0" y="connsiteY0"/>
              </a:cxn>
              <a:cxn ang="0">
                <a:pos x="connsiteX1" y="connsiteY1"/>
              </a:cxn>
            </a:cxnLst>
            <a:rect l="l" t="t" r="r" b="b"/>
            <a:pathLst>
              <a:path w="317921" h="1038688">
                <a:moveTo>
                  <a:pt x="0" y="0"/>
                </a:moveTo>
                <a:cubicBezTo>
                  <a:pt x="46475" y="313678"/>
                  <a:pt x="157190" y="859295"/>
                  <a:pt x="317921" y="1038688"/>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1" name="正方形/長方形 50"/>
          <p:cNvSpPr/>
          <p:nvPr/>
        </p:nvSpPr>
        <p:spPr>
          <a:xfrm>
            <a:off x="8008938" y="5457825"/>
            <a:ext cx="500062" cy="3381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400" dirty="0" err="1">
                <a:solidFill>
                  <a:schemeClr val="tx1"/>
                </a:solidFill>
              </a:rPr>
              <a:t>keV</a:t>
            </a:r>
            <a:endParaRPr lang="ja-JP" altLang="en-US" sz="1400" baseline="-25000" dirty="0">
              <a:solidFill>
                <a:schemeClr val="tx1"/>
              </a:solidFill>
            </a:endParaRPr>
          </a:p>
        </p:txBody>
      </p:sp>
      <p:cxnSp>
        <p:nvCxnSpPr>
          <p:cNvPr id="52" name="直線コネクタ 51"/>
          <p:cNvCxnSpPr>
            <a:endCxn id="50" idx="0"/>
          </p:cNvCxnSpPr>
          <p:nvPr/>
        </p:nvCxnSpPr>
        <p:spPr>
          <a:xfrm>
            <a:off x="5843588" y="4194175"/>
            <a:ext cx="1757362" cy="0"/>
          </a:xfrm>
          <a:prstGeom prst="line">
            <a:avLst/>
          </a:prstGeom>
          <a:ln w="38100">
            <a:solidFill>
              <a:srgbClr val="FF0000"/>
            </a:solidFill>
            <a:prstDash val="solid"/>
          </a:ln>
        </p:spPr>
        <p:style>
          <a:lnRef idx="1">
            <a:schemeClr val="accent1"/>
          </a:lnRef>
          <a:fillRef idx="0">
            <a:schemeClr val="accent1"/>
          </a:fillRef>
          <a:effectRef idx="0">
            <a:schemeClr val="accent1"/>
          </a:effectRef>
          <a:fontRef idx="minor">
            <a:schemeClr val="tx1"/>
          </a:fontRef>
        </p:style>
      </p:cxnSp>
      <p:sp>
        <p:nvSpPr>
          <p:cNvPr id="53" name="正方形/長方形 52"/>
          <p:cNvSpPr/>
          <p:nvPr/>
        </p:nvSpPr>
        <p:spPr>
          <a:xfrm>
            <a:off x="6076950" y="3867150"/>
            <a:ext cx="1555750" cy="3381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b="1" dirty="0" err="1">
                <a:solidFill>
                  <a:srgbClr val="FF0000"/>
                </a:solidFill>
              </a:rPr>
              <a:t>Kinchin</a:t>
            </a:r>
            <a:r>
              <a:rPr lang="en-US" altLang="ja-JP" b="1" dirty="0">
                <a:solidFill>
                  <a:srgbClr val="FF0000"/>
                </a:solidFill>
              </a:rPr>
              <a:t>-Peace</a:t>
            </a:r>
            <a:endParaRPr lang="ja-JP" altLang="en-US" b="1" baseline="-25000" dirty="0">
              <a:solidFill>
                <a:srgbClr val="FF0000"/>
              </a:solidFill>
            </a:endParaRPr>
          </a:p>
        </p:txBody>
      </p:sp>
      <p:sp>
        <p:nvSpPr>
          <p:cNvPr id="68" name="正方形/長方形 67"/>
          <p:cNvSpPr/>
          <p:nvPr/>
        </p:nvSpPr>
        <p:spPr>
          <a:xfrm>
            <a:off x="5767388" y="4448175"/>
            <a:ext cx="1555750" cy="3381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b="1" dirty="0" err="1">
                <a:solidFill>
                  <a:srgbClr val="00B050"/>
                </a:solidFill>
              </a:rPr>
              <a:t>Lindhard</a:t>
            </a:r>
            <a:endParaRPr lang="ja-JP" altLang="en-US" b="1" baseline="-25000" dirty="0">
              <a:solidFill>
                <a:srgbClr val="00B050"/>
              </a:solidFill>
            </a:endParaRPr>
          </a:p>
        </p:txBody>
      </p:sp>
      <p:sp>
        <p:nvSpPr>
          <p:cNvPr id="44068" name="テキスト ボックス 3"/>
          <p:cNvSpPr txBox="1">
            <a:spLocks noChangeArrowheads="1"/>
          </p:cNvSpPr>
          <p:nvPr/>
        </p:nvSpPr>
        <p:spPr bwMode="auto">
          <a:xfrm>
            <a:off x="684213" y="3875088"/>
            <a:ext cx="4714875" cy="1046162"/>
          </a:xfrm>
          <a:prstGeom prst="rect">
            <a:avLst/>
          </a:prstGeom>
          <a:solidFill>
            <a:srgbClr val="CCFFFF"/>
          </a:solidFill>
          <a:ln w="19050">
            <a:solidFill>
              <a:srgbClr val="0066FF"/>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600">
                <a:latin typeface="Arial" panose="020B0604020202020204" pitchFamily="34" charset="0"/>
              </a:rPr>
              <a:t>Recent computer codes mostly use Lindhard model rather than K-P but, the K-P is, of course, much easier to calculate.  </a:t>
            </a:r>
          </a:p>
          <a:p>
            <a:pPr>
              <a:spcBef>
                <a:spcPct val="0"/>
              </a:spcBef>
              <a:buFontTx/>
              <a:buNone/>
            </a:pPr>
            <a:r>
              <a:rPr lang="en-US" altLang="ja-JP" sz="1400">
                <a:latin typeface="Arial" panose="020B0604020202020204" pitchFamily="34" charset="0"/>
              </a:rPr>
              <a:t>JAEA </a:t>
            </a:r>
            <a:r>
              <a:rPr lang="en-US" altLang="ja-JP" sz="1400">
                <a:solidFill>
                  <a:srgbClr val="FF0000"/>
                </a:solidFill>
                <a:latin typeface="Arial" panose="020B0604020202020204" pitchFamily="34" charset="0"/>
              </a:rPr>
              <a:t>PHITS</a:t>
            </a:r>
            <a:r>
              <a:rPr lang="en-US" altLang="ja-JP" sz="1400">
                <a:latin typeface="Arial" panose="020B0604020202020204" pitchFamily="34" charset="0"/>
              </a:rPr>
              <a:t> code also employs Lindhard.</a:t>
            </a:r>
            <a:endParaRPr lang="ja-JP" altLang="en-US" sz="1400">
              <a:latin typeface="Arial" panose="020B0604020202020204" pitchFamily="34" charset="0"/>
            </a:endParaRPr>
          </a:p>
        </p:txBody>
      </p:sp>
      <p:sp>
        <p:nvSpPr>
          <p:cNvPr id="44069" name="スライド番号プレースホルダー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FA0924BA-F54E-4BFA-838C-BAC457787491}" type="slidenum">
              <a:rPr lang="ja-JP" altLang="en-US" sz="1200">
                <a:solidFill>
                  <a:srgbClr val="898989"/>
                </a:solidFill>
              </a:rPr>
              <a:pPr>
                <a:spcBef>
                  <a:spcPct val="0"/>
                </a:spcBef>
                <a:buFontTx/>
                <a:buNone/>
              </a:pPr>
              <a:t>38</a:t>
            </a:fld>
            <a:endParaRPr lang="ja-JP" altLang="en-US" sz="1200">
              <a:solidFill>
                <a:srgbClr val="898989"/>
              </a:solidFil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Line 2"/>
          <p:cNvSpPr>
            <a:spLocks noChangeShapeType="1"/>
          </p:cNvSpPr>
          <p:nvPr/>
        </p:nvSpPr>
        <p:spPr bwMode="auto">
          <a:xfrm>
            <a:off x="304800" y="90805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45059"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 Box 25"/>
          <p:cNvSpPr txBox="1">
            <a:spLocks noChangeArrowheads="1"/>
          </p:cNvSpPr>
          <p:nvPr/>
        </p:nvSpPr>
        <p:spPr bwMode="auto">
          <a:xfrm>
            <a:off x="1136650" y="261938"/>
            <a:ext cx="7683500"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solidFill>
                  <a:schemeClr val="tx1">
                    <a:lumMod val="95000"/>
                    <a:lumOff val="5000"/>
                  </a:schemeClr>
                </a:solidFill>
                <a:ea typeface="+mn-ea"/>
                <a:cs typeface="Arial" pitchFamily="34" charset="0"/>
              </a:rPr>
              <a:t>dimensionless energy and range</a:t>
            </a:r>
            <a:endParaRPr lang="ja-JP" altLang="en-US" sz="3600" b="1" dirty="0">
              <a:solidFill>
                <a:schemeClr val="tx1">
                  <a:lumMod val="95000"/>
                  <a:lumOff val="5000"/>
                </a:schemeClr>
              </a:solidFill>
              <a:ea typeface="+mn-ea"/>
              <a:cs typeface="Arial" pitchFamily="34" charset="0"/>
            </a:endParaRPr>
          </a:p>
        </p:txBody>
      </p:sp>
      <p:sp>
        <p:nvSpPr>
          <p:cNvPr id="45061" name="テキスト ボックス 31"/>
          <p:cNvSpPr txBox="1">
            <a:spLocks noChangeArrowheads="1"/>
          </p:cNvSpPr>
          <p:nvPr/>
        </p:nvSpPr>
        <p:spPr bwMode="auto">
          <a:xfrm>
            <a:off x="1676400" y="895350"/>
            <a:ext cx="5872163" cy="3354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400">
                <a:solidFill>
                  <a:srgbClr val="FF0000"/>
                </a:solidFill>
                <a:latin typeface="Arial" panose="020B0604020202020204" pitchFamily="34" charset="0"/>
              </a:rPr>
              <a:t>dimensionless energy</a:t>
            </a:r>
            <a:r>
              <a:rPr lang="ja-JP" altLang="en-US" sz="1200">
                <a:latin typeface="Arial" panose="020B0604020202020204" pitchFamily="34" charset="0"/>
              </a:rPr>
              <a:t>　</a:t>
            </a:r>
            <a:r>
              <a:rPr lang="en-US" altLang="ja-JP">
                <a:solidFill>
                  <a:srgbClr val="FF0000"/>
                </a:solidFill>
                <a:latin typeface="Arial" panose="020B0604020202020204" pitchFamily="34" charset="0"/>
              </a:rPr>
              <a:t>ε</a:t>
            </a:r>
            <a:r>
              <a:rPr lang="ja-JP" altLang="en-US" sz="1200">
                <a:latin typeface="Arial" panose="020B0604020202020204" pitchFamily="34" charset="0"/>
              </a:rPr>
              <a:t>　</a:t>
            </a:r>
            <a:r>
              <a:rPr lang="en-US" altLang="ja-JP" sz="1200">
                <a:latin typeface="Arial" panose="020B0604020202020204" pitchFamily="34" charset="0"/>
              </a:rPr>
              <a:t>=</a:t>
            </a:r>
            <a:r>
              <a:rPr lang="ja-JP" altLang="en-US" sz="1200">
                <a:latin typeface="Arial" panose="020B0604020202020204" pitchFamily="34" charset="0"/>
              </a:rPr>
              <a:t>　　　　　　　　　　　　　　　　</a:t>
            </a:r>
            <a:r>
              <a:rPr lang="en-US" altLang="ja-JP" sz="1200">
                <a:latin typeface="Arial" panose="020B0604020202020204" pitchFamily="34" charset="0"/>
              </a:rPr>
              <a:t>E</a:t>
            </a:r>
          </a:p>
          <a:p>
            <a:pPr>
              <a:spcBef>
                <a:spcPct val="0"/>
              </a:spcBef>
              <a:buFontTx/>
              <a:buNone/>
            </a:pPr>
            <a:endParaRPr lang="en-US" altLang="ja-JP" sz="1200">
              <a:latin typeface="Arial" panose="020B0604020202020204" pitchFamily="34" charset="0"/>
            </a:endParaRPr>
          </a:p>
          <a:p>
            <a:pPr>
              <a:spcBef>
                <a:spcPct val="0"/>
              </a:spcBef>
              <a:buFontTx/>
              <a:buNone/>
            </a:pPr>
            <a:endParaRPr lang="en-US" altLang="ja-JP" sz="1200">
              <a:latin typeface="Arial" panose="020B0604020202020204" pitchFamily="34" charset="0"/>
            </a:endParaRPr>
          </a:p>
          <a:p>
            <a:pPr>
              <a:spcBef>
                <a:spcPct val="0"/>
              </a:spcBef>
              <a:buFontTx/>
              <a:buNone/>
            </a:pPr>
            <a:r>
              <a:rPr lang="ja-JP" altLang="en-US" sz="1200">
                <a:latin typeface="Arial" panose="020B0604020202020204" pitchFamily="34" charset="0"/>
              </a:rPr>
              <a:t>                     </a:t>
            </a:r>
            <a:r>
              <a:rPr lang="en-US" altLang="ja-JP" sz="1200">
                <a:latin typeface="Arial" panose="020B0604020202020204" pitchFamily="34" charset="0"/>
              </a:rPr>
              <a:t>where   </a:t>
            </a:r>
            <a:r>
              <a:rPr lang="ja-JP" altLang="en-US" sz="1200">
                <a:latin typeface="Arial" panose="020B0604020202020204" pitchFamily="34" charset="0"/>
              </a:rPr>
              <a:t>   </a:t>
            </a:r>
            <a:r>
              <a:rPr lang="en-US" altLang="ja-JP" sz="1200">
                <a:latin typeface="Arial" panose="020B0604020202020204" pitchFamily="34" charset="0"/>
              </a:rPr>
              <a:t>a = a</a:t>
            </a:r>
            <a:r>
              <a:rPr lang="en-US" altLang="ja-JP" sz="1200" baseline="-25000">
                <a:latin typeface="Arial" panose="020B0604020202020204" pitchFamily="34" charset="0"/>
              </a:rPr>
              <a:t>0</a:t>
            </a:r>
          </a:p>
          <a:p>
            <a:pPr>
              <a:spcBef>
                <a:spcPct val="0"/>
              </a:spcBef>
              <a:buFontTx/>
              <a:buNone/>
            </a:pPr>
            <a:endParaRPr lang="en-US" altLang="ja-JP" sz="1200" baseline="-25000">
              <a:latin typeface="Arial" panose="020B0604020202020204" pitchFamily="34" charset="0"/>
            </a:endParaRPr>
          </a:p>
          <a:p>
            <a:pPr>
              <a:spcBef>
                <a:spcPct val="0"/>
              </a:spcBef>
              <a:buFontTx/>
              <a:buNone/>
            </a:pPr>
            <a:endParaRPr lang="en-US" altLang="ja-JP" sz="1200" baseline="-25000">
              <a:latin typeface="Arial" panose="020B0604020202020204" pitchFamily="34" charset="0"/>
            </a:endParaRPr>
          </a:p>
          <a:p>
            <a:pPr>
              <a:spcBef>
                <a:spcPct val="0"/>
              </a:spcBef>
              <a:buFontTx/>
              <a:buNone/>
            </a:pPr>
            <a:endParaRPr lang="en-US" altLang="ja-JP" sz="1200" baseline="-25000">
              <a:latin typeface="Arial" panose="020B0604020202020204" pitchFamily="34" charset="0"/>
            </a:endParaRPr>
          </a:p>
          <a:p>
            <a:pPr>
              <a:spcBef>
                <a:spcPct val="0"/>
              </a:spcBef>
              <a:buFontTx/>
              <a:buNone/>
            </a:pPr>
            <a:r>
              <a:rPr lang="en-US" altLang="ja-JP" sz="1200">
                <a:latin typeface="Arial" panose="020B0604020202020204" pitchFamily="34" charset="0"/>
                <a:cs typeface="Arial" panose="020B0604020202020204" pitchFamily="34" charset="0"/>
              </a:rPr>
              <a:t>                                   </a:t>
            </a:r>
            <a:r>
              <a:rPr lang="ja-JP" altLang="en-US" sz="1200">
                <a:latin typeface="Arial" panose="020B0604020202020204" pitchFamily="34" charset="0"/>
                <a:cs typeface="Arial" panose="020B0604020202020204" pitchFamily="34" charset="0"/>
              </a:rPr>
              <a:t> </a:t>
            </a:r>
            <a:r>
              <a:rPr lang="en-US" altLang="ja-JP" sz="1200">
                <a:latin typeface="Arial" panose="020B0604020202020204" pitchFamily="34" charset="0"/>
                <a:cs typeface="Arial" panose="020B0604020202020204" pitchFamily="34" charset="0"/>
              </a:rPr>
              <a:t>a</a:t>
            </a:r>
            <a:r>
              <a:rPr lang="en-US" altLang="ja-JP" sz="1200" baseline="-25000">
                <a:latin typeface="Arial" panose="020B0604020202020204" pitchFamily="34" charset="0"/>
                <a:cs typeface="Arial" panose="020B0604020202020204" pitchFamily="34" charset="0"/>
              </a:rPr>
              <a:t>0</a:t>
            </a:r>
            <a:r>
              <a:rPr lang="en-US" altLang="ja-JP" sz="1200">
                <a:latin typeface="Arial" panose="020B0604020202020204" pitchFamily="34" charset="0"/>
                <a:cs typeface="Arial" panose="020B0604020202020204" pitchFamily="34" charset="0"/>
              </a:rPr>
              <a:t> = 0.5291771 x 10</a:t>
            </a:r>
            <a:r>
              <a:rPr lang="en-US" altLang="ja-JP" sz="1200" baseline="30000">
                <a:latin typeface="Arial" panose="020B0604020202020204" pitchFamily="34" charset="0"/>
                <a:cs typeface="Arial" panose="020B0604020202020204" pitchFamily="34" charset="0"/>
              </a:rPr>
              <a:t>-8</a:t>
            </a:r>
            <a:r>
              <a:rPr lang="en-US" altLang="ja-JP" sz="1200">
                <a:latin typeface="Arial" panose="020B0604020202020204" pitchFamily="34" charset="0"/>
                <a:cs typeface="Arial" panose="020B0604020202020204" pitchFamily="34" charset="0"/>
              </a:rPr>
              <a:t> cm </a:t>
            </a:r>
            <a:r>
              <a:rPr lang="ja-JP" altLang="en-US" sz="1200">
                <a:latin typeface="Arial" panose="020B0604020202020204" pitchFamily="34" charset="0"/>
                <a:cs typeface="Arial" panose="020B0604020202020204" pitchFamily="34" charset="0"/>
              </a:rPr>
              <a:t>：</a:t>
            </a:r>
            <a:r>
              <a:rPr lang="en-US" altLang="ja-JP" sz="1200">
                <a:latin typeface="Arial" panose="020B0604020202020204" pitchFamily="34" charset="0"/>
                <a:cs typeface="Arial" panose="020B0604020202020204" pitchFamily="34" charset="0"/>
              </a:rPr>
              <a:t>Bohr radius </a:t>
            </a:r>
          </a:p>
          <a:p>
            <a:pPr>
              <a:spcBef>
                <a:spcPct val="0"/>
              </a:spcBef>
              <a:buFontTx/>
              <a:buNone/>
            </a:pPr>
            <a:r>
              <a:rPr lang="en-US" altLang="ja-JP" sz="1200">
                <a:latin typeface="Arial" panose="020B0604020202020204" pitchFamily="34" charset="0"/>
                <a:cs typeface="Arial" panose="020B0604020202020204" pitchFamily="34" charset="0"/>
              </a:rPr>
              <a:t>                                    e</a:t>
            </a:r>
            <a:r>
              <a:rPr lang="ja-JP" altLang="en-US" sz="1200">
                <a:latin typeface="Arial" panose="020B0604020202020204" pitchFamily="34" charset="0"/>
                <a:cs typeface="Arial" panose="020B0604020202020204" pitchFamily="34" charset="0"/>
              </a:rPr>
              <a:t> </a:t>
            </a:r>
            <a:r>
              <a:rPr lang="en-US" altLang="ja-JP" sz="1200">
                <a:latin typeface="Arial" panose="020B0604020202020204" pitchFamily="34" charset="0"/>
                <a:cs typeface="Arial" panose="020B0604020202020204" pitchFamily="34" charset="0"/>
              </a:rPr>
              <a:t>: charge of an electron</a:t>
            </a:r>
            <a:r>
              <a:rPr lang="ja-JP" altLang="en-US" sz="1200">
                <a:latin typeface="Arial" panose="020B0604020202020204" pitchFamily="34" charset="0"/>
                <a:cs typeface="Arial" panose="020B0604020202020204" pitchFamily="34" charset="0"/>
              </a:rPr>
              <a:t>　</a:t>
            </a:r>
            <a:r>
              <a:rPr lang="en-US" altLang="ja-JP" sz="1200">
                <a:latin typeface="Arial" panose="020B0604020202020204" pitchFamily="34" charset="0"/>
                <a:cs typeface="Arial" panose="020B0604020202020204" pitchFamily="34" charset="0"/>
              </a:rPr>
              <a:t>(4.80325 x 10</a:t>
            </a:r>
            <a:r>
              <a:rPr lang="en-US" altLang="ja-JP" sz="1200" baseline="30000">
                <a:latin typeface="Arial" panose="020B0604020202020204" pitchFamily="34" charset="0"/>
                <a:cs typeface="Arial" panose="020B0604020202020204" pitchFamily="34" charset="0"/>
              </a:rPr>
              <a:t>-10</a:t>
            </a:r>
            <a:r>
              <a:rPr lang="en-US" altLang="ja-JP" sz="1200">
                <a:latin typeface="Arial" panose="020B0604020202020204" pitchFamily="34" charset="0"/>
                <a:cs typeface="Arial" panose="020B0604020202020204" pitchFamily="34" charset="0"/>
              </a:rPr>
              <a:t> esu)</a:t>
            </a:r>
          </a:p>
          <a:p>
            <a:pPr>
              <a:spcBef>
                <a:spcPct val="0"/>
              </a:spcBef>
              <a:buFontTx/>
              <a:buNone/>
            </a:pPr>
            <a:r>
              <a:rPr lang="en-US" altLang="ja-JP" sz="1200">
                <a:latin typeface="Arial" panose="020B0604020202020204" pitchFamily="34" charset="0"/>
                <a:cs typeface="Arial" panose="020B0604020202020204" pitchFamily="34" charset="0"/>
              </a:rPr>
              <a:t>                                    E : irradiation energy   (in erg unit, 1eV = 1.6 x 10</a:t>
            </a:r>
            <a:r>
              <a:rPr lang="en-US" altLang="ja-JP" sz="1200" baseline="30000">
                <a:latin typeface="Arial" panose="020B0604020202020204" pitchFamily="34" charset="0"/>
                <a:cs typeface="Arial" panose="020B0604020202020204" pitchFamily="34" charset="0"/>
              </a:rPr>
              <a:t>-12</a:t>
            </a:r>
            <a:r>
              <a:rPr lang="en-US" altLang="ja-JP" sz="1200">
                <a:latin typeface="Arial" panose="020B0604020202020204" pitchFamily="34" charset="0"/>
                <a:cs typeface="Arial" panose="020B0604020202020204" pitchFamily="34" charset="0"/>
              </a:rPr>
              <a:t>erg</a:t>
            </a:r>
            <a:r>
              <a:rPr lang="ja-JP" altLang="en-US" sz="1200">
                <a:latin typeface="Arial" panose="020B0604020202020204" pitchFamily="34" charset="0"/>
                <a:cs typeface="Arial" panose="020B0604020202020204" pitchFamily="34" charset="0"/>
              </a:rPr>
              <a:t>）</a:t>
            </a:r>
            <a:endParaRPr lang="en-US" altLang="ja-JP" sz="1200">
              <a:latin typeface="Arial" panose="020B0604020202020204" pitchFamily="34" charset="0"/>
              <a:cs typeface="Arial" panose="020B0604020202020204" pitchFamily="34" charset="0"/>
            </a:endParaRPr>
          </a:p>
          <a:p>
            <a:pPr>
              <a:spcBef>
                <a:spcPct val="0"/>
              </a:spcBef>
              <a:buFontTx/>
              <a:buNone/>
            </a:pPr>
            <a:r>
              <a:rPr lang="en-US" altLang="ja-JP" sz="1400">
                <a:solidFill>
                  <a:srgbClr val="FF0000"/>
                </a:solidFill>
                <a:latin typeface="Arial" panose="020B0604020202020204" pitchFamily="34" charset="0"/>
              </a:rPr>
              <a:t>dimensionless range</a:t>
            </a:r>
            <a:r>
              <a:rPr lang="ja-JP" altLang="en-US" sz="1200">
                <a:latin typeface="Arial" panose="020B0604020202020204" pitchFamily="34" charset="0"/>
              </a:rPr>
              <a:t>：   </a:t>
            </a:r>
            <a:r>
              <a:rPr lang="en-US" altLang="ja-JP">
                <a:solidFill>
                  <a:srgbClr val="FF0000"/>
                </a:solidFill>
                <a:latin typeface="Arial" panose="020B0604020202020204" pitchFamily="34" charset="0"/>
              </a:rPr>
              <a:t>ρ</a:t>
            </a:r>
            <a:r>
              <a:rPr lang="en-US" altLang="ja-JP" sz="1200">
                <a:latin typeface="Arial" panose="020B0604020202020204" pitchFamily="34" charset="0"/>
              </a:rPr>
              <a:t> =  R N</a:t>
            </a:r>
            <a:r>
              <a:rPr lang="en-US" altLang="ja-JP" sz="1200" baseline="-25000">
                <a:latin typeface="Arial" panose="020B0604020202020204" pitchFamily="34" charset="0"/>
              </a:rPr>
              <a:t>a</a:t>
            </a:r>
            <a:r>
              <a:rPr lang="en-US" altLang="ja-JP" sz="1200">
                <a:latin typeface="Arial" panose="020B0604020202020204" pitchFamily="34" charset="0"/>
              </a:rPr>
              <a:t> M</a:t>
            </a:r>
            <a:r>
              <a:rPr lang="en-US" altLang="ja-JP" sz="1200" baseline="-25000">
                <a:latin typeface="Arial" panose="020B0604020202020204" pitchFamily="34" charset="0"/>
              </a:rPr>
              <a:t>2</a:t>
            </a:r>
            <a:r>
              <a:rPr lang="en-US" altLang="ja-JP" sz="1200">
                <a:latin typeface="Arial" panose="020B0604020202020204" pitchFamily="34" charset="0"/>
              </a:rPr>
              <a:t> 4π a</a:t>
            </a:r>
            <a:r>
              <a:rPr lang="en-US" altLang="ja-JP" sz="1200" baseline="30000">
                <a:latin typeface="Arial" panose="020B0604020202020204" pitchFamily="34" charset="0"/>
              </a:rPr>
              <a:t>2</a:t>
            </a:r>
          </a:p>
          <a:p>
            <a:pPr>
              <a:spcBef>
                <a:spcPct val="0"/>
              </a:spcBef>
              <a:buFontTx/>
              <a:buNone/>
            </a:pPr>
            <a:endParaRPr lang="en-US" altLang="ja-JP" sz="1200" baseline="30000">
              <a:latin typeface="Arial" panose="020B0604020202020204" pitchFamily="34" charset="0"/>
            </a:endParaRPr>
          </a:p>
          <a:p>
            <a:pPr>
              <a:spcBef>
                <a:spcPct val="0"/>
              </a:spcBef>
              <a:buFontTx/>
              <a:buNone/>
            </a:pPr>
            <a:endParaRPr lang="en-US" altLang="ja-JP" sz="1200" baseline="30000">
              <a:latin typeface="Arial" panose="020B0604020202020204" pitchFamily="34" charset="0"/>
            </a:endParaRPr>
          </a:p>
          <a:p>
            <a:pPr>
              <a:spcBef>
                <a:spcPct val="0"/>
              </a:spcBef>
              <a:buFontTx/>
              <a:buNone/>
            </a:pPr>
            <a:r>
              <a:rPr lang="en-US" altLang="ja-JP" sz="1200">
                <a:latin typeface="Arial" panose="020B0604020202020204" pitchFamily="34" charset="0"/>
              </a:rPr>
              <a:t>                      where, Na : atomic density of irradiated material (cm</a:t>
            </a:r>
            <a:r>
              <a:rPr lang="en-US" altLang="ja-JP" sz="1200" baseline="30000">
                <a:latin typeface="Arial" panose="020B0604020202020204" pitchFamily="34" charset="0"/>
              </a:rPr>
              <a:t>-3</a:t>
            </a:r>
            <a:r>
              <a:rPr lang="en-US" altLang="ja-JP" sz="1200">
                <a:latin typeface="Arial" panose="020B0604020202020204" pitchFamily="34" charset="0"/>
              </a:rPr>
              <a:t>)</a:t>
            </a:r>
          </a:p>
          <a:p>
            <a:pPr>
              <a:spcBef>
                <a:spcPct val="0"/>
              </a:spcBef>
              <a:buFontTx/>
              <a:buNone/>
            </a:pPr>
            <a:r>
              <a:rPr lang="en-US" altLang="ja-JP" sz="1200">
                <a:latin typeface="Arial" panose="020B0604020202020204" pitchFamily="34" charset="0"/>
              </a:rPr>
              <a:t>                                    R : range</a:t>
            </a:r>
            <a:r>
              <a:rPr lang="ja-JP" altLang="en-US" sz="1200">
                <a:latin typeface="Arial" panose="020B0604020202020204" pitchFamily="34" charset="0"/>
              </a:rPr>
              <a:t>（</a:t>
            </a:r>
            <a:r>
              <a:rPr lang="en-US" altLang="ja-JP" sz="1200">
                <a:latin typeface="Arial" panose="020B0604020202020204" pitchFamily="34" charset="0"/>
              </a:rPr>
              <a:t>cm</a:t>
            </a:r>
            <a:r>
              <a:rPr lang="ja-JP" altLang="en-US" sz="1200">
                <a:latin typeface="Arial" panose="020B0604020202020204" pitchFamily="34" charset="0"/>
              </a:rPr>
              <a:t>）</a:t>
            </a:r>
            <a:endParaRPr lang="en-US" altLang="ja-JP" sz="1200">
              <a:latin typeface="Arial" panose="020B0604020202020204" pitchFamily="34" charset="0"/>
            </a:endParaRPr>
          </a:p>
          <a:p>
            <a:pPr>
              <a:spcBef>
                <a:spcPct val="0"/>
              </a:spcBef>
              <a:buFontTx/>
              <a:buNone/>
            </a:pPr>
            <a:r>
              <a:rPr lang="en-US" altLang="ja-JP" sz="1200">
                <a:latin typeface="Arial" panose="020B0604020202020204" pitchFamily="34" charset="0"/>
              </a:rPr>
              <a:t>Of course, Z: atomic number,  M:mass</a:t>
            </a:r>
            <a:r>
              <a:rPr lang="ja-JP" altLang="en-US" sz="1200">
                <a:latin typeface="Arial" panose="020B0604020202020204" pitchFamily="34" charset="0"/>
              </a:rPr>
              <a:t>（</a:t>
            </a:r>
            <a:r>
              <a:rPr lang="en-US" altLang="ja-JP" sz="1200">
                <a:latin typeface="Arial" panose="020B0604020202020204" pitchFamily="34" charset="0"/>
              </a:rPr>
              <a:t>amu</a:t>
            </a:r>
            <a:r>
              <a:rPr lang="ja-JP" altLang="en-US" sz="1200">
                <a:latin typeface="Arial" panose="020B0604020202020204" pitchFamily="34" charset="0"/>
              </a:rPr>
              <a:t>）</a:t>
            </a:r>
            <a:r>
              <a:rPr lang="en-US" altLang="ja-JP" sz="1200">
                <a:latin typeface="Arial" panose="020B0604020202020204" pitchFamily="34" charset="0"/>
              </a:rPr>
              <a:t>, subscript 1</a:t>
            </a:r>
            <a:r>
              <a:rPr lang="ja-JP" altLang="en-US" sz="1200">
                <a:latin typeface="Arial" panose="020B0604020202020204" pitchFamily="34" charset="0"/>
              </a:rPr>
              <a:t>：</a:t>
            </a:r>
            <a:r>
              <a:rPr lang="en-US" altLang="ja-JP" sz="1200">
                <a:latin typeface="Arial" panose="020B0604020202020204" pitchFamily="34" charset="0"/>
              </a:rPr>
              <a:t>projectile, 2</a:t>
            </a:r>
            <a:r>
              <a:rPr lang="ja-JP" altLang="en-US" sz="1200">
                <a:latin typeface="Arial" panose="020B0604020202020204" pitchFamily="34" charset="0"/>
              </a:rPr>
              <a:t>：</a:t>
            </a:r>
            <a:r>
              <a:rPr lang="en-US" altLang="ja-JP" sz="1200">
                <a:latin typeface="Arial" panose="020B0604020202020204" pitchFamily="34" charset="0"/>
              </a:rPr>
              <a:t>target.</a:t>
            </a:r>
          </a:p>
        </p:txBody>
      </p:sp>
      <p:sp>
        <p:nvSpPr>
          <p:cNvPr id="45062" name="テキスト ボックス 3"/>
          <p:cNvSpPr txBox="1">
            <a:spLocks noChangeArrowheads="1"/>
          </p:cNvSpPr>
          <p:nvPr/>
        </p:nvSpPr>
        <p:spPr bwMode="auto">
          <a:xfrm>
            <a:off x="3998913" y="1289050"/>
            <a:ext cx="22304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200">
                <a:latin typeface="Arial" panose="020B0604020202020204" pitchFamily="34" charset="0"/>
              </a:rPr>
              <a:t>Z</a:t>
            </a:r>
            <a:r>
              <a:rPr lang="en-US" altLang="ja-JP" sz="1200" baseline="-25000">
                <a:latin typeface="Arial" panose="020B0604020202020204" pitchFamily="34" charset="0"/>
              </a:rPr>
              <a:t>1</a:t>
            </a:r>
            <a:r>
              <a:rPr lang="en-US" altLang="ja-JP" sz="1200">
                <a:latin typeface="Arial" panose="020B0604020202020204" pitchFamily="34" charset="0"/>
              </a:rPr>
              <a:t> Z</a:t>
            </a:r>
            <a:r>
              <a:rPr lang="en-US" altLang="ja-JP" sz="1200" baseline="-25000">
                <a:latin typeface="Arial" panose="020B0604020202020204" pitchFamily="34" charset="0"/>
              </a:rPr>
              <a:t>2</a:t>
            </a:r>
            <a:r>
              <a:rPr lang="en-US" altLang="ja-JP" sz="1200">
                <a:latin typeface="Arial" panose="020B0604020202020204" pitchFamily="34" charset="0"/>
              </a:rPr>
              <a:t> e</a:t>
            </a:r>
            <a:r>
              <a:rPr lang="en-US" altLang="ja-JP" sz="1200" baseline="30000">
                <a:latin typeface="Arial" panose="020B0604020202020204" pitchFamily="34" charset="0"/>
              </a:rPr>
              <a:t>2</a:t>
            </a:r>
            <a:r>
              <a:rPr lang="en-US" altLang="ja-JP" sz="1200">
                <a:latin typeface="Arial" panose="020B0604020202020204" pitchFamily="34" charset="0"/>
              </a:rPr>
              <a:t>( M</a:t>
            </a:r>
            <a:r>
              <a:rPr lang="en-US" altLang="ja-JP" sz="1200" baseline="-25000">
                <a:latin typeface="Arial" panose="020B0604020202020204" pitchFamily="34" charset="0"/>
              </a:rPr>
              <a:t>1</a:t>
            </a:r>
            <a:r>
              <a:rPr lang="en-US" altLang="ja-JP" sz="1200">
                <a:latin typeface="Arial" panose="020B0604020202020204" pitchFamily="34" charset="0"/>
              </a:rPr>
              <a:t> + M</a:t>
            </a:r>
            <a:r>
              <a:rPr lang="en-US" altLang="ja-JP" sz="1200" baseline="-25000">
                <a:latin typeface="Arial" panose="020B0604020202020204" pitchFamily="34" charset="0"/>
              </a:rPr>
              <a:t>2</a:t>
            </a:r>
            <a:r>
              <a:rPr lang="en-US" altLang="ja-JP" sz="1200">
                <a:latin typeface="Arial" panose="020B0604020202020204" pitchFamily="34" charset="0"/>
              </a:rPr>
              <a:t> )</a:t>
            </a:r>
          </a:p>
        </p:txBody>
      </p:sp>
      <p:sp>
        <p:nvSpPr>
          <p:cNvPr id="45063" name="テキスト ボックス 5"/>
          <p:cNvSpPr txBox="1">
            <a:spLocks noChangeArrowheads="1"/>
          </p:cNvSpPr>
          <p:nvPr/>
        </p:nvSpPr>
        <p:spPr bwMode="auto">
          <a:xfrm>
            <a:off x="4452938" y="987425"/>
            <a:ext cx="78422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200">
                <a:latin typeface="Arial" panose="020B0604020202020204" pitchFamily="34" charset="0"/>
              </a:rPr>
              <a:t>a M</a:t>
            </a:r>
            <a:r>
              <a:rPr lang="en-US" altLang="ja-JP" sz="1200" baseline="-25000">
                <a:latin typeface="Arial" panose="020B0604020202020204" pitchFamily="34" charset="0"/>
              </a:rPr>
              <a:t>2</a:t>
            </a:r>
            <a:endParaRPr lang="ja-JP" altLang="en-US" sz="1200">
              <a:latin typeface="Arial" panose="020B0604020202020204" pitchFamily="34" charset="0"/>
            </a:endParaRPr>
          </a:p>
        </p:txBody>
      </p:sp>
      <p:cxnSp>
        <p:nvCxnSpPr>
          <p:cNvPr id="10" name="直線コネクタ 9"/>
          <p:cNvCxnSpPr/>
          <p:nvPr/>
        </p:nvCxnSpPr>
        <p:spPr>
          <a:xfrm>
            <a:off x="4052888" y="1274763"/>
            <a:ext cx="131921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45065" name="テキスト ボックス 72"/>
          <p:cNvSpPr txBox="1">
            <a:spLocks noChangeArrowheads="1"/>
          </p:cNvSpPr>
          <p:nvPr/>
        </p:nvSpPr>
        <p:spPr bwMode="auto">
          <a:xfrm>
            <a:off x="5122863" y="3243263"/>
            <a:ext cx="10033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200">
                <a:latin typeface="Arial" panose="020B0604020202020204" pitchFamily="34" charset="0"/>
              </a:rPr>
              <a:t>(M</a:t>
            </a:r>
            <a:r>
              <a:rPr lang="en-US" altLang="ja-JP" sz="1200" baseline="-25000">
                <a:latin typeface="Arial" panose="020B0604020202020204" pitchFamily="34" charset="0"/>
              </a:rPr>
              <a:t>1</a:t>
            </a:r>
            <a:r>
              <a:rPr lang="en-US" altLang="ja-JP" sz="1200">
                <a:latin typeface="Arial" panose="020B0604020202020204" pitchFamily="34" charset="0"/>
              </a:rPr>
              <a:t>+M</a:t>
            </a:r>
            <a:r>
              <a:rPr lang="en-US" altLang="ja-JP" sz="1200" baseline="-25000">
                <a:latin typeface="Arial" panose="020B0604020202020204" pitchFamily="34" charset="0"/>
              </a:rPr>
              <a:t>2</a:t>
            </a:r>
            <a:r>
              <a:rPr lang="en-US" altLang="ja-JP" sz="1200">
                <a:latin typeface="Arial" panose="020B0604020202020204" pitchFamily="34" charset="0"/>
              </a:rPr>
              <a:t>)</a:t>
            </a:r>
            <a:r>
              <a:rPr lang="en-US" altLang="ja-JP" sz="1200" baseline="30000">
                <a:latin typeface="Arial" panose="020B0604020202020204" pitchFamily="34" charset="0"/>
              </a:rPr>
              <a:t>2</a:t>
            </a:r>
            <a:endParaRPr lang="ja-JP" altLang="en-US" sz="1200" baseline="30000">
              <a:latin typeface="Arial" panose="020B0604020202020204" pitchFamily="34" charset="0"/>
            </a:endParaRPr>
          </a:p>
        </p:txBody>
      </p:sp>
      <p:sp>
        <p:nvSpPr>
          <p:cNvPr id="45066" name="テキスト ボックス 73"/>
          <p:cNvSpPr txBox="1">
            <a:spLocks noChangeArrowheads="1"/>
          </p:cNvSpPr>
          <p:nvPr/>
        </p:nvSpPr>
        <p:spPr bwMode="auto">
          <a:xfrm>
            <a:off x="4319588" y="1639888"/>
            <a:ext cx="1001712"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200">
                <a:latin typeface="Arial" panose="020B0604020202020204" pitchFamily="34" charset="0"/>
              </a:rPr>
              <a:t>0.8853</a:t>
            </a:r>
            <a:endParaRPr lang="ja-JP" altLang="en-US" sz="1200">
              <a:latin typeface="Arial" panose="020B0604020202020204" pitchFamily="34" charset="0"/>
            </a:endParaRPr>
          </a:p>
        </p:txBody>
      </p:sp>
      <p:sp>
        <p:nvSpPr>
          <p:cNvPr id="45067" name="テキスト ボックス 74"/>
          <p:cNvSpPr txBox="1">
            <a:spLocks noChangeArrowheads="1"/>
          </p:cNvSpPr>
          <p:nvPr/>
        </p:nvSpPr>
        <p:spPr bwMode="auto">
          <a:xfrm>
            <a:off x="4075113" y="1928813"/>
            <a:ext cx="13335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200">
                <a:latin typeface="Arial" panose="020B0604020202020204" pitchFamily="34" charset="0"/>
              </a:rPr>
              <a:t>(Z</a:t>
            </a:r>
            <a:r>
              <a:rPr lang="en-US" altLang="ja-JP" sz="1200" baseline="-25000">
                <a:latin typeface="Arial" panose="020B0604020202020204" pitchFamily="34" charset="0"/>
              </a:rPr>
              <a:t>1</a:t>
            </a:r>
            <a:r>
              <a:rPr lang="en-US" altLang="ja-JP" sz="1200" baseline="30000">
                <a:latin typeface="Arial" panose="020B0604020202020204" pitchFamily="34" charset="0"/>
              </a:rPr>
              <a:t>2/3</a:t>
            </a:r>
            <a:r>
              <a:rPr lang="en-US" altLang="ja-JP" sz="1200">
                <a:latin typeface="Arial" panose="020B0604020202020204" pitchFamily="34" charset="0"/>
              </a:rPr>
              <a:t> + Z</a:t>
            </a:r>
            <a:r>
              <a:rPr lang="en-US" altLang="ja-JP" sz="1200" baseline="-25000">
                <a:latin typeface="Arial" panose="020B0604020202020204" pitchFamily="34" charset="0"/>
              </a:rPr>
              <a:t>2</a:t>
            </a:r>
            <a:r>
              <a:rPr lang="en-US" altLang="ja-JP" sz="1200" baseline="30000">
                <a:latin typeface="Arial" panose="020B0604020202020204" pitchFamily="34" charset="0"/>
              </a:rPr>
              <a:t>2/3</a:t>
            </a:r>
            <a:r>
              <a:rPr lang="en-US" altLang="ja-JP" sz="1200">
                <a:latin typeface="Arial" panose="020B0604020202020204" pitchFamily="34" charset="0"/>
              </a:rPr>
              <a:t> )</a:t>
            </a:r>
            <a:r>
              <a:rPr lang="en-US" altLang="ja-JP" sz="1200" baseline="30000">
                <a:latin typeface="Arial" panose="020B0604020202020204" pitchFamily="34" charset="0"/>
              </a:rPr>
              <a:t>1/2</a:t>
            </a:r>
            <a:endParaRPr lang="ja-JP" altLang="en-US" sz="1200" baseline="30000">
              <a:latin typeface="Arial" panose="020B0604020202020204" pitchFamily="34" charset="0"/>
            </a:endParaRPr>
          </a:p>
        </p:txBody>
      </p:sp>
      <p:cxnSp>
        <p:nvCxnSpPr>
          <p:cNvPr id="76" name="直線コネクタ 75"/>
          <p:cNvCxnSpPr/>
          <p:nvPr/>
        </p:nvCxnSpPr>
        <p:spPr>
          <a:xfrm>
            <a:off x="4043363" y="1889125"/>
            <a:ext cx="1138237"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45069" name="テキスト ボックス 76"/>
          <p:cNvSpPr txBox="1">
            <a:spLocks noChangeArrowheads="1"/>
          </p:cNvSpPr>
          <p:nvPr/>
        </p:nvSpPr>
        <p:spPr bwMode="auto">
          <a:xfrm>
            <a:off x="5321300" y="2984500"/>
            <a:ext cx="4714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200">
                <a:latin typeface="Arial" panose="020B0604020202020204" pitchFamily="34" charset="0"/>
              </a:rPr>
              <a:t>M</a:t>
            </a:r>
            <a:r>
              <a:rPr lang="en-US" altLang="ja-JP" sz="1200" baseline="-25000">
                <a:latin typeface="Arial" panose="020B0604020202020204" pitchFamily="34" charset="0"/>
              </a:rPr>
              <a:t>1</a:t>
            </a:r>
            <a:endParaRPr lang="ja-JP" altLang="en-US" sz="1200" baseline="-25000">
              <a:latin typeface="Arial" panose="020B0604020202020204" pitchFamily="34" charset="0"/>
            </a:endParaRPr>
          </a:p>
        </p:txBody>
      </p:sp>
      <p:cxnSp>
        <p:nvCxnSpPr>
          <p:cNvPr id="78" name="直線コネクタ 77"/>
          <p:cNvCxnSpPr/>
          <p:nvPr/>
        </p:nvCxnSpPr>
        <p:spPr>
          <a:xfrm flipV="1">
            <a:off x="5043488" y="3243263"/>
            <a:ext cx="906462" cy="793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45071" name="テキスト ボックス 31"/>
          <p:cNvSpPr txBox="1">
            <a:spLocks noChangeArrowheads="1"/>
          </p:cNvSpPr>
          <p:nvPr/>
        </p:nvSpPr>
        <p:spPr bwMode="auto">
          <a:xfrm>
            <a:off x="1219200" y="4256088"/>
            <a:ext cx="7434263" cy="585787"/>
          </a:xfrm>
          <a:prstGeom prst="rect">
            <a:avLst/>
          </a:prstGeom>
          <a:solidFill>
            <a:srgbClr val="CC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600">
                <a:latin typeface="Arial" panose="020B0604020202020204" pitchFamily="34" charset="0"/>
              </a:rPr>
              <a:t>The advantage of this unit conversion is that the </a:t>
            </a:r>
            <a:r>
              <a:rPr lang="en-US" altLang="ja-JP" sz="1600" b="1" u="sng">
                <a:solidFill>
                  <a:srgbClr val="FF0000"/>
                </a:solidFill>
                <a:latin typeface="Arial" panose="020B0604020202020204" pitchFamily="34" charset="0"/>
              </a:rPr>
              <a:t>nuclear stopping </a:t>
            </a:r>
            <a:r>
              <a:rPr lang="en-US" altLang="ja-JP" sz="1600">
                <a:latin typeface="Arial" panose="020B0604020202020204" pitchFamily="34" charset="0"/>
              </a:rPr>
              <a:t>is expressed by </a:t>
            </a:r>
            <a:r>
              <a:rPr lang="en-US" altLang="ja-JP" sz="1600" b="1" u="sng">
                <a:solidFill>
                  <a:srgbClr val="FF0000"/>
                </a:solidFill>
                <a:latin typeface="Arial" panose="020B0604020202020204" pitchFamily="34" charset="0"/>
              </a:rPr>
              <a:t>one function</a:t>
            </a:r>
            <a:r>
              <a:rPr lang="en-US" altLang="ja-JP" sz="1600" b="1" u="sng">
                <a:latin typeface="Arial" panose="020B0604020202020204" pitchFamily="34" charset="0"/>
              </a:rPr>
              <a:t> </a:t>
            </a:r>
            <a:r>
              <a:rPr lang="en-US" altLang="ja-JP" sz="1600">
                <a:latin typeface="Arial" panose="020B0604020202020204" pitchFamily="34" charset="0"/>
              </a:rPr>
              <a:t>in all combination of projectile and target elements.</a:t>
            </a:r>
          </a:p>
        </p:txBody>
      </p:sp>
      <p:sp>
        <p:nvSpPr>
          <p:cNvPr id="45072" name="テキスト ボックス 31"/>
          <p:cNvSpPr txBox="1">
            <a:spLocks noChangeArrowheads="1"/>
          </p:cNvSpPr>
          <p:nvPr/>
        </p:nvSpPr>
        <p:spPr bwMode="auto">
          <a:xfrm>
            <a:off x="1260475" y="4954588"/>
            <a:ext cx="7392988" cy="1538287"/>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600">
                <a:latin typeface="Arial" panose="020B0604020202020204" pitchFamily="34" charset="0"/>
              </a:rPr>
              <a:t>On the other hand, </a:t>
            </a:r>
            <a:r>
              <a:rPr lang="en-US" altLang="ja-JP" sz="1600" b="1" u="sng">
                <a:solidFill>
                  <a:srgbClr val="FF0000"/>
                </a:solidFill>
                <a:latin typeface="Arial" panose="020B0604020202020204" pitchFamily="34" charset="0"/>
              </a:rPr>
              <a:t>electronic stopping</a:t>
            </a:r>
            <a:r>
              <a:rPr lang="en-US" altLang="ja-JP" sz="1600">
                <a:latin typeface="Arial" panose="020B0604020202020204" pitchFamily="34" charset="0"/>
              </a:rPr>
              <a:t>  is expressed in the following equation,</a:t>
            </a:r>
          </a:p>
          <a:p>
            <a:pPr>
              <a:spcBef>
                <a:spcPct val="0"/>
              </a:spcBef>
              <a:buFontTx/>
              <a:buNone/>
            </a:pPr>
            <a:r>
              <a:rPr lang="en-US" altLang="ja-JP" sz="1600">
                <a:solidFill>
                  <a:srgbClr val="FF0000"/>
                </a:solidFill>
                <a:latin typeface="Arial" panose="020B0604020202020204" pitchFamily="34" charset="0"/>
              </a:rPr>
              <a:t>S</a:t>
            </a:r>
            <a:r>
              <a:rPr lang="en-US" altLang="ja-JP" sz="1600" baseline="-25000">
                <a:solidFill>
                  <a:srgbClr val="FF0000"/>
                </a:solidFill>
                <a:latin typeface="Arial" panose="020B0604020202020204" pitchFamily="34" charset="0"/>
              </a:rPr>
              <a:t>e</a:t>
            </a:r>
            <a:r>
              <a:rPr lang="en-US" altLang="ja-JP" sz="1600">
                <a:solidFill>
                  <a:srgbClr val="FF0000"/>
                </a:solidFill>
                <a:latin typeface="Arial" panose="020B0604020202020204" pitchFamily="34" charset="0"/>
              </a:rPr>
              <a:t> = </a:t>
            </a:r>
            <a:r>
              <a:rPr lang="ja-JP" altLang="en-US" sz="1600">
                <a:solidFill>
                  <a:srgbClr val="FF0000"/>
                </a:solidFill>
                <a:latin typeface="Arial" panose="020B0604020202020204" pitchFamily="34" charset="0"/>
              </a:rPr>
              <a:t>（</a:t>
            </a:r>
            <a:r>
              <a:rPr lang="en-US" altLang="ja-JP" sz="1600">
                <a:solidFill>
                  <a:srgbClr val="FF0000"/>
                </a:solidFill>
                <a:latin typeface="Arial" panose="020B0604020202020204" pitchFamily="34" charset="0"/>
              </a:rPr>
              <a:t>dε/dρ</a:t>
            </a:r>
            <a:r>
              <a:rPr lang="ja-JP" altLang="en-US" sz="1600">
                <a:solidFill>
                  <a:srgbClr val="FF0000"/>
                </a:solidFill>
                <a:latin typeface="Arial" panose="020B0604020202020204" pitchFamily="34" charset="0"/>
              </a:rPr>
              <a:t>）</a:t>
            </a:r>
            <a:r>
              <a:rPr lang="en-US" altLang="ja-JP" sz="1600" baseline="-25000">
                <a:solidFill>
                  <a:srgbClr val="FF0000"/>
                </a:solidFill>
                <a:latin typeface="Arial" panose="020B0604020202020204" pitchFamily="34" charset="0"/>
              </a:rPr>
              <a:t>e</a:t>
            </a:r>
            <a:r>
              <a:rPr lang="en-US" altLang="ja-JP" sz="1600">
                <a:solidFill>
                  <a:srgbClr val="FF0000"/>
                </a:solidFill>
                <a:latin typeface="Arial" panose="020B0604020202020204" pitchFamily="34" charset="0"/>
              </a:rPr>
              <a:t> = k ε</a:t>
            </a:r>
            <a:r>
              <a:rPr lang="en-US" altLang="ja-JP" sz="1600" baseline="30000">
                <a:solidFill>
                  <a:srgbClr val="FF0000"/>
                </a:solidFill>
                <a:latin typeface="Arial" panose="020B0604020202020204" pitchFamily="34" charset="0"/>
              </a:rPr>
              <a:t>1/2</a:t>
            </a:r>
            <a:r>
              <a:rPr lang="ja-JP" altLang="en-US" sz="1400">
                <a:latin typeface="Arial" panose="020B0604020202020204" pitchFamily="34" charset="0"/>
              </a:rPr>
              <a:t>　　</a:t>
            </a:r>
            <a:r>
              <a:rPr lang="en-US" altLang="ja-JP" sz="1400">
                <a:latin typeface="Arial" panose="020B0604020202020204" pitchFamily="34" charset="0"/>
              </a:rPr>
              <a:t>( </a:t>
            </a:r>
            <a:r>
              <a:rPr lang="en-US" altLang="ja-JP" sz="1400" b="1" u="sng">
                <a:solidFill>
                  <a:srgbClr val="FF0000"/>
                </a:solidFill>
                <a:latin typeface="Arial" panose="020B0604020202020204" pitchFamily="34" charset="0"/>
              </a:rPr>
              <a:t>proportional to the ion speed</a:t>
            </a:r>
            <a:r>
              <a:rPr lang="en-US" altLang="ja-JP" sz="1400">
                <a:latin typeface="Arial" panose="020B0604020202020204" pitchFamily="34" charset="0"/>
              </a:rPr>
              <a:t>)</a:t>
            </a:r>
          </a:p>
          <a:p>
            <a:pPr>
              <a:spcBef>
                <a:spcPct val="0"/>
              </a:spcBef>
              <a:buFontTx/>
              <a:buNone/>
            </a:pPr>
            <a:endParaRPr lang="en-US" altLang="ja-JP" sz="600">
              <a:latin typeface="Arial" panose="020B0604020202020204" pitchFamily="34" charset="0"/>
            </a:endParaRPr>
          </a:p>
          <a:p>
            <a:pPr>
              <a:spcBef>
                <a:spcPct val="0"/>
              </a:spcBef>
              <a:buFontTx/>
              <a:buNone/>
            </a:pPr>
            <a:r>
              <a:rPr lang="en-US" altLang="ja-JP" sz="1200">
                <a:latin typeface="Arial" panose="020B0604020202020204" pitchFamily="34" charset="0"/>
              </a:rPr>
              <a:t>where</a:t>
            </a:r>
            <a:r>
              <a:rPr lang="en-US" altLang="ja-JP" sz="1200">
                <a:solidFill>
                  <a:srgbClr val="FF0000"/>
                </a:solidFill>
                <a:latin typeface="Arial" panose="020B0604020202020204" pitchFamily="34" charset="0"/>
              </a:rPr>
              <a:t> </a:t>
            </a:r>
            <a:r>
              <a:rPr lang="en-US" altLang="ja-JP">
                <a:solidFill>
                  <a:srgbClr val="FF0000"/>
                </a:solidFill>
                <a:latin typeface="Arial" panose="020B0604020202020204" pitchFamily="34" charset="0"/>
              </a:rPr>
              <a:t>k</a:t>
            </a:r>
            <a:r>
              <a:rPr lang="en-US" altLang="ja-JP" sz="1200">
                <a:latin typeface="Arial" panose="020B0604020202020204" pitchFamily="34" charset="0"/>
              </a:rPr>
              <a:t> = ξ</a:t>
            </a:r>
            <a:r>
              <a:rPr lang="en-US" altLang="ja-JP" sz="1200" baseline="-25000">
                <a:latin typeface="Arial" panose="020B0604020202020204" pitchFamily="34" charset="0"/>
              </a:rPr>
              <a:t>e</a:t>
            </a:r>
            <a:r>
              <a:rPr lang="en-US" altLang="ja-JP" sz="1200">
                <a:latin typeface="Arial" panose="020B0604020202020204" pitchFamily="34" charset="0"/>
              </a:rPr>
              <a:t>                                                          ; ξ</a:t>
            </a:r>
            <a:r>
              <a:rPr lang="en-US" altLang="ja-JP" sz="1200" baseline="-25000">
                <a:latin typeface="Arial" panose="020B0604020202020204" pitchFamily="34" charset="0"/>
              </a:rPr>
              <a:t>e</a:t>
            </a:r>
            <a:r>
              <a:rPr lang="en-US" altLang="ja-JP" sz="1200">
                <a:latin typeface="Arial" panose="020B0604020202020204" pitchFamily="34" charset="0"/>
              </a:rPr>
              <a:t> = Z</a:t>
            </a:r>
            <a:r>
              <a:rPr lang="en-US" altLang="ja-JP" sz="1200" baseline="-25000">
                <a:latin typeface="Arial" panose="020B0604020202020204" pitchFamily="34" charset="0"/>
              </a:rPr>
              <a:t>1</a:t>
            </a:r>
            <a:r>
              <a:rPr lang="en-US" altLang="ja-JP" sz="1200" baseline="30000">
                <a:latin typeface="Arial" panose="020B0604020202020204" pitchFamily="34" charset="0"/>
              </a:rPr>
              <a:t>1/6 </a:t>
            </a:r>
            <a:r>
              <a:rPr lang="en-US" altLang="ja-JP" sz="1200">
                <a:latin typeface="Arial" panose="020B0604020202020204" pitchFamily="34" charset="0"/>
              </a:rPr>
              <a:t>   </a:t>
            </a:r>
          </a:p>
          <a:p>
            <a:pPr>
              <a:spcBef>
                <a:spcPct val="0"/>
              </a:spcBef>
              <a:buFontTx/>
              <a:buNone/>
            </a:pPr>
            <a:endParaRPr lang="en-US" altLang="ja-JP" sz="1200">
              <a:latin typeface="Arial" panose="020B0604020202020204" pitchFamily="34" charset="0"/>
            </a:endParaRPr>
          </a:p>
          <a:p>
            <a:pPr>
              <a:spcBef>
                <a:spcPct val="0"/>
              </a:spcBef>
              <a:buFontTx/>
              <a:buNone/>
            </a:pPr>
            <a:r>
              <a:rPr lang="en-US" altLang="ja-JP" sz="1200">
                <a:latin typeface="Arial" panose="020B0604020202020204" pitchFamily="34" charset="0"/>
              </a:rPr>
              <a:t>The “k” in the cascade efficiency equation is a special case of this for self ions, M</a:t>
            </a:r>
            <a:r>
              <a:rPr lang="en-US" altLang="ja-JP" sz="1200" baseline="-25000">
                <a:latin typeface="Arial" panose="020B0604020202020204" pitchFamily="34" charset="0"/>
              </a:rPr>
              <a:t>1</a:t>
            </a:r>
            <a:r>
              <a:rPr lang="en-US" altLang="ja-JP" sz="1200">
                <a:latin typeface="Arial" panose="020B0604020202020204" pitchFamily="34" charset="0"/>
              </a:rPr>
              <a:t>=M</a:t>
            </a:r>
            <a:r>
              <a:rPr lang="en-US" altLang="ja-JP" sz="1200" baseline="-25000">
                <a:latin typeface="Arial" panose="020B0604020202020204" pitchFamily="34" charset="0"/>
              </a:rPr>
              <a:t>2</a:t>
            </a:r>
            <a:r>
              <a:rPr lang="en-US" altLang="ja-JP" sz="1200">
                <a:latin typeface="Arial" panose="020B0604020202020204" pitchFamily="34" charset="0"/>
              </a:rPr>
              <a:t> and Z</a:t>
            </a:r>
            <a:r>
              <a:rPr lang="en-US" altLang="ja-JP" sz="1200" baseline="-25000">
                <a:latin typeface="Arial" panose="020B0604020202020204" pitchFamily="34" charset="0"/>
              </a:rPr>
              <a:t>1</a:t>
            </a:r>
            <a:r>
              <a:rPr lang="en-US" altLang="ja-JP" sz="1200">
                <a:latin typeface="Arial" panose="020B0604020202020204" pitchFamily="34" charset="0"/>
              </a:rPr>
              <a:t>=Z</a:t>
            </a:r>
            <a:r>
              <a:rPr lang="en-US" altLang="ja-JP" sz="1200" baseline="-25000">
                <a:latin typeface="Arial" panose="020B0604020202020204" pitchFamily="34" charset="0"/>
              </a:rPr>
              <a:t>2</a:t>
            </a:r>
            <a:r>
              <a:rPr lang="en-US" altLang="ja-JP" sz="1200">
                <a:latin typeface="Arial" panose="020B0604020202020204" pitchFamily="34" charset="0"/>
              </a:rPr>
              <a:t>.</a:t>
            </a:r>
          </a:p>
        </p:txBody>
      </p:sp>
      <p:sp>
        <p:nvSpPr>
          <p:cNvPr id="45073" name="テキスト ボックス 3"/>
          <p:cNvSpPr txBox="1">
            <a:spLocks noChangeArrowheads="1"/>
          </p:cNvSpPr>
          <p:nvPr/>
        </p:nvSpPr>
        <p:spPr bwMode="auto">
          <a:xfrm>
            <a:off x="2413000" y="5799138"/>
            <a:ext cx="225425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200">
                <a:latin typeface="Arial" panose="020B0604020202020204" pitchFamily="34" charset="0"/>
              </a:rPr>
              <a:t>(Z</a:t>
            </a:r>
            <a:r>
              <a:rPr lang="en-US" altLang="ja-JP" sz="1200" baseline="-25000">
                <a:latin typeface="Arial" panose="020B0604020202020204" pitchFamily="34" charset="0"/>
              </a:rPr>
              <a:t>1</a:t>
            </a:r>
            <a:r>
              <a:rPr lang="en-US" altLang="ja-JP" sz="1200" baseline="30000">
                <a:latin typeface="Arial" panose="020B0604020202020204" pitchFamily="34" charset="0"/>
              </a:rPr>
              <a:t>2/3</a:t>
            </a:r>
            <a:r>
              <a:rPr lang="en-US" altLang="ja-JP" sz="1200">
                <a:latin typeface="Arial" panose="020B0604020202020204" pitchFamily="34" charset="0"/>
              </a:rPr>
              <a:t> + Z</a:t>
            </a:r>
            <a:r>
              <a:rPr lang="en-US" altLang="ja-JP" sz="1200" baseline="-25000">
                <a:latin typeface="Arial" panose="020B0604020202020204" pitchFamily="34" charset="0"/>
              </a:rPr>
              <a:t>2</a:t>
            </a:r>
            <a:r>
              <a:rPr lang="en-US" altLang="ja-JP" sz="1200" baseline="30000">
                <a:latin typeface="Arial" panose="020B0604020202020204" pitchFamily="34" charset="0"/>
              </a:rPr>
              <a:t>2/3</a:t>
            </a:r>
            <a:r>
              <a:rPr lang="en-US" altLang="ja-JP" sz="1200">
                <a:latin typeface="Arial" panose="020B0604020202020204" pitchFamily="34" charset="0"/>
              </a:rPr>
              <a:t> )</a:t>
            </a:r>
            <a:r>
              <a:rPr lang="en-US" altLang="ja-JP" sz="1200" baseline="30000">
                <a:latin typeface="Arial" panose="020B0604020202020204" pitchFamily="34" charset="0"/>
              </a:rPr>
              <a:t>3/4</a:t>
            </a:r>
            <a:r>
              <a:rPr lang="en-US" altLang="ja-JP" sz="1200">
                <a:latin typeface="Arial" panose="020B0604020202020204" pitchFamily="34" charset="0"/>
              </a:rPr>
              <a:t> M</a:t>
            </a:r>
            <a:r>
              <a:rPr lang="en-US" altLang="ja-JP" sz="1200" baseline="-25000">
                <a:latin typeface="Arial" panose="020B0604020202020204" pitchFamily="34" charset="0"/>
              </a:rPr>
              <a:t>1</a:t>
            </a:r>
            <a:r>
              <a:rPr lang="en-US" altLang="ja-JP" sz="1200">
                <a:latin typeface="Arial" panose="020B0604020202020204" pitchFamily="34" charset="0"/>
              </a:rPr>
              <a:t> </a:t>
            </a:r>
            <a:r>
              <a:rPr lang="en-US" altLang="ja-JP" sz="1200" baseline="30000">
                <a:latin typeface="Arial" panose="020B0604020202020204" pitchFamily="34" charset="0"/>
              </a:rPr>
              <a:t>3/2</a:t>
            </a:r>
            <a:r>
              <a:rPr lang="en-US" altLang="ja-JP" sz="1200">
                <a:latin typeface="Arial" panose="020B0604020202020204" pitchFamily="34" charset="0"/>
              </a:rPr>
              <a:t> M</a:t>
            </a:r>
            <a:r>
              <a:rPr lang="en-US" altLang="ja-JP" sz="1200" baseline="-25000">
                <a:latin typeface="Arial" panose="020B0604020202020204" pitchFamily="34" charset="0"/>
              </a:rPr>
              <a:t>2</a:t>
            </a:r>
            <a:r>
              <a:rPr lang="en-US" altLang="ja-JP" sz="1200" baseline="30000">
                <a:latin typeface="Arial" panose="020B0604020202020204" pitchFamily="34" charset="0"/>
              </a:rPr>
              <a:t>1/2</a:t>
            </a:r>
          </a:p>
        </p:txBody>
      </p:sp>
      <p:sp>
        <p:nvSpPr>
          <p:cNvPr id="45074" name="テキスト ボックス 5"/>
          <p:cNvSpPr txBox="1">
            <a:spLocks noChangeArrowheads="1"/>
          </p:cNvSpPr>
          <p:nvPr/>
        </p:nvSpPr>
        <p:spPr bwMode="auto">
          <a:xfrm>
            <a:off x="2393950" y="5554663"/>
            <a:ext cx="23558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200">
                <a:latin typeface="Arial" panose="020B0604020202020204" pitchFamily="34" charset="0"/>
              </a:rPr>
              <a:t>0.0793 Z</a:t>
            </a:r>
            <a:r>
              <a:rPr lang="en-US" altLang="ja-JP" sz="1200" baseline="-25000">
                <a:latin typeface="Arial" panose="020B0604020202020204" pitchFamily="34" charset="0"/>
              </a:rPr>
              <a:t>1</a:t>
            </a:r>
            <a:r>
              <a:rPr lang="en-US" altLang="ja-JP" sz="1200" baseline="30000">
                <a:latin typeface="Arial" panose="020B0604020202020204" pitchFamily="34" charset="0"/>
              </a:rPr>
              <a:t>1/2</a:t>
            </a:r>
            <a:r>
              <a:rPr lang="en-US" altLang="ja-JP" sz="1200">
                <a:latin typeface="Arial" panose="020B0604020202020204" pitchFamily="34" charset="0"/>
              </a:rPr>
              <a:t> Z</a:t>
            </a:r>
            <a:r>
              <a:rPr lang="en-US" altLang="ja-JP" sz="1200" baseline="-25000">
                <a:latin typeface="Arial" panose="020B0604020202020204" pitchFamily="34" charset="0"/>
              </a:rPr>
              <a:t>2</a:t>
            </a:r>
            <a:r>
              <a:rPr lang="en-US" altLang="ja-JP" sz="1200" baseline="30000">
                <a:latin typeface="Arial" panose="020B0604020202020204" pitchFamily="34" charset="0"/>
              </a:rPr>
              <a:t>1/2</a:t>
            </a:r>
            <a:r>
              <a:rPr lang="en-US" altLang="ja-JP" sz="1200">
                <a:latin typeface="Arial" panose="020B0604020202020204" pitchFamily="34" charset="0"/>
              </a:rPr>
              <a:t> (M</a:t>
            </a:r>
            <a:r>
              <a:rPr lang="en-US" altLang="ja-JP" sz="1200" baseline="-25000">
                <a:latin typeface="Arial" panose="020B0604020202020204" pitchFamily="34" charset="0"/>
              </a:rPr>
              <a:t>1</a:t>
            </a:r>
            <a:r>
              <a:rPr lang="en-US" altLang="ja-JP" sz="1200">
                <a:latin typeface="Arial" panose="020B0604020202020204" pitchFamily="34" charset="0"/>
              </a:rPr>
              <a:t>+M</a:t>
            </a:r>
            <a:r>
              <a:rPr lang="en-US" altLang="ja-JP" sz="1200" baseline="-25000">
                <a:latin typeface="Arial" panose="020B0604020202020204" pitchFamily="34" charset="0"/>
              </a:rPr>
              <a:t>2</a:t>
            </a:r>
            <a:r>
              <a:rPr lang="en-US" altLang="ja-JP" sz="1200">
                <a:latin typeface="Arial" panose="020B0604020202020204" pitchFamily="34" charset="0"/>
              </a:rPr>
              <a:t>)</a:t>
            </a:r>
            <a:r>
              <a:rPr lang="en-US" altLang="ja-JP" sz="1200" baseline="30000">
                <a:latin typeface="Arial" panose="020B0604020202020204" pitchFamily="34" charset="0"/>
              </a:rPr>
              <a:t>3/2</a:t>
            </a:r>
            <a:endParaRPr lang="ja-JP" altLang="en-US" sz="1200" baseline="30000">
              <a:latin typeface="Arial" panose="020B0604020202020204" pitchFamily="34" charset="0"/>
            </a:endParaRPr>
          </a:p>
        </p:txBody>
      </p:sp>
      <p:cxnSp>
        <p:nvCxnSpPr>
          <p:cNvPr id="22" name="直線コネクタ 21"/>
          <p:cNvCxnSpPr/>
          <p:nvPr/>
        </p:nvCxnSpPr>
        <p:spPr>
          <a:xfrm>
            <a:off x="2319338" y="5807075"/>
            <a:ext cx="231775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正方形/長方形 20"/>
          <p:cNvSpPr/>
          <p:nvPr/>
        </p:nvSpPr>
        <p:spPr>
          <a:xfrm>
            <a:off x="247650" y="4249738"/>
            <a:ext cx="1006475" cy="592137"/>
          </a:xfrm>
          <a:prstGeom prst="rect">
            <a:avLst/>
          </a:prstGeom>
          <a:solidFill>
            <a:srgbClr val="CCFFCC"/>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2000" b="1" dirty="0">
                <a:solidFill>
                  <a:srgbClr val="00B050"/>
                </a:solidFill>
              </a:rPr>
              <a:t>nuclear</a:t>
            </a:r>
            <a:endParaRPr lang="ja-JP" altLang="en-US" sz="2000" b="1" baseline="-25000" dirty="0">
              <a:solidFill>
                <a:srgbClr val="00B050"/>
              </a:solidFill>
            </a:endParaRPr>
          </a:p>
        </p:txBody>
      </p:sp>
      <p:sp>
        <p:nvSpPr>
          <p:cNvPr id="23" name="正方形/長方形 22"/>
          <p:cNvSpPr/>
          <p:nvPr/>
        </p:nvSpPr>
        <p:spPr>
          <a:xfrm rot="16200000">
            <a:off x="-18256" y="5220494"/>
            <a:ext cx="1538287" cy="1006475"/>
          </a:xfrm>
          <a:prstGeom prst="rect">
            <a:avLst/>
          </a:prstGeom>
          <a:solidFill>
            <a:srgbClr val="CCFFFF"/>
          </a:solid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2400" b="1" dirty="0">
                <a:solidFill>
                  <a:srgbClr val="0000FF"/>
                </a:solidFill>
              </a:rPr>
              <a:t>electronic</a:t>
            </a:r>
            <a:endParaRPr lang="ja-JP" altLang="en-US" sz="2400" b="1" baseline="-25000" dirty="0">
              <a:solidFill>
                <a:srgbClr val="0000FF"/>
              </a:solidFill>
            </a:endParaRPr>
          </a:p>
        </p:txBody>
      </p:sp>
      <p:sp>
        <p:nvSpPr>
          <p:cNvPr id="45078" name="スライド番号プレースホルダー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19DB5705-EC0A-4A90-BAED-051F5E431A79}" type="slidenum">
              <a:rPr lang="ja-JP" altLang="en-US" sz="1200">
                <a:solidFill>
                  <a:srgbClr val="898989"/>
                </a:solidFill>
              </a:rPr>
              <a:pPr>
                <a:spcBef>
                  <a:spcPct val="0"/>
                </a:spcBef>
                <a:buFontTx/>
                <a:buNone/>
              </a:pPr>
              <a:t>39</a:t>
            </a:fld>
            <a:endParaRPr lang="ja-JP" altLang="en-US" sz="1200">
              <a:solidFill>
                <a:srgbClr val="898989"/>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Line 2"/>
          <p:cNvSpPr>
            <a:spLocks noChangeShapeType="1"/>
          </p:cNvSpPr>
          <p:nvPr/>
        </p:nvSpPr>
        <p:spPr bwMode="auto">
          <a:xfrm>
            <a:off x="304800" y="1058863"/>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6147"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 Box 25"/>
          <p:cNvSpPr txBox="1">
            <a:spLocks noChangeArrowheads="1"/>
          </p:cNvSpPr>
          <p:nvPr/>
        </p:nvSpPr>
        <p:spPr bwMode="auto">
          <a:xfrm>
            <a:off x="1381125" y="261938"/>
            <a:ext cx="6781800"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solidFill>
                  <a:schemeClr val="tx1">
                    <a:lumMod val="95000"/>
                    <a:lumOff val="5000"/>
                  </a:schemeClr>
                </a:solidFill>
                <a:ea typeface="+mn-ea"/>
                <a:cs typeface="Arial" pitchFamily="34" charset="0"/>
              </a:rPr>
              <a:t>Integrated Engineering</a:t>
            </a:r>
            <a:endParaRPr lang="ja-JP" altLang="en-US" sz="3600" b="1" dirty="0">
              <a:solidFill>
                <a:schemeClr val="tx1">
                  <a:lumMod val="95000"/>
                  <a:lumOff val="5000"/>
                </a:schemeClr>
              </a:solidFill>
              <a:ea typeface="+mn-ea"/>
              <a:cs typeface="Arial" pitchFamily="34" charset="0"/>
            </a:endParaRPr>
          </a:p>
        </p:txBody>
      </p:sp>
      <p:sp>
        <p:nvSpPr>
          <p:cNvPr id="11269" name="テキスト ボックス 6"/>
          <p:cNvSpPr txBox="1">
            <a:spLocks noChangeArrowheads="1"/>
          </p:cNvSpPr>
          <p:nvPr/>
        </p:nvSpPr>
        <p:spPr bwMode="auto">
          <a:xfrm>
            <a:off x="755650" y="4437063"/>
            <a:ext cx="7704138" cy="1846262"/>
          </a:xfrm>
          <a:prstGeom prst="rect">
            <a:avLst/>
          </a:prstGeom>
          <a:solidFill>
            <a:srgbClr val="CCFFCC"/>
          </a:solidFill>
          <a:ln w="19050">
            <a:solidFill>
              <a:srgbClr val="00B05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400"/>
              <a:t>Nuclear Engineering is supported by many fields of basic science and technology.  This is relatively well-known.</a:t>
            </a:r>
          </a:p>
          <a:p>
            <a:pPr eaLnBrk="1" hangingPunct="1">
              <a:spcBef>
                <a:spcPct val="0"/>
              </a:spcBef>
              <a:buFontTx/>
              <a:buNone/>
            </a:pPr>
            <a:endParaRPr lang="en-US" altLang="ja-JP" sz="1800"/>
          </a:p>
          <a:p>
            <a:pPr eaLnBrk="1" hangingPunct="1">
              <a:spcBef>
                <a:spcPct val="0"/>
              </a:spcBef>
              <a:buFontTx/>
              <a:buNone/>
            </a:pPr>
            <a:r>
              <a:rPr lang="en-US" altLang="ja-JP" sz="2400"/>
              <a:t>Each field has a </a:t>
            </a:r>
            <a:r>
              <a:rPr lang="en-US" altLang="ja-JP" sz="2400">
                <a:solidFill>
                  <a:srgbClr val="FF0000"/>
                </a:solidFill>
              </a:rPr>
              <a:t>layered structure</a:t>
            </a:r>
            <a:r>
              <a:rPr lang="en-US" altLang="ja-JP" sz="2400"/>
              <a:t>, from basic science to application engineering.</a:t>
            </a:r>
          </a:p>
        </p:txBody>
      </p:sp>
      <p:sp>
        <p:nvSpPr>
          <p:cNvPr id="19" name="円/楕円 18"/>
          <p:cNvSpPr/>
          <p:nvPr/>
        </p:nvSpPr>
        <p:spPr>
          <a:xfrm>
            <a:off x="1258888" y="1341438"/>
            <a:ext cx="7058025" cy="792162"/>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ja-JP" sz="3600" dirty="0"/>
              <a:t>Nuclear Engineering</a:t>
            </a:r>
            <a:endParaRPr lang="ja-JP" altLang="en-US" sz="3600" dirty="0"/>
          </a:p>
        </p:txBody>
      </p:sp>
      <p:sp>
        <p:nvSpPr>
          <p:cNvPr id="20" name="上矢印 19"/>
          <p:cNvSpPr/>
          <p:nvPr/>
        </p:nvSpPr>
        <p:spPr>
          <a:xfrm>
            <a:off x="1547813" y="2349500"/>
            <a:ext cx="1152525" cy="1944688"/>
          </a:xfrm>
          <a:prstGeom prst="upArrow">
            <a:avLst>
              <a:gd name="adj1" fmla="val 50000"/>
              <a:gd name="adj2" fmla="val 45065"/>
            </a:avLst>
          </a:prstGeom>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vert="eaVert" anchor="ctr"/>
          <a:lstStyle/>
          <a:p>
            <a:pPr algn="ctr" eaLnBrk="1" fontAlgn="auto" hangingPunct="1">
              <a:spcBef>
                <a:spcPts val="0"/>
              </a:spcBef>
              <a:spcAft>
                <a:spcPts val="0"/>
              </a:spcAft>
              <a:defRPr/>
            </a:pPr>
            <a:r>
              <a:rPr lang="en-US" altLang="ja-JP" sz="1600" dirty="0"/>
              <a:t>Reactor Phys./</a:t>
            </a:r>
            <a:r>
              <a:rPr lang="en-US" altLang="ja-JP" sz="1600" dirty="0" err="1"/>
              <a:t>Nucl</a:t>
            </a:r>
            <a:r>
              <a:rPr lang="en-US" altLang="ja-JP" sz="1600" dirty="0"/>
              <a:t>. Data/</a:t>
            </a:r>
            <a:r>
              <a:rPr lang="en-US" altLang="ja-JP" sz="1600" dirty="0" err="1"/>
              <a:t>Nucl</a:t>
            </a:r>
            <a:r>
              <a:rPr lang="en-US" altLang="ja-JP" sz="1600" dirty="0"/>
              <a:t>. Phys.</a:t>
            </a:r>
            <a:endParaRPr lang="ja-JP" altLang="en-US" sz="1600" dirty="0"/>
          </a:p>
        </p:txBody>
      </p:sp>
      <p:sp>
        <p:nvSpPr>
          <p:cNvPr id="21" name="上矢印 20"/>
          <p:cNvSpPr/>
          <p:nvPr/>
        </p:nvSpPr>
        <p:spPr>
          <a:xfrm>
            <a:off x="2916238" y="2349500"/>
            <a:ext cx="1150937" cy="1944688"/>
          </a:xfrm>
          <a:prstGeom prst="upArrow">
            <a:avLst>
              <a:gd name="adj1" fmla="val 50000"/>
              <a:gd name="adj2" fmla="val 45065"/>
            </a:avLst>
          </a:prstGeom>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vert="eaVert" anchor="ctr"/>
          <a:lstStyle/>
          <a:p>
            <a:pPr algn="ctr" eaLnBrk="1" fontAlgn="auto" hangingPunct="1">
              <a:spcBef>
                <a:spcPts val="0"/>
              </a:spcBef>
              <a:spcAft>
                <a:spcPts val="0"/>
              </a:spcAft>
              <a:defRPr/>
            </a:pPr>
            <a:r>
              <a:rPr lang="en-US" altLang="ja-JP" dirty="0"/>
              <a:t>Nuclear Fuel Technology</a:t>
            </a:r>
            <a:endParaRPr lang="ja-JP" altLang="en-US" dirty="0"/>
          </a:p>
        </p:txBody>
      </p:sp>
      <p:sp>
        <p:nvSpPr>
          <p:cNvPr id="22" name="上矢印 21"/>
          <p:cNvSpPr/>
          <p:nvPr/>
        </p:nvSpPr>
        <p:spPr>
          <a:xfrm>
            <a:off x="4211638" y="2349500"/>
            <a:ext cx="1152525" cy="1944688"/>
          </a:xfrm>
          <a:prstGeom prst="upArrow">
            <a:avLst>
              <a:gd name="adj1" fmla="val 50000"/>
              <a:gd name="adj2" fmla="val 45065"/>
            </a:avLst>
          </a:prstGeom>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vert="eaVert" anchor="ctr"/>
          <a:lstStyle/>
          <a:p>
            <a:pPr algn="ctr" eaLnBrk="1" fontAlgn="auto" hangingPunct="1">
              <a:spcBef>
                <a:spcPts val="0"/>
              </a:spcBef>
              <a:spcAft>
                <a:spcPts val="0"/>
              </a:spcAft>
              <a:defRPr/>
            </a:pPr>
            <a:r>
              <a:rPr lang="en-US" altLang="ja-JP" sz="2000" b="1" dirty="0">
                <a:solidFill>
                  <a:srgbClr val="FFFF00"/>
                </a:solidFill>
              </a:rPr>
              <a:t>Mech. Eng. /Materials Sci.</a:t>
            </a:r>
            <a:endParaRPr lang="ja-JP" altLang="en-US" sz="2000" b="1" dirty="0">
              <a:solidFill>
                <a:srgbClr val="FFFF00"/>
              </a:solidFill>
            </a:endParaRPr>
          </a:p>
        </p:txBody>
      </p:sp>
      <p:sp>
        <p:nvSpPr>
          <p:cNvPr id="23" name="上矢印 22"/>
          <p:cNvSpPr/>
          <p:nvPr/>
        </p:nvSpPr>
        <p:spPr>
          <a:xfrm>
            <a:off x="5580063" y="2349500"/>
            <a:ext cx="1152525" cy="1944688"/>
          </a:xfrm>
          <a:prstGeom prst="upArrow">
            <a:avLst>
              <a:gd name="adj1" fmla="val 50000"/>
              <a:gd name="adj2" fmla="val 45065"/>
            </a:avLst>
          </a:prstGeom>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vert="eaVert" anchor="ctr"/>
          <a:lstStyle/>
          <a:p>
            <a:pPr algn="ctr" eaLnBrk="1" fontAlgn="auto" hangingPunct="1">
              <a:spcBef>
                <a:spcPts val="0"/>
              </a:spcBef>
              <a:spcAft>
                <a:spcPts val="0"/>
              </a:spcAft>
              <a:defRPr/>
            </a:pPr>
            <a:r>
              <a:rPr lang="en-US" altLang="ja-JP" dirty="0"/>
              <a:t>Rad. Protection</a:t>
            </a:r>
            <a:endParaRPr lang="ja-JP" altLang="en-US" dirty="0"/>
          </a:p>
        </p:txBody>
      </p:sp>
      <p:sp>
        <p:nvSpPr>
          <p:cNvPr id="24" name="上矢印 23"/>
          <p:cNvSpPr/>
          <p:nvPr/>
        </p:nvSpPr>
        <p:spPr>
          <a:xfrm>
            <a:off x="6948488" y="2349500"/>
            <a:ext cx="1152525" cy="1944688"/>
          </a:xfrm>
          <a:prstGeom prst="upArrow">
            <a:avLst>
              <a:gd name="adj1" fmla="val 50000"/>
              <a:gd name="adj2" fmla="val 45065"/>
            </a:avLst>
          </a:prstGeom>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vert="eaVert" anchor="ctr"/>
          <a:lstStyle/>
          <a:p>
            <a:pPr algn="ctr" eaLnBrk="1" fontAlgn="auto" hangingPunct="1">
              <a:spcBef>
                <a:spcPts val="0"/>
              </a:spcBef>
              <a:spcAft>
                <a:spcPts val="0"/>
              </a:spcAft>
              <a:defRPr/>
            </a:pPr>
            <a:r>
              <a:rPr lang="en-US" altLang="ja-JP" dirty="0"/>
              <a:t>Environment Sci.</a:t>
            </a:r>
            <a:endParaRPr lang="ja-JP" altLang="en-US" dirty="0"/>
          </a:p>
        </p:txBody>
      </p:sp>
      <p:sp>
        <p:nvSpPr>
          <p:cNvPr id="6156" name="スライド番号プレースホルダー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2CC833ED-10A2-490D-A60A-3730BD807A13}" type="slidenum">
              <a:rPr lang="ja-JP" altLang="en-US" sz="1200">
                <a:solidFill>
                  <a:srgbClr val="898989"/>
                </a:solidFill>
              </a:rPr>
              <a:pPr>
                <a:spcBef>
                  <a:spcPct val="0"/>
                </a:spcBef>
                <a:buFontTx/>
                <a:buNone/>
              </a:pPr>
              <a:t>4</a:t>
            </a:fld>
            <a:endParaRPr lang="ja-JP" altLang="en-US" sz="120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nodeType="clickEffect">
                                  <p:stCondLst>
                                    <p:cond delay="0"/>
                                  </p:stCondLst>
                                  <p:childTnLst>
                                    <p:set>
                                      <p:cBhvr>
                                        <p:cTn id="6" dur="1" fill="hold">
                                          <p:stCondLst>
                                            <p:cond delay="0"/>
                                          </p:stCondLst>
                                        </p:cTn>
                                        <p:tgtEl>
                                          <p:spTgt spid="11269">
                                            <p:txEl>
                                              <p:pRg st="2" end="2"/>
                                            </p:txEl>
                                          </p:spTgt>
                                        </p:tgtEl>
                                        <p:attrNameLst>
                                          <p:attrName>style.visibility</p:attrName>
                                        </p:attrNameLst>
                                      </p:cBhvr>
                                      <p:to>
                                        <p:strVal val="visible"/>
                                      </p:to>
                                    </p:set>
                                    <p:animEffect transition="in" filter="randombar(horizontal)">
                                      <p:cBhvr>
                                        <p:cTn id="7" dur="500"/>
                                        <p:tgtEl>
                                          <p:spTgt spid="1126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Line 2"/>
          <p:cNvSpPr>
            <a:spLocks noChangeShapeType="1"/>
          </p:cNvSpPr>
          <p:nvPr/>
        </p:nvSpPr>
        <p:spPr bwMode="auto">
          <a:xfrm>
            <a:off x="304800" y="90805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46083"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4" name="テキスト ボックス 31"/>
          <p:cNvSpPr txBox="1">
            <a:spLocks noChangeArrowheads="1"/>
          </p:cNvSpPr>
          <p:nvPr/>
        </p:nvSpPr>
        <p:spPr bwMode="auto">
          <a:xfrm>
            <a:off x="803275" y="1020763"/>
            <a:ext cx="7396163" cy="338137"/>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600">
                <a:solidFill>
                  <a:srgbClr val="00B050"/>
                </a:solidFill>
                <a:latin typeface="Arial" panose="020B0604020202020204" pitchFamily="34" charset="0"/>
              </a:rPr>
              <a:t>nuclear stopping power Sn, (dε/dρ)</a:t>
            </a:r>
            <a:r>
              <a:rPr lang="en-US" altLang="ja-JP" sz="1600" baseline="-25000">
                <a:solidFill>
                  <a:srgbClr val="00B050"/>
                </a:solidFill>
                <a:latin typeface="Arial" panose="020B0604020202020204" pitchFamily="34" charset="0"/>
              </a:rPr>
              <a:t>n</a:t>
            </a:r>
            <a:r>
              <a:rPr lang="en-US" altLang="ja-JP" sz="1600">
                <a:latin typeface="Arial" panose="020B0604020202020204" pitchFamily="34" charset="0"/>
              </a:rPr>
              <a:t>, and </a:t>
            </a:r>
            <a:r>
              <a:rPr lang="en-US" altLang="ja-JP" sz="1600">
                <a:solidFill>
                  <a:srgbClr val="0000FF"/>
                </a:solidFill>
                <a:latin typeface="Arial" panose="020B0604020202020204" pitchFamily="34" charset="0"/>
              </a:rPr>
              <a:t>electronic stopping power</a:t>
            </a:r>
            <a:r>
              <a:rPr lang="ja-JP" altLang="en-US" sz="1600">
                <a:solidFill>
                  <a:srgbClr val="0000FF"/>
                </a:solidFill>
                <a:latin typeface="Arial" panose="020B0604020202020204" pitchFamily="34" charset="0"/>
              </a:rPr>
              <a:t> </a:t>
            </a:r>
            <a:r>
              <a:rPr lang="en-US" altLang="ja-JP" sz="1600">
                <a:solidFill>
                  <a:srgbClr val="0000FF"/>
                </a:solidFill>
                <a:latin typeface="Arial" panose="020B0604020202020204" pitchFamily="34" charset="0"/>
              </a:rPr>
              <a:t>Se, (dε/dρ)</a:t>
            </a:r>
            <a:r>
              <a:rPr lang="en-US" altLang="ja-JP" sz="1600" baseline="-25000">
                <a:solidFill>
                  <a:srgbClr val="0000FF"/>
                </a:solidFill>
                <a:latin typeface="Arial" panose="020B0604020202020204" pitchFamily="34" charset="0"/>
              </a:rPr>
              <a:t>e</a:t>
            </a:r>
          </a:p>
        </p:txBody>
      </p:sp>
      <p:sp>
        <p:nvSpPr>
          <p:cNvPr id="3" name="正方形/長方形 2"/>
          <p:cNvSpPr/>
          <p:nvPr/>
        </p:nvSpPr>
        <p:spPr>
          <a:xfrm>
            <a:off x="1628775" y="1509713"/>
            <a:ext cx="6375400" cy="3217862"/>
          </a:xfrm>
          <a:prstGeom prst="rect">
            <a:avLst/>
          </a:prstGeom>
          <a:solidFill>
            <a:srgbClr val="FFFFCC"/>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cxnSp>
        <p:nvCxnSpPr>
          <p:cNvPr id="7" name="直線コネクタ 6"/>
          <p:cNvCxnSpPr/>
          <p:nvPr/>
        </p:nvCxnSpPr>
        <p:spPr>
          <a:xfrm>
            <a:off x="4816475" y="4522788"/>
            <a:ext cx="0" cy="20478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直線コネクタ 20"/>
          <p:cNvCxnSpPr/>
          <p:nvPr/>
        </p:nvCxnSpPr>
        <p:spPr>
          <a:xfrm>
            <a:off x="3281363" y="4522788"/>
            <a:ext cx="0" cy="20478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直線コネクタ 21"/>
          <p:cNvCxnSpPr/>
          <p:nvPr/>
        </p:nvCxnSpPr>
        <p:spPr>
          <a:xfrm>
            <a:off x="6453188" y="4522788"/>
            <a:ext cx="0" cy="20478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6089" name="テキスト ボックス 31"/>
          <p:cNvSpPr txBox="1">
            <a:spLocks noChangeArrowheads="1"/>
          </p:cNvSpPr>
          <p:nvPr/>
        </p:nvSpPr>
        <p:spPr bwMode="auto">
          <a:xfrm>
            <a:off x="4187825" y="4802188"/>
            <a:ext cx="6270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800">
                <a:solidFill>
                  <a:srgbClr val="FF0000"/>
                </a:solidFill>
                <a:latin typeface="Arial" panose="020B0604020202020204" pitchFamily="34" charset="0"/>
              </a:rPr>
              <a:t>ε</a:t>
            </a:r>
            <a:r>
              <a:rPr lang="en-US" altLang="ja-JP" sz="1800" baseline="30000">
                <a:solidFill>
                  <a:srgbClr val="FF0000"/>
                </a:solidFill>
                <a:latin typeface="Arial" panose="020B0604020202020204" pitchFamily="34" charset="0"/>
              </a:rPr>
              <a:t>1/2</a:t>
            </a:r>
          </a:p>
        </p:txBody>
      </p:sp>
      <p:sp>
        <p:nvSpPr>
          <p:cNvPr id="46090" name="テキスト ボックス 31"/>
          <p:cNvSpPr txBox="1">
            <a:spLocks noChangeArrowheads="1"/>
          </p:cNvSpPr>
          <p:nvPr/>
        </p:nvSpPr>
        <p:spPr bwMode="auto">
          <a:xfrm>
            <a:off x="1489075" y="4727575"/>
            <a:ext cx="25717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600">
                <a:latin typeface="Arial" panose="020B0604020202020204" pitchFamily="34" charset="0"/>
              </a:rPr>
              <a:t>0</a:t>
            </a:r>
          </a:p>
        </p:txBody>
      </p:sp>
      <p:sp>
        <p:nvSpPr>
          <p:cNvPr id="46091" name="テキスト ボックス 31"/>
          <p:cNvSpPr txBox="1">
            <a:spLocks noChangeArrowheads="1"/>
          </p:cNvSpPr>
          <p:nvPr/>
        </p:nvSpPr>
        <p:spPr bwMode="auto">
          <a:xfrm>
            <a:off x="3132138" y="4727575"/>
            <a:ext cx="25717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600">
                <a:latin typeface="Arial" panose="020B0604020202020204" pitchFamily="34" charset="0"/>
              </a:rPr>
              <a:t>1</a:t>
            </a:r>
          </a:p>
        </p:txBody>
      </p:sp>
      <p:sp>
        <p:nvSpPr>
          <p:cNvPr id="46092" name="テキスト ボックス 31"/>
          <p:cNvSpPr txBox="1">
            <a:spLocks noChangeArrowheads="1"/>
          </p:cNvSpPr>
          <p:nvPr/>
        </p:nvSpPr>
        <p:spPr bwMode="auto">
          <a:xfrm>
            <a:off x="4673600" y="4727575"/>
            <a:ext cx="25717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600">
                <a:latin typeface="Arial" panose="020B0604020202020204" pitchFamily="34" charset="0"/>
              </a:rPr>
              <a:t>2</a:t>
            </a:r>
          </a:p>
        </p:txBody>
      </p:sp>
      <p:sp>
        <p:nvSpPr>
          <p:cNvPr id="46093" name="テキスト ボックス 31"/>
          <p:cNvSpPr txBox="1">
            <a:spLocks noChangeArrowheads="1"/>
          </p:cNvSpPr>
          <p:nvPr/>
        </p:nvSpPr>
        <p:spPr bwMode="auto">
          <a:xfrm>
            <a:off x="6318250" y="4727575"/>
            <a:ext cx="25717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600">
                <a:latin typeface="Arial" panose="020B0604020202020204" pitchFamily="34" charset="0"/>
              </a:rPr>
              <a:t>3</a:t>
            </a:r>
          </a:p>
        </p:txBody>
      </p:sp>
      <p:sp>
        <p:nvSpPr>
          <p:cNvPr id="46094" name="テキスト ボックス 31"/>
          <p:cNvSpPr txBox="1">
            <a:spLocks noChangeArrowheads="1"/>
          </p:cNvSpPr>
          <p:nvPr/>
        </p:nvSpPr>
        <p:spPr bwMode="auto">
          <a:xfrm>
            <a:off x="7829550" y="4725988"/>
            <a:ext cx="25876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600">
                <a:latin typeface="Arial" panose="020B0604020202020204" pitchFamily="34" charset="0"/>
              </a:rPr>
              <a:t>4</a:t>
            </a:r>
          </a:p>
        </p:txBody>
      </p:sp>
      <p:cxnSp>
        <p:nvCxnSpPr>
          <p:cNvPr id="29" name="直線コネクタ 28"/>
          <p:cNvCxnSpPr/>
          <p:nvPr/>
        </p:nvCxnSpPr>
        <p:spPr>
          <a:xfrm flipH="1">
            <a:off x="1628775" y="4289425"/>
            <a:ext cx="2159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直線コネクタ 30"/>
          <p:cNvCxnSpPr/>
          <p:nvPr/>
        </p:nvCxnSpPr>
        <p:spPr>
          <a:xfrm flipH="1">
            <a:off x="1617663" y="3832225"/>
            <a:ext cx="2159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直線コネクタ 31"/>
          <p:cNvCxnSpPr/>
          <p:nvPr/>
        </p:nvCxnSpPr>
        <p:spPr>
          <a:xfrm flipH="1">
            <a:off x="1617663" y="3346450"/>
            <a:ext cx="2159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直線コネクタ 32"/>
          <p:cNvCxnSpPr/>
          <p:nvPr/>
        </p:nvCxnSpPr>
        <p:spPr>
          <a:xfrm flipH="1">
            <a:off x="1620838" y="2862263"/>
            <a:ext cx="2159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直線コネクタ 33"/>
          <p:cNvCxnSpPr/>
          <p:nvPr/>
        </p:nvCxnSpPr>
        <p:spPr>
          <a:xfrm flipH="1">
            <a:off x="1628775" y="2414588"/>
            <a:ext cx="2159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直線コネクタ 34"/>
          <p:cNvCxnSpPr/>
          <p:nvPr/>
        </p:nvCxnSpPr>
        <p:spPr>
          <a:xfrm flipH="1">
            <a:off x="1628775" y="1966913"/>
            <a:ext cx="2159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6101" name="テキスト ボックス 31"/>
          <p:cNvSpPr txBox="1">
            <a:spLocks noChangeArrowheads="1"/>
          </p:cNvSpPr>
          <p:nvPr/>
        </p:nvSpPr>
        <p:spPr bwMode="auto">
          <a:xfrm>
            <a:off x="1257300" y="4119563"/>
            <a:ext cx="36036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3600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r">
              <a:spcBef>
                <a:spcPct val="0"/>
              </a:spcBef>
              <a:buFontTx/>
              <a:buNone/>
            </a:pPr>
            <a:r>
              <a:rPr lang="en-US" altLang="ja-JP" sz="1600">
                <a:latin typeface="Arial" panose="020B0604020202020204" pitchFamily="34" charset="0"/>
              </a:rPr>
              <a:t>0.1</a:t>
            </a:r>
          </a:p>
        </p:txBody>
      </p:sp>
      <p:sp>
        <p:nvSpPr>
          <p:cNvPr id="46102" name="テキスト ボックス 31"/>
          <p:cNvSpPr txBox="1">
            <a:spLocks noChangeArrowheads="1"/>
          </p:cNvSpPr>
          <p:nvPr/>
        </p:nvSpPr>
        <p:spPr bwMode="auto">
          <a:xfrm>
            <a:off x="1250950" y="3679825"/>
            <a:ext cx="36036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3600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r">
              <a:spcBef>
                <a:spcPct val="0"/>
              </a:spcBef>
              <a:buFontTx/>
              <a:buNone/>
            </a:pPr>
            <a:r>
              <a:rPr lang="en-US" altLang="ja-JP" sz="1600">
                <a:latin typeface="Arial" panose="020B0604020202020204" pitchFamily="34" charset="0"/>
              </a:rPr>
              <a:t>0.2</a:t>
            </a:r>
          </a:p>
        </p:txBody>
      </p:sp>
      <p:sp>
        <p:nvSpPr>
          <p:cNvPr id="46103" name="テキスト ボックス 31"/>
          <p:cNvSpPr txBox="1">
            <a:spLocks noChangeArrowheads="1"/>
          </p:cNvSpPr>
          <p:nvPr/>
        </p:nvSpPr>
        <p:spPr bwMode="auto">
          <a:xfrm>
            <a:off x="1241425" y="3184525"/>
            <a:ext cx="3603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3600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r">
              <a:spcBef>
                <a:spcPct val="0"/>
              </a:spcBef>
              <a:buFontTx/>
              <a:buNone/>
            </a:pPr>
            <a:r>
              <a:rPr lang="en-US" altLang="ja-JP" sz="1600">
                <a:latin typeface="Arial" panose="020B0604020202020204" pitchFamily="34" charset="0"/>
              </a:rPr>
              <a:t>0.3</a:t>
            </a:r>
          </a:p>
        </p:txBody>
      </p:sp>
      <p:sp>
        <p:nvSpPr>
          <p:cNvPr id="46104" name="テキスト ボックス 31"/>
          <p:cNvSpPr txBox="1">
            <a:spLocks noChangeArrowheads="1"/>
          </p:cNvSpPr>
          <p:nvPr/>
        </p:nvSpPr>
        <p:spPr bwMode="auto">
          <a:xfrm>
            <a:off x="1260475" y="2727325"/>
            <a:ext cx="36036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3600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r">
              <a:spcBef>
                <a:spcPct val="0"/>
              </a:spcBef>
              <a:buFontTx/>
              <a:buNone/>
            </a:pPr>
            <a:r>
              <a:rPr lang="en-US" altLang="ja-JP" sz="1600">
                <a:latin typeface="Arial" panose="020B0604020202020204" pitchFamily="34" charset="0"/>
              </a:rPr>
              <a:t>0.4</a:t>
            </a:r>
          </a:p>
        </p:txBody>
      </p:sp>
      <p:sp>
        <p:nvSpPr>
          <p:cNvPr id="46105" name="テキスト ボックス 31"/>
          <p:cNvSpPr txBox="1">
            <a:spLocks noChangeArrowheads="1"/>
          </p:cNvSpPr>
          <p:nvPr/>
        </p:nvSpPr>
        <p:spPr bwMode="auto">
          <a:xfrm>
            <a:off x="1250950" y="2289175"/>
            <a:ext cx="3603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3600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r">
              <a:spcBef>
                <a:spcPct val="0"/>
              </a:spcBef>
              <a:buFontTx/>
              <a:buNone/>
            </a:pPr>
            <a:r>
              <a:rPr lang="en-US" altLang="ja-JP" sz="1600">
                <a:latin typeface="Arial" panose="020B0604020202020204" pitchFamily="34" charset="0"/>
              </a:rPr>
              <a:t>0.5</a:t>
            </a:r>
          </a:p>
        </p:txBody>
      </p:sp>
      <p:sp>
        <p:nvSpPr>
          <p:cNvPr id="46106" name="テキスト ボックス 31"/>
          <p:cNvSpPr txBox="1">
            <a:spLocks noChangeArrowheads="1"/>
          </p:cNvSpPr>
          <p:nvPr/>
        </p:nvSpPr>
        <p:spPr bwMode="auto">
          <a:xfrm>
            <a:off x="1250950" y="1824038"/>
            <a:ext cx="36036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3600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r">
              <a:spcBef>
                <a:spcPct val="0"/>
              </a:spcBef>
              <a:buFontTx/>
              <a:buNone/>
            </a:pPr>
            <a:r>
              <a:rPr lang="en-US" altLang="ja-JP" sz="1600">
                <a:latin typeface="Arial" panose="020B0604020202020204" pitchFamily="34" charset="0"/>
              </a:rPr>
              <a:t>0.6</a:t>
            </a:r>
          </a:p>
        </p:txBody>
      </p:sp>
      <p:sp>
        <p:nvSpPr>
          <p:cNvPr id="42" name="フリーフォーム 41"/>
          <p:cNvSpPr/>
          <p:nvPr/>
        </p:nvSpPr>
        <p:spPr>
          <a:xfrm>
            <a:off x="1749425" y="2652713"/>
            <a:ext cx="6235700" cy="1795462"/>
          </a:xfrm>
          <a:custGeom>
            <a:avLst/>
            <a:gdLst>
              <a:gd name="connsiteX0" fmla="*/ 0 w 4784437"/>
              <a:gd name="connsiteY0" fmla="*/ 1084950 h 1445168"/>
              <a:gd name="connsiteX1" fmla="*/ 886691 w 4784437"/>
              <a:gd name="connsiteY1" fmla="*/ 604659 h 1445168"/>
              <a:gd name="connsiteX2" fmla="*/ 2613891 w 4784437"/>
              <a:gd name="connsiteY2" fmla="*/ 22768 h 1445168"/>
              <a:gd name="connsiteX3" fmla="*/ 4784437 w 4784437"/>
              <a:gd name="connsiteY3" fmla="*/ 1445168 h 1445168"/>
              <a:gd name="connsiteX4" fmla="*/ 4784437 w 4784437"/>
              <a:gd name="connsiteY4" fmla="*/ 1445168 h 1445168"/>
              <a:gd name="connsiteX0" fmla="*/ 0 w 4784437"/>
              <a:gd name="connsiteY0" fmla="*/ 1065048 h 1425266"/>
              <a:gd name="connsiteX1" fmla="*/ 2613891 w 4784437"/>
              <a:gd name="connsiteY1" fmla="*/ 2866 h 1425266"/>
              <a:gd name="connsiteX2" fmla="*/ 4784437 w 4784437"/>
              <a:gd name="connsiteY2" fmla="*/ 1425266 h 1425266"/>
              <a:gd name="connsiteX3" fmla="*/ 4784437 w 4784437"/>
              <a:gd name="connsiteY3" fmla="*/ 1425266 h 1425266"/>
              <a:gd name="connsiteX0" fmla="*/ 0 w 4784437"/>
              <a:gd name="connsiteY0" fmla="*/ 4027746 h 4387964"/>
              <a:gd name="connsiteX1" fmla="*/ 1154546 w 4784437"/>
              <a:gd name="connsiteY1" fmla="*/ 691 h 4387964"/>
              <a:gd name="connsiteX2" fmla="*/ 4784437 w 4784437"/>
              <a:gd name="connsiteY2" fmla="*/ 4387964 h 4387964"/>
              <a:gd name="connsiteX3" fmla="*/ 4784437 w 4784437"/>
              <a:gd name="connsiteY3" fmla="*/ 4387964 h 4387964"/>
              <a:gd name="connsiteX0" fmla="*/ 0 w 6862619"/>
              <a:gd name="connsiteY0" fmla="*/ 4027746 h 4838297"/>
              <a:gd name="connsiteX1" fmla="*/ 1154546 w 6862619"/>
              <a:gd name="connsiteY1" fmla="*/ 691 h 4838297"/>
              <a:gd name="connsiteX2" fmla="*/ 4784437 w 6862619"/>
              <a:gd name="connsiteY2" fmla="*/ 4387964 h 4838297"/>
              <a:gd name="connsiteX3" fmla="*/ 6862619 w 6862619"/>
              <a:gd name="connsiteY3" fmla="*/ 4785127 h 4838297"/>
              <a:gd name="connsiteX0" fmla="*/ 0 w 6862619"/>
              <a:gd name="connsiteY0" fmla="*/ 4100694 h 4858075"/>
              <a:gd name="connsiteX1" fmla="*/ 1154546 w 6862619"/>
              <a:gd name="connsiteY1" fmla="*/ 73639 h 4858075"/>
              <a:gd name="connsiteX2" fmla="*/ 2641601 w 6862619"/>
              <a:gd name="connsiteY2" fmla="*/ 1745421 h 4858075"/>
              <a:gd name="connsiteX3" fmla="*/ 6862619 w 6862619"/>
              <a:gd name="connsiteY3" fmla="*/ 4858075 h 4858075"/>
              <a:gd name="connsiteX0" fmla="*/ 0 w 2641601"/>
              <a:gd name="connsiteY0" fmla="*/ 4100694 h 4100694"/>
              <a:gd name="connsiteX1" fmla="*/ 1154546 w 2641601"/>
              <a:gd name="connsiteY1" fmla="*/ 73639 h 4100694"/>
              <a:gd name="connsiteX2" fmla="*/ 2641601 w 2641601"/>
              <a:gd name="connsiteY2" fmla="*/ 1745421 h 4100694"/>
              <a:gd name="connsiteX0" fmla="*/ 0 w 3020292"/>
              <a:gd name="connsiteY0" fmla="*/ 1866587 h 1866587"/>
              <a:gd name="connsiteX1" fmla="*/ 1533237 w 3020292"/>
              <a:gd name="connsiteY1" fmla="*/ 841 h 1866587"/>
              <a:gd name="connsiteX2" fmla="*/ 3020292 w 3020292"/>
              <a:gd name="connsiteY2" fmla="*/ 1672623 h 1866587"/>
              <a:gd name="connsiteX0" fmla="*/ 0 w 3205020"/>
              <a:gd name="connsiteY0" fmla="*/ 1865924 h 1865924"/>
              <a:gd name="connsiteX1" fmla="*/ 1533237 w 3205020"/>
              <a:gd name="connsiteY1" fmla="*/ 178 h 1865924"/>
              <a:gd name="connsiteX2" fmla="*/ 3205020 w 3205020"/>
              <a:gd name="connsiteY2" fmla="*/ 1773560 h 1865924"/>
              <a:gd name="connsiteX0" fmla="*/ 0 w 3205020"/>
              <a:gd name="connsiteY0" fmla="*/ 1865863 h 1865863"/>
              <a:gd name="connsiteX1" fmla="*/ 1533237 w 3205020"/>
              <a:gd name="connsiteY1" fmla="*/ 117 h 1865863"/>
              <a:gd name="connsiteX2" fmla="*/ 3205020 w 3205020"/>
              <a:gd name="connsiteY2" fmla="*/ 1773499 h 1865863"/>
              <a:gd name="connsiteX0" fmla="*/ 0 w 3205020"/>
              <a:gd name="connsiteY0" fmla="*/ 1725666 h 1725666"/>
              <a:gd name="connsiteX1" fmla="*/ 736509 w 3205020"/>
              <a:gd name="connsiteY1" fmla="*/ 129 h 1725666"/>
              <a:gd name="connsiteX2" fmla="*/ 3205020 w 3205020"/>
              <a:gd name="connsiteY2" fmla="*/ 1633302 h 1725666"/>
              <a:gd name="connsiteX0" fmla="*/ 0 w 3205020"/>
              <a:gd name="connsiteY0" fmla="*/ 1725684 h 1725684"/>
              <a:gd name="connsiteX1" fmla="*/ 736509 w 3205020"/>
              <a:gd name="connsiteY1" fmla="*/ 147 h 1725684"/>
              <a:gd name="connsiteX2" fmla="*/ 3205020 w 3205020"/>
              <a:gd name="connsiteY2" fmla="*/ 1633320 h 1725684"/>
              <a:gd name="connsiteX0" fmla="*/ 0 w 3205020"/>
              <a:gd name="connsiteY0" fmla="*/ 1725684 h 1725684"/>
              <a:gd name="connsiteX1" fmla="*/ 736509 w 3205020"/>
              <a:gd name="connsiteY1" fmla="*/ 147 h 1725684"/>
              <a:gd name="connsiteX2" fmla="*/ 3205020 w 3205020"/>
              <a:gd name="connsiteY2" fmla="*/ 1633320 h 1725684"/>
              <a:gd name="connsiteX0" fmla="*/ 0 w 3205020"/>
              <a:gd name="connsiteY0" fmla="*/ 1725551 h 1725551"/>
              <a:gd name="connsiteX1" fmla="*/ 736509 w 3205020"/>
              <a:gd name="connsiteY1" fmla="*/ 14 h 1725551"/>
              <a:gd name="connsiteX2" fmla="*/ 3205020 w 3205020"/>
              <a:gd name="connsiteY2" fmla="*/ 1633187 h 1725551"/>
              <a:gd name="connsiteX0" fmla="*/ 0 w 3114482"/>
              <a:gd name="connsiteY0" fmla="*/ 1553079 h 1633279"/>
              <a:gd name="connsiteX1" fmla="*/ 645971 w 3114482"/>
              <a:gd name="connsiteY1" fmla="*/ 106 h 1633279"/>
              <a:gd name="connsiteX2" fmla="*/ 3114482 w 3114482"/>
              <a:gd name="connsiteY2" fmla="*/ 1633279 h 1633279"/>
              <a:gd name="connsiteX0" fmla="*/ 0 w 3114482"/>
              <a:gd name="connsiteY0" fmla="*/ 1553079 h 1633279"/>
              <a:gd name="connsiteX1" fmla="*/ 406883 w 3114482"/>
              <a:gd name="connsiteY1" fmla="*/ 106 h 1633279"/>
              <a:gd name="connsiteX2" fmla="*/ 3114482 w 3114482"/>
              <a:gd name="connsiteY2" fmla="*/ 1633279 h 1633279"/>
              <a:gd name="connsiteX0" fmla="*/ 0 w 3114482"/>
              <a:gd name="connsiteY0" fmla="*/ 1552973 h 1633173"/>
              <a:gd name="connsiteX1" fmla="*/ 406883 w 3114482"/>
              <a:gd name="connsiteY1" fmla="*/ 0 h 1633173"/>
              <a:gd name="connsiteX2" fmla="*/ 3114482 w 3114482"/>
              <a:gd name="connsiteY2" fmla="*/ 1633173 h 1633173"/>
              <a:gd name="connsiteX0" fmla="*/ 0 w 3114482"/>
              <a:gd name="connsiteY0" fmla="*/ 1552973 h 1633173"/>
              <a:gd name="connsiteX1" fmla="*/ 406883 w 3114482"/>
              <a:gd name="connsiteY1" fmla="*/ 0 h 1633173"/>
              <a:gd name="connsiteX2" fmla="*/ 3114482 w 3114482"/>
              <a:gd name="connsiteY2" fmla="*/ 1633173 h 1633173"/>
              <a:gd name="connsiteX0" fmla="*/ 0 w 3156674"/>
              <a:gd name="connsiteY0" fmla="*/ 1561080 h 1633173"/>
              <a:gd name="connsiteX1" fmla="*/ 449075 w 3156674"/>
              <a:gd name="connsiteY1" fmla="*/ 0 h 1633173"/>
              <a:gd name="connsiteX2" fmla="*/ 3156674 w 3156674"/>
              <a:gd name="connsiteY2" fmla="*/ 1633173 h 1633173"/>
              <a:gd name="connsiteX0" fmla="*/ 0 w 3133234"/>
              <a:gd name="connsiteY0" fmla="*/ 1561080 h 1561080"/>
              <a:gd name="connsiteX1" fmla="*/ 449075 w 3133234"/>
              <a:gd name="connsiteY1" fmla="*/ 0 h 1561080"/>
              <a:gd name="connsiteX2" fmla="*/ 3133234 w 3133234"/>
              <a:gd name="connsiteY2" fmla="*/ 1560209 h 1561080"/>
            </a:gdLst>
            <a:ahLst/>
            <a:cxnLst>
              <a:cxn ang="0">
                <a:pos x="connsiteX0" y="connsiteY0"/>
              </a:cxn>
              <a:cxn ang="0">
                <a:pos x="connsiteX1" y="connsiteY1"/>
              </a:cxn>
              <a:cxn ang="0">
                <a:pos x="connsiteX2" y="connsiteY2"/>
              </a:cxn>
            </a:cxnLst>
            <a:rect l="l" t="t" r="r" b="b"/>
            <a:pathLst>
              <a:path w="3133234" h="1561080">
                <a:moveTo>
                  <a:pt x="0" y="1561080"/>
                </a:moveTo>
                <a:cubicBezTo>
                  <a:pt x="18478" y="1234617"/>
                  <a:pt x="56571" y="10955"/>
                  <a:pt x="449075" y="0"/>
                </a:cubicBezTo>
                <a:cubicBezTo>
                  <a:pt x="968155" y="13367"/>
                  <a:pt x="903486" y="1105925"/>
                  <a:pt x="3133234" y="1560209"/>
                </a:cubicBezTo>
              </a:path>
            </a:pathLst>
          </a:cu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cxnSp>
        <p:nvCxnSpPr>
          <p:cNvPr id="11" name="直線コネクタ 10"/>
          <p:cNvCxnSpPr/>
          <p:nvPr/>
        </p:nvCxnSpPr>
        <p:spPr>
          <a:xfrm flipV="1">
            <a:off x="1611313" y="1501775"/>
            <a:ext cx="5514975" cy="3225800"/>
          </a:xfrm>
          <a:prstGeom prst="line">
            <a:avLst/>
          </a:prstGeom>
          <a:ln w="38100">
            <a:solidFill>
              <a:srgbClr val="0000FF"/>
            </a:solidFill>
          </a:ln>
        </p:spPr>
        <p:style>
          <a:lnRef idx="1">
            <a:schemeClr val="accent1"/>
          </a:lnRef>
          <a:fillRef idx="0">
            <a:schemeClr val="accent1"/>
          </a:fillRef>
          <a:effectRef idx="0">
            <a:schemeClr val="accent1"/>
          </a:effectRef>
          <a:fontRef idx="minor">
            <a:schemeClr val="tx1"/>
          </a:fontRef>
        </p:style>
      </p:cxnSp>
      <p:sp>
        <p:nvSpPr>
          <p:cNvPr id="46109" name="テキスト ボックス 31"/>
          <p:cNvSpPr txBox="1">
            <a:spLocks noChangeArrowheads="1"/>
          </p:cNvSpPr>
          <p:nvPr/>
        </p:nvSpPr>
        <p:spPr bwMode="auto">
          <a:xfrm rot="-5400000">
            <a:off x="-196850" y="3065463"/>
            <a:ext cx="2425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a:spcBef>
                <a:spcPct val="0"/>
              </a:spcBef>
              <a:buFontTx/>
              <a:buNone/>
            </a:pPr>
            <a:r>
              <a:rPr lang="en-US" altLang="ja-JP" sz="1600">
                <a:latin typeface="Arial" panose="020B0604020202020204" pitchFamily="34" charset="0"/>
              </a:rPr>
              <a:t>dimensionless stopping power, (dε/dρ)</a:t>
            </a:r>
          </a:p>
        </p:txBody>
      </p:sp>
      <p:sp>
        <p:nvSpPr>
          <p:cNvPr id="46110" name="テキスト ボックス 12"/>
          <p:cNvSpPr txBox="1">
            <a:spLocks noChangeArrowheads="1"/>
          </p:cNvSpPr>
          <p:nvPr/>
        </p:nvSpPr>
        <p:spPr bwMode="auto">
          <a:xfrm>
            <a:off x="5870575" y="3424238"/>
            <a:ext cx="2119313"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r">
              <a:spcBef>
                <a:spcPct val="0"/>
              </a:spcBef>
              <a:buFontTx/>
              <a:buNone/>
            </a:pPr>
            <a:r>
              <a:rPr lang="en-US" altLang="ja-JP" sz="1400" b="1">
                <a:solidFill>
                  <a:srgbClr val="00B050"/>
                </a:solidFill>
                <a:latin typeface="Arial" panose="020B0604020202020204" pitchFamily="34" charset="0"/>
              </a:rPr>
              <a:t>nuclear stopping power for all projectile and target elements</a:t>
            </a:r>
            <a:endParaRPr lang="ja-JP" altLang="en-US" sz="1400" b="1">
              <a:solidFill>
                <a:srgbClr val="00B050"/>
              </a:solidFill>
              <a:latin typeface="Arial" panose="020B0604020202020204" pitchFamily="34" charset="0"/>
            </a:endParaRPr>
          </a:p>
        </p:txBody>
      </p:sp>
      <p:sp>
        <p:nvSpPr>
          <p:cNvPr id="46111" name="テキスト ボックス 47"/>
          <p:cNvSpPr txBox="1">
            <a:spLocks noChangeArrowheads="1"/>
          </p:cNvSpPr>
          <p:nvPr/>
        </p:nvSpPr>
        <p:spPr bwMode="auto">
          <a:xfrm rot="-1833368">
            <a:off x="4856163" y="2182813"/>
            <a:ext cx="2489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400" b="1">
                <a:solidFill>
                  <a:srgbClr val="0000FF"/>
                </a:solidFill>
                <a:latin typeface="Arial" panose="020B0604020202020204" pitchFamily="34" charset="0"/>
              </a:rPr>
              <a:t>electronic stopping power calculated for Ni self ion</a:t>
            </a:r>
            <a:endParaRPr lang="ja-JP" altLang="en-US" sz="1400" b="1">
              <a:solidFill>
                <a:srgbClr val="0000FF"/>
              </a:solidFill>
              <a:latin typeface="Arial" panose="020B0604020202020204" pitchFamily="34" charset="0"/>
            </a:endParaRPr>
          </a:p>
        </p:txBody>
      </p:sp>
      <p:sp>
        <p:nvSpPr>
          <p:cNvPr id="46112" name="テキスト ボックス 48"/>
          <p:cNvSpPr txBox="1">
            <a:spLocks noChangeArrowheads="1"/>
          </p:cNvSpPr>
          <p:nvPr/>
        </p:nvSpPr>
        <p:spPr bwMode="auto">
          <a:xfrm>
            <a:off x="2468563" y="1517650"/>
            <a:ext cx="847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400" b="1">
                <a:latin typeface="Arial" panose="020B0604020202020204" pitchFamily="34" charset="0"/>
              </a:rPr>
              <a:t>100keV</a:t>
            </a:r>
            <a:endParaRPr lang="ja-JP" altLang="en-US" sz="1400" b="1">
              <a:latin typeface="Arial" panose="020B0604020202020204" pitchFamily="34" charset="0"/>
            </a:endParaRPr>
          </a:p>
        </p:txBody>
      </p:sp>
      <p:sp>
        <p:nvSpPr>
          <p:cNvPr id="46113" name="テキスト ボックス 49"/>
          <p:cNvSpPr txBox="1">
            <a:spLocks noChangeArrowheads="1"/>
          </p:cNvSpPr>
          <p:nvPr/>
        </p:nvSpPr>
        <p:spPr bwMode="auto">
          <a:xfrm>
            <a:off x="3584575" y="1516063"/>
            <a:ext cx="847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400" b="1">
                <a:latin typeface="Arial" panose="020B0604020202020204" pitchFamily="34" charset="0"/>
              </a:rPr>
              <a:t>500keV</a:t>
            </a:r>
            <a:endParaRPr lang="ja-JP" altLang="en-US" sz="1400" b="1">
              <a:latin typeface="Arial" panose="020B0604020202020204" pitchFamily="34" charset="0"/>
            </a:endParaRPr>
          </a:p>
        </p:txBody>
      </p:sp>
      <p:sp>
        <p:nvSpPr>
          <p:cNvPr id="46114" name="テキスト ボックス 50"/>
          <p:cNvSpPr txBox="1">
            <a:spLocks noChangeArrowheads="1"/>
          </p:cNvSpPr>
          <p:nvPr/>
        </p:nvSpPr>
        <p:spPr bwMode="auto">
          <a:xfrm>
            <a:off x="4741863" y="1516063"/>
            <a:ext cx="6477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400" b="1">
                <a:latin typeface="Arial" panose="020B0604020202020204" pitchFamily="34" charset="0"/>
              </a:rPr>
              <a:t>1MeV</a:t>
            </a:r>
            <a:endParaRPr lang="ja-JP" altLang="en-US" sz="1400" b="1">
              <a:latin typeface="Arial" panose="020B0604020202020204" pitchFamily="34" charset="0"/>
            </a:endParaRPr>
          </a:p>
        </p:txBody>
      </p:sp>
      <p:sp>
        <p:nvSpPr>
          <p:cNvPr id="14" name="四角形吹き出し 13"/>
          <p:cNvSpPr/>
          <p:nvPr/>
        </p:nvSpPr>
        <p:spPr>
          <a:xfrm>
            <a:off x="2071688" y="1943100"/>
            <a:ext cx="3352800" cy="485775"/>
          </a:xfrm>
          <a:prstGeom prst="wedgeRectCallout">
            <a:avLst>
              <a:gd name="adj1" fmla="val -24210"/>
              <a:gd name="adj2" fmla="val -65727"/>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400" dirty="0">
                <a:solidFill>
                  <a:schemeClr val="tx1"/>
                </a:solidFill>
              </a:rPr>
              <a:t>real projectile energy for Ni to Ni irradiation</a:t>
            </a:r>
          </a:p>
          <a:p>
            <a:pPr algn="ctr">
              <a:defRPr/>
            </a:pPr>
            <a:r>
              <a:rPr lang="en-US" altLang="ja-JP" sz="1400" dirty="0">
                <a:solidFill>
                  <a:schemeClr val="tx1"/>
                </a:solidFill>
              </a:rPr>
              <a:t>Se=Sn at around 500keV</a:t>
            </a:r>
            <a:endParaRPr lang="ja-JP" altLang="en-US" sz="1400" dirty="0">
              <a:solidFill>
                <a:schemeClr val="tx1"/>
              </a:solidFill>
            </a:endParaRPr>
          </a:p>
        </p:txBody>
      </p:sp>
      <p:cxnSp>
        <p:nvCxnSpPr>
          <p:cNvPr id="18" name="直線コネクタ 17"/>
          <p:cNvCxnSpPr/>
          <p:nvPr/>
        </p:nvCxnSpPr>
        <p:spPr>
          <a:xfrm>
            <a:off x="2543175" y="1814513"/>
            <a:ext cx="2746375" cy="9525"/>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3" name="Text Box 25"/>
          <p:cNvSpPr txBox="1">
            <a:spLocks noChangeArrowheads="1"/>
          </p:cNvSpPr>
          <p:nvPr/>
        </p:nvSpPr>
        <p:spPr bwMode="auto">
          <a:xfrm>
            <a:off x="1138238" y="212725"/>
            <a:ext cx="7683500" cy="646113"/>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solidFill>
                  <a:schemeClr val="tx1">
                    <a:lumMod val="95000"/>
                    <a:lumOff val="5000"/>
                  </a:schemeClr>
                </a:solidFill>
                <a:ea typeface="+mn-ea"/>
                <a:cs typeface="Arial" pitchFamily="34" charset="0"/>
              </a:rPr>
              <a:t>stoppings in dimensionless units</a:t>
            </a:r>
            <a:endParaRPr lang="ja-JP" altLang="en-US" sz="3600" b="1" dirty="0">
              <a:solidFill>
                <a:schemeClr val="tx1">
                  <a:lumMod val="95000"/>
                  <a:lumOff val="5000"/>
                </a:schemeClr>
              </a:solidFill>
              <a:ea typeface="+mn-ea"/>
              <a:cs typeface="Arial" pitchFamily="34" charset="0"/>
            </a:endParaRPr>
          </a:p>
        </p:txBody>
      </p:sp>
      <p:sp>
        <p:nvSpPr>
          <p:cNvPr id="44" name="テキスト ボックス 43"/>
          <p:cNvSpPr txBox="1"/>
          <p:nvPr/>
        </p:nvSpPr>
        <p:spPr>
          <a:xfrm>
            <a:off x="531813" y="5202238"/>
            <a:ext cx="5775325" cy="1384300"/>
          </a:xfrm>
          <a:prstGeom prst="rect">
            <a:avLst/>
          </a:prstGeom>
          <a:solidFill>
            <a:schemeClr val="bg1">
              <a:lumMod val="95000"/>
            </a:schemeClr>
          </a:solidFill>
          <a:ln>
            <a:solidFill>
              <a:srgbClr val="0066FF"/>
            </a:solidFill>
          </a:ln>
        </p:spPr>
        <p:txBody>
          <a:bodyPr>
            <a:spAutoFit/>
          </a:bodyPr>
          <a:lstStyle/>
          <a:p>
            <a:pPr>
              <a:defRPr/>
            </a:pPr>
            <a:r>
              <a:rPr lang="en-US" altLang="ja-JP" sz="1400" dirty="0">
                <a:ea typeface="ＭＳ Ｐゴシック" panose="020B0600070205080204" pitchFamily="50" charset="-128"/>
              </a:rPr>
              <a:t>Note that the </a:t>
            </a:r>
            <a:r>
              <a:rPr lang="en-US" altLang="ja-JP" sz="1400" dirty="0">
                <a:solidFill>
                  <a:srgbClr val="00B050"/>
                </a:solidFill>
                <a:ea typeface="ＭＳ Ｐゴシック" panose="020B0600070205080204" pitchFamily="50" charset="-128"/>
              </a:rPr>
              <a:t>Sn curve</a:t>
            </a:r>
            <a:r>
              <a:rPr lang="en-US" altLang="ja-JP" sz="1400" dirty="0">
                <a:ea typeface="ＭＳ Ｐゴシック" panose="020B0600070205080204" pitchFamily="50" charset="-128"/>
              </a:rPr>
              <a:t> has a similar peak like </a:t>
            </a:r>
            <a:r>
              <a:rPr lang="en-US" altLang="ja-JP" sz="1400" dirty="0">
                <a:solidFill>
                  <a:srgbClr val="0000FF"/>
                </a:solidFill>
                <a:ea typeface="ＭＳ Ｐゴシック" panose="020B0600070205080204" pitchFamily="50" charset="-128"/>
              </a:rPr>
              <a:t>Se curve</a:t>
            </a:r>
            <a:r>
              <a:rPr lang="en-US" altLang="ja-JP" sz="1400" dirty="0">
                <a:ea typeface="ＭＳ Ｐゴシック" panose="020B0600070205080204" pitchFamily="50" charset="-128"/>
              </a:rPr>
              <a:t>, but at much lower energy.</a:t>
            </a:r>
          </a:p>
          <a:p>
            <a:pPr marL="285750" indent="-285750">
              <a:buFont typeface="Wingdings" panose="05000000000000000000" pitchFamily="2" charset="2"/>
              <a:buChar char="à"/>
              <a:defRPr/>
            </a:pPr>
            <a:r>
              <a:rPr lang="en-US" altLang="ja-JP" sz="1400" dirty="0">
                <a:ea typeface="ＭＳ Ｐゴシック" panose="020B0600070205080204" pitchFamily="50" charset="-128"/>
                <a:sym typeface="Wingdings" panose="05000000000000000000" pitchFamily="2" charset="2"/>
              </a:rPr>
              <a:t>Ion irradiation also makes a </a:t>
            </a:r>
            <a:r>
              <a:rPr lang="en-US" altLang="ja-JP" sz="1400" dirty="0" err="1">
                <a:ea typeface="ＭＳ Ｐゴシック" panose="020B0600070205080204" pitchFamily="50" charset="-128"/>
                <a:sym typeface="Wingdings" panose="05000000000000000000" pitchFamily="2" charset="2"/>
              </a:rPr>
              <a:t>dpa</a:t>
            </a:r>
            <a:r>
              <a:rPr lang="en-US" altLang="ja-JP" sz="1400" dirty="0">
                <a:ea typeface="ＭＳ Ｐゴシック" panose="020B0600070205080204" pitchFamily="50" charset="-128"/>
                <a:sym typeface="Wingdings" panose="05000000000000000000" pitchFamily="2" charset="2"/>
              </a:rPr>
              <a:t> profile along the depth</a:t>
            </a:r>
          </a:p>
          <a:p>
            <a:pPr>
              <a:defRPr/>
            </a:pPr>
            <a:r>
              <a:rPr lang="en-US" altLang="ja-JP" sz="1400" dirty="0">
                <a:ea typeface="ＭＳ Ｐゴシック" panose="020B0600070205080204" pitchFamily="50" charset="-128"/>
                <a:sym typeface="Wingdings" panose="05000000000000000000" pitchFamily="2" charset="2"/>
              </a:rPr>
              <a:t>     (another type of Bragg Peak).</a:t>
            </a:r>
            <a:br>
              <a:rPr lang="en-US" altLang="ja-JP" sz="1400" dirty="0">
                <a:ea typeface="ＭＳ Ｐゴシック" panose="020B0600070205080204" pitchFamily="50" charset="-128"/>
                <a:sym typeface="Wingdings" panose="05000000000000000000" pitchFamily="2" charset="2"/>
              </a:rPr>
            </a:br>
            <a:r>
              <a:rPr lang="en-US" altLang="ja-JP" sz="1400" dirty="0">
                <a:ea typeface="ＭＳ Ｐゴシック" panose="020B0600070205080204" pitchFamily="50" charset="-128"/>
                <a:sym typeface="Wingdings" panose="05000000000000000000" pitchFamily="2" charset="2"/>
              </a:rPr>
              <a:t> Collision cross-section is very low for high energy ions, and they can</a:t>
            </a:r>
          </a:p>
          <a:p>
            <a:pPr>
              <a:defRPr/>
            </a:pPr>
            <a:r>
              <a:rPr lang="en-US" altLang="ja-JP" sz="1400" dirty="0">
                <a:ea typeface="ＭＳ Ｐゴシック" panose="020B0600070205080204" pitchFamily="50" charset="-128"/>
                <a:sym typeface="Wingdings" panose="05000000000000000000" pitchFamily="2" charset="2"/>
              </a:rPr>
              <a:t>     simulate separate cascade damages generated by neutrons.</a:t>
            </a:r>
            <a:endParaRPr lang="en-US" altLang="ja-JP" sz="1400" dirty="0">
              <a:ea typeface="ＭＳ Ｐゴシック" panose="020B0600070205080204" pitchFamily="50" charset="-128"/>
            </a:endParaRPr>
          </a:p>
        </p:txBody>
      </p:sp>
      <p:sp>
        <p:nvSpPr>
          <p:cNvPr id="45" name="正方形/長方形 44"/>
          <p:cNvSpPr/>
          <p:nvPr/>
        </p:nvSpPr>
        <p:spPr>
          <a:xfrm>
            <a:off x="6362700" y="5003800"/>
            <a:ext cx="2595563" cy="1533525"/>
          </a:xfrm>
          <a:prstGeom prst="rect">
            <a:avLst/>
          </a:prstGeom>
          <a:solidFill>
            <a:srgbClr val="CC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6" name="正方形/長方形 45"/>
          <p:cNvSpPr/>
          <p:nvPr/>
        </p:nvSpPr>
        <p:spPr>
          <a:xfrm>
            <a:off x="6907213" y="5100638"/>
            <a:ext cx="1914525" cy="11493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6121" name="テキスト ボックス 3"/>
          <p:cNvSpPr txBox="1">
            <a:spLocks noChangeArrowheads="1"/>
          </p:cNvSpPr>
          <p:nvPr/>
        </p:nvSpPr>
        <p:spPr bwMode="auto">
          <a:xfrm rot="-5400000">
            <a:off x="5957094" y="5530056"/>
            <a:ext cx="138112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100">
                <a:solidFill>
                  <a:srgbClr val="0000FF"/>
                </a:solidFill>
                <a:latin typeface="Arial" panose="020B0604020202020204" pitchFamily="34" charset="0"/>
              </a:rPr>
              <a:t>electronic</a:t>
            </a:r>
            <a:r>
              <a:rPr lang="en-US" altLang="ja-JP" sz="1100">
                <a:latin typeface="Arial" panose="020B0604020202020204" pitchFamily="34" charset="0"/>
              </a:rPr>
              <a:t> stopping </a:t>
            </a:r>
          </a:p>
          <a:p>
            <a:pPr>
              <a:spcBef>
                <a:spcPct val="0"/>
              </a:spcBef>
              <a:buFontTx/>
              <a:buNone/>
            </a:pPr>
            <a:r>
              <a:rPr lang="en-US" altLang="ja-JP" sz="1100">
                <a:latin typeface="Arial" panose="020B0604020202020204" pitchFamily="34" charset="0"/>
              </a:rPr>
              <a:t>power (</a:t>
            </a:r>
            <a:r>
              <a:rPr lang="en-US" altLang="ja-JP" sz="1100">
                <a:solidFill>
                  <a:srgbClr val="0000FF"/>
                </a:solidFill>
                <a:latin typeface="Arial" panose="020B0604020202020204" pitchFamily="34" charset="0"/>
              </a:rPr>
              <a:t>Se</a:t>
            </a:r>
            <a:r>
              <a:rPr lang="en-US" altLang="ja-JP" sz="1100">
                <a:latin typeface="Arial" panose="020B0604020202020204" pitchFamily="34" charset="0"/>
              </a:rPr>
              <a:t>)</a:t>
            </a:r>
            <a:endParaRPr lang="ja-JP" altLang="en-US" sz="1100">
              <a:latin typeface="Arial" panose="020B0604020202020204" pitchFamily="34" charset="0"/>
            </a:endParaRPr>
          </a:p>
        </p:txBody>
      </p:sp>
      <p:sp>
        <p:nvSpPr>
          <p:cNvPr id="46122" name="テキスト ボックス 32"/>
          <p:cNvSpPr txBox="1">
            <a:spLocks noChangeArrowheads="1"/>
          </p:cNvSpPr>
          <p:nvPr/>
        </p:nvSpPr>
        <p:spPr bwMode="auto">
          <a:xfrm>
            <a:off x="7797800" y="5240338"/>
            <a:ext cx="10922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r">
              <a:spcBef>
                <a:spcPct val="0"/>
              </a:spcBef>
              <a:buFontTx/>
              <a:buNone/>
            </a:pPr>
            <a:r>
              <a:rPr lang="en-US" altLang="ja-JP" sz="1200">
                <a:latin typeface="Arial" panose="020B0604020202020204" pitchFamily="34" charset="0"/>
              </a:rPr>
              <a:t>Bethe-Bloch</a:t>
            </a:r>
          </a:p>
          <a:p>
            <a:pPr algn="r">
              <a:spcBef>
                <a:spcPct val="0"/>
              </a:spcBef>
              <a:buFontTx/>
              <a:buNone/>
            </a:pPr>
            <a:r>
              <a:rPr lang="en-US" altLang="ja-JP" sz="1200">
                <a:latin typeface="Arial" panose="020B0604020202020204" pitchFamily="34" charset="0"/>
              </a:rPr>
              <a:t> eq. region</a:t>
            </a:r>
            <a:endParaRPr lang="ja-JP" altLang="en-US" sz="1200">
              <a:latin typeface="Arial" panose="020B0604020202020204" pitchFamily="34" charset="0"/>
            </a:endParaRPr>
          </a:p>
        </p:txBody>
      </p:sp>
      <p:sp>
        <p:nvSpPr>
          <p:cNvPr id="46123" name="テキスト ボックス 30"/>
          <p:cNvSpPr txBox="1">
            <a:spLocks noChangeArrowheads="1"/>
          </p:cNvSpPr>
          <p:nvPr/>
        </p:nvSpPr>
        <p:spPr bwMode="auto">
          <a:xfrm>
            <a:off x="6880225" y="5222875"/>
            <a:ext cx="10017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200">
                <a:latin typeface="Arial" panose="020B0604020202020204" pitchFamily="34" charset="0"/>
              </a:rPr>
              <a:t>Se=k (E</a:t>
            </a:r>
            <a:r>
              <a:rPr lang="en-US" altLang="ja-JP" sz="1200" baseline="30000">
                <a:latin typeface="Arial" panose="020B0604020202020204" pitchFamily="34" charset="0"/>
              </a:rPr>
              <a:t>1/2</a:t>
            </a:r>
            <a:r>
              <a:rPr lang="en-US" altLang="ja-JP" sz="1200">
                <a:latin typeface="Arial" panose="020B0604020202020204" pitchFamily="34" charset="0"/>
              </a:rPr>
              <a:t>)</a:t>
            </a:r>
          </a:p>
          <a:p>
            <a:pPr>
              <a:spcBef>
                <a:spcPct val="0"/>
              </a:spcBef>
              <a:buFontTx/>
              <a:buNone/>
            </a:pPr>
            <a:r>
              <a:rPr lang="en-US" altLang="ja-JP" sz="1200">
                <a:latin typeface="Arial" panose="020B0604020202020204" pitchFamily="34" charset="0"/>
              </a:rPr>
              <a:t>region</a:t>
            </a:r>
          </a:p>
        </p:txBody>
      </p:sp>
      <p:sp>
        <p:nvSpPr>
          <p:cNvPr id="46124" name="テキスト ボックス 3"/>
          <p:cNvSpPr txBox="1">
            <a:spLocks noChangeArrowheads="1"/>
          </p:cNvSpPr>
          <p:nvPr/>
        </p:nvSpPr>
        <p:spPr bwMode="auto">
          <a:xfrm>
            <a:off x="6907213" y="6237288"/>
            <a:ext cx="18589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200">
                <a:latin typeface="Arial" panose="020B0604020202020204" pitchFamily="34" charset="0"/>
              </a:rPr>
              <a:t>particle energy (log (E))</a:t>
            </a:r>
            <a:endParaRPr lang="ja-JP" altLang="en-US" sz="1200">
              <a:latin typeface="Arial" panose="020B0604020202020204" pitchFamily="34" charset="0"/>
            </a:endParaRPr>
          </a:p>
        </p:txBody>
      </p:sp>
      <p:sp>
        <p:nvSpPr>
          <p:cNvPr id="2" name="正方形/長方形 1"/>
          <p:cNvSpPr/>
          <p:nvPr/>
        </p:nvSpPr>
        <p:spPr>
          <a:xfrm>
            <a:off x="6918325" y="6021388"/>
            <a:ext cx="320675" cy="212725"/>
          </a:xfrm>
          <a:prstGeom prst="rect">
            <a:avLst/>
          </a:prstGeom>
          <a:solidFill>
            <a:srgbClr val="FFFFC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7" name="フリーフォーム 46"/>
          <p:cNvSpPr/>
          <p:nvPr/>
        </p:nvSpPr>
        <p:spPr>
          <a:xfrm>
            <a:off x="6907213" y="5457825"/>
            <a:ext cx="1914525" cy="782638"/>
          </a:xfrm>
          <a:custGeom>
            <a:avLst/>
            <a:gdLst>
              <a:gd name="connsiteX0" fmla="*/ 0 w 4784437"/>
              <a:gd name="connsiteY0" fmla="*/ 1084950 h 1445168"/>
              <a:gd name="connsiteX1" fmla="*/ 886691 w 4784437"/>
              <a:gd name="connsiteY1" fmla="*/ 604659 h 1445168"/>
              <a:gd name="connsiteX2" fmla="*/ 2613891 w 4784437"/>
              <a:gd name="connsiteY2" fmla="*/ 22768 h 1445168"/>
              <a:gd name="connsiteX3" fmla="*/ 4784437 w 4784437"/>
              <a:gd name="connsiteY3" fmla="*/ 1445168 h 1445168"/>
              <a:gd name="connsiteX4" fmla="*/ 4784437 w 4784437"/>
              <a:gd name="connsiteY4" fmla="*/ 1445168 h 1445168"/>
              <a:gd name="connsiteX0" fmla="*/ 0 w 4784437"/>
              <a:gd name="connsiteY0" fmla="*/ 1065048 h 1425266"/>
              <a:gd name="connsiteX1" fmla="*/ 2613891 w 4784437"/>
              <a:gd name="connsiteY1" fmla="*/ 2866 h 1425266"/>
              <a:gd name="connsiteX2" fmla="*/ 4784437 w 4784437"/>
              <a:gd name="connsiteY2" fmla="*/ 1425266 h 1425266"/>
              <a:gd name="connsiteX3" fmla="*/ 4784437 w 4784437"/>
              <a:gd name="connsiteY3" fmla="*/ 1425266 h 1425266"/>
              <a:gd name="connsiteX0" fmla="*/ 0 w 4784437"/>
              <a:gd name="connsiteY0" fmla="*/ 4027746 h 4387964"/>
              <a:gd name="connsiteX1" fmla="*/ 1154546 w 4784437"/>
              <a:gd name="connsiteY1" fmla="*/ 691 h 4387964"/>
              <a:gd name="connsiteX2" fmla="*/ 4784437 w 4784437"/>
              <a:gd name="connsiteY2" fmla="*/ 4387964 h 4387964"/>
              <a:gd name="connsiteX3" fmla="*/ 4784437 w 4784437"/>
              <a:gd name="connsiteY3" fmla="*/ 4387964 h 4387964"/>
              <a:gd name="connsiteX0" fmla="*/ 0 w 6862619"/>
              <a:gd name="connsiteY0" fmla="*/ 4027746 h 4838297"/>
              <a:gd name="connsiteX1" fmla="*/ 1154546 w 6862619"/>
              <a:gd name="connsiteY1" fmla="*/ 691 h 4838297"/>
              <a:gd name="connsiteX2" fmla="*/ 4784437 w 6862619"/>
              <a:gd name="connsiteY2" fmla="*/ 4387964 h 4838297"/>
              <a:gd name="connsiteX3" fmla="*/ 6862619 w 6862619"/>
              <a:gd name="connsiteY3" fmla="*/ 4785127 h 4838297"/>
              <a:gd name="connsiteX0" fmla="*/ 0 w 6862619"/>
              <a:gd name="connsiteY0" fmla="*/ 4100694 h 4858075"/>
              <a:gd name="connsiteX1" fmla="*/ 1154546 w 6862619"/>
              <a:gd name="connsiteY1" fmla="*/ 73639 h 4858075"/>
              <a:gd name="connsiteX2" fmla="*/ 2641601 w 6862619"/>
              <a:gd name="connsiteY2" fmla="*/ 1745421 h 4858075"/>
              <a:gd name="connsiteX3" fmla="*/ 6862619 w 6862619"/>
              <a:gd name="connsiteY3" fmla="*/ 4858075 h 4858075"/>
              <a:gd name="connsiteX0" fmla="*/ 0 w 2641601"/>
              <a:gd name="connsiteY0" fmla="*/ 4100694 h 4100694"/>
              <a:gd name="connsiteX1" fmla="*/ 1154546 w 2641601"/>
              <a:gd name="connsiteY1" fmla="*/ 73639 h 4100694"/>
              <a:gd name="connsiteX2" fmla="*/ 2641601 w 2641601"/>
              <a:gd name="connsiteY2" fmla="*/ 1745421 h 4100694"/>
              <a:gd name="connsiteX0" fmla="*/ 0 w 3020292"/>
              <a:gd name="connsiteY0" fmla="*/ 1866587 h 1866587"/>
              <a:gd name="connsiteX1" fmla="*/ 1533237 w 3020292"/>
              <a:gd name="connsiteY1" fmla="*/ 841 h 1866587"/>
              <a:gd name="connsiteX2" fmla="*/ 3020292 w 3020292"/>
              <a:gd name="connsiteY2" fmla="*/ 1672623 h 1866587"/>
              <a:gd name="connsiteX0" fmla="*/ 0 w 3205020"/>
              <a:gd name="connsiteY0" fmla="*/ 1865924 h 1865924"/>
              <a:gd name="connsiteX1" fmla="*/ 1533237 w 3205020"/>
              <a:gd name="connsiteY1" fmla="*/ 178 h 1865924"/>
              <a:gd name="connsiteX2" fmla="*/ 3205020 w 3205020"/>
              <a:gd name="connsiteY2" fmla="*/ 1773560 h 1865924"/>
              <a:gd name="connsiteX0" fmla="*/ 0 w 3205020"/>
              <a:gd name="connsiteY0" fmla="*/ 1865863 h 1865863"/>
              <a:gd name="connsiteX1" fmla="*/ 1533237 w 3205020"/>
              <a:gd name="connsiteY1" fmla="*/ 117 h 1865863"/>
              <a:gd name="connsiteX2" fmla="*/ 3205020 w 3205020"/>
              <a:gd name="connsiteY2" fmla="*/ 1773499 h 1865863"/>
            </a:gdLst>
            <a:ahLst/>
            <a:cxnLst>
              <a:cxn ang="0">
                <a:pos x="connsiteX0" y="connsiteY0"/>
              </a:cxn>
              <a:cxn ang="0">
                <a:pos x="connsiteX1" y="connsiteY1"/>
              </a:cxn>
              <a:cxn ang="0">
                <a:pos x="connsiteX2" y="connsiteY2"/>
              </a:cxn>
            </a:cxnLst>
            <a:rect l="l" t="t" r="r" b="b"/>
            <a:pathLst>
              <a:path w="3205020" h="1865863">
                <a:moveTo>
                  <a:pt x="0" y="1865863"/>
                </a:moveTo>
                <a:cubicBezTo>
                  <a:pt x="544561" y="1644575"/>
                  <a:pt x="999067" y="15511"/>
                  <a:pt x="1533237" y="117"/>
                </a:cubicBezTo>
                <a:cubicBezTo>
                  <a:pt x="2067407" y="-15277"/>
                  <a:pt x="2161311" y="1502566"/>
                  <a:pt x="3205020" y="1773499"/>
                </a:cubicBezTo>
              </a:path>
            </a:pathLst>
          </a:cu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6127" name="スライド番号プレースホルダー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82BAB77E-DFF7-4C3E-B1B6-F0BFC4CE4AE7}" type="slidenum">
              <a:rPr lang="ja-JP" altLang="en-US" sz="1200">
                <a:solidFill>
                  <a:srgbClr val="898989"/>
                </a:solidFill>
              </a:rPr>
              <a:pPr>
                <a:spcBef>
                  <a:spcPct val="0"/>
                </a:spcBef>
                <a:buFontTx/>
                <a:buNone/>
              </a:pPr>
              <a:t>40</a:t>
            </a:fld>
            <a:endParaRPr lang="ja-JP" altLang="en-US" sz="1200">
              <a:solidFill>
                <a:srgbClr val="898989"/>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4638" y="23971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Text Box 25"/>
          <p:cNvSpPr txBox="1">
            <a:spLocks noChangeArrowheads="1"/>
          </p:cNvSpPr>
          <p:nvPr/>
        </p:nvSpPr>
        <p:spPr bwMode="auto">
          <a:xfrm>
            <a:off x="1292225" y="190500"/>
            <a:ext cx="74136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ja-JP" sz="3600" b="1">
                <a:latin typeface="Arial" panose="020B0604020202020204" pitchFamily="34" charset="0"/>
                <a:cs typeface="Arial" panose="020B0604020202020204" pitchFamily="34" charset="0"/>
              </a:rPr>
              <a:t>Layered structure in Nucl. Phys.</a:t>
            </a:r>
          </a:p>
        </p:txBody>
      </p:sp>
      <p:sp>
        <p:nvSpPr>
          <p:cNvPr id="7172" name="Line 2"/>
          <p:cNvSpPr>
            <a:spLocks noChangeShapeType="1"/>
          </p:cNvSpPr>
          <p:nvPr/>
        </p:nvSpPr>
        <p:spPr bwMode="auto">
          <a:xfrm>
            <a:off x="250825" y="981075"/>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nvGrpSpPr>
          <p:cNvPr id="7173" name="グループ化 17"/>
          <p:cNvGrpSpPr>
            <a:grpSpLocks/>
          </p:cNvGrpSpPr>
          <p:nvPr/>
        </p:nvGrpSpPr>
        <p:grpSpPr bwMode="auto">
          <a:xfrm>
            <a:off x="395288" y="1341438"/>
            <a:ext cx="3960812" cy="5111750"/>
            <a:chOff x="539440" y="1785878"/>
            <a:chExt cx="3384470" cy="4647355"/>
          </a:xfrm>
        </p:grpSpPr>
        <p:sp>
          <p:nvSpPr>
            <p:cNvPr id="7" name="台形 6"/>
            <p:cNvSpPr/>
            <p:nvPr/>
          </p:nvSpPr>
          <p:spPr>
            <a:xfrm>
              <a:off x="539440" y="2708132"/>
              <a:ext cx="3384470" cy="3725101"/>
            </a:xfrm>
            <a:prstGeom prst="trapezoid">
              <a:avLst>
                <a:gd name="adj" fmla="val 14734"/>
              </a:avLst>
            </a:prstGeom>
            <a:gradFill>
              <a:gsLst>
                <a:gs pos="0">
                  <a:srgbClr val="FFC000"/>
                </a:gs>
                <a:gs pos="39999">
                  <a:srgbClr val="FFFF00"/>
                </a:gs>
                <a:gs pos="70000">
                  <a:schemeClr val="accent3">
                    <a:lumMod val="60000"/>
                    <a:lumOff val="40000"/>
                  </a:schemeClr>
                </a:gs>
                <a:gs pos="100000">
                  <a:schemeClr val="accent5">
                    <a:lumMod val="7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ja-JP" altLang="en-US"/>
            </a:p>
          </p:txBody>
        </p:sp>
        <p:sp>
          <p:nvSpPr>
            <p:cNvPr id="8" name="テキスト ボックス 7"/>
            <p:cNvSpPr txBox="1"/>
            <p:nvPr/>
          </p:nvSpPr>
          <p:spPr>
            <a:xfrm>
              <a:off x="1186491" y="1785878"/>
              <a:ext cx="2017118" cy="587414"/>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lgn="ctr" eaLnBrk="1" fontAlgn="auto" hangingPunct="1">
                <a:spcBef>
                  <a:spcPts val="0"/>
                </a:spcBef>
                <a:spcAft>
                  <a:spcPts val="0"/>
                </a:spcAft>
                <a:defRPr/>
              </a:pPr>
              <a:r>
                <a:rPr lang="en-US" altLang="ja-JP" dirty="0"/>
                <a:t>Reactor design/</a:t>
              </a:r>
            </a:p>
            <a:p>
              <a:pPr algn="ctr" eaLnBrk="1" fontAlgn="auto" hangingPunct="1">
                <a:spcBef>
                  <a:spcPts val="0"/>
                </a:spcBef>
                <a:spcAft>
                  <a:spcPts val="0"/>
                </a:spcAft>
                <a:defRPr/>
              </a:pPr>
              <a:r>
                <a:rPr lang="en-US" altLang="ja-JP" dirty="0"/>
                <a:t>criticality safety</a:t>
              </a:r>
              <a:endParaRPr lang="ja-JP" altLang="en-US" dirty="0"/>
            </a:p>
          </p:txBody>
        </p:sp>
        <p:sp>
          <p:nvSpPr>
            <p:cNvPr id="9" name="テキスト ボックス 8"/>
            <p:cNvSpPr txBox="1"/>
            <p:nvPr/>
          </p:nvSpPr>
          <p:spPr>
            <a:xfrm>
              <a:off x="1331637" y="2924624"/>
              <a:ext cx="1800077" cy="363706"/>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lgn="ctr" eaLnBrk="1" fontAlgn="auto" hangingPunct="1">
                <a:spcBef>
                  <a:spcPts val="0"/>
                </a:spcBef>
                <a:spcAft>
                  <a:spcPts val="0"/>
                </a:spcAft>
                <a:defRPr/>
              </a:pPr>
              <a:r>
                <a:rPr lang="en-US" altLang="ja-JP" sz="2000" dirty="0"/>
                <a:t>Reactor Phys.</a:t>
              </a:r>
              <a:endParaRPr lang="ja-JP" altLang="en-US" sz="2000" dirty="0"/>
            </a:p>
          </p:txBody>
        </p:sp>
        <p:sp>
          <p:nvSpPr>
            <p:cNvPr id="10" name="テキスト ボックス 9"/>
            <p:cNvSpPr txBox="1"/>
            <p:nvPr/>
          </p:nvSpPr>
          <p:spPr>
            <a:xfrm>
              <a:off x="1331637" y="3760282"/>
              <a:ext cx="1800077" cy="643702"/>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lgn="ctr" eaLnBrk="1" fontAlgn="auto" hangingPunct="1">
                <a:spcBef>
                  <a:spcPts val="0"/>
                </a:spcBef>
                <a:spcAft>
                  <a:spcPts val="0"/>
                </a:spcAft>
                <a:defRPr/>
              </a:pPr>
              <a:r>
                <a:rPr lang="en-US" altLang="ja-JP" sz="2000" dirty="0" err="1"/>
                <a:t>Nucl</a:t>
              </a:r>
              <a:r>
                <a:rPr lang="en-US" altLang="ja-JP" sz="2000" dirty="0"/>
                <a:t>. Data compilation</a:t>
              </a:r>
              <a:endParaRPr lang="ja-JP" altLang="en-US" sz="2000" dirty="0"/>
            </a:p>
          </p:txBody>
        </p:sp>
        <p:sp>
          <p:nvSpPr>
            <p:cNvPr id="11" name="テキスト ボックス 10"/>
            <p:cNvSpPr txBox="1"/>
            <p:nvPr/>
          </p:nvSpPr>
          <p:spPr>
            <a:xfrm>
              <a:off x="1331637" y="4873049"/>
              <a:ext cx="1800077" cy="643702"/>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lgn="ctr" eaLnBrk="1" fontAlgn="auto" hangingPunct="1">
                <a:spcBef>
                  <a:spcPts val="0"/>
                </a:spcBef>
                <a:spcAft>
                  <a:spcPts val="0"/>
                </a:spcAft>
                <a:defRPr/>
              </a:pPr>
              <a:r>
                <a:rPr lang="en-US" altLang="ja-JP" sz="2000" dirty="0" err="1"/>
                <a:t>Nucl</a:t>
              </a:r>
              <a:r>
                <a:rPr lang="en-US" altLang="ja-JP" sz="2000" dirty="0"/>
                <a:t>. Data measurement</a:t>
              </a:r>
              <a:endParaRPr lang="ja-JP" altLang="en-US" sz="2000" dirty="0"/>
            </a:p>
          </p:txBody>
        </p:sp>
        <p:sp>
          <p:nvSpPr>
            <p:cNvPr id="12" name="テキスト ボックス 11"/>
            <p:cNvSpPr txBox="1"/>
            <p:nvPr/>
          </p:nvSpPr>
          <p:spPr>
            <a:xfrm>
              <a:off x="1331637" y="5938188"/>
              <a:ext cx="1800077" cy="363706"/>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lgn="ctr" eaLnBrk="1" fontAlgn="auto" hangingPunct="1">
                <a:spcBef>
                  <a:spcPts val="0"/>
                </a:spcBef>
                <a:spcAft>
                  <a:spcPts val="0"/>
                </a:spcAft>
                <a:defRPr/>
              </a:pPr>
              <a:r>
                <a:rPr lang="en-US" altLang="ja-JP" sz="2000" dirty="0" err="1"/>
                <a:t>Nucl</a:t>
              </a:r>
              <a:r>
                <a:rPr lang="en-US" altLang="ja-JP" sz="2000" dirty="0"/>
                <a:t>. Physics</a:t>
              </a:r>
              <a:endParaRPr lang="ja-JP" altLang="en-US" sz="2000" dirty="0"/>
            </a:p>
          </p:txBody>
        </p:sp>
        <p:sp>
          <p:nvSpPr>
            <p:cNvPr id="13" name="上矢印 12"/>
            <p:cNvSpPr/>
            <p:nvPr/>
          </p:nvSpPr>
          <p:spPr>
            <a:xfrm>
              <a:off x="1944775" y="2420920"/>
              <a:ext cx="610426" cy="216492"/>
            </a:xfrm>
            <a:prstGeom prst="up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ja-JP" altLang="en-US"/>
            </a:p>
          </p:txBody>
        </p:sp>
        <p:sp>
          <p:nvSpPr>
            <p:cNvPr id="14" name="上矢印 13"/>
            <p:cNvSpPr/>
            <p:nvPr/>
          </p:nvSpPr>
          <p:spPr>
            <a:xfrm>
              <a:off x="1908149" y="3429771"/>
              <a:ext cx="610426" cy="215049"/>
            </a:xfrm>
            <a:prstGeom prst="up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ja-JP" altLang="en-US"/>
            </a:p>
          </p:txBody>
        </p:sp>
        <p:sp>
          <p:nvSpPr>
            <p:cNvPr id="15" name="上矢印 14"/>
            <p:cNvSpPr/>
            <p:nvPr/>
          </p:nvSpPr>
          <p:spPr>
            <a:xfrm>
              <a:off x="1908149" y="4581507"/>
              <a:ext cx="610426" cy="215049"/>
            </a:xfrm>
            <a:prstGeom prst="up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ja-JP" altLang="en-US"/>
            </a:p>
          </p:txBody>
        </p:sp>
        <p:sp>
          <p:nvSpPr>
            <p:cNvPr id="16" name="上矢印 15"/>
            <p:cNvSpPr/>
            <p:nvPr/>
          </p:nvSpPr>
          <p:spPr>
            <a:xfrm>
              <a:off x="1908149" y="5627884"/>
              <a:ext cx="610426" cy="216492"/>
            </a:xfrm>
            <a:prstGeom prst="up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ja-JP" altLang="en-US"/>
            </a:p>
          </p:txBody>
        </p:sp>
      </p:grpSp>
      <p:sp>
        <p:nvSpPr>
          <p:cNvPr id="13318" name="テキスト ボックス 16"/>
          <p:cNvSpPr txBox="1">
            <a:spLocks noChangeArrowheads="1"/>
          </p:cNvSpPr>
          <p:nvPr/>
        </p:nvSpPr>
        <p:spPr bwMode="auto">
          <a:xfrm>
            <a:off x="4537075" y="5807075"/>
            <a:ext cx="4356100" cy="646113"/>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1800">
                <a:latin typeface="Arial" panose="020B0604020202020204" pitchFamily="34" charset="0"/>
              </a:rPr>
              <a:t>Nuclear physics is a science which gives us a </a:t>
            </a:r>
            <a:r>
              <a:rPr lang="en-US" altLang="ja-JP" sz="1800">
                <a:solidFill>
                  <a:srgbClr val="FF0000"/>
                </a:solidFill>
                <a:latin typeface="Arial" panose="020B0604020202020204" pitchFamily="34" charset="0"/>
              </a:rPr>
              <a:t>new uderstanding </a:t>
            </a:r>
            <a:r>
              <a:rPr lang="en-US" altLang="ja-JP" sz="1800">
                <a:latin typeface="Arial" panose="020B0604020202020204" pitchFamily="34" charset="0"/>
              </a:rPr>
              <a:t>on nuclei.</a:t>
            </a:r>
            <a:endParaRPr lang="ja-JP" altLang="en-US" sz="1800">
              <a:latin typeface="Arial" panose="020B0604020202020204" pitchFamily="34" charset="0"/>
            </a:endParaRPr>
          </a:p>
        </p:txBody>
      </p:sp>
      <p:sp>
        <p:nvSpPr>
          <p:cNvPr id="13319" name="テキスト ボックス 17"/>
          <p:cNvSpPr txBox="1">
            <a:spLocks noChangeArrowheads="1"/>
          </p:cNvSpPr>
          <p:nvPr/>
        </p:nvSpPr>
        <p:spPr bwMode="auto">
          <a:xfrm>
            <a:off x="4464050" y="4724400"/>
            <a:ext cx="4429125" cy="923925"/>
          </a:xfrm>
          <a:prstGeom prst="rect">
            <a:avLst/>
          </a:prstGeom>
          <a:solidFill>
            <a:srgbClr val="CC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1800">
                <a:latin typeface="Arial" panose="020B0604020202020204" pitchFamily="34" charset="0"/>
              </a:rPr>
              <a:t>Nuclear data are </a:t>
            </a:r>
            <a:r>
              <a:rPr lang="en-US" altLang="ja-JP" sz="1800">
                <a:solidFill>
                  <a:srgbClr val="FF0000"/>
                </a:solidFill>
                <a:latin typeface="Arial" panose="020B0604020202020204" pitchFamily="34" charset="0"/>
              </a:rPr>
              <a:t>engineering data</a:t>
            </a:r>
            <a:r>
              <a:rPr lang="en-US" altLang="ja-JP" sz="1800">
                <a:latin typeface="Arial" panose="020B0604020202020204" pitchFamily="34" charset="0"/>
              </a:rPr>
              <a:t> and experimentally </a:t>
            </a:r>
            <a:r>
              <a:rPr lang="en-US" altLang="ja-JP" sz="1800">
                <a:solidFill>
                  <a:srgbClr val="FF0000"/>
                </a:solidFill>
                <a:latin typeface="Arial" panose="020B0604020202020204" pitchFamily="34" charset="0"/>
              </a:rPr>
              <a:t>measured</a:t>
            </a:r>
            <a:r>
              <a:rPr lang="en-US" altLang="ja-JP" sz="1800">
                <a:latin typeface="Arial" panose="020B0604020202020204" pitchFamily="34" charset="0"/>
              </a:rPr>
              <a:t> using reactors and accelerators.</a:t>
            </a:r>
            <a:endParaRPr lang="ja-JP" altLang="en-US" sz="1800">
              <a:latin typeface="Arial" panose="020B0604020202020204" pitchFamily="34" charset="0"/>
            </a:endParaRPr>
          </a:p>
        </p:txBody>
      </p:sp>
      <p:sp>
        <p:nvSpPr>
          <p:cNvPr id="13320" name="テキスト ボックス 18"/>
          <p:cNvSpPr txBox="1">
            <a:spLocks noChangeArrowheads="1"/>
          </p:cNvSpPr>
          <p:nvPr/>
        </p:nvSpPr>
        <p:spPr bwMode="auto">
          <a:xfrm>
            <a:off x="4464050" y="3381375"/>
            <a:ext cx="4429125" cy="1200150"/>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1800">
                <a:latin typeface="Arial" panose="020B0604020202020204" pitchFamily="34" charset="0"/>
              </a:rPr>
              <a:t>Mearued nuclear data are insuficienrt in accuracy and quantity.  </a:t>
            </a:r>
            <a:r>
              <a:rPr lang="en-US" altLang="ja-JP" sz="1800">
                <a:solidFill>
                  <a:srgbClr val="FF0000"/>
                </a:solidFill>
                <a:latin typeface="Arial" panose="020B0604020202020204" pitchFamily="34" charset="0"/>
              </a:rPr>
              <a:t>Evaluated nuclear data sets</a:t>
            </a:r>
            <a:r>
              <a:rPr lang="en-US" altLang="ja-JP" sz="1800">
                <a:latin typeface="Arial" panose="020B0604020202020204" pitchFamily="34" charset="0"/>
              </a:rPr>
              <a:t>, such as JENDL, are generated according to use requirements. </a:t>
            </a:r>
            <a:endParaRPr lang="ja-JP" altLang="en-US" sz="1800">
              <a:latin typeface="Arial" panose="020B0604020202020204" pitchFamily="34" charset="0"/>
            </a:endParaRPr>
          </a:p>
        </p:txBody>
      </p:sp>
      <p:sp>
        <p:nvSpPr>
          <p:cNvPr id="13321" name="テキスト ボックス 19"/>
          <p:cNvSpPr txBox="1">
            <a:spLocks noChangeArrowheads="1"/>
          </p:cNvSpPr>
          <p:nvPr/>
        </p:nvSpPr>
        <p:spPr bwMode="auto">
          <a:xfrm>
            <a:off x="4246563" y="1855788"/>
            <a:ext cx="4646612" cy="1476375"/>
          </a:xfrm>
          <a:prstGeom prst="rect">
            <a:avLst/>
          </a:prstGeom>
          <a:solidFill>
            <a:srgbClr val="CC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1800">
                <a:latin typeface="Arial" panose="020B0604020202020204" pitchFamily="34" charset="0"/>
              </a:rPr>
              <a:t>Computer codes which can evaluate chain reactions in a reactor core assembly, based on nuclear data sets and neutron transportation calculations.  Experiments to verify these calculations are also included.</a:t>
            </a:r>
          </a:p>
        </p:txBody>
      </p:sp>
      <p:sp>
        <p:nvSpPr>
          <p:cNvPr id="7178" name="テキスト ボックス 20"/>
          <p:cNvSpPr txBox="1">
            <a:spLocks noChangeArrowheads="1"/>
          </p:cNvSpPr>
          <p:nvPr/>
        </p:nvSpPr>
        <p:spPr bwMode="auto">
          <a:xfrm>
            <a:off x="4211638" y="1052513"/>
            <a:ext cx="4537075" cy="708025"/>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000">
                <a:latin typeface="Arial" panose="020B0604020202020204" pitchFamily="34" charset="0"/>
              </a:rPr>
              <a:t>A typical layered-structure is seen in nuclear physics-reactor design field.</a:t>
            </a:r>
            <a:endParaRPr lang="ja-JP" altLang="en-US" sz="2000">
              <a:latin typeface="Arial" panose="020B0604020202020204" pitchFamily="34" charset="0"/>
            </a:endParaRPr>
          </a:p>
        </p:txBody>
      </p:sp>
      <p:sp>
        <p:nvSpPr>
          <p:cNvPr id="7179" name="スライド番号プレースホルダー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9EB9098B-8B58-4CF5-BC00-FF595841D24E}" type="slidenum">
              <a:rPr lang="ja-JP" altLang="en-US" sz="1200">
                <a:solidFill>
                  <a:srgbClr val="898989"/>
                </a:solidFill>
              </a:rPr>
              <a:pPr>
                <a:spcBef>
                  <a:spcPct val="0"/>
                </a:spcBef>
                <a:buFontTx/>
                <a:buNone/>
              </a:pPr>
              <a:t>5</a:t>
            </a:fld>
            <a:endParaRPr lang="ja-JP" altLang="en-US" sz="1200">
              <a:solidFill>
                <a:srgbClr val="898989"/>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3318"/>
                                        </p:tgtEl>
                                        <p:attrNameLst>
                                          <p:attrName>style.visibility</p:attrName>
                                        </p:attrNameLst>
                                      </p:cBhvr>
                                      <p:to>
                                        <p:strVal val="visible"/>
                                      </p:to>
                                    </p:set>
                                    <p:anim calcmode="lin" valueType="num">
                                      <p:cBhvr additive="base">
                                        <p:cTn id="7" dur="500" fill="hold"/>
                                        <p:tgtEl>
                                          <p:spTgt spid="13318"/>
                                        </p:tgtEl>
                                        <p:attrNameLst>
                                          <p:attrName>ppt_x</p:attrName>
                                        </p:attrNameLst>
                                      </p:cBhvr>
                                      <p:tavLst>
                                        <p:tav tm="0">
                                          <p:val>
                                            <p:strVal val="1+#ppt_w/2"/>
                                          </p:val>
                                        </p:tav>
                                        <p:tav tm="100000">
                                          <p:val>
                                            <p:strVal val="#ppt_x"/>
                                          </p:val>
                                        </p:tav>
                                      </p:tavLst>
                                    </p:anim>
                                    <p:anim calcmode="lin" valueType="num">
                                      <p:cBhvr additive="base">
                                        <p:cTn id="8" dur="500" fill="hold"/>
                                        <p:tgtEl>
                                          <p:spTgt spid="1331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3319"/>
                                        </p:tgtEl>
                                        <p:attrNameLst>
                                          <p:attrName>style.visibility</p:attrName>
                                        </p:attrNameLst>
                                      </p:cBhvr>
                                      <p:to>
                                        <p:strVal val="visible"/>
                                      </p:to>
                                    </p:set>
                                    <p:anim calcmode="lin" valueType="num">
                                      <p:cBhvr additive="base">
                                        <p:cTn id="13" dur="500" fill="hold"/>
                                        <p:tgtEl>
                                          <p:spTgt spid="13319"/>
                                        </p:tgtEl>
                                        <p:attrNameLst>
                                          <p:attrName>ppt_x</p:attrName>
                                        </p:attrNameLst>
                                      </p:cBhvr>
                                      <p:tavLst>
                                        <p:tav tm="0">
                                          <p:val>
                                            <p:strVal val="1+#ppt_w/2"/>
                                          </p:val>
                                        </p:tav>
                                        <p:tav tm="100000">
                                          <p:val>
                                            <p:strVal val="#ppt_x"/>
                                          </p:val>
                                        </p:tav>
                                      </p:tavLst>
                                    </p:anim>
                                    <p:anim calcmode="lin" valueType="num">
                                      <p:cBhvr additive="base">
                                        <p:cTn id="14" dur="500" fill="hold"/>
                                        <p:tgtEl>
                                          <p:spTgt spid="13319"/>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3320"/>
                                        </p:tgtEl>
                                        <p:attrNameLst>
                                          <p:attrName>style.visibility</p:attrName>
                                        </p:attrNameLst>
                                      </p:cBhvr>
                                      <p:to>
                                        <p:strVal val="visible"/>
                                      </p:to>
                                    </p:set>
                                    <p:anim calcmode="lin" valueType="num">
                                      <p:cBhvr additive="base">
                                        <p:cTn id="19" dur="500" fill="hold"/>
                                        <p:tgtEl>
                                          <p:spTgt spid="13320"/>
                                        </p:tgtEl>
                                        <p:attrNameLst>
                                          <p:attrName>ppt_x</p:attrName>
                                        </p:attrNameLst>
                                      </p:cBhvr>
                                      <p:tavLst>
                                        <p:tav tm="0">
                                          <p:val>
                                            <p:strVal val="1+#ppt_w/2"/>
                                          </p:val>
                                        </p:tav>
                                        <p:tav tm="100000">
                                          <p:val>
                                            <p:strVal val="#ppt_x"/>
                                          </p:val>
                                        </p:tav>
                                      </p:tavLst>
                                    </p:anim>
                                    <p:anim calcmode="lin" valueType="num">
                                      <p:cBhvr additive="base">
                                        <p:cTn id="20" dur="500" fill="hold"/>
                                        <p:tgtEl>
                                          <p:spTgt spid="13320"/>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3321"/>
                                        </p:tgtEl>
                                        <p:attrNameLst>
                                          <p:attrName>style.visibility</p:attrName>
                                        </p:attrNameLst>
                                      </p:cBhvr>
                                      <p:to>
                                        <p:strVal val="visible"/>
                                      </p:to>
                                    </p:set>
                                    <p:anim calcmode="lin" valueType="num">
                                      <p:cBhvr additive="base">
                                        <p:cTn id="25" dur="500" fill="hold"/>
                                        <p:tgtEl>
                                          <p:spTgt spid="13321"/>
                                        </p:tgtEl>
                                        <p:attrNameLst>
                                          <p:attrName>ppt_x</p:attrName>
                                        </p:attrNameLst>
                                      </p:cBhvr>
                                      <p:tavLst>
                                        <p:tav tm="0">
                                          <p:val>
                                            <p:strVal val="1+#ppt_w/2"/>
                                          </p:val>
                                        </p:tav>
                                        <p:tav tm="100000">
                                          <p:val>
                                            <p:strVal val="#ppt_x"/>
                                          </p:val>
                                        </p:tav>
                                      </p:tavLst>
                                    </p:anim>
                                    <p:anim calcmode="lin" valueType="num">
                                      <p:cBhvr additive="base">
                                        <p:cTn id="26" dur="500" fill="hold"/>
                                        <p:tgtEl>
                                          <p:spTgt spid="133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8" grpId="0" animBg="1"/>
      <p:bldP spid="13319" grpId="0" animBg="1"/>
      <p:bldP spid="13320" grpId="0" animBg="1"/>
      <p:bldP spid="1332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8195"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 Box 25"/>
          <p:cNvSpPr txBox="1">
            <a:spLocks noChangeArrowheads="1"/>
          </p:cNvSpPr>
          <p:nvPr/>
        </p:nvSpPr>
        <p:spPr bwMode="auto">
          <a:xfrm>
            <a:off x="1162050" y="188913"/>
            <a:ext cx="7781925" cy="523875"/>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2800" b="1" dirty="0">
                <a:solidFill>
                  <a:schemeClr val="tx1">
                    <a:lumMod val="95000"/>
                    <a:lumOff val="5000"/>
                  </a:schemeClr>
                </a:solidFill>
                <a:ea typeface="+mn-ea"/>
                <a:cs typeface="Arial" pitchFamily="34" charset="0"/>
              </a:rPr>
              <a:t>Multi-scale Modeling in nuclear materials </a:t>
            </a:r>
            <a:endParaRPr lang="ja-JP" altLang="en-US" sz="2800" b="1" dirty="0">
              <a:solidFill>
                <a:schemeClr val="tx1">
                  <a:lumMod val="95000"/>
                  <a:lumOff val="5000"/>
                </a:schemeClr>
              </a:solidFill>
              <a:ea typeface="+mn-ea"/>
              <a:cs typeface="Arial" pitchFamily="34" charset="0"/>
            </a:endParaRPr>
          </a:p>
        </p:txBody>
      </p:sp>
      <p:sp>
        <p:nvSpPr>
          <p:cNvPr id="8197" name="Freeform 2"/>
          <p:cNvSpPr>
            <a:spLocks noChangeArrowheads="1"/>
          </p:cNvSpPr>
          <p:nvPr/>
        </p:nvSpPr>
        <p:spPr bwMode="auto">
          <a:xfrm>
            <a:off x="250825" y="958850"/>
            <a:ext cx="8004175" cy="5638800"/>
          </a:xfrm>
          <a:custGeom>
            <a:avLst/>
            <a:gdLst>
              <a:gd name="T0" fmla="*/ 0 w 5376"/>
              <a:gd name="T1" fmla="*/ 2147483647 h 3888"/>
              <a:gd name="T2" fmla="*/ 0 w 5376"/>
              <a:gd name="T3" fmla="*/ 2147483647 h 3888"/>
              <a:gd name="T4" fmla="*/ 2147483647 w 5376"/>
              <a:gd name="T5" fmla="*/ 0 h 3888"/>
              <a:gd name="T6" fmla="*/ 2147483647 w 5376"/>
              <a:gd name="T7" fmla="*/ 0 h 3888"/>
              <a:gd name="T8" fmla="*/ 2147483647 w 5376"/>
              <a:gd name="T9" fmla="*/ 2147483647 h 3888"/>
              <a:gd name="T10" fmla="*/ 2147483647 w 5376"/>
              <a:gd name="T11" fmla="*/ 2147483647 h 3888"/>
              <a:gd name="T12" fmla="*/ 0 w 5376"/>
              <a:gd name="T13" fmla="*/ 2147483647 h 3888"/>
              <a:gd name="T14" fmla="*/ 0 60000 65536"/>
              <a:gd name="T15" fmla="*/ 0 60000 65536"/>
              <a:gd name="T16" fmla="*/ 0 60000 65536"/>
              <a:gd name="T17" fmla="*/ 0 60000 65536"/>
              <a:gd name="T18" fmla="*/ 0 60000 65536"/>
              <a:gd name="T19" fmla="*/ 0 60000 65536"/>
              <a:gd name="T20" fmla="*/ 0 60000 65536"/>
              <a:gd name="T21" fmla="*/ 0 w 5376"/>
              <a:gd name="T22" fmla="*/ 0 h 3888"/>
              <a:gd name="T23" fmla="*/ 5376 w 5376"/>
              <a:gd name="T24" fmla="*/ 3888 h 388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376" h="3888">
                <a:moveTo>
                  <a:pt x="0" y="3888"/>
                </a:moveTo>
                <a:lnTo>
                  <a:pt x="0" y="2256"/>
                </a:lnTo>
                <a:lnTo>
                  <a:pt x="3456" y="0"/>
                </a:lnTo>
                <a:lnTo>
                  <a:pt x="5376" y="0"/>
                </a:lnTo>
                <a:lnTo>
                  <a:pt x="5376" y="1680"/>
                </a:lnTo>
                <a:lnTo>
                  <a:pt x="2208" y="3888"/>
                </a:lnTo>
                <a:lnTo>
                  <a:pt x="0" y="3888"/>
                </a:lnTo>
                <a:close/>
              </a:path>
            </a:pathLst>
          </a:custGeom>
          <a:solidFill>
            <a:srgbClr val="FFE6E6"/>
          </a:solidFill>
          <a:ln>
            <a:noFill/>
          </a:ln>
          <a:extLs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en-US"/>
          </a:p>
        </p:txBody>
      </p:sp>
      <p:sp>
        <p:nvSpPr>
          <p:cNvPr id="8198" name="Line 4"/>
          <p:cNvSpPr>
            <a:spLocks noChangeShapeType="1"/>
          </p:cNvSpPr>
          <p:nvPr/>
        </p:nvSpPr>
        <p:spPr bwMode="auto">
          <a:xfrm>
            <a:off x="250825" y="6597650"/>
            <a:ext cx="8497888" cy="0"/>
          </a:xfrm>
          <a:prstGeom prst="line">
            <a:avLst/>
          </a:prstGeom>
          <a:noFill/>
          <a:ln w="57240" cap="sq">
            <a:solidFill>
              <a:srgbClr val="808080"/>
            </a:solidFill>
            <a:miter lim="800000"/>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199" name="Line 5"/>
          <p:cNvSpPr>
            <a:spLocks noChangeShapeType="1"/>
          </p:cNvSpPr>
          <p:nvPr/>
        </p:nvSpPr>
        <p:spPr bwMode="auto">
          <a:xfrm flipV="1">
            <a:off x="250825" y="1052513"/>
            <a:ext cx="0" cy="5545137"/>
          </a:xfrm>
          <a:prstGeom prst="line">
            <a:avLst/>
          </a:prstGeom>
          <a:noFill/>
          <a:ln w="57240" cap="sq">
            <a:solidFill>
              <a:srgbClr val="808080"/>
            </a:solidFill>
            <a:miter lim="800000"/>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2" name="Text Box 6"/>
          <p:cNvSpPr txBox="1">
            <a:spLocks noChangeArrowheads="1"/>
          </p:cNvSpPr>
          <p:nvPr/>
        </p:nvSpPr>
        <p:spPr bwMode="auto">
          <a:xfrm>
            <a:off x="899490" y="1124680"/>
            <a:ext cx="2051920" cy="779960"/>
          </a:xfrm>
          <a:prstGeom prst="upArrow">
            <a:avLst/>
          </a:prstGeom>
          <a:ln>
            <a:headEnd/>
            <a:tailEnd/>
          </a:ln>
        </p:spPr>
        <p:style>
          <a:lnRef idx="0">
            <a:schemeClr val="accent1"/>
          </a:lnRef>
          <a:fillRef idx="3">
            <a:schemeClr val="accent1"/>
          </a:fillRef>
          <a:effectRef idx="3">
            <a:schemeClr val="accent1"/>
          </a:effectRef>
          <a:fontRef idx="minor">
            <a:schemeClr val="lt1"/>
          </a:fontRef>
        </p:style>
        <p:txBody>
          <a:bodyPr wrap="none" lIns="90000" tIns="46800" rIns="90000" bIns="46800">
            <a:spAutoFit/>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altLang="ja-JP" sz="3200" dirty="0">
                <a:solidFill>
                  <a:schemeClr val="bg1"/>
                </a:solidFill>
                <a:latin typeface="+mj-lt"/>
                <a:ea typeface="Osaka" charset="-128"/>
                <a:cs typeface="Osaka" charset="-128"/>
              </a:rPr>
              <a:t>Time</a:t>
            </a:r>
            <a:endParaRPr lang="ja-JP" sz="3200" dirty="0">
              <a:solidFill>
                <a:schemeClr val="bg1"/>
              </a:solidFill>
              <a:latin typeface="+mj-lt"/>
              <a:ea typeface="Osaka" charset="-128"/>
              <a:cs typeface="Osaka" charset="-128"/>
            </a:endParaRPr>
          </a:p>
        </p:txBody>
      </p:sp>
      <p:sp>
        <p:nvSpPr>
          <p:cNvPr id="13" name="Text Box 7"/>
          <p:cNvSpPr txBox="1">
            <a:spLocks noChangeArrowheads="1"/>
          </p:cNvSpPr>
          <p:nvPr/>
        </p:nvSpPr>
        <p:spPr bwMode="auto">
          <a:xfrm>
            <a:off x="6948330" y="5157240"/>
            <a:ext cx="1629879" cy="1165966"/>
          </a:xfrm>
          <a:prstGeom prst="rightArrow">
            <a:avLst/>
          </a:prstGeom>
          <a:ln>
            <a:headEnd/>
            <a:tailEnd/>
          </a:ln>
        </p:spPr>
        <p:style>
          <a:lnRef idx="0">
            <a:schemeClr val="accent1"/>
          </a:lnRef>
          <a:fillRef idx="3">
            <a:schemeClr val="accent1"/>
          </a:fillRef>
          <a:effectRef idx="3">
            <a:schemeClr val="accent1"/>
          </a:effectRef>
          <a:fontRef idx="minor">
            <a:schemeClr val="lt1"/>
          </a:fontRef>
        </p:style>
        <p:txBody>
          <a:bodyPr wrap="none" lIns="90000" tIns="46800" rIns="90000" bIns="46800">
            <a:spAutoFit/>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altLang="ja-JP" sz="3200" dirty="0">
                <a:solidFill>
                  <a:schemeClr val="bg1"/>
                </a:solidFill>
                <a:ea typeface="Osaka" charset="-128"/>
                <a:cs typeface="Osaka" charset="-128"/>
              </a:rPr>
              <a:t>Length</a:t>
            </a:r>
            <a:endParaRPr lang="ja-JP" sz="3200" dirty="0">
              <a:solidFill>
                <a:schemeClr val="bg1"/>
              </a:solidFill>
              <a:ea typeface="Osaka" charset="-128"/>
              <a:cs typeface="Osaka" charset="-128"/>
            </a:endParaRPr>
          </a:p>
        </p:txBody>
      </p:sp>
      <p:pic>
        <p:nvPicPr>
          <p:cNvPr id="15374"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7313" y="3560763"/>
            <a:ext cx="1728787" cy="166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5375" name="Picture 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43400" y="2819400"/>
            <a:ext cx="1544638" cy="154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5376" name="Picture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59113" y="2205038"/>
            <a:ext cx="1298575" cy="1293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5377" name="Picture 1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62525" y="1519238"/>
            <a:ext cx="1541463" cy="133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8210" name="Text Box 17"/>
          <p:cNvSpPr txBox="1">
            <a:spLocks noChangeArrowheads="1"/>
          </p:cNvSpPr>
          <p:nvPr/>
        </p:nvSpPr>
        <p:spPr bwMode="auto">
          <a:xfrm>
            <a:off x="352425" y="2924175"/>
            <a:ext cx="54451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1800">
                <a:solidFill>
                  <a:srgbClr val="000000"/>
                </a:solidFill>
                <a:latin typeface="ＭＳ ゴシック" panose="020B0609070205080204" pitchFamily="49" charset="-128"/>
                <a:ea typeface="ＭＳ ゴシック" panose="020B0609070205080204" pitchFamily="49" charset="-128"/>
              </a:rPr>
              <a:t>1s</a:t>
            </a:r>
          </a:p>
        </p:txBody>
      </p:sp>
      <p:sp>
        <p:nvSpPr>
          <p:cNvPr id="8211" name="Text Box 19"/>
          <p:cNvSpPr txBox="1">
            <a:spLocks noChangeArrowheads="1"/>
          </p:cNvSpPr>
          <p:nvPr/>
        </p:nvSpPr>
        <p:spPr bwMode="auto">
          <a:xfrm>
            <a:off x="250825" y="2114550"/>
            <a:ext cx="83343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1800">
                <a:solidFill>
                  <a:srgbClr val="000000"/>
                </a:solidFill>
                <a:latin typeface="ＭＳ ゴシック" panose="020B0609070205080204" pitchFamily="49" charset="-128"/>
                <a:ea typeface="ＭＳ ゴシック" panose="020B0609070205080204" pitchFamily="49" charset="-128"/>
              </a:rPr>
              <a:t>1Ms</a:t>
            </a:r>
          </a:p>
        </p:txBody>
      </p:sp>
      <p:sp>
        <p:nvSpPr>
          <p:cNvPr id="15380" name="Text Box 24"/>
          <p:cNvSpPr txBox="1">
            <a:spLocks noChangeArrowheads="1"/>
          </p:cNvSpPr>
          <p:nvPr/>
        </p:nvSpPr>
        <p:spPr bwMode="auto">
          <a:xfrm>
            <a:off x="6010275" y="2425700"/>
            <a:ext cx="2892425"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9pPr>
          </a:lstStyle>
          <a:p>
            <a:pPr algn="ctr" eaLnBrk="1" hangingPunct="1">
              <a:lnSpc>
                <a:spcPts val="2763"/>
              </a:lnSpc>
              <a:spcBef>
                <a:spcPct val="0"/>
              </a:spcBef>
              <a:buFontTx/>
              <a:buNone/>
            </a:pPr>
            <a:r>
              <a:rPr lang="en-US" altLang="ja-JP" sz="2800">
                <a:latin typeface="Arial" panose="020B0604020202020204" pitchFamily="34" charset="0"/>
                <a:ea typeface="Osaka" pitchFamily="1" charset="-128"/>
              </a:rPr>
              <a:t>Mechanical </a:t>
            </a:r>
          </a:p>
          <a:p>
            <a:pPr algn="ctr" eaLnBrk="1" hangingPunct="1">
              <a:lnSpc>
                <a:spcPts val="2763"/>
              </a:lnSpc>
              <a:spcBef>
                <a:spcPct val="0"/>
              </a:spcBef>
              <a:buFontTx/>
              <a:buNone/>
            </a:pPr>
            <a:r>
              <a:rPr lang="en-US" altLang="ja-JP" sz="2800">
                <a:latin typeface="Arial" panose="020B0604020202020204" pitchFamily="34" charset="0"/>
                <a:ea typeface="Osaka" pitchFamily="1" charset="-128"/>
              </a:rPr>
              <a:t>properties</a:t>
            </a:r>
          </a:p>
          <a:p>
            <a:pPr algn="ctr" eaLnBrk="1" hangingPunct="1">
              <a:lnSpc>
                <a:spcPts val="2763"/>
              </a:lnSpc>
              <a:spcBef>
                <a:spcPct val="0"/>
              </a:spcBef>
              <a:buFontTx/>
              <a:buNone/>
            </a:pPr>
            <a:r>
              <a:rPr lang="en-US" altLang="ja-JP" sz="2000">
                <a:solidFill>
                  <a:srgbClr val="FF0000"/>
                </a:solidFill>
                <a:latin typeface="Arial" panose="020B0604020202020204" pitchFamily="34" charset="0"/>
                <a:ea typeface="Osaka" pitchFamily="1" charset="-128"/>
              </a:rPr>
              <a:t>mechanical engineering</a:t>
            </a:r>
            <a:endParaRPr lang="ja-JP" altLang="ja-JP" sz="2000">
              <a:solidFill>
                <a:srgbClr val="FF0000"/>
              </a:solidFill>
              <a:latin typeface="Arial" panose="020B0604020202020204" pitchFamily="34" charset="0"/>
              <a:ea typeface="Osaka" pitchFamily="1" charset="-128"/>
            </a:endParaRPr>
          </a:p>
        </p:txBody>
      </p:sp>
      <p:sp>
        <p:nvSpPr>
          <p:cNvPr id="8213" name="Line 50"/>
          <p:cNvSpPr>
            <a:spLocks noChangeShapeType="1"/>
          </p:cNvSpPr>
          <p:nvPr/>
        </p:nvSpPr>
        <p:spPr bwMode="auto">
          <a:xfrm>
            <a:off x="650875" y="1581150"/>
            <a:ext cx="1588" cy="533400"/>
          </a:xfrm>
          <a:prstGeom prst="line">
            <a:avLst/>
          </a:prstGeom>
          <a:noFill/>
          <a:ln w="28440" cap="sq">
            <a:solidFill>
              <a:srgbClr val="000000"/>
            </a:solidFill>
            <a:prstDash val="dash"/>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8214" name="Text Box 51"/>
          <p:cNvSpPr txBox="1">
            <a:spLocks noChangeArrowheads="1"/>
          </p:cNvSpPr>
          <p:nvPr/>
        </p:nvSpPr>
        <p:spPr bwMode="auto">
          <a:xfrm>
            <a:off x="279400" y="1123950"/>
            <a:ext cx="7747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1800">
                <a:solidFill>
                  <a:srgbClr val="000000"/>
                </a:solidFill>
                <a:latin typeface="ＭＳ ゴシック" panose="020B0609070205080204" pitchFamily="49" charset="-128"/>
                <a:ea typeface="ＭＳ ゴシック" panose="020B0609070205080204" pitchFamily="49" charset="-128"/>
              </a:rPr>
              <a:t>1Gs</a:t>
            </a:r>
          </a:p>
        </p:txBody>
      </p:sp>
      <p:pic>
        <p:nvPicPr>
          <p:cNvPr id="8215" name="図 30" descr="ooi_0.jp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613525" y="981075"/>
            <a:ext cx="1833563"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16" name="テキスト ボックス 28"/>
          <p:cNvSpPr txBox="1">
            <a:spLocks noChangeArrowheads="1"/>
          </p:cNvSpPr>
          <p:nvPr/>
        </p:nvSpPr>
        <p:spPr bwMode="auto">
          <a:xfrm>
            <a:off x="4643438" y="909638"/>
            <a:ext cx="19050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3600">
                <a:latin typeface="Arial" panose="020B0604020202020204" pitchFamily="34" charset="0"/>
              </a:rPr>
              <a:t>Plant Life</a:t>
            </a:r>
            <a:endParaRPr lang="ja-JP" altLang="en-US" sz="3600">
              <a:latin typeface="Arial" panose="020B0604020202020204" pitchFamily="34" charset="0"/>
            </a:endParaRPr>
          </a:p>
        </p:txBody>
      </p:sp>
      <p:sp>
        <p:nvSpPr>
          <p:cNvPr id="8217" name="Text Box 25"/>
          <p:cNvSpPr txBox="1">
            <a:spLocks noChangeArrowheads="1"/>
          </p:cNvSpPr>
          <p:nvPr/>
        </p:nvSpPr>
        <p:spPr bwMode="auto">
          <a:xfrm>
            <a:off x="2627313" y="5300663"/>
            <a:ext cx="2730500"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a:latin typeface="Arial" panose="020B0604020202020204" pitchFamily="34" charset="0"/>
                <a:ea typeface="Osaka" pitchFamily="1" charset="-128"/>
              </a:rPr>
              <a:t>Displacement</a:t>
            </a:r>
          </a:p>
          <a:p>
            <a:pPr eaLnBrk="1" hangingPunct="1">
              <a:spcBef>
                <a:spcPct val="0"/>
              </a:spcBef>
              <a:buFontTx/>
              <a:buNone/>
            </a:pPr>
            <a:r>
              <a:rPr lang="en-US" altLang="ja-JP" sz="2000">
                <a:latin typeface="Arial" panose="020B0604020202020204" pitchFamily="34" charset="0"/>
                <a:ea typeface="Osaka" pitchFamily="1" charset="-128"/>
              </a:rPr>
              <a:t>(Atom/Lattice) </a:t>
            </a:r>
            <a:r>
              <a:rPr lang="en-US" altLang="ja-JP" sz="2000">
                <a:solidFill>
                  <a:srgbClr val="FF0000"/>
                </a:solidFill>
                <a:latin typeface="Arial" panose="020B0604020202020204" pitchFamily="34" charset="0"/>
                <a:ea typeface="Osaka" pitchFamily="1" charset="-128"/>
              </a:rPr>
              <a:t>Physics</a:t>
            </a:r>
            <a:endParaRPr lang="ja-JP" altLang="ja-JP" sz="2000">
              <a:solidFill>
                <a:srgbClr val="FF0000"/>
              </a:solidFill>
              <a:latin typeface="Arial" panose="020B0604020202020204" pitchFamily="34" charset="0"/>
              <a:ea typeface="Osaka" pitchFamily="1" charset="-128"/>
            </a:endParaRPr>
          </a:p>
        </p:txBody>
      </p:sp>
      <p:pic>
        <p:nvPicPr>
          <p:cNvPr id="8218" name="図 30" descr="displacement.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23850" y="4005263"/>
            <a:ext cx="2303463" cy="251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19" name="Text Box 18"/>
          <p:cNvSpPr txBox="1">
            <a:spLocks noChangeArrowheads="1"/>
          </p:cNvSpPr>
          <p:nvPr/>
        </p:nvSpPr>
        <p:spPr bwMode="auto">
          <a:xfrm>
            <a:off x="250825" y="3616325"/>
            <a:ext cx="84931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1800">
                <a:solidFill>
                  <a:srgbClr val="000000"/>
                </a:solidFill>
                <a:latin typeface="ＭＳ ゴシック" panose="020B0609070205080204" pitchFamily="49" charset="-128"/>
                <a:ea typeface="ＭＳ ゴシック" panose="020B0609070205080204" pitchFamily="49" charset="-128"/>
              </a:rPr>
              <a:t>1μs</a:t>
            </a:r>
          </a:p>
        </p:txBody>
      </p:sp>
      <p:sp>
        <p:nvSpPr>
          <p:cNvPr id="8220" name="Text Box 8"/>
          <p:cNvSpPr txBox="1">
            <a:spLocks noChangeArrowheads="1"/>
          </p:cNvSpPr>
          <p:nvPr/>
        </p:nvSpPr>
        <p:spPr bwMode="auto">
          <a:xfrm>
            <a:off x="1116013" y="6165850"/>
            <a:ext cx="6056312" cy="398463"/>
          </a:xfrm>
          <a:prstGeom prst="rect">
            <a:avLst/>
          </a:prstGeom>
          <a:solidFill>
            <a:schemeClr val="bg1">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000">
                <a:solidFill>
                  <a:srgbClr val="000000"/>
                </a:solidFill>
                <a:latin typeface="Arial" panose="020B0604020202020204" pitchFamily="34" charset="0"/>
                <a:ea typeface="Osaka" pitchFamily="1" charset="-128"/>
              </a:rPr>
              <a:t>1E-10	 	1E-8		1E-6 --- 1E-3 --- 1m</a:t>
            </a:r>
          </a:p>
        </p:txBody>
      </p:sp>
      <p:sp>
        <p:nvSpPr>
          <p:cNvPr id="28" name="Text Box 24"/>
          <p:cNvSpPr txBox="1">
            <a:spLocks noChangeArrowheads="1"/>
          </p:cNvSpPr>
          <p:nvPr/>
        </p:nvSpPr>
        <p:spPr bwMode="auto">
          <a:xfrm>
            <a:off x="4356100" y="4283075"/>
            <a:ext cx="2541588"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lnSpc>
                <a:spcPts val="2763"/>
              </a:lnSpc>
              <a:spcBef>
                <a:spcPct val="0"/>
              </a:spcBef>
              <a:buFontTx/>
              <a:buNone/>
            </a:pPr>
            <a:r>
              <a:rPr lang="en-US" altLang="ja-JP" sz="2800">
                <a:latin typeface="Arial" panose="020B0604020202020204" pitchFamily="34" charset="0"/>
                <a:ea typeface="Osaka" pitchFamily="1" charset="-128"/>
              </a:rPr>
              <a:t>Microstructural</a:t>
            </a:r>
          </a:p>
          <a:p>
            <a:pPr eaLnBrk="1" hangingPunct="1">
              <a:lnSpc>
                <a:spcPts val="2763"/>
              </a:lnSpc>
              <a:spcBef>
                <a:spcPct val="0"/>
              </a:spcBef>
              <a:buFontTx/>
              <a:buNone/>
            </a:pPr>
            <a:r>
              <a:rPr lang="en-US" altLang="ja-JP" sz="2800">
                <a:latin typeface="Arial" panose="020B0604020202020204" pitchFamily="34" charset="0"/>
                <a:ea typeface="Osaka" pitchFamily="1" charset="-128"/>
              </a:rPr>
              <a:t>evolution</a:t>
            </a:r>
          </a:p>
          <a:p>
            <a:pPr eaLnBrk="1" hangingPunct="1">
              <a:lnSpc>
                <a:spcPts val="2763"/>
              </a:lnSpc>
              <a:spcBef>
                <a:spcPct val="0"/>
              </a:spcBef>
              <a:buFontTx/>
              <a:buNone/>
            </a:pPr>
            <a:r>
              <a:rPr lang="en-US" altLang="ja-JP" sz="2000">
                <a:solidFill>
                  <a:srgbClr val="FF0000"/>
                </a:solidFill>
                <a:latin typeface="Arial" panose="020B0604020202020204" pitchFamily="34" charset="0"/>
                <a:ea typeface="Osaka" pitchFamily="1" charset="-128"/>
              </a:rPr>
              <a:t>materials science</a:t>
            </a:r>
            <a:endParaRPr lang="ja-JP" altLang="ja-JP" sz="2000">
              <a:solidFill>
                <a:srgbClr val="FF0000"/>
              </a:solidFill>
              <a:latin typeface="Arial" panose="020B0604020202020204" pitchFamily="34" charset="0"/>
              <a:ea typeface="Osaka" pitchFamily="1" charset="-128"/>
            </a:endParaRPr>
          </a:p>
        </p:txBody>
      </p:sp>
      <p:sp>
        <p:nvSpPr>
          <p:cNvPr id="8222" name="スライド番号プレースホルダー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68076AA3-3B0D-4618-A2F9-93382595F721}" type="slidenum">
              <a:rPr lang="ja-JP" altLang="en-US" sz="1200">
                <a:solidFill>
                  <a:srgbClr val="898989"/>
                </a:solidFill>
              </a:rPr>
              <a:pPr>
                <a:spcBef>
                  <a:spcPct val="0"/>
                </a:spcBef>
                <a:buFontTx/>
                <a:buNone/>
              </a:pPr>
              <a:t>6</a:t>
            </a:fld>
            <a:endParaRPr lang="ja-JP" altLang="en-US" sz="120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nodeType="clickEffect">
                                  <p:stCondLst>
                                    <p:cond delay="0"/>
                                  </p:stCondLst>
                                  <p:childTnLst>
                                    <p:set>
                                      <p:cBhvr>
                                        <p:cTn id="6" dur="1" fill="hold">
                                          <p:stCondLst>
                                            <p:cond delay="0"/>
                                          </p:stCondLst>
                                        </p:cTn>
                                        <p:tgtEl>
                                          <p:spTgt spid="15376"/>
                                        </p:tgtEl>
                                        <p:attrNameLst>
                                          <p:attrName>style.visibility</p:attrName>
                                        </p:attrNameLst>
                                      </p:cBhvr>
                                      <p:to>
                                        <p:strVal val="visible"/>
                                      </p:to>
                                    </p:set>
                                    <p:animEffect transition="in" filter="randombar(horizontal)">
                                      <p:cBhvr>
                                        <p:cTn id="7" dur="500"/>
                                        <p:tgtEl>
                                          <p:spTgt spid="15376"/>
                                        </p:tgtEl>
                                      </p:cBhvr>
                                    </p:animEffect>
                                  </p:childTnLst>
                                </p:cTn>
                              </p:par>
                              <p:par>
                                <p:cTn id="8" presetID="14" presetClass="entr" presetSubtype="10" fill="hold" nodeType="withEffect">
                                  <p:stCondLst>
                                    <p:cond delay="0"/>
                                  </p:stCondLst>
                                  <p:childTnLst>
                                    <p:set>
                                      <p:cBhvr>
                                        <p:cTn id="9" dur="1" fill="hold">
                                          <p:stCondLst>
                                            <p:cond delay="0"/>
                                          </p:stCondLst>
                                        </p:cTn>
                                        <p:tgtEl>
                                          <p:spTgt spid="15374"/>
                                        </p:tgtEl>
                                        <p:attrNameLst>
                                          <p:attrName>style.visibility</p:attrName>
                                        </p:attrNameLst>
                                      </p:cBhvr>
                                      <p:to>
                                        <p:strVal val="visible"/>
                                      </p:to>
                                    </p:set>
                                    <p:animEffect transition="in" filter="randombar(horizontal)">
                                      <p:cBhvr>
                                        <p:cTn id="10" dur="500"/>
                                        <p:tgtEl>
                                          <p:spTgt spid="15374"/>
                                        </p:tgtEl>
                                      </p:cBhvr>
                                    </p:animEffect>
                                  </p:childTnLst>
                                </p:cTn>
                              </p:par>
                              <p:par>
                                <p:cTn id="11" presetID="14" presetClass="entr" presetSubtype="10" fill="hold" nodeType="withEffect">
                                  <p:stCondLst>
                                    <p:cond delay="0"/>
                                  </p:stCondLst>
                                  <p:childTnLst>
                                    <p:set>
                                      <p:cBhvr>
                                        <p:cTn id="12" dur="1" fill="hold">
                                          <p:stCondLst>
                                            <p:cond delay="0"/>
                                          </p:stCondLst>
                                        </p:cTn>
                                        <p:tgtEl>
                                          <p:spTgt spid="15375"/>
                                        </p:tgtEl>
                                        <p:attrNameLst>
                                          <p:attrName>style.visibility</p:attrName>
                                        </p:attrNameLst>
                                      </p:cBhvr>
                                      <p:to>
                                        <p:strVal val="visible"/>
                                      </p:to>
                                    </p:set>
                                    <p:animEffect transition="in" filter="randombar(horizontal)">
                                      <p:cBhvr>
                                        <p:cTn id="13" dur="500"/>
                                        <p:tgtEl>
                                          <p:spTgt spid="15375"/>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randombar(horizontal)">
                                      <p:cBhvr>
                                        <p:cTn id="16" dur="500"/>
                                        <p:tgtEl>
                                          <p:spTgt spid="28"/>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15380"/>
                                        </p:tgtEl>
                                        <p:attrNameLst>
                                          <p:attrName>style.visibility</p:attrName>
                                        </p:attrNameLst>
                                      </p:cBhvr>
                                      <p:to>
                                        <p:strVal val="visible"/>
                                      </p:to>
                                    </p:set>
                                    <p:animEffect transition="in" filter="randombar(horizontal)">
                                      <p:cBhvr>
                                        <p:cTn id="21" dur="500"/>
                                        <p:tgtEl>
                                          <p:spTgt spid="15380"/>
                                        </p:tgtEl>
                                      </p:cBhvr>
                                    </p:animEffect>
                                  </p:childTnLst>
                                </p:cTn>
                              </p:par>
                              <p:par>
                                <p:cTn id="22" presetID="14" presetClass="entr" presetSubtype="10" fill="hold" nodeType="withEffect">
                                  <p:stCondLst>
                                    <p:cond delay="0"/>
                                  </p:stCondLst>
                                  <p:childTnLst>
                                    <p:set>
                                      <p:cBhvr>
                                        <p:cTn id="23" dur="1" fill="hold">
                                          <p:stCondLst>
                                            <p:cond delay="0"/>
                                          </p:stCondLst>
                                        </p:cTn>
                                        <p:tgtEl>
                                          <p:spTgt spid="15377"/>
                                        </p:tgtEl>
                                        <p:attrNameLst>
                                          <p:attrName>style.visibility</p:attrName>
                                        </p:attrNameLst>
                                      </p:cBhvr>
                                      <p:to>
                                        <p:strVal val="visible"/>
                                      </p:to>
                                    </p:set>
                                    <p:animEffect transition="in" filter="randombar(horizontal)">
                                      <p:cBhvr>
                                        <p:cTn id="24" dur="500"/>
                                        <p:tgtEl>
                                          <p:spTgt spid="153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80" grpId="0"/>
      <p:bldP spid="2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9219"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 Box 25"/>
          <p:cNvSpPr txBox="1">
            <a:spLocks noChangeArrowheads="1"/>
          </p:cNvSpPr>
          <p:nvPr/>
        </p:nvSpPr>
        <p:spPr bwMode="auto">
          <a:xfrm>
            <a:off x="1381125" y="188913"/>
            <a:ext cx="6781800"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solidFill>
                  <a:schemeClr val="tx1">
                    <a:lumMod val="95000"/>
                    <a:lumOff val="5000"/>
                  </a:schemeClr>
                </a:solidFill>
                <a:ea typeface="+mn-ea"/>
                <a:cs typeface="Arial" pitchFamily="34" charset="0"/>
              </a:rPr>
              <a:t>Materials science in nuclear</a:t>
            </a:r>
            <a:endParaRPr lang="ja-JP" altLang="en-US" sz="3600" b="1" dirty="0">
              <a:solidFill>
                <a:schemeClr val="tx1">
                  <a:lumMod val="95000"/>
                  <a:lumOff val="5000"/>
                </a:schemeClr>
              </a:solidFill>
              <a:ea typeface="+mn-ea"/>
              <a:cs typeface="Arial" pitchFamily="34" charset="0"/>
            </a:endParaRPr>
          </a:p>
        </p:txBody>
      </p:sp>
      <p:sp>
        <p:nvSpPr>
          <p:cNvPr id="9221" name="テキスト ボックス 6"/>
          <p:cNvSpPr txBox="1">
            <a:spLocks noChangeArrowheads="1"/>
          </p:cNvSpPr>
          <p:nvPr/>
        </p:nvSpPr>
        <p:spPr bwMode="auto">
          <a:xfrm>
            <a:off x="539750" y="1035050"/>
            <a:ext cx="8137525" cy="954088"/>
          </a:xfrm>
          <a:prstGeom prst="rect">
            <a:avLst/>
          </a:prstGeom>
          <a:solidFill>
            <a:srgbClr val="CCFFCC"/>
          </a:solidFill>
          <a:ln w="19050">
            <a:solidFill>
              <a:srgbClr val="00B05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ja-JP" sz="2800"/>
              <a:t>Material is an </a:t>
            </a:r>
            <a:r>
              <a:rPr lang="en-US" altLang="ja-JP" sz="2800">
                <a:solidFill>
                  <a:srgbClr val="FF0000"/>
                </a:solidFill>
              </a:rPr>
              <a:t>old technology </a:t>
            </a:r>
            <a:r>
              <a:rPr lang="en-US" altLang="ja-JP" sz="2800"/>
              <a:t>and </a:t>
            </a:r>
          </a:p>
          <a:p>
            <a:pPr algn="ctr" eaLnBrk="1" hangingPunct="1">
              <a:spcBef>
                <a:spcPct val="0"/>
              </a:spcBef>
              <a:buFontTx/>
              <a:buNone/>
            </a:pPr>
            <a:r>
              <a:rPr lang="en-US" altLang="ja-JP" sz="2800"/>
              <a:t>has a long history before nuclear.</a:t>
            </a:r>
            <a:endParaRPr lang="en-US" altLang="ja-JP" sz="2400"/>
          </a:p>
        </p:txBody>
      </p:sp>
      <p:sp>
        <p:nvSpPr>
          <p:cNvPr id="33" name="下矢印 32"/>
          <p:cNvSpPr/>
          <p:nvPr/>
        </p:nvSpPr>
        <p:spPr>
          <a:xfrm>
            <a:off x="2771775" y="2060575"/>
            <a:ext cx="3673475" cy="433388"/>
          </a:xfrm>
          <a:prstGeom prst="downArrow">
            <a:avLst>
              <a:gd name="adj1" fmla="val 50000"/>
              <a:gd name="adj2" fmla="val 7202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ja-JP" altLang="en-US"/>
          </a:p>
        </p:txBody>
      </p:sp>
      <p:sp>
        <p:nvSpPr>
          <p:cNvPr id="9223" name="テキスト ボックス 8"/>
          <p:cNvSpPr txBox="1">
            <a:spLocks noChangeArrowheads="1"/>
          </p:cNvSpPr>
          <p:nvPr/>
        </p:nvSpPr>
        <p:spPr bwMode="auto">
          <a:xfrm>
            <a:off x="1403350" y="2636838"/>
            <a:ext cx="6481763" cy="523875"/>
          </a:xfrm>
          <a:prstGeom prst="rect">
            <a:avLst/>
          </a:prstGeom>
          <a:solidFill>
            <a:srgbClr val="CCFFCC"/>
          </a:solidFill>
          <a:ln w="19050">
            <a:solidFill>
              <a:srgbClr val="00B05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ja-JP" sz="2800"/>
              <a:t>We know much about …..</a:t>
            </a:r>
          </a:p>
        </p:txBody>
      </p:sp>
      <p:sp>
        <p:nvSpPr>
          <p:cNvPr id="35" name="テキスト ボックス 34"/>
          <p:cNvSpPr txBox="1"/>
          <p:nvPr/>
        </p:nvSpPr>
        <p:spPr>
          <a:xfrm>
            <a:off x="252413" y="3357563"/>
            <a:ext cx="1295400" cy="461962"/>
          </a:xfrm>
          <a:prstGeom prst="rect">
            <a:avLst/>
          </a:prstGeom>
          <a:solidFill>
            <a:schemeClr val="bg1">
              <a:lumMod val="85000"/>
            </a:schemeClr>
          </a:solidFill>
          <a:ln w="19050">
            <a:solidFill>
              <a:schemeClr val="tx1"/>
            </a:solidFill>
          </a:ln>
        </p:spPr>
        <p:txBody>
          <a:bodyPr>
            <a:spAutoFit/>
          </a:bodyPr>
          <a:lstStyle/>
          <a:p>
            <a:pPr algn="ctr" eaLnBrk="1" fontAlgn="auto" hangingPunct="1">
              <a:spcBef>
                <a:spcPts val="0"/>
              </a:spcBef>
              <a:spcAft>
                <a:spcPts val="0"/>
              </a:spcAft>
              <a:defRPr/>
            </a:pPr>
            <a:r>
              <a:rPr lang="en-US" altLang="ja-JP" sz="2400" dirty="0">
                <a:latin typeface="+mn-lt"/>
                <a:ea typeface="+mn-ea"/>
              </a:rPr>
              <a:t>strength</a:t>
            </a:r>
            <a:endParaRPr lang="ja-JP" altLang="en-US" sz="2400" dirty="0">
              <a:latin typeface="+mn-lt"/>
              <a:ea typeface="+mn-ea"/>
            </a:endParaRPr>
          </a:p>
        </p:txBody>
      </p:sp>
      <p:sp>
        <p:nvSpPr>
          <p:cNvPr id="36" name="テキスト ボックス 35"/>
          <p:cNvSpPr txBox="1"/>
          <p:nvPr/>
        </p:nvSpPr>
        <p:spPr>
          <a:xfrm>
            <a:off x="5148263" y="3357563"/>
            <a:ext cx="2735262" cy="461962"/>
          </a:xfrm>
          <a:prstGeom prst="rect">
            <a:avLst/>
          </a:prstGeom>
          <a:solidFill>
            <a:schemeClr val="bg1">
              <a:lumMod val="85000"/>
            </a:schemeClr>
          </a:solidFill>
          <a:ln w="19050">
            <a:solidFill>
              <a:schemeClr val="tx1"/>
            </a:solidFill>
          </a:ln>
        </p:spPr>
        <p:txBody>
          <a:bodyPr>
            <a:spAutoFit/>
          </a:bodyPr>
          <a:lstStyle/>
          <a:p>
            <a:pPr algn="ctr" eaLnBrk="1" fontAlgn="auto" hangingPunct="1">
              <a:spcBef>
                <a:spcPts val="0"/>
              </a:spcBef>
              <a:spcAft>
                <a:spcPts val="0"/>
              </a:spcAft>
              <a:defRPr/>
            </a:pPr>
            <a:r>
              <a:rPr lang="en-US" altLang="ja-JP" sz="2400" dirty="0">
                <a:latin typeface="+mn-lt"/>
                <a:ea typeface="+mn-ea"/>
              </a:rPr>
              <a:t>corrosion resistance</a:t>
            </a:r>
            <a:endParaRPr lang="ja-JP" altLang="en-US" sz="2400" dirty="0">
              <a:latin typeface="+mn-lt"/>
              <a:ea typeface="+mn-ea"/>
            </a:endParaRPr>
          </a:p>
        </p:txBody>
      </p:sp>
      <p:sp>
        <p:nvSpPr>
          <p:cNvPr id="37" name="テキスト ボックス 36"/>
          <p:cNvSpPr txBox="1"/>
          <p:nvPr/>
        </p:nvSpPr>
        <p:spPr>
          <a:xfrm>
            <a:off x="1619250" y="3357563"/>
            <a:ext cx="2447925" cy="461962"/>
          </a:xfrm>
          <a:prstGeom prst="rect">
            <a:avLst/>
          </a:prstGeom>
          <a:solidFill>
            <a:schemeClr val="bg1">
              <a:lumMod val="85000"/>
            </a:schemeClr>
          </a:solidFill>
          <a:ln w="19050">
            <a:solidFill>
              <a:schemeClr val="tx1"/>
            </a:solidFill>
          </a:ln>
        </p:spPr>
        <p:txBody>
          <a:bodyPr>
            <a:spAutoFit/>
          </a:bodyPr>
          <a:lstStyle/>
          <a:p>
            <a:pPr algn="ctr" eaLnBrk="1" fontAlgn="auto" hangingPunct="1">
              <a:spcBef>
                <a:spcPts val="0"/>
              </a:spcBef>
              <a:spcAft>
                <a:spcPts val="0"/>
              </a:spcAft>
              <a:defRPr/>
            </a:pPr>
            <a:r>
              <a:rPr lang="en-US" altLang="ja-JP" sz="2400" dirty="0">
                <a:latin typeface="+mn-lt"/>
                <a:ea typeface="+mn-ea"/>
              </a:rPr>
              <a:t>electric properties</a:t>
            </a:r>
            <a:endParaRPr lang="ja-JP" altLang="en-US" sz="2400" dirty="0">
              <a:latin typeface="+mn-lt"/>
              <a:ea typeface="+mn-ea"/>
            </a:endParaRPr>
          </a:p>
        </p:txBody>
      </p:sp>
      <p:sp>
        <p:nvSpPr>
          <p:cNvPr id="38" name="テキスト ボックス 37"/>
          <p:cNvSpPr txBox="1"/>
          <p:nvPr/>
        </p:nvSpPr>
        <p:spPr>
          <a:xfrm>
            <a:off x="4138613" y="3357563"/>
            <a:ext cx="865187" cy="461962"/>
          </a:xfrm>
          <a:prstGeom prst="rect">
            <a:avLst/>
          </a:prstGeom>
          <a:solidFill>
            <a:schemeClr val="bg1">
              <a:lumMod val="85000"/>
            </a:schemeClr>
          </a:solidFill>
          <a:ln w="19050">
            <a:solidFill>
              <a:schemeClr val="tx1"/>
            </a:solidFill>
          </a:ln>
        </p:spPr>
        <p:txBody>
          <a:bodyPr>
            <a:spAutoFit/>
          </a:bodyPr>
          <a:lstStyle/>
          <a:p>
            <a:pPr algn="ctr" eaLnBrk="1" fontAlgn="auto" hangingPunct="1">
              <a:spcBef>
                <a:spcPts val="0"/>
              </a:spcBef>
              <a:spcAft>
                <a:spcPts val="0"/>
              </a:spcAft>
              <a:defRPr/>
            </a:pPr>
            <a:r>
              <a:rPr lang="en-US" altLang="ja-JP" sz="2400" dirty="0">
                <a:latin typeface="+mn-lt"/>
                <a:ea typeface="+mn-ea"/>
              </a:rPr>
              <a:t>cost</a:t>
            </a:r>
            <a:endParaRPr lang="ja-JP" altLang="en-US" sz="2400" dirty="0">
              <a:latin typeface="+mn-lt"/>
              <a:ea typeface="+mn-ea"/>
            </a:endParaRPr>
          </a:p>
        </p:txBody>
      </p:sp>
      <p:sp>
        <p:nvSpPr>
          <p:cNvPr id="40" name="十字形 39"/>
          <p:cNvSpPr/>
          <p:nvPr/>
        </p:nvSpPr>
        <p:spPr>
          <a:xfrm>
            <a:off x="4067175" y="3932238"/>
            <a:ext cx="647700" cy="576262"/>
          </a:xfrm>
          <a:prstGeom prst="plus">
            <a:avLst>
              <a:gd name="adj" fmla="val 34406"/>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ja-JP" altLang="en-US" sz="1600"/>
          </a:p>
        </p:txBody>
      </p:sp>
      <p:sp>
        <p:nvSpPr>
          <p:cNvPr id="9229" name="テキスト ボックス 15"/>
          <p:cNvSpPr txBox="1">
            <a:spLocks noChangeArrowheads="1"/>
          </p:cNvSpPr>
          <p:nvPr/>
        </p:nvSpPr>
        <p:spPr bwMode="auto">
          <a:xfrm>
            <a:off x="7740650" y="3357563"/>
            <a:ext cx="10080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ja-JP" altLang="en-US" sz="2400"/>
              <a:t>・・</a:t>
            </a:r>
            <a:r>
              <a:rPr lang="en-US" altLang="ja-JP" sz="2400"/>
              <a:t>etc</a:t>
            </a:r>
            <a:endParaRPr lang="ja-JP" altLang="en-US" sz="2400"/>
          </a:p>
        </p:txBody>
      </p:sp>
      <p:sp>
        <p:nvSpPr>
          <p:cNvPr id="17422" name="テキスト ボックス 16"/>
          <p:cNvSpPr txBox="1">
            <a:spLocks noChangeArrowheads="1"/>
          </p:cNvSpPr>
          <p:nvPr/>
        </p:nvSpPr>
        <p:spPr bwMode="auto">
          <a:xfrm>
            <a:off x="539750" y="4437063"/>
            <a:ext cx="77041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ja-JP" sz="2400"/>
              <a:t>For nuclear applications, we should also consider followings.</a:t>
            </a:r>
            <a:endParaRPr lang="ja-JP" altLang="en-US" sz="2400"/>
          </a:p>
        </p:txBody>
      </p:sp>
      <p:sp>
        <p:nvSpPr>
          <p:cNvPr id="17423" name="テキスト ボックス 17"/>
          <p:cNvSpPr txBox="1">
            <a:spLocks noChangeArrowheads="1"/>
          </p:cNvSpPr>
          <p:nvPr/>
        </p:nvSpPr>
        <p:spPr bwMode="auto">
          <a:xfrm>
            <a:off x="323850" y="4995863"/>
            <a:ext cx="3024188" cy="523875"/>
          </a:xfrm>
          <a:prstGeom prst="rect">
            <a:avLst/>
          </a:prstGeom>
          <a:solidFill>
            <a:srgbClr val="FFFF00"/>
          </a:solidFill>
          <a:ln w="19050">
            <a:solidFill>
              <a:srgbClr val="FF0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ja-JP" sz="2800"/>
              <a:t>nuclear properties</a:t>
            </a:r>
            <a:endParaRPr lang="ja-JP" altLang="en-US" sz="2800"/>
          </a:p>
        </p:txBody>
      </p:sp>
      <p:sp>
        <p:nvSpPr>
          <p:cNvPr id="44" name="テキスト ボックス 18"/>
          <p:cNvSpPr txBox="1">
            <a:spLocks noChangeArrowheads="1"/>
          </p:cNvSpPr>
          <p:nvPr/>
        </p:nvSpPr>
        <p:spPr bwMode="auto">
          <a:xfrm>
            <a:off x="3491225" y="4995835"/>
            <a:ext cx="2737005" cy="523220"/>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spAutoFit/>
          </a:bodyPr>
          <a:lstStyle/>
          <a:p>
            <a:pPr algn="ctr" eaLnBrk="1" hangingPunct="1">
              <a:defRPr/>
            </a:pPr>
            <a:r>
              <a:rPr lang="en-US" altLang="ja-JP" sz="2800" dirty="0">
                <a:solidFill>
                  <a:srgbClr val="FFFF00"/>
                </a:solidFill>
              </a:rPr>
              <a:t>radiation damage</a:t>
            </a:r>
            <a:endParaRPr lang="ja-JP" altLang="en-US" sz="2800" dirty="0">
              <a:solidFill>
                <a:srgbClr val="FFFF00"/>
              </a:solidFill>
            </a:endParaRPr>
          </a:p>
        </p:txBody>
      </p:sp>
      <p:sp>
        <p:nvSpPr>
          <p:cNvPr id="17427" name="テキスト ボックス 19"/>
          <p:cNvSpPr txBox="1">
            <a:spLocks noChangeArrowheads="1"/>
          </p:cNvSpPr>
          <p:nvPr/>
        </p:nvSpPr>
        <p:spPr bwMode="auto">
          <a:xfrm>
            <a:off x="6372225" y="5013325"/>
            <a:ext cx="1655763" cy="522288"/>
          </a:xfrm>
          <a:prstGeom prst="rect">
            <a:avLst/>
          </a:prstGeom>
          <a:solidFill>
            <a:srgbClr val="FFFF00"/>
          </a:solidFill>
          <a:ln w="19050">
            <a:solidFill>
              <a:srgbClr val="FF0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ja-JP" sz="2800"/>
              <a:t>reliability</a:t>
            </a:r>
            <a:endParaRPr lang="ja-JP" altLang="en-US" sz="2800"/>
          </a:p>
        </p:txBody>
      </p:sp>
      <p:sp>
        <p:nvSpPr>
          <p:cNvPr id="48" name="角丸四角形吹き出し 47"/>
          <p:cNvSpPr/>
          <p:nvPr/>
        </p:nvSpPr>
        <p:spPr>
          <a:xfrm>
            <a:off x="395288" y="5734050"/>
            <a:ext cx="5113337" cy="574675"/>
          </a:xfrm>
          <a:prstGeom prst="wedgeRoundRectCallout">
            <a:avLst>
              <a:gd name="adj1" fmla="val -28671"/>
              <a:gd name="adj2" fmla="val -83294"/>
              <a:gd name="adj3" fmla="val 16667"/>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ja-JP" dirty="0" err="1">
                <a:solidFill>
                  <a:schemeClr val="tx1"/>
                </a:solidFill>
              </a:rPr>
              <a:t>Zircalloy</a:t>
            </a:r>
            <a:r>
              <a:rPr lang="en-US" altLang="ja-JP" dirty="0">
                <a:solidFill>
                  <a:schemeClr val="tx1"/>
                </a:solidFill>
              </a:rPr>
              <a:t> clad tubes for LWR requires </a:t>
            </a:r>
            <a:r>
              <a:rPr lang="en-US" altLang="ja-JP" b="1" u="sng" dirty="0" err="1">
                <a:solidFill>
                  <a:srgbClr val="FF0000"/>
                </a:solidFill>
              </a:rPr>
              <a:t>Hf</a:t>
            </a:r>
            <a:r>
              <a:rPr lang="en-US" altLang="ja-JP" dirty="0">
                <a:solidFill>
                  <a:schemeClr val="tx1"/>
                </a:solidFill>
              </a:rPr>
              <a:t>-free </a:t>
            </a:r>
            <a:r>
              <a:rPr lang="en-US" altLang="ja-JP" b="1" u="sng" dirty="0" err="1">
                <a:solidFill>
                  <a:srgbClr val="FF0000"/>
                </a:solidFill>
              </a:rPr>
              <a:t>Zr</a:t>
            </a:r>
            <a:r>
              <a:rPr lang="en-US" altLang="ja-JP" dirty="0">
                <a:solidFill>
                  <a:schemeClr val="tx1"/>
                </a:solidFill>
              </a:rPr>
              <a:t> for the expected low neutron-absorption cross-sections.</a:t>
            </a:r>
            <a:endParaRPr lang="ja-JP" altLang="en-US" dirty="0">
              <a:solidFill>
                <a:schemeClr val="tx1"/>
              </a:solidFill>
            </a:endParaRPr>
          </a:p>
        </p:txBody>
      </p:sp>
      <p:sp>
        <p:nvSpPr>
          <p:cNvPr id="49" name="上カーブ矢印 48"/>
          <p:cNvSpPr/>
          <p:nvPr/>
        </p:nvSpPr>
        <p:spPr>
          <a:xfrm>
            <a:off x="5795963" y="5589588"/>
            <a:ext cx="1223962" cy="360362"/>
          </a:xfrm>
          <a:prstGeom prst="curvedUpArrow">
            <a:avLst>
              <a:gd name="adj1" fmla="val 49695"/>
              <a:gd name="adj2" fmla="val 127333"/>
              <a:gd name="adj3" fmla="val 51455"/>
            </a:avLst>
          </a:prstGeom>
          <a:solidFill>
            <a:srgbClr val="FFFFCC"/>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solidFill>
                <a:schemeClr val="tx1"/>
              </a:solidFill>
            </a:endParaRPr>
          </a:p>
        </p:txBody>
      </p:sp>
      <p:sp>
        <p:nvSpPr>
          <p:cNvPr id="21" name="左カーブ矢印 20"/>
          <p:cNvSpPr/>
          <p:nvPr/>
        </p:nvSpPr>
        <p:spPr>
          <a:xfrm>
            <a:off x="8027988" y="3716338"/>
            <a:ext cx="431800" cy="1368425"/>
          </a:xfrm>
          <a:prstGeom prst="curvedLeftArrow">
            <a:avLst/>
          </a:prstGeom>
          <a:solidFill>
            <a:srgbClr val="FFFFCC"/>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solidFill>
                <a:schemeClr val="tx1"/>
              </a:solidFill>
            </a:endParaRPr>
          </a:p>
        </p:txBody>
      </p:sp>
      <p:sp>
        <p:nvSpPr>
          <p:cNvPr id="9239" name="スライド番号プレースホルダー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6CBF593C-E7BC-4613-872D-866B217D558D}" type="slidenum">
              <a:rPr lang="ja-JP" altLang="en-US" sz="1200">
                <a:solidFill>
                  <a:srgbClr val="898989"/>
                </a:solidFill>
              </a:rPr>
              <a:pPr>
                <a:spcBef>
                  <a:spcPct val="0"/>
                </a:spcBef>
                <a:buFontTx/>
                <a:buNone/>
              </a:pPr>
              <a:t>7</a:t>
            </a:fld>
            <a:endParaRPr lang="ja-JP" altLang="en-US" sz="120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randombar(horizontal)">
                                      <p:cBhvr>
                                        <p:cTn id="7" dur="500"/>
                                        <p:tgtEl>
                                          <p:spTgt spid="40"/>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7422"/>
                                        </p:tgtEl>
                                        <p:attrNameLst>
                                          <p:attrName>style.visibility</p:attrName>
                                        </p:attrNameLst>
                                      </p:cBhvr>
                                      <p:to>
                                        <p:strVal val="visible"/>
                                      </p:to>
                                    </p:set>
                                    <p:animEffect transition="in" filter="randombar(horizontal)">
                                      <p:cBhvr>
                                        <p:cTn id="10" dur="500"/>
                                        <p:tgtEl>
                                          <p:spTgt spid="17422"/>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7423"/>
                                        </p:tgtEl>
                                        <p:attrNameLst>
                                          <p:attrName>style.visibility</p:attrName>
                                        </p:attrNameLst>
                                      </p:cBhvr>
                                      <p:to>
                                        <p:strVal val="visible"/>
                                      </p:to>
                                    </p:set>
                                    <p:animEffect transition="in" filter="randombar(horizontal)">
                                      <p:cBhvr>
                                        <p:cTn id="13" dur="500"/>
                                        <p:tgtEl>
                                          <p:spTgt spid="17423"/>
                                        </p:tgtEl>
                                      </p:cBhvr>
                                    </p:animEffect>
                                  </p:childTnLst>
                                </p:cTn>
                              </p:par>
                              <p:par>
                                <p:cTn id="14" presetID="14" presetClass="entr" presetSubtype="10" fill="hold" nodeType="withEffect">
                                  <p:stCondLst>
                                    <p:cond delay="0"/>
                                  </p:stCondLst>
                                  <p:childTnLst>
                                    <p:set>
                                      <p:cBhvr>
                                        <p:cTn id="15" dur="1" fill="hold">
                                          <p:stCondLst>
                                            <p:cond delay="0"/>
                                          </p:stCondLst>
                                        </p:cTn>
                                        <p:tgtEl>
                                          <p:spTgt spid="44"/>
                                        </p:tgtEl>
                                        <p:attrNameLst>
                                          <p:attrName>style.visibility</p:attrName>
                                        </p:attrNameLst>
                                      </p:cBhvr>
                                      <p:to>
                                        <p:strVal val="visible"/>
                                      </p:to>
                                    </p:set>
                                    <p:animEffect transition="in" filter="randombar(horizontal)">
                                      <p:cBhvr>
                                        <p:cTn id="16" dur="500"/>
                                        <p:tgtEl>
                                          <p:spTgt spid="44"/>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17427"/>
                                        </p:tgtEl>
                                        <p:attrNameLst>
                                          <p:attrName>style.visibility</p:attrName>
                                        </p:attrNameLst>
                                      </p:cBhvr>
                                      <p:to>
                                        <p:strVal val="visible"/>
                                      </p:to>
                                    </p:set>
                                    <p:animEffect transition="in" filter="randombar(horizontal)">
                                      <p:cBhvr>
                                        <p:cTn id="19" dur="500"/>
                                        <p:tgtEl>
                                          <p:spTgt spid="17427"/>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49"/>
                                        </p:tgtEl>
                                        <p:attrNameLst>
                                          <p:attrName>style.visibility</p:attrName>
                                        </p:attrNameLst>
                                      </p:cBhvr>
                                      <p:to>
                                        <p:strVal val="visible"/>
                                      </p:to>
                                    </p:set>
                                    <p:animEffect transition="in" filter="randombar(horizontal)">
                                      <p:cBhvr>
                                        <p:cTn id="22" dur="500"/>
                                        <p:tgtEl>
                                          <p:spTgt spid="49"/>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randombar(horizontal)">
                                      <p:cBhvr>
                                        <p:cTn id="25" dur="500"/>
                                        <p:tgtEl>
                                          <p:spTgt spid="21"/>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48"/>
                                        </p:tgtEl>
                                        <p:attrNameLst>
                                          <p:attrName>style.visibility</p:attrName>
                                        </p:attrNameLst>
                                      </p:cBhvr>
                                      <p:to>
                                        <p:strVal val="visible"/>
                                      </p:to>
                                    </p:set>
                                    <p:anim calcmode="lin" valueType="num">
                                      <p:cBhvr additive="base">
                                        <p:cTn id="30" dur="500" fill="hold"/>
                                        <p:tgtEl>
                                          <p:spTgt spid="48"/>
                                        </p:tgtEl>
                                        <p:attrNameLst>
                                          <p:attrName>ppt_x</p:attrName>
                                        </p:attrNameLst>
                                      </p:cBhvr>
                                      <p:tavLst>
                                        <p:tav tm="0">
                                          <p:val>
                                            <p:strVal val="#ppt_x"/>
                                          </p:val>
                                        </p:tav>
                                        <p:tav tm="100000">
                                          <p:val>
                                            <p:strVal val="#ppt_x"/>
                                          </p:val>
                                        </p:tav>
                                      </p:tavLst>
                                    </p:anim>
                                    <p:anim calcmode="lin" valueType="num">
                                      <p:cBhvr additive="base">
                                        <p:cTn id="31"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17422" grpId="0"/>
      <p:bldP spid="17423" grpId="0" animBg="1"/>
      <p:bldP spid="17427" grpId="0" animBg="1"/>
      <p:bldP spid="48" grpId="0" animBg="1"/>
      <p:bldP spid="49" grpId="0" animBg="1"/>
      <p:bldP spid="2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10243"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 Box 25"/>
          <p:cNvSpPr txBox="1">
            <a:spLocks noChangeArrowheads="1"/>
          </p:cNvSpPr>
          <p:nvPr/>
        </p:nvSpPr>
        <p:spPr bwMode="auto">
          <a:xfrm>
            <a:off x="1238250" y="188913"/>
            <a:ext cx="7477125"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solidFill>
                  <a:schemeClr val="tx1">
                    <a:lumMod val="95000"/>
                    <a:lumOff val="5000"/>
                  </a:schemeClr>
                </a:solidFill>
                <a:ea typeface="+mn-ea"/>
                <a:cs typeface="Arial" pitchFamily="34" charset="0"/>
              </a:rPr>
              <a:t>accidents due to material failure</a:t>
            </a:r>
            <a:endParaRPr lang="ja-JP" altLang="en-US" sz="3600" b="1" dirty="0">
              <a:solidFill>
                <a:schemeClr val="tx1">
                  <a:lumMod val="95000"/>
                  <a:lumOff val="5000"/>
                </a:schemeClr>
              </a:solidFill>
              <a:ea typeface="+mn-ea"/>
              <a:cs typeface="Arial" pitchFamily="34" charset="0"/>
            </a:endParaRPr>
          </a:p>
        </p:txBody>
      </p:sp>
      <p:pic>
        <p:nvPicPr>
          <p:cNvPr id="10245" name="Picture 4" descr="5-05.tif                                                       00093906HardDisk                       BEB0EF3E:"/>
          <p:cNvPicPr>
            <a:picLocks noChangeAspect="1" noChangeArrowheads="1"/>
          </p:cNvPicPr>
          <p:nvPr/>
        </p:nvPicPr>
        <p:blipFill>
          <a:blip r:embed="rId4">
            <a:extLst>
              <a:ext uri="{28A0092B-C50C-407E-A947-70E740481C1C}">
                <a14:useLocalDpi xmlns:a14="http://schemas.microsoft.com/office/drawing/2010/main" val="0"/>
              </a:ext>
            </a:extLst>
          </a:blip>
          <a:srcRect t="24120" b="4121"/>
          <a:stretch>
            <a:fillRect/>
          </a:stretch>
        </p:blipFill>
        <p:spPr bwMode="auto">
          <a:xfrm>
            <a:off x="250825" y="1052513"/>
            <a:ext cx="4211638" cy="272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Text Box 25"/>
          <p:cNvSpPr txBox="1">
            <a:spLocks noChangeArrowheads="1"/>
          </p:cNvSpPr>
          <p:nvPr/>
        </p:nvSpPr>
        <p:spPr bwMode="auto">
          <a:xfrm>
            <a:off x="2411413" y="3030538"/>
            <a:ext cx="647700" cy="522287"/>
          </a:xfrm>
          <a:prstGeom prst="rect">
            <a:avLst/>
          </a:prstGeom>
          <a:noFill/>
          <a:ln w="9525">
            <a:noFill/>
            <a:miter lim="800000"/>
            <a:headEnd/>
            <a:tailEnd/>
          </a:ln>
        </p:spPr>
        <p:txBody>
          <a:bodyPr>
            <a:spAutoFit/>
          </a:bodyPr>
          <a:lstStyle/>
          <a:p>
            <a:pPr eaLnBrk="1" fontAlgn="auto" hangingPunct="1">
              <a:spcBef>
                <a:spcPts val="0"/>
              </a:spcBef>
              <a:spcAft>
                <a:spcPts val="0"/>
              </a:spcAft>
              <a:defRPr/>
            </a:pPr>
            <a:r>
              <a:rPr lang="ja-JP" altLang="en-US" sz="2800" b="1" dirty="0">
                <a:solidFill>
                  <a:srgbClr val="FF0000"/>
                </a:solidFill>
                <a:latin typeface="Times" pitchFamily="-107" charset="0"/>
                <a:ea typeface="+mn-ea"/>
              </a:rPr>
              <a:t>Ｘ</a:t>
            </a:r>
            <a:endParaRPr lang="en-US" altLang="ja-JP" sz="2800" b="1" dirty="0">
              <a:solidFill>
                <a:schemeClr val="tx1">
                  <a:lumMod val="95000"/>
                  <a:lumOff val="5000"/>
                </a:schemeClr>
              </a:solidFill>
              <a:latin typeface="Times" pitchFamily="-107" charset="0"/>
              <a:ea typeface="+mn-ea"/>
            </a:endParaRPr>
          </a:p>
        </p:txBody>
      </p:sp>
      <p:sp>
        <p:nvSpPr>
          <p:cNvPr id="32" name="Text Box 25"/>
          <p:cNvSpPr txBox="1">
            <a:spLocks noChangeArrowheads="1"/>
          </p:cNvSpPr>
          <p:nvPr/>
        </p:nvSpPr>
        <p:spPr bwMode="auto">
          <a:xfrm>
            <a:off x="323850" y="1033463"/>
            <a:ext cx="2952750" cy="461962"/>
          </a:xfrm>
          <a:prstGeom prst="rect">
            <a:avLst/>
          </a:prstGeom>
          <a:solidFill>
            <a:srgbClr val="FFFF00"/>
          </a:solidFill>
          <a:ln w="19050">
            <a:solidFill>
              <a:srgbClr val="0000FF"/>
            </a:solidFill>
            <a:miter lim="800000"/>
            <a:headEnd/>
            <a:tailEnd/>
          </a:ln>
        </p:spPr>
        <p:txBody>
          <a:bodyPr>
            <a:spAutoFit/>
          </a:bodyPr>
          <a:lstStyle/>
          <a:p>
            <a:pPr algn="ctr" eaLnBrk="1" hangingPunct="1">
              <a:defRPr/>
            </a:pPr>
            <a:r>
              <a:rPr lang="en-US" altLang="ja-JP" sz="2400" b="1" dirty="0">
                <a:solidFill>
                  <a:srgbClr val="0000FF"/>
                </a:solidFill>
                <a:latin typeface="+mn-ea"/>
                <a:ea typeface="+mn-ea"/>
              </a:rPr>
              <a:t>Mihama-3 accident</a:t>
            </a:r>
            <a:endParaRPr lang="ja-JP" altLang="en-US" sz="2400" b="1" dirty="0">
              <a:solidFill>
                <a:srgbClr val="0000FF"/>
              </a:solidFill>
              <a:latin typeface="+mn-ea"/>
              <a:ea typeface="+mn-ea"/>
            </a:endParaRPr>
          </a:p>
        </p:txBody>
      </p:sp>
      <p:sp>
        <p:nvSpPr>
          <p:cNvPr id="10248" name="テキスト ボックス 30"/>
          <p:cNvSpPr txBox="1">
            <a:spLocks noChangeArrowheads="1"/>
          </p:cNvSpPr>
          <p:nvPr/>
        </p:nvSpPr>
        <p:spPr bwMode="auto">
          <a:xfrm>
            <a:off x="2266950" y="1484313"/>
            <a:ext cx="11525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ja-JP" altLang="en-US" sz="1800"/>
              <a:t>（</a:t>
            </a:r>
            <a:r>
              <a:rPr lang="en-US" altLang="ja-JP" sz="1800"/>
              <a:t>2004</a:t>
            </a:r>
            <a:r>
              <a:rPr lang="ja-JP" altLang="en-US" sz="1800"/>
              <a:t>年）</a:t>
            </a:r>
          </a:p>
        </p:txBody>
      </p:sp>
      <p:sp>
        <p:nvSpPr>
          <p:cNvPr id="35" name="Text Box 25"/>
          <p:cNvSpPr txBox="1">
            <a:spLocks noChangeArrowheads="1"/>
          </p:cNvSpPr>
          <p:nvPr/>
        </p:nvSpPr>
        <p:spPr bwMode="auto">
          <a:xfrm>
            <a:off x="395288" y="3860800"/>
            <a:ext cx="2663825" cy="830263"/>
          </a:xfrm>
          <a:prstGeom prst="rect">
            <a:avLst/>
          </a:prstGeom>
          <a:solidFill>
            <a:srgbClr val="FFFF00"/>
          </a:solidFill>
          <a:ln w="19050">
            <a:solidFill>
              <a:srgbClr val="0000FF"/>
            </a:solidFill>
            <a:miter lim="800000"/>
            <a:headEnd/>
            <a:tailEnd/>
          </a:ln>
        </p:spPr>
        <p:txBody>
          <a:bodyPr>
            <a:spAutoFit/>
          </a:bodyPr>
          <a:lstStyle/>
          <a:p>
            <a:pPr eaLnBrk="1" hangingPunct="1">
              <a:defRPr/>
            </a:pPr>
            <a:r>
              <a:rPr lang="en-US" altLang="ja-JP" sz="2400" b="1" dirty="0">
                <a:solidFill>
                  <a:srgbClr val="0000FF"/>
                </a:solidFill>
                <a:latin typeface="+mn-ea"/>
                <a:ea typeface="+mn-ea"/>
              </a:rPr>
              <a:t>B-747 crash at Mt. </a:t>
            </a:r>
            <a:r>
              <a:rPr lang="en-US" altLang="ja-JP" sz="2400" b="1" dirty="0" err="1">
                <a:solidFill>
                  <a:srgbClr val="0000FF"/>
                </a:solidFill>
                <a:latin typeface="+mn-ea"/>
                <a:ea typeface="+mn-ea"/>
              </a:rPr>
              <a:t>Osutaka</a:t>
            </a:r>
            <a:endParaRPr lang="ja-JP" altLang="en-US" sz="2400" b="1" dirty="0">
              <a:solidFill>
                <a:srgbClr val="0000FF"/>
              </a:solidFill>
              <a:latin typeface="+mn-ea"/>
              <a:ea typeface="+mn-ea"/>
            </a:endParaRPr>
          </a:p>
        </p:txBody>
      </p:sp>
      <p:sp>
        <p:nvSpPr>
          <p:cNvPr id="21514" name="テキスト ボックス 30"/>
          <p:cNvSpPr txBox="1">
            <a:spLocks noChangeArrowheads="1"/>
          </p:cNvSpPr>
          <p:nvPr/>
        </p:nvSpPr>
        <p:spPr bwMode="auto">
          <a:xfrm>
            <a:off x="3203575" y="3932238"/>
            <a:ext cx="5689600" cy="708025"/>
          </a:xfrm>
          <a:prstGeom prst="rect">
            <a:avLst/>
          </a:prstGeom>
          <a:solidFill>
            <a:srgbClr val="CCFFCC"/>
          </a:solidFill>
          <a:ln w="19050">
            <a:solidFill>
              <a:srgbClr val="00B05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000"/>
              <a:t>Incorrect repair of </a:t>
            </a:r>
            <a:r>
              <a:rPr lang="en-US" altLang="ja-JP" sz="2000">
                <a:solidFill>
                  <a:srgbClr val="FF0000"/>
                </a:solidFill>
              </a:rPr>
              <a:t>cabin pressure wall </a:t>
            </a:r>
            <a:r>
              <a:rPr lang="en-US" altLang="ja-JP" sz="2000"/>
              <a:t>caused fatigue fracture, resulting 520 casualities. </a:t>
            </a:r>
          </a:p>
        </p:txBody>
      </p:sp>
      <p:sp>
        <p:nvSpPr>
          <p:cNvPr id="21515" name="テキスト ボックス 30"/>
          <p:cNvSpPr txBox="1">
            <a:spLocks noChangeArrowheads="1"/>
          </p:cNvSpPr>
          <p:nvPr/>
        </p:nvSpPr>
        <p:spPr bwMode="auto">
          <a:xfrm>
            <a:off x="1619250" y="4292600"/>
            <a:ext cx="11525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ja-JP" altLang="en-US" sz="1800"/>
              <a:t>（</a:t>
            </a:r>
            <a:r>
              <a:rPr lang="en-US" altLang="ja-JP" sz="1800"/>
              <a:t>1985</a:t>
            </a:r>
            <a:r>
              <a:rPr lang="ja-JP" altLang="en-US" sz="1800"/>
              <a:t>年）</a:t>
            </a:r>
          </a:p>
        </p:txBody>
      </p:sp>
      <p:sp>
        <p:nvSpPr>
          <p:cNvPr id="38" name="テキスト ボックス 37"/>
          <p:cNvSpPr txBox="1"/>
          <p:nvPr/>
        </p:nvSpPr>
        <p:spPr>
          <a:xfrm>
            <a:off x="395288" y="4868863"/>
            <a:ext cx="8497887" cy="1385887"/>
          </a:xfrm>
          <a:prstGeom prst="rect">
            <a:avLst/>
          </a:prstGeom>
          <a:solidFill>
            <a:srgbClr val="FFFF00"/>
          </a:solidFill>
          <a:ln w="19050">
            <a:solidFill>
              <a:srgbClr val="FF0000"/>
            </a:solidFill>
          </a:ln>
        </p:spPr>
        <p:txBody>
          <a:bodyPr>
            <a:spAutoFit/>
          </a:bodyPr>
          <a:lstStyle/>
          <a:p>
            <a:pPr algn="ctr" eaLnBrk="1" fontAlgn="auto" hangingPunct="1">
              <a:spcBef>
                <a:spcPts val="0"/>
              </a:spcBef>
              <a:spcAft>
                <a:spcPts val="0"/>
              </a:spcAft>
              <a:defRPr/>
            </a:pPr>
            <a:r>
              <a:rPr lang="en-US" altLang="ja-JP" sz="2800" b="1" dirty="0">
                <a:latin typeface="+mn-ea"/>
                <a:ea typeface="+mn-ea"/>
              </a:rPr>
              <a:t>The secondary system of a PWR or cabin pressure wall in a airplane may not be considered as an important one, but, it would cause a severe accident.</a:t>
            </a:r>
          </a:p>
        </p:txBody>
      </p:sp>
      <p:sp>
        <p:nvSpPr>
          <p:cNvPr id="10253" name="テキスト ボックス 30"/>
          <p:cNvSpPr txBox="1">
            <a:spLocks noChangeArrowheads="1"/>
          </p:cNvSpPr>
          <p:nvPr/>
        </p:nvSpPr>
        <p:spPr bwMode="auto">
          <a:xfrm>
            <a:off x="4572000" y="1052513"/>
            <a:ext cx="4321175" cy="708025"/>
          </a:xfrm>
          <a:prstGeom prst="rect">
            <a:avLst/>
          </a:prstGeom>
          <a:solidFill>
            <a:srgbClr val="CCFFCC"/>
          </a:solidFill>
          <a:ln w="19050">
            <a:solidFill>
              <a:srgbClr val="00B05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000"/>
              <a:t>The </a:t>
            </a:r>
            <a:r>
              <a:rPr lang="en-US" altLang="ja-JP" sz="2000">
                <a:solidFill>
                  <a:srgbClr val="FF0000"/>
                </a:solidFill>
              </a:rPr>
              <a:t>worst</a:t>
            </a:r>
            <a:r>
              <a:rPr lang="en-US" altLang="ja-JP" sz="2000"/>
              <a:t> nuclear power plant accident before Fukushima in Japan</a:t>
            </a:r>
            <a:endParaRPr lang="ja-JP" altLang="en-US" sz="2000"/>
          </a:p>
        </p:txBody>
      </p:sp>
      <p:sp>
        <p:nvSpPr>
          <p:cNvPr id="10254" name="テキスト ボックス 30"/>
          <p:cNvSpPr txBox="1">
            <a:spLocks noChangeArrowheads="1"/>
          </p:cNvSpPr>
          <p:nvPr/>
        </p:nvSpPr>
        <p:spPr bwMode="auto">
          <a:xfrm>
            <a:off x="4572000" y="1844675"/>
            <a:ext cx="4321175" cy="1938338"/>
          </a:xfrm>
          <a:prstGeom prst="rect">
            <a:avLst/>
          </a:prstGeom>
          <a:solidFill>
            <a:srgbClr val="CCFFCC"/>
          </a:solidFill>
          <a:ln w="19050">
            <a:solidFill>
              <a:srgbClr val="00B05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000"/>
              <a:t>Rupture of a hot-water pipe in the </a:t>
            </a:r>
            <a:r>
              <a:rPr lang="en-US" altLang="ja-JP" sz="2000">
                <a:solidFill>
                  <a:srgbClr val="FF0000"/>
                </a:solidFill>
              </a:rPr>
              <a:t>secondary system </a:t>
            </a:r>
            <a:r>
              <a:rPr lang="en-US" altLang="ja-JP" sz="2000"/>
              <a:t>killed five workers. </a:t>
            </a:r>
          </a:p>
          <a:p>
            <a:pPr eaLnBrk="1" hangingPunct="1">
              <a:spcBef>
                <a:spcPct val="0"/>
              </a:spcBef>
              <a:buFontTx/>
              <a:buNone/>
            </a:pPr>
            <a:r>
              <a:rPr lang="en-US" altLang="ja-JP" sz="2000"/>
              <a:t>The wall thickness of the pipe made of carbon steel was very thin at the time due to corrosion for </a:t>
            </a:r>
            <a:r>
              <a:rPr lang="en-US" altLang="ja-JP" sz="2000">
                <a:solidFill>
                  <a:srgbClr val="FF0000"/>
                </a:solidFill>
              </a:rPr>
              <a:t>28 years service without check or replacement</a:t>
            </a:r>
            <a:r>
              <a:rPr lang="en-US" altLang="ja-JP" sz="2000"/>
              <a:t>.</a:t>
            </a:r>
          </a:p>
        </p:txBody>
      </p:sp>
      <p:sp>
        <p:nvSpPr>
          <p:cNvPr id="10255" name="スライド番号プレースホルダー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13FE73DF-CF39-42E0-8449-B9650372EC60}" type="slidenum">
              <a:rPr lang="ja-JP" altLang="en-US" sz="1200">
                <a:solidFill>
                  <a:srgbClr val="898989"/>
                </a:solidFill>
              </a:rPr>
              <a:pPr>
                <a:spcBef>
                  <a:spcPct val="0"/>
                </a:spcBef>
                <a:buFontTx/>
                <a:buNone/>
              </a:pPr>
              <a:t>8</a:t>
            </a:fld>
            <a:endParaRPr lang="ja-JP" altLang="en-US" sz="120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ppt_x"/>
                                          </p:val>
                                        </p:tav>
                                        <p:tav tm="100000">
                                          <p:val>
                                            <p:strVal val="#ppt_x"/>
                                          </p:val>
                                        </p:tav>
                                      </p:tavLst>
                                    </p:anim>
                                    <p:anim calcmode="lin" valueType="num">
                                      <p:cBhvr additive="base">
                                        <p:cTn id="8" dur="500" fill="hold"/>
                                        <p:tgtEl>
                                          <p:spTgt spid="3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1514"/>
                                        </p:tgtEl>
                                        <p:attrNameLst>
                                          <p:attrName>style.visibility</p:attrName>
                                        </p:attrNameLst>
                                      </p:cBhvr>
                                      <p:to>
                                        <p:strVal val="visible"/>
                                      </p:to>
                                    </p:set>
                                    <p:anim calcmode="lin" valueType="num">
                                      <p:cBhvr additive="base">
                                        <p:cTn id="11" dur="500" fill="hold"/>
                                        <p:tgtEl>
                                          <p:spTgt spid="21514"/>
                                        </p:tgtEl>
                                        <p:attrNameLst>
                                          <p:attrName>ppt_x</p:attrName>
                                        </p:attrNameLst>
                                      </p:cBhvr>
                                      <p:tavLst>
                                        <p:tav tm="0">
                                          <p:val>
                                            <p:strVal val="#ppt_x"/>
                                          </p:val>
                                        </p:tav>
                                        <p:tav tm="100000">
                                          <p:val>
                                            <p:strVal val="#ppt_x"/>
                                          </p:val>
                                        </p:tav>
                                      </p:tavLst>
                                    </p:anim>
                                    <p:anim calcmode="lin" valueType="num">
                                      <p:cBhvr additive="base">
                                        <p:cTn id="12" dur="500" fill="hold"/>
                                        <p:tgtEl>
                                          <p:spTgt spid="2151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1515"/>
                                        </p:tgtEl>
                                        <p:attrNameLst>
                                          <p:attrName>style.visibility</p:attrName>
                                        </p:attrNameLst>
                                      </p:cBhvr>
                                      <p:to>
                                        <p:strVal val="visible"/>
                                      </p:to>
                                    </p:set>
                                    <p:anim calcmode="lin" valueType="num">
                                      <p:cBhvr additive="base">
                                        <p:cTn id="15" dur="500" fill="hold"/>
                                        <p:tgtEl>
                                          <p:spTgt spid="21515"/>
                                        </p:tgtEl>
                                        <p:attrNameLst>
                                          <p:attrName>ppt_x</p:attrName>
                                        </p:attrNameLst>
                                      </p:cBhvr>
                                      <p:tavLst>
                                        <p:tav tm="0">
                                          <p:val>
                                            <p:strVal val="#ppt_x"/>
                                          </p:val>
                                        </p:tav>
                                        <p:tav tm="100000">
                                          <p:val>
                                            <p:strVal val="#ppt_x"/>
                                          </p:val>
                                        </p:tav>
                                      </p:tavLst>
                                    </p:anim>
                                    <p:anim calcmode="lin" valueType="num">
                                      <p:cBhvr additive="base">
                                        <p:cTn id="16" dur="500" fill="hold"/>
                                        <p:tgtEl>
                                          <p:spTgt spid="21515"/>
                                        </p:tgtEl>
                                        <p:attrNameLst>
                                          <p:attrName>ppt_y</p:attrName>
                                        </p:attrNameLst>
                                      </p:cBhvr>
                                      <p:tavLst>
                                        <p:tav tm="0">
                                          <p:val>
                                            <p:strVal val="1+#ppt_h/2"/>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8"/>
                                        </p:tgtEl>
                                        <p:attrNameLst>
                                          <p:attrName>style.visibility</p:attrName>
                                        </p:attrNameLst>
                                      </p:cBhvr>
                                      <p:to>
                                        <p:strVal val="visible"/>
                                      </p:to>
                                    </p:set>
                                    <p:anim calcmode="lin" valueType="num">
                                      <p:cBhvr additive="base">
                                        <p:cTn id="21" dur="500" fill="hold"/>
                                        <p:tgtEl>
                                          <p:spTgt spid="38"/>
                                        </p:tgtEl>
                                        <p:attrNameLst>
                                          <p:attrName>ppt_x</p:attrName>
                                        </p:attrNameLst>
                                      </p:cBhvr>
                                      <p:tavLst>
                                        <p:tav tm="0">
                                          <p:val>
                                            <p:strVal val="#ppt_x"/>
                                          </p:val>
                                        </p:tav>
                                        <p:tav tm="100000">
                                          <p:val>
                                            <p:strVal val="#ppt_x"/>
                                          </p:val>
                                        </p:tav>
                                      </p:tavLst>
                                    </p:anim>
                                    <p:anim calcmode="lin" valueType="num">
                                      <p:cBhvr additive="base">
                                        <p:cTn id="22"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21514" grpId="0" animBg="1"/>
      <p:bldP spid="21515" grpId="0"/>
      <p:bldP spid="3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755650" y="1773238"/>
            <a:ext cx="7777163" cy="3598862"/>
          </a:xfrm>
        </p:spPr>
        <p:txBody>
          <a:bodyPr rtlCol="0">
            <a:normAutofit fontScale="90000"/>
          </a:bodyPr>
          <a:lstStyle/>
          <a:p>
            <a:pPr eaLnBrk="1" fontAlgn="auto" hangingPunct="1">
              <a:spcAft>
                <a:spcPts val="0"/>
              </a:spcAft>
              <a:defRPr/>
            </a:pPr>
            <a:r>
              <a:rPr lang="en-US" altLang="ja-JP" dirty="0" smtClean="0">
                <a:solidFill>
                  <a:schemeClr val="bg1">
                    <a:lumMod val="75000"/>
                  </a:schemeClr>
                </a:solidFill>
              </a:rPr>
              <a:t>1. </a:t>
            </a:r>
            <a:r>
              <a:rPr lang="en-US" altLang="ja-JP" cap="none" dirty="0" smtClean="0">
                <a:solidFill>
                  <a:schemeClr val="bg1">
                    <a:lumMod val="75000"/>
                  </a:schemeClr>
                </a:solidFill>
              </a:rPr>
              <a:t>Materials in nuclear engineering</a:t>
            </a:r>
            <a:br>
              <a:rPr lang="en-US" altLang="ja-JP" cap="none" dirty="0" smtClean="0">
                <a:solidFill>
                  <a:schemeClr val="bg1">
                    <a:lumMod val="75000"/>
                  </a:schemeClr>
                </a:solidFill>
              </a:rPr>
            </a:br>
            <a:r>
              <a:rPr lang="en-US" altLang="ja-JP" cap="none" dirty="0" smtClean="0">
                <a:solidFill>
                  <a:schemeClr val="bg1">
                    <a:lumMod val="75000"/>
                  </a:schemeClr>
                </a:solidFill>
              </a:rPr>
              <a:t/>
            </a:r>
            <a:br>
              <a:rPr lang="en-US" altLang="ja-JP" cap="none" dirty="0" smtClean="0">
                <a:solidFill>
                  <a:schemeClr val="bg1">
                    <a:lumMod val="75000"/>
                  </a:schemeClr>
                </a:solidFill>
              </a:rPr>
            </a:br>
            <a:r>
              <a:rPr lang="en-US" altLang="ja-JP" cap="none" dirty="0" smtClean="0"/>
              <a:t>2. Basic Concepts of Radiation </a:t>
            </a:r>
            <a:r>
              <a:rPr lang="en-US" altLang="ja-JP" cap="none" dirty="0"/>
              <a:t>Damage</a:t>
            </a:r>
            <a:br>
              <a:rPr lang="en-US" altLang="ja-JP" cap="none" dirty="0"/>
            </a:br>
            <a:r>
              <a:rPr lang="en-US" altLang="ja-JP" cap="none" dirty="0" smtClean="0"/>
              <a:t>	</a:t>
            </a:r>
            <a:r>
              <a:rPr lang="en-US" altLang="ja-JP" sz="3100" cap="none" dirty="0" smtClean="0"/>
              <a:t>2-1 </a:t>
            </a:r>
            <a:r>
              <a:rPr lang="en-US" altLang="ja-JP" sz="3100" cap="none" dirty="0"/>
              <a:t>particle/target interactions</a:t>
            </a:r>
            <a:br>
              <a:rPr lang="en-US" altLang="ja-JP" sz="3100" cap="none" dirty="0"/>
            </a:br>
            <a:r>
              <a:rPr lang="en-US" altLang="ja-JP" sz="3100" cap="none" dirty="0" smtClean="0"/>
              <a:t>	2-2 </a:t>
            </a:r>
            <a:r>
              <a:rPr lang="en-US" altLang="ja-JP" sz="3100" cap="none" dirty="0"/>
              <a:t>displacement damage</a:t>
            </a:r>
            <a:br>
              <a:rPr lang="en-US" altLang="ja-JP" sz="3100" cap="none" dirty="0"/>
            </a:br>
            <a:r>
              <a:rPr lang="en-US" altLang="ja-JP" sz="3100" cap="none" dirty="0" smtClean="0"/>
              <a:t>	2-3  microstructural evolution</a:t>
            </a:r>
            <a:r>
              <a:rPr lang="en-US" altLang="ja-JP" cap="none" dirty="0"/>
              <a:t/>
            </a:r>
            <a:br>
              <a:rPr lang="en-US" altLang="ja-JP" cap="none" dirty="0"/>
            </a:br>
            <a:r>
              <a:rPr lang="en-US" altLang="ja-JP" cap="none" dirty="0" smtClean="0">
                <a:solidFill>
                  <a:schemeClr val="bg1">
                    <a:lumMod val="75000"/>
                  </a:schemeClr>
                </a:solidFill>
              </a:rPr>
              <a:t>3. Practical Effects of Radiation Damage</a:t>
            </a:r>
            <a:r>
              <a:rPr lang="en-US" altLang="ja-JP" dirty="0" smtClean="0">
                <a:solidFill>
                  <a:schemeClr val="bg1">
                    <a:lumMod val="75000"/>
                  </a:schemeClr>
                </a:solidFill>
              </a:rPr>
              <a:t/>
            </a:r>
            <a:br>
              <a:rPr lang="en-US" altLang="ja-JP" dirty="0" smtClean="0">
                <a:solidFill>
                  <a:schemeClr val="bg1">
                    <a:lumMod val="75000"/>
                  </a:schemeClr>
                </a:solidFill>
              </a:rPr>
            </a:br>
            <a:endParaRPr lang="ja-JP" altLang="en-US" dirty="0" smtClean="0">
              <a:solidFill>
                <a:schemeClr val="bg1">
                  <a:lumMod val="75000"/>
                </a:schemeClr>
              </a:solidFill>
            </a:endParaRPr>
          </a:p>
        </p:txBody>
      </p:sp>
      <p:sp>
        <p:nvSpPr>
          <p:cNvPr id="11267" name="スライド番号プレースホルダー 2"/>
          <p:cNvSpPr>
            <a:spLocks noGrp="1"/>
          </p:cNvSpPr>
          <p:nvPr>
            <p:ph type="sldNum" sz="quarter" idx="12"/>
          </p:nvPr>
        </p:nvSpPr>
        <p:spPr bwMode="auto">
          <a:xfrm>
            <a:off x="8855075" y="6492875"/>
            <a:ext cx="28892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21404D49-38C4-4FE1-87CB-58FB18FE4DD1}" type="slidenum">
              <a:rPr lang="ja-JP" altLang="en-US" sz="1200">
                <a:solidFill>
                  <a:srgbClr val="898989"/>
                </a:solidFill>
              </a:rPr>
              <a:pPr>
                <a:spcBef>
                  <a:spcPct val="0"/>
                </a:spcBef>
                <a:buFontTx/>
                <a:buNone/>
              </a:pPr>
              <a:t>9</a:t>
            </a:fld>
            <a:endParaRPr lang="ja-JP" altLang="en-US" sz="1200">
              <a:solidFill>
                <a:srgbClr val="898989"/>
              </a:solidFill>
            </a:endParaRPr>
          </a:p>
        </p:txBody>
      </p:sp>
      <p:sp>
        <p:nvSpPr>
          <p:cNvPr id="6" name="正方形/長方形 5"/>
          <p:cNvSpPr/>
          <p:nvPr/>
        </p:nvSpPr>
        <p:spPr>
          <a:xfrm>
            <a:off x="400050" y="4021138"/>
            <a:ext cx="8488363" cy="81915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10588</TotalTime>
  <Words>4042</Words>
  <Application>Microsoft Office PowerPoint</Application>
  <PresentationFormat>On-screen Show (4:3)</PresentationFormat>
  <Paragraphs>929</Paragraphs>
  <Slides>40</Slides>
  <Notes>40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40</vt:i4>
      </vt:variant>
    </vt:vector>
  </HeadingPairs>
  <TitlesOfParts>
    <vt:vector size="49" baseType="lpstr">
      <vt:lpstr>Arial</vt:lpstr>
      <vt:lpstr>ＭＳ Ｐゴシック</vt:lpstr>
      <vt:lpstr>Calibri</vt:lpstr>
      <vt:lpstr>Osaka</vt:lpstr>
      <vt:lpstr>ＭＳ ゴシック</vt:lpstr>
      <vt:lpstr>Times</vt:lpstr>
      <vt:lpstr>Symbol</vt:lpstr>
      <vt:lpstr>Wingdings</vt:lpstr>
      <vt:lpstr>Office テーマ</vt:lpstr>
      <vt:lpstr>Irradiation damage in materials</vt:lpstr>
      <vt:lpstr>PowerPoint Presentation</vt:lpstr>
      <vt:lpstr>1. Materials in nuclear engineering  2. Basic Concepts of Radiation Damage  3. Practical Effects of Radiation Damage </vt:lpstr>
      <vt:lpstr>PowerPoint Presentation</vt:lpstr>
      <vt:lpstr>PowerPoint Presentation</vt:lpstr>
      <vt:lpstr>PowerPoint Presentation</vt:lpstr>
      <vt:lpstr>PowerPoint Presentation</vt:lpstr>
      <vt:lpstr>PowerPoint Presentation</vt:lpstr>
      <vt:lpstr>1. Materials in nuclear engineering  2. Basic Concepts of Radiation Damage  2-1 particle/target interactions  2-2 displacement damage  2-3  microstructural evolution 3. Practical Effects of Radiation Damage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 Materials in nuclear engineering  2. Basic Concepts of Radiation Damage  2-1 particle/target interactions  2-2 displacement damage  2-3  microstructural evolution 3. Practical Effects of Radiation Damage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原子炉材料</dc:title>
  <dc:creator>沢井</dc:creator>
  <cp:lastModifiedBy>ucin sietz</cp:lastModifiedBy>
  <cp:revision>409</cp:revision>
  <cp:lastPrinted>2015-09-17T02:16:34Z</cp:lastPrinted>
  <dcterms:created xsi:type="dcterms:W3CDTF">2014-04-08T02:21:07Z</dcterms:created>
  <dcterms:modified xsi:type="dcterms:W3CDTF">2017-11-19T08:03:47Z</dcterms:modified>
</cp:coreProperties>
</file>