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0"/>
  </p:notesMasterIdLst>
  <p:sldIdLst>
    <p:sldId id="256" r:id="rId2"/>
    <p:sldId id="290" r:id="rId3"/>
    <p:sldId id="257" r:id="rId4"/>
    <p:sldId id="258" r:id="rId5"/>
    <p:sldId id="259" r:id="rId6"/>
    <p:sldId id="295" r:id="rId7"/>
    <p:sldId id="260" r:id="rId8"/>
    <p:sldId id="261" r:id="rId9"/>
    <p:sldId id="342" r:id="rId10"/>
    <p:sldId id="262" r:id="rId11"/>
    <p:sldId id="263" r:id="rId12"/>
    <p:sldId id="264" r:id="rId13"/>
    <p:sldId id="265" r:id="rId14"/>
    <p:sldId id="266" r:id="rId15"/>
    <p:sldId id="267" r:id="rId16"/>
    <p:sldId id="268" r:id="rId17"/>
    <p:sldId id="269" r:id="rId18"/>
    <p:sldId id="270" r:id="rId19"/>
    <p:sldId id="296" r:id="rId20"/>
    <p:sldId id="274" r:id="rId21"/>
    <p:sldId id="272" r:id="rId22"/>
    <p:sldId id="273" r:id="rId23"/>
    <p:sldId id="275" r:id="rId24"/>
    <p:sldId id="276" r:id="rId25"/>
    <p:sldId id="277" r:id="rId26"/>
    <p:sldId id="278" r:id="rId27"/>
    <p:sldId id="279" r:id="rId28"/>
    <p:sldId id="280" r:id="rId29"/>
    <p:sldId id="281" r:id="rId30"/>
    <p:sldId id="282" r:id="rId31"/>
    <p:sldId id="284" r:id="rId32"/>
    <p:sldId id="283" r:id="rId33"/>
    <p:sldId id="285" r:id="rId34"/>
    <p:sldId id="286" r:id="rId35"/>
    <p:sldId id="287" r:id="rId36"/>
    <p:sldId id="288" r:id="rId37"/>
    <p:sldId id="289" r:id="rId38"/>
    <p:sldId id="291" r:id="rId39"/>
    <p:sldId id="292" r:id="rId40"/>
    <p:sldId id="293" r:id="rId41"/>
    <p:sldId id="343" r:id="rId42"/>
    <p:sldId id="344" r:id="rId43"/>
    <p:sldId id="345" r:id="rId44"/>
    <p:sldId id="351" r:id="rId45"/>
    <p:sldId id="354" r:id="rId46"/>
    <p:sldId id="355" r:id="rId47"/>
    <p:sldId id="356" r:id="rId48"/>
    <p:sldId id="357" r:id="rId49"/>
    <p:sldId id="359" r:id="rId50"/>
    <p:sldId id="360" r:id="rId51"/>
    <p:sldId id="361" r:id="rId52"/>
    <p:sldId id="363" r:id="rId53"/>
    <p:sldId id="362" r:id="rId54"/>
    <p:sldId id="346" r:id="rId55"/>
    <p:sldId id="364" r:id="rId56"/>
    <p:sldId id="365" r:id="rId57"/>
    <p:sldId id="366" r:id="rId58"/>
    <p:sldId id="349" r:id="rId59"/>
    <p:sldId id="367" r:id="rId60"/>
    <p:sldId id="350" r:id="rId61"/>
    <p:sldId id="368" r:id="rId62"/>
    <p:sldId id="369" r:id="rId63"/>
    <p:sldId id="294" r:id="rId64"/>
    <p:sldId id="297" r:id="rId65"/>
    <p:sldId id="373" r:id="rId66"/>
    <p:sldId id="374" r:id="rId67"/>
    <p:sldId id="375" r:id="rId68"/>
    <p:sldId id="299" r:id="rId69"/>
    <p:sldId id="372" r:id="rId70"/>
    <p:sldId id="314" r:id="rId71"/>
    <p:sldId id="340" r:id="rId72"/>
    <p:sldId id="370" r:id="rId73"/>
    <p:sldId id="313" r:id="rId74"/>
    <p:sldId id="318" r:id="rId75"/>
    <p:sldId id="301" r:id="rId76"/>
    <p:sldId id="302" r:id="rId77"/>
    <p:sldId id="303" r:id="rId78"/>
    <p:sldId id="304" r:id="rId79"/>
    <p:sldId id="305" r:id="rId80"/>
    <p:sldId id="307" r:id="rId81"/>
    <p:sldId id="376" r:id="rId82"/>
    <p:sldId id="306" r:id="rId83"/>
    <p:sldId id="308" r:id="rId84"/>
    <p:sldId id="309" r:id="rId85"/>
    <p:sldId id="312" r:id="rId86"/>
    <p:sldId id="319" r:id="rId87"/>
    <p:sldId id="311" r:id="rId88"/>
    <p:sldId id="315" r:id="rId89"/>
    <p:sldId id="316" r:id="rId90"/>
    <p:sldId id="317" r:id="rId91"/>
    <p:sldId id="320" r:id="rId92"/>
    <p:sldId id="321" r:id="rId93"/>
    <p:sldId id="323" r:id="rId94"/>
    <p:sldId id="324" r:id="rId95"/>
    <p:sldId id="326" r:id="rId96"/>
    <p:sldId id="327" r:id="rId97"/>
    <p:sldId id="328" r:id="rId98"/>
    <p:sldId id="329" r:id="rId99"/>
    <p:sldId id="330" r:id="rId100"/>
    <p:sldId id="331" r:id="rId101"/>
    <p:sldId id="341" r:id="rId102"/>
    <p:sldId id="336" r:id="rId103"/>
    <p:sldId id="332" r:id="rId104"/>
    <p:sldId id="337" r:id="rId105"/>
    <p:sldId id="333" r:id="rId106"/>
    <p:sldId id="334" r:id="rId107"/>
    <p:sldId id="338" r:id="rId108"/>
    <p:sldId id="339" r:id="rId10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0" autoAdjust="0"/>
    <p:restoredTop sz="80332" autoAdjust="0"/>
  </p:normalViewPr>
  <p:slideViewPr>
    <p:cSldViewPr snapToGrid="0">
      <p:cViewPr varScale="1">
        <p:scale>
          <a:sx n="88" d="100"/>
          <a:sy n="88" d="100"/>
        </p:scale>
        <p:origin x="121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19/5/2025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n.wikipedia.org/wiki/Thermal_diffusivity" TargetMode="External"/><Relationship Id="rId2" Type="http://schemas.openxmlformats.org/officeDocument/2006/relationships/slide" Target="../slides/slide70.xml"/><Relationship Id="rId1" Type="http://schemas.openxmlformats.org/officeDocument/2006/relationships/notesMaster" Target="../notesMasters/notesMaster1.xml"/><Relationship Id="rId6" Type="http://schemas.openxmlformats.org/officeDocument/2006/relationships/hyperlink" Target="https://en.wikipedia.org/wiki/Electron_beam_welding" TargetMode="External"/><Relationship Id="rId5" Type="http://schemas.openxmlformats.org/officeDocument/2006/relationships/hyperlink" Target="https://en.wikipedia.org/wiki/Laser_beam_welding" TargetMode="External"/><Relationship Id="rId4" Type="http://schemas.openxmlformats.org/officeDocument/2006/relationships/hyperlink" Target="https://en.wikipedia.org/wiki/Oxyfuel_welding"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Surface_engineering"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Stress represents the intensity of the reaction force at any point in the body as imposed by service loads, assembly condition, fabrication, and thermal changes. Stress is measured as the force acting per unit area of a plane. The alternation in the shape or deformations of a body resulting from </a:t>
            </a:r>
          </a:p>
          <a:p>
            <a:r>
              <a:rPr lang="en-MY" dirty="0"/>
              <a:t>stress is called strain.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21</a:t>
            </a:fld>
            <a:endParaRPr lang="en-MY"/>
          </a:p>
        </p:txBody>
      </p:sp>
    </p:spTree>
    <p:extLst>
      <p:ext uri="{BB962C8B-B14F-4D97-AF65-F5344CB8AC3E}">
        <p14:creationId xmlns:p14="http://schemas.microsoft.com/office/powerpoint/2010/main" val="2837000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24</a:t>
            </a:fld>
            <a:endParaRPr lang="en-MY"/>
          </a:p>
        </p:txBody>
      </p:sp>
    </p:spTree>
    <p:extLst>
      <p:ext uri="{BB962C8B-B14F-4D97-AF65-F5344CB8AC3E}">
        <p14:creationId xmlns:p14="http://schemas.microsoft.com/office/powerpoint/2010/main" val="2100183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a:t>(i.e. the material gets thicker when stretched)</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28</a:t>
            </a:fld>
            <a:endParaRPr lang="en-MY"/>
          </a:p>
        </p:txBody>
      </p:sp>
    </p:spTree>
    <p:extLst>
      <p:ext uri="{BB962C8B-B14F-4D97-AF65-F5344CB8AC3E}">
        <p14:creationId xmlns:p14="http://schemas.microsoft.com/office/powerpoint/2010/main" val="1006866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a:t>the strength of material is the amount of force it can withstand and still recover its original shape;</a:t>
            </a:r>
          </a:p>
          <a:p>
            <a:pPr marL="0" marR="0" indent="0" algn="l" defTabSz="914400" rtl="0" eaLnBrk="1" fontAlgn="auto" latinLnBrk="0" hangingPunct="1">
              <a:lnSpc>
                <a:spcPct val="100000"/>
              </a:lnSpc>
              <a:spcBef>
                <a:spcPts val="0"/>
              </a:spcBef>
              <a:spcAft>
                <a:spcPts val="0"/>
              </a:spcAft>
              <a:buClrTx/>
              <a:buSzTx/>
              <a:buFontTx/>
              <a:buNone/>
              <a:tabLst/>
              <a:defRPr/>
            </a:pPr>
            <a:r>
              <a:rPr lang="en-MY" dirty="0"/>
              <a:t>the hardness of a material defines the relative resistance that its surface imposes against the penetration of a harder body;</a:t>
            </a:r>
          </a:p>
          <a:p>
            <a:r>
              <a:rPr lang="en-MY" dirty="0"/>
              <a:t>toughness is the amount of energy that a material can absorb before fracturing.</a:t>
            </a:r>
          </a:p>
        </p:txBody>
      </p:sp>
      <p:sp>
        <p:nvSpPr>
          <p:cNvPr id="4" name="Slide Number Placeholder 3"/>
          <p:cNvSpPr>
            <a:spLocks noGrp="1"/>
          </p:cNvSpPr>
          <p:nvPr>
            <p:ph type="sldNum" sz="quarter" idx="10"/>
          </p:nvPr>
        </p:nvSpPr>
        <p:spPr/>
        <p:txBody>
          <a:bodyPr/>
          <a:lstStyle/>
          <a:p>
            <a:fld id="{30D42A4B-3878-42EE-8797-C31C71C3E788}" type="slidenum">
              <a:rPr lang="en-MY" smtClean="0"/>
              <a:pPr/>
              <a:t>30</a:t>
            </a:fld>
            <a:endParaRPr lang="en-MY"/>
          </a:p>
        </p:txBody>
      </p:sp>
    </p:spTree>
    <p:extLst>
      <p:ext uri="{BB962C8B-B14F-4D97-AF65-F5344CB8AC3E}">
        <p14:creationId xmlns:p14="http://schemas.microsoft.com/office/powerpoint/2010/main" val="2775830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kern="1200" dirty="0">
                <a:solidFill>
                  <a:schemeClr val="tx1"/>
                </a:solidFill>
                <a:effectLst/>
                <a:latin typeface="+mn-lt"/>
                <a:ea typeface="+mn-ea"/>
                <a:cs typeface="+mn-cs"/>
              </a:rPr>
              <a:t>ductile–brittle transition temperature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35</a:t>
            </a:fld>
            <a:endParaRPr lang="en-MY"/>
          </a:p>
        </p:txBody>
      </p:sp>
    </p:spTree>
    <p:extLst>
      <p:ext uri="{BB962C8B-B14F-4D97-AF65-F5344CB8AC3E}">
        <p14:creationId xmlns:p14="http://schemas.microsoft.com/office/powerpoint/2010/main" val="385948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At high temperature atomic bonding starts to fail, causing </a:t>
            </a:r>
          </a:p>
          <a:p>
            <a:r>
              <a:rPr lang="en-MY" dirty="0"/>
              <a:t>movement of atoms and atomic planes.</a:t>
            </a:r>
          </a:p>
          <a:p>
            <a:r>
              <a:rPr lang="en-MY" dirty="0"/>
              <a:t>• Restructuring of atoms also occur at high temperature.</a:t>
            </a:r>
          </a:p>
          <a:p>
            <a:r>
              <a:rPr lang="en-MY" dirty="0"/>
              <a:t>• Movements of dislocations also more likely at high</a:t>
            </a:r>
          </a:p>
          <a:p>
            <a:r>
              <a:rPr lang="en-MY" dirty="0"/>
              <a:t>temperature through diffusion.</a:t>
            </a:r>
          </a:p>
        </p:txBody>
      </p:sp>
      <p:sp>
        <p:nvSpPr>
          <p:cNvPr id="4" name="Slide Number Placeholder 3"/>
          <p:cNvSpPr>
            <a:spLocks noGrp="1"/>
          </p:cNvSpPr>
          <p:nvPr>
            <p:ph type="sldNum" sz="quarter" idx="10"/>
          </p:nvPr>
        </p:nvSpPr>
        <p:spPr/>
        <p:txBody>
          <a:bodyPr/>
          <a:lstStyle/>
          <a:p>
            <a:fld id="{30D42A4B-3878-42EE-8797-C31C71C3E788}" type="slidenum">
              <a:rPr lang="en-MY" smtClean="0"/>
              <a:pPr/>
              <a:t>39</a:t>
            </a:fld>
            <a:endParaRPr lang="en-MY"/>
          </a:p>
        </p:txBody>
      </p:sp>
    </p:spTree>
    <p:extLst>
      <p:ext uri="{BB962C8B-B14F-4D97-AF65-F5344CB8AC3E}">
        <p14:creationId xmlns:p14="http://schemas.microsoft.com/office/powerpoint/2010/main" val="3170039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kern="1200" dirty="0">
                <a:solidFill>
                  <a:schemeClr val="tx1"/>
                </a:solidFill>
                <a:effectLst/>
                <a:latin typeface="+mn-lt"/>
                <a:ea typeface="+mn-ea"/>
                <a:cs typeface="+mn-cs"/>
              </a:rPr>
              <a:t>American Society of Mechanical Engineers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40</a:t>
            </a:fld>
            <a:endParaRPr lang="en-MY"/>
          </a:p>
        </p:txBody>
      </p:sp>
    </p:spTree>
    <p:extLst>
      <p:ext uri="{BB962C8B-B14F-4D97-AF65-F5344CB8AC3E}">
        <p14:creationId xmlns:p14="http://schemas.microsoft.com/office/powerpoint/2010/main" val="1001222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effectLst/>
              </a:rPr>
              <a:t>The </a:t>
            </a:r>
            <a:r>
              <a:rPr lang="en-MY" dirty="0">
                <a:effectLst/>
                <a:hlinkClick r:id="rId3" tooltip="Thermal diffusivity"/>
              </a:rPr>
              <a:t>thermal diffusivity</a:t>
            </a:r>
            <a:r>
              <a:rPr lang="en-MY" dirty="0">
                <a:effectLst/>
              </a:rPr>
              <a:t> of the base material plays a large role—if the diffusivity is high, the material cooling rate is high and the HAZ is relatively small. Alternatively, a low diffusivity leads to slower cooling and a larger HAZ. The amount of heat input during the welding process also plays an important role as well, as processes like </a:t>
            </a:r>
            <a:r>
              <a:rPr lang="en-MY" dirty="0" err="1">
                <a:effectLst/>
                <a:hlinkClick r:id="rId4" tooltip="Oxyfuel welding"/>
              </a:rPr>
              <a:t>oxyfuel</a:t>
            </a:r>
            <a:r>
              <a:rPr lang="en-MY" dirty="0">
                <a:effectLst/>
                <a:hlinkClick r:id="rId4" tooltip="Oxyfuel welding"/>
              </a:rPr>
              <a:t> welding</a:t>
            </a:r>
            <a:r>
              <a:rPr lang="en-MY" dirty="0">
                <a:effectLst/>
              </a:rPr>
              <a:t> use high heat input and increase the size of the HAZ. Processes like </a:t>
            </a:r>
            <a:r>
              <a:rPr lang="en-MY" dirty="0">
                <a:effectLst/>
                <a:hlinkClick r:id="rId5" tooltip="Laser beam welding"/>
              </a:rPr>
              <a:t>laser beam welding</a:t>
            </a:r>
            <a:r>
              <a:rPr lang="en-MY" dirty="0">
                <a:effectLst/>
              </a:rPr>
              <a:t> and </a:t>
            </a:r>
            <a:r>
              <a:rPr lang="en-MY" dirty="0">
                <a:effectLst/>
                <a:hlinkClick r:id="rId6" tooltip="Electron beam welding"/>
              </a:rPr>
              <a:t>electron beam welding</a:t>
            </a:r>
            <a:r>
              <a:rPr lang="en-MY" dirty="0">
                <a:effectLst/>
              </a:rPr>
              <a:t> give a highly concentrated, limited amount of heat, resulting in a small HAZ.</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70</a:t>
            </a:fld>
            <a:endParaRPr lang="en-MY"/>
          </a:p>
        </p:txBody>
      </p:sp>
    </p:spTree>
    <p:extLst>
      <p:ext uri="{BB962C8B-B14F-4D97-AF65-F5344CB8AC3E}">
        <p14:creationId xmlns:p14="http://schemas.microsoft.com/office/powerpoint/2010/main" val="837164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b="1" dirty="0">
                <a:effectLst/>
              </a:rPr>
              <a:t>Laser peening</a:t>
            </a:r>
            <a:r>
              <a:rPr lang="en-MY" dirty="0">
                <a:effectLst/>
              </a:rPr>
              <a:t> (LP), or laser shock peening (LSP), is a </a:t>
            </a:r>
            <a:r>
              <a:rPr lang="en-MY" dirty="0">
                <a:effectLst/>
                <a:hlinkClick r:id="rId3" tooltip="Surface engineering"/>
              </a:rPr>
              <a:t>surface engineering</a:t>
            </a:r>
            <a:r>
              <a:rPr lang="en-MY" dirty="0">
                <a:effectLst/>
              </a:rPr>
              <a:t> processes used to impart beneficial residual stresses in materials. The deep, high magnitude compressive residual stresses induced by laser peening increase the resistance of materials to surface-related failures, such as fatigue, fretting fatigue and stress corrosion cracking.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74</a:t>
            </a:fld>
            <a:endParaRPr lang="en-MY"/>
          </a:p>
        </p:txBody>
      </p:sp>
    </p:spTree>
    <p:extLst>
      <p:ext uri="{BB962C8B-B14F-4D97-AF65-F5344CB8AC3E}">
        <p14:creationId xmlns:p14="http://schemas.microsoft.com/office/powerpoint/2010/main" val="17758486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82</a:t>
            </a:fld>
            <a:endParaRPr lang="en-MY"/>
          </a:p>
        </p:txBody>
      </p:sp>
    </p:spTree>
    <p:extLst>
      <p:ext uri="{BB962C8B-B14F-4D97-AF65-F5344CB8AC3E}">
        <p14:creationId xmlns:p14="http://schemas.microsoft.com/office/powerpoint/2010/main" val="1722497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D42A4B-3878-42EE-8797-C31C71C3E788}" type="slidenum">
              <a:rPr lang="en-MY" smtClean="0"/>
              <a:pPr/>
              <a:t>9</a:t>
            </a:fld>
            <a:endParaRPr lang="en-MY"/>
          </a:p>
        </p:txBody>
      </p:sp>
    </p:spTree>
    <p:extLst>
      <p:ext uri="{BB962C8B-B14F-4D97-AF65-F5344CB8AC3E}">
        <p14:creationId xmlns:p14="http://schemas.microsoft.com/office/powerpoint/2010/main" val="2635742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a:t>This may be necessary to avoid cracking of the weld metal or heat affected zone. The need for preheat increases with steel thickness, weld restraint, the carbon/alloy content of the steel, and the diffusible hydrogen of the weld metal.</a:t>
            </a:r>
          </a:p>
          <a:p>
            <a:pPr marL="0" marR="0" indent="0" algn="l" defTabSz="914400" rtl="0" eaLnBrk="1" fontAlgn="auto" latinLnBrk="0" hangingPunct="1">
              <a:lnSpc>
                <a:spcPct val="100000"/>
              </a:lnSpc>
              <a:spcBef>
                <a:spcPts val="0"/>
              </a:spcBef>
              <a:spcAft>
                <a:spcPts val="0"/>
              </a:spcAft>
              <a:buClrTx/>
              <a:buSzTx/>
              <a:buFontTx/>
              <a:buNone/>
              <a:tabLst/>
              <a:defRPr/>
            </a:pPr>
            <a:endParaRPr lang="en-MY" dirty="0"/>
          </a:p>
          <a:p>
            <a:pPr marL="0" marR="0" indent="0" algn="l" defTabSz="914400" rtl="0" eaLnBrk="1" fontAlgn="auto" latinLnBrk="0" hangingPunct="1">
              <a:lnSpc>
                <a:spcPct val="100000"/>
              </a:lnSpc>
              <a:spcBef>
                <a:spcPts val="0"/>
              </a:spcBef>
              <a:spcAft>
                <a:spcPts val="0"/>
              </a:spcAft>
              <a:buClrTx/>
              <a:buSzTx/>
              <a:buFontTx/>
              <a:buNone/>
              <a:tabLst/>
              <a:defRPr/>
            </a:pPr>
            <a:r>
              <a:rPr lang="en-MY" dirty="0"/>
              <a:t>And what this is saying, the molecules of the alloy will rearrange them self to a different configuration if we allow the temperature to reach the upper critical transformation. That will cause the properties of the metal to change, such as hardness and ductility.</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87</a:t>
            </a:fld>
            <a:endParaRPr lang="en-MY"/>
          </a:p>
        </p:txBody>
      </p:sp>
    </p:spTree>
    <p:extLst>
      <p:ext uri="{BB962C8B-B14F-4D97-AF65-F5344CB8AC3E}">
        <p14:creationId xmlns:p14="http://schemas.microsoft.com/office/powerpoint/2010/main" val="2550667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Residual stresses are locked-in stresses within a metal object, even though the object is free of external forces or thermal gradients.  These stresses are the result of one region of the metal being constrained from expanding or contracting by adjacent regions.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89</a:t>
            </a:fld>
            <a:endParaRPr lang="en-MY"/>
          </a:p>
        </p:txBody>
      </p:sp>
    </p:spTree>
    <p:extLst>
      <p:ext uri="{BB962C8B-B14F-4D97-AF65-F5344CB8AC3E}">
        <p14:creationId xmlns:p14="http://schemas.microsoft.com/office/powerpoint/2010/main" val="679579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Stacking fault </a:t>
            </a:r>
            <a:r>
              <a:rPr lang="en-MY" dirty="0" err="1"/>
              <a:t>tetrahedra</a:t>
            </a:r>
            <a:r>
              <a:rPr lang="en-MY" dirty="0"/>
              <a:t> (SFTs) are formed under irradiation of </a:t>
            </a:r>
            <a:r>
              <a:rPr lang="en-MY" dirty="0" err="1"/>
              <a:t>fcc</a:t>
            </a:r>
            <a:r>
              <a:rPr lang="en-MY" dirty="0"/>
              <a:t> metals and alloys with low stacking </a:t>
            </a:r>
          </a:p>
          <a:p>
            <a:r>
              <a:rPr lang="en-MY" dirty="0"/>
              <a:t>fault  energy.    The  high  number  density  of  SFTs  observed  suggests  that  they  should  contribute  to </a:t>
            </a:r>
          </a:p>
          <a:p>
            <a:r>
              <a:rPr lang="en-MY" dirty="0"/>
              <a:t>radiation-induced hardening</a:t>
            </a:r>
          </a:p>
        </p:txBody>
      </p:sp>
      <p:sp>
        <p:nvSpPr>
          <p:cNvPr id="4" name="Slide Number Placeholder 3"/>
          <p:cNvSpPr>
            <a:spLocks noGrp="1"/>
          </p:cNvSpPr>
          <p:nvPr>
            <p:ph type="sldNum" sz="quarter" idx="10"/>
          </p:nvPr>
        </p:nvSpPr>
        <p:spPr/>
        <p:txBody>
          <a:bodyPr/>
          <a:lstStyle/>
          <a:p>
            <a:fld id="{30D42A4B-3878-42EE-8797-C31C71C3E788}" type="slidenum">
              <a:rPr lang="en-MY" smtClean="0"/>
              <a:pPr/>
              <a:t>94</a:t>
            </a:fld>
            <a:endParaRPr lang="en-MY"/>
          </a:p>
        </p:txBody>
      </p:sp>
    </p:spTree>
    <p:extLst>
      <p:ext uri="{BB962C8B-B14F-4D97-AF65-F5344CB8AC3E}">
        <p14:creationId xmlns:p14="http://schemas.microsoft.com/office/powerpoint/2010/main" val="3987796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The strength increase usually saturates at relatively low exposure levels (&lt;10 </a:t>
            </a:r>
            <a:r>
              <a:rPr lang="en-MY" dirty="0" err="1"/>
              <a:t>dpa</a:t>
            </a:r>
            <a:r>
              <a:rPr lang="en-MY" dirty="0"/>
              <a:t>) as shown in Figure 19, reflecting a similar saturation of microstructural </a:t>
            </a:r>
          </a:p>
          <a:p>
            <a:r>
              <a:rPr lang="en-MY" dirty="0"/>
              <a:t>densities. </a:t>
            </a:r>
          </a:p>
          <a:p>
            <a:r>
              <a:rPr lang="en-MY" dirty="0"/>
              <a:t>316LN (UNS S31653) is a </a:t>
            </a:r>
            <a:r>
              <a:rPr lang="en-MY" dirty="0" err="1"/>
              <a:t>lowcarbon</a:t>
            </a:r>
            <a:r>
              <a:rPr lang="en-MY" dirty="0"/>
              <a:t>, nitrogen-enhanced version of Type 316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95</a:t>
            </a:fld>
            <a:endParaRPr lang="en-MY"/>
          </a:p>
        </p:txBody>
      </p:sp>
    </p:spTree>
    <p:extLst>
      <p:ext uri="{BB962C8B-B14F-4D97-AF65-F5344CB8AC3E}">
        <p14:creationId xmlns:p14="http://schemas.microsoft.com/office/powerpoint/2010/main" val="2162918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 Concurrent with an increase in radiation-induced hardening is a loss of ductility. </a:t>
            </a:r>
          </a:p>
          <a:p>
            <a:r>
              <a:rPr lang="en-MY" dirty="0"/>
              <a:t> The flat faces observed at highest exposure are often referred to as ‘channel fracture’, but they are not </a:t>
            </a:r>
          </a:p>
          <a:p>
            <a:r>
              <a:rPr lang="en-MY" dirty="0"/>
              <a:t>cleavage faces. They are the result of intense flow localization, resulting from the first moving dislocations </a:t>
            </a:r>
          </a:p>
          <a:p>
            <a:r>
              <a:rPr lang="en-MY" dirty="0"/>
              <a:t>clearing a path of radiation produced obstacles, especially Frank loops, and thereby softening the alloy </a:t>
            </a:r>
          </a:p>
          <a:p>
            <a:r>
              <a:rPr lang="en-MY" dirty="0"/>
              <a:t>along that path.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96</a:t>
            </a:fld>
            <a:endParaRPr lang="en-MY"/>
          </a:p>
        </p:txBody>
      </p:sp>
    </p:spTree>
    <p:extLst>
      <p:ext uri="{BB962C8B-B14F-4D97-AF65-F5344CB8AC3E}">
        <p14:creationId xmlns:p14="http://schemas.microsoft.com/office/powerpoint/2010/main" val="2187395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High Flux Isotope Reactor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97</a:t>
            </a:fld>
            <a:endParaRPr lang="en-MY"/>
          </a:p>
        </p:txBody>
      </p:sp>
    </p:spTree>
    <p:extLst>
      <p:ext uri="{BB962C8B-B14F-4D97-AF65-F5344CB8AC3E}">
        <p14:creationId xmlns:p14="http://schemas.microsoft.com/office/powerpoint/2010/main" val="32985219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Creep is the time-dependent deformation of a metal under constant load and at high temperature</a:t>
            </a:r>
          </a:p>
          <a:p>
            <a:r>
              <a:rPr lang="en-MY" dirty="0"/>
              <a:t>Thermal creep-heated above 30% of the</a:t>
            </a:r>
            <a:r>
              <a:rPr lang="en-MY" baseline="0" dirty="0"/>
              <a:t> melting point-high diffusivity of vacancies and interstitial, allow absorption by dislocation</a:t>
            </a:r>
          </a:p>
          <a:p>
            <a:r>
              <a:rPr lang="en-MY" baseline="0" dirty="0"/>
              <a:t>Sink-recombination-</a:t>
            </a:r>
            <a:endParaRPr lang="en-MY" dirty="0"/>
          </a:p>
          <a:p>
            <a:r>
              <a:rPr lang="en-MY" dirty="0"/>
              <a:t>Induced by irradiation</a:t>
            </a:r>
            <a:r>
              <a:rPr lang="en-MY" baseline="0" dirty="0"/>
              <a:t> growth, grain size restricted by the neighbouring grains and causes the stress induced creep</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99</a:t>
            </a:fld>
            <a:endParaRPr lang="en-MY"/>
          </a:p>
        </p:txBody>
      </p:sp>
    </p:spTree>
    <p:extLst>
      <p:ext uri="{BB962C8B-B14F-4D97-AF65-F5344CB8AC3E}">
        <p14:creationId xmlns:p14="http://schemas.microsoft.com/office/powerpoint/2010/main" val="2180130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i="0" kern="1200" dirty="0">
                <a:solidFill>
                  <a:schemeClr val="tx1"/>
                </a:solidFill>
                <a:effectLst/>
                <a:latin typeface="+mn-lt"/>
                <a:ea typeface="+mn-ea"/>
                <a:cs typeface="+mn-cs"/>
              </a:rPr>
              <a:t>the changing of one element into another by radioactive decay, nuclear bombardment, or similar processes.</a:t>
            </a:r>
          </a:p>
          <a:p>
            <a:r>
              <a:rPr lang="en-MY" dirty="0"/>
              <a:t>Transmutation technology has the potential to greatly reduce the long-term negative effects of radioactive wastes on human populations by reducing its radioactive half-life</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105</a:t>
            </a:fld>
            <a:endParaRPr lang="en-MY"/>
          </a:p>
        </p:txBody>
      </p:sp>
    </p:spTree>
    <p:extLst>
      <p:ext uri="{BB962C8B-B14F-4D97-AF65-F5344CB8AC3E}">
        <p14:creationId xmlns:p14="http://schemas.microsoft.com/office/powerpoint/2010/main" val="3246238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 The temperature shifts in impact energy due</a:t>
            </a:r>
            <a:r>
              <a:rPr lang="en-MY" baseline="0" dirty="0"/>
              <a:t> </a:t>
            </a:r>
            <a:r>
              <a:rPr lang="en-MY" dirty="0"/>
              <a:t>to irradiation are all that is available to</a:t>
            </a:r>
            <a:r>
              <a:rPr lang="en-MY" baseline="0" dirty="0"/>
              <a:t> </a:t>
            </a:r>
            <a:r>
              <a:rPr lang="en-MY" dirty="0"/>
              <a:t>determine the shift in fracture toughness due</a:t>
            </a:r>
            <a:r>
              <a:rPr lang="en-MY" baseline="0" dirty="0"/>
              <a:t> </a:t>
            </a:r>
            <a:r>
              <a:rPr lang="en-MY" dirty="0"/>
              <a:t>to irradiation.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106</a:t>
            </a:fld>
            <a:endParaRPr lang="en-MY"/>
          </a:p>
        </p:txBody>
      </p:sp>
    </p:spTree>
    <p:extLst>
      <p:ext uri="{BB962C8B-B14F-4D97-AF65-F5344CB8AC3E}">
        <p14:creationId xmlns:p14="http://schemas.microsoft.com/office/powerpoint/2010/main" val="4025958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108</a:t>
            </a:fld>
            <a:endParaRPr lang="en-MY"/>
          </a:p>
        </p:txBody>
      </p:sp>
    </p:spTree>
    <p:extLst>
      <p:ext uri="{BB962C8B-B14F-4D97-AF65-F5344CB8AC3E}">
        <p14:creationId xmlns:p14="http://schemas.microsoft.com/office/powerpoint/2010/main" val="416881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a:t>The corrosion resistance of stainless steels is not required but an ability to withstand thermal stress is desirable.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a:t>
            </a:fld>
            <a:endParaRPr lang="en-MY"/>
          </a:p>
        </p:txBody>
      </p:sp>
    </p:spTree>
    <p:extLst>
      <p:ext uri="{BB962C8B-B14F-4D97-AF65-F5344CB8AC3E}">
        <p14:creationId xmlns:p14="http://schemas.microsoft.com/office/powerpoint/2010/main" val="3695555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American Society for Testing and Materials (ASTM)</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12</a:t>
            </a:fld>
            <a:endParaRPr lang="en-MY"/>
          </a:p>
        </p:txBody>
      </p:sp>
    </p:spTree>
    <p:extLst>
      <p:ext uri="{BB962C8B-B14F-4D97-AF65-F5344CB8AC3E}">
        <p14:creationId xmlns:p14="http://schemas.microsoft.com/office/powerpoint/2010/main" val="1679489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 it is from this characteristic that their popular designation "stainless" is derived.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13</a:t>
            </a:fld>
            <a:endParaRPr lang="en-MY"/>
          </a:p>
        </p:txBody>
      </p:sp>
    </p:spTree>
    <p:extLst>
      <p:ext uri="{BB962C8B-B14F-4D97-AF65-F5344CB8AC3E}">
        <p14:creationId xmlns:p14="http://schemas.microsoft.com/office/powerpoint/2010/main" val="713384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also known as gamma-phase iron (γ-Fe), is a metallic, non-magnetic allotrope of iron</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15</a:t>
            </a:fld>
            <a:endParaRPr lang="en-MY"/>
          </a:p>
        </p:txBody>
      </p:sp>
    </p:spTree>
    <p:extLst>
      <p:ext uri="{BB962C8B-B14F-4D97-AF65-F5344CB8AC3E}">
        <p14:creationId xmlns:p14="http://schemas.microsoft.com/office/powerpoint/2010/main" val="2915084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where it is seen that carbide , chi, Laves phase, and sigma can be precipitated at certain elevated temperatures. This </a:t>
            </a:r>
          </a:p>
          <a:p>
            <a:r>
              <a:rPr lang="en-MY" dirty="0"/>
              <a:t>figure also shows that the precipitation of carbide can occur in relatively short times or at </a:t>
            </a:r>
            <a:r>
              <a:rPr lang="en-MY" baseline="0" dirty="0"/>
              <a:t> </a:t>
            </a:r>
            <a:r>
              <a:rPr lang="en-MY" dirty="0"/>
              <a:t>relatively fast cooling rates compared to the other precipitates.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17</a:t>
            </a:fld>
            <a:endParaRPr lang="en-MY"/>
          </a:p>
        </p:txBody>
      </p:sp>
    </p:spTree>
    <p:extLst>
      <p:ext uri="{BB962C8B-B14F-4D97-AF65-F5344CB8AC3E}">
        <p14:creationId xmlns:p14="http://schemas.microsoft.com/office/powerpoint/2010/main" val="1547694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the large thermal-neutron absorption cross section of cobalt</a:t>
            </a:r>
          </a:p>
        </p:txBody>
      </p:sp>
      <p:sp>
        <p:nvSpPr>
          <p:cNvPr id="4" name="Slide Number Placeholder 3"/>
          <p:cNvSpPr>
            <a:spLocks noGrp="1"/>
          </p:cNvSpPr>
          <p:nvPr>
            <p:ph type="sldNum" sz="quarter" idx="10"/>
          </p:nvPr>
        </p:nvSpPr>
        <p:spPr/>
        <p:txBody>
          <a:bodyPr/>
          <a:lstStyle/>
          <a:p>
            <a:fld id="{30D42A4B-3878-42EE-8797-C31C71C3E788}" type="slidenum">
              <a:rPr lang="en-MY" smtClean="0"/>
              <a:pPr/>
              <a:t>18</a:t>
            </a:fld>
            <a:endParaRPr lang="en-MY"/>
          </a:p>
        </p:txBody>
      </p:sp>
    </p:spTree>
    <p:extLst>
      <p:ext uri="{BB962C8B-B14F-4D97-AF65-F5344CB8AC3E}">
        <p14:creationId xmlns:p14="http://schemas.microsoft.com/office/powerpoint/2010/main" val="2990753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Mechanical Properties refers to the </a:t>
            </a:r>
            <a:r>
              <a:rPr lang="en-MY" dirty="0" err="1"/>
              <a:t>behavior</a:t>
            </a:r>
            <a:r>
              <a:rPr lang="en-MY" dirty="0"/>
              <a:t> of material </a:t>
            </a:r>
            <a:r>
              <a:rPr lang="en-MY"/>
              <a:t>when </a:t>
            </a:r>
            <a:r>
              <a:rPr lang="en-MY" baseline="0"/>
              <a:t> </a:t>
            </a:r>
            <a:r>
              <a:rPr lang="en-MY"/>
              <a:t>external forces are applied</a:t>
            </a:r>
          </a:p>
          <a:p>
            <a:r>
              <a:rPr lang="en-MY" dirty="0"/>
              <a:t>At construction, when heavy components is transported and suspended, a load and bending moments is applied on the components at air temperature. </a:t>
            </a:r>
          </a:p>
          <a:p>
            <a:r>
              <a:rPr lang="en-MY" dirty="0"/>
              <a:t>  At over pressure test in in-service inspection, a pressure vessel and pipes made of steels are failed with brittle manner at cool air temperature. </a:t>
            </a:r>
          </a:p>
          <a:p>
            <a:r>
              <a:rPr lang="en-MY" dirty="0"/>
              <a:t>  At severe accident, such as TMI, structural materials and systems must shut and dissipate explosion energy. </a:t>
            </a:r>
          </a:p>
        </p:txBody>
      </p:sp>
      <p:sp>
        <p:nvSpPr>
          <p:cNvPr id="4" name="Slide Number Placeholder 3"/>
          <p:cNvSpPr>
            <a:spLocks noGrp="1"/>
          </p:cNvSpPr>
          <p:nvPr>
            <p:ph type="sldNum" sz="quarter" idx="10"/>
          </p:nvPr>
        </p:nvSpPr>
        <p:spPr/>
        <p:txBody>
          <a:bodyPr/>
          <a:lstStyle/>
          <a:p>
            <a:fld id="{30D42A4B-3878-42EE-8797-C31C71C3E788}" type="slidenum">
              <a:rPr lang="en-MY" smtClean="0"/>
              <a:pPr/>
              <a:t>20</a:t>
            </a:fld>
            <a:endParaRPr lang="en-MY"/>
          </a:p>
        </p:txBody>
      </p:sp>
    </p:spTree>
    <p:extLst>
      <p:ext uri="{BB962C8B-B14F-4D97-AF65-F5344CB8AC3E}">
        <p14:creationId xmlns:p14="http://schemas.microsoft.com/office/powerpoint/2010/main" val="703412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5/19/2025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5/19/2025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5/19/2025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5/19/2025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5/19/2025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5/19/2025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5/19/2025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5/19/2025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hyperlink" Target="https://en.wikipedia.org/wiki/Hardening_(metallurgy)" TargetMode="External"/><Relationship Id="rId2" Type="http://schemas.openxmlformats.org/officeDocument/2006/relationships/image" Target="../media/image44.png"/><Relationship Id="rId1" Type="http://schemas.openxmlformats.org/officeDocument/2006/relationships/slideLayout" Target="../slideLayouts/slideLayout6.xml"/><Relationship Id="rId4" Type="http://schemas.openxmlformats.org/officeDocument/2006/relationships/hyperlink" Target="https://en.wikipedia.org/wiki/Hardness"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google.com/url?sa=i&amp;rct=j&amp;q=&amp;esrc=s&amp;source=images&amp;cd=&amp;cad=rja&amp;uact=8&amp;ved=0CAcQjRxqFQoTCL_budysrMgCFZCRjgodbG8BYQ&amp;url=http://products.asminternational.org/fach/data/fullDisplay.do?database%3Dfaco%26record%3D621%26trim%3Dfalse&amp;psig=AFQjCNFvlNgVkSdJ9zvnHlM3svL8IejoVg&amp;ust=1444169419384407"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9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a:t>NUCLEAR REACTOR MATERIALS</a:t>
            </a:r>
          </a:p>
        </p:txBody>
      </p:sp>
      <p:sp>
        <p:nvSpPr>
          <p:cNvPr id="3" name="Subtitle 2"/>
          <p:cNvSpPr>
            <a:spLocks noGrp="1"/>
          </p:cNvSpPr>
          <p:nvPr>
            <p:ph type="subTitle" idx="1"/>
          </p:nvPr>
        </p:nvSpPr>
        <p:spPr/>
        <p:txBody>
          <a:bodyPr/>
          <a:lstStyle/>
          <a:p>
            <a:r>
              <a:rPr lang="en-MY" dirty="0"/>
              <a:t>2. FUNDAMENTAL OF LWR MATERIALS</a:t>
            </a:r>
          </a:p>
        </p:txBody>
      </p:sp>
    </p:spTree>
    <p:extLst>
      <p:ext uri="{BB962C8B-B14F-4D97-AF65-F5344CB8AC3E}">
        <p14:creationId xmlns:p14="http://schemas.microsoft.com/office/powerpoint/2010/main" val="2227924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 Carbon Steels</a:t>
            </a:r>
          </a:p>
        </p:txBody>
      </p:sp>
      <p:sp>
        <p:nvSpPr>
          <p:cNvPr id="3" name="Content Placeholder 2"/>
          <p:cNvSpPr>
            <a:spLocks noGrp="1"/>
          </p:cNvSpPr>
          <p:nvPr>
            <p:ph idx="1"/>
          </p:nvPr>
        </p:nvSpPr>
        <p:spPr/>
        <p:txBody>
          <a:bodyPr>
            <a:normAutofit/>
          </a:bodyPr>
          <a:lstStyle/>
          <a:p>
            <a:r>
              <a:rPr lang="en-MY" dirty="0"/>
              <a:t>The American Iron and Steel Institute (AISI) defines carbon steel as follows: </a:t>
            </a:r>
          </a:p>
          <a:p>
            <a:r>
              <a:rPr lang="en-MY" dirty="0"/>
              <a:t>Steel is considered to be carbon steel when no minimum content is specified or required for chromium, cobalt, columbium [niobium], molybdenum, nickel, titanium, tungsten, vanadium or zirconium, or any other element to be added to obtain a desired alloying effect; when the specified minimum for copper does not exceed 0.40 per cent; or when the maximum content specified for any of the following elements does not exceed the percentages noted: manganese 1.65, silicon 0.60, copper 0.60.</a:t>
            </a:r>
          </a:p>
        </p:txBody>
      </p:sp>
    </p:spTree>
    <p:extLst>
      <p:ext uri="{BB962C8B-B14F-4D97-AF65-F5344CB8AC3E}">
        <p14:creationId xmlns:p14="http://schemas.microsoft.com/office/powerpoint/2010/main" val="407490661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sp>
        <p:nvSpPr>
          <p:cNvPr id="5" name="Content Placeholder 4"/>
          <p:cNvSpPr>
            <a:spLocks noGrp="1"/>
          </p:cNvSpPr>
          <p:nvPr>
            <p:ph idx="1"/>
          </p:nvPr>
        </p:nvSpPr>
        <p:spPr/>
        <p:txBody>
          <a:bodyPr>
            <a:noAutofit/>
          </a:bodyPr>
          <a:lstStyle/>
          <a:p>
            <a:pPr marL="0" indent="0">
              <a:buNone/>
            </a:pPr>
            <a:r>
              <a:rPr lang="en-MY" sz="2400" dirty="0"/>
              <a:t>In alloys, the defect fluxes produced by irradiation could cause segregation of alloying elements to or away from defect sinks such as dislocation, voids and grain boundaries．</a:t>
            </a:r>
          </a:p>
          <a:p>
            <a:pPr marL="0" indent="0">
              <a:buNone/>
            </a:pPr>
            <a:r>
              <a:rPr lang="en-MY" sz="2400" dirty="0"/>
              <a:t>RIS occurs prominently on materials at a condition of high displacement per atom.　</a:t>
            </a:r>
          </a:p>
          <a:p>
            <a:pPr marL="0" indent="0">
              <a:buNone/>
            </a:pPr>
            <a:r>
              <a:rPr lang="en-MY" sz="2400" dirty="0"/>
              <a:t>This RIS occasionally causes solute enrichment　which　exceeds　the solubility　limit　of　alloying elements at the defect sinks and precipitation of the second phases occurs．　</a:t>
            </a:r>
          </a:p>
          <a:p>
            <a:pPr marL="0" indent="0">
              <a:buNone/>
            </a:pPr>
            <a:r>
              <a:rPr lang="en-MY" sz="2400" dirty="0"/>
              <a:t>Therefore, the RIS produces not only a large change in composition on a local　scale but also phase changes or transformation which are not observed under　thermal conditions．　</a:t>
            </a:r>
          </a:p>
          <a:p>
            <a:pPr marL="0" indent="0">
              <a:buNone/>
            </a:pPr>
            <a:r>
              <a:rPr lang="en-MY" sz="2400" dirty="0"/>
              <a:t>　</a:t>
            </a:r>
          </a:p>
          <a:p>
            <a:pPr marL="0" indent="0">
              <a:buNone/>
            </a:pPr>
            <a:endParaRPr lang="en-MY" sz="2400" dirty="0"/>
          </a:p>
        </p:txBody>
      </p:sp>
    </p:spTree>
    <p:extLst>
      <p:ext uri="{BB962C8B-B14F-4D97-AF65-F5344CB8AC3E}">
        <p14:creationId xmlns:p14="http://schemas.microsoft.com/office/powerpoint/2010/main" val="365440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sp>
        <p:nvSpPr>
          <p:cNvPr id="5" name="Content Placeholder 4"/>
          <p:cNvSpPr>
            <a:spLocks noGrp="1"/>
          </p:cNvSpPr>
          <p:nvPr>
            <p:ph idx="1"/>
          </p:nvPr>
        </p:nvSpPr>
        <p:spPr/>
        <p:txBody>
          <a:bodyPr>
            <a:normAutofit/>
          </a:bodyPr>
          <a:lstStyle/>
          <a:p>
            <a:pPr marL="0" indent="0">
              <a:buNone/>
            </a:pPr>
            <a:r>
              <a:rPr lang="en-MY" dirty="0"/>
              <a:t>　</a:t>
            </a:r>
            <a:endParaRPr lang="en-MY" sz="2400" dirty="0"/>
          </a:p>
          <a:p>
            <a:pPr marL="0" indent="0">
              <a:buNone/>
            </a:pPr>
            <a:r>
              <a:rPr lang="en-MY" sz="2400" dirty="0"/>
              <a:t>The　</a:t>
            </a:r>
            <a:r>
              <a:rPr lang="en-MY" sz="2400" dirty="0" err="1"/>
              <a:t>non－equilibrium</a:t>
            </a:r>
            <a:r>
              <a:rPr lang="en-MY" sz="2400" dirty="0"/>
              <a:t>　compositional　change　has　also　given　an　important　influence　on　void　formation　through　some　mechanisms　such　as　stabilization　of　void　nucleation and　recombination．　</a:t>
            </a:r>
          </a:p>
          <a:p>
            <a:pPr marL="0" indent="0">
              <a:buNone/>
            </a:pPr>
            <a:r>
              <a:rPr lang="en-MY" sz="2400" dirty="0"/>
              <a:t>Furthermore, due to the occurrence of the  compositional change of alloying elements which were　added for a specific purpose, mechanical properties of the alloys　such as ductility, toughness will　also　be　altered.　</a:t>
            </a:r>
          </a:p>
          <a:p>
            <a:pPr marL="0" indent="0">
              <a:buNone/>
            </a:pPr>
            <a:endParaRPr lang="en-MY" dirty="0"/>
          </a:p>
        </p:txBody>
      </p:sp>
    </p:spTree>
    <p:extLst>
      <p:ext uri="{BB962C8B-B14F-4D97-AF65-F5344CB8AC3E}">
        <p14:creationId xmlns:p14="http://schemas.microsoft.com/office/powerpoint/2010/main" val="65516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Radiation Induced Segregation (RIS)</a:t>
            </a:r>
          </a:p>
        </p:txBody>
      </p:sp>
      <p:pic>
        <p:nvPicPr>
          <p:cNvPr id="4" name="Picture 3"/>
          <p:cNvPicPr>
            <a:picLocks noChangeAspect="1"/>
          </p:cNvPicPr>
          <p:nvPr/>
        </p:nvPicPr>
        <p:blipFill>
          <a:blip r:embed="rId2"/>
          <a:stretch>
            <a:fillRect/>
          </a:stretch>
        </p:blipFill>
        <p:spPr>
          <a:xfrm>
            <a:off x="2811682" y="1776254"/>
            <a:ext cx="5213382" cy="4466619"/>
          </a:xfrm>
          <a:prstGeom prst="rect">
            <a:avLst/>
          </a:prstGeom>
        </p:spPr>
      </p:pic>
    </p:spTree>
    <p:extLst>
      <p:ext uri="{BB962C8B-B14F-4D97-AF65-F5344CB8AC3E}">
        <p14:creationId xmlns:p14="http://schemas.microsoft.com/office/powerpoint/2010/main" val="32208754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2134593" y="637109"/>
            <a:ext cx="7922814" cy="5583781"/>
          </a:xfrm>
          <a:prstGeom prst="rect">
            <a:avLst/>
          </a:prstGeom>
        </p:spPr>
      </p:pic>
    </p:spTree>
    <p:extLst>
      <p:ext uri="{BB962C8B-B14F-4D97-AF65-F5344CB8AC3E}">
        <p14:creationId xmlns:p14="http://schemas.microsoft.com/office/powerpoint/2010/main" val="4010684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 Depletion (TEM Images)</a:t>
            </a:r>
          </a:p>
        </p:txBody>
      </p:sp>
      <p:pic>
        <p:nvPicPr>
          <p:cNvPr id="4" name="Picture 3"/>
          <p:cNvPicPr>
            <a:picLocks noChangeAspect="1"/>
          </p:cNvPicPr>
          <p:nvPr/>
        </p:nvPicPr>
        <p:blipFill>
          <a:blip r:embed="rId2"/>
          <a:stretch>
            <a:fillRect/>
          </a:stretch>
        </p:blipFill>
        <p:spPr>
          <a:xfrm>
            <a:off x="1504789" y="2271856"/>
            <a:ext cx="8422657" cy="3382985"/>
          </a:xfrm>
          <a:prstGeom prst="rect">
            <a:avLst/>
          </a:prstGeom>
        </p:spPr>
      </p:pic>
    </p:spTree>
    <p:extLst>
      <p:ext uri="{BB962C8B-B14F-4D97-AF65-F5344CB8AC3E}">
        <p14:creationId xmlns:p14="http://schemas.microsoft.com/office/powerpoint/2010/main" val="8209424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25396" y="2466474"/>
            <a:ext cx="6534383" cy="3857775"/>
          </a:xfrm>
          <a:prstGeom prst="rect">
            <a:avLst/>
          </a:prstGeom>
        </p:spPr>
      </p:pic>
      <p:sp>
        <p:nvSpPr>
          <p:cNvPr id="2" name="Title 1"/>
          <p:cNvSpPr>
            <a:spLocks noGrp="1"/>
          </p:cNvSpPr>
          <p:nvPr>
            <p:ph type="title"/>
          </p:nvPr>
        </p:nvSpPr>
        <p:spPr/>
        <p:txBody>
          <a:bodyPr/>
          <a:lstStyle/>
          <a:p>
            <a:r>
              <a:rPr lang="en-MY" dirty="0"/>
              <a:t>High Temperature Embrittlement</a:t>
            </a:r>
          </a:p>
        </p:txBody>
      </p:sp>
      <p:sp>
        <p:nvSpPr>
          <p:cNvPr id="3" name="Content Placeholder 2"/>
          <p:cNvSpPr>
            <a:spLocks noGrp="1"/>
          </p:cNvSpPr>
          <p:nvPr>
            <p:ph idx="1"/>
          </p:nvPr>
        </p:nvSpPr>
        <p:spPr>
          <a:xfrm>
            <a:off x="1097280" y="1845734"/>
            <a:ext cx="10058400" cy="849340"/>
          </a:xfrm>
        </p:spPr>
        <p:txBody>
          <a:bodyPr/>
          <a:lstStyle/>
          <a:p>
            <a:r>
              <a:rPr lang="en-MY" b="1" dirty="0">
                <a:solidFill>
                  <a:schemeClr val="accent1">
                    <a:lumMod val="75000"/>
                  </a:schemeClr>
                </a:solidFill>
              </a:rPr>
              <a:t>He embrittlement </a:t>
            </a:r>
          </a:p>
          <a:p>
            <a:r>
              <a:rPr lang="en-MY" dirty="0"/>
              <a:t>He: formed by transmutation reaction- insoluble to steels </a:t>
            </a:r>
          </a:p>
          <a:p>
            <a:endParaRPr lang="en-MY" dirty="0"/>
          </a:p>
        </p:txBody>
      </p:sp>
    </p:spTree>
    <p:extLst>
      <p:ext uri="{BB962C8B-B14F-4D97-AF65-F5344CB8AC3E}">
        <p14:creationId xmlns:p14="http://schemas.microsoft.com/office/powerpoint/2010/main" val="10114400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658740" y="1737360"/>
            <a:ext cx="10935479" cy="4480126"/>
          </a:xfrm>
          <a:prstGeom prst="rect">
            <a:avLst/>
          </a:prstGeom>
        </p:spPr>
      </p:pic>
    </p:spTree>
    <p:extLst>
      <p:ext uri="{BB962C8B-B14F-4D97-AF65-F5344CB8AC3E}">
        <p14:creationId xmlns:p14="http://schemas.microsoft.com/office/powerpoint/2010/main" val="88762641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Pressurized Thermal Shock</a:t>
            </a:r>
          </a:p>
        </p:txBody>
      </p:sp>
      <p:sp>
        <p:nvSpPr>
          <p:cNvPr id="3" name="Content Placeholder 2"/>
          <p:cNvSpPr>
            <a:spLocks noGrp="1"/>
          </p:cNvSpPr>
          <p:nvPr>
            <p:ph idx="1"/>
          </p:nvPr>
        </p:nvSpPr>
        <p:spPr/>
        <p:txBody>
          <a:bodyPr>
            <a:noAutofit/>
          </a:bodyPr>
          <a:lstStyle/>
          <a:p>
            <a:r>
              <a:rPr lang="en-MY" sz="2400" dirty="0"/>
              <a:t>The pressurized thermal shock (PTS) issue is concerned with the possibility of failure of PWR pressure vessels under a very specific set of conditions. </a:t>
            </a:r>
          </a:p>
          <a:p>
            <a:r>
              <a:rPr lang="en-MY" sz="2400" dirty="0"/>
              <a:t>These conditions include:  </a:t>
            </a:r>
          </a:p>
          <a:p>
            <a:r>
              <a:rPr lang="en-MY" sz="2400" dirty="0"/>
              <a:t>—  Occurrence  of  reactor  transients  that  subject  the  vessel  to  severe  thermal  shock  as  well  as  the normal pressure loading; </a:t>
            </a:r>
          </a:p>
          <a:p>
            <a:r>
              <a:rPr lang="en-MY" sz="2400" dirty="0"/>
              <a:t>—  Existence of sharp, crack-like defects (flaws) at the inner surface of the vessel wall; and </a:t>
            </a:r>
          </a:p>
          <a:p>
            <a:r>
              <a:rPr lang="en-MY" sz="2400" dirty="0"/>
              <a:t>—  High enough fast neutron </a:t>
            </a:r>
            <a:r>
              <a:rPr lang="en-MY" sz="2400" dirty="0" err="1"/>
              <a:t>fluence</a:t>
            </a:r>
            <a:r>
              <a:rPr lang="en-MY" sz="2400" dirty="0"/>
              <a:t> and concentrations of copper and nickel in the vessel wall to result in a extensive radiation-included reduction in the fracture toughness of the vessel material </a:t>
            </a:r>
          </a:p>
        </p:txBody>
      </p:sp>
    </p:spTree>
    <p:extLst>
      <p:ext uri="{BB962C8B-B14F-4D97-AF65-F5344CB8AC3E}">
        <p14:creationId xmlns:p14="http://schemas.microsoft.com/office/powerpoint/2010/main" val="175111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400" dirty="0"/>
              <a:t>PTS,  which  is  characterized  by  a  rapid  cooling  (i.e.  thermal  shock)  of  the  down-comer  and internal  RPV  surface,  followed  sometime  by  </a:t>
            </a:r>
            <a:r>
              <a:rPr lang="en-MY" sz="2400" dirty="0" err="1"/>
              <a:t>repressurization</a:t>
            </a:r>
            <a:r>
              <a:rPr lang="en-MY" sz="2400" dirty="0"/>
              <a:t>  of  the  RPV. </a:t>
            </a:r>
          </a:p>
          <a:p>
            <a:r>
              <a:rPr lang="en-MY" sz="2400" dirty="0"/>
              <a:t>Thus,  a  PTS  event poses a potentially significant challenge to the structural integrity of the RPV in a PWR</a:t>
            </a:r>
          </a:p>
          <a:p>
            <a:endParaRPr lang="en-MY" dirty="0"/>
          </a:p>
        </p:txBody>
      </p:sp>
    </p:spTree>
    <p:extLst>
      <p:ext uri="{BB962C8B-B14F-4D97-AF65-F5344CB8AC3E}">
        <p14:creationId xmlns:p14="http://schemas.microsoft.com/office/powerpoint/2010/main" val="391843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Low-alloy Steels</a:t>
            </a:r>
          </a:p>
        </p:txBody>
      </p:sp>
      <p:sp>
        <p:nvSpPr>
          <p:cNvPr id="3" name="Content Placeholder 2"/>
          <p:cNvSpPr>
            <a:spLocks noGrp="1"/>
          </p:cNvSpPr>
          <p:nvPr>
            <p:ph idx="1"/>
          </p:nvPr>
        </p:nvSpPr>
        <p:spPr/>
        <p:txBody>
          <a:bodyPr>
            <a:normAutofit/>
          </a:bodyPr>
          <a:lstStyle/>
          <a:p>
            <a:r>
              <a:rPr lang="en-MY" dirty="0"/>
              <a:t>Low-alloy steels constitute a category of ferrous materials that exhibit mechanical properties superior to plain carbon steels as the result of additions of alloying elements such as nickel, chromium, and molybdenum. </a:t>
            </a:r>
          </a:p>
          <a:p>
            <a:r>
              <a:rPr lang="en-MY" dirty="0"/>
              <a:t>Total alloy content can range from 2.07% up to levels just below that of stainless steels, which contain a minimum of 10% Cr.  </a:t>
            </a:r>
          </a:p>
          <a:p>
            <a:r>
              <a:rPr lang="en-MY" dirty="0"/>
              <a:t>For many low-alloy steels, the primary function of the alloying elements is to increase hardenability in order to optimize mechanical properties and toughness after heat treatment. </a:t>
            </a:r>
          </a:p>
          <a:p>
            <a:r>
              <a:rPr lang="en-MY" dirty="0"/>
              <a:t>Low-alloy carbon steel is an important reactor material for use in pressure vessels and miscellaneous components. Why? </a:t>
            </a:r>
          </a:p>
        </p:txBody>
      </p:sp>
    </p:spTree>
    <p:extLst>
      <p:ext uri="{BB962C8B-B14F-4D97-AF65-F5344CB8AC3E}">
        <p14:creationId xmlns:p14="http://schemas.microsoft.com/office/powerpoint/2010/main" val="177129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The effect of exposure to fast neutrons (energy&gt;1 MeV) on the mechanical properties of ASTM A 533-B steel</a:t>
            </a:r>
          </a:p>
        </p:txBody>
      </p:sp>
      <p:pic>
        <p:nvPicPr>
          <p:cNvPr id="4" name="Picture 3"/>
          <p:cNvPicPr>
            <a:picLocks noChangeAspect="1"/>
          </p:cNvPicPr>
          <p:nvPr/>
        </p:nvPicPr>
        <p:blipFill>
          <a:blip r:embed="rId3"/>
          <a:stretch>
            <a:fillRect/>
          </a:stretch>
        </p:blipFill>
        <p:spPr>
          <a:xfrm>
            <a:off x="1097280" y="2498908"/>
            <a:ext cx="5298798" cy="1069482"/>
          </a:xfrm>
          <a:prstGeom prst="rect">
            <a:avLst/>
          </a:prstGeom>
        </p:spPr>
      </p:pic>
      <p:pic>
        <p:nvPicPr>
          <p:cNvPr id="5" name="Picture 4"/>
          <p:cNvPicPr>
            <a:picLocks noChangeAspect="1"/>
          </p:cNvPicPr>
          <p:nvPr/>
        </p:nvPicPr>
        <p:blipFill>
          <a:blip r:embed="rId4"/>
          <a:stretch>
            <a:fillRect/>
          </a:stretch>
        </p:blipFill>
        <p:spPr>
          <a:xfrm>
            <a:off x="6798589" y="2275064"/>
            <a:ext cx="5393411" cy="3958467"/>
          </a:xfrm>
          <a:prstGeom prst="rect">
            <a:avLst/>
          </a:prstGeom>
        </p:spPr>
      </p:pic>
      <p:sp>
        <p:nvSpPr>
          <p:cNvPr id="6" name="Rectangle 5"/>
          <p:cNvSpPr/>
          <p:nvPr/>
        </p:nvSpPr>
        <p:spPr>
          <a:xfrm>
            <a:off x="1097280" y="3708707"/>
            <a:ext cx="6096000" cy="1938992"/>
          </a:xfrm>
          <a:prstGeom prst="rect">
            <a:avLst/>
          </a:prstGeom>
        </p:spPr>
        <p:txBody>
          <a:bodyPr>
            <a:spAutoFit/>
          </a:bodyPr>
          <a:lstStyle/>
          <a:p>
            <a:r>
              <a:rPr lang="en-MY" sz="2000" dirty="0"/>
              <a:t>The increase in the yield and tensile strengths and the decrease in elongation are consistent with a decrease in the ductility of the steel with increasing </a:t>
            </a:r>
            <a:r>
              <a:rPr lang="en-MY" sz="2000" dirty="0" err="1"/>
              <a:t>fluence</a:t>
            </a:r>
            <a:r>
              <a:rPr lang="en-MY" sz="2000" dirty="0"/>
              <a:t>. </a:t>
            </a:r>
          </a:p>
          <a:p>
            <a:endParaRPr lang="en-MY" sz="2000" dirty="0"/>
          </a:p>
          <a:p>
            <a:r>
              <a:rPr lang="en-MY" sz="2000" dirty="0"/>
              <a:t>The loss of ductility reduces the ability of the metal to </a:t>
            </a:r>
          </a:p>
          <a:p>
            <a:r>
              <a:rPr lang="en-MY" sz="2000" dirty="0"/>
              <a:t>accommodate thermal stresses</a:t>
            </a:r>
          </a:p>
        </p:txBody>
      </p:sp>
    </p:spTree>
    <p:extLst>
      <p:ext uri="{BB962C8B-B14F-4D97-AF65-F5344CB8AC3E}">
        <p14:creationId xmlns:p14="http://schemas.microsoft.com/office/powerpoint/2010/main" val="418998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b) Stainless Steel</a:t>
            </a:r>
          </a:p>
        </p:txBody>
      </p:sp>
      <p:sp>
        <p:nvSpPr>
          <p:cNvPr id="3" name="Content Placeholder 2"/>
          <p:cNvSpPr>
            <a:spLocks noGrp="1"/>
          </p:cNvSpPr>
          <p:nvPr>
            <p:ph idx="1"/>
          </p:nvPr>
        </p:nvSpPr>
        <p:spPr>
          <a:xfrm>
            <a:off x="1097280" y="1845734"/>
            <a:ext cx="6050652" cy="4023360"/>
          </a:xfrm>
        </p:spPr>
        <p:txBody>
          <a:bodyPr>
            <a:normAutofit/>
          </a:bodyPr>
          <a:lstStyle/>
          <a:p>
            <a:r>
              <a:rPr lang="en-MY" dirty="0"/>
              <a:t>Stainless steels are iron alloys containing a minimum of approximately 11% chromium. </a:t>
            </a:r>
          </a:p>
          <a:p>
            <a:r>
              <a:rPr lang="en-MY" dirty="0"/>
              <a:t>This amount of chromium prevents the formation of rust in unpolluted atmospheres.</a:t>
            </a:r>
          </a:p>
          <a:p>
            <a:r>
              <a:rPr lang="en-MY" dirty="0"/>
              <a:t>Their corrosion resistance is provided by a very thin surface film, known as the "passive film," which is self-healing in a wide variety of environments. </a:t>
            </a:r>
          </a:p>
        </p:txBody>
      </p:sp>
      <p:pic>
        <p:nvPicPr>
          <p:cNvPr id="4" name="Picture 3"/>
          <p:cNvPicPr>
            <a:picLocks noChangeAspect="1"/>
          </p:cNvPicPr>
          <p:nvPr/>
        </p:nvPicPr>
        <p:blipFill>
          <a:blip r:embed="rId3"/>
          <a:stretch>
            <a:fillRect/>
          </a:stretch>
        </p:blipFill>
        <p:spPr>
          <a:xfrm>
            <a:off x="7618255" y="1927208"/>
            <a:ext cx="4060397" cy="3269260"/>
          </a:xfrm>
          <a:prstGeom prst="rect">
            <a:avLst/>
          </a:prstGeom>
        </p:spPr>
      </p:pic>
      <p:sp>
        <p:nvSpPr>
          <p:cNvPr id="5" name="Rectangle 4"/>
          <p:cNvSpPr/>
          <p:nvPr/>
        </p:nvSpPr>
        <p:spPr>
          <a:xfrm>
            <a:off x="7750097" y="5222763"/>
            <a:ext cx="4162731" cy="646331"/>
          </a:xfrm>
          <a:prstGeom prst="rect">
            <a:avLst/>
          </a:prstGeom>
        </p:spPr>
        <p:txBody>
          <a:bodyPr wrap="square">
            <a:spAutoFit/>
          </a:bodyPr>
          <a:lstStyle/>
          <a:p>
            <a:pPr algn="ctr"/>
            <a:r>
              <a:rPr lang="en-MY" dirty="0"/>
              <a:t> Influence of Cr on the atmospheric corrosion of low-carbon steel.</a:t>
            </a:r>
          </a:p>
        </p:txBody>
      </p:sp>
    </p:spTree>
    <p:extLst>
      <p:ext uri="{BB962C8B-B14F-4D97-AF65-F5344CB8AC3E}">
        <p14:creationId xmlns:p14="http://schemas.microsoft.com/office/powerpoint/2010/main" val="360683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lstStyle/>
          <a:p>
            <a:r>
              <a:rPr lang="en-MY" dirty="0"/>
              <a:t>Compositional and property linkages in the stainless steel family of alloys </a:t>
            </a:r>
          </a:p>
        </p:txBody>
      </p:sp>
      <p:pic>
        <p:nvPicPr>
          <p:cNvPr id="4" name="Picture 3"/>
          <p:cNvPicPr>
            <a:picLocks noChangeAspect="1"/>
          </p:cNvPicPr>
          <p:nvPr/>
        </p:nvPicPr>
        <p:blipFill>
          <a:blip r:embed="rId2"/>
          <a:stretch>
            <a:fillRect/>
          </a:stretch>
        </p:blipFill>
        <p:spPr>
          <a:xfrm>
            <a:off x="1097279" y="50388"/>
            <a:ext cx="9317959" cy="6809744"/>
          </a:xfrm>
          <a:prstGeom prst="rect">
            <a:avLst/>
          </a:prstGeom>
        </p:spPr>
      </p:pic>
    </p:spTree>
    <p:extLst>
      <p:ext uri="{BB962C8B-B14F-4D97-AF65-F5344CB8AC3E}">
        <p14:creationId xmlns:p14="http://schemas.microsoft.com/office/powerpoint/2010/main" val="239865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Sensitization</a:t>
            </a:r>
          </a:p>
        </p:txBody>
      </p:sp>
      <p:sp>
        <p:nvSpPr>
          <p:cNvPr id="3" name="Content Placeholder 2"/>
          <p:cNvSpPr>
            <a:spLocks noGrp="1"/>
          </p:cNvSpPr>
          <p:nvPr>
            <p:ph idx="1"/>
          </p:nvPr>
        </p:nvSpPr>
        <p:spPr/>
        <p:txBody>
          <a:bodyPr/>
          <a:lstStyle/>
          <a:p>
            <a:r>
              <a:rPr lang="en-MY" dirty="0"/>
              <a:t>The exposure of austenitic stainless steels to elevated temperatures for long periods of time can result in the formation of various precipitates. </a:t>
            </a:r>
          </a:p>
          <a:p>
            <a:r>
              <a:rPr lang="en-MY" dirty="0"/>
              <a:t>The formation of such precipitates is generally described in the metallurgical literature by time-temperature-precipitation (TTP) diagrams.</a:t>
            </a:r>
          </a:p>
          <a:p>
            <a:r>
              <a:rPr lang="en-MY" dirty="0"/>
              <a:t>Carbide precipitation can give rise to a phenomenon known as </a:t>
            </a:r>
            <a:r>
              <a:rPr lang="en-MY" b="1" dirty="0"/>
              <a:t>"sensitization" </a:t>
            </a:r>
            <a:r>
              <a:rPr lang="en-MY" dirty="0"/>
              <a:t>which can cause intergranular corrosion and  intergranular stress corrosion cracking (IGSCC) in certain BWR environments.</a:t>
            </a:r>
          </a:p>
        </p:txBody>
      </p:sp>
      <p:pic>
        <p:nvPicPr>
          <p:cNvPr id="4" name="Picture 3"/>
          <p:cNvPicPr>
            <a:picLocks noChangeAspect="1"/>
          </p:cNvPicPr>
          <p:nvPr/>
        </p:nvPicPr>
        <p:blipFill>
          <a:blip r:embed="rId3"/>
          <a:stretch>
            <a:fillRect/>
          </a:stretch>
        </p:blipFill>
        <p:spPr>
          <a:xfrm>
            <a:off x="5352701" y="4037090"/>
            <a:ext cx="4884119" cy="2072772"/>
          </a:xfrm>
          <a:prstGeom prst="rect">
            <a:avLst/>
          </a:prstGeom>
        </p:spPr>
      </p:pic>
    </p:spTree>
    <p:extLst>
      <p:ext uri="{BB962C8B-B14F-4D97-AF65-F5344CB8AC3E}">
        <p14:creationId xmlns:p14="http://schemas.microsoft.com/office/powerpoint/2010/main" val="92670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Intergranular Corrosion</a:t>
            </a:r>
          </a:p>
        </p:txBody>
      </p:sp>
      <p:sp>
        <p:nvSpPr>
          <p:cNvPr id="3" name="Content Placeholder 2"/>
          <p:cNvSpPr>
            <a:spLocks noGrp="1"/>
          </p:cNvSpPr>
          <p:nvPr>
            <p:ph idx="1"/>
          </p:nvPr>
        </p:nvSpPr>
        <p:spPr>
          <a:xfrm>
            <a:off x="1097280" y="1845734"/>
            <a:ext cx="5426183" cy="4023360"/>
          </a:xfrm>
        </p:spPr>
        <p:txBody>
          <a:bodyPr>
            <a:normAutofit/>
          </a:bodyPr>
          <a:lstStyle/>
          <a:p>
            <a:r>
              <a:rPr lang="en-MY" sz="3200" dirty="0"/>
              <a:t>is a form of corrosion where the boundaries of crystallites of the material are more susceptible to corrosion than their insides.</a:t>
            </a:r>
          </a:p>
        </p:txBody>
      </p:sp>
      <p:pic>
        <p:nvPicPr>
          <p:cNvPr id="4" name="Picture 3"/>
          <p:cNvPicPr>
            <a:picLocks noChangeAspect="1"/>
          </p:cNvPicPr>
          <p:nvPr/>
        </p:nvPicPr>
        <p:blipFill>
          <a:blip r:embed="rId2"/>
          <a:stretch>
            <a:fillRect/>
          </a:stretch>
        </p:blipFill>
        <p:spPr>
          <a:xfrm>
            <a:off x="6950876" y="1940624"/>
            <a:ext cx="4204804" cy="3253717"/>
          </a:xfrm>
          <a:prstGeom prst="rect">
            <a:avLst/>
          </a:prstGeom>
        </p:spPr>
      </p:pic>
    </p:spTree>
    <p:extLst>
      <p:ext uri="{BB962C8B-B14F-4D97-AF65-F5344CB8AC3E}">
        <p14:creationId xmlns:p14="http://schemas.microsoft.com/office/powerpoint/2010/main" val="234206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TTP Diagram for SS 316 (0.066% C)</a:t>
            </a:r>
          </a:p>
        </p:txBody>
      </p:sp>
      <p:pic>
        <p:nvPicPr>
          <p:cNvPr id="4" name="Content Placeholder 3"/>
          <p:cNvPicPr>
            <a:picLocks noGrp="1" noChangeAspect="1"/>
          </p:cNvPicPr>
          <p:nvPr>
            <p:ph idx="1"/>
          </p:nvPr>
        </p:nvPicPr>
        <p:blipFill>
          <a:blip r:embed="rId3"/>
          <a:stretch>
            <a:fillRect/>
          </a:stretch>
        </p:blipFill>
        <p:spPr>
          <a:xfrm>
            <a:off x="2961303" y="2096672"/>
            <a:ext cx="6787211" cy="3668507"/>
          </a:xfrm>
          <a:prstGeom prst="rect">
            <a:avLst/>
          </a:prstGeom>
        </p:spPr>
      </p:pic>
    </p:spTree>
    <p:extLst>
      <p:ext uri="{BB962C8B-B14F-4D97-AF65-F5344CB8AC3E}">
        <p14:creationId xmlns:p14="http://schemas.microsoft.com/office/powerpoint/2010/main" val="83765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 Nickel Alloys </a:t>
            </a:r>
          </a:p>
        </p:txBody>
      </p:sp>
      <p:sp>
        <p:nvSpPr>
          <p:cNvPr id="3" name="Content Placeholder 2"/>
          <p:cNvSpPr>
            <a:spLocks noGrp="1"/>
          </p:cNvSpPr>
          <p:nvPr>
            <p:ph idx="1"/>
          </p:nvPr>
        </p:nvSpPr>
        <p:spPr/>
        <p:txBody>
          <a:bodyPr>
            <a:normAutofit/>
          </a:bodyPr>
          <a:lstStyle/>
          <a:p>
            <a:r>
              <a:rPr lang="en-MY" dirty="0"/>
              <a:t>Nickel-based alloys of interest in reactor systems are primarily those in the Inconel family, because of their corrosion resistance at high temperatures. </a:t>
            </a:r>
          </a:p>
          <a:p>
            <a:r>
              <a:rPr lang="en-MY" dirty="0"/>
              <a:t>However the presence of Co as an impurity in the nickel requires that these alloys be used outside the core, such as in heat exchangers or parts of the pressure vessel. Why?</a:t>
            </a:r>
          </a:p>
          <a:p>
            <a:r>
              <a:rPr lang="en-MY" b="1" dirty="0">
                <a:solidFill>
                  <a:schemeClr val="accent6">
                    <a:lumMod val="75000"/>
                  </a:schemeClr>
                </a:solidFill>
              </a:rPr>
              <a:t>Inconel 600</a:t>
            </a:r>
            <a:r>
              <a:rPr lang="en-MY" dirty="0"/>
              <a:t> (16 percent chromium, 7.6 percent iron, and smaller amounts of other elements) has been widely used for PWR steam generator tubing. It is also used at the ends of pressure vessel nozzles to improve weldability.</a:t>
            </a:r>
          </a:p>
          <a:p>
            <a:r>
              <a:rPr lang="en-MY" b="1" dirty="0">
                <a:solidFill>
                  <a:schemeClr val="accent6">
                    <a:lumMod val="75000"/>
                  </a:schemeClr>
                </a:solidFill>
              </a:rPr>
              <a:t>Inconel 800 </a:t>
            </a:r>
            <a:r>
              <a:rPr lang="en-MY" dirty="0"/>
              <a:t>(21 percent chromium) is also used in PWR steam generators. It has better high-temperature strength than Inconel 600, and is of interest for fast-reactor heat exchangers.</a:t>
            </a:r>
          </a:p>
          <a:p>
            <a:r>
              <a:rPr lang="en-MY" b="1" dirty="0">
                <a:solidFill>
                  <a:schemeClr val="accent6">
                    <a:lumMod val="75000"/>
                  </a:schemeClr>
                </a:solidFill>
              </a:rPr>
              <a:t>Inconel 690</a:t>
            </a:r>
            <a:r>
              <a:rPr lang="en-MY" dirty="0"/>
              <a:t> (30 percent chromium) has been specified for steam generator tubing in the advanced AP600 reactor because of its superior resistance to stress-corrosion cracking.</a:t>
            </a:r>
          </a:p>
        </p:txBody>
      </p:sp>
    </p:spTree>
    <p:extLst>
      <p:ext uri="{BB962C8B-B14F-4D97-AF65-F5344CB8AC3E}">
        <p14:creationId xmlns:p14="http://schemas.microsoft.com/office/powerpoint/2010/main" val="418804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a:t>2.Mechanical Properties of Materials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4195041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 This Chapter:</a:t>
            </a:r>
          </a:p>
        </p:txBody>
      </p:sp>
      <p:sp>
        <p:nvSpPr>
          <p:cNvPr id="3" name="Content Placeholder 2"/>
          <p:cNvSpPr>
            <a:spLocks noGrp="1"/>
          </p:cNvSpPr>
          <p:nvPr>
            <p:ph idx="1"/>
          </p:nvPr>
        </p:nvSpPr>
        <p:spPr/>
        <p:txBody>
          <a:bodyPr>
            <a:normAutofit/>
          </a:bodyPr>
          <a:lstStyle/>
          <a:p>
            <a:pPr marL="742950" indent="-742950">
              <a:buFont typeface="+mj-lt"/>
              <a:buAutoNum type="arabicPeriod"/>
            </a:pPr>
            <a:r>
              <a:rPr lang="en-MY" sz="3600" dirty="0"/>
              <a:t>Major Structural Materials </a:t>
            </a:r>
          </a:p>
          <a:p>
            <a:pPr marL="742950" indent="-742950">
              <a:buFont typeface="+mj-lt"/>
              <a:buAutoNum type="arabicPeriod"/>
            </a:pPr>
            <a:r>
              <a:rPr lang="en-MY" sz="3600" dirty="0"/>
              <a:t>Mechanical Properties of Materials </a:t>
            </a:r>
          </a:p>
          <a:p>
            <a:pPr marL="742950" indent="-742950">
              <a:buFont typeface="+mj-lt"/>
              <a:buAutoNum type="arabicPeriod"/>
            </a:pPr>
            <a:r>
              <a:rPr lang="en-MY" sz="3600" dirty="0"/>
              <a:t>Welding </a:t>
            </a:r>
          </a:p>
          <a:p>
            <a:pPr marL="742950" indent="-742950">
              <a:buFont typeface="+mj-lt"/>
              <a:buAutoNum type="arabicPeriod"/>
            </a:pPr>
            <a:r>
              <a:rPr lang="en-MY" sz="3600" dirty="0"/>
              <a:t>Radiation Effects in Materials </a:t>
            </a:r>
          </a:p>
        </p:txBody>
      </p:sp>
    </p:spTree>
    <p:extLst>
      <p:ext uri="{BB962C8B-B14F-4D97-AF65-F5344CB8AC3E}">
        <p14:creationId xmlns:p14="http://schemas.microsoft.com/office/powerpoint/2010/main" val="30632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Mechanical Properties of Materials</a:t>
            </a:r>
          </a:p>
        </p:txBody>
      </p:sp>
      <p:sp>
        <p:nvSpPr>
          <p:cNvPr id="3" name="Content Placeholder 2"/>
          <p:cNvSpPr>
            <a:spLocks noGrp="1"/>
          </p:cNvSpPr>
          <p:nvPr>
            <p:ph idx="1"/>
          </p:nvPr>
        </p:nvSpPr>
        <p:spPr/>
        <p:txBody>
          <a:bodyPr>
            <a:normAutofit/>
          </a:bodyPr>
          <a:lstStyle/>
          <a:p>
            <a:r>
              <a:rPr lang="en-MY" sz="2800" dirty="0"/>
              <a:t>Purpose of components and structural systems is to support and resist various loads not only during long time operation but also at construction and at in-service inspection, and even at emergency and faulted conditions.</a:t>
            </a:r>
          </a:p>
          <a:p>
            <a:endParaRPr lang="en-MY" sz="2800" dirty="0"/>
          </a:p>
          <a:p>
            <a:r>
              <a:rPr lang="en-MY" sz="2800" dirty="0"/>
              <a:t>Therefore, knowledge of mechanical properties and corrosion </a:t>
            </a:r>
            <a:r>
              <a:rPr lang="en-MY" sz="2800" dirty="0" err="1"/>
              <a:t>behavior</a:t>
            </a:r>
            <a:r>
              <a:rPr lang="en-MY" sz="2800" dirty="0"/>
              <a:t> complement design (including selection of materials) and protective maintenance.</a:t>
            </a:r>
          </a:p>
        </p:txBody>
      </p:sp>
    </p:spTree>
    <p:extLst>
      <p:ext uri="{BB962C8B-B14F-4D97-AF65-F5344CB8AC3E}">
        <p14:creationId xmlns:p14="http://schemas.microsoft.com/office/powerpoint/2010/main" val="78933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Materials’ Deformation and Failure</a:t>
            </a:r>
          </a:p>
        </p:txBody>
      </p:sp>
      <p:sp>
        <p:nvSpPr>
          <p:cNvPr id="3" name="Content Placeholder 2"/>
          <p:cNvSpPr>
            <a:spLocks noGrp="1"/>
          </p:cNvSpPr>
          <p:nvPr>
            <p:ph idx="1"/>
          </p:nvPr>
        </p:nvSpPr>
        <p:spPr/>
        <p:txBody>
          <a:bodyPr>
            <a:normAutofit/>
          </a:bodyPr>
          <a:lstStyle/>
          <a:p>
            <a:r>
              <a:rPr lang="en-MY" sz="3200" dirty="0"/>
              <a:t>When we control materials’ deformation and failure, we must control stress, strain, stress concentration, stress intensity, temperature, loading modes, and environment.</a:t>
            </a:r>
          </a:p>
        </p:txBody>
      </p:sp>
    </p:spTree>
    <p:extLst>
      <p:ext uri="{BB962C8B-B14F-4D97-AF65-F5344CB8AC3E}">
        <p14:creationId xmlns:p14="http://schemas.microsoft.com/office/powerpoint/2010/main" val="3971290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Failure Modes and Mechanisms</a:t>
            </a:r>
          </a:p>
        </p:txBody>
      </p:sp>
      <p:sp>
        <p:nvSpPr>
          <p:cNvPr id="3" name="Content Placeholder 2"/>
          <p:cNvSpPr>
            <a:spLocks noGrp="1"/>
          </p:cNvSpPr>
          <p:nvPr>
            <p:ph idx="1"/>
          </p:nvPr>
        </p:nvSpPr>
        <p:spPr/>
        <p:txBody>
          <a:bodyPr>
            <a:noAutofit/>
          </a:bodyPr>
          <a:lstStyle/>
          <a:p>
            <a:r>
              <a:rPr lang="en-MY" sz="2800" dirty="0"/>
              <a:t>Metal piece is subjected to a uniaxial force  ⇒ deformation occurs</a:t>
            </a:r>
          </a:p>
          <a:p>
            <a:r>
              <a:rPr lang="en-MY" sz="2800" dirty="0"/>
              <a:t>When force is removed:</a:t>
            </a:r>
          </a:p>
          <a:p>
            <a:r>
              <a:rPr lang="en-MY" sz="2800" dirty="0"/>
              <a:t>metal returns to its original dimensions ⇒ </a:t>
            </a:r>
            <a:r>
              <a:rPr lang="en-MY" sz="2800" b="1" dirty="0">
                <a:solidFill>
                  <a:schemeClr val="accent6">
                    <a:lumMod val="75000"/>
                  </a:schemeClr>
                </a:solidFill>
              </a:rPr>
              <a:t>elastic deformation </a:t>
            </a:r>
            <a:r>
              <a:rPr lang="en-MY" sz="2800" dirty="0"/>
              <a:t>(atoms return to their original position)</a:t>
            </a:r>
          </a:p>
          <a:p>
            <a:r>
              <a:rPr lang="en-MY" sz="2800" dirty="0"/>
              <a:t>OR</a:t>
            </a:r>
          </a:p>
          <a:p>
            <a:r>
              <a:rPr lang="en-MY" sz="2800" dirty="0"/>
              <a:t>metal deformed to an extent that it cannot fully recover its original dimensions ⇒ </a:t>
            </a:r>
            <a:r>
              <a:rPr lang="en-MY" sz="2800" b="1" dirty="0">
                <a:solidFill>
                  <a:schemeClr val="accent6">
                    <a:lumMod val="75000"/>
                  </a:schemeClr>
                </a:solidFill>
              </a:rPr>
              <a:t>plastic deformation </a:t>
            </a:r>
            <a:r>
              <a:rPr lang="en-MY" sz="2800" dirty="0"/>
              <a:t>(shape of the material changes, atoms are permanently displaced from their positions)</a:t>
            </a:r>
          </a:p>
        </p:txBody>
      </p:sp>
    </p:spTree>
    <p:extLst>
      <p:ext uri="{BB962C8B-B14F-4D97-AF65-F5344CB8AC3E}">
        <p14:creationId xmlns:p14="http://schemas.microsoft.com/office/powerpoint/2010/main" val="6439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Concept of Stress and Strain</a:t>
            </a:r>
          </a:p>
        </p:txBody>
      </p:sp>
      <p:pic>
        <p:nvPicPr>
          <p:cNvPr id="4" name="Picture 3"/>
          <p:cNvPicPr>
            <a:picLocks noChangeAspect="1"/>
          </p:cNvPicPr>
          <p:nvPr/>
        </p:nvPicPr>
        <p:blipFill>
          <a:blip r:embed="rId2"/>
          <a:stretch>
            <a:fillRect/>
          </a:stretch>
        </p:blipFill>
        <p:spPr>
          <a:xfrm>
            <a:off x="3660344" y="2456580"/>
            <a:ext cx="5155293" cy="2640928"/>
          </a:xfrm>
          <a:prstGeom prst="rect">
            <a:avLst/>
          </a:prstGeom>
        </p:spPr>
      </p:pic>
      <p:sp>
        <p:nvSpPr>
          <p:cNvPr id="5" name="Rectangle 4"/>
          <p:cNvSpPr/>
          <p:nvPr/>
        </p:nvSpPr>
        <p:spPr>
          <a:xfrm>
            <a:off x="3341750" y="2087248"/>
            <a:ext cx="5792483" cy="369332"/>
          </a:xfrm>
          <a:prstGeom prst="rect">
            <a:avLst/>
          </a:prstGeom>
        </p:spPr>
        <p:txBody>
          <a:bodyPr wrap="none">
            <a:spAutoFit/>
          </a:bodyPr>
          <a:lstStyle/>
          <a:p>
            <a:r>
              <a:rPr lang="en-MY" dirty="0"/>
              <a:t>Load can be applied to the material by applying axial forces:</a:t>
            </a:r>
          </a:p>
        </p:txBody>
      </p:sp>
      <p:sp>
        <p:nvSpPr>
          <p:cNvPr id="6" name="Rectangle 5"/>
          <p:cNvSpPr/>
          <p:nvPr/>
        </p:nvSpPr>
        <p:spPr>
          <a:xfrm>
            <a:off x="2074867" y="5282174"/>
            <a:ext cx="8326245" cy="369332"/>
          </a:xfrm>
          <a:prstGeom prst="rect">
            <a:avLst/>
          </a:prstGeom>
        </p:spPr>
        <p:txBody>
          <a:bodyPr wrap="square">
            <a:spAutoFit/>
          </a:bodyPr>
          <a:lstStyle/>
          <a:p>
            <a:r>
              <a:rPr lang="en-MY" dirty="0"/>
              <a:t>∆L can be measured as a function of the applied force; area A 0 changes in response</a:t>
            </a:r>
          </a:p>
        </p:txBody>
      </p:sp>
    </p:spTree>
    <p:extLst>
      <p:ext uri="{BB962C8B-B14F-4D97-AF65-F5344CB8AC3E}">
        <p14:creationId xmlns:p14="http://schemas.microsoft.com/office/powerpoint/2010/main" val="3954645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Stress (σ) and Strain (ε)</a:t>
            </a:r>
          </a:p>
        </p:txBody>
      </p:sp>
      <p:sp>
        <p:nvSpPr>
          <p:cNvPr id="3" name="Content Placeholder 2"/>
          <p:cNvSpPr>
            <a:spLocks noGrp="1"/>
          </p:cNvSpPr>
          <p:nvPr>
            <p:ph idx="1"/>
          </p:nvPr>
        </p:nvSpPr>
        <p:spPr/>
        <p:txBody>
          <a:bodyPr/>
          <a:lstStyle/>
          <a:p>
            <a:r>
              <a:rPr lang="en-MY" b="1" dirty="0"/>
              <a:t>Stress (σ)</a:t>
            </a:r>
          </a:p>
          <a:p>
            <a:r>
              <a:rPr lang="en-MY" dirty="0"/>
              <a:t>• defining F is not enough ( F and A can vary)</a:t>
            </a:r>
          </a:p>
          <a:p>
            <a:r>
              <a:rPr lang="en-MY" dirty="0"/>
              <a:t>• Stress σ stays constant: </a:t>
            </a:r>
          </a:p>
          <a:p>
            <a:r>
              <a:rPr lang="en-MY" dirty="0"/>
              <a:t>• Units: Force / area = N / m 2  = Pa   (usually in MPa or </a:t>
            </a:r>
            <a:r>
              <a:rPr lang="en-MY" dirty="0" err="1"/>
              <a:t>Gpa</a:t>
            </a:r>
            <a:r>
              <a:rPr lang="en-MY" dirty="0"/>
              <a:t>)</a:t>
            </a:r>
          </a:p>
          <a:p>
            <a:endParaRPr lang="en-MY" dirty="0"/>
          </a:p>
          <a:p>
            <a:r>
              <a:rPr lang="en-MY" b="1" dirty="0"/>
              <a:t>Strain (ε) – result of stress</a:t>
            </a:r>
          </a:p>
          <a:p>
            <a:r>
              <a:rPr lang="en-MY" dirty="0"/>
              <a:t>• For tension and compression: change in length of a  sample divided by the original length of sample </a:t>
            </a:r>
          </a:p>
        </p:txBody>
      </p:sp>
      <p:pic>
        <p:nvPicPr>
          <p:cNvPr id="4" name="Picture 3"/>
          <p:cNvPicPr>
            <a:picLocks noChangeAspect="1"/>
          </p:cNvPicPr>
          <p:nvPr/>
        </p:nvPicPr>
        <p:blipFill>
          <a:blip r:embed="rId3"/>
          <a:stretch>
            <a:fillRect/>
          </a:stretch>
        </p:blipFill>
        <p:spPr>
          <a:xfrm>
            <a:off x="3945974" y="2604343"/>
            <a:ext cx="597048" cy="562603"/>
          </a:xfrm>
          <a:prstGeom prst="rect">
            <a:avLst/>
          </a:prstGeom>
        </p:spPr>
      </p:pic>
      <p:pic>
        <p:nvPicPr>
          <p:cNvPr id="5" name="Picture 4"/>
          <p:cNvPicPr>
            <a:picLocks noChangeAspect="1"/>
          </p:cNvPicPr>
          <p:nvPr/>
        </p:nvPicPr>
        <p:blipFill>
          <a:blip r:embed="rId4"/>
          <a:stretch>
            <a:fillRect/>
          </a:stretch>
        </p:blipFill>
        <p:spPr>
          <a:xfrm>
            <a:off x="2651867" y="4901494"/>
            <a:ext cx="784732" cy="662963"/>
          </a:xfrm>
          <a:prstGeom prst="rect">
            <a:avLst/>
          </a:prstGeom>
        </p:spPr>
      </p:pic>
    </p:spTree>
    <p:extLst>
      <p:ext uri="{BB962C8B-B14F-4D97-AF65-F5344CB8AC3E}">
        <p14:creationId xmlns:p14="http://schemas.microsoft.com/office/powerpoint/2010/main" val="3763907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Shear and Torsion</a:t>
            </a:r>
          </a:p>
        </p:txBody>
      </p:sp>
      <p:pic>
        <p:nvPicPr>
          <p:cNvPr id="4" name="Content Placeholder 3"/>
          <p:cNvPicPr>
            <a:picLocks noGrp="1" noChangeAspect="1"/>
          </p:cNvPicPr>
          <p:nvPr>
            <p:ph idx="1"/>
          </p:nvPr>
        </p:nvPicPr>
        <p:blipFill>
          <a:blip r:embed="rId2"/>
          <a:stretch>
            <a:fillRect/>
          </a:stretch>
        </p:blipFill>
        <p:spPr>
          <a:xfrm>
            <a:off x="3393693" y="2197367"/>
            <a:ext cx="5123191" cy="2162760"/>
          </a:xfrm>
          <a:prstGeom prst="rect">
            <a:avLst/>
          </a:prstGeom>
        </p:spPr>
      </p:pic>
      <p:sp>
        <p:nvSpPr>
          <p:cNvPr id="5" name="Rectangle 4"/>
          <p:cNvSpPr/>
          <p:nvPr/>
        </p:nvSpPr>
        <p:spPr>
          <a:xfrm>
            <a:off x="2386362" y="4820134"/>
            <a:ext cx="7984272" cy="369332"/>
          </a:xfrm>
          <a:prstGeom prst="rect">
            <a:avLst/>
          </a:prstGeom>
        </p:spPr>
        <p:txBody>
          <a:bodyPr wrap="square">
            <a:spAutoFit/>
          </a:bodyPr>
          <a:lstStyle/>
          <a:p>
            <a:r>
              <a:rPr lang="en-MY" dirty="0"/>
              <a:t> If the forces are applied along the faces of the material, they are called shear forces</a:t>
            </a:r>
          </a:p>
        </p:txBody>
      </p:sp>
    </p:spTree>
    <p:extLst>
      <p:ext uri="{BB962C8B-B14F-4D97-AF65-F5344CB8AC3E}">
        <p14:creationId xmlns:p14="http://schemas.microsoft.com/office/powerpoint/2010/main" val="118557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Shear Stress and Shear Strain</a:t>
            </a:r>
          </a:p>
        </p:txBody>
      </p:sp>
      <p:pic>
        <p:nvPicPr>
          <p:cNvPr id="4" name="Content Placeholder 3"/>
          <p:cNvPicPr>
            <a:picLocks noGrp="1" noChangeAspect="1"/>
          </p:cNvPicPr>
          <p:nvPr>
            <p:ph idx="1"/>
          </p:nvPr>
        </p:nvPicPr>
        <p:blipFill>
          <a:blip r:embed="rId2"/>
          <a:stretch>
            <a:fillRect/>
          </a:stretch>
        </p:blipFill>
        <p:spPr>
          <a:xfrm>
            <a:off x="1097280" y="2275731"/>
            <a:ext cx="3347854" cy="3269214"/>
          </a:xfrm>
          <a:prstGeom prst="rect">
            <a:avLst/>
          </a:prstGeom>
        </p:spPr>
      </p:pic>
      <p:sp>
        <p:nvSpPr>
          <p:cNvPr id="6" name="Rectangle 5"/>
          <p:cNvSpPr/>
          <p:nvPr/>
        </p:nvSpPr>
        <p:spPr>
          <a:xfrm>
            <a:off x="5211337" y="2119614"/>
            <a:ext cx="6096000" cy="646331"/>
          </a:xfrm>
          <a:prstGeom prst="rect">
            <a:avLst/>
          </a:prstGeom>
        </p:spPr>
        <p:txBody>
          <a:bodyPr>
            <a:spAutoFit/>
          </a:bodyPr>
          <a:lstStyle/>
          <a:p>
            <a:r>
              <a:rPr lang="en-MY" dirty="0"/>
              <a:t>If the shear force S acts over an area A, </a:t>
            </a:r>
          </a:p>
          <a:p>
            <a:r>
              <a:rPr lang="en-MY" dirty="0"/>
              <a:t>the shear stress τ:</a:t>
            </a:r>
          </a:p>
        </p:txBody>
      </p:sp>
      <p:pic>
        <p:nvPicPr>
          <p:cNvPr id="7" name="Picture 6"/>
          <p:cNvPicPr>
            <a:picLocks noChangeAspect="1"/>
          </p:cNvPicPr>
          <p:nvPr/>
        </p:nvPicPr>
        <p:blipFill>
          <a:blip r:embed="rId3"/>
          <a:stretch>
            <a:fillRect/>
          </a:stretch>
        </p:blipFill>
        <p:spPr>
          <a:xfrm>
            <a:off x="5070498" y="3001138"/>
            <a:ext cx="3792646" cy="701065"/>
          </a:xfrm>
          <a:prstGeom prst="rect">
            <a:avLst/>
          </a:prstGeom>
        </p:spPr>
      </p:pic>
      <p:sp>
        <p:nvSpPr>
          <p:cNvPr id="8" name="Rectangle 7"/>
          <p:cNvSpPr/>
          <p:nvPr/>
        </p:nvSpPr>
        <p:spPr>
          <a:xfrm>
            <a:off x="5136996" y="3754219"/>
            <a:ext cx="6096000" cy="923330"/>
          </a:xfrm>
          <a:prstGeom prst="rect">
            <a:avLst/>
          </a:prstGeom>
        </p:spPr>
        <p:txBody>
          <a:bodyPr>
            <a:spAutoFit/>
          </a:bodyPr>
          <a:lstStyle/>
          <a:p>
            <a:r>
              <a:rPr lang="en-MY" dirty="0"/>
              <a:t>The shear strain  γ is defined in terms of the </a:t>
            </a:r>
          </a:p>
          <a:p>
            <a:r>
              <a:rPr lang="en-MY" dirty="0"/>
              <a:t>amount of the shear displacement a divided </a:t>
            </a:r>
          </a:p>
          <a:p>
            <a:r>
              <a:rPr lang="en-MY" dirty="0"/>
              <a:t>by distance over which the shear acts:</a:t>
            </a:r>
          </a:p>
        </p:txBody>
      </p:sp>
      <p:pic>
        <p:nvPicPr>
          <p:cNvPr id="9" name="Picture 8"/>
          <p:cNvPicPr>
            <a:picLocks noChangeAspect="1"/>
          </p:cNvPicPr>
          <p:nvPr/>
        </p:nvPicPr>
        <p:blipFill>
          <a:blip r:embed="rId4"/>
          <a:stretch>
            <a:fillRect/>
          </a:stretch>
        </p:blipFill>
        <p:spPr>
          <a:xfrm>
            <a:off x="5211337" y="4640965"/>
            <a:ext cx="970350" cy="877936"/>
          </a:xfrm>
          <a:prstGeom prst="rect">
            <a:avLst/>
          </a:prstGeom>
        </p:spPr>
      </p:pic>
    </p:spTree>
    <p:extLst>
      <p:ext uri="{BB962C8B-B14F-4D97-AF65-F5344CB8AC3E}">
        <p14:creationId xmlns:p14="http://schemas.microsoft.com/office/powerpoint/2010/main" val="2018454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Elastic Properties of Materials</a:t>
            </a:r>
          </a:p>
        </p:txBody>
      </p:sp>
      <p:sp>
        <p:nvSpPr>
          <p:cNvPr id="3" name="Content Placeholder 2"/>
          <p:cNvSpPr>
            <a:spLocks noGrp="1"/>
          </p:cNvSpPr>
          <p:nvPr>
            <p:ph idx="1"/>
          </p:nvPr>
        </p:nvSpPr>
        <p:spPr/>
        <p:txBody>
          <a:bodyPr/>
          <a:lstStyle/>
          <a:p>
            <a:r>
              <a:rPr lang="en-MY" dirty="0"/>
              <a:t>Most materials will get narrow when stretched and thicken when compressed</a:t>
            </a:r>
          </a:p>
          <a:p>
            <a:r>
              <a:rPr lang="en-MY" dirty="0"/>
              <a:t>This behaviour is qualified by Poisson’s ratio, which is defined as the ratio of lateral and axial strain </a:t>
            </a:r>
          </a:p>
        </p:txBody>
      </p:sp>
      <p:pic>
        <p:nvPicPr>
          <p:cNvPr id="4" name="Picture 3"/>
          <p:cNvPicPr>
            <a:picLocks noChangeAspect="1"/>
          </p:cNvPicPr>
          <p:nvPr/>
        </p:nvPicPr>
        <p:blipFill>
          <a:blip r:embed="rId2"/>
          <a:stretch>
            <a:fillRect/>
          </a:stretch>
        </p:blipFill>
        <p:spPr>
          <a:xfrm>
            <a:off x="3312221" y="2956381"/>
            <a:ext cx="3235133" cy="623160"/>
          </a:xfrm>
          <a:prstGeom prst="rect">
            <a:avLst/>
          </a:prstGeom>
        </p:spPr>
      </p:pic>
    </p:spTree>
    <p:extLst>
      <p:ext uri="{BB962C8B-B14F-4D97-AF65-F5344CB8AC3E}">
        <p14:creationId xmlns:p14="http://schemas.microsoft.com/office/powerpoint/2010/main" val="281835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Poisson’s Ratio, </a:t>
            </a:r>
            <a:r>
              <a:rPr lang="el-GR" dirty="0"/>
              <a:t>ν</a:t>
            </a:r>
            <a:endParaRPr lang="en-MY" dirty="0"/>
          </a:p>
        </p:txBody>
      </p:sp>
      <p:sp>
        <p:nvSpPr>
          <p:cNvPr id="3" name="Content Placeholder 2"/>
          <p:cNvSpPr>
            <a:spLocks noGrp="1"/>
          </p:cNvSpPr>
          <p:nvPr>
            <p:ph idx="1"/>
          </p:nvPr>
        </p:nvSpPr>
        <p:spPr/>
        <p:txBody>
          <a:bodyPr/>
          <a:lstStyle/>
          <a:p>
            <a:pPr marL="0" indent="0">
              <a:buNone/>
            </a:pPr>
            <a:r>
              <a:rPr lang="en-MY" dirty="0"/>
              <a:t>For isotropic materials (i.e. material composed of many randomly - oriented grains) ν= 0.25</a:t>
            </a:r>
          </a:p>
          <a:p>
            <a:pPr marL="0" indent="0">
              <a:buNone/>
            </a:pPr>
            <a:r>
              <a:rPr lang="en-MY" dirty="0"/>
              <a:t>For most metals: 0.25 &lt; ν &lt; 0.35</a:t>
            </a:r>
          </a:p>
          <a:p>
            <a:pPr marL="0" indent="0">
              <a:buNone/>
            </a:pPr>
            <a:r>
              <a:rPr lang="en-MY" dirty="0"/>
              <a:t>If ν = 0 :means that the width of the material doesn’t change when it is stretched or compressed</a:t>
            </a:r>
          </a:p>
          <a:p>
            <a:pPr marL="0" indent="0">
              <a:buNone/>
            </a:pPr>
            <a:r>
              <a:rPr lang="en-MY" dirty="0"/>
              <a:t>IF ν &lt; 0 , what does it mean??</a:t>
            </a:r>
          </a:p>
        </p:txBody>
      </p:sp>
    </p:spTree>
    <p:extLst>
      <p:ext uri="{BB962C8B-B14F-4D97-AF65-F5344CB8AC3E}">
        <p14:creationId xmlns:p14="http://schemas.microsoft.com/office/powerpoint/2010/main" val="185671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400" dirty="0"/>
              <a:t>Young’s Modulus (Tensile Modulus)</a:t>
            </a:r>
          </a:p>
        </p:txBody>
      </p:sp>
      <p:sp>
        <p:nvSpPr>
          <p:cNvPr id="3" name="Content Placeholder 2"/>
          <p:cNvSpPr>
            <a:spLocks noGrp="1"/>
          </p:cNvSpPr>
          <p:nvPr>
            <p:ph idx="1"/>
          </p:nvPr>
        </p:nvSpPr>
        <p:spPr/>
        <p:txBody>
          <a:bodyPr/>
          <a:lstStyle/>
          <a:p>
            <a:r>
              <a:rPr lang="en-MY" dirty="0"/>
              <a:t>Stress and strain are properties that don’t depend on the dimensions of the material (for small ε), just type of the material</a:t>
            </a:r>
          </a:p>
          <a:p>
            <a:endParaRPr lang="en-MY" dirty="0"/>
          </a:p>
          <a:p>
            <a:endParaRPr lang="en-MY" dirty="0"/>
          </a:p>
          <a:p>
            <a:r>
              <a:rPr lang="en-MY" dirty="0" err="1"/>
              <a:t>Behavior</a:t>
            </a:r>
            <a:r>
              <a:rPr lang="en-MY" dirty="0"/>
              <a:t> is related to atomic bonding between the atoms</a:t>
            </a:r>
          </a:p>
          <a:p>
            <a:r>
              <a:rPr lang="en-MY" dirty="0"/>
              <a:t>A material whose Young's modulus is very high can be approximated as rigid</a:t>
            </a:r>
          </a:p>
          <a:p>
            <a:endParaRPr lang="en-MY" dirty="0"/>
          </a:p>
        </p:txBody>
      </p:sp>
      <p:pic>
        <p:nvPicPr>
          <p:cNvPr id="4" name="Picture 3"/>
          <p:cNvPicPr>
            <a:picLocks noChangeAspect="1"/>
          </p:cNvPicPr>
          <p:nvPr/>
        </p:nvPicPr>
        <p:blipFill>
          <a:blip r:embed="rId2"/>
          <a:stretch>
            <a:fillRect/>
          </a:stretch>
        </p:blipFill>
        <p:spPr>
          <a:xfrm>
            <a:off x="4378472" y="2409972"/>
            <a:ext cx="1883576" cy="790428"/>
          </a:xfrm>
          <a:prstGeom prst="rect">
            <a:avLst/>
          </a:prstGeom>
        </p:spPr>
      </p:pic>
      <p:pic>
        <p:nvPicPr>
          <p:cNvPr id="5" name="Picture 4"/>
          <p:cNvPicPr>
            <a:picLocks noChangeAspect="1"/>
          </p:cNvPicPr>
          <p:nvPr/>
        </p:nvPicPr>
        <p:blipFill>
          <a:blip r:embed="rId3"/>
          <a:stretch>
            <a:fillRect/>
          </a:stretch>
        </p:blipFill>
        <p:spPr>
          <a:xfrm>
            <a:off x="2383253" y="4335737"/>
            <a:ext cx="6058220" cy="1641731"/>
          </a:xfrm>
          <a:prstGeom prst="rect">
            <a:avLst/>
          </a:prstGeom>
        </p:spPr>
      </p:pic>
    </p:spTree>
    <p:extLst>
      <p:ext uri="{BB962C8B-B14F-4D97-AF65-F5344CB8AC3E}">
        <p14:creationId xmlns:p14="http://schemas.microsoft.com/office/powerpoint/2010/main" val="77658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Introduction</a:t>
            </a:r>
          </a:p>
        </p:txBody>
      </p:sp>
      <p:sp>
        <p:nvSpPr>
          <p:cNvPr id="3" name="Content Placeholder 2"/>
          <p:cNvSpPr>
            <a:spLocks noGrp="1"/>
          </p:cNvSpPr>
          <p:nvPr>
            <p:ph idx="1"/>
          </p:nvPr>
        </p:nvSpPr>
        <p:spPr/>
        <p:txBody>
          <a:bodyPr/>
          <a:lstStyle/>
          <a:p>
            <a:r>
              <a:rPr lang="en-MY" dirty="0"/>
              <a:t>In selection of nuclear materials required, the material properties, or considerations, and the changes of material properties in an intense radiation environment must be taken into account.</a:t>
            </a:r>
          </a:p>
          <a:p>
            <a:r>
              <a:rPr lang="en-MY" dirty="0"/>
              <a:t>The requirements of material properties in nuclear reactors can be divided into two main categories:  </a:t>
            </a:r>
          </a:p>
          <a:p>
            <a:r>
              <a:rPr lang="en-MY" dirty="0"/>
              <a:t>  A. general properties, or basic considerations  </a:t>
            </a:r>
          </a:p>
          <a:p>
            <a:r>
              <a:rPr lang="en-MY" dirty="0"/>
              <a:t>  B. special properties, or particular considerations  </a:t>
            </a:r>
          </a:p>
          <a:p>
            <a:r>
              <a:rPr lang="en-MY" dirty="0"/>
              <a:t>The mechanical processes, heat treatments, etc., used in the production and fabrication of nuclear reactor materials can also modify their general and special properties.</a:t>
            </a:r>
          </a:p>
        </p:txBody>
      </p:sp>
    </p:spTree>
    <p:extLst>
      <p:ext uri="{BB962C8B-B14F-4D97-AF65-F5344CB8AC3E}">
        <p14:creationId xmlns:p14="http://schemas.microsoft.com/office/powerpoint/2010/main" val="109504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Young’s Modulus (Tensile Modulus)</a:t>
            </a:r>
          </a:p>
        </p:txBody>
      </p:sp>
      <p:sp>
        <p:nvSpPr>
          <p:cNvPr id="3" name="Content Placeholder 2"/>
          <p:cNvSpPr>
            <a:spLocks noGrp="1"/>
          </p:cNvSpPr>
          <p:nvPr>
            <p:ph idx="1"/>
          </p:nvPr>
        </p:nvSpPr>
        <p:spPr/>
        <p:txBody>
          <a:bodyPr>
            <a:normAutofit/>
          </a:bodyPr>
          <a:lstStyle/>
          <a:p>
            <a:r>
              <a:rPr lang="en-MY" dirty="0"/>
              <a:t>A stiff material needs more force to deform compared to a soft material. Therefore, the Young's modulus is a measure of the stiffness of a solid material. </a:t>
            </a:r>
          </a:p>
          <a:p>
            <a:r>
              <a:rPr lang="en-MY" dirty="0"/>
              <a:t>Now think about this…</a:t>
            </a:r>
          </a:p>
          <a:p>
            <a:pPr marL="457200" indent="-457200">
              <a:buFont typeface="+mj-lt"/>
              <a:buAutoNum type="arabicPeriod"/>
            </a:pPr>
            <a:r>
              <a:rPr lang="en-MY" dirty="0"/>
              <a:t>stiffness and strength</a:t>
            </a:r>
          </a:p>
          <a:p>
            <a:pPr marL="457200" indent="-457200">
              <a:buFont typeface="+mj-lt"/>
              <a:buAutoNum type="arabicPeriod"/>
            </a:pPr>
            <a:r>
              <a:rPr lang="en-MY" dirty="0"/>
              <a:t>stiffness and hardness</a:t>
            </a:r>
          </a:p>
          <a:p>
            <a:pPr marL="457200" indent="-457200">
              <a:buFont typeface="+mj-lt"/>
              <a:buAutoNum type="arabicPeriod"/>
            </a:pPr>
            <a:r>
              <a:rPr lang="en-MY" dirty="0"/>
              <a:t>stiffness and toughness </a:t>
            </a:r>
          </a:p>
          <a:p>
            <a:endParaRPr lang="en-MY" dirty="0"/>
          </a:p>
        </p:txBody>
      </p:sp>
    </p:spTree>
    <p:extLst>
      <p:ext uri="{BB962C8B-B14F-4D97-AF65-F5344CB8AC3E}">
        <p14:creationId xmlns:p14="http://schemas.microsoft.com/office/powerpoint/2010/main" val="3285076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Tensile properties </a:t>
            </a:r>
          </a:p>
        </p:txBody>
      </p:sp>
      <p:sp>
        <p:nvSpPr>
          <p:cNvPr id="3" name="Content Placeholder 2"/>
          <p:cNvSpPr>
            <a:spLocks noGrp="1"/>
          </p:cNvSpPr>
          <p:nvPr>
            <p:ph idx="1"/>
          </p:nvPr>
        </p:nvSpPr>
        <p:spPr/>
        <p:txBody>
          <a:bodyPr/>
          <a:lstStyle/>
          <a:p>
            <a:r>
              <a:rPr lang="en-MY" dirty="0"/>
              <a:t>The ability of a material to resist breaking under tensile stress is one of the most important and widely  measured properties of materials used in structural applications. </a:t>
            </a:r>
          </a:p>
          <a:p>
            <a:endParaRPr lang="en-MY" dirty="0"/>
          </a:p>
        </p:txBody>
      </p:sp>
      <p:pic>
        <p:nvPicPr>
          <p:cNvPr id="4" name="Picture 3"/>
          <p:cNvPicPr>
            <a:picLocks noChangeAspect="1"/>
          </p:cNvPicPr>
          <p:nvPr/>
        </p:nvPicPr>
        <p:blipFill>
          <a:blip r:embed="rId2"/>
          <a:stretch>
            <a:fillRect/>
          </a:stretch>
        </p:blipFill>
        <p:spPr>
          <a:xfrm>
            <a:off x="2560165" y="2459570"/>
            <a:ext cx="7107942" cy="3871977"/>
          </a:xfrm>
          <a:prstGeom prst="rect">
            <a:avLst/>
          </a:prstGeom>
        </p:spPr>
      </p:pic>
    </p:spTree>
    <p:extLst>
      <p:ext uri="{BB962C8B-B14F-4D97-AF65-F5344CB8AC3E}">
        <p14:creationId xmlns:p14="http://schemas.microsoft.com/office/powerpoint/2010/main" val="354395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Tensile Test</a:t>
            </a:r>
          </a:p>
        </p:txBody>
      </p:sp>
      <p:pic>
        <p:nvPicPr>
          <p:cNvPr id="5" name="Picture 4"/>
          <p:cNvPicPr>
            <a:picLocks noChangeAspect="1"/>
          </p:cNvPicPr>
          <p:nvPr/>
        </p:nvPicPr>
        <p:blipFill>
          <a:blip r:embed="rId2"/>
          <a:stretch>
            <a:fillRect/>
          </a:stretch>
        </p:blipFill>
        <p:spPr>
          <a:xfrm>
            <a:off x="2709745" y="2085277"/>
            <a:ext cx="5215983" cy="3911988"/>
          </a:xfrm>
          <a:prstGeom prst="rect">
            <a:avLst/>
          </a:prstGeom>
        </p:spPr>
      </p:pic>
    </p:spTree>
    <p:extLst>
      <p:ext uri="{BB962C8B-B14F-4D97-AF65-F5344CB8AC3E}">
        <p14:creationId xmlns:p14="http://schemas.microsoft.com/office/powerpoint/2010/main" val="2417232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Impact property </a:t>
            </a:r>
          </a:p>
        </p:txBody>
      </p:sp>
      <p:sp>
        <p:nvSpPr>
          <p:cNvPr id="3" name="Content Placeholder 2"/>
          <p:cNvSpPr>
            <a:spLocks noGrp="1"/>
          </p:cNvSpPr>
          <p:nvPr>
            <p:ph idx="1"/>
          </p:nvPr>
        </p:nvSpPr>
        <p:spPr/>
        <p:txBody>
          <a:bodyPr/>
          <a:lstStyle/>
          <a:p>
            <a:r>
              <a:rPr lang="en-MY" dirty="0"/>
              <a:t> </a:t>
            </a:r>
            <a:r>
              <a:rPr lang="en-MY" dirty="0" err="1"/>
              <a:t>Charpy</a:t>
            </a:r>
            <a:r>
              <a:rPr lang="en-MY" dirty="0"/>
              <a:t> impact test -Impact loading by hammer to break specimen at a certain temperature </a:t>
            </a:r>
          </a:p>
          <a:p>
            <a:r>
              <a:rPr lang="en-MY" dirty="0"/>
              <a:t>– </a:t>
            </a:r>
            <a:r>
              <a:rPr lang="en-MY" dirty="0" err="1"/>
              <a:t>Charpy</a:t>
            </a:r>
            <a:r>
              <a:rPr lang="en-MY" dirty="0"/>
              <a:t> specimen of 10mm square with 2mm V-notch</a:t>
            </a:r>
          </a:p>
        </p:txBody>
      </p:sp>
      <p:pic>
        <p:nvPicPr>
          <p:cNvPr id="5" name="Picture 4"/>
          <p:cNvPicPr>
            <a:picLocks noChangeAspect="1"/>
          </p:cNvPicPr>
          <p:nvPr/>
        </p:nvPicPr>
        <p:blipFill>
          <a:blip r:embed="rId2"/>
          <a:stretch>
            <a:fillRect/>
          </a:stretch>
        </p:blipFill>
        <p:spPr>
          <a:xfrm>
            <a:off x="1249575" y="3401851"/>
            <a:ext cx="5232361" cy="1481656"/>
          </a:xfrm>
          <a:prstGeom prst="rect">
            <a:avLst/>
          </a:prstGeom>
        </p:spPr>
      </p:pic>
      <p:pic>
        <p:nvPicPr>
          <p:cNvPr id="6" name="Picture 5"/>
          <p:cNvPicPr>
            <a:picLocks noChangeAspect="1"/>
          </p:cNvPicPr>
          <p:nvPr/>
        </p:nvPicPr>
        <p:blipFill>
          <a:blip r:embed="rId3"/>
          <a:stretch>
            <a:fillRect/>
          </a:stretch>
        </p:blipFill>
        <p:spPr>
          <a:xfrm>
            <a:off x="6929875" y="2436658"/>
            <a:ext cx="3149577" cy="3412041"/>
          </a:xfrm>
          <a:prstGeom prst="rect">
            <a:avLst/>
          </a:prstGeom>
        </p:spPr>
      </p:pic>
    </p:spTree>
    <p:extLst>
      <p:ext uri="{BB962C8B-B14F-4D97-AF65-F5344CB8AC3E}">
        <p14:creationId xmlns:p14="http://schemas.microsoft.com/office/powerpoint/2010/main" val="295285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4612144" cy="4023360"/>
          </a:xfrm>
        </p:spPr>
        <p:txBody>
          <a:bodyPr/>
          <a:lstStyle/>
          <a:p>
            <a:r>
              <a:rPr lang="en-MY" b="1" dirty="0" err="1"/>
              <a:t>Charpy</a:t>
            </a:r>
            <a:r>
              <a:rPr lang="en-MY" b="1" dirty="0"/>
              <a:t> impact test </a:t>
            </a:r>
          </a:p>
          <a:p>
            <a:r>
              <a:rPr lang="en-MY" dirty="0"/>
              <a:t>Measurements of absorbed energy, lateral expansion and percent shear fracture </a:t>
            </a:r>
          </a:p>
          <a:p>
            <a:r>
              <a:rPr lang="en-MY" dirty="0"/>
              <a:t>– Calculate the absorbed energy from the angle of the hammer after specimen broken </a:t>
            </a:r>
          </a:p>
          <a:p>
            <a:r>
              <a:rPr lang="en-MY" dirty="0"/>
              <a:t>– Measure lateral expansion and shear area from the broken specimen </a:t>
            </a:r>
          </a:p>
        </p:txBody>
      </p:sp>
      <p:pic>
        <p:nvPicPr>
          <p:cNvPr id="4" name="Picture 3"/>
          <p:cNvPicPr>
            <a:picLocks noChangeAspect="1"/>
          </p:cNvPicPr>
          <p:nvPr/>
        </p:nvPicPr>
        <p:blipFill>
          <a:blip r:embed="rId2"/>
          <a:stretch>
            <a:fillRect/>
          </a:stretch>
        </p:blipFill>
        <p:spPr>
          <a:xfrm>
            <a:off x="6037270" y="1950555"/>
            <a:ext cx="5796954" cy="3691961"/>
          </a:xfrm>
          <a:prstGeom prst="rect">
            <a:avLst/>
          </a:prstGeom>
        </p:spPr>
      </p:pic>
    </p:spTree>
    <p:extLst>
      <p:ext uri="{BB962C8B-B14F-4D97-AF65-F5344CB8AC3E}">
        <p14:creationId xmlns:p14="http://schemas.microsoft.com/office/powerpoint/2010/main" val="365394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embrittlement </a:t>
            </a:r>
          </a:p>
        </p:txBody>
      </p:sp>
      <p:sp>
        <p:nvSpPr>
          <p:cNvPr id="3" name="Content Placeholder 2"/>
          <p:cNvSpPr>
            <a:spLocks noGrp="1"/>
          </p:cNvSpPr>
          <p:nvPr>
            <p:ph idx="1"/>
          </p:nvPr>
        </p:nvSpPr>
        <p:spPr/>
        <p:txBody>
          <a:bodyPr/>
          <a:lstStyle/>
          <a:p>
            <a:r>
              <a:rPr lang="en-MY" dirty="0"/>
              <a:t>Cast austenitic-ferritic (duplex) stainless steels with significant amount of delta ferrite will experience a reduction of toughness when aged at around 475ºC. </a:t>
            </a:r>
          </a:p>
          <a:p>
            <a:r>
              <a:rPr lang="en-MY" dirty="0"/>
              <a:t>DBTT (</a:t>
            </a:r>
            <a:r>
              <a:rPr lang="en-MY" dirty="0">
                <a:solidFill>
                  <a:schemeClr val="tx1"/>
                </a:solidFill>
              </a:rPr>
              <a:t>ductile–brittle </a:t>
            </a:r>
            <a:r>
              <a:rPr lang="en-MY">
                <a:solidFill>
                  <a:schemeClr val="tx1"/>
                </a:solidFill>
              </a:rPr>
              <a:t>transition temperature</a:t>
            </a:r>
            <a:r>
              <a:rPr lang="en-MY"/>
              <a:t>) </a:t>
            </a:r>
            <a:r>
              <a:rPr lang="en-MY" dirty="0"/>
              <a:t>increases, and both room-temperature and operating temperature toughness decrease. </a:t>
            </a:r>
          </a:p>
          <a:p>
            <a:r>
              <a:rPr lang="en-MY" dirty="0"/>
              <a:t>This temperature is well above the maximum temperature of BWR and PWR, nevertheless, a reduction of toughness dose take place at the BWR and PWR operating temperature but requires longer times. </a:t>
            </a:r>
          </a:p>
        </p:txBody>
      </p:sp>
    </p:spTree>
    <p:extLst>
      <p:ext uri="{BB962C8B-B14F-4D97-AF65-F5344CB8AC3E}">
        <p14:creationId xmlns:p14="http://schemas.microsoft.com/office/powerpoint/2010/main" val="382580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Fracture toughness </a:t>
            </a:r>
          </a:p>
        </p:txBody>
      </p:sp>
      <p:sp>
        <p:nvSpPr>
          <p:cNvPr id="3" name="Content Placeholder 2"/>
          <p:cNvSpPr>
            <a:spLocks noGrp="1"/>
          </p:cNvSpPr>
          <p:nvPr>
            <p:ph idx="1"/>
          </p:nvPr>
        </p:nvSpPr>
        <p:spPr/>
        <p:txBody>
          <a:bodyPr>
            <a:normAutofit/>
          </a:bodyPr>
          <a:lstStyle/>
          <a:p>
            <a:r>
              <a:rPr lang="en-MY" sz="2400" dirty="0"/>
              <a:t>Fracture processes are enhance</a:t>
            </a:r>
            <a:r>
              <a:rPr lang="en-US" altLang="zh-CN" sz="2400" dirty="0"/>
              <a:t>d</a:t>
            </a:r>
            <a:r>
              <a:rPr lang="en-MY" sz="2400" dirty="0"/>
              <a:t> by the presence of cracks since they concentrate stress and strain at the </a:t>
            </a:r>
            <a:r>
              <a:rPr lang="en-MY" sz="2400" b="1" dirty="0"/>
              <a:t>crack tip</a:t>
            </a:r>
            <a:r>
              <a:rPr lang="en-MY" sz="2400" dirty="0"/>
              <a:t>. </a:t>
            </a:r>
          </a:p>
          <a:p>
            <a:r>
              <a:rPr lang="en-MY" sz="2400" dirty="0"/>
              <a:t>Fracture mechanics is concerned with a description of stress and strain distribution at crack tips and the mechanism of crack propagation. </a:t>
            </a:r>
          </a:p>
          <a:p>
            <a:r>
              <a:rPr lang="en-MY" sz="2400" dirty="0"/>
              <a:t>Thus, fracture mechanics provides a basis for predicting conditions that could lead to component failure and which should be avoided. </a:t>
            </a:r>
          </a:p>
        </p:txBody>
      </p:sp>
    </p:spTree>
    <p:extLst>
      <p:ext uri="{BB962C8B-B14F-4D97-AF65-F5344CB8AC3E}">
        <p14:creationId xmlns:p14="http://schemas.microsoft.com/office/powerpoint/2010/main" val="314856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Fatigue Property</a:t>
            </a:r>
          </a:p>
        </p:txBody>
      </p:sp>
      <p:sp>
        <p:nvSpPr>
          <p:cNvPr id="3" name="Content Placeholder 2"/>
          <p:cNvSpPr>
            <a:spLocks noGrp="1"/>
          </p:cNvSpPr>
          <p:nvPr>
            <p:ph idx="1"/>
          </p:nvPr>
        </p:nvSpPr>
        <p:spPr/>
        <p:txBody>
          <a:bodyPr>
            <a:normAutofit fontScale="92500" lnSpcReduction="20000"/>
          </a:bodyPr>
          <a:lstStyle/>
          <a:p>
            <a:r>
              <a:rPr lang="en-MY" sz="2400" dirty="0"/>
              <a:t>In materials science, fatigue is the weakening of a material caused by repeatedly applied loads. </a:t>
            </a:r>
          </a:p>
          <a:p>
            <a:r>
              <a:rPr lang="en-MY" sz="2400" dirty="0"/>
              <a:t>It is the progressive and localized structural damage that occurs when a material is subjected to cyclic loading. </a:t>
            </a:r>
          </a:p>
          <a:p>
            <a:r>
              <a:rPr lang="en-MY" sz="2400" dirty="0"/>
              <a:t>The nominal maximum stress values that cause such damage may be much less than the strength of the material typically quoted as the ultimate tensile stress limit or the yield stress limit.</a:t>
            </a:r>
          </a:p>
          <a:p>
            <a:pPr marL="88900" indent="0">
              <a:buNone/>
            </a:pPr>
            <a:r>
              <a:rPr lang="en-MY" sz="2400" dirty="0"/>
              <a:t>If the loads are above a certain threshold, microscopic cracks will begin to form at the stress concentrators such as the surface, persistent slip bands (PSBs), and grain interfaces.</a:t>
            </a:r>
          </a:p>
          <a:p>
            <a:pPr marL="88900" indent="0">
              <a:buNone/>
            </a:pPr>
            <a:r>
              <a:rPr lang="en-MY" sz="2400" dirty="0"/>
              <a:t>Eventually a crack will reach a critical size, the crack will propagate suddenly, and the structure will fracture. </a:t>
            </a:r>
          </a:p>
          <a:p>
            <a:endParaRPr lang="en-MY" dirty="0"/>
          </a:p>
        </p:txBody>
      </p:sp>
    </p:spTree>
    <p:extLst>
      <p:ext uri="{BB962C8B-B14F-4D97-AF65-F5344CB8AC3E}">
        <p14:creationId xmlns:p14="http://schemas.microsoft.com/office/powerpoint/2010/main" val="380948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Fatigue Property</a:t>
            </a:r>
          </a:p>
        </p:txBody>
      </p:sp>
      <p:sp>
        <p:nvSpPr>
          <p:cNvPr id="3" name="Content Placeholder 2"/>
          <p:cNvSpPr>
            <a:spLocks noGrp="1"/>
          </p:cNvSpPr>
          <p:nvPr>
            <p:ph idx="1"/>
          </p:nvPr>
        </p:nvSpPr>
        <p:spPr/>
        <p:txBody>
          <a:bodyPr>
            <a:normAutofit fontScale="92500" lnSpcReduction="10000"/>
          </a:bodyPr>
          <a:lstStyle/>
          <a:p>
            <a:pPr marL="88900" indent="0">
              <a:buNone/>
            </a:pPr>
            <a:r>
              <a:rPr lang="en-MY" sz="2200" dirty="0"/>
              <a:t>The shape of the structure will significantly affect the fatigue life: </a:t>
            </a:r>
          </a:p>
          <a:p>
            <a:pPr marL="431800" indent="-342900">
              <a:buFont typeface="Arial" panose="020B0604020202020204" pitchFamily="34" charset="0"/>
              <a:buChar char="•"/>
            </a:pPr>
            <a:r>
              <a:rPr lang="en-MY" sz="2200" dirty="0"/>
              <a:t>Square holes or sharp corners will lead to elevated local stresses where fatigue cracks can initiate. </a:t>
            </a:r>
          </a:p>
          <a:p>
            <a:pPr marL="431800" indent="-342900">
              <a:buFont typeface="Arial" panose="020B0604020202020204" pitchFamily="34" charset="0"/>
              <a:buChar char="•"/>
            </a:pPr>
            <a:r>
              <a:rPr lang="en-MY" sz="2200" dirty="0"/>
              <a:t>Round holes and smooth transitions or fillets will therefore increase the fatigue strength of the structure.</a:t>
            </a:r>
          </a:p>
          <a:p>
            <a:endParaRPr lang="en-MY" dirty="0"/>
          </a:p>
          <a:p>
            <a:r>
              <a:rPr lang="en-MY" sz="2200" dirty="0"/>
              <a:t>In nuclear reactor plant, examples of </a:t>
            </a:r>
          </a:p>
          <a:p>
            <a:r>
              <a:rPr lang="en-MY" sz="2200" dirty="0"/>
              <a:t>Low cycle fatigue:  well-defined thermal transients such as plant  </a:t>
            </a:r>
            <a:r>
              <a:rPr lang="en-MY" sz="2200" dirty="0" err="1"/>
              <a:t>startup</a:t>
            </a:r>
            <a:r>
              <a:rPr lang="en-MY" sz="2200" dirty="0"/>
              <a:t> and shutdown.</a:t>
            </a:r>
          </a:p>
          <a:p>
            <a:r>
              <a:rPr lang="en-MY" sz="2200" dirty="0"/>
              <a:t>High cycle fatigue: The turbulence in the mixing layer at the interface between the hot and cold coolant layer introduces cyclic thermal stress at the inside surface of the pipe in the vicinity of the mixing layer.</a:t>
            </a:r>
          </a:p>
        </p:txBody>
      </p:sp>
    </p:spTree>
    <p:extLst>
      <p:ext uri="{BB962C8B-B14F-4D97-AF65-F5344CB8AC3E}">
        <p14:creationId xmlns:p14="http://schemas.microsoft.com/office/powerpoint/2010/main" val="113276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Creep Property </a:t>
            </a:r>
          </a:p>
        </p:txBody>
      </p:sp>
      <p:sp>
        <p:nvSpPr>
          <p:cNvPr id="3" name="Content Placeholder 2"/>
          <p:cNvSpPr>
            <a:spLocks noGrp="1"/>
          </p:cNvSpPr>
          <p:nvPr>
            <p:ph idx="1"/>
          </p:nvPr>
        </p:nvSpPr>
        <p:spPr/>
        <p:txBody>
          <a:bodyPr>
            <a:noAutofit/>
          </a:bodyPr>
          <a:lstStyle/>
          <a:p>
            <a:r>
              <a:rPr lang="en-MY" sz="2400" dirty="0"/>
              <a:t>Creep (sometimes called cold flow) is the tendency of a solid material to move slowly or deform permanently under the influence of mechanical stresses. </a:t>
            </a:r>
          </a:p>
          <a:p>
            <a:r>
              <a:rPr lang="en-MY" sz="2400" dirty="0"/>
              <a:t>It can occur as a result of long-term exposure to high levels of stress that are still below the yield strength of the material. </a:t>
            </a:r>
          </a:p>
          <a:p>
            <a:r>
              <a:rPr lang="en-MY" sz="2400" dirty="0"/>
              <a:t>Creep is more severe in materials that are subjected to heat for long periods (</a:t>
            </a:r>
            <a:r>
              <a:rPr lang="en-MY" sz="2400" dirty="0" err="1"/>
              <a:t>eg</a:t>
            </a:r>
            <a:r>
              <a:rPr lang="en-MY" sz="2400" dirty="0"/>
              <a:t>: SG, boiler, </a:t>
            </a:r>
            <a:r>
              <a:rPr lang="en-MY" sz="2400" dirty="0" err="1"/>
              <a:t>steamline</a:t>
            </a:r>
            <a:r>
              <a:rPr lang="en-MY" sz="2400" dirty="0"/>
              <a:t>)</a:t>
            </a:r>
          </a:p>
          <a:p>
            <a:r>
              <a:rPr lang="en-MY" sz="2400" dirty="0"/>
              <a:t>The rate of deformation is a function of the material properties, exposure time, exposure temperature and the applied structural load. </a:t>
            </a:r>
          </a:p>
          <a:p>
            <a:r>
              <a:rPr lang="en-MY" sz="2400" dirty="0"/>
              <a:t>Depending on the magnitude of the applied stress and its duration, the deformation may become so large that a component can no longer perform its function </a:t>
            </a:r>
          </a:p>
        </p:txBody>
      </p:sp>
    </p:spTree>
    <p:extLst>
      <p:ext uri="{BB962C8B-B14F-4D97-AF65-F5344CB8AC3E}">
        <p14:creationId xmlns:p14="http://schemas.microsoft.com/office/powerpoint/2010/main" val="302472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General Properties of Materials</a:t>
            </a:r>
          </a:p>
        </p:txBody>
      </p:sp>
      <p:sp>
        <p:nvSpPr>
          <p:cNvPr id="3" name="Content Placeholder 2"/>
          <p:cNvSpPr>
            <a:spLocks noGrp="1"/>
          </p:cNvSpPr>
          <p:nvPr>
            <p:ph idx="1"/>
          </p:nvPr>
        </p:nvSpPr>
        <p:spPr>
          <a:xfrm>
            <a:off x="1097280" y="1845734"/>
            <a:ext cx="10058400" cy="618686"/>
          </a:xfrm>
        </p:spPr>
        <p:txBody>
          <a:bodyPr>
            <a:normAutofit lnSpcReduction="10000"/>
          </a:bodyPr>
          <a:lstStyle/>
          <a:p>
            <a:r>
              <a:rPr lang="en-MY" dirty="0"/>
              <a:t>The general properties are similar to the conventional engineering properties of materials,  which are required in most engineering designs. </a:t>
            </a:r>
          </a:p>
        </p:txBody>
      </p:sp>
      <p:pic>
        <p:nvPicPr>
          <p:cNvPr id="4" name="Picture 3"/>
          <p:cNvPicPr>
            <a:picLocks noChangeAspect="1"/>
          </p:cNvPicPr>
          <p:nvPr/>
        </p:nvPicPr>
        <p:blipFill>
          <a:blip r:embed="rId2"/>
          <a:stretch>
            <a:fillRect/>
          </a:stretch>
        </p:blipFill>
        <p:spPr>
          <a:xfrm>
            <a:off x="1716983" y="2739797"/>
            <a:ext cx="7337807" cy="2219461"/>
          </a:xfrm>
          <a:prstGeom prst="rect">
            <a:avLst/>
          </a:prstGeom>
        </p:spPr>
      </p:pic>
    </p:spTree>
    <p:extLst>
      <p:ext uri="{BB962C8B-B14F-4D97-AF65-F5344CB8AC3E}">
        <p14:creationId xmlns:p14="http://schemas.microsoft.com/office/powerpoint/2010/main" val="3728281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800" dirty="0"/>
              <a:t>In ASME code section III, the use of ferritic steel and austenitic steel is restricted below  371 and 427 ºC, respectively, where the creep is ignored. </a:t>
            </a:r>
          </a:p>
          <a:p>
            <a:r>
              <a:rPr lang="en-MY" sz="2800" dirty="0"/>
              <a:t>Usually creep is not considered in LWR conditions</a:t>
            </a:r>
          </a:p>
          <a:p>
            <a:r>
              <a:rPr lang="en-MY" sz="2800" dirty="0"/>
              <a:t>In some circumstances, creep can be advantageous in the relief of thermal stress resulting from temperature differences. </a:t>
            </a:r>
          </a:p>
          <a:p>
            <a:endParaRPr lang="en-MY" dirty="0"/>
          </a:p>
        </p:txBody>
      </p:sp>
    </p:spTree>
    <p:extLst>
      <p:ext uri="{BB962C8B-B14F-4D97-AF65-F5344CB8AC3E}">
        <p14:creationId xmlns:p14="http://schemas.microsoft.com/office/powerpoint/2010/main" val="150561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1"/>
          </p:nvPr>
        </p:nvSpPr>
        <p:spPr/>
        <p:txBody>
          <a:bodyPr/>
          <a:lstStyle/>
          <a:p>
            <a:fld id="{30AB7D7F-DE57-4C7A-8690-37200C84FCA8}" type="slidenum">
              <a:rPr lang="en-US" altLang="en-US"/>
              <a:pPr/>
              <a:t>41</a:t>
            </a:fld>
            <a:endParaRPr lang="en-US" altLang="en-US"/>
          </a:p>
        </p:txBody>
      </p:sp>
      <p:sp>
        <p:nvSpPr>
          <p:cNvPr id="74754" name="Rectangle 2"/>
          <p:cNvSpPr>
            <a:spLocks noGrp="1" noChangeArrowheads="1"/>
          </p:cNvSpPr>
          <p:nvPr>
            <p:ph type="title"/>
          </p:nvPr>
        </p:nvSpPr>
        <p:spPr/>
        <p:txBody>
          <a:bodyPr>
            <a:normAutofit fontScale="90000"/>
          </a:bodyPr>
          <a:lstStyle/>
          <a:p>
            <a:br>
              <a:rPr lang="en-US" altLang="en-US"/>
            </a:br>
            <a:br>
              <a:rPr lang="en-US" altLang="en-US"/>
            </a:br>
            <a:endParaRPr lang="en-US" altLang="en-US"/>
          </a:p>
        </p:txBody>
      </p:sp>
      <p:sp>
        <p:nvSpPr>
          <p:cNvPr id="74755" name="Rectangle 3"/>
          <p:cNvSpPr>
            <a:spLocks noGrp="1" noChangeArrowheads="1"/>
          </p:cNvSpPr>
          <p:nvPr>
            <p:ph type="body" idx="1"/>
          </p:nvPr>
        </p:nvSpPr>
        <p:spPr/>
        <p:txBody>
          <a:bodyPr/>
          <a:lstStyle/>
          <a:p>
            <a:endParaRPr lang="en-US" altLang="en-US"/>
          </a:p>
          <a:p>
            <a:endParaRPr lang="en-US" altLang="en-US"/>
          </a:p>
        </p:txBody>
      </p:sp>
      <p:sp>
        <p:nvSpPr>
          <p:cNvPr id="74756" name="Rectangle 4"/>
          <p:cNvSpPr>
            <a:spLocks noChangeArrowheads="1"/>
          </p:cNvSpPr>
          <p:nvPr/>
        </p:nvSpPr>
        <p:spPr bwMode="auto">
          <a:xfrm>
            <a:off x="2260600" y="312739"/>
            <a:ext cx="8001000" cy="90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marL="457200" fontAlgn="base">
              <a:spcBef>
                <a:spcPct val="0"/>
              </a:spcBef>
              <a:spcAft>
                <a:spcPct val="0"/>
              </a:spcAft>
              <a:defRPr>
                <a:solidFill>
                  <a:schemeClr val="tx1"/>
                </a:solidFill>
                <a:latin typeface="Arial" panose="020B0604020202020204" pitchFamily="34" charset="0"/>
              </a:defRPr>
            </a:lvl6pPr>
            <a:lvl7pPr marL="914400" fontAlgn="base">
              <a:spcBef>
                <a:spcPct val="0"/>
              </a:spcBef>
              <a:spcAft>
                <a:spcPct val="0"/>
              </a:spcAft>
              <a:defRPr>
                <a:solidFill>
                  <a:schemeClr val="tx1"/>
                </a:solidFill>
                <a:latin typeface="Arial" panose="020B0604020202020204" pitchFamily="34" charset="0"/>
              </a:defRPr>
            </a:lvl7pPr>
            <a:lvl8pPr marL="1371600" fontAlgn="base">
              <a:spcBef>
                <a:spcPct val="0"/>
              </a:spcBef>
              <a:spcAft>
                <a:spcPct val="0"/>
              </a:spcAft>
              <a:defRPr>
                <a:solidFill>
                  <a:schemeClr val="tx1"/>
                </a:solidFill>
                <a:latin typeface="Arial" panose="020B0604020202020204" pitchFamily="34" charset="0"/>
              </a:defRPr>
            </a:lvl8pPr>
            <a:lvl9pPr marL="1828800" fontAlgn="base">
              <a:spcBef>
                <a:spcPct val="0"/>
              </a:spcBef>
              <a:spcAft>
                <a:spcPct val="0"/>
              </a:spcAft>
              <a:defRPr>
                <a:solidFill>
                  <a:schemeClr val="tx1"/>
                </a:solidFill>
                <a:latin typeface="Arial" panose="020B0604020202020204" pitchFamily="34" charset="0"/>
              </a:defRPr>
            </a:lvl9pPr>
          </a:lstStyle>
          <a:p>
            <a:pPr algn="ctr" eaLnBrk="1" hangingPunct="1"/>
            <a:r>
              <a:rPr lang="en-US" altLang="en-US" sz="3800" dirty="0">
                <a:solidFill>
                  <a:schemeClr val="tx2"/>
                </a:solidFill>
                <a:latin typeface="Verdana" panose="020B0604030504040204" pitchFamily="34" charset="0"/>
              </a:rPr>
              <a:t>Cold Working and Annealing</a:t>
            </a:r>
          </a:p>
        </p:txBody>
      </p:sp>
      <p:sp>
        <p:nvSpPr>
          <p:cNvPr id="74757" name="Rectangle 5"/>
          <p:cNvSpPr>
            <a:spLocks noChangeArrowheads="1"/>
          </p:cNvSpPr>
          <p:nvPr/>
        </p:nvSpPr>
        <p:spPr bwMode="auto">
          <a:xfrm>
            <a:off x="2243138" y="190500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the strength of metals and alloys is influenced by mechanical processing and heat treatments.</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the strength of metals and alloys using cold working.</a:t>
            </a:r>
          </a:p>
          <a:p>
            <a:pPr eaLnBrk="1" hangingPunct="1">
              <a:spcBef>
                <a:spcPct val="20000"/>
              </a:spcBef>
              <a:buClr>
                <a:schemeClr val="accent2"/>
              </a:buClr>
              <a:buFont typeface="Wingdings" panose="05000000000000000000" pitchFamily="2" charset="2"/>
              <a:buChar char="o"/>
            </a:pPr>
            <a:r>
              <a:rPr lang="en-US" altLang="en-US" sz="2600">
                <a:latin typeface="Verdana" panose="020B0604030504040204" pitchFamily="34" charset="0"/>
              </a:rPr>
              <a:t>To learn how to enhance ductility using annealing heat treatment.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4FBBAB31-DB67-4533-B732-963DFDA0D65C}" type="slidenum">
              <a:rPr lang="en-US" altLang="en-US"/>
              <a:pPr/>
              <a:t>42</a:t>
            </a:fld>
            <a:endParaRPr lang="en-US" altLang="en-US"/>
          </a:p>
        </p:txBody>
      </p:sp>
      <p:sp>
        <p:nvSpPr>
          <p:cNvPr id="79877" name="Rectangle 5"/>
          <p:cNvSpPr>
            <a:spLocks noChangeArrowheads="1"/>
          </p:cNvSpPr>
          <p:nvPr/>
        </p:nvSpPr>
        <p:spPr bwMode="auto">
          <a:xfrm>
            <a:off x="8013701" y="2187576"/>
            <a:ext cx="247967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 Development of strain hardening from the stress-strain diagram</a:t>
            </a:r>
          </a:p>
        </p:txBody>
      </p:sp>
      <p:pic>
        <p:nvPicPr>
          <p:cNvPr id="798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9951" y="119063"/>
            <a:ext cx="5630863"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fld id="{36A98299-5F86-4C30-B473-E97624C29261}" type="slidenum">
              <a:rPr lang="en-US" altLang="en-US"/>
              <a:pPr/>
              <a:t>43</a:t>
            </a:fld>
            <a:endParaRPr lang="en-US" altLang="en-US"/>
          </a:p>
        </p:txBody>
      </p:sp>
      <p:pic>
        <p:nvPicPr>
          <p:cNvPr id="809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851" y="287339"/>
            <a:ext cx="5819775" cy="588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9563" y="1246188"/>
            <a:ext cx="2570162"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02" name="Rectangle 6"/>
          <p:cNvSpPr>
            <a:spLocks noChangeArrowheads="1"/>
          </p:cNvSpPr>
          <p:nvPr/>
        </p:nvSpPr>
        <p:spPr bwMode="auto">
          <a:xfrm>
            <a:off x="8051800" y="3382964"/>
            <a:ext cx="25146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7.2 Manufacturing processes that make use of cold working as well as hot working. Common metalworking methods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3335210" y="1764407"/>
            <a:ext cx="5553621" cy="3348507"/>
          </a:xfrm>
          <a:prstGeom prst="rect">
            <a:avLst/>
          </a:prstGeom>
        </p:spPr>
      </p:pic>
      <p:sp>
        <p:nvSpPr>
          <p:cNvPr id="7" name="TextBox 6"/>
          <p:cNvSpPr txBox="1"/>
          <p:nvPr/>
        </p:nvSpPr>
        <p:spPr>
          <a:xfrm>
            <a:off x="6472421" y="1888093"/>
            <a:ext cx="2549096" cy="369332"/>
          </a:xfrm>
          <a:prstGeom prst="rect">
            <a:avLst/>
          </a:prstGeom>
          <a:noFill/>
        </p:spPr>
        <p:txBody>
          <a:bodyPr wrap="none" rtlCol="0">
            <a:spAutoFit/>
          </a:bodyPr>
          <a:lstStyle/>
          <a:p>
            <a:r>
              <a:rPr lang="en-US" dirty="0"/>
              <a:t>Elongated grain structure</a:t>
            </a:r>
          </a:p>
        </p:txBody>
      </p:sp>
      <p:sp>
        <p:nvSpPr>
          <p:cNvPr id="8" name="TextBox 7"/>
          <p:cNvSpPr txBox="1"/>
          <p:nvPr/>
        </p:nvSpPr>
        <p:spPr>
          <a:xfrm>
            <a:off x="2232338" y="489397"/>
            <a:ext cx="1159228" cy="369332"/>
          </a:xfrm>
          <a:prstGeom prst="rect">
            <a:avLst/>
          </a:prstGeom>
          <a:noFill/>
        </p:spPr>
        <p:txBody>
          <a:bodyPr wrap="none" rtlCol="0">
            <a:spAutoFit/>
          </a:bodyPr>
          <a:lstStyle/>
          <a:p>
            <a:r>
              <a:rPr lang="en-US" dirty="0"/>
              <a:t>Cold Work</a:t>
            </a:r>
          </a:p>
        </p:txBody>
      </p:sp>
    </p:spTree>
    <p:extLst>
      <p:ext uri="{BB962C8B-B14F-4D97-AF65-F5344CB8AC3E}">
        <p14:creationId xmlns:p14="http://schemas.microsoft.com/office/powerpoint/2010/main" val="6358132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A8FC9760-CB64-4AFF-84AF-65AB6EC8B171}" type="slidenum">
              <a:rPr lang="en-US" altLang="en-US"/>
              <a:pPr/>
              <a:t>45</a:t>
            </a:fld>
            <a:endParaRPr lang="en-US" altLang="en-US"/>
          </a:p>
        </p:txBody>
      </p:sp>
      <p:sp>
        <p:nvSpPr>
          <p:cNvPr id="86018" name="Text Box 1026"/>
          <p:cNvSpPr txBox="1">
            <a:spLocks noChangeArrowheads="1"/>
          </p:cNvSpPr>
          <p:nvPr/>
        </p:nvSpPr>
        <p:spPr bwMode="auto">
          <a:xfrm>
            <a:off x="1827214" y="165100"/>
            <a:ext cx="7773987"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7.3</a:t>
            </a:r>
            <a:br>
              <a:rPr lang="en-US" altLang="en-US" sz="3200"/>
            </a:br>
            <a:r>
              <a:rPr lang="en-US" altLang="en-US" sz="3200"/>
              <a:t>Properties versus Percent Cold Work</a:t>
            </a:r>
          </a:p>
        </p:txBody>
      </p:sp>
      <p:grpSp>
        <p:nvGrpSpPr>
          <p:cNvPr id="86020" name="Group 1028"/>
          <p:cNvGrpSpPr>
            <a:grpSpLocks/>
          </p:cNvGrpSpPr>
          <p:nvPr/>
        </p:nvGrpSpPr>
        <p:grpSpPr bwMode="auto">
          <a:xfrm>
            <a:off x="3265489" y="1379538"/>
            <a:ext cx="5437187" cy="4240212"/>
            <a:chOff x="384" y="282"/>
            <a:chExt cx="4944" cy="2933"/>
          </a:xfrm>
        </p:grpSpPr>
        <p:pic>
          <p:nvPicPr>
            <p:cNvPr id="86021" name="Picture 1029" descr="C:\My Documents\Linktools\ch07\07_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282"/>
              <a:ext cx="4944" cy="2742"/>
            </a:xfrm>
            <a:prstGeom prst="rect">
              <a:avLst/>
            </a:prstGeom>
            <a:noFill/>
            <a:extLst>
              <a:ext uri="{909E8E84-426E-40DD-AFC4-6F175D3DCCD1}">
                <a14:hiddenFill xmlns:a14="http://schemas.microsoft.com/office/drawing/2010/main">
                  <a:solidFill>
                    <a:srgbClr val="FFFFFF"/>
                  </a:solidFill>
                </a14:hiddenFill>
              </a:ext>
            </a:extLst>
          </p:spPr>
        </p:pic>
        <p:sp>
          <p:nvSpPr>
            <p:cNvPr id="86022" name="Text Box 1030"/>
            <p:cNvSpPr txBox="1">
              <a:spLocks noChangeArrowheads="1"/>
            </p:cNvSpPr>
            <p:nvPr/>
          </p:nvSpPr>
          <p:spPr bwMode="auto">
            <a:xfrm rot="10800000" flipV="1">
              <a:off x="2685" y="3024"/>
              <a:ext cx="2640" cy="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86023" name="Text Box 1031"/>
          <p:cNvSpPr txBox="1">
            <a:spLocks noChangeArrowheads="1"/>
          </p:cNvSpPr>
          <p:nvPr/>
        </p:nvSpPr>
        <p:spPr bwMode="auto">
          <a:xfrm>
            <a:off x="2422526" y="5522913"/>
            <a:ext cx="74072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7.7  The effect of cold work on the mechanical properties of copper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DD50C54-1FBA-4DC1-8024-30B47C4C6946}" type="slidenum">
              <a:rPr lang="en-US" altLang="en-US"/>
              <a:pPr/>
              <a:t>46</a:t>
            </a:fld>
            <a:endParaRPr lang="en-US" altLang="en-US"/>
          </a:p>
        </p:txBody>
      </p:sp>
      <p:sp>
        <p:nvSpPr>
          <p:cNvPr id="8202" name="Text Box 10"/>
          <p:cNvSpPr txBox="1">
            <a:spLocks noChangeArrowheads="1"/>
          </p:cNvSpPr>
          <p:nvPr/>
        </p:nvSpPr>
        <p:spPr bwMode="auto">
          <a:xfrm>
            <a:off x="2022476" y="381001"/>
            <a:ext cx="7535863"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a:solidFill>
                  <a:srgbClr val="0066FF"/>
                </a:solidFill>
              </a:rPr>
              <a:t>Example 7.1 </a:t>
            </a:r>
          </a:p>
          <a:p>
            <a:pPr algn="ctr">
              <a:spcBef>
                <a:spcPct val="50000"/>
              </a:spcBef>
            </a:pPr>
            <a:r>
              <a:rPr lang="en-US" altLang="en-US" sz="2800">
                <a:solidFill>
                  <a:srgbClr val="0066FF"/>
                </a:solidFill>
              </a:rPr>
              <a:t>Cold Working a Copper Plate</a:t>
            </a:r>
          </a:p>
        </p:txBody>
      </p:sp>
      <p:sp>
        <p:nvSpPr>
          <p:cNvPr id="8203" name="Text Box 11"/>
          <p:cNvSpPr txBox="1">
            <a:spLocks noChangeArrowheads="1"/>
          </p:cNvSpPr>
          <p:nvPr/>
        </p:nvSpPr>
        <p:spPr bwMode="auto">
          <a:xfrm>
            <a:off x="2236789" y="1919289"/>
            <a:ext cx="69611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t>A 1-cm-thick copper plate is cold-reduced to 0.50 cm, and later further reduced to 0.16 cm. Determine the total percent cold work and the tensile strength of the 0.16-cm plate. (See Figure 7.8.)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4CE83F53-0B22-4EE2-90AB-D6492E0C13D7}" type="slidenum">
              <a:rPr lang="en-US" altLang="en-US"/>
              <a:pPr/>
              <a:t>47</a:t>
            </a:fld>
            <a:endParaRPr lang="en-US" altLang="en-US"/>
          </a:p>
        </p:txBody>
      </p:sp>
      <p:grpSp>
        <p:nvGrpSpPr>
          <p:cNvPr id="9225" name="Group 9"/>
          <p:cNvGrpSpPr>
            <a:grpSpLocks/>
          </p:cNvGrpSpPr>
          <p:nvPr/>
        </p:nvGrpSpPr>
        <p:grpSpPr bwMode="auto">
          <a:xfrm>
            <a:off x="2301876" y="1549401"/>
            <a:ext cx="7408863" cy="3292475"/>
            <a:chOff x="240" y="240"/>
            <a:chExt cx="5280" cy="2672"/>
          </a:xfrm>
        </p:grpSpPr>
        <p:pic>
          <p:nvPicPr>
            <p:cNvPr id="9223" name="Picture 7" descr="C:\My Documents\Linktools\ch07\07_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240"/>
              <a:ext cx="5280" cy="2400"/>
            </a:xfrm>
            <a:prstGeom prst="rect">
              <a:avLst/>
            </a:prstGeom>
            <a:noFill/>
            <a:extLst>
              <a:ext uri="{909E8E84-426E-40DD-AFC4-6F175D3DCCD1}">
                <a14:hiddenFill xmlns:a14="http://schemas.microsoft.com/office/drawing/2010/main">
                  <a:solidFill>
                    <a:srgbClr val="FFFFFF"/>
                  </a:solidFill>
                </a14:hiddenFill>
              </a:ext>
            </a:extLst>
          </p:spPr>
        </p:pic>
        <p:sp>
          <p:nvSpPr>
            <p:cNvPr id="9224" name="Text Box 8"/>
            <p:cNvSpPr txBox="1">
              <a:spLocks noChangeArrowheads="1"/>
            </p:cNvSpPr>
            <p:nvPr/>
          </p:nvSpPr>
          <p:spPr bwMode="auto">
            <a:xfrm rot="10800000" flipV="1">
              <a:off x="2878" y="2688"/>
              <a:ext cx="2639"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228" name="Text Box 12"/>
          <p:cNvSpPr txBox="1">
            <a:spLocks noChangeArrowheads="1"/>
          </p:cNvSpPr>
          <p:nvPr/>
        </p:nvSpPr>
        <p:spPr bwMode="auto">
          <a:xfrm>
            <a:off x="2532064" y="4878388"/>
            <a:ext cx="75596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7.8  Diagram showing the rolling of a 1-cm plate (for Example 7.1)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A461AA53-D74F-4149-BABB-ED29AFFB53DB}" type="slidenum">
              <a:rPr lang="en-US" altLang="en-US"/>
              <a:pPr/>
              <a:t>48</a:t>
            </a:fld>
            <a:endParaRPr lang="en-US" altLang="en-US"/>
          </a:p>
        </p:txBody>
      </p:sp>
      <p:sp>
        <p:nvSpPr>
          <p:cNvPr id="87042" name="Rectangle 2"/>
          <p:cNvSpPr>
            <a:spLocks noChangeArrowheads="1"/>
          </p:cNvSpPr>
          <p:nvPr/>
        </p:nvSpPr>
        <p:spPr bwMode="auto">
          <a:xfrm>
            <a:off x="2054226" y="512764"/>
            <a:ext cx="3222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a:solidFill>
                  <a:schemeClr val="accent2"/>
                </a:solidFill>
              </a:rPr>
              <a:t>Example 7.1 SOLUTION</a:t>
            </a:r>
          </a:p>
        </p:txBody>
      </p:sp>
      <p:pic>
        <p:nvPicPr>
          <p:cNvPr id="870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713" y="1271589"/>
            <a:ext cx="8202612"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6AAB6945-1235-49D1-A6C9-066B7E54C0D5}" type="slidenum">
              <a:rPr lang="en-US" altLang="en-US"/>
              <a:pPr/>
              <a:t>49</a:t>
            </a:fld>
            <a:endParaRPr lang="en-US" altLang="en-US"/>
          </a:p>
        </p:txBody>
      </p:sp>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0700" y="1100138"/>
            <a:ext cx="5322888" cy="506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5" name="Rectangle 3"/>
          <p:cNvSpPr>
            <a:spLocks noChangeArrowheads="1"/>
          </p:cNvSpPr>
          <p:nvPr/>
        </p:nvSpPr>
        <p:spPr bwMode="auto">
          <a:xfrm>
            <a:off x="7248525" y="1189038"/>
            <a:ext cx="315753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7.9 The fibrous grain structure of a low carbon steel produced by cold working: (a) 10% cold work, (b) 30% cold work, (c) 60% cold work, and (d) 90% cold work (250). (Source: From ASM Handbook Vol. 9, Metallography and Microstructure, (1985) ASM International, Materials Park, OH 44073. Used with permission.)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Special Properties of Materials</a:t>
            </a:r>
          </a:p>
        </p:txBody>
      </p:sp>
      <p:sp>
        <p:nvSpPr>
          <p:cNvPr id="3" name="Content Placeholder 2"/>
          <p:cNvSpPr>
            <a:spLocks noGrp="1"/>
          </p:cNvSpPr>
          <p:nvPr>
            <p:ph idx="1"/>
          </p:nvPr>
        </p:nvSpPr>
        <p:spPr/>
        <p:txBody>
          <a:bodyPr/>
          <a:lstStyle/>
          <a:p>
            <a:r>
              <a:rPr lang="en-MY" dirty="0"/>
              <a:t>The special properties required for nuclear reactor materials arise from nuclear radiation, or irradiation, sources and circumstances of the reactor system. Material properties of a reactor component can have a tremendous change under severe radiation.</a:t>
            </a:r>
          </a:p>
        </p:txBody>
      </p:sp>
      <p:pic>
        <p:nvPicPr>
          <p:cNvPr id="4" name="Picture 3"/>
          <p:cNvPicPr>
            <a:picLocks noChangeAspect="1"/>
          </p:cNvPicPr>
          <p:nvPr/>
        </p:nvPicPr>
        <p:blipFill>
          <a:blip r:embed="rId2"/>
          <a:stretch>
            <a:fillRect/>
          </a:stretch>
        </p:blipFill>
        <p:spPr>
          <a:xfrm>
            <a:off x="2018369" y="3131018"/>
            <a:ext cx="8190349" cy="1670832"/>
          </a:xfrm>
          <a:prstGeom prst="rect">
            <a:avLst/>
          </a:prstGeom>
        </p:spPr>
      </p:pic>
    </p:spTree>
    <p:extLst>
      <p:ext uri="{BB962C8B-B14F-4D97-AF65-F5344CB8AC3E}">
        <p14:creationId xmlns:p14="http://schemas.microsoft.com/office/powerpoint/2010/main" val="2521299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p:cNvSpPr>
            <a:spLocks noGrp="1"/>
          </p:cNvSpPr>
          <p:nvPr>
            <p:ph type="sldNum" sz="quarter" idx="11"/>
          </p:nvPr>
        </p:nvSpPr>
        <p:spPr/>
        <p:txBody>
          <a:bodyPr/>
          <a:lstStyle/>
          <a:p>
            <a:fld id="{B596AE40-4DF8-45E6-9A63-99EF980AAB48}" type="slidenum">
              <a:rPr lang="en-US" altLang="en-US"/>
              <a:pPr/>
              <a:t>50</a:t>
            </a:fld>
            <a:endParaRPr lang="en-US" altLang="en-US"/>
          </a:p>
        </p:txBody>
      </p:sp>
      <p:sp>
        <p:nvSpPr>
          <p:cNvPr id="96258" name="Text Box 2"/>
          <p:cNvSpPr txBox="1">
            <a:spLocks noChangeArrowheads="1"/>
          </p:cNvSpPr>
          <p:nvPr/>
        </p:nvSpPr>
        <p:spPr bwMode="auto">
          <a:xfrm>
            <a:off x="2100263" y="141288"/>
            <a:ext cx="78676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7.5 </a:t>
            </a:r>
            <a:br>
              <a:rPr lang="en-US" altLang="en-US" sz="3200"/>
            </a:br>
            <a:r>
              <a:rPr lang="en-US" altLang="en-US" sz="3200"/>
              <a:t>Characteristics of Cold Working</a:t>
            </a:r>
          </a:p>
        </p:txBody>
      </p:sp>
      <p:grpSp>
        <p:nvGrpSpPr>
          <p:cNvPr id="96260" name="Group 4"/>
          <p:cNvGrpSpPr>
            <a:grpSpLocks/>
          </p:cNvGrpSpPr>
          <p:nvPr/>
        </p:nvGrpSpPr>
        <p:grpSpPr bwMode="auto">
          <a:xfrm>
            <a:off x="2252663" y="1254126"/>
            <a:ext cx="7569200" cy="3852863"/>
            <a:chOff x="336" y="144"/>
            <a:chExt cx="5136" cy="2873"/>
          </a:xfrm>
        </p:grpSpPr>
        <p:pic>
          <p:nvPicPr>
            <p:cNvPr id="96261" name="Picture 5" descr="C:\My Documents\Linktools\ch07\07_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144"/>
              <a:ext cx="5136" cy="2680"/>
            </a:xfrm>
            <a:prstGeom prst="rect">
              <a:avLst/>
            </a:prstGeom>
            <a:noFill/>
            <a:extLst>
              <a:ext uri="{909E8E84-426E-40DD-AFC4-6F175D3DCCD1}">
                <a14:hiddenFill xmlns:a14="http://schemas.microsoft.com/office/drawing/2010/main">
                  <a:solidFill>
                    <a:srgbClr val="FFFFFF"/>
                  </a:solidFill>
                </a14:hiddenFill>
              </a:ext>
            </a:extLst>
          </p:spPr>
        </p:pic>
        <p:sp>
          <p:nvSpPr>
            <p:cNvPr id="96262" name="Text Box 6"/>
            <p:cNvSpPr txBox="1">
              <a:spLocks noChangeArrowheads="1"/>
            </p:cNvSpPr>
            <p:nvPr/>
          </p:nvSpPr>
          <p:spPr bwMode="auto">
            <a:xfrm rot="10800000" flipV="1">
              <a:off x="2729" y="2880"/>
              <a:ext cx="2641" cy="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6263" name="Text Box 7"/>
          <p:cNvSpPr txBox="1">
            <a:spLocks noChangeArrowheads="1"/>
          </p:cNvSpPr>
          <p:nvPr/>
        </p:nvSpPr>
        <p:spPr bwMode="auto">
          <a:xfrm>
            <a:off x="2057401" y="5030788"/>
            <a:ext cx="809307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7.13 A comparison of strengthening copper by (a) cold working and (b) alloying with zinc.  Note that cold working produces greater strengthening, yet has little effect on electrical conductivity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B035B2C9-267F-4E2A-89CA-E7172B0E3840}" type="slidenum">
              <a:rPr lang="en-US" altLang="en-US"/>
              <a:pPr/>
              <a:t>51</a:t>
            </a:fld>
            <a:endParaRPr lang="en-US" altLang="en-US"/>
          </a:p>
        </p:txBody>
      </p:sp>
      <p:grpSp>
        <p:nvGrpSpPr>
          <p:cNvPr id="98306" name="Group 2"/>
          <p:cNvGrpSpPr>
            <a:grpSpLocks/>
          </p:cNvGrpSpPr>
          <p:nvPr/>
        </p:nvGrpSpPr>
        <p:grpSpPr bwMode="auto">
          <a:xfrm>
            <a:off x="2057401" y="804864"/>
            <a:ext cx="7635875" cy="3432175"/>
            <a:chOff x="336" y="336"/>
            <a:chExt cx="5088" cy="2334"/>
          </a:xfrm>
        </p:grpSpPr>
        <p:pic>
          <p:nvPicPr>
            <p:cNvPr id="98307" name="Picture 3" descr="C:\My Documents\Linktools\ch07\07_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336"/>
              <a:ext cx="5088" cy="2112"/>
            </a:xfrm>
            <a:prstGeom prst="rect">
              <a:avLst/>
            </a:prstGeom>
            <a:noFill/>
            <a:extLst>
              <a:ext uri="{909E8E84-426E-40DD-AFC4-6F175D3DCCD1}">
                <a14:hiddenFill xmlns:a14="http://schemas.microsoft.com/office/drawing/2010/main">
                  <a:solidFill>
                    <a:srgbClr val="FFFFFF"/>
                  </a:solidFill>
                </a14:hiddenFill>
              </a:ext>
            </a:extLst>
          </p:spPr>
        </p:pic>
        <p:sp>
          <p:nvSpPr>
            <p:cNvPr id="98308" name="Text Box 4"/>
            <p:cNvSpPr txBox="1">
              <a:spLocks noChangeArrowheads="1"/>
            </p:cNvSpPr>
            <p:nvPr/>
          </p:nvSpPr>
          <p:spPr bwMode="auto">
            <a:xfrm rot="10800000" flipV="1">
              <a:off x="2686" y="2545"/>
              <a:ext cx="2641" cy="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98309" name="Text Box 5"/>
          <p:cNvSpPr txBox="1">
            <a:spLocks noChangeArrowheads="1"/>
          </p:cNvSpPr>
          <p:nvPr/>
        </p:nvSpPr>
        <p:spPr bwMode="auto">
          <a:xfrm>
            <a:off x="1897063" y="4656139"/>
            <a:ext cx="84582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7.14  The wire-drawing process.  The force F</a:t>
            </a:r>
            <a:r>
              <a:rPr lang="en-US" altLang="en-US" b="1" baseline="-25000"/>
              <a:t>d</a:t>
            </a:r>
            <a:r>
              <a:rPr lang="en-US" altLang="en-US" b="1"/>
              <a:t> acts on both the original and final diameters. Thus, the stress produced in the final wire is greater than that in the original.  If the wire did not strain harden during drawing, the final wire would beak before the original wire was  drawn through the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B4008105-841C-4F49-91F7-34CFD5DDF56C}" type="slidenum">
              <a:rPr lang="en-US" altLang="en-US" smtClean="0"/>
              <a:pPr/>
              <a:t>52</a:t>
            </a:fld>
            <a:endParaRPr lang="en-US" altLang="en-US"/>
          </a:p>
        </p:txBody>
      </p:sp>
      <p:pic>
        <p:nvPicPr>
          <p:cNvPr id="3" name="Picture 2"/>
          <p:cNvPicPr>
            <a:picLocks noChangeAspect="1"/>
          </p:cNvPicPr>
          <p:nvPr/>
        </p:nvPicPr>
        <p:blipFill>
          <a:blip r:embed="rId2"/>
          <a:stretch>
            <a:fillRect/>
          </a:stretch>
        </p:blipFill>
        <p:spPr>
          <a:xfrm>
            <a:off x="2789264" y="3161762"/>
            <a:ext cx="5887671" cy="2936383"/>
          </a:xfrm>
          <a:prstGeom prst="rect">
            <a:avLst/>
          </a:prstGeom>
        </p:spPr>
      </p:pic>
      <p:sp>
        <p:nvSpPr>
          <p:cNvPr id="4" name="TextBox 3"/>
          <p:cNvSpPr txBox="1"/>
          <p:nvPr/>
        </p:nvSpPr>
        <p:spPr>
          <a:xfrm>
            <a:off x="2258096" y="759855"/>
            <a:ext cx="1641796" cy="523220"/>
          </a:xfrm>
          <a:prstGeom prst="rect">
            <a:avLst/>
          </a:prstGeom>
          <a:noFill/>
        </p:spPr>
        <p:txBody>
          <a:bodyPr wrap="none" rtlCol="0">
            <a:spAutoFit/>
          </a:bodyPr>
          <a:lstStyle/>
          <a:p>
            <a:r>
              <a:rPr lang="en-US" sz="2800" dirty="0"/>
              <a:t>Annealing</a:t>
            </a:r>
          </a:p>
        </p:txBody>
      </p:sp>
      <p:sp>
        <p:nvSpPr>
          <p:cNvPr id="6" name="TextBox 5">
            <a:extLst>
              <a:ext uri="{FF2B5EF4-FFF2-40B4-BE49-F238E27FC236}">
                <a16:creationId xmlns:a16="http://schemas.microsoft.com/office/drawing/2014/main" id="{B00F4AE6-662B-417B-AF43-6A6A7355AF6B}"/>
              </a:ext>
            </a:extLst>
          </p:cNvPr>
          <p:cNvSpPr txBox="1"/>
          <p:nvPr/>
        </p:nvSpPr>
        <p:spPr>
          <a:xfrm>
            <a:off x="1621972" y="1574768"/>
            <a:ext cx="8436428" cy="1569660"/>
          </a:xfrm>
          <a:prstGeom prst="rect">
            <a:avLst/>
          </a:prstGeom>
          <a:noFill/>
        </p:spPr>
        <p:txBody>
          <a:bodyPr wrap="square">
            <a:spAutoFit/>
          </a:bodyPr>
          <a:lstStyle/>
          <a:p>
            <a:r>
              <a:rPr lang="en-US" sz="2400" b="0" i="0" dirty="0">
                <a:solidFill>
                  <a:srgbClr val="404040"/>
                </a:solidFill>
                <a:effectLst/>
                <a:latin typeface="DeepSeek-CJK-patch"/>
              </a:rPr>
              <a:t>to increase ductility and reduce hardness, making it more workable. The process involves heating the material to a specific temperature, holding it at that temperature for a certain period, and then slowly cooling it.</a:t>
            </a:r>
            <a:endParaRPr lang="en-MY" sz="2400" dirty="0"/>
          </a:p>
        </p:txBody>
      </p:sp>
    </p:spTree>
    <p:extLst>
      <p:ext uri="{BB962C8B-B14F-4D97-AF65-F5344CB8AC3E}">
        <p14:creationId xmlns:p14="http://schemas.microsoft.com/office/powerpoint/2010/main" val="4227307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CD98F8-5E0E-4910-8D7F-04EB035BC491}" type="slidenum">
              <a:rPr lang="en-US" altLang="en-US"/>
              <a:pPr/>
              <a:t>53</a:t>
            </a:fld>
            <a:endParaRPr lang="en-US" altLang="en-US"/>
          </a:p>
        </p:txBody>
      </p:sp>
      <p:sp>
        <p:nvSpPr>
          <p:cNvPr id="15366" name="Text Box 6"/>
          <p:cNvSpPr txBox="1">
            <a:spLocks noChangeArrowheads="1"/>
          </p:cNvSpPr>
          <p:nvPr/>
        </p:nvSpPr>
        <p:spPr bwMode="auto">
          <a:xfrm>
            <a:off x="1658938" y="166688"/>
            <a:ext cx="836771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7.6</a:t>
            </a:r>
            <a:br>
              <a:rPr lang="en-US" altLang="en-US" sz="3200"/>
            </a:br>
            <a:r>
              <a:rPr lang="en-US" altLang="en-US" sz="3200"/>
              <a:t>The Three Stages of Annealing</a:t>
            </a:r>
          </a:p>
        </p:txBody>
      </p:sp>
      <p:sp>
        <p:nvSpPr>
          <p:cNvPr id="15367" name="Rectangle 7"/>
          <p:cNvSpPr>
            <a:spLocks noChangeArrowheads="1"/>
          </p:cNvSpPr>
          <p:nvPr/>
        </p:nvSpPr>
        <p:spPr bwMode="auto">
          <a:xfrm>
            <a:off x="2065338" y="1354139"/>
            <a:ext cx="7866062" cy="480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Recovery</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A low-temperature annealing heat treatment designed to eliminate residual stresses introduced during deformation without reducing the strength of the cold-worked material.</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Recrystallization </a:t>
            </a:r>
            <a:r>
              <a:rPr lang="en-US" altLang="en-US" sz="2400">
                <a:latin typeface="Verdana" panose="020B0604030504040204" pitchFamily="34" charset="0"/>
              </a:rPr>
              <a:t>- A medium-temperature annealing heat treatment designed to eliminate all of the effects of the strain hardening produced during cold working.</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Grain growth</a:t>
            </a:r>
            <a:r>
              <a:rPr lang="en-US" altLang="en-US" sz="2400">
                <a:solidFill>
                  <a:srgbClr val="3366FF"/>
                </a:solidFill>
                <a:latin typeface="Verdana" panose="020B0604030504040204" pitchFamily="34" charset="0"/>
              </a:rPr>
              <a:t> </a:t>
            </a:r>
            <a:r>
              <a:rPr lang="en-US" altLang="en-US" sz="2400">
                <a:latin typeface="Verdana" panose="020B0604030504040204" pitchFamily="34" charset="0"/>
              </a:rPr>
              <a:t>- Movement of grain boundaries by diffusion in order to reduce the amount of grain boundary area.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71A15593-BED4-4ED9-AA3D-11EE64F82E7B}" type="slidenum">
              <a:rPr lang="en-US" altLang="en-US"/>
              <a:pPr/>
              <a:t>54</a:t>
            </a:fld>
            <a:endParaRPr lang="en-US" altLang="en-US"/>
          </a:p>
        </p:txBody>
      </p:sp>
      <p:pic>
        <p:nvPicPr>
          <p:cNvPr id="993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0313" y="625475"/>
            <a:ext cx="69342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1" name="Rectangle 3"/>
          <p:cNvSpPr>
            <a:spLocks noChangeArrowheads="1"/>
          </p:cNvSpPr>
          <p:nvPr/>
        </p:nvSpPr>
        <p:spPr bwMode="auto">
          <a:xfrm>
            <a:off x="2328863" y="3983038"/>
            <a:ext cx="727075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b="1"/>
              <a:t>Figure 7.16 Photomicrographs showing the effect of annealing temperature on grain size in brass. Twin boundaries can also be observed in the structures. (a) Annealed at 400</a:t>
            </a:r>
            <a:r>
              <a:rPr lang="en-US" altLang="en-US" b="1" baseline="40000"/>
              <a:t>o</a:t>
            </a:r>
            <a:r>
              <a:rPr lang="en-US" altLang="en-US" b="1"/>
              <a:t>C, (b) annealed at 650</a:t>
            </a:r>
            <a:r>
              <a:rPr lang="en-US" altLang="en-US" b="1" baseline="40000"/>
              <a:t>o</a:t>
            </a:r>
            <a:r>
              <a:rPr lang="en-US" altLang="en-US" b="1"/>
              <a:t>C, and (c) annealed at 800</a:t>
            </a:r>
            <a:r>
              <a:rPr lang="en-US" altLang="en-US" b="1" baseline="40000"/>
              <a:t>o</a:t>
            </a:r>
            <a:r>
              <a:rPr lang="en-US" altLang="en-US" b="1"/>
              <a:t>C (75). (Adapted from Brick, R. and Phillips, A., The Structure and Properties of Alloys, 1949: McGraw-Hill.)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07C267A8-9A42-4A26-92E7-873CD4FC5796}" type="slidenum">
              <a:rPr lang="en-US" altLang="en-US"/>
              <a:pPr/>
              <a:t>55</a:t>
            </a:fld>
            <a:endParaRPr lang="en-US" altLang="en-US"/>
          </a:p>
        </p:txBody>
      </p:sp>
      <p:grpSp>
        <p:nvGrpSpPr>
          <p:cNvPr id="16388" name="Group 4"/>
          <p:cNvGrpSpPr>
            <a:grpSpLocks/>
          </p:cNvGrpSpPr>
          <p:nvPr/>
        </p:nvGrpSpPr>
        <p:grpSpPr bwMode="auto">
          <a:xfrm>
            <a:off x="1879600" y="1979614"/>
            <a:ext cx="8305800" cy="2638425"/>
            <a:chOff x="240" y="432"/>
            <a:chExt cx="5232" cy="2115"/>
          </a:xfrm>
        </p:grpSpPr>
        <p:pic>
          <p:nvPicPr>
            <p:cNvPr id="16386" name="Picture 2" descr="C:\My Documents\Linktools\ch07\07_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432"/>
              <a:ext cx="5232" cy="1968"/>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rot="10800000" flipV="1">
              <a:off x="2782" y="2399"/>
              <a:ext cx="2640" cy="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6389" name="Text Box 5"/>
          <p:cNvSpPr txBox="1">
            <a:spLocks noChangeArrowheads="1"/>
          </p:cNvSpPr>
          <p:nvPr/>
        </p:nvSpPr>
        <p:spPr bwMode="auto">
          <a:xfrm>
            <a:off x="2184401" y="4724400"/>
            <a:ext cx="748347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7.17  The effect of annealing temperature on the microstructure of cold-worked metals.  (a) cold-worked, (b) after recovery, (c) after recrystallization, and (d) after grain growth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155D32DF-364A-4F29-811D-FCC9330EE9B8}" type="slidenum">
              <a:rPr lang="en-US" altLang="en-US"/>
              <a:pPr/>
              <a:t>56</a:t>
            </a:fld>
            <a:endParaRPr lang="en-US" altLang="en-US"/>
          </a:p>
        </p:txBody>
      </p:sp>
      <p:grpSp>
        <p:nvGrpSpPr>
          <p:cNvPr id="17412" name="Group 4"/>
          <p:cNvGrpSpPr>
            <a:grpSpLocks/>
          </p:cNvGrpSpPr>
          <p:nvPr/>
        </p:nvGrpSpPr>
        <p:grpSpPr bwMode="auto">
          <a:xfrm>
            <a:off x="2895600" y="168276"/>
            <a:ext cx="6205538" cy="5121275"/>
            <a:chOff x="384" y="337"/>
            <a:chExt cx="4944" cy="3094"/>
          </a:xfrm>
        </p:grpSpPr>
        <p:pic>
          <p:nvPicPr>
            <p:cNvPr id="17410" name="Picture 2" descr="C:\My Documents\Linktools\ch07\07_18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337"/>
              <a:ext cx="4944" cy="2833"/>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3"/>
            <p:cNvSpPr txBox="1">
              <a:spLocks noChangeArrowheads="1"/>
            </p:cNvSpPr>
            <p:nvPr/>
          </p:nvSpPr>
          <p:spPr bwMode="auto">
            <a:xfrm rot="10800000" flipV="1">
              <a:off x="2587" y="3264"/>
              <a:ext cx="2641"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7413" name="Text Box 5"/>
          <p:cNvSpPr txBox="1">
            <a:spLocks noChangeArrowheads="1"/>
          </p:cNvSpPr>
          <p:nvPr/>
        </p:nvSpPr>
        <p:spPr bwMode="auto">
          <a:xfrm>
            <a:off x="2379664" y="5267325"/>
            <a:ext cx="74834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b="1"/>
              <a:t>Figure 7.18  The effect of cold work on the properties of a Cu-35% Zn alloy and the effect of annealing temperature on the properties of a Cu-35% Zn alloy that is cold-worked 75%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B4008105-841C-4F49-91F7-34CFD5DDF56C}" type="slidenum">
              <a:rPr lang="en-US" altLang="en-US" smtClean="0"/>
              <a:pPr/>
              <a:t>57</a:t>
            </a:fld>
            <a:endParaRPr lang="en-US" altLang="en-US"/>
          </a:p>
        </p:txBody>
      </p:sp>
      <p:pic>
        <p:nvPicPr>
          <p:cNvPr id="3" name="Picture 2"/>
          <p:cNvPicPr>
            <a:picLocks noChangeAspect="1"/>
          </p:cNvPicPr>
          <p:nvPr/>
        </p:nvPicPr>
        <p:blipFill>
          <a:blip r:embed="rId2"/>
          <a:stretch>
            <a:fillRect/>
          </a:stretch>
        </p:blipFill>
        <p:spPr>
          <a:xfrm>
            <a:off x="2758226" y="721754"/>
            <a:ext cx="6309575" cy="5105400"/>
          </a:xfrm>
          <a:prstGeom prst="rect">
            <a:avLst/>
          </a:prstGeom>
        </p:spPr>
      </p:pic>
    </p:spTree>
    <p:extLst>
      <p:ext uri="{BB962C8B-B14F-4D97-AF65-F5344CB8AC3E}">
        <p14:creationId xmlns:p14="http://schemas.microsoft.com/office/powerpoint/2010/main" val="4551630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487AC6E7-73D1-427E-9E10-BEEDAC3D273F}" type="slidenum">
              <a:rPr lang="en-US" altLang="en-US"/>
              <a:pPr/>
              <a:t>58</a:t>
            </a:fld>
            <a:endParaRPr lang="en-US" altLang="en-US"/>
          </a:p>
        </p:txBody>
      </p:sp>
      <p:sp>
        <p:nvSpPr>
          <p:cNvPr id="102402" name="Text Box 2"/>
          <p:cNvSpPr txBox="1">
            <a:spLocks noChangeArrowheads="1"/>
          </p:cNvSpPr>
          <p:nvPr/>
        </p:nvSpPr>
        <p:spPr bwMode="auto">
          <a:xfrm>
            <a:off x="2139951" y="4460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7.8</a:t>
            </a:r>
            <a:br>
              <a:rPr lang="en-US" altLang="en-US" sz="3200"/>
            </a:br>
            <a:r>
              <a:rPr lang="en-US" altLang="en-US" sz="3200"/>
              <a:t>Annealing and Materials Processing</a:t>
            </a:r>
          </a:p>
        </p:txBody>
      </p:sp>
      <p:sp>
        <p:nvSpPr>
          <p:cNvPr id="102403" name="Rectangle 3"/>
          <p:cNvSpPr>
            <a:spLocks noChangeArrowheads="1"/>
          </p:cNvSpPr>
          <p:nvPr/>
        </p:nvSpPr>
        <p:spPr bwMode="auto">
          <a:xfrm>
            <a:off x="2049463" y="1928813"/>
            <a:ext cx="7866062"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Heat-affected zone (HAZ)</a:t>
            </a:r>
            <a:r>
              <a:rPr lang="en-US" altLang="en-US" sz="2400">
                <a:latin typeface="Verdana" panose="020B0604030504040204" pitchFamily="34" charset="0"/>
              </a:rPr>
              <a:t> - The volume of material adjacent to a weld that is heated during the welding process above some critical temperature at which a change in the structure, such as grain growth or recrystallization, occurs.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9C4487B4-0774-48CE-8AD3-5FB191D7C75F}" type="slidenum">
              <a:rPr lang="en-US" altLang="en-US"/>
              <a:pPr/>
              <a:t>59</a:t>
            </a:fld>
            <a:endParaRPr lang="en-US" altLang="en-US"/>
          </a:p>
        </p:txBody>
      </p:sp>
      <p:grpSp>
        <p:nvGrpSpPr>
          <p:cNvPr id="18436" name="Group 4"/>
          <p:cNvGrpSpPr>
            <a:grpSpLocks/>
          </p:cNvGrpSpPr>
          <p:nvPr/>
        </p:nvGrpSpPr>
        <p:grpSpPr bwMode="auto">
          <a:xfrm>
            <a:off x="2430463" y="109538"/>
            <a:ext cx="6926262" cy="4843462"/>
            <a:chOff x="384" y="144"/>
            <a:chExt cx="4944" cy="3105"/>
          </a:xfrm>
        </p:grpSpPr>
        <p:pic>
          <p:nvPicPr>
            <p:cNvPr id="18434" name="Picture 2" descr="C:\My Documents\Linktools\ch07\07_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144"/>
              <a:ext cx="4944" cy="2938"/>
            </a:xfrm>
            <a:prstGeom prst="rect">
              <a:avLst/>
            </a:prstGeom>
            <a:noFill/>
            <a:extLst>
              <a:ext uri="{909E8E84-426E-40DD-AFC4-6F175D3DCCD1}">
                <a14:hiddenFill xmlns:a14="http://schemas.microsoft.com/office/drawing/2010/main">
                  <a:solidFill>
                    <a:srgbClr val="FFFFFF"/>
                  </a:solidFill>
                </a14:hiddenFill>
              </a:ext>
            </a:extLst>
          </p:spPr>
        </p:pic>
        <p:sp>
          <p:nvSpPr>
            <p:cNvPr id="18435" name="Text Box 3"/>
            <p:cNvSpPr txBox="1">
              <a:spLocks noChangeArrowheads="1"/>
            </p:cNvSpPr>
            <p:nvPr/>
          </p:nvSpPr>
          <p:spPr bwMode="auto">
            <a:xfrm rot="10800000" flipV="1">
              <a:off x="2689" y="3072"/>
              <a:ext cx="2639" cy="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8437" name="Text Box 5"/>
          <p:cNvSpPr txBox="1">
            <a:spLocks noChangeArrowheads="1"/>
          </p:cNvSpPr>
          <p:nvPr/>
        </p:nvSpPr>
        <p:spPr bwMode="auto">
          <a:xfrm>
            <a:off x="1736726" y="4841876"/>
            <a:ext cx="8778875"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700" b="1"/>
              <a:t>Figure 7.20  The structure and properties surrounding a fusion weld in a cold-worked metal.  Note: only the right-hand side of the heat-affected zone is marked on the diagram.  Note the loss in strength caused by recrystallization and grain growth in the heat-affected zone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a:t>1.Major Structural Materials</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3548529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11"/>
          </p:nvPr>
        </p:nvSpPr>
        <p:spPr/>
        <p:txBody>
          <a:bodyPr/>
          <a:lstStyle/>
          <a:p>
            <a:fld id="{D1427AF8-D45F-4D7D-AACE-5B031FCDE4D0}" type="slidenum">
              <a:rPr lang="en-US" altLang="en-US"/>
              <a:pPr/>
              <a:t>60</a:t>
            </a:fld>
            <a:endParaRPr lang="en-US" altLang="en-US"/>
          </a:p>
        </p:txBody>
      </p:sp>
      <p:sp>
        <p:nvSpPr>
          <p:cNvPr id="103426" name="Text Box 1026"/>
          <p:cNvSpPr txBox="1">
            <a:spLocks noChangeArrowheads="1"/>
          </p:cNvSpPr>
          <p:nvPr/>
        </p:nvSpPr>
        <p:spPr bwMode="auto">
          <a:xfrm>
            <a:off x="2089151" y="471488"/>
            <a:ext cx="74453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a:t>Section 7.9</a:t>
            </a:r>
            <a:br>
              <a:rPr lang="en-US" altLang="en-US" sz="3200"/>
            </a:br>
            <a:r>
              <a:rPr lang="en-US" altLang="en-US" sz="3200"/>
              <a:t>Hot Working</a:t>
            </a:r>
          </a:p>
        </p:txBody>
      </p:sp>
      <p:sp>
        <p:nvSpPr>
          <p:cNvPr id="103427" name="Rectangle 1027"/>
          <p:cNvSpPr>
            <a:spLocks noChangeArrowheads="1"/>
          </p:cNvSpPr>
          <p:nvPr/>
        </p:nvSpPr>
        <p:spPr bwMode="auto">
          <a:xfrm>
            <a:off x="2057401" y="1981201"/>
            <a:ext cx="7866063" cy="1973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Lack of Strengthening</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Elimination of Imperfections</a:t>
            </a:r>
          </a:p>
          <a:p>
            <a:pPr eaLnBrk="1" hangingPunct="1">
              <a:spcBef>
                <a:spcPct val="20000"/>
              </a:spcBef>
              <a:buClr>
                <a:schemeClr val="accent2"/>
              </a:buClr>
              <a:buFont typeface="Wingdings" panose="05000000000000000000" pitchFamily="2" charset="2"/>
              <a:buChar char="o"/>
            </a:pPr>
            <a:r>
              <a:rPr lang="en-US" altLang="en-US" sz="2400">
                <a:solidFill>
                  <a:schemeClr val="accent2"/>
                </a:solidFill>
                <a:latin typeface="Verdana" panose="020B0604030504040204" pitchFamily="34" charset="0"/>
              </a:rPr>
              <a:t>Anisotropic Behavior</a:t>
            </a:r>
          </a:p>
          <a:p>
            <a:pPr eaLnBrk="1" hangingPunct="1">
              <a:spcBef>
                <a:spcPct val="20000"/>
              </a:spcBef>
              <a:buClr>
                <a:schemeClr val="accent2"/>
              </a:buClr>
              <a:buFont typeface="Wingdings" panose="05000000000000000000" pitchFamily="2" charset="2"/>
              <a:buChar char="o"/>
            </a:pPr>
            <a:r>
              <a:rPr lang="en-US" altLang="en-US" sz="2400">
                <a:solidFill>
                  <a:srgbClr val="3366FF"/>
                </a:solidFill>
                <a:latin typeface="Verdana" panose="020B0604030504040204" pitchFamily="34" charset="0"/>
              </a:rPr>
              <a:t>Surface Finish and Dimensional Accuracy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1"/>
          </p:nvPr>
        </p:nvSpPr>
        <p:spPr/>
        <p:txBody>
          <a:bodyPr/>
          <a:lstStyle/>
          <a:p>
            <a:fld id="{C33BC5D3-9543-42FA-80AC-45498F2A7D2C}" type="slidenum">
              <a:rPr lang="en-US" altLang="en-US"/>
              <a:pPr/>
              <a:t>61</a:t>
            </a:fld>
            <a:endParaRPr lang="en-US" altLang="en-US"/>
          </a:p>
        </p:txBody>
      </p:sp>
      <p:grpSp>
        <p:nvGrpSpPr>
          <p:cNvPr id="19460" name="Group 4"/>
          <p:cNvGrpSpPr>
            <a:grpSpLocks/>
          </p:cNvGrpSpPr>
          <p:nvPr/>
        </p:nvGrpSpPr>
        <p:grpSpPr bwMode="auto">
          <a:xfrm>
            <a:off x="2379663" y="796926"/>
            <a:ext cx="6932612" cy="3960813"/>
            <a:chOff x="432" y="364"/>
            <a:chExt cx="4896" cy="2395"/>
          </a:xfrm>
        </p:grpSpPr>
        <p:pic>
          <p:nvPicPr>
            <p:cNvPr id="19458" name="Picture 2" descr="C:\My Documents\Linktools\ch07\07_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 y="364"/>
              <a:ext cx="4896" cy="2266"/>
            </a:xfrm>
            <a:prstGeom prst="rect">
              <a:avLst/>
            </a:prstGeom>
            <a:noFill/>
            <a:extLst>
              <a:ext uri="{909E8E84-426E-40DD-AFC4-6F175D3DCCD1}">
                <a14:hiddenFill xmlns:a14="http://schemas.microsoft.com/office/drawing/2010/main">
                  <a:solidFill>
                    <a:srgbClr val="FFFFFF"/>
                  </a:solidFill>
                </a14:hiddenFill>
              </a:ext>
            </a:extLst>
          </p:spPr>
        </p:pic>
        <p:sp>
          <p:nvSpPr>
            <p:cNvPr id="19459" name="Text Box 3"/>
            <p:cNvSpPr txBox="1">
              <a:spLocks noChangeArrowheads="1"/>
            </p:cNvSpPr>
            <p:nvPr/>
          </p:nvSpPr>
          <p:spPr bwMode="auto">
            <a:xfrm rot="10800000" flipV="1">
              <a:off x="2684" y="2592"/>
              <a:ext cx="2640" cy="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600">
                  <a:latin typeface="Times New Roman" panose="02020603050405020304" pitchFamily="18" charset="0"/>
                </a:rPr>
                <a:t>©2003 Brooks/Cole, a division of Thomson Learning, Inc.  Thomson Learning</a:t>
              </a:r>
              <a:r>
                <a:rPr lang="en-US" altLang="en-US" sz="600" baseline="-25000">
                  <a:latin typeface="Times New Roman" panose="02020603050405020304" pitchFamily="18" charset="0"/>
                </a:rPr>
                <a:t>™</a:t>
              </a:r>
              <a:r>
                <a:rPr lang="en-US" altLang="en-US" sz="600">
                  <a:latin typeface="Times New Roman" panose="02020603050405020304" pitchFamily="18" charset="0"/>
                </a:rPr>
                <a:t> is a trademark used herein under license.</a:t>
              </a:r>
            </a:p>
          </p:txBody>
        </p:sp>
      </p:grpSp>
      <p:sp>
        <p:nvSpPr>
          <p:cNvPr id="19461" name="Text Box 5"/>
          <p:cNvSpPr txBox="1">
            <a:spLocks noChangeArrowheads="1"/>
          </p:cNvSpPr>
          <p:nvPr/>
        </p:nvSpPr>
        <p:spPr bwMode="auto">
          <a:xfrm>
            <a:off x="2160589" y="4808538"/>
            <a:ext cx="794067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t>Figure 7.21  During hot working, the elongated anisotropic grains immediately recrystallize.  If the hot-working temperature is properly controlled, the final hot-worked grain size can be very fine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98675" y="304801"/>
            <a:ext cx="8001000" cy="699752"/>
          </a:xfrm>
        </p:spPr>
        <p:txBody>
          <a:bodyPr/>
          <a:lstStyle/>
          <a:p>
            <a:r>
              <a:rPr lang="en-US" sz="2800" dirty="0"/>
              <a:t>Diffusion Hardening (Case Hardening)</a:t>
            </a:r>
          </a:p>
        </p:txBody>
      </p:sp>
      <p:sp>
        <p:nvSpPr>
          <p:cNvPr id="2" name="Slide Number Placeholder 1"/>
          <p:cNvSpPr>
            <a:spLocks noGrp="1"/>
          </p:cNvSpPr>
          <p:nvPr>
            <p:ph type="sldNum" sz="quarter" idx="11"/>
          </p:nvPr>
        </p:nvSpPr>
        <p:spPr/>
        <p:txBody>
          <a:bodyPr/>
          <a:lstStyle/>
          <a:p>
            <a:fld id="{B4008105-841C-4F49-91F7-34CFD5DDF56C}" type="slidenum">
              <a:rPr lang="en-US" altLang="en-US" smtClean="0"/>
              <a:pPr/>
              <a:t>62</a:t>
            </a:fld>
            <a:endParaRPr lang="en-US" altLang="en-US"/>
          </a:p>
        </p:txBody>
      </p:sp>
      <p:pic>
        <p:nvPicPr>
          <p:cNvPr id="4" name="Picture 3"/>
          <p:cNvPicPr>
            <a:picLocks noChangeAspect="1"/>
          </p:cNvPicPr>
          <p:nvPr/>
        </p:nvPicPr>
        <p:blipFill>
          <a:blip r:embed="rId2"/>
          <a:stretch>
            <a:fillRect/>
          </a:stretch>
        </p:blipFill>
        <p:spPr>
          <a:xfrm>
            <a:off x="3169989" y="2807596"/>
            <a:ext cx="5590215" cy="3129565"/>
          </a:xfrm>
          <a:prstGeom prst="rect">
            <a:avLst/>
          </a:prstGeom>
        </p:spPr>
      </p:pic>
      <p:sp>
        <p:nvSpPr>
          <p:cNvPr id="5" name="Rectangle 4"/>
          <p:cNvSpPr/>
          <p:nvPr/>
        </p:nvSpPr>
        <p:spPr>
          <a:xfrm>
            <a:off x="2213020" y="1164035"/>
            <a:ext cx="7643611" cy="923330"/>
          </a:xfrm>
          <a:prstGeom prst="rect">
            <a:avLst/>
          </a:prstGeom>
        </p:spPr>
        <p:txBody>
          <a:bodyPr wrap="square">
            <a:spAutoFit/>
          </a:bodyPr>
          <a:lstStyle/>
          <a:p>
            <a:r>
              <a:rPr lang="en-US" b="1" dirty="0"/>
              <a:t>Case-hardening</a:t>
            </a:r>
            <a:r>
              <a:rPr lang="en-US" dirty="0"/>
              <a:t> or </a:t>
            </a:r>
            <a:r>
              <a:rPr lang="en-US" b="1" dirty="0"/>
              <a:t>surface hardening</a:t>
            </a:r>
            <a:r>
              <a:rPr lang="en-US" dirty="0"/>
              <a:t> is the process of </a:t>
            </a:r>
            <a:r>
              <a:rPr lang="en-US" dirty="0">
                <a:hlinkClick r:id="rId3" tooltip="Hardening (metallurgy)"/>
              </a:rPr>
              <a:t>hardening</a:t>
            </a:r>
            <a:r>
              <a:rPr lang="en-US" dirty="0"/>
              <a:t> the surface of a metal object while allowing the metal deeper underneath to remain soft, thus forming a thin layer of </a:t>
            </a:r>
            <a:r>
              <a:rPr lang="en-US" dirty="0">
                <a:hlinkClick r:id="rId4" tooltip="Hardness"/>
              </a:rPr>
              <a:t>harder</a:t>
            </a:r>
            <a:r>
              <a:rPr lang="en-US" dirty="0"/>
              <a:t> metal (called the "case") at the surface</a:t>
            </a:r>
          </a:p>
        </p:txBody>
      </p:sp>
    </p:spTree>
    <p:extLst>
      <p:ext uri="{BB962C8B-B14F-4D97-AF65-F5344CB8AC3E}">
        <p14:creationId xmlns:p14="http://schemas.microsoft.com/office/powerpoint/2010/main" val="23828070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a:t>3. </a:t>
            </a:r>
            <a:r>
              <a:rPr lang="en-US" dirty="0"/>
              <a:t>Welding in Nuclear Reactor Components</a:t>
            </a:r>
            <a:endParaRPr lang="en-MY" dirty="0"/>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31047308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a:t>
            </a:r>
          </a:p>
        </p:txBody>
      </p:sp>
      <p:sp>
        <p:nvSpPr>
          <p:cNvPr id="3" name="Content Placeholder 2"/>
          <p:cNvSpPr>
            <a:spLocks noGrp="1"/>
          </p:cNvSpPr>
          <p:nvPr>
            <p:ph idx="1"/>
          </p:nvPr>
        </p:nvSpPr>
        <p:spPr/>
        <p:txBody>
          <a:bodyPr>
            <a:noAutofit/>
          </a:bodyPr>
          <a:lstStyle/>
          <a:p>
            <a:pPr>
              <a:buClrTx/>
              <a:buFont typeface="Arial" panose="020B0604020202020204" pitchFamily="34" charset="0"/>
              <a:buChar char="•"/>
            </a:pPr>
            <a:r>
              <a:rPr lang="en-US" sz="2400" b="1" dirty="0">
                <a:latin typeface="Arial" panose="020B0604020202020204" pitchFamily="34" charset="0"/>
                <a:cs typeface="Arial" panose="020B0604020202020204" pitchFamily="34" charset="0"/>
              </a:rPr>
              <a:t>Why welding matters</a:t>
            </a:r>
            <a:r>
              <a:rPr lang="en-US" sz="2400" dirty="0">
                <a:latin typeface="Arial" panose="020B0604020202020204" pitchFamily="34" charset="0"/>
                <a:cs typeface="Arial" panose="020B0604020202020204" pitchFamily="34" charset="0"/>
              </a:rPr>
              <a:t>: Integral to reactor pressure vessels, piping, fuel rod assembly structures.</a:t>
            </a:r>
          </a:p>
          <a:p>
            <a:pPr>
              <a:buClrTx/>
              <a:buFont typeface="Arial" panose="020B0604020202020204" pitchFamily="34" charset="0"/>
              <a:buChar char="•"/>
            </a:pPr>
            <a:r>
              <a:rPr lang="en-MY" sz="2400" dirty="0"/>
              <a:t>Welding is important not only for construction but also for maintenance (repair, replacement of component). </a:t>
            </a:r>
          </a:p>
          <a:p>
            <a:pPr marL="0" indent="0">
              <a:buClrTx/>
              <a:buNone/>
            </a:pPr>
            <a:endParaRPr lang="en-US" sz="2400" dirty="0">
              <a:latin typeface="Arial" panose="020B0604020202020204" pitchFamily="34" charset="0"/>
              <a:cs typeface="Arial" panose="020B0604020202020204" pitchFamily="34" charset="0"/>
            </a:endParaRPr>
          </a:p>
          <a:p>
            <a:pPr marL="0" lvl="0" indent="0" eaLnBrk="0" fontAlgn="base" hangingPunct="0">
              <a:lnSpc>
                <a:spcPct val="100000"/>
              </a:lnSpc>
              <a:spcBef>
                <a:spcPct val="0"/>
              </a:spcBef>
              <a:spcAft>
                <a:spcPct val="0"/>
              </a:spcAft>
              <a:buClrTx/>
              <a:buSzTx/>
              <a:buFontTx/>
              <a:buChar char="•"/>
            </a:pPr>
            <a:r>
              <a:rPr lang="en-US" altLang="en-US" sz="2400" b="1" dirty="0">
                <a:solidFill>
                  <a:schemeClr val="tx1"/>
                </a:solidFill>
                <a:latin typeface="Arial" panose="020B0604020202020204" pitchFamily="34" charset="0"/>
                <a:cs typeface="Arial" panose="020B0604020202020204" pitchFamily="34" charset="0"/>
              </a:rPr>
              <a:t>Welding metallurgy</a:t>
            </a:r>
            <a:r>
              <a:rPr lang="en-US" altLang="en-US" sz="2400" dirty="0">
                <a:solidFill>
                  <a:schemeClr val="tx1"/>
                </a:solidFill>
                <a:latin typeface="Arial" panose="020B0604020202020204" pitchFamily="34" charset="0"/>
                <a:cs typeface="Arial" panose="020B0604020202020204" pitchFamily="34" charset="0"/>
              </a:rPr>
              <a:t>: Fusion of base metals + filler → solidification microstructure</a:t>
            </a:r>
          </a:p>
          <a:p>
            <a:pPr marL="0" indent="0" eaLnBrk="0" fontAlgn="base" hangingPunct="0">
              <a:lnSpc>
                <a:spcPct val="100000"/>
              </a:lnSpc>
              <a:spcBef>
                <a:spcPct val="0"/>
              </a:spcBef>
              <a:spcAft>
                <a:spcPct val="0"/>
              </a:spcAft>
              <a:buClrTx/>
              <a:buSzTx/>
              <a:buFontTx/>
              <a:buChar char="•"/>
            </a:pPr>
            <a:r>
              <a:rPr lang="en-MY" sz="2400" dirty="0"/>
              <a:t>In addition to melting the base metal, a filler material is often added to the joint to form a pool of molten material (the weld pool) that cools to form a joint that can be as strong as the base material. </a:t>
            </a:r>
          </a:p>
          <a:p>
            <a:pPr marL="0" lvl="0" indent="0" eaLnBrk="0" fontAlgn="base" hangingPunct="0">
              <a:lnSpc>
                <a:spcPct val="100000"/>
              </a:lnSpc>
              <a:spcBef>
                <a:spcPct val="0"/>
              </a:spcBef>
              <a:spcAft>
                <a:spcPct val="0"/>
              </a:spcAft>
              <a:buClrTx/>
              <a:buSzTx/>
              <a:buFontTx/>
              <a:buChar char="•"/>
            </a:pPr>
            <a:endParaRPr lang="en-US" altLang="en-US" sz="2400" dirty="0">
              <a:solidFill>
                <a:schemeClr val="tx1"/>
              </a:solidFill>
              <a:latin typeface="Arial" panose="020B0604020202020204" pitchFamily="34" charset="0"/>
              <a:cs typeface="Arial" panose="020B0604020202020204" pitchFamily="34" charset="0"/>
            </a:endParaRPr>
          </a:p>
          <a:p>
            <a:endParaRPr lang="en-US" sz="2400" dirty="0"/>
          </a:p>
          <a:p>
            <a:endParaRPr lang="en-MY" sz="2400" dirty="0"/>
          </a:p>
        </p:txBody>
      </p:sp>
    </p:spTree>
    <p:extLst>
      <p:ext uri="{BB962C8B-B14F-4D97-AF65-F5344CB8AC3E}">
        <p14:creationId xmlns:p14="http://schemas.microsoft.com/office/powerpoint/2010/main" val="10106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E1D26D4-2256-5926-FBE1-B9629FDAFDDD}"/>
              </a:ext>
            </a:extLst>
          </p:cNvPr>
          <p:cNvGraphicFramePr>
            <a:graphicFrameLocks noGrp="1"/>
          </p:cNvGraphicFramePr>
          <p:nvPr>
            <p:extLst>
              <p:ext uri="{D42A27DB-BD31-4B8C-83A1-F6EECF244321}">
                <p14:modId xmlns:p14="http://schemas.microsoft.com/office/powerpoint/2010/main" val="1434795240"/>
              </p:ext>
            </p:extLst>
          </p:nvPr>
        </p:nvGraphicFramePr>
        <p:xfrm>
          <a:off x="1209500" y="1806364"/>
          <a:ext cx="9833325" cy="4376844"/>
        </p:xfrm>
        <a:graphic>
          <a:graphicData uri="http://schemas.openxmlformats.org/drawingml/2006/table">
            <a:tbl>
              <a:tblPr/>
              <a:tblGrid>
                <a:gridCol w="1966665">
                  <a:extLst>
                    <a:ext uri="{9D8B030D-6E8A-4147-A177-3AD203B41FA5}">
                      <a16:colId xmlns:a16="http://schemas.microsoft.com/office/drawing/2014/main" val="1316988263"/>
                    </a:ext>
                  </a:extLst>
                </a:gridCol>
                <a:gridCol w="1966665">
                  <a:extLst>
                    <a:ext uri="{9D8B030D-6E8A-4147-A177-3AD203B41FA5}">
                      <a16:colId xmlns:a16="http://schemas.microsoft.com/office/drawing/2014/main" val="3548399829"/>
                    </a:ext>
                  </a:extLst>
                </a:gridCol>
                <a:gridCol w="1966665">
                  <a:extLst>
                    <a:ext uri="{9D8B030D-6E8A-4147-A177-3AD203B41FA5}">
                      <a16:colId xmlns:a16="http://schemas.microsoft.com/office/drawing/2014/main" val="1682195060"/>
                    </a:ext>
                  </a:extLst>
                </a:gridCol>
                <a:gridCol w="1966665">
                  <a:extLst>
                    <a:ext uri="{9D8B030D-6E8A-4147-A177-3AD203B41FA5}">
                      <a16:colId xmlns:a16="http://schemas.microsoft.com/office/drawing/2014/main" val="1183896402"/>
                    </a:ext>
                  </a:extLst>
                </a:gridCol>
                <a:gridCol w="1966665">
                  <a:extLst>
                    <a:ext uri="{9D8B030D-6E8A-4147-A177-3AD203B41FA5}">
                      <a16:colId xmlns:a16="http://schemas.microsoft.com/office/drawing/2014/main" val="634251856"/>
                    </a:ext>
                  </a:extLst>
                </a:gridCol>
              </a:tblGrid>
              <a:tr h="357576">
                <a:tc>
                  <a:txBody>
                    <a:bodyPr/>
                    <a:lstStyle/>
                    <a:p>
                      <a:r>
                        <a:rPr lang="en-MY" sz="1800" dirty="0"/>
                        <a:t>Method</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sz="1800" dirty="0"/>
                        <a:t>Mechanism</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sz="1800" dirty="0"/>
                        <a:t>Application Area</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sz="1800" dirty="0"/>
                        <a:t>Pros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sz="1800" dirty="0"/>
                        <a:t>Cons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4861764"/>
                  </a:ext>
                </a:extLst>
              </a:tr>
              <a:tr h="893939">
                <a:tc>
                  <a:txBody>
                    <a:bodyPr/>
                    <a:lstStyle/>
                    <a:p>
                      <a:r>
                        <a:rPr lang="en-MY" sz="1800" b="1" dirty="0"/>
                        <a:t>Welding</a:t>
                      </a:r>
                      <a:endParaRPr lang="en-MY" sz="1800" dirty="0"/>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sz="1800" dirty="0"/>
                        <a:t>Melting + fusion</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sz="1800" dirty="0"/>
                        <a:t>Structural components, pressure vessels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sz="1800" dirty="0"/>
                        <a:t>Strong joints, permanent</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sz="1800" dirty="0"/>
                        <a:t>Residual stress, HAZ issues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2270752328"/>
                  </a:ext>
                </a:extLst>
              </a:tr>
              <a:tr h="625757">
                <a:tc>
                  <a:txBody>
                    <a:bodyPr/>
                    <a:lstStyle/>
                    <a:p>
                      <a:r>
                        <a:rPr lang="en-MY" sz="1800" b="1"/>
                        <a:t>Brazing</a:t>
                      </a:r>
                      <a:endParaRPr lang="en-MY" sz="1800"/>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dirty="0"/>
                        <a:t>Filler melts &lt; base metal (melting temp)</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Heat exchangers, thin-walled parts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Dissimilar metals, no fusion</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dirty="0"/>
                        <a:t>Lower strength than welding</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3374953771"/>
                  </a:ext>
                </a:extLst>
              </a:tr>
              <a:tr h="625757">
                <a:tc>
                  <a:txBody>
                    <a:bodyPr/>
                    <a:lstStyle/>
                    <a:p>
                      <a:r>
                        <a:rPr lang="en-MY" sz="1800" b="1"/>
                        <a:t>Soldering</a:t>
                      </a:r>
                      <a:endParaRPr lang="en-MY" sz="1800"/>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Low-temp filler alloy</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Electronics, small joints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Low heat required</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dirty="0"/>
                        <a:t>Weak joints, not structural</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740124387"/>
                  </a:ext>
                </a:extLst>
              </a:tr>
              <a:tr h="625757">
                <a:tc>
                  <a:txBody>
                    <a:bodyPr/>
                    <a:lstStyle/>
                    <a:p>
                      <a:r>
                        <a:rPr lang="en-MY" sz="1800" b="1"/>
                        <a:t>Adhesive Bonding</a:t>
                      </a:r>
                      <a:endParaRPr lang="en-MY" sz="1800"/>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Epoxy or polymer interface</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Composites, aerospace panels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a:t>Flexible, corrosion resistant</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sz="1800" dirty="0"/>
                        <a:t>Limited strength, aging</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3157560882"/>
                  </a:ext>
                </a:extLst>
              </a:tr>
              <a:tr h="893939">
                <a:tc>
                  <a:txBody>
                    <a:bodyPr/>
                    <a:lstStyle/>
                    <a:p>
                      <a:r>
                        <a:rPr lang="en-MY" sz="1800" b="1"/>
                        <a:t>Mechanical Fastening</a:t>
                      </a:r>
                      <a:endParaRPr lang="en-MY" sz="1800"/>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sz="1800"/>
                        <a:t>Bolts, rivets, screws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sz="1800"/>
                        <a:t>Modular systems, maintenance parts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sz="1800"/>
                        <a:t>Easy to disassemble</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sz="1800" dirty="0"/>
                        <a:t>Stress concentration zones</a:t>
                      </a:r>
                    </a:p>
                  </a:txBody>
                  <a:tcPr marL="89394" marR="89394" marT="44697" marB="4469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4324926"/>
                  </a:ext>
                </a:extLst>
              </a:tr>
            </a:tbl>
          </a:graphicData>
        </a:graphic>
      </p:graphicFrame>
      <p:sp>
        <p:nvSpPr>
          <p:cNvPr id="5" name="Title 4">
            <a:extLst>
              <a:ext uri="{FF2B5EF4-FFF2-40B4-BE49-F238E27FC236}">
                <a16:creationId xmlns:a16="http://schemas.microsoft.com/office/drawing/2014/main" id="{DD9C1FE2-C0AC-D2C5-1931-D2DB69CF1DEA}"/>
              </a:ext>
            </a:extLst>
          </p:cNvPr>
          <p:cNvSpPr>
            <a:spLocks noGrp="1"/>
          </p:cNvSpPr>
          <p:nvPr>
            <p:ph type="title"/>
          </p:nvPr>
        </p:nvSpPr>
        <p:spPr/>
        <p:txBody>
          <a:bodyPr/>
          <a:lstStyle/>
          <a:p>
            <a:r>
              <a:rPr lang="en-US" dirty="0"/>
              <a:t>Joining Techniques</a:t>
            </a:r>
            <a:endParaRPr lang="en-MY" dirty="0"/>
          </a:p>
        </p:txBody>
      </p:sp>
    </p:spTree>
    <p:extLst>
      <p:ext uri="{BB962C8B-B14F-4D97-AF65-F5344CB8AC3E}">
        <p14:creationId xmlns:p14="http://schemas.microsoft.com/office/powerpoint/2010/main" val="1973068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99B39-5F0E-AC26-9C6B-CCB29CD24AE7}"/>
              </a:ext>
            </a:extLst>
          </p:cNvPr>
          <p:cNvSpPr>
            <a:spLocks noGrp="1"/>
          </p:cNvSpPr>
          <p:nvPr>
            <p:ph type="title"/>
          </p:nvPr>
        </p:nvSpPr>
        <p:spPr/>
        <p:txBody>
          <a:bodyPr/>
          <a:lstStyle/>
          <a:p>
            <a:r>
              <a:rPr lang="en-MY" dirty="0"/>
              <a:t>Types of Welding Processes</a:t>
            </a:r>
          </a:p>
        </p:txBody>
      </p:sp>
      <p:graphicFrame>
        <p:nvGraphicFramePr>
          <p:cNvPr id="3" name="Table 2">
            <a:extLst>
              <a:ext uri="{FF2B5EF4-FFF2-40B4-BE49-F238E27FC236}">
                <a16:creationId xmlns:a16="http://schemas.microsoft.com/office/drawing/2014/main" id="{9D272C7D-5176-BA93-D4EF-0A5C9C2B662D}"/>
              </a:ext>
            </a:extLst>
          </p:cNvPr>
          <p:cNvGraphicFramePr>
            <a:graphicFrameLocks noGrp="1"/>
          </p:cNvGraphicFramePr>
          <p:nvPr>
            <p:extLst>
              <p:ext uri="{D42A27DB-BD31-4B8C-83A1-F6EECF244321}">
                <p14:modId xmlns:p14="http://schemas.microsoft.com/office/powerpoint/2010/main" val="4104666985"/>
              </p:ext>
            </p:extLst>
          </p:nvPr>
        </p:nvGraphicFramePr>
        <p:xfrm>
          <a:off x="1096963" y="2028825"/>
          <a:ext cx="10058400" cy="3657600"/>
        </p:xfrm>
        <a:graphic>
          <a:graphicData uri="http://schemas.openxmlformats.org/drawingml/2006/table">
            <a:tbl>
              <a:tblPr/>
              <a:tblGrid>
                <a:gridCol w="3352800">
                  <a:extLst>
                    <a:ext uri="{9D8B030D-6E8A-4147-A177-3AD203B41FA5}">
                      <a16:colId xmlns:a16="http://schemas.microsoft.com/office/drawing/2014/main" val="4186297156"/>
                    </a:ext>
                  </a:extLst>
                </a:gridCol>
                <a:gridCol w="3352800">
                  <a:extLst>
                    <a:ext uri="{9D8B030D-6E8A-4147-A177-3AD203B41FA5}">
                      <a16:colId xmlns:a16="http://schemas.microsoft.com/office/drawing/2014/main" val="3586678883"/>
                    </a:ext>
                  </a:extLst>
                </a:gridCol>
                <a:gridCol w="3352800">
                  <a:extLst>
                    <a:ext uri="{9D8B030D-6E8A-4147-A177-3AD203B41FA5}">
                      <a16:colId xmlns:a16="http://schemas.microsoft.com/office/drawing/2014/main" val="2761736207"/>
                    </a:ext>
                  </a:extLst>
                </a:gridCol>
              </a:tblGrid>
              <a:tr h="0">
                <a:tc>
                  <a:txBody>
                    <a:bodyPr/>
                    <a:lstStyle/>
                    <a:p>
                      <a:r>
                        <a:rPr lang="en-MY" dirty="0"/>
                        <a:t>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dirty="0"/>
                        <a:t>Typical Use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295727"/>
                  </a:ext>
                </a:extLst>
              </a:tr>
              <a:tr h="0">
                <a:tc>
                  <a:txBody>
                    <a:bodyPr/>
                    <a:lstStyle/>
                    <a:p>
                      <a:r>
                        <a:rPr lang="en-MY" b="1" dirty="0"/>
                        <a:t>Arc Welding</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dirty="0"/>
                        <a:t>Electric arc generates heat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dirty="0"/>
                        <a:t>Structural steel, pipelines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169467545"/>
                  </a:ext>
                </a:extLst>
              </a:tr>
              <a:tr h="0">
                <a:tc>
                  <a:txBody>
                    <a:bodyPr/>
                    <a:lstStyle/>
                    <a:p>
                      <a:r>
                        <a:rPr lang="en-MY" b="1" dirty="0"/>
                        <a:t>Resistance Welding</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US"/>
                        <a:t>Heat by resistance to electric current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a:t>Automotive sheet metal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839192446"/>
                  </a:ext>
                </a:extLst>
              </a:tr>
              <a:tr h="0">
                <a:tc>
                  <a:txBody>
                    <a:bodyPr/>
                    <a:lstStyle/>
                    <a:p>
                      <a:r>
                        <a:rPr lang="en-MY" b="1" dirty="0"/>
                        <a:t>Gas Welding (Oxyfuel)</a:t>
                      </a:r>
                      <a:endParaRPr lang="en-MY"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US" dirty="0"/>
                        <a:t>Combustion of gas and oxygen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US"/>
                        <a:t>Thin sheet metals, artistic 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520943464"/>
                  </a:ext>
                </a:extLst>
              </a:tr>
              <a:tr h="0">
                <a:tc>
                  <a:txBody>
                    <a:bodyPr/>
                    <a:lstStyle/>
                    <a:p>
                      <a:r>
                        <a:rPr lang="en-MY" b="1"/>
                        <a:t>Laser Beam Welding</a:t>
                      </a:r>
                      <a:endParaRPr lang="en-MY"/>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dirty="0"/>
                        <a:t>Concentrated laser beam melts metal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a:t>Precision, small HAZ, aerospace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3112405121"/>
                  </a:ext>
                </a:extLst>
              </a:tr>
              <a:tr h="0">
                <a:tc>
                  <a:txBody>
                    <a:bodyPr/>
                    <a:lstStyle/>
                    <a:p>
                      <a:r>
                        <a:rPr lang="en-MY" b="1"/>
                        <a:t>Electron Beam Welding</a:t>
                      </a:r>
                      <a:endParaRPr lang="en-MY"/>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dirty="0"/>
                        <a:t>High-velocity electron beam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dirty="0"/>
                        <a:t>Deep penetration, vacuum required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3762029391"/>
                  </a:ext>
                </a:extLst>
              </a:tr>
              <a:tr h="0">
                <a:tc>
                  <a:txBody>
                    <a:bodyPr/>
                    <a:lstStyle/>
                    <a:p>
                      <a:r>
                        <a:rPr lang="en-MY" b="1"/>
                        <a:t>Friction Stir Welding</a:t>
                      </a:r>
                      <a:endParaRPr lang="en-MY"/>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US"/>
                        <a:t>Mechanical stirring + heat by friction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dirty="0" err="1"/>
                        <a:t>Aluminum</a:t>
                      </a:r>
                      <a:r>
                        <a:rPr lang="en-MY" dirty="0"/>
                        <a:t> alloys, aerospace panels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573839"/>
                  </a:ext>
                </a:extLst>
              </a:tr>
            </a:tbl>
          </a:graphicData>
        </a:graphic>
      </p:graphicFrame>
    </p:spTree>
    <p:extLst>
      <p:ext uri="{BB962C8B-B14F-4D97-AF65-F5344CB8AC3E}">
        <p14:creationId xmlns:p14="http://schemas.microsoft.com/office/powerpoint/2010/main" val="41534587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C768C-EE28-CFBD-4063-A2C17830CF90}"/>
              </a:ext>
            </a:extLst>
          </p:cNvPr>
          <p:cNvSpPr>
            <a:spLocks noGrp="1"/>
          </p:cNvSpPr>
          <p:nvPr>
            <p:ph type="title"/>
          </p:nvPr>
        </p:nvSpPr>
        <p:spPr/>
        <p:txBody>
          <a:bodyPr/>
          <a:lstStyle/>
          <a:p>
            <a:r>
              <a:rPr lang="en-MY" dirty="0"/>
              <a:t>Types of Arc Welding</a:t>
            </a:r>
          </a:p>
        </p:txBody>
      </p:sp>
      <p:graphicFrame>
        <p:nvGraphicFramePr>
          <p:cNvPr id="3" name="Table 2">
            <a:extLst>
              <a:ext uri="{FF2B5EF4-FFF2-40B4-BE49-F238E27FC236}">
                <a16:creationId xmlns:a16="http://schemas.microsoft.com/office/drawing/2014/main" id="{8E3FC7A1-1682-34A1-2C46-8AE6663D416F}"/>
              </a:ext>
            </a:extLst>
          </p:cNvPr>
          <p:cNvGraphicFramePr>
            <a:graphicFrameLocks noGrp="1"/>
          </p:cNvGraphicFramePr>
          <p:nvPr>
            <p:extLst>
              <p:ext uri="{D42A27DB-BD31-4B8C-83A1-F6EECF244321}">
                <p14:modId xmlns:p14="http://schemas.microsoft.com/office/powerpoint/2010/main" val="3570521914"/>
              </p:ext>
            </p:extLst>
          </p:nvPr>
        </p:nvGraphicFramePr>
        <p:xfrm>
          <a:off x="1096963" y="2074545"/>
          <a:ext cx="10058400" cy="3566160"/>
        </p:xfrm>
        <a:graphic>
          <a:graphicData uri="http://schemas.openxmlformats.org/drawingml/2006/table">
            <a:tbl>
              <a:tblPr/>
              <a:tblGrid>
                <a:gridCol w="2514600">
                  <a:extLst>
                    <a:ext uri="{9D8B030D-6E8A-4147-A177-3AD203B41FA5}">
                      <a16:colId xmlns:a16="http://schemas.microsoft.com/office/drawing/2014/main" val="3067347454"/>
                    </a:ext>
                  </a:extLst>
                </a:gridCol>
                <a:gridCol w="2514600">
                  <a:extLst>
                    <a:ext uri="{9D8B030D-6E8A-4147-A177-3AD203B41FA5}">
                      <a16:colId xmlns:a16="http://schemas.microsoft.com/office/drawing/2014/main" val="1873261276"/>
                    </a:ext>
                  </a:extLst>
                </a:gridCol>
                <a:gridCol w="2514600">
                  <a:extLst>
                    <a:ext uri="{9D8B030D-6E8A-4147-A177-3AD203B41FA5}">
                      <a16:colId xmlns:a16="http://schemas.microsoft.com/office/drawing/2014/main" val="1843710993"/>
                    </a:ext>
                  </a:extLst>
                </a:gridCol>
                <a:gridCol w="2514600">
                  <a:extLst>
                    <a:ext uri="{9D8B030D-6E8A-4147-A177-3AD203B41FA5}">
                      <a16:colId xmlns:a16="http://schemas.microsoft.com/office/drawing/2014/main" val="2938178914"/>
                    </a:ext>
                  </a:extLst>
                </a:gridCol>
              </a:tblGrid>
              <a:tr h="0">
                <a:tc>
                  <a:txBody>
                    <a:bodyPr/>
                    <a:lstStyle/>
                    <a:p>
                      <a:r>
                        <a:rPr lang="en-MY" dirty="0"/>
                        <a:t>Method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dirty="0"/>
                        <a:t>Electrode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dirty="0"/>
                        <a:t>Shielding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MY" dirty="0"/>
                        <a:t>Notes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1964163"/>
                  </a:ext>
                </a:extLst>
              </a:tr>
              <a:tr h="0">
                <a:tc>
                  <a:txBody>
                    <a:bodyPr/>
                    <a:lstStyle/>
                    <a:p>
                      <a:r>
                        <a:rPr lang="en-US" b="1" dirty="0"/>
                        <a:t>SMAW</a:t>
                      </a:r>
                      <a:r>
                        <a:rPr lang="en-US" dirty="0"/>
                        <a:t> (Shielded Metal Arc / Stick)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a:t>Consumable stick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US"/>
                        <a:t>Flux coating (solidifies into slag)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r>
                        <a:rPr lang="en-MY"/>
                        <a:t>Low cost, all-position, portable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225366379"/>
                  </a:ext>
                </a:extLst>
              </a:tr>
              <a:tr h="0">
                <a:tc>
                  <a:txBody>
                    <a:bodyPr/>
                    <a:lstStyle/>
                    <a:p>
                      <a:r>
                        <a:rPr lang="de-DE" b="1"/>
                        <a:t>GTAW</a:t>
                      </a:r>
                      <a:r>
                        <a:rPr lang="de-DE"/>
                        <a:t> (Gas Tungsten Arc / TIG)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dirty="0"/>
                        <a:t>Non-consumable tungsten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a:t>External inert gas (argon)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a:t>Precise, clean welds, slow</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4159357000"/>
                  </a:ext>
                </a:extLst>
              </a:tr>
              <a:tr h="0">
                <a:tc>
                  <a:txBody>
                    <a:bodyPr/>
                    <a:lstStyle/>
                    <a:p>
                      <a:r>
                        <a:rPr lang="sv-SE" b="1"/>
                        <a:t>GMAW</a:t>
                      </a:r>
                      <a:r>
                        <a:rPr lang="sv-SE"/>
                        <a:t> (Gas Metal Arc / MIG)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dirty="0"/>
                        <a:t>Consumable wire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a:t>Continuous shielding gas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a:t>Fast, good for automation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042767295"/>
                  </a:ext>
                </a:extLst>
              </a:tr>
              <a:tr h="0">
                <a:tc>
                  <a:txBody>
                    <a:bodyPr/>
                    <a:lstStyle/>
                    <a:p>
                      <a:r>
                        <a:rPr lang="en-MY" b="1"/>
                        <a:t>FCAW</a:t>
                      </a:r>
                      <a:r>
                        <a:rPr lang="en-MY"/>
                        <a:t> (Flux Cored Arc)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dirty="0"/>
                        <a:t>Tubular wire electrode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US" dirty="0"/>
                        <a:t>Internal flux or dual shielding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tc>
                  <a:txBody>
                    <a:bodyPr/>
                    <a:lstStyle/>
                    <a:p>
                      <a:r>
                        <a:rPr lang="en-MY" dirty="0"/>
                        <a:t>High deposition 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4231079832"/>
                  </a:ext>
                </a:extLst>
              </a:tr>
              <a:tr h="0">
                <a:tc>
                  <a:txBody>
                    <a:bodyPr/>
                    <a:lstStyle/>
                    <a:p>
                      <a:r>
                        <a:rPr lang="en-MY" b="1"/>
                        <a:t>SAW</a:t>
                      </a:r>
                      <a:r>
                        <a:rPr lang="en-MY"/>
                        <a:t> (Submerged Arc)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a:t>Consumable wire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a:t>Granular flux covers arc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r>
                        <a:rPr lang="en-MY" dirty="0"/>
                        <a:t>Thick sections, high productivity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3682587"/>
                  </a:ext>
                </a:extLst>
              </a:tr>
            </a:tbl>
          </a:graphicData>
        </a:graphic>
      </p:graphicFrame>
    </p:spTree>
    <p:extLst>
      <p:ext uri="{BB962C8B-B14F-4D97-AF65-F5344CB8AC3E}">
        <p14:creationId xmlns:p14="http://schemas.microsoft.com/office/powerpoint/2010/main" val="25925438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Some Methods of Welding</a:t>
            </a:r>
          </a:p>
        </p:txBody>
      </p:sp>
      <p:sp>
        <p:nvSpPr>
          <p:cNvPr id="3" name="Content Placeholder 2"/>
          <p:cNvSpPr>
            <a:spLocks noGrp="1"/>
          </p:cNvSpPr>
          <p:nvPr>
            <p:ph idx="1"/>
          </p:nvPr>
        </p:nvSpPr>
        <p:spPr/>
        <p:txBody>
          <a:bodyPr>
            <a:normAutofit fontScale="85000" lnSpcReduction="20000"/>
          </a:bodyPr>
          <a:lstStyle/>
          <a:p>
            <a:r>
              <a:rPr lang="en-MY" b="1" dirty="0"/>
              <a:t>Shielded metal arc welding (SMAW) </a:t>
            </a:r>
            <a:r>
              <a:rPr lang="en-MY" dirty="0"/>
              <a:t>- also known as "stick welding or electric welding", uses an electrode that has flux, the protectant for the puddle, around it. The electrode holder holds the electrode as it slowly melts away. Slag protects the weld puddle from atmospheric contamination.</a:t>
            </a:r>
          </a:p>
          <a:p>
            <a:r>
              <a:rPr lang="en-MY" b="1" dirty="0"/>
              <a:t>Gas tungsten arc welding (GTAW) </a:t>
            </a:r>
            <a:r>
              <a:rPr lang="en-MY" dirty="0"/>
              <a:t>- also known as TIG (tungsten, inert gas), uses a non-consumable tungsten electrode to produce the weld. The weld area is protected from atmospheric contamination by an inert shielding gas such as Argon or Helium.</a:t>
            </a:r>
          </a:p>
          <a:p>
            <a:r>
              <a:rPr lang="en-MY" b="1" dirty="0"/>
              <a:t>Gas metal arc welding (GMAW) </a:t>
            </a:r>
            <a:r>
              <a:rPr lang="en-MY" dirty="0"/>
              <a:t>- commonly termed MIG (metal, inert gas), uses a wire feeding gun that feeds wire at an adjustable speed and flows an argon-based shielding gas or a mix of argon and carbon dioxide (CO2) over the weld puddle to protect it from atmospheric contamination.</a:t>
            </a:r>
          </a:p>
          <a:p>
            <a:r>
              <a:rPr lang="en-MY" b="1" dirty="0"/>
              <a:t>Flux-cored arc welding (FCAW) </a:t>
            </a:r>
            <a:r>
              <a:rPr lang="en-MY" dirty="0"/>
              <a:t>- almost identical to MIG welding except it uses a special tubular wire filled with flux; it can be used with or without shielding gas, depending on the filler.</a:t>
            </a:r>
          </a:p>
          <a:p>
            <a:r>
              <a:rPr lang="en-MY" b="1" dirty="0"/>
              <a:t>Submerged arc welding (SAW) - </a:t>
            </a:r>
            <a:r>
              <a:rPr lang="en-MY" dirty="0"/>
              <a:t>uses an automatically fed consumable electrode and a blanket of granular fusible flux. The molten weld and the arc zone are protected from atmospheric contamination by being "submerged" under the flux blanket.</a:t>
            </a:r>
          </a:p>
          <a:p>
            <a:r>
              <a:rPr lang="en-MY" b="1" dirty="0" err="1"/>
              <a:t>Electroslag</a:t>
            </a:r>
            <a:r>
              <a:rPr lang="en-MY" b="1" dirty="0"/>
              <a:t> welding (ESW) </a:t>
            </a:r>
            <a:r>
              <a:rPr lang="en-MY" dirty="0"/>
              <a:t>- a highly productive, single pass welding process for thicker materials between 1 inch (25 mm) and 12 inches (300 mm) in a vertical or close to vertical position</a:t>
            </a:r>
          </a:p>
          <a:p>
            <a:endParaRPr lang="en-MY" dirty="0"/>
          </a:p>
        </p:txBody>
      </p:sp>
    </p:spTree>
    <p:extLst>
      <p:ext uri="{BB962C8B-B14F-4D97-AF65-F5344CB8AC3E}">
        <p14:creationId xmlns:p14="http://schemas.microsoft.com/office/powerpoint/2010/main" val="34299548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F9BA2-8B30-92FA-07EC-E96253BF37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CB3F5-58FD-F955-38C4-713D34D6B097}"/>
              </a:ext>
            </a:extLst>
          </p:cNvPr>
          <p:cNvSpPr>
            <a:spLocks noGrp="1"/>
          </p:cNvSpPr>
          <p:nvPr>
            <p:ph type="title"/>
          </p:nvPr>
        </p:nvSpPr>
        <p:spPr/>
        <p:txBody>
          <a:bodyPr/>
          <a:lstStyle/>
          <a:p>
            <a:pPr marL="0" lvl="0" indent="0" eaLnBrk="0" fontAlgn="base" hangingPunct="0">
              <a:lnSpc>
                <a:spcPct val="100000"/>
              </a:lnSpc>
              <a:spcBef>
                <a:spcPct val="0"/>
              </a:spcBef>
              <a:spcAft>
                <a:spcPct val="0"/>
              </a:spcAft>
              <a:buClrTx/>
              <a:buSzTx/>
            </a:pPr>
            <a:r>
              <a:rPr lang="en-US" altLang="en-US" sz="4800" b="1" dirty="0">
                <a:solidFill>
                  <a:schemeClr val="tx1"/>
                </a:solidFill>
                <a:latin typeface="Arial" panose="020B0604020202020204" pitchFamily="34" charset="0"/>
                <a:cs typeface="Arial" panose="020B0604020202020204" pitchFamily="34" charset="0"/>
              </a:rPr>
              <a:t>Critical regions</a:t>
            </a:r>
            <a:endParaRPr lang="en-US" altLang="en-US" sz="4800" dirty="0">
              <a:solidFill>
                <a:schemeClr val="tx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78580BB-4BDE-E73B-C2A7-8ABFC0091FDB}"/>
              </a:ext>
            </a:extLst>
          </p:cNvPr>
          <p:cNvSpPr>
            <a:spLocks noGrp="1"/>
          </p:cNvSpPr>
          <p:nvPr>
            <p:ph idx="1"/>
          </p:nvPr>
        </p:nvSpPr>
        <p:spPr/>
        <p:txBody>
          <a:bodyPr>
            <a:normAutofit/>
          </a:bodyPr>
          <a:lstStyle/>
          <a:p>
            <a:pPr marL="292608" lvl="1" indent="0" eaLnBrk="0" fontAlgn="base" hangingPunct="0">
              <a:lnSpc>
                <a:spcPct val="100000"/>
              </a:lnSpc>
              <a:spcBef>
                <a:spcPct val="0"/>
              </a:spcBef>
              <a:spcAft>
                <a:spcPct val="0"/>
              </a:spcAft>
              <a:buClrTx/>
              <a:buFontTx/>
              <a:buChar char="•"/>
            </a:pPr>
            <a:r>
              <a:rPr lang="en-US" altLang="en-US" sz="2800" dirty="0">
                <a:solidFill>
                  <a:schemeClr val="tx1"/>
                </a:solidFill>
                <a:latin typeface="Arial" panose="020B0604020202020204" pitchFamily="34" charset="0"/>
                <a:cs typeface="Arial" panose="020B0604020202020204" pitchFamily="34" charset="0"/>
              </a:rPr>
              <a:t>Weld Metal (WM)</a:t>
            </a:r>
          </a:p>
          <a:p>
            <a:pPr marL="292608" lvl="1" indent="0" eaLnBrk="0" fontAlgn="base" hangingPunct="0">
              <a:lnSpc>
                <a:spcPct val="100000"/>
              </a:lnSpc>
              <a:spcBef>
                <a:spcPct val="0"/>
              </a:spcBef>
              <a:spcAft>
                <a:spcPct val="0"/>
              </a:spcAft>
              <a:buClrTx/>
              <a:buFontTx/>
              <a:buChar char="•"/>
            </a:pPr>
            <a:r>
              <a:rPr lang="en-US" altLang="en-US" sz="2800" dirty="0">
                <a:solidFill>
                  <a:schemeClr val="tx1"/>
                </a:solidFill>
                <a:latin typeface="Arial" panose="020B0604020202020204" pitchFamily="34" charset="0"/>
                <a:cs typeface="Arial" panose="020B0604020202020204" pitchFamily="34" charset="0"/>
              </a:rPr>
              <a:t>Heat-Affected Zone (HAZ)</a:t>
            </a:r>
          </a:p>
          <a:p>
            <a:pPr marL="292608" lvl="1" indent="0" eaLnBrk="0" fontAlgn="base" hangingPunct="0">
              <a:lnSpc>
                <a:spcPct val="100000"/>
              </a:lnSpc>
              <a:spcBef>
                <a:spcPct val="0"/>
              </a:spcBef>
              <a:spcAft>
                <a:spcPct val="0"/>
              </a:spcAft>
              <a:buClrTx/>
              <a:buFontTx/>
              <a:buChar char="•"/>
            </a:pPr>
            <a:r>
              <a:rPr lang="en-US" altLang="en-US" sz="2800" dirty="0">
                <a:solidFill>
                  <a:schemeClr val="tx1"/>
                </a:solidFill>
                <a:latin typeface="Arial" panose="020B0604020202020204" pitchFamily="34" charset="0"/>
                <a:cs typeface="Arial" panose="020B0604020202020204" pitchFamily="34" charset="0"/>
              </a:rPr>
              <a:t>Base Metal (BM)</a:t>
            </a:r>
          </a:p>
        </p:txBody>
      </p:sp>
    </p:spTree>
    <p:extLst>
      <p:ext uri="{BB962C8B-B14F-4D97-AF65-F5344CB8AC3E}">
        <p14:creationId xmlns:p14="http://schemas.microsoft.com/office/powerpoint/2010/main" val="23981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Materials used in LWR</a:t>
            </a:r>
          </a:p>
        </p:txBody>
      </p:sp>
      <p:pic>
        <p:nvPicPr>
          <p:cNvPr id="4" name="Picture 3"/>
          <p:cNvPicPr>
            <a:picLocks noChangeAspect="1"/>
          </p:cNvPicPr>
          <p:nvPr/>
        </p:nvPicPr>
        <p:blipFill>
          <a:blip r:embed="rId2"/>
          <a:stretch>
            <a:fillRect/>
          </a:stretch>
        </p:blipFill>
        <p:spPr>
          <a:xfrm>
            <a:off x="0" y="-5965"/>
            <a:ext cx="12192000" cy="6863965"/>
          </a:xfrm>
          <a:prstGeom prst="rect">
            <a:avLst/>
          </a:prstGeom>
        </p:spPr>
      </p:pic>
    </p:spTree>
    <p:extLst>
      <p:ext uri="{BB962C8B-B14F-4D97-AF65-F5344CB8AC3E}">
        <p14:creationId xmlns:p14="http://schemas.microsoft.com/office/powerpoint/2010/main" val="200932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 Affected Zone</a:t>
            </a:r>
          </a:p>
        </p:txBody>
      </p:sp>
      <p:sp>
        <p:nvSpPr>
          <p:cNvPr id="3" name="Content Placeholder 2"/>
          <p:cNvSpPr>
            <a:spLocks noGrp="1"/>
          </p:cNvSpPr>
          <p:nvPr>
            <p:ph idx="1"/>
          </p:nvPr>
        </p:nvSpPr>
        <p:spPr/>
        <p:txBody>
          <a:bodyPr/>
          <a:lstStyle/>
          <a:p>
            <a:r>
              <a:rPr lang="en-MY" dirty="0"/>
              <a:t>Is the area of base material, either a metal, which is not melted and has had its microstructure and properties altered by welding or heat intensive cutting operations</a:t>
            </a:r>
          </a:p>
          <a:p>
            <a:r>
              <a:rPr lang="en-MY" dirty="0"/>
              <a:t>The heat from the welding process and subsequent re-cooling causes this change from the weld interface</a:t>
            </a:r>
          </a:p>
          <a:p>
            <a:r>
              <a:rPr lang="en-MY" dirty="0"/>
              <a:t>The heat-affected zone adjacent to weld fusion line has known to give lower toughness value than other regions, since the local temperature peak from the welding process rise above1200ºC and the zone is cooled slowly. </a:t>
            </a:r>
          </a:p>
          <a:p>
            <a:pPr marL="87313" indent="0">
              <a:buNone/>
            </a:pPr>
            <a:r>
              <a:rPr lang="en-MY" dirty="0"/>
              <a:t>The extent and magnitude of property change depends primarily on the base material, the weld filler metal, and the amount and concentration of heat input by the welding process.</a:t>
            </a:r>
          </a:p>
          <a:p>
            <a:endParaRPr lang="en-MY" dirty="0"/>
          </a:p>
        </p:txBody>
      </p:sp>
    </p:spTree>
    <p:extLst>
      <p:ext uri="{BB962C8B-B14F-4D97-AF65-F5344CB8AC3E}">
        <p14:creationId xmlns:p14="http://schemas.microsoft.com/office/powerpoint/2010/main" val="789195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 Affected Zone</a:t>
            </a:r>
          </a:p>
        </p:txBody>
      </p:sp>
      <p:pic>
        <p:nvPicPr>
          <p:cNvPr id="4" name="Picture 3"/>
          <p:cNvPicPr>
            <a:picLocks noChangeAspect="1"/>
          </p:cNvPicPr>
          <p:nvPr/>
        </p:nvPicPr>
        <p:blipFill>
          <a:blip r:embed="rId2"/>
          <a:stretch>
            <a:fillRect/>
          </a:stretch>
        </p:blipFill>
        <p:spPr>
          <a:xfrm>
            <a:off x="2852988" y="1737360"/>
            <a:ext cx="6076950" cy="4562475"/>
          </a:xfrm>
          <a:prstGeom prst="rect">
            <a:avLst/>
          </a:prstGeom>
        </p:spPr>
      </p:pic>
    </p:spTree>
    <p:extLst>
      <p:ext uri="{BB962C8B-B14F-4D97-AF65-F5344CB8AC3E}">
        <p14:creationId xmlns:p14="http://schemas.microsoft.com/office/powerpoint/2010/main" val="23755219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0823" y="217715"/>
            <a:ext cx="5216434" cy="920931"/>
          </a:xfrm>
        </p:spPr>
        <p:txBody>
          <a:bodyPr/>
          <a:lstStyle/>
          <a:p>
            <a:r>
              <a:rPr lang="en-MY" dirty="0"/>
              <a:t>Heat Affected Zone</a:t>
            </a:r>
          </a:p>
        </p:txBody>
      </p:sp>
      <p:pic>
        <p:nvPicPr>
          <p:cNvPr id="1026" name="Picture 2" descr="Various zones around weld bead weld metal and heat affected zone HAZ">
            <a:extLst>
              <a:ext uri="{FF2B5EF4-FFF2-40B4-BE49-F238E27FC236}">
                <a16:creationId xmlns:a16="http://schemas.microsoft.com/office/drawing/2014/main" id="{91C78598-9E72-4147-B01D-D416250D27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1218" y="1218868"/>
            <a:ext cx="8710612" cy="5507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5965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Heat-affected zone (HAZ) </a:t>
            </a:r>
          </a:p>
        </p:txBody>
      </p:sp>
      <p:pic>
        <p:nvPicPr>
          <p:cNvPr id="4" name="Picture 3"/>
          <p:cNvPicPr>
            <a:picLocks noChangeAspect="1"/>
          </p:cNvPicPr>
          <p:nvPr/>
        </p:nvPicPr>
        <p:blipFill>
          <a:blip r:embed="rId2"/>
          <a:stretch>
            <a:fillRect/>
          </a:stretch>
        </p:blipFill>
        <p:spPr>
          <a:xfrm>
            <a:off x="7563984" y="2042671"/>
            <a:ext cx="2178000" cy="3633300"/>
          </a:xfrm>
          <a:prstGeom prst="rect">
            <a:avLst/>
          </a:prstGeom>
        </p:spPr>
      </p:pic>
      <p:pic>
        <p:nvPicPr>
          <p:cNvPr id="5" name="Picture 4"/>
          <p:cNvPicPr>
            <a:picLocks noChangeAspect="1"/>
          </p:cNvPicPr>
          <p:nvPr/>
        </p:nvPicPr>
        <p:blipFill>
          <a:blip r:embed="rId3"/>
          <a:stretch>
            <a:fillRect/>
          </a:stretch>
        </p:blipFill>
        <p:spPr>
          <a:xfrm>
            <a:off x="1238875" y="2163338"/>
            <a:ext cx="5574658" cy="3512634"/>
          </a:xfrm>
          <a:prstGeom prst="rect">
            <a:avLst/>
          </a:prstGeom>
        </p:spPr>
      </p:pic>
    </p:spTree>
    <p:extLst>
      <p:ext uri="{BB962C8B-B14F-4D97-AF65-F5344CB8AC3E}">
        <p14:creationId xmlns:p14="http://schemas.microsoft.com/office/powerpoint/2010/main" val="21062284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Residual Stress</a:t>
            </a:r>
          </a:p>
        </p:txBody>
      </p:sp>
      <p:sp>
        <p:nvSpPr>
          <p:cNvPr id="3" name="Content Placeholder 2"/>
          <p:cNvSpPr>
            <a:spLocks noGrp="1"/>
          </p:cNvSpPr>
          <p:nvPr>
            <p:ph idx="1"/>
          </p:nvPr>
        </p:nvSpPr>
        <p:spPr/>
        <p:txBody>
          <a:bodyPr/>
          <a:lstStyle/>
          <a:p>
            <a:r>
              <a:rPr lang="en-MY" b="1" dirty="0"/>
              <a:t>Residual stresses</a:t>
            </a:r>
            <a:r>
              <a:rPr lang="en-MY" dirty="0"/>
              <a:t> are stresses that remain in a solid material after the original cause of the stresses has been removed. Residual stress may be desirable or undesirable.</a:t>
            </a:r>
          </a:p>
          <a:p>
            <a:r>
              <a:rPr lang="en-MY" dirty="0"/>
              <a:t>Residual stresses can occur through a variety of mechanisms including plastic deformations, temperature gradients (during thermal cycle) or structural changes (phase transformation). </a:t>
            </a:r>
          </a:p>
          <a:p>
            <a:r>
              <a:rPr lang="en-MY" dirty="0"/>
              <a:t>Heat from welding may cause localized expansion, which is taken up during welding by either the molten metal or the placement of parts being welded. </a:t>
            </a:r>
          </a:p>
          <a:p>
            <a:r>
              <a:rPr lang="en-MY" dirty="0"/>
              <a:t>When the finished weldment cools, some areas cool and contract more than others, leaving residual stresses.</a:t>
            </a:r>
          </a:p>
          <a:p>
            <a:endParaRPr lang="en-MY" dirty="0"/>
          </a:p>
        </p:txBody>
      </p:sp>
    </p:spTree>
    <p:extLst>
      <p:ext uri="{BB962C8B-B14F-4D97-AF65-F5344CB8AC3E}">
        <p14:creationId xmlns:p14="http://schemas.microsoft.com/office/powerpoint/2010/main" val="1346249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br>
              <a:rPr lang="en-US" dirty="0"/>
            </a:br>
            <a:r>
              <a:rPr lang="en-US" dirty="0"/>
              <a:t>Weld defects </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1714" y="2167321"/>
            <a:ext cx="8028571" cy="353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99349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sz="3200" dirty="0">
                <a:effectLst/>
              </a:rPr>
              <a:t>A </a:t>
            </a:r>
            <a:r>
              <a:rPr lang="en-US" sz="3200" b="1" dirty="0">
                <a:effectLst/>
              </a:rPr>
              <a:t>welding defect</a:t>
            </a:r>
            <a:r>
              <a:rPr lang="en-US" sz="3200" dirty="0">
                <a:effectLst/>
              </a:rPr>
              <a:t> is any flaw that compromises the usefulness of a weldment. There is a great variety of welding defects. Welding imperfections are classified according to ISO 6520 while their acceptable limits are specified in ISO 5817  and ISO 10042. </a:t>
            </a:r>
          </a:p>
          <a:p>
            <a:endParaRPr lang="en-US" dirty="0"/>
          </a:p>
        </p:txBody>
      </p:sp>
    </p:spTree>
    <p:extLst>
      <p:ext uri="{BB962C8B-B14F-4D97-AF65-F5344CB8AC3E}">
        <p14:creationId xmlns:p14="http://schemas.microsoft.com/office/powerpoint/2010/main" val="9559919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Hot cracking</a:t>
            </a:r>
          </a:p>
        </p:txBody>
      </p:sp>
      <p:sp>
        <p:nvSpPr>
          <p:cNvPr id="3" name="Content Placeholder 2"/>
          <p:cNvSpPr>
            <a:spLocks noGrp="1"/>
          </p:cNvSpPr>
          <p:nvPr>
            <p:ph idx="1"/>
          </p:nvPr>
        </p:nvSpPr>
        <p:spPr>
          <a:xfrm>
            <a:off x="535258" y="2113156"/>
            <a:ext cx="6168483" cy="4321097"/>
          </a:xfrm>
        </p:spPr>
        <p:txBody>
          <a:bodyPr>
            <a:normAutofit fontScale="92500" lnSpcReduction="10000"/>
          </a:bodyPr>
          <a:lstStyle/>
          <a:p>
            <a:r>
              <a:rPr lang="en-US" dirty="0"/>
              <a:t>Hot cracking, also known as solidification cracking, can occur with all metals, and happens in the fusion zone of a weld. </a:t>
            </a:r>
          </a:p>
          <a:p>
            <a:r>
              <a:rPr lang="en-US" dirty="0"/>
              <a:t>To diminish the probability of this type of cracking, excess material restraint should be avoided, and a proper filler material should be utilized.</a:t>
            </a:r>
          </a:p>
          <a:p>
            <a:r>
              <a:rPr lang="en-US" dirty="0"/>
              <a:t>Other causes include too high welding current, poor joint design that does not diffuse heat, impurities (such as sulfur and phosphorus), preheating, speed is too fast, and long arcs.</a:t>
            </a:r>
          </a:p>
          <a:p>
            <a:r>
              <a:rPr lang="en-US" dirty="0"/>
              <a:t>Both solidification cracking and hot cracking refer to the formation of shrinkage cracks during the solidification of weld metal</a:t>
            </a:r>
          </a:p>
          <a:p>
            <a:r>
              <a:rPr lang="en-US" dirty="0"/>
              <a:t>Solidification cracks can appear in several locations, and orientations, but most commonly are longitudinal </a:t>
            </a:r>
            <a:r>
              <a:rPr lang="en-US" dirty="0" err="1"/>
              <a:t>centreline</a:t>
            </a:r>
            <a:r>
              <a:rPr lang="en-US" dirty="0"/>
              <a:t> cracks</a:t>
            </a:r>
          </a:p>
          <a:p>
            <a:endParaRPr lang="en-US" dirty="0"/>
          </a:p>
        </p:txBody>
      </p:sp>
      <p:pic>
        <p:nvPicPr>
          <p:cNvPr id="2050" name="Picture 2" descr="https://encrypted-tbn1.gstatic.com/images?q=tbn:ANd9GcT2C6Hd9yzq_zxJHa9gFasxNknesDO622i_XzrLDd7E-7435_dx">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3494" y="3086101"/>
            <a:ext cx="484822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65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Cold cracking</a:t>
            </a:r>
          </a:p>
        </p:txBody>
      </p:sp>
      <p:sp>
        <p:nvSpPr>
          <p:cNvPr id="3" name="Content Placeholder 2"/>
          <p:cNvSpPr>
            <a:spLocks noGrp="1"/>
          </p:cNvSpPr>
          <p:nvPr>
            <p:ph idx="1"/>
          </p:nvPr>
        </p:nvSpPr>
        <p:spPr>
          <a:xfrm>
            <a:off x="1231095" y="1863625"/>
            <a:ext cx="8827305" cy="4023360"/>
          </a:xfrm>
        </p:spPr>
        <p:txBody>
          <a:bodyPr>
            <a:normAutofit/>
          </a:bodyPr>
          <a:lstStyle/>
          <a:p>
            <a:r>
              <a:rPr lang="en-US" dirty="0"/>
              <a:t>Residual stresses can reduce the strength of the base material, and can lead to catastrophic failure through cold cracking</a:t>
            </a:r>
          </a:p>
          <a:p>
            <a:r>
              <a:rPr lang="en-US" dirty="0"/>
              <a:t>The cracking occurs in the heat-affected zone of the base material. </a:t>
            </a:r>
          </a:p>
          <a:p>
            <a:r>
              <a:rPr lang="en-US" dirty="0"/>
              <a:t>To reduce the amount of distortion and residual stresses, the amount of heat input should be limited, and the welding sequence used should not be from one end directly to the other, but rather in segments.</a:t>
            </a:r>
          </a:p>
          <a:p>
            <a:pPr marL="0" indent="0">
              <a:buNone/>
            </a:pPr>
            <a:r>
              <a:rPr lang="en-US" dirty="0"/>
              <a:t> Cold cracking only occurs when all the following preconditions are met:</a:t>
            </a:r>
          </a:p>
          <a:p>
            <a:pPr marL="457200" indent="-457200">
              <a:buFont typeface="+mj-lt"/>
              <a:buAutoNum type="arabicPeriod"/>
            </a:pPr>
            <a:r>
              <a:rPr lang="en-US" dirty="0"/>
              <a:t>susceptible microstructure (e.g. </a:t>
            </a:r>
            <a:r>
              <a:rPr lang="en-US" dirty="0" err="1"/>
              <a:t>martensite</a:t>
            </a:r>
            <a:r>
              <a:rPr lang="en-US" dirty="0"/>
              <a:t>)</a:t>
            </a:r>
          </a:p>
          <a:p>
            <a:pPr marL="457200" indent="-457200">
              <a:buFont typeface="+mj-lt"/>
              <a:buAutoNum type="arabicPeriod"/>
            </a:pPr>
            <a:r>
              <a:rPr lang="en-US" dirty="0"/>
              <a:t>hydrogen present in the microstructure (hydrogen embrittlement)</a:t>
            </a:r>
          </a:p>
          <a:p>
            <a:pPr marL="457200" indent="-457200">
              <a:buFont typeface="+mj-lt"/>
              <a:buAutoNum type="arabicPeriod"/>
            </a:pPr>
            <a:r>
              <a:rPr lang="en-US" dirty="0"/>
              <a:t>service temperature environment (normal atmospheric pressure): -100 to +100°F</a:t>
            </a:r>
          </a:p>
        </p:txBody>
      </p:sp>
      <p:sp>
        <p:nvSpPr>
          <p:cNvPr id="4" name="AutoShape 2" descr="Image result for delay cracking welding"/>
          <p:cNvSpPr>
            <a:spLocks noChangeAspect="1" noChangeArrowheads="1"/>
          </p:cNvSpPr>
          <p:nvPr/>
        </p:nvSpPr>
        <p:spPr bwMode="auto">
          <a:xfrm>
            <a:off x="1524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8237" y="3627117"/>
            <a:ext cx="2600325" cy="164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336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Lamellar tear </a:t>
            </a:r>
          </a:p>
        </p:txBody>
      </p:sp>
      <p:sp>
        <p:nvSpPr>
          <p:cNvPr id="3" name="Content Placeholder 2"/>
          <p:cNvSpPr>
            <a:spLocks noGrp="1"/>
          </p:cNvSpPr>
          <p:nvPr>
            <p:ph idx="1"/>
          </p:nvPr>
        </p:nvSpPr>
        <p:spPr/>
        <p:txBody>
          <a:bodyPr>
            <a:normAutofit/>
          </a:bodyPr>
          <a:lstStyle/>
          <a:p>
            <a:r>
              <a:rPr lang="en-US" dirty="0"/>
              <a:t>Lamellar tearing can occur beneath the weld especially in rolled steel plate which has poor through-thickness ductility.</a:t>
            </a:r>
          </a:p>
          <a:p>
            <a:r>
              <a:rPr lang="en-US" dirty="0"/>
              <a:t>The principal distinguishing feature of lamellar tearing is that it occurs in T-butt and fillet welds normally observed in the parent metal parallel to the weld fusion boundary and the plate surface</a:t>
            </a:r>
          </a:p>
          <a:p>
            <a:r>
              <a:rPr lang="en-US" dirty="0">
                <a:effectLst/>
              </a:rPr>
              <a:t>Lamellar tearing is caused mainly by sulfurous inclusions in the material. Other causes include an excess of hydrogen in the alloy. </a:t>
            </a:r>
          </a:p>
          <a:p>
            <a:r>
              <a:rPr lang="en-US" dirty="0">
                <a:effectLst/>
              </a:rPr>
              <a:t>This defect can be mitigated by keeping the amount of sulfur in the steel alloy below 0.005%.</a:t>
            </a:r>
          </a:p>
          <a:p>
            <a:r>
              <a:rPr lang="en-US" dirty="0">
                <a:effectLst/>
              </a:rPr>
              <a:t>Adding rare earth elements, zirconium, or calcium to the alloy to control the configuration of sulfur inclusions throughout the metal lattice can also mitigate the problem</a:t>
            </a:r>
            <a:endParaRPr lang="en-US" dirty="0"/>
          </a:p>
          <a:p>
            <a:r>
              <a:rPr lang="en-US" dirty="0"/>
              <a:t> </a:t>
            </a:r>
          </a:p>
        </p:txBody>
      </p:sp>
    </p:spTree>
    <p:extLst>
      <p:ext uri="{BB962C8B-B14F-4D97-AF65-F5344CB8AC3E}">
        <p14:creationId xmlns:p14="http://schemas.microsoft.com/office/powerpoint/2010/main" val="196119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70078" y="0"/>
            <a:ext cx="9190848" cy="6200078"/>
          </a:xfrm>
          <a:prstGeom prst="rect">
            <a:avLst/>
          </a:prstGeom>
        </p:spPr>
      </p:pic>
    </p:spTree>
    <p:extLst>
      <p:ext uri="{BB962C8B-B14F-4D97-AF65-F5344CB8AC3E}">
        <p14:creationId xmlns:p14="http://schemas.microsoft.com/office/powerpoint/2010/main" val="18335931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Lamellar tear </a:t>
            </a:r>
          </a:p>
        </p:txBody>
      </p:sp>
      <p:sp>
        <p:nvSpPr>
          <p:cNvPr id="3" name="Content Placeholder 2"/>
          <p:cNvSpPr>
            <a:spLocks noGrp="1"/>
          </p:cNvSpPr>
          <p:nvPr>
            <p:ph idx="1"/>
          </p:nvPr>
        </p:nvSpPr>
        <p:spPr>
          <a:xfrm>
            <a:off x="1097280" y="1845734"/>
            <a:ext cx="5247764" cy="4023360"/>
          </a:xfrm>
        </p:spPr>
        <p:txBody>
          <a:bodyPr>
            <a:normAutofit/>
          </a:bodyPr>
          <a:lstStyle/>
          <a:p>
            <a:r>
              <a:rPr lang="en-US" dirty="0"/>
              <a:t>It is generally </a:t>
            </a:r>
            <a:r>
              <a:rPr lang="en-US" dirty="0" err="1"/>
              <a:t>recognised</a:t>
            </a:r>
            <a:r>
              <a:rPr lang="en-US" dirty="0"/>
              <a:t> that there are three conditions which must be satisfied for lamellar tearing to occur:</a:t>
            </a:r>
          </a:p>
          <a:p>
            <a:r>
              <a:rPr lang="en-US" dirty="0"/>
              <a:t>1.Transverse strain - the shrinkage strains on welding must act in the short direction of the plate </a:t>
            </a:r>
            <a:r>
              <a:rPr lang="en-US" dirty="0" err="1"/>
              <a:t>ie</a:t>
            </a:r>
            <a:r>
              <a:rPr lang="en-US" dirty="0"/>
              <a:t> through the plate thickness</a:t>
            </a:r>
          </a:p>
          <a:p>
            <a:r>
              <a:rPr lang="en-US" dirty="0"/>
              <a:t>2.Weld orientation - the fusion boundary will be roughly parallel to the plane of the inclusions</a:t>
            </a:r>
          </a:p>
          <a:p>
            <a:r>
              <a:rPr lang="en-US" dirty="0"/>
              <a:t>3.Material susceptibility - the plate must have poor ductility in the through-thickness direction </a:t>
            </a:r>
          </a:p>
          <a:p>
            <a:endParaRPr lang="en-US" dirty="0"/>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991" y="1845734"/>
            <a:ext cx="31718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532" y="4001429"/>
            <a:ext cx="17526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160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01C02-B4EF-8ED6-7C5B-5C95349AF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1A69E-6531-D16C-AB9D-D56ECFECDF95}"/>
              </a:ext>
            </a:extLst>
          </p:cNvPr>
          <p:cNvSpPr>
            <a:spLocks noGrp="1"/>
          </p:cNvSpPr>
          <p:nvPr>
            <p:ph type="title"/>
          </p:nvPr>
        </p:nvSpPr>
        <p:spPr/>
        <p:txBody>
          <a:bodyPr/>
          <a:lstStyle/>
          <a:p>
            <a:r>
              <a:rPr lang="en-US" dirty="0"/>
              <a:t>Lamellar tear : </a:t>
            </a:r>
            <a:r>
              <a:rPr lang="en-US" b="1" dirty="0"/>
              <a:t>Mitigation Strategies</a:t>
            </a:r>
            <a:endParaRPr lang="en-US" dirty="0"/>
          </a:p>
        </p:txBody>
      </p:sp>
      <p:pic>
        <p:nvPicPr>
          <p:cNvPr id="4098" name="Picture 2">
            <a:extLst>
              <a:ext uri="{FF2B5EF4-FFF2-40B4-BE49-F238E27FC236}">
                <a16:creationId xmlns:a16="http://schemas.microsoft.com/office/drawing/2014/main" id="{3B519D20-EDCA-1650-E7DE-9677F1291E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6991" y="1845734"/>
            <a:ext cx="3171825"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a:extLst>
              <a:ext uri="{FF2B5EF4-FFF2-40B4-BE49-F238E27FC236}">
                <a16:creationId xmlns:a16="http://schemas.microsoft.com/office/drawing/2014/main" id="{D94E7FDC-0030-DD82-1E71-43897D7D7C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8532" y="4001429"/>
            <a:ext cx="17526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a:extLst>
              <a:ext uri="{FF2B5EF4-FFF2-40B4-BE49-F238E27FC236}">
                <a16:creationId xmlns:a16="http://schemas.microsoft.com/office/drawing/2014/main" id="{31CE5B32-56F4-D71B-8A67-71CEE4D63CAC}"/>
              </a:ext>
            </a:extLst>
          </p:cNvPr>
          <p:cNvSpPr txBox="1"/>
          <p:nvPr/>
        </p:nvSpPr>
        <p:spPr>
          <a:xfrm>
            <a:off x="1097280" y="2126535"/>
            <a:ext cx="6097772" cy="3539430"/>
          </a:xfrm>
          <a:prstGeom prst="rect">
            <a:avLst/>
          </a:prstGeom>
          <a:noFill/>
        </p:spPr>
        <p:txBody>
          <a:bodyPr wrap="square">
            <a:spAutoFit/>
          </a:bodyPr>
          <a:lstStyle/>
          <a:p>
            <a:pPr>
              <a:buFont typeface="Arial" panose="020B0604020202020204" pitchFamily="34" charset="0"/>
              <a:buChar char="•"/>
            </a:pPr>
            <a:r>
              <a:rPr lang="en-US" sz="2800" dirty="0"/>
              <a:t>Use </a:t>
            </a:r>
            <a:r>
              <a:rPr lang="en-US" sz="2800" b="1" dirty="0"/>
              <a:t>Z-quality plates</a:t>
            </a:r>
            <a:r>
              <a:rPr lang="en-US" sz="2800" dirty="0"/>
              <a:t> (improved through-thickness ductility).</a:t>
            </a:r>
          </a:p>
          <a:p>
            <a:pPr>
              <a:buFont typeface="Arial" panose="020B0604020202020204" pitchFamily="34" charset="0"/>
              <a:buChar char="•"/>
            </a:pPr>
            <a:r>
              <a:rPr lang="en-US" sz="2800" dirty="0"/>
              <a:t>Redesign weld to reduce stress direction across the plate thickness.</a:t>
            </a:r>
          </a:p>
          <a:p>
            <a:pPr>
              <a:buFont typeface="Arial" panose="020B0604020202020204" pitchFamily="34" charset="0"/>
              <a:buChar char="•"/>
            </a:pPr>
            <a:r>
              <a:rPr lang="en-US" sz="2800" dirty="0"/>
              <a:t>Use </a:t>
            </a:r>
            <a:r>
              <a:rPr lang="en-US" sz="2800" b="1" dirty="0"/>
              <a:t>butter layers</a:t>
            </a:r>
            <a:r>
              <a:rPr lang="en-US" sz="2800" dirty="0"/>
              <a:t> or </a:t>
            </a:r>
            <a:r>
              <a:rPr lang="en-US" sz="2800" b="1" dirty="0"/>
              <a:t>multi-pass welds</a:t>
            </a:r>
            <a:r>
              <a:rPr lang="en-US" sz="2800" dirty="0"/>
              <a:t> to relieve constraint.</a:t>
            </a:r>
          </a:p>
          <a:p>
            <a:pPr>
              <a:buFont typeface="Arial" panose="020B0604020202020204" pitchFamily="34" charset="0"/>
              <a:buChar char="•"/>
            </a:pPr>
            <a:r>
              <a:rPr lang="en-US" sz="2800" dirty="0"/>
              <a:t>Control welding parameters to reduce heat input.</a:t>
            </a:r>
          </a:p>
        </p:txBody>
      </p:sp>
    </p:spTree>
    <p:extLst>
      <p:ext uri="{BB962C8B-B14F-4D97-AF65-F5344CB8AC3E}">
        <p14:creationId xmlns:p14="http://schemas.microsoft.com/office/powerpoint/2010/main" val="24879085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SR (Stress Relief) Cracking</a:t>
            </a:r>
          </a:p>
        </p:txBody>
      </p:sp>
      <p:sp>
        <p:nvSpPr>
          <p:cNvPr id="3" name="Content Placeholder 2"/>
          <p:cNvSpPr>
            <a:spLocks noGrp="1"/>
          </p:cNvSpPr>
          <p:nvPr>
            <p:ph idx="1"/>
          </p:nvPr>
        </p:nvSpPr>
        <p:spPr/>
        <p:txBody>
          <a:bodyPr>
            <a:normAutofit/>
          </a:bodyPr>
          <a:lstStyle/>
          <a:p>
            <a:r>
              <a:rPr lang="en-US" dirty="0"/>
              <a:t>Stress-relief cracking occurs only in metals that can precipitation-harden during such elevated-temperature exposure. It usually intergranular in nature, and is generally observed in the coarse-grained region of the weld heat-affected zone.</a:t>
            </a:r>
          </a:p>
          <a:p>
            <a:r>
              <a:rPr lang="en-US" dirty="0"/>
              <a:t>Stress-relief cracking is a major cause of weld failures in creep-resistant, precipitation-strengthened materials such as ferrite alloy steels, stainless steels, and Ni-based alloys</a:t>
            </a:r>
          </a:p>
          <a:p>
            <a:r>
              <a:rPr lang="en-US" dirty="0"/>
              <a:t>Different metals or alloys exhibit different types of stress relief mechanisms</a:t>
            </a:r>
          </a:p>
          <a:p>
            <a:r>
              <a:rPr lang="en-US" dirty="0"/>
              <a:t>Occurs during PWHT</a:t>
            </a:r>
          </a:p>
        </p:txBody>
      </p:sp>
    </p:spTree>
    <p:extLst>
      <p:ext uri="{BB962C8B-B14F-4D97-AF65-F5344CB8AC3E}">
        <p14:creationId xmlns:p14="http://schemas.microsoft.com/office/powerpoint/2010/main" val="147522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 in RPV</a:t>
            </a:r>
          </a:p>
        </p:txBody>
      </p:sp>
      <p:pic>
        <p:nvPicPr>
          <p:cNvPr id="4" name="Picture 3"/>
          <p:cNvPicPr>
            <a:picLocks noChangeAspect="1"/>
          </p:cNvPicPr>
          <p:nvPr/>
        </p:nvPicPr>
        <p:blipFill>
          <a:blip r:embed="rId2"/>
          <a:stretch>
            <a:fillRect/>
          </a:stretch>
        </p:blipFill>
        <p:spPr>
          <a:xfrm>
            <a:off x="1669309" y="1926645"/>
            <a:ext cx="5485714" cy="4342857"/>
          </a:xfrm>
          <a:prstGeom prst="rect">
            <a:avLst/>
          </a:prstGeom>
        </p:spPr>
      </p:pic>
      <p:sp>
        <p:nvSpPr>
          <p:cNvPr id="5" name="Rectangle 4"/>
          <p:cNvSpPr/>
          <p:nvPr/>
        </p:nvSpPr>
        <p:spPr>
          <a:xfrm>
            <a:off x="8009914" y="5630695"/>
            <a:ext cx="2670731" cy="369332"/>
          </a:xfrm>
          <a:prstGeom prst="rect">
            <a:avLst/>
          </a:prstGeom>
        </p:spPr>
        <p:txBody>
          <a:bodyPr wrap="none">
            <a:spAutoFit/>
          </a:bodyPr>
          <a:lstStyle/>
          <a:p>
            <a:r>
              <a:rPr lang="en-MY" b="1" dirty="0">
                <a:solidFill>
                  <a:srgbClr val="FF0000"/>
                </a:solidFill>
              </a:rPr>
              <a:t>No longitudinal weld lines</a:t>
            </a:r>
          </a:p>
        </p:txBody>
      </p:sp>
    </p:spTree>
    <p:extLst>
      <p:ext uri="{BB962C8B-B14F-4D97-AF65-F5344CB8AC3E}">
        <p14:creationId xmlns:p14="http://schemas.microsoft.com/office/powerpoint/2010/main" val="21826150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 in  RPV head, control rod drive nozzle</a:t>
            </a:r>
          </a:p>
        </p:txBody>
      </p:sp>
      <p:pic>
        <p:nvPicPr>
          <p:cNvPr id="4" name="Picture 3"/>
          <p:cNvPicPr>
            <a:picLocks noChangeAspect="1"/>
          </p:cNvPicPr>
          <p:nvPr/>
        </p:nvPicPr>
        <p:blipFill>
          <a:blip r:embed="rId2"/>
          <a:stretch>
            <a:fillRect/>
          </a:stretch>
        </p:blipFill>
        <p:spPr>
          <a:xfrm>
            <a:off x="3657905" y="1876395"/>
            <a:ext cx="3813412" cy="4304985"/>
          </a:xfrm>
          <a:prstGeom prst="rect">
            <a:avLst/>
          </a:prstGeom>
        </p:spPr>
      </p:pic>
    </p:spTree>
    <p:extLst>
      <p:ext uri="{BB962C8B-B14F-4D97-AF65-F5344CB8AC3E}">
        <p14:creationId xmlns:p14="http://schemas.microsoft.com/office/powerpoint/2010/main" val="15682091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Welding Dilution</a:t>
            </a:r>
          </a:p>
        </p:txBody>
      </p:sp>
      <p:sp>
        <p:nvSpPr>
          <p:cNvPr id="3" name="Content Placeholder 2"/>
          <p:cNvSpPr>
            <a:spLocks noGrp="1"/>
          </p:cNvSpPr>
          <p:nvPr>
            <p:ph idx="1"/>
          </p:nvPr>
        </p:nvSpPr>
        <p:spPr/>
        <p:txBody>
          <a:bodyPr/>
          <a:lstStyle/>
          <a:p>
            <a:r>
              <a:rPr lang="en-MY" dirty="0"/>
              <a:t>The dilution in welding terms is defined as the weight of the base metal melted divided by the total weight of the weld metal. </a:t>
            </a:r>
          </a:p>
          <a:p>
            <a:r>
              <a:rPr lang="en-MY" dirty="0"/>
              <a:t>For example, if we have a dilution of 0.40, the fraction of the weld metal that came from the consumable electrode is 0.60.</a:t>
            </a:r>
          </a:p>
        </p:txBody>
      </p:sp>
    </p:spTree>
    <p:extLst>
      <p:ext uri="{BB962C8B-B14F-4D97-AF65-F5344CB8AC3E}">
        <p14:creationId xmlns:p14="http://schemas.microsoft.com/office/powerpoint/2010/main" val="159512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Cycle</a:t>
            </a:r>
          </a:p>
        </p:txBody>
      </p:sp>
      <p:sp>
        <p:nvSpPr>
          <p:cNvPr id="3" name="Content Placeholder 2"/>
          <p:cNvSpPr>
            <a:spLocks noGrp="1"/>
          </p:cNvSpPr>
          <p:nvPr>
            <p:ph idx="1"/>
          </p:nvPr>
        </p:nvSpPr>
        <p:spPr/>
        <p:txBody>
          <a:bodyPr/>
          <a:lstStyle/>
          <a:p>
            <a:r>
              <a:rPr lang="en-MY" dirty="0"/>
              <a:t>There is an influence of localized reheating and chilling during the overlapping of successive weld metal. </a:t>
            </a:r>
          </a:p>
          <a:p>
            <a:r>
              <a:rPr lang="en-MY" dirty="0"/>
              <a:t>Regions adjacent to each new weld bead experience short-time, high-temperature reheats. </a:t>
            </a:r>
          </a:p>
          <a:p>
            <a:r>
              <a:rPr lang="en-MY" dirty="0"/>
              <a:t>Then considerable variations in dislocation density also occur depending upon position in the welds, resulting in the heterogeneous hardness distribution. </a:t>
            </a:r>
          </a:p>
          <a:p>
            <a:r>
              <a:rPr lang="en-MY" dirty="0"/>
              <a:t>Shrinkage and thermal stresses experienced on welding cause significant deformation of inner weld bead compared to surface bead. These also affect on the surrounding parent metals. </a:t>
            </a:r>
          </a:p>
        </p:txBody>
      </p:sp>
    </p:spTree>
    <p:extLst>
      <p:ext uri="{BB962C8B-B14F-4D97-AF65-F5344CB8AC3E}">
        <p14:creationId xmlns:p14="http://schemas.microsoft.com/office/powerpoint/2010/main" val="426300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Post Weld Heat Treatment</a:t>
            </a:r>
          </a:p>
        </p:txBody>
      </p:sp>
      <p:sp>
        <p:nvSpPr>
          <p:cNvPr id="3" name="Content Placeholder 2"/>
          <p:cNvSpPr>
            <a:spLocks noGrp="1"/>
          </p:cNvSpPr>
          <p:nvPr>
            <p:ph idx="1"/>
          </p:nvPr>
        </p:nvSpPr>
        <p:spPr/>
        <p:txBody>
          <a:bodyPr>
            <a:normAutofit/>
          </a:bodyPr>
          <a:lstStyle/>
          <a:p>
            <a:r>
              <a:rPr lang="en-MY" dirty="0"/>
              <a:t>Post Weld Heat Treatment is performed after welding, generally at a higher temperature and with different objectives than Preheat/</a:t>
            </a:r>
            <a:r>
              <a:rPr lang="en-MY" dirty="0" err="1"/>
              <a:t>Interpass</a:t>
            </a:r>
            <a:r>
              <a:rPr lang="en-MY" dirty="0"/>
              <a:t> heating. </a:t>
            </a:r>
          </a:p>
          <a:p>
            <a:r>
              <a:rPr lang="en-MY" dirty="0"/>
              <a:t>PWHT method is applied with the work piece at temperatures up to 600° F (316° C).</a:t>
            </a:r>
          </a:p>
          <a:p>
            <a:r>
              <a:rPr lang="en-MY" dirty="0"/>
              <a:t>Local PWHT of carbon and low alloy steels is typically performed below the lower critical transformation temperature and is therefore referred to as subcritical. </a:t>
            </a:r>
          </a:p>
          <a:p>
            <a:r>
              <a:rPr lang="en-MY" dirty="0"/>
              <a:t>The lower and upper critical transformation temperatures indicate where the crystal structure of steel begins and finally completes a change from body </a:t>
            </a:r>
            <a:r>
              <a:rPr lang="en-MY" dirty="0" err="1"/>
              <a:t>centered</a:t>
            </a:r>
            <a:r>
              <a:rPr lang="en-MY" dirty="0"/>
              <a:t> cubic (BCC) to face </a:t>
            </a:r>
            <a:r>
              <a:rPr lang="en-MY" dirty="0" err="1"/>
              <a:t>centered</a:t>
            </a:r>
            <a:r>
              <a:rPr lang="en-MY" dirty="0"/>
              <a:t> cubic (FCC) upon heating (the reverse upon cooling). </a:t>
            </a:r>
          </a:p>
        </p:txBody>
      </p:sp>
    </p:spTree>
    <p:extLst>
      <p:ext uri="{BB962C8B-B14F-4D97-AF65-F5344CB8AC3E}">
        <p14:creationId xmlns:p14="http://schemas.microsoft.com/office/powerpoint/2010/main" val="304612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dirty="0"/>
              <a:t>There are several reasons why local supercritical PWHT (above the upper critical transformation temperature) such as annealing is not desirable. </a:t>
            </a:r>
          </a:p>
          <a:p>
            <a:r>
              <a:rPr lang="en-MY" dirty="0"/>
              <a:t>The temperature gradients inherent to local PWHT would produce subcritical, </a:t>
            </a:r>
            <a:r>
              <a:rPr lang="en-MY" dirty="0" err="1"/>
              <a:t>intercritical</a:t>
            </a:r>
            <a:r>
              <a:rPr lang="en-MY" dirty="0"/>
              <a:t> and supercritical temperature regions. </a:t>
            </a:r>
          </a:p>
          <a:p>
            <a:r>
              <a:rPr lang="en-MY" dirty="0"/>
              <a:t>Depending upon the prior heat treatment of the material, this could result in a detrimental effect upon properties (tensile/yield strength and impact toughness) and/or local inhomogeneity (irregularity). </a:t>
            </a:r>
          </a:p>
          <a:p>
            <a:r>
              <a:rPr lang="en-MY" dirty="0"/>
              <a:t>Additionally, reduced material strength at supercritical temperatures creates a greater likelihood for distortion.</a:t>
            </a:r>
          </a:p>
        </p:txBody>
      </p:sp>
    </p:spTree>
    <p:extLst>
      <p:ext uri="{BB962C8B-B14F-4D97-AF65-F5344CB8AC3E}">
        <p14:creationId xmlns:p14="http://schemas.microsoft.com/office/powerpoint/2010/main" val="150224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Benefits</a:t>
            </a:r>
          </a:p>
        </p:txBody>
      </p:sp>
      <p:sp>
        <p:nvSpPr>
          <p:cNvPr id="3" name="Content Placeholder 2"/>
          <p:cNvSpPr>
            <a:spLocks noGrp="1"/>
          </p:cNvSpPr>
          <p:nvPr>
            <p:ph idx="1"/>
          </p:nvPr>
        </p:nvSpPr>
        <p:spPr/>
        <p:txBody>
          <a:bodyPr/>
          <a:lstStyle/>
          <a:p>
            <a:r>
              <a:rPr lang="en-MY" dirty="0"/>
              <a:t>Three primary benefits of PWHT are recognized. </a:t>
            </a:r>
          </a:p>
          <a:p>
            <a:r>
              <a:rPr lang="en-MY" dirty="0"/>
              <a:t>These are tempering, relaxation of residual stresses and hydrogen removal. </a:t>
            </a:r>
          </a:p>
          <a:p>
            <a:r>
              <a:rPr lang="en-MY" dirty="0"/>
              <a:t>Consequential benefits such as avoidance of hydrogen induced cracking, dimensional stability, and improved ductility toughness and corrosion resistance result from the primary benefits. </a:t>
            </a:r>
          </a:p>
          <a:p>
            <a:r>
              <a:rPr lang="en-MY" dirty="0"/>
              <a:t>It is important that PWHT conditions be determined based upon the desired objectives. With regard to local PWHT this is especially true for stress relaxation.</a:t>
            </a:r>
          </a:p>
        </p:txBody>
      </p:sp>
    </p:spTree>
    <p:extLst>
      <p:ext uri="{BB962C8B-B14F-4D97-AF65-F5344CB8AC3E}">
        <p14:creationId xmlns:p14="http://schemas.microsoft.com/office/powerpoint/2010/main" val="273649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5870F-8716-02F0-A862-4AE269D97AA1}"/>
              </a:ext>
            </a:extLst>
          </p:cNvPr>
          <p:cNvSpPr>
            <a:spLocks noGrp="1"/>
          </p:cNvSpPr>
          <p:nvPr>
            <p:ph type="title"/>
          </p:nvPr>
        </p:nvSpPr>
        <p:spPr>
          <a:xfrm>
            <a:off x="1066800" y="584792"/>
            <a:ext cx="10058400" cy="1159425"/>
          </a:xfrm>
        </p:spPr>
        <p:txBody>
          <a:bodyPr anchor="ctr"/>
          <a:lstStyle/>
          <a:p>
            <a:pPr algn="ctr"/>
            <a:r>
              <a:rPr lang="en-US" b="1" dirty="0"/>
              <a:t>POP QUIZ – THINK PAIR SHARE</a:t>
            </a:r>
          </a:p>
        </p:txBody>
      </p:sp>
      <p:sp>
        <p:nvSpPr>
          <p:cNvPr id="3" name="Content Placeholder 2">
            <a:extLst>
              <a:ext uri="{FF2B5EF4-FFF2-40B4-BE49-F238E27FC236}">
                <a16:creationId xmlns:a16="http://schemas.microsoft.com/office/drawing/2014/main" id="{43E5159C-269F-391B-AE03-D3BE3BF18FE9}"/>
              </a:ext>
            </a:extLst>
          </p:cNvPr>
          <p:cNvSpPr>
            <a:spLocks noGrp="1"/>
          </p:cNvSpPr>
          <p:nvPr>
            <p:ph idx="1"/>
          </p:nvPr>
        </p:nvSpPr>
        <p:spPr>
          <a:xfrm>
            <a:off x="1097280" y="1813835"/>
            <a:ext cx="10058400" cy="4459373"/>
          </a:xfrm>
        </p:spPr>
        <p:txBody>
          <a:bodyPr>
            <a:normAutofit/>
          </a:bodyPr>
          <a:lstStyle/>
          <a:p>
            <a:r>
              <a:rPr lang="en-US" dirty="0"/>
              <a:t>1. Get a partner (2 person per group – total 4 groups) </a:t>
            </a:r>
          </a:p>
          <a:p>
            <a:r>
              <a:rPr lang="en-US" dirty="0"/>
              <a:t>2. Each group will be assigned to different parts of reactors:</a:t>
            </a:r>
          </a:p>
          <a:p>
            <a:pPr lvl="1"/>
            <a:r>
              <a:rPr lang="en-US" dirty="0"/>
              <a:t>Group 1 – Reactor core</a:t>
            </a:r>
          </a:p>
          <a:p>
            <a:pPr lvl="1"/>
            <a:r>
              <a:rPr lang="en-US" dirty="0"/>
              <a:t>Group 2 – Pressurizer and steam generator</a:t>
            </a:r>
          </a:p>
          <a:p>
            <a:pPr lvl="1"/>
            <a:r>
              <a:rPr lang="en-US" dirty="0"/>
              <a:t>Group 3 – Turbine, electric generator and condenser</a:t>
            </a:r>
          </a:p>
          <a:p>
            <a:pPr lvl="1"/>
            <a:r>
              <a:rPr lang="en-US" dirty="0"/>
              <a:t>Group 4 – Primary and secondary loop coolant system</a:t>
            </a:r>
          </a:p>
          <a:p>
            <a:r>
              <a:rPr lang="en-US" dirty="0"/>
              <a:t>3. Question – Based on the figure, think about the reason why specific types of steels is needed for the reactor parts assigned to your group. (You can google to find the information about the steels and its purposes) </a:t>
            </a:r>
            <a:r>
              <a:rPr lang="en-US" b="1" dirty="0"/>
              <a:t>(5 minutes)</a:t>
            </a:r>
          </a:p>
          <a:p>
            <a:r>
              <a:rPr lang="en-US" dirty="0"/>
              <a:t>4. Share your findings with your partner. </a:t>
            </a:r>
            <a:r>
              <a:rPr lang="en-US" b="1" dirty="0"/>
              <a:t>(3 minutes)</a:t>
            </a:r>
          </a:p>
          <a:p>
            <a:r>
              <a:rPr lang="en-US" dirty="0"/>
              <a:t>5. Share your findings with the class. </a:t>
            </a:r>
            <a:r>
              <a:rPr lang="en-US" b="1" dirty="0"/>
              <a:t>(3 minutes per group)</a:t>
            </a:r>
          </a:p>
        </p:txBody>
      </p:sp>
    </p:spTree>
    <p:extLst>
      <p:ext uri="{BB962C8B-B14F-4D97-AF65-F5344CB8AC3E}">
        <p14:creationId xmlns:p14="http://schemas.microsoft.com/office/powerpoint/2010/main" val="24297811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Adverse effects</a:t>
            </a:r>
          </a:p>
        </p:txBody>
      </p:sp>
      <p:sp>
        <p:nvSpPr>
          <p:cNvPr id="3" name="Content Placeholder 2"/>
          <p:cNvSpPr>
            <a:spLocks noGrp="1"/>
          </p:cNvSpPr>
          <p:nvPr>
            <p:ph idx="1"/>
          </p:nvPr>
        </p:nvSpPr>
        <p:spPr/>
        <p:txBody>
          <a:bodyPr/>
          <a:lstStyle/>
          <a:p>
            <a:r>
              <a:rPr lang="en-MY" dirty="0"/>
              <a:t> The adverse effects can include decreased tensile strength, reduced creep strength and generally caused by embrittlement due to precipitate formation</a:t>
            </a:r>
          </a:p>
          <a:p>
            <a:r>
              <a:rPr lang="en-MY" dirty="0"/>
              <a:t>The influence of PWHT on properties primarily depends upon the composition of the weld metal and base metal and prior thermal and mechanical processing of the base metal. </a:t>
            </a:r>
          </a:p>
          <a:p>
            <a:r>
              <a:rPr lang="en-MY" dirty="0"/>
              <a:t>If PWHT is run at higher than specified temperatures and / or longer specified soak times the work piece can become more brittle than desired.</a:t>
            </a:r>
          </a:p>
        </p:txBody>
      </p:sp>
    </p:spTree>
    <p:extLst>
      <p:ext uri="{BB962C8B-B14F-4D97-AF65-F5344CB8AC3E}">
        <p14:creationId xmlns:p14="http://schemas.microsoft.com/office/powerpoint/2010/main" val="26435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RS (Residual Stress) in Cladding</a:t>
            </a:r>
          </a:p>
        </p:txBody>
      </p:sp>
      <p:sp>
        <p:nvSpPr>
          <p:cNvPr id="3" name="Content Placeholder 2"/>
          <p:cNvSpPr>
            <a:spLocks noGrp="1"/>
          </p:cNvSpPr>
          <p:nvPr>
            <p:ph idx="1"/>
          </p:nvPr>
        </p:nvSpPr>
        <p:spPr>
          <a:xfrm>
            <a:off x="1097280" y="1845734"/>
            <a:ext cx="5526804" cy="4023360"/>
          </a:xfrm>
        </p:spPr>
        <p:txBody>
          <a:bodyPr/>
          <a:lstStyle/>
          <a:p>
            <a:r>
              <a:rPr lang="en-MY" dirty="0"/>
              <a:t>The  profile  and  magnitude  of  the  cladding  residual  stresses  depend  mainly  upon  cladding composition,  cladding  thickness,  clad  component  geometry  and  temperature.  </a:t>
            </a:r>
          </a:p>
          <a:p>
            <a:r>
              <a:rPr lang="en-MY" dirty="0"/>
              <a:t>The  peak  of  the cladding residual stresses is about 2-3 mm under the surface of the clad layer, and values in the range of 150 and 500 MPa are reported. </a:t>
            </a:r>
          </a:p>
        </p:txBody>
      </p:sp>
      <p:pic>
        <p:nvPicPr>
          <p:cNvPr id="4" name="Picture 3"/>
          <p:cNvPicPr>
            <a:picLocks noChangeAspect="1"/>
          </p:cNvPicPr>
          <p:nvPr/>
        </p:nvPicPr>
        <p:blipFill>
          <a:blip r:embed="rId2"/>
          <a:stretch>
            <a:fillRect/>
          </a:stretch>
        </p:blipFill>
        <p:spPr>
          <a:xfrm>
            <a:off x="6831330" y="1961939"/>
            <a:ext cx="4324350" cy="3790950"/>
          </a:xfrm>
          <a:prstGeom prst="rect">
            <a:avLst/>
          </a:prstGeom>
        </p:spPr>
      </p:pic>
    </p:spTree>
    <p:extLst>
      <p:ext uri="{BB962C8B-B14F-4D97-AF65-F5344CB8AC3E}">
        <p14:creationId xmlns:p14="http://schemas.microsoft.com/office/powerpoint/2010/main" val="331425748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a:bodyPr>
          <a:lstStyle/>
          <a:p>
            <a:r>
              <a:rPr lang="en-MY" dirty="0"/>
              <a:t>A peak value of cladding residual stresses in the whole clad layer to be equal  to  the  yield  strength  of  the  cladding  material  (around  300  MPa)  at  room  temperature. </a:t>
            </a:r>
          </a:p>
          <a:p>
            <a:r>
              <a:rPr lang="en-MY" dirty="0"/>
              <a:t>Providing that the clad component has received PWHT, it can be assumed no residual stresses in the underlying base material.</a:t>
            </a:r>
          </a:p>
          <a:p>
            <a:r>
              <a:rPr lang="en-MY" dirty="0"/>
              <a:t>For the nuclear pressure vessel, it is also reasonable to assume that the cladding stress free temperature is at the operation temperature of the vessel (around 300 °C).</a:t>
            </a:r>
          </a:p>
          <a:p>
            <a:r>
              <a:rPr lang="en-MY" dirty="0"/>
              <a:t>The cladding residual stresses have negligible influence on </a:t>
            </a:r>
            <a:r>
              <a:rPr lang="en-MY" dirty="0" err="1"/>
              <a:t>subclad</a:t>
            </a:r>
            <a:r>
              <a:rPr lang="en-MY" dirty="0"/>
              <a:t> crack behaviour in clad components (receiving PWHT).</a:t>
            </a:r>
          </a:p>
          <a:p>
            <a:r>
              <a:rPr lang="en-MY" dirty="0"/>
              <a:t>It has also been shown that the crack growth for  </a:t>
            </a:r>
            <a:r>
              <a:rPr lang="en-MY" dirty="0" err="1"/>
              <a:t>subclad</a:t>
            </a:r>
            <a:r>
              <a:rPr lang="en-MY" dirty="0"/>
              <a:t>  cracks  would  be  towards  the  base  material  direction,  and  the  clad  layer  mainly remains intact during the loading. </a:t>
            </a:r>
          </a:p>
        </p:txBody>
      </p:sp>
    </p:spTree>
    <p:extLst>
      <p:ext uri="{BB962C8B-B14F-4D97-AF65-F5344CB8AC3E}">
        <p14:creationId xmlns:p14="http://schemas.microsoft.com/office/powerpoint/2010/main" val="3715963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2574758"/>
            <a:ext cx="10058400" cy="1750354"/>
          </a:xfrm>
        </p:spPr>
        <p:txBody>
          <a:bodyPr>
            <a:normAutofit fontScale="90000"/>
          </a:bodyPr>
          <a:lstStyle/>
          <a:p>
            <a:br>
              <a:rPr lang="en-MY" dirty="0"/>
            </a:br>
            <a:br>
              <a:rPr lang="en-MY" dirty="0"/>
            </a:br>
            <a:br>
              <a:rPr lang="en-MY" dirty="0"/>
            </a:br>
            <a:r>
              <a:rPr lang="en-MY" dirty="0"/>
              <a:t>4. Radiation Effects in Materials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25872169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Formation of radiation defects</a:t>
            </a:r>
          </a:p>
        </p:txBody>
      </p:sp>
      <p:sp>
        <p:nvSpPr>
          <p:cNvPr id="3" name="Content Placeholder 2"/>
          <p:cNvSpPr>
            <a:spLocks noGrp="1"/>
          </p:cNvSpPr>
          <p:nvPr>
            <p:ph idx="1"/>
          </p:nvPr>
        </p:nvSpPr>
        <p:spPr>
          <a:xfrm>
            <a:off x="1097280" y="1845734"/>
            <a:ext cx="10058400" cy="741055"/>
          </a:xfrm>
        </p:spPr>
        <p:txBody>
          <a:bodyPr/>
          <a:lstStyle/>
          <a:p>
            <a:r>
              <a:rPr lang="en-MY" dirty="0"/>
              <a:t>Interstitial cluster, dislocation loop , Vacancy cluster, Stacking fault tetrahedron, Cavity (He bubble, void), Precipitates </a:t>
            </a:r>
          </a:p>
        </p:txBody>
      </p:sp>
      <p:pic>
        <p:nvPicPr>
          <p:cNvPr id="4" name="Picture 3"/>
          <p:cNvPicPr>
            <a:picLocks noChangeAspect="1"/>
          </p:cNvPicPr>
          <p:nvPr/>
        </p:nvPicPr>
        <p:blipFill>
          <a:blip r:embed="rId3"/>
          <a:stretch>
            <a:fillRect/>
          </a:stretch>
        </p:blipFill>
        <p:spPr>
          <a:xfrm>
            <a:off x="1834935" y="2424637"/>
            <a:ext cx="8067055" cy="3804253"/>
          </a:xfrm>
          <a:prstGeom prst="rect">
            <a:avLst/>
          </a:prstGeom>
        </p:spPr>
      </p:pic>
    </p:spTree>
    <p:extLst>
      <p:ext uri="{BB962C8B-B14F-4D97-AF65-F5344CB8AC3E}">
        <p14:creationId xmlns:p14="http://schemas.microsoft.com/office/powerpoint/2010/main" val="217570629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Irradiation Hardening</a:t>
            </a:r>
          </a:p>
        </p:txBody>
      </p:sp>
      <p:sp>
        <p:nvSpPr>
          <p:cNvPr id="4" name="Content Placeholder 2"/>
          <p:cNvSpPr>
            <a:spLocks noGrp="1"/>
          </p:cNvSpPr>
          <p:nvPr>
            <p:ph idx="1"/>
          </p:nvPr>
        </p:nvSpPr>
        <p:spPr>
          <a:xfrm>
            <a:off x="1097280" y="1833702"/>
            <a:ext cx="10058400" cy="4023360"/>
          </a:xfrm>
        </p:spPr>
        <p:txBody>
          <a:bodyPr/>
          <a:lstStyle/>
          <a:p>
            <a:r>
              <a:rPr lang="en-MY" dirty="0"/>
              <a:t>In austenitic stainless steels, 0.2% offset stress increases with increasing dose </a:t>
            </a:r>
          </a:p>
        </p:txBody>
      </p:sp>
      <p:pic>
        <p:nvPicPr>
          <p:cNvPr id="5" name="Picture 4"/>
          <p:cNvPicPr>
            <a:picLocks noChangeAspect="1"/>
          </p:cNvPicPr>
          <p:nvPr/>
        </p:nvPicPr>
        <p:blipFill>
          <a:blip r:embed="rId3"/>
          <a:stretch>
            <a:fillRect/>
          </a:stretch>
        </p:blipFill>
        <p:spPr>
          <a:xfrm>
            <a:off x="944395" y="2337019"/>
            <a:ext cx="3974597" cy="3640449"/>
          </a:xfrm>
          <a:prstGeom prst="rect">
            <a:avLst/>
          </a:prstGeom>
        </p:spPr>
      </p:pic>
      <p:pic>
        <p:nvPicPr>
          <p:cNvPr id="6" name="Picture 5"/>
          <p:cNvPicPr>
            <a:picLocks noChangeAspect="1"/>
          </p:cNvPicPr>
          <p:nvPr/>
        </p:nvPicPr>
        <p:blipFill>
          <a:blip r:embed="rId4"/>
          <a:stretch>
            <a:fillRect/>
          </a:stretch>
        </p:blipFill>
        <p:spPr>
          <a:xfrm>
            <a:off x="5462267" y="2356246"/>
            <a:ext cx="4510645" cy="3621222"/>
          </a:xfrm>
          <a:prstGeom prst="rect">
            <a:avLst/>
          </a:prstGeom>
        </p:spPr>
      </p:pic>
    </p:spTree>
    <p:extLst>
      <p:ext uri="{BB962C8B-B14F-4D97-AF65-F5344CB8AC3E}">
        <p14:creationId xmlns:p14="http://schemas.microsoft.com/office/powerpoint/2010/main" val="17477170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2145726" y="1892968"/>
            <a:ext cx="6445530" cy="4273571"/>
          </a:xfrm>
          <a:prstGeom prst="rect">
            <a:avLst/>
          </a:prstGeom>
        </p:spPr>
      </p:pic>
      <p:sp>
        <p:nvSpPr>
          <p:cNvPr id="5" name="Rounded Rectangle 4"/>
          <p:cNvSpPr/>
          <p:nvPr/>
        </p:nvSpPr>
        <p:spPr>
          <a:xfrm>
            <a:off x="623330" y="5089359"/>
            <a:ext cx="2863516" cy="42110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a:t>Loss of ductility</a:t>
            </a:r>
          </a:p>
        </p:txBody>
      </p:sp>
      <p:sp>
        <p:nvSpPr>
          <p:cNvPr id="6" name="Rounded Rectangle 5"/>
          <p:cNvSpPr/>
          <p:nvPr/>
        </p:nvSpPr>
        <p:spPr>
          <a:xfrm>
            <a:off x="7994677" y="2077453"/>
            <a:ext cx="2863516" cy="59355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a:t>Flat faces due to softening of alloy along the path</a:t>
            </a:r>
          </a:p>
        </p:txBody>
      </p:sp>
    </p:spTree>
    <p:extLst>
      <p:ext uri="{BB962C8B-B14F-4D97-AF65-F5344CB8AC3E}">
        <p14:creationId xmlns:p14="http://schemas.microsoft.com/office/powerpoint/2010/main" val="150026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18522" y="1992238"/>
            <a:ext cx="5458216" cy="3765055"/>
          </a:xfrm>
          <a:prstGeom prst="rect">
            <a:avLst/>
          </a:prstGeom>
        </p:spPr>
      </p:pic>
      <p:sp>
        <p:nvSpPr>
          <p:cNvPr id="2" name="Title 1"/>
          <p:cNvSpPr>
            <a:spLocks noGrp="1"/>
          </p:cNvSpPr>
          <p:nvPr>
            <p:ph type="title"/>
          </p:nvPr>
        </p:nvSpPr>
        <p:spPr/>
        <p:txBody>
          <a:bodyPr/>
          <a:lstStyle/>
          <a:p>
            <a:r>
              <a:rPr lang="en-MY" dirty="0"/>
              <a:t> Fatigue Property </a:t>
            </a:r>
          </a:p>
        </p:txBody>
      </p:sp>
      <p:sp>
        <p:nvSpPr>
          <p:cNvPr id="3" name="Content Placeholder 2"/>
          <p:cNvSpPr>
            <a:spLocks noGrp="1"/>
          </p:cNvSpPr>
          <p:nvPr>
            <p:ph idx="1"/>
          </p:nvPr>
        </p:nvSpPr>
        <p:spPr>
          <a:xfrm>
            <a:off x="6821904" y="2731168"/>
            <a:ext cx="4333775" cy="3137926"/>
          </a:xfrm>
        </p:spPr>
        <p:txBody>
          <a:bodyPr>
            <a:normAutofit/>
          </a:bodyPr>
          <a:lstStyle/>
          <a:p>
            <a:r>
              <a:rPr lang="en-MY" dirty="0"/>
              <a:t>The lifetimes of irradiated and </a:t>
            </a:r>
            <a:r>
              <a:rPr lang="en-MY" dirty="0" err="1"/>
              <a:t>unirradiated</a:t>
            </a:r>
            <a:r>
              <a:rPr lang="en-MY" dirty="0"/>
              <a:t> materials are almost the same. The observed difference is the result of degradation due to irradiation, and improvement due to hardening. </a:t>
            </a:r>
          </a:p>
        </p:txBody>
      </p:sp>
      <p:sp>
        <p:nvSpPr>
          <p:cNvPr id="5" name="Rectangle 4"/>
          <p:cNvSpPr/>
          <p:nvPr/>
        </p:nvSpPr>
        <p:spPr>
          <a:xfrm>
            <a:off x="786063" y="5757293"/>
            <a:ext cx="6962274" cy="646331"/>
          </a:xfrm>
          <a:prstGeom prst="rect">
            <a:avLst/>
          </a:prstGeom>
        </p:spPr>
        <p:txBody>
          <a:bodyPr wrap="square">
            <a:spAutoFit/>
          </a:bodyPr>
          <a:lstStyle/>
          <a:p>
            <a:r>
              <a:rPr lang="en-MY" dirty="0"/>
              <a:t>Fig. Fatigue life of cold-worked AISI 316 stainless steel irradiated </a:t>
            </a:r>
          </a:p>
          <a:p>
            <a:r>
              <a:rPr lang="en-MY" dirty="0"/>
              <a:t>in HFIR to a maximum dose of 15 </a:t>
            </a:r>
            <a:r>
              <a:rPr lang="en-MY" dirty="0" err="1"/>
              <a:t>dpa</a:t>
            </a:r>
            <a:r>
              <a:rPr lang="en-MY" dirty="0"/>
              <a:t> and 900 </a:t>
            </a:r>
            <a:r>
              <a:rPr lang="en-MY" dirty="0" err="1"/>
              <a:t>appm</a:t>
            </a:r>
            <a:r>
              <a:rPr lang="en-MY" dirty="0"/>
              <a:t> He. </a:t>
            </a:r>
          </a:p>
        </p:txBody>
      </p:sp>
    </p:spTree>
    <p:extLst>
      <p:ext uri="{BB962C8B-B14F-4D97-AF65-F5344CB8AC3E}">
        <p14:creationId xmlns:p14="http://schemas.microsoft.com/office/powerpoint/2010/main" val="5625757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72588" y="1737360"/>
            <a:ext cx="5153892" cy="4023360"/>
          </a:xfrm>
          <a:prstGeom prst="rect">
            <a:avLst/>
          </a:prstGeom>
        </p:spPr>
      </p:pic>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6412832" y="1845734"/>
            <a:ext cx="4742848" cy="4023360"/>
          </a:xfrm>
        </p:spPr>
        <p:txBody>
          <a:bodyPr>
            <a:normAutofit/>
          </a:bodyPr>
          <a:lstStyle/>
          <a:p>
            <a:r>
              <a:rPr lang="en-MY" dirty="0"/>
              <a:t>The lower the plastic strain, the greater the decrease in lifetime. Under conditions where the crack initiation phase controls the lifetime of the </a:t>
            </a:r>
            <a:r>
              <a:rPr lang="en-MY" dirty="0" err="1"/>
              <a:t>unirradiated</a:t>
            </a:r>
            <a:r>
              <a:rPr lang="en-MY" dirty="0"/>
              <a:t> material, irradiation will result in much earlier crack formation and much earlier failure. </a:t>
            </a:r>
          </a:p>
        </p:txBody>
      </p:sp>
    </p:spTree>
    <p:extLst>
      <p:ext uri="{BB962C8B-B14F-4D97-AF65-F5344CB8AC3E}">
        <p14:creationId xmlns:p14="http://schemas.microsoft.com/office/powerpoint/2010/main" val="30686925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Irradiation Creep</a:t>
            </a:r>
          </a:p>
        </p:txBody>
      </p:sp>
      <p:sp>
        <p:nvSpPr>
          <p:cNvPr id="3" name="Content Placeholder 2"/>
          <p:cNvSpPr>
            <a:spLocks noGrp="1"/>
          </p:cNvSpPr>
          <p:nvPr>
            <p:ph idx="1"/>
          </p:nvPr>
        </p:nvSpPr>
        <p:spPr>
          <a:xfrm>
            <a:off x="5775156" y="3479086"/>
            <a:ext cx="4935355" cy="1862578"/>
          </a:xfrm>
        </p:spPr>
        <p:txBody>
          <a:bodyPr/>
          <a:lstStyle/>
          <a:p>
            <a:r>
              <a:rPr lang="en-MY" dirty="0"/>
              <a:t>While the irradiation creep rate is much higher than that of thermal creep at relatively low temperatures, the difference decreases between the two as the temperature increases</a:t>
            </a:r>
          </a:p>
        </p:txBody>
      </p:sp>
      <p:pic>
        <p:nvPicPr>
          <p:cNvPr id="4" name="Picture 3"/>
          <p:cNvPicPr>
            <a:picLocks noChangeAspect="1"/>
          </p:cNvPicPr>
          <p:nvPr/>
        </p:nvPicPr>
        <p:blipFill>
          <a:blip r:embed="rId3"/>
          <a:stretch>
            <a:fillRect/>
          </a:stretch>
        </p:blipFill>
        <p:spPr>
          <a:xfrm>
            <a:off x="1307214" y="1845734"/>
            <a:ext cx="4215282" cy="4397673"/>
          </a:xfrm>
          <a:prstGeom prst="rect">
            <a:avLst/>
          </a:prstGeom>
        </p:spPr>
      </p:pic>
    </p:spTree>
    <p:extLst>
      <p:ext uri="{BB962C8B-B14F-4D97-AF65-F5344CB8AC3E}">
        <p14:creationId xmlns:p14="http://schemas.microsoft.com/office/powerpoint/2010/main" val="157436771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6396</TotalTime>
  <Words>7006</Words>
  <Application>Microsoft Office PowerPoint</Application>
  <PresentationFormat>Widescreen</PresentationFormat>
  <Paragraphs>523</Paragraphs>
  <Slides>108</Slides>
  <Notes>29</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108</vt:i4>
      </vt:variant>
    </vt:vector>
  </HeadingPairs>
  <TitlesOfParts>
    <vt:vector size="116" baseType="lpstr">
      <vt:lpstr>Arial</vt:lpstr>
      <vt:lpstr>Calibri</vt:lpstr>
      <vt:lpstr>Calibri Light</vt:lpstr>
      <vt:lpstr>DeepSeek-CJK-patch</vt:lpstr>
      <vt:lpstr>Times New Roman</vt:lpstr>
      <vt:lpstr>Verdana</vt:lpstr>
      <vt:lpstr>Wingdings</vt:lpstr>
      <vt:lpstr>Retrospect</vt:lpstr>
      <vt:lpstr>NUCLEAR REACTOR MATERIALS</vt:lpstr>
      <vt:lpstr>In This Chapter:</vt:lpstr>
      <vt:lpstr>Introduction</vt:lpstr>
      <vt:lpstr>General Properties of Materials</vt:lpstr>
      <vt:lpstr>Special Properties of Materials</vt:lpstr>
      <vt:lpstr>1.Major Structural Materials</vt:lpstr>
      <vt:lpstr>Materials used in LWR</vt:lpstr>
      <vt:lpstr>PowerPoint Presentation</vt:lpstr>
      <vt:lpstr>POP QUIZ – THINK PAIR SHARE</vt:lpstr>
      <vt:lpstr>a) Carbon Steels</vt:lpstr>
      <vt:lpstr>Low-alloy Steels</vt:lpstr>
      <vt:lpstr>PowerPoint Presentation</vt:lpstr>
      <vt:lpstr>b) Stainless Steel</vt:lpstr>
      <vt:lpstr>PowerPoint Presentation</vt:lpstr>
      <vt:lpstr>Sensitization</vt:lpstr>
      <vt:lpstr>Intergranular Corrosion</vt:lpstr>
      <vt:lpstr>TTP Diagram for SS 316 (0.066% C)</vt:lpstr>
      <vt:lpstr>c) Nickel Alloys </vt:lpstr>
      <vt:lpstr>2.Mechanical Properties of Materials </vt:lpstr>
      <vt:lpstr>Mechanical Properties of Materials</vt:lpstr>
      <vt:lpstr>Materials’ Deformation and Failure</vt:lpstr>
      <vt:lpstr>Failure Modes and Mechanisms</vt:lpstr>
      <vt:lpstr> Concept of Stress and Strain</vt:lpstr>
      <vt:lpstr>Stress (σ) and Strain (ε)</vt:lpstr>
      <vt:lpstr>Shear and Torsion</vt:lpstr>
      <vt:lpstr>Shear Stress and Shear Strain</vt:lpstr>
      <vt:lpstr>Elastic Properties of Materials</vt:lpstr>
      <vt:lpstr>Poisson’s Ratio, ν</vt:lpstr>
      <vt:lpstr>Young’s Modulus (Tensile Modulus)</vt:lpstr>
      <vt:lpstr>Young’s Modulus (Tensile Modulus)</vt:lpstr>
      <vt:lpstr>Tensile properties </vt:lpstr>
      <vt:lpstr>Tensile Test</vt:lpstr>
      <vt:lpstr>Impact property </vt:lpstr>
      <vt:lpstr>PowerPoint Presentation</vt:lpstr>
      <vt:lpstr>Thermal embrittlement </vt:lpstr>
      <vt:lpstr>Fracture toughness </vt:lpstr>
      <vt:lpstr>Fatigue Property</vt:lpstr>
      <vt:lpstr>Fatigue Property</vt:lpstr>
      <vt:lpstr>Creep Property </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Diffusion Hardening (Case Hardening)</vt:lpstr>
      <vt:lpstr>3. Welding in Nuclear Reactor Components</vt:lpstr>
      <vt:lpstr>Welding</vt:lpstr>
      <vt:lpstr>Joining Techniques</vt:lpstr>
      <vt:lpstr>Types of Welding Processes</vt:lpstr>
      <vt:lpstr>Types of Arc Welding</vt:lpstr>
      <vt:lpstr>Some Methods of Welding</vt:lpstr>
      <vt:lpstr>Critical regions</vt:lpstr>
      <vt:lpstr>Heat Affected Zone</vt:lpstr>
      <vt:lpstr>Heat Affected Zone</vt:lpstr>
      <vt:lpstr>Heat Affected Zone</vt:lpstr>
      <vt:lpstr>Heat-affected zone (HAZ) </vt:lpstr>
      <vt:lpstr>Residual Stress</vt:lpstr>
      <vt:lpstr> Weld defects </vt:lpstr>
      <vt:lpstr>PowerPoint Presentation</vt:lpstr>
      <vt:lpstr>Hot cracking</vt:lpstr>
      <vt:lpstr>Cold cracking</vt:lpstr>
      <vt:lpstr>Lamellar tear </vt:lpstr>
      <vt:lpstr>Lamellar tear </vt:lpstr>
      <vt:lpstr>Lamellar tear : Mitigation Strategies</vt:lpstr>
      <vt:lpstr>SR (Stress Relief) Cracking</vt:lpstr>
      <vt:lpstr>Welding in RPV</vt:lpstr>
      <vt:lpstr>Welding in  RPV head, control rod drive nozzle</vt:lpstr>
      <vt:lpstr>Welding Dilution</vt:lpstr>
      <vt:lpstr>Thermal Cycle</vt:lpstr>
      <vt:lpstr>Post Weld Heat Treatment</vt:lpstr>
      <vt:lpstr>PowerPoint Presentation</vt:lpstr>
      <vt:lpstr>Benefits</vt:lpstr>
      <vt:lpstr>Adverse effects</vt:lpstr>
      <vt:lpstr>RS (Residual Stress) in Cladding</vt:lpstr>
      <vt:lpstr>PowerPoint Presentation</vt:lpstr>
      <vt:lpstr>   4. Radiation Effects in Materials </vt:lpstr>
      <vt:lpstr>Formation of radiation defects</vt:lpstr>
      <vt:lpstr> Irradiation Hardening</vt:lpstr>
      <vt:lpstr>PowerPoint Presentation</vt:lpstr>
      <vt:lpstr> Fatigue Property </vt:lpstr>
      <vt:lpstr>PowerPoint Presentation</vt:lpstr>
      <vt:lpstr>Irradiation Creep</vt:lpstr>
      <vt:lpstr> Radiation Induced Segregation (RIS)</vt:lpstr>
      <vt:lpstr> Radiation Induced Segregation (RIS)</vt:lpstr>
      <vt:lpstr> Radiation Induced Segregation (RIS)</vt:lpstr>
      <vt:lpstr>PowerPoint Presentation</vt:lpstr>
      <vt:lpstr>Cr Depletion (TEM Images)</vt:lpstr>
      <vt:lpstr>High Temperature Embrittlement</vt:lpstr>
      <vt:lpstr>PowerPoint Presentation</vt:lpstr>
      <vt:lpstr>Pressurized Thermal Shock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ucin sietz</cp:lastModifiedBy>
  <cp:revision>249</cp:revision>
  <cp:lastPrinted>2015-10-10T01:15:39Z</cp:lastPrinted>
  <dcterms:created xsi:type="dcterms:W3CDTF">2015-09-11T15:26:08Z</dcterms:created>
  <dcterms:modified xsi:type="dcterms:W3CDTF">2025-05-19T03:01:24Z</dcterms:modified>
</cp:coreProperties>
</file>