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3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76324" y="1945970"/>
            <a:ext cx="7708265" cy="22821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12192000" y="0"/>
                </a:moveTo>
                <a:lnTo>
                  <a:pt x="0" y="0"/>
                </a:lnTo>
                <a:lnTo>
                  <a:pt x="0" y="457199"/>
                </a:lnTo>
                <a:lnTo>
                  <a:pt x="12192000" y="4571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62A4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3744"/>
            <a:ext cx="12192000" cy="67310"/>
          </a:xfrm>
          <a:custGeom>
            <a:avLst/>
            <a:gdLst/>
            <a:ahLst/>
            <a:cxnLst/>
            <a:rect l="l" t="t" r="r" b="b"/>
            <a:pathLst>
              <a:path w="12192000" h="67310">
                <a:moveTo>
                  <a:pt x="12192000" y="0"/>
                </a:moveTo>
                <a:lnTo>
                  <a:pt x="0" y="0"/>
                </a:lnTo>
                <a:lnTo>
                  <a:pt x="0" y="67055"/>
                </a:lnTo>
                <a:lnTo>
                  <a:pt x="12192000" y="67055"/>
                </a:lnTo>
                <a:lnTo>
                  <a:pt x="12192000" y="0"/>
                </a:lnTo>
                <a:close/>
              </a:path>
            </a:pathLst>
          </a:custGeom>
          <a:solidFill>
            <a:srgbClr val="99CA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93291" y="1737360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6324" y="908684"/>
            <a:ext cx="781494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76324" y="1831975"/>
            <a:ext cx="9965055" cy="3059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3047" y="6400799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952" y="457199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62A4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99C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207008" y="4343400"/>
            <a:ext cx="9875520" cy="0"/>
          </a:xfrm>
          <a:custGeom>
            <a:avLst/>
            <a:gdLst/>
            <a:ahLst/>
            <a:cxnLst/>
            <a:rect l="l" t="t" r="r" b="b"/>
            <a:pathLst>
              <a:path w="9875520">
                <a:moveTo>
                  <a:pt x="0" y="0"/>
                </a:moveTo>
                <a:lnTo>
                  <a:pt x="987552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12700" marR="5080">
              <a:lnSpc>
                <a:spcPts val="8159"/>
              </a:lnSpc>
              <a:spcBef>
                <a:spcPts val="1575"/>
              </a:spcBef>
            </a:pPr>
            <a:r>
              <a:rPr sz="8000" spc="-135" dirty="0">
                <a:solidFill>
                  <a:srgbClr val="252525"/>
                </a:solidFill>
              </a:rPr>
              <a:t>NUCLEAR</a:t>
            </a:r>
            <a:r>
              <a:rPr sz="8000" spc="-305" dirty="0">
                <a:solidFill>
                  <a:srgbClr val="252525"/>
                </a:solidFill>
              </a:rPr>
              <a:t> </a:t>
            </a:r>
            <a:r>
              <a:rPr sz="8000" spc="-145" dirty="0">
                <a:solidFill>
                  <a:srgbClr val="252525"/>
                </a:solidFill>
              </a:rPr>
              <a:t>REACTOR </a:t>
            </a:r>
            <a:r>
              <a:rPr sz="8000" spc="-80" dirty="0">
                <a:solidFill>
                  <a:srgbClr val="252525"/>
                </a:solidFill>
              </a:rPr>
              <a:t>M</a:t>
            </a:r>
            <a:r>
              <a:rPr sz="8000" spc="-655" dirty="0">
                <a:solidFill>
                  <a:srgbClr val="252525"/>
                </a:solidFill>
              </a:rPr>
              <a:t>A</a:t>
            </a:r>
            <a:r>
              <a:rPr sz="8000" spc="-20" dirty="0">
                <a:solidFill>
                  <a:srgbClr val="252525"/>
                </a:solidFill>
              </a:rPr>
              <a:t>T</a:t>
            </a:r>
            <a:r>
              <a:rPr sz="8000" spc="-25" dirty="0">
                <a:solidFill>
                  <a:srgbClr val="252525"/>
                </a:solidFill>
              </a:rPr>
              <a:t>E</a:t>
            </a:r>
            <a:r>
              <a:rPr sz="8000" spc="-55" dirty="0">
                <a:solidFill>
                  <a:srgbClr val="252525"/>
                </a:solidFill>
              </a:rPr>
              <a:t>R</a:t>
            </a:r>
            <a:r>
              <a:rPr sz="8000" spc="15" dirty="0">
                <a:solidFill>
                  <a:srgbClr val="252525"/>
                </a:solidFill>
              </a:rPr>
              <a:t>I</a:t>
            </a:r>
            <a:r>
              <a:rPr sz="8000" spc="-45" dirty="0">
                <a:solidFill>
                  <a:srgbClr val="252525"/>
                </a:solidFill>
              </a:rPr>
              <a:t>A</a:t>
            </a:r>
            <a:r>
              <a:rPr sz="8000" spc="-15" dirty="0">
                <a:solidFill>
                  <a:srgbClr val="252525"/>
                </a:solidFill>
              </a:rPr>
              <a:t>L</a:t>
            </a:r>
            <a:r>
              <a:rPr sz="8000" spc="100" dirty="0">
                <a:solidFill>
                  <a:srgbClr val="252525"/>
                </a:solidFill>
              </a:rPr>
              <a:t>S</a:t>
            </a:r>
            <a:endParaRPr sz="8000"/>
          </a:p>
        </p:txBody>
      </p:sp>
      <p:sp>
        <p:nvSpPr>
          <p:cNvPr id="7" name="object 7"/>
          <p:cNvSpPr txBox="1"/>
          <p:nvPr/>
        </p:nvSpPr>
        <p:spPr>
          <a:xfrm>
            <a:off x="1179067" y="4433061"/>
            <a:ext cx="4965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</a:tabLst>
            </a:pPr>
            <a:r>
              <a:rPr sz="2400" spc="70" dirty="0">
                <a:solidFill>
                  <a:srgbClr val="99CA38"/>
                </a:solidFill>
                <a:latin typeface="Calibri Light"/>
                <a:cs typeface="Calibri Light"/>
              </a:rPr>
              <a:t>1.</a:t>
            </a:r>
            <a:r>
              <a:rPr sz="2400" dirty="0">
                <a:solidFill>
                  <a:srgbClr val="99CA38"/>
                </a:solidFill>
                <a:latin typeface="Calibri Light"/>
                <a:cs typeface="Calibri Light"/>
              </a:rPr>
              <a:t>	</a:t>
            </a:r>
            <a:r>
              <a:rPr sz="2400" spc="155" dirty="0">
                <a:solidFill>
                  <a:srgbClr val="455F51"/>
                </a:solidFill>
                <a:latin typeface="Calibri Light"/>
                <a:cs typeface="Calibri Light"/>
              </a:rPr>
              <a:t>EFFECT</a:t>
            </a:r>
            <a:r>
              <a:rPr sz="2400" spc="375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2400" spc="90" dirty="0">
                <a:solidFill>
                  <a:srgbClr val="455F51"/>
                </a:solidFill>
                <a:latin typeface="Calibri Light"/>
                <a:cs typeface="Calibri Light"/>
              </a:rPr>
              <a:t>OF</a:t>
            </a:r>
            <a:r>
              <a:rPr sz="2400" spc="395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2400" spc="145" dirty="0">
                <a:solidFill>
                  <a:srgbClr val="455F51"/>
                </a:solidFill>
                <a:latin typeface="Calibri Light"/>
                <a:cs typeface="Calibri Light"/>
              </a:rPr>
              <a:t>RADIATION</a:t>
            </a:r>
            <a:r>
              <a:rPr sz="2400" spc="375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2400" spc="110" dirty="0">
                <a:solidFill>
                  <a:srgbClr val="455F51"/>
                </a:solidFill>
                <a:latin typeface="Calibri Light"/>
                <a:cs typeface="Calibri Light"/>
              </a:rPr>
              <a:t>(PART</a:t>
            </a:r>
            <a:r>
              <a:rPr sz="2400" spc="375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2400" spc="70" dirty="0">
                <a:solidFill>
                  <a:srgbClr val="455F51"/>
                </a:solidFill>
                <a:latin typeface="Calibri Light"/>
                <a:cs typeface="Calibri Light"/>
              </a:rPr>
              <a:t>2)</a:t>
            </a:r>
            <a:endParaRPr sz="2400">
              <a:latin typeface="Calibri Light"/>
              <a:cs typeface="Calibri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0" y="6400799"/>
              <a:ext cx="12192000" cy="457200"/>
            </a:xfrm>
            <a:custGeom>
              <a:avLst/>
              <a:gdLst/>
              <a:ahLst/>
              <a:cxnLst/>
              <a:rect l="l" t="t" r="r" b="b"/>
              <a:pathLst>
                <a:path w="12192000" h="457200">
                  <a:moveTo>
                    <a:pt x="12192000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92000" y="4571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2A4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92000" cy="67310"/>
            </a:xfrm>
            <a:custGeom>
              <a:avLst/>
              <a:gdLst/>
              <a:ahLst/>
              <a:cxnLst/>
              <a:rect l="l" t="t" r="r" b="b"/>
              <a:pathLst>
                <a:path w="12192000" h="67310">
                  <a:moveTo>
                    <a:pt x="12192000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2192000" y="670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99C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193291" y="1737360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76324" y="908684"/>
            <a:ext cx="34918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45" dirty="0">
                <a:solidFill>
                  <a:srgbClr val="404040"/>
                </a:solidFill>
                <a:latin typeface="Calibri Light"/>
                <a:cs typeface="Calibri Light"/>
              </a:rPr>
              <a:t>Impurity</a:t>
            </a:r>
            <a:r>
              <a:rPr sz="4800" spc="-215" dirty="0">
                <a:solidFill>
                  <a:srgbClr val="404040"/>
                </a:solidFill>
                <a:latin typeface="Calibri Light"/>
                <a:cs typeface="Calibri Light"/>
              </a:rPr>
              <a:t> </a:t>
            </a:r>
            <a:r>
              <a:rPr sz="4800" spc="-40" dirty="0">
                <a:solidFill>
                  <a:srgbClr val="404040"/>
                </a:solidFill>
                <a:latin typeface="Calibri Light"/>
                <a:cs typeface="Calibri Light"/>
              </a:rPr>
              <a:t>Atom</a:t>
            </a:r>
            <a:endParaRPr sz="4800">
              <a:latin typeface="Calibri Light"/>
              <a:cs typeface="Calibri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6324" y="1831975"/>
            <a:ext cx="9611995" cy="60515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capture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neutrons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nuclear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reactions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induced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various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radiations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has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effect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transmuting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into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element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foreign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material.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3047" y="6400799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952" y="457199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62A4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99C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3226307" y="1011936"/>
            <a:ext cx="3525520" cy="3258820"/>
          </a:xfrm>
          <a:custGeom>
            <a:avLst/>
            <a:gdLst/>
            <a:ahLst/>
            <a:cxnLst/>
            <a:rect l="l" t="t" r="r" b="b"/>
            <a:pathLst>
              <a:path w="3525520" h="3258820">
                <a:moveTo>
                  <a:pt x="3525012" y="0"/>
                </a:moveTo>
                <a:lnTo>
                  <a:pt x="0" y="0"/>
                </a:lnTo>
                <a:lnTo>
                  <a:pt x="0" y="3258312"/>
                </a:lnTo>
                <a:lnTo>
                  <a:pt x="3525012" y="3258312"/>
                </a:lnTo>
                <a:lnTo>
                  <a:pt x="3525012" y="0"/>
                </a:lnTo>
                <a:close/>
              </a:path>
            </a:pathLst>
          </a:custGeom>
          <a:solidFill>
            <a:srgbClr val="CC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28800" y="914400"/>
            <a:ext cx="8686800" cy="0"/>
          </a:xfrm>
          <a:custGeom>
            <a:avLst/>
            <a:gdLst/>
            <a:ahLst/>
            <a:cxnLst/>
            <a:rect l="l" t="t" r="r" b="b"/>
            <a:pathLst>
              <a:path w="8686800">
                <a:moveTo>
                  <a:pt x="0" y="0"/>
                </a:moveTo>
                <a:lnTo>
                  <a:pt x="8686800" y="0"/>
                </a:lnTo>
              </a:path>
            </a:pathLst>
          </a:custGeom>
          <a:ln w="571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994154" y="4431029"/>
            <a:ext cx="8161020" cy="2124710"/>
            <a:chOff x="1994154" y="4431029"/>
            <a:chExt cx="8161020" cy="2124710"/>
          </a:xfrm>
        </p:grpSpPr>
        <p:sp>
          <p:nvSpPr>
            <p:cNvPr id="8" name="object 8"/>
            <p:cNvSpPr/>
            <p:nvPr/>
          </p:nvSpPr>
          <p:spPr>
            <a:xfrm>
              <a:off x="1994154" y="4431029"/>
              <a:ext cx="8161020" cy="2124710"/>
            </a:xfrm>
            <a:custGeom>
              <a:avLst/>
              <a:gdLst/>
              <a:ahLst/>
              <a:cxnLst/>
              <a:rect l="l" t="t" r="r" b="b"/>
              <a:pathLst>
                <a:path w="8161020" h="2124709">
                  <a:moveTo>
                    <a:pt x="8161020" y="0"/>
                  </a:moveTo>
                  <a:lnTo>
                    <a:pt x="0" y="0"/>
                  </a:lnTo>
                  <a:lnTo>
                    <a:pt x="0" y="2124456"/>
                  </a:lnTo>
                  <a:lnTo>
                    <a:pt x="8161020" y="2124456"/>
                  </a:lnTo>
                  <a:lnTo>
                    <a:pt x="816102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51319" y="5170423"/>
              <a:ext cx="2437130" cy="366395"/>
            </a:xfrm>
            <a:custGeom>
              <a:avLst/>
              <a:gdLst/>
              <a:ahLst/>
              <a:cxnLst/>
              <a:rect l="l" t="t" r="r" b="b"/>
              <a:pathLst>
                <a:path w="2437129" h="366395">
                  <a:moveTo>
                    <a:pt x="210947" y="0"/>
                  </a:moveTo>
                  <a:lnTo>
                    <a:pt x="406146" y="98043"/>
                  </a:lnTo>
                  <a:lnTo>
                    <a:pt x="0" y="98043"/>
                  </a:lnTo>
                  <a:lnTo>
                    <a:pt x="0" y="366267"/>
                  </a:lnTo>
                  <a:lnTo>
                    <a:pt x="2436876" y="366267"/>
                  </a:lnTo>
                  <a:lnTo>
                    <a:pt x="2436876" y="98043"/>
                  </a:lnTo>
                  <a:lnTo>
                    <a:pt x="1015364" y="98043"/>
                  </a:lnTo>
                  <a:lnTo>
                    <a:pt x="210947" y="0"/>
                  </a:lnTo>
                  <a:close/>
                </a:path>
              </a:pathLst>
            </a:custGeom>
            <a:solidFill>
              <a:srgbClr val="99C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51319" y="5170423"/>
              <a:ext cx="2437130" cy="366395"/>
            </a:xfrm>
            <a:custGeom>
              <a:avLst/>
              <a:gdLst/>
              <a:ahLst/>
              <a:cxnLst/>
              <a:rect l="l" t="t" r="r" b="b"/>
              <a:pathLst>
                <a:path w="2437129" h="366395">
                  <a:moveTo>
                    <a:pt x="0" y="98043"/>
                  </a:moveTo>
                  <a:lnTo>
                    <a:pt x="406146" y="98043"/>
                  </a:lnTo>
                  <a:lnTo>
                    <a:pt x="210947" y="0"/>
                  </a:lnTo>
                  <a:lnTo>
                    <a:pt x="1015364" y="98043"/>
                  </a:lnTo>
                  <a:lnTo>
                    <a:pt x="2436876" y="98043"/>
                  </a:lnTo>
                  <a:lnTo>
                    <a:pt x="2436876" y="142747"/>
                  </a:lnTo>
                  <a:lnTo>
                    <a:pt x="2436876" y="209803"/>
                  </a:lnTo>
                  <a:lnTo>
                    <a:pt x="2436876" y="366267"/>
                  </a:lnTo>
                  <a:lnTo>
                    <a:pt x="1015364" y="366267"/>
                  </a:lnTo>
                  <a:lnTo>
                    <a:pt x="406146" y="366267"/>
                  </a:lnTo>
                  <a:lnTo>
                    <a:pt x="0" y="366267"/>
                  </a:lnTo>
                  <a:lnTo>
                    <a:pt x="0" y="209803"/>
                  </a:lnTo>
                  <a:lnTo>
                    <a:pt x="0" y="142747"/>
                  </a:lnTo>
                  <a:lnTo>
                    <a:pt x="0" y="98043"/>
                  </a:lnTo>
                  <a:close/>
                </a:path>
              </a:pathLst>
            </a:custGeom>
            <a:ln w="15874">
              <a:solidFill>
                <a:srgbClr val="6E942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994154" y="4431029"/>
            <a:ext cx="8161020" cy="2124710"/>
          </a:xfrm>
          <a:prstGeom prst="rect">
            <a:avLst/>
          </a:prstGeom>
          <a:ln w="19050">
            <a:solidFill>
              <a:srgbClr val="FFC000"/>
            </a:solidFill>
          </a:ln>
        </p:spPr>
        <p:txBody>
          <a:bodyPr vert="horz" wrap="square" lIns="0" tIns="26669" rIns="0" bIns="0" rtlCol="0">
            <a:spAutoFit/>
          </a:bodyPr>
          <a:lstStyle/>
          <a:p>
            <a:pPr marL="91440" marR="20955">
              <a:lnSpc>
                <a:spcPct val="100000"/>
              </a:lnSpc>
              <a:spcBef>
                <a:spcPts val="209"/>
              </a:spcBef>
              <a:tabLst>
                <a:tab pos="4889500" algn="l"/>
              </a:tabLst>
            </a:pPr>
            <a:r>
              <a:rPr sz="2400" dirty="0">
                <a:latin typeface="Calibri"/>
                <a:cs typeface="Calibri"/>
              </a:rPr>
              <a:t>The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unit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displacement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damage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DPA,</a:t>
            </a:r>
            <a:r>
              <a:rPr sz="24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displacement</a:t>
            </a:r>
            <a:r>
              <a:rPr sz="24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0000"/>
                </a:solidFill>
                <a:latin typeface="Calibri"/>
                <a:cs typeface="Calibri"/>
              </a:rPr>
              <a:t>per</a:t>
            </a:r>
            <a:r>
              <a:rPr sz="2400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atom</a:t>
            </a:r>
            <a:r>
              <a:rPr sz="2400" spc="-10" dirty="0">
                <a:latin typeface="Calibri"/>
                <a:cs typeface="Calibri"/>
              </a:rPr>
              <a:t>. </a:t>
            </a:r>
            <a:r>
              <a:rPr sz="2400" dirty="0">
                <a:latin typeface="Calibri"/>
                <a:cs typeface="Calibri"/>
              </a:rPr>
              <a:t>If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1%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target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lattice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atoms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have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experienced</a:t>
            </a:r>
            <a:r>
              <a:rPr sz="2400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displacement,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the </a:t>
            </a:r>
            <a:r>
              <a:rPr sz="2400" dirty="0">
                <a:latin typeface="Calibri"/>
                <a:cs typeface="Calibri"/>
              </a:rPr>
              <a:t>damage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level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called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0.01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dpa.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700" baseline="3086" dirty="0">
                <a:solidFill>
                  <a:srgbClr val="FFFFFF"/>
                </a:solidFill>
                <a:latin typeface="Calibri"/>
                <a:cs typeface="Calibri"/>
              </a:rPr>
              <a:t>meaningful</a:t>
            </a:r>
            <a:r>
              <a:rPr sz="2700" spc="-135" baseline="308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baseline="3086" dirty="0">
                <a:solidFill>
                  <a:srgbClr val="FFFFFF"/>
                </a:solidFill>
                <a:latin typeface="Calibri"/>
                <a:cs typeface="Calibri"/>
              </a:rPr>
              <a:t>expression!</a:t>
            </a:r>
            <a:endParaRPr sz="2700" baseline="3086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2000" spc="-10" dirty="0">
                <a:latin typeface="Calibri"/>
                <a:cs typeface="Calibri"/>
              </a:rPr>
              <a:t>Remember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most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point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defects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disappear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mutual</a:t>
            </a:r>
            <a:r>
              <a:rPr sz="20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recombination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The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material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survive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even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after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1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dpa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damage!</a:t>
            </a:r>
            <a:endParaRPr sz="2000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Reactor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internal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components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PWR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experience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up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~100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dpa.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051041" y="192735"/>
            <a:ext cx="8045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70" dirty="0">
                <a:solidFill>
                  <a:srgbClr val="0D0D0D"/>
                </a:solidFill>
                <a:latin typeface="Calibri"/>
                <a:cs typeface="Calibri"/>
              </a:rPr>
              <a:t>DPA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0582" y="1125918"/>
            <a:ext cx="201802" cy="21094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1290" y="1125918"/>
            <a:ext cx="201802" cy="21094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4566" y="1133538"/>
            <a:ext cx="201803" cy="20789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09070" y="1124394"/>
            <a:ext cx="200278" cy="20942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42826" y="1133538"/>
            <a:ext cx="200278" cy="20789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52226" y="1133538"/>
            <a:ext cx="200278" cy="20789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81410" y="1141158"/>
            <a:ext cx="200278" cy="20789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78106" y="1141158"/>
            <a:ext cx="200278" cy="20789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3386" y="1133538"/>
            <a:ext cx="201802" cy="20789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53238" y="1133538"/>
            <a:ext cx="200278" cy="20789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90582" y="1423098"/>
            <a:ext cx="201802" cy="21094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21290" y="1424622"/>
            <a:ext cx="201802" cy="210947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4566" y="1430718"/>
            <a:ext cx="201803" cy="207899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09070" y="1423098"/>
            <a:ext cx="200278" cy="20789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42826" y="1430718"/>
            <a:ext cx="200278" cy="207899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52226" y="1430718"/>
            <a:ext cx="200278" cy="207899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81410" y="1439862"/>
            <a:ext cx="200278" cy="207899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78106" y="1439862"/>
            <a:ext cx="200278" cy="207899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3386" y="1430718"/>
            <a:ext cx="201802" cy="207899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53238" y="1430718"/>
            <a:ext cx="200278" cy="207899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90582" y="1721802"/>
            <a:ext cx="201802" cy="21247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21290" y="1743138"/>
            <a:ext cx="201802" cy="210947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3386" y="1749234"/>
            <a:ext cx="201802" cy="207899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53238" y="1749234"/>
            <a:ext cx="200278" cy="207899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90582" y="2012886"/>
            <a:ext cx="201802" cy="210947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21290" y="2012886"/>
            <a:ext cx="201802" cy="210947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3386" y="2018982"/>
            <a:ext cx="201802" cy="207899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53238" y="2018982"/>
            <a:ext cx="200278" cy="207899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90582" y="2316162"/>
            <a:ext cx="201802" cy="210947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1290" y="2325306"/>
            <a:ext cx="201802" cy="210946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13386" y="2331402"/>
            <a:ext cx="201802" cy="207899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53238" y="2331402"/>
            <a:ext cx="200278" cy="207899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402774" y="2619438"/>
            <a:ext cx="198754" cy="210947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21290" y="2610294"/>
            <a:ext cx="201802" cy="210946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4024566" y="1741614"/>
            <a:ext cx="1901189" cy="1136015"/>
            <a:chOff x="4024566" y="1741614"/>
            <a:chExt cx="1901189" cy="1136015"/>
          </a:xfrm>
        </p:grpSpPr>
        <p:pic>
          <p:nvPicPr>
            <p:cNvPr id="48" name="object 4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4566" y="2616390"/>
              <a:ext cx="201803" cy="207899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09070" y="2608770"/>
              <a:ext cx="200278" cy="20789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52226" y="2616390"/>
              <a:ext cx="200278" cy="207899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81410" y="2625534"/>
              <a:ext cx="200278" cy="20789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024566" y="1741614"/>
              <a:ext cx="1901063" cy="1136014"/>
            </a:xfrm>
            <a:prstGeom prst="rect">
              <a:avLst/>
            </a:prstGeom>
          </p:spPr>
        </p:pic>
      </p:grpSp>
      <p:pic>
        <p:nvPicPr>
          <p:cNvPr id="53" name="object 5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3386" y="2616390"/>
            <a:ext cx="201802" cy="207899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53238" y="2616390"/>
            <a:ext cx="200278" cy="207899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90582" y="2928810"/>
            <a:ext cx="201802" cy="210947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1290" y="2950146"/>
            <a:ext cx="201802" cy="210946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4566" y="2957766"/>
            <a:ext cx="201803" cy="207899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09070" y="2948622"/>
            <a:ext cx="200278" cy="209423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42826" y="2957766"/>
            <a:ext cx="200278" cy="207899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52226" y="2957766"/>
            <a:ext cx="200278" cy="207899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81410" y="2965386"/>
            <a:ext cx="200278" cy="207899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78106" y="2965386"/>
            <a:ext cx="200278" cy="207899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3386" y="2957766"/>
            <a:ext cx="201802" cy="207899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53238" y="2957766"/>
            <a:ext cx="200278" cy="207899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90582" y="3241230"/>
            <a:ext cx="201802" cy="210947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21290" y="3253422"/>
            <a:ext cx="201802" cy="210947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24566" y="3261042"/>
            <a:ext cx="201803" cy="207899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009070" y="3251898"/>
            <a:ext cx="200278" cy="207899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42826" y="3261042"/>
            <a:ext cx="200278" cy="207899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52226" y="3261042"/>
            <a:ext cx="200278" cy="207899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81410" y="3268662"/>
            <a:ext cx="200278" cy="207899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78106" y="3268662"/>
            <a:ext cx="200278" cy="207899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13386" y="3261042"/>
            <a:ext cx="201802" cy="207899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53238" y="3261042"/>
            <a:ext cx="200278" cy="207899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381438" y="3546030"/>
            <a:ext cx="200278" cy="210947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1290" y="3578034"/>
            <a:ext cx="201802" cy="210946"/>
          </a:xfrm>
          <a:prstGeom prst="rect">
            <a:avLst/>
          </a:prstGeom>
        </p:spPr>
      </p:pic>
      <p:pic>
        <p:nvPicPr>
          <p:cNvPr id="77" name="object 7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24566" y="3584130"/>
            <a:ext cx="201803" cy="207899"/>
          </a:xfrm>
          <a:prstGeom prst="rect">
            <a:avLst/>
          </a:prstGeom>
        </p:spPr>
      </p:pic>
      <p:pic>
        <p:nvPicPr>
          <p:cNvPr id="78" name="object 7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09070" y="3576510"/>
            <a:ext cx="200278" cy="207899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42826" y="3584130"/>
            <a:ext cx="200278" cy="207899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52226" y="3584130"/>
            <a:ext cx="200278" cy="207899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681410" y="3594798"/>
            <a:ext cx="200278" cy="207899"/>
          </a:xfrm>
          <a:prstGeom prst="rect">
            <a:avLst/>
          </a:prstGeom>
        </p:spPr>
      </p:pic>
      <p:pic>
        <p:nvPicPr>
          <p:cNvPr id="82" name="object 8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78106" y="3594798"/>
            <a:ext cx="200278" cy="207899"/>
          </a:xfrm>
          <a:prstGeom prst="rect">
            <a:avLst/>
          </a:prstGeom>
        </p:spPr>
      </p:pic>
      <p:pic>
        <p:nvPicPr>
          <p:cNvPr id="83" name="object 8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13386" y="3584130"/>
            <a:ext cx="201802" cy="207899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53238" y="3584130"/>
            <a:ext cx="200278" cy="207899"/>
          </a:xfrm>
          <a:prstGeom prst="rect">
            <a:avLst/>
          </a:prstGeom>
        </p:spPr>
      </p:pic>
      <p:pic>
        <p:nvPicPr>
          <p:cNvPr id="85" name="object 8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390582" y="3866070"/>
            <a:ext cx="201802" cy="209423"/>
          </a:xfrm>
          <a:prstGeom prst="rect">
            <a:avLst/>
          </a:prstGeom>
        </p:spPr>
      </p:pic>
      <p:pic>
        <p:nvPicPr>
          <p:cNvPr id="86" name="object 8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721290" y="3866070"/>
            <a:ext cx="201802" cy="210947"/>
          </a:xfrm>
          <a:prstGeom prst="rect">
            <a:avLst/>
          </a:prstGeom>
        </p:spPr>
      </p:pic>
      <p:pic>
        <p:nvPicPr>
          <p:cNvPr id="87" name="object 8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4566" y="3872166"/>
            <a:ext cx="201803" cy="207898"/>
          </a:xfrm>
          <a:prstGeom prst="rect">
            <a:avLst/>
          </a:prstGeom>
        </p:spPr>
      </p:pic>
      <p:pic>
        <p:nvPicPr>
          <p:cNvPr id="88" name="object 8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09070" y="3864546"/>
            <a:ext cx="200278" cy="207899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42826" y="3872166"/>
            <a:ext cx="200278" cy="207898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52226" y="3872166"/>
            <a:ext cx="200278" cy="207898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81410" y="3881310"/>
            <a:ext cx="200278" cy="207899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678106" y="3881310"/>
            <a:ext cx="200278" cy="207899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3386" y="3872166"/>
            <a:ext cx="201802" cy="207898"/>
          </a:xfrm>
          <a:prstGeom prst="rect">
            <a:avLst/>
          </a:prstGeom>
        </p:spPr>
      </p:pic>
      <p:pic>
        <p:nvPicPr>
          <p:cNvPr id="94" name="object 9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53238" y="3872166"/>
            <a:ext cx="200278" cy="207898"/>
          </a:xfrm>
          <a:prstGeom prst="rect">
            <a:avLst/>
          </a:prstGeom>
        </p:spPr>
      </p:pic>
      <p:sp>
        <p:nvSpPr>
          <p:cNvPr id="95" name="object 95"/>
          <p:cNvSpPr txBox="1"/>
          <p:nvPr/>
        </p:nvSpPr>
        <p:spPr>
          <a:xfrm>
            <a:off x="6913880" y="1751457"/>
            <a:ext cx="175196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 MT"/>
                <a:cs typeface="Arial MT"/>
              </a:rPr>
              <a:t>100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lattice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atoms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 MT"/>
                <a:cs typeface="Arial MT"/>
              </a:rPr>
              <a:t>1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vacancy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and</a:t>
            </a:r>
            <a:endParaRPr sz="1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 MT"/>
                <a:cs typeface="Arial MT"/>
              </a:rPr>
              <a:t>1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interstitial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atom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913880" y="3394709"/>
            <a:ext cx="1410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 MT"/>
                <a:cs typeface="Arial MT"/>
              </a:rPr>
              <a:t>0.01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dpa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0954257" y="6530441"/>
            <a:ext cx="181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293745"/>
            <a:ext cx="12192000" cy="3564254"/>
            <a:chOff x="0" y="3293745"/>
            <a:chExt cx="12192000" cy="3564254"/>
          </a:xfrm>
        </p:grpSpPr>
        <p:sp>
          <p:nvSpPr>
            <p:cNvPr id="3" name="object 3"/>
            <p:cNvSpPr/>
            <p:nvPr/>
          </p:nvSpPr>
          <p:spPr>
            <a:xfrm>
              <a:off x="3047" y="6400799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952" y="457199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62A4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99C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65782" y="3303270"/>
              <a:ext cx="8231505" cy="3415665"/>
            </a:xfrm>
            <a:custGeom>
              <a:avLst/>
              <a:gdLst/>
              <a:ahLst/>
              <a:cxnLst/>
              <a:rect l="l" t="t" r="r" b="b"/>
              <a:pathLst>
                <a:path w="8231505" h="3415665">
                  <a:moveTo>
                    <a:pt x="8231124" y="0"/>
                  </a:moveTo>
                  <a:lnTo>
                    <a:pt x="0" y="0"/>
                  </a:lnTo>
                  <a:lnTo>
                    <a:pt x="0" y="3415284"/>
                  </a:lnTo>
                  <a:lnTo>
                    <a:pt x="8231124" y="3415284"/>
                  </a:lnTo>
                  <a:lnTo>
                    <a:pt x="8231124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65782" y="3303270"/>
              <a:ext cx="8231505" cy="3415665"/>
            </a:xfrm>
            <a:custGeom>
              <a:avLst/>
              <a:gdLst/>
              <a:ahLst/>
              <a:cxnLst/>
              <a:rect l="l" t="t" r="r" b="b"/>
              <a:pathLst>
                <a:path w="8231505" h="3415665">
                  <a:moveTo>
                    <a:pt x="0" y="3415284"/>
                  </a:moveTo>
                  <a:lnTo>
                    <a:pt x="8231124" y="3415284"/>
                  </a:lnTo>
                  <a:lnTo>
                    <a:pt x="8231124" y="0"/>
                  </a:lnTo>
                  <a:lnTo>
                    <a:pt x="0" y="0"/>
                  </a:lnTo>
                  <a:lnTo>
                    <a:pt x="0" y="3415284"/>
                  </a:lnTo>
                  <a:close/>
                </a:path>
              </a:pathLst>
            </a:custGeom>
            <a:ln w="190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186939" y="3944112"/>
              <a:ext cx="8028940" cy="2677795"/>
            </a:xfrm>
            <a:custGeom>
              <a:avLst/>
              <a:gdLst/>
              <a:ahLst/>
              <a:cxnLst/>
              <a:rect l="l" t="t" r="r" b="b"/>
              <a:pathLst>
                <a:path w="8028940" h="2677795">
                  <a:moveTo>
                    <a:pt x="8028431" y="0"/>
                  </a:moveTo>
                  <a:lnTo>
                    <a:pt x="0" y="0"/>
                  </a:lnTo>
                  <a:lnTo>
                    <a:pt x="0" y="2677668"/>
                  </a:lnTo>
                  <a:lnTo>
                    <a:pt x="8028431" y="2677668"/>
                  </a:lnTo>
                  <a:lnTo>
                    <a:pt x="8028431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241169" y="3972559"/>
            <a:ext cx="69392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 MT"/>
                <a:cs typeface="Arial MT"/>
              </a:rPr>
              <a:t>The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number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of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displacements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Symbol"/>
                <a:cs typeface="Symbol"/>
              </a:rPr>
              <a:t>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Arial MT"/>
                <a:cs typeface="Arial MT"/>
              </a:rPr>
              <a:t>caused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by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PKA</a:t>
            </a:r>
            <a:r>
              <a:rPr sz="1600" spc="-114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with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initial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energy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</a:t>
            </a:r>
            <a:r>
              <a:rPr sz="1575" baseline="-21164" dirty="0">
                <a:latin typeface="Arial MT"/>
                <a:cs typeface="Arial MT"/>
              </a:rPr>
              <a:t>p</a:t>
            </a:r>
            <a:r>
              <a:rPr sz="1575" spc="165" baseline="-21164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is;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83126" y="4399534"/>
            <a:ext cx="4827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00AF50"/>
                </a:solidFill>
                <a:latin typeface="Arial MT"/>
                <a:cs typeface="Arial MT"/>
              </a:rPr>
              <a:t>E</a:t>
            </a:r>
            <a:r>
              <a:rPr sz="1575" baseline="-21164" dirty="0">
                <a:solidFill>
                  <a:srgbClr val="00AF50"/>
                </a:solidFill>
                <a:latin typeface="Arial MT"/>
                <a:cs typeface="Arial MT"/>
              </a:rPr>
              <a:t>p</a:t>
            </a:r>
            <a:r>
              <a:rPr sz="1600" dirty="0">
                <a:latin typeface="Arial MT"/>
                <a:cs typeface="Arial MT"/>
              </a:rPr>
              <a:t>&lt;E</a:t>
            </a:r>
            <a:r>
              <a:rPr sz="1575" baseline="-21164" dirty="0">
                <a:latin typeface="Arial MT"/>
                <a:cs typeface="Arial MT"/>
              </a:rPr>
              <a:t>d</a:t>
            </a:r>
            <a:r>
              <a:rPr sz="1575" spc="172" baseline="-21164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,</a:t>
            </a:r>
            <a:r>
              <a:rPr sz="1600" spc="4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</a:t>
            </a:r>
            <a:r>
              <a:rPr sz="1575" baseline="-21164" dirty="0">
                <a:latin typeface="Arial MT"/>
                <a:cs typeface="Arial MT"/>
              </a:rPr>
              <a:t>d</a:t>
            </a:r>
            <a:r>
              <a:rPr sz="1575" spc="172" baseline="-21164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is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the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threshold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energy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for</a:t>
            </a:r>
            <a:r>
              <a:rPr sz="1600" spc="4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displacement,</a:t>
            </a:r>
            <a:endParaRPr sz="16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1169" y="4643373"/>
            <a:ext cx="7042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Symbol"/>
                <a:cs typeface="Symbol"/>
              </a:rPr>
              <a:t></a:t>
            </a:r>
            <a:r>
              <a:rPr sz="1600" dirty="0">
                <a:latin typeface="Arial MT"/>
                <a:cs typeface="Arial MT"/>
              </a:rPr>
              <a:t>(</a:t>
            </a:r>
            <a:r>
              <a:rPr sz="1600" dirty="0">
                <a:solidFill>
                  <a:srgbClr val="00AF50"/>
                </a:solidFill>
                <a:latin typeface="Arial MT"/>
                <a:cs typeface="Arial MT"/>
              </a:rPr>
              <a:t>E</a:t>
            </a:r>
            <a:r>
              <a:rPr sz="1575" baseline="-21164" dirty="0">
                <a:solidFill>
                  <a:srgbClr val="00AF50"/>
                </a:solidFill>
                <a:latin typeface="Arial MT"/>
                <a:cs typeface="Arial MT"/>
              </a:rPr>
              <a:t>p</a:t>
            </a:r>
            <a:r>
              <a:rPr sz="1600" dirty="0">
                <a:latin typeface="Arial MT"/>
                <a:cs typeface="Arial MT"/>
              </a:rPr>
              <a:t>)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50" dirty="0">
                <a:latin typeface="Arial MT"/>
                <a:cs typeface="Arial MT"/>
              </a:rPr>
              <a:t>=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11957" y="4399534"/>
            <a:ext cx="77914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400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Arial MT"/>
                <a:cs typeface="Arial MT"/>
              </a:rPr>
              <a:t>0,</a:t>
            </a:r>
            <a:endParaRPr sz="1600">
              <a:latin typeface="Arial MT"/>
              <a:cs typeface="Arial MT"/>
            </a:endParaRPr>
          </a:p>
          <a:p>
            <a:pPr marL="151130">
              <a:lnSpc>
                <a:spcPct val="100000"/>
              </a:lnSpc>
            </a:pPr>
            <a:r>
              <a:rPr sz="1600" spc="-25" dirty="0">
                <a:latin typeface="Arial MT"/>
                <a:cs typeface="Arial MT"/>
              </a:rPr>
              <a:t>1,</a:t>
            </a:r>
            <a:endParaRPr sz="1600">
              <a:latin typeface="Arial MT"/>
              <a:cs typeface="Arial MT"/>
            </a:endParaRPr>
          </a:p>
          <a:p>
            <a:pPr marL="38100" marR="30480">
              <a:lnSpc>
                <a:spcPct val="100000"/>
              </a:lnSpc>
            </a:pPr>
            <a:r>
              <a:rPr sz="1600" dirty="0">
                <a:latin typeface="Arial MT"/>
                <a:cs typeface="Arial MT"/>
              </a:rPr>
              <a:t>E</a:t>
            </a:r>
            <a:r>
              <a:rPr sz="1575" baseline="-21164" dirty="0">
                <a:latin typeface="Arial MT"/>
                <a:cs typeface="Arial MT"/>
              </a:rPr>
              <a:t>p</a:t>
            </a:r>
            <a:r>
              <a:rPr sz="1600" dirty="0">
                <a:latin typeface="Arial MT"/>
                <a:cs typeface="Arial MT"/>
              </a:rPr>
              <a:t>/2E</a:t>
            </a:r>
            <a:r>
              <a:rPr sz="1575" baseline="-21164" dirty="0">
                <a:latin typeface="Arial MT"/>
                <a:cs typeface="Arial MT"/>
              </a:rPr>
              <a:t>d</a:t>
            </a:r>
            <a:r>
              <a:rPr sz="1575" spc="172" baseline="-21164" dirty="0">
                <a:latin typeface="Arial MT"/>
                <a:cs typeface="Arial MT"/>
              </a:rPr>
              <a:t> </a:t>
            </a:r>
            <a:r>
              <a:rPr sz="1600" spc="-50" dirty="0">
                <a:latin typeface="Arial MT"/>
                <a:cs typeface="Arial MT"/>
              </a:rPr>
              <a:t>, </a:t>
            </a:r>
            <a:r>
              <a:rPr sz="1600" dirty="0">
                <a:latin typeface="Arial MT"/>
                <a:cs typeface="Arial MT"/>
              </a:rPr>
              <a:t>E</a:t>
            </a:r>
            <a:r>
              <a:rPr sz="1575" baseline="-21164" dirty="0">
                <a:latin typeface="Arial MT"/>
                <a:cs typeface="Arial MT"/>
              </a:rPr>
              <a:t>I</a:t>
            </a:r>
            <a:r>
              <a:rPr sz="1600" dirty="0">
                <a:latin typeface="Arial MT"/>
                <a:cs typeface="Arial MT"/>
              </a:rPr>
              <a:t>/2E</a:t>
            </a:r>
            <a:r>
              <a:rPr sz="1575" baseline="-21164" dirty="0">
                <a:latin typeface="Arial MT"/>
                <a:cs typeface="Arial MT"/>
              </a:rPr>
              <a:t>d</a:t>
            </a:r>
            <a:r>
              <a:rPr sz="1575" spc="217" baseline="-21164" dirty="0">
                <a:latin typeface="Arial MT"/>
                <a:cs typeface="Arial MT"/>
              </a:rPr>
              <a:t> </a:t>
            </a:r>
            <a:r>
              <a:rPr sz="1600" spc="-50" dirty="0">
                <a:latin typeface="Arial MT"/>
                <a:cs typeface="Arial MT"/>
              </a:rPr>
              <a:t>,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65808" y="4643373"/>
            <a:ext cx="271399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 MT"/>
                <a:cs typeface="Arial MT"/>
              </a:rPr>
              <a:t>E</a:t>
            </a:r>
            <a:r>
              <a:rPr sz="1575" baseline="-21164" dirty="0">
                <a:latin typeface="Arial MT"/>
                <a:cs typeface="Arial MT"/>
              </a:rPr>
              <a:t>d</a:t>
            </a:r>
            <a:r>
              <a:rPr sz="1600" dirty="0">
                <a:latin typeface="Arial MT"/>
                <a:cs typeface="Arial MT"/>
              </a:rPr>
              <a:t>&lt;</a:t>
            </a:r>
            <a:r>
              <a:rPr sz="1600" dirty="0">
                <a:solidFill>
                  <a:srgbClr val="00AF50"/>
                </a:solidFill>
                <a:latin typeface="Arial MT"/>
                <a:cs typeface="Arial MT"/>
              </a:rPr>
              <a:t>E</a:t>
            </a:r>
            <a:r>
              <a:rPr sz="1575" baseline="-21164" dirty="0">
                <a:solidFill>
                  <a:srgbClr val="00AF50"/>
                </a:solidFill>
                <a:latin typeface="Arial MT"/>
                <a:cs typeface="Arial MT"/>
              </a:rPr>
              <a:t>p</a:t>
            </a:r>
            <a:r>
              <a:rPr sz="1600" dirty="0">
                <a:latin typeface="Arial MT"/>
                <a:cs typeface="Arial MT"/>
              </a:rPr>
              <a:t>&lt;2E</a:t>
            </a:r>
            <a:r>
              <a:rPr sz="1575" baseline="-21164" dirty="0">
                <a:latin typeface="Arial MT"/>
                <a:cs typeface="Arial MT"/>
              </a:rPr>
              <a:t>d</a:t>
            </a:r>
            <a:r>
              <a:rPr sz="1575" spc="165" baseline="-21164" dirty="0">
                <a:latin typeface="Arial MT"/>
                <a:cs typeface="Arial MT"/>
              </a:rPr>
              <a:t> </a:t>
            </a:r>
            <a:r>
              <a:rPr sz="1600" spc="-50" dirty="0">
                <a:latin typeface="Arial MT"/>
                <a:cs typeface="Arial MT"/>
              </a:rPr>
              <a:t>,</a:t>
            </a:r>
            <a:endParaRPr sz="1600">
              <a:latin typeface="Arial MT"/>
              <a:cs typeface="Arial MT"/>
            </a:endParaRPr>
          </a:p>
          <a:p>
            <a:pPr marL="38100" marR="30480" indent="34925">
              <a:lnSpc>
                <a:spcPct val="100000"/>
              </a:lnSpc>
            </a:pPr>
            <a:r>
              <a:rPr sz="1600" dirty="0">
                <a:latin typeface="Arial MT"/>
                <a:cs typeface="Arial MT"/>
              </a:rPr>
              <a:t>2E</a:t>
            </a:r>
            <a:r>
              <a:rPr sz="1575" baseline="-21164" dirty="0">
                <a:latin typeface="Arial MT"/>
                <a:cs typeface="Arial MT"/>
              </a:rPr>
              <a:t>d</a:t>
            </a:r>
            <a:r>
              <a:rPr sz="1600" dirty="0">
                <a:latin typeface="Arial MT"/>
                <a:cs typeface="Arial MT"/>
              </a:rPr>
              <a:t>&lt;</a:t>
            </a:r>
            <a:r>
              <a:rPr sz="1600" dirty="0">
                <a:solidFill>
                  <a:srgbClr val="00AF50"/>
                </a:solidFill>
                <a:latin typeface="Arial MT"/>
                <a:cs typeface="Arial MT"/>
              </a:rPr>
              <a:t>E</a:t>
            </a:r>
            <a:r>
              <a:rPr sz="1575" baseline="-21164" dirty="0">
                <a:solidFill>
                  <a:srgbClr val="00AF50"/>
                </a:solidFill>
                <a:latin typeface="Arial MT"/>
                <a:cs typeface="Arial MT"/>
              </a:rPr>
              <a:t>p</a:t>
            </a:r>
            <a:r>
              <a:rPr sz="1600" dirty="0">
                <a:latin typeface="Arial MT"/>
                <a:cs typeface="Arial MT"/>
              </a:rPr>
              <a:t>&lt;E</a:t>
            </a:r>
            <a:r>
              <a:rPr sz="1575" baseline="-21164" dirty="0">
                <a:latin typeface="Arial MT"/>
                <a:cs typeface="Arial MT"/>
              </a:rPr>
              <a:t>I</a:t>
            </a:r>
            <a:r>
              <a:rPr sz="1575" spc="202" baseline="-21164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,</a:t>
            </a:r>
            <a:r>
              <a:rPr sz="1600" spc="4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</a:t>
            </a:r>
            <a:r>
              <a:rPr sz="1575" baseline="-21164" dirty="0">
                <a:latin typeface="Arial MT"/>
                <a:cs typeface="Arial MT"/>
              </a:rPr>
              <a:t>I</a:t>
            </a:r>
            <a:r>
              <a:rPr sz="1575" spc="209" baseline="-21164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is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upper </a:t>
            </a:r>
            <a:r>
              <a:rPr sz="1600" spc="-10" dirty="0">
                <a:latin typeface="Arial MT"/>
                <a:cs typeface="Arial MT"/>
              </a:rPr>
              <a:t>limit, E</a:t>
            </a:r>
            <a:r>
              <a:rPr sz="1575" spc="-15" baseline="-21164" dirty="0">
                <a:latin typeface="Arial MT"/>
                <a:cs typeface="Arial MT"/>
              </a:rPr>
              <a:t>I</a:t>
            </a:r>
            <a:r>
              <a:rPr sz="1600" spc="-10" dirty="0">
                <a:latin typeface="Arial MT"/>
                <a:cs typeface="Arial MT"/>
              </a:rPr>
              <a:t>&lt;</a:t>
            </a:r>
            <a:r>
              <a:rPr sz="1600" spc="-10" dirty="0">
                <a:solidFill>
                  <a:srgbClr val="00AF50"/>
                </a:solidFill>
                <a:latin typeface="Arial MT"/>
                <a:cs typeface="Arial MT"/>
              </a:rPr>
              <a:t>E</a:t>
            </a:r>
            <a:r>
              <a:rPr sz="1575" spc="-15" baseline="-21164" dirty="0">
                <a:solidFill>
                  <a:srgbClr val="00AF50"/>
                </a:solidFill>
                <a:latin typeface="Arial MT"/>
                <a:cs typeface="Arial MT"/>
              </a:rPr>
              <a:t>p</a:t>
            </a:r>
            <a:endParaRPr sz="1575" baseline="-21164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41169" y="5557824"/>
            <a:ext cx="480123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Arial MT"/>
                <a:cs typeface="Arial MT"/>
              </a:rPr>
              <a:t>In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this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mode,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Symbol"/>
                <a:cs typeface="Symbol"/>
              </a:rPr>
              <a:t></a:t>
            </a:r>
            <a:r>
              <a:rPr sz="1600" dirty="0">
                <a:latin typeface="Arial MT"/>
                <a:cs typeface="Arial MT"/>
              </a:rPr>
              <a:t>(</a:t>
            </a:r>
            <a:r>
              <a:rPr sz="1600" dirty="0">
                <a:solidFill>
                  <a:srgbClr val="00AF50"/>
                </a:solidFill>
                <a:latin typeface="Arial MT"/>
                <a:cs typeface="Arial MT"/>
              </a:rPr>
              <a:t>E</a:t>
            </a:r>
            <a:r>
              <a:rPr sz="1575" baseline="-21164" dirty="0">
                <a:solidFill>
                  <a:srgbClr val="00AF50"/>
                </a:solidFill>
                <a:latin typeface="Arial MT"/>
                <a:cs typeface="Arial MT"/>
              </a:rPr>
              <a:t>p</a:t>
            </a:r>
            <a:r>
              <a:rPr sz="1600" dirty="0">
                <a:latin typeface="Arial MT"/>
                <a:cs typeface="Arial MT"/>
              </a:rPr>
              <a:t>)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=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</a:t>
            </a:r>
            <a:r>
              <a:rPr sz="1575" baseline="-21164" dirty="0">
                <a:latin typeface="Arial MT"/>
                <a:cs typeface="Arial MT"/>
              </a:rPr>
              <a:t>p</a:t>
            </a:r>
            <a:r>
              <a:rPr sz="1600" dirty="0">
                <a:latin typeface="Arial MT"/>
                <a:cs typeface="Arial MT"/>
              </a:rPr>
              <a:t>/2E</a:t>
            </a:r>
            <a:r>
              <a:rPr sz="1575" baseline="-21164" dirty="0">
                <a:latin typeface="Arial MT"/>
                <a:cs typeface="Arial MT"/>
              </a:rPr>
              <a:t>d</a:t>
            </a:r>
            <a:r>
              <a:rPr sz="1575" spc="165" baseline="-21164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most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energy</a:t>
            </a:r>
            <a:r>
              <a:rPr sz="1600" spc="-10" dirty="0">
                <a:latin typeface="Arial MT"/>
                <a:cs typeface="Arial MT"/>
              </a:rPr>
              <a:t> range </a:t>
            </a:r>
            <a:r>
              <a:rPr sz="1600" dirty="0">
                <a:latin typeface="Arial MT"/>
                <a:cs typeface="Arial MT"/>
              </a:rPr>
              <a:t>but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case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of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PKA’s</a:t>
            </a:r>
            <a:r>
              <a:rPr sz="1600" spc="-5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with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too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high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energy,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the</a:t>
            </a:r>
            <a:r>
              <a:rPr sz="1600" spc="50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particle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energy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only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used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for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ionization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down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to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E</a:t>
            </a:r>
            <a:r>
              <a:rPr sz="1575" spc="-37" baseline="-21164" dirty="0">
                <a:latin typeface="Arial MT"/>
                <a:cs typeface="Arial MT"/>
              </a:rPr>
              <a:t>I</a:t>
            </a:r>
            <a:r>
              <a:rPr sz="1600" spc="-25" dirty="0">
                <a:latin typeface="Arial MT"/>
                <a:cs typeface="Arial MT"/>
              </a:rPr>
              <a:t>.</a:t>
            </a:r>
            <a:endParaRPr sz="1600" dirty="0">
              <a:latin typeface="Arial MT"/>
              <a:cs typeface="Arial M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37129" y="4365116"/>
            <a:ext cx="7182484" cy="2209800"/>
            <a:chOff x="2937129" y="4365116"/>
            <a:chExt cx="7182484" cy="2209800"/>
          </a:xfrm>
        </p:grpSpPr>
        <p:sp>
          <p:nvSpPr>
            <p:cNvPr id="15" name="object 15"/>
            <p:cNvSpPr/>
            <p:nvPr/>
          </p:nvSpPr>
          <p:spPr>
            <a:xfrm>
              <a:off x="7223760" y="4727447"/>
              <a:ext cx="2895600" cy="1847214"/>
            </a:xfrm>
            <a:custGeom>
              <a:avLst/>
              <a:gdLst/>
              <a:ahLst/>
              <a:cxnLst/>
              <a:rect l="l" t="t" r="r" b="b"/>
              <a:pathLst>
                <a:path w="2895600" h="1847215">
                  <a:moveTo>
                    <a:pt x="2895600" y="0"/>
                  </a:moveTo>
                  <a:lnTo>
                    <a:pt x="0" y="0"/>
                  </a:lnTo>
                  <a:lnTo>
                    <a:pt x="0" y="1847088"/>
                  </a:lnTo>
                  <a:lnTo>
                    <a:pt x="2895600" y="1847088"/>
                  </a:lnTo>
                  <a:lnTo>
                    <a:pt x="2895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46654" y="4374641"/>
              <a:ext cx="147955" cy="1076325"/>
            </a:xfrm>
            <a:custGeom>
              <a:avLst/>
              <a:gdLst/>
              <a:ahLst/>
              <a:cxnLst/>
              <a:rect l="l" t="t" r="r" b="b"/>
              <a:pathLst>
                <a:path w="147955" h="1076325">
                  <a:moveTo>
                    <a:pt x="147827" y="1075943"/>
                  </a:moveTo>
                  <a:lnTo>
                    <a:pt x="119080" y="1074983"/>
                  </a:lnTo>
                  <a:lnTo>
                    <a:pt x="95583" y="1072356"/>
                  </a:lnTo>
                  <a:lnTo>
                    <a:pt x="79730" y="1068443"/>
                  </a:lnTo>
                  <a:lnTo>
                    <a:pt x="73913" y="1063624"/>
                  </a:lnTo>
                  <a:lnTo>
                    <a:pt x="73913" y="550290"/>
                  </a:lnTo>
                  <a:lnTo>
                    <a:pt x="68097" y="545472"/>
                  </a:lnTo>
                  <a:lnTo>
                    <a:pt x="52244" y="541559"/>
                  </a:lnTo>
                  <a:lnTo>
                    <a:pt x="28747" y="538932"/>
                  </a:lnTo>
                  <a:lnTo>
                    <a:pt x="0" y="537971"/>
                  </a:lnTo>
                  <a:lnTo>
                    <a:pt x="28747" y="537011"/>
                  </a:lnTo>
                  <a:lnTo>
                    <a:pt x="52244" y="534384"/>
                  </a:lnTo>
                  <a:lnTo>
                    <a:pt x="68097" y="530471"/>
                  </a:lnTo>
                  <a:lnTo>
                    <a:pt x="73913" y="525652"/>
                  </a:lnTo>
                  <a:lnTo>
                    <a:pt x="73913" y="12318"/>
                  </a:lnTo>
                  <a:lnTo>
                    <a:pt x="79730" y="7500"/>
                  </a:lnTo>
                  <a:lnTo>
                    <a:pt x="95583" y="3587"/>
                  </a:lnTo>
                  <a:lnTo>
                    <a:pt x="119080" y="960"/>
                  </a:lnTo>
                  <a:lnTo>
                    <a:pt x="147827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740395" y="4879847"/>
              <a:ext cx="2019300" cy="1420495"/>
            </a:xfrm>
            <a:custGeom>
              <a:avLst/>
              <a:gdLst/>
              <a:ahLst/>
              <a:cxnLst/>
              <a:rect l="l" t="t" r="r" b="b"/>
              <a:pathLst>
                <a:path w="2019300" h="1420495">
                  <a:moveTo>
                    <a:pt x="2019300" y="0"/>
                  </a:moveTo>
                  <a:lnTo>
                    <a:pt x="0" y="0"/>
                  </a:lnTo>
                  <a:lnTo>
                    <a:pt x="0" y="1420367"/>
                  </a:lnTo>
                  <a:lnTo>
                    <a:pt x="2019300" y="1420367"/>
                  </a:lnTo>
                  <a:lnTo>
                    <a:pt x="20193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7043610" y="1020762"/>
            <a:ext cx="2347595" cy="1483995"/>
            <a:chOff x="7043610" y="1020762"/>
            <a:chExt cx="2347595" cy="1483995"/>
          </a:xfrm>
        </p:grpSpPr>
        <p:sp>
          <p:nvSpPr>
            <p:cNvPr id="19" name="object 19"/>
            <p:cNvSpPr/>
            <p:nvPr/>
          </p:nvSpPr>
          <p:spPr>
            <a:xfrm>
              <a:off x="7051547" y="1028700"/>
              <a:ext cx="2331720" cy="1468120"/>
            </a:xfrm>
            <a:custGeom>
              <a:avLst/>
              <a:gdLst/>
              <a:ahLst/>
              <a:cxnLst/>
              <a:rect l="l" t="t" r="r" b="b"/>
              <a:pathLst>
                <a:path w="2331720" h="1468120">
                  <a:moveTo>
                    <a:pt x="2087118" y="0"/>
                  </a:moveTo>
                  <a:lnTo>
                    <a:pt x="244601" y="0"/>
                  </a:lnTo>
                  <a:lnTo>
                    <a:pt x="195295" y="4967"/>
                  </a:lnTo>
                  <a:lnTo>
                    <a:pt x="149375" y="19216"/>
                  </a:lnTo>
                  <a:lnTo>
                    <a:pt x="107825" y="41764"/>
                  </a:lnTo>
                  <a:lnTo>
                    <a:pt x="71628" y="71628"/>
                  </a:lnTo>
                  <a:lnTo>
                    <a:pt x="41764" y="107825"/>
                  </a:lnTo>
                  <a:lnTo>
                    <a:pt x="19216" y="149375"/>
                  </a:lnTo>
                  <a:lnTo>
                    <a:pt x="4967" y="195295"/>
                  </a:lnTo>
                  <a:lnTo>
                    <a:pt x="0" y="244601"/>
                  </a:lnTo>
                  <a:lnTo>
                    <a:pt x="0" y="1223010"/>
                  </a:lnTo>
                  <a:lnTo>
                    <a:pt x="4967" y="1272316"/>
                  </a:lnTo>
                  <a:lnTo>
                    <a:pt x="19216" y="1318236"/>
                  </a:lnTo>
                  <a:lnTo>
                    <a:pt x="41764" y="1359786"/>
                  </a:lnTo>
                  <a:lnTo>
                    <a:pt x="71627" y="1395984"/>
                  </a:lnTo>
                  <a:lnTo>
                    <a:pt x="107825" y="1425847"/>
                  </a:lnTo>
                  <a:lnTo>
                    <a:pt x="149375" y="1448395"/>
                  </a:lnTo>
                  <a:lnTo>
                    <a:pt x="195295" y="1462644"/>
                  </a:lnTo>
                  <a:lnTo>
                    <a:pt x="244601" y="1467612"/>
                  </a:lnTo>
                  <a:lnTo>
                    <a:pt x="2087118" y="1467612"/>
                  </a:lnTo>
                  <a:lnTo>
                    <a:pt x="2136424" y="1462644"/>
                  </a:lnTo>
                  <a:lnTo>
                    <a:pt x="2182344" y="1448395"/>
                  </a:lnTo>
                  <a:lnTo>
                    <a:pt x="2223894" y="1425847"/>
                  </a:lnTo>
                  <a:lnTo>
                    <a:pt x="2260091" y="1395983"/>
                  </a:lnTo>
                  <a:lnTo>
                    <a:pt x="2289955" y="1359786"/>
                  </a:lnTo>
                  <a:lnTo>
                    <a:pt x="2312503" y="1318236"/>
                  </a:lnTo>
                  <a:lnTo>
                    <a:pt x="2326752" y="1272316"/>
                  </a:lnTo>
                  <a:lnTo>
                    <a:pt x="2331720" y="1223010"/>
                  </a:lnTo>
                  <a:lnTo>
                    <a:pt x="2331720" y="244601"/>
                  </a:lnTo>
                  <a:lnTo>
                    <a:pt x="2326752" y="195295"/>
                  </a:lnTo>
                  <a:lnTo>
                    <a:pt x="2312503" y="149375"/>
                  </a:lnTo>
                  <a:lnTo>
                    <a:pt x="2289955" y="107825"/>
                  </a:lnTo>
                  <a:lnTo>
                    <a:pt x="2260092" y="71627"/>
                  </a:lnTo>
                  <a:lnTo>
                    <a:pt x="2223894" y="41764"/>
                  </a:lnTo>
                  <a:lnTo>
                    <a:pt x="2182344" y="19216"/>
                  </a:lnTo>
                  <a:lnTo>
                    <a:pt x="2136424" y="4967"/>
                  </a:lnTo>
                  <a:lnTo>
                    <a:pt x="2087118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051547" y="1028700"/>
              <a:ext cx="2331720" cy="1468120"/>
            </a:xfrm>
            <a:custGeom>
              <a:avLst/>
              <a:gdLst/>
              <a:ahLst/>
              <a:cxnLst/>
              <a:rect l="l" t="t" r="r" b="b"/>
              <a:pathLst>
                <a:path w="2331720" h="1468120">
                  <a:moveTo>
                    <a:pt x="0" y="244601"/>
                  </a:moveTo>
                  <a:lnTo>
                    <a:pt x="4967" y="195295"/>
                  </a:lnTo>
                  <a:lnTo>
                    <a:pt x="19216" y="149375"/>
                  </a:lnTo>
                  <a:lnTo>
                    <a:pt x="41764" y="107825"/>
                  </a:lnTo>
                  <a:lnTo>
                    <a:pt x="71628" y="71628"/>
                  </a:lnTo>
                  <a:lnTo>
                    <a:pt x="107825" y="41764"/>
                  </a:lnTo>
                  <a:lnTo>
                    <a:pt x="149375" y="19216"/>
                  </a:lnTo>
                  <a:lnTo>
                    <a:pt x="195295" y="4967"/>
                  </a:lnTo>
                  <a:lnTo>
                    <a:pt x="244601" y="0"/>
                  </a:lnTo>
                  <a:lnTo>
                    <a:pt x="2087118" y="0"/>
                  </a:lnTo>
                  <a:lnTo>
                    <a:pt x="2136424" y="4967"/>
                  </a:lnTo>
                  <a:lnTo>
                    <a:pt x="2182344" y="19216"/>
                  </a:lnTo>
                  <a:lnTo>
                    <a:pt x="2223894" y="41764"/>
                  </a:lnTo>
                  <a:lnTo>
                    <a:pt x="2260092" y="71627"/>
                  </a:lnTo>
                  <a:lnTo>
                    <a:pt x="2289955" y="107825"/>
                  </a:lnTo>
                  <a:lnTo>
                    <a:pt x="2312503" y="149375"/>
                  </a:lnTo>
                  <a:lnTo>
                    <a:pt x="2326752" y="195295"/>
                  </a:lnTo>
                  <a:lnTo>
                    <a:pt x="2331720" y="244601"/>
                  </a:lnTo>
                  <a:lnTo>
                    <a:pt x="2331720" y="1223010"/>
                  </a:lnTo>
                  <a:lnTo>
                    <a:pt x="2326752" y="1272316"/>
                  </a:lnTo>
                  <a:lnTo>
                    <a:pt x="2312503" y="1318236"/>
                  </a:lnTo>
                  <a:lnTo>
                    <a:pt x="2289955" y="1359786"/>
                  </a:lnTo>
                  <a:lnTo>
                    <a:pt x="2260091" y="1395983"/>
                  </a:lnTo>
                  <a:lnTo>
                    <a:pt x="2223894" y="1425847"/>
                  </a:lnTo>
                  <a:lnTo>
                    <a:pt x="2182344" y="1448395"/>
                  </a:lnTo>
                  <a:lnTo>
                    <a:pt x="2136424" y="1462644"/>
                  </a:lnTo>
                  <a:lnTo>
                    <a:pt x="2087118" y="1467612"/>
                  </a:lnTo>
                  <a:lnTo>
                    <a:pt x="244601" y="1467612"/>
                  </a:lnTo>
                  <a:lnTo>
                    <a:pt x="195295" y="1462644"/>
                  </a:lnTo>
                  <a:lnTo>
                    <a:pt x="149375" y="1448395"/>
                  </a:lnTo>
                  <a:lnTo>
                    <a:pt x="107825" y="1425847"/>
                  </a:lnTo>
                  <a:lnTo>
                    <a:pt x="71627" y="1395984"/>
                  </a:lnTo>
                  <a:lnTo>
                    <a:pt x="41764" y="1359786"/>
                  </a:lnTo>
                  <a:lnTo>
                    <a:pt x="19216" y="1318236"/>
                  </a:lnTo>
                  <a:lnTo>
                    <a:pt x="4967" y="1272316"/>
                  </a:lnTo>
                  <a:lnTo>
                    <a:pt x="0" y="1223010"/>
                  </a:lnTo>
                  <a:lnTo>
                    <a:pt x="0" y="244601"/>
                  </a:lnTo>
                  <a:close/>
                </a:path>
              </a:pathLst>
            </a:custGeom>
            <a:ln w="15875">
              <a:solidFill>
                <a:srgbClr val="00AF5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828800" y="885825"/>
            <a:ext cx="8686800" cy="597535"/>
            <a:chOff x="1828800" y="885825"/>
            <a:chExt cx="8686800" cy="597535"/>
          </a:xfrm>
        </p:grpSpPr>
        <p:sp>
          <p:nvSpPr>
            <p:cNvPr id="22" name="object 22"/>
            <p:cNvSpPr/>
            <p:nvPr/>
          </p:nvSpPr>
          <p:spPr>
            <a:xfrm>
              <a:off x="1828800" y="914400"/>
              <a:ext cx="8686800" cy="0"/>
            </a:xfrm>
            <a:custGeom>
              <a:avLst/>
              <a:gdLst/>
              <a:ahLst/>
              <a:cxnLst/>
              <a:rect l="l" t="t" r="r" b="b"/>
              <a:pathLst>
                <a:path w="8686800">
                  <a:moveTo>
                    <a:pt x="0" y="0"/>
                  </a:moveTo>
                  <a:lnTo>
                    <a:pt x="8686800" y="0"/>
                  </a:lnTo>
                </a:path>
              </a:pathLst>
            </a:custGeom>
            <a:ln w="571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715255" y="969264"/>
              <a:ext cx="944880" cy="506095"/>
            </a:xfrm>
            <a:custGeom>
              <a:avLst/>
              <a:gdLst/>
              <a:ahLst/>
              <a:cxnLst/>
              <a:rect l="l" t="t" r="r" b="b"/>
              <a:pathLst>
                <a:path w="944879" h="506094">
                  <a:moveTo>
                    <a:pt x="472440" y="0"/>
                  </a:moveTo>
                  <a:lnTo>
                    <a:pt x="413165" y="1971"/>
                  </a:lnTo>
                  <a:lnTo>
                    <a:pt x="356091" y="7727"/>
                  </a:lnTo>
                  <a:lnTo>
                    <a:pt x="301661" y="17031"/>
                  </a:lnTo>
                  <a:lnTo>
                    <a:pt x="250315" y="29644"/>
                  </a:lnTo>
                  <a:lnTo>
                    <a:pt x="202497" y="45331"/>
                  </a:lnTo>
                  <a:lnTo>
                    <a:pt x="158648" y="63854"/>
                  </a:lnTo>
                  <a:lnTo>
                    <a:pt x="119211" y="84974"/>
                  </a:lnTo>
                  <a:lnTo>
                    <a:pt x="84628" y="108457"/>
                  </a:lnTo>
                  <a:lnTo>
                    <a:pt x="55341" y="134063"/>
                  </a:lnTo>
                  <a:lnTo>
                    <a:pt x="14424" y="190699"/>
                  </a:lnTo>
                  <a:lnTo>
                    <a:pt x="0" y="252984"/>
                  </a:lnTo>
                  <a:lnTo>
                    <a:pt x="3679" y="284713"/>
                  </a:lnTo>
                  <a:lnTo>
                    <a:pt x="31792" y="344411"/>
                  </a:lnTo>
                  <a:lnTo>
                    <a:pt x="84628" y="397510"/>
                  </a:lnTo>
                  <a:lnTo>
                    <a:pt x="119211" y="420993"/>
                  </a:lnTo>
                  <a:lnTo>
                    <a:pt x="158648" y="442113"/>
                  </a:lnTo>
                  <a:lnTo>
                    <a:pt x="202497" y="460636"/>
                  </a:lnTo>
                  <a:lnTo>
                    <a:pt x="250315" y="476323"/>
                  </a:lnTo>
                  <a:lnTo>
                    <a:pt x="301661" y="488936"/>
                  </a:lnTo>
                  <a:lnTo>
                    <a:pt x="356091" y="498240"/>
                  </a:lnTo>
                  <a:lnTo>
                    <a:pt x="413165" y="503996"/>
                  </a:lnTo>
                  <a:lnTo>
                    <a:pt x="472440" y="505968"/>
                  </a:lnTo>
                  <a:lnTo>
                    <a:pt x="531689" y="503996"/>
                  </a:lnTo>
                  <a:lnTo>
                    <a:pt x="588746" y="498240"/>
                  </a:lnTo>
                  <a:lnTo>
                    <a:pt x="643166" y="488936"/>
                  </a:lnTo>
                  <a:lnTo>
                    <a:pt x="694508" y="476323"/>
                  </a:lnTo>
                  <a:lnTo>
                    <a:pt x="742327" y="460636"/>
                  </a:lnTo>
                  <a:lnTo>
                    <a:pt x="786180" y="442113"/>
                  </a:lnTo>
                  <a:lnTo>
                    <a:pt x="825625" y="420993"/>
                  </a:lnTo>
                  <a:lnTo>
                    <a:pt x="860217" y="397510"/>
                  </a:lnTo>
                  <a:lnTo>
                    <a:pt x="889513" y="371904"/>
                  </a:lnTo>
                  <a:lnTo>
                    <a:pt x="930447" y="315268"/>
                  </a:lnTo>
                  <a:lnTo>
                    <a:pt x="944880" y="252984"/>
                  </a:lnTo>
                  <a:lnTo>
                    <a:pt x="941197" y="221254"/>
                  </a:lnTo>
                  <a:lnTo>
                    <a:pt x="913071" y="161556"/>
                  </a:lnTo>
                  <a:lnTo>
                    <a:pt x="860217" y="108457"/>
                  </a:lnTo>
                  <a:lnTo>
                    <a:pt x="825625" y="84974"/>
                  </a:lnTo>
                  <a:lnTo>
                    <a:pt x="786180" y="63854"/>
                  </a:lnTo>
                  <a:lnTo>
                    <a:pt x="742327" y="45331"/>
                  </a:lnTo>
                  <a:lnTo>
                    <a:pt x="694508" y="29644"/>
                  </a:lnTo>
                  <a:lnTo>
                    <a:pt x="643166" y="17031"/>
                  </a:lnTo>
                  <a:lnTo>
                    <a:pt x="588746" y="7727"/>
                  </a:lnTo>
                  <a:lnTo>
                    <a:pt x="531689" y="1971"/>
                  </a:lnTo>
                  <a:lnTo>
                    <a:pt x="47244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15255" y="969264"/>
              <a:ext cx="944880" cy="506095"/>
            </a:xfrm>
            <a:custGeom>
              <a:avLst/>
              <a:gdLst/>
              <a:ahLst/>
              <a:cxnLst/>
              <a:rect l="l" t="t" r="r" b="b"/>
              <a:pathLst>
                <a:path w="944879" h="506094">
                  <a:moveTo>
                    <a:pt x="0" y="252984"/>
                  </a:moveTo>
                  <a:lnTo>
                    <a:pt x="14424" y="190699"/>
                  </a:lnTo>
                  <a:lnTo>
                    <a:pt x="55341" y="134063"/>
                  </a:lnTo>
                  <a:lnTo>
                    <a:pt x="84628" y="108457"/>
                  </a:lnTo>
                  <a:lnTo>
                    <a:pt x="119211" y="84974"/>
                  </a:lnTo>
                  <a:lnTo>
                    <a:pt x="158648" y="63854"/>
                  </a:lnTo>
                  <a:lnTo>
                    <a:pt x="202497" y="45331"/>
                  </a:lnTo>
                  <a:lnTo>
                    <a:pt x="250315" y="29644"/>
                  </a:lnTo>
                  <a:lnTo>
                    <a:pt x="301661" y="17031"/>
                  </a:lnTo>
                  <a:lnTo>
                    <a:pt x="356091" y="7727"/>
                  </a:lnTo>
                  <a:lnTo>
                    <a:pt x="413165" y="1971"/>
                  </a:lnTo>
                  <a:lnTo>
                    <a:pt x="472440" y="0"/>
                  </a:lnTo>
                  <a:lnTo>
                    <a:pt x="531689" y="1971"/>
                  </a:lnTo>
                  <a:lnTo>
                    <a:pt x="588746" y="7727"/>
                  </a:lnTo>
                  <a:lnTo>
                    <a:pt x="643166" y="17031"/>
                  </a:lnTo>
                  <a:lnTo>
                    <a:pt x="694508" y="29644"/>
                  </a:lnTo>
                  <a:lnTo>
                    <a:pt x="742327" y="45331"/>
                  </a:lnTo>
                  <a:lnTo>
                    <a:pt x="786180" y="63854"/>
                  </a:lnTo>
                  <a:lnTo>
                    <a:pt x="825625" y="84974"/>
                  </a:lnTo>
                  <a:lnTo>
                    <a:pt x="860217" y="108457"/>
                  </a:lnTo>
                  <a:lnTo>
                    <a:pt x="889513" y="134063"/>
                  </a:lnTo>
                  <a:lnTo>
                    <a:pt x="930447" y="190699"/>
                  </a:lnTo>
                  <a:lnTo>
                    <a:pt x="944880" y="252984"/>
                  </a:lnTo>
                  <a:lnTo>
                    <a:pt x="941197" y="284713"/>
                  </a:lnTo>
                  <a:lnTo>
                    <a:pt x="913071" y="344411"/>
                  </a:lnTo>
                  <a:lnTo>
                    <a:pt x="860217" y="397510"/>
                  </a:lnTo>
                  <a:lnTo>
                    <a:pt x="825625" y="420993"/>
                  </a:lnTo>
                  <a:lnTo>
                    <a:pt x="786180" y="442113"/>
                  </a:lnTo>
                  <a:lnTo>
                    <a:pt x="742327" y="460636"/>
                  </a:lnTo>
                  <a:lnTo>
                    <a:pt x="694508" y="476323"/>
                  </a:lnTo>
                  <a:lnTo>
                    <a:pt x="643166" y="488936"/>
                  </a:lnTo>
                  <a:lnTo>
                    <a:pt x="588746" y="498240"/>
                  </a:lnTo>
                  <a:lnTo>
                    <a:pt x="531689" y="503996"/>
                  </a:lnTo>
                  <a:lnTo>
                    <a:pt x="472440" y="505968"/>
                  </a:lnTo>
                  <a:lnTo>
                    <a:pt x="413165" y="503996"/>
                  </a:lnTo>
                  <a:lnTo>
                    <a:pt x="356091" y="498240"/>
                  </a:lnTo>
                  <a:lnTo>
                    <a:pt x="301661" y="488936"/>
                  </a:lnTo>
                  <a:lnTo>
                    <a:pt x="250315" y="476323"/>
                  </a:lnTo>
                  <a:lnTo>
                    <a:pt x="202497" y="460636"/>
                  </a:lnTo>
                  <a:lnTo>
                    <a:pt x="158648" y="442113"/>
                  </a:lnTo>
                  <a:lnTo>
                    <a:pt x="119211" y="420993"/>
                  </a:lnTo>
                  <a:lnTo>
                    <a:pt x="84628" y="397510"/>
                  </a:lnTo>
                  <a:lnTo>
                    <a:pt x="55341" y="371904"/>
                  </a:lnTo>
                  <a:lnTo>
                    <a:pt x="14424" y="315268"/>
                  </a:lnTo>
                  <a:lnTo>
                    <a:pt x="0" y="252984"/>
                  </a:lnTo>
                  <a:close/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558666" y="202819"/>
            <a:ext cx="63607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solidFill>
                  <a:srgbClr val="0D0D0D"/>
                </a:solidFill>
                <a:latin typeface="Calibri"/>
                <a:cs typeface="Calibri"/>
              </a:rPr>
              <a:t>Kinchin-</a:t>
            </a:r>
            <a:r>
              <a:rPr sz="3600" b="1" dirty="0">
                <a:solidFill>
                  <a:srgbClr val="0D0D0D"/>
                </a:solidFill>
                <a:latin typeface="Calibri"/>
                <a:cs typeface="Calibri"/>
              </a:rPr>
              <a:t>Peace</a:t>
            </a:r>
            <a:r>
              <a:rPr sz="3600" b="1" spc="-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D0D0D"/>
                </a:solidFill>
                <a:latin typeface="Calibri"/>
                <a:cs typeface="Calibri"/>
              </a:rPr>
              <a:t>model</a:t>
            </a:r>
            <a:r>
              <a:rPr sz="3600" b="1" spc="-8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D0D0D"/>
                </a:solidFill>
                <a:latin typeface="Calibri"/>
                <a:cs typeface="Calibri"/>
              </a:rPr>
              <a:t>for</a:t>
            </a:r>
            <a:r>
              <a:rPr sz="2000" b="1" spc="-4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D0D0D"/>
                </a:solidFill>
                <a:latin typeface="Calibri"/>
                <a:cs typeface="Calibri"/>
              </a:rPr>
              <a:t>cascade</a:t>
            </a:r>
            <a:r>
              <a:rPr sz="2000" b="1" spc="-5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D0D0D"/>
                </a:solidFill>
                <a:latin typeface="Calibri"/>
                <a:cs typeface="Calibri"/>
              </a:rPr>
              <a:t>efficiency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052254" y="1971738"/>
            <a:ext cx="310515" cy="308610"/>
            <a:chOff x="3052254" y="1971738"/>
            <a:chExt cx="310515" cy="308610"/>
          </a:xfrm>
        </p:grpSpPr>
        <p:sp>
          <p:nvSpPr>
            <p:cNvPr id="27" name="object 27"/>
            <p:cNvSpPr/>
            <p:nvPr/>
          </p:nvSpPr>
          <p:spPr>
            <a:xfrm>
              <a:off x="3060192" y="1979676"/>
              <a:ext cx="294640" cy="292735"/>
            </a:xfrm>
            <a:custGeom>
              <a:avLst/>
              <a:gdLst/>
              <a:ahLst/>
              <a:cxnLst/>
              <a:rect l="l" t="t" r="r" b="b"/>
              <a:pathLst>
                <a:path w="294639" h="292735">
                  <a:moveTo>
                    <a:pt x="147065" y="0"/>
                  </a:moveTo>
                  <a:lnTo>
                    <a:pt x="100559" y="7461"/>
                  </a:lnTo>
                  <a:lnTo>
                    <a:pt x="60185" y="28236"/>
                  </a:lnTo>
                  <a:lnTo>
                    <a:pt x="28358" y="59911"/>
                  </a:lnTo>
                  <a:lnTo>
                    <a:pt x="7491" y="100071"/>
                  </a:lnTo>
                  <a:lnTo>
                    <a:pt x="0" y="146303"/>
                  </a:lnTo>
                  <a:lnTo>
                    <a:pt x="7491" y="192536"/>
                  </a:lnTo>
                  <a:lnTo>
                    <a:pt x="28358" y="232696"/>
                  </a:lnTo>
                  <a:lnTo>
                    <a:pt x="60185" y="264371"/>
                  </a:lnTo>
                  <a:lnTo>
                    <a:pt x="100559" y="285146"/>
                  </a:lnTo>
                  <a:lnTo>
                    <a:pt x="147065" y="292608"/>
                  </a:lnTo>
                  <a:lnTo>
                    <a:pt x="193572" y="285146"/>
                  </a:lnTo>
                  <a:lnTo>
                    <a:pt x="233946" y="264371"/>
                  </a:lnTo>
                  <a:lnTo>
                    <a:pt x="265773" y="232696"/>
                  </a:lnTo>
                  <a:lnTo>
                    <a:pt x="286640" y="192536"/>
                  </a:lnTo>
                  <a:lnTo>
                    <a:pt x="294131" y="146303"/>
                  </a:lnTo>
                  <a:lnTo>
                    <a:pt x="286640" y="100071"/>
                  </a:lnTo>
                  <a:lnTo>
                    <a:pt x="265773" y="59911"/>
                  </a:lnTo>
                  <a:lnTo>
                    <a:pt x="233946" y="28236"/>
                  </a:lnTo>
                  <a:lnTo>
                    <a:pt x="193572" y="7461"/>
                  </a:lnTo>
                  <a:lnTo>
                    <a:pt x="14706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060192" y="1979676"/>
              <a:ext cx="294640" cy="292735"/>
            </a:xfrm>
            <a:custGeom>
              <a:avLst/>
              <a:gdLst/>
              <a:ahLst/>
              <a:cxnLst/>
              <a:rect l="l" t="t" r="r" b="b"/>
              <a:pathLst>
                <a:path w="294639" h="292735">
                  <a:moveTo>
                    <a:pt x="0" y="146303"/>
                  </a:moveTo>
                  <a:lnTo>
                    <a:pt x="7491" y="100071"/>
                  </a:lnTo>
                  <a:lnTo>
                    <a:pt x="28358" y="59911"/>
                  </a:lnTo>
                  <a:lnTo>
                    <a:pt x="60185" y="28236"/>
                  </a:lnTo>
                  <a:lnTo>
                    <a:pt x="100559" y="7461"/>
                  </a:lnTo>
                  <a:lnTo>
                    <a:pt x="147065" y="0"/>
                  </a:lnTo>
                  <a:lnTo>
                    <a:pt x="193572" y="7461"/>
                  </a:lnTo>
                  <a:lnTo>
                    <a:pt x="233946" y="28236"/>
                  </a:lnTo>
                  <a:lnTo>
                    <a:pt x="265773" y="59911"/>
                  </a:lnTo>
                  <a:lnTo>
                    <a:pt x="286640" y="100071"/>
                  </a:lnTo>
                  <a:lnTo>
                    <a:pt x="294131" y="146303"/>
                  </a:lnTo>
                  <a:lnTo>
                    <a:pt x="286640" y="192536"/>
                  </a:lnTo>
                  <a:lnTo>
                    <a:pt x="265773" y="232696"/>
                  </a:lnTo>
                  <a:lnTo>
                    <a:pt x="233946" y="264371"/>
                  </a:lnTo>
                  <a:lnTo>
                    <a:pt x="193572" y="285146"/>
                  </a:lnTo>
                  <a:lnTo>
                    <a:pt x="147065" y="292608"/>
                  </a:lnTo>
                  <a:lnTo>
                    <a:pt x="100559" y="285146"/>
                  </a:lnTo>
                  <a:lnTo>
                    <a:pt x="60185" y="264371"/>
                  </a:lnTo>
                  <a:lnTo>
                    <a:pt x="28358" y="232696"/>
                  </a:lnTo>
                  <a:lnTo>
                    <a:pt x="7491" y="192536"/>
                  </a:lnTo>
                  <a:lnTo>
                    <a:pt x="0" y="146303"/>
                  </a:lnTo>
                  <a:close/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241291" y="2316479"/>
            <a:ext cx="2077720" cy="387350"/>
          </a:xfrm>
          <a:prstGeom prst="rect">
            <a:avLst/>
          </a:prstGeom>
          <a:solidFill>
            <a:srgbClr val="D9D9D9"/>
          </a:solidFill>
          <a:ln w="15875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376555">
              <a:lnSpc>
                <a:spcPct val="100000"/>
              </a:lnSpc>
              <a:spcBef>
                <a:spcPts val="325"/>
              </a:spcBef>
            </a:pPr>
            <a:r>
              <a:rPr sz="1800" spc="-10" dirty="0">
                <a:latin typeface="Calibri"/>
                <a:cs typeface="Calibri"/>
              </a:rPr>
              <a:t>transmutation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79564" y="1188719"/>
            <a:ext cx="2078989" cy="524510"/>
          </a:xfrm>
          <a:prstGeom prst="rect">
            <a:avLst/>
          </a:prstGeom>
          <a:solidFill>
            <a:srgbClr val="CCFFFF"/>
          </a:solidFill>
          <a:ln w="15875">
            <a:solidFill>
              <a:srgbClr val="6E942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ts val="1945"/>
              </a:lnSpc>
            </a:pPr>
            <a:r>
              <a:rPr sz="1800" dirty="0">
                <a:latin typeface="Calibri"/>
                <a:cs typeface="Calibri"/>
              </a:rPr>
              <a:t>collision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other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lattice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atoms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174992" y="1836420"/>
            <a:ext cx="2078989" cy="524510"/>
          </a:xfrm>
          <a:prstGeom prst="rect">
            <a:avLst/>
          </a:prstGeom>
          <a:solidFill>
            <a:srgbClr val="CCFFFF"/>
          </a:solidFill>
          <a:ln w="15875">
            <a:solidFill>
              <a:srgbClr val="6E942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38480">
              <a:lnSpc>
                <a:spcPts val="1950"/>
              </a:lnSpc>
            </a:pPr>
            <a:r>
              <a:rPr sz="1800" dirty="0">
                <a:latin typeface="Calibri"/>
                <a:cs typeface="Calibri"/>
              </a:rPr>
              <a:t>collision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</a:t>
            </a:r>
            <a:endParaRPr sz="1800">
              <a:latin typeface="Calibri"/>
              <a:cs typeface="Calibri"/>
            </a:endParaRPr>
          </a:p>
          <a:p>
            <a:pPr marL="6096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electrons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414140" y="1775332"/>
            <a:ext cx="669290" cy="808355"/>
            <a:chOff x="3414140" y="1775332"/>
            <a:chExt cx="669290" cy="808355"/>
          </a:xfrm>
        </p:grpSpPr>
        <p:pic>
          <p:nvPicPr>
            <p:cNvPr id="33" name="object 3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55288" y="1775332"/>
              <a:ext cx="627634" cy="35839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14140" y="2168524"/>
              <a:ext cx="630428" cy="415036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6412484" y="1381505"/>
            <a:ext cx="653415" cy="823594"/>
            <a:chOff x="6412484" y="1381505"/>
            <a:chExt cx="653415" cy="823594"/>
          </a:xfrm>
        </p:grpSpPr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36741" y="1381505"/>
              <a:ext cx="629158" cy="35712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12484" y="1815591"/>
              <a:ext cx="630046" cy="389255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2368042" y="1600327"/>
            <a:ext cx="10236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neutron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429438" y="2555430"/>
            <a:ext cx="3620135" cy="605790"/>
            <a:chOff x="6429438" y="2555430"/>
            <a:chExt cx="3620135" cy="605790"/>
          </a:xfrm>
        </p:grpSpPr>
        <p:sp>
          <p:nvSpPr>
            <p:cNvPr id="40" name="object 40"/>
            <p:cNvSpPr/>
            <p:nvPr/>
          </p:nvSpPr>
          <p:spPr>
            <a:xfrm>
              <a:off x="6437376" y="2563367"/>
              <a:ext cx="3604260" cy="589915"/>
            </a:xfrm>
            <a:custGeom>
              <a:avLst/>
              <a:gdLst/>
              <a:ahLst/>
              <a:cxnLst/>
              <a:rect l="l" t="t" r="r" b="b"/>
              <a:pathLst>
                <a:path w="3604259" h="589914">
                  <a:moveTo>
                    <a:pt x="2943605" y="0"/>
                  </a:moveTo>
                  <a:lnTo>
                    <a:pt x="660653" y="0"/>
                  </a:lnTo>
                  <a:lnTo>
                    <a:pt x="616799" y="1938"/>
                  </a:lnTo>
                  <a:lnTo>
                    <a:pt x="580993" y="7223"/>
                  </a:lnTo>
                  <a:lnTo>
                    <a:pt x="556855" y="15055"/>
                  </a:lnTo>
                  <a:lnTo>
                    <a:pt x="548004" y="24637"/>
                  </a:lnTo>
                  <a:lnTo>
                    <a:pt x="548004" y="98298"/>
                  </a:lnTo>
                  <a:lnTo>
                    <a:pt x="0" y="98298"/>
                  </a:lnTo>
                  <a:lnTo>
                    <a:pt x="450469" y="344043"/>
                  </a:lnTo>
                  <a:lnTo>
                    <a:pt x="0" y="589788"/>
                  </a:lnTo>
                  <a:lnTo>
                    <a:pt x="885951" y="589788"/>
                  </a:lnTo>
                  <a:lnTo>
                    <a:pt x="929733" y="587849"/>
                  </a:lnTo>
                  <a:lnTo>
                    <a:pt x="965501" y="582564"/>
                  </a:lnTo>
                  <a:lnTo>
                    <a:pt x="989625" y="574732"/>
                  </a:lnTo>
                  <a:lnTo>
                    <a:pt x="998474" y="565150"/>
                  </a:lnTo>
                  <a:lnTo>
                    <a:pt x="989625" y="555640"/>
                  </a:lnTo>
                  <a:lnTo>
                    <a:pt x="965501" y="547846"/>
                  </a:lnTo>
                  <a:lnTo>
                    <a:pt x="929733" y="542575"/>
                  </a:lnTo>
                  <a:lnTo>
                    <a:pt x="885951" y="540639"/>
                  </a:lnTo>
                  <a:lnTo>
                    <a:pt x="660653" y="540639"/>
                  </a:lnTo>
                  <a:lnTo>
                    <a:pt x="616799" y="538700"/>
                  </a:lnTo>
                  <a:lnTo>
                    <a:pt x="580993" y="533415"/>
                  </a:lnTo>
                  <a:lnTo>
                    <a:pt x="556855" y="525583"/>
                  </a:lnTo>
                  <a:lnTo>
                    <a:pt x="548004" y="516001"/>
                  </a:lnTo>
                  <a:lnTo>
                    <a:pt x="556855" y="506491"/>
                  </a:lnTo>
                  <a:lnTo>
                    <a:pt x="580993" y="498697"/>
                  </a:lnTo>
                  <a:lnTo>
                    <a:pt x="616799" y="493426"/>
                  </a:lnTo>
                  <a:lnTo>
                    <a:pt x="660653" y="491490"/>
                  </a:lnTo>
                  <a:lnTo>
                    <a:pt x="2943605" y="491490"/>
                  </a:lnTo>
                  <a:lnTo>
                    <a:pt x="2987460" y="493426"/>
                  </a:lnTo>
                  <a:lnTo>
                    <a:pt x="3023266" y="498697"/>
                  </a:lnTo>
                  <a:lnTo>
                    <a:pt x="3047404" y="506491"/>
                  </a:lnTo>
                  <a:lnTo>
                    <a:pt x="3056254" y="516001"/>
                  </a:lnTo>
                  <a:lnTo>
                    <a:pt x="3047404" y="525583"/>
                  </a:lnTo>
                  <a:lnTo>
                    <a:pt x="3023266" y="533415"/>
                  </a:lnTo>
                  <a:lnTo>
                    <a:pt x="2987460" y="538700"/>
                  </a:lnTo>
                  <a:lnTo>
                    <a:pt x="2943605" y="540639"/>
                  </a:lnTo>
                  <a:lnTo>
                    <a:pt x="2718307" y="540639"/>
                  </a:lnTo>
                  <a:lnTo>
                    <a:pt x="2674526" y="542577"/>
                  </a:lnTo>
                  <a:lnTo>
                    <a:pt x="2638758" y="547862"/>
                  </a:lnTo>
                  <a:lnTo>
                    <a:pt x="2614634" y="555694"/>
                  </a:lnTo>
                  <a:lnTo>
                    <a:pt x="2605785" y="565277"/>
                  </a:lnTo>
                  <a:lnTo>
                    <a:pt x="2614634" y="574786"/>
                  </a:lnTo>
                  <a:lnTo>
                    <a:pt x="2638758" y="582580"/>
                  </a:lnTo>
                  <a:lnTo>
                    <a:pt x="2674526" y="587851"/>
                  </a:lnTo>
                  <a:lnTo>
                    <a:pt x="2718307" y="589788"/>
                  </a:lnTo>
                  <a:lnTo>
                    <a:pt x="3604259" y="589788"/>
                  </a:lnTo>
                  <a:lnTo>
                    <a:pt x="3153664" y="344043"/>
                  </a:lnTo>
                  <a:lnTo>
                    <a:pt x="3604259" y="98298"/>
                  </a:lnTo>
                  <a:lnTo>
                    <a:pt x="3056254" y="98298"/>
                  </a:lnTo>
                  <a:lnTo>
                    <a:pt x="3056254" y="24637"/>
                  </a:lnTo>
                  <a:lnTo>
                    <a:pt x="3047404" y="15055"/>
                  </a:lnTo>
                  <a:lnTo>
                    <a:pt x="3023266" y="7223"/>
                  </a:lnTo>
                  <a:lnTo>
                    <a:pt x="2987460" y="1938"/>
                  </a:lnTo>
                  <a:lnTo>
                    <a:pt x="2943605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985381" y="3054857"/>
              <a:ext cx="2508250" cy="73660"/>
            </a:xfrm>
            <a:custGeom>
              <a:avLst/>
              <a:gdLst/>
              <a:ahLst/>
              <a:cxnLst/>
              <a:rect l="l" t="t" r="r" b="b"/>
              <a:pathLst>
                <a:path w="2508250" h="73660">
                  <a:moveTo>
                    <a:pt x="450469" y="0"/>
                  </a:moveTo>
                  <a:lnTo>
                    <a:pt x="112649" y="0"/>
                  </a:lnTo>
                  <a:lnTo>
                    <a:pt x="68794" y="1936"/>
                  </a:lnTo>
                  <a:lnTo>
                    <a:pt x="32988" y="7207"/>
                  </a:lnTo>
                  <a:lnTo>
                    <a:pt x="8850" y="15001"/>
                  </a:lnTo>
                  <a:lnTo>
                    <a:pt x="0" y="24511"/>
                  </a:lnTo>
                  <a:lnTo>
                    <a:pt x="8850" y="34093"/>
                  </a:lnTo>
                  <a:lnTo>
                    <a:pt x="32988" y="41925"/>
                  </a:lnTo>
                  <a:lnTo>
                    <a:pt x="68794" y="47210"/>
                  </a:lnTo>
                  <a:lnTo>
                    <a:pt x="112649" y="49149"/>
                  </a:lnTo>
                  <a:lnTo>
                    <a:pt x="337947" y="49149"/>
                  </a:lnTo>
                  <a:lnTo>
                    <a:pt x="381728" y="51085"/>
                  </a:lnTo>
                  <a:lnTo>
                    <a:pt x="417496" y="56356"/>
                  </a:lnTo>
                  <a:lnTo>
                    <a:pt x="441620" y="64150"/>
                  </a:lnTo>
                  <a:lnTo>
                    <a:pt x="450469" y="73659"/>
                  </a:lnTo>
                  <a:lnTo>
                    <a:pt x="450469" y="0"/>
                  </a:lnTo>
                  <a:close/>
                </a:path>
                <a:path w="2508250" h="73660">
                  <a:moveTo>
                    <a:pt x="2395601" y="0"/>
                  </a:moveTo>
                  <a:lnTo>
                    <a:pt x="2057780" y="0"/>
                  </a:lnTo>
                  <a:lnTo>
                    <a:pt x="2057780" y="73659"/>
                  </a:lnTo>
                  <a:lnTo>
                    <a:pt x="2066629" y="64150"/>
                  </a:lnTo>
                  <a:lnTo>
                    <a:pt x="2090753" y="56356"/>
                  </a:lnTo>
                  <a:lnTo>
                    <a:pt x="2126521" y="51085"/>
                  </a:lnTo>
                  <a:lnTo>
                    <a:pt x="2170303" y="49149"/>
                  </a:lnTo>
                  <a:lnTo>
                    <a:pt x="2395601" y="49149"/>
                  </a:lnTo>
                  <a:lnTo>
                    <a:pt x="2439455" y="47210"/>
                  </a:lnTo>
                  <a:lnTo>
                    <a:pt x="2475261" y="41925"/>
                  </a:lnTo>
                  <a:lnTo>
                    <a:pt x="2499399" y="34093"/>
                  </a:lnTo>
                  <a:lnTo>
                    <a:pt x="2508250" y="24511"/>
                  </a:lnTo>
                  <a:lnTo>
                    <a:pt x="2499399" y="15001"/>
                  </a:lnTo>
                  <a:lnTo>
                    <a:pt x="2475261" y="7207"/>
                  </a:lnTo>
                  <a:lnTo>
                    <a:pt x="2439455" y="1936"/>
                  </a:lnTo>
                  <a:lnTo>
                    <a:pt x="2395601" y="0"/>
                  </a:lnTo>
                  <a:close/>
                </a:path>
              </a:pathLst>
            </a:custGeom>
            <a:solidFill>
              <a:srgbClr val="A3CD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437376" y="2563367"/>
              <a:ext cx="3604260" cy="589915"/>
            </a:xfrm>
            <a:custGeom>
              <a:avLst/>
              <a:gdLst/>
              <a:ahLst/>
              <a:cxnLst/>
              <a:rect l="l" t="t" r="r" b="b"/>
              <a:pathLst>
                <a:path w="3604259" h="589914">
                  <a:moveTo>
                    <a:pt x="0" y="589788"/>
                  </a:moveTo>
                  <a:lnTo>
                    <a:pt x="450469" y="344043"/>
                  </a:lnTo>
                  <a:lnTo>
                    <a:pt x="0" y="98298"/>
                  </a:lnTo>
                  <a:lnTo>
                    <a:pt x="548004" y="98298"/>
                  </a:lnTo>
                  <a:lnTo>
                    <a:pt x="548004" y="24637"/>
                  </a:lnTo>
                  <a:lnTo>
                    <a:pt x="556855" y="15055"/>
                  </a:lnTo>
                  <a:lnTo>
                    <a:pt x="580993" y="7223"/>
                  </a:lnTo>
                  <a:lnTo>
                    <a:pt x="616799" y="1938"/>
                  </a:lnTo>
                  <a:lnTo>
                    <a:pt x="660653" y="0"/>
                  </a:lnTo>
                  <a:lnTo>
                    <a:pt x="2943605" y="0"/>
                  </a:lnTo>
                  <a:lnTo>
                    <a:pt x="2987460" y="1938"/>
                  </a:lnTo>
                  <a:lnTo>
                    <a:pt x="3023266" y="7223"/>
                  </a:lnTo>
                  <a:lnTo>
                    <a:pt x="3047404" y="15055"/>
                  </a:lnTo>
                  <a:lnTo>
                    <a:pt x="3056254" y="24637"/>
                  </a:lnTo>
                  <a:lnTo>
                    <a:pt x="3056254" y="98298"/>
                  </a:lnTo>
                  <a:lnTo>
                    <a:pt x="3604259" y="98298"/>
                  </a:lnTo>
                  <a:lnTo>
                    <a:pt x="3153664" y="344043"/>
                  </a:lnTo>
                  <a:lnTo>
                    <a:pt x="3604259" y="589788"/>
                  </a:lnTo>
                  <a:lnTo>
                    <a:pt x="2718307" y="589788"/>
                  </a:lnTo>
                  <a:lnTo>
                    <a:pt x="2674526" y="587849"/>
                  </a:lnTo>
                  <a:lnTo>
                    <a:pt x="2638758" y="582564"/>
                  </a:lnTo>
                  <a:lnTo>
                    <a:pt x="2614634" y="574732"/>
                  </a:lnTo>
                  <a:lnTo>
                    <a:pt x="2605785" y="565150"/>
                  </a:lnTo>
                  <a:lnTo>
                    <a:pt x="2614634" y="555640"/>
                  </a:lnTo>
                  <a:lnTo>
                    <a:pt x="2638758" y="547846"/>
                  </a:lnTo>
                  <a:lnTo>
                    <a:pt x="2674526" y="542575"/>
                  </a:lnTo>
                  <a:lnTo>
                    <a:pt x="2718307" y="540639"/>
                  </a:lnTo>
                  <a:lnTo>
                    <a:pt x="2943605" y="540639"/>
                  </a:lnTo>
                  <a:lnTo>
                    <a:pt x="2987460" y="538700"/>
                  </a:lnTo>
                  <a:lnTo>
                    <a:pt x="3023266" y="533415"/>
                  </a:lnTo>
                  <a:lnTo>
                    <a:pt x="3047404" y="525583"/>
                  </a:lnTo>
                  <a:lnTo>
                    <a:pt x="3056254" y="516001"/>
                  </a:lnTo>
                  <a:lnTo>
                    <a:pt x="3047404" y="506491"/>
                  </a:lnTo>
                  <a:lnTo>
                    <a:pt x="3023266" y="498697"/>
                  </a:lnTo>
                  <a:lnTo>
                    <a:pt x="2987460" y="493426"/>
                  </a:lnTo>
                  <a:lnTo>
                    <a:pt x="2943605" y="491490"/>
                  </a:lnTo>
                  <a:lnTo>
                    <a:pt x="660653" y="491490"/>
                  </a:lnTo>
                  <a:lnTo>
                    <a:pt x="616799" y="493426"/>
                  </a:lnTo>
                  <a:lnTo>
                    <a:pt x="580993" y="498697"/>
                  </a:lnTo>
                  <a:lnTo>
                    <a:pt x="556855" y="506491"/>
                  </a:lnTo>
                  <a:lnTo>
                    <a:pt x="548004" y="516001"/>
                  </a:lnTo>
                  <a:lnTo>
                    <a:pt x="556855" y="525583"/>
                  </a:lnTo>
                  <a:lnTo>
                    <a:pt x="580993" y="533415"/>
                  </a:lnTo>
                  <a:lnTo>
                    <a:pt x="616799" y="538700"/>
                  </a:lnTo>
                  <a:lnTo>
                    <a:pt x="660653" y="540639"/>
                  </a:lnTo>
                  <a:lnTo>
                    <a:pt x="885951" y="540639"/>
                  </a:lnTo>
                  <a:lnTo>
                    <a:pt x="929733" y="542577"/>
                  </a:lnTo>
                  <a:lnTo>
                    <a:pt x="965501" y="547862"/>
                  </a:lnTo>
                  <a:lnTo>
                    <a:pt x="989625" y="555694"/>
                  </a:lnTo>
                  <a:lnTo>
                    <a:pt x="998474" y="565277"/>
                  </a:lnTo>
                  <a:lnTo>
                    <a:pt x="989625" y="574786"/>
                  </a:lnTo>
                  <a:lnTo>
                    <a:pt x="965501" y="582580"/>
                  </a:lnTo>
                  <a:lnTo>
                    <a:pt x="929733" y="587851"/>
                  </a:lnTo>
                  <a:lnTo>
                    <a:pt x="885951" y="589788"/>
                  </a:lnTo>
                  <a:lnTo>
                    <a:pt x="0" y="589788"/>
                  </a:lnTo>
                  <a:close/>
                </a:path>
                <a:path w="3604259" h="589914">
                  <a:moveTo>
                    <a:pt x="998474" y="491490"/>
                  </a:moveTo>
                  <a:lnTo>
                    <a:pt x="998474" y="565150"/>
                  </a:lnTo>
                </a:path>
                <a:path w="3604259" h="589914">
                  <a:moveTo>
                    <a:pt x="2605785" y="565150"/>
                  </a:moveTo>
                  <a:lnTo>
                    <a:pt x="2605785" y="491490"/>
                  </a:lnTo>
                </a:path>
                <a:path w="3604259" h="589914">
                  <a:moveTo>
                    <a:pt x="548004" y="516001"/>
                  </a:moveTo>
                  <a:lnTo>
                    <a:pt x="548004" y="98298"/>
                  </a:lnTo>
                </a:path>
                <a:path w="3604259" h="589914">
                  <a:moveTo>
                    <a:pt x="3056254" y="98298"/>
                  </a:moveTo>
                  <a:lnTo>
                    <a:pt x="3056254" y="516001"/>
                  </a:lnTo>
                </a:path>
              </a:pathLst>
            </a:custGeom>
            <a:ln w="1587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2478785" y="2593924"/>
            <a:ext cx="7401559" cy="1310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4408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cascade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damage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910"/>
              </a:spcBef>
            </a:pPr>
            <a:r>
              <a:rPr sz="1800" dirty="0">
                <a:latin typeface="Arial MT"/>
                <a:cs typeface="Arial MT"/>
              </a:rPr>
              <a:t>How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many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displacements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are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generated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by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PKA</a:t>
            </a:r>
            <a:r>
              <a:rPr sz="1800" spc="-1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with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initial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energy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Ep?</a:t>
            </a:r>
            <a:endParaRPr sz="1800">
              <a:latin typeface="Arial MT"/>
              <a:cs typeface="Arial MT"/>
            </a:endParaRPr>
          </a:p>
          <a:p>
            <a:pPr marL="3810" algn="ctr">
              <a:lnSpc>
                <a:spcPct val="100000"/>
              </a:lnSpc>
            </a:pPr>
            <a:r>
              <a:rPr sz="1800" dirty="0">
                <a:latin typeface="Arial MT"/>
                <a:cs typeface="Arial MT"/>
              </a:rPr>
              <a:t>A</a:t>
            </a:r>
            <a:r>
              <a:rPr sz="1800" spc="-110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well-</a:t>
            </a:r>
            <a:r>
              <a:rPr sz="1800" dirty="0">
                <a:latin typeface="Arial MT"/>
                <a:cs typeface="Arial MT"/>
              </a:rPr>
              <a:t>known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approach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Kinchin-</a:t>
            </a:r>
            <a:r>
              <a:rPr sz="1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Peace </a:t>
            </a:r>
            <a:r>
              <a:rPr sz="1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mode</a:t>
            </a:r>
            <a:r>
              <a:rPr sz="1800" spc="-10" dirty="0"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232147" y="1534667"/>
            <a:ext cx="2077720" cy="524510"/>
          </a:xfrm>
          <a:prstGeom prst="rect">
            <a:avLst/>
          </a:prstGeom>
          <a:solidFill>
            <a:srgbClr val="CCFFFF"/>
          </a:solidFill>
          <a:ln w="15875">
            <a:solidFill>
              <a:srgbClr val="6E942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ts val="1950"/>
              </a:lnSpc>
            </a:pPr>
            <a:r>
              <a:rPr sz="1800" dirty="0">
                <a:latin typeface="Calibri"/>
                <a:cs typeface="Calibri"/>
              </a:rPr>
              <a:t>collision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the</a:t>
            </a:r>
            <a:endParaRPr sz="18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lattice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atom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(PKA).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019802" y="1007109"/>
            <a:ext cx="3359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Ep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629017" y="6290259"/>
            <a:ext cx="8242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254635" algn="l"/>
                <a:tab pos="549275" algn="l"/>
              </a:tabLst>
            </a:pPr>
            <a:r>
              <a:rPr sz="1400" spc="-50" dirty="0">
                <a:latin typeface="Calibri"/>
                <a:cs typeface="Calibri"/>
              </a:rPr>
              <a:t>0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5" dirty="0">
                <a:latin typeface="Calibri"/>
                <a:cs typeface="Calibri"/>
              </a:rPr>
              <a:t>E</a:t>
            </a:r>
            <a:r>
              <a:rPr sz="1350" spc="-37" baseline="-21604" dirty="0">
                <a:latin typeface="Calibri"/>
                <a:cs typeface="Calibri"/>
              </a:rPr>
              <a:t>d</a:t>
            </a:r>
            <a:r>
              <a:rPr sz="1350" baseline="-21604" dirty="0">
                <a:latin typeface="Calibri"/>
                <a:cs typeface="Calibri"/>
              </a:rPr>
              <a:t>	</a:t>
            </a:r>
            <a:r>
              <a:rPr sz="1400" spc="-25" dirty="0">
                <a:latin typeface="Calibri"/>
                <a:cs typeface="Calibri"/>
              </a:rPr>
              <a:t>2E</a:t>
            </a:r>
            <a:r>
              <a:rPr sz="1350" spc="-37" baseline="-21604" dirty="0">
                <a:latin typeface="Calibri"/>
                <a:cs typeface="Calibri"/>
              </a:rPr>
              <a:t>d</a:t>
            </a:r>
            <a:endParaRPr sz="1350" baseline="-21604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272778" y="6274409"/>
            <a:ext cx="1803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E</a:t>
            </a:r>
            <a:r>
              <a:rPr sz="1350" spc="-37" baseline="-21604" dirty="0">
                <a:latin typeface="Calibri"/>
                <a:cs typeface="Calibri"/>
              </a:rPr>
              <a:t>I</a:t>
            </a:r>
            <a:endParaRPr sz="1350" baseline="-21604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262172" y="5368603"/>
            <a:ext cx="273050" cy="42354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-10" dirty="0">
                <a:latin typeface="Symbol"/>
                <a:cs typeface="Symbol"/>
              </a:rPr>
              <a:t></a:t>
            </a:r>
            <a:r>
              <a:rPr sz="1400" spc="-10" dirty="0">
                <a:latin typeface="Arial MT"/>
                <a:cs typeface="Arial MT"/>
              </a:rPr>
              <a:t>(E</a:t>
            </a:r>
            <a:r>
              <a:rPr sz="1350" spc="-15" baseline="-21604" dirty="0">
                <a:latin typeface="Arial MT"/>
                <a:cs typeface="Arial MT"/>
              </a:rPr>
              <a:t>p</a:t>
            </a:r>
            <a:r>
              <a:rPr sz="1400" spc="-10" dirty="0">
                <a:latin typeface="Arial MT"/>
                <a:cs typeface="Arial MT"/>
              </a:rPr>
              <a:t>)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817354" y="6145784"/>
            <a:ext cx="1930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Ep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038338" y="5045202"/>
            <a:ext cx="1590040" cy="1247775"/>
          </a:xfrm>
          <a:custGeom>
            <a:avLst/>
            <a:gdLst/>
            <a:ahLst/>
            <a:cxnLst/>
            <a:rect l="l" t="t" r="r" b="b"/>
            <a:pathLst>
              <a:path w="1590040" h="1247775">
                <a:moveTo>
                  <a:pt x="0" y="920496"/>
                </a:moveTo>
                <a:lnTo>
                  <a:pt x="0" y="1247521"/>
                </a:lnTo>
              </a:path>
              <a:path w="1590040" h="1247775">
                <a:moveTo>
                  <a:pt x="268223" y="928116"/>
                </a:moveTo>
                <a:lnTo>
                  <a:pt x="0" y="928116"/>
                </a:lnTo>
              </a:path>
              <a:path w="1590040" h="1247775">
                <a:moveTo>
                  <a:pt x="1319529" y="0"/>
                </a:moveTo>
                <a:lnTo>
                  <a:pt x="257555" y="927100"/>
                </a:lnTo>
              </a:path>
              <a:path w="1590040" h="1247775">
                <a:moveTo>
                  <a:pt x="1589658" y="0"/>
                </a:moveTo>
                <a:lnTo>
                  <a:pt x="1319783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7627366" y="5846165"/>
            <a:ext cx="901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710296" y="4871084"/>
            <a:ext cx="2078355" cy="1439545"/>
            <a:chOff x="7710296" y="4871084"/>
            <a:chExt cx="2078355" cy="1439545"/>
          </a:xfrm>
        </p:grpSpPr>
        <p:sp>
          <p:nvSpPr>
            <p:cNvPr id="53" name="object 53"/>
            <p:cNvSpPr/>
            <p:nvPr/>
          </p:nvSpPr>
          <p:spPr>
            <a:xfrm>
              <a:off x="7719821" y="4880609"/>
              <a:ext cx="2059305" cy="1419225"/>
            </a:xfrm>
            <a:custGeom>
              <a:avLst/>
              <a:gdLst/>
              <a:ahLst/>
              <a:cxnLst/>
              <a:rect l="l" t="t" r="r" b="b"/>
              <a:pathLst>
                <a:path w="2059304" h="1419225">
                  <a:moveTo>
                    <a:pt x="21335" y="0"/>
                  </a:moveTo>
                  <a:lnTo>
                    <a:pt x="21335" y="1411287"/>
                  </a:lnTo>
                </a:path>
                <a:path w="2059304" h="1419225">
                  <a:moveTo>
                    <a:pt x="0" y="1419034"/>
                  </a:moveTo>
                  <a:lnTo>
                    <a:pt x="2058924" y="141427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740395" y="5044439"/>
              <a:ext cx="1616075" cy="1259840"/>
            </a:xfrm>
            <a:custGeom>
              <a:avLst/>
              <a:gdLst/>
              <a:ahLst/>
              <a:cxnLst/>
              <a:rect l="l" t="t" r="r" b="b"/>
              <a:pathLst>
                <a:path w="1616075" h="1259839">
                  <a:moveTo>
                    <a:pt x="1579499" y="3175"/>
                  </a:moveTo>
                  <a:lnTo>
                    <a:pt x="0" y="0"/>
                  </a:lnTo>
                </a:path>
                <a:path w="1616075" h="1259839">
                  <a:moveTo>
                    <a:pt x="319150" y="920750"/>
                  </a:moveTo>
                  <a:lnTo>
                    <a:pt x="38100" y="914400"/>
                  </a:lnTo>
                </a:path>
                <a:path w="1616075" h="1259839">
                  <a:moveTo>
                    <a:pt x="1609344" y="19812"/>
                  </a:moveTo>
                  <a:lnTo>
                    <a:pt x="1615694" y="1259649"/>
                  </a:lnTo>
                </a:path>
              </a:pathLst>
            </a:custGeom>
            <a:ln w="127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95842" y="5568695"/>
              <a:ext cx="227202" cy="156641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8575166" y="5291454"/>
              <a:ext cx="287655" cy="299085"/>
            </a:xfrm>
            <a:custGeom>
              <a:avLst/>
              <a:gdLst/>
              <a:ahLst/>
              <a:cxnLst/>
              <a:rect l="l" t="t" r="r" b="b"/>
              <a:pathLst>
                <a:path w="287654" h="299085">
                  <a:moveTo>
                    <a:pt x="9398" y="167259"/>
                  </a:moveTo>
                  <a:lnTo>
                    <a:pt x="0" y="175641"/>
                  </a:lnTo>
                  <a:lnTo>
                    <a:pt x="60325" y="298704"/>
                  </a:lnTo>
                  <a:lnTo>
                    <a:pt x="69723" y="290322"/>
                  </a:lnTo>
                  <a:lnTo>
                    <a:pt x="9398" y="167259"/>
                  </a:lnTo>
                  <a:close/>
                </a:path>
                <a:path w="287654" h="299085">
                  <a:moveTo>
                    <a:pt x="139395" y="106299"/>
                  </a:moveTo>
                  <a:lnTo>
                    <a:pt x="102869" y="106299"/>
                  </a:lnTo>
                  <a:lnTo>
                    <a:pt x="108965" y="106426"/>
                  </a:lnTo>
                  <a:lnTo>
                    <a:pt x="115188" y="106680"/>
                  </a:lnTo>
                  <a:lnTo>
                    <a:pt x="120268" y="109093"/>
                  </a:lnTo>
                  <a:lnTo>
                    <a:pt x="124459" y="113792"/>
                  </a:lnTo>
                  <a:lnTo>
                    <a:pt x="126471" y="115998"/>
                  </a:lnTo>
                  <a:lnTo>
                    <a:pt x="128445" y="118237"/>
                  </a:lnTo>
                  <a:lnTo>
                    <a:pt x="130809" y="124460"/>
                  </a:lnTo>
                  <a:lnTo>
                    <a:pt x="131572" y="132715"/>
                  </a:lnTo>
                  <a:lnTo>
                    <a:pt x="131608" y="144033"/>
                  </a:lnTo>
                  <a:lnTo>
                    <a:pt x="131397" y="148526"/>
                  </a:lnTo>
                  <a:lnTo>
                    <a:pt x="130581" y="156718"/>
                  </a:lnTo>
                  <a:lnTo>
                    <a:pt x="130478" y="157755"/>
                  </a:lnTo>
                  <a:lnTo>
                    <a:pt x="130404" y="158496"/>
                  </a:lnTo>
                  <a:lnTo>
                    <a:pt x="130339" y="159146"/>
                  </a:lnTo>
                  <a:lnTo>
                    <a:pt x="128650" y="171577"/>
                  </a:lnTo>
                  <a:lnTo>
                    <a:pt x="127434" y="179748"/>
                  </a:lnTo>
                  <a:lnTo>
                    <a:pt x="126634" y="187134"/>
                  </a:lnTo>
                  <a:lnTo>
                    <a:pt x="126239" y="193758"/>
                  </a:lnTo>
                  <a:lnTo>
                    <a:pt x="126364" y="207010"/>
                  </a:lnTo>
                  <a:lnTo>
                    <a:pt x="127507" y="213487"/>
                  </a:lnTo>
                  <a:lnTo>
                    <a:pt x="129793" y="219202"/>
                  </a:lnTo>
                  <a:lnTo>
                    <a:pt x="131063" y="222631"/>
                  </a:lnTo>
                  <a:lnTo>
                    <a:pt x="133096" y="225806"/>
                  </a:lnTo>
                  <a:lnTo>
                    <a:pt x="135635" y="228473"/>
                  </a:lnTo>
                  <a:lnTo>
                    <a:pt x="164424" y="202819"/>
                  </a:lnTo>
                  <a:lnTo>
                    <a:pt x="141858" y="202819"/>
                  </a:lnTo>
                  <a:lnTo>
                    <a:pt x="141224" y="199517"/>
                  </a:lnTo>
                  <a:lnTo>
                    <a:pt x="141224" y="188214"/>
                  </a:lnTo>
                  <a:lnTo>
                    <a:pt x="142239" y="180086"/>
                  </a:lnTo>
                  <a:lnTo>
                    <a:pt x="144017" y="168021"/>
                  </a:lnTo>
                  <a:lnTo>
                    <a:pt x="145170" y="159146"/>
                  </a:lnTo>
                  <a:lnTo>
                    <a:pt x="145255" y="158496"/>
                  </a:lnTo>
                  <a:lnTo>
                    <a:pt x="145351" y="157755"/>
                  </a:lnTo>
                  <a:lnTo>
                    <a:pt x="146292" y="148971"/>
                  </a:lnTo>
                  <a:lnTo>
                    <a:pt x="146875" y="141321"/>
                  </a:lnTo>
                  <a:lnTo>
                    <a:pt x="146938" y="127889"/>
                  </a:lnTo>
                  <a:lnTo>
                    <a:pt x="146176" y="121666"/>
                  </a:lnTo>
                  <a:lnTo>
                    <a:pt x="142621" y="111506"/>
                  </a:lnTo>
                  <a:lnTo>
                    <a:pt x="140080" y="107061"/>
                  </a:lnTo>
                  <a:lnTo>
                    <a:pt x="139509" y="106426"/>
                  </a:lnTo>
                  <a:lnTo>
                    <a:pt x="139395" y="106299"/>
                  </a:lnTo>
                  <a:close/>
                </a:path>
                <a:path w="287654" h="299085">
                  <a:moveTo>
                    <a:pt x="188594" y="161036"/>
                  </a:moveTo>
                  <a:lnTo>
                    <a:pt x="141858" y="202819"/>
                  </a:lnTo>
                  <a:lnTo>
                    <a:pt x="164424" y="202819"/>
                  </a:lnTo>
                  <a:lnTo>
                    <a:pt x="198627" y="172339"/>
                  </a:lnTo>
                  <a:lnTo>
                    <a:pt x="188594" y="161036"/>
                  </a:lnTo>
                  <a:close/>
                </a:path>
                <a:path w="287654" h="299085">
                  <a:moveTo>
                    <a:pt x="111886" y="91567"/>
                  </a:moveTo>
                  <a:lnTo>
                    <a:pt x="77394" y="109539"/>
                  </a:lnTo>
                  <a:lnTo>
                    <a:pt x="67998" y="136832"/>
                  </a:lnTo>
                  <a:lnTo>
                    <a:pt x="69484" y="144033"/>
                  </a:lnTo>
                  <a:lnTo>
                    <a:pt x="72518" y="151258"/>
                  </a:lnTo>
                  <a:lnTo>
                    <a:pt x="77088" y="158496"/>
                  </a:lnTo>
                  <a:lnTo>
                    <a:pt x="90169" y="148971"/>
                  </a:lnTo>
                  <a:lnTo>
                    <a:pt x="84962" y="143002"/>
                  </a:lnTo>
                  <a:lnTo>
                    <a:pt x="82444" y="136832"/>
                  </a:lnTo>
                  <a:lnTo>
                    <a:pt x="82521" y="135128"/>
                  </a:lnTo>
                  <a:lnTo>
                    <a:pt x="83154" y="124460"/>
                  </a:lnTo>
                  <a:lnTo>
                    <a:pt x="83184" y="123952"/>
                  </a:lnTo>
                  <a:lnTo>
                    <a:pt x="86232" y="118237"/>
                  </a:lnTo>
                  <a:lnTo>
                    <a:pt x="91821" y="113284"/>
                  </a:lnTo>
                  <a:lnTo>
                    <a:pt x="97154" y="108458"/>
                  </a:lnTo>
                  <a:lnTo>
                    <a:pt x="102869" y="106299"/>
                  </a:lnTo>
                  <a:lnTo>
                    <a:pt x="139395" y="106299"/>
                  </a:lnTo>
                  <a:lnTo>
                    <a:pt x="136766" y="103378"/>
                  </a:lnTo>
                  <a:lnTo>
                    <a:pt x="136651" y="103251"/>
                  </a:lnTo>
                  <a:lnTo>
                    <a:pt x="131389" y="98317"/>
                  </a:lnTo>
                  <a:lnTo>
                    <a:pt x="125507" y="94742"/>
                  </a:lnTo>
                  <a:lnTo>
                    <a:pt x="119006" y="92499"/>
                  </a:lnTo>
                  <a:lnTo>
                    <a:pt x="111886" y="91567"/>
                  </a:lnTo>
                  <a:close/>
                </a:path>
                <a:path w="287654" h="299085">
                  <a:moveTo>
                    <a:pt x="199898" y="0"/>
                  </a:moveTo>
                  <a:lnTo>
                    <a:pt x="131063" y="61468"/>
                  </a:lnTo>
                  <a:lnTo>
                    <a:pt x="216026" y="156718"/>
                  </a:lnTo>
                  <a:lnTo>
                    <a:pt x="241203" y="134239"/>
                  </a:lnTo>
                  <a:lnTo>
                    <a:pt x="218566" y="134239"/>
                  </a:lnTo>
                  <a:lnTo>
                    <a:pt x="189737" y="101854"/>
                  </a:lnTo>
                  <a:lnTo>
                    <a:pt x="202209" y="90678"/>
                  </a:lnTo>
                  <a:lnTo>
                    <a:pt x="179704" y="90678"/>
                  </a:lnTo>
                  <a:lnTo>
                    <a:pt x="153669" y="61468"/>
                  </a:lnTo>
                  <a:lnTo>
                    <a:pt x="209930" y="11303"/>
                  </a:lnTo>
                  <a:lnTo>
                    <a:pt x="199898" y="0"/>
                  </a:lnTo>
                  <a:close/>
                </a:path>
                <a:path w="287654" h="299085">
                  <a:moveTo>
                    <a:pt x="277113" y="82042"/>
                  </a:moveTo>
                  <a:lnTo>
                    <a:pt x="218566" y="134239"/>
                  </a:lnTo>
                  <a:lnTo>
                    <a:pt x="241203" y="134239"/>
                  </a:lnTo>
                  <a:lnTo>
                    <a:pt x="287147" y="93218"/>
                  </a:lnTo>
                  <a:lnTo>
                    <a:pt x="277113" y="82042"/>
                  </a:lnTo>
                  <a:close/>
                </a:path>
                <a:path w="287654" h="299085">
                  <a:moveTo>
                    <a:pt x="232409" y="43688"/>
                  </a:moveTo>
                  <a:lnTo>
                    <a:pt x="179704" y="90678"/>
                  </a:lnTo>
                  <a:lnTo>
                    <a:pt x="202209" y="90678"/>
                  </a:lnTo>
                  <a:lnTo>
                    <a:pt x="242315" y="54737"/>
                  </a:lnTo>
                  <a:lnTo>
                    <a:pt x="232409" y="436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69425" y="5308472"/>
              <a:ext cx="71247" cy="89154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7383653" y="4851272"/>
            <a:ext cx="347980" cy="4483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040">
              <a:lnSpc>
                <a:spcPts val="1660"/>
              </a:lnSpc>
              <a:spcBef>
                <a:spcPts val="100"/>
              </a:spcBef>
            </a:pPr>
            <a:r>
              <a:rPr sz="1400" spc="-25" dirty="0">
                <a:latin typeface="Arial MT"/>
                <a:cs typeface="Arial MT"/>
              </a:rPr>
              <a:t>E</a:t>
            </a:r>
            <a:r>
              <a:rPr sz="1350" spc="-37" baseline="-21604" dirty="0">
                <a:latin typeface="Arial MT"/>
                <a:cs typeface="Arial MT"/>
              </a:rPr>
              <a:t>I</a:t>
            </a:r>
            <a:endParaRPr sz="1350" baseline="-21604">
              <a:latin typeface="Arial MT"/>
              <a:cs typeface="Arial MT"/>
            </a:endParaRPr>
          </a:p>
          <a:p>
            <a:pPr marL="25400">
              <a:lnSpc>
                <a:spcPts val="1660"/>
              </a:lnSpc>
            </a:pPr>
            <a:r>
              <a:rPr sz="1400" spc="-25" dirty="0">
                <a:latin typeface="Arial MT"/>
                <a:cs typeface="Arial MT"/>
              </a:rPr>
              <a:t>2E</a:t>
            </a:r>
            <a:r>
              <a:rPr sz="1350" spc="-37" baseline="-21604" dirty="0">
                <a:latin typeface="Arial MT"/>
                <a:cs typeface="Arial MT"/>
              </a:rPr>
              <a:t>d</a:t>
            </a:r>
            <a:endParaRPr sz="1350" baseline="-21604">
              <a:latin typeface="Arial MT"/>
              <a:cs typeface="Arial MT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7380731" y="5082540"/>
            <a:ext cx="268605" cy="0"/>
          </a:xfrm>
          <a:custGeom>
            <a:avLst/>
            <a:gdLst/>
            <a:ahLst/>
            <a:cxnLst/>
            <a:rect l="l" t="t" r="r" b="b"/>
            <a:pathLst>
              <a:path w="268604">
                <a:moveTo>
                  <a:pt x="268224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0954257" y="6530441"/>
            <a:ext cx="181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33744"/>
            <a:ext cx="12192000" cy="524510"/>
            <a:chOff x="0" y="6333744"/>
            <a:chExt cx="12192000" cy="524510"/>
          </a:xfrm>
        </p:grpSpPr>
        <p:sp>
          <p:nvSpPr>
            <p:cNvPr id="3" name="object 3"/>
            <p:cNvSpPr/>
            <p:nvPr/>
          </p:nvSpPr>
          <p:spPr>
            <a:xfrm>
              <a:off x="3047" y="6400799"/>
              <a:ext cx="12189460" cy="457200"/>
            </a:xfrm>
            <a:custGeom>
              <a:avLst/>
              <a:gdLst/>
              <a:ahLst/>
              <a:cxnLst/>
              <a:rect l="l" t="t" r="r" b="b"/>
              <a:pathLst>
                <a:path w="12189460" h="457200">
                  <a:moveTo>
                    <a:pt x="1218895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88952" y="457199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62A4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333744"/>
              <a:ext cx="12189460" cy="64135"/>
            </a:xfrm>
            <a:custGeom>
              <a:avLst/>
              <a:gdLst/>
              <a:ahLst/>
              <a:cxnLst/>
              <a:rect l="l" t="t" r="r" b="b"/>
              <a:pathLst>
                <a:path w="12189460" h="64135">
                  <a:moveTo>
                    <a:pt x="12188952" y="0"/>
                  </a:moveTo>
                  <a:lnTo>
                    <a:pt x="0" y="0"/>
                  </a:lnTo>
                  <a:lnTo>
                    <a:pt x="0" y="64007"/>
                  </a:lnTo>
                  <a:lnTo>
                    <a:pt x="12188952" y="64007"/>
                  </a:lnTo>
                  <a:lnTo>
                    <a:pt x="12188952" y="0"/>
                  </a:lnTo>
                  <a:close/>
                </a:path>
              </a:pathLst>
            </a:custGeom>
            <a:solidFill>
              <a:srgbClr val="99CA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917374" y="1083246"/>
            <a:ext cx="2347595" cy="1377315"/>
            <a:chOff x="5917374" y="1083246"/>
            <a:chExt cx="2347595" cy="1377315"/>
          </a:xfrm>
        </p:grpSpPr>
        <p:sp>
          <p:nvSpPr>
            <p:cNvPr id="6" name="object 6"/>
            <p:cNvSpPr/>
            <p:nvPr/>
          </p:nvSpPr>
          <p:spPr>
            <a:xfrm>
              <a:off x="5925311" y="1091183"/>
              <a:ext cx="2331720" cy="1361440"/>
            </a:xfrm>
            <a:custGeom>
              <a:avLst/>
              <a:gdLst/>
              <a:ahLst/>
              <a:cxnLst/>
              <a:rect l="l" t="t" r="r" b="b"/>
              <a:pathLst>
                <a:path w="2331720" h="1361439">
                  <a:moveTo>
                    <a:pt x="2104897" y="0"/>
                  </a:moveTo>
                  <a:lnTo>
                    <a:pt x="226822" y="0"/>
                  </a:lnTo>
                  <a:lnTo>
                    <a:pt x="181123" y="4610"/>
                  </a:lnTo>
                  <a:lnTo>
                    <a:pt x="138553" y="17831"/>
                  </a:lnTo>
                  <a:lnTo>
                    <a:pt x="100024" y="38750"/>
                  </a:lnTo>
                  <a:lnTo>
                    <a:pt x="66452" y="66452"/>
                  </a:lnTo>
                  <a:lnTo>
                    <a:pt x="38750" y="100024"/>
                  </a:lnTo>
                  <a:lnTo>
                    <a:pt x="17831" y="138553"/>
                  </a:lnTo>
                  <a:lnTo>
                    <a:pt x="4610" y="181123"/>
                  </a:lnTo>
                  <a:lnTo>
                    <a:pt x="0" y="226821"/>
                  </a:lnTo>
                  <a:lnTo>
                    <a:pt x="0" y="1134110"/>
                  </a:lnTo>
                  <a:lnTo>
                    <a:pt x="4610" y="1179808"/>
                  </a:lnTo>
                  <a:lnTo>
                    <a:pt x="17831" y="1222378"/>
                  </a:lnTo>
                  <a:lnTo>
                    <a:pt x="38750" y="1260907"/>
                  </a:lnTo>
                  <a:lnTo>
                    <a:pt x="66452" y="1294479"/>
                  </a:lnTo>
                  <a:lnTo>
                    <a:pt x="100024" y="1322181"/>
                  </a:lnTo>
                  <a:lnTo>
                    <a:pt x="138553" y="1343100"/>
                  </a:lnTo>
                  <a:lnTo>
                    <a:pt x="181123" y="1356321"/>
                  </a:lnTo>
                  <a:lnTo>
                    <a:pt x="226822" y="1360931"/>
                  </a:lnTo>
                  <a:lnTo>
                    <a:pt x="2104897" y="1360931"/>
                  </a:lnTo>
                  <a:lnTo>
                    <a:pt x="2150596" y="1356321"/>
                  </a:lnTo>
                  <a:lnTo>
                    <a:pt x="2193166" y="1343100"/>
                  </a:lnTo>
                  <a:lnTo>
                    <a:pt x="2231695" y="1322181"/>
                  </a:lnTo>
                  <a:lnTo>
                    <a:pt x="2265267" y="1294479"/>
                  </a:lnTo>
                  <a:lnTo>
                    <a:pt x="2292969" y="1260907"/>
                  </a:lnTo>
                  <a:lnTo>
                    <a:pt x="2313888" y="1222378"/>
                  </a:lnTo>
                  <a:lnTo>
                    <a:pt x="2327109" y="1179808"/>
                  </a:lnTo>
                  <a:lnTo>
                    <a:pt x="2331719" y="1134110"/>
                  </a:lnTo>
                  <a:lnTo>
                    <a:pt x="2331719" y="226821"/>
                  </a:lnTo>
                  <a:lnTo>
                    <a:pt x="2327109" y="181123"/>
                  </a:lnTo>
                  <a:lnTo>
                    <a:pt x="2313888" y="138553"/>
                  </a:lnTo>
                  <a:lnTo>
                    <a:pt x="2292969" y="100024"/>
                  </a:lnTo>
                  <a:lnTo>
                    <a:pt x="2265267" y="66452"/>
                  </a:lnTo>
                  <a:lnTo>
                    <a:pt x="2231695" y="38750"/>
                  </a:lnTo>
                  <a:lnTo>
                    <a:pt x="2193166" y="17831"/>
                  </a:lnTo>
                  <a:lnTo>
                    <a:pt x="2150596" y="4610"/>
                  </a:lnTo>
                  <a:lnTo>
                    <a:pt x="2104897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25311" y="1091183"/>
              <a:ext cx="2331720" cy="1361440"/>
            </a:xfrm>
            <a:custGeom>
              <a:avLst/>
              <a:gdLst/>
              <a:ahLst/>
              <a:cxnLst/>
              <a:rect l="l" t="t" r="r" b="b"/>
              <a:pathLst>
                <a:path w="2331720" h="1361439">
                  <a:moveTo>
                    <a:pt x="0" y="226821"/>
                  </a:moveTo>
                  <a:lnTo>
                    <a:pt x="4610" y="181123"/>
                  </a:lnTo>
                  <a:lnTo>
                    <a:pt x="17831" y="138553"/>
                  </a:lnTo>
                  <a:lnTo>
                    <a:pt x="38750" y="100024"/>
                  </a:lnTo>
                  <a:lnTo>
                    <a:pt x="66452" y="66452"/>
                  </a:lnTo>
                  <a:lnTo>
                    <a:pt x="100024" y="38750"/>
                  </a:lnTo>
                  <a:lnTo>
                    <a:pt x="138553" y="17831"/>
                  </a:lnTo>
                  <a:lnTo>
                    <a:pt x="181123" y="4610"/>
                  </a:lnTo>
                  <a:lnTo>
                    <a:pt x="226822" y="0"/>
                  </a:lnTo>
                  <a:lnTo>
                    <a:pt x="2104897" y="0"/>
                  </a:lnTo>
                  <a:lnTo>
                    <a:pt x="2150596" y="4610"/>
                  </a:lnTo>
                  <a:lnTo>
                    <a:pt x="2193166" y="17831"/>
                  </a:lnTo>
                  <a:lnTo>
                    <a:pt x="2231695" y="38750"/>
                  </a:lnTo>
                  <a:lnTo>
                    <a:pt x="2265267" y="66452"/>
                  </a:lnTo>
                  <a:lnTo>
                    <a:pt x="2292969" y="100024"/>
                  </a:lnTo>
                  <a:lnTo>
                    <a:pt x="2313888" y="138553"/>
                  </a:lnTo>
                  <a:lnTo>
                    <a:pt x="2327109" y="181123"/>
                  </a:lnTo>
                  <a:lnTo>
                    <a:pt x="2331719" y="226821"/>
                  </a:lnTo>
                  <a:lnTo>
                    <a:pt x="2331719" y="1134110"/>
                  </a:lnTo>
                  <a:lnTo>
                    <a:pt x="2327109" y="1179808"/>
                  </a:lnTo>
                  <a:lnTo>
                    <a:pt x="2313888" y="1222378"/>
                  </a:lnTo>
                  <a:lnTo>
                    <a:pt x="2292969" y="1260907"/>
                  </a:lnTo>
                  <a:lnTo>
                    <a:pt x="2265267" y="1294479"/>
                  </a:lnTo>
                  <a:lnTo>
                    <a:pt x="2231695" y="1322181"/>
                  </a:lnTo>
                  <a:lnTo>
                    <a:pt x="2193166" y="1343100"/>
                  </a:lnTo>
                  <a:lnTo>
                    <a:pt x="2150596" y="1356321"/>
                  </a:lnTo>
                  <a:lnTo>
                    <a:pt x="2104897" y="1360931"/>
                  </a:lnTo>
                  <a:lnTo>
                    <a:pt x="226822" y="1360931"/>
                  </a:lnTo>
                  <a:lnTo>
                    <a:pt x="181123" y="1356321"/>
                  </a:lnTo>
                  <a:lnTo>
                    <a:pt x="138553" y="1343100"/>
                  </a:lnTo>
                  <a:lnTo>
                    <a:pt x="100024" y="1322181"/>
                  </a:lnTo>
                  <a:lnTo>
                    <a:pt x="66452" y="1294479"/>
                  </a:lnTo>
                  <a:lnTo>
                    <a:pt x="38750" y="1260907"/>
                  </a:lnTo>
                  <a:lnTo>
                    <a:pt x="17831" y="1222378"/>
                  </a:lnTo>
                  <a:lnTo>
                    <a:pt x="4610" y="1179808"/>
                  </a:lnTo>
                  <a:lnTo>
                    <a:pt x="0" y="1134110"/>
                  </a:lnTo>
                  <a:lnTo>
                    <a:pt x="0" y="226821"/>
                  </a:lnTo>
                  <a:close/>
                </a:path>
              </a:pathLst>
            </a:custGeom>
            <a:ln w="15875">
              <a:solidFill>
                <a:srgbClr val="00AF5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828800" y="914400"/>
            <a:ext cx="8686800" cy="0"/>
          </a:xfrm>
          <a:custGeom>
            <a:avLst/>
            <a:gdLst/>
            <a:ahLst/>
            <a:cxnLst/>
            <a:rect l="l" t="t" r="r" b="b"/>
            <a:pathLst>
              <a:path w="8686800">
                <a:moveTo>
                  <a:pt x="0" y="0"/>
                </a:moveTo>
                <a:lnTo>
                  <a:pt x="8686800" y="0"/>
                </a:lnTo>
              </a:path>
            </a:pathLst>
          </a:custGeom>
          <a:ln w="5715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53328" y="1232916"/>
            <a:ext cx="2077720" cy="467995"/>
          </a:xfrm>
          <a:prstGeom prst="rect">
            <a:avLst/>
          </a:prstGeom>
          <a:solidFill>
            <a:srgbClr val="CCFFFF"/>
          </a:solidFill>
          <a:ln w="15875">
            <a:solidFill>
              <a:srgbClr val="6E942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ts val="1745"/>
              </a:lnSpc>
            </a:pPr>
            <a:r>
              <a:rPr sz="1600" dirty="0">
                <a:latin typeface="Calibri"/>
                <a:cs typeface="Calibri"/>
              </a:rPr>
              <a:t>collision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other</a:t>
            </a:r>
            <a:endParaRPr sz="16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lattice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atoms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53328" y="2029967"/>
            <a:ext cx="2077720" cy="325120"/>
          </a:xfrm>
          <a:prstGeom prst="rect">
            <a:avLst/>
          </a:prstGeom>
          <a:solidFill>
            <a:srgbClr val="CCFFFF"/>
          </a:solidFill>
          <a:ln w="15875">
            <a:solidFill>
              <a:srgbClr val="6E9425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189865">
              <a:lnSpc>
                <a:spcPct val="100000"/>
              </a:lnSpc>
              <a:spcBef>
                <a:spcPts val="220"/>
              </a:spcBef>
            </a:pPr>
            <a:r>
              <a:rPr sz="1600" dirty="0">
                <a:latin typeface="Calibri"/>
                <a:cs typeface="Calibri"/>
              </a:rPr>
              <a:t>collision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electrons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9615" y="1425955"/>
            <a:ext cx="629158" cy="3571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85359" y="1860042"/>
            <a:ext cx="630046" cy="38925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105911" y="1578863"/>
            <a:ext cx="2075814" cy="451484"/>
          </a:xfrm>
          <a:prstGeom prst="rect">
            <a:avLst/>
          </a:prstGeom>
          <a:solidFill>
            <a:srgbClr val="CCFFFF"/>
          </a:solidFill>
          <a:ln w="15875">
            <a:solidFill>
              <a:srgbClr val="6E9425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685"/>
              </a:lnSpc>
            </a:pPr>
            <a:r>
              <a:rPr sz="1600" dirty="0">
                <a:latin typeface="Calibri"/>
                <a:cs typeface="Calibri"/>
              </a:rPr>
              <a:t>collision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lattice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870"/>
              </a:lnSpc>
            </a:pPr>
            <a:r>
              <a:rPr sz="1600" dirty="0">
                <a:latin typeface="Calibri"/>
                <a:cs typeface="Calibri"/>
              </a:rPr>
              <a:t>atom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(PKA).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859974" y="1093914"/>
            <a:ext cx="680720" cy="433705"/>
            <a:chOff x="3859974" y="1093914"/>
            <a:chExt cx="680720" cy="433705"/>
          </a:xfrm>
        </p:grpSpPr>
        <p:sp>
          <p:nvSpPr>
            <p:cNvPr id="15" name="object 15"/>
            <p:cNvSpPr/>
            <p:nvPr/>
          </p:nvSpPr>
          <p:spPr>
            <a:xfrm>
              <a:off x="3867911" y="1101852"/>
              <a:ext cx="664845" cy="417830"/>
            </a:xfrm>
            <a:custGeom>
              <a:avLst/>
              <a:gdLst/>
              <a:ahLst/>
              <a:cxnLst/>
              <a:rect l="l" t="t" r="r" b="b"/>
              <a:pathLst>
                <a:path w="664845" h="417830">
                  <a:moveTo>
                    <a:pt x="332232" y="0"/>
                  </a:moveTo>
                  <a:lnTo>
                    <a:pt x="272505" y="3363"/>
                  </a:lnTo>
                  <a:lnTo>
                    <a:pt x="216294" y="13061"/>
                  </a:lnTo>
                  <a:lnTo>
                    <a:pt x="164535" y="28504"/>
                  </a:lnTo>
                  <a:lnTo>
                    <a:pt x="118167" y="49102"/>
                  </a:lnTo>
                  <a:lnTo>
                    <a:pt x="78127" y="74266"/>
                  </a:lnTo>
                  <a:lnTo>
                    <a:pt x="45353" y="103406"/>
                  </a:lnTo>
                  <a:lnTo>
                    <a:pt x="20782" y="135932"/>
                  </a:lnTo>
                  <a:lnTo>
                    <a:pt x="5351" y="171256"/>
                  </a:lnTo>
                  <a:lnTo>
                    <a:pt x="0" y="208787"/>
                  </a:lnTo>
                  <a:lnTo>
                    <a:pt x="5351" y="246319"/>
                  </a:lnTo>
                  <a:lnTo>
                    <a:pt x="20782" y="281643"/>
                  </a:lnTo>
                  <a:lnTo>
                    <a:pt x="45353" y="314169"/>
                  </a:lnTo>
                  <a:lnTo>
                    <a:pt x="78127" y="343309"/>
                  </a:lnTo>
                  <a:lnTo>
                    <a:pt x="118167" y="368473"/>
                  </a:lnTo>
                  <a:lnTo>
                    <a:pt x="164535" y="389071"/>
                  </a:lnTo>
                  <a:lnTo>
                    <a:pt x="216294" y="404514"/>
                  </a:lnTo>
                  <a:lnTo>
                    <a:pt x="272505" y="414212"/>
                  </a:lnTo>
                  <a:lnTo>
                    <a:pt x="332232" y="417575"/>
                  </a:lnTo>
                  <a:lnTo>
                    <a:pt x="391958" y="414212"/>
                  </a:lnTo>
                  <a:lnTo>
                    <a:pt x="448169" y="404514"/>
                  </a:lnTo>
                  <a:lnTo>
                    <a:pt x="499928" y="389071"/>
                  </a:lnTo>
                  <a:lnTo>
                    <a:pt x="546296" y="368473"/>
                  </a:lnTo>
                  <a:lnTo>
                    <a:pt x="586336" y="343309"/>
                  </a:lnTo>
                  <a:lnTo>
                    <a:pt x="619110" y="314169"/>
                  </a:lnTo>
                  <a:lnTo>
                    <a:pt x="643681" y="281643"/>
                  </a:lnTo>
                  <a:lnTo>
                    <a:pt x="659112" y="246319"/>
                  </a:lnTo>
                  <a:lnTo>
                    <a:pt x="664463" y="208787"/>
                  </a:lnTo>
                  <a:lnTo>
                    <a:pt x="659112" y="171256"/>
                  </a:lnTo>
                  <a:lnTo>
                    <a:pt x="643681" y="135932"/>
                  </a:lnTo>
                  <a:lnTo>
                    <a:pt x="619110" y="103406"/>
                  </a:lnTo>
                  <a:lnTo>
                    <a:pt x="586336" y="74266"/>
                  </a:lnTo>
                  <a:lnTo>
                    <a:pt x="546296" y="49102"/>
                  </a:lnTo>
                  <a:lnTo>
                    <a:pt x="499928" y="28504"/>
                  </a:lnTo>
                  <a:lnTo>
                    <a:pt x="448169" y="13061"/>
                  </a:lnTo>
                  <a:lnTo>
                    <a:pt x="391958" y="3363"/>
                  </a:lnTo>
                  <a:lnTo>
                    <a:pt x="33223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67911" y="1101852"/>
              <a:ext cx="664845" cy="417830"/>
            </a:xfrm>
            <a:custGeom>
              <a:avLst/>
              <a:gdLst/>
              <a:ahLst/>
              <a:cxnLst/>
              <a:rect l="l" t="t" r="r" b="b"/>
              <a:pathLst>
                <a:path w="664845" h="417830">
                  <a:moveTo>
                    <a:pt x="0" y="208787"/>
                  </a:moveTo>
                  <a:lnTo>
                    <a:pt x="20782" y="135932"/>
                  </a:lnTo>
                  <a:lnTo>
                    <a:pt x="45353" y="103406"/>
                  </a:lnTo>
                  <a:lnTo>
                    <a:pt x="78127" y="74266"/>
                  </a:lnTo>
                  <a:lnTo>
                    <a:pt x="118167" y="49102"/>
                  </a:lnTo>
                  <a:lnTo>
                    <a:pt x="164535" y="28504"/>
                  </a:lnTo>
                  <a:lnTo>
                    <a:pt x="216294" y="13061"/>
                  </a:lnTo>
                  <a:lnTo>
                    <a:pt x="272505" y="3363"/>
                  </a:lnTo>
                  <a:lnTo>
                    <a:pt x="332232" y="0"/>
                  </a:lnTo>
                  <a:lnTo>
                    <a:pt x="391958" y="3363"/>
                  </a:lnTo>
                  <a:lnTo>
                    <a:pt x="448169" y="13061"/>
                  </a:lnTo>
                  <a:lnTo>
                    <a:pt x="499928" y="28504"/>
                  </a:lnTo>
                  <a:lnTo>
                    <a:pt x="546296" y="49102"/>
                  </a:lnTo>
                  <a:lnTo>
                    <a:pt x="586336" y="74266"/>
                  </a:lnTo>
                  <a:lnTo>
                    <a:pt x="619110" y="103406"/>
                  </a:lnTo>
                  <a:lnTo>
                    <a:pt x="643681" y="135932"/>
                  </a:lnTo>
                  <a:lnTo>
                    <a:pt x="659112" y="171256"/>
                  </a:lnTo>
                  <a:lnTo>
                    <a:pt x="664463" y="208787"/>
                  </a:lnTo>
                  <a:lnTo>
                    <a:pt x="659112" y="246319"/>
                  </a:lnTo>
                  <a:lnTo>
                    <a:pt x="643681" y="281643"/>
                  </a:lnTo>
                  <a:lnTo>
                    <a:pt x="619110" y="314169"/>
                  </a:lnTo>
                  <a:lnTo>
                    <a:pt x="586336" y="343309"/>
                  </a:lnTo>
                  <a:lnTo>
                    <a:pt x="546296" y="368473"/>
                  </a:lnTo>
                  <a:lnTo>
                    <a:pt x="499928" y="389071"/>
                  </a:lnTo>
                  <a:lnTo>
                    <a:pt x="448169" y="404514"/>
                  </a:lnTo>
                  <a:lnTo>
                    <a:pt x="391958" y="414212"/>
                  </a:lnTo>
                  <a:lnTo>
                    <a:pt x="332232" y="417575"/>
                  </a:lnTo>
                  <a:lnTo>
                    <a:pt x="272505" y="414212"/>
                  </a:lnTo>
                  <a:lnTo>
                    <a:pt x="216294" y="404514"/>
                  </a:lnTo>
                  <a:lnTo>
                    <a:pt x="164535" y="389071"/>
                  </a:lnTo>
                  <a:lnTo>
                    <a:pt x="118167" y="368473"/>
                  </a:lnTo>
                  <a:lnTo>
                    <a:pt x="78127" y="343309"/>
                  </a:lnTo>
                  <a:lnTo>
                    <a:pt x="45353" y="314169"/>
                  </a:lnTo>
                  <a:lnTo>
                    <a:pt x="20782" y="281643"/>
                  </a:lnTo>
                  <a:lnTo>
                    <a:pt x="5351" y="246319"/>
                  </a:lnTo>
                  <a:lnTo>
                    <a:pt x="0" y="208787"/>
                  </a:lnTo>
                  <a:close/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057650" y="1128471"/>
            <a:ext cx="28511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FF0000"/>
                </a:solidFill>
                <a:latin typeface="Calibri"/>
                <a:cs typeface="Calibri"/>
              </a:rPr>
              <a:t>Ep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285670" y="1266126"/>
            <a:ext cx="715645" cy="424815"/>
            <a:chOff x="8285670" y="1266126"/>
            <a:chExt cx="715645" cy="424815"/>
          </a:xfrm>
        </p:grpSpPr>
        <p:sp>
          <p:nvSpPr>
            <p:cNvPr id="19" name="object 19"/>
            <p:cNvSpPr/>
            <p:nvPr/>
          </p:nvSpPr>
          <p:spPr>
            <a:xfrm>
              <a:off x="8293607" y="1274063"/>
              <a:ext cx="699770" cy="408940"/>
            </a:xfrm>
            <a:custGeom>
              <a:avLst/>
              <a:gdLst/>
              <a:ahLst/>
              <a:cxnLst/>
              <a:rect l="l" t="t" r="r" b="b"/>
              <a:pathLst>
                <a:path w="699770" h="408939">
                  <a:moveTo>
                    <a:pt x="349758" y="0"/>
                  </a:moveTo>
                  <a:lnTo>
                    <a:pt x="293025" y="2673"/>
                  </a:lnTo>
                  <a:lnTo>
                    <a:pt x="239207" y="10411"/>
                  </a:lnTo>
                  <a:lnTo>
                    <a:pt x="189023" y="22795"/>
                  </a:lnTo>
                  <a:lnTo>
                    <a:pt x="143195" y="39404"/>
                  </a:lnTo>
                  <a:lnTo>
                    <a:pt x="102441" y="59817"/>
                  </a:lnTo>
                  <a:lnTo>
                    <a:pt x="67482" y="83612"/>
                  </a:lnTo>
                  <a:lnTo>
                    <a:pt x="39039" y="110371"/>
                  </a:lnTo>
                  <a:lnTo>
                    <a:pt x="4577" y="171093"/>
                  </a:lnTo>
                  <a:lnTo>
                    <a:pt x="0" y="204215"/>
                  </a:lnTo>
                  <a:lnTo>
                    <a:pt x="4577" y="237338"/>
                  </a:lnTo>
                  <a:lnTo>
                    <a:pt x="39039" y="298060"/>
                  </a:lnTo>
                  <a:lnTo>
                    <a:pt x="67482" y="324819"/>
                  </a:lnTo>
                  <a:lnTo>
                    <a:pt x="102441" y="348614"/>
                  </a:lnTo>
                  <a:lnTo>
                    <a:pt x="143195" y="369027"/>
                  </a:lnTo>
                  <a:lnTo>
                    <a:pt x="189023" y="385636"/>
                  </a:lnTo>
                  <a:lnTo>
                    <a:pt x="239207" y="398020"/>
                  </a:lnTo>
                  <a:lnTo>
                    <a:pt x="293025" y="405758"/>
                  </a:lnTo>
                  <a:lnTo>
                    <a:pt x="349758" y="408432"/>
                  </a:lnTo>
                  <a:lnTo>
                    <a:pt x="406490" y="405758"/>
                  </a:lnTo>
                  <a:lnTo>
                    <a:pt x="460308" y="398020"/>
                  </a:lnTo>
                  <a:lnTo>
                    <a:pt x="510492" y="385636"/>
                  </a:lnTo>
                  <a:lnTo>
                    <a:pt x="556320" y="369027"/>
                  </a:lnTo>
                  <a:lnTo>
                    <a:pt x="597074" y="348614"/>
                  </a:lnTo>
                  <a:lnTo>
                    <a:pt x="632033" y="324819"/>
                  </a:lnTo>
                  <a:lnTo>
                    <a:pt x="660476" y="298060"/>
                  </a:lnTo>
                  <a:lnTo>
                    <a:pt x="694938" y="237338"/>
                  </a:lnTo>
                  <a:lnTo>
                    <a:pt x="699516" y="204215"/>
                  </a:lnTo>
                  <a:lnTo>
                    <a:pt x="694938" y="171093"/>
                  </a:lnTo>
                  <a:lnTo>
                    <a:pt x="660476" y="110371"/>
                  </a:lnTo>
                  <a:lnTo>
                    <a:pt x="632033" y="83612"/>
                  </a:lnTo>
                  <a:lnTo>
                    <a:pt x="597074" y="59816"/>
                  </a:lnTo>
                  <a:lnTo>
                    <a:pt x="556320" y="39404"/>
                  </a:lnTo>
                  <a:lnTo>
                    <a:pt x="510492" y="22795"/>
                  </a:lnTo>
                  <a:lnTo>
                    <a:pt x="460308" y="10411"/>
                  </a:lnTo>
                  <a:lnTo>
                    <a:pt x="406490" y="2673"/>
                  </a:lnTo>
                  <a:lnTo>
                    <a:pt x="34975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293607" y="1274063"/>
              <a:ext cx="699770" cy="408940"/>
            </a:xfrm>
            <a:custGeom>
              <a:avLst/>
              <a:gdLst/>
              <a:ahLst/>
              <a:cxnLst/>
              <a:rect l="l" t="t" r="r" b="b"/>
              <a:pathLst>
                <a:path w="699770" h="408939">
                  <a:moveTo>
                    <a:pt x="0" y="204215"/>
                  </a:moveTo>
                  <a:lnTo>
                    <a:pt x="17830" y="139671"/>
                  </a:lnTo>
                  <a:lnTo>
                    <a:pt x="67482" y="83612"/>
                  </a:lnTo>
                  <a:lnTo>
                    <a:pt x="102441" y="59817"/>
                  </a:lnTo>
                  <a:lnTo>
                    <a:pt x="143195" y="39404"/>
                  </a:lnTo>
                  <a:lnTo>
                    <a:pt x="189023" y="22795"/>
                  </a:lnTo>
                  <a:lnTo>
                    <a:pt x="239207" y="10411"/>
                  </a:lnTo>
                  <a:lnTo>
                    <a:pt x="293025" y="2673"/>
                  </a:lnTo>
                  <a:lnTo>
                    <a:pt x="349758" y="0"/>
                  </a:lnTo>
                  <a:lnTo>
                    <a:pt x="406490" y="2673"/>
                  </a:lnTo>
                  <a:lnTo>
                    <a:pt x="460308" y="10411"/>
                  </a:lnTo>
                  <a:lnTo>
                    <a:pt x="510492" y="22795"/>
                  </a:lnTo>
                  <a:lnTo>
                    <a:pt x="556320" y="39404"/>
                  </a:lnTo>
                  <a:lnTo>
                    <a:pt x="597074" y="59816"/>
                  </a:lnTo>
                  <a:lnTo>
                    <a:pt x="632033" y="83612"/>
                  </a:lnTo>
                  <a:lnTo>
                    <a:pt x="660476" y="110371"/>
                  </a:lnTo>
                  <a:lnTo>
                    <a:pt x="694938" y="171093"/>
                  </a:lnTo>
                  <a:lnTo>
                    <a:pt x="699516" y="204215"/>
                  </a:lnTo>
                  <a:lnTo>
                    <a:pt x="694938" y="237338"/>
                  </a:lnTo>
                  <a:lnTo>
                    <a:pt x="660476" y="298060"/>
                  </a:lnTo>
                  <a:lnTo>
                    <a:pt x="632033" y="324819"/>
                  </a:lnTo>
                  <a:lnTo>
                    <a:pt x="597074" y="348614"/>
                  </a:lnTo>
                  <a:lnTo>
                    <a:pt x="556320" y="369027"/>
                  </a:lnTo>
                  <a:lnTo>
                    <a:pt x="510492" y="385636"/>
                  </a:lnTo>
                  <a:lnTo>
                    <a:pt x="460308" y="398020"/>
                  </a:lnTo>
                  <a:lnTo>
                    <a:pt x="406490" y="405758"/>
                  </a:lnTo>
                  <a:lnTo>
                    <a:pt x="349758" y="408432"/>
                  </a:lnTo>
                  <a:lnTo>
                    <a:pt x="293025" y="405758"/>
                  </a:lnTo>
                  <a:lnTo>
                    <a:pt x="239207" y="398020"/>
                  </a:lnTo>
                  <a:lnTo>
                    <a:pt x="189023" y="385636"/>
                  </a:lnTo>
                  <a:lnTo>
                    <a:pt x="143195" y="369027"/>
                  </a:lnTo>
                  <a:lnTo>
                    <a:pt x="102441" y="348614"/>
                  </a:lnTo>
                  <a:lnTo>
                    <a:pt x="67482" y="324819"/>
                  </a:lnTo>
                  <a:lnTo>
                    <a:pt x="39039" y="298060"/>
                  </a:lnTo>
                  <a:lnTo>
                    <a:pt x="4577" y="237338"/>
                  </a:lnTo>
                  <a:lnTo>
                    <a:pt x="0" y="204215"/>
                  </a:lnTo>
                  <a:close/>
                </a:path>
              </a:pathLst>
            </a:custGeom>
            <a:ln w="158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517128" y="1297305"/>
            <a:ext cx="1498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642095" y="1445132"/>
            <a:ext cx="129539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-5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04466" y="2658617"/>
            <a:ext cx="7879080" cy="1077595"/>
          </a:xfrm>
          <a:prstGeom prst="rect">
            <a:avLst/>
          </a:prstGeom>
          <a:solidFill>
            <a:srgbClr val="FFFFCC"/>
          </a:solidFill>
          <a:ln w="19050">
            <a:solidFill>
              <a:srgbClr val="FFC0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0170" marR="1017269">
              <a:lnSpc>
                <a:spcPct val="100000"/>
              </a:lnSpc>
              <a:spcBef>
                <a:spcPts val="305"/>
              </a:spcBef>
            </a:pPr>
            <a:r>
              <a:rPr sz="1800" dirty="0">
                <a:latin typeface="Arial MT"/>
                <a:cs typeface="Arial MT"/>
              </a:rPr>
              <a:t>The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advanced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model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for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cascade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efficiency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developed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by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10" dirty="0">
                <a:solidFill>
                  <a:srgbClr val="00AF50"/>
                </a:solidFill>
                <a:latin typeface="Arial MT"/>
                <a:cs typeface="Arial MT"/>
              </a:rPr>
              <a:t>Lindhard </a:t>
            </a:r>
            <a:r>
              <a:rPr sz="1800" dirty="0">
                <a:latin typeface="Arial MT"/>
                <a:cs typeface="Arial MT"/>
              </a:rPr>
              <a:t>describes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“damage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energy” (E</a:t>
            </a:r>
            <a:r>
              <a:rPr sz="1800" baseline="-20833" dirty="0">
                <a:latin typeface="Arial MT"/>
                <a:cs typeface="Arial MT"/>
              </a:rPr>
              <a:t>D</a:t>
            </a:r>
            <a:r>
              <a:rPr sz="1800" dirty="0">
                <a:latin typeface="Arial MT"/>
                <a:cs typeface="Arial MT"/>
              </a:rPr>
              <a:t>)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within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cascade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as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follows;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92095" y="3273552"/>
            <a:ext cx="7577455" cy="338455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4127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25"/>
              </a:spcBef>
            </a:pPr>
            <a:r>
              <a:rPr sz="1600" dirty="0">
                <a:latin typeface="Arial MT"/>
                <a:cs typeface="Arial MT"/>
              </a:rPr>
              <a:t>E</a:t>
            </a:r>
            <a:r>
              <a:rPr sz="1575" baseline="-21164" dirty="0">
                <a:latin typeface="Arial MT"/>
                <a:cs typeface="Arial MT"/>
              </a:rPr>
              <a:t>D</a:t>
            </a:r>
            <a:r>
              <a:rPr sz="1600" dirty="0">
                <a:latin typeface="Arial MT"/>
                <a:cs typeface="Arial MT"/>
              </a:rPr>
              <a:t>=E</a:t>
            </a:r>
            <a:r>
              <a:rPr sz="1575" baseline="-21164" dirty="0">
                <a:latin typeface="Arial MT"/>
                <a:cs typeface="Arial MT"/>
              </a:rPr>
              <a:t>p</a:t>
            </a:r>
            <a:r>
              <a:rPr sz="1575" spc="135" baseline="-21164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/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(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1+</a:t>
            </a:r>
            <a:r>
              <a:rPr sz="1600" dirty="0">
                <a:solidFill>
                  <a:srgbClr val="FF0000"/>
                </a:solidFill>
                <a:latin typeface="Arial MT"/>
                <a:cs typeface="Arial MT"/>
              </a:rPr>
              <a:t>k</a:t>
            </a:r>
            <a:r>
              <a:rPr sz="1600" spc="-1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1600" spc="-240" dirty="0">
                <a:latin typeface="Arial MT"/>
                <a:cs typeface="Arial MT"/>
              </a:rPr>
              <a:t>g(</a:t>
            </a:r>
            <a:r>
              <a:rPr sz="1600" spc="-240" dirty="0">
                <a:solidFill>
                  <a:srgbClr val="FF0000"/>
                </a:solidFill>
                <a:latin typeface="Arial MT"/>
                <a:cs typeface="Arial MT"/>
              </a:rPr>
              <a:t>ε</a:t>
            </a:r>
            <a:r>
              <a:rPr sz="1600" spc="-240" dirty="0">
                <a:latin typeface="Arial MT"/>
                <a:cs typeface="Arial MT"/>
              </a:rPr>
              <a:t>)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)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,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FF0000"/>
                </a:solidFill>
                <a:latin typeface="Arial MT"/>
                <a:cs typeface="Arial MT"/>
              </a:rPr>
              <a:t>k</a:t>
            </a:r>
            <a:r>
              <a:rPr sz="1600" dirty="0">
                <a:latin typeface="Arial MT"/>
                <a:cs typeface="Arial MT"/>
              </a:rPr>
              <a:t>=0.1334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Z</a:t>
            </a:r>
            <a:r>
              <a:rPr sz="1575" baseline="26455" dirty="0">
                <a:latin typeface="Arial MT"/>
                <a:cs typeface="Arial MT"/>
              </a:rPr>
              <a:t>1/6</a:t>
            </a:r>
            <a:r>
              <a:rPr sz="1600" dirty="0">
                <a:latin typeface="Arial MT"/>
                <a:cs typeface="Arial MT"/>
              </a:rPr>
              <a:t>(Z/M)</a:t>
            </a:r>
            <a:r>
              <a:rPr sz="1575" baseline="26455" dirty="0">
                <a:latin typeface="Arial MT"/>
                <a:cs typeface="Arial MT"/>
              </a:rPr>
              <a:t>1/2</a:t>
            </a:r>
            <a:r>
              <a:rPr sz="1575" spc="225" baseline="26455" dirty="0">
                <a:latin typeface="Arial MT"/>
                <a:cs typeface="Arial MT"/>
              </a:rPr>
              <a:t>  </a:t>
            </a:r>
            <a:r>
              <a:rPr sz="1600" dirty="0">
                <a:latin typeface="Arial MT"/>
                <a:cs typeface="Arial MT"/>
              </a:rPr>
              <a:t>,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g(</a:t>
            </a:r>
            <a:r>
              <a:rPr sz="1600" dirty="0">
                <a:solidFill>
                  <a:srgbClr val="FF0000"/>
                </a:solidFill>
                <a:latin typeface="Symbol"/>
                <a:cs typeface="Symbol"/>
              </a:rPr>
              <a:t></a:t>
            </a:r>
            <a:r>
              <a:rPr sz="1600" dirty="0">
                <a:latin typeface="Arial MT"/>
                <a:cs typeface="Arial MT"/>
              </a:rPr>
              <a:t>)=3.4008</a:t>
            </a:r>
            <a:r>
              <a:rPr sz="1600" dirty="0">
                <a:latin typeface="Symbol"/>
                <a:cs typeface="Symbol"/>
              </a:rPr>
              <a:t></a:t>
            </a:r>
            <a:r>
              <a:rPr sz="1575" baseline="26455" dirty="0">
                <a:latin typeface="Arial MT"/>
                <a:cs typeface="Arial MT"/>
              </a:rPr>
              <a:t>1/6</a:t>
            </a:r>
            <a:r>
              <a:rPr sz="1575" spc="225" baseline="2645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+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0.40244</a:t>
            </a:r>
            <a:r>
              <a:rPr sz="1600" dirty="0">
                <a:solidFill>
                  <a:srgbClr val="FF0000"/>
                </a:solidFill>
                <a:latin typeface="Symbol"/>
                <a:cs typeface="Symbol"/>
              </a:rPr>
              <a:t></a:t>
            </a:r>
            <a:r>
              <a:rPr sz="1575" baseline="26455" dirty="0">
                <a:latin typeface="Arial MT"/>
                <a:cs typeface="Arial MT"/>
              </a:rPr>
              <a:t>3/4</a:t>
            </a:r>
            <a:r>
              <a:rPr sz="1575" spc="195" baseline="2645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+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50" dirty="0">
                <a:solidFill>
                  <a:srgbClr val="FF0000"/>
                </a:solidFill>
                <a:latin typeface="Symbol"/>
                <a:cs typeface="Symbol"/>
              </a:rPr>
              <a:t>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979290" y="202819"/>
            <a:ext cx="55149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D0D0D"/>
                </a:solidFill>
                <a:latin typeface="Calibri"/>
                <a:cs typeface="Calibri"/>
              </a:rPr>
              <a:t>advanced</a:t>
            </a:r>
            <a:r>
              <a:rPr sz="3600" b="1" spc="-114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D0D0D"/>
                </a:solidFill>
                <a:latin typeface="Calibri"/>
                <a:cs typeface="Calibri"/>
              </a:rPr>
              <a:t>model</a:t>
            </a:r>
            <a:r>
              <a:rPr sz="3600" b="1" spc="-10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D0D0D"/>
                </a:solidFill>
                <a:latin typeface="Calibri"/>
                <a:cs typeface="Calibri"/>
              </a:rPr>
              <a:t>for</a:t>
            </a:r>
            <a:r>
              <a:rPr sz="2000" b="1" spc="-70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D0D0D"/>
                </a:solidFill>
                <a:latin typeface="Calibri"/>
                <a:cs typeface="Calibri"/>
              </a:rPr>
              <a:t>cascade</a:t>
            </a:r>
            <a:r>
              <a:rPr sz="2000" b="1" spc="-75" dirty="0">
                <a:solidFill>
                  <a:srgbClr val="0D0D0D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D0D0D"/>
                </a:solidFill>
                <a:latin typeface="Calibri"/>
                <a:cs typeface="Calibri"/>
              </a:rPr>
              <a:t>efficiency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041642" y="5887973"/>
            <a:ext cx="3070860" cy="585470"/>
          </a:xfrm>
          <a:prstGeom prst="rect">
            <a:avLst/>
          </a:prstGeom>
          <a:solidFill>
            <a:srgbClr val="FFFFCC"/>
          </a:solidFill>
          <a:ln w="19050">
            <a:solidFill>
              <a:srgbClr val="FFC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15"/>
              </a:spcBef>
            </a:pPr>
            <a:r>
              <a:rPr sz="1600" dirty="0">
                <a:latin typeface="Arial MT"/>
                <a:cs typeface="Arial MT"/>
              </a:rPr>
              <a:t>A</a:t>
            </a:r>
            <a:r>
              <a:rPr sz="1600" spc="-10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sample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calculation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of</a:t>
            </a:r>
            <a:r>
              <a:rPr sz="1600" spc="-10" dirty="0">
                <a:latin typeface="Arial MT"/>
                <a:cs typeface="Arial MT"/>
              </a:rPr>
              <a:t> damage</a:t>
            </a:r>
            <a:endParaRPr sz="1600">
              <a:latin typeface="Arial MT"/>
              <a:cs typeface="Arial MT"/>
            </a:endParaRPr>
          </a:p>
          <a:p>
            <a:pPr marL="90805">
              <a:lnSpc>
                <a:spcPct val="100000"/>
              </a:lnSpc>
            </a:pPr>
            <a:r>
              <a:rPr sz="1600" spc="-10" dirty="0">
                <a:latin typeface="Arial MT"/>
                <a:cs typeface="Arial MT"/>
              </a:rPr>
              <a:t>efficiencies</a:t>
            </a:r>
            <a:r>
              <a:rPr sz="1600" spc="-5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two models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0" dirty="0">
                <a:latin typeface="Arial MT"/>
                <a:cs typeface="Arial MT"/>
              </a:rPr>
              <a:t>(Al).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350632" y="3941445"/>
            <a:ext cx="2435225" cy="1513205"/>
            <a:chOff x="7350632" y="3941445"/>
            <a:chExt cx="2435225" cy="1513205"/>
          </a:xfrm>
        </p:grpSpPr>
        <p:sp>
          <p:nvSpPr>
            <p:cNvPr id="28" name="object 28"/>
            <p:cNvSpPr/>
            <p:nvPr/>
          </p:nvSpPr>
          <p:spPr>
            <a:xfrm>
              <a:off x="7383779" y="3950208"/>
              <a:ext cx="2367280" cy="1472565"/>
            </a:xfrm>
            <a:custGeom>
              <a:avLst/>
              <a:gdLst/>
              <a:ahLst/>
              <a:cxnLst/>
              <a:rect l="l" t="t" r="r" b="b"/>
              <a:pathLst>
                <a:path w="2367279" h="1472564">
                  <a:moveTo>
                    <a:pt x="2366772" y="0"/>
                  </a:moveTo>
                  <a:lnTo>
                    <a:pt x="0" y="0"/>
                  </a:lnTo>
                  <a:lnTo>
                    <a:pt x="0" y="1472184"/>
                  </a:lnTo>
                  <a:lnTo>
                    <a:pt x="2366772" y="1472184"/>
                  </a:lnTo>
                  <a:lnTo>
                    <a:pt x="2366772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60157" y="3950970"/>
              <a:ext cx="2416175" cy="1471295"/>
            </a:xfrm>
            <a:custGeom>
              <a:avLst/>
              <a:gdLst/>
              <a:ahLst/>
              <a:cxnLst/>
              <a:rect l="l" t="t" r="r" b="b"/>
              <a:pathLst>
                <a:path w="2416175" h="1471295">
                  <a:moveTo>
                    <a:pt x="24384" y="0"/>
                  </a:moveTo>
                  <a:lnTo>
                    <a:pt x="24384" y="1462150"/>
                  </a:lnTo>
                </a:path>
                <a:path w="2416175" h="1471295">
                  <a:moveTo>
                    <a:pt x="0" y="1470913"/>
                  </a:moveTo>
                  <a:lnTo>
                    <a:pt x="2416175" y="1466087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383779" y="4163568"/>
              <a:ext cx="2367280" cy="1284605"/>
            </a:xfrm>
            <a:custGeom>
              <a:avLst/>
              <a:gdLst/>
              <a:ahLst/>
              <a:cxnLst/>
              <a:rect l="l" t="t" r="r" b="b"/>
              <a:pathLst>
                <a:path w="2367279" h="1284604">
                  <a:moveTo>
                    <a:pt x="0" y="15874"/>
                  </a:moveTo>
                  <a:lnTo>
                    <a:pt x="2366899" y="0"/>
                  </a:lnTo>
                </a:path>
                <a:path w="2367279" h="1284604">
                  <a:moveTo>
                    <a:pt x="1743583" y="0"/>
                  </a:moveTo>
                  <a:lnTo>
                    <a:pt x="1741931" y="1284223"/>
                  </a:lnTo>
                </a:path>
              </a:pathLst>
            </a:custGeom>
            <a:ln w="12700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311643" y="5415483"/>
            <a:ext cx="2250440" cy="421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55"/>
              </a:lnSpc>
              <a:spcBef>
                <a:spcPts val="100"/>
              </a:spcBef>
              <a:tabLst>
                <a:tab pos="450850" algn="l"/>
                <a:tab pos="986790" algn="l"/>
                <a:tab pos="1466850" algn="l"/>
                <a:tab pos="1967230" algn="l"/>
              </a:tabLst>
            </a:pPr>
            <a:r>
              <a:rPr sz="1400" spc="-50" dirty="0">
                <a:latin typeface="Calibri"/>
                <a:cs typeface="Calibri"/>
              </a:rPr>
              <a:t>1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5" dirty="0">
                <a:latin typeface="Calibri"/>
                <a:cs typeface="Calibri"/>
              </a:rPr>
              <a:t>0.1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50" dirty="0">
                <a:latin typeface="Calibri"/>
                <a:cs typeface="Calibri"/>
              </a:rPr>
              <a:t>1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5" dirty="0">
                <a:latin typeface="Calibri"/>
                <a:cs typeface="Calibri"/>
              </a:rPr>
              <a:t>10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5" dirty="0">
                <a:latin typeface="Calibri"/>
                <a:cs typeface="Calibri"/>
              </a:rPr>
              <a:t>100</a:t>
            </a:r>
            <a:endParaRPr sz="1400">
              <a:latin typeface="Calibri"/>
              <a:cs typeface="Calibri"/>
            </a:endParaRPr>
          </a:p>
          <a:p>
            <a:pPr marL="902969">
              <a:lnSpc>
                <a:spcPts val="1555"/>
              </a:lnSpc>
            </a:pPr>
            <a:r>
              <a:rPr sz="1400" dirty="0">
                <a:latin typeface="Calibri"/>
                <a:cs typeface="Calibri"/>
              </a:rPr>
              <a:t>log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(Ep)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00620" y="4056185"/>
            <a:ext cx="255270" cy="13703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650"/>
              </a:lnSpc>
            </a:pPr>
            <a:r>
              <a:rPr sz="1400" dirty="0">
                <a:latin typeface="Arial MT"/>
                <a:cs typeface="Arial MT"/>
              </a:rPr>
              <a:t>efficiency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(E</a:t>
            </a:r>
            <a:r>
              <a:rPr sz="1350" spc="-15" baseline="-21604" dirty="0">
                <a:latin typeface="Arial MT"/>
                <a:cs typeface="Arial MT"/>
              </a:rPr>
              <a:t>D</a:t>
            </a:r>
            <a:r>
              <a:rPr sz="1400" spc="-10" dirty="0">
                <a:latin typeface="Arial MT"/>
                <a:cs typeface="Arial MT"/>
              </a:rPr>
              <a:t>/E</a:t>
            </a:r>
            <a:r>
              <a:rPr sz="1350" spc="-15" baseline="-21604" dirty="0">
                <a:latin typeface="Arial MT"/>
                <a:cs typeface="Arial MT"/>
              </a:rPr>
              <a:t>p</a:t>
            </a:r>
            <a:r>
              <a:rPr sz="1400" spc="-10" dirty="0">
                <a:latin typeface="Arial MT"/>
                <a:cs typeface="Arial MT"/>
              </a:rPr>
              <a:t>)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240016" y="4050919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7348728" y="4175759"/>
            <a:ext cx="2444750" cy="1114425"/>
            <a:chOff x="7348728" y="4175759"/>
            <a:chExt cx="2444750" cy="1114425"/>
          </a:xfrm>
        </p:grpSpPr>
        <p:sp>
          <p:nvSpPr>
            <p:cNvPr id="35" name="object 35"/>
            <p:cNvSpPr/>
            <p:nvPr/>
          </p:nvSpPr>
          <p:spPr>
            <a:xfrm>
              <a:off x="7367778" y="4296917"/>
              <a:ext cx="2382520" cy="749935"/>
            </a:xfrm>
            <a:custGeom>
              <a:avLst/>
              <a:gdLst/>
              <a:ahLst/>
              <a:cxnLst/>
              <a:rect l="l" t="t" r="r" b="b"/>
              <a:pathLst>
                <a:path w="2382520" h="749935">
                  <a:moveTo>
                    <a:pt x="0" y="0"/>
                  </a:moveTo>
                  <a:lnTo>
                    <a:pt x="77294" y="1320"/>
                  </a:lnTo>
                  <a:lnTo>
                    <a:pt x="151848" y="3694"/>
                  </a:lnTo>
                  <a:lnTo>
                    <a:pt x="223740" y="7068"/>
                  </a:lnTo>
                  <a:lnTo>
                    <a:pt x="293048" y="11389"/>
                  </a:lnTo>
                  <a:lnTo>
                    <a:pt x="359849" y="16604"/>
                  </a:lnTo>
                  <a:lnTo>
                    <a:pt x="424220" y="22659"/>
                  </a:lnTo>
                  <a:lnTo>
                    <a:pt x="486241" y="29501"/>
                  </a:lnTo>
                  <a:lnTo>
                    <a:pt x="545988" y="37077"/>
                  </a:lnTo>
                  <a:lnTo>
                    <a:pt x="603539" y="45333"/>
                  </a:lnTo>
                  <a:lnTo>
                    <a:pt x="658971" y="54215"/>
                  </a:lnTo>
                  <a:lnTo>
                    <a:pt x="712364" y="63672"/>
                  </a:lnTo>
                  <a:lnTo>
                    <a:pt x="763793" y="73648"/>
                  </a:lnTo>
                  <a:lnTo>
                    <a:pt x="813338" y="84091"/>
                  </a:lnTo>
                  <a:lnTo>
                    <a:pt x="861075" y="94948"/>
                  </a:lnTo>
                  <a:lnTo>
                    <a:pt x="907083" y="106165"/>
                  </a:lnTo>
                  <a:lnTo>
                    <a:pt x="951439" y="117688"/>
                  </a:lnTo>
                  <a:lnTo>
                    <a:pt x="994221" y="129465"/>
                  </a:lnTo>
                  <a:lnTo>
                    <a:pt x="1035506" y="141442"/>
                  </a:lnTo>
                  <a:lnTo>
                    <a:pt x="1075373" y="153566"/>
                  </a:lnTo>
                  <a:lnTo>
                    <a:pt x="1113899" y="165783"/>
                  </a:lnTo>
                  <a:lnTo>
                    <a:pt x="1151161" y="178040"/>
                  </a:lnTo>
                  <a:lnTo>
                    <a:pt x="1222207" y="202460"/>
                  </a:lnTo>
                  <a:lnTo>
                    <a:pt x="1289133" y="226400"/>
                  </a:lnTo>
                  <a:lnTo>
                    <a:pt x="1352561" y="249433"/>
                  </a:lnTo>
                  <a:lnTo>
                    <a:pt x="1383156" y="260476"/>
                  </a:lnTo>
                  <a:lnTo>
                    <a:pt x="1423388" y="275508"/>
                  </a:lnTo>
                  <a:lnTo>
                    <a:pt x="1466782" y="292836"/>
                  </a:lnTo>
                  <a:lnTo>
                    <a:pt x="1512940" y="312218"/>
                  </a:lnTo>
                  <a:lnTo>
                    <a:pt x="1561460" y="333415"/>
                  </a:lnTo>
                  <a:lnTo>
                    <a:pt x="1611942" y="356183"/>
                  </a:lnTo>
                  <a:lnTo>
                    <a:pt x="1663985" y="380282"/>
                  </a:lnTo>
                  <a:lnTo>
                    <a:pt x="1717188" y="405470"/>
                  </a:lnTo>
                  <a:lnTo>
                    <a:pt x="1771151" y="431506"/>
                  </a:lnTo>
                  <a:lnTo>
                    <a:pt x="1825473" y="458148"/>
                  </a:lnTo>
                  <a:lnTo>
                    <a:pt x="1879753" y="485155"/>
                  </a:lnTo>
                  <a:lnTo>
                    <a:pt x="1933590" y="512286"/>
                  </a:lnTo>
                  <a:lnTo>
                    <a:pt x="1986585" y="539298"/>
                  </a:lnTo>
                  <a:lnTo>
                    <a:pt x="2038336" y="565951"/>
                  </a:lnTo>
                  <a:lnTo>
                    <a:pt x="2088442" y="592003"/>
                  </a:lnTo>
                  <a:lnTo>
                    <a:pt x="2136503" y="617212"/>
                  </a:lnTo>
                  <a:lnTo>
                    <a:pt x="2182119" y="641338"/>
                  </a:lnTo>
                  <a:lnTo>
                    <a:pt x="2224888" y="664138"/>
                  </a:lnTo>
                  <a:lnTo>
                    <a:pt x="2264409" y="685371"/>
                  </a:lnTo>
                  <a:lnTo>
                    <a:pt x="2300283" y="704796"/>
                  </a:lnTo>
                  <a:lnTo>
                    <a:pt x="2359485" y="737256"/>
                  </a:lnTo>
                  <a:lnTo>
                    <a:pt x="2382012" y="749807"/>
                  </a:lnTo>
                </a:path>
              </a:pathLst>
            </a:custGeom>
            <a:ln w="381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367778" y="4194809"/>
              <a:ext cx="2406650" cy="1076325"/>
            </a:xfrm>
            <a:custGeom>
              <a:avLst/>
              <a:gdLst/>
              <a:ahLst/>
              <a:cxnLst/>
              <a:rect l="l" t="t" r="r" b="b"/>
              <a:pathLst>
                <a:path w="2406650" h="1076325">
                  <a:moveTo>
                    <a:pt x="1758696" y="0"/>
                  </a:moveTo>
                  <a:lnTo>
                    <a:pt x="1770206" y="38516"/>
                  </a:lnTo>
                  <a:lnTo>
                    <a:pt x="1782868" y="78954"/>
                  </a:lnTo>
                  <a:lnTo>
                    <a:pt x="1796671" y="121103"/>
                  </a:lnTo>
                  <a:lnTo>
                    <a:pt x="1811605" y="164751"/>
                  </a:lnTo>
                  <a:lnTo>
                    <a:pt x="1827661" y="209686"/>
                  </a:lnTo>
                  <a:lnTo>
                    <a:pt x="1844829" y="255697"/>
                  </a:lnTo>
                  <a:lnTo>
                    <a:pt x="1863098" y="302573"/>
                  </a:lnTo>
                  <a:lnTo>
                    <a:pt x="1882459" y="350101"/>
                  </a:lnTo>
                  <a:lnTo>
                    <a:pt x="1902902" y="398069"/>
                  </a:lnTo>
                  <a:lnTo>
                    <a:pt x="1924417" y="446267"/>
                  </a:lnTo>
                  <a:lnTo>
                    <a:pt x="1946995" y="494483"/>
                  </a:lnTo>
                  <a:lnTo>
                    <a:pt x="1970624" y="542505"/>
                  </a:lnTo>
                  <a:lnTo>
                    <a:pt x="1995297" y="590121"/>
                  </a:lnTo>
                  <a:lnTo>
                    <a:pt x="2021001" y="637120"/>
                  </a:lnTo>
                  <a:lnTo>
                    <a:pt x="2047728" y="683290"/>
                  </a:lnTo>
                  <a:lnTo>
                    <a:pt x="2075468" y="728420"/>
                  </a:lnTo>
                  <a:lnTo>
                    <a:pt x="2104211" y="772298"/>
                  </a:lnTo>
                  <a:lnTo>
                    <a:pt x="2133947" y="814712"/>
                  </a:lnTo>
                  <a:lnTo>
                    <a:pt x="2164666" y="855452"/>
                  </a:lnTo>
                  <a:lnTo>
                    <a:pt x="2196358" y="894304"/>
                  </a:lnTo>
                  <a:lnTo>
                    <a:pt x="2229014" y="931058"/>
                  </a:lnTo>
                  <a:lnTo>
                    <a:pt x="2262623" y="965501"/>
                  </a:lnTo>
                  <a:lnTo>
                    <a:pt x="2297175" y="997423"/>
                  </a:lnTo>
                  <a:lnTo>
                    <a:pt x="2332662" y="1026612"/>
                  </a:lnTo>
                  <a:lnTo>
                    <a:pt x="2369072" y="1052856"/>
                  </a:lnTo>
                  <a:lnTo>
                    <a:pt x="2406396" y="1075943"/>
                  </a:lnTo>
                </a:path>
                <a:path w="2406650" h="1076325">
                  <a:moveTo>
                    <a:pt x="0" y="0"/>
                  </a:moveTo>
                  <a:lnTo>
                    <a:pt x="1757299" y="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9639427" y="5496559"/>
            <a:ext cx="290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latin typeface="Calibri"/>
                <a:cs typeface="Calibri"/>
              </a:rPr>
              <a:t>keV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394067" y="3950208"/>
            <a:ext cx="2356485" cy="207010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0" rIns="0" bIns="0" rtlCol="0">
            <a:spAutoFit/>
          </a:bodyPr>
          <a:lstStyle/>
          <a:p>
            <a:pPr marL="320675">
              <a:lnSpc>
                <a:spcPts val="1630"/>
              </a:lnSpc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Kinchin-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Peace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394067" y="4452569"/>
            <a:ext cx="17252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54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0AF50"/>
                </a:solidFill>
                <a:latin typeface="Calibri"/>
                <a:cs typeface="Calibri"/>
              </a:rPr>
              <a:t>Lindhard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209038" y="3876294"/>
            <a:ext cx="4715510" cy="830580"/>
          </a:xfrm>
          <a:prstGeom prst="rect">
            <a:avLst/>
          </a:prstGeom>
          <a:solidFill>
            <a:srgbClr val="CCFFFF"/>
          </a:solidFill>
          <a:ln w="19050">
            <a:solidFill>
              <a:srgbClr val="0066F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0805" marR="293370">
              <a:lnSpc>
                <a:spcPct val="100000"/>
              </a:lnSpc>
              <a:spcBef>
                <a:spcPts val="315"/>
              </a:spcBef>
            </a:pPr>
            <a:r>
              <a:rPr sz="1600" dirty="0">
                <a:latin typeface="Arial MT"/>
                <a:cs typeface="Arial MT"/>
              </a:rPr>
              <a:t>Recent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computer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codes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mostly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use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Lindhard </a:t>
            </a:r>
            <a:r>
              <a:rPr sz="1600" dirty="0">
                <a:latin typeface="Arial MT"/>
                <a:cs typeface="Arial MT"/>
              </a:rPr>
              <a:t>model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rather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than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K-</a:t>
            </a:r>
            <a:r>
              <a:rPr sz="1600" dirty="0">
                <a:latin typeface="Arial MT"/>
                <a:cs typeface="Arial MT"/>
              </a:rPr>
              <a:t>P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but,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the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K-</a:t>
            </a:r>
            <a:r>
              <a:rPr sz="1600" dirty="0">
                <a:latin typeface="Arial MT"/>
                <a:cs typeface="Arial MT"/>
              </a:rPr>
              <a:t>P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is,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of</a:t>
            </a:r>
            <a:r>
              <a:rPr sz="1600" spc="-10" dirty="0">
                <a:latin typeface="Arial MT"/>
                <a:cs typeface="Arial MT"/>
              </a:rPr>
              <a:t> course, </a:t>
            </a:r>
            <a:r>
              <a:rPr sz="1600" dirty="0">
                <a:latin typeface="Arial MT"/>
                <a:cs typeface="Arial MT"/>
              </a:rPr>
              <a:t>much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easier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to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calculate.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0954257" y="6530441"/>
            <a:ext cx="1816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6324" y="286892"/>
            <a:ext cx="8128634" cy="137922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 marR="5080">
              <a:lnSpc>
                <a:spcPts val="4900"/>
              </a:lnSpc>
              <a:spcBef>
                <a:spcPts val="980"/>
              </a:spcBef>
            </a:pPr>
            <a:r>
              <a:rPr i="1" spc="-55" dirty="0">
                <a:latin typeface="Calibri Light"/>
                <a:cs typeface="Calibri Light"/>
              </a:rPr>
              <a:t>Radiation</a:t>
            </a:r>
            <a:r>
              <a:rPr i="1" spc="-200" dirty="0">
                <a:latin typeface="Calibri Light"/>
                <a:cs typeface="Calibri Light"/>
              </a:rPr>
              <a:t> </a:t>
            </a:r>
            <a:r>
              <a:rPr i="1" spc="-85" dirty="0">
                <a:latin typeface="Calibri Light"/>
                <a:cs typeface="Calibri Light"/>
              </a:rPr>
              <a:t>Effects</a:t>
            </a:r>
            <a:r>
              <a:rPr i="1" spc="-185" dirty="0">
                <a:latin typeface="Calibri Light"/>
                <a:cs typeface="Calibri Light"/>
              </a:rPr>
              <a:t> </a:t>
            </a:r>
            <a:r>
              <a:rPr dirty="0"/>
              <a:t>on</a:t>
            </a:r>
            <a:r>
              <a:rPr spc="-185" dirty="0"/>
              <a:t> </a:t>
            </a:r>
            <a:r>
              <a:rPr spc="-60" dirty="0"/>
              <a:t>materials</a:t>
            </a:r>
            <a:r>
              <a:rPr spc="-170" dirty="0"/>
              <a:t> </a:t>
            </a:r>
            <a:r>
              <a:rPr spc="-25" dirty="0"/>
              <a:t>and </a:t>
            </a:r>
            <a:r>
              <a:rPr spc="-10" dirty="0"/>
              <a:t>devices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84580" y="1576704"/>
            <a:ext cx="10769600" cy="4166235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0"/>
              </a:spcBef>
            </a:pP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Causing</a:t>
            </a:r>
            <a:r>
              <a:rPr sz="1800" b="1" spc="-4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the</a:t>
            </a:r>
            <a:r>
              <a:rPr sz="1800" b="1" spc="-4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materials</a:t>
            </a:r>
            <a:r>
              <a:rPr sz="1800" b="1" spc="-4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to</a:t>
            </a:r>
            <a:r>
              <a:rPr sz="1800" b="1" spc="-3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become</a:t>
            </a:r>
            <a:r>
              <a:rPr sz="1800" b="1" spc="-6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739A28"/>
                </a:solidFill>
                <a:latin typeface="Calibri"/>
                <a:cs typeface="Calibri"/>
              </a:rPr>
              <a:t>radioactive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1190"/>
              </a:spcBef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-mainly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neutron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activation,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presence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high-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gamma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radiation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photodisintegration.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Nuclear</a:t>
            </a:r>
            <a:r>
              <a:rPr sz="1800" b="1" spc="-5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739A28"/>
                </a:solidFill>
                <a:latin typeface="Calibri"/>
                <a:cs typeface="Calibri"/>
              </a:rPr>
              <a:t>transmutation</a:t>
            </a:r>
            <a:r>
              <a:rPr sz="1800" b="1" spc="-2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elements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within the</a:t>
            </a:r>
            <a:r>
              <a:rPr sz="18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material.</a:t>
            </a:r>
            <a:endParaRPr sz="1800">
              <a:latin typeface="Calibri"/>
              <a:cs typeface="Calibri"/>
            </a:endParaRPr>
          </a:p>
          <a:p>
            <a:pPr marL="904240" marR="5080">
              <a:lnSpc>
                <a:spcPts val="1939"/>
              </a:lnSpc>
              <a:spcBef>
                <a:spcPts val="1425"/>
              </a:spcBef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-for</a:t>
            </a:r>
            <a:r>
              <a:rPr sz="1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example,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production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Hydrogen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Helium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turn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alter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mechanical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properties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of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cause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swelling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embrittlement.</a:t>
            </a:r>
            <a:endParaRPr sz="1800">
              <a:latin typeface="Calibri"/>
              <a:cs typeface="Calibri"/>
            </a:endParaRPr>
          </a:p>
          <a:p>
            <a:pPr marL="12700" marR="441325">
              <a:lnSpc>
                <a:spcPts val="1939"/>
              </a:lnSpc>
              <a:spcBef>
                <a:spcPts val="1410"/>
              </a:spcBef>
            </a:pP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Radiolysis</a:t>
            </a:r>
            <a:r>
              <a:rPr sz="1800" b="1" spc="-9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within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material,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weaken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it,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cause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1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swell,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polymerize,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promote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corrosion,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cause belittlements,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promote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cracking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otherwise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change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its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desirable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mechanical,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optical,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electronic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properties.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Formation</a:t>
            </a:r>
            <a:r>
              <a:rPr sz="1800" b="1" spc="-7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of</a:t>
            </a:r>
            <a:r>
              <a:rPr sz="1800" b="1" spc="-4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reactive</a:t>
            </a:r>
            <a:r>
              <a:rPr sz="1800" b="1" spc="-5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compounds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8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affecting</a:t>
            </a:r>
            <a:r>
              <a:rPr sz="18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other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materials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1175"/>
              </a:spcBef>
            </a:pP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-for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example: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ozone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cracking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ozone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formed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ionization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air</a:t>
            </a:r>
            <a:endParaRPr sz="1800">
              <a:latin typeface="Calibri"/>
              <a:cs typeface="Calibri"/>
            </a:endParaRPr>
          </a:p>
          <a:p>
            <a:pPr marL="12700" marR="395605">
              <a:lnSpc>
                <a:spcPts val="1939"/>
              </a:lnSpc>
              <a:spcBef>
                <a:spcPts val="1440"/>
              </a:spcBef>
            </a:pPr>
            <a:r>
              <a:rPr sz="1800" b="1" dirty="0">
                <a:solidFill>
                  <a:srgbClr val="739A28"/>
                </a:solidFill>
                <a:latin typeface="Calibri"/>
                <a:cs typeface="Calibri"/>
              </a:rPr>
              <a:t>Ionization</a:t>
            </a:r>
            <a:r>
              <a:rPr sz="1800" b="1" spc="-8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causing</a:t>
            </a:r>
            <a:r>
              <a:rPr sz="18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electrical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breakdown,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particularly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semiconductors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employed</a:t>
            </a:r>
            <a:r>
              <a:rPr sz="18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electronic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equipment,</a:t>
            </a:r>
            <a:r>
              <a:rPr sz="18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Calibri"/>
                <a:cs typeface="Calibri"/>
              </a:rPr>
              <a:t>with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subsequent</a:t>
            </a:r>
            <a:r>
              <a:rPr sz="18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currents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introducing</a:t>
            </a:r>
            <a:r>
              <a:rPr sz="18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operation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errors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even</a:t>
            </a:r>
            <a:r>
              <a:rPr sz="18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permanently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damaging</a:t>
            </a:r>
            <a:r>
              <a:rPr sz="18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18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Calibri"/>
                <a:cs typeface="Calibri"/>
              </a:rPr>
              <a:t>devices.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55" dirty="0">
                <a:latin typeface="Calibri Light"/>
                <a:cs typeface="Calibri Light"/>
              </a:rPr>
              <a:t>Radiation</a:t>
            </a:r>
            <a:r>
              <a:rPr i="1" spc="-185" dirty="0">
                <a:latin typeface="Calibri Light"/>
                <a:cs typeface="Calibri Light"/>
              </a:rPr>
              <a:t> </a:t>
            </a:r>
            <a:r>
              <a:rPr i="1" spc="-40" dirty="0">
                <a:latin typeface="Calibri Light"/>
                <a:cs typeface="Calibri Light"/>
              </a:rPr>
              <a:t>Damages</a:t>
            </a:r>
            <a:r>
              <a:rPr i="1" spc="-220" dirty="0">
                <a:latin typeface="Calibri Light"/>
                <a:cs typeface="Calibri Light"/>
              </a:rPr>
              <a:t> </a:t>
            </a:r>
            <a:r>
              <a:rPr dirty="0"/>
              <a:t>on</a:t>
            </a:r>
            <a:r>
              <a:rPr spc="-190" dirty="0"/>
              <a:t> </a:t>
            </a:r>
            <a:r>
              <a:rPr spc="-30" dirty="0"/>
              <a:t>Materials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84580" y="1804543"/>
            <a:ext cx="9964420" cy="3064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5"/>
              </a:spcBef>
              <a:buClr>
                <a:srgbClr val="99CA38"/>
              </a:buClr>
              <a:buAutoNum type="arabicPeriod"/>
              <a:tabLst>
                <a:tab pos="469900" algn="l"/>
              </a:tabLst>
            </a:pPr>
            <a:r>
              <a:rPr sz="3200" dirty="0">
                <a:latin typeface="Calibri"/>
                <a:cs typeface="Calibri"/>
              </a:rPr>
              <a:t>The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damage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can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described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following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groupings:</a:t>
            </a:r>
            <a:endParaRPr sz="3200">
              <a:latin typeface="Calibri"/>
              <a:cs typeface="Calibri"/>
            </a:endParaRPr>
          </a:p>
          <a:p>
            <a:pPr marL="762635" lvl="1" indent="-457200">
              <a:lnSpc>
                <a:spcPct val="100000"/>
              </a:lnSpc>
              <a:spcBef>
                <a:spcPts val="10"/>
              </a:spcBef>
              <a:buClr>
                <a:srgbClr val="99CA38"/>
              </a:buClr>
              <a:buChar char="◦"/>
              <a:tabLst>
                <a:tab pos="762635" algn="l"/>
              </a:tabLst>
            </a:pPr>
            <a:r>
              <a:rPr sz="3200" spc="-10" dirty="0">
                <a:latin typeface="Calibri"/>
                <a:cs typeface="Calibri"/>
              </a:rPr>
              <a:t>Vacancies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Knock-</a:t>
            </a:r>
            <a:r>
              <a:rPr sz="3200" spc="-25" dirty="0">
                <a:latin typeface="Calibri"/>
                <a:cs typeface="Calibri"/>
              </a:rPr>
              <a:t>ons</a:t>
            </a:r>
            <a:endParaRPr sz="3200">
              <a:latin typeface="Calibri"/>
              <a:cs typeface="Calibri"/>
            </a:endParaRPr>
          </a:p>
          <a:p>
            <a:pPr marL="762635" lvl="1" indent="-457200">
              <a:lnSpc>
                <a:spcPct val="100000"/>
              </a:lnSpc>
              <a:spcBef>
                <a:spcPts val="219"/>
              </a:spcBef>
              <a:buClr>
                <a:srgbClr val="99CA38"/>
              </a:buClr>
              <a:buChar char="◦"/>
              <a:tabLst>
                <a:tab pos="762635" algn="l"/>
              </a:tabLst>
            </a:pPr>
            <a:r>
              <a:rPr sz="3200" spc="-10" dirty="0">
                <a:latin typeface="Calibri"/>
                <a:cs typeface="Calibri"/>
              </a:rPr>
              <a:t>Interstitials</a:t>
            </a:r>
            <a:endParaRPr sz="3200">
              <a:latin typeface="Calibri"/>
              <a:cs typeface="Calibri"/>
            </a:endParaRPr>
          </a:p>
          <a:p>
            <a:pPr marL="762635" lvl="1" indent="-457200">
              <a:lnSpc>
                <a:spcPct val="100000"/>
              </a:lnSpc>
              <a:spcBef>
                <a:spcPts val="215"/>
              </a:spcBef>
              <a:buClr>
                <a:srgbClr val="99CA38"/>
              </a:buClr>
              <a:buChar char="◦"/>
              <a:tabLst>
                <a:tab pos="762635" algn="l"/>
              </a:tabLst>
            </a:pPr>
            <a:r>
              <a:rPr sz="3200" spc="-10" dirty="0">
                <a:latin typeface="Calibri"/>
                <a:cs typeface="Calibri"/>
              </a:rPr>
              <a:t>Ionization</a:t>
            </a:r>
            <a:endParaRPr sz="3200">
              <a:latin typeface="Calibri"/>
              <a:cs typeface="Calibri"/>
            </a:endParaRPr>
          </a:p>
          <a:p>
            <a:pPr marL="762635" lvl="1" indent="-457200">
              <a:lnSpc>
                <a:spcPct val="100000"/>
              </a:lnSpc>
              <a:spcBef>
                <a:spcPts val="215"/>
              </a:spcBef>
              <a:buClr>
                <a:srgbClr val="99CA38"/>
              </a:buClr>
              <a:buChar char="◦"/>
              <a:tabLst>
                <a:tab pos="762635" algn="l"/>
              </a:tabLst>
            </a:pPr>
            <a:r>
              <a:rPr sz="3200" dirty="0">
                <a:latin typeface="Calibri"/>
                <a:cs typeface="Calibri"/>
              </a:rPr>
              <a:t>Thermal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Spikes</a:t>
            </a:r>
            <a:endParaRPr sz="3200">
              <a:latin typeface="Calibri"/>
              <a:cs typeface="Calibri"/>
            </a:endParaRPr>
          </a:p>
          <a:p>
            <a:pPr marL="762635" lvl="1" indent="-457200">
              <a:lnSpc>
                <a:spcPct val="100000"/>
              </a:lnSpc>
              <a:spcBef>
                <a:spcPts val="219"/>
              </a:spcBef>
              <a:buClr>
                <a:srgbClr val="99CA38"/>
              </a:buClr>
              <a:buChar char="◦"/>
              <a:tabLst>
                <a:tab pos="762635" algn="l"/>
              </a:tabLst>
            </a:pPr>
            <a:r>
              <a:rPr sz="3200" dirty="0">
                <a:latin typeface="Calibri"/>
                <a:cs typeface="Calibri"/>
              </a:rPr>
              <a:t>Impurity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Atoms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6324" y="908684"/>
            <a:ext cx="23653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5" dirty="0"/>
              <a:t>Ionization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6324" y="1793875"/>
            <a:ext cx="9974580" cy="38512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159385" algn="just">
              <a:lnSpc>
                <a:spcPct val="80000"/>
              </a:lnSpc>
              <a:spcBef>
                <a:spcPts val="675"/>
              </a:spcBef>
            </a:pP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Ionization</a:t>
            </a:r>
            <a:r>
              <a:rPr sz="2400" b="1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process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an</a:t>
            </a:r>
            <a:r>
              <a:rPr sz="2400" spc="-4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atom</a:t>
            </a:r>
            <a:r>
              <a:rPr sz="2400" spc="-6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or</a:t>
            </a:r>
            <a:r>
              <a:rPr sz="2400" spc="-4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a</a:t>
            </a:r>
            <a:r>
              <a:rPr sz="2400" spc="-6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molecule</a:t>
            </a:r>
            <a:r>
              <a:rPr sz="2400" spc="-5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acquires</a:t>
            </a:r>
            <a:r>
              <a:rPr sz="2400" spc="-4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a</a:t>
            </a:r>
            <a:r>
              <a:rPr sz="2400" spc="-5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39A28"/>
                </a:solidFill>
                <a:latin typeface="Calibri"/>
                <a:cs typeface="Calibri"/>
              </a:rPr>
              <a:t>negative</a:t>
            </a:r>
            <a:r>
              <a:rPr sz="2400" spc="-4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739A28"/>
                </a:solidFill>
                <a:latin typeface="Calibri"/>
                <a:cs typeface="Calibri"/>
              </a:rPr>
              <a:t>or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positive</a:t>
            </a:r>
            <a:r>
              <a:rPr sz="2400" spc="-5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charge</a:t>
            </a:r>
            <a:r>
              <a:rPr sz="2400" spc="-5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gaining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losing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electrons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form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ions,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often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conjunction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other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chemical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changes</a:t>
            </a:r>
            <a:endParaRPr sz="2400">
              <a:latin typeface="Calibri"/>
              <a:cs typeface="Calibri"/>
            </a:endParaRPr>
          </a:p>
          <a:p>
            <a:pPr marL="12700" marR="918210">
              <a:lnSpc>
                <a:spcPts val="2300"/>
              </a:lnSpc>
              <a:spcBef>
                <a:spcPts val="1390"/>
              </a:spcBef>
            </a:pP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Ionization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occurs</a:t>
            </a:r>
            <a:r>
              <a:rPr sz="24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39A28"/>
                </a:solidFill>
                <a:latin typeface="Calibri"/>
                <a:cs typeface="Calibri"/>
              </a:rPr>
              <a:t>radiation</a:t>
            </a:r>
            <a:r>
              <a:rPr sz="2400" spc="-8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carries</a:t>
            </a:r>
            <a:r>
              <a:rPr sz="2400" spc="-7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enough</a:t>
            </a:r>
            <a:r>
              <a:rPr sz="2400" spc="-6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energy</a:t>
            </a:r>
            <a:r>
              <a:rPr sz="2400" spc="-5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400" spc="-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remove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an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electron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atom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molecule.</a:t>
            </a:r>
            <a:endParaRPr sz="2400">
              <a:latin typeface="Calibri"/>
              <a:cs typeface="Calibri"/>
            </a:endParaRPr>
          </a:p>
          <a:p>
            <a:pPr marL="12700" marR="88900">
              <a:lnSpc>
                <a:spcPts val="2300"/>
              </a:lnSpc>
              <a:spcBef>
                <a:spcPts val="1400"/>
              </a:spcBef>
            </a:pP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Ionization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result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from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4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loss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electron</a:t>
            </a:r>
            <a:r>
              <a:rPr sz="2400" spc="-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after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collisions</a:t>
            </a:r>
            <a:r>
              <a:rPr sz="2400" spc="-5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with</a:t>
            </a:r>
            <a:r>
              <a:rPr sz="2400" spc="-6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sub</a:t>
            </a:r>
            <a:r>
              <a:rPr sz="2400" spc="-5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39A28"/>
                </a:solidFill>
                <a:latin typeface="Calibri"/>
                <a:cs typeface="Calibri"/>
              </a:rPr>
              <a:t>atomic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particles,</a:t>
            </a:r>
            <a:r>
              <a:rPr sz="2400" spc="-7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collisions</a:t>
            </a:r>
            <a:r>
              <a:rPr sz="2400" spc="-5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with</a:t>
            </a:r>
            <a:r>
              <a:rPr sz="2400" spc="-6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other</a:t>
            </a:r>
            <a:r>
              <a:rPr sz="2400" spc="-4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atoms,</a:t>
            </a:r>
            <a:r>
              <a:rPr sz="2400" spc="-6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molecules</a:t>
            </a:r>
            <a:r>
              <a:rPr sz="2400" spc="-5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and</a:t>
            </a:r>
            <a:r>
              <a:rPr sz="2400" spc="-5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ions,</a:t>
            </a:r>
            <a:r>
              <a:rPr sz="2400" spc="-4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or</a:t>
            </a:r>
            <a:r>
              <a:rPr sz="2400" spc="-4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through</a:t>
            </a:r>
            <a:r>
              <a:rPr sz="2400" spc="-5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739A28"/>
                </a:solidFill>
                <a:latin typeface="Calibri"/>
                <a:cs typeface="Calibri"/>
              </a:rPr>
              <a:t>the </a:t>
            </a:r>
            <a:r>
              <a:rPr sz="2400" spc="-10" dirty="0">
                <a:solidFill>
                  <a:srgbClr val="739A28"/>
                </a:solidFill>
                <a:latin typeface="Calibri"/>
                <a:cs typeface="Calibri"/>
              </a:rPr>
              <a:t>interaction</a:t>
            </a:r>
            <a:r>
              <a:rPr sz="2400" spc="-6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with</a:t>
            </a:r>
            <a:r>
              <a:rPr sz="2400" spc="-4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39A28"/>
                </a:solidFill>
                <a:latin typeface="Calibri"/>
                <a:cs typeface="Calibri"/>
              </a:rPr>
              <a:t>light.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300"/>
              </a:lnSpc>
              <a:spcBef>
                <a:spcPts val="1420"/>
              </a:spcBef>
            </a:pP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Ionization</a:t>
            </a:r>
            <a:r>
              <a:rPr sz="24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can</a:t>
            </a:r>
            <a:r>
              <a:rPr sz="24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occur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through</a:t>
            </a:r>
            <a:r>
              <a:rPr sz="24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radioactive</a:t>
            </a:r>
            <a:r>
              <a:rPr sz="2400" spc="-7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decay</a:t>
            </a:r>
            <a:r>
              <a:rPr sz="2400" spc="-7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by</a:t>
            </a:r>
            <a:r>
              <a:rPr sz="2400" spc="-65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the</a:t>
            </a:r>
            <a:r>
              <a:rPr sz="2400" spc="-7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39A28"/>
                </a:solidFill>
                <a:latin typeface="Calibri"/>
                <a:cs typeface="Calibri"/>
              </a:rPr>
              <a:t>internal</a:t>
            </a:r>
            <a:r>
              <a:rPr sz="2400" spc="-60" dirty="0">
                <a:solidFill>
                  <a:srgbClr val="739A28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739A28"/>
                </a:solidFill>
                <a:latin typeface="Calibri"/>
                <a:cs typeface="Calibri"/>
              </a:rPr>
              <a:t>conversion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process,</a:t>
            </a:r>
            <a:r>
              <a:rPr sz="24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excited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nucleus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404040"/>
                </a:solidFill>
                <a:latin typeface="Calibri"/>
                <a:cs typeface="Calibri"/>
              </a:rPr>
              <a:t>transfers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its</a:t>
            </a:r>
            <a:r>
              <a:rPr sz="24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sz="2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one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4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4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inner-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shell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electrons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causing</a:t>
            </a:r>
            <a:r>
              <a:rPr sz="24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sz="24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4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04040"/>
                </a:solidFill>
                <a:latin typeface="Calibri"/>
                <a:cs typeface="Calibri"/>
              </a:rPr>
              <a:t>be</a:t>
            </a:r>
            <a:r>
              <a:rPr sz="24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04040"/>
                </a:solidFill>
                <a:latin typeface="Calibri"/>
                <a:cs typeface="Calibri"/>
              </a:rPr>
              <a:t>ejected.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Ionizing</a:t>
            </a:r>
            <a:r>
              <a:rPr spc="-225" dirty="0"/>
              <a:t> </a:t>
            </a:r>
            <a:r>
              <a:rPr spc="-40" dirty="0"/>
              <a:t>Radiation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2160" y="2189988"/>
            <a:ext cx="8168640" cy="32186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0" dirty="0"/>
              <a:t>Excitation</a:t>
            </a:r>
            <a:r>
              <a:rPr spc="-185" dirty="0"/>
              <a:t> </a:t>
            </a:r>
            <a:r>
              <a:rPr dirty="0"/>
              <a:t>and</a:t>
            </a:r>
            <a:r>
              <a:rPr spc="-175" dirty="0"/>
              <a:t> </a:t>
            </a:r>
            <a:r>
              <a:rPr spc="-45" dirty="0"/>
              <a:t>Ionization</a:t>
            </a:r>
          </a:p>
        </p:txBody>
      </p:sp>
      <p:sp>
        <p:nvSpPr>
          <p:cNvPr id="3" name="object 3"/>
          <p:cNvSpPr/>
          <p:nvPr/>
        </p:nvSpPr>
        <p:spPr>
          <a:xfrm>
            <a:off x="1097280" y="2567939"/>
            <a:ext cx="4154804" cy="523240"/>
          </a:xfrm>
          <a:custGeom>
            <a:avLst/>
            <a:gdLst/>
            <a:ahLst/>
            <a:cxnLst/>
            <a:rect l="l" t="t" r="r" b="b"/>
            <a:pathLst>
              <a:path w="4154804" h="523239">
                <a:moveTo>
                  <a:pt x="0" y="87122"/>
                </a:moveTo>
                <a:lnTo>
                  <a:pt x="6845" y="53203"/>
                </a:lnTo>
                <a:lnTo>
                  <a:pt x="25515" y="25511"/>
                </a:lnTo>
                <a:lnTo>
                  <a:pt x="53208" y="6844"/>
                </a:lnTo>
                <a:lnTo>
                  <a:pt x="87122" y="0"/>
                </a:lnTo>
                <a:lnTo>
                  <a:pt x="4067302" y="0"/>
                </a:lnTo>
                <a:lnTo>
                  <a:pt x="4101220" y="6844"/>
                </a:lnTo>
                <a:lnTo>
                  <a:pt x="4128912" y="25511"/>
                </a:lnTo>
                <a:lnTo>
                  <a:pt x="4147579" y="53203"/>
                </a:lnTo>
                <a:lnTo>
                  <a:pt x="4154424" y="87122"/>
                </a:lnTo>
                <a:lnTo>
                  <a:pt x="4154424" y="435610"/>
                </a:lnTo>
                <a:lnTo>
                  <a:pt x="4147579" y="469528"/>
                </a:lnTo>
                <a:lnTo>
                  <a:pt x="4128912" y="497220"/>
                </a:lnTo>
                <a:lnTo>
                  <a:pt x="4101220" y="515887"/>
                </a:lnTo>
                <a:lnTo>
                  <a:pt x="4067302" y="522732"/>
                </a:lnTo>
                <a:lnTo>
                  <a:pt x="87122" y="522732"/>
                </a:lnTo>
                <a:lnTo>
                  <a:pt x="53208" y="515887"/>
                </a:lnTo>
                <a:lnTo>
                  <a:pt x="25515" y="497220"/>
                </a:lnTo>
                <a:lnTo>
                  <a:pt x="6845" y="469528"/>
                </a:lnTo>
                <a:lnTo>
                  <a:pt x="0" y="435610"/>
                </a:lnTo>
                <a:lnTo>
                  <a:pt x="0" y="87122"/>
                </a:lnTo>
                <a:close/>
              </a:path>
            </a:pathLst>
          </a:custGeom>
          <a:ln w="15875">
            <a:solidFill>
              <a:srgbClr val="51C3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97280" y="3250692"/>
            <a:ext cx="4154804" cy="2860675"/>
          </a:xfrm>
          <a:custGeom>
            <a:avLst/>
            <a:gdLst/>
            <a:ahLst/>
            <a:cxnLst/>
            <a:rect l="l" t="t" r="r" b="b"/>
            <a:pathLst>
              <a:path w="4154804" h="2860675">
                <a:moveTo>
                  <a:pt x="0" y="476758"/>
                </a:moveTo>
                <a:lnTo>
                  <a:pt x="2461" y="428018"/>
                </a:lnTo>
                <a:lnTo>
                  <a:pt x="9687" y="380684"/>
                </a:lnTo>
                <a:lnTo>
                  <a:pt x="21437" y="334997"/>
                </a:lnTo>
                <a:lnTo>
                  <a:pt x="37470" y="291197"/>
                </a:lnTo>
                <a:lnTo>
                  <a:pt x="57549" y="249522"/>
                </a:lnTo>
                <a:lnTo>
                  <a:pt x="81432" y="210213"/>
                </a:lnTo>
                <a:lnTo>
                  <a:pt x="108879" y="173510"/>
                </a:lnTo>
                <a:lnTo>
                  <a:pt x="139652" y="139652"/>
                </a:lnTo>
                <a:lnTo>
                  <a:pt x="173510" y="108879"/>
                </a:lnTo>
                <a:lnTo>
                  <a:pt x="210213" y="81432"/>
                </a:lnTo>
                <a:lnTo>
                  <a:pt x="249522" y="57549"/>
                </a:lnTo>
                <a:lnTo>
                  <a:pt x="291197" y="37470"/>
                </a:lnTo>
                <a:lnTo>
                  <a:pt x="334997" y="21437"/>
                </a:lnTo>
                <a:lnTo>
                  <a:pt x="380684" y="9687"/>
                </a:lnTo>
                <a:lnTo>
                  <a:pt x="428018" y="2461"/>
                </a:lnTo>
                <a:lnTo>
                  <a:pt x="476757" y="0"/>
                </a:lnTo>
                <a:lnTo>
                  <a:pt x="3677666" y="0"/>
                </a:lnTo>
                <a:lnTo>
                  <a:pt x="3726405" y="2461"/>
                </a:lnTo>
                <a:lnTo>
                  <a:pt x="3773739" y="9687"/>
                </a:lnTo>
                <a:lnTo>
                  <a:pt x="3819426" y="21437"/>
                </a:lnTo>
                <a:lnTo>
                  <a:pt x="3863226" y="37470"/>
                </a:lnTo>
                <a:lnTo>
                  <a:pt x="3904901" y="57549"/>
                </a:lnTo>
                <a:lnTo>
                  <a:pt x="3944210" y="81432"/>
                </a:lnTo>
                <a:lnTo>
                  <a:pt x="3980913" y="108879"/>
                </a:lnTo>
                <a:lnTo>
                  <a:pt x="4014771" y="139652"/>
                </a:lnTo>
                <a:lnTo>
                  <a:pt x="4045544" y="173510"/>
                </a:lnTo>
                <a:lnTo>
                  <a:pt x="4072991" y="210213"/>
                </a:lnTo>
                <a:lnTo>
                  <a:pt x="4096874" y="249522"/>
                </a:lnTo>
                <a:lnTo>
                  <a:pt x="4116953" y="291197"/>
                </a:lnTo>
                <a:lnTo>
                  <a:pt x="4132986" y="334997"/>
                </a:lnTo>
                <a:lnTo>
                  <a:pt x="4144736" y="380684"/>
                </a:lnTo>
                <a:lnTo>
                  <a:pt x="4151962" y="428018"/>
                </a:lnTo>
                <a:lnTo>
                  <a:pt x="4154424" y="476758"/>
                </a:lnTo>
                <a:lnTo>
                  <a:pt x="4154424" y="2383777"/>
                </a:lnTo>
                <a:lnTo>
                  <a:pt x="4151962" y="2432523"/>
                </a:lnTo>
                <a:lnTo>
                  <a:pt x="4144736" y="2479862"/>
                </a:lnTo>
                <a:lnTo>
                  <a:pt x="4132986" y="2525552"/>
                </a:lnTo>
                <a:lnTo>
                  <a:pt x="4116953" y="2569356"/>
                </a:lnTo>
                <a:lnTo>
                  <a:pt x="4096874" y="2611032"/>
                </a:lnTo>
                <a:lnTo>
                  <a:pt x="4072991" y="2650342"/>
                </a:lnTo>
                <a:lnTo>
                  <a:pt x="4045544" y="2687046"/>
                </a:lnTo>
                <a:lnTo>
                  <a:pt x="4014771" y="2720903"/>
                </a:lnTo>
                <a:lnTo>
                  <a:pt x="3980913" y="2751675"/>
                </a:lnTo>
                <a:lnTo>
                  <a:pt x="3944210" y="2779121"/>
                </a:lnTo>
                <a:lnTo>
                  <a:pt x="3904901" y="2803003"/>
                </a:lnTo>
                <a:lnTo>
                  <a:pt x="3863226" y="2823080"/>
                </a:lnTo>
                <a:lnTo>
                  <a:pt x="3819426" y="2839112"/>
                </a:lnTo>
                <a:lnTo>
                  <a:pt x="3773739" y="2850861"/>
                </a:lnTo>
                <a:lnTo>
                  <a:pt x="3726405" y="2858086"/>
                </a:lnTo>
                <a:lnTo>
                  <a:pt x="3677666" y="2860548"/>
                </a:lnTo>
                <a:lnTo>
                  <a:pt x="476757" y="2860548"/>
                </a:lnTo>
                <a:lnTo>
                  <a:pt x="428018" y="2858086"/>
                </a:lnTo>
                <a:lnTo>
                  <a:pt x="380684" y="2850861"/>
                </a:lnTo>
                <a:lnTo>
                  <a:pt x="334997" y="2839112"/>
                </a:lnTo>
                <a:lnTo>
                  <a:pt x="291197" y="2823080"/>
                </a:lnTo>
                <a:lnTo>
                  <a:pt x="249522" y="2803003"/>
                </a:lnTo>
                <a:lnTo>
                  <a:pt x="210213" y="2779121"/>
                </a:lnTo>
                <a:lnTo>
                  <a:pt x="173510" y="2751675"/>
                </a:lnTo>
                <a:lnTo>
                  <a:pt x="139652" y="2720903"/>
                </a:lnTo>
                <a:lnTo>
                  <a:pt x="108879" y="2687046"/>
                </a:lnTo>
                <a:lnTo>
                  <a:pt x="81432" y="2650342"/>
                </a:lnTo>
                <a:lnTo>
                  <a:pt x="57549" y="2611032"/>
                </a:lnTo>
                <a:lnTo>
                  <a:pt x="37470" y="2569356"/>
                </a:lnTo>
                <a:lnTo>
                  <a:pt x="21437" y="2525552"/>
                </a:lnTo>
                <a:lnTo>
                  <a:pt x="9687" y="2479862"/>
                </a:lnTo>
                <a:lnTo>
                  <a:pt x="2461" y="2432523"/>
                </a:lnTo>
                <a:lnTo>
                  <a:pt x="0" y="2383777"/>
                </a:lnTo>
                <a:lnTo>
                  <a:pt x="0" y="476758"/>
                </a:lnTo>
                <a:close/>
              </a:path>
            </a:pathLst>
          </a:custGeom>
          <a:ln w="15875">
            <a:solidFill>
              <a:srgbClr val="62A4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15974" y="3408375"/>
            <a:ext cx="371030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describe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interaction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where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electrons </a:t>
            </a:r>
            <a:r>
              <a:rPr sz="1800" dirty="0">
                <a:latin typeface="Calibri"/>
                <a:cs typeface="Calibri"/>
              </a:rPr>
              <a:t>acquire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energy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passing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charged </a:t>
            </a:r>
            <a:r>
              <a:rPr sz="1800" dirty="0">
                <a:latin typeface="Calibri"/>
                <a:cs typeface="Calibri"/>
              </a:rPr>
              <a:t>particle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removed completely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their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atom.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5974" y="4780533"/>
            <a:ext cx="371538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Excited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electrons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may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subsequently </a:t>
            </a:r>
            <a:r>
              <a:rPr sz="1800" dirty="0">
                <a:latin typeface="Calibri"/>
                <a:cs typeface="Calibri"/>
              </a:rPr>
              <a:t>emit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energy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form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x-</a:t>
            </a:r>
            <a:r>
              <a:rPr sz="1800" spc="-10" dirty="0">
                <a:latin typeface="Calibri"/>
                <a:cs typeface="Calibri"/>
              </a:rPr>
              <a:t>rays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during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process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returning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lower </a:t>
            </a:r>
            <a:r>
              <a:rPr sz="1800" dirty="0">
                <a:latin typeface="Calibri"/>
                <a:cs typeface="Calibri"/>
              </a:rPr>
              <a:t>energy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state.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34100" y="2567939"/>
            <a:ext cx="4154804" cy="523240"/>
          </a:xfrm>
          <a:custGeom>
            <a:avLst/>
            <a:gdLst/>
            <a:ahLst/>
            <a:cxnLst/>
            <a:rect l="l" t="t" r="r" b="b"/>
            <a:pathLst>
              <a:path w="4154804" h="523239">
                <a:moveTo>
                  <a:pt x="0" y="87122"/>
                </a:moveTo>
                <a:lnTo>
                  <a:pt x="6844" y="53203"/>
                </a:lnTo>
                <a:lnTo>
                  <a:pt x="25511" y="25511"/>
                </a:lnTo>
                <a:lnTo>
                  <a:pt x="53203" y="6844"/>
                </a:lnTo>
                <a:lnTo>
                  <a:pt x="87122" y="0"/>
                </a:lnTo>
                <a:lnTo>
                  <a:pt x="4067302" y="0"/>
                </a:lnTo>
                <a:lnTo>
                  <a:pt x="4101220" y="6844"/>
                </a:lnTo>
                <a:lnTo>
                  <a:pt x="4128912" y="25511"/>
                </a:lnTo>
                <a:lnTo>
                  <a:pt x="4147579" y="53203"/>
                </a:lnTo>
                <a:lnTo>
                  <a:pt x="4154424" y="87122"/>
                </a:lnTo>
                <a:lnTo>
                  <a:pt x="4154424" y="435610"/>
                </a:lnTo>
                <a:lnTo>
                  <a:pt x="4147579" y="469528"/>
                </a:lnTo>
                <a:lnTo>
                  <a:pt x="4128912" y="497220"/>
                </a:lnTo>
                <a:lnTo>
                  <a:pt x="4101220" y="515887"/>
                </a:lnTo>
                <a:lnTo>
                  <a:pt x="4067302" y="522732"/>
                </a:lnTo>
                <a:lnTo>
                  <a:pt x="87122" y="522732"/>
                </a:lnTo>
                <a:lnTo>
                  <a:pt x="53203" y="515887"/>
                </a:lnTo>
                <a:lnTo>
                  <a:pt x="25511" y="497220"/>
                </a:lnTo>
                <a:lnTo>
                  <a:pt x="6844" y="469528"/>
                </a:lnTo>
                <a:lnTo>
                  <a:pt x="0" y="435610"/>
                </a:lnTo>
                <a:lnTo>
                  <a:pt x="0" y="87122"/>
                </a:lnTo>
                <a:close/>
              </a:path>
            </a:pathLst>
          </a:custGeom>
          <a:ln w="15875">
            <a:solidFill>
              <a:srgbClr val="51C3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76324" y="1807591"/>
            <a:ext cx="9314180" cy="115760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>
              <a:lnSpc>
                <a:spcPts val="1920"/>
              </a:lnSpc>
              <a:spcBef>
                <a:spcPts val="56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various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types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penetrating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radiation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impart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their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energy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matter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primarily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through excitation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ionization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orbital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electrons.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R="297180" algn="ctr">
              <a:lnSpc>
                <a:spcPct val="100000"/>
              </a:lnSpc>
              <a:spcBef>
                <a:spcPts val="5"/>
              </a:spcBef>
              <a:tabLst>
                <a:tab pos="5062855" algn="l"/>
              </a:tabLst>
            </a:pPr>
            <a:r>
              <a:rPr sz="1800" spc="-10" dirty="0">
                <a:latin typeface="Calibri"/>
                <a:cs typeface="Calibri"/>
              </a:rPr>
              <a:t>Excitation: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Ionization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134100" y="3250692"/>
            <a:ext cx="4154804" cy="2247900"/>
          </a:xfrm>
          <a:custGeom>
            <a:avLst/>
            <a:gdLst/>
            <a:ahLst/>
            <a:cxnLst/>
            <a:rect l="l" t="t" r="r" b="b"/>
            <a:pathLst>
              <a:path w="4154804" h="2247900">
                <a:moveTo>
                  <a:pt x="0" y="374650"/>
                </a:moveTo>
                <a:lnTo>
                  <a:pt x="2919" y="327660"/>
                </a:lnTo>
                <a:lnTo>
                  <a:pt x="11443" y="282411"/>
                </a:lnTo>
                <a:lnTo>
                  <a:pt x="25221" y="239253"/>
                </a:lnTo>
                <a:lnTo>
                  <a:pt x="43902" y="198538"/>
                </a:lnTo>
                <a:lnTo>
                  <a:pt x="67133" y="160617"/>
                </a:lnTo>
                <a:lnTo>
                  <a:pt x="94563" y="125842"/>
                </a:lnTo>
                <a:lnTo>
                  <a:pt x="125842" y="94563"/>
                </a:lnTo>
                <a:lnTo>
                  <a:pt x="160617" y="67133"/>
                </a:lnTo>
                <a:lnTo>
                  <a:pt x="198538" y="43902"/>
                </a:lnTo>
                <a:lnTo>
                  <a:pt x="239253" y="25221"/>
                </a:lnTo>
                <a:lnTo>
                  <a:pt x="282411" y="11443"/>
                </a:lnTo>
                <a:lnTo>
                  <a:pt x="327660" y="2919"/>
                </a:lnTo>
                <a:lnTo>
                  <a:pt x="374650" y="0"/>
                </a:lnTo>
                <a:lnTo>
                  <a:pt x="3779774" y="0"/>
                </a:lnTo>
                <a:lnTo>
                  <a:pt x="3826763" y="2919"/>
                </a:lnTo>
                <a:lnTo>
                  <a:pt x="3872012" y="11443"/>
                </a:lnTo>
                <a:lnTo>
                  <a:pt x="3915170" y="25221"/>
                </a:lnTo>
                <a:lnTo>
                  <a:pt x="3955885" y="43902"/>
                </a:lnTo>
                <a:lnTo>
                  <a:pt x="3993806" y="67133"/>
                </a:lnTo>
                <a:lnTo>
                  <a:pt x="4028581" y="94563"/>
                </a:lnTo>
                <a:lnTo>
                  <a:pt x="4059860" y="125842"/>
                </a:lnTo>
                <a:lnTo>
                  <a:pt x="4087290" y="160617"/>
                </a:lnTo>
                <a:lnTo>
                  <a:pt x="4110521" y="198538"/>
                </a:lnTo>
                <a:lnTo>
                  <a:pt x="4129202" y="239253"/>
                </a:lnTo>
                <a:lnTo>
                  <a:pt x="4142980" y="282411"/>
                </a:lnTo>
                <a:lnTo>
                  <a:pt x="4151504" y="327660"/>
                </a:lnTo>
                <a:lnTo>
                  <a:pt x="4154424" y="374650"/>
                </a:lnTo>
                <a:lnTo>
                  <a:pt x="4154424" y="1873250"/>
                </a:lnTo>
                <a:lnTo>
                  <a:pt x="4151504" y="1920239"/>
                </a:lnTo>
                <a:lnTo>
                  <a:pt x="4142980" y="1965488"/>
                </a:lnTo>
                <a:lnTo>
                  <a:pt x="4129202" y="2008646"/>
                </a:lnTo>
                <a:lnTo>
                  <a:pt x="4110521" y="2049361"/>
                </a:lnTo>
                <a:lnTo>
                  <a:pt x="4087290" y="2087282"/>
                </a:lnTo>
                <a:lnTo>
                  <a:pt x="4059860" y="2122057"/>
                </a:lnTo>
                <a:lnTo>
                  <a:pt x="4028581" y="2153336"/>
                </a:lnTo>
                <a:lnTo>
                  <a:pt x="3993806" y="2180766"/>
                </a:lnTo>
                <a:lnTo>
                  <a:pt x="3955885" y="2203997"/>
                </a:lnTo>
                <a:lnTo>
                  <a:pt x="3915170" y="2222678"/>
                </a:lnTo>
                <a:lnTo>
                  <a:pt x="3872012" y="2236456"/>
                </a:lnTo>
                <a:lnTo>
                  <a:pt x="3826763" y="2244980"/>
                </a:lnTo>
                <a:lnTo>
                  <a:pt x="3779774" y="2247900"/>
                </a:lnTo>
                <a:lnTo>
                  <a:pt x="374650" y="2247900"/>
                </a:lnTo>
                <a:lnTo>
                  <a:pt x="327660" y="2244980"/>
                </a:lnTo>
                <a:lnTo>
                  <a:pt x="282411" y="2236456"/>
                </a:lnTo>
                <a:lnTo>
                  <a:pt x="239253" y="2222678"/>
                </a:lnTo>
                <a:lnTo>
                  <a:pt x="198538" y="2203997"/>
                </a:lnTo>
                <a:lnTo>
                  <a:pt x="160617" y="2180766"/>
                </a:lnTo>
                <a:lnTo>
                  <a:pt x="125842" y="2153336"/>
                </a:lnTo>
                <a:lnTo>
                  <a:pt x="94563" y="2122057"/>
                </a:lnTo>
                <a:lnTo>
                  <a:pt x="67133" y="2087282"/>
                </a:lnTo>
                <a:lnTo>
                  <a:pt x="43902" y="2049361"/>
                </a:lnTo>
                <a:lnTo>
                  <a:pt x="25221" y="2008646"/>
                </a:lnTo>
                <a:lnTo>
                  <a:pt x="11443" y="1965488"/>
                </a:lnTo>
                <a:lnTo>
                  <a:pt x="2919" y="1920239"/>
                </a:lnTo>
                <a:lnTo>
                  <a:pt x="0" y="1873250"/>
                </a:lnTo>
                <a:lnTo>
                  <a:pt x="0" y="374650"/>
                </a:lnTo>
                <a:close/>
              </a:path>
            </a:pathLst>
          </a:custGeom>
          <a:ln w="15875">
            <a:solidFill>
              <a:srgbClr val="62A43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23203" y="3378834"/>
            <a:ext cx="37725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complete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removal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electron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from </a:t>
            </a:r>
            <a:r>
              <a:rPr sz="1800" dirty="0">
                <a:latin typeface="Calibri"/>
                <a:cs typeface="Calibri"/>
              </a:rPr>
              <a:t>an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atom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following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transfer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energy </a:t>
            </a:r>
            <a:r>
              <a:rPr sz="1800" dirty="0">
                <a:latin typeface="Calibri"/>
                <a:cs typeface="Calibri"/>
              </a:rPr>
              <a:t>from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passing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charged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particle.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23203" y="4476369"/>
            <a:ext cx="368807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In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describing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intensity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ionization,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term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"specific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ionization"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often used.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0" dirty="0"/>
              <a:t>Application</a:t>
            </a:r>
            <a:r>
              <a:rPr spc="-175" dirty="0"/>
              <a:t> </a:t>
            </a:r>
            <a:r>
              <a:rPr dirty="0"/>
              <a:t>of</a:t>
            </a:r>
            <a:r>
              <a:rPr spc="-180" dirty="0"/>
              <a:t> </a:t>
            </a:r>
            <a:r>
              <a:rPr spc="-45" dirty="0"/>
              <a:t>Ionization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04417" y="2021586"/>
            <a:ext cx="7316470" cy="315531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101600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Geiger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Counter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detects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ionizing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radiation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alpha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particles,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beta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particles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and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gamma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rays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using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ionization</a:t>
            </a:r>
            <a:r>
              <a:rPr sz="20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effect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produced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in</a:t>
            </a:r>
            <a:r>
              <a:rPr sz="2000" spc="-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Geiger–Müller</a:t>
            </a:r>
            <a:r>
              <a:rPr sz="2000" spc="-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tube.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160"/>
              </a:lnSpc>
              <a:spcBef>
                <a:spcPts val="1405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Geiger-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Müller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tube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filled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with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an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inert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gas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such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helium,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neon,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argon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at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low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pressure,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high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voltage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applied.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tube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briefly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conducts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electrical</a:t>
            </a:r>
            <a:r>
              <a:rPr sz="20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charge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when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particle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photon</a:t>
            </a:r>
            <a:r>
              <a:rPr sz="2000" spc="-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incident radiation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makes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gas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conductive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by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ionization.</a:t>
            </a:r>
            <a:endParaRPr sz="2000">
              <a:latin typeface="Calibri"/>
              <a:cs typeface="Calibri"/>
            </a:endParaRPr>
          </a:p>
          <a:p>
            <a:pPr marL="12700" marR="88900">
              <a:lnSpc>
                <a:spcPct val="90000"/>
              </a:lnSpc>
              <a:spcBef>
                <a:spcPts val="1360"/>
              </a:spcBef>
            </a:pP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ionization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considerably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amplified</a:t>
            </a:r>
            <a:r>
              <a:rPr sz="20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within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tube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produce</a:t>
            </a:r>
            <a:r>
              <a:rPr sz="20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an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easily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measured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detection</a:t>
            </a:r>
            <a:r>
              <a:rPr sz="20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pulse,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which</a:t>
            </a:r>
            <a:r>
              <a:rPr sz="2000" spc="-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is</a:t>
            </a:r>
            <a:r>
              <a:rPr sz="20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fed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the</a:t>
            </a:r>
            <a:r>
              <a:rPr sz="20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processing</a:t>
            </a:r>
            <a:r>
              <a:rPr sz="20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404040"/>
                </a:solidFill>
                <a:latin typeface="Calibri"/>
                <a:cs typeface="Calibri"/>
              </a:rPr>
              <a:t>and </a:t>
            </a:r>
            <a:r>
              <a:rPr sz="2000" dirty="0">
                <a:solidFill>
                  <a:srgbClr val="404040"/>
                </a:solidFill>
                <a:latin typeface="Calibri"/>
                <a:cs typeface="Calibri"/>
              </a:rPr>
              <a:t>display</a:t>
            </a:r>
            <a:r>
              <a:rPr sz="20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04040"/>
                </a:solidFill>
                <a:latin typeface="Calibri"/>
                <a:cs typeface="Calibri"/>
              </a:rPr>
              <a:t>electronics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15636" y="2387644"/>
            <a:ext cx="3676363" cy="333450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6324" y="908684"/>
            <a:ext cx="339280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Thermal</a:t>
            </a:r>
            <a:r>
              <a:rPr spc="-225" dirty="0"/>
              <a:t> </a:t>
            </a:r>
            <a:r>
              <a:rPr spc="-45" dirty="0"/>
              <a:t>Spike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22605">
              <a:lnSpc>
                <a:spcPts val="2160"/>
              </a:lnSpc>
              <a:spcBef>
                <a:spcPts val="375"/>
              </a:spcBef>
            </a:pPr>
            <a:r>
              <a:rPr dirty="0"/>
              <a:t>This</a:t>
            </a:r>
            <a:r>
              <a:rPr spc="-50" dirty="0"/>
              <a:t> </a:t>
            </a:r>
            <a:r>
              <a:rPr dirty="0"/>
              <a:t>term</a:t>
            </a:r>
            <a:r>
              <a:rPr spc="-40" dirty="0"/>
              <a:t> </a:t>
            </a:r>
            <a:r>
              <a:rPr dirty="0"/>
              <a:t>identifies</a:t>
            </a:r>
            <a:r>
              <a:rPr spc="-10" dirty="0"/>
              <a:t> </a:t>
            </a:r>
            <a:r>
              <a:rPr dirty="0"/>
              <a:t>localized</a:t>
            </a:r>
            <a:r>
              <a:rPr spc="-40" dirty="0"/>
              <a:t> </a:t>
            </a:r>
            <a:r>
              <a:rPr dirty="0"/>
              <a:t>high</a:t>
            </a:r>
            <a:r>
              <a:rPr spc="-60" dirty="0"/>
              <a:t> </a:t>
            </a:r>
            <a:r>
              <a:rPr spc="-20" dirty="0"/>
              <a:t>temperature</a:t>
            </a:r>
            <a:r>
              <a:rPr spc="-30" dirty="0"/>
              <a:t> </a:t>
            </a:r>
            <a:r>
              <a:rPr dirty="0"/>
              <a:t>domains</a:t>
            </a:r>
            <a:r>
              <a:rPr spc="-40" dirty="0"/>
              <a:t> </a:t>
            </a:r>
            <a:r>
              <a:rPr dirty="0"/>
              <a:t>caused</a:t>
            </a:r>
            <a:r>
              <a:rPr spc="-50" dirty="0"/>
              <a:t> </a:t>
            </a:r>
            <a:r>
              <a:rPr dirty="0"/>
              <a:t>by</a:t>
            </a:r>
            <a:r>
              <a:rPr spc="-55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deposition</a:t>
            </a:r>
            <a:r>
              <a:rPr spc="-50" dirty="0"/>
              <a:t> </a:t>
            </a:r>
            <a:r>
              <a:rPr dirty="0"/>
              <a:t>of</a:t>
            </a:r>
            <a:r>
              <a:rPr spc="-50" dirty="0"/>
              <a:t> </a:t>
            </a:r>
            <a:r>
              <a:rPr spc="-10" dirty="0"/>
              <a:t>energy </a:t>
            </a:r>
            <a:r>
              <a:rPr dirty="0"/>
              <a:t>from</a:t>
            </a:r>
            <a:r>
              <a:rPr spc="-60" dirty="0"/>
              <a:t> </a:t>
            </a:r>
            <a:r>
              <a:rPr dirty="0"/>
              <a:t>neutrons</a:t>
            </a:r>
            <a:r>
              <a:rPr spc="-65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dirty="0"/>
              <a:t>fission</a:t>
            </a:r>
            <a:r>
              <a:rPr spc="-40" dirty="0"/>
              <a:t> </a:t>
            </a:r>
            <a:r>
              <a:rPr spc="-10" dirty="0"/>
              <a:t>fragments.</a:t>
            </a:r>
          </a:p>
          <a:p>
            <a:pPr marL="12700" marR="192405" algn="just">
              <a:lnSpc>
                <a:spcPts val="2160"/>
              </a:lnSpc>
              <a:spcBef>
                <a:spcPts val="1405"/>
              </a:spcBef>
            </a:pPr>
            <a:r>
              <a:rPr dirty="0"/>
              <a:t>When</a:t>
            </a:r>
            <a:r>
              <a:rPr spc="-50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ion</a:t>
            </a:r>
            <a:r>
              <a:rPr spc="-40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heavy</a:t>
            </a:r>
            <a:r>
              <a:rPr spc="-35" dirty="0"/>
              <a:t> </a:t>
            </a:r>
            <a:r>
              <a:rPr dirty="0"/>
              <a:t>and</a:t>
            </a:r>
            <a:r>
              <a:rPr spc="-30" dirty="0"/>
              <a:t> </a:t>
            </a:r>
            <a:r>
              <a:rPr spc="-10" dirty="0"/>
              <a:t>energetic</a:t>
            </a:r>
            <a:r>
              <a:rPr spc="-45" dirty="0"/>
              <a:t> </a:t>
            </a:r>
            <a:r>
              <a:rPr dirty="0"/>
              <a:t>enough,</a:t>
            </a:r>
            <a:r>
              <a:rPr spc="-60" dirty="0"/>
              <a:t> </a:t>
            </a:r>
            <a:r>
              <a:rPr dirty="0"/>
              <a:t>and</a:t>
            </a:r>
            <a:r>
              <a:rPr spc="-5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material is</a:t>
            </a:r>
            <a:r>
              <a:rPr spc="-30" dirty="0"/>
              <a:t> </a:t>
            </a:r>
            <a:r>
              <a:rPr dirty="0"/>
              <a:t>dense,</a:t>
            </a:r>
            <a:r>
              <a:rPr spc="-4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collisions</a:t>
            </a:r>
            <a:r>
              <a:rPr spc="-30" dirty="0"/>
              <a:t> </a:t>
            </a:r>
            <a:r>
              <a:rPr spc="-10" dirty="0"/>
              <a:t>between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ions</a:t>
            </a:r>
            <a:r>
              <a:rPr spc="-40" dirty="0"/>
              <a:t> </a:t>
            </a:r>
            <a:r>
              <a:rPr dirty="0"/>
              <a:t>may</a:t>
            </a:r>
            <a:r>
              <a:rPr spc="-30" dirty="0"/>
              <a:t> </a:t>
            </a:r>
            <a:r>
              <a:rPr dirty="0"/>
              <a:t>occur</a:t>
            </a:r>
            <a:r>
              <a:rPr spc="-45" dirty="0"/>
              <a:t> </a:t>
            </a:r>
            <a:r>
              <a:rPr dirty="0"/>
              <a:t>so</a:t>
            </a:r>
            <a:r>
              <a:rPr spc="-40" dirty="0"/>
              <a:t> </a:t>
            </a:r>
            <a:r>
              <a:rPr dirty="0"/>
              <a:t>near</a:t>
            </a:r>
            <a:r>
              <a:rPr spc="-35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dirty="0"/>
              <a:t>each</a:t>
            </a:r>
            <a:r>
              <a:rPr spc="-30" dirty="0"/>
              <a:t> </a:t>
            </a:r>
            <a:r>
              <a:rPr dirty="0"/>
              <a:t>other</a:t>
            </a:r>
            <a:r>
              <a:rPr spc="-30" dirty="0"/>
              <a:t> </a:t>
            </a:r>
            <a:r>
              <a:rPr dirty="0"/>
              <a:t>that</a:t>
            </a:r>
            <a:r>
              <a:rPr spc="-30" dirty="0"/>
              <a:t> </a:t>
            </a:r>
            <a:r>
              <a:rPr dirty="0"/>
              <a:t>they</a:t>
            </a:r>
            <a:r>
              <a:rPr spc="-45" dirty="0"/>
              <a:t> </a:t>
            </a:r>
            <a:r>
              <a:rPr dirty="0"/>
              <a:t>can</a:t>
            </a:r>
            <a:r>
              <a:rPr spc="-30" dirty="0"/>
              <a:t> </a:t>
            </a:r>
            <a:r>
              <a:rPr dirty="0"/>
              <a:t>not</a:t>
            </a:r>
            <a:r>
              <a:rPr spc="-40" dirty="0"/>
              <a:t> </a:t>
            </a:r>
            <a:r>
              <a:rPr dirty="0"/>
              <a:t>be</a:t>
            </a:r>
            <a:r>
              <a:rPr spc="-35" dirty="0"/>
              <a:t> </a:t>
            </a:r>
            <a:r>
              <a:rPr dirty="0"/>
              <a:t>considered</a:t>
            </a:r>
            <a:r>
              <a:rPr spc="-40" dirty="0"/>
              <a:t> </a:t>
            </a:r>
            <a:r>
              <a:rPr dirty="0"/>
              <a:t>independent</a:t>
            </a:r>
            <a:r>
              <a:rPr spc="-40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spc="-20" dirty="0"/>
              <a:t>each </a:t>
            </a:r>
            <a:r>
              <a:rPr spc="-10" dirty="0"/>
              <a:t>other.</a:t>
            </a:r>
          </a:p>
          <a:p>
            <a:pPr marL="12700" marR="189230" algn="just">
              <a:lnSpc>
                <a:spcPts val="2160"/>
              </a:lnSpc>
              <a:spcBef>
                <a:spcPts val="1390"/>
              </a:spcBef>
            </a:pPr>
            <a:r>
              <a:rPr spc="-25" dirty="0"/>
              <a:t>Typically,</a:t>
            </a:r>
            <a:r>
              <a:rPr spc="-40" dirty="0"/>
              <a:t> </a:t>
            </a:r>
            <a:r>
              <a:rPr dirty="0"/>
              <a:t>a</a:t>
            </a:r>
            <a:r>
              <a:rPr spc="-50" dirty="0"/>
              <a:t> </a:t>
            </a:r>
            <a:r>
              <a:rPr dirty="0"/>
              <a:t>heat</a:t>
            </a:r>
            <a:r>
              <a:rPr spc="-30" dirty="0"/>
              <a:t> </a:t>
            </a:r>
            <a:r>
              <a:rPr dirty="0"/>
              <a:t>spike</a:t>
            </a:r>
            <a:r>
              <a:rPr spc="-40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spc="-10" dirty="0"/>
              <a:t>characterized</a:t>
            </a:r>
            <a:r>
              <a:rPr spc="-40" dirty="0"/>
              <a:t> </a:t>
            </a:r>
            <a:r>
              <a:rPr dirty="0"/>
              <a:t>by</a:t>
            </a:r>
            <a:r>
              <a:rPr spc="-55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dirty="0"/>
              <a:t>formation</a:t>
            </a:r>
            <a:r>
              <a:rPr spc="-45" dirty="0"/>
              <a:t> </a:t>
            </a:r>
            <a:r>
              <a:rPr dirty="0"/>
              <a:t>of</a:t>
            </a:r>
            <a:r>
              <a:rPr spc="-50" dirty="0"/>
              <a:t> </a:t>
            </a:r>
            <a:r>
              <a:rPr dirty="0"/>
              <a:t>a</a:t>
            </a:r>
            <a:r>
              <a:rPr spc="-35" dirty="0"/>
              <a:t> </a:t>
            </a:r>
            <a:r>
              <a:rPr spc="-10" dirty="0"/>
              <a:t>transient</a:t>
            </a:r>
            <a:r>
              <a:rPr spc="-15" dirty="0"/>
              <a:t> </a:t>
            </a:r>
            <a:r>
              <a:rPr spc="-10" dirty="0"/>
              <a:t>underdense</a:t>
            </a:r>
            <a:r>
              <a:rPr spc="-55" dirty="0"/>
              <a:t> </a:t>
            </a:r>
            <a:r>
              <a:rPr dirty="0"/>
              <a:t>region</a:t>
            </a:r>
            <a:r>
              <a:rPr spc="-60" dirty="0"/>
              <a:t> </a:t>
            </a:r>
            <a:r>
              <a:rPr dirty="0"/>
              <a:t>in</a:t>
            </a:r>
            <a:r>
              <a:rPr spc="-40" dirty="0"/>
              <a:t> </a:t>
            </a:r>
            <a:r>
              <a:rPr spc="-25" dirty="0"/>
              <a:t>the </a:t>
            </a:r>
            <a:r>
              <a:rPr dirty="0"/>
              <a:t>center</a:t>
            </a:r>
            <a:r>
              <a:rPr spc="-40" dirty="0"/>
              <a:t> </a:t>
            </a:r>
            <a:r>
              <a:rPr dirty="0"/>
              <a:t>of</a:t>
            </a:r>
            <a:r>
              <a:rPr spc="-55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dirty="0"/>
              <a:t>cascade,</a:t>
            </a:r>
            <a:r>
              <a:rPr spc="-45" dirty="0"/>
              <a:t> </a:t>
            </a:r>
            <a:r>
              <a:rPr dirty="0"/>
              <a:t>and</a:t>
            </a:r>
            <a:r>
              <a:rPr spc="-45" dirty="0"/>
              <a:t> </a:t>
            </a:r>
            <a:r>
              <a:rPr dirty="0"/>
              <a:t>an</a:t>
            </a:r>
            <a:r>
              <a:rPr spc="-60" dirty="0"/>
              <a:t> </a:t>
            </a:r>
            <a:r>
              <a:rPr spc="-10" dirty="0"/>
              <a:t>overdense</a:t>
            </a:r>
            <a:r>
              <a:rPr spc="-40" dirty="0"/>
              <a:t> </a:t>
            </a:r>
            <a:r>
              <a:rPr dirty="0"/>
              <a:t>region</a:t>
            </a:r>
            <a:r>
              <a:rPr spc="-70" dirty="0"/>
              <a:t> </a:t>
            </a:r>
            <a:r>
              <a:rPr dirty="0"/>
              <a:t>around</a:t>
            </a:r>
            <a:r>
              <a:rPr spc="-45" dirty="0"/>
              <a:t> </a:t>
            </a:r>
            <a:r>
              <a:rPr spc="-25" dirty="0"/>
              <a:t>it.</a:t>
            </a:r>
          </a:p>
          <a:p>
            <a:pPr marL="12700" marR="5080">
              <a:lnSpc>
                <a:spcPts val="2160"/>
              </a:lnSpc>
              <a:spcBef>
                <a:spcPts val="1410"/>
              </a:spcBef>
            </a:pPr>
            <a:r>
              <a:rPr dirty="0"/>
              <a:t>After</a:t>
            </a:r>
            <a:r>
              <a:rPr spc="-45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dirty="0"/>
              <a:t>cascade,</a:t>
            </a:r>
            <a:r>
              <a:rPr spc="-50" dirty="0"/>
              <a:t> </a:t>
            </a:r>
            <a:r>
              <a:rPr dirty="0"/>
              <a:t>the</a:t>
            </a:r>
            <a:r>
              <a:rPr spc="-55" dirty="0"/>
              <a:t> </a:t>
            </a:r>
            <a:r>
              <a:rPr spc="-10" dirty="0"/>
              <a:t>overdense</a:t>
            </a:r>
            <a:r>
              <a:rPr spc="-50" dirty="0"/>
              <a:t> </a:t>
            </a:r>
            <a:r>
              <a:rPr dirty="0"/>
              <a:t>region</a:t>
            </a:r>
            <a:r>
              <a:rPr spc="-60" dirty="0"/>
              <a:t> </a:t>
            </a:r>
            <a:r>
              <a:rPr dirty="0"/>
              <a:t>becomes</a:t>
            </a:r>
            <a:r>
              <a:rPr spc="-60" dirty="0"/>
              <a:t> </a:t>
            </a:r>
            <a:r>
              <a:rPr spc="-10" dirty="0"/>
              <a:t>interstitial</a:t>
            </a:r>
            <a:r>
              <a:rPr dirty="0"/>
              <a:t> defects,</a:t>
            </a:r>
            <a:r>
              <a:rPr spc="-55" dirty="0"/>
              <a:t> </a:t>
            </a:r>
            <a:r>
              <a:rPr dirty="0"/>
              <a:t>and</a:t>
            </a:r>
            <a:r>
              <a:rPr spc="-55" dirty="0"/>
              <a:t> </a:t>
            </a:r>
            <a:r>
              <a:rPr dirty="0"/>
              <a:t>the</a:t>
            </a:r>
            <a:r>
              <a:rPr spc="-50" dirty="0"/>
              <a:t> </a:t>
            </a:r>
            <a:r>
              <a:rPr spc="-10" dirty="0"/>
              <a:t>underdense</a:t>
            </a:r>
            <a:r>
              <a:rPr spc="-60" dirty="0"/>
              <a:t> </a:t>
            </a:r>
            <a:r>
              <a:rPr spc="-10" dirty="0"/>
              <a:t>region </a:t>
            </a:r>
            <a:r>
              <a:rPr dirty="0"/>
              <a:t>typically</a:t>
            </a:r>
            <a:r>
              <a:rPr spc="-40" dirty="0"/>
              <a:t> </a:t>
            </a:r>
            <a:r>
              <a:rPr dirty="0"/>
              <a:t>becomes</a:t>
            </a:r>
            <a:r>
              <a:rPr spc="-50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dirty="0"/>
              <a:t>region</a:t>
            </a:r>
            <a:r>
              <a:rPr spc="-60" dirty="0"/>
              <a:t> </a:t>
            </a:r>
            <a:r>
              <a:rPr dirty="0"/>
              <a:t>of</a:t>
            </a:r>
            <a:r>
              <a:rPr spc="-40" dirty="0"/>
              <a:t> </a:t>
            </a:r>
            <a:r>
              <a:rPr spc="-10" dirty="0"/>
              <a:t>vacancies.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800" y="1981200"/>
            <a:ext cx="5844540" cy="41376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1044</Words>
  <Application>Microsoft Office PowerPoint</Application>
  <PresentationFormat>Widescreen</PresentationFormat>
  <Paragraphs>106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Arial MT</vt:lpstr>
      <vt:lpstr>Calibri</vt:lpstr>
      <vt:lpstr>Calibri Light</vt:lpstr>
      <vt:lpstr>Symbol</vt:lpstr>
      <vt:lpstr>Times New Roman</vt:lpstr>
      <vt:lpstr>Office Theme</vt:lpstr>
      <vt:lpstr>NUCLEAR REACTOR MATERIALS</vt:lpstr>
      <vt:lpstr>Radiation Effects on materials and devices</vt:lpstr>
      <vt:lpstr>Radiation Damages on Materials</vt:lpstr>
      <vt:lpstr>Ionization</vt:lpstr>
      <vt:lpstr>Ionizing Radiation</vt:lpstr>
      <vt:lpstr>Excitation and Ionization</vt:lpstr>
      <vt:lpstr>Application of Ionization</vt:lpstr>
      <vt:lpstr>Thermal Spike</vt:lpstr>
      <vt:lpstr>PowerPoint Presentation</vt:lpstr>
      <vt:lpstr>PowerPoint Presentation</vt:lpstr>
      <vt:lpstr>DPA</vt:lpstr>
      <vt:lpstr>Kinchin-Peace model for cascade efficiency</vt:lpstr>
      <vt:lpstr>advanced model for cascade efficiency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REACTOR MATERIALS</dc:title>
  <cp:lastModifiedBy>ucin sietz</cp:lastModifiedBy>
  <cp:revision>1</cp:revision>
  <dcterms:created xsi:type="dcterms:W3CDTF">2025-04-23T04:10:32Z</dcterms:created>
  <dcterms:modified xsi:type="dcterms:W3CDTF">2025-04-23T05:00:29Z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2023-04-16T00:00:00Z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2025-04-23T00:00:00Z</vt:filetime>
  </property>
  <property fmtid="{D5CDD505-2E9C-101B-9397-08002B2CF9AE}" pid="5" name="Producer">
    <vt:lpwstr>Microsoft® PowerPoint® for Microsoft 365</vt:lpwstr>
  </property>
</Properties>
</file>