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9"/>
  </p:notesMasterIdLst>
  <p:sldIdLst>
    <p:sldId id="256" r:id="rId2"/>
    <p:sldId id="258" r:id="rId3"/>
    <p:sldId id="315" r:id="rId4"/>
    <p:sldId id="317" r:id="rId5"/>
    <p:sldId id="316" r:id="rId6"/>
    <p:sldId id="259" r:id="rId7"/>
    <p:sldId id="319" r:id="rId8"/>
    <p:sldId id="261" r:id="rId9"/>
    <p:sldId id="318" r:id="rId10"/>
    <p:sldId id="309" r:id="rId11"/>
    <p:sldId id="262" r:id="rId12"/>
    <p:sldId id="308" r:id="rId13"/>
    <p:sldId id="310" r:id="rId14"/>
    <p:sldId id="311" r:id="rId15"/>
    <p:sldId id="307" r:id="rId16"/>
    <p:sldId id="264" r:id="rId17"/>
    <p:sldId id="306" r:id="rId18"/>
    <p:sldId id="265" r:id="rId19"/>
    <p:sldId id="266" r:id="rId20"/>
    <p:sldId id="267" r:id="rId21"/>
    <p:sldId id="268" r:id="rId22"/>
    <p:sldId id="274" r:id="rId23"/>
    <p:sldId id="275" r:id="rId24"/>
    <p:sldId id="276" r:id="rId25"/>
    <p:sldId id="312" r:id="rId26"/>
    <p:sldId id="313" r:id="rId27"/>
    <p:sldId id="314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85313" autoAdjust="0"/>
  </p:normalViewPr>
  <p:slideViewPr>
    <p:cSldViewPr snapToGrid="0">
      <p:cViewPr varScale="1">
        <p:scale>
          <a:sx n="95" d="100"/>
          <a:sy n="95" d="100"/>
        </p:scale>
        <p:origin x="116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E25005-3BF6-4F67-A429-3DC5B251C56C}" type="doc">
      <dgm:prSet loTypeId="urn:microsoft.com/office/officeart/2005/8/layout/radial5" loCatId="relationship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n-MY"/>
        </a:p>
      </dgm:t>
    </dgm:pt>
    <dgm:pt modelId="{2F973ECC-53A3-49C0-86D9-59B96DD18A36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Nuclear Reactor Integrity</a:t>
          </a:r>
          <a:endParaRPr lang="en-MY" dirty="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32F9FC2F-E250-40D3-9576-A091C1EC6FF4}" type="parTrans" cxnId="{C4DB778D-423B-4137-BBE1-7880BAF289D8}">
      <dgm:prSet/>
      <dgm:spPr/>
      <dgm:t>
        <a:bodyPr/>
        <a:lstStyle/>
        <a:p>
          <a:endParaRPr lang="en-MY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D5C76FF8-78A2-4AC2-936D-6F51FF09C776}" type="sibTrans" cxnId="{C4DB778D-423B-4137-BBE1-7880BAF289D8}">
      <dgm:prSet/>
      <dgm:spPr/>
      <dgm:t>
        <a:bodyPr/>
        <a:lstStyle/>
        <a:p>
          <a:endParaRPr lang="en-MY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2C6DA97E-E629-4D16-9665-9F3F5908B3D6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Materials Science and Engineering</a:t>
          </a:r>
          <a:endParaRPr lang="en-MY" dirty="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591CF95D-7044-4C1C-B899-3DA6406EA7E1}" type="parTrans" cxnId="{F5851795-0DBF-4D26-A210-C478FEE0A9DC}">
      <dgm:prSet/>
      <dgm:spPr/>
      <dgm:t>
        <a:bodyPr/>
        <a:lstStyle/>
        <a:p>
          <a:endParaRPr lang="en-MY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D9544AF9-C596-49A4-8CD1-0901874EAA95}" type="sibTrans" cxnId="{F5851795-0DBF-4D26-A210-C478FEE0A9DC}">
      <dgm:prSet/>
      <dgm:spPr/>
      <dgm:t>
        <a:bodyPr/>
        <a:lstStyle/>
        <a:p>
          <a:endParaRPr lang="en-MY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AF87070E-6630-4FF6-BAD7-26A43708AF12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Radiation Effects </a:t>
          </a:r>
          <a:endParaRPr lang="en-MY" dirty="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CEF3B44E-EF31-4CB6-9846-875A1F6142CA}" type="parTrans" cxnId="{A7485D48-FA1F-4A1D-B3EB-45206FA178CC}">
      <dgm:prSet/>
      <dgm:spPr/>
      <dgm:t>
        <a:bodyPr/>
        <a:lstStyle/>
        <a:p>
          <a:endParaRPr lang="en-MY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04859A62-5400-4BD0-97FE-9BB01CF4B3E6}" type="sibTrans" cxnId="{A7485D48-FA1F-4A1D-B3EB-45206FA178CC}">
      <dgm:prSet/>
      <dgm:spPr/>
      <dgm:t>
        <a:bodyPr/>
        <a:lstStyle/>
        <a:p>
          <a:endParaRPr lang="en-MY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7B763198-153C-43AB-92B5-82BB3D19E670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Remediation and Monitoring</a:t>
          </a:r>
          <a:endParaRPr lang="en-MY" dirty="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BA4A1B01-A017-4BB3-A4BB-78A38BC97271}" type="parTrans" cxnId="{854C4E26-5045-4D76-B281-7FE5B90C82EF}">
      <dgm:prSet/>
      <dgm:spPr/>
      <dgm:t>
        <a:bodyPr/>
        <a:lstStyle/>
        <a:p>
          <a:endParaRPr lang="en-MY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6D190139-CA8E-48B8-B862-A804EA98461D}" type="sibTrans" cxnId="{854C4E26-5045-4D76-B281-7FE5B90C82EF}">
      <dgm:prSet/>
      <dgm:spPr/>
      <dgm:t>
        <a:bodyPr/>
        <a:lstStyle/>
        <a:p>
          <a:endParaRPr lang="en-MY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58EC229E-B2E9-4656-930E-D6B119D50AB0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Reactor Components</a:t>
          </a:r>
          <a:endParaRPr lang="en-MY" dirty="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291F5E04-07E7-40E2-8B1D-BFE31FBD1755}" type="parTrans" cxnId="{0931E816-80DB-4313-AB50-42C9D53B5C5F}">
      <dgm:prSet/>
      <dgm:spPr/>
      <dgm:t>
        <a:bodyPr/>
        <a:lstStyle/>
        <a:p>
          <a:endParaRPr lang="en-MY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9DA361EE-AB9C-496E-BBF0-242E5F844C18}" type="sibTrans" cxnId="{0931E816-80DB-4313-AB50-42C9D53B5C5F}">
      <dgm:prSet/>
      <dgm:spPr/>
      <dgm:t>
        <a:bodyPr/>
        <a:lstStyle/>
        <a:p>
          <a:endParaRPr lang="en-MY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6F7DD375-BD12-4730-82D7-117E3D3670A2}" type="pres">
      <dgm:prSet presAssocID="{F0E25005-3BF6-4F67-A429-3DC5B251C56C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513FD9A-5415-4775-BCB0-ED2BCCEC73E9}" type="pres">
      <dgm:prSet presAssocID="{2F973ECC-53A3-49C0-86D9-59B96DD18A36}" presName="centerShape" presStyleLbl="node0" presStyleIdx="0" presStyleCnt="1" custScaleX="145455" custScaleY="139906" custLinFactNeighborY="-5232"/>
      <dgm:spPr/>
    </dgm:pt>
    <dgm:pt modelId="{087F800B-46C4-449E-995B-AF735BAE23A3}" type="pres">
      <dgm:prSet presAssocID="{591CF95D-7044-4C1C-B899-3DA6406EA7E1}" presName="parTrans" presStyleLbl="sibTrans2D1" presStyleIdx="0" presStyleCnt="4"/>
      <dgm:spPr/>
    </dgm:pt>
    <dgm:pt modelId="{38641170-027F-430D-8E6B-D49E6E21BD7A}" type="pres">
      <dgm:prSet presAssocID="{591CF95D-7044-4C1C-B899-3DA6406EA7E1}" presName="connectorText" presStyleLbl="sibTrans2D1" presStyleIdx="0" presStyleCnt="4"/>
      <dgm:spPr/>
    </dgm:pt>
    <dgm:pt modelId="{9B8CA736-5459-4E2B-AF61-F86F0D453152}" type="pres">
      <dgm:prSet presAssocID="{2C6DA97E-E629-4D16-9665-9F3F5908B3D6}" presName="node" presStyleLbl="node1" presStyleIdx="0" presStyleCnt="4" custScaleX="120779" custScaleY="120779" custRadScaleRad="137064" custRadScaleInc="114869">
        <dgm:presLayoutVars>
          <dgm:bulletEnabled val="1"/>
        </dgm:presLayoutVars>
      </dgm:prSet>
      <dgm:spPr/>
    </dgm:pt>
    <dgm:pt modelId="{D6954F14-47E2-4CF8-AB23-07B67918296B}" type="pres">
      <dgm:prSet presAssocID="{CEF3B44E-EF31-4CB6-9846-875A1F6142CA}" presName="parTrans" presStyleLbl="sibTrans2D1" presStyleIdx="1" presStyleCnt="4"/>
      <dgm:spPr/>
    </dgm:pt>
    <dgm:pt modelId="{48EE1B6E-AA85-4988-9451-423EF8524683}" type="pres">
      <dgm:prSet presAssocID="{CEF3B44E-EF31-4CB6-9846-875A1F6142CA}" presName="connectorText" presStyleLbl="sibTrans2D1" presStyleIdx="1" presStyleCnt="4"/>
      <dgm:spPr/>
    </dgm:pt>
    <dgm:pt modelId="{224D6CC7-07A9-483C-A1CE-7D85AA2227BB}" type="pres">
      <dgm:prSet presAssocID="{AF87070E-6630-4FF6-BAD7-26A43708AF12}" presName="node" presStyleLbl="node1" presStyleIdx="1" presStyleCnt="4" custScaleX="120779" custScaleY="120779" custRadScaleRad="134850" custRadScaleInc="73950">
        <dgm:presLayoutVars>
          <dgm:bulletEnabled val="1"/>
        </dgm:presLayoutVars>
      </dgm:prSet>
      <dgm:spPr/>
    </dgm:pt>
    <dgm:pt modelId="{7F94528F-C33C-4963-805A-2E97AEA08DB0}" type="pres">
      <dgm:prSet presAssocID="{BA4A1B01-A017-4BB3-A4BB-78A38BC97271}" presName="parTrans" presStyleLbl="sibTrans2D1" presStyleIdx="2" presStyleCnt="4"/>
      <dgm:spPr/>
    </dgm:pt>
    <dgm:pt modelId="{1174CD4A-5F55-4508-A214-4AF2FD14D7DD}" type="pres">
      <dgm:prSet presAssocID="{BA4A1B01-A017-4BB3-A4BB-78A38BC97271}" presName="connectorText" presStyleLbl="sibTrans2D1" presStyleIdx="2" presStyleCnt="4"/>
      <dgm:spPr/>
    </dgm:pt>
    <dgm:pt modelId="{C50B2415-DFBE-4B7C-8073-F28567A8B418}" type="pres">
      <dgm:prSet presAssocID="{7B763198-153C-43AB-92B5-82BB3D19E670}" presName="node" presStyleLbl="node1" presStyleIdx="2" presStyleCnt="4" custScaleX="120779" custScaleY="120779" custRadScaleRad="137387" custRadScaleInc="126628">
        <dgm:presLayoutVars>
          <dgm:bulletEnabled val="1"/>
        </dgm:presLayoutVars>
      </dgm:prSet>
      <dgm:spPr/>
    </dgm:pt>
    <dgm:pt modelId="{1A8E97E0-B7E8-4B8B-9B11-26EF4A1A9AD7}" type="pres">
      <dgm:prSet presAssocID="{291F5E04-07E7-40E2-8B1D-BFE31FBD1755}" presName="parTrans" presStyleLbl="sibTrans2D1" presStyleIdx="3" presStyleCnt="4"/>
      <dgm:spPr/>
    </dgm:pt>
    <dgm:pt modelId="{9166AAE5-2A3A-4335-B264-0BA450FADEBE}" type="pres">
      <dgm:prSet presAssocID="{291F5E04-07E7-40E2-8B1D-BFE31FBD1755}" presName="connectorText" presStyleLbl="sibTrans2D1" presStyleIdx="3" presStyleCnt="4"/>
      <dgm:spPr/>
    </dgm:pt>
    <dgm:pt modelId="{1DAF5D68-1079-472C-8D35-89DD1179538E}" type="pres">
      <dgm:prSet presAssocID="{58EC229E-B2E9-4656-930E-D6B119D50AB0}" presName="node" presStyleLbl="node1" presStyleIdx="3" presStyleCnt="4" custScaleX="120779" custScaleY="120779" custRadScaleRad="138112" custRadScaleInc="84369">
        <dgm:presLayoutVars>
          <dgm:bulletEnabled val="1"/>
        </dgm:presLayoutVars>
      </dgm:prSet>
      <dgm:spPr/>
    </dgm:pt>
  </dgm:ptLst>
  <dgm:cxnLst>
    <dgm:cxn modelId="{E7EA1401-E60B-49FE-9B6D-058CD9D1AC64}" type="presOf" srcId="{F0E25005-3BF6-4F67-A429-3DC5B251C56C}" destId="{6F7DD375-BD12-4730-82D7-117E3D3670A2}" srcOrd="0" destOrd="0" presId="urn:microsoft.com/office/officeart/2005/8/layout/radial5"/>
    <dgm:cxn modelId="{A69F4A08-DFB6-44F2-952A-8816EE08ECFE}" type="presOf" srcId="{2F973ECC-53A3-49C0-86D9-59B96DD18A36}" destId="{7513FD9A-5415-4775-BCB0-ED2BCCEC73E9}" srcOrd="0" destOrd="0" presId="urn:microsoft.com/office/officeart/2005/8/layout/radial5"/>
    <dgm:cxn modelId="{0931E816-80DB-4313-AB50-42C9D53B5C5F}" srcId="{2F973ECC-53A3-49C0-86D9-59B96DD18A36}" destId="{58EC229E-B2E9-4656-930E-D6B119D50AB0}" srcOrd="3" destOrd="0" parTransId="{291F5E04-07E7-40E2-8B1D-BFE31FBD1755}" sibTransId="{9DA361EE-AB9C-496E-BBF0-242E5F844C18}"/>
    <dgm:cxn modelId="{854C4E26-5045-4D76-B281-7FE5B90C82EF}" srcId="{2F973ECC-53A3-49C0-86D9-59B96DD18A36}" destId="{7B763198-153C-43AB-92B5-82BB3D19E670}" srcOrd="2" destOrd="0" parTransId="{BA4A1B01-A017-4BB3-A4BB-78A38BC97271}" sibTransId="{6D190139-CA8E-48B8-B862-A804EA98461D}"/>
    <dgm:cxn modelId="{4F58A730-85B7-46B8-83E8-48E14B058AE9}" type="presOf" srcId="{58EC229E-B2E9-4656-930E-D6B119D50AB0}" destId="{1DAF5D68-1079-472C-8D35-89DD1179538E}" srcOrd="0" destOrd="0" presId="urn:microsoft.com/office/officeart/2005/8/layout/radial5"/>
    <dgm:cxn modelId="{D8B4CC39-6BA6-44A2-B5BA-ACF4B907CD32}" type="presOf" srcId="{291F5E04-07E7-40E2-8B1D-BFE31FBD1755}" destId="{1A8E97E0-B7E8-4B8B-9B11-26EF4A1A9AD7}" srcOrd="0" destOrd="0" presId="urn:microsoft.com/office/officeart/2005/8/layout/radial5"/>
    <dgm:cxn modelId="{C9383D3D-9E7C-414C-A253-5FBA0AD81E7B}" type="presOf" srcId="{591CF95D-7044-4C1C-B899-3DA6406EA7E1}" destId="{38641170-027F-430D-8E6B-D49E6E21BD7A}" srcOrd="1" destOrd="0" presId="urn:microsoft.com/office/officeart/2005/8/layout/radial5"/>
    <dgm:cxn modelId="{093EF15D-B3D7-4A28-8AED-F99FA5239975}" type="presOf" srcId="{591CF95D-7044-4C1C-B899-3DA6406EA7E1}" destId="{087F800B-46C4-449E-995B-AF735BAE23A3}" srcOrd="0" destOrd="0" presId="urn:microsoft.com/office/officeart/2005/8/layout/radial5"/>
    <dgm:cxn modelId="{2CBF265F-555F-4BCA-AE41-C22686C2B480}" type="presOf" srcId="{291F5E04-07E7-40E2-8B1D-BFE31FBD1755}" destId="{9166AAE5-2A3A-4335-B264-0BA450FADEBE}" srcOrd="1" destOrd="0" presId="urn:microsoft.com/office/officeart/2005/8/layout/radial5"/>
    <dgm:cxn modelId="{22D84265-D43F-446E-8A84-DC29F812AB2A}" type="presOf" srcId="{BA4A1B01-A017-4BB3-A4BB-78A38BC97271}" destId="{7F94528F-C33C-4963-805A-2E97AEA08DB0}" srcOrd="0" destOrd="0" presId="urn:microsoft.com/office/officeart/2005/8/layout/radial5"/>
    <dgm:cxn modelId="{A7485D48-FA1F-4A1D-B3EB-45206FA178CC}" srcId="{2F973ECC-53A3-49C0-86D9-59B96DD18A36}" destId="{AF87070E-6630-4FF6-BAD7-26A43708AF12}" srcOrd="1" destOrd="0" parTransId="{CEF3B44E-EF31-4CB6-9846-875A1F6142CA}" sibTransId="{04859A62-5400-4BD0-97FE-9BB01CF4B3E6}"/>
    <dgm:cxn modelId="{E682E649-7D9D-48FF-94BA-6ACDE35895A4}" type="presOf" srcId="{CEF3B44E-EF31-4CB6-9846-875A1F6142CA}" destId="{D6954F14-47E2-4CF8-AB23-07B67918296B}" srcOrd="0" destOrd="0" presId="urn:microsoft.com/office/officeart/2005/8/layout/radial5"/>
    <dgm:cxn modelId="{C6CE6C84-7909-4FB7-90E5-05300591C5AA}" type="presOf" srcId="{2C6DA97E-E629-4D16-9665-9F3F5908B3D6}" destId="{9B8CA736-5459-4E2B-AF61-F86F0D453152}" srcOrd="0" destOrd="0" presId="urn:microsoft.com/office/officeart/2005/8/layout/radial5"/>
    <dgm:cxn modelId="{C4DB778D-423B-4137-BBE1-7880BAF289D8}" srcId="{F0E25005-3BF6-4F67-A429-3DC5B251C56C}" destId="{2F973ECC-53A3-49C0-86D9-59B96DD18A36}" srcOrd="0" destOrd="0" parTransId="{32F9FC2F-E250-40D3-9576-A091C1EC6FF4}" sibTransId="{D5C76FF8-78A2-4AC2-936D-6F51FF09C776}"/>
    <dgm:cxn modelId="{F5851795-0DBF-4D26-A210-C478FEE0A9DC}" srcId="{2F973ECC-53A3-49C0-86D9-59B96DD18A36}" destId="{2C6DA97E-E629-4D16-9665-9F3F5908B3D6}" srcOrd="0" destOrd="0" parTransId="{591CF95D-7044-4C1C-B899-3DA6406EA7E1}" sibTransId="{D9544AF9-C596-49A4-8CD1-0901874EAA95}"/>
    <dgm:cxn modelId="{44A007A0-7B74-4E9A-83F2-2F7C9D87F5DF}" type="presOf" srcId="{BA4A1B01-A017-4BB3-A4BB-78A38BC97271}" destId="{1174CD4A-5F55-4508-A214-4AF2FD14D7DD}" srcOrd="1" destOrd="0" presId="urn:microsoft.com/office/officeart/2005/8/layout/radial5"/>
    <dgm:cxn modelId="{52838EB7-643F-4AA5-B52C-BCDC0192D969}" type="presOf" srcId="{7B763198-153C-43AB-92B5-82BB3D19E670}" destId="{C50B2415-DFBE-4B7C-8073-F28567A8B418}" srcOrd="0" destOrd="0" presId="urn:microsoft.com/office/officeart/2005/8/layout/radial5"/>
    <dgm:cxn modelId="{DE1247BF-B1C0-4F7C-8DB9-A706DB81AC41}" type="presOf" srcId="{CEF3B44E-EF31-4CB6-9846-875A1F6142CA}" destId="{48EE1B6E-AA85-4988-9451-423EF8524683}" srcOrd="1" destOrd="0" presId="urn:microsoft.com/office/officeart/2005/8/layout/radial5"/>
    <dgm:cxn modelId="{11779FD1-63F2-4C18-926A-E57027C860BA}" type="presOf" srcId="{AF87070E-6630-4FF6-BAD7-26A43708AF12}" destId="{224D6CC7-07A9-483C-A1CE-7D85AA2227BB}" srcOrd="0" destOrd="0" presId="urn:microsoft.com/office/officeart/2005/8/layout/radial5"/>
    <dgm:cxn modelId="{0D84B53F-794F-41A2-8240-2611B56EEE9F}" type="presParOf" srcId="{6F7DD375-BD12-4730-82D7-117E3D3670A2}" destId="{7513FD9A-5415-4775-BCB0-ED2BCCEC73E9}" srcOrd="0" destOrd="0" presId="urn:microsoft.com/office/officeart/2005/8/layout/radial5"/>
    <dgm:cxn modelId="{CBCDC6AC-665C-48A0-92CA-C15C08151E2F}" type="presParOf" srcId="{6F7DD375-BD12-4730-82D7-117E3D3670A2}" destId="{087F800B-46C4-449E-995B-AF735BAE23A3}" srcOrd="1" destOrd="0" presId="urn:microsoft.com/office/officeart/2005/8/layout/radial5"/>
    <dgm:cxn modelId="{0BCF3B85-6435-4F9D-A43D-3CB0DF60E400}" type="presParOf" srcId="{087F800B-46C4-449E-995B-AF735BAE23A3}" destId="{38641170-027F-430D-8E6B-D49E6E21BD7A}" srcOrd="0" destOrd="0" presId="urn:microsoft.com/office/officeart/2005/8/layout/radial5"/>
    <dgm:cxn modelId="{F93CF92A-3BC6-4791-B119-033E4ED9E2C2}" type="presParOf" srcId="{6F7DD375-BD12-4730-82D7-117E3D3670A2}" destId="{9B8CA736-5459-4E2B-AF61-F86F0D453152}" srcOrd="2" destOrd="0" presId="urn:microsoft.com/office/officeart/2005/8/layout/radial5"/>
    <dgm:cxn modelId="{7D39A970-1C5E-4055-8189-5B9211DD7498}" type="presParOf" srcId="{6F7DD375-BD12-4730-82D7-117E3D3670A2}" destId="{D6954F14-47E2-4CF8-AB23-07B67918296B}" srcOrd="3" destOrd="0" presId="urn:microsoft.com/office/officeart/2005/8/layout/radial5"/>
    <dgm:cxn modelId="{4104F374-969E-453E-8EC2-56ECE7F54E60}" type="presParOf" srcId="{D6954F14-47E2-4CF8-AB23-07B67918296B}" destId="{48EE1B6E-AA85-4988-9451-423EF8524683}" srcOrd="0" destOrd="0" presId="urn:microsoft.com/office/officeart/2005/8/layout/radial5"/>
    <dgm:cxn modelId="{00DD1403-983A-47FF-9F81-5AED083D3E6B}" type="presParOf" srcId="{6F7DD375-BD12-4730-82D7-117E3D3670A2}" destId="{224D6CC7-07A9-483C-A1CE-7D85AA2227BB}" srcOrd="4" destOrd="0" presId="urn:microsoft.com/office/officeart/2005/8/layout/radial5"/>
    <dgm:cxn modelId="{9C5139D3-9A1F-4C42-9924-95CE93A9CB9A}" type="presParOf" srcId="{6F7DD375-BD12-4730-82D7-117E3D3670A2}" destId="{7F94528F-C33C-4963-805A-2E97AEA08DB0}" srcOrd="5" destOrd="0" presId="urn:microsoft.com/office/officeart/2005/8/layout/radial5"/>
    <dgm:cxn modelId="{A1DCA872-0A8A-4CEA-A573-A385A0F4AC4F}" type="presParOf" srcId="{7F94528F-C33C-4963-805A-2E97AEA08DB0}" destId="{1174CD4A-5F55-4508-A214-4AF2FD14D7DD}" srcOrd="0" destOrd="0" presId="urn:microsoft.com/office/officeart/2005/8/layout/radial5"/>
    <dgm:cxn modelId="{479C34C3-D229-4CD9-AC63-98BA027687EA}" type="presParOf" srcId="{6F7DD375-BD12-4730-82D7-117E3D3670A2}" destId="{C50B2415-DFBE-4B7C-8073-F28567A8B418}" srcOrd="6" destOrd="0" presId="urn:microsoft.com/office/officeart/2005/8/layout/radial5"/>
    <dgm:cxn modelId="{3D3E1FB3-DD8F-4C7C-8521-CCCBB3A9EF9C}" type="presParOf" srcId="{6F7DD375-BD12-4730-82D7-117E3D3670A2}" destId="{1A8E97E0-B7E8-4B8B-9B11-26EF4A1A9AD7}" srcOrd="7" destOrd="0" presId="urn:microsoft.com/office/officeart/2005/8/layout/radial5"/>
    <dgm:cxn modelId="{90B00BB4-A213-4330-AD1E-BC27ADE5BF20}" type="presParOf" srcId="{1A8E97E0-B7E8-4B8B-9B11-26EF4A1A9AD7}" destId="{9166AAE5-2A3A-4335-B264-0BA450FADEBE}" srcOrd="0" destOrd="0" presId="urn:microsoft.com/office/officeart/2005/8/layout/radial5"/>
    <dgm:cxn modelId="{AEEA4584-8A02-4038-9BDF-D2F8EA6D28D0}" type="presParOf" srcId="{6F7DD375-BD12-4730-82D7-117E3D3670A2}" destId="{1DAF5D68-1079-472C-8D35-89DD1179538E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70D595-9C65-4B37-A6AF-4409866F0A0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10A2BAF-CBC6-4CA2-9821-650D8B01EBF3}">
      <dgm:prSet phldrT="[Text]" custT="1"/>
      <dgm:spPr/>
      <dgm:t>
        <a:bodyPr/>
        <a:lstStyle/>
        <a:p>
          <a:r>
            <a:rPr lang="en-US" sz="3600" b="1" dirty="0">
              <a:solidFill>
                <a:schemeClr val="tx1"/>
              </a:solidFill>
            </a:rPr>
            <a:t>Classifications of Materials</a:t>
          </a:r>
        </a:p>
      </dgm:t>
    </dgm:pt>
    <dgm:pt modelId="{A7A2D34E-45E5-462B-97ED-353AC6CB075E}" type="parTrans" cxnId="{B07954FC-6C56-4A83-88F6-A8439553355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BC2B692-EFE7-4AAA-B669-FB491887A01A}" type="sibTrans" cxnId="{B07954FC-6C56-4A83-88F6-A8439553355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99A58DF-8594-49C0-BEE4-33A1478B2253}">
      <dgm:prSet phldrT="[Text]" custT="1"/>
      <dgm:spPr/>
      <dgm:t>
        <a:bodyPr/>
        <a:lstStyle/>
        <a:p>
          <a:r>
            <a:rPr lang="en-US" sz="2400" dirty="0">
              <a:solidFill>
                <a:schemeClr val="tx1"/>
              </a:solidFill>
            </a:rPr>
            <a:t>Metals and alloys</a:t>
          </a:r>
        </a:p>
      </dgm:t>
    </dgm:pt>
    <dgm:pt modelId="{949E27D9-4419-4CF7-92B3-D4CB0DF78FC7}" type="parTrans" cxnId="{71BD2EA3-8B5A-4447-A626-78DB0153FD2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CC44F36-7AF3-4EAA-A5A3-EEC050004794}" type="sibTrans" cxnId="{71BD2EA3-8B5A-4447-A626-78DB0153FD2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F73F7BF-35C5-41EA-8481-D485E8F26D63}">
      <dgm:prSet phldrT="[Text]" custT="1"/>
      <dgm:spPr/>
      <dgm:t>
        <a:bodyPr/>
        <a:lstStyle/>
        <a:p>
          <a:r>
            <a:rPr lang="en-US" sz="2400" dirty="0">
              <a:solidFill>
                <a:schemeClr val="tx1"/>
              </a:solidFill>
            </a:rPr>
            <a:t>Ceramic and glasses</a:t>
          </a:r>
        </a:p>
      </dgm:t>
    </dgm:pt>
    <dgm:pt modelId="{36743FAB-338F-4B77-BD39-871F6082FFE4}" type="parTrans" cxnId="{72A4A22C-B8B1-4F09-87D5-6121314D742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D8E653A-7DC2-4EE8-A9AA-1B0D43237886}" type="sibTrans" cxnId="{72A4A22C-B8B1-4F09-87D5-6121314D742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215C011-C93B-485B-9947-40C1CA9CD27B}">
      <dgm:prSet phldrT="[Text]" custT="1"/>
      <dgm:spPr/>
      <dgm:t>
        <a:bodyPr/>
        <a:lstStyle/>
        <a:p>
          <a:r>
            <a:rPr lang="en-US" sz="2400" dirty="0">
              <a:solidFill>
                <a:schemeClr val="tx1"/>
              </a:solidFill>
            </a:rPr>
            <a:t>Polymers (Plastics)</a:t>
          </a:r>
        </a:p>
      </dgm:t>
    </dgm:pt>
    <dgm:pt modelId="{B4537E5C-2B2A-4DBD-9367-518C8D1A3831}" type="parTrans" cxnId="{76079D0C-D1ED-41E2-8C96-727D7BE8809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CCCB2D5-2180-4002-8218-CDAC2CB26280}" type="sibTrans" cxnId="{76079D0C-D1ED-41E2-8C96-727D7BE8809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9EDAFD3-4484-4452-81E0-360AA79CCB24}">
      <dgm:prSet phldrT="[Text]" custT="1"/>
      <dgm:spPr/>
      <dgm:t>
        <a:bodyPr/>
        <a:lstStyle/>
        <a:p>
          <a:r>
            <a:rPr lang="en-US" sz="2400" dirty="0">
              <a:solidFill>
                <a:schemeClr val="tx1"/>
              </a:solidFill>
            </a:rPr>
            <a:t>Composites</a:t>
          </a:r>
        </a:p>
      </dgm:t>
    </dgm:pt>
    <dgm:pt modelId="{C8FF362B-781E-4DB5-A01B-4EDEF2F81D47}" type="parTrans" cxnId="{983ED061-30C7-4E15-8F37-470C727AF20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E9D022A-B5F4-4BC9-8A5F-749CFCD5AF49}" type="sibTrans" cxnId="{983ED061-30C7-4E15-8F37-470C727AF20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6755090-9D8D-4A6B-AD84-8971910C8155}">
      <dgm:prSet phldrT="[Text]" custT="1"/>
      <dgm:spPr/>
      <dgm:t>
        <a:bodyPr/>
        <a:lstStyle/>
        <a:p>
          <a:r>
            <a:rPr lang="en-US" sz="2400" dirty="0">
              <a:solidFill>
                <a:schemeClr val="tx1"/>
              </a:solidFill>
            </a:rPr>
            <a:t>Semiconductors</a:t>
          </a:r>
        </a:p>
      </dgm:t>
    </dgm:pt>
    <dgm:pt modelId="{4FF69048-5EB5-4979-BAD1-CD91229DDC66}" type="parTrans" cxnId="{035078BD-4490-477A-8798-3CF9B9D54DB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8E3AC12-6B9A-49C8-9C9C-A8331C887373}" type="sibTrans" cxnId="{035078BD-4490-477A-8798-3CF9B9D54DB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15D6B3A-B390-4FE1-922C-19F6D178CE93}" type="pres">
      <dgm:prSet presAssocID="{8970D595-9C65-4B37-A6AF-4409866F0A0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AF52AF7-98E6-4E0D-A477-DB9C884FE0B8}" type="pres">
      <dgm:prSet presAssocID="{610A2BAF-CBC6-4CA2-9821-650D8B01EBF3}" presName="hierRoot1" presStyleCnt="0">
        <dgm:presLayoutVars>
          <dgm:hierBranch val="init"/>
        </dgm:presLayoutVars>
      </dgm:prSet>
      <dgm:spPr/>
    </dgm:pt>
    <dgm:pt modelId="{D7CDABF4-1EDC-4E24-8535-47B9A53EAA96}" type="pres">
      <dgm:prSet presAssocID="{610A2BAF-CBC6-4CA2-9821-650D8B01EBF3}" presName="rootComposite1" presStyleCnt="0"/>
      <dgm:spPr/>
    </dgm:pt>
    <dgm:pt modelId="{E20CEFEA-2BF8-4FC8-A02E-DB7D25789D50}" type="pres">
      <dgm:prSet presAssocID="{610A2BAF-CBC6-4CA2-9821-650D8B01EBF3}" presName="rootText1" presStyleLbl="node0" presStyleIdx="0" presStyleCnt="1" custScaleX="360041" custScaleY="85799" custLinFactNeighborX="640" custLinFactNeighborY="-70383">
        <dgm:presLayoutVars>
          <dgm:chPref val="3"/>
        </dgm:presLayoutVars>
      </dgm:prSet>
      <dgm:spPr/>
    </dgm:pt>
    <dgm:pt modelId="{DA0630E9-54D5-48BB-9C8F-B776B48D7580}" type="pres">
      <dgm:prSet presAssocID="{610A2BAF-CBC6-4CA2-9821-650D8B01EBF3}" presName="rootConnector1" presStyleLbl="node1" presStyleIdx="0" presStyleCnt="0"/>
      <dgm:spPr/>
    </dgm:pt>
    <dgm:pt modelId="{38433C74-65B5-45D4-97FB-A8114F95DB3C}" type="pres">
      <dgm:prSet presAssocID="{610A2BAF-CBC6-4CA2-9821-650D8B01EBF3}" presName="hierChild2" presStyleCnt="0"/>
      <dgm:spPr/>
    </dgm:pt>
    <dgm:pt modelId="{39014C13-8D00-4916-9894-20ECD7ED4C60}" type="pres">
      <dgm:prSet presAssocID="{949E27D9-4419-4CF7-92B3-D4CB0DF78FC7}" presName="Name37" presStyleLbl="parChTrans1D2" presStyleIdx="0" presStyleCnt="5"/>
      <dgm:spPr/>
    </dgm:pt>
    <dgm:pt modelId="{F6FA8505-ED7A-4FA0-A5D8-A023ABA66769}" type="pres">
      <dgm:prSet presAssocID="{699A58DF-8594-49C0-BEE4-33A1478B2253}" presName="hierRoot2" presStyleCnt="0">
        <dgm:presLayoutVars>
          <dgm:hierBranch val="init"/>
        </dgm:presLayoutVars>
      </dgm:prSet>
      <dgm:spPr/>
    </dgm:pt>
    <dgm:pt modelId="{9B6F8116-9FF4-4D12-8F3D-0698873CC975}" type="pres">
      <dgm:prSet presAssocID="{699A58DF-8594-49C0-BEE4-33A1478B2253}" presName="rootComposite" presStyleCnt="0"/>
      <dgm:spPr/>
    </dgm:pt>
    <dgm:pt modelId="{3ED9F390-5784-4020-BF5C-EA9176E45337}" type="pres">
      <dgm:prSet presAssocID="{699A58DF-8594-49C0-BEE4-33A1478B2253}" presName="rootText" presStyleLbl="node2" presStyleIdx="0" presStyleCnt="5">
        <dgm:presLayoutVars>
          <dgm:chPref val="3"/>
        </dgm:presLayoutVars>
      </dgm:prSet>
      <dgm:spPr/>
    </dgm:pt>
    <dgm:pt modelId="{BF8B9EEA-43FD-4401-97B3-2C18D2429DA0}" type="pres">
      <dgm:prSet presAssocID="{699A58DF-8594-49C0-BEE4-33A1478B2253}" presName="rootConnector" presStyleLbl="node2" presStyleIdx="0" presStyleCnt="5"/>
      <dgm:spPr/>
    </dgm:pt>
    <dgm:pt modelId="{5F7DFE85-BAB8-4D05-B9EE-BFEC923367E6}" type="pres">
      <dgm:prSet presAssocID="{699A58DF-8594-49C0-BEE4-33A1478B2253}" presName="hierChild4" presStyleCnt="0"/>
      <dgm:spPr/>
    </dgm:pt>
    <dgm:pt modelId="{ECAECB29-EE03-4176-8A29-1A4BE559C208}" type="pres">
      <dgm:prSet presAssocID="{699A58DF-8594-49C0-BEE4-33A1478B2253}" presName="hierChild5" presStyleCnt="0"/>
      <dgm:spPr/>
    </dgm:pt>
    <dgm:pt modelId="{5C8A86AD-9F9C-4344-932F-4E735C390909}" type="pres">
      <dgm:prSet presAssocID="{36743FAB-338F-4B77-BD39-871F6082FFE4}" presName="Name37" presStyleLbl="parChTrans1D2" presStyleIdx="1" presStyleCnt="5"/>
      <dgm:spPr/>
    </dgm:pt>
    <dgm:pt modelId="{1B879FD3-5E4C-45AF-86C7-15D093857806}" type="pres">
      <dgm:prSet presAssocID="{EF73F7BF-35C5-41EA-8481-D485E8F26D63}" presName="hierRoot2" presStyleCnt="0">
        <dgm:presLayoutVars>
          <dgm:hierBranch val="init"/>
        </dgm:presLayoutVars>
      </dgm:prSet>
      <dgm:spPr/>
    </dgm:pt>
    <dgm:pt modelId="{A33272DB-D1B4-42C6-8444-75479A455281}" type="pres">
      <dgm:prSet presAssocID="{EF73F7BF-35C5-41EA-8481-D485E8F26D63}" presName="rootComposite" presStyleCnt="0"/>
      <dgm:spPr/>
    </dgm:pt>
    <dgm:pt modelId="{5A57D741-2812-4C8F-8C1F-AD0503279D8D}" type="pres">
      <dgm:prSet presAssocID="{EF73F7BF-35C5-41EA-8481-D485E8F26D63}" presName="rootText" presStyleLbl="node2" presStyleIdx="1" presStyleCnt="5" custScaleY="99043" custLinFactNeighborX="-2341" custLinFactNeighborY="-405">
        <dgm:presLayoutVars>
          <dgm:chPref val="3"/>
        </dgm:presLayoutVars>
      </dgm:prSet>
      <dgm:spPr/>
    </dgm:pt>
    <dgm:pt modelId="{358D1A0F-F9B6-42AC-A91E-58E28AA4F6DE}" type="pres">
      <dgm:prSet presAssocID="{EF73F7BF-35C5-41EA-8481-D485E8F26D63}" presName="rootConnector" presStyleLbl="node2" presStyleIdx="1" presStyleCnt="5"/>
      <dgm:spPr/>
    </dgm:pt>
    <dgm:pt modelId="{2A43FB80-AB04-4014-8760-6580D40B25A9}" type="pres">
      <dgm:prSet presAssocID="{EF73F7BF-35C5-41EA-8481-D485E8F26D63}" presName="hierChild4" presStyleCnt="0"/>
      <dgm:spPr/>
    </dgm:pt>
    <dgm:pt modelId="{B97BA8F0-55A5-4BB7-B912-6218AD5D7F18}" type="pres">
      <dgm:prSet presAssocID="{EF73F7BF-35C5-41EA-8481-D485E8F26D63}" presName="hierChild5" presStyleCnt="0"/>
      <dgm:spPr/>
    </dgm:pt>
    <dgm:pt modelId="{3BC9AAA9-EB51-499E-8D39-95B4A700EC5D}" type="pres">
      <dgm:prSet presAssocID="{B4537E5C-2B2A-4DBD-9367-518C8D1A3831}" presName="Name37" presStyleLbl="parChTrans1D2" presStyleIdx="2" presStyleCnt="5"/>
      <dgm:spPr/>
    </dgm:pt>
    <dgm:pt modelId="{C1C43B68-CADD-44D1-A04C-11E0B6DE4CFC}" type="pres">
      <dgm:prSet presAssocID="{8215C011-C93B-485B-9947-40C1CA9CD27B}" presName="hierRoot2" presStyleCnt="0">
        <dgm:presLayoutVars>
          <dgm:hierBranch val="init"/>
        </dgm:presLayoutVars>
      </dgm:prSet>
      <dgm:spPr/>
    </dgm:pt>
    <dgm:pt modelId="{9C4D9A1F-FDDC-410A-9577-119138433B69}" type="pres">
      <dgm:prSet presAssocID="{8215C011-C93B-485B-9947-40C1CA9CD27B}" presName="rootComposite" presStyleCnt="0"/>
      <dgm:spPr/>
    </dgm:pt>
    <dgm:pt modelId="{A956295E-6AB6-4B08-8EF8-731C817A5826}" type="pres">
      <dgm:prSet presAssocID="{8215C011-C93B-485B-9947-40C1CA9CD27B}" presName="rootText" presStyleLbl="node2" presStyleIdx="2" presStyleCnt="5">
        <dgm:presLayoutVars>
          <dgm:chPref val="3"/>
        </dgm:presLayoutVars>
      </dgm:prSet>
      <dgm:spPr/>
    </dgm:pt>
    <dgm:pt modelId="{D81ED852-2255-4D40-828A-25A8E2649C80}" type="pres">
      <dgm:prSet presAssocID="{8215C011-C93B-485B-9947-40C1CA9CD27B}" presName="rootConnector" presStyleLbl="node2" presStyleIdx="2" presStyleCnt="5"/>
      <dgm:spPr/>
    </dgm:pt>
    <dgm:pt modelId="{55132406-0A35-447F-8A0B-B698AE5011FA}" type="pres">
      <dgm:prSet presAssocID="{8215C011-C93B-485B-9947-40C1CA9CD27B}" presName="hierChild4" presStyleCnt="0"/>
      <dgm:spPr/>
    </dgm:pt>
    <dgm:pt modelId="{E5E07E13-D06C-4822-89C4-9D7F75A505B2}" type="pres">
      <dgm:prSet presAssocID="{8215C011-C93B-485B-9947-40C1CA9CD27B}" presName="hierChild5" presStyleCnt="0"/>
      <dgm:spPr/>
    </dgm:pt>
    <dgm:pt modelId="{AE064CE9-FE8A-4A2A-8250-FDDD1630B84A}" type="pres">
      <dgm:prSet presAssocID="{C8FF362B-781E-4DB5-A01B-4EDEF2F81D47}" presName="Name37" presStyleLbl="parChTrans1D2" presStyleIdx="3" presStyleCnt="5"/>
      <dgm:spPr/>
    </dgm:pt>
    <dgm:pt modelId="{7B691F3B-5654-41ED-97F6-1ACBABCCFA39}" type="pres">
      <dgm:prSet presAssocID="{D9EDAFD3-4484-4452-81E0-360AA79CCB24}" presName="hierRoot2" presStyleCnt="0">
        <dgm:presLayoutVars>
          <dgm:hierBranch val="init"/>
        </dgm:presLayoutVars>
      </dgm:prSet>
      <dgm:spPr/>
    </dgm:pt>
    <dgm:pt modelId="{AA9F4B36-F8C8-4275-99C8-FD2F0824DC80}" type="pres">
      <dgm:prSet presAssocID="{D9EDAFD3-4484-4452-81E0-360AA79CCB24}" presName="rootComposite" presStyleCnt="0"/>
      <dgm:spPr/>
    </dgm:pt>
    <dgm:pt modelId="{7561037D-AA1C-4ACB-9E19-BBFDA9245661}" type="pres">
      <dgm:prSet presAssocID="{D9EDAFD3-4484-4452-81E0-360AA79CCB24}" presName="rootText" presStyleLbl="node2" presStyleIdx="3" presStyleCnt="5">
        <dgm:presLayoutVars>
          <dgm:chPref val="3"/>
        </dgm:presLayoutVars>
      </dgm:prSet>
      <dgm:spPr/>
    </dgm:pt>
    <dgm:pt modelId="{8D902E11-FB91-4B0E-8987-9AF78917A1D1}" type="pres">
      <dgm:prSet presAssocID="{D9EDAFD3-4484-4452-81E0-360AA79CCB24}" presName="rootConnector" presStyleLbl="node2" presStyleIdx="3" presStyleCnt="5"/>
      <dgm:spPr/>
    </dgm:pt>
    <dgm:pt modelId="{2A394B7F-789E-4113-997C-CC4693977BE8}" type="pres">
      <dgm:prSet presAssocID="{D9EDAFD3-4484-4452-81E0-360AA79CCB24}" presName="hierChild4" presStyleCnt="0"/>
      <dgm:spPr/>
    </dgm:pt>
    <dgm:pt modelId="{7126CA4C-71E1-409B-A45E-B548805FBDE2}" type="pres">
      <dgm:prSet presAssocID="{D9EDAFD3-4484-4452-81E0-360AA79CCB24}" presName="hierChild5" presStyleCnt="0"/>
      <dgm:spPr/>
    </dgm:pt>
    <dgm:pt modelId="{B9CC5CE9-C766-45F1-83FC-143AF723FF78}" type="pres">
      <dgm:prSet presAssocID="{4FF69048-5EB5-4979-BAD1-CD91229DDC66}" presName="Name37" presStyleLbl="parChTrans1D2" presStyleIdx="4" presStyleCnt="5"/>
      <dgm:spPr/>
    </dgm:pt>
    <dgm:pt modelId="{1740377D-772A-4378-AEA3-CF0F0A7C7357}" type="pres">
      <dgm:prSet presAssocID="{46755090-9D8D-4A6B-AD84-8971910C8155}" presName="hierRoot2" presStyleCnt="0">
        <dgm:presLayoutVars>
          <dgm:hierBranch val="init"/>
        </dgm:presLayoutVars>
      </dgm:prSet>
      <dgm:spPr/>
    </dgm:pt>
    <dgm:pt modelId="{614C598A-AD91-45C2-B8AF-19161F4D1910}" type="pres">
      <dgm:prSet presAssocID="{46755090-9D8D-4A6B-AD84-8971910C8155}" presName="rootComposite" presStyleCnt="0"/>
      <dgm:spPr/>
    </dgm:pt>
    <dgm:pt modelId="{C6AE7B35-D76B-407C-880A-5E4115B8C5B5}" type="pres">
      <dgm:prSet presAssocID="{46755090-9D8D-4A6B-AD84-8971910C8155}" presName="rootText" presStyleLbl="node2" presStyleIdx="4" presStyleCnt="5" custScaleX="136891">
        <dgm:presLayoutVars>
          <dgm:chPref val="3"/>
        </dgm:presLayoutVars>
      </dgm:prSet>
      <dgm:spPr/>
    </dgm:pt>
    <dgm:pt modelId="{B83FC9E7-FDD4-4BEC-BE9C-52656371E7B7}" type="pres">
      <dgm:prSet presAssocID="{46755090-9D8D-4A6B-AD84-8971910C8155}" presName="rootConnector" presStyleLbl="node2" presStyleIdx="4" presStyleCnt="5"/>
      <dgm:spPr/>
    </dgm:pt>
    <dgm:pt modelId="{C2A1203B-35DC-4137-8BA5-A4C2C46D826D}" type="pres">
      <dgm:prSet presAssocID="{46755090-9D8D-4A6B-AD84-8971910C8155}" presName="hierChild4" presStyleCnt="0"/>
      <dgm:spPr/>
    </dgm:pt>
    <dgm:pt modelId="{8EB18C7D-F8E6-4626-9B4B-C2CEEAAEDC4E}" type="pres">
      <dgm:prSet presAssocID="{46755090-9D8D-4A6B-AD84-8971910C8155}" presName="hierChild5" presStyleCnt="0"/>
      <dgm:spPr/>
    </dgm:pt>
    <dgm:pt modelId="{A3EBCE95-3205-4E3E-A87E-73FBFD1F4E50}" type="pres">
      <dgm:prSet presAssocID="{610A2BAF-CBC6-4CA2-9821-650D8B01EBF3}" presName="hierChild3" presStyleCnt="0"/>
      <dgm:spPr/>
    </dgm:pt>
  </dgm:ptLst>
  <dgm:cxnLst>
    <dgm:cxn modelId="{76079D0C-D1ED-41E2-8C96-727D7BE88098}" srcId="{610A2BAF-CBC6-4CA2-9821-650D8B01EBF3}" destId="{8215C011-C93B-485B-9947-40C1CA9CD27B}" srcOrd="2" destOrd="0" parTransId="{B4537E5C-2B2A-4DBD-9367-518C8D1A3831}" sibTransId="{FCCCB2D5-2180-4002-8218-CDAC2CB26280}"/>
    <dgm:cxn modelId="{B1C93014-F04A-4414-BFF5-A457714986C8}" type="presOf" srcId="{46755090-9D8D-4A6B-AD84-8971910C8155}" destId="{B83FC9E7-FDD4-4BEC-BE9C-52656371E7B7}" srcOrd="1" destOrd="0" presId="urn:microsoft.com/office/officeart/2005/8/layout/orgChart1"/>
    <dgm:cxn modelId="{F9E14D2C-E7A8-4BFC-8BB0-733093A365CF}" type="presOf" srcId="{699A58DF-8594-49C0-BEE4-33A1478B2253}" destId="{BF8B9EEA-43FD-4401-97B3-2C18D2429DA0}" srcOrd="1" destOrd="0" presId="urn:microsoft.com/office/officeart/2005/8/layout/orgChart1"/>
    <dgm:cxn modelId="{72A4A22C-B8B1-4F09-87D5-6121314D7429}" srcId="{610A2BAF-CBC6-4CA2-9821-650D8B01EBF3}" destId="{EF73F7BF-35C5-41EA-8481-D485E8F26D63}" srcOrd="1" destOrd="0" parTransId="{36743FAB-338F-4B77-BD39-871F6082FFE4}" sibTransId="{CD8E653A-7DC2-4EE8-A9AA-1B0D43237886}"/>
    <dgm:cxn modelId="{9F789D30-CDF7-41B3-BF2D-A99773CAAACF}" type="presOf" srcId="{46755090-9D8D-4A6B-AD84-8971910C8155}" destId="{C6AE7B35-D76B-407C-880A-5E4115B8C5B5}" srcOrd="0" destOrd="0" presId="urn:microsoft.com/office/officeart/2005/8/layout/orgChart1"/>
    <dgm:cxn modelId="{4E6B4C34-A227-43F0-8068-35AB950621B6}" type="presOf" srcId="{4FF69048-5EB5-4979-BAD1-CD91229DDC66}" destId="{B9CC5CE9-C766-45F1-83FC-143AF723FF78}" srcOrd="0" destOrd="0" presId="urn:microsoft.com/office/officeart/2005/8/layout/orgChart1"/>
    <dgm:cxn modelId="{9F6CA23C-55C5-4647-8347-7BC8C5D9F6A6}" type="presOf" srcId="{EF73F7BF-35C5-41EA-8481-D485E8F26D63}" destId="{358D1A0F-F9B6-42AC-A91E-58E28AA4F6DE}" srcOrd="1" destOrd="0" presId="urn:microsoft.com/office/officeart/2005/8/layout/orgChart1"/>
    <dgm:cxn modelId="{65D7C45D-12CF-4549-A934-E7FDB4783BEA}" type="presOf" srcId="{8215C011-C93B-485B-9947-40C1CA9CD27B}" destId="{D81ED852-2255-4D40-828A-25A8E2649C80}" srcOrd="1" destOrd="0" presId="urn:microsoft.com/office/officeart/2005/8/layout/orgChart1"/>
    <dgm:cxn modelId="{983ED061-30C7-4E15-8F37-470C727AF201}" srcId="{610A2BAF-CBC6-4CA2-9821-650D8B01EBF3}" destId="{D9EDAFD3-4484-4452-81E0-360AA79CCB24}" srcOrd="3" destOrd="0" parTransId="{C8FF362B-781E-4DB5-A01B-4EDEF2F81D47}" sibTransId="{FE9D022A-B5F4-4BC9-8A5F-749CFCD5AF49}"/>
    <dgm:cxn modelId="{25261B6E-03AD-471D-A373-80D38A3102E7}" type="presOf" srcId="{36743FAB-338F-4B77-BD39-871F6082FFE4}" destId="{5C8A86AD-9F9C-4344-932F-4E735C390909}" srcOrd="0" destOrd="0" presId="urn:microsoft.com/office/officeart/2005/8/layout/orgChart1"/>
    <dgm:cxn modelId="{A16FEB73-4A2B-458E-8F17-DD9154D51755}" type="presOf" srcId="{B4537E5C-2B2A-4DBD-9367-518C8D1A3831}" destId="{3BC9AAA9-EB51-499E-8D39-95B4A700EC5D}" srcOrd="0" destOrd="0" presId="urn:microsoft.com/office/officeart/2005/8/layout/orgChart1"/>
    <dgm:cxn modelId="{9F9AAD74-805B-4C22-A9A5-9F1D6C14C394}" type="presOf" srcId="{8970D595-9C65-4B37-A6AF-4409866F0A03}" destId="{E15D6B3A-B390-4FE1-922C-19F6D178CE93}" srcOrd="0" destOrd="0" presId="urn:microsoft.com/office/officeart/2005/8/layout/orgChart1"/>
    <dgm:cxn modelId="{BB571D8D-D8F4-4709-99E4-93F3458B6900}" type="presOf" srcId="{D9EDAFD3-4484-4452-81E0-360AA79CCB24}" destId="{7561037D-AA1C-4ACB-9E19-BBFDA9245661}" srcOrd="0" destOrd="0" presId="urn:microsoft.com/office/officeart/2005/8/layout/orgChart1"/>
    <dgm:cxn modelId="{CB27B493-8C02-4C67-B0D9-F45B3476ED57}" type="presOf" srcId="{949E27D9-4419-4CF7-92B3-D4CB0DF78FC7}" destId="{39014C13-8D00-4916-9894-20ECD7ED4C60}" srcOrd="0" destOrd="0" presId="urn:microsoft.com/office/officeart/2005/8/layout/orgChart1"/>
    <dgm:cxn modelId="{A6E5E4A2-7E20-4698-AACA-8B0C85EA0F43}" type="presOf" srcId="{EF73F7BF-35C5-41EA-8481-D485E8F26D63}" destId="{5A57D741-2812-4C8F-8C1F-AD0503279D8D}" srcOrd="0" destOrd="0" presId="urn:microsoft.com/office/officeart/2005/8/layout/orgChart1"/>
    <dgm:cxn modelId="{71BD2EA3-8B5A-4447-A626-78DB0153FD28}" srcId="{610A2BAF-CBC6-4CA2-9821-650D8B01EBF3}" destId="{699A58DF-8594-49C0-BEE4-33A1478B2253}" srcOrd="0" destOrd="0" parTransId="{949E27D9-4419-4CF7-92B3-D4CB0DF78FC7}" sibTransId="{5CC44F36-7AF3-4EAA-A5A3-EEC050004794}"/>
    <dgm:cxn modelId="{E4629BA5-A004-4C7C-861A-934116B45CEB}" type="presOf" srcId="{610A2BAF-CBC6-4CA2-9821-650D8B01EBF3}" destId="{E20CEFEA-2BF8-4FC8-A02E-DB7D25789D50}" srcOrd="0" destOrd="0" presId="urn:microsoft.com/office/officeart/2005/8/layout/orgChart1"/>
    <dgm:cxn modelId="{818636A8-8F29-4536-B4DE-70250C24759A}" type="presOf" srcId="{8215C011-C93B-485B-9947-40C1CA9CD27B}" destId="{A956295E-6AB6-4B08-8EF8-731C817A5826}" srcOrd="0" destOrd="0" presId="urn:microsoft.com/office/officeart/2005/8/layout/orgChart1"/>
    <dgm:cxn modelId="{035078BD-4490-477A-8798-3CF9B9D54DB0}" srcId="{610A2BAF-CBC6-4CA2-9821-650D8B01EBF3}" destId="{46755090-9D8D-4A6B-AD84-8971910C8155}" srcOrd="4" destOrd="0" parTransId="{4FF69048-5EB5-4979-BAD1-CD91229DDC66}" sibTransId="{28E3AC12-6B9A-49C8-9C9C-A8331C887373}"/>
    <dgm:cxn modelId="{BFE6A3C6-06B2-42A3-BA45-600EA07F03E7}" type="presOf" srcId="{610A2BAF-CBC6-4CA2-9821-650D8B01EBF3}" destId="{DA0630E9-54D5-48BB-9C8F-B776B48D7580}" srcOrd="1" destOrd="0" presId="urn:microsoft.com/office/officeart/2005/8/layout/orgChart1"/>
    <dgm:cxn modelId="{413BD3C6-B558-4A23-8487-17E42082F76D}" type="presOf" srcId="{C8FF362B-781E-4DB5-A01B-4EDEF2F81D47}" destId="{AE064CE9-FE8A-4A2A-8250-FDDD1630B84A}" srcOrd="0" destOrd="0" presId="urn:microsoft.com/office/officeart/2005/8/layout/orgChart1"/>
    <dgm:cxn modelId="{F84A47D1-417C-40B8-B370-AAB7A6180A74}" type="presOf" srcId="{699A58DF-8594-49C0-BEE4-33A1478B2253}" destId="{3ED9F390-5784-4020-BF5C-EA9176E45337}" srcOrd="0" destOrd="0" presId="urn:microsoft.com/office/officeart/2005/8/layout/orgChart1"/>
    <dgm:cxn modelId="{094F9AE7-1682-4DE4-A531-F0073D7F356C}" type="presOf" srcId="{D9EDAFD3-4484-4452-81E0-360AA79CCB24}" destId="{8D902E11-FB91-4B0E-8987-9AF78917A1D1}" srcOrd="1" destOrd="0" presId="urn:microsoft.com/office/officeart/2005/8/layout/orgChart1"/>
    <dgm:cxn modelId="{B07954FC-6C56-4A83-88F6-A84395533559}" srcId="{8970D595-9C65-4B37-A6AF-4409866F0A03}" destId="{610A2BAF-CBC6-4CA2-9821-650D8B01EBF3}" srcOrd="0" destOrd="0" parTransId="{A7A2D34E-45E5-462B-97ED-353AC6CB075E}" sibTransId="{1BC2B692-EFE7-4AAA-B669-FB491887A01A}"/>
    <dgm:cxn modelId="{8C934B1E-0E13-4B6C-9D0D-DD9C9FBB95FA}" type="presParOf" srcId="{E15D6B3A-B390-4FE1-922C-19F6D178CE93}" destId="{BAF52AF7-98E6-4E0D-A477-DB9C884FE0B8}" srcOrd="0" destOrd="0" presId="urn:microsoft.com/office/officeart/2005/8/layout/orgChart1"/>
    <dgm:cxn modelId="{E459437E-458B-4D75-8E9F-58A635ACED5B}" type="presParOf" srcId="{BAF52AF7-98E6-4E0D-A477-DB9C884FE0B8}" destId="{D7CDABF4-1EDC-4E24-8535-47B9A53EAA96}" srcOrd="0" destOrd="0" presId="urn:microsoft.com/office/officeart/2005/8/layout/orgChart1"/>
    <dgm:cxn modelId="{217A8EA5-D418-47A1-AEA6-BBA629333C4B}" type="presParOf" srcId="{D7CDABF4-1EDC-4E24-8535-47B9A53EAA96}" destId="{E20CEFEA-2BF8-4FC8-A02E-DB7D25789D50}" srcOrd="0" destOrd="0" presId="urn:microsoft.com/office/officeart/2005/8/layout/orgChart1"/>
    <dgm:cxn modelId="{1CE40912-B9E8-4080-8C10-2884AED9D8C9}" type="presParOf" srcId="{D7CDABF4-1EDC-4E24-8535-47B9A53EAA96}" destId="{DA0630E9-54D5-48BB-9C8F-B776B48D7580}" srcOrd="1" destOrd="0" presId="urn:microsoft.com/office/officeart/2005/8/layout/orgChart1"/>
    <dgm:cxn modelId="{94ECB5AA-D20D-4895-A49B-91D4AD0D55B0}" type="presParOf" srcId="{BAF52AF7-98E6-4E0D-A477-DB9C884FE0B8}" destId="{38433C74-65B5-45D4-97FB-A8114F95DB3C}" srcOrd="1" destOrd="0" presId="urn:microsoft.com/office/officeart/2005/8/layout/orgChart1"/>
    <dgm:cxn modelId="{53A59080-CBFA-4CA0-A429-A1390ACB9CF1}" type="presParOf" srcId="{38433C74-65B5-45D4-97FB-A8114F95DB3C}" destId="{39014C13-8D00-4916-9894-20ECD7ED4C60}" srcOrd="0" destOrd="0" presId="urn:microsoft.com/office/officeart/2005/8/layout/orgChart1"/>
    <dgm:cxn modelId="{00D0C8EC-9611-471A-8ED3-2B96A16742CB}" type="presParOf" srcId="{38433C74-65B5-45D4-97FB-A8114F95DB3C}" destId="{F6FA8505-ED7A-4FA0-A5D8-A023ABA66769}" srcOrd="1" destOrd="0" presId="urn:microsoft.com/office/officeart/2005/8/layout/orgChart1"/>
    <dgm:cxn modelId="{81EECCB4-3F95-4DC5-BFDB-15534B5094E2}" type="presParOf" srcId="{F6FA8505-ED7A-4FA0-A5D8-A023ABA66769}" destId="{9B6F8116-9FF4-4D12-8F3D-0698873CC975}" srcOrd="0" destOrd="0" presId="urn:microsoft.com/office/officeart/2005/8/layout/orgChart1"/>
    <dgm:cxn modelId="{DC490318-38A3-4166-9C21-263A8EFF4275}" type="presParOf" srcId="{9B6F8116-9FF4-4D12-8F3D-0698873CC975}" destId="{3ED9F390-5784-4020-BF5C-EA9176E45337}" srcOrd="0" destOrd="0" presId="urn:microsoft.com/office/officeart/2005/8/layout/orgChart1"/>
    <dgm:cxn modelId="{C7C6CC1A-5BB8-4BEA-B973-C4C2E1CE8EB7}" type="presParOf" srcId="{9B6F8116-9FF4-4D12-8F3D-0698873CC975}" destId="{BF8B9EEA-43FD-4401-97B3-2C18D2429DA0}" srcOrd="1" destOrd="0" presId="urn:microsoft.com/office/officeart/2005/8/layout/orgChart1"/>
    <dgm:cxn modelId="{099EDBCA-EC43-440B-9898-CE349979F18F}" type="presParOf" srcId="{F6FA8505-ED7A-4FA0-A5D8-A023ABA66769}" destId="{5F7DFE85-BAB8-4D05-B9EE-BFEC923367E6}" srcOrd="1" destOrd="0" presId="urn:microsoft.com/office/officeart/2005/8/layout/orgChart1"/>
    <dgm:cxn modelId="{0EBBA81D-ECDA-47CA-B982-7DA3855B5FF5}" type="presParOf" srcId="{F6FA8505-ED7A-4FA0-A5D8-A023ABA66769}" destId="{ECAECB29-EE03-4176-8A29-1A4BE559C208}" srcOrd="2" destOrd="0" presId="urn:microsoft.com/office/officeart/2005/8/layout/orgChart1"/>
    <dgm:cxn modelId="{088193DD-6F71-4708-93BF-AE6360DA70E2}" type="presParOf" srcId="{38433C74-65B5-45D4-97FB-A8114F95DB3C}" destId="{5C8A86AD-9F9C-4344-932F-4E735C390909}" srcOrd="2" destOrd="0" presId="urn:microsoft.com/office/officeart/2005/8/layout/orgChart1"/>
    <dgm:cxn modelId="{3F1EFCE4-4E3D-441C-8734-2094079EBD6E}" type="presParOf" srcId="{38433C74-65B5-45D4-97FB-A8114F95DB3C}" destId="{1B879FD3-5E4C-45AF-86C7-15D093857806}" srcOrd="3" destOrd="0" presId="urn:microsoft.com/office/officeart/2005/8/layout/orgChart1"/>
    <dgm:cxn modelId="{3E155888-3F4F-42BE-A342-8B3A39BC807B}" type="presParOf" srcId="{1B879FD3-5E4C-45AF-86C7-15D093857806}" destId="{A33272DB-D1B4-42C6-8444-75479A455281}" srcOrd="0" destOrd="0" presId="urn:microsoft.com/office/officeart/2005/8/layout/orgChart1"/>
    <dgm:cxn modelId="{A4255159-FE55-427D-ABB8-1A98335263D7}" type="presParOf" srcId="{A33272DB-D1B4-42C6-8444-75479A455281}" destId="{5A57D741-2812-4C8F-8C1F-AD0503279D8D}" srcOrd="0" destOrd="0" presId="urn:microsoft.com/office/officeart/2005/8/layout/orgChart1"/>
    <dgm:cxn modelId="{F9AB0333-C360-4AF0-AA03-AC0349BA0AE4}" type="presParOf" srcId="{A33272DB-D1B4-42C6-8444-75479A455281}" destId="{358D1A0F-F9B6-42AC-A91E-58E28AA4F6DE}" srcOrd="1" destOrd="0" presId="urn:microsoft.com/office/officeart/2005/8/layout/orgChart1"/>
    <dgm:cxn modelId="{76E477AC-CC35-4105-81CC-49DA98BC5386}" type="presParOf" srcId="{1B879FD3-5E4C-45AF-86C7-15D093857806}" destId="{2A43FB80-AB04-4014-8760-6580D40B25A9}" srcOrd="1" destOrd="0" presId="urn:microsoft.com/office/officeart/2005/8/layout/orgChart1"/>
    <dgm:cxn modelId="{8846513C-41BC-4582-99C5-E3E4D8379905}" type="presParOf" srcId="{1B879FD3-5E4C-45AF-86C7-15D093857806}" destId="{B97BA8F0-55A5-4BB7-B912-6218AD5D7F18}" srcOrd="2" destOrd="0" presId="urn:microsoft.com/office/officeart/2005/8/layout/orgChart1"/>
    <dgm:cxn modelId="{3E5320B3-8572-4B73-B458-1FF6205ABF39}" type="presParOf" srcId="{38433C74-65B5-45D4-97FB-A8114F95DB3C}" destId="{3BC9AAA9-EB51-499E-8D39-95B4A700EC5D}" srcOrd="4" destOrd="0" presId="urn:microsoft.com/office/officeart/2005/8/layout/orgChart1"/>
    <dgm:cxn modelId="{B8742191-9CE1-4435-83FA-479263C29A3C}" type="presParOf" srcId="{38433C74-65B5-45D4-97FB-A8114F95DB3C}" destId="{C1C43B68-CADD-44D1-A04C-11E0B6DE4CFC}" srcOrd="5" destOrd="0" presId="urn:microsoft.com/office/officeart/2005/8/layout/orgChart1"/>
    <dgm:cxn modelId="{AE61DD66-06B5-4CAE-83BC-A5052AC14C2C}" type="presParOf" srcId="{C1C43B68-CADD-44D1-A04C-11E0B6DE4CFC}" destId="{9C4D9A1F-FDDC-410A-9577-119138433B69}" srcOrd="0" destOrd="0" presId="urn:microsoft.com/office/officeart/2005/8/layout/orgChart1"/>
    <dgm:cxn modelId="{7CE05312-D628-4A6A-90E9-157A1AFACCBA}" type="presParOf" srcId="{9C4D9A1F-FDDC-410A-9577-119138433B69}" destId="{A956295E-6AB6-4B08-8EF8-731C817A5826}" srcOrd="0" destOrd="0" presId="urn:microsoft.com/office/officeart/2005/8/layout/orgChart1"/>
    <dgm:cxn modelId="{4A49D579-A65B-4F2F-909D-72A22F43C283}" type="presParOf" srcId="{9C4D9A1F-FDDC-410A-9577-119138433B69}" destId="{D81ED852-2255-4D40-828A-25A8E2649C80}" srcOrd="1" destOrd="0" presId="urn:microsoft.com/office/officeart/2005/8/layout/orgChart1"/>
    <dgm:cxn modelId="{F811031A-42EF-4410-98A8-45875ECEC615}" type="presParOf" srcId="{C1C43B68-CADD-44D1-A04C-11E0B6DE4CFC}" destId="{55132406-0A35-447F-8A0B-B698AE5011FA}" srcOrd="1" destOrd="0" presId="urn:microsoft.com/office/officeart/2005/8/layout/orgChart1"/>
    <dgm:cxn modelId="{CE276621-12D5-49F4-A205-89560830F003}" type="presParOf" srcId="{C1C43B68-CADD-44D1-A04C-11E0B6DE4CFC}" destId="{E5E07E13-D06C-4822-89C4-9D7F75A505B2}" srcOrd="2" destOrd="0" presId="urn:microsoft.com/office/officeart/2005/8/layout/orgChart1"/>
    <dgm:cxn modelId="{266BFE99-3340-43F2-ACD1-AF1DA1CD1131}" type="presParOf" srcId="{38433C74-65B5-45D4-97FB-A8114F95DB3C}" destId="{AE064CE9-FE8A-4A2A-8250-FDDD1630B84A}" srcOrd="6" destOrd="0" presId="urn:microsoft.com/office/officeart/2005/8/layout/orgChart1"/>
    <dgm:cxn modelId="{A14BC548-F265-4E05-AF62-9B6517E4D960}" type="presParOf" srcId="{38433C74-65B5-45D4-97FB-A8114F95DB3C}" destId="{7B691F3B-5654-41ED-97F6-1ACBABCCFA39}" srcOrd="7" destOrd="0" presId="urn:microsoft.com/office/officeart/2005/8/layout/orgChart1"/>
    <dgm:cxn modelId="{F48C2D90-59C3-4C76-AC51-C8EE8F841309}" type="presParOf" srcId="{7B691F3B-5654-41ED-97F6-1ACBABCCFA39}" destId="{AA9F4B36-F8C8-4275-99C8-FD2F0824DC80}" srcOrd="0" destOrd="0" presId="urn:microsoft.com/office/officeart/2005/8/layout/orgChart1"/>
    <dgm:cxn modelId="{3D35E855-FB87-4861-89B2-A6FB95E633F3}" type="presParOf" srcId="{AA9F4B36-F8C8-4275-99C8-FD2F0824DC80}" destId="{7561037D-AA1C-4ACB-9E19-BBFDA9245661}" srcOrd="0" destOrd="0" presId="urn:microsoft.com/office/officeart/2005/8/layout/orgChart1"/>
    <dgm:cxn modelId="{3A86C49A-E817-46F9-A423-1D195BB3FF5A}" type="presParOf" srcId="{AA9F4B36-F8C8-4275-99C8-FD2F0824DC80}" destId="{8D902E11-FB91-4B0E-8987-9AF78917A1D1}" srcOrd="1" destOrd="0" presId="urn:microsoft.com/office/officeart/2005/8/layout/orgChart1"/>
    <dgm:cxn modelId="{3297B83E-17EE-406C-B464-A0132DC33195}" type="presParOf" srcId="{7B691F3B-5654-41ED-97F6-1ACBABCCFA39}" destId="{2A394B7F-789E-4113-997C-CC4693977BE8}" srcOrd="1" destOrd="0" presId="urn:microsoft.com/office/officeart/2005/8/layout/orgChart1"/>
    <dgm:cxn modelId="{FEC1B0D6-A3FE-4A4B-99FE-E53C249EEEC4}" type="presParOf" srcId="{7B691F3B-5654-41ED-97F6-1ACBABCCFA39}" destId="{7126CA4C-71E1-409B-A45E-B548805FBDE2}" srcOrd="2" destOrd="0" presId="urn:microsoft.com/office/officeart/2005/8/layout/orgChart1"/>
    <dgm:cxn modelId="{C3F4E01A-A820-43F7-A0FC-DBF9E3C94FDE}" type="presParOf" srcId="{38433C74-65B5-45D4-97FB-A8114F95DB3C}" destId="{B9CC5CE9-C766-45F1-83FC-143AF723FF78}" srcOrd="8" destOrd="0" presId="urn:microsoft.com/office/officeart/2005/8/layout/orgChart1"/>
    <dgm:cxn modelId="{2913F1B8-3D23-4E6F-88A7-23745424A155}" type="presParOf" srcId="{38433C74-65B5-45D4-97FB-A8114F95DB3C}" destId="{1740377D-772A-4378-AEA3-CF0F0A7C7357}" srcOrd="9" destOrd="0" presId="urn:microsoft.com/office/officeart/2005/8/layout/orgChart1"/>
    <dgm:cxn modelId="{079897E5-79B0-4725-B784-3142ACA2EDA9}" type="presParOf" srcId="{1740377D-772A-4378-AEA3-CF0F0A7C7357}" destId="{614C598A-AD91-45C2-B8AF-19161F4D1910}" srcOrd="0" destOrd="0" presId="urn:microsoft.com/office/officeart/2005/8/layout/orgChart1"/>
    <dgm:cxn modelId="{1622FD52-1908-4F22-B3C1-54AC3DFBD9EF}" type="presParOf" srcId="{614C598A-AD91-45C2-B8AF-19161F4D1910}" destId="{C6AE7B35-D76B-407C-880A-5E4115B8C5B5}" srcOrd="0" destOrd="0" presId="urn:microsoft.com/office/officeart/2005/8/layout/orgChart1"/>
    <dgm:cxn modelId="{FC5941CD-BD74-43C3-9C8B-2C99864F028D}" type="presParOf" srcId="{614C598A-AD91-45C2-B8AF-19161F4D1910}" destId="{B83FC9E7-FDD4-4BEC-BE9C-52656371E7B7}" srcOrd="1" destOrd="0" presId="urn:microsoft.com/office/officeart/2005/8/layout/orgChart1"/>
    <dgm:cxn modelId="{46363758-4CDB-48AA-8DB3-5855FE5F7F61}" type="presParOf" srcId="{1740377D-772A-4378-AEA3-CF0F0A7C7357}" destId="{C2A1203B-35DC-4137-8BA5-A4C2C46D826D}" srcOrd="1" destOrd="0" presId="urn:microsoft.com/office/officeart/2005/8/layout/orgChart1"/>
    <dgm:cxn modelId="{166E656E-0A54-444F-98E6-6777605B1200}" type="presParOf" srcId="{1740377D-772A-4378-AEA3-CF0F0A7C7357}" destId="{8EB18C7D-F8E6-4626-9B4B-C2CEEAAEDC4E}" srcOrd="2" destOrd="0" presId="urn:microsoft.com/office/officeart/2005/8/layout/orgChart1"/>
    <dgm:cxn modelId="{2C2F73D2-E26C-4B2B-80C4-EF522F72081D}" type="presParOf" srcId="{BAF52AF7-98E6-4E0D-A477-DB9C884FE0B8}" destId="{A3EBCE95-3205-4E3E-A87E-73FBFD1F4E5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13FD9A-5415-4775-BCB0-ED2BCCEC73E9}">
      <dsp:nvSpPr>
        <dsp:cNvPr id="0" name=""/>
        <dsp:cNvSpPr/>
      </dsp:nvSpPr>
      <dsp:spPr>
        <a:xfrm>
          <a:off x="4076145" y="1833142"/>
          <a:ext cx="2282029" cy="219497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Nuclear Reactor Integrity</a:t>
          </a:r>
          <a:endParaRPr lang="en-MY" sz="2900" kern="1200" dirty="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4410340" y="2154588"/>
        <a:ext cx="1613639" cy="1552080"/>
      </dsp:txXfrm>
    </dsp:sp>
    <dsp:sp modelId="{087F800B-46C4-449E-995B-AF735BAE23A3}">
      <dsp:nvSpPr>
        <dsp:cNvPr id="0" name=""/>
        <dsp:cNvSpPr/>
      </dsp:nvSpPr>
      <dsp:spPr>
        <a:xfrm rot="19517349">
          <a:off x="6266242" y="1751101"/>
          <a:ext cx="488389" cy="5673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1800" kern="120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6279279" y="1906280"/>
        <a:ext cx="341872" cy="340389"/>
      </dsp:txXfrm>
    </dsp:sp>
    <dsp:sp modelId="{9B8CA736-5459-4E2B-AF61-F86F0D453152}">
      <dsp:nvSpPr>
        <dsp:cNvPr id="0" name=""/>
        <dsp:cNvSpPr/>
      </dsp:nvSpPr>
      <dsp:spPr>
        <a:xfrm>
          <a:off x="6721223" y="183092"/>
          <a:ext cx="2015287" cy="201528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Materials Science and Engineering</a:t>
          </a:r>
          <a:endParaRPr lang="en-MY" sz="1800" kern="1200" dirty="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016355" y="478224"/>
        <a:ext cx="1425023" cy="1425023"/>
      </dsp:txXfrm>
    </dsp:sp>
    <dsp:sp modelId="{D6954F14-47E2-4CF8-AB23-07B67918296B}">
      <dsp:nvSpPr>
        <dsp:cNvPr id="0" name=""/>
        <dsp:cNvSpPr/>
      </dsp:nvSpPr>
      <dsp:spPr>
        <a:xfrm rot="2210284">
          <a:off x="6259884" y="3657845"/>
          <a:ext cx="613338" cy="5673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1800" kern="120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6276875" y="3720288"/>
        <a:ext cx="443144" cy="340389"/>
      </dsp:txXfrm>
    </dsp:sp>
    <dsp:sp modelId="{224D6CC7-07A9-483C-A1CE-7D85AA2227BB}">
      <dsp:nvSpPr>
        <dsp:cNvPr id="0" name=""/>
        <dsp:cNvSpPr/>
      </dsp:nvSpPr>
      <dsp:spPr>
        <a:xfrm>
          <a:off x="6842344" y="3895321"/>
          <a:ext cx="2015287" cy="2015287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Radiation Effects </a:t>
          </a:r>
          <a:endParaRPr lang="en-MY" sz="1800" kern="1200" dirty="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137476" y="4190453"/>
        <a:ext cx="1425023" cy="1425023"/>
      </dsp:txXfrm>
    </dsp:sp>
    <dsp:sp modelId="{7F94528F-C33C-4963-805A-2E97AEA08DB0}">
      <dsp:nvSpPr>
        <dsp:cNvPr id="0" name=""/>
        <dsp:cNvSpPr/>
      </dsp:nvSpPr>
      <dsp:spPr>
        <a:xfrm rot="8608419">
          <a:off x="3517446" y="3667373"/>
          <a:ext cx="644086" cy="5673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1800" kern="120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 rot="10800000">
        <a:off x="3670926" y="3730187"/>
        <a:ext cx="473892" cy="340389"/>
      </dsp:txXfrm>
    </dsp:sp>
    <dsp:sp modelId="{C50B2415-DFBE-4B7C-8073-F28567A8B418}">
      <dsp:nvSpPr>
        <dsp:cNvPr id="0" name=""/>
        <dsp:cNvSpPr/>
      </dsp:nvSpPr>
      <dsp:spPr>
        <a:xfrm>
          <a:off x="1519191" y="3915635"/>
          <a:ext cx="2015287" cy="201528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Remediation and Monitoring</a:t>
          </a:r>
          <a:endParaRPr lang="en-MY" sz="1800" kern="1200" dirty="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814323" y="4210767"/>
        <a:ext cx="1425023" cy="1425023"/>
      </dsp:txXfrm>
    </dsp:sp>
    <dsp:sp modelId="{1A8E97E0-B7E8-4B8B-9B11-26EF4A1A9AD7}">
      <dsp:nvSpPr>
        <dsp:cNvPr id="0" name=""/>
        <dsp:cNvSpPr/>
      </dsp:nvSpPr>
      <dsp:spPr>
        <a:xfrm rot="12862865">
          <a:off x="3657464" y="1751469"/>
          <a:ext cx="501847" cy="5673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1800" kern="120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 rot="10800000">
        <a:off x="3794867" y="1907441"/>
        <a:ext cx="351293" cy="340389"/>
      </dsp:txXfrm>
    </dsp:sp>
    <dsp:sp modelId="{1DAF5D68-1079-472C-8D35-89DD1179538E}">
      <dsp:nvSpPr>
        <dsp:cNvPr id="0" name=""/>
        <dsp:cNvSpPr/>
      </dsp:nvSpPr>
      <dsp:spPr>
        <a:xfrm>
          <a:off x="1666683" y="183103"/>
          <a:ext cx="2015287" cy="201528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Reactor Components</a:t>
          </a:r>
          <a:endParaRPr lang="en-MY" sz="1800" kern="1200" dirty="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961815" y="478235"/>
        <a:ext cx="1425023" cy="14250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CC5CE9-C766-45F1-83FC-143AF723FF78}">
      <dsp:nvSpPr>
        <dsp:cNvPr id="0" name=""/>
        <dsp:cNvSpPr/>
      </dsp:nvSpPr>
      <dsp:spPr>
        <a:xfrm>
          <a:off x="5872980" y="842131"/>
          <a:ext cx="4550104" cy="10593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1373"/>
              </a:lnTo>
              <a:lnTo>
                <a:pt x="4550104" y="861373"/>
              </a:lnTo>
              <a:lnTo>
                <a:pt x="4550104" y="105931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064CE9-FE8A-4A2A-8250-FDDD1630B84A}">
      <dsp:nvSpPr>
        <dsp:cNvPr id="0" name=""/>
        <dsp:cNvSpPr/>
      </dsp:nvSpPr>
      <dsp:spPr>
        <a:xfrm>
          <a:off x="5872980" y="842131"/>
          <a:ext cx="1921286" cy="10593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1373"/>
              </a:lnTo>
              <a:lnTo>
                <a:pt x="1921286" y="861373"/>
              </a:lnTo>
              <a:lnTo>
                <a:pt x="1921286" y="105931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C9AAA9-EB51-499E-8D39-95B4A700EC5D}">
      <dsp:nvSpPr>
        <dsp:cNvPr id="0" name=""/>
        <dsp:cNvSpPr/>
      </dsp:nvSpPr>
      <dsp:spPr>
        <a:xfrm>
          <a:off x="5513181" y="842131"/>
          <a:ext cx="359798" cy="1059318"/>
        </a:xfrm>
        <a:custGeom>
          <a:avLst/>
          <a:gdLst/>
          <a:ahLst/>
          <a:cxnLst/>
          <a:rect l="0" t="0" r="0" b="0"/>
          <a:pathLst>
            <a:path>
              <a:moveTo>
                <a:pt x="359798" y="0"/>
              </a:moveTo>
              <a:lnTo>
                <a:pt x="359798" y="861373"/>
              </a:lnTo>
              <a:lnTo>
                <a:pt x="0" y="861373"/>
              </a:lnTo>
              <a:lnTo>
                <a:pt x="0" y="105931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8A86AD-9F9C-4344-932F-4E735C390909}">
      <dsp:nvSpPr>
        <dsp:cNvPr id="0" name=""/>
        <dsp:cNvSpPr/>
      </dsp:nvSpPr>
      <dsp:spPr>
        <a:xfrm>
          <a:off x="3187964" y="842131"/>
          <a:ext cx="2685016" cy="1055501"/>
        </a:xfrm>
        <a:custGeom>
          <a:avLst/>
          <a:gdLst/>
          <a:ahLst/>
          <a:cxnLst/>
          <a:rect l="0" t="0" r="0" b="0"/>
          <a:pathLst>
            <a:path>
              <a:moveTo>
                <a:pt x="2685016" y="0"/>
              </a:moveTo>
              <a:lnTo>
                <a:pt x="2685016" y="857555"/>
              </a:lnTo>
              <a:lnTo>
                <a:pt x="0" y="857555"/>
              </a:lnTo>
              <a:lnTo>
                <a:pt x="0" y="1055501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014C13-8D00-4916-9894-20ECD7ED4C60}">
      <dsp:nvSpPr>
        <dsp:cNvPr id="0" name=""/>
        <dsp:cNvSpPr/>
      </dsp:nvSpPr>
      <dsp:spPr>
        <a:xfrm>
          <a:off x="951011" y="842131"/>
          <a:ext cx="4921968" cy="1059318"/>
        </a:xfrm>
        <a:custGeom>
          <a:avLst/>
          <a:gdLst/>
          <a:ahLst/>
          <a:cxnLst/>
          <a:rect l="0" t="0" r="0" b="0"/>
          <a:pathLst>
            <a:path>
              <a:moveTo>
                <a:pt x="4921968" y="0"/>
              </a:moveTo>
              <a:lnTo>
                <a:pt x="4921968" y="861373"/>
              </a:lnTo>
              <a:lnTo>
                <a:pt x="0" y="861373"/>
              </a:lnTo>
              <a:lnTo>
                <a:pt x="0" y="105931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0CEFEA-2BF8-4FC8-A02E-DB7D25789D50}">
      <dsp:nvSpPr>
        <dsp:cNvPr id="0" name=""/>
        <dsp:cNvSpPr/>
      </dsp:nvSpPr>
      <dsp:spPr>
        <a:xfrm>
          <a:off x="2479244" y="33392"/>
          <a:ext cx="6787472" cy="8087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chemeClr val="tx1"/>
              </a:solidFill>
            </a:rPr>
            <a:t>Classifications of Materials</a:t>
          </a:r>
        </a:p>
      </dsp:txBody>
      <dsp:txXfrm>
        <a:off x="2479244" y="33392"/>
        <a:ext cx="6787472" cy="808738"/>
      </dsp:txXfrm>
    </dsp:sp>
    <dsp:sp modelId="{3ED9F390-5784-4020-BF5C-EA9176E45337}">
      <dsp:nvSpPr>
        <dsp:cNvPr id="0" name=""/>
        <dsp:cNvSpPr/>
      </dsp:nvSpPr>
      <dsp:spPr>
        <a:xfrm>
          <a:off x="8414" y="1901450"/>
          <a:ext cx="1885194" cy="9425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Metals and alloys</a:t>
          </a:r>
        </a:p>
      </dsp:txBody>
      <dsp:txXfrm>
        <a:off x="8414" y="1901450"/>
        <a:ext cx="1885194" cy="942597"/>
      </dsp:txXfrm>
    </dsp:sp>
    <dsp:sp modelId="{5A57D741-2812-4C8F-8C1F-AD0503279D8D}">
      <dsp:nvSpPr>
        <dsp:cNvPr id="0" name=""/>
        <dsp:cNvSpPr/>
      </dsp:nvSpPr>
      <dsp:spPr>
        <a:xfrm>
          <a:off x="2245366" y="1897633"/>
          <a:ext cx="1885194" cy="9335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Ceramic and glasses</a:t>
          </a:r>
        </a:p>
      </dsp:txBody>
      <dsp:txXfrm>
        <a:off x="2245366" y="1897633"/>
        <a:ext cx="1885194" cy="933576"/>
      </dsp:txXfrm>
    </dsp:sp>
    <dsp:sp modelId="{A956295E-6AB6-4B08-8EF8-731C817A5826}">
      <dsp:nvSpPr>
        <dsp:cNvPr id="0" name=""/>
        <dsp:cNvSpPr/>
      </dsp:nvSpPr>
      <dsp:spPr>
        <a:xfrm>
          <a:off x="4570584" y="1901450"/>
          <a:ext cx="1885194" cy="9425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Polymers (Plastics)</a:t>
          </a:r>
        </a:p>
      </dsp:txBody>
      <dsp:txXfrm>
        <a:off x="4570584" y="1901450"/>
        <a:ext cx="1885194" cy="942597"/>
      </dsp:txXfrm>
    </dsp:sp>
    <dsp:sp modelId="{7561037D-AA1C-4ACB-9E19-BBFDA9245661}">
      <dsp:nvSpPr>
        <dsp:cNvPr id="0" name=""/>
        <dsp:cNvSpPr/>
      </dsp:nvSpPr>
      <dsp:spPr>
        <a:xfrm>
          <a:off x="6851669" y="1901450"/>
          <a:ext cx="1885194" cy="9425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Composites</a:t>
          </a:r>
        </a:p>
      </dsp:txBody>
      <dsp:txXfrm>
        <a:off x="6851669" y="1901450"/>
        <a:ext cx="1885194" cy="942597"/>
      </dsp:txXfrm>
    </dsp:sp>
    <dsp:sp modelId="{C6AE7B35-D76B-407C-880A-5E4115B8C5B5}">
      <dsp:nvSpPr>
        <dsp:cNvPr id="0" name=""/>
        <dsp:cNvSpPr/>
      </dsp:nvSpPr>
      <dsp:spPr>
        <a:xfrm>
          <a:off x="9132754" y="1901450"/>
          <a:ext cx="2580661" cy="9425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Semiconductors</a:t>
          </a:r>
        </a:p>
      </dsp:txBody>
      <dsp:txXfrm>
        <a:off x="9132754" y="1901450"/>
        <a:ext cx="2580661" cy="9425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5EB116-04A3-480F-91B7-D7E827C3C938}" type="datetimeFigureOut">
              <a:rPr lang="en-MY" smtClean="0"/>
              <a:pPr/>
              <a:t>16/3/2026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D42A4B-3878-42EE-8797-C31C71C3E788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73497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1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23678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dirty="0"/>
              <a:t>The more fundamental aspects of radiation effects can be described on the atomic</a:t>
            </a:r>
          </a:p>
          <a:p>
            <a:r>
              <a:rPr lang="en-MY" dirty="0"/>
              <a:t>scale.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2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59735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36286-4B8E-E135-8BE1-83E6EEDBE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69FFB1-AF22-2371-CEC2-B4142EAB78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2BD592-5A35-CB57-1930-84E66281A3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dirty="0"/>
              <a:t>The more fundamental aspects of radiation effects can be described on the atomic</a:t>
            </a:r>
          </a:p>
          <a:p>
            <a:r>
              <a:rPr lang="en-MY" dirty="0"/>
              <a:t>scale.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1DCCB8-CD3D-2BC3-1DBC-A9898B06D0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3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56271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2D1D6-99F0-BCB8-00BE-981CD36E5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50CEBA-B32F-2557-3ABD-DD0759C9A1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2F3BFC-DE21-0425-E82A-BC36488A82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dirty="0"/>
              <a:t>The more fundamental aspects of radiation effects can be described on the atomic</a:t>
            </a:r>
          </a:p>
          <a:p>
            <a:r>
              <a:rPr lang="en-MY" dirty="0"/>
              <a:t>scale.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C1529B-3C30-E58B-956B-93A581C336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4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61360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37A46-9B6B-8E77-67B3-EC6BD0E7E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C5FBC2-2101-9B65-62D7-0363E9772C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B5A2D5-9479-C59D-200F-EB623E0296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dirty="0"/>
              <a:t>The more fundamental aspects of radiation effects can be described on the atomic</a:t>
            </a:r>
          </a:p>
          <a:p>
            <a:r>
              <a:rPr lang="en-MY" dirty="0"/>
              <a:t>scale.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269FF5-5859-6C46-D73F-4B140FCC08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5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544034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54276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0A9EC49-E392-45B3-8F85-FC066DE699CC}" type="slidenum">
              <a:rPr lang="ja-JP" altLang="en-US"/>
              <a:pPr>
                <a:spcBef>
                  <a:spcPct val="0"/>
                </a:spcBef>
              </a:pPr>
              <a:t>17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349052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18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846565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27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8602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9CB8-F204-4D06-B913-C5A26A89888A}" type="datetimeFigureOut">
              <a:rPr lang="en-US" dirty="0"/>
              <a:pPr/>
              <a:t>3/16/2026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E300-0A13-4A81-945A-7333C271A069}" type="datetimeFigureOut">
              <a:rPr lang="en-US" dirty="0"/>
              <a:pPr/>
              <a:t>3/16/2026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1962-1EA4-46E7-BCB0-F36CE46D1A59}" type="datetimeFigureOut">
              <a:rPr lang="en-US" dirty="0"/>
              <a:pPr/>
              <a:t>3/16/2026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B376-B19C-488D-ABEB-03C7E6E9E3E0}" type="datetimeFigureOut">
              <a:rPr lang="en-US" dirty="0"/>
              <a:pPr/>
              <a:t>3/16/2026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077B-A50F-4D64-8574-E2D6A98A5553}" type="datetimeFigureOut">
              <a:rPr lang="en-US" dirty="0"/>
              <a:pPr/>
              <a:t>3/16/2026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2A62-1983-43A1-A163-D8AA46534C80}" type="datetimeFigureOut">
              <a:rPr lang="en-US" dirty="0"/>
              <a:pPr/>
              <a:t>3/16/2026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3E3B-34E3-4345-B2A1-994B83598A9C}" type="datetimeFigureOut">
              <a:rPr lang="en-US" dirty="0"/>
              <a:pPr/>
              <a:t>3/16/2026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6C96-82A1-4D77-8ADA-627AC6FE3D65}" type="datetimeFigureOut">
              <a:rPr lang="en-US" dirty="0"/>
              <a:pPr/>
              <a:t>3/16/2026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2C1E-28F2-47E9-802D-339E64E2F920}" type="datetimeFigureOut">
              <a:rPr lang="en-US" dirty="0"/>
              <a:pPr/>
              <a:t>3/16/2026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4271A48-F18A-45B3-BC05-1E27DA3F88AF}" type="datetimeFigureOut">
              <a:rPr lang="en-US" dirty="0"/>
              <a:pPr/>
              <a:t>3/16/2026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747F8-9654-4282-85D2-65F41AAE7A75}" type="datetimeFigureOut">
              <a:rPr lang="en-US" dirty="0"/>
              <a:pPr/>
              <a:t>3/16/2026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DC5B261-8843-42D1-AAFC-05E20E2D9B97}" type="datetimeFigureOut">
              <a:rPr lang="en-US" dirty="0"/>
              <a:pPr/>
              <a:t>3/16/2026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764779"/>
            <a:ext cx="10058400" cy="1895758"/>
          </a:xfrm>
        </p:spPr>
        <p:txBody>
          <a:bodyPr>
            <a:normAutofit/>
          </a:bodyPr>
          <a:lstStyle/>
          <a:p>
            <a:pPr algn="ctr"/>
            <a:r>
              <a:rPr lang="en-MY" sz="5400" b="1" dirty="0">
                <a:solidFill>
                  <a:schemeClr val="accent3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NUCLEAR REACTOR MATERIALS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943670"/>
            <a:ext cx="10058400" cy="438470"/>
          </a:xfrm>
        </p:spPr>
        <p:txBody>
          <a:bodyPr>
            <a:normAutofit/>
          </a:bodyPr>
          <a:lstStyle/>
          <a:p>
            <a:r>
              <a:rPr lang="en-MY" b="1" spc="0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1. INTRODUCTION TO NUCLEAR REACTORS AND MATERIALS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9F58EA1-697C-1A5B-7528-D3A062325D6F}"/>
              </a:ext>
            </a:extLst>
          </p:cNvPr>
          <p:cNvSpPr txBox="1">
            <a:spLocks/>
          </p:cNvSpPr>
          <p:nvPr/>
        </p:nvSpPr>
        <p:spPr>
          <a:xfrm>
            <a:off x="8603227" y="5314203"/>
            <a:ext cx="3588773" cy="100794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MY" spc="0" dirty="0">
                <a:latin typeface="+mn-lt"/>
              </a:rPr>
              <a:t>Notes compiled by: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MY" spc="0" dirty="0" err="1">
                <a:latin typeface="+mn-lt"/>
              </a:rPr>
              <a:t>Dr.</a:t>
            </a:r>
            <a:r>
              <a:rPr lang="en-MY" spc="0" dirty="0">
                <a:latin typeface="+mn-lt"/>
              </a:rPr>
              <a:t> </a:t>
            </a:r>
            <a:r>
              <a:rPr lang="en-MY" spc="0" dirty="0" err="1">
                <a:latin typeface="+mn-lt"/>
              </a:rPr>
              <a:t>goh</a:t>
            </a:r>
            <a:r>
              <a:rPr lang="en-MY" spc="0" dirty="0">
                <a:latin typeface="+mn-lt"/>
              </a:rPr>
              <a:t> </a:t>
            </a:r>
            <a:r>
              <a:rPr lang="en-MY" spc="0" dirty="0" err="1">
                <a:latin typeface="+mn-lt"/>
              </a:rPr>
              <a:t>pei</a:t>
            </a:r>
            <a:r>
              <a:rPr lang="en-MY" spc="0" dirty="0">
                <a:latin typeface="+mn-lt"/>
              </a:rPr>
              <a:t> </a:t>
            </a:r>
            <a:r>
              <a:rPr lang="en-MY" spc="0" dirty="0" err="1">
                <a:latin typeface="+mn-lt"/>
              </a:rPr>
              <a:t>sean</a:t>
            </a:r>
            <a:endParaRPr lang="en-MY" spc="0" dirty="0">
              <a:latin typeface="+mn-lt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MY" spc="0" dirty="0" err="1">
                <a:latin typeface="+mn-lt"/>
              </a:rPr>
              <a:t>Dr.</a:t>
            </a:r>
            <a:r>
              <a:rPr lang="en-MY" spc="0" dirty="0">
                <a:latin typeface="+mn-lt"/>
              </a:rPr>
              <a:t> Mohsin </a:t>
            </a:r>
            <a:r>
              <a:rPr lang="en-MY" spc="0" dirty="0" err="1">
                <a:latin typeface="+mn-lt"/>
              </a:rPr>
              <a:t>mohd</a:t>
            </a:r>
            <a:r>
              <a:rPr lang="en-MY" spc="0" dirty="0">
                <a:latin typeface="+mn-lt"/>
              </a:rPr>
              <a:t> sies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MY" spc="0" dirty="0" err="1">
                <a:latin typeface="+mn-lt"/>
              </a:rPr>
              <a:t>Dr.</a:t>
            </a:r>
            <a:r>
              <a:rPr lang="en-MY" spc="0" dirty="0">
                <a:latin typeface="+mn-lt"/>
              </a:rPr>
              <a:t> Nor Afifah </a:t>
            </a:r>
            <a:r>
              <a:rPr lang="en-MY" spc="0" dirty="0" err="1">
                <a:latin typeface="+mn-lt"/>
              </a:rPr>
              <a:t>basri</a:t>
            </a:r>
            <a:endParaRPr lang="en-MY" spc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27924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36320" y="1274326"/>
            <a:ext cx="10515600" cy="54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C570319-7E7A-1EF0-7211-D84675A81C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0119060"/>
              </p:ext>
            </p:extLst>
          </p:nvPr>
        </p:nvGraphicFramePr>
        <p:xfrm>
          <a:off x="1036320" y="0"/>
          <a:ext cx="10434320" cy="635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4241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89A62FD-86D8-E076-CD95-953122DAC4C2}"/>
              </a:ext>
            </a:extLst>
          </p:cNvPr>
          <p:cNvSpPr txBox="1">
            <a:spLocks/>
          </p:cNvSpPr>
          <p:nvPr/>
        </p:nvSpPr>
        <p:spPr>
          <a:xfrm>
            <a:off x="524347" y="274320"/>
            <a:ext cx="11074400" cy="8810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Light Water </a:t>
            </a:r>
            <a:r>
              <a:rPr lang="en-MY" b="1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Reactor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5AE7DE-1018-C9B8-E00A-2660A83D8D09}"/>
              </a:ext>
            </a:extLst>
          </p:cNvPr>
          <p:cNvSpPr txBox="1"/>
          <p:nvPr/>
        </p:nvSpPr>
        <p:spPr>
          <a:xfrm>
            <a:off x="524346" y="1319167"/>
            <a:ext cx="11074399" cy="4134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LWRs rely on the thermal fission of enriched uranium and on normal or ‘light’ water for neutron moderation and heat transfer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LWRs fall into two major categories –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research </a:t>
            </a:r>
            <a:r>
              <a:rPr lang="en-US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reactors 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and </a:t>
            </a:r>
            <a:r>
              <a:rPr lang="en-US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power reactors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Research reactors are small, on the order of 1MW thermal power, and are optimized to provide intense neutron fluxes for sample irradiation.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Research reactors are fueled with a few kilograms of enriched uranium in fuel rods that are clad with zirconium alloy or with aluminum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Power reactors are generally much larger, on the order of 2 GW of thermal power, and are designed to produce electricity by the adiabatic expansion of steam in a turbine.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Two major competing design – BWR and PWR</a:t>
            </a:r>
          </a:p>
        </p:txBody>
      </p:sp>
    </p:spTree>
    <p:extLst>
      <p:ext uri="{BB962C8B-B14F-4D97-AF65-F5344CB8AC3E}">
        <p14:creationId xmlns:p14="http://schemas.microsoft.com/office/powerpoint/2010/main" val="2425801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739" y="1363384"/>
            <a:ext cx="4974112" cy="49336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7653" y="1509048"/>
            <a:ext cx="5317608" cy="478800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24259" y="1093371"/>
            <a:ext cx="17361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Typical PWR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048785" y="1093371"/>
            <a:ext cx="17573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Typical BWR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BEFF7A-5178-5108-9E86-00F91098899F}"/>
              </a:ext>
            </a:extLst>
          </p:cNvPr>
          <p:cNvSpPr txBox="1">
            <a:spLocks/>
          </p:cNvSpPr>
          <p:nvPr/>
        </p:nvSpPr>
        <p:spPr>
          <a:xfrm>
            <a:off x="558800" y="0"/>
            <a:ext cx="11074400" cy="8810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Light Water </a:t>
            </a:r>
            <a:r>
              <a:rPr lang="en-MY" b="1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Reactor</a:t>
            </a:r>
          </a:p>
        </p:txBody>
      </p:sp>
    </p:spTree>
    <p:extLst>
      <p:ext uri="{BB962C8B-B14F-4D97-AF65-F5344CB8AC3E}">
        <p14:creationId xmlns:p14="http://schemas.microsoft.com/office/powerpoint/2010/main" val="3477629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4F377-8145-DD4D-F043-DF50411A6897}"/>
              </a:ext>
            </a:extLst>
          </p:cNvPr>
          <p:cNvSpPr txBox="1">
            <a:spLocks/>
          </p:cNvSpPr>
          <p:nvPr/>
        </p:nvSpPr>
        <p:spPr>
          <a:xfrm>
            <a:off x="558800" y="213360"/>
            <a:ext cx="11074400" cy="8810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BWR Material Map</a:t>
            </a:r>
            <a:endParaRPr lang="en-MY" b="1" dirty="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9822F3-FECA-CA2D-12DC-BC7A53A04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364" y="1239520"/>
            <a:ext cx="9055271" cy="470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2450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FAD76CD-AF47-F467-B6E9-F5BFF81E48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875" y="1320800"/>
            <a:ext cx="8674249" cy="499872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4D58CFD-3AFD-C99C-64A2-A16291DDF4D2}"/>
              </a:ext>
            </a:extLst>
          </p:cNvPr>
          <p:cNvSpPr txBox="1">
            <a:spLocks/>
          </p:cNvSpPr>
          <p:nvPr/>
        </p:nvSpPr>
        <p:spPr>
          <a:xfrm>
            <a:off x="558800" y="213360"/>
            <a:ext cx="11074400" cy="8810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PWR Material Map</a:t>
            </a:r>
            <a:endParaRPr lang="en-MY" b="1" dirty="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103662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6520" y="739184"/>
            <a:ext cx="9555480" cy="53796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492AA6-663B-F9D6-6101-717C597B1E5A}"/>
              </a:ext>
            </a:extLst>
          </p:cNvPr>
          <p:cNvSpPr txBox="1">
            <a:spLocks/>
          </p:cNvSpPr>
          <p:nvPr/>
        </p:nvSpPr>
        <p:spPr>
          <a:xfrm>
            <a:off x="558800" y="0"/>
            <a:ext cx="11074400" cy="8810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PWR Material Map</a:t>
            </a:r>
            <a:endParaRPr lang="en-MY" b="1" dirty="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95C7402-0AAC-6929-1F8F-91A1A639411B}"/>
              </a:ext>
            </a:extLst>
          </p:cNvPr>
          <p:cNvSpPr/>
          <p:nvPr/>
        </p:nvSpPr>
        <p:spPr>
          <a:xfrm>
            <a:off x="706120" y="1849120"/>
            <a:ext cx="1229360" cy="721360"/>
          </a:xfrm>
          <a:prstGeom prst="round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Carbon Steels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DF6BF83-9F74-B833-C4DA-828FA13EBD5C}"/>
              </a:ext>
            </a:extLst>
          </p:cNvPr>
          <p:cNvSpPr/>
          <p:nvPr/>
        </p:nvSpPr>
        <p:spPr>
          <a:xfrm>
            <a:off x="706120" y="2888726"/>
            <a:ext cx="1229360" cy="72136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Stainless Steels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AC6A866-6B03-1744-6BEA-A8F51909585E}"/>
              </a:ext>
            </a:extLst>
          </p:cNvPr>
          <p:cNvSpPr/>
          <p:nvPr/>
        </p:nvSpPr>
        <p:spPr>
          <a:xfrm>
            <a:off x="706120" y="3928332"/>
            <a:ext cx="1229360" cy="721360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Nickel Alloys</a:t>
            </a:r>
            <a:endParaRPr lang="en-MY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238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8D6C0B3-19AD-A81B-0734-ECE712DCC143}"/>
              </a:ext>
            </a:extLst>
          </p:cNvPr>
          <p:cNvSpPr txBox="1">
            <a:spLocks/>
          </p:cNvSpPr>
          <p:nvPr/>
        </p:nvSpPr>
        <p:spPr>
          <a:xfrm>
            <a:off x="524347" y="508000"/>
            <a:ext cx="11074400" cy="8810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Material Science and Engineering</a:t>
            </a:r>
            <a:endParaRPr lang="en-MY" b="1" dirty="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E83A76-7CDE-99AF-15A6-A26B81F6A8CB}"/>
              </a:ext>
            </a:extLst>
          </p:cNvPr>
          <p:cNvSpPr txBox="1"/>
          <p:nvPr/>
        </p:nvSpPr>
        <p:spPr>
          <a:xfrm>
            <a:off x="524347" y="1741871"/>
            <a:ext cx="11074399" cy="3374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discipline of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material science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involves </a:t>
            </a: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investigating the relationships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that exist between the structures and properties of materials.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In contrast, </a:t>
            </a:r>
            <a:r>
              <a:rPr lang="en-US" sz="32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materials engineering </a:t>
            </a:r>
            <a:r>
              <a:rPr lang="en-US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is, on the basis of the structure-property correlations, </a:t>
            </a:r>
            <a:r>
              <a:rPr lang="en-US" sz="3200" u="sng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designing or engineering the structure</a:t>
            </a:r>
            <a:r>
              <a:rPr lang="en-US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 of a material to produce a predetermined set of properties.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15303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 Box 25"/>
          <p:cNvSpPr txBox="1">
            <a:spLocks noChangeArrowheads="1"/>
          </p:cNvSpPr>
          <p:nvPr/>
        </p:nvSpPr>
        <p:spPr bwMode="auto">
          <a:xfrm>
            <a:off x="2148524" y="202980"/>
            <a:ext cx="78352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ja-JP" sz="3600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Materials science in nuclear engineering</a:t>
            </a:r>
            <a:endParaRPr lang="ja-JP" altLang="en-US" sz="3600" b="1" dirty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9221" name="テキスト ボックス 6"/>
          <p:cNvSpPr txBox="1">
            <a:spLocks noChangeArrowheads="1"/>
          </p:cNvSpPr>
          <p:nvPr/>
        </p:nvSpPr>
        <p:spPr bwMode="auto">
          <a:xfrm>
            <a:off x="2063751" y="1035050"/>
            <a:ext cx="8137525" cy="954088"/>
          </a:xfrm>
          <a:prstGeom prst="rect">
            <a:avLst/>
          </a:prstGeom>
          <a:solidFill>
            <a:srgbClr val="CCFFCC"/>
          </a:solidFill>
          <a:ln w="1905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800" dirty="0"/>
              <a:t>Materials is an </a:t>
            </a:r>
            <a:r>
              <a:rPr lang="en-US" altLang="ja-JP" sz="2800" dirty="0">
                <a:solidFill>
                  <a:srgbClr val="FF0000"/>
                </a:solidFill>
              </a:rPr>
              <a:t>old technology </a:t>
            </a:r>
            <a:r>
              <a:rPr lang="en-US" altLang="ja-JP" sz="2800" dirty="0"/>
              <a:t>and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800" dirty="0"/>
              <a:t>has a long history before nuclear.</a:t>
            </a:r>
            <a:endParaRPr lang="en-US" altLang="ja-JP" sz="2400" dirty="0"/>
          </a:p>
        </p:txBody>
      </p:sp>
      <p:sp>
        <p:nvSpPr>
          <p:cNvPr id="33" name="下矢印 32"/>
          <p:cNvSpPr/>
          <p:nvPr/>
        </p:nvSpPr>
        <p:spPr>
          <a:xfrm>
            <a:off x="4295776" y="2060575"/>
            <a:ext cx="3673475" cy="433388"/>
          </a:xfrm>
          <a:prstGeom prst="downArrow">
            <a:avLst>
              <a:gd name="adj1" fmla="val 50000"/>
              <a:gd name="adj2" fmla="val 720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9223" name="テキスト ボックス 8"/>
          <p:cNvSpPr txBox="1">
            <a:spLocks noChangeArrowheads="1"/>
          </p:cNvSpPr>
          <p:nvPr/>
        </p:nvSpPr>
        <p:spPr bwMode="auto">
          <a:xfrm>
            <a:off x="2927351" y="2636839"/>
            <a:ext cx="6481763" cy="523875"/>
          </a:xfrm>
          <a:prstGeom prst="rect">
            <a:avLst/>
          </a:prstGeom>
          <a:solidFill>
            <a:srgbClr val="CCFFCC"/>
          </a:solidFill>
          <a:ln w="1905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800"/>
              <a:t>We know much about …..</a:t>
            </a: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1776413" y="3357563"/>
            <a:ext cx="1295400" cy="46196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ja-JP" sz="2400" dirty="0"/>
              <a:t>strength</a:t>
            </a:r>
            <a:endParaRPr lang="ja-JP" altLang="en-US" sz="2400" dirty="0"/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6672263" y="3357563"/>
            <a:ext cx="2735262" cy="46196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ja-JP" sz="2400" dirty="0"/>
              <a:t>corrosion resistance</a:t>
            </a:r>
            <a:endParaRPr lang="ja-JP" altLang="en-US" sz="2400" dirty="0"/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3143251" y="3357563"/>
            <a:ext cx="2447925" cy="46196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ja-JP" sz="2400" dirty="0"/>
              <a:t>electric properties</a:t>
            </a:r>
            <a:endParaRPr lang="ja-JP" altLang="en-US" sz="2400" dirty="0"/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5662614" y="3357563"/>
            <a:ext cx="865187" cy="46196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ja-JP" sz="2400" dirty="0"/>
              <a:t>cost</a:t>
            </a:r>
            <a:endParaRPr lang="ja-JP" altLang="en-US" sz="2400" dirty="0"/>
          </a:p>
        </p:txBody>
      </p:sp>
      <p:sp>
        <p:nvSpPr>
          <p:cNvPr id="40" name="十字形 39"/>
          <p:cNvSpPr/>
          <p:nvPr/>
        </p:nvSpPr>
        <p:spPr>
          <a:xfrm>
            <a:off x="5591175" y="3932238"/>
            <a:ext cx="647700" cy="576262"/>
          </a:xfrm>
          <a:prstGeom prst="plus">
            <a:avLst>
              <a:gd name="adj" fmla="val 34406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600"/>
          </a:p>
        </p:txBody>
      </p:sp>
      <p:sp>
        <p:nvSpPr>
          <p:cNvPr id="9229" name="テキスト ボックス 15"/>
          <p:cNvSpPr txBox="1">
            <a:spLocks noChangeArrowheads="1"/>
          </p:cNvSpPr>
          <p:nvPr/>
        </p:nvSpPr>
        <p:spPr bwMode="auto">
          <a:xfrm>
            <a:off x="9264651" y="3357564"/>
            <a:ext cx="10080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/>
              <a:t>・・</a:t>
            </a:r>
            <a:r>
              <a:rPr lang="en-US" altLang="ja-JP" sz="2400"/>
              <a:t>etc</a:t>
            </a:r>
            <a:endParaRPr lang="ja-JP" altLang="en-US" sz="2400"/>
          </a:p>
        </p:txBody>
      </p:sp>
      <p:sp>
        <p:nvSpPr>
          <p:cNvPr id="17422" name="テキスト ボックス 16"/>
          <p:cNvSpPr txBox="1">
            <a:spLocks noChangeArrowheads="1"/>
          </p:cNvSpPr>
          <p:nvPr/>
        </p:nvSpPr>
        <p:spPr bwMode="auto">
          <a:xfrm>
            <a:off x="2063750" y="4437063"/>
            <a:ext cx="77041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400"/>
              <a:t>For nuclear applications, we should also consider followings.</a:t>
            </a:r>
            <a:endParaRPr lang="ja-JP" altLang="en-US" sz="2400"/>
          </a:p>
        </p:txBody>
      </p:sp>
      <p:sp>
        <p:nvSpPr>
          <p:cNvPr id="17423" name="テキスト ボックス 17"/>
          <p:cNvSpPr txBox="1">
            <a:spLocks noChangeArrowheads="1"/>
          </p:cNvSpPr>
          <p:nvPr/>
        </p:nvSpPr>
        <p:spPr bwMode="auto">
          <a:xfrm>
            <a:off x="1847850" y="4995864"/>
            <a:ext cx="3024188" cy="523875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800"/>
              <a:t>nuclear properties</a:t>
            </a:r>
            <a:endParaRPr lang="ja-JP" altLang="en-US" sz="2800"/>
          </a:p>
        </p:txBody>
      </p:sp>
      <p:sp>
        <p:nvSpPr>
          <p:cNvPr id="44" name="テキスト ボックス 18"/>
          <p:cNvSpPr txBox="1">
            <a:spLocks noChangeArrowheads="1"/>
          </p:cNvSpPr>
          <p:nvPr/>
        </p:nvSpPr>
        <p:spPr bwMode="auto">
          <a:xfrm>
            <a:off x="5015226" y="4995835"/>
            <a:ext cx="2737005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altLang="ja-JP" sz="2800" dirty="0">
                <a:solidFill>
                  <a:srgbClr val="FFFF00"/>
                </a:solidFill>
              </a:rPr>
              <a:t>radiation damage</a:t>
            </a:r>
            <a:endParaRPr lang="ja-JP" altLang="en-US" sz="2800" dirty="0">
              <a:solidFill>
                <a:srgbClr val="FFFF00"/>
              </a:solidFill>
            </a:endParaRPr>
          </a:p>
        </p:txBody>
      </p:sp>
      <p:sp>
        <p:nvSpPr>
          <p:cNvPr id="17427" name="テキスト ボックス 19"/>
          <p:cNvSpPr txBox="1">
            <a:spLocks noChangeArrowheads="1"/>
          </p:cNvSpPr>
          <p:nvPr/>
        </p:nvSpPr>
        <p:spPr bwMode="auto">
          <a:xfrm>
            <a:off x="7896226" y="5013325"/>
            <a:ext cx="1655763" cy="522288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800"/>
              <a:t>reliability</a:t>
            </a:r>
            <a:endParaRPr lang="ja-JP" altLang="en-US" sz="2800"/>
          </a:p>
        </p:txBody>
      </p:sp>
      <p:sp>
        <p:nvSpPr>
          <p:cNvPr id="48" name="角丸四角形吹き出し 47"/>
          <p:cNvSpPr/>
          <p:nvPr/>
        </p:nvSpPr>
        <p:spPr>
          <a:xfrm>
            <a:off x="1919289" y="5734051"/>
            <a:ext cx="5113337" cy="574675"/>
          </a:xfrm>
          <a:prstGeom prst="wedgeRoundRectCallout">
            <a:avLst>
              <a:gd name="adj1" fmla="val -28671"/>
              <a:gd name="adj2" fmla="val -83294"/>
              <a:gd name="adj3" fmla="val 16667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 err="1">
                <a:solidFill>
                  <a:schemeClr val="tx1"/>
                </a:solidFill>
              </a:rPr>
              <a:t>Zircalloy</a:t>
            </a:r>
            <a:r>
              <a:rPr lang="en-US" altLang="ja-JP" dirty="0">
                <a:solidFill>
                  <a:schemeClr val="tx1"/>
                </a:solidFill>
              </a:rPr>
              <a:t> clad tubes for LWR requires </a:t>
            </a:r>
            <a:r>
              <a:rPr lang="en-US" altLang="ja-JP" b="1" u="sng" dirty="0" err="1">
                <a:solidFill>
                  <a:srgbClr val="FF0000"/>
                </a:solidFill>
              </a:rPr>
              <a:t>Hf</a:t>
            </a:r>
            <a:r>
              <a:rPr lang="en-US" altLang="ja-JP" dirty="0">
                <a:solidFill>
                  <a:schemeClr val="tx1"/>
                </a:solidFill>
              </a:rPr>
              <a:t>-free </a:t>
            </a:r>
            <a:r>
              <a:rPr lang="en-US" altLang="ja-JP" b="1" u="sng" dirty="0" err="1">
                <a:solidFill>
                  <a:srgbClr val="FF0000"/>
                </a:solidFill>
              </a:rPr>
              <a:t>Zr</a:t>
            </a:r>
            <a:r>
              <a:rPr lang="en-US" altLang="ja-JP" dirty="0">
                <a:solidFill>
                  <a:schemeClr val="tx1"/>
                </a:solidFill>
              </a:rPr>
              <a:t> for the expected low neutron-absorption cross-sections.</a:t>
            </a: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49" name="上カーブ矢印 48"/>
          <p:cNvSpPr/>
          <p:nvPr/>
        </p:nvSpPr>
        <p:spPr>
          <a:xfrm>
            <a:off x="7319963" y="5589588"/>
            <a:ext cx="1223962" cy="360362"/>
          </a:xfrm>
          <a:prstGeom prst="curvedUpArrow">
            <a:avLst>
              <a:gd name="adj1" fmla="val 49695"/>
              <a:gd name="adj2" fmla="val 127333"/>
              <a:gd name="adj3" fmla="val 51455"/>
            </a:avLst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1" name="左カーブ矢印 20"/>
          <p:cNvSpPr/>
          <p:nvPr/>
        </p:nvSpPr>
        <p:spPr>
          <a:xfrm>
            <a:off x="9551988" y="3716339"/>
            <a:ext cx="431800" cy="1368425"/>
          </a:xfrm>
          <a:prstGeom prst="curvedLeftArrow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9239" name="スライド番号プレースホルダー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CBF593C-E7BC-4613-872D-866B217D558D}" type="slidenum">
              <a:rPr lang="ja-JP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ja-JP" altLang="en-US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33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17422" grpId="0"/>
      <p:bldP spid="17423" grpId="0" animBg="1"/>
      <p:bldP spid="17427" grpId="0" animBg="1"/>
      <p:bldP spid="48" grpId="0" animBg="1"/>
      <p:bldP spid="49" grpId="0" animBg="1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8D6C0B3-19AD-A81B-0734-ECE712DCC143}"/>
              </a:ext>
            </a:extLst>
          </p:cNvPr>
          <p:cNvSpPr txBox="1">
            <a:spLocks/>
          </p:cNvSpPr>
          <p:nvPr/>
        </p:nvSpPr>
        <p:spPr>
          <a:xfrm>
            <a:off x="524348" y="284264"/>
            <a:ext cx="11074400" cy="8810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Structure and Property</a:t>
            </a:r>
            <a:endParaRPr lang="en-MY" b="1" dirty="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E83A76-7CDE-99AF-15A6-A26B81F6A8CB}"/>
              </a:ext>
            </a:extLst>
          </p:cNvPr>
          <p:cNvSpPr txBox="1"/>
          <p:nvPr/>
        </p:nvSpPr>
        <p:spPr>
          <a:xfrm>
            <a:off x="524348" y="1294399"/>
            <a:ext cx="11074399" cy="50762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The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 structure of a material is usually related to the 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arrangement of its internal components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800" baseline="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Subatomic</a:t>
            </a: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 structure involves electrons within the individual atoms and interaction with their nuclei.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On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 an atomic level, structure encompasses the organization of atoms or molecules relative to one another.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800" baseline="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The next larger</a:t>
            </a: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 structural contains large group of atom that are normally agglomerated together is termed ‘microscopic’ – subject to direct observation using some type of microscope.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Finally,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 structural elements that may be viewed with the naked eye are termed ‘macroscopic’.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84235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8D6C0B3-19AD-A81B-0734-ECE712DCC143}"/>
              </a:ext>
            </a:extLst>
          </p:cNvPr>
          <p:cNvSpPr txBox="1">
            <a:spLocks/>
          </p:cNvSpPr>
          <p:nvPr/>
        </p:nvSpPr>
        <p:spPr>
          <a:xfrm>
            <a:off x="524349" y="576094"/>
            <a:ext cx="11074400" cy="8810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Structure and Property</a:t>
            </a:r>
            <a:endParaRPr lang="en-MY" b="1" dirty="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E83A76-7CDE-99AF-15A6-A26B81F6A8CB}"/>
              </a:ext>
            </a:extLst>
          </p:cNvPr>
          <p:cNvSpPr txBox="1"/>
          <p:nvPr/>
        </p:nvSpPr>
        <p:spPr>
          <a:xfrm>
            <a:off x="524349" y="1605684"/>
            <a:ext cx="11074399" cy="27781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While in service use, all materials are exposed to external stimuli that evoke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 some type of response.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800" baseline="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For</a:t>
            </a: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 example, a specimen subjected to forces will experience deformation; or a polished material surface will reflect light.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Property is a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material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trai</a:t>
            </a:r>
            <a:r>
              <a:rPr lang="en-US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t </a:t>
            </a: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in terms of the kind and magnitude of response to specific imposed stimulus.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69760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066800" y="255905"/>
            <a:ext cx="10058400" cy="861695"/>
          </a:xfrm>
        </p:spPr>
        <p:txBody>
          <a:bodyPr/>
          <a:lstStyle/>
          <a:p>
            <a:endParaRPr lang="en-MY" b="1" dirty="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55785" y="2633154"/>
            <a:ext cx="10058400" cy="1134978"/>
          </a:xfrm>
        </p:spPr>
        <p:txBody>
          <a:bodyPr>
            <a:normAutofit/>
          </a:bodyPr>
          <a:lstStyle/>
          <a:p>
            <a:pPr marL="292608" lvl="1" indent="0">
              <a:lnSpc>
                <a:spcPct val="110000"/>
              </a:lnSpc>
              <a:buClrTx/>
              <a:buNone/>
            </a:pPr>
            <a:r>
              <a:rPr lang="en-US" sz="3600" b="1" dirty="0">
                <a:solidFill>
                  <a:schemeClr val="tx1"/>
                </a:solidFill>
              </a:rPr>
              <a:t>Why do nuclear reactors need special materials?</a:t>
            </a:r>
            <a:endParaRPr lang="en-MY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9549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8D6C0B3-19AD-A81B-0734-ECE712DCC143}"/>
              </a:ext>
            </a:extLst>
          </p:cNvPr>
          <p:cNvSpPr txBox="1">
            <a:spLocks/>
          </p:cNvSpPr>
          <p:nvPr/>
        </p:nvSpPr>
        <p:spPr>
          <a:xfrm>
            <a:off x="524349" y="576094"/>
            <a:ext cx="11074400" cy="8810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Structure and Property</a:t>
            </a:r>
            <a:endParaRPr lang="en-MY" b="1" dirty="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E83A76-7CDE-99AF-15A6-A26B81F6A8CB}"/>
              </a:ext>
            </a:extLst>
          </p:cNvPr>
          <p:cNvSpPr txBox="1"/>
          <p:nvPr/>
        </p:nvSpPr>
        <p:spPr>
          <a:xfrm>
            <a:off x="524349" y="1605684"/>
            <a:ext cx="11074399" cy="4839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All important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 properties of solid materials may be grouped into six different categories</a:t>
            </a:r>
          </a:p>
          <a:p>
            <a:pPr marL="800100" lvl="1" indent="-342900" algn="just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800" baseline="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Mechanical</a:t>
            </a:r>
          </a:p>
          <a:p>
            <a:pPr marL="800100" lvl="1" indent="-342900" algn="just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Electrical</a:t>
            </a:r>
          </a:p>
          <a:p>
            <a:pPr marL="800100" lvl="1" indent="-342900" algn="just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800" baseline="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Thermal</a:t>
            </a:r>
          </a:p>
          <a:p>
            <a:pPr marL="800100" lvl="1" indent="-342900" algn="just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Magnetic </a:t>
            </a:r>
          </a:p>
          <a:p>
            <a:pPr marL="800100" lvl="1" indent="-342900" algn="just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800" baseline="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Optical</a:t>
            </a:r>
          </a:p>
          <a:p>
            <a:pPr marL="800100" lvl="1" indent="-342900" algn="just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Deteriorative</a:t>
            </a:r>
            <a:endParaRPr lang="en-US" sz="2800" baseline="0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800100" lvl="1" indent="-342900" algn="just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09919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8D6C0B3-19AD-A81B-0734-ECE712DCC143}"/>
              </a:ext>
            </a:extLst>
          </p:cNvPr>
          <p:cNvSpPr txBox="1">
            <a:spLocks/>
          </p:cNvSpPr>
          <p:nvPr/>
        </p:nvSpPr>
        <p:spPr>
          <a:xfrm>
            <a:off x="524349" y="303719"/>
            <a:ext cx="11074400" cy="8810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Structure and Property</a:t>
            </a:r>
            <a:endParaRPr lang="en-MY" b="1" dirty="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E83A76-7CDE-99AF-15A6-A26B81F6A8CB}"/>
              </a:ext>
            </a:extLst>
          </p:cNvPr>
          <p:cNvSpPr txBox="1"/>
          <p:nvPr/>
        </p:nvSpPr>
        <p:spPr>
          <a:xfrm>
            <a:off x="524349" y="1284671"/>
            <a:ext cx="11074399" cy="54907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Mechanical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 properties relate deformation to an applied 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load or force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. Examples include elastic modulus and strength.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600" baseline="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Electrical</a:t>
            </a: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 properties, such as </a:t>
            </a:r>
            <a:r>
              <a:rPr lang="en-US" sz="2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electrical</a:t>
            </a: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 conductivity and dielectric constant, the stimulus is an electric field.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Thermal behavior of solids can be represented in terms if </a:t>
            </a:r>
            <a:r>
              <a:rPr lang="en-US" sz="2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heat capacity </a:t>
            </a: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and </a:t>
            </a:r>
            <a:r>
              <a:rPr lang="en-US" sz="2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thermal conductivity</a:t>
            </a: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Magnetic properties demonstrate the response of a material to the application of a </a:t>
            </a:r>
            <a:r>
              <a:rPr lang="en-US" sz="2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magnetic field</a:t>
            </a: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Optical properties the stimulus is </a:t>
            </a:r>
            <a:r>
              <a:rPr lang="en-US" sz="2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electromagnetic or light radiation</a:t>
            </a: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. Example: index of refraction and reflectivity are representative optical properties.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Deteriorative characteristics indicate the </a:t>
            </a:r>
            <a:r>
              <a:rPr lang="en-US" sz="2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chemical reactivity </a:t>
            </a: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of materials.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82060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28D6C0B3-19AD-A81B-0734-ECE712DCC143}"/>
              </a:ext>
            </a:extLst>
          </p:cNvPr>
          <p:cNvSpPr txBox="1">
            <a:spLocks/>
          </p:cNvSpPr>
          <p:nvPr/>
        </p:nvSpPr>
        <p:spPr>
          <a:xfrm>
            <a:off x="524349" y="576094"/>
            <a:ext cx="11074400" cy="8810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Why do we study Materials?</a:t>
            </a:r>
            <a:endParaRPr lang="en-MY" b="1" dirty="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E83A76-7CDE-99AF-15A6-A26B81F6A8CB}"/>
              </a:ext>
            </a:extLst>
          </p:cNvPr>
          <p:cNvSpPr txBox="1"/>
          <p:nvPr/>
        </p:nvSpPr>
        <p:spPr>
          <a:xfrm>
            <a:off x="524349" y="1722416"/>
            <a:ext cx="11074399" cy="3525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There are several criteria to be concerned / considered during material selection.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Trade-off? – Example: strength and ductility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Deterioration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 of material properties? – Mechanical strength and environment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800" baseline="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Economics?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Safety?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41890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230358547"/>
              </p:ext>
            </p:extLst>
          </p:nvPr>
        </p:nvGraphicFramePr>
        <p:xfrm>
          <a:off x="272374" y="1108952"/>
          <a:ext cx="11721830" cy="3540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092312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894946" y="315301"/>
            <a:ext cx="10706911" cy="5820551"/>
            <a:chOff x="1449422" y="548765"/>
            <a:chExt cx="10706911" cy="582055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17970" y="548765"/>
              <a:ext cx="8900167" cy="5820551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1449422" y="1235411"/>
              <a:ext cx="1566153" cy="6322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4" name="Rectangle 3"/>
            <p:cNvSpPr/>
            <p:nvPr/>
          </p:nvSpPr>
          <p:spPr>
            <a:xfrm>
              <a:off x="10590180" y="1235411"/>
              <a:ext cx="1566153" cy="6322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</p:grpSp>
    </p:spTree>
    <p:extLst>
      <p:ext uri="{BB962C8B-B14F-4D97-AF65-F5344CB8AC3E}">
        <p14:creationId xmlns:p14="http://schemas.microsoft.com/office/powerpoint/2010/main" val="20035008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6C0B3-19AD-A81B-0734-ECE712DCC143}"/>
              </a:ext>
            </a:extLst>
          </p:cNvPr>
          <p:cNvSpPr txBox="1">
            <a:spLocks/>
          </p:cNvSpPr>
          <p:nvPr/>
        </p:nvSpPr>
        <p:spPr>
          <a:xfrm>
            <a:off x="524348" y="362086"/>
            <a:ext cx="11074400" cy="88106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Requirements of Nuclear Material Properties</a:t>
            </a:r>
            <a:endParaRPr lang="en-MY" b="1" dirty="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E83A76-7CDE-99AF-15A6-A26B81F6A8CB}"/>
              </a:ext>
            </a:extLst>
          </p:cNvPr>
          <p:cNvSpPr txBox="1"/>
          <p:nvPr/>
        </p:nvSpPr>
        <p:spPr>
          <a:xfrm>
            <a:off x="524348" y="1517516"/>
            <a:ext cx="11074400" cy="4218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In selection of nuclear materials required, the </a:t>
            </a:r>
            <a:r>
              <a:rPr lang="en-US" sz="26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material properties </a:t>
            </a: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and the </a:t>
            </a:r>
            <a:r>
              <a:rPr lang="en-US" sz="26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changes of material properties </a:t>
            </a: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in an intense radiation environment must be taken into account. The requirements of material properties in nuclear reactors can be divided into two main categories:</a:t>
            </a:r>
          </a:p>
          <a:p>
            <a:pPr marL="800100" lvl="1" indent="-342900" algn="just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general properties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, or basic considerations - similar to the conventional engineering properties of materials, which are required in most engineering designs.</a:t>
            </a:r>
          </a:p>
          <a:p>
            <a:pPr marL="800100" lvl="1" indent="-342900" algn="just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special properties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, or particular considerations - required for nuclear reactor materials arise from nuclear radiation, or irradiation, sources and circumstances of the reactor system. Material properties of a reactor component can have a tremendous change under severe radiation.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689586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18" y="221066"/>
            <a:ext cx="7587597" cy="30863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6509" y="3745149"/>
            <a:ext cx="8056062" cy="2551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2070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4863" y="1418245"/>
            <a:ext cx="8290073" cy="475313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8D6C0B3-19AD-A81B-0734-ECE712DCC143}"/>
              </a:ext>
            </a:extLst>
          </p:cNvPr>
          <p:cNvSpPr txBox="1">
            <a:spLocks/>
          </p:cNvSpPr>
          <p:nvPr/>
        </p:nvSpPr>
        <p:spPr>
          <a:xfrm>
            <a:off x="524348" y="362086"/>
            <a:ext cx="11074400" cy="8810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Materials used in LWR Plants</a:t>
            </a:r>
            <a:endParaRPr lang="en-MY" b="1" dirty="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43599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A7E9E-8C5B-B4D7-37B9-4E936A036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64FC2-52F3-EE42-D378-95890AD17C5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255905"/>
            <a:ext cx="10058400" cy="861695"/>
          </a:xfrm>
        </p:spPr>
        <p:txBody>
          <a:bodyPr/>
          <a:lstStyle/>
          <a:p>
            <a:endParaRPr lang="en-MY" b="1" dirty="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CAE5AF-CB9F-2268-CCFA-440ED7910D3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66800" y="1387158"/>
            <a:ext cx="10058400" cy="4398962"/>
          </a:xfrm>
        </p:spPr>
        <p:txBody>
          <a:bodyPr>
            <a:normAutofit/>
          </a:bodyPr>
          <a:lstStyle/>
          <a:p>
            <a:pPr marL="749808" lvl="1" indent="-457200" algn="just">
              <a:lnSpc>
                <a:spcPct val="110000"/>
              </a:lnSpc>
              <a:buClrTx/>
              <a:buFont typeface="+mj-lt"/>
              <a:buAutoNum type="arabicPeriod"/>
            </a:pPr>
            <a:r>
              <a:rPr lang="en-US" sz="2800" dirty="0"/>
              <a:t>Temperatures ~300°C</a:t>
            </a:r>
          </a:p>
          <a:p>
            <a:pPr marL="749808" lvl="1" indent="-457200" algn="just">
              <a:lnSpc>
                <a:spcPct val="110000"/>
              </a:lnSpc>
              <a:buClrTx/>
              <a:buFont typeface="+mj-lt"/>
              <a:buAutoNum type="arabicPeriod"/>
            </a:pPr>
            <a:r>
              <a:rPr lang="en-US" sz="2800" dirty="0"/>
              <a:t>Neutron radiation damaging atoms</a:t>
            </a:r>
          </a:p>
          <a:p>
            <a:pPr marL="749808" lvl="1" indent="-457200" algn="just">
              <a:lnSpc>
                <a:spcPct val="110000"/>
              </a:lnSpc>
              <a:buClrTx/>
              <a:buFont typeface="+mj-lt"/>
              <a:buAutoNum type="arabicPeriod"/>
            </a:pPr>
            <a:r>
              <a:rPr lang="en-US" sz="2800" dirty="0"/>
              <a:t>High pressure (~150 bar)</a:t>
            </a:r>
          </a:p>
          <a:p>
            <a:pPr marL="749808" lvl="1" indent="-457200" algn="just">
              <a:lnSpc>
                <a:spcPct val="110000"/>
              </a:lnSpc>
              <a:buClrTx/>
              <a:buFont typeface="+mj-lt"/>
              <a:buAutoNum type="arabicPeriod"/>
            </a:pPr>
            <a:r>
              <a:rPr lang="en-US" sz="2800" dirty="0"/>
              <a:t>Corrosive coolant environment</a:t>
            </a:r>
          </a:p>
          <a:p>
            <a:pPr marL="749808" lvl="1" indent="-457200" algn="just">
              <a:lnSpc>
                <a:spcPct val="110000"/>
              </a:lnSpc>
              <a:buClrTx/>
              <a:buFont typeface="+mj-lt"/>
              <a:buAutoNum type="arabicPeriod"/>
            </a:pPr>
            <a:r>
              <a:rPr lang="en-US" sz="2800" dirty="0"/>
              <a:t>Expected lifetime: </a:t>
            </a:r>
            <a:r>
              <a:rPr lang="en-US" sz="2800" b="1" dirty="0"/>
              <a:t>40–80 years</a:t>
            </a:r>
            <a:endParaRPr lang="en-US" sz="2800" dirty="0"/>
          </a:p>
          <a:p>
            <a:pPr marL="749808" lvl="1" indent="-457200" algn="just">
              <a:lnSpc>
                <a:spcPct val="110000"/>
              </a:lnSpc>
              <a:buClrTx/>
              <a:buFont typeface="+mj-lt"/>
              <a:buAutoNum type="arabicPeriod"/>
            </a:pPr>
            <a:endParaRPr lang="en-MY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290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4FC97-5F5E-4FB8-B257-9C2B2DD18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EC539-B90A-D9E9-BC48-27E8CBF3C7F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255905"/>
            <a:ext cx="10058400" cy="861695"/>
          </a:xfrm>
        </p:spPr>
        <p:txBody>
          <a:bodyPr/>
          <a:lstStyle/>
          <a:p>
            <a:endParaRPr lang="en-MY" b="1" dirty="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9A10B-11B2-69B2-9D66-09F7177E042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66800" y="1387158"/>
            <a:ext cx="10058400" cy="4398962"/>
          </a:xfrm>
        </p:spPr>
        <p:txBody>
          <a:bodyPr>
            <a:normAutofit/>
          </a:bodyPr>
          <a:lstStyle/>
          <a:p>
            <a:pPr marL="292608" lvl="1" indent="0" algn="just">
              <a:lnSpc>
                <a:spcPct val="110000"/>
              </a:lnSpc>
              <a:buClrTx/>
              <a:buNone/>
            </a:pPr>
            <a:r>
              <a:rPr lang="en-US" sz="3600" dirty="0"/>
              <a:t>Nuclear reactors are not limited by physics, </a:t>
            </a:r>
          </a:p>
          <a:p>
            <a:pPr marL="292608" lvl="1" indent="0" algn="just">
              <a:lnSpc>
                <a:spcPct val="110000"/>
              </a:lnSpc>
              <a:buClrTx/>
              <a:buNone/>
            </a:pPr>
            <a:r>
              <a:rPr lang="en-US" sz="3600" dirty="0"/>
              <a:t>they are limited by </a:t>
            </a:r>
            <a:r>
              <a:rPr lang="en-US" sz="3600" b="1" dirty="0"/>
              <a:t>materials</a:t>
            </a:r>
            <a:r>
              <a:rPr lang="en-US" sz="3600" dirty="0"/>
              <a:t>.</a:t>
            </a:r>
          </a:p>
          <a:p>
            <a:pPr marL="292608" lvl="1" indent="0" algn="just">
              <a:lnSpc>
                <a:spcPct val="110000"/>
              </a:lnSpc>
              <a:buClrTx/>
              <a:buNone/>
            </a:pPr>
            <a:endParaRPr lang="en-MY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480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CD438-AEF0-ED47-B322-D6B26AF4B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8EF7A-1186-781E-089B-27EC878AC9C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255905"/>
            <a:ext cx="10058400" cy="861695"/>
          </a:xfrm>
        </p:spPr>
        <p:txBody>
          <a:bodyPr/>
          <a:lstStyle/>
          <a:p>
            <a:r>
              <a:rPr lang="en-MY" b="1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Course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6D49F-CB19-DB22-CF11-65E6D28F5F2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66800" y="1387158"/>
            <a:ext cx="10058400" cy="4398962"/>
          </a:xfrm>
        </p:spPr>
        <p:txBody>
          <a:bodyPr>
            <a:normAutofit/>
          </a:bodyPr>
          <a:lstStyle/>
          <a:p>
            <a:r>
              <a:rPr lang="en-US" b="1" dirty="0"/>
              <a:t>What you will learn in this course</a:t>
            </a:r>
            <a:endParaRPr lang="en-US" dirty="0"/>
          </a:p>
          <a:p>
            <a:pPr marL="749808" lvl="1" indent="-457200" algn="just">
              <a:lnSpc>
                <a:spcPct val="110000"/>
              </a:lnSpc>
              <a:buClrTx/>
              <a:buFont typeface="+mj-lt"/>
              <a:buAutoNum type="arabicPeriod"/>
            </a:pPr>
            <a:r>
              <a:rPr lang="en-US" sz="2800" b="1" dirty="0"/>
              <a:t>How nuclear reactors work</a:t>
            </a:r>
            <a:endParaRPr lang="en-US" sz="2800" dirty="0"/>
          </a:p>
          <a:p>
            <a:pPr marL="749808" lvl="1" indent="-457200" algn="just">
              <a:lnSpc>
                <a:spcPct val="110000"/>
              </a:lnSpc>
              <a:buClrTx/>
              <a:buFont typeface="+mj-lt"/>
              <a:buAutoNum type="arabicPeriod"/>
            </a:pPr>
            <a:r>
              <a:rPr lang="en-US" sz="2800" b="1" dirty="0"/>
              <a:t>What materials are used in reactors</a:t>
            </a:r>
            <a:endParaRPr lang="en-US" sz="2800" dirty="0"/>
          </a:p>
          <a:p>
            <a:pPr marL="749808" lvl="1" indent="-457200" algn="just">
              <a:lnSpc>
                <a:spcPct val="110000"/>
              </a:lnSpc>
              <a:buClrTx/>
              <a:buFont typeface="+mj-lt"/>
              <a:buAutoNum type="arabicPeriod"/>
            </a:pPr>
            <a:r>
              <a:rPr lang="en-US" sz="2800" b="1" dirty="0"/>
              <a:t>How radiation damages materials</a:t>
            </a:r>
            <a:endParaRPr lang="en-US" sz="2800" dirty="0"/>
          </a:p>
          <a:p>
            <a:pPr marL="749808" lvl="1" indent="-457200" algn="just">
              <a:lnSpc>
                <a:spcPct val="110000"/>
              </a:lnSpc>
              <a:buClrTx/>
              <a:buFont typeface="+mj-lt"/>
              <a:buAutoNum type="arabicPeriod"/>
            </a:pPr>
            <a:r>
              <a:rPr lang="en-US" sz="2800" b="1" dirty="0"/>
              <a:t>Why materials fail in reactors</a:t>
            </a:r>
            <a:endParaRPr lang="en-US" sz="2800" dirty="0"/>
          </a:p>
          <a:p>
            <a:pPr marL="749808" lvl="1" indent="-457200" algn="just">
              <a:lnSpc>
                <a:spcPct val="110000"/>
              </a:lnSpc>
              <a:buClrTx/>
              <a:buFont typeface="+mj-lt"/>
              <a:buAutoNum type="arabicPeriod"/>
            </a:pPr>
            <a:r>
              <a:rPr lang="en-US" sz="2800" b="1" dirty="0"/>
              <a:t>How engineers prevent these failures</a:t>
            </a:r>
            <a:endParaRPr lang="en-US" sz="2800" dirty="0"/>
          </a:p>
          <a:p>
            <a:pPr marL="292608" lvl="1" indent="0" algn="just">
              <a:lnSpc>
                <a:spcPct val="110000"/>
              </a:lnSpc>
              <a:buClrTx/>
              <a:buNone/>
            </a:pPr>
            <a:endParaRPr lang="en-MY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027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E5D67-A90C-73A4-68C6-755D8E9BBC9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8800" y="277179"/>
            <a:ext cx="11074400" cy="881062"/>
          </a:xfrm>
        </p:spPr>
        <p:txBody>
          <a:bodyPr/>
          <a:lstStyle/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N</a:t>
            </a:r>
            <a:r>
              <a:rPr lang="en-MY" b="1" dirty="0" err="1">
                <a:solidFill>
                  <a:schemeClr val="accent3">
                    <a:lumMod val="75000"/>
                  </a:schemeClr>
                </a:solidFill>
                <a:latin typeface="+mn-lt"/>
              </a:rPr>
              <a:t>uclear</a:t>
            </a:r>
            <a:r>
              <a:rPr lang="en-MY" b="1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 Reactor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7C59F8-3B53-B682-D67A-72CD2140AFC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58800" y="1158241"/>
            <a:ext cx="11074400" cy="4958080"/>
          </a:xfrm>
        </p:spPr>
        <p:txBody>
          <a:bodyPr>
            <a:normAutofit/>
          </a:bodyPr>
          <a:lstStyle/>
          <a:p>
            <a:pPr marL="233363" indent="-233363" algn="just">
              <a:buFont typeface="Wingdings" panose="05000000000000000000" pitchFamily="2" charset="2"/>
              <a:buChar char="§"/>
            </a:pPr>
            <a:r>
              <a:rPr lang="en-US" sz="2400" dirty="0"/>
              <a:t>A device in which controlled nuclear fission chain reaction can be maintained. </a:t>
            </a:r>
          </a:p>
          <a:p>
            <a:pPr marL="233363" indent="-233363" algn="just">
              <a:buFont typeface="Wingdings" panose="05000000000000000000" pitchFamily="2" charset="2"/>
              <a:buChar char="§"/>
            </a:pPr>
            <a:r>
              <a:rPr lang="en-US" sz="2400" dirty="0"/>
              <a:t>Main reactor components:</a:t>
            </a:r>
          </a:p>
          <a:p>
            <a:pPr marL="525971" lvl="1" indent="-233363" algn="just">
              <a:buFont typeface="Wingdings" panose="05000000000000000000" pitchFamily="2" charset="2"/>
              <a:buChar char="§"/>
            </a:pPr>
            <a:r>
              <a:rPr lang="en-US" sz="2000" dirty="0"/>
              <a:t>Source of fissionable material (</a:t>
            </a:r>
            <a:r>
              <a:rPr lang="en-US" sz="2000" b="1" dirty="0"/>
              <a:t>fuel rods</a:t>
            </a:r>
            <a:r>
              <a:rPr lang="en-US" sz="2000" dirty="0"/>
              <a:t>)</a:t>
            </a:r>
          </a:p>
          <a:p>
            <a:pPr marL="525971" lvl="1" indent="-233363" algn="just">
              <a:buFont typeface="Wingdings" panose="05000000000000000000" pitchFamily="2" charset="2"/>
              <a:buChar char="§"/>
            </a:pPr>
            <a:r>
              <a:rPr lang="en-US" sz="2000" dirty="0"/>
              <a:t>A </a:t>
            </a:r>
            <a:r>
              <a:rPr lang="en-US" sz="2000" b="1" dirty="0"/>
              <a:t>moderator</a:t>
            </a:r>
            <a:r>
              <a:rPr lang="en-US" sz="2000" dirty="0"/>
              <a:t> to slow down neutrons to increase the probability of absorption by a nucleus to split into the two fission fragments and release other neutrons.</a:t>
            </a:r>
          </a:p>
          <a:p>
            <a:pPr marL="525971" lvl="1" indent="-233363" algn="just">
              <a:buFont typeface="Wingdings" panose="05000000000000000000" pitchFamily="2" charset="2"/>
              <a:buChar char="§"/>
            </a:pPr>
            <a:r>
              <a:rPr lang="en-US" sz="2000" dirty="0"/>
              <a:t>Movable </a:t>
            </a:r>
            <a:r>
              <a:rPr lang="en-US" sz="2000" b="1" dirty="0"/>
              <a:t>control rods </a:t>
            </a:r>
            <a:r>
              <a:rPr lang="en-US" sz="2000" dirty="0"/>
              <a:t>absorb neutrons to maintain the reactor at a critical level to maintain a self-sustaining chain reaction and in the event of an accident can be dropped to be into reactor vessel to shut-down the fission process</a:t>
            </a:r>
          </a:p>
          <a:p>
            <a:pPr marL="525971" lvl="1" indent="-233363" algn="just">
              <a:buFont typeface="Wingdings" panose="05000000000000000000" pitchFamily="2" charset="2"/>
              <a:buChar char="§"/>
            </a:pPr>
            <a:r>
              <a:rPr lang="en-US" sz="2000" dirty="0"/>
              <a:t>A </a:t>
            </a:r>
            <a:r>
              <a:rPr lang="en-US" sz="2000" b="1" dirty="0"/>
              <a:t>reflector</a:t>
            </a:r>
            <a:r>
              <a:rPr lang="en-US" sz="2000" dirty="0"/>
              <a:t> surrounding the fuel rods and moderator to prevent the loss of neutrons thereby improving the efficiency of the reactor</a:t>
            </a:r>
          </a:p>
          <a:p>
            <a:pPr marL="525971" lvl="1" indent="-233363" algn="just">
              <a:buFont typeface="Wingdings" panose="05000000000000000000" pitchFamily="2" charset="2"/>
              <a:buChar char="§"/>
            </a:pPr>
            <a:r>
              <a:rPr lang="en-US" sz="2000" dirty="0"/>
              <a:t>A </a:t>
            </a:r>
            <a:r>
              <a:rPr lang="en-US" sz="2000" b="1" dirty="0"/>
              <a:t>radiation shield </a:t>
            </a:r>
            <a:r>
              <a:rPr lang="en-US" sz="2000" dirty="0"/>
              <a:t>surrounding the reactor vessel</a:t>
            </a:r>
          </a:p>
          <a:p>
            <a:pPr marL="525971" lvl="1" indent="-233363" algn="just">
              <a:buFont typeface="Wingdings" panose="05000000000000000000" pitchFamily="2" charset="2"/>
              <a:buChar char="§"/>
            </a:pPr>
            <a:r>
              <a:rPr lang="en-US" sz="2000" b="1" dirty="0"/>
              <a:t>Heat exchanger </a:t>
            </a:r>
            <a:r>
              <a:rPr lang="en-US" sz="2000" dirty="0"/>
              <a:t>for the transfer of the energy released by the fission reactions to produce steam</a:t>
            </a:r>
          </a:p>
          <a:p>
            <a:pPr marL="525971" lvl="1" indent="-233363" algn="just">
              <a:buFont typeface="Wingdings" panose="05000000000000000000" pitchFamily="2" charset="2"/>
              <a:buChar char="§"/>
            </a:pPr>
            <a:r>
              <a:rPr lang="en-US" sz="2000" dirty="0"/>
              <a:t>The steam from the heat exchanger turns a </a:t>
            </a:r>
            <a:r>
              <a:rPr lang="en-US" sz="2000" b="1" dirty="0"/>
              <a:t>turbine</a:t>
            </a:r>
            <a:r>
              <a:rPr lang="en-US" sz="2000" dirty="0"/>
              <a:t> so that electricity is produced in an electric generator.</a:t>
            </a:r>
          </a:p>
          <a:p>
            <a:pPr marL="525971" lvl="1" indent="-233363" algn="just">
              <a:buFont typeface="Wingdings" panose="05000000000000000000" pitchFamily="2" charset="2"/>
              <a:buChar char="§"/>
            </a:pP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343847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FE7AB-2C33-15DB-D977-BD2C4606F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CF8C8-E675-DC64-6B68-A6BE3F621A4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8800" y="277179"/>
            <a:ext cx="11074400" cy="881062"/>
          </a:xfrm>
        </p:spPr>
        <p:txBody>
          <a:bodyPr/>
          <a:lstStyle/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N</a:t>
            </a:r>
            <a:r>
              <a:rPr lang="en-MY" b="1" dirty="0" err="1">
                <a:solidFill>
                  <a:schemeClr val="accent3">
                    <a:lumMod val="75000"/>
                  </a:schemeClr>
                </a:solidFill>
                <a:latin typeface="+mn-lt"/>
              </a:rPr>
              <a:t>uclear</a:t>
            </a:r>
            <a:r>
              <a:rPr lang="en-MY" b="1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 Reactor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55AA6F-5B15-FE90-B498-7E6F8CD8B0C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58800" y="1158241"/>
            <a:ext cx="11074400" cy="1806023"/>
          </a:xfrm>
        </p:spPr>
        <p:txBody>
          <a:bodyPr>
            <a:normAutofit/>
          </a:bodyPr>
          <a:lstStyle/>
          <a:p>
            <a:r>
              <a:rPr lang="en-US" sz="2400" dirty="0"/>
              <a:t>A nuclear reactor is basically a machine that does three things:</a:t>
            </a:r>
          </a:p>
          <a:p>
            <a:pPr lvl="1"/>
            <a:r>
              <a:rPr lang="en-US" sz="2400" b="1" dirty="0"/>
              <a:t>Creates heat</a:t>
            </a:r>
            <a:r>
              <a:rPr lang="en-US" sz="2400" dirty="0"/>
              <a:t> from nuclear fission</a:t>
            </a:r>
          </a:p>
          <a:p>
            <a:pPr lvl="1"/>
            <a:r>
              <a:rPr lang="en-US" sz="2400" b="1" dirty="0"/>
              <a:t>Controls the chain reaction</a:t>
            </a:r>
            <a:endParaRPr lang="en-US" sz="2400" dirty="0"/>
          </a:p>
          <a:p>
            <a:pPr lvl="1"/>
            <a:r>
              <a:rPr lang="en-US" sz="2400" b="1" dirty="0"/>
              <a:t>Transfers the heat to produce electricity</a:t>
            </a:r>
            <a:endParaRPr lang="en-US" sz="2400" dirty="0"/>
          </a:p>
          <a:p>
            <a:pPr marL="201168" lvl="1" indent="0">
              <a:buNone/>
            </a:pPr>
            <a:endParaRPr lang="en-US" sz="2200" b="1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D16A6F3-A348-9947-AC2C-0EC496B90E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5260313"/>
              </p:ext>
            </p:extLst>
          </p:nvPr>
        </p:nvGraphicFramePr>
        <p:xfrm>
          <a:off x="1237640" y="3063072"/>
          <a:ext cx="7625006" cy="2743200"/>
        </p:xfrm>
        <a:graphic>
          <a:graphicData uri="http://schemas.openxmlformats.org/drawingml/2006/table">
            <a:tbl>
              <a:tblPr/>
              <a:tblGrid>
                <a:gridCol w="3812503">
                  <a:extLst>
                    <a:ext uri="{9D8B030D-6E8A-4147-A177-3AD203B41FA5}">
                      <a16:colId xmlns:a16="http://schemas.microsoft.com/office/drawing/2014/main" val="295500626"/>
                    </a:ext>
                  </a:extLst>
                </a:gridCol>
                <a:gridCol w="3812503">
                  <a:extLst>
                    <a:ext uri="{9D8B030D-6E8A-4147-A177-3AD203B41FA5}">
                      <a16:colId xmlns:a16="http://schemas.microsoft.com/office/drawing/2014/main" val="406239549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MY" sz="2400" dirty="0"/>
                        <a:t>Function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MY" sz="2400" dirty="0"/>
                        <a:t>Component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28609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MY" sz="2400" dirty="0"/>
                        <a:t>Fuel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MY" sz="2400" dirty="0"/>
                        <a:t>fuel rods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57000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MY" sz="2400" dirty="0"/>
                        <a:t>Slow neutrons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MY" sz="2400" dirty="0"/>
                        <a:t>moderator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80579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MY" sz="2400"/>
                        <a:t>Control reaction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MY" sz="2400" dirty="0"/>
                        <a:t>control rods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93538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MY" sz="2400"/>
                        <a:t>Contain radiation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MY" sz="2400" dirty="0"/>
                        <a:t>reactor vessel &amp; shield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03901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MY" sz="2400"/>
                        <a:t>Produce electricity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MY" sz="2400" dirty="0"/>
                        <a:t>steam turbine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82305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0868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9940" y="197522"/>
            <a:ext cx="8072120" cy="615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134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8235B0-E772-91D7-4A77-01746FC233D0}"/>
              </a:ext>
            </a:extLst>
          </p:cNvPr>
          <p:cNvSpPr txBox="1"/>
          <p:nvPr/>
        </p:nvSpPr>
        <p:spPr>
          <a:xfrm>
            <a:off x="1597689" y="1965012"/>
            <a:ext cx="866167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600" dirty="0"/>
              <a:t>If we place a piece of stainless steel inside a nuclear reactor core for 10 years…</a:t>
            </a:r>
          </a:p>
          <a:p>
            <a:pPr>
              <a:buNone/>
            </a:pPr>
            <a:endParaRPr lang="en-US" sz="3600" dirty="0"/>
          </a:p>
          <a:p>
            <a:pPr>
              <a:buNone/>
            </a:pPr>
            <a:r>
              <a:rPr lang="en-US" sz="3600" dirty="0"/>
              <a:t>What happens to it?</a:t>
            </a:r>
          </a:p>
        </p:txBody>
      </p:sp>
    </p:spTree>
    <p:extLst>
      <p:ext uri="{BB962C8B-B14F-4D97-AF65-F5344CB8AC3E}">
        <p14:creationId xmlns:p14="http://schemas.microsoft.com/office/powerpoint/2010/main" val="366346249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3259</TotalTime>
  <Words>1147</Words>
  <Application>Microsoft Office PowerPoint</Application>
  <PresentationFormat>Widescreen</PresentationFormat>
  <Paragraphs>147</Paragraphs>
  <Slides>27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Aharoni</vt:lpstr>
      <vt:lpstr>Arial</vt:lpstr>
      <vt:lpstr>Calibri</vt:lpstr>
      <vt:lpstr>Calibri Light</vt:lpstr>
      <vt:lpstr>Wingdings</vt:lpstr>
      <vt:lpstr>Retrospect</vt:lpstr>
      <vt:lpstr>NUCLEAR REACTOR MATERIALS</vt:lpstr>
      <vt:lpstr>PowerPoint Presentation</vt:lpstr>
      <vt:lpstr>PowerPoint Presentation</vt:lpstr>
      <vt:lpstr>PowerPoint Presentation</vt:lpstr>
      <vt:lpstr>Course Goals</vt:lpstr>
      <vt:lpstr>Nuclear Reactor</vt:lpstr>
      <vt:lpstr>Nuclear Reactor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NUCLEAR REACTOR MATERIALS</dc:title>
  <dc:creator>PeiSean Goh</dc:creator>
  <cp:lastModifiedBy>ucin sietz</cp:lastModifiedBy>
  <cp:revision>152</cp:revision>
  <dcterms:created xsi:type="dcterms:W3CDTF">2015-09-11T15:26:08Z</dcterms:created>
  <dcterms:modified xsi:type="dcterms:W3CDTF">2026-03-16T01:38:27Z</dcterms:modified>
</cp:coreProperties>
</file>