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79" r:id="rId3"/>
    <p:sldId id="280" r:id="rId4"/>
    <p:sldId id="271" r:id="rId5"/>
    <p:sldId id="272" r:id="rId6"/>
    <p:sldId id="273" r:id="rId7"/>
    <p:sldId id="275" r:id="rId8"/>
    <p:sldId id="276" r:id="rId9"/>
    <p:sldId id="277" r:id="rId10"/>
    <p:sldId id="278" r:id="rId11"/>
    <p:sldId id="274" r:id="rId12"/>
    <p:sldId id="257" r:id="rId13"/>
    <p:sldId id="258" r:id="rId14"/>
    <p:sldId id="264" r:id="rId15"/>
    <p:sldId id="259" r:id="rId16"/>
    <p:sldId id="265" r:id="rId17"/>
    <p:sldId id="266" r:id="rId18"/>
    <p:sldId id="260" r:id="rId19"/>
    <p:sldId id="267" r:id="rId20"/>
    <p:sldId id="261" r:id="rId21"/>
    <p:sldId id="268" r:id="rId22"/>
    <p:sldId id="262" r:id="rId23"/>
    <p:sldId id="269" r:id="rId24"/>
    <p:sldId id="263" r:id="rId25"/>
    <p:sldId id="27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313" autoAdjust="0"/>
  </p:normalViewPr>
  <p:slideViewPr>
    <p:cSldViewPr snapToGrid="0">
      <p:cViewPr varScale="1">
        <p:scale>
          <a:sx n="57" d="100"/>
          <a:sy n="57" d="100"/>
        </p:scale>
        <p:origin x="94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t>15/9/2015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Today, Russia has most research reactors (62), followed by USA (54), Japan (18), France (15), Germany (14) and China (13). Many small and developing countries also have research reactors, including Bangladesh, Algeria, Colombia, Ghana, Jamaica, Libya, Thailand and Vietnam.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t>7</a:t>
            </a:fld>
            <a:endParaRPr lang="en-MY"/>
          </a:p>
        </p:txBody>
      </p:sp>
    </p:spTree>
    <p:extLst>
      <p:ext uri="{BB962C8B-B14F-4D97-AF65-F5344CB8AC3E}">
        <p14:creationId xmlns:p14="http://schemas.microsoft.com/office/powerpoint/2010/main" val="323064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Cherenkov radiation is used to detect high-energy charged particles. In pool-type nuclear reactors, beta particles (high-energy electrons) are released as the fission products decay. The glow continues after the chain reaction stops, dimming as the shorter-lived products decay. Similarly, Cherenkov radiation can characterize the remaining radioactivity of spent fuel rods.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t>8</a:t>
            </a:fld>
            <a:endParaRPr lang="en-MY"/>
          </a:p>
        </p:txBody>
      </p:sp>
    </p:spTree>
    <p:extLst>
      <p:ext uri="{BB962C8B-B14F-4D97-AF65-F5344CB8AC3E}">
        <p14:creationId xmlns:p14="http://schemas.microsoft.com/office/powerpoint/2010/main" val="1376727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Neutrons penetrate most materials to depths of several centimetres. In comparison, X-rays and electrons probe only near the surface.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t>9</a:t>
            </a:fld>
            <a:endParaRPr lang="en-MY"/>
          </a:p>
        </p:txBody>
      </p:sp>
    </p:spTree>
    <p:extLst>
      <p:ext uri="{BB962C8B-B14F-4D97-AF65-F5344CB8AC3E}">
        <p14:creationId xmlns:p14="http://schemas.microsoft.com/office/powerpoint/2010/main" val="3517088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9/15/2015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9/15/2015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9/15/2015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9/15/2015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9/15/2015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9/15/2015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9/15/2015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pPr marL="457200" indent="-457200">
              <a:buAutoNum type="arabicPeriod"/>
            </a:pPr>
            <a:r>
              <a:rPr lang="en-MY" dirty="0" smtClean="0"/>
              <a:t>INTRODUCTION</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pPr marL="457200" lvl="1" indent="-457200">
              <a:spcBef>
                <a:spcPts val="1200"/>
              </a:spcBef>
              <a:spcAft>
                <a:spcPts val="200"/>
              </a:spcAft>
              <a:buSzPct val="100000"/>
              <a:buFont typeface="+mj-lt"/>
              <a:buAutoNum type="arabicPeriod"/>
            </a:pPr>
            <a:r>
              <a:rPr lang="en-MY" sz="2000" dirty="0"/>
              <a:t>In materials testing reactors, materials are also subject to intense neutron irradiation to study changes. </a:t>
            </a:r>
            <a:endParaRPr lang="en-MY" sz="2000" dirty="0" smtClean="0"/>
          </a:p>
          <a:p>
            <a:pPr marL="640080" lvl="2" indent="-457200">
              <a:spcBef>
                <a:spcPts val="1200"/>
              </a:spcBef>
              <a:spcAft>
                <a:spcPts val="200"/>
              </a:spcAft>
              <a:buSzPct val="100000"/>
            </a:pPr>
            <a:r>
              <a:rPr lang="en-MY" sz="1800" dirty="0" smtClean="0"/>
              <a:t>For </a:t>
            </a:r>
            <a:r>
              <a:rPr lang="en-MY" sz="1800" dirty="0"/>
              <a:t>instance, some steels become brittle, and alloys which resist embrittlement must be used in nuclear reactors. </a:t>
            </a:r>
            <a:endParaRPr lang="en-MY" sz="1800" dirty="0" smtClean="0"/>
          </a:p>
          <a:p>
            <a:pPr marL="457200" lvl="1" indent="-457200">
              <a:spcBef>
                <a:spcPts val="1200"/>
              </a:spcBef>
              <a:spcAft>
                <a:spcPts val="200"/>
              </a:spcAft>
              <a:buSzPct val="100000"/>
              <a:buFont typeface="+mj-lt"/>
              <a:buAutoNum type="arabicPeriod"/>
            </a:pPr>
            <a:r>
              <a:rPr lang="en-MY" sz="2000" dirty="0" smtClean="0"/>
              <a:t>Test </a:t>
            </a:r>
            <a:r>
              <a:rPr lang="en-MY" sz="2000" dirty="0"/>
              <a:t>reactors </a:t>
            </a:r>
            <a:r>
              <a:rPr lang="en-MY" sz="2000" dirty="0" smtClean="0"/>
              <a:t>-designed </a:t>
            </a:r>
            <a:r>
              <a:rPr lang="en-MY" sz="2000" dirty="0"/>
              <a:t>to research nuclear power for aircraft, then nuclear-powered rockets and spacecraft</a:t>
            </a:r>
          </a:p>
          <a:p>
            <a:pPr marL="457200" indent="-457200">
              <a:buFont typeface="+mj-lt"/>
              <a:buAutoNum type="arabicPeriod"/>
            </a:pPr>
            <a:endParaRPr lang="en-MY" dirty="0" smtClean="0"/>
          </a:p>
          <a:p>
            <a:pPr marL="457200" indent="-457200">
              <a:buFont typeface="+mj-lt"/>
              <a:buAutoNum type="arabicPeriod"/>
            </a:pPr>
            <a:endParaRPr lang="en-MY" dirty="0" smtClean="0"/>
          </a:p>
        </p:txBody>
      </p:sp>
    </p:spTree>
    <p:extLst>
      <p:ext uri="{BB962C8B-B14F-4D97-AF65-F5344CB8AC3E}">
        <p14:creationId xmlns:p14="http://schemas.microsoft.com/office/powerpoint/2010/main" val="179085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Commercial Reactor: Reactor Types</a:t>
            </a:r>
            <a:endParaRPr lang="en-MY"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305" y="1999115"/>
            <a:ext cx="8896350" cy="4300482"/>
          </a:xfrm>
          <a:prstGeom prst="rect">
            <a:avLst/>
          </a:prstGeom>
        </p:spPr>
      </p:pic>
    </p:spTree>
    <p:extLst>
      <p:ext uri="{BB962C8B-B14F-4D97-AF65-F5344CB8AC3E}">
        <p14:creationId xmlns:p14="http://schemas.microsoft.com/office/powerpoint/2010/main" val="1671762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Reactor Types</a:t>
            </a:r>
            <a:endParaRPr lang="en-MY" dirty="0"/>
          </a:p>
        </p:txBody>
      </p:sp>
      <p:sp>
        <p:nvSpPr>
          <p:cNvPr id="3" name="Content Placeholder 2"/>
          <p:cNvSpPr>
            <a:spLocks noGrp="1"/>
          </p:cNvSpPr>
          <p:nvPr>
            <p:ph idx="1"/>
          </p:nvPr>
        </p:nvSpPr>
        <p:spPr/>
        <p:txBody>
          <a:bodyPr/>
          <a:lstStyle/>
          <a:p>
            <a:pPr marL="514350" indent="-514350">
              <a:buFont typeface="+mj-lt"/>
              <a:buAutoNum type="romanLcPeriod"/>
            </a:pPr>
            <a:r>
              <a:rPr lang="en-MY" dirty="0"/>
              <a:t>Boiling Water Reactor (BWR) </a:t>
            </a:r>
            <a:endParaRPr lang="en-MY" dirty="0" smtClean="0"/>
          </a:p>
          <a:p>
            <a:pPr marL="514350" indent="-514350">
              <a:buFont typeface="+mj-lt"/>
              <a:buAutoNum type="romanLcPeriod"/>
            </a:pPr>
            <a:r>
              <a:rPr lang="en-MY" dirty="0"/>
              <a:t>Pressurize Water Reactor (PWR</a:t>
            </a:r>
            <a:r>
              <a:rPr lang="en-MY" dirty="0" smtClean="0"/>
              <a:t>)</a:t>
            </a:r>
          </a:p>
          <a:p>
            <a:pPr marL="514350" indent="-514350">
              <a:buFont typeface="+mj-lt"/>
              <a:buAutoNum type="romanLcPeriod"/>
            </a:pPr>
            <a:r>
              <a:rPr lang="nl-NL" dirty="0"/>
              <a:t>Liquid Metal Fast Breeder </a:t>
            </a:r>
            <a:r>
              <a:rPr lang="nl-NL" dirty="0" smtClean="0"/>
              <a:t>Reactor (LMFBR)</a:t>
            </a:r>
          </a:p>
          <a:p>
            <a:pPr marL="514350" indent="-514350">
              <a:buFont typeface="+mj-lt"/>
              <a:buAutoNum type="romanLcPeriod"/>
            </a:pPr>
            <a:r>
              <a:rPr lang="en-MY" dirty="0"/>
              <a:t>Advanced gas-cooled reactor (AGR</a:t>
            </a:r>
            <a:r>
              <a:rPr lang="en-MY" dirty="0" smtClean="0"/>
              <a:t>)</a:t>
            </a:r>
          </a:p>
          <a:p>
            <a:pPr marL="514350" indent="-514350">
              <a:buFont typeface="+mj-lt"/>
              <a:buAutoNum type="romanLcPeriod"/>
            </a:pPr>
            <a:r>
              <a:rPr lang="en-MY" dirty="0" smtClean="0"/>
              <a:t>Very High </a:t>
            </a:r>
            <a:r>
              <a:rPr lang="en-MY" dirty="0"/>
              <a:t>Temperature Reactors (VHTR</a:t>
            </a:r>
            <a:r>
              <a:rPr lang="en-MY" dirty="0" smtClean="0"/>
              <a:t>)</a:t>
            </a:r>
          </a:p>
          <a:p>
            <a:pPr marL="514350" indent="-514350">
              <a:buFont typeface="+mj-lt"/>
              <a:buAutoNum type="romanLcPeriod"/>
            </a:pPr>
            <a:r>
              <a:rPr lang="en-MY" dirty="0"/>
              <a:t>Fusion Reactors: the International </a:t>
            </a:r>
            <a:r>
              <a:rPr lang="en-MY" dirty="0" smtClean="0"/>
              <a:t>Thermonuclear </a:t>
            </a:r>
            <a:r>
              <a:rPr lang="en-MY" dirty="0"/>
              <a:t>Experimental Reactor (ITER) </a:t>
            </a:r>
          </a:p>
        </p:txBody>
      </p:sp>
    </p:spTree>
    <p:extLst>
      <p:ext uri="{BB962C8B-B14F-4D97-AF65-F5344CB8AC3E}">
        <p14:creationId xmlns:p14="http://schemas.microsoft.com/office/powerpoint/2010/main" val="697829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i</a:t>
            </a:r>
            <a:r>
              <a:rPr lang="en-MY" dirty="0" smtClean="0"/>
              <a:t>. Boiling </a:t>
            </a:r>
            <a:r>
              <a:rPr lang="en-MY" dirty="0"/>
              <a:t>Water Reactor (BWR) </a:t>
            </a:r>
          </a:p>
        </p:txBody>
      </p:sp>
      <p:pic>
        <p:nvPicPr>
          <p:cNvPr id="4" name="Picture 3"/>
          <p:cNvPicPr>
            <a:picLocks noChangeAspect="1"/>
          </p:cNvPicPr>
          <p:nvPr/>
        </p:nvPicPr>
        <p:blipFill>
          <a:blip r:embed="rId2"/>
          <a:stretch>
            <a:fillRect/>
          </a:stretch>
        </p:blipFill>
        <p:spPr>
          <a:xfrm>
            <a:off x="2205732" y="2089864"/>
            <a:ext cx="6887950" cy="3577511"/>
          </a:xfrm>
          <a:prstGeom prst="rect">
            <a:avLst/>
          </a:prstGeom>
        </p:spPr>
      </p:pic>
    </p:spTree>
    <p:extLst>
      <p:ext uri="{BB962C8B-B14F-4D97-AF65-F5344CB8AC3E}">
        <p14:creationId xmlns:p14="http://schemas.microsoft.com/office/powerpoint/2010/main" val="3801388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a:t>The BWR operates at constant steam pressure (7 MPa), </a:t>
            </a:r>
            <a:r>
              <a:rPr lang="en-MY" dirty="0" smtClean="0"/>
              <a:t>like  </a:t>
            </a:r>
            <a:r>
              <a:rPr lang="en-MY" dirty="0"/>
              <a:t>conventional  steam  boilers  and  with  a  steam </a:t>
            </a:r>
            <a:r>
              <a:rPr lang="en-MY" dirty="0" smtClean="0"/>
              <a:t>temperature </a:t>
            </a:r>
            <a:r>
              <a:rPr lang="en-MY" dirty="0"/>
              <a:t>of about 560K. </a:t>
            </a:r>
          </a:p>
          <a:p>
            <a:pPr marL="457200" indent="-457200">
              <a:buFont typeface="+mj-lt"/>
              <a:buAutoNum type="arabicPeriod"/>
            </a:pPr>
            <a:r>
              <a:rPr lang="en-MY" dirty="0"/>
              <a:t> The nuclear core assembly consists </a:t>
            </a:r>
            <a:r>
              <a:rPr lang="en-MY" dirty="0" smtClean="0"/>
              <a:t>of </a:t>
            </a:r>
            <a:r>
              <a:rPr lang="en-MY" dirty="0"/>
              <a:t>an array of </a:t>
            </a:r>
            <a:r>
              <a:rPr lang="en-MY" dirty="0" err="1"/>
              <a:t>Zircaloy</a:t>
            </a:r>
            <a:r>
              <a:rPr lang="en-MY" dirty="0"/>
              <a:t> 2 tubes encasing enriched </a:t>
            </a:r>
            <a:r>
              <a:rPr lang="en-MY" dirty="0" smtClean="0"/>
              <a:t>UO2 ceramic  </a:t>
            </a:r>
            <a:r>
              <a:rPr lang="en-MY" dirty="0"/>
              <a:t>fuel  pellets. </a:t>
            </a:r>
            <a:endParaRPr lang="en-MY" dirty="0" smtClean="0"/>
          </a:p>
          <a:p>
            <a:pPr marL="457200" indent="-457200">
              <a:buFont typeface="+mj-lt"/>
              <a:buAutoNum type="arabicPeriod"/>
            </a:pPr>
            <a:r>
              <a:rPr lang="en-MY" dirty="0" smtClean="0"/>
              <a:t>The  </a:t>
            </a:r>
            <a:r>
              <a:rPr lang="en-MY" dirty="0"/>
              <a:t>power  is  controlled  by  control  rods  inserted </a:t>
            </a:r>
            <a:r>
              <a:rPr lang="en-MY" dirty="0" smtClean="0"/>
              <a:t>from </a:t>
            </a:r>
            <a:r>
              <a:rPr lang="en-MY" dirty="0"/>
              <a:t>the bottom of the core and by adjusting the rate of </a:t>
            </a:r>
            <a:r>
              <a:rPr lang="en-MY" dirty="0" smtClean="0"/>
              <a:t>flow  </a:t>
            </a:r>
            <a:r>
              <a:rPr lang="en-MY" dirty="0"/>
              <a:t>of  water. </a:t>
            </a:r>
            <a:endParaRPr lang="en-MY" dirty="0" smtClean="0"/>
          </a:p>
          <a:p>
            <a:pPr marL="457200" indent="-457200">
              <a:buFont typeface="+mj-lt"/>
              <a:buAutoNum type="arabicPeriod"/>
            </a:pPr>
            <a:r>
              <a:rPr lang="en-MY" dirty="0"/>
              <a:t> Water </a:t>
            </a:r>
            <a:r>
              <a:rPr lang="en-MY" dirty="0" smtClean="0"/>
              <a:t>is  </a:t>
            </a:r>
            <a:r>
              <a:rPr lang="en-MY" dirty="0"/>
              <a:t>circulated  through  the  reactor  core  where  it  boils, </a:t>
            </a:r>
            <a:r>
              <a:rPr lang="en-MY" dirty="0" smtClean="0"/>
              <a:t>producing </a:t>
            </a:r>
            <a:r>
              <a:rPr lang="en-MY" dirty="0"/>
              <a:t>saturated steam</a:t>
            </a:r>
            <a:r>
              <a:rPr lang="en-MY" dirty="0" smtClean="0"/>
              <a:t>.</a:t>
            </a:r>
          </a:p>
          <a:p>
            <a:pPr marL="457200" indent="-457200">
              <a:buFont typeface="+mj-lt"/>
              <a:buAutoNum type="arabicPeriod"/>
            </a:pPr>
            <a:r>
              <a:rPr lang="en-MY" dirty="0"/>
              <a:t>The  water  acts  as  both  a  coolant  and  a  moderator, </a:t>
            </a:r>
            <a:r>
              <a:rPr lang="en-MY" dirty="0" smtClean="0"/>
              <a:t>slowing </a:t>
            </a:r>
            <a:r>
              <a:rPr lang="en-MY" dirty="0"/>
              <a:t>down high energy neutrons</a:t>
            </a:r>
            <a:r>
              <a:rPr lang="en-MY" dirty="0" smtClean="0"/>
              <a:t>.</a:t>
            </a:r>
          </a:p>
          <a:p>
            <a:pPr marL="457200" indent="-457200">
              <a:buFont typeface="+mj-lt"/>
              <a:buAutoNum type="arabicPeriod"/>
            </a:pPr>
            <a:r>
              <a:rPr lang="en-MY" dirty="0" smtClean="0"/>
              <a:t>The </a:t>
            </a:r>
            <a:r>
              <a:rPr lang="en-MY" dirty="0"/>
              <a:t>steam is dried </a:t>
            </a:r>
            <a:r>
              <a:rPr lang="en-MY" dirty="0" smtClean="0"/>
              <a:t>and </a:t>
            </a:r>
            <a:r>
              <a:rPr lang="en-MY" dirty="0"/>
              <a:t>passed to the turbine-generator through a stainless </a:t>
            </a:r>
            <a:r>
              <a:rPr lang="en-MY" dirty="0" smtClean="0"/>
              <a:t>steel  </a:t>
            </a:r>
            <a:r>
              <a:rPr lang="en-MY" dirty="0"/>
              <a:t>steam  line.  On  exiting  the  turbine  the  steam  is </a:t>
            </a:r>
            <a:r>
              <a:rPr lang="en-MY" dirty="0" smtClean="0"/>
              <a:t>condensed</a:t>
            </a:r>
            <a:r>
              <a:rPr lang="en-MY" dirty="0"/>
              <a:t>, demineralized, and returned as water to the </a:t>
            </a:r>
            <a:r>
              <a:rPr lang="en-MY" dirty="0" smtClean="0"/>
              <a:t>reactor</a:t>
            </a:r>
            <a:r>
              <a:rPr lang="en-MY" dirty="0"/>
              <a:t>. </a:t>
            </a:r>
          </a:p>
        </p:txBody>
      </p:sp>
    </p:spTree>
    <p:extLst>
      <p:ext uri="{BB962C8B-B14F-4D97-AF65-F5344CB8AC3E}">
        <p14:creationId xmlns:p14="http://schemas.microsoft.com/office/powerpoint/2010/main" val="201280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ii. </a:t>
            </a:r>
            <a:r>
              <a:rPr lang="en-MY" dirty="0"/>
              <a:t>Pressurize Water Reactor (PWR</a:t>
            </a:r>
            <a:r>
              <a:rPr lang="en-MY" dirty="0" smtClean="0"/>
              <a:t>)</a:t>
            </a:r>
            <a:endParaRPr lang="en-MY" dirty="0"/>
          </a:p>
        </p:txBody>
      </p:sp>
      <p:pic>
        <p:nvPicPr>
          <p:cNvPr id="4" name="Picture 3"/>
          <p:cNvPicPr>
            <a:picLocks noChangeAspect="1"/>
          </p:cNvPicPr>
          <p:nvPr/>
        </p:nvPicPr>
        <p:blipFill>
          <a:blip r:embed="rId2"/>
          <a:stretch>
            <a:fillRect/>
          </a:stretch>
        </p:blipFill>
        <p:spPr>
          <a:xfrm>
            <a:off x="1831601" y="1874604"/>
            <a:ext cx="6961732" cy="4011846"/>
          </a:xfrm>
          <a:prstGeom prst="rect">
            <a:avLst/>
          </a:prstGeom>
        </p:spPr>
      </p:pic>
    </p:spTree>
    <p:extLst>
      <p:ext uri="{BB962C8B-B14F-4D97-AF65-F5344CB8AC3E}">
        <p14:creationId xmlns:p14="http://schemas.microsoft.com/office/powerpoint/2010/main" val="2933814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smtClean="0"/>
              <a:t>PWR has </a:t>
            </a:r>
            <a:r>
              <a:rPr lang="en-MY" dirty="0"/>
              <a:t>some 200 tube assemblies </a:t>
            </a:r>
            <a:r>
              <a:rPr lang="en-MY" dirty="0" smtClean="0"/>
              <a:t>containing </a:t>
            </a:r>
            <a:r>
              <a:rPr lang="en-MY" dirty="0"/>
              <a:t>ceramic pellets consisting of either enriched </a:t>
            </a:r>
            <a:r>
              <a:rPr lang="en-MY" dirty="0" smtClean="0"/>
              <a:t>UO2 </a:t>
            </a:r>
            <a:r>
              <a:rPr lang="en-MY" dirty="0"/>
              <a:t>or  a  mixture  of  both  uranium </a:t>
            </a:r>
            <a:r>
              <a:rPr lang="en-MY" dirty="0" smtClean="0"/>
              <a:t>and  </a:t>
            </a:r>
            <a:r>
              <a:rPr lang="en-MY" dirty="0"/>
              <a:t>plutonium  oxides  known  as  MOX  (mixed  oxide </a:t>
            </a:r>
            <a:r>
              <a:rPr lang="en-MY" dirty="0" smtClean="0"/>
              <a:t>fuel</a:t>
            </a:r>
            <a:r>
              <a:rPr lang="en-MY" dirty="0"/>
              <a:t>). </a:t>
            </a:r>
            <a:endParaRPr lang="en-MY" dirty="0" smtClean="0"/>
          </a:p>
          <a:p>
            <a:pPr marL="457200" indent="-457200">
              <a:buFont typeface="+mj-lt"/>
              <a:buAutoNum type="arabicPeriod"/>
            </a:pPr>
            <a:r>
              <a:rPr lang="en-MY" dirty="0" smtClean="0"/>
              <a:t>Water is pumped </a:t>
            </a:r>
            <a:r>
              <a:rPr lang="en-MY" dirty="0"/>
              <a:t>through the core at a </a:t>
            </a:r>
            <a:r>
              <a:rPr lang="en-MY" dirty="0" smtClean="0"/>
              <a:t>pressure  </a:t>
            </a:r>
            <a:r>
              <a:rPr lang="en-MY" dirty="0"/>
              <a:t>sufficient  to  prevent  boiling,  acts  as  both  a </a:t>
            </a:r>
            <a:r>
              <a:rPr lang="en-MY" dirty="0" smtClean="0"/>
              <a:t>coolant  </a:t>
            </a:r>
            <a:r>
              <a:rPr lang="en-MY" dirty="0"/>
              <a:t>and  a  moderator,  slowing  down  high  energy </a:t>
            </a:r>
            <a:r>
              <a:rPr lang="en-MY" dirty="0" smtClean="0"/>
              <a:t>neutrons.</a:t>
            </a:r>
          </a:p>
          <a:p>
            <a:pPr marL="457200" indent="-457200">
              <a:buFont typeface="+mj-lt"/>
              <a:buAutoNum type="arabicPeriod"/>
            </a:pPr>
            <a:r>
              <a:rPr lang="en-MY" dirty="0"/>
              <a:t>The  water,  at  about  600  K,  passes  to  an </a:t>
            </a:r>
            <a:r>
              <a:rPr lang="en-MY" dirty="0" smtClean="0"/>
              <a:t>intermediate </a:t>
            </a:r>
            <a:r>
              <a:rPr lang="en-MY" dirty="0"/>
              <a:t>heat exchanger. The power is controlled by </a:t>
            </a:r>
            <a:r>
              <a:rPr lang="en-MY" dirty="0" smtClean="0"/>
              <a:t>the </a:t>
            </a:r>
            <a:r>
              <a:rPr lang="en-MY" dirty="0"/>
              <a:t>insertion of control rods from the top of the core and </a:t>
            </a:r>
            <a:r>
              <a:rPr lang="en-MY" dirty="0" smtClean="0"/>
              <a:t>by </a:t>
            </a:r>
            <a:r>
              <a:rPr lang="en-MY" dirty="0"/>
              <a:t>dissolving boric acid into the reactor  water.  </a:t>
            </a:r>
            <a:endParaRPr lang="en-MY" dirty="0" smtClean="0"/>
          </a:p>
          <a:p>
            <a:pPr marL="457200" indent="-457200">
              <a:buFont typeface="+mj-lt"/>
              <a:buAutoNum type="arabicPeriod"/>
            </a:pPr>
            <a:r>
              <a:rPr lang="en-MY" dirty="0" smtClean="0"/>
              <a:t>As </a:t>
            </a:r>
            <a:r>
              <a:rPr lang="en-MY" dirty="0"/>
              <a:t>the </a:t>
            </a:r>
            <a:r>
              <a:rPr lang="en-MY" dirty="0" smtClean="0"/>
              <a:t>reactivity  </a:t>
            </a:r>
            <a:r>
              <a:rPr lang="en-MY" dirty="0"/>
              <a:t>of  the  fuel  decreases,  the  concentration  of </a:t>
            </a:r>
            <a:r>
              <a:rPr lang="en-MY" dirty="0" smtClean="0"/>
              <a:t>dissolved  </a:t>
            </a:r>
            <a:r>
              <a:rPr lang="en-MY" dirty="0"/>
              <a:t>boron  ions  is  reduced  by  passing  the  water </a:t>
            </a:r>
            <a:r>
              <a:rPr lang="en-MY" dirty="0" smtClean="0"/>
              <a:t>through </a:t>
            </a:r>
            <a:r>
              <a:rPr lang="en-MY" dirty="0"/>
              <a:t>an ion-exchanger. </a:t>
            </a:r>
            <a:endParaRPr lang="en-MY" dirty="0" smtClean="0"/>
          </a:p>
          <a:p>
            <a:pPr marL="457200" indent="-457200">
              <a:buFont typeface="+mj-lt"/>
              <a:buAutoNum type="arabicPeriod"/>
            </a:pPr>
            <a:endParaRPr lang="en-MY" dirty="0"/>
          </a:p>
        </p:txBody>
      </p:sp>
    </p:spTree>
    <p:extLst>
      <p:ext uri="{BB962C8B-B14F-4D97-AF65-F5344CB8AC3E}">
        <p14:creationId xmlns:p14="http://schemas.microsoft.com/office/powerpoint/2010/main" val="250283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pPr marL="457200" indent="-457200">
              <a:buFont typeface="+mj-lt"/>
              <a:buAutoNum type="arabicPeriod"/>
            </a:pPr>
            <a:r>
              <a:rPr lang="en-MY" dirty="0" smtClean="0"/>
              <a:t>The  </a:t>
            </a:r>
            <a:r>
              <a:rPr lang="en-MY" dirty="0"/>
              <a:t>primary  pressurized  water  loop  of  a  PWR  </a:t>
            </a:r>
            <a:r>
              <a:rPr lang="en-MY" dirty="0" smtClean="0"/>
              <a:t>carries heat  </a:t>
            </a:r>
            <a:r>
              <a:rPr lang="en-MY" dirty="0"/>
              <a:t>from  the  reactor  core  to  a  steam  generator.  </a:t>
            </a:r>
            <a:endParaRPr lang="en-MY" dirty="0" smtClean="0"/>
          </a:p>
          <a:p>
            <a:pPr marL="457200" indent="-457200">
              <a:buFont typeface="+mj-lt"/>
              <a:buAutoNum type="arabicPeriod"/>
            </a:pPr>
            <a:r>
              <a:rPr lang="en-MY" dirty="0" smtClean="0"/>
              <a:t>The loop  </a:t>
            </a:r>
            <a:r>
              <a:rPr lang="en-MY" dirty="0"/>
              <a:t>is  under  a  working  pressure  of  about  15  MPa  - </a:t>
            </a:r>
            <a:r>
              <a:rPr lang="en-MY" dirty="0" smtClean="0"/>
              <a:t>sufficient  </a:t>
            </a:r>
            <a:r>
              <a:rPr lang="en-MY" dirty="0"/>
              <a:t>to  allow  the  water  in  it  to  be  heated  to  near </a:t>
            </a:r>
            <a:r>
              <a:rPr lang="en-MY" dirty="0" smtClean="0"/>
              <a:t>600  </a:t>
            </a:r>
            <a:r>
              <a:rPr lang="en-MY" dirty="0"/>
              <a:t>K  without  boiling.  </a:t>
            </a:r>
            <a:endParaRPr lang="en-MY" dirty="0" smtClean="0"/>
          </a:p>
          <a:p>
            <a:pPr marL="457200" indent="-457200">
              <a:buFont typeface="+mj-lt"/>
              <a:buAutoNum type="arabicPeriod"/>
            </a:pPr>
            <a:r>
              <a:rPr lang="en-MY" dirty="0" smtClean="0"/>
              <a:t>The  </a:t>
            </a:r>
            <a:r>
              <a:rPr lang="en-MY" dirty="0"/>
              <a:t>heat  is  transferred  to  </a:t>
            </a:r>
            <a:r>
              <a:rPr lang="en-MY" dirty="0" smtClean="0"/>
              <a:t>a secondary </a:t>
            </a:r>
            <a:r>
              <a:rPr lang="en-MY" dirty="0"/>
              <a:t>loop generating steam at 560 K and about 7 </a:t>
            </a:r>
            <a:r>
              <a:rPr lang="en-MY" dirty="0" smtClean="0"/>
              <a:t>MPa</a:t>
            </a:r>
            <a:r>
              <a:rPr lang="en-MY" dirty="0"/>
              <a:t>, which generates heat that drives the turbine. </a:t>
            </a:r>
          </a:p>
        </p:txBody>
      </p:sp>
    </p:spTree>
    <p:extLst>
      <p:ext uri="{BB962C8B-B14F-4D97-AF65-F5344CB8AC3E}">
        <p14:creationId xmlns:p14="http://schemas.microsoft.com/office/powerpoint/2010/main" val="125832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t>iii. </a:t>
            </a:r>
            <a:r>
              <a:rPr lang="nl-NL" dirty="0"/>
              <a:t>Liquid Metal Fast Breeder Reactor (LMFBR</a:t>
            </a:r>
            <a:r>
              <a:rPr lang="nl-NL" dirty="0" smtClean="0"/>
              <a:t>)</a:t>
            </a:r>
            <a:endParaRPr lang="en-MY" dirty="0"/>
          </a:p>
        </p:txBody>
      </p:sp>
      <p:pic>
        <p:nvPicPr>
          <p:cNvPr id="4" name="Picture 3"/>
          <p:cNvPicPr>
            <a:picLocks noChangeAspect="1"/>
          </p:cNvPicPr>
          <p:nvPr/>
        </p:nvPicPr>
        <p:blipFill>
          <a:blip r:embed="rId2"/>
          <a:stretch>
            <a:fillRect/>
          </a:stretch>
        </p:blipFill>
        <p:spPr>
          <a:xfrm>
            <a:off x="1447616" y="2127322"/>
            <a:ext cx="7953560" cy="3696024"/>
          </a:xfrm>
          <a:prstGeom prst="rect">
            <a:avLst/>
          </a:prstGeom>
        </p:spPr>
      </p:pic>
    </p:spTree>
    <p:extLst>
      <p:ext uri="{BB962C8B-B14F-4D97-AF65-F5344CB8AC3E}">
        <p14:creationId xmlns:p14="http://schemas.microsoft.com/office/powerpoint/2010/main" val="2901769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pPr marL="457200" indent="-457200">
              <a:buFont typeface="+mj-lt"/>
              <a:buAutoNum type="arabicPeriod"/>
            </a:pPr>
            <a:r>
              <a:rPr lang="en-MY" dirty="0"/>
              <a:t>A LMFBR is a liquid sodium cooled reactor that makes </a:t>
            </a:r>
            <a:r>
              <a:rPr lang="en-MY" dirty="0" smtClean="0"/>
              <a:t>use </a:t>
            </a:r>
            <a:r>
              <a:rPr lang="en-MY" dirty="0"/>
              <a:t>of a fast neutron spectrum and a closed fuel cycle. </a:t>
            </a:r>
          </a:p>
          <a:p>
            <a:pPr marL="457200" indent="-457200">
              <a:buFont typeface="+mj-lt"/>
              <a:buAutoNum type="arabicPeriod"/>
            </a:pPr>
            <a:r>
              <a:rPr lang="en-MY" dirty="0"/>
              <a:t>The  liquid  sodium  coolant  transfers  heat  from  the </a:t>
            </a:r>
            <a:r>
              <a:rPr lang="en-MY" dirty="0" smtClean="0"/>
              <a:t>reactor </a:t>
            </a:r>
            <a:r>
              <a:rPr lang="en-MY" dirty="0"/>
              <a:t>core and is pumped through the primary loop at </a:t>
            </a:r>
            <a:r>
              <a:rPr lang="en-MY" dirty="0" smtClean="0"/>
              <a:t>about  </a:t>
            </a:r>
            <a:r>
              <a:rPr lang="en-MY" dirty="0"/>
              <a:t>800K.  </a:t>
            </a:r>
            <a:endParaRPr lang="en-MY" dirty="0" smtClean="0"/>
          </a:p>
          <a:p>
            <a:pPr marL="457200" indent="-457200">
              <a:buFont typeface="+mj-lt"/>
              <a:buAutoNum type="arabicPeriod"/>
            </a:pPr>
            <a:r>
              <a:rPr lang="en-MY" dirty="0" smtClean="0"/>
              <a:t>This  </a:t>
            </a:r>
            <a:r>
              <a:rPr lang="en-MY" dirty="0"/>
              <a:t>sodium  in  this  loop  becomes </a:t>
            </a:r>
            <a:r>
              <a:rPr lang="en-MY" dirty="0" smtClean="0"/>
              <a:t>radioactive</a:t>
            </a:r>
            <a:r>
              <a:rPr lang="en-MY" dirty="0"/>
              <a:t>,  requiring  an  intermediate  sodium  filled </a:t>
            </a:r>
            <a:r>
              <a:rPr lang="en-MY" dirty="0" smtClean="0"/>
              <a:t>heat-exchange  </a:t>
            </a:r>
            <a:r>
              <a:rPr lang="en-MY" dirty="0"/>
              <a:t>loop  to  prevent  possible  leakage  </a:t>
            </a:r>
            <a:r>
              <a:rPr lang="en-MY" dirty="0" smtClean="0"/>
              <a:t>of radioactive  </a:t>
            </a:r>
            <a:r>
              <a:rPr lang="en-MY" dirty="0"/>
              <a:t>material  outside  the  containment  structure</a:t>
            </a:r>
            <a:r>
              <a:rPr lang="en-MY" dirty="0" smtClean="0"/>
              <a:t>.</a:t>
            </a:r>
          </a:p>
          <a:p>
            <a:pPr marL="457200" indent="-457200">
              <a:buFont typeface="+mj-lt"/>
              <a:buAutoNum type="arabicPeriod"/>
            </a:pPr>
            <a:r>
              <a:rPr lang="en-MY" dirty="0"/>
              <a:t>The  </a:t>
            </a:r>
            <a:r>
              <a:rPr lang="en-MY" dirty="0" smtClean="0"/>
              <a:t>usual choice  </a:t>
            </a:r>
            <a:r>
              <a:rPr lang="en-MY" dirty="0"/>
              <a:t>is  a  fuel  assembly  made  up  of  mixed  uranium </a:t>
            </a:r>
            <a:r>
              <a:rPr lang="en-MY" dirty="0" smtClean="0"/>
              <a:t>dioxide </a:t>
            </a:r>
            <a:r>
              <a:rPr lang="en-MY" dirty="0"/>
              <a:t>(</a:t>
            </a:r>
            <a:r>
              <a:rPr lang="en-MY" dirty="0" smtClean="0"/>
              <a:t>UO2) </a:t>
            </a:r>
            <a:r>
              <a:rPr lang="en-MY" dirty="0"/>
              <a:t>and plutonium dioxide (</a:t>
            </a:r>
            <a:r>
              <a:rPr lang="en-MY" dirty="0" smtClean="0"/>
              <a:t>PuO2 </a:t>
            </a:r>
            <a:r>
              <a:rPr lang="en-MY" dirty="0"/>
              <a:t>) fuel rods </a:t>
            </a:r>
          </a:p>
        </p:txBody>
      </p:sp>
    </p:spTree>
    <p:extLst>
      <p:ext uri="{BB962C8B-B14F-4D97-AF65-F5344CB8AC3E}">
        <p14:creationId xmlns:p14="http://schemas.microsoft.com/office/powerpoint/2010/main" val="67843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smtClean="0"/>
              <a:t>QUICK CHECK</a:t>
            </a:r>
            <a:r>
              <a:rPr lang="en-MY" b="1" dirty="0" smtClean="0">
                <a:sym typeface="Wingdings" panose="05000000000000000000" pitchFamily="2" charset="2"/>
              </a:rPr>
              <a:t></a:t>
            </a:r>
            <a:endParaRPr lang="en-MY" b="1" dirty="0"/>
          </a:p>
        </p:txBody>
      </p:sp>
      <p:sp>
        <p:nvSpPr>
          <p:cNvPr id="3" name="Content Placeholder 2"/>
          <p:cNvSpPr>
            <a:spLocks noGrp="1"/>
          </p:cNvSpPr>
          <p:nvPr>
            <p:ph idx="1"/>
          </p:nvPr>
        </p:nvSpPr>
        <p:spPr/>
        <p:txBody>
          <a:bodyPr/>
          <a:lstStyle/>
          <a:p>
            <a:pPr marL="457200" indent="-457200">
              <a:buFont typeface="+mj-lt"/>
              <a:buAutoNum type="arabicPeriod"/>
            </a:pPr>
            <a:r>
              <a:rPr lang="en-MY" dirty="0" smtClean="0"/>
              <a:t>Cladding</a:t>
            </a:r>
          </a:p>
          <a:p>
            <a:pPr marL="457200" indent="-457200">
              <a:buFont typeface="+mj-lt"/>
              <a:buAutoNum type="arabicPeriod"/>
            </a:pPr>
            <a:r>
              <a:rPr lang="en-MY" dirty="0" smtClean="0"/>
              <a:t>Control Rod</a:t>
            </a:r>
          </a:p>
          <a:p>
            <a:pPr marL="457200" indent="-457200">
              <a:buFont typeface="+mj-lt"/>
              <a:buAutoNum type="arabicPeriod"/>
            </a:pPr>
            <a:r>
              <a:rPr lang="en-MY" dirty="0" smtClean="0"/>
              <a:t>Enriched Uranium</a:t>
            </a:r>
          </a:p>
          <a:p>
            <a:pPr marL="457200" indent="-457200">
              <a:buFont typeface="+mj-lt"/>
              <a:buAutoNum type="arabicPeriod"/>
            </a:pPr>
            <a:r>
              <a:rPr lang="en-MY" dirty="0" smtClean="0"/>
              <a:t>MOX fuel</a:t>
            </a:r>
          </a:p>
          <a:p>
            <a:pPr marL="457200" indent="-457200">
              <a:buFont typeface="+mj-lt"/>
              <a:buAutoNum type="arabicPeriod"/>
            </a:pPr>
            <a:r>
              <a:rPr lang="en-MY" dirty="0" smtClean="0"/>
              <a:t>Moderator</a:t>
            </a:r>
          </a:p>
          <a:p>
            <a:pPr marL="457200" indent="-457200">
              <a:buFont typeface="+mj-lt"/>
              <a:buAutoNum type="arabicPeriod"/>
            </a:pPr>
            <a:r>
              <a:rPr lang="en-MY" dirty="0" smtClean="0"/>
              <a:t>Reflector</a:t>
            </a:r>
          </a:p>
          <a:p>
            <a:pPr marL="457200" indent="-457200">
              <a:buFont typeface="+mj-lt"/>
              <a:buAutoNum type="arabicPeriod"/>
            </a:pPr>
            <a:r>
              <a:rPr lang="en-MY" dirty="0" smtClean="0"/>
              <a:t>Blanket</a:t>
            </a:r>
          </a:p>
          <a:p>
            <a:endParaRPr lang="en-MY" dirty="0"/>
          </a:p>
        </p:txBody>
      </p:sp>
    </p:spTree>
    <p:extLst>
      <p:ext uri="{BB962C8B-B14F-4D97-AF65-F5344CB8AC3E}">
        <p14:creationId xmlns:p14="http://schemas.microsoft.com/office/powerpoint/2010/main" val="107454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iv. </a:t>
            </a:r>
            <a:r>
              <a:rPr lang="en-MY" dirty="0"/>
              <a:t>Advanced gas-cooled reactor (AGR</a:t>
            </a:r>
            <a:r>
              <a:rPr lang="en-MY" dirty="0" smtClean="0"/>
              <a:t>)</a:t>
            </a:r>
            <a:endParaRPr lang="en-MY" dirty="0"/>
          </a:p>
        </p:txBody>
      </p:sp>
      <p:pic>
        <p:nvPicPr>
          <p:cNvPr id="4" name="Picture 3"/>
          <p:cNvPicPr>
            <a:picLocks noChangeAspect="1"/>
          </p:cNvPicPr>
          <p:nvPr/>
        </p:nvPicPr>
        <p:blipFill>
          <a:blip r:embed="rId2"/>
          <a:stretch>
            <a:fillRect/>
          </a:stretch>
        </p:blipFill>
        <p:spPr>
          <a:xfrm>
            <a:off x="2133600" y="2009775"/>
            <a:ext cx="7543280" cy="4087740"/>
          </a:xfrm>
          <a:prstGeom prst="rect">
            <a:avLst/>
          </a:prstGeom>
        </p:spPr>
      </p:pic>
    </p:spTree>
    <p:extLst>
      <p:ext uri="{BB962C8B-B14F-4D97-AF65-F5344CB8AC3E}">
        <p14:creationId xmlns:p14="http://schemas.microsoft.com/office/powerpoint/2010/main" val="1928179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fontScale="92500" lnSpcReduction="10000"/>
          </a:bodyPr>
          <a:lstStyle/>
          <a:p>
            <a:pPr marL="457200" indent="-457200">
              <a:buFont typeface="+mj-lt"/>
              <a:buAutoNum type="arabicPeriod"/>
            </a:pPr>
            <a:r>
              <a:rPr lang="en-MY" dirty="0"/>
              <a:t>The  advanced  gas-cooled  reactor  (AGR)  is  graphite </a:t>
            </a:r>
            <a:r>
              <a:rPr lang="en-MY" dirty="0" smtClean="0"/>
              <a:t>moderated </a:t>
            </a:r>
            <a:r>
              <a:rPr lang="en-MY" dirty="0"/>
              <a:t>and cooled  with carbon dioxide (CO 2 ). The </a:t>
            </a:r>
            <a:r>
              <a:rPr lang="en-MY" dirty="0" smtClean="0"/>
              <a:t>core  </a:t>
            </a:r>
            <a:r>
              <a:rPr lang="en-MY" dirty="0"/>
              <a:t>consists  of  high  strength  graphite  bricks  mounted </a:t>
            </a:r>
            <a:r>
              <a:rPr lang="en-MY" dirty="0" smtClean="0"/>
              <a:t>on  </a:t>
            </a:r>
            <a:r>
              <a:rPr lang="en-MY" dirty="0"/>
              <a:t>a  steel  grid. </a:t>
            </a:r>
            <a:endParaRPr lang="en-MY" dirty="0" smtClean="0"/>
          </a:p>
          <a:p>
            <a:pPr marL="457200" indent="-457200">
              <a:buFont typeface="+mj-lt"/>
              <a:buAutoNum type="arabicPeriod"/>
            </a:pPr>
            <a:r>
              <a:rPr lang="en-MY" dirty="0"/>
              <a:t>Gas circulators blow </a:t>
            </a:r>
            <a:r>
              <a:rPr lang="en-MY" dirty="0" smtClean="0"/>
              <a:t>CO2  </a:t>
            </a:r>
            <a:r>
              <a:rPr lang="en-MY" dirty="0"/>
              <a:t>up through the core and down </a:t>
            </a:r>
            <a:r>
              <a:rPr lang="en-MY" dirty="0" smtClean="0"/>
              <a:t>into  </a:t>
            </a:r>
            <a:r>
              <a:rPr lang="en-MY" dirty="0"/>
              <a:t>steam  generators.  Holes  in  the  graphite  allow </a:t>
            </a:r>
            <a:r>
              <a:rPr lang="en-MY" dirty="0" smtClean="0"/>
              <a:t>access </a:t>
            </a:r>
            <a:r>
              <a:rPr lang="en-MY" dirty="0"/>
              <a:t>to the gas. </a:t>
            </a:r>
            <a:endParaRPr lang="en-MY" dirty="0" smtClean="0"/>
          </a:p>
          <a:p>
            <a:pPr marL="457200" indent="-457200">
              <a:buFont typeface="+mj-lt"/>
              <a:buAutoNum type="arabicPeriod"/>
            </a:pPr>
            <a:r>
              <a:rPr lang="en-MY" dirty="0" smtClean="0"/>
              <a:t>The </a:t>
            </a:r>
            <a:r>
              <a:rPr lang="en-MY" dirty="0"/>
              <a:t>outlet temperature of the </a:t>
            </a:r>
            <a:r>
              <a:rPr lang="en-MY" dirty="0" smtClean="0"/>
              <a:t>CO2  </a:t>
            </a:r>
            <a:r>
              <a:rPr lang="en-MY" dirty="0"/>
              <a:t>is </a:t>
            </a:r>
            <a:r>
              <a:rPr lang="en-MY" dirty="0" smtClean="0"/>
              <a:t>about </a:t>
            </a:r>
            <a:r>
              <a:rPr lang="en-MY" dirty="0"/>
              <a:t>943K at a pressure of 4MPa. The graphite in the </a:t>
            </a:r>
            <a:r>
              <a:rPr lang="en-MY" dirty="0" smtClean="0"/>
              <a:t>core  </a:t>
            </a:r>
            <a:r>
              <a:rPr lang="en-MY" dirty="0"/>
              <a:t>is  kept  at  temperatures  below  723K  to  avoid </a:t>
            </a:r>
            <a:r>
              <a:rPr lang="en-MY" dirty="0" smtClean="0"/>
              <a:t>thermal </a:t>
            </a:r>
            <a:r>
              <a:rPr lang="en-MY" dirty="0"/>
              <a:t>damage. </a:t>
            </a:r>
            <a:endParaRPr lang="en-MY" dirty="0" smtClean="0"/>
          </a:p>
          <a:p>
            <a:pPr marL="457200" indent="-457200">
              <a:buFont typeface="+mj-lt"/>
              <a:buAutoNum type="arabicPeriod"/>
            </a:pPr>
            <a:r>
              <a:rPr lang="en-MY" dirty="0"/>
              <a:t>The reactor core, gas circulators, and steam </a:t>
            </a:r>
            <a:r>
              <a:rPr lang="en-MY" dirty="0" smtClean="0"/>
              <a:t>generators are  </a:t>
            </a:r>
            <a:r>
              <a:rPr lang="en-MY" dirty="0"/>
              <a:t>encased  in  a  pressure  vessel  made  of  pre-stressed </a:t>
            </a:r>
            <a:r>
              <a:rPr lang="en-MY" dirty="0" smtClean="0"/>
              <a:t>concrete  </a:t>
            </a:r>
            <a:r>
              <a:rPr lang="en-MY" dirty="0"/>
              <a:t>lined  with  a  mild  steel  to  make  it  gas  tight. </a:t>
            </a:r>
          </a:p>
          <a:p>
            <a:pPr marL="457200" indent="-457200">
              <a:buFont typeface="+mj-lt"/>
              <a:buAutoNum type="arabicPeriod"/>
            </a:pPr>
            <a:r>
              <a:rPr lang="en-MY" dirty="0"/>
              <a:t>Mild steel is used in areas of the pressure vessel that are </a:t>
            </a:r>
            <a:r>
              <a:rPr lang="en-MY" dirty="0" smtClean="0"/>
              <a:t>exposed  </a:t>
            </a:r>
            <a:r>
              <a:rPr lang="en-MY" dirty="0"/>
              <a:t>to  temperatures  less  than  623K. </a:t>
            </a:r>
            <a:endParaRPr lang="en-MY" dirty="0" smtClean="0"/>
          </a:p>
          <a:p>
            <a:pPr marL="457200" indent="-457200">
              <a:buFont typeface="+mj-lt"/>
              <a:buAutoNum type="arabicPeriod"/>
            </a:pPr>
            <a:r>
              <a:rPr lang="en-MY" dirty="0"/>
              <a:t>Power  is  primarily </a:t>
            </a:r>
            <a:r>
              <a:rPr lang="en-MY" dirty="0" smtClean="0"/>
              <a:t>controlled </a:t>
            </a:r>
            <a:r>
              <a:rPr lang="en-MY" dirty="0"/>
              <a:t>through the insertion of control rods made of </a:t>
            </a:r>
            <a:r>
              <a:rPr lang="en-MY" dirty="0" smtClean="0"/>
              <a:t>boron-steel</a:t>
            </a:r>
            <a:r>
              <a:rPr lang="en-MY" dirty="0"/>
              <a:t>,  with back-up by insertion of  nitrogen into </a:t>
            </a:r>
            <a:r>
              <a:rPr lang="en-MY" dirty="0" smtClean="0"/>
              <a:t>the </a:t>
            </a:r>
            <a:r>
              <a:rPr lang="en-MY" dirty="0"/>
              <a:t>cooling gas or by releasing fine boron-rich balls into </a:t>
            </a:r>
            <a:r>
              <a:rPr lang="en-MY" dirty="0" smtClean="0"/>
              <a:t>the </a:t>
            </a:r>
            <a:r>
              <a:rPr lang="en-MY" dirty="0"/>
              <a:t>gas stream. </a:t>
            </a:r>
          </a:p>
        </p:txBody>
      </p:sp>
    </p:spTree>
    <p:extLst>
      <p:ext uri="{BB962C8B-B14F-4D97-AF65-F5344CB8AC3E}">
        <p14:creationId xmlns:p14="http://schemas.microsoft.com/office/powerpoint/2010/main" val="91839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smtClean="0"/>
              <a:t>v.</a:t>
            </a:r>
            <a:r>
              <a:rPr lang="en-MY" dirty="0"/>
              <a:t> Very High Temperature Reactors (VHTR</a:t>
            </a:r>
            <a:r>
              <a:rPr lang="en-MY" dirty="0" smtClean="0"/>
              <a:t>)</a:t>
            </a:r>
            <a:endParaRPr lang="en-MY" dirty="0"/>
          </a:p>
        </p:txBody>
      </p:sp>
      <p:pic>
        <p:nvPicPr>
          <p:cNvPr id="4" name="Picture 3"/>
          <p:cNvPicPr>
            <a:picLocks noChangeAspect="1"/>
          </p:cNvPicPr>
          <p:nvPr/>
        </p:nvPicPr>
        <p:blipFill>
          <a:blip r:embed="rId2"/>
          <a:stretch>
            <a:fillRect/>
          </a:stretch>
        </p:blipFill>
        <p:spPr>
          <a:xfrm>
            <a:off x="1983279" y="1737360"/>
            <a:ext cx="7729530" cy="4401734"/>
          </a:xfrm>
          <a:prstGeom prst="rect">
            <a:avLst/>
          </a:prstGeom>
        </p:spPr>
      </p:pic>
    </p:spTree>
    <p:extLst>
      <p:ext uri="{BB962C8B-B14F-4D97-AF65-F5344CB8AC3E}">
        <p14:creationId xmlns:p14="http://schemas.microsoft.com/office/powerpoint/2010/main" val="10264453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pPr marL="457200" indent="-457200">
              <a:buFont typeface="+mj-lt"/>
              <a:buAutoNum type="arabicPeriod"/>
            </a:pPr>
            <a:r>
              <a:rPr lang="en-MY" dirty="0"/>
              <a:t> </a:t>
            </a:r>
            <a:r>
              <a:rPr lang="en-MY" dirty="0" smtClean="0"/>
              <a:t>VHTR is  </a:t>
            </a:r>
            <a:r>
              <a:rPr lang="en-MY" dirty="0"/>
              <a:t>a </a:t>
            </a:r>
            <a:r>
              <a:rPr lang="en-MY" dirty="0" smtClean="0"/>
              <a:t>proposed </a:t>
            </a:r>
            <a:r>
              <a:rPr lang="en-MY" dirty="0"/>
              <a:t>IV generation design, moderated with graphite </a:t>
            </a:r>
            <a:r>
              <a:rPr lang="en-MY" dirty="0" smtClean="0"/>
              <a:t>and  </a:t>
            </a:r>
            <a:r>
              <a:rPr lang="en-MY" dirty="0"/>
              <a:t>cooled  with  helium  gas.  </a:t>
            </a:r>
            <a:endParaRPr lang="en-MY" dirty="0" smtClean="0"/>
          </a:p>
          <a:p>
            <a:pPr marL="457200" indent="-457200">
              <a:buFont typeface="+mj-lt"/>
              <a:buAutoNum type="arabicPeriod"/>
            </a:pPr>
            <a:r>
              <a:rPr lang="en-MY" dirty="0"/>
              <a:t>The  outlet  temperature  of  the  coolant  is  about  </a:t>
            </a:r>
            <a:r>
              <a:rPr lang="en-MY" dirty="0" smtClean="0"/>
              <a:t>1123-1223K  </a:t>
            </a:r>
            <a:r>
              <a:rPr lang="en-MY" dirty="0"/>
              <a:t>at  a  pressure  of  7MPa.  Internal  reactor </a:t>
            </a:r>
            <a:r>
              <a:rPr lang="en-MY" dirty="0" smtClean="0"/>
              <a:t>temperatures  </a:t>
            </a:r>
            <a:r>
              <a:rPr lang="en-MY" dirty="0"/>
              <a:t>may  reach  up  to  1470K. </a:t>
            </a:r>
            <a:endParaRPr lang="en-MY" dirty="0" smtClean="0"/>
          </a:p>
          <a:p>
            <a:pPr marL="457200" indent="-457200">
              <a:buFont typeface="+mj-lt"/>
              <a:buAutoNum type="arabicPeriod"/>
            </a:pPr>
            <a:r>
              <a:rPr lang="en-MY" dirty="0"/>
              <a:t>The helium coolant is  heated in the reactor vessel and </a:t>
            </a:r>
            <a:r>
              <a:rPr lang="en-MY" dirty="0" smtClean="0"/>
              <a:t>flows </a:t>
            </a:r>
            <a:r>
              <a:rPr lang="en-MY" dirty="0"/>
              <a:t>to the intermediate heat exchanger (IHX). Heat is </a:t>
            </a:r>
            <a:r>
              <a:rPr lang="en-MY" dirty="0" smtClean="0"/>
              <a:t>transferred  </a:t>
            </a:r>
            <a:r>
              <a:rPr lang="en-MY" dirty="0"/>
              <a:t>to  a  secondary  loop  with  either  </a:t>
            </a:r>
            <a:r>
              <a:rPr lang="en-MY" dirty="0" smtClean="0"/>
              <a:t>helium, nitrogen </a:t>
            </a:r>
            <a:r>
              <a:rPr lang="en-MY" dirty="0"/>
              <a:t>and helium, molten salt, or pressurized water. </a:t>
            </a:r>
            <a:endParaRPr lang="en-MY" dirty="0" smtClean="0"/>
          </a:p>
          <a:p>
            <a:pPr marL="457200" indent="-457200">
              <a:buFont typeface="+mj-lt"/>
              <a:buAutoNum type="arabicPeriod"/>
            </a:pPr>
            <a:r>
              <a:rPr lang="en-MY" dirty="0"/>
              <a:t>The heated fluids can </a:t>
            </a:r>
            <a:r>
              <a:rPr lang="en-MY" dirty="0" smtClean="0"/>
              <a:t>either </a:t>
            </a:r>
            <a:r>
              <a:rPr lang="en-MY" dirty="0"/>
              <a:t>be used to drive a turbine or to produce hydrogen. </a:t>
            </a:r>
          </a:p>
        </p:txBody>
      </p:sp>
    </p:spTree>
    <p:extLst>
      <p:ext uri="{BB962C8B-B14F-4D97-AF65-F5344CB8AC3E}">
        <p14:creationId xmlns:p14="http://schemas.microsoft.com/office/powerpoint/2010/main" val="105235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vi. Fusion Reactor</a:t>
            </a:r>
            <a:endParaRPr lang="en-MY" dirty="0"/>
          </a:p>
        </p:txBody>
      </p:sp>
      <p:pic>
        <p:nvPicPr>
          <p:cNvPr id="4" name="Picture 3"/>
          <p:cNvPicPr>
            <a:picLocks noChangeAspect="1"/>
          </p:cNvPicPr>
          <p:nvPr/>
        </p:nvPicPr>
        <p:blipFill>
          <a:blip r:embed="rId2"/>
          <a:stretch>
            <a:fillRect/>
          </a:stretch>
        </p:blipFill>
        <p:spPr>
          <a:xfrm>
            <a:off x="3083562" y="1922866"/>
            <a:ext cx="5380881" cy="4325534"/>
          </a:xfrm>
          <a:prstGeom prst="rect">
            <a:avLst/>
          </a:prstGeom>
        </p:spPr>
      </p:pic>
    </p:spTree>
    <p:extLst>
      <p:ext uri="{BB962C8B-B14F-4D97-AF65-F5344CB8AC3E}">
        <p14:creationId xmlns:p14="http://schemas.microsoft.com/office/powerpoint/2010/main" val="318255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smtClean="0"/>
              <a:t>ITER  </a:t>
            </a:r>
            <a:r>
              <a:rPr lang="en-MY" dirty="0"/>
              <a:t>is  an  experimental  fusion  reactor  designed  to </a:t>
            </a:r>
            <a:r>
              <a:rPr lang="en-MY" dirty="0" smtClean="0"/>
              <a:t>produce </a:t>
            </a:r>
            <a:r>
              <a:rPr lang="en-MY" dirty="0"/>
              <a:t>500MW of power from an input of 50MW</a:t>
            </a:r>
            <a:r>
              <a:rPr lang="en-MY" dirty="0" smtClean="0"/>
              <a:t>.</a:t>
            </a:r>
          </a:p>
          <a:p>
            <a:pPr marL="457200" indent="-457200">
              <a:buFont typeface="+mj-lt"/>
              <a:buAutoNum type="arabicPeriod"/>
            </a:pPr>
            <a:r>
              <a:rPr lang="en-MY" dirty="0" smtClean="0"/>
              <a:t>Energy </a:t>
            </a:r>
            <a:r>
              <a:rPr lang="en-MY" dirty="0"/>
              <a:t>is released from </a:t>
            </a:r>
            <a:r>
              <a:rPr lang="en-MY" dirty="0" smtClean="0"/>
              <a:t>the </a:t>
            </a:r>
            <a:r>
              <a:rPr lang="en-MY" dirty="0"/>
              <a:t>fusion of deuterium and tritium nuclei. This requires </a:t>
            </a:r>
            <a:r>
              <a:rPr lang="en-MY" dirty="0" smtClean="0"/>
              <a:t>a </a:t>
            </a:r>
            <a:r>
              <a:rPr lang="en-MY" dirty="0"/>
              <a:t>temperature of about 100MK at which the gases forms </a:t>
            </a:r>
            <a:endParaRPr lang="en-MY" dirty="0" smtClean="0"/>
          </a:p>
          <a:p>
            <a:pPr marL="457200" indent="-457200">
              <a:buFont typeface="+mj-lt"/>
              <a:buAutoNum type="arabicPeriod"/>
            </a:pPr>
            <a:r>
              <a:rPr lang="en-MY" dirty="0" smtClean="0"/>
              <a:t>ITER </a:t>
            </a:r>
            <a:r>
              <a:rPr lang="en-MY" dirty="0"/>
              <a:t>uses magnetic confinement to contain </a:t>
            </a:r>
            <a:r>
              <a:rPr lang="en-MY" dirty="0" smtClean="0"/>
              <a:t>the  </a:t>
            </a:r>
            <a:r>
              <a:rPr lang="en-MY" dirty="0"/>
              <a:t>plasma,  allowing  fusion  without  contact </a:t>
            </a:r>
            <a:r>
              <a:rPr lang="en-MY" dirty="0" smtClean="0"/>
              <a:t>between  </a:t>
            </a:r>
            <a:r>
              <a:rPr lang="en-MY" dirty="0"/>
              <a:t>the  plasma  and  the  containing  walls. </a:t>
            </a:r>
            <a:endParaRPr lang="en-MY" dirty="0" smtClean="0"/>
          </a:p>
          <a:p>
            <a:pPr marL="457200" indent="-457200">
              <a:buFont typeface="+mj-lt"/>
              <a:buAutoNum type="arabicPeriod"/>
            </a:pPr>
            <a:r>
              <a:rPr lang="en-MY" dirty="0"/>
              <a:t>The ITER uses a tokamak design. The plasma </a:t>
            </a:r>
            <a:r>
              <a:rPr lang="en-MY" dirty="0" smtClean="0"/>
              <a:t>is  </a:t>
            </a:r>
            <a:r>
              <a:rPr lang="en-MY" dirty="0"/>
              <a:t>contained  in  a  torus  shape  using  strong </a:t>
            </a:r>
            <a:r>
              <a:rPr lang="en-MY" dirty="0" smtClean="0"/>
              <a:t>magnetic  </a:t>
            </a:r>
            <a:r>
              <a:rPr lang="en-MY" dirty="0"/>
              <a:t>fields  produced  by  circumferential </a:t>
            </a:r>
            <a:r>
              <a:rPr lang="en-MY" dirty="0" smtClean="0"/>
              <a:t>superconducting  </a:t>
            </a:r>
            <a:r>
              <a:rPr lang="en-MY" dirty="0"/>
              <a:t>coils  and  a  large  central </a:t>
            </a:r>
            <a:r>
              <a:rPr lang="en-MY" dirty="0" smtClean="0"/>
              <a:t>solenoid</a:t>
            </a:r>
            <a:r>
              <a:rPr lang="en-MY" dirty="0"/>
              <a:t>. </a:t>
            </a:r>
          </a:p>
        </p:txBody>
      </p:sp>
    </p:spTree>
    <p:extLst>
      <p:ext uri="{BB962C8B-B14F-4D97-AF65-F5344CB8AC3E}">
        <p14:creationId xmlns:p14="http://schemas.microsoft.com/office/powerpoint/2010/main" val="87718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ANSWERS:</a:t>
            </a:r>
            <a:endParaRPr lang="en-MY" dirty="0"/>
          </a:p>
        </p:txBody>
      </p:sp>
      <p:sp>
        <p:nvSpPr>
          <p:cNvPr id="3" name="Content Placeholder 2"/>
          <p:cNvSpPr>
            <a:spLocks noGrp="1"/>
          </p:cNvSpPr>
          <p:nvPr>
            <p:ph idx="1"/>
          </p:nvPr>
        </p:nvSpPr>
        <p:spPr>
          <a:xfrm>
            <a:off x="1097280" y="1737361"/>
            <a:ext cx="10058400" cy="4763800"/>
          </a:xfrm>
        </p:spPr>
        <p:txBody>
          <a:bodyPr>
            <a:normAutofit fontScale="92500" lnSpcReduction="20000"/>
          </a:bodyPr>
          <a:lstStyle/>
          <a:p>
            <a:pPr marL="457200" indent="-457200">
              <a:lnSpc>
                <a:spcPct val="120000"/>
              </a:lnSpc>
              <a:buFont typeface="+mj-lt"/>
              <a:buAutoNum type="arabicPeriod"/>
            </a:pPr>
            <a:r>
              <a:rPr lang="en-MY" sz="1900" b="1" dirty="0">
                <a:solidFill>
                  <a:schemeClr val="accent6">
                    <a:lumMod val="75000"/>
                  </a:schemeClr>
                </a:solidFill>
              </a:rPr>
              <a:t>Cladding-</a:t>
            </a:r>
            <a:r>
              <a:rPr lang="en-MY" sz="1900" dirty="0"/>
              <a:t>Protective material surrounding the fuel </a:t>
            </a:r>
            <a:r>
              <a:rPr lang="en-MY" sz="1900" dirty="0" smtClean="0"/>
              <a:t>that acts </a:t>
            </a:r>
            <a:r>
              <a:rPr lang="en-MY" sz="1900" dirty="0"/>
              <a:t>as a barrier between the fuel and the coolant </a:t>
            </a:r>
            <a:r>
              <a:rPr lang="en-MY" sz="1900" dirty="0" smtClean="0"/>
              <a:t>medium </a:t>
            </a:r>
            <a:r>
              <a:rPr lang="en-MY" sz="1900" dirty="0"/>
              <a:t>and also prevents escape of the ﬁssion products.</a:t>
            </a:r>
          </a:p>
          <a:p>
            <a:pPr marL="457200" indent="-457200">
              <a:lnSpc>
                <a:spcPct val="120000"/>
              </a:lnSpc>
              <a:buFont typeface="+mj-lt"/>
              <a:buAutoNum type="arabicPeriod"/>
            </a:pPr>
            <a:r>
              <a:rPr lang="en-MY" sz="1900" b="1" dirty="0">
                <a:solidFill>
                  <a:schemeClr val="accent6">
                    <a:lumMod val="75000"/>
                  </a:schemeClr>
                </a:solidFill>
              </a:rPr>
              <a:t>Control Rod-</a:t>
            </a:r>
            <a:r>
              <a:rPr lang="en-MY" sz="1900" dirty="0"/>
              <a:t>Device containing material with a high </a:t>
            </a:r>
            <a:r>
              <a:rPr lang="en-MY" sz="1900" dirty="0" smtClean="0"/>
              <a:t>neutron </a:t>
            </a:r>
            <a:r>
              <a:rPr lang="en-MY" sz="1900" dirty="0"/>
              <a:t>absorption cross section that is used to govern </a:t>
            </a:r>
            <a:r>
              <a:rPr lang="en-MY" sz="1900" dirty="0" smtClean="0"/>
              <a:t>the ﬁssion </a:t>
            </a:r>
            <a:r>
              <a:rPr lang="en-MY" sz="1900" dirty="0"/>
              <a:t>rate of a nuclear reactor by absorbing </a:t>
            </a:r>
            <a:r>
              <a:rPr lang="en-MY" sz="1900" dirty="0" smtClean="0"/>
              <a:t>excess neutrons</a:t>
            </a:r>
            <a:r>
              <a:rPr lang="en-MY" sz="1900" dirty="0"/>
              <a:t>.</a:t>
            </a:r>
          </a:p>
          <a:p>
            <a:pPr marL="457200" indent="-457200">
              <a:lnSpc>
                <a:spcPct val="120000"/>
              </a:lnSpc>
              <a:buFont typeface="+mj-lt"/>
              <a:buAutoNum type="arabicPeriod"/>
            </a:pPr>
            <a:r>
              <a:rPr lang="en-MY" sz="1900" b="1" dirty="0">
                <a:solidFill>
                  <a:schemeClr val="accent6">
                    <a:lumMod val="75000"/>
                  </a:schemeClr>
                </a:solidFill>
              </a:rPr>
              <a:t>Enriched Uranium-</a:t>
            </a:r>
            <a:r>
              <a:rPr lang="en-MY" sz="1900" dirty="0"/>
              <a:t>Uranium having a 235 U isotope </a:t>
            </a:r>
            <a:r>
              <a:rPr lang="en-MY" sz="1900" dirty="0" smtClean="0"/>
              <a:t>content </a:t>
            </a:r>
            <a:r>
              <a:rPr lang="en-MY" sz="1900" dirty="0"/>
              <a:t>greater than that of natural uranium </a:t>
            </a:r>
          </a:p>
          <a:p>
            <a:pPr marL="457200" indent="-457200">
              <a:lnSpc>
                <a:spcPct val="120000"/>
              </a:lnSpc>
              <a:buFont typeface="+mj-lt"/>
              <a:buAutoNum type="arabicPeriod"/>
            </a:pPr>
            <a:r>
              <a:rPr lang="en-MY" sz="1900" b="1" dirty="0">
                <a:solidFill>
                  <a:schemeClr val="accent6">
                    <a:lumMod val="75000"/>
                  </a:schemeClr>
                </a:solidFill>
              </a:rPr>
              <a:t>MOX </a:t>
            </a:r>
            <a:r>
              <a:rPr lang="en-MY" sz="1900" b="1" dirty="0" smtClean="0">
                <a:solidFill>
                  <a:schemeClr val="accent6">
                    <a:lumMod val="75000"/>
                  </a:schemeClr>
                </a:solidFill>
              </a:rPr>
              <a:t>fuel-</a:t>
            </a:r>
            <a:r>
              <a:rPr lang="en-MY" sz="1900" dirty="0" smtClean="0"/>
              <a:t>is </a:t>
            </a:r>
            <a:r>
              <a:rPr lang="en-MY" sz="1900" dirty="0"/>
              <a:t>nuclear fuel that contains more than one oxide of fissile material, usually consisting of plutonium blended with natural uranium, reprocessed uranium, or depleted uranium</a:t>
            </a:r>
            <a:r>
              <a:rPr lang="en-MY" sz="1900" dirty="0" smtClean="0"/>
              <a:t>.</a:t>
            </a:r>
            <a:endParaRPr lang="en-MY" sz="1900" dirty="0"/>
          </a:p>
          <a:p>
            <a:pPr marL="457200" indent="-457200">
              <a:lnSpc>
                <a:spcPct val="120000"/>
              </a:lnSpc>
              <a:buFont typeface="+mj-lt"/>
              <a:buAutoNum type="arabicPeriod"/>
            </a:pPr>
            <a:r>
              <a:rPr lang="en-MY" sz="1900" b="1" dirty="0">
                <a:solidFill>
                  <a:schemeClr val="accent6">
                    <a:lumMod val="75000"/>
                  </a:schemeClr>
                </a:solidFill>
              </a:rPr>
              <a:t>Moderator- </a:t>
            </a:r>
            <a:r>
              <a:rPr lang="en-MY" sz="1900" dirty="0"/>
              <a:t>Material used in a nuclear reactor to </a:t>
            </a:r>
            <a:r>
              <a:rPr lang="en-MY" sz="1900" dirty="0" smtClean="0"/>
              <a:t>decelerate </a:t>
            </a:r>
            <a:r>
              <a:rPr lang="en-MY" sz="1900" dirty="0"/>
              <a:t>neutrons from the high velocities at </a:t>
            </a:r>
            <a:r>
              <a:rPr lang="en-MY" sz="1900" dirty="0" smtClean="0"/>
              <a:t>which they </a:t>
            </a:r>
            <a:r>
              <a:rPr lang="en-MY" sz="1900" dirty="0"/>
              <a:t>are released. </a:t>
            </a:r>
          </a:p>
          <a:p>
            <a:pPr marL="457200" indent="-457200">
              <a:lnSpc>
                <a:spcPct val="120000"/>
              </a:lnSpc>
              <a:buFont typeface="+mj-lt"/>
              <a:buAutoNum type="arabicPeriod"/>
            </a:pPr>
            <a:r>
              <a:rPr lang="en-MY" sz="1900" b="1" dirty="0">
                <a:solidFill>
                  <a:schemeClr val="accent6">
                    <a:lumMod val="75000"/>
                  </a:schemeClr>
                </a:solidFill>
              </a:rPr>
              <a:t>Reflector-</a:t>
            </a:r>
            <a:r>
              <a:rPr lang="en-MY" sz="1900" dirty="0"/>
              <a:t> Layer of material surrounding the core of a </a:t>
            </a:r>
            <a:r>
              <a:rPr lang="en-MY" sz="1900" dirty="0" smtClean="0"/>
              <a:t>nuclear </a:t>
            </a:r>
            <a:r>
              <a:rPr lang="en-MY" sz="1900" dirty="0"/>
              <a:t>reactor that serves to deﬂect escaping </a:t>
            </a:r>
            <a:r>
              <a:rPr lang="en-MY" sz="1900" dirty="0" smtClean="0"/>
              <a:t>neutron and </a:t>
            </a:r>
            <a:r>
              <a:rPr lang="en-MY" sz="1900" dirty="0"/>
              <a:t>return many to the core.</a:t>
            </a:r>
          </a:p>
          <a:p>
            <a:pPr marL="457200" indent="-457200">
              <a:lnSpc>
                <a:spcPct val="120000"/>
              </a:lnSpc>
              <a:buFont typeface="+mj-lt"/>
              <a:buAutoNum type="arabicPeriod"/>
            </a:pPr>
            <a:r>
              <a:rPr lang="en-MY" sz="1900" b="1" dirty="0">
                <a:solidFill>
                  <a:schemeClr val="accent6">
                    <a:lumMod val="75000"/>
                  </a:schemeClr>
                </a:solidFill>
              </a:rPr>
              <a:t>Blanket-</a:t>
            </a:r>
            <a:r>
              <a:rPr lang="en-MY" sz="1900" dirty="0"/>
              <a:t>Fertile or largely fertile material </a:t>
            </a:r>
            <a:r>
              <a:rPr lang="en-MY" sz="1900" dirty="0" smtClean="0"/>
              <a:t>surrounding the </a:t>
            </a:r>
            <a:r>
              <a:rPr lang="en-MY" sz="1900" dirty="0"/>
              <a:t>cores of certain types of reactors, usually </a:t>
            </a:r>
            <a:r>
              <a:rPr lang="en-MY" sz="1900" dirty="0" smtClean="0"/>
              <a:t>breeder reactors</a:t>
            </a:r>
            <a:r>
              <a:rPr lang="en-MY" sz="1900" dirty="0"/>
              <a:t>.</a:t>
            </a:r>
          </a:p>
          <a:p>
            <a:endParaRPr lang="en-MY" dirty="0" smtClean="0"/>
          </a:p>
          <a:p>
            <a:endParaRPr lang="en-MY" dirty="0"/>
          </a:p>
        </p:txBody>
      </p:sp>
    </p:spTree>
    <p:extLst>
      <p:ext uri="{BB962C8B-B14F-4D97-AF65-F5344CB8AC3E}">
        <p14:creationId xmlns:p14="http://schemas.microsoft.com/office/powerpoint/2010/main" val="3737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Nuclear Reactor</a:t>
            </a:r>
            <a:endParaRPr lang="en-MY" dirty="0"/>
          </a:p>
        </p:txBody>
      </p:sp>
      <p:sp>
        <p:nvSpPr>
          <p:cNvPr id="3" name="Content Placeholder 2"/>
          <p:cNvSpPr>
            <a:spLocks noGrp="1"/>
          </p:cNvSpPr>
          <p:nvPr>
            <p:ph idx="1"/>
          </p:nvPr>
        </p:nvSpPr>
        <p:spPr/>
        <p:txBody>
          <a:bodyPr/>
          <a:lstStyle/>
          <a:p>
            <a:pPr marL="457200" indent="-457200">
              <a:buFont typeface="+mj-lt"/>
              <a:buAutoNum type="arabicPeriod"/>
            </a:pPr>
            <a:r>
              <a:rPr lang="en-MY" dirty="0"/>
              <a:t>A </a:t>
            </a:r>
            <a:r>
              <a:rPr lang="en-MY" b="1" dirty="0"/>
              <a:t>nuclear reactor</a:t>
            </a:r>
            <a:r>
              <a:rPr lang="en-MY" dirty="0"/>
              <a:t> is a device in which nuclear reactions are generated, and the chain reaction is controlled to release large amount of steady heat, thereby producing energy</a:t>
            </a:r>
            <a:r>
              <a:rPr lang="en-MY" dirty="0" smtClean="0"/>
              <a:t>.</a:t>
            </a:r>
          </a:p>
          <a:p>
            <a:pPr marL="457200" indent="-457200">
              <a:buFont typeface="+mj-lt"/>
              <a:buAutoNum type="arabicPeriod"/>
            </a:pPr>
            <a:r>
              <a:rPr lang="en-MY" dirty="0"/>
              <a:t>They </a:t>
            </a:r>
            <a:r>
              <a:rPr lang="en-MY" dirty="0" smtClean="0"/>
              <a:t>are differentiated </a:t>
            </a:r>
            <a:r>
              <a:rPr lang="en-MY" dirty="0"/>
              <a:t>either by their purpose or by their design </a:t>
            </a:r>
            <a:r>
              <a:rPr lang="en-MY" dirty="0" smtClean="0"/>
              <a:t>features: </a:t>
            </a:r>
          </a:p>
          <a:p>
            <a:pPr marL="578358" lvl="1" indent="-285750"/>
            <a:r>
              <a:rPr lang="en-MY" dirty="0"/>
              <a:t>	</a:t>
            </a:r>
            <a:r>
              <a:rPr lang="en-MY" dirty="0" smtClean="0"/>
              <a:t>research </a:t>
            </a:r>
            <a:r>
              <a:rPr lang="en-MY" dirty="0"/>
              <a:t>reactors </a:t>
            </a:r>
            <a:endParaRPr lang="en-MY" dirty="0" smtClean="0"/>
          </a:p>
          <a:p>
            <a:pPr marL="578358" lvl="1" indent="-285750"/>
            <a:r>
              <a:rPr lang="en-MY" dirty="0"/>
              <a:t>	</a:t>
            </a:r>
            <a:r>
              <a:rPr lang="en-MY" dirty="0" smtClean="0"/>
              <a:t>power reactors</a:t>
            </a:r>
          </a:p>
          <a:p>
            <a:pPr marL="457200" indent="-457200">
              <a:buFont typeface="+mj-lt"/>
              <a:buAutoNum type="arabicPeriod"/>
            </a:pPr>
            <a:endParaRPr lang="en-MY" dirty="0"/>
          </a:p>
        </p:txBody>
      </p:sp>
    </p:spTree>
    <p:extLst>
      <p:ext uri="{BB962C8B-B14F-4D97-AF65-F5344CB8AC3E}">
        <p14:creationId xmlns:p14="http://schemas.microsoft.com/office/powerpoint/2010/main" val="57874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a:t>To produce energy, a nuclear reactor contains several major components: fuel elements (or rods), control rods, and </a:t>
            </a:r>
            <a:r>
              <a:rPr lang="en-MY" dirty="0" smtClean="0"/>
              <a:t>coolant/moderator</a:t>
            </a:r>
          </a:p>
          <a:p>
            <a:pPr marL="457200" indent="-457200">
              <a:buFont typeface="+mj-lt"/>
              <a:buAutoNum type="arabicPeriod"/>
            </a:pPr>
            <a:r>
              <a:rPr lang="en-MY" dirty="0" smtClean="0"/>
              <a:t>The </a:t>
            </a:r>
            <a:r>
              <a:rPr lang="en-MY" dirty="0"/>
              <a:t>fuel elements contains the fissile material, typically uranium or plutonium, which is used as the fuel to undergo fission and provide the nuclear energy. </a:t>
            </a:r>
          </a:p>
          <a:p>
            <a:pPr marL="457200" indent="-457200">
              <a:buFont typeface="+mj-lt"/>
              <a:buAutoNum type="arabicPeriod"/>
            </a:pPr>
            <a:r>
              <a:rPr lang="en-MY" dirty="0"/>
              <a:t>The fissile material is encased in a solid cladding, made of </a:t>
            </a:r>
            <a:r>
              <a:rPr lang="en-MY" dirty="0" err="1" smtClean="0"/>
              <a:t>Zircalloy</a:t>
            </a:r>
            <a:r>
              <a:rPr lang="en-MY" dirty="0" smtClean="0"/>
              <a:t>, </a:t>
            </a:r>
            <a:r>
              <a:rPr lang="en-MY" dirty="0"/>
              <a:t>to contain both the fuel and the resulting fission products and keep them from escaping into the moderator, coolant, or anywhere outside the cladding. </a:t>
            </a:r>
            <a:endParaRPr lang="en-MY" dirty="0" smtClean="0"/>
          </a:p>
          <a:p>
            <a:pPr marL="457200" indent="-457200">
              <a:buFont typeface="+mj-lt"/>
              <a:buAutoNum type="arabicPeriod"/>
            </a:pPr>
            <a:r>
              <a:rPr lang="en-MY" dirty="0" smtClean="0"/>
              <a:t>The </a:t>
            </a:r>
            <a:r>
              <a:rPr lang="en-MY" dirty="0"/>
              <a:t>region inside the nuclear reactor where the fuel elements undergo fission to generate heat is called the nuclear reactor core. </a:t>
            </a:r>
            <a:endParaRPr lang="en-MY" dirty="0" smtClean="0"/>
          </a:p>
          <a:p>
            <a:pPr marL="457200" indent="-457200">
              <a:buFont typeface="+mj-lt"/>
              <a:buAutoNum type="arabicPeriod"/>
            </a:pPr>
            <a:r>
              <a:rPr lang="en-MY" dirty="0" smtClean="0"/>
              <a:t>The </a:t>
            </a:r>
            <a:r>
              <a:rPr lang="en-MY" dirty="0"/>
              <a:t>control rods, usually made of cadmium metal, absorb neutrons in order to control the rate of fission</a:t>
            </a:r>
          </a:p>
        </p:txBody>
      </p:sp>
    </p:spTree>
    <p:extLst>
      <p:ext uri="{BB962C8B-B14F-4D97-AF65-F5344CB8AC3E}">
        <p14:creationId xmlns:p14="http://schemas.microsoft.com/office/powerpoint/2010/main" val="398568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 Research Reactor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dirty="0"/>
              <a:t>Research reactors comprise a wide range of civil and commercial nuclear reactors which are generally not used for power generation.</a:t>
            </a:r>
          </a:p>
          <a:p>
            <a:pPr marL="457200" indent="-457200">
              <a:buFont typeface="+mj-lt"/>
              <a:buAutoNum type="arabicPeriod"/>
            </a:pPr>
            <a:r>
              <a:rPr lang="en-MY" dirty="0" smtClean="0"/>
              <a:t>Many </a:t>
            </a:r>
            <a:r>
              <a:rPr lang="en-MY" dirty="0"/>
              <a:t>of the world's nuclear reactors are used for research and training, materials testing, or the production of radioisotopes for medicine and industry. They are basically neutron factories</a:t>
            </a:r>
            <a:r>
              <a:rPr lang="en-MY" dirty="0" smtClean="0"/>
              <a:t>.</a:t>
            </a:r>
          </a:p>
          <a:p>
            <a:pPr marL="457200" indent="-457200">
              <a:buFont typeface="+mj-lt"/>
              <a:buAutoNum type="arabicPeriod"/>
            </a:pPr>
            <a:r>
              <a:rPr lang="en-MY" dirty="0" smtClean="0"/>
              <a:t>They are </a:t>
            </a:r>
            <a:r>
              <a:rPr lang="en-MY" dirty="0"/>
              <a:t>much smaller than power reactors or those propelling </a:t>
            </a:r>
            <a:r>
              <a:rPr lang="en-MY" dirty="0" smtClean="0"/>
              <a:t>ships</a:t>
            </a:r>
            <a:r>
              <a:rPr lang="en-MY" dirty="0"/>
              <a:t>.</a:t>
            </a:r>
            <a:endParaRPr lang="en-MY" dirty="0" smtClean="0"/>
          </a:p>
          <a:p>
            <a:pPr marL="457200" indent="-457200">
              <a:buFont typeface="+mj-lt"/>
              <a:buAutoNum type="arabicPeriod"/>
            </a:pPr>
            <a:r>
              <a:rPr lang="en-MY" dirty="0"/>
              <a:t>The primary purpose of research reactors is to provide a neutron source for research and other purposes. Their output (neutron beams) can have different characteristics depending on use</a:t>
            </a:r>
            <a:r>
              <a:rPr lang="en-MY" dirty="0" smtClean="0"/>
              <a:t>.</a:t>
            </a:r>
          </a:p>
          <a:p>
            <a:pPr marL="457200" indent="-457200">
              <a:buFont typeface="+mj-lt"/>
              <a:buAutoNum type="arabicPeriod"/>
            </a:pPr>
            <a:r>
              <a:rPr lang="en-MY" dirty="0"/>
              <a:t>Their power is designated in </a:t>
            </a:r>
            <a:r>
              <a:rPr lang="en-MY" dirty="0" smtClean="0"/>
              <a:t>MW </a:t>
            </a:r>
            <a:r>
              <a:rPr lang="en-MY" dirty="0"/>
              <a:t>(or kW</a:t>
            </a:r>
            <a:r>
              <a:rPr lang="en-MY" dirty="0" smtClean="0"/>
              <a:t>)- </a:t>
            </a:r>
            <a:r>
              <a:rPr lang="en-MY" dirty="0"/>
              <a:t>Most range up to 100 MW, compared with 3000 MW (i.e. 1000 </a:t>
            </a:r>
            <a:r>
              <a:rPr lang="en-MY" dirty="0" err="1"/>
              <a:t>MWe</a:t>
            </a:r>
            <a:r>
              <a:rPr lang="en-MY" dirty="0"/>
              <a:t>) for a typical power reactor.</a:t>
            </a:r>
          </a:p>
        </p:txBody>
      </p:sp>
    </p:spTree>
    <p:extLst>
      <p:ext uri="{BB962C8B-B14F-4D97-AF65-F5344CB8AC3E}">
        <p14:creationId xmlns:p14="http://schemas.microsoft.com/office/powerpoint/2010/main" val="38219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pPr marL="457200" indent="-457200">
              <a:buFont typeface="+mj-lt"/>
              <a:buAutoNum type="arabicPeriod"/>
            </a:pPr>
            <a:r>
              <a:rPr lang="en-MY" dirty="0"/>
              <a:t>The IAEA lists several categories of broadly classified research reactors. </a:t>
            </a:r>
            <a:endParaRPr lang="en-MY" dirty="0" smtClean="0"/>
          </a:p>
          <a:p>
            <a:pPr marL="457200" indent="-457200">
              <a:buFont typeface="+mj-lt"/>
              <a:buAutoNum type="arabicPeriod"/>
            </a:pPr>
            <a:r>
              <a:rPr lang="en-MY" dirty="0" smtClean="0"/>
              <a:t>They </a:t>
            </a:r>
            <a:r>
              <a:rPr lang="en-MY" dirty="0"/>
              <a:t>include </a:t>
            </a:r>
            <a:r>
              <a:rPr lang="en-MY" dirty="0" smtClean="0"/>
              <a:t>critical </a:t>
            </a:r>
            <a:r>
              <a:rPr lang="en-MY" dirty="0"/>
              <a:t>assemblies (usually zero power), </a:t>
            </a:r>
            <a:r>
              <a:rPr lang="en-MY" dirty="0" smtClean="0"/>
              <a:t>test </a:t>
            </a:r>
            <a:r>
              <a:rPr lang="en-MY" dirty="0"/>
              <a:t>reactors, </a:t>
            </a:r>
            <a:r>
              <a:rPr lang="en-MY" dirty="0" smtClean="0"/>
              <a:t>training </a:t>
            </a:r>
            <a:r>
              <a:rPr lang="en-MY" dirty="0"/>
              <a:t>facilities, </a:t>
            </a:r>
            <a:r>
              <a:rPr lang="en-MY" dirty="0" smtClean="0"/>
              <a:t>prototypes </a:t>
            </a:r>
            <a:r>
              <a:rPr lang="en-MY" dirty="0"/>
              <a:t>and even </a:t>
            </a:r>
            <a:r>
              <a:rPr lang="en-MY" dirty="0" smtClean="0"/>
              <a:t>producing </a:t>
            </a:r>
            <a:r>
              <a:rPr lang="en-MY" dirty="0"/>
              <a:t>electricity. </a:t>
            </a:r>
            <a:endParaRPr lang="en-MY" dirty="0" smtClean="0"/>
          </a:p>
          <a:p>
            <a:pPr marL="457200" indent="-457200">
              <a:buFont typeface="+mj-lt"/>
              <a:buAutoNum type="arabicPeriod"/>
            </a:pPr>
            <a:r>
              <a:rPr lang="en-MY" dirty="0" smtClean="0"/>
              <a:t>But </a:t>
            </a:r>
            <a:r>
              <a:rPr lang="en-MY" dirty="0"/>
              <a:t>most </a:t>
            </a:r>
            <a:r>
              <a:rPr lang="en-MY" dirty="0" smtClean="0"/>
              <a:t>are </a:t>
            </a:r>
            <a:r>
              <a:rPr lang="en-MY" dirty="0"/>
              <a:t>largely for research, although some may also produce radioisotopes. </a:t>
            </a:r>
            <a:endParaRPr lang="en-MY" dirty="0" smtClean="0"/>
          </a:p>
          <a:p>
            <a:pPr marL="457200" indent="-457200">
              <a:buFont typeface="+mj-lt"/>
              <a:buAutoNum type="arabicPeriod"/>
            </a:pPr>
            <a:r>
              <a:rPr lang="en-MY" dirty="0" smtClean="0"/>
              <a:t>As </a:t>
            </a:r>
            <a:r>
              <a:rPr lang="en-MY" dirty="0"/>
              <a:t>expensive scientific facilities, they tend to be multi-purpose, and many have been operating for more than 30 years.</a:t>
            </a:r>
          </a:p>
        </p:txBody>
      </p:sp>
    </p:spTree>
    <p:extLst>
      <p:ext uri="{BB962C8B-B14F-4D97-AF65-F5344CB8AC3E}">
        <p14:creationId xmlns:p14="http://schemas.microsoft.com/office/powerpoint/2010/main" val="2885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889424" y="2453788"/>
            <a:ext cx="4373951" cy="32787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4"/>
          <a:stretch>
            <a:fillRect/>
          </a:stretch>
        </p:blipFill>
        <p:spPr>
          <a:xfrm>
            <a:off x="5616146" y="2474728"/>
            <a:ext cx="2167402" cy="32578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5"/>
          <a:stretch>
            <a:fillRect/>
          </a:stretch>
        </p:blipFill>
        <p:spPr>
          <a:xfrm>
            <a:off x="8283425" y="2490556"/>
            <a:ext cx="3258085" cy="32419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68903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 Uses of Research Reactor</a:t>
            </a:r>
            <a:endParaRPr lang="en-MY"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MY" dirty="0"/>
              <a:t>Neutron beams are uniquely suited to studying the structure and dynamics of materials at the atomic level. </a:t>
            </a:r>
            <a:endParaRPr lang="en-MY" dirty="0" smtClean="0"/>
          </a:p>
          <a:p>
            <a:pPr marL="457200" indent="-457200">
              <a:buFont typeface="+mj-lt"/>
              <a:buAutoNum type="arabicPeriod"/>
            </a:pPr>
            <a:r>
              <a:rPr lang="en-MY" dirty="0" smtClean="0"/>
              <a:t>Neutron </a:t>
            </a:r>
            <a:r>
              <a:rPr lang="en-MY" dirty="0"/>
              <a:t>scattering is </a:t>
            </a:r>
            <a:r>
              <a:rPr lang="en-MY" dirty="0" smtClean="0"/>
              <a:t>used to answer </a:t>
            </a:r>
            <a:r>
              <a:rPr lang="en-MY" dirty="0"/>
              <a:t>fundamental questions about the structure and composition of materials used in medicine, mining, transportation, building, engineering, food processing and scientific research</a:t>
            </a:r>
            <a:r>
              <a:rPr lang="en-MY" dirty="0" smtClean="0"/>
              <a:t>.</a:t>
            </a:r>
          </a:p>
          <a:p>
            <a:pPr marL="457200" indent="-457200">
              <a:buFont typeface="+mj-lt"/>
              <a:buAutoNum type="arabicPeriod"/>
            </a:pPr>
            <a:r>
              <a:rPr lang="en-MY" dirty="0"/>
              <a:t>Neutron activation is also used to produce the radioisotopes, widely used in industry and medicine, by bombarding particular elements with neutrons so that the target nucleus has a neutron added. </a:t>
            </a:r>
            <a:endParaRPr lang="en-MY" dirty="0" smtClean="0"/>
          </a:p>
          <a:p>
            <a:pPr marL="749808" lvl="1" indent="-457200"/>
            <a:r>
              <a:rPr lang="en-MY" dirty="0" smtClean="0"/>
              <a:t>For </a:t>
            </a:r>
            <a:r>
              <a:rPr lang="en-MY" dirty="0"/>
              <a:t>example, yttrium-90 microspheres to treat liver cancer are produced by bombarding yttrium-89 with neutrons. </a:t>
            </a:r>
            <a:endParaRPr lang="en-MY" dirty="0" smtClean="0"/>
          </a:p>
          <a:p>
            <a:pPr marL="457200" indent="-457200">
              <a:buFont typeface="+mj-lt"/>
              <a:buAutoNum type="arabicPeriod"/>
            </a:pPr>
            <a:r>
              <a:rPr lang="en-MY" dirty="0"/>
              <a:t>Research reactors can also be used for industrial processing. </a:t>
            </a:r>
            <a:endParaRPr lang="en-MY" dirty="0" smtClean="0"/>
          </a:p>
          <a:p>
            <a:pPr marL="749808" lvl="1" indent="-457200"/>
            <a:r>
              <a:rPr lang="en-MY" dirty="0" smtClean="0"/>
              <a:t>Neutron </a:t>
            </a:r>
            <a:r>
              <a:rPr lang="en-MY" dirty="0"/>
              <a:t>Transmutation Doping (NTD), changes the properties of silicon, making it highly conductive of electricity. </a:t>
            </a:r>
          </a:p>
        </p:txBody>
      </p:sp>
    </p:spTree>
    <p:extLst>
      <p:ext uri="{BB962C8B-B14F-4D97-AF65-F5344CB8AC3E}">
        <p14:creationId xmlns:p14="http://schemas.microsoft.com/office/powerpoint/2010/main" val="320132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502</TotalTime>
  <Words>1677</Words>
  <Application>Microsoft Office PowerPoint</Application>
  <PresentationFormat>Widescreen</PresentationFormat>
  <Paragraphs>100</Paragraphs>
  <Slides>25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Calibri Light</vt:lpstr>
      <vt:lpstr>Wingdings</vt:lpstr>
      <vt:lpstr>Retrospect</vt:lpstr>
      <vt:lpstr>NUCLEAR REACTOR MATERIALS</vt:lpstr>
      <vt:lpstr>QUICK CHECK</vt:lpstr>
      <vt:lpstr>ANSWERS:</vt:lpstr>
      <vt:lpstr>Nuclear Reactor</vt:lpstr>
      <vt:lpstr>PowerPoint Presentation</vt:lpstr>
      <vt:lpstr> Research Reactor</vt:lpstr>
      <vt:lpstr>PowerPoint Presentation</vt:lpstr>
      <vt:lpstr>PowerPoint Presentation</vt:lpstr>
      <vt:lpstr>General Uses of Research Reactor</vt:lpstr>
      <vt:lpstr>PowerPoint Presentation</vt:lpstr>
      <vt:lpstr>Commercial Reactor: Reactor Types</vt:lpstr>
      <vt:lpstr>Reactor Types</vt:lpstr>
      <vt:lpstr>i. Boiling Water Reactor (BWR) </vt:lpstr>
      <vt:lpstr>PowerPoint Presentation</vt:lpstr>
      <vt:lpstr>ii. Pressurize Water Reactor (PWR)</vt:lpstr>
      <vt:lpstr>PowerPoint Presentation</vt:lpstr>
      <vt:lpstr>PowerPoint Presentation</vt:lpstr>
      <vt:lpstr>iii. Liquid Metal Fast Breeder Reactor (LMFBR)</vt:lpstr>
      <vt:lpstr>PowerPoint Presentation</vt:lpstr>
      <vt:lpstr>iv. Advanced gas-cooled reactor (AGR)</vt:lpstr>
      <vt:lpstr>PowerPoint Presentation</vt:lpstr>
      <vt:lpstr>v. Very High Temperature Reactors (VHTR)</vt:lpstr>
      <vt:lpstr>PowerPoint Presentation</vt:lpstr>
      <vt:lpstr>vi. Fusion Reactor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42</cp:revision>
  <dcterms:created xsi:type="dcterms:W3CDTF">2015-09-11T15:26:08Z</dcterms:created>
  <dcterms:modified xsi:type="dcterms:W3CDTF">2015-09-15T01:33:33Z</dcterms:modified>
</cp:coreProperties>
</file>