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1"/>
  </p:notesMasterIdLst>
  <p:sldIdLst>
    <p:sldId id="256" r:id="rId2"/>
    <p:sldId id="294" r:id="rId3"/>
    <p:sldId id="298" r:id="rId4"/>
    <p:sldId id="299" r:id="rId5"/>
    <p:sldId id="300" r:id="rId6"/>
    <p:sldId id="296" r:id="rId7"/>
    <p:sldId id="297" r:id="rId8"/>
    <p:sldId id="301" r:id="rId9"/>
    <p:sldId id="302" r:id="rId10"/>
    <p:sldId id="303" r:id="rId11"/>
    <p:sldId id="304" r:id="rId12"/>
    <p:sldId id="305" r:id="rId13"/>
    <p:sldId id="306" r:id="rId14"/>
    <p:sldId id="307" r:id="rId15"/>
    <p:sldId id="308" r:id="rId16"/>
    <p:sldId id="309" r:id="rId17"/>
    <p:sldId id="310" r:id="rId18"/>
    <p:sldId id="311" r:id="rId19"/>
    <p:sldId id="312" r:id="rId20"/>
    <p:sldId id="313" r:id="rId21"/>
    <p:sldId id="314" r:id="rId22"/>
    <p:sldId id="315" r:id="rId23"/>
    <p:sldId id="316" r:id="rId24"/>
    <p:sldId id="317" r:id="rId25"/>
    <p:sldId id="318" r:id="rId26"/>
    <p:sldId id="320" r:id="rId27"/>
    <p:sldId id="322" r:id="rId28"/>
    <p:sldId id="323" r:id="rId29"/>
    <p:sldId id="319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0" autoAdjust="0"/>
    <p:restoredTop sz="81737" autoAdjust="0"/>
  </p:normalViewPr>
  <p:slideViewPr>
    <p:cSldViewPr snapToGrid="0">
      <p:cViewPr varScale="1">
        <p:scale>
          <a:sx n="54" d="100"/>
          <a:sy n="54" d="100"/>
        </p:scale>
        <p:origin x="96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5EB116-04A3-480F-91B7-D7E827C3C938}" type="datetimeFigureOut">
              <a:rPr lang="en-MY" smtClean="0"/>
              <a:pPr/>
              <a:t>23/11/2015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D42A4B-3878-42EE-8797-C31C71C3E788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73497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42A4B-3878-42EE-8797-C31C71C3E788}" type="slidenum">
              <a:rPr lang="en-MY" smtClean="0"/>
              <a:pPr/>
              <a:t>1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236787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MY" dirty="0" smtClean="0"/>
              <a:t>Atomic level-as the  atoms, ions, point defects, dislocations, grain boundaries, external environment-chemical, thermal, mechanical, and irradiation</a:t>
            </a:r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42A4B-3878-42EE-8797-C31C71C3E788}" type="slidenum">
              <a:rPr lang="en-MY" smtClean="0"/>
              <a:pPr/>
              <a:t>20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97671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MY" dirty="0" smtClean="0"/>
              <a:t>for example, transmission electron microscopy (TEM) and integrated, focused ion beam milling, </a:t>
            </a:r>
          </a:p>
          <a:p>
            <a:r>
              <a:rPr lang="en-MY" dirty="0" smtClean="0"/>
              <a:t>scanning electron microscopy (SEM), electron backscatter diffraction (EBSD), energy dispersive </a:t>
            </a:r>
          </a:p>
          <a:p>
            <a:r>
              <a:rPr lang="en-MY" dirty="0" smtClean="0"/>
              <a:t>spectroscopy (EDS), and atom probe tomography (APT)</a:t>
            </a:r>
          </a:p>
          <a:p>
            <a:endParaRPr lang="en-MY" dirty="0" smtClean="0"/>
          </a:p>
          <a:p>
            <a:r>
              <a:rPr lang="en-MY" dirty="0" smtClean="0"/>
              <a:t>…response that can be  used to identify  important relationships between microstructure evolution  and  material response</a:t>
            </a:r>
          </a:p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42A4B-3878-42EE-8797-C31C71C3E788}" type="slidenum">
              <a:rPr lang="en-MY" smtClean="0"/>
              <a:pPr/>
              <a:t>21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649210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MY" dirty="0" smtClean="0"/>
              <a:t> Figure 5  illustrates  how  the  combination of  structural imaging  (optical  and  electron </a:t>
            </a:r>
          </a:p>
          <a:p>
            <a:r>
              <a:rPr lang="en-MY" dirty="0" smtClean="0"/>
              <a:t>microscopy),  chemical  imaging  (with  microscope  attachment  such  as  EDS),  and  property </a:t>
            </a:r>
          </a:p>
          <a:p>
            <a:r>
              <a:rPr lang="en-MY" dirty="0" smtClean="0"/>
              <a:t>imaging (magnetic, acoustic, and eddy current/ electrical conductivity) can combine to provide </a:t>
            </a:r>
          </a:p>
          <a:p>
            <a:r>
              <a:rPr lang="en-MY" dirty="0" smtClean="0"/>
              <a:t>powerful diagnostic information about material degradation processes. </a:t>
            </a:r>
            <a:endParaRPr lang="en-MY" dirty="0" smtClean="0"/>
          </a:p>
          <a:p>
            <a:r>
              <a:rPr lang="en-MY" dirty="0" smtClean="0"/>
              <a:t>EBSD-electron back scattering diffraction</a:t>
            </a:r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42A4B-3878-42EE-8797-C31C71C3E788}" type="slidenum">
              <a:rPr lang="en-MY" smtClean="0"/>
              <a:pPr/>
              <a:t>22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914370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MY" dirty="0" smtClean="0"/>
              <a:t>The  main  classes  (and  subclasses)  of  detection methods  of  interest  are  acoustic  (linear  and  harmonic/nonlinear,  with  measurements  of velocity/attenuation/scattering/nonlinear  parameters),  magnetic  (</a:t>
            </a:r>
            <a:r>
              <a:rPr lang="en-MY" dirty="0" err="1" smtClean="0"/>
              <a:t>Barkhausen</a:t>
            </a:r>
            <a:r>
              <a:rPr lang="en-MY" dirty="0" smtClean="0"/>
              <a:t>,  DC  hysteresis, leakage  flux),  and  electrical  (eddy  current,  AC/DC  potential  drop,  impedance  tomography, impedance spectroscopy, etc.).</a:t>
            </a:r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42A4B-3878-42EE-8797-C31C71C3E788}" type="slidenum">
              <a:rPr lang="en-MY" smtClean="0"/>
              <a:pPr/>
              <a:t>23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97528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MY" dirty="0" smtClean="0"/>
              <a:t>Improved safety and reliability of nuclear fuels are important for the development of Gen </a:t>
            </a:r>
          </a:p>
          <a:p>
            <a:r>
              <a:rPr lang="en-MY" dirty="0" smtClean="0"/>
              <a:t>IV systems and to the competitiveness of existing nuclear plants. The performance of these fuels </a:t>
            </a:r>
          </a:p>
          <a:p>
            <a:r>
              <a:rPr lang="en-MY" dirty="0" smtClean="0"/>
              <a:t>must be verified prior to licensing under operating conditions in a fuel cycle test program using </a:t>
            </a:r>
          </a:p>
          <a:p>
            <a:r>
              <a:rPr lang="en-MY" dirty="0" smtClean="0"/>
              <a:t>test  reactors </a:t>
            </a:r>
          </a:p>
          <a:p>
            <a:r>
              <a:rPr lang="en-MY" dirty="0" smtClean="0"/>
              <a:t>microstructural  changes (such  as  porosity  and  cracking)</a:t>
            </a:r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42A4B-3878-42EE-8797-C31C71C3E788}" type="slidenum">
              <a:rPr lang="en-MY" smtClean="0"/>
              <a:pPr/>
              <a:t>26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8084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42A4B-3878-42EE-8797-C31C71C3E788}" type="slidenum">
              <a:rPr lang="en-MY" smtClean="0"/>
              <a:pPr/>
              <a:t>3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788166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MY" dirty="0" smtClean="0"/>
              <a:t>(such as sensitized stainless steel small-bore piping and bolts in reactor internals) operating condition: (water  chemistry,  etc.) </a:t>
            </a:r>
          </a:p>
          <a:p>
            <a:r>
              <a:rPr lang="en-MY" dirty="0" smtClean="0"/>
              <a:t>(such  as  the pressure vessel head, pressurizer surge lines, welds in large bore piping, etc.), </a:t>
            </a:r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42A4B-3878-42EE-8797-C31C71C3E788}" type="slidenum">
              <a:rPr lang="en-MY" smtClean="0"/>
              <a:pPr/>
              <a:t>4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298496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MY" dirty="0" smtClean="0"/>
              <a:t>after the material degradation has reached  a  stage where  replacement  of  the component is the only option</a:t>
            </a:r>
          </a:p>
          <a:p>
            <a:r>
              <a:rPr lang="en-MY" dirty="0" smtClean="0"/>
              <a:t>The  environmental degradation  incurred  during  operation  resulted  in  the  replacement  of  the  entire  reactor  vessel head</a:t>
            </a:r>
          </a:p>
          <a:p>
            <a:endParaRPr lang="en-MY" dirty="0" smtClean="0"/>
          </a:p>
          <a:p>
            <a:r>
              <a:rPr lang="en-MY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Boiler and Pressure Vessel Code </a:t>
            </a:r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42A4B-3878-42EE-8797-C31C71C3E788}" type="slidenum">
              <a:rPr lang="en-MY" smtClean="0"/>
              <a:pPr/>
              <a:t>5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213796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MY" dirty="0" smtClean="0"/>
              <a:t>(under the influence of temperature, neutron irradiation, chemical attack, and other stressors)</a:t>
            </a:r>
          </a:p>
          <a:p>
            <a:r>
              <a:rPr lang="en-MY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Acoustics</a:t>
            </a:r>
            <a:r>
              <a:rPr lang="en-MY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the interdisciplinary science that deals with the study of all mechanical waves in gases, liquids, and solids including topics such as vibration, sound, ultrasound and infrasound.</a:t>
            </a:r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42A4B-3878-42EE-8797-C31C71C3E788}" type="slidenum">
              <a:rPr lang="en-MY" smtClean="0"/>
              <a:pPr/>
              <a:t>8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941183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MY" dirty="0" smtClean="0"/>
              <a:t>Material degradation</a:t>
            </a:r>
            <a:r>
              <a:rPr lang="en-MY" baseline="0" dirty="0" smtClean="0"/>
              <a:t> detection</a:t>
            </a:r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42A4B-3878-42EE-8797-C31C71C3E788}" type="slidenum">
              <a:rPr lang="en-MY" smtClean="0"/>
              <a:pPr/>
              <a:t>11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651560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MY" dirty="0" smtClean="0"/>
              <a:t> In general, these materials</a:t>
            </a:r>
            <a:r>
              <a:rPr lang="en-MY" baseline="0" dirty="0" smtClean="0"/>
              <a:t> </a:t>
            </a:r>
            <a:r>
              <a:rPr lang="en-MY" dirty="0" smtClean="0"/>
              <a:t>have exhibited excellent performance in high temperature and pressure water and steam systems. </a:t>
            </a:r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42A4B-3878-42EE-8797-C31C71C3E788}" type="slidenum">
              <a:rPr lang="en-MY" smtClean="0"/>
              <a:pPr/>
              <a:t>12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568608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MY" dirty="0" smtClean="0"/>
              <a:t>The  most  impactful  of  the  degradation  modes  shown  in  Table  II  is  stress  corrosion </a:t>
            </a:r>
          </a:p>
          <a:p>
            <a:r>
              <a:rPr lang="en-MY" dirty="0" smtClean="0"/>
              <a:t>cracking  (SCC),  which  has  several  different  variants,  including  intergranular  (IGSCC), </a:t>
            </a:r>
          </a:p>
          <a:p>
            <a:r>
              <a:rPr lang="en-MY" dirty="0" err="1" smtClean="0"/>
              <a:t>transgranular</a:t>
            </a:r>
            <a:r>
              <a:rPr lang="en-MY" dirty="0" smtClean="0"/>
              <a:t>  (TGSCC),  and  irradiation-assisted  (IASCC).</a:t>
            </a:r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42A4B-3878-42EE-8797-C31C71C3E788}" type="slidenum">
              <a:rPr lang="en-MY" smtClean="0"/>
              <a:pPr/>
              <a:t>14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893923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MY" dirty="0" smtClean="0"/>
              <a:t>Finish  (polishing,  etching,  oxidation,  etc.), </a:t>
            </a:r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42A4B-3878-42EE-8797-C31C71C3E788}" type="slidenum">
              <a:rPr lang="en-MY" smtClean="0"/>
              <a:pPr/>
              <a:t>15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9003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9CB8-F204-4D06-B913-C5A26A89888A}" type="datetimeFigureOut">
              <a:rPr lang="en-US" dirty="0"/>
              <a:pPr/>
              <a:t>11/23/2015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6E300-0A13-4A81-945A-7333C271A069}" type="datetimeFigureOut">
              <a:rPr lang="en-US" dirty="0"/>
              <a:pPr/>
              <a:t>11/23/2015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71962-1EA4-46E7-BCB0-F36CE46D1A59}" type="datetimeFigureOut">
              <a:rPr lang="en-US" dirty="0"/>
              <a:pPr/>
              <a:t>11/23/2015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BB376-B19C-488D-ABEB-03C7E6E9E3E0}" type="datetimeFigureOut">
              <a:rPr lang="en-US" dirty="0"/>
              <a:pPr/>
              <a:t>11/23/2015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077B-A50F-4D64-8574-E2D6A98A5553}" type="datetimeFigureOut">
              <a:rPr lang="en-US" dirty="0"/>
              <a:pPr/>
              <a:t>11/23/2015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E2A62-1983-43A1-A163-D8AA46534C80}" type="datetimeFigureOut">
              <a:rPr lang="en-US" dirty="0"/>
              <a:pPr/>
              <a:t>11/23/2015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F3E3B-34E3-4345-B2A1-994B83598A9C}" type="datetimeFigureOut">
              <a:rPr lang="en-US" dirty="0"/>
              <a:pPr/>
              <a:t>11/23/2015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6C96-82A1-4D77-8ADA-627AC6FE3D65}" type="datetimeFigureOut">
              <a:rPr lang="en-US" dirty="0"/>
              <a:pPr/>
              <a:t>11/23/2015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02C1E-28F2-47E9-802D-339E64E2F920}" type="datetimeFigureOut">
              <a:rPr lang="en-US" dirty="0"/>
              <a:pPr/>
              <a:t>11/23/2015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4271A48-F18A-45B3-BC05-1E27DA3F88AF}" type="datetimeFigureOut">
              <a:rPr lang="en-US" dirty="0"/>
              <a:pPr/>
              <a:t>11/23/2015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747F8-9654-4282-85D2-65F41AAE7A75}" type="datetimeFigureOut">
              <a:rPr lang="en-US" dirty="0"/>
              <a:pPr/>
              <a:t>11/23/2015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DC5B261-8843-42D1-AAFC-05E20E2D9B97}" type="datetimeFigureOut">
              <a:rPr lang="en-US" dirty="0"/>
              <a:pPr/>
              <a:t>11/23/2015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MY" b="1" dirty="0" smtClean="0"/>
              <a:t>NUCLEAR REACTOR MATERIALS</a:t>
            </a:r>
            <a:endParaRPr lang="en-MY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MY" dirty="0"/>
              <a:t>4</a:t>
            </a:r>
            <a:r>
              <a:rPr lang="en-MY" smtClean="0"/>
              <a:t>. </a:t>
            </a:r>
            <a:r>
              <a:rPr lang="en-MY" dirty="0" smtClean="0"/>
              <a:t>Monitoring of material degradation</a:t>
            </a:r>
          </a:p>
        </p:txBody>
      </p:sp>
    </p:spTree>
    <p:extLst>
      <p:ext uri="{BB962C8B-B14F-4D97-AF65-F5344CB8AC3E}">
        <p14:creationId xmlns:p14="http://schemas.microsoft.com/office/powerpoint/2010/main" val="222792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 Monitoring  and  predictive  capabilities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MY" sz="2400" dirty="0"/>
              <a:t>M</a:t>
            </a:r>
            <a:r>
              <a:rPr lang="en-MY" sz="2400" dirty="0" smtClean="0"/>
              <a:t>aterials science</a:t>
            </a:r>
            <a:r>
              <a:rPr lang="en-MY" sz="2400" dirty="0"/>
              <a:t>,  computational  methods,  and  physical  property  imaging to develop environmentally hardened sensors to </a:t>
            </a:r>
            <a:r>
              <a:rPr lang="en-MY" sz="2400" dirty="0" smtClean="0"/>
              <a:t>monitor  </a:t>
            </a:r>
            <a:r>
              <a:rPr lang="en-MY" sz="2400" dirty="0"/>
              <a:t>materials  </a:t>
            </a:r>
            <a:r>
              <a:rPr lang="en-MY" sz="2400" dirty="0" err="1"/>
              <a:t>behavior</a:t>
            </a:r>
            <a:r>
              <a:rPr lang="en-MY" sz="2400" dirty="0"/>
              <a:t>  under  harsh  conditions. </a:t>
            </a:r>
            <a:endParaRPr lang="en-MY" sz="2400" dirty="0" smtClean="0"/>
          </a:p>
          <a:p>
            <a:r>
              <a:rPr lang="en-MY" sz="2400" dirty="0" smtClean="0"/>
              <a:t>The  </a:t>
            </a:r>
            <a:r>
              <a:rPr lang="en-MY" sz="2400" dirty="0"/>
              <a:t>macroscopic </a:t>
            </a:r>
            <a:r>
              <a:rPr lang="en-MY" sz="2400" dirty="0" smtClean="0"/>
              <a:t>measurements </a:t>
            </a:r>
            <a:r>
              <a:rPr lang="en-MY" sz="2400" dirty="0"/>
              <a:t>from these sensors will be utilized, along with the multi-scale, multi-physics </a:t>
            </a:r>
            <a:r>
              <a:rPr lang="en-MY" sz="2400" dirty="0" smtClean="0"/>
              <a:t>models</a:t>
            </a:r>
            <a:r>
              <a:rPr lang="en-MY" sz="2400" dirty="0"/>
              <a:t>, to develop inverse analysis methods that attempt to quantify the level of damage at </a:t>
            </a:r>
            <a:r>
              <a:rPr lang="en-MY" sz="2400" dirty="0" smtClean="0"/>
              <a:t>the </a:t>
            </a:r>
            <a:r>
              <a:rPr lang="en-MY" sz="2400" dirty="0"/>
              <a:t>microstructural level. </a:t>
            </a:r>
          </a:p>
        </p:txBody>
      </p:sp>
    </p:spTree>
    <p:extLst>
      <p:ext uri="{BB962C8B-B14F-4D97-AF65-F5344CB8AC3E}">
        <p14:creationId xmlns:p14="http://schemas.microsoft.com/office/powerpoint/2010/main" val="1114726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MY" dirty="0"/>
              <a:t>Conceptual illustration of the integrated parts of Material Degradation and Detection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MY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0686" y="1654232"/>
            <a:ext cx="7237714" cy="4640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785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 </a:t>
            </a:r>
            <a:r>
              <a:rPr lang="en-MY" dirty="0" smtClean="0"/>
              <a:t>Material degradation modes in LWR PCS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MY" dirty="0"/>
              <a:t>The  majority  of  the  structural  components  used  in  the  primary  system  of  LWRs  </a:t>
            </a:r>
            <a:r>
              <a:rPr lang="en-MY" dirty="0" smtClean="0"/>
              <a:t>are fabricated  </a:t>
            </a:r>
            <a:r>
              <a:rPr lang="en-MY" dirty="0"/>
              <a:t>from  the  family  of  Fe-Cr-Ni  </a:t>
            </a:r>
            <a:r>
              <a:rPr lang="en-MY" dirty="0" smtClean="0"/>
              <a:t>metals.</a:t>
            </a:r>
          </a:p>
          <a:p>
            <a:pPr lvl="1"/>
            <a:r>
              <a:rPr lang="en-MY" sz="2000" dirty="0" smtClean="0"/>
              <a:t>carbon steels </a:t>
            </a:r>
            <a:r>
              <a:rPr lang="en-MY" sz="2000" dirty="0"/>
              <a:t>(e.g., A553B), stainless steels (e.g., 304 and 308), and nickel-based alloys (e.g., Alloy 600 </a:t>
            </a:r>
            <a:r>
              <a:rPr lang="en-MY" sz="2000" dirty="0" smtClean="0"/>
              <a:t>and </a:t>
            </a:r>
            <a:r>
              <a:rPr lang="en-MY" sz="2000" dirty="0"/>
              <a:t>X750) and the corresponding weld materials used to join them. </a:t>
            </a:r>
          </a:p>
          <a:p>
            <a:r>
              <a:rPr lang="en-MY" dirty="0" smtClean="0"/>
              <a:t>The </a:t>
            </a:r>
            <a:r>
              <a:rPr lang="en-MY" dirty="0"/>
              <a:t>unique combination of high temperature, corrosive water chemistry, and neutron </a:t>
            </a:r>
            <a:r>
              <a:rPr lang="en-MY" dirty="0" smtClean="0"/>
              <a:t>flux </a:t>
            </a:r>
            <a:r>
              <a:rPr lang="en-MY" dirty="0"/>
              <a:t>leads to a harsh environment and activates materials degradation processes </a:t>
            </a:r>
            <a:endParaRPr lang="en-MY" dirty="0" smtClean="0"/>
          </a:p>
          <a:p>
            <a:r>
              <a:rPr lang="en-MY" dirty="0"/>
              <a:t>The </a:t>
            </a:r>
            <a:r>
              <a:rPr lang="en-MY" dirty="0" smtClean="0"/>
              <a:t>material  </a:t>
            </a:r>
            <a:r>
              <a:rPr lang="en-MY" dirty="0"/>
              <a:t>degradation  modes  active  in  LWR  primary  coolant  systems  can  be  grouped  into  the </a:t>
            </a:r>
            <a:r>
              <a:rPr lang="en-MY" dirty="0" smtClean="0"/>
              <a:t>following  </a:t>
            </a:r>
            <a:r>
              <a:rPr lang="en-MY" dirty="0"/>
              <a:t>categories:  </a:t>
            </a:r>
            <a:endParaRPr lang="en-MY" dirty="0" smtClean="0"/>
          </a:p>
          <a:p>
            <a:pPr lvl="1"/>
            <a:r>
              <a:rPr lang="en-MY" sz="2000" dirty="0" smtClean="0"/>
              <a:t>generalized  corrosion</a:t>
            </a:r>
          </a:p>
          <a:p>
            <a:pPr lvl="1"/>
            <a:r>
              <a:rPr lang="en-MY" sz="2000" dirty="0" smtClean="0"/>
              <a:t>localized  corrosion</a:t>
            </a:r>
          </a:p>
          <a:p>
            <a:pPr lvl="1"/>
            <a:r>
              <a:rPr lang="en-MY" sz="2000" dirty="0" smtClean="0"/>
              <a:t>mechanical</a:t>
            </a:r>
            <a:endParaRPr lang="en-MY" sz="2000" dirty="0"/>
          </a:p>
        </p:txBody>
      </p:sp>
    </p:spTree>
    <p:extLst>
      <p:ext uri="{BB962C8B-B14F-4D97-AF65-F5344CB8AC3E}">
        <p14:creationId xmlns:p14="http://schemas.microsoft.com/office/powerpoint/2010/main" val="782543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882" y="688769"/>
            <a:ext cx="8301480" cy="501473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846118" y="5703505"/>
            <a:ext cx="8862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MY" dirty="0"/>
              <a:t>Degradation mechanisms and susceptible materials in LWR primary coolant systems </a:t>
            </a:r>
          </a:p>
        </p:txBody>
      </p:sp>
    </p:spTree>
    <p:extLst>
      <p:ext uri="{BB962C8B-B14F-4D97-AF65-F5344CB8AC3E}">
        <p14:creationId xmlns:p14="http://schemas.microsoft.com/office/powerpoint/2010/main" val="59838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MY" sz="2400" dirty="0" smtClean="0"/>
              <a:t>The </a:t>
            </a:r>
            <a:r>
              <a:rPr lang="en-MY" sz="2400" dirty="0"/>
              <a:t>research has found that SCC can become active once the conditions of </a:t>
            </a:r>
            <a:r>
              <a:rPr lang="en-MY" sz="2400" dirty="0" smtClean="0"/>
              <a:t>environment, material  </a:t>
            </a:r>
            <a:r>
              <a:rPr lang="en-MY" sz="2400" dirty="0"/>
              <a:t>susceptibility  </a:t>
            </a:r>
            <a:r>
              <a:rPr lang="en-MY" sz="2400" dirty="0" smtClean="0"/>
              <a:t>and  </a:t>
            </a:r>
            <a:r>
              <a:rPr lang="en-MY" sz="2400" dirty="0"/>
              <a:t>stress  </a:t>
            </a:r>
            <a:r>
              <a:rPr lang="en-MY" sz="2400" dirty="0" smtClean="0"/>
              <a:t>align  </a:t>
            </a:r>
            <a:r>
              <a:rPr lang="en-MY" sz="2400" dirty="0"/>
              <a:t>into  a  unique </a:t>
            </a:r>
            <a:r>
              <a:rPr lang="en-MY" sz="2400" dirty="0" smtClean="0"/>
              <a:t>combination</a:t>
            </a:r>
            <a:r>
              <a:rPr lang="en-MY" sz="2400" dirty="0"/>
              <a:t>. </a:t>
            </a:r>
            <a:endParaRPr lang="en-MY" sz="2400" dirty="0" smtClean="0"/>
          </a:p>
          <a:p>
            <a:r>
              <a:rPr lang="en-MY" sz="2400" dirty="0" smtClean="0"/>
              <a:t>Because </a:t>
            </a:r>
            <a:r>
              <a:rPr lang="en-MY" sz="2400" dirty="0"/>
              <a:t>of the large number of factors that influence SCC, quantitative predictions </a:t>
            </a:r>
            <a:r>
              <a:rPr lang="en-MY" sz="2400" dirty="0" smtClean="0"/>
              <a:t>of  </a:t>
            </a:r>
            <a:r>
              <a:rPr lang="en-MY" sz="2400" dirty="0"/>
              <a:t>the  progression  of  the  </a:t>
            </a:r>
            <a:r>
              <a:rPr lang="en-MY" sz="2400" dirty="0" smtClean="0"/>
              <a:t>degradation  </a:t>
            </a:r>
            <a:r>
              <a:rPr lang="en-MY" sz="2400" dirty="0"/>
              <a:t>process  </a:t>
            </a:r>
            <a:r>
              <a:rPr lang="en-MY" sz="2400" dirty="0" smtClean="0"/>
              <a:t>are difficult.</a:t>
            </a:r>
          </a:p>
          <a:p>
            <a:r>
              <a:rPr lang="en-MY" sz="2400" dirty="0" smtClean="0"/>
              <a:t>A  </a:t>
            </a:r>
            <a:r>
              <a:rPr lang="en-MY" sz="2400" dirty="0"/>
              <a:t>qualitative </a:t>
            </a:r>
            <a:r>
              <a:rPr lang="en-MY" sz="2400" dirty="0" smtClean="0"/>
              <a:t>understanding  </a:t>
            </a:r>
            <a:r>
              <a:rPr lang="en-MY" sz="2400" dirty="0"/>
              <a:t>of  the  process </a:t>
            </a:r>
            <a:r>
              <a:rPr lang="en-MY" sz="2400" dirty="0" smtClean="0"/>
              <a:t> which </a:t>
            </a:r>
            <a:r>
              <a:rPr lang="en-MY" sz="2400" dirty="0"/>
              <a:t>can  be  separated  into  5  distinct  stages </a:t>
            </a:r>
            <a:r>
              <a:rPr lang="en-MY" sz="2400" dirty="0" smtClean="0"/>
              <a:t>has  </a:t>
            </a:r>
            <a:r>
              <a:rPr lang="en-MY" sz="2400" dirty="0"/>
              <a:t>been  developed </a:t>
            </a:r>
            <a:r>
              <a:rPr lang="en-MY" sz="2400" dirty="0" smtClean="0"/>
              <a:t>by </a:t>
            </a:r>
            <a:r>
              <a:rPr lang="en-MY" sz="2400" dirty="0" err="1" smtClean="0"/>
              <a:t>Staehlein</a:t>
            </a:r>
            <a:r>
              <a:rPr lang="en-MY" sz="2400" dirty="0" smtClean="0"/>
              <a:t> 2012</a:t>
            </a:r>
            <a:endParaRPr lang="en-MY" sz="2400" dirty="0"/>
          </a:p>
        </p:txBody>
      </p:sp>
    </p:spTree>
    <p:extLst>
      <p:ext uri="{BB962C8B-B14F-4D97-AF65-F5344CB8AC3E}">
        <p14:creationId xmlns:p14="http://schemas.microsoft.com/office/powerpoint/2010/main" val="219649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 Stage 1: Initial condition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MY" sz="2400" dirty="0" smtClean="0"/>
              <a:t>This </a:t>
            </a:r>
            <a:r>
              <a:rPr lang="en-MY" sz="2400" dirty="0"/>
              <a:t>stage represents the </a:t>
            </a:r>
            <a:r>
              <a:rPr lang="en-MY" sz="2400" dirty="0" smtClean="0"/>
              <a:t>as-manufactured  </a:t>
            </a:r>
            <a:r>
              <a:rPr lang="en-MY" sz="2400" dirty="0"/>
              <a:t>state  of  the  material  before  exposure  to  the  environment.  </a:t>
            </a:r>
            <a:endParaRPr lang="en-MY" sz="2400" dirty="0" smtClean="0"/>
          </a:p>
          <a:p>
            <a:r>
              <a:rPr lang="en-MY" sz="2400" dirty="0" smtClean="0"/>
              <a:t>The  </a:t>
            </a:r>
            <a:r>
              <a:rPr lang="en-MY" sz="2400" dirty="0"/>
              <a:t>as-manufactured </a:t>
            </a:r>
            <a:r>
              <a:rPr lang="en-MY" sz="2400" dirty="0" smtClean="0"/>
              <a:t>state  </a:t>
            </a:r>
            <a:r>
              <a:rPr lang="en-MY" sz="2400" dirty="0"/>
              <a:t>includes  surface  characteristics  such  </a:t>
            </a:r>
            <a:r>
              <a:rPr lang="en-MY" sz="2400" dirty="0" smtClean="0"/>
              <a:t>as:</a:t>
            </a:r>
          </a:p>
          <a:p>
            <a:pPr lvl="1"/>
            <a:r>
              <a:rPr lang="en-MY" sz="2400" dirty="0"/>
              <a:t>F</a:t>
            </a:r>
            <a:r>
              <a:rPr lang="en-MY" sz="2400" dirty="0" smtClean="0"/>
              <a:t>inish </a:t>
            </a:r>
          </a:p>
          <a:p>
            <a:pPr lvl="1"/>
            <a:r>
              <a:rPr lang="en-MY" sz="2400" dirty="0" smtClean="0"/>
              <a:t>Grain orientation/texture</a:t>
            </a:r>
            <a:r>
              <a:rPr lang="en-MY" sz="2400" dirty="0"/>
              <a:t>, </a:t>
            </a:r>
            <a:endParaRPr lang="en-MY" sz="2400" dirty="0" smtClean="0"/>
          </a:p>
          <a:p>
            <a:pPr lvl="1"/>
            <a:r>
              <a:rPr lang="en-MY" sz="2400" dirty="0"/>
              <a:t>S</a:t>
            </a:r>
            <a:r>
              <a:rPr lang="en-MY" sz="2400" dirty="0" smtClean="0"/>
              <a:t>econd </a:t>
            </a:r>
            <a:r>
              <a:rPr lang="en-MY" sz="2400" dirty="0"/>
              <a:t>phase </a:t>
            </a:r>
            <a:r>
              <a:rPr lang="en-MY" sz="2400" dirty="0" smtClean="0"/>
              <a:t>particles</a:t>
            </a:r>
          </a:p>
          <a:p>
            <a:pPr lvl="1"/>
            <a:r>
              <a:rPr lang="en-MY" sz="2400" dirty="0"/>
              <a:t>R</a:t>
            </a:r>
            <a:r>
              <a:rPr lang="en-MY" sz="2400" dirty="0" smtClean="0"/>
              <a:t>esidual </a:t>
            </a:r>
            <a:r>
              <a:rPr lang="en-MY" sz="2400" dirty="0"/>
              <a:t>stresses.</a:t>
            </a:r>
          </a:p>
        </p:txBody>
      </p:sp>
    </p:spTree>
    <p:extLst>
      <p:ext uri="{BB962C8B-B14F-4D97-AF65-F5344CB8AC3E}">
        <p14:creationId xmlns:p14="http://schemas.microsoft.com/office/powerpoint/2010/main" val="4193341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Stage 2: Precursors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MY" sz="2400" dirty="0" smtClean="0"/>
              <a:t>The precursor </a:t>
            </a:r>
            <a:r>
              <a:rPr lang="en-MY" sz="2400" dirty="0"/>
              <a:t>stage characterizes the exposure of the material to the operating environment. </a:t>
            </a:r>
            <a:endParaRPr lang="en-MY" sz="2400" dirty="0" smtClean="0"/>
          </a:p>
          <a:p>
            <a:r>
              <a:rPr lang="en-MY" sz="2400" dirty="0" smtClean="0"/>
              <a:t>Upon exposure</a:t>
            </a:r>
            <a:r>
              <a:rPr lang="en-MY" sz="2400" dirty="0"/>
              <a:t>,  certain  processes  may  occur  that  promote  the  occurrence  of  SCC,  such  as  surface </a:t>
            </a:r>
            <a:r>
              <a:rPr lang="en-MY" sz="2400" dirty="0" smtClean="0"/>
              <a:t>pitting</a:t>
            </a:r>
            <a:r>
              <a:rPr lang="en-MY" sz="2400" dirty="0"/>
              <a:t>,  </a:t>
            </a:r>
            <a:r>
              <a:rPr lang="en-MY" sz="2400" dirty="0" err="1"/>
              <a:t>depassivation</a:t>
            </a:r>
            <a:r>
              <a:rPr lang="en-MY" sz="2400" dirty="0"/>
              <a:t>  of  surface  oxides,  and  </a:t>
            </a:r>
            <a:r>
              <a:rPr lang="en-MY" sz="2400" dirty="0" err="1"/>
              <a:t>buildup</a:t>
            </a:r>
            <a:r>
              <a:rPr lang="en-MY" sz="2400" dirty="0"/>
              <a:t>  of  irradiation  damage  (dislocations, </a:t>
            </a:r>
            <a:r>
              <a:rPr lang="en-MY" sz="2400" dirty="0" err="1" smtClean="0"/>
              <a:t>amorphization</a:t>
            </a:r>
            <a:r>
              <a:rPr lang="en-MY" sz="2400" dirty="0" smtClean="0"/>
              <a:t> </a:t>
            </a:r>
            <a:r>
              <a:rPr lang="en-MY" sz="2400" dirty="0"/>
              <a:t>of second phase particles, etc.). </a:t>
            </a:r>
          </a:p>
        </p:txBody>
      </p:sp>
    </p:spTree>
    <p:extLst>
      <p:ext uri="{BB962C8B-B14F-4D97-AF65-F5344CB8AC3E}">
        <p14:creationId xmlns:p14="http://schemas.microsoft.com/office/powerpoint/2010/main" val="3102178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Stage 3: Incubation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MY" sz="2400" dirty="0"/>
              <a:t>Progression from the </a:t>
            </a:r>
            <a:r>
              <a:rPr lang="en-MY" sz="2400" dirty="0" smtClean="0"/>
              <a:t>precursor </a:t>
            </a:r>
            <a:r>
              <a:rPr lang="en-MY" sz="2400" dirty="0"/>
              <a:t>to the incubation stage represents the start of the active SCC process. </a:t>
            </a:r>
            <a:endParaRPr lang="en-MY" sz="2400" dirty="0" smtClean="0"/>
          </a:p>
          <a:p>
            <a:r>
              <a:rPr lang="en-MY" sz="2400" dirty="0" smtClean="0"/>
              <a:t>During </a:t>
            </a:r>
            <a:r>
              <a:rPr lang="en-MY" sz="2400" dirty="0"/>
              <a:t>this stage </a:t>
            </a:r>
            <a:r>
              <a:rPr lang="en-MY" sz="2400" dirty="0" smtClean="0"/>
              <a:t>the </a:t>
            </a:r>
            <a:r>
              <a:rPr lang="en-MY" sz="2400" dirty="0"/>
              <a:t>surface and microstructural changes occur that lead to crack initiation at the surface of the </a:t>
            </a:r>
            <a:r>
              <a:rPr lang="en-MY" sz="2400" dirty="0" smtClean="0"/>
              <a:t>material</a:t>
            </a:r>
            <a:r>
              <a:rPr lang="en-MY" sz="2400" dirty="0"/>
              <a:t>.  </a:t>
            </a:r>
            <a:endParaRPr lang="en-MY" sz="2400" dirty="0" smtClean="0"/>
          </a:p>
          <a:p>
            <a:r>
              <a:rPr lang="en-MY" sz="2400" dirty="0" smtClean="0"/>
              <a:t>These  </a:t>
            </a:r>
            <a:r>
              <a:rPr lang="en-MY" sz="2400" dirty="0"/>
              <a:t>changes  include  dislocation  </a:t>
            </a:r>
            <a:r>
              <a:rPr lang="en-MY" sz="2400" dirty="0" err="1"/>
              <a:t>buildup</a:t>
            </a:r>
            <a:r>
              <a:rPr lang="en-MY" sz="2400" dirty="0"/>
              <a:t>,  entry  of  oxygen  or  hydrogen,  grain </a:t>
            </a:r>
            <a:r>
              <a:rPr lang="en-MY" sz="2400" dirty="0" smtClean="0"/>
              <a:t>boundary  </a:t>
            </a:r>
            <a:r>
              <a:rPr lang="en-MY" sz="2400" dirty="0"/>
              <a:t>migration  of  </a:t>
            </a:r>
            <a:r>
              <a:rPr lang="en-MY" sz="2400" dirty="0" smtClean="0"/>
              <a:t>impurities and </a:t>
            </a:r>
            <a:r>
              <a:rPr lang="en-MY" sz="2400" dirty="0"/>
              <a:t>void  </a:t>
            </a:r>
            <a:r>
              <a:rPr lang="en-MY" sz="2400" dirty="0" smtClean="0"/>
              <a:t>formation</a:t>
            </a:r>
            <a:r>
              <a:rPr lang="en-MY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68979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Stage  4:  Proto-cracks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MY" sz="2400" dirty="0"/>
              <a:t>The </a:t>
            </a:r>
            <a:r>
              <a:rPr lang="en-MY" sz="2400" dirty="0" smtClean="0"/>
              <a:t>formation  </a:t>
            </a:r>
            <a:r>
              <a:rPr lang="en-MY" sz="2400" dirty="0"/>
              <a:t>of  proto-cracks  (cracks  less  than  a  few  microns)  results  from  vacancy  coalescence, </a:t>
            </a:r>
            <a:r>
              <a:rPr lang="en-MY" sz="2400" dirty="0" smtClean="0"/>
              <a:t>intergranular </a:t>
            </a:r>
            <a:r>
              <a:rPr lang="en-MY" sz="2400" dirty="0"/>
              <a:t>corrosion, etc. </a:t>
            </a:r>
            <a:endParaRPr lang="en-MY" sz="2400" dirty="0" smtClean="0"/>
          </a:p>
          <a:p>
            <a:r>
              <a:rPr lang="en-MY" sz="2400" dirty="0" smtClean="0"/>
              <a:t>Proto-cracks </a:t>
            </a:r>
            <a:r>
              <a:rPr lang="en-MY" sz="2400" dirty="0"/>
              <a:t>start out as non-interacting with the applied or residual </a:t>
            </a:r>
            <a:r>
              <a:rPr lang="en-MY" sz="2400" dirty="0" smtClean="0"/>
              <a:t>stress  </a:t>
            </a:r>
            <a:r>
              <a:rPr lang="en-MY" sz="2400" dirty="0"/>
              <a:t>field,  unlike  the  propagating  cracks  in  Stage  5</a:t>
            </a:r>
          </a:p>
        </p:txBody>
      </p:sp>
    </p:spTree>
    <p:extLst>
      <p:ext uri="{BB962C8B-B14F-4D97-AF65-F5344CB8AC3E}">
        <p14:creationId xmlns:p14="http://schemas.microsoft.com/office/powerpoint/2010/main" val="56047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Stage  5:  Propagation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MY" sz="2400" dirty="0" smtClean="0"/>
              <a:t>This  </a:t>
            </a:r>
            <a:r>
              <a:rPr lang="en-MY" sz="2400" dirty="0"/>
              <a:t>stage represents the process in which the crack interacts both with the local stress field and the local </a:t>
            </a:r>
            <a:r>
              <a:rPr lang="en-MY" sz="2400" dirty="0" smtClean="0"/>
              <a:t>chemical/irradiation  </a:t>
            </a:r>
            <a:r>
              <a:rPr lang="en-MY" sz="2400" dirty="0"/>
              <a:t>conditions.  </a:t>
            </a:r>
            <a:endParaRPr lang="en-MY" sz="2400" dirty="0" smtClean="0"/>
          </a:p>
          <a:p>
            <a:r>
              <a:rPr lang="en-MY" sz="2400" dirty="0" smtClean="0"/>
              <a:t>Crack  </a:t>
            </a:r>
            <a:r>
              <a:rPr lang="en-MY" sz="2400" dirty="0"/>
              <a:t>advance  is  influenced  by  the  electrochemical  potential </a:t>
            </a:r>
            <a:r>
              <a:rPr lang="en-MY" sz="2400" dirty="0" smtClean="0"/>
              <a:t>within </a:t>
            </a:r>
            <a:r>
              <a:rPr lang="en-MY" sz="2400" dirty="0"/>
              <a:t>the crack environment, the metallurgical chemistry at the crack tip, the stress state, etc. </a:t>
            </a:r>
          </a:p>
          <a:p>
            <a:r>
              <a:rPr lang="en-MY" sz="2400" dirty="0"/>
              <a:t>Stable crack growth rates are observed in experiments designed to simulate the coolant chemistry </a:t>
            </a:r>
            <a:r>
              <a:rPr lang="en-MY" sz="2400" dirty="0" smtClean="0"/>
              <a:t>and </a:t>
            </a:r>
            <a:r>
              <a:rPr lang="en-MY" sz="2400" dirty="0"/>
              <a:t>strain rates. </a:t>
            </a:r>
          </a:p>
        </p:txBody>
      </p:sp>
    </p:spTree>
    <p:extLst>
      <p:ext uri="{BB962C8B-B14F-4D97-AF65-F5344CB8AC3E}">
        <p14:creationId xmlns:p14="http://schemas.microsoft.com/office/powerpoint/2010/main" val="682371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In this Chapter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MY" sz="3200" dirty="0" smtClean="0"/>
              <a:t> Approach </a:t>
            </a:r>
            <a:r>
              <a:rPr lang="en-MY" sz="3200" dirty="0"/>
              <a:t>to develop real-time monitoring</a:t>
            </a:r>
            <a:endParaRPr lang="en-MY" sz="3200" dirty="0" smtClean="0"/>
          </a:p>
          <a:p>
            <a:pPr marL="457200" indent="-457200">
              <a:buFont typeface="+mj-lt"/>
              <a:buAutoNum type="arabicPeriod"/>
            </a:pPr>
            <a:r>
              <a:rPr lang="en-MY" sz="3200" dirty="0"/>
              <a:t> </a:t>
            </a:r>
            <a:r>
              <a:rPr lang="en-MY" sz="3200" dirty="0" smtClean="0"/>
              <a:t>Case studies</a:t>
            </a:r>
            <a:endParaRPr lang="en-MY" sz="3200" dirty="0"/>
          </a:p>
        </p:txBody>
      </p:sp>
    </p:spTree>
    <p:extLst>
      <p:ext uri="{BB962C8B-B14F-4D97-AF65-F5344CB8AC3E}">
        <p14:creationId xmlns:p14="http://schemas.microsoft.com/office/powerpoint/2010/main" val="1615850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Microscopic physical property imaging</a:t>
            </a:r>
            <a:r>
              <a:rPr lang="en-MY" dirty="0"/>
              <a:t>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MY" sz="2200" dirty="0"/>
              <a:t>The processes that cause material degradation begin to occur in the microstructure at </a:t>
            </a:r>
            <a:r>
              <a:rPr lang="en-MY" sz="2200" dirty="0" smtClean="0"/>
              <a:t>the </a:t>
            </a:r>
            <a:r>
              <a:rPr lang="en-MY" sz="2200" dirty="0"/>
              <a:t>atomic level respond and interact with the external </a:t>
            </a:r>
            <a:r>
              <a:rPr lang="en-MY" sz="2200" dirty="0" smtClean="0"/>
              <a:t> environment.</a:t>
            </a:r>
          </a:p>
          <a:p>
            <a:r>
              <a:rPr lang="en-MY" sz="2200" dirty="0"/>
              <a:t>M</a:t>
            </a:r>
            <a:r>
              <a:rPr lang="en-MY" sz="2200" dirty="0" smtClean="0"/>
              <a:t>icrostructural </a:t>
            </a:r>
            <a:r>
              <a:rPr lang="en-MY" sz="2200" dirty="0"/>
              <a:t>evolution </a:t>
            </a:r>
            <a:r>
              <a:rPr lang="en-MY" sz="2200" dirty="0" smtClean="0"/>
              <a:t>in </a:t>
            </a:r>
            <a:r>
              <a:rPr lang="en-MY" sz="2200" dirty="0"/>
              <a:t>the early phases of </a:t>
            </a:r>
            <a:r>
              <a:rPr lang="en-MY" sz="2200" dirty="0" smtClean="0"/>
              <a:t>material  </a:t>
            </a:r>
            <a:r>
              <a:rPr lang="en-MY" sz="2200" dirty="0"/>
              <a:t>degradation  requires  identifying  the  impact  of  lower-length  scale  changes  on  key </a:t>
            </a:r>
            <a:r>
              <a:rPr lang="en-MY" sz="2200" dirty="0" smtClean="0"/>
              <a:t>material  </a:t>
            </a:r>
            <a:r>
              <a:rPr lang="en-MY" sz="2200" dirty="0"/>
              <a:t>properties  at  the  sub-micron  range</a:t>
            </a:r>
            <a:r>
              <a:rPr lang="en-MY" sz="2200" dirty="0" smtClean="0"/>
              <a:t>.</a:t>
            </a:r>
          </a:p>
          <a:p>
            <a:r>
              <a:rPr lang="en-MY" sz="2200" dirty="0" smtClean="0"/>
              <a:t>This allows:  </a:t>
            </a:r>
          </a:p>
          <a:p>
            <a:r>
              <a:rPr lang="en-MY" sz="2200" dirty="0" smtClean="0"/>
              <a:t>1</a:t>
            </a:r>
            <a:r>
              <a:rPr lang="en-MY" sz="2200" dirty="0"/>
              <a:t>) identifying the impact of microstructural changes during early </a:t>
            </a:r>
            <a:r>
              <a:rPr lang="en-MY" sz="2200" dirty="0" smtClean="0"/>
              <a:t>stage </a:t>
            </a:r>
            <a:r>
              <a:rPr lang="en-MY" sz="2200" dirty="0"/>
              <a:t>degradation processes </a:t>
            </a:r>
            <a:r>
              <a:rPr lang="en-MY" sz="2200" dirty="0" smtClean="0"/>
              <a:t> </a:t>
            </a:r>
          </a:p>
          <a:p>
            <a:r>
              <a:rPr lang="en-MY" sz="2200" dirty="0" smtClean="0"/>
              <a:t>2</a:t>
            </a:r>
            <a:r>
              <a:rPr lang="en-MY" sz="2200" dirty="0"/>
              <a:t>) providing validation data to </a:t>
            </a:r>
            <a:r>
              <a:rPr lang="en-MY" sz="2200" dirty="0" err="1"/>
              <a:t>meso</a:t>
            </a:r>
            <a:r>
              <a:rPr lang="en-MY" sz="2200" dirty="0"/>
              <a:t>-scale </a:t>
            </a:r>
            <a:r>
              <a:rPr lang="en-MY" sz="2200" dirty="0" err="1"/>
              <a:t>modeling</a:t>
            </a:r>
            <a:r>
              <a:rPr lang="en-MY" sz="2200" dirty="0"/>
              <a:t> methods </a:t>
            </a:r>
            <a:r>
              <a:rPr lang="en-MY" sz="2200" dirty="0" smtClean="0"/>
              <a:t>used </a:t>
            </a:r>
            <a:r>
              <a:rPr lang="en-MY" sz="2200" dirty="0"/>
              <a:t>to simulate the microstructure evolution during the degradation mechanisms. </a:t>
            </a:r>
          </a:p>
        </p:txBody>
      </p:sp>
    </p:spTree>
    <p:extLst>
      <p:ext uri="{BB962C8B-B14F-4D97-AF65-F5344CB8AC3E}">
        <p14:creationId xmlns:p14="http://schemas.microsoft.com/office/powerpoint/2010/main" val="2090862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S</a:t>
            </a:r>
            <a:r>
              <a:rPr lang="en-MY" dirty="0" smtClean="0"/>
              <a:t>canning Probe Microscopy 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n-MY" sz="2200" dirty="0" smtClean="0"/>
              <a:t>Microscopic  </a:t>
            </a:r>
            <a:r>
              <a:rPr lang="en-MY" sz="2200" dirty="0"/>
              <a:t>physical  property  imaging  </a:t>
            </a:r>
            <a:r>
              <a:rPr lang="en-MY" sz="2200" dirty="0" smtClean="0"/>
              <a:t>techniques:</a:t>
            </a:r>
          </a:p>
          <a:p>
            <a:pPr marL="534988" indent="-90488" algn="just">
              <a:buFont typeface="Arial" panose="020B0604020202020204" pitchFamily="34" charset="0"/>
              <a:buChar char="•"/>
            </a:pPr>
            <a:r>
              <a:rPr lang="en-MY" sz="2200" dirty="0"/>
              <a:t>magnetic force microscopy (MFM</a:t>
            </a:r>
            <a:r>
              <a:rPr lang="en-MY" sz="2200" dirty="0" smtClean="0"/>
              <a:t>)</a:t>
            </a:r>
          </a:p>
          <a:p>
            <a:pPr marL="534988" indent="-90488" algn="just">
              <a:buFont typeface="Arial" panose="020B0604020202020204" pitchFamily="34" charset="0"/>
              <a:buChar char="•"/>
            </a:pPr>
            <a:r>
              <a:rPr lang="en-MY" sz="2200" dirty="0" smtClean="0"/>
              <a:t>atom </a:t>
            </a:r>
            <a:r>
              <a:rPr lang="en-MY" sz="2200" dirty="0"/>
              <a:t>force acoustic </a:t>
            </a:r>
            <a:r>
              <a:rPr lang="en-MY" sz="2200" dirty="0" smtClean="0"/>
              <a:t>microscopy  </a:t>
            </a:r>
            <a:r>
              <a:rPr lang="en-MY" sz="2200" dirty="0"/>
              <a:t>(AFAM</a:t>
            </a:r>
            <a:r>
              <a:rPr lang="en-MY" sz="2200" dirty="0" smtClean="0"/>
              <a:t>)</a:t>
            </a:r>
          </a:p>
          <a:p>
            <a:pPr marL="534988" indent="-90488" algn="just">
              <a:buFont typeface="Arial" panose="020B0604020202020204" pitchFamily="34" charset="0"/>
              <a:buChar char="•"/>
            </a:pPr>
            <a:r>
              <a:rPr lang="en-MY" sz="2200" dirty="0" smtClean="0"/>
              <a:t> </a:t>
            </a:r>
            <a:r>
              <a:rPr lang="en-MY" sz="2200" dirty="0" err="1"/>
              <a:t>piezoresponse</a:t>
            </a:r>
            <a:r>
              <a:rPr lang="en-MY" sz="2200" dirty="0"/>
              <a:t>  </a:t>
            </a:r>
            <a:r>
              <a:rPr lang="en-MY" sz="2200" dirty="0" smtClean="0"/>
              <a:t>force  </a:t>
            </a:r>
            <a:r>
              <a:rPr lang="en-MY" sz="2200" dirty="0"/>
              <a:t>microscopy  (PFM</a:t>
            </a:r>
            <a:r>
              <a:rPr lang="en-MY" sz="2200" dirty="0" smtClean="0"/>
              <a:t>)</a:t>
            </a:r>
            <a:endParaRPr lang="en-MY" sz="2200" dirty="0"/>
          </a:p>
          <a:p>
            <a:pPr marL="82550" indent="0" algn="just">
              <a:buNone/>
            </a:pPr>
            <a:r>
              <a:rPr lang="en-MY" sz="2200" dirty="0"/>
              <a:t>These  methods  are  able  to </a:t>
            </a:r>
            <a:r>
              <a:rPr lang="en-MY" sz="2200" dirty="0" smtClean="0"/>
              <a:t>resolve </a:t>
            </a:r>
            <a:r>
              <a:rPr lang="en-MY" sz="2200" dirty="0"/>
              <a:t>the impact of microstructure characteristics on </a:t>
            </a:r>
            <a:r>
              <a:rPr lang="en-MY" sz="2200" dirty="0" err="1"/>
              <a:t>nano</a:t>
            </a:r>
            <a:r>
              <a:rPr lang="en-MY" sz="2200" dirty="0"/>
              <a:t>-scale magnetization behaviour and  the  </a:t>
            </a:r>
            <a:r>
              <a:rPr lang="en-MY" sz="2200" dirty="0" err="1"/>
              <a:t>nano</a:t>
            </a:r>
            <a:r>
              <a:rPr lang="en-MY" sz="2200" dirty="0"/>
              <a:t>-scale  elastic  material  </a:t>
            </a:r>
            <a:r>
              <a:rPr lang="en-MY" sz="2200" dirty="0" smtClean="0"/>
              <a:t>response</a:t>
            </a:r>
          </a:p>
          <a:p>
            <a:pPr marL="82550" indent="0" algn="just">
              <a:buNone/>
            </a:pPr>
            <a:r>
              <a:rPr lang="en-MY" sz="2200" dirty="0" smtClean="0"/>
              <a:t>By coupling </a:t>
            </a:r>
            <a:r>
              <a:rPr lang="en-MY" sz="2200" dirty="0"/>
              <a:t>the capabilities of these measurements with classical analytical microscopy </a:t>
            </a:r>
            <a:r>
              <a:rPr lang="en-MY" sz="2200" dirty="0" smtClean="0"/>
              <a:t>methods</a:t>
            </a:r>
            <a:r>
              <a:rPr lang="en-MY" sz="2200" dirty="0"/>
              <a:t>, possible to construct </a:t>
            </a:r>
            <a:r>
              <a:rPr lang="en-MY" sz="2200" dirty="0" smtClean="0"/>
              <a:t>3D </a:t>
            </a:r>
            <a:r>
              <a:rPr lang="en-MY" sz="2200" dirty="0"/>
              <a:t>micro-property, micro-chemistry, and micro-crystallographic information that </a:t>
            </a:r>
            <a:r>
              <a:rPr lang="en-MY" sz="2200" dirty="0" smtClean="0"/>
              <a:t>can </a:t>
            </a:r>
            <a:r>
              <a:rPr lang="en-MY" sz="2200" dirty="0"/>
              <a:t>be  used to identify  important relationships between microstructure evolution  and  material </a:t>
            </a:r>
            <a:r>
              <a:rPr lang="en-MY" sz="2200" dirty="0" smtClean="0"/>
              <a:t>response.</a:t>
            </a:r>
            <a:endParaRPr lang="en-MY" sz="2200" dirty="0"/>
          </a:p>
        </p:txBody>
      </p:sp>
    </p:spTree>
    <p:extLst>
      <p:ext uri="{BB962C8B-B14F-4D97-AF65-F5344CB8AC3E}">
        <p14:creationId xmlns:p14="http://schemas.microsoft.com/office/powerpoint/2010/main" val="285780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9278" y="286603"/>
            <a:ext cx="7191609" cy="522955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56655" y="5608136"/>
            <a:ext cx="103742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MY" dirty="0"/>
              <a:t> Illustration  of  the  combined  power  of  structural,  chemical,  and  physical  property  imaging </a:t>
            </a:r>
            <a:r>
              <a:rPr lang="en-MY" dirty="0" smtClean="0"/>
              <a:t>techniques 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25685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MY" dirty="0" smtClean="0"/>
              <a:t>Engineering‐scale degradation measurements</a:t>
            </a:r>
            <a:r>
              <a:rPr lang="en-MY" dirty="0"/>
              <a:t>	-</a:t>
            </a:r>
            <a:r>
              <a:rPr lang="en-MY" dirty="0" smtClean="0"/>
              <a:t>NDE</a:t>
            </a:r>
            <a:r>
              <a:rPr lang="en-MY" dirty="0"/>
              <a:t>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/>
              <a:t>The  main  classes  (and  subclasses)  of  detection methods  of  interest  are  </a:t>
            </a:r>
            <a:r>
              <a:rPr lang="en-MY" dirty="0" smtClean="0"/>
              <a:t>acoustic,  magnetic,  </a:t>
            </a:r>
            <a:r>
              <a:rPr lang="en-MY" dirty="0"/>
              <a:t>and  electrical. Each detection method can be realized by multiple sensor types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6584" y="2530816"/>
            <a:ext cx="5222403" cy="370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06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MY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4278" y="14849"/>
            <a:ext cx="4648460" cy="629758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97280" y="5121266"/>
            <a:ext cx="36496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MY" dirty="0"/>
              <a:t>Microstructural defect length scales and applicable NDE techniques</a:t>
            </a:r>
          </a:p>
        </p:txBody>
      </p:sp>
    </p:spTree>
    <p:extLst>
      <p:ext uri="{BB962C8B-B14F-4D97-AF65-F5344CB8AC3E}">
        <p14:creationId xmlns:p14="http://schemas.microsoft.com/office/powerpoint/2010/main" val="260841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Property </a:t>
            </a:r>
            <a:r>
              <a:rPr lang="en-MY" dirty="0"/>
              <a:t>changes for NDE monitoring of nuclear materials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134" y="2447679"/>
            <a:ext cx="10314546" cy="2551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64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In‐pile</a:t>
            </a:r>
            <a:r>
              <a:rPr lang="en-MY" dirty="0"/>
              <a:t> </a:t>
            </a:r>
            <a:r>
              <a:rPr lang="en-MY" dirty="0" smtClean="0"/>
              <a:t>measurements</a:t>
            </a:r>
            <a:r>
              <a:rPr lang="en-MY" dirty="0"/>
              <a:t>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MY" sz="2400" dirty="0" smtClean="0"/>
              <a:t>Fuel </a:t>
            </a:r>
            <a:r>
              <a:rPr lang="en-MY" sz="2400" dirty="0"/>
              <a:t>cycle test program should include in-pile instrumentation that allows </a:t>
            </a:r>
            <a:r>
              <a:rPr lang="en-MY" sz="2400" dirty="0" smtClean="0"/>
              <a:t>real-time  3D  </a:t>
            </a:r>
            <a:r>
              <a:rPr lang="en-MY" sz="2400" dirty="0"/>
              <a:t>characterization  of  fuel  during  irradiation </a:t>
            </a:r>
            <a:endParaRPr lang="en-MY" sz="2400" dirty="0" smtClean="0"/>
          </a:p>
          <a:p>
            <a:r>
              <a:rPr lang="en-MY" sz="2400" dirty="0" smtClean="0"/>
              <a:t>Characterization  </a:t>
            </a:r>
            <a:r>
              <a:rPr lang="en-MY" sz="2400" dirty="0"/>
              <a:t>needs  include  dimensional  changes  in  fuel  pellets,  microstructural  changes </a:t>
            </a:r>
            <a:r>
              <a:rPr lang="en-MY" sz="2400" dirty="0" smtClean="0"/>
              <a:t>and characterization  </a:t>
            </a:r>
            <a:r>
              <a:rPr lang="en-MY" sz="2400" dirty="0"/>
              <a:t>of  fission  gasses. </a:t>
            </a:r>
            <a:endParaRPr lang="en-MY" sz="2400" dirty="0" smtClean="0"/>
          </a:p>
          <a:p>
            <a:r>
              <a:rPr lang="en-MY" sz="2400" dirty="0"/>
              <a:t>On-line continuous </a:t>
            </a:r>
            <a:r>
              <a:rPr lang="en-MY" sz="2400" dirty="0" smtClean="0"/>
              <a:t>monitoring </a:t>
            </a:r>
            <a:r>
              <a:rPr lang="en-MY" sz="2400" dirty="0"/>
              <a:t>of in-pile materials requires radiation-hardened sensor materials</a:t>
            </a:r>
            <a:r>
              <a:rPr lang="en-MY" sz="2400" dirty="0" smtClean="0"/>
              <a:t>.</a:t>
            </a:r>
          </a:p>
          <a:p>
            <a:r>
              <a:rPr lang="en-MY" sz="2400" dirty="0" smtClean="0"/>
              <a:t>Gamma </a:t>
            </a:r>
            <a:r>
              <a:rPr lang="en-MY" sz="2400" dirty="0"/>
              <a:t>and/or </a:t>
            </a:r>
            <a:r>
              <a:rPr lang="en-MY" sz="2400" dirty="0" smtClean="0"/>
              <a:t>neutron </a:t>
            </a:r>
            <a:r>
              <a:rPr lang="en-MY" sz="2400" dirty="0"/>
              <a:t>testing has been conducted for the production of radiation-hardened magnetic sensors for </a:t>
            </a:r>
            <a:r>
              <a:rPr lang="en-MY" sz="2400" dirty="0" smtClean="0"/>
              <a:t>space </a:t>
            </a:r>
            <a:r>
              <a:rPr lang="en-MY" sz="2400" dirty="0"/>
              <a:t>applications, fusion reactors, and other nuclear applications.</a:t>
            </a:r>
          </a:p>
        </p:txBody>
      </p:sp>
    </p:spTree>
    <p:extLst>
      <p:ext uri="{BB962C8B-B14F-4D97-AF65-F5344CB8AC3E}">
        <p14:creationId xmlns:p14="http://schemas.microsoft.com/office/powerpoint/2010/main" val="2913311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Ex‐core	measurements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MY" sz="2200" dirty="0"/>
              <a:t>Monitoring of ex-core structural components such as the RPV, on the other hand, allows </a:t>
            </a:r>
            <a:r>
              <a:rPr lang="en-MY" sz="2200" dirty="0" smtClean="0"/>
              <a:t>the  </a:t>
            </a:r>
            <a:r>
              <a:rPr lang="en-MY" sz="2200" dirty="0"/>
              <a:t>introduction  of  many  other  types  of  sensors  because  the  materials  used  for  ex-core </a:t>
            </a:r>
            <a:r>
              <a:rPr lang="en-MY" sz="2200" dirty="0" smtClean="0"/>
              <a:t>components </a:t>
            </a:r>
            <a:r>
              <a:rPr lang="en-MY" sz="2200" dirty="0"/>
              <a:t>are metallic and therefore allow a wider range of measurement physics. </a:t>
            </a:r>
            <a:endParaRPr lang="en-MY" sz="2200" dirty="0" smtClean="0"/>
          </a:p>
          <a:p>
            <a:r>
              <a:rPr lang="en-MY" sz="2200" dirty="0" smtClean="0"/>
              <a:t>In </a:t>
            </a:r>
            <a:r>
              <a:rPr lang="en-MY" sz="2200" dirty="0"/>
              <a:t>addition, </a:t>
            </a:r>
            <a:r>
              <a:rPr lang="en-MY" sz="2200" dirty="0" smtClean="0"/>
              <a:t>the </a:t>
            </a:r>
            <a:r>
              <a:rPr lang="en-MY" sz="2200" dirty="0"/>
              <a:t>environmental conditions are often less severe than in-core conditions. </a:t>
            </a:r>
            <a:endParaRPr lang="en-MY" sz="2200" dirty="0" smtClean="0"/>
          </a:p>
          <a:p>
            <a:r>
              <a:rPr lang="en-MY" sz="2200" dirty="0" smtClean="0"/>
              <a:t>Acoustic</a:t>
            </a:r>
            <a:r>
              <a:rPr lang="en-MY" sz="2200" dirty="0"/>
              <a:t>, ultrasonic </a:t>
            </a:r>
            <a:r>
              <a:rPr lang="en-MY" sz="2200" dirty="0" smtClean="0"/>
              <a:t>and  </a:t>
            </a:r>
            <a:r>
              <a:rPr lang="en-MY" sz="2200" dirty="0"/>
              <a:t>magnetic  sensors  are  of  primary  interest  when  dealing  with  metallic  pressure  boundary </a:t>
            </a:r>
            <a:r>
              <a:rPr lang="en-MY" sz="2200" dirty="0" smtClean="0"/>
              <a:t>components</a:t>
            </a:r>
            <a:r>
              <a:rPr lang="en-MY" sz="2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0286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MY" sz="2400" dirty="0"/>
              <a:t>M</a:t>
            </a:r>
            <a:r>
              <a:rPr lang="en-MY" sz="2400" dirty="0" smtClean="0"/>
              <a:t>agnetic </a:t>
            </a:r>
            <a:r>
              <a:rPr lang="en-MY" sz="2400" dirty="0"/>
              <a:t>sensors measure magnetic field changes near degradation and </a:t>
            </a:r>
            <a:r>
              <a:rPr lang="en-MY" sz="2400" dirty="0" smtClean="0"/>
              <a:t>cracking </a:t>
            </a:r>
            <a:r>
              <a:rPr lang="en-MY" sz="2400" dirty="0"/>
              <a:t>by means of flux leakage or </a:t>
            </a:r>
            <a:r>
              <a:rPr lang="en-MY" sz="2400" dirty="0" smtClean="0"/>
              <a:t>some effects </a:t>
            </a:r>
            <a:r>
              <a:rPr lang="en-MY" sz="2400" dirty="0"/>
              <a:t>caused by the discontinuous jump of </a:t>
            </a:r>
            <a:r>
              <a:rPr lang="en-MY" sz="2400" dirty="0" smtClean="0"/>
              <a:t>magnetization </a:t>
            </a:r>
            <a:r>
              <a:rPr lang="en-MY" sz="2400" dirty="0"/>
              <a:t>due to pinned domain wall movement. </a:t>
            </a:r>
            <a:endParaRPr lang="en-MY" sz="2400" dirty="0" smtClean="0"/>
          </a:p>
          <a:p>
            <a:pPr marL="0" indent="0">
              <a:buNone/>
            </a:pPr>
            <a:r>
              <a:rPr lang="en-MY" sz="2400" dirty="0" smtClean="0"/>
              <a:t>Acoustic </a:t>
            </a:r>
            <a:r>
              <a:rPr lang="en-MY" sz="2400" dirty="0"/>
              <a:t>and </a:t>
            </a:r>
            <a:r>
              <a:rPr lang="en-MY" sz="2400" dirty="0" smtClean="0"/>
              <a:t>ultrasonic </a:t>
            </a:r>
            <a:r>
              <a:rPr lang="en-MY" sz="2400" dirty="0"/>
              <a:t>measurements could potentially be implemented using a variety of sensors including </a:t>
            </a:r>
            <a:r>
              <a:rPr lang="en-MY" sz="2400" dirty="0" smtClean="0"/>
              <a:t>those  </a:t>
            </a:r>
            <a:r>
              <a:rPr lang="en-MY" sz="2400" dirty="0"/>
              <a:t>based  on  piezoelectric,  </a:t>
            </a:r>
            <a:r>
              <a:rPr lang="en-MY" sz="2400" dirty="0" err="1"/>
              <a:t>magnetostrictive</a:t>
            </a:r>
            <a:r>
              <a:rPr lang="en-MY" sz="2400" dirty="0"/>
              <a:t>,  and  electromagnetic  acoustic  transduction </a:t>
            </a:r>
            <a:r>
              <a:rPr lang="en-MY" sz="2400" dirty="0" smtClean="0"/>
              <a:t>(</a:t>
            </a:r>
            <a:r>
              <a:rPr lang="en-MY" sz="2400" dirty="0"/>
              <a:t>EMATs).  </a:t>
            </a:r>
            <a:endParaRPr lang="en-MY" sz="2400" dirty="0" smtClean="0"/>
          </a:p>
          <a:p>
            <a:pPr marL="0" indent="0">
              <a:buNone/>
            </a:pPr>
            <a:r>
              <a:rPr lang="en-MY" sz="2400" dirty="0" smtClean="0"/>
              <a:t>Laser  </a:t>
            </a:r>
            <a:r>
              <a:rPr lang="en-MY" sz="2400" dirty="0"/>
              <a:t>excitation  of  ultrasound  may  also  be  a  possible  means  for  inspecting </a:t>
            </a:r>
            <a:r>
              <a:rPr lang="en-MY" sz="2400" dirty="0" smtClean="0"/>
              <a:t>components </a:t>
            </a:r>
            <a:r>
              <a:rPr lang="en-MY" sz="2400" dirty="0"/>
              <a:t>when access to the surface is available. </a:t>
            </a:r>
          </a:p>
        </p:txBody>
      </p:sp>
    </p:spTree>
    <p:extLst>
      <p:ext uri="{BB962C8B-B14F-4D97-AF65-F5344CB8AC3E}">
        <p14:creationId xmlns:p14="http://schemas.microsoft.com/office/powerpoint/2010/main" val="1497253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Detection  Technology  Gaps 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MY" b="1" dirty="0" smtClean="0">
                <a:solidFill>
                  <a:schemeClr val="accent2">
                    <a:lumMod val="75000"/>
                  </a:schemeClr>
                </a:solidFill>
              </a:rPr>
              <a:t>1</a:t>
            </a:r>
            <a:r>
              <a:rPr lang="en-MY" b="1" dirty="0">
                <a:solidFill>
                  <a:schemeClr val="accent2">
                    <a:lumMod val="75000"/>
                  </a:schemeClr>
                </a:solidFill>
              </a:rPr>
              <a:t>)  measurement  signal: </a:t>
            </a:r>
            <a:endParaRPr lang="en-MY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MY" dirty="0" smtClean="0"/>
              <a:t>robustness  </a:t>
            </a:r>
            <a:r>
              <a:rPr lang="en-MY" dirty="0"/>
              <a:t>of  measurement  signal  to  noise,  sensitivity  to  small-scale  changes,  and  selectivity </a:t>
            </a:r>
            <a:r>
              <a:rPr lang="en-MY" dirty="0" smtClean="0"/>
              <a:t>minimally </a:t>
            </a:r>
            <a:r>
              <a:rPr lang="en-MY" dirty="0"/>
              <a:t>impacted by other </a:t>
            </a:r>
            <a:r>
              <a:rPr lang="en-MY" dirty="0" smtClean="0"/>
              <a:t>factors</a:t>
            </a:r>
          </a:p>
          <a:p>
            <a:pPr marL="0" indent="0">
              <a:buNone/>
            </a:pPr>
            <a:r>
              <a:rPr lang="en-MY" b="1" dirty="0" smtClean="0">
                <a:solidFill>
                  <a:schemeClr val="accent2">
                    <a:lumMod val="75000"/>
                  </a:schemeClr>
                </a:solidFill>
              </a:rPr>
              <a:t>2</a:t>
            </a:r>
            <a:r>
              <a:rPr lang="en-MY" b="1" dirty="0">
                <a:solidFill>
                  <a:schemeClr val="accent2">
                    <a:lumMod val="75000"/>
                  </a:schemeClr>
                </a:solidFill>
              </a:rPr>
              <a:t>) sensor technologies: </a:t>
            </a:r>
            <a:endParaRPr lang="en-MY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MY" dirty="0" smtClean="0"/>
              <a:t>robustness </a:t>
            </a:r>
            <a:r>
              <a:rPr lang="en-MY" dirty="0"/>
              <a:t>and long-term stability </a:t>
            </a:r>
            <a:r>
              <a:rPr lang="en-MY" dirty="0" smtClean="0"/>
              <a:t>to  </a:t>
            </a:r>
            <a:r>
              <a:rPr lang="en-MY" dirty="0"/>
              <a:t>harsh  temperature,  radiation,  and  chemical  environments;  high  sensitivity  over  large </a:t>
            </a:r>
            <a:r>
              <a:rPr lang="en-MY" dirty="0" smtClean="0"/>
              <a:t>bandwidths</a:t>
            </a:r>
            <a:r>
              <a:rPr lang="en-MY" dirty="0"/>
              <a:t>;  and  integrated  sensors  in  structural  </a:t>
            </a:r>
            <a:r>
              <a:rPr lang="en-MY" dirty="0" smtClean="0"/>
              <a:t>materials</a:t>
            </a:r>
          </a:p>
          <a:p>
            <a:pPr marL="0" indent="0">
              <a:buNone/>
            </a:pPr>
            <a:r>
              <a:rPr lang="en-MY" b="1" dirty="0" smtClean="0">
                <a:solidFill>
                  <a:schemeClr val="accent2">
                    <a:lumMod val="75000"/>
                  </a:schemeClr>
                </a:solidFill>
              </a:rPr>
              <a:t>3</a:t>
            </a:r>
            <a:r>
              <a:rPr lang="en-MY" b="1" dirty="0">
                <a:solidFill>
                  <a:schemeClr val="accent2">
                    <a:lumMod val="75000"/>
                  </a:schemeClr>
                </a:solidFill>
              </a:rPr>
              <a:t>)  electronics  and  instrumentation: </a:t>
            </a:r>
          </a:p>
          <a:p>
            <a:pPr marL="0" indent="0">
              <a:buNone/>
            </a:pPr>
            <a:r>
              <a:rPr lang="en-MY" dirty="0" smtClean="0"/>
              <a:t>Robustness  </a:t>
            </a:r>
            <a:r>
              <a:rPr lang="en-MY" dirty="0"/>
              <a:t>to  harsh  environment,  low  power  or  power-harvesting  </a:t>
            </a:r>
            <a:r>
              <a:rPr lang="en-MY" dirty="0" smtClean="0"/>
              <a:t>capable</a:t>
            </a:r>
          </a:p>
          <a:p>
            <a:pPr marL="0" indent="0">
              <a:buNone/>
            </a:pPr>
            <a:r>
              <a:rPr lang="en-MY" b="1" dirty="0" smtClean="0">
                <a:solidFill>
                  <a:schemeClr val="accent2">
                    <a:lumMod val="75000"/>
                  </a:schemeClr>
                </a:solidFill>
              </a:rPr>
              <a:t>4)  analytics</a:t>
            </a:r>
            <a:r>
              <a:rPr lang="en-MY" b="1" dirty="0">
                <a:solidFill>
                  <a:schemeClr val="accent2">
                    <a:lumMod val="75000"/>
                  </a:schemeClr>
                </a:solidFill>
              </a:rPr>
              <a:t>: </a:t>
            </a:r>
            <a:endParaRPr lang="en-MY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MY" dirty="0" smtClean="0"/>
              <a:t>multiscale  </a:t>
            </a:r>
            <a:r>
              <a:rPr lang="en-MY" dirty="0" err="1"/>
              <a:t>multiphysics</a:t>
            </a:r>
            <a:r>
              <a:rPr lang="en-MY" dirty="0"/>
              <a:t>  computational  </a:t>
            </a:r>
            <a:r>
              <a:rPr lang="en-MY" dirty="0" err="1"/>
              <a:t>modeling</a:t>
            </a:r>
            <a:r>
              <a:rPr lang="en-MY" dirty="0"/>
              <a:t>  to  guide  interpretation  of  measured  </a:t>
            </a:r>
            <a:r>
              <a:rPr lang="en-MY" dirty="0" smtClean="0"/>
              <a:t>data 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293289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Introduction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MY" sz="2400" dirty="0"/>
              <a:t>The loss in capacity factor due to material degradation issues for PWRs and BWRs has </a:t>
            </a:r>
            <a:r>
              <a:rPr lang="en-MY" sz="2400" dirty="0" smtClean="0"/>
              <a:t>generally </a:t>
            </a:r>
            <a:r>
              <a:rPr lang="en-MY" sz="2400" dirty="0"/>
              <a:t>decreased over the last few </a:t>
            </a:r>
            <a:r>
              <a:rPr lang="en-MY" sz="2400" dirty="0" smtClean="0"/>
              <a:t>decades.</a:t>
            </a:r>
          </a:p>
          <a:p>
            <a:r>
              <a:rPr lang="en-MY" sz="2400" dirty="0"/>
              <a:t>However, it </a:t>
            </a:r>
            <a:r>
              <a:rPr lang="en-MY" sz="2400" dirty="0" smtClean="0"/>
              <a:t>is </a:t>
            </a:r>
            <a:r>
              <a:rPr lang="en-MY" sz="2400" dirty="0"/>
              <a:t>anticipated that costs associated with management of materials performance will continue to </a:t>
            </a:r>
            <a:r>
              <a:rPr lang="en-MY" sz="2400" dirty="0" smtClean="0"/>
              <a:t>increase </a:t>
            </a:r>
            <a:r>
              <a:rPr lang="en-MY" sz="2400" dirty="0"/>
              <a:t>as plants age. </a:t>
            </a:r>
            <a:endParaRPr lang="en-MY" sz="2400" dirty="0" smtClean="0"/>
          </a:p>
          <a:p>
            <a:r>
              <a:rPr lang="en-MY" sz="2400" dirty="0" smtClean="0"/>
              <a:t>One </a:t>
            </a:r>
            <a:r>
              <a:rPr lang="en-MY" sz="2400" dirty="0"/>
              <a:t>method to improve capacity factors of nuclear power plants and to </a:t>
            </a:r>
            <a:r>
              <a:rPr lang="en-MY" sz="2400" dirty="0" smtClean="0"/>
              <a:t>reduce </a:t>
            </a:r>
            <a:r>
              <a:rPr lang="en-MY" sz="2400" dirty="0"/>
              <a:t>the costs associated with managing materials performance is through the implementation </a:t>
            </a:r>
            <a:r>
              <a:rPr lang="en-MY" sz="2400" dirty="0" smtClean="0"/>
              <a:t>of </a:t>
            </a:r>
            <a:r>
              <a:rPr lang="en-MY" sz="2400" dirty="0"/>
              <a:t>successful programs for the real-time monitoring of materials degradation. </a:t>
            </a:r>
          </a:p>
        </p:txBody>
      </p:sp>
    </p:spTree>
    <p:extLst>
      <p:ext uri="{BB962C8B-B14F-4D97-AF65-F5344CB8AC3E}">
        <p14:creationId xmlns:p14="http://schemas.microsoft.com/office/powerpoint/2010/main" val="1833630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sz="2200" dirty="0"/>
              <a:t>Cracking </a:t>
            </a:r>
            <a:r>
              <a:rPr lang="en-MY" sz="2200" dirty="0" smtClean="0"/>
              <a:t>in </a:t>
            </a:r>
            <a:r>
              <a:rPr lang="en-MY" sz="2200" dirty="0"/>
              <a:t>smaller components characterized early failures </a:t>
            </a:r>
            <a:r>
              <a:rPr lang="en-MY" sz="2200" dirty="0" smtClean="0"/>
              <a:t>. </a:t>
            </a:r>
            <a:r>
              <a:rPr lang="en-MY" sz="2200" dirty="0"/>
              <a:t>These types of cracking, while still prevalent, represent a </a:t>
            </a:r>
            <a:r>
              <a:rPr lang="en-MY" sz="2200" dirty="0" smtClean="0"/>
              <a:t>smaller </a:t>
            </a:r>
            <a:r>
              <a:rPr lang="en-MY" sz="2200" dirty="0"/>
              <a:t>fraction of component or material failures at </a:t>
            </a:r>
            <a:r>
              <a:rPr lang="en-MY" sz="2200" dirty="0" smtClean="0"/>
              <a:t>present. </a:t>
            </a:r>
          </a:p>
          <a:p>
            <a:r>
              <a:rPr lang="en-MY" sz="2200" dirty="0" smtClean="0"/>
              <a:t>They have </a:t>
            </a:r>
            <a:r>
              <a:rPr lang="en-MY" sz="2200" dirty="0"/>
              <a:t>been mitigated </a:t>
            </a:r>
            <a:r>
              <a:rPr lang="en-MY" sz="2200" dirty="0" smtClean="0"/>
              <a:t>through managing  </a:t>
            </a:r>
            <a:r>
              <a:rPr lang="en-MY" sz="2200" dirty="0"/>
              <a:t>the  operating  conditions  </a:t>
            </a:r>
            <a:r>
              <a:rPr lang="en-MY" sz="2200" dirty="0" smtClean="0"/>
              <a:t>as  </a:t>
            </a:r>
            <a:r>
              <a:rPr lang="en-MY" sz="2200" dirty="0"/>
              <a:t>well  as  by  replacement  of </a:t>
            </a:r>
            <a:r>
              <a:rPr lang="en-MY" sz="2200" dirty="0" smtClean="0"/>
              <a:t>components</a:t>
            </a:r>
            <a:r>
              <a:rPr lang="en-MY" sz="2200" dirty="0"/>
              <a:t>. </a:t>
            </a:r>
            <a:endParaRPr lang="en-MY" sz="2200" dirty="0" smtClean="0"/>
          </a:p>
          <a:p>
            <a:r>
              <a:rPr lang="en-MY" sz="2200" dirty="0"/>
              <a:t>At  present,  the  major  issues  are  with  respect  to  large  components  </a:t>
            </a:r>
            <a:r>
              <a:rPr lang="en-MY" sz="2200" dirty="0" smtClean="0"/>
              <a:t>which </a:t>
            </a:r>
            <a:r>
              <a:rPr lang="en-MY" sz="2200" dirty="0"/>
              <a:t>appear to </a:t>
            </a:r>
            <a:r>
              <a:rPr lang="en-MY" sz="2200" dirty="0" smtClean="0"/>
              <a:t>be impacted </a:t>
            </a:r>
            <a:r>
              <a:rPr lang="en-MY" sz="2200" dirty="0"/>
              <a:t>by late-onset forms of material degradation</a:t>
            </a:r>
            <a:r>
              <a:rPr lang="en-MY" sz="2200" dirty="0" smtClean="0"/>
              <a:t>.</a:t>
            </a:r>
          </a:p>
          <a:p>
            <a:r>
              <a:rPr lang="en-MY" sz="2200" dirty="0"/>
              <a:t>Continued reliability of these components </a:t>
            </a:r>
            <a:r>
              <a:rPr lang="en-MY" sz="2200" dirty="0" smtClean="0"/>
              <a:t>are </a:t>
            </a:r>
            <a:r>
              <a:rPr lang="en-MY" sz="2200" dirty="0"/>
              <a:t>challenging as they represent high-value components that are safety-critical, and as such, can </a:t>
            </a:r>
            <a:r>
              <a:rPr lang="en-MY" sz="2200" dirty="0" smtClean="0"/>
              <a:t>result </a:t>
            </a:r>
            <a:r>
              <a:rPr lang="en-MY" sz="2200" dirty="0"/>
              <a:t>in expensive shut-down of operating plants. </a:t>
            </a:r>
            <a:endParaRPr lang="en-MY" sz="2200" dirty="0" smtClean="0"/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005214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In-service </a:t>
            </a:r>
            <a:r>
              <a:rPr lang="en-MY" dirty="0"/>
              <a:t>inspection practices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sz="2200" dirty="0" smtClean="0"/>
              <a:t>Based </a:t>
            </a:r>
            <a:r>
              <a:rPr lang="en-MY" sz="2200" dirty="0"/>
              <a:t>on requirements in the ASME B&amp;PV </a:t>
            </a:r>
            <a:r>
              <a:rPr lang="en-MY" sz="2200" dirty="0" smtClean="0"/>
              <a:t>Code  </a:t>
            </a:r>
            <a:r>
              <a:rPr lang="en-MY" sz="2200" dirty="0"/>
              <a:t>which  were  originally  developed  in  the  1960’s</a:t>
            </a:r>
            <a:r>
              <a:rPr lang="en-MY" sz="2200" dirty="0" smtClean="0"/>
              <a:t>.</a:t>
            </a:r>
          </a:p>
          <a:p>
            <a:r>
              <a:rPr lang="en-MY" sz="2200" dirty="0"/>
              <a:t>The  code  specifies </a:t>
            </a:r>
            <a:r>
              <a:rPr lang="en-MY" sz="2200" dirty="0" smtClean="0"/>
              <a:t>whether  </a:t>
            </a:r>
            <a:r>
              <a:rPr lang="en-MY" sz="2200" dirty="0"/>
              <a:t>volumetric,  surface,  or  visual  examinations  should  be  performed  depending  on  the </a:t>
            </a:r>
            <a:r>
              <a:rPr lang="en-MY" sz="2200" dirty="0" smtClean="0"/>
              <a:t>functional </a:t>
            </a:r>
            <a:r>
              <a:rPr lang="en-MY" sz="2200" dirty="0"/>
              <a:t>requirements of the component and the risks associated with </a:t>
            </a:r>
            <a:r>
              <a:rPr lang="en-MY" sz="2200" dirty="0" smtClean="0"/>
              <a:t>its </a:t>
            </a:r>
            <a:r>
              <a:rPr lang="en-MY" sz="2200" dirty="0"/>
              <a:t>failure. </a:t>
            </a:r>
            <a:endParaRPr lang="en-MY" sz="2200" dirty="0" smtClean="0"/>
          </a:p>
          <a:p>
            <a:r>
              <a:rPr lang="en-MY" sz="2200" dirty="0"/>
              <a:t>While current in-service inspection processes have been successful at detecting cracks in </a:t>
            </a:r>
            <a:r>
              <a:rPr lang="en-MY" sz="2200" dirty="0" smtClean="0"/>
              <a:t>large-scale </a:t>
            </a:r>
            <a:r>
              <a:rPr lang="en-MY" sz="2200" dirty="0"/>
              <a:t>components, it is almost always after the </a:t>
            </a:r>
            <a:r>
              <a:rPr lang="en-MY" sz="2200" dirty="0" smtClean="0"/>
              <a:t>fact.</a:t>
            </a:r>
          </a:p>
          <a:p>
            <a:r>
              <a:rPr lang="en-MY" sz="2200" dirty="0"/>
              <a:t>Example: corrosion and subsequent cracking in the weld region of the control rod drive </a:t>
            </a:r>
            <a:r>
              <a:rPr lang="en-MY" sz="2200" dirty="0" smtClean="0"/>
              <a:t>mechanism  </a:t>
            </a:r>
            <a:r>
              <a:rPr lang="en-MY" sz="2200" dirty="0"/>
              <a:t>penetrations  in  the  reactor  vessel  </a:t>
            </a:r>
            <a:r>
              <a:rPr lang="en-MY" sz="2200" dirty="0" smtClean="0"/>
              <a:t>head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8161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Criteria of Detection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MY" sz="2400" dirty="0" smtClean="0"/>
              <a:t>1</a:t>
            </a:r>
            <a:r>
              <a:rPr lang="en-MY" sz="2400" dirty="0"/>
              <a:t>) be </a:t>
            </a:r>
            <a:r>
              <a:rPr lang="en-MY" sz="2400" dirty="0" smtClean="0"/>
              <a:t>non-destructive</a:t>
            </a:r>
          </a:p>
          <a:p>
            <a:r>
              <a:rPr lang="en-MY" sz="2400" dirty="0" smtClean="0"/>
              <a:t>2</a:t>
            </a:r>
            <a:r>
              <a:rPr lang="en-MY" sz="2400" dirty="0"/>
              <a:t>) be able to probe large </a:t>
            </a:r>
            <a:r>
              <a:rPr lang="en-MY" sz="2400" dirty="0" smtClean="0"/>
              <a:t>volumes</a:t>
            </a:r>
          </a:p>
          <a:p>
            <a:r>
              <a:rPr lang="en-MY" sz="2400" dirty="0" smtClean="0"/>
              <a:t>3</a:t>
            </a:r>
            <a:r>
              <a:rPr lang="en-MY" sz="2400" dirty="0"/>
              <a:t>) have </a:t>
            </a:r>
            <a:r>
              <a:rPr lang="en-MY" sz="2400" dirty="0" err="1" smtClean="0"/>
              <a:t>submillimeter</a:t>
            </a:r>
            <a:r>
              <a:rPr lang="en-MY" sz="2400" dirty="0" smtClean="0"/>
              <a:t> </a:t>
            </a:r>
            <a:r>
              <a:rPr lang="en-MY" sz="2400" dirty="0"/>
              <a:t>spatial </a:t>
            </a:r>
            <a:r>
              <a:rPr lang="en-MY" sz="2400" dirty="0" smtClean="0"/>
              <a:t>resolution</a:t>
            </a:r>
          </a:p>
          <a:p>
            <a:r>
              <a:rPr lang="en-MY" sz="2400" dirty="0" smtClean="0"/>
              <a:t>4</a:t>
            </a:r>
            <a:r>
              <a:rPr lang="en-MY" sz="2400" dirty="0"/>
              <a:t>) be capable of real-time/ on-line </a:t>
            </a:r>
            <a:r>
              <a:rPr lang="en-MY" sz="2400" dirty="0" smtClean="0"/>
              <a:t>monitoring </a:t>
            </a:r>
          </a:p>
          <a:p>
            <a:r>
              <a:rPr lang="en-MY" sz="2400" dirty="0" smtClean="0"/>
              <a:t>5</a:t>
            </a:r>
            <a:r>
              <a:rPr lang="en-MY" sz="2400" dirty="0"/>
              <a:t>) be able to operate </a:t>
            </a:r>
            <a:r>
              <a:rPr lang="en-MY" sz="2400" dirty="0" smtClean="0"/>
              <a:t>remotely</a:t>
            </a:r>
          </a:p>
          <a:p>
            <a:r>
              <a:rPr lang="en-MY" sz="2400" dirty="0" smtClean="0"/>
              <a:t>6</a:t>
            </a:r>
            <a:r>
              <a:rPr lang="en-MY" sz="2400" dirty="0"/>
              <a:t>) be able to withstand radiation environments at high temperatures. </a:t>
            </a:r>
          </a:p>
        </p:txBody>
      </p:sp>
    </p:spTree>
    <p:extLst>
      <p:ext uri="{BB962C8B-B14F-4D97-AF65-F5344CB8AC3E}">
        <p14:creationId xmlns:p14="http://schemas.microsoft.com/office/powerpoint/2010/main" val="892125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Overall Approach for Real Time Monitoring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MY" sz="2400" dirty="0"/>
              <a:t>The framework for </a:t>
            </a:r>
            <a:r>
              <a:rPr lang="en-MY" sz="2400" dirty="0" smtClean="0"/>
              <a:t>real-time  </a:t>
            </a:r>
            <a:r>
              <a:rPr lang="en-MY" sz="2400" dirty="0"/>
              <a:t>monitoring  of  materials  degradation  in  nuclear  power  reactors  consists  of  three  main </a:t>
            </a:r>
            <a:r>
              <a:rPr lang="en-MY" sz="2400" dirty="0" smtClean="0"/>
              <a:t>interconnected </a:t>
            </a:r>
            <a:r>
              <a:rPr lang="en-MY" sz="2400" dirty="0"/>
              <a:t>thrust </a:t>
            </a:r>
            <a:r>
              <a:rPr lang="en-MY" sz="2400" dirty="0" smtClean="0"/>
              <a:t>areas: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MY" sz="2400" dirty="0"/>
              <a:t> Microstructural  </a:t>
            </a:r>
            <a:r>
              <a:rPr lang="en-MY" sz="2400" dirty="0" smtClean="0"/>
              <a:t>science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MY" sz="2400" dirty="0" smtClean="0"/>
              <a:t> </a:t>
            </a:r>
            <a:r>
              <a:rPr lang="en-MY" sz="2400" dirty="0" err="1" smtClean="0"/>
              <a:t>Behavior</a:t>
            </a:r>
            <a:r>
              <a:rPr lang="en-MY" sz="2400" dirty="0" smtClean="0"/>
              <a:t>  assessment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MY" sz="2400" dirty="0"/>
              <a:t> Monitoring  and  predictive  capabilities</a:t>
            </a:r>
          </a:p>
        </p:txBody>
      </p:sp>
    </p:spTree>
    <p:extLst>
      <p:ext uri="{BB962C8B-B14F-4D97-AF65-F5344CB8AC3E}">
        <p14:creationId xmlns:p14="http://schemas.microsoft.com/office/powerpoint/2010/main" val="2217792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 Microstructural  </a:t>
            </a:r>
            <a:r>
              <a:rPr lang="en-MY" dirty="0" smtClean="0"/>
              <a:t>science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MY" sz="2400" dirty="0" smtClean="0"/>
              <a:t>Development in  </a:t>
            </a:r>
            <a:r>
              <a:rPr lang="en-MY" sz="2400" dirty="0"/>
              <a:t>computational </a:t>
            </a:r>
            <a:r>
              <a:rPr lang="en-MY" sz="2400" dirty="0" smtClean="0"/>
              <a:t>methods </a:t>
            </a:r>
            <a:r>
              <a:rPr lang="en-MY" sz="2400" dirty="0"/>
              <a:t>at the </a:t>
            </a:r>
            <a:r>
              <a:rPr lang="en-MY" sz="2400" dirty="0" err="1"/>
              <a:t>meso</a:t>
            </a:r>
            <a:r>
              <a:rPr lang="en-MY" sz="2400" dirty="0"/>
              <a:t>-scale and analytical and </a:t>
            </a:r>
            <a:r>
              <a:rPr lang="en-MY" sz="2400" dirty="0" err="1"/>
              <a:t>nano</a:t>
            </a:r>
            <a:r>
              <a:rPr lang="en-MY" sz="2400" dirty="0"/>
              <a:t>-scale microscopy to understand the onset </a:t>
            </a:r>
            <a:r>
              <a:rPr lang="en-MY" sz="2400" dirty="0" smtClean="0"/>
              <a:t>and </a:t>
            </a:r>
            <a:r>
              <a:rPr lang="en-MY" sz="2400" dirty="0"/>
              <a:t>progression of prototypical degradation mechanisms in structural </a:t>
            </a:r>
            <a:r>
              <a:rPr lang="en-MY" sz="2400" dirty="0" smtClean="0"/>
              <a:t>materials</a:t>
            </a:r>
          </a:p>
          <a:p>
            <a:r>
              <a:rPr lang="en-MY" sz="2400" dirty="0" smtClean="0"/>
              <a:t>Development  </a:t>
            </a:r>
            <a:r>
              <a:rPr lang="en-MY" sz="2400" dirty="0"/>
              <a:t>of  </a:t>
            </a:r>
            <a:r>
              <a:rPr lang="en-MY" sz="2400" dirty="0" err="1"/>
              <a:t>meso</a:t>
            </a:r>
            <a:r>
              <a:rPr lang="en-MY" sz="2400" dirty="0"/>
              <a:t>-scale  quantitative  property  measurement  techniques  (</a:t>
            </a:r>
            <a:r>
              <a:rPr lang="en-MY" sz="2400" dirty="0" smtClean="0"/>
              <a:t>physical property </a:t>
            </a:r>
            <a:r>
              <a:rPr lang="en-MY" sz="2400" dirty="0"/>
              <a:t>or micro-property imaging) to measure magnetic, acoustic, and electrical properties </a:t>
            </a:r>
            <a:r>
              <a:rPr lang="en-MY" sz="2400" dirty="0" smtClean="0"/>
              <a:t>on </a:t>
            </a:r>
            <a:r>
              <a:rPr lang="en-MY" sz="2400" dirty="0"/>
              <a:t>sub-micron length scales. </a:t>
            </a:r>
          </a:p>
        </p:txBody>
      </p:sp>
    </p:spTree>
    <p:extLst>
      <p:ext uri="{BB962C8B-B14F-4D97-AF65-F5344CB8AC3E}">
        <p14:creationId xmlns:p14="http://schemas.microsoft.com/office/powerpoint/2010/main" val="1686734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 </a:t>
            </a:r>
            <a:r>
              <a:rPr lang="en-MY" dirty="0" err="1"/>
              <a:t>Behavior</a:t>
            </a:r>
            <a:r>
              <a:rPr lang="en-MY" dirty="0"/>
              <a:t>  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sz="2400" dirty="0" smtClean="0"/>
              <a:t>Develop  </a:t>
            </a:r>
            <a:r>
              <a:rPr lang="en-MY" sz="2400" dirty="0"/>
              <a:t>multi-scale,  multi-physics </a:t>
            </a:r>
            <a:r>
              <a:rPr lang="en-MY" sz="2400" dirty="0" smtClean="0"/>
              <a:t>computational  </a:t>
            </a:r>
            <a:r>
              <a:rPr lang="en-MY" sz="2400" dirty="0"/>
              <a:t>models  of  material  </a:t>
            </a:r>
            <a:r>
              <a:rPr lang="en-MY" sz="2400" dirty="0" err="1"/>
              <a:t>behavior</a:t>
            </a:r>
            <a:r>
              <a:rPr lang="en-MY" sz="2400" dirty="0"/>
              <a:t>  changes  caused  by  degradation  mechanisms</a:t>
            </a:r>
            <a:r>
              <a:rPr lang="en-MY" sz="2400" dirty="0" smtClean="0"/>
              <a:t>.</a:t>
            </a:r>
          </a:p>
          <a:p>
            <a:r>
              <a:rPr lang="en-MY" sz="2400" dirty="0" err="1"/>
              <a:t>Meso</a:t>
            </a:r>
            <a:r>
              <a:rPr lang="en-MY" sz="2400" dirty="0"/>
              <a:t>-scale models of degradation evolution and the resulting changes in physical properties </a:t>
            </a:r>
            <a:r>
              <a:rPr lang="en-MY" sz="2400" dirty="0" smtClean="0"/>
              <a:t>of </a:t>
            </a:r>
            <a:r>
              <a:rPr lang="en-MY" sz="2400" dirty="0"/>
              <a:t>the material (such as acoustic, magnetic, and electrical) will be coupled to macro-scale </a:t>
            </a:r>
            <a:r>
              <a:rPr lang="en-MY" sz="2400" dirty="0" smtClean="0"/>
              <a:t>models </a:t>
            </a:r>
            <a:r>
              <a:rPr lang="en-MY" sz="2400" dirty="0"/>
              <a:t>of the sensing physics to obtain insights into the sensitivity of measurement methods to  early  stages  of  </a:t>
            </a:r>
            <a:r>
              <a:rPr lang="en-MY" sz="2400" dirty="0" smtClean="0"/>
              <a:t>damage</a:t>
            </a:r>
          </a:p>
          <a:p>
            <a:endParaRPr lang="en-MY" dirty="0"/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089420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10146</TotalTime>
  <Words>2074</Words>
  <Application>Microsoft Office PowerPoint</Application>
  <PresentationFormat>Widescreen</PresentationFormat>
  <Paragraphs>157</Paragraphs>
  <Slides>29</Slides>
  <Notes>14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Courier New</vt:lpstr>
      <vt:lpstr>Retrospect</vt:lpstr>
      <vt:lpstr>NUCLEAR REACTOR MATERIALS</vt:lpstr>
      <vt:lpstr>In this Chapter</vt:lpstr>
      <vt:lpstr>Introduction</vt:lpstr>
      <vt:lpstr>PowerPoint Presentation</vt:lpstr>
      <vt:lpstr>In-service inspection practices</vt:lpstr>
      <vt:lpstr>Criteria of Detection</vt:lpstr>
      <vt:lpstr>Overall Approach for Real Time Monitoring</vt:lpstr>
      <vt:lpstr> Microstructural  science</vt:lpstr>
      <vt:lpstr> Behavior  assessment</vt:lpstr>
      <vt:lpstr> Monitoring  and  predictive  capabilities</vt:lpstr>
      <vt:lpstr>Conceptual illustration of the integrated parts of Material Degradation and Detection</vt:lpstr>
      <vt:lpstr> Material degradation modes in LWR PCS</vt:lpstr>
      <vt:lpstr>PowerPoint Presentation</vt:lpstr>
      <vt:lpstr>PowerPoint Presentation</vt:lpstr>
      <vt:lpstr> Stage 1: Initial condition </vt:lpstr>
      <vt:lpstr>Stage 2: Precursors</vt:lpstr>
      <vt:lpstr>Stage 3: Incubation</vt:lpstr>
      <vt:lpstr>Stage  4:  Proto-cracks </vt:lpstr>
      <vt:lpstr>Stage  5:  Propagation</vt:lpstr>
      <vt:lpstr>Microscopic physical property imaging </vt:lpstr>
      <vt:lpstr>Scanning Probe Microscopy </vt:lpstr>
      <vt:lpstr>PowerPoint Presentation</vt:lpstr>
      <vt:lpstr>Engineering‐scale degradation measurements -NDE </vt:lpstr>
      <vt:lpstr>PowerPoint Presentation</vt:lpstr>
      <vt:lpstr>Property changes for NDE monitoring of nuclear materials </vt:lpstr>
      <vt:lpstr>In‐pile measurements </vt:lpstr>
      <vt:lpstr>Ex‐core measurements </vt:lpstr>
      <vt:lpstr>PowerPoint Presentation</vt:lpstr>
      <vt:lpstr>Detection  Technology  Gaps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NUCLEAR REACTOR MATERIALS</dc:title>
  <dc:creator>PeiSean Goh</dc:creator>
  <cp:lastModifiedBy>PeiSean Goh</cp:lastModifiedBy>
  <cp:revision>433</cp:revision>
  <cp:lastPrinted>2015-10-10T01:15:39Z</cp:lastPrinted>
  <dcterms:created xsi:type="dcterms:W3CDTF">2015-09-11T15:26:08Z</dcterms:created>
  <dcterms:modified xsi:type="dcterms:W3CDTF">2015-11-23T03:15:27Z</dcterms:modified>
</cp:coreProperties>
</file>