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bookmarkIdSeed="2">
  <p:sldMasterIdLst>
    <p:sldMasterId id="2147483648" r:id="rId1"/>
  </p:sldMasterIdLst>
  <p:notesMasterIdLst>
    <p:notesMasterId r:id="rId120"/>
  </p:notesMasterIdLst>
  <p:sldIdLst>
    <p:sldId id="256" r:id="rId2"/>
    <p:sldId id="294" r:id="rId3"/>
    <p:sldId id="310" r:id="rId4"/>
    <p:sldId id="295" r:id="rId5"/>
    <p:sldId id="298" r:id="rId6"/>
    <p:sldId id="297" r:id="rId7"/>
    <p:sldId id="300" r:id="rId8"/>
    <p:sldId id="301" r:id="rId9"/>
    <p:sldId id="302" r:id="rId10"/>
    <p:sldId id="303" r:id="rId11"/>
    <p:sldId id="305" r:id="rId12"/>
    <p:sldId id="306" r:id="rId13"/>
    <p:sldId id="307" r:id="rId14"/>
    <p:sldId id="308" r:id="rId15"/>
    <p:sldId id="328" r:id="rId16"/>
    <p:sldId id="329" r:id="rId17"/>
    <p:sldId id="309" r:id="rId18"/>
    <p:sldId id="362" r:id="rId19"/>
    <p:sldId id="363" r:id="rId20"/>
    <p:sldId id="364" r:id="rId21"/>
    <p:sldId id="318" r:id="rId22"/>
    <p:sldId id="365" r:id="rId23"/>
    <p:sldId id="319" r:id="rId24"/>
    <p:sldId id="320" r:id="rId25"/>
    <p:sldId id="321" r:id="rId26"/>
    <p:sldId id="311" r:id="rId27"/>
    <p:sldId id="317" r:id="rId28"/>
    <p:sldId id="312" r:id="rId29"/>
    <p:sldId id="313" r:id="rId30"/>
    <p:sldId id="314" r:id="rId31"/>
    <p:sldId id="366" r:id="rId32"/>
    <p:sldId id="315" r:id="rId33"/>
    <p:sldId id="316" r:id="rId34"/>
    <p:sldId id="323" r:id="rId35"/>
    <p:sldId id="395" r:id="rId36"/>
    <p:sldId id="322" r:id="rId37"/>
    <p:sldId id="324" r:id="rId38"/>
    <p:sldId id="325" r:id="rId39"/>
    <p:sldId id="394" r:id="rId40"/>
    <p:sldId id="367" r:id="rId41"/>
    <p:sldId id="368" r:id="rId42"/>
    <p:sldId id="369" r:id="rId43"/>
    <p:sldId id="396" r:id="rId44"/>
    <p:sldId id="371" r:id="rId45"/>
    <p:sldId id="353" r:id="rId46"/>
    <p:sldId id="354" r:id="rId47"/>
    <p:sldId id="370" r:id="rId48"/>
    <p:sldId id="372" r:id="rId49"/>
    <p:sldId id="373" r:id="rId50"/>
    <p:sldId id="374" r:id="rId51"/>
    <p:sldId id="414" r:id="rId52"/>
    <p:sldId id="327" r:id="rId53"/>
    <p:sldId id="399" r:id="rId54"/>
    <p:sldId id="400" r:id="rId55"/>
    <p:sldId id="401" r:id="rId56"/>
    <p:sldId id="402" r:id="rId57"/>
    <p:sldId id="326" r:id="rId58"/>
    <p:sldId id="403" r:id="rId59"/>
    <p:sldId id="341" r:id="rId60"/>
    <p:sldId id="330" r:id="rId61"/>
    <p:sldId id="331" r:id="rId62"/>
    <p:sldId id="332" r:id="rId63"/>
    <p:sldId id="333" r:id="rId64"/>
    <p:sldId id="334" r:id="rId65"/>
    <p:sldId id="397" r:id="rId66"/>
    <p:sldId id="398" r:id="rId67"/>
    <p:sldId id="392" r:id="rId68"/>
    <p:sldId id="335" r:id="rId69"/>
    <p:sldId id="336" r:id="rId70"/>
    <p:sldId id="337" r:id="rId71"/>
    <p:sldId id="404" r:id="rId72"/>
    <p:sldId id="405" r:id="rId73"/>
    <p:sldId id="338" r:id="rId74"/>
    <p:sldId id="339" r:id="rId75"/>
    <p:sldId id="406" r:id="rId76"/>
    <p:sldId id="340" r:id="rId77"/>
    <p:sldId id="342" r:id="rId78"/>
    <p:sldId id="343" r:id="rId79"/>
    <p:sldId id="344" r:id="rId80"/>
    <p:sldId id="407" r:id="rId81"/>
    <p:sldId id="408" r:id="rId82"/>
    <p:sldId id="409" r:id="rId83"/>
    <p:sldId id="410" r:id="rId84"/>
    <p:sldId id="411" r:id="rId85"/>
    <p:sldId id="345" r:id="rId86"/>
    <p:sldId id="346" r:id="rId87"/>
    <p:sldId id="347" r:id="rId88"/>
    <p:sldId id="348" r:id="rId89"/>
    <p:sldId id="349" r:id="rId90"/>
    <p:sldId id="412" r:id="rId91"/>
    <p:sldId id="413" r:id="rId92"/>
    <p:sldId id="350" r:id="rId93"/>
    <p:sldId id="351" r:id="rId94"/>
    <p:sldId id="352" r:id="rId95"/>
    <p:sldId id="355" r:id="rId96"/>
    <p:sldId id="357" r:id="rId97"/>
    <p:sldId id="358" r:id="rId98"/>
    <p:sldId id="359" r:id="rId99"/>
    <p:sldId id="360" r:id="rId100"/>
    <p:sldId id="361" r:id="rId101"/>
    <p:sldId id="375" r:id="rId102"/>
    <p:sldId id="380" r:id="rId103"/>
    <p:sldId id="376" r:id="rId104"/>
    <p:sldId id="378" r:id="rId105"/>
    <p:sldId id="385" r:id="rId106"/>
    <p:sldId id="377" r:id="rId107"/>
    <p:sldId id="381" r:id="rId108"/>
    <p:sldId id="382" r:id="rId109"/>
    <p:sldId id="383" r:id="rId110"/>
    <p:sldId id="384" r:id="rId111"/>
    <p:sldId id="386" r:id="rId112"/>
    <p:sldId id="387" r:id="rId113"/>
    <p:sldId id="388" r:id="rId114"/>
    <p:sldId id="389" r:id="rId115"/>
    <p:sldId id="390" r:id="rId116"/>
    <p:sldId id="391" r:id="rId117"/>
    <p:sldId id="393" r:id="rId118"/>
    <p:sldId id="415" r:id="rId1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0" autoAdjust="0"/>
    <p:restoredTop sz="81737" autoAdjust="0"/>
  </p:normalViewPr>
  <p:slideViewPr>
    <p:cSldViewPr snapToGrid="0">
      <p:cViewPr varScale="1">
        <p:scale>
          <a:sx n="54" d="100"/>
          <a:sy n="54" d="100"/>
        </p:scale>
        <p:origin x="964" y="5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5EB116-04A3-480F-91B7-D7E827C3C938}" type="datetimeFigureOut">
              <a:rPr lang="en-MY" smtClean="0"/>
              <a:pPr/>
              <a:t>17/11/2015</a:t>
            </a:fld>
            <a:endParaRPr lang="en-MY"/>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D42A4B-3878-42EE-8797-C31C71C3E788}" type="slidenum">
              <a:rPr lang="en-MY" smtClean="0"/>
              <a:pPr/>
              <a:t>‹#›</a:t>
            </a:fld>
            <a:endParaRPr lang="en-MY"/>
          </a:p>
        </p:txBody>
      </p:sp>
    </p:spTree>
    <p:extLst>
      <p:ext uri="{BB962C8B-B14F-4D97-AF65-F5344CB8AC3E}">
        <p14:creationId xmlns:p14="http://schemas.microsoft.com/office/powerpoint/2010/main" val="573497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a:t>
            </a:fld>
            <a:endParaRPr lang="en-MY"/>
          </a:p>
        </p:txBody>
      </p:sp>
    </p:spTree>
    <p:extLst>
      <p:ext uri="{BB962C8B-B14F-4D97-AF65-F5344CB8AC3E}">
        <p14:creationId xmlns:p14="http://schemas.microsoft.com/office/powerpoint/2010/main" val="38236787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29</a:t>
            </a:fld>
            <a:endParaRPr lang="en-MY"/>
          </a:p>
        </p:txBody>
      </p:sp>
    </p:spTree>
    <p:extLst>
      <p:ext uri="{BB962C8B-B14F-4D97-AF65-F5344CB8AC3E}">
        <p14:creationId xmlns:p14="http://schemas.microsoft.com/office/powerpoint/2010/main" val="2867390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Control rods are used when power levels are reduced below 75%, but they are not part of the fuel assembly as in a PWR.</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31</a:t>
            </a:fld>
            <a:endParaRPr lang="en-MY"/>
          </a:p>
        </p:txBody>
      </p:sp>
    </p:spTree>
    <p:extLst>
      <p:ext uri="{BB962C8B-B14F-4D97-AF65-F5344CB8AC3E}">
        <p14:creationId xmlns:p14="http://schemas.microsoft.com/office/powerpoint/2010/main" val="41171312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 In BWR, coolant water in a fuel assembly surrounded by channel box is under boiling conditions, and outside of channel box is under non-boiling conditions. Therefore, peripheral rods in the fuel assembly is easier to fission due to </a:t>
            </a:r>
          </a:p>
          <a:p>
            <a:r>
              <a:rPr lang="en-MY" dirty="0" smtClean="0"/>
              <a:t>enough thermal neutrons than the rods in the central part far </a:t>
            </a:r>
          </a:p>
          <a:p>
            <a:r>
              <a:rPr lang="en-MY" dirty="0" smtClean="0"/>
              <a:t>from non-boiling region.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33</a:t>
            </a:fld>
            <a:endParaRPr lang="en-MY"/>
          </a:p>
        </p:txBody>
      </p:sp>
    </p:spTree>
    <p:extLst>
      <p:ext uri="{BB962C8B-B14F-4D97-AF65-F5344CB8AC3E}">
        <p14:creationId xmlns:p14="http://schemas.microsoft.com/office/powerpoint/2010/main" val="25177545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(Linear Heat Rate</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36</a:t>
            </a:fld>
            <a:endParaRPr lang="en-MY"/>
          </a:p>
        </p:txBody>
      </p:sp>
    </p:spTree>
    <p:extLst>
      <p:ext uri="{BB962C8B-B14F-4D97-AF65-F5344CB8AC3E}">
        <p14:creationId xmlns:p14="http://schemas.microsoft.com/office/powerpoint/2010/main" val="37587895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2,865°C</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38</a:t>
            </a:fld>
            <a:endParaRPr lang="en-MY"/>
          </a:p>
        </p:txBody>
      </p:sp>
    </p:spTree>
    <p:extLst>
      <p:ext uri="{BB962C8B-B14F-4D97-AF65-F5344CB8AC3E}">
        <p14:creationId xmlns:p14="http://schemas.microsoft.com/office/powerpoint/2010/main" val="31580065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sz="1200" b="0" kern="1200" dirty="0" smtClean="0">
                <a:solidFill>
                  <a:schemeClr val="tx1"/>
                </a:solidFill>
                <a:effectLst/>
                <a:latin typeface="+mn-lt"/>
                <a:ea typeface="+mn-ea"/>
                <a:cs typeface="+mn-cs"/>
              </a:rPr>
              <a:t>Gadolinium </a:t>
            </a:r>
            <a:r>
              <a:rPr lang="en-MY" sz="1200" b="0" i="0" kern="1200" dirty="0" smtClean="0">
                <a:solidFill>
                  <a:schemeClr val="tx1"/>
                </a:solidFill>
                <a:effectLst/>
                <a:latin typeface="+mn-lt"/>
                <a:ea typeface="+mn-ea"/>
                <a:cs typeface="+mn-cs"/>
              </a:rPr>
              <a:t>Burnable absorbers (or burnable 'poisons') such as </a:t>
            </a:r>
            <a:r>
              <a:rPr lang="en-MY" sz="1200" b="1" i="0" kern="1200" dirty="0" smtClean="0">
                <a:solidFill>
                  <a:schemeClr val="tx1"/>
                </a:solidFill>
                <a:effectLst/>
                <a:latin typeface="+mn-lt"/>
                <a:ea typeface="+mn-ea"/>
                <a:cs typeface="+mn-cs"/>
              </a:rPr>
              <a:t>gadolinium </a:t>
            </a:r>
            <a:r>
              <a:rPr lang="en-MY" sz="1200" b="0" i="0" kern="1200" dirty="0" smtClean="0">
                <a:solidFill>
                  <a:schemeClr val="tx1"/>
                </a:solidFill>
                <a:effectLst/>
                <a:latin typeface="+mn-lt"/>
                <a:ea typeface="+mn-ea"/>
                <a:cs typeface="+mn-cs"/>
              </a:rPr>
              <a:t>to limit reactivity early in the life increasing the </a:t>
            </a:r>
            <a:r>
              <a:rPr lang="en-MY" sz="1200" b="1" i="0" kern="1200" dirty="0" smtClean="0">
                <a:solidFill>
                  <a:schemeClr val="tx1"/>
                </a:solidFill>
                <a:effectLst/>
                <a:latin typeface="+mn-lt"/>
                <a:ea typeface="+mn-ea"/>
                <a:cs typeface="+mn-cs"/>
              </a:rPr>
              <a:t>nuclear fuel</a:t>
            </a:r>
            <a:r>
              <a:rPr lang="en-MY" sz="1200" b="0" i="0" kern="1200" dirty="0" smtClean="0">
                <a:solidFill>
                  <a:schemeClr val="tx1"/>
                </a:solidFill>
                <a:effectLst/>
                <a:latin typeface="+mn-lt"/>
                <a:ea typeface="+mn-ea"/>
                <a:cs typeface="+mn-cs"/>
              </a:rPr>
              <a:t> burnup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39</a:t>
            </a:fld>
            <a:endParaRPr lang="en-MY"/>
          </a:p>
        </p:txBody>
      </p:sp>
    </p:spTree>
    <p:extLst>
      <p:ext uri="{BB962C8B-B14F-4D97-AF65-F5344CB8AC3E}">
        <p14:creationId xmlns:p14="http://schemas.microsoft.com/office/powerpoint/2010/main" val="14999349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(5%)</a:t>
            </a:r>
            <a:r>
              <a:rPr lang="en-MY" baseline="0" dirty="0" smtClean="0"/>
              <a:t> and mostly PWR</a:t>
            </a:r>
            <a:r>
              <a:rPr lang="en-MY" dirty="0" smtClean="0"/>
              <a:t> </a:t>
            </a:r>
          </a:p>
          <a:p>
            <a:r>
              <a:rPr lang="en-MY" dirty="0" smtClean="0"/>
              <a:t>MOX fuel is manufactured from plutonium recovered from used reactor fuel</a:t>
            </a:r>
          </a:p>
          <a:p>
            <a:r>
              <a:rPr lang="en-MY" sz="1200" b="0" kern="1200" dirty="0" smtClean="0">
                <a:solidFill>
                  <a:schemeClr val="tx1"/>
                </a:solidFill>
                <a:effectLst/>
                <a:latin typeface="+mn-lt"/>
                <a:ea typeface="+mn-ea"/>
                <a:cs typeface="+mn-cs"/>
              </a:rPr>
              <a:t>Both </a:t>
            </a:r>
            <a:r>
              <a:rPr lang="en-MY" sz="1200" b="0" i="1" kern="1200" dirty="0" smtClean="0">
                <a:solidFill>
                  <a:schemeClr val="tx1"/>
                </a:solidFill>
                <a:effectLst/>
                <a:latin typeface="+mn-lt"/>
                <a:ea typeface="+mn-ea"/>
                <a:cs typeface="+mn-cs"/>
              </a:rPr>
              <a:t>plutonium</a:t>
            </a:r>
            <a:r>
              <a:rPr lang="en-MY" sz="1200" b="0" kern="1200" dirty="0" smtClean="0">
                <a:solidFill>
                  <a:schemeClr val="tx1"/>
                </a:solidFill>
                <a:effectLst/>
                <a:latin typeface="+mn-lt"/>
                <a:ea typeface="+mn-ea"/>
                <a:cs typeface="+mn-cs"/>
              </a:rPr>
              <a:t>-239 and </a:t>
            </a:r>
            <a:r>
              <a:rPr lang="en-MY" sz="1200" b="0" i="1" kern="1200" dirty="0" smtClean="0">
                <a:solidFill>
                  <a:schemeClr val="tx1"/>
                </a:solidFill>
                <a:effectLst/>
                <a:latin typeface="+mn-lt"/>
                <a:ea typeface="+mn-ea"/>
                <a:cs typeface="+mn-cs"/>
              </a:rPr>
              <a:t>plutonium</a:t>
            </a:r>
            <a:r>
              <a:rPr lang="en-MY" sz="1200" b="0" kern="1200" dirty="0" smtClean="0">
                <a:solidFill>
                  <a:schemeClr val="tx1"/>
                </a:solidFill>
                <a:effectLst/>
                <a:latin typeface="+mn-lt"/>
                <a:ea typeface="+mn-ea"/>
                <a:cs typeface="+mn-cs"/>
              </a:rPr>
              <a:t>-241 are </a:t>
            </a:r>
            <a:r>
              <a:rPr lang="en-MY" sz="1200" b="0" i="1" kern="1200" dirty="0" smtClean="0">
                <a:solidFill>
                  <a:schemeClr val="tx1"/>
                </a:solidFill>
                <a:effectLst/>
                <a:latin typeface="+mn-lt"/>
                <a:ea typeface="+mn-ea"/>
                <a:cs typeface="+mn-cs"/>
              </a:rPr>
              <a:t>fissile</a:t>
            </a:r>
            <a:r>
              <a:rPr lang="en-MY" sz="1200" b="0" kern="1200" dirty="0" smtClean="0">
                <a:solidFill>
                  <a:schemeClr val="tx1"/>
                </a:solidFill>
                <a:effectLst/>
                <a:latin typeface="+mn-lt"/>
                <a:ea typeface="+mn-ea"/>
                <a:cs typeface="+mn-cs"/>
              </a:rPr>
              <a:t>, meaning that they can sustain a nuclear chain reaction</a:t>
            </a:r>
          </a:p>
          <a:p>
            <a:r>
              <a:rPr lang="en-MY" dirty="0" smtClean="0"/>
              <a:t>Pu-239 is produced artificially in nuclear reactors when a neutron is absorbed by U-238, forming U-239, which then decays in a rapid two-step process into Pu-239. It can then be separated from the uranium in a nuclear reprocessing plant.</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40</a:t>
            </a:fld>
            <a:endParaRPr lang="en-MY"/>
          </a:p>
        </p:txBody>
      </p:sp>
    </p:spTree>
    <p:extLst>
      <p:ext uri="{BB962C8B-B14F-4D97-AF65-F5344CB8AC3E}">
        <p14:creationId xmlns:p14="http://schemas.microsoft.com/office/powerpoint/2010/main" val="9631278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More control rods are needed</a:t>
            </a:r>
          </a:p>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whereas enriching uranium to higher levels of U-235 is relatively expensive</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41</a:t>
            </a:fld>
            <a:endParaRPr lang="en-MY"/>
          </a:p>
        </p:txBody>
      </p:sp>
    </p:spTree>
    <p:extLst>
      <p:ext uri="{BB962C8B-B14F-4D97-AF65-F5344CB8AC3E}">
        <p14:creationId xmlns:p14="http://schemas.microsoft.com/office/powerpoint/2010/main" val="26097181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Recovered uranium from a reprocessing plant may be re-enriched on its own for use as fresh fuel. Because it contains some neutron-absorbing U-234 and U-236, reprocessed uranium must be enriched significantly (e.g. one-tenth) more than is required for natural uranium. Thus reprocessed uranium from low-burn-up fuel is more likely to be suitable for re-enrichment, while that from high burn-up fuel is best used for blending or MOX fabrication.</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42</a:t>
            </a:fld>
            <a:endParaRPr lang="en-MY"/>
          </a:p>
        </p:txBody>
      </p:sp>
    </p:spTree>
    <p:extLst>
      <p:ext uri="{BB962C8B-B14F-4D97-AF65-F5344CB8AC3E}">
        <p14:creationId xmlns:p14="http://schemas.microsoft.com/office/powerpoint/2010/main" val="35656156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Plutonium (Pu) is an artificial element, except for trace quantities of primordial 244Pu, and thus a standard atomic mass cannot be given. Like all artificial elements, it has no stable isotopes.</a:t>
            </a:r>
          </a:p>
          <a:p>
            <a:r>
              <a:rPr lang="en-MY" dirty="0" smtClean="0"/>
              <a:t>The most stable are Pu-244, with a half-life of 80.8 million years, Pu-242, with a half-life of 373,300 years, and Pu-239, with a half-life of 24,110 years. </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43</a:t>
            </a:fld>
            <a:endParaRPr lang="en-MY"/>
          </a:p>
        </p:txBody>
      </p:sp>
    </p:spTree>
    <p:extLst>
      <p:ext uri="{BB962C8B-B14F-4D97-AF65-F5344CB8AC3E}">
        <p14:creationId xmlns:p14="http://schemas.microsoft.com/office/powerpoint/2010/main" val="2783957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1)fuel </a:t>
            </a:r>
            <a:r>
              <a:rPr lang="en-MY" dirty="0" err="1" smtClean="0"/>
              <a:t>behavior</a:t>
            </a:r>
            <a:r>
              <a:rPr lang="en-MY" dirty="0" smtClean="0"/>
              <a:t> during normal operation, Structure and design of fuel, </a:t>
            </a:r>
            <a:r>
              <a:rPr lang="en-MY" dirty="0" err="1" smtClean="0"/>
              <a:t>Behavior</a:t>
            </a:r>
            <a:r>
              <a:rPr lang="en-MY" dirty="0" smtClean="0"/>
              <a:t> of fuel pellet and cladding, High-burnup fuel, MOX fuel, Fuel failure</a:t>
            </a:r>
          </a:p>
          <a:p>
            <a:r>
              <a:rPr lang="en-MY" dirty="0" smtClean="0"/>
              <a:t>2) Irradiation test, Test reactor, Instrumentation, PIE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a:t>
            </a:fld>
            <a:endParaRPr lang="en-MY"/>
          </a:p>
        </p:txBody>
      </p:sp>
    </p:spTree>
    <p:extLst>
      <p:ext uri="{BB962C8B-B14F-4D97-AF65-F5344CB8AC3E}">
        <p14:creationId xmlns:p14="http://schemas.microsoft.com/office/powerpoint/2010/main" val="256379513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At present the French policy is not to reprocess used MOX fuel, but to store it and await the advent of fuel cycle developments related to Generation IV fast neutron reactor designs. Used MOX fuel is several times more radioactive than used uranium oxide fuel, but this has little practical significance.</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44</a:t>
            </a:fld>
            <a:endParaRPr lang="en-MY"/>
          </a:p>
        </p:txBody>
      </p:sp>
    </p:spTree>
    <p:extLst>
      <p:ext uri="{BB962C8B-B14F-4D97-AF65-F5344CB8AC3E}">
        <p14:creationId xmlns:p14="http://schemas.microsoft.com/office/powerpoint/2010/main" val="2698900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Thorium is weakly radioactive: all its known isotopes are unstable, with the seven naturally occurring ones (thorium-227, 228, 229, 230, 231, 232, and 234) having half-lives between 25.52 hours and 14.05 billion years</a:t>
            </a:r>
          </a:p>
          <a:p>
            <a:r>
              <a:rPr lang="en-MY" dirty="0" smtClean="0"/>
              <a:t>(but the presence of these in mass terms is negligible)</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47</a:t>
            </a:fld>
            <a:endParaRPr lang="en-MY"/>
          </a:p>
        </p:txBody>
      </p:sp>
    </p:spTree>
    <p:extLst>
      <p:ext uri="{BB962C8B-B14F-4D97-AF65-F5344CB8AC3E}">
        <p14:creationId xmlns:p14="http://schemas.microsoft.com/office/powerpoint/2010/main" val="24864528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and so is not directly usable in a thermal neutron reactor. </a:t>
            </a:r>
          </a:p>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In this regard it is similar to uranium-238 (which transmutes to plutonium-239). </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49</a:t>
            </a:fld>
            <a:endParaRPr lang="en-MY"/>
          </a:p>
        </p:txBody>
      </p:sp>
    </p:spTree>
    <p:extLst>
      <p:ext uri="{BB962C8B-B14F-4D97-AF65-F5344CB8AC3E}">
        <p14:creationId xmlns:p14="http://schemas.microsoft.com/office/powerpoint/2010/main" val="34419395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50</a:t>
            </a:fld>
            <a:endParaRPr lang="en-MY"/>
          </a:p>
        </p:txBody>
      </p:sp>
    </p:spTree>
    <p:extLst>
      <p:ext uri="{BB962C8B-B14F-4D97-AF65-F5344CB8AC3E}">
        <p14:creationId xmlns:p14="http://schemas.microsoft.com/office/powerpoint/2010/main" val="206377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depending  on  design  and  operational  parameters,  material  selection,  loading  conditions,</a:t>
            </a:r>
          </a:p>
          <a:p>
            <a:r>
              <a:rPr lang="en-MY" dirty="0" smtClean="0"/>
              <a:t>burnup  etc.</a:t>
            </a:r>
          </a:p>
          <a:p>
            <a:r>
              <a:rPr lang="en-MY" dirty="0" smtClean="0"/>
              <a:t> local  temperature T depends  on  local  material  properties n also time-dependent  boundary  conditions  and  heat  transfer  coefficients  (coolant-to-fuel  rod  and  gap</a:t>
            </a:r>
            <a:r>
              <a:rPr lang="en-MY" baseline="0" dirty="0" smtClean="0"/>
              <a:t> </a:t>
            </a:r>
            <a:r>
              <a:rPr lang="en-MY" dirty="0" smtClean="0"/>
              <a:t>conductance). No  single  parameter  dictates  the  behaviour  of  a  fuel  rod  for  all  real  or  postulated</a:t>
            </a:r>
          </a:p>
          <a:p>
            <a:r>
              <a:rPr lang="en-MY" dirty="0" smtClean="0"/>
              <a:t>conditions. Nevertheless, under steady-state normal operation the gap conductance and the </a:t>
            </a:r>
            <a:r>
              <a:rPr lang="en-MY" dirty="0" err="1" smtClean="0"/>
              <a:t>thermalconductivity</a:t>
            </a:r>
            <a:r>
              <a:rPr lang="en-MY" dirty="0" smtClean="0"/>
              <a:t> λ dominate. </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53</a:t>
            </a:fld>
            <a:endParaRPr lang="en-MY"/>
          </a:p>
        </p:txBody>
      </p:sp>
    </p:spTree>
    <p:extLst>
      <p:ext uri="{BB962C8B-B14F-4D97-AF65-F5344CB8AC3E}">
        <p14:creationId xmlns:p14="http://schemas.microsoft.com/office/powerpoint/2010/main" val="4563023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At low temp-thermal resistance due to scattering by residual impurities and to scattering from lattice dislocations and grain boundaries (lattice imperfections)</a:t>
            </a:r>
          </a:p>
          <a:p>
            <a:pPr marL="0" marR="0" indent="0" algn="l" defTabSz="914400" rtl="0" eaLnBrk="1" fontAlgn="auto" latinLnBrk="0" hangingPunct="1">
              <a:lnSpc>
                <a:spcPct val="100000"/>
              </a:lnSpc>
              <a:spcBef>
                <a:spcPts val="0"/>
              </a:spcBef>
              <a:spcAft>
                <a:spcPts val="0"/>
              </a:spcAft>
              <a:buClrTx/>
              <a:buSzTx/>
              <a:buFontTx/>
              <a:buNone/>
              <a:tabLst/>
              <a:defRPr/>
            </a:pPr>
            <a:endParaRPr lang="en-MY" dirty="0" smtClean="0"/>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54</a:t>
            </a:fld>
            <a:endParaRPr lang="en-MY"/>
          </a:p>
        </p:txBody>
      </p:sp>
    </p:spTree>
    <p:extLst>
      <p:ext uri="{BB962C8B-B14F-4D97-AF65-F5344CB8AC3E}">
        <p14:creationId xmlns:p14="http://schemas.microsoft.com/office/powerpoint/2010/main" val="30280031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Porosity-Simultaneously, depending on irradiation conditions, new classes of porosity </a:t>
            </a:r>
            <a:r>
              <a:rPr lang="en-MY" dirty="0" err="1" smtClean="0"/>
              <a:t>evolve,mainly</a:t>
            </a:r>
            <a:r>
              <a:rPr lang="en-MY" dirty="0" smtClean="0"/>
              <a:t>  at  grain  boundaries  but  also  in  the  interior  of  the  grains.  In  addition,  macroscopic  and</a:t>
            </a:r>
            <a:r>
              <a:rPr lang="en-MY" baseline="0" dirty="0" smtClean="0"/>
              <a:t> </a:t>
            </a:r>
            <a:r>
              <a:rPr lang="en-MY" dirty="0" smtClean="0"/>
              <a:t>microscopic cracking of the fuel takes place, which provides further internal volumes.</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55</a:t>
            </a:fld>
            <a:endParaRPr lang="en-MY"/>
          </a:p>
        </p:txBody>
      </p:sp>
    </p:spTree>
    <p:extLst>
      <p:ext uri="{BB962C8B-B14F-4D97-AF65-F5344CB8AC3E}">
        <p14:creationId xmlns:p14="http://schemas.microsoft.com/office/powerpoint/2010/main" val="11173139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The Fast Flux Test Facility is a 400 MW thermal, liquid sodium cooled, nuclear test reactor owned by the U.S. Department of Energy</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66</a:t>
            </a:fld>
            <a:endParaRPr lang="en-MY"/>
          </a:p>
        </p:txBody>
      </p:sp>
    </p:spTree>
    <p:extLst>
      <p:ext uri="{BB962C8B-B14F-4D97-AF65-F5344CB8AC3E}">
        <p14:creationId xmlns:p14="http://schemas.microsoft.com/office/powerpoint/2010/main" val="12513871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 through increased internal pressure and also Stress Corrosion Cracking (SCC)</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70</a:t>
            </a:fld>
            <a:endParaRPr lang="en-MY"/>
          </a:p>
        </p:txBody>
      </p:sp>
    </p:spTree>
    <p:extLst>
      <p:ext uri="{BB962C8B-B14F-4D97-AF65-F5344CB8AC3E}">
        <p14:creationId xmlns:p14="http://schemas.microsoft.com/office/powerpoint/2010/main" val="33506812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main  mechanism  for  fission  gas  release  (FGR)  is  considered  as  “</a:t>
            </a:r>
            <a:r>
              <a:rPr lang="en-MY" dirty="0" err="1" smtClean="0"/>
              <a:t>athermal</a:t>
            </a:r>
            <a:r>
              <a:rPr lang="en-MY" dirty="0" smtClean="0"/>
              <a:t>”.  It  is  indeed  weakly</a:t>
            </a:r>
          </a:p>
          <a:p>
            <a:r>
              <a:rPr lang="en-MY" dirty="0" smtClean="0"/>
              <a:t>temperature dependent.</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71</a:t>
            </a:fld>
            <a:endParaRPr lang="en-MY"/>
          </a:p>
        </p:txBody>
      </p:sp>
    </p:spTree>
    <p:extLst>
      <p:ext uri="{BB962C8B-B14F-4D97-AF65-F5344CB8AC3E}">
        <p14:creationId xmlns:p14="http://schemas.microsoft.com/office/powerpoint/2010/main" val="41627725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Neptunium</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a:t>
            </a:fld>
            <a:endParaRPr lang="en-MY"/>
          </a:p>
        </p:txBody>
      </p:sp>
    </p:spTree>
    <p:extLst>
      <p:ext uri="{BB962C8B-B14F-4D97-AF65-F5344CB8AC3E}">
        <p14:creationId xmlns:p14="http://schemas.microsoft.com/office/powerpoint/2010/main" val="28932647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Thus,  after  a  long  steady-state  operation,  the  grain  boundaries  are  charged  in</a:t>
            </a:r>
            <a:r>
              <a:rPr lang="en-MY" baseline="0" dirty="0" smtClean="0"/>
              <a:t> </a:t>
            </a:r>
            <a:r>
              <a:rPr lang="en-MY" dirty="0" smtClean="0"/>
              <a:t>fission  gas,  and  any  change  in  power  leads  to  cracking  of  the  fuel  and  release  of  the  segregated</a:t>
            </a:r>
            <a:r>
              <a:rPr lang="en-MY" baseline="0" dirty="0" smtClean="0"/>
              <a:t> </a:t>
            </a:r>
            <a:r>
              <a:rPr lang="en-MY" dirty="0" smtClean="0"/>
              <a:t>fission  gas.  The  higher  the  burnup,  the  more  efficient  the  process.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72</a:t>
            </a:fld>
            <a:endParaRPr lang="en-MY"/>
          </a:p>
        </p:txBody>
      </p:sp>
    </p:spTree>
    <p:extLst>
      <p:ext uri="{BB962C8B-B14F-4D97-AF65-F5344CB8AC3E}">
        <p14:creationId xmlns:p14="http://schemas.microsoft.com/office/powerpoint/2010/main" val="20623451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 they  cause  a  volume  change  which  is</a:t>
            </a:r>
          </a:p>
          <a:p>
            <a:r>
              <a:rPr lang="en-MY" dirty="0" smtClean="0"/>
              <a:t>dependent only on burnup. Swelling caused by the formation of fission gas bubbles (points 3 and 4)</a:t>
            </a:r>
          </a:p>
          <a:p>
            <a:r>
              <a:rPr lang="en-MY" dirty="0" smtClean="0"/>
              <a:t>only  occurs  at  temperatures  sufficiently  high  to  permit  atomic  migration.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75</a:t>
            </a:fld>
            <a:endParaRPr lang="en-MY"/>
          </a:p>
        </p:txBody>
      </p:sp>
    </p:spTree>
    <p:extLst>
      <p:ext uri="{BB962C8B-B14F-4D97-AF65-F5344CB8AC3E}">
        <p14:creationId xmlns:p14="http://schemas.microsoft.com/office/powerpoint/2010/main" val="106306369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 it  was</a:t>
            </a:r>
            <a:r>
              <a:rPr lang="en-MY" baseline="0" dirty="0" smtClean="0"/>
              <a:t> </a:t>
            </a:r>
            <a:r>
              <a:rPr lang="en-MY" dirty="0" smtClean="0"/>
              <a:t>regarded as a form of chemical attack by fission products. identified iodine as the most probable active species for stress corrosion cracking (SCC).</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80</a:t>
            </a:fld>
            <a:endParaRPr lang="en-MY"/>
          </a:p>
        </p:txBody>
      </p:sp>
    </p:spTree>
    <p:extLst>
      <p:ext uri="{BB962C8B-B14F-4D97-AF65-F5344CB8AC3E}">
        <p14:creationId xmlns:p14="http://schemas.microsoft.com/office/powerpoint/2010/main" val="240703475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creep (sometimes called cold flow) is the tendency of a solid material to move slowly or deform permanently under the influence of mechanical stresses. It can occur as a result of long-term exposure to high levels of stress that are still below the yield strength of the material. Creep is more severe in materials that are subjected to heat for long periods, and generally increases as they near their melting point.</a:t>
            </a:r>
          </a:p>
          <a:p>
            <a:r>
              <a:rPr lang="en-MY" dirty="0" smtClean="0"/>
              <a:t>A yield strength or yield point of a material is defined in engineering and materials science as the stress at which a material begins to deform plastically.</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81</a:t>
            </a:fld>
            <a:endParaRPr lang="en-MY"/>
          </a:p>
        </p:txBody>
      </p:sp>
    </p:spTree>
    <p:extLst>
      <p:ext uri="{BB962C8B-B14F-4D97-AF65-F5344CB8AC3E}">
        <p14:creationId xmlns:p14="http://schemas.microsoft.com/office/powerpoint/2010/main" val="142216879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The majority of the time to failure is the incubation time, during which</a:t>
            </a:r>
          </a:p>
          <a:p>
            <a:r>
              <a:rPr lang="en-MY" dirty="0" smtClean="0"/>
              <a:t>no apparent damage to the cladding is observed to occur.</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82</a:t>
            </a:fld>
            <a:endParaRPr lang="en-MY"/>
          </a:p>
        </p:txBody>
      </p:sp>
    </p:spTree>
    <p:extLst>
      <p:ext uri="{BB962C8B-B14F-4D97-AF65-F5344CB8AC3E}">
        <p14:creationId xmlns:p14="http://schemas.microsoft.com/office/powerpoint/2010/main" val="41148960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For HWR=</a:t>
            </a:r>
            <a:r>
              <a:rPr lang="en-MY" dirty="0" err="1" smtClean="0"/>
              <a:t>candu</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83</a:t>
            </a:fld>
            <a:endParaRPr lang="en-MY"/>
          </a:p>
        </p:txBody>
      </p:sp>
    </p:spTree>
    <p:extLst>
      <p:ext uri="{BB962C8B-B14F-4D97-AF65-F5344CB8AC3E}">
        <p14:creationId xmlns:p14="http://schemas.microsoft.com/office/powerpoint/2010/main" val="102454933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for high burnup use</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88</a:t>
            </a:fld>
            <a:endParaRPr lang="en-MY"/>
          </a:p>
        </p:txBody>
      </p:sp>
    </p:spTree>
    <p:extLst>
      <p:ext uri="{BB962C8B-B14F-4D97-AF65-F5344CB8AC3E}">
        <p14:creationId xmlns:p14="http://schemas.microsoft.com/office/powerpoint/2010/main" val="11248548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creep (sometimes called cold flow) is the tendency of a solid material to move slowly or deform permanently under the influence of mechanical stresses. It can occur as a result of long-term exposure to high levels of stress that are still below the yield strength of the material. Creep is more severe in materials that are subjected to heat for long periods, and generally increases as they near their melting point.</a:t>
            </a:r>
          </a:p>
        </p:txBody>
      </p:sp>
      <p:sp>
        <p:nvSpPr>
          <p:cNvPr id="4" name="Slide Number Placeholder 3"/>
          <p:cNvSpPr>
            <a:spLocks noGrp="1"/>
          </p:cNvSpPr>
          <p:nvPr>
            <p:ph type="sldNum" sz="quarter" idx="10"/>
          </p:nvPr>
        </p:nvSpPr>
        <p:spPr/>
        <p:txBody>
          <a:bodyPr/>
          <a:lstStyle/>
          <a:p>
            <a:fld id="{30D42A4B-3878-42EE-8797-C31C71C3E788}" type="slidenum">
              <a:rPr lang="en-MY" smtClean="0"/>
              <a:pPr/>
              <a:t>89</a:t>
            </a:fld>
            <a:endParaRPr lang="en-MY"/>
          </a:p>
        </p:txBody>
      </p:sp>
    </p:spTree>
    <p:extLst>
      <p:ext uri="{BB962C8B-B14F-4D97-AF65-F5344CB8AC3E}">
        <p14:creationId xmlns:p14="http://schemas.microsoft.com/office/powerpoint/2010/main" val="27686061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sz="1200" b="0" i="0" kern="1200" dirty="0" smtClean="0">
                <a:solidFill>
                  <a:schemeClr val="tx1"/>
                </a:solidFill>
                <a:effectLst/>
                <a:latin typeface="+mn-lt"/>
                <a:ea typeface="+mn-ea"/>
                <a:cs typeface="+mn-cs"/>
              </a:rPr>
              <a:t>Mitsubishi developed </a:t>
            </a:r>
            <a:r>
              <a:rPr lang="en-MY" sz="1200" b="1" i="0" kern="1200" dirty="0" smtClean="0">
                <a:solidFill>
                  <a:schemeClr val="tx1"/>
                </a:solidFill>
                <a:effectLst/>
                <a:latin typeface="+mn-lt"/>
                <a:ea typeface="+mn-ea"/>
                <a:cs typeface="+mn-cs"/>
              </a:rPr>
              <a:t>alloy</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94</a:t>
            </a:fld>
            <a:endParaRPr lang="en-MY"/>
          </a:p>
        </p:txBody>
      </p:sp>
    </p:spTree>
    <p:extLst>
      <p:ext uri="{BB962C8B-B14F-4D97-AF65-F5344CB8AC3E}">
        <p14:creationId xmlns:p14="http://schemas.microsoft.com/office/powerpoint/2010/main" val="36349139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Crud induced</a:t>
            </a:r>
            <a:r>
              <a:rPr lang="en-MY" baseline="0" dirty="0" smtClean="0"/>
              <a:t> localized corrosion</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95</a:t>
            </a:fld>
            <a:endParaRPr lang="en-MY"/>
          </a:p>
        </p:txBody>
      </p:sp>
    </p:spTree>
    <p:extLst>
      <p:ext uri="{BB962C8B-B14F-4D97-AF65-F5344CB8AC3E}">
        <p14:creationId xmlns:p14="http://schemas.microsoft.com/office/powerpoint/2010/main" val="1205735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Uranium carbide-As nuclear fuel, uranium carbide can be used either on its own, or mixed with plutonium carbide (</a:t>
            </a:r>
            <a:r>
              <a:rPr lang="en-MY" dirty="0" err="1" smtClean="0"/>
              <a:t>PuC</a:t>
            </a:r>
            <a:r>
              <a:rPr lang="en-MY" dirty="0" smtClean="0"/>
              <a:t> and Pu2C3). The mixture is also </a:t>
            </a:r>
            <a:r>
              <a:rPr lang="en-MY" dirty="0" err="1" smtClean="0"/>
              <a:t>labeled</a:t>
            </a:r>
            <a:r>
              <a:rPr lang="en-MY" dirty="0" smtClean="0"/>
              <a:t> as uranium-plutonium carbide (</a:t>
            </a:r>
            <a:r>
              <a:rPr lang="en-MY" dirty="0" err="1" smtClean="0"/>
              <a:t>PuC</a:t>
            </a:r>
            <a:r>
              <a:rPr lang="en-MY" dirty="0" smtClean="0"/>
              <a:t> U). </a:t>
            </a:r>
            <a:r>
              <a:rPr lang="en-MY" dirty="0" smtClean="0">
                <a:effectLst/>
              </a:rPr>
              <a:t>Uranium carbide is also a popular target material for particle accelerators</a:t>
            </a:r>
          </a:p>
          <a:p>
            <a:endParaRPr lang="en-MY" dirty="0" smtClean="0">
              <a:effectLst/>
            </a:endParaRPr>
          </a:p>
          <a:p>
            <a:r>
              <a:rPr lang="en-MY" dirty="0" smtClean="0">
                <a:effectLst/>
              </a:rPr>
              <a:t>Uranium nitride has been considered as a potential fuel for nuclear reactors and also motor vehicles, which would only have to be </a:t>
            </a:r>
            <a:r>
              <a:rPr lang="en-MY" dirty="0" err="1" smtClean="0">
                <a:effectLst/>
              </a:rPr>
              <a:t>refueled</a:t>
            </a:r>
            <a:r>
              <a:rPr lang="en-MY" dirty="0" smtClean="0">
                <a:effectLst/>
              </a:rPr>
              <a:t> every 3–5 years. It is said to be safer, stronger, denser, more thermally conductive and having a higher temperature tolerance</a:t>
            </a:r>
          </a:p>
          <a:p>
            <a:endParaRPr lang="en-MY" dirty="0" smtClean="0">
              <a:effectLst/>
            </a:endParaRP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10</a:t>
            </a:fld>
            <a:endParaRPr lang="en-MY"/>
          </a:p>
        </p:txBody>
      </p:sp>
    </p:spTree>
    <p:extLst>
      <p:ext uri="{BB962C8B-B14F-4D97-AF65-F5344CB8AC3E}">
        <p14:creationId xmlns:p14="http://schemas.microsoft.com/office/powerpoint/2010/main" val="56310967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102</a:t>
            </a:fld>
            <a:endParaRPr lang="en-MY"/>
          </a:p>
        </p:txBody>
      </p:sp>
    </p:spTree>
    <p:extLst>
      <p:ext uri="{BB962C8B-B14F-4D97-AF65-F5344CB8AC3E}">
        <p14:creationId xmlns:p14="http://schemas.microsoft.com/office/powerpoint/2010/main" val="203889483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If there are nuclear reactions within the material (such as what happens in the fuel), the stoichiometry will also change slowly over time. These </a:t>
            </a:r>
            <a:r>
              <a:rPr lang="en-MY" dirty="0" err="1" smtClean="0"/>
              <a:t>behaviors</a:t>
            </a:r>
            <a:r>
              <a:rPr lang="en-MY" dirty="0" smtClean="0"/>
              <a:t> can lead to new material properties, cracking, and fission gas release</a:t>
            </a:r>
          </a:p>
          <a:p>
            <a:r>
              <a:rPr lang="en-MY" dirty="0" smtClean="0"/>
              <a:t>Post irradiation examination techniques lead to a better understanding of material behaviour.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103</a:t>
            </a:fld>
            <a:endParaRPr lang="en-MY"/>
          </a:p>
        </p:txBody>
      </p:sp>
    </p:spTree>
    <p:extLst>
      <p:ext uri="{BB962C8B-B14F-4D97-AF65-F5344CB8AC3E}">
        <p14:creationId xmlns:p14="http://schemas.microsoft.com/office/powerpoint/2010/main" val="250673302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ICP-MS – chemical analysis of dissolved fuel specimens</a:t>
            </a:r>
          </a:p>
          <a:p>
            <a:r>
              <a:rPr lang="en-MY" dirty="0" smtClean="0"/>
              <a:t>Wavelength dispersive element analysis – quantitative and qualitative element analysis for fuel pellet radial burnup profile.</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104</a:t>
            </a:fld>
            <a:endParaRPr lang="en-MY"/>
          </a:p>
        </p:txBody>
      </p:sp>
    </p:spTree>
    <p:extLst>
      <p:ext uri="{BB962C8B-B14F-4D97-AF65-F5344CB8AC3E}">
        <p14:creationId xmlns:p14="http://schemas.microsoft.com/office/powerpoint/2010/main" val="139925864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for the purposes of improving the fuel cycle economy and reducing the amount of </a:t>
            </a:r>
          </a:p>
          <a:p>
            <a:r>
              <a:rPr lang="en-MY" dirty="0" smtClean="0"/>
              <a:t>spent fuel.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106</a:t>
            </a:fld>
            <a:endParaRPr lang="en-MY"/>
          </a:p>
        </p:txBody>
      </p:sp>
    </p:spTree>
    <p:extLst>
      <p:ext uri="{BB962C8B-B14F-4D97-AF65-F5344CB8AC3E}">
        <p14:creationId xmlns:p14="http://schemas.microsoft.com/office/powerpoint/2010/main" val="282482722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112</a:t>
            </a:fld>
            <a:endParaRPr lang="en-MY"/>
          </a:p>
        </p:txBody>
      </p:sp>
    </p:spTree>
    <p:extLst>
      <p:ext uri="{BB962C8B-B14F-4D97-AF65-F5344CB8AC3E}">
        <p14:creationId xmlns:p14="http://schemas.microsoft.com/office/powerpoint/2010/main" val="94215046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 The hold down spring is to suppress the fuel assembly against very strong and high </a:t>
            </a:r>
          </a:p>
          <a:p>
            <a:r>
              <a:rPr lang="en-MY" dirty="0" smtClean="0"/>
              <a:t>speed of upstream coolant flows during the reactor operation.</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115</a:t>
            </a:fld>
            <a:endParaRPr lang="en-MY"/>
          </a:p>
        </p:txBody>
      </p:sp>
    </p:spTree>
    <p:extLst>
      <p:ext uri="{BB962C8B-B14F-4D97-AF65-F5344CB8AC3E}">
        <p14:creationId xmlns:p14="http://schemas.microsoft.com/office/powerpoint/2010/main" val="17465343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 It is normal to fill the gap between the fuel and the cladding with helium gas to permit better thermal contact between the fuel and the cladding. During use the amount of gas inside the fuel pin can increase because of the formation of noble gases (krypton and xenon) by the fission process</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13</a:t>
            </a:fld>
            <a:endParaRPr lang="en-MY"/>
          </a:p>
        </p:txBody>
      </p:sp>
    </p:spTree>
    <p:extLst>
      <p:ext uri="{BB962C8B-B14F-4D97-AF65-F5344CB8AC3E}">
        <p14:creationId xmlns:p14="http://schemas.microsoft.com/office/powerpoint/2010/main" val="25813208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Pellet-cladding interaction</a:t>
            </a:r>
          </a:p>
          <a:p>
            <a:r>
              <a:rPr lang="en-MY" dirty="0" smtClean="0"/>
              <a:t>Swelling- </a:t>
            </a:r>
            <a:r>
              <a:rPr lang="en-MY" dirty="0" smtClean="0">
                <a:effectLst/>
              </a:rPr>
              <a:t>As the void forms, the once-cylindrical pellet degrades into pieces. The swelling of the fuel pellet can cause pellet-cladding interaction when it thermally expands to the inside of the cladding tubing. The swollen fuel pellet imposes mechanical stresses upon the cladding</a:t>
            </a:r>
          </a:p>
          <a:p>
            <a:r>
              <a:rPr lang="en-MY" dirty="0" smtClean="0">
                <a:effectLst/>
              </a:rPr>
              <a:t>RIM</a:t>
            </a:r>
            <a:r>
              <a:rPr lang="en-MY" baseline="0" dirty="0" smtClean="0">
                <a:effectLst/>
              </a:rPr>
              <a:t> effect-</a:t>
            </a:r>
            <a:r>
              <a:rPr lang="en-MY" sz="1200" b="0" kern="1200" dirty="0" smtClean="0">
                <a:solidFill>
                  <a:schemeClr val="tx1"/>
                </a:solidFill>
                <a:effectLst/>
                <a:latin typeface="+mn-lt"/>
                <a:ea typeface="+mn-ea"/>
                <a:cs typeface="+mn-cs"/>
              </a:rPr>
              <a:t>The </a:t>
            </a:r>
            <a:r>
              <a:rPr lang="en-MY" sz="1200" b="0" i="1" kern="1200" dirty="0" smtClean="0">
                <a:solidFill>
                  <a:schemeClr val="tx1"/>
                </a:solidFill>
                <a:effectLst/>
                <a:latin typeface="+mn-lt"/>
                <a:ea typeface="+mn-ea"/>
                <a:cs typeface="+mn-cs"/>
              </a:rPr>
              <a:t>effect</a:t>
            </a:r>
            <a:r>
              <a:rPr lang="en-MY" sz="1200" b="0" kern="1200" dirty="0" smtClean="0">
                <a:solidFill>
                  <a:schemeClr val="tx1"/>
                </a:solidFill>
                <a:effectLst/>
                <a:latin typeface="+mn-lt"/>
                <a:ea typeface="+mn-ea"/>
                <a:cs typeface="+mn-cs"/>
              </a:rPr>
              <a:t> of high burnup at the pellet surface (“</a:t>
            </a:r>
            <a:r>
              <a:rPr lang="en-MY" sz="1200" b="0" i="1" kern="1200" dirty="0" smtClean="0">
                <a:solidFill>
                  <a:schemeClr val="tx1"/>
                </a:solidFill>
                <a:effectLst/>
                <a:latin typeface="+mn-lt"/>
                <a:ea typeface="+mn-ea"/>
                <a:cs typeface="+mn-cs"/>
              </a:rPr>
              <a:t>rim</a:t>
            </a:r>
            <a:r>
              <a:rPr lang="en-MY" sz="1200" b="0" kern="1200" dirty="0" smtClean="0">
                <a:solidFill>
                  <a:schemeClr val="tx1"/>
                </a:solidFill>
                <a:effectLst/>
                <a:latin typeface="+mn-lt"/>
                <a:ea typeface="+mn-ea"/>
                <a:cs typeface="+mn-cs"/>
              </a:rPr>
              <a:t>”)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14</a:t>
            </a:fld>
            <a:endParaRPr lang="en-MY"/>
          </a:p>
        </p:txBody>
      </p:sp>
    </p:spTree>
    <p:extLst>
      <p:ext uri="{BB962C8B-B14F-4D97-AF65-F5344CB8AC3E}">
        <p14:creationId xmlns:p14="http://schemas.microsoft.com/office/powerpoint/2010/main" val="827791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Pellets meeting QA specifications are loaded into tubes made from an appropriate zirconium alloy, referred to as the ‘cladding’. The filled tube is flushed with helium and pressurized with tens of atmospheres (several MPa) of this gas before the ends are sealed at each end by precision welding. A free space is left between the top of the pellet stack and the welded end-plugs – this is called the ‘plenum’ space and it accommodates thermal expansion of the pellets and some fission product gases. A spring is usually put into the plenum to apply a compressive force on the pellet stack and prevent its movement.</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17</a:t>
            </a:fld>
            <a:endParaRPr lang="en-MY"/>
          </a:p>
        </p:txBody>
      </p:sp>
    </p:spTree>
    <p:extLst>
      <p:ext uri="{BB962C8B-B14F-4D97-AF65-F5344CB8AC3E}">
        <p14:creationId xmlns:p14="http://schemas.microsoft.com/office/powerpoint/2010/main" val="34004005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The exact composition of the alloy used depends on the manufacturer and is an important determiner in the quality of the fuel assembly. </a:t>
            </a:r>
            <a:r>
              <a:rPr lang="en-MY" dirty="0" err="1" smtClean="0"/>
              <a:t>Zircaloy</a:t>
            </a:r>
            <a:r>
              <a:rPr lang="en-MY" dirty="0" smtClean="0"/>
              <a:t> oxidizes in air and water, and therefore it has an oxidized layer which does not impair function.</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20</a:t>
            </a:fld>
            <a:endParaRPr lang="en-MY"/>
          </a:p>
        </p:txBody>
      </p:sp>
    </p:spTree>
    <p:extLst>
      <p:ext uri="{BB962C8B-B14F-4D97-AF65-F5344CB8AC3E}">
        <p14:creationId xmlns:p14="http://schemas.microsoft.com/office/powerpoint/2010/main" val="30971008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BWR fuel assembly  9x9 A-type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28</a:t>
            </a:fld>
            <a:endParaRPr lang="en-MY"/>
          </a:p>
        </p:txBody>
      </p:sp>
    </p:spTree>
    <p:extLst>
      <p:ext uri="{BB962C8B-B14F-4D97-AF65-F5344CB8AC3E}">
        <p14:creationId xmlns:p14="http://schemas.microsoft.com/office/powerpoint/2010/main" val="39378612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A069CB8-F204-4D06-B913-C5A26A89888A}" type="datetimeFigureOut">
              <a:rPr lang="en-US" dirty="0"/>
              <a:pPr/>
              <a:t>11/17/2015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0B6E300-0A13-4A81-945A-7333C271A069}" type="datetimeFigureOut">
              <a:rPr lang="en-US" dirty="0"/>
              <a:pPr/>
              <a:t>11/17/2015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4671962-1EA4-46E7-BCB0-F36CE46D1A59}" type="datetimeFigureOut">
              <a:rPr lang="en-US" dirty="0"/>
              <a:pPr/>
              <a:t>11/17/2015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0BB376-B19C-488D-ABEB-03C7E6E9E3E0}" type="datetimeFigureOut">
              <a:rPr lang="en-US" dirty="0"/>
              <a:pPr/>
              <a:t>11/17/2015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6F077B-A50F-4D64-8574-E2D6A98A5553}" type="datetimeFigureOut">
              <a:rPr lang="en-US" dirty="0"/>
              <a:pPr/>
              <a:t>11/17/2015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D9E2A62-1983-43A1-A163-D8AA46534C80}" type="datetimeFigureOut">
              <a:rPr lang="en-US" dirty="0"/>
              <a:pPr/>
              <a:t>11/17/2015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98F3E3B-34E3-4345-B2A1-994B83598A9C}" type="datetimeFigureOut">
              <a:rPr lang="en-US" dirty="0"/>
              <a:pPr/>
              <a:t>11/17/2015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D816C96-82A1-4D77-8ADA-627AC6FE3D65}" type="datetimeFigureOut">
              <a:rPr lang="en-US" dirty="0"/>
              <a:pPr/>
              <a:t>11/17/2015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102C1E-28F2-47E9-802D-339E64E2F920}" type="datetimeFigureOut">
              <a:rPr lang="en-US" dirty="0"/>
              <a:pPr/>
              <a:t>11/17/2015</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271A48-F18A-45B3-BC05-1E27DA3F88AF}" type="datetimeFigureOut">
              <a:rPr lang="en-US" dirty="0"/>
              <a:pPr/>
              <a:t>11/17/2015</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B747F8-9654-4282-85D2-65F41AAE7A75}" type="datetimeFigureOut">
              <a:rPr lang="en-US" dirty="0"/>
              <a:pPr/>
              <a:t>11/17/2015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dirty="0"/>
              <a:pPr/>
              <a:t>11/17/2015</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image" Target="../media/image66.png"/></Relationships>
</file>

<file path=ppt/slides/_rels/slide113.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MY" b="1" dirty="0" smtClean="0"/>
              <a:t>NUCLEAR REACTOR MATERIALS</a:t>
            </a:r>
            <a:endParaRPr lang="en-MY" b="1" dirty="0"/>
          </a:p>
        </p:txBody>
      </p:sp>
      <p:sp>
        <p:nvSpPr>
          <p:cNvPr id="3" name="Subtitle 2"/>
          <p:cNvSpPr>
            <a:spLocks noGrp="1"/>
          </p:cNvSpPr>
          <p:nvPr>
            <p:ph type="subTitle" idx="1"/>
          </p:nvPr>
        </p:nvSpPr>
        <p:spPr/>
        <p:txBody>
          <a:bodyPr/>
          <a:lstStyle/>
          <a:p>
            <a:r>
              <a:rPr lang="en-MY" dirty="0" smtClean="0"/>
              <a:t>3. Light water </a:t>
            </a:r>
            <a:r>
              <a:rPr lang="en-MY" smtClean="0"/>
              <a:t>reactor fuel</a:t>
            </a:r>
            <a:endParaRPr lang="en-MY" dirty="0" smtClean="0"/>
          </a:p>
        </p:txBody>
      </p:sp>
    </p:spTree>
    <p:extLst>
      <p:ext uri="{BB962C8B-B14F-4D97-AF65-F5344CB8AC3E}">
        <p14:creationId xmlns:p14="http://schemas.microsoft.com/office/powerpoint/2010/main" val="22279249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Fundamental property of nuclear fuel material </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3"/>
          <a:stretch>
            <a:fillRect/>
          </a:stretch>
        </p:blipFill>
        <p:spPr>
          <a:xfrm>
            <a:off x="3263654" y="1737360"/>
            <a:ext cx="6758044" cy="4520936"/>
          </a:xfrm>
          <a:prstGeom prst="rect">
            <a:avLst/>
          </a:prstGeom>
        </p:spPr>
      </p:pic>
    </p:spTree>
    <p:extLst>
      <p:ext uri="{BB962C8B-B14F-4D97-AF65-F5344CB8AC3E}">
        <p14:creationId xmlns:p14="http://schemas.microsoft.com/office/powerpoint/2010/main" val="845307595"/>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MY" dirty="0" smtClean="0"/>
              <a:t>Testing and Instrumentation</a:t>
            </a:r>
            <a:endParaRPr lang="en-MY" dirty="0"/>
          </a:p>
        </p:txBody>
      </p:sp>
      <p:sp>
        <p:nvSpPr>
          <p:cNvPr id="5" name="Text Placeholder 4"/>
          <p:cNvSpPr>
            <a:spLocks noGrp="1"/>
          </p:cNvSpPr>
          <p:nvPr>
            <p:ph type="body" idx="1"/>
          </p:nvPr>
        </p:nvSpPr>
        <p:spPr/>
        <p:txBody>
          <a:bodyPr/>
          <a:lstStyle/>
          <a:p>
            <a:endParaRPr lang="en-MY"/>
          </a:p>
        </p:txBody>
      </p:sp>
    </p:spTree>
    <p:extLst>
      <p:ext uri="{BB962C8B-B14F-4D97-AF65-F5344CB8AC3E}">
        <p14:creationId xmlns:p14="http://schemas.microsoft.com/office/powerpoint/2010/main" val="1281312210"/>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Introduction</a:t>
            </a:r>
            <a:endParaRPr lang="en-MY" dirty="0"/>
          </a:p>
        </p:txBody>
      </p:sp>
      <p:sp>
        <p:nvSpPr>
          <p:cNvPr id="3" name="Content Placeholder 2"/>
          <p:cNvSpPr>
            <a:spLocks noGrp="1"/>
          </p:cNvSpPr>
          <p:nvPr>
            <p:ph idx="1"/>
          </p:nvPr>
        </p:nvSpPr>
        <p:spPr/>
        <p:txBody>
          <a:bodyPr/>
          <a:lstStyle/>
          <a:p>
            <a:r>
              <a:rPr lang="en-MY" dirty="0"/>
              <a:t>Requirements for enhanced reactor safety and efficiency make it necessary to perform precise </a:t>
            </a:r>
            <a:r>
              <a:rPr lang="en-MY" dirty="0" smtClean="0"/>
              <a:t>in-  </a:t>
            </a:r>
            <a:r>
              <a:rPr lang="en-MY" dirty="0"/>
              <a:t>and  post-reactor  experiments  and,  consequently,  to  use  more  up-to-date  measurement </a:t>
            </a:r>
            <a:r>
              <a:rPr lang="en-MY" dirty="0" smtClean="0"/>
              <a:t>equipment </a:t>
            </a:r>
            <a:r>
              <a:rPr lang="en-MY" dirty="0"/>
              <a:t>and analysis  techniques, thus developing hot labs and research reactor facilities. </a:t>
            </a:r>
            <a:endParaRPr lang="en-MY" dirty="0" smtClean="0"/>
          </a:p>
          <a:p>
            <a:r>
              <a:rPr lang="en-MY" dirty="0"/>
              <a:t>N</a:t>
            </a:r>
            <a:r>
              <a:rPr lang="en-MY" dirty="0" smtClean="0"/>
              <a:t>on </a:t>
            </a:r>
            <a:r>
              <a:rPr lang="en-MY" dirty="0"/>
              <a:t>destructive and destructive PIE techniques used for </a:t>
            </a:r>
            <a:r>
              <a:rPr lang="en-MY" dirty="0" smtClean="0"/>
              <a:t>investigation  </a:t>
            </a:r>
            <a:r>
              <a:rPr lang="en-MY" dirty="0"/>
              <a:t>of  water  reactor  fuel.  </a:t>
            </a:r>
            <a:endParaRPr lang="en-MY" dirty="0" smtClean="0"/>
          </a:p>
          <a:p>
            <a:r>
              <a:rPr lang="en-MY" dirty="0" smtClean="0"/>
              <a:t>Recent  </a:t>
            </a:r>
            <a:r>
              <a:rPr lang="en-MY" dirty="0"/>
              <a:t>practices  in  high  burn  up  fuel  investigation </a:t>
            </a:r>
            <a:r>
              <a:rPr lang="en-MY" dirty="0" smtClean="0"/>
              <a:t>revealed </a:t>
            </a:r>
            <a:r>
              <a:rPr lang="en-MY" dirty="0"/>
              <a:t>the importance of advanced PIE techniques, such as 3-D tomography, secondary ion </a:t>
            </a:r>
            <a:r>
              <a:rPr lang="en-MY" dirty="0" smtClean="0"/>
              <a:t>mass  </a:t>
            </a:r>
            <a:r>
              <a:rPr lang="en-MY" dirty="0"/>
              <a:t>spectrometry  and  scanning  electron  </a:t>
            </a:r>
            <a:r>
              <a:rPr lang="en-MY" dirty="0" smtClean="0"/>
              <a:t>microscopy.</a:t>
            </a:r>
          </a:p>
          <a:p>
            <a:r>
              <a:rPr lang="en-MY" dirty="0" smtClean="0"/>
              <a:t>Advanced  </a:t>
            </a:r>
            <a:r>
              <a:rPr lang="en-MY" dirty="0"/>
              <a:t>in-pile </a:t>
            </a:r>
            <a:r>
              <a:rPr lang="en-MY" dirty="0" smtClean="0"/>
              <a:t>measurement </a:t>
            </a:r>
            <a:r>
              <a:rPr lang="en-MY" dirty="0"/>
              <a:t>techniques for better understanding of the mechanisms of fuel behaviour under </a:t>
            </a:r>
            <a:r>
              <a:rPr lang="en-MY" dirty="0" smtClean="0"/>
              <a:t>irradiation</a:t>
            </a:r>
            <a:r>
              <a:rPr lang="en-MY" dirty="0"/>
              <a:t>. </a:t>
            </a:r>
          </a:p>
          <a:p>
            <a:endParaRPr lang="en-MY" dirty="0"/>
          </a:p>
          <a:p>
            <a:endParaRPr lang="en-MY" dirty="0"/>
          </a:p>
        </p:txBody>
      </p:sp>
    </p:spTree>
    <p:extLst>
      <p:ext uri="{BB962C8B-B14F-4D97-AF65-F5344CB8AC3E}">
        <p14:creationId xmlns:p14="http://schemas.microsoft.com/office/powerpoint/2010/main" val="2091900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Hot Cell</a:t>
            </a:r>
            <a:endParaRPr lang="en-MY" dirty="0"/>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3"/>
          <a:stretch>
            <a:fillRect/>
          </a:stretch>
        </p:blipFill>
        <p:spPr>
          <a:xfrm>
            <a:off x="1097280" y="1971464"/>
            <a:ext cx="4947260" cy="3710445"/>
          </a:xfrm>
          <a:prstGeom prst="rect">
            <a:avLst/>
          </a:prstGeom>
        </p:spPr>
      </p:pic>
      <p:pic>
        <p:nvPicPr>
          <p:cNvPr id="5" name="Picture 4"/>
          <p:cNvPicPr>
            <a:picLocks noChangeAspect="1"/>
          </p:cNvPicPr>
          <p:nvPr/>
        </p:nvPicPr>
        <p:blipFill>
          <a:blip r:embed="rId4"/>
          <a:stretch>
            <a:fillRect/>
          </a:stretch>
        </p:blipFill>
        <p:spPr>
          <a:xfrm>
            <a:off x="6640718" y="1971464"/>
            <a:ext cx="4667134" cy="3621814"/>
          </a:xfrm>
          <a:prstGeom prst="rect">
            <a:avLst/>
          </a:prstGeom>
        </p:spPr>
      </p:pic>
    </p:spTree>
    <p:extLst>
      <p:ext uri="{BB962C8B-B14F-4D97-AF65-F5344CB8AC3E}">
        <p14:creationId xmlns:p14="http://schemas.microsoft.com/office/powerpoint/2010/main" val="2192968215"/>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Post Irradiation Testing</a:t>
            </a:r>
            <a:endParaRPr lang="en-MY" dirty="0"/>
          </a:p>
        </p:txBody>
      </p:sp>
      <p:sp>
        <p:nvSpPr>
          <p:cNvPr id="3" name="Content Placeholder 2"/>
          <p:cNvSpPr>
            <a:spLocks noGrp="1"/>
          </p:cNvSpPr>
          <p:nvPr>
            <p:ph idx="1"/>
          </p:nvPr>
        </p:nvSpPr>
        <p:spPr/>
        <p:txBody>
          <a:bodyPr>
            <a:normAutofit lnSpcReduction="10000"/>
          </a:bodyPr>
          <a:lstStyle/>
          <a:p>
            <a:r>
              <a:rPr lang="en-MY" sz="2400" dirty="0"/>
              <a:t>Nuclear reactor core structural material and nuclear fuels are used in a very hostile environment of high temperature, high pressure </a:t>
            </a:r>
            <a:r>
              <a:rPr lang="en-MY" sz="2400" dirty="0" smtClean="0"/>
              <a:t>and with </a:t>
            </a:r>
            <a:r>
              <a:rPr lang="en-MY" sz="2400" dirty="0"/>
              <a:t>intense beta, gamma and neutron irradiation.</a:t>
            </a:r>
            <a:endParaRPr lang="en-MY" sz="2400" dirty="0" smtClean="0"/>
          </a:p>
          <a:p>
            <a:r>
              <a:rPr lang="en-MY" sz="2400" dirty="0"/>
              <a:t>Materials in a high radiation environment </a:t>
            </a:r>
            <a:r>
              <a:rPr lang="en-MY" sz="2400" dirty="0" smtClean="0"/>
              <a:t>can </a:t>
            </a:r>
            <a:r>
              <a:rPr lang="en-MY" sz="2400" dirty="0"/>
              <a:t>undergo unique </a:t>
            </a:r>
            <a:r>
              <a:rPr lang="en-MY" sz="2400" dirty="0" err="1"/>
              <a:t>behaviors</a:t>
            </a:r>
            <a:r>
              <a:rPr lang="en-MY" sz="2400" dirty="0"/>
              <a:t> such as </a:t>
            </a:r>
            <a:r>
              <a:rPr lang="en-MY" sz="2400" dirty="0" smtClean="0"/>
              <a:t>swelling </a:t>
            </a:r>
            <a:r>
              <a:rPr lang="en-MY" sz="2400" dirty="0"/>
              <a:t>and non-thermal creep. </a:t>
            </a:r>
            <a:endParaRPr lang="en-MY" sz="2400" dirty="0" smtClean="0"/>
          </a:p>
          <a:p>
            <a:r>
              <a:rPr lang="en-MY" sz="2400" dirty="0" smtClean="0"/>
              <a:t>Post </a:t>
            </a:r>
            <a:r>
              <a:rPr lang="en-MY" sz="2400" dirty="0"/>
              <a:t>Irradiation Examination (PIE) is the study of used nuclear materials such as nuclear fuel</a:t>
            </a:r>
            <a:r>
              <a:rPr lang="en-MY" sz="2400" dirty="0" smtClean="0"/>
              <a:t>.</a:t>
            </a:r>
          </a:p>
          <a:p>
            <a:r>
              <a:rPr lang="en-MY" sz="2400" dirty="0"/>
              <a:t>information is gained which enables the users of fuel to assure themselves of its quality and it also assists in the development of new fuels. </a:t>
            </a:r>
            <a:endParaRPr lang="en-MY" sz="2400" dirty="0" smtClean="0"/>
          </a:p>
          <a:p>
            <a:r>
              <a:rPr lang="en-MY" sz="2400" dirty="0"/>
              <a:t>After major accidents the core (or what is left of it) is normally subject to PIE in order to find out what happened. </a:t>
            </a:r>
          </a:p>
        </p:txBody>
      </p:sp>
    </p:spTree>
    <p:extLst>
      <p:ext uri="{BB962C8B-B14F-4D97-AF65-F5344CB8AC3E}">
        <p14:creationId xmlns:p14="http://schemas.microsoft.com/office/powerpoint/2010/main" val="622818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PIE Technique</a:t>
            </a:r>
            <a:endParaRPr lang="en-MY" dirty="0"/>
          </a:p>
        </p:txBody>
      </p:sp>
      <p:sp>
        <p:nvSpPr>
          <p:cNvPr id="3" name="Content Placeholder 2"/>
          <p:cNvSpPr>
            <a:spLocks noGrp="1"/>
          </p:cNvSpPr>
          <p:nvPr>
            <p:ph idx="1"/>
          </p:nvPr>
        </p:nvSpPr>
        <p:spPr/>
        <p:txBody>
          <a:bodyPr>
            <a:normAutofit/>
          </a:bodyPr>
          <a:lstStyle/>
          <a:p>
            <a:r>
              <a:rPr lang="en-MY" b="1" dirty="0"/>
              <a:t>F</a:t>
            </a:r>
            <a:r>
              <a:rPr lang="en-MY" b="1" dirty="0" smtClean="0"/>
              <a:t>ull </a:t>
            </a:r>
            <a:r>
              <a:rPr lang="en-MY" b="1" dirty="0"/>
              <a:t>range of non-destructive and destructive PIE </a:t>
            </a:r>
            <a:r>
              <a:rPr lang="en-MY" b="1" dirty="0" smtClean="0"/>
              <a:t>techniques including:</a:t>
            </a:r>
            <a:endParaRPr lang="en-MY" b="1" dirty="0"/>
          </a:p>
          <a:p>
            <a:pPr marL="450850" indent="-177800">
              <a:lnSpc>
                <a:spcPct val="120000"/>
              </a:lnSpc>
              <a:spcBef>
                <a:spcPts val="0"/>
              </a:spcBef>
              <a:spcAft>
                <a:spcPts val="0"/>
              </a:spcAft>
              <a:buFont typeface="Wingdings" panose="05000000000000000000" pitchFamily="2" charset="2"/>
              <a:buChar char="§"/>
            </a:pPr>
            <a:r>
              <a:rPr lang="en-MY" dirty="0"/>
              <a:t>Visual inspection </a:t>
            </a:r>
            <a:endParaRPr lang="en-MY" dirty="0" smtClean="0"/>
          </a:p>
          <a:p>
            <a:pPr marL="450850" indent="-177800">
              <a:lnSpc>
                <a:spcPct val="120000"/>
              </a:lnSpc>
              <a:spcBef>
                <a:spcPts val="0"/>
              </a:spcBef>
              <a:spcAft>
                <a:spcPts val="0"/>
              </a:spcAft>
              <a:buFont typeface="Wingdings" panose="05000000000000000000" pitchFamily="2" charset="2"/>
              <a:buChar char="§"/>
            </a:pPr>
            <a:r>
              <a:rPr lang="en-MY" dirty="0" smtClean="0"/>
              <a:t>Puncturing </a:t>
            </a:r>
            <a:r>
              <a:rPr lang="en-MY" dirty="0"/>
              <a:t>and fission gas analysis </a:t>
            </a:r>
            <a:endParaRPr lang="en-MY" dirty="0" smtClean="0"/>
          </a:p>
          <a:p>
            <a:pPr marL="450850" indent="-177800">
              <a:lnSpc>
                <a:spcPct val="120000"/>
              </a:lnSpc>
              <a:spcBef>
                <a:spcPts val="0"/>
              </a:spcBef>
              <a:spcAft>
                <a:spcPts val="0"/>
              </a:spcAft>
              <a:buFont typeface="Wingdings" panose="05000000000000000000" pitchFamily="2" charset="2"/>
              <a:buChar char="§"/>
            </a:pPr>
            <a:r>
              <a:rPr lang="en-MY" dirty="0" err="1" smtClean="0"/>
              <a:t>Profilometry</a:t>
            </a:r>
            <a:r>
              <a:rPr lang="en-MY" dirty="0" smtClean="0"/>
              <a:t> measurements</a:t>
            </a:r>
            <a:endParaRPr lang="en-MY" dirty="0"/>
          </a:p>
          <a:p>
            <a:pPr marL="450850" indent="-177800">
              <a:lnSpc>
                <a:spcPct val="120000"/>
              </a:lnSpc>
              <a:spcBef>
                <a:spcPts val="0"/>
              </a:spcBef>
              <a:spcAft>
                <a:spcPts val="0"/>
              </a:spcAft>
              <a:buFont typeface="Wingdings" panose="05000000000000000000" pitchFamily="2" charset="2"/>
              <a:buChar char="§"/>
            </a:pPr>
            <a:r>
              <a:rPr lang="en-MY" dirty="0"/>
              <a:t>Eddy current testing </a:t>
            </a:r>
            <a:endParaRPr lang="en-MY" dirty="0" smtClean="0"/>
          </a:p>
          <a:p>
            <a:pPr marL="450850" indent="-177800">
              <a:lnSpc>
                <a:spcPct val="120000"/>
              </a:lnSpc>
              <a:spcBef>
                <a:spcPts val="0"/>
              </a:spcBef>
              <a:spcAft>
                <a:spcPts val="0"/>
              </a:spcAft>
              <a:buFont typeface="Wingdings" panose="05000000000000000000" pitchFamily="2" charset="2"/>
              <a:buChar char="§"/>
            </a:pPr>
            <a:r>
              <a:rPr lang="en-MY" dirty="0" smtClean="0"/>
              <a:t>Eddy </a:t>
            </a:r>
            <a:r>
              <a:rPr lang="en-MY" dirty="0"/>
              <a:t>current oxide </a:t>
            </a:r>
            <a:r>
              <a:rPr lang="en-MY" dirty="0" smtClean="0"/>
              <a:t>measurement.</a:t>
            </a:r>
            <a:endParaRPr lang="en-MY" dirty="0"/>
          </a:p>
          <a:p>
            <a:pPr marL="450850" indent="-177800">
              <a:lnSpc>
                <a:spcPct val="120000"/>
              </a:lnSpc>
              <a:spcBef>
                <a:spcPts val="0"/>
              </a:spcBef>
              <a:spcAft>
                <a:spcPts val="0"/>
              </a:spcAft>
              <a:buFont typeface="Wingdings" panose="05000000000000000000" pitchFamily="2" charset="2"/>
              <a:buChar char="§"/>
            </a:pPr>
            <a:r>
              <a:rPr lang="en-MY" dirty="0"/>
              <a:t>Gamma </a:t>
            </a:r>
            <a:r>
              <a:rPr lang="en-MY" dirty="0" smtClean="0"/>
              <a:t>scanning</a:t>
            </a:r>
            <a:endParaRPr lang="en-MY" dirty="0"/>
          </a:p>
          <a:p>
            <a:pPr marL="450850" indent="-177800">
              <a:lnSpc>
                <a:spcPct val="120000"/>
              </a:lnSpc>
              <a:spcBef>
                <a:spcPts val="0"/>
              </a:spcBef>
              <a:spcAft>
                <a:spcPts val="0"/>
              </a:spcAft>
              <a:buFont typeface="Wingdings" panose="05000000000000000000" pitchFamily="2" charset="2"/>
              <a:buChar char="§"/>
            </a:pPr>
            <a:r>
              <a:rPr lang="en-MY" dirty="0"/>
              <a:t>Light optic and scanning electron microscopy </a:t>
            </a:r>
            <a:endParaRPr lang="en-MY" dirty="0" smtClean="0"/>
          </a:p>
          <a:p>
            <a:pPr marL="450850" indent="-177800">
              <a:lnSpc>
                <a:spcPct val="120000"/>
              </a:lnSpc>
              <a:spcBef>
                <a:spcPts val="0"/>
              </a:spcBef>
              <a:spcAft>
                <a:spcPts val="0"/>
              </a:spcAft>
              <a:buFont typeface="Wingdings" panose="05000000000000000000" pitchFamily="2" charset="2"/>
              <a:buChar char="§"/>
            </a:pPr>
            <a:r>
              <a:rPr lang="en-MY" dirty="0" smtClean="0"/>
              <a:t>Wavelength </a:t>
            </a:r>
            <a:r>
              <a:rPr lang="en-MY" dirty="0"/>
              <a:t>dispersive element analysis </a:t>
            </a:r>
            <a:endParaRPr lang="en-MY" dirty="0" smtClean="0"/>
          </a:p>
          <a:p>
            <a:pPr marL="450850" indent="-177800">
              <a:lnSpc>
                <a:spcPct val="120000"/>
              </a:lnSpc>
              <a:spcBef>
                <a:spcPts val="0"/>
              </a:spcBef>
              <a:spcAft>
                <a:spcPts val="0"/>
              </a:spcAft>
              <a:buFont typeface="Wingdings" panose="05000000000000000000" pitchFamily="2" charset="2"/>
              <a:buChar char="§"/>
            </a:pPr>
            <a:r>
              <a:rPr lang="en-MY" dirty="0" smtClean="0"/>
              <a:t>ICP-MS</a:t>
            </a:r>
            <a:endParaRPr lang="en-MY" dirty="0"/>
          </a:p>
        </p:txBody>
      </p:sp>
    </p:spTree>
    <p:extLst>
      <p:ext uri="{BB962C8B-B14F-4D97-AF65-F5344CB8AC3E}">
        <p14:creationId xmlns:p14="http://schemas.microsoft.com/office/powerpoint/2010/main" val="815915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PIE Technique</a:t>
            </a:r>
            <a:endParaRPr lang="en-MY" dirty="0"/>
          </a:p>
        </p:txBody>
      </p:sp>
      <p:sp>
        <p:nvSpPr>
          <p:cNvPr id="3" name="Content Placeholder 2"/>
          <p:cNvSpPr>
            <a:spLocks noGrp="1"/>
          </p:cNvSpPr>
          <p:nvPr>
            <p:ph idx="1"/>
          </p:nvPr>
        </p:nvSpPr>
        <p:spPr/>
        <p:txBody>
          <a:bodyPr>
            <a:normAutofit fontScale="92500" lnSpcReduction="20000"/>
          </a:bodyPr>
          <a:lstStyle/>
          <a:p>
            <a:r>
              <a:rPr lang="en-MY" dirty="0"/>
              <a:t>F</a:t>
            </a:r>
            <a:r>
              <a:rPr lang="en-MY" dirty="0" smtClean="0"/>
              <a:t>ull </a:t>
            </a:r>
            <a:r>
              <a:rPr lang="en-MY" dirty="0"/>
              <a:t>range of non-destructive and destructive PIE </a:t>
            </a:r>
            <a:r>
              <a:rPr lang="en-MY" dirty="0" smtClean="0"/>
              <a:t>techniques including:</a:t>
            </a:r>
            <a:endParaRPr lang="en-MY" dirty="0"/>
          </a:p>
          <a:p>
            <a:pPr marL="450850" indent="-177800">
              <a:lnSpc>
                <a:spcPct val="120000"/>
              </a:lnSpc>
              <a:spcBef>
                <a:spcPts val="0"/>
              </a:spcBef>
              <a:spcAft>
                <a:spcPts val="0"/>
              </a:spcAft>
              <a:buFont typeface="Wingdings" panose="05000000000000000000" pitchFamily="2" charset="2"/>
              <a:buChar char="§"/>
            </a:pPr>
            <a:r>
              <a:rPr lang="en-MY" dirty="0"/>
              <a:t>Visual inspection – an initial inspection of the rod. Defects and damage are documented.</a:t>
            </a:r>
          </a:p>
          <a:p>
            <a:pPr marL="450850" indent="-177800">
              <a:lnSpc>
                <a:spcPct val="120000"/>
              </a:lnSpc>
              <a:spcBef>
                <a:spcPts val="0"/>
              </a:spcBef>
              <a:spcAft>
                <a:spcPts val="0"/>
              </a:spcAft>
              <a:buFont typeface="Wingdings" panose="05000000000000000000" pitchFamily="2" charset="2"/>
              <a:buChar char="§"/>
            </a:pPr>
            <a:r>
              <a:rPr lang="en-MY" dirty="0"/>
              <a:t>Puncturing and fission gas analysis – the rod is punctured and the accumulated gas is </a:t>
            </a:r>
            <a:r>
              <a:rPr lang="en-MY" dirty="0" err="1"/>
              <a:t>analyzed</a:t>
            </a:r>
            <a:r>
              <a:rPr lang="en-MY" dirty="0"/>
              <a:t> using gas mass spectrometry.</a:t>
            </a:r>
          </a:p>
          <a:p>
            <a:pPr marL="450850" indent="-177800">
              <a:lnSpc>
                <a:spcPct val="120000"/>
              </a:lnSpc>
              <a:spcBef>
                <a:spcPts val="0"/>
              </a:spcBef>
              <a:spcAft>
                <a:spcPts val="0"/>
              </a:spcAft>
              <a:buFont typeface="Wingdings" panose="05000000000000000000" pitchFamily="2" charset="2"/>
              <a:buChar char="§"/>
            </a:pPr>
            <a:r>
              <a:rPr lang="en-MY" dirty="0" err="1"/>
              <a:t>Profilometry</a:t>
            </a:r>
            <a:r>
              <a:rPr lang="en-MY" dirty="0"/>
              <a:t> measurements – the measurements provide a diameter profile for the rod.</a:t>
            </a:r>
          </a:p>
          <a:p>
            <a:pPr marL="450850" indent="-177800">
              <a:lnSpc>
                <a:spcPct val="120000"/>
              </a:lnSpc>
              <a:spcBef>
                <a:spcPts val="0"/>
              </a:spcBef>
              <a:spcAft>
                <a:spcPts val="0"/>
              </a:spcAft>
              <a:buFont typeface="Wingdings" panose="05000000000000000000" pitchFamily="2" charset="2"/>
              <a:buChar char="§"/>
            </a:pPr>
            <a:r>
              <a:rPr lang="en-MY" dirty="0"/>
              <a:t>Eddy current testing – detects any defects that are not visible.</a:t>
            </a:r>
          </a:p>
          <a:p>
            <a:pPr marL="450850" indent="-177800">
              <a:lnSpc>
                <a:spcPct val="120000"/>
              </a:lnSpc>
              <a:spcBef>
                <a:spcPts val="0"/>
              </a:spcBef>
              <a:spcAft>
                <a:spcPts val="0"/>
              </a:spcAft>
              <a:buFont typeface="Wingdings" panose="05000000000000000000" pitchFamily="2" charset="2"/>
              <a:buChar char="§"/>
            </a:pPr>
            <a:r>
              <a:rPr lang="en-MY" dirty="0"/>
              <a:t>Eddy current oxide measurement – measurements of the outer oxide thickness.</a:t>
            </a:r>
          </a:p>
          <a:p>
            <a:pPr marL="450850" indent="-177800">
              <a:lnSpc>
                <a:spcPct val="120000"/>
              </a:lnSpc>
              <a:spcBef>
                <a:spcPts val="0"/>
              </a:spcBef>
              <a:spcAft>
                <a:spcPts val="0"/>
              </a:spcAft>
              <a:buFont typeface="Wingdings" panose="05000000000000000000" pitchFamily="2" charset="2"/>
              <a:buChar char="§"/>
            </a:pPr>
            <a:r>
              <a:rPr lang="en-MY" dirty="0"/>
              <a:t>Gamma scanning – the activity of selected nuclides is measured as a function of the axial position.</a:t>
            </a:r>
          </a:p>
          <a:p>
            <a:pPr marL="450850" indent="-177800">
              <a:lnSpc>
                <a:spcPct val="120000"/>
              </a:lnSpc>
              <a:spcBef>
                <a:spcPts val="0"/>
              </a:spcBef>
              <a:spcAft>
                <a:spcPts val="0"/>
              </a:spcAft>
              <a:buFont typeface="Wingdings" panose="05000000000000000000" pitchFamily="2" charset="2"/>
              <a:buChar char="§"/>
            </a:pPr>
            <a:r>
              <a:rPr lang="en-MY" dirty="0"/>
              <a:t>Light optic and scanning electron microscopy – metallographic and </a:t>
            </a:r>
            <a:r>
              <a:rPr lang="en-MY" dirty="0" err="1"/>
              <a:t>ceramographic</a:t>
            </a:r>
            <a:r>
              <a:rPr lang="en-MY" dirty="0"/>
              <a:t> studies of cladding and pellets.</a:t>
            </a:r>
          </a:p>
          <a:p>
            <a:pPr marL="450850" indent="-177800">
              <a:lnSpc>
                <a:spcPct val="120000"/>
              </a:lnSpc>
              <a:spcBef>
                <a:spcPts val="0"/>
              </a:spcBef>
              <a:spcAft>
                <a:spcPts val="0"/>
              </a:spcAft>
              <a:buFont typeface="Wingdings" panose="05000000000000000000" pitchFamily="2" charset="2"/>
              <a:buChar char="§"/>
            </a:pPr>
            <a:r>
              <a:rPr lang="en-MY" dirty="0"/>
              <a:t>Wavelength dispersive element analysis – quantitative and qualitative element analysis for fuel pellet radial burnup profile.</a:t>
            </a:r>
          </a:p>
          <a:p>
            <a:pPr marL="450850" indent="-177800">
              <a:lnSpc>
                <a:spcPct val="120000"/>
              </a:lnSpc>
              <a:spcBef>
                <a:spcPts val="0"/>
              </a:spcBef>
              <a:spcAft>
                <a:spcPts val="0"/>
              </a:spcAft>
              <a:buFont typeface="Wingdings" panose="05000000000000000000" pitchFamily="2" charset="2"/>
              <a:buChar char="§"/>
            </a:pPr>
            <a:r>
              <a:rPr lang="en-MY" dirty="0"/>
              <a:t>ICP-MS – chemical analysis of dissolved fuel specimens</a:t>
            </a:r>
          </a:p>
        </p:txBody>
      </p:sp>
    </p:spTree>
    <p:extLst>
      <p:ext uri="{BB962C8B-B14F-4D97-AF65-F5344CB8AC3E}">
        <p14:creationId xmlns:p14="http://schemas.microsoft.com/office/powerpoint/2010/main" val="22618668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4000" dirty="0"/>
              <a:t>Case Study 1: 55GWd/t High Burnup Fuel of PWR </a:t>
            </a:r>
            <a:r>
              <a:rPr lang="en-MY" sz="4000" dirty="0" smtClean="0"/>
              <a:t>in Japan</a:t>
            </a:r>
            <a:endParaRPr lang="en-MY" sz="4000" dirty="0"/>
          </a:p>
        </p:txBody>
      </p:sp>
      <p:sp>
        <p:nvSpPr>
          <p:cNvPr id="3" name="Content Placeholder 2"/>
          <p:cNvSpPr>
            <a:spLocks noGrp="1"/>
          </p:cNvSpPr>
          <p:nvPr>
            <p:ph idx="1"/>
          </p:nvPr>
        </p:nvSpPr>
        <p:spPr/>
        <p:txBody>
          <a:bodyPr>
            <a:normAutofit/>
          </a:bodyPr>
          <a:lstStyle/>
          <a:p>
            <a:r>
              <a:rPr lang="en-MY" sz="2400" dirty="0"/>
              <a:t>Japanese  PWR  utilities  are  planning  to  increase  the  burnup  of  fuel  from  48  </a:t>
            </a:r>
            <a:r>
              <a:rPr lang="en-MY" sz="2400" dirty="0" err="1"/>
              <a:t>GWd</a:t>
            </a:r>
            <a:r>
              <a:rPr lang="en-MY" sz="2400" dirty="0"/>
              <a:t>/t  </a:t>
            </a:r>
            <a:r>
              <a:rPr lang="en-MY" sz="2400" dirty="0" smtClean="0"/>
              <a:t>to 55GWd/t </a:t>
            </a:r>
          </a:p>
          <a:p>
            <a:r>
              <a:rPr lang="en-MY" sz="2400" dirty="0"/>
              <a:t>In order to confirm the integrity of the fuel prior to the practical use of 55 </a:t>
            </a:r>
            <a:r>
              <a:rPr lang="en-MY" sz="2400" dirty="0" err="1"/>
              <a:t>GWd</a:t>
            </a:r>
            <a:r>
              <a:rPr lang="en-MY" sz="2400" dirty="0"/>
              <a:t>/t </a:t>
            </a:r>
            <a:r>
              <a:rPr lang="en-MY" sz="2400" dirty="0" smtClean="0"/>
              <a:t>fuel</a:t>
            </a:r>
            <a:r>
              <a:rPr lang="en-MY" sz="2400" dirty="0"/>
              <a:t>, the present PIE was conducted at the fuel hot laboratory </a:t>
            </a:r>
            <a:r>
              <a:rPr lang="en-MY" sz="2400" dirty="0" smtClean="0"/>
              <a:t>using </a:t>
            </a:r>
            <a:r>
              <a:rPr lang="en-MY" sz="2400" dirty="0"/>
              <a:t>55 </a:t>
            </a:r>
            <a:r>
              <a:rPr lang="en-MY" sz="2400" dirty="0" err="1"/>
              <a:t>GWd</a:t>
            </a:r>
            <a:r>
              <a:rPr lang="en-MY" sz="2400" dirty="0"/>
              <a:t>/t fuel </a:t>
            </a:r>
            <a:r>
              <a:rPr lang="en-MY" sz="2400" dirty="0" smtClean="0"/>
              <a:t>rods </a:t>
            </a:r>
            <a:r>
              <a:rPr lang="en-MY" sz="2400" dirty="0"/>
              <a:t>which had been spent for four cycles at a PWR plant in </a:t>
            </a:r>
            <a:r>
              <a:rPr lang="en-MY" sz="2400" dirty="0" smtClean="0"/>
              <a:t>Japan</a:t>
            </a:r>
            <a:r>
              <a:rPr lang="en-MY" sz="2400" dirty="0"/>
              <a:t>. </a:t>
            </a:r>
            <a:endParaRPr lang="en-MY" sz="2400" dirty="0" smtClean="0"/>
          </a:p>
          <a:p>
            <a:r>
              <a:rPr lang="en-MY" sz="2400" dirty="0" smtClean="0"/>
              <a:t>The </a:t>
            </a:r>
            <a:r>
              <a:rPr lang="en-MY" sz="2400" dirty="0"/>
              <a:t>average burnup of </a:t>
            </a:r>
            <a:r>
              <a:rPr lang="en-MY" sz="2400" dirty="0" smtClean="0"/>
              <a:t>a </a:t>
            </a:r>
            <a:r>
              <a:rPr lang="en-MY" sz="2400" dirty="0"/>
              <a:t>fuel assembly was 52 </a:t>
            </a:r>
            <a:r>
              <a:rPr lang="en-MY" sz="2400" dirty="0" err="1"/>
              <a:t>GWd</a:t>
            </a:r>
            <a:r>
              <a:rPr lang="en-MY" sz="2400" dirty="0"/>
              <a:t>/t and 13 fuel rods were removed from the assembly for their </a:t>
            </a:r>
            <a:r>
              <a:rPr lang="en-MY" sz="2400" dirty="0" smtClean="0"/>
              <a:t>transportation  </a:t>
            </a:r>
            <a:r>
              <a:rPr lang="en-MY" sz="2400" dirty="0"/>
              <a:t>to  a  hot  laboratory.  The  assembly  was  the  17  x  17  type  with  advanced  fuel </a:t>
            </a:r>
            <a:r>
              <a:rPr lang="en-MY" sz="2400" dirty="0" smtClean="0"/>
              <a:t>materials</a:t>
            </a:r>
            <a:endParaRPr lang="en-MY" sz="2400" dirty="0"/>
          </a:p>
        </p:txBody>
      </p:sp>
    </p:spTree>
    <p:extLst>
      <p:ext uri="{BB962C8B-B14F-4D97-AF65-F5344CB8AC3E}">
        <p14:creationId xmlns:p14="http://schemas.microsoft.com/office/powerpoint/2010/main" val="324712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a:bodyPr>
          <a:lstStyle/>
          <a:p>
            <a:r>
              <a:rPr lang="en-MY" sz="2400" dirty="0"/>
              <a:t>That is three types of the claddings: </a:t>
            </a:r>
            <a:r>
              <a:rPr lang="en-MY" sz="2400" dirty="0" smtClean="0"/>
              <a:t>1. </a:t>
            </a:r>
            <a:r>
              <a:rPr lang="en-MY" sz="2400" dirty="0"/>
              <a:t>Zircaloy-4 claddings, which are currently in </a:t>
            </a:r>
            <a:r>
              <a:rPr lang="en-MY" sz="2400" dirty="0" smtClean="0"/>
              <a:t>use</a:t>
            </a:r>
            <a:r>
              <a:rPr lang="en-MY" sz="2400" dirty="0"/>
              <a:t>, </a:t>
            </a:r>
            <a:r>
              <a:rPr lang="en-MY" sz="2400" dirty="0" smtClean="0"/>
              <a:t>2. </a:t>
            </a:r>
            <a:r>
              <a:rPr lang="en-MY" sz="2400" dirty="0"/>
              <a:t>MDA and </a:t>
            </a:r>
            <a:r>
              <a:rPr lang="en-MY" sz="2400" dirty="0" smtClean="0"/>
              <a:t>3. </a:t>
            </a:r>
            <a:r>
              <a:rPr lang="en-MY" sz="2400" dirty="0"/>
              <a:t>ZIRLO </a:t>
            </a:r>
            <a:r>
              <a:rPr lang="en-MY" sz="2400" dirty="0" smtClean="0"/>
              <a:t>as </a:t>
            </a:r>
            <a:r>
              <a:rPr lang="en-MY" sz="2400" dirty="0"/>
              <a:t>improved corrosion-resistant </a:t>
            </a:r>
            <a:r>
              <a:rPr lang="en-MY" sz="2400" dirty="0" smtClean="0"/>
              <a:t>claddings</a:t>
            </a:r>
          </a:p>
          <a:p>
            <a:r>
              <a:rPr lang="en-MY" sz="2400" dirty="0"/>
              <a:t>three types of </a:t>
            </a:r>
            <a:r>
              <a:rPr lang="en-MY" sz="2400" dirty="0" smtClean="0"/>
              <a:t>fuel  </a:t>
            </a:r>
            <a:r>
              <a:rPr lang="en-MY" sz="2400" dirty="0"/>
              <a:t>pellets  :  </a:t>
            </a:r>
            <a:r>
              <a:rPr lang="en-MY" sz="2400" dirty="0" smtClean="0"/>
              <a:t>1.  </a:t>
            </a:r>
            <a:r>
              <a:rPr lang="en-MY" sz="2400" dirty="0"/>
              <a:t>pellets  currently  in  use,  </a:t>
            </a:r>
            <a:r>
              <a:rPr lang="en-MY" sz="2400" dirty="0" smtClean="0"/>
              <a:t>2.  </a:t>
            </a:r>
            <a:r>
              <a:rPr lang="en-MY" sz="2400" dirty="0"/>
              <a:t>large  grain-size  pellets  aimed  at  reducing  the </a:t>
            </a:r>
            <a:r>
              <a:rPr lang="en-MY" sz="2400" dirty="0" smtClean="0"/>
              <a:t>released  </a:t>
            </a:r>
            <a:r>
              <a:rPr lang="en-MY" sz="2400" dirty="0"/>
              <a:t>amount  of  FP  gas  and  </a:t>
            </a:r>
            <a:r>
              <a:rPr lang="en-MY" sz="2400" dirty="0" smtClean="0"/>
              <a:t>3.  </a:t>
            </a:r>
            <a:r>
              <a:rPr lang="en-MY" sz="2400" dirty="0"/>
              <a:t>pellets  with  added  </a:t>
            </a:r>
            <a:r>
              <a:rPr lang="en-MY" sz="2400" dirty="0" smtClean="0"/>
              <a:t>Gd2O3   </a:t>
            </a:r>
            <a:r>
              <a:rPr lang="en-MY" sz="2400" dirty="0"/>
              <a:t>at  a  </a:t>
            </a:r>
            <a:r>
              <a:rPr lang="en-MY" sz="2400" dirty="0" smtClean="0"/>
              <a:t>loading  </a:t>
            </a:r>
            <a:r>
              <a:rPr lang="en-MY" sz="2400" dirty="0"/>
              <a:t>of  10  </a:t>
            </a:r>
            <a:r>
              <a:rPr lang="en-MY" sz="2400" dirty="0" err="1"/>
              <a:t>wt</a:t>
            </a:r>
            <a:r>
              <a:rPr lang="en-MY" sz="2400" dirty="0"/>
              <a:t>%</a:t>
            </a:r>
          </a:p>
        </p:txBody>
      </p:sp>
    </p:spTree>
    <p:extLst>
      <p:ext uri="{BB962C8B-B14F-4D97-AF65-F5344CB8AC3E}">
        <p14:creationId xmlns:p14="http://schemas.microsoft.com/office/powerpoint/2010/main" val="1791648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097281" y="1845734"/>
            <a:ext cx="5659780" cy="4023360"/>
          </a:xfrm>
        </p:spPr>
        <p:txBody>
          <a:bodyPr>
            <a:normAutofit/>
          </a:bodyPr>
          <a:lstStyle/>
          <a:p>
            <a:r>
              <a:rPr lang="el-GR" sz="2400" dirty="0"/>
              <a:t>(1)  γ </a:t>
            </a:r>
            <a:r>
              <a:rPr lang="en-MY" sz="2400" dirty="0"/>
              <a:t>Scanning Measurement </a:t>
            </a:r>
            <a:endParaRPr lang="en-MY" sz="2400" dirty="0" smtClean="0"/>
          </a:p>
          <a:p>
            <a:r>
              <a:rPr lang="en-MY" sz="2200" dirty="0"/>
              <a:t>The  γ  scanning  measurement  was  conducted  to  confirm  the  burnup  along  the  </a:t>
            </a:r>
            <a:r>
              <a:rPr lang="en-MY" sz="2200" dirty="0" smtClean="0"/>
              <a:t>axial direction </a:t>
            </a:r>
            <a:r>
              <a:rPr lang="en-MY" sz="2200" dirty="0"/>
              <a:t>of the fuel rods and the migration of FP. </a:t>
            </a:r>
            <a:endParaRPr lang="en-MY" sz="2200" dirty="0" smtClean="0"/>
          </a:p>
          <a:p>
            <a:r>
              <a:rPr lang="en-MY" sz="2200" dirty="0" smtClean="0"/>
              <a:t>The </a:t>
            </a:r>
            <a:r>
              <a:rPr lang="en-MY" sz="2200" dirty="0"/>
              <a:t>observed γ ray intensity </a:t>
            </a:r>
            <a:r>
              <a:rPr lang="en-MY" sz="2200" dirty="0" smtClean="0"/>
              <a:t>showed </a:t>
            </a:r>
            <a:r>
              <a:rPr lang="en-MY" sz="2200" dirty="0"/>
              <a:t>an almost flat pattern except at the grid section and the upper and lower ends, </a:t>
            </a:r>
            <a:r>
              <a:rPr lang="en-MY" sz="2200" dirty="0" smtClean="0"/>
              <a:t>confirming </a:t>
            </a:r>
            <a:r>
              <a:rPr lang="en-MY" sz="2200" dirty="0"/>
              <a:t>almost even burning along the axial direction. </a:t>
            </a:r>
          </a:p>
        </p:txBody>
      </p:sp>
      <p:sp>
        <p:nvSpPr>
          <p:cNvPr id="4" name="Rectangle 3"/>
          <p:cNvSpPr/>
          <p:nvPr/>
        </p:nvSpPr>
        <p:spPr>
          <a:xfrm>
            <a:off x="1216141" y="5243054"/>
            <a:ext cx="5659780" cy="646331"/>
          </a:xfrm>
          <a:prstGeom prst="rect">
            <a:avLst/>
          </a:prstGeom>
        </p:spPr>
        <p:txBody>
          <a:bodyPr wrap="square">
            <a:spAutoFit/>
          </a:bodyPr>
          <a:lstStyle/>
          <a:p>
            <a:r>
              <a:rPr lang="en-MY" dirty="0" smtClean="0"/>
              <a:t>Measurement </a:t>
            </a:r>
            <a:r>
              <a:rPr lang="en-MY" dirty="0"/>
              <a:t>results of the γ ray intensity of Cs-137 along the axial direction. </a:t>
            </a:r>
          </a:p>
        </p:txBody>
      </p:sp>
      <p:pic>
        <p:nvPicPr>
          <p:cNvPr id="5" name="Picture 4"/>
          <p:cNvPicPr>
            <a:picLocks noChangeAspect="1"/>
          </p:cNvPicPr>
          <p:nvPr/>
        </p:nvPicPr>
        <p:blipFill>
          <a:blip r:embed="rId2"/>
          <a:stretch>
            <a:fillRect/>
          </a:stretch>
        </p:blipFill>
        <p:spPr>
          <a:xfrm>
            <a:off x="6875920" y="1011981"/>
            <a:ext cx="4769563" cy="5339838"/>
          </a:xfrm>
          <a:prstGeom prst="rect">
            <a:avLst/>
          </a:prstGeom>
        </p:spPr>
      </p:pic>
    </p:spTree>
    <p:extLst>
      <p:ext uri="{BB962C8B-B14F-4D97-AF65-F5344CB8AC3E}">
        <p14:creationId xmlns:p14="http://schemas.microsoft.com/office/powerpoint/2010/main" val="2500617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097279" y="1845734"/>
            <a:ext cx="5517277" cy="4023360"/>
          </a:xfrm>
        </p:spPr>
        <p:txBody>
          <a:bodyPr>
            <a:normAutofit/>
          </a:bodyPr>
          <a:lstStyle/>
          <a:p>
            <a:r>
              <a:rPr lang="en-MY" sz="2400" dirty="0"/>
              <a:t>(2)  Measurement of </a:t>
            </a:r>
            <a:r>
              <a:rPr lang="en-MY" sz="2400" dirty="0" smtClean="0"/>
              <a:t>Dimensions</a:t>
            </a:r>
          </a:p>
          <a:p>
            <a:r>
              <a:rPr lang="en-MY" dirty="0" smtClean="0"/>
              <a:t>Figure shows </a:t>
            </a:r>
            <a:r>
              <a:rPr lang="en-MY" dirty="0"/>
              <a:t>the measurement results of the fuel rod length. </a:t>
            </a:r>
            <a:endParaRPr lang="en-MY" dirty="0" smtClean="0"/>
          </a:p>
          <a:p>
            <a:r>
              <a:rPr lang="en-MY" dirty="0" smtClean="0"/>
              <a:t>The </a:t>
            </a:r>
            <a:r>
              <a:rPr lang="en-MY" dirty="0"/>
              <a:t>rod length changes </a:t>
            </a:r>
            <a:r>
              <a:rPr lang="en-MY" dirty="0" smtClean="0"/>
              <a:t>was  </a:t>
            </a:r>
            <a:r>
              <a:rPr lang="en-MY" dirty="0"/>
              <a:t>smaller  with  the  improved  corrosion-resistant  claddings  (</a:t>
            </a:r>
            <a:r>
              <a:rPr lang="en-MY" dirty="0" smtClean="0"/>
              <a:t>MDA/ZIRLO)  </a:t>
            </a:r>
            <a:r>
              <a:rPr lang="en-MY" dirty="0"/>
              <a:t>than </a:t>
            </a:r>
            <a:r>
              <a:rPr lang="en-MY" dirty="0" smtClean="0"/>
              <a:t>current </a:t>
            </a:r>
            <a:r>
              <a:rPr lang="en-MY" dirty="0"/>
              <a:t>Zircaloy-4 claddings, presumably because of the different alloy constituents of </a:t>
            </a:r>
            <a:r>
              <a:rPr lang="en-MY" dirty="0" smtClean="0"/>
              <a:t>these </a:t>
            </a:r>
            <a:r>
              <a:rPr lang="en-MY" dirty="0"/>
              <a:t>claddings. </a:t>
            </a:r>
            <a:endParaRPr lang="en-MY" dirty="0" smtClean="0"/>
          </a:p>
          <a:p>
            <a:r>
              <a:rPr lang="en-MY" dirty="0" smtClean="0"/>
              <a:t>Meanwhile</a:t>
            </a:r>
            <a:r>
              <a:rPr lang="en-MY" dirty="0"/>
              <a:t>, the fuel rods containing large grain-size pellets showed a </a:t>
            </a:r>
            <a:r>
              <a:rPr lang="en-MY" dirty="0" smtClean="0"/>
              <a:t>larger </a:t>
            </a:r>
            <a:r>
              <a:rPr lang="en-MY" dirty="0"/>
              <a:t>rod length changes, presumably because of the influence of PCMI.  </a:t>
            </a:r>
          </a:p>
        </p:txBody>
      </p:sp>
      <p:pic>
        <p:nvPicPr>
          <p:cNvPr id="4" name="Picture 3"/>
          <p:cNvPicPr>
            <a:picLocks noChangeAspect="1"/>
          </p:cNvPicPr>
          <p:nvPr/>
        </p:nvPicPr>
        <p:blipFill>
          <a:blip r:embed="rId2"/>
          <a:stretch>
            <a:fillRect/>
          </a:stretch>
        </p:blipFill>
        <p:spPr>
          <a:xfrm>
            <a:off x="6614556" y="2118904"/>
            <a:ext cx="5468968" cy="3477019"/>
          </a:xfrm>
          <a:prstGeom prst="rect">
            <a:avLst/>
          </a:prstGeom>
        </p:spPr>
      </p:pic>
    </p:spTree>
    <p:extLst>
      <p:ext uri="{BB962C8B-B14F-4D97-AF65-F5344CB8AC3E}">
        <p14:creationId xmlns:p14="http://schemas.microsoft.com/office/powerpoint/2010/main" val="2378031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Fuel Behaviour</a:t>
            </a:r>
            <a:endParaRPr lang="en-MY" dirty="0"/>
          </a:p>
        </p:txBody>
      </p:sp>
      <p:sp>
        <p:nvSpPr>
          <p:cNvPr id="3" name="Content Placeholder 2"/>
          <p:cNvSpPr>
            <a:spLocks noGrp="1"/>
          </p:cNvSpPr>
          <p:nvPr>
            <p:ph idx="1"/>
          </p:nvPr>
        </p:nvSpPr>
        <p:spPr/>
        <p:txBody>
          <a:bodyPr>
            <a:normAutofit/>
          </a:bodyPr>
          <a:lstStyle/>
          <a:p>
            <a:r>
              <a:rPr lang="en-MY" sz="2800" dirty="0"/>
              <a:t>Fuel </a:t>
            </a:r>
            <a:r>
              <a:rPr lang="en-MY" sz="2800" dirty="0" err="1"/>
              <a:t>behavior</a:t>
            </a:r>
            <a:r>
              <a:rPr lang="en-MY" sz="2800" dirty="0"/>
              <a:t> = comprehensive interaction of many factors </a:t>
            </a:r>
            <a:endParaRPr lang="en-MY" sz="2800" dirty="0" smtClean="0"/>
          </a:p>
          <a:p>
            <a:r>
              <a:rPr lang="en-MY" sz="2800" dirty="0"/>
              <a:t>・temperature    </a:t>
            </a:r>
            <a:endParaRPr lang="en-MY" sz="2800" dirty="0" smtClean="0"/>
          </a:p>
          <a:p>
            <a:r>
              <a:rPr lang="en-MY" sz="2800" dirty="0" smtClean="0"/>
              <a:t>・</a:t>
            </a:r>
            <a:r>
              <a:rPr lang="en-MY" sz="2800" dirty="0"/>
              <a:t>neutron flux   </a:t>
            </a:r>
          </a:p>
          <a:p>
            <a:r>
              <a:rPr lang="en-MY" sz="2800" dirty="0"/>
              <a:t>・</a:t>
            </a:r>
            <a:r>
              <a:rPr lang="en-MY" sz="2800" dirty="0" err="1"/>
              <a:t>fission：heat</a:t>
            </a:r>
            <a:r>
              <a:rPr lang="en-MY" sz="2800" dirty="0"/>
              <a:t> generation, Fission Products accumulation   </a:t>
            </a:r>
          </a:p>
          <a:p>
            <a:r>
              <a:rPr lang="en-MY" sz="2800" dirty="0"/>
              <a:t>・micro and macro </a:t>
            </a:r>
          </a:p>
        </p:txBody>
      </p:sp>
    </p:spTree>
    <p:extLst>
      <p:ext uri="{BB962C8B-B14F-4D97-AF65-F5344CB8AC3E}">
        <p14:creationId xmlns:p14="http://schemas.microsoft.com/office/powerpoint/2010/main" val="2367580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097280" y="1845734"/>
            <a:ext cx="5243364" cy="4023360"/>
          </a:xfrm>
        </p:spPr>
        <p:txBody>
          <a:bodyPr>
            <a:normAutofit/>
          </a:bodyPr>
          <a:lstStyle/>
          <a:p>
            <a:r>
              <a:rPr lang="en-MY" sz="2400" dirty="0"/>
              <a:t>(3)  Measurement of FP Gas Release Rate </a:t>
            </a:r>
          </a:p>
          <a:p>
            <a:r>
              <a:rPr lang="en-MY" sz="2200" dirty="0" smtClean="0"/>
              <a:t>The </a:t>
            </a:r>
            <a:r>
              <a:rPr lang="en-MY" sz="2200" dirty="0"/>
              <a:t>puncture test was conducted to check </a:t>
            </a:r>
            <a:r>
              <a:rPr lang="en-MY" sz="2200" dirty="0" smtClean="0"/>
              <a:t>the released </a:t>
            </a:r>
            <a:r>
              <a:rPr lang="en-MY" sz="2200" dirty="0"/>
              <a:t>amount of FP gas. </a:t>
            </a:r>
            <a:endParaRPr lang="en-MY" sz="2200" dirty="0" smtClean="0"/>
          </a:p>
          <a:p>
            <a:r>
              <a:rPr lang="en-MY" sz="2200" dirty="0" smtClean="0"/>
              <a:t>While </a:t>
            </a:r>
            <a:r>
              <a:rPr lang="en-MY" sz="2200" dirty="0"/>
              <a:t>the FP gas release rate increased </a:t>
            </a:r>
            <a:r>
              <a:rPr lang="en-MY" sz="2200" dirty="0" smtClean="0"/>
              <a:t>with </a:t>
            </a:r>
            <a:r>
              <a:rPr lang="en-MY" sz="2200" dirty="0"/>
              <a:t>increased burnup, the measurement results this time were lower than the overseas </a:t>
            </a:r>
            <a:r>
              <a:rPr lang="en-MY" sz="2200" dirty="0" smtClean="0"/>
              <a:t>data </a:t>
            </a:r>
            <a:r>
              <a:rPr lang="en-MY" sz="2200" dirty="0"/>
              <a:t>due to its low linear heat rate/low temperature irradiation condition. </a:t>
            </a:r>
            <a:endParaRPr lang="en-MY" sz="2200" dirty="0" smtClean="0"/>
          </a:p>
          <a:p>
            <a:r>
              <a:rPr lang="en-MY" sz="2200" dirty="0" smtClean="0"/>
              <a:t>The </a:t>
            </a:r>
            <a:r>
              <a:rPr lang="en-MY" sz="2200" dirty="0"/>
              <a:t>difference </a:t>
            </a:r>
            <a:r>
              <a:rPr lang="en-MY" sz="2200" dirty="0" smtClean="0"/>
              <a:t> in </a:t>
            </a:r>
            <a:r>
              <a:rPr lang="en-MY" sz="2200" dirty="0"/>
              <a:t>the grain-size of pellets did not significantly affect the FP gas release rate. </a:t>
            </a:r>
          </a:p>
        </p:txBody>
      </p:sp>
      <p:pic>
        <p:nvPicPr>
          <p:cNvPr id="4" name="Picture 3"/>
          <p:cNvPicPr>
            <a:picLocks noChangeAspect="1"/>
          </p:cNvPicPr>
          <p:nvPr/>
        </p:nvPicPr>
        <p:blipFill>
          <a:blip r:embed="rId2"/>
          <a:stretch>
            <a:fillRect/>
          </a:stretch>
        </p:blipFill>
        <p:spPr>
          <a:xfrm>
            <a:off x="6709558" y="1992675"/>
            <a:ext cx="4976541" cy="3230088"/>
          </a:xfrm>
          <a:prstGeom prst="rect">
            <a:avLst/>
          </a:prstGeom>
        </p:spPr>
      </p:pic>
      <p:sp>
        <p:nvSpPr>
          <p:cNvPr id="5" name="Rectangle 4"/>
          <p:cNvSpPr/>
          <p:nvPr/>
        </p:nvSpPr>
        <p:spPr>
          <a:xfrm>
            <a:off x="6881804" y="5222763"/>
            <a:ext cx="4435381" cy="646331"/>
          </a:xfrm>
          <a:prstGeom prst="rect">
            <a:avLst/>
          </a:prstGeom>
        </p:spPr>
        <p:txBody>
          <a:bodyPr wrap="square">
            <a:spAutoFit/>
          </a:bodyPr>
          <a:lstStyle/>
          <a:p>
            <a:r>
              <a:rPr lang="en-MY" dirty="0"/>
              <a:t>Comparison of fission gas release among the fuel pellet types</a:t>
            </a:r>
          </a:p>
        </p:txBody>
      </p:sp>
    </p:spTree>
    <p:extLst>
      <p:ext uri="{BB962C8B-B14F-4D97-AF65-F5344CB8AC3E}">
        <p14:creationId xmlns:p14="http://schemas.microsoft.com/office/powerpoint/2010/main" val="283374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097281" y="1845734"/>
            <a:ext cx="5695406" cy="4023360"/>
          </a:xfrm>
        </p:spPr>
        <p:txBody>
          <a:bodyPr>
            <a:noAutofit/>
          </a:bodyPr>
          <a:lstStyle/>
          <a:p>
            <a:r>
              <a:rPr lang="en-MY" sz="2200" dirty="0"/>
              <a:t>(4)  Cladding Oxide Film Thickness and Hydrogen </a:t>
            </a:r>
            <a:r>
              <a:rPr lang="en-MY" sz="2200" dirty="0" smtClean="0"/>
              <a:t>Content</a:t>
            </a:r>
          </a:p>
          <a:p>
            <a:r>
              <a:rPr lang="en-MY" sz="2200" dirty="0"/>
              <a:t> </a:t>
            </a:r>
            <a:r>
              <a:rPr lang="en-MY" sz="2200" dirty="0" smtClean="0"/>
              <a:t>The </a:t>
            </a:r>
            <a:r>
              <a:rPr lang="en-MY" sz="2200" dirty="0"/>
              <a:t>oxide film thickness on the outer surface of the cladding was measured by the eddy  current  method  to  check  any  positive  effect  of  the  improved  corrosion-resistant </a:t>
            </a:r>
            <a:r>
              <a:rPr lang="en-MY" sz="2200" dirty="0" smtClean="0"/>
              <a:t>claddings.</a:t>
            </a:r>
          </a:p>
          <a:p>
            <a:r>
              <a:rPr lang="en-MY" sz="2200" dirty="0"/>
              <a:t>Figure shows the measurement results for the peak oxide film thickness and </a:t>
            </a:r>
            <a:r>
              <a:rPr lang="en-MY" sz="2200" dirty="0" smtClean="0"/>
              <a:t>the  </a:t>
            </a:r>
            <a:r>
              <a:rPr lang="en-MY" sz="2200" dirty="0"/>
              <a:t>corresponding  data  of  an  earlier  study.  </a:t>
            </a:r>
            <a:endParaRPr lang="en-MY" sz="2200" dirty="0" smtClean="0"/>
          </a:p>
          <a:p>
            <a:r>
              <a:rPr lang="en-MY" sz="2200" dirty="0" smtClean="0"/>
              <a:t>The  </a:t>
            </a:r>
            <a:r>
              <a:rPr lang="en-MY" sz="2200" dirty="0"/>
              <a:t>results  indicate  a  better </a:t>
            </a:r>
            <a:r>
              <a:rPr lang="en-MY" sz="2200" dirty="0" smtClean="0"/>
              <a:t>corrosion-resistance  </a:t>
            </a:r>
            <a:r>
              <a:rPr lang="en-MY" sz="2200" dirty="0"/>
              <a:t>performance  of  the  improved  corrosion-resistant  claddings  than </a:t>
            </a:r>
            <a:r>
              <a:rPr lang="en-MY" sz="2200" dirty="0" smtClean="0"/>
              <a:t>current </a:t>
            </a:r>
            <a:r>
              <a:rPr lang="en-MY" sz="2200" dirty="0"/>
              <a:t>Zircaloy-4 claddings. </a:t>
            </a:r>
          </a:p>
        </p:txBody>
      </p:sp>
      <p:pic>
        <p:nvPicPr>
          <p:cNvPr id="4" name="Picture 3"/>
          <p:cNvPicPr>
            <a:picLocks noChangeAspect="1"/>
          </p:cNvPicPr>
          <p:nvPr/>
        </p:nvPicPr>
        <p:blipFill>
          <a:blip r:embed="rId2"/>
          <a:stretch>
            <a:fillRect/>
          </a:stretch>
        </p:blipFill>
        <p:spPr>
          <a:xfrm>
            <a:off x="7086546" y="362607"/>
            <a:ext cx="5105454" cy="2966253"/>
          </a:xfrm>
          <a:prstGeom prst="rect">
            <a:avLst/>
          </a:prstGeom>
        </p:spPr>
      </p:pic>
      <p:pic>
        <p:nvPicPr>
          <p:cNvPr id="5" name="Picture 4"/>
          <p:cNvPicPr>
            <a:picLocks noChangeAspect="1"/>
          </p:cNvPicPr>
          <p:nvPr/>
        </p:nvPicPr>
        <p:blipFill>
          <a:blip r:embed="rId3"/>
          <a:stretch>
            <a:fillRect/>
          </a:stretch>
        </p:blipFill>
        <p:spPr>
          <a:xfrm>
            <a:off x="7461820" y="3328860"/>
            <a:ext cx="4579759" cy="2905685"/>
          </a:xfrm>
          <a:prstGeom prst="rect">
            <a:avLst/>
          </a:prstGeom>
        </p:spPr>
      </p:pic>
    </p:spTree>
    <p:extLst>
      <p:ext uri="{BB962C8B-B14F-4D97-AF65-F5344CB8AC3E}">
        <p14:creationId xmlns:p14="http://schemas.microsoft.com/office/powerpoint/2010/main" val="2728986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097280" y="1845734"/>
            <a:ext cx="6336673" cy="4023360"/>
          </a:xfrm>
        </p:spPr>
        <p:txBody>
          <a:bodyPr>
            <a:noAutofit/>
          </a:bodyPr>
          <a:lstStyle/>
          <a:p>
            <a:r>
              <a:rPr lang="en-MY" sz="2200" dirty="0"/>
              <a:t>(5)  Cladding Mechanical </a:t>
            </a:r>
            <a:r>
              <a:rPr lang="en-MY" sz="2200" dirty="0" smtClean="0"/>
              <a:t>Properties</a:t>
            </a:r>
          </a:p>
          <a:p>
            <a:r>
              <a:rPr lang="en-MY" dirty="0" smtClean="0"/>
              <a:t>The  </a:t>
            </a:r>
            <a:r>
              <a:rPr lang="en-MY" dirty="0"/>
              <a:t>tensile  test  by  using  the  dog-bone  shape  specimen  was  conducted  at  385°C  to </a:t>
            </a:r>
            <a:r>
              <a:rPr lang="en-MY" dirty="0" smtClean="0"/>
              <a:t>identify  </a:t>
            </a:r>
            <a:r>
              <a:rPr lang="en-MY" dirty="0"/>
              <a:t>the  mechanical  properties.  </a:t>
            </a:r>
            <a:endParaRPr lang="en-MY" dirty="0" smtClean="0"/>
          </a:p>
          <a:p>
            <a:r>
              <a:rPr lang="en-MY" dirty="0" smtClean="0"/>
              <a:t>Figures shows  </a:t>
            </a:r>
            <a:r>
              <a:rPr lang="en-MY" dirty="0"/>
              <a:t>0.2%  yield  strength  </a:t>
            </a:r>
            <a:r>
              <a:rPr lang="en-MY" dirty="0" smtClean="0"/>
              <a:t>and fracture </a:t>
            </a:r>
            <a:r>
              <a:rPr lang="en-MY" dirty="0"/>
              <a:t>elongation along with corresponding data of an earlier study. </a:t>
            </a:r>
          </a:p>
          <a:p>
            <a:r>
              <a:rPr lang="en-MY" dirty="0" smtClean="0"/>
              <a:t>The </a:t>
            </a:r>
            <a:r>
              <a:rPr lang="en-MY" dirty="0"/>
              <a:t>results indicate </a:t>
            </a:r>
            <a:r>
              <a:rPr lang="en-MY" dirty="0" smtClean="0"/>
              <a:t>that </a:t>
            </a:r>
            <a:r>
              <a:rPr lang="en-MY" dirty="0"/>
              <a:t>this study claddings have good mechanical properties </a:t>
            </a:r>
            <a:r>
              <a:rPr lang="en-MY" dirty="0" err="1"/>
              <a:t>perfomance</a:t>
            </a:r>
            <a:r>
              <a:rPr lang="en-MY" dirty="0"/>
              <a:t> in the high burnup </a:t>
            </a:r>
            <a:r>
              <a:rPr lang="en-MY" dirty="0" smtClean="0"/>
              <a:t>region</a:t>
            </a:r>
            <a:r>
              <a:rPr lang="en-MY" dirty="0"/>
              <a:t>. </a:t>
            </a:r>
            <a:endParaRPr lang="en-MY" dirty="0" smtClean="0"/>
          </a:p>
          <a:p>
            <a:r>
              <a:rPr lang="en-MY" dirty="0" smtClean="0"/>
              <a:t>The </a:t>
            </a:r>
            <a:r>
              <a:rPr lang="en-MY" dirty="0"/>
              <a:t>mechanical properties data of the improved corrosion-resistant claddings fall </a:t>
            </a:r>
            <a:r>
              <a:rPr lang="en-MY" dirty="0" smtClean="0"/>
              <a:t>within </a:t>
            </a:r>
            <a:r>
              <a:rPr lang="en-MY" dirty="0"/>
              <a:t>the existing data range for the claddings currently in use. </a:t>
            </a:r>
          </a:p>
        </p:txBody>
      </p:sp>
      <p:pic>
        <p:nvPicPr>
          <p:cNvPr id="4" name="Picture 3"/>
          <p:cNvPicPr>
            <a:picLocks noChangeAspect="1"/>
          </p:cNvPicPr>
          <p:nvPr/>
        </p:nvPicPr>
        <p:blipFill>
          <a:blip r:embed="rId3"/>
          <a:stretch>
            <a:fillRect/>
          </a:stretch>
        </p:blipFill>
        <p:spPr>
          <a:xfrm>
            <a:off x="7196436" y="457610"/>
            <a:ext cx="4604032" cy="2838882"/>
          </a:xfrm>
          <a:prstGeom prst="rect">
            <a:avLst/>
          </a:prstGeom>
        </p:spPr>
      </p:pic>
      <p:pic>
        <p:nvPicPr>
          <p:cNvPr id="5" name="Picture 4"/>
          <p:cNvPicPr>
            <a:picLocks noChangeAspect="1"/>
          </p:cNvPicPr>
          <p:nvPr/>
        </p:nvPicPr>
        <p:blipFill>
          <a:blip r:embed="rId4"/>
          <a:stretch>
            <a:fillRect/>
          </a:stretch>
        </p:blipFill>
        <p:spPr>
          <a:xfrm>
            <a:off x="7433953" y="3404866"/>
            <a:ext cx="4612888" cy="2769288"/>
          </a:xfrm>
          <a:prstGeom prst="rect">
            <a:avLst/>
          </a:prstGeom>
        </p:spPr>
      </p:pic>
    </p:spTree>
    <p:extLst>
      <p:ext uri="{BB962C8B-B14F-4D97-AF65-F5344CB8AC3E}">
        <p14:creationId xmlns:p14="http://schemas.microsoft.com/office/powerpoint/2010/main" val="10983247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sz="4000" dirty="0" smtClean="0"/>
              <a:t>Case </a:t>
            </a:r>
            <a:r>
              <a:rPr lang="en-MY" sz="4000" dirty="0"/>
              <a:t>Study 2-Underwater Fuel Inspection for Irradiated LWR Fuels in </a:t>
            </a:r>
            <a:r>
              <a:rPr lang="en-MY" sz="4000" dirty="0" smtClean="0"/>
              <a:t>KAERI</a:t>
            </a:r>
            <a:endParaRPr lang="en-MY" sz="4000" dirty="0"/>
          </a:p>
        </p:txBody>
      </p:sp>
      <p:sp>
        <p:nvSpPr>
          <p:cNvPr id="3" name="Content Placeholder 2"/>
          <p:cNvSpPr>
            <a:spLocks noGrp="1"/>
          </p:cNvSpPr>
          <p:nvPr>
            <p:ph idx="1"/>
          </p:nvPr>
        </p:nvSpPr>
        <p:spPr/>
        <p:txBody>
          <a:bodyPr/>
          <a:lstStyle/>
          <a:p>
            <a:r>
              <a:rPr lang="en-MY" dirty="0" smtClean="0"/>
              <a:t>Table  </a:t>
            </a:r>
            <a:r>
              <a:rPr lang="en-MY" dirty="0"/>
              <a:t>shows the in-pool examination activities </a:t>
            </a:r>
            <a:r>
              <a:rPr lang="en-MY" dirty="0" smtClean="0"/>
              <a:t>conducted </a:t>
            </a:r>
            <a:r>
              <a:rPr lang="en-MY" dirty="0"/>
              <a:t>in PIEF for underwater inspection of spent nuclear fuels at KAERI. </a:t>
            </a:r>
          </a:p>
        </p:txBody>
      </p:sp>
      <p:pic>
        <p:nvPicPr>
          <p:cNvPr id="4" name="Picture 3"/>
          <p:cNvPicPr>
            <a:picLocks noChangeAspect="1"/>
          </p:cNvPicPr>
          <p:nvPr/>
        </p:nvPicPr>
        <p:blipFill>
          <a:blip r:embed="rId2"/>
          <a:stretch>
            <a:fillRect/>
          </a:stretch>
        </p:blipFill>
        <p:spPr>
          <a:xfrm>
            <a:off x="1724714" y="2749010"/>
            <a:ext cx="9430966" cy="2868018"/>
          </a:xfrm>
          <a:prstGeom prst="rect">
            <a:avLst/>
          </a:prstGeom>
        </p:spPr>
      </p:pic>
    </p:spTree>
    <p:extLst>
      <p:ext uri="{BB962C8B-B14F-4D97-AF65-F5344CB8AC3E}">
        <p14:creationId xmlns:p14="http://schemas.microsoft.com/office/powerpoint/2010/main" val="958154029"/>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097280" y="1845734"/>
            <a:ext cx="6122917" cy="4023360"/>
          </a:xfrm>
        </p:spPr>
        <p:txBody>
          <a:bodyPr>
            <a:noAutofit/>
          </a:bodyPr>
          <a:lstStyle/>
          <a:p>
            <a:r>
              <a:rPr lang="en-MY" sz="2200" b="1" dirty="0" smtClean="0"/>
              <a:t>Visual </a:t>
            </a:r>
            <a:r>
              <a:rPr lang="en-MY" sz="2200" b="1" dirty="0"/>
              <a:t>Inspection </a:t>
            </a:r>
            <a:endParaRPr lang="en-MY" sz="2200" b="1" dirty="0" smtClean="0"/>
          </a:p>
          <a:p>
            <a:r>
              <a:rPr lang="en-MY" sz="2200" dirty="0" smtClean="0"/>
              <a:t>A </a:t>
            </a:r>
            <a:r>
              <a:rPr lang="en-MY" sz="2200" dirty="0"/>
              <a:t>radiation resistant underwater </a:t>
            </a:r>
            <a:r>
              <a:rPr lang="en-MY" sz="2200" dirty="0" smtClean="0"/>
              <a:t>camera mounted </a:t>
            </a:r>
            <a:r>
              <a:rPr lang="en-MY" sz="2200" dirty="0"/>
              <a:t>on the XY table is used for the </a:t>
            </a:r>
            <a:r>
              <a:rPr lang="en-MY" sz="2200" dirty="0" smtClean="0"/>
              <a:t>visual inspection </a:t>
            </a:r>
            <a:r>
              <a:rPr lang="en-MY" sz="2200" dirty="0"/>
              <a:t>of the fuel assembly.    </a:t>
            </a:r>
            <a:endParaRPr lang="en-MY" sz="2200" dirty="0" smtClean="0"/>
          </a:p>
          <a:p>
            <a:r>
              <a:rPr lang="en-MY" sz="2200" dirty="0" smtClean="0"/>
              <a:t>Fuel </a:t>
            </a:r>
            <a:r>
              <a:rPr lang="en-MY" sz="2200" dirty="0"/>
              <a:t>assembly standing on rotary base plate of the visual </a:t>
            </a:r>
            <a:r>
              <a:rPr lang="en-MY" sz="2200" dirty="0" smtClean="0"/>
              <a:t>and </a:t>
            </a:r>
            <a:r>
              <a:rPr lang="en-MY" sz="2200" dirty="0"/>
              <a:t>dimensional inspection stand is inspected as the rotary plate rotates the fuel assembly to </a:t>
            </a:r>
            <a:r>
              <a:rPr lang="en-MY" sz="2200" dirty="0" smtClean="0"/>
              <a:t>expose </a:t>
            </a:r>
            <a:r>
              <a:rPr lang="en-MY" sz="2200" dirty="0"/>
              <a:t>all faces to a camera.    </a:t>
            </a:r>
            <a:endParaRPr lang="en-MY" sz="2200" dirty="0" smtClean="0"/>
          </a:p>
          <a:p>
            <a:r>
              <a:rPr lang="en-MY" sz="2200" dirty="0" smtClean="0"/>
              <a:t>The </a:t>
            </a:r>
            <a:r>
              <a:rPr lang="en-MY" sz="2200" dirty="0"/>
              <a:t>measuring head equipped with underwater cameras </a:t>
            </a:r>
            <a:r>
              <a:rPr lang="en-MY" sz="2200" dirty="0" smtClean="0"/>
              <a:t>and detecting  </a:t>
            </a:r>
            <a:r>
              <a:rPr lang="en-MY" sz="2200" dirty="0"/>
              <a:t>sensors  is  raised and lowered along the fuel assembly for inspection. </a:t>
            </a:r>
          </a:p>
        </p:txBody>
      </p:sp>
      <p:pic>
        <p:nvPicPr>
          <p:cNvPr id="4" name="Picture 3"/>
          <p:cNvPicPr>
            <a:picLocks noChangeAspect="1"/>
          </p:cNvPicPr>
          <p:nvPr/>
        </p:nvPicPr>
        <p:blipFill>
          <a:blip r:embed="rId2"/>
          <a:stretch>
            <a:fillRect/>
          </a:stretch>
        </p:blipFill>
        <p:spPr>
          <a:xfrm>
            <a:off x="7686608" y="650274"/>
            <a:ext cx="3469072" cy="4900633"/>
          </a:xfrm>
          <a:prstGeom prst="rect">
            <a:avLst/>
          </a:prstGeom>
        </p:spPr>
      </p:pic>
      <p:sp>
        <p:nvSpPr>
          <p:cNvPr id="5" name="Rectangle 4"/>
          <p:cNvSpPr/>
          <p:nvPr/>
        </p:nvSpPr>
        <p:spPr>
          <a:xfrm>
            <a:off x="7220197" y="5659281"/>
            <a:ext cx="4441372" cy="646331"/>
          </a:xfrm>
          <a:prstGeom prst="rect">
            <a:avLst/>
          </a:prstGeom>
        </p:spPr>
        <p:txBody>
          <a:bodyPr wrap="square">
            <a:spAutoFit/>
          </a:bodyPr>
          <a:lstStyle/>
          <a:p>
            <a:r>
              <a:rPr lang="en-MY" dirty="0"/>
              <a:t>Visual and Dimensional Inspection Stand in PIEF Pool of KAERI </a:t>
            </a:r>
          </a:p>
        </p:txBody>
      </p:sp>
    </p:spTree>
    <p:extLst>
      <p:ext uri="{BB962C8B-B14F-4D97-AF65-F5344CB8AC3E}">
        <p14:creationId xmlns:p14="http://schemas.microsoft.com/office/powerpoint/2010/main" val="513758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097280" y="1845734"/>
            <a:ext cx="6740434" cy="4023360"/>
          </a:xfrm>
        </p:spPr>
        <p:txBody>
          <a:bodyPr>
            <a:normAutofit/>
          </a:bodyPr>
          <a:lstStyle/>
          <a:p>
            <a:r>
              <a:rPr lang="en-MY" b="1" dirty="0"/>
              <a:t>Hold-down Spring Force </a:t>
            </a:r>
            <a:r>
              <a:rPr lang="en-MY" b="1" dirty="0" smtClean="0"/>
              <a:t>Measurement</a:t>
            </a:r>
          </a:p>
          <a:p>
            <a:r>
              <a:rPr lang="en-MY" dirty="0" smtClean="0"/>
              <a:t>The </a:t>
            </a:r>
            <a:r>
              <a:rPr lang="en-MY" dirty="0"/>
              <a:t>spring </a:t>
            </a:r>
            <a:r>
              <a:rPr lang="en-MY" dirty="0" smtClean="0"/>
              <a:t>should </a:t>
            </a:r>
            <a:r>
              <a:rPr lang="en-MY" dirty="0"/>
              <a:t>have enough strength to suppress the fuel assembly and should not exceed the design </a:t>
            </a:r>
            <a:r>
              <a:rPr lang="en-MY" dirty="0" smtClean="0"/>
              <a:t>strength </a:t>
            </a:r>
            <a:r>
              <a:rPr lang="en-MY" dirty="0"/>
              <a:t>during irradiation so as not to make any deflection or damage of the fuel assembly </a:t>
            </a:r>
            <a:r>
              <a:rPr lang="en-MY" dirty="0" smtClean="0"/>
              <a:t>structures </a:t>
            </a:r>
            <a:r>
              <a:rPr lang="en-MY" dirty="0"/>
              <a:t>due to the thermal and irradiation growth of the assembly. </a:t>
            </a:r>
            <a:endParaRPr lang="en-MY" dirty="0" smtClean="0"/>
          </a:p>
          <a:p>
            <a:r>
              <a:rPr lang="en-MY" dirty="0" smtClean="0"/>
              <a:t>The </a:t>
            </a:r>
            <a:r>
              <a:rPr lang="en-MY" dirty="0"/>
              <a:t>leaf spring </a:t>
            </a:r>
            <a:r>
              <a:rPr lang="en-MY" dirty="0" smtClean="0"/>
              <a:t>of </a:t>
            </a:r>
            <a:r>
              <a:rPr lang="en-MY" dirty="0"/>
              <a:t>fuel assembly </a:t>
            </a:r>
            <a:r>
              <a:rPr lang="en-MY" dirty="0" smtClean="0"/>
              <a:t>is  </a:t>
            </a:r>
            <a:r>
              <a:rPr lang="en-MY" dirty="0"/>
              <a:t>pressed  down  and  the  load-displacement  curve  is  obtained  which  reveals  the  spring </a:t>
            </a:r>
            <a:r>
              <a:rPr lang="en-MY" dirty="0" smtClean="0"/>
              <a:t>characteristics </a:t>
            </a:r>
            <a:r>
              <a:rPr lang="en-MY" dirty="0"/>
              <a:t>after irradiation.    </a:t>
            </a:r>
            <a:endParaRPr lang="en-MY" dirty="0" smtClean="0"/>
          </a:p>
        </p:txBody>
      </p:sp>
      <p:pic>
        <p:nvPicPr>
          <p:cNvPr id="4" name="Picture 3"/>
          <p:cNvPicPr>
            <a:picLocks noChangeAspect="1"/>
          </p:cNvPicPr>
          <p:nvPr/>
        </p:nvPicPr>
        <p:blipFill>
          <a:blip r:embed="rId3"/>
          <a:stretch>
            <a:fillRect/>
          </a:stretch>
        </p:blipFill>
        <p:spPr>
          <a:xfrm>
            <a:off x="7718961" y="286603"/>
            <a:ext cx="3645725" cy="5237047"/>
          </a:xfrm>
          <a:prstGeom prst="rect">
            <a:avLst/>
          </a:prstGeom>
        </p:spPr>
      </p:pic>
    </p:spTree>
    <p:extLst>
      <p:ext uri="{BB962C8B-B14F-4D97-AF65-F5344CB8AC3E}">
        <p14:creationId xmlns:p14="http://schemas.microsoft.com/office/powerpoint/2010/main" val="596273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097281" y="1845734"/>
            <a:ext cx="5659780" cy="4023360"/>
          </a:xfrm>
        </p:spPr>
        <p:txBody>
          <a:bodyPr>
            <a:normAutofit/>
          </a:bodyPr>
          <a:lstStyle/>
          <a:p>
            <a:r>
              <a:rPr lang="en-MY" b="1" dirty="0" smtClean="0"/>
              <a:t>Exponential experiment</a:t>
            </a:r>
          </a:p>
          <a:p>
            <a:r>
              <a:rPr lang="en-MY" dirty="0" smtClean="0"/>
              <a:t>The </a:t>
            </a:r>
            <a:r>
              <a:rPr lang="en-MY" dirty="0"/>
              <a:t>experiment </a:t>
            </a:r>
            <a:r>
              <a:rPr lang="en-MY" dirty="0" smtClean="0"/>
              <a:t>was  </a:t>
            </a:r>
            <a:r>
              <a:rPr lang="en-MY" dirty="0"/>
              <a:t>applied  to  the  sub-criticality  estimation  for  LWR  spent  fuel  and  confirmed  that  the </a:t>
            </a:r>
            <a:r>
              <a:rPr lang="en-MY" dirty="0" smtClean="0"/>
              <a:t>experiment  </a:t>
            </a:r>
            <a:r>
              <a:rPr lang="en-MY" dirty="0"/>
              <a:t>can  be  used  to  obtain  the  neutron  effective  multiplication  factor  for  the  </a:t>
            </a:r>
            <a:r>
              <a:rPr lang="en-MY" dirty="0" smtClean="0"/>
              <a:t>sub-critical  </a:t>
            </a:r>
            <a:r>
              <a:rPr lang="en-MY" dirty="0"/>
              <a:t>system  in  order  to  validate  criticality  calculations.  </a:t>
            </a:r>
            <a:endParaRPr lang="en-MY" dirty="0" smtClean="0"/>
          </a:p>
          <a:p>
            <a:r>
              <a:rPr lang="en-MY" dirty="0" smtClean="0"/>
              <a:t>The  </a:t>
            </a:r>
            <a:r>
              <a:rPr lang="en-MY" dirty="0"/>
              <a:t>exponential  experiment </a:t>
            </a:r>
            <a:r>
              <a:rPr lang="en-MY" dirty="0" smtClean="0"/>
              <a:t>system </a:t>
            </a:r>
            <a:r>
              <a:rPr lang="en-MY" dirty="0"/>
              <a:t>is installed in PIEF pool at KAERI in order to determine the neutron multiplication </a:t>
            </a:r>
            <a:r>
              <a:rPr lang="en-MY" dirty="0" smtClean="0"/>
              <a:t>factor  </a:t>
            </a:r>
            <a:r>
              <a:rPr lang="en-MY" dirty="0"/>
              <a:t>for  the  PWR  spent  fuel  stored  in  pool. </a:t>
            </a:r>
          </a:p>
        </p:txBody>
      </p:sp>
      <p:pic>
        <p:nvPicPr>
          <p:cNvPr id="4" name="Picture 3"/>
          <p:cNvPicPr>
            <a:picLocks noChangeAspect="1"/>
          </p:cNvPicPr>
          <p:nvPr/>
        </p:nvPicPr>
        <p:blipFill>
          <a:blip r:embed="rId2"/>
          <a:stretch>
            <a:fillRect/>
          </a:stretch>
        </p:blipFill>
        <p:spPr>
          <a:xfrm>
            <a:off x="6829725" y="1985571"/>
            <a:ext cx="5007480" cy="3524579"/>
          </a:xfrm>
          <a:prstGeom prst="rect">
            <a:avLst/>
          </a:prstGeom>
        </p:spPr>
      </p:pic>
    </p:spTree>
    <p:extLst>
      <p:ext uri="{BB962C8B-B14F-4D97-AF65-F5344CB8AC3E}">
        <p14:creationId xmlns:p14="http://schemas.microsoft.com/office/powerpoint/2010/main" val="1802860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In-Pile Measurements</a:t>
            </a:r>
          </a:p>
        </p:txBody>
      </p:sp>
      <p:graphicFrame>
        <p:nvGraphicFramePr>
          <p:cNvPr id="4" name="Table 3"/>
          <p:cNvGraphicFramePr>
            <a:graphicFrameLocks noGrp="1"/>
          </p:cNvGraphicFramePr>
          <p:nvPr>
            <p:extLst>
              <p:ext uri="{D42A27DB-BD31-4B8C-83A1-F6EECF244321}">
                <p14:modId xmlns:p14="http://schemas.microsoft.com/office/powerpoint/2010/main" val="2935287373"/>
              </p:ext>
            </p:extLst>
          </p:nvPr>
        </p:nvGraphicFramePr>
        <p:xfrm>
          <a:off x="1248229" y="2132830"/>
          <a:ext cx="10009579" cy="3749040"/>
        </p:xfrm>
        <a:graphic>
          <a:graphicData uri="http://schemas.openxmlformats.org/drawingml/2006/table">
            <a:tbl>
              <a:tblPr firstRow="1" bandRow="1">
                <a:tableStyleId>{2D5ABB26-0587-4C30-8999-92F81FD0307C}</a:tableStyleId>
              </a:tblPr>
              <a:tblGrid>
                <a:gridCol w="4064000"/>
                <a:gridCol w="5945579"/>
              </a:tblGrid>
              <a:tr h="370840">
                <a:tc>
                  <a:txBody>
                    <a:bodyPr/>
                    <a:lstStyle/>
                    <a:p>
                      <a:r>
                        <a:rPr lang="en-MY" sz="2400" dirty="0" smtClean="0"/>
                        <a:t>Fuel Temperature </a:t>
                      </a:r>
                      <a:endParaRPr lang="en-MY"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MY" sz="2400" dirty="0" smtClean="0"/>
                        <a:t>Heat transfer (fuel thermal conductivity, gap conductance)</a:t>
                      </a:r>
                      <a:endParaRPr lang="en-MY"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70840">
                <a:tc>
                  <a:txBody>
                    <a:bodyPr/>
                    <a:lstStyle/>
                    <a:p>
                      <a:r>
                        <a:rPr lang="en-MY" sz="2400" dirty="0" smtClean="0"/>
                        <a:t>Rod Internal Pressure Change</a:t>
                      </a:r>
                      <a:endParaRPr lang="en-MY"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MY" sz="2400" dirty="0" smtClean="0"/>
                        <a:t>Fission gas release, fuel densification &amp; swelling</a:t>
                      </a:r>
                      <a:endParaRPr lang="en-MY"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70840">
                <a:tc>
                  <a:txBody>
                    <a:bodyPr/>
                    <a:lstStyle/>
                    <a:p>
                      <a:r>
                        <a:rPr lang="en-MY" sz="2400" dirty="0" smtClean="0"/>
                        <a:t>Fuel Stack Length Change </a:t>
                      </a:r>
                      <a:endParaRPr lang="en-MY"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MY" sz="2400" dirty="0" smtClean="0"/>
                        <a:t>Fuel densification &amp; swelling</a:t>
                      </a:r>
                      <a:endParaRPr lang="en-MY"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70840">
                <a:tc>
                  <a:txBody>
                    <a:bodyPr/>
                    <a:lstStyle/>
                    <a:p>
                      <a:r>
                        <a:rPr lang="en-MY" sz="2400" dirty="0" smtClean="0"/>
                        <a:t>Fuel Cladding Length Change</a:t>
                      </a:r>
                      <a:endParaRPr lang="en-MY"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MY" sz="2400" dirty="0" smtClean="0"/>
                        <a:t>PCMI, (or when no PCMI, surface heat transfer, growth)</a:t>
                      </a:r>
                      <a:endParaRPr lang="en-MY"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r h="370840">
                <a:tc>
                  <a:txBody>
                    <a:bodyPr/>
                    <a:lstStyle/>
                    <a:p>
                      <a:r>
                        <a:rPr lang="en-MY" sz="2400" dirty="0" smtClean="0"/>
                        <a:t>Fuel Rod Outer Diameter Change</a:t>
                      </a:r>
                      <a:endParaRPr lang="en-MY"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r>
                        <a:rPr lang="en-MY" sz="2400" dirty="0" smtClean="0"/>
                        <a:t>PCMI, (or when no PCMI, creep &amp; growth, corrosion)</a:t>
                      </a:r>
                      <a:endParaRPr lang="en-MY" sz="24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197758060"/>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Summary</a:t>
            </a:r>
            <a:endParaRPr lang="en-MY" dirty="0"/>
          </a:p>
        </p:txBody>
      </p:sp>
      <p:sp>
        <p:nvSpPr>
          <p:cNvPr id="3" name="Content Placeholder 2"/>
          <p:cNvSpPr>
            <a:spLocks noGrp="1"/>
          </p:cNvSpPr>
          <p:nvPr>
            <p:ph idx="1"/>
          </p:nvPr>
        </p:nvSpPr>
        <p:spPr/>
        <p:txBody>
          <a:bodyPr>
            <a:normAutofit/>
          </a:bodyPr>
          <a:lstStyle/>
          <a:p>
            <a:r>
              <a:rPr lang="en-MY" sz="2400" dirty="0"/>
              <a:t> Performance of </a:t>
            </a:r>
            <a:r>
              <a:rPr lang="en-MY" sz="2400" dirty="0" smtClean="0"/>
              <a:t>materials </a:t>
            </a:r>
            <a:r>
              <a:rPr lang="en-MY" sz="2400" dirty="0"/>
              <a:t>in critical components of the nuclear reactor </a:t>
            </a:r>
            <a:r>
              <a:rPr lang="en-MY" sz="2400" dirty="0" smtClean="0"/>
              <a:t>need to </a:t>
            </a:r>
            <a:r>
              <a:rPr lang="en-MY" sz="2400" dirty="0"/>
              <a:t>be assessed for assurance of safe continued operation of Nuclear Power Plants</a:t>
            </a:r>
            <a:r>
              <a:rPr lang="en-MY" sz="2400" dirty="0" smtClean="0"/>
              <a:t>.</a:t>
            </a:r>
            <a:endParaRPr lang="en-MY" sz="2400" dirty="0"/>
          </a:p>
          <a:p>
            <a:r>
              <a:rPr lang="en-MY" sz="2400" dirty="0" smtClean="0"/>
              <a:t>Today’s </a:t>
            </a:r>
            <a:r>
              <a:rPr lang="en-MY" sz="2400" dirty="0"/>
              <a:t>nuclear power stations have proven the fuel to </a:t>
            </a:r>
            <a:r>
              <a:rPr lang="en-MY" sz="2400" dirty="0" smtClean="0"/>
              <a:t>be very </a:t>
            </a:r>
            <a:r>
              <a:rPr lang="en-MY" sz="2400" dirty="0"/>
              <a:t>reliable in its performance, with a negligibly small rate of failure.</a:t>
            </a:r>
          </a:p>
          <a:p>
            <a:r>
              <a:rPr lang="en-MY" sz="2400" dirty="0" smtClean="0"/>
              <a:t>Reliable  </a:t>
            </a:r>
            <a:r>
              <a:rPr lang="en-MY" sz="2400" dirty="0"/>
              <a:t>predictions  of  fuel  behaviour  are  important  in  order  to  achieve  improved  design  </a:t>
            </a:r>
            <a:r>
              <a:rPr lang="en-MY" sz="2400" dirty="0" smtClean="0"/>
              <a:t>and economics  </a:t>
            </a:r>
            <a:r>
              <a:rPr lang="en-MY" sz="2400" dirty="0"/>
              <a:t>of  the  nuclear  fuel  cycle</a:t>
            </a:r>
            <a:r>
              <a:rPr lang="en-MY" sz="2400" dirty="0" smtClean="0"/>
              <a:t>.</a:t>
            </a:r>
          </a:p>
          <a:p>
            <a:r>
              <a:rPr lang="en-MY" sz="2400" dirty="0"/>
              <a:t>Feedback information generated by post irradiation examination is used by designers, fabricators, reactor operators in improving </a:t>
            </a:r>
            <a:r>
              <a:rPr lang="en-MY" sz="2400" dirty="0" smtClean="0"/>
              <a:t>design, safety </a:t>
            </a:r>
            <a:r>
              <a:rPr lang="en-MY" sz="2400" dirty="0"/>
              <a:t>&amp; economy of the nuclear plant systems.</a:t>
            </a:r>
          </a:p>
        </p:txBody>
      </p:sp>
    </p:spTree>
    <p:extLst>
      <p:ext uri="{BB962C8B-B14F-4D97-AF65-F5344CB8AC3E}">
        <p14:creationId xmlns:p14="http://schemas.microsoft.com/office/powerpoint/2010/main" val="42158765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Why fuel </a:t>
            </a:r>
            <a:r>
              <a:rPr lang="en-MY" dirty="0" smtClean="0"/>
              <a:t>behaviour </a:t>
            </a:r>
            <a:r>
              <a:rPr lang="en-MY" dirty="0"/>
              <a:t>is important</a:t>
            </a:r>
          </a:p>
        </p:txBody>
      </p:sp>
      <p:sp>
        <p:nvSpPr>
          <p:cNvPr id="3" name="Content Placeholder 2"/>
          <p:cNvSpPr>
            <a:spLocks noGrp="1"/>
          </p:cNvSpPr>
          <p:nvPr>
            <p:ph idx="1"/>
          </p:nvPr>
        </p:nvSpPr>
        <p:spPr/>
        <p:txBody>
          <a:bodyPr>
            <a:normAutofit/>
          </a:bodyPr>
          <a:lstStyle/>
          <a:p>
            <a:r>
              <a:rPr lang="en-MY" sz="2400" dirty="0"/>
              <a:t>To keep the integrity of fuel rod and assembly until the </a:t>
            </a:r>
            <a:r>
              <a:rPr lang="en-MY" sz="2400" dirty="0" smtClean="0"/>
              <a:t>designed </a:t>
            </a:r>
            <a:r>
              <a:rPr lang="en-MY" sz="2400" dirty="0"/>
              <a:t>burnup(life limit) </a:t>
            </a:r>
            <a:endParaRPr lang="en-MY" sz="2400" dirty="0" smtClean="0"/>
          </a:p>
          <a:p>
            <a:r>
              <a:rPr lang="en-MY" sz="2400" dirty="0"/>
              <a:t>Complicated interactions : </a:t>
            </a:r>
            <a:r>
              <a:rPr lang="en-MY" sz="2400" dirty="0" smtClean="0"/>
              <a:t>(experience </a:t>
            </a:r>
            <a:r>
              <a:rPr lang="en-MY" sz="2400" dirty="0"/>
              <a:t>is </a:t>
            </a:r>
            <a:r>
              <a:rPr lang="en-MY" sz="2400" dirty="0" smtClean="0"/>
              <a:t>important)</a:t>
            </a:r>
          </a:p>
          <a:p>
            <a:r>
              <a:rPr lang="en-MY" sz="2400" dirty="0"/>
              <a:t> ・it is sometimes difficult to predict with theoretical/ </a:t>
            </a:r>
            <a:r>
              <a:rPr lang="en-MY" sz="2400" dirty="0" smtClean="0"/>
              <a:t>deterministic </a:t>
            </a:r>
            <a:r>
              <a:rPr lang="en-MY" sz="2400" dirty="0"/>
              <a:t>model </a:t>
            </a:r>
          </a:p>
          <a:p>
            <a:r>
              <a:rPr lang="en-MY" sz="2400" dirty="0"/>
              <a:t>  ・cannot be treated as reactor physics by theoretical model </a:t>
            </a:r>
          </a:p>
          <a:p>
            <a:r>
              <a:rPr lang="en-MY" sz="2400" dirty="0"/>
              <a:t>  ・metallurgical structure </a:t>
            </a:r>
            <a:r>
              <a:rPr lang="en-MY" sz="2400" dirty="0" smtClean="0"/>
              <a:t>sensitivity</a:t>
            </a:r>
          </a:p>
          <a:p>
            <a:r>
              <a:rPr lang="en-MY" sz="2400" dirty="0" smtClean="0"/>
              <a:t>  </a:t>
            </a:r>
            <a:r>
              <a:rPr lang="en-MY" sz="2400" dirty="0"/>
              <a:t>・many unknown factors, irradiation experiment is important.</a:t>
            </a:r>
          </a:p>
        </p:txBody>
      </p:sp>
    </p:spTree>
    <p:extLst>
      <p:ext uri="{BB962C8B-B14F-4D97-AF65-F5344CB8AC3E}">
        <p14:creationId xmlns:p14="http://schemas.microsoft.com/office/powerpoint/2010/main" val="3626128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Phenomena occur during rector operation</a:t>
            </a:r>
          </a:p>
        </p:txBody>
      </p:sp>
      <p:sp>
        <p:nvSpPr>
          <p:cNvPr id="3" name="Content Placeholder 2"/>
          <p:cNvSpPr>
            <a:spLocks noGrp="1"/>
          </p:cNvSpPr>
          <p:nvPr>
            <p:ph idx="1"/>
          </p:nvPr>
        </p:nvSpPr>
        <p:spPr/>
        <p:txBody>
          <a:bodyPr/>
          <a:lstStyle/>
          <a:p>
            <a:endParaRPr lang="en-MY" dirty="0"/>
          </a:p>
        </p:txBody>
      </p:sp>
      <p:pic>
        <p:nvPicPr>
          <p:cNvPr id="4" name="Picture 3"/>
          <p:cNvPicPr>
            <a:picLocks noChangeAspect="1"/>
          </p:cNvPicPr>
          <p:nvPr/>
        </p:nvPicPr>
        <p:blipFill>
          <a:blip r:embed="rId3"/>
          <a:stretch>
            <a:fillRect/>
          </a:stretch>
        </p:blipFill>
        <p:spPr>
          <a:xfrm>
            <a:off x="4066326" y="1310972"/>
            <a:ext cx="6514587" cy="4996903"/>
          </a:xfrm>
          <a:prstGeom prst="rect">
            <a:avLst/>
          </a:prstGeom>
        </p:spPr>
      </p:pic>
    </p:spTree>
    <p:extLst>
      <p:ext uri="{BB962C8B-B14F-4D97-AF65-F5344CB8AC3E}">
        <p14:creationId xmlns:p14="http://schemas.microsoft.com/office/powerpoint/2010/main" val="233139454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Changes in fuel with burnup increase</a:t>
            </a:r>
          </a:p>
        </p:txBody>
      </p:sp>
      <p:sp>
        <p:nvSpPr>
          <p:cNvPr id="3" name="Content Placeholder 2"/>
          <p:cNvSpPr>
            <a:spLocks noGrp="1"/>
          </p:cNvSpPr>
          <p:nvPr>
            <p:ph idx="1"/>
          </p:nvPr>
        </p:nvSpPr>
        <p:spPr/>
        <p:txBody>
          <a:bodyPr/>
          <a:lstStyle/>
          <a:p>
            <a:endParaRPr lang="en-MY" dirty="0"/>
          </a:p>
        </p:txBody>
      </p:sp>
      <p:pic>
        <p:nvPicPr>
          <p:cNvPr id="4" name="Picture 3"/>
          <p:cNvPicPr>
            <a:picLocks noChangeAspect="1"/>
          </p:cNvPicPr>
          <p:nvPr/>
        </p:nvPicPr>
        <p:blipFill>
          <a:blip r:embed="rId3"/>
          <a:stretch>
            <a:fillRect/>
          </a:stretch>
        </p:blipFill>
        <p:spPr>
          <a:xfrm>
            <a:off x="1958726" y="1746237"/>
            <a:ext cx="6662760" cy="4439480"/>
          </a:xfrm>
          <a:prstGeom prst="rect">
            <a:avLst/>
          </a:prstGeom>
        </p:spPr>
      </p:pic>
    </p:spTree>
    <p:extLst>
      <p:ext uri="{BB962C8B-B14F-4D97-AF65-F5344CB8AC3E}">
        <p14:creationId xmlns:p14="http://schemas.microsoft.com/office/powerpoint/2010/main" val="195354409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Special </a:t>
            </a:r>
            <a:r>
              <a:rPr lang="en-MY" dirty="0"/>
              <a:t>unit for nuclear fuel </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1189287" y="1861321"/>
            <a:ext cx="9581632" cy="2630025"/>
          </a:xfrm>
          <a:prstGeom prst="rect">
            <a:avLst/>
          </a:prstGeom>
        </p:spPr>
      </p:pic>
    </p:spTree>
    <p:extLst>
      <p:ext uri="{BB962C8B-B14F-4D97-AF65-F5344CB8AC3E}">
        <p14:creationId xmlns:p14="http://schemas.microsoft.com/office/powerpoint/2010/main" val="16964704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1303858" y="1845733"/>
            <a:ext cx="9073848" cy="4353185"/>
          </a:xfrm>
          <a:prstGeom prst="rect">
            <a:avLst/>
          </a:prstGeom>
        </p:spPr>
      </p:pic>
    </p:spTree>
    <p:extLst>
      <p:ext uri="{BB962C8B-B14F-4D97-AF65-F5344CB8AC3E}">
        <p14:creationId xmlns:p14="http://schemas.microsoft.com/office/powerpoint/2010/main" val="41385656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068096" y="2637917"/>
            <a:ext cx="4184864" cy="1450757"/>
          </a:xfrm>
        </p:spPr>
        <p:txBody>
          <a:bodyPr/>
          <a:lstStyle/>
          <a:p>
            <a:r>
              <a:rPr lang="en-MY" dirty="0" smtClean="0"/>
              <a:t>Structure </a:t>
            </a:r>
            <a:r>
              <a:rPr lang="en-MY" dirty="0"/>
              <a:t>of fuel assembly </a:t>
            </a:r>
          </a:p>
        </p:txBody>
      </p:sp>
      <p:sp>
        <p:nvSpPr>
          <p:cNvPr id="3" name="Content Placeholder 2"/>
          <p:cNvSpPr>
            <a:spLocks noGrp="1"/>
          </p:cNvSpPr>
          <p:nvPr>
            <p:ph idx="1"/>
          </p:nvPr>
        </p:nvSpPr>
        <p:spPr/>
        <p:txBody>
          <a:bodyPr/>
          <a:lstStyle/>
          <a:p>
            <a:endParaRPr lang="en-MY" dirty="0"/>
          </a:p>
        </p:txBody>
      </p:sp>
      <p:pic>
        <p:nvPicPr>
          <p:cNvPr id="4" name="Picture 3"/>
          <p:cNvPicPr>
            <a:picLocks noChangeAspect="1"/>
          </p:cNvPicPr>
          <p:nvPr/>
        </p:nvPicPr>
        <p:blipFill>
          <a:blip r:embed="rId3"/>
          <a:stretch>
            <a:fillRect/>
          </a:stretch>
        </p:blipFill>
        <p:spPr>
          <a:xfrm>
            <a:off x="0" y="0"/>
            <a:ext cx="8116402" cy="6341423"/>
          </a:xfrm>
          <a:prstGeom prst="rect">
            <a:avLst/>
          </a:prstGeom>
        </p:spPr>
      </p:pic>
    </p:spTree>
    <p:extLst>
      <p:ext uri="{BB962C8B-B14F-4D97-AF65-F5344CB8AC3E}">
        <p14:creationId xmlns:p14="http://schemas.microsoft.com/office/powerpoint/2010/main" val="85115515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Fuel </a:t>
            </a:r>
            <a:r>
              <a:rPr lang="en-MY" dirty="0"/>
              <a:t>assembly framework</a:t>
            </a:r>
          </a:p>
        </p:txBody>
      </p:sp>
      <p:sp>
        <p:nvSpPr>
          <p:cNvPr id="3" name="Content Placeholder 2"/>
          <p:cNvSpPr>
            <a:spLocks noGrp="1"/>
          </p:cNvSpPr>
          <p:nvPr>
            <p:ph idx="1"/>
          </p:nvPr>
        </p:nvSpPr>
        <p:spPr/>
        <p:txBody>
          <a:bodyPr>
            <a:normAutofit/>
          </a:bodyPr>
          <a:lstStyle/>
          <a:p>
            <a:r>
              <a:rPr lang="en-MY" sz="2400" dirty="0"/>
              <a:t>Nuclear fuel designs dictate that the pellet-filled rods have a precise physical arrangement in terms of their lattice pitch (spacing), and their relation to other features such as water (moderator) channels and control-rod channels</a:t>
            </a:r>
            <a:r>
              <a:rPr lang="en-MY" sz="2400" dirty="0" smtClean="0"/>
              <a:t>.</a:t>
            </a:r>
          </a:p>
          <a:p>
            <a:endParaRPr lang="en-MY" sz="2400" dirty="0" smtClean="0"/>
          </a:p>
          <a:p>
            <a:r>
              <a:rPr lang="en-MY" sz="2400" dirty="0" smtClean="0"/>
              <a:t>Characteristics:</a:t>
            </a:r>
          </a:p>
          <a:p>
            <a:r>
              <a:rPr lang="en-MY" sz="2400" dirty="0"/>
              <a:t>R</a:t>
            </a:r>
            <a:r>
              <a:rPr lang="en-MY" sz="2400" dirty="0" smtClean="0"/>
              <a:t>esistant </a:t>
            </a:r>
            <a:r>
              <a:rPr lang="en-MY" sz="2400" dirty="0"/>
              <a:t>to chemical corrosion, high temperatures, large static loads, constant vibration, fluid and mechanical impacts. </a:t>
            </a:r>
            <a:endParaRPr lang="en-MY" sz="2400" dirty="0" smtClean="0"/>
          </a:p>
          <a:p>
            <a:r>
              <a:rPr lang="en-MY" sz="2400" dirty="0" smtClean="0"/>
              <a:t>They must </a:t>
            </a:r>
            <a:r>
              <a:rPr lang="en-MY" sz="2400" dirty="0"/>
              <a:t>also be as neutron-transparent as possible.</a:t>
            </a:r>
          </a:p>
        </p:txBody>
      </p:sp>
    </p:spTree>
    <p:extLst>
      <p:ext uri="{BB962C8B-B14F-4D97-AF65-F5344CB8AC3E}">
        <p14:creationId xmlns:p14="http://schemas.microsoft.com/office/powerpoint/2010/main" val="2682089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a:bodyPr>
          <a:lstStyle/>
          <a:p>
            <a:r>
              <a:rPr lang="en-MY" sz="2400" dirty="0"/>
              <a:t>Assembly structures comprise a strong framework made from steel and zirconium upon which are fixed numerous grid support pieces that firmly hold rods in their precise lattice positions. </a:t>
            </a:r>
            <a:endParaRPr lang="en-MY" sz="2400" dirty="0" smtClean="0"/>
          </a:p>
          <a:p>
            <a:r>
              <a:rPr lang="en-MY" sz="2400" dirty="0" smtClean="0"/>
              <a:t>These </a:t>
            </a:r>
            <a:r>
              <a:rPr lang="en-MY" sz="2400" dirty="0"/>
              <a:t>are made from zirconium alloy and must permit (and even enhance) the flow of coolant water around the fuel rod. </a:t>
            </a:r>
            <a:endParaRPr lang="en-MY" sz="2400" dirty="0" smtClean="0"/>
          </a:p>
          <a:p>
            <a:r>
              <a:rPr lang="en-MY" sz="2400" dirty="0" smtClean="0"/>
              <a:t>The </a:t>
            </a:r>
            <a:r>
              <a:rPr lang="en-MY" sz="2400" dirty="0"/>
              <a:t>grid structures grip the fuel rod and so are carefully designed to minimise the risk of vibration-induced abrasion on the cladding tube – called ‘fretting’ wear. </a:t>
            </a:r>
          </a:p>
        </p:txBody>
      </p:sp>
    </p:spTree>
    <p:extLst>
      <p:ext uri="{BB962C8B-B14F-4D97-AF65-F5344CB8AC3E}">
        <p14:creationId xmlns:p14="http://schemas.microsoft.com/office/powerpoint/2010/main" val="1709178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In this Chapter</a:t>
            </a:r>
            <a:endParaRPr lang="en-MY" dirty="0"/>
          </a:p>
        </p:txBody>
      </p:sp>
      <p:sp>
        <p:nvSpPr>
          <p:cNvPr id="3" name="Content Placeholder 2"/>
          <p:cNvSpPr>
            <a:spLocks noGrp="1"/>
          </p:cNvSpPr>
          <p:nvPr>
            <p:ph idx="1"/>
          </p:nvPr>
        </p:nvSpPr>
        <p:spPr/>
        <p:txBody>
          <a:bodyPr>
            <a:normAutofit/>
          </a:bodyPr>
          <a:lstStyle/>
          <a:p>
            <a:pPr marL="457200" indent="-457200">
              <a:buFont typeface="+mj-lt"/>
              <a:buAutoNum type="arabicPeriod"/>
            </a:pPr>
            <a:r>
              <a:rPr lang="en-MY" sz="3200" dirty="0" smtClean="0"/>
              <a:t>Fuel behaviour</a:t>
            </a:r>
          </a:p>
          <a:p>
            <a:pPr marL="457200" indent="-457200">
              <a:buFont typeface="+mj-lt"/>
              <a:buAutoNum type="arabicPeriod"/>
            </a:pPr>
            <a:r>
              <a:rPr lang="en-MY" sz="3200" dirty="0" smtClean="0"/>
              <a:t>Testing and Instrumentation</a:t>
            </a:r>
          </a:p>
        </p:txBody>
      </p:sp>
    </p:spTree>
    <p:extLst>
      <p:ext uri="{BB962C8B-B14F-4D97-AF65-F5344CB8AC3E}">
        <p14:creationId xmlns:p14="http://schemas.microsoft.com/office/powerpoint/2010/main" val="1615850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a:bodyPr>
          <a:lstStyle/>
          <a:p>
            <a:r>
              <a:rPr lang="en-MY" sz="2400" dirty="0"/>
              <a:t>In order to maximize the efficiency of the fission reaction the cladding and indeed all other structural parts of the assembly must be as transparent as possible to neutrons. </a:t>
            </a:r>
            <a:endParaRPr lang="en-MY" sz="2400" dirty="0" smtClean="0"/>
          </a:p>
          <a:p>
            <a:r>
              <a:rPr lang="en-MY" sz="2400" dirty="0" smtClean="0"/>
              <a:t>Different </a:t>
            </a:r>
            <a:r>
              <a:rPr lang="en-MY" sz="2400" dirty="0"/>
              <a:t>forms of zirconium alloy, or </a:t>
            </a:r>
            <a:r>
              <a:rPr lang="en-MY" sz="2400" dirty="0" err="1"/>
              <a:t>zircaloy</a:t>
            </a:r>
            <a:r>
              <a:rPr lang="en-MY" sz="2400" dirty="0"/>
              <a:t>, are therefore the main materials used for cladding. </a:t>
            </a:r>
            <a:endParaRPr lang="en-MY" sz="2400" dirty="0" smtClean="0"/>
          </a:p>
          <a:p>
            <a:r>
              <a:rPr lang="en-MY" sz="2400" dirty="0" smtClean="0"/>
              <a:t>This </a:t>
            </a:r>
            <a:r>
              <a:rPr lang="en-MY" sz="2400" dirty="0" err="1"/>
              <a:t>zircaloy</a:t>
            </a:r>
            <a:r>
              <a:rPr lang="en-MY" sz="2400" dirty="0"/>
              <a:t> includes small amounts of tin, niobium, iron, chromium and nickel to provide necessary strength and corrosion resistance. </a:t>
            </a:r>
            <a:endParaRPr lang="en-MY" sz="2400" dirty="0" smtClean="0"/>
          </a:p>
          <a:p>
            <a:r>
              <a:rPr lang="en-MY" sz="2400" dirty="0" smtClean="0"/>
              <a:t>Hafnium</a:t>
            </a:r>
            <a:r>
              <a:rPr lang="en-MY" sz="2400" dirty="0"/>
              <a:t>, which typically occurs naturally with zirconium deposits, needs to be removed because of its high neutron absorption cross-section. </a:t>
            </a:r>
            <a:endParaRPr lang="en-MY" sz="2400" dirty="0" smtClean="0"/>
          </a:p>
        </p:txBody>
      </p:sp>
    </p:spTree>
    <p:extLst>
      <p:ext uri="{BB962C8B-B14F-4D97-AF65-F5344CB8AC3E}">
        <p14:creationId xmlns:p14="http://schemas.microsoft.com/office/powerpoint/2010/main" val="1204900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PWR Fuel Assembly</a:t>
            </a:r>
            <a:endParaRPr lang="en-MY" dirty="0"/>
          </a:p>
        </p:txBody>
      </p:sp>
      <p:sp>
        <p:nvSpPr>
          <p:cNvPr id="3" name="Content Placeholder 2"/>
          <p:cNvSpPr>
            <a:spLocks noGrp="1"/>
          </p:cNvSpPr>
          <p:nvPr>
            <p:ph idx="1"/>
          </p:nvPr>
        </p:nvSpPr>
        <p:spPr>
          <a:xfrm>
            <a:off x="1548542" y="3182586"/>
            <a:ext cx="3296590" cy="2163993"/>
          </a:xfrm>
        </p:spPr>
        <p:txBody>
          <a:bodyPr>
            <a:normAutofit/>
          </a:bodyPr>
          <a:lstStyle/>
          <a:p>
            <a:r>
              <a:rPr lang="en-MY" sz="2400" dirty="0"/>
              <a:t>In PWR fuel assembly, </a:t>
            </a:r>
            <a:r>
              <a:rPr lang="en-MY" sz="2400" dirty="0" smtClean="0"/>
              <a:t>thimble </a:t>
            </a:r>
            <a:r>
              <a:rPr lang="en-MY" sz="2400" dirty="0"/>
              <a:t>tubes and </a:t>
            </a:r>
            <a:r>
              <a:rPr lang="en-MY" sz="2400" dirty="0" smtClean="0"/>
              <a:t>grids </a:t>
            </a:r>
            <a:r>
              <a:rPr lang="en-MY" sz="2400" dirty="0"/>
              <a:t>are main </a:t>
            </a:r>
            <a:r>
              <a:rPr lang="en-MY" sz="2400" dirty="0" smtClean="0"/>
              <a:t>framework </a:t>
            </a:r>
            <a:endParaRPr lang="en-MY" sz="2400" dirty="0"/>
          </a:p>
        </p:txBody>
      </p:sp>
      <p:pic>
        <p:nvPicPr>
          <p:cNvPr id="4" name="Picture 3"/>
          <p:cNvPicPr>
            <a:picLocks noChangeAspect="1"/>
          </p:cNvPicPr>
          <p:nvPr/>
        </p:nvPicPr>
        <p:blipFill>
          <a:blip r:embed="rId2"/>
          <a:stretch>
            <a:fillRect/>
          </a:stretch>
        </p:blipFill>
        <p:spPr>
          <a:xfrm>
            <a:off x="6304608" y="552178"/>
            <a:ext cx="5143204" cy="5684594"/>
          </a:xfrm>
          <a:prstGeom prst="rect">
            <a:avLst/>
          </a:prstGeom>
        </p:spPr>
      </p:pic>
    </p:spTree>
    <p:extLst>
      <p:ext uri="{BB962C8B-B14F-4D97-AF65-F5344CB8AC3E}">
        <p14:creationId xmlns:p14="http://schemas.microsoft.com/office/powerpoint/2010/main" val="29370415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General Assembly</a:t>
            </a:r>
            <a:endParaRPr lang="en-MY" dirty="0"/>
          </a:p>
        </p:txBody>
      </p:sp>
      <p:sp>
        <p:nvSpPr>
          <p:cNvPr id="3" name="Content Placeholder 2"/>
          <p:cNvSpPr>
            <a:spLocks noGrp="1"/>
          </p:cNvSpPr>
          <p:nvPr>
            <p:ph idx="1"/>
          </p:nvPr>
        </p:nvSpPr>
        <p:spPr>
          <a:xfrm>
            <a:off x="1097279" y="1845734"/>
            <a:ext cx="6122917" cy="4023360"/>
          </a:xfrm>
        </p:spPr>
        <p:txBody>
          <a:bodyPr>
            <a:normAutofit fontScale="92500" lnSpcReduction="10000"/>
          </a:bodyPr>
          <a:lstStyle/>
          <a:p>
            <a:r>
              <a:rPr lang="en-MY" sz="2400" dirty="0"/>
              <a:t>Fuel for western PWRs is built with a square lattice arrangement and assemblies are characterized by the number of rods they contain, typically, 17×17 in current </a:t>
            </a:r>
            <a:r>
              <a:rPr lang="en-MY" sz="2400" dirty="0" smtClean="0"/>
              <a:t>designs</a:t>
            </a:r>
          </a:p>
          <a:p>
            <a:r>
              <a:rPr lang="en-MY" sz="2400" dirty="0"/>
              <a:t>A PWR fuel assembly stands between four and five metres high, is about 20 cm across and weighs about half a tonne</a:t>
            </a:r>
            <a:r>
              <a:rPr lang="en-MY" sz="2400" dirty="0" smtClean="0"/>
              <a:t>.</a:t>
            </a:r>
          </a:p>
          <a:p>
            <a:r>
              <a:rPr lang="en-MY" sz="2400" dirty="0"/>
              <a:t>An 1100 </a:t>
            </a:r>
            <a:r>
              <a:rPr lang="en-MY" sz="2400" dirty="0" err="1"/>
              <a:t>MWe</a:t>
            </a:r>
            <a:r>
              <a:rPr lang="en-MY" sz="2400" dirty="0"/>
              <a:t> PWR core may contain 193 fuel assemblies composed of over 50,000 fuel rods and some 18 million fuel pellets. Once loaded, fuel stays in the core for several years depending on the design of the operating cycle.</a:t>
            </a:r>
          </a:p>
          <a:p>
            <a:endParaRPr lang="en-MY"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81701" y="4116605"/>
            <a:ext cx="2717037" cy="1752489"/>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25845" y="144359"/>
            <a:ext cx="1428750" cy="3600450"/>
          </a:xfrm>
          <a:prstGeom prst="rect">
            <a:avLst/>
          </a:prstGeom>
        </p:spPr>
      </p:pic>
    </p:spTree>
    <p:extLst>
      <p:ext uri="{BB962C8B-B14F-4D97-AF65-F5344CB8AC3E}">
        <p14:creationId xmlns:p14="http://schemas.microsoft.com/office/powerpoint/2010/main" val="666616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1531917" y="67650"/>
            <a:ext cx="8384796" cy="6175224"/>
          </a:xfrm>
          <a:prstGeom prst="rect">
            <a:avLst/>
          </a:prstGeom>
        </p:spPr>
      </p:pic>
      <p:sp>
        <p:nvSpPr>
          <p:cNvPr id="5" name="Rectangle 4"/>
          <p:cNvSpPr/>
          <p:nvPr/>
        </p:nvSpPr>
        <p:spPr>
          <a:xfrm>
            <a:off x="4252496" y="286603"/>
            <a:ext cx="3290901" cy="523220"/>
          </a:xfrm>
          <a:prstGeom prst="rect">
            <a:avLst/>
          </a:prstGeom>
        </p:spPr>
        <p:txBody>
          <a:bodyPr wrap="none">
            <a:spAutoFit/>
          </a:bodyPr>
          <a:lstStyle/>
          <a:p>
            <a:r>
              <a:rPr lang="en-MY" sz="2800" b="1" dirty="0"/>
              <a:t>Structure of fuel rod </a:t>
            </a:r>
          </a:p>
        </p:txBody>
      </p:sp>
    </p:spTree>
    <p:extLst>
      <p:ext uri="{BB962C8B-B14F-4D97-AF65-F5344CB8AC3E}">
        <p14:creationId xmlns:p14="http://schemas.microsoft.com/office/powerpoint/2010/main" val="232166650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1449487" y="286603"/>
            <a:ext cx="8723009" cy="5812408"/>
          </a:xfrm>
          <a:prstGeom prst="rect">
            <a:avLst/>
          </a:prstGeom>
        </p:spPr>
      </p:pic>
      <p:sp>
        <p:nvSpPr>
          <p:cNvPr id="5" name="Rectangle 4"/>
          <p:cNvSpPr/>
          <p:nvPr/>
        </p:nvSpPr>
        <p:spPr>
          <a:xfrm>
            <a:off x="1097280" y="286603"/>
            <a:ext cx="3528274" cy="461665"/>
          </a:xfrm>
          <a:prstGeom prst="rect">
            <a:avLst/>
          </a:prstGeom>
        </p:spPr>
        <p:txBody>
          <a:bodyPr wrap="none">
            <a:spAutoFit/>
          </a:bodyPr>
          <a:lstStyle/>
          <a:p>
            <a:r>
              <a:rPr lang="en-MY" sz="2400" b="1" dirty="0"/>
              <a:t>Structure of fuel assembly</a:t>
            </a:r>
          </a:p>
        </p:txBody>
      </p:sp>
    </p:spTree>
    <p:extLst>
      <p:ext uri="{BB962C8B-B14F-4D97-AF65-F5344CB8AC3E}">
        <p14:creationId xmlns:p14="http://schemas.microsoft.com/office/powerpoint/2010/main" val="3353015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Structure of grid (spacer) </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rotWithShape="1">
          <a:blip r:embed="rId2"/>
          <a:srcRect r="41582"/>
          <a:stretch/>
        </p:blipFill>
        <p:spPr>
          <a:xfrm>
            <a:off x="3085809" y="1737360"/>
            <a:ext cx="4621277" cy="4029559"/>
          </a:xfrm>
          <a:prstGeom prst="rect">
            <a:avLst/>
          </a:prstGeom>
        </p:spPr>
      </p:pic>
      <p:sp>
        <p:nvSpPr>
          <p:cNvPr id="5" name="Rectangle 4"/>
          <p:cNvSpPr/>
          <p:nvPr/>
        </p:nvSpPr>
        <p:spPr>
          <a:xfrm>
            <a:off x="1097280" y="5453595"/>
            <a:ext cx="8387939" cy="830997"/>
          </a:xfrm>
          <a:prstGeom prst="rect">
            <a:avLst/>
          </a:prstGeom>
        </p:spPr>
        <p:txBody>
          <a:bodyPr wrap="square">
            <a:spAutoFit/>
          </a:bodyPr>
          <a:lstStyle/>
          <a:p>
            <a:r>
              <a:rPr lang="en-MY" sz="2400" dirty="0"/>
              <a:t>Contact to fuel rod with 3 point support.  </a:t>
            </a:r>
          </a:p>
          <a:p>
            <a:r>
              <a:rPr lang="en-MY" sz="2400" dirty="0"/>
              <a:t>The axial elongation/shrinkage of fuel rods are allowed </a:t>
            </a:r>
          </a:p>
        </p:txBody>
      </p:sp>
    </p:spTree>
    <p:extLst>
      <p:ext uri="{BB962C8B-B14F-4D97-AF65-F5344CB8AC3E}">
        <p14:creationId xmlns:p14="http://schemas.microsoft.com/office/powerpoint/2010/main" val="24640548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Structure of BWR core </a:t>
            </a:r>
          </a:p>
        </p:txBody>
      </p:sp>
      <p:sp>
        <p:nvSpPr>
          <p:cNvPr id="3" name="Content Placeholder 2"/>
          <p:cNvSpPr>
            <a:spLocks noGrp="1"/>
          </p:cNvSpPr>
          <p:nvPr>
            <p:ph idx="1"/>
          </p:nvPr>
        </p:nvSpPr>
        <p:spPr>
          <a:xfrm>
            <a:off x="1097280" y="1845734"/>
            <a:ext cx="5066014" cy="4023360"/>
          </a:xfrm>
        </p:spPr>
        <p:txBody>
          <a:bodyPr>
            <a:normAutofit/>
          </a:bodyPr>
          <a:lstStyle/>
          <a:p>
            <a:pPr>
              <a:buFont typeface="Wingdings" panose="05000000000000000000" pitchFamily="2" charset="2"/>
              <a:buChar char="§"/>
            </a:pPr>
            <a:r>
              <a:rPr lang="en-MY" sz="2400" dirty="0"/>
              <a:t>C</a:t>
            </a:r>
            <a:r>
              <a:rPr lang="en-MY" sz="2400" dirty="0" smtClean="0"/>
              <a:t>ore </a:t>
            </a:r>
            <a:r>
              <a:rPr lang="en-MY" sz="2400" dirty="0"/>
              <a:t>consists of units which have  </a:t>
            </a:r>
            <a:r>
              <a:rPr lang="en-MY" sz="2400" dirty="0" smtClean="0"/>
              <a:t>one </a:t>
            </a:r>
            <a:r>
              <a:rPr lang="en-MY" sz="2400" dirty="0"/>
              <a:t>control rod surrounded  </a:t>
            </a:r>
            <a:r>
              <a:rPr lang="en-MY" sz="2400" dirty="0" smtClean="0"/>
              <a:t>by </a:t>
            </a:r>
            <a:r>
              <a:rPr lang="en-MY" sz="2400" dirty="0"/>
              <a:t>4 fuel </a:t>
            </a:r>
            <a:r>
              <a:rPr lang="en-MY" sz="2400" dirty="0" smtClean="0"/>
              <a:t>assemblies   </a:t>
            </a:r>
            <a:endParaRPr lang="en-MY" sz="2400" dirty="0"/>
          </a:p>
          <a:p>
            <a:pPr>
              <a:buFont typeface="Wingdings" panose="05000000000000000000" pitchFamily="2" charset="2"/>
              <a:buChar char="§"/>
            </a:pPr>
            <a:r>
              <a:rPr lang="en-MY" sz="2400" dirty="0" smtClean="0"/>
              <a:t>Fuel </a:t>
            </a:r>
            <a:r>
              <a:rPr lang="en-MY" sz="2400" dirty="0"/>
              <a:t>assembly sits on core support  </a:t>
            </a:r>
            <a:r>
              <a:rPr lang="en-MY" sz="2400" dirty="0" smtClean="0"/>
              <a:t>and </a:t>
            </a:r>
            <a:r>
              <a:rPr lang="en-MY" sz="2400" dirty="0"/>
              <a:t>the top of the assembly is </a:t>
            </a:r>
            <a:r>
              <a:rPr lang="en-MY" sz="2400" dirty="0" smtClean="0"/>
              <a:t>supported </a:t>
            </a:r>
            <a:r>
              <a:rPr lang="en-MY" sz="2400" dirty="0"/>
              <a:t>with upper lattice plate </a:t>
            </a:r>
          </a:p>
        </p:txBody>
      </p:sp>
      <p:pic>
        <p:nvPicPr>
          <p:cNvPr id="4" name="Picture 3"/>
          <p:cNvPicPr>
            <a:picLocks noChangeAspect="1"/>
          </p:cNvPicPr>
          <p:nvPr/>
        </p:nvPicPr>
        <p:blipFill>
          <a:blip r:embed="rId2"/>
          <a:stretch>
            <a:fillRect/>
          </a:stretch>
        </p:blipFill>
        <p:spPr>
          <a:xfrm>
            <a:off x="6791791" y="389947"/>
            <a:ext cx="4783586" cy="5698095"/>
          </a:xfrm>
          <a:prstGeom prst="rect">
            <a:avLst/>
          </a:prstGeom>
        </p:spPr>
      </p:pic>
    </p:spTree>
    <p:extLst>
      <p:ext uri="{BB962C8B-B14F-4D97-AF65-F5344CB8AC3E}">
        <p14:creationId xmlns:p14="http://schemas.microsoft.com/office/powerpoint/2010/main" val="150799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097280" y="1845734"/>
            <a:ext cx="3949733" cy="4023360"/>
          </a:xfrm>
        </p:spPr>
        <p:txBody>
          <a:bodyPr>
            <a:normAutofit/>
          </a:bodyPr>
          <a:lstStyle/>
          <a:p>
            <a:r>
              <a:rPr lang="en-MY" sz="2400" dirty="0"/>
              <a:t>In BWR fuel assembly, water channel, </a:t>
            </a:r>
            <a:r>
              <a:rPr lang="en-MY" sz="2400" dirty="0" smtClean="0"/>
              <a:t>fuel </a:t>
            </a:r>
            <a:r>
              <a:rPr lang="en-MY" sz="2400" dirty="0"/>
              <a:t>rods </a:t>
            </a:r>
            <a:r>
              <a:rPr lang="en-MY" sz="2400" dirty="0" smtClean="0"/>
              <a:t>and </a:t>
            </a:r>
            <a:r>
              <a:rPr lang="en-MY" sz="2400" dirty="0"/>
              <a:t>spacer are main framework. </a:t>
            </a:r>
          </a:p>
        </p:txBody>
      </p:sp>
      <p:pic>
        <p:nvPicPr>
          <p:cNvPr id="4" name="Picture 3"/>
          <p:cNvPicPr>
            <a:picLocks noChangeAspect="1"/>
          </p:cNvPicPr>
          <p:nvPr/>
        </p:nvPicPr>
        <p:blipFill>
          <a:blip r:embed="rId2"/>
          <a:stretch>
            <a:fillRect/>
          </a:stretch>
        </p:blipFill>
        <p:spPr>
          <a:xfrm>
            <a:off x="5656940" y="1845734"/>
            <a:ext cx="5498740" cy="4269293"/>
          </a:xfrm>
          <a:prstGeom prst="rect">
            <a:avLst/>
          </a:prstGeom>
        </p:spPr>
      </p:pic>
    </p:spTree>
    <p:extLst>
      <p:ext uri="{BB962C8B-B14F-4D97-AF65-F5344CB8AC3E}">
        <p14:creationId xmlns:p14="http://schemas.microsoft.com/office/powerpoint/2010/main" val="84103876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3"/>
          <a:stretch>
            <a:fillRect/>
          </a:stretch>
        </p:blipFill>
        <p:spPr>
          <a:xfrm>
            <a:off x="1838658" y="97546"/>
            <a:ext cx="8300928" cy="6164143"/>
          </a:xfrm>
          <a:prstGeom prst="rect">
            <a:avLst/>
          </a:prstGeom>
        </p:spPr>
      </p:pic>
    </p:spTree>
    <p:extLst>
      <p:ext uri="{BB962C8B-B14F-4D97-AF65-F5344CB8AC3E}">
        <p14:creationId xmlns:p14="http://schemas.microsoft.com/office/powerpoint/2010/main" val="29301371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dirty="0"/>
          </a:p>
        </p:txBody>
      </p:sp>
      <p:sp>
        <p:nvSpPr>
          <p:cNvPr id="3" name="Content Placeholder 2"/>
          <p:cNvSpPr>
            <a:spLocks noGrp="1"/>
          </p:cNvSpPr>
          <p:nvPr>
            <p:ph idx="1"/>
          </p:nvPr>
        </p:nvSpPr>
        <p:spPr/>
        <p:txBody>
          <a:bodyPr/>
          <a:lstStyle/>
          <a:p>
            <a:pPr marL="177800" indent="-177800">
              <a:buFont typeface="Arial" panose="020B0604020202020204" pitchFamily="34" charset="0"/>
              <a:buChar char="•"/>
            </a:pPr>
            <a:r>
              <a:rPr lang="en-MY" sz="2400" dirty="0" smtClean="0"/>
              <a:t>Pellets are installed in </a:t>
            </a:r>
            <a:r>
              <a:rPr lang="en-MY" sz="2400" dirty="0" err="1" smtClean="0"/>
              <a:t>Zr</a:t>
            </a:r>
            <a:r>
              <a:rPr lang="en-MY" sz="2400" dirty="0" smtClean="0"/>
              <a:t> liner cladding and welded with both end plugs with 10bar He filler gas.  </a:t>
            </a:r>
          </a:p>
          <a:p>
            <a:pPr marL="177800" indent="-177800">
              <a:buFont typeface="Arial" panose="020B0604020202020204" pitchFamily="34" charset="0"/>
              <a:buChar char="•"/>
            </a:pPr>
            <a:r>
              <a:rPr lang="en-MY" sz="2400" dirty="0" smtClean="0"/>
              <a:t>Important design parameters: pellet density, gap size, plenum volume, cladding thickness, He pressure, etc</a:t>
            </a:r>
            <a:r>
              <a:rPr lang="en-MY" dirty="0" smtClean="0"/>
              <a:t>. </a:t>
            </a:r>
          </a:p>
          <a:p>
            <a:pPr marL="177800" indent="-177800">
              <a:buFont typeface="Arial" panose="020B0604020202020204" pitchFamily="34" charset="0"/>
              <a:buChar char="•"/>
            </a:pPr>
            <a:endParaRPr lang="en-MY" dirty="0" smtClean="0"/>
          </a:p>
          <a:p>
            <a:pPr marL="177800" indent="-177800">
              <a:buFont typeface="Arial" panose="020B0604020202020204" pitchFamily="34" charset="0"/>
              <a:buChar char="•"/>
            </a:pPr>
            <a:endParaRPr lang="en-MY" dirty="0"/>
          </a:p>
        </p:txBody>
      </p:sp>
      <p:pic>
        <p:nvPicPr>
          <p:cNvPr id="4" name="Picture 3"/>
          <p:cNvPicPr>
            <a:picLocks noChangeAspect="1"/>
          </p:cNvPicPr>
          <p:nvPr/>
        </p:nvPicPr>
        <p:blipFill>
          <a:blip r:embed="rId3"/>
          <a:stretch>
            <a:fillRect/>
          </a:stretch>
        </p:blipFill>
        <p:spPr>
          <a:xfrm>
            <a:off x="2022994" y="3490206"/>
            <a:ext cx="8573522" cy="2822667"/>
          </a:xfrm>
          <a:prstGeom prst="rect">
            <a:avLst/>
          </a:prstGeom>
        </p:spPr>
      </p:pic>
      <p:sp>
        <p:nvSpPr>
          <p:cNvPr id="5" name="Rectangle 4"/>
          <p:cNvSpPr/>
          <p:nvPr/>
        </p:nvSpPr>
        <p:spPr>
          <a:xfrm>
            <a:off x="3284086" y="6488668"/>
            <a:ext cx="6051337" cy="369332"/>
          </a:xfrm>
          <a:prstGeom prst="rect">
            <a:avLst/>
          </a:prstGeom>
        </p:spPr>
        <p:txBody>
          <a:bodyPr wrap="none">
            <a:spAutoFit/>
          </a:bodyPr>
          <a:lstStyle/>
          <a:p>
            <a:r>
              <a:rPr lang="en-MY" dirty="0"/>
              <a:t>Number in this figure is size for BWR/4, BWR/5 and ABWR (m) </a:t>
            </a:r>
          </a:p>
        </p:txBody>
      </p:sp>
    </p:spTree>
    <p:extLst>
      <p:ext uri="{BB962C8B-B14F-4D97-AF65-F5344CB8AC3E}">
        <p14:creationId xmlns:p14="http://schemas.microsoft.com/office/powerpoint/2010/main" val="3986183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MY" dirty="0"/>
              <a:t>Fuel </a:t>
            </a:r>
            <a:r>
              <a:rPr lang="en-MY" dirty="0" smtClean="0"/>
              <a:t>behaviour</a:t>
            </a:r>
            <a:endParaRPr lang="en-MY" dirty="0"/>
          </a:p>
        </p:txBody>
      </p:sp>
      <p:sp>
        <p:nvSpPr>
          <p:cNvPr id="5" name="Text Placeholder 4"/>
          <p:cNvSpPr>
            <a:spLocks noGrp="1"/>
          </p:cNvSpPr>
          <p:nvPr>
            <p:ph type="body" idx="1"/>
          </p:nvPr>
        </p:nvSpPr>
        <p:spPr/>
        <p:txBody>
          <a:bodyPr/>
          <a:lstStyle/>
          <a:p>
            <a:endParaRPr lang="en-MY"/>
          </a:p>
        </p:txBody>
      </p:sp>
    </p:spTree>
    <p:extLst>
      <p:ext uri="{BB962C8B-B14F-4D97-AF65-F5344CB8AC3E}">
        <p14:creationId xmlns:p14="http://schemas.microsoft.com/office/powerpoint/2010/main" val="133701945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Cross section of Control </a:t>
            </a:r>
            <a:r>
              <a:rPr lang="en-MY" dirty="0" err="1"/>
              <a:t>Rod（BWR</a:t>
            </a:r>
            <a:r>
              <a:rPr lang="en-MY" dirty="0"/>
              <a:t>）</a:t>
            </a:r>
          </a:p>
        </p:txBody>
      </p:sp>
      <p:sp>
        <p:nvSpPr>
          <p:cNvPr id="3" name="Content Placeholder 2"/>
          <p:cNvSpPr>
            <a:spLocks noGrp="1"/>
          </p:cNvSpPr>
          <p:nvPr>
            <p:ph idx="1"/>
          </p:nvPr>
        </p:nvSpPr>
        <p:spPr/>
        <p:txBody>
          <a:bodyPr/>
          <a:lstStyle/>
          <a:p>
            <a:endParaRPr lang="en-MY" dirty="0"/>
          </a:p>
        </p:txBody>
      </p:sp>
      <p:pic>
        <p:nvPicPr>
          <p:cNvPr id="4" name="Picture 3"/>
          <p:cNvPicPr>
            <a:picLocks noChangeAspect="1"/>
          </p:cNvPicPr>
          <p:nvPr/>
        </p:nvPicPr>
        <p:blipFill>
          <a:blip r:embed="rId2"/>
          <a:stretch>
            <a:fillRect/>
          </a:stretch>
        </p:blipFill>
        <p:spPr>
          <a:xfrm>
            <a:off x="4085293" y="1845734"/>
            <a:ext cx="4417438" cy="4457115"/>
          </a:xfrm>
          <a:prstGeom prst="rect">
            <a:avLst/>
          </a:prstGeom>
        </p:spPr>
      </p:pic>
    </p:spTree>
    <p:extLst>
      <p:ext uri="{BB962C8B-B14F-4D97-AF65-F5344CB8AC3E}">
        <p14:creationId xmlns:p14="http://schemas.microsoft.com/office/powerpoint/2010/main" val="5534408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Characteristics of BWR Fuel Assembly</a:t>
            </a:r>
            <a:endParaRPr lang="en-MY" dirty="0"/>
          </a:p>
        </p:txBody>
      </p:sp>
      <p:sp>
        <p:nvSpPr>
          <p:cNvPr id="3" name="Content Placeholder 2"/>
          <p:cNvSpPr>
            <a:spLocks noGrp="1"/>
          </p:cNvSpPr>
          <p:nvPr>
            <p:ph idx="1"/>
          </p:nvPr>
        </p:nvSpPr>
        <p:spPr/>
        <p:txBody>
          <a:bodyPr>
            <a:normAutofit/>
          </a:bodyPr>
          <a:lstStyle/>
          <a:p>
            <a:pPr marL="273050" indent="-273050">
              <a:buFont typeface="Arial" panose="020B0604020202020204" pitchFamily="34" charset="0"/>
              <a:buChar char="•"/>
            </a:pPr>
            <a:r>
              <a:rPr lang="en-MY" sz="2400" dirty="0" smtClean="0"/>
              <a:t>Four </a:t>
            </a:r>
            <a:r>
              <a:rPr lang="en-MY" sz="2400" dirty="0"/>
              <a:t>fuel assemblies and a cruciform shaped control blade form a 'fuel module</a:t>
            </a:r>
            <a:r>
              <a:rPr lang="en-MY" sz="2400" dirty="0" smtClean="0"/>
              <a:t>'</a:t>
            </a:r>
          </a:p>
          <a:p>
            <a:pPr marL="273050" indent="-273050">
              <a:buFont typeface="Arial" panose="020B0604020202020204" pitchFamily="34" charset="0"/>
              <a:buChar char="•"/>
            </a:pPr>
            <a:r>
              <a:rPr lang="en-MY" sz="2400" dirty="0" smtClean="0"/>
              <a:t>each </a:t>
            </a:r>
            <a:r>
              <a:rPr lang="en-MY" sz="2400" dirty="0"/>
              <a:t>assembly is isolated from its neighbours by a water-filled zone in which the cruciform control rod blades travel (they are inserted from the bottom of the </a:t>
            </a:r>
            <a:r>
              <a:rPr lang="en-MY" sz="2400" dirty="0" smtClean="0"/>
              <a:t>reactor)</a:t>
            </a:r>
          </a:p>
          <a:p>
            <a:pPr marL="273050" indent="-273050">
              <a:buFont typeface="Arial" panose="020B0604020202020204" pitchFamily="34" charset="0"/>
              <a:buChar char="•"/>
            </a:pPr>
            <a:r>
              <a:rPr lang="en-MY" sz="2400" dirty="0" smtClean="0"/>
              <a:t>each </a:t>
            </a:r>
            <a:r>
              <a:rPr lang="en-MY" sz="2400" dirty="0"/>
              <a:t>BWR fuel assembly is enclosed in a </a:t>
            </a:r>
            <a:r>
              <a:rPr lang="en-MY" sz="2400" dirty="0" err="1"/>
              <a:t>zircaloy</a:t>
            </a:r>
            <a:r>
              <a:rPr lang="en-MY" sz="2400" dirty="0"/>
              <a:t> sheath or channel box which directs the flow of coolant water through the assembly and during this passage it reaches boiling </a:t>
            </a:r>
            <a:r>
              <a:rPr lang="en-MY" sz="2400" dirty="0" smtClean="0"/>
              <a:t>point</a:t>
            </a:r>
          </a:p>
          <a:p>
            <a:pPr marL="273050" indent="-273050">
              <a:buFont typeface="Arial" panose="020B0604020202020204" pitchFamily="34" charset="0"/>
              <a:buChar char="•"/>
            </a:pPr>
            <a:r>
              <a:rPr lang="en-MY" sz="2400" dirty="0" smtClean="0"/>
              <a:t>BWR </a:t>
            </a:r>
            <a:r>
              <a:rPr lang="en-MY" sz="2400" dirty="0"/>
              <a:t>assemblies contain larger diameter water channels – flexibly designed to provide appropriate neutron moderation in the assembly. </a:t>
            </a:r>
          </a:p>
        </p:txBody>
      </p:sp>
    </p:spTree>
    <p:extLst>
      <p:ext uri="{BB962C8B-B14F-4D97-AF65-F5344CB8AC3E}">
        <p14:creationId xmlns:p14="http://schemas.microsoft.com/office/powerpoint/2010/main" val="1583667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Channel box (BWR) </a:t>
            </a:r>
          </a:p>
        </p:txBody>
      </p:sp>
      <p:sp>
        <p:nvSpPr>
          <p:cNvPr id="3" name="Content Placeholder 2"/>
          <p:cNvSpPr>
            <a:spLocks noGrp="1"/>
          </p:cNvSpPr>
          <p:nvPr>
            <p:ph idx="1"/>
          </p:nvPr>
        </p:nvSpPr>
        <p:spPr/>
        <p:txBody>
          <a:bodyPr>
            <a:normAutofit/>
          </a:bodyPr>
          <a:lstStyle/>
          <a:p>
            <a:pPr marL="0" indent="0">
              <a:buNone/>
            </a:pPr>
            <a:r>
              <a:rPr lang="en-MY" sz="2400" dirty="0" smtClean="0"/>
              <a:t>a </a:t>
            </a:r>
            <a:r>
              <a:rPr lang="en-MY" sz="2400" dirty="0"/>
              <a:t>side about 14cm，thickness 2-3mm， </a:t>
            </a:r>
            <a:r>
              <a:rPr lang="en-MY" sz="2400" dirty="0" smtClean="0"/>
              <a:t>length </a:t>
            </a:r>
            <a:r>
              <a:rPr lang="en-MY" sz="2400" dirty="0"/>
              <a:t>about 4m : rectangular tube made </a:t>
            </a:r>
            <a:r>
              <a:rPr lang="en-MY" sz="2400" dirty="0" smtClean="0"/>
              <a:t>of zircaloy-4 </a:t>
            </a:r>
            <a:endParaRPr lang="en-MY" sz="2400" dirty="0"/>
          </a:p>
          <a:p>
            <a:endParaRPr lang="en-MY" sz="2400" dirty="0" smtClean="0"/>
          </a:p>
          <a:p>
            <a:r>
              <a:rPr lang="en-MY" sz="2400" dirty="0" smtClean="0"/>
              <a:t>Role </a:t>
            </a:r>
            <a:r>
              <a:rPr lang="en-MY" sz="2400" dirty="0"/>
              <a:t>of channel box </a:t>
            </a:r>
          </a:p>
          <a:p>
            <a:r>
              <a:rPr lang="en-MY" sz="2400" dirty="0"/>
              <a:t>・  keep the coolant flow space for assembly </a:t>
            </a:r>
          </a:p>
          <a:p>
            <a:r>
              <a:rPr lang="en-MY" sz="2400" dirty="0"/>
              <a:t>・  keep the space for CR insertion </a:t>
            </a:r>
          </a:p>
          <a:p>
            <a:r>
              <a:rPr lang="en-MY" sz="2400" dirty="0"/>
              <a:t>・  protection of fuel during handling </a:t>
            </a:r>
          </a:p>
          <a:p>
            <a:r>
              <a:rPr lang="en-MY" sz="2400" dirty="0"/>
              <a:t>・  Use for shipping test in reactor(leak fuel </a:t>
            </a:r>
            <a:r>
              <a:rPr lang="en-MY" sz="2400" dirty="0" smtClean="0"/>
              <a:t>test</a:t>
            </a:r>
            <a:r>
              <a:rPr lang="en-MY" sz="2400" dirty="0"/>
              <a:t>) </a:t>
            </a:r>
          </a:p>
        </p:txBody>
      </p:sp>
    </p:spTree>
    <p:extLst>
      <p:ext uri="{BB962C8B-B14F-4D97-AF65-F5344CB8AC3E}">
        <p14:creationId xmlns:p14="http://schemas.microsoft.com/office/powerpoint/2010/main" val="2442504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Water rods(Water  channel) </a:t>
            </a:r>
          </a:p>
        </p:txBody>
      </p:sp>
      <p:sp>
        <p:nvSpPr>
          <p:cNvPr id="3" name="Content Placeholder 2"/>
          <p:cNvSpPr>
            <a:spLocks noGrp="1"/>
          </p:cNvSpPr>
          <p:nvPr>
            <p:ph idx="1"/>
          </p:nvPr>
        </p:nvSpPr>
        <p:spPr/>
        <p:txBody>
          <a:bodyPr>
            <a:normAutofit/>
          </a:bodyPr>
          <a:lstStyle/>
          <a:p>
            <a:r>
              <a:rPr lang="en-MY" sz="2400" dirty="0" smtClean="0"/>
              <a:t>The </a:t>
            </a:r>
            <a:r>
              <a:rPr lang="en-MY" sz="2400" dirty="0"/>
              <a:t>water rods were introduced to </a:t>
            </a:r>
            <a:r>
              <a:rPr lang="en-MY" sz="2400" dirty="0" smtClean="0"/>
              <a:t>enhance </a:t>
            </a:r>
            <a:r>
              <a:rPr lang="en-MY" sz="2400" dirty="0"/>
              <a:t>the neutron moderation in the central region of </a:t>
            </a:r>
            <a:r>
              <a:rPr lang="en-MY" sz="2400" dirty="0" smtClean="0"/>
              <a:t>assembly </a:t>
            </a:r>
            <a:r>
              <a:rPr lang="en-MY" sz="2400" dirty="0"/>
              <a:t>and to increase the fission of the fuel. </a:t>
            </a:r>
            <a:endParaRPr lang="en-MY" sz="2400" dirty="0" smtClean="0"/>
          </a:p>
          <a:p>
            <a:r>
              <a:rPr lang="en-MY" sz="2400" dirty="0" smtClean="0"/>
              <a:t>The non-boiling </a:t>
            </a:r>
            <a:r>
              <a:rPr lang="en-MY" sz="2400" dirty="0"/>
              <a:t>coolant water flows in the water rods(or water channel) </a:t>
            </a:r>
            <a:r>
              <a:rPr lang="en-MY" sz="2400" dirty="0" smtClean="0"/>
              <a:t>located </a:t>
            </a:r>
            <a:r>
              <a:rPr lang="en-MY" sz="2400" dirty="0"/>
              <a:t>in the </a:t>
            </a:r>
            <a:r>
              <a:rPr lang="en-MY" sz="2400" dirty="0" err="1"/>
              <a:t>center</a:t>
            </a:r>
            <a:r>
              <a:rPr lang="en-MY" sz="2400" dirty="0"/>
              <a:t> of the fuel assembly</a:t>
            </a:r>
            <a:r>
              <a:rPr lang="en-MY" sz="2400" dirty="0" smtClean="0"/>
              <a:t>.</a:t>
            </a:r>
          </a:p>
          <a:p>
            <a:r>
              <a:rPr lang="en-MY" sz="2400" dirty="0" smtClean="0"/>
              <a:t>The </a:t>
            </a:r>
            <a:r>
              <a:rPr lang="en-MY" sz="2400" dirty="0"/>
              <a:t>diameter of water rods increased with the </a:t>
            </a:r>
            <a:r>
              <a:rPr lang="en-MY" sz="2400" dirty="0" smtClean="0"/>
              <a:t>enrichment-increase </a:t>
            </a:r>
            <a:r>
              <a:rPr lang="en-MY" sz="2400" dirty="0"/>
              <a:t>for high burnup use of fuel, to increase the water/ </a:t>
            </a:r>
            <a:r>
              <a:rPr lang="en-MY" sz="2400" dirty="0" smtClean="0"/>
              <a:t>fuel </a:t>
            </a:r>
            <a:r>
              <a:rPr lang="en-MY" sz="2400" dirty="0"/>
              <a:t>volume ratio within the channel. </a:t>
            </a:r>
          </a:p>
        </p:txBody>
      </p:sp>
    </p:spTree>
    <p:extLst>
      <p:ext uri="{BB962C8B-B14F-4D97-AF65-F5344CB8AC3E}">
        <p14:creationId xmlns:p14="http://schemas.microsoft.com/office/powerpoint/2010/main" val="2930717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Guideline for fuel design</a:t>
            </a:r>
          </a:p>
        </p:txBody>
      </p:sp>
      <p:sp>
        <p:nvSpPr>
          <p:cNvPr id="3" name="Content Placeholder 2"/>
          <p:cNvSpPr>
            <a:spLocks noGrp="1"/>
          </p:cNvSpPr>
          <p:nvPr>
            <p:ph idx="1"/>
          </p:nvPr>
        </p:nvSpPr>
        <p:spPr/>
        <p:txBody>
          <a:bodyPr>
            <a:normAutofit fontScale="85000" lnSpcReduction="20000"/>
          </a:bodyPr>
          <a:lstStyle/>
          <a:p>
            <a:pPr marL="355600" indent="-355600">
              <a:buFont typeface="Courier New" panose="02070309020205020404" pitchFamily="49" charset="0"/>
              <a:buChar char="o"/>
            </a:pPr>
            <a:r>
              <a:rPr lang="en-MY" sz="2400" dirty="0" smtClean="0"/>
              <a:t>Fuel </a:t>
            </a:r>
            <a:r>
              <a:rPr lang="en-MY" sz="2400" dirty="0"/>
              <a:t>assembly should be designed to keep the integrity regardless  </a:t>
            </a:r>
            <a:r>
              <a:rPr lang="en-MY" sz="2400" dirty="0" smtClean="0"/>
              <a:t>the  </a:t>
            </a:r>
            <a:r>
              <a:rPr lang="en-MY" sz="2400" dirty="0"/>
              <a:t>various factors which occur during the in-rector operation.   </a:t>
            </a:r>
          </a:p>
          <a:p>
            <a:pPr marL="712788" indent="-357188">
              <a:buFont typeface="Wingdings" panose="05000000000000000000" pitchFamily="2" charset="2"/>
              <a:buChar char="§"/>
            </a:pPr>
            <a:r>
              <a:rPr lang="en-MY" sz="2400" dirty="0" smtClean="0"/>
              <a:t>pressure </a:t>
            </a:r>
            <a:r>
              <a:rPr lang="en-MY" sz="2400" dirty="0"/>
              <a:t>difference between outside and inside of the </a:t>
            </a:r>
            <a:r>
              <a:rPr lang="en-MY" sz="2400" dirty="0" smtClean="0"/>
              <a:t>rod</a:t>
            </a:r>
          </a:p>
          <a:p>
            <a:pPr marL="712788" indent="-357188">
              <a:buFont typeface="Wingdings" panose="05000000000000000000" pitchFamily="2" charset="2"/>
              <a:buChar char="§"/>
            </a:pPr>
            <a:r>
              <a:rPr lang="en-MY" sz="2400" dirty="0" smtClean="0"/>
              <a:t>irradiation </a:t>
            </a:r>
            <a:r>
              <a:rPr lang="en-MY" sz="2400" dirty="0"/>
              <a:t>of fuel or other </a:t>
            </a:r>
            <a:r>
              <a:rPr lang="en-MY" sz="2400" dirty="0" smtClean="0"/>
              <a:t>material</a:t>
            </a:r>
          </a:p>
          <a:p>
            <a:pPr marL="712788" indent="-357188">
              <a:buFont typeface="Wingdings" panose="05000000000000000000" pitchFamily="2" charset="2"/>
              <a:buChar char="§"/>
            </a:pPr>
            <a:r>
              <a:rPr lang="en-MY" sz="2400" dirty="0" smtClean="0"/>
              <a:t>changes </a:t>
            </a:r>
            <a:r>
              <a:rPr lang="en-MY" sz="2400" dirty="0"/>
              <a:t>of </a:t>
            </a:r>
            <a:r>
              <a:rPr lang="en-MY" sz="2400" dirty="0" smtClean="0"/>
              <a:t>pressure/temperature </a:t>
            </a:r>
            <a:r>
              <a:rPr lang="en-MY" sz="2400" dirty="0"/>
              <a:t>due to change of </a:t>
            </a:r>
            <a:r>
              <a:rPr lang="en-MY" sz="2400" dirty="0" smtClean="0"/>
              <a:t>load</a:t>
            </a:r>
          </a:p>
          <a:p>
            <a:pPr marL="712788" indent="-357188">
              <a:buFont typeface="Wingdings" panose="05000000000000000000" pitchFamily="2" charset="2"/>
              <a:buChar char="§"/>
            </a:pPr>
            <a:r>
              <a:rPr lang="en-MY" sz="2400" dirty="0" smtClean="0"/>
              <a:t>chemical effects</a:t>
            </a:r>
          </a:p>
          <a:p>
            <a:pPr marL="712788" indent="-357188">
              <a:buFont typeface="Wingdings" panose="05000000000000000000" pitchFamily="2" charset="2"/>
              <a:buChar char="§"/>
            </a:pPr>
            <a:r>
              <a:rPr lang="en-MY" sz="2400" dirty="0" smtClean="0"/>
              <a:t>static/dynamic load</a:t>
            </a:r>
          </a:p>
          <a:p>
            <a:pPr marL="712788" indent="-357188">
              <a:buFont typeface="Wingdings" panose="05000000000000000000" pitchFamily="2" charset="2"/>
              <a:buChar char="§"/>
            </a:pPr>
            <a:r>
              <a:rPr lang="en-MY" sz="2400" dirty="0" smtClean="0"/>
              <a:t>deformation </a:t>
            </a:r>
            <a:r>
              <a:rPr lang="en-MY" sz="2400" dirty="0"/>
              <a:t>of </a:t>
            </a:r>
            <a:r>
              <a:rPr lang="en-MY" sz="2400" dirty="0" smtClean="0"/>
              <a:t>pellet</a:t>
            </a:r>
          </a:p>
          <a:p>
            <a:pPr marL="712788" indent="-357188">
              <a:buFont typeface="Wingdings" panose="05000000000000000000" pitchFamily="2" charset="2"/>
              <a:buChar char="§"/>
            </a:pPr>
            <a:r>
              <a:rPr lang="en-MY" sz="2400" dirty="0" smtClean="0"/>
              <a:t>gas </a:t>
            </a:r>
            <a:r>
              <a:rPr lang="en-MY" sz="2400" dirty="0"/>
              <a:t>composition change </a:t>
            </a:r>
            <a:r>
              <a:rPr lang="en-MY" sz="2400" dirty="0" smtClean="0"/>
              <a:t>in </a:t>
            </a:r>
            <a:r>
              <a:rPr lang="en-MY" sz="2400" dirty="0"/>
              <a:t>fuel </a:t>
            </a:r>
            <a:r>
              <a:rPr lang="en-MY" sz="2400" dirty="0" smtClean="0"/>
              <a:t>rod</a:t>
            </a:r>
          </a:p>
          <a:p>
            <a:pPr marL="355600" indent="-355600">
              <a:buFont typeface="Courier New" panose="02070309020205020404" pitchFamily="49" charset="0"/>
              <a:buChar char="o"/>
            </a:pPr>
            <a:r>
              <a:rPr lang="en-MY" sz="2400" dirty="0" smtClean="0"/>
              <a:t>Fuel </a:t>
            </a:r>
            <a:r>
              <a:rPr lang="en-MY" sz="2400" dirty="0"/>
              <a:t>assembly should be designed not to deform excessively during transportation or handling.  </a:t>
            </a:r>
          </a:p>
          <a:p>
            <a:endParaRPr lang="en-MY" sz="2400" dirty="0"/>
          </a:p>
        </p:txBody>
      </p:sp>
    </p:spTree>
    <p:extLst>
      <p:ext uri="{BB962C8B-B14F-4D97-AF65-F5344CB8AC3E}">
        <p14:creationId xmlns:p14="http://schemas.microsoft.com/office/powerpoint/2010/main" val="2632212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004" y="702240"/>
            <a:ext cx="10058400" cy="1450757"/>
          </a:xfrm>
        </p:spPr>
        <p:txBody>
          <a:bodyPr/>
          <a:lstStyle/>
          <a:p>
            <a:endParaRPr lang="en-MY"/>
          </a:p>
        </p:txBody>
      </p:sp>
      <p:sp>
        <p:nvSpPr>
          <p:cNvPr id="3" name="Content Placeholder 2"/>
          <p:cNvSpPr>
            <a:spLocks noGrp="1"/>
          </p:cNvSpPr>
          <p:nvPr>
            <p:ph idx="1"/>
          </p:nvPr>
        </p:nvSpPr>
        <p:spPr>
          <a:xfrm>
            <a:off x="171004" y="2261371"/>
            <a:ext cx="10058400" cy="4023360"/>
          </a:xfrm>
        </p:spPr>
        <p:txBody>
          <a:bodyPr/>
          <a:lstStyle/>
          <a:p>
            <a:endParaRPr lang="en-MY"/>
          </a:p>
        </p:txBody>
      </p:sp>
      <p:pic>
        <p:nvPicPr>
          <p:cNvPr id="4" name="Picture 3"/>
          <p:cNvPicPr>
            <a:picLocks noChangeAspect="1"/>
          </p:cNvPicPr>
          <p:nvPr/>
        </p:nvPicPr>
        <p:blipFill>
          <a:blip r:embed="rId2"/>
          <a:stretch>
            <a:fillRect/>
          </a:stretch>
        </p:blipFill>
        <p:spPr>
          <a:xfrm>
            <a:off x="2870312" y="702240"/>
            <a:ext cx="4123809" cy="5638095"/>
          </a:xfrm>
          <a:prstGeom prst="rect">
            <a:avLst/>
          </a:prstGeom>
        </p:spPr>
      </p:pic>
      <p:pic>
        <p:nvPicPr>
          <p:cNvPr id="5" name="Picture 4"/>
          <p:cNvPicPr>
            <a:picLocks noChangeAspect="1"/>
          </p:cNvPicPr>
          <p:nvPr/>
        </p:nvPicPr>
        <p:blipFill>
          <a:blip r:embed="rId3"/>
          <a:stretch>
            <a:fillRect/>
          </a:stretch>
        </p:blipFill>
        <p:spPr>
          <a:xfrm>
            <a:off x="6994121" y="569545"/>
            <a:ext cx="2000000" cy="4647619"/>
          </a:xfrm>
          <a:prstGeom prst="rect">
            <a:avLst/>
          </a:prstGeom>
        </p:spPr>
      </p:pic>
    </p:spTree>
    <p:extLst>
      <p:ext uri="{BB962C8B-B14F-4D97-AF65-F5344CB8AC3E}">
        <p14:creationId xmlns:p14="http://schemas.microsoft.com/office/powerpoint/2010/main" val="117617601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Mechanical design of fuel rod </a:t>
            </a:r>
          </a:p>
        </p:txBody>
      </p:sp>
      <p:sp>
        <p:nvSpPr>
          <p:cNvPr id="3" name="Content Placeholder 2"/>
          <p:cNvSpPr>
            <a:spLocks noGrp="1"/>
          </p:cNvSpPr>
          <p:nvPr>
            <p:ph idx="1"/>
          </p:nvPr>
        </p:nvSpPr>
        <p:spPr/>
        <p:txBody>
          <a:bodyPr>
            <a:noAutofit/>
          </a:bodyPr>
          <a:lstStyle/>
          <a:p>
            <a:r>
              <a:rPr lang="en-MY" sz="2800" b="1" dirty="0"/>
              <a:t>Requirement</a:t>
            </a:r>
            <a:r>
              <a:rPr lang="en-MY" sz="2800" dirty="0"/>
              <a:t> </a:t>
            </a:r>
            <a:endParaRPr lang="en-MY" sz="2800" dirty="0" smtClean="0"/>
          </a:p>
          <a:p>
            <a:r>
              <a:rPr lang="en-MY" sz="2800" dirty="0" smtClean="0"/>
              <a:t>Cladding </a:t>
            </a:r>
            <a:r>
              <a:rPr lang="en-MY" sz="2800" dirty="0"/>
              <a:t>should not be failed during abnormal transient in </a:t>
            </a:r>
            <a:r>
              <a:rPr lang="en-MY" sz="2800" dirty="0" smtClean="0"/>
              <a:t>operation </a:t>
            </a:r>
            <a:r>
              <a:rPr lang="en-MY" sz="2800" dirty="0"/>
              <a:t>(cladding should not be failed systematically with </a:t>
            </a:r>
            <a:r>
              <a:rPr lang="en-MY" sz="2800" dirty="0" smtClean="0"/>
              <a:t>penetrated  </a:t>
            </a:r>
            <a:r>
              <a:rPr lang="en-MY" sz="2800" dirty="0"/>
              <a:t>defects by mechanical load) </a:t>
            </a:r>
          </a:p>
          <a:p>
            <a:r>
              <a:rPr lang="en-MY" sz="2800" dirty="0"/>
              <a:t>C</a:t>
            </a:r>
            <a:r>
              <a:rPr lang="en-MY" sz="2800" dirty="0" smtClean="0"/>
              <a:t>onditions </a:t>
            </a:r>
            <a:r>
              <a:rPr lang="en-MY" sz="2800" dirty="0"/>
              <a:t>to prevent the fuel failure due to </a:t>
            </a:r>
            <a:r>
              <a:rPr lang="en-MY" sz="2800" dirty="0" smtClean="0"/>
              <a:t>over </a:t>
            </a:r>
            <a:r>
              <a:rPr lang="en-MY" sz="2800" dirty="0"/>
              <a:t>strain, “average circumferential strain of cladding should be </a:t>
            </a:r>
            <a:r>
              <a:rPr lang="en-MY" sz="2800" dirty="0" smtClean="0"/>
              <a:t>below </a:t>
            </a:r>
            <a:r>
              <a:rPr lang="en-MY" sz="2800" dirty="0"/>
              <a:t>1%” </a:t>
            </a:r>
            <a:endParaRPr lang="en-MY" sz="2800" dirty="0" smtClean="0"/>
          </a:p>
          <a:p>
            <a:r>
              <a:rPr lang="en-MY" sz="2800" dirty="0"/>
              <a:t>In the safety evaluation during the abnormal transient in operation, </a:t>
            </a:r>
            <a:r>
              <a:rPr lang="en-MY" sz="2800" dirty="0" smtClean="0"/>
              <a:t>the </a:t>
            </a:r>
            <a:r>
              <a:rPr lang="en-MY" sz="2800" dirty="0"/>
              <a:t>evaluated maximum LHR should not exceed the LHR for margin </a:t>
            </a:r>
            <a:r>
              <a:rPr lang="en-MY" sz="2800" dirty="0" smtClean="0"/>
              <a:t>safety</a:t>
            </a:r>
            <a:r>
              <a:rPr lang="en-MY" sz="2800" dirty="0"/>
              <a:t>. </a:t>
            </a:r>
          </a:p>
        </p:txBody>
      </p:sp>
    </p:spTree>
    <p:extLst>
      <p:ext uri="{BB962C8B-B14F-4D97-AF65-F5344CB8AC3E}">
        <p14:creationId xmlns:p14="http://schemas.microsoft.com/office/powerpoint/2010/main" val="3931843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Evaluation of BWR fuel rod design </a:t>
            </a:r>
          </a:p>
        </p:txBody>
      </p:sp>
      <p:sp>
        <p:nvSpPr>
          <p:cNvPr id="3" name="Content Placeholder 2"/>
          <p:cNvSpPr>
            <a:spLocks noGrp="1"/>
          </p:cNvSpPr>
          <p:nvPr>
            <p:ph idx="1"/>
          </p:nvPr>
        </p:nvSpPr>
        <p:spPr/>
        <p:txBody>
          <a:bodyPr>
            <a:normAutofit/>
          </a:bodyPr>
          <a:lstStyle/>
          <a:p>
            <a:r>
              <a:rPr lang="en-MY" sz="2400" dirty="0" smtClean="0"/>
              <a:t>BWR </a:t>
            </a:r>
            <a:r>
              <a:rPr lang="en-MY" sz="2400" dirty="0"/>
              <a:t>fuel rod is designed under the following standards </a:t>
            </a:r>
            <a:r>
              <a:rPr lang="en-MY" sz="2400" dirty="0" smtClean="0"/>
              <a:t>based </a:t>
            </a:r>
            <a:r>
              <a:rPr lang="en-MY" sz="2400" dirty="0"/>
              <a:t>on the guideline for safety design judgment.  </a:t>
            </a:r>
          </a:p>
          <a:p>
            <a:r>
              <a:rPr lang="en-MY" sz="2400" dirty="0"/>
              <a:t>  (1)  average circumferential plastic strain of cladding </a:t>
            </a:r>
            <a:r>
              <a:rPr lang="en-MY" sz="2400" dirty="0" smtClean="0"/>
              <a:t>should </a:t>
            </a:r>
            <a:r>
              <a:rPr lang="en-MY" sz="2400" dirty="0"/>
              <a:t>be less than 1%.  </a:t>
            </a:r>
          </a:p>
          <a:p>
            <a:r>
              <a:rPr lang="en-MY" sz="2400" dirty="0"/>
              <a:t>  (2)  the stress in the cladding should be less </a:t>
            </a:r>
            <a:r>
              <a:rPr lang="en-MY" sz="2400" dirty="0" smtClean="0"/>
              <a:t>than acceptable </a:t>
            </a:r>
            <a:r>
              <a:rPr lang="en-MY" sz="2400" dirty="0"/>
              <a:t>stress. </a:t>
            </a:r>
          </a:p>
          <a:p>
            <a:r>
              <a:rPr lang="en-MY" sz="2400" dirty="0"/>
              <a:t>  (3)  Accumulated fatigue coefficient should be less  </a:t>
            </a:r>
            <a:r>
              <a:rPr lang="en-MY" sz="2400" dirty="0" smtClean="0"/>
              <a:t>than </a:t>
            </a:r>
            <a:r>
              <a:rPr lang="en-MY" sz="2400" dirty="0"/>
              <a:t>1. </a:t>
            </a:r>
          </a:p>
        </p:txBody>
      </p:sp>
      <p:pic>
        <p:nvPicPr>
          <p:cNvPr id="4" name="Picture 3"/>
          <p:cNvPicPr>
            <a:picLocks noChangeAspect="1"/>
          </p:cNvPicPr>
          <p:nvPr/>
        </p:nvPicPr>
        <p:blipFill>
          <a:blip r:embed="rId2"/>
          <a:stretch>
            <a:fillRect/>
          </a:stretch>
        </p:blipFill>
        <p:spPr>
          <a:xfrm>
            <a:off x="4089628" y="4511959"/>
            <a:ext cx="3086468" cy="589155"/>
          </a:xfrm>
          <a:prstGeom prst="rect">
            <a:avLst/>
          </a:prstGeom>
        </p:spPr>
      </p:pic>
    </p:spTree>
    <p:extLst>
      <p:ext uri="{BB962C8B-B14F-4D97-AF65-F5344CB8AC3E}">
        <p14:creationId xmlns:p14="http://schemas.microsoft.com/office/powerpoint/2010/main" val="36336583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Design criteria for PWR fuel </a:t>
            </a:r>
          </a:p>
        </p:txBody>
      </p:sp>
      <p:sp>
        <p:nvSpPr>
          <p:cNvPr id="3" name="Content Placeholder 2"/>
          <p:cNvSpPr>
            <a:spLocks noGrp="1"/>
          </p:cNvSpPr>
          <p:nvPr>
            <p:ph idx="1"/>
          </p:nvPr>
        </p:nvSpPr>
        <p:spPr/>
        <p:txBody>
          <a:bodyPr>
            <a:normAutofit/>
          </a:bodyPr>
          <a:lstStyle/>
          <a:p>
            <a:pPr marL="0" indent="0">
              <a:buNone/>
            </a:pPr>
            <a:r>
              <a:rPr lang="en-MY" sz="2400" dirty="0" smtClean="0"/>
              <a:t>Fuel </a:t>
            </a:r>
            <a:r>
              <a:rPr lang="en-MY" sz="2400" dirty="0" err="1"/>
              <a:t>center</a:t>
            </a:r>
            <a:r>
              <a:rPr lang="en-MY" sz="2400" dirty="0"/>
              <a:t> temperature should be below the melting point  of </a:t>
            </a:r>
            <a:r>
              <a:rPr lang="en-MY" sz="2400" dirty="0" smtClean="0"/>
              <a:t>UO2 </a:t>
            </a:r>
            <a:endParaRPr lang="en-MY" sz="2400" dirty="0"/>
          </a:p>
          <a:p>
            <a:pPr marL="0" indent="0">
              <a:buNone/>
            </a:pPr>
            <a:r>
              <a:rPr lang="en-MY" sz="2400" dirty="0" smtClean="0"/>
              <a:t>Pressure </a:t>
            </a:r>
            <a:r>
              <a:rPr lang="en-MY" sz="2400" dirty="0"/>
              <a:t>in the rod should not exceed the limit to open the closed </a:t>
            </a:r>
            <a:r>
              <a:rPr lang="en-MY" sz="2400" dirty="0" smtClean="0"/>
              <a:t>gap </a:t>
            </a:r>
            <a:r>
              <a:rPr lang="en-MY" sz="2400" dirty="0"/>
              <a:t>between cladding/pellet due to the creep deformation of </a:t>
            </a:r>
            <a:r>
              <a:rPr lang="en-MY" sz="2400" dirty="0" smtClean="0"/>
              <a:t>cladding </a:t>
            </a:r>
            <a:r>
              <a:rPr lang="en-MY" sz="2400" dirty="0"/>
              <a:t>outward, during normal operation. </a:t>
            </a:r>
          </a:p>
          <a:p>
            <a:pPr marL="0" indent="0">
              <a:buNone/>
            </a:pPr>
            <a:r>
              <a:rPr lang="en-MY" sz="2400" dirty="0" smtClean="0"/>
              <a:t>The </a:t>
            </a:r>
            <a:r>
              <a:rPr lang="en-MY" sz="2400" dirty="0"/>
              <a:t>stress in the cladding should be less than yield strength of </a:t>
            </a:r>
            <a:r>
              <a:rPr lang="en-MY" sz="2400" dirty="0" smtClean="0"/>
              <a:t>Zirconium </a:t>
            </a:r>
            <a:r>
              <a:rPr lang="en-MY" sz="2400" dirty="0"/>
              <a:t>alloy(zilcaloy-4)  </a:t>
            </a:r>
          </a:p>
          <a:p>
            <a:pPr marL="0" indent="0">
              <a:buNone/>
            </a:pPr>
            <a:r>
              <a:rPr lang="en-MY" sz="2400" dirty="0" smtClean="0"/>
              <a:t>The </a:t>
            </a:r>
            <a:r>
              <a:rPr lang="en-MY" sz="2400" dirty="0"/>
              <a:t>circumferential extension strain of cladding during abnormal </a:t>
            </a:r>
            <a:r>
              <a:rPr lang="en-MY" sz="2400" dirty="0" smtClean="0"/>
              <a:t>transient </a:t>
            </a:r>
            <a:r>
              <a:rPr lang="en-MY" sz="2400" dirty="0"/>
              <a:t>should be less than 1%.  </a:t>
            </a:r>
          </a:p>
          <a:p>
            <a:pPr marL="0" indent="0">
              <a:buNone/>
            </a:pPr>
            <a:r>
              <a:rPr lang="en-MY" sz="2400" dirty="0" smtClean="0"/>
              <a:t>Accumulated </a:t>
            </a:r>
            <a:r>
              <a:rPr lang="en-MY" sz="2400" dirty="0"/>
              <a:t>fatigue coefficient should be less than designed life </a:t>
            </a:r>
            <a:r>
              <a:rPr lang="en-MY" sz="2400" dirty="0" smtClean="0"/>
              <a:t>limit</a:t>
            </a:r>
            <a:r>
              <a:rPr lang="en-MY" sz="2400" dirty="0"/>
              <a:t>. </a:t>
            </a:r>
          </a:p>
        </p:txBody>
      </p:sp>
    </p:spTree>
    <p:extLst>
      <p:ext uri="{BB962C8B-B14F-4D97-AF65-F5344CB8AC3E}">
        <p14:creationId xmlns:p14="http://schemas.microsoft.com/office/powerpoint/2010/main" val="51821311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Characteristics of reactor core and fuel in PWR and BWR </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3"/>
          <a:stretch>
            <a:fillRect/>
          </a:stretch>
        </p:blipFill>
        <p:spPr>
          <a:xfrm>
            <a:off x="3298374" y="1713791"/>
            <a:ext cx="6261261" cy="4572596"/>
          </a:xfrm>
          <a:prstGeom prst="rect">
            <a:avLst/>
          </a:prstGeom>
        </p:spPr>
      </p:pic>
    </p:spTree>
    <p:extLst>
      <p:ext uri="{BB962C8B-B14F-4D97-AF65-F5344CB8AC3E}">
        <p14:creationId xmlns:p14="http://schemas.microsoft.com/office/powerpoint/2010/main" val="347512583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Characteristics of nuclear </a:t>
            </a:r>
            <a:r>
              <a:rPr lang="en-MY" dirty="0"/>
              <a:t>fuel pellet</a:t>
            </a:r>
          </a:p>
        </p:txBody>
      </p:sp>
      <p:sp>
        <p:nvSpPr>
          <p:cNvPr id="3" name="Content Placeholder 2"/>
          <p:cNvSpPr>
            <a:spLocks noGrp="1"/>
          </p:cNvSpPr>
          <p:nvPr>
            <p:ph idx="1"/>
          </p:nvPr>
        </p:nvSpPr>
        <p:spPr>
          <a:xfrm>
            <a:off x="1097280" y="1845733"/>
            <a:ext cx="10058400" cy="4400687"/>
          </a:xfrm>
        </p:spPr>
        <p:txBody>
          <a:bodyPr>
            <a:normAutofit/>
          </a:bodyPr>
          <a:lstStyle/>
          <a:p>
            <a:r>
              <a:rPr lang="en-MY" sz="2600" b="1" dirty="0" smtClean="0">
                <a:solidFill>
                  <a:srgbClr val="00B050"/>
                </a:solidFill>
              </a:rPr>
              <a:t>To produce </a:t>
            </a:r>
            <a:r>
              <a:rPr lang="en-MY" sz="2600" b="1" dirty="0">
                <a:solidFill>
                  <a:srgbClr val="00B050"/>
                </a:solidFill>
              </a:rPr>
              <a:t>energy continuously </a:t>
            </a:r>
          </a:p>
          <a:p>
            <a:r>
              <a:rPr lang="en-MY" dirty="0" smtClean="0"/>
              <a:t>Atomic </a:t>
            </a:r>
            <a:r>
              <a:rPr lang="en-MY" dirty="0"/>
              <a:t>density of nuclear fissile material, and nuclear </a:t>
            </a:r>
            <a:r>
              <a:rPr lang="en-MY" dirty="0" smtClean="0"/>
              <a:t>properties </a:t>
            </a:r>
            <a:r>
              <a:rPr lang="en-MY" dirty="0"/>
              <a:t>of chemical compound must be advantageous for </a:t>
            </a:r>
            <a:r>
              <a:rPr lang="en-MY" dirty="0" smtClean="0"/>
              <a:t>continuity </a:t>
            </a:r>
            <a:r>
              <a:rPr lang="en-MY" dirty="0"/>
              <a:t>of nuclear reaction. </a:t>
            </a:r>
            <a:endParaRPr lang="en-MY" sz="2600" b="1" dirty="0">
              <a:solidFill>
                <a:srgbClr val="00B050"/>
              </a:solidFill>
            </a:endParaRPr>
          </a:p>
          <a:p>
            <a:r>
              <a:rPr lang="en-MY" sz="2600" b="1" dirty="0">
                <a:solidFill>
                  <a:srgbClr val="00B050"/>
                </a:solidFill>
              </a:rPr>
              <a:t>To transfer the produced energy to coolant </a:t>
            </a:r>
            <a:endParaRPr lang="en-MY" sz="2600" b="1" dirty="0" smtClean="0">
              <a:solidFill>
                <a:srgbClr val="00B050"/>
              </a:solidFill>
            </a:endParaRPr>
          </a:p>
          <a:p>
            <a:r>
              <a:rPr lang="en-MY" dirty="0"/>
              <a:t>To transfer the energy as thermal energy  to </a:t>
            </a:r>
            <a:r>
              <a:rPr lang="en-MY" dirty="0" smtClean="0"/>
              <a:t>coolant </a:t>
            </a:r>
            <a:r>
              <a:rPr lang="en-MY" dirty="0"/>
              <a:t>effectively, </a:t>
            </a:r>
            <a:r>
              <a:rPr lang="en-MY" dirty="0" smtClean="0"/>
              <a:t>nuclear </a:t>
            </a:r>
            <a:r>
              <a:rPr lang="en-MY" dirty="0"/>
              <a:t>fuel </a:t>
            </a:r>
            <a:r>
              <a:rPr lang="en-MY" dirty="0" smtClean="0"/>
              <a:t>must  </a:t>
            </a:r>
            <a:r>
              <a:rPr lang="en-MY" dirty="0"/>
              <a:t>have high thermal conductivity. </a:t>
            </a:r>
            <a:endParaRPr lang="en-MY" dirty="0" smtClean="0"/>
          </a:p>
          <a:p>
            <a:r>
              <a:rPr lang="en-MY" sz="2600" b="1" dirty="0" smtClean="0">
                <a:solidFill>
                  <a:srgbClr val="00B050"/>
                </a:solidFill>
              </a:rPr>
              <a:t>Work </a:t>
            </a:r>
            <a:r>
              <a:rPr lang="en-MY" sz="2600" b="1" dirty="0">
                <a:solidFill>
                  <a:srgbClr val="00B050"/>
                </a:solidFill>
              </a:rPr>
              <a:t>as the first wall for radioactivity</a:t>
            </a:r>
          </a:p>
          <a:p>
            <a:r>
              <a:rPr lang="en-MY" dirty="0" smtClean="0"/>
              <a:t>To </a:t>
            </a:r>
            <a:r>
              <a:rPr lang="en-MY" dirty="0"/>
              <a:t>be stable physically and chemically at high temperature use, </a:t>
            </a:r>
            <a:r>
              <a:rPr lang="en-MY" dirty="0" smtClean="0"/>
              <a:t>defects </a:t>
            </a:r>
            <a:r>
              <a:rPr lang="en-MY" dirty="0"/>
              <a:t>formation by irradiation must be low. </a:t>
            </a:r>
          </a:p>
        </p:txBody>
      </p:sp>
    </p:spTree>
    <p:extLst>
      <p:ext uri="{BB962C8B-B14F-4D97-AF65-F5344CB8AC3E}">
        <p14:creationId xmlns:p14="http://schemas.microsoft.com/office/powerpoint/2010/main" val="231708975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MOX Fuel</a:t>
            </a:r>
            <a:endParaRPr lang="en-MY" dirty="0"/>
          </a:p>
        </p:txBody>
      </p:sp>
      <p:sp>
        <p:nvSpPr>
          <p:cNvPr id="3" name="Content Placeholder 2"/>
          <p:cNvSpPr>
            <a:spLocks noGrp="1"/>
          </p:cNvSpPr>
          <p:nvPr>
            <p:ph idx="1"/>
          </p:nvPr>
        </p:nvSpPr>
        <p:spPr/>
        <p:txBody>
          <a:bodyPr>
            <a:normAutofit/>
          </a:bodyPr>
          <a:lstStyle/>
          <a:p>
            <a:r>
              <a:rPr lang="en-MY" sz="2400" dirty="0"/>
              <a:t>Mixed uranium oxide + plutonium oxide (MOX) fuel has been used in about 30 light-water power reactors in Europe and about ten in </a:t>
            </a:r>
            <a:r>
              <a:rPr lang="en-MY" sz="2400" dirty="0" smtClean="0"/>
              <a:t>Japan </a:t>
            </a:r>
          </a:p>
          <a:p>
            <a:r>
              <a:rPr lang="en-MY" sz="2400" dirty="0" smtClean="0"/>
              <a:t>It </a:t>
            </a:r>
            <a:r>
              <a:rPr lang="en-MY" sz="2400" dirty="0"/>
              <a:t>consists of depleted uranium (about 0.2% U-235), large amounts of which are left over from the enrichment of uranium, and plutonium oxide that derives from the chemical processing of used nuclear fuel (at a reprocessing plant). </a:t>
            </a:r>
            <a:endParaRPr lang="en-MY" sz="2400" dirty="0" smtClean="0"/>
          </a:p>
          <a:p>
            <a:r>
              <a:rPr lang="en-MY" sz="2400" dirty="0" smtClean="0"/>
              <a:t>This </a:t>
            </a:r>
            <a:r>
              <a:rPr lang="en-MY" sz="2400" dirty="0"/>
              <a:t>plutonium is reactor-grade, comprising about one third non-fissile isotopes.</a:t>
            </a:r>
          </a:p>
        </p:txBody>
      </p:sp>
    </p:spTree>
    <p:extLst>
      <p:ext uri="{BB962C8B-B14F-4D97-AF65-F5344CB8AC3E}">
        <p14:creationId xmlns:p14="http://schemas.microsoft.com/office/powerpoint/2010/main" val="650250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Advantages of MOX</a:t>
            </a:r>
            <a:endParaRPr lang="en-MY" dirty="0"/>
          </a:p>
        </p:txBody>
      </p:sp>
      <p:sp>
        <p:nvSpPr>
          <p:cNvPr id="3" name="Content Placeholder 2"/>
          <p:cNvSpPr>
            <a:spLocks noGrp="1"/>
          </p:cNvSpPr>
          <p:nvPr>
            <p:ph idx="1"/>
          </p:nvPr>
        </p:nvSpPr>
        <p:spPr/>
        <p:txBody>
          <a:bodyPr>
            <a:normAutofit/>
          </a:bodyPr>
          <a:lstStyle/>
          <a:p>
            <a:r>
              <a:rPr lang="en-MY" sz="2200" dirty="0"/>
              <a:t>The use of up to 50% of MOX does not change the operating characteristics of a reactor, though the plant must be designed or adapted slightly to take it. </a:t>
            </a:r>
            <a:endParaRPr lang="en-MY" sz="2200" dirty="0" smtClean="0"/>
          </a:p>
          <a:p>
            <a:r>
              <a:rPr lang="en-MY" sz="2200" dirty="0" smtClean="0"/>
              <a:t>A significant advantage </a:t>
            </a:r>
            <a:r>
              <a:rPr lang="en-MY" sz="2200" dirty="0"/>
              <a:t>of MOX is that the fissile concentration of the fuel can be increased easily by adding a bit more </a:t>
            </a:r>
            <a:r>
              <a:rPr lang="en-MY" sz="2200" dirty="0" smtClean="0"/>
              <a:t>plutonium</a:t>
            </a:r>
            <a:endParaRPr lang="en-MY" sz="2200" dirty="0"/>
          </a:p>
          <a:p>
            <a:r>
              <a:rPr lang="en-MY" sz="2200" dirty="0"/>
              <a:t>MOX use also becomes more attractive as the need to reduce the volume of spent fuel increases</a:t>
            </a:r>
            <a:r>
              <a:rPr lang="en-MY" sz="2200" dirty="0" smtClean="0"/>
              <a:t>.</a:t>
            </a:r>
          </a:p>
          <a:p>
            <a:r>
              <a:rPr lang="en-MY" sz="2200" dirty="0"/>
              <a:t>Seven UO2 fuel assemblies give rise to one MOX </a:t>
            </a:r>
            <a:r>
              <a:rPr lang="en-MY" sz="2200" dirty="0" smtClean="0"/>
              <a:t>resulting </a:t>
            </a:r>
            <a:r>
              <a:rPr lang="en-MY" sz="2200" dirty="0"/>
              <a:t>in only about 35% of the volume, mass and cost of disposal.</a:t>
            </a:r>
          </a:p>
        </p:txBody>
      </p:sp>
    </p:spTree>
    <p:extLst>
      <p:ext uri="{BB962C8B-B14F-4D97-AF65-F5344CB8AC3E}">
        <p14:creationId xmlns:p14="http://schemas.microsoft.com/office/powerpoint/2010/main" val="2598426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Handling of Pu</a:t>
            </a:r>
            <a:endParaRPr lang="en-MY" dirty="0"/>
          </a:p>
        </p:txBody>
      </p:sp>
      <p:sp>
        <p:nvSpPr>
          <p:cNvPr id="3" name="Content Placeholder 2"/>
          <p:cNvSpPr>
            <a:spLocks noGrp="1"/>
          </p:cNvSpPr>
          <p:nvPr>
            <p:ph idx="1"/>
          </p:nvPr>
        </p:nvSpPr>
        <p:spPr/>
        <p:txBody>
          <a:bodyPr>
            <a:normAutofit/>
          </a:bodyPr>
          <a:lstStyle/>
          <a:p>
            <a:r>
              <a:rPr lang="en-MY" sz="2200" dirty="0"/>
              <a:t>Plutonium from reprocessed fuel is usually fabricated into MOX as soon as possible to avoid problems with the decay of short-lived plutonium isotopes. </a:t>
            </a:r>
            <a:endParaRPr lang="en-MY" sz="2200" dirty="0" smtClean="0"/>
          </a:p>
          <a:p>
            <a:endParaRPr lang="en-MY" sz="2200" dirty="0" smtClean="0"/>
          </a:p>
          <a:p>
            <a:pPr lvl="1"/>
            <a:r>
              <a:rPr lang="en-MY" sz="2200" dirty="0" smtClean="0"/>
              <a:t>In </a:t>
            </a:r>
            <a:r>
              <a:rPr lang="en-MY" sz="2200" dirty="0"/>
              <a:t>particular, Pu-241 (half-life 14 years) decays to Am-241 which is a strong gamma emitter, giving rise to a potential occupational health hazard if separated plutonium over five years old is used in a normal MOX plant. </a:t>
            </a:r>
            <a:endParaRPr lang="en-MY" sz="2200" dirty="0" smtClean="0"/>
          </a:p>
          <a:p>
            <a:pPr lvl="1"/>
            <a:endParaRPr lang="en-MY" sz="2200" dirty="0" smtClean="0"/>
          </a:p>
          <a:p>
            <a:pPr lvl="1"/>
            <a:r>
              <a:rPr lang="en-MY" sz="2200" dirty="0" smtClean="0"/>
              <a:t>The </a:t>
            </a:r>
            <a:r>
              <a:rPr lang="en-MY" sz="2200" dirty="0"/>
              <a:t>Am-241 level in stored plutonium increases about 0.5% per year, with corresponding decrease in fissile value of the plutonium. </a:t>
            </a:r>
            <a:endParaRPr lang="en-MY" sz="2200" dirty="0" smtClean="0"/>
          </a:p>
          <a:p>
            <a:pPr lvl="1"/>
            <a:endParaRPr lang="en-MY" dirty="0" smtClean="0"/>
          </a:p>
        </p:txBody>
      </p:sp>
    </p:spTree>
    <p:extLst>
      <p:ext uri="{BB962C8B-B14F-4D97-AF65-F5344CB8AC3E}">
        <p14:creationId xmlns:p14="http://schemas.microsoft.com/office/powerpoint/2010/main" val="1049566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r>
              <a:rPr lang="en-MY" sz="2200" dirty="0"/>
              <a:t>Pu-238 (half-life 88 years), a strong alpha emitter and a source of spontaneous neutrons, is increased in high-burnup fuel. Pu-239, Pu-240 and Pu-242 are long-lived and hence little changed with prolonged storage. </a:t>
            </a:r>
            <a:endParaRPr lang="en-MY" sz="2200" dirty="0" smtClean="0"/>
          </a:p>
          <a:p>
            <a:r>
              <a:rPr lang="en-MY" sz="2200" dirty="0"/>
              <a:t>Pu-239, a fissile isotope that is the second most used nuclear fuel in nuclear reactors after U-235, and the most used fuel in the fission portion of nuclear weapons, is produced from U-238 by neutron capture followed by two beta decays.</a:t>
            </a:r>
          </a:p>
          <a:p>
            <a:r>
              <a:rPr lang="en-MY" sz="2200" dirty="0"/>
              <a:t>To late 2014, </a:t>
            </a:r>
            <a:r>
              <a:rPr lang="en-MY" sz="2200" dirty="0" err="1"/>
              <a:t>Areva</a:t>
            </a:r>
            <a:r>
              <a:rPr lang="en-MY" sz="2200" dirty="0"/>
              <a:t> had reprocessed more than 13,000 tonnes of used fuel and recycled 130 tonnes of plutonium into MOX. From this, it has delivered 4000 MOX fuel assemblies </a:t>
            </a:r>
            <a:r>
              <a:rPr lang="en-MY" sz="2200" dirty="0" smtClean="0"/>
              <a:t>for </a:t>
            </a:r>
            <a:r>
              <a:rPr lang="en-MY" sz="2200" dirty="0"/>
              <a:t>its 24 reactors licensed to use it.</a:t>
            </a:r>
          </a:p>
          <a:p>
            <a:endParaRPr lang="en-MY" dirty="0"/>
          </a:p>
        </p:txBody>
      </p:sp>
    </p:spTree>
    <p:extLst>
      <p:ext uri="{BB962C8B-B14F-4D97-AF65-F5344CB8AC3E}">
        <p14:creationId xmlns:p14="http://schemas.microsoft.com/office/powerpoint/2010/main" val="76461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Recycling of MOX</a:t>
            </a:r>
            <a:endParaRPr lang="en-MY" dirty="0"/>
          </a:p>
        </p:txBody>
      </p:sp>
      <p:sp>
        <p:nvSpPr>
          <p:cNvPr id="3" name="Content Placeholder 2"/>
          <p:cNvSpPr>
            <a:spLocks noGrp="1"/>
          </p:cNvSpPr>
          <p:nvPr>
            <p:ph idx="1"/>
          </p:nvPr>
        </p:nvSpPr>
        <p:spPr/>
        <p:txBody>
          <a:bodyPr>
            <a:normAutofit/>
          </a:bodyPr>
          <a:lstStyle/>
          <a:p>
            <a:r>
              <a:rPr lang="en-MY" sz="2200" dirty="0"/>
              <a:t>Used MOX fuel reprocessing has been demonstrated since 1992 in France, at the La Hague plant. </a:t>
            </a:r>
            <a:endParaRPr lang="en-MY" sz="2200" dirty="0" smtClean="0"/>
          </a:p>
          <a:p>
            <a:r>
              <a:rPr lang="en-MY" sz="2200" dirty="0" smtClean="0"/>
              <a:t>In </a:t>
            </a:r>
            <a:r>
              <a:rPr lang="en-MY" sz="2200" dirty="0"/>
              <a:t>2004 the first reprocessing of used MOX fuel was undertaken on a larger scale with continuous process. </a:t>
            </a:r>
            <a:endParaRPr lang="en-MY" sz="2200" dirty="0" smtClean="0"/>
          </a:p>
          <a:p>
            <a:r>
              <a:rPr lang="en-MY" sz="2200" dirty="0" smtClean="0"/>
              <a:t>Ten </a:t>
            </a:r>
            <a:r>
              <a:rPr lang="en-MY" sz="2200" dirty="0"/>
              <a:t>tonnes of MOX irradiated to about 35,000 </a:t>
            </a:r>
            <a:r>
              <a:rPr lang="en-MY" sz="2200" dirty="0" err="1"/>
              <a:t>MWd</a:t>
            </a:r>
            <a:r>
              <a:rPr lang="en-MY" sz="2200" dirty="0"/>
              <a:t>/t and with Pu content of about 4% was involved. </a:t>
            </a:r>
          </a:p>
          <a:p>
            <a:r>
              <a:rPr lang="en-MY" sz="2200" dirty="0" smtClean="0"/>
              <a:t>Since </a:t>
            </a:r>
            <a:r>
              <a:rPr lang="en-MY" sz="2200" dirty="0"/>
              <a:t>2004 an increasing amount of MOX from German and Swiss reactors has been reprocessed, </a:t>
            </a:r>
            <a:r>
              <a:rPr lang="en-MY" sz="2200" dirty="0" err="1"/>
              <a:t>totaling</a:t>
            </a:r>
            <a:r>
              <a:rPr lang="en-MY" sz="2200" dirty="0"/>
              <a:t> about 70 tonnes, with a wide range of composition. </a:t>
            </a:r>
            <a:endParaRPr lang="en-MY" sz="2200" dirty="0" smtClean="0"/>
          </a:p>
          <a:p>
            <a:r>
              <a:rPr lang="en-MY" sz="2200" dirty="0" smtClean="0"/>
              <a:t>As </a:t>
            </a:r>
            <a:r>
              <a:rPr lang="en-MY" sz="2200" dirty="0"/>
              <a:t>MOX is repeatedly recycled it is mixed with substantial proportions (70-80%) of plutonium from UOX fuel.</a:t>
            </a:r>
          </a:p>
        </p:txBody>
      </p:sp>
    </p:spTree>
    <p:extLst>
      <p:ext uri="{BB962C8B-B14F-4D97-AF65-F5344CB8AC3E}">
        <p14:creationId xmlns:p14="http://schemas.microsoft.com/office/powerpoint/2010/main" val="149954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Fuel </a:t>
            </a:r>
            <a:r>
              <a:rPr lang="en-MY" dirty="0" err="1"/>
              <a:t>behavior</a:t>
            </a:r>
            <a:r>
              <a:rPr lang="en-MY" dirty="0"/>
              <a:t> of MOX (use for LWRs)</a:t>
            </a:r>
          </a:p>
        </p:txBody>
      </p:sp>
      <p:sp>
        <p:nvSpPr>
          <p:cNvPr id="3" name="Content Placeholder 2"/>
          <p:cNvSpPr>
            <a:spLocks noGrp="1"/>
          </p:cNvSpPr>
          <p:nvPr>
            <p:ph idx="1"/>
          </p:nvPr>
        </p:nvSpPr>
        <p:spPr/>
        <p:txBody>
          <a:bodyPr>
            <a:normAutofit/>
          </a:bodyPr>
          <a:lstStyle/>
          <a:p>
            <a:r>
              <a:rPr lang="en-MY" sz="2400" dirty="0"/>
              <a:t>MOX for LWRs contains several % fissile Pu； </a:t>
            </a:r>
          </a:p>
          <a:p>
            <a:r>
              <a:rPr lang="en-MY" sz="2400" dirty="0"/>
              <a:t>①Thermal conductivity is a little lower than that of </a:t>
            </a:r>
            <a:r>
              <a:rPr lang="en-MY" sz="2400" dirty="0" smtClean="0"/>
              <a:t>UO2</a:t>
            </a:r>
            <a:r>
              <a:rPr lang="en-MY" sz="2400" dirty="0"/>
              <a:t>. </a:t>
            </a:r>
          </a:p>
          <a:p>
            <a:r>
              <a:rPr lang="en-MY" sz="2400" dirty="0"/>
              <a:t>②Fission gas release is a little larger than that of </a:t>
            </a:r>
            <a:r>
              <a:rPr lang="en-MY" sz="2400" dirty="0" smtClean="0"/>
              <a:t>UO2 </a:t>
            </a:r>
            <a:endParaRPr lang="en-MY" sz="2400" dirty="0"/>
          </a:p>
          <a:p>
            <a:r>
              <a:rPr lang="en-MY" sz="2400" dirty="0"/>
              <a:t>③Creep rate is larger than that of </a:t>
            </a:r>
            <a:r>
              <a:rPr lang="en-MY" sz="2400" dirty="0" smtClean="0"/>
              <a:t>UO2 </a:t>
            </a:r>
            <a:endParaRPr lang="en-MY" sz="2400" dirty="0"/>
          </a:p>
          <a:p>
            <a:r>
              <a:rPr lang="en-MY" sz="2400" dirty="0"/>
              <a:t>④Melting point decreases. </a:t>
            </a:r>
          </a:p>
        </p:txBody>
      </p:sp>
    </p:spTree>
    <p:extLst>
      <p:ext uri="{BB962C8B-B14F-4D97-AF65-F5344CB8AC3E}">
        <p14:creationId xmlns:p14="http://schemas.microsoft.com/office/powerpoint/2010/main" val="3047907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3145527" y="1845735"/>
            <a:ext cx="6408711" cy="4023360"/>
          </a:xfrm>
          <a:prstGeom prst="rect">
            <a:avLst/>
          </a:prstGeom>
        </p:spPr>
      </p:pic>
    </p:spTree>
    <p:extLst>
      <p:ext uri="{BB962C8B-B14F-4D97-AF65-F5344CB8AC3E}">
        <p14:creationId xmlns:p14="http://schemas.microsoft.com/office/powerpoint/2010/main" val="57562173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Emerging Fuel-Thorium</a:t>
            </a:r>
            <a:endParaRPr lang="en-MY" dirty="0"/>
          </a:p>
        </p:txBody>
      </p:sp>
      <p:sp>
        <p:nvSpPr>
          <p:cNvPr id="3" name="Content Placeholder 2"/>
          <p:cNvSpPr>
            <a:spLocks noGrp="1"/>
          </p:cNvSpPr>
          <p:nvPr>
            <p:ph idx="1"/>
          </p:nvPr>
        </p:nvSpPr>
        <p:spPr/>
        <p:txBody>
          <a:bodyPr/>
          <a:lstStyle/>
          <a:p>
            <a:r>
              <a:rPr lang="en-MY" dirty="0"/>
              <a:t>Thorium exists in nature in a single isotopic form – Th-232 – which decays very </a:t>
            </a:r>
            <a:r>
              <a:rPr lang="en-MY" dirty="0" smtClean="0"/>
              <a:t>slowly.</a:t>
            </a:r>
          </a:p>
          <a:p>
            <a:r>
              <a:rPr lang="en-MY" dirty="0"/>
              <a:t>The decay chains of natural thorium and uranium give rise to minute traces of Th-228, Th-230 and Th-234, </a:t>
            </a:r>
            <a:r>
              <a:rPr lang="en-MY" dirty="0" smtClean="0"/>
              <a:t>It </a:t>
            </a:r>
            <a:r>
              <a:rPr lang="en-MY" dirty="0"/>
              <a:t>decays eventually to lead-208.  </a:t>
            </a:r>
            <a:endParaRPr lang="en-MY" dirty="0" smtClean="0"/>
          </a:p>
          <a:p>
            <a:r>
              <a:rPr lang="en-MY" dirty="0" smtClean="0"/>
              <a:t>Compared to UO</a:t>
            </a:r>
            <a:r>
              <a:rPr lang="en-MY" baseline="-25000" dirty="0" smtClean="0"/>
              <a:t>2 </a:t>
            </a:r>
            <a:r>
              <a:rPr lang="en-MY" dirty="0"/>
              <a:t> </a:t>
            </a:r>
            <a:r>
              <a:rPr lang="en-MY" dirty="0" smtClean="0"/>
              <a:t>, Thorium </a:t>
            </a:r>
            <a:r>
              <a:rPr lang="en-MY" dirty="0"/>
              <a:t>oxide (ThO</a:t>
            </a:r>
            <a:r>
              <a:rPr lang="en-MY" baseline="-25000" dirty="0"/>
              <a:t>2</a:t>
            </a:r>
            <a:r>
              <a:rPr lang="en-MY" dirty="0" smtClean="0"/>
              <a:t>)</a:t>
            </a:r>
          </a:p>
          <a:p>
            <a:pPr marL="273050" indent="177800">
              <a:buFont typeface="Arial" panose="020B0604020202020204" pitchFamily="34" charset="0"/>
              <a:buChar char="•"/>
            </a:pPr>
            <a:r>
              <a:rPr lang="en-MY" dirty="0" smtClean="0"/>
              <a:t>relatively </a:t>
            </a:r>
            <a:r>
              <a:rPr lang="en-MY" dirty="0"/>
              <a:t>inert and does not oxidise </a:t>
            </a:r>
            <a:r>
              <a:rPr lang="en-MY" dirty="0" smtClean="0"/>
              <a:t>further</a:t>
            </a:r>
          </a:p>
          <a:p>
            <a:pPr marL="273050" indent="177800">
              <a:buFont typeface="Arial" panose="020B0604020202020204" pitchFamily="34" charset="0"/>
              <a:buChar char="•"/>
            </a:pPr>
            <a:r>
              <a:rPr lang="en-MY" dirty="0" smtClean="0"/>
              <a:t>has </a:t>
            </a:r>
            <a:r>
              <a:rPr lang="en-MY" dirty="0"/>
              <a:t>higher thermal conductivity and lower thermal expansion </a:t>
            </a:r>
            <a:endParaRPr lang="en-MY" dirty="0" smtClean="0"/>
          </a:p>
          <a:p>
            <a:pPr marL="273050" indent="177800">
              <a:buFont typeface="Arial" panose="020B0604020202020204" pitchFamily="34" charset="0"/>
              <a:buChar char="•"/>
            </a:pPr>
            <a:r>
              <a:rPr lang="en-MY" dirty="0" smtClean="0"/>
              <a:t>much </a:t>
            </a:r>
            <a:r>
              <a:rPr lang="en-MY" dirty="0"/>
              <a:t>higher melting </a:t>
            </a:r>
            <a:r>
              <a:rPr lang="en-MY" dirty="0" smtClean="0"/>
              <a:t>point </a:t>
            </a:r>
          </a:p>
          <a:p>
            <a:pPr marL="273050" indent="177800">
              <a:buFont typeface="Arial" panose="020B0604020202020204" pitchFamily="34" charset="0"/>
              <a:buChar char="•"/>
            </a:pPr>
            <a:r>
              <a:rPr lang="en-MY" dirty="0" smtClean="0"/>
              <a:t>Much lower fission </a:t>
            </a:r>
            <a:r>
              <a:rPr lang="en-MY" dirty="0"/>
              <a:t>gas release </a:t>
            </a:r>
            <a:r>
              <a:rPr lang="en-MY" dirty="0" smtClean="0"/>
              <a:t>in nuclear reaction</a:t>
            </a:r>
            <a:endParaRPr lang="en-MY" dirty="0"/>
          </a:p>
        </p:txBody>
      </p:sp>
    </p:spTree>
    <p:extLst>
      <p:ext uri="{BB962C8B-B14F-4D97-AF65-F5344CB8AC3E}">
        <p14:creationId xmlns:p14="http://schemas.microsoft.com/office/powerpoint/2010/main" val="1506480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2901" y="336132"/>
            <a:ext cx="10058400" cy="1450757"/>
          </a:xfrm>
        </p:spPr>
        <p:txBody>
          <a:bodyPr>
            <a:normAutofit/>
          </a:bodyPr>
          <a:lstStyle/>
          <a:p>
            <a:pPr lvl="0"/>
            <a:r>
              <a:rPr lang="en-MY" dirty="0"/>
              <a:t>Estimated world thorium </a:t>
            </a:r>
            <a:r>
              <a:rPr lang="en-MY" dirty="0" smtClean="0"/>
              <a:t>resources</a:t>
            </a:r>
            <a:endParaRPr lang="en-MY" dirty="0"/>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1757831645"/>
              </p:ext>
            </p:extLst>
          </p:nvPr>
        </p:nvGraphicFramePr>
        <p:xfrm>
          <a:off x="2416337" y="1846266"/>
          <a:ext cx="4388224" cy="4414712"/>
        </p:xfrm>
        <a:graphic>
          <a:graphicData uri="http://schemas.openxmlformats.org/drawingml/2006/table">
            <a:tbl>
              <a:tblPr>
                <a:tableStyleId>{B301B821-A1FF-4177-AEE7-76D212191A09}</a:tableStyleId>
              </a:tblPr>
              <a:tblGrid>
                <a:gridCol w="2238790"/>
                <a:gridCol w="2149434"/>
              </a:tblGrid>
              <a:tr h="211722">
                <a:tc>
                  <a:txBody>
                    <a:bodyPr/>
                    <a:lstStyle/>
                    <a:p>
                      <a:pPr algn="l"/>
                      <a:r>
                        <a:rPr lang="en-MY" sz="2000" dirty="0"/>
                        <a:t>Country</a:t>
                      </a:r>
                      <a:endParaRPr lang="en-MY" sz="2000" b="1" dirty="0"/>
                    </a:p>
                  </a:txBody>
                  <a:tcPr marL="4684" marR="4684" marT="4684" marB="4684" anchor="ctr">
                    <a:solidFill>
                      <a:schemeClr val="accent2">
                        <a:lumMod val="20000"/>
                        <a:lumOff val="80000"/>
                      </a:schemeClr>
                    </a:solidFill>
                  </a:tcPr>
                </a:tc>
                <a:tc>
                  <a:txBody>
                    <a:bodyPr/>
                    <a:lstStyle/>
                    <a:p>
                      <a:pPr algn="l"/>
                      <a:r>
                        <a:rPr lang="en-MY" sz="2000" dirty="0"/>
                        <a:t>Tonnes</a:t>
                      </a:r>
                      <a:endParaRPr lang="en-MY" sz="2000" b="1" dirty="0"/>
                    </a:p>
                  </a:txBody>
                  <a:tcPr marL="4684" marR="4684" marT="4684" marB="4684" anchor="ctr">
                    <a:solidFill>
                      <a:schemeClr val="accent2">
                        <a:lumMod val="20000"/>
                        <a:lumOff val="80000"/>
                      </a:schemeClr>
                    </a:solidFill>
                  </a:tcPr>
                </a:tc>
              </a:tr>
              <a:tr h="211722">
                <a:tc>
                  <a:txBody>
                    <a:bodyPr/>
                    <a:lstStyle/>
                    <a:p>
                      <a:pPr algn="l"/>
                      <a:r>
                        <a:rPr lang="en-MY" sz="1400" dirty="0"/>
                        <a:t>India</a:t>
                      </a:r>
                    </a:p>
                  </a:txBody>
                  <a:tcPr marL="4684" marR="4684" marT="4684" marB="4684"/>
                </a:tc>
                <a:tc>
                  <a:txBody>
                    <a:bodyPr/>
                    <a:lstStyle/>
                    <a:p>
                      <a:pPr algn="l"/>
                      <a:r>
                        <a:rPr lang="en-MY" sz="1400" dirty="0"/>
                        <a:t>846,000 </a:t>
                      </a:r>
                    </a:p>
                  </a:txBody>
                  <a:tcPr marL="4684" marR="4684" marT="4684" marB="4684"/>
                </a:tc>
              </a:tr>
              <a:tr h="211722">
                <a:tc>
                  <a:txBody>
                    <a:bodyPr/>
                    <a:lstStyle/>
                    <a:p>
                      <a:pPr algn="l"/>
                      <a:r>
                        <a:rPr lang="en-MY" sz="1400" dirty="0"/>
                        <a:t>Brazil</a:t>
                      </a:r>
                    </a:p>
                  </a:txBody>
                  <a:tcPr marL="4684" marR="4684" marT="4684" marB="4684"/>
                </a:tc>
                <a:tc>
                  <a:txBody>
                    <a:bodyPr/>
                    <a:lstStyle/>
                    <a:p>
                      <a:pPr algn="l"/>
                      <a:r>
                        <a:rPr lang="en-MY" sz="1400" dirty="0"/>
                        <a:t>632,000 </a:t>
                      </a:r>
                    </a:p>
                  </a:txBody>
                  <a:tcPr marL="4684" marR="4684" marT="4684" marB="4684"/>
                </a:tc>
              </a:tr>
              <a:tr h="211722">
                <a:tc>
                  <a:txBody>
                    <a:bodyPr/>
                    <a:lstStyle/>
                    <a:p>
                      <a:pPr algn="l"/>
                      <a:r>
                        <a:rPr lang="en-MY" sz="1400" dirty="0"/>
                        <a:t>Australia</a:t>
                      </a:r>
                    </a:p>
                  </a:txBody>
                  <a:tcPr marL="4684" marR="4684" marT="4684" marB="4684"/>
                </a:tc>
                <a:tc>
                  <a:txBody>
                    <a:bodyPr/>
                    <a:lstStyle/>
                    <a:p>
                      <a:pPr algn="l"/>
                      <a:r>
                        <a:rPr lang="en-MY" sz="1400" dirty="0"/>
                        <a:t>595,000 </a:t>
                      </a:r>
                    </a:p>
                  </a:txBody>
                  <a:tcPr marL="4684" marR="4684" marT="4684" marB="4684"/>
                </a:tc>
              </a:tr>
              <a:tr h="211722">
                <a:tc>
                  <a:txBody>
                    <a:bodyPr/>
                    <a:lstStyle/>
                    <a:p>
                      <a:pPr algn="l"/>
                      <a:r>
                        <a:rPr lang="en-MY" sz="1400"/>
                        <a:t>USA</a:t>
                      </a:r>
                    </a:p>
                  </a:txBody>
                  <a:tcPr marL="4684" marR="4684" marT="4684" marB="4684"/>
                </a:tc>
                <a:tc>
                  <a:txBody>
                    <a:bodyPr/>
                    <a:lstStyle/>
                    <a:p>
                      <a:pPr algn="l"/>
                      <a:r>
                        <a:rPr lang="en-MY" sz="1400" dirty="0"/>
                        <a:t>595,000 </a:t>
                      </a:r>
                    </a:p>
                  </a:txBody>
                  <a:tcPr marL="4684" marR="4684" marT="4684" marB="4684"/>
                </a:tc>
              </a:tr>
              <a:tr h="211722">
                <a:tc>
                  <a:txBody>
                    <a:bodyPr/>
                    <a:lstStyle/>
                    <a:p>
                      <a:pPr algn="l"/>
                      <a:r>
                        <a:rPr lang="en-MY" sz="1400"/>
                        <a:t>Egypt</a:t>
                      </a:r>
                    </a:p>
                  </a:txBody>
                  <a:tcPr marL="4684" marR="4684" marT="4684" marB="4684"/>
                </a:tc>
                <a:tc>
                  <a:txBody>
                    <a:bodyPr/>
                    <a:lstStyle/>
                    <a:p>
                      <a:pPr algn="l"/>
                      <a:r>
                        <a:rPr lang="en-MY" sz="1400" dirty="0"/>
                        <a:t>380,000 </a:t>
                      </a:r>
                    </a:p>
                  </a:txBody>
                  <a:tcPr marL="4684" marR="4684" marT="4684" marB="4684"/>
                </a:tc>
              </a:tr>
              <a:tr h="211722">
                <a:tc>
                  <a:txBody>
                    <a:bodyPr/>
                    <a:lstStyle/>
                    <a:p>
                      <a:pPr algn="l"/>
                      <a:r>
                        <a:rPr lang="en-MY" sz="1400"/>
                        <a:t>Turkey</a:t>
                      </a:r>
                    </a:p>
                  </a:txBody>
                  <a:tcPr marL="4684" marR="4684" marT="4684" marB="4684"/>
                </a:tc>
                <a:tc>
                  <a:txBody>
                    <a:bodyPr/>
                    <a:lstStyle/>
                    <a:p>
                      <a:pPr algn="l"/>
                      <a:r>
                        <a:rPr lang="en-MY" sz="1400" dirty="0"/>
                        <a:t>374,000 </a:t>
                      </a:r>
                    </a:p>
                  </a:txBody>
                  <a:tcPr marL="4684" marR="4684" marT="4684" marB="4684"/>
                </a:tc>
              </a:tr>
              <a:tr h="211722">
                <a:tc>
                  <a:txBody>
                    <a:bodyPr/>
                    <a:lstStyle/>
                    <a:p>
                      <a:pPr algn="l"/>
                      <a:r>
                        <a:rPr lang="en-MY" sz="1400"/>
                        <a:t>Venezuela</a:t>
                      </a:r>
                    </a:p>
                  </a:txBody>
                  <a:tcPr marL="4684" marR="4684" marT="4684" marB="4684"/>
                </a:tc>
                <a:tc>
                  <a:txBody>
                    <a:bodyPr/>
                    <a:lstStyle/>
                    <a:p>
                      <a:pPr algn="l"/>
                      <a:r>
                        <a:rPr lang="en-MY" sz="1400" dirty="0"/>
                        <a:t>300,000 </a:t>
                      </a:r>
                    </a:p>
                  </a:txBody>
                  <a:tcPr marL="4684" marR="4684" marT="4684" marB="4684"/>
                </a:tc>
              </a:tr>
              <a:tr h="211722">
                <a:tc>
                  <a:txBody>
                    <a:bodyPr/>
                    <a:lstStyle/>
                    <a:p>
                      <a:pPr algn="l"/>
                      <a:r>
                        <a:rPr lang="en-MY" sz="1400"/>
                        <a:t>Canada</a:t>
                      </a:r>
                    </a:p>
                  </a:txBody>
                  <a:tcPr marL="4684" marR="4684" marT="4684" marB="4684"/>
                </a:tc>
                <a:tc>
                  <a:txBody>
                    <a:bodyPr/>
                    <a:lstStyle/>
                    <a:p>
                      <a:pPr algn="l"/>
                      <a:r>
                        <a:rPr lang="en-MY" sz="1400" dirty="0"/>
                        <a:t>172,000 </a:t>
                      </a:r>
                    </a:p>
                  </a:txBody>
                  <a:tcPr marL="4684" marR="4684" marT="4684" marB="4684"/>
                </a:tc>
              </a:tr>
              <a:tr h="211722">
                <a:tc>
                  <a:txBody>
                    <a:bodyPr/>
                    <a:lstStyle/>
                    <a:p>
                      <a:pPr algn="l"/>
                      <a:r>
                        <a:rPr lang="en-MY" sz="1400"/>
                        <a:t>Russia</a:t>
                      </a:r>
                    </a:p>
                  </a:txBody>
                  <a:tcPr marL="4684" marR="4684" marT="4684" marB="4684"/>
                </a:tc>
                <a:tc>
                  <a:txBody>
                    <a:bodyPr/>
                    <a:lstStyle/>
                    <a:p>
                      <a:pPr algn="l"/>
                      <a:r>
                        <a:rPr lang="en-MY" sz="1400" dirty="0"/>
                        <a:t>155,000 </a:t>
                      </a:r>
                    </a:p>
                  </a:txBody>
                  <a:tcPr marL="4684" marR="4684" marT="4684" marB="4684"/>
                </a:tc>
              </a:tr>
              <a:tr h="211722">
                <a:tc>
                  <a:txBody>
                    <a:bodyPr/>
                    <a:lstStyle/>
                    <a:p>
                      <a:pPr algn="l"/>
                      <a:r>
                        <a:rPr lang="en-MY" sz="1400"/>
                        <a:t>South Africa</a:t>
                      </a:r>
                    </a:p>
                  </a:txBody>
                  <a:tcPr marL="4684" marR="4684" marT="4684" marB="4684"/>
                </a:tc>
                <a:tc>
                  <a:txBody>
                    <a:bodyPr/>
                    <a:lstStyle/>
                    <a:p>
                      <a:pPr algn="l"/>
                      <a:r>
                        <a:rPr lang="en-MY" sz="1400" dirty="0"/>
                        <a:t>148,000 </a:t>
                      </a:r>
                    </a:p>
                  </a:txBody>
                  <a:tcPr marL="4684" marR="4684" marT="4684" marB="4684"/>
                </a:tc>
              </a:tr>
              <a:tr h="211722">
                <a:tc>
                  <a:txBody>
                    <a:bodyPr/>
                    <a:lstStyle/>
                    <a:p>
                      <a:pPr algn="l"/>
                      <a:r>
                        <a:rPr lang="en-MY" sz="1400"/>
                        <a:t>China</a:t>
                      </a:r>
                    </a:p>
                  </a:txBody>
                  <a:tcPr marL="4684" marR="4684" marT="4684" marB="4684" anchor="ctr"/>
                </a:tc>
                <a:tc>
                  <a:txBody>
                    <a:bodyPr/>
                    <a:lstStyle/>
                    <a:p>
                      <a:pPr algn="l"/>
                      <a:r>
                        <a:rPr lang="en-MY" sz="1400" dirty="0"/>
                        <a:t>100,000</a:t>
                      </a:r>
                    </a:p>
                  </a:txBody>
                  <a:tcPr marL="4684" marR="4684" marT="4684" marB="4684" anchor="ctr"/>
                </a:tc>
              </a:tr>
              <a:tr h="211722">
                <a:tc>
                  <a:txBody>
                    <a:bodyPr/>
                    <a:lstStyle/>
                    <a:p>
                      <a:pPr algn="l"/>
                      <a:r>
                        <a:rPr lang="en-MY" sz="1400"/>
                        <a:t>Norway</a:t>
                      </a:r>
                    </a:p>
                  </a:txBody>
                  <a:tcPr marL="4684" marR="4684" marT="4684" marB="4684"/>
                </a:tc>
                <a:tc>
                  <a:txBody>
                    <a:bodyPr/>
                    <a:lstStyle/>
                    <a:p>
                      <a:pPr algn="l"/>
                      <a:r>
                        <a:rPr lang="en-MY" sz="1400" dirty="0"/>
                        <a:t>87,000 </a:t>
                      </a:r>
                    </a:p>
                  </a:txBody>
                  <a:tcPr marL="4684" marR="4684" marT="4684" marB="4684"/>
                </a:tc>
              </a:tr>
              <a:tr h="211722">
                <a:tc>
                  <a:txBody>
                    <a:bodyPr/>
                    <a:lstStyle/>
                    <a:p>
                      <a:pPr algn="l"/>
                      <a:r>
                        <a:rPr lang="en-MY" sz="1400"/>
                        <a:t>Greenland</a:t>
                      </a:r>
                    </a:p>
                  </a:txBody>
                  <a:tcPr marL="4684" marR="4684" marT="4684" marB="4684"/>
                </a:tc>
                <a:tc>
                  <a:txBody>
                    <a:bodyPr/>
                    <a:lstStyle/>
                    <a:p>
                      <a:pPr algn="l"/>
                      <a:r>
                        <a:rPr lang="en-MY" sz="1400" dirty="0"/>
                        <a:t>86,000 </a:t>
                      </a:r>
                    </a:p>
                  </a:txBody>
                  <a:tcPr marL="4684" marR="4684" marT="4684" marB="4684"/>
                </a:tc>
              </a:tr>
              <a:tr h="211722">
                <a:tc>
                  <a:txBody>
                    <a:bodyPr/>
                    <a:lstStyle/>
                    <a:p>
                      <a:pPr algn="l"/>
                      <a:r>
                        <a:rPr lang="en-MY" sz="1400"/>
                        <a:t>Finland</a:t>
                      </a:r>
                    </a:p>
                  </a:txBody>
                  <a:tcPr marL="4684" marR="4684" marT="4684" marB="4684"/>
                </a:tc>
                <a:tc>
                  <a:txBody>
                    <a:bodyPr/>
                    <a:lstStyle/>
                    <a:p>
                      <a:pPr algn="l"/>
                      <a:r>
                        <a:rPr lang="en-MY" sz="1400" dirty="0"/>
                        <a:t>60,000</a:t>
                      </a:r>
                    </a:p>
                  </a:txBody>
                  <a:tcPr marL="4684" marR="4684" marT="4684" marB="4684"/>
                </a:tc>
              </a:tr>
              <a:tr h="211722">
                <a:tc>
                  <a:txBody>
                    <a:bodyPr/>
                    <a:lstStyle/>
                    <a:p>
                      <a:pPr algn="l"/>
                      <a:r>
                        <a:rPr lang="en-MY" sz="1400"/>
                        <a:t>Sweden</a:t>
                      </a:r>
                    </a:p>
                  </a:txBody>
                  <a:tcPr marL="4684" marR="4684" marT="4684" marB="4684"/>
                </a:tc>
                <a:tc>
                  <a:txBody>
                    <a:bodyPr/>
                    <a:lstStyle/>
                    <a:p>
                      <a:pPr algn="l"/>
                      <a:r>
                        <a:rPr lang="en-MY" sz="1400" dirty="0"/>
                        <a:t>50,000</a:t>
                      </a:r>
                    </a:p>
                  </a:txBody>
                  <a:tcPr marL="4684" marR="4684" marT="4684" marB="4684"/>
                </a:tc>
              </a:tr>
              <a:tr h="211722">
                <a:tc>
                  <a:txBody>
                    <a:bodyPr/>
                    <a:lstStyle/>
                    <a:p>
                      <a:pPr algn="l"/>
                      <a:r>
                        <a:rPr lang="en-MY" sz="1400"/>
                        <a:t>Kazakhstan</a:t>
                      </a:r>
                    </a:p>
                  </a:txBody>
                  <a:tcPr marL="4684" marR="4684" marT="4684" marB="4684"/>
                </a:tc>
                <a:tc>
                  <a:txBody>
                    <a:bodyPr/>
                    <a:lstStyle/>
                    <a:p>
                      <a:pPr algn="l"/>
                      <a:r>
                        <a:rPr lang="en-MY" sz="1400" dirty="0"/>
                        <a:t>50,000</a:t>
                      </a:r>
                    </a:p>
                  </a:txBody>
                  <a:tcPr marL="4684" marR="4684" marT="4684" marB="4684"/>
                </a:tc>
              </a:tr>
              <a:tr h="211722">
                <a:tc>
                  <a:txBody>
                    <a:bodyPr/>
                    <a:lstStyle/>
                    <a:p>
                      <a:pPr algn="l"/>
                      <a:r>
                        <a:rPr lang="en-MY" sz="1400"/>
                        <a:t>Other countries</a:t>
                      </a:r>
                    </a:p>
                  </a:txBody>
                  <a:tcPr marL="4684" marR="4684" marT="4684" marB="4684"/>
                </a:tc>
                <a:tc>
                  <a:txBody>
                    <a:bodyPr/>
                    <a:lstStyle/>
                    <a:p>
                      <a:pPr algn="l"/>
                      <a:r>
                        <a:rPr lang="en-MY" sz="1400" dirty="0"/>
                        <a:t>1,725,000 </a:t>
                      </a:r>
                    </a:p>
                  </a:txBody>
                  <a:tcPr marL="4684" marR="4684" marT="4684" marB="4684"/>
                </a:tc>
              </a:tr>
              <a:tr h="211722">
                <a:tc>
                  <a:txBody>
                    <a:bodyPr/>
                    <a:lstStyle/>
                    <a:p>
                      <a:pPr algn="l"/>
                      <a:r>
                        <a:rPr lang="en-MY" sz="2000" dirty="0"/>
                        <a:t>World total</a:t>
                      </a:r>
                    </a:p>
                  </a:txBody>
                  <a:tcPr marL="4684" marR="4684" marT="4684" marB="4684"/>
                </a:tc>
                <a:tc>
                  <a:txBody>
                    <a:bodyPr/>
                    <a:lstStyle/>
                    <a:p>
                      <a:pPr algn="l"/>
                      <a:r>
                        <a:rPr lang="en-MY" sz="2000" dirty="0"/>
                        <a:t>6,355,000  </a:t>
                      </a:r>
                    </a:p>
                  </a:txBody>
                  <a:tcPr marL="4684" marR="4684" marT="4684" marB="4684"/>
                </a:tc>
              </a:tr>
            </a:tbl>
          </a:graphicData>
        </a:graphic>
      </p:graphicFrame>
      <p:sp>
        <p:nvSpPr>
          <p:cNvPr id="10" name="Rectangle 9"/>
          <p:cNvSpPr/>
          <p:nvPr/>
        </p:nvSpPr>
        <p:spPr>
          <a:xfrm>
            <a:off x="7465620" y="5457149"/>
            <a:ext cx="4421580" cy="646331"/>
          </a:xfrm>
          <a:prstGeom prst="rect">
            <a:avLst/>
          </a:prstGeom>
        </p:spPr>
        <p:txBody>
          <a:bodyPr wrap="square">
            <a:spAutoFit/>
          </a:bodyPr>
          <a:lstStyle/>
          <a:p>
            <a:r>
              <a:rPr lang="en-MY" i="1" dirty="0"/>
              <a:t> IAEA-NEA publication Uranium 2014: Resources, Production and Demand </a:t>
            </a:r>
          </a:p>
        </p:txBody>
      </p:sp>
    </p:spTree>
    <p:extLst>
      <p:ext uri="{BB962C8B-B14F-4D97-AF65-F5344CB8AC3E}">
        <p14:creationId xmlns:p14="http://schemas.microsoft.com/office/powerpoint/2010/main" val="410220120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Thorium as Nuclear Fuel</a:t>
            </a:r>
            <a:endParaRPr lang="en-MY" dirty="0"/>
          </a:p>
        </p:txBody>
      </p:sp>
      <p:sp>
        <p:nvSpPr>
          <p:cNvPr id="3" name="Content Placeholder 2"/>
          <p:cNvSpPr>
            <a:spLocks noGrp="1"/>
          </p:cNvSpPr>
          <p:nvPr>
            <p:ph idx="1"/>
          </p:nvPr>
        </p:nvSpPr>
        <p:spPr/>
        <p:txBody>
          <a:bodyPr>
            <a:normAutofit/>
          </a:bodyPr>
          <a:lstStyle/>
          <a:p>
            <a:r>
              <a:rPr lang="en-MY" dirty="0"/>
              <a:t>Thorium (Th-232) is not itself </a:t>
            </a:r>
            <a:r>
              <a:rPr lang="en-MY" dirty="0" smtClean="0"/>
              <a:t>fissile but </a:t>
            </a:r>
            <a:r>
              <a:rPr lang="en-MY" dirty="0"/>
              <a:t>it is ‘fertile’ and upon absorbing a neutron will transmute to </a:t>
            </a:r>
            <a:r>
              <a:rPr lang="en-MY" dirty="0" smtClean="0"/>
              <a:t>uranium-233</a:t>
            </a:r>
          </a:p>
          <a:p>
            <a:r>
              <a:rPr lang="en-MY" dirty="0" smtClean="0"/>
              <a:t>Th-232 </a:t>
            </a:r>
            <a:r>
              <a:rPr lang="en-MY" dirty="0"/>
              <a:t>is first irradiated in a reactor to provide the necessary neutron dosing to produce protactinium-233. </a:t>
            </a:r>
            <a:endParaRPr lang="en-MY" dirty="0" smtClean="0"/>
          </a:p>
          <a:p>
            <a:r>
              <a:rPr lang="en-MY" dirty="0" smtClean="0"/>
              <a:t>The </a:t>
            </a:r>
            <a:r>
              <a:rPr lang="en-MY" dirty="0"/>
              <a:t>Pa-233 that is produced can either be chemically separated from the parent thorium fuel and the decay product U-233 then recycled into new fuel, or </a:t>
            </a:r>
            <a:endParaRPr lang="en-MY" dirty="0" smtClean="0"/>
          </a:p>
          <a:p>
            <a:r>
              <a:rPr lang="en-MY" dirty="0"/>
              <a:t>Thorium fuels therefore need a fissile material as a ‘driver’ so that a chain reaction (and thus supply of surplus neutrons) can be maintained. The only fissile driver options are U-233, U-235 or Pu-239</a:t>
            </a:r>
            <a:endParaRPr lang="en-MY" dirty="0" smtClean="0"/>
          </a:p>
          <a:p>
            <a:r>
              <a:rPr lang="en-MY" dirty="0"/>
              <a:t> </a:t>
            </a:r>
          </a:p>
        </p:txBody>
      </p:sp>
    </p:spTree>
    <p:extLst>
      <p:ext uri="{BB962C8B-B14F-4D97-AF65-F5344CB8AC3E}">
        <p14:creationId xmlns:p14="http://schemas.microsoft.com/office/powerpoint/2010/main" val="2243130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Major nuclear fission reaction in reactor </a:t>
            </a:r>
          </a:p>
        </p:txBody>
      </p:sp>
      <p:pic>
        <p:nvPicPr>
          <p:cNvPr id="4" name="Picture 3"/>
          <p:cNvPicPr>
            <a:picLocks noChangeAspect="1"/>
          </p:cNvPicPr>
          <p:nvPr/>
        </p:nvPicPr>
        <p:blipFill rotWithShape="1">
          <a:blip r:embed="rId3"/>
          <a:srcRect b="8961"/>
          <a:stretch/>
        </p:blipFill>
        <p:spPr>
          <a:xfrm>
            <a:off x="1508090" y="1845734"/>
            <a:ext cx="3503297" cy="4298731"/>
          </a:xfrm>
          <a:prstGeom prst="rect">
            <a:avLst/>
          </a:prstGeom>
        </p:spPr>
      </p:pic>
      <p:pic>
        <p:nvPicPr>
          <p:cNvPr id="5" name="Picture 4"/>
          <p:cNvPicPr>
            <a:picLocks noChangeAspect="1"/>
          </p:cNvPicPr>
          <p:nvPr/>
        </p:nvPicPr>
        <p:blipFill>
          <a:blip r:embed="rId4"/>
          <a:stretch>
            <a:fillRect/>
          </a:stretch>
        </p:blipFill>
        <p:spPr>
          <a:xfrm>
            <a:off x="6683470" y="1974237"/>
            <a:ext cx="4097704" cy="3455789"/>
          </a:xfrm>
          <a:prstGeom prst="rect">
            <a:avLst/>
          </a:prstGeom>
        </p:spPr>
      </p:pic>
      <p:pic>
        <p:nvPicPr>
          <p:cNvPr id="6" name="Picture 5"/>
          <p:cNvPicPr>
            <a:picLocks noChangeAspect="1"/>
          </p:cNvPicPr>
          <p:nvPr/>
        </p:nvPicPr>
        <p:blipFill>
          <a:blip r:embed="rId5"/>
          <a:stretch>
            <a:fillRect/>
          </a:stretch>
        </p:blipFill>
        <p:spPr>
          <a:xfrm>
            <a:off x="5212654" y="5229956"/>
            <a:ext cx="3904250" cy="914509"/>
          </a:xfrm>
          <a:prstGeom prst="rect">
            <a:avLst/>
          </a:prstGeom>
        </p:spPr>
      </p:pic>
    </p:spTree>
    <p:extLst>
      <p:ext uri="{BB962C8B-B14F-4D97-AF65-F5344CB8AC3E}">
        <p14:creationId xmlns:p14="http://schemas.microsoft.com/office/powerpoint/2010/main" val="1368683869"/>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key benefits of Thorium</a:t>
            </a:r>
          </a:p>
        </p:txBody>
      </p:sp>
      <p:sp>
        <p:nvSpPr>
          <p:cNvPr id="3" name="Content Placeholder 2"/>
          <p:cNvSpPr>
            <a:spLocks noGrp="1"/>
          </p:cNvSpPr>
          <p:nvPr>
            <p:ph idx="1"/>
          </p:nvPr>
        </p:nvSpPr>
        <p:spPr/>
        <p:txBody>
          <a:bodyPr/>
          <a:lstStyle/>
          <a:p>
            <a:r>
              <a:rPr lang="en-MY" dirty="0"/>
              <a:t>Thorium cycles exclusively allow thermal breeder </a:t>
            </a:r>
            <a:r>
              <a:rPr lang="en-MY" dirty="0" smtClean="0"/>
              <a:t>reactors.</a:t>
            </a:r>
            <a:r>
              <a:rPr lang="en-MY" dirty="0"/>
              <a:t> </a:t>
            </a:r>
            <a:endParaRPr lang="en-MY" dirty="0" smtClean="0"/>
          </a:p>
          <a:p>
            <a:pPr lvl="1"/>
            <a:r>
              <a:rPr lang="en-MY" dirty="0" smtClean="0"/>
              <a:t>More </a:t>
            </a:r>
            <a:r>
              <a:rPr lang="en-MY" dirty="0"/>
              <a:t>neutrons are released per neutron absorbed in the fuel in a traditional (thermal) type of reactor. This means that if the fuel is reprocessed, reactors could be </a:t>
            </a:r>
            <a:r>
              <a:rPr lang="en-MY" dirty="0" err="1"/>
              <a:t>fueled</a:t>
            </a:r>
            <a:r>
              <a:rPr lang="en-MY" dirty="0"/>
              <a:t> without mining any additional U-235 for reactivity boosts</a:t>
            </a:r>
            <a:endParaRPr lang="en-MY" dirty="0" smtClean="0"/>
          </a:p>
          <a:p>
            <a:r>
              <a:rPr lang="en-MY" dirty="0" smtClean="0"/>
              <a:t>The </a:t>
            </a:r>
            <a:r>
              <a:rPr lang="en-MY" dirty="0" err="1"/>
              <a:t>Th</a:t>
            </a:r>
            <a:r>
              <a:rPr lang="en-MY" dirty="0"/>
              <a:t>-U fuel cycle does not irradiate Uranium-238 and therefore does not produce transuranic (bigger than uranium) atoms </a:t>
            </a:r>
            <a:endParaRPr lang="en-MY" dirty="0" smtClean="0"/>
          </a:p>
          <a:p>
            <a:pPr lvl="1"/>
            <a:r>
              <a:rPr lang="en-MY" dirty="0"/>
              <a:t>like Plutonium, Americium, Curium, etc. These </a:t>
            </a:r>
            <a:r>
              <a:rPr lang="en-MY" dirty="0" err="1"/>
              <a:t>transuranics</a:t>
            </a:r>
            <a:r>
              <a:rPr lang="en-MY" dirty="0"/>
              <a:t> are the major health concern of long-term nuclear waste. Thus, </a:t>
            </a:r>
            <a:r>
              <a:rPr lang="en-MY" dirty="0" err="1"/>
              <a:t>Th</a:t>
            </a:r>
            <a:r>
              <a:rPr lang="en-MY" dirty="0"/>
              <a:t>-U waste will be less toxic on the 10,000+ year time scale. </a:t>
            </a:r>
            <a:endParaRPr lang="en-MY" dirty="0" smtClean="0"/>
          </a:p>
          <a:p>
            <a:r>
              <a:rPr lang="en-MY" dirty="0"/>
              <a:t>Thorium is more abundant in Earth’s crust than </a:t>
            </a:r>
            <a:r>
              <a:rPr lang="en-MY" dirty="0" smtClean="0"/>
              <a:t>Uranium</a:t>
            </a:r>
          </a:p>
          <a:p>
            <a:endParaRPr lang="en-MY" dirty="0"/>
          </a:p>
        </p:txBody>
      </p:sp>
    </p:spTree>
    <p:extLst>
      <p:ext uri="{BB962C8B-B14F-4D97-AF65-F5344CB8AC3E}">
        <p14:creationId xmlns:p14="http://schemas.microsoft.com/office/powerpoint/2010/main" val="2866761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2406731" y="1116281"/>
            <a:ext cx="7138389" cy="4015344"/>
          </a:xfrm>
          <a:prstGeom prst="rect">
            <a:avLst/>
          </a:prstGeom>
        </p:spPr>
      </p:pic>
      <p:sp>
        <p:nvSpPr>
          <p:cNvPr id="5" name="Rectangle 4"/>
          <p:cNvSpPr/>
          <p:nvPr/>
        </p:nvSpPr>
        <p:spPr>
          <a:xfrm>
            <a:off x="2816960" y="5131625"/>
            <a:ext cx="6096000" cy="923330"/>
          </a:xfrm>
          <a:prstGeom prst="rect">
            <a:avLst/>
          </a:prstGeom>
        </p:spPr>
        <p:txBody>
          <a:bodyPr>
            <a:spAutoFit/>
          </a:bodyPr>
          <a:lstStyle/>
          <a:p>
            <a:r>
              <a:rPr lang="en-MY" dirty="0"/>
              <a:t>Experiments in a Norwegian underground plant could lead to the radioactive element thorium being developed as a safer alternative in the production of nuclear power.</a:t>
            </a:r>
          </a:p>
        </p:txBody>
      </p:sp>
    </p:spTree>
    <p:extLst>
      <p:ext uri="{BB962C8B-B14F-4D97-AF65-F5344CB8AC3E}">
        <p14:creationId xmlns:p14="http://schemas.microsoft.com/office/powerpoint/2010/main" val="1859015878"/>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Temperature effect of Fuel Behaviour</a:t>
            </a:r>
            <a:endParaRPr lang="en-MY" dirty="0"/>
          </a:p>
        </p:txBody>
      </p:sp>
      <p:sp>
        <p:nvSpPr>
          <p:cNvPr id="3" name="Content Placeholder 2"/>
          <p:cNvSpPr>
            <a:spLocks noGrp="1"/>
          </p:cNvSpPr>
          <p:nvPr>
            <p:ph idx="1"/>
          </p:nvPr>
        </p:nvSpPr>
        <p:spPr/>
        <p:txBody>
          <a:bodyPr>
            <a:normAutofit/>
          </a:bodyPr>
          <a:lstStyle/>
          <a:p>
            <a:pPr marL="0" indent="0">
              <a:buNone/>
            </a:pPr>
            <a:r>
              <a:rPr lang="en-MY" sz="2400" dirty="0" smtClean="0"/>
              <a:t>Temperature </a:t>
            </a:r>
            <a:r>
              <a:rPr lang="en-MY" sz="2400" dirty="0"/>
              <a:t>distribution in fuel rod and changes due to </a:t>
            </a:r>
            <a:r>
              <a:rPr lang="en-MY" sz="2400" dirty="0" smtClean="0"/>
              <a:t>irradiation(burnup</a:t>
            </a:r>
            <a:r>
              <a:rPr lang="en-MY" sz="2400" dirty="0"/>
              <a:t>)  </a:t>
            </a:r>
          </a:p>
          <a:p>
            <a:r>
              <a:rPr lang="en-MY" sz="2400" dirty="0"/>
              <a:t> </a:t>
            </a:r>
          </a:p>
          <a:p>
            <a:pPr marL="0" indent="0">
              <a:buNone/>
            </a:pPr>
            <a:r>
              <a:rPr lang="en-MY" sz="2400" dirty="0" smtClean="0"/>
              <a:t> Temperature </a:t>
            </a:r>
            <a:r>
              <a:rPr lang="en-MY" sz="2400" dirty="0"/>
              <a:t>depends on gap width and LHR.  </a:t>
            </a:r>
          </a:p>
          <a:p>
            <a:r>
              <a:rPr lang="en-MY" sz="2400" dirty="0" err="1" smtClean="0"/>
              <a:t>Temperature</a:t>
            </a:r>
            <a:r>
              <a:rPr lang="en-MY" sz="2400" dirty="0" err="1"/>
              <a:t>⇔deformation⇔</a:t>
            </a:r>
            <a:r>
              <a:rPr lang="en-MY" sz="2400" dirty="0" err="1" smtClean="0"/>
              <a:t>gap</a:t>
            </a:r>
            <a:r>
              <a:rPr lang="en-MY" sz="2400" dirty="0"/>
              <a:t> </a:t>
            </a:r>
            <a:r>
              <a:rPr lang="en-MY" sz="2400" dirty="0" smtClean="0"/>
              <a:t>pellet deformation (thermal </a:t>
            </a:r>
            <a:r>
              <a:rPr lang="en-MY" sz="2400" dirty="0"/>
              <a:t>expansion, densification, </a:t>
            </a:r>
            <a:r>
              <a:rPr lang="en-MY" sz="2400" dirty="0" smtClean="0"/>
              <a:t>creep) cladding </a:t>
            </a:r>
            <a:r>
              <a:rPr lang="en-MY" sz="2400" dirty="0" err="1"/>
              <a:t>deformation（ridging</a:t>
            </a:r>
            <a:r>
              <a:rPr lang="en-MY" sz="2400" dirty="0"/>
              <a:t>, creep down） </a:t>
            </a:r>
          </a:p>
          <a:p>
            <a:endParaRPr lang="en-MY" sz="2400" dirty="0"/>
          </a:p>
          <a:p>
            <a:r>
              <a:rPr lang="en-MY" sz="2400" dirty="0" err="1" smtClean="0"/>
              <a:t>Temperature</a:t>
            </a:r>
            <a:r>
              <a:rPr lang="en-MY" sz="2400" dirty="0" err="1"/>
              <a:t>⇔structure</a:t>
            </a:r>
            <a:r>
              <a:rPr lang="en-MY" sz="2400" dirty="0"/>
              <a:t> </a:t>
            </a:r>
            <a:r>
              <a:rPr lang="en-MY" sz="2400" dirty="0" smtClean="0"/>
              <a:t>change (accumulation </a:t>
            </a:r>
            <a:r>
              <a:rPr lang="en-MY" sz="2400" dirty="0"/>
              <a:t>of </a:t>
            </a:r>
            <a:r>
              <a:rPr lang="en-MY" sz="2400" dirty="0" smtClean="0"/>
              <a:t>fission products</a:t>
            </a:r>
            <a:r>
              <a:rPr lang="en-MY" sz="2400" dirty="0"/>
              <a:t>: thermal properties </a:t>
            </a:r>
            <a:r>
              <a:rPr lang="en-MY" sz="2400" dirty="0" smtClean="0"/>
              <a:t>change) </a:t>
            </a:r>
            <a:endParaRPr lang="en-MY" sz="2400" dirty="0"/>
          </a:p>
        </p:txBody>
      </p:sp>
    </p:spTree>
    <p:extLst>
      <p:ext uri="{BB962C8B-B14F-4D97-AF65-F5344CB8AC3E}">
        <p14:creationId xmlns:p14="http://schemas.microsoft.com/office/powerpoint/2010/main" val="1536277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Thermal Analysis</a:t>
            </a:r>
          </a:p>
        </p:txBody>
      </p:sp>
      <p:sp>
        <p:nvSpPr>
          <p:cNvPr id="3" name="Content Placeholder 2"/>
          <p:cNvSpPr>
            <a:spLocks noGrp="1"/>
          </p:cNvSpPr>
          <p:nvPr>
            <p:ph idx="1"/>
          </p:nvPr>
        </p:nvSpPr>
        <p:spPr/>
        <p:txBody>
          <a:bodyPr>
            <a:normAutofit/>
          </a:bodyPr>
          <a:lstStyle/>
          <a:p>
            <a:r>
              <a:rPr lang="en-MY" sz="2200" dirty="0" smtClean="0"/>
              <a:t>Thermal  </a:t>
            </a:r>
            <a:r>
              <a:rPr lang="en-MY" sz="2200" dirty="0"/>
              <a:t>analysis  </a:t>
            </a:r>
            <a:r>
              <a:rPr lang="en-MY" sz="2200" dirty="0" smtClean="0"/>
              <a:t>providing local  </a:t>
            </a:r>
            <a:r>
              <a:rPr lang="en-MY" sz="2200" dirty="0"/>
              <a:t>temperatures  and  temperature  gradients  that  are  of  relevance  for complex  thermal,  mechanical,  physical  and  </a:t>
            </a:r>
            <a:r>
              <a:rPr lang="en-MY" sz="2200" dirty="0" smtClean="0"/>
              <a:t>chemical processes </a:t>
            </a:r>
          </a:p>
          <a:p>
            <a:r>
              <a:rPr lang="en-MY" sz="2200" dirty="0"/>
              <a:t>The thermal analysis in a fuel rod is governed by the heat conduction </a:t>
            </a:r>
            <a:r>
              <a:rPr lang="en-MY" sz="2200" dirty="0" smtClean="0"/>
              <a:t>equation:</a:t>
            </a:r>
          </a:p>
          <a:p>
            <a:endParaRPr lang="en-MY" sz="2200" dirty="0"/>
          </a:p>
          <a:p>
            <a:endParaRPr lang="en-MY" sz="2200" dirty="0" smtClean="0"/>
          </a:p>
          <a:p>
            <a:r>
              <a:rPr lang="en-MY" sz="2200" dirty="0" smtClean="0"/>
              <a:t>thermal </a:t>
            </a:r>
            <a:r>
              <a:rPr lang="en-MY" sz="2200" dirty="0"/>
              <a:t>conductivity </a:t>
            </a:r>
            <a:r>
              <a:rPr lang="en-MY" sz="2200" dirty="0" smtClean="0"/>
              <a:t>=λ</a:t>
            </a:r>
            <a:r>
              <a:rPr lang="en-MY" sz="2200" dirty="0"/>
              <a:t>, specific heat </a:t>
            </a:r>
            <a:r>
              <a:rPr lang="en-MY" sz="2200" dirty="0" smtClean="0"/>
              <a:t>= c, </a:t>
            </a:r>
            <a:r>
              <a:rPr lang="en-MY" sz="2200" dirty="0"/>
              <a:t>density </a:t>
            </a:r>
            <a:r>
              <a:rPr lang="en-MY" sz="2200" dirty="0" smtClean="0"/>
              <a:t>=ρ and </a:t>
            </a:r>
            <a:r>
              <a:rPr lang="en-MY" sz="2200" dirty="0"/>
              <a:t>the local power </a:t>
            </a:r>
            <a:r>
              <a:rPr lang="en-MY" sz="2200" dirty="0" smtClean="0"/>
              <a:t>density=q′′′</a:t>
            </a:r>
            <a:endParaRPr lang="en-MY" sz="2200" dirty="0"/>
          </a:p>
          <a:p>
            <a:endParaRPr lang="en-MY" dirty="0"/>
          </a:p>
        </p:txBody>
      </p:sp>
      <p:pic>
        <p:nvPicPr>
          <p:cNvPr id="4" name="Picture 3"/>
          <p:cNvPicPr>
            <a:picLocks noChangeAspect="1"/>
          </p:cNvPicPr>
          <p:nvPr/>
        </p:nvPicPr>
        <p:blipFill>
          <a:blip r:embed="rId3"/>
          <a:stretch>
            <a:fillRect/>
          </a:stretch>
        </p:blipFill>
        <p:spPr>
          <a:xfrm>
            <a:off x="5060896" y="2956956"/>
            <a:ext cx="2943073" cy="1020145"/>
          </a:xfrm>
          <a:prstGeom prst="rect">
            <a:avLst/>
          </a:prstGeom>
        </p:spPr>
      </p:pic>
    </p:spTree>
    <p:extLst>
      <p:ext uri="{BB962C8B-B14F-4D97-AF65-F5344CB8AC3E}">
        <p14:creationId xmlns:p14="http://schemas.microsoft.com/office/powerpoint/2010/main" val="5292193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Thermal conductivity of LWR fuel</a:t>
            </a:r>
          </a:p>
        </p:txBody>
      </p:sp>
      <p:sp>
        <p:nvSpPr>
          <p:cNvPr id="3" name="Content Placeholder 2"/>
          <p:cNvSpPr>
            <a:spLocks noGrp="1"/>
          </p:cNvSpPr>
          <p:nvPr>
            <p:ph idx="1"/>
          </p:nvPr>
        </p:nvSpPr>
        <p:spPr/>
        <p:txBody>
          <a:bodyPr>
            <a:normAutofit/>
          </a:bodyPr>
          <a:lstStyle/>
          <a:p>
            <a:r>
              <a:rPr lang="en-MY" sz="2200" dirty="0" smtClean="0"/>
              <a:t>Three  </a:t>
            </a:r>
            <a:r>
              <a:rPr lang="en-MY" sz="2200" dirty="0"/>
              <a:t>contributions  are  identified: </a:t>
            </a:r>
            <a:r>
              <a:rPr lang="en-MY" sz="2200" dirty="0" err="1" smtClean="0"/>
              <a:t>i</a:t>
            </a:r>
            <a:r>
              <a:rPr lang="en-MY" sz="2200" dirty="0" smtClean="0"/>
              <a:t>) conduction </a:t>
            </a:r>
            <a:r>
              <a:rPr lang="en-MY" sz="2200" dirty="0"/>
              <a:t>through lattice  vibrations </a:t>
            </a:r>
            <a:r>
              <a:rPr lang="en-MY" sz="2200" dirty="0" smtClean="0"/>
              <a:t>, ii) </a:t>
            </a:r>
            <a:r>
              <a:rPr lang="en-MY" sz="2200" dirty="0"/>
              <a:t>conduction  through  free  electrons  and </a:t>
            </a:r>
            <a:r>
              <a:rPr lang="en-MY" sz="2200" dirty="0" smtClean="0"/>
              <a:t>iii) </a:t>
            </a:r>
            <a:r>
              <a:rPr lang="en-MY" sz="2200" dirty="0"/>
              <a:t>a  </a:t>
            </a:r>
            <a:r>
              <a:rPr lang="en-MY" sz="2200" dirty="0" smtClean="0"/>
              <a:t>small contribution </a:t>
            </a:r>
            <a:r>
              <a:rPr lang="en-MY" sz="2200" dirty="0"/>
              <a:t>due to radiation. </a:t>
            </a:r>
            <a:endParaRPr lang="en-MY" sz="2200" dirty="0" smtClean="0"/>
          </a:p>
          <a:p>
            <a:r>
              <a:rPr lang="en-MY" sz="2200" dirty="0"/>
              <a:t> </a:t>
            </a:r>
            <a:r>
              <a:rPr lang="en-MY" sz="2200" dirty="0" smtClean="0"/>
              <a:t>At </a:t>
            </a:r>
            <a:r>
              <a:rPr lang="en-MY" sz="2200" dirty="0"/>
              <a:t>lower temperatures the </a:t>
            </a:r>
            <a:r>
              <a:rPr lang="en-MY" sz="2200" dirty="0" err="1"/>
              <a:t>phononic</a:t>
            </a:r>
            <a:r>
              <a:rPr lang="en-MY" sz="2200" dirty="0"/>
              <a:t> term dominates. At  higher  temperature  the  electronic  </a:t>
            </a:r>
            <a:r>
              <a:rPr lang="en-MY" sz="2200" dirty="0" smtClean="0"/>
              <a:t>contribution is more significant</a:t>
            </a:r>
          </a:p>
          <a:p>
            <a:r>
              <a:rPr lang="en-MY" sz="2200" dirty="0"/>
              <a:t>Together, both contributions lead to </a:t>
            </a:r>
            <a:r>
              <a:rPr lang="en-MY" sz="2200" dirty="0" smtClean="0"/>
              <a:t>a minimum </a:t>
            </a:r>
            <a:r>
              <a:rPr lang="en-MY" sz="2200" dirty="0"/>
              <a:t>of the total thermal conductivity </a:t>
            </a:r>
            <a:r>
              <a:rPr lang="en-MY" sz="2200" dirty="0" smtClean="0"/>
              <a:t>λ </a:t>
            </a:r>
            <a:r>
              <a:rPr lang="en-MY" sz="2200" dirty="0"/>
              <a:t>at </a:t>
            </a:r>
            <a:r>
              <a:rPr lang="en-MY" sz="2200" dirty="0" smtClean="0"/>
              <a:t>temperatures </a:t>
            </a:r>
            <a:r>
              <a:rPr lang="en-MY" sz="2200" dirty="0"/>
              <a:t>around 2000 K</a:t>
            </a:r>
            <a:r>
              <a:rPr lang="en-MY" sz="2200" dirty="0" smtClean="0"/>
              <a:t>.</a:t>
            </a:r>
          </a:p>
          <a:p>
            <a:r>
              <a:rPr lang="en-MY" sz="2200" dirty="0"/>
              <a:t>Beside  the  dependence  on  the  temperature,  the  thermal  conductivity  of  </a:t>
            </a:r>
            <a:r>
              <a:rPr lang="en-MY" sz="2200" dirty="0" smtClean="0"/>
              <a:t>UO2 </a:t>
            </a:r>
            <a:r>
              <a:rPr lang="en-MY" sz="2200" dirty="0"/>
              <a:t>depends  on  </a:t>
            </a:r>
            <a:r>
              <a:rPr lang="en-MY" sz="2200" dirty="0" smtClean="0"/>
              <a:t>the porosity P, </a:t>
            </a:r>
            <a:r>
              <a:rPr lang="en-MY" sz="2200" dirty="0"/>
              <a:t>the oxygen-to-metal ratio </a:t>
            </a:r>
            <a:r>
              <a:rPr lang="en-MY" sz="2200" dirty="0" smtClean="0"/>
              <a:t>O/M (stoichiometry</a:t>
            </a:r>
            <a:r>
              <a:rPr lang="en-MY" sz="2200" dirty="0"/>
              <a:t>) and the </a:t>
            </a:r>
            <a:r>
              <a:rPr lang="en-MY" sz="2200" dirty="0" smtClean="0"/>
              <a:t>burnup (rim zone)</a:t>
            </a:r>
            <a:endParaRPr lang="en-MY" sz="2200" dirty="0"/>
          </a:p>
        </p:txBody>
      </p:sp>
    </p:spTree>
    <p:extLst>
      <p:ext uri="{BB962C8B-B14F-4D97-AF65-F5344CB8AC3E}">
        <p14:creationId xmlns:p14="http://schemas.microsoft.com/office/powerpoint/2010/main" val="3339955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lnSpcReduction="10000"/>
          </a:bodyPr>
          <a:lstStyle/>
          <a:p>
            <a:r>
              <a:rPr lang="en-MY" sz="2400" dirty="0"/>
              <a:t>a. The effect of </a:t>
            </a:r>
            <a:r>
              <a:rPr lang="en-MY" sz="2400" dirty="0" smtClean="0"/>
              <a:t>porosity</a:t>
            </a:r>
          </a:p>
          <a:p>
            <a:r>
              <a:rPr lang="en-MY" sz="2400" dirty="0"/>
              <a:t>Porosity  in  a  ceramic  material  </a:t>
            </a:r>
            <a:r>
              <a:rPr lang="en-MY" sz="2400" dirty="0" smtClean="0"/>
              <a:t>decreases  </a:t>
            </a:r>
            <a:r>
              <a:rPr lang="en-MY" sz="2400" dirty="0"/>
              <a:t>the  thermal  conductivity. </a:t>
            </a:r>
            <a:r>
              <a:rPr lang="en-MY" sz="2400" dirty="0" smtClean="0"/>
              <a:t>Geometry (morphology</a:t>
            </a:r>
            <a:r>
              <a:rPr lang="en-MY" sz="2400" dirty="0"/>
              <a:t>, size, shape, orientation) and physical properties (emissivity of the solid, properties of the gas trapped inside the pores) are of importance. </a:t>
            </a:r>
            <a:endParaRPr lang="en-MY" sz="2400" dirty="0" smtClean="0"/>
          </a:p>
          <a:p>
            <a:endParaRPr lang="en-MY" sz="2400" dirty="0"/>
          </a:p>
          <a:p>
            <a:r>
              <a:rPr lang="en-MY" sz="2400" dirty="0"/>
              <a:t>b. The effect of </a:t>
            </a:r>
            <a:r>
              <a:rPr lang="en-MY" sz="2400" dirty="0" smtClean="0"/>
              <a:t>stoichiometry</a:t>
            </a:r>
          </a:p>
          <a:p>
            <a:r>
              <a:rPr lang="en-MY" sz="2400" dirty="0"/>
              <a:t>Hypo-  and  </a:t>
            </a:r>
            <a:r>
              <a:rPr lang="en-MY" sz="2400" dirty="0" err="1"/>
              <a:t>hyperstoichiometric</a:t>
            </a:r>
            <a:r>
              <a:rPr lang="en-MY" sz="2400" dirty="0"/>
              <a:t>  </a:t>
            </a:r>
            <a:r>
              <a:rPr lang="en-MY" sz="2400" dirty="0" smtClean="0"/>
              <a:t>fuel</a:t>
            </a:r>
            <a:r>
              <a:rPr lang="en-MY" sz="2400" dirty="0"/>
              <a:t> </a:t>
            </a:r>
            <a:r>
              <a:rPr lang="en-MY" sz="2400" dirty="0" smtClean="0"/>
              <a:t>has  </a:t>
            </a:r>
            <a:r>
              <a:rPr lang="en-MY" sz="2400" dirty="0"/>
              <a:t>a  lower  </a:t>
            </a:r>
            <a:r>
              <a:rPr lang="en-MY" sz="2400" dirty="0" smtClean="0"/>
              <a:t>thermal conductivity  </a:t>
            </a:r>
            <a:r>
              <a:rPr lang="en-MY" sz="2400" dirty="0"/>
              <a:t>than  stoichiometric  fuel  since  introducing  point  defects  (vacancies  or  </a:t>
            </a:r>
            <a:r>
              <a:rPr lang="en-MY" sz="2400" dirty="0" smtClean="0"/>
              <a:t>interstitials) increases </a:t>
            </a:r>
            <a:r>
              <a:rPr lang="en-MY" sz="2400" dirty="0"/>
              <a:t>phonon scattering.</a:t>
            </a:r>
            <a:endParaRPr lang="en-MY" sz="2400" dirty="0" smtClean="0"/>
          </a:p>
          <a:p>
            <a:endParaRPr lang="en-MY" dirty="0"/>
          </a:p>
        </p:txBody>
      </p:sp>
    </p:spTree>
    <p:extLst>
      <p:ext uri="{BB962C8B-B14F-4D97-AF65-F5344CB8AC3E}">
        <p14:creationId xmlns:p14="http://schemas.microsoft.com/office/powerpoint/2010/main" val="3743626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a:bodyPr>
          <a:lstStyle/>
          <a:p>
            <a:r>
              <a:rPr lang="en-MY" sz="2400" dirty="0"/>
              <a:t>c. The degradation effect of </a:t>
            </a:r>
            <a:r>
              <a:rPr lang="en-MY" sz="2400" dirty="0" smtClean="0"/>
              <a:t>burnup</a:t>
            </a:r>
          </a:p>
          <a:p>
            <a:r>
              <a:rPr lang="en-MY" sz="2400" dirty="0"/>
              <a:t>the burnup effect </a:t>
            </a:r>
            <a:r>
              <a:rPr lang="en-MY" sz="2400" dirty="0" smtClean="0"/>
              <a:t>consists of </a:t>
            </a:r>
            <a:r>
              <a:rPr lang="en-MY" sz="2400" dirty="0"/>
              <a:t>two contributions: a general degradation in the thermal conductivity of the fuel and the </a:t>
            </a:r>
            <a:r>
              <a:rPr lang="en-MY" sz="2400" dirty="0" smtClean="0"/>
              <a:t>development of  </a:t>
            </a:r>
            <a:r>
              <a:rPr lang="en-MY" sz="2400" dirty="0"/>
              <a:t>the  “rim  zone”  which  may  act  as  a  thermal  barrier.</a:t>
            </a:r>
          </a:p>
        </p:txBody>
      </p:sp>
    </p:spTree>
    <p:extLst>
      <p:ext uri="{BB962C8B-B14F-4D97-AF65-F5344CB8AC3E}">
        <p14:creationId xmlns:p14="http://schemas.microsoft.com/office/powerpoint/2010/main" val="2188075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Radial </a:t>
            </a:r>
            <a:r>
              <a:rPr lang="en-MY" dirty="0"/>
              <a:t>temperature distribution</a:t>
            </a:r>
          </a:p>
        </p:txBody>
      </p:sp>
      <p:sp>
        <p:nvSpPr>
          <p:cNvPr id="3" name="Content Placeholder 2"/>
          <p:cNvSpPr>
            <a:spLocks noGrp="1"/>
          </p:cNvSpPr>
          <p:nvPr>
            <p:ph idx="1"/>
          </p:nvPr>
        </p:nvSpPr>
        <p:spPr/>
        <p:txBody>
          <a:bodyPr/>
          <a:lstStyle/>
          <a:p>
            <a:endParaRPr lang="en-MY" dirty="0"/>
          </a:p>
        </p:txBody>
      </p:sp>
      <p:pic>
        <p:nvPicPr>
          <p:cNvPr id="4" name="Picture 3"/>
          <p:cNvPicPr>
            <a:picLocks noChangeAspect="1"/>
          </p:cNvPicPr>
          <p:nvPr/>
        </p:nvPicPr>
        <p:blipFill>
          <a:blip r:embed="rId2"/>
          <a:stretch>
            <a:fillRect/>
          </a:stretch>
        </p:blipFill>
        <p:spPr>
          <a:xfrm>
            <a:off x="2248610" y="1845734"/>
            <a:ext cx="7755740" cy="3965804"/>
          </a:xfrm>
          <a:prstGeom prst="rect">
            <a:avLst/>
          </a:prstGeom>
        </p:spPr>
      </p:pic>
      <p:sp>
        <p:nvSpPr>
          <p:cNvPr id="5" name="Rectangle 4"/>
          <p:cNvSpPr/>
          <p:nvPr/>
        </p:nvSpPr>
        <p:spPr>
          <a:xfrm>
            <a:off x="2015638" y="5873598"/>
            <a:ext cx="8221684" cy="369332"/>
          </a:xfrm>
          <a:prstGeom prst="rect">
            <a:avLst/>
          </a:prstGeom>
        </p:spPr>
        <p:txBody>
          <a:bodyPr wrap="square">
            <a:spAutoFit/>
          </a:bodyPr>
          <a:lstStyle/>
          <a:p>
            <a:r>
              <a:rPr lang="en-MY" dirty="0"/>
              <a:t>The fuel </a:t>
            </a:r>
            <a:r>
              <a:rPr lang="en-MY" dirty="0" err="1"/>
              <a:t>center</a:t>
            </a:r>
            <a:r>
              <a:rPr lang="en-MY" dirty="0"/>
              <a:t> temperature during normal operation is around 1000 C in LWRs.</a:t>
            </a:r>
          </a:p>
        </p:txBody>
      </p:sp>
    </p:spTree>
    <p:extLst>
      <p:ext uri="{BB962C8B-B14F-4D97-AF65-F5344CB8AC3E}">
        <p14:creationId xmlns:p14="http://schemas.microsoft.com/office/powerpoint/2010/main" val="427979821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Heat transfer coefficient </a:t>
            </a:r>
          </a:p>
        </p:txBody>
      </p:sp>
      <p:sp>
        <p:nvSpPr>
          <p:cNvPr id="3" name="Content Placeholder 2"/>
          <p:cNvSpPr>
            <a:spLocks noGrp="1"/>
          </p:cNvSpPr>
          <p:nvPr>
            <p:ph idx="1"/>
          </p:nvPr>
        </p:nvSpPr>
        <p:spPr/>
        <p:txBody>
          <a:bodyPr/>
          <a:lstStyle/>
          <a:p>
            <a:r>
              <a:rPr lang="en-MY" sz="2400" dirty="0"/>
              <a:t>The heat transfer coefficient between fuel and cladding (gap conductance) is one of the </a:t>
            </a:r>
            <a:r>
              <a:rPr lang="en-MY" sz="2400" dirty="0" smtClean="0"/>
              <a:t>important contributors </a:t>
            </a:r>
            <a:r>
              <a:rPr lang="en-MY" sz="2400" dirty="0"/>
              <a:t>defining the temperature of the fuel. </a:t>
            </a:r>
            <a:endParaRPr lang="en-MY" sz="2400" dirty="0" smtClean="0"/>
          </a:p>
          <a:p>
            <a:r>
              <a:rPr lang="en-MY" sz="2400" dirty="0" smtClean="0"/>
              <a:t>Gap  </a:t>
            </a:r>
            <a:r>
              <a:rPr lang="en-MY" sz="2400" dirty="0"/>
              <a:t>conductance  models  depend  on  temperature, </a:t>
            </a:r>
            <a:r>
              <a:rPr lang="en-MY" sz="2400" dirty="0" smtClean="0"/>
              <a:t>gas  </a:t>
            </a:r>
            <a:r>
              <a:rPr lang="en-MY" sz="2400" dirty="0"/>
              <a:t>composition,  gas  </a:t>
            </a:r>
            <a:r>
              <a:rPr lang="en-MY" sz="2400" dirty="0" smtClean="0"/>
              <a:t>and contact  </a:t>
            </a:r>
            <a:r>
              <a:rPr lang="en-MY" sz="2400" dirty="0"/>
              <a:t>pressure  on  surface  morphology  (roughness,  waviness) </a:t>
            </a:r>
            <a:endParaRPr lang="en-MY" sz="2400" dirty="0" smtClean="0"/>
          </a:p>
          <a:p>
            <a:r>
              <a:rPr lang="en-MY" sz="2400" dirty="0" smtClean="0"/>
              <a:t>Two situations must be taken into considerations:</a:t>
            </a:r>
          </a:p>
          <a:p>
            <a:pPr marL="1081088" indent="-273050">
              <a:buFont typeface="Wingdings" panose="05000000000000000000" pitchFamily="2" charset="2"/>
              <a:buChar char="§"/>
            </a:pPr>
            <a:r>
              <a:rPr lang="en-MY" sz="2400" dirty="0" smtClean="0"/>
              <a:t>Low burnup</a:t>
            </a:r>
          </a:p>
          <a:p>
            <a:pPr marL="1081088" indent="-273050">
              <a:buFont typeface="Wingdings" panose="05000000000000000000" pitchFamily="2" charset="2"/>
              <a:buChar char="§"/>
            </a:pPr>
            <a:r>
              <a:rPr lang="en-MY" sz="2400" dirty="0" smtClean="0"/>
              <a:t>High burnup</a:t>
            </a:r>
          </a:p>
          <a:p>
            <a:endParaRPr lang="en-MY" dirty="0"/>
          </a:p>
        </p:txBody>
      </p:sp>
    </p:spTree>
    <p:extLst>
      <p:ext uri="{BB962C8B-B14F-4D97-AF65-F5344CB8AC3E}">
        <p14:creationId xmlns:p14="http://schemas.microsoft.com/office/powerpoint/2010/main" val="2328921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Irradiation effects on thermal conductivity</a:t>
            </a:r>
          </a:p>
        </p:txBody>
      </p:sp>
      <p:sp>
        <p:nvSpPr>
          <p:cNvPr id="3" name="Content Placeholder 2"/>
          <p:cNvSpPr>
            <a:spLocks noGrp="1"/>
          </p:cNvSpPr>
          <p:nvPr>
            <p:ph idx="1"/>
          </p:nvPr>
        </p:nvSpPr>
        <p:spPr/>
        <p:txBody>
          <a:bodyPr/>
          <a:lstStyle/>
          <a:p>
            <a:endParaRPr lang="en-MY" dirty="0"/>
          </a:p>
        </p:txBody>
      </p:sp>
      <p:pic>
        <p:nvPicPr>
          <p:cNvPr id="4" name="Picture 3"/>
          <p:cNvPicPr>
            <a:picLocks noChangeAspect="1"/>
          </p:cNvPicPr>
          <p:nvPr/>
        </p:nvPicPr>
        <p:blipFill>
          <a:blip r:embed="rId2"/>
          <a:stretch>
            <a:fillRect/>
          </a:stretch>
        </p:blipFill>
        <p:spPr>
          <a:xfrm>
            <a:off x="2458019" y="1860232"/>
            <a:ext cx="8004142" cy="4353717"/>
          </a:xfrm>
          <a:prstGeom prst="rect">
            <a:avLst/>
          </a:prstGeom>
        </p:spPr>
      </p:pic>
    </p:spTree>
    <p:extLst>
      <p:ext uri="{BB962C8B-B14F-4D97-AF65-F5344CB8AC3E}">
        <p14:creationId xmlns:p14="http://schemas.microsoft.com/office/powerpoint/2010/main" val="29956850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Fission energy and burnup </a:t>
            </a:r>
          </a:p>
        </p:txBody>
      </p:sp>
      <p:sp>
        <p:nvSpPr>
          <p:cNvPr id="3" name="Content Placeholder 2"/>
          <p:cNvSpPr>
            <a:spLocks noGrp="1"/>
          </p:cNvSpPr>
          <p:nvPr>
            <p:ph idx="1"/>
          </p:nvPr>
        </p:nvSpPr>
        <p:spPr>
          <a:xfrm>
            <a:off x="6602680" y="1845734"/>
            <a:ext cx="4552999" cy="4023360"/>
          </a:xfrm>
        </p:spPr>
        <p:txBody>
          <a:bodyPr>
            <a:noAutofit/>
          </a:bodyPr>
          <a:lstStyle/>
          <a:p>
            <a:r>
              <a:rPr lang="en-MY" sz="2400" dirty="0"/>
              <a:t>At one nuclear fission, about 210MeV is </a:t>
            </a:r>
            <a:r>
              <a:rPr lang="en-MY" sz="2400" dirty="0" smtClean="0"/>
              <a:t>produced</a:t>
            </a:r>
            <a:r>
              <a:rPr lang="en-MY" sz="2400" dirty="0"/>
              <a:t>, and about 195MeV is used as </a:t>
            </a:r>
            <a:r>
              <a:rPr lang="en-MY" sz="2400" dirty="0" smtClean="0"/>
              <a:t>thermal </a:t>
            </a:r>
            <a:r>
              <a:rPr lang="en-MY" sz="2400" dirty="0"/>
              <a:t>energy. </a:t>
            </a:r>
            <a:endParaRPr lang="en-MY" sz="2400" dirty="0" smtClean="0"/>
          </a:p>
          <a:p>
            <a:endParaRPr lang="en-MY" sz="2400" dirty="0"/>
          </a:p>
          <a:p>
            <a:r>
              <a:rPr lang="en-MY" sz="2400" dirty="0"/>
              <a:t>About 30% of fission energy </a:t>
            </a:r>
            <a:r>
              <a:rPr lang="en-MY" sz="2400" dirty="0" smtClean="0"/>
              <a:t>is converted to </a:t>
            </a:r>
            <a:r>
              <a:rPr lang="en-MY" sz="2400" dirty="0"/>
              <a:t>electricity at a nuclear power plant. </a:t>
            </a:r>
          </a:p>
        </p:txBody>
      </p:sp>
      <p:pic>
        <p:nvPicPr>
          <p:cNvPr id="4" name="Picture 3"/>
          <p:cNvPicPr>
            <a:picLocks noChangeAspect="1"/>
          </p:cNvPicPr>
          <p:nvPr/>
        </p:nvPicPr>
        <p:blipFill>
          <a:blip r:embed="rId2"/>
          <a:stretch>
            <a:fillRect/>
          </a:stretch>
        </p:blipFill>
        <p:spPr>
          <a:xfrm>
            <a:off x="1386861" y="1845734"/>
            <a:ext cx="4739619" cy="4194431"/>
          </a:xfrm>
          <a:prstGeom prst="rect">
            <a:avLst/>
          </a:prstGeom>
        </p:spPr>
      </p:pic>
    </p:spTree>
    <p:extLst>
      <p:ext uri="{BB962C8B-B14F-4D97-AF65-F5344CB8AC3E}">
        <p14:creationId xmlns:p14="http://schemas.microsoft.com/office/powerpoint/2010/main" val="2778290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545919" y="270430"/>
            <a:ext cx="8034995" cy="5849746"/>
          </a:xfrm>
          <a:prstGeom prst="rect">
            <a:avLst/>
          </a:prstGeom>
        </p:spPr>
      </p:pic>
      <p:sp>
        <p:nvSpPr>
          <p:cNvPr id="2" name="Title 1"/>
          <p:cNvSpPr>
            <a:spLocks noGrp="1"/>
          </p:cNvSpPr>
          <p:nvPr>
            <p:ph type="title"/>
          </p:nvPr>
        </p:nvSpPr>
        <p:spPr>
          <a:xfrm>
            <a:off x="378673" y="270430"/>
            <a:ext cx="4334492" cy="692331"/>
          </a:xfrm>
        </p:spPr>
        <p:txBody>
          <a:bodyPr>
            <a:noAutofit/>
          </a:bodyPr>
          <a:lstStyle/>
          <a:p>
            <a:r>
              <a:rPr lang="en-MY" sz="3200" b="1" dirty="0" smtClean="0"/>
              <a:t>Fuel </a:t>
            </a:r>
            <a:r>
              <a:rPr lang="en-MY" sz="3200" b="1" dirty="0"/>
              <a:t>on power conditions</a:t>
            </a:r>
          </a:p>
        </p:txBody>
      </p:sp>
    </p:spTree>
    <p:extLst>
      <p:ext uri="{BB962C8B-B14F-4D97-AF65-F5344CB8AC3E}">
        <p14:creationId xmlns:p14="http://schemas.microsoft.com/office/powerpoint/2010/main" val="335363798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Cracking, thermal expansion and relocation of pellet</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3286866" y="2318506"/>
            <a:ext cx="5679004" cy="3460539"/>
          </a:xfrm>
          <a:prstGeom prst="rect">
            <a:avLst/>
          </a:prstGeom>
        </p:spPr>
      </p:pic>
    </p:spTree>
    <p:extLst>
      <p:ext uri="{BB962C8B-B14F-4D97-AF65-F5344CB8AC3E}">
        <p14:creationId xmlns:p14="http://schemas.microsoft.com/office/powerpoint/2010/main" val="40295322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PCMI : Pellet-Clad Mechanical Interaction</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3930991" y="1954108"/>
            <a:ext cx="4390977" cy="4023360"/>
          </a:xfrm>
          <a:prstGeom prst="rect">
            <a:avLst/>
          </a:prstGeom>
        </p:spPr>
      </p:pic>
    </p:spTree>
    <p:extLst>
      <p:ext uri="{BB962C8B-B14F-4D97-AF65-F5344CB8AC3E}">
        <p14:creationId xmlns:p14="http://schemas.microsoft.com/office/powerpoint/2010/main" val="90732196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Densification/Swelling</a:t>
            </a:r>
          </a:p>
        </p:txBody>
      </p:sp>
      <p:sp>
        <p:nvSpPr>
          <p:cNvPr id="3" name="Content Placeholder 2"/>
          <p:cNvSpPr>
            <a:spLocks noGrp="1"/>
          </p:cNvSpPr>
          <p:nvPr>
            <p:ph idx="1"/>
          </p:nvPr>
        </p:nvSpPr>
        <p:spPr/>
        <p:txBody>
          <a:bodyPr>
            <a:normAutofit/>
          </a:bodyPr>
          <a:lstStyle/>
          <a:p>
            <a:r>
              <a:rPr lang="en-MY" sz="3200" b="1" dirty="0" smtClean="0"/>
              <a:t>Densification</a:t>
            </a:r>
            <a:endParaRPr lang="en-MY" sz="3200" b="1" dirty="0"/>
          </a:p>
          <a:p>
            <a:r>
              <a:rPr lang="en-MY" sz="2800" dirty="0" smtClean="0"/>
              <a:t>Pores </a:t>
            </a:r>
            <a:r>
              <a:rPr lang="en-MY" sz="2800" dirty="0"/>
              <a:t>from manufacturing shrink/disappear due to the </a:t>
            </a:r>
            <a:r>
              <a:rPr lang="en-MY" sz="2800" dirty="0" smtClean="0"/>
              <a:t>fission fragments </a:t>
            </a:r>
            <a:r>
              <a:rPr lang="en-MY" sz="2800" dirty="0"/>
              <a:t>passage, and the density of UO2 pellet increases. </a:t>
            </a:r>
          </a:p>
          <a:p>
            <a:r>
              <a:rPr lang="en-MY" sz="2800" dirty="0" smtClean="0"/>
              <a:t>Mainly </a:t>
            </a:r>
            <a:r>
              <a:rPr lang="en-MY" sz="2800" dirty="0"/>
              <a:t>occurs, at low temperature less than 1000 C and low </a:t>
            </a:r>
            <a:r>
              <a:rPr lang="en-MY" sz="2800" dirty="0" smtClean="0"/>
              <a:t>burnup </a:t>
            </a:r>
            <a:r>
              <a:rPr lang="en-MY" sz="2800" dirty="0"/>
              <a:t>less than 10GWd/t. </a:t>
            </a:r>
          </a:p>
        </p:txBody>
      </p:sp>
    </p:spTree>
    <p:extLst>
      <p:ext uri="{BB962C8B-B14F-4D97-AF65-F5344CB8AC3E}">
        <p14:creationId xmlns:p14="http://schemas.microsoft.com/office/powerpoint/2010/main" val="2175912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lnSpcReduction="10000"/>
          </a:bodyPr>
          <a:lstStyle/>
          <a:p>
            <a:pPr marL="0" indent="0">
              <a:buNone/>
            </a:pPr>
            <a:r>
              <a:rPr lang="en-MY" sz="3200" b="1" dirty="0" smtClean="0"/>
              <a:t>Swelling</a:t>
            </a:r>
            <a:endParaRPr lang="en-MY" sz="3200" b="1" dirty="0"/>
          </a:p>
          <a:p>
            <a:pPr marL="0" indent="0">
              <a:buNone/>
            </a:pPr>
            <a:r>
              <a:rPr lang="en-MY" sz="2400" dirty="0" smtClean="0"/>
              <a:t>Density </a:t>
            </a:r>
            <a:r>
              <a:rPr lang="en-MY" sz="2400" dirty="0"/>
              <a:t>of UO2 decreases due to FPs(Fission Products) </a:t>
            </a:r>
            <a:r>
              <a:rPr lang="en-MY" sz="2400" dirty="0" smtClean="0"/>
              <a:t>accumulation </a:t>
            </a:r>
            <a:endParaRPr lang="en-MY" sz="2400" dirty="0"/>
          </a:p>
          <a:p>
            <a:pPr marL="0" indent="0">
              <a:buNone/>
            </a:pPr>
            <a:r>
              <a:rPr lang="en-MY" sz="2400" dirty="0" smtClean="0"/>
              <a:t>Solid </a:t>
            </a:r>
            <a:r>
              <a:rPr lang="en-MY" sz="2400" dirty="0"/>
              <a:t>FP swelling </a:t>
            </a:r>
          </a:p>
          <a:p>
            <a:r>
              <a:rPr lang="en-MY" sz="2400" dirty="0"/>
              <a:t>・  Precipitation or solution of solid FPs in UO2 matrix </a:t>
            </a:r>
          </a:p>
          <a:p>
            <a:r>
              <a:rPr lang="en-MY" sz="2400" dirty="0"/>
              <a:t>・  Independent of irradiation conditions(temperature) </a:t>
            </a:r>
          </a:p>
          <a:p>
            <a:pPr marL="0" indent="0">
              <a:buNone/>
            </a:pPr>
            <a:r>
              <a:rPr lang="en-MY" sz="2400" dirty="0" smtClean="0"/>
              <a:t>FP </a:t>
            </a:r>
            <a:r>
              <a:rPr lang="en-MY" sz="2400" dirty="0"/>
              <a:t>gas bubble swelling </a:t>
            </a:r>
          </a:p>
          <a:p>
            <a:r>
              <a:rPr lang="en-MY" sz="2400" dirty="0"/>
              <a:t>・  Gas bubbles grow in grain or grain boundary </a:t>
            </a:r>
          </a:p>
          <a:p>
            <a:r>
              <a:rPr lang="en-MY" sz="2400" dirty="0"/>
              <a:t>・  Strongly depends on irradiation conditions(</a:t>
            </a:r>
            <a:r>
              <a:rPr lang="en-MY" sz="2400" dirty="0" err="1"/>
              <a:t>temperature,rod</a:t>
            </a:r>
            <a:r>
              <a:rPr lang="en-MY" sz="2400" dirty="0"/>
              <a:t> power)</a:t>
            </a:r>
          </a:p>
        </p:txBody>
      </p:sp>
    </p:spTree>
    <p:extLst>
      <p:ext uri="{BB962C8B-B14F-4D97-AF65-F5344CB8AC3E}">
        <p14:creationId xmlns:p14="http://schemas.microsoft.com/office/powerpoint/2010/main" val="3582578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1524571" y="709952"/>
            <a:ext cx="9142857" cy="5438095"/>
          </a:xfrm>
          <a:prstGeom prst="rect">
            <a:avLst/>
          </a:prstGeom>
        </p:spPr>
      </p:pic>
    </p:spTree>
    <p:extLst>
      <p:ext uri="{BB962C8B-B14F-4D97-AF65-F5344CB8AC3E}">
        <p14:creationId xmlns:p14="http://schemas.microsoft.com/office/powerpoint/2010/main" val="184230408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3"/>
          <a:stretch>
            <a:fillRect/>
          </a:stretch>
        </p:blipFill>
        <p:spPr>
          <a:xfrm>
            <a:off x="1805524" y="1357571"/>
            <a:ext cx="8580952" cy="4142857"/>
          </a:xfrm>
          <a:prstGeom prst="rect">
            <a:avLst/>
          </a:prstGeom>
        </p:spPr>
      </p:pic>
    </p:spTree>
    <p:extLst>
      <p:ext uri="{BB962C8B-B14F-4D97-AF65-F5344CB8AC3E}">
        <p14:creationId xmlns:p14="http://schemas.microsoft.com/office/powerpoint/2010/main" val="4008429742"/>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2100409" y="286603"/>
            <a:ext cx="8276190" cy="5495238"/>
          </a:xfrm>
          <a:prstGeom prst="rect">
            <a:avLst/>
          </a:prstGeom>
        </p:spPr>
      </p:pic>
    </p:spTree>
    <p:extLst>
      <p:ext uri="{BB962C8B-B14F-4D97-AF65-F5344CB8AC3E}">
        <p14:creationId xmlns:p14="http://schemas.microsoft.com/office/powerpoint/2010/main" val="320457876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Accumulative </a:t>
            </a:r>
            <a:r>
              <a:rPr lang="en-MY" dirty="0"/>
              <a:t>effects of fission and structure change of pellet</a:t>
            </a:r>
          </a:p>
        </p:txBody>
      </p:sp>
      <p:sp>
        <p:nvSpPr>
          <p:cNvPr id="3" name="Content Placeholder 2"/>
          <p:cNvSpPr>
            <a:spLocks noGrp="1"/>
          </p:cNvSpPr>
          <p:nvPr>
            <p:ph idx="1"/>
          </p:nvPr>
        </p:nvSpPr>
        <p:spPr/>
        <p:txBody>
          <a:bodyPr>
            <a:normAutofit/>
          </a:bodyPr>
          <a:lstStyle/>
          <a:p>
            <a:r>
              <a:rPr lang="en-MY" sz="2400" dirty="0" smtClean="0"/>
              <a:t>①change </a:t>
            </a:r>
            <a:r>
              <a:rPr lang="en-MY" sz="2400" dirty="0"/>
              <a:t>of radial power density distribution in pellet </a:t>
            </a:r>
          </a:p>
          <a:p>
            <a:pPr lvl="1"/>
            <a:r>
              <a:rPr lang="en-MY" sz="2400" dirty="0"/>
              <a:t> </a:t>
            </a:r>
            <a:r>
              <a:rPr lang="en-MY" sz="2400" dirty="0" smtClean="0"/>
              <a:t>accumulation </a:t>
            </a:r>
            <a:r>
              <a:rPr lang="en-MY" sz="2400" dirty="0"/>
              <a:t>of </a:t>
            </a:r>
            <a:r>
              <a:rPr lang="en-MY" sz="2400" dirty="0" err="1"/>
              <a:t>FPs（solid</a:t>
            </a:r>
            <a:r>
              <a:rPr lang="en-MY" sz="2400" dirty="0"/>
              <a:t> atoms, gas atoms） and </a:t>
            </a:r>
            <a:r>
              <a:rPr lang="en-MY" sz="2400" dirty="0" smtClean="0"/>
              <a:t>irradiation defect</a:t>
            </a:r>
            <a:endParaRPr lang="en-MY" sz="2400" dirty="0"/>
          </a:p>
          <a:p>
            <a:r>
              <a:rPr lang="en-MY" sz="2400" dirty="0"/>
              <a:t>②formation of fission gas bubbles and fission gas release </a:t>
            </a:r>
          </a:p>
          <a:p>
            <a:r>
              <a:rPr lang="en-MY" sz="2400" dirty="0"/>
              <a:t>③swelling </a:t>
            </a:r>
          </a:p>
          <a:p>
            <a:r>
              <a:rPr lang="en-MY" sz="2400" dirty="0"/>
              <a:t>④degradation of thermal conductivity of pellet </a:t>
            </a:r>
          </a:p>
          <a:p>
            <a:r>
              <a:rPr lang="en-MY" sz="2400" dirty="0"/>
              <a:t>⑤formation of rim structure </a:t>
            </a:r>
          </a:p>
          <a:p>
            <a:r>
              <a:rPr lang="en-MY" sz="2400" dirty="0"/>
              <a:t>⑥change of O/M </a:t>
            </a:r>
            <a:r>
              <a:rPr lang="en-MY" sz="2400" dirty="0" smtClean="0"/>
              <a:t>ratio</a:t>
            </a:r>
          </a:p>
          <a:p>
            <a:pPr lvl="1"/>
            <a:r>
              <a:rPr lang="en-MY" sz="2400" dirty="0" smtClean="0"/>
              <a:t>consumption </a:t>
            </a:r>
            <a:r>
              <a:rPr lang="en-MY" sz="2400" dirty="0"/>
              <a:t>of oxygen due to inner </a:t>
            </a:r>
            <a:r>
              <a:rPr lang="en-MY" sz="2400" dirty="0" smtClean="0"/>
              <a:t>surface </a:t>
            </a:r>
            <a:r>
              <a:rPr lang="en-MY" sz="2400" dirty="0"/>
              <a:t>oxidation of </a:t>
            </a:r>
            <a:r>
              <a:rPr lang="en-MY" sz="2400" dirty="0" err="1" smtClean="0"/>
              <a:t>zircaloy</a:t>
            </a:r>
            <a:r>
              <a:rPr lang="en-MY" sz="2400" dirty="0" smtClean="0"/>
              <a:t> cladding </a:t>
            </a:r>
            <a:endParaRPr lang="en-MY" sz="2400" dirty="0"/>
          </a:p>
        </p:txBody>
      </p:sp>
    </p:spTree>
    <p:extLst>
      <p:ext uri="{BB962C8B-B14F-4D97-AF65-F5344CB8AC3E}">
        <p14:creationId xmlns:p14="http://schemas.microsoft.com/office/powerpoint/2010/main" val="3012050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Restructuring of pellet</a:t>
            </a:r>
          </a:p>
        </p:txBody>
      </p:sp>
      <p:sp>
        <p:nvSpPr>
          <p:cNvPr id="3" name="Content Placeholder 2"/>
          <p:cNvSpPr>
            <a:spLocks noGrp="1"/>
          </p:cNvSpPr>
          <p:nvPr>
            <p:ph idx="1"/>
          </p:nvPr>
        </p:nvSpPr>
        <p:spPr/>
        <p:txBody>
          <a:bodyPr/>
          <a:lstStyle/>
          <a:p>
            <a:r>
              <a:rPr lang="en-MY" sz="2800" b="1" dirty="0"/>
              <a:t>Cracking and relocation of pellet </a:t>
            </a:r>
          </a:p>
          <a:p>
            <a:pPr marL="0" indent="0">
              <a:buNone/>
            </a:pPr>
            <a:r>
              <a:rPr lang="en-MY" dirty="0" smtClean="0"/>
              <a:t> </a:t>
            </a:r>
            <a:r>
              <a:rPr lang="en-MY" sz="2400" dirty="0"/>
              <a:t>Cracking during power up (from outer to inner) </a:t>
            </a:r>
          </a:p>
          <a:p>
            <a:pPr marL="0" indent="0">
              <a:buNone/>
            </a:pPr>
            <a:r>
              <a:rPr lang="en-MY" sz="2400" dirty="0" smtClean="0"/>
              <a:t> Cracking </a:t>
            </a:r>
            <a:r>
              <a:rPr lang="en-MY" sz="2400" dirty="0"/>
              <a:t>during power down(from inner to outer, stop at </a:t>
            </a:r>
            <a:r>
              <a:rPr lang="en-MY" sz="2400" dirty="0" smtClean="0"/>
              <a:t>circumferential </a:t>
            </a:r>
            <a:r>
              <a:rPr lang="en-MY" sz="2400" dirty="0"/>
              <a:t>cracks)  </a:t>
            </a:r>
          </a:p>
          <a:p>
            <a:pPr marL="0" indent="0">
              <a:buNone/>
            </a:pPr>
            <a:r>
              <a:rPr lang="en-MY" sz="2400" dirty="0" smtClean="0"/>
              <a:t> Phenomenon </a:t>
            </a:r>
            <a:r>
              <a:rPr lang="en-MY" sz="2400" dirty="0"/>
              <a:t>of gap width reduction due to radial </a:t>
            </a:r>
            <a:r>
              <a:rPr lang="en-MY" sz="2400" dirty="0" smtClean="0"/>
              <a:t>movement </a:t>
            </a:r>
            <a:r>
              <a:rPr lang="en-MY" sz="2400" dirty="0"/>
              <a:t>of pellet fragments(relocation)</a:t>
            </a:r>
          </a:p>
        </p:txBody>
      </p:sp>
    </p:spTree>
    <p:extLst>
      <p:ext uri="{BB962C8B-B14F-4D97-AF65-F5344CB8AC3E}">
        <p14:creationId xmlns:p14="http://schemas.microsoft.com/office/powerpoint/2010/main" val="162870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Type of commercial Reactor and fuel form</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1681438" y="1944859"/>
            <a:ext cx="8890083" cy="3825110"/>
          </a:xfrm>
          <a:prstGeom prst="rect">
            <a:avLst/>
          </a:prstGeom>
        </p:spPr>
      </p:pic>
    </p:spTree>
    <p:extLst>
      <p:ext uri="{BB962C8B-B14F-4D97-AF65-F5344CB8AC3E}">
        <p14:creationId xmlns:p14="http://schemas.microsoft.com/office/powerpoint/2010/main" val="420869587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Fission gas </a:t>
            </a:r>
            <a:r>
              <a:rPr lang="en-MY" dirty="0" smtClean="0"/>
              <a:t>release (FGR</a:t>
            </a:r>
            <a:r>
              <a:rPr lang="en-MY" dirty="0"/>
              <a:t>)</a:t>
            </a:r>
            <a:r>
              <a:rPr lang="en-MY" dirty="0" smtClean="0"/>
              <a:t> </a:t>
            </a:r>
            <a:endParaRPr lang="en-MY" dirty="0"/>
          </a:p>
        </p:txBody>
      </p:sp>
      <p:sp>
        <p:nvSpPr>
          <p:cNvPr id="3" name="Content Placeholder 2"/>
          <p:cNvSpPr>
            <a:spLocks noGrp="1"/>
          </p:cNvSpPr>
          <p:nvPr>
            <p:ph idx="1"/>
          </p:nvPr>
        </p:nvSpPr>
        <p:spPr/>
        <p:txBody>
          <a:bodyPr>
            <a:normAutofit/>
          </a:bodyPr>
          <a:lstStyle/>
          <a:p>
            <a:pPr marL="0" indent="0">
              <a:buNone/>
            </a:pPr>
            <a:r>
              <a:rPr lang="en-MY" sz="2200" dirty="0"/>
              <a:t>S</a:t>
            </a:r>
            <a:r>
              <a:rPr lang="en-MY" sz="2200" dirty="0" smtClean="0"/>
              <a:t>plitting  </a:t>
            </a:r>
            <a:r>
              <a:rPr lang="en-MY" sz="2200" dirty="0"/>
              <a:t>of  the  fissile  nucleus  into  two fragments  </a:t>
            </a:r>
            <a:r>
              <a:rPr lang="en-MY" sz="2200" dirty="0" smtClean="0"/>
              <a:t>in the </a:t>
            </a:r>
            <a:r>
              <a:rPr lang="en-MY" sz="2200" dirty="0"/>
              <a:t>doublet distribution of mass numbers occur in the regions 90 - 100 and 140, thus giving high </a:t>
            </a:r>
            <a:r>
              <a:rPr lang="en-MY" sz="2200" dirty="0" smtClean="0"/>
              <a:t>yield to  </a:t>
            </a:r>
            <a:r>
              <a:rPr lang="en-MY" sz="2200" dirty="0"/>
              <a:t>the  rare  gas  species  krypton  and  xenon  and  the  volatile  species  iodine  and  caesium. </a:t>
            </a:r>
            <a:endParaRPr lang="en-MY" sz="2200" dirty="0" smtClean="0"/>
          </a:p>
          <a:p>
            <a:pPr marL="0" indent="0">
              <a:buNone/>
            </a:pPr>
            <a:r>
              <a:rPr lang="en-MY" sz="2200" dirty="0" smtClean="0"/>
              <a:t>Consequence</a:t>
            </a:r>
            <a:r>
              <a:rPr lang="en-MY" sz="2200" dirty="0"/>
              <a:t>: </a:t>
            </a:r>
          </a:p>
          <a:p>
            <a:pPr marL="712788" indent="-261938">
              <a:buFont typeface="Arial" panose="020B0604020202020204" pitchFamily="34" charset="0"/>
              <a:buChar char="•"/>
            </a:pPr>
            <a:r>
              <a:rPr lang="en-MY" sz="2200" dirty="0" smtClean="0"/>
              <a:t>clad integrity is challenged</a:t>
            </a:r>
          </a:p>
          <a:p>
            <a:pPr marL="712788" indent="-261938">
              <a:buFont typeface="Arial" panose="020B0604020202020204" pitchFamily="34" charset="0"/>
              <a:buChar char="•"/>
            </a:pPr>
            <a:r>
              <a:rPr lang="en-MY" sz="2200" dirty="0" smtClean="0"/>
              <a:t>Krypton and </a:t>
            </a:r>
            <a:r>
              <a:rPr lang="en-MY" sz="2200" dirty="0"/>
              <a:t>xenon have lower thermal conductivities than helium, the release of these gases also causes  </a:t>
            </a:r>
            <a:r>
              <a:rPr lang="en-MY" sz="2200" dirty="0" smtClean="0"/>
              <a:t>worsening  </a:t>
            </a:r>
            <a:r>
              <a:rPr lang="en-MY" sz="2200" dirty="0"/>
              <a:t>in  the  pellet-clad  gap  conductance  and  increased  fuel  temperatures.</a:t>
            </a:r>
          </a:p>
        </p:txBody>
      </p:sp>
    </p:spTree>
    <p:extLst>
      <p:ext uri="{BB962C8B-B14F-4D97-AF65-F5344CB8AC3E}">
        <p14:creationId xmlns:p14="http://schemas.microsoft.com/office/powerpoint/2010/main" val="1695079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FGR Mechanisms</a:t>
            </a:r>
            <a:endParaRPr lang="en-MY" dirty="0"/>
          </a:p>
        </p:txBody>
      </p:sp>
      <p:sp>
        <p:nvSpPr>
          <p:cNvPr id="3" name="Content Placeholder 2"/>
          <p:cNvSpPr>
            <a:spLocks noGrp="1"/>
          </p:cNvSpPr>
          <p:nvPr>
            <p:ph idx="1"/>
          </p:nvPr>
        </p:nvSpPr>
        <p:spPr/>
        <p:txBody>
          <a:bodyPr>
            <a:normAutofit fontScale="85000" lnSpcReduction="20000"/>
          </a:bodyPr>
          <a:lstStyle/>
          <a:p>
            <a:pPr marL="457200" indent="-457200">
              <a:buFont typeface="+mj-lt"/>
              <a:buAutoNum type="arabicPeriod"/>
            </a:pPr>
            <a:r>
              <a:rPr lang="en-MY" dirty="0" smtClean="0"/>
              <a:t> </a:t>
            </a:r>
            <a:r>
              <a:rPr lang="en-MY" dirty="0"/>
              <a:t>Production of gases(</a:t>
            </a:r>
            <a:r>
              <a:rPr lang="en-MY" dirty="0" err="1"/>
              <a:t>Xe,Kr</a:t>
            </a:r>
            <a:r>
              <a:rPr lang="en-MY" dirty="0"/>
              <a:t>) by fission </a:t>
            </a:r>
            <a:endParaRPr lang="en-MY" dirty="0" smtClean="0"/>
          </a:p>
          <a:p>
            <a:pPr marL="457200" indent="-457200">
              <a:buFont typeface="+mj-lt"/>
              <a:buAutoNum type="arabicPeriod"/>
            </a:pPr>
            <a:r>
              <a:rPr lang="en-MY" dirty="0" smtClean="0"/>
              <a:t>Nucleation </a:t>
            </a:r>
            <a:r>
              <a:rPr lang="en-MY" dirty="0"/>
              <a:t>of gas bubbles in matrix </a:t>
            </a:r>
            <a:endParaRPr lang="en-MY" dirty="0" smtClean="0"/>
          </a:p>
          <a:p>
            <a:pPr marL="457200" indent="-457200">
              <a:buFont typeface="+mj-lt"/>
              <a:buAutoNum type="arabicPeriod"/>
            </a:pPr>
            <a:r>
              <a:rPr lang="en-MY" dirty="0" smtClean="0"/>
              <a:t> </a:t>
            </a:r>
            <a:r>
              <a:rPr lang="en-MY" dirty="0"/>
              <a:t>Growth of gas bubbles by atomic migration of fission gas  atoms to existing </a:t>
            </a:r>
            <a:r>
              <a:rPr lang="en-MY" dirty="0" smtClean="0"/>
              <a:t>bubbles</a:t>
            </a:r>
            <a:r>
              <a:rPr lang="en-MY" dirty="0"/>
              <a:t>.  </a:t>
            </a:r>
            <a:endParaRPr lang="en-MY" dirty="0" smtClean="0"/>
          </a:p>
          <a:p>
            <a:pPr marL="457200" indent="-457200">
              <a:buFont typeface="+mj-lt"/>
              <a:buAutoNum type="arabicPeriod"/>
            </a:pPr>
            <a:r>
              <a:rPr lang="en-MY" dirty="0" smtClean="0"/>
              <a:t>Re-solution </a:t>
            </a:r>
            <a:r>
              <a:rPr lang="en-MY" dirty="0"/>
              <a:t>of the gas atom within the bubble. </a:t>
            </a:r>
            <a:endParaRPr lang="en-MY" dirty="0" smtClean="0"/>
          </a:p>
          <a:p>
            <a:pPr marL="457200" indent="-457200">
              <a:buFont typeface="+mj-lt"/>
              <a:buAutoNum type="arabicPeriod"/>
            </a:pPr>
            <a:r>
              <a:rPr lang="en-MY" dirty="0" smtClean="0"/>
              <a:t>Migration </a:t>
            </a:r>
            <a:r>
              <a:rPr lang="en-MY" dirty="0"/>
              <a:t>of the bubbles, either as a </a:t>
            </a:r>
            <a:r>
              <a:rPr lang="en-MY" dirty="0" err="1"/>
              <a:t>randum</a:t>
            </a:r>
            <a:r>
              <a:rPr lang="en-MY" dirty="0"/>
              <a:t>-walk process in the absence </a:t>
            </a:r>
            <a:r>
              <a:rPr lang="en-MY" dirty="0" smtClean="0"/>
              <a:t>of directed </a:t>
            </a:r>
            <a:r>
              <a:rPr lang="en-MY" dirty="0"/>
              <a:t>forces acting on the bubble or as biased motion when such forces are </a:t>
            </a:r>
            <a:r>
              <a:rPr lang="en-MY" dirty="0" smtClean="0"/>
              <a:t>present</a:t>
            </a:r>
            <a:r>
              <a:rPr lang="en-MY" dirty="0"/>
              <a:t>. </a:t>
            </a:r>
            <a:endParaRPr lang="en-MY" dirty="0" smtClean="0"/>
          </a:p>
          <a:p>
            <a:pPr marL="457200" indent="-457200">
              <a:buFont typeface="+mj-lt"/>
              <a:buAutoNum type="arabicPeriod"/>
            </a:pPr>
            <a:r>
              <a:rPr lang="en-MY" dirty="0" smtClean="0"/>
              <a:t>Coalescence </a:t>
            </a:r>
            <a:r>
              <a:rPr lang="en-MY" dirty="0"/>
              <a:t>of bubbles moving either in a random or directional fashion. </a:t>
            </a:r>
            <a:endParaRPr lang="en-MY" dirty="0" smtClean="0"/>
          </a:p>
          <a:p>
            <a:pPr marL="457200" indent="-457200">
              <a:buFont typeface="+mj-lt"/>
              <a:buAutoNum type="arabicPeriod"/>
            </a:pPr>
            <a:r>
              <a:rPr lang="en-MY" dirty="0" smtClean="0"/>
              <a:t>Interaction </a:t>
            </a:r>
            <a:r>
              <a:rPr lang="en-MY" dirty="0"/>
              <a:t>of bubbles with the crystal defects(dislocation and grain boundaries). </a:t>
            </a:r>
            <a:endParaRPr lang="en-MY" dirty="0" smtClean="0"/>
          </a:p>
          <a:p>
            <a:pPr marL="457200" indent="-457200">
              <a:buFont typeface="+mj-lt"/>
              <a:buAutoNum type="arabicPeriod"/>
            </a:pPr>
            <a:r>
              <a:rPr lang="en-MY" dirty="0" smtClean="0"/>
              <a:t>Release </a:t>
            </a:r>
            <a:r>
              <a:rPr lang="en-MY" dirty="0"/>
              <a:t>of fission gases, either to external surface or internal surface such </a:t>
            </a:r>
            <a:r>
              <a:rPr lang="en-MY" dirty="0" smtClean="0"/>
              <a:t>as grain </a:t>
            </a:r>
            <a:r>
              <a:rPr lang="en-MY" dirty="0"/>
              <a:t>boundaries. When the bubbles on grain boundaries become </a:t>
            </a:r>
            <a:r>
              <a:rPr lang="en-MY" dirty="0" smtClean="0"/>
              <a:t>sufficiently large </a:t>
            </a:r>
            <a:r>
              <a:rPr lang="en-MY" dirty="0"/>
              <a:t>and numerous, they can link up and release gas to one of the external </a:t>
            </a:r>
            <a:r>
              <a:rPr lang="en-MY" dirty="0" smtClean="0"/>
              <a:t>surface</a:t>
            </a:r>
            <a:r>
              <a:rPr lang="en-MY" dirty="0"/>
              <a:t>. </a:t>
            </a:r>
            <a:endParaRPr lang="en-MY" dirty="0" smtClean="0"/>
          </a:p>
          <a:p>
            <a:pPr marL="457200" indent="-457200">
              <a:buFont typeface="+mj-lt"/>
              <a:buAutoNum type="arabicPeriod"/>
            </a:pPr>
            <a:r>
              <a:rPr lang="en-MY" dirty="0" smtClean="0"/>
              <a:t>Release </a:t>
            </a:r>
            <a:r>
              <a:rPr lang="en-MY" dirty="0"/>
              <a:t>of fission gas by direct flight of energetic fission fragments out of an </a:t>
            </a:r>
            <a:r>
              <a:rPr lang="en-MY" dirty="0" smtClean="0"/>
              <a:t>external </a:t>
            </a:r>
            <a:r>
              <a:rPr lang="en-MY" dirty="0"/>
              <a:t>surface.(small and significant only at low temperature.) </a:t>
            </a:r>
          </a:p>
        </p:txBody>
      </p:sp>
    </p:spTree>
    <p:extLst>
      <p:ext uri="{BB962C8B-B14F-4D97-AF65-F5344CB8AC3E}">
        <p14:creationId xmlns:p14="http://schemas.microsoft.com/office/powerpoint/2010/main" val="1778563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FGR at higher Burnup</a:t>
            </a:r>
            <a:endParaRPr lang="en-MY" dirty="0"/>
          </a:p>
        </p:txBody>
      </p:sp>
      <p:sp>
        <p:nvSpPr>
          <p:cNvPr id="3" name="Content Placeholder 2"/>
          <p:cNvSpPr>
            <a:spLocks noGrp="1"/>
          </p:cNvSpPr>
          <p:nvPr>
            <p:ph idx="1"/>
          </p:nvPr>
        </p:nvSpPr>
        <p:spPr/>
        <p:txBody>
          <a:bodyPr>
            <a:normAutofit/>
          </a:bodyPr>
          <a:lstStyle/>
          <a:p>
            <a:r>
              <a:rPr lang="en-MY" sz="2400" dirty="0"/>
              <a:t>In the centre of the pellet some diffusion can occur and fission gases diffuse from the bulk of </a:t>
            </a:r>
            <a:r>
              <a:rPr lang="en-MY" sz="2400" dirty="0" smtClean="0"/>
              <a:t>the grains </a:t>
            </a:r>
            <a:r>
              <a:rPr lang="en-MY" sz="2400" dirty="0"/>
              <a:t>to the grain boundaries. When the temperature is high enough, bubbles will nucleate, grow </a:t>
            </a:r>
            <a:r>
              <a:rPr lang="en-MY" sz="2400" dirty="0" smtClean="0"/>
              <a:t>and interlink </a:t>
            </a:r>
            <a:r>
              <a:rPr lang="en-MY" sz="2400" dirty="0"/>
              <a:t>for the gas to escape</a:t>
            </a:r>
            <a:r>
              <a:rPr lang="en-MY" sz="2400" dirty="0" smtClean="0"/>
              <a:t>.</a:t>
            </a:r>
          </a:p>
          <a:p>
            <a:r>
              <a:rPr lang="en-MY" sz="2400" dirty="0"/>
              <a:t>At intermediate temperature (700-800 °C), thermal activation is too </a:t>
            </a:r>
            <a:r>
              <a:rPr lang="en-MY" sz="2400" dirty="0" smtClean="0"/>
              <a:t>low to </a:t>
            </a:r>
            <a:r>
              <a:rPr lang="en-MY" sz="2400" dirty="0"/>
              <a:t>allow bubble nucleation and the limited amount of fission gas, that diffused to grain boundaries, </a:t>
            </a:r>
            <a:r>
              <a:rPr lang="en-MY" sz="2400" dirty="0" smtClean="0"/>
              <a:t>is trapped </a:t>
            </a:r>
            <a:r>
              <a:rPr lang="en-MY" sz="2400" dirty="0"/>
              <a:t>by the grain boundaries and remains as segregated atoms</a:t>
            </a:r>
            <a:r>
              <a:rPr lang="en-MY" sz="2400" dirty="0" smtClean="0"/>
              <a:t>.</a:t>
            </a:r>
          </a:p>
          <a:p>
            <a:r>
              <a:rPr lang="en-MY" sz="2400" dirty="0"/>
              <a:t>This segregation </a:t>
            </a:r>
            <a:r>
              <a:rPr lang="en-MY" sz="2400" dirty="0" err="1"/>
              <a:t>embrittles</a:t>
            </a:r>
            <a:r>
              <a:rPr lang="en-MY" sz="2400" dirty="0"/>
              <a:t> the grain boundaries and enhances intergranular fracture induced </a:t>
            </a:r>
            <a:r>
              <a:rPr lang="en-MY" sz="2400" dirty="0" smtClean="0"/>
              <a:t>by any  </a:t>
            </a:r>
            <a:r>
              <a:rPr lang="en-MY" sz="2400" dirty="0"/>
              <a:t>thermal  stress.</a:t>
            </a:r>
          </a:p>
        </p:txBody>
      </p:sp>
    </p:spTree>
    <p:extLst>
      <p:ext uri="{BB962C8B-B14F-4D97-AF65-F5344CB8AC3E}">
        <p14:creationId xmlns:p14="http://schemas.microsoft.com/office/powerpoint/2010/main" val="983474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1478992" y="188586"/>
            <a:ext cx="8925256" cy="5680508"/>
          </a:xfrm>
          <a:prstGeom prst="rect">
            <a:avLst/>
          </a:prstGeom>
        </p:spPr>
      </p:pic>
      <p:pic>
        <p:nvPicPr>
          <p:cNvPr id="5" name="Picture 4"/>
          <p:cNvPicPr>
            <a:picLocks noChangeAspect="1"/>
          </p:cNvPicPr>
          <p:nvPr/>
        </p:nvPicPr>
        <p:blipFill>
          <a:blip r:embed="rId3"/>
          <a:stretch>
            <a:fillRect/>
          </a:stretch>
        </p:blipFill>
        <p:spPr>
          <a:xfrm>
            <a:off x="8080189" y="5977468"/>
            <a:ext cx="3545755" cy="335810"/>
          </a:xfrm>
          <a:prstGeom prst="rect">
            <a:avLst/>
          </a:prstGeom>
        </p:spPr>
      </p:pic>
    </p:spTree>
    <p:extLst>
      <p:ext uri="{BB962C8B-B14F-4D97-AF65-F5344CB8AC3E}">
        <p14:creationId xmlns:p14="http://schemas.microsoft.com/office/powerpoint/2010/main" val="1977792348"/>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Fission gas bubbles on grain boundary </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2914868" y="1995856"/>
            <a:ext cx="5944125" cy="4271710"/>
          </a:xfrm>
          <a:prstGeom prst="rect">
            <a:avLst/>
          </a:prstGeom>
        </p:spPr>
      </p:pic>
    </p:spTree>
    <p:extLst>
      <p:ext uri="{BB962C8B-B14F-4D97-AF65-F5344CB8AC3E}">
        <p14:creationId xmlns:p14="http://schemas.microsoft.com/office/powerpoint/2010/main" val="405211165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Fission Product Swelling</a:t>
            </a:r>
          </a:p>
        </p:txBody>
      </p:sp>
      <p:sp>
        <p:nvSpPr>
          <p:cNvPr id="3" name="Content Placeholder 2"/>
          <p:cNvSpPr>
            <a:spLocks noGrp="1"/>
          </p:cNvSpPr>
          <p:nvPr>
            <p:ph idx="1"/>
          </p:nvPr>
        </p:nvSpPr>
        <p:spPr/>
        <p:txBody>
          <a:bodyPr>
            <a:normAutofit/>
          </a:bodyPr>
          <a:lstStyle/>
          <a:p>
            <a:r>
              <a:rPr lang="en-MY" sz="2200" dirty="0" smtClean="0"/>
              <a:t>At  </a:t>
            </a:r>
            <a:r>
              <a:rPr lang="en-MY" sz="2200" dirty="0"/>
              <a:t>the  start  of  irradiation,  there  is  a  contraction  in  volume  as  pores  remaining  from  </a:t>
            </a:r>
            <a:r>
              <a:rPr lang="en-MY" sz="2200" dirty="0" smtClean="0"/>
              <a:t>the sintering  </a:t>
            </a:r>
            <a:r>
              <a:rPr lang="en-MY" sz="2200" dirty="0"/>
              <a:t>process  continue  to  shrink.  </a:t>
            </a:r>
            <a:endParaRPr lang="en-MY" sz="2200" dirty="0" smtClean="0"/>
          </a:p>
          <a:p>
            <a:r>
              <a:rPr lang="en-MY" sz="2200" dirty="0" smtClean="0"/>
              <a:t>This  </a:t>
            </a:r>
            <a:r>
              <a:rPr lang="en-MY" sz="2200" dirty="0"/>
              <a:t>is  most  pronounced  in  low  density  fuel,  especially  if  </a:t>
            </a:r>
            <a:r>
              <a:rPr lang="en-MY" sz="2200" dirty="0" smtClean="0"/>
              <a:t>the porosity  </a:t>
            </a:r>
            <a:r>
              <a:rPr lang="en-MY" sz="2200" dirty="0"/>
              <a:t>is  small,  typically  less  than  one  micron  diameter.  </a:t>
            </a:r>
            <a:endParaRPr lang="en-MY" sz="2200" dirty="0" smtClean="0"/>
          </a:p>
          <a:p>
            <a:r>
              <a:rPr lang="en-MY" sz="2200" dirty="0" smtClean="0"/>
              <a:t>This  </a:t>
            </a:r>
            <a:r>
              <a:rPr lang="en-MY" sz="2200" dirty="0"/>
              <a:t>process  quickly  saturates  and  </a:t>
            </a:r>
            <a:r>
              <a:rPr lang="en-MY" sz="2200" dirty="0" smtClean="0"/>
              <a:t>is followed </a:t>
            </a:r>
            <a:r>
              <a:rPr lang="en-MY" sz="2200" dirty="0"/>
              <a:t>by a monotonic increase in volume as more and more fission products take the place of </a:t>
            </a:r>
            <a:r>
              <a:rPr lang="en-MY" sz="2200" dirty="0" smtClean="0"/>
              <a:t>the fissionable </a:t>
            </a:r>
            <a:r>
              <a:rPr lang="en-MY" sz="2200" dirty="0"/>
              <a:t>uranium. </a:t>
            </a:r>
            <a:endParaRPr lang="en-MY" sz="2200" dirty="0" smtClean="0"/>
          </a:p>
          <a:p>
            <a:r>
              <a:rPr lang="en-MY" sz="2200" dirty="0"/>
              <a:t>This swelling has several identifiable components: 1.  solid fission </a:t>
            </a:r>
            <a:r>
              <a:rPr lang="en-MY" sz="2200" dirty="0" smtClean="0"/>
              <a:t>products, 2</a:t>
            </a:r>
            <a:r>
              <a:rPr lang="en-MY" sz="2200" dirty="0"/>
              <a:t>.  fission gas as individual </a:t>
            </a:r>
            <a:r>
              <a:rPr lang="en-MY" sz="2200" dirty="0" smtClean="0"/>
              <a:t>atoms, 3</a:t>
            </a:r>
            <a:r>
              <a:rPr lang="en-MY" sz="2200" dirty="0"/>
              <a:t>.  fission gas precipitated into </a:t>
            </a:r>
            <a:r>
              <a:rPr lang="en-MY" sz="2200" dirty="0" err="1"/>
              <a:t>intragranular</a:t>
            </a:r>
            <a:r>
              <a:rPr lang="en-MY" sz="2200" dirty="0"/>
              <a:t> </a:t>
            </a:r>
            <a:r>
              <a:rPr lang="en-MY" sz="2200" dirty="0" smtClean="0"/>
              <a:t>bubbles, 4</a:t>
            </a:r>
            <a:r>
              <a:rPr lang="en-MY" sz="2200" dirty="0"/>
              <a:t>.  fission gas in intergranular bubbles ( situated on grain boundaries).</a:t>
            </a:r>
          </a:p>
        </p:txBody>
      </p:sp>
    </p:spTree>
    <p:extLst>
      <p:ext uri="{BB962C8B-B14F-4D97-AF65-F5344CB8AC3E}">
        <p14:creationId xmlns:p14="http://schemas.microsoft.com/office/powerpoint/2010/main" val="2775041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1981243" y="541169"/>
            <a:ext cx="8609524" cy="5561905"/>
          </a:xfrm>
          <a:prstGeom prst="rect">
            <a:avLst/>
          </a:prstGeom>
        </p:spPr>
      </p:pic>
    </p:spTree>
    <p:extLst>
      <p:ext uri="{BB962C8B-B14F-4D97-AF65-F5344CB8AC3E}">
        <p14:creationId xmlns:p14="http://schemas.microsoft.com/office/powerpoint/2010/main" val="177699835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Rim structure</a:t>
            </a:r>
          </a:p>
        </p:txBody>
      </p:sp>
      <p:sp>
        <p:nvSpPr>
          <p:cNvPr id="3" name="Content Placeholder 2"/>
          <p:cNvSpPr>
            <a:spLocks noGrp="1"/>
          </p:cNvSpPr>
          <p:nvPr>
            <p:ph idx="1"/>
          </p:nvPr>
        </p:nvSpPr>
        <p:spPr>
          <a:xfrm>
            <a:off x="1097280" y="1845734"/>
            <a:ext cx="4591001" cy="4023360"/>
          </a:xfrm>
        </p:spPr>
        <p:txBody>
          <a:bodyPr>
            <a:normAutofit/>
          </a:bodyPr>
          <a:lstStyle/>
          <a:p>
            <a:r>
              <a:rPr lang="en-MY" sz="2800" dirty="0"/>
              <a:t>Formed at pellet rim at high burnup. Appears at local burnup above 70GWd/t. </a:t>
            </a:r>
          </a:p>
          <a:p>
            <a:r>
              <a:rPr lang="en-MY" sz="2800" dirty="0"/>
              <a:t>Porous structure in which large gas bubbles of several </a:t>
            </a:r>
            <a:r>
              <a:rPr lang="en-MY" sz="2800" dirty="0" err="1"/>
              <a:t>μm</a:t>
            </a:r>
            <a:r>
              <a:rPr lang="en-MY" sz="2800" dirty="0"/>
              <a:t> size are </a:t>
            </a:r>
            <a:r>
              <a:rPr lang="en-MY" sz="2800" dirty="0" smtClean="0"/>
              <a:t>surrounded </a:t>
            </a:r>
            <a:r>
              <a:rPr lang="en-MY" sz="2800" dirty="0"/>
              <a:t>by subdivided small grains(about 0.1μm ). </a:t>
            </a:r>
          </a:p>
        </p:txBody>
      </p:sp>
      <p:pic>
        <p:nvPicPr>
          <p:cNvPr id="4" name="Picture 3"/>
          <p:cNvPicPr>
            <a:picLocks noChangeAspect="1"/>
          </p:cNvPicPr>
          <p:nvPr/>
        </p:nvPicPr>
        <p:blipFill>
          <a:blip r:embed="rId2"/>
          <a:stretch>
            <a:fillRect/>
          </a:stretch>
        </p:blipFill>
        <p:spPr>
          <a:xfrm>
            <a:off x="5892343" y="2303915"/>
            <a:ext cx="5650473" cy="3565179"/>
          </a:xfrm>
          <a:prstGeom prst="rect">
            <a:avLst/>
          </a:prstGeom>
        </p:spPr>
      </p:pic>
    </p:spTree>
    <p:extLst>
      <p:ext uri="{BB962C8B-B14F-4D97-AF65-F5344CB8AC3E}">
        <p14:creationId xmlns:p14="http://schemas.microsoft.com/office/powerpoint/2010/main" val="1530004159"/>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dirty="0"/>
          </a:p>
        </p:txBody>
      </p:sp>
      <p:sp>
        <p:nvSpPr>
          <p:cNvPr id="3" name="Content Placeholder 2"/>
          <p:cNvSpPr>
            <a:spLocks noGrp="1"/>
          </p:cNvSpPr>
          <p:nvPr>
            <p:ph idx="1"/>
          </p:nvPr>
        </p:nvSpPr>
        <p:spPr/>
        <p:txBody>
          <a:bodyPr>
            <a:noAutofit/>
          </a:bodyPr>
          <a:lstStyle/>
          <a:p>
            <a:r>
              <a:rPr lang="en-MY" sz="2400" dirty="0"/>
              <a:t>Rim structure appears at outer periphery(rim) of pellet </a:t>
            </a:r>
            <a:r>
              <a:rPr lang="en-MY" sz="2400" dirty="0" smtClean="0"/>
              <a:t>where </a:t>
            </a:r>
            <a:r>
              <a:rPr lang="en-MY" sz="2400" dirty="0"/>
              <a:t>local burnup is very high</a:t>
            </a:r>
            <a:r>
              <a:rPr lang="en-MY" sz="2400" dirty="0" smtClean="0"/>
              <a:t>.</a:t>
            </a:r>
          </a:p>
          <a:p>
            <a:pPr lvl="1"/>
            <a:r>
              <a:rPr lang="en-MY" sz="2400" dirty="0"/>
              <a:t>Production of  239 Pu due to resonance neutron </a:t>
            </a:r>
            <a:r>
              <a:rPr lang="en-MY" sz="2400" dirty="0" smtClean="0"/>
              <a:t>absorption </a:t>
            </a:r>
            <a:r>
              <a:rPr lang="en-MY" sz="2400" dirty="0"/>
              <a:t>of  238 U at rim and burning of  239 Pu </a:t>
            </a:r>
            <a:endParaRPr lang="en-MY" sz="2400" dirty="0" smtClean="0"/>
          </a:p>
          <a:p>
            <a:pPr marL="201168" lvl="1" indent="0">
              <a:buNone/>
            </a:pPr>
            <a:endParaRPr lang="en-MY" sz="2400" dirty="0"/>
          </a:p>
          <a:p>
            <a:pPr marL="82550" lvl="1" indent="0">
              <a:buNone/>
            </a:pPr>
            <a:r>
              <a:rPr lang="en-MY" sz="2400" dirty="0"/>
              <a:t>Formation of rim structure(proposed model) </a:t>
            </a:r>
            <a:endParaRPr lang="en-MY" sz="2400" dirty="0" smtClean="0"/>
          </a:p>
          <a:p>
            <a:pPr marL="450850" lvl="1" indent="-177800">
              <a:buFont typeface="Arial" panose="020B0604020202020204" pitchFamily="34" charset="0"/>
              <a:buChar char="•"/>
            </a:pPr>
            <a:r>
              <a:rPr lang="en-MY" sz="2400" dirty="0" smtClean="0"/>
              <a:t>Subdivision </a:t>
            </a:r>
            <a:r>
              <a:rPr lang="en-MY" sz="2400" dirty="0"/>
              <a:t>of grain(</a:t>
            </a:r>
            <a:r>
              <a:rPr lang="en-MY" sz="2400" dirty="0" err="1"/>
              <a:t>polygonization</a:t>
            </a:r>
            <a:r>
              <a:rPr lang="en-MY" sz="2400" dirty="0"/>
              <a:t>) by irradiation </a:t>
            </a:r>
            <a:r>
              <a:rPr lang="en-MY" sz="2400" dirty="0" smtClean="0"/>
              <a:t>defects</a:t>
            </a:r>
            <a:r>
              <a:rPr lang="en-MY" sz="2400" dirty="0"/>
              <a:t>, and accumulation of gas </a:t>
            </a:r>
            <a:r>
              <a:rPr lang="en-MY" sz="2400" dirty="0" smtClean="0"/>
              <a:t>bubble</a:t>
            </a:r>
          </a:p>
          <a:p>
            <a:pPr marL="450850" lvl="1" indent="-177800">
              <a:buFont typeface="Arial" panose="020B0604020202020204" pitchFamily="34" charset="0"/>
              <a:buChar char="•"/>
            </a:pPr>
            <a:r>
              <a:rPr lang="en-MY" sz="2400" dirty="0" smtClean="0"/>
              <a:t>Subdivision </a:t>
            </a:r>
            <a:r>
              <a:rPr lang="en-MY" sz="2400" dirty="0"/>
              <a:t>of grain and </a:t>
            </a:r>
            <a:r>
              <a:rPr lang="en-MY" sz="2400" dirty="0" err="1"/>
              <a:t>recrystalization</a:t>
            </a:r>
            <a:r>
              <a:rPr lang="en-MY" sz="2400" dirty="0"/>
              <a:t> by </a:t>
            </a:r>
            <a:r>
              <a:rPr lang="en-MY" sz="2400" dirty="0" smtClean="0"/>
              <a:t>irradiation </a:t>
            </a:r>
            <a:r>
              <a:rPr lang="en-MY" sz="2400" dirty="0"/>
              <a:t>defects, sweep of gas bubble and </a:t>
            </a:r>
            <a:r>
              <a:rPr lang="en-MY" sz="2400" dirty="0" smtClean="0"/>
              <a:t>accumulation </a:t>
            </a:r>
            <a:r>
              <a:rPr lang="en-MY" sz="2400" dirty="0"/>
              <a:t>of gas </a:t>
            </a:r>
            <a:r>
              <a:rPr lang="en-MY" sz="2400" dirty="0" smtClean="0"/>
              <a:t>bubble</a:t>
            </a:r>
          </a:p>
          <a:p>
            <a:pPr marL="450850" lvl="1" indent="-177800">
              <a:buFont typeface="Arial" panose="020B0604020202020204" pitchFamily="34" charset="0"/>
              <a:buChar char="•"/>
            </a:pPr>
            <a:r>
              <a:rPr lang="en-MY" sz="2400" dirty="0" err="1" smtClean="0"/>
              <a:t>Recrystalization</a:t>
            </a:r>
            <a:r>
              <a:rPr lang="en-MY" sz="2400" dirty="0" smtClean="0"/>
              <a:t> </a:t>
            </a:r>
            <a:r>
              <a:rPr lang="en-MY" sz="2400" dirty="0"/>
              <a:t>due to high pressure in the gas </a:t>
            </a:r>
            <a:r>
              <a:rPr lang="en-MY" sz="2400" dirty="0" smtClean="0"/>
              <a:t>bubbles</a:t>
            </a:r>
            <a:r>
              <a:rPr lang="en-MY" sz="2400" dirty="0"/>
              <a:t>. </a:t>
            </a:r>
            <a:endParaRPr lang="en-MY" sz="2400" dirty="0" smtClean="0"/>
          </a:p>
        </p:txBody>
      </p:sp>
    </p:spTree>
    <p:extLst>
      <p:ext uri="{BB962C8B-B14F-4D97-AF65-F5344CB8AC3E}">
        <p14:creationId xmlns:p14="http://schemas.microsoft.com/office/powerpoint/2010/main" val="834273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2019809" y="609952"/>
            <a:ext cx="8152381" cy="5638095"/>
          </a:xfrm>
          <a:prstGeom prst="rect">
            <a:avLst/>
          </a:prstGeom>
        </p:spPr>
      </p:pic>
    </p:spTree>
    <p:extLst>
      <p:ext uri="{BB962C8B-B14F-4D97-AF65-F5344CB8AC3E}">
        <p14:creationId xmlns:p14="http://schemas.microsoft.com/office/powerpoint/2010/main" val="1665569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Composition of natural Uranium </a:t>
            </a:r>
          </a:p>
        </p:txBody>
      </p:sp>
      <p:sp>
        <p:nvSpPr>
          <p:cNvPr id="3" name="Content Placeholder 2"/>
          <p:cNvSpPr>
            <a:spLocks noGrp="1"/>
          </p:cNvSpPr>
          <p:nvPr>
            <p:ph idx="1"/>
          </p:nvPr>
        </p:nvSpPr>
        <p:spPr/>
        <p:txBody>
          <a:bodyPr>
            <a:normAutofit/>
          </a:bodyPr>
          <a:lstStyle/>
          <a:p>
            <a:endParaRPr lang="en-MY" sz="2800" dirty="0" smtClean="0"/>
          </a:p>
          <a:p>
            <a:r>
              <a:rPr lang="pl-PL" sz="2800" dirty="0" smtClean="0"/>
              <a:t>U-235    </a:t>
            </a:r>
            <a:r>
              <a:rPr lang="pl-PL" sz="2800" dirty="0"/>
              <a:t>0.72% </a:t>
            </a:r>
          </a:p>
          <a:p>
            <a:r>
              <a:rPr lang="pl-PL" sz="2800" dirty="0"/>
              <a:t>U-238  99.28% </a:t>
            </a:r>
          </a:p>
          <a:p>
            <a:r>
              <a:rPr lang="pl-PL" sz="2800" dirty="0" smtClean="0"/>
              <a:t>U-234  </a:t>
            </a:r>
            <a:r>
              <a:rPr lang="pl-PL" sz="2800" dirty="0"/>
              <a:t>0.006% </a:t>
            </a:r>
            <a:endParaRPr lang="en-MY" sz="2800" dirty="0" smtClean="0"/>
          </a:p>
          <a:p>
            <a:endParaRPr lang="en-MY" sz="2800" dirty="0"/>
          </a:p>
          <a:p>
            <a:r>
              <a:rPr lang="en-MY" sz="2800" dirty="0"/>
              <a:t>About 3-5% enriched </a:t>
            </a:r>
            <a:r>
              <a:rPr lang="en-MY" sz="2800" dirty="0" smtClean="0"/>
              <a:t>UO2 is </a:t>
            </a:r>
            <a:r>
              <a:rPr lang="en-MY" sz="2800" dirty="0"/>
              <a:t>used for </a:t>
            </a:r>
            <a:r>
              <a:rPr lang="en-MY" sz="2800" dirty="0" smtClean="0"/>
              <a:t>LWRs </a:t>
            </a:r>
            <a:endParaRPr lang="en-MY" sz="2800" dirty="0"/>
          </a:p>
        </p:txBody>
      </p:sp>
    </p:spTree>
    <p:extLst>
      <p:ext uri="{BB962C8B-B14F-4D97-AF65-F5344CB8AC3E}">
        <p14:creationId xmlns:p14="http://schemas.microsoft.com/office/powerpoint/2010/main" val="3318127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Stress Corrosion Cracking</a:t>
            </a:r>
          </a:p>
        </p:txBody>
      </p:sp>
      <p:sp>
        <p:nvSpPr>
          <p:cNvPr id="3" name="Content Placeholder 2"/>
          <p:cNvSpPr>
            <a:spLocks noGrp="1"/>
          </p:cNvSpPr>
          <p:nvPr>
            <p:ph idx="1"/>
          </p:nvPr>
        </p:nvSpPr>
        <p:spPr/>
        <p:txBody>
          <a:bodyPr/>
          <a:lstStyle/>
          <a:p>
            <a:r>
              <a:rPr lang="en-MY" sz="2400" dirty="0" smtClean="0"/>
              <a:t>This  </a:t>
            </a:r>
            <a:r>
              <a:rPr lang="en-MY" sz="2400" dirty="0"/>
              <a:t>type  of  failure  was  generic  to  zirconium  alloy  clad  fuel  that  </a:t>
            </a:r>
            <a:r>
              <a:rPr lang="en-MY" sz="2400" dirty="0" smtClean="0"/>
              <a:t>was subjected </a:t>
            </a:r>
            <a:r>
              <a:rPr lang="en-MY" sz="2400" dirty="0"/>
              <a:t>to significant power increases. </a:t>
            </a:r>
            <a:endParaRPr lang="en-MY" sz="2400" dirty="0" smtClean="0"/>
          </a:p>
          <a:p>
            <a:r>
              <a:rPr lang="en-MY" sz="2400" dirty="0" smtClean="0"/>
              <a:t>It is </a:t>
            </a:r>
            <a:r>
              <a:rPr lang="en-MY" sz="2400" dirty="0"/>
              <a:t>grouped with other types of </a:t>
            </a:r>
            <a:r>
              <a:rPr lang="en-MY" sz="2400" dirty="0" smtClean="0"/>
              <a:t>pellet-clad-interaction (PCI</a:t>
            </a:r>
            <a:r>
              <a:rPr lang="en-MY" sz="2400" dirty="0"/>
              <a:t>) failure mechanisms observed to occur in zirconium alloy fuel </a:t>
            </a:r>
            <a:r>
              <a:rPr lang="en-MY" sz="2400" dirty="0" smtClean="0"/>
              <a:t>cladding</a:t>
            </a:r>
          </a:p>
          <a:p>
            <a:r>
              <a:rPr lang="en-MY" sz="2400" dirty="0"/>
              <a:t> it  </a:t>
            </a:r>
            <a:r>
              <a:rPr lang="en-MY" sz="2400" dirty="0" smtClean="0"/>
              <a:t>was evident  </a:t>
            </a:r>
            <a:r>
              <a:rPr lang="en-MY" sz="2400" dirty="0"/>
              <a:t>that  the  concurrence  of  four  factors  was  necessary  for  the  failure  to  take  place:  </a:t>
            </a:r>
            <a:r>
              <a:rPr lang="en-MY" sz="2400" dirty="0" smtClean="0"/>
              <a:t>sufficient stress</a:t>
            </a:r>
            <a:r>
              <a:rPr lang="en-MY" sz="2400" dirty="0"/>
              <a:t>, sufficient time, a susceptible material and the presence of the right chemical environment</a:t>
            </a:r>
            <a:r>
              <a:rPr lang="en-MY" sz="2400" dirty="0" smtClean="0"/>
              <a:t>.</a:t>
            </a:r>
          </a:p>
          <a:p>
            <a:endParaRPr lang="en-MY" dirty="0"/>
          </a:p>
        </p:txBody>
      </p:sp>
    </p:spTree>
    <p:extLst>
      <p:ext uri="{BB962C8B-B14F-4D97-AF65-F5344CB8AC3E}">
        <p14:creationId xmlns:p14="http://schemas.microsoft.com/office/powerpoint/2010/main" val="2364689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Autofit/>
          </a:bodyPr>
          <a:lstStyle/>
          <a:p>
            <a:r>
              <a:rPr lang="en-MY" sz="2200" b="1" i="1" dirty="0"/>
              <a:t>a. Sufficient </a:t>
            </a:r>
            <a:r>
              <a:rPr lang="en-MY" sz="2200" b="1" i="1" dirty="0" smtClean="0"/>
              <a:t>stress</a:t>
            </a:r>
          </a:p>
          <a:p>
            <a:r>
              <a:rPr lang="en-MY" sz="2200" dirty="0" smtClean="0"/>
              <a:t>With  </a:t>
            </a:r>
            <a:r>
              <a:rPr lang="en-MY" sz="2200" dirty="0"/>
              <a:t>increasing  power,  the  pellet  thermal  expansion  leads  to  an  increase  in  </a:t>
            </a:r>
            <a:r>
              <a:rPr lang="en-MY" sz="2200" dirty="0" smtClean="0"/>
              <a:t>the pellet </a:t>
            </a:r>
            <a:r>
              <a:rPr lang="en-MY" sz="2200" dirty="0"/>
              <a:t>diameter, i.e. a departure from the initial cylindrical </a:t>
            </a:r>
            <a:r>
              <a:rPr lang="en-MY" sz="2200" dirty="0" smtClean="0"/>
              <a:t>shape, </a:t>
            </a:r>
            <a:r>
              <a:rPr lang="en-MY" sz="2200" dirty="0"/>
              <a:t>and cracking </a:t>
            </a:r>
            <a:r>
              <a:rPr lang="en-MY" sz="2200" dirty="0" smtClean="0"/>
              <a:t>of the  </a:t>
            </a:r>
            <a:r>
              <a:rPr lang="en-MY" sz="2200" dirty="0"/>
              <a:t>pellet  periphery.  </a:t>
            </a:r>
            <a:endParaRPr lang="en-MY" sz="2200" dirty="0" smtClean="0"/>
          </a:p>
          <a:p>
            <a:r>
              <a:rPr lang="en-MY" sz="2200" dirty="0" smtClean="0"/>
              <a:t>Also</a:t>
            </a:r>
            <a:r>
              <a:rPr lang="en-MY" sz="2200" dirty="0"/>
              <a:t>,  during  normal  fuel  handling,  small  </a:t>
            </a:r>
            <a:r>
              <a:rPr lang="en-MY" sz="2200" dirty="0" smtClean="0"/>
              <a:t>UO2 chips  </a:t>
            </a:r>
            <a:r>
              <a:rPr lang="en-MY" sz="2200" dirty="0"/>
              <a:t>can  relocate  to  the  </a:t>
            </a:r>
            <a:r>
              <a:rPr lang="en-MY" sz="2200" dirty="0" smtClean="0"/>
              <a:t>space between  </a:t>
            </a:r>
            <a:r>
              <a:rPr lang="en-MY" sz="2200" dirty="0"/>
              <a:t>the  pellet  surface  and  the  clad. </a:t>
            </a:r>
            <a:endParaRPr lang="en-MY" sz="2200" dirty="0" smtClean="0"/>
          </a:p>
          <a:p>
            <a:r>
              <a:rPr lang="en-MY" sz="2200" dirty="0" smtClean="0"/>
              <a:t>All  </a:t>
            </a:r>
            <a:r>
              <a:rPr lang="en-MY" sz="2200" dirty="0"/>
              <a:t>these  processes,  independently  or  in  combination,  </a:t>
            </a:r>
            <a:r>
              <a:rPr lang="en-MY" sz="2200" dirty="0" smtClean="0"/>
              <a:t>can increase  </a:t>
            </a:r>
            <a:r>
              <a:rPr lang="en-MY" sz="2200" dirty="0"/>
              <a:t>the  stress  in  the  cladding.  </a:t>
            </a:r>
            <a:endParaRPr lang="en-MY" sz="2200" dirty="0" smtClean="0"/>
          </a:p>
          <a:p>
            <a:r>
              <a:rPr lang="en-MY" sz="2200" dirty="0" smtClean="0"/>
              <a:t>In  </a:t>
            </a:r>
            <a:r>
              <a:rPr lang="en-MY" sz="2200" dirty="0"/>
              <a:t>addition,  the  geometry  of  the  cladding  (wall  </a:t>
            </a:r>
            <a:r>
              <a:rPr lang="en-MY" sz="2200" dirty="0" smtClean="0"/>
              <a:t>thickness-to-diameter  </a:t>
            </a:r>
            <a:r>
              <a:rPr lang="en-MY" sz="2200" dirty="0"/>
              <a:t>ratio),  its  creep  rate  under  reactor  operating  conditions,  and  the  presence  of  flaws  on  </a:t>
            </a:r>
            <a:r>
              <a:rPr lang="en-MY" sz="2200" dirty="0" smtClean="0"/>
              <a:t>the internal </a:t>
            </a:r>
            <a:r>
              <a:rPr lang="en-MY" sz="2200" dirty="0"/>
              <a:t>clad surface all contribute to produce the resultant stress field. </a:t>
            </a:r>
          </a:p>
        </p:txBody>
      </p:sp>
    </p:spTree>
    <p:extLst>
      <p:ext uri="{BB962C8B-B14F-4D97-AF65-F5344CB8AC3E}">
        <p14:creationId xmlns:p14="http://schemas.microsoft.com/office/powerpoint/2010/main" val="2672222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r>
              <a:rPr lang="en-MY" sz="2400" b="1" i="1" dirty="0"/>
              <a:t>b. Sufficient </a:t>
            </a:r>
            <a:r>
              <a:rPr lang="en-MY" sz="2400" b="1" i="1" dirty="0" smtClean="0"/>
              <a:t>time</a:t>
            </a:r>
          </a:p>
          <a:p>
            <a:r>
              <a:rPr lang="en-MY" sz="2400" dirty="0" smtClean="0"/>
              <a:t>The  </a:t>
            </a:r>
            <a:r>
              <a:rPr lang="en-MY" sz="2400" dirty="0"/>
              <a:t>time  to  failure  was  divided  into  </a:t>
            </a:r>
            <a:r>
              <a:rPr lang="en-MY" sz="2400" dirty="0" smtClean="0"/>
              <a:t>two periods</a:t>
            </a:r>
            <a:r>
              <a:rPr lang="en-MY" sz="2400" dirty="0"/>
              <a:t>: an incubation time and a propagation time. </a:t>
            </a:r>
            <a:endParaRPr lang="en-MY" sz="2400" dirty="0" smtClean="0"/>
          </a:p>
          <a:p>
            <a:r>
              <a:rPr lang="en-MY" sz="2400" dirty="0" smtClean="0"/>
              <a:t>The </a:t>
            </a:r>
            <a:r>
              <a:rPr lang="en-MY" sz="2400" dirty="0"/>
              <a:t>incubation time was the period required </a:t>
            </a:r>
            <a:r>
              <a:rPr lang="en-MY" sz="2400" dirty="0" smtClean="0"/>
              <a:t>for the </a:t>
            </a:r>
            <a:r>
              <a:rPr lang="en-MY" sz="2400" dirty="0"/>
              <a:t>formation of incipient cracks. </a:t>
            </a:r>
            <a:endParaRPr lang="en-MY" sz="2400" dirty="0" smtClean="0"/>
          </a:p>
          <a:p>
            <a:r>
              <a:rPr lang="en-MY" sz="2400" dirty="0" smtClean="0"/>
              <a:t>The </a:t>
            </a:r>
            <a:r>
              <a:rPr lang="en-MY" sz="2400" dirty="0"/>
              <a:t>propagation time was the time required for these cracks to </a:t>
            </a:r>
            <a:r>
              <a:rPr lang="en-MY" sz="2400" dirty="0" smtClean="0"/>
              <a:t>grow through </a:t>
            </a:r>
            <a:r>
              <a:rPr lang="en-MY" sz="2400" dirty="0"/>
              <a:t>the clad wall thickness.</a:t>
            </a:r>
            <a:endParaRPr lang="en-MY" sz="2400" dirty="0" smtClean="0"/>
          </a:p>
          <a:p>
            <a:endParaRPr lang="en-MY" dirty="0"/>
          </a:p>
        </p:txBody>
      </p:sp>
    </p:spTree>
    <p:extLst>
      <p:ext uri="{BB962C8B-B14F-4D97-AF65-F5344CB8AC3E}">
        <p14:creationId xmlns:p14="http://schemas.microsoft.com/office/powerpoint/2010/main" val="456007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Autofit/>
          </a:bodyPr>
          <a:lstStyle/>
          <a:p>
            <a:r>
              <a:rPr lang="en-MY" sz="2400" b="1" i="1" dirty="0"/>
              <a:t>c. Susceptible </a:t>
            </a:r>
            <a:r>
              <a:rPr lang="en-MY" sz="2400" b="1" i="1" dirty="0" smtClean="0"/>
              <a:t>material</a:t>
            </a:r>
          </a:p>
          <a:p>
            <a:r>
              <a:rPr lang="en-MY" sz="2400" dirty="0"/>
              <a:t>After a critical irradiation dose, the positive effects of the clad metallurgical properties </a:t>
            </a:r>
            <a:r>
              <a:rPr lang="en-MY" sz="2400" dirty="0" smtClean="0"/>
              <a:t>disappear and  </a:t>
            </a:r>
            <a:r>
              <a:rPr lang="en-MY" sz="2400" dirty="0"/>
              <a:t>all  materials  become  about  equally  susceptible  to  </a:t>
            </a:r>
            <a:r>
              <a:rPr lang="en-MY" sz="2400" dirty="0" smtClean="0"/>
              <a:t>cracking.</a:t>
            </a:r>
          </a:p>
          <a:p>
            <a:r>
              <a:rPr lang="en-MY" sz="2400" dirty="0"/>
              <a:t>Two types of protective layers have been extensively studied and implemented in fuel fabrication;</a:t>
            </a:r>
          </a:p>
          <a:p>
            <a:pPr marL="450850" indent="-450850"/>
            <a:r>
              <a:rPr lang="en-MY" sz="2400" dirty="0"/>
              <a:t>a lubricant and chemical barrier (graphite) that is applied as an internal coating after tubing </a:t>
            </a:r>
            <a:r>
              <a:rPr lang="en-MY" sz="2400" dirty="0" smtClean="0"/>
              <a:t>fabrication </a:t>
            </a:r>
          </a:p>
          <a:p>
            <a:pPr marL="450850" indent="-450850"/>
            <a:r>
              <a:rPr lang="en-MY" sz="2400" dirty="0" smtClean="0"/>
              <a:t>a </a:t>
            </a:r>
            <a:r>
              <a:rPr lang="en-MY" sz="2400" dirty="0"/>
              <a:t>metallic barrier (zirconium) that is applied in the form of an internal thin layer </a:t>
            </a:r>
            <a:r>
              <a:rPr lang="en-MY" sz="2400" dirty="0" smtClean="0"/>
              <a:t>as part  </a:t>
            </a:r>
            <a:r>
              <a:rPr lang="en-MY" sz="2400" dirty="0"/>
              <a:t>of  the  tube  fabrication  process  for  BWR  fuel. </a:t>
            </a:r>
          </a:p>
        </p:txBody>
      </p:sp>
    </p:spTree>
    <p:extLst>
      <p:ext uri="{BB962C8B-B14F-4D97-AF65-F5344CB8AC3E}">
        <p14:creationId xmlns:p14="http://schemas.microsoft.com/office/powerpoint/2010/main" val="1686321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fontScale="92500" lnSpcReduction="10000"/>
          </a:bodyPr>
          <a:lstStyle/>
          <a:p>
            <a:r>
              <a:rPr lang="en-MY" b="1" i="1" dirty="0"/>
              <a:t>d. Chemical </a:t>
            </a:r>
            <a:r>
              <a:rPr lang="en-MY" b="1" i="1" dirty="0" smtClean="0"/>
              <a:t>environment</a:t>
            </a:r>
          </a:p>
          <a:p>
            <a:r>
              <a:rPr lang="en-MY" dirty="0"/>
              <a:t>iodine </a:t>
            </a:r>
            <a:r>
              <a:rPr lang="en-MY" dirty="0" smtClean="0"/>
              <a:t>was first  </a:t>
            </a:r>
            <a:r>
              <a:rPr lang="en-MY" dirty="0"/>
              <a:t>targeted  as  the  chemically-active  </a:t>
            </a:r>
            <a:r>
              <a:rPr lang="en-MY" dirty="0" smtClean="0"/>
              <a:t>species due </a:t>
            </a:r>
            <a:r>
              <a:rPr lang="en-MY" dirty="0"/>
              <a:t>to its high yield, volatility and known properties of the halogens in causing </a:t>
            </a:r>
            <a:r>
              <a:rPr lang="en-MY" dirty="0" smtClean="0"/>
              <a:t>SCC</a:t>
            </a:r>
            <a:endParaRPr lang="en-MY" dirty="0"/>
          </a:p>
          <a:p>
            <a:r>
              <a:rPr lang="en-MY" dirty="0" smtClean="0"/>
              <a:t>Cs and/or Cd </a:t>
            </a:r>
            <a:r>
              <a:rPr lang="en-MY" dirty="0"/>
              <a:t>were both </a:t>
            </a:r>
            <a:r>
              <a:rPr lang="en-MY" dirty="0" smtClean="0"/>
              <a:t>capable of  </a:t>
            </a:r>
            <a:r>
              <a:rPr lang="en-MY" dirty="0"/>
              <a:t>cracking  zirconium  alloys,  with  a  mixture  of  these  </a:t>
            </a:r>
            <a:r>
              <a:rPr lang="en-MY" dirty="0" smtClean="0"/>
              <a:t>species  </a:t>
            </a:r>
            <a:r>
              <a:rPr lang="en-MY" dirty="0"/>
              <a:t>being  more  potent  than  either  one  </a:t>
            </a:r>
            <a:r>
              <a:rPr lang="en-MY" dirty="0" smtClean="0"/>
              <a:t>by itself.</a:t>
            </a:r>
          </a:p>
          <a:p>
            <a:r>
              <a:rPr lang="en-MY" dirty="0" smtClean="0"/>
              <a:t>The </a:t>
            </a:r>
            <a:r>
              <a:rPr lang="en-MY" dirty="0"/>
              <a:t>presence of other species can act as </a:t>
            </a:r>
            <a:r>
              <a:rPr lang="en-MY" dirty="0" smtClean="0"/>
              <a:t>either inhibitors </a:t>
            </a:r>
            <a:r>
              <a:rPr lang="en-MY" dirty="0"/>
              <a:t>or promoters. </a:t>
            </a:r>
            <a:endParaRPr lang="en-MY" dirty="0" smtClean="0"/>
          </a:p>
          <a:p>
            <a:r>
              <a:rPr lang="en-MY" dirty="0" smtClean="0"/>
              <a:t>Graphite can </a:t>
            </a:r>
            <a:r>
              <a:rPr lang="en-MY" dirty="0"/>
              <a:t>act as a strong inhibitor. The </a:t>
            </a:r>
            <a:r>
              <a:rPr lang="en-MY" dirty="0" smtClean="0"/>
              <a:t>replacement of </a:t>
            </a:r>
            <a:r>
              <a:rPr lang="en-MY" dirty="0"/>
              <a:t>graphite by siloxane as a chemical coating has proved to be even more effective. Oxygen has </a:t>
            </a:r>
            <a:r>
              <a:rPr lang="en-MY" dirty="0" smtClean="0"/>
              <a:t>also been  </a:t>
            </a:r>
            <a:r>
              <a:rPr lang="en-MY" dirty="0"/>
              <a:t>proved  to  be  an  effective  inhibitor  that  may  restore  the  protective  oxide  layers  on  most  of  </a:t>
            </a:r>
            <a:r>
              <a:rPr lang="en-MY" dirty="0" smtClean="0"/>
              <a:t>the regions </a:t>
            </a:r>
            <a:r>
              <a:rPr lang="en-MY" dirty="0"/>
              <a:t>that are sensitive to the chemical attack. </a:t>
            </a:r>
            <a:endParaRPr lang="en-MY" dirty="0" smtClean="0"/>
          </a:p>
          <a:p>
            <a:r>
              <a:rPr lang="en-MY" dirty="0" smtClean="0"/>
              <a:t>The </a:t>
            </a:r>
            <a:r>
              <a:rPr lang="en-MY" dirty="0"/>
              <a:t>presence of iron and organic iodides </a:t>
            </a:r>
            <a:r>
              <a:rPr lang="en-MY" dirty="0" smtClean="0"/>
              <a:t>significantly increase  </a:t>
            </a:r>
            <a:r>
              <a:rPr lang="en-MY" dirty="0"/>
              <a:t>the  frequencies  of  crack  initiation  and  shorten  times  to  failure,  thereby  classifying  them  </a:t>
            </a:r>
            <a:r>
              <a:rPr lang="en-MY" dirty="0" smtClean="0"/>
              <a:t>as promoters</a:t>
            </a:r>
            <a:endParaRPr lang="en-MY" dirty="0"/>
          </a:p>
        </p:txBody>
      </p:sp>
    </p:spTree>
    <p:extLst>
      <p:ext uri="{BB962C8B-B14F-4D97-AF65-F5344CB8AC3E}">
        <p14:creationId xmlns:p14="http://schemas.microsoft.com/office/powerpoint/2010/main" val="2966429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Characteristics </a:t>
            </a:r>
            <a:r>
              <a:rPr lang="en-MY" dirty="0" smtClean="0"/>
              <a:t>of fuel </a:t>
            </a:r>
            <a:r>
              <a:rPr lang="en-MY" dirty="0"/>
              <a:t>cladding</a:t>
            </a:r>
          </a:p>
        </p:txBody>
      </p:sp>
      <p:sp>
        <p:nvSpPr>
          <p:cNvPr id="3" name="Content Placeholder 2"/>
          <p:cNvSpPr>
            <a:spLocks noGrp="1"/>
          </p:cNvSpPr>
          <p:nvPr>
            <p:ph idx="1"/>
          </p:nvPr>
        </p:nvSpPr>
        <p:spPr/>
        <p:txBody>
          <a:bodyPr>
            <a:normAutofit/>
          </a:bodyPr>
          <a:lstStyle/>
          <a:p>
            <a:r>
              <a:rPr lang="en-MY" sz="2400" dirty="0"/>
              <a:t> High corrosion resistance at outer surface </a:t>
            </a:r>
          </a:p>
          <a:p>
            <a:r>
              <a:rPr lang="en-MY" sz="2400" dirty="0"/>
              <a:t> Adaptability for pellet deformation(swelling, thermal </a:t>
            </a:r>
            <a:r>
              <a:rPr lang="en-MY" sz="2400" dirty="0" smtClean="0"/>
              <a:t>expansion</a:t>
            </a:r>
            <a:r>
              <a:rPr lang="en-MY" sz="2400" dirty="0"/>
              <a:t>) </a:t>
            </a:r>
          </a:p>
          <a:p>
            <a:r>
              <a:rPr lang="en-MY" sz="2400" dirty="0"/>
              <a:t> SCC resistance of inner surface </a:t>
            </a:r>
          </a:p>
          <a:p>
            <a:r>
              <a:rPr lang="en-MY" sz="2400" dirty="0"/>
              <a:t> Small thermal neutron absorption cross section </a:t>
            </a:r>
          </a:p>
          <a:p>
            <a:r>
              <a:rPr lang="en-MY" sz="2400" dirty="0"/>
              <a:t> Mechanical strength as structural material </a:t>
            </a:r>
          </a:p>
          <a:p>
            <a:r>
              <a:rPr lang="en-MY" sz="2400" dirty="0"/>
              <a:t> High film coefficient of heat transfer from pellet to coolant </a:t>
            </a:r>
          </a:p>
          <a:p>
            <a:r>
              <a:rPr lang="en-MY" sz="2400" dirty="0"/>
              <a:t> Integrity and easy machining as parts </a:t>
            </a:r>
          </a:p>
        </p:txBody>
      </p:sp>
    </p:spTree>
    <p:extLst>
      <p:ext uri="{BB962C8B-B14F-4D97-AF65-F5344CB8AC3E}">
        <p14:creationId xmlns:p14="http://schemas.microsoft.com/office/powerpoint/2010/main" val="4188916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a:xfrm>
            <a:off x="1533180" y="1966524"/>
            <a:ext cx="4310743" cy="4023360"/>
          </a:xfrm>
        </p:spPr>
        <p:txBody>
          <a:bodyPr>
            <a:normAutofit/>
          </a:bodyPr>
          <a:lstStyle/>
          <a:p>
            <a:pPr algn="just"/>
            <a:r>
              <a:rPr lang="en-MY" sz="2400" dirty="0" smtClean="0"/>
              <a:t>low </a:t>
            </a:r>
            <a:r>
              <a:rPr lang="en-MY" sz="2400" dirty="0"/>
              <a:t>thermal neutron cross section and high melting point are </a:t>
            </a:r>
            <a:r>
              <a:rPr lang="en-MY" sz="2400" dirty="0" smtClean="0"/>
              <a:t>important</a:t>
            </a:r>
          </a:p>
          <a:p>
            <a:pPr algn="just"/>
            <a:endParaRPr lang="en-MY" sz="2400" dirty="0"/>
          </a:p>
          <a:p>
            <a:pPr algn="just"/>
            <a:r>
              <a:rPr lang="en-MY" sz="2400" dirty="0"/>
              <a:t>In FBR, mechanical strength at high temperature is </a:t>
            </a:r>
            <a:r>
              <a:rPr lang="en-MY" sz="2400" dirty="0" smtClean="0"/>
              <a:t>important and </a:t>
            </a:r>
            <a:r>
              <a:rPr lang="en-MY" sz="2400" dirty="0"/>
              <a:t>thermal neutron cross section is not so important. </a:t>
            </a:r>
          </a:p>
        </p:txBody>
      </p:sp>
      <p:pic>
        <p:nvPicPr>
          <p:cNvPr id="4" name="Picture 3"/>
          <p:cNvPicPr>
            <a:picLocks noChangeAspect="1"/>
          </p:cNvPicPr>
          <p:nvPr/>
        </p:nvPicPr>
        <p:blipFill>
          <a:blip r:embed="rId2"/>
          <a:stretch>
            <a:fillRect/>
          </a:stretch>
        </p:blipFill>
        <p:spPr>
          <a:xfrm>
            <a:off x="6279822" y="0"/>
            <a:ext cx="5000000" cy="6219048"/>
          </a:xfrm>
          <a:prstGeom prst="rect">
            <a:avLst/>
          </a:prstGeom>
        </p:spPr>
      </p:pic>
    </p:spTree>
    <p:extLst>
      <p:ext uri="{BB962C8B-B14F-4D97-AF65-F5344CB8AC3E}">
        <p14:creationId xmlns:p14="http://schemas.microsoft.com/office/powerpoint/2010/main" val="2796173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Composition of various zirconium alloy</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2504610" y="1906737"/>
            <a:ext cx="6496886" cy="4070731"/>
          </a:xfrm>
          <a:prstGeom prst="rect">
            <a:avLst/>
          </a:prstGeom>
        </p:spPr>
      </p:pic>
    </p:spTree>
    <p:extLst>
      <p:ext uri="{BB962C8B-B14F-4D97-AF65-F5344CB8AC3E}">
        <p14:creationId xmlns:p14="http://schemas.microsoft.com/office/powerpoint/2010/main" val="484955187"/>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New zirconium alloy</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3"/>
          <a:stretch>
            <a:fillRect/>
          </a:stretch>
        </p:blipFill>
        <p:spPr>
          <a:xfrm>
            <a:off x="2134096" y="1644627"/>
            <a:ext cx="6428014" cy="4651039"/>
          </a:xfrm>
          <a:prstGeom prst="rect">
            <a:avLst/>
          </a:prstGeom>
        </p:spPr>
      </p:pic>
    </p:spTree>
    <p:extLst>
      <p:ext uri="{BB962C8B-B14F-4D97-AF65-F5344CB8AC3E}">
        <p14:creationId xmlns:p14="http://schemas.microsoft.com/office/powerpoint/2010/main" val="1637516840"/>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Creep strength of cladding materials</a:t>
            </a:r>
          </a:p>
        </p:txBody>
      </p:sp>
      <p:sp>
        <p:nvSpPr>
          <p:cNvPr id="3" name="Content Placeholder 2"/>
          <p:cNvSpPr>
            <a:spLocks noGrp="1"/>
          </p:cNvSpPr>
          <p:nvPr>
            <p:ph idx="1"/>
          </p:nvPr>
        </p:nvSpPr>
        <p:spPr/>
        <p:txBody>
          <a:bodyPr/>
          <a:lstStyle/>
          <a:p>
            <a:endParaRPr lang="en-MY" dirty="0"/>
          </a:p>
        </p:txBody>
      </p:sp>
      <p:pic>
        <p:nvPicPr>
          <p:cNvPr id="4" name="Picture 3"/>
          <p:cNvPicPr>
            <a:picLocks noChangeAspect="1"/>
          </p:cNvPicPr>
          <p:nvPr/>
        </p:nvPicPr>
        <p:blipFill>
          <a:blip r:embed="rId3"/>
          <a:stretch>
            <a:fillRect/>
          </a:stretch>
        </p:blipFill>
        <p:spPr>
          <a:xfrm>
            <a:off x="2893119" y="2128499"/>
            <a:ext cx="5265229" cy="4050176"/>
          </a:xfrm>
          <a:prstGeom prst="rect">
            <a:avLst/>
          </a:prstGeom>
        </p:spPr>
      </p:pic>
    </p:spTree>
    <p:extLst>
      <p:ext uri="{BB962C8B-B14F-4D97-AF65-F5344CB8AC3E}">
        <p14:creationId xmlns:p14="http://schemas.microsoft.com/office/powerpoint/2010/main" val="19971347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Physical/chemical form of nuclear fuel material</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2162459" y="1845734"/>
            <a:ext cx="7456553" cy="4421736"/>
          </a:xfrm>
          <a:prstGeom prst="rect">
            <a:avLst/>
          </a:prstGeom>
        </p:spPr>
      </p:pic>
    </p:spTree>
    <p:extLst>
      <p:ext uri="{BB962C8B-B14F-4D97-AF65-F5344CB8AC3E}">
        <p14:creationId xmlns:p14="http://schemas.microsoft.com/office/powerpoint/2010/main" val="1914148288"/>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Hydrogen distribution in the cladding</a:t>
            </a:r>
          </a:p>
        </p:txBody>
      </p:sp>
      <p:sp>
        <p:nvSpPr>
          <p:cNvPr id="3" name="Content Placeholder 2"/>
          <p:cNvSpPr>
            <a:spLocks noGrp="1"/>
          </p:cNvSpPr>
          <p:nvPr>
            <p:ph idx="1"/>
          </p:nvPr>
        </p:nvSpPr>
        <p:spPr/>
        <p:txBody>
          <a:bodyPr>
            <a:normAutofit/>
          </a:bodyPr>
          <a:lstStyle/>
          <a:p>
            <a:r>
              <a:rPr lang="en-MY" sz="2400" dirty="0"/>
              <a:t>The hydrogen generated in the cooling water diffuses through the zirconium oxide layer into </a:t>
            </a:r>
            <a:r>
              <a:rPr lang="en-MY" sz="2400" dirty="0" smtClean="0"/>
              <a:t>the </a:t>
            </a:r>
            <a:r>
              <a:rPr lang="en-MY" sz="2400" dirty="0" err="1" smtClean="0"/>
              <a:t>Zircaloy</a:t>
            </a:r>
            <a:r>
              <a:rPr lang="en-MY" sz="2400" dirty="0"/>
              <a:t>. </a:t>
            </a:r>
            <a:endParaRPr lang="en-MY" sz="2400" dirty="0" smtClean="0"/>
          </a:p>
          <a:p>
            <a:r>
              <a:rPr lang="en-MY" sz="2400" dirty="0" smtClean="0"/>
              <a:t>The </a:t>
            </a:r>
            <a:r>
              <a:rPr lang="en-MY" sz="2400" dirty="0"/>
              <a:t>build-up of a hydrogen concentration at the outer surface causes a hydrogen flow to </a:t>
            </a:r>
            <a:r>
              <a:rPr lang="en-MY" sz="2400" dirty="0" smtClean="0"/>
              <a:t>the inner  </a:t>
            </a:r>
            <a:r>
              <a:rPr lang="en-MY" sz="2400" dirty="0"/>
              <a:t>side  of  the  cladding. </a:t>
            </a:r>
            <a:endParaRPr lang="en-MY" sz="2400" dirty="0" smtClean="0"/>
          </a:p>
          <a:p>
            <a:r>
              <a:rPr lang="en-MY" sz="2400" dirty="0" smtClean="0"/>
              <a:t>The result is a gradient in the  hydride  concentration  across  the  clad  wall.  </a:t>
            </a:r>
          </a:p>
          <a:p>
            <a:r>
              <a:rPr lang="en-MY" sz="2400" dirty="0" smtClean="0"/>
              <a:t>The  hydride structure  </a:t>
            </a:r>
            <a:r>
              <a:rPr lang="en-MY" sz="2400" dirty="0"/>
              <a:t>depends  on  the  temperature  history,  especially  during  cooling  down  (shutdown  of  </a:t>
            </a:r>
            <a:r>
              <a:rPr lang="en-MY" sz="2400" dirty="0" smtClean="0"/>
              <a:t>the reactor</a:t>
            </a:r>
            <a:r>
              <a:rPr lang="en-MY" sz="2400" dirty="0"/>
              <a:t>).</a:t>
            </a:r>
          </a:p>
        </p:txBody>
      </p:sp>
    </p:spTree>
    <p:extLst>
      <p:ext uri="{BB962C8B-B14F-4D97-AF65-F5344CB8AC3E}">
        <p14:creationId xmlns:p14="http://schemas.microsoft.com/office/powerpoint/2010/main" val="14731864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a:bodyPr>
          <a:lstStyle/>
          <a:p>
            <a:r>
              <a:rPr lang="en-MY" sz="2400" dirty="0"/>
              <a:t>At  room  temperature  hydrogen  in  </a:t>
            </a:r>
            <a:r>
              <a:rPr lang="en-MY" sz="2400" dirty="0" err="1"/>
              <a:t>Zircaloy</a:t>
            </a:r>
            <a:r>
              <a:rPr lang="en-MY" sz="2400" dirty="0"/>
              <a:t>  cladding  is  mainly  present  as  radial  </a:t>
            </a:r>
            <a:r>
              <a:rPr lang="en-MY" sz="2400" dirty="0" smtClean="0"/>
              <a:t>and/or circumferential  </a:t>
            </a:r>
            <a:r>
              <a:rPr lang="en-MY" sz="2400" dirty="0"/>
              <a:t>zirconium  hydrides  throughout  the  cladding  thickness.  </a:t>
            </a:r>
            <a:endParaRPr lang="en-MY" sz="2400" dirty="0" smtClean="0"/>
          </a:p>
          <a:p>
            <a:r>
              <a:rPr lang="en-MY" sz="2400" dirty="0" smtClean="0"/>
              <a:t>At  </a:t>
            </a:r>
            <a:r>
              <a:rPr lang="en-MY" sz="2400" dirty="0"/>
              <a:t>operational  </a:t>
            </a:r>
            <a:r>
              <a:rPr lang="en-MY" sz="2400" dirty="0" smtClean="0"/>
              <a:t>temperatures between </a:t>
            </a:r>
            <a:r>
              <a:rPr lang="en-MY" sz="2400" dirty="0"/>
              <a:t>300°C and 400°C and at hydrogen concentrations higher than the solubility limit, </a:t>
            </a:r>
            <a:r>
              <a:rPr lang="en-MY" sz="2400" dirty="0" smtClean="0"/>
              <a:t>zirconium hydrides  </a:t>
            </a:r>
            <a:r>
              <a:rPr lang="en-MY" sz="2400" dirty="0"/>
              <a:t>will  be  formed  predominantly  at  the  outer  interface  </a:t>
            </a:r>
            <a:r>
              <a:rPr lang="en-MY" sz="2400" dirty="0" smtClean="0"/>
              <a:t>Zircaloy-ZrO2</a:t>
            </a:r>
            <a:endParaRPr lang="en-MY" sz="2400" dirty="0"/>
          </a:p>
          <a:p>
            <a:endParaRPr lang="en-MY" sz="2400" dirty="0"/>
          </a:p>
          <a:p>
            <a:r>
              <a:rPr lang="en-MY" sz="2400" dirty="0"/>
              <a:t>The  effect  of  the  amount  of  hydrogen  on  the  mechanical  properties  of  the  cladding  </a:t>
            </a:r>
            <a:r>
              <a:rPr lang="en-MY" sz="2400" dirty="0" smtClean="0"/>
              <a:t>depends largely </a:t>
            </a:r>
            <a:r>
              <a:rPr lang="en-MY" sz="2400" dirty="0"/>
              <a:t>on the size and orientation of the zirconium hydrides platelets formed and on the presence </a:t>
            </a:r>
            <a:r>
              <a:rPr lang="en-MY" sz="2400" dirty="0" smtClean="0"/>
              <a:t>of stresses </a:t>
            </a:r>
            <a:r>
              <a:rPr lang="en-MY" sz="2400" dirty="0"/>
              <a:t>in the cladding</a:t>
            </a:r>
          </a:p>
        </p:txBody>
      </p:sp>
    </p:spTree>
    <p:extLst>
      <p:ext uri="{BB962C8B-B14F-4D97-AF65-F5344CB8AC3E}">
        <p14:creationId xmlns:p14="http://schemas.microsoft.com/office/powerpoint/2010/main" val="1492017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Water </a:t>
            </a:r>
            <a:r>
              <a:rPr lang="en-MY" dirty="0"/>
              <a:t>side corrosion of cladding and accumulation of hydride</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1453540" y="1850223"/>
            <a:ext cx="3581598" cy="4443835"/>
          </a:xfrm>
          <a:prstGeom prst="rect">
            <a:avLst/>
          </a:prstGeom>
        </p:spPr>
      </p:pic>
      <p:pic>
        <p:nvPicPr>
          <p:cNvPr id="5" name="Picture 4"/>
          <p:cNvPicPr>
            <a:picLocks noChangeAspect="1"/>
          </p:cNvPicPr>
          <p:nvPr/>
        </p:nvPicPr>
        <p:blipFill>
          <a:blip r:embed="rId3"/>
          <a:stretch>
            <a:fillRect/>
          </a:stretch>
        </p:blipFill>
        <p:spPr>
          <a:xfrm>
            <a:off x="6558718" y="1960070"/>
            <a:ext cx="3665936" cy="4333988"/>
          </a:xfrm>
          <a:prstGeom prst="rect">
            <a:avLst/>
          </a:prstGeom>
        </p:spPr>
      </p:pic>
    </p:spTree>
    <p:extLst>
      <p:ext uri="{BB962C8B-B14F-4D97-AF65-F5344CB8AC3E}">
        <p14:creationId xmlns:p14="http://schemas.microsoft.com/office/powerpoint/2010/main" val="3066525556"/>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Weight </a:t>
            </a:r>
            <a:r>
              <a:rPr lang="en-MY" dirty="0"/>
              <a:t>gain curve of cladding oxidation</a:t>
            </a:r>
          </a:p>
        </p:txBody>
      </p:sp>
      <p:sp>
        <p:nvSpPr>
          <p:cNvPr id="3" name="Content Placeholder 2"/>
          <p:cNvSpPr>
            <a:spLocks noGrp="1"/>
          </p:cNvSpPr>
          <p:nvPr>
            <p:ph idx="1"/>
          </p:nvPr>
        </p:nvSpPr>
        <p:spPr>
          <a:xfrm>
            <a:off x="1097280" y="1845734"/>
            <a:ext cx="4662252" cy="4023360"/>
          </a:xfrm>
        </p:spPr>
        <p:txBody>
          <a:bodyPr>
            <a:normAutofit/>
          </a:bodyPr>
          <a:lstStyle/>
          <a:p>
            <a:r>
              <a:rPr lang="en-MY" sz="2400" dirty="0"/>
              <a:t>Fine oxide film formed at </a:t>
            </a:r>
            <a:r>
              <a:rPr lang="en-MY" sz="2400" dirty="0" smtClean="0"/>
              <a:t>interface </a:t>
            </a:r>
            <a:r>
              <a:rPr lang="en-MY" sz="2400" dirty="0"/>
              <a:t>of oxide and metal, </a:t>
            </a:r>
            <a:r>
              <a:rPr lang="en-MY" sz="2400" dirty="0" smtClean="0"/>
              <a:t>works </a:t>
            </a:r>
            <a:r>
              <a:rPr lang="en-MY" sz="2400" dirty="0"/>
              <a:t>as protective film. </a:t>
            </a:r>
          </a:p>
          <a:p>
            <a:r>
              <a:rPr lang="en-MY" sz="2400" dirty="0"/>
              <a:t>Repeated formation and </a:t>
            </a:r>
            <a:r>
              <a:rPr lang="en-MY" sz="2400" dirty="0" smtClean="0"/>
              <a:t>destruction </a:t>
            </a:r>
            <a:r>
              <a:rPr lang="en-MY" sz="2400" dirty="0"/>
              <a:t>of protective film </a:t>
            </a:r>
            <a:r>
              <a:rPr lang="en-MY" sz="2400" dirty="0" smtClean="0"/>
              <a:t>result </a:t>
            </a:r>
            <a:r>
              <a:rPr lang="en-MY" sz="2400" dirty="0"/>
              <a:t>in linear weight gain. </a:t>
            </a:r>
          </a:p>
          <a:p>
            <a:r>
              <a:rPr lang="en-MY" sz="2400" dirty="0"/>
              <a:t>The destruction of protective </a:t>
            </a:r>
            <a:r>
              <a:rPr lang="en-MY" sz="2400" dirty="0" smtClean="0"/>
              <a:t>oxide </a:t>
            </a:r>
            <a:r>
              <a:rPr lang="en-MY" sz="2400" dirty="0"/>
              <a:t>film is caused by the </a:t>
            </a:r>
            <a:r>
              <a:rPr lang="en-MY" sz="2400" dirty="0" smtClean="0"/>
              <a:t>compressive </a:t>
            </a:r>
            <a:r>
              <a:rPr lang="en-MY" sz="2400" dirty="0"/>
              <a:t>stress in the </a:t>
            </a:r>
            <a:r>
              <a:rPr lang="en-MY" sz="2400" dirty="0" smtClean="0"/>
              <a:t>film </a:t>
            </a:r>
            <a:r>
              <a:rPr lang="en-MY" sz="2400" dirty="0"/>
              <a:t>due to volume increase </a:t>
            </a:r>
            <a:r>
              <a:rPr lang="en-MY" sz="2400" dirty="0" smtClean="0"/>
              <a:t>by </a:t>
            </a:r>
            <a:r>
              <a:rPr lang="en-MY" sz="2400" dirty="0"/>
              <a:t>oxidation. </a:t>
            </a:r>
          </a:p>
        </p:txBody>
      </p:sp>
      <p:pic>
        <p:nvPicPr>
          <p:cNvPr id="4" name="Picture 3"/>
          <p:cNvPicPr>
            <a:picLocks noChangeAspect="1"/>
          </p:cNvPicPr>
          <p:nvPr/>
        </p:nvPicPr>
        <p:blipFill>
          <a:blip r:embed="rId2"/>
          <a:stretch>
            <a:fillRect/>
          </a:stretch>
        </p:blipFill>
        <p:spPr>
          <a:xfrm>
            <a:off x="6126481" y="1914936"/>
            <a:ext cx="4596938" cy="4161093"/>
          </a:xfrm>
          <a:prstGeom prst="rect">
            <a:avLst/>
          </a:prstGeom>
        </p:spPr>
      </p:pic>
    </p:spTree>
    <p:extLst>
      <p:ext uri="{BB962C8B-B14F-4D97-AF65-F5344CB8AC3E}">
        <p14:creationId xmlns:p14="http://schemas.microsoft.com/office/powerpoint/2010/main" val="4121649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Improvement of water corrosion resistance of zirconium alloy </a:t>
            </a:r>
          </a:p>
        </p:txBody>
      </p:sp>
      <p:sp>
        <p:nvSpPr>
          <p:cNvPr id="3" name="Content Placeholder 2"/>
          <p:cNvSpPr>
            <a:spLocks noGrp="1"/>
          </p:cNvSpPr>
          <p:nvPr>
            <p:ph idx="1"/>
          </p:nvPr>
        </p:nvSpPr>
        <p:spPr/>
        <p:txBody>
          <a:bodyPr/>
          <a:lstStyle/>
          <a:p>
            <a:endParaRPr lang="en-MY" dirty="0"/>
          </a:p>
        </p:txBody>
      </p:sp>
      <p:pic>
        <p:nvPicPr>
          <p:cNvPr id="4" name="Picture 3"/>
          <p:cNvPicPr>
            <a:picLocks noChangeAspect="1"/>
          </p:cNvPicPr>
          <p:nvPr/>
        </p:nvPicPr>
        <p:blipFill rotWithShape="1">
          <a:blip r:embed="rId3"/>
          <a:srcRect b="21911"/>
          <a:stretch/>
        </p:blipFill>
        <p:spPr>
          <a:xfrm>
            <a:off x="2138563" y="1845735"/>
            <a:ext cx="8152381" cy="3391284"/>
          </a:xfrm>
          <a:prstGeom prst="rect">
            <a:avLst/>
          </a:prstGeom>
        </p:spPr>
      </p:pic>
    </p:spTree>
    <p:extLst>
      <p:ext uri="{BB962C8B-B14F-4D97-AF65-F5344CB8AC3E}">
        <p14:creationId xmlns:p14="http://schemas.microsoft.com/office/powerpoint/2010/main" val="2606338058"/>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Fuel failure </a:t>
            </a:r>
          </a:p>
        </p:txBody>
      </p:sp>
      <p:pic>
        <p:nvPicPr>
          <p:cNvPr id="4" name="Picture 3"/>
          <p:cNvPicPr>
            <a:picLocks noChangeAspect="1"/>
          </p:cNvPicPr>
          <p:nvPr/>
        </p:nvPicPr>
        <p:blipFill>
          <a:blip r:embed="rId3"/>
          <a:stretch>
            <a:fillRect/>
          </a:stretch>
        </p:blipFill>
        <p:spPr>
          <a:xfrm>
            <a:off x="5337264" y="127524"/>
            <a:ext cx="4946767" cy="6113646"/>
          </a:xfrm>
          <a:prstGeom prst="rect">
            <a:avLst/>
          </a:prstGeom>
        </p:spPr>
      </p:pic>
    </p:spTree>
    <p:extLst>
      <p:ext uri="{BB962C8B-B14F-4D97-AF65-F5344CB8AC3E}">
        <p14:creationId xmlns:p14="http://schemas.microsoft.com/office/powerpoint/2010/main" val="826384814"/>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2967428" y="48048"/>
            <a:ext cx="6257143" cy="6293376"/>
          </a:xfrm>
          <a:prstGeom prst="rect">
            <a:avLst/>
          </a:prstGeom>
        </p:spPr>
      </p:pic>
    </p:spTree>
    <p:extLst>
      <p:ext uri="{BB962C8B-B14F-4D97-AF65-F5344CB8AC3E}">
        <p14:creationId xmlns:p14="http://schemas.microsoft.com/office/powerpoint/2010/main" val="331774148"/>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Pellet Cladding Interaction (PCI)</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2797822" y="1854292"/>
            <a:ext cx="6358054" cy="4493597"/>
          </a:xfrm>
          <a:prstGeom prst="rect">
            <a:avLst/>
          </a:prstGeom>
        </p:spPr>
      </p:pic>
    </p:spTree>
    <p:extLst>
      <p:ext uri="{BB962C8B-B14F-4D97-AF65-F5344CB8AC3E}">
        <p14:creationId xmlns:p14="http://schemas.microsoft.com/office/powerpoint/2010/main" val="560387198"/>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Pellet shape and </a:t>
            </a:r>
            <a:r>
              <a:rPr lang="en-MY" dirty="0" smtClean="0"/>
              <a:t>ridging </a:t>
            </a:r>
            <a:r>
              <a:rPr lang="en-MY" dirty="0"/>
              <a:t>deformation </a:t>
            </a:r>
          </a:p>
        </p:txBody>
      </p:sp>
      <p:sp>
        <p:nvSpPr>
          <p:cNvPr id="3" name="Content Placeholder 2"/>
          <p:cNvSpPr>
            <a:spLocks noGrp="1"/>
          </p:cNvSpPr>
          <p:nvPr>
            <p:ph idx="1"/>
          </p:nvPr>
        </p:nvSpPr>
        <p:spPr/>
        <p:txBody>
          <a:bodyPr/>
          <a:lstStyle/>
          <a:p>
            <a:endParaRPr lang="en-MY"/>
          </a:p>
        </p:txBody>
      </p:sp>
      <p:pic>
        <p:nvPicPr>
          <p:cNvPr id="4" name="Picture 3"/>
          <p:cNvPicPr>
            <a:picLocks noChangeAspect="1"/>
          </p:cNvPicPr>
          <p:nvPr/>
        </p:nvPicPr>
        <p:blipFill>
          <a:blip r:embed="rId2"/>
          <a:stretch>
            <a:fillRect/>
          </a:stretch>
        </p:blipFill>
        <p:spPr>
          <a:xfrm>
            <a:off x="2483359" y="1893486"/>
            <a:ext cx="7016901" cy="4110997"/>
          </a:xfrm>
          <a:prstGeom prst="rect">
            <a:avLst/>
          </a:prstGeom>
        </p:spPr>
      </p:pic>
    </p:spTree>
    <p:extLst>
      <p:ext uri="{BB962C8B-B14F-4D97-AF65-F5344CB8AC3E}">
        <p14:creationId xmlns:p14="http://schemas.microsoft.com/office/powerpoint/2010/main" val="2859307387"/>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Development </a:t>
            </a:r>
            <a:r>
              <a:rPr lang="en-MY" dirty="0"/>
              <a:t>of high burnup fuel</a:t>
            </a:r>
          </a:p>
        </p:txBody>
      </p:sp>
      <p:sp>
        <p:nvSpPr>
          <p:cNvPr id="3" name="Content Placeholder 2"/>
          <p:cNvSpPr>
            <a:spLocks noGrp="1"/>
          </p:cNvSpPr>
          <p:nvPr>
            <p:ph idx="1"/>
          </p:nvPr>
        </p:nvSpPr>
        <p:spPr/>
        <p:txBody>
          <a:bodyPr/>
          <a:lstStyle/>
          <a:p>
            <a:pPr marL="0" indent="0"/>
            <a:r>
              <a:rPr lang="en-MY" dirty="0" smtClean="0"/>
              <a:t>To </a:t>
            </a:r>
            <a:r>
              <a:rPr lang="en-MY" dirty="0"/>
              <a:t>Improve of </a:t>
            </a:r>
            <a:r>
              <a:rPr lang="en-MY" dirty="0" smtClean="0"/>
              <a:t>economics-  </a:t>
            </a:r>
            <a:r>
              <a:rPr lang="en-MY" dirty="0"/>
              <a:t>reduction of fuel cycle </a:t>
            </a:r>
            <a:r>
              <a:rPr lang="en-MY" dirty="0" smtClean="0"/>
              <a:t>cost, high </a:t>
            </a:r>
            <a:r>
              <a:rPr lang="en-MY" dirty="0"/>
              <a:t>burnup </a:t>
            </a:r>
            <a:r>
              <a:rPr lang="en-MY" dirty="0" smtClean="0"/>
              <a:t>use-reduction </a:t>
            </a:r>
            <a:r>
              <a:rPr lang="en-MY" dirty="0"/>
              <a:t>of spent </a:t>
            </a:r>
            <a:r>
              <a:rPr lang="en-MY" dirty="0" smtClean="0"/>
              <a:t>fuel</a:t>
            </a:r>
          </a:p>
          <a:p>
            <a:pPr marL="0" indent="0">
              <a:buNone/>
            </a:pPr>
            <a:r>
              <a:rPr lang="en-MY" dirty="0"/>
              <a:t>  Effective use of resources：  use of plutonium as MOX fuel in </a:t>
            </a:r>
            <a:r>
              <a:rPr lang="en-MY" dirty="0" smtClean="0"/>
              <a:t>LWR</a:t>
            </a:r>
          </a:p>
          <a:p>
            <a:pPr marL="0" indent="0">
              <a:buNone/>
            </a:pPr>
            <a:endParaRPr lang="en-MY" dirty="0"/>
          </a:p>
        </p:txBody>
      </p:sp>
      <p:pic>
        <p:nvPicPr>
          <p:cNvPr id="4" name="Picture 3"/>
          <p:cNvPicPr>
            <a:picLocks noChangeAspect="1"/>
          </p:cNvPicPr>
          <p:nvPr/>
        </p:nvPicPr>
        <p:blipFill>
          <a:blip r:embed="rId2"/>
          <a:stretch>
            <a:fillRect/>
          </a:stretch>
        </p:blipFill>
        <p:spPr>
          <a:xfrm>
            <a:off x="1801409" y="2716944"/>
            <a:ext cx="8066667" cy="3466667"/>
          </a:xfrm>
          <a:prstGeom prst="rect">
            <a:avLst/>
          </a:prstGeom>
        </p:spPr>
      </p:pic>
    </p:spTree>
    <p:extLst>
      <p:ext uri="{BB962C8B-B14F-4D97-AF65-F5344CB8AC3E}">
        <p14:creationId xmlns:p14="http://schemas.microsoft.com/office/powerpoint/2010/main" val="3903757453"/>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13350</TotalTime>
  <Words>7446</Words>
  <Application>Microsoft Office PowerPoint</Application>
  <PresentationFormat>Widescreen</PresentationFormat>
  <Paragraphs>573</Paragraphs>
  <Slides>118</Slides>
  <Notes>45</Notes>
  <HiddenSlides>1</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118</vt:i4>
      </vt:variant>
    </vt:vector>
  </HeadingPairs>
  <TitlesOfParts>
    <vt:vector size="124" baseType="lpstr">
      <vt:lpstr>Arial</vt:lpstr>
      <vt:lpstr>Calibri</vt:lpstr>
      <vt:lpstr>Calibri Light</vt:lpstr>
      <vt:lpstr>Courier New</vt:lpstr>
      <vt:lpstr>Wingdings</vt:lpstr>
      <vt:lpstr>Retrospect</vt:lpstr>
      <vt:lpstr>NUCLEAR REACTOR MATERIALS</vt:lpstr>
      <vt:lpstr>In this Chapter</vt:lpstr>
      <vt:lpstr>Fuel behaviour</vt:lpstr>
      <vt:lpstr>Characteristics of nuclear fuel pellet</vt:lpstr>
      <vt:lpstr>Major nuclear fission reaction in reactor </vt:lpstr>
      <vt:lpstr>Fission energy and burnup </vt:lpstr>
      <vt:lpstr>Type of commercial Reactor and fuel form</vt:lpstr>
      <vt:lpstr>Composition of natural Uranium </vt:lpstr>
      <vt:lpstr>Physical/chemical form of nuclear fuel material</vt:lpstr>
      <vt:lpstr>Fundamental property of nuclear fuel material </vt:lpstr>
      <vt:lpstr>Fuel Behaviour</vt:lpstr>
      <vt:lpstr>Why fuel behaviour is important</vt:lpstr>
      <vt:lpstr>Phenomena occur during rector operation</vt:lpstr>
      <vt:lpstr>Changes in fuel with burnup increase</vt:lpstr>
      <vt:lpstr>Special unit for nuclear fuel </vt:lpstr>
      <vt:lpstr>PowerPoint Presentation</vt:lpstr>
      <vt:lpstr>Structure of fuel assembly </vt:lpstr>
      <vt:lpstr>Fuel assembly framework</vt:lpstr>
      <vt:lpstr>PowerPoint Presentation</vt:lpstr>
      <vt:lpstr>PowerPoint Presentation</vt:lpstr>
      <vt:lpstr>PWR Fuel Assembly</vt:lpstr>
      <vt:lpstr>General Assembly</vt:lpstr>
      <vt:lpstr>PowerPoint Presentation</vt:lpstr>
      <vt:lpstr>PowerPoint Presentation</vt:lpstr>
      <vt:lpstr>Structure of grid (spacer) </vt:lpstr>
      <vt:lpstr>Structure of BWR core </vt:lpstr>
      <vt:lpstr>PowerPoint Presentation</vt:lpstr>
      <vt:lpstr>PowerPoint Presentation</vt:lpstr>
      <vt:lpstr>PowerPoint Presentation</vt:lpstr>
      <vt:lpstr>Cross section of Control Rod（BWR）</vt:lpstr>
      <vt:lpstr>Characteristics of BWR Fuel Assembly</vt:lpstr>
      <vt:lpstr>Channel box (BWR) </vt:lpstr>
      <vt:lpstr>Water rods(Water  channel) </vt:lpstr>
      <vt:lpstr>Guideline for fuel design</vt:lpstr>
      <vt:lpstr>PowerPoint Presentation</vt:lpstr>
      <vt:lpstr>Mechanical design of fuel rod </vt:lpstr>
      <vt:lpstr>Evaluation of BWR fuel rod design </vt:lpstr>
      <vt:lpstr>Design criteria for PWR fuel </vt:lpstr>
      <vt:lpstr>Characteristics of reactor core and fuel in PWR and BWR </vt:lpstr>
      <vt:lpstr>MOX Fuel</vt:lpstr>
      <vt:lpstr>Advantages of MOX</vt:lpstr>
      <vt:lpstr>Handling of Pu</vt:lpstr>
      <vt:lpstr>PowerPoint Presentation</vt:lpstr>
      <vt:lpstr>Recycling of MOX</vt:lpstr>
      <vt:lpstr>Fuel behavior of MOX (use for LWRs)</vt:lpstr>
      <vt:lpstr>PowerPoint Presentation</vt:lpstr>
      <vt:lpstr>Emerging Fuel-Thorium</vt:lpstr>
      <vt:lpstr>Estimated world thorium resources</vt:lpstr>
      <vt:lpstr>Thorium as Nuclear Fuel</vt:lpstr>
      <vt:lpstr>key benefits of Thorium</vt:lpstr>
      <vt:lpstr>PowerPoint Presentation</vt:lpstr>
      <vt:lpstr>Temperature effect of Fuel Behaviour</vt:lpstr>
      <vt:lpstr>Thermal Analysis</vt:lpstr>
      <vt:lpstr>Thermal conductivity of LWR fuel</vt:lpstr>
      <vt:lpstr>PowerPoint Presentation</vt:lpstr>
      <vt:lpstr>PowerPoint Presentation</vt:lpstr>
      <vt:lpstr>Radial temperature distribution</vt:lpstr>
      <vt:lpstr>Heat transfer coefficient </vt:lpstr>
      <vt:lpstr>Irradiation effects on thermal conductivity</vt:lpstr>
      <vt:lpstr>Fuel on power conditions</vt:lpstr>
      <vt:lpstr>Cracking, thermal expansion and relocation of pellet</vt:lpstr>
      <vt:lpstr>PCMI : Pellet-Clad Mechanical Interaction</vt:lpstr>
      <vt:lpstr>Densification/Swelling</vt:lpstr>
      <vt:lpstr>PowerPoint Presentation</vt:lpstr>
      <vt:lpstr>PowerPoint Presentation</vt:lpstr>
      <vt:lpstr>PowerPoint Presentation</vt:lpstr>
      <vt:lpstr>PowerPoint Presentation</vt:lpstr>
      <vt:lpstr>Accumulative effects of fission and structure change of pellet</vt:lpstr>
      <vt:lpstr>Restructuring of pellet</vt:lpstr>
      <vt:lpstr>Fission gas release (FGR) </vt:lpstr>
      <vt:lpstr>FGR Mechanisms</vt:lpstr>
      <vt:lpstr>FGR at higher Burnup</vt:lpstr>
      <vt:lpstr>PowerPoint Presentation</vt:lpstr>
      <vt:lpstr>Fission gas bubbles on grain boundary </vt:lpstr>
      <vt:lpstr>Fission Product Swelling</vt:lpstr>
      <vt:lpstr>PowerPoint Presentation</vt:lpstr>
      <vt:lpstr>Rim structure</vt:lpstr>
      <vt:lpstr>PowerPoint Presentation</vt:lpstr>
      <vt:lpstr>PowerPoint Presentation</vt:lpstr>
      <vt:lpstr>Stress Corrosion Cracking</vt:lpstr>
      <vt:lpstr>PowerPoint Presentation</vt:lpstr>
      <vt:lpstr>PowerPoint Presentation</vt:lpstr>
      <vt:lpstr>PowerPoint Presentation</vt:lpstr>
      <vt:lpstr>PowerPoint Presentation</vt:lpstr>
      <vt:lpstr>Characteristics of fuel cladding</vt:lpstr>
      <vt:lpstr>PowerPoint Presentation</vt:lpstr>
      <vt:lpstr>Composition of various zirconium alloy</vt:lpstr>
      <vt:lpstr>New zirconium alloy</vt:lpstr>
      <vt:lpstr>Creep strength of cladding materials</vt:lpstr>
      <vt:lpstr>Hydrogen distribution in the cladding</vt:lpstr>
      <vt:lpstr>PowerPoint Presentation</vt:lpstr>
      <vt:lpstr>Water side corrosion of cladding and accumulation of hydride</vt:lpstr>
      <vt:lpstr>Weight gain curve of cladding oxidation</vt:lpstr>
      <vt:lpstr>Improvement of water corrosion resistance of zirconium alloy </vt:lpstr>
      <vt:lpstr> Fuel failure </vt:lpstr>
      <vt:lpstr>PowerPoint Presentation</vt:lpstr>
      <vt:lpstr>Pellet Cladding Interaction (PCI)</vt:lpstr>
      <vt:lpstr>Pellet shape and ridging deformation </vt:lpstr>
      <vt:lpstr>Development of high burnup fuel</vt:lpstr>
      <vt:lpstr>Testing and Instrumentation</vt:lpstr>
      <vt:lpstr>Introduction</vt:lpstr>
      <vt:lpstr>Hot Cell</vt:lpstr>
      <vt:lpstr>Post Irradiation Testing</vt:lpstr>
      <vt:lpstr>PIE Technique</vt:lpstr>
      <vt:lpstr>PIE Technique</vt:lpstr>
      <vt:lpstr>Case Study 1: 55GWd/t High Burnup Fuel of PWR in Japan</vt:lpstr>
      <vt:lpstr>PowerPoint Presentation</vt:lpstr>
      <vt:lpstr>PowerPoint Presentation</vt:lpstr>
      <vt:lpstr>PowerPoint Presentation</vt:lpstr>
      <vt:lpstr>PowerPoint Presentation</vt:lpstr>
      <vt:lpstr>PowerPoint Presentation</vt:lpstr>
      <vt:lpstr>PowerPoint Presentation</vt:lpstr>
      <vt:lpstr>Case Study 2-Underwater Fuel Inspection for Irradiated LWR Fuels in KAERI</vt:lpstr>
      <vt:lpstr>PowerPoint Presentation</vt:lpstr>
      <vt:lpstr>PowerPoint Presentation</vt:lpstr>
      <vt:lpstr>PowerPoint Presentation</vt:lpstr>
      <vt:lpstr>In-Pile Measurements</vt:lpstr>
      <vt:lpstr>Summary</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NUCLEAR REACTOR MATERIALS</dc:title>
  <dc:creator>PeiSean Goh</dc:creator>
  <cp:lastModifiedBy>PeiSean Goh</cp:lastModifiedBy>
  <cp:revision>554</cp:revision>
  <cp:lastPrinted>2015-10-10T01:15:39Z</cp:lastPrinted>
  <dcterms:created xsi:type="dcterms:W3CDTF">2015-09-11T15:26:08Z</dcterms:created>
  <dcterms:modified xsi:type="dcterms:W3CDTF">2015-11-17T04:38:33Z</dcterms:modified>
</cp:coreProperties>
</file>