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64"/>
  </p:notesMasterIdLst>
  <p:sldIdLst>
    <p:sldId id="256" r:id="rId2"/>
    <p:sldId id="294" r:id="rId3"/>
    <p:sldId id="290" r:id="rId4"/>
    <p:sldId id="291" r:id="rId5"/>
    <p:sldId id="292" r:id="rId6"/>
    <p:sldId id="293" r:id="rId7"/>
    <p:sldId id="307" r:id="rId8"/>
    <p:sldId id="308" r:id="rId9"/>
    <p:sldId id="295" r:id="rId10"/>
    <p:sldId id="296" r:id="rId11"/>
    <p:sldId id="297" r:id="rId12"/>
    <p:sldId id="298" r:id="rId13"/>
    <p:sldId id="299" r:id="rId14"/>
    <p:sldId id="300" r:id="rId15"/>
    <p:sldId id="301" r:id="rId16"/>
    <p:sldId id="309" r:id="rId17"/>
    <p:sldId id="310" r:id="rId18"/>
    <p:sldId id="311" r:id="rId19"/>
    <p:sldId id="334" r:id="rId20"/>
    <p:sldId id="312" r:id="rId21"/>
    <p:sldId id="313" r:id="rId22"/>
    <p:sldId id="314" r:id="rId23"/>
    <p:sldId id="315" r:id="rId24"/>
    <p:sldId id="335" r:id="rId25"/>
    <p:sldId id="321" r:id="rId26"/>
    <p:sldId id="339" r:id="rId27"/>
    <p:sldId id="358" r:id="rId28"/>
    <p:sldId id="318" r:id="rId29"/>
    <p:sldId id="336" r:id="rId30"/>
    <p:sldId id="340" r:id="rId31"/>
    <p:sldId id="341" r:id="rId32"/>
    <p:sldId id="317" r:id="rId33"/>
    <p:sldId id="322" r:id="rId34"/>
    <p:sldId id="323" r:id="rId35"/>
    <p:sldId id="324" r:id="rId36"/>
    <p:sldId id="325" r:id="rId37"/>
    <p:sldId id="319" r:id="rId38"/>
    <p:sldId id="320" r:id="rId39"/>
    <p:sldId id="326" r:id="rId40"/>
    <p:sldId id="327" r:id="rId41"/>
    <p:sldId id="328" r:id="rId42"/>
    <p:sldId id="329" r:id="rId43"/>
    <p:sldId id="330" r:id="rId44"/>
    <p:sldId id="331" r:id="rId45"/>
    <p:sldId id="332" r:id="rId46"/>
    <p:sldId id="333" r:id="rId47"/>
    <p:sldId id="346" r:id="rId48"/>
    <p:sldId id="347" r:id="rId49"/>
    <p:sldId id="337" r:id="rId50"/>
    <p:sldId id="349" r:id="rId51"/>
    <p:sldId id="350" r:id="rId52"/>
    <p:sldId id="342" r:id="rId53"/>
    <p:sldId id="345" r:id="rId54"/>
    <p:sldId id="348" r:id="rId55"/>
    <p:sldId id="343" r:id="rId56"/>
    <p:sldId id="355" r:id="rId57"/>
    <p:sldId id="356" r:id="rId58"/>
    <p:sldId id="360" r:id="rId59"/>
    <p:sldId id="361" r:id="rId60"/>
    <p:sldId id="352" r:id="rId61"/>
    <p:sldId id="351" r:id="rId62"/>
    <p:sldId id="353"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970" autoAdjust="0"/>
    <p:restoredTop sz="80332" autoAdjust="0"/>
  </p:normalViewPr>
  <p:slideViewPr>
    <p:cSldViewPr snapToGrid="0">
      <p:cViewPr varScale="1">
        <p:scale>
          <a:sx n="53" d="100"/>
          <a:sy n="53" d="100"/>
        </p:scale>
        <p:origin x="992" y="4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F5EB116-04A3-480F-91B7-D7E827C3C938}" type="datetimeFigureOut">
              <a:rPr lang="en-MY" smtClean="0"/>
              <a:pPr/>
              <a:t>27/10/2015</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0D42A4B-3878-42EE-8797-C31C71C3E788}" type="slidenum">
              <a:rPr lang="en-MY" smtClean="0"/>
              <a:pPr/>
              <a:t>‹#›</a:t>
            </a:fld>
            <a:endParaRPr lang="en-MY"/>
          </a:p>
        </p:txBody>
      </p:sp>
    </p:spTree>
    <p:extLst>
      <p:ext uri="{BB962C8B-B14F-4D97-AF65-F5344CB8AC3E}">
        <p14:creationId xmlns:p14="http://schemas.microsoft.com/office/powerpoint/2010/main" val="573497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a:t>
            </a:fld>
            <a:endParaRPr lang="en-MY"/>
          </a:p>
        </p:txBody>
      </p:sp>
    </p:spTree>
    <p:extLst>
      <p:ext uri="{BB962C8B-B14F-4D97-AF65-F5344CB8AC3E}">
        <p14:creationId xmlns:p14="http://schemas.microsoft.com/office/powerpoint/2010/main" val="38236787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lithium-6, which would interact in the reactor core to form undesirable tritium, a radioactive form of hydrogen.</a:t>
            </a:r>
          </a:p>
          <a:p>
            <a:r>
              <a:rPr lang="en-MY" dirty="0" smtClean="0"/>
              <a:t>molten salt reactors, which would require thousands of pounds of lithium-7 as primary coolant.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30</a:t>
            </a:fld>
            <a:endParaRPr lang="en-MY"/>
          </a:p>
        </p:txBody>
      </p:sp>
    </p:spTree>
    <p:extLst>
      <p:ext uri="{BB962C8B-B14F-4D97-AF65-F5344CB8AC3E}">
        <p14:creationId xmlns:p14="http://schemas.microsoft.com/office/powerpoint/2010/main" val="2821769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2) Stress corrosion cracking of BWR core</a:t>
            </a:r>
          </a:p>
          <a:p>
            <a:r>
              <a:rPr lang="en-MY" dirty="0" smtClean="0"/>
              <a:t>            Mitigation of corrosive conditions by water chemistry control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32</a:t>
            </a:fld>
            <a:endParaRPr lang="en-MY"/>
          </a:p>
        </p:txBody>
      </p:sp>
    </p:spTree>
    <p:extLst>
      <p:ext uri="{BB962C8B-B14F-4D97-AF65-F5344CB8AC3E}">
        <p14:creationId xmlns:p14="http://schemas.microsoft.com/office/powerpoint/2010/main" val="4674488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1" i="0" kern="1200" dirty="0" smtClean="0">
                <a:solidFill>
                  <a:schemeClr val="tx1"/>
                </a:solidFill>
                <a:effectLst/>
                <a:latin typeface="+mn-lt"/>
                <a:ea typeface="+mn-ea"/>
                <a:cs typeface="+mn-cs"/>
              </a:rPr>
              <a:t>Baffle Former Bolts</a:t>
            </a:r>
            <a:r>
              <a:rPr lang="en-MY" sz="1200" b="0" i="0" kern="1200" dirty="0" smtClean="0">
                <a:solidFill>
                  <a:schemeClr val="tx1"/>
                </a:solidFill>
                <a:effectLst/>
                <a:latin typeface="+mn-lt"/>
                <a:ea typeface="+mn-ea"/>
                <a:cs typeface="+mn-cs"/>
              </a:rPr>
              <a:t> are vital joint elements of the reactor core internal structure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37</a:t>
            </a:fld>
            <a:endParaRPr lang="en-MY"/>
          </a:p>
        </p:txBody>
      </p:sp>
    </p:spTree>
    <p:extLst>
      <p:ext uri="{BB962C8B-B14F-4D97-AF65-F5344CB8AC3E}">
        <p14:creationId xmlns:p14="http://schemas.microsoft.com/office/powerpoint/2010/main" val="1909578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which are added to improve mechanical properties and corrosion resistance</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47</a:t>
            </a:fld>
            <a:endParaRPr lang="en-MY"/>
          </a:p>
        </p:txBody>
      </p:sp>
    </p:spTree>
    <p:extLst>
      <p:ext uri="{BB962C8B-B14F-4D97-AF65-F5344CB8AC3E}">
        <p14:creationId xmlns:p14="http://schemas.microsoft.com/office/powerpoint/2010/main" val="22573322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zirconium alloy fuel rod cladding forms a barrier against the release of the</a:t>
            </a:r>
            <a:r>
              <a:rPr lang="en-MY" baseline="0" dirty="0" smtClean="0"/>
              <a:t> </a:t>
            </a:r>
            <a:r>
              <a:rPr lang="en-MY" dirty="0" smtClean="0"/>
              <a:t>radioactive fission products formed during operation.  Maintaining cladding integrity,</a:t>
            </a:r>
            <a:r>
              <a:rPr lang="en-MY" baseline="0" dirty="0" smtClean="0"/>
              <a:t> </a:t>
            </a:r>
            <a:r>
              <a:rPr lang="en-MY" dirty="0" smtClean="0"/>
              <a:t>therefore, is a major objective of the plant operator and licensing authorities. </a:t>
            </a:r>
          </a:p>
          <a:p>
            <a:endParaRPr lang="en-MY" dirty="0" smtClean="0"/>
          </a:p>
          <a:p>
            <a:r>
              <a:rPr lang="en-MY" dirty="0" smtClean="0"/>
              <a:t>(zirconium alloy oxidation as shown in eq. 2-2 is most significant at elevated temperatures; embrittlement is of most concern at lower temperatures, e.g., during fuel handling),</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49</a:t>
            </a:fld>
            <a:endParaRPr lang="en-MY"/>
          </a:p>
        </p:txBody>
      </p:sp>
    </p:spTree>
    <p:extLst>
      <p:ext uri="{BB962C8B-B14F-4D97-AF65-F5344CB8AC3E}">
        <p14:creationId xmlns:p14="http://schemas.microsoft.com/office/powerpoint/2010/main" val="9410857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dirty="0" smtClean="0"/>
              <a:t>because the hydrides have lower ductility and density than zirconium or its alloys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51</a:t>
            </a:fld>
            <a:endParaRPr lang="en-MY"/>
          </a:p>
        </p:txBody>
      </p:sp>
    </p:spTree>
    <p:extLst>
      <p:ext uri="{BB962C8B-B14F-4D97-AF65-F5344CB8AC3E}">
        <p14:creationId xmlns:p14="http://schemas.microsoft.com/office/powerpoint/2010/main" val="34744419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In PWRs with high coolant temperatures, these conditions exist for a large fraction of the feed fuel, and it is these</a:t>
            </a:r>
          </a:p>
          <a:p>
            <a:r>
              <a:rPr lang="en-MY" dirty="0" smtClean="0"/>
              <a:t>high power fuel assemblies that drive AOA.</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53</a:t>
            </a:fld>
            <a:endParaRPr lang="en-MY"/>
          </a:p>
        </p:txBody>
      </p:sp>
    </p:spTree>
    <p:extLst>
      <p:ext uri="{BB962C8B-B14F-4D97-AF65-F5344CB8AC3E}">
        <p14:creationId xmlns:p14="http://schemas.microsoft.com/office/powerpoint/2010/main" val="36837251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Whereas there is no clear threshold of oxidation, it becomes noticeable at macroscopic scales at temperatures of several hundred °C.</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54</a:t>
            </a:fld>
            <a:endParaRPr lang="en-MY"/>
          </a:p>
        </p:txBody>
      </p:sp>
    </p:spTree>
    <p:extLst>
      <p:ext uri="{BB962C8B-B14F-4D97-AF65-F5344CB8AC3E}">
        <p14:creationId xmlns:p14="http://schemas.microsoft.com/office/powerpoint/2010/main" val="33499318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With thick oxide films and high heat</a:t>
            </a:r>
            <a:r>
              <a:rPr lang="en-MY" baseline="0" dirty="0" smtClean="0"/>
              <a:t> </a:t>
            </a:r>
            <a:r>
              <a:rPr lang="en-MY" dirty="0" smtClean="0"/>
              <a:t>flux, the corrosion rate increases further and the corrosion can cause premature failure.</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55</a:t>
            </a:fld>
            <a:endParaRPr lang="en-MY"/>
          </a:p>
        </p:txBody>
      </p:sp>
    </p:spTree>
    <p:extLst>
      <p:ext uri="{BB962C8B-B14F-4D97-AF65-F5344CB8AC3E}">
        <p14:creationId xmlns:p14="http://schemas.microsoft.com/office/powerpoint/2010/main" val="27675939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susceptibility of the </a:t>
            </a:r>
            <a:r>
              <a:rPr lang="en-MY" dirty="0" err="1" smtClean="0"/>
              <a:t>Zircaloys</a:t>
            </a:r>
            <a:r>
              <a:rPr lang="en-MY" dirty="0" smtClean="0"/>
              <a:t> to accelerated corrosion in concentrated solutions of</a:t>
            </a:r>
          </a:p>
          <a:p>
            <a:r>
              <a:rPr lang="en-MY" dirty="0" err="1" smtClean="0"/>
              <a:t>LiOH</a:t>
            </a:r>
            <a:r>
              <a:rPr lang="en-MY" dirty="0" smtClean="0"/>
              <a:t> in the absence of boric acid is well known</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56</a:t>
            </a:fld>
            <a:endParaRPr lang="en-MY"/>
          </a:p>
        </p:txBody>
      </p:sp>
    </p:spTree>
    <p:extLst>
      <p:ext uri="{BB962C8B-B14F-4D97-AF65-F5344CB8AC3E}">
        <p14:creationId xmlns:p14="http://schemas.microsoft.com/office/powerpoint/2010/main" val="31378305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The PWR Reactor Coolant System has three (3) major functions:</a:t>
            </a:r>
          </a:p>
          <a:p>
            <a:r>
              <a:rPr lang="en-MY" dirty="0" smtClean="0"/>
              <a:t>•Transfer the heat from the reactor for the steam generator </a:t>
            </a:r>
          </a:p>
          <a:p>
            <a:r>
              <a:rPr lang="en-MY" dirty="0" smtClean="0"/>
              <a:t>•Maintain the pressure within acceptable limits </a:t>
            </a:r>
          </a:p>
          <a:p>
            <a:r>
              <a:rPr lang="en-MY" dirty="0" smtClean="0"/>
              <a:t>•Maintain the pressure boundary </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3</a:t>
            </a:fld>
            <a:endParaRPr lang="en-MY"/>
          </a:p>
        </p:txBody>
      </p:sp>
    </p:spTree>
    <p:extLst>
      <p:ext uri="{BB962C8B-B14F-4D97-AF65-F5344CB8AC3E}">
        <p14:creationId xmlns:p14="http://schemas.microsoft.com/office/powerpoint/2010/main" val="20004765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As can be seen in Figures 2-2 through 2-4, the integrated exposure of fuel to lithium</a:t>
            </a:r>
          </a:p>
          <a:p>
            <a:r>
              <a:rPr lang="en-MY" dirty="0" smtClean="0"/>
              <a:t>throughout one fuel cycle is increased significantly when the chemistry is changed</a:t>
            </a:r>
          </a:p>
          <a:p>
            <a:r>
              <a:rPr lang="en-MY" dirty="0" smtClean="0"/>
              <a:t>from Coordinated Li/B at pH T  6.9 to Elevated Lithium.</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57</a:t>
            </a:fld>
            <a:endParaRPr lang="en-MY"/>
          </a:p>
        </p:txBody>
      </p:sp>
    </p:spTree>
    <p:extLst>
      <p:ext uri="{BB962C8B-B14F-4D97-AF65-F5344CB8AC3E}">
        <p14:creationId xmlns:p14="http://schemas.microsoft.com/office/powerpoint/2010/main" val="19140548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Performance of these new alloys requires </a:t>
            </a:r>
            <a:r>
              <a:rPr lang="en-MY" dirty="0" smtClean="0"/>
              <a:t>close</a:t>
            </a:r>
            <a:r>
              <a:rPr lang="en-MY" baseline="0" dirty="0" smtClean="0"/>
              <a:t> </a:t>
            </a:r>
            <a:r>
              <a:rPr lang="en-MY" dirty="0" smtClean="0"/>
              <a:t>surveillance </a:t>
            </a:r>
            <a:r>
              <a:rPr lang="en-MY" dirty="0" smtClean="0"/>
              <a:t>under a variety of operational duties and coolant chemistries to ensure</a:t>
            </a:r>
          </a:p>
          <a:p>
            <a:r>
              <a:rPr lang="en-MY" dirty="0" smtClean="0"/>
              <a:t>their acceptance as robust materials in the future</a:t>
            </a:r>
            <a:r>
              <a:rPr lang="en-MY" dirty="0" smtClean="0"/>
              <a:t>.</a:t>
            </a:r>
          </a:p>
          <a:p>
            <a:r>
              <a:rPr lang="en-MY" dirty="0" smtClean="0"/>
              <a:t>zirconium low oxidation</a:t>
            </a:r>
          </a:p>
          <a:p>
            <a:r>
              <a:rPr lang="en-MY" dirty="0" smtClean="0"/>
              <a:t>niobium</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60</a:t>
            </a:fld>
            <a:endParaRPr lang="en-MY"/>
          </a:p>
        </p:txBody>
      </p:sp>
    </p:spTree>
    <p:extLst>
      <p:ext uri="{BB962C8B-B14F-4D97-AF65-F5344CB8AC3E}">
        <p14:creationId xmlns:p14="http://schemas.microsoft.com/office/powerpoint/2010/main" val="292916372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kern="1200" dirty="0" smtClean="0">
                <a:solidFill>
                  <a:schemeClr val="tx1"/>
                </a:solidFill>
                <a:effectLst/>
                <a:latin typeface="+mn-lt"/>
                <a:ea typeface="+mn-ea"/>
                <a:cs typeface="+mn-cs"/>
              </a:rPr>
              <a:t>megawatt days per metric ton of uranium</a:t>
            </a:r>
          </a:p>
          <a:p>
            <a:r>
              <a:rPr lang="en-MY" dirty="0" smtClean="0"/>
              <a:t>indicating that a complete explanation for this phenomenon</a:t>
            </a:r>
            <a:r>
              <a:rPr lang="en-MY" baseline="0" dirty="0" smtClean="0"/>
              <a:t> </a:t>
            </a:r>
            <a:r>
              <a:rPr lang="en-MY" dirty="0" smtClean="0"/>
              <a:t>has not yet been developed.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62</a:t>
            </a:fld>
            <a:endParaRPr lang="en-MY"/>
          </a:p>
        </p:txBody>
      </p:sp>
    </p:spTree>
    <p:extLst>
      <p:ext uri="{BB962C8B-B14F-4D97-AF65-F5344CB8AC3E}">
        <p14:creationId xmlns:p14="http://schemas.microsoft.com/office/powerpoint/2010/main" val="1109899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kern="1200" dirty="0" smtClean="0">
                <a:solidFill>
                  <a:schemeClr val="tx1"/>
                </a:solidFill>
                <a:effectLst/>
                <a:latin typeface="+mn-lt"/>
                <a:ea typeface="+mn-ea"/>
                <a:cs typeface="+mn-cs"/>
              </a:rPr>
              <a:t>FAC-is a </a:t>
            </a:r>
            <a:r>
              <a:rPr lang="en-MY" sz="1200" b="1" kern="1200" dirty="0" smtClean="0">
                <a:solidFill>
                  <a:schemeClr val="tx1"/>
                </a:solidFill>
                <a:effectLst/>
                <a:latin typeface="+mn-lt"/>
                <a:ea typeface="+mn-ea"/>
                <a:cs typeface="+mn-cs"/>
              </a:rPr>
              <a:t>corrosion</a:t>
            </a:r>
            <a:r>
              <a:rPr lang="en-MY" sz="1200" b="0" kern="1200" dirty="0" smtClean="0">
                <a:solidFill>
                  <a:schemeClr val="tx1"/>
                </a:solidFill>
                <a:effectLst/>
                <a:latin typeface="+mn-lt"/>
                <a:ea typeface="+mn-ea"/>
                <a:cs typeface="+mn-cs"/>
              </a:rPr>
              <a:t> mechanism in which a normally protective oxide layer on a metal surface dissolves in a fast </a:t>
            </a:r>
            <a:r>
              <a:rPr lang="en-MY" sz="1200" b="1" kern="1200" dirty="0" smtClean="0">
                <a:solidFill>
                  <a:schemeClr val="tx1"/>
                </a:solidFill>
                <a:effectLst/>
                <a:latin typeface="+mn-lt"/>
                <a:ea typeface="+mn-ea"/>
                <a:cs typeface="+mn-cs"/>
              </a:rPr>
              <a:t>flowing</a:t>
            </a:r>
            <a:r>
              <a:rPr lang="en-MY" sz="1200" b="0" kern="1200" dirty="0" smtClean="0">
                <a:solidFill>
                  <a:schemeClr val="tx1"/>
                </a:solidFill>
                <a:effectLst/>
                <a:latin typeface="+mn-lt"/>
                <a:ea typeface="+mn-ea"/>
                <a:cs typeface="+mn-cs"/>
              </a:rPr>
              <a:t> water. The underlying metal corrodes to re-create the oxide, and thus the metal loss continues.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5</a:t>
            </a:fld>
            <a:endParaRPr lang="en-MY"/>
          </a:p>
        </p:txBody>
      </p:sp>
    </p:spTree>
    <p:extLst>
      <p:ext uri="{BB962C8B-B14F-4D97-AF65-F5344CB8AC3E}">
        <p14:creationId xmlns:p14="http://schemas.microsoft.com/office/powerpoint/2010/main" val="38747589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Shielded metal arc welding (SMAW)</a:t>
            </a:r>
          </a:p>
          <a:p>
            <a:r>
              <a:rPr lang="en-MY" sz="1200" b="1" kern="1200" dirty="0" smtClean="0">
                <a:solidFill>
                  <a:schemeClr val="tx1"/>
                </a:solidFill>
                <a:effectLst/>
                <a:latin typeface="+mn-lt"/>
                <a:ea typeface="+mn-ea"/>
                <a:cs typeface="+mn-cs"/>
              </a:rPr>
              <a:t>Submerged arc welding</a:t>
            </a:r>
            <a:r>
              <a:rPr lang="en-MY" sz="1200" b="0" kern="1200" dirty="0" smtClean="0">
                <a:solidFill>
                  <a:schemeClr val="tx1"/>
                </a:solidFill>
                <a:effectLst/>
                <a:latin typeface="+mn-lt"/>
                <a:ea typeface="+mn-ea"/>
                <a:cs typeface="+mn-cs"/>
              </a:rPr>
              <a:t> (</a:t>
            </a:r>
            <a:r>
              <a:rPr lang="en-MY" sz="1200" b="1" kern="1200" dirty="0" smtClean="0">
                <a:solidFill>
                  <a:schemeClr val="tx1"/>
                </a:solidFill>
                <a:effectLst/>
                <a:latin typeface="+mn-lt"/>
                <a:ea typeface="+mn-ea"/>
                <a:cs typeface="+mn-cs"/>
              </a:rPr>
              <a:t>SAW</a:t>
            </a:r>
            <a:r>
              <a:rPr lang="en-MY" sz="1200" b="0" kern="1200" dirty="0" smtClean="0">
                <a:solidFill>
                  <a:schemeClr val="tx1"/>
                </a:solidFill>
                <a:effectLst/>
                <a:latin typeface="+mn-lt"/>
                <a:ea typeface="+mn-ea"/>
                <a:cs typeface="+mn-cs"/>
              </a:rPr>
              <a:t>)</a:t>
            </a:r>
          </a:p>
          <a:p>
            <a:r>
              <a:rPr lang="en-MY" b="1" dirty="0" err="1" smtClean="0"/>
              <a:t>Martensite</a:t>
            </a:r>
            <a:r>
              <a:rPr lang="en-MY" b="1" dirty="0" smtClean="0"/>
              <a:t>-</a:t>
            </a:r>
            <a:r>
              <a:rPr lang="en-MY" dirty="0" smtClean="0"/>
              <a:t>most commonly refers to a very hard form of steel crystalline structure, but it can also refer to any crystal structure that is formed by</a:t>
            </a:r>
            <a:r>
              <a:rPr lang="en-MY" baseline="0" dirty="0" smtClean="0"/>
              <a:t> </a:t>
            </a:r>
            <a:r>
              <a:rPr lang="en-MY" dirty="0" err="1" smtClean="0"/>
              <a:t>diffusionless</a:t>
            </a:r>
            <a:r>
              <a:rPr lang="en-MY" dirty="0" smtClean="0"/>
              <a:t> transformation</a:t>
            </a:r>
          </a:p>
          <a:p>
            <a:r>
              <a:rPr lang="en-MY" sz="1200" b="1" kern="1200" dirty="0" smtClean="0">
                <a:solidFill>
                  <a:schemeClr val="tx1"/>
                </a:solidFill>
                <a:effectLst/>
                <a:latin typeface="+mn-lt"/>
                <a:ea typeface="+mn-ea"/>
                <a:cs typeface="+mn-cs"/>
              </a:rPr>
              <a:t>Tempering</a:t>
            </a:r>
            <a:r>
              <a:rPr lang="en-MY" sz="1200" b="0" kern="1200" dirty="0" smtClean="0">
                <a:solidFill>
                  <a:schemeClr val="tx1"/>
                </a:solidFill>
                <a:effectLst/>
                <a:latin typeface="+mn-lt"/>
                <a:ea typeface="+mn-ea"/>
                <a:cs typeface="+mn-cs"/>
              </a:rPr>
              <a:t> is a heat treatment technique applied to ferrous alloys, such as </a:t>
            </a:r>
            <a:r>
              <a:rPr lang="en-MY" sz="1200" b="1" kern="1200" dirty="0" smtClean="0">
                <a:solidFill>
                  <a:schemeClr val="tx1"/>
                </a:solidFill>
                <a:effectLst/>
                <a:latin typeface="+mn-lt"/>
                <a:ea typeface="+mn-ea"/>
                <a:cs typeface="+mn-cs"/>
              </a:rPr>
              <a:t>steel</a:t>
            </a:r>
            <a:r>
              <a:rPr lang="en-MY" sz="1200" b="0" kern="1200" dirty="0" smtClean="0">
                <a:solidFill>
                  <a:schemeClr val="tx1"/>
                </a:solidFill>
                <a:effectLst/>
                <a:latin typeface="+mn-lt"/>
                <a:ea typeface="+mn-ea"/>
                <a:cs typeface="+mn-cs"/>
              </a:rPr>
              <a:t> or cast iron, to achieve greater toughness by decreasing the hardness of the alloy. The reduction in hardness is usually accompanied by an increase in ductility, thereby decreasing the brittleness of the </a:t>
            </a:r>
            <a:r>
              <a:rPr lang="en-MY" sz="1200" b="1" kern="1200" dirty="0" smtClean="0">
                <a:solidFill>
                  <a:schemeClr val="tx1"/>
                </a:solidFill>
                <a:effectLst/>
                <a:latin typeface="+mn-lt"/>
                <a:ea typeface="+mn-ea"/>
                <a:cs typeface="+mn-cs"/>
              </a:rPr>
              <a:t>metal</a:t>
            </a:r>
            <a:r>
              <a:rPr lang="en-MY" sz="1200" b="0" kern="1200" dirty="0" smtClean="0">
                <a:solidFill>
                  <a:schemeClr val="tx1"/>
                </a:solidFill>
                <a:effectLst/>
                <a:latin typeface="+mn-lt"/>
                <a:ea typeface="+mn-ea"/>
                <a:cs typeface="+mn-cs"/>
              </a:rPr>
              <a: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9</a:t>
            </a:fld>
            <a:endParaRPr lang="en-MY"/>
          </a:p>
        </p:txBody>
      </p:sp>
    </p:spTree>
    <p:extLst>
      <p:ext uri="{BB962C8B-B14F-4D97-AF65-F5344CB8AC3E}">
        <p14:creationId xmlns:p14="http://schemas.microsoft.com/office/powerpoint/2010/main" val="25779023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sz="1200" b="0" i="1" kern="1200" dirty="0" smtClean="0">
                <a:solidFill>
                  <a:schemeClr val="tx1"/>
                </a:solidFill>
                <a:effectLst/>
                <a:latin typeface="+mn-lt"/>
                <a:ea typeface="+mn-ea"/>
                <a:cs typeface="+mn-cs"/>
              </a:rPr>
              <a:t>X750</a:t>
            </a:r>
            <a:r>
              <a:rPr lang="en-MY" sz="1200" b="0" kern="1200" dirty="0" smtClean="0">
                <a:solidFill>
                  <a:schemeClr val="tx1"/>
                </a:solidFill>
                <a:effectLst/>
                <a:latin typeface="+mn-lt"/>
                <a:ea typeface="+mn-ea"/>
                <a:cs typeface="+mn-cs"/>
              </a:rPr>
              <a:t> Inconel is a nickel chromium alloy made precipitation </a:t>
            </a:r>
            <a:r>
              <a:rPr lang="en-MY" sz="1200" b="0" kern="1200" dirty="0" err="1" smtClean="0">
                <a:solidFill>
                  <a:schemeClr val="tx1"/>
                </a:solidFill>
                <a:effectLst/>
                <a:latin typeface="+mn-lt"/>
                <a:ea typeface="+mn-ea"/>
                <a:cs typeface="+mn-cs"/>
              </a:rPr>
              <a:t>hardenable</a:t>
            </a:r>
            <a:r>
              <a:rPr lang="en-MY" sz="1200" b="0" kern="1200" dirty="0" smtClean="0">
                <a:solidFill>
                  <a:schemeClr val="tx1"/>
                </a:solidFill>
                <a:effectLst/>
                <a:latin typeface="+mn-lt"/>
                <a:ea typeface="+mn-ea"/>
                <a:cs typeface="+mn-cs"/>
              </a:rPr>
              <a:t> by additions of Al and </a:t>
            </a:r>
            <a:r>
              <a:rPr lang="en-MY" sz="1200" b="0" kern="1200" dirty="0" err="1" smtClean="0">
                <a:solidFill>
                  <a:schemeClr val="tx1"/>
                </a:solidFill>
                <a:effectLst/>
                <a:latin typeface="+mn-lt"/>
                <a:ea typeface="+mn-ea"/>
                <a:cs typeface="+mn-cs"/>
              </a:rPr>
              <a:t>Ti</a:t>
            </a:r>
            <a:r>
              <a:rPr lang="en-MY" sz="1200" b="0" kern="1200" dirty="0" smtClean="0">
                <a:solidFill>
                  <a:schemeClr val="tx1"/>
                </a:solidFill>
                <a:effectLst/>
                <a:latin typeface="+mn-lt"/>
                <a:ea typeface="+mn-ea"/>
                <a:cs typeface="+mn-cs"/>
              </a:rPr>
              <a:t>.</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11</a:t>
            </a:fld>
            <a:endParaRPr lang="en-MY"/>
          </a:p>
        </p:txBody>
      </p:sp>
    </p:spTree>
    <p:extLst>
      <p:ext uri="{BB962C8B-B14F-4D97-AF65-F5344CB8AC3E}">
        <p14:creationId xmlns:p14="http://schemas.microsoft.com/office/powerpoint/2010/main" val="5742880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In recent years, the management of</a:t>
            </a:r>
            <a:r>
              <a:rPr lang="en-MY" baseline="0" dirty="0" smtClean="0"/>
              <a:t> </a:t>
            </a:r>
            <a:r>
              <a:rPr lang="en-MY" dirty="0" smtClean="0"/>
              <a:t>water chemistries has been faced with new challenges that stem from two basic</a:t>
            </a:r>
          </a:p>
          <a:p>
            <a:r>
              <a:rPr lang="en-MY" dirty="0" smtClean="0"/>
              <a:t>requirements. The first is the extension of nuclear reactor lifetimes beyond their initial</a:t>
            </a:r>
            <a:r>
              <a:rPr lang="en-MY" baseline="0" dirty="0" smtClean="0"/>
              <a:t> </a:t>
            </a:r>
            <a:r>
              <a:rPr lang="en-MY" dirty="0" smtClean="0"/>
              <a:t>design values. The second requirement consists of efforts to achieve a higher level of fuel</a:t>
            </a:r>
            <a:r>
              <a:rPr lang="en-MY" baseline="0" dirty="0" smtClean="0"/>
              <a:t> </a:t>
            </a:r>
            <a:r>
              <a:rPr lang="en-MY" dirty="0" smtClean="0"/>
              <a:t>utilization, primarily through higher fuel burn-up, extension of fuel cycles and load</a:t>
            </a:r>
            <a:r>
              <a:rPr lang="en-MY" baseline="0" dirty="0" smtClean="0"/>
              <a:t> </a:t>
            </a:r>
            <a:r>
              <a:rPr lang="en-MY" dirty="0" smtClean="0"/>
              <a:t>changes.  The third is new changes and design modifications of fuel elements,</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18</a:t>
            </a:fld>
            <a:endParaRPr lang="en-MY"/>
          </a:p>
        </p:txBody>
      </p:sp>
    </p:spTree>
    <p:extLst>
      <p:ext uri="{BB962C8B-B14F-4D97-AF65-F5344CB8AC3E}">
        <p14:creationId xmlns:p14="http://schemas.microsoft.com/office/powerpoint/2010/main" val="3571199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MY" dirty="0" smtClean="0"/>
              <a:t>If the environment is properly controlled, the oxide film formed will lead to a reduction in the rate of corrosion until a steady-state condition is reached between oxide film thickness (protective) and the general corrosion rate. </a:t>
            </a:r>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24</a:t>
            </a:fld>
            <a:endParaRPr lang="en-MY"/>
          </a:p>
        </p:txBody>
      </p:sp>
    </p:spTree>
    <p:extLst>
      <p:ext uri="{BB962C8B-B14F-4D97-AF65-F5344CB8AC3E}">
        <p14:creationId xmlns:p14="http://schemas.microsoft.com/office/powerpoint/2010/main" val="916756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This increased susceptibility is attributed mostly to the about 200 ppb oxygen in the BWR coolant, although differences in pH and temperature are also factors.</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26</a:t>
            </a:fld>
            <a:endParaRPr lang="en-MY"/>
          </a:p>
        </p:txBody>
      </p:sp>
    </p:spTree>
    <p:extLst>
      <p:ext uri="{BB962C8B-B14F-4D97-AF65-F5344CB8AC3E}">
        <p14:creationId xmlns:p14="http://schemas.microsoft.com/office/powerpoint/2010/main" val="36563745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dirty="0" smtClean="0"/>
              <a:t>This increased susceptibility is attributed mostly to the about 200 ppb oxygen in the BWR coolant, although differences in pH and temperature are also factors.</a:t>
            </a:r>
          </a:p>
          <a:p>
            <a:endParaRPr lang="en-MY" dirty="0"/>
          </a:p>
        </p:txBody>
      </p:sp>
      <p:sp>
        <p:nvSpPr>
          <p:cNvPr id="4" name="Slide Number Placeholder 3"/>
          <p:cNvSpPr>
            <a:spLocks noGrp="1"/>
          </p:cNvSpPr>
          <p:nvPr>
            <p:ph type="sldNum" sz="quarter" idx="10"/>
          </p:nvPr>
        </p:nvSpPr>
        <p:spPr/>
        <p:txBody>
          <a:bodyPr/>
          <a:lstStyle/>
          <a:p>
            <a:fld id="{30D42A4B-3878-42EE-8797-C31C71C3E788}" type="slidenum">
              <a:rPr lang="en-MY" smtClean="0"/>
              <a:pPr/>
              <a:t>27</a:t>
            </a:fld>
            <a:endParaRPr lang="en-MY"/>
          </a:p>
        </p:txBody>
      </p:sp>
    </p:spTree>
    <p:extLst>
      <p:ext uri="{BB962C8B-B14F-4D97-AF65-F5344CB8AC3E}">
        <p14:creationId xmlns:p14="http://schemas.microsoft.com/office/powerpoint/2010/main" val="11417242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dirty="0"/>
              <a:pPr/>
              <a:t>10/27/2015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dirty="0"/>
              <a:pPr/>
              <a:t>10/27/2015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dirty="0"/>
              <a:pPr/>
              <a:t>10/27/2015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dirty="0"/>
              <a:pPr/>
              <a:t>10/27/2015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9637A9-119A-49DA-BD12-AAC58B377D80}"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6F077B-A50F-4D64-8574-E2D6A98A5553}" type="datetimeFigureOut">
              <a:rPr lang="en-US" dirty="0"/>
              <a:pPr/>
              <a:t>10/27/2015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pPr/>
              <a:t>‹#›</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dirty="0"/>
              <a:pPr/>
              <a:t>10/27/2015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dirty="0"/>
              <a:pPr/>
              <a:t>10/27/2015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dirty="0"/>
              <a:pPr/>
              <a:t>10/27/2015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1D102C1E-28F2-47E9-802D-339E64E2F920}" type="datetimeFigureOut">
              <a:rPr lang="en-US" dirty="0"/>
              <a:pPr/>
              <a:t>10/27/2015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4271A48-F18A-45B3-BC05-1E27DA3F88AF}" type="datetimeFigureOut">
              <a:rPr lang="en-US" dirty="0"/>
              <a:pPr/>
              <a:t>10/27/2015</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5B747F8-9654-4282-85D2-65F41AAE7A75}" type="datetimeFigureOut">
              <a:rPr lang="en-US" dirty="0"/>
              <a:pPr/>
              <a:t>10/27/2015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5DC5B261-8843-42D1-AAFC-05E20E2D9B97}" type="datetimeFigureOut">
              <a:rPr lang="en-US" dirty="0"/>
              <a:pPr/>
              <a:t>10/27/2015</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6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MY" b="1" dirty="0" smtClean="0"/>
              <a:t>NUCLEAR REACTOR MATERIALS</a:t>
            </a:r>
            <a:endParaRPr lang="en-MY" b="1" dirty="0"/>
          </a:p>
        </p:txBody>
      </p:sp>
      <p:sp>
        <p:nvSpPr>
          <p:cNvPr id="3" name="Subtitle 2"/>
          <p:cNvSpPr>
            <a:spLocks noGrp="1"/>
          </p:cNvSpPr>
          <p:nvPr>
            <p:ph type="subTitle" idx="1"/>
          </p:nvPr>
        </p:nvSpPr>
        <p:spPr/>
        <p:txBody>
          <a:bodyPr/>
          <a:lstStyle/>
          <a:p>
            <a:r>
              <a:rPr lang="en-MY" dirty="0"/>
              <a:t>2. </a:t>
            </a:r>
            <a:r>
              <a:rPr lang="en-MY" dirty="0" smtClean="0"/>
              <a:t>Materials in </a:t>
            </a:r>
            <a:r>
              <a:rPr lang="en-MY" dirty="0" err="1" smtClean="0"/>
              <a:t>pwr</a:t>
            </a:r>
            <a:endParaRPr lang="en-MY" dirty="0" smtClean="0"/>
          </a:p>
        </p:txBody>
      </p:sp>
    </p:spTree>
    <p:extLst>
      <p:ext uri="{BB962C8B-B14F-4D97-AF65-F5344CB8AC3E}">
        <p14:creationId xmlns:p14="http://schemas.microsoft.com/office/powerpoint/2010/main" val="22279249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Neutron Reflector </a:t>
            </a:r>
          </a:p>
        </p:txBody>
      </p:sp>
      <p:pic>
        <p:nvPicPr>
          <p:cNvPr id="4" name="Picture 3"/>
          <p:cNvPicPr>
            <a:picLocks noChangeAspect="1"/>
          </p:cNvPicPr>
          <p:nvPr/>
        </p:nvPicPr>
        <p:blipFill>
          <a:blip r:embed="rId2"/>
          <a:stretch>
            <a:fillRect/>
          </a:stretch>
        </p:blipFill>
        <p:spPr>
          <a:xfrm>
            <a:off x="1919156" y="1981961"/>
            <a:ext cx="6437444" cy="4289370"/>
          </a:xfrm>
          <a:prstGeom prst="rect">
            <a:avLst/>
          </a:prstGeom>
        </p:spPr>
      </p:pic>
    </p:spTree>
    <p:extLst>
      <p:ext uri="{BB962C8B-B14F-4D97-AF65-F5344CB8AC3E}">
        <p14:creationId xmlns:p14="http://schemas.microsoft.com/office/powerpoint/2010/main" val="34134236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Control Rod and Guide Tube Assemblies </a:t>
            </a:r>
          </a:p>
        </p:txBody>
      </p:sp>
      <p:pic>
        <p:nvPicPr>
          <p:cNvPr id="4" name="Picture 3"/>
          <p:cNvPicPr>
            <a:picLocks noChangeAspect="1"/>
          </p:cNvPicPr>
          <p:nvPr/>
        </p:nvPicPr>
        <p:blipFill>
          <a:blip r:embed="rId3"/>
          <a:stretch>
            <a:fillRect/>
          </a:stretch>
        </p:blipFill>
        <p:spPr>
          <a:xfrm>
            <a:off x="3140278" y="2023692"/>
            <a:ext cx="5972404" cy="4144928"/>
          </a:xfrm>
          <a:prstGeom prst="rect">
            <a:avLst/>
          </a:prstGeom>
        </p:spPr>
      </p:pic>
    </p:spTree>
    <p:extLst>
      <p:ext uri="{BB962C8B-B14F-4D97-AF65-F5344CB8AC3E}">
        <p14:creationId xmlns:p14="http://schemas.microsoft.com/office/powerpoint/2010/main" val="20058497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Water Coolant Piping</a:t>
            </a:r>
          </a:p>
        </p:txBody>
      </p:sp>
      <p:pic>
        <p:nvPicPr>
          <p:cNvPr id="5" name="Picture 4"/>
          <p:cNvPicPr>
            <a:picLocks noChangeAspect="1"/>
          </p:cNvPicPr>
          <p:nvPr/>
        </p:nvPicPr>
        <p:blipFill>
          <a:blip r:embed="rId2"/>
          <a:stretch>
            <a:fillRect/>
          </a:stretch>
        </p:blipFill>
        <p:spPr>
          <a:xfrm>
            <a:off x="1774065" y="1858178"/>
            <a:ext cx="7219974" cy="4377522"/>
          </a:xfrm>
          <a:prstGeom prst="rect">
            <a:avLst/>
          </a:prstGeom>
        </p:spPr>
      </p:pic>
    </p:spTree>
    <p:extLst>
      <p:ext uri="{BB962C8B-B14F-4D97-AF65-F5344CB8AC3E}">
        <p14:creationId xmlns:p14="http://schemas.microsoft.com/office/powerpoint/2010/main" val="14658599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
            </a:r>
            <a:br>
              <a:rPr lang="en-MY" dirty="0" smtClean="0"/>
            </a:br>
            <a:endParaRPr lang="en-MY" dirty="0"/>
          </a:p>
        </p:txBody>
      </p:sp>
      <p:pic>
        <p:nvPicPr>
          <p:cNvPr id="4" name="Picture 3"/>
          <p:cNvPicPr>
            <a:picLocks noChangeAspect="1"/>
          </p:cNvPicPr>
          <p:nvPr/>
        </p:nvPicPr>
        <p:blipFill>
          <a:blip r:embed="rId2"/>
          <a:stretch>
            <a:fillRect/>
          </a:stretch>
        </p:blipFill>
        <p:spPr>
          <a:xfrm>
            <a:off x="3298900" y="1947438"/>
            <a:ext cx="5655159" cy="4328136"/>
          </a:xfrm>
          <a:prstGeom prst="rect">
            <a:avLst/>
          </a:prstGeom>
        </p:spPr>
      </p:pic>
    </p:spTree>
    <p:extLst>
      <p:ext uri="{BB962C8B-B14F-4D97-AF65-F5344CB8AC3E}">
        <p14:creationId xmlns:p14="http://schemas.microsoft.com/office/powerpoint/2010/main" val="267501178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Steam Generator </a:t>
            </a:r>
          </a:p>
        </p:txBody>
      </p:sp>
      <p:pic>
        <p:nvPicPr>
          <p:cNvPr id="4" name="Picture 3"/>
          <p:cNvPicPr>
            <a:picLocks noChangeAspect="1"/>
          </p:cNvPicPr>
          <p:nvPr/>
        </p:nvPicPr>
        <p:blipFill>
          <a:blip r:embed="rId2"/>
          <a:stretch>
            <a:fillRect/>
          </a:stretch>
        </p:blipFill>
        <p:spPr>
          <a:xfrm>
            <a:off x="2877577" y="1858404"/>
            <a:ext cx="5644123" cy="4482891"/>
          </a:xfrm>
          <a:prstGeom prst="rect">
            <a:avLst/>
          </a:prstGeom>
        </p:spPr>
      </p:pic>
    </p:spTree>
    <p:extLst>
      <p:ext uri="{BB962C8B-B14F-4D97-AF65-F5344CB8AC3E}">
        <p14:creationId xmlns:p14="http://schemas.microsoft.com/office/powerpoint/2010/main" val="33158503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Pressurizer </a:t>
            </a:r>
          </a:p>
        </p:txBody>
      </p:sp>
      <p:pic>
        <p:nvPicPr>
          <p:cNvPr id="4" name="Picture 3"/>
          <p:cNvPicPr>
            <a:picLocks noChangeAspect="1"/>
          </p:cNvPicPr>
          <p:nvPr/>
        </p:nvPicPr>
        <p:blipFill>
          <a:blip r:embed="rId2"/>
          <a:stretch>
            <a:fillRect/>
          </a:stretch>
        </p:blipFill>
        <p:spPr>
          <a:xfrm>
            <a:off x="2130197" y="1880880"/>
            <a:ext cx="6137504" cy="4375183"/>
          </a:xfrm>
          <a:prstGeom prst="rect">
            <a:avLst/>
          </a:prstGeom>
        </p:spPr>
      </p:pic>
    </p:spTree>
    <p:extLst>
      <p:ext uri="{BB962C8B-B14F-4D97-AF65-F5344CB8AC3E}">
        <p14:creationId xmlns:p14="http://schemas.microsoft.com/office/powerpoint/2010/main" val="115272637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MY" sz="5400" b="1" dirty="0" smtClean="0"/>
              <a:t>3.Corrosion-Related </a:t>
            </a:r>
            <a:r>
              <a:rPr lang="en-MY" sz="5400" b="1" dirty="0"/>
              <a:t>Issues in PWR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342640008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Plant capacity losses from materials degradation</a:t>
            </a:r>
          </a:p>
        </p:txBody>
      </p:sp>
      <p:sp>
        <p:nvSpPr>
          <p:cNvPr id="4" name="Rectangle 3"/>
          <p:cNvSpPr/>
          <p:nvPr/>
        </p:nvSpPr>
        <p:spPr>
          <a:xfrm>
            <a:off x="2205789" y="5738433"/>
            <a:ext cx="8516754" cy="369332"/>
          </a:xfrm>
          <a:prstGeom prst="rect">
            <a:avLst/>
          </a:prstGeom>
        </p:spPr>
        <p:txBody>
          <a:bodyPr wrap="square">
            <a:spAutoFit/>
          </a:bodyPr>
          <a:lstStyle/>
          <a:p>
            <a:r>
              <a:rPr lang="en-MY" dirty="0"/>
              <a:t>The loss in capacity factor due to material degradation issues for PWRs and BWRs</a:t>
            </a:r>
          </a:p>
        </p:txBody>
      </p:sp>
      <p:pic>
        <p:nvPicPr>
          <p:cNvPr id="6" name="Picture 5"/>
          <p:cNvPicPr>
            <a:picLocks noChangeAspect="1"/>
          </p:cNvPicPr>
          <p:nvPr/>
        </p:nvPicPr>
        <p:blipFill>
          <a:blip r:embed="rId2"/>
          <a:stretch>
            <a:fillRect/>
          </a:stretch>
        </p:blipFill>
        <p:spPr>
          <a:xfrm>
            <a:off x="277633" y="2313349"/>
            <a:ext cx="5246160" cy="3064767"/>
          </a:xfrm>
          <a:prstGeom prst="rect">
            <a:avLst/>
          </a:prstGeom>
        </p:spPr>
      </p:pic>
      <p:pic>
        <p:nvPicPr>
          <p:cNvPr id="8" name="Picture 7"/>
          <p:cNvPicPr>
            <a:picLocks noChangeAspect="1"/>
          </p:cNvPicPr>
          <p:nvPr/>
        </p:nvPicPr>
        <p:blipFill>
          <a:blip r:embed="rId3"/>
          <a:stretch>
            <a:fillRect/>
          </a:stretch>
        </p:blipFill>
        <p:spPr>
          <a:xfrm>
            <a:off x="5523793" y="2504360"/>
            <a:ext cx="5669581" cy="2873756"/>
          </a:xfrm>
          <a:prstGeom prst="rect">
            <a:avLst/>
          </a:prstGeom>
        </p:spPr>
      </p:pic>
    </p:spTree>
    <p:extLst>
      <p:ext uri="{BB962C8B-B14F-4D97-AF65-F5344CB8AC3E}">
        <p14:creationId xmlns:p14="http://schemas.microsoft.com/office/powerpoint/2010/main" val="1054397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Water Chemistry</a:t>
            </a:r>
          </a:p>
        </p:txBody>
      </p:sp>
      <p:sp>
        <p:nvSpPr>
          <p:cNvPr id="3" name="Content Placeholder 2"/>
          <p:cNvSpPr>
            <a:spLocks noGrp="1"/>
          </p:cNvSpPr>
          <p:nvPr>
            <p:ph idx="1"/>
          </p:nvPr>
        </p:nvSpPr>
        <p:spPr/>
        <p:txBody>
          <a:bodyPr>
            <a:noAutofit/>
          </a:bodyPr>
          <a:lstStyle/>
          <a:p>
            <a:pPr marL="0" indent="0">
              <a:buNone/>
            </a:pPr>
            <a:r>
              <a:rPr lang="en-MY" sz="2400" dirty="0"/>
              <a:t>Structural materials of PWR/BWR are exposed to the </a:t>
            </a:r>
            <a:r>
              <a:rPr lang="en-MY" sz="2400" dirty="0" smtClean="0"/>
              <a:t>high-temperature </a:t>
            </a:r>
            <a:r>
              <a:rPr lang="en-MY" sz="2400" dirty="0"/>
              <a:t>cooling water. </a:t>
            </a:r>
            <a:endParaRPr lang="en-MY" sz="2400" dirty="0" smtClean="0"/>
          </a:p>
          <a:p>
            <a:pPr marL="0" indent="0">
              <a:buNone/>
            </a:pPr>
            <a:r>
              <a:rPr lang="en-MY" sz="2400" dirty="0" smtClean="0"/>
              <a:t>In </a:t>
            </a:r>
            <a:r>
              <a:rPr lang="en-MY" sz="2400" dirty="0"/>
              <a:t>the corrosive environments, chemical </a:t>
            </a:r>
            <a:r>
              <a:rPr lang="en-MY" sz="2400" dirty="0" smtClean="0"/>
              <a:t>interactions </a:t>
            </a:r>
            <a:r>
              <a:rPr lang="en-MY" sz="2400" dirty="0"/>
              <a:t>between the materials and water caused various kind of </a:t>
            </a:r>
            <a:r>
              <a:rPr lang="en-MY" sz="2400" dirty="0" smtClean="0"/>
              <a:t>material </a:t>
            </a:r>
            <a:r>
              <a:rPr lang="en-MY" sz="2400" dirty="0"/>
              <a:t>degradation and consequent problems on the components. </a:t>
            </a:r>
          </a:p>
          <a:p>
            <a:pPr marL="0" indent="0">
              <a:buNone/>
            </a:pPr>
            <a:r>
              <a:rPr lang="en-MY" sz="2400" dirty="0"/>
              <a:t>Therefore, a quality of  cooling water or water chemistry is one of </a:t>
            </a:r>
            <a:r>
              <a:rPr lang="en-MY" sz="2400" dirty="0" smtClean="0"/>
              <a:t>the </a:t>
            </a:r>
            <a:r>
              <a:rPr lang="en-MY" sz="2400" dirty="0"/>
              <a:t>most important issue for the operation of NPPs</a:t>
            </a:r>
            <a:r>
              <a:rPr lang="en-MY" sz="2400" dirty="0" smtClean="0"/>
              <a:t>.</a:t>
            </a:r>
          </a:p>
          <a:p>
            <a:pPr marL="0" indent="0">
              <a:buNone/>
            </a:pPr>
            <a:r>
              <a:rPr lang="en-MY" sz="2400" dirty="0" smtClean="0"/>
              <a:t>Current challenge of the management of water chemistry:</a:t>
            </a:r>
          </a:p>
          <a:p>
            <a:pPr>
              <a:buFontTx/>
              <a:buChar char="-"/>
            </a:pPr>
            <a:r>
              <a:rPr lang="en-MY" sz="2400" dirty="0" smtClean="0"/>
              <a:t>Reactor lifetime</a:t>
            </a:r>
          </a:p>
          <a:p>
            <a:pPr>
              <a:buFontTx/>
              <a:buChar char="-"/>
            </a:pPr>
            <a:r>
              <a:rPr lang="en-MY" sz="2400" dirty="0" smtClean="0"/>
              <a:t>Fuel utilization</a:t>
            </a:r>
            <a:endParaRPr lang="en-MY" sz="2400" dirty="0"/>
          </a:p>
        </p:txBody>
      </p:sp>
    </p:spTree>
    <p:extLst>
      <p:ext uri="{BB962C8B-B14F-4D97-AF65-F5344CB8AC3E}">
        <p14:creationId xmlns:p14="http://schemas.microsoft.com/office/powerpoint/2010/main" val="3860512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Materials Integrity in the Reactor Coolant System</a:t>
            </a:r>
          </a:p>
        </p:txBody>
      </p:sp>
      <p:sp>
        <p:nvSpPr>
          <p:cNvPr id="3" name="Content Placeholder 2"/>
          <p:cNvSpPr>
            <a:spLocks noGrp="1"/>
          </p:cNvSpPr>
          <p:nvPr>
            <p:ph idx="1"/>
          </p:nvPr>
        </p:nvSpPr>
        <p:spPr/>
        <p:txBody>
          <a:bodyPr>
            <a:normAutofit/>
          </a:bodyPr>
          <a:lstStyle/>
          <a:p>
            <a:r>
              <a:rPr lang="en-MY" sz="2400" dirty="0"/>
              <a:t>Austenitic stainless steels (e.g., Type 304, 316, and A-286) and nickel-base alloys (e.g</a:t>
            </a:r>
            <a:r>
              <a:rPr lang="en-MY" sz="2400" dirty="0" smtClean="0"/>
              <a:t>., Alloys </a:t>
            </a:r>
            <a:r>
              <a:rPr lang="en-MY" sz="2400" dirty="0"/>
              <a:t>600, 690, X-750, and 718) are major construction materials used in the </a:t>
            </a:r>
            <a:r>
              <a:rPr lang="en-MY" sz="2400" dirty="0" smtClean="0"/>
              <a:t>reactor coolant </a:t>
            </a:r>
            <a:r>
              <a:rPr lang="en-MY" sz="2400" dirty="0"/>
              <a:t>system (RCS).  </a:t>
            </a:r>
            <a:endParaRPr lang="en-MY" sz="2400" dirty="0" smtClean="0"/>
          </a:p>
          <a:p>
            <a:r>
              <a:rPr lang="en-MY" sz="2400" dirty="0" smtClean="0"/>
              <a:t>Typical </a:t>
            </a:r>
            <a:r>
              <a:rPr lang="en-MY" sz="2400" dirty="0"/>
              <a:t>applications of Alloy 600 in the RCS include </a:t>
            </a:r>
            <a:r>
              <a:rPr lang="en-MY" sz="2400" dirty="0" smtClean="0"/>
              <a:t>steam generator </a:t>
            </a:r>
            <a:r>
              <a:rPr lang="en-MY" sz="2400" dirty="0"/>
              <a:t>tubes and plugs, pressurizer instrument nozzles, pressurizer heaters </a:t>
            </a:r>
            <a:r>
              <a:rPr lang="en-MY" sz="2400" dirty="0" smtClean="0"/>
              <a:t>and heater </a:t>
            </a:r>
            <a:r>
              <a:rPr lang="en-MY" sz="2400" dirty="0"/>
              <a:t>sleeves, piping safe ends, and hot leg instrument nozzles. </a:t>
            </a:r>
          </a:p>
          <a:p>
            <a:r>
              <a:rPr lang="en-MY" sz="2400" dirty="0" smtClean="0"/>
              <a:t>High </a:t>
            </a:r>
            <a:r>
              <a:rPr lang="en-MY" sz="2400" dirty="0"/>
              <a:t>strength alloys X-750, 718, and A-286 are extensively used in </a:t>
            </a:r>
            <a:r>
              <a:rPr lang="en-MY" sz="2400" dirty="0" smtClean="0"/>
              <a:t>core internals </a:t>
            </a:r>
            <a:r>
              <a:rPr lang="en-MY" sz="2400" dirty="0"/>
              <a:t>as bolts, springs, and guide pins. </a:t>
            </a:r>
          </a:p>
        </p:txBody>
      </p:sp>
    </p:spTree>
    <p:extLst>
      <p:ext uri="{BB962C8B-B14F-4D97-AF65-F5344CB8AC3E}">
        <p14:creationId xmlns:p14="http://schemas.microsoft.com/office/powerpoint/2010/main" val="1089994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In this Chapter</a:t>
            </a:r>
            <a:endParaRPr lang="en-MY" dirty="0"/>
          </a:p>
        </p:txBody>
      </p:sp>
      <p:sp>
        <p:nvSpPr>
          <p:cNvPr id="3" name="Content Placeholder 2"/>
          <p:cNvSpPr>
            <a:spLocks noGrp="1"/>
          </p:cNvSpPr>
          <p:nvPr>
            <p:ph idx="1"/>
          </p:nvPr>
        </p:nvSpPr>
        <p:spPr/>
        <p:txBody>
          <a:bodyPr>
            <a:normAutofit/>
          </a:bodyPr>
          <a:lstStyle/>
          <a:p>
            <a:pPr marL="457200" indent="-457200">
              <a:buFont typeface="+mj-lt"/>
              <a:buAutoNum type="arabicPeriod"/>
            </a:pPr>
            <a:r>
              <a:rPr lang="en-MY" sz="3200" dirty="0" smtClean="0"/>
              <a:t>Major component and degradation mechanisms</a:t>
            </a:r>
          </a:p>
          <a:p>
            <a:pPr marL="457200" indent="-457200">
              <a:buFont typeface="+mj-lt"/>
              <a:buAutoNum type="arabicPeriod"/>
            </a:pPr>
            <a:r>
              <a:rPr lang="en-MY" sz="3200" dirty="0"/>
              <a:t> Design and Materials of PWR Components </a:t>
            </a:r>
            <a:endParaRPr lang="en-MY" sz="3200" dirty="0" smtClean="0"/>
          </a:p>
          <a:p>
            <a:pPr marL="457200" indent="-457200">
              <a:buFont typeface="+mj-lt"/>
              <a:buAutoNum type="arabicPeriod"/>
            </a:pPr>
            <a:r>
              <a:rPr lang="en-MY" sz="3200" dirty="0"/>
              <a:t> Corrosion-Related Issues in PWR </a:t>
            </a:r>
          </a:p>
        </p:txBody>
      </p:sp>
    </p:spTree>
    <p:extLst>
      <p:ext uri="{BB962C8B-B14F-4D97-AF65-F5344CB8AC3E}">
        <p14:creationId xmlns:p14="http://schemas.microsoft.com/office/powerpoint/2010/main" val="16158505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Major roles </a:t>
            </a:r>
            <a:r>
              <a:rPr lang="en-MY" dirty="0" smtClean="0"/>
              <a:t>of </a:t>
            </a:r>
            <a:r>
              <a:rPr lang="en-MY" dirty="0"/>
              <a:t>cooling water</a:t>
            </a:r>
          </a:p>
        </p:txBody>
      </p:sp>
      <p:pic>
        <p:nvPicPr>
          <p:cNvPr id="4" name="Picture 3"/>
          <p:cNvPicPr>
            <a:picLocks noChangeAspect="1"/>
          </p:cNvPicPr>
          <p:nvPr/>
        </p:nvPicPr>
        <p:blipFill>
          <a:blip r:embed="rId2"/>
          <a:stretch>
            <a:fillRect/>
          </a:stretch>
        </p:blipFill>
        <p:spPr>
          <a:xfrm>
            <a:off x="2046185" y="1833612"/>
            <a:ext cx="6700773" cy="4405599"/>
          </a:xfrm>
          <a:prstGeom prst="rect">
            <a:avLst/>
          </a:prstGeom>
        </p:spPr>
      </p:pic>
    </p:spTree>
    <p:extLst>
      <p:ext uri="{BB962C8B-B14F-4D97-AF65-F5344CB8AC3E}">
        <p14:creationId xmlns:p14="http://schemas.microsoft.com/office/powerpoint/2010/main" val="34015760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Material atlas of PWR primary and secondary cooling systems</a:t>
            </a:r>
          </a:p>
        </p:txBody>
      </p:sp>
      <p:pic>
        <p:nvPicPr>
          <p:cNvPr id="4" name="Picture 3"/>
          <p:cNvPicPr>
            <a:picLocks noChangeAspect="1"/>
          </p:cNvPicPr>
          <p:nvPr/>
        </p:nvPicPr>
        <p:blipFill>
          <a:blip r:embed="rId2"/>
          <a:stretch>
            <a:fillRect/>
          </a:stretch>
        </p:blipFill>
        <p:spPr>
          <a:xfrm>
            <a:off x="2192617" y="1919598"/>
            <a:ext cx="7107794" cy="4335754"/>
          </a:xfrm>
          <a:prstGeom prst="rect">
            <a:avLst/>
          </a:prstGeom>
        </p:spPr>
      </p:pic>
    </p:spTree>
    <p:extLst>
      <p:ext uri="{BB962C8B-B14F-4D97-AF65-F5344CB8AC3E}">
        <p14:creationId xmlns:p14="http://schemas.microsoft.com/office/powerpoint/2010/main" val="10697511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MY" dirty="0"/>
              <a:t>I</a:t>
            </a:r>
            <a:r>
              <a:rPr lang="en-MY" dirty="0" smtClean="0"/>
              <a:t>nteractions between </a:t>
            </a:r>
            <a:r>
              <a:rPr lang="en-MY" dirty="0"/>
              <a:t>cooling water and structural materials </a:t>
            </a:r>
          </a:p>
        </p:txBody>
      </p:sp>
      <p:pic>
        <p:nvPicPr>
          <p:cNvPr id="4" name="Picture 3"/>
          <p:cNvPicPr>
            <a:picLocks noChangeAspect="1"/>
          </p:cNvPicPr>
          <p:nvPr/>
        </p:nvPicPr>
        <p:blipFill>
          <a:blip r:embed="rId2"/>
          <a:stretch>
            <a:fillRect/>
          </a:stretch>
        </p:blipFill>
        <p:spPr>
          <a:xfrm>
            <a:off x="1097280" y="2278885"/>
            <a:ext cx="9768853" cy="3239921"/>
          </a:xfrm>
          <a:prstGeom prst="rect">
            <a:avLst/>
          </a:prstGeom>
        </p:spPr>
      </p:pic>
    </p:spTree>
    <p:extLst>
      <p:ext uri="{BB962C8B-B14F-4D97-AF65-F5344CB8AC3E}">
        <p14:creationId xmlns:p14="http://schemas.microsoft.com/office/powerpoint/2010/main" val="168965064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Locations for in-line monitoring and sampling in PWR </a:t>
            </a:r>
          </a:p>
        </p:txBody>
      </p:sp>
      <p:pic>
        <p:nvPicPr>
          <p:cNvPr id="4" name="Picture 3"/>
          <p:cNvPicPr>
            <a:picLocks noChangeAspect="1"/>
          </p:cNvPicPr>
          <p:nvPr/>
        </p:nvPicPr>
        <p:blipFill>
          <a:blip r:embed="rId2"/>
          <a:stretch>
            <a:fillRect/>
          </a:stretch>
        </p:blipFill>
        <p:spPr>
          <a:xfrm>
            <a:off x="2060508" y="1833613"/>
            <a:ext cx="7011304" cy="4480429"/>
          </a:xfrm>
          <a:prstGeom prst="rect">
            <a:avLst/>
          </a:prstGeom>
        </p:spPr>
      </p:pic>
    </p:spTree>
    <p:extLst>
      <p:ext uri="{BB962C8B-B14F-4D97-AF65-F5344CB8AC3E}">
        <p14:creationId xmlns:p14="http://schemas.microsoft.com/office/powerpoint/2010/main" val="12574953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Water chemistry impacts both general corrosion and stress corrosion cracking (SCC) </a:t>
            </a:r>
            <a:r>
              <a:rPr lang="en-MY" sz="2400" dirty="0" smtClean="0"/>
              <a:t>of RCS </a:t>
            </a:r>
            <a:r>
              <a:rPr lang="en-MY" sz="2400" dirty="0"/>
              <a:t>materials.  </a:t>
            </a:r>
            <a:endParaRPr lang="en-MY" sz="2400" dirty="0" smtClean="0"/>
          </a:p>
          <a:p>
            <a:r>
              <a:rPr lang="en-MY" sz="2400" dirty="0" smtClean="0"/>
              <a:t>General </a:t>
            </a:r>
            <a:r>
              <a:rPr lang="en-MY" sz="2400" dirty="0"/>
              <a:t>corrosion is an oxidation process which occurs </a:t>
            </a:r>
            <a:r>
              <a:rPr lang="en-MY" sz="2400" dirty="0" smtClean="0"/>
              <a:t>relatively uniformly </a:t>
            </a:r>
            <a:r>
              <a:rPr lang="en-MY" sz="2400" dirty="0"/>
              <a:t>over a material surface. </a:t>
            </a:r>
            <a:endParaRPr lang="en-MY" sz="2400" dirty="0" smtClean="0"/>
          </a:p>
          <a:p>
            <a:r>
              <a:rPr lang="en-MY" sz="2400" dirty="0" smtClean="0"/>
              <a:t>Some </a:t>
            </a:r>
            <a:r>
              <a:rPr lang="en-MY" sz="2400" dirty="0"/>
              <a:t>of the corrosion products released from system surfaces will </a:t>
            </a:r>
            <a:r>
              <a:rPr lang="en-MY" sz="2400" dirty="0" smtClean="0"/>
              <a:t>form deposits </a:t>
            </a:r>
            <a:r>
              <a:rPr lang="en-MY" sz="2400" dirty="0"/>
              <a:t>on the fuel elements.  Activation products of species present in such </a:t>
            </a:r>
            <a:r>
              <a:rPr lang="en-MY" sz="2400" dirty="0" smtClean="0"/>
              <a:t>deposits (e.g</a:t>
            </a:r>
            <a:r>
              <a:rPr lang="en-MY" sz="2400" dirty="0"/>
              <a:t>., Co-58, Co-60) and their release, transport, and deposition on out-of-core </a:t>
            </a:r>
            <a:r>
              <a:rPr lang="en-MY" sz="2400" dirty="0" smtClean="0"/>
              <a:t>surfaces lead </a:t>
            </a:r>
            <a:r>
              <a:rPr lang="en-MY" sz="2400" dirty="0"/>
              <a:t>to increased plant radiation levels</a:t>
            </a:r>
          </a:p>
        </p:txBody>
      </p:sp>
    </p:spTree>
    <p:extLst>
      <p:ext uri="{BB962C8B-B14F-4D97-AF65-F5344CB8AC3E}">
        <p14:creationId xmlns:p14="http://schemas.microsoft.com/office/powerpoint/2010/main" val="3637551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S</a:t>
            </a:r>
            <a:r>
              <a:rPr lang="en-MY" dirty="0" smtClean="0"/>
              <a:t>tress </a:t>
            </a:r>
            <a:r>
              <a:rPr lang="en-MY" dirty="0"/>
              <a:t>corrosion </a:t>
            </a:r>
            <a:r>
              <a:rPr lang="en-MY" dirty="0" smtClean="0"/>
              <a:t>cracking</a:t>
            </a:r>
            <a:endParaRPr lang="en-MY" dirty="0"/>
          </a:p>
        </p:txBody>
      </p:sp>
      <p:sp>
        <p:nvSpPr>
          <p:cNvPr id="3" name="Content Placeholder 2"/>
          <p:cNvSpPr>
            <a:spLocks noGrp="1"/>
          </p:cNvSpPr>
          <p:nvPr>
            <p:ph idx="1"/>
          </p:nvPr>
        </p:nvSpPr>
        <p:spPr/>
        <p:txBody>
          <a:bodyPr>
            <a:noAutofit/>
          </a:bodyPr>
          <a:lstStyle/>
          <a:p>
            <a:pPr algn="just"/>
            <a:r>
              <a:rPr lang="en-MY" sz="2400" dirty="0" smtClean="0"/>
              <a:t>SCC  </a:t>
            </a:r>
            <a:r>
              <a:rPr lang="en-MY" sz="2400" dirty="0"/>
              <a:t>is  the  term  given  to  crack  initiation  and  sub-critical  crack  growth  of  susceptible  alloys  under  the </a:t>
            </a:r>
            <a:r>
              <a:rPr lang="en-MY" sz="2400" dirty="0" smtClean="0"/>
              <a:t> influence </a:t>
            </a:r>
            <a:r>
              <a:rPr lang="en-MY" sz="2400" dirty="0"/>
              <a:t>of tensile stress and a ‘corrosive’ environment. </a:t>
            </a:r>
            <a:endParaRPr lang="en-MY" sz="2400" dirty="0" smtClean="0"/>
          </a:p>
          <a:p>
            <a:pPr algn="just"/>
            <a:r>
              <a:rPr lang="en-MY" sz="2400" dirty="0" smtClean="0"/>
              <a:t>SCC </a:t>
            </a:r>
            <a:r>
              <a:rPr lang="en-MY" sz="2400" dirty="0"/>
              <a:t>is a complex phenomenon driven by the synergistic </a:t>
            </a:r>
            <a:r>
              <a:rPr lang="en-MY" sz="2400" dirty="0" smtClean="0"/>
              <a:t>interaction </a:t>
            </a:r>
            <a:r>
              <a:rPr lang="en-MY" sz="2400" dirty="0"/>
              <a:t>of mechanical, electrochemical and </a:t>
            </a:r>
            <a:r>
              <a:rPr lang="en-MY" sz="2400" dirty="0" smtClean="0"/>
              <a:t>metallurgical </a:t>
            </a:r>
            <a:r>
              <a:rPr lang="en-MY" sz="2400" dirty="0"/>
              <a:t>factors</a:t>
            </a:r>
            <a:r>
              <a:rPr lang="en-MY" sz="2400" dirty="0" smtClean="0"/>
              <a:t>.</a:t>
            </a:r>
          </a:p>
          <a:p>
            <a:pPr algn="just"/>
            <a:r>
              <a:rPr lang="en-MY" sz="2400" dirty="0"/>
              <a:t>The results show that PWSCC of alloy 600 components </a:t>
            </a:r>
            <a:r>
              <a:rPr lang="en-MY" sz="2400" dirty="0" smtClean="0"/>
              <a:t>occurs </a:t>
            </a:r>
            <a:r>
              <a:rPr lang="en-MY" sz="2400" dirty="0"/>
              <a:t>when high tensile stress, a primary water environment, and a susceptible microstructure are simultaneously </a:t>
            </a:r>
            <a:r>
              <a:rPr lang="en-MY" sz="2400" dirty="0" smtClean="0"/>
              <a:t>present</a:t>
            </a:r>
            <a:r>
              <a:rPr lang="en-MY" sz="2400" dirty="0"/>
              <a:t>.</a:t>
            </a:r>
            <a:endParaRPr lang="en-MY" sz="2400" dirty="0" smtClean="0"/>
          </a:p>
          <a:p>
            <a:pPr algn="just"/>
            <a:r>
              <a:rPr lang="en-MY" sz="2400" dirty="0" smtClean="0"/>
              <a:t>PWSCC </a:t>
            </a:r>
            <a:r>
              <a:rPr lang="en-MY" sz="2400" dirty="0"/>
              <a:t>of the CRDM can </a:t>
            </a:r>
            <a:r>
              <a:rPr lang="en-MY" sz="2400" dirty="0" smtClean="0"/>
              <a:t>lead  </a:t>
            </a:r>
            <a:r>
              <a:rPr lang="en-MY" sz="2400" dirty="0"/>
              <a:t>to  boric  acid  corrosion  of  the  reactor  pressure  vessel  (RPV)  head  as  a  result  of  primary  water  leaks  and </a:t>
            </a:r>
            <a:r>
              <a:rPr lang="en-MY" sz="2400" dirty="0" smtClean="0"/>
              <a:t>therefore </a:t>
            </a:r>
            <a:r>
              <a:rPr lang="en-MY" sz="2400" dirty="0"/>
              <a:t>can have a significant impact on the plant safety.</a:t>
            </a:r>
            <a:endParaRPr lang="en-MY" sz="2400" dirty="0" smtClean="0"/>
          </a:p>
        </p:txBody>
      </p:sp>
    </p:spTree>
    <p:extLst>
      <p:ext uri="{BB962C8B-B14F-4D97-AF65-F5344CB8AC3E}">
        <p14:creationId xmlns:p14="http://schemas.microsoft.com/office/powerpoint/2010/main" val="18419598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Primary Water Stress Corrosion Cracking (PWSCC)</a:t>
            </a:r>
          </a:p>
        </p:txBody>
      </p:sp>
      <p:sp>
        <p:nvSpPr>
          <p:cNvPr id="3" name="Content Placeholder 2"/>
          <p:cNvSpPr>
            <a:spLocks noGrp="1"/>
          </p:cNvSpPr>
          <p:nvPr>
            <p:ph idx="1"/>
          </p:nvPr>
        </p:nvSpPr>
        <p:spPr/>
        <p:txBody>
          <a:bodyPr>
            <a:normAutofit/>
          </a:bodyPr>
          <a:lstStyle/>
          <a:p>
            <a:r>
              <a:rPr lang="en-MY" sz="2400" dirty="0"/>
              <a:t>Minimization of oxygen and halide concentrations in the RCS is necessary to </a:t>
            </a:r>
            <a:r>
              <a:rPr lang="en-MY" sz="2400" dirty="0" smtClean="0"/>
              <a:t>prevent SCC </a:t>
            </a:r>
            <a:r>
              <a:rPr lang="en-MY" sz="2400" dirty="0"/>
              <a:t>of austenitic stainless </a:t>
            </a:r>
            <a:r>
              <a:rPr lang="en-MY" sz="2400" dirty="0" smtClean="0"/>
              <a:t>steels</a:t>
            </a:r>
          </a:p>
          <a:p>
            <a:r>
              <a:rPr lang="en-MY" sz="2400" dirty="0"/>
              <a:t>There is substantial </a:t>
            </a:r>
            <a:r>
              <a:rPr lang="en-MY" sz="2400" dirty="0" smtClean="0"/>
              <a:t>literature describing </a:t>
            </a:r>
            <a:r>
              <a:rPr lang="en-MY" sz="2400" dirty="0"/>
              <a:t>the susceptibility of other RCS materials such as alloys 600, X-750, 718 </a:t>
            </a:r>
            <a:r>
              <a:rPr lang="en-MY" sz="2400" dirty="0" smtClean="0"/>
              <a:t>and A-286 </a:t>
            </a:r>
            <a:r>
              <a:rPr lang="en-MY" sz="2400" dirty="0"/>
              <a:t>to this type of </a:t>
            </a:r>
            <a:r>
              <a:rPr lang="en-MY" sz="2400" dirty="0" smtClean="0"/>
              <a:t>corrosion</a:t>
            </a:r>
          </a:p>
          <a:p>
            <a:r>
              <a:rPr lang="en-MY" sz="2400" dirty="0" smtClean="0"/>
              <a:t>Small </a:t>
            </a:r>
            <a:r>
              <a:rPr lang="en-MY" sz="2400" dirty="0"/>
              <a:t>concentrations of oxygen can </a:t>
            </a:r>
            <a:r>
              <a:rPr lang="en-MY" sz="2400" dirty="0" smtClean="0"/>
              <a:t>significantly increase </a:t>
            </a:r>
            <a:r>
              <a:rPr lang="en-MY" sz="2400" dirty="0"/>
              <a:t>the ECP and increase alloy susceptibility.  The strong influence of oxygen </a:t>
            </a:r>
            <a:r>
              <a:rPr lang="en-MY" sz="2400" dirty="0" smtClean="0"/>
              <a:t>is illustrated </a:t>
            </a:r>
            <a:r>
              <a:rPr lang="en-MY" sz="2400" dirty="0"/>
              <a:t>by the increased susceptibility of these alloys to SCC </a:t>
            </a:r>
            <a:r>
              <a:rPr lang="en-MY" sz="2400" dirty="0" smtClean="0"/>
              <a:t>In </a:t>
            </a:r>
            <a:r>
              <a:rPr lang="en-MY" sz="2400" dirty="0"/>
              <a:t>BWR coolant </a:t>
            </a:r>
            <a:r>
              <a:rPr lang="en-MY" sz="2400" dirty="0" smtClean="0"/>
              <a:t>as compared </a:t>
            </a:r>
            <a:r>
              <a:rPr lang="en-MY" sz="2400" dirty="0"/>
              <a:t>to PWR coolant</a:t>
            </a:r>
            <a:r>
              <a:rPr lang="en-MY" sz="2400" dirty="0" smtClean="0"/>
              <a:t>.</a:t>
            </a:r>
          </a:p>
        </p:txBody>
      </p:sp>
    </p:spTree>
    <p:extLst>
      <p:ext uri="{BB962C8B-B14F-4D97-AF65-F5344CB8AC3E}">
        <p14:creationId xmlns:p14="http://schemas.microsoft.com/office/powerpoint/2010/main" val="276920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normAutofit/>
          </a:bodyPr>
          <a:lstStyle/>
          <a:p>
            <a:r>
              <a:rPr lang="en-MY" sz="2400" dirty="0" smtClean="0"/>
              <a:t>PWSCC </a:t>
            </a:r>
            <a:r>
              <a:rPr lang="en-MY" sz="2400" dirty="0"/>
              <a:t>has occurred principally in highly-stressed regions (e.g., </a:t>
            </a:r>
            <a:r>
              <a:rPr lang="en-MY" sz="2400" dirty="0" smtClean="0"/>
              <a:t>U-bends </a:t>
            </a:r>
            <a:r>
              <a:rPr lang="en-MY" sz="2400" dirty="0"/>
              <a:t>and </a:t>
            </a:r>
            <a:r>
              <a:rPr lang="en-MY" sz="2400" dirty="0" err="1"/>
              <a:t>tubesheet</a:t>
            </a:r>
            <a:r>
              <a:rPr lang="en-MY" sz="2400" dirty="0"/>
              <a:t> expansion transitions) in steam generators with susceptible </a:t>
            </a:r>
            <a:r>
              <a:rPr lang="en-MY" sz="2400" dirty="0" smtClean="0"/>
              <a:t>Alloy 600 </a:t>
            </a:r>
            <a:r>
              <a:rPr lang="en-MY" sz="2400" dirty="0"/>
              <a:t>tubing and in Alloy 600 tube plugs and in vessel head and pressurizer penetrations.</a:t>
            </a:r>
          </a:p>
          <a:p>
            <a:pPr marL="0" indent="0">
              <a:buNone/>
            </a:pPr>
            <a:r>
              <a:rPr lang="en-MY" sz="2400" dirty="0" smtClean="0"/>
              <a:t> Current data suggest </a:t>
            </a:r>
            <a:r>
              <a:rPr lang="en-MY" sz="2400" dirty="0"/>
              <a:t>that coolant chemistry is a second-order effect in the PWSCC </a:t>
            </a:r>
            <a:r>
              <a:rPr lang="en-MY" sz="2400" dirty="0" smtClean="0"/>
              <a:t>process. </a:t>
            </a:r>
          </a:p>
          <a:p>
            <a:r>
              <a:rPr lang="en-MY" sz="2400" dirty="0" smtClean="0"/>
              <a:t>Other </a:t>
            </a:r>
            <a:r>
              <a:rPr lang="en-MY" sz="2400" dirty="0"/>
              <a:t>factors that more directly contribute to PWSCC are high coolant </a:t>
            </a:r>
            <a:r>
              <a:rPr lang="en-MY" sz="2400" dirty="0" smtClean="0"/>
              <a:t>temperature, high </a:t>
            </a:r>
            <a:r>
              <a:rPr lang="en-MY" sz="2400" dirty="0"/>
              <a:t>applied and residual stresses, cold work, and a susceptible alloy microstructure.</a:t>
            </a:r>
          </a:p>
        </p:txBody>
      </p:sp>
    </p:spTree>
    <p:extLst>
      <p:ext uri="{BB962C8B-B14F-4D97-AF65-F5344CB8AC3E}">
        <p14:creationId xmlns:p14="http://schemas.microsoft.com/office/powerpoint/2010/main" val="23309022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pic>
        <p:nvPicPr>
          <p:cNvPr id="4" name="Picture 3"/>
          <p:cNvPicPr>
            <a:picLocks noChangeAspect="1"/>
          </p:cNvPicPr>
          <p:nvPr/>
        </p:nvPicPr>
        <p:blipFill>
          <a:blip r:embed="rId2"/>
          <a:stretch>
            <a:fillRect/>
          </a:stretch>
        </p:blipFill>
        <p:spPr>
          <a:xfrm>
            <a:off x="2336534" y="1929322"/>
            <a:ext cx="7144352" cy="4314303"/>
          </a:xfrm>
          <a:prstGeom prst="rect">
            <a:avLst/>
          </a:prstGeom>
        </p:spPr>
      </p:pic>
    </p:spTree>
    <p:extLst>
      <p:ext uri="{BB962C8B-B14F-4D97-AF65-F5344CB8AC3E}">
        <p14:creationId xmlns:p14="http://schemas.microsoft.com/office/powerpoint/2010/main" val="375677326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Dissolved Oxygen and Hydrogen</a:t>
            </a:r>
            <a:endParaRPr lang="en-MY" dirty="0"/>
          </a:p>
        </p:txBody>
      </p:sp>
      <p:sp>
        <p:nvSpPr>
          <p:cNvPr id="3" name="Content Placeholder 2"/>
          <p:cNvSpPr>
            <a:spLocks noGrp="1"/>
          </p:cNvSpPr>
          <p:nvPr>
            <p:ph idx="1"/>
          </p:nvPr>
        </p:nvSpPr>
        <p:spPr/>
        <p:txBody>
          <a:bodyPr>
            <a:normAutofit lnSpcReduction="10000"/>
          </a:bodyPr>
          <a:lstStyle/>
          <a:p>
            <a:r>
              <a:rPr lang="en-MY" dirty="0"/>
              <a:t>Oxidizing conditions would lead to increased </a:t>
            </a:r>
            <a:r>
              <a:rPr lang="en-MY" dirty="0" smtClean="0"/>
              <a:t>formation and </a:t>
            </a:r>
            <a:r>
              <a:rPr lang="en-MY" dirty="0"/>
              <a:t>transport of corrosion products, higher radiation fields, </a:t>
            </a:r>
            <a:r>
              <a:rPr lang="en-MY" dirty="0" smtClean="0"/>
              <a:t>crud </a:t>
            </a:r>
            <a:r>
              <a:rPr lang="en-MY" dirty="0" err="1" smtClean="0"/>
              <a:t>buildup</a:t>
            </a:r>
            <a:r>
              <a:rPr lang="en-MY" dirty="0" smtClean="0"/>
              <a:t> </a:t>
            </a:r>
            <a:r>
              <a:rPr lang="en-MY" dirty="0"/>
              <a:t>on fuel, increased corrosion of fuel rods, and increased susceptibility of </a:t>
            </a:r>
            <a:r>
              <a:rPr lang="en-MY" dirty="0" smtClean="0"/>
              <a:t>some structural </a:t>
            </a:r>
            <a:r>
              <a:rPr lang="en-MY" dirty="0"/>
              <a:t>materials to SCC. </a:t>
            </a:r>
          </a:p>
          <a:p>
            <a:r>
              <a:rPr lang="en-MY" dirty="0" smtClean="0"/>
              <a:t>Minimization </a:t>
            </a:r>
            <a:r>
              <a:rPr lang="en-MY" dirty="0"/>
              <a:t>of coolant oxygen concentrations will lead to minimization of both </a:t>
            </a:r>
            <a:r>
              <a:rPr lang="en-MY" dirty="0" smtClean="0"/>
              <a:t>SCC and </a:t>
            </a:r>
            <a:r>
              <a:rPr lang="en-MY" dirty="0"/>
              <a:t>general corrosion in the </a:t>
            </a:r>
            <a:r>
              <a:rPr lang="en-MY" dirty="0" smtClean="0"/>
              <a:t>RCS.  </a:t>
            </a:r>
            <a:endParaRPr lang="en-MY" dirty="0"/>
          </a:p>
          <a:p>
            <a:r>
              <a:rPr lang="en-MY" dirty="0" smtClean="0"/>
              <a:t>Dissolved </a:t>
            </a:r>
            <a:r>
              <a:rPr lang="en-MY" dirty="0"/>
              <a:t>oxygen concentrations can </a:t>
            </a:r>
            <a:r>
              <a:rPr lang="en-MY" dirty="0" smtClean="0"/>
              <a:t>be controlled </a:t>
            </a:r>
            <a:r>
              <a:rPr lang="en-MY" dirty="0"/>
              <a:t>during plant heat-up by venting or vacuum filling followed by the use </a:t>
            </a:r>
            <a:r>
              <a:rPr lang="en-MY" dirty="0" smtClean="0"/>
              <a:t>of hydrazine </a:t>
            </a:r>
            <a:r>
              <a:rPr lang="en-MY" dirty="0"/>
              <a:t>or hydrogen for residual oxygen scavenging</a:t>
            </a:r>
            <a:r>
              <a:rPr lang="en-MY" dirty="0" smtClean="0"/>
              <a:t>.</a:t>
            </a:r>
          </a:p>
          <a:p>
            <a:r>
              <a:rPr lang="en-MY" dirty="0" smtClean="0"/>
              <a:t>Production rates </a:t>
            </a:r>
            <a:r>
              <a:rPr lang="en-MY" dirty="0"/>
              <a:t>of oxidizing species by radiolysis suggest a dissolved hydrogen concentration </a:t>
            </a:r>
            <a:r>
              <a:rPr lang="en-MY" dirty="0" smtClean="0"/>
              <a:t>of significantly </a:t>
            </a:r>
            <a:r>
              <a:rPr lang="en-MY" dirty="0"/>
              <a:t>less than 15 cc/kg is sufficient to </a:t>
            </a:r>
            <a:r>
              <a:rPr lang="en-MY" dirty="0" smtClean="0"/>
              <a:t>eliminate </a:t>
            </a:r>
            <a:r>
              <a:rPr lang="en-MY" dirty="0"/>
              <a:t>the oxidizing species under </a:t>
            </a:r>
            <a:r>
              <a:rPr lang="en-MY" dirty="0" smtClean="0"/>
              <a:t>all operating </a:t>
            </a:r>
            <a:r>
              <a:rPr lang="en-MY" dirty="0"/>
              <a:t>conditions.  </a:t>
            </a:r>
          </a:p>
          <a:p>
            <a:r>
              <a:rPr lang="en-MY" dirty="0" smtClean="0"/>
              <a:t>Since </a:t>
            </a:r>
            <a:r>
              <a:rPr lang="en-MY" dirty="0"/>
              <a:t>oxygen can also be added to the coolant from </a:t>
            </a:r>
            <a:r>
              <a:rPr lang="en-MY" dirty="0" smtClean="0"/>
              <a:t>other sources</a:t>
            </a:r>
            <a:r>
              <a:rPr lang="en-MY" dirty="0"/>
              <a:t>, an excess inventory of hydrogen must be maintained while the reactor is </a:t>
            </a:r>
            <a:r>
              <a:rPr lang="en-MY" dirty="0" smtClean="0"/>
              <a:t>at power</a:t>
            </a:r>
            <a:r>
              <a:rPr lang="en-MY" dirty="0"/>
              <a:t>.</a:t>
            </a:r>
          </a:p>
        </p:txBody>
      </p:sp>
    </p:spTree>
    <p:extLst>
      <p:ext uri="{BB962C8B-B14F-4D97-AF65-F5344CB8AC3E}">
        <p14:creationId xmlns:p14="http://schemas.microsoft.com/office/powerpoint/2010/main" val="379656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Major Components </a:t>
            </a:r>
          </a:p>
        </p:txBody>
      </p:sp>
      <p:sp>
        <p:nvSpPr>
          <p:cNvPr id="3" name="Content Placeholder 2"/>
          <p:cNvSpPr>
            <a:spLocks noGrp="1"/>
          </p:cNvSpPr>
          <p:nvPr>
            <p:ph idx="1"/>
          </p:nvPr>
        </p:nvSpPr>
        <p:spPr/>
        <p:txBody>
          <a:bodyPr>
            <a:normAutofit fontScale="85000" lnSpcReduction="20000"/>
          </a:bodyPr>
          <a:lstStyle/>
          <a:p>
            <a:pPr marL="742950" indent="-742950">
              <a:buFont typeface="+mj-lt"/>
              <a:buAutoNum type="arabicPeriod"/>
            </a:pPr>
            <a:r>
              <a:rPr lang="en-MY" sz="3600" dirty="0" smtClean="0"/>
              <a:t>Reactor </a:t>
            </a:r>
            <a:r>
              <a:rPr lang="en-MY" sz="3600" dirty="0"/>
              <a:t>pressure vessel </a:t>
            </a:r>
            <a:endParaRPr lang="en-MY" sz="3600" dirty="0" smtClean="0"/>
          </a:p>
          <a:p>
            <a:pPr marL="742950" indent="-742950">
              <a:buFont typeface="+mj-lt"/>
              <a:buAutoNum type="arabicPeriod"/>
            </a:pPr>
            <a:r>
              <a:rPr lang="en-MY" sz="3600" dirty="0"/>
              <a:t>Reactor coolant </a:t>
            </a:r>
            <a:r>
              <a:rPr lang="en-MY" sz="3600" dirty="0" smtClean="0"/>
              <a:t>piping</a:t>
            </a:r>
          </a:p>
          <a:p>
            <a:pPr marL="742950" indent="-742950">
              <a:buFont typeface="+mj-lt"/>
              <a:buAutoNum type="arabicPeriod"/>
            </a:pPr>
            <a:r>
              <a:rPr lang="en-MY" sz="3600" dirty="0"/>
              <a:t>Steam generator </a:t>
            </a:r>
            <a:endParaRPr lang="en-MY" sz="3600" dirty="0" smtClean="0"/>
          </a:p>
          <a:p>
            <a:pPr marL="742950" indent="-742950">
              <a:buFont typeface="+mj-lt"/>
              <a:buAutoNum type="arabicPeriod"/>
            </a:pPr>
            <a:r>
              <a:rPr lang="en-MY" sz="3600" dirty="0"/>
              <a:t>Reactor coolant pumps </a:t>
            </a:r>
            <a:endParaRPr lang="en-MY" sz="3600" dirty="0" smtClean="0"/>
          </a:p>
          <a:p>
            <a:pPr marL="742950" indent="-742950">
              <a:buFont typeface="+mj-lt"/>
              <a:buAutoNum type="arabicPeriod"/>
            </a:pPr>
            <a:r>
              <a:rPr lang="en-MY" sz="3600" dirty="0"/>
              <a:t>Pressurizer </a:t>
            </a:r>
            <a:endParaRPr lang="en-MY" sz="3600" dirty="0" smtClean="0"/>
          </a:p>
          <a:p>
            <a:pPr marL="742950" indent="-742950">
              <a:buFont typeface="+mj-lt"/>
              <a:buAutoNum type="arabicPeriod"/>
            </a:pPr>
            <a:r>
              <a:rPr lang="en-MY" sz="3600" dirty="0"/>
              <a:t>Control rod drive mechanism </a:t>
            </a:r>
            <a:endParaRPr lang="en-MY" sz="3600" dirty="0" smtClean="0"/>
          </a:p>
          <a:p>
            <a:pPr marL="742950" indent="-742950">
              <a:buFont typeface="+mj-lt"/>
              <a:buAutoNum type="arabicPeriod"/>
            </a:pPr>
            <a:r>
              <a:rPr lang="en-MY" sz="3600" dirty="0"/>
              <a:t>RPV internals </a:t>
            </a:r>
            <a:endParaRPr lang="en-MY" sz="3600" dirty="0" smtClean="0"/>
          </a:p>
          <a:p>
            <a:pPr marL="742950" indent="-742950">
              <a:buFont typeface="+mj-lt"/>
              <a:buAutoNum type="arabicPeriod"/>
            </a:pPr>
            <a:r>
              <a:rPr lang="en-MY" sz="3600" dirty="0" smtClean="0"/>
              <a:t>Feed water </a:t>
            </a:r>
            <a:r>
              <a:rPr lang="en-MY" sz="3600" dirty="0"/>
              <a:t>piping and nozzles </a:t>
            </a:r>
          </a:p>
        </p:txBody>
      </p:sp>
      <p:pic>
        <p:nvPicPr>
          <p:cNvPr id="4" name="Picture 3"/>
          <p:cNvPicPr>
            <a:picLocks noChangeAspect="1"/>
          </p:cNvPicPr>
          <p:nvPr/>
        </p:nvPicPr>
        <p:blipFill>
          <a:blip r:embed="rId3"/>
          <a:stretch>
            <a:fillRect/>
          </a:stretch>
        </p:blipFill>
        <p:spPr>
          <a:xfrm>
            <a:off x="7247152" y="1961147"/>
            <a:ext cx="4555827" cy="4016321"/>
          </a:xfrm>
          <a:prstGeom prst="rect">
            <a:avLst/>
          </a:prstGeom>
        </p:spPr>
      </p:pic>
    </p:spTree>
    <p:extLst>
      <p:ext uri="{BB962C8B-B14F-4D97-AF65-F5344CB8AC3E}">
        <p14:creationId xmlns:p14="http://schemas.microsoft.com/office/powerpoint/2010/main" val="3063273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Lithium</a:t>
            </a:r>
            <a:endParaRPr lang="en-MY" dirty="0"/>
          </a:p>
        </p:txBody>
      </p:sp>
      <p:sp>
        <p:nvSpPr>
          <p:cNvPr id="3" name="Content Placeholder 2"/>
          <p:cNvSpPr>
            <a:spLocks noGrp="1"/>
          </p:cNvSpPr>
          <p:nvPr>
            <p:ph idx="1"/>
          </p:nvPr>
        </p:nvSpPr>
        <p:spPr/>
        <p:txBody>
          <a:bodyPr>
            <a:normAutofit lnSpcReduction="10000"/>
          </a:bodyPr>
          <a:lstStyle/>
          <a:p>
            <a:r>
              <a:rPr lang="en-MY" sz="2400" dirty="0"/>
              <a:t>Li-7 hydroxide is used in nuclear power engineering as an additive in PWR primary coolant for maintaining water </a:t>
            </a:r>
            <a:r>
              <a:rPr lang="en-MY" sz="2400" dirty="0" smtClean="0"/>
              <a:t>chemistry.</a:t>
            </a:r>
          </a:p>
          <a:p>
            <a:r>
              <a:rPr lang="en-MY" sz="2400" dirty="0" smtClean="0"/>
              <a:t>It counteracting </a:t>
            </a:r>
            <a:r>
              <a:rPr lang="en-MY" sz="2400" dirty="0"/>
              <a:t>the corrosive effects of boric acid </a:t>
            </a:r>
            <a:r>
              <a:rPr lang="en-MY" sz="2400" dirty="0" smtClean="0"/>
              <a:t>and </a:t>
            </a:r>
            <a:r>
              <a:rPr lang="en-MY" sz="2400" dirty="0"/>
              <a:t>minimizing corrosion in steam generators of PWRs. </a:t>
            </a:r>
          </a:p>
          <a:p>
            <a:r>
              <a:rPr lang="en-MY" sz="2400" dirty="0" smtClean="0"/>
              <a:t>Why Li-7 but not Li-6 is used?</a:t>
            </a:r>
          </a:p>
          <a:p>
            <a:r>
              <a:rPr lang="en-MY" sz="2400" dirty="0" smtClean="0"/>
              <a:t>The </a:t>
            </a:r>
            <a:r>
              <a:rPr lang="en-MY" sz="2400" dirty="0"/>
              <a:t>effect of lithium is small compared to more dominant effects </a:t>
            </a:r>
            <a:r>
              <a:rPr lang="en-MY" sz="2400" dirty="0" smtClean="0"/>
              <a:t>of stress</a:t>
            </a:r>
            <a:r>
              <a:rPr lang="en-MY" sz="2400" dirty="0"/>
              <a:t>, heat-to-heat variations and </a:t>
            </a:r>
            <a:r>
              <a:rPr lang="en-MY" sz="2400" dirty="0" smtClean="0"/>
              <a:t>temperature. </a:t>
            </a:r>
          </a:p>
          <a:p>
            <a:r>
              <a:rPr lang="en-MY" sz="2400" dirty="0" smtClean="0"/>
              <a:t>It only </a:t>
            </a:r>
            <a:r>
              <a:rPr lang="en-MY" sz="2400" dirty="0"/>
              <a:t>becomes a significant factor </a:t>
            </a:r>
            <a:r>
              <a:rPr lang="en-MY" sz="2400" dirty="0" smtClean="0"/>
              <a:t>if long-term </a:t>
            </a:r>
            <a:r>
              <a:rPr lang="en-MY" sz="2400" dirty="0"/>
              <a:t>operation at elevated lithium concentrations (e.g., 3.5 ppm lithium) </a:t>
            </a:r>
            <a:r>
              <a:rPr lang="en-MY" sz="2400" dirty="0" smtClean="0"/>
              <a:t>is considered </a:t>
            </a:r>
            <a:r>
              <a:rPr lang="en-MY" sz="2400" dirty="0"/>
              <a:t>or if relatively small increases in susceptibility to PWSCC</a:t>
            </a:r>
          </a:p>
          <a:p>
            <a:endParaRPr lang="en-MY" dirty="0" smtClean="0"/>
          </a:p>
        </p:txBody>
      </p:sp>
    </p:spTree>
    <p:extLst>
      <p:ext uri="{BB962C8B-B14F-4D97-AF65-F5344CB8AC3E}">
        <p14:creationId xmlns:p14="http://schemas.microsoft.com/office/powerpoint/2010/main" val="2689786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Halide</a:t>
            </a:r>
            <a:endParaRPr lang="en-MY" dirty="0"/>
          </a:p>
        </p:txBody>
      </p:sp>
      <p:sp>
        <p:nvSpPr>
          <p:cNvPr id="3" name="Content Placeholder 2"/>
          <p:cNvSpPr>
            <a:spLocks noGrp="1"/>
          </p:cNvSpPr>
          <p:nvPr>
            <p:ph idx="1"/>
          </p:nvPr>
        </p:nvSpPr>
        <p:spPr>
          <a:xfrm>
            <a:off x="1097280" y="2027719"/>
            <a:ext cx="5014762" cy="3351908"/>
          </a:xfrm>
        </p:spPr>
        <p:txBody>
          <a:bodyPr>
            <a:normAutofit/>
          </a:bodyPr>
          <a:lstStyle/>
          <a:p>
            <a:r>
              <a:rPr lang="en-MY" sz="2400" dirty="0"/>
              <a:t>Chloride induced SCC occurs when austenitic stainless steels are exposed to </a:t>
            </a:r>
            <a:r>
              <a:rPr lang="en-MY" sz="2400" dirty="0" smtClean="0"/>
              <a:t>chloride ions </a:t>
            </a:r>
            <a:r>
              <a:rPr lang="en-MY" sz="2400" dirty="0"/>
              <a:t>in the presence of oxygen in high-temperature water. </a:t>
            </a:r>
            <a:endParaRPr lang="en-MY" sz="2400" dirty="0" smtClean="0"/>
          </a:p>
          <a:p>
            <a:endParaRPr lang="en-MY" dirty="0"/>
          </a:p>
        </p:txBody>
      </p:sp>
      <p:pic>
        <p:nvPicPr>
          <p:cNvPr id="4" name="Picture 3"/>
          <p:cNvPicPr>
            <a:picLocks noChangeAspect="1"/>
          </p:cNvPicPr>
          <p:nvPr/>
        </p:nvPicPr>
        <p:blipFill>
          <a:blip r:embed="rId2"/>
          <a:stretch>
            <a:fillRect/>
          </a:stretch>
        </p:blipFill>
        <p:spPr>
          <a:xfrm>
            <a:off x="6231425" y="1853151"/>
            <a:ext cx="5126385" cy="4427333"/>
          </a:xfrm>
          <a:prstGeom prst="rect">
            <a:avLst/>
          </a:prstGeom>
        </p:spPr>
      </p:pic>
    </p:spTree>
    <p:extLst>
      <p:ext uri="{BB962C8B-B14F-4D97-AF65-F5344CB8AC3E}">
        <p14:creationId xmlns:p14="http://schemas.microsoft.com/office/powerpoint/2010/main" val="1567955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a:t>
            </a:r>
            <a:r>
              <a:rPr lang="en-MY" dirty="0" smtClean="0"/>
              <a:t>Problems </a:t>
            </a:r>
            <a:r>
              <a:rPr lang="en-MY" dirty="0"/>
              <a:t>related to water chemistry</a:t>
            </a:r>
          </a:p>
        </p:txBody>
      </p:sp>
      <p:sp>
        <p:nvSpPr>
          <p:cNvPr id="3" name="Content Placeholder 2"/>
          <p:cNvSpPr>
            <a:spLocks noGrp="1"/>
          </p:cNvSpPr>
          <p:nvPr>
            <p:ph idx="1"/>
          </p:nvPr>
        </p:nvSpPr>
        <p:spPr/>
        <p:txBody>
          <a:bodyPr>
            <a:normAutofit/>
          </a:bodyPr>
          <a:lstStyle/>
          <a:p>
            <a:r>
              <a:rPr lang="en-MY" dirty="0"/>
              <a:t>• Latest experiences with problems </a:t>
            </a:r>
            <a:r>
              <a:rPr lang="en-MY" dirty="0" smtClean="0"/>
              <a:t> </a:t>
            </a:r>
            <a:r>
              <a:rPr lang="en-MY" dirty="0"/>
              <a:t>related to water chemistry </a:t>
            </a:r>
            <a:r>
              <a:rPr lang="en-MY" dirty="0" smtClean="0"/>
              <a:t>are </a:t>
            </a:r>
            <a:r>
              <a:rPr lang="en-MY" dirty="0"/>
              <a:t>as follows. </a:t>
            </a:r>
          </a:p>
          <a:p>
            <a:r>
              <a:rPr lang="en-MY" dirty="0"/>
              <a:t> </a:t>
            </a:r>
          </a:p>
          <a:p>
            <a:pPr marL="0" indent="0">
              <a:buNone/>
            </a:pPr>
            <a:r>
              <a:rPr lang="en-MY" b="1" dirty="0" smtClean="0"/>
              <a:t> </a:t>
            </a:r>
            <a:r>
              <a:rPr lang="en-MY" b="1" dirty="0"/>
              <a:t>1) Increasing occupational exposure  </a:t>
            </a:r>
          </a:p>
          <a:p>
            <a:r>
              <a:rPr lang="en-MY" dirty="0"/>
              <a:t>             Challenge to more dose reduction by water chemistry improvement </a:t>
            </a:r>
            <a:endParaRPr lang="en-MY" dirty="0" smtClean="0"/>
          </a:p>
          <a:p>
            <a:r>
              <a:rPr lang="en-MY" b="1" dirty="0"/>
              <a:t>2</a:t>
            </a:r>
            <a:r>
              <a:rPr lang="en-MY" b="1" dirty="0" smtClean="0"/>
              <a:t>) Flow accelerated corrosion of PWR feed water piping  </a:t>
            </a:r>
          </a:p>
          <a:p>
            <a:r>
              <a:rPr lang="en-MY" dirty="0" smtClean="0"/>
              <a:t>            </a:t>
            </a:r>
            <a:r>
              <a:rPr lang="en-MY" dirty="0"/>
              <a:t>Water chemistry improvement applying experience with  </a:t>
            </a:r>
            <a:r>
              <a:rPr lang="en-MY" dirty="0" smtClean="0"/>
              <a:t>BWR </a:t>
            </a:r>
            <a:r>
              <a:rPr lang="en-MY" dirty="0"/>
              <a:t>and fossil plants </a:t>
            </a:r>
          </a:p>
        </p:txBody>
      </p:sp>
    </p:spTree>
    <p:extLst>
      <p:ext uri="{BB962C8B-B14F-4D97-AF65-F5344CB8AC3E}">
        <p14:creationId xmlns:p14="http://schemas.microsoft.com/office/powerpoint/2010/main" val="1375223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Case Study (PWSCC-BAC)</a:t>
            </a:r>
            <a:endParaRPr lang="en-MY" dirty="0"/>
          </a:p>
        </p:txBody>
      </p:sp>
      <p:sp>
        <p:nvSpPr>
          <p:cNvPr id="3" name="Content Placeholder 2"/>
          <p:cNvSpPr>
            <a:spLocks noGrp="1"/>
          </p:cNvSpPr>
          <p:nvPr>
            <p:ph idx="1"/>
          </p:nvPr>
        </p:nvSpPr>
        <p:spPr>
          <a:xfrm>
            <a:off x="1097280" y="1845734"/>
            <a:ext cx="4947920" cy="4023360"/>
          </a:xfrm>
        </p:spPr>
        <p:txBody>
          <a:bodyPr>
            <a:normAutofit/>
          </a:bodyPr>
          <a:lstStyle/>
          <a:p>
            <a:r>
              <a:rPr lang="en-MY" b="1" dirty="0" smtClean="0"/>
              <a:t>D-B </a:t>
            </a:r>
            <a:r>
              <a:rPr lang="en-MY" b="1" dirty="0"/>
              <a:t>Nuclear Power </a:t>
            </a:r>
            <a:r>
              <a:rPr lang="en-MY" b="1" dirty="0" smtClean="0"/>
              <a:t>Station (PWR), Ohio US</a:t>
            </a:r>
          </a:p>
          <a:p>
            <a:r>
              <a:rPr lang="en-MY" b="1" dirty="0" smtClean="0"/>
              <a:t>Background: </a:t>
            </a:r>
            <a:r>
              <a:rPr lang="en-MY" dirty="0"/>
              <a:t>On March 5, 2002, maintenance workers discovered that corrosion had eaten a football-sized hole into the reactor vessel head of the </a:t>
            </a:r>
            <a:r>
              <a:rPr lang="en-MY" dirty="0" smtClean="0"/>
              <a:t>D-B </a:t>
            </a:r>
            <a:r>
              <a:rPr lang="en-MY" dirty="0"/>
              <a:t>plant. Although the corrosion did not lead to an accident, this was considered to be a serious nuclear safety incident</a:t>
            </a:r>
            <a:r>
              <a:rPr lang="en-MY" dirty="0" smtClean="0"/>
              <a:t>.</a:t>
            </a:r>
            <a:endParaRPr lang="en-MY" b="1" dirty="0" smtClean="0"/>
          </a:p>
          <a:p>
            <a:endParaRPr lang="en-MY" dirty="0"/>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3423" y="1983376"/>
            <a:ext cx="4948825" cy="3668123"/>
          </a:xfrm>
          <a:prstGeom prst="rect">
            <a:avLst/>
          </a:prstGeom>
        </p:spPr>
      </p:pic>
    </p:spTree>
    <p:extLst>
      <p:ext uri="{BB962C8B-B14F-4D97-AF65-F5344CB8AC3E}">
        <p14:creationId xmlns:p14="http://schemas.microsoft.com/office/powerpoint/2010/main" val="1889588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1586523" y="1946543"/>
            <a:ext cx="3906404" cy="4333940"/>
          </a:xfrm>
          <a:prstGeom prst="rect">
            <a:avLst/>
          </a:prstGeom>
        </p:spPr>
      </p:pic>
      <p:pic>
        <p:nvPicPr>
          <p:cNvPr id="5" name="Picture 4"/>
          <p:cNvPicPr>
            <a:picLocks noChangeAspect="1"/>
          </p:cNvPicPr>
          <p:nvPr/>
        </p:nvPicPr>
        <p:blipFill>
          <a:blip r:embed="rId3"/>
          <a:stretch>
            <a:fillRect/>
          </a:stretch>
        </p:blipFill>
        <p:spPr>
          <a:xfrm>
            <a:off x="5745589" y="2325908"/>
            <a:ext cx="4733915" cy="3575211"/>
          </a:xfrm>
          <a:prstGeom prst="rect">
            <a:avLst/>
          </a:prstGeom>
        </p:spPr>
      </p:pic>
    </p:spTree>
    <p:extLst>
      <p:ext uri="{BB962C8B-B14F-4D97-AF65-F5344CB8AC3E}">
        <p14:creationId xmlns:p14="http://schemas.microsoft.com/office/powerpoint/2010/main" val="1140016012"/>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645254" y="2348341"/>
            <a:ext cx="5373826" cy="3179432"/>
          </a:xfrm>
          <a:prstGeom prst="rect">
            <a:avLst/>
          </a:prstGeom>
        </p:spPr>
      </p:pic>
      <p:pic>
        <p:nvPicPr>
          <p:cNvPr id="5" name="Picture 4"/>
          <p:cNvPicPr>
            <a:picLocks noChangeAspect="1"/>
          </p:cNvPicPr>
          <p:nvPr/>
        </p:nvPicPr>
        <p:blipFill>
          <a:blip r:embed="rId3"/>
          <a:stretch>
            <a:fillRect/>
          </a:stretch>
        </p:blipFill>
        <p:spPr>
          <a:xfrm>
            <a:off x="6310947" y="2017161"/>
            <a:ext cx="3017356" cy="2458586"/>
          </a:xfrm>
          <a:prstGeom prst="rect">
            <a:avLst/>
          </a:prstGeom>
        </p:spPr>
      </p:pic>
      <p:pic>
        <p:nvPicPr>
          <p:cNvPr id="6" name="Picture 5"/>
          <p:cNvPicPr>
            <a:picLocks noChangeAspect="1"/>
          </p:cNvPicPr>
          <p:nvPr/>
        </p:nvPicPr>
        <p:blipFill>
          <a:blip r:embed="rId4"/>
          <a:stretch>
            <a:fillRect/>
          </a:stretch>
        </p:blipFill>
        <p:spPr>
          <a:xfrm>
            <a:off x="8577614" y="3518635"/>
            <a:ext cx="3083392" cy="2473825"/>
          </a:xfrm>
          <a:prstGeom prst="rect">
            <a:avLst/>
          </a:prstGeom>
        </p:spPr>
      </p:pic>
    </p:spTree>
    <p:extLst>
      <p:ext uri="{BB962C8B-B14F-4D97-AF65-F5344CB8AC3E}">
        <p14:creationId xmlns:p14="http://schemas.microsoft.com/office/powerpoint/2010/main" val="128410142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lnSpcReduction="10000"/>
          </a:bodyPr>
          <a:lstStyle/>
          <a:p>
            <a:r>
              <a:rPr lang="en-MY" dirty="0" smtClean="0"/>
              <a:t>The D-B </a:t>
            </a:r>
            <a:r>
              <a:rPr lang="en-MY" dirty="0"/>
              <a:t>reactor had Alloy </a:t>
            </a:r>
            <a:r>
              <a:rPr lang="en-MY" dirty="0" smtClean="0"/>
              <a:t>600 </a:t>
            </a:r>
            <a:r>
              <a:rPr lang="en-MY" dirty="0"/>
              <a:t>control rod drive mechanism nozzles, the </a:t>
            </a:r>
            <a:r>
              <a:rPr lang="en-MY" dirty="0" smtClean="0"/>
              <a:t>pieces </a:t>
            </a:r>
            <a:r>
              <a:rPr lang="en-MY" dirty="0"/>
              <a:t>of pipe that went from the reactor vessel </a:t>
            </a:r>
            <a:r>
              <a:rPr lang="en-MY" dirty="0" smtClean="0"/>
              <a:t>head </a:t>
            </a:r>
            <a:r>
              <a:rPr lang="en-MY" dirty="0"/>
              <a:t>to the control rod drive mechanism</a:t>
            </a:r>
            <a:r>
              <a:rPr lang="en-MY" dirty="0" smtClean="0"/>
              <a:t>.</a:t>
            </a:r>
          </a:p>
          <a:p>
            <a:r>
              <a:rPr lang="en-MY" dirty="0" smtClean="0"/>
              <a:t>PWSSC for </a:t>
            </a:r>
            <a:r>
              <a:rPr lang="en-MY" dirty="0"/>
              <a:t>a given batch </a:t>
            </a:r>
            <a:r>
              <a:rPr lang="en-MY" dirty="0" smtClean="0"/>
              <a:t>of </a:t>
            </a:r>
            <a:r>
              <a:rPr lang="en-MY" dirty="0"/>
              <a:t>Alloy 600 depends on the residual stresses </a:t>
            </a:r>
            <a:r>
              <a:rPr lang="en-MY" dirty="0" smtClean="0"/>
              <a:t>left </a:t>
            </a:r>
            <a:r>
              <a:rPr lang="en-MY" dirty="0"/>
              <a:t>from manufacturing, the </a:t>
            </a:r>
            <a:r>
              <a:rPr lang="en-MY" dirty="0" smtClean="0"/>
              <a:t>stress </a:t>
            </a:r>
            <a:r>
              <a:rPr lang="en-MY" dirty="0"/>
              <a:t>from </a:t>
            </a:r>
            <a:r>
              <a:rPr lang="en-MY" dirty="0" smtClean="0"/>
              <a:t>operating </a:t>
            </a:r>
            <a:r>
              <a:rPr lang="en-MY" dirty="0"/>
              <a:t>pressure, the time that the material has </a:t>
            </a:r>
            <a:r>
              <a:rPr lang="en-MY" dirty="0" smtClean="0"/>
              <a:t>been </a:t>
            </a:r>
            <a:r>
              <a:rPr lang="en-MY" dirty="0"/>
              <a:t>exposed to pure water, and the temperature </a:t>
            </a:r>
            <a:r>
              <a:rPr lang="en-MY" dirty="0" smtClean="0"/>
              <a:t>at </a:t>
            </a:r>
            <a:r>
              <a:rPr lang="en-MY" dirty="0"/>
              <a:t>which the exposure took place</a:t>
            </a:r>
            <a:r>
              <a:rPr lang="en-MY" dirty="0" smtClean="0"/>
              <a:t>.</a:t>
            </a:r>
          </a:p>
          <a:p>
            <a:r>
              <a:rPr lang="en-MY" dirty="0" smtClean="0"/>
              <a:t>For D-B NPP, the </a:t>
            </a:r>
            <a:r>
              <a:rPr lang="en-MY" dirty="0"/>
              <a:t>temperature was a few degrees higher than at other similar pressurized water reactors. </a:t>
            </a:r>
            <a:r>
              <a:rPr lang="en-MY" dirty="0" smtClean="0"/>
              <a:t>This </a:t>
            </a:r>
            <a:r>
              <a:rPr lang="en-MY" dirty="0"/>
              <a:t>exacerbated the </a:t>
            </a:r>
            <a:r>
              <a:rPr lang="en-MY" dirty="0" smtClean="0"/>
              <a:t>cracking.</a:t>
            </a:r>
          </a:p>
          <a:p>
            <a:r>
              <a:rPr lang="en-MY" dirty="0"/>
              <a:t>The nozzle leaks and flange leaks released boric acid </a:t>
            </a:r>
            <a:r>
              <a:rPr lang="en-MY" dirty="0" smtClean="0"/>
              <a:t>into </a:t>
            </a:r>
            <a:r>
              <a:rPr lang="en-MY" dirty="0"/>
              <a:t>many </a:t>
            </a:r>
            <a:r>
              <a:rPr lang="en-MY" dirty="0" smtClean="0"/>
              <a:t>including reactor </a:t>
            </a:r>
            <a:r>
              <a:rPr lang="en-MY" dirty="0"/>
              <a:t>vessel head itself. </a:t>
            </a:r>
          </a:p>
          <a:p>
            <a:r>
              <a:rPr lang="en-MY" dirty="0"/>
              <a:t>The inside surface of the reactor vessel head is a thin </a:t>
            </a:r>
            <a:r>
              <a:rPr lang="en-MY" dirty="0" smtClean="0"/>
              <a:t>layer </a:t>
            </a:r>
            <a:r>
              <a:rPr lang="en-MY" dirty="0"/>
              <a:t>of stainless steel, which is impervious to boric </a:t>
            </a:r>
            <a:r>
              <a:rPr lang="en-MY" dirty="0" smtClean="0"/>
              <a:t>acid</a:t>
            </a:r>
            <a:r>
              <a:rPr lang="en-MY" dirty="0"/>
              <a:t>, but the outside of the reactor vessel head is </a:t>
            </a:r>
            <a:r>
              <a:rPr lang="en-MY" dirty="0" smtClean="0"/>
              <a:t>carbon </a:t>
            </a:r>
            <a:r>
              <a:rPr lang="en-MY" dirty="0"/>
              <a:t>steel, which can be corroded by boric acid. </a:t>
            </a:r>
          </a:p>
        </p:txBody>
      </p:sp>
    </p:spTree>
    <p:extLst>
      <p:ext uri="{BB962C8B-B14F-4D97-AF65-F5344CB8AC3E}">
        <p14:creationId xmlns:p14="http://schemas.microsoft.com/office/powerpoint/2010/main" val="840403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Irradiation Assisted Stress Corrosion </a:t>
            </a:r>
            <a:r>
              <a:rPr lang="en-MY" dirty="0" smtClean="0"/>
              <a:t>Cracking</a:t>
            </a:r>
            <a:r>
              <a:rPr lang="en-MY" dirty="0"/>
              <a:t> (</a:t>
            </a:r>
            <a:r>
              <a:rPr lang="en-MY" dirty="0" smtClean="0"/>
              <a:t>IASCC)</a:t>
            </a:r>
            <a:endParaRPr lang="en-MY" dirty="0"/>
          </a:p>
        </p:txBody>
      </p:sp>
      <p:pic>
        <p:nvPicPr>
          <p:cNvPr id="4" name="Picture 3"/>
          <p:cNvPicPr>
            <a:picLocks noChangeAspect="1"/>
          </p:cNvPicPr>
          <p:nvPr/>
        </p:nvPicPr>
        <p:blipFill>
          <a:blip r:embed="rId3"/>
          <a:stretch>
            <a:fillRect/>
          </a:stretch>
        </p:blipFill>
        <p:spPr>
          <a:xfrm>
            <a:off x="1771048" y="2260109"/>
            <a:ext cx="4004109" cy="3406481"/>
          </a:xfrm>
          <a:prstGeom prst="rect">
            <a:avLst/>
          </a:prstGeom>
        </p:spPr>
      </p:pic>
      <p:pic>
        <p:nvPicPr>
          <p:cNvPr id="5" name="Picture 4"/>
          <p:cNvPicPr>
            <a:picLocks noChangeAspect="1"/>
          </p:cNvPicPr>
          <p:nvPr/>
        </p:nvPicPr>
        <p:blipFill>
          <a:blip r:embed="rId4"/>
          <a:stretch>
            <a:fillRect/>
          </a:stretch>
        </p:blipFill>
        <p:spPr>
          <a:xfrm>
            <a:off x="6126480" y="2016216"/>
            <a:ext cx="4282364" cy="3860283"/>
          </a:xfrm>
          <a:prstGeom prst="rect">
            <a:avLst/>
          </a:prstGeom>
        </p:spPr>
      </p:pic>
    </p:spTree>
    <p:extLst>
      <p:ext uri="{BB962C8B-B14F-4D97-AF65-F5344CB8AC3E}">
        <p14:creationId xmlns:p14="http://schemas.microsoft.com/office/powerpoint/2010/main" val="38392459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Flow Accelerated Corrosion (FAC) </a:t>
            </a:r>
          </a:p>
        </p:txBody>
      </p:sp>
      <p:sp>
        <p:nvSpPr>
          <p:cNvPr id="3" name="Content Placeholder 2"/>
          <p:cNvSpPr>
            <a:spLocks noGrp="1"/>
          </p:cNvSpPr>
          <p:nvPr>
            <p:ph idx="1"/>
          </p:nvPr>
        </p:nvSpPr>
        <p:spPr/>
        <p:txBody>
          <a:bodyPr>
            <a:normAutofit/>
          </a:bodyPr>
          <a:lstStyle/>
          <a:p>
            <a:r>
              <a:rPr lang="en-MY" sz="2400" dirty="0" smtClean="0"/>
              <a:t>FAC is one </a:t>
            </a:r>
            <a:r>
              <a:rPr lang="en-MY" sz="2400" dirty="0"/>
              <a:t>the </a:t>
            </a:r>
            <a:r>
              <a:rPr lang="en-MY" sz="2400" dirty="0" smtClean="0"/>
              <a:t>most </a:t>
            </a:r>
            <a:r>
              <a:rPr lang="en-MY" sz="2400" dirty="0"/>
              <a:t>common </a:t>
            </a:r>
            <a:r>
              <a:rPr lang="en-MY" sz="2400" dirty="0" smtClean="0"/>
              <a:t>problems </a:t>
            </a:r>
            <a:r>
              <a:rPr lang="en-MY" sz="2400" dirty="0"/>
              <a:t>in nuclear and fossil power plants. </a:t>
            </a:r>
            <a:endParaRPr lang="en-MY" sz="2400" dirty="0" smtClean="0"/>
          </a:p>
          <a:p>
            <a:r>
              <a:rPr lang="en-MY" sz="2400" dirty="0" smtClean="0"/>
              <a:t>It is </a:t>
            </a:r>
            <a:r>
              <a:rPr lang="en-MY" sz="2400" dirty="0"/>
              <a:t>a corrosion mechanism in which a normally protective oxide layer on a metal surface dissolves in a fast flowing water. The underlying metal corrodes to re-create the oxide, and thus the metal loss continues.</a:t>
            </a:r>
            <a:endParaRPr lang="en-MY" sz="2400" dirty="0" smtClean="0"/>
          </a:p>
          <a:p>
            <a:r>
              <a:rPr lang="en-MY" sz="2400" dirty="0"/>
              <a:t>FAC involves dissolution of normally poorly soluble oxide by combined electrochemical, water chemistry and mass-transfer phenomena.</a:t>
            </a:r>
          </a:p>
          <a:p>
            <a:r>
              <a:rPr lang="en-MY" sz="2400" dirty="0" smtClean="0"/>
              <a:t>The </a:t>
            </a:r>
            <a:r>
              <a:rPr lang="en-MY" sz="2400" dirty="0"/>
              <a:t>mitigation of FAC to prevent such tragic accident is one of </a:t>
            </a:r>
            <a:r>
              <a:rPr lang="en-MY" sz="2400" dirty="0" smtClean="0"/>
              <a:t>important </a:t>
            </a:r>
            <a:r>
              <a:rPr lang="en-MY" sz="2400" dirty="0"/>
              <a:t>subjects for corrosion </a:t>
            </a:r>
            <a:r>
              <a:rPr lang="en-MY" sz="2400" dirty="0" smtClean="0"/>
              <a:t>engineers </a:t>
            </a:r>
            <a:r>
              <a:rPr lang="en-MY" sz="2400" dirty="0"/>
              <a:t>in nuclear power plants. </a:t>
            </a:r>
            <a:endParaRPr lang="en-MY" sz="2400" dirty="0" smtClean="0"/>
          </a:p>
        </p:txBody>
      </p:sp>
    </p:spTree>
    <p:extLst>
      <p:ext uri="{BB962C8B-B14F-4D97-AF65-F5344CB8AC3E}">
        <p14:creationId xmlns:p14="http://schemas.microsoft.com/office/powerpoint/2010/main" val="2040728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Case Study (FAC)</a:t>
            </a:r>
            <a:endParaRPr lang="en-MY" dirty="0"/>
          </a:p>
        </p:txBody>
      </p:sp>
      <p:sp>
        <p:nvSpPr>
          <p:cNvPr id="3" name="Content Placeholder 2"/>
          <p:cNvSpPr>
            <a:spLocks noGrp="1"/>
          </p:cNvSpPr>
          <p:nvPr>
            <p:ph idx="1"/>
          </p:nvPr>
        </p:nvSpPr>
        <p:spPr>
          <a:xfrm>
            <a:off x="1097280" y="1845734"/>
            <a:ext cx="4942573" cy="4023360"/>
          </a:xfrm>
        </p:spPr>
        <p:txBody>
          <a:bodyPr/>
          <a:lstStyle/>
          <a:p>
            <a:r>
              <a:rPr lang="en-MY" sz="2800" b="1" dirty="0"/>
              <a:t>Mihama-3 </a:t>
            </a:r>
            <a:r>
              <a:rPr lang="en-MY" sz="2800" b="1" dirty="0" smtClean="0"/>
              <a:t>NPP</a:t>
            </a:r>
          </a:p>
          <a:p>
            <a:r>
              <a:rPr lang="en-MY" dirty="0"/>
              <a:t>On 9 August 2004, an accident occurred in a building housing turbines for the Mihama 3 reactor</a:t>
            </a:r>
            <a:r>
              <a:rPr lang="en-MY" dirty="0" smtClean="0"/>
              <a:t>. </a:t>
            </a:r>
          </a:p>
          <a:p>
            <a:r>
              <a:rPr lang="en-MY" dirty="0" smtClean="0"/>
              <a:t>Hot </a:t>
            </a:r>
            <a:r>
              <a:rPr lang="en-MY" dirty="0"/>
              <a:t>water and steam leaking from a broken pipe killed five workers and resulted in six others being injured</a:t>
            </a:r>
            <a:r>
              <a:rPr lang="en-MY" dirty="0" smtClean="0"/>
              <a:t>. </a:t>
            </a:r>
          </a:p>
          <a:p>
            <a:r>
              <a:rPr lang="en-MY" dirty="0" smtClean="0"/>
              <a:t>The </a:t>
            </a:r>
            <a:r>
              <a:rPr lang="en-MY" dirty="0"/>
              <a:t>accident had been called Japan's worst nuclear power </a:t>
            </a:r>
            <a:r>
              <a:rPr lang="en-MY" dirty="0" smtClean="0"/>
              <a:t>accident </a:t>
            </a:r>
            <a:r>
              <a:rPr lang="en-MY" dirty="0"/>
              <a:t>before the crisis at Fukushima I Nuclear Power Plant</a:t>
            </a:r>
            <a:r>
              <a:rPr lang="en-MY" dirty="0" smtClean="0"/>
              <a:t>.</a:t>
            </a:r>
          </a:p>
          <a:p>
            <a:endParaRPr lang="en-MY" dirty="0"/>
          </a:p>
          <a:p>
            <a:endParaRPr lang="en-MY"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11227" y="2166465"/>
            <a:ext cx="4744453" cy="3558340"/>
          </a:xfrm>
          <a:prstGeom prst="rect">
            <a:avLst/>
          </a:prstGeom>
        </p:spPr>
      </p:pic>
    </p:spTree>
    <p:extLst>
      <p:ext uri="{BB962C8B-B14F-4D97-AF65-F5344CB8AC3E}">
        <p14:creationId xmlns:p14="http://schemas.microsoft.com/office/powerpoint/2010/main" val="1576495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Possible Material Degradation Processes</a:t>
            </a:r>
            <a:endParaRPr lang="en-MY" dirty="0"/>
          </a:p>
        </p:txBody>
      </p:sp>
      <p:sp>
        <p:nvSpPr>
          <p:cNvPr id="3" name="Content Placeholder 2"/>
          <p:cNvSpPr>
            <a:spLocks noGrp="1"/>
          </p:cNvSpPr>
          <p:nvPr>
            <p:ph idx="1"/>
          </p:nvPr>
        </p:nvSpPr>
        <p:spPr/>
        <p:txBody>
          <a:bodyPr>
            <a:normAutofit/>
          </a:bodyPr>
          <a:lstStyle/>
          <a:p>
            <a:r>
              <a:rPr lang="en-MY" b="1" dirty="0">
                <a:solidFill>
                  <a:schemeClr val="accent3">
                    <a:lumMod val="50000"/>
                  </a:schemeClr>
                </a:solidFill>
              </a:rPr>
              <a:t>Reactor pressure vessel </a:t>
            </a:r>
          </a:p>
          <a:p>
            <a:r>
              <a:rPr lang="en-MY" dirty="0"/>
              <a:t>Radiation embrittlement, Primary water stress corrosion cracking (PWSCC), Boric acid corrosion </a:t>
            </a:r>
            <a:endParaRPr lang="en-MY" dirty="0" smtClean="0"/>
          </a:p>
          <a:p>
            <a:r>
              <a:rPr lang="en-MY" b="1" dirty="0" smtClean="0">
                <a:solidFill>
                  <a:schemeClr val="accent3">
                    <a:lumMod val="50000"/>
                  </a:schemeClr>
                </a:solidFill>
              </a:rPr>
              <a:t>Reactor </a:t>
            </a:r>
            <a:r>
              <a:rPr lang="en-MY" b="1" dirty="0">
                <a:solidFill>
                  <a:schemeClr val="accent3">
                    <a:lumMod val="50000"/>
                  </a:schemeClr>
                </a:solidFill>
              </a:rPr>
              <a:t>coolant piping and safe ends </a:t>
            </a:r>
          </a:p>
          <a:p>
            <a:r>
              <a:rPr lang="en-MY" dirty="0"/>
              <a:t>Low and high cycle thermal fatigue, Thermal embrittlement, High cycle mechanical fatigue </a:t>
            </a:r>
          </a:p>
          <a:p>
            <a:r>
              <a:rPr lang="en-MY" b="1" dirty="0" smtClean="0">
                <a:solidFill>
                  <a:schemeClr val="accent3">
                    <a:lumMod val="50000"/>
                  </a:schemeClr>
                </a:solidFill>
              </a:rPr>
              <a:t>Steam </a:t>
            </a:r>
            <a:r>
              <a:rPr lang="en-MY" b="1" dirty="0">
                <a:solidFill>
                  <a:schemeClr val="accent3">
                    <a:lumMod val="50000"/>
                  </a:schemeClr>
                </a:solidFill>
              </a:rPr>
              <a:t>generator </a:t>
            </a:r>
          </a:p>
          <a:p>
            <a:r>
              <a:rPr lang="en-MY" dirty="0"/>
              <a:t>PWSCC, Intergranular stress corrosion cracking (IGSCC), Intergranular attack, Pipe fretting,  </a:t>
            </a:r>
            <a:r>
              <a:rPr lang="en-MY" dirty="0" smtClean="0"/>
              <a:t> Denting</a:t>
            </a:r>
            <a:r>
              <a:rPr lang="en-MY" dirty="0"/>
              <a:t>, Corrosion fatigue, High cycle fatigue, Wastage </a:t>
            </a:r>
          </a:p>
          <a:p>
            <a:r>
              <a:rPr lang="en-MY" b="1" dirty="0" smtClean="0">
                <a:solidFill>
                  <a:schemeClr val="accent3">
                    <a:lumMod val="50000"/>
                  </a:schemeClr>
                </a:solidFill>
              </a:rPr>
              <a:t>Reactor </a:t>
            </a:r>
            <a:r>
              <a:rPr lang="en-MY" b="1" dirty="0">
                <a:solidFill>
                  <a:schemeClr val="accent3">
                    <a:lumMod val="50000"/>
                  </a:schemeClr>
                </a:solidFill>
              </a:rPr>
              <a:t>coolant pumps </a:t>
            </a:r>
          </a:p>
          <a:p>
            <a:r>
              <a:rPr lang="en-MY" dirty="0"/>
              <a:t>Thermal embrittlement, boric acid corrosion, high cycle mechanical and thermal fatigue </a:t>
            </a:r>
          </a:p>
        </p:txBody>
      </p:sp>
    </p:spTree>
    <p:extLst>
      <p:ext uri="{BB962C8B-B14F-4D97-AF65-F5344CB8AC3E}">
        <p14:creationId xmlns:p14="http://schemas.microsoft.com/office/powerpoint/2010/main" val="17750555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293320" y="537854"/>
            <a:ext cx="7368038" cy="5688619"/>
          </a:xfrm>
          <a:prstGeom prst="rect">
            <a:avLst/>
          </a:prstGeom>
        </p:spPr>
      </p:pic>
    </p:spTree>
    <p:extLst>
      <p:ext uri="{BB962C8B-B14F-4D97-AF65-F5344CB8AC3E}">
        <p14:creationId xmlns:p14="http://schemas.microsoft.com/office/powerpoint/2010/main" val="137945291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Microscope image of rupture pares </a:t>
            </a:r>
          </a:p>
        </p:txBody>
      </p:sp>
      <p:pic>
        <p:nvPicPr>
          <p:cNvPr id="4" name="Picture 3"/>
          <p:cNvPicPr>
            <a:picLocks noChangeAspect="1"/>
          </p:cNvPicPr>
          <p:nvPr/>
        </p:nvPicPr>
        <p:blipFill>
          <a:blip r:embed="rId2"/>
          <a:stretch>
            <a:fillRect/>
          </a:stretch>
        </p:blipFill>
        <p:spPr>
          <a:xfrm>
            <a:off x="2381437" y="1991093"/>
            <a:ext cx="6750532" cy="4281846"/>
          </a:xfrm>
          <a:prstGeom prst="rect">
            <a:avLst/>
          </a:prstGeom>
        </p:spPr>
      </p:pic>
    </p:spTree>
    <p:extLst>
      <p:ext uri="{BB962C8B-B14F-4D97-AF65-F5344CB8AC3E}">
        <p14:creationId xmlns:p14="http://schemas.microsoft.com/office/powerpoint/2010/main" val="83777222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Mechanism of FAC </a:t>
            </a:r>
          </a:p>
        </p:txBody>
      </p:sp>
      <p:sp>
        <p:nvSpPr>
          <p:cNvPr id="3" name="Content Placeholder 2"/>
          <p:cNvSpPr>
            <a:spLocks noGrp="1"/>
          </p:cNvSpPr>
          <p:nvPr>
            <p:ph idx="1"/>
          </p:nvPr>
        </p:nvSpPr>
        <p:spPr>
          <a:xfrm>
            <a:off x="1097281" y="1845734"/>
            <a:ext cx="5700562" cy="4023360"/>
          </a:xfrm>
        </p:spPr>
        <p:txBody>
          <a:bodyPr>
            <a:noAutofit/>
          </a:bodyPr>
          <a:lstStyle/>
          <a:p>
            <a:r>
              <a:rPr lang="en-MY" sz="2400" dirty="0"/>
              <a:t>FAC mechanism: Two processes </a:t>
            </a:r>
          </a:p>
          <a:p>
            <a:r>
              <a:rPr lang="en-MY" sz="2400" dirty="0"/>
              <a:t>1: corrosion process </a:t>
            </a:r>
            <a:r>
              <a:rPr lang="en-MY" sz="2400" dirty="0" smtClean="0"/>
              <a:t>[</a:t>
            </a:r>
            <a:r>
              <a:rPr lang="en-MY" sz="2400" dirty="0"/>
              <a:t>production of soluble Fe 2+  and </a:t>
            </a:r>
            <a:r>
              <a:rPr lang="en-MY" sz="2400" dirty="0" smtClean="0"/>
              <a:t> their </a:t>
            </a:r>
            <a:r>
              <a:rPr lang="en-MY" sz="2400" dirty="0"/>
              <a:t>accumulation at the </a:t>
            </a:r>
            <a:r>
              <a:rPr lang="en-MY" sz="2400" dirty="0" smtClean="0"/>
              <a:t>oxide </a:t>
            </a:r>
            <a:r>
              <a:rPr lang="en-MY" sz="2400" dirty="0"/>
              <a:t>water interface]  </a:t>
            </a:r>
          </a:p>
          <a:p>
            <a:r>
              <a:rPr lang="en-MY" sz="2400" dirty="0"/>
              <a:t>2: mass transfer process </a:t>
            </a:r>
            <a:r>
              <a:rPr lang="en-MY" sz="2400" dirty="0" smtClean="0"/>
              <a:t>[</a:t>
            </a:r>
            <a:r>
              <a:rPr lang="en-MY" sz="2400" dirty="0"/>
              <a:t>flowing water removes the </a:t>
            </a:r>
            <a:r>
              <a:rPr lang="en-MY" sz="2400" dirty="0" smtClean="0"/>
              <a:t>soluble </a:t>
            </a:r>
            <a:r>
              <a:rPr lang="en-MY" sz="2400" dirty="0"/>
              <a:t>ferrous ions by a </a:t>
            </a:r>
            <a:r>
              <a:rPr lang="en-MY" sz="2400" dirty="0" smtClean="0"/>
              <a:t>convective </a:t>
            </a:r>
            <a:r>
              <a:rPr lang="en-MY" sz="2400" dirty="0"/>
              <a:t>mass transfer </a:t>
            </a:r>
            <a:r>
              <a:rPr lang="en-MY" sz="2400" dirty="0" smtClean="0"/>
              <a:t>mechanism</a:t>
            </a:r>
            <a:r>
              <a:rPr lang="en-MY" sz="2400" dirty="0"/>
              <a:t>] </a:t>
            </a:r>
          </a:p>
        </p:txBody>
      </p:sp>
      <p:pic>
        <p:nvPicPr>
          <p:cNvPr id="4" name="Picture 3"/>
          <p:cNvPicPr>
            <a:picLocks noChangeAspect="1"/>
          </p:cNvPicPr>
          <p:nvPr/>
        </p:nvPicPr>
        <p:blipFill>
          <a:blip r:embed="rId2"/>
          <a:stretch>
            <a:fillRect/>
          </a:stretch>
        </p:blipFill>
        <p:spPr>
          <a:xfrm>
            <a:off x="7005019" y="1011981"/>
            <a:ext cx="4871519" cy="5152907"/>
          </a:xfrm>
          <a:prstGeom prst="rect">
            <a:avLst/>
          </a:prstGeom>
        </p:spPr>
      </p:pic>
    </p:spTree>
    <p:extLst>
      <p:ext uri="{BB962C8B-B14F-4D97-AF65-F5344CB8AC3E}">
        <p14:creationId xmlns:p14="http://schemas.microsoft.com/office/powerpoint/2010/main" val="1682602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2217182" y="1904375"/>
            <a:ext cx="7143386" cy="4427973"/>
          </a:xfrm>
          <a:prstGeom prst="rect">
            <a:avLst/>
          </a:prstGeom>
        </p:spPr>
      </p:pic>
    </p:spTree>
    <p:extLst>
      <p:ext uri="{BB962C8B-B14F-4D97-AF65-F5344CB8AC3E}">
        <p14:creationId xmlns:p14="http://schemas.microsoft.com/office/powerpoint/2010/main" val="322689804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1855759" y="1115189"/>
            <a:ext cx="8336101" cy="4651685"/>
          </a:xfrm>
          <a:prstGeom prst="rect">
            <a:avLst/>
          </a:prstGeom>
        </p:spPr>
      </p:pic>
    </p:spTree>
    <p:extLst>
      <p:ext uri="{BB962C8B-B14F-4D97-AF65-F5344CB8AC3E}">
        <p14:creationId xmlns:p14="http://schemas.microsoft.com/office/powerpoint/2010/main" val="369522725"/>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1989503" y="742630"/>
            <a:ext cx="8212994" cy="5372740"/>
          </a:xfrm>
          <a:prstGeom prst="rect">
            <a:avLst/>
          </a:prstGeom>
        </p:spPr>
      </p:pic>
    </p:spTree>
    <p:extLst>
      <p:ext uri="{BB962C8B-B14F-4D97-AF65-F5344CB8AC3E}">
        <p14:creationId xmlns:p14="http://schemas.microsoft.com/office/powerpoint/2010/main" val="376650506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Summary of Parameters</a:t>
            </a:r>
            <a:endParaRPr lang="en-MY" dirty="0"/>
          </a:p>
        </p:txBody>
      </p:sp>
      <p:pic>
        <p:nvPicPr>
          <p:cNvPr id="4" name="Picture 3"/>
          <p:cNvPicPr>
            <a:picLocks noChangeAspect="1"/>
          </p:cNvPicPr>
          <p:nvPr/>
        </p:nvPicPr>
        <p:blipFill>
          <a:blip r:embed="rId2"/>
          <a:stretch>
            <a:fillRect/>
          </a:stretch>
        </p:blipFill>
        <p:spPr>
          <a:xfrm>
            <a:off x="1940842" y="1823684"/>
            <a:ext cx="8371275" cy="4317538"/>
          </a:xfrm>
          <a:prstGeom prst="rect">
            <a:avLst/>
          </a:prstGeom>
        </p:spPr>
      </p:pic>
    </p:spTree>
    <p:extLst>
      <p:ext uri="{BB962C8B-B14F-4D97-AF65-F5344CB8AC3E}">
        <p14:creationId xmlns:p14="http://schemas.microsoft.com/office/powerpoint/2010/main" val="1409739077"/>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a:t>
            </a:r>
            <a:r>
              <a:rPr lang="en-MY" dirty="0" smtClean="0"/>
              <a:t>Cladding </a:t>
            </a:r>
            <a:r>
              <a:rPr lang="en-MY" dirty="0"/>
              <a:t>of fuel rods</a:t>
            </a:r>
          </a:p>
        </p:txBody>
      </p:sp>
      <p:sp>
        <p:nvSpPr>
          <p:cNvPr id="3" name="Content Placeholder 2"/>
          <p:cNvSpPr>
            <a:spLocks noGrp="1"/>
          </p:cNvSpPr>
          <p:nvPr>
            <p:ph idx="1"/>
          </p:nvPr>
        </p:nvSpPr>
        <p:spPr>
          <a:xfrm>
            <a:off x="1097280" y="1845734"/>
            <a:ext cx="2885173" cy="4023360"/>
          </a:xfrm>
        </p:spPr>
        <p:txBody>
          <a:bodyPr>
            <a:normAutofit fontScale="92500" lnSpcReduction="10000"/>
          </a:bodyPr>
          <a:lstStyle/>
          <a:p>
            <a:r>
              <a:rPr lang="en-MY" dirty="0"/>
              <a:t>A typical composition of nuclear-grade zirconium alloys is more than 95 weight </a:t>
            </a:r>
            <a:r>
              <a:rPr lang="en-MY" dirty="0" smtClean="0"/>
              <a:t>percent zirconium </a:t>
            </a:r>
            <a:r>
              <a:rPr lang="en-MY" dirty="0"/>
              <a:t>and less than 2% of tin, niobium, iron, chromium, nickel and other </a:t>
            </a:r>
            <a:r>
              <a:rPr lang="en-MY" dirty="0" smtClean="0"/>
              <a:t>metals. </a:t>
            </a:r>
          </a:p>
          <a:p>
            <a:endParaRPr lang="en-MY" dirty="0" smtClean="0"/>
          </a:p>
          <a:p>
            <a:r>
              <a:rPr lang="en-MY" dirty="0"/>
              <a:t>The absorption cross section for thermal neutrons is 0.18 barn for zirconium, which is </a:t>
            </a:r>
            <a:r>
              <a:rPr lang="en-MY" dirty="0" smtClean="0"/>
              <a:t>much lower </a:t>
            </a:r>
            <a:r>
              <a:rPr lang="en-MY" dirty="0"/>
              <a:t>than that for such common metals as iron (2.4 barn) and nickel (4.5 barn</a:t>
            </a:r>
            <a:r>
              <a:rPr lang="en-MY" dirty="0" smtClean="0"/>
              <a:t>).</a:t>
            </a:r>
          </a:p>
          <a:p>
            <a:endParaRPr lang="en-MY" dirty="0" smtClean="0"/>
          </a:p>
          <a:p>
            <a:endParaRPr lang="en-MY" dirty="0" smtClean="0"/>
          </a:p>
          <a:p>
            <a:endParaRPr lang="en-MY" dirty="0" smtClean="0"/>
          </a:p>
          <a:p>
            <a:endParaRPr lang="en-MY" dirty="0" smtClean="0"/>
          </a:p>
        </p:txBody>
      </p:sp>
      <p:graphicFrame>
        <p:nvGraphicFramePr>
          <p:cNvPr id="5" name="Table 4"/>
          <p:cNvGraphicFramePr>
            <a:graphicFrameLocks noGrp="1"/>
          </p:cNvGraphicFramePr>
          <p:nvPr>
            <p:extLst>
              <p:ext uri="{D42A27DB-BD31-4B8C-83A1-F6EECF244321}">
                <p14:modId xmlns:p14="http://schemas.microsoft.com/office/powerpoint/2010/main" val="1847017050"/>
              </p:ext>
            </p:extLst>
          </p:nvPr>
        </p:nvGraphicFramePr>
        <p:xfrm>
          <a:off x="4535905" y="1845734"/>
          <a:ext cx="7267074" cy="4116776"/>
        </p:xfrm>
        <a:graphic>
          <a:graphicData uri="http://schemas.openxmlformats.org/drawingml/2006/table">
            <a:tbl>
              <a:tblPr/>
              <a:tblGrid>
                <a:gridCol w="1211179"/>
                <a:gridCol w="1211179"/>
                <a:gridCol w="1211179"/>
                <a:gridCol w="1211179"/>
                <a:gridCol w="1211179"/>
                <a:gridCol w="1211179"/>
              </a:tblGrid>
              <a:tr h="258356">
                <a:tc>
                  <a:txBody>
                    <a:bodyPr/>
                    <a:lstStyle/>
                    <a:p>
                      <a:pPr algn="l"/>
                      <a:r>
                        <a:rPr lang="en-MY" sz="1200" b="1" dirty="0">
                          <a:effectLst/>
                        </a:rPr>
                        <a:t>Alloy</a:t>
                      </a:r>
                    </a:p>
                  </a:txBody>
                  <a:tcPr marL="56658" marR="56658" marT="28329" marB="28329" anchor="ctr">
                    <a:lnL>
                      <a:noFill/>
                    </a:lnL>
                    <a:lnR>
                      <a:noFill/>
                    </a:lnR>
                    <a:lnT>
                      <a:noFill/>
                    </a:lnT>
                    <a:lnB>
                      <a:noFill/>
                    </a:lnB>
                    <a:solidFill>
                      <a:schemeClr val="accent2">
                        <a:lumMod val="20000"/>
                        <a:lumOff val="80000"/>
                      </a:schemeClr>
                    </a:solidFill>
                  </a:tcPr>
                </a:tc>
                <a:tc>
                  <a:txBody>
                    <a:bodyPr/>
                    <a:lstStyle/>
                    <a:p>
                      <a:pPr algn="l"/>
                      <a:r>
                        <a:rPr lang="en-MY" sz="1200" b="1">
                          <a:effectLst/>
                        </a:rPr>
                        <a:t>Sn, %</a:t>
                      </a:r>
                    </a:p>
                  </a:txBody>
                  <a:tcPr marL="56658" marR="56658" marT="28329" marB="28329" anchor="ctr">
                    <a:lnL>
                      <a:noFill/>
                    </a:lnL>
                    <a:lnR>
                      <a:noFill/>
                    </a:lnR>
                    <a:lnT>
                      <a:noFill/>
                    </a:lnT>
                    <a:lnB>
                      <a:noFill/>
                    </a:lnB>
                    <a:solidFill>
                      <a:schemeClr val="accent2">
                        <a:lumMod val="20000"/>
                        <a:lumOff val="80000"/>
                      </a:schemeClr>
                    </a:solidFill>
                  </a:tcPr>
                </a:tc>
                <a:tc>
                  <a:txBody>
                    <a:bodyPr/>
                    <a:lstStyle/>
                    <a:p>
                      <a:pPr algn="l"/>
                      <a:r>
                        <a:rPr lang="en-MY" sz="1200" b="1" dirty="0" err="1">
                          <a:effectLst/>
                        </a:rPr>
                        <a:t>Nb</a:t>
                      </a:r>
                      <a:r>
                        <a:rPr lang="en-MY" sz="1200" b="1" dirty="0">
                          <a:effectLst/>
                        </a:rPr>
                        <a:t>, %</a:t>
                      </a:r>
                    </a:p>
                  </a:txBody>
                  <a:tcPr marL="56658" marR="56658" marT="28329" marB="28329" anchor="ctr">
                    <a:lnL>
                      <a:noFill/>
                    </a:lnL>
                    <a:lnR>
                      <a:noFill/>
                    </a:lnR>
                    <a:lnT>
                      <a:noFill/>
                    </a:lnT>
                    <a:lnB>
                      <a:noFill/>
                    </a:lnB>
                    <a:solidFill>
                      <a:schemeClr val="accent2">
                        <a:lumMod val="20000"/>
                        <a:lumOff val="80000"/>
                      </a:schemeClr>
                    </a:solidFill>
                  </a:tcPr>
                </a:tc>
                <a:tc>
                  <a:txBody>
                    <a:bodyPr/>
                    <a:lstStyle/>
                    <a:p>
                      <a:pPr algn="l"/>
                      <a:r>
                        <a:rPr lang="en-MY" sz="1200" b="1">
                          <a:effectLst/>
                        </a:rPr>
                        <a:t>Vendor</a:t>
                      </a:r>
                      <a:br>
                        <a:rPr lang="en-MY" sz="1200" b="1">
                          <a:effectLst/>
                        </a:rPr>
                      </a:br>
                      <a:r>
                        <a:rPr lang="en-MY" sz="1200" b="1">
                          <a:effectLst/>
                        </a:rPr>
                        <a:t>(country)</a:t>
                      </a:r>
                    </a:p>
                  </a:txBody>
                  <a:tcPr marL="56658" marR="56658" marT="28329" marB="28329" anchor="ctr">
                    <a:lnL>
                      <a:noFill/>
                    </a:lnL>
                    <a:lnR>
                      <a:noFill/>
                    </a:lnR>
                    <a:lnT>
                      <a:noFill/>
                    </a:lnT>
                    <a:lnB>
                      <a:noFill/>
                    </a:lnB>
                    <a:solidFill>
                      <a:schemeClr val="accent2">
                        <a:lumMod val="20000"/>
                        <a:lumOff val="80000"/>
                      </a:schemeClr>
                    </a:solidFill>
                  </a:tcPr>
                </a:tc>
                <a:tc>
                  <a:txBody>
                    <a:bodyPr/>
                    <a:lstStyle/>
                    <a:p>
                      <a:pPr algn="l"/>
                      <a:r>
                        <a:rPr lang="en-MY" sz="1200" b="1">
                          <a:effectLst/>
                        </a:rPr>
                        <a:t>Component</a:t>
                      </a:r>
                    </a:p>
                  </a:txBody>
                  <a:tcPr marL="56658" marR="56658" marT="28329" marB="28329" anchor="ctr">
                    <a:lnL>
                      <a:noFill/>
                    </a:lnL>
                    <a:lnR>
                      <a:noFill/>
                    </a:lnR>
                    <a:lnT>
                      <a:noFill/>
                    </a:lnT>
                    <a:lnB>
                      <a:noFill/>
                    </a:lnB>
                    <a:solidFill>
                      <a:schemeClr val="accent2">
                        <a:lumMod val="20000"/>
                        <a:lumOff val="80000"/>
                      </a:schemeClr>
                    </a:solidFill>
                  </a:tcPr>
                </a:tc>
                <a:tc>
                  <a:txBody>
                    <a:bodyPr/>
                    <a:lstStyle/>
                    <a:p>
                      <a:pPr algn="l"/>
                      <a:r>
                        <a:rPr lang="en-MY" sz="1200" b="1" dirty="0">
                          <a:effectLst/>
                        </a:rPr>
                        <a:t>Reactor type</a:t>
                      </a:r>
                    </a:p>
                  </a:txBody>
                  <a:tcPr marL="56658" marR="56658" marT="28329" marB="28329" anchor="ctr">
                    <a:lnL>
                      <a:noFill/>
                    </a:lnL>
                    <a:lnR>
                      <a:noFill/>
                    </a:lnR>
                    <a:lnT>
                      <a:noFill/>
                    </a:lnT>
                    <a:lnB>
                      <a:noFill/>
                    </a:lnB>
                    <a:solidFill>
                      <a:schemeClr val="accent2">
                        <a:lumMod val="20000"/>
                        <a:lumOff val="80000"/>
                      </a:schemeClr>
                    </a:solidFill>
                  </a:tcPr>
                </a:tc>
              </a:tr>
              <a:tr h="369079">
                <a:tc>
                  <a:txBody>
                    <a:bodyPr/>
                    <a:lstStyle/>
                    <a:p>
                      <a:pPr algn="l"/>
                      <a:r>
                        <a:rPr lang="en-MY" sz="1200" b="1">
                          <a:effectLst/>
                        </a:rPr>
                        <a:t>Zircaloy 2</a:t>
                      </a:r>
                    </a:p>
                  </a:txBody>
                  <a:tcPr marL="56658" marR="56658" marT="28329" marB="28329" anchor="ctr">
                    <a:lnL>
                      <a:noFill/>
                    </a:lnL>
                    <a:lnR>
                      <a:noFill/>
                    </a:lnR>
                    <a:lnT>
                      <a:noFill/>
                    </a:lnT>
                    <a:lnB>
                      <a:noFill/>
                    </a:lnB>
                  </a:tcPr>
                </a:tc>
                <a:tc>
                  <a:txBody>
                    <a:bodyPr/>
                    <a:lstStyle/>
                    <a:p>
                      <a:pPr algn="l"/>
                      <a:r>
                        <a:rPr lang="en-MY" sz="1200" b="1" dirty="0">
                          <a:effectLst/>
                        </a:rPr>
                        <a:t>1.2–1.7</a:t>
                      </a:r>
                    </a:p>
                  </a:txBody>
                  <a:tcPr marL="56658" marR="56658" marT="28329" marB="28329" anchor="ctr">
                    <a:lnL>
                      <a:noFill/>
                    </a:lnL>
                    <a:lnR>
                      <a:noFill/>
                    </a:lnR>
                    <a:lnT>
                      <a:noFill/>
                    </a:lnT>
                    <a:lnB>
                      <a:noFill/>
                    </a:lnB>
                  </a:tcPr>
                </a:tc>
                <a:tc>
                  <a:txBody>
                    <a:bodyPr/>
                    <a:lstStyle/>
                    <a:p>
                      <a:pPr algn="l"/>
                      <a:r>
                        <a:rPr lang="en-MY" sz="1200" b="1" dirty="0">
                          <a:effectLst/>
                        </a:rPr>
                        <a:t>–</a:t>
                      </a:r>
                    </a:p>
                  </a:txBody>
                  <a:tcPr marL="56658" marR="56658" marT="28329" marB="28329" anchor="ctr">
                    <a:lnL>
                      <a:noFill/>
                    </a:lnL>
                    <a:lnR>
                      <a:noFill/>
                    </a:lnR>
                    <a:lnT>
                      <a:noFill/>
                    </a:lnT>
                    <a:lnB>
                      <a:noFill/>
                    </a:lnB>
                  </a:tcPr>
                </a:tc>
                <a:tc>
                  <a:txBody>
                    <a:bodyPr/>
                    <a:lstStyle/>
                    <a:p>
                      <a:pPr algn="l"/>
                      <a:r>
                        <a:rPr lang="en-MY" sz="1200" b="1" dirty="0">
                          <a:effectLst/>
                        </a:rPr>
                        <a:t>All vendors</a:t>
                      </a:r>
                    </a:p>
                  </a:txBody>
                  <a:tcPr marL="56658" marR="56658" marT="28329" marB="28329" anchor="ctr">
                    <a:lnL>
                      <a:noFill/>
                    </a:lnL>
                    <a:lnR>
                      <a:noFill/>
                    </a:lnR>
                    <a:lnT>
                      <a:noFill/>
                    </a:lnT>
                    <a:lnB>
                      <a:noFill/>
                    </a:lnB>
                  </a:tcPr>
                </a:tc>
                <a:tc>
                  <a:txBody>
                    <a:bodyPr/>
                    <a:lstStyle/>
                    <a:p>
                      <a:pPr algn="l"/>
                      <a:r>
                        <a:rPr lang="en-MY" sz="1200" b="1" dirty="0">
                          <a:effectLst/>
                        </a:rPr>
                        <a:t>Cladding, structural components</a:t>
                      </a:r>
                    </a:p>
                  </a:txBody>
                  <a:tcPr marL="56658" marR="56658" marT="28329" marB="28329" anchor="ctr">
                    <a:lnL>
                      <a:noFill/>
                    </a:lnL>
                    <a:lnR>
                      <a:noFill/>
                    </a:lnR>
                    <a:lnT>
                      <a:noFill/>
                    </a:lnT>
                    <a:lnB>
                      <a:noFill/>
                    </a:lnB>
                  </a:tcPr>
                </a:tc>
                <a:tc>
                  <a:txBody>
                    <a:bodyPr/>
                    <a:lstStyle/>
                    <a:p>
                      <a:pPr algn="l"/>
                      <a:r>
                        <a:rPr lang="en-MY" sz="1200" b="1" dirty="0" smtClean="0">
                          <a:effectLst/>
                        </a:rPr>
                        <a:t>BWR</a:t>
                      </a:r>
                      <a:r>
                        <a:rPr lang="en-MY" sz="1200" b="1" dirty="0">
                          <a:effectLst/>
                        </a:rPr>
                        <a:t>, CANDU</a:t>
                      </a:r>
                    </a:p>
                  </a:txBody>
                  <a:tcPr marL="56658" marR="56658" marT="28329" marB="28329" anchor="ctr">
                    <a:lnL>
                      <a:noFill/>
                    </a:lnL>
                    <a:lnR>
                      <a:noFill/>
                    </a:lnR>
                    <a:lnT>
                      <a:noFill/>
                    </a:lnT>
                    <a:lnB>
                      <a:noFill/>
                    </a:lnB>
                  </a:tcPr>
                </a:tc>
              </a:tr>
              <a:tr h="369079">
                <a:tc>
                  <a:txBody>
                    <a:bodyPr/>
                    <a:lstStyle/>
                    <a:p>
                      <a:pPr algn="l"/>
                      <a:r>
                        <a:rPr lang="en-MY" sz="1200" b="1" dirty="0" err="1">
                          <a:effectLst/>
                        </a:rPr>
                        <a:t>Zircaloy</a:t>
                      </a:r>
                      <a:r>
                        <a:rPr lang="en-MY" sz="1200" b="1" dirty="0">
                          <a:effectLst/>
                        </a:rPr>
                        <a:t> 4</a:t>
                      </a:r>
                    </a:p>
                  </a:txBody>
                  <a:tcPr marL="56658" marR="56658" marT="28329" marB="28329" anchor="ctr">
                    <a:lnL>
                      <a:noFill/>
                    </a:lnL>
                    <a:lnR>
                      <a:noFill/>
                    </a:lnR>
                    <a:lnT>
                      <a:noFill/>
                    </a:lnT>
                    <a:lnB>
                      <a:noFill/>
                    </a:lnB>
                  </a:tcPr>
                </a:tc>
                <a:tc>
                  <a:txBody>
                    <a:bodyPr/>
                    <a:lstStyle/>
                    <a:p>
                      <a:pPr algn="l"/>
                      <a:r>
                        <a:rPr lang="en-MY" sz="1200" b="1">
                          <a:effectLst/>
                        </a:rPr>
                        <a:t>1.2–1.7</a:t>
                      </a:r>
                    </a:p>
                  </a:txBody>
                  <a:tcPr marL="56658" marR="56658" marT="28329" marB="28329" anchor="ctr">
                    <a:lnL>
                      <a:noFill/>
                    </a:lnL>
                    <a:lnR>
                      <a:noFill/>
                    </a:lnR>
                    <a:lnT>
                      <a:noFill/>
                    </a:lnT>
                    <a:lnB>
                      <a:noFill/>
                    </a:lnB>
                  </a:tcPr>
                </a:tc>
                <a:tc>
                  <a:txBody>
                    <a:bodyPr/>
                    <a:lstStyle/>
                    <a:p>
                      <a:pPr algn="l"/>
                      <a:r>
                        <a:rPr lang="en-MY" sz="1200" b="1" dirty="0">
                          <a:effectLst/>
                        </a:rPr>
                        <a:t>–</a:t>
                      </a:r>
                    </a:p>
                  </a:txBody>
                  <a:tcPr marL="56658" marR="56658" marT="28329" marB="28329" anchor="ctr">
                    <a:lnL>
                      <a:noFill/>
                    </a:lnL>
                    <a:lnR>
                      <a:noFill/>
                    </a:lnR>
                    <a:lnT>
                      <a:noFill/>
                    </a:lnT>
                    <a:lnB>
                      <a:noFill/>
                    </a:lnB>
                  </a:tcPr>
                </a:tc>
                <a:tc>
                  <a:txBody>
                    <a:bodyPr/>
                    <a:lstStyle/>
                    <a:p>
                      <a:pPr algn="l"/>
                      <a:r>
                        <a:rPr lang="en-MY" sz="1200" b="1" dirty="0">
                          <a:effectLst/>
                        </a:rPr>
                        <a:t>All vendors</a:t>
                      </a:r>
                    </a:p>
                  </a:txBody>
                  <a:tcPr marL="56658" marR="56658" marT="28329" marB="28329" anchor="ctr">
                    <a:lnL>
                      <a:noFill/>
                    </a:lnL>
                    <a:lnR>
                      <a:noFill/>
                    </a:lnR>
                    <a:lnT>
                      <a:noFill/>
                    </a:lnT>
                    <a:lnB>
                      <a:noFill/>
                    </a:lnB>
                  </a:tcPr>
                </a:tc>
                <a:tc>
                  <a:txBody>
                    <a:bodyPr/>
                    <a:lstStyle/>
                    <a:p>
                      <a:pPr algn="l"/>
                      <a:r>
                        <a:rPr lang="en-MY" sz="1200" b="1">
                          <a:effectLst/>
                        </a:rPr>
                        <a:t>Cladding, structural components</a:t>
                      </a:r>
                    </a:p>
                  </a:txBody>
                  <a:tcPr marL="56658" marR="56658" marT="28329" marB="28329" anchor="ctr">
                    <a:lnL>
                      <a:noFill/>
                    </a:lnL>
                    <a:lnR>
                      <a:noFill/>
                    </a:lnR>
                    <a:lnT>
                      <a:noFill/>
                    </a:lnT>
                    <a:lnB>
                      <a:noFill/>
                    </a:lnB>
                  </a:tcPr>
                </a:tc>
                <a:tc>
                  <a:txBody>
                    <a:bodyPr/>
                    <a:lstStyle/>
                    <a:p>
                      <a:pPr algn="l"/>
                      <a:r>
                        <a:rPr lang="en-MY" sz="1200" b="1" dirty="0">
                          <a:effectLst/>
                        </a:rPr>
                        <a:t>BWR, PWR, CANDU</a:t>
                      </a:r>
                    </a:p>
                  </a:txBody>
                  <a:tcPr marL="56658" marR="56658" marT="28329" marB="28329" anchor="ctr">
                    <a:lnL>
                      <a:noFill/>
                    </a:lnL>
                    <a:lnR>
                      <a:noFill/>
                    </a:lnR>
                    <a:lnT>
                      <a:noFill/>
                    </a:lnT>
                    <a:lnB>
                      <a:noFill/>
                    </a:lnB>
                  </a:tcPr>
                </a:tc>
              </a:tr>
              <a:tr h="147631">
                <a:tc>
                  <a:txBody>
                    <a:bodyPr/>
                    <a:lstStyle/>
                    <a:p>
                      <a:pPr algn="l"/>
                      <a:r>
                        <a:rPr lang="en-MY" sz="1200" b="1">
                          <a:effectLst/>
                        </a:rPr>
                        <a:t>ZIRLO</a:t>
                      </a:r>
                    </a:p>
                  </a:txBody>
                  <a:tcPr marL="56658" marR="56658" marT="28329" marB="28329" anchor="ctr">
                    <a:lnL>
                      <a:noFill/>
                    </a:lnL>
                    <a:lnR>
                      <a:noFill/>
                    </a:lnR>
                    <a:lnT>
                      <a:noFill/>
                    </a:lnT>
                    <a:lnB>
                      <a:noFill/>
                    </a:lnB>
                  </a:tcPr>
                </a:tc>
                <a:tc>
                  <a:txBody>
                    <a:bodyPr/>
                    <a:lstStyle/>
                    <a:p>
                      <a:pPr algn="l"/>
                      <a:r>
                        <a:rPr lang="en-MY" sz="1200" b="1">
                          <a:effectLst/>
                        </a:rPr>
                        <a:t>0.7–1</a:t>
                      </a:r>
                    </a:p>
                  </a:txBody>
                  <a:tcPr marL="56658" marR="56658" marT="28329" marB="28329" anchor="ctr">
                    <a:lnL>
                      <a:noFill/>
                    </a:lnL>
                    <a:lnR>
                      <a:noFill/>
                    </a:lnR>
                    <a:lnT>
                      <a:noFill/>
                    </a:lnT>
                    <a:lnB>
                      <a:noFill/>
                    </a:lnB>
                  </a:tcPr>
                </a:tc>
                <a:tc>
                  <a:txBody>
                    <a:bodyPr/>
                    <a:lstStyle/>
                    <a:p>
                      <a:pPr algn="l"/>
                      <a:r>
                        <a:rPr lang="en-MY" sz="1200" b="1">
                          <a:effectLst/>
                        </a:rPr>
                        <a:t>1</a:t>
                      </a:r>
                    </a:p>
                  </a:txBody>
                  <a:tcPr marL="56658" marR="56658" marT="28329" marB="28329" anchor="ctr">
                    <a:lnL>
                      <a:noFill/>
                    </a:lnL>
                    <a:lnR>
                      <a:noFill/>
                    </a:lnR>
                    <a:lnT>
                      <a:noFill/>
                    </a:lnT>
                    <a:lnB>
                      <a:noFill/>
                    </a:lnB>
                  </a:tcPr>
                </a:tc>
                <a:tc>
                  <a:txBody>
                    <a:bodyPr/>
                    <a:lstStyle/>
                    <a:p>
                      <a:pPr algn="l"/>
                      <a:r>
                        <a:rPr lang="en-MY" sz="1200" b="1" dirty="0">
                          <a:effectLst/>
                        </a:rPr>
                        <a:t>Westinghouse</a:t>
                      </a:r>
                    </a:p>
                  </a:txBody>
                  <a:tcPr marL="56658" marR="56658" marT="28329" marB="28329" anchor="ctr">
                    <a:lnL>
                      <a:noFill/>
                    </a:lnL>
                    <a:lnR>
                      <a:noFill/>
                    </a:lnR>
                    <a:lnT>
                      <a:noFill/>
                    </a:lnT>
                    <a:lnB>
                      <a:noFill/>
                    </a:lnB>
                  </a:tcPr>
                </a:tc>
                <a:tc>
                  <a:txBody>
                    <a:bodyPr/>
                    <a:lstStyle/>
                    <a:p>
                      <a:pPr algn="l"/>
                      <a:r>
                        <a:rPr lang="en-MY" sz="1200" b="1">
                          <a:effectLst/>
                        </a:rPr>
                        <a:t>Cladding</a:t>
                      </a:r>
                    </a:p>
                  </a:txBody>
                  <a:tcPr marL="56658" marR="56658" marT="28329" marB="28329" anchor="ctr">
                    <a:lnL>
                      <a:noFill/>
                    </a:lnL>
                    <a:lnR>
                      <a:noFill/>
                    </a:lnR>
                    <a:lnT>
                      <a:noFill/>
                    </a:lnT>
                    <a:lnB>
                      <a:noFill/>
                    </a:lnB>
                  </a:tcPr>
                </a:tc>
                <a:tc>
                  <a:txBody>
                    <a:bodyPr/>
                    <a:lstStyle/>
                    <a:p>
                      <a:pPr algn="l"/>
                      <a:r>
                        <a:rPr lang="en-MY" sz="1200" b="1" dirty="0">
                          <a:effectLst/>
                        </a:rPr>
                        <a:t>PWR</a:t>
                      </a:r>
                    </a:p>
                  </a:txBody>
                  <a:tcPr marL="56658" marR="56658" marT="28329" marB="28329" anchor="ctr">
                    <a:lnL>
                      <a:noFill/>
                    </a:lnL>
                    <a:lnR>
                      <a:noFill/>
                    </a:lnR>
                    <a:lnT>
                      <a:noFill/>
                    </a:lnT>
                    <a:lnB>
                      <a:noFill/>
                    </a:lnB>
                  </a:tcPr>
                </a:tc>
              </a:tr>
              <a:tr h="258356">
                <a:tc>
                  <a:txBody>
                    <a:bodyPr/>
                    <a:lstStyle/>
                    <a:p>
                      <a:pPr algn="l"/>
                      <a:r>
                        <a:rPr lang="en-MY" sz="1200" b="1">
                          <a:effectLst/>
                        </a:rPr>
                        <a:t>Zr Sponge</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a:effectLst/>
                        </a:rPr>
                        <a:t>Japan and Russia</a:t>
                      </a:r>
                    </a:p>
                  </a:txBody>
                  <a:tcPr marL="56658" marR="56658" marT="28329" marB="28329" anchor="ctr">
                    <a:lnL>
                      <a:noFill/>
                    </a:lnL>
                    <a:lnR>
                      <a:noFill/>
                    </a:lnR>
                    <a:lnT>
                      <a:noFill/>
                    </a:lnT>
                    <a:lnB>
                      <a:noFill/>
                    </a:lnB>
                  </a:tcPr>
                </a:tc>
                <a:tc>
                  <a:txBody>
                    <a:bodyPr/>
                    <a:lstStyle/>
                    <a:p>
                      <a:pPr algn="l"/>
                      <a:r>
                        <a:rPr lang="en-MY" sz="1200" b="1">
                          <a:effectLst/>
                        </a:rPr>
                        <a:t>Cladding</a:t>
                      </a:r>
                    </a:p>
                  </a:txBody>
                  <a:tcPr marL="56658" marR="56658" marT="28329" marB="28329" anchor="ctr">
                    <a:lnL>
                      <a:noFill/>
                    </a:lnL>
                    <a:lnR>
                      <a:noFill/>
                    </a:lnR>
                    <a:lnT>
                      <a:noFill/>
                    </a:lnT>
                    <a:lnB>
                      <a:noFill/>
                    </a:lnB>
                  </a:tcPr>
                </a:tc>
                <a:tc>
                  <a:txBody>
                    <a:bodyPr/>
                    <a:lstStyle/>
                    <a:p>
                      <a:pPr algn="l"/>
                      <a:r>
                        <a:rPr lang="en-MY" sz="1200" b="1" dirty="0">
                          <a:effectLst/>
                        </a:rPr>
                        <a:t>BWR</a:t>
                      </a:r>
                    </a:p>
                  </a:txBody>
                  <a:tcPr marL="56658" marR="56658" marT="28329" marB="28329" anchor="ctr">
                    <a:lnL>
                      <a:noFill/>
                    </a:lnL>
                    <a:lnR>
                      <a:noFill/>
                    </a:lnR>
                    <a:lnT>
                      <a:noFill/>
                    </a:lnT>
                    <a:lnB>
                      <a:noFill/>
                    </a:lnB>
                  </a:tcPr>
                </a:tc>
              </a:tr>
              <a:tr h="147631">
                <a:tc>
                  <a:txBody>
                    <a:bodyPr/>
                    <a:lstStyle/>
                    <a:p>
                      <a:pPr algn="l"/>
                      <a:r>
                        <a:rPr lang="en-MY" sz="1200" b="1">
                          <a:effectLst/>
                        </a:rPr>
                        <a:t>ZrSn</a:t>
                      </a:r>
                    </a:p>
                  </a:txBody>
                  <a:tcPr marL="56658" marR="56658" marT="28329" marB="28329" anchor="ctr">
                    <a:lnL>
                      <a:noFill/>
                    </a:lnL>
                    <a:lnR>
                      <a:noFill/>
                    </a:lnR>
                    <a:lnT>
                      <a:noFill/>
                    </a:lnT>
                    <a:lnB>
                      <a:noFill/>
                    </a:lnB>
                  </a:tcPr>
                </a:tc>
                <a:tc>
                  <a:txBody>
                    <a:bodyPr/>
                    <a:lstStyle/>
                    <a:p>
                      <a:pPr algn="l"/>
                      <a:r>
                        <a:rPr lang="en-MY" sz="1200" b="1">
                          <a:effectLst/>
                        </a:rPr>
                        <a:t>0.25</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dirty="0" smtClean="0">
                          <a:effectLst/>
                        </a:rPr>
                        <a:t>Westinghouse</a:t>
                      </a:r>
                      <a:endParaRPr lang="en-MY" sz="1200" b="1" dirty="0">
                        <a:effectLst/>
                      </a:endParaRPr>
                    </a:p>
                  </a:txBody>
                  <a:tcPr marL="56658" marR="56658" marT="28329" marB="28329" anchor="ctr">
                    <a:lnL>
                      <a:noFill/>
                    </a:lnL>
                    <a:lnR>
                      <a:noFill/>
                    </a:lnR>
                    <a:lnT>
                      <a:noFill/>
                    </a:lnT>
                    <a:lnB>
                      <a:noFill/>
                    </a:lnB>
                  </a:tcPr>
                </a:tc>
                <a:tc>
                  <a:txBody>
                    <a:bodyPr/>
                    <a:lstStyle/>
                    <a:p>
                      <a:pPr algn="l"/>
                      <a:r>
                        <a:rPr lang="en-MY" sz="1200" b="1">
                          <a:effectLst/>
                        </a:rPr>
                        <a:t>Cladding</a:t>
                      </a:r>
                    </a:p>
                  </a:txBody>
                  <a:tcPr marL="56658" marR="56658" marT="28329" marB="28329" anchor="ctr">
                    <a:lnL>
                      <a:noFill/>
                    </a:lnL>
                    <a:lnR>
                      <a:noFill/>
                    </a:lnR>
                    <a:lnT>
                      <a:noFill/>
                    </a:lnT>
                    <a:lnB>
                      <a:noFill/>
                    </a:lnB>
                  </a:tcPr>
                </a:tc>
                <a:tc>
                  <a:txBody>
                    <a:bodyPr/>
                    <a:lstStyle/>
                    <a:p>
                      <a:pPr algn="l"/>
                      <a:r>
                        <a:rPr lang="en-MY" sz="1200" b="1" dirty="0">
                          <a:effectLst/>
                        </a:rPr>
                        <a:t>BWR</a:t>
                      </a:r>
                    </a:p>
                  </a:txBody>
                  <a:tcPr marL="56658" marR="56658" marT="28329" marB="28329" anchor="ctr">
                    <a:lnL>
                      <a:noFill/>
                    </a:lnL>
                    <a:lnR>
                      <a:noFill/>
                    </a:lnR>
                    <a:lnT>
                      <a:noFill/>
                    </a:lnT>
                    <a:lnB>
                      <a:noFill/>
                    </a:lnB>
                  </a:tcPr>
                </a:tc>
              </a:tr>
              <a:tr h="147631">
                <a:tc>
                  <a:txBody>
                    <a:bodyPr/>
                    <a:lstStyle/>
                    <a:p>
                      <a:pPr algn="l"/>
                      <a:r>
                        <a:rPr lang="en-MY" sz="1200" b="1">
                          <a:effectLst/>
                        </a:rPr>
                        <a:t>Zr2.5Nb</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a:effectLst/>
                        </a:rPr>
                        <a:t>2.4–2.8</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dirty="0">
                          <a:effectLst/>
                        </a:rPr>
                        <a:t>Pressure tube</a:t>
                      </a:r>
                    </a:p>
                  </a:txBody>
                  <a:tcPr marL="56658" marR="56658" marT="28329" marB="28329" anchor="ctr">
                    <a:lnL>
                      <a:noFill/>
                    </a:lnL>
                    <a:lnR>
                      <a:noFill/>
                    </a:lnR>
                    <a:lnT>
                      <a:noFill/>
                    </a:lnT>
                    <a:lnB>
                      <a:noFill/>
                    </a:lnB>
                  </a:tcPr>
                </a:tc>
                <a:tc>
                  <a:txBody>
                    <a:bodyPr/>
                    <a:lstStyle/>
                    <a:p>
                      <a:pPr algn="l"/>
                      <a:r>
                        <a:rPr lang="en-MY" sz="1200" b="1" dirty="0">
                          <a:effectLst/>
                        </a:rPr>
                        <a:t>CANDU</a:t>
                      </a:r>
                    </a:p>
                  </a:txBody>
                  <a:tcPr marL="56658" marR="56658" marT="28329" marB="28329" anchor="ctr">
                    <a:lnL>
                      <a:noFill/>
                    </a:lnL>
                    <a:lnR>
                      <a:noFill/>
                    </a:lnR>
                    <a:lnT>
                      <a:noFill/>
                    </a:lnT>
                    <a:lnB>
                      <a:noFill/>
                    </a:lnB>
                  </a:tcPr>
                </a:tc>
              </a:tr>
              <a:tr h="147631">
                <a:tc>
                  <a:txBody>
                    <a:bodyPr/>
                    <a:lstStyle/>
                    <a:p>
                      <a:pPr algn="l"/>
                      <a:r>
                        <a:rPr lang="en-MY" sz="1200" b="1">
                          <a:effectLst/>
                        </a:rPr>
                        <a:t>E110</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a:effectLst/>
                        </a:rPr>
                        <a:t>0.9–1.1</a:t>
                      </a:r>
                    </a:p>
                  </a:txBody>
                  <a:tcPr marL="56658" marR="56658" marT="28329" marB="28329" anchor="ctr">
                    <a:lnL>
                      <a:noFill/>
                    </a:lnL>
                    <a:lnR>
                      <a:noFill/>
                    </a:lnR>
                    <a:lnT>
                      <a:noFill/>
                    </a:lnT>
                    <a:lnB>
                      <a:noFill/>
                    </a:lnB>
                  </a:tcPr>
                </a:tc>
                <a:tc>
                  <a:txBody>
                    <a:bodyPr/>
                    <a:lstStyle/>
                    <a:p>
                      <a:pPr algn="l"/>
                      <a:r>
                        <a:rPr lang="en-MY" sz="1200" b="1">
                          <a:effectLst/>
                        </a:rPr>
                        <a:t>Russia</a:t>
                      </a:r>
                    </a:p>
                  </a:txBody>
                  <a:tcPr marL="56658" marR="56658" marT="28329" marB="28329" anchor="ctr">
                    <a:lnL>
                      <a:noFill/>
                    </a:lnL>
                    <a:lnR>
                      <a:noFill/>
                    </a:lnR>
                    <a:lnT>
                      <a:noFill/>
                    </a:lnT>
                    <a:lnB>
                      <a:noFill/>
                    </a:lnB>
                  </a:tcPr>
                </a:tc>
                <a:tc>
                  <a:txBody>
                    <a:bodyPr/>
                    <a:lstStyle/>
                    <a:p>
                      <a:pPr algn="l"/>
                      <a:r>
                        <a:rPr lang="en-MY" sz="1200" b="1" dirty="0">
                          <a:effectLst/>
                        </a:rPr>
                        <a:t>Cladding</a:t>
                      </a:r>
                    </a:p>
                  </a:txBody>
                  <a:tcPr marL="56658" marR="56658" marT="28329" marB="28329" anchor="ctr">
                    <a:lnL>
                      <a:noFill/>
                    </a:lnL>
                    <a:lnR>
                      <a:noFill/>
                    </a:lnR>
                    <a:lnT>
                      <a:noFill/>
                    </a:lnT>
                    <a:lnB>
                      <a:noFill/>
                    </a:lnB>
                  </a:tcPr>
                </a:tc>
                <a:tc>
                  <a:txBody>
                    <a:bodyPr/>
                    <a:lstStyle/>
                    <a:p>
                      <a:pPr algn="l"/>
                      <a:r>
                        <a:rPr lang="en-MY" sz="1200" b="1" dirty="0">
                          <a:effectLst/>
                        </a:rPr>
                        <a:t>VVER</a:t>
                      </a:r>
                    </a:p>
                  </a:txBody>
                  <a:tcPr marL="56658" marR="56658" marT="28329" marB="28329" anchor="ctr">
                    <a:lnL>
                      <a:noFill/>
                    </a:lnL>
                    <a:lnR>
                      <a:noFill/>
                    </a:lnR>
                    <a:lnT>
                      <a:noFill/>
                    </a:lnT>
                    <a:lnB>
                      <a:noFill/>
                    </a:lnB>
                  </a:tcPr>
                </a:tc>
              </a:tr>
              <a:tr h="147631">
                <a:tc>
                  <a:txBody>
                    <a:bodyPr/>
                    <a:lstStyle/>
                    <a:p>
                      <a:pPr algn="l"/>
                      <a:r>
                        <a:rPr lang="en-MY" sz="1200" b="1">
                          <a:effectLst/>
                        </a:rPr>
                        <a:t>E125</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a:effectLst/>
                        </a:rPr>
                        <a:t>2.5</a:t>
                      </a:r>
                    </a:p>
                  </a:txBody>
                  <a:tcPr marL="56658" marR="56658" marT="28329" marB="28329" anchor="ctr">
                    <a:lnL>
                      <a:noFill/>
                    </a:lnL>
                    <a:lnR>
                      <a:noFill/>
                    </a:lnR>
                    <a:lnT>
                      <a:noFill/>
                    </a:lnT>
                    <a:lnB>
                      <a:noFill/>
                    </a:lnB>
                  </a:tcPr>
                </a:tc>
                <a:tc>
                  <a:txBody>
                    <a:bodyPr/>
                    <a:lstStyle/>
                    <a:p>
                      <a:pPr algn="l"/>
                      <a:r>
                        <a:rPr lang="en-MY" sz="1200" b="1">
                          <a:effectLst/>
                        </a:rPr>
                        <a:t>Russia</a:t>
                      </a:r>
                    </a:p>
                  </a:txBody>
                  <a:tcPr marL="56658" marR="56658" marT="28329" marB="28329" anchor="ctr">
                    <a:lnL>
                      <a:noFill/>
                    </a:lnL>
                    <a:lnR>
                      <a:noFill/>
                    </a:lnR>
                    <a:lnT>
                      <a:noFill/>
                    </a:lnT>
                    <a:lnB>
                      <a:noFill/>
                    </a:lnB>
                  </a:tcPr>
                </a:tc>
                <a:tc>
                  <a:txBody>
                    <a:bodyPr/>
                    <a:lstStyle/>
                    <a:p>
                      <a:pPr algn="l"/>
                      <a:r>
                        <a:rPr lang="en-MY" sz="1200" b="1">
                          <a:effectLst/>
                        </a:rPr>
                        <a:t>Pressure tube</a:t>
                      </a:r>
                    </a:p>
                  </a:txBody>
                  <a:tcPr marL="56658" marR="56658" marT="28329" marB="28329" anchor="ctr">
                    <a:lnL>
                      <a:noFill/>
                    </a:lnL>
                    <a:lnR>
                      <a:noFill/>
                    </a:lnR>
                    <a:lnT>
                      <a:noFill/>
                    </a:lnT>
                    <a:lnB>
                      <a:noFill/>
                    </a:lnB>
                  </a:tcPr>
                </a:tc>
                <a:tc>
                  <a:txBody>
                    <a:bodyPr/>
                    <a:lstStyle/>
                    <a:p>
                      <a:pPr algn="l"/>
                      <a:r>
                        <a:rPr lang="en-MY" sz="1200" b="1" dirty="0">
                          <a:effectLst/>
                        </a:rPr>
                        <a:t>RBMK</a:t>
                      </a:r>
                    </a:p>
                  </a:txBody>
                  <a:tcPr marL="56658" marR="56658" marT="28329" marB="28329" anchor="ctr">
                    <a:lnL>
                      <a:noFill/>
                    </a:lnL>
                    <a:lnR>
                      <a:noFill/>
                    </a:lnR>
                    <a:lnT>
                      <a:noFill/>
                    </a:lnT>
                    <a:lnB>
                      <a:noFill/>
                    </a:lnB>
                  </a:tcPr>
                </a:tc>
              </a:tr>
              <a:tr h="258356">
                <a:tc>
                  <a:txBody>
                    <a:bodyPr/>
                    <a:lstStyle/>
                    <a:p>
                      <a:pPr algn="l"/>
                      <a:r>
                        <a:rPr lang="en-MY" sz="1200" b="1">
                          <a:effectLst/>
                        </a:rPr>
                        <a:t>E635</a:t>
                      </a:r>
                    </a:p>
                  </a:txBody>
                  <a:tcPr marL="56658" marR="56658" marT="28329" marB="28329" anchor="ctr">
                    <a:lnL>
                      <a:noFill/>
                    </a:lnL>
                    <a:lnR>
                      <a:noFill/>
                    </a:lnR>
                    <a:lnT>
                      <a:noFill/>
                    </a:lnT>
                    <a:lnB>
                      <a:noFill/>
                    </a:lnB>
                  </a:tcPr>
                </a:tc>
                <a:tc>
                  <a:txBody>
                    <a:bodyPr/>
                    <a:lstStyle/>
                    <a:p>
                      <a:pPr algn="l"/>
                      <a:r>
                        <a:rPr lang="en-MY" sz="1200" b="1">
                          <a:effectLst/>
                        </a:rPr>
                        <a:t>0.8–1.3</a:t>
                      </a:r>
                    </a:p>
                  </a:txBody>
                  <a:tcPr marL="56658" marR="56658" marT="28329" marB="28329" anchor="ctr">
                    <a:lnL>
                      <a:noFill/>
                    </a:lnL>
                    <a:lnR>
                      <a:noFill/>
                    </a:lnR>
                    <a:lnT>
                      <a:noFill/>
                    </a:lnT>
                    <a:lnB>
                      <a:noFill/>
                    </a:lnB>
                  </a:tcPr>
                </a:tc>
                <a:tc>
                  <a:txBody>
                    <a:bodyPr/>
                    <a:lstStyle/>
                    <a:p>
                      <a:pPr algn="l"/>
                      <a:r>
                        <a:rPr lang="en-MY" sz="1200" b="1">
                          <a:effectLst/>
                        </a:rPr>
                        <a:t>0.8–1</a:t>
                      </a:r>
                    </a:p>
                  </a:txBody>
                  <a:tcPr marL="56658" marR="56658" marT="28329" marB="28329" anchor="ctr">
                    <a:lnL>
                      <a:noFill/>
                    </a:lnL>
                    <a:lnR>
                      <a:noFill/>
                    </a:lnR>
                    <a:lnT>
                      <a:noFill/>
                    </a:lnT>
                    <a:lnB>
                      <a:noFill/>
                    </a:lnB>
                  </a:tcPr>
                </a:tc>
                <a:tc>
                  <a:txBody>
                    <a:bodyPr/>
                    <a:lstStyle/>
                    <a:p>
                      <a:pPr algn="l"/>
                      <a:r>
                        <a:rPr lang="en-MY" sz="1200" b="1">
                          <a:effectLst/>
                        </a:rPr>
                        <a:t>Russia</a:t>
                      </a:r>
                    </a:p>
                  </a:txBody>
                  <a:tcPr marL="56658" marR="56658" marT="28329" marB="28329" anchor="ctr">
                    <a:lnL>
                      <a:noFill/>
                    </a:lnL>
                    <a:lnR>
                      <a:noFill/>
                    </a:lnR>
                    <a:lnT>
                      <a:noFill/>
                    </a:lnT>
                    <a:lnB>
                      <a:noFill/>
                    </a:lnB>
                  </a:tcPr>
                </a:tc>
                <a:tc>
                  <a:txBody>
                    <a:bodyPr/>
                    <a:lstStyle/>
                    <a:p>
                      <a:pPr algn="l"/>
                      <a:r>
                        <a:rPr lang="en-MY" sz="1200" b="1">
                          <a:effectLst/>
                        </a:rPr>
                        <a:t>Structural components</a:t>
                      </a:r>
                    </a:p>
                  </a:txBody>
                  <a:tcPr marL="56658" marR="56658" marT="28329" marB="28329" anchor="ctr">
                    <a:lnL>
                      <a:noFill/>
                    </a:lnL>
                    <a:lnR>
                      <a:noFill/>
                    </a:lnR>
                    <a:lnT>
                      <a:noFill/>
                    </a:lnT>
                    <a:lnB>
                      <a:noFill/>
                    </a:lnB>
                  </a:tcPr>
                </a:tc>
                <a:tc>
                  <a:txBody>
                    <a:bodyPr/>
                    <a:lstStyle/>
                    <a:p>
                      <a:pPr algn="l"/>
                      <a:r>
                        <a:rPr lang="en-MY" sz="1200" b="1" dirty="0">
                          <a:effectLst/>
                        </a:rPr>
                        <a:t>VVER</a:t>
                      </a:r>
                    </a:p>
                  </a:txBody>
                  <a:tcPr marL="56658" marR="56658" marT="28329" marB="28329" anchor="ctr">
                    <a:lnL>
                      <a:noFill/>
                    </a:lnL>
                    <a:lnR>
                      <a:noFill/>
                    </a:lnR>
                    <a:lnT>
                      <a:noFill/>
                    </a:lnT>
                    <a:lnB>
                      <a:noFill/>
                    </a:lnB>
                  </a:tcPr>
                </a:tc>
              </a:tr>
              <a:tr h="369079">
                <a:tc>
                  <a:txBody>
                    <a:bodyPr/>
                    <a:lstStyle/>
                    <a:p>
                      <a:pPr algn="l"/>
                      <a:r>
                        <a:rPr lang="en-MY" sz="1200" b="1">
                          <a:effectLst/>
                        </a:rPr>
                        <a:t>M5</a:t>
                      </a:r>
                    </a:p>
                  </a:txBody>
                  <a:tcPr marL="56658" marR="56658" marT="28329" marB="28329" anchor="ctr">
                    <a:lnL>
                      <a:noFill/>
                    </a:lnL>
                    <a:lnR>
                      <a:noFill/>
                    </a:lnR>
                    <a:lnT>
                      <a:noFill/>
                    </a:lnT>
                    <a:lnB>
                      <a:noFill/>
                    </a:lnB>
                  </a:tcPr>
                </a:tc>
                <a:tc>
                  <a:txBody>
                    <a:bodyPr/>
                    <a:lstStyle/>
                    <a:p>
                      <a:pPr algn="l"/>
                      <a:r>
                        <a:rPr lang="en-MY" sz="1200" b="1">
                          <a:effectLst/>
                        </a:rPr>
                        <a:t>–</a:t>
                      </a:r>
                    </a:p>
                  </a:txBody>
                  <a:tcPr marL="56658" marR="56658" marT="28329" marB="28329" anchor="ctr">
                    <a:lnL>
                      <a:noFill/>
                    </a:lnL>
                    <a:lnR>
                      <a:noFill/>
                    </a:lnR>
                    <a:lnT>
                      <a:noFill/>
                    </a:lnT>
                    <a:lnB>
                      <a:noFill/>
                    </a:lnB>
                  </a:tcPr>
                </a:tc>
                <a:tc>
                  <a:txBody>
                    <a:bodyPr/>
                    <a:lstStyle/>
                    <a:p>
                      <a:pPr algn="l"/>
                      <a:r>
                        <a:rPr lang="en-MY" sz="1200" b="1">
                          <a:effectLst/>
                        </a:rPr>
                        <a:t>0.8–1.2</a:t>
                      </a:r>
                    </a:p>
                  </a:txBody>
                  <a:tcPr marL="56658" marR="56658" marT="28329" marB="28329" anchor="ctr">
                    <a:lnL>
                      <a:noFill/>
                    </a:lnL>
                    <a:lnR>
                      <a:noFill/>
                    </a:lnR>
                    <a:lnT>
                      <a:noFill/>
                    </a:lnT>
                    <a:lnB>
                      <a:noFill/>
                    </a:lnB>
                  </a:tcPr>
                </a:tc>
                <a:tc>
                  <a:txBody>
                    <a:bodyPr/>
                    <a:lstStyle/>
                    <a:p>
                      <a:pPr algn="l"/>
                      <a:r>
                        <a:rPr lang="en-MY" sz="1200" b="1" dirty="0" err="1">
                          <a:effectLst/>
                        </a:rPr>
                        <a:t>Areva</a:t>
                      </a:r>
                      <a:endParaRPr lang="en-MY" sz="1200" b="1" dirty="0">
                        <a:effectLst/>
                      </a:endParaRPr>
                    </a:p>
                  </a:txBody>
                  <a:tcPr marL="56658" marR="56658" marT="28329" marB="28329" anchor="ctr">
                    <a:lnL>
                      <a:noFill/>
                    </a:lnL>
                    <a:lnR>
                      <a:noFill/>
                    </a:lnR>
                    <a:lnT>
                      <a:noFill/>
                    </a:lnT>
                    <a:lnB>
                      <a:noFill/>
                    </a:lnB>
                  </a:tcPr>
                </a:tc>
                <a:tc>
                  <a:txBody>
                    <a:bodyPr/>
                    <a:lstStyle/>
                    <a:p>
                      <a:pPr algn="l"/>
                      <a:r>
                        <a:rPr lang="en-MY" sz="1200" b="1">
                          <a:effectLst/>
                        </a:rPr>
                        <a:t>Cladding, structural components</a:t>
                      </a:r>
                    </a:p>
                  </a:txBody>
                  <a:tcPr marL="56658" marR="56658" marT="28329" marB="28329" anchor="ctr">
                    <a:lnL>
                      <a:noFill/>
                    </a:lnL>
                    <a:lnR>
                      <a:noFill/>
                    </a:lnR>
                    <a:lnT>
                      <a:noFill/>
                    </a:lnT>
                    <a:lnB>
                      <a:noFill/>
                    </a:lnB>
                  </a:tcPr>
                </a:tc>
                <a:tc>
                  <a:txBody>
                    <a:bodyPr/>
                    <a:lstStyle/>
                    <a:p>
                      <a:pPr algn="l"/>
                      <a:r>
                        <a:rPr lang="en-MY" sz="1200" b="1" dirty="0">
                          <a:effectLst/>
                        </a:rPr>
                        <a:t>PWR</a:t>
                      </a:r>
                    </a:p>
                  </a:txBody>
                  <a:tcPr marL="56658" marR="56658" marT="28329" marB="28329" anchor="ctr">
                    <a:lnL>
                      <a:noFill/>
                    </a:lnL>
                    <a:lnR>
                      <a:noFill/>
                    </a:lnR>
                    <a:lnT>
                      <a:noFill/>
                    </a:lnT>
                    <a:lnB>
                      <a:noFill/>
                    </a:lnB>
                  </a:tcPr>
                </a:tc>
              </a:tr>
            </a:tbl>
          </a:graphicData>
        </a:graphic>
      </p:graphicFrame>
    </p:spTree>
    <p:extLst>
      <p:ext uri="{BB962C8B-B14F-4D97-AF65-F5344CB8AC3E}">
        <p14:creationId xmlns:p14="http://schemas.microsoft.com/office/powerpoint/2010/main" val="30472617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sp>
        <p:nvSpPr>
          <p:cNvPr id="3" name="Content Placeholder 2"/>
          <p:cNvSpPr>
            <a:spLocks noGrp="1"/>
          </p:cNvSpPr>
          <p:nvPr>
            <p:ph idx="1"/>
          </p:nvPr>
        </p:nvSpPr>
        <p:spPr/>
        <p:txBody>
          <a:bodyPr>
            <a:normAutofit fontScale="92500"/>
          </a:bodyPr>
          <a:lstStyle/>
          <a:p>
            <a:r>
              <a:rPr lang="en-MY" sz="2400" dirty="0" err="1"/>
              <a:t>Zircaloys</a:t>
            </a:r>
            <a:r>
              <a:rPr lang="en-MY" sz="2400" dirty="0"/>
              <a:t> 2 and 4 do behave very </a:t>
            </a:r>
            <a:r>
              <a:rPr lang="en-MY" sz="2400" dirty="0" smtClean="0"/>
              <a:t>similarly. </a:t>
            </a:r>
          </a:p>
          <a:p>
            <a:r>
              <a:rPr lang="en-MY" sz="2400" dirty="0" smtClean="0"/>
              <a:t>Oxidation </a:t>
            </a:r>
            <a:r>
              <a:rPr lang="en-MY" sz="2400" dirty="0"/>
              <a:t>occurs at the same rate in air or in water and proceeds in ambient condition or in high vacuum. </a:t>
            </a:r>
            <a:endParaRPr lang="en-MY" sz="2400" dirty="0" smtClean="0"/>
          </a:p>
          <a:p>
            <a:r>
              <a:rPr lang="en-MY" sz="2400" dirty="0" smtClean="0"/>
              <a:t>A </a:t>
            </a:r>
            <a:r>
              <a:rPr lang="en-MY" sz="2400" dirty="0"/>
              <a:t>sub-</a:t>
            </a:r>
            <a:r>
              <a:rPr lang="en-MY" sz="2400" dirty="0" err="1"/>
              <a:t>micrometer</a:t>
            </a:r>
            <a:r>
              <a:rPr lang="en-MY" sz="2400" dirty="0"/>
              <a:t> thin layer of zirconium dioxide is rapidly formed in the surface and stops the further diffusion of oxygen to the bulk and the subsequent oxidation. </a:t>
            </a:r>
            <a:endParaRPr lang="en-MY" sz="2400" dirty="0" smtClean="0"/>
          </a:p>
          <a:p>
            <a:r>
              <a:rPr lang="en-MY" sz="2400" dirty="0" smtClean="0"/>
              <a:t>The dependence </a:t>
            </a:r>
            <a:r>
              <a:rPr lang="en-MY" sz="2400" dirty="0"/>
              <a:t>of oxidation rate R on temperature and pressure can be expressed </a:t>
            </a:r>
            <a:r>
              <a:rPr lang="en-MY" sz="2400" dirty="0" smtClean="0"/>
              <a:t>as</a:t>
            </a:r>
          </a:p>
          <a:p>
            <a:pPr algn="ctr"/>
            <a:r>
              <a:rPr lang="en-MY" sz="2400" dirty="0"/>
              <a:t>R = 13.9·P</a:t>
            </a:r>
            <a:r>
              <a:rPr lang="en-MY" sz="2400" baseline="30000" dirty="0"/>
              <a:t>1/6</a:t>
            </a:r>
            <a:r>
              <a:rPr lang="en-MY" sz="2400" dirty="0"/>
              <a:t>·exp(−1.47/</a:t>
            </a:r>
            <a:r>
              <a:rPr lang="en-MY" sz="2400" dirty="0" err="1"/>
              <a:t>k</a:t>
            </a:r>
            <a:r>
              <a:rPr lang="en-MY" sz="2400" baseline="-25000" dirty="0" err="1"/>
              <a:t>B</a:t>
            </a:r>
            <a:r>
              <a:rPr lang="en-MY" sz="2400" dirty="0" err="1"/>
              <a:t>T</a:t>
            </a:r>
            <a:r>
              <a:rPr lang="en-MY" sz="2400" dirty="0" smtClean="0"/>
              <a:t>)</a:t>
            </a:r>
          </a:p>
          <a:p>
            <a:r>
              <a:rPr lang="en-MY" dirty="0"/>
              <a:t>The oxidation rate R is here expressed in gram/(cm</a:t>
            </a:r>
            <a:r>
              <a:rPr lang="en-MY" baseline="30000" dirty="0"/>
              <a:t>2</a:t>
            </a:r>
            <a:r>
              <a:rPr lang="en-MY" dirty="0"/>
              <a:t>·second); P is the pressure in atmosphere, that is the factor P</a:t>
            </a:r>
            <a:r>
              <a:rPr lang="en-MY" baseline="30000" dirty="0"/>
              <a:t>1/6</a:t>
            </a:r>
            <a:r>
              <a:rPr lang="en-MY" dirty="0"/>
              <a:t> = 1 at ambient pressure; the activation energy is 1.47 eV; k</a:t>
            </a:r>
            <a:r>
              <a:rPr lang="en-MY" baseline="-25000" dirty="0"/>
              <a:t>B</a:t>
            </a:r>
            <a:r>
              <a:rPr lang="en-MY" dirty="0"/>
              <a:t> is the Boltzmann constant (8.617×10</a:t>
            </a:r>
            <a:r>
              <a:rPr lang="en-MY" baseline="30000" dirty="0"/>
              <a:t>−5</a:t>
            </a:r>
            <a:r>
              <a:rPr lang="en-MY" dirty="0"/>
              <a:t> eV/K) and T is the absolute temperature in Kelvin</a:t>
            </a:r>
          </a:p>
        </p:txBody>
      </p:sp>
    </p:spTree>
    <p:extLst>
      <p:ext uri="{BB962C8B-B14F-4D97-AF65-F5344CB8AC3E}">
        <p14:creationId xmlns:p14="http://schemas.microsoft.com/office/powerpoint/2010/main" val="1762422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Cladding Corrosion</a:t>
            </a:r>
          </a:p>
        </p:txBody>
      </p:sp>
      <p:sp>
        <p:nvSpPr>
          <p:cNvPr id="3" name="Content Placeholder 2"/>
          <p:cNvSpPr>
            <a:spLocks noGrp="1"/>
          </p:cNvSpPr>
          <p:nvPr>
            <p:ph idx="1"/>
          </p:nvPr>
        </p:nvSpPr>
        <p:spPr/>
        <p:txBody>
          <a:bodyPr>
            <a:noAutofit/>
          </a:bodyPr>
          <a:lstStyle/>
          <a:p>
            <a:r>
              <a:rPr lang="en-MY" sz="2400" dirty="0"/>
              <a:t>At normal operating temperatures, the zirconium alloy corrosion reaction can </a:t>
            </a:r>
            <a:r>
              <a:rPr lang="en-MY" sz="2400" dirty="0" smtClean="0"/>
              <a:t>be described </a:t>
            </a:r>
            <a:r>
              <a:rPr lang="en-MY" sz="2400" dirty="0"/>
              <a:t>by</a:t>
            </a:r>
            <a:r>
              <a:rPr lang="en-MY" sz="2400" dirty="0" smtClean="0"/>
              <a:t>:</a:t>
            </a:r>
          </a:p>
          <a:p>
            <a:endParaRPr lang="en-MY" sz="2400" dirty="0"/>
          </a:p>
          <a:p>
            <a:r>
              <a:rPr lang="en-MY" sz="2400" dirty="0"/>
              <a:t>The major effect of corrosion on cladding integrity results from two related processes:</a:t>
            </a:r>
          </a:p>
          <a:p>
            <a:r>
              <a:rPr lang="en-MY" sz="2400" dirty="0"/>
              <a:t>1) the formation of a </a:t>
            </a:r>
            <a:r>
              <a:rPr lang="en-MY" sz="2400" dirty="0" smtClean="0"/>
              <a:t>ZrO2  </a:t>
            </a:r>
            <a:r>
              <a:rPr lang="en-MY" sz="2400" dirty="0"/>
              <a:t>layer causes cladding thinning </a:t>
            </a:r>
            <a:endParaRPr lang="en-MY" sz="2400" dirty="0" smtClean="0"/>
          </a:p>
          <a:p>
            <a:r>
              <a:rPr lang="en-MY" sz="2400" dirty="0" smtClean="0"/>
              <a:t>2</a:t>
            </a:r>
            <a:r>
              <a:rPr lang="en-MY" sz="2400" dirty="0"/>
              <a:t>) the absorption </a:t>
            </a:r>
            <a:r>
              <a:rPr lang="en-MY" sz="2400" dirty="0" smtClean="0"/>
              <a:t>of hydrogen </a:t>
            </a:r>
            <a:r>
              <a:rPr lang="en-MY" sz="2400" dirty="0"/>
              <a:t>(the atomic hydrogen produced by corrosion) by the zirconium </a:t>
            </a:r>
            <a:r>
              <a:rPr lang="en-MY" sz="2400" dirty="0" smtClean="0"/>
              <a:t>alloy </a:t>
            </a:r>
            <a:r>
              <a:rPr lang="en-MY" sz="2400" dirty="0" err="1" smtClean="0"/>
              <a:t>embrittles</a:t>
            </a:r>
            <a:r>
              <a:rPr lang="en-MY" sz="2400" dirty="0" smtClean="0"/>
              <a:t> </a:t>
            </a:r>
            <a:r>
              <a:rPr lang="en-MY" sz="2400" dirty="0"/>
              <a:t>the cladding. </a:t>
            </a:r>
          </a:p>
          <a:p>
            <a:r>
              <a:rPr lang="en-MY" sz="2400" dirty="0" smtClean="0"/>
              <a:t>Factors affecting the </a:t>
            </a:r>
            <a:r>
              <a:rPr lang="en-MY" sz="2400" dirty="0"/>
              <a:t>above reaction include temperature </a:t>
            </a:r>
            <a:r>
              <a:rPr lang="en-MY" sz="2400" dirty="0" smtClean="0"/>
              <a:t> </a:t>
            </a:r>
            <a:r>
              <a:rPr lang="en-MY" sz="2400" dirty="0"/>
              <a:t>the microstructure of the cladding </a:t>
            </a:r>
            <a:r>
              <a:rPr lang="en-MY" sz="2400" dirty="0" smtClean="0"/>
              <a:t>material, local </a:t>
            </a:r>
            <a:r>
              <a:rPr lang="en-MY" sz="2400" dirty="0"/>
              <a:t>boiling, and coolant chemistry.</a:t>
            </a:r>
          </a:p>
        </p:txBody>
      </p:sp>
      <p:pic>
        <p:nvPicPr>
          <p:cNvPr id="4" name="Picture 3"/>
          <p:cNvPicPr>
            <a:picLocks noChangeAspect="1"/>
          </p:cNvPicPr>
          <p:nvPr/>
        </p:nvPicPr>
        <p:blipFill>
          <a:blip r:embed="rId3"/>
          <a:stretch>
            <a:fillRect/>
          </a:stretch>
        </p:blipFill>
        <p:spPr>
          <a:xfrm>
            <a:off x="3245251" y="2463627"/>
            <a:ext cx="2881229" cy="387857"/>
          </a:xfrm>
          <a:prstGeom prst="rect">
            <a:avLst/>
          </a:prstGeom>
        </p:spPr>
      </p:pic>
    </p:spTree>
    <p:extLst>
      <p:ext uri="{BB962C8B-B14F-4D97-AF65-F5344CB8AC3E}">
        <p14:creationId xmlns:p14="http://schemas.microsoft.com/office/powerpoint/2010/main" val="3413212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b="1" dirty="0" smtClean="0">
                <a:solidFill>
                  <a:schemeClr val="accent3">
                    <a:lumMod val="50000"/>
                  </a:schemeClr>
                </a:solidFill>
              </a:rPr>
              <a:t>Pressurizer </a:t>
            </a:r>
            <a:endParaRPr lang="en-MY" b="1" dirty="0">
              <a:solidFill>
                <a:schemeClr val="accent3">
                  <a:lumMod val="50000"/>
                </a:schemeClr>
              </a:solidFill>
            </a:endParaRPr>
          </a:p>
          <a:p>
            <a:r>
              <a:rPr lang="en-MY" dirty="0"/>
              <a:t>Low cycle thermal fatigue, PWSCC </a:t>
            </a:r>
          </a:p>
          <a:p>
            <a:r>
              <a:rPr lang="en-MY" b="1" dirty="0" smtClean="0">
                <a:solidFill>
                  <a:schemeClr val="accent3">
                    <a:lumMod val="50000"/>
                  </a:schemeClr>
                </a:solidFill>
              </a:rPr>
              <a:t>Control </a:t>
            </a:r>
            <a:r>
              <a:rPr lang="en-MY" b="1" dirty="0">
                <a:solidFill>
                  <a:schemeClr val="accent3">
                    <a:lumMod val="50000"/>
                  </a:schemeClr>
                </a:solidFill>
              </a:rPr>
              <a:t>rod drive mechanism </a:t>
            </a:r>
          </a:p>
          <a:p>
            <a:r>
              <a:rPr lang="en-MY" dirty="0"/>
              <a:t>Thermal embrittlement, </a:t>
            </a:r>
            <a:r>
              <a:rPr lang="en-MY" dirty="0" smtClean="0"/>
              <a:t>PWSCC</a:t>
            </a:r>
            <a:endParaRPr lang="en-MY" dirty="0"/>
          </a:p>
          <a:p>
            <a:r>
              <a:rPr lang="en-MY" b="1" dirty="0" smtClean="0">
                <a:solidFill>
                  <a:schemeClr val="accent3">
                    <a:lumMod val="50000"/>
                  </a:schemeClr>
                </a:solidFill>
              </a:rPr>
              <a:t>RPV </a:t>
            </a:r>
            <a:r>
              <a:rPr lang="en-MY" b="1" dirty="0">
                <a:solidFill>
                  <a:schemeClr val="accent3">
                    <a:lumMod val="50000"/>
                  </a:schemeClr>
                </a:solidFill>
              </a:rPr>
              <a:t>internals </a:t>
            </a:r>
          </a:p>
          <a:p>
            <a:r>
              <a:rPr lang="en-MY" dirty="0"/>
              <a:t>Irradiation induced stress corrosion cracking (IASCC), High cycle mechanical fatigue, </a:t>
            </a:r>
            <a:r>
              <a:rPr lang="en-MY" dirty="0" smtClean="0"/>
              <a:t>IGSCC</a:t>
            </a:r>
            <a:r>
              <a:rPr lang="en-MY" dirty="0"/>
              <a:t>, Stress relaxation, IG cracking </a:t>
            </a:r>
          </a:p>
          <a:p>
            <a:r>
              <a:rPr lang="en-MY" b="1" dirty="0" err="1" smtClean="0">
                <a:solidFill>
                  <a:schemeClr val="accent3">
                    <a:lumMod val="50000"/>
                  </a:schemeClr>
                </a:solidFill>
              </a:rPr>
              <a:t>Feedwater</a:t>
            </a:r>
            <a:r>
              <a:rPr lang="en-MY" b="1" dirty="0" smtClean="0">
                <a:solidFill>
                  <a:schemeClr val="accent3">
                    <a:lumMod val="50000"/>
                  </a:schemeClr>
                </a:solidFill>
              </a:rPr>
              <a:t> </a:t>
            </a:r>
            <a:r>
              <a:rPr lang="en-MY" b="1" dirty="0">
                <a:solidFill>
                  <a:schemeClr val="accent3">
                    <a:lumMod val="50000"/>
                  </a:schemeClr>
                </a:solidFill>
              </a:rPr>
              <a:t>piping and nozzles </a:t>
            </a:r>
          </a:p>
          <a:p>
            <a:r>
              <a:rPr lang="en-MY" dirty="0"/>
              <a:t>High and low cycle thermal fatigue, Flow accelerated corrosion (FAC), SCC </a:t>
            </a:r>
          </a:p>
        </p:txBody>
      </p:sp>
    </p:spTree>
    <p:extLst>
      <p:ext uri="{BB962C8B-B14F-4D97-AF65-F5344CB8AC3E}">
        <p14:creationId xmlns:p14="http://schemas.microsoft.com/office/powerpoint/2010/main" val="163328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lstStyle/>
          <a:p>
            <a:r>
              <a:rPr lang="en-MY" sz="2400" dirty="0" smtClean="0"/>
              <a:t>During </a:t>
            </a:r>
            <a:r>
              <a:rPr lang="en-MY" sz="2400" dirty="0"/>
              <a:t>the case of </a:t>
            </a:r>
            <a:r>
              <a:rPr lang="en-MY" sz="2400" dirty="0" smtClean="0"/>
              <a:t>a </a:t>
            </a:r>
            <a:r>
              <a:rPr lang="en-MY" sz="2400" dirty="0"/>
              <a:t>loss-of-coolant accident in a nuclear reactor, </a:t>
            </a:r>
            <a:r>
              <a:rPr lang="en-MY" sz="2400" dirty="0" smtClean="0"/>
              <a:t>this </a:t>
            </a:r>
            <a:r>
              <a:rPr lang="en-MY" sz="2400" dirty="0"/>
              <a:t>reaction was responsible for </a:t>
            </a:r>
            <a:r>
              <a:rPr lang="en-MY" sz="2400" dirty="0" smtClean="0"/>
              <a:t>hydrogen </a:t>
            </a:r>
            <a:r>
              <a:rPr lang="en-MY" sz="2400" dirty="0"/>
              <a:t>explosion </a:t>
            </a:r>
            <a:r>
              <a:rPr lang="en-MY" sz="2400" dirty="0" smtClean="0"/>
              <a:t>accident.</a:t>
            </a:r>
            <a:endParaRPr lang="en-MY" sz="2400" dirty="0"/>
          </a:p>
          <a:p>
            <a:r>
              <a:rPr lang="en-MY" sz="2400" dirty="0" smtClean="0"/>
              <a:t>Example:</a:t>
            </a:r>
          </a:p>
          <a:p>
            <a:r>
              <a:rPr lang="en-MY" sz="2400" dirty="0"/>
              <a:t>Three Mile Island Nuclear Generating Station, 1, 2 and 3 of the Fukushima Daiichi Nuclear Power </a:t>
            </a:r>
            <a:r>
              <a:rPr lang="en-MY" sz="2400" dirty="0" smtClean="0"/>
              <a:t>Plant</a:t>
            </a:r>
          </a:p>
          <a:p>
            <a:r>
              <a:rPr lang="en-MY" sz="2400" dirty="0"/>
              <a:t>Many water cooled reactor containment buildings have catalyst-based </a:t>
            </a:r>
            <a:r>
              <a:rPr lang="en-MY" sz="2400" dirty="0" err="1"/>
              <a:t>recombinator</a:t>
            </a:r>
            <a:r>
              <a:rPr lang="en-MY" sz="2400" dirty="0"/>
              <a:t> units installed to rapidly convert hydrogen and oxygen into water at room temperature before the explosive limit is reached.</a:t>
            </a:r>
          </a:p>
          <a:p>
            <a:pPr marL="0" indent="0">
              <a:buNone/>
            </a:pPr>
            <a:endParaRPr lang="en-MY" dirty="0"/>
          </a:p>
        </p:txBody>
      </p:sp>
    </p:spTree>
    <p:extLst>
      <p:ext uri="{BB962C8B-B14F-4D97-AF65-F5344CB8AC3E}">
        <p14:creationId xmlns:p14="http://schemas.microsoft.com/office/powerpoint/2010/main" val="249954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Formation of hydrides and hydrogen embrittlement</a:t>
            </a:r>
          </a:p>
        </p:txBody>
      </p:sp>
      <p:sp>
        <p:nvSpPr>
          <p:cNvPr id="3" name="Content Placeholder 2"/>
          <p:cNvSpPr>
            <a:spLocks noGrp="1"/>
          </p:cNvSpPr>
          <p:nvPr>
            <p:ph idx="1"/>
          </p:nvPr>
        </p:nvSpPr>
        <p:spPr/>
        <p:txBody>
          <a:bodyPr/>
          <a:lstStyle/>
          <a:p>
            <a:r>
              <a:rPr lang="en-MY" sz="2400" dirty="0"/>
              <a:t>Also, 5–20% of hydrogen diffuses into the zirconium alloy cladding forming zirconium hydrides</a:t>
            </a:r>
            <a:r>
              <a:rPr lang="en-MY" sz="2400" dirty="0" smtClean="0"/>
              <a:t>. </a:t>
            </a:r>
          </a:p>
          <a:p>
            <a:r>
              <a:rPr lang="en-MY" sz="2400" dirty="0" smtClean="0"/>
              <a:t>The </a:t>
            </a:r>
            <a:r>
              <a:rPr lang="en-MY" sz="2400" dirty="0"/>
              <a:t>hydrogen production process also mechanically weakens the rods cladding </a:t>
            </a:r>
            <a:r>
              <a:rPr lang="en-MY" sz="2400" dirty="0" smtClean="0"/>
              <a:t>thus </a:t>
            </a:r>
            <a:r>
              <a:rPr lang="en-MY" sz="2400" dirty="0"/>
              <a:t>blisters and cracks form upon hydrogen </a:t>
            </a:r>
            <a:r>
              <a:rPr lang="en-MY" sz="2400" dirty="0" smtClean="0"/>
              <a:t>accumulation.</a:t>
            </a:r>
            <a:endParaRPr lang="en-MY" sz="2400" dirty="0"/>
          </a:p>
          <a:p>
            <a:r>
              <a:rPr lang="en-MY" sz="2400" dirty="0"/>
              <a:t>In case of Loss-of-Coolant Accident (LOCA) in a damaged nuclear reactor, hydrogen embrittlement accelerates the degradation of the zirconium alloy cladding of the fuel rods exposed to high temperature steam</a:t>
            </a:r>
          </a:p>
          <a:p>
            <a:endParaRPr lang="en-MY" dirty="0"/>
          </a:p>
        </p:txBody>
      </p:sp>
    </p:spTree>
    <p:extLst>
      <p:ext uri="{BB962C8B-B14F-4D97-AF65-F5344CB8AC3E}">
        <p14:creationId xmlns:p14="http://schemas.microsoft.com/office/powerpoint/2010/main" val="3690797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a:t>The rate of zirconium alloy corrosion is controlled by the temperature of </a:t>
            </a:r>
            <a:r>
              <a:rPr lang="en-MY" sz="2400" dirty="0" smtClean="0"/>
              <a:t>the metal/metal-oxide </a:t>
            </a:r>
            <a:r>
              <a:rPr lang="en-MY" sz="2400" dirty="0"/>
              <a:t>(</a:t>
            </a:r>
            <a:r>
              <a:rPr lang="en-MY" sz="2400" dirty="0" err="1"/>
              <a:t>Zr</a:t>
            </a:r>
            <a:r>
              <a:rPr lang="en-MY" sz="2400" dirty="0"/>
              <a:t>/</a:t>
            </a:r>
            <a:r>
              <a:rPr lang="en-MY" sz="2400" dirty="0" err="1"/>
              <a:t>ZrO</a:t>
            </a:r>
            <a:r>
              <a:rPr lang="en-MY" sz="2400" dirty="0"/>
              <a:t> 2 ) interface.  </a:t>
            </a:r>
            <a:endParaRPr lang="en-MY" sz="2400" dirty="0" smtClean="0"/>
          </a:p>
          <a:p>
            <a:r>
              <a:rPr lang="en-MY" sz="2400" dirty="0" smtClean="0"/>
              <a:t>Since </a:t>
            </a:r>
            <a:r>
              <a:rPr lang="en-MY" sz="2400" dirty="0"/>
              <a:t>the cladding transfers heat to the </a:t>
            </a:r>
            <a:r>
              <a:rPr lang="en-MY" sz="2400" dirty="0" smtClean="0"/>
              <a:t>coolant, the </a:t>
            </a:r>
            <a:r>
              <a:rPr lang="en-MY" sz="2400" dirty="0"/>
              <a:t>interface temperature during operation is always higher than that of the coolant.</a:t>
            </a:r>
          </a:p>
          <a:p>
            <a:r>
              <a:rPr lang="en-MY" sz="2400" dirty="0"/>
              <a:t>As the oxide grows thicker, the interface temperature increases, which in turn </a:t>
            </a:r>
            <a:r>
              <a:rPr lang="en-MY" sz="2400" dirty="0" smtClean="0"/>
              <a:t>increases the </a:t>
            </a:r>
            <a:r>
              <a:rPr lang="en-MY" sz="2400" dirty="0"/>
              <a:t>corrosion rate. </a:t>
            </a:r>
            <a:endParaRPr lang="en-MY" sz="2400" dirty="0" smtClean="0"/>
          </a:p>
          <a:p>
            <a:r>
              <a:rPr lang="en-MY" sz="2400" dirty="0"/>
              <a:t>This effect is the major factor leading to accelerated corrosion </a:t>
            </a:r>
            <a:r>
              <a:rPr lang="en-MY" sz="2400" dirty="0" smtClean="0"/>
              <a:t>with burnup</a:t>
            </a:r>
            <a:endParaRPr lang="en-MY" sz="2400" dirty="0"/>
          </a:p>
        </p:txBody>
      </p:sp>
    </p:spTree>
    <p:extLst>
      <p:ext uri="{BB962C8B-B14F-4D97-AF65-F5344CB8AC3E}">
        <p14:creationId xmlns:p14="http://schemas.microsoft.com/office/powerpoint/2010/main" val="4001633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Fuel Crud Deposition</a:t>
            </a:r>
          </a:p>
        </p:txBody>
      </p:sp>
      <p:sp>
        <p:nvSpPr>
          <p:cNvPr id="3" name="Content Placeholder 2"/>
          <p:cNvSpPr>
            <a:spLocks noGrp="1"/>
          </p:cNvSpPr>
          <p:nvPr>
            <p:ph idx="1"/>
          </p:nvPr>
        </p:nvSpPr>
        <p:spPr/>
        <p:txBody>
          <a:bodyPr/>
          <a:lstStyle/>
          <a:p>
            <a:r>
              <a:rPr lang="en-MY" dirty="0" smtClean="0"/>
              <a:t>Corrosion  </a:t>
            </a:r>
            <a:r>
              <a:rPr lang="en-MY" dirty="0"/>
              <a:t>product  (crud)  deposition  on  </a:t>
            </a:r>
            <a:r>
              <a:rPr lang="en-MY" dirty="0" smtClean="0"/>
              <a:t>fuel surfaces </a:t>
            </a:r>
            <a:r>
              <a:rPr lang="en-MY" dirty="0"/>
              <a:t>has implications for fuel performance through heat transfer and local </a:t>
            </a:r>
            <a:r>
              <a:rPr lang="en-MY" dirty="0" smtClean="0"/>
              <a:t>chemistry modifications</a:t>
            </a:r>
            <a:r>
              <a:rPr lang="en-MY" dirty="0"/>
              <a:t>. </a:t>
            </a:r>
            <a:endParaRPr lang="en-MY" dirty="0" smtClean="0"/>
          </a:p>
          <a:p>
            <a:r>
              <a:rPr lang="en-MY" dirty="0" smtClean="0"/>
              <a:t>Crud </a:t>
            </a:r>
            <a:r>
              <a:rPr lang="en-MY" dirty="0"/>
              <a:t>is currently one of the key industry issues and has been implicated </a:t>
            </a:r>
            <a:r>
              <a:rPr lang="en-MY" dirty="0" smtClean="0"/>
              <a:t>in several  </a:t>
            </a:r>
            <a:r>
              <a:rPr lang="en-MY" dirty="0"/>
              <a:t>recent  cases  of  crud-related  fuel  failures  and  core  plugging.  </a:t>
            </a:r>
            <a:endParaRPr lang="en-MY" dirty="0" smtClean="0"/>
          </a:p>
          <a:p>
            <a:r>
              <a:rPr lang="en-MY" dirty="0" smtClean="0"/>
              <a:t>Activated  </a:t>
            </a:r>
            <a:r>
              <a:rPr lang="en-MY" dirty="0"/>
              <a:t>crud  </a:t>
            </a:r>
            <a:r>
              <a:rPr lang="en-MY" dirty="0" smtClean="0"/>
              <a:t>is deposited  </a:t>
            </a:r>
            <a:r>
              <a:rPr lang="en-MY" dirty="0"/>
              <a:t>on  out-of-core  surfaces,  mainly  steam  generators,  resulting  in  high  </a:t>
            </a:r>
            <a:r>
              <a:rPr lang="en-MY" dirty="0" smtClean="0"/>
              <a:t>radiation fields </a:t>
            </a:r>
            <a:r>
              <a:rPr lang="en-MY" dirty="0"/>
              <a:t>and high doses of plant staff. </a:t>
            </a:r>
            <a:endParaRPr lang="en-MY" dirty="0" smtClean="0"/>
          </a:p>
          <a:p>
            <a:r>
              <a:rPr lang="en-MY" dirty="0" smtClean="0"/>
              <a:t>Due </a:t>
            </a:r>
            <a:r>
              <a:rPr lang="en-MY" dirty="0"/>
              <a:t>to radiation build-up in primary circuit </a:t>
            </a:r>
            <a:r>
              <a:rPr lang="en-MY" dirty="0" smtClean="0"/>
              <a:t>systems, decontamination </a:t>
            </a:r>
            <a:r>
              <a:rPr lang="en-MY" dirty="0"/>
              <a:t>of primary systems components and steam generators is used. </a:t>
            </a:r>
            <a:endParaRPr lang="en-MY" dirty="0" smtClean="0"/>
          </a:p>
          <a:p>
            <a:r>
              <a:rPr lang="en-MY" dirty="0" smtClean="0"/>
              <a:t>Several issues </a:t>
            </a:r>
            <a:r>
              <a:rPr lang="en-MY" dirty="0"/>
              <a:t>involving decontamination were observed  in  some  cases. </a:t>
            </a:r>
          </a:p>
        </p:txBody>
      </p:sp>
    </p:spTree>
    <p:extLst>
      <p:ext uri="{BB962C8B-B14F-4D97-AF65-F5344CB8AC3E}">
        <p14:creationId xmlns:p14="http://schemas.microsoft.com/office/powerpoint/2010/main" val="97230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Effect of temperature on oxidation rate</a:t>
            </a:r>
            <a:endParaRPr lang="en-MY"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4210203"/>
              </p:ext>
            </p:extLst>
          </p:nvPr>
        </p:nvGraphicFramePr>
        <p:xfrm>
          <a:off x="3238901" y="3029999"/>
          <a:ext cx="5775158" cy="3043188"/>
        </p:xfrm>
        <a:graphic>
          <a:graphicData uri="http://schemas.openxmlformats.org/drawingml/2006/table">
            <a:tbl>
              <a:tblPr firstRow="1" bandRow="1">
                <a:tableStyleId>{3B4B98B0-60AC-42C2-AFA5-B58CD77FA1E5}</a:tableStyleId>
              </a:tblPr>
              <a:tblGrid>
                <a:gridCol w="2887579"/>
                <a:gridCol w="2887579"/>
              </a:tblGrid>
              <a:tr h="585537">
                <a:tc>
                  <a:txBody>
                    <a:bodyPr/>
                    <a:lstStyle/>
                    <a:p>
                      <a:r>
                        <a:rPr lang="en-MY" sz="2000" dirty="0" smtClean="0"/>
                        <a:t>Temperature (°C)</a:t>
                      </a:r>
                    </a:p>
                    <a:p>
                      <a:endParaRPr lang="en-MY" sz="2000" dirty="0"/>
                    </a:p>
                  </a:txBody>
                  <a:tcPr/>
                </a:tc>
                <a:tc>
                  <a:txBody>
                    <a:bodyPr/>
                    <a:lstStyle/>
                    <a:p>
                      <a:r>
                        <a:rPr lang="en-MY" sz="2000" dirty="0" smtClean="0"/>
                        <a:t>[O]</a:t>
                      </a:r>
                      <a:r>
                        <a:rPr lang="en-MY" sz="2000" baseline="0" dirty="0" smtClean="0"/>
                        <a:t> rate </a:t>
                      </a:r>
                      <a:endParaRPr lang="en-MY" sz="2000" dirty="0"/>
                    </a:p>
                  </a:txBody>
                  <a:tcPr/>
                </a:tc>
              </a:tr>
              <a:tr h="585537">
                <a:tc>
                  <a:txBody>
                    <a:bodyPr/>
                    <a:lstStyle/>
                    <a:p>
                      <a:r>
                        <a:rPr lang="en-MY" sz="2000" dirty="0" smtClean="0"/>
                        <a:t>0</a:t>
                      </a:r>
                      <a:endParaRPr lang="en-MY" sz="2000" dirty="0"/>
                    </a:p>
                  </a:txBody>
                  <a:tcPr/>
                </a:tc>
                <a:tc>
                  <a:txBody>
                    <a:bodyPr/>
                    <a:lstStyle/>
                    <a:p>
                      <a:r>
                        <a:rPr lang="en-MY" sz="2000" dirty="0" smtClean="0">
                          <a:effectLst/>
                        </a:rPr>
                        <a:t>10</a:t>
                      </a:r>
                      <a:r>
                        <a:rPr lang="en-MY" sz="2000" baseline="30000" dirty="0" smtClean="0">
                          <a:effectLst/>
                        </a:rPr>
                        <a:t>−20</a:t>
                      </a:r>
                      <a:r>
                        <a:rPr lang="en-MY" sz="2000" dirty="0" smtClean="0">
                          <a:effectLst/>
                        </a:rPr>
                        <a:t> g m</a:t>
                      </a:r>
                      <a:r>
                        <a:rPr lang="en-MY" sz="2000" baseline="30000" dirty="0" smtClean="0">
                          <a:effectLst/>
                        </a:rPr>
                        <a:t>−2</a:t>
                      </a:r>
                      <a:r>
                        <a:rPr lang="en-MY" sz="2000" dirty="0" smtClean="0">
                          <a:effectLst/>
                        </a:rPr>
                        <a:t> s</a:t>
                      </a:r>
                      <a:r>
                        <a:rPr lang="en-MY" sz="2000" baseline="30000" dirty="0" smtClean="0">
                          <a:effectLst/>
                        </a:rPr>
                        <a:t>−1</a:t>
                      </a:r>
                      <a:endParaRPr lang="en-MY" sz="2000" dirty="0" smtClean="0"/>
                    </a:p>
                  </a:txBody>
                  <a:tcPr/>
                </a:tc>
              </a:tr>
              <a:tr h="585537">
                <a:tc>
                  <a:txBody>
                    <a:bodyPr/>
                    <a:lstStyle/>
                    <a:p>
                      <a:r>
                        <a:rPr lang="en-MY" sz="2000" dirty="0" smtClean="0"/>
                        <a:t>300</a:t>
                      </a:r>
                      <a:endParaRPr lang="en-MY" sz="20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MY" sz="2000" dirty="0" smtClean="0">
                          <a:effectLst/>
                        </a:rPr>
                        <a:t>6×10</a:t>
                      </a:r>
                      <a:r>
                        <a:rPr lang="en-MY" sz="2000" baseline="30000" dirty="0" smtClean="0">
                          <a:effectLst/>
                        </a:rPr>
                        <a:t>−8</a:t>
                      </a:r>
                      <a:r>
                        <a:rPr lang="en-MY" sz="2000" dirty="0" smtClean="0">
                          <a:effectLst/>
                        </a:rPr>
                        <a:t> g m</a:t>
                      </a:r>
                      <a:r>
                        <a:rPr lang="en-MY" sz="2000" baseline="30000" dirty="0" smtClean="0">
                          <a:effectLst/>
                        </a:rPr>
                        <a:t>−2</a:t>
                      </a:r>
                      <a:r>
                        <a:rPr lang="en-MY" sz="2000" dirty="0" smtClean="0">
                          <a:effectLst/>
                        </a:rPr>
                        <a:t> s</a:t>
                      </a:r>
                      <a:r>
                        <a:rPr lang="en-MY" sz="2000" baseline="30000" dirty="0" smtClean="0">
                          <a:effectLst/>
                        </a:rPr>
                        <a:t>−1</a:t>
                      </a:r>
                      <a:endParaRPr lang="en-MY" sz="2000" dirty="0" smtClean="0"/>
                    </a:p>
                  </a:txBody>
                  <a:tcPr/>
                </a:tc>
              </a:tr>
              <a:tr h="585537">
                <a:tc>
                  <a:txBody>
                    <a:bodyPr/>
                    <a:lstStyle/>
                    <a:p>
                      <a:r>
                        <a:rPr lang="en-MY" sz="2000" dirty="0" smtClean="0"/>
                        <a:t>700</a:t>
                      </a:r>
                      <a:endParaRPr lang="en-MY" sz="2000" dirty="0"/>
                    </a:p>
                  </a:txBody>
                  <a:tcPr/>
                </a:tc>
                <a:tc>
                  <a:txBody>
                    <a:bodyPr/>
                    <a:lstStyle/>
                    <a:p>
                      <a:r>
                        <a:rPr lang="en-MY" sz="2000" dirty="0" smtClean="0">
                          <a:effectLst/>
                        </a:rPr>
                        <a:t>5.4 mg m</a:t>
                      </a:r>
                      <a:r>
                        <a:rPr lang="en-MY" sz="2000" baseline="30000" dirty="0" smtClean="0">
                          <a:effectLst/>
                        </a:rPr>
                        <a:t>−2</a:t>
                      </a:r>
                      <a:r>
                        <a:rPr lang="en-MY" sz="2000" dirty="0" smtClean="0">
                          <a:effectLst/>
                        </a:rPr>
                        <a:t> s</a:t>
                      </a:r>
                      <a:r>
                        <a:rPr lang="en-MY" sz="2000" baseline="30000" dirty="0" smtClean="0">
                          <a:effectLst/>
                        </a:rPr>
                        <a:t>−1</a:t>
                      </a:r>
                      <a:endParaRPr lang="en-MY" sz="2000" dirty="0" smtClean="0"/>
                    </a:p>
                  </a:txBody>
                  <a:tcPr/>
                </a:tc>
              </a:tr>
              <a:tr h="585537">
                <a:tc>
                  <a:txBody>
                    <a:bodyPr/>
                    <a:lstStyle/>
                    <a:p>
                      <a:r>
                        <a:rPr lang="en-MY" sz="2000" dirty="0" smtClean="0"/>
                        <a:t>1000</a:t>
                      </a:r>
                      <a:endParaRPr lang="en-MY" sz="2000" dirty="0"/>
                    </a:p>
                  </a:txBody>
                  <a:tcPr/>
                </a:tc>
                <a:tc>
                  <a:txBody>
                    <a:bodyPr/>
                    <a:lstStyle/>
                    <a:p>
                      <a:r>
                        <a:rPr lang="en-MY" sz="2000" dirty="0" smtClean="0">
                          <a:effectLst/>
                        </a:rPr>
                        <a:t>300 mg m</a:t>
                      </a:r>
                      <a:r>
                        <a:rPr lang="en-MY" sz="2000" baseline="30000" dirty="0" smtClean="0">
                          <a:effectLst/>
                        </a:rPr>
                        <a:t>−2</a:t>
                      </a:r>
                      <a:r>
                        <a:rPr lang="en-MY" sz="2000" dirty="0" smtClean="0">
                          <a:effectLst/>
                        </a:rPr>
                        <a:t> s</a:t>
                      </a:r>
                      <a:r>
                        <a:rPr lang="en-MY" sz="2000" baseline="30000" dirty="0" smtClean="0">
                          <a:effectLst/>
                        </a:rPr>
                        <a:t>−1</a:t>
                      </a:r>
                      <a:endParaRPr lang="en-MY" sz="2000" dirty="0"/>
                    </a:p>
                  </a:txBody>
                  <a:tcPr/>
                </a:tc>
              </a:tr>
            </a:tbl>
          </a:graphicData>
        </a:graphic>
      </p:graphicFrame>
      <p:sp>
        <p:nvSpPr>
          <p:cNvPr id="5" name="Rectangle 4"/>
          <p:cNvSpPr/>
          <p:nvPr/>
        </p:nvSpPr>
        <p:spPr>
          <a:xfrm>
            <a:off x="978568" y="1878069"/>
            <a:ext cx="9982200" cy="923330"/>
          </a:xfrm>
          <a:prstGeom prst="rect">
            <a:avLst/>
          </a:prstGeom>
        </p:spPr>
        <p:txBody>
          <a:bodyPr wrap="square">
            <a:spAutoFit/>
          </a:bodyPr>
          <a:lstStyle/>
          <a:p>
            <a:pPr algn="ctr"/>
            <a:r>
              <a:rPr lang="en-MY" b="1" dirty="0"/>
              <a:t>R = 13.9·P</a:t>
            </a:r>
            <a:r>
              <a:rPr lang="en-MY" b="1" baseline="30000" dirty="0"/>
              <a:t>1/6</a:t>
            </a:r>
            <a:r>
              <a:rPr lang="en-MY" b="1" dirty="0"/>
              <a:t>·exp(−1.47/</a:t>
            </a:r>
            <a:r>
              <a:rPr lang="en-MY" b="1" dirty="0" err="1"/>
              <a:t>kBT</a:t>
            </a:r>
            <a:r>
              <a:rPr lang="en-MY" b="1" dirty="0"/>
              <a:t>)</a:t>
            </a:r>
          </a:p>
          <a:p>
            <a:r>
              <a:rPr lang="en-MY" dirty="0" smtClean="0"/>
              <a:t>P </a:t>
            </a:r>
            <a:r>
              <a:rPr lang="en-MY" dirty="0"/>
              <a:t>is the pressure in atmosphere, that is the factor P</a:t>
            </a:r>
            <a:r>
              <a:rPr lang="en-MY" baseline="30000" dirty="0"/>
              <a:t>1/6</a:t>
            </a:r>
            <a:r>
              <a:rPr lang="en-MY" dirty="0"/>
              <a:t> = 1 at ambient pressure; the activation energy is 1.47 eV; kB is the Boltzmann constant (8.617×10−5 eV/K) and T is the absolute temperature in Kelvin</a:t>
            </a:r>
          </a:p>
        </p:txBody>
      </p:sp>
    </p:spTree>
    <p:extLst>
      <p:ext uri="{BB962C8B-B14F-4D97-AF65-F5344CB8AC3E}">
        <p14:creationId xmlns:p14="http://schemas.microsoft.com/office/powerpoint/2010/main" val="345179090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3"/>
          <a:stretch>
            <a:fillRect/>
          </a:stretch>
        </p:blipFill>
        <p:spPr>
          <a:xfrm>
            <a:off x="1928048" y="2337591"/>
            <a:ext cx="7962700" cy="3874897"/>
          </a:xfrm>
          <a:prstGeom prst="rect">
            <a:avLst/>
          </a:prstGeom>
        </p:spPr>
      </p:pic>
      <p:sp>
        <p:nvSpPr>
          <p:cNvPr id="5" name="Rectangle 4"/>
          <p:cNvSpPr/>
          <p:nvPr/>
        </p:nvSpPr>
        <p:spPr>
          <a:xfrm>
            <a:off x="3184841" y="1968259"/>
            <a:ext cx="5977727" cy="369332"/>
          </a:xfrm>
          <a:prstGeom prst="rect">
            <a:avLst/>
          </a:prstGeom>
        </p:spPr>
        <p:txBody>
          <a:bodyPr wrap="none">
            <a:spAutoFit/>
          </a:bodyPr>
          <a:lstStyle/>
          <a:p>
            <a:r>
              <a:rPr lang="en-MY" b="1" dirty="0" err="1"/>
              <a:t>Zircaloy</a:t>
            </a:r>
            <a:r>
              <a:rPr lang="en-MY" b="1" dirty="0"/>
              <a:t> Corrosion versus Core Burn-Up - Industry Experience</a:t>
            </a:r>
          </a:p>
        </p:txBody>
      </p:sp>
    </p:spTree>
    <p:extLst>
      <p:ext uri="{BB962C8B-B14F-4D97-AF65-F5344CB8AC3E}">
        <p14:creationId xmlns:p14="http://schemas.microsoft.com/office/powerpoint/2010/main" val="372486063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Effect of Li on </a:t>
            </a:r>
            <a:r>
              <a:rPr lang="en-MY" dirty="0" err="1" smtClean="0"/>
              <a:t>Zircaloy</a:t>
            </a:r>
            <a:r>
              <a:rPr lang="en-MY" dirty="0" smtClean="0"/>
              <a:t> Corrosion</a:t>
            </a:r>
            <a:endParaRPr lang="en-MY" dirty="0"/>
          </a:p>
        </p:txBody>
      </p:sp>
      <p:sp>
        <p:nvSpPr>
          <p:cNvPr id="3" name="Content Placeholder 2"/>
          <p:cNvSpPr>
            <a:spLocks noGrp="1"/>
          </p:cNvSpPr>
          <p:nvPr>
            <p:ph idx="1"/>
          </p:nvPr>
        </p:nvSpPr>
        <p:spPr/>
        <p:txBody>
          <a:bodyPr/>
          <a:lstStyle/>
          <a:p>
            <a:r>
              <a:rPr lang="en-MY" dirty="0"/>
              <a:t>At a </a:t>
            </a:r>
            <a:r>
              <a:rPr lang="en-MY" dirty="0" err="1"/>
              <a:t>LiOH</a:t>
            </a:r>
            <a:r>
              <a:rPr lang="en-MY" dirty="0"/>
              <a:t> </a:t>
            </a:r>
            <a:r>
              <a:rPr lang="en-MY" dirty="0" smtClean="0"/>
              <a:t>concentration corresponding </a:t>
            </a:r>
            <a:r>
              <a:rPr lang="en-MY" dirty="0"/>
              <a:t>to 70 ppm Li the corrosion rate is increased by a factor of two to six </a:t>
            </a:r>
            <a:r>
              <a:rPr lang="en-MY" dirty="0" smtClean="0"/>
              <a:t>in water </a:t>
            </a:r>
            <a:r>
              <a:rPr lang="en-MY" dirty="0"/>
              <a:t>at </a:t>
            </a:r>
            <a:r>
              <a:rPr lang="en-MY" dirty="0" smtClean="0"/>
              <a:t>300-360°C</a:t>
            </a:r>
          </a:p>
          <a:p>
            <a:r>
              <a:rPr lang="en-MY" dirty="0"/>
              <a:t>A </a:t>
            </a:r>
            <a:r>
              <a:rPr lang="en-MY" dirty="0" smtClean="0"/>
              <a:t>smaller</a:t>
            </a:r>
            <a:r>
              <a:rPr lang="en-MY" dirty="0"/>
              <a:t>, yet measurable effect was reported at a </a:t>
            </a:r>
            <a:r>
              <a:rPr lang="en-MY" dirty="0" smtClean="0"/>
              <a:t>Li concentration </a:t>
            </a:r>
            <a:r>
              <a:rPr lang="en-MY" dirty="0"/>
              <a:t>of 7 </a:t>
            </a:r>
            <a:r>
              <a:rPr lang="en-MY" dirty="0" smtClean="0"/>
              <a:t>ppm</a:t>
            </a:r>
          </a:p>
          <a:p>
            <a:r>
              <a:rPr lang="en-MY" dirty="0" smtClean="0"/>
              <a:t>Improvements </a:t>
            </a:r>
            <a:r>
              <a:rPr lang="en-MY" dirty="0"/>
              <a:t>in fuel economy and dose </a:t>
            </a:r>
            <a:r>
              <a:rPr lang="en-MY" dirty="0" smtClean="0"/>
              <a:t>reduction initiatives </a:t>
            </a:r>
            <a:r>
              <a:rPr lang="en-MY" dirty="0"/>
              <a:t>have led to the use of higher lithium levels due to longer cycle lengths</a:t>
            </a:r>
            <a:r>
              <a:rPr lang="en-MY" dirty="0" smtClean="0"/>
              <a:t>.</a:t>
            </a:r>
          </a:p>
          <a:p>
            <a:endParaRPr lang="en-MY" dirty="0" smtClean="0"/>
          </a:p>
        </p:txBody>
      </p:sp>
    </p:spTree>
    <p:extLst>
      <p:ext uri="{BB962C8B-B14F-4D97-AF65-F5344CB8AC3E}">
        <p14:creationId xmlns:p14="http://schemas.microsoft.com/office/powerpoint/2010/main" val="14542028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dirty="0"/>
          </a:p>
        </p:txBody>
      </p:sp>
      <p:pic>
        <p:nvPicPr>
          <p:cNvPr id="4" name="Picture 3"/>
          <p:cNvPicPr>
            <a:picLocks noChangeAspect="1"/>
          </p:cNvPicPr>
          <p:nvPr/>
        </p:nvPicPr>
        <p:blipFill>
          <a:blip r:embed="rId3"/>
          <a:stretch>
            <a:fillRect/>
          </a:stretch>
        </p:blipFill>
        <p:spPr>
          <a:xfrm>
            <a:off x="555858" y="1576137"/>
            <a:ext cx="5913444" cy="4313251"/>
          </a:xfrm>
          <a:prstGeom prst="rect">
            <a:avLst/>
          </a:prstGeom>
        </p:spPr>
      </p:pic>
      <p:pic>
        <p:nvPicPr>
          <p:cNvPr id="5" name="Picture 4"/>
          <p:cNvPicPr>
            <a:picLocks noChangeAspect="1"/>
          </p:cNvPicPr>
          <p:nvPr/>
        </p:nvPicPr>
        <p:blipFill>
          <a:blip r:embed="rId4"/>
          <a:stretch>
            <a:fillRect/>
          </a:stretch>
        </p:blipFill>
        <p:spPr>
          <a:xfrm>
            <a:off x="6126480" y="1576137"/>
            <a:ext cx="6019800" cy="4392827"/>
          </a:xfrm>
          <a:prstGeom prst="rect">
            <a:avLst/>
          </a:prstGeom>
        </p:spPr>
      </p:pic>
    </p:spTree>
    <p:extLst>
      <p:ext uri="{BB962C8B-B14F-4D97-AF65-F5344CB8AC3E}">
        <p14:creationId xmlns:p14="http://schemas.microsoft.com/office/powerpoint/2010/main" val="276040156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smtClean="0"/>
              <a:t>Case Study</a:t>
            </a:r>
            <a:endParaRPr lang="en-MY" dirty="0"/>
          </a:p>
        </p:txBody>
      </p:sp>
      <p:sp>
        <p:nvSpPr>
          <p:cNvPr id="3" name="Content Placeholder 2"/>
          <p:cNvSpPr>
            <a:spLocks noGrp="1"/>
          </p:cNvSpPr>
          <p:nvPr>
            <p:ph idx="1"/>
          </p:nvPr>
        </p:nvSpPr>
        <p:spPr/>
        <p:txBody>
          <a:bodyPr>
            <a:normAutofit/>
          </a:bodyPr>
          <a:lstStyle/>
          <a:p>
            <a:r>
              <a:rPr lang="en-MY" sz="2400" dirty="0"/>
              <a:t>To evaluate the potential effects of </a:t>
            </a:r>
            <a:r>
              <a:rPr lang="en-MY" sz="2400" dirty="0" smtClean="0"/>
              <a:t>the increased </a:t>
            </a:r>
            <a:r>
              <a:rPr lang="en-MY" sz="2400" dirty="0"/>
              <a:t>lithium exposure on fuel cladding corrosion, fuel surveillance programs </a:t>
            </a:r>
            <a:r>
              <a:rPr lang="en-MY" sz="2400" dirty="0" smtClean="0"/>
              <a:t>were implemented </a:t>
            </a:r>
            <a:r>
              <a:rPr lang="en-MY" sz="2400" dirty="0"/>
              <a:t>to obtain cladding oxide thickness data when the Elevated </a:t>
            </a:r>
            <a:r>
              <a:rPr lang="en-MY" sz="2400" dirty="0" smtClean="0"/>
              <a:t>Lithium regime </a:t>
            </a:r>
            <a:r>
              <a:rPr lang="en-MY" sz="2400" dirty="0"/>
              <a:t>was implemented at four plants in the late 1980s- </a:t>
            </a:r>
            <a:r>
              <a:rPr lang="en-MY" sz="2400" b="1" dirty="0"/>
              <a:t>St. </a:t>
            </a:r>
            <a:r>
              <a:rPr lang="en-MY" sz="2400" b="1" dirty="0" smtClean="0"/>
              <a:t>Lucie-1, Oconee-2</a:t>
            </a:r>
            <a:r>
              <a:rPr lang="en-MY" sz="2400" b="1" dirty="0"/>
              <a:t>, and Millstone-3 </a:t>
            </a:r>
            <a:endParaRPr lang="en-MY" sz="2400" b="1" dirty="0" smtClean="0"/>
          </a:p>
          <a:p>
            <a:endParaRPr lang="en-MY" sz="2400" b="1" dirty="0"/>
          </a:p>
          <a:p>
            <a:r>
              <a:rPr lang="en-MY" sz="2400" dirty="0" smtClean="0"/>
              <a:t>In </a:t>
            </a:r>
            <a:r>
              <a:rPr lang="en-MY" sz="2400" dirty="0"/>
              <a:t>all </a:t>
            </a:r>
            <a:r>
              <a:rPr lang="en-MY" sz="2400" dirty="0" smtClean="0"/>
              <a:t>three cases</a:t>
            </a:r>
            <a:r>
              <a:rPr lang="en-MY" sz="2400" dirty="0"/>
              <a:t>, it was concluded that the Elevated Lithium chemistry increased the </a:t>
            </a:r>
            <a:r>
              <a:rPr lang="en-MY" sz="2400" dirty="0" smtClean="0"/>
              <a:t>oxide thickness </a:t>
            </a:r>
            <a:r>
              <a:rPr lang="en-MY" sz="2400" dirty="0"/>
              <a:t>on the order of 10-15%. </a:t>
            </a:r>
          </a:p>
        </p:txBody>
      </p:sp>
    </p:spTree>
    <p:extLst>
      <p:ext uri="{BB962C8B-B14F-4D97-AF65-F5344CB8AC3E}">
        <p14:creationId xmlns:p14="http://schemas.microsoft.com/office/powerpoint/2010/main" val="2916527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pic>
        <p:nvPicPr>
          <p:cNvPr id="4" name="Picture 3"/>
          <p:cNvPicPr>
            <a:picLocks noChangeAspect="1"/>
          </p:cNvPicPr>
          <p:nvPr/>
        </p:nvPicPr>
        <p:blipFill>
          <a:blip r:embed="rId2"/>
          <a:stretch>
            <a:fillRect/>
          </a:stretch>
        </p:blipFill>
        <p:spPr>
          <a:xfrm>
            <a:off x="1097280" y="1737360"/>
            <a:ext cx="6580073" cy="4436804"/>
          </a:xfrm>
          <a:prstGeom prst="rect">
            <a:avLst/>
          </a:prstGeom>
        </p:spPr>
      </p:pic>
      <p:sp>
        <p:nvSpPr>
          <p:cNvPr id="5" name="Rectangle 4"/>
          <p:cNvSpPr/>
          <p:nvPr/>
        </p:nvSpPr>
        <p:spPr>
          <a:xfrm>
            <a:off x="7677353" y="3632596"/>
            <a:ext cx="3898231" cy="646331"/>
          </a:xfrm>
          <a:prstGeom prst="rect">
            <a:avLst/>
          </a:prstGeom>
        </p:spPr>
        <p:txBody>
          <a:bodyPr wrap="square">
            <a:spAutoFit/>
          </a:bodyPr>
          <a:lstStyle/>
          <a:p>
            <a:r>
              <a:rPr lang="en-MY" dirty="0"/>
              <a:t>Measured Oxide vs. Rod Average Burnup at Millstone and North Anna</a:t>
            </a:r>
          </a:p>
        </p:txBody>
      </p:sp>
    </p:spTree>
    <p:extLst>
      <p:ext uri="{BB962C8B-B14F-4D97-AF65-F5344CB8AC3E}">
        <p14:creationId xmlns:p14="http://schemas.microsoft.com/office/powerpoint/2010/main" val="28470156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MY" sz="5400" b="1" dirty="0" smtClean="0"/>
              <a:t>2. Design </a:t>
            </a:r>
            <a:r>
              <a:rPr lang="en-MY" sz="5400" b="1" dirty="0"/>
              <a:t>and Materials of PWR Components </a:t>
            </a:r>
          </a:p>
        </p:txBody>
      </p:sp>
      <p:sp>
        <p:nvSpPr>
          <p:cNvPr id="5" name="Text Placeholder 4"/>
          <p:cNvSpPr>
            <a:spLocks noGrp="1"/>
          </p:cNvSpPr>
          <p:nvPr>
            <p:ph type="body" idx="1"/>
          </p:nvPr>
        </p:nvSpPr>
        <p:spPr/>
        <p:txBody>
          <a:bodyPr/>
          <a:lstStyle/>
          <a:p>
            <a:endParaRPr lang="en-MY"/>
          </a:p>
        </p:txBody>
      </p:sp>
    </p:spTree>
    <p:extLst>
      <p:ext uri="{BB962C8B-B14F-4D97-AF65-F5344CB8AC3E}">
        <p14:creationId xmlns:p14="http://schemas.microsoft.com/office/powerpoint/2010/main" val="565809726"/>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Alternate Cladding Material to Zircaloy-4</a:t>
            </a:r>
          </a:p>
        </p:txBody>
      </p:sp>
      <p:sp>
        <p:nvSpPr>
          <p:cNvPr id="3" name="Content Placeholder 2"/>
          <p:cNvSpPr>
            <a:spLocks noGrp="1"/>
          </p:cNvSpPr>
          <p:nvPr>
            <p:ph idx="1"/>
          </p:nvPr>
        </p:nvSpPr>
        <p:spPr/>
        <p:txBody>
          <a:bodyPr/>
          <a:lstStyle/>
          <a:p>
            <a:r>
              <a:rPr lang="en-MY" sz="2200" dirty="0"/>
              <a:t>At least three of these materials have been approved </a:t>
            </a:r>
            <a:r>
              <a:rPr lang="en-MY" sz="2200" dirty="0" smtClean="0"/>
              <a:t>by licensing </a:t>
            </a:r>
            <a:r>
              <a:rPr lang="en-MY" sz="2200" dirty="0"/>
              <a:t>authorities and are in use on full-region </a:t>
            </a:r>
            <a:r>
              <a:rPr lang="en-MY" sz="2200" dirty="0" smtClean="0"/>
              <a:t>bases:</a:t>
            </a:r>
          </a:p>
          <a:p>
            <a:r>
              <a:rPr lang="en-MY" sz="2200" dirty="0" smtClean="0"/>
              <a:t>ZIRLO </a:t>
            </a:r>
            <a:r>
              <a:rPr lang="en-MY" sz="2200" dirty="0"/>
              <a:t>in the </a:t>
            </a:r>
            <a:r>
              <a:rPr lang="en-MY" sz="2200" dirty="0" smtClean="0"/>
              <a:t>U.S. (</a:t>
            </a:r>
            <a:r>
              <a:rPr lang="en-MY" sz="2200" dirty="0" smtClean="0"/>
              <a:t>0.7–1 Sn and  1Nb Westinghouse) </a:t>
            </a:r>
            <a:endParaRPr lang="en-MY" sz="2200" dirty="0"/>
          </a:p>
          <a:p>
            <a:r>
              <a:rPr lang="en-MY" sz="2200" dirty="0" smtClean="0"/>
              <a:t>ELS Duplex </a:t>
            </a:r>
            <a:r>
              <a:rPr lang="en-MY" sz="2200" dirty="0"/>
              <a:t>Clad and the M5 alloy in some European countries.  </a:t>
            </a:r>
            <a:endParaRPr lang="en-MY" sz="2200" dirty="0" smtClean="0"/>
          </a:p>
          <a:p>
            <a:endParaRPr lang="en-MY" sz="2200" dirty="0" smtClean="0"/>
          </a:p>
          <a:p>
            <a:r>
              <a:rPr lang="en-MY" sz="2200" dirty="0" smtClean="0"/>
              <a:t>Additionally</a:t>
            </a:r>
            <a:r>
              <a:rPr lang="en-MY" sz="2200" dirty="0"/>
              <a:t>, all </a:t>
            </a:r>
            <a:r>
              <a:rPr lang="en-MY" sz="2200" dirty="0" smtClean="0"/>
              <a:t>vendors are </a:t>
            </a:r>
            <a:r>
              <a:rPr lang="en-MY" sz="2200" dirty="0"/>
              <a:t>reporting in-reactor results from various cladding alloy demonstration programs.</a:t>
            </a:r>
          </a:p>
          <a:p>
            <a:r>
              <a:rPr lang="en-MY" sz="2200" dirty="0"/>
              <a:t>As these alloys are screened extensively in autoclave tests, including resistance </a:t>
            </a:r>
            <a:r>
              <a:rPr lang="en-MY" sz="2200" dirty="0" smtClean="0"/>
              <a:t>to concentrated </a:t>
            </a:r>
            <a:r>
              <a:rPr lang="en-MY" sz="2200" dirty="0" err="1"/>
              <a:t>LiOH</a:t>
            </a:r>
            <a:r>
              <a:rPr lang="en-MY" sz="2200" dirty="0"/>
              <a:t>, they offer the promise of greater flexibility in the allowable </a:t>
            </a:r>
            <a:r>
              <a:rPr lang="en-MY" sz="2200" dirty="0" smtClean="0"/>
              <a:t>ranges of </a:t>
            </a:r>
            <a:r>
              <a:rPr lang="en-MY" sz="2200" dirty="0"/>
              <a:t>pH and Li than exists for Zircaloy-4</a:t>
            </a:r>
            <a:r>
              <a:rPr lang="en-MY" dirty="0"/>
              <a:t>. </a:t>
            </a:r>
          </a:p>
        </p:txBody>
      </p:sp>
    </p:spTree>
    <p:extLst>
      <p:ext uri="{BB962C8B-B14F-4D97-AF65-F5344CB8AC3E}">
        <p14:creationId xmlns:p14="http://schemas.microsoft.com/office/powerpoint/2010/main" val="3184219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 Fuel Axial Offset</a:t>
            </a:r>
          </a:p>
        </p:txBody>
      </p:sp>
      <p:sp>
        <p:nvSpPr>
          <p:cNvPr id="3" name="Content Placeholder 2"/>
          <p:cNvSpPr>
            <a:spLocks noGrp="1"/>
          </p:cNvSpPr>
          <p:nvPr>
            <p:ph idx="1"/>
          </p:nvPr>
        </p:nvSpPr>
        <p:spPr/>
        <p:txBody>
          <a:bodyPr/>
          <a:lstStyle/>
          <a:p>
            <a:r>
              <a:rPr lang="en-MY" sz="2200" dirty="0"/>
              <a:t>I</a:t>
            </a:r>
            <a:r>
              <a:rPr lang="en-MY" sz="2200" dirty="0" smtClean="0"/>
              <a:t>rreversible </a:t>
            </a:r>
            <a:r>
              <a:rPr lang="en-MY" sz="2200" dirty="0"/>
              <a:t>deposition of boric acid on rod surfaces </a:t>
            </a:r>
            <a:r>
              <a:rPr lang="en-MY" sz="2200" dirty="0" smtClean="0"/>
              <a:t>occurs, causing </a:t>
            </a:r>
            <a:r>
              <a:rPr lang="en-MY" sz="2200" dirty="0"/>
              <a:t>a reduction in the reactivity of the upper part of the active zone. </a:t>
            </a:r>
            <a:endParaRPr lang="en-MY" sz="2200" dirty="0" smtClean="0"/>
          </a:p>
          <a:p>
            <a:r>
              <a:rPr lang="en-MY" sz="2200" dirty="0"/>
              <a:t>It is believed that boron concentrates to the extent that a boron compound, </a:t>
            </a:r>
            <a:r>
              <a:rPr lang="en-MY" sz="2200" dirty="0" smtClean="0"/>
              <a:t>most likely LiBO2 </a:t>
            </a:r>
            <a:r>
              <a:rPr lang="en-MY" sz="2200" dirty="0"/>
              <a:t>, precipitates within the crud deposit</a:t>
            </a:r>
            <a:r>
              <a:rPr lang="en-MY" sz="2200" dirty="0" smtClean="0"/>
              <a:t>.</a:t>
            </a:r>
          </a:p>
          <a:p>
            <a:r>
              <a:rPr lang="en-MY" sz="2200" dirty="0" smtClean="0"/>
              <a:t>There </a:t>
            </a:r>
            <a:r>
              <a:rPr lang="en-MY" sz="2200" dirty="0"/>
              <a:t>are three conditions </a:t>
            </a:r>
            <a:r>
              <a:rPr lang="en-MY" sz="2200" dirty="0" smtClean="0"/>
              <a:t>that must </a:t>
            </a:r>
            <a:r>
              <a:rPr lang="en-MY" sz="2200" dirty="0"/>
              <a:t>be present for AOA to occur:  </a:t>
            </a:r>
            <a:endParaRPr lang="en-MY" sz="2200" dirty="0" smtClean="0"/>
          </a:p>
          <a:p>
            <a:pPr marL="722313" indent="-277813">
              <a:buFont typeface="Arial" panose="020B0604020202020204" pitchFamily="34" charset="0"/>
              <a:buChar char="•"/>
            </a:pPr>
            <a:r>
              <a:rPr lang="en-MY" b="1" dirty="0"/>
              <a:t>S</a:t>
            </a:r>
            <a:r>
              <a:rPr lang="en-MY" b="1" dirty="0" smtClean="0"/>
              <a:t>oluble boron</a:t>
            </a:r>
          </a:p>
          <a:p>
            <a:pPr marL="722313" indent="-277813">
              <a:buFont typeface="Arial" panose="020B0604020202020204" pitchFamily="34" charset="0"/>
              <a:buChar char="•"/>
            </a:pPr>
            <a:r>
              <a:rPr lang="en-MY" b="1" dirty="0"/>
              <a:t>A</a:t>
            </a:r>
            <a:r>
              <a:rPr lang="en-MY" b="1" dirty="0" smtClean="0"/>
              <a:t> </a:t>
            </a:r>
            <a:r>
              <a:rPr lang="en-MY" b="1" dirty="0"/>
              <a:t>layer of porous crud of </a:t>
            </a:r>
            <a:r>
              <a:rPr lang="en-MY" b="1" dirty="0" smtClean="0"/>
              <a:t>sufficient thickness </a:t>
            </a:r>
            <a:r>
              <a:rPr lang="en-MY" b="1" dirty="0"/>
              <a:t>to serve as the medium for concentration of the soluble </a:t>
            </a:r>
            <a:r>
              <a:rPr lang="en-MY" b="1" dirty="0" smtClean="0"/>
              <a:t>boron </a:t>
            </a:r>
          </a:p>
          <a:p>
            <a:pPr marL="722313" indent="-277813">
              <a:buFont typeface="Arial" panose="020B0604020202020204" pitchFamily="34" charset="0"/>
              <a:buChar char="•"/>
            </a:pPr>
            <a:r>
              <a:rPr lang="en-MY" b="1" dirty="0"/>
              <a:t>S</a:t>
            </a:r>
            <a:r>
              <a:rPr lang="en-MY" b="1" dirty="0" smtClean="0"/>
              <a:t>ufficient heat </a:t>
            </a:r>
            <a:r>
              <a:rPr lang="en-MY" b="1" dirty="0"/>
              <a:t>flux </a:t>
            </a:r>
            <a:r>
              <a:rPr lang="en-MY" b="1" dirty="0" smtClean="0"/>
              <a:t>at </a:t>
            </a:r>
            <a:r>
              <a:rPr lang="en-MY" b="1" dirty="0"/>
              <a:t>the surface. </a:t>
            </a:r>
          </a:p>
        </p:txBody>
      </p:sp>
    </p:spTree>
    <p:extLst>
      <p:ext uri="{BB962C8B-B14F-4D97-AF65-F5344CB8AC3E}">
        <p14:creationId xmlns:p14="http://schemas.microsoft.com/office/powerpoint/2010/main" val="481560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3" name="Content Placeholder 2"/>
          <p:cNvSpPr>
            <a:spLocks noGrp="1"/>
          </p:cNvSpPr>
          <p:nvPr>
            <p:ph idx="1"/>
          </p:nvPr>
        </p:nvSpPr>
        <p:spPr/>
        <p:txBody>
          <a:bodyPr>
            <a:normAutofit/>
          </a:bodyPr>
          <a:lstStyle/>
          <a:p>
            <a:r>
              <a:rPr lang="en-MY" sz="2400" dirty="0" smtClean="0"/>
              <a:t>The occurrence </a:t>
            </a:r>
            <a:r>
              <a:rPr lang="en-MY" sz="2400" dirty="0"/>
              <a:t>of AOA at burnups of 4000 to about 8000 </a:t>
            </a:r>
            <a:r>
              <a:rPr lang="en-MY" sz="2400" dirty="0" err="1"/>
              <a:t>MWd</a:t>
            </a:r>
            <a:r>
              <a:rPr lang="en-MY" sz="2400" dirty="0"/>
              <a:t>/</a:t>
            </a:r>
            <a:r>
              <a:rPr lang="en-MY" sz="2400" dirty="0" err="1"/>
              <a:t>MtU</a:t>
            </a:r>
            <a:r>
              <a:rPr lang="en-MY" sz="2400" dirty="0"/>
              <a:t> indicates </a:t>
            </a:r>
            <a:r>
              <a:rPr lang="en-MY" sz="2400" dirty="0" smtClean="0"/>
              <a:t>that sufficient </a:t>
            </a:r>
            <a:r>
              <a:rPr lang="en-MY" sz="2400" dirty="0"/>
              <a:t>crud is deposited in the first 4-8 months of the cycle to cause the problem.  </a:t>
            </a:r>
            <a:endParaRPr lang="en-MY" sz="2400" dirty="0" smtClean="0"/>
          </a:p>
          <a:p>
            <a:r>
              <a:rPr lang="en-MY" sz="2400" dirty="0" smtClean="0"/>
              <a:t>It is </a:t>
            </a:r>
            <a:r>
              <a:rPr lang="en-MY" sz="2400" dirty="0"/>
              <a:t>also noted that AOA has been observed in plants and cycles using both </a:t>
            </a:r>
            <a:r>
              <a:rPr lang="en-MY" sz="2400" dirty="0" smtClean="0"/>
              <a:t>Coordinated and </a:t>
            </a:r>
            <a:r>
              <a:rPr lang="en-MY" sz="2400" dirty="0"/>
              <a:t>Modified Li/B control strategies.  </a:t>
            </a:r>
            <a:endParaRPr lang="en-MY" sz="2400" dirty="0" smtClean="0"/>
          </a:p>
          <a:p>
            <a:r>
              <a:rPr lang="en-MY" sz="2400" dirty="0" smtClean="0"/>
              <a:t>However</a:t>
            </a:r>
            <a:r>
              <a:rPr lang="en-MY" sz="2400" dirty="0"/>
              <a:t>, not all high temperature </a:t>
            </a:r>
            <a:r>
              <a:rPr lang="en-MY" sz="2400" dirty="0" smtClean="0"/>
              <a:t>plants/cycles have </a:t>
            </a:r>
            <a:r>
              <a:rPr lang="en-MY" sz="2400" dirty="0"/>
              <a:t>experienced </a:t>
            </a:r>
            <a:r>
              <a:rPr lang="en-MY" sz="2400" dirty="0" smtClean="0"/>
              <a:t>AOA.</a:t>
            </a:r>
          </a:p>
          <a:p>
            <a:r>
              <a:rPr lang="en-MY" sz="2400" dirty="0" smtClean="0"/>
              <a:t>Attempts </a:t>
            </a:r>
            <a:r>
              <a:rPr lang="en-MY" sz="2400" dirty="0"/>
              <a:t>have been made to relate corrosion </a:t>
            </a:r>
            <a:r>
              <a:rPr lang="en-MY" sz="2400" dirty="0" smtClean="0"/>
              <a:t>product release rates </a:t>
            </a:r>
            <a:r>
              <a:rPr lang="en-MY" sz="2400" dirty="0"/>
              <a:t>and concentrations in the coolant </a:t>
            </a:r>
            <a:r>
              <a:rPr lang="en-MY" sz="2400" dirty="0" smtClean="0"/>
              <a:t>to </a:t>
            </a:r>
            <a:r>
              <a:rPr lang="en-MY" sz="2400" dirty="0"/>
              <a:t>AOA</a:t>
            </a:r>
          </a:p>
        </p:txBody>
      </p:sp>
    </p:spTree>
    <p:extLst>
      <p:ext uri="{BB962C8B-B14F-4D97-AF65-F5344CB8AC3E}">
        <p14:creationId xmlns:p14="http://schemas.microsoft.com/office/powerpoint/2010/main" val="41287202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MY" dirty="0" smtClean="0"/>
              <a:t>Stainless Steel</a:t>
            </a:r>
            <a:endParaRPr lang="en-MY" dirty="0"/>
          </a:p>
        </p:txBody>
      </p:sp>
      <p:sp>
        <p:nvSpPr>
          <p:cNvPr id="5" name="Content Placeholder 4"/>
          <p:cNvSpPr>
            <a:spLocks noGrp="1"/>
          </p:cNvSpPr>
          <p:nvPr>
            <p:ph idx="1"/>
          </p:nvPr>
        </p:nvSpPr>
        <p:spPr>
          <a:xfrm>
            <a:off x="1097280" y="1845734"/>
            <a:ext cx="10058400" cy="428234"/>
          </a:xfrm>
        </p:spPr>
        <p:txBody>
          <a:bodyPr/>
          <a:lstStyle/>
          <a:p>
            <a:r>
              <a:rPr lang="en-MY" dirty="0"/>
              <a:t>300 Series—austenitic chromium-nickel </a:t>
            </a:r>
            <a:r>
              <a:rPr lang="en-MY" dirty="0" smtClean="0"/>
              <a:t>alloys</a:t>
            </a:r>
          </a:p>
          <a:p>
            <a:endParaRPr lang="en-MY" dirty="0"/>
          </a:p>
        </p:txBody>
      </p:sp>
      <p:sp>
        <p:nvSpPr>
          <p:cNvPr id="6" name="Rectangle 5"/>
          <p:cNvSpPr/>
          <p:nvPr/>
        </p:nvSpPr>
        <p:spPr>
          <a:xfrm>
            <a:off x="738338" y="2430468"/>
            <a:ext cx="10776284" cy="3416320"/>
          </a:xfrm>
          <a:prstGeom prst="rect">
            <a:avLst/>
          </a:prstGeom>
        </p:spPr>
        <p:txBody>
          <a:bodyPr wrap="square">
            <a:spAutoFit/>
          </a:bodyPr>
          <a:lstStyle/>
          <a:p>
            <a:pPr marL="742950" lvl="1" indent="-285750">
              <a:buFont typeface="Arial" panose="020B0604020202020204" pitchFamily="34" charset="0"/>
              <a:buChar char="•"/>
            </a:pPr>
            <a:r>
              <a:rPr lang="en-MY" b="1" dirty="0">
                <a:solidFill>
                  <a:schemeClr val="accent5">
                    <a:lumMod val="75000"/>
                  </a:schemeClr>
                </a:solidFill>
              </a:rPr>
              <a:t>Type 301</a:t>
            </a:r>
            <a:r>
              <a:rPr lang="en-MY" dirty="0"/>
              <a:t>—highly ductile, for formed products. Also hardens rapidly during mechanical working. Good weldability. Better wear resistance and fatigue strength than 304.</a:t>
            </a:r>
          </a:p>
          <a:p>
            <a:pPr marL="742950" lvl="1" indent="-285750">
              <a:buFont typeface="Arial" panose="020B0604020202020204" pitchFamily="34" charset="0"/>
              <a:buChar char="•"/>
            </a:pPr>
            <a:r>
              <a:rPr lang="en-MY" b="1" dirty="0">
                <a:solidFill>
                  <a:schemeClr val="accent5">
                    <a:lumMod val="75000"/>
                  </a:schemeClr>
                </a:solidFill>
              </a:rPr>
              <a:t>Type 302</a:t>
            </a:r>
            <a:r>
              <a:rPr lang="en-MY" dirty="0"/>
              <a:t>—same corrosion resistance as 304, with slightly higher strength due to additional carbon.</a:t>
            </a:r>
          </a:p>
          <a:p>
            <a:pPr marL="742950" lvl="1" indent="-285750">
              <a:buFont typeface="Arial" panose="020B0604020202020204" pitchFamily="34" charset="0"/>
              <a:buChar char="•"/>
            </a:pPr>
            <a:r>
              <a:rPr lang="en-MY" b="1" dirty="0">
                <a:solidFill>
                  <a:schemeClr val="accent5">
                    <a:lumMod val="75000"/>
                  </a:schemeClr>
                </a:solidFill>
              </a:rPr>
              <a:t>Type 303</a:t>
            </a:r>
            <a:r>
              <a:rPr lang="en-MY" dirty="0"/>
              <a:t>—free machining version of 304 via addition of </a:t>
            </a:r>
            <a:r>
              <a:rPr lang="en-MY" dirty="0" err="1"/>
              <a:t>sulfur</a:t>
            </a:r>
            <a:r>
              <a:rPr lang="en-MY" dirty="0"/>
              <a:t> and phosphorus. Also referred to as "A1" in accordance with ISO 3506</a:t>
            </a:r>
            <a:r>
              <a:rPr lang="en-MY" dirty="0" smtClean="0"/>
              <a:t>.</a:t>
            </a:r>
            <a:endParaRPr lang="en-MY" dirty="0"/>
          </a:p>
          <a:p>
            <a:pPr marL="742950" lvl="1" indent="-285750">
              <a:buFont typeface="Arial" panose="020B0604020202020204" pitchFamily="34" charset="0"/>
              <a:buChar char="•"/>
            </a:pPr>
            <a:r>
              <a:rPr lang="en-MY" b="1" dirty="0">
                <a:solidFill>
                  <a:schemeClr val="accent5">
                    <a:lumMod val="75000"/>
                  </a:schemeClr>
                </a:solidFill>
              </a:rPr>
              <a:t>Type 304</a:t>
            </a:r>
            <a:r>
              <a:rPr lang="en-MY" dirty="0"/>
              <a:t>—the most common grade; the classic 18/8 (18% chromium, 8% nickel) stainless steel. Outside of the US it is commonly known as "A2 stainless steel", in accordance with ISO 3506 (not to be confused with A2 tool steel</a:t>
            </a:r>
            <a:r>
              <a:rPr lang="en-MY" dirty="0" smtClean="0"/>
              <a:t>).</a:t>
            </a:r>
            <a:endParaRPr lang="en-MY" dirty="0"/>
          </a:p>
          <a:p>
            <a:pPr marL="742950" lvl="1" indent="-285750">
              <a:buFont typeface="Arial" panose="020B0604020202020204" pitchFamily="34" charset="0"/>
              <a:buChar char="•"/>
            </a:pPr>
            <a:r>
              <a:rPr lang="en-MY" b="1" dirty="0">
                <a:solidFill>
                  <a:schemeClr val="accent5">
                    <a:lumMod val="75000"/>
                  </a:schemeClr>
                </a:solidFill>
              </a:rPr>
              <a:t>Type 304L</a:t>
            </a:r>
            <a:r>
              <a:rPr lang="en-MY" dirty="0"/>
              <a:t>—same as the 304 grade but lower carbon content to increase weldability. Is slightly weaker than 304.</a:t>
            </a:r>
          </a:p>
          <a:p>
            <a:pPr marL="742950" lvl="1" indent="-285750">
              <a:buFont typeface="Arial" panose="020B0604020202020204" pitchFamily="34" charset="0"/>
              <a:buChar char="•"/>
            </a:pPr>
            <a:r>
              <a:rPr lang="en-MY" b="1" dirty="0">
                <a:solidFill>
                  <a:schemeClr val="accent5">
                    <a:lumMod val="75000"/>
                  </a:schemeClr>
                </a:solidFill>
              </a:rPr>
              <a:t>Type 304LN</a:t>
            </a:r>
            <a:r>
              <a:rPr lang="en-MY" dirty="0"/>
              <a:t>—same as 304L, but also nitrogen is added to obtain a much higher yield and tensile strength than 304L.</a:t>
            </a:r>
            <a:endParaRPr lang="en-MY" dirty="0">
              <a:effectLst/>
            </a:endParaRPr>
          </a:p>
        </p:txBody>
      </p:sp>
    </p:spTree>
    <p:extLst>
      <p:ext uri="{BB962C8B-B14F-4D97-AF65-F5344CB8AC3E}">
        <p14:creationId xmlns:p14="http://schemas.microsoft.com/office/powerpoint/2010/main" val="2940976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MY"/>
          </a:p>
        </p:txBody>
      </p:sp>
      <p:sp>
        <p:nvSpPr>
          <p:cNvPr id="5" name="Rectangle 4"/>
          <p:cNvSpPr/>
          <p:nvPr/>
        </p:nvSpPr>
        <p:spPr>
          <a:xfrm>
            <a:off x="610001" y="1737360"/>
            <a:ext cx="11032958" cy="4524315"/>
          </a:xfrm>
          <a:prstGeom prst="rect">
            <a:avLst/>
          </a:prstGeom>
        </p:spPr>
        <p:txBody>
          <a:bodyPr wrap="square">
            <a:spAutoFit/>
          </a:bodyPr>
          <a:lstStyle/>
          <a:p>
            <a:pPr marL="742950" lvl="1" indent="-285750">
              <a:buFont typeface="Arial" panose="020B0604020202020204" pitchFamily="34" charset="0"/>
              <a:buChar char="•"/>
            </a:pPr>
            <a:r>
              <a:rPr lang="en-MY" b="1" dirty="0">
                <a:solidFill>
                  <a:schemeClr val="accent5">
                    <a:lumMod val="75000"/>
                  </a:schemeClr>
                </a:solidFill>
              </a:rPr>
              <a:t>Type 308</a:t>
            </a:r>
            <a:r>
              <a:rPr lang="en-MY" dirty="0"/>
              <a:t>—used as the filler metal when welding 304.</a:t>
            </a:r>
          </a:p>
          <a:p>
            <a:pPr marL="742950" lvl="1" indent="-285750">
              <a:buFont typeface="Arial" panose="020B0604020202020204" pitchFamily="34" charset="0"/>
              <a:buChar char="•"/>
            </a:pPr>
            <a:r>
              <a:rPr lang="en-MY" b="1" dirty="0">
                <a:solidFill>
                  <a:schemeClr val="accent5">
                    <a:lumMod val="75000"/>
                  </a:schemeClr>
                </a:solidFill>
              </a:rPr>
              <a:t>Type 309</a:t>
            </a:r>
            <a:r>
              <a:rPr lang="en-MY" dirty="0"/>
              <a:t>—better temperature resistance than 304, also sometimes used as filler metal when welding dissimilar steels, along with </a:t>
            </a:r>
            <a:r>
              <a:rPr lang="en-MY" dirty="0" err="1"/>
              <a:t>inconel</a:t>
            </a:r>
            <a:r>
              <a:rPr lang="en-MY" dirty="0"/>
              <a:t>.</a:t>
            </a:r>
          </a:p>
          <a:p>
            <a:pPr marL="742950" lvl="1" indent="-285750">
              <a:buFont typeface="Arial" panose="020B0604020202020204" pitchFamily="34" charset="0"/>
              <a:buChar char="•"/>
            </a:pPr>
            <a:r>
              <a:rPr lang="en-MY" b="1" dirty="0">
                <a:solidFill>
                  <a:schemeClr val="accent5">
                    <a:lumMod val="75000"/>
                  </a:schemeClr>
                </a:solidFill>
              </a:rPr>
              <a:t>Type 310 310S</a:t>
            </a:r>
            <a:r>
              <a:rPr lang="en-MY" dirty="0"/>
              <a:t>— is a highly alloyed austenitic stainless steel used for high temperature application. The high chromium and nickel content give the steel excellent oxidation resistance as well as high strength at high temperature. This grade is also very ductile, and has good weldability enabling its widespread usage in many applications. </a:t>
            </a:r>
          </a:p>
          <a:p>
            <a:pPr marL="742950" lvl="1" indent="-285750">
              <a:buFont typeface="Arial" panose="020B0604020202020204" pitchFamily="34" charset="0"/>
              <a:buChar char="•"/>
            </a:pPr>
            <a:r>
              <a:rPr lang="en-MY" b="1" dirty="0">
                <a:solidFill>
                  <a:schemeClr val="accent5">
                    <a:lumMod val="75000"/>
                  </a:schemeClr>
                </a:solidFill>
              </a:rPr>
              <a:t>Type 316</a:t>
            </a:r>
            <a:r>
              <a:rPr lang="en-MY" dirty="0"/>
              <a:t>—the second most common grade (after 304); for food and surgical stainless steel uses; alloy addition of molybdenum prevents specific forms of corrosion. It is also known as marine grade stainless steel due to its increased resistance to chloride corrosion compared to type 304. 316 is often used for building nuclear reprocessing plants.</a:t>
            </a:r>
          </a:p>
          <a:p>
            <a:pPr marL="742950" lvl="1" indent="-285750">
              <a:buFont typeface="Arial" panose="020B0604020202020204" pitchFamily="34" charset="0"/>
              <a:buChar char="•"/>
            </a:pPr>
            <a:r>
              <a:rPr lang="en-MY" b="1" dirty="0">
                <a:solidFill>
                  <a:schemeClr val="accent5">
                    <a:lumMod val="75000"/>
                  </a:schemeClr>
                </a:solidFill>
              </a:rPr>
              <a:t>Type 316L</a:t>
            </a:r>
            <a:r>
              <a:rPr lang="en-MY" dirty="0"/>
              <a:t>—is an extra low carbon grade of 316, generally used in stainless steel watches and marine applications, as well exclusively in the fabrication of reactor pressure vessels for boiling water reactors, due to its high resistance to corrosion. Also referred to as "A4" in accordance with ISO 3506</a:t>
            </a:r>
            <a:r>
              <a:rPr lang="en-MY" dirty="0" smtClean="0"/>
              <a:t>.</a:t>
            </a:r>
            <a:endParaRPr lang="en-MY" dirty="0"/>
          </a:p>
          <a:p>
            <a:pPr marL="742950" lvl="1" indent="-285750">
              <a:buFont typeface="Arial" panose="020B0604020202020204" pitchFamily="34" charset="0"/>
              <a:buChar char="•"/>
            </a:pPr>
            <a:r>
              <a:rPr lang="en-MY" b="1" dirty="0" smtClean="0">
                <a:solidFill>
                  <a:schemeClr val="accent5">
                    <a:lumMod val="75000"/>
                  </a:schemeClr>
                </a:solidFill>
              </a:rPr>
              <a:t>Type </a:t>
            </a:r>
            <a:r>
              <a:rPr lang="en-MY" b="1" dirty="0">
                <a:solidFill>
                  <a:schemeClr val="accent5">
                    <a:lumMod val="75000"/>
                  </a:schemeClr>
                </a:solidFill>
              </a:rPr>
              <a:t>321</a:t>
            </a:r>
            <a:r>
              <a:rPr lang="en-MY" dirty="0"/>
              <a:t>—similar to 304 but lower risk of weld decay due to addition of titanium. See also 347 with addition of niobium for desensitization during welding.</a:t>
            </a:r>
            <a:endParaRPr lang="en-MY" dirty="0">
              <a:effectLst/>
            </a:endParaRPr>
          </a:p>
        </p:txBody>
      </p:sp>
    </p:spTree>
    <p:extLst>
      <p:ext uri="{BB962C8B-B14F-4D97-AF65-F5344CB8AC3E}">
        <p14:creationId xmlns:p14="http://schemas.microsoft.com/office/powerpoint/2010/main" val="330421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MY" dirty="0"/>
              <a:t>Reactor Pressure Vessel </a:t>
            </a:r>
          </a:p>
        </p:txBody>
      </p:sp>
      <p:pic>
        <p:nvPicPr>
          <p:cNvPr id="4" name="Picture 3"/>
          <p:cNvPicPr>
            <a:picLocks noChangeAspect="1"/>
          </p:cNvPicPr>
          <p:nvPr/>
        </p:nvPicPr>
        <p:blipFill>
          <a:blip r:embed="rId3"/>
          <a:stretch>
            <a:fillRect/>
          </a:stretch>
        </p:blipFill>
        <p:spPr>
          <a:xfrm>
            <a:off x="2477943" y="2094446"/>
            <a:ext cx="6221558" cy="4181703"/>
          </a:xfrm>
          <a:prstGeom prst="rect">
            <a:avLst/>
          </a:prstGeom>
        </p:spPr>
      </p:pic>
    </p:spTree>
    <p:extLst>
      <p:ext uri="{BB962C8B-B14F-4D97-AF65-F5344CB8AC3E}">
        <p14:creationId xmlns:p14="http://schemas.microsoft.com/office/powerpoint/2010/main" val="3161535368"/>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7326</TotalTime>
  <Words>3954</Words>
  <Application>Microsoft Office PowerPoint</Application>
  <PresentationFormat>Widescreen</PresentationFormat>
  <Paragraphs>339</Paragraphs>
  <Slides>62</Slides>
  <Notes>22</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62</vt:i4>
      </vt:variant>
    </vt:vector>
  </HeadingPairs>
  <TitlesOfParts>
    <vt:vector size="66" baseType="lpstr">
      <vt:lpstr>Arial</vt:lpstr>
      <vt:lpstr>Calibri</vt:lpstr>
      <vt:lpstr>Calibri Light</vt:lpstr>
      <vt:lpstr>Retrospect</vt:lpstr>
      <vt:lpstr>NUCLEAR REACTOR MATERIALS</vt:lpstr>
      <vt:lpstr>In this Chapter</vt:lpstr>
      <vt:lpstr>Major Components </vt:lpstr>
      <vt:lpstr>Possible Material Degradation Processes</vt:lpstr>
      <vt:lpstr>PowerPoint Presentation</vt:lpstr>
      <vt:lpstr>2. Design and Materials of PWR Components </vt:lpstr>
      <vt:lpstr>Stainless Steel</vt:lpstr>
      <vt:lpstr>PowerPoint Presentation</vt:lpstr>
      <vt:lpstr>Reactor Pressure Vessel </vt:lpstr>
      <vt:lpstr>Neutron Reflector </vt:lpstr>
      <vt:lpstr>Control Rod and Guide Tube Assemblies </vt:lpstr>
      <vt:lpstr> Water Coolant Piping</vt:lpstr>
      <vt:lpstr> </vt:lpstr>
      <vt:lpstr>Steam Generator </vt:lpstr>
      <vt:lpstr>Pressurizer </vt:lpstr>
      <vt:lpstr>3.Corrosion-Related Issues in PWR </vt:lpstr>
      <vt:lpstr>Plant capacity losses from materials degradation</vt:lpstr>
      <vt:lpstr>Water Chemistry</vt:lpstr>
      <vt:lpstr>Materials Integrity in the Reactor Coolant System</vt:lpstr>
      <vt:lpstr>Major roles of cooling water</vt:lpstr>
      <vt:lpstr>Material atlas of PWR primary and secondary cooling systems</vt:lpstr>
      <vt:lpstr>Interactions between cooling water and structural materials </vt:lpstr>
      <vt:lpstr>Locations for in-line monitoring and sampling in PWR </vt:lpstr>
      <vt:lpstr>PowerPoint Presentation</vt:lpstr>
      <vt:lpstr>Stress corrosion cracking</vt:lpstr>
      <vt:lpstr>Primary Water Stress Corrosion Cracking (PWSCC)</vt:lpstr>
      <vt:lpstr>PowerPoint Presentation</vt:lpstr>
      <vt:lpstr>PowerPoint Presentation</vt:lpstr>
      <vt:lpstr>Dissolved Oxygen and Hydrogen</vt:lpstr>
      <vt:lpstr>Lithium</vt:lpstr>
      <vt:lpstr>Halide</vt:lpstr>
      <vt:lpstr> Problems related to water chemistry</vt:lpstr>
      <vt:lpstr>Case Study (PWSCC-BAC)</vt:lpstr>
      <vt:lpstr>PowerPoint Presentation</vt:lpstr>
      <vt:lpstr>PowerPoint Presentation</vt:lpstr>
      <vt:lpstr>PowerPoint Presentation</vt:lpstr>
      <vt:lpstr>Irradiation Assisted Stress Corrosion Cracking (IASCC)</vt:lpstr>
      <vt:lpstr>Flow Accelerated Corrosion (FAC) </vt:lpstr>
      <vt:lpstr>Case Study (FAC)</vt:lpstr>
      <vt:lpstr>PowerPoint Presentation</vt:lpstr>
      <vt:lpstr>Microscope image of rupture pares </vt:lpstr>
      <vt:lpstr>Mechanism of FAC </vt:lpstr>
      <vt:lpstr>PowerPoint Presentation</vt:lpstr>
      <vt:lpstr>PowerPoint Presentation</vt:lpstr>
      <vt:lpstr>PowerPoint Presentation</vt:lpstr>
      <vt:lpstr>Summary of Parameters</vt:lpstr>
      <vt:lpstr> Cladding of fuel rods</vt:lpstr>
      <vt:lpstr>PowerPoint Presentation</vt:lpstr>
      <vt:lpstr> Cladding Corrosion</vt:lpstr>
      <vt:lpstr>PowerPoint Presentation</vt:lpstr>
      <vt:lpstr>Formation of hydrides and hydrogen embrittlement</vt:lpstr>
      <vt:lpstr>PowerPoint Presentation</vt:lpstr>
      <vt:lpstr>Fuel Crud Deposition</vt:lpstr>
      <vt:lpstr>Effect of temperature on oxidation rate</vt:lpstr>
      <vt:lpstr>PowerPoint Presentation</vt:lpstr>
      <vt:lpstr>Effect of Li on Zircaloy Corrosion</vt:lpstr>
      <vt:lpstr>PowerPoint Presentation</vt:lpstr>
      <vt:lpstr>Case Study</vt:lpstr>
      <vt:lpstr>PowerPoint Presentation</vt:lpstr>
      <vt:lpstr>Alternate Cladding Material to Zircaloy-4</vt:lpstr>
      <vt:lpstr> Fuel Axial Offset</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NUCLEAR REACTOR MATERIALS</dc:title>
  <dc:creator>PeiSean Goh</dc:creator>
  <cp:lastModifiedBy>PeiSean Goh</cp:lastModifiedBy>
  <cp:revision>318</cp:revision>
  <cp:lastPrinted>2015-10-10T01:15:39Z</cp:lastPrinted>
  <dcterms:created xsi:type="dcterms:W3CDTF">2015-09-11T15:26:08Z</dcterms:created>
  <dcterms:modified xsi:type="dcterms:W3CDTF">2015-10-27T01:46:34Z</dcterms:modified>
</cp:coreProperties>
</file>