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1"/>
  </p:notesMasterIdLst>
  <p:sldIdLst>
    <p:sldId id="256" r:id="rId2"/>
    <p:sldId id="290" r:id="rId3"/>
    <p:sldId id="257" r:id="rId4"/>
    <p:sldId id="258" r:id="rId5"/>
    <p:sldId id="259" r:id="rId6"/>
    <p:sldId id="295" r:id="rId7"/>
    <p:sldId id="260" r:id="rId8"/>
    <p:sldId id="261" r:id="rId9"/>
    <p:sldId id="262" r:id="rId10"/>
    <p:sldId id="263" r:id="rId11"/>
    <p:sldId id="264" r:id="rId12"/>
    <p:sldId id="265" r:id="rId13"/>
    <p:sldId id="266" r:id="rId14"/>
    <p:sldId id="267" r:id="rId15"/>
    <p:sldId id="268" r:id="rId16"/>
    <p:sldId id="269" r:id="rId17"/>
    <p:sldId id="270" r:id="rId18"/>
    <p:sldId id="296" r:id="rId19"/>
    <p:sldId id="274" r:id="rId20"/>
    <p:sldId id="272" r:id="rId21"/>
    <p:sldId id="273" r:id="rId22"/>
    <p:sldId id="275" r:id="rId23"/>
    <p:sldId id="276" r:id="rId24"/>
    <p:sldId id="277" r:id="rId25"/>
    <p:sldId id="278" r:id="rId26"/>
    <p:sldId id="279" r:id="rId27"/>
    <p:sldId id="280" r:id="rId28"/>
    <p:sldId id="281" r:id="rId29"/>
    <p:sldId id="282" r:id="rId30"/>
    <p:sldId id="284" r:id="rId31"/>
    <p:sldId id="283" r:id="rId32"/>
    <p:sldId id="285" r:id="rId33"/>
    <p:sldId id="286" r:id="rId34"/>
    <p:sldId id="287" r:id="rId35"/>
    <p:sldId id="288" r:id="rId36"/>
    <p:sldId id="289" r:id="rId37"/>
    <p:sldId id="291" r:id="rId38"/>
    <p:sldId id="292" r:id="rId39"/>
    <p:sldId id="293" r:id="rId40"/>
    <p:sldId id="294" r:id="rId41"/>
    <p:sldId id="297" r:id="rId42"/>
    <p:sldId id="299" r:id="rId43"/>
    <p:sldId id="301" r:id="rId44"/>
    <p:sldId id="302" r:id="rId45"/>
    <p:sldId id="303" r:id="rId46"/>
    <p:sldId id="304" r:id="rId47"/>
    <p:sldId id="305" r:id="rId48"/>
    <p:sldId id="307" r:id="rId49"/>
    <p:sldId id="306" r:id="rId50"/>
    <p:sldId id="313" r:id="rId51"/>
    <p:sldId id="308" r:id="rId52"/>
    <p:sldId id="309" r:id="rId53"/>
    <p:sldId id="312" r:id="rId54"/>
    <p:sldId id="319" r:id="rId55"/>
    <p:sldId id="311" r:id="rId56"/>
    <p:sldId id="315" r:id="rId57"/>
    <p:sldId id="316" r:id="rId58"/>
    <p:sldId id="317" r:id="rId59"/>
    <p:sldId id="340" r:id="rId60"/>
    <p:sldId id="314" r:id="rId61"/>
    <p:sldId id="318" r:id="rId62"/>
    <p:sldId id="320" r:id="rId63"/>
    <p:sldId id="321" r:id="rId64"/>
    <p:sldId id="323" r:id="rId65"/>
    <p:sldId id="324" r:id="rId66"/>
    <p:sldId id="326" r:id="rId67"/>
    <p:sldId id="327" r:id="rId68"/>
    <p:sldId id="328" r:id="rId69"/>
    <p:sldId id="329" r:id="rId70"/>
    <p:sldId id="330" r:id="rId71"/>
    <p:sldId id="331" r:id="rId72"/>
    <p:sldId id="341" r:id="rId73"/>
    <p:sldId id="336" r:id="rId74"/>
    <p:sldId id="332" r:id="rId75"/>
    <p:sldId id="337" r:id="rId76"/>
    <p:sldId id="333" r:id="rId77"/>
    <p:sldId id="334" r:id="rId78"/>
    <p:sldId id="338" r:id="rId79"/>
    <p:sldId id="339"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80332" autoAdjust="0"/>
  </p:normalViewPr>
  <p:slideViewPr>
    <p:cSldViewPr snapToGrid="0">
      <p:cViewPr varScale="1">
        <p:scale>
          <a:sx n="53" d="100"/>
          <a:sy n="53" d="100"/>
        </p:scale>
        <p:origin x="992"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26/10/2015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Thermal_diffusivity" TargetMode="External"/><Relationship Id="rId2" Type="http://schemas.openxmlformats.org/officeDocument/2006/relationships/slide" Target="../slides/slide60.xml"/><Relationship Id="rId1" Type="http://schemas.openxmlformats.org/officeDocument/2006/relationships/notesMaster" Target="../notesMasters/notesMaster1.xml"/><Relationship Id="rId6" Type="http://schemas.openxmlformats.org/officeDocument/2006/relationships/hyperlink" Target="https://en.wikipedia.org/wiki/Electron_beam_welding" TargetMode="External"/><Relationship Id="rId5" Type="http://schemas.openxmlformats.org/officeDocument/2006/relationships/hyperlink" Target="https://en.wikipedia.org/wiki/Laser_beam_welding" TargetMode="External"/><Relationship Id="rId4" Type="http://schemas.openxmlformats.org/officeDocument/2006/relationships/hyperlink" Target="https://en.wikipedia.org/wiki/Oxyfuel_weld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Surface_engineerin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23</a:t>
            </a:fld>
            <a:endParaRPr lang="en-MY"/>
          </a:p>
        </p:txBody>
      </p:sp>
    </p:spTree>
    <p:extLst>
      <p:ext uri="{BB962C8B-B14F-4D97-AF65-F5344CB8AC3E}">
        <p14:creationId xmlns:p14="http://schemas.microsoft.com/office/powerpoint/2010/main" val="2100183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(i.e. the material gets thicker when stretched)</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27</a:t>
            </a:fld>
            <a:endParaRPr lang="en-MY"/>
          </a:p>
        </p:txBody>
      </p:sp>
    </p:spTree>
    <p:extLst>
      <p:ext uri="{BB962C8B-B14F-4D97-AF65-F5344CB8AC3E}">
        <p14:creationId xmlns:p14="http://schemas.microsoft.com/office/powerpoint/2010/main" val="100686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strength of material is the amount of force it can withstand and still recover its original shape;</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hardness of a material defines the relative resistance that its surface imposes against the penetration of a harder body;</a:t>
            </a:r>
          </a:p>
          <a:p>
            <a:r>
              <a:rPr lang="en-MY" dirty="0" smtClean="0"/>
              <a:t>toughness is the amount of energy that a material can absorb before fracturing.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29</a:t>
            </a:fld>
            <a:endParaRPr lang="en-MY"/>
          </a:p>
        </p:txBody>
      </p:sp>
    </p:spTree>
    <p:extLst>
      <p:ext uri="{BB962C8B-B14F-4D97-AF65-F5344CB8AC3E}">
        <p14:creationId xmlns:p14="http://schemas.microsoft.com/office/powerpoint/2010/main" val="2775830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ductile–brittle transition temperature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34</a:t>
            </a:fld>
            <a:endParaRPr lang="en-MY"/>
          </a:p>
        </p:txBody>
      </p:sp>
    </p:spTree>
    <p:extLst>
      <p:ext uri="{BB962C8B-B14F-4D97-AF65-F5344CB8AC3E}">
        <p14:creationId xmlns:p14="http://schemas.microsoft.com/office/powerpoint/2010/main" val="385948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high temperature atomic bonding starts to fail, causing </a:t>
            </a:r>
          </a:p>
          <a:p>
            <a:r>
              <a:rPr lang="en-MY" dirty="0" smtClean="0"/>
              <a:t>movement of atoms and atomic planes.</a:t>
            </a:r>
          </a:p>
          <a:p>
            <a:r>
              <a:rPr lang="en-MY" dirty="0" smtClean="0"/>
              <a:t>• Restructuring of atoms also occur at high temperature.</a:t>
            </a:r>
          </a:p>
          <a:p>
            <a:r>
              <a:rPr lang="en-MY" dirty="0" smtClean="0"/>
              <a:t>• Movements of dislocations also more likely at high</a:t>
            </a:r>
          </a:p>
          <a:p>
            <a:r>
              <a:rPr lang="en-MY" dirty="0" smtClean="0"/>
              <a:t>temperature through diffusion.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38</a:t>
            </a:fld>
            <a:endParaRPr lang="en-MY"/>
          </a:p>
        </p:txBody>
      </p:sp>
    </p:spTree>
    <p:extLst>
      <p:ext uri="{BB962C8B-B14F-4D97-AF65-F5344CB8AC3E}">
        <p14:creationId xmlns:p14="http://schemas.microsoft.com/office/powerpoint/2010/main" val="317003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kern="1200" dirty="0" smtClean="0">
                <a:solidFill>
                  <a:schemeClr val="tx1"/>
                </a:solidFill>
                <a:effectLst/>
                <a:latin typeface="+mn-lt"/>
                <a:ea typeface="+mn-ea"/>
                <a:cs typeface="+mn-cs"/>
              </a:rPr>
              <a:t>American Society of Mechanical Engineers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1001222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1722497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may be necessary to avoid cracking of the weld metal or heat affected zone. The need for preheat increases with steel thickness, weld restraint, the carbon/alloy content of the steel, and the diffusible hydrogen of the weld metal.</a:t>
            </a:r>
          </a:p>
          <a:p>
            <a:pPr marL="0" marR="0" indent="0" algn="l" defTabSz="914400" rtl="0" eaLnBrk="1" fontAlgn="auto" latinLnBrk="0" hangingPunct="1">
              <a:lnSpc>
                <a:spcPct val="100000"/>
              </a:lnSpc>
              <a:spcBef>
                <a:spcPts val="0"/>
              </a:spcBef>
              <a:spcAft>
                <a:spcPts val="0"/>
              </a:spcAft>
              <a:buClrTx/>
              <a:buSzTx/>
              <a:buFontTx/>
              <a:buNone/>
              <a:tabLst/>
              <a:defRPr/>
            </a:pPr>
            <a:endParaRPr lang="en-MY"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And what this is saying, the molecules of the alloy will rearrange them self to a different configuration if we allow the temperature to reach the upper critical transformation. That will cause the properties of the metal to change, such as hardness and ductility.</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2550667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Residual stresses are locked-in stresses within a metal object, even though the object is free of external forces or thermal gradients.  These stresses are the result of one region of the metal being constrained from expanding or contracting by adjacent regions.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679579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effectLst/>
              </a:rPr>
              <a:t>The </a:t>
            </a:r>
            <a:r>
              <a:rPr lang="en-MY" dirty="0" smtClean="0">
                <a:effectLst/>
                <a:hlinkClick r:id="rId3" tooltip="Thermal diffusivity"/>
              </a:rPr>
              <a:t>thermal diffusivity</a:t>
            </a:r>
            <a:r>
              <a:rPr lang="en-MY" dirty="0" smtClean="0">
                <a:effectLst/>
              </a:rPr>
              <a:t> of the base material plays a large role—if the diffusivity is high, the material cooling rate is high and the HAZ is relatively small. Alternatively, a low diffusivity leads to slower cooling and a larger HAZ. The amount of heat input during the welding process also plays an important role as well, as processes like </a:t>
            </a:r>
            <a:r>
              <a:rPr lang="en-MY" dirty="0" err="1" smtClean="0">
                <a:effectLst/>
                <a:hlinkClick r:id="rId4" tooltip="Oxyfuel welding"/>
              </a:rPr>
              <a:t>oxyfuel</a:t>
            </a:r>
            <a:r>
              <a:rPr lang="en-MY" dirty="0" smtClean="0">
                <a:effectLst/>
                <a:hlinkClick r:id="rId4" tooltip="Oxyfuel welding"/>
              </a:rPr>
              <a:t> welding</a:t>
            </a:r>
            <a:r>
              <a:rPr lang="en-MY" dirty="0" smtClean="0">
                <a:effectLst/>
              </a:rPr>
              <a:t> use high heat input and increase the size of the HAZ. Processes like </a:t>
            </a:r>
            <a:r>
              <a:rPr lang="en-MY" dirty="0" smtClean="0">
                <a:effectLst/>
                <a:hlinkClick r:id="rId5" tooltip="Laser beam welding"/>
              </a:rPr>
              <a:t>laser beam welding</a:t>
            </a:r>
            <a:r>
              <a:rPr lang="en-MY" dirty="0" smtClean="0">
                <a:effectLst/>
              </a:rPr>
              <a:t> and </a:t>
            </a:r>
            <a:r>
              <a:rPr lang="en-MY" dirty="0" smtClean="0">
                <a:effectLst/>
                <a:hlinkClick r:id="rId6" tooltip="Electron beam welding"/>
              </a:rPr>
              <a:t>electron beam welding</a:t>
            </a:r>
            <a:r>
              <a:rPr lang="en-MY" dirty="0" smtClean="0">
                <a:effectLst/>
              </a:rPr>
              <a:t> give a highly concentrated, limited amount of heat, resulting in a small HAZ.</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60</a:t>
            </a:fld>
            <a:endParaRPr lang="en-MY"/>
          </a:p>
        </p:txBody>
      </p:sp>
    </p:spTree>
    <p:extLst>
      <p:ext uri="{BB962C8B-B14F-4D97-AF65-F5344CB8AC3E}">
        <p14:creationId xmlns:p14="http://schemas.microsoft.com/office/powerpoint/2010/main" val="3802560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corrosion resistance of stainless steels is not required but an ability to withstand thermal stress is desirable.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a:t>
            </a:fld>
            <a:endParaRPr lang="en-MY"/>
          </a:p>
        </p:txBody>
      </p:sp>
    </p:spTree>
    <p:extLst>
      <p:ext uri="{BB962C8B-B14F-4D97-AF65-F5344CB8AC3E}">
        <p14:creationId xmlns:p14="http://schemas.microsoft.com/office/powerpoint/2010/main" val="3695555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b="1" dirty="0" smtClean="0">
                <a:effectLst/>
              </a:rPr>
              <a:t>Laser peening</a:t>
            </a:r>
            <a:r>
              <a:rPr lang="en-MY" dirty="0" smtClean="0">
                <a:effectLst/>
              </a:rPr>
              <a:t> (LP), or laser shock peening (LSP), is a </a:t>
            </a:r>
            <a:r>
              <a:rPr lang="en-MY" dirty="0" smtClean="0">
                <a:effectLst/>
                <a:hlinkClick r:id="rId3" tooltip="Surface engineering"/>
              </a:rPr>
              <a:t>surface engineering</a:t>
            </a:r>
            <a:r>
              <a:rPr lang="en-MY" dirty="0" smtClean="0">
                <a:effectLst/>
              </a:rPr>
              <a:t> processes used to impart beneficial residual stresses in materials. The deep, high magnitude compressive residual stresses induced by laser peening increase the resistance of materials to surface-related failures, such as fatigue, fretting fatigue and stress corrosion cracking.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61</a:t>
            </a:fld>
            <a:endParaRPr lang="en-MY"/>
          </a:p>
        </p:txBody>
      </p:sp>
    </p:spTree>
    <p:extLst>
      <p:ext uri="{BB962C8B-B14F-4D97-AF65-F5344CB8AC3E}">
        <p14:creationId xmlns:p14="http://schemas.microsoft.com/office/powerpoint/2010/main" val="2100861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Stacking fault </a:t>
            </a:r>
            <a:r>
              <a:rPr lang="en-MY" dirty="0" err="1" smtClean="0"/>
              <a:t>tetrahedra</a:t>
            </a:r>
            <a:r>
              <a:rPr lang="en-MY" dirty="0" smtClean="0"/>
              <a:t> (SFTs) are formed under irradiation of </a:t>
            </a:r>
            <a:r>
              <a:rPr lang="en-MY" dirty="0" err="1" smtClean="0"/>
              <a:t>fcc</a:t>
            </a:r>
            <a:r>
              <a:rPr lang="en-MY" dirty="0" smtClean="0"/>
              <a:t> metals and alloys with low stacking </a:t>
            </a:r>
          </a:p>
          <a:p>
            <a:r>
              <a:rPr lang="en-MY" dirty="0" smtClean="0"/>
              <a:t>fault  energy.    The  high  number  density  of  SFTs  observed  suggests  that  they  should  contribute  to </a:t>
            </a:r>
          </a:p>
          <a:p>
            <a:r>
              <a:rPr lang="en-MY" dirty="0" smtClean="0"/>
              <a:t>radiation-induced hardening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65</a:t>
            </a:fld>
            <a:endParaRPr lang="en-MY"/>
          </a:p>
        </p:txBody>
      </p:sp>
    </p:spTree>
    <p:extLst>
      <p:ext uri="{BB962C8B-B14F-4D97-AF65-F5344CB8AC3E}">
        <p14:creationId xmlns:p14="http://schemas.microsoft.com/office/powerpoint/2010/main" val="398779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strength increase usually saturates at relatively low exposure levels (&lt;10 </a:t>
            </a:r>
            <a:r>
              <a:rPr lang="en-MY" dirty="0" err="1" smtClean="0"/>
              <a:t>dpa</a:t>
            </a:r>
            <a:r>
              <a:rPr lang="en-MY" dirty="0" smtClean="0"/>
              <a:t>) as shown in Figure 19, reflecting a similar saturation of microstructural </a:t>
            </a:r>
          </a:p>
          <a:p>
            <a:r>
              <a:rPr lang="en-MY" dirty="0" smtClean="0"/>
              <a:t>densities. </a:t>
            </a:r>
          </a:p>
          <a:p>
            <a:r>
              <a:rPr lang="en-MY" dirty="0" smtClean="0"/>
              <a:t>316LN (UNS S31653) is a </a:t>
            </a:r>
            <a:r>
              <a:rPr lang="en-MY" dirty="0" err="1" smtClean="0"/>
              <a:t>lowcarbon</a:t>
            </a:r>
            <a:r>
              <a:rPr lang="en-MY" dirty="0" smtClean="0"/>
              <a:t>, nitrogen-enhanced version of Type 316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66</a:t>
            </a:fld>
            <a:endParaRPr lang="en-MY"/>
          </a:p>
        </p:txBody>
      </p:sp>
    </p:spTree>
    <p:extLst>
      <p:ext uri="{BB962C8B-B14F-4D97-AF65-F5344CB8AC3E}">
        <p14:creationId xmlns:p14="http://schemas.microsoft.com/office/powerpoint/2010/main" val="2162918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Concurrent with an increase in radiation-induced hardening is a loss of ductility. </a:t>
            </a:r>
          </a:p>
          <a:p>
            <a:r>
              <a:rPr lang="en-MY" dirty="0" smtClean="0"/>
              <a:t> The flat faces observed at highest exposure are often referred to as ‘channel fracture’, but they are not </a:t>
            </a:r>
          </a:p>
          <a:p>
            <a:r>
              <a:rPr lang="en-MY" dirty="0" smtClean="0"/>
              <a:t>cleavage faces. They are the result of intense flow localization, resulting from the first moving dislocations </a:t>
            </a:r>
          </a:p>
          <a:p>
            <a:r>
              <a:rPr lang="en-MY" dirty="0" smtClean="0"/>
              <a:t>clearing a path of radiation produced obstacles, especially Frank loops, and thereby softening the alloy </a:t>
            </a:r>
          </a:p>
          <a:p>
            <a:r>
              <a:rPr lang="en-MY" dirty="0" smtClean="0"/>
              <a:t>along that path.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67</a:t>
            </a:fld>
            <a:endParaRPr lang="en-MY"/>
          </a:p>
        </p:txBody>
      </p:sp>
    </p:spTree>
    <p:extLst>
      <p:ext uri="{BB962C8B-B14F-4D97-AF65-F5344CB8AC3E}">
        <p14:creationId xmlns:p14="http://schemas.microsoft.com/office/powerpoint/2010/main" val="2187395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High Flux Isotope Reactor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68</a:t>
            </a:fld>
            <a:endParaRPr lang="en-MY"/>
          </a:p>
        </p:txBody>
      </p:sp>
    </p:spTree>
    <p:extLst>
      <p:ext uri="{BB962C8B-B14F-4D97-AF65-F5344CB8AC3E}">
        <p14:creationId xmlns:p14="http://schemas.microsoft.com/office/powerpoint/2010/main" val="3298521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is the time-dependent deformation of a metal under constant load and at high temperature</a:t>
            </a:r>
          </a:p>
          <a:p>
            <a:r>
              <a:rPr lang="en-MY" dirty="0" smtClean="0"/>
              <a:t>Thermal creep-heated above 30% of the</a:t>
            </a:r>
            <a:r>
              <a:rPr lang="en-MY" baseline="0" dirty="0" smtClean="0"/>
              <a:t> melting point-high diffusivity of vacancies and interstitial, allow absorption by dislocation</a:t>
            </a:r>
          </a:p>
          <a:p>
            <a:r>
              <a:rPr lang="en-MY" baseline="0" dirty="0" smtClean="0"/>
              <a:t>Sink-recombination-</a:t>
            </a:r>
            <a:endParaRPr lang="en-MY" dirty="0" smtClean="0"/>
          </a:p>
          <a:p>
            <a:r>
              <a:rPr lang="en-MY" dirty="0" smtClean="0"/>
              <a:t>Induced by irradiation</a:t>
            </a:r>
            <a:r>
              <a:rPr lang="en-MY" baseline="0" dirty="0" smtClean="0"/>
              <a:t> growth, grain size restricted by the neighbouring grains and causes the stress induced creep</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2180130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0" kern="1200" dirty="0" smtClean="0">
                <a:solidFill>
                  <a:schemeClr val="tx1"/>
                </a:solidFill>
                <a:effectLst/>
                <a:latin typeface="+mn-lt"/>
                <a:ea typeface="+mn-ea"/>
                <a:cs typeface="+mn-cs"/>
              </a:rPr>
              <a:t>the changing of one element into another by radioactive decay, nuclear bombardment, or similar processes.</a:t>
            </a:r>
          </a:p>
          <a:p>
            <a:r>
              <a:rPr lang="en-MY" dirty="0" smtClean="0"/>
              <a:t>Transmutation technology has the potential to greatly reduce the long-term negative effects of radioactive wastes on human populations by reducing its radioactive half-life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76</a:t>
            </a:fld>
            <a:endParaRPr lang="en-MY"/>
          </a:p>
        </p:txBody>
      </p:sp>
    </p:spTree>
    <p:extLst>
      <p:ext uri="{BB962C8B-B14F-4D97-AF65-F5344CB8AC3E}">
        <p14:creationId xmlns:p14="http://schemas.microsoft.com/office/powerpoint/2010/main" val="3246238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temperature shifts in impact energy due</a:t>
            </a:r>
            <a:r>
              <a:rPr lang="en-MY" baseline="0" dirty="0" smtClean="0"/>
              <a:t> </a:t>
            </a:r>
            <a:r>
              <a:rPr lang="en-MY" dirty="0" smtClean="0"/>
              <a:t>to irradiation are all that is available to</a:t>
            </a:r>
            <a:r>
              <a:rPr lang="en-MY" baseline="0" dirty="0" smtClean="0"/>
              <a:t> </a:t>
            </a:r>
            <a:r>
              <a:rPr lang="en-MY" dirty="0" smtClean="0"/>
              <a:t>determine the shift in fracture toughness due</a:t>
            </a:r>
            <a:r>
              <a:rPr lang="en-MY" baseline="0" dirty="0" smtClean="0"/>
              <a:t> </a:t>
            </a:r>
            <a:r>
              <a:rPr lang="en-MY" dirty="0" smtClean="0"/>
              <a:t>to irradiation.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77</a:t>
            </a:fld>
            <a:endParaRPr lang="en-MY"/>
          </a:p>
        </p:txBody>
      </p:sp>
    </p:spTree>
    <p:extLst>
      <p:ext uri="{BB962C8B-B14F-4D97-AF65-F5344CB8AC3E}">
        <p14:creationId xmlns:p14="http://schemas.microsoft.com/office/powerpoint/2010/main" val="402595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79</a:t>
            </a:fld>
            <a:endParaRPr lang="en-MY"/>
          </a:p>
        </p:txBody>
      </p:sp>
    </p:spTree>
    <p:extLst>
      <p:ext uri="{BB962C8B-B14F-4D97-AF65-F5344CB8AC3E}">
        <p14:creationId xmlns:p14="http://schemas.microsoft.com/office/powerpoint/2010/main" val="416881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American Society for Testing and Materials (ASTM)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a:t>
            </a:fld>
            <a:endParaRPr lang="en-MY"/>
          </a:p>
        </p:txBody>
      </p:sp>
    </p:spTree>
    <p:extLst>
      <p:ext uri="{BB962C8B-B14F-4D97-AF65-F5344CB8AC3E}">
        <p14:creationId xmlns:p14="http://schemas.microsoft.com/office/powerpoint/2010/main" val="1679489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is from this characteristic that their popular designation "stainless" is derived.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12</a:t>
            </a:fld>
            <a:endParaRPr lang="en-MY"/>
          </a:p>
        </p:txBody>
      </p:sp>
    </p:spTree>
    <p:extLst>
      <p:ext uri="{BB962C8B-B14F-4D97-AF65-F5344CB8AC3E}">
        <p14:creationId xmlns:p14="http://schemas.microsoft.com/office/powerpoint/2010/main" val="71338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also known as gamma-phase iron (γ-Fe), is a metallic, non-magnetic allotrope of iron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14</a:t>
            </a:fld>
            <a:endParaRPr lang="en-MY"/>
          </a:p>
        </p:txBody>
      </p:sp>
    </p:spTree>
    <p:extLst>
      <p:ext uri="{BB962C8B-B14F-4D97-AF65-F5344CB8AC3E}">
        <p14:creationId xmlns:p14="http://schemas.microsoft.com/office/powerpoint/2010/main" val="2915084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where it is seen that carbide , chi, Laves phase, and sigma can be precipitated at certain elevated temperatures. This </a:t>
            </a:r>
          </a:p>
          <a:p>
            <a:r>
              <a:rPr lang="en-MY" dirty="0" smtClean="0"/>
              <a:t>figure also shows that the precipitation of carbide can occur in relatively short times or at </a:t>
            </a:r>
            <a:r>
              <a:rPr lang="en-MY" baseline="0" dirty="0" smtClean="0"/>
              <a:t> </a:t>
            </a:r>
            <a:r>
              <a:rPr lang="en-MY" dirty="0" smtClean="0"/>
              <a:t>relatively fast cooling rates compared to the other precipitates.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16</a:t>
            </a:fld>
            <a:endParaRPr lang="en-MY"/>
          </a:p>
        </p:txBody>
      </p:sp>
    </p:spTree>
    <p:extLst>
      <p:ext uri="{BB962C8B-B14F-4D97-AF65-F5344CB8AC3E}">
        <p14:creationId xmlns:p14="http://schemas.microsoft.com/office/powerpoint/2010/main" val="154769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large thermal-neutron absorption cross section of cobalt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17</a:t>
            </a:fld>
            <a:endParaRPr lang="en-MY"/>
          </a:p>
        </p:txBody>
      </p:sp>
    </p:spTree>
    <p:extLst>
      <p:ext uri="{BB962C8B-B14F-4D97-AF65-F5344CB8AC3E}">
        <p14:creationId xmlns:p14="http://schemas.microsoft.com/office/powerpoint/2010/main" val="2990753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Mechanical Properties refers to the </a:t>
            </a:r>
            <a:r>
              <a:rPr lang="en-MY" dirty="0" err="1" smtClean="0"/>
              <a:t>behavior</a:t>
            </a:r>
            <a:r>
              <a:rPr lang="en-MY" dirty="0" smtClean="0"/>
              <a:t> of material </a:t>
            </a:r>
            <a:r>
              <a:rPr lang="en-MY" smtClean="0"/>
              <a:t>when </a:t>
            </a:r>
            <a:r>
              <a:rPr lang="en-MY" baseline="0" smtClean="0"/>
              <a:t> </a:t>
            </a:r>
            <a:r>
              <a:rPr lang="en-MY" smtClean="0"/>
              <a:t>external forces are applied</a:t>
            </a:r>
          </a:p>
          <a:p>
            <a:r>
              <a:rPr lang="en-MY" dirty="0" smtClean="0"/>
              <a:t>At construction, when heavy components is transported and suspended, a load and bending moments is applied on the components at air temperature. </a:t>
            </a:r>
          </a:p>
          <a:p>
            <a:r>
              <a:rPr lang="en-MY" dirty="0" smtClean="0"/>
              <a:t>  At over pressure test in in-service inspection, a pressure vessel and pipes made of steels are failed with brittle manner at cool air temperature. </a:t>
            </a:r>
          </a:p>
          <a:p>
            <a:r>
              <a:rPr lang="en-MY" dirty="0" smtClean="0"/>
              <a:t>  At severe accident, such as TMI, structural materials and systems must shut and dissipate explosion energy.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19</a:t>
            </a:fld>
            <a:endParaRPr lang="en-MY"/>
          </a:p>
        </p:txBody>
      </p:sp>
    </p:spTree>
    <p:extLst>
      <p:ext uri="{BB962C8B-B14F-4D97-AF65-F5344CB8AC3E}">
        <p14:creationId xmlns:p14="http://schemas.microsoft.com/office/powerpoint/2010/main" val="703412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Stress represents the intensity of the reaction force at any point in the body as imposed by service loads, assembly condition, fabrication, and thermal changes. Stress is measured as the force acting per unit area of a plane. The alternation in the shape or deformations of a body resulting from </a:t>
            </a:r>
          </a:p>
          <a:p>
            <a:r>
              <a:rPr lang="en-MY" dirty="0" smtClean="0"/>
              <a:t>stress is called strain.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20</a:t>
            </a:fld>
            <a:endParaRPr lang="en-MY"/>
          </a:p>
        </p:txBody>
      </p:sp>
    </p:spTree>
    <p:extLst>
      <p:ext uri="{BB962C8B-B14F-4D97-AF65-F5344CB8AC3E}">
        <p14:creationId xmlns:p14="http://schemas.microsoft.com/office/powerpoint/2010/main" val="2837000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10/26/2015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10/26/2015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10/26/2015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10/26/2015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10/26/2015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10/26/2015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10/26/2015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10/26/2015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10/26/2015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10/26/2015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10/26/2015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10/26/2015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om/url?sa=i&amp;rct=j&amp;q=&amp;esrc=s&amp;source=images&amp;cd=&amp;cad=rja&amp;uact=8&amp;ved=0CAcQjRxqFQoTCL_budysrMgCFZCRjgodbG8BYQ&amp;url=http://products.asminternational.org/fach/data/fullDisplay.do?database%3Dfaco%26record%3D621%26trim%3Dfalse&amp;psig=AFQjCNFvlNgVkSdJ9zvnHlM3svL8IejoVg&amp;ust=144416941938440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FUNDAMENTAL OF LWR MATERIALS</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Low-alloy Steels</a:t>
            </a:r>
            <a:endParaRPr lang="en-MY" dirty="0"/>
          </a:p>
        </p:txBody>
      </p:sp>
      <p:sp>
        <p:nvSpPr>
          <p:cNvPr id="3" name="Content Placeholder 2"/>
          <p:cNvSpPr>
            <a:spLocks noGrp="1"/>
          </p:cNvSpPr>
          <p:nvPr>
            <p:ph idx="1"/>
          </p:nvPr>
        </p:nvSpPr>
        <p:spPr/>
        <p:txBody>
          <a:bodyPr>
            <a:normAutofit/>
          </a:bodyPr>
          <a:lstStyle/>
          <a:p>
            <a:r>
              <a:rPr lang="en-MY" dirty="0"/>
              <a:t>Low-alloy steels constitute a category of ferrous </a:t>
            </a:r>
            <a:r>
              <a:rPr lang="en-MY" dirty="0" smtClean="0"/>
              <a:t>materials </a:t>
            </a:r>
            <a:r>
              <a:rPr lang="en-MY" dirty="0"/>
              <a:t>that exhibit mechanical properties superior to </a:t>
            </a:r>
            <a:r>
              <a:rPr lang="en-MY" dirty="0" smtClean="0"/>
              <a:t>plain </a:t>
            </a:r>
            <a:r>
              <a:rPr lang="en-MY" dirty="0"/>
              <a:t>carbon steels as the result of additions of alloying </a:t>
            </a:r>
            <a:r>
              <a:rPr lang="en-MY" dirty="0" smtClean="0"/>
              <a:t>elements </a:t>
            </a:r>
            <a:r>
              <a:rPr lang="en-MY" dirty="0"/>
              <a:t>such as nickel, chromium, and molybdenum. </a:t>
            </a:r>
          </a:p>
          <a:p>
            <a:r>
              <a:rPr lang="en-MY" dirty="0"/>
              <a:t>Total alloy content can range from 2.07% up to levels </a:t>
            </a:r>
            <a:r>
              <a:rPr lang="en-MY" dirty="0" smtClean="0"/>
              <a:t>just </a:t>
            </a:r>
            <a:r>
              <a:rPr lang="en-MY" dirty="0"/>
              <a:t>below that of stainless steels, which contain a </a:t>
            </a:r>
            <a:r>
              <a:rPr lang="en-MY" dirty="0" smtClean="0"/>
              <a:t>minimum </a:t>
            </a:r>
            <a:r>
              <a:rPr lang="en-MY" dirty="0"/>
              <a:t>of 10% Cr.  </a:t>
            </a:r>
          </a:p>
          <a:p>
            <a:r>
              <a:rPr lang="en-MY" dirty="0"/>
              <a:t>For many low-alloy steels, the primary function of the </a:t>
            </a:r>
            <a:r>
              <a:rPr lang="en-MY" dirty="0" smtClean="0"/>
              <a:t>alloying </a:t>
            </a:r>
            <a:r>
              <a:rPr lang="en-MY" dirty="0"/>
              <a:t>elements is to increase hardenability in order to </a:t>
            </a:r>
            <a:r>
              <a:rPr lang="en-MY" dirty="0" smtClean="0"/>
              <a:t>optimize </a:t>
            </a:r>
            <a:r>
              <a:rPr lang="en-MY" dirty="0"/>
              <a:t>mechanical properties and toughness after </a:t>
            </a:r>
            <a:r>
              <a:rPr lang="en-MY" dirty="0" smtClean="0"/>
              <a:t>heat </a:t>
            </a:r>
            <a:r>
              <a:rPr lang="en-MY" dirty="0"/>
              <a:t>treatment. </a:t>
            </a:r>
            <a:endParaRPr lang="en-MY" dirty="0" smtClean="0"/>
          </a:p>
          <a:p>
            <a:r>
              <a:rPr lang="en-MY" dirty="0"/>
              <a:t>Low-alloy carbon steel is an important reactor </a:t>
            </a:r>
            <a:r>
              <a:rPr lang="en-MY" dirty="0" smtClean="0"/>
              <a:t>material </a:t>
            </a:r>
            <a:r>
              <a:rPr lang="en-MY" dirty="0"/>
              <a:t>for use in pressure vessels and </a:t>
            </a:r>
            <a:r>
              <a:rPr lang="en-MY" dirty="0" smtClean="0"/>
              <a:t>miscellaneous components. Why? </a:t>
            </a:r>
            <a:endParaRPr lang="en-MY" dirty="0"/>
          </a:p>
        </p:txBody>
      </p:sp>
    </p:spTree>
    <p:extLst>
      <p:ext uri="{BB962C8B-B14F-4D97-AF65-F5344CB8AC3E}">
        <p14:creationId xmlns:p14="http://schemas.microsoft.com/office/powerpoint/2010/main" val="177129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 effect of exposure to fast neutrons (energy&gt;1 </a:t>
            </a:r>
            <a:r>
              <a:rPr lang="en-MY" dirty="0" smtClean="0"/>
              <a:t>MeV</a:t>
            </a:r>
            <a:r>
              <a:rPr lang="en-MY" dirty="0"/>
              <a:t>) on the mechanical properties of ASTM A </a:t>
            </a:r>
            <a:r>
              <a:rPr lang="en-MY" dirty="0" smtClean="0"/>
              <a:t>533-B </a:t>
            </a:r>
            <a:r>
              <a:rPr lang="en-MY" dirty="0"/>
              <a:t>steel</a:t>
            </a:r>
          </a:p>
        </p:txBody>
      </p:sp>
      <p:pic>
        <p:nvPicPr>
          <p:cNvPr id="4" name="Picture 3"/>
          <p:cNvPicPr>
            <a:picLocks noChangeAspect="1"/>
          </p:cNvPicPr>
          <p:nvPr/>
        </p:nvPicPr>
        <p:blipFill>
          <a:blip r:embed="rId3"/>
          <a:stretch>
            <a:fillRect/>
          </a:stretch>
        </p:blipFill>
        <p:spPr>
          <a:xfrm>
            <a:off x="1097280" y="2498908"/>
            <a:ext cx="5298798" cy="1069482"/>
          </a:xfrm>
          <a:prstGeom prst="rect">
            <a:avLst/>
          </a:prstGeom>
        </p:spPr>
      </p:pic>
      <p:pic>
        <p:nvPicPr>
          <p:cNvPr id="5" name="Picture 4"/>
          <p:cNvPicPr>
            <a:picLocks noChangeAspect="1"/>
          </p:cNvPicPr>
          <p:nvPr/>
        </p:nvPicPr>
        <p:blipFill>
          <a:blip r:embed="rId4"/>
          <a:stretch>
            <a:fillRect/>
          </a:stretch>
        </p:blipFill>
        <p:spPr>
          <a:xfrm>
            <a:off x="6798589" y="2275064"/>
            <a:ext cx="5393411" cy="3958467"/>
          </a:xfrm>
          <a:prstGeom prst="rect">
            <a:avLst/>
          </a:prstGeom>
        </p:spPr>
      </p:pic>
      <p:sp>
        <p:nvSpPr>
          <p:cNvPr id="6" name="Rectangle 5"/>
          <p:cNvSpPr/>
          <p:nvPr/>
        </p:nvSpPr>
        <p:spPr>
          <a:xfrm>
            <a:off x="1097280" y="3708707"/>
            <a:ext cx="6096000" cy="1938992"/>
          </a:xfrm>
          <a:prstGeom prst="rect">
            <a:avLst/>
          </a:prstGeom>
        </p:spPr>
        <p:txBody>
          <a:bodyPr>
            <a:spAutoFit/>
          </a:bodyPr>
          <a:lstStyle/>
          <a:p>
            <a:r>
              <a:rPr lang="en-MY" sz="2000" dirty="0"/>
              <a:t>The increase in the </a:t>
            </a:r>
            <a:r>
              <a:rPr lang="en-MY" sz="2000" dirty="0" smtClean="0"/>
              <a:t>yield </a:t>
            </a:r>
            <a:r>
              <a:rPr lang="en-MY" sz="2000" dirty="0"/>
              <a:t>and tensile strengths and the decrease in </a:t>
            </a:r>
            <a:r>
              <a:rPr lang="en-MY" sz="2000" dirty="0" smtClean="0"/>
              <a:t>elongation </a:t>
            </a:r>
            <a:r>
              <a:rPr lang="en-MY" sz="2000" dirty="0"/>
              <a:t>are consistent with a decrease in the </a:t>
            </a:r>
            <a:r>
              <a:rPr lang="en-MY" sz="2000" dirty="0" smtClean="0"/>
              <a:t>ductility </a:t>
            </a:r>
            <a:r>
              <a:rPr lang="en-MY" sz="2000" dirty="0"/>
              <a:t>of the steel with increasing </a:t>
            </a:r>
            <a:r>
              <a:rPr lang="en-MY" sz="2000" dirty="0" err="1"/>
              <a:t>fluence</a:t>
            </a:r>
            <a:r>
              <a:rPr lang="en-MY" sz="2000" dirty="0"/>
              <a:t>. </a:t>
            </a:r>
            <a:endParaRPr lang="en-MY" sz="2000" dirty="0" smtClean="0"/>
          </a:p>
          <a:p>
            <a:endParaRPr lang="en-MY" sz="2000" dirty="0"/>
          </a:p>
          <a:p>
            <a:r>
              <a:rPr lang="en-MY" sz="2000" dirty="0" smtClean="0"/>
              <a:t>The </a:t>
            </a:r>
            <a:r>
              <a:rPr lang="en-MY" sz="2000" dirty="0"/>
              <a:t>loss </a:t>
            </a:r>
            <a:r>
              <a:rPr lang="en-MY" sz="2000" dirty="0" smtClean="0"/>
              <a:t>of </a:t>
            </a:r>
            <a:r>
              <a:rPr lang="en-MY" sz="2000" dirty="0"/>
              <a:t>ductility reduces the ability of the metal to </a:t>
            </a:r>
          </a:p>
          <a:p>
            <a:r>
              <a:rPr lang="en-MY" sz="2000" dirty="0"/>
              <a:t>accommodate thermal </a:t>
            </a:r>
            <a:r>
              <a:rPr lang="en-MY" sz="2000" dirty="0" smtClean="0"/>
              <a:t>stresses</a:t>
            </a:r>
            <a:endParaRPr lang="en-MY" sz="2000" dirty="0"/>
          </a:p>
        </p:txBody>
      </p:sp>
    </p:spTree>
    <p:extLst>
      <p:ext uri="{BB962C8B-B14F-4D97-AF65-F5344CB8AC3E}">
        <p14:creationId xmlns:p14="http://schemas.microsoft.com/office/powerpoint/2010/main" val="418998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 Stainless Steel</a:t>
            </a:r>
            <a:endParaRPr lang="en-MY" dirty="0"/>
          </a:p>
        </p:txBody>
      </p:sp>
      <p:sp>
        <p:nvSpPr>
          <p:cNvPr id="3" name="Content Placeholder 2"/>
          <p:cNvSpPr>
            <a:spLocks noGrp="1"/>
          </p:cNvSpPr>
          <p:nvPr>
            <p:ph idx="1"/>
          </p:nvPr>
        </p:nvSpPr>
        <p:spPr>
          <a:xfrm>
            <a:off x="1097280" y="1845734"/>
            <a:ext cx="6050652" cy="4023360"/>
          </a:xfrm>
        </p:spPr>
        <p:txBody>
          <a:bodyPr>
            <a:normAutofit/>
          </a:bodyPr>
          <a:lstStyle/>
          <a:p>
            <a:r>
              <a:rPr lang="en-MY" dirty="0"/>
              <a:t>Stainless steels are iron alloys </a:t>
            </a:r>
            <a:r>
              <a:rPr lang="en-MY" dirty="0" smtClean="0"/>
              <a:t>containing </a:t>
            </a:r>
            <a:r>
              <a:rPr lang="en-MY" dirty="0"/>
              <a:t>a minimum of </a:t>
            </a:r>
            <a:r>
              <a:rPr lang="en-MY" dirty="0" smtClean="0"/>
              <a:t>approximately </a:t>
            </a:r>
            <a:r>
              <a:rPr lang="en-MY" dirty="0"/>
              <a:t>11% chromium. </a:t>
            </a:r>
          </a:p>
          <a:p>
            <a:r>
              <a:rPr lang="en-MY" dirty="0"/>
              <a:t>This amount of chromium prevents </a:t>
            </a:r>
            <a:r>
              <a:rPr lang="en-MY" dirty="0" smtClean="0"/>
              <a:t>the </a:t>
            </a:r>
            <a:r>
              <a:rPr lang="en-MY" dirty="0"/>
              <a:t>formation of rust in unpolluted </a:t>
            </a:r>
            <a:r>
              <a:rPr lang="en-MY" dirty="0" smtClean="0"/>
              <a:t>atmospheres.</a:t>
            </a:r>
          </a:p>
          <a:p>
            <a:r>
              <a:rPr lang="en-MY" dirty="0" smtClean="0"/>
              <a:t>Their corrosion </a:t>
            </a:r>
            <a:r>
              <a:rPr lang="en-MY" dirty="0"/>
              <a:t>resistance is provided by </a:t>
            </a:r>
            <a:r>
              <a:rPr lang="en-MY" dirty="0" smtClean="0"/>
              <a:t>a </a:t>
            </a:r>
            <a:r>
              <a:rPr lang="en-MY" dirty="0"/>
              <a:t>very thin surface film, known as </a:t>
            </a:r>
            <a:r>
              <a:rPr lang="en-MY" dirty="0" smtClean="0"/>
              <a:t>the </a:t>
            </a:r>
            <a:r>
              <a:rPr lang="en-MY" dirty="0"/>
              <a:t>"passive film," which is </a:t>
            </a:r>
            <a:r>
              <a:rPr lang="en-MY" dirty="0" smtClean="0"/>
              <a:t>self-healing </a:t>
            </a:r>
            <a:r>
              <a:rPr lang="en-MY" dirty="0"/>
              <a:t>in a wide variety of </a:t>
            </a:r>
            <a:r>
              <a:rPr lang="en-MY" dirty="0" smtClean="0"/>
              <a:t>environments</a:t>
            </a:r>
            <a:r>
              <a:rPr lang="en-MY" dirty="0"/>
              <a:t>. </a:t>
            </a:r>
          </a:p>
        </p:txBody>
      </p:sp>
      <p:pic>
        <p:nvPicPr>
          <p:cNvPr id="4" name="Picture 3"/>
          <p:cNvPicPr>
            <a:picLocks noChangeAspect="1"/>
          </p:cNvPicPr>
          <p:nvPr/>
        </p:nvPicPr>
        <p:blipFill>
          <a:blip r:embed="rId3"/>
          <a:stretch>
            <a:fillRect/>
          </a:stretch>
        </p:blipFill>
        <p:spPr>
          <a:xfrm>
            <a:off x="7618255" y="1927208"/>
            <a:ext cx="4060397" cy="3269260"/>
          </a:xfrm>
          <a:prstGeom prst="rect">
            <a:avLst/>
          </a:prstGeom>
        </p:spPr>
      </p:pic>
      <p:sp>
        <p:nvSpPr>
          <p:cNvPr id="5" name="Rectangle 4"/>
          <p:cNvSpPr/>
          <p:nvPr/>
        </p:nvSpPr>
        <p:spPr>
          <a:xfrm>
            <a:off x="7750097" y="5222763"/>
            <a:ext cx="4162731" cy="646331"/>
          </a:xfrm>
          <a:prstGeom prst="rect">
            <a:avLst/>
          </a:prstGeom>
        </p:spPr>
        <p:txBody>
          <a:bodyPr wrap="square">
            <a:spAutoFit/>
          </a:bodyPr>
          <a:lstStyle/>
          <a:p>
            <a:pPr algn="ctr"/>
            <a:r>
              <a:rPr lang="en-MY" dirty="0"/>
              <a:t> Influence of Cr on the atmospheric </a:t>
            </a:r>
            <a:r>
              <a:rPr lang="en-MY" dirty="0" smtClean="0"/>
              <a:t>corrosion </a:t>
            </a:r>
            <a:r>
              <a:rPr lang="en-MY" dirty="0"/>
              <a:t>of low-carbon steel.</a:t>
            </a:r>
          </a:p>
        </p:txBody>
      </p:sp>
    </p:spTree>
    <p:extLst>
      <p:ext uri="{BB962C8B-B14F-4D97-AF65-F5344CB8AC3E}">
        <p14:creationId xmlns:p14="http://schemas.microsoft.com/office/powerpoint/2010/main" val="360683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r>
              <a:rPr lang="en-MY" dirty="0"/>
              <a:t>Compositional and property linkages in the stainless steel family of alloys </a:t>
            </a:r>
          </a:p>
        </p:txBody>
      </p:sp>
      <p:pic>
        <p:nvPicPr>
          <p:cNvPr id="4" name="Picture 3"/>
          <p:cNvPicPr>
            <a:picLocks noChangeAspect="1"/>
          </p:cNvPicPr>
          <p:nvPr/>
        </p:nvPicPr>
        <p:blipFill>
          <a:blip r:embed="rId2"/>
          <a:stretch>
            <a:fillRect/>
          </a:stretch>
        </p:blipFill>
        <p:spPr>
          <a:xfrm>
            <a:off x="1097279" y="50388"/>
            <a:ext cx="9317959" cy="6809744"/>
          </a:xfrm>
          <a:prstGeom prst="rect">
            <a:avLst/>
          </a:prstGeom>
        </p:spPr>
      </p:pic>
    </p:spTree>
    <p:extLst>
      <p:ext uri="{BB962C8B-B14F-4D97-AF65-F5344CB8AC3E}">
        <p14:creationId xmlns:p14="http://schemas.microsoft.com/office/powerpoint/2010/main" val="239865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Sensitization</a:t>
            </a:r>
            <a:endParaRPr lang="en-MY" dirty="0"/>
          </a:p>
        </p:txBody>
      </p:sp>
      <p:sp>
        <p:nvSpPr>
          <p:cNvPr id="3" name="Content Placeholder 2"/>
          <p:cNvSpPr>
            <a:spLocks noGrp="1"/>
          </p:cNvSpPr>
          <p:nvPr>
            <p:ph idx="1"/>
          </p:nvPr>
        </p:nvSpPr>
        <p:spPr/>
        <p:txBody>
          <a:bodyPr/>
          <a:lstStyle/>
          <a:p>
            <a:r>
              <a:rPr lang="en-MY" dirty="0"/>
              <a:t>The exposure of </a:t>
            </a:r>
            <a:r>
              <a:rPr lang="en-MY" dirty="0" smtClean="0"/>
              <a:t>austenitic stainless </a:t>
            </a:r>
            <a:r>
              <a:rPr lang="en-MY" dirty="0"/>
              <a:t>steels to elevated temperatures for long </a:t>
            </a:r>
            <a:r>
              <a:rPr lang="en-MY" dirty="0" smtClean="0"/>
              <a:t>periods </a:t>
            </a:r>
            <a:r>
              <a:rPr lang="en-MY" dirty="0"/>
              <a:t>of time can result in the formation of various precipitates. </a:t>
            </a:r>
            <a:endParaRPr lang="en-MY" dirty="0" smtClean="0"/>
          </a:p>
          <a:p>
            <a:r>
              <a:rPr lang="en-MY" dirty="0" smtClean="0"/>
              <a:t>The </a:t>
            </a:r>
            <a:r>
              <a:rPr lang="en-MY" dirty="0"/>
              <a:t>formation of such precipitates is </a:t>
            </a:r>
            <a:r>
              <a:rPr lang="en-MY" dirty="0" smtClean="0"/>
              <a:t>generally </a:t>
            </a:r>
            <a:r>
              <a:rPr lang="en-MY" dirty="0"/>
              <a:t>described in the metallurgical literature by </a:t>
            </a:r>
            <a:r>
              <a:rPr lang="en-MY" dirty="0" smtClean="0"/>
              <a:t>time-temperature-precipitation </a:t>
            </a:r>
            <a:r>
              <a:rPr lang="en-MY" dirty="0"/>
              <a:t>(TTP) diagrams</a:t>
            </a:r>
            <a:r>
              <a:rPr lang="en-MY" dirty="0" smtClean="0"/>
              <a:t>.</a:t>
            </a:r>
          </a:p>
          <a:p>
            <a:r>
              <a:rPr lang="en-MY" dirty="0"/>
              <a:t>Carbide precipitation can give rise to a </a:t>
            </a:r>
            <a:r>
              <a:rPr lang="en-MY" dirty="0" smtClean="0"/>
              <a:t>phenomenon </a:t>
            </a:r>
            <a:r>
              <a:rPr lang="en-MY" dirty="0"/>
              <a:t>known as </a:t>
            </a:r>
            <a:r>
              <a:rPr lang="en-MY" b="1" dirty="0"/>
              <a:t>"</a:t>
            </a:r>
            <a:r>
              <a:rPr lang="en-MY" b="1" dirty="0" smtClean="0"/>
              <a:t>sensitization" </a:t>
            </a:r>
            <a:r>
              <a:rPr lang="en-MY" dirty="0"/>
              <a:t>which can cause intergranular corrosion and </a:t>
            </a:r>
            <a:r>
              <a:rPr lang="en-MY" dirty="0" smtClean="0"/>
              <a:t> intergranular </a:t>
            </a:r>
            <a:r>
              <a:rPr lang="en-MY" dirty="0"/>
              <a:t>stress corrosion cracking (IGSCC) in certain BWR environments.</a:t>
            </a:r>
          </a:p>
        </p:txBody>
      </p:sp>
      <p:pic>
        <p:nvPicPr>
          <p:cNvPr id="4" name="Picture 3"/>
          <p:cNvPicPr>
            <a:picLocks noChangeAspect="1"/>
          </p:cNvPicPr>
          <p:nvPr/>
        </p:nvPicPr>
        <p:blipFill>
          <a:blip r:embed="rId3"/>
          <a:stretch>
            <a:fillRect/>
          </a:stretch>
        </p:blipFill>
        <p:spPr>
          <a:xfrm>
            <a:off x="5352701" y="4037090"/>
            <a:ext cx="4884119" cy="2072772"/>
          </a:xfrm>
          <a:prstGeom prst="rect">
            <a:avLst/>
          </a:prstGeom>
        </p:spPr>
      </p:pic>
    </p:spTree>
    <p:extLst>
      <p:ext uri="{BB962C8B-B14F-4D97-AF65-F5344CB8AC3E}">
        <p14:creationId xmlns:p14="http://schemas.microsoft.com/office/powerpoint/2010/main" val="92670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Intergranular Corrosion</a:t>
            </a:r>
            <a:endParaRPr lang="en-MY" dirty="0"/>
          </a:p>
        </p:txBody>
      </p:sp>
      <p:sp>
        <p:nvSpPr>
          <p:cNvPr id="3" name="Content Placeholder 2"/>
          <p:cNvSpPr>
            <a:spLocks noGrp="1"/>
          </p:cNvSpPr>
          <p:nvPr>
            <p:ph idx="1"/>
          </p:nvPr>
        </p:nvSpPr>
        <p:spPr>
          <a:xfrm>
            <a:off x="1097280" y="1845734"/>
            <a:ext cx="5426183" cy="4023360"/>
          </a:xfrm>
        </p:spPr>
        <p:txBody>
          <a:bodyPr>
            <a:normAutofit/>
          </a:bodyPr>
          <a:lstStyle/>
          <a:p>
            <a:r>
              <a:rPr lang="en-MY" sz="3200" dirty="0" smtClean="0"/>
              <a:t>is </a:t>
            </a:r>
            <a:r>
              <a:rPr lang="en-MY" sz="3200" dirty="0"/>
              <a:t>a form of corrosion where the boundaries of crystallites of the material are more susceptible to corrosion than their insides.</a:t>
            </a:r>
          </a:p>
        </p:txBody>
      </p:sp>
      <p:pic>
        <p:nvPicPr>
          <p:cNvPr id="4" name="Picture 3"/>
          <p:cNvPicPr>
            <a:picLocks noChangeAspect="1"/>
          </p:cNvPicPr>
          <p:nvPr/>
        </p:nvPicPr>
        <p:blipFill>
          <a:blip r:embed="rId2"/>
          <a:stretch>
            <a:fillRect/>
          </a:stretch>
        </p:blipFill>
        <p:spPr>
          <a:xfrm>
            <a:off x="6950876" y="1940624"/>
            <a:ext cx="4204804" cy="3253717"/>
          </a:xfrm>
          <a:prstGeom prst="rect">
            <a:avLst/>
          </a:prstGeom>
        </p:spPr>
      </p:pic>
    </p:spTree>
    <p:extLst>
      <p:ext uri="{BB962C8B-B14F-4D97-AF65-F5344CB8AC3E}">
        <p14:creationId xmlns:p14="http://schemas.microsoft.com/office/powerpoint/2010/main" val="234206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TTP Diagram for SS 316 (0.066% C)</a:t>
            </a:r>
            <a:endParaRPr lang="en-MY" dirty="0"/>
          </a:p>
        </p:txBody>
      </p:sp>
      <p:pic>
        <p:nvPicPr>
          <p:cNvPr id="4" name="Content Placeholder 3"/>
          <p:cNvPicPr>
            <a:picLocks noGrp="1" noChangeAspect="1"/>
          </p:cNvPicPr>
          <p:nvPr>
            <p:ph idx="1"/>
          </p:nvPr>
        </p:nvPicPr>
        <p:blipFill>
          <a:blip r:embed="rId3"/>
          <a:stretch>
            <a:fillRect/>
          </a:stretch>
        </p:blipFill>
        <p:spPr>
          <a:xfrm>
            <a:off x="2961303" y="2096672"/>
            <a:ext cx="6787211" cy="3668507"/>
          </a:xfrm>
          <a:prstGeom prst="rect">
            <a:avLst/>
          </a:prstGeom>
        </p:spPr>
      </p:pic>
    </p:spTree>
    <p:extLst>
      <p:ext uri="{BB962C8B-B14F-4D97-AF65-F5344CB8AC3E}">
        <p14:creationId xmlns:p14="http://schemas.microsoft.com/office/powerpoint/2010/main" val="837653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 Nickel Alloys </a:t>
            </a:r>
          </a:p>
        </p:txBody>
      </p:sp>
      <p:sp>
        <p:nvSpPr>
          <p:cNvPr id="3" name="Content Placeholder 2"/>
          <p:cNvSpPr>
            <a:spLocks noGrp="1"/>
          </p:cNvSpPr>
          <p:nvPr>
            <p:ph idx="1"/>
          </p:nvPr>
        </p:nvSpPr>
        <p:spPr/>
        <p:txBody>
          <a:bodyPr>
            <a:normAutofit/>
          </a:bodyPr>
          <a:lstStyle/>
          <a:p>
            <a:r>
              <a:rPr lang="en-MY" dirty="0"/>
              <a:t>Nickel-based alloys of interest in reactor systems are </a:t>
            </a:r>
            <a:r>
              <a:rPr lang="en-MY" dirty="0" smtClean="0"/>
              <a:t>primarily </a:t>
            </a:r>
            <a:r>
              <a:rPr lang="en-MY" dirty="0"/>
              <a:t>those in the Inconel family, because of their </a:t>
            </a:r>
            <a:r>
              <a:rPr lang="en-MY" dirty="0" smtClean="0"/>
              <a:t>corrosion </a:t>
            </a:r>
            <a:r>
              <a:rPr lang="en-MY" dirty="0"/>
              <a:t>resistance at high temperatures. </a:t>
            </a:r>
            <a:endParaRPr lang="en-MY" dirty="0" smtClean="0"/>
          </a:p>
          <a:p>
            <a:r>
              <a:rPr lang="en-MY" dirty="0" smtClean="0"/>
              <a:t>However the presence of Co as </a:t>
            </a:r>
            <a:r>
              <a:rPr lang="en-MY" dirty="0"/>
              <a:t>an impurity in the </a:t>
            </a:r>
            <a:r>
              <a:rPr lang="en-MY" dirty="0" smtClean="0"/>
              <a:t>nickel </a:t>
            </a:r>
            <a:r>
              <a:rPr lang="en-MY" dirty="0"/>
              <a:t>requires that these </a:t>
            </a:r>
            <a:r>
              <a:rPr lang="en-MY" dirty="0" smtClean="0"/>
              <a:t>alloys </a:t>
            </a:r>
            <a:r>
              <a:rPr lang="en-MY" dirty="0"/>
              <a:t>be used outside </a:t>
            </a:r>
            <a:r>
              <a:rPr lang="en-MY" dirty="0" smtClean="0"/>
              <a:t>the </a:t>
            </a:r>
            <a:r>
              <a:rPr lang="en-MY" dirty="0"/>
              <a:t>core, such as in heat </a:t>
            </a:r>
            <a:r>
              <a:rPr lang="en-MY" dirty="0" smtClean="0"/>
              <a:t>exchangers </a:t>
            </a:r>
            <a:r>
              <a:rPr lang="en-MY" dirty="0"/>
              <a:t>or parts of the pressure vessel</a:t>
            </a:r>
            <a:r>
              <a:rPr lang="en-MY" dirty="0" smtClean="0"/>
              <a:t>. Why?</a:t>
            </a:r>
          </a:p>
          <a:p>
            <a:r>
              <a:rPr lang="en-MY" b="1" dirty="0">
                <a:solidFill>
                  <a:schemeClr val="accent6">
                    <a:lumMod val="75000"/>
                  </a:schemeClr>
                </a:solidFill>
              </a:rPr>
              <a:t>Inconel </a:t>
            </a:r>
            <a:r>
              <a:rPr lang="en-MY" b="1" dirty="0" smtClean="0">
                <a:solidFill>
                  <a:schemeClr val="accent6">
                    <a:lumMod val="75000"/>
                  </a:schemeClr>
                </a:solidFill>
              </a:rPr>
              <a:t>600</a:t>
            </a:r>
            <a:r>
              <a:rPr lang="en-MY" dirty="0"/>
              <a:t> </a:t>
            </a:r>
            <a:r>
              <a:rPr lang="en-MY" dirty="0" smtClean="0"/>
              <a:t>(16 </a:t>
            </a:r>
            <a:r>
              <a:rPr lang="en-MY" dirty="0"/>
              <a:t>percent chromium, 7.6 percent </a:t>
            </a:r>
            <a:r>
              <a:rPr lang="en-MY" dirty="0" smtClean="0"/>
              <a:t>iron</a:t>
            </a:r>
            <a:r>
              <a:rPr lang="en-MY" dirty="0"/>
              <a:t>, and smaller amounts of other </a:t>
            </a:r>
            <a:r>
              <a:rPr lang="en-MY" dirty="0" smtClean="0"/>
              <a:t>elements) </a:t>
            </a:r>
            <a:r>
              <a:rPr lang="en-MY" dirty="0"/>
              <a:t>has been </a:t>
            </a:r>
            <a:r>
              <a:rPr lang="en-MY" dirty="0" smtClean="0"/>
              <a:t>widely </a:t>
            </a:r>
            <a:r>
              <a:rPr lang="en-MY" dirty="0"/>
              <a:t>used for PWR steam generator tubing. It is also </a:t>
            </a:r>
            <a:r>
              <a:rPr lang="en-MY" dirty="0" smtClean="0"/>
              <a:t>used </a:t>
            </a:r>
            <a:r>
              <a:rPr lang="en-MY" dirty="0"/>
              <a:t>at the ends of pressure vessel nozzles to improve </a:t>
            </a:r>
            <a:r>
              <a:rPr lang="en-MY" dirty="0" smtClean="0"/>
              <a:t>weldability.</a:t>
            </a:r>
          </a:p>
          <a:p>
            <a:r>
              <a:rPr lang="en-MY" b="1" dirty="0">
                <a:solidFill>
                  <a:schemeClr val="accent6">
                    <a:lumMod val="75000"/>
                  </a:schemeClr>
                </a:solidFill>
              </a:rPr>
              <a:t>Inconel 800 </a:t>
            </a:r>
            <a:r>
              <a:rPr lang="en-MY" dirty="0"/>
              <a:t>(21 percent chromium) is also used in PWR </a:t>
            </a:r>
            <a:r>
              <a:rPr lang="en-MY" dirty="0" smtClean="0"/>
              <a:t>steam </a:t>
            </a:r>
            <a:r>
              <a:rPr lang="en-MY" dirty="0"/>
              <a:t>generators. It has better high-temperature </a:t>
            </a:r>
            <a:r>
              <a:rPr lang="en-MY" dirty="0" smtClean="0"/>
              <a:t>strength </a:t>
            </a:r>
            <a:r>
              <a:rPr lang="en-MY" dirty="0"/>
              <a:t>than Inconel 600, and is of interest for </a:t>
            </a:r>
            <a:r>
              <a:rPr lang="en-MY" dirty="0" smtClean="0"/>
              <a:t>fast-reactor </a:t>
            </a:r>
            <a:r>
              <a:rPr lang="en-MY" dirty="0"/>
              <a:t>heat exchangers</a:t>
            </a:r>
            <a:r>
              <a:rPr lang="en-MY" dirty="0" smtClean="0"/>
              <a:t>.</a:t>
            </a:r>
          </a:p>
          <a:p>
            <a:r>
              <a:rPr lang="en-MY" b="1" dirty="0">
                <a:solidFill>
                  <a:schemeClr val="accent6">
                    <a:lumMod val="75000"/>
                  </a:schemeClr>
                </a:solidFill>
              </a:rPr>
              <a:t>Inconel </a:t>
            </a:r>
            <a:r>
              <a:rPr lang="en-MY" b="1" dirty="0" smtClean="0">
                <a:solidFill>
                  <a:schemeClr val="accent6">
                    <a:lumMod val="75000"/>
                  </a:schemeClr>
                </a:solidFill>
              </a:rPr>
              <a:t>690</a:t>
            </a:r>
            <a:r>
              <a:rPr lang="en-MY" dirty="0"/>
              <a:t> </a:t>
            </a:r>
            <a:r>
              <a:rPr lang="en-MY" dirty="0" smtClean="0"/>
              <a:t>(30 </a:t>
            </a:r>
            <a:r>
              <a:rPr lang="en-MY" dirty="0"/>
              <a:t>percent </a:t>
            </a:r>
            <a:r>
              <a:rPr lang="en-MY" dirty="0" smtClean="0"/>
              <a:t>chromium) </a:t>
            </a:r>
            <a:r>
              <a:rPr lang="en-MY" dirty="0"/>
              <a:t>has been </a:t>
            </a:r>
            <a:r>
              <a:rPr lang="en-MY" dirty="0" smtClean="0"/>
              <a:t>specified </a:t>
            </a:r>
            <a:r>
              <a:rPr lang="en-MY" dirty="0"/>
              <a:t>for steam generator tubing in the advanced </a:t>
            </a:r>
            <a:r>
              <a:rPr lang="en-MY" dirty="0" smtClean="0"/>
              <a:t>AP600 </a:t>
            </a:r>
            <a:r>
              <a:rPr lang="en-MY" dirty="0"/>
              <a:t>reactor because of its superior resistance to </a:t>
            </a:r>
            <a:r>
              <a:rPr lang="en-MY" dirty="0" smtClean="0"/>
              <a:t>stress-corrosion </a:t>
            </a:r>
            <a:r>
              <a:rPr lang="en-MY" dirty="0"/>
              <a:t>cracking.</a:t>
            </a:r>
          </a:p>
        </p:txBody>
      </p:sp>
    </p:spTree>
    <p:extLst>
      <p:ext uri="{BB962C8B-B14F-4D97-AF65-F5344CB8AC3E}">
        <p14:creationId xmlns:p14="http://schemas.microsoft.com/office/powerpoint/2010/main" val="418804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2.Mechanical </a:t>
            </a:r>
            <a:r>
              <a:rPr lang="en-MY" dirty="0"/>
              <a:t>Properties of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4195041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Mechanical Properties of Materials</a:t>
            </a:r>
          </a:p>
        </p:txBody>
      </p:sp>
      <p:sp>
        <p:nvSpPr>
          <p:cNvPr id="3" name="Content Placeholder 2"/>
          <p:cNvSpPr>
            <a:spLocks noGrp="1"/>
          </p:cNvSpPr>
          <p:nvPr>
            <p:ph idx="1"/>
          </p:nvPr>
        </p:nvSpPr>
        <p:spPr/>
        <p:txBody>
          <a:bodyPr>
            <a:normAutofit/>
          </a:bodyPr>
          <a:lstStyle/>
          <a:p>
            <a:r>
              <a:rPr lang="en-MY" sz="2800" dirty="0"/>
              <a:t>Purpose of components and structural systems is to support and </a:t>
            </a:r>
            <a:r>
              <a:rPr lang="en-MY" sz="2800" dirty="0" smtClean="0"/>
              <a:t>resist </a:t>
            </a:r>
            <a:r>
              <a:rPr lang="en-MY" sz="2800" dirty="0"/>
              <a:t>various loads not only during long time operation but also at </a:t>
            </a:r>
            <a:r>
              <a:rPr lang="en-MY" sz="2800" dirty="0" smtClean="0"/>
              <a:t>construction </a:t>
            </a:r>
            <a:r>
              <a:rPr lang="en-MY" sz="2800" dirty="0"/>
              <a:t>and at in-service inspection, and even at emergency </a:t>
            </a:r>
            <a:r>
              <a:rPr lang="en-MY" sz="2800" dirty="0" smtClean="0"/>
              <a:t>and </a:t>
            </a:r>
            <a:r>
              <a:rPr lang="en-MY" sz="2800" dirty="0"/>
              <a:t>faulted conditions</a:t>
            </a:r>
            <a:r>
              <a:rPr lang="en-MY" sz="2800" dirty="0" smtClean="0"/>
              <a:t>.</a:t>
            </a:r>
          </a:p>
          <a:p>
            <a:endParaRPr lang="en-MY" sz="2800" dirty="0"/>
          </a:p>
          <a:p>
            <a:r>
              <a:rPr lang="en-MY" sz="2800" dirty="0"/>
              <a:t>Therefore, knowledge of mechanical properties and corrosion </a:t>
            </a:r>
            <a:r>
              <a:rPr lang="en-MY" sz="2800" dirty="0" err="1" smtClean="0"/>
              <a:t>behavior</a:t>
            </a:r>
            <a:r>
              <a:rPr lang="en-MY" sz="2800" dirty="0" smtClean="0"/>
              <a:t> </a:t>
            </a:r>
            <a:r>
              <a:rPr lang="en-MY" sz="2800" dirty="0"/>
              <a:t>complement design (including selection of materials) and </a:t>
            </a:r>
            <a:r>
              <a:rPr lang="en-MY" sz="2800" dirty="0" smtClean="0"/>
              <a:t>protective </a:t>
            </a:r>
            <a:r>
              <a:rPr lang="en-MY" sz="2800" dirty="0"/>
              <a:t>maintenance.</a:t>
            </a:r>
          </a:p>
        </p:txBody>
      </p:sp>
    </p:spTree>
    <p:extLst>
      <p:ext uri="{BB962C8B-B14F-4D97-AF65-F5344CB8AC3E}">
        <p14:creationId xmlns:p14="http://schemas.microsoft.com/office/powerpoint/2010/main" val="78933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742950" indent="-742950">
              <a:buFont typeface="+mj-lt"/>
              <a:buAutoNum type="arabicPeriod"/>
            </a:pPr>
            <a:r>
              <a:rPr lang="en-MY" sz="3600" dirty="0"/>
              <a:t>Major Structural Materials </a:t>
            </a:r>
            <a:endParaRPr lang="en-MY" sz="3600" dirty="0" smtClean="0"/>
          </a:p>
          <a:p>
            <a:pPr marL="742950" indent="-742950">
              <a:buFont typeface="+mj-lt"/>
              <a:buAutoNum type="arabicPeriod"/>
            </a:pPr>
            <a:r>
              <a:rPr lang="en-MY" sz="3600" dirty="0"/>
              <a:t>Mechanical Properties of Materials </a:t>
            </a:r>
            <a:endParaRPr lang="en-MY" sz="3600" dirty="0" smtClean="0"/>
          </a:p>
          <a:p>
            <a:pPr marL="742950" indent="-742950">
              <a:buFont typeface="+mj-lt"/>
              <a:buAutoNum type="arabicPeriod"/>
            </a:pPr>
            <a:r>
              <a:rPr lang="en-MY" sz="3600" dirty="0" smtClean="0"/>
              <a:t>Welding </a:t>
            </a:r>
          </a:p>
          <a:p>
            <a:pPr marL="742950" indent="-742950">
              <a:buFont typeface="+mj-lt"/>
              <a:buAutoNum type="arabicPeriod"/>
            </a:pPr>
            <a:r>
              <a:rPr lang="en-MY" sz="3600" dirty="0"/>
              <a:t>Radiation Effects in Materials </a:t>
            </a:r>
          </a:p>
        </p:txBody>
      </p:sp>
    </p:spTree>
    <p:extLst>
      <p:ext uri="{BB962C8B-B14F-4D97-AF65-F5344CB8AC3E}">
        <p14:creationId xmlns:p14="http://schemas.microsoft.com/office/powerpoint/2010/main" val="3063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Materials</a:t>
            </a:r>
            <a:r>
              <a:rPr lang="en-MY" dirty="0"/>
              <a:t>’ </a:t>
            </a:r>
            <a:r>
              <a:rPr lang="en-MY" dirty="0" smtClean="0"/>
              <a:t>Deformation </a:t>
            </a:r>
            <a:r>
              <a:rPr lang="en-MY" dirty="0"/>
              <a:t>and </a:t>
            </a:r>
            <a:r>
              <a:rPr lang="en-MY" dirty="0" smtClean="0"/>
              <a:t>Failure</a:t>
            </a:r>
            <a:endParaRPr lang="en-MY" dirty="0"/>
          </a:p>
        </p:txBody>
      </p:sp>
      <p:sp>
        <p:nvSpPr>
          <p:cNvPr id="3" name="Content Placeholder 2"/>
          <p:cNvSpPr>
            <a:spLocks noGrp="1"/>
          </p:cNvSpPr>
          <p:nvPr>
            <p:ph idx="1"/>
          </p:nvPr>
        </p:nvSpPr>
        <p:spPr/>
        <p:txBody>
          <a:bodyPr>
            <a:normAutofit/>
          </a:bodyPr>
          <a:lstStyle/>
          <a:p>
            <a:r>
              <a:rPr lang="en-MY" sz="3200" dirty="0"/>
              <a:t>When we control materials’ deformation and failure, we must control </a:t>
            </a:r>
            <a:r>
              <a:rPr lang="en-MY" sz="3200" dirty="0" smtClean="0"/>
              <a:t>stress</a:t>
            </a:r>
            <a:r>
              <a:rPr lang="en-MY" sz="3200" dirty="0"/>
              <a:t>, strain, stress concentration, stress intensity, temperature, </a:t>
            </a:r>
            <a:r>
              <a:rPr lang="en-MY" sz="3200" dirty="0" smtClean="0"/>
              <a:t>loading </a:t>
            </a:r>
            <a:r>
              <a:rPr lang="en-MY" sz="3200" dirty="0"/>
              <a:t>modes, and environment.</a:t>
            </a:r>
          </a:p>
        </p:txBody>
      </p:sp>
    </p:spTree>
    <p:extLst>
      <p:ext uri="{BB962C8B-B14F-4D97-AF65-F5344CB8AC3E}">
        <p14:creationId xmlns:p14="http://schemas.microsoft.com/office/powerpoint/2010/main" val="3971290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Failure Modes and Mechanisms</a:t>
            </a:r>
          </a:p>
        </p:txBody>
      </p:sp>
      <p:sp>
        <p:nvSpPr>
          <p:cNvPr id="3" name="Content Placeholder 2"/>
          <p:cNvSpPr>
            <a:spLocks noGrp="1"/>
          </p:cNvSpPr>
          <p:nvPr>
            <p:ph idx="1"/>
          </p:nvPr>
        </p:nvSpPr>
        <p:spPr/>
        <p:txBody>
          <a:bodyPr>
            <a:noAutofit/>
          </a:bodyPr>
          <a:lstStyle/>
          <a:p>
            <a:r>
              <a:rPr lang="en-MY" sz="2800" dirty="0"/>
              <a:t>Metal piece is subjected to a uniaxial force  ⇒ deformation occurs</a:t>
            </a:r>
          </a:p>
          <a:p>
            <a:r>
              <a:rPr lang="en-MY" sz="2800" dirty="0" smtClean="0"/>
              <a:t>When </a:t>
            </a:r>
            <a:r>
              <a:rPr lang="en-MY" sz="2800" dirty="0"/>
              <a:t>force is removed</a:t>
            </a:r>
            <a:r>
              <a:rPr lang="en-MY" sz="2800" dirty="0" smtClean="0"/>
              <a:t>:</a:t>
            </a:r>
            <a:endParaRPr lang="en-MY" sz="2800" dirty="0"/>
          </a:p>
          <a:p>
            <a:r>
              <a:rPr lang="en-MY" sz="2800" dirty="0" smtClean="0"/>
              <a:t>metal </a:t>
            </a:r>
            <a:r>
              <a:rPr lang="en-MY" sz="2800" dirty="0"/>
              <a:t>returns to its original dimensions ⇒ </a:t>
            </a:r>
            <a:r>
              <a:rPr lang="en-MY" sz="2800" b="1" dirty="0">
                <a:solidFill>
                  <a:schemeClr val="accent6">
                    <a:lumMod val="75000"/>
                  </a:schemeClr>
                </a:solidFill>
              </a:rPr>
              <a:t>elastic deformation </a:t>
            </a:r>
            <a:r>
              <a:rPr lang="en-MY" sz="2800" dirty="0"/>
              <a:t>(atoms return to their </a:t>
            </a:r>
            <a:r>
              <a:rPr lang="en-MY" sz="2800" dirty="0" smtClean="0"/>
              <a:t>original </a:t>
            </a:r>
            <a:r>
              <a:rPr lang="en-MY" sz="2800" dirty="0"/>
              <a:t>position</a:t>
            </a:r>
            <a:r>
              <a:rPr lang="en-MY" sz="2800" dirty="0" smtClean="0"/>
              <a:t>)</a:t>
            </a:r>
          </a:p>
          <a:p>
            <a:r>
              <a:rPr lang="en-MY" sz="2800" dirty="0" smtClean="0"/>
              <a:t>OR</a:t>
            </a:r>
            <a:endParaRPr lang="en-MY" sz="2800" dirty="0"/>
          </a:p>
          <a:p>
            <a:r>
              <a:rPr lang="en-MY" sz="2800" dirty="0" smtClean="0"/>
              <a:t>metal </a:t>
            </a:r>
            <a:r>
              <a:rPr lang="en-MY" sz="2800" dirty="0"/>
              <a:t>deformed to an extent that it cannot fully recover its original dimensions </a:t>
            </a:r>
            <a:r>
              <a:rPr lang="en-MY" sz="2800" dirty="0" smtClean="0"/>
              <a:t>⇒ </a:t>
            </a:r>
            <a:r>
              <a:rPr lang="en-MY" sz="2800" b="1" dirty="0" smtClean="0">
                <a:solidFill>
                  <a:schemeClr val="accent6">
                    <a:lumMod val="75000"/>
                  </a:schemeClr>
                </a:solidFill>
              </a:rPr>
              <a:t>plastic </a:t>
            </a:r>
            <a:r>
              <a:rPr lang="en-MY" sz="2800" b="1" dirty="0">
                <a:solidFill>
                  <a:schemeClr val="accent6">
                    <a:lumMod val="75000"/>
                  </a:schemeClr>
                </a:solidFill>
              </a:rPr>
              <a:t>deformation </a:t>
            </a:r>
            <a:r>
              <a:rPr lang="en-MY" sz="2800" dirty="0"/>
              <a:t>(shape of the material changes, atoms are permanently </a:t>
            </a:r>
            <a:r>
              <a:rPr lang="en-MY" sz="2800" dirty="0" smtClean="0"/>
              <a:t>displaced </a:t>
            </a:r>
            <a:r>
              <a:rPr lang="en-MY" sz="2800" dirty="0"/>
              <a:t>from their positions)</a:t>
            </a:r>
          </a:p>
        </p:txBody>
      </p:sp>
    </p:spTree>
    <p:extLst>
      <p:ext uri="{BB962C8B-B14F-4D97-AF65-F5344CB8AC3E}">
        <p14:creationId xmlns:p14="http://schemas.microsoft.com/office/powerpoint/2010/main" val="6439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Concept of Stress and Strain</a:t>
            </a:r>
          </a:p>
        </p:txBody>
      </p:sp>
      <p:pic>
        <p:nvPicPr>
          <p:cNvPr id="4" name="Picture 3"/>
          <p:cNvPicPr>
            <a:picLocks noChangeAspect="1"/>
          </p:cNvPicPr>
          <p:nvPr/>
        </p:nvPicPr>
        <p:blipFill>
          <a:blip r:embed="rId2"/>
          <a:stretch>
            <a:fillRect/>
          </a:stretch>
        </p:blipFill>
        <p:spPr>
          <a:xfrm>
            <a:off x="3660344" y="2456580"/>
            <a:ext cx="5155293" cy="2640928"/>
          </a:xfrm>
          <a:prstGeom prst="rect">
            <a:avLst/>
          </a:prstGeom>
        </p:spPr>
      </p:pic>
      <p:sp>
        <p:nvSpPr>
          <p:cNvPr id="5" name="Rectangle 4"/>
          <p:cNvSpPr/>
          <p:nvPr/>
        </p:nvSpPr>
        <p:spPr>
          <a:xfrm>
            <a:off x="3341750" y="2087248"/>
            <a:ext cx="5792483" cy="369332"/>
          </a:xfrm>
          <a:prstGeom prst="rect">
            <a:avLst/>
          </a:prstGeom>
        </p:spPr>
        <p:txBody>
          <a:bodyPr wrap="none">
            <a:spAutoFit/>
          </a:bodyPr>
          <a:lstStyle/>
          <a:p>
            <a:r>
              <a:rPr lang="en-MY" dirty="0"/>
              <a:t>Load can be applied to the material by applying axial forces:</a:t>
            </a:r>
          </a:p>
        </p:txBody>
      </p:sp>
      <p:sp>
        <p:nvSpPr>
          <p:cNvPr id="6" name="Rectangle 5"/>
          <p:cNvSpPr/>
          <p:nvPr/>
        </p:nvSpPr>
        <p:spPr>
          <a:xfrm>
            <a:off x="2074867" y="5282174"/>
            <a:ext cx="8326245" cy="369332"/>
          </a:xfrm>
          <a:prstGeom prst="rect">
            <a:avLst/>
          </a:prstGeom>
        </p:spPr>
        <p:txBody>
          <a:bodyPr wrap="square">
            <a:spAutoFit/>
          </a:bodyPr>
          <a:lstStyle/>
          <a:p>
            <a:r>
              <a:rPr lang="en-MY" dirty="0"/>
              <a:t>∆L can be measured as a function of the applied force; area A 0 changes in response</a:t>
            </a:r>
          </a:p>
        </p:txBody>
      </p:sp>
    </p:spTree>
    <p:extLst>
      <p:ext uri="{BB962C8B-B14F-4D97-AF65-F5344CB8AC3E}">
        <p14:creationId xmlns:p14="http://schemas.microsoft.com/office/powerpoint/2010/main" val="3954645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Stress (σ) and Strain (ε)</a:t>
            </a:r>
          </a:p>
        </p:txBody>
      </p:sp>
      <p:sp>
        <p:nvSpPr>
          <p:cNvPr id="3" name="Content Placeholder 2"/>
          <p:cNvSpPr>
            <a:spLocks noGrp="1"/>
          </p:cNvSpPr>
          <p:nvPr>
            <p:ph idx="1"/>
          </p:nvPr>
        </p:nvSpPr>
        <p:spPr/>
        <p:txBody>
          <a:bodyPr/>
          <a:lstStyle/>
          <a:p>
            <a:r>
              <a:rPr lang="en-MY" b="1" dirty="0"/>
              <a:t>Stress (σ)</a:t>
            </a:r>
          </a:p>
          <a:p>
            <a:r>
              <a:rPr lang="en-MY" dirty="0"/>
              <a:t>• defining F is not enough ( F and A can vary)</a:t>
            </a:r>
          </a:p>
          <a:p>
            <a:r>
              <a:rPr lang="en-MY" dirty="0"/>
              <a:t>• Stress σ stays </a:t>
            </a:r>
            <a:r>
              <a:rPr lang="en-MY" dirty="0" smtClean="0"/>
              <a:t>constant: </a:t>
            </a:r>
          </a:p>
          <a:p>
            <a:r>
              <a:rPr lang="en-MY" dirty="0"/>
              <a:t>• </a:t>
            </a:r>
            <a:r>
              <a:rPr lang="en-MY" dirty="0" smtClean="0"/>
              <a:t>Units: Force </a:t>
            </a:r>
            <a:r>
              <a:rPr lang="en-MY" dirty="0"/>
              <a:t>/ area = N / m 2  = </a:t>
            </a:r>
            <a:r>
              <a:rPr lang="en-MY" dirty="0" smtClean="0"/>
              <a:t>Pa   (usually </a:t>
            </a:r>
            <a:r>
              <a:rPr lang="en-MY" dirty="0"/>
              <a:t>in MPa or </a:t>
            </a:r>
            <a:r>
              <a:rPr lang="en-MY" dirty="0" err="1" smtClean="0"/>
              <a:t>Gpa</a:t>
            </a:r>
            <a:r>
              <a:rPr lang="en-MY" dirty="0" smtClean="0"/>
              <a:t>)</a:t>
            </a:r>
          </a:p>
          <a:p>
            <a:endParaRPr lang="en-MY" dirty="0" smtClean="0"/>
          </a:p>
          <a:p>
            <a:r>
              <a:rPr lang="en-MY" b="1" dirty="0" smtClean="0"/>
              <a:t>Strain </a:t>
            </a:r>
            <a:r>
              <a:rPr lang="en-MY" b="1" dirty="0"/>
              <a:t>(ε) – result of stress</a:t>
            </a:r>
          </a:p>
          <a:p>
            <a:r>
              <a:rPr lang="en-MY" dirty="0"/>
              <a:t>• For tension and compression: change in length of a </a:t>
            </a:r>
            <a:r>
              <a:rPr lang="en-MY" dirty="0" smtClean="0"/>
              <a:t> sample </a:t>
            </a:r>
            <a:r>
              <a:rPr lang="en-MY" dirty="0"/>
              <a:t>divided by the original length of </a:t>
            </a:r>
            <a:r>
              <a:rPr lang="en-MY" dirty="0" smtClean="0"/>
              <a:t>sample </a:t>
            </a:r>
            <a:endParaRPr lang="en-MY" dirty="0"/>
          </a:p>
        </p:txBody>
      </p:sp>
      <p:pic>
        <p:nvPicPr>
          <p:cNvPr id="4" name="Picture 3"/>
          <p:cNvPicPr>
            <a:picLocks noChangeAspect="1"/>
          </p:cNvPicPr>
          <p:nvPr/>
        </p:nvPicPr>
        <p:blipFill>
          <a:blip r:embed="rId3"/>
          <a:stretch>
            <a:fillRect/>
          </a:stretch>
        </p:blipFill>
        <p:spPr>
          <a:xfrm>
            <a:off x="3945974" y="2604343"/>
            <a:ext cx="597048" cy="562603"/>
          </a:xfrm>
          <a:prstGeom prst="rect">
            <a:avLst/>
          </a:prstGeom>
        </p:spPr>
      </p:pic>
      <p:pic>
        <p:nvPicPr>
          <p:cNvPr id="5" name="Picture 4"/>
          <p:cNvPicPr>
            <a:picLocks noChangeAspect="1"/>
          </p:cNvPicPr>
          <p:nvPr/>
        </p:nvPicPr>
        <p:blipFill>
          <a:blip r:embed="rId4"/>
          <a:stretch>
            <a:fillRect/>
          </a:stretch>
        </p:blipFill>
        <p:spPr>
          <a:xfrm>
            <a:off x="2651867" y="4901494"/>
            <a:ext cx="784732" cy="662963"/>
          </a:xfrm>
          <a:prstGeom prst="rect">
            <a:avLst/>
          </a:prstGeom>
        </p:spPr>
      </p:pic>
    </p:spTree>
    <p:extLst>
      <p:ext uri="{BB962C8B-B14F-4D97-AF65-F5344CB8AC3E}">
        <p14:creationId xmlns:p14="http://schemas.microsoft.com/office/powerpoint/2010/main" val="376390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and Torsion</a:t>
            </a:r>
          </a:p>
        </p:txBody>
      </p:sp>
      <p:pic>
        <p:nvPicPr>
          <p:cNvPr id="4" name="Content Placeholder 3"/>
          <p:cNvPicPr>
            <a:picLocks noGrp="1" noChangeAspect="1"/>
          </p:cNvPicPr>
          <p:nvPr>
            <p:ph idx="1"/>
          </p:nvPr>
        </p:nvPicPr>
        <p:blipFill>
          <a:blip r:embed="rId2"/>
          <a:stretch>
            <a:fillRect/>
          </a:stretch>
        </p:blipFill>
        <p:spPr>
          <a:xfrm>
            <a:off x="3393693" y="2197367"/>
            <a:ext cx="5123191" cy="2162760"/>
          </a:xfrm>
          <a:prstGeom prst="rect">
            <a:avLst/>
          </a:prstGeom>
        </p:spPr>
      </p:pic>
      <p:sp>
        <p:nvSpPr>
          <p:cNvPr id="5" name="Rectangle 4"/>
          <p:cNvSpPr/>
          <p:nvPr/>
        </p:nvSpPr>
        <p:spPr>
          <a:xfrm>
            <a:off x="2386362" y="4820134"/>
            <a:ext cx="7984272" cy="369332"/>
          </a:xfrm>
          <a:prstGeom prst="rect">
            <a:avLst/>
          </a:prstGeom>
        </p:spPr>
        <p:txBody>
          <a:bodyPr wrap="square">
            <a:spAutoFit/>
          </a:bodyPr>
          <a:lstStyle/>
          <a:p>
            <a:r>
              <a:rPr lang="en-MY" dirty="0"/>
              <a:t> If the forces are applied along the faces of the material, they are </a:t>
            </a:r>
            <a:r>
              <a:rPr lang="en-MY" dirty="0" smtClean="0"/>
              <a:t>called </a:t>
            </a:r>
            <a:r>
              <a:rPr lang="en-MY" dirty="0"/>
              <a:t>shear forces</a:t>
            </a:r>
          </a:p>
        </p:txBody>
      </p:sp>
    </p:spTree>
    <p:extLst>
      <p:ext uri="{BB962C8B-B14F-4D97-AF65-F5344CB8AC3E}">
        <p14:creationId xmlns:p14="http://schemas.microsoft.com/office/powerpoint/2010/main" val="118557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Stress and Shear Strain</a:t>
            </a:r>
          </a:p>
        </p:txBody>
      </p:sp>
      <p:pic>
        <p:nvPicPr>
          <p:cNvPr id="4" name="Content Placeholder 3"/>
          <p:cNvPicPr>
            <a:picLocks noGrp="1" noChangeAspect="1"/>
          </p:cNvPicPr>
          <p:nvPr>
            <p:ph idx="1"/>
          </p:nvPr>
        </p:nvPicPr>
        <p:blipFill>
          <a:blip r:embed="rId2"/>
          <a:stretch>
            <a:fillRect/>
          </a:stretch>
        </p:blipFill>
        <p:spPr>
          <a:xfrm>
            <a:off x="1097280" y="2275731"/>
            <a:ext cx="3347854" cy="3269214"/>
          </a:xfrm>
          <a:prstGeom prst="rect">
            <a:avLst/>
          </a:prstGeom>
        </p:spPr>
      </p:pic>
      <p:sp>
        <p:nvSpPr>
          <p:cNvPr id="6" name="Rectangle 5"/>
          <p:cNvSpPr/>
          <p:nvPr/>
        </p:nvSpPr>
        <p:spPr>
          <a:xfrm>
            <a:off x="5211337" y="2119614"/>
            <a:ext cx="6096000" cy="646331"/>
          </a:xfrm>
          <a:prstGeom prst="rect">
            <a:avLst/>
          </a:prstGeom>
        </p:spPr>
        <p:txBody>
          <a:bodyPr>
            <a:spAutoFit/>
          </a:bodyPr>
          <a:lstStyle/>
          <a:p>
            <a:r>
              <a:rPr lang="en-MY" dirty="0"/>
              <a:t>If the shear force S acts over an area A, </a:t>
            </a:r>
          </a:p>
          <a:p>
            <a:r>
              <a:rPr lang="en-MY" dirty="0"/>
              <a:t>the shear stress </a:t>
            </a:r>
            <a:r>
              <a:rPr lang="en-MY" dirty="0" smtClean="0"/>
              <a:t>τ</a:t>
            </a:r>
            <a:r>
              <a:rPr lang="en-MY" dirty="0"/>
              <a:t>:</a:t>
            </a:r>
          </a:p>
        </p:txBody>
      </p:sp>
      <p:pic>
        <p:nvPicPr>
          <p:cNvPr id="7" name="Picture 6"/>
          <p:cNvPicPr>
            <a:picLocks noChangeAspect="1"/>
          </p:cNvPicPr>
          <p:nvPr/>
        </p:nvPicPr>
        <p:blipFill>
          <a:blip r:embed="rId3"/>
          <a:stretch>
            <a:fillRect/>
          </a:stretch>
        </p:blipFill>
        <p:spPr>
          <a:xfrm>
            <a:off x="5070498" y="3001138"/>
            <a:ext cx="3792646" cy="701065"/>
          </a:xfrm>
          <a:prstGeom prst="rect">
            <a:avLst/>
          </a:prstGeom>
        </p:spPr>
      </p:pic>
      <p:sp>
        <p:nvSpPr>
          <p:cNvPr id="8" name="Rectangle 7"/>
          <p:cNvSpPr/>
          <p:nvPr/>
        </p:nvSpPr>
        <p:spPr>
          <a:xfrm>
            <a:off x="5136996" y="3754219"/>
            <a:ext cx="6096000" cy="923330"/>
          </a:xfrm>
          <a:prstGeom prst="rect">
            <a:avLst/>
          </a:prstGeom>
        </p:spPr>
        <p:txBody>
          <a:bodyPr>
            <a:spAutoFit/>
          </a:bodyPr>
          <a:lstStyle/>
          <a:p>
            <a:r>
              <a:rPr lang="en-MY" dirty="0"/>
              <a:t>The shear strain  γ is defined in terms of the </a:t>
            </a:r>
          </a:p>
          <a:p>
            <a:r>
              <a:rPr lang="en-MY" dirty="0"/>
              <a:t>amount of the shear displacement a divided </a:t>
            </a:r>
          </a:p>
          <a:p>
            <a:r>
              <a:rPr lang="en-MY" dirty="0"/>
              <a:t>by distance over which the shear acts:</a:t>
            </a:r>
          </a:p>
        </p:txBody>
      </p:sp>
      <p:pic>
        <p:nvPicPr>
          <p:cNvPr id="9" name="Picture 8"/>
          <p:cNvPicPr>
            <a:picLocks noChangeAspect="1"/>
          </p:cNvPicPr>
          <p:nvPr/>
        </p:nvPicPr>
        <p:blipFill>
          <a:blip r:embed="rId4"/>
          <a:stretch>
            <a:fillRect/>
          </a:stretch>
        </p:blipFill>
        <p:spPr>
          <a:xfrm>
            <a:off x="5211337" y="4640965"/>
            <a:ext cx="970350" cy="877936"/>
          </a:xfrm>
          <a:prstGeom prst="rect">
            <a:avLst/>
          </a:prstGeom>
        </p:spPr>
      </p:pic>
    </p:spTree>
    <p:extLst>
      <p:ext uri="{BB962C8B-B14F-4D97-AF65-F5344CB8AC3E}">
        <p14:creationId xmlns:p14="http://schemas.microsoft.com/office/powerpoint/2010/main" val="20184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Elastic Properties of Materials</a:t>
            </a:r>
          </a:p>
        </p:txBody>
      </p:sp>
      <p:sp>
        <p:nvSpPr>
          <p:cNvPr id="3" name="Content Placeholder 2"/>
          <p:cNvSpPr>
            <a:spLocks noGrp="1"/>
          </p:cNvSpPr>
          <p:nvPr>
            <p:ph idx="1"/>
          </p:nvPr>
        </p:nvSpPr>
        <p:spPr/>
        <p:txBody>
          <a:bodyPr/>
          <a:lstStyle/>
          <a:p>
            <a:r>
              <a:rPr lang="en-MY" dirty="0"/>
              <a:t>Most materials will get narrow when stretched and thicken when </a:t>
            </a:r>
            <a:r>
              <a:rPr lang="en-MY" dirty="0" smtClean="0"/>
              <a:t>compressed</a:t>
            </a:r>
          </a:p>
          <a:p>
            <a:r>
              <a:rPr lang="en-MY" dirty="0" smtClean="0"/>
              <a:t>This </a:t>
            </a:r>
            <a:r>
              <a:rPr lang="en-MY" dirty="0"/>
              <a:t>behaviour is qualified by Poisson’s ratio, which is defined as the ratio of </a:t>
            </a:r>
            <a:r>
              <a:rPr lang="en-MY" dirty="0" smtClean="0"/>
              <a:t>lateral and </a:t>
            </a:r>
            <a:r>
              <a:rPr lang="en-MY" dirty="0"/>
              <a:t>axial strain </a:t>
            </a:r>
          </a:p>
        </p:txBody>
      </p:sp>
      <p:pic>
        <p:nvPicPr>
          <p:cNvPr id="4" name="Picture 3"/>
          <p:cNvPicPr>
            <a:picLocks noChangeAspect="1"/>
          </p:cNvPicPr>
          <p:nvPr/>
        </p:nvPicPr>
        <p:blipFill>
          <a:blip r:embed="rId2"/>
          <a:stretch>
            <a:fillRect/>
          </a:stretch>
        </p:blipFill>
        <p:spPr>
          <a:xfrm>
            <a:off x="3312221" y="2956381"/>
            <a:ext cx="3235133" cy="623160"/>
          </a:xfrm>
          <a:prstGeom prst="rect">
            <a:avLst/>
          </a:prstGeom>
        </p:spPr>
      </p:pic>
    </p:spTree>
    <p:extLst>
      <p:ext uri="{BB962C8B-B14F-4D97-AF65-F5344CB8AC3E}">
        <p14:creationId xmlns:p14="http://schemas.microsoft.com/office/powerpoint/2010/main" val="281835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Poisson’s Ratio, </a:t>
            </a:r>
            <a:r>
              <a:rPr lang="el-GR" dirty="0"/>
              <a:t>ν</a:t>
            </a:r>
            <a:endParaRPr lang="en-MY" dirty="0"/>
          </a:p>
        </p:txBody>
      </p:sp>
      <p:sp>
        <p:nvSpPr>
          <p:cNvPr id="3" name="Content Placeholder 2"/>
          <p:cNvSpPr>
            <a:spLocks noGrp="1"/>
          </p:cNvSpPr>
          <p:nvPr>
            <p:ph idx="1"/>
          </p:nvPr>
        </p:nvSpPr>
        <p:spPr/>
        <p:txBody>
          <a:bodyPr/>
          <a:lstStyle/>
          <a:p>
            <a:pPr marL="0" indent="0">
              <a:buNone/>
            </a:pPr>
            <a:r>
              <a:rPr lang="en-MY" dirty="0"/>
              <a:t>For isotropic materials (i.e. material composed of many randomly - oriented grains) </a:t>
            </a:r>
            <a:r>
              <a:rPr lang="en-MY" dirty="0" smtClean="0"/>
              <a:t>ν= </a:t>
            </a:r>
            <a:r>
              <a:rPr lang="en-MY" dirty="0"/>
              <a:t>0.25</a:t>
            </a:r>
          </a:p>
          <a:p>
            <a:pPr marL="0" indent="0">
              <a:buNone/>
            </a:pPr>
            <a:r>
              <a:rPr lang="en-MY" dirty="0" smtClean="0"/>
              <a:t>For </a:t>
            </a:r>
            <a:r>
              <a:rPr lang="en-MY" dirty="0"/>
              <a:t>most </a:t>
            </a:r>
            <a:r>
              <a:rPr lang="en-MY" dirty="0" smtClean="0"/>
              <a:t>metals: 0.25 </a:t>
            </a:r>
            <a:r>
              <a:rPr lang="en-MY" dirty="0"/>
              <a:t>&lt; ν &lt; 0.35</a:t>
            </a:r>
          </a:p>
          <a:p>
            <a:pPr marL="0" indent="0">
              <a:buNone/>
            </a:pPr>
            <a:r>
              <a:rPr lang="en-MY" dirty="0" smtClean="0"/>
              <a:t>If </a:t>
            </a:r>
            <a:r>
              <a:rPr lang="en-MY" dirty="0"/>
              <a:t>ν = 0 :means that the width of the material doesn’t change when it is stretched </a:t>
            </a:r>
            <a:r>
              <a:rPr lang="en-MY" dirty="0" smtClean="0"/>
              <a:t>or compressed</a:t>
            </a:r>
            <a:endParaRPr lang="en-MY" dirty="0"/>
          </a:p>
          <a:p>
            <a:pPr marL="0" indent="0">
              <a:buNone/>
            </a:pPr>
            <a:r>
              <a:rPr lang="en-MY" dirty="0" smtClean="0"/>
              <a:t>IF ν </a:t>
            </a:r>
            <a:r>
              <a:rPr lang="en-MY" dirty="0"/>
              <a:t>&lt; </a:t>
            </a:r>
            <a:r>
              <a:rPr lang="en-MY" dirty="0" smtClean="0"/>
              <a:t>0 , what does it mean??</a:t>
            </a:r>
          </a:p>
        </p:txBody>
      </p:sp>
    </p:spTree>
    <p:extLst>
      <p:ext uri="{BB962C8B-B14F-4D97-AF65-F5344CB8AC3E}">
        <p14:creationId xmlns:p14="http://schemas.microsoft.com/office/powerpoint/2010/main" val="185671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400" dirty="0" smtClean="0"/>
              <a:t>Young’s Modulus (Tensile Modulus)</a:t>
            </a:r>
            <a:endParaRPr lang="en-MY" sz="4400" dirty="0"/>
          </a:p>
        </p:txBody>
      </p:sp>
      <p:sp>
        <p:nvSpPr>
          <p:cNvPr id="3" name="Content Placeholder 2"/>
          <p:cNvSpPr>
            <a:spLocks noGrp="1"/>
          </p:cNvSpPr>
          <p:nvPr>
            <p:ph idx="1"/>
          </p:nvPr>
        </p:nvSpPr>
        <p:spPr/>
        <p:txBody>
          <a:bodyPr/>
          <a:lstStyle/>
          <a:p>
            <a:r>
              <a:rPr lang="en-MY" dirty="0"/>
              <a:t>Stress and strain are properties that don’t depend on the dimensions of the </a:t>
            </a:r>
            <a:r>
              <a:rPr lang="en-MY" dirty="0" smtClean="0"/>
              <a:t>material </a:t>
            </a:r>
            <a:r>
              <a:rPr lang="en-MY" dirty="0"/>
              <a:t>(for small ε), </a:t>
            </a:r>
            <a:r>
              <a:rPr lang="en-MY" dirty="0" smtClean="0"/>
              <a:t>just </a:t>
            </a:r>
            <a:r>
              <a:rPr lang="en-MY" dirty="0"/>
              <a:t>type of the </a:t>
            </a:r>
            <a:r>
              <a:rPr lang="en-MY" dirty="0" smtClean="0"/>
              <a:t>material</a:t>
            </a:r>
          </a:p>
          <a:p>
            <a:endParaRPr lang="en-MY" dirty="0"/>
          </a:p>
          <a:p>
            <a:endParaRPr lang="en-MY" dirty="0" smtClean="0"/>
          </a:p>
          <a:p>
            <a:r>
              <a:rPr lang="en-MY" dirty="0" err="1"/>
              <a:t>Behavior</a:t>
            </a:r>
            <a:r>
              <a:rPr lang="en-MY" dirty="0"/>
              <a:t> is related to atomic bonding between the </a:t>
            </a:r>
            <a:r>
              <a:rPr lang="en-MY" dirty="0" smtClean="0"/>
              <a:t>atoms</a:t>
            </a:r>
          </a:p>
          <a:p>
            <a:r>
              <a:rPr lang="en-MY" dirty="0"/>
              <a:t>A material whose Young's modulus is very high can be approximated as rigid</a:t>
            </a:r>
            <a:endParaRPr lang="en-MY" dirty="0" smtClean="0"/>
          </a:p>
          <a:p>
            <a:endParaRPr lang="en-MY" dirty="0"/>
          </a:p>
        </p:txBody>
      </p:sp>
      <p:pic>
        <p:nvPicPr>
          <p:cNvPr id="4" name="Picture 3"/>
          <p:cNvPicPr>
            <a:picLocks noChangeAspect="1"/>
          </p:cNvPicPr>
          <p:nvPr/>
        </p:nvPicPr>
        <p:blipFill>
          <a:blip r:embed="rId2"/>
          <a:stretch>
            <a:fillRect/>
          </a:stretch>
        </p:blipFill>
        <p:spPr>
          <a:xfrm>
            <a:off x="4378472" y="2409972"/>
            <a:ext cx="1883576" cy="790428"/>
          </a:xfrm>
          <a:prstGeom prst="rect">
            <a:avLst/>
          </a:prstGeom>
        </p:spPr>
      </p:pic>
      <p:pic>
        <p:nvPicPr>
          <p:cNvPr id="5" name="Picture 4"/>
          <p:cNvPicPr>
            <a:picLocks noChangeAspect="1"/>
          </p:cNvPicPr>
          <p:nvPr/>
        </p:nvPicPr>
        <p:blipFill>
          <a:blip r:embed="rId3"/>
          <a:stretch>
            <a:fillRect/>
          </a:stretch>
        </p:blipFill>
        <p:spPr>
          <a:xfrm>
            <a:off x="2383253" y="4335737"/>
            <a:ext cx="6058220" cy="1641731"/>
          </a:xfrm>
          <a:prstGeom prst="rect">
            <a:avLst/>
          </a:prstGeom>
        </p:spPr>
      </p:pic>
    </p:spTree>
    <p:extLst>
      <p:ext uri="{BB962C8B-B14F-4D97-AF65-F5344CB8AC3E}">
        <p14:creationId xmlns:p14="http://schemas.microsoft.com/office/powerpoint/2010/main" val="77658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Young’s Modulus (Tensile Modulus)</a:t>
            </a:r>
          </a:p>
        </p:txBody>
      </p:sp>
      <p:sp>
        <p:nvSpPr>
          <p:cNvPr id="3" name="Content Placeholder 2"/>
          <p:cNvSpPr>
            <a:spLocks noGrp="1"/>
          </p:cNvSpPr>
          <p:nvPr>
            <p:ph idx="1"/>
          </p:nvPr>
        </p:nvSpPr>
        <p:spPr/>
        <p:txBody>
          <a:bodyPr>
            <a:normAutofit/>
          </a:bodyPr>
          <a:lstStyle/>
          <a:p>
            <a:r>
              <a:rPr lang="en-MY" dirty="0"/>
              <a:t>A stiff material needs more force to deform compared to a soft material. Therefore, the Young's modulus is a measure of the stiffness of a solid material. </a:t>
            </a:r>
            <a:endParaRPr lang="en-MY" dirty="0" smtClean="0"/>
          </a:p>
          <a:p>
            <a:r>
              <a:rPr lang="en-MY" dirty="0" smtClean="0"/>
              <a:t>Now think about this…</a:t>
            </a:r>
            <a:endParaRPr lang="en-MY" dirty="0"/>
          </a:p>
          <a:p>
            <a:pPr marL="457200" indent="-457200">
              <a:buFont typeface="+mj-lt"/>
              <a:buAutoNum type="arabicPeriod"/>
            </a:pPr>
            <a:r>
              <a:rPr lang="en-MY" dirty="0" smtClean="0"/>
              <a:t>stiffness </a:t>
            </a:r>
            <a:r>
              <a:rPr lang="en-MY" dirty="0"/>
              <a:t>and </a:t>
            </a:r>
            <a:r>
              <a:rPr lang="en-MY" dirty="0" smtClean="0"/>
              <a:t>strength</a:t>
            </a:r>
          </a:p>
          <a:p>
            <a:pPr marL="457200" indent="-457200">
              <a:buFont typeface="+mj-lt"/>
              <a:buAutoNum type="arabicPeriod"/>
            </a:pPr>
            <a:r>
              <a:rPr lang="en-MY" dirty="0" smtClean="0"/>
              <a:t>stiffness </a:t>
            </a:r>
            <a:r>
              <a:rPr lang="en-MY" dirty="0"/>
              <a:t>and </a:t>
            </a:r>
            <a:r>
              <a:rPr lang="en-MY" dirty="0" smtClean="0"/>
              <a:t>hardness</a:t>
            </a:r>
          </a:p>
          <a:p>
            <a:pPr marL="457200" indent="-457200">
              <a:buFont typeface="+mj-lt"/>
              <a:buAutoNum type="arabicPeriod"/>
            </a:pPr>
            <a:r>
              <a:rPr lang="en-MY" dirty="0" smtClean="0"/>
              <a:t>stiffness and toughness </a:t>
            </a:r>
          </a:p>
          <a:p>
            <a:endParaRPr lang="en-MY" dirty="0"/>
          </a:p>
        </p:txBody>
      </p:sp>
    </p:spTree>
    <p:extLst>
      <p:ext uri="{BB962C8B-B14F-4D97-AF65-F5344CB8AC3E}">
        <p14:creationId xmlns:p14="http://schemas.microsoft.com/office/powerpoint/2010/main" val="328507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Introduction</a:t>
            </a:r>
            <a:endParaRPr lang="en-MY" dirty="0"/>
          </a:p>
        </p:txBody>
      </p:sp>
      <p:sp>
        <p:nvSpPr>
          <p:cNvPr id="3" name="Content Placeholder 2"/>
          <p:cNvSpPr>
            <a:spLocks noGrp="1"/>
          </p:cNvSpPr>
          <p:nvPr>
            <p:ph idx="1"/>
          </p:nvPr>
        </p:nvSpPr>
        <p:spPr/>
        <p:txBody>
          <a:bodyPr/>
          <a:lstStyle/>
          <a:p>
            <a:r>
              <a:rPr lang="en-MY" dirty="0"/>
              <a:t>In selection of nuclear materials required, the material properties, or considerations, and the changes of </a:t>
            </a:r>
            <a:r>
              <a:rPr lang="en-MY" dirty="0" smtClean="0"/>
              <a:t>material </a:t>
            </a:r>
            <a:r>
              <a:rPr lang="en-MY" dirty="0"/>
              <a:t>properties in an intense radiation environment must be taken into account</a:t>
            </a:r>
            <a:r>
              <a:rPr lang="en-MY" dirty="0" smtClean="0"/>
              <a:t>.</a:t>
            </a:r>
          </a:p>
          <a:p>
            <a:r>
              <a:rPr lang="en-MY" dirty="0"/>
              <a:t>The requirements of </a:t>
            </a:r>
            <a:r>
              <a:rPr lang="en-MY" dirty="0" smtClean="0"/>
              <a:t>material </a:t>
            </a:r>
            <a:r>
              <a:rPr lang="en-MY" dirty="0"/>
              <a:t>properties in nuclear reactors can be divided into two main categories:  </a:t>
            </a:r>
          </a:p>
          <a:p>
            <a:r>
              <a:rPr lang="en-MY" dirty="0"/>
              <a:t>  A. general properties, or basic considerations  </a:t>
            </a:r>
          </a:p>
          <a:p>
            <a:r>
              <a:rPr lang="en-MY" dirty="0"/>
              <a:t>  B. special properties, or particular considerations  </a:t>
            </a:r>
            <a:endParaRPr lang="en-MY" dirty="0" smtClean="0"/>
          </a:p>
          <a:p>
            <a:r>
              <a:rPr lang="en-MY" dirty="0"/>
              <a:t>T</a:t>
            </a:r>
            <a:r>
              <a:rPr lang="en-MY" dirty="0" smtClean="0"/>
              <a:t>he </a:t>
            </a:r>
            <a:r>
              <a:rPr lang="en-MY" dirty="0"/>
              <a:t>mechanical processes, heat treatments, etc., used in the production and fabrication </a:t>
            </a:r>
            <a:r>
              <a:rPr lang="en-MY" dirty="0" smtClean="0"/>
              <a:t>of nuclear </a:t>
            </a:r>
            <a:r>
              <a:rPr lang="en-MY" dirty="0"/>
              <a:t>reactor materials can also modify their general and special properties.</a:t>
            </a:r>
          </a:p>
        </p:txBody>
      </p:sp>
    </p:spTree>
    <p:extLst>
      <p:ext uri="{BB962C8B-B14F-4D97-AF65-F5344CB8AC3E}">
        <p14:creationId xmlns:p14="http://schemas.microsoft.com/office/powerpoint/2010/main" val="109504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properties </a:t>
            </a:r>
          </a:p>
        </p:txBody>
      </p:sp>
      <p:sp>
        <p:nvSpPr>
          <p:cNvPr id="3" name="Content Placeholder 2"/>
          <p:cNvSpPr>
            <a:spLocks noGrp="1"/>
          </p:cNvSpPr>
          <p:nvPr>
            <p:ph idx="1"/>
          </p:nvPr>
        </p:nvSpPr>
        <p:spPr/>
        <p:txBody>
          <a:bodyPr/>
          <a:lstStyle/>
          <a:p>
            <a:r>
              <a:rPr lang="en-MY" dirty="0"/>
              <a:t>The ability of a material to resist breaking under tensile stress is one of the most important and widely  </a:t>
            </a:r>
            <a:r>
              <a:rPr lang="en-MY" dirty="0" smtClean="0"/>
              <a:t>measured </a:t>
            </a:r>
            <a:r>
              <a:rPr lang="en-MY" dirty="0"/>
              <a:t>properties of materials used in structural applications. </a:t>
            </a:r>
            <a:endParaRPr lang="en-MY" dirty="0" smtClean="0"/>
          </a:p>
          <a:p>
            <a:endParaRPr lang="en-MY" dirty="0"/>
          </a:p>
        </p:txBody>
      </p:sp>
      <p:pic>
        <p:nvPicPr>
          <p:cNvPr id="4" name="Picture 3"/>
          <p:cNvPicPr>
            <a:picLocks noChangeAspect="1"/>
          </p:cNvPicPr>
          <p:nvPr/>
        </p:nvPicPr>
        <p:blipFill>
          <a:blip r:embed="rId2"/>
          <a:stretch>
            <a:fillRect/>
          </a:stretch>
        </p:blipFill>
        <p:spPr>
          <a:xfrm>
            <a:off x="2560165" y="2459570"/>
            <a:ext cx="7107942" cy="3871977"/>
          </a:xfrm>
          <a:prstGeom prst="rect">
            <a:avLst/>
          </a:prstGeom>
        </p:spPr>
      </p:pic>
    </p:spTree>
    <p:extLst>
      <p:ext uri="{BB962C8B-B14F-4D97-AF65-F5344CB8AC3E}">
        <p14:creationId xmlns:p14="http://schemas.microsoft.com/office/powerpoint/2010/main" val="354395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Test</a:t>
            </a:r>
          </a:p>
        </p:txBody>
      </p:sp>
      <p:pic>
        <p:nvPicPr>
          <p:cNvPr id="5" name="Picture 4"/>
          <p:cNvPicPr>
            <a:picLocks noChangeAspect="1"/>
          </p:cNvPicPr>
          <p:nvPr/>
        </p:nvPicPr>
        <p:blipFill>
          <a:blip r:embed="rId2"/>
          <a:stretch>
            <a:fillRect/>
          </a:stretch>
        </p:blipFill>
        <p:spPr>
          <a:xfrm>
            <a:off x="2709745" y="2085277"/>
            <a:ext cx="5215983" cy="3911988"/>
          </a:xfrm>
          <a:prstGeom prst="rect">
            <a:avLst/>
          </a:prstGeom>
        </p:spPr>
      </p:pic>
    </p:spTree>
    <p:extLst>
      <p:ext uri="{BB962C8B-B14F-4D97-AF65-F5344CB8AC3E}">
        <p14:creationId xmlns:p14="http://schemas.microsoft.com/office/powerpoint/2010/main" val="2417232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Impact </a:t>
            </a:r>
            <a:r>
              <a:rPr lang="en-MY" dirty="0"/>
              <a:t>property </a:t>
            </a:r>
          </a:p>
        </p:txBody>
      </p:sp>
      <p:sp>
        <p:nvSpPr>
          <p:cNvPr id="3" name="Content Placeholder 2"/>
          <p:cNvSpPr>
            <a:spLocks noGrp="1"/>
          </p:cNvSpPr>
          <p:nvPr>
            <p:ph idx="1"/>
          </p:nvPr>
        </p:nvSpPr>
        <p:spPr/>
        <p:txBody>
          <a:bodyPr/>
          <a:lstStyle/>
          <a:p>
            <a:r>
              <a:rPr lang="en-MY" dirty="0"/>
              <a:t> </a:t>
            </a:r>
            <a:r>
              <a:rPr lang="en-MY" dirty="0" err="1"/>
              <a:t>Charpy</a:t>
            </a:r>
            <a:r>
              <a:rPr lang="en-MY" dirty="0"/>
              <a:t> impact test </a:t>
            </a:r>
            <a:r>
              <a:rPr lang="en-MY" dirty="0" smtClean="0"/>
              <a:t>-Impact </a:t>
            </a:r>
            <a:r>
              <a:rPr lang="en-MY" dirty="0"/>
              <a:t>loading by hammer to break specimen at a certain temperature </a:t>
            </a:r>
          </a:p>
          <a:p>
            <a:r>
              <a:rPr lang="en-MY" dirty="0"/>
              <a:t>– </a:t>
            </a:r>
            <a:r>
              <a:rPr lang="en-MY" dirty="0" err="1"/>
              <a:t>Charpy</a:t>
            </a:r>
            <a:r>
              <a:rPr lang="en-MY" dirty="0"/>
              <a:t> specimen of 10mm square with 2mm V-notch</a:t>
            </a:r>
          </a:p>
        </p:txBody>
      </p:sp>
      <p:pic>
        <p:nvPicPr>
          <p:cNvPr id="5" name="Picture 4"/>
          <p:cNvPicPr>
            <a:picLocks noChangeAspect="1"/>
          </p:cNvPicPr>
          <p:nvPr/>
        </p:nvPicPr>
        <p:blipFill>
          <a:blip r:embed="rId2"/>
          <a:stretch>
            <a:fillRect/>
          </a:stretch>
        </p:blipFill>
        <p:spPr>
          <a:xfrm>
            <a:off x="1249575" y="3401851"/>
            <a:ext cx="5232361" cy="1481656"/>
          </a:xfrm>
          <a:prstGeom prst="rect">
            <a:avLst/>
          </a:prstGeom>
        </p:spPr>
      </p:pic>
      <p:pic>
        <p:nvPicPr>
          <p:cNvPr id="6" name="Picture 5"/>
          <p:cNvPicPr>
            <a:picLocks noChangeAspect="1"/>
          </p:cNvPicPr>
          <p:nvPr/>
        </p:nvPicPr>
        <p:blipFill>
          <a:blip r:embed="rId3"/>
          <a:stretch>
            <a:fillRect/>
          </a:stretch>
        </p:blipFill>
        <p:spPr>
          <a:xfrm>
            <a:off x="6929875" y="2436658"/>
            <a:ext cx="3149577" cy="3412041"/>
          </a:xfrm>
          <a:prstGeom prst="rect">
            <a:avLst/>
          </a:prstGeom>
        </p:spPr>
      </p:pic>
    </p:spTree>
    <p:extLst>
      <p:ext uri="{BB962C8B-B14F-4D97-AF65-F5344CB8AC3E}">
        <p14:creationId xmlns:p14="http://schemas.microsoft.com/office/powerpoint/2010/main" val="295285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4612144" cy="4023360"/>
          </a:xfrm>
        </p:spPr>
        <p:txBody>
          <a:bodyPr/>
          <a:lstStyle/>
          <a:p>
            <a:r>
              <a:rPr lang="en-MY" b="1" dirty="0" err="1"/>
              <a:t>Charpy</a:t>
            </a:r>
            <a:r>
              <a:rPr lang="en-MY" b="1" dirty="0"/>
              <a:t> impact test </a:t>
            </a:r>
          </a:p>
          <a:p>
            <a:r>
              <a:rPr lang="en-MY" dirty="0" smtClean="0"/>
              <a:t>Measurements </a:t>
            </a:r>
            <a:r>
              <a:rPr lang="en-MY" dirty="0"/>
              <a:t>of absorbed energy, lateral expansion and percent shear </a:t>
            </a:r>
            <a:r>
              <a:rPr lang="en-MY" dirty="0" smtClean="0"/>
              <a:t>fracture </a:t>
            </a:r>
            <a:endParaRPr lang="en-MY" dirty="0"/>
          </a:p>
          <a:p>
            <a:r>
              <a:rPr lang="en-MY" dirty="0"/>
              <a:t>– Calculate the absorbed energy from the angle of the hammer after </a:t>
            </a:r>
            <a:r>
              <a:rPr lang="en-MY" dirty="0" smtClean="0"/>
              <a:t>specimen </a:t>
            </a:r>
            <a:r>
              <a:rPr lang="en-MY" dirty="0"/>
              <a:t>broken </a:t>
            </a:r>
          </a:p>
          <a:p>
            <a:r>
              <a:rPr lang="en-MY" dirty="0"/>
              <a:t>– Measure lateral expansion and shear area from the broken specimen </a:t>
            </a:r>
          </a:p>
        </p:txBody>
      </p:sp>
      <p:pic>
        <p:nvPicPr>
          <p:cNvPr id="4" name="Picture 3"/>
          <p:cNvPicPr>
            <a:picLocks noChangeAspect="1"/>
          </p:cNvPicPr>
          <p:nvPr/>
        </p:nvPicPr>
        <p:blipFill>
          <a:blip r:embed="rId2"/>
          <a:stretch>
            <a:fillRect/>
          </a:stretch>
        </p:blipFill>
        <p:spPr>
          <a:xfrm>
            <a:off x="6037270" y="1950555"/>
            <a:ext cx="5796954" cy="3691961"/>
          </a:xfrm>
          <a:prstGeom prst="rect">
            <a:avLst/>
          </a:prstGeom>
        </p:spPr>
      </p:pic>
    </p:spTree>
    <p:extLst>
      <p:ext uri="{BB962C8B-B14F-4D97-AF65-F5344CB8AC3E}">
        <p14:creationId xmlns:p14="http://schemas.microsoft.com/office/powerpoint/2010/main" val="365394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embrittlement </a:t>
            </a:r>
          </a:p>
        </p:txBody>
      </p:sp>
      <p:sp>
        <p:nvSpPr>
          <p:cNvPr id="3" name="Content Placeholder 2"/>
          <p:cNvSpPr>
            <a:spLocks noGrp="1"/>
          </p:cNvSpPr>
          <p:nvPr>
            <p:ph idx="1"/>
          </p:nvPr>
        </p:nvSpPr>
        <p:spPr/>
        <p:txBody>
          <a:bodyPr/>
          <a:lstStyle/>
          <a:p>
            <a:r>
              <a:rPr lang="en-MY" dirty="0"/>
              <a:t>Cast austenitic-ferritic (duplex) stainless steels with significant amount of delta ferrite will </a:t>
            </a:r>
            <a:r>
              <a:rPr lang="en-MY" dirty="0" smtClean="0"/>
              <a:t>experience </a:t>
            </a:r>
            <a:r>
              <a:rPr lang="en-MY" dirty="0"/>
              <a:t>a reduction of toughness when aged at around 475ºC. </a:t>
            </a:r>
            <a:endParaRPr lang="en-MY" dirty="0" smtClean="0"/>
          </a:p>
          <a:p>
            <a:r>
              <a:rPr lang="en-MY" dirty="0" smtClean="0"/>
              <a:t>DBTT </a:t>
            </a:r>
            <a:r>
              <a:rPr lang="en-MY" dirty="0"/>
              <a:t>increases, and both </a:t>
            </a:r>
            <a:r>
              <a:rPr lang="en-MY" dirty="0" smtClean="0"/>
              <a:t>room-temperature </a:t>
            </a:r>
            <a:r>
              <a:rPr lang="en-MY" dirty="0"/>
              <a:t>and operating temperature toughness decrease. </a:t>
            </a:r>
            <a:endParaRPr lang="en-MY" dirty="0" smtClean="0"/>
          </a:p>
          <a:p>
            <a:r>
              <a:rPr lang="en-MY" dirty="0" smtClean="0"/>
              <a:t>This </a:t>
            </a:r>
            <a:r>
              <a:rPr lang="en-MY" dirty="0"/>
              <a:t>temperature is well above </a:t>
            </a:r>
            <a:r>
              <a:rPr lang="en-MY" dirty="0" smtClean="0"/>
              <a:t>the </a:t>
            </a:r>
            <a:r>
              <a:rPr lang="en-MY" dirty="0"/>
              <a:t>maximum temperature of BWR and PWR, nevertheless, a reduction of toughness dose take </a:t>
            </a:r>
            <a:r>
              <a:rPr lang="en-MY" dirty="0" smtClean="0"/>
              <a:t>place </a:t>
            </a:r>
            <a:r>
              <a:rPr lang="en-MY" dirty="0"/>
              <a:t>at the BWR and PWR operating temperature but requires longer times. </a:t>
            </a:r>
          </a:p>
        </p:txBody>
      </p:sp>
    </p:spTree>
    <p:extLst>
      <p:ext uri="{BB962C8B-B14F-4D97-AF65-F5344CB8AC3E}">
        <p14:creationId xmlns:p14="http://schemas.microsoft.com/office/powerpoint/2010/main" val="382580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Fracture toughness </a:t>
            </a:r>
          </a:p>
        </p:txBody>
      </p:sp>
      <p:sp>
        <p:nvSpPr>
          <p:cNvPr id="3" name="Content Placeholder 2"/>
          <p:cNvSpPr>
            <a:spLocks noGrp="1"/>
          </p:cNvSpPr>
          <p:nvPr>
            <p:ph idx="1"/>
          </p:nvPr>
        </p:nvSpPr>
        <p:spPr/>
        <p:txBody>
          <a:bodyPr>
            <a:normAutofit/>
          </a:bodyPr>
          <a:lstStyle/>
          <a:p>
            <a:r>
              <a:rPr lang="en-MY" sz="2400" dirty="0"/>
              <a:t>Fracture processes are </a:t>
            </a:r>
            <a:r>
              <a:rPr lang="en-MY" sz="2400" dirty="0" smtClean="0"/>
              <a:t>enhance</a:t>
            </a:r>
            <a:r>
              <a:rPr lang="en-US" altLang="zh-CN" sz="2400" dirty="0" smtClean="0"/>
              <a:t>d</a:t>
            </a:r>
            <a:r>
              <a:rPr lang="en-MY" sz="2400" dirty="0" smtClean="0"/>
              <a:t> </a:t>
            </a:r>
            <a:r>
              <a:rPr lang="en-MY" sz="2400" dirty="0"/>
              <a:t>by the presence </a:t>
            </a:r>
            <a:r>
              <a:rPr lang="en-MY" sz="2400" dirty="0" smtClean="0"/>
              <a:t>of </a:t>
            </a:r>
            <a:r>
              <a:rPr lang="en-MY" sz="2400" dirty="0"/>
              <a:t>cracks since they concentrate stress and </a:t>
            </a:r>
            <a:r>
              <a:rPr lang="en-MY" sz="2400" dirty="0" smtClean="0"/>
              <a:t>strain at </a:t>
            </a:r>
            <a:r>
              <a:rPr lang="en-MY" sz="2400" dirty="0"/>
              <a:t>the crack tip. </a:t>
            </a:r>
            <a:endParaRPr lang="en-MY" sz="2400" dirty="0" smtClean="0"/>
          </a:p>
          <a:p>
            <a:r>
              <a:rPr lang="en-MY" sz="2400" dirty="0" smtClean="0"/>
              <a:t>Fracture </a:t>
            </a:r>
            <a:r>
              <a:rPr lang="en-MY" sz="2400" dirty="0"/>
              <a:t>mechanics is concerned </a:t>
            </a:r>
            <a:r>
              <a:rPr lang="en-MY" sz="2400" dirty="0" smtClean="0"/>
              <a:t>with </a:t>
            </a:r>
            <a:r>
              <a:rPr lang="en-MY" sz="2400" dirty="0"/>
              <a:t>a description of stress and strain distribution </a:t>
            </a:r>
            <a:r>
              <a:rPr lang="en-MY" sz="2400" dirty="0" smtClean="0"/>
              <a:t>at </a:t>
            </a:r>
            <a:r>
              <a:rPr lang="en-MY" sz="2400" dirty="0"/>
              <a:t>crack tips and the mechanism of crack </a:t>
            </a:r>
            <a:r>
              <a:rPr lang="en-MY" sz="2400" dirty="0" smtClean="0"/>
              <a:t>propagation</a:t>
            </a:r>
            <a:r>
              <a:rPr lang="en-MY" sz="2400" dirty="0"/>
              <a:t>. </a:t>
            </a:r>
            <a:endParaRPr lang="en-MY" sz="2400" dirty="0" smtClean="0"/>
          </a:p>
          <a:p>
            <a:r>
              <a:rPr lang="en-MY" sz="2400" dirty="0" smtClean="0"/>
              <a:t>Thus</a:t>
            </a:r>
            <a:r>
              <a:rPr lang="en-MY" sz="2400" dirty="0"/>
              <a:t>, fracture mechanics provides a </a:t>
            </a:r>
            <a:r>
              <a:rPr lang="en-MY" sz="2400" dirty="0" smtClean="0"/>
              <a:t>basis </a:t>
            </a:r>
            <a:r>
              <a:rPr lang="en-MY" sz="2400" dirty="0"/>
              <a:t>for predicting conditions that could lead to </a:t>
            </a:r>
            <a:r>
              <a:rPr lang="en-MY" sz="2400" dirty="0" smtClean="0"/>
              <a:t>component </a:t>
            </a:r>
            <a:r>
              <a:rPr lang="en-MY" sz="2400" dirty="0"/>
              <a:t>failure and which should be avoided. </a:t>
            </a:r>
          </a:p>
        </p:txBody>
      </p:sp>
    </p:spTree>
    <p:extLst>
      <p:ext uri="{BB962C8B-B14F-4D97-AF65-F5344CB8AC3E}">
        <p14:creationId xmlns:p14="http://schemas.microsoft.com/office/powerpoint/2010/main" val="314856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Fatigue Property</a:t>
            </a:r>
            <a:endParaRPr lang="en-MY" dirty="0"/>
          </a:p>
        </p:txBody>
      </p:sp>
      <p:sp>
        <p:nvSpPr>
          <p:cNvPr id="3" name="Content Placeholder 2"/>
          <p:cNvSpPr>
            <a:spLocks noGrp="1"/>
          </p:cNvSpPr>
          <p:nvPr>
            <p:ph idx="1"/>
          </p:nvPr>
        </p:nvSpPr>
        <p:spPr/>
        <p:txBody>
          <a:bodyPr>
            <a:normAutofit fontScale="92500" lnSpcReduction="20000"/>
          </a:bodyPr>
          <a:lstStyle/>
          <a:p>
            <a:r>
              <a:rPr lang="en-MY" sz="2400" dirty="0"/>
              <a:t>In materials science, fatigue is the weakening of a material caused by repeatedly applied loads. </a:t>
            </a:r>
            <a:endParaRPr lang="en-MY" sz="2400" dirty="0" smtClean="0"/>
          </a:p>
          <a:p>
            <a:r>
              <a:rPr lang="en-MY" sz="2400" dirty="0" smtClean="0"/>
              <a:t>It </a:t>
            </a:r>
            <a:r>
              <a:rPr lang="en-MY" sz="2400" dirty="0"/>
              <a:t>is the progressive and localized structural damage that occurs when a material is subjected to cyclic loading. </a:t>
            </a:r>
            <a:endParaRPr lang="en-MY" sz="2400" dirty="0" smtClean="0"/>
          </a:p>
          <a:p>
            <a:r>
              <a:rPr lang="en-MY" sz="2400" dirty="0" smtClean="0"/>
              <a:t>The </a:t>
            </a:r>
            <a:r>
              <a:rPr lang="en-MY" sz="2400" dirty="0"/>
              <a:t>nominal maximum stress values that cause such damage may be much less than the strength of the material typically quoted as the ultimate tensile stress </a:t>
            </a:r>
            <a:r>
              <a:rPr lang="en-MY" sz="2400" dirty="0" smtClean="0"/>
              <a:t>limit </a:t>
            </a:r>
            <a:r>
              <a:rPr lang="en-MY" sz="2400" dirty="0"/>
              <a:t>or the yield stress limit.</a:t>
            </a:r>
          </a:p>
          <a:p>
            <a:pPr marL="88900" indent="0">
              <a:buNone/>
            </a:pPr>
            <a:r>
              <a:rPr lang="en-MY" sz="2400" dirty="0" smtClean="0"/>
              <a:t>If </a:t>
            </a:r>
            <a:r>
              <a:rPr lang="en-MY" sz="2400" dirty="0"/>
              <a:t>the loads are above a certain threshold, microscopic cracks will begin to form at the stress concentrators such as the surface, persistent slip bands (PSBs), and grain </a:t>
            </a:r>
            <a:r>
              <a:rPr lang="en-MY" sz="2400" dirty="0" smtClean="0"/>
              <a:t>interfaces.</a:t>
            </a:r>
          </a:p>
          <a:p>
            <a:pPr marL="88900" indent="0">
              <a:buNone/>
            </a:pPr>
            <a:r>
              <a:rPr lang="en-MY" sz="2400" dirty="0" smtClean="0"/>
              <a:t>Eventually </a:t>
            </a:r>
            <a:r>
              <a:rPr lang="en-MY" sz="2400" dirty="0"/>
              <a:t>a crack will reach a critical size, the crack will propagate suddenly, and the structure will fracture. </a:t>
            </a:r>
            <a:endParaRPr lang="en-MY" sz="2400" dirty="0" smtClean="0"/>
          </a:p>
          <a:p>
            <a:endParaRPr lang="en-MY" dirty="0"/>
          </a:p>
        </p:txBody>
      </p:sp>
    </p:spTree>
    <p:extLst>
      <p:ext uri="{BB962C8B-B14F-4D97-AF65-F5344CB8AC3E}">
        <p14:creationId xmlns:p14="http://schemas.microsoft.com/office/powerpoint/2010/main" val="380948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Fatigue Property</a:t>
            </a:r>
            <a:endParaRPr lang="en-MY" dirty="0"/>
          </a:p>
        </p:txBody>
      </p:sp>
      <p:sp>
        <p:nvSpPr>
          <p:cNvPr id="3" name="Content Placeholder 2"/>
          <p:cNvSpPr>
            <a:spLocks noGrp="1"/>
          </p:cNvSpPr>
          <p:nvPr>
            <p:ph idx="1"/>
          </p:nvPr>
        </p:nvSpPr>
        <p:spPr/>
        <p:txBody>
          <a:bodyPr>
            <a:normAutofit fontScale="92500" lnSpcReduction="10000"/>
          </a:bodyPr>
          <a:lstStyle/>
          <a:p>
            <a:pPr marL="88900" indent="0">
              <a:buNone/>
            </a:pPr>
            <a:r>
              <a:rPr lang="en-MY" sz="2200" dirty="0" smtClean="0"/>
              <a:t>The </a:t>
            </a:r>
            <a:r>
              <a:rPr lang="en-MY" sz="2200" dirty="0"/>
              <a:t>shape of the structure will significantly affect the fatigue </a:t>
            </a:r>
            <a:r>
              <a:rPr lang="en-MY" sz="2200" dirty="0" smtClean="0"/>
              <a:t>life: </a:t>
            </a:r>
          </a:p>
          <a:p>
            <a:pPr marL="431800" indent="-342900">
              <a:buFont typeface="Arial" panose="020B0604020202020204" pitchFamily="34" charset="0"/>
              <a:buChar char="•"/>
            </a:pPr>
            <a:r>
              <a:rPr lang="en-MY" sz="2200" dirty="0" smtClean="0"/>
              <a:t>Square </a:t>
            </a:r>
            <a:r>
              <a:rPr lang="en-MY" sz="2200" dirty="0"/>
              <a:t>holes or sharp corners will lead to elevated local stresses where fatigue cracks can initiate. </a:t>
            </a:r>
            <a:endParaRPr lang="en-MY" sz="2200" dirty="0" smtClean="0"/>
          </a:p>
          <a:p>
            <a:pPr marL="431800" indent="-342900">
              <a:buFont typeface="Arial" panose="020B0604020202020204" pitchFamily="34" charset="0"/>
              <a:buChar char="•"/>
            </a:pPr>
            <a:r>
              <a:rPr lang="en-MY" sz="2200" dirty="0" smtClean="0"/>
              <a:t>Round </a:t>
            </a:r>
            <a:r>
              <a:rPr lang="en-MY" sz="2200" dirty="0"/>
              <a:t>holes and smooth transitions or fillets will therefore increase the fatigue strength of the structure.</a:t>
            </a:r>
          </a:p>
          <a:p>
            <a:endParaRPr lang="en-MY" dirty="0" smtClean="0"/>
          </a:p>
          <a:p>
            <a:r>
              <a:rPr lang="en-MY" sz="2200" dirty="0" smtClean="0"/>
              <a:t>In nuclear reactor plant, examples of </a:t>
            </a:r>
          </a:p>
          <a:p>
            <a:r>
              <a:rPr lang="en-MY" sz="2200" dirty="0" smtClean="0"/>
              <a:t>Low cycle </a:t>
            </a:r>
            <a:r>
              <a:rPr lang="en-MY" sz="2200" dirty="0"/>
              <a:t>fatigue:  well-defined thermal transients such as plant </a:t>
            </a:r>
            <a:r>
              <a:rPr lang="en-MY" sz="2200" dirty="0" smtClean="0"/>
              <a:t> </a:t>
            </a:r>
            <a:r>
              <a:rPr lang="en-MY" sz="2200" dirty="0" err="1" smtClean="0"/>
              <a:t>startup</a:t>
            </a:r>
            <a:r>
              <a:rPr lang="en-MY" sz="2200" dirty="0" smtClean="0"/>
              <a:t> </a:t>
            </a:r>
            <a:r>
              <a:rPr lang="en-MY" sz="2200" dirty="0"/>
              <a:t>and shutdown.</a:t>
            </a:r>
            <a:endParaRPr lang="en-MY" sz="2200" dirty="0" smtClean="0"/>
          </a:p>
          <a:p>
            <a:r>
              <a:rPr lang="en-MY" sz="2200" dirty="0" smtClean="0"/>
              <a:t>High cycle fatigue</a:t>
            </a:r>
            <a:r>
              <a:rPr lang="en-MY" sz="2200" dirty="0"/>
              <a:t>: The turbulence in the mixing layer at the interface between the hot and cold coolant layer introduces </a:t>
            </a:r>
            <a:r>
              <a:rPr lang="en-MY" sz="2200" dirty="0" smtClean="0"/>
              <a:t>cyclic </a:t>
            </a:r>
            <a:r>
              <a:rPr lang="en-MY" sz="2200" dirty="0"/>
              <a:t>thermal stress at the inside surface of the pipe in the vicinity of the mixing layer.</a:t>
            </a:r>
          </a:p>
        </p:txBody>
      </p:sp>
    </p:spTree>
    <p:extLst>
      <p:ext uri="{BB962C8B-B14F-4D97-AF65-F5344CB8AC3E}">
        <p14:creationId xmlns:p14="http://schemas.microsoft.com/office/powerpoint/2010/main" val="113276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Creep Property </a:t>
            </a:r>
          </a:p>
        </p:txBody>
      </p:sp>
      <p:sp>
        <p:nvSpPr>
          <p:cNvPr id="3" name="Content Placeholder 2"/>
          <p:cNvSpPr>
            <a:spLocks noGrp="1"/>
          </p:cNvSpPr>
          <p:nvPr>
            <p:ph idx="1"/>
          </p:nvPr>
        </p:nvSpPr>
        <p:spPr/>
        <p:txBody>
          <a:bodyPr>
            <a:noAutofit/>
          </a:bodyPr>
          <a:lstStyle/>
          <a:p>
            <a:r>
              <a:rPr lang="en-MY" sz="2400" dirty="0" smtClean="0"/>
              <a:t>Creep </a:t>
            </a:r>
            <a:r>
              <a:rPr lang="en-MY" sz="2400" dirty="0"/>
              <a:t>(sometimes called cold flow) is the tendency of a solid material to move slowly or deform permanently under the influence of mechanical stresses. </a:t>
            </a:r>
            <a:endParaRPr lang="en-MY" sz="2400" dirty="0" smtClean="0"/>
          </a:p>
          <a:p>
            <a:r>
              <a:rPr lang="en-MY" sz="2400" dirty="0" smtClean="0"/>
              <a:t>It </a:t>
            </a:r>
            <a:r>
              <a:rPr lang="en-MY" sz="2400" dirty="0"/>
              <a:t>can occur as a result of long-term exposure to high levels of stress that are still below the yield strength of the material. </a:t>
            </a:r>
            <a:endParaRPr lang="en-MY" sz="2400" dirty="0" smtClean="0"/>
          </a:p>
          <a:p>
            <a:r>
              <a:rPr lang="en-MY" sz="2400" dirty="0" smtClean="0"/>
              <a:t>Creep </a:t>
            </a:r>
            <a:r>
              <a:rPr lang="en-MY" sz="2400" dirty="0"/>
              <a:t>is more severe in materials that are subjected to heat for long </a:t>
            </a:r>
            <a:r>
              <a:rPr lang="en-MY" sz="2400" dirty="0" smtClean="0"/>
              <a:t>periods (</a:t>
            </a:r>
            <a:r>
              <a:rPr lang="en-MY" sz="2400" dirty="0" err="1" smtClean="0"/>
              <a:t>eg</a:t>
            </a:r>
            <a:r>
              <a:rPr lang="en-MY" sz="2400" dirty="0" smtClean="0"/>
              <a:t>: SG, boiler, </a:t>
            </a:r>
            <a:r>
              <a:rPr lang="en-MY" sz="2400" dirty="0" err="1" smtClean="0"/>
              <a:t>steamline</a:t>
            </a:r>
            <a:r>
              <a:rPr lang="en-MY" sz="2400" dirty="0" smtClean="0"/>
              <a:t>)</a:t>
            </a:r>
          </a:p>
          <a:p>
            <a:r>
              <a:rPr lang="en-MY" sz="2400" dirty="0"/>
              <a:t>The rate of deformation is a function of the material properties, exposure time, exposure temperature and the applied structural load. </a:t>
            </a:r>
            <a:endParaRPr lang="en-MY" sz="2400" dirty="0" smtClean="0"/>
          </a:p>
          <a:p>
            <a:r>
              <a:rPr lang="en-MY" sz="2400" dirty="0" smtClean="0"/>
              <a:t>Depending </a:t>
            </a:r>
            <a:r>
              <a:rPr lang="en-MY" sz="2400" dirty="0"/>
              <a:t>on the magnitude of the applied stress and its duration, the deformation may become so large that a component can no longer perform its function </a:t>
            </a:r>
          </a:p>
        </p:txBody>
      </p:sp>
    </p:spTree>
    <p:extLst>
      <p:ext uri="{BB962C8B-B14F-4D97-AF65-F5344CB8AC3E}">
        <p14:creationId xmlns:p14="http://schemas.microsoft.com/office/powerpoint/2010/main" val="302472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800" dirty="0" smtClean="0"/>
              <a:t>In </a:t>
            </a:r>
            <a:r>
              <a:rPr lang="en-MY" sz="2800" dirty="0"/>
              <a:t>ASME code section III, the use of ferritic steel and austenitic steel is restricted below  371 </a:t>
            </a:r>
            <a:r>
              <a:rPr lang="en-MY" sz="2800" dirty="0" smtClean="0"/>
              <a:t>and 427 </a:t>
            </a:r>
            <a:r>
              <a:rPr lang="en-MY" sz="2800" dirty="0"/>
              <a:t>ºC, respectively, where the creep is ignored. </a:t>
            </a:r>
            <a:endParaRPr lang="en-MY" sz="2800" dirty="0" smtClean="0"/>
          </a:p>
          <a:p>
            <a:r>
              <a:rPr lang="en-MY" sz="2800" dirty="0"/>
              <a:t>Usually creep is not considered in LWR </a:t>
            </a:r>
            <a:r>
              <a:rPr lang="en-MY" sz="2800" dirty="0" smtClean="0"/>
              <a:t>conditions</a:t>
            </a:r>
          </a:p>
          <a:p>
            <a:r>
              <a:rPr lang="en-MY" sz="2800" dirty="0"/>
              <a:t>In some circumstances, creep can be advantageous in the relief of </a:t>
            </a:r>
            <a:r>
              <a:rPr lang="en-MY" sz="2800" dirty="0" smtClean="0"/>
              <a:t>thermal </a:t>
            </a:r>
            <a:r>
              <a:rPr lang="en-MY" sz="2800" dirty="0"/>
              <a:t>stress resulting from temperature differences. </a:t>
            </a:r>
            <a:endParaRPr lang="en-MY" sz="2800" dirty="0" smtClean="0"/>
          </a:p>
          <a:p>
            <a:endParaRPr lang="en-MY" dirty="0"/>
          </a:p>
        </p:txBody>
      </p:sp>
    </p:spTree>
    <p:extLst>
      <p:ext uri="{BB962C8B-B14F-4D97-AF65-F5344CB8AC3E}">
        <p14:creationId xmlns:p14="http://schemas.microsoft.com/office/powerpoint/2010/main" val="150561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 Properties of Materials</a:t>
            </a:r>
            <a:endParaRPr lang="en-MY" dirty="0"/>
          </a:p>
        </p:txBody>
      </p:sp>
      <p:sp>
        <p:nvSpPr>
          <p:cNvPr id="3" name="Content Placeholder 2"/>
          <p:cNvSpPr>
            <a:spLocks noGrp="1"/>
          </p:cNvSpPr>
          <p:nvPr>
            <p:ph idx="1"/>
          </p:nvPr>
        </p:nvSpPr>
        <p:spPr>
          <a:xfrm>
            <a:off x="1097280" y="1845734"/>
            <a:ext cx="10058400" cy="618686"/>
          </a:xfrm>
        </p:spPr>
        <p:txBody>
          <a:bodyPr>
            <a:normAutofit lnSpcReduction="10000"/>
          </a:bodyPr>
          <a:lstStyle/>
          <a:p>
            <a:r>
              <a:rPr lang="en-MY" dirty="0"/>
              <a:t>The general properties </a:t>
            </a:r>
            <a:r>
              <a:rPr lang="en-MY" dirty="0" smtClean="0"/>
              <a:t>are </a:t>
            </a:r>
            <a:r>
              <a:rPr lang="en-MY" dirty="0"/>
              <a:t>similar to the conventional engineering properties of materials, </a:t>
            </a:r>
            <a:r>
              <a:rPr lang="en-MY" dirty="0" smtClean="0"/>
              <a:t> which </a:t>
            </a:r>
            <a:r>
              <a:rPr lang="en-MY" dirty="0"/>
              <a:t>are required in most engineering designs. </a:t>
            </a:r>
          </a:p>
        </p:txBody>
      </p:sp>
      <p:pic>
        <p:nvPicPr>
          <p:cNvPr id="4" name="Picture 3"/>
          <p:cNvPicPr>
            <a:picLocks noChangeAspect="1"/>
          </p:cNvPicPr>
          <p:nvPr/>
        </p:nvPicPr>
        <p:blipFill>
          <a:blip r:embed="rId2"/>
          <a:stretch>
            <a:fillRect/>
          </a:stretch>
        </p:blipFill>
        <p:spPr>
          <a:xfrm>
            <a:off x="1716983" y="2739797"/>
            <a:ext cx="7337807" cy="2219461"/>
          </a:xfrm>
          <a:prstGeom prst="rect">
            <a:avLst/>
          </a:prstGeom>
        </p:spPr>
      </p:pic>
    </p:spTree>
    <p:extLst>
      <p:ext uri="{BB962C8B-B14F-4D97-AF65-F5344CB8AC3E}">
        <p14:creationId xmlns:p14="http://schemas.microsoft.com/office/powerpoint/2010/main" val="37282811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3. Welding</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31047308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Technique </a:t>
            </a:r>
          </a:p>
        </p:txBody>
      </p:sp>
      <p:sp>
        <p:nvSpPr>
          <p:cNvPr id="3" name="Content Placeholder 2"/>
          <p:cNvSpPr>
            <a:spLocks noGrp="1"/>
          </p:cNvSpPr>
          <p:nvPr>
            <p:ph idx="1"/>
          </p:nvPr>
        </p:nvSpPr>
        <p:spPr/>
        <p:txBody>
          <a:bodyPr/>
          <a:lstStyle/>
          <a:p>
            <a:r>
              <a:rPr lang="en-MY" sz="2400" dirty="0"/>
              <a:t>Welding is important not only for construction but also for </a:t>
            </a:r>
            <a:r>
              <a:rPr lang="en-MY" sz="2400" dirty="0" smtClean="0"/>
              <a:t>maintenance </a:t>
            </a:r>
            <a:r>
              <a:rPr lang="en-MY" sz="2400" dirty="0"/>
              <a:t>(repair, replacement of component). </a:t>
            </a:r>
            <a:endParaRPr lang="en-MY" sz="2400" dirty="0" smtClean="0"/>
          </a:p>
          <a:p>
            <a:r>
              <a:rPr lang="en-MY" sz="2400" dirty="0"/>
              <a:t>F</a:t>
            </a:r>
            <a:r>
              <a:rPr lang="en-MY" sz="2400" dirty="0" smtClean="0"/>
              <a:t>abrication process </a:t>
            </a:r>
            <a:r>
              <a:rPr lang="en-MY" sz="2400" dirty="0"/>
              <a:t>that joins materials, usually metals or </a:t>
            </a:r>
            <a:r>
              <a:rPr lang="en-MY" sz="2400" dirty="0" smtClean="0"/>
              <a:t>thermoplastics</a:t>
            </a:r>
          </a:p>
          <a:p>
            <a:r>
              <a:rPr lang="en-MY" sz="2400" dirty="0" smtClean="0"/>
              <a:t>In </a:t>
            </a:r>
            <a:r>
              <a:rPr lang="en-MY" sz="2400" dirty="0"/>
              <a:t>addition to melting the base metal, a filler material is often added to the joint to form a pool of molten material (the weld pool) that cools to form a joint that can be as strong as the base material. </a:t>
            </a:r>
            <a:endParaRPr lang="en-MY" sz="2400" dirty="0" smtClean="0"/>
          </a:p>
          <a:p>
            <a:r>
              <a:rPr lang="en-MY" sz="2400" dirty="0" smtClean="0"/>
              <a:t>Pressure </a:t>
            </a:r>
            <a:r>
              <a:rPr lang="en-MY" sz="2400" dirty="0"/>
              <a:t>may also be used in conjunction with heat, or by itself, to produce a weld.</a:t>
            </a:r>
            <a:endParaRPr lang="en-MY" sz="2400" dirty="0" smtClean="0"/>
          </a:p>
          <a:p>
            <a:endParaRPr lang="en-MY" dirty="0"/>
          </a:p>
        </p:txBody>
      </p:sp>
    </p:spTree>
    <p:extLst>
      <p:ext uri="{BB962C8B-B14F-4D97-AF65-F5344CB8AC3E}">
        <p14:creationId xmlns:p14="http://schemas.microsoft.com/office/powerpoint/2010/main" val="1010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Methods of Welding</a:t>
            </a:r>
            <a:endParaRPr lang="en-MY" dirty="0"/>
          </a:p>
        </p:txBody>
      </p:sp>
      <p:sp>
        <p:nvSpPr>
          <p:cNvPr id="3" name="Content Placeholder 2"/>
          <p:cNvSpPr>
            <a:spLocks noGrp="1"/>
          </p:cNvSpPr>
          <p:nvPr>
            <p:ph idx="1"/>
          </p:nvPr>
        </p:nvSpPr>
        <p:spPr/>
        <p:txBody>
          <a:bodyPr>
            <a:normAutofit fontScale="85000" lnSpcReduction="20000"/>
          </a:bodyPr>
          <a:lstStyle/>
          <a:p>
            <a:r>
              <a:rPr lang="en-MY" b="1" dirty="0"/>
              <a:t>Shielded metal arc welding (SMAW) </a:t>
            </a:r>
            <a:r>
              <a:rPr lang="en-MY" dirty="0"/>
              <a:t>- also known as "stick welding or electric welding", uses an electrode that has flux, the protectant for the puddle, around it. The electrode holder holds the electrode as it slowly melts away. Slag protects the weld puddle from atmospheric contamination.</a:t>
            </a:r>
          </a:p>
          <a:p>
            <a:r>
              <a:rPr lang="en-MY" b="1" dirty="0"/>
              <a:t>Gas tungsten arc welding (GTAW) </a:t>
            </a:r>
            <a:r>
              <a:rPr lang="en-MY" dirty="0"/>
              <a:t>- also known as TIG (tungsten, inert gas), uses a non-consumable tungsten electrode to produce the weld. The weld area is protected from atmospheric contamination by an inert shielding gas such as Argon or Helium.</a:t>
            </a:r>
          </a:p>
          <a:p>
            <a:r>
              <a:rPr lang="en-MY" b="1" dirty="0"/>
              <a:t>Gas metal arc welding (GMAW) </a:t>
            </a:r>
            <a:r>
              <a:rPr lang="en-MY" dirty="0"/>
              <a:t>- commonly termed MIG (metal, inert gas), uses a wire feeding gun that feeds wire at an adjustable speed and flows an argon-based shielding gas or a mix of argon and carbon dioxide (CO2) over the weld puddle to protect it from atmospheric contamination.</a:t>
            </a:r>
          </a:p>
          <a:p>
            <a:r>
              <a:rPr lang="en-MY" b="1" dirty="0"/>
              <a:t>Flux-cored arc welding (FCAW) </a:t>
            </a:r>
            <a:r>
              <a:rPr lang="en-MY" dirty="0"/>
              <a:t>- almost identical to MIG welding except it uses a special tubular wire filled with flux; it can be used with or without shielding gas, depending on the filler.</a:t>
            </a:r>
          </a:p>
          <a:p>
            <a:r>
              <a:rPr lang="en-MY" b="1" dirty="0"/>
              <a:t>Submerged arc welding (SAW) - </a:t>
            </a:r>
            <a:r>
              <a:rPr lang="en-MY" dirty="0"/>
              <a:t>uses an automatically fed consumable electrode and a blanket of granular fusible flux. The molten weld and the arc zone are protected from atmospheric contamination by being "submerged" under the flux blanket.</a:t>
            </a:r>
          </a:p>
          <a:p>
            <a:r>
              <a:rPr lang="en-MY" b="1" dirty="0" err="1"/>
              <a:t>Electroslag</a:t>
            </a:r>
            <a:r>
              <a:rPr lang="en-MY" b="1" dirty="0"/>
              <a:t> welding (ESW) </a:t>
            </a:r>
            <a:r>
              <a:rPr lang="en-MY" dirty="0"/>
              <a:t>- a highly productive, single pass welding process for thicker materials between 1 inch (25 mm) and 12 inches (300 mm) in a vertical or close to vertical position</a:t>
            </a:r>
          </a:p>
          <a:p>
            <a:endParaRPr lang="en-MY" dirty="0"/>
          </a:p>
        </p:txBody>
      </p:sp>
    </p:spTree>
    <p:extLst>
      <p:ext uri="{BB962C8B-B14F-4D97-AF65-F5344CB8AC3E}">
        <p14:creationId xmlns:p14="http://schemas.microsoft.com/office/powerpoint/2010/main" val="34299548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
            </a:r>
            <a:br>
              <a:rPr lang="en-US" dirty="0"/>
            </a:br>
            <a:r>
              <a:rPr lang="en-US" dirty="0"/>
              <a:t>Weld defects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0050" y="2178206"/>
            <a:ext cx="8028571" cy="353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9349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3200" dirty="0" smtClean="0">
                <a:effectLst/>
              </a:rPr>
              <a:t>A </a:t>
            </a:r>
            <a:r>
              <a:rPr lang="en-US" sz="3200" b="1" dirty="0" smtClean="0">
                <a:effectLst/>
              </a:rPr>
              <a:t>welding defect</a:t>
            </a:r>
            <a:r>
              <a:rPr lang="en-US" sz="3200" dirty="0" smtClean="0">
                <a:effectLst/>
              </a:rPr>
              <a:t> is any flaw that compromises the usefulness of a weldment. There is a great variety of welding defects. Welding imperfections are classified according to ISO 6520 while their acceptable limits are specified in ISO 5817  and ISO 10042. </a:t>
            </a:r>
          </a:p>
          <a:p>
            <a:endParaRPr lang="en-US" dirty="0"/>
          </a:p>
        </p:txBody>
      </p:sp>
    </p:spTree>
    <p:extLst>
      <p:ext uri="{BB962C8B-B14F-4D97-AF65-F5344CB8AC3E}">
        <p14:creationId xmlns:p14="http://schemas.microsoft.com/office/powerpoint/2010/main" val="9559919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cracking</a:t>
            </a:r>
            <a:endParaRPr lang="en-US" dirty="0"/>
          </a:p>
        </p:txBody>
      </p:sp>
      <p:sp>
        <p:nvSpPr>
          <p:cNvPr id="3" name="Content Placeholder 2"/>
          <p:cNvSpPr>
            <a:spLocks noGrp="1"/>
          </p:cNvSpPr>
          <p:nvPr>
            <p:ph idx="1"/>
          </p:nvPr>
        </p:nvSpPr>
        <p:spPr>
          <a:xfrm>
            <a:off x="535258" y="2113156"/>
            <a:ext cx="6168483" cy="4321097"/>
          </a:xfrm>
        </p:spPr>
        <p:txBody>
          <a:bodyPr>
            <a:normAutofit fontScale="92500" lnSpcReduction="10000"/>
          </a:bodyPr>
          <a:lstStyle/>
          <a:p>
            <a:r>
              <a:rPr lang="en-US" dirty="0" smtClean="0"/>
              <a:t>Hot cracking, also known as solidification cracking, can occur with all metals, and happens in the fusion zone of a weld. </a:t>
            </a:r>
          </a:p>
          <a:p>
            <a:r>
              <a:rPr lang="en-US" dirty="0" smtClean="0"/>
              <a:t>To diminish the probability of this type of cracking, excess material restraint should be avoided, and a proper filler material should be utilized.</a:t>
            </a:r>
          </a:p>
          <a:p>
            <a:r>
              <a:rPr lang="en-US" dirty="0" smtClean="0"/>
              <a:t>Other causes include too high welding current, poor joint design that does not diffuse heat, impurities (such as sulfur and phosphorus), preheating, speed is too fast, and long arcs.</a:t>
            </a:r>
          </a:p>
          <a:p>
            <a:r>
              <a:rPr lang="en-US" dirty="0" smtClean="0"/>
              <a:t>Both solidification cracking and hot cracking refer to the formation of shrinkage cracks during the solidification of weld metal</a:t>
            </a:r>
          </a:p>
          <a:p>
            <a:r>
              <a:rPr lang="en-US" dirty="0" smtClean="0"/>
              <a:t>Solidification cracks can appear in several locations, and orientations, but most commonly are longitudinal </a:t>
            </a:r>
            <a:r>
              <a:rPr lang="en-US" dirty="0" err="1" smtClean="0"/>
              <a:t>centreline</a:t>
            </a:r>
            <a:r>
              <a:rPr lang="en-US" dirty="0" smtClean="0"/>
              <a:t> cracks</a:t>
            </a:r>
          </a:p>
          <a:p>
            <a:endParaRPr lang="en-US" dirty="0"/>
          </a:p>
        </p:txBody>
      </p:sp>
      <p:pic>
        <p:nvPicPr>
          <p:cNvPr id="2050" name="Picture 2" descr="https://encrypted-tbn1.gstatic.com/images?q=tbn:ANd9GcT2C6Hd9yzq_zxJHa9gFasxNknesDO622i_XzrLDd7E-7435_dx">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494" y="3086101"/>
            <a:ext cx="484822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65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Cold cracking</a:t>
            </a:r>
            <a:endParaRPr lang="en-US" dirty="0"/>
          </a:p>
        </p:txBody>
      </p:sp>
      <p:sp>
        <p:nvSpPr>
          <p:cNvPr id="3" name="Content Placeholder 2"/>
          <p:cNvSpPr>
            <a:spLocks noGrp="1"/>
          </p:cNvSpPr>
          <p:nvPr>
            <p:ph idx="1"/>
          </p:nvPr>
        </p:nvSpPr>
        <p:spPr>
          <a:xfrm>
            <a:off x="1231095" y="1863625"/>
            <a:ext cx="8827305" cy="4023360"/>
          </a:xfrm>
        </p:spPr>
        <p:txBody>
          <a:bodyPr>
            <a:normAutofit/>
          </a:bodyPr>
          <a:lstStyle/>
          <a:p>
            <a:r>
              <a:rPr lang="en-US" dirty="0" smtClean="0"/>
              <a:t>Residual stresses can reduce the strength of the base material, and can lead to catastrophic failure through cold cracking</a:t>
            </a:r>
          </a:p>
          <a:p>
            <a:r>
              <a:rPr lang="en-US" dirty="0" smtClean="0"/>
              <a:t>The cracking occurs in the heat-affected zone of the base material. </a:t>
            </a:r>
          </a:p>
          <a:p>
            <a:r>
              <a:rPr lang="en-US" dirty="0" smtClean="0"/>
              <a:t>To reduce the amount of distortion and residual stresses, the amount of heat input should be limited, and the welding sequence used should not be from one end directly to the other, but rather in segments.</a:t>
            </a:r>
          </a:p>
          <a:p>
            <a:pPr marL="0" indent="0">
              <a:buNone/>
            </a:pPr>
            <a:r>
              <a:rPr lang="en-US" dirty="0" smtClean="0"/>
              <a:t> Cold cracking only occurs when all the following preconditions are met:</a:t>
            </a:r>
          </a:p>
          <a:p>
            <a:pPr marL="457200" indent="-457200">
              <a:buFont typeface="+mj-lt"/>
              <a:buAutoNum type="arabicPeriod"/>
            </a:pPr>
            <a:r>
              <a:rPr lang="en-US" dirty="0" smtClean="0"/>
              <a:t>susceptible microstructure (e.g. </a:t>
            </a:r>
            <a:r>
              <a:rPr lang="en-US" dirty="0" err="1" smtClean="0"/>
              <a:t>martensite</a:t>
            </a:r>
            <a:r>
              <a:rPr lang="en-US" dirty="0" smtClean="0"/>
              <a:t>)</a:t>
            </a:r>
          </a:p>
          <a:p>
            <a:pPr marL="457200" indent="-457200">
              <a:buFont typeface="+mj-lt"/>
              <a:buAutoNum type="arabicPeriod"/>
            </a:pPr>
            <a:r>
              <a:rPr lang="en-US" dirty="0" smtClean="0"/>
              <a:t>hydrogen present in the microstructure (hydrogen embrittlement)</a:t>
            </a:r>
          </a:p>
          <a:p>
            <a:pPr marL="457200" indent="-457200">
              <a:buFont typeface="+mj-lt"/>
              <a:buAutoNum type="arabicPeriod"/>
            </a:pPr>
            <a:r>
              <a:rPr lang="en-US" dirty="0" smtClean="0"/>
              <a:t>service temperature environment (normal atmospheric pressure): -100 to +100°F</a:t>
            </a:r>
            <a:endParaRPr lang="en-US" dirty="0"/>
          </a:p>
        </p:txBody>
      </p:sp>
      <p:sp>
        <p:nvSpPr>
          <p:cNvPr id="4" name="AutoShape 2" descr="Image result for delay cracking welding"/>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8237" y="3627117"/>
            <a:ext cx="260032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36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Lamellar tear </a:t>
            </a:r>
            <a:endParaRPr lang="en-US" dirty="0"/>
          </a:p>
        </p:txBody>
      </p:sp>
      <p:sp>
        <p:nvSpPr>
          <p:cNvPr id="3" name="Content Placeholder 2"/>
          <p:cNvSpPr>
            <a:spLocks noGrp="1"/>
          </p:cNvSpPr>
          <p:nvPr>
            <p:ph idx="1"/>
          </p:nvPr>
        </p:nvSpPr>
        <p:spPr/>
        <p:txBody>
          <a:bodyPr>
            <a:normAutofit/>
          </a:bodyPr>
          <a:lstStyle/>
          <a:p>
            <a:r>
              <a:rPr lang="en-US" dirty="0" smtClean="0"/>
              <a:t>Lamellar tearing can occur beneath the weld especially in rolled steel plate which has poor through-thickness ductility.</a:t>
            </a:r>
          </a:p>
          <a:p>
            <a:r>
              <a:rPr lang="en-US" dirty="0" smtClean="0"/>
              <a:t>The principal distinguishing feature of lamellar tearing is that it occurs in T-butt and fillet welds normally observed in the parent metal parallel to the weld fusion boundary and the plate surface</a:t>
            </a:r>
          </a:p>
          <a:p>
            <a:r>
              <a:rPr lang="en-US" dirty="0" smtClean="0">
                <a:effectLst/>
              </a:rPr>
              <a:t>Lamellar tearing is caused mainly by sulfurous inclusions in the material. Other causes include an excess of hydrogen in the alloy. </a:t>
            </a:r>
          </a:p>
          <a:p>
            <a:r>
              <a:rPr lang="en-US" dirty="0" smtClean="0">
                <a:effectLst/>
              </a:rPr>
              <a:t>This defect can be mitigated by keeping the amount of sulfur in the steel alloy below 0.005%.</a:t>
            </a:r>
          </a:p>
          <a:p>
            <a:r>
              <a:rPr lang="en-US" dirty="0" smtClean="0">
                <a:effectLst/>
              </a:rPr>
              <a:t>Adding rare earth elements, zirconium, or calcium to the alloy to control the configuration of sulfur inclusions throughout the metal lattice can also mitigate the problem</a:t>
            </a:r>
            <a:endParaRPr lang="en-US" dirty="0" smtClean="0"/>
          </a:p>
          <a:p>
            <a:r>
              <a:rPr lang="en-US" dirty="0" smtClean="0"/>
              <a:t> </a:t>
            </a:r>
            <a:endParaRPr lang="en-US" dirty="0"/>
          </a:p>
        </p:txBody>
      </p:sp>
    </p:spTree>
    <p:extLst>
      <p:ext uri="{BB962C8B-B14F-4D97-AF65-F5344CB8AC3E}">
        <p14:creationId xmlns:p14="http://schemas.microsoft.com/office/powerpoint/2010/main" val="196119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Lamellar tear </a:t>
            </a:r>
            <a:endParaRPr lang="en-US" dirty="0"/>
          </a:p>
        </p:txBody>
      </p:sp>
      <p:sp>
        <p:nvSpPr>
          <p:cNvPr id="3" name="Content Placeholder 2"/>
          <p:cNvSpPr>
            <a:spLocks noGrp="1"/>
          </p:cNvSpPr>
          <p:nvPr>
            <p:ph idx="1"/>
          </p:nvPr>
        </p:nvSpPr>
        <p:spPr>
          <a:xfrm>
            <a:off x="1097280" y="1845734"/>
            <a:ext cx="5247764" cy="4023360"/>
          </a:xfrm>
        </p:spPr>
        <p:txBody>
          <a:bodyPr>
            <a:normAutofit/>
          </a:bodyPr>
          <a:lstStyle/>
          <a:p>
            <a:r>
              <a:rPr lang="en-US" dirty="0" smtClean="0"/>
              <a:t>It is generally </a:t>
            </a:r>
            <a:r>
              <a:rPr lang="en-US" dirty="0" err="1" smtClean="0"/>
              <a:t>recognised</a:t>
            </a:r>
            <a:r>
              <a:rPr lang="en-US" dirty="0" smtClean="0"/>
              <a:t> that there are three conditions which must be satisfied for lamellar tearing to occur:</a:t>
            </a:r>
          </a:p>
          <a:p>
            <a:r>
              <a:rPr lang="en-US" dirty="0" smtClean="0"/>
              <a:t>1.Transverse strain - the shrinkage strains on welding must act in the short direction of the plate </a:t>
            </a:r>
            <a:r>
              <a:rPr lang="en-US" dirty="0" err="1" smtClean="0"/>
              <a:t>ie</a:t>
            </a:r>
            <a:r>
              <a:rPr lang="en-US" dirty="0" smtClean="0"/>
              <a:t> through the plate thickness</a:t>
            </a:r>
          </a:p>
          <a:p>
            <a:r>
              <a:rPr lang="en-US" dirty="0" smtClean="0"/>
              <a:t>2.Weld orientation - the fusion boundary will be roughly parallel to the plane of the inclusions</a:t>
            </a:r>
          </a:p>
          <a:p>
            <a:r>
              <a:rPr lang="en-US" dirty="0" smtClean="0"/>
              <a:t>3.Material susceptibility - the plate must have poor ductility in the through-thickness direction </a:t>
            </a:r>
          </a:p>
          <a:p>
            <a:endParaRPr lang="en-US" dirty="0" smtClean="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991" y="1845734"/>
            <a:ext cx="31718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532" y="4001429"/>
            <a:ext cx="1752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160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 Cracking</a:t>
            </a:r>
            <a:endParaRPr lang="en-US" dirty="0"/>
          </a:p>
        </p:txBody>
      </p:sp>
      <p:sp>
        <p:nvSpPr>
          <p:cNvPr id="3" name="Content Placeholder 2"/>
          <p:cNvSpPr>
            <a:spLocks noGrp="1"/>
          </p:cNvSpPr>
          <p:nvPr>
            <p:ph idx="1"/>
          </p:nvPr>
        </p:nvSpPr>
        <p:spPr/>
        <p:txBody>
          <a:bodyPr>
            <a:normAutofit/>
          </a:bodyPr>
          <a:lstStyle/>
          <a:p>
            <a:r>
              <a:rPr lang="en-US" dirty="0" smtClean="0"/>
              <a:t>Stress-relief cracking occurs only in metals that can precipitation-harden during such elevated-temperature exposure. It usually intergranular in nature, and is generally observed in the coarse-grained region of the weld heat-affected zone.</a:t>
            </a:r>
          </a:p>
          <a:p>
            <a:r>
              <a:rPr lang="en-US" dirty="0" smtClean="0"/>
              <a:t>Stress-relief cracking is a major cause of weld failures in creep-resistant, precipitation-strengthened materials such as ferrite alloy steels, stainless steels, and Ni-based alloys</a:t>
            </a:r>
          </a:p>
          <a:p>
            <a:r>
              <a:rPr lang="en-US" dirty="0"/>
              <a:t>D</a:t>
            </a:r>
            <a:r>
              <a:rPr lang="en-US" dirty="0" smtClean="0"/>
              <a:t>ifferent metals or alloys exhibit different types of stress relief mechanisms</a:t>
            </a:r>
            <a:endParaRPr lang="en-US" dirty="0"/>
          </a:p>
        </p:txBody>
      </p:sp>
    </p:spTree>
    <p:extLst>
      <p:ext uri="{BB962C8B-B14F-4D97-AF65-F5344CB8AC3E}">
        <p14:creationId xmlns:p14="http://schemas.microsoft.com/office/powerpoint/2010/main" val="147522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Special Properties of Materials</a:t>
            </a:r>
            <a:endParaRPr lang="en-MY" dirty="0"/>
          </a:p>
        </p:txBody>
      </p:sp>
      <p:sp>
        <p:nvSpPr>
          <p:cNvPr id="3" name="Content Placeholder 2"/>
          <p:cNvSpPr>
            <a:spLocks noGrp="1"/>
          </p:cNvSpPr>
          <p:nvPr>
            <p:ph idx="1"/>
          </p:nvPr>
        </p:nvSpPr>
        <p:spPr/>
        <p:txBody>
          <a:bodyPr/>
          <a:lstStyle/>
          <a:p>
            <a:r>
              <a:rPr lang="en-MY" dirty="0"/>
              <a:t>The special properties required for nuclear reactor materials arise from nuclear radiation, or irradiation, </a:t>
            </a:r>
            <a:r>
              <a:rPr lang="en-MY" dirty="0" smtClean="0"/>
              <a:t>sources </a:t>
            </a:r>
            <a:r>
              <a:rPr lang="en-MY" dirty="0"/>
              <a:t>and circumstances of the reactor system. Material properties of a reactor component can have a </a:t>
            </a:r>
            <a:r>
              <a:rPr lang="en-MY" dirty="0" smtClean="0"/>
              <a:t>tremendous </a:t>
            </a:r>
            <a:r>
              <a:rPr lang="en-MY" dirty="0"/>
              <a:t>change under severe radiation.</a:t>
            </a:r>
          </a:p>
        </p:txBody>
      </p:sp>
      <p:pic>
        <p:nvPicPr>
          <p:cNvPr id="4" name="Picture 3"/>
          <p:cNvPicPr>
            <a:picLocks noChangeAspect="1"/>
          </p:cNvPicPr>
          <p:nvPr/>
        </p:nvPicPr>
        <p:blipFill>
          <a:blip r:embed="rId2"/>
          <a:stretch>
            <a:fillRect/>
          </a:stretch>
        </p:blipFill>
        <p:spPr>
          <a:xfrm>
            <a:off x="2018369" y="3131018"/>
            <a:ext cx="8190349" cy="1670832"/>
          </a:xfrm>
          <a:prstGeom prst="rect">
            <a:avLst/>
          </a:prstGeom>
        </p:spPr>
      </p:pic>
    </p:spTree>
    <p:extLst>
      <p:ext uri="{BB962C8B-B14F-4D97-AF65-F5344CB8AC3E}">
        <p14:creationId xmlns:p14="http://schemas.microsoft.com/office/powerpoint/2010/main" val="25212996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Heat-affected zone (HAZ) </a:t>
            </a:r>
          </a:p>
        </p:txBody>
      </p:sp>
      <p:pic>
        <p:nvPicPr>
          <p:cNvPr id="4" name="Picture 3"/>
          <p:cNvPicPr>
            <a:picLocks noChangeAspect="1"/>
          </p:cNvPicPr>
          <p:nvPr/>
        </p:nvPicPr>
        <p:blipFill>
          <a:blip r:embed="rId2"/>
          <a:stretch>
            <a:fillRect/>
          </a:stretch>
        </p:blipFill>
        <p:spPr>
          <a:xfrm>
            <a:off x="7563984" y="2042671"/>
            <a:ext cx="2178000" cy="3633300"/>
          </a:xfrm>
          <a:prstGeom prst="rect">
            <a:avLst/>
          </a:prstGeom>
        </p:spPr>
      </p:pic>
      <p:pic>
        <p:nvPicPr>
          <p:cNvPr id="5" name="Picture 4"/>
          <p:cNvPicPr>
            <a:picLocks noChangeAspect="1"/>
          </p:cNvPicPr>
          <p:nvPr/>
        </p:nvPicPr>
        <p:blipFill>
          <a:blip r:embed="rId3"/>
          <a:stretch>
            <a:fillRect/>
          </a:stretch>
        </p:blipFill>
        <p:spPr>
          <a:xfrm>
            <a:off x="1238875" y="2163338"/>
            <a:ext cx="5574658" cy="3512634"/>
          </a:xfrm>
          <a:prstGeom prst="rect">
            <a:avLst/>
          </a:prstGeom>
        </p:spPr>
      </p:pic>
    </p:spTree>
    <p:extLst>
      <p:ext uri="{BB962C8B-B14F-4D97-AF65-F5344CB8AC3E}">
        <p14:creationId xmlns:p14="http://schemas.microsoft.com/office/powerpoint/2010/main" val="21062284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Welding in RPV</a:t>
            </a:r>
            <a:endParaRPr lang="en-MY" dirty="0"/>
          </a:p>
        </p:txBody>
      </p:sp>
      <p:pic>
        <p:nvPicPr>
          <p:cNvPr id="4" name="Picture 3"/>
          <p:cNvPicPr>
            <a:picLocks noChangeAspect="1"/>
          </p:cNvPicPr>
          <p:nvPr/>
        </p:nvPicPr>
        <p:blipFill>
          <a:blip r:embed="rId2"/>
          <a:stretch>
            <a:fillRect/>
          </a:stretch>
        </p:blipFill>
        <p:spPr>
          <a:xfrm>
            <a:off x="1669309" y="1926645"/>
            <a:ext cx="5485714" cy="4342857"/>
          </a:xfrm>
          <a:prstGeom prst="rect">
            <a:avLst/>
          </a:prstGeom>
        </p:spPr>
      </p:pic>
      <p:sp>
        <p:nvSpPr>
          <p:cNvPr id="5" name="Rectangle 4"/>
          <p:cNvSpPr/>
          <p:nvPr/>
        </p:nvSpPr>
        <p:spPr>
          <a:xfrm>
            <a:off x="8009914" y="5630695"/>
            <a:ext cx="2750881" cy="369332"/>
          </a:xfrm>
          <a:prstGeom prst="rect">
            <a:avLst/>
          </a:prstGeom>
        </p:spPr>
        <p:txBody>
          <a:bodyPr wrap="none">
            <a:spAutoFit/>
          </a:bodyPr>
          <a:lstStyle/>
          <a:p>
            <a:r>
              <a:rPr lang="en-MY" b="1" dirty="0">
                <a:solidFill>
                  <a:srgbClr val="FF0000"/>
                </a:solidFill>
              </a:rPr>
              <a:t>No </a:t>
            </a:r>
            <a:r>
              <a:rPr lang="en-MY" b="1" dirty="0" err="1" smtClean="0">
                <a:solidFill>
                  <a:srgbClr val="FF0000"/>
                </a:solidFill>
              </a:rPr>
              <a:t>longitutional</a:t>
            </a:r>
            <a:r>
              <a:rPr lang="en-MY" b="1" dirty="0" smtClean="0">
                <a:solidFill>
                  <a:srgbClr val="FF0000"/>
                </a:solidFill>
              </a:rPr>
              <a:t> </a:t>
            </a:r>
            <a:r>
              <a:rPr lang="en-MY" b="1" dirty="0">
                <a:solidFill>
                  <a:srgbClr val="FF0000"/>
                </a:solidFill>
              </a:rPr>
              <a:t>weld lines</a:t>
            </a:r>
          </a:p>
        </p:txBody>
      </p:sp>
    </p:spTree>
    <p:extLst>
      <p:ext uri="{BB962C8B-B14F-4D97-AF65-F5344CB8AC3E}">
        <p14:creationId xmlns:p14="http://schemas.microsoft.com/office/powerpoint/2010/main" val="21826150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in  RPV head, control rod drive nozzle</a:t>
            </a:r>
          </a:p>
        </p:txBody>
      </p:sp>
      <p:pic>
        <p:nvPicPr>
          <p:cNvPr id="4" name="Picture 3"/>
          <p:cNvPicPr>
            <a:picLocks noChangeAspect="1"/>
          </p:cNvPicPr>
          <p:nvPr/>
        </p:nvPicPr>
        <p:blipFill>
          <a:blip r:embed="rId2"/>
          <a:stretch>
            <a:fillRect/>
          </a:stretch>
        </p:blipFill>
        <p:spPr>
          <a:xfrm>
            <a:off x="3657905" y="1876395"/>
            <a:ext cx="3813412" cy="4304985"/>
          </a:xfrm>
          <a:prstGeom prst="rect">
            <a:avLst/>
          </a:prstGeom>
        </p:spPr>
      </p:pic>
    </p:spTree>
    <p:extLst>
      <p:ext uri="{BB962C8B-B14F-4D97-AF65-F5344CB8AC3E}">
        <p14:creationId xmlns:p14="http://schemas.microsoft.com/office/powerpoint/2010/main" val="15682091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Welding Dilution</a:t>
            </a:r>
            <a:endParaRPr lang="en-MY" dirty="0"/>
          </a:p>
        </p:txBody>
      </p:sp>
      <p:sp>
        <p:nvSpPr>
          <p:cNvPr id="3" name="Content Placeholder 2"/>
          <p:cNvSpPr>
            <a:spLocks noGrp="1"/>
          </p:cNvSpPr>
          <p:nvPr>
            <p:ph idx="1"/>
          </p:nvPr>
        </p:nvSpPr>
        <p:spPr/>
        <p:txBody>
          <a:bodyPr/>
          <a:lstStyle/>
          <a:p>
            <a:r>
              <a:rPr lang="en-MY" dirty="0"/>
              <a:t>The dilution in welding terms is defined as the weight of the base metal melted divided by the total weight of the weld metal. </a:t>
            </a:r>
            <a:endParaRPr lang="en-MY" dirty="0" smtClean="0"/>
          </a:p>
          <a:p>
            <a:r>
              <a:rPr lang="en-MY" dirty="0" smtClean="0"/>
              <a:t>For </a:t>
            </a:r>
            <a:r>
              <a:rPr lang="en-MY" dirty="0"/>
              <a:t>example, if we have a dilution of 0.40, the fraction of the weld metal that came from the consumable electrode is 0.60.</a:t>
            </a:r>
          </a:p>
        </p:txBody>
      </p:sp>
    </p:spTree>
    <p:extLst>
      <p:ext uri="{BB962C8B-B14F-4D97-AF65-F5344CB8AC3E}">
        <p14:creationId xmlns:p14="http://schemas.microsoft.com/office/powerpoint/2010/main" val="159512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Thermal Cycle</a:t>
            </a:r>
            <a:endParaRPr lang="en-MY" dirty="0"/>
          </a:p>
        </p:txBody>
      </p:sp>
      <p:sp>
        <p:nvSpPr>
          <p:cNvPr id="3" name="Content Placeholder 2"/>
          <p:cNvSpPr>
            <a:spLocks noGrp="1"/>
          </p:cNvSpPr>
          <p:nvPr>
            <p:ph idx="1"/>
          </p:nvPr>
        </p:nvSpPr>
        <p:spPr/>
        <p:txBody>
          <a:bodyPr/>
          <a:lstStyle/>
          <a:p>
            <a:r>
              <a:rPr lang="en-MY" dirty="0"/>
              <a:t>There is an influence of localized reheating and chilling during the overlapping of </a:t>
            </a:r>
            <a:r>
              <a:rPr lang="en-MY" dirty="0" smtClean="0"/>
              <a:t>successive </a:t>
            </a:r>
            <a:r>
              <a:rPr lang="en-MY" dirty="0"/>
              <a:t>weld metal. </a:t>
            </a:r>
            <a:endParaRPr lang="en-MY" dirty="0" smtClean="0"/>
          </a:p>
          <a:p>
            <a:r>
              <a:rPr lang="en-MY" dirty="0" smtClean="0"/>
              <a:t>Regions </a:t>
            </a:r>
            <a:r>
              <a:rPr lang="en-MY" dirty="0"/>
              <a:t>adjacent to each new weld bead experience </a:t>
            </a:r>
            <a:r>
              <a:rPr lang="en-MY" dirty="0" smtClean="0"/>
              <a:t>short-time</a:t>
            </a:r>
            <a:r>
              <a:rPr lang="en-MY" dirty="0"/>
              <a:t>, </a:t>
            </a:r>
            <a:r>
              <a:rPr lang="en-MY" dirty="0" smtClean="0"/>
              <a:t>high-temperature </a:t>
            </a:r>
            <a:r>
              <a:rPr lang="en-MY" dirty="0"/>
              <a:t>reheats. </a:t>
            </a:r>
            <a:endParaRPr lang="en-MY" dirty="0" smtClean="0"/>
          </a:p>
          <a:p>
            <a:r>
              <a:rPr lang="en-MY" dirty="0" smtClean="0"/>
              <a:t>Then </a:t>
            </a:r>
            <a:r>
              <a:rPr lang="en-MY" dirty="0"/>
              <a:t>considerable variations in dislocation density </a:t>
            </a:r>
            <a:r>
              <a:rPr lang="en-MY" dirty="0" smtClean="0"/>
              <a:t>also </a:t>
            </a:r>
            <a:r>
              <a:rPr lang="en-MY" dirty="0"/>
              <a:t>occur depending upon position in the welds, resulting in the heterogeneous </a:t>
            </a:r>
            <a:r>
              <a:rPr lang="en-MY" dirty="0" smtClean="0"/>
              <a:t>hardness </a:t>
            </a:r>
            <a:r>
              <a:rPr lang="en-MY" dirty="0"/>
              <a:t>distribution. </a:t>
            </a:r>
            <a:endParaRPr lang="en-MY" dirty="0" smtClean="0"/>
          </a:p>
          <a:p>
            <a:r>
              <a:rPr lang="en-MY" dirty="0" smtClean="0"/>
              <a:t>Shrinkage </a:t>
            </a:r>
            <a:r>
              <a:rPr lang="en-MY" dirty="0"/>
              <a:t>and thermal stresses experienced on welding cause </a:t>
            </a:r>
            <a:r>
              <a:rPr lang="en-MY" dirty="0" smtClean="0"/>
              <a:t>significant </a:t>
            </a:r>
            <a:r>
              <a:rPr lang="en-MY" dirty="0"/>
              <a:t>deformation of inner weld bead compared to surface bead. </a:t>
            </a:r>
            <a:r>
              <a:rPr lang="en-MY" dirty="0" smtClean="0"/>
              <a:t>These </a:t>
            </a:r>
            <a:r>
              <a:rPr lang="en-MY" dirty="0"/>
              <a:t>also </a:t>
            </a:r>
            <a:r>
              <a:rPr lang="en-MY" dirty="0" smtClean="0"/>
              <a:t>affect </a:t>
            </a:r>
            <a:r>
              <a:rPr lang="en-MY" dirty="0"/>
              <a:t>on the surrounding parent metals. </a:t>
            </a:r>
          </a:p>
        </p:txBody>
      </p:sp>
    </p:spTree>
    <p:extLst>
      <p:ext uri="{BB962C8B-B14F-4D97-AF65-F5344CB8AC3E}">
        <p14:creationId xmlns:p14="http://schemas.microsoft.com/office/powerpoint/2010/main" val="42630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Post Weld Heat Treatment</a:t>
            </a:r>
            <a:endParaRPr lang="en-MY" dirty="0"/>
          </a:p>
        </p:txBody>
      </p:sp>
      <p:sp>
        <p:nvSpPr>
          <p:cNvPr id="3" name="Content Placeholder 2"/>
          <p:cNvSpPr>
            <a:spLocks noGrp="1"/>
          </p:cNvSpPr>
          <p:nvPr>
            <p:ph idx="1"/>
          </p:nvPr>
        </p:nvSpPr>
        <p:spPr/>
        <p:txBody>
          <a:bodyPr>
            <a:normAutofit/>
          </a:bodyPr>
          <a:lstStyle/>
          <a:p>
            <a:r>
              <a:rPr lang="en-MY" dirty="0"/>
              <a:t>Post Weld Heat Treatment is performed after welding, generally at a higher temperature and with different objectives than Preheat/</a:t>
            </a:r>
            <a:r>
              <a:rPr lang="en-MY" dirty="0" err="1"/>
              <a:t>Interpass</a:t>
            </a:r>
            <a:r>
              <a:rPr lang="en-MY" dirty="0"/>
              <a:t> heating. </a:t>
            </a:r>
            <a:endParaRPr lang="en-MY" dirty="0" smtClean="0"/>
          </a:p>
          <a:p>
            <a:r>
              <a:rPr lang="en-MY" dirty="0" smtClean="0"/>
              <a:t>PWHT </a:t>
            </a:r>
            <a:r>
              <a:rPr lang="en-MY" dirty="0"/>
              <a:t>method </a:t>
            </a:r>
            <a:r>
              <a:rPr lang="en-MY" dirty="0" smtClean="0"/>
              <a:t>is applied with </a:t>
            </a:r>
            <a:r>
              <a:rPr lang="en-MY" dirty="0"/>
              <a:t>the work piece at temperatures up to 600° F (316° C</a:t>
            </a:r>
            <a:r>
              <a:rPr lang="en-MY" dirty="0" smtClean="0"/>
              <a:t>).</a:t>
            </a:r>
          </a:p>
          <a:p>
            <a:r>
              <a:rPr lang="en-MY" dirty="0"/>
              <a:t>Local PWHT of carbon and low alloy steels is typically performed below the lower critical transformation temperature and is therefore referred to as subcritical. </a:t>
            </a:r>
            <a:endParaRPr lang="en-MY" dirty="0" smtClean="0"/>
          </a:p>
          <a:p>
            <a:r>
              <a:rPr lang="en-MY" dirty="0" smtClean="0"/>
              <a:t>The </a:t>
            </a:r>
            <a:r>
              <a:rPr lang="en-MY" dirty="0"/>
              <a:t>lower and upper critical transformation temperatures indicate where the crystal structure of steel begins and finally completes a change from body </a:t>
            </a:r>
            <a:r>
              <a:rPr lang="en-MY" dirty="0" err="1"/>
              <a:t>centered</a:t>
            </a:r>
            <a:r>
              <a:rPr lang="en-MY" dirty="0"/>
              <a:t> </a:t>
            </a:r>
            <a:r>
              <a:rPr lang="en-MY" dirty="0" smtClean="0"/>
              <a:t>cubic (BCC) </a:t>
            </a:r>
            <a:r>
              <a:rPr lang="en-MY" dirty="0"/>
              <a:t>to face </a:t>
            </a:r>
            <a:r>
              <a:rPr lang="en-MY" dirty="0" err="1"/>
              <a:t>centered</a:t>
            </a:r>
            <a:r>
              <a:rPr lang="en-MY" dirty="0"/>
              <a:t> cubic </a:t>
            </a:r>
            <a:r>
              <a:rPr lang="en-MY" dirty="0" smtClean="0"/>
              <a:t>(FCC) upon </a:t>
            </a:r>
            <a:r>
              <a:rPr lang="en-MY" dirty="0"/>
              <a:t>heating (the reverse upon cooling). </a:t>
            </a:r>
            <a:endParaRPr lang="en-MY" dirty="0" smtClean="0"/>
          </a:p>
        </p:txBody>
      </p:sp>
    </p:spTree>
    <p:extLst>
      <p:ext uri="{BB962C8B-B14F-4D97-AF65-F5344CB8AC3E}">
        <p14:creationId xmlns:p14="http://schemas.microsoft.com/office/powerpoint/2010/main" val="304612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There are several reasons why local supercritical PWHT (above the upper critical transformation temperature) such as annealing </a:t>
            </a:r>
            <a:r>
              <a:rPr lang="en-MY" dirty="0" smtClean="0"/>
              <a:t>is </a:t>
            </a:r>
            <a:r>
              <a:rPr lang="en-MY" dirty="0"/>
              <a:t>not desirable. </a:t>
            </a:r>
            <a:endParaRPr lang="en-MY" dirty="0" smtClean="0"/>
          </a:p>
          <a:p>
            <a:r>
              <a:rPr lang="en-MY" dirty="0"/>
              <a:t>T</a:t>
            </a:r>
            <a:r>
              <a:rPr lang="en-MY" dirty="0" smtClean="0"/>
              <a:t>he </a:t>
            </a:r>
            <a:r>
              <a:rPr lang="en-MY" dirty="0"/>
              <a:t>temperature gradients inherent to local PWHT would produce subcritical, </a:t>
            </a:r>
            <a:r>
              <a:rPr lang="en-MY" dirty="0" err="1"/>
              <a:t>intercritical</a:t>
            </a:r>
            <a:r>
              <a:rPr lang="en-MY" dirty="0"/>
              <a:t> and supercritical temperature regions. </a:t>
            </a:r>
            <a:endParaRPr lang="en-MY" dirty="0" smtClean="0"/>
          </a:p>
          <a:p>
            <a:r>
              <a:rPr lang="en-MY" dirty="0" smtClean="0"/>
              <a:t>Depending </a:t>
            </a:r>
            <a:r>
              <a:rPr lang="en-MY" dirty="0"/>
              <a:t>upon the prior heat treatment of the material, this could result in a detrimental effect upon properties (tensile/yield strength and impact toughness) and/or local inhomogeneity (irregularity). </a:t>
            </a:r>
            <a:endParaRPr lang="en-MY" dirty="0" smtClean="0"/>
          </a:p>
          <a:p>
            <a:r>
              <a:rPr lang="en-MY" dirty="0" smtClean="0"/>
              <a:t>Additionally</a:t>
            </a:r>
            <a:r>
              <a:rPr lang="en-MY" dirty="0"/>
              <a:t>, reduced material strength at supercritical temperatures creates a greater likelihood for distortion.</a:t>
            </a:r>
          </a:p>
        </p:txBody>
      </p:sp>
    </p:spTree>
    <p:extLst>
      <p:ext uri="{BB962C8B-B14F-4D97-AF65-F5344CB8AC3E}">
        <p14:creationId xmlns:p14="http://schemas.microsoft.com/office/powerpoint/2010/main" val="150224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Benefits</a:t>
            </a:r>
            <a:endParaRPr lang="en-MY" dirty="0"/>
          </a:p>
        </p:txBody>
      </p:sp>
      <p:sp>
        <p:nvSpPr>
          <p:cNvPr id="3" name="Content Placeholder 2"/>
          <p:cNvSpPr>
            <a:spLocks noGrp="1"/>
          </p:cNvSpPr>
          <p:nvPr>
            <p:ph idx="1"/>
          </p:nvPr>
        </p:nvSpPr>
        <p:spPr/>
        <p:txBody>
          <a:bodyPr/>
          <a:lstStyle/>
          <a:p>
            <a:r>
              <a:rPr lang="en-MY" dirty="0" smtClean="0"/>
              <a:t>Three </a:t>
            </a:r>
            <a:r>
              <a:rPr lang="en-MY" dirty="0"/>
              <a:t>primary benefits of PWHT are recognized. </a:t>
            </a:r>
            <a:endParaRPr lang="en-MY" dirty="0" smtClean="0"/>
          </a:p>
          <a:p>
            <a:r>
              <a:rPr lang="en-MY" dirty="0" smtClean="0"/>
              <a:t>These </a:t>
            </a:r>
            <a:r>
              <a:rPr lang="en-MY" dirty="0"/>
              <a:t>are tempering, relaxation of residual stresses and hydrogen removal. </a:t>
            </a:r>
            <a:endParaRPr lang="en-MY" dirty="0" smtClean="0"/>
          </a:p>
          <a:p>
            <a:r>
              <a:rPr lang="en-MY" dirty="0" smtClean="0"/>
              <a:t>Consequential </a:t>
            </a:r>
            <a:r>
              <a:rPr lang="en-MY" dirty="0"/>
              <a:t>benefits such as avoidance of hydrogen induced cracking, dimensional stability, and improved ductility toughness and corrosion resistance result from the primary benefits. </a:t>
            </a:r>
            <a:endParaRPr lang="en-MY" dirty="0" smtClean="0"/>
          </a:p>
          <a:p>
            <a:r>
              <a:rPr lang="en-MY" dirty="0" smtClean="0"/>
              <a:t>It </a:t>
            </a:r>
            <a:r>
              <a:rPr lang="en-MY" dirty="0"/>
              <a:t>is important that PWHT conditions be determined based upon the desired objectives. With regard to local PWHT this is especially true for stress relaxation.</a:t>
            </a:r>
          </a:p>
        </p:txBody>
      </p:sp>
    </p:spTree>
    <p:extLst>
      <p:ext uri="{BB962C8B-B14F-4D97-AF65-F5344CB8AC3E}">
        <p14:creationId xmlns:p14="http://schemas.microsoft.com/office/powerpoint/2010/main" val="273649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Adverse effects</a:t>
            </a:r>
            <a:endParaRPr lang="en-MY" dirty="0"/>
          </a:p>
        </p:txBody>
      </p:sp>
      <p:sp>
        <p:nvSpPr>
          <p:cNvPr id="3" name="Content Placeholder 2"/>
          <p:cNvSpPr>
            <a:spLocks noGrp="1"/>
          </p:cNvSpPr>
          <p:nvPr>
            <p:ph idx="1"/>
          </p:nvPr>
        </p:nvSpPr>
        <p:spPr/>
        <p:txBody>
          <a:bodyPr/>
          <a:lstStyle/>
          <a:p>
            <a:r>
              <a:rPr lang="en-MY" dirty="0"/>
              <a:t> The adverse effects can include decreased tensile strength, reduced creep </a:t>
            </a:r>
            <a:r>
              <a:rPr lang="en-MY" dirty="0" smtClean="0"/>
              <a:t>strength and generally </a:t>
            </a:r>
            <a:r>
              <a:rPr lang="en-MY" dirty="0"/>
              <a:t>caused by embrittlement due to precipitate </a:t>
            </a:r>
            <a:r>
              <a:rPr lang="en-MY" dirty="0" smtClean="0"/>
              <a:t>formation</a:t>
            </a:r>
          </a:p>
          <a:p>
            <a:r>
              <a:rPr lang="en-MY" dirty="0" smtClean="0"/>
              <a:t>The </a:t>
            </a:r>
            <a:r>
              <a:rPr lang="en-MY" dirty="0"/>
              <a:t>influence of PWHT on properties primarily depends upon the composition of the weld metal and base metal and prior thermal and mechanical processing of the base metal. </a:t>
            </a:r>
            <a:endParaRPr lang="en-MY" dirty="0" smtClean="0"/>
          </a:p>
          <a:p>
            <a:r>
              <a:rPr lang="en-MY" dirty="0" smtClean="0"/>
              <a:t>If </a:t>
            </a:r>
            <a:r>
              <a:rPr lang="en-MY" dirty="0"/>
              <a:t>PWHT is run at higher than specified temperatures and / or longer specified soak times the work piece can become more brittle than desired.</a:t>
            </a:r>
          </a:p>
        </p:txBody>
      </p:sp>
    </p:spTree>
    <p:extLst>
      <p:ext uri="{BB962C8B-B14F-4D97-AF65-F5344CB8AC3E}">
        <p14:creationId xmlns:p14="http://schemas.microsoft.com/office/powerpoint/2010/main" val="26435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Heat Affected Zone</a:t>
            </a:r>
            <a:endParaRPr lang="en-MY" dirty="0"/>
          </a:p>
        </p:txBody>
      </p:sp>
      <p:pic>
        <p:nvPicPr>
          <p:cNvPr id="4" name="Picture 3"/>
          <p:cNvPicPr>
            <a:picLocks noChangeAspect="1"/>
          </p:cNvPicPr>
          <p:nvPr/>
        </p:nvPicPr>
        <p:blipFill>
          <a:blip r:embed="rId2"/>
          <a:stretch>
            <a:fillRect/>
          </a:stretch>
        </p:blipFill>
        <p:spPr>
          <a:xfrm>
            <a:off x="2852988" y="1737360"/>
            <a:ext cx="6076950" cy="4562475"/>
          </a:xfrm>
          <a:prstGeom prst="rect">
            <a:avLst/>
          </a:prstGeom>
        </p:spPr>
      </p:pic>
    </p:spTree>
    <p:extLst>
      <p:ext uri="{BB962C8B-B14F-4D97-AF65-F5344CB8AC3E}">
        <p14:creationId xmlns:p14="http://schemas.microsoft.com/office/powerpoint/2010/main" val="1220841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1.Major </a:t>
            </a:r>
            <a:r>
              <a:rPr lang="en-MY" dirty="0"/>
              <a:t>Structural Materials</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3548529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I</a:t>
            </a:r>
            <a:r>
              <a:rPr lang="en-MY" dirty="0" smtClean="0"/>
              <a:t>s </a:t>
            </a:r>
            <a:r>
              <a:rPr lang="en-MY" dirty="0"/>
              <a:t>the area of base material, either a </a:t>
            </a:r>
            <a:r>
              <a:rPr lang="en-MY" dirty="0" smtClean="0"/>
              <a:t>metal, </a:t>
            </a:r>
            <a:r>
              <a:rPr lang="en-MY" dirty="0"/>
              <a:t>which is not melted and has had its microstructure and properties altered by welding or heat intensive cutting </a:t>
            </a:r>
            <a:r>
              <a:rPr lang="en-MY" dirty="0" smtClean="0"/>
              <a:t>operations</a:t>
            </a:r>
          </a:p>
          <a:p>
            <a:r>
              <a:rPr lang="en-MY" dirty="0"/>
              <a:t>The heat from the welding process and subsequent re-cooling causes this change from the weld </a:t>
            </a:r>
            <a:r>
              <a:rPr lang="en-MY" dirty="0" smtClean="0"/>
              <a:t>interface</a:t>
            </a:r>
          </a:p>
          <a:p>
            <a:r>
              <a:rPr lang="en-MY" dirty="0" smtClean="0"/>
              <a:t>The </a:t>
            </a:r>
            <a:r>
              <a:rPr lang="en-MY" dirty="0"/>
              <a:t>heat-affected zone adjacent to weld fusion </a:t>
            </a:r>
            <a:r>
              <a:rPr lang="en-MY" dirty="0" smtClean="0"/>
              <a:t>line </a:t>
            </a:r>
            <a:r>
              <a:rPr lang="en-MY" dirty="0"/>
              <a:t>has known to give lower toughness value </a:t>
            </a:r>
            <a:r>
              <a:rPr lang="en-MY" dirty="0" smtClean="0"/>
              <a:t>than </a:t>
            </a:r>
            <a:r>
              <a:rPr lang="en-MY" dirty="0"/>
              <a:t>other regions, since the local temperature </a:t>
            </a:r>
            <a:r>
              <a:rPr lang="en-MY" dirty="0" smtClean="0"/>
              <a:t>peak </a:t>
            </a:r>
            <a:r>
              <a:rPr lang="en-MY" dirty="0"/>
              <a:t>from the welding process rise </a:t>
            </a:r>
            <a:r>
              <a:rPr lang="en-MY" dirty="0" smtClean="0"/>
              <a:t>above1200ºC </a:t>
            </a:r>
            <a:r>
              <a:rPr lang="en-MY" dirty="0"/>
              <a:t>and the zone is cooled slowly. </a:t>
            </a:r>
          </a:p>
          <a:p>
            <a:pPr marL="87313" indent="0">
              <a:buNone/>
            </a:pPr>
            <a:r>
              <a:rPr lang="en-MY" dirty="0" smtClean="0"/>
              <a:t>The </a:t>
            </a:r>
            <a:r>
              <a:rPr lang="en-MY" dirty="0"/>
              <a:t>extent and magnitude of property change depends primarily on the base material, the weld filler metal, and the amount and concentration of heat input by the welding process.</a:t>
            </a:r>
          </a:p>
          <a:p>
            <a:endParaRPr lang="en-MY" dirty="0"/>
          </a:p>
        </p:txBody>
      </p:sp>
    </p:spTree>
    <p:extLst>
      <p:ext uri="{BB962C8B-B14F-4D97-AF65-F5344CB8AC3E}">
        <p14:creationId xmlns:p14="http://schemas.microsoft.com/office/powerpoint/2010/main" val="27338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Residual Stress</a:t>
            </a:r>
            <a:endParaRPr lang="en-MY" dirty="0"/>
          </a:p>
        </p:txBody>
      </p:sp>
      <p:sp>
        <p:nvSpPr>
          <p:cNvPr id="3" name="Content Placeholder 2"/>
          <p:cNvSpPr>
            <a:spLocks noGrp="1"/>
          </p:cNvSpPr>
          <p:nvPr>
            <p:ph idx="1"/>
          </p:nvPr>
        </p:nvSpPr>
        <p:spPr/>
        <p:txBody>
          <a:bodyPr/>
          <a:lstStyle/>
          <a:p>
            <a:r>
              <a:rPr lang="en-MY" b="1" dirty="0"/>
              <a:t>Residual stresses</a:t>
            </a:r>
            <a:r>
              <a:rPr lang="en-MY" dirty="0"/>
              <a:t> are </a:t>
            </a:r>
            <a:r>
              <a:rPr lang="en-MY" dirty="0" smtClean="0"/>
              <a:t>stresses that </a:t>
            </a:r>
            <a:r>
              <a:rPr lang="en-MY" dirty="0"/>
              <a:t>remain in a solid material after the original cause of the stresses has been removed. Residual stress may be desirable or undesirable</a:t>
            </a:r>
            <a:r>
              <a:rPr lang="en-MY" dirty="0" smtClean="0"/>
              <a:t>.</a:t>
            </a:r>
          </a:p>
          <a:p>
            <a:r>
              <a:rPr lang="en-MY" dirty="0"/>
              <a:t>Residual stresses can occur through a variety of mechanisms including </a:t>
            </a:r>
            <a:r>
              <a:rPr lang="en-MY" dirty="0" smtClean="0"/>
              <a:t>plastic deformations</a:t>
            </a:r>
            <a:r>
              <a:rPr lang="en-MY" dirty="0"/>
              <a:t>, temperature gradients (during thermal cycle) or structural changes (phase transformation). </a:t>
            </a:r>
            <a:endParaRPr lang="en-MY" dirty="0" smtClean="0"/>
          </a:p>
          <a:p>
            <a:r>
              <a:rPr lang="en-MY" dirty="0" smtClean="0"/>
              <a:t>Heat </a:t>
            </a:r>
            <a:r>
              <a:rPr lang="en-MY" dirty="0"/>
              <a:t>from welding may cause localized expansion, which is taken up during welding by either the molten metal or the placement of parts being welded. </a:t>
            </a:r>
            <a:endParaRPr lang="en-MY" dirty="0" smtClean="0"/>
          </a:p>
          <a:p>
            <a:r>
              <a:rPr lang="en-MY" dirty="0" smtClean="0"/>
              <a:t>When </a:t>
            </a:r>
            <a:r>
              <a:rPr lang="en-MY" dirty="0"/>
              <a:t>the finished weldment cools, some areas cool and contract more than others, leaving residual stresses.</a:t>
            </a:r>
            <a:endParaRPr lang="en-MY" dirty="0" smtClean="0"/>
          </a:p>
          <a:p>
            <a:endParaRPr lang="en-MY" dirty="0"/>
          </a:p>
        </p:txBody>
      </p:sp>
    </p:spTree>
    <p:extLst>
      <p:ext uri="{BB962C8B-B14F-4D97-AF65-F5344CB8AC3E}">
        <p14:creationId xmlns:p14="http://schemas.microsoft.com/office/powerpoint/2010/main" val="25815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RS in Cladding</a:t>
            </a:r>
            <a:endParaRPr lang="en-MY" dirty="0"/>
          </a:p>
        </p:txBody>
      </p:sp>
      <p:sp>
        <p:nvSpPr>
          <p:cNvPr id="3" name="Content Placeholder 2"/>
          <p:cNvSpPr>
            <a:spLocks noGrp="1"/>
          </p:cNvSpPr>
          <p:nvPr>
            <p:ph idx="1"/>
          </p:nvPr>
        </p:nvSpPr>
        <p:spPr>
          <a:xfrm>
            <a:off x="1097280" y="1845734"/>
            <a:ext cx="5526804" cy="4023360"/>
          </a:xfrm>
        </p:spPr>
        <p:txBody>
          <a:bodyPr/>
          <a:lstStyle/>
          <a:p>
            <a:r>
              <a:rPr lang="en-MY" dirty="0"/>
              <a:t>The  profile  and  magnitude  of  the  cladding  residual  stresses  depend  mainly  upon  </a:t>
            </a:r>
            <a:r>
              <a:rPr lang="en-MY" dirty="0" smtClean="0"/>
              <a:t>cladding composition</a:t>
            </a:r>
            <a:r>
              <a:rPr lang="en-MY" dirty="0"/>
              <a:t>,  cladding  thickness,  clad  component  geometry  and  temperature.  </a:t>
            </a:r>
            <a:endParaRPr lang="en-MY" dirty="0" smtClean="0"/>
          </a:p>
          <a:p>
            <a:r>
              <a:rPr lang="en-MY" dirty="0" smtClean="0"/>
              <a:t>The  </a:t>
            </a:r>
            <a:r>
              <a:rPr lang="en-MY" dirty="0"/>
              <a:t>peak  of  the </a:t>
            </a:r>
            <a:r>
              <a:rPr lang="en-MY" dirty="0" smtClean="0"/>
              <a:t>cladding </a:t>
            </a:r>
            <a:r>
              <a:rPr lang="en-MY" dirty="0"/>
              <a:t>residual stresses is about 2-3 mm under the surface of the clad layer, and values in the </a:t>
            </a:r>
            <a:r>
              <a:rPr lang="en-MY" dirty="0" smtClean="0"/>
              <a:t>range </a:t>
            </a:r>
            <a:r>
              <a:rPr lang="en-MY" dirty="0"/>
              <a:t>of 150 and 500 MPa are reported. </a:t>
            </a:r>
          </a:p>
        </p:txBody>
      </p:sp>
      <p:pic>
        <p:nvPicPr>
          <p:cNvPr id="4" name="Picture 3"/>
          <p:cNvPicPr>
            <a:picLocks noChangeAspect="1"/>
          </p:cNvPicPr>
          <p:nvPr/>
        </p:nvPicPr>
        <p:blipFill>
          <a:blip r:embed="rId2"/>
          <a:stretch>
            <a:fillRect/>
          </a:stretch>
        </p:blipFill>
        <p:spPr>
          <a:xfrm>
            <a:off x="6831330" y="1961939"/>
            <a:ext cx="4324350" cy="3790950"/>
          </a:xfrm>
          <a:prstGeom prst="rect">
            <a:avLst/>
          </a:prstGeom>
        </p:spPr>
      </p:pic>
    </p:spTree>
    <p:extLst>
      <p:ext uri="{BB962C8B-B14F-4D97-AF65-F5344CB8AC3E}">
        <p14:creationId xmlns:p14="http://schemas.microsoft.com/office/powerpoint/2010/main" val="33142574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dirty="0" smtClean="0"/>
              <a:t>A </a:t>
            </a:r>
            <a:r>
              <a:rPr lang="en-MY" dirty="0"/>
              <a:t>peak value of cladding residual stresses in the whole clad layer to be equal  to  the  yield  strength  of  the  cladding  material  (around  300  MPa)  at  room  temperature. </a:t>
            </a:r>
            <a:endParaRPr lang="en-MY" dirty="0" smtClean="0"/>
          </a:p>
          <a:p>
            <a:r>
              <a:rPr lang="en-MY" dirty="0"/>
              <a:t>Providing that the clad component has received </a:t>
            </a:r>
            <a:r>
              <a:rPr lang="en-MY" dirty="0" smtClean="0"/>
              <a:t>PWHT, </a:t>
            </a:r>
            <a:r>
              <a:rPr lang="en-MY" dirty="0"/>
              <a:t>it can be </a:t>
            </a:r>
            <a:r>
              <a:rPr lang="en-MY" dirty="0" smtClean="0"/>
              <a:t>assumed </a:t>
            </a:r>
            <a:r>
              <a:rPr lang="en-MY" dirty="0"/>
              <a:t>no residual stresses in the underlying base material</a:t>
            </a:r>
            <a:r>
              <a:rPr lang="en-MY" dirty="0" smtClean="0"/>
              <a:t>.</a:t>
            </a:r>
          </a:p>
          <a:p>
            <a:r>
              <a:rPr lang="en-MY" dirty="0" smtClean="0"/>
              <a:t>For </a:t>
            </a:r>
            <a:r>
              <a:rPr lang="en-MY" dirty="0"/>
              <a:t>the nuclear pressure vessel, it is </a:t>
            </a:r>
            <a:r>
              <a:rPr lang="en-MY" dirty="0" smtClean="0"/>
              <a:t>also </a:t>
            </a:r>
            <a:r>
              <a:rPr lang="en-MY" dirty="0"/>
              <a:t>reasonable to assume that the cladding stress free temperature is at the operation temperature </a:t>
            </a:r>
            <a:r>
              <a:rPr lang="en-MY" dirty="0" smtClean="0"/>
              <a:t>of </a:t>
            </a:r>
            <a:r>
              <a:rPr lang="en-MY" dirty="0"/>
              <a:t>the vessel (around 300 °</a:t>
            </a:r>
            <a:r>
              <a:rPr lang="en-MY" dirty="0" smtClean="0"/>
              <a:t>C).</a:t>
            </a:r>
          </a:p>
          <a:p>
            <a:r>
              <a:rPr lang="en-MY" dirty="0" smtClean="0"/>
              <a:t>The </a:t>
            </a:r>
            <a:r>
              <a:rPr lang="en-MY" dirty="0"/>
              <a:t>cladding residual stresses have negligible influence on </a:t>
            </a:r>
            <a:r>
              <a:rPr lang="en-MY" dirty="0" err="1"/>
              <a:t>subclad</a:t>
            </a:r>
            <a:r>
              <a:rPr lang="en-MY" dirty="0"/>
              <a:t> crack </a:t>
            </a:r>
            <a:r>
              <a:rPr lang="en-MY" dirty="0" smtClean="0"/>
              <a:t>behaviour </a:t>
            </a:r>
            <a:r>
              <a:rPr lang="en-MY" dirty="0"/>
              <a:t>in clad </a:t>
            </a:r>
            <a:r>
              <a:rPr lang="en-MY" dirty="0" smtClean="0"/>
              <a:t>components </a:t>
            </a:r>
            <a:r>
              <a:rPr lang="en-MY" dirty="0"/>
              <a:t>(receiving PWHT</a:t>
            </a:r>
            <a:r>
              <a:rPr lang="en-MY" dirty="0" smtClean="0"/>
              <a:t>).</a:t>
            </a:r>
          </a:p>
          <a:p>
            <a:r>
              <a:rPr lang="en-MY" dirty="0" smtClean="0"/>
              <a:t>It </a:t>
            </a:r>
            <a:r>
              <a:rPr lang="en-MY" dirty="0"/>
              <a:t>has also been shown that the crack growth </a:t>
            </a:r>
            <a:r>
              <a:rPr lang="en-MY" dirty="0" smtClean="0"/>
              <a:t>for  </a:t>
            </a:r>
            <a:r>
              <a:rPr lang="en-MY" dirty="0" err="1"/>
              <a:t>subclad</a:t>
            </a:r>
            <a:r>
              <a:rPr lang="en-MY" dirty="0"/>
              <a:t>  cracks  would  be  towards  the  base  material  direction,  and  the  clad  layer  mainly </a:t>
            </a:r>
            <a:r>
              <a:rPr lang="en-MY" dirty="0" smtClean="0"/>
              <a:t>remains </a:t>
            </a:r>
            <a:r>
              <a:rPr lang="en-MY" dirty="0"/>
              <a:t>intact during the loading. </a:t>
            </a:r>
          </a:p>
        </p:txBody>
      </p:sp>
    </p:spTree>
    <p:extLst>
      <p:ext uri="{BB962C8B-B14F-4D97-AF65-F5344CB8AC3E}">
        <p14:creationId xmlns:p14="http://schemas.microsoft.com/office/powerpoint/2010/main" val="3715963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2574758"/>
            <a:ext cx="10058400" cy="1750354"/>
          </a:xfrm>
        </p:spPr>
        <p:txBody>
          <a:bodyPr>
            <a:normAutofit fontScale="90000"/>
          </a:bodyPr>
          <a:lstStyle/>
          <a:p>
            <a:r>
              <a:rPr lang="en-MY" dirty="0" smtClean="0"/>
              <a:t/>
            </a:r>
            <a:br>
              <a:rPr lang="en-MY" dirty="0" smtClean="0"/>
            </a:br>
            <a:r>
              <a:rPr lang="en-MY" dirty="0"/>
              <a:t/>
            </a:r>
            <a:br>
              <a:rPr lang="en-MY" dirty="0"/>
            </a:br>
            <a:r>
              <a:rPr lang="en-MY" dirty="0" smtClean="0"/>
              <a:t/>
            </a:r>
            <a:br>
              <a:rPr lang="en-MY" dirty="0" smtClean="0"/>
            </a:br>
            <a:r>
              <a:rPr lang="en-MY" dirty="0" smtClean="0"/>
              <a:t>4. Radiation </a:t>
            </a:r>
            <a:r>
              <a:rPr lang="en-MY" dirty="0"/>
              <a:t>Effects in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25872169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Formation of radiation defects</a:t>
            </a:r>
          </a:p>
        </p:txBody>
      </p:sp>
      <p:sp>
        <p:nvSpPr>
          <p:cNvPr id="3" name="Content Placeholder 2"/>
          <p:cNvSpPr>
            <a:spLocks noGrp="1"/>
          </p:cNvSpPr>
          <p:nvPr>
            <p:ph idx="1"/>
          </p:nvPr>
        </p:nvSpPr>
        <p:spPr>
          <a:xfrm>
            <a:off x="1097280" y="1845734"/>
            <a:ext cx="10058400" cy="741055"/>
          </a:xfrm>
        </p:spPr>
        <p:txBody>
          <a:bodyPr/>
          <a:lstStyle/>
          <a:p>
            <a:r>
              <a:rPr lang="en-MY" dirty="0"/>
              <a:t>Interstitial cluster, dislocation loop </a:t>
            </a:r>
            <a:r>
              <a:rPr lang="en-MY" dirty="0" smtClean="0"/>
              <a:t>, Vacancy </a:t>
            </a:r>
            <a:r>
              <a:rPr lang="en-MY" dirty="0"/>
              <a:t>cluster, Stacking fault tetrahedron, Cavity (He bubble, void</a:t>
            </a:r>
            <a:r>
              <a:rPr lang="en-MY" dirty="0" smtClean="0"/>
              <a:t>), Precipitates </a:t>
            </a:r>
            <a:endParaRPr lang="en-MY" dirty="0"/>
          </a:p>
        </p:txBody>
      </p:sp>
      <p:pic>
        <p:nvPicPr>
          <p:cNvPr id="4" name="Picture 3"/>
          <p:cNvPicPr>
            <a:picLocks noChangeAspect="1"/>
          </p:cNvPicPr>
          <p:nvPr/>
        </p:nvPicPr>
        <p:blipFill>
          <a:blip r:embed="rId3"/>
          <a:stretch>
            <a:fillRect/>
          </a:stretch>
        </p:blipFill>
        <p:spPr>
          <a:xfrm>
            <a:off x="1834935" y="2424637"/>
            <a:ext cx="8067055" cy="3804253"/>
          </a:xfrm>
          <a:prstGeom prst="rect">
            <a:avLst/>
          </a:prstGeom>
        </p:spPr>
      </p:pic>
    </p:spTree>
    <p:extLst>
      <p:ext uri="{BB962C8B-B14F-4D97-AF65-F5344CB8AC3E}">
        <p14:creationId xmlns:p14="http://schemas.microsoft.com/office/powerpoint/2010/main" val="21757062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Irradiation Hardening</a:t>
            </a:r>
          </a:p>
        </p:txBody>
      </p:sp>
      <p:sp>
        <p:nvSpPr>
          <p:cNvPr id="4" name="Content Placeholder 2"/>
          <p:cNvSpPr>
            <a:spLocks noGrp="1"/>
          </p:cNvSpPr>
          <p:nvPr>
            <p:ph idx="1"/>
          </p:nvPr>
        </p:nvSpPr>
        <p:spPr>
          <a:xfrm>
            <a:off x="1097280" y="1833702"/>
            <a:ext cx="10058400" cy="4023360"/>
          </a:xfrm>
        </p:spPr>
        <p:txBody>
          <a:bodyPr/>
          <a:lstStyle/>
          <a:p>
            <a:r>
              <a:rPr lang="en-MY" dirty="0"/>
              <a:t>In austenitic stainless steels, 0.2% offset stress increases with </a:t>
            </a:r>
            <a:r>
              <a:rPr lang="en-MY" dirty="0" smtClean="0"/>
              <a:t>increasing </a:t>
            </a:r>
            <a:r>
              <a:rPr lang="en-MY" dirty="0" smtClean="0"/>
              <a:t>dose </a:t>
            </a:r>
            <a:endParaRPr lang="en-MY" dirty="0"/>
          </a:p>
        </p:txBody>
      </p:sp>
      <p:pic>
        <p:nvPicPr>
          <p:cNvPr id="5" name="Picture 4"/>
          <p:cNvPicPr>
            <a:picLocks noChangeAspect="1"/>
          </p:cNvPicPr>
          <p:nvPr/>
        </p:nvPicPr>
        <p:blipFill>
          <a:blip r:embed="rId3"/>
          <a:stretch>
            <a:fillRect/>
          </a:stretch>
        </p:blipFill>
        <p:spPr>
          <a:xfrm>
            <a:off x="944395" y="2337019"/>
            <a:ext cx="3974597" cy="3640449"/>
          </a:xfrm>
          <a:prstGeom prst="rect">
            <a:avLst/>
          </a:prstGeom>
        </p:spPr>
      </p:pic>
      <p:pic>
        <p:nvPicPr>
          <p:cNvPr id="6" name="Picture 5"/>
          <p:cNvPicPr>
            <a:picLocks noChangeAspect="1"/>
          </p:cNvPicPr>
          <p:nvPr/>
        </p:nvPicPr>
        <p:blipFill>
          <a:blip r:embed="rId4"/>
          <a:stretch>
            <a:fillRect/>
          </a:stretch>
        </p:blipFill>
        <p:spPr>
          <a:xfrm>
            <a:off x="5462267" y="2356246"/>
            <a:ext cx="4510645" cy="3621222"/>
          </a:xfrm>
          <a:prstGeom prst="rect">
            <a:avLst/>
          </a:prstGeom>
        </p:spPr>
      </p:pic>
    </p:spTree>
    <p:extLst>
      <p:ext uri="{BB962C8B-B14F-4D97-AF65-F5344CB8AC3E}">
        <p14:creationId xmlns:p14="http://schemas.microsoft.com/office/powerpoint/2010/main" val="17477170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2145726" y="1892968"/>
            <a:ext cx="6445530" cy="4273571"/>
          </a:xfrm>
          <a:prstGeom prst="rect">
            <a:avLst/>
          </a:prstGeom>
        </p:spPr>
      </p:pic>
      <p:sp>
        <p:nvSpPr>
          <p:cNvPr id="5" name="Rounded Rectangle 4"/>
          <p:cNvSpPr/>
          <p:nvPr/>
        </p:nvSpPr>
        <p:spPr>
          <a:xfrm>
            <a:off x="623330" y="5089359"/>
            <a:ext cx="2863516" cy="4211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Loss of ductility</a:t>
            </a:r>
            <a:endParaRPr lang="en-MY" dirty="0"/>
          </a:p>
        </p:txBody>
      </p:sp>
      <p:sp>
        <p:nvSpPr>
          <p:cNvPr id="6" name="Rounded Rectangle 5"/>
          <p:cNvSpPr/>
          <p:nvPr/>
        </p:nvSpPr>
        <p:spPr>
          <a:xfrm>
            <a:off x="7994677" y="2077453"/>
            <a:ext cx="2863516" cy="5935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Flat faces due to softening of alloy along the path</a:t>
            </a:r>
            <a:endParaRPr lang="en-MY" dirty="0"/>
          </a:p>
        </p:txBody>
      </p:sp>
    </p:spTree>
    <p:extLst>
      <p:ext uri="{BB962C8B-B14F-4D97-AF65-F5344CB8AC3E}">
        <p14:creationId xmlns:p14="http://schemas.microsoft.com/office/powerpoint/2010/main" val="150026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18522" y="1992238"/>
            <a:ext cx="5458216" cy="3765055"/>
          </a:xfrm>
          <a:prstGeom prst="rect">
            <a:avLst/>
          </a:prstGeom>
        </p:spPr>
      </p:pic>
      <p:sp>
        <p:nvSpPr>
          <p:cNvPr id="2" name="Title 1"/>
          <p:cNvSpPr>
            <a:spLocks noGrp="1"/>
          </p:cNvSpPr>
          <p:nvPr>
            <p:ph type="title"/>
          </p:nvPr>
        </p:nvSpPr>
        <p:spPr/>
        <p:txBody>
          <a:bodyPr/>
          <a:lstStyle/>
          <a:p>
            <a:r>
              <a:rPr lang="en-MY" dirty="0"/>
              <a:t> Fatigue Property </a:t>
            </a:r>
          </a:p>
        </p:txBody>
      </p:sp>
      <p:sp>
        <p:nvSpPr>
          <p:cNvPr id="3" name="Content Placeholder 2"/>
          <p:cNvSpPr>
            <a:spLocks noGrp="1"/>
          </p:cNvSpPr>
          <p:nvPr>
            <p:ph idx="1"/>
          </p:nvPr>
        </p:nvSpPr>
        <p:spPr>
          <a:xfrm>
            <a:off x="6821904" y="2731168"/>
            <a:ext cx="4333775" cy="3137926"/>
          </a:xfrm>
        </p:spPr>
        <p:txBody>
          <a:bodyPr>
            <a:normAutofit/>
          </a:bodyPr>
          <a:lstStyle/>
          <a:p>
            <a:r>
              <a:rPr lang="en-MY" dirty="0"/>
              <a:t>The lifetimes of irradiated and </a:t>
            </a:r>
            <a:r>
              <a:rPr lang="en-MY" dirty="0" err="1"/>
              <a:t>unirradiated</a:t>
            </a:r>
            <a:r>
              <a:rPr lang="en-MY" dirty="0"/>
              <a:t> materials </a:t>
            </a:r>
            <a:r>
              <a:rPr lang="en-MY" dirty="0" smtClean="0"/>
              <a:t>are almost the same. </a:t>
            </a:r>
            <a:r>
              <a:rPr lang="en-MY" dirty="0"/>
              <a:t>The observed difference </a:t>
            </a:r>
            <a:r>
              <a:rPr lang="en-MY" dirty="0" smtClean="0"/>
              <a:t>is </a:t>
            </a:r>
            <a:r>
              <a:rPr lang="en-MY" dirty="0"/>
              <a:t>the result of </a:t>
            </a:r>
            <a:r>
              <a:rPr lang="en-MY" dirty="0" smtClean="0"/>
              <a:t>degradation </a:t>
            </a:r>
            <a:r>
              <a:rPr lang="en-MY" dirty="0" smtClean="0"/>
              <a:t>due </a:t>
            </a:r>
            <a:r>
              <a:rPr lang="en-MY" dirty="0"/>
              <a:t>to irradiation, and improvement due to </a:t>
            </a:r>
            <a:r>
              <a:rPr lang="en-MY" dirty="0" smtClean="0"/>
              <a:t>hardening</a:t>
            </a:r>
            <a:r>
              <a:rPr lang="en-MY" dirty="0"/>
              <a:t>. </a:t>
            </a:r>
          </a:p>
        </p:txBody>
      </p:sp>
      <p:sp>
        <p:nvSpPr>
          <p:cNvPr id="5" name="Rectangle 4"/>
          <p:cNvSpPr/>
          <p:nvPr/>
        </p:nvSpPr>
        <p:spPr>
          <a:xfrm>
            <a:off x="786063" y="5757293"/>
            <a:ext cx="6962274" cy="646331"/>
          </a:xfrm>
          <a:prstGeom prst="rect">
            <a:avLst/>
          </a:prstGeom>
        </p:spPr>
        <p:txBody>
          <a:bodyPr wrap="square">
            <a:spAutoFit/>
          </a:bodyPr>
          <a:lstStyle/>
          <a:p>
            <a:r>
              <a:rPr lang="en-MY" dirty="0"/>
              <a:t>Fig. Fatigue life of </a:t>
            </a:r>
            <a:r>
              <a:rPr lang="en-MY" dirty="0" smtClean="0"/>
              <a:t>cold-worked </a:t>
            </a:r>
            <a:r>
              <a:rPr lang="en-MY" dirty="0"/>
              <a:t>AISI 316 stainless steel irradiated </a:t>
            </a:r>
          </a:p>
          <a:p>
            <a:r>
              <a:rPr lang="en-MY" dirty="0"/>
              <a:t>in HFIR to a maximum dose of 15 </a:t>
            </a:r>
            <a:r>
              <a:rPr lang="en-MY" dirty="0" err="1"/>
              <a:t>dpa</a:t>
            </a:r>
            <a:r>
              <a:rPr lang="en-MY" dirty="0"/>
              <a:t> and 900 </a:t>
            </a:r>
            <a:r>
              <a:rPr lang="en-MY" dirty="0" err="1"/>
              <a:t>appm</a:t>
            </a:r>
            <a:r>
              <a:rPr lang="en-MY" dirty="0"/>
              <a:t> He. </a:t>
            </a:r>
          </a:p>
        </p:txBody>
      </p:sp>
    </p:spTree>
    <p:extLst>
      <p:ext uri="{BB962C8B-B14F-4D97-AF65-F5344CB8AC3E}">
        <p14:creationId xmlns:p14="http://schemas.microsoft.com/office/powerpoint/2010/main" val="5625757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2588" y="1737360"/>
            <a:ext cx="5153892" cy="4023360"/>
          </a:xfrm>
          <a:prstGeom prst="rect">
            <a:avLst/>
          </a:prstGeom>
        </p:spPr>
      </p:pic>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6412832" y="1845734"/>
            <a:ext cx="4742848" cy="4023360"/>
          </a:xfrm>
        </p:spPr>
        <p:txBody>
          <a:bodyPr>
            <a:normAutofit/>
          </a:bodyPr>
          <a:lstStyle/>
          <a:p>
            <a:r>
              <a:rPr lang="en-MY" dirty="0" smtClean="0"/>
              <a:t>The </a:t>
            </a:r>
            <a:r>
              <a:rPr lang="en-MY" dirty="0"/>
              <a:t>lower the plastic strain, </a:t>
            </a:r>
            <a:r>
              <a:rPr lang="en-MY" dirty="0" smtClean="0"/>
              <a:t>the </a:t>
            </a:r>
            <a:r>
              <a:rPr lang="en-MY" dirty="0"/>
              <a:t>greater the decrease in lifetime. Under conditions </a:t>
            </a:r>
            <a:r>
              <a:rPr lang="en-MY" dirty="0" smtClean="0"/>
              <a:t>where </a:t>
            </a:r>
            <a:r>
              <a:rPr lang="en-MY" dirty="0"/>
              <a:t>the crack initiation phase controls the lifetime of </a:t>
            </a:r>
            <a:r>
              <a:rPr lang="en-MY" dirty="0" smtClean="0"/>
              <a:t>the </a:t>
            </a:r>
            <a:r>
              <a:rPr lang="en-MY" dirty="0" err="1"/>
              <a:t>unirradiated</a:t>
            </a:r>
            <a:r>
              <a:rPr lang="en-MY" dirty="0"/>
              <a:t> material, irradiation will result in much </a:t>
            </a:r>
            <a:r>
              <a:rPr lang="en-MY" dirty="0" smtClean="0"/>
              <a:t>earlier </a:t>
            </a:r>
            <a:r>
              <a:rPr lang="en-MY" dirty="0"/>
              <a:t>crack formation and much earlier failure. </a:t>
            </a:r>
          </a:p>
        </p:txBody>
      </p:sp>
    </p:spTree>
    <p:extLst>
      <p:ext uri="{BB962C8B-B14F-4D97-AF65-F5344CB8AC3E}">
        <p14:creationId xmlns:p14="http://schemas.microsoft.com/office/powerpoint/2010/main" val="3068692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Materials used in LWR</a:t>
            </a:r>
            <a:endParaRPr lang="en-MY" dirty="0"/>
          </a:p>
        </p:txBody>
      </p:sp>
      <p:pic>
        <p:nvPicPr>
          <p:cNvPr id="4" name="Picture 3"/>
          <p:cNvPicPr>
            <a:picLocks noChangeAspect="1"/>
          </p:cNvPicPr>
          <p:nvPr/>
        </p:nvPicPr>
        <p:blipFill>
          <a:blip r:embed="rId2"/>
          <a:stretch>
            <a:fillRect/>
          </a:stretch>
        </p:blipFill>
        <p:spPr>
          <a:xfrm>
            <a:off x="0" y="-5965"/>
            <a:ext cx="12192000" cy="6863965"/>
          </a:xfrm>
          <a:prstGeom prst="rect">
            <a:avLst/>
          </a:prstGeom>
        </p:spPr>
      </p:pic>
    </p:spTree>
    <p:extLst>
      <p:ext uri="{BB962C8B-B14F-4D97-AF65-F5344CB8AC3E}">
        <p14:creationId xmlns:p14="http://schemas.microsoft.com/office/powerpoint/2010/main" val="200932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Creep</a:t>
            </a:r>
          </a:p>
        </p:txBody>
      </p:sp>
      <p:sp>
        <p:nvSpPr>
          <p:cNvPr id="3" name="Content Placeholder 2"/>
          <p:cNvSpPr>
            <a:spLocks noGrp="1"/>
          </p:cNvSpPr>
          <p:nvPr>
            <p:ph idx="1"/>
          </p:nvPr>
        </p:nvSpPr>
        <p:spPr>
          <a:xfrm>
            <a:off x="5775156" y="3479086"/>
            <a:ext cx="4935355" cy="1862578"/>
          </a:xfrm>
        </p:spPr>
        <p:txBody>
          <a:bodyPr/>
          <a:lstStyle/>
          <a:p>
            <a:r>
              <a:rPr lang="en-MY" dirty="0"/>
              <a:t>While the irradiation creep rate is much higher than that of thermal creep at </a:t>
            </a:r>
            <a:r>
              <a:rPr lang="en-MY" dirty="0" smtClean="0"/>
              <a:t>relatively </a:t>
            </a:r>
            <a:r>
              <a:rPr lang="en-MY" dirty="0"/>
              <a:t>low temperatures, the difference decreases between the two as the </a:t>
            </a:r>
            <a:r>
              <a:rPr lang="en-MY" dirty="0" smtClean="0"/>
              <a:t>temperature </a:t>
            </a:r>
            <a:r>
              <a:rPr lang="en-MY" dirty="0"/>
              <a:t>increases</a:t>
            </a:r>
          </a:p>
        </p:txBody>
      </p:sp>
      <p:pic>
        <p:nvPicPr>
          <p:cNvPr id="4" name="Picture 3"/>
          <p:cNvPicPr>
            <a:picLocks noChangeAspect="1"/>
          </p:cNvPicPr>
          <p:nvPr/>
        </p:nvPicPr>
        <p:blipFill>
          <a:blip r:embed="rId3"/>
          <a:stretch>
            <a:fillRect/>
          </a:stretch>
        </p:blipFill>
        <p:spPr>
          <a:xfrm>
            <a:off x="1307214" y="1845734"/>
            <a:ext cx="4215282" cy="4397673"/>
          </a:xfrm>
          <a:prstGeom prst="rect">
            <a:avLst/>
          </a:prstGeom>
        </p:spPr>
      </p:pic>
    </p:spTree>
    <p:extLst>
      <p:ext uri="{BB962C8B-B14F-4D97-AF65-F5344CB8AC3E}">
        <p14:creationId xmlns:p14="http://schemas.microsoft.com/office/powerpoint/2010/main" val="157436771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Autofit/>
          </a:bodyPr>
          <a:lstStyle/>
          <a:p>
            <a:pPr marL="0" indent="0">
              <a:buNone/>
            </a:pPr>
            <a:r>
              <a:rPr lang="en-MY" sz="2400" dirty="0" smtClean="0"/>
              <a:t>In alloys, the defect fluxes produced by irradiation could cause segregation of alloying </a:t>
            </a:r>
            <a:r>
              <a:rPr lang="en-MY" sz="2400" dirty="0" smtClean="0"/>
              <a:t>elements</a:t>
            </a:r>
            <a:r>
              <a:rPr lang="en-MY" sz="2400" dirty="0"/>
              <a:t> </a:t>
            </a:r>
            <a:r>
              <a:rPr lang="en-MY" sz="2400" dirty="0" smtClean="0"/>
              <a:t>to </a:t>
            </a:r>
            <a:r>
              <a:rPr lang="en-MY" sz="2400" dirty="0" smtClean="0"/>
              <a:t>or away from defect sinks such as </a:t>
            </a:r>
            <a:r>
              <a:rPr lang="en-MY" sz="2400" dirty="0" smtClean="0"/>
              <a:t>dislocation, voids </a:t>
            </a:r>
            <a:r>
              <a:rPr lang="en-MY" sz="2400" dirty="0" smtClean="0"/>
              <a:t>and grain boundaries．</a:t>
            </a:r>
          </a:p>
          <a:p>
            <a:pPr marL="0" indent="0">
              <a:buNone/>
            </a:pPr>
            <a:r>
              <a:rPr lang="en-MY" sz="2400" dirty="0" smtClean="0"/>
              <a:t>RIS occurs prominently on materials at a condition of high displacement per </a:t>
            </a:r>
            <a:r>
              <a:rPr lang="en-MY" sz="2400" dirty="0" smtClean="0"/>
              <a:t>atom.</a:t>
            </a:r>
            <a:r>
              <a:rPr lang="en-MY" sz="2400" dirty="0"/>
              <a:t>　</a:t>
            </a:r>
            <a:endParaRPr lang="en-MY" sz="2400" dirty="0" smtClean="0"/>
          </a:p>
          <a:p>
            <a:pPr marL="0" indent="0">
              <a:buNone/>
            </a:pPr>
            <a:r>
              <a:rPr lang="en-MY" sz="2400" dirty="0" smtClean="0"/>
              <a:t>This RIS occasionally causes solute enrichment</a:t>
            </a:r>
            <a:r>
              <a:rPr lang="en-MY" sz="2400" dirty="0"/>
              <a:t>　which　exceeds　</a:t>
            </a:r>
            <a:r>
              <a:rPr lang="en-MY" sz="2400" dirty="0" smtClean="0"/>
              <a:t>the solubility</a:t>
            </a:r>
            <a:r>
              <a:rPr lang="en-MY" sz="2400" dirty="0"/>
              <a:t>　limit　of　</a:t>
            </a:r>
            <a:r>
              <a:rPr lang="en-MY" sz="2400" dirty="0" smtClean="0"/>
              <a:t>alloying elements at the defect sinks and precipitation of the second phases occurs</a:t>
            </a:r>
            <a:r>
              <a:rPr lang="en-MY" sz="2400" dirty="0"/>
              <a:t>．　</a:t>
            </a:r>
            <a:endParaRPr lang="en-MY" sz="2400" dirty="0" smtClean="0"/>
          </a:p>
          <a:p>
            <a:pPr marL="0" indent="0">
              <a:buNone/>
            </a:pPr>
            <a:r>
              <a:rPr lang="en-MY" sz="2400" dirty="0" smtClean="0"/>
              <a:t>Therefore, the</a:t>
            </a:r>
            <a:r>
              <a:rPr lang="en-MY" sz="2400" dirty="0" smtClean="0"/>
              <a:t> </a:t>
            </a:r>
            <a:r>
              <a:rPr lang="en-MY" sz="2400" dirty="0" smtClean="0"/>
              <a:t>RIS</a:t>
            </a:r>
            <a:r>
              <a:rPr lang="en-MY" sz="2400" dirty="0"/>
              <a:t> </a:t>
            </a:r>
            <a:r>
              <a:rPr lang="en-MY" sz="2400" dirty="0" smtClean="0"/>
              <a:t>produces</a:t>
            </a:r>
            <a:r>
              <a:rPr lang="en-MY" sz="2400" dirty="0"/>
              <a:t> </a:t>
            </a:r>
            <a:r>
              <a:rPr lang="en-MY" sz="2400" dirty="0" smtClean="0"/>
              <a:t>not</a:t>
            </a:r>
            <a:r>
              <a:rPr lang="en-MY" sz="2400" dirty="0"/>
              <a:t> </a:t>
            </a:r>
            <a:r>
              <a:rPr lang="en-MY" sz="2400" dirty="0" smtClean="0"/>
              <a:t>only</a:t>
            </a:r>
            <a:r>
              <a:rPr lang="en-MY" sz="2400" dirty="0"/>
              <a:t> </a:t>
            </a:r>
            <a:r>
              <a:rPr lang="en-MY" sz="2400" dirty="0" smtClean="0"/>
              <a:t>a</a:t>
            </a:r>
            <a:r>
              <a:rPr lang="en-MY" sz="2400" dirty="0"/>
              <a:t> </a:t>
            </a:r>
            <a:r>
              <a:rPr lang="en-MY" sz="2400" dirty="0" smtClean="0"/>
              <a:t>large</a:t>
            </a:r>
            <a:r>
              <a:rPr lang="en-MY" sz="2400" dirty="0"/>
              <a:t> </a:t>
            </a:r>
            <a:r>
              <a:rPr lang="en-MY" sz="2400" dirty="0" smtClean="0"/>
              <a:t>change</a:t>
            </a:r>
            <a:r>
              <a:rPr lang="en-MY" sz="2400" dirty="0" smtClean="0"/>
              <a:t> </a:t>
            </a:r>
            <a:r>
              <a:rPr lang="en-MY" sz="2400" dirty="0" smtClean="0"/>
              <a:t>in</a:t>
            </a:r>
            <a:r>
              <a:rPr lang="en-MY" sz="2400" dirty="0"/>
              <a:t> </a:t>
            </a:r>
            <a:r>
              <a:rPr lang="en-MY" sz="2400" dirty="0" smtClean="0"/>
              <a:t>composition</a:t>
            </a:r>
            <a:r>
              <a:rPr lang="en-MY" sz="2400" dirty="0"/>
              <a:t> </a:t>
            </a:r>
            <a:r>
              <a:rPr lang="en-MY" sz="2400" dirty="0" smtClean="0"/>
              <a:t>on a </a:t>
            </a:r>
            <a:r>
              <a:rPr lang="en-MY" sz="2400" dirty="0" smtClean="0"/>
              <a:t>local</a:t>
            </a:r>
            <a:r>
              <a:rPr lang="en-MY" sz="2400" dirty="0"/>
              <a:t>　</a:t>
            </a:r>
            <a:r>
              <a:rPr lang="en-MY" sz="2400" dirty="0" smtClean="0"/>
              <a:t>scale but</a:t>
            </a:r>
            <a:r>
              <a:rPr lang="en-MY" sz="2400" dirty="0"/>
              <a:t> </a:t>
            </a:r>
            <a:r>
              <a:rPr lang="en-MY" sz="2400" dirty="0" smtClean="0"/>
              <a:t>also</a:t>
            </a:r>
            <a:r>
              <a:rPr lang="en-MY" sz="2400" dirty="0"/>
              <a:t> </a:t>
            </a:r>
            <a:r>
              <a:rPr lang="en-MY" sz="2400" dirty="0" smtClean="0"/>
              <a:t>phase</a:t>
            </a:r>
            <a:r>
              <a:rPr lang="en-MY" sz="2400" dirty="0"/>
              <a:t> </a:t>
            </a:r>
            <a:r>
              <a:rPr lang="en-MY" sz="2400" dirty="0" smtClean="0"/>
              <a:t>changes</a:t>
            </a:r>
            <a:r>
              <a:rPr lang="en-MY" sz="2400" dirty="0"/>
              <a:t> </a:t>
            </a:r>
            <a:r>
              <a:rPr lang="en-MY" sz="2400" dirty="0" smtClean="0"/>
              <a:t>or</a:t>
            </a:r>
            <a:r>
              <a:rPr lang="en-MY" sz="2400" dirty="0"/>
              <a:t> </a:t>
            </a:r>
            <a:r>
              <a:rPr lang="en-MY" sz="2400" dirty="0" smtClean="0"/>
              <a:t>transformation</a:t>
            </a:r>
            <a:r>
              <a:rPr lang="en-MY" sz="2400" dirty="0"/>
              <a:t> </a:t>
            </a:r>
            <a:r>
              <a:rPr lang="en-MY" sz="2400" dirty="0" smtClean="0"/>
              <a:t>which</a:t>
            </a:r>
            <a:r>
              <a:rPr lang="en-MY" sz="2400" dirty="0"/>
              <a:t> </a:t>
            </a:r>
            <a:r>
              <a:rPr lang="en-MY" sz="2400" dirty="0" smtClean="0"/>
              <a:t>are</a:t>
            </a:r>
            <a:r>
              <a:rPr lang="en-MY" sz="2400" dirty="0"/>
              <a:t> </a:t>
            </a:r>
            <a:r>
              <a:rPr lang="en-MY" sz="2400" dirty="0" smtClean="0"/>
              <a:t>not</a:t>
            </a:r>
            <a:r>
              <a:rPr lang="en-MY" sz="2400" dirty="0"/>
              <a:t> </a:t>
            </a:r>
            <a:r>
              <a:rPr lang="en-MY" sz="2400" dirty="0" smtClean="0"/>
              <a:t>observed</a:t>
            </a:r>
            <a:r>
              <a:rPr lang="en-MY" sz="2400" dirty="0"/>
              <a:t> </a:t>
            </a:r>
            <a:r>
              <a:rPr lang="en-MY" sz="2400" dirty="0" smtClean="0"/>
              <a:t>under</a:t>
            </a:r>
            <a:r>
              <a:rPr lang="en-MY" sz="2400" dirty="0"/>
              <a:t>　</a:t>
            </a:r>
            <a:r>
              <a:rPr lang="en-MY" sz="2400" dirty="0" smtClean="0"/>
              <a:t>thermal conditions</a:t>
            </a:r>
            <a:r>
              <a:rPr lang="en-MY" sz="2400" dirty="0"/>
              <a:t>．　</a:t>
            </a:r>
            <a:endParaRPr lang="en-MY" sz="2400" dirty="0" smtClean="0"/>
          </a:p>
          <a:p>
            <a:pPr marL="0" indent="0">
              <a:buNone/>
            </a:pPr>
            <a:r>
              <a:rPr lang="en-MY" sz="2400" dirty="0"/>
              <a:t>　</a:t>
            </a:r>
          </a:p>
          <a:p>
            <a:pPr marL="0" indent="0">
              <a:buNone/>
            </a:pPr>
            <a:endParaRPr lang="en-MY" sz="2400" dirty="0"/>
          </a:p>
        </p:txBody>
      </p:sp>
    </p:spTree>
    <p:extLst>
      <p:ext uri="{BB962C8B-B14F-4D97-AF65-F5344CB8AC3E}">
        <p14:creationId xmlns:p14="http://schemas.microsoft.com/office/powerpoint/2010/main" val="36544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rmAutofit/>
          </a:bodyPr>
          <a:lstStyle/>
          <a:p>
            <a:pPr marL="0" indent="0">
              <a:buNone/>
            </a:pPr>
            <a:r>
              <a:rPr lang="en-MY" dirty="0"/>
              <a:t>　</a:t>
            </a:r>
            <a:endParaRPr lang="en-MY" sz="2400" dirty="0" smtClean="0"/>
          </a:p>
          <a:p>
            <a:pPr marL="0" indent="0">
              <a:buNone/>
            </a:pPr>
            <a:r>
              <a:rPr lang="en-MY" sz="2400" dirty="0"/>
              <a:t>The　</a:t>
            </a:r>
            <a:r>
              <a:rPr lang="en-MY" sz="2400" dirty="0" err="1"/>
              <a:t>non－equilibrium</a:t>
            </a:r>
            <a:r>
              <a:rPr lang="en-MY" sz="2400" dirty="0"/>
              <a:t>　compositional　change　has　also　given　an　important　</a:t>
            </a:r>
            <a:r>
              <a:rPr lang="en-MY" sz="2400" dirty="0" smtClean="0"/>
              <a:t>influence</a:t>
            </a:r>
            <a:r>
              <a:rPr lang="en-MY" sz="2400" dirty="0"/>
              <a:t>　on　void　formation　through　some　mechanisms　such　as　stabilization　of　void　</a:t>
            </a:r>
            <a:r>
              <a:rPr lang="en-MY" sz="2400" dirty="0" smtClean="0"/>
              <a:t>nucleation and</a:t>
            </a:r>
            <a:r>
              <a:rPr lang="en-MY" sz="2400" dirty="0"/>
              <a:t>　recombination．　</a:t>
            </a:r>
            <a:endParaRPr lang="en-MY" sz="2400" dirty="0" smtClean="0"/>
          </a:p>
          <a:p>
            <a:pPr marL="0" indent="0">
              <a:buNone/>
            </a:pPr>
            <a:r>
              <a:rPr lang="en-MY" sz="2400" dirty="0" smtClean="0"/>
              <a:t>Furthermore, due to the occurrence of the  compositional change of alloying elements which were</a:t>
            </a:r>
            <a:r>
              <a:rPr lang="en-MY" sz="2400" dirty="0"/>
              <a:t>　</a:t>
            </a:r>
            <a:r>
              <a:rPr lang="en-MY" sz="2400" dirty="0" smtClean="0"/>
              <a:t>added for a specific purpose, mechanical properties of the alloys</a:t>
            </a:r>
            <a:r>
              <a:rPr lang="en-MY" sz="2400" dirty="0"/>
              <a:t>　</a:t>
            </a:r>
            <a:r>
              <a:rPr lang="en-MY" sz="2400" dirty="0" smtClean="0"/>
              <a:t>such as ductility, toughness will</a:t>
            </a:r>
            <a:r>
              <a:rPr lang="en-MY" sz="2400" dirty="0"/>
              <a:t>　also　be　</a:t>
            </a:r>
            <a:r>
              <a:rPr lang="en-MY" sz="2400" dirty="0" smtClean="0"/>
              <a:t>altered.</a:t>
            </a:r>
            <a:r>
              <a:rPr lang="en-MY" sz="2400" dirty="0"/>
              <a:t>　</a:t>
            </a:r>
          </a:p>
          <a:p>
            <a:pPr marL="0" indent="0">
              <a:buNone/>
            </a:pPr>
            <a:endParaRPr lang="en-MY" dirty="0"/>
          </a:p>
        </p:txBody>
      </p:sp>
    </p:spTree>
    <p:extLst>
      <p:ext uri="{BB962C8B-B14F-4D97-AF65-F5344CB8AC3E}">
        <p14:creationId xmlns:p14="http://schemas.microsoft.com/office/powerpoint/2010/main" val="65516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pic>
        <p:nvPicPr>
          <p:cNvPr id="4" name="Picture 3"/>
          <p:cNvPicPr>
            <a:picLocks noChangeAspect="1"/>
          </p:cNvPicPr>
          <p:nvPr/>
        </p:nvPicPr>
        <p:blipFill>
          <a:blip r:embed="rId2"/>
          <a:stretch>
            <a:fillRect/>
          </a:stretch>
        </p:blipFill>
        <p:spPr>
          <a:xfrm>
            <a:off x="2811682" y="1776254"/>
            <a:ext cx="5213382" cy="4466619"/>
          </a:xfrm>
          <a:prstGeom prst="rect">
            <a:avLst/>
          </a:prstGeom>
        </p:spPr>
      </p:pic>
    </p:spTree>
    <p:extLst>
      <p:ext uri="{BB962C8B-B14F-4D97-AF65-F5344CB8AC3E}">
        <p14:creationId xmlns:p14="http://schemas.microsoft.com/office/powerpoint/2010/main" val="32208754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2134593" y="637109"/>
            <a:ext cx="7922814" cy="5583781"/>
          </a:xfrm>
          <a:prstGeom prst="rect">
            <a:avLst/>
          </a:prstGeom>
        </p:spPr>
      </p:pic>
    </p:spTree>
    <p:extLst>
      <p:ext uri="{BB962C8B-B14F-4D97-AF65-F5344CB8AC3E}">
        <p14:creationId xmlns:p14="http://schemas.microsoft.com/office/powerpoint/2010/main" val="4010684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Cr Depletion (TEM Images)</a:t>
            </a:r>
            <a:endParaRPr lang="en-MY" dirty="0"/>
          </a:p>
        </p:txBody>
      </p:sp>
      <p:pic>
        <p:nvPicPr>
          <p:cNvPr id="4" name="Picture 3"/>
          <p:cNvPicPr>
            <a:picLocks noChangeAspect="1"/>
          </p:cNvPicPr>
          <p:nvPr/>
        </p:nvPicPr>
        <p:blipFill>
          <a:blip r:embed="rId2"/>
          <a:stretch>
            <a:fillRect/>
          </a:stretch>
        </p:blipFill>
        <p:spPr>
          <a:xfrm>
            <a:off x="1504789" y="2271856"/>
            <a:ext cx="8422657" cy="3382985"/>
          </a:xfrm>
          <a:prstGeom prst="rect">
            <a:avLst/>
          </a:prstGeom>
        </p:spPr>
      </p:pic>
    </p:spTree>
    <p:extLst>
      <p:ext uri="{BB962C8B-B14F-4D97-AF65-F5344CB8AC3E}">
        <p14:creationId xmlns:p14="http://schemas.microsoft.com/office/powerpoint/2010/main" val="8209424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25396" y="2466474"/>
            <a:ext cx="6534383" cy="3857775"/>
          </a:xfrm>
          <a:prstGeom prst="rect">
            <a:avLst/>
          </a:prstGeom>
        </p:spPr>
      </p:pic>
      <p:sp>
        <p:nvSpPr>
          <p:cNvPr id="2" name="Title 1"/>
          <p:cNvSpPr>
            <a:spLocks noGrp="1"/>
          </p:cNvSpPr>
          <p:nvPr>
            <p:ph type="title"/>
          </p:nvPr>
        </p:nvSpPr>
        <p:spPr/>
        <p:txBody>
          <a:bodyPr/>
          <a:lstStyle/>
          <a:p>
            <a:r>
              <a:rPr lang="en-MY" dirty="0"/>
              <a:t>High Temperature Embrittlement</a:t>
            </a:r>
          </a:p>
        </p:txBody>
      </p:sp>
      <p:sp>
        <p:nvSpPr>
          <p:cNvPr id="3" name="Content Placeholder 2"/>
          <p:cNvSpPr>
            <a:spLocks noGrp="1"/>
          </p:cNvSpPr>
          <p:nvPr>
            <p:ph idx="1"/>
          </p:nvPr>
        </p:nvSpPr>
        <p:spPr>
          <a:xfrm>
            <a:off x="1097280" y="1845734"/>
            <a:ext cx="10058400" cy="849340"/>
          </a:xfrm>
        </p:spPr>
        <p:txBody>
          <a:bodyPr/>
          <a:lstStyle/>
          <a:p>
            <a:r>
              <a:rPr lang="en-MY" b="1" dirty="0">
                <a:solidFill>
                  <a:schemeClr val="accent1">
                    <a:lumMod val="75000"/>
                  </a:schemeClr>
                </a:solidFill>
              </a:rPr>
              <a:t>He embrittlement </a:t>
            </a:r>
            <a:endParaRPr lang="en-MY" b="1" dirty="0" smtClean="0">
              <a:solidFill>
                <a:schemeClr val="accent1">
                  <a:lumMod val="75000"/>
                </a:schemeClr>
              </a:solidFill>
            </a:endParaRPr>
          </a:p>
          <a:p>
            <a:r>
              <a:rPr lang="en-MY" dirty="0" smtClean="0"/>
              <a:t>He</a:t>
            </a:r>
            <a:r>
              <a:rPr lang="en-MY" dirty="0"/>
              <a:t>: </a:t>
            </a:r>
            <a:r>
              <a:rPr lang="en-MY" dirty="0" smtClean="0"/>
              <a:t>formed </a:t>
            </a:r>
            <a:r>
              <a:rPr lang="en-MY" dirty="0"/>
              <a:t>by transmutation </a:t>
            </a:r>
            <a:r>
              <a:rPr lang="en-MY" dirty="0" smtClean="0"/>
              <a:t>reaction- </a:t>
            </a:r>
            <a:r>
              <a:rPr lang="en-MY" dirty="0"/>
              <a:t>insoluble to steels </a:t>
            </a:r>
            <a:endParaRPr lang="en-MY" dirty="0" smtClean="0"/>
          </a:p>
          <a:p>
            <a:endParaRPr lang="en-MY" dirty="0"/>
          </a:p>
        </p:txBody>
      </p:sp>
    </p:spTree>
    <p:extLst>
      <p:ext uri="{BB962C8B-B14F-4D97-AF65-F5344CB8AC3E}">
        <p14:creationId xmlns:p14="http://schemas.microsoft.com/office/powerpoint/2010/main" val="101144000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658740" y="1737360"/>
            <a:ext cx="10935479" cy="4480126"/>
          </a:xfrm>
          <a:prstGeom prst="rect">
            <a:avLst/>
          </a:prstGeom>
        </p:spPr>
      </p:pic>
    </p:spTree>
    <p:extLst>
      <p:ext uri="{BB962C8B-B14F-4D97-AF65-F5344CB8AC3E}">
        <p14:creationId xmlns:p14="http://schemas.microsoft.com/office/powerpoint/2010/main" val="8876264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Pressurized Thermal Shock</a:t>
            </a:r>
          </a:p>
        </p:txBody>
      </p:sp>
      <p:sp>
        <p:nvSpPr>
          <p:cNvPr id="3" name="Content Placeholder 2"/>
          <p:cNvSpPr>
            <a:spLocks noGrp="1"/>
          </p:cNvSpPr>
          <p:nvPr>
            <p:ph idx="1"/>
          </p:nvPr>
        </p:nvSpPr>
        <p:spPr/>
        <p:txBody>
          <a:bodyPr>
            <a:noAutofit/>
          </a:bodyPr>
          <a:lstStyle/>
          <a:p>
            <a:r>
              <a:rPr lang="en-MY" sz="2400" dirty="0"/>
              <a:t>The pressurized thermal shock (PTS) issue is concerned with the possibility of failure of </a:t>
            </a:r>
            <a:r>
              <a:rPr lang="en-MY" sz="2400" dirty="0" smtClean="0"/>
              <a:t>PWR pressure </a:t>
            </a:r>
            <a:r>
              <a:rPr lang="en-MY" sz="2400" dirty="0"/>
              <a:t>vessels under a very specific set of conditions. </a:t>
            </a:r>
            <a:endParaRPr lang="en-MY" sz="2400" dirty="0" smtClean="0"/>
          </a:p>
          <a:p>
            <a:r>
              <a:rPr lang="en-MY" sz="2400" dirty="0"/>
              <a:t>These conditions include:  </a:t>
            </a:r>
          </a:p>
          <a:p>
            <a:r>
              <a:rPr lang="en-MY" sz="2400" dirty="0"/>
              <a:t>—  Occurrence  of  reactor  transients  that  subject  the  vessel  to  severe  thermal  shock  as  well  as  the </a:t>
            </a:r>
            <a:r>
              <a:rPr lang="en-MY" sz="2400" dirty="0" smtClean="0"/>
              <a:t>normal </a:t>
            </a:r>
            <a:r>
              <a:rPr lang="en-MY" sz="2400" dirty="0"/>
              <a:t>pressure loading; </a:t>
            </a:r>
          </a:p>
          <a:p>
            <a:r>
              <a:rPr lang="en-MY" sz="2400" dirty="0"/>
              <a:t>—  Existence of sharp, crack-like defects (flaws) at the inner surface of the vessel wall; and </a:t>
            </a:r>
          </a:p>
          <a:p>
            <a:r>
              <a:rPr lang="en-MY" sz="2400" dirty="0"/>
              <a:t>—  High enough fast neutron </a:t>
            </a:r>
            <a:r>
              <a:rPr lang="en-MY" sz="2400" dirty="0" err="1"/>
              <a:t>fluence</a:t>
            </a:r>
            <a:r>
              <a:rPr lang="en-MY" sz="2400" dirty="0"/>
              <a:t> and concentrations of copper and nickel in the vessel wall to </a:t>
            </a:r>
            <a:r>
              <a:rPr lang="en-MY" sz="2400" dirty="0" smtClean="0"/>
              <a:t>result </a:t>
            </a:r>
            <a:r>
              <a:rPr lang="en-MY" sz="2400" dirty="0"/>
              <a:t>in a extensive radiation-included reduction in the fracture toughness of the vessel material </a:t>
            </a:r>
          </a:p>
        </p:txBody>
      </p:sp>
    </p:spTree>
    <p:extLst>
      <p:ext uri="{BB962C8B-B14F-4D97-AF65-F5344CB8AC3E}">
        <p14:creationId xmlns:p14="http://schemas.microsoft.com/office/powerpoint/2010/main" val="175111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dirty="0" smtClean="0"/>
              <a:t>PTS</a:t>
            </a:r>
            <a:r>
              <a:rPr lang="en-MY" sz="2400" dirty="0"/>
              <a:t>,  which  is  characterized  by  a  rapid  cooling  (i.e.  thermal  shock)  of  the  down-comer  and </a:t>
            </a:r>
            <a:r>
              <a:rPr lang="en-MY" sz="2400" dirty="0" smtClean="0"/>
              <a:t>internal  </a:t>
            </a:r>
            <a:r>
              <a:rPr lang="en-MY" sz="2400" dirty="0"/>
              <a:t>RPV  surface,  followed  sometime  by  </a:t>
            </a:r>
            <a:r>
              <a:rPr lang="en-MY" sz="2400" dirty="0" err="1"/>
              <a:t>repressurization</a:t>
            </a:r>
            <a:r>
              <a:rPr lang="en-MY" sz="2400" dirty="0"/>
              <a:t>  of  the  RPV. </a:t>
            </a:r>
            <a:endParaRPr lang="en-MY" sz="2400" dirty="0" smtClean="0"/>
          </a:p>
          <a:p>
            <a:r>
              <a:rPr lang="en-MY" sz="2400" dirty="0" smtClean="0"/>
              <a:t>Thus</a:t>
            </a:r>
            <a:r>
              <a:rPr lang="en-MY" sz="2400" dirty="0"/>
              <a:t>,  a  PTS  event poses a potentially significant challenge to the structural integrity of the RPV in a PWR</a:t>
            </a:r>
          </a:p>
          <a:p>
            <a:endParaRPr lang="en-MY" dirty="0" smtClean="0"/>
          </a:p>
        </p:txBody>
      </p:sp>
    </p:spTree>
    <p:extLst>
      <p:ext uri="{BB962C8B-B14F-4D97-AF65-F5344CB8AC3E}">
        <p14:creationId xmlns:p14="http://schemas.microsoft.com/office/powerpoint/2010/main" val="39184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70078" y="0"/>
            <a:ext cx="9190848" cy="6200078"/>
          </a:xfrm>
          <a:prstGeom prst="rect">
            <a:avLst/>
          </a:prstGeom>
        </p:spPr>
      </p:pic>
    </p:spTree>
    <p:extLst>
      <p:ext uri="{BB962C8B-B14F-4D97-AF65-F5344CB8AC3E}">
        <p14:creationId xmlns:p14="http://schemas.microsoft.com/office/powerpoint/2010/main" val="1833593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 Carbon </a:t>
            </a:r>
            <a:r>
              <a:rPr lang="en-MY" dirty="0"/>
              <a:t>Steels</a:t>
            </a:r>
          </a:p>
        </p:txBody>
      </p:sp>
      <p:sp>
        <p:nvSpPr>
          <p:cNvPr id="3" name="Content Placeholder 2"/>
          <p:cNvSpPr>
            <a:spLocks noGrp="1"/>
          </p:cNvSpPr>
          <p:nvPr>
            <p:ph idx="1"/>
          </p:nvPr>
        </p:nvSpPr>
        <p:spPr/>
        <p:txBody>
          <a:bodyPr>
            <a:normAutofit/>
          </a:bodyPr>
          <a:lstStyle/>
          <a:p>
            <a:r>
              <a:rPr lang="en-MY" dirty="0"/>
              <a:t>The American Iron and Steel Institute (AISI) defines </a:t>
            </a:r>
            <a:r>
              <a:rPr lang="en-MY" dirty="0" smtClean="0"/>
              <a:t>carbon </a:t>
            </a:r>
            <a:r>
              <a:rPr lang="en-MY" dirty="0"/>
              <a:t>steel as follows: </a:t>
            </a:r>
            <a:endParaRPr lang="en-MY" dirty="0" smtClean="0"/>
          </a:p>
          <a:p>
            <a:r>
              <a:rPr lang="en-MY" dirty="0" smtClean="0"/>
              <a:t>Steel </a:t>
            </a:r>
            <a:r>
              <a:rPr lang="en-MY" dirty="0"/>
              <a:t>is considered to be </a:t>
            </a:r>
            <a:r>
              <a:rPr lang="en-MY" dirty="0" smtClean="0"/>
              <a:t>carbon </a:t>
            </a:r>
            <a:r>
              <a:rPr lang="en-MY" dirty="0"/>
              <a:t>steel when no minimum content is specified </a:t>
            </a:r>
            <a:r>
              <a:rPr lang="en-MY" dirty="0" smtClean="0"/>
              <a:t>or </a:t>
            </a:r>
            <a:r>
              <a:rPr lang="en-MY" dirty="0"/>
              <a:t>required for chromium, cobalt, columbium </a:t>
            </a:r>
            <a:r>
              <a:rPr lang="en-MY" dirty="0" smtClean="0"/>
              <a:t>[</a:t>
            </a:r>
            <a:r>
              <a:rPr lang="en-MY" dirty="0"/>
              <a:t>niobium], molybdenum, nickel, titanium, tungsten, </a:t>
            </a:r>
            <a:r>
              <a:rPr lang="en-MY" dirty="0" smtClean="0"/>
              <a:t>vanadium </a:t>
            </a:r>
            <a:r>
              <a:rPr lang="en-MY" dirty="0"/>
              <a:t>or zirconium, or any other element to be </a:t>
            </a:r>
            <a:r>
              <a:rPr lang="en-MY" dirty="0" smtClean="0"/>
              <a:t>added </a:t>
            </a:r>
            <a:r>
              <a:rPr lang="en-MY" dirty="0"/>
              <a:t>to obtain a desired alloying effect; when </a:t>
            </a:r>
            <a:r>
              <a:rPr lang="en-MY" dirty="0" smtClean="0"/>
              <a:t>the specified </a:t>
            </a:r>
            <a:r>
              <a:rPr lang="en-MY" dirty="0"/>
              <a:t>minimum for copper does not exceed 0.40 </a:t>
            </a:r>
            <a:r>
              <a:rPr lang="en-MY" dirty="0" smtClean="0"/>
              <a:t>per </a:t>
            </a:r>
            <a:r>
              <a:rPr lang="en-MY" dirty="0"/>
              <a:t>cent; or when the maximum content specified for </a:t>
            </a:r>
            <a:r>
              <a:rPr lang="en-MY" dirty="0" smtClean="0"/>
              <a:t>any </a:t>
            </a:r>
            <a:r>
              <a:rPr lang="en-MY" dirty="0"/>
              <a:t>of the following elements does not exceed the </a:t>
            </a:r>
            <a:r>
              <a:rPr lang="en-MY" dirty="0" smtClean="0"/>
              <a:t>percentages </a:t>
            </a:r>
            <a:r>
              <a:rPr lang="en-MY" dirty="0"/>
              <a:t>noted: manganese 1.65, silicon 0.60, </a:t>
            </a:r>
            <a:r>
              <a:rPr lang="en-MY" dirty="0" smtClean="0"/>
              <a:t>copper </a:t>
            </a:r>
            <a:r>
              <a:rPr lang="en-MY" dirty="0"/>
              <a:t>0.60.</a:t>
            </a:r>
          </a:p>
        </p:txBody>
      </p:sp>
    </p:spTree>
    <p:extLst>
      <p:ext uri="{BB962C8B-B14F-4D97-AF65-F5344CB8AC3E}">
        <p14:creationId xmlns:p14="http://schemas.microsoft.com/office/powerpoint/2010/main" val="4074906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6184</TotalTime>
  <Words>5295</Words>
  <Application>Microsoft Office PowerPoint</Application>
  <PresentationFormat>Widescreen</PresentationFormat>
  <Paragraphs>351</Paragraphs>
  <Slides>79</Slides>
  <Notes>28</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79</vt:i4>
      </vt:variant>
    </vt:vector>
  </HeadingPairs>
  <TitlesOfParts>
    <vt:vector size="84" baseType="lpstr">
      <vt:lpstr>宋体</vt:lpstr>
      <vt:lpstr>Arial</vt:lpstr>
      <vt:lpstr>Calibri</vt:lpstr>
      <vt:lpstr>Calibri Light</vt:lpstr>
      <vt:lpstr>Retrospect</vt:lpstr>
      <vt:lpstr>NUCLEAR REACTOR MATERIALS</vt:lpstr>
      <vt:lpstr>In This Chapter:</vt:lpstr>
      <vt:lpstr>Introduction</vt:lpstr>
      <vt:lpstr>General Properties of Materials</vt:lpstr>
      <vt:lpstr>Special Properties of Materials</vt:lpstr>
      <vt:lpstr>1.Major Structural Materials</vt:lpstr>
      <vt:lpstr>Materials used in LWR</vt:lpstr>
      <vt:lpstr>PowerPoint Presentation</vt:lpstr>
      <vt:lpstr>a) Carbon Steels</vt:lpstr>
      <vt:lpstr>Low-alloy Steels</vt:lpstr>
      <vt:lpstr>PowerPoint Presentation</vt:lpstr>
      <vt:lpstr>b) Stainless Steel</vt:lpstr>
      <vt:lpstr>PowerPoint Presentation</vt:lpstr>
      <vt:lpstr>Sensitization</vt:lpstr>
      <vt:lpstr>Intergranular Corrosion</vt:lpstr>
      <vt:lpstr>TTP Diagram for SS 316 (0.066% C)</vt:lpstr>
      <vt:lpstr>c) Nickel Alloys </vt:lpstr>
      <vt:lpstr>2.Mechanical Properties of Materials </vt:lpstr>
      <vt:lpstr>Mechanical Properties of Materials</vt:lpstr>
      <vt:lpstr>Materials’ Deformation and Failure</vt:lpstr>
      <vt:lpstr>Failure Modes and Mechanisms</vt:lpstr>
      <vt:lpstr> Concept of Stress and Strain</vt:lpstr>
      <vt:lpstr>Stress (σ) and Strain (ε)</vt:lpstr>
      <vt:lpstr>Shear and Torsion</vt:lpstr>
      <vt:lpstr>Shear Stress and Shear Strain</vt:lpstr>
      <vt:lpstr>Elastic Properties of Materials</vt:lpstr>
      <vt:lpstr>Poisson’s Ratio, ν</vt:lpstr>
      <vt:lpstr>Young’s Modulus (Tensile Modulus)</vt:lpstr>
      <vt:lpstr>Young’s Modulus (Tensile Modulus)</vt:lpstr>
      <vt:lpstr>Tensile properties </vt:lpstr>
      <vt:lpstr>Tensile Test</vt:lpstr>
      <vt:lpstr>Impact property </vt:lpstr>
      <vt:lpstr>PowerPoint Presentation</vt:lpstr>
      <vt:lpstr>Thermal embrittlement </vt:lpstr>
      <vt:lpstr>Fracture toughness </vt:lpstr>
      <vt:lpstr>Fatigue Property</vt:lpstr>
      <vt:lpstr>Fatigue Property</vt:lpstr>
      <vt:lpstr>Creep Property </vt:lpstr>
      <vt:lpstr>PowerPoint Presentation</vt:lpstr>
      <vt:lpstr>3. Welding</vt:lpstr>
      <vt:lpstr>Welding Technique </vt:lpstr>
      <vt:lpstr>Methods of Welding</vt:lpstr>
      <vt:lpstr> Weld defects </vt:lpstr>
      <vt:lpstr>PowerPoint Presentation</vt:lpstr>
      <vt:lpstr>Hot cracking</vt:lpstr>
      <vt:lpstr>Cold cracking</vt:lpstr>
      <vt:lpstr>Lamellar tear </vt:lpstr>
      <vt:lpstr>Lamellar tear </vt:lpstr>
      <vt:lpstr>SR Cracking</vt:lpstr>
      <vt:lpstr>Heat-affected zone (HAZ) </vt:lpstr>
      <vt:lpstr>Welding in RPV</vt:lpstr>
      <vt:lpstr>Welding in  RPV head, control rod drive nozzle</vt:lpstr>
      <vt:lpstr>Welding Dilution</vt:lpstr>
      <vt:lpstr>Thermal Cycle</vt:lpstr>
      <vt:lpstr>Post Weld Heat Treatment</vt:lpstr>
      <vt:lpstr>PowerPoint Presentation</vt:lpstr>
      <vt:lpstr>Benefits</vt:lpstr>
      <vt:lpstr>Adverse effects</vt:lpstr>
      <vt:lpstr>Heat Affected Zone</vt:lpstr>
      <vt:lpstr>PowerPoint Presentation</vt:lpstr>
      <vt:lpstr>Residual Stress</vt:lpstr>
      <vt:lpstr>RS in Cladding</vt:lpstr>
      <vt:lpstr>PowerPoint Presentation</vt:lpstr>
      <vt:lpstr>   4. Radiation Effects in Materials </vt:lpstr>
      <vt:lpstr>Formation of radiation defects</vt:lpstr>
      <vt:lpstr> Irradiation Hardening</vt:lpstr>
      <vt:lpstr>PowerPoint Presentation</vt:lpstr>
      <vt:lpstr> Fatigue Property </vt:lpstr>
      <vt:lpstr>PowerPoint Presentation</vt:lpstr>
      <vt:lpstr>Irradiation Creep</vt:lpstr>
      <vt:lpstr> Radiation Induced Segregation (RIS)</vt:lpstr>
      <vt:lpstr> Radiation Induced Segregation (RIS)</vt:lpstr>
      <vt:lpstr> Radiation Induced Segregation (RIS)</vt:lpstr>
      <vt:lpstr>PowerPoint Presentation</vt:lpstr>
      <vt:lpstr>Cr Depletion (TEM Images)</vt:lpstr>
      <vt:lpstr>High Temperature Embrittlement</vt:lpstr>
      <vt:lpstr>PowerPoint Presentation</vt:lpstr>
      <vt:lpstr>Pressurized Thermal Shock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238</cp:revision>
  <cp:lastPrinted>2015-10-10T01:15:39Z</cp:lastPrinted>
  <dcterms:created xsi:type="dcterms:W3CDTF">2015-09-11T15:26:08Z</dcterms:created>
  <dcterms:modified xsi:type="dcterms:W3CDTF">2015-10-26T02:44:07Z</dcterms:modified>
</cp:coreProperties>
</file>