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78" r:id="rId3"/>
    <p:sldId id="279" r:id="rId4"/>
    <p:sldId id="280" r:id="rId5"/>
    <p:sldId id="281" r:id="rId6"/>
    <p:sldId id="282" r:id="rId7"/>
    <p:sldId id="257" r:id="rId8"/>
    <p:sldId id="265" r:id="rId9"/>
    <p:sldId id="277" r:id="rId10"/>
    <p:sldId id="289" r:id="rId11"/>
    <p:sldId id="290" r:id="rId12"/>
    <p:sldId id="258" r:id="rId13"/>
    <p:sldId id="259" r:id="rId14"/>
    <p:sldId id="260" r:id="rId15"/>
    <p:sldId id="261" r:id="rId16"/>
    <p:sldId id="266" r:id="rId17"/>
    <p:sldId id="267" r:id="rId18"/>
    <p:sldId id="271" r:id="rId19"/>
    <p:sldId id="268" r:id="rId20"/>
    <p:sldId id="272" r:id="rId21"/>
    <p:sldId id="273" r:id="rId22"/>
    <p:sldId id="264" r:id="rId23"/>
    <p:sldId id="262" r:id="rId24"/>
    <p:sldId id="288" r:id="rId25"/>
    <p:sldId id="274" r:id="rId26"/>
    <p:sldId id="275" r:id="rId27"/>
    <p:sldId id="276" r:id="rId28"/>
    <p:sldId id="269" r:id="rId29"/>
    <p:sldId id="284" r:id="rId30"/>
    <p:sldId id="283" r:id="rId31"/>
    <p:sldId id="263"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5313" autoAdjust="0"/>
  </p:normalViewPr>
  <p:slideViewPr>
    <p:cSldViewPr snapToGrid="0">
      <p:cViewPr varScale="1">
        <p:scale>
          <a:sx n="57" d="100"/>
          <a:sy n="57" d="100"/>
        </p:scale>
        <p:origin x="928" y="36"/>
      </p:cViewPr>
      <p:guideLst>
        <p:guide orient="horz" pos="2160"/>
        <p:guide pos="3840"/>
      </p:guideLst>
    </p:cSldViewPr>
  </p:slideViewPr>
  <p:notesTextViewPr>
    <p:cViewPr>
      <p:scale>
        <a:sx n="1" d="1"/>
        <a:sy n="1" d="1"/>
      </p:scale>
      <p:origin x="0" y="-20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5/10/2015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tf.uni-kiel.de/matwis/amat/def_en/kap_2/advanced/t2_1_2.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CERN" TargetMode="External"/><Relationship Id="rId7" Type="http://schemas.openxmlformats.org/officeDocument/2006/relationships/hyperlink" Target="https://en.wikipedia.org/wiki/Higgs_boson"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en.wikipedia.org/wiki/Switzerland" TargetMode="External"/><Relationship Id="rId5" Type="http://schemas.openxmlformats.org/officeDocument/2006/relationships/hyperlink" Target="https://en.wikipedia.org/wiki/Geneva" TargetMode="External"/><Relationship Id="rId4" Type="http://schemas.openxmlformats.org/officeDocument/2006/relationships/hyperlink" Target="https://en.wikipedia.org/wiki/France%E2%80%93Switzerland_borde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Metallurgy" TargetMode="External"/><Relationship Id="rId7" Type="http://schemas.openxmlformats.org/officeDocument/2006/relationships/hyperlink" Target="https://en.wikipedia.org/wiki/Recrystallization_(metallurgy)"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n.wikipedia.org/wiki/Ductility" TargetMode="External"/><Relationship Id="rId5" Type="http://schemas.openxmlformats.org/officeDocument/2006/relationships/hyperlink" Target="https://en.wikipedia.org/wiki/Heat_treatment" TargetMode="External"/><Relationship Id="rId4" Type="http://schemas.openxmlformats.org/officeDocument/2006/relationships/hyperlink" Target="https://en.wikipedia.org/wiki/Materials_scienc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Particle_physic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en.wikipedia.org/wiki/Kinetic_energy"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Point defects</a:t>
            </a:r>
            <a:r>
              <a:rPr lang="en-US" sz="1200" b="0" i="0" kern="1200" dirty="0" smtClean="0">
                <a:solidFill>
                  <a:schemeClr val="tx1"/>
                </a:solidFill>
                <a:latin typeface="+mn-lt"/>
                <a:ea typeface="+mn-ea"/>
                <a:cs typeface="+mn-cs"/>
              </a:rPr>
              <a:t> are where an atom is missing or is in an irregular place in the lattice structure.</a:t>
            </a:r>
          </a:p>
          <a:p>
            <a:r>
              <a:rPr lang="en-US" sz="1200" b="0" i="0" kern="1200" dirty="0" smtClean="0">
                <a:solidFill>
                  <a:schemeClr val="tx1"/>
                </a:solidFill>
                <a:latin typeface="+mn-lt"/>
                <a:ea typeface="+mn-ea"/>
                <a:cs typeface="+mn-cs"/>
              </a:rPr>
              <a:t>the discussion of this defect in </a:t>
            </a:r>
            <a:r>
              <a:rPr lang="en-US" sz="1200" b="1" i="0" kern="1200" dirty="0" err="1" smtClean="0">
                <a:solidFill>
                  <a:schemeClr val="tx1"/>
                </a:solidFill>
                <a:latin typeface="+mn-lt"/>
                <a:ea typeface="+mn-ea"/>
                <a:cs typeface="+mn-cs"/>
              </a:rPr>
              <a:t>AgCl</a:t>
            </a:r>
            <a:r>
              <a:rPr lang="en-US" sz="1200" b="0" i="0" kern="1200" dirty="0" smtClean="0">
                <a:solidFill>
                  <a:schemeClr val="tx1"/>
                </a:solidFill>
                <a:latin typeface="+mn-lt"/>
                <a:ea typeface="+mn-ea"/>
                <a:cs typeface="+mn-cs"/>
              </a:rPr>
              <a:t> in </a:t>
            </a:r>
            <a:r>
              <a:rPr lang="en-US" sz="1200" b="1" i="0" kern="1200" dirty="0" smtClean="0">
                <a:solidFill>
                  <a:schemeClr val="tx1"/>
                </a:solidFill>
                <a:latin typeface="+mn-lt"/>
                <a:ea typeface="+mn-ea"/>
                <a:cs typeface="+mn-cs"/>
              </a:rPr>
              <a:t>1926</a:t>
            </a:r>
            <a:r>
              <a:rPr lang="en-US" sz="1200" b="0" i="0" kern="1200" dirty="0" smtClean="0">
                <a:solidFill>
                  <a:schemeClr val="tx1"/>
                </a:solidFill>
                <a:latin typeface="+mn-lt"/>
                <a:ea typeface="+mn-ea"/>
                <a:cs typeface="+mn-cs"/>
              </a:rPr>
              <a:t> by </a:t>
            </a:r>
            <a:r>
              <a:rPr lang="en-US" sz="1200" b="1" i="0" kern="1200" dirty="0" err="1" smtClean="0">
                <a:solidFill>
                  <a:schemeClr val="tx1"/>
                </a:solidFill>
                <a:latin typeface="+mn-lt"/>
                <a:ea typeface="+mn-ea"/>
                <a:cs typeface="+mn-cs"/>
                <a:hlinkClick r:id="rId3"/>
              </a:rPr>
              <a:t>Frenkel</a:t>
            </a:r>
            <a:r>
              <a:rPr lang="en-US" sz="1200" b="0" i="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20</a:t>
            </a:fld>
            <a:endParaRPr lang="en-MY"/>
          </a:p>
        </p:txBody>
      </p:sp>
    </p:spTree>
    <p:extLst>
      <p:ext uri="{BB962C8B-B14F-4D97-AF65-F5344CB8AC3E}">
        <p14:creationId xmlns:p14="http://schemas.microsoft.com/office/powerpoint/2010/main" val="3655870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dirty="0" smtClean="0"/>
              <a:t>such as mechanical, physical, thermal, electrical, etc.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22</a:t>
            </a:fld>
            <a:endParaRPr lang="en-MY"/>
          </a:p>
        </p:txBody>
      </p:sp>
    </p:spTree>
    <p:extLst>
      <p:ext uri="{BB962C8B-B14F-4D97-AF65-F5344CB8AC3E}">
        <p14:creationId xmlns:p14="http://schemas.microsoft.com/office/powerpoint/2010/main" val="1317777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energetic PKA-greater</a:t>
            </a:r>
            <a:r>
              <a:rPr lang="en-US" baseline="0" dirty="0" smtClean="0"/>
              <a:t> area of cascade-more atoms are displaced</a:t>
            </a:r>
          </a:p>
          <a:p>
            <a:r>
              <a:rPr lang="en-MY" dirty="0" smtClean="0"/>
              <a:t>Both vacancies and interstitials, especially the latter, are mobile at sufficiently high temperature and annealing facilitates their recombination.  At the higher </a:t>
            </a:r>
          </a:p>
          <a:p>
            <a:r>
              <a:rPr lang="en-MY" dirty="0" smtClean="0"/>
              <a:t>temperature, the vibration of the atoms in the lattice increases, thereby providing a mechanism by which an interstitial atom can migrate to a vacancy; and hence, fix both defects.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25</a:t>
            </a:fld>
            <a:endParaRPr lang="en-MY"/>
          </a:p>
        </p:txBody>
      </p:sp>
    </p:spTree>
    <p:extLst>
      <p:ext uri="{BB962C8B-B14F-4D97-AF65-F5344CB8AC3E}">
        <p14:creationId xmlns:p14="http://schemas.microsoft.com/office/powerpoint/2010/main" val="596782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displaced atom need not necessary recombine with its corresponding vacancies.</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27</a:t>
            </a:fld>
            <a:endParaRPr lang="en-MY"/>
          </a:p>
        </p:txBody>
      </p:sp>
    </p:spTree>
    <p:extLst>
      <p:ext uri="{BB962C8B-B14F-4D97-AF65-F5344CB8AC3E}">
        <p14:creationId xmlns:p14="http://schemas.microsoft.com/office/powerpoint/2010/main" val="1201336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Spectroscopy is the science of studying the interaction between matter and radiated energy while spectrometry is the method used to acquire a quantitative measurement of the spectrum.</a:t>
            </a:r>
          </a:p>
          <a:p>
            <a:endParaRPr lang="en-MY" dirty="0" smtClean="0"/>
          </a:p>
          <a:p>
            <a:r>
              <a:rPr lang="en-MY" dirty="0" smtClean="0"/>
              <a:t>• Spectroscopy does not generate any results. It is the theoretical approach of science. Spectrometry is the practical application where the results are generated.</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31</a:t>
            </a:fld>
            <a:endParaRPr lang="en-MY"/>
          </a:p>
        </p:txBody>
      </p:sp>
    </p:spTree>
    <p:extLst>
      <p:ext uri="{BB962C8B-B14F-4D97-AF65-F5344CB8AC3E}">
        <p14:creationId xmlns:p14="http://schemas.microsoft.com/office/powerpoint/2010/main" val="410376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s://books.google.com.my/books?id=AonqCAAAQBAJ&amp;pg=PA37&amp;lpg=PA37&amp;dq=microscopic+effects+of+radiation&amp;source=bl&amp;ots=alvb0a_OVH&amp;sig=eNsub63OTwGPYYWWytaHBxXXLaE&amp;hl=en&amp;sa=X&amp;ved=0CDAQ6AEwBTgKahUKEwix7Y3hm5bIAhWUUo4KHcyRADk#v=onepage&amp;q=microscopic%20effects%20of%20radiation&amp;f=false</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a:t>
            </a:fld>
            <a:endParaRPr lang="en-MY"/>
          </a:p>
        </p:txBody>
      </p:sp>
    </p:spTree>
    <p:extLst>
      <p:ext uri="{BB962C8B-B14F-4D97-AF65-F5344CB8AC3E}">
        <p14:creationId xmlns:p14="http://schemas.microsoft.com/office/powerpoint/2010/main" val="2071473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err="1" smtClean="0"/>
              <a:t>Fluence</a:t>
            </a:r>
            <a:r>
              <a:rPr lang="en-MY" dirty="0" smtClean="0"/>
              <a:t> is the number of particles that intersect a unit area. Units: 1/m² Flux is the rate at which something flows through a unit area. The units depend on what you're measuring.</a:t>
            </a:r>
          </a:p>
          <a:p>
            <a:endParaRPr lang="en-MY" dirty="0" smtClean="0"/>
          </a:p>
          <a:p>
            <a:r>
              <a:rPr lang="en-MY" dirty="0" smtClean="0"/>
              <a:t>Reference https://www.physicsforums.com/threads/flux-vs-fluence.196240/</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a:t>
            </a:fld>
            <a:endParaRPr lang="en-MY"/>
          </a:p>
        </p:txBody>
      </p:sp>
    </p:spTree>
    <p:extLst>
      <p:ext uri="{BB962C8B-B14F-4D97-AF65-F5344CB8AC3E}">
        <p14:creationId xmlns:p14="http://schemas.microsoft.com/office/powerpoint/2010/main" val="483943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Compact muon </a:t>
            </a:r>
            <a:r>
              <a:rPr lang="en-MY" dirty="0" smtClean="0"/>
              <a:t>solenoid</a:t>
            </a:r>
          </a:p>
          <a:p>
            <a:r>
              <a:rPr lang="en-MY" dirty="0" smtClean="0">
                <a:effectLst/>
                <a:hlinkClick r:id="rId3" tooltip="CERN"/>
              </a:rPr>
              <a:t>European Organization for Nuclear Res</a:t>
            </a:r>
          </a:p>
          <a:p>
            <a:r>
              <a:rPr lang="en-MY" dirty="0" smtClean="0">
                <a:effectLst/>
              </a:rPr>
              <a:t>It lies in a tunnel 27 kilometres (17 mi) in circumference, as deep as 175 metres (574 </a:t>
            </a:r>
            <a:r>
              <a:rPr lang="en-MY" dirty="0" err="1" smtClean="0">
                <a:effectLst/>
              </a:rPr>
              <a:t>ft</a:t>
            </a:r>
            <a:r>
              <a:rPr lang="en-MY" dirty="0" smtClean="0">
                <a:effectLst/>
              </a:rPr>
              <a:t>) beneath the </a:t>
            </a:r>
            <a:r>
              <a:rPr lang="en-MY" dirty="0" smtClean="0">
                <a:effectLst/>
                <a:hlinkClick r:id="rId4" tooltip="France–Switzerland border"/>
              </a:rPr>
              <a:t>France–Switzerland border</a:t>
            </a:r>
            <a:r>
              <a:rPr lang="en-MY" dirty="0" smtClean="0">
                <a:effectLst/>
              </a:rPr>
              <a:t> near </a:t>
            </a:r>
            <a:r>
              <a:rPr lang="en-MY" dirty="0" smtClean="0">
                <a:effectLst/>
                <a:hlinkClick r:id="rId5" tooltip="Geneva"/>
              </a:rPr>
              <a:t>Geneva</a:t>
            </a:r>
            <a:r>
              <a:rPr lang="en-MY" dirty="0" smtClean="0">
                <a:effectLst/>
              </a:rPr>
              <a:t>, </a:t>
            </a:r>
            <a:r>
              <a:rPr lang="en-MY" dirty="0" err="1" smtClean="0">
                <a:effectLst/>
                <a:hlinkClick r:id="rId6" tooltip="Switzerland"/>
              </a:rPr>
              <a:t>Switzerland</a:t>
            </a:r>
            <a:r>
              <a:rPr lang="en-MY" dirty="0" err="1" smtClean="0">
                <a:effectLst/>
                <a:hlinkClick r:id="rId3" tooltip="CERN"/>
              </a:rPr>
              <a:t>earch</a:t>
            </a:r>
            <a:r>
              <a:rPr lang="en-MY" dirty="0" smtClean="0">
                <a:effectLst/>
              </a:rPr>
              <a:t> (CERN)</a:t>
            </a:r>
          </a:p>
          <a:p>
            <a:r>
              <a:rPr lang="en-MY" dirty="0" smtClean="0">
                <a:effectLst/>
              </a:rPr>
              <a:t>ATLAS will be used to look for signs of new physics, including the origins of mass and extra dimensions</a:t>
            </a:r>
          </a:p>
          <a:p>
            <a:r>
              <a:rPr lang="en-MY" smtClean="0">
                <a:effectLst/>
              </a:rPr>
              <a:t>like ATLAS, hunt for the </a:t>
            </a:r>
            <a:r>
              <a:rPr lang="en-MY" smtClean="0">
                <a:effectLst/>
                <a:hlinkClick r:id="rId7" tooltip="Higgs boson"/>
              </a:rPr>
              <a:t>Higgs boson</a:t>
            </a:r>
            <a:r>
              <a:rPr lang="en-MY" smtClean="0">
                <a:effectLst/>
              </a:rPr>
              <a:t> and look for clues to the nature of dark matter</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a:t>
            </a:fld>
            <a:endParaRPr lang="en-MY"/>
          </a:p>
        </p:txBody>
      </p:sp>
    </p:spTree>
    <p:extLst>
      <p:ext uri="{BB962C8B-B14F-4D97-AF65-F5344CB8AC3E}">
        <p14:creationId xmlns:p14="http://schemas.microsoft.com/office/powerpoint/2010/main" val="859845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Heavy ion,  in nuclear physics, any particle with one or more units of electric charge and a mass exceeding that of the helium-4 nucleus (alpha particle). Special types of accelerators are capable of producing fairly intense, high-energy beams of heavy ions, which are used in basic research, as in the production of synthetic </a:t>
            </a:r>
            <a:r>
              <a:rPr lang="en-MY" dirty="0" err="1" smtClean="0"/>
              <a:t>transuranium</a:t>
            </a:r>
            <a:r>
              <a:rPr lang="en-MY" dirty="0" smtClean="0"/>
              <a:t> elements (e.g., </a:t>
            </a:r>
            <a:r>
              <a:rPr lang="en-MY" dirty="0" err="1" smtClean="0"/>
              <a:t>hahnium</a:t>
            </a:r>
            <a:r>
              <a:rPr lang="en-MY" dirty="0" smtClean="0"/>
              <a:t> [atomic number 105]). </a:t>
            </a:r>
            <a:endParaRPr lang="en-MY" dirty="0" smtClean="0"/>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a:t>
            </a:fld>
            <a:endParaRPr lang="en-MY"/>
          </a:p>
        </p:txBody>
      </p:sp>
    </p:spTree>
    <p:extLst>
      <p:ext uri="{BB962C8B-B14F-4D97-AF65-F5344CB8AC3E}">
        <p14:creationId xmlns:p14="http://schemas.microsoft.com/office/powerpoint/2010/main" val="83171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Structural-strength and reliability</a:t>
            </a:r>
          </a:p>
          <a:p>
            <a:r>
              <a:rPr lang="en-MY" dirty="0" err="1" smtClean="0"/>
              <a:t>Neutronic</a:t>
            </a:r>
            <a:r>
              <a:rPr lang="en-MY" dirty="0" smtClean="0"/>
              <a:t> transport-interaction with matter, affected by various radiations and particles associated with nuclear fission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a:t>
            </a:fld>
            <a:endParaRPr lang="en-MY"/>
          </a:p>
        </p:txBody>
      </p:sp>
    </p:spTree>
    <p:extLst>
      <p:ext uri="{BB962C8B-B14F-4D97-AF65-F5344CB8AC3E}">
        <p14:creationId xmlns:p14="http://schemas.microsoft.com/office/powerpoint/2010/main" val="3147139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MY" b="1" dirty="0" smtClean="0">
                <a:effectLst/>
              </a:rPr>
              <a:t>Annealing</a:t>
            </a:r>
            <a:r>
              <a:rPr lang="en-MY" dirty="0" smtClean="0">
                <a:effectLst/>
              </a:rPr>
              <a:t>, in </a:t>
            </a:r>
            <a:r>
              <a:rPr lang="en-MY" dirty="0" smtClean="0">
                <a:effectLst/>
                <a:hlinkClick r:id="rId3" tooltip="Metallurgy"/>
              </a:rPr>
              <a:t>metallurgy</a:t>
            </a:r>
            <a:r>
              <a:rPr lang="en-MY" dirty="0" smtClean="0">
                <a:effectLst/>
              </a:rPr>
              <a:t> and </a:t>
            </a:r>
            <a:r>
              <a:rPr lang="en-MY" dirty="0" smtClean="0">
                <a:effectLst/>
                <a:hlinkClick r:id="rId4" tooltip="Materials science"/>
              </a:rPr>
              <a:t>materials science</a:t>
            </a:r>
            <a:r>
              <a:rPr lang="en-MY" dirty="0" smtClean="0">
                <a:effectLst/>
              </a:rPr>
              <a:t>, is a </a:t>
            </a:r>
            <a:r>
              <a:rPr lang="en-MY" dirty="0" smtClean="0">
                <a:effectLst/>
                <a:hlinkClick r:id="rId5" tooltip="Heat treatment"/>
              </a:rPr>
              <a:t>heat treatment</a:t>
            </a:r>
            <a:r>
              <a:rPr lang="en-MY" dirty="0" smtClean="0">
                <a:effectLst/>
              </a:rPr>
              <a:t> that alters the physical and sometimes chemical properties of a material to increase its </a:t>
            </a:r>
            <a:r>
              <a:rPr lang="en-MY" dirty="0" smtClean="0">
                <a:effectLst/>
                <a:hlinkClick r:id="rId6" tooltip="Ductility"/>
              </a:rPr>
              <a:t>ductility</a:t>
            </a:r>
            <a:r>
              <a:rPr lang="en-MY" dirty="0" smtClean="0">
                <a:effectLst/>
              </a:rPr>
              <a:t> and reduce its hardness, making it more workable. It involves heating a material to above its </a:t>
            </a:r>
            <a:r>
              <a:rPr lang="en-MY" dirty="0" smtClean="0">
                <a:effectLst/>
                <a:hlinkClick r:id="rId7" tooltip="Recrystallization (metallurgy)"/>
              </a:rPr>
              <a:t>recrystallization</a:t>
            </a:r>
            <a:r>
              <a:rPr lang="en-MY" dirty="0" smtClean="0">
                <a:effectLst/>
              </a:rPr>
              <a:t> temperature, maintaining a suitable temperature, and then cooling.</a:t>
            </a:r>
          </a:p>
          <a:p>
            <a:pPr rtl="0"/>
            <a:r>
              <a:rPr lang="en-MY" dirty="0" smtClean="0">
                <a:effectLst/>
              </a:rPr>
              <a:t>In annealing, atoms migrate in the crystal lattice and the number of dislocations decreases, leading to the change in ductility and hardness.</a:t>
            </a:r>
          </a:p>
          <a:p>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a:t>
            </a:fld>
            <a:endParaRPr lang="en-MY"/>
          </a:p>
        </p:txBody>
      </p:sp>
    </p:spTree>
    <p:extLst>
      <p:ext uri="{BB962C8B-B14F-4D97-AF65-F5344CB8AC3E}">
        <p14:creationId xmlns:p14="http://schemas.microsoft.com/office/powerpoint/2010/main" val="1760503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more fundamental aspects of radiation effects can be described on the atomic</a:t>
            </a:r>
          </a:p>
          <a:p>
            <a:r>
              <a:rPr lang="en-MY" dirty="0" smtClean="0"/>
              <a:t>scale.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12</a:t>
            </a:fld>
            <a:endParaRPr lang="en-MY"/>
          </a:p>
        </p:txBody>
      </p:sp>
    </p:spTree>
    <p:extLst>
      <p:ext uri="{BB962C8B-B14F-4D97-AF65-F5344CB8AC3E}">
        <p14:creationId xmlns:p14="http://schemas.microsoft.com/office/powerpoint/2010/main" val="1159735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effectLst/>
              </a:rPr>
              <a:t>In </a:t>
            </a:r>
            <a:r>
              <a:rPr lang="en-MY" dirty="0" smtClean="0">
                <a:effectLst/>
                <a:hlinkClick r:id="rId3" tooltip="Particle physics"/>
              </a:rPr>
              <a:t>particle physics</a:t>
            </a:r>
            <a:r>
              <a:rPr lang="en-MY" dirty="0" smtClean="0">
                <a:effectLst/>
              </a:rPr>
              <a:t>, the </a:t>
            </a:r>
            <a:r>
              <a:rPr lang="en-MY" b="1" dirty="0" smtClean="0">
                <a:effectLst/>
              </a:rPr>
              <a:t>threshold energy</a:t>
            </a:r>
            <a:r>
              <a:rPr lang="en-MY" dirty="0" smtClean="0">
                <a:effectLst/>
              </a:rPr>
              <a:t> for production of a particle is the minimum </a:t>
            </a:r>
            <a:r>
              <a:rPr lang="en-MY" dirty="0" smtClean="0">
                <a:effectLst/>
                <a:hlinkClick r:id="rId4" tooltip="Kinetic energy"/>
              </a:rPr>
              <a:t>kinetic energy</a:t>
            </a:r>
            <a:r>
              <a:rPr lang="en-MY" dirty="0" smtClean="0">
                <a:effectLst/>
              </a:rPr>
              <a:t> a pair of traveling particles must have when they collide.</a:t>
            </a:r>
          </a:p>
          <a:p>
            <a:r>
              <a:rPr lang="en-MY" dirty="0" smtClean="0">
                <a:effectLst/>
              </a:rPr>
              <a:t> (note Ed is very small ≈25 eV)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17</a:t>
            </a:fld>
            <a:endParaRPr lang="en-MY"/>
          </a:p>
        </p:txBody>
      </p:sp>
    </p:spTree>
    <p:extLst>
      <p:ext uri="{BB962C8B-B14F-4D97-AF65-F5344CB8AC3E}">
        <p14:creationId xmlns:p14="http://schemas.microsoft.com/office/powerpoint/2010/main" val="34265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10/5/2015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10/5/2015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10/5/2015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10/5/2015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10/5/2015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10/5/2015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10/5/2015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10/5/2015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10/5/2015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10/5/2015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10/5/2015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10/5/2015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pPr marL="457200" indent="-457200">
              <a:buAutoNum type="arabicPeriod"/>
            </a:pPr>
            <a:r>
              <a:rPr lang="en-MY" dirty="0" smtClean="0"/>
              <a:t>EFFECT OF RADIATION</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Spectroscopy in brief…</a:t>
            </a:r>
            <a:endParaRPr lang="en-MY" dirty="0"/>
          </a:p>
        </p:txBody>
      </p:sp>
      <p:sp>
        <p:nvSpPr>
          <p:cNvPr id="3" name="Content Placeholder 2"/>
          <p:cNvSpPr>
            <a:spLocks noGrp="1"/>
          </p:cNvSpPr>
          <p:nvPr>
            <p:ph idx="1"/>
          </p:nvPr>
        </p:nvSpPr>
        <p:spPr/>
        <p:txBody>
          <a:bodyPr/>
          <a:lstStyle/>
          <a:p>
            <a:r>
              <a:rPr lang="en-MY" dirty="0"/>
              <a:t>Spectroscopy is the study of the interaction between matter and radiated energy</a:t>
            </a:r>
            <a:r>
              <a:rPr lang="en-MY" dirty="0" smtClean="0"/>
              <a:t>.</a:t>
            </a:r>
          </a:p>
          <a:p>
            <a:r>
              <a:rPr lang="en-MY" dirty="0" smtClean="0"/>
              <a:t>Is used to study </a:t>
            </a:r>
            <a:r>
              <a:rPr lang="en-MY" dirty="0"/>
              <a:t>the incident spectrums, emitted spectrums and absorbed spectrums of materials</a:t>
            </a:r>
            <a:r>
              <a:rPr lang="en-MY" dirty="0" smtClean="0"/>
              <a:t>.</a:t>
            </a:r>
          </a:p>
          <a:p>
            <a:r>
              <a:rPr lang="en-MY" dirty="0"/>
              <a:t>Spectroscopic data is often represented by a spectrum, a plot of the response of interest as a function of wavelength or frequency</a:t>
            </a:r>
            <a:endParaRPr lang="en-MY" dirty="0" smtClean="0"/>
          </a:p>
          <a:p>
            <a:endParaRPr lang="en-MY" dirty="0"/>
          </a:p>
        </p:txBody>
      </p:sp>
    </p:spTree>
    <p:extLst>
      <p:ext uri="{BB962C8B-B14F-4D97-AF65-F5344CB8AC3E}">
        <p14:creationId xmlns:p14="http://schemas.microsoft.com/office/powerpoint/2010/main" val="125711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Decay Heat Measurement</a:t>
            </a:r>
            <a:endParaRPr lang="en-MY" dirty="0"/>
          </a:p>
        </p:txBody>
      </p:sp>
      <p:sp>
        <p:nvSpPr>
          <p:cNvPr id="3" name="Content Placeholder 2"/>
          <p:cNvSpPr>
            <a:spLocks noGrp="1"/>
          </p:cNvSpPr>
          <p:nvPr>
            <p:ph idx="1"/>
          </p:nvPr>
        </p:nvSpPr>
        <p:spPr/>
        <p:txBody>
          <a:bodyPr/>
          <a:lstStyle/>
          <a:p>
            <a:r>
              <a:rPr lang="en-MY" dirty="0"/>
              <a:t>Understanding the β-decay properties of fission products is very important for nuclear reactor monitoring &amp; safety. </a:t>
            </a:r>
            <a:endParaRPr lang="en-MY" dirty="0" smtClean="0"/>
          </a:p>
          <a:p>
            <a:r>
              <a:rPr lang="en-MY" dirty="0" smtClean="0"/>
              <a:t>β-decay </a:t>
            </a:r>
            <a:r>
              <a:rPr lang="en-MY" dirty="0"/>
              <a:t>of fission products is a source of power during nuclear reactor operation and after, this activity is the main contributor to the decay-heat representing ~7-8% of a reactor nominal power. </a:t>
            </a:r>
            <a:endParaRPr lang="en-MY" dirty="0" smtClean="0"/>
          </a:p>
          <a:p>
            <a:r>
              <a:rPr lang="en-MY" dirty="0" smtClean="0"/>
              <a:t>In order to perform </a:t>
            </a:r>
            <a:r>
              <a:rPr lang="en-MY" dirty="0"/>
              <a:t>measurements of fission products β-decay </a:t>
            </a:r>
            <a:r>
              <a:rPr lang="en-MY" dirty="0" smtClean="0"/>
              <a:t>properties-Total </a:t>
            </a:r>
            <a:r>
              <a:rPr lang="en-MY" dirty="0"/>
              <a:t>Absorption spectrometer (TAS</a:t>
            </a:r>
            <a:r>
              <a:rPr lang="en-MY" dirty="0" smtClean="0"/>
              <a:t>) characterization is carried out. </a:t>
            </a:r>
            <a:endParaRPr lang="en-MY" dirty="0"/>
          </a:p>
        </p:txBody>
      </p:sp>
    </p:spTree>
    <p:extLst>
      <p:ext uri="{BB962C8B-B14F-4D97-AF65-F5344CB8AC3E}">
        <p14:creationId xmlns:p14="http://schemas.microsoft.com/office/powerpoint/2010/main" val="3020152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3"/>
            <a:ext cx="10058400" cy="4398949"/>
          </a:xfrm>
        </p:spPr>
        <p:txBody>
          <a:bodyPr>
            <a:normAutofit fontScale="92500" lnSpcReduction="10000"/>
          </a:bodyPr>
          <a:lstStyle/>
          <a:p>
            <a:pPr marL="457200" indent="-457200">
              <a:buFont typeface="+mj-lt"/>
              <a:buAutoNum type="arabicPeriod"/>
            </a:pPr>
            <a:r>
              <a:rPr lang="en-MY" dirty="0"/>
              <a:t>Interaction of high energy radiation such as α, β and γ rays as well as particles </a:t>
            </a:r>
            <a:r>
              <a:rPr lang="en-MY" dirty="0" smtClean="0"/>
              <a:t>such  </a:t>
            </a:r>
            <a:r>
              <a:rPr lang="en-MY" dirty="0"/>
              <a:t>as  electrons,  protons,  neutrons  </a:t>
            </a:r>
            <a:r>
              <a:rPr lang="en-MY" dirty="0" err="1"/>
              <a:t>etc</a:t>
            </a:r>
            <a:r>
              <a:rPr lang="en-MY" dirty="0"/>
              <a:t>  with  crystal  lattices  give  rise  to </a:t>
            </a:r>
            <a:r>
              <a:rPr lang="en-MY" dirty="0" smtClean="0"/>
              <a:t>defects/imperfections</a:t>
            </a:r>
          </a:p>
          <a:p>
            <a:pPr marL="457200" indent="-457200">
              <a:buFont typeface="+mj-lt"/>
              <a:buAutoNum type="arabicPeriod"/>
            </a:pPr>
            <a:r>
              <a:rPr lang="en-MY" dirty="0"/>
              <a:t>The microscopic defects produced in materials due to irradiation are referred to </a:t>
            </a:r>
            <a:r>
              <a:rPr lang="en-MY" dirty="0" smtClean="0"/>
              <a:t>as </a:t>
            </a:r>
            <a:r>
              <a:rPr lang="en-MY" dirty="0"/>
              <a:t>radiation damage. </a:t>
            </a:r>
            <a:endParaRPr lang="en-MY" dirty="0" smtClean="0"/>
          </a:p>
          <a:p>
            <a:pPr marL="457200" indent="-457200">
              <a:buFont typeface="+mj-lt"/>
              <a:buAutoNum type="arabicPeriod"/>
            </a:pPr>
            <a:r>
              <a:rPr lang="en-MY" dirty="0"/>
              <a:t>The  crystal  defects  thus  produced  modify  the  macroscopic  properties  of </a:t>
            </a:r>
            <a:r>
              <a:rPr lang="en-MY" dirty="0" smtClean="0"/>
              <a:t>materials </a:t>
            </a:r>
            <a:r>
              <a:rPr lang="en-MY" dirty="0"/>
              <a:t>which are referred to as radiation effects.   </a:t>
            </a:r>
          </a:p>
          <a:p>
            <a:pPr marL="457200" indent="-457200">
              <a:buFont typeface="+mj-lt"/>
              <a:buAutoNum type="arabicPeriod"/>
            </a:pPr>
            <a:r>
              <a:rPr lang="en-MY" dirty="0" smtClean="0"/>
              <a:t>The damage </a:t>
            </a:r>
            <a:r>
              <a:rPr lang="en-MY" dirty="0"/>
              <a:t>can be described by </a:t>
            </a:r>
            <a:r>
              <a:rPr lang="en-MY" dirty="0" smtClean="0"/>
              <a:t>the following </a:t>
            </a:r>
            <a:r>
              <a:rPr lang="en-MY" dirty="0"/>
              <a:t>groupings</a:t>
            </a:r>
            <a:r>
              <a:rPr lang="en-MY" dirty="0" smtClean="0"/>
              <a:t>:</a:t>
            </a:r>
          </a:p>
          <a:p>
            <a:pPr marL="749808" lvl="1" indent="-457200"/>
            <a:r>
              <a:rPr lang="en-MY" dirty="0"/>
              <a:t>Vacancies or </a:t>
            </a:r>
            <a:r>
              <a:rPr lang="en-MY" dirty="0" smtClean="0"/>
              <a:t>Knock-ons</a:t>
            </a:r>
          </a:p>
          <a:p>
            <a:pPr marL="749808" lvl="1" indent="-457200"/>
            <a:r>
              <a:rPr lang="en-MY" dirty="0" smtClean="0"/>
              <a:t>Interstitials</a:t>
            </a:r>
          </a:p>
          <a:p>
            <a:pPr marL="749808" lvl="1" indent="-457200"/>
            <a:r>
              <a:rPr lang="en-MY" dirty="0" smtClean="0"/>
              <a:t>Ionization</a:t>
            </a:r>
          </a:p>
          <a:p>
            <a:pPr marL="749808" lvl="1" indent="-457200"/>
            <a:r>
              <a:rPr lang="en-MY" dirty="0"/>
              <a:t>Thermal </a:t>
            </a:r>
            <a:r>
              <a:rPr lang="en-MY" dirty="0" smtClean="0"/>
              <a:t>Spikes</a:t>
            </a:r>
          </a:p>
          <a:p>
            <a:pPr marL="749808" lvl="1" indent="-457200"/>
            <a:r>
              <a:rPr lang="en-MY" dirty="0"/>
              <a:t>Impurity Atoms</a:t>
            </a:r>
            <a:endParaRPr lang="en-MY" dirty="0" smtClean="0"/>
          </a:p>
          <a:p>
            <a:pPr marL="457200" indent="-457200">
              <a:buFont typeface="+mj-lt"/>
              <a:buAutoNum type="arabicPeriod"/>
            </a:pPr>
            <a:r>
              <a:rPr lang="en-MY" dirty="0"/>
              <a:t>Although the above are effects produced on the atomic and nuclear level, a </a:t>
            </a:r>
            <a:r>
              <a:rPr lang="en-MY" dirty="0" smtClean="0"/>
              <a:t>sufficient </a:t>
            </a:r>
            <a:r>
              <a:rPr lang="en-MY" dirty="0"/>
              <a:t>number of these processes contribute to important macroscopic changes </a:t>
            </a:r>
            <a:r>
              <a:rPr lang="en-MY" dirty="0" smtClean="0"/>
              <a:t>in the </a:t>
            </a:r>
            <a:r>
              <a:rPr lang="en-MY" dirty="0"/>
              <a:t>material. </a:t>
            </a:r>
          </a:p>
        </p:txBody>
      </p:sp>
    </p:spTree>
    <p:extLst>
      <p:ext uri="{BB962C8B-B14F-4D97-AF65-F5344CB8AC3E}">
        <p14:creationId xmlns:p14="http://schemas.microsoft.com/office/powerpoint/2010/main" val="216595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b="1" dirty="0">
                <a:solidFill>
                  <a:schemeClr val="accent5">
                    <a:lumMod val="50000"/>
                  </a:schemeClr>
                </a:solidFill>
              </a:rPr>
              <a:t>Vacancies or </a:t>
            </a:r>
            <a:r>
              <a:rPr lang="en-MY" b="1" dirty="0" smtClean="0">
                <a:solidFill>
                  <a:schemeClr val="accent5">
                    <a:lumMod val="50000"/>
                  </a:schemeClr>
                </a:solidFill>
              </a:rPr>
              <a:t>Knock-ons</a:t>
            </a:r>
          </a:p>
          <a:p>
            <a:r>
              <a:rPr lang="en-MY" dirty="0" smtClean="0"/>
              <a:t>The </a:t>
            </a:r>
            <a:r>
              <a:rPr lang="en-MY" dirty="0"/>
              <a:t>removal of an atom from its </a:t>
            </a:r>
            <a:r>
              <a:rPr lang="en-MY" dirty="0" smtClean="0"/>
              <a:t>position by </a:t>
            </a:r>
            <a:r>
              <a:rPr lang="en-MY" dirty="0"/>
              <a:t>the direct interaction of a high energy neutron or a fission fragment.</a:t>
            </a:r>
          </a:p>
          <a:p>
            <a:r>
              <a:rPr lang="en-MY" b="1" dirty="0" smtClean="0">
                <a:solidFill>
                  <a:schemeClr val="accent5">
                    <a:lumMod val="50000"/>
                  </a:schemeClr>
                </a:solidFill>
              </a:rPr>
              <a:t>Interstitials</a:t>
            </a:r>
          </a:p>
          <a:p>
            <a:r>
              <a:rPr lang="en-MY" dirty="0"/>
              <a:t>An interstitial is formed when an atom, which is knocked out </a:t>
            </a:r>
            <a:r>
              <a:rPr lang="en-MY" dirty="0" smtClean="0"/>
              <a:t>from its </a:t>
            </a:r>
            <a:r>
              <a:rPr lang="en-MY" dirty="0"/>
              <a:t>position, comes to rest at some remote point.</a:t>
            </a:r>
          </a:p>
          <a:p>
            <a:r>
              <a:rPr lang="en-MY" b="1" dirty="0" smtClean="0">
                <a:solidFill>
                  <a:schemeClr val="accent5">
                    <a:lumMod val="50000"/>
                  </a:schemeClr>
                </a:solidFill>
              </a:rPr>
              <a:t>Ionization</a:t>
            </a:r>
          </a:p>
          <a:p>
            <a:r>
              <a:rPr lang="en-MY" dirty="0"/>
              <a:t>Ionization is caused by the removal of electrons from their </a:t>
            </a:r>
            <a:r>
              <a:rPr lang="en-MY" dirty="0" smtClean="0"/>
              <a:t>electronic shells </a:t>
            </a:r>
            <a:r>
              <a:rPr lang="en-MY" dirty="0"/>
              <a:t>and has the effect of changing the chemical bonds of molecules.</a:t>
            </a:r>
          </a:p>
          <a:p>
            <a:endParaRPr lang="en-MY" dirty="0"/>
          </a:p>
        </p:txBody>
      </p:sp>
    </p:spTree>
    <p:extLst>
      <p:ext uri="{BB962C8B-B14F-4D97-AF65-F5344CB8AC3E}">
        <p14:creationId xmlns:p14="http://schemas.microsoft.com/office/powerpoint/2010/main" val="344938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b="1" dirty="0">
                <a:solidFill>
                  <a:schemeClr val="accent5">
                    <a:lumMod val="50000"/>
                  </a:schemeClr>
                </a:solidFill>
              </a:rPr>
              <a:t>Thermal Spikes</a:t>
            </a:r>
          </a:p>
          <a:p>
            <a:r>
              <a:rPr lang="en-MY" dirty="0"/>
              <a:t>This term identifies localized high temperature domains caused by the deposition of energy from neutrons and fission fragments.</a:t>
            </a:r>
          </a:p>
          <a:p>
            <a:r>
              <a:rPr lang="en-MY" b="1" dirty="0">
                <a:solidFill>
                  <a:schemeClr val="accent5">
                    <a:lumMod val="50000"/>
                  </a:schemeClr>
                </a:solidFill>
              </a:rPr>
              <a:t>Impurity Atoms</a:t>
            </a:r>
          </a:p>
          <a:p>
            <a:r>
              <a:rPr lang="en-MY" dirty="0"/>
              <a:t>The capture of neutrons and nuclear reactions induced by various radiations has the effect of transmuting an atom into an element which is foreign to the material.</a:t>
            </a:r>
          </a:p>
          <a:p>
            <a:endParaRPr lang="en-MY" dirty="0"/>
          </a:p>
        </p:txBody>
      </p:sp>
    </p:spTree>
    <p:extLst>
      <p:ext uri="{BB962C8B-B14F-4D97-AF65-F5344CB8AC3E}">
        <p14:creationId xmlns:p14="http://schemas.microsoft.com/office/powerpoint/2010/main" val="209262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a:t>Primary Knock-on Atoms (PKA) </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smtClean="0"/>
              <a:t>The </a:t>
            </a:r>
            <a:r>
              <a:rPr lang="en-MY" dirty="0"/>
              <a:t>first atom that an incident particle encounters in the target. </a:t>
            </a:r>
            <a:endParaRPr lang="en-MY" dirty="0" smtClean="0"/>
          </a:p>
          <a:p>
            <a:pPr marL="457200" indent="-457200">
              <a:buFont typeface="+mj-lt"/>
              <a:buAutoNum type="arabicPeriod"/>
            </a:pPr>
            <a:r>
              <a:rPr lang="en-MY" dirty="0" smtClean="0"/>
              <a:t>After </a:t>
            </a:r>
            <a:r>
              <a:rPr lang="en-MY" dirty="0"/>
              <a:t>it is displaced from its initial lattice site, the </a:t>
            </a:r>
            <a:r>
              <a:rPr lang="en-MY" dirty="0" smtClean="0"/>
              <a:t>PKA:</a:t>
            </a:r>
          </a:p>
          <a:p>
            <a:pPr marL="749808" lvl="1" indent="-457200"/>
            <a:r>
              <a:rPr lang="en-MY" dirty="0" smtClean="0"/>
              <a:t>can </a:t>
            </a:r>
            <a:r>
              <a:rPr lang="en-MY" dirty="0"/>
              <a:t>induce the subsequent lattice site displacements of other atoms if it possesses sufficient energy, or </a:t>
            </a:r>
            <a:endParaRPr lang="en-MY" dirty="0" smtClean="0"/>
          </a:p>
          <a:p>
            <a:pPr marL="749808" lvl="1" indent="-457200"/>
            <a:r>
              <a:rPr lang="en-MY" dirty="0" smtClean="0"/>
              <a:t>come </a:t>
            </a:r>
            <a:r>
              <a:rPr lang="en-MY" dirty="0"/>
              <a:t>to rest in the lattice at an interstitial site if it does not</a:t>
            </a:r>
            <a:r>
              <a:rPr lang="en-MY" dirty="0" smtClean="0"/>
              <a:t>.</a:t>
            </a:r>
            <a:endParaRPr lang="en-MY" dirty="0"/>
          </a:p>
          <a:p>
            <a:pPr marL="457200" indent="-457200">
              <a:buFont typeface="+mj-lt"/>
              <a:buAutoNum type="arabicPeriod"/>
            </a:pPr>
            <a:r>
              <a:rPr lang="en-MY" dirty="0"/>
              <a:t>A neutron with sufficient energy produces a number of these PKAs which </a:t>
            </a:r>
            <a:r>
              <a:rPr lang="en-MY" dirty="0" smtClean="0"/>
              <a:t>in  </a:t>
            </a:r>
            <a:r>
              <a:rPr lang="en-MY" dirty="0"/>
              <a:t>turn  produce  knock-ons  leading  to  </a:t>
            </a:r>
            <a:r>
              <a:rPr lang="en-MY" b="1" dirty="0" smtClean="0"/>
              <a:t>displacement/collision  </a:t>
            </a:r>
            <a:r>
              <a:rPr lang="en-MY" b="1" dirty="0"/>
              <a:t>cascades </a:t>
            </a:r>
            <a:r>
              <a:rPr lang="en-MY" dirty="0" smtClean="0"/>
              <a:t>.</a:t>
            </a:r>
          </a:p>
          <a:p>
            <a:pPr marL="457200" indent="-457200">
              <a:buFont typeface="+mj-lt"/>
              <a:buAutoNum type="arabicPeriod"/>
            </a:pPr>
            <a:r>
              <a:rPr lang="en-MY" dirty="0"/>
              <a:t>The  atoms </a:t>
            </a:r>
            <a:r>
              <a:rPr lang="en-MY" dirty="0" smtClean="0"/>
              <a:t>displaced  </a:t>
            </a:r>
            <a:r>
              <a:rPr lang="en-MY" dirty="0"/>
              <a:t>by  PKAs  are  known  as  secondary  knock-on  atoms.  </a:t>
            </a:r>
            <a:endParaRPr lang="en-MY" dirty="0" smtClean="0"/>
          </a:p>
          <a:p>
            <a:pPr marL="457200" indent="-457200">
              <a:buFont typeface="+mj-lt"/>
              <a:buAutoNum type="arabicPeriod"/>
            </a:pPr>
            <a:r>
              <a:rPr lang="en-MY" dirty="0" smtClean="0"/>
              <a:t>Thus  </a:t>
            </a:r>
            <a:r>
              <a:rPr lang="en-MY" dirty="0"/>
              <a:t>a  high </a:t>
            </a:r>
            <a:r>
              <a:rPr lang="en-MY" dirty="0" smtClean="0"/>
              <a:t>energy </a:t>
            </a:r>
            <a:r>
              <a:rPr lang="en-MY" dirty="0"/>
              <a:t>neutron may produce a number of PKAs which lead to many </a:t>
            </a:r>
            <a:r>
              <a:rPr lang="en-MY" dirty="0" smtClean="0"/>
              <a:t>secondary knock-ons </a:t>
            </a:r>
            <a:r>
              <a:rPr lang="en-MY" dirty="0"/>
              <a:t>resulting in a large number of atomic displacements. </a:t>
            </a:r>
          </a:p>
        </p:txBody>
      </p:sp>
    </p:spTree>
    <p:extLst>
      <p:ext uri="{BB962C8B-B14F-4D97-AF65-F5344CB8AC3E}">
        <p14:creationId xmlns:p14="http://schemas.microsoft.com/office/powerpoint/2010/main" val="24569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93386" y="1982164"/>
            <a:ext cx="4723657" cy="3836682"/>
          </a:xfr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899" y="1848874"/>
            <a:ext cx="4349736" cy="4349736"/>
          </a:xfrm>
          <a:prstGeom prst="rect">
            <a:avLst/>
          </a:prstGeom>
        </p:spPr>
      </p:pic>
    </p:spTree>
    <p:extLst>
      <p:ext uri="{BB962C8B-B14F-4D97-AF65-F5344CB8AC3E}">
        <p14:creationId xmlns:p14="http://schemas.microsoft.com/office/powerpoint/2010/main" val="2804744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a:t>Collision Models</a:t>
            </a:r>
            <a:endParaRPr lang="en-MY" dirty="0"/>
          </a:p>
        </p:txBody>
      </p:sp>
      <p:sp>
        <p:nvSpPr>
          <p:cNvPr id="3" name="Content Placeholder 2"/>
          <p:cNvSpPr>
            <a:spLocks noGrp="1"/>
          </p:cNvSpPr>
          <p:nvPr>
            <p:ph idx="1"/>
          </p:nvPr>
        </p:nvSpPr>
        <p:spPr/>
        <p:txBody>
          <a:bodyPr>
            <a:normAutofit/>
          </a:bodyPr>
          <a:lstStyle/>
          <a:p>
            <a:r>
              <a:rPr lang="en-MY" dirty="0" smtClean="0"/>
              <a:t>Upon bombardment, atoms </a:t>
            </a:r>
            <a:r>
              <a:rPr lang="en-MY" dirty="0"/>
              <a:t>can only be displaced </a:t>
            </a:r>
            <a:r>
              <a:rPr lang="en-MY" dirty="0" smtClean="0"/>
              <a:t>if the </a:t>
            </a:r>
            <a:r>
              <a:rPr lang="en-MY" dirty="0"/>
              <a:t>energy they receive exceeds a threshold energy </a:t>
            </a:r>
            <a:r>
              <a:rPr lang="en-MY" i="1" dirty="0"/>
              <a:t>E</a:t>
            </a:r>
            <a:r>
              <a:rPr lang="en-MY" i="1" baseline="-25000" dirty="0"/>
              <a:t>d</a:t>
            </a:r>
            <a:r>
              <a:rPr lang="en-MY" dirty="0"/>
              <a:t>. </a:t>
            </a:r>
            <a:endParaRPr lang="en-MY" dirty="0" smtClean="0"/>
          </a:p>
          <a:p>
            <a:r>
              <a:rPr lang="en-MY" dirty="0"/>
              <a:t>W</a:t>
            </a:r>
            <a:r>
              <a:rPr lang="en-MY" dirty="0" smtClean="0"/>
              <a:t>hen </a:t>
            </a:r>
            <a:r>
              <a:rPr lang="en-MY" dirty="0"/>
              <a:t>a moving atom collides with a stationary atom, both atoms will have energy greater than </a:t>
            </a:r>
            <a:r>
              <a:rPr lang="en-MY" i="1" dirty="0"/>
              <a:t>E</a:t>
            </a:r>
            <a:r>
              <a:rPr lang="en-MY" i="1" baseline="-25000" dirty="0"/>
              <a:t>d</a:t>
            </a:r>
            <a:r>
              <a:rPr lang="en-MY" dirty="0"/>
              <a:t> after the collision only if the original moving atom had an energy exceeding 2</a:t>
            </a:r>
            <a:r>
              <a:rPr lang="en-MY" i="1" dirty="0"/>
              <a:t>E</a:t>
            </a:r>
            <a:r>
              <a:rPr lang="en-MY" i="1" baseline="-25000" dirty="0"/>
              <a:t>d</a:t>
            </a:r>
            <a:r>
              <a:rPr lang="en-MY" dirty="0"/>
              <a:t>. </a:t>
            </a:r>
            <a:endParaRPr lang="en-MY" dirty="0" smtClean="0"/>
          </a:p>
          <a:p>
            <a:r>
              <a:rPr lang="en-MY" dirty="0" smtClean="0"/>
              <a:t>Thus</a:t>
            </a:r>
            <a:r>
              <a:rPr lang="en-MY" dirty="0"/>
              <a:t>, only PKAs with an energy greater than 2</a:t>
            </a:r>
            <a:r>
              <a:rPr lang="en-MY" i="1" dirty="0"/>
              <a:t>E</a:t>
            </a:r>
            <a:r>
              <a:rPr lang="en-MY" i="1" baseline="-25000" dirty="0"/>
              <a:t>d</a:t>
            </a:r>
            <a:r>
              <a:rPr lang="en-MY" dirty="0"/>
              <a:t> can continue to displace more atoms and increase the total number of displaced </a:t>
            </a:r>
            <a:r>
              <a:rPr lang="en-MY" dirty="0" smtClean="0"/>
              <a:t>atoms</a:t>
            </a:r>
          </a:p>
          <a:p>
            <a:r>
              <a:rPr lang="en-MY" dirty="0" smtClean="0"/>
              <a:t>The </a:t>
            </a:r>
            <a:r>
              <a:rPr lang="en-MY" dirty="0"/>
              <a:t>majority of displaced atoms leave their lattice sites with energies no more than two or three times Ed. </a:t>
            </a:r>
            <a:endParaRPr lang="en-MY" dirty="0" smtClean="0"/>
          </a:p>
        </p:txBody>
      </p:sp>
    </p:spTree>
    <p:extLst>
      <p:ext uri="{BB962C8B-B14F-4D97-AF65-F5344CB8AC3E}">
        <p14:creationId xmlns:p14="http://schemas.microsoft.com/office/powerpoint/2010/main" val="181807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MY" dirty="0" smtClean="0"/>
              <a:t>Such an atom will collide with another atom approximately every mean </a:t>
            </a:r>
            <a:r>
              <a:rPr lang="en-MY" dirty="0" err="1" smtClean="0"/>
              <a:t>interatomic</a:t>
            </a:r>
            <a:r>
              <a:rPr lang="en-MY" dirty="0" smtClean="0"/>
              <a:t> distance </a:t>
            </a:r>
            <a:r>
              <a:rPr lang="en-MY" dirty="0" err="1" smtClean="0"/>
              <a:t>traveled</a:t>
            </a:r>
            <a:r>
              <a:rPr lang="en-MY" dirty="0" smtClean="0"/>
              <a:t>, losing half of its energy during the average collision. </a:t>
            </a:r>
          </a:p>
          <a:p>
            <a:r>
              <a:rPr lang="en-MY" dirty="0" smtClean="0"/>
              <a:t>Assuming that an atom that has slowed down to a kinetic energy of 1 </a:t>
            </a:r>
            <a:r>
              <a:rPr lang="en-MY" dirty="0" err="1" smtClean="0"/>
              <a:t>eV</a:t>
            </a:r>
            <a:r>
              <a:rPr lang="en-MY" dirty="0" smtClean="0"/>
              <a:t> becomes trapped in an interstitial site-</a:t>
            </a:r>
          </a:p>
          <a:p>
            <a:pPr lvl="1"/>
            <a:r>
              <a:rPr lang="en-MY" dirty="0" smtClean="0"/>
              <a:t>displaced atoms will typically be trapped no more than a few interatomic distances away from the vacancies they leave behind.</a:t>
            </a:r>
          </a:p>
          <a:p>
            <a:r>
              <a:rPr lang="en-MY" dirty="0" smtClean="0"/>
              <a:t>There are several possible scenarios for the energy of PKAs, and these lead to different forms of damage. </a:t>
            </a:r>
          </a:p>
          <a:p>
            <a:r>
              <a:rPr lang="en-MY" dirty="0" smtClean="0"/>
              <a:t>In the case of electron or gamma ray bombardment, the PKA usually does not have sufficient energy to displace more atoms.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dirty="0" smtClean="0"/>
              <a:t>The </a:t>
            </a:r>
            <a:r>
              <a:rPr lang="en-MY" dirty="0"/>
              <a:t>resulting damage consists of a random distribution of </a:t>
            </a:r>
            <a:r>
              <a:rPr lang="en-MY" dirty="0" err="1"/>
              <a:t>Frenkel</a:t>
            </a:r>
            <a:r>
              <a:rPr lang="en-MY" dirty="0"/>
              <a:t> defects, usually with a distance no more than four or five interatomic distances between the interstitial and vacancy. </a:t>
            </a:r>
            <a:endParaRPr lang="en-MY" dirty="0" smtClean="0"/>
          </a:p>
          <a:p>
            <a:r>
              <a:rPr lang="en-MY" dirty="0" smtClean="0"/>
              <a:t>When </a:t>
            </a:r>
            <a:r>
              <a:rPr lang="en-MY" dirty="0"/>
              <a:t>PKAs receive energy greater than Ed from bombarding electrons, they are able to displace more atoms, and some of the </a:t>
            </a:r>
            <a:r>
              <a:rPr lang="en-MY" dirty="0" err="1"/>
              <a:t>Frenkel</a:t>
            </a:r>
            <a:r>
              <a:rPr lang="en-MY" dirty="0"/>
              <a:t> defects become groups of interstitial atoms with corresponding vacancies, within a few interatomic distances of each other. </a:t>
            </a:r>
            <a:endParaRPr lang="en-MY" dirty="0" smtClean="0"/>
          </a:p>
          <a:p>
            <a:r>
              <a:rPr lang="en-MY" dirty="0" smtClean="0"/>
              <a:t>In </a:t>
            </a:r>
            <a:r>
              <a:rPr lang="en-MY" dirty="0"/>
              <a:t>the case of bombardment by fast-moving atoms or ions, groups of vacancies and interstitial atoms widely separated along the track of the atom or ion are produced. </a:t>
            </a:r>
            <a:endParaRPr lang="en-MY" dirty="0" smtClean="0"/>
          </a:p>
          <a:p>
            <a:r>
              <a:rPr lang="en-MY" dirty="0" smtClean="0"/>
              <a:t>As </a:t>
            </a:r>
            <a:r>
              <a:rPr lang="en-MY" dirty="0"/>
              <a:t>the atom slows down, the cross section for producing PKAs increases, resulting in groups of vacancies and interstitials concentrated at the end of the track</a:t>
            </a:r>
          </a:p>
        </p:txBody>
      </p:sp>
    </p:spTree>
    <p:extLst>
      <p:ext uri="{BB962C8B-B14F-4D97-AF65-F5344CB8AC3E}">
        <p14:creationId xmlns:p14="http://schemas.microsoft.com/office/powerpoint/2010/main" val="386499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Environment</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smtClean="0"/>
              <a:t>The amount of radiation that a material encountered during their life cycle strongly depends on radiation environment and their operation conditions.</a:t>
            </a:r>
          </a:p>
          <a:p>
            <a:pPr marL="457200" indent="-457200">
              <a:buFont typeface="+mj-lt"/>
              <a:buAutoNum type="arabicPeriod"/>
            </a:pPr>
            <a:r>
              <a:rPr lang="en-US" dirty="0" smtClean="0"/>
              <a:t>Different environment is characterized by its own spectrum of particles and energy distribution</a:t>
            </a:r>
          </a:p>
          <a:p>
            <a:pPr marL="457200" indent="-457200">
              <a:buFont typeface="+mj-lt"/>
              <a:buAutoNum type="arabicPeriod"/>
            </a:pPr>
            <a:r>
              <a:rPr lang="en-US" dirty="0" smtClean="0"/>
              <a:t>The common radiation environments are:</a:t>
            </a:r>
          </a:p>
          <a:p>
            <a:pPr marL="715963" indent="-358775">
              <a:buFont typeface="+mj-lt"/>
              <a:buAutoNum type="romanLcPeriod"/>
            </a:pPr>
            <a:r>
              <a:rPr lang="en-US" dirty="0" smtClean="0"/>
              <a:t>Space</a:t>
            </a:r>
          </a:p>
          <a:p>
            <a:pPr marL="715963" indent="-358775">
              <a:buFont typeface="+mj-lt"/>
              <a:buAutoNum type="romanLcPeriod"/>
            </a:pPr>
            <a:r>
              <a:rPr lang="en-US" dirty="0" smtClean="0"/>
              <a:t>High energy physics experiments</a:t>
            </a:r>
          </a:p>
          <a:p>
            <a:pPr marL="715963" indent="-358775">
              <a:buFont typeface="+mj-lt"/>
              <a:buAutoNum type="romanLcPeriod"/>
            </a:pPr>
            <a:r>
              <a:rPr lang="en-US" dirty="0" smtClean="0"/>
              <a:t>Natural environments</a:t>
            </a:r>
          </a:p>
          <a:p>
            <a:pPr marL="715963" indent="-358775">
              <a:buFont typeface="+mj-lt"/>
              <a:buAutoNum type="romanLcPeriod"/>
            </a:pPr>
            <a:r>
              <a:rPr lang="en-US" dirty="0" smtClean="0"/>
              <a:t>Processing induced radiation</a:t>
            </a:r>
          </a:p>
          <a:p>
            <a:pPr marL="715963" indent="-358775">
              <a:buFont typeface="+mj-lt"/>
              <a:buAutoNum type="romanLcPeriod"/>
            </a:pPr>
            <a:r>
              <a:rPr lang="en-US" dirty="0" smtClean="0"/>
              <a:t>Nuclear</a:t>
            </a:r>
            <a:endParaRPr lang="en-US" dirty="0"/>
          </a:p>
          <a:p>
            <a:pPr marL="715963" indent="-358775">
              <a:buFont typeface="+mj-lt"/>
              <a:buAutoNum type="romanLcPeriod"/>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Frenkel</a:t>
            </a:r>
            <a:r>
              <a:rPr lang="en-US" dirty="0" smtClean="0"/>
              <a:t> Pair/Defect</a:t>
            </a:r>
            <a:endParaRPr lang="en-US" dirty="0"/>
          </a:p>
        </p:txBody>
      </p:sp>
      <p:sp>
        <p:nvSpPr>
          <p:cNvPr id="3" name="Content Placeholder 2"/>
          <p:cNvSpPr>
            <a:spLocks noGrp="1"/>
          </p:cNvSpPr>
          <p:nvPr>
            <p:ph idx="1"/>
          </p:nvPr>
        </p:nvSpPr>
        <p:spPr/>
        <p:txBody>
          <a:bodyPr>
            <a:normAutofit/>
          </a:bodyPr>
          <a:lstStyle/>
          <a:p>
            <a:r>
              <a:rPr lang="en-US" dirty="0" smtClean="0"/>
              <a:t>A </a:t>
            </a:r>
            <a:r>
              <a:rPr lang="en-US" b="1" dirty="0" err="1" smtClean="0"/>
              <a:t>Frenkel</a:t>
            </a:r>
            <a:r>
              <a:rPr lang="en-US" b="1" dirty="0" smtClean="0"/>
              <a:t> defect</a:t>
            </a:r>
            <a:r>
              <a:rPr lang="en-US" dirty="0" smtClean="0"/>
              <a:t>, </a:t>
            </a:r>
            <a:r>
              <a:rPr lang="en-US" b="1" dirty="0" err="1" smtClean="0"/>
              <a:t>Frenkel</a:t>
            </a:r>
            <a:r>
              <a:rPr lang="en-US" b="1" dirty="0" smtClean="0"/>
              <a:t> pair</a:t>
            </a:r>
            <a:r>
              <a:rPr lang="en-US" dirty="0" smtClean="0"/>
              <a:t>, or </a:t>
            </a:r>
            <a:r>
              <a:rPr lang="en-US" b="1" dirty="0" err="1" smtClean="0"/>
              <a:t>Frenkel</a:t>
            </a:r>
            <a:r>
              <a:rPr lang="en-US" b="1" dirty="0" smtClean="0"/>
              <a:t> disorder</a:t>
            </a:r>
            <a:r>
              <a:rPr lang="en-US" dirty="0" smtClean="0"/>
              <a:t> is a type of point defect </a:t>
            </a:r>
            <a:r>
              <a:rPr lang="en-US" dirty="0" smtClean="0">
                <a:solidFill>
                  <a:schemeClr val="tx1"/>
                </a:solidFill>
              </a:rPr>
              <a:t>in a crystal lattice  </a:t>
            </a:r>
          </a:p>
          <a:p>
            <a:r>
              <a:rPr lang="en-US" dirty="0" smtClean="0">
                <a:solidFill>
                  <a:schemeClr val="tx1"/>
                </a:solidFill>
              </a:rPr>
              <a:t>The defect forms when an atom or smaller ion (usually cation) leaves its place in the lattice, creating a vacancy, and becomes an interstitial by lodging in a nearby location. </a:t>
            </a:r>
          </a:p>
          <a:p>
            <a:r>
              <a:rPr lang="en-US" dirty="0" smtClean="0">
                <a:solidFill>
                  <a:schemeClr val="tx1"/>
                </a:solidFill>
              </a:rPr>
              <a:t>Their prime mechanism of generation is by particle irradiation</a:t>
            </a:r>
          </a:p>
          <a:p>
            <a:r>
              <a:rPr lang="en-US" dirty="0" smtClean="0"/>
              <a:t>This defect does not have any impact on the density of the solid as it involves only the migration of the ions within the crystal, thus preserving both the volume as well as mass.</a:t>
            </a:r>
          </a:p>
          <a:p>
            <a:r>
              <a:rPr lang="en-US" dirty="0" smtClean="0"/>
              <a:t>In ionic crystals, </a:t>
            </a:r>
            <a:r>
              <a:rPr lang="en-US" b="1" dirty="0" smtClean="0"/>
              <a:t>charge neutrality</a:t>
            </a:r>
            <a:r>
              <a:rPr lang="en-US" dirty="0" smtClean="0"/>
              <a:t> requires (as we will see) that defects come in </a:t>
            </a:r>
            <a:r>
              <a:rPr lang="en-US" b="1" dirty="0" smtClean="0"/>
              <a:t>pairs</a:t>
            </a:r>
            <a:r>
              <a:rPr lang="en-US" dirty="0" smtClean="0"/>
              <a:t> with opposite charge, or at least the sum over the net charge of all charged point defects must be zero.</a:t>
            </a:r>
          </a:p>
          <a:p>
            <a:r>
              <a:rPr lang="en-US" dirty="0" smtClean="0"/>
              <a:t>One of the simple ways of maintaining charge neutrality with two different point defects is to always have a vacancy - interstitial pair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www.tf.uni-kiel.de/matwis/amat/def_en/kap_2/illustr/ionic_frenkel.gif"/>
          <p:cNvPicPr>
            <a:picLocks noChangeAspect="1" noChangeArrowheads="1"/>
          </p:cNvPicPr>
          <p:nvPr/>
        </p:nvPicPr>
        <p:blipFill>
          <a:blip r:embed="rId2"/>
          <a:srcRect/>
          <a:stretch>
            <a:fillRect/>
          </a:stretch>
        </p:blipFill>
        <p:spPr bwMode="auto">
          <a:xfrm>
            <a:off x="2298700" y="1990725"/>
            <a:ext cx="5276850" cy="3657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pPr>
              <a:lnSpc>
                <a:spcPct val="80000"/>
              </a:lnSpc>
            </a:pPr>
            <a:r>
              <a:rPr lang="en-GB" altLang="en-US" sz="2400" dirty="0"/>
              <a:t>PKA moves through the lattice</a:t>
            </a:r>
          </a:p>
          <a:p>
            <a:pPr lvl="1">
              <a:lnSpc>
                <a:spcPct val="80000"/>
              </a:lnSpc>
            </a:pPr>
            <a:r>
              <a:rPr lang="en-GB" altLang="en-US" dirty="0">
                <a:ea typeface="ＭＳ Ｐゴシック" panose="020B0600070205080204" pitchFamily="34" charset="-128"/>
              </a:rPr>
              <a:t>produces vacancy interstitial pairs (</a:t>
            </a:r>
            <a:r>
              <a:rPr lang="en-GB" altLang="en-US" dirty="0" err="1">
                <a:ea typeface="ＭＳ Ｐゴシック" panose="020B0600070205080204" pitchFamily="34" charset="-128"/>
              </a:rPr>
              <a:t>Frenkel</a:t>
            </a:r>
            <a:r>
              <a:rPr lang="en-GB" altLang="en-US" dirty="0">
                <a:ea typeface="ＭＳ Ｐゴシック" panose="020B0600070205080204" pitchFamily="34" charset="-128"/>
              </a:rPr>
              <a:t> Pair)</a:t>
            </a:r>
          </a:p>
          <a:p>
            <a:pPr lvl="1">
              <a:lnSpc>
                <a:spcPct val="80000"/>
              </a:lnSpc>
            </a:pPr>
            <a:r>
              <a:rPr lang="en-GB" altLang="en-US" dirty="0">
                <a:ea typeface="ＭＳ Ｐゴシック" panose="020B0600070205080204" pitchFamily="34" charset="-128"/>
              </a:rPr>
              <a:t>PKA slows, reduces mean distance between collisions</a:t>
            </a:r>
          </a:p>
          <a:p>
            <a:pPr lvl="1">
              <a:lnSpc>
                <a:spcPct val="80000"/>
              </a:lnSpc>
            </a:pPr>
            <a:r>
              <a:rPr lang="en-GB" altLang="en-US" dirty="0">
                <a:ea typeface="ＭＳ Ｐゴシック" panose="020B0600070205080204" pitchFamily="34" charset="-128"/>
              </a:rPr>
              <a:t>clusters formed</a:t>
            </a:r>
          </a:p>
          <a:p>
            <a:pPr>
              <a:lnSpc>
                <a:spcPct val="80000"/>
              </a:lnSpc>
            </a:pPr>
            <a:r>
              <a:rPr lang="en-GB" altLang="en-US" sz="2400" dirty="0"/>
              <a:t>Thermal motion </a:t>
            </a:r>
            <a:r>
              <a:rPr lang="en-GB" altLang="en-US" sz="2400" dirty="0">
                <a:sym typeface="Symbol" panose="05050102010706020507" pitchFamily="18" charset="2"/>
              </a:rPr>
              <a:t></a:t>
            </a:r>
            <a:r>
              <a:rPr lang="en-GB" altLang="en-US" sz="2400" dirty="0"/>
              <a:t>98% lattice defects anneal</a:t>
            </a:r>
          </a:p>
          <a:p>
            <a:pPr lvl="1">
              <a:lnSpc>
                <a:spcPct val="80000"/>
              </a:lnSpc>
            </a:pPr>
            <a:r>
              <a:rPr lang="en-GB" altLang="en-US" sz="2400" dirty="0">
                <a:ea typeface="ＭＳ Ｐゴシック" panose="020B0600070205080204" pitchFamily="34" charset="-128"/>
              </a:rPr>
              <a:t>defect/impurity reactions</a:t>
            </a:r>
          </a:p>
          <a:p>
            <a:pPr>
              <a:lnSpc>
                <a:spcPct val="80000"/>
              </a:lnSpc>
            </a:pPr>
            <a:r>
              <a:rPr lang="en-GB" altLang="en-US" sz="2400" dirty="0"/>
              <a:t>Stable defects influence </a:t>
            </a:r>
            <a:r>
              <a:rPr lang="en-GB" altLang="en-US" sz="2400" dirty="0" smtClean="0"/>
              <a:t>the material </a:t>
            </a:r>
            <a:r>
              <a:rPr lang="en-GB" altLang="en-US" sz="2400" dirty="0"/>
              <a:t>properties</a:t>
            </a:r>
          </a:p>
          <a:p>
            <a:r>
              <a:rPr lang="en-MY" sz="2400" dirty="0"/>
              <a:t>D</a:t>
            </a:r>
            <a:r>
              <a:rPr lang="en-MY" sz="2400" dirty="0" smtClean="0"/>
              <a:t>isplacements </a:t>
            </a:r>
            <a:r>
              <a:rPr lang="en-MY" sz="2400" dirty="0"/>
              <a:t>per atom [</a:t>
            </a:r>
            <a:r>
              <a:rPr lang="en-MY" sz="2400" dirty="0" err="1"/>
              <a:t>dpa</a:t>
            </a:r>
            <a:r>
              <a:rPr lang="en-MY" sz="2400" dirty="0"/>
              <a:t>] using simple models </a:t>
            </a:r>
            <a:r>
              <a:rPr lang="en-MY" sz="2400" dirty="0" smtClean="0"/>
              <a:t>and  </a:t>
            </a:r>
            <a:r>
              <a:rPr lang="en-MY" sz="2400" dirty="0"/>
              <a:t>thus-evaluated  </a:t>
            </a:r>
            <a:r>
              <a:rPr lang="en-MY" sz="2400" dirty="0" err="1"/>
              <a:t>dpa</a:t>
            </a:r>
            <a:r>
              <a:rPr lang="en-MY" sz="2400" dirty="0"/>
              <a:t>  may  be  related  to  the  changes  in  the  macroscopic </a:t>
            </a:r>
            <a:r>
              <a:rPr lang="en-MY" sz="2400" dirty="0" smtClean="0"/>
              <a:t>properties </a:t>
            </a:r>
            <a:r>
              <a:rPr lang="en-MY" sz="2400" dirty="0"/>
              <a:t>of the </a:t>
            </a:r>
            <a:r>
              <a:rPr lang="en-MY" sz="2400" dirty="0" smtClean="0"/>
              <a:t>materials.</a:t>
            </a:r>
            <a:endParaRPr lang="en-MY"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7197" y="1215482"/>
            <a:ext cx="2868483" cy="2868483"/>
          </a:xfrm>
          <a:prstGeom prst="rect">
            <a:avLst/>
          </a:prstGeom>
        </p:spPr>
      </p:pic>
    </p:spTree>
    <p:extLst>
      <p:ext uri="{BB962C8B-B14F-4D97-AF65-F5344CB8AC3E}">
        <p14:creationId xmlns:p14="http://schemas.microsoft.com/office/powerpoint/2010/main" val="190559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smtClean="0"/>
              <a:t>Collision Cascade</a:t>
            </a:r>
            <a:endParaRPr lang="en-MY" b="1" dirty="0"/>
          </a:p>
        </p:txBody>
      </p:sp>
      <p:pic>
        <p:nvPicPr>
          <p:cNvPr id="4" name="Content Placeholder 3"/>
          <p:cNvPicPr>
            <a:picLocks noGrp="1" noChangeAspect="1"/>
          </p:cNvPicPr>
          <p:nvPr>
            <p:ph idx="1"/>
          </p:nvPr>
        </p:nvPicPr>
        <p:blipFill>
          <a:blip r:embed="rId2"/>
          <a:stretch>
            <a:fillRect/>
          </a:stretch>
        </p:blipFill>
        <p:spPr>
          <a:xfrm>
            <a:off x="7843767" y="2041721"/>
            <a:ext cx="3020452" cy="2418768"/>
          </a:xfrm>
          <a:prstGeom prst="rect">
            <a:avLst/>
          </a:prstGeom>
        </p:spPr>
      </p:pic>
      <p:pic>
        <p:nvPicPr>
          <p:cNvPr id="6" name="Picture 5"/>
          <p:cNvPicPr>
            <a:picLocks noChangeAspect="1"/>
          </p:cNvPicPr>
          <p:nvPr/>
        </p:nvPicPr>
        <p:blipFill>
          <a:blip r:embed="rId3"/>
          <a:stretch>
            <a:fillRect/>
          </a:stretch>
        </p:blipFill>
        <p:spPr>
          <a:xfrm>
            <a:off x="970622" y="2378104"/>
            <a:ext cx="5876227" cy="2235270"/>
          </a:xfrm>
          <a:prstGeom prst="rect">
            <a:avLst/>
          </a:prstGeom>
        </p:spPr>
      </p:pic>
      <p:sp>
        <p:nvSpPr>
          <p:cNvPr id="7" name="Rectangle 6"/>
          <p:cNvSpPr/>
          <p:nvPr/>
        </p:nvSpPr>
        <p:spPr>
          <a:xfrm>
            <a:off x="1538868" y="5010177"/>
            <a:ext cx="9958040" cy="923330"/>
          </a:xfrm>
          <a:prstGeom prst="rect">
            <a:avLst/>
          </a:prstGeom>
        </p:spPr>
        <p:txBody>
          <a:bodyPr wrap="square">
            <a:spAutoFit/>
          </a:bodyPr>
          <a:lstStyle/>
          <a:p>
            <a:r>
              <a:rPr lang="en-MY" b="1" dirty="0">
                <a:solidFill>
                  <a:schemeClr val="accent5">
                    <a:lumMod val="50000"/>
                  </a:schemeClr>
                </a:solidFill>
              </a:rPr>
              <a:t>L</a:t>
            </a:r>
            <a:r>
              <a:rPr lang="en-MY" b="1" dirty="0" smtClean="0">
                <a:solidFill>
                  <a:schemeClr val="accent5">
                    <a:lumMod val="50000"/>
                  </a:schemeClr>
                </a:solidFill>
              </a:rPr>
              <a:t>inear </a:t>
            </a:r>
            <a:r>
              <a:rPr lang="en-MY" b="1" dirty="0">
                <a:solidFill>
                  <a:schemeClr val="accent5">
                    <a:lumMod val="50000"/>
                  </a:schemeClr>
                </a:solidFill>
              </a:rPr>
              <a:t>collision cascade </a:t>
            </a:r>
            <a:r>
              <a:rPr lang="en-MY" b="1" dirty="0" smtClean="0">
                <a:solidFill>
                  <a:schemeClr val="accent5">
                    <a:lumMod val="50000"/>
                  </a:schemeClr>
                </a:solidFill>
              </a:rPr>
              <a:t>theory</a:t>
            </a:r>
            <a:r>
              <a:rPr lang="en-MY" b="1" dirty="0">
                <a:solidFill>
                  <a:schemeClr val="accent5">
                    <a:lumMod val="50000"/>
                  </a:schemeClr>
                </a:solidFill>
              </a:rPr>
              <a:t>:</a:t>
            </a:r>
            <a:endParaRPr lang="en-MY" b="1" dirty="0" smtClean="0">
              <a:solidFill>
                <a:schemeClr val="accent5">
                  <a:lumMod val="50000"/>
                </a:schemeClr>
              </a:solidFill>
            </a:endParaRPr>
          </a:p>
          <a:p>
            <a:r>
              <a:rPr lang="en-MY" dirty="0" smtClean="0"/>
              <a:t>The </a:t>
            </a:r>
            <a:r>
              <a:rPr lang="en-MY" dirty="0"/>
              <a:t>primary ion collides with an atom on the surface of the target, causing other elastic collisions to occur within the target. Eventually, a target atom or molecule is ejected from the surface.</a:t>
            </a:r>
          </a:p>
        </p:txBody>
      </p:sp>
    </p:spTree>
    <p:extLst>
      <p:ext uri="{BB962C8B-B14F-4D97-AF65-F5344CB8AC3E}">
        <p14:creationId xmlns:p14="http://schemas.microsoft.com/office/powerpoint/2010/main" val="16644165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Collision </a:t>
            </a:r>
            <a:r>
              <a:rPr lang="en-MY" dirty="0" smtClean="0"/>
              <a:t>Cascade in Si</a:t>
            </a:r>
            <a:endParaRPr lang="en-MY"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3690" y="1957150"/>
            <a:ext cx="4327021" cy="4139342"/>
          </a:xfrm>
        </p:spPr>
      </p:pic>
      <p:sp>
        <p:nvSpPr>
          <p:cNvPr id="9" name="Rectangle 8"/>
          <p:cNvSpPr/>
          <p:nvPr/>
        </p:nvSpPr>
        <p:spPr>
          <a:xfrm>
            <a:off x="5140711" y="1957150"/>
            <a:ext cx="6096000" cy="2862322"/>
          </a:xfrm>
          <a:prstGeom prst="rect">
            <a:avLst/>
          </a:prstGeom>
        </p:spPr>
        <p:txBody>
          <a:bodyPr>
            <a:spAutoFit/>
          </a:bodyPr>
          <a:lstStyle/>
          <a:p>
            <a:r>
              <a:rPr lang="en-MY" dirty="0"/>
              <a:t>A single incident particle can cause a cascade of collisions to occur to a portion of the affected </a:t>
            </a:r>
            <a:r>
              <a:rPr lang="en-MY" dirty="0" smtClean="0"/>
              <a:t>material </a:t>
            </a:r>
            <a:r>
              <a:rPr lang="en-MY" dirty="0"/>
              <a:t>(e.g., Si) lattice atoms.  </a:t>
            </a:r>
            <a:endParaRPr lang="en-MY" dirty="0" smtClean="0"/>
          </a:p>
          <a:p>
            <a:endParaRPr lang="en-MY" dirty="0" smtClean="0"/>
          </a:p>
          <a:p>
            <a:r>
              <a:rPr lang="en-MY" dirty="0" smtClean="0"/>
              <a:t>These </a:t>
            </a:r>
            <a:r>
              <a:rPr lang="en-MY" dirty="0"/>
              <a:t>collisions are produced by both incident “heavy” particles (p, n, </a:t>
            </a:r>
            <a:r>
              <a:rPr lang="en-MY" dirty="0" smtClean="0"/>
              <a:t>ions</a:t>
            </a:r>
            <a:r>
              <a:rPr lang="en-MY" dirty="0"/>
              <a:t>) and secondary particles.  </a:t>
            </a:r>
            <a:endParaRPr lang="en-MY" dirty="0" smtClean="0"/>
          </a:p>
          <a:p>
            <a:endParaRPr lang="en-MY" dirty="0"/>
          </a:p>
          <a:p>
            <a:r>
              <a:rPr lang="en-MY" dirty="0" smtClean="0"/>
              <a:t>Defects </a:t>
            </a:r>
            <a:r>
              <a:rPr lang="en-MY" dirty="0"/>
              <a:t>(vacancies, interstitials, </a:t>
            </a:r>
            <a:r>
              <a:rPr lang="en-MY" dirty="0" err="1"/>
              <a:t>Frenkel</a:t>
            </a:r>
            <a:r>
              <a:rPr lang="en-MY" dirty="0"/>
              <a:t> pairs, dislocations) are produced </a:t>
            </a:r>
            <a:r>
              <a:rPr lang="en-MY" dirty="0" smtClean="0"/>
              <a:t>along </a:t>
            </a:r>
            <a:r>
              <a:rPr lang="en-MY" dirty="0"/>
              <a:t>the tracks of the secondary particles and in clusters at the end of these tracks as shown in Figure </a:t>
            </a:r>
          </a:p>
        </p:txBody>
      </p:sp>
    </p:spTree>
    <p:extLst>
      <p:ext uri="{BB962C8B-B14F-4D97-AF65-F5344CB8AC3E}">
        <p14:creationId xmlns:p14="http://schemas.microsoft.com/office/powerpoint/2010/main" val="12168445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 As the PKA slows to stop, it can collide with all atoms it encounters, impart kinetic energy to other atoms and initiate the ejections of atoms from their localized region</a:t>
            </a:r>
          </a:p>
          <a:p>
            <a:pPr marL="457200" indent="-457200">
              <a:buFont typeface="+mj-lt"/>
              <a:buAutoNum type="arabicPeriod"/>
            </a:pPr>
            <a:r>
              <a:rPr lang="en-US" dirty="0" smtClean="0"/>
              <a:t> The size of the collision cascade is the primary function of the energy of the PKA.</a:t>
            </a:r>
          </a:p>
          <a:p>
            <a:pPr marL="457200" indent="-457200">
              <a:buFont typeface="+mj-lt"/>
              <a:buAutoNum type="arabicPeriod"/>
            </a:pPr>
            <a:r>
              <a:rPr lang="en-US" dirty="0" smtClean="0"/>
              <a:t>The energy of PKA produced in a function of the irradiating species.</a:t>
            </a:r>
          </a:p>
          <a:p>
            <a:pPr marL="457200" indent="-457200">
              <a:buFont typeface="+mj-lt"/>
              <a:buAutoNum type="arabicPeriod"/>
            </a:pPr>
            <a:r>
              <a:rPr lang="en-US" dirty="0" smtClean="0"/>
              <a:t>The nature of residual damage is the function of both PKA energy and the temperature of the material- at high temperature, the </a:t>
            </a:r>
            <a:r>
              <a:rPr lang="en-US" dirty="0" err="1" smtClean="0"/>
              <a:t>frenkel</a:t>
            </a:r>
            <a:r>
              <a:rPr lang="en-US" dirty="0" smtClean="0"/>
              <a:t> </a:t>
            </a:r>
            <a:r>
              <a:rPr lang="en-US" dirty="0" err="1" smtClean="0"/>
              <a:t>paairs</a:t>
            </a:r>
            <a:r>
              <a:rPr lang="en-US" dirty="0" smtClean="0"/>
              <a:t> have greater chance of spontaneously recombining to annihilate the damage</a:t>
            </a:r>
          </a:p>
          <a:p>
            <a:pPr marL="457200" indent="-457200">
              <a:buFont typeface="+mj-lt"/>
              <a:buAutoNum type="arabicPeriod"/>
            </a:pPr>
            <a:r>
              <a:rPr lang="en-US" dirty="0" smtClean="0"/>
              <a:t>For metal like Zirconium, the displacement cascade results in the formation of damage zone/depleted zone- characterized by vacancy-rich core surrounded by the interstitial-rich shell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Damage Analysis of PKA</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The degree to which the lattice is exposed to </a:t>
            </a:r>
            <a:r>
              <a:rPr lang="en-US" dirty="0" err="1" smtClean="0"/>
              <a:t>Frenkel</a:t>
            </a:r>
            <a:r>
              <a:rPr lang="en-US" dirty="0" smtClean="0"/>
              <a:t> damage  is described in term of an accumulated </a:t>
            </a:r>
            <a:r>
              <a:rPr lang="en-US" dirty="0" err="1" smtClean="0"/>
              <a:t>fluence</a:t>
            </a:r>
            <a:r>
              <a:rPr lang="en-US" dirty="0" smtClean="0"/>
              <a:t> of the irradiating species (neutron).</a:t>
            </a:r>
          </a:p>
          <a:p>
            <a:pPr marL="457200" indent="-457200">
              <a:buFont typeface="+mj-lt"/>
              <a:buAutoNum type="arabicPeriod"/>
            </a:pPr>
            <a:r>
              <a:rPr lang="en-US" dirty="0" smtClean="0"/>
              <a:t>Parameter for damage analysis : number of  displacement event  which occurred in the atom of the lattice--DISPLACEMENT PER ATOM (</a:t>
            </a:r>
            <a:r>
              <a:rPr lang="en-US" dirty="0" err="1" smtClean="0"/>
              <a:t>dpa</a:t>
            </a:r>
            <a:r>
              <a:rPr lang="en-US" dirty="0" smtClean="0"/>
              <a:t>)</a:t>
            </a:r>
          </a:p>
          <a:p>
            <a:pPr marL="457200" indent="-457200">
              <a:buFont typeface="+mj-lt"/>
              <a:buAutoNum type="arabicPeriod"/>
            </a:pPr>
            <a:r>
              <a:rPr lang="en-US" dirty="0" err="1" smtClean="0"/>
              <a:t>Dpa</a:t>
            </a:r>
            <a:r>
              <a:rPr lang="en-US" dirty="0" smtClean="0"/>
              <a:t> is affected by the particle </a:t>
            </a:r>
            <a:r>
              <a:rPr lang="en-US" dirty="0" err="1" smtClean="0"/>
              <a:t>fluence</a:t>
            </a:r>
            <a:r>
              <a:rPr lang="en-US" dirty="0" smtClean="0"/>
              <a:t>, type of irradiating species, energy of the irradiating species.</a:t>
            </a:r>
          </a:p>
          <a:p>
            <a:pPr marL="457200" indent="-457200">
              <a:buFont typeface="+mj-lt"/>
              <a:buAutoNum type="arabicPeriod"/>
            </a:pPr>
            <a:r>
              <a:rPr lang="en-US" dirty="0" smtClean="0"/>
              <a:t>Example:</a:t>
            </a:r>
          </a:p>
          <a:p>
            <a:pPr marL="457200" indent="-457200"/>
            <a:r>
              <a:rPr lang="en-US" dirty="0" smtClean="0"/>
              <a:t>Neutron </a:t>
            </a:r>
            <a:r>
              <a:rPr lang="en-US" dirty="0" err="1" smtClean="0"/>
              <a:t>fluence</a:t>
            </a:r>
            <a:r>
              <a:rPr lang="en-US" dirty="0" smtClean="0"/>
              <a:t> of  1x 10^21 n/cm2 in zirconium in a light water reactor is 1.3 </a:t>
            </a:r>
            <a:r>
              <a:rPr lang="en-US" dirty="0" err="1" smtClean="0"/>
              <a:t>dpa</a:t>
            </a:r>
            <a:endParaRPr lang="en-US" dirty="0" smtClean="0"/>
          </a:p>
          <a:p>
            <a:pPr marL="457200" indent="-457200"/>
            <a:r>
              <a:rPr lang="en-US" dirty="0" smtClean="0"/>
              <a:t>Neutron </a:t>
            </a:r>
            <a:r>
              <a:rPr lang="en-US" dirty="0" err="1" smtClean="0"/>
              <a:t>fluence</a:t>
            </a:r>
            <a:r>
              <a:rPr lang="en-US" dirty="0" smtClean="0"/>
              <a:t> of  1x 10^21 n/cm2 in zirconium in a heavy water reactor is 1 </a:t>
            </a:r>
            <a:r>
              <a:rPr lang="en-US" dirty="0" err="1" smtClean="0"/>
              <a:t>dpa</a:t>
            </a:r>
            <a:endParaRPr lang="en-US" dirty="0" smtClean="0"/>
          </a:p>
          <a:p>
            <a:pPr marL="457200" indent="-457200">
              <a:buFont typeface="+mj-lt"/>
              <a:buAutoNum type="arabicPeriod"/>
            </a:pPr>
            <a:endParaRPr lang="en-US" dirty="0" smtClean="0"/>
          </a:p>
          <a:p>
            <a:pPr marL="457200" indent="-457200">
              <a:buFont typeface="+mj-lt"/>
              <a:buAutoNum type="arabicPeriod"/>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a:t>
            </a:r>
            <a:r>
              <a:rPr lang="en-US" dirty="0" err="1" smtClean="0"/>
              <a:t>fluence</a:t>
            </a:r>
            <a:r>
              <a:rPr lang="en-US" dirty="0" smtClean="0"/>
              <a:t> of 10^22 n/cm2 is typical of end-of-life exposure for many zirconium core components</a:t>
            </a:r>
          </a:p>
          <a:p>
            <a:r>
              <a:rPr lang="en-US" dirty="0" smtClean="0"/>
              <a:t>Based on the previous calculation, during the lifetime of the component, every atom is displaced from its </a:t>
            </a:r>
            <a:r>
              <a:rPr lang="en-US" dirty="0" err="1" smtClean="0"/>
              <a:t>laticce</a:t>
            </a:r>
            <a:r>
              <a:rPr lang="en-US" dirty="0" smtClean="0"/>
              <a:t> site in average  ten times.</a:t>
            </a:r>
          </a:p>
          <a:p>
            <a:r>
              <a:rPr lang="en-US" dirty="0" smtClean="0"/>
              <a:t>There must be a process which restore crystallinity to the damaged lattice!</a:t>
            </a:r>
          </a:p>
          <a:p>
            <a:r>
              <a:rPr lang="en-US" dirty="0" smtClean="0"/>
              <a:t>A large fraction of the interstitials and vacancies can recombine with one another  to annihilate the vacancy-interstitial pair.</a:t>
            </a:r>
          </a:p>
          <a:p>
            <a:r>
              <a:rPr lang="en-US" dirty="0" smtClean="0"/>
              <a:t>Some vacancies and interstitials diffuse to lattice </a:t>
            </a:r>
            <a:r>
              <a:rPr lang="en-US" dirty="0" err="1" smtClean="0"/>
              <a:t>impefection</a:t>
            </a:r>
            <a:r>
              <a:rPr lang="en-US" dirty="0" smtClean="0"/>
              <a:t> such as dislocations or grain boundaries where they are absorbed.</a:t>
            </a:r>
          </a:p>
          <a:p>
            <a:r>
              <a:rPr lang="en-US" dirty="0" smtClean="0"/>
              <a:t>All these processes normally occur at very high temperature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for </a:t>
            </a:r>
            <a:r>
              <a:rPr lang="en-US" dirty="0" err="1" smtClean="0"/>
              <a:t>dpa</a:t>
            </a:r>
            <a:endParaRPr lang="en-US" dirty="0"/>
          </a:p>
        </p:txBody>
      </p:sp>
      <p:sp>
        <p:nvSpPr>
          <p:cNvPr id="3" name="Content Placeholder 2"/>
          <p:cNvSpPr>
            <a:spLocks noGrp="1"/>
          </p:cNvSpPr>
          <p:nvPr>
            <p:ph idx="1"/>
          </p:nvPr>
        </p:nvSpPr>
        <p:spPr/>
        <p:txBody>
          <a:bodyPr>
            <a:normAutofit/>
          </a:bodyPr>
          <a:lstStyle/>
          <a:p>
            <a:r>
              <a:rPr lang="en-MY" dirty="0"/>
              <a:t>A  simple  model  for  calculating  the  atomic  displacements  is  due  to </a:t>
            </a:r>
            <a:r>
              <a:rPr lang="en-MY" dirty="0" err="1" smtClean="0"/>
              <a:t>Kinchin</a:t>
            </a:r>
            <a:r>
              <a:rPr lang="en-MY" dirty="0" smtClean="0"/>
              <a:t> </a:t>
            </a:r>
            <a:r>
              <a:rPr lang="en-MY" dirty="0"/>
              <a:t>and Pease.  </a:t>
            </a:r>
          </a:p>
          <a:p>
            <a:r>
              <a:rPr lang="en-MY" dirty="0" smtClean="0"/>
              <a:t>let </a:t>
            </a:r>
            <a:r>
              <a:rPr lang="en-MY" dirty="0"/>
              <a:t>us consider a collision between a high energy </a:t>
            </a:r>
            <a:r>
              <a:rPr lang="en-MY" dirty="0" smtClean="0"/>
              <a:t>neutron </a:t>
            </a:r>
            <a:r>
              <a:rPr lang="en-MY" dirty="0"/>
              <a:t>[mass, m] and a lattice atom of mass M.  </a:t>
            </a:r>
            <a:r>
              <a:rPr lang="en-MY" dirty="0" err="1" smtClean="0"/>
              <a:t>En</a:t>
            </a:r>
            <a:r>
              <a:rPr lang="en-MY" dirty="0" smtClean="0"/>
              <a:t> </a:t>
            </a:r>
            <a:r>
              <a:rPr lang="en-MY" dirty="0"/>
              <a:t>= energy of the neutron  </a:t>
            </a:r>
          </a:p>
          <a:p>
            <a:r>
              <a:rPr lang="en-MY" dirty="0"/>
              <a:t>The atom is scattered with energy T transferred from the neutron.  </a:t>
            </a:r>
            <a:r>
              <a:rPr lang="en-MY" dirty="0" smtClean="0"/>
              <a:t>⇒ </a:t>
            </a:r>
            <a:r>
              <a:rPr lang="en-MY" dirty="0"/>
              <a:t>But there exists a threshold energy, Ed [displacement threshold energy] such </a:t>
            </a:r>
            <a:r>
              <a:rPr lang="en-MY" dirty="0" smtClean="0"/>
              <a:t>that </a:t>
            </a:r>
            <a:r>
              <a:rPr lang="en-MY" dirty="0"/>
              <a:t>the atom with </a:t>
            </a:r>
            <a:r>
              <a:rPr lang="en-MY" dirty="0" err="1"/>
              <a:t>trasferred</a:t>
            </a:r>
            <a:r>
              <a:rPr lang="en-MY" dirty="0"/>
              <a:t> energy T will be displaced and becomes PKA if </a:t>
            </a:r>
            <a:r>
              <a:rPr lang="en-MY" dirty="0" smtClean="0"/>
              <a:t>and </a:t>
            </a:r>
            <a:r>
              <a:rPr lang="en-MY" dirty="0"/>
              <a:t>only if T&gt;Ed (note Ed is very small ≈25 eV) </a:t>
            </a:r>
          </a:p>
          <a:p>
            <a:r>
              <a:rPr lang="en-MY" dirty="0"/>
              <a:t>The  neutron  will  now  have  an  energy  [</a:t>
            </a:r>
            <a:r>
              <a:rPr lang="en-MY" dirty="0" err="1"/>
              <a:t>En</a:t>
            </a:r>
            <a:r>
              <a:rPr lang="en-MY" dirty="0"/>
              <a:t>-T]  if  the  energy  consumed  in  the </a:t>
            </a:r>
            <a:r>
              <a:rPr lang="en-MY" dirty="0" smtClean="0"/>
              <a:t>scattering </a:t>
            </a:r>
            <a:r>
              <a:rPr lang="en-MY" dirty="0"/>
              <a:t>process is assumed negligible.  </a:t>
            </a:r>
          </a:p>
          <a:p>
            <a:r>
              <a:rPr lang="en-MY" dirty="0"/>
              <a:t>The  neutron  with  energy  [</a:t>
            </a:r>
            <a:r>
              <a:rPr lang="en-MY" dirty="0" err="1"/>
              <a:t>En</a:t>
            </a:r>
            <a:r>
              <a:rPr lang="en-MY" dirty="0"/>
              <a:t>-T]  and  the  PKA  with  energy  T  produce  other </a:t>
            </a:r>
            <a:r>
              <a:rPr lang="en-MY" dirty="0" smtClean="0"/>
              <a:t>knock-on </a:t>
            </a:r>
            <a:r>
              <a:rPr lang="en-MY" dirty="0"/>
              <a:t>atoms </a:t>
            </a:r>
            <a:r>
              <a:rPr lang="en-MY" dirty="0" smtClean="0"/>
              <a:t>-higher-order </a:t>
            </a:r>
            <a:r>
              <a:rPr lang="en-MY" dirty="0"/>
              <a:t>knock-ons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Content Placeholder 3"/>
          <p:cNvPicPr>
            <a:picLocks noGrp="1" noChangeAspect="1"/>
          </p:cNvPicPr>
          <p:nvPr>
            <p:ph idx="1"/>
          </p:nvPr>
        </p:nvPicPr>
        <p:blipFill>
          <a:blip r:embed="rId2"/>
          <a:stretch>
            <a:fillRect/>
          </a:stretch>
        </p:blipFill>
        <p:spPr>
          <a:xfrm>
            <a:off x="1097280" y="2629037"/>
            <a:ext cx="9544873" cy="1463461"/>
          </a:xfrm>
          <a:prstGeom prst="rect">
            <a:avLst/>
          </a:prstGeom>
        </p:spPr>
      </p:pic>
    </p:spTree>
    <p:extLst>
      <p:ext uri="{BB962C8B-B14F-4D97-AF65-F5344CB8AC3E}">
        <p14:creationId xmlns:p14="http://schemas.microsoft.com/office/powerpoint/2010/main" val="4235832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a:t>
            </a:r>
            <a:r>
              <a:rPr lang="en-US" dirty="0" smtClean="0"/>
              <a:t>) Space Environment </a:t>
            </a:r>
            <a:endParaRPr lang="en-US" dirty="0"/>
          </a:p>
        </p:txBody>
      </p:sp>
      <p:sp>
        <p:nvSpPr>
          <p:cNvPr id="3" name="Content Placeholder 2"/>
          <p:cNvSpPr>
            <a:spLocks noGrp="1"/>
          </p:cNvSpPr>
          <p:nvPr>
            <p:ph idx="1"/>
          </p:nvPr>
        </p:nvSpPr>
        <p:spPr/>
        <p:txBody>
          <a:bodyPr/>
          <a:lstStyle/>
          <a:p>
            <a:r>
              <a:rPr lang="en-US" dirty="0" smtClean="0"/>
              <a:t>- Heavy ion trapped in the magnetosphere</a:t>
            </a:r>
          </a:p>
          <a:p>
            <a:r>
              <a:rPr lang="en-US" dirty="0" smtClean="0"/>
              <a:t>- Cosmic ray protons and heavy ions</a:t>
            </a:r>
          </a:p>
          <a:p>
            <a:r>
              <a:rPr lang="en-US" dirty="0" smtClean="0"/>
              <a:t>- Proton and heavy ions from solar flares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for </a:t>
            </a:r>
            <a:r>
              <a:rPr lang="en-US" dirty="0" err="1"/>
              <a:t>dpa</a:t>
            </a:r>
            <a:endParaRPr lang="en-MY" dirty="0"/>
          </a:p>
        </p:txBody>
      </p:sp>
      <p:sp>
        <p:nvSpPr>
          <p:cNvPr id="5" name="Content Placeholder 4"/>
          <p:cNvSpPr>
            <a:spLocks noGrp="1"/>
          </p:cNvSpPr>
          <p:nvPr>
            <p:ph idx="1"/>
          </p:nvPr>
        </p:nvSpPr>
        <p:spPr/>
        <p:txBody>
          <a:bodyPr/>
          <a:lstStyle/>
          <a:p>
            <a:r>
              <a:rPr lang="en-MY" dirty="0"/>
              <a:t>The </a:t>
            </a:r>
            <a:r>
              <a:rPr lang="en-MY" dirty="0" err="1"/>
              <a:t>Kinchin</a:t>
            </a:r>
            <a:r>
              <a:rPr lang="en-MY" dirty="0"/>
              <a:t> and Pease model is based on the following assumptions : </a:t>
            </a:r>
          </a:p>
          <a:p>
            <a:r>
              <a:rPr lang="en-MY" dirty="0"/>
              <a:t>•  2-body elastic collisions </a:t>
            </a:r>
          </a:p>
          <a:p>
            <a:r>
              <a:rPr lang="en-MY" dirty="0"/>
              <a:t>•  hard sphere model </a:t>
            </a:r>
          </a:p>
          <a:p>
            <a:r>
              <a:rPr lang="en-MY" dirty="0"/>
              <a:t>•  atomic displacements occur only when T </a:t>
            </a:r>
            <a:r>
              <a:rPr lang="en-MY" dirty="0" smtClean="0"/>
              <a:t>≥</a:t>
            </a:r>
            <a:r>
              <a:rPr lang="en-MY" dirty="0"/>
              <a:t>Ed</a:t>
            </a:r>
          </a:p>
          <a:p>
            <a:r>
              <a:rPr lang="en-MY" dirty="0"/>
              <a:t>•  no energy is consumed in displacing a lattice atom </a:t>
            </a:r>
          </a:p>
          <a:p>
            <a:r>
              <a:rPr lang="en-MY" dirty="0"/>
              <a:t>•  atomic arrangement in the material is random [no crystallography] </a:t>
            </a:r>
          </a:p>
          <a:p>
            <a:r>
              <a:rPr lang="en-MY" dirty="0"/>
              <a:t>•  no annihilation </a:t>
            </a:r>
          </a:p>
        </p:txBody>
      </p:sp>
    </p:spTree>
    <p:extLst>
      <p:ext uri="{BB962C8B-B14F-4D97-AF65-F5344CB8AC3E}">
        <p14:creationId xmlns:p14="http://schemas.microsoft.com/office/powerpoint/2010/main" val="247538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Secondary ion mass spectrometer (SIMS)</a:t>
            </a:r>
            <a:endParaRPr lang="en-MY" dirty="0"/>
          </a:p>
        </p:txBody>
      </p:sp>
      <p:sp>
        <p:nvSpPr>
          <p:cNvPr id="3" name="Content Placeholder 2"/>
          <p:cNvSpPr>
            <a:spLocks noGrp="1"/>
          </p:cNvSpPr>
          <p:nvPr>
            <p:ph idx="1"/>
          </p:nvPr>
        </p:nvSpPr>
        <p:spPr>
          <a:xfrm>
            <a:off x="1097280" y="1845734"/>
            <a:ext cx="4712505" cy="4023360"/>
          </a:xfrm>
        </p:spPr>
        <p:txBody>
          <a:bodyPr/>
          <a:lstStyle/>
          <a:p>
            <a:r>
              <a:rPr lang="en-GB" altLang="en-US" dirty="0">
                <a:cs typeface="Times New Roman" panose="02020603050405020304" pitchFamily="18" charset="0"/>
              </a:rPr>
              <a:t>SIMS is a surface analysis technique used to characterize the surface and sub-surface region of materials. </a:t>
            </a:r>
          </a:p>
          <a:p>
            <a:r>
              <a:rPr lang="en-GB" altLang="en-US" dirty="0">
                <a:cs typeface="Times New Roman" panose="02020603050405020304" pitchFamily="18" charset="0"/>
              </a:rPr>
              <a:t>It effectively employs the </a:t>
            </a:r>
            <a:r>
              <a:rPr lang="en-GB" altLang="en-US" b="1" i="1" dirty="0">
                <a:cs typeface="Times New Roman" panose="02020603050405020304" pitchFamily="18" charset="0"/>
              </a:rPr>
              <a:t>mass spectrometry</a:t>
            </a:r>
            <a:r>
              <a:rPr lang="en-GB" altLang="en-US" dirty="0">
                <a:cs typeface="Times New Roman" panose="02020603050405020304" pitchFamily="18" charset="0"/>
              </a:rPr>
              <a:t> of ionised particles which are emitted when a solid surface is bombarded by energetic primary particles. </a:t>
            </a:r>
          </a:p>
          <a:p>
            <a:r>
              <a:rPr lang="en-GB" altLang="en-US" dirty="0">
                <a:cs typeface="Times New Roman" panose="02020603050405020304" pitchFamily="18" charset="0"/>
              </a:rPr>
              <a:t>The primary particles may be electrons, ions, neutrals or photons.</a:t>
            </a:r>
            <a:r>
              <a:rPr lang="en-GB" altLang="en-US" sz="1800" dirty="0">
                <a:cs typeface="Times New Roman" panose="02020603050405020304" pitchFamily="18" charset="0"/>
              </a:rPr>
              <a:t> </a:t>
            </a:r>
            <a:endParaRPr lang="en-US" altLang="en-US" sz="1800" dirty="0">
              <a:cs typeface="Times New Roman" panose="02020603050405020304" pitchFamily="18" charset="0"/>
            </a:endParaRPr>
          </a:p>
          <a:p>
            <a:endParaRPr lang="en-MY" dirty="0"/>
          </a:p>
        </p:txBody>
      </p:sp>
      <p:pic>
        <p:nvPicPr>
          <p:cNvPr id="4" name="Picture 4" descr="Collision Cascade"/>
          <p:cNvPicPr>
            <a:picLocks noChangeAspect="1" noChangeArrowheads="1"/>
          </p:cNvPicPr>
          <p:nvPr/>
        </p:nvPicPr>
        <p:blipFill>
          <a:blip r:embed="rId3">
            <a:lum contrast="12000"/>
            <a:extLst>
              <a:ext uri="{28A0092B-C50C-407E-A947-70E740481C1C}">
                <a14:useLocalDpi xmlns:a14="http://schemas.microsoft.com/office/drawing/2010/main" val="0"/>
              </a:ext>
            </a:extLst>
          </a:blip>
          <a:srcRect l="3345" r="5177" b="17506"/>
          <a:stretch>
            <a:fillRect/>
          </a:stretch>
        </p:blipFill>
        <p:spPr bwMode="auto">
          <a:xfrm>
            <a:off x="6812280" y="2095289"/>
            <a:ext cx="4343400" cy="3524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737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ii) </a:t>
            </a:r>
            <a:r>
              <a:rPr lang="en-US" dirty="0"/>
              <a:t>High energy physics </a:t>
            </a:r>
            <a:r>
              <a:rPr lang="en-US" dirty="0" smtClean="0"/>
              <a:t>experiments</a:t>
            </a:r>
            <a:endParaRPr lang="en-MY" dirty="0"/>
          </a:p>
        </p:txBody>
      </p:sp>
      <p:sp>
        <p:nvSpPr>
          <p:cNvPr id="3" name="Content Placeholder 2"/>
          <p:cNvSpPr>
            <a:spLocks noGrp="1"/>
          </p:cNvSpPr>
          <p:nvPr>
            <p:ph idx="1"/>
          </p:nvPr>
        </p:nvSpPr>
        <p:spPr/>
        <p:txBody>
          <a:bodyPr/>
          <a:lstStyle/>
          <a:p>
            <a:pPr marL="457200" indent="-457200">
              <a:buFont typeface="+mj-lt"/>
              <a:buAutoNum type="arabicPeriod"/>
            </a:pPr>
            <a:r>
              <a:rPr lang="en-MY" dirty="0" smtClean="0"/>
              <a:t>ATLAS, CMS experiments at the Large Hadron Collider (LHC) at CERN</a:t>
            </a:r>
          </a:p>
          <a:p>
            <a:pPr marL="457200" indent="-457200">
              <a:buFont typeface="+mj-lt"/>
              <a:buAutoNum type="arabicPeriod"/>
            </a:pPr>
            <a:r>
              <a:rPr lang="en-MY" dirty="0" smtClean="0"/>
              <a:t>Electron or proton beams with energy as high as 500 GeV are used to study elementary particle with short lifetime- bosons, muons and quarks</a:t>
            </a:r>
          </a:p>
          <a:p>
            <a:pPr marL="457200" indent="-457200">
              <a:buFont typeface="+mj-lt"/>
              <a:buAutoNum type="arabicPeriod"/>
            </a:pPr>
            <a:endParaRPr lang="en-MY" dirty="0"/>
          </a:p>
        </p:txBody>
      </p:sp>
      <p:pic>
        <p:nvPicPr>
          <p:cNvPr id="4" name="Picture 3"/>
          <p:cNvPicPr>
            <a:picLocks noChangeAspect="1"/>
          </p:cNvPicPr>
          <p:nvPr/>
        </p:nvPicPr>
        <p:blipFill>
          <a:blip r:embed="rId3"/>
          <a:stretch>
            <a:fillRect/>
          </a:stretch>
        </p:blipFill>
        <p:spPr>
          <a:xfrm>
            <a:off x="370178" y="3546735"/>
            <a:ext cx="3260613" cy="2532575"/>
          </a:xfrm>
          <a:prstGeom prst="rect">
            <a:avLst/>
          </a:prstGeom>
        </p:spPr>
      </p:pic>
      <p:pic>
        <p:nvPicPr>
          <p:cNvPr id="6" name="Picture 5"/>
          <p:cNvPicPr>
            <a:picLocks noChangeAspect="1"/>
          </p:cNvPicPr>
          <p:nvPr/>
        </p:nvPicPr>
        <p:blipFill>
          <a:blip r:embed="rId4"/>
          <a:stretch>
            <a:fillRect/>
          </a:stretch>
        </p:blipFill>
        <p:spPr>
          <a:xfrm>
            <a:off x="3900606" y="3441612"/>
            <a:ext cx="3381141" cy="2535856"/>
          </a:xfrm>
          <a:prstGeom prst="rect">
            <a:avLst/>
          </a:prstGeom>
        </p:spPr>
      </p:pic>
      <p:pic>
        <p:nvPicPr>
          <p:cNvPr id="7" name="Picture 6"/>
          <p:cNvPicPr>
            <a:picLocks noChangeAspect="1"/>
          </p:cNvPicPr>
          <p:nvPr/>
        </p:nvPicPr>
        <p:blipFill>
          <a:blip r:embed="rId5"/>
          <a:stretch>
            <a:fillRect/>
          </a:stretch>
        </p:blipFill>
        <p:spPr>
          <a:xfrm>
            <a:off x="7551562" y="2869817"/>
            <a:ext cx="4254865" cy="3391128"/>
          </a:xfrm>
          <a:prstGeom prst="rect">
            <a:avLst/>
          </a:prstGeom>
        </p:spPr>
      </p:pic>
    </p:spTree>
    <p:extLst>
      <p:ext uri="{BB962C8B-B14F-4D97-AF65-F5344CB8AC3E}">
        <p14:creationId xmlns:p14="http://schemas.microsoft.com/office/powerpoint/2010/main" val="205406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iii) Natural Environment</a:t>
            </a:r>
            <a:endParaRPr lang="en-MY" dirty="0"/>
          </a:p>
        </p:txBody>
      </p:sp>
      <p:sp>
        <p:nvSpPr>
          <p:cNvPr id="3" name="Content Placeholder 2"/>
          <p:cNvSpPr>
            <a:spLocks noGrp="1"/>
          </p:cNvSpPr>
          <p:nvPr>
            <p:ph idx="1"/>
          </p:nvPr>
        </p:nvSpPr>
        <p:spPr/>
        <p:txBody>
          <a:bodyPr/>
          <a:lstStyle/>
          <a:p>
            <a:r>
              <a:rPr lang="en-MY" dirty="0" smtClean="0"/>
              <a:t>Source of ionising radiation is due to alpha particles coming from the radioactive impurities, such as uranium and </a:t>
            </a:r>
            <a:r>
              <a:rPr lang="en-MY" dirty="0"/>
              <a:t>thorium </a:t>
            </a:r>
            <a:r>
              <a:rPr lang="en-MY" dirty="0" smtClean="0"/>
              <a:t>or radioactive </a:t>
            </a:r>
            <a:r>
              <a:rPr lang="en-MY" dirty="0"/>
              <a:t>daughter products  </a:t>
            </a:r>
            <a:r>
              <a:rPr lang="en-MY" dirty="0" smtClean="0"/>
              <a:t>in the used materials</a:t>
            </a:r>
          </a:p>
          <a:p>
            <a:r>
              <a:rPr lang="en-MY" dirty="0" smtClean="0"/>
              <a:t>Radioactive impurities can also be introduced by the reactants used during the devise processing steps. Example: Boron is used as p-type dopant for junction formation and to influence the stress and flow properties of silica layer-BPSG</a:t>
            </a:r>
            <a:endParaRPr lang="en-MY" dirty="0"/>
          </a:p>
        </p:txBody>
      </p:sp>
    </p:spTree>
    <p:extLst>
      <p:ext uri="{BB962C8B-B14F-4D97-AF65-F5344CB8AC3E}">
        <p14:creationId xmlns:p14="http://schemas.microsoft.com/office/powerpoint/2010/main" val="298846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iv) Processing-induced radiation</a:t>
            </a:r>
            <a:endParaRPr lang="en-MY" dirty="0"/>
          </a:p>
        </p:txBody>
      </p:sp>
      <p:sp>
        <p:nvSpPr>
          <p:cNvPr id="3" name="Content Placeholder 2"/>
          <p:cNvSpPr>
            <a:spLocks noGrp="1"/>
          </p:cNvSpPr>
          <p:nvPr>
            <p:ph idx="1"/>
          </p:nvPr>
        </p:nvSpPr>
        <p:spPr/>
        <p:txBody>
          <a:bodyPr/>
          <a:lstStyle/>
          <a:p>
            <a:r>
              <a:rPr lang="en-MY" dirty="0" smtClean="0"/>
              <a:t>The fabrication of modern semiconductor devices uses a great number of processing step to introduce radiation damage.</a:t>
            </a:r>
          </a:p>
          <a:p>
            <a:r>
              <a:rPr lang="en-MY" dirty="0" smtClean="0"/>
              <a:t>Examples: ion implantation, x-ray lithography, plasma enhanced chemical vapour deposition</a:t>
            </a:r>
          </a:p>
          <a:p>
            <a:r>
              <a:rPr lang="en-MY" dirty="0" smtClean="0"/>
              <a:t>The degree of introduced damage is much lower than the other radiation environment</a:t>
            </a:r>
            <a:endParaRPr lang="en-MY" dirty="0"/>
          </a:p>
        </p:txBody>
      </p:sp>
    </p:spTree>
    <p:extLst>
      <p:ext uri="{BB962C8B-B14F-4D97-AF65-F5344CB8AC3E}">
        <p14:creationId xmlns:p14="http://schemas.microsoft.com/office/powerpoint/2010/main" val="161058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smtClean="0"/>
              <a:t>Nuclear Environment</a:t>
            </a:r>
            <a:endParaRPr lang="en-MY" b="1" dirty="0"/>
          </a:p>
        </p:txBody>
      </p:sp>
      <p:sp>
        <p:nvSpPr>
          <p:cNvPr id="3" name="Content Placeholder 2"/>
          <p:cNvSpPr>
            <a:spLocks noGrp="1"/>
          </p:cNvSpPr>
          <p:nvPr>
            <p:ph idx="1"/>
          </p:nvPr>
        </p:nvSpPr>
        <p:spPr/>
        <p:txBody>
          <a:bodyPr/>
          <a:lstStyle/>
          <a:p>
            <a:pPr marL="457200" indent="-457200">
              <a:buFont typeface="+mj-lt"/>
              <a:buAutoNum type="arabicPeriod"/>
            </a:pPr>
            <a:r>
              <a:rPr lang="en-MY" dirty="0"/>
              <a:t>Nuclear power reactors are characterized by the existence of high </a:t>
            </a:r>
            <a:r>
              <a:rPr lang="en-MY" dirty="0" smtClean="0"/>
              <a:t>radiation fields.</a:t>
            </a:r>
          </a:p>
          <a:p>
            <a:pPr marL="457200" indent="-457200">
              <a:buFont typeface="+mj-lt"/>
              <a:buAutoNum type="arabicPeriod"/>
            </a:pPr>
            <a:r>
              <a:rPr lang="en-MY" dirty="0"/>
              <a:t>The radiation fields have a profound </a:t>
            </a:r>
            <a:r>
              <a:rPr lang="en-MY" dirty="0" smtClean="0"/>
              <a:t>effect on </a:t>
            </a:r>
            <a:r>
              <a:rPr lang="en-MY" dirty="0"/>
              <a:t>the properties of many materials which, by design, must </a:t>
            </a:r>
            <a:r>
              <a:rPr lang="en-MY" dirty="0" err="1"/>
              <a:t>fulfill</a:t>
            </a:r>
            <a:r>
              <a:rPr lang="en-MY" dirty="0"/>
              <a:t> </a:t>
            </a:r>
            <a:r>
              <a:rPr lang="en-MY" dirty="0" smtClean="0"/>
              <a:t>specific </a:t>
            </a:r>
            <a:r>
              <a:rPr lang="en-MY" dirty="0" err="1" smtClean="0"/>
              <a:t>neutronic</a:t>
            </a:r>
            <a:r>
              <a:rPr lang="en-MY" dirty="0"/>
              <a:t>, structural and transport functions. </a:t>
            </a:r>
            <a:endParaRPr lang="en-MY" dirty="0" smtClean="0"/>
          </a:p>
          <a:p>
            <a:pPr marL="457200" indent="-457200">
              <a:buFont typeface="+mj-lt"/>
              <a:buAutoNum type="arabicPeriod"/>
            </a:pPr>
            <a:r>
              <a:rPr lang="en-MY" dirty="0"/>
              <a:t>The appearance of these primary </a:t>
            </a:r>
            <a:r>
              <a:rPr lang="en-MY" dirty="0" smtClean="0"/>
              <a:t>radiations </a:t>
            </a:r>
            <a:r>
              <a:rPr lang="en-MY" dirty="0"/>
              <a:t>and </a:t>
            </a:r>
            <a:r>
              <a:rPr lang="en-MY" dirty="0" smtClean="0"/>
              <a:t>particles serve to initiate numerous and complex cascade effects  in the materials</a:t>
            </a:r>
            <a:r>
              <a:rPr lang="en-MY" dirty="0"/>
              <a:t>. </a:t>
            </a:r>
          </a:p>
          <a:p>
            <a:pPr marL="457200" indent="-457200">
              <a:buFont typeface="+mj-lt"/>
              <a:buAutoNum type="arabicPeriod"/>
            </a:pPr>
            <a:r>
              <a:rPr lang="en-MY" dirty="0" smtClean="0"/>
              <a:t>For example:</a:t>
            </a:r>
          </a:p>
          <a:p>
            <a:pPr marL="749808" lvl="1" indent="-457200"/>
            <a:r>
              <a:rPr lang="en-MY" dirty="0"/>
              <a:t>atoms can be dislodged from their positions by </a:t>
            </a:r>
            <a:r>
              <a:rPr lang="en-MY" dirty="0" smtClean="0"/>
              <a:t>the fission fragments</a:t>
            </a:r>
          </a:p>
          <a:p>
            <a:pPr marL="749808" lvl="1" indent="-457200"/>
            <a:r>
              <a:rPr lang="en-MY" dirty="0"/>
              <a:t>emitted gamma ray may cause ionization and </a:t>
            </a:r>
            <a:r>
              <a:rPr lang="en-MY" dirty="0" smtClean="0"/>
              <a:t>induce the </a:t>
            </a:r>
            <a:r>
              <a:rPr lang="en-MY" dirty="0"/>
              <a:t>production of x-rays</a:t>
            </a:r>
          </a:p>
        </p:txBody>
      </p:sp>
    </p:spTree>
    <p:extLst>
      <p:ext uri="{BB962C8B-B14F-4D97-AF65-F5344CB8AC3E}">
        <p14:creationId xmlns:p14="http://schemas.microsoft.com/office/powerpoint/2010/main" val="261321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GB" altLang="en-US" sz="2800" dirty="0"/>
              <a:t>Effects of radiation</a:t>
            </a:r>
          </a:p>
          <a:p>
            <a:pPr lvl="1"/>
            <a:r>
              <a:rPr lang="en-GB" altLang="en-US" sz="2400" dirty="0">
                <a:ea typeface="ＭＳ Ｐゴシック" panose="020B0600070205080204" pitchFamily="34" charset="-128"/>
              </a:rPr>
              <a:t>Microscopic</a:t>
            </a:r>
          </a:p>
          <a:p>
            <a:pPr lvl="1"/>
            <a:r>
              <a:rPr lang="en-GB" altLang="en-US" sz="2400" dirty="0">
                <a:ea typeface="ＭＳ Ｐゴシック" panose="020B0600070205080204" pitchFamily="34" charset="-128"/>
              </a:rPr>
              <a:t>Macroscopic</a:t>
            </a:r>
          </a:p>
          <a:p>
            <a:pPr lvl="1"/>
            <a:r>
              <a:rPr lang="en-GB" altLang="en-US" sz="2400" dirty="0">
                <a:ea typeface="ＭＳ Ｐゴシック" panose="020B0600070205080204" pitchFamily="34" charset="-128"/>
              </a:rPr>
              <a:t>Annealing</a:t>
            </a:r>
          </a:p>
          <a:p>
            <a:r>
              <a:rPr lang="en-GB" altLang="en-US" sz="2800" dirty="0"/>
              <a:t>What can we do?</a:t>
            </a:r>
          </a:p>
          <a:p>
            <a:pPr lvl="1"/>
            <a:r>
              <a:rPr lang="en-GB" altLang="en-US" sz="2400" dirty="0">
                <a:ea typeface="ＭＳ Ｐゴシック" panose="020B0600070205080204" pitchFamily="34" charset="-128"/>
              </a:rPr>
              <a:t>Detector </a:t>
            </a:r>
            <a:r>
              <a:rPr lang="en-GB" altLang="en-US" sz="2400" dirty="0" smtClean="0">
                <a:ea typeface="ＭＳ Ｐゴシック" panose="020B0600070205080204" pitchFamily="34" charset="-128"/>
              </a:rPr>
              <a:t>and characterizations</a:t>
            </a:r>
            <a:endParaRPr lang="en-GB" altLang="en-US" sz="2400" dirty="0">
              <a:ea typeface="ＭＳ Ｐゴシック" panose="020B0600070205080204" pitchFamily="34" charset="-128"/>
            </a:endParaRPr>
          </a:p>
          <a:p>
            <a:pPr lvl="1"/>
            <a:r>
              <a:rPr lang="en-GB" altLang="en-US" sz="2400" dirty="0">
                <a:ea typeface="ＭＳ Ｐゴシック" panose="020B0600070205080204" pitchFamily="34" charset="-128"/>
              </a:rPr>
              <a:t>Material </a:t>
            </a:r>
            <a:r>
              <a:rPr lang="en-GB" altLang="en-US" sz="2400" dirty="0" smtClean="0">
                <a:ea typeface="ＭＳ Ｐゴシック" panose="020B0600070205080204" pitchFamily="34" charset="-128"/>
              </a:rPr>
              <a:t>design and engineering</a:t>
            </a:r>
            <a:endParaRPr lang="en-GB" altLang="en-US" sz="2400" dirty="0">
              <a:ea typeface="ＭＳ Ｐゴシック" panose="020B0600070205080204" pitchFamily="34" charset="-128"/>
            </a:endParaRPr>
          </a:p>
          <a:p>
            <a:endParaRPr lang="en-MY" dirty="0"/>
          </a:p>
        </p:txBody>
      </p:sp>
    </p:spTree>
    <p:extLst>
      <p:ext uri="{BB962C8B-B14F-4D97-AF65-F5344CB8AC3E}">
        <p14:creationId xmlns:p14="http://schemas.microsoft.com/office/powerpoint/2010/main" val="167332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development of truly predictive material is through the thorough understanding of the fundamental radiation damage mechanisms </a:t>
            </a:r>
          </a:p>
          <a:p>
            <a:r>
              <a:rPr lang="en-US" dirty="0" smtClean="0"/>
              <a:t>This requires the application of a wide range of instruments, particularly spectrometry and microscopy to understand the radiation-induced electrically active defects.</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2168</TotalTime>
  <Words>2469</Words>
  <Application>Microsoft Office PowerPoint</Application>
  <PresentationFormat>Widescreen</PresentationFormat>
  <Paragraphs>194</Paragraphs>
  <Slides>31</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ＭＳ Ｐゴシック</vt:lpstr>
      <vt:lpstr>Calibri</vt:lpstr>
      <vt:lpstr>Calibri Light</vt:lpstr>
      <vt:lpstr>Symbol</vt:lpstr>
      <vt:lpstr>Times New Roman</vt:lpstr>
      <vt:lpstr>Retrospect</vt:lpstr>
      <vt:lpstr>NUCLEAR REACTOR MATERIALS</vt:lpstr>
      <vt:lpstr>Radiation Environment</vt:lpstr>
      <vt:lpstr>i) Space Environment </vt:lpstr>
      <vt:lpstr>ii) High energy physics experiments</vt:lpstr>
      <vt:lpstr>iii) Natural Environment</vt:lpstr>
      <vt:lpstr>iv) Processing-induced radiation</vt:lpstr>
      <vt:lpstr>Nuclear Environment</vt:lpstr>
      <vt:lpstr>PowerPoint Presentation</vt:lpstr>
      <vt:lpstr>PowerPoint Presentation</vt:lpstr>
      <vt:lpstr>Spectroscopy in brief…</vt:lpstr>
      <vt:lpstr>Decay Heat Measurement</vt:lpstr>
      <vt:lpstr>PowerPoint Presentation</vt:lpstr>
      <vt:lpstr>PowerPoint Presentation</vt:lpstr>
      <vt:lpstr>PowerPoint Presentation</vt:lpstr>
      <vt:lpstr>Primary Knock-on Atoms (PKA) </vt:lpstr>
      <vt:lpstr>PowerPoint Presentation</vt:lpstr>
      <vt:lpstr>Collision Models</vt:lpstr>
      <vt:lpstr>PowerPoint Presentation</vt:lpstr>
      <vt:lpstr>PowerPoint Presentation</vt:lpstr>
      <vt:lpstr>Frenkel Pair/Defect</vt:lpstr>
      <vt:lpstr>PowerPoint Presentation</vt:lpstr>
      <vt:lpstr>PowerPoint Presentation</vt:lpstr>
      <vt:lpstr>Collision Cascade</vt:lpstr>
      <vt:lpstr>Collision Cascade in Si</vt:lpstr>
      <vt:lpstr>PowerPoint Presentation</vt:lpstr>
      <vt:lpstr>Damage Analysis of PKA</vt:lpstr>
      <vt:lpstr>PowerPoint Presentation</vt:lpstr>
      <vt:lpstr>Model for dpa</vt:lpstr>
      <vt:lpstr>PowerPoint Presentation</vt:lpstr>
      <vt:lpstr>Model for dpa</vt:lpstr>
      <vt:lpstr>Secondary ion mass spectrometer (SIMS)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118</cp:revision>
  <dcterms:created xsi:type="dcterms:W3CDTF">2015-09-11T15:26:08Z</dcterms:created>
  <dcterms:modified xsi:type="dcterms:W3CDTF">2015-10-05T01:55:10Z</dcterms:modified>
</cp:coreProperties>
</file>