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8" r:id="rId3"/>
    <p:sldId id="259" r:id="rId4"/>
    <p:sldId id="263" r:id="rId5"/>
    <p:sldId id="265" r:id="rId6"/>
    <p:sldId id="264" r:id="rId7"/>
    <p:sldId id="260" r:id="rId8"/>
    <p:sldId id="261"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5313" autoAdjust="0"/>
  </p:normalViewPr>
  <p:slideViewPr>
    <p:cSldViewPr snapToGrid="0">
      <p:cViewPr varScale="1">
        <p:scale>
          <a:sx n="57" d="100"/>
          <a:sy n="57" d="100"/>
        </p:scale>
        <p:origin x="928"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6/10/2015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more fundamental aspects of radiation effects can be described on the atomic</a:t>
            </a:r>
          </a:p>
          <a:p>
            <a:r>
              <a:rPr lang="en-MY" dirty="0" smtClean="0"/>
              <a:t>scale.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a:t>
            </a:fld>
            <a:endParaRPr lang="en-MY"/>
          </a:p>
        </p:txBody>
      </p:sp>
    </p:spTree>
    <p:extLst>
      <p:ext uri="{BB962C8B-B14F-4D97-AF65-F5344CB8AC3E}">
        <p14:creationId xmlns:p14="http://schemas.microsoft.com/office/powerpoint/2010/main" val="1159735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b="1" dirty="0" smtClean="0"/>
              <a:t>Internal conversion</a:t>
            </a:r>
            <a:r>
              <a:rPr lang="en-MY" dirty="0" smtClean="0"/>
              <a:t> is a radioactive decay process wherein an excited nucleus interacts electromagnetically with one of the orbital electrons of the atom. This causes the electron to be emitted (ejected) from the atom. Thus, in an internal conversion process, a high-energy electron is emitted from the radioactive atom, but not from the nucleus. For this reason, the high-speed electrons resulting from internal conversion are not beta particles, since the latter come from beta decay, where they are newly created in the nuclear decay process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a:t>
            </a:fld>
            <a:endParaRPr lang="en-MY"/>
          </a:p>
        </p:txBody>
      </p:sp>
    </p:spTree>
    <p:extLst>
      <p:ext uri="{BB962C8B-B14F-4D97-AF65-F5344CB8AC3E}">
        <p14:creationId xmlns:p14="http://schemas.microsoft.com/office/powerpoint/2010/main" val="1425304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This is defined as the number of ion pairs formed per unit path length for a given type of radiation.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a:t>
            </a:fld>
            <a:endParaRPr lang="en-MY"/>
          </a:p>
        </p:txBody>
      </p:sp>
    </p:spTree>
    <p:extLst>
      <p:ext uri="{BB962C8B-B14F-4D97-AF65-F5344CB8AC3E}">
        <p14:creationId xmlns:p14="http://schemas.microsoft.com/office/powerpoint/2010/main" val="2921428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Radiolysis (breaking chemical bonds)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a:t>
            </a:fld>
            <a:endParaRPr lang="en-MY"/>
          </a:p>
        </p:txBody>
      </p:sp>
    </p:spTree>
    <p:extLst>
      <p:ext uri="{BB962C8B-B14F-4D97-AF65-F5344CB8AC3E}">
        <p14:creationId xmlns:p14="http://schemas.microsoft.com/office/powerpoint/2010/main" val="1857695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10/6/2015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10/6/2015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10/6/2015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10/6/2015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10/6/2015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10/6/2015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10/6/2015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10/6/2015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10/6/2015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10/6/2015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10/6/2015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10/6/2015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pPr marL="457200" indent="-457200">
              <a:buAutoNum type="arabicPeriod"/>
            </a:pPr>
            <a:r>
              <a:rPr lang="en-MY" dirty="0" smtClean="0"/>
              <a:t>EFFECT OF RADIATION (PART 2)</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Radiation Damages</a:t>
            </a:r>
            <a:endParaRPr lang="en-MY" dirty="0"/>
          </a:p>
        </p:txBody>
      </p:sp>
      <p:sp>
        <p:nvSpPr>
          <p:cNvPr id="3" name="Content Placeholder 2"/>
          <p:cNvSpPr>
            <a:spLocks noGrp="1"/>
          </p:cNvSpPr>
          <p:nvPr>
            <p:ph idx="1"/>
          </p:nvPr>
        </p:nvSpPr>
        <p:spPr>
          <a:xfrm>
            <a:off x="1097280" y="1845733"/>
            <a:ext cx="10058400" cy="4398949"/>
          </a:xfrm>
        </p:spPr>
        <p:txBody>
          <a:bodyPr>
            <a:normAutofit/>
          </a:bodyPr>
          <a:lstStyle/>
          <a:p>
            <a:pPr marL="457200" indent="-457200">
              <a:buFont typeface="+mj-lt"/>
              <a:buAutoNum type="arabicPeriod"/>
            </a:pPr>
            <a:r>
              <a:rPr lang="en-MY" dirty="0" smtClean="0"/>
              <a:t>The damage </a:t>
            </a:r>
            <a:r>
              <a:rPr lang="en-MY" dirty="0"/>
              <a:t>can be described by </a:t>
            </a:r>
            <a:r>
              <a:rPr lang="en-MY" dirty="0" smtClean="0"/>
              <a:t>the following </a:t>
            </a:r>
            <a:r>
              <a:rPr lang="en-MY" dirty="0"/>
              <a:t>groupings</a:t>
            </a:r>
            <a:r>
              <a:rPr lang="en-MY" dirty="0" smtClean="0"/>
              <a:t>:</a:t>
            </a:r>
          </a:p>
          <a:p>
            <a:pPr marL="749808" lvl="1" indent="-457200"/>
            <a:r>
              <a:rPr lang="en-MY" dirty="0">
                <a:solidFill>
                  <a:schemeClr val="accent6">
                    <a:lumMod val="75000"/>
                  </a:schemeClr>
                </a:solidFill>
              </a:rPr>
              <a:t>Vacancies or </a:t>
            </a:r>
            <a:r>
              <a:rPr lang="en-MY" dirty="0" smtClean="0">
                <a:solidFill>
                  <a:schemeClr val="accent6">
                    <a:lumMod val="75000"/>
                  </a:schemeClr>
                </a:solidFill>
              </a:rPr>
              <a:t>Knock-ons</a:t>
            </a:r>
          </a:p>
          <a:p>
            <a:pPr marL="749808" lvl="1" indent="-457200"/>
            <a:r>
              <a:rPr lang="en-MY" dirty="0" smtClean="0">
                <a:solidFill>
                  <a:schemeClr val="accent6">
                    <a:lumMod val="75000"/>
                  </a:schemeClr>
                </a:solidFill>
              </a:rPr>
              <a:t>Interstitials</a:t>
            </a:r>
          </a:p>
          <a:p>
            <a:pPr marL="749808" lvl="1" indent="-457200"/>
            <a:r>
              <a:rPr lang="en-MY" dirty="0" smtClean="0"/>
              <a:t>Ionization</a:t>
            </a:r>
          </a:p>
          <a:p>
            <a:pPr marL="749808" lvl="1" indent="-457200"/>
            <a:r>
              <a:rPr lang="en-MY" dirty="0"/>
              <a:t>Thermal </a:t>
            </a:r>
            <a:r>
              <a:rPr lang="en-MY" dirty="0" smtClean="0"/>
              <a:t>Spikes</a:t>
            </a:r>
          </a:p>
          <a:p>
            <a:pPr marL="749808" lvl="1" indent="-457200"/>
            <a:r>
              <a:rPr lang="en-MY" dirty="0"/>
              <a:t>Impurity </a:t>
            </a:r>
            <a:r>
              <a:rPr lang="en-MY" dirty="0" smtClean="0"/>
              <a:t>Atoms</a:t>
            </a:r>
          </a:p>
        </p:txBody>
      </p:sp>
    </p:spTree>
    <p:extLst>
      <p:ext uri="{BB962C8B-B14F-4D97-AF65-F5344CB8AC3E}">
        <p14:creationId xmlns:p14="http://schemas.microsoft.com/office/powerpoint/2010/main" val="216595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Ionization</a:t>
            </a:r>
            <a:endParaRPr lang="en-MY" dirty="0"/>
          </a:p>
        </p:txBody>
      </p:sp>
      <p:sp>
        <p:nvSpPr>
          <p:cNvPr id="3" name="Content Placeholder 2"/>
          <p:cNvSpPr>
            <a:spLocks noGrp="1"/>
          </p:cNvSpPr>
          <p:nvPr>
            <p:ph idx="1"/>
          </p:nvPr>
        </p:nvSpPr>
        <p:spPr/>
        <p:txBody>
          <a:bodyPr>
            <a:normAutofit lnSpcReduction="10000"/>
          </a:bodyPr>
          <a:lstStyle/>
          <a:p>
            <a:r>
              <a:rPr lang="en-MY" sz="2400" b="1" dirty="0"/>
              <a:t>Ionization</a:t>
            </a:r>
            <a:r>
              <a:rPr lang="en-MY" sz="2400" dirty="0"/>
              <a:t> is the process by which </a:t>
            </a:r>
            <a:r>
              <a:rPr lang="en-MY" sz="2400" dirty="0">
                <a:solidFill>
                  <a:schemeClr val="accent1">
                    <a:lumMod val="75000"/>
                  </a:schemeClr>
                </a:solidFill>
              </a:rPr>
              <a:t>an atom or a molecule acquires a negative or positive charge</a:t>
            </a:r>
            <a:r>
              <a:rPr lang="en-MY" sz="2400" dirty="0"/>
              <a:t> by gaining or losing </a:t>
            </a:r>
            <a:r>
              <a:rPr lang="en-MY" sz="2400" dirty="0" smtClean="0"/>
              <a:t>electrons </a:t>
            </a:r>
            <a:r>
              <a:rPr lang="en-MY" sz="2400" dirty="0"/>
              <a:t>to form ions, often in conjunction with other chemical </a:t>
            </a:r>
            <a:r>
              <a:rPr lang="en-MY" sz="2400" dirty="0" smtClean="0"/>
              <a:t>changes</a:t>
            </a:r>
          </a:p>
          <a:p>
            <a:r>
              <a:rPr lang="en-MY" sz="2400" dirty="0"/>
              <a:t>Ionization occurs when the </a:t>
            </a:r>
            <a:r>
              <a:rPr lang="en-MY" sz="2400" dirty="0">
                <a:solidFill>
                  <a:schemeClr val="accent1">
                    <a:lumMod val="75000"/>
                  </a:schemeClr>
                </a:solidFill>
              </a:rPr>
              <a:t>radiation carries enough energy </a:t>
            </a:r>
            <a:r>
              <a:rPr lang="en-MY" sz="2400" dirty="0"/>
              <a:t>to remove an electron from an atom or molecule.</a:t>
            </a:r>
          </a:p>
          <a:p>
            <a:r>
              <a:rPr lang="en-MY" sz="2400" dirty="0"/>
              <a:t>Ionization can result from the loss of an electron after </a:t>
            </a:r>
            <a:r>
              <a:rPr lang="en-MY" sz="2400" dirty="0">
                <a:solidFill>
                  <a:schemeClr val="accent1">
                    <a:lumMod val="75000"/>
                  </a:schemeClr>
                </a:solidFill>
              </a:rPr>
              <a:t>collisions with sub atomic particles, collisions with other atoms, molecules and ions, or through the interaction with light</a:t>
            </a:r>
            <a:r>
              <a:rPr lang="en-MY" sz="2400" dirty="0" smtClean="0">
                <a:solidFill>
                  <a:schemeClr val="accent1">
                    <a:lumMod val="75000"/>
                  </a:schemeClr>
                </a:solidFill>
              </a:rPr>
              <a:t>.</a:t>
            </a:r>
          </a:p>
          <a:p>
            <a:r>
              <a:rPr lang="en-MY" sz="2400" dirty="0"/>
              <a:t>Ionization can occur through </a:t>
            </a:r>
            <a:r>
              <a:rPr lang="en-MY" sz="2400" dirty="0">
                <a:solidFill>
                  <a:schemeClr val="accent1">
                    <a:lumMod val="75000"/>
                  </a:schemeClr>
                </a:solidFill>
              </a:rPr>
              <a:t>radioactive decay by the internal conversion </a:t>
            </a:r>
            <a:r>
              <a:rPr lang="en-MY" sz="2400" dirty="0"/>
              <a:t>process, in which an excited </a:t>
            </a:r>
            <a:r>
              <a:rPr lang="en-MY" sz="2400" dirty="0" smtClean="0"/>
              <a:t>nucleus </a:t>
            </a:r>
            <a:r>
              <a:rPr lang="en-MY" sz="2400" dirty="0"/>
              <a:t>transfers its energy to one of the inner-shell electrons causing it to be ejected</a:t>
            </a:r>
            <a:r>
              <a:rPr lang="en-MY" sz="2400" dirty="0" smtClean="0"/>
              <a:t>.</a:t>
            </a:r>
          </a:p>
          <a:p>
            <a:endParaRPr lang="en-MY" sz="2400" dirty="0" smtClean="0"/>
          </a:p>
        </p:txBody>
      </p:sp>
    </p:spTree>
    <p:extLst>
      <p:ext uri="{BB962C8B-B14F-4D97-AF65-F5344CB8AC3E}">
        <p14:creationId xmlns:p14="http://schemas.microsoft.com/office/powerpoint/2010/main" val="52910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Ionizing Radiation</a:t>
            </a:r>
            <a:endParaRPr lang="en-MY" dirty="0"/>
          </a:p>
        </p:txBody>
      </p:sp>
      <p:pic>
        <p:nvPicPr>
          <p:cNvPr id="4" name="Picture 3"/>
          <p:cNvPicPr>
            <a:picLocks noChangeAspect="1"/>
          </p:cNvPicPr>
          <p:nvPr/>
        </p:nvPicPr>
        <p:blipFill>
          <a:blip r:embed="rId2"/>
          <a:stretch>
            <a:fillRect/>
          </a:stretch>
        </p:blipFill>
        <p:spPr>
          <a:xfrm>
            <a:off x="2042614" y="2190749"/>
            <a:ext cx="8167731" cy="3217591"/>
          </a:xfrm>
          <a:prstGeom prst="rect">
            <a:avLst/>
          </a:prstGeom>
        </p:spPr>
      </p:pic>
    </p:spTree>
    <p:extLst>
      <p:ext uri="{BB962C8B-B14F-4D97-AF65-F5344CB8AC3E}">
        <p14:creationId xmlns:p14="http://schemas.microsoft.com/office/powerpoint/2010/main" val="4268189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Excitation and Ionization</a:t>
            </a:r>
            <a:endParaRPr lang="en-MY" dirty="0"/>
          </a:p>
        </p:txBody>
      </p:sp>
      <p:sp>
        <p:nvSpPr>
          <p:cNvPr id="3" name="Content Placeholder 2"/>
          <p:cNvSpPr>
            <a:spLocks noGrp="1"/>
          </p:cNvSpPr>
          <p:nvPr>
            <p:ph idx="1"/>
          </p:nvPr>
        </p:nvSpPr>
        <p:spPr>
          <a:xfrm>
            <a:off x="1097280" y="1845734"/>
            <a:ext cx="10058400" cy="652139"/>
          </a:xfrm>
        </p:spPr>
        <p:txBody>
          <a:bodyPr>
            <a:normAutofit lnSpcReduction="10000"/>
          </a:bodyPr>
          <a:lstStyle/>
          <a:p>
            <a:r>
              <a:rPr lang="en-MY" dirty="0"/>
              <a:t>The various types of penetrating radiation impart their energy to matter primarily through excitation and ionization of orbital electrons</a:t>
            </a:r>
            <a:r>
              <a:rPr lang="en-MY" dirty="0" smtClean="0"/>
              <a:t>.</a:t>
            </a:r>
          </a:p>
          <a:p>
            <a:endParaRPr lang="en-MY" dirty="0" smtClean="0"/>
          </a:p>
          <a:p>
            <a:endParaRPr lang="en-MY" dirty="0" smtClean="0"/>
          </a:p>
        </p:txBody>
      </p:sp>
      <p:sp>
        <p:nvSpPr>
          <p:cNvPr id="4" name="Rounded Rectangle 3"/>
          <p:cNvSpPr/>
          <p:nvPr/>
        </p:nvSpPr>
        <p:spPr>
          <a:xfrm>
            <a:off x="1097280" y="2567300"/>
            <a:ext cx="4154943" cy="5241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a:t>Excitation:</a:t>
            </a:r>
          </a:p>
        </p:txBody>
      </p:sp>
      <p:sp>
        <p:nvSpPr>
          <p:cNvPr id="5" name="Rounded Rectangle 4"/>
          <p:cNvSpPr/>
          <p:nvPr/>
        </p:nvSpPr>
        <p:spPr>
          <a:xfrm>
            <a:off x="1097280" y="3250663"/>
            <a:ext cx="4154944" cy="2860358"/>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MY" dirty="0" smtClean="0"/>
              <a:t>describe </a:t>
            </a:r>
            <a:r>
              <a:rPr lang="en-MY" dirty="0"/>
              <a:t>an interaction where electrons acquire energy from a passing charged particle but are not removed completely from their atom. </a:t>
            </a:r>
            <a:endParaRPr lang="en-MY" dirty="0" smtClean="0"/>
          </a:p>
          <a:p>
            <a:endParaRPr lang="en-MY" dirty="0"/>
          </a:p>
          <a:p>
            <a:r>
              <a:rPr lang="en-MY" dirty="0"/>
              <a:t>Excited electrons may subsequently emit energy in the form of x-rays during the process of returning to a lower energy state.</a:t>
            </a:r>
          </a:p>
        </p:txBody>
      </p:sp>
      <p:sp>
        <p:nvSpPr>
          <p:cNvPr id="6" name="Rounded Rectangle 5"/>
          <p:cNvSpPr/>
          <p:nvPr/>
        </p:nvSpPr>
        <p:spPr>
          <a:xfrm>
            <a:off x="6133914" y="2567300"/>
            <a:ext cx="4154943" cy="5241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Ionization</a:t>
            </a:r>
            <a:endParaRPr lang="en-MY" dirty="0"/>
          </a:p>
        </p:txBody>
      </p:sp>
      <p:sp>
        <p:nvSpPr>
          <p:cNvPr id="7" name="Rounded Rectangle 6"/>
          <p:cNvSpPr/>
          <p:nvPr/>
        </p:nvSpPr>
        <p:spPr>
          <a:xfrm>
            <a:off x="6133914" y="3250663"/>
            <a:ext cx="4154944" cy="224742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MY" dirty="0"/>
              <a:t>complete removal of an electron from an atom following the transfer of energy from a passing charged particle. </a:t>
            </a:r>
            <a:endParaRPr lang="en-MY" dirty="0" smtClean="0"/>
          </a:p>
          <a:p>
            <a:endParaRPr lang="en-MY" dirty="0"/>
          </a:p>
          <a:p>
            <a:r>
              <a:rPr lang="en-MY" dirty="0" smtClean="0"/>
              <a:t>In </a:t>
            </a:r>
            <a:r>
              <a:rPr lang="en-MY" dirty="0"/>
              <a:t>describing the intensity of ionization, the term "specific ionization" is often used.</a:t>
            </a:r>
          </a:p>
        </p:txBody>
      </p:sp>
    </p:spTree>
    <p:extLst>
      <p:ext uri="{BB962C8B-B14F-4D97-AF65-F5344CB8AC3E}">
        <p14:creationId xmlns:p14="http://schemas.microsoft.com/office/powerpoint/2010/main" val="356912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Application of Ionization</a:t>
            </a:r>
            <a:endParaRPr lang="en-MY" dirty="0"/>
          </a:p>
        </p:txBody>
      </p:sp>
      <p:sp>
        <p:nvSpPr>
          <p:cNvPr id="3" name="Content Placeholder 2"/>
          <p:cNvSpPr>
            <a:spLocks noGrp="1"/>
          </p:cNvSpPr>
          <p:nvPr>
            <p:ph idx="1"/>
          </p:nvPr>
        </p:nvSpPr>
        <p:spPr>
          <a:xfrm>
            <a:off x="925552" y="2035305"/>
            <a:ext cx="7404410" cy="4023360"/>
          </a:xfrm>
        </p:spPr>
        <p:txBody>
          <a:bodyPr>
            <a:normAutofit/>
          </a:bodyPr>
          <a:lstStyle/>
          <a:p>
            <a:r>
              <a:rPr lang="en-MY" dirty="0" smtClean="0"/>
              <a:t>Geiger Counter detects ionizing </a:t>
            </a:r>
            <a:r>
              <a:rPr lang="en-MY" dirty="0"/>
              <a:t>radiation such as alpha particles, beta particles and gamma rays using the ionization effect produced in a Geiger–Müller </a:t>
            </a:r>
            <a:r>
              <a:rPr lang="en-MY" dirty="0" smtClean="0"/>
              <a:t>tube.</a:t>
            </a:r>
            <a:endParaRPr lang="en-MY" dirty="0"/>
          </a:p>
          <a:p>
            <a:r>
              <a:rPr lang="en-MY" dirty="0"/>
              <a:t>The Geiger-Müller tube is filled with an inert gas such as helium, neon, or argon at low pressure, to which a high voltage is applied. The tube briefly conducts electrical charge when a particle or photon of incident radiation makes the gas conductive by ionization</a:t>
            </a:r>
            <a:r>
              <a:rPr lang="en-MY" dirty="0" smtClean="0"/>
              <a:t>.</a:t>
            </a:r>
          </a:p>
          <a:p>
            <a:r>
              <a:rPr lang="en-MY" dirty="0"/>
              <a:t>The ionization is considerably amplified within the tube </a:t>
            </a:r>
            <a:r>
              <a:rPr lang="en-MY" dirty="0" smtClean="0"/>
              <a:t>to </a:t>
            </a:r>
            <a:r>
              <a:rPr lang="en-MY" dirty="0"/>
              <a:t>produce an easily measured detection pulse, which is fed to the processing and display electronics</a:t>
            </a:r>
          </a:p>
        </p:txBody>
      </p:sp>
      <p:pic>
        <p:nvPicPr>
          <p:cNvPr id="4" name="Picture 3"/>
          <p:cNvPicPr>
            <a:picLocks noChangeAspect="1"/>
          </p:cNvPicPr>
          <p:nvPr/>
        </p:nvPicPr>
        <p:blipFill>
          <a:blip r:embed="rId2"/>
          <a:stretch>
            <a:fillRect/>
          </a:stretch>
        </p:blipFill>
        <p:spPr>
          <a:xfrm>
            <a:off x="8473881" y="2346143"/>
            <a:ext cx="3718119" cy="3401683"/>
          </a:xfrm>
          <a:prstGeom prst="rect">
            <a:avLst/>
          </a:prstGeom>
        </p:spPr>
      </p:pic>
    </p:spTree>
    <p:extLst>
      <p:ext uri="{BB962C8B-B14F-4D97-AF65-F5344CB8AC3E}">
        <p14:creationId xmlns:p14="http://schemas.microsoft.com/office/powerpoint/2010/main" val="98022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Thermal Spike</a:t>
            </a:r>
            <a:endParaRPr lang="en-MY" dirty="0"/>
          </a:p>
        </p:txBody>
      </p:sp>
      <p:sp>
        <p:nvSpPr>
          <p:cNvPr id="3" name="Content Placeholder 2"/>
          <p:cNvSpPr>
            <a:spLocks noGrp="1"/>
          </p:cNvSpPr>
          <p:nvPr>
            <p:ph idx="1"/>
          </p:nvPr>
        </p:nvSpPr>
        <p:spPr/>
        <p:txBody>
          <a:bodyPr/>
          <a:lstStyle/>
          <a:p>
            <a:r>
              <a:rPr lang="en-MY" dirty="0"/>
              <a:t>This term identifies localized high temperature domains caused by the deposition of energy from neutrons and fission fragments</a:t>
            </a:r>
            <a:r>
              <a:rPr lang="en-MY" dirty="0" smtClean="0"/>
              <a:t>.</a:t>
            </a:r>
          </a:p>
          <a:p>
            <a:r>
              <a:rPr lang="en-MY" dirty="0"/>
              <a:t>When the ion is heavy and energetic enough, and the material is dense, the collisions between the ions may occur so near to each other that they can not be considered independent of each </a:t>
            </a:r>
            <a:r>
              <a:rPr lang="en-MY" dirty="0" smtClean="0"/>
              <a:t>other.</a:t>
            </a:r>
          </a:p>
          <a:p>
            <a:r>
              <a:rPr lang="en-MY" dirty="0"/>
              <a:t>Typically, a heat spike is characterized by the formation of a transient </a:t>
            </a:r>
            <a:r>
              <a:rPr lang="en-MY" dirty="0" err="1"/>
              <a:t>underdense</a:t>
            </a:r>
            <a:r>
              <a:rPr lang="en-MY" dirty="0"/>
              <a:t> region in the </a:t>
            </a:r>
            <a:r>
              <a:rPr lang="en-MY" dirty="0" err="1"/>
              <a:t>center</a:t>
            </a:r>
            <a:r>
              <a:rPr lang="en-MY" dirty="0"/>
              <a:t> of the cascade, and an </a:t>
            </a:r>
            <a:r>
              <a:rPr lang="en-MY" dirty="0" err="1"/>
              <a:t>overdense</a:t>
            </a:r>
            <a:r>
              <a:rPr lang="en-MY" dirty="0"/>
              <a:t> region around </a:t>
            </a:r>
            <a:r>
              <a:rPr lang="en-MY" dirty="0" smtClean="0"/>
              <a:t>it.</a:t>
            </a:r>
            <a:r>
              <a:rPr lang="en-MY" baseline="30000" dirty="0"/>
              <a:t> </a:t>
            </a:r>
            <a:endParaRPr lang="en-MY" baseline="30000" dirty="0" smtClean="0"/>
          </a:p>
          <a:p>
            <a:r>
              <a:rPr lang="en-MY" dirty="0" smtClean="0"/>
              <a:t>After </a:t>
            </a:r>
            <a:r>
              <a:rPr lang="en-MY" dirty="0"/>
              <a:t>the cascade, the </a:t>
            </a:r>
            <a:r>
              <a:rPr lang="en-MY" dirty="0" err="1"/>
              <a:t>overdense</a:t>
            </a:r>
            <a:r>
              <a:rPr lang="en-MY" dirty="0"/>
              <a:t> region becomes interstitial defects, and the </a:t>
            </a:r>
            <a:r>
              <a:rPr lang="en-MY" dirty="0" err="1"/>
              <a:t>underdense</a:t>
            </a:r>
            <a:r>
              <a:rPr lang="en-MY" dirty="0"/>
              <a:t> region typically becomes a region of vacancies.</a:t>
            </a:r>
          </a:p>
        </p:txBody>
      </p:sp>
    </p:spTree>
    <p:extLst>
      <p:ext uri="{BB962C8B-B14F-4D97-AF65-F5344CB8AC3E}">
        <p14:creationId xmlns:p14="http://schemas.microsoft.com/office/powerpoint/2010/main" val="127641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Impurity Atom</a:t>
            </a:r>
            <a:endParaRPr lang="en-MY" dirty="0"/>
          </a:p>
        </p:txBody>
      </p:sp>
      <p:sp>
        <p:nvSpPr>
          <p:cNvPr id="3" name="Content Placeholder 2"/>
          <p:cNvSpPr>
            <a:spLocks noGrp="1"/>
          </p:cNvSpPr>
          <p:nvPr>
            <p:ph idx="1"/>
          </p:nvPr>
        </p:nvSpPr>
        <p:spPr/>
        <p:txBody>
          <a:bodyPr/>
          <a:lstStyle/>
          <a:p>
            <a:r>
              <a:rPr lang="en-MY" dirty="0"/>
              <a:t>The capture of neutrons and nuclear reactions induced by various radiations has the effect of transmuting an atom into an element which is foreign to the material.</a:t>
            </a:r>
          </a:p>
          <a:p>
            <a:endParaRPr lang="en-MY" dirty="0"/>
          </a:p>
        </p:txBody>
      </p:sp>
    </p:spTree>
    <p:extLst>
      <p:ext uri="{BB962C8B-B14F-4D97-AF65-F5344CB8AC3E}">
        <p14:creationId xmlns:p14="http://schemas.microsoft.com/office/powerpoint/2010/main" val="316582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Effects on materials and devices</a:t>
            </a:r>
          </a:p>
        </p:txBody>
      </p:sp>
      <p:sp>
        <p:nvSpPr>
          <p:cNvPr id="3" name="Content Placeholder 2"/>
          <p:cNvSpPr>
            <a:spLocks noGrp="1"/>
          </p:cNvSpPr>
          <p:nvPr>
            <p:ph idx="1"/>
          </p:nvPr>
        </p:nvSpPr>
        <p:spPr>
          <a:xfrm>
            <a:off x="1097280" y="1737360"/>
            <a:ext cx="10756466" cy="4023360"/>
          </a:xfrm>
        </p:spPr>
        <p:txBody>
          <a:bodyPr>
            <a:noAutofit/>
          </a:bodyPr>
          <a:lstStyle/>
          <a:p>
            <a:pPr marL="0" indent="0">
              <a:buNone/>
            </a:pPr>
            <a:r>
              <a:rPr lang="en-MY" sz="1800" b="1" dirty="0">
                <a:solidFill>
                  <a:schemeClr val="accent1">
                    <a:lumMod val="75000"/>
                  </a:schemeClr>
                </a:solidFill>
              </a:rPr>
              <a:t>C</a:t>
            </a:r>
            <a:r>
              <a:rPr lang="en-MY" sz="1800" b="1" dirty="0" smtClean="0">
                <a:solidFill>
                  <a:schemeClr val="accent1">
                    <a:lumMod val="75000"/>
                  </a:schemeClr>
                </a:solidFill>
              </a:rPr>
              <a:t>ausing </a:t>
            </a:r>
            <a:r>
              <a:rPr lang="en-MY" sz="1800" b="1" dirty="0">
                <a:solidFill>
                  <a:schemeClr val="accent1">
                    <a:lumMod val="75000"/>
                  </a:schemeClr>
                </a:solidFill>
              </a:rPr>
              <a:t>the materials to become radioactive </a:t>
            </a:r>
          </a:p>
          <a:p>
            <a:pPr marL="0" indent="0">
              <a:buNone/>
            </a:pPr>
            <a:r>
              <a:rPr lang="en-MY" sz="1800" dirty="0" smtClean="0"/>
              <a:t>	-mainly </a:t>
            </a:r>
            <a:r>
              <a:rPr lang="en-MY" sz="1800" dirty="0"/>
              <a:t>by neutron activation, or in presence of high-energy gamma radiation </a:t>
            </a:r>
            <a:r>
              <a:rPr lang="en-MY" sz="1800" dirty="0" smtClean="0"/>
              <a:t>by photodisintegration.</a:t>
            </a:r>
            <a:endParaRPr lang="en-MY" sz="1800" dirty="0"/>
          </a:p>
          <a:p>
            <a:pPr marL="0" indent="0">
              <a:buNone/>
            </a:pPr>
            <a:r>
              <a:rPr lang="en-MY" sz="1800" b="1" dirty="0">
                <a:solidFill>
                  <a:schemeClr val="accent1">
                    <a:lumMod val="75000"/>
                  </a:schemeClr>
                </a:solidFill>
              </a:rPr>
              <a:t>N</a:t>
            </a:r>
            <a:r>
              <a:rPr lang="en-MY" sz="1800" b="1" dirty="0" smtClean="0">
                <a:solidFill>
                  <a:schemeClr val="accent1">
                    <a:lumMod val="75000"/>
                  </a:schemeClr>
                </a:solidFill>
              </a:rPr>
              <a:t>uclear </a:t>
            </a:r>
            <a:r>
              <a:rPr lang="en-MY" sz="1800" b="1" dirty="0">
                <a:solidFill>
                  <a:schemeClr val="accent1">
                    <a:lumMod val="75000"/>
                  </a:schemeClr>
                </a:solidFill>
              </a:rPr>
              <a:t>transmutation </a:t>
            </a:r>
            <a:r>
              <a:rPr lang="en-MY" sz="1800" dirty="0"/>
              <a:t>of the elements within the </a:t>
            </a:r>
            <a:r>
              <a:rPr lang="en-MY" sz="1800" dirty="0" smtClean="0"/>
              <a:t>material.</a:t>
            </a:r>
          </a:p>
          <a:p>
            <a:pPr marL="892175" indent="-892175">
              <a:buNone/>
            </a:pPr>
            <a:r>
              <a:rPr lang="en-MY" sz="1800" dirty="0"/>
              <a:t>	</a:t>
            </a:r>
            <a:r>
              <a:rPr lang="en-MY" sz="1800" dirty="0" smtClean="0"/>
              <a:t>-for </a:t>
            </a:r>
            <a:r>
              <a:rPr lang="en-MY" sz="1800" dirty="0"/>
              <a:t>example, the production of Hydrogen and Helium which can in turn alter the mechanical properties of the materials and cause swelling and embrittlement.</a:t>
            </a:r>
          </a:p>
          <a:p>
            <a:pPr marL="0" indent="0">
              <a:buNone/>
            </a:pPr>
            <a:r>
              <a:rPr lang="en-MY" sz="1800" b="1" dirty="0" smtClean="0">
                <a:solidFill>
                  <a:schemeClr val="accent1">
                    <a:lumMod val="75000"/>
                  </a:schemeClr>
                </a:solidFill>
              </a:rPr>
              <a:t>Radiolysis</a:t>
            </a:r>
            <a:r>
              <a:rPr lang="en-MY" sz="1800" dirty="0" smtClean="0"/>
              <a:t> within </a:t>
            </a:r>
            <a:r>
              <a:rPr lang="en-MY" sz="1800" dirty="0"/>
              <a:t>the material, which can weaken it, cause it to swell, polymerize, promote corrosion, cause belittlements, promote cracking or otherwise change its desirable mechanical, optical, or electronic properties.</a:t>
            </a:r>
          </a:p>
          <a:p>
            <a:pPr marL="0" indent="0">
              <a:buNone/>
            </a:pPr>
            <a:r>
              <a:rPr lang="en-MY" sz="1800" b="1" dirty="0">
                <a:solidFill>
                  <a:schemeClr val="accent1">
                    <a:lumMod val="75000"/>
                  </a:schemeClr>
                </a:solidFill>
              </a:rPr>
              <a:t>F</a:t>
            </a:r>
            <a:r>
              <a:rPr lang="en-MY" sz="1800" b="1" dirty="0" smtClean="0">
                <a:solidFill>
                  <a:schemeClr val="accent1">
                    <a:lumMod val="75000"/>
                  </a:schemeClr>
                </a:solidFill>
              </a:rPr>
              <a:t>ormation </a:t>
            </a:r>
            <a:r>
              <a:rPr lang="en-MY" sz="1800" b="1" dirty="0">
                <a:solidFill>
                  <a:schemeClr val="accent1">
                    <a:lumMod val="75000"/>
                  </a:schemeClr>
                </a:solidFill>
              </a:rPr>
              <a:t>of reactive compounds</a:t>
            </a:r>
            <a:r>
              <a:rPr lang="en-MY" sz="1800" dirty="0"/>
              <a:t>, affecting other materials </a:t>
            </a:r>
          </a:p>
          <a:p>
            <a:pPr marL="0" indent="0">
              <a:buNone/>
            </a:pPr>
            <a:r>
              <a:rPr lang="en-MY" sz="1800" dirty="0" smtClean="0"/>
              <a:t>	-for example: </a:t>
            </a:r>
            <a:r>
              <a:rPr lang="en-MY" sz="1800" dirty="0"/>
              <a:t>ozone cracking by ozone formed by ionization of </a:t>
            </a:r>
            <a:r>
              <a:rPr lang="en-MY" sz="1800" dirty="0" smtClean="0"/>
              <a:t>air</a:t>
            </a:r>
            <a:endParaRPr lang="en-MY" sz="1800" dirty="0"/>
          </a:p>
          <a:p>
            <a:pPr marL="0" indent="0">
              <a:buNone/>
            </a:pPr>
            <a:r>
              <a:rPr lang="en-MY" sz="1800" b="1" dirty="0" smtClean="0">
                <a:solidFill>
                  <a:schemeClr val="accent1">
                    <a:lumMod val="75000"/>
                  </a:schemeClr>
                </a:solidFill>
              </a:rPr>
              <a:t>Ionization</a:t>
            </a:r>
            <a:r>
              <a:rPr lang="en-MY" sz="1800" dirty="0" smtClean="0"/>
              <a:t> </a:t>
            </a:r>
            <a:r>
              <a:rPr lang="en-MY" sz="1800" dirty="0"/>
              <a:t>causing electrical breakdown, particularly in semiconductors employed in electronic equipment, with subsequent currents introducing operation errors or even permanently damaging the devices. </a:t>
            </a:r>
          </a:p>
        </p:txBody>
      </p:sp>
    </p:spTree>
    <p:extLst>
      <p:ext uri="{BB962C8B-B14F-4D97-AF65-F5344CB8AC3E}">
        <p14:creationId xmlns:p14="http://schemas.microsoft.com/office/powerpoint/2010/main" val="169331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2313</TotalTime>
  <Words>650</Words>
  <Application>Microsoft Office PowerPoint</Application>
  <PresentationFormat>Widescreen</PresentationFormat>
  <Paragraphs>55</Paragraphs>
  <Slides>9</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Calibri</vt:lpstr>
      <vt:lpstr>Calibri Light</vt:lpstr>
      <vt:lpstr>Retrospect</vt:lpstr>
      <vt:lpstr>NUCLEAR REACTOR MATERIALS</vt:lpstr>
      <vt:lpstr>Radiation Damages</vt:lpstr>
      <vt:lpstr>Ionization</vt:lpstr>
      <vt:lpstr>Ionizing Radiation</vt:lpstr>
      <vt:lpstr>Excitation and Ionization</vt:lpstr>
      <vt:lpstr>Application of Ionization</vt:lpstr>
      <vt:lpstr>Thermal Spike</vt:lpstr>
      <vt:lpstr>Impurity Atom</vt:lpstr>
      <vt:lpstr>Effects on materials and devices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131</cp:revision>
  <dcterms:created xsi:type="dcterms:W3CDTF">2015-09-11T15:26:08Z</dcterms:created>
  <dcterms:modified xsi:type="dcterms:W3CDTF">2015-10-06T01:58:54Z</dcterms:modified>
</cp:coreProperties>
</file>