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74" r:id="rId3"/>
    <p:sldId id="372" r:id="rId4"/>
    <p:sldId id="371" r:id="rId5"/>
    <p:sldId id="277" r:id="rId6"/>
    <p:sldId id="359" r:id="rId7"/>
    <p:sldId id="360" r:id="rId8"/>
    <p:sldId id="351" r:id="rId9"/>
    <p:sldId id="352" r:id="rId10"/>
    <p:sldId id="353" r:id="rId11"/>
    <p:sldId id="354" r:id="rId12"/>
    <p:sldId id="355" r:id="rId13"/>
    <p:sldId id="356" r:id="rId14"/>
    <p:sldId id="361" r:id="rId15"/>
    <p:sldId id="374" r:id="rId16"/>
    <p:sldId id="375" r:id="rId17"/>
    <p:sldId id="376" r:id="rId18"/>
    <p:sldId id="377" r:id="rId19"/>
    <p:sldId id="363" r:id="rId20"/>
    <p:sldId id="336" r:id="rId21"/>
    <p:sldId id="337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38" r:id="rId30"/>
    <p:sldId id="366" r:id="rId31"/>
    <p:sldId id="367" r:id="rId32"/>
    <p:sldId id="368" r:id="rId33"/>
    <p:sldId id="369" r:id="rId34"/>
    <p:sldId id="373" r:id="rId35"/>
    <p:sldId id="370" r:id="rId36"/>
    <p:sldId id="349" r:id="rId3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AE47F-C1AC-487D-9F80-6FA517181B3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93F05-3321-4CB3-AF02-A2EE51FE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97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Core Thermal 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</a:p>
          <a:p>
            <a:r>
              <a:rPr lang="en-US" sz="2000" dirty="0"/>
              <a:t>m</a:t>
            </a:r>
            <a:r>
              <a:rPr lang="en-US" sz="2000" dirty="0" smtClean="0"/>
              <a:t>ohsin@fkm.utm.my</a:t>
            </a:r>
          </a:p>
          <a:p>
            <a:r>
              <a:rPr lang="en-US" sz="2000" dirty="0" smtClean="0"/>
              <a:t>http://www.fkm.utm.my/~mohsin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Thermal-hydraulics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981200"/>
            <a:ext cx="870585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32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Mechanical/Materials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07" y="1600199"/>
            <a:ext cx="8388188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7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3200" dirty="0" smtClean="0"/>
              <a:t>Impact on various design areas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9671"/>
            <a:ext cx="8952931" cy="45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58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3200" dirty="0" smtClean="0"/>
              <a:t>Impact on various design areas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48" y="1797546"/>
            <a:ext cx="8349052" cy="41545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74" y="1151695"/>
            <a:ext cx="8229600" cy="6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35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Design Safety Aspects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DNB Ratio</a:t>
            </a:r>
          </a:p>
          <a:p>
            <a:r>
              <a:rPr lang="en-US" dirty="0" smtClean="0"/>
              <a:t>Hot channel, hot spot factors</a:t>
            </a:r>
          </a:p>
          <a:p>
            <a:r>
              <a:rPr lang="en-US" dirty="0" smtClean="0"/>
              <a:t>Thermal limits</a:t>
            </a:r>
          </a:p>
          <a:p>
            <a:pPr lvl="1"/>
            <a:r>
              <a:rPr lang="en-US" dirty="0" smtClean="0"/>
              <a:t>Fuel centerline temperature</a:t>
            </a:r>
          </a:p>
          <a:p>
            <a:pPr lvl="1"/>
            <a:r>
              <a:rPr lang="en-US" dirty="0" smtClean="0"/>
              <a:t>Cladding inner surface temperature</a:t>
            </a:r>
          </a:p>
          <a:p>
            <a:r>
              <a:rPr lang="en-US" dirty="0" smtClean="0"/>
              <a:t>Values change with fuel burnup!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213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54760"/>
            <a:ext cx="8229600" cy="1143000"/>
          </a:xfrm>
        </p:spPr>
        <p:txBody>
          <a:bodyPr/>
          <a:lstStyle/>
          <a:p>
            <a:r>
              <a:rPr lang="en-US" sz="3200" dirty="0" smtClean="0"/>
              <a:t>Thermal Design </a:t>
            </a:r>
            <a:r>
              <a:rPr lang="en-US" sz="3200" dirty="0" smtClean="0"/>
              <a:t>Nomenclature</a:t>
            </a:r>
            <a:br>
              <a:rPr lang="en-US" sz="3200" dirty="0" smtClean="0"/>
            </a:br>
            <a:r>
              <a:rPr lang="en-US" sz="3200" dirty="0" smtClean="0"/>
              <a:t>(Nominal, Average, Peak, Maximum)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12" y="1584685"/>
            <a:ext cx="8770079" cy="492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4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18282"/>
            <a:ext cx="8229600" cy="1143000"/>
          </a:xfrm>
        </p:spPr>
        <p:txBody>
          <a:bodyPr/>
          <a:lstStyle/>
          <a:p>
            <a:r>
              <a:rPr lang="en-US" dirty="0" smtClean="0"/>
              <a:t>Thermal Design Margin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62" y="929270"/>
            <a:ext cx="6971414" cy="565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18282"/>
            <a:ext cx="8229600" cy="1143000"/>
          </a:xfrm>
        </p:spPr>
        <p:txBody>
          <a:bodyPr/>
          <a:lstStyle/>
          <a:p>
            <a:r>
              <a:rPr lang="en-US" sz="3200" dirty="0" smtClean="0"/>
              <a:t>Thermal Design Limits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73" y="803147"/>
            <a:ext cx="7207479" cy="587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8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Design Limits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9" y="1438656"/>
            <a:ext cx="8143831" cy="52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0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41" y="450377"/>
            <a:ext cx="5543099" cy="6213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2137" y="736979"/>
            <a:ext cx="23055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DNB Ratio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19992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Thermal (not nuclear) considerations limit the amount of reactor power generation</a:t>
            </a:r>
          </a:p>
          <a:p>
            <a:r>
              <a:rPr lang="en-US" sz="2800" dirty="0" smtClean="0"/>
              <a:t>Temperatures anywhere in the core must not exceed material property limitations (fuel, cladding)</a:t>
            </a:r>
          </a:p>
          <a:p>
            <a:r>
              <a:rPr lang="en-US" sz="2800" dirty="0" smtClean="0"/>
              <a:t>Otherwise fuel element damage might result in release of large quantities of radioactive material into coolant, or in-core fuel meltdown.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698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19200"/>
            <a:ext cx="8526899" cy="48095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45509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Boiling Crisis for LWR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90005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76284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Evaluation by Local Heat Flux (PWR)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1" y="1115759"/>
            <a:ext cx="8746590" cy="498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46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50" y="457200"/>
            <a:ext cx="8206000" cy="600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83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1000"/>
            <a:ext cx="8445594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40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21564"/>
            <a:ext cx="8055594" cy="617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37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33400"/>
            <a:ext cx="8510954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1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457200"/>
            <a:ext cx="7942543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21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59398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90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8537194" cy="61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49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Thermal Crisis Summary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6176952"/>
            <a:ext cx="2975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MDNBR &gt; 1.17 (Japan)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30" y="977383"/>
            <a:ext cx="8063670" cy="520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32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Thermal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Core thermal design is an art of </a:t>
            </a:r>
            <a:r>
              <a:rPr lang="en-US" sz="2800" dirty="0" smtClean="0"/>
              <a:t>compromise</a:t>
            </a:r>
          </a:p>
          <a:p>
            <a:r>
              <a:rPr lang="en-US" sz="2800" dirty="0" smtClean="0"/>
              <a:t>An </a:t>
            </a:r>
            <a:r>
              <a:rPr lang="en-US" sz="2800" dirty="0"/>
              <a:t>iterative process (interdependence of heat flux and water density)</a:t>
            </a:r>
          </a:p>
          <a:p>
            <a:r>
              <a:rPr lang="en-US" sz="2800" dirty="0"/>
              <a:t>Overall plant </a:t>
            </a:r>
            <a:r>
              <a:rPr lang="en-US" sz="2800" dirty="0" smtClean="0"/>
              <a:t>characteristics is </a:t>
            </a:r>
            <a:r>
              <a:rPr lang="en-US" sz="2800" dirty="0"/>
              <a:t>influenced by thermal hydraulic </a:t>
            </a:r>
            <a:r>
              <a:rPr lang="en-US" sz="2800" dirty="0" smtClean="0"/>
              <a:t>considerations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8510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Hot-spot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Hot spot factor (hot-channel factor) is safety factor or margin multiplied to calculated nominal temperatures.</a:t>
            </a:r>
          </a:p>
          <a:p>
            <a:r>
              <a:rPr lang="en-US" dirty="0" smtClean="0"/>
              <a:t>Deviation from nominal values contributed by</a:t>
            </a:r>
          </a:p>
          <a:p>
            <a:pPr lvl="1"/>
            <a:r>
              <a:rPr lang="en-US" dirty="0" smtClean="0"/>
              <a:t>Nuclear hot-spot factors</a:t>
            </a:r>
          </a:p>
          <a:p>
            <a:pPr lvl="1"/>
            <a:r>
              <a:rPr lang="en-US" dirty="0" smtClean="0"/>
              <a:t>Engineering hot-spot factors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802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Hot-spot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Deviations due to</a:t>
            </a:r>
          </a:p>
          <a:p>
            <a:pPr lvl="1"/>
            <a:r>
              <a:rPr lang="en-US" dirty="0" smtClean="0"/>
              <a:t>Partially inserted control rods</a:t>
            </a:r>
          </a:p>
          <a:p>
            <a:pPr lvl="1"/>
            <a:r>
              <a:rPr lang="en-US" dirty="0" err="1" smtClean="0"/>
              <a:t>Nonhomogeneities</a:t>
            </a:r>
            <a:endParaRPr lang="en-US" dirty="0" smtClean="0"/>
          </a:p>
          <a:p>
            <a:pPr lvl="2"/>
            <a:r>
              <a:rPr lang="en-US" dirty="0" smtClean="0"/>
              <a:t>Moderator (boiling)</a:t>
            </a:r>
          </a:p>
          <a:p>
            <a:pPr lvl="2"/>
            <a:r>
              <a:rPr lang="en-US" dirty="0" smtClean="0"/>
              <a:t>Fuel</a:t>
            </a:r>
          </a:p>
          <a:p>
            <a:pPr lvl="2"/>
            <a:r>
              <a:rPr lang="en-US" dirty="0" smtClean="0"/>
              <a:t>Structural and other materials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1701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Hot-spot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Deviations due to</a:t>
            </a:r>
          </a:p>
          <a:p>
            <a:pPr lvl="1"/>
            <a:r>
              <a:rPr lang="en-US" dirty="0" smtClean="0"/>
              <a:t>Mechanical </a:t>
            </a:r>
            <a:r>
              <a:rPr lang="en-US" dirty="0" err="1" smtClean="0"/>
              <a:t>subfactors</a:t>
            </a:r>
            <a:endParaRPr lang="en-US" dirty="0" smtClean="0"/>
          </a:p>
          <a:p>
            <a:pPr lvl="2"/>
            <a:r>
              <a:rPr lang="en-US" dirty="0" smtClean="0"/>
              <a:t>Manufacturing tolerances (clad thickness)</a:t>
            </a:r>
          </a:p>
          <a:p>
            <a:pPr lvl="2"/>
            <a:r>
              <a:rPr lang="en-US" dirty="0" smtClean="0"/>
              <a:t>Warping of fuel elements</a:t>
            </a:r>
          </a:p>
          <a:p>
            <a:pPr lvl="1"/>
            <a:r>
              <a:rPr lang="en-US" dirty="0" smtClean="0"/>
              <a:t>Flow distribution </a:t>
            </a:r>
            <a:r>
              <a:rPr lang="en-US" dirty="0" err="1" smtClean="0"/>
              <a:t>subfactors</a:t>
            </a:r>
            <a:endParaRPr lang="en-US" dirty="0" smtClean="0"/>
          </a:p>
          <a:p>
            <a:pPr lvl="2"/>
            <a:r>
              <a:rPr lang="en-US" dirty="0" smtClean="0"/>
              <a:t>Maldistribution of coolant flow</a:t>
            </a:r>
          </a:p>
          <a:p>
            <a:pPr lvl="2"/>
            <a:r>
              <a:rPr lang="en-US" dirty="0" smtClean="0"/>
              <a:t>Heat transfer coefficient, h</a:t>
            </a:r>
          </a:p>
          <a:p>
            <a:pPr lvl="2"/>
            <a:r>
              <a:rPr lang="en-US" dirty="0" smtClean="0"/>
              <a:t>Fuel element dimensions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9060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Hot-spot Factors (classified by effects)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By effects on temperature or enthalpy of fuel and coolant</a:t>
                </a:r>
              </a:p>
              <a:p>
                <a:pPr lvl="1"/>
                <a:r>
                  <a:rPr lang="en-US" dirty="0" smtClean="0"/>
                  <a:t>Factor for temp. rise of coolant from core inlet conditions,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Factor for temp. rise across coolant boundary layer,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Factor for temp. rise across fuel element,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885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5" y="532262"/>
            <a:ext cx="8678096" cy="540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74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6114"/>
          </a:xfrm>
        </p:spPr>
        <p:txBody>
          <a:bodyPr/>
          <a:lstStyle/>
          <a:p>
            <a:r>
              <a:rPr lang="en-US" dirty="0" smtClean="0"/>
              <a:t>Overall Hot-spot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0752"/>
            <a:ext cx="8229600" cy="4525963"/>
          </a:xfrm>
        </p:spPr>
        <p:txBody>
          <a:bodyPr/>
          <a:lstStyle/>
          <a:p>
            <a:r>
              <a:rPr lang="en-US" dirty="0" smtClean="0"/>
              <a:t>Combining hot-spot </a:t>
            </a:r>
            <a:r>
              <a:rPr lang="en-US" dirty="0" err="1" smtClean="0"/>
              <a:t>subfactors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to get overall hot-spot factor, </a:t>
            </a:r>
            <a:r>
              <a:rPr lang="en-US" i="1" dirty="0" smtClean="0"/>
              <a:t>F</a:t>
            </a:r>
            <a:r>
              <a:rPr lang="en-US" dirty="0" smtClean="0"/>
              <a:t>.</a:t>
            </a:r>
          </a:p>
          <a:p>
            <a:r>
              <a:rPr lang="en-US" dirty="0" smtClean="0"/>
              <a:t>Methods;</a:t>
            </a:r>
          </a:p>
          <a:p>
            <a:pPr lvl="1"/>
            <a:r>
              <a:rPr lang="en-US" dirty="0" smtClean="0"/>
              <a:t>Multiplicative</a:t>
            </a:r>
          </a:p>
          <a:p>
            <a:pPr lvl="2"/>
            <a:r>
              <a:rPr lang="en-US" dirty="0" smtClean="0"/>
              <a:t>All deviation factors are assumed to take place simultaneously at the same point.</a:t>
            </a:r>
          </a:p>
          <a:p>
            <a:pPr lvl="2"/>
            <a:r>
              <a:rPr lang="en-US" dirty="0" smtClean="0"/>
              <a:t>Overly </a:t>
            </a:r>
            <a:r>
              <a:rPr lang="en-US" dirty="0"/>
              <a:t>conservative </a:t>
            </a:r>
            <a:r>
              <a:rPr lang="en-US" dirty="0" smtClean="0"/>
              <a:t>result</a:t>
            </a:r>
          </a:p>
          <a:p>
            <a:pPr lvl="1"/>
            <a:r>
              <a:rPr lang="en-US" dirty="0" smtClean="0"/>
              <a:t>Statistical </a:t>
            </a:r>
            <a:endParaRPr lang="en-US" dirty="0" smtClean="0"/>
          </a:p>
          <a:p>
            <a:pPr lvl="2"/>
            <a:r>
              <a:rPr lang="en-US" dirty="0" smtClean="0"/>
              <a:t>Many </a:t>
            </a:r>
            <a:r>
              <a:rPr lang="en-US" dirty="0" smtClean="0"/>
              <a:t>deviation factors are independent of each other</a:t>
            </a:r>
          </a:p>
          <a:p>
            <a:pPr lvl="2"/>
            <a:r>
              <a:rPr lang="en-US" dirty="0" smtClean="0"/>
              <a:t>Small probability of occurring at the same point</a:t>
            </a:r>
          </a:p>
          <a:p>
            <a:pPr lvl="2"/>
            <a:r>
              <a:rPr lang="en-US" dirty="0" smtClean="0"/>
              <a:t>More realistic result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2780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Todreas</a:t>
            </a:r>
            <a:r>
              <a:rPr lang="en-US" sz="2000" dirty="0" smtClean="0"/>
              <a:t>, </a:t>
            </a:r>
            <a:r>
              <a:rPr lang="en-US" sz="2000" dirty="0" err="1" smtClean="0"/>
              <a:t>Kazimi</a:t>
            </a:r>
            <a:r>
              <a:rPr lang="en-US" sz="2000" dirty="0" smtClean="0"/>
              <a:t>, Nuclear Systems, Thermal Hydraulic Fundamentals, CRC Press</a:t>
            </a:r>
          </a:p>
          <a:p>
            <a:r>
              <a:rPr lang="en-US" sz="2000" dirty="0" err="1" smtClean="0"/>
              <a:t>Lamarsh</a:t>
            </a:r>
            <a:r>
              <a:rPr lang="en-US" sz="2000" dirty="0" smtClean="0"/>
              <a:t>, Introduction to Nuclear Engineering, Prentice-Hall</a:t>
            </a:r>
          </a:p>
          <a:p>
            <a:r>
              <a:rPr lang="en-US" sz="2000" dirty="0" smtClean="0"/>
              <a:t>M </a:t>
            </a:r>
            <a:r>
              <a:rPr lang="en-US" sz="2000" dirty="0" err="1" smtClean="0"/>
              <a:t>M</a:t>
            </a:r>
            <a:r>
              <a:rPr lang="en-US" sz="2000" dirty="0" smtClean="0"/>
              <a:t> </a:t>
            </a:r>
            <a:r>
              <a:rPr lang="en-US" sz="2000" dirty="0" err="1" smtClean="0"/>
              <a:t>ElWakil</a:t>
            </a:r>
            <a:r>
              <a:rPr lang="en-US" sz="2000" dirty="0" smtClean="0"/>
              <a:t>, Nuclear Heat Transport, International Textbook Company</a:t>
            </a:r>
          </a:p>
          <a:p>
            <a:r>
              <a:rPr lang="en-US" sz="2000" dirty="0" err="1" smtClean="0"/>
              <a:t>Buongiorno</a:t>
            </a:r>
            <a:r>
              <a:rPr lang="en-US" sz="2000" dirty="0" smtClean="0"/>
              <a:t>, Notes on Two Phase Flow, Boiling Heat Transfer, and Boiling Crises in PWRs and BWRs, MIT</a:t>
            </a:r>
          </a:p>
          <a:p>
            <a:r>
              <a:rPr lang="en-US" sz="2000" dirty="0" err="1"/>
              <a:t>Buongiorno</a:t>
            </a:r>
            <a:r>
              <a:rPr lang="en-US" sz="2000" dirty="0"/>
              <a:t>, </a:t>
            </a:r>
            <a:r>
              <a:rPr lang="en-US" sz="2000" dirty="0" smtClean="0"/>
              <a:t>Boiling Crisis in LWRs, MIT</a:t>
            </a:r>
          </a:p>
          <a:p>
            <a:r>
              <a:rPr lang="en-US" sz="2000" dirty="0" smtClean="0"/>
              <a:t>Reactor </a:t>
            </a:r>
            <a:r>
              <a:rPr lang="en-US" sz="2000" dirty="0"/>
              <a:t>Thermal Engineering </a:t>
            </a:r>
            <a:r>
              <a:rPr lang="en-US" sz="2000" dirty="0" err="1"/>
              <a:t>IIb</a:t>
            </a:r>
            <a:r>
              <a:rPr lang="en-US" sz="2000" dirty="0"/>
              <a:t>, ITP @ JAEA, August 2010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679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Thermal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core basic lattice has been determined from nuclear, hydraulic, and heat transfer, the overall size of core becomes a sole function of thermal considerations</a:t>
            </a:r>
          </a:p>
          <a:p>
            <a:r>
              <a:rPr lang="en-US" dirty="0" smtClean="0"/>
              <a:t>Parameters</a:t>
            </a:r>
          </a:p>
          <a:p>
            <a:pPr lvl="1"/>
            <a:r>
              <a:rPr lang="en-US" dirty="0" smtClean="0"/>
              <a:t>Fuel temperature distribution (most important)</a:t>
            </a:r>
          </a:p>
          <a:p>
            <a:pPr lvl="1"/>
            <a:r>
              <a:rPr lang="en-US" dirty="0" smtClean="0"/>
              <a:t>Specific power</a:t>
            </a:r>
          </a:p>
          <a:p>
            <a:pPr lvl="1"/>
            <a:r>
              <a:rPr lang="en-US" dirty="0" smtClean="0"/>
              <a:t>Power density</a:t>
            </a:r>
          </a:p>
          <a:p>
            <a:pPr lvl="1"/>
            <a:r>
              <a:rPr lang="en-US" dirty="0" smtClean="0"/>
              <a:t>Heat flux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305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Design Objectives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 smtClean="0"/>
                  <a:t>Maximize core power density</a:t>
                </a:r>
              </a:p>
              <a:p>
                <a:r>
                  <a:rPr lang="en-US" sz="2800" dirty="0" smtClean="0"/>
                  <a:t>Maximize attainable fuel burnup</a:t>
                </a:r>
              </a:p>
              <a:p>
                <a:r>
                  <a:rPr lang="en-US" sz="2800" dirty="0" smtClean="0"/>
                  <a:t>Minimize cost of electricity</a:t>
                </a:r>
              </a:p>
              <a:p>
                <a:r>
                  <a:rPr lang="en-US" sz="2800" dirty="0" smtClean="0"/>
                  <a:t>High outlet temperature for higher thermal efficiency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𝑡h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 smtClean="0"/>
              </a:p>
              <a:p>
                <a:r>
                  <a:rPr lang="en-US" sz="2800" dirty="0" smtClean="0"/>
                  <a:t>But temperatures of fuel and cladding anywhere in core must not exceed safe limits (material limitation)</a:t>
                </a:r>
              </a:p>
              <a:p>
                <a:endParaRPr lang="en-US" sz="2800" dirty="0" smtClean="0"/>
              </a:p>
              <a:p>
                <a:endParaRPr lang="en-US" sz="2800" dirty="0"/>
              </a:p>
              <a:p>
                <a:endParaRPr lang="en-US" sz="2800" dirty="0" smtClean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33" t="-1348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0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Constraints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66570" y="1502595"/>
            <a:ext cx="8839942" cy="413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81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Constraints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155717" y="1777778"/>
            <a:ext cx="8832566" cy="215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47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Reactor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categories of design considerations</a:t>
            </a:r>
          </a:p>
          <a:p>
            <a:pPr lvl="1"/>
            <a:r>
              <a:rPr lang="en-US" dirty="0" smtClean="0"/>
              <a:t>Nuclear Design</a:t>
            </a:r>
          </a:p>
          <a:p>
            <a:pPr lvl="1"/>
            <a:r>
              <a:rPr lang="en-US" dirty="0" smtClean="0"/>
              <a:t>Thermal-hydraulics Design</a:t>
            </a:r>
          </a:p>
          <a:p>
            <a:pPr lvl="1"/>
            <a:r>
              <a:rPr lang="en-US" dirty="0" smtClean="0"/>
              <a:t>Mechanical/Material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199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657350"/>
            <a:ext cx="65532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73534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10426</TotalTime>
  <Words>506</Words>
  <Application>Microsoft Office PowerPoint</Application>
  <PresentationFormat>On-screen Show (4:3)</PresentationFormat>
  <Paragraphs>100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Cambria Math</vt:lpstr>
      <vt:lpstr>UTMocw template</vt:lpstr>
      <vt:lpstr>Core Thermal Design</vt:lpstr>
      <vt:lpstr>Motivation</vt:lpstr>
      <vt:lpstr>Core Thermal Design</vt:lpstr>
      <vt:lpstr>Core Thermal Design</vt:lpstr>
      <vt:lpstr>Core Design Objectives</vt:lpstr>
      <vt:lpstr>Design Constraints</vt:lpstr>
      <vt:lpstr>Design Constraints</vt:lpstr>
      <vt:lpstr>Thermal Reactor Design</vt:lpstr>
      <vt:lpstr>Nuclear Design</vt:lpstr>
      <vt:lpstr>Thermal-hydraulics Design</vt:lpstr>
      <vt:lpstr>Mechanical/Materials Design</vt:lpstr>
      <vt:lpstr>Impact on various design areas</vt:lpstr>
      <vt:lpstr>Impact on various design areas</vt:lpstr>
      <vt:lpstr>Thermal Design Safety Aspects</vt:lpstr>
      <vt:lpstr>Thermal Design Nomenclature (Nominal, Average, Peak, Maximum)</vt:lpstr>
      <vt:lpstr>Thermal Design Margin</vt:lpstr>
      <vt:lpstr>Thermal Design Limits</vt:lpstr>
      <vt:lpstr>Thermal Design Limits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Thermal Crisis Summary</vt:lpstr>
      <vt:lpstr>Hot-spot Factors</vt:lpstr>
      <vt:lpstr>Nuclear Hot-spot Factors</vt:lpstr>
      <vt:lpstr>Engineering Hot-spot Factors</vt:lpstr>
      <vt:lpstr>Hot-spot Factors (classified by effects)</vt:lpstr>
      <vt:lpstr>PowerPoint Presentation</vt:lpstr>
      <vt:lpstr>Overall Hot-spot Factor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160</cp:revision>
  <cp:lastPrinted>2013-12-01T00:43:36Z</cp:lastPrinted>
  <dcterms:created xsi:type="dcterms:W3CDTF">2013-08-28T02:41:09Z</dcterms:created>
  <dcterms:modified xsi:type="dcterms:W3CDTF">2017-05-24T00:55:15Z</dcterms:modified>
</cp:coreProperties>
</file>