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58" r:id="rId5"/>
    <p:sldId id="259" r:id="rId6"/>
    <p:sldId id="267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64323-21FA-4F3C-842A-74206094885D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A9AD0-DF1A-4767-95F0-135FEC48C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8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7BAC-9C61-41BF-B95B-6133113974B4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68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F0308-1191-4328-AA81-510D52C6374B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4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EE0FB-AC28-4321-BABF-D5E48E5DABCF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2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6A21-55F6-430A-A234-FAF1E01D36E2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1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CCBF-C02A-4024-91B2-8405620742E0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08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6EDBA-EEE4-4AE6-858C-ADAC92C8851D}" type="datetime1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7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4A1DD-335B-47C7-8457-513A6C06D98D}" type="datetime1">
              <a:rPr lang="en-US" smtClean="0"/>
              <a:t>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69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A5FE-4D5D-4E31-83BF-11EB611931BA}" type="datetime1">
              <a:rPr lang="en-US" smtClean="0"/>
              <a:t>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5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CC15-0412-46B6-A281-9B767833EF1B}" type="datetime1">
              <a:rPr lang="en-US" smtClean="0"/>
              <a:t>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30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741E9-C4A3-4164-9409-E7013FEB312B}" type="datetime1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9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EBA5C-CAEE-40CA-A4E1-DED94732AAFC}" type="datetime1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8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A9242-1955-4A27-866F-D5FBA6208B6C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ADFA9-DC07-465B-9E32-3D47F6F4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8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Boiling Heat Transfer Exercise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4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10" y="1052736"/>
            <a:ext cx="756913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15616" y="5933311"/>
            <a:ext cx="3133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Function file to find root for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269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16914"/>
            <a:ext cx="5256584" cy="53515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2160" y="4293096"/>
            <a:ext cx="989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Output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5997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76" y="2564904"/>
            <a:ext cx="418058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11935" y="5589240"/>
            <a:ext cx="1351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Excel output</a:t>
            </a:r>
            <a:endParaRPr lang="en-US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46" y="855553"/>
            <a:ext cx="6123249" cy="120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46" y="2112220"/>
            <a:ext cx="2799726" cy="465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418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7602" y="1018245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Purpose</a:t>
            </a:r>
            <a:r>
              <a:rPr lang="en-US" sz="2400" dirty="0"/>
              <a:t>: Finding temperature under boiling heat transfer condition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1838516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Method</a:t>
            </a:r>
            <a:r>
              <a:rPr lang="en-US" sz="2400" dirty="0"/>
              <a:t>: Using principles of heat transfer and other relevant correlations (</a:t>
            </a:r>
            <a:r>
              <a:rPr lang="en-US" sz="2400" dirty="0" err="1"/>
              <a:t>Rohsenow</a:t>
            </a:r>
            <a:r>
              <a:rPr lang="en-US" sz="2400" dirty="0"/>
              <a:t>). In this case it is necessary to employ an iterative method to solve the final nonlinear equation.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830" y="3076826"/>
            <a:ext cx="3528392" cy="288032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2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987824" y="6093296"/>
            <a:ext cx="2376264" cy="360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30150" y="6292177"/>
            <a:ext cx="18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Diameter = 20 cm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16216" y="3933056"/>
            <a:ext cx="1977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= 0.1 MPa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7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187624" y="1772816"/>
            <a:ext cx="2232248" cy="24482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59632" y="4797152"/>
            <a:ext cx="216024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/>
          <p:cNvCxnSpPr/>
          <p:nvPr/>
        </p:nvCxnSpPr>
        <p:spPr>
          <a:xfrm rot="16200000" flipV="1">
            <a:off x="1727684" y="4473116"/>
            <a:ext cx="432048" cy="216024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483768" y="4365104"/>
            <a:ext cx="72008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2987824" y="4797152"/>
            <a:ext cx="158417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2987824" y="4221088"/>
            <a:ext cx="151216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843808" y="3645024"/>
            <a:ext cx="165618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843808" y="2204864"/>
            <a:ext cx="151216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87624" y="2348880"/>
            <a:ext cx="22322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716016" y="5301208"/>
            <a:ext cx="3003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T1 = hot plate temperature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4679848"/>
            <a:ext cx="43772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T2 = bottom surface of pan temperature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85297" y="3460358"/>
            <a:ext cx="3643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Tw = surface temperature of pan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  on </a:t>
            </a:r>
            <a:r>
              <a:rPr lang="en-US" sz="2000" dirty="0"/>
              <a:t>water </a:t>
            </a:r>
            <a:r>
              <a:rPr lang="en-US" sz="2000" dirty="0" smtClean="0"/>
              <a:t>side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572000" y="2021783"/>
            <a:ext cx="3376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Ts</a:t>
            </a:r>
            <a:r>
              <a:rPr lang="en-US" sz="2000" dirty="0"/>
              <a:t> = boiling water </a:t>
            </a:r>
            <a:r>
              <a:rPr lang="en-US" sz="2000" dirty="0" smtClean="0"/>
              <a:t>temperature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29" name="Rectangle 28"/>
          <p:cNvSpPr/>
          <p:nvPr/>
        </p:nvSpPr>
        <p:spPr>
          <a:xfrm>
            <a:off x="1043608" y="1484784"/>
            <a:ext cx="262829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3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07278" y="1052736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Calculate</a:t>
            </a:r>
            <a:r>
              <a:rPr lang="en-US" sz="2400" dirty="0"/>
              <a:t> </a:t>
            </a:r>
            <a:r>
              <a:rPr lang="en-US" sz="2400" dirty="0" smtClean="0"/>
              <a:t>: The </a:t>
            </a:r>
            <a:r>
              <a:rPr lang="en-US" sz="2400" dirty="0"/>
              <a:t>bottom surface temperature of the pan, neglecting resistance of the pan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507278" y="5701318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Between hot plate and pan, both conduction and radiation modes of heat transfer occur in parallel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1007604" y="5301208"/>
                <a:ext cx="2736304" cy="499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</a:rPr>
                        <m:t>q</m:t>
                      </m:r>
                      <m:r>
                        <a:rPr lang="en-US" sz="24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𝑐𝑜𝑛𝑑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604" y="5301208"/>
                <a:ext cx="2736304" cy="499367"/>
              </a:xfrm>
              <a:prstGeom prst="rect">
                <a:avLst/>
              </a:prstGeom>
              <a:blipFill rotWithShape="1">
                <a:blip r:embed="rId2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9395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0365946"/>
                  </p:ext>
                </p:extLst>
              </p:nvPr>
            </p:nvGraphicFramePr>
            <p:xfrm>
              <a:off x="899592" y="980728"/>
              <a:ext cx="7704856" cy="5248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52428"/>
                    <a:gridCol w="3852428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Parameters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Thermal conductivity of air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=0.057 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𝑚𝐾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Specific heat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=4.215 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𝑘𝐽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𝑘𝑔𝐾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Latent heat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𝑓𝑔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=2256 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𝑘𝐽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𝑘𝑔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 smtClean="0">
                              <a:solidFill>
                                <a:sysClr val="windowText" lastClr="000000"/>
                              </a:solidFill>
                            </a:rPr>
                            <a:t>Prandtl</a:t>
                          </a:r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 number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=1.76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Viscosity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=282.7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𝑃𝑎𝑠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Surface tension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=58.917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−3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𝑁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Gravitational acceleration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=9.807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Density of liquid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=958.0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𝑘𝑔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Density of water vapor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=0.6037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𝑘𝑔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Constant=</a:t>
                          </a:r>
                          <a:r>
                            <a:rPr lang="en-US" baseline="0" dirty="0" smtClean="0">
                              <a:solidFill>
                                <a:sysClr val="windowText" lastClr="000000"/>
                              </a:solidFill>
                            </a:rPr>
                            <a:t> f(liquid, surface material)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𝑠𝑓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=0.013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Stefan-Boltzmann constant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=5.6697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−8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  <m:r>
                                  <a:rPr lang="en-US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Emissivity of hot plate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/>
                                  </a:rPr>
                                  <m:t>=0.7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Emissivity of bottom surface of pan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/>
                                  </a:rPr>
                                  <m:t>=0.9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0365946"/>
                  </p:ext>
                </p:extLst>
              </p:nvPr>
            </p:nvGraphicFramePr>
            <p:xfrm>
              <a:off x="899592" y="980728"/>
              <a:ext cx="7704856" cy="5248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52428"/>
                    <a:gridCol w="3852428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Parameters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Thermal conductivity of air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108197" r="-158" b="-1236066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Specific heat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211667" r="-158" b="-1156667"/>
                          </a:stretch>
                        </a:blipFill>
                      </a:tcPr>
                    </a:tc>
                  </a:tr>
                  <a:tr h="388112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Latent heat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292188" r="-158" b="-98437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 smtClean="0">
                              <a:solidFill>
                                <a:sysClr val="windowText" lastClr="000000"/>
                              </a:solidFill>
                            </a:rPr>
                            <a:t>Prandtl</a:t>
                          </a:r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 number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411475" r="-158" b="-932787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Viscosity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511475" r="-158" b="-832787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Surface tension of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611475" r="-158" b="-732787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Gravitational acceleration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723333" r="-158" b="-645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Density of liquid water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809836" r="-158" b="-534426"/>
                          </a:stretch>
                        </a:blipFill>
                      </a:tcPr>
                    </a:tc>
                  </a:tr>
                  <a:tr h="393573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Density of water vapor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853846" r="-158" b="-401538"/>
                          </a:stretch>
                        </a:blipFill>
                      </a:tcPr>
                    </a:tc>
                  </a:tr>
                  <a:tr h="387795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Constant=</a:t>
                          </a:r>
                          <a:r>
                            <a:rPr lang="en-US" baseline="0" dirty="0" smtClean="0">
                              <a:solidFill>
                                <a:sysClr val="windowText" lastClr="000000"/>
                              </a:solidFill>
                            </a:rPr>
                            <a:t> f(liquid, surface material)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968750" r="-158" b="-307813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Stefan-Boltzmann constant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1140000" r="-158" b="-228333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Emissivity of hot plate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1219672" r="-158" b="-1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ysClr val="windowText" lastClr="000000"/>
                              </a:solidFill>
                            </a:rPr>
                            <a:t>Emissivity of bottom surface of pan</a:t>
                          </a:r>
                          <a:endParaRPr lang="en-US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0317" t="-1319672" r="-158" b="-245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55705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91580" y="3789040"/>
                <a:ext cx="6552728" cy="2182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For conduction,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𝑐𝑜𝑛𝑑</m:t>
                          </m:r>
                        </m:sub>
                      </m:sSub>
                      <m:r>
                        <a:rPr lang="en-US" sz="200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</a:rPr>
                        <m:t>k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𝑑𝑇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=−</m:t>
                      </m:r>
                      <m:r>
                        <a:rPr lang="en-US" sz="2000" i="1">
                          <a:latin typeface="Cambria Math"/>
                        </a:rPr>
                        <m:t>𝑘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𝛿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r>
                  <a:rPr lang="en-US" sz="2000" dirty="0"/>
                  <a:t>For radiation,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  <m:r>
                        <a:rPr lang="en-US" sz="200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</a:rPr>
                        <m:t>σ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sup>
                          </m:sSub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sup>
                          </m:sSubSup>
                        </m:e>
                      </m:d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80" y="3789040"/>
                <a:ext cx="6552728" cy="2182008"/>
              </a:xfrm>
              <a:prstGeom prst="rect">
                <a:avLst/>
              </a:prstGeom>
              <a:blipFill rotWithShape="1">
                <a:blip r:embed="rId2"/>
                <a:stretch>
                  <a:fillRect l="-1023" t="-1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1799" y="972500"/>
            <a:ext cx="6609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T2 = Tw (neglecting resistance of pan), </a:t>
            </a:r>
            <a:r>
              <a:rPr lang="en-US" sz="2400" u="sng" dirty="0"/>
              <a:t>solve for T2</a:t>
            </a:r>
          </a:p>
        </p:txBody>
      </p:sp>
      <p:sp>
        <p:nvSpPr>
          <p:cNvPr id="7" name="Rectangle 6"/>
          <p:cNvSpPr/>
          <p:nvPr/>
        </p:nvSpPr>
        <p:spPr>
          <a:xfrm>
            <a:off x="507278" y="1772816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Between hot plate and pan, both conduction and radiation modes of heat transfer occur in parallel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699792" y="2852936"/>
                <a:ext cx="2736304" cy="499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</a:rPr>
                        <m:t>q</m:t>
                      </m:r>
                      <m:r>
                        <a:rPr lang="en-US" sz="24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𝑐𝑜𝑛𝑑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852936"/>
                <a:ext cx="2736304" cy="499367"/>
              </a:xfrm>
              <a:prstGeom prst="rect">
                <a:avLst/>
              </a:prstGeom>
              <a:blipFill rotWithShape="1">
                <a:blip r:embed="rId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4531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88414" y="1340768"/>
                <a:ext cx="7416824" cy="3573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/>
                  <a:t>For </a:t>
                </a:r>
                <a:r>
                  <a:rPr lang="en-US" sz="2000" dirty="0"/>
                  <a:t>pool nucleate </a:t>
                </a:r>
                <a:r>
                  <a:rPr lang="en-US" sz="2000" dirty="0" smtClean="0"/>
                  <a:t>boiling, we can use </a:t>
                </a:r>
                <a:r>
                  <a:rPr lang="en-US" sz="2000" dirty="0" err="1" smtClean="0"/>
                  <a:t>Rohsenow</a:t>
                </a:r>
                <a:r>
                  <a:rPr lang="en-US" sz="2000" dirty="0" smtClean="0"/>
                  <a:t> correlation</a:t>
                </a:r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𝑓𝑔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𝑠𝑓</m:t>
                          </m:r>
                        </m:sub>
                      </m:sSub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</a:rPr>
                                    <m:t>𝑞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𝑓𝑔</m:t>
                                      </m:r>
                                    </m:sub>
                                  </m:sSub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/>
                                                </a:rPr>
                                                <m:t>𝑙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/>
                                                </a:rPr>
                                                <m:t>𝑔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den>
                                  </m:f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0.33</m:t>
                          </m:r>
                        </m:sup>
                      </m:sSup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/>
                            </a:rPr>
                            <m:t>𝑃𝑟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𝑙</m:t>
                          </m:r>
                        </m:sub>
                        <m:sup>
                          <m:r>
                            <a:rPr lang="en-US" sz="2000" i="1">
                              <a:latin typeface="Cambria Math"/>
                            </a:rPr>
                            <m:t>1.7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  <a:p>
                <a:endParaRPr lang="en-US" sz="2000" dirty="0" smtClean="0"/>
              </a:p>
              <a:p>
                <a:r>
                  <a:rPr lang="en-US" sz="2000" dirty="0" smtClean="0"/>
                  <a:t>Here</a:t>
                </a:r>
                <a:r>
                  <a:rPr lang="en-US" sz="2000" dirty="0"/>
                  <a:t>, q = total q received by pan from conduction and radiation</a:t>
                </a:r>
              </a:p>
              <a:p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</a:rPr>
                        <m:t>q</m:t>
                      </m:r>
                      <m:r>
                        <a:rPr lang="en-US" sz="20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𝑐𝑜𝑛𝑑</m:t>
                          </m:r>
                        </m:sub>
                      </m:sSub>
                      <m:r>
                        <a:rPr lang="en-US" sz="20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  <m:r>
                        <a:rPr lang="en-US" sz="200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−</m:t>
                      </m:r>
                      <m:r>
                        <a:rPr lang="en-US" sz="2000" i="1">
                          <a:latin typeface="Cambria Math"/>
                        </a:rPr>
                        <m:t>𝑘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𝛿</m:t>
                          </m:r>
                        </m:den>
                      </m:f>
                      <m:r>
                        <a:rPr lang="en-US" sz="200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/>
                        </a:rPr>
                        <m:t>σ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sup>
                          </m:sSub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sup>
                          </m:sSubSup>
                        </m:e>
                      </m:d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14" y="1340768"/>
                <a:ext cx="7416824" cy="3573992"/>
              </a:xfrm>
              <a:prstGeom prst="rect">
                <a:avLst/>
              </a:prstGeom>
              <a:blipFill rotWithShape="1">
                <a:blip r:embed="rId2"/>
                <a:stretch>
                  <a:fillRect l="-822" t="-8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03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95536" y="861751"/>
                <a:ext cx="7920880" cy="3729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Thus, </a:t>
                </a:r>
                <a:r>
                  <a:rPr lang="en-US" sz="2400" dirty="0" err="1"/>
                  <a:t>Rohsenow’s</a:t>
                </a:r>
                <a:r>
                  <a:rPr lang="en-US" sz="2400" dirty="0"/>
                  <a:t> correlation </a:t>
                </a:r>
                <a:r>
                  <a:rPr lang="en-US" sz="2400" dirty="0" smtClean="0"/>
                  <a:t>becomes</a:t>
                </a:r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</a:rPr>
                                <m:t>𝑙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</a:rPr>
                                <m:t>𝑓𝑔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𝑠𝑓</m:t>
                          </m:r>
                        </m:sub>
                      </m:sSub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/>
                                    </a:rPr>
                                    <m:t>𝑘</m:t>
                                  </m:r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d>
                                        <m:d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𝛿</m:t>
                                      </m:r>
                                    </m:den>
                                  </m:f>
                                  <m:r>
                                    <a:rPr lang="en-US" sz="160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/>
                                    </a:rPr>
                                    <m:t>σ</m:t>
                                  </m:r>
                                  <m:d>
                                    <m:d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sup>
                                      </m:sSubSup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sup>
                                      </m:sSubSup>
                                    </m:e>
                                  </m:d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f>
                                        <m:f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−1</m:t>
                                      </m:r>
                                    </m:den>
                                  </m:f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𝑓𝑔</m:t>
                                      </m:r>
                                    </m:sub>
                                  </m:sSub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r>
                                        <a:rPr lang="en-US" sz="1600" i="1">
                                          <a:latin typeface="Cambria Math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𝑙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600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/>
                                                </a:rPr>
                                                <m:t>𝑔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den>
                                  </m:f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1600" i="1">
                              <a:latin typeface="Cambria Math"/>
                            </a:rPr>
                            <m:t>0.33</m:t>
                          </m:r>
                        </m:sup>
                      </m:sSup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𝑃𝑟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𝑙</m:t>
                          </m:r>
                        </m:sub>
                        <m:sup>
                          <m:r>
                            <a:rPr lang="en-US" sz="1600" i="1">
                              <a:latin typeface="Cambria Math"/>
                            </a:rPr>
                            <m:t>1.7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  <a:p>
                <a:endParaRPr lang="en-US" sz="2000" dirty="0" smtClean="0"/>
              </a:p>
              <a:p>
                <a:r>
                  <a:rPr lang="en-US" sz="2400" u="sng" dirty="0" smtClean="0"/>
                  <a:t>This </a:t>
                </a:r>
                <a:r>
                  <a:rPr lang="en-US" sz="2400" u="sng" dirty="0"/>
                  <a:t>is a nonlinear equation of one variable, </a:t>
                </a:r>
                <a:r>
                  <a:rPr lang="en-US" sz="2400" u="sng" dirty="0" smtClean="0"/>
                  <a:t>T2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- This problem is now a root finding problem with various methods of solving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61751"/>
                <a:ext cx="7920880" cy="3729419"/>
              </a:xfrm>
              <a:prstGeom prst="rect">
                <a:avLst/>
              </a:prstGeom>
              <a:blipFill rotWithShape="1">
                <a:blip r:embed="rId2"/>
                <a:stretch>
                  <a:fillRect l="-1232" t="-1307"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1520" y="4725144"/>
                <a:ext cx="8496944" cy="1414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𝑙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𝑓𝑔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𝑠𝑓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𝑘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𝛿</m:t>
                                      </m:r>
                                    </m:den>
                                  </m:f>
                                  <m:r>
                                    <a:rPr lang="en-US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σ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sup>
                                      </m:sSubSup>
                                    </m:e>
                                  </m:d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den>
                                  </m:f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𝑓𝑔</m:t>
                                      </m:r>
                                    </m:sub>
                                  </m:sSub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𝑙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𝑔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den>
                                  </m:f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0.33</m:t>
                          </m:r>
                        </m:sup>
                      </m:sSup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𝑃𝑟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𝑙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1.7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725144"/>
                <a:ext cx="8496944" cy="14141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43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1332" y="823876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Using Octave (a free </a:t>
            </a:r>
            <a:r>
              <a:rPr lang="en-US" sz="2000" dirty="0" err="1"/>
              <a:t>Matlab</a:t>
            </a:r>
            <a:r>
              <a:rPr lang="en-US" sz="2000" dirty="0"/>
              <a:t> clone), the built-in function of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fzero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/>
              <a:t>employs the Newton-Raphson method to give the root (=T2) of the equation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77122" y="1531762"/>
            <a:ext cx="81993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We also used the Excel spreadsheet to perform manual iteration to find T2.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78902" y="2060848"/>
                <a:ext cx="8271342" cy="441056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u="sng" dirty="0" smtClean="0"/>
                  <a:t>Answer</a:t>
                </a:r>
                <a:r>
                  <a:rPr lang="en-US" sz="2400" dirty="0" smtClean="0"/>
                  <a:t>,</a:t>
                </a:r>
              </a:p>
              <a:p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>
                        <a:latin typeface="Cambria Math"/>
                      </a:rPr>
                      <m:t>=386.62 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K</m:t>
                    </m:r>
                    <m:r>
                      <a:rPr lang="en-US" sz="2400">
                        <a:latin typeface="Cambria Math"/>
                      </a:rPr>
                      <m:t>=113.62</m:t>
                    </m:r>
                    <m:sPre>
                      <m:sPre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sz="2400" i="1">
                            <a:latin typeface="Cambria Math"/>
                          </a:rPr>
                          <m:t>𝑜</m:t>
                        </m:r>
                      </m:sup>
                      <m:e>
                        <m:r>
                          <a:rPr lang="en-US" sz="2400" i="1">
                            <a:latin typeface="Cambria Math"/>
                          </a:rPr>
                          <m:t>𝐶</m:t>
                        </m:r>
                      </m:e>
                    </m:sPre>
                  </m:oMath>
                </a14:m>
                <a:endParaRPr lang="en-US" sz="2400" dirty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Corresponding </a:t>
                </a:r>
                <a:r>
                  <a:rPr lang="en-US" sz="2400" dirty="0"/>
                  <a:t>to </a:t>
                </a:r>
                <a:endParaRPr lang="en-US" sz="2400" dirty="0" smtClean="0"/>
              </a:p>
              <a:p>
                <a:r>
                  <a:rPr lang="en-US" sz="2400" dirty="0" smtClean="0"/>
                  <a:t>Total </a:t>
                </a:r>
                <a:r>
                  <a:rPr lang="en-US" sz="2400" dirty="0"/>
                  <a:t>heat flux of 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"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=1.0599×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  and</a:t>
                </a:r>
              </a:p>
              <a:p>
                <a:r>
                  <a:rPr lang="en-US" sz="2400" dirty="0"/>
                  <a:t>Total heat supplied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𝑄</m:t>
                        </m:r>
                      </m:e>
                    </m:acc>
                    <m:r>
                      <a:rPr lang="en-US" sz="2400">
                        <a:latin typeface="Cambria Math"/>
                      </a:rPr>
                      <m:t>=3329.6 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Watts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Radiation </a:t>
                </a:r>
                <a:r>
                  <a:rPr lang="en-US" sz="2400" dirty="0"/>
                  <a:t>heat transfer </a:t>
                </a:r>
                <a:r>
                  <a:rPr lang="en-US" sz="2400" dirty="0" smtClean="0"/>
                  <a:t>is also </a:t>
                </a:r>
                <a:r>
                  <a:rPr lang="en-US" sz="2400" dirty="0"/>
                  <a:t>larger than conduction in this case, </a:t>
                </a:r>
                <a:endParaRPr lang="en-US" sz="2400" dirty="0" smtClean="0"/>
              </a:p>
              <a:p>
                <a:endParaRPr lang="en-US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𝑐𝑜𝑛𝑑</m:t>
                        </m:r>
                      </m:sub>
                    </m:sSub>
                    <m:r>
                      <a:rPr lang="en-US" sz="2400">
                        <a:latin typeface="Cambria Math"/>
                      </a:rPr>
                      <m:t>=1.0105×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𝑊𝑎𝑡𝑡𝑠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𝑟𝑎𝑑</m:t>
                        </m:r>
                      </m:sub>
                    </m:sSub>
                    <m:r>
                      <a:rPr lang="en-US" sz="2400">
                        <a:latin typeface="Cambria Math"/>
                      </a:rPr>
                      <m:t>=9.5881×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𝑊𝑎𝑡𝑡𝑠</m:t>
                    </m:r>
                  </m:oMath>
                </a14:m>
                <a:r>
                  <a:rPr lang="en-US" sz="2400" dirty="0"/>
                  <a:t>, almost a whole magnitude larger.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02" y="2060848"/>
                <a:ext cx="8271342" cy="4410566"/>
              </a:xfrm>
              <a:prstGeom prst="rect">
                <a:avLst/>
              </a:prstGeom>
              <a:blipFill rotWithShape="1">
                <a:blip r:embed="rId2"/>
                <a:stretch>
                  <a:fillRect l="-1030" t="-964" r="-154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74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00" b="1" dirty="0" smtClean="0"/>
              <a:t>	Exercise 4 – Boiling Heat Transfer</a:t>
            </a:r>
            <a:endParaRPr lang="en-US" sz="2600" b="1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397375" y="15430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397375" y="7000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397375" y="10601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397375" y="151923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2598" y="218301"/>
            <a:ext cx="2966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Program listing and output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DFA9-DC07-465B-9E32-3D47F6F48970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84493"/>
            <a:ext cx="5409071" cy="56974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84998" y="5733256"/>
            <a:ext cx="1723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Main Program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6183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314</Words>
  <Application>Microsoft Office PowerPoint</Application>
  <PresentationFormat>On-screen Show (4:3)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Courier New</vt:lpstr>
      <vt:lpstr>Office Theme</vt:lpstr>
      <vt:lpstr>Boiling Heat Transfer Exercise</vt:lpstr>
      <vt:lpstr> Exercise 4 – Boiling Heat Transfer</vt:lpstr>
      <vt:lpstr> Exercise 4 – Boiling Heat Transfer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Boiling Heat Transfer Exercise</dc:title>
  <dc:creator>ITP</dc:creator>
  <cp:lastModifiedBy>Mohsin</cp:lastModifiedBy>
  <cp:revision>20</cp:revision>
  <dcterms:created xsi:type="dcterms:W3CDTF">2015-10-14T00:49:44Z</dcterms:created>
  <dcterms:modified xsi:type="dcterms:W3CDTF">2016-01-11T08:34:41Z</dcterms:modified>
</cp:coreProperties>
</file>