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0"/>
  </p:notesMasterIdLst>
  <p:sldIdLst>
    <p:sldId id="256" r:id="rId2"/>
    <p:sldId id="274" r:id="rId3"/>
    <p:sldId id="277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282" r:id="rId12"/>
    <p:sldId id="329" r:id="rId13"/>
    <p:sldId id="305" r:id="rId14"/>
    <p:sldId id="306" r:id="rId15"/>
    <p:sldId id="280" r:id="rId16"/>
    <p:sldId id="307" r:id="rId17"/>
    <p:sldId id="288" r:id="rId18"/>
    <p:sldId id="285" r:id="rId19"/>
    <p:sldId id="283" r:id="rId20"/>
    <p:sldId id="314" r:id="rId21"/>
    <p:sldId id="315" r:id="rId22"/>
    <p:sldId id="316" r:id="rId23"/>
    <p:sldId id="281" r:id="rId24"/>
    <p:sldId id="330" r:id="rId25"/>
    <p:sldId id="317" r:id="rId26"/>
    <p:sldId id="318" r:id="rId27"/>
    <p:sldId id="284" r:id="rId28"/>
    <p:sldId id="290" r:id="rId29"/>
    <p:sldId id="319" r:id="rId30"/>
    <p:sldId id="320" r:id="rId31"/>
    <p:sldId id="309" r:id="rId32"/>
    <p:sldId id="291" r:id="rId33"/>
    <p:sldId id="308" r:id="rId34"/>
    <p:sldId id="294" r:id="rId35"/>
    <p:sldId id="292" r:id="rId36"/>
    <p:sldId id="293" r:id="rId37"/>
    <p:sldId id="312" r:id="rId38"/>
    <p:sldId id="313" r:id="rId39"/>
    <p:sldId id="310" r:id="rId40"/>
    <p:sldId id="333" r:id="rId41"/>
    <p:sldId id="334" r:id="rId42"/>
    <p:sldId id="335" r:id="rId43"/>
    <p:sldId id="287" r:id="rId44"/>
    <p:sldId id="289" r:id="rId45"/>
    <p:sldId id="325" r:id="rId46"/>
    <p:sldId id="331" r:id="rId47"/>
    <p:sldId id="326" r:id="rId48"/>
    <p:sldId id="339" r:id="rId49"/>
    <p:sldId id="340" r:id="rId50"/>
    <p:sldId id="341" r:id="rId51"/>
    <p:sldId id="321" r:id="rId52"/>
    <p:sldId id="322" r:id="rId53"/>
    <p:sldId id="323" r:id="rId54"/>
    <p:sldId id="295" r:id="rId55"/>
    <p:sldId id="324" r:id="rId56"/>
    <p:sldId id="332" r:id="rId57"/>
    <p:sldId id="336" r:id="rId58"/>
    <p:sldId id="337" r:id="rId59"/>
    <p:sldId id="342" r:id="rId60"/>
    <p:sldId id="343" r:id="rId61"/>
    <p:sldId id="344" r:id="rId62"/>
    <p:sldId id="345" r:id="rId63"/>
    <p:sldId id="346" r:id="rId64"/>
    <p:sldId id="347" r:id="rId65"/>
    <p:sldId id="348" r:id="rId66"/>
    <p:sldId id="338" r:id="rId67"/>
    <p:sldId id="273" r:id="rId68"/>
    <p:sldId id="349" r:id="rId69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BAE47F-C1AC-487D-9F80-6FA517181B39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A93F05-3321-4CB3-AF02-A2EE51FE3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497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Boiling Heat Transfer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 smtClean="0"/>
              <a:t>Mohsin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Sies</a:t>
            </a:r>
            <a:endParaRPr lang="en-US" dirty="0" smtClean="0"/>
          </a:p>
          <a:p>
            <a:r>
              <a:rPr lang="en-US" sz="2000" dirty="0" err="1" smtClean="0"/>
              <a:t>Universiti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Malaysia</a:t>
            </a:r>
          </a:p>
          <a:p>
            <a:r>
              <a:rPr lang="en-US" sz="2000" dirty="0"/>
              <a:t>m</a:t>
            </a:r>
            <a:r>
              <a:rPr lang="en-US" sz="2000" dirty="0" smtClean="0"/>
              <a:t>ohsin@fkm.utm.my</a:t>
            </a:r>
          </a:p>
          <a:p>
            <a:r>
              <a:rPr lang="en-US" sz="2000" dirty="0" smtClean="0"/>
              <a:t>http://www.fkm.utm.my/~mohsin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Contd…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Bubbles serve as energy movers and transfer heat to fluid by condensing 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 b="19565"/>
          <a:stretch>
            <a:fillRect/>
          </a:stretch>
        </p:blipFill>
        <p:spPr bwMode="auto">
          <a:xfrm>
            <a:off x="2514600" y="3048000"/>
            <a:ext cx="4038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4/22/2013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82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Inception of Boiling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Boiling starts with</a:t>
            </a:r>
          </a:p>
          <a:p>
            <a:pPr lvl="1"/>
            <a:r>
              <a:rPr lang="en-US" dirty="0" smtClean="0"/>
              <a:t>Temperature &gt; </a:t>
            </a:r>
            <a:r>
              <a:rPr lang="en-US" dirty="0" err="1" smtClean="0"/>
              <a:t>Tsat</a:t>
            </a:r>
            <a:endParaRPr lang="en-US" dirty="0" smtClean="0"/>
          </a:p>
          <a:p>
            <a:pPr lvl="1"/>
            <a:r>
              <a:rPr lang="en-US" dirty="0" smtClean="0"/>
              <a:t>Nucleation sites</a:t>
            </a:r>
          </a:p>
          <a:p>
            <a:r>
              <a:rPr lang="en-US" dirty="0" smtClean="0"/>
              <a:t>Without nucleation sites, liquid can be superheated beyond </a:t>
            </a:r>
            <a:r>
              <a:rPr lang="en-US" dirty="0" err="1" smtClean="0"/>
              <a:t>Tsat</a:t>
            </a:r>
            <a:r>
              <a:rPr lang="en-US" dirty="0" smtClean="0"/>
              <a:t> (metastable state)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28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Nucleation Sites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066800"/>
            <a:ext cx="5189465" cy="28956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451" y="4114800"/>
            <a:ext cx="8406349" cy="248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97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Saturated/Bulk Boiling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Boiling is saturated if temperature of main body of fluid is equal to the saturation temp </a:t>
            </a:r>
            <a:r>
              <a:rPr lang="en-US" dirty="0" err="1" smtClean="0"/>
              <a:t>T</a:t>
            </a:r>
            <a:r>
              <a:rPr lang="en-US" sz="2000" dirty="0" err="1" smtClean="0"/>
              <a:t>sat</a:t>
            </a:r>
            <a:r>
              <a:rPr lang="en-US" sz="2000" dirty="0" smtClean="0"/>
              <a:t>  </a:t>
            </a:r>
            <a:r>
              <a:rPr lang="en-US" dirty="0" smtClean="0"/>
              <a:t>(i.e. bulk of liquid is saturated)</a:t>
            </a:r>
          </a:p>
          <a:p>
            <a:r>
              <a:rPr lang="en-US" dirty="0" smtClean="0"/>
              <a:t>It occurs when entire liquid body reaches saturation temperature </a:t>
            </a:r>
          </a:p>
          <a:p>
            <a:r>
              <a:rPr lang="en-US" dirty="0" smtClean="0"/>
              <a:t>Bubbles rise to the top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 b="20588"/>
          <a:stretch>
            <a:fillRect/>
          </a:stretch>
        </p:blipFill>
        <p:spPr bwMode="auto">
          <a:xfrm>
            <a:off x="5181600" y="4343400"/>
            <a:ext cx="3581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4/22/2013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Boiling Curve for Pool Boiling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 lIns="91440">
            <a:normAutofit fontScale="92500" lnSpcReduction="1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dirty="0" smtClean="0"/>
              <a:t>    Four regimes/phases of pool boiling with change in excess temperature :</a:t>
            </a:r>
          </a:p>
          <a:p>
            <a:pPr marL="596646" indent="-514350">
              <a:lnSpc>
                <a:spcPct val="150000"/>
              </a:lnSpc>
              <a:buAutoNum type="arabicPeriod"/>
            </a:pPr>
            <a:r>
              <a:rPr lang="en-US" dirty="0" smtClean="0"/>
              <a:t>Natural Convection Boiling </a:t>
            </a:r>
          </a:p>
          <a:p>
            <a:pPr marL="596646" indent="-514350">
              <a:lnSpc>
                <a:spcPct val="150000"/>
              </a:lnSpc>
              <a:buAutoNum type="arabicPeriod"/>
            </a:pPr>
            <a:r>
              <a:rPr lang="en-US" dirty="0" smtClean="0"/>
              <a:t>Nucleate Boiling </a:t>
            </a:r>
          </a:p>
          <a:p>
            <a:pPr marL="596646" indent="-514350">
              <a:lnSpc>
                <a:spcPct val="150000"/>
              </a:lnSpc>
              <a:buAutoNum type="arabicPeriod"/>
            </a:pPr>
            <a:r>
              <a:rPr lang="en-US" dirty="0" smtClean="0"/>
              <a:t>Transition Boiling </a:t>
            </a:r>
          </a:p>
          <a:p>
            <a:pPr marL="596646" indent="-514350">
              <a:lnSpc>
                <a:spcPct val="150000"/>
              </a:lnSpc>
              <a:buAutoNum type="arabicPeriod"/>
            </a:pPr>
            <a:r>
              <a:rPr lang="en-US" dirty="0" smtClean="0"/>
              <a:t>Film Boiling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4/22/2013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11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Boiling Curve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571" y="3231925"/>
            <a:ext cx="6134211" cy="318442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5633" y="1121914"/>
            <a:ext cx="39926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Nukiyama’s</a:t>
            </a:r>
            <a:r>
              <a:rPr lang="en-US" sz="2400" dirty="0" smtClean="0"/>
              <a:t> Experiment (1934)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457200" y="1583579"/>
            <a:ext cx="8229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</a:rPr>
              <a:t>Used </a:t>
            </a:r>
            <a:r>
              <a:rPr lang="en-US" sz="2400" dirty="0">
                <a:latin typeface="Arial" panose="020B0604020202020204" pitchFamily="34" charset="0"/>
              </a:rPr>
              <a:t>electrically heated </a:t>
            </a:r>
            <a:r>
              <a:rPr lang="en-US" sz="2400" dirty="0" err="1">
                <a:latin typeface="Arial" panose="020B0604020202020204" pitchFamily="34" charset="0"/>
              </a:rPr>
              <a:t>nichrome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</a:rPr>
              <a:t>and platinum </a:t>
            </a:r>
            <a:r>
              <a:rPr lang="en-US" sz="2400" dirty="0">
                <a:latin typeface="Arial" panose="020B0604020202020204" pitchFamily="34" charset="0"/>
              </a:rPr>
              <a:t>wires immersed in liquids </a:t>
            </a:r>
            <a:r>
              <a:rPr lang="en-US" sz="2400" dirty="0" smtClean="0">
                <a:latin typeface="Arial" panose="020B0604020202020204" pitchFamily="34" charset="0"/>
              </a:rPr>
              <a:t>in his </a:t>
            </a:r>
            <a:r>
              <a:rPr lang="en-US" sz="2400" dirty="0">
                <a:latin typeface="Arial" panose="020B0604020202020204" pitchFamily="34" charset="0"/>
              </a:rPr>
              <a:t>experiments. </a:t>
            </a:r>
            <a:r>
              <a:rPr lang="en-US" sz="2400" dirty="0" err="1">
                <a:latin typeface="Arial" panose="020B0604020202020204" pitchFamily="34" charset="0"/>
              </a:rPr>
              <a:t>Nukiyama</a:t>
            </a:r>
            <a:r>
              <a:rPr lang="en-US" sz="2400" dirty="0">
                <a:latin typeface="Arial" panose="020B0604020202020204" pitchFamily="34" charset="0"/>
              </a:rPr>
              <a:t> noticed </a:t>
            </a:r>
            <a:r>
              <a:rPr lang="en-US" sz="2400" dirty="0" smtClean="0">
                <a:latin typeface="Arial" panose="020B0604020202020204" pitchFamily="34" charset="0"/>
              </a:rPr>
              <a:t>that boiling </a:t>
            </a:r>
            <a:r>
              <a:rPr lang="en-US" sz="2400" dirty="0">
                <a:latin typeface="Arial" panose="020B0604020202020204" pitchFamily="34" charset="0"/>
              </a:rPr>
              <a:t>takes different forms, </a:t>
            </a:r>
            <a:r>
              <a:rPr lang="en-US" sz="2400" dirty="0" smtClean="0">
                <a:latin typeface="Arial" panose="020B0604020202020204" pitchFamily="34" charset="0"/>
              </a:rPr>
              <a:t>depending on </a:t>
            </a:r>
            <a:r>
              <a:rPr lang="en-US" sz="2400" dirty="0">
                <a:latin typeface="Arial" panose="020B0604020202020204" pitchFamily="34" charset="0"/>
              </a:rPr>
              <a:t>the value of the excess </a:t>
            </a:r>
            <a:r>
              <a:rPr lang="en-US" sz="2400" dirty="0" smtClean="0">
                <a:latin typeface="Arial" panose="020B0604020202020204" pitchFamily="34" charset="0"/>
              </a:rPr>
              <a:t>temperature </a:t>
            </a:r>
            <a:r>
              <a:rPr lang="el-GR" sz="2400" dirty="0" smtClean="0">
                <a:latin typeface="SymbolMT"/>
              </a:rPr>
              <a:t>Δ</a:t>
            </a:r>
            <a:r>
              <a:rPr lang="en-US" sz="2400" i="1" dirty="0" err="1">
                <a:latin typeface="Arial" panose="020B0604020202020204" pitchFamily="34" charset="0"/>
              </a:rPr>
              <a:t>Texcess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769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0"/>
            <a:ext cx="8763000" cy="609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Boiling curve</a:t>
            </a:r>
            <a:endParaRPr lang="en-US" dirty="0"/>
          </a:p>
        </p:txBody>
      </p:sp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609600"/>
            <a:ext cx="817245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524000"/>
            <a:ext cx="1238250" cy="2143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0" y="2438400"/>
            <a:ext cx="871538" cy="118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267200"/>
            <a:ext cx="1163638" cy="1550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72200" y="1524000"/>
            <a:ext cx="1131888" cy="152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091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Boiling Curve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19200"/>
            <a:ext cx="7924800" cy="497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85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Boiling Curve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0944"/>
            <a:ext cx="7924800" cy="5061966"/>
          </a:xfrm>
        </p:spPr>
      </p:pic>
    </p:spTree>
    <p:extLst>
      <p:ext uri="{BB962C8B-B14F-4D97-AF65-F5344CB8AC3E}">
        <p14:creationId xmlns:p14="http://schemas.microsoft.com/office/powerpoint/2010/main" val="110383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Boiling Curve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75" y="1066800"/>
            <a:ext cx="7691570" cy="4800600"/>
          </a:xfrm>
        </p:spPr>
      </p:pic>
    </p:spTree>
    <p:extLst>
      <p:ext uri="{BB962C8B-B14F-4D97-AF65-F5344CB8AC3E}">
        <p14:creationId xmlns:p14="http://schemas.microsoft.com/office/powerpoint/2010/main" val="100210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In LWRs, boiling is the mechanism of carrying away heat to be converted into mechanical work in the steam turbine.</a:t>
            </a:r>
          </a:p>
          <a:p>
            <a:r>
              <a:rPr lang="en-US" sz="2800" dirty="0" smtClean="0"/>
              <a:t>Good boiling characteristics has to be maintained.</a:t>
            </a:r>
          </a:p>
          <a:p>
            <a:r>
              <a:rPr lang="en-US" sz="2800" dirty="0" smtClean="0"/>
              <a:t>However, boiling crisis must be avoided to prevent catastrophe.</a:t>
            </a:r>
          </a:p>
          <a:p>
            <a:r>
              <a:rPr lang="en-US" sz="2800" dirty="0" smtClean="0"/>
              <a:t>If thermal crisis occurs, the cladding will fail and fission products will be released.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6698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159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700" dirty="0" smtClean="0"/>
              <a:t>Natural Convection</a:t>
            </a:r>
            <a:r>
              <a:rPr lang="tr-TR" sz="2700" dirty="0" smtClean="0"/>
              <a:t> Boiling</a:t>
            </a:r>
            <a:r>
              <a:rPr lang="en-US" sz="2700" dirty="0" smtClean="0"/>
              <a:t> </a:t>
            </a: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en-US" sz="2400" dirty="0" smtClean="0"/>
              <a:t>(to Point </a:t>
            </a:r>
            <a:r>
              <a:rPr lang="en-US" sz="2400" i="1" dirty="0" smtClean="0"/>
              <a:t>A</a:t>
            </a:r>
            <a:r>
              <a:rPr lang="en-US" sz="2400" dirty="0" smtClean="0"/>
              <a:t> on the Boiling Curve)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04800" y="1143000"/>
            <a:ext cx="8305800" cy="220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Bubbles do not form on the heating surface until the liquid is heated a few degrees above the saturation temperature (about 2 to 6°C for water)</a:t>
            </a: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he liquid is slightly 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superheated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in this case (</a:t>
            </a:r>
            <a:r>
              <a:rPr kumimoji="0" lang="en-US" sz="2000" b="0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metastable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state).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The fluid motion in this mode of boiling is governed by natural convection currents.</a:t>
            </a:r>
          </a:p>
        </p:txBody>
      </p: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3733800" y="2667000"/>
            <a:ext cx="4876800" cy="3689350"/>
            <a:chOff x="2442" y="2112"/>
            <a:chExt cx="3222" cy="2154"/>
          </a:xfrm>
        </p:grpSpPr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42" y="2112"/>
              <a:ext cx="3222" cy="2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Oval 5"/>
            <p:cNvSpPr>
              <a:spLocks noChangeArrowheads="1"/>
            </p:cNvSpPr>
            <p:nvPr/>
          </p:nvSpPr>
          <p:spPr bwMode="auto">
            <a:xfrm rot="2250757">
              <a:off x="2736" y="2763"/>
              <a:ext cx="576" cy="837"/>
            </a:xfrm>
            <a:prstGeom prst="ellipse">
              <a:avLst/>
            </a:prstGeom>
            <a:noFill/>
            <a:ln w="25400">
              <a:solidFill>
                <a:srgbClr val="3366FF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304800" y="3429000"/>
            <a:ext cx="3429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chemeClr val="tx1"/>
              </a:buClr>
              <a:buFontTx/>
              <a:buChar char="•"/>
            </a:pPr>
            <a:r>
              <a:rPr lang="en-US" sz="2000" b="0" dirty="0"/>
              <a:t>Heat transfer from the heating surface to the fluid is by natural convection.</a:t>
            </a:r>
            <a:r>
              <a:rPr lang="tr-TR" sz="2000" b="0" dirty="0"/>
              <a:t> </a:t>
            </a: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chemeClr val="tx1"/>
              </a:buClr>
              <a:buFontTx/>
              <a:buChar char="•"/>
            </a:pPr>
            <a:r>
              <a:rPr lang="en-US" sz="2000" b="0" dirty="0" smtClean="0"/>
              <a:t>The </a:t>
            </a:r>
            <a:r>
              <a:rPr lang="en-US" sz="2000" b="0" dirty="0"/>
              <a:t>natural convection boiling ends at an excess</a:t>
            </a:r>
            <a:r>
              <a:rPr lang="tr-TR" sz="2000" b="0" dirty="0"/>
              <a:t> </a:t>
            </a:r>
            <a:r>
              <a:rPr lang="en-US" sz="2000" b="0" dirty="0"/>
              <a:t>temperature of about 5°C.</a:t>
            </a:r>
          </a:p>
        </p:txBody>
      </p:sp>
    </p:spTree>
    <p:extLst>
      <p:ext uri="{BB962C8B-B14F-4D97-AF65-F5344CB8AC3E}">
        <p14:creationId xmlns:p14="http://schemas.microsoft.com/office/powerpoint/2010/main" val="154420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8600" y="1143000"/>
            <a:ext cx="3886200" cy="1676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The bubbles form at an increasing rate at an increasing number of nucleation sites as we move along the boiling curve toward point </a:t>
            </a:r>
            <a:r>
              <a:rPr kumimoji="0" lang="en-US" sz="1800" b="0" i="1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C.</a:t>
            </a:r>
            <a:endParaRPr kumimoji="0" lang="en-US" sz="1800" b="0" i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381000"/>
            <a:ext cx="4419600" cy="2239963"/>
          </a:xfrm>
          <a:noFill/>
        </p:spPr>
      </p:pic>
      <p:grpSp>
        <p:nvGrpSpPr>
          <p:cNvPr id="7" name="Group 14"/>
          <p:cNvGrpSpPr>
            <a:grpSpLocks/>
          </p:cNvGrpSpPr>
          <p:nvPr/>
        </p:nvGrpSpPr>
        <p:grpSpPr bwMode="auto">
          <a:xfrm>
            <a:off x="3505200" y="2895600"/>
            <a:ext cx="4800600" cy="3232150"/>
            <a:chOff x="2112" y="1824"/>
            <a:chExt cx="3504" cy="2359"/>
          </a:xfrm>
        </p:grpSpPr>
        <p:pic>
          <p:nvPicPr>
            <p:cNvPr id="8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12" y="1824"/>
              <a:ext cx="3504" cy="2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Oval 6"/>
            <p:cNvSpPr>
              <a:spLocks noChangeArrowheads="1"/>
            </p:cNvSpPr>
            <p:nvPr/>
          </p:nvSpPr>
          <p:spPr bwMode="auto">
            <a:xfrm rot="2250757">
              <a:off x="3086" y="2452"/>
              <a:ext cx="768" cy="1248"/>
            </a:xfrm>
            <a:prstGeom prst="ellipse">
              <a:avLst/>
            </a:prstGeom>
            <a:noFill/>
            <a:ln w="25400">
              <a:solidFill>
                <a:srgbClr val="3366FF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304800" y="228600"/>
            <a:ext cx="4038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>
                <a:cs typeface="Times New Roman" pitchFamily="18" charset="0"/>
              </a:rPr>
              <a:t>Nucleate Boiling (between Points A and C)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28600" y="2743200"/>
            <a:ext cx="2971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dirty="0"/>
              <a:t>Region </a:t>
            </a:r>
            <a:r>
              <a:rPr lang="en-US" i="1" dirty="0"/>
              <a:t>A</a:t>
            </a:r>
            <a:r>
              <a:rPr lang="en-US" dirty="0"/>
              <a:t>–</a:t>
            </a:r>
            <a:r>
              <a:rPr lang="en-US" i="1" dirty="0"/>
              <a:t>B</a:t>
            </a:r>
            <a:r>
              <a:rPr lang="en-US" b="0" i="1" dirty="0"/>
              <a:t> </a:t>
            </a:r>
            <a:r>
              <a:rPr lang="en-US" b="0" dirty="0"/>
              <a:t>─</a:t>
            </a:r>
            <a:r>
              <a:rPr lang="tr-TR" b="0" dirty="0"/>
              <a:t> </a:t>
            </a:r>
            <a:r>
              <a:rPr lang="en-US" b="0" i="1" dirty="0"/>
              <a:t>isolated bubbles.  </a:t>
            </a:r>
            <a:endParaRPr lang="tr-TR" b="0" i="1" dirty="0"/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endParaRPr lang="tr-TR" b="0" i="1" dirty="0"/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dirty="0"/>
              <a:t>Region </a:t>
            </a:r>
            <a:r>
              <a:rPr lang="en-US" i="1" dirty="0"/>
              <a:t>B</a:t>
            </a:r>
            <a:r>
              <a:rPr lang="en-US" dirty="0"/>
              <a:t>–</a:t>
            </a:r>
            <a:r>
              <a:rPr lang="en-US" i="1" dirty="0"/>
              <a:t>C</a:t>
            </a:r>
            <a:r>
              <a:rPr lang="en-US" b="0" i="1" dirty="0"/>
              <a:t> </a:t>
            </a:r>
            <a:r>
              <a:rPr lang="en-US" b="0" dirty="0"/>
              <a:t>─ numerous </a:t>
            </a:r>
            <a:r>
              <a:rPr lang="en-US" b="0" i="1" dirty="0"/>
              <a:t>continuous columns of vapor </a:t>
            </a:r>
            <a:r>
              <a:rPr lang="en-US" b="0" dirty="0"/>
              <a:t>in the liquid.</a:t>
            </a:r>
          </a:p>
        </p:txBody>
      </p:sp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413125"/>
            <a:ext cx="2514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5008563"/>
            <a:ext cx="2868613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381000" y="5638800"/>
            <a:ext cx="2667000" cy="915988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0" dirty="0">
                <a:cs typeface="Times New Roman" pitchFamily="18" charset="0"/>
              </a:rPr>
              <a:t>Point </a:t>
            </a:r>
            <a:r>
              <a:rPr lang="en-US" b="0" i="1" dirty="0">
                <a:cs typeface="Times New Roman" pitchFamily="18" charset="0"/>
              </a:rPr>
              <a:t>A </a:t>
            </a:r>
            <a:r>
              <a:rPr lang="en-US" b="0" dirty="0">
                <a:cs typeface="Times New Roman" pitchFamily="18" charset="0"/>
              </a:rPr>
              <a:t>is referred to as the </a:t>
            </a:r>
            <a:r>
              <a:rPr lang="en-US" i="1" dirty="0">
                <a:cs typeface="Times New Roman" pitchFamily="18" charset="0"/>
              </a:rPr>
              <a:t>onset of nucleate</a:t>
            </a:r>
          </a:p>
          <a:p>
            <a:r>
              <a:rPr lang="en-US" i="1" dirty="0">
                <a:cs typeface="Times New Roman" pitchFamily="18" charset="0"/>
              </a:rPr>
              <a:t>boiling (ONB)</a:t>
            </a:r>
            <a:r>
              <a:rPr lang="en-US" b="0" dirty="0"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798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8600" y="228600"/>
            <a:ext cx="8610600" cy="2362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In region </a:t>
            </a:r>
            <a:r>
              <a:rPr kumimoji="0" lang="en-US" sz="1900" b="0" i="1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</a:t>
            </a:r>
            <a:r>
              <a:rPr kumimoji="0" lang="en-US" sz="19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–</a:t>
            </a:r>
            <a:r>
              <a:rPr kumimoji="0" lang="en-US" sz="1900" b="0" i="1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B</a:t>
            </a:r>
            <a:r>
              <a:rPr kumimoji="0" lang="en-US" sz="19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the stirring and agitation caused by the entrainment of the liquid to the heater surface is primarily responsible for the increased heat transfer coefficient.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In region </a:t>
            </a:r>
            <a:r>
              <a:rPr kumimoji="0" lang="en-US" sz="1900" b="0" i="1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</a:t>
            </a:r>
            <a:r>
              <a:rPr kumimoji="0" lang="en-US" sz="19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–</a:t>
            </a:r>
            <a:r>
              <a:rPr kumimoji="0" lang="en-US" sz="1900" b="0" i="1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B</a:t>
            </a:r>
            <a:r>
              <a:rPr kumimoji="0" lang="en-US" sz="19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the large heat fluxes obtainable in this region are caused by the combined effect of liquid entrainment and evaporation.</a:t>
            </a:r>
            <a:endParaRPr kumimoji="0" lang="tr-TR" sz="1900" b="0" i="0" u="none" strike="noStrike" kern="1200" cap="none" spc="0" normalizeH="0" baseline="0" noProof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For</a:t>
            </a:r>
            <a:r>
              <a:rPr kumimoji="0" lang="tr-TR" sz="19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the entire nucleate boiling range, the heat transfer coefficient</a:t>
            </a:r>
            <a:r>
              <a:rPr kumimoji="0" lang="tr-TR" sz="19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ranges from about 2000 to 30,000 W/m</a:t>
            </a:r>
            <a:r>
              <a:rPr kumimoji="0" lang="en-US" sz="1900" b="0" i="0" u="none" strike="noStrike" kern="1200" cap="none" spc="0" normalizeH="0" baseline="3000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19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·K</a:t>
            </a:r>
            <a:r>
              <a:rPr kumimoji="0" lang="tr-TR" sz="19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US" sz="1900" b="0" i="0" u="none" strike="noStrike" kern="1200" cap="none" spc="0" normalizeH="0" baseline="0" noProof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28600" y="2819400"/>
            <a:ext cx="3048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1900" b="0" dirty="0"/>
              <a:t>After point </a:t>
            </a:r>
            <a:r>
              <a:rPr lang="en-US" sz="1900" b="0" i="1" dirty="0"/>
              <a:t>B</a:t>
            </a:r>
            <a:r>
              <a:rPr lang="en-US" sz="1900" b="0" dirty="0"/>
              <a:t> the heat flux increases at a lower rate with increasing </a:t>
            </a:r>
            <a:r>
              <a:rPr lang="en-US" sz="1900" b="0" dirty="0">
                <a:sym typeface="Symbol" pitchFamily="18" charset="2"/>
              </a:rPr>
              <a:t></a:t>
            </a:r>
            <a:r>
              <a:rPr lang="en-US" sz="1900" b="0" i="1" dirty="0" err="1"/>
              <a:t>T</a:t>
            </a:r>
            <a:r>
              <a:rPr lang="en-US" sz="1900" b="0" baseline="-25000" dirty="0" err="1"/>
              <a:t>excess</a:t>
            </a:r>
            <a:r>
              <a:rPr lang="en-US" sz="1900" b="0" dirty="0"/>
              <a:t>, and reaches a maximum at point </a:t>
            </a:r>
            <a:r>
              <a:rPr lang="en-US" sz="1900" b="0" i="1" dirty="0"/>
              <a:t>C. </a:t>
            </a: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1900" b="0" dirty="0"/>
              <a:t>The heat flux at this point is called the </a:t>
            </a:r>
            <a:r>
              <a:rPr lang="en-US" sz="1900" dirty="0"/>
              <a:t>critical </a:t>
            </a:r>
            <a:r>
              <a:rPr lang="en-US" sz="1900" b="0" dirty="0"/>
              <a:t>(or </a:t>
            </a:r>
            <a:r>
              <a:rPr lang="en-US" sz="1900" dirty="0"/>
              <a:t>maximum</a:t>
            </a:r>
            <a:r>
              <a:rPr lang="en-US" sz="1900" b="0" dirty="0"/>
              <a:t>) </a:t>
            </a:r>
            <a:r>
              <a:rPr lang="en-US" sz="1900" dirty="0"/>
              <a:t>heat flux,</a:t>
            </a:r>
            <a:r>
              <a:rPr lang="en-US" sz="1900" b="0" dirty="0"/>
              <a:t> and is of prime engineering importance. </a:t>
            </a:r>
          </a:p>
        </p:txBody>
      </p: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3581400" y="2590800"/>
            <a:ext cx="4800600" cy="3232150"/>
            <a:chOff x="2112" y="1824"/>
            <a:chExt cx="3504" cy="2359"/>
          </a:xfrm>
        </p:grpSpPr>
        <p:pic>
          <p:nvPicPr>
            <p:cNvPr id="8" name="Picture 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12" y="1824"/>
              <a:ext cx="3504" cy="2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Oval 9"/>
            <p:cNvSpPr>
              <a:spLocks noChangeArrowheads="1"/>
            </p:cNvSpPr>
            <p:nvPr/>
          </p:nvSpPr>
          <p:spPr bwMode="auto">
            <a:xfrm rot="2250757">
              <a:off x="3086" y="2452"/>
              <a:ext cx="768" cy="1248"/>
            </a:xfrm>
            <a:prstGeom prst="ellipse">
              <a:avLst/>
            </a:prstGeom>
            <a:noFill/>
            <a:ln w="25400">
              <a:solidFill>
                <a:srgbClr val="3366FF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1668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Boiling Crisis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685800" y="1371600"/>
            <a:ext cx="70866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A variety of </a:t>
            </a:r>
            <a:r>
              <a:rPr lang="en-US" sz="2800" dirty="0" smtClean="0"/>
              <a:t>names for Point C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Burnout </a:t>
            </a:r>
            <a:r>
              <a:rPr lang="en-US" sz="2800" dirty="0"/>
              <a:t>point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Peak </a:t>
            </a:r>
            <a:r>
              <a:rPr lang="en-US" sz="2800" dirty="0"/>
              <a:t>heat flux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Boiling </a:t>
            </a:r>
            <a:r>
              <a:rPr lang="en-US" sz="2800" dirty="0"/>
              <a:t>crisis (Russian)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DNB </a:t>
            </a:r>
            <a:r>
              <a:rPr lang="en-US" sz="2800" dirty="0"/>
              <a:t>— Departure </a:t>
            </a:r>
            <a:r>
              <a:rPr lang="en-US" sz="2800" dirty="0" smtClean="0"/>
              <a:t>from Nucleate </a:t>
            </a:r>
            <a:r>
              <a:rPr lang="en-US" sz="2800" dirty="0"/>
              <a:t>Boiling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CHF </a:t>
            </a:r>
            <a:r>
              <a:rPr lang="en-US" sz="2800" dirty="0"/>
              <a:t>— Critical Heat Flux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Boiling Transition (BT)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1505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/>
          <a:lstStyle/>
          <a:p>
            <a:pPr algn="l"/>
            <a:r>
              <a:rPr lang="en-US" sz="3200" dirty="0" smtClean="0"/>
              <a:t>Burnout Phenomenon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99" y="975815"/>
            <a:ext cx="2669541" cy="381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990600"/>
            <a:ext cx="2669540" cy="381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975815"/>
            <a:ext cx="2686566" cy="3834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3288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41148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700" dirty="0" smtClean="0"/>
              <a:t>Transition Boiling </a:t>
            </a:r>
            <a:r>
              <a:rPr lang="en-US" sz="2400" dirty="0" smtClean="0"/>
              <a:t>(between Points C and D)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52400" y="1219200"/>
            <a:ext cx="4495800" cy="1676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When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  <a:sym typeface="Symbol" pitchFamily="18" charset="2"/>
              </a:rPr>
              <a:t></a:t>
            </a:r>
            <a:r>
              <a:rPr kumimoji="0" lang="en-US" sz="1800" b="0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1800" b="0" i="0" u="none" strike="noStrike" kern="1200" cap="none" spc="0" normalizeH="0" baseline="-2500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excess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is increased past point </a:t>
            </a:r>
            <a:r>
              <a:rPr kumimoji="0" lang="en-US" sz="18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the heat flux decreases.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This is because a large fraction of the heater surface is covered by a vapor film, which acts as an insulation. </a:t>
            </a:r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53000" y="304800"/>
            <a:ext cx="4038600" cy="2527300"/>
          </a:xfrm>
          <a:prstGeom prst="rect">
            <a:avLst/>
          </a:prstGeom>
          <a:noFill/>
        </p:spPr>
      </p:pic>
      <p:grpSp>
        <p:nvGrpSpPr>
          <p:cNvPr id="8" name="Group 19"/>
          <p:cNvGrpSpPr>
            <a:grpSpLocks/>
          </p:cNvGrpSpPr>
          <p:nvPr/>
        </p:nvGrpSpPr>
        <p:grpSpPr bwMode="auto">
          <a:xfrm>
            <a:off x="3733800" y="3048000"/>
            <a:ext cx="4800600" cy="3232150"/>
            <a:chOff x="2160" y="1824"/>
            <a:chExt cx="3504" cy="2359"/>
          </a:xfrm>
        </p:grpSpPr>
        <p:pic>
          <p:nvPicPr>
            <p:cNvPr id="9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60" y="1824"/>
              <a:ext cx="3504" cy="2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Oval 7"/>
            <p:cNvSpPr>
              <a:spLocks noChangeArrowheads="1"/>
            </p:cNvSpPr>
            <p:nvPr/>
          </p:nvSpPr>
          <p:spPr bwMode="auto">
            <a:xfrm rot="8370215">
              <a:off x="3984" y="2431"/>
              <a:ext cx="480" cy="1056"/>
            </a:xfrm>
            <a:prstGeom prst="ellipse">
              <a:avLst/>
            </a:prstGeom>
            <a:noFill/>
            <a:ln w="25400">
              <a:solidFill>
                <a:srgbClr val="3366FF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52400" y="2819400"/>
            <a:ext cx="3276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15000"/>
              </a:spcBef>
              <a:spcAft>
                <a:spcPct val="15000"/>
              </a:spcAft>
              <a:buFontTx/>
              <a:buChar char="•"/>
            </a:pPr>
            <a:r>
              <a:rPr lang="en-US" b="0" dirty="0"/>
              <a:t>In the transition boiling regime, both nucleate and film boiling partially occur.</a:t>
            </a: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b="0" dirty="0"/>
              <a:t>Operation in the transition boiling regime, which is also called the </a:t>
            </a:r>
            <a:r>
              <a:rPr lang="en-US" b="0" i="1" dirty="0"/>
              <a:t>unstable film boiling regime, </a:t>
            </a:r>
            <a:r>
              <a:rPr lang="en-US" b="0" dirty="0"/>
              <a:t>is avoided in practice.</a:t>
            </a:r>
          </a:p>
          <a:p>
            <a:pPr marL="342900" indent="-342900">
              <a:spcBef>
                <a:spcPct val="15000"/>
              </a:spcBef>
              <a:spcAft>
                <a:spcPct val="15000"/>
              </a:spcAft>
              <a:buFontTx/>
              <a:buChar char="•"/>
            </a:pPr>
            <a:r>
              <a:rPr lang="en-US" b="0" dirty="0"/>
              <a:t>For water, transition boiling occurs over the excess temperature range from about 30°C to about 120°C.</a:t>
            </a:r>
          </a:p>
        </p:txBody>
      </p:sp>
    </p:spTree>
    <p:extLst>
      <p:ext uri="{BB962C8B-B14F-4D97-AF65-F5344CB8AC3E}">
        <p14:creationId xmlns:p14="http://schemas.microsoft.com/office/powerpoint/2010/main" val="260246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5486400" cy="4572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Film Boiling</a:t>
            </a:r>
            <a:r>
              <a:rPr lang="tr-TR" sz="2400" dirty="0" smtClean="0"/>
              <a:t> (beyond Point </a:t>
            </a:r>
            <a:r>
              <a:rPr lang="tr-TR" sz="2400" i="1" dirty="0" smtClean="0"/>
              <a:t>D</a:t>
            </a:r>
            <a:r>
              <a:rPr lang="en-US" sz="2400" i="1" dirty="0" smtClean="0"/>
              <a:t>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52400" y="685800"/>
            <a:ext cx="3276600" cy="5867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Beyond point </a:t>
            </a:r>
            <a:r>
              <a:rPr kumimoji="0" lang="en-US" sz="19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 </a:t>
            </a: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the heater surface is completely covered by a continuous stable vapor film.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Point </a:t>
            </a:r>
            <a:r>
              <a:rPr kumimoji="0" lang="en-US" sz="19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</a:t>
            </a: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where the heat flux reaches a minimum is called the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Leidenfrost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point</a:t>
            </a: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The presence of a vapor film between the heater surface and the liquid is responsible for the low heat transfer rates in the film boiling region.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The heat transfer rate increases with increasing excess temperature due to radiation to the liquid. 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228600"/>
            <a:ext cx="3733800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oup 13"/>
          <p:cNvGrpSpPr>
            <a:grpSpLocks/>
          </p:cNvGrpSpPr>
          <p:nvPr/>
        </p:nvGrpSpPr>
        <p:grpSpPr bwMode="auto">
          <a:xfrm>
            <a:off x="3505200" y="2895600"/>
            <a:ext cx="4800600" cy="3232150"/>
            <a:chOff x="2160" y="1865"/>
            <a:chExt cx="3504" cy="2359"/>
          </a:xfrm>
        </p:grpSpPr>
        <p:pic>
          <p:nvPicPr>
            <p:cNvPr id="9" name="Picture 1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60" y="1865"/>
              <a:ext cx="3504" cy="2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Oval 8"/>
            <p:cNvSpPr>
              <a:spLocks noChangeArrowheads="1"/>
            </p:cNvSpPr>
            <p:nvPr/>
          </p:nvSpPr>
          <p:spPr bwMode="auto">
            <a:xfrm rot="-8294536">
              <a:off x="4782" y="2149"/>
              <a:ext cx="546" cy="1499"/>
            </a:xfrm>
            <a:prstGeom prst="ellipse">
              <a:avLst/>
            </a:prstGeom>
            <a:noFill/>
            <a:ln w="25400">
              <a:solidFill>
                <a:srgbClr val="3366FF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2282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err="1" smtClean="0"/>
              <a:t>Leidenfrost</a:t>
            </a:r>
            <a:r>
              <a:rPr lang="en-US" dirty="0" smtClean="0"/>
              <a:t> Effect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00200"/>
            <a:ext cx="4680400" cy="32573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837938"/>
            <a:ext cx="4012714" cy="301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80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Boiling Curve Hysteresis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447799"/>
            <a:ext cx="4419600" cy="493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27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3962400" cy="457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b="0" dirty="0" smtClean="0"/>
              <a:t>Burnout Phenomenon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81000" y="838200"/>
            <a:ext cx="38100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 typical boiling process does not follow the boiling curve beyond point 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C.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When the power applied to the heated surface exceeded the value at point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C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even slightly, the surface temperature increased suddenly to point 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When the power is reduced gradually starting from point 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 the cooling curve follows with a sudden drop in excess temperature when point 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is reached.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5"/>
          <p:cNvPicPr>
            <a:picLocks noChangeAspect="1" noChangeArrowheads="1"/>
          </p:cNvPicPr>
          <p:nvPr/>
        </p:nvPicPr>
        <p:blipFill>
          <a:blip r:embed="rId2" cstate="print"/>
          <a:srcRect b="27295"/>
          <a:stretch>
            <a:fillRect/>
          </a:stretch>
        </p:blipFill>
        <p:spPr bwMode="auto">
          <a:xfrm>
            <a:off x="4572000" y="457200"/>
            <a:ext cx="3657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5334000" y="4757777"/>
            <a:ext cx="29094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Hysteresis of boiling curve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2317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To introduce the importance of boiling heat transfer.</a:t>
            </a:r>
          </a:p>
          <a:p>
            <a:r>
              <a:rPr lang="en-US" sz="2800" dirty="0" smtClean="0"/>
              <a:t>To introduce terms used in boiling heat transfer.</a:t>
            </a:r>
          </a:p>
          <a:p>
            <a:r>
              <a:rPr lang="en-US" sz="2800" dirty="0" smtClean="0"/>
              <a:t>To understand the classification and phenomena of boiling.</a:t>
            </a:r>
          </a:p>
          <a:p>
            <a:r>
              <a:rPr lang="en-US" sz="2800" dirty="0" smtClean="0"/>
              <a:t>To understand the boiling curve</a:t>
            </a:r>
          </a:p>
          <a:p>
            <a:r>
              <a:rPr lang="en-US" sz="2800" dirty="0" smtClean="0"/>
              <a:t>To introduce some correlations applicable to boiling.</a:t>
            </a:r>
          </a:p>
          <a:p>
            <a:r>
              <a:rPr lang="en-US" sz="2800" dirty="0" smtClean="0"/>
              <a:t>To understand the importance of boiling crisis in LWR.</a:t>
            </a:r>
          </a:p>
          <a:p>
            <a:r>
              <a:rPr lang="en-US" sz="2800" dirty="0" smtClean="0"/>
              <a:t>To introduce some elements of two phase flow.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460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 b="34805"/>
          <a:stretch>
            <a:fillRect/>
          </a:stretch>
        </p:blipFill>
        <p:spPr bwMode="auto">
          <a:xfrm>
            <a:off x="4572000" y="533400"/>
            <a:ext cx="360997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81000" y="457200"/>
            <a:ext cx="3962400" cy="560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150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tr-TR" sz="2000" b="0" dirty="0"/>
              <a:t>A</a:t>
            </a:r>
            <a:r>
              <a:rPr lang="en-US" sz="2000" b="0" dirty="0" err="1"/>
              <a:t>ny</a:t>
            </a:r>
            <a:r>
              <a:rPr lang="en-US" sz="2000" b="0" dirty="0"/>
              <a:t> attempt</a:t>
            </a:r>
            <a:r>
              <a:rPr lang="tr-TR" sz="2000" b="0" dirty="0"/>
              <a:t> </a:t>
            </a:r>
            <a:r>
              <a:rPr lang="en-US" sz="2000" b="0" dirty="0"/>
              <a:t>to increase the heat flux beyond </a:t>
            </a:r>
            <a:r>
              <a:rPr lang="en-US" sz="2000" b="0" i="1" dirty="0" err="1"/>
              <a:t>q</a:t>
            </a:r>
            <a:r>
              <a:rPr lang="en-US" sz="2000" b="0" baseline="-25000" dirty="0" err="1"/>
              <a:t>max</a:t>
            </a:r>
            <a:r>
              <a:rPr lang="en-US" sz="2000" b="0" dirty="0"/>
              <a:t> will cause the operation point on the</a:t>
            </a:r>
            <a:r>
              <a:rPr lang="tr-TR" sz="2000" b="0" dirty="0"/>
              <a:t> </a:t>
            </a:r>
            <a:r>
              <a:rPr lang="en-US" sz="2000" b="0" dirty="0"/>
              <a:t>boiling curve to jump suddenly from point </a:t>
            </a:r>
            <a:r>
              <a:rPr lang="en-US" sz="2000" b="0" i="1" dirty="0"/>
              <a:t>C </a:t>
            </a:r>
            <a:r>
              <a:rPr lang="en-US" sz="2000" b="0" dirty="0"/>
              <a:t>to point </a:t>
            </a:r>
            <a:r>
              <a:rPr lang="en-US" sz="2000" b="0" i="1" dirty="0"/>
              <a:t>E. </a:t>
            </a:r>
            <a:endParaRPr lang="tr-TR" sz="2000" b="0" i="1" dirty="0"/>
          </a:p>
          <a:p>
            <a:pPr>
              <a:spcBef>
                <a:spcPct val="150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2000" b="0" dirty="0"/>
              <a:t>However, surface</a:t>
            </a:r>
            <a:r>
              <a:rPr lang="tr-TR" sz="2000" b="0" dirty="0"/>
              <a:t> </a:t>
            </a:r>
            <a:r>
              <a:rPr lang="en-US" sz="2000" b="0" dirty="0"/>
              <a:t>temperature that corresponds to point </a:t>
            </a:r>
            <a:r>
              <a:rPr lang="en-US" sz="2000" b="0" i="1" dirty="0"/>
              <a:t>E </a:t>
            </a:r>
            <a:r>
              <a:rPr lang="en-US" sz="2000" b="0" dirty="0"/>
              <a:t>is beyond the melting point of most</a:t>
            </a:r>
            <a:r>
              <a:rPr lang="tr-TR" sz="2000" b="0" dirty="0"/>
              <a:t> </a:t>
            </a:r>
            <a:r>
              <a:rPr lang="en-US" sz="2000" b="0" dirty="0"/>
              <a:t>heater materials, and </a:t>
            </a:r>
            <a:r>
              <a:rPr lang="en-US" sz="2000" b="0" i="1" dirty="0"/>
              <a:t>burnout </a:t>
            </a:r>
            <a:r>
              <a:rPr lang="en-US" sz="2000" b="0" dirty="0"/>
              <a:t>occurs. </a:t>
            </a:r>
            <a:endParaRPr lang="tr-TR" sz="2000" b="0" dirty="0"/>
          </a:p>
          <a:p>
            <a:pPr>
              <a:spcBef>
                <a:spcPct val="150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2000" b="0" dirty="0"/>
              <a:t>Therefore, point </a:t>
            </a:r>
            <a:r>
              <a:rPr lang="en-US" sz="2000" b="0" i="1" dirty="0"/>
              <a:t>C </a:t>
            </a:r>
            <a:r>
              <a:rPr lang="en-US" sz="2000" b="0" dirty="0"/>
              <a:t>on the boiling curve</a:t>
            </a:r>
            <a:r>
              <a:rPr lang="tr-TR" sz="2000" b="0" dirty="0"/>
              <a:t> </a:t>
            </a:r>
            <a:r>
              <a:rPr lang="en-US" sz="2000" b="0" dirty="0"/>
              <a:t>is also called the </a:t>
            </a:r>
            <a:r>
              <a:rPr lang="en-US" sz="2000" dirty="0"/>
              <a:t>burnout point</a:t>
            </a:r>
            <a:r>
              <a:rPr lang="en-US" sz="2000" b="0" dirty="0"/>
              <a:t>, and the heat flux at this point the </a:t>
            </a:r>
            <a:r>
              <a:rPr lang="en-US" sz="2000" dirty="0"/>
              <a:t>burnout</a:t>
            </a:r>
            <a:r>
              <a:rPr lang="tr-TR" sz="2000" dirty="0"/>
              <a:t> </a:t>
            </a:r>
            <a:r>
              <a:rPr lang="en-US" sz="2000" dirty="0"/>
              <a:t>heat flux</a:t>
            </a:r>
            <a:r>
              <a:rPr lang="tr-TR" sz="2000" dirty="0"/>
              <a:t>.</a:t>
            </a:r>
          </a:p>
          <a:p>
            <a:pPr>
              <a:spcBef>
                <a:spcPct val="150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2000" b="0" dirty="0"/>
              <a:t>Most boiling heat transfer equipment in practice operate slightly below </a:t>
            </a:r>
            <a:r>
              <a:rPr lang="en-US" sz="2000" b="0" i="1" dirty="0" err="1"/>
              <a:t>q</a:t>
            </a:r>
            <a:r>
              <a:rPr lang="en-US" sz="2000" b="0" baseline="-25000" dirty="0" err="1"/>
              <a:t>max</a:t>
            </a:r>
            <a:r>
              <a:rPr lang="tr-TR" sz="2000" b="0" dirty="0"/>
              <a:t> </a:t>
            </a:r>
            <a:r>
              <a:rPr lang="en-US" sz="2000" b="0" dirty="0"/>
              <a:t>to avoid any disastrous burnout.</a:t>
            </a:r>
          </a:p>
        </p:txBody>
      </p:sp>
    </p:spTree>
    <p:extLst>
      <p:ext uri="{BB962C8B-B14F-4D97-AF65-F5344CB8AC3E}">
        <p14:creationId xmlns:p14="http://schemas.microsoft.com/office/powerpoint/2010/main" val="72194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7772400" cy="411163"/>
          </a:xfrm>
        </p:spPr>
        <p:txBody>
          <a:bodyPr>
            <a:noAutofit/>
          </a:bodyPr>
          <a:lstStyle/>
          <a:p>
            <a:pPr eaLnBrk="1" hangingPunct="1"/>
            <a:r>
              <a:rPr lang="en-US" sz="2800" dirty="0" smtClean="0"/>
              <a:t>Heat Transfer Correlations in Pool Boiling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1219200"/>
            <a:ext cx="8382000" cy="152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Boiling regimes differ considerably in their character.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Different heat transfer relations need to be used for different boiling regimes.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In the </a:t>
            </a:r>
            <a:r>
              <a:rPr kumimoji="0" lang="en-US" sz="18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natural convection boiling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regime heat transfer rates can be accurately determined using natural convection relations (e.g. Dittus-Boelter relation).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81000" y="3505200"/>
            <a:ext cx="4572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b="0" dirty="0"/>
              <a:t>No general theoretical relations for heat transfer in the nucleate boiling regime is available. </a:t>
            </a: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b="0" dirty="0"/>
              <a:t>Experimental based correlations are used.</a:t>
            </a: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b="0" dirty="0"/>
              <a:t>The rate of heat transfer strongly depends on the nature of nucleation and the type and the condition of the heated surface.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57200" y="2895600"/>
            <a:ext cx="3657600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tr-TR" sz="2400"/>
              <a:t>Nucleate </a:t>
            </a:r>
            <a:r>
              <a:rPr lang="en-US" sz="2400"/>
              <a:t>Boiling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 b="25171"/>
          <a:stretch>
            <a:fillRect/>
          </a:stretch>
        </p:blipFill>
        <p:spPr bwMode="auto">
          <a:xfrm>
            <a:off x="5105400" y="2971800"/>
            <a:ext cx="3276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76900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/>
              <a:t>Rohsenow</a:t>
            </a:r>
            <a:r>
              <a:rPr lang="en-US" sz="3600" dirty="0" smtClean="0"/>
              <a:t> Correlation for Nucleate Boiling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3400" y="1393754"/>
                <a:ext cx="8153400" cy="12293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bSup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𝑓𝑔</m:t>
                          </m:r>
                        </m:sub>
                      </m:sSub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  <m:d>
                                    <m:dPr>
                                      <m:ctrlP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32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𝜌</m:t>
                                          </m:r>
                                        </m:e>
                                        <m:sub>
                                          <m:r>
                                            <a:rPr lang="en-US" sz="3200" b="0" i="1" smtClean="0">
                                              <a:latin typeface="Cambria Math" panose="02040503050406030204" pitchFamily="18" charset="0"/>
                                            </a:rPr>
                                            <m:t>𝑙</m:t>
                                          </m:r>
                                        </m:sub>
                                      </m:sSub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sz="32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𝜌</m:t>
                                          </m:r>
                                        </m:e>
                                        <m:sub>
                                          <m:r>
                                            <a:rPr lang="en-US" sz="3200" b="0" i="1" smtClean="0"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sub>
                                      </m:sSub>
                                    </m:e>
                                  </m:d>
                                </m:num>
                                <m:den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1/2</m:t>
                          </m:r>
                        </m:sup>
                      </m:sSup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𝑓𝑔</m:t>
                                      </m:r>
                                    </m:sub>
                                  </m:sSub>
                                  <m:sSubSup>
                                    <m:sSubSupPr>
                                      <m:ctrlP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𝑃𝑟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sub>
                                    <m:sup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bSup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1393754"/>
                <a:ext cx="8153400" cy="122931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/>
          <p:cNvGrpSpPr/>
          <p:nvPr/>
        </p:nvGrpSpPr>
        <p:grpSpPr>
          <a:xfrm>
            <a:off x="435591" y="2743200"/>
            <a:ext cx="7298740" cy="3682201"/>
            <a:chOff x="435591" y="2743200"/>
            <a:chExt cx="7298740" cy="3682201"/>
          </a:xfrm>
        </p:grpSpPr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0"/>
            <a:stretch>
              <a:fillRect/>
            </a:stretch>
          </p:blipFill>
          <p:spPr bwMode="auto">
            <a:xfrm>
              <a:off x="435591" y="2743200"/>
              <a:ext cx="7298740" cy="3682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435591" y="2743200"/>
              <a:ext cx="783609" cy="381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/>
                <p:cNvSpPr/>
                <p:nvPr/>
              </p:nvSpPr>
              <p:spPr>
                <a:xfrm>
                  <a:off x="827395" y="2754868"/>
                  <a:ext cx="49776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′′</m:t>
                            </m:r>
                          </m:sup>
                        </m:sSub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7395" y="2754868"/>
                  <a:ext cx="497764" cy="369332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1125109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243" y="80795"/>
            <a:ext cx="8229600" cy="376405"/>
          </a:xfrm>
        </p:spPr>
        <p:txBody>
          <a:bodyPr/>
          <a:lstStyle/>
          <a:p>
            <a:pPr algn="l"/>
            <a:r>
              <a:rPr lang="en-US" sz="2400" dirty="0" smtClean="0"/>
              <a:t>Constants for </a:t>
            </a:r>
            <a:r>
              <a:rPr lang="en-US" sz="2400" dirty="0" err="1" smtClean="0"/>
              <a:t>Rohsenow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17943" y="7270750"/>
            <a:ext cx="2133600" cy="365125"/>
          </a:xfrm>
        </p:spPr>
        <p:txBody>
          <a:bodyPr/>
          <a:lstStyle/>
          <a:p>
            <a:fld id="{0FBDAE0A-7494-4286-A661-B69C739DDC7D}" type="slidenum">
              <a:rPr lang="en-US" altLang="en-US"/>
              <a:pPr/>
              <a:t>33</a:t>
            </a:fld>
            <a:endParaRPr lang="en-US" altLang="en-US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0"/>
            <a:ext cx="2600325" cy="593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941" y="457200"/>
            <a:ext cx="5056922" cy="2961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352" y="3416667"/>
            <a:ext cx="4517091" cy="3279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29163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Nucleate Boiling, High Pressures</a:t>
            </a:r>
            <a:endParaRPr lang="en-US" sz="3600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1066800"/>
            <a:ext cx="7391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800" dirty="0" smtClean="0"/>
              <a:t>Jens-</a:t>
            </a:r>
            <a:r>
              <a:rPr lang="en-US" sz="2800" dirty="0" err="1" smtClean="0"/>
              <a:t>Lottes</a:t>
            </a:r>
            <a:r>
              <a:rPr lang="en-US" sz="2800" dirty="0" smtClean="0"/>
              <a:t> correlation </a:t>
            </a:r>
          </a:p>
          <a:p>
            <a:pPr algn="l"/>
            <a:r>
              <a:rPr lang="en-US" sz="2800" dirty="0" smtClean="0"/>
              <a:t>(commonly used in LWR calculations)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14400" y="2480889"/>
                <a:ext cx="6558527" cy="10421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lin"/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nor/>
                                    </m:rPr>
                                    <a:rPr lang="en-US" sz="2800" b="0" i="0" smtClean="0">
                                      <a:latin typeface="Cambria Math" panose="02040503050406030204" pitchFamily="18" charset="0"/>
                                    </a:rPr>
                                    <m:t>m</m:t>
                                  </m:r>
                                </m:e>
                                <m:sup>
                                  <m:r>
                                    <m:rPr>
                                      <m:nor/>
                                    </m:rPr>
                                    <a:rPr lang="en-US" sz="2800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𝑠𝑎𝑡</m:t>
                                      </m:r>
                                    </m:sub>
                                  </m:s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[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800" b="0" i="0" smtClean="0">
                                      <a:latin typeface="Cambria Math" panose="02040503050406030204" pitchFamily="18" charset="0"/>
                                    </a:rPr>
                                    <m:t>K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]</m:t>
                                  </m:r>
                                </m:num>
                                <m:den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0.791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𝑒𝑥𝑝</m:t>
                                  </m:r>
                                  <m:d>
                                    <m:dPr>
                                      <m:ctrlP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type m:val="lin"/>
                                          <m:ctrlP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[</m:t>
                                          </m:r>
                                          <m:r>
                                            <m:rPr>
                                              <m:nor/>
                                            </m:rPr>
                                            <a:rPr lang="en-US" sz="2800" b="0" i="0" smtClean="0">
                                              <a:latin typeface="Cambria Math" panose="02040503050406030204" pitchFamily="18" charset="0"/>
                                            </a:rPr>
                                            <m:t>MPa</m:t>
                                          </m:r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]</m:t>
                                          </m:r>
                                        </m:num>
                                        <m:den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6.2</m:t>
                                          </m:r>
                                        </m:den>
                                      </m:f>
                                    </m:e>
                                  </m:d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2480889"/>
                <a:ext cx="6558527" cy="104214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85765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Critical Heat Flux for Nucleate Boiling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3400" y="1981200"/>
                <a:ext cx="8153400" cy="121296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bSup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𝑐𝑟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𝑓𝑔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  <m:d>
                                    <m:dPr>
                                      <m:ctrlP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32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𝜌</m:t>
                                          </m:r>
                                        </m:e>
                                        <m:sub>
                                          <m:r>
                                            <a:rPr lang="en-US" sz="3200" b="0" i="1" smtClean="0">
                                              <a:latin typeface="Cambria Math" panose="02040503050406030204" pitchFamily="18" charset="0"/>
                                            </a:rPr>
                                            <m:t>𝑙</m:t>
                                          </m:r>
                                        </m:sub>
                                      </m:sSub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sz="32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𝜌</m:t>
                                          </m:r>
                                        </m:e>
                                        <m:sub>
                                          <m:r>
                                            <a:rPr lang="en-US" sz="3200" b="0" i="1" smtClean="0"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sub>
                                      </m:sSub>
                                    </m:e>
                                  </m:d>
                                </m:num>
                                <m:den>
                                  <m:sSubSup>
                                    <m:sSubSupPr>
                                      <m:ctrlP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𝜌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sub>
                                    <m:sup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1/4</m:t>
                          </m:r>
                        </m:sup>
                      </m:sSup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1981200"/>
                <a:ext cx="8153400" cy="121296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 bwMode="auto">
          <a:xfrm>
            <a:off x="228600" y="990600"/>
            <a:ext cx="472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800" dirty="0" err="1" smtClean="0"/>
              <a:t>Kutateladze</a:t>
            </a:r>
            <a:r>
              <a:rPr lang="en-US" sz="2800" dirty="0" smtClean="0"/>
              <a:t>, Zuber correlation</a:t>
            </a:r>
            <a:endParaRPr lang="en-US" sz="2800" dirty="0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26" y="3757723"/>
            <a:ext cx="8644314" cy="2490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78183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Minimum Heat Flux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3400" y="2514600"/>
                <a:ext cx="8153400" cy="121296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bSup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𝑓𝑔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  <m:d>
                                    <m:dPr>
                                      <m:ctrlP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32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𝜌</m:t>
                                          </m:r>
                                        </m:e>
                                        <m:sub>
                                          <m:r>
                                            <a:rPr lang="en-US" sz="3200" b="0" i="1" smtClean="0">
                                              <a:latin typeface="Cambria Math" panose="02040503050406030204" pitchFamily="18" charset="0"/>
                                            </a:rPr>
                                            <m:t>𝑙</m:t>
                                          </m:r>
                                        </m:sub>
                                      </m:sSub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sz="32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𝜌</m:t>
                                          </m:r>
                                        </m:e>
                                        <m:sub>
                                          <m:r>
                                            <a:rPr lang="en-US" sz="3200" b="0" i="1" smtClean="0"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sub>
                                      </m:sSub>
                                    </m:e>
                                  </m:d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32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32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𝜌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3200" i="1">
                                                  <a:latin typeface="Cambria Math" panose="02040503050406030204" pitchFamily="18" charset="0"/>
                                                </a:rPr>
                                                <m:t>𝑙</m:t>
                                              </m:r>
                                            </m:sub>
                                          </m:sSub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32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32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𝜌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3200" i="1">
                                                  <a:latin typeface="Cambria Math" panose="02040503050406030204" pitchFamily="18" charset="0"/>
                                                </a:rPr>
                                                <m:t>𝑣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1/4</m:t>
                          </m:r>
                        </m:sup>
                      </m:sSup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514600"/>
                <a:ext cx="8153400" cy="121296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 bwMode="auto">
          <a:xfrm>
            <a:off x="228600" y="990600"/>
            <a:ext cx="472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800" dirty="0" smtClean="0"/>
              <a:t>Zuber correlation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972681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Film Boiling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1600200"/>
          </a:xfrm>
        </p:spPr>
        <p:txBody>
          <a:bodyPr/>
          <a:lstStyle/>
          <a:p>
            <a:r>
              <a:rPr lang="en-US" dirty="0" smtClean="0"/>
              <a:t>Berenson Correlation (film boiling on a horizontal surface)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86733" y="2795017"/>
                <a:ext cx="7570534" cy="9387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=0.425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𝑠𝑎𝑡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  <m:sSubSup>
                                    <m:sSubSup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sub>
                                    <m:sup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bSup>
                                </m:num>
                                <m:den>
                                  <m:sSubSup>
                                    <m:sSubSup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sz="2400" b="0" i="1" smtClean="0">
                                          <a:latin typeface="Cambria Math" panose="02040503050406030204" pitchFamily="18" charset="0"/>
                                        </a:rPr>
                                        <m:t>ν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sub>
                                    <m:sup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bSup>
                                </m:den>
                              </m:f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d>
                                    <m:d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𝜌</m:t>
                                          </m:r>
                                        </m:e>
                                        <m:sub>
                                          <m: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𝑙</m:t>
                                          </m:r>
                                        </m:sub>
                                      </m:s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𝜌</m:t>
                                          </m:r>
                                        </m:e>
                                        <m:sub>
                                          <m: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sub>
                                      </m:sSub>
                                    </m:e>
                                  </m:d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𝜌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1/4</m:t>
                          </m:r>
                        </m:sup>
                      </m:sSup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h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𝑓𝑔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𝑝𝑣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𝑠𝑎𝑡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1/4</m:t>
                          </m:r>
                        </m:sup>
                      </m:sSup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𝑃𝑟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1/4</m:t>
                          </m:r>
                        </m:sup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733" y="2795017"/>
                <a:ext cx="7570534" cy="93878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76600" y="4142220"/>
                <a:ext cx="4635115" cy="10911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𝜌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sub>
                                  </m:s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𝜌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</m:e>
                      </m:ra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Laplace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length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4142220"/>
                <a:ext cx="4635115" cy="109119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74724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Film Boiling </a:t>
            </a:r>
            <a:r>
              <a:rPr lang="en-US" sz="3200" dirty="0" smtClean="0"/>
              <a:t>(Radiation Heat Transfer)</a:t>
            </a:r>
            <a:endParaRPr lang="en-US" sz="3200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42900" y="1637210"/>
            <a:ext cx="4495800" cy="190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 high surface temperatures (typically above 300°C), heat transfer across the vapor film by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radiation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becomes significant and needs to be considered.</a:t>
            </a:r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650705"/>
            <a:ext cx="24384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3484" y="4492080"/>
            <a:ext cx="2590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4" cstate="print"/>
          <a:srcRect b="27213"/>
          <a:stretch>
            <a:fillRect/>
          </a:stretch>
        </p:blipFill>
        <p:spPr bwMode="auto">
          <a:xfrm>
            <a:off x="5334000" y="1565038"/>
            <a:ext cx="353377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Group 15"/>
          <p:cNvGrpSpPr>
            <a:grpSpLocks/>
          </p:cNvGrpSpPr>
          <p:nvPr/>
        </p:nvGrpSpPr>
        <p:grpSpPr bwMode="auto">
          <a:xfrm>
            <a:off x="3303896" y="3714205"/>
            <a:ext cx="1828800" cy="533400"/>
            <a:chOff x="864" y="3966"/>
            <a:chExt cx="918" cy="222"/>
          </a:xfrm>
        </p:grpSpPr>
        <p:pic>
          <p:nvPicPr>
            <p:cNvPr id="15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64" y="3984"/>
              <a:ext cx="486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344" y="3966"/>
              <a:ext cx="438" cy="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8133887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57200"/>
            <a:ext cx="8571128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479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Boiling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Occurs at the </a:t>
            </a:r>
            <a:r>
              <a:rPr lang="en-US" i="1" dirty="0" smtClean="0">
                <a:solidFill>
                  <a:srgbClr val="0000FF"/>
                </a:solidFill>
              </a:rPr>
              <a:t>solid–liquid interface</a:t>
            </a:r>
            <a:r>
              <a:rPr lang="en-US" i="1" dirty="0" smtClean="0"/>
              <a:t> </a:t>
            </a:r>
            <a:r>
              <a:rPr lang="en-US" dirty="0" smtClean="0"/>
              <a:t>when a liquid is brought into contact with a surface maintained at a temperature sufficiently above the saturation temperature of the liquid.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 b="36170"/>
          <a:stretch>
            <a:fillRect/>
          </a:stretch>
        </p:blipFill>
        <p:spPr bwMode="auto">
          <a:xfrm>
            <a:off x="2286000" y="3886200"/>
            <a:ext cx="4114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156501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077200" cy="822325"/>
          </a:xfrm>
          <a:noFill/>
        </p:spPr>
        <p:txBody>
          <a:bodyPr/>
          <a:lstStyle/>
          <a:p>
            <a:pPr eaLnBrk="1" hangingPunct="1"/>
            <a:r>
              <a:rPr lang="en-US" sz="3200" dirty="0" smtClean="0"/>
              <a:t>Flow Boiling – of Interest in Nuclear Reactors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52400" y="1036638"/>
            <a:ext cx="4876800" cy="54403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In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flow boiling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the fluid is forced to move by an external source such as a pump as it undergoes a phase-change process.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It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exhibits the combined effects of convection and pool boiling.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External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flow</a:t>
            </a:r>
            <a:r>
              <a:rPr kumimoji="0" lang="tr-TR" sz="18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boiling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over a plate or cylinder is similar to pool boiling, but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the added motion increases both the nucleate boiling heat flux and the maximum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heat flux considerably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he higher the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v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elocity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the higher the nucleate boiling heat flux and the critical heat flux.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15000"/>
              </a:spcBef>
              <a:spcAft>
                <a:spcPct val="150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Internal flow boiling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commonly referred to as </a:t>
            </a:r>
            <a:r>
              <a:rPr kumimoji="0" lang="en-US" sz="18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two-phase flow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is much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more complicated in nature because there is no free surface for the vapor to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escape, and thus both the liquid and the vapor are forced to flow together.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/>
          <a:srcRect b="18841"/>
          <a:stretch>
            <a:fillRect/>
          </a:stretch>
        </p:blipFill>
        <p:spPr bwMode="auto">
          <a:xfrm>
            <a:off x="5029200" y="974725"/>
            <a:ext cx="3713163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0793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52400" y="533400"/>
            <a:ext cx="3810000" cy="518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The two-phase flow in a tube exhibits different flow boiling regimes, depending on the relative amounts of the liquid and the vapor phases.</a:t>
            </a: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Note that the tube contains a liquid before the bubbly flow regime and a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vapor after the mist-flow regime. </a:t>
            </a: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Heat transfer in those two cases can be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determined using the appropriate relations for single-phase convection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heat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transfer.</a:t>
            </a: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4325" y="685800"/>
            <a:ext cx="4791075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255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28600" y="2209800"/>
            <a:ext cx="47244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Slug flow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Bubbles coalesce into slugs of vapor.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Moderate mass qualities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Annular flow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Core of the flow consists of vapor only, and liquid adjacent to the walls.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Very high heat transfer coefficients</a:t>
            </a:r>
            <a:endParaRPr kumimoji="0" lang="en-US" sz="1800" b="0" i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Mist flow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sharp decrease in the heat transfer coefficient</a:t>
            </a:r>
            <a:endParaRPr kumimoji="0" lang="en-US" sz="1800" b="0" i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Vapor single-phase flow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The liquid phase is completely evaporated and vapor is superheated.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2112963"/>
            <a:ext cx="4105275" cy="398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8600" y="152400"/>
            <a:ext cx="8458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Tx/>
              <a:buChar char="•"/>
            </a:pPr>
            <a:r>
              <a:rPr lang="en-US" b="0" dirty="0"/>
              <a:t>Liquid single-phase flow </a:t>
            </a:r>
          </a:p>
          <a:p>
            <a:pPr marL="742950" lvl="1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Wingdings" pitchFamily="2" charset="2"/>
              <a:buChar char="ü"/>
            </a:pPr>
            <a:r>
              <a:rPr lang="en-US" b="0" dirty="0"/>
              <a:t>In the inlet region the liquid is </a:t>
            </a:r>
            <a:r>
              <a:rPr lang="en-US" b="0" dirty="0" err="1"/>
              <a:t>subcooled</a:t>
            </a:r>
            <a:r>
              <a:rPr lang="en-US" b="0" dirty="0"/>
              <a:t> and heat transfer to the liquid is by </a:t>
            </a:r>
            <a:r>
              <a:rPr lang="en-US" b="0" i="1" dirty="0"/>
              <a:t>forced convection </a:t>
            </a:r>
            <a:r>
              <a:rPr lang="en-US" b="0" dirty="0"/>
              <a:t>(assuming no </a:t>
            </a:r>
            <a:r>
              <a:rPr lang="en-US" b="0" dirty="0" err="1"/>
              <a:t>subcooled</a:t>
            </a:r>
            <a:r>
              <a:rPr lang="en-US" b="0" dirty="0"/>
              <a:t> boiling).</a:t>
            </a:r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Tx/>
              <a:buChar char="•"/>
            </a:pPr>
            <a:r>
              <a:rPr lang="en-US" b="0" dirty="0"/>
              <a:t>Bubbly flow</a:t>
            </a:r>
          </a:p>
          <a:p>
            <a:pPr marL="742950" lvl="1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Wingdings" pitchFamily="2" charset="2"/>
              <a:buChar char="ü"/>
            </a:pPr>
            <a:r>
              <a:rPr lang="en-US" b="0" dirty="0"/>
              <a:t>Individual bubbles</a:t>
            </a:r>
          </a:p>
          <a:p>
            <a:pPr marL="742950" lvl="1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Wingdings" pitchFamily="2" charset="2"/>
              <a:buChar char="ü"/>
            </a:pPr>
            <a:r>
              <a:rPr lang="en-US" b="0" dirty="0"/>
              <a:t>Low mass qualities</a:t>
            </a:r>
          </a:p>
        </p:txBody>
      </p:sp>
    </p:spTree>
    <p:extLst>
      <p:ext uri="{BB962C8B-B14F-4D97-AF65-F5344CB8AC3E}">
        <p14:creationId xmlns:p14="http://schemas.microsoft.com/office/powerpoint/2010/main" val="129959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Flow Regime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066799"/>
            <a:ext cx="5715000" cy="535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76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4874" y="1447800"/>
            <a:ext cx="2362200" cy="792162"/>
          </a:xfrm>
        </p:spPr>
        <p:txBody>
          <a:bodyPr/>
          <a:lstStyle/>
          <a:p>
            <a:r>
              <a:rPr lang="en-US" dirty="0" smtClean="0"/>
              <a:t>Flow Regime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094" y="152399"/>
            <a:ext cx="5789780" cy="646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39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0"/>
            <a:ext cx="8686801" cy="651510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867400" y="228600"/>
            <a:ext cx="3048001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6400800"/>
            <a:ext cx="42672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3326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Flow Map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143000"/>
            <a:ext cx="5622831" cy="51071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89631" y="5867400"/>
            <a:ext cx="19981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Hewitt and Roberts</a:t>
            </a:r>
          </a:p>
          <a:p>
            <a:r>
              <a:rPr lang="en-US" dirty="0" smtClean="0"/>
              <a:t>1969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578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/>
          <a:lstStyle/>
          <a:p>
            <a:pPr algn="l"/>
            <a:r>
              <a:rPr lang="en-US" sz="3200" dirty="0" smtClean="0"/>
              <a:t>Two Phase Flow Heat Transfer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792161"/>
            <a:ext cx="7543800" cy="561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1134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/>
          <a:lstStyle/>
          <a:p>
            <a:r>
              <a:rPr lang="en-US" sz="3200" dirty="0" smtClean="0"/>
              <a:t>Heat Transfer Correlation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38800"/>
          </a:xfrm>
        </p:spPr>
        <p:txBody>
          <a:bodyPr/>
          <a:lstStyle/>
          <a:p>
            <a:r>
              <a:rPr lang="en-US" sz="2400" u="sng" dirty="0"/>
              <a:t>Single phase liquid region</a:t>
            </a:r>
            <a:r>
              <a:rPr lang="en-US" sz="2400" dirty="0"/>
              <a:t>: </a:t>
            </a:r>
            <a:endParaRPr lang="en-US" sz="2400" dirty="0" smtClean="0"/>
          </a:p>
          <a:p>
            <a:pPr lvl="1"/>
            <a:r>
              <a:rPr lang="en-US" sz="2400" dirty="0" smtClean="0"/>
              <a:t>Use </a:t>
            </a:r>
            <a:r>
              <a:rPr lang="en-US" sz="2400" dirty="0"/>
              <a:t>a single phase heat transfer correlation appropriate for the </a:t>
            </a:r>
            <a:r>
              <a:rPr lang="en-US" sz="2400" dirty="0" smtClean="0"/>
              <a:t>geometry, fluid </a:t>
            </a:r>
            <a:r>
              <a:rPr lang="en-US" sz="2400" dirty="0"/>
              <a:t>and flow regime (turbulent vs laminar) present in the channel</a:t>
            </a:r>
            <a:r>
              <a:rPr lang="en-US" sz="2400" dirty="0" smtClean="0"/>
              <a:t>. (e.g. </a:t>
            </a:r>
            <a:r>
              <a:rPr lang="en-US" sz="2400" dirty="0" err="1"/>
              <a:t>Dittus</a:t>
            </a:r>
            <a:r>
              <a:rPr lang="en-US" sz="2400" dirty="0"/>
              <a:t> </a:t>
            </a:r>
            <a:r>
              <a:rPr lang="en-US" sz="2400" dirty="0" err="1" smtClean="0"/>
              <a:t>Boelter</a:t>
            </a:r>
            <a:r>
              <a:rPr lang="en-US" sz="2400" dirty="0" smtClean="0"/>
              <a:t> correlation)</a:t>
            </a:r>
            <a:endParaRPr lang="en-US" sz="2400" dirty="0"/>
          </a:p>
          <a:p>
            <a:r>
              <a:rPr lang="en-US" sz="2400" u="sng" dirty="0"/>
              <a:t>Two phase region</a:t>
            </a:r>
            <a:r>
              <a:rPr lang="en-US" sz="2400" dirty="0"/>
              <a:t>: </a:t>
            </a:r>
            <a:endParaRPr lang="en-US" sz="2400" dirty="0" smtClean="0"/>
          </a:p>
          <a:p>
            <a:pPr lvl="1"/>
            <a:r>
              <a:rPr lang="en-US" sz="2400" dirty="0" smtClean="0"/>
              <a:t>For </a:t>
            </a:r>
            <a:r>
              <a:rPr lang="en-US" sz="2400" dirty="0"/>
              <a:t>this region (from the onset of nucleate boiling to the point of </a:t>
            </a:r>
            <a:r>
              <a:rPr lang="en-US" sz="2400" dirty="0" err="1"/>
              <a:t>dryout</a:t>
            </a:r>
            <a:r>
              <a:rPr lang="en-US" sz="2400" dirty="0"/>
              <a:t>), we can </a:t>
            </a:r>
            <a:r>
              <a:rPr lang="en-US" sz="2400" dirty="0" smtClean="0"/>
              <a:t>use </a:t>
            </a:r>
            <a:r>
              <a:rPr lang="en-US" sz="2400" dirty="0" err="1" smtClean="0"/>
              <a:t>Klimenko’s</a:t>
            </a:r>
            <a:r>
              <a:rPr lang="en-US" sz="2400" dirty="0" smtClean="0"/>
              <a:t> </a:t>
            </a:r>
            <a:r>
              <a:rPr lang="en-US" sz="2400" dirty="0"/>
              <a:t>correlation. </a:t>
            </a:r>
            <a:endParaRPr lang="en-US" sz="2400" dirty="0" smtClean="0"/>
          </a:p>
          <a:p>
            <a:pPr lvl="1"/>
            <a:r>
              <a:rPr lang="en-US" sz="2400" dirty="0" err="1" smtClean="0"/>
              <a:t>Klimenko’s</a:t>
            </a:r>
            <a:r>
              <a:rPr lang="en-US" sz="2400" dirty="0" smtClean="0"/>
              <a:t> correlation </a:t>
            </a:r>
            <a:r>
              <a:rPr lang="en-US" sz="2400" dirty="0"/>
              <a:t>distinguishes between two </a:t>
            </a:r>
            <a:r>
              <a:rPr lang="en-US" sz="2400" dirty="0" err="1"/>
              <a:t>subregions</a:t>
            </a:r>
            <a:r>
              <a:rPr lang="en-US" sz="2400" dirty="0"/>
              <a:t>: </a:t>
            </a:r>
            <a:endParaRPr lang="en-US" sz="2400" dirty="0" smtClean="0"/>
          </a:p>
          <a:p>
            <a:pPr lvl="2"/>
            <a:r>
              <a:rPr lang="en-US" dirty="0"/>
              <a:t>N</a:t>
            </a:r>
            <a:r>
              <a:rPr lang="en-US" dirty="0" smtClean="0"/>
              <a:t>ucleate boiling </a:t>
            </a:r>
            <a:r>
              <a:rPr lang="en-US" dirty="0"/>
              <a:t>dominated </a:t>
            </a:r>
            <a:r>
              <a:rPr lang="en-US" dirty="0" err="1"/>
              <a:t>subregion</a:t>
            </a:r>
            <a:r>
              <a:rPr lang="en-US" dirty="0"/>
              <a:t> (roughly corresponding to bubbly and plug flow) </a:t>
            </a:r>
            <a:endParaRPr lang="en-US" dirty="0" smtClean="0"/>
          </a:p>
          <a:p>
            <a:pPr lvl="2"/>
            <a:r>
              <a:rPr lang="en-US" dirty="0"/>
              <a:t>F</a:t>
            </a:r>
            <a:r>
              <a:rPr lang="en-US" dirty="0" smtClean="0"/>
              <a:t>orced evaporation dominated </a:t>
            </a:r>
            <a:r>
              <a:rPr lang="en-US" dirty="0" err="1"/>
              <a:t>subregion</a:t>
            </a:r>
            <a:r>
              <a:rPr lang="en-US" dirty="0"/>
              <a:t> (roughly corresponding to annular flow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0284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sz="3200" dirty="0" err="1" smtClean="0"/>
              <a:t>Klimenko</a:t>
            </a:r>
            <a:r>
              <a:rPr lang="en-US" sz="3200" dirty="0" smtClean="0"/>
              <a:t> Correlation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3209" y="1228675"/>
            <a:ext cx="2207832" cy="762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245" y="2699601"/>
            <a:ext cx="4564845" cy="1143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245" y="4551527"/>
            <a:ext cx="4034062" cy="12698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2397" y="1351127"/>
            <a:ext cx="46594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Along with Newton’s Law of Cooling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04800" y="2150037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Klimenko</a:t>
            </a:r>
            <a:r>
              <a:rPr lang="en-US" sz="2400" dirty="0" smtClean="0"/>
              <a:t> correlation for Nucleate Boiling Dominated </a:t>
            </a:r>
            <a:r>
              <a:rPr lang="en-US" sz="2400" dirty="0" err="1" smtClean="0"/>
              <a:t>Subregion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288878" y="3930500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Klimenko</a:t>
            </a:r>
            <a:r>
              <a:rPr lang="en-US" sz="2400" dirty="0" smtClean="0"/>
              <a:t> correlation for Forced Evaporation </a:t>
            </a:r>
            <a:r>
              <a:rPr lang="en-US" sz="2400" dirty="0" err="1" smtClean="0"/>
              <a:t>Subregion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58195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342622"/>
            <a:ext cx="8229600" cy="486178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/>
              <a:t>Newton's Law of Cooling</a:t>
            </a:r>
            <a:endParaRPr lang="en-US" sz="2400" b="1" dirty="0"/>
          </a:p>
        </p:txBody>
      </p: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345743" y="3480212"/>
            <a:ext cx="8229600" cy="2457508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dirty="0" err="1" smtClean="0"/>
              <a:t>T</a:t>
            </a:r>
            <a:r>
              <a:rPr lang="en-US" sz="1800" dirty="0" err="1" smtClean="0"/>
              <a:t>s</a:t>
            </a:r>
            <a:r>
              <a:rPr lang="en-US" dirty="0" smtClean="0"/>
              <a:t>  = Temperature of heating surface</a:t>
            </a:r>
          </a:p>
          <a:p>
            <a:pPr>
              <a:buNone/>
            </a:pPr>
            <a:r>
              <a:rPr lang="en-US" dirty="0" err="1" smtClean="0"/>
              <a:t>T</a:t>
            </a:r>
            <a:r>
              <a:rPr lang="en-US" sz="1800" dirty="0" err="1" smtClean="0"/>
              <a:t>sat</a:t>
            </a:r>
            <a:r>
              <a:rPr lang="en-US" dirty="0" smtClean="0"/>
              <a:t>= Saturation temp of liquid</a:t>
            </a:r>
          </a:p>
          <a:p>
            <a:pPr algn="just">
              <a:buNone/>
            </a:pPr>
            <a:r>
              <a:rPr lang="en-US" dirty="0" smtClean="0">
                <a:solidFill>
                  <a:schemeClr val="tx1"/>
                </a:solidFill>
              </a:rPr>
              <a:t>h   = conve</a:t>
            </a:r>
            <a:r>
              <a:rPr lang="en-US" dirty="0" smtClean="0"/>
              <a:t>ctive heat transfer coefficient.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609600"/>
            <a:ext cx="8229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en-US" sz="3200" i="1" dirty="0">
                <a:cs typeface="Times New Roman" panose="02020603050405020304" pitchFamily="18" charset="0"/>
              </a:rPr>
              <a:t>B</a:t>
            </a:r>
            <a:r>
              <a:rPr lang="en-US" altLang="en-US" sz="3200" i="1" dirty="0">
                <a:cs typeface="Times New Roman" panose="02020603050405020304" pitchFamily="18" charset="0"/>
              </a:rPr>
              <a:t>oiling heat flux </a:t>
            </a:r>
            <a:r>
              <a:rPr lang="en-US" altLang="en-US" sz="3200" dirty="0">
                <a:cs typeface="Times New Roman" panose="02020603050405020304" pitchFamily="18" charset="0"/>
              </a:rPr>
              <a:t>from a solid surface</a:t>
            </a:r>
            <a:r>
              <a:rPr lang="tr-TR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>
                <a:cs typeface="Times New Roman" panose="02020603050405020304" pitchFamily="18" charset="0"/>
              </a:rPr>
              <a:t>to the fluid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57200" y="2036316"/>
                <a:ext cx="5425203" cy="4802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𝑏𝑜𝑖𝑙𝑖𝑛𝑔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b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𝑠𝑎𝑡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h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𝑒𝑥𝑐𝑒𝑠𝑠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036316"/>
                <a:ext cx="5425203" cy="48026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381000" y="2792436"/>
                <a:ext cx="319888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𝑒𝑥𝑐𝑒𝑠𝑠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𝑠𝑎𝑡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2792436"/>
                <a:ext cx="3198889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3606047" y="2843936"/>
            <a:ext cx="33039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= Excess temperature</a:t>
            </a:r>
          </a:p>
        </p:txBody>
      </p:sp>
    </p:spTree>
    <p:extLst>
      <p:ext uri="{BB962C8B-B14F-4D97-AF65-F5344CB8AC3E}">
        <p14:creationId xmlns:p14="http://schemas.microsoft.com/office/powerpoint/2010/main" val="13629823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057399"/>
            <a:ext cx="3810000" cy="3440157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sz="3200" dirty="0" err="1" smtClean="0"/>
              <a:t>Klimenko</a:t>
            </a:r>
            <a:r>
              <a:rPr lang="en-US" sz="3200" dirty="0" smtClean="0"/>
              <a:t> Correlation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04800" y="1319325"/>
                <a:ext cx="8382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Where the parameters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𝑃𝑒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𝑅𝑒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400" dirty="0" smtClean="0"/>
                  <a:t> are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319325"/>
                <a:ext cx="8382000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1091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55965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87573"/>
            <a:ext cx="8229600" cy="487362"/>
          </a:xfrm>
        </p:spPr>
        <p:txBody>
          <a:bodyPr/>
          <a:lstStyle/>
          <a:p>
            <a:pPr algn="l"/>
            <a:r>
              <a:rPr lang="en-US" sz="3200" dirty="0" smtClean="0"/>
              <a:t>Two Phase Flow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7162800" y="838200"/>
            <a:ext cx="1322652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865806" y="46630"/>
            <a:ext cx="3860800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/>
              <a:t>Important Parameters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7010400" y="574935"/>
            <a:ext cx="1828800" cy="339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866797" y="6172200"/>
            <a:ext cx="61865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159" y="574935"/>
            <a:ext cx="8686082" cy="591263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05159" y="574935"/>
            <a:ext cx="2971441" cy="26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100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563563"/>
          </a:xfrm>
        </p:spPr>
        <p:txBody>
          <a:bodyPr/>
          <a:lstStyle/>
          <a:p>
            <a:pPr algn="l"/>
            <a:r>
              <a:rPr lang="en-US" sz="3200" dirty="0" smtClean="0"/>
              <a:t>Continued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45829"/>
            <a:ext cx="8239507" cy="593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67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81000"/>
            <a:ext cx="8762588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2221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Two Phase Pressure Drop Correlations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Martinelli</a:t>
            </a:r>
            <a:r>
              <a:rPr lang="en-US" dirty="0" smtClean="0"/>
              <a:t> – Lockhart</a:t>
            </a:r>
          </a:p>
          <a:p>
            <a:r>
              <a:rPr lang="en-US" dirty="0" smtClean="0"/>
              <a:t>Nelson – </a:t>
            </a:r>
            <a:r>
              <a:rPr lang="en-US" dirty="0" err="1" smtClean="0"/>
              <a:t>Martinelli</a:t>
            </a:r>
            <a:endParaRPr lang="en-US" dirty="0" smtClean="0"/>
          </a:p>
          <a:p>
            <a:r>
              <a:rPr lang="en-US" dirty="0" smtClean="0"/>
              <a:t>Chisholm – Laird</a:t>
            </a:r>
          </a:p>
          <a:p>
            <a:r>
              <a:rPr lang="en-US" dirty="0" smtClean="0"/>
              <a:t>Ueda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3110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72955"/>
            <a:ext cx="8737600" cy="6553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943600" y="293427"/>
            <a:ext cx="3022600" cy="3366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6477000"/>
            <a:ext cx="42672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1053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sz="3200" dirty="0" smtClean="0"/>
              <a:t>Lockhart-</a:t>
            </a:r>
            <a:r>
              <a:rPr lang="en-US" sz="3200" dirty="0" err="1" smtClean="0"/>
              <a:t>Martinelli</a:t>
            </a:r>
            <a:r>
              <a:rPr lang="en-US" sz="3200" dirty="0" smtClean="0"/>
              <a:t> Variation Curve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990600"/>
            <a:ext cx="5334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11796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19200"/>
            <a:ext cx="8526899" cy="48095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381000"/>
            <a:ext cx="45509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Boiling Crisis for LWR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9000570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381000"/>
            <a:ext cx="76284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Evaluation by Local Heat Flux (PWR)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11" y="1115759"/>
            <a:ext cx="8746590" cy="498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44606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50" y="457200"/>
            <a:ext cx="8206000" cy="600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083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Classification of Boiling</a:t>
            </a:r>
            <a:endParaRPr lang="en-US" b="1" dirty="0"/>
          </a:p>
        </p:txBody>
      </p: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1) Based on Bulk Fluid Motion</a:t>
            </a:r>
          </a:p>
          <a:p>
            <a:pPr>
              <a:buNone/>
            </a:pPr>
            <a:r>
              <a:rPr lang="en-US" dirty="0" smtClean="0"/>
              <a:t>   a. Pool Boiling </a:t>
            </a:r>
          </a:p>
          <a:p>
            <a:pPr>
              <a:buNone/>
            </a:pPr>
            <a:r>
              <a:rPr lang="en-US" dirty="0" smtClean="0"/>
              <a:t>   b. Flow Boiling </a:t>
            </a:r>
          </a:p>
          <a:p>
            <a:pPr marL="596646" indent="-514350">
              <a:buNone/>
            </a:pPr>
            <a:endParaRPr lang="en-US" dirty="0" smtClean="0"/>
          </a:p>
          <a:p>
            <a:pPr marL="596646" indent="-514350">
              <a:buNone/>
            </a:pPr>
            <a:r>
              <a:rPr lang="en-US" dirty="0" smtClean="0"/>
              <a:t>2) Based on Bulk liquid temperature </a:t>
            </a:r>
          </a:p>
          <a:p>
            <a:pPr marL="596646" indent="-514350">
              <a:buNone/>
            </a:pPr>
            <a:r>
              <a:rPr lang="en-US" dirty="0" smtClean="0"/>
              <a:t>  a. Sub-cooled Boiling </a:t>
            </a:r>
          </a:p>
          <a:p>
            <a:pPr marL="596646" indent="-514350">
              <a:buNone/>
            </a:pPr>
            <a:r>
              <a:rPr lang="en-US" dirty="0" smtClean="0"/>
              <a:t>  b. Saturated Boiling 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6406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81000"/>
            <a:ext cx="8445594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44067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421564"/>
            <a:ext cx="8055594" cy="617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03773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533400"/>
            <a:ext cx="8510954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412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99" y="457200"/>
            <a:ext cx="7942543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22124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57200"/>
            <a:ext cx="859398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39068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81000"/>
            <a:ext cx="8537194" cy="612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94957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Thermal Crisis Summary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00400" y="6176952"/>
            <a:ext cx="2975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MDNBR &gt; 1.17 (Japan)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130" y="977383"/>
            <a:ext cx="8063670" cy="520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43201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87144-F79A-4128-BAE1-D2B207EC44A9}" type="slidenum">
              <a:rPr lang="en-US"/>
              <a:pPr/>
              <a:t>67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1430148"/>
            <a:ext cx="4382465" cy="43114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flipH="1">
            <a:off x="304800" y="1554481"/>
            <a:ext cx="3124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Nucleation Sites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Pool, Flow Boiling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Excess Temperature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Boiling Curve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Boiling Crisis (CHF)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DNB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DNBR, CPR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Two-phase flow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Flow Regime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Heat Flux, Pressure Drop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Correlations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92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 smtClean="0"/>
              <a:t>Cengel</a:t>
            </a:r>
            <a:r>
              <a:rPr lang="en-US" sz="2000" dirty="0" smtClean="0"/>
              <a:t>, Heat Transfer, A Practical Approach, McGraw Hill</a:t>
            </a:r>
          </a:p>
          <a:p>
            <a:r>
              <a:rPr lang="en-US" sz="2000" dirty="0" err="1" smtClean="0"/>
              <a:t>Incropera</a:t>
            </a:r>
            <a:r>
              <a:rPr lang="en-US" sz="2000" dirty="0" smtClean="0"/>
              <a:t>, DeWitt, Foundations of Heat Transfer, Wiley</a:t>
            </a:r>
          </a:p>
          <a:p>
            <a:r>
              <a:rPr lang="en-US" sz="2000" dirty="0" err="1" smtClean="0"/>
              <a:t>Buongiorno</a:t>
            </a:r>
            <a:r>
              <a:rPr lang="en-US" sz="2000" dirty="0" smtClean="0"/>
              <a:t>, Notes on Two Phase Flow, Boiling Heat Transfer, and Boiling Crises in PWRs and BWRs, MIT</a:t>
            </a:r>
          </a:p>
          <a:p>
            <a:r>
              <a:rPr lang="en-US" sz="2000" dirty="0" err="1"/>
              <a:t>Buongiorno</a:t>
            </a:r>
            <a:r>
              <a:rPr lang="en-US" sz="2000" dirty="0"/>
              <a:t>, </a:t>
            </a:r>
            <a:r>
              <a:rPr lang="en-US" sz="2000" dirty="0" smtClean="0"/>
              <a:t>Boiling Crisis in LWRs, MIT</a:t>
            </a:r>
          </a:p>
          <a:p>
            <a:r>
              <a:rPr lang="en-US" sz="2000" dirty="0" smtClean="0"/>
              <a:t>Reactor </a:t>
            </a:r>
            <a:r>
              <a:rPr lang="en-US" sz="2000" dirty="0"/>
              <a:t>Thermal Engineering </a:t>
            </a:r>
            <a:r>
              <a:rPr lang="en-US" sz="2000" dirty="0" err="1"/>
              <a:t>IIb</a:t>
            </a:r>
            <a:r>
              <a:rPr lang="en-US" sz="2000" dirty="0"/>
              <a:t>, ITP @ JAEA, August 2010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4679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Pool Boiling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Boiling in absence of bulk fluid flow</a:t>
            </a:r>
          </a:p>
          <a:p>
            <a:r>
              <a:rPr lang="en-US" dirty="0" smtClean="0"/>
              <a:t>Fluid body is stationary</a:t>
            </a:r>
          </a:p>
          <a:p>
            <a:r>
              <a:rPr lang="en-US" dirty="0" smtClean="0"/>
              <a:t>Any possible fluid motion will be due to natural convection currents</a:t>
            </a:r>
          </a:p>
          <a:p>
            <a:r>
              <a:rPr lang="en-US" dirty="0" smtClean="0"/>
              <a:t>E.g. boiling of water in a pan on stove</a:t>
            </a:r>
          </a:p>
          <a:p>
            <a:endParaRPr lang="en-US" dirty="0" smtClean="0"/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b="15625"/>
          <a:stretch>
            <a:fillRect/>
          </a:stretch>
        </p:blipFill>
        <p:spPr bwMode="auto">
          <a:xfrm>
            <a:off x="2743200" y="4419600"/>
            <a:ext cx="3505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4/22/2013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67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Flow Boiling/Forced Convection Boiling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Boiling in presence of bulk fluid flow</a:t>
            </a:r>
          </a:p>
          <a:p>
            <a:r>
              <a:rPr lang="en-US" dirty="0" smtClean="0"/>
              <a:t>Fluid is forced to flow in a heated pipe or over a surface by pump etc</a:t>
            </a:r>
          </a:p>
          <a:p>
            <a:r>
              <a:rPr lang="en-US" dirty="0" smtClean="0"/>
              <a:t>Convection effects will be present 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/>
          <a:srcRect b="10811"/>
          <a:stretch>
            <a:fillRect/>
          </a:stretch>
        </p:blipFill>
        <p:spPr bwMode="auto">
          <a:xfrm>
            <a:off x="2819400" y="4038600"/>
            <a:ext cx="35814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4/22/2013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55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Sub-cooled Boiling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Boiling is sub-cooled if temperature of main body of fluid is below the saturation temp </a:t>
            </a:r>
            <a:r>
              <a:rPr lang="en-US" dirty="0" err="1" smtClean="0"/>
              <a:t>T</a:t>
            </a:r>
            <a:r>
              <a:rPr lang="en-US" sz="1800" dirty="0" err="1" smtClean="0"/>
              <a:t>sat</a:t>
            </a:r>
            <a:r>
              <a:rPr lang="en-US" sz="1800" dirty="0" smtClean="0"/>
              <a:t>  </a:t>
            </a:r>
            <a:r>
              <a:rPr lang="en-US" sz="2800" dirty="0" smtClean="0"/>
              <a:t>(i.e. bulk of liquid is sub-cooled)</a:t>
            </a:r>
          </a:p>
          <a:p>
            <a:r>
              <a:rPr lang="en-US" dirty="0" smtClean="0"/>
              <a:t>It occurs at early stages of boiling</a:t>
            </a:r>
          </a:p>
          <a:p>
            <a:r>
              <a:rPr lang="en-US" dirty="0" smtClean="0"/>
              <a:t>Bubbles formation and disappearance near hot surface </a:t>
            </a:r>
          </a:p>
          <a:p>
            <a:r>
              <a:rPr lang="en-US" dirty="0" smtClean="0"/>
              <a:t>Bubbles disappear as they transfer heat to surrounding sub-cooled liquid </a:t>
            </a:r>
          </a:p>
          <a:p>
            <a:r>
              <a:rPr lang="en-US" dirty="0" smtClean="0"/>
              <a:t>Boiling is confined to locality of hot surface so also called local boiling 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4/22/2013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5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10151</TotalTime>
  <Words>1948</Words>
  <Application>Microsoft Office PowerPoint</Application>
  <PresentationFormat>On-screen Show (4:3)</PresentationFormat>
  <Paragraphs>243</Paragraphs>
  <Slides>68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6" baseType="lpstr">
      <vt:lpstr>Arial</vt:lpstr>
      <vt:lpstr>Calibri</vt:lpstr>
      <vt:lpstr>Cambria Math</vt:lpstr>
      <vt:lpstr>Symbol</vt:lpstr>
      <vt:lpstr>SymbolMT</vt:lpstr>
      <vt:lpstr>Times New Roman</vt:lpstr>
      <vt:lpstr>Wingdings</vt:lpstr>
      <vt:lpstr>UTMocw template</vt:lpstr>
      <vt:lpstr>Boiling Heat Transfer</vt:lpstr>
      <vt:lpstr>Introduction</vt:lpstr>
      <vt:lpstr>Objectives</vt:lpstr>
      <vt:lpstr>Boiling</vt:lpstr>
      <vt:lpstr>Newton's Law of Cooling</vt:lpstr>
      <vt:lpstr>Classification of Boiling</vt:lpstr>
      <vt:lpstr>Pool Boiling </vt:lpstr>
      <vt:lpstr>Flow Boiling/Forced Convection Boiling </vt:lpstr>
      <vt:lpstr>Sub-cooled Boiling</vt:lpstr>
      <vt:lpstr>Contd…</vt:lpstr>
      <vt:lpstr>Inception of Boiling</vt:lpstr>
      <vt:lpstr>Nucleation Sites</vt:lpstr>
      <vt:lpstr>Saturated/Bulk Boiling </vt:lpstr>
      <vt:lpstr>Boiling Curve for Pool Boiling </vt:lpstr>
      <vt:lpstr>Boiling Curve</vt:lpstr>
      <vt:lpstr>PowerPoint Presentation</vt:lpstr>
      <vt:lpstr>Boiling Curve</vt:lpstr>
      <vt:lpstr>Boiling Curve</vt:lpstr>
      <vt:lpstr>Boiling Curve</vt:lpstr>
      <vt:lpstr>Natural Convection Boiling  (to Point A on the Boiling Curve)</vt:lpstr>
      <vt:lpstr>PowerPoint Presentation</vt:lpstr>
      <vt:lpstr>PowerPoint Presentation</vt:lpstr>
      <vt:lpstr>Boiling Crisis</vt:lpstr>
      <vt:lpstr>Burnout Phenomenon</vt:lpstr>
      <vt:lpstr>Transition Boiling (between Points C and D)</vt:lpstr>
      <vt:lpstr>Film Boiling (beyond Point D)</vt:lpstr>
      <vt:lpstr>Leidenfrost Effect</vt:lpstr>
      <vt:lpstr>Boiling Curve Hysteresis</vt:lpstr>
      <vt:lpstr>Burnout Phenomenon</vt:lpstr>
      <vt:lpstr>PowerPoint Presentation</vt:lpstr>
      <vt:lpstr>Heat Transfer Correlations in Pool Boiling</vt:lpstr>
      <vt:lpstr>Rohsenow Correlation for Nucleate Boiling</vt:lpstr>
      <vt:lpstr>Constants for Rohsenow</vt:lpstr>
      <vt:lpstr>Nucleate Boiling, High Pressures</vt:lpstr>
      <vt:lpstr>Critical Heat Flux for Nucleate Boiling</vt:lpstr>
      <vt:lpstr>Minimum Heat Flux</vt:lpstr>
      <vt:lpstr>Film Boiling</vt:lpstr>
      <vt:lpstr>Film Boiling (Radiation Heat Transfer)</vt:lpstr>
      <vt:lpstr>PowerPoint Presentation</vt:lpstr>
      <vt:lpstr>Flow Boiling – of Interest in Nuclear Reactors</vt:lpstr>
      <vt:lpstr>PowerPoint Presentation</vt:lpstr>
      <vt:lpstr>PowerPoint Presentation</vt:lpstr>
      <vt:lpstr>Flow Regime</vt:lpstr>
      <vt:lpstr>Flow Regime</vt:lpstr>
      <vt:lpstr>PowerPoint Presentation</vt:lpstr>
      <vt:lpstr>Flow Map</vt:lpstr>
      <vt:lpstr>Two Phase Flow Heat Transfer</vt:lpstr>
      <vt:lpstr>Heat Transfer Correlation</vt:lpstr>
      <vt:lpstr>Klimenko Correlation</vt:lpstr>
      <vt:lpstr>Klimenko Correlation</vt:lpstr>
      <vt:lpstr>Two Phase Flow</vt:lpstr>
      <vt:lpstr>Continued</vt:lpstr>
      <vt:lpstr>PowerPoint Presentation</vt:lpstr>
      <vt:lpstr>Two Phase Pressure Drop Correlations</vt:lpstr>
      <vt:lpstr>PowerPoint Presentation</vt:lpstr>
      <vt:lpstr>Lockhart-Martinelli Variation Curve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Thermal Crisis Summary</vt:lpstr>
      <vt:lpstr>Summary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Mohsin</cp:lastModifiedBy>
  <cp:revision>137</cp:revision>
  <cp:lastPrinted>2013-12-01T00:43:36Z</cp:lastPrinted>
  <dcterms:created xsi:type="dcterms:W3CDTF">2013-08-28T02:41:09Z</dcterms:created>
  <dcterms:modified xsi:type="dcterms:W3CDTF">2016-01-11T08:19:10Z</dcterms:modified>
</cp:coreProperties>
</file>