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0"/>
  </p:notesMasterIdLst>
  <p:handoutMasterIdLst>
    <p:handoutMasterId r:id="rId71"/>
  </p:handoutMasterIdLst>
  <p:sldIdLst>
    <p:sldId id="683" r:id="rId2"/>
    <p:sldId id="257" r:id="rId3"/>
    <p:sldId id="708" r:id="rId4"/>
    <p:sldId id="684" r:id="rId5"/>
    <p:sldId id="689" r:id="rId6"/>
    <p:sldId id="699" r:id="rId7"/>
    <p:sldId id="550" r:id="rId8"/>
    <p:sldId id="558" r:id="rId9"/>
    <p:sldId id="557" r:id="rId10"/>
    <p:sldId id="692" r:id="rId11"/>
    <p:sldId id="705" r:id="rId12"/>
    <p:sldId id="690" r:id="rId13"/>
    <p:sldId id="691" r:id="rId14"/>
    <p:sldId id="556" r:id="rId15"/>
    <p:sldId id="555" r:id="rId16"/>
    <p:sldId id="554" r:id="rId17"/>
    <p:sldId id="610" r:id="rId18"/>
    <p:sldId id="693" r:id="rId19"/>
    <p:sldId id="609" r:id="rId20"/>
    <p:sldId id="694" r:id="rId21"/>
    <p:sldId id="695" r:id="rId22"/>
    <p:sldId id="688" r:id="rId23"/>
    <p:sldId id="685" r:id="rId24"/>
    <p:sldId id="686" r:id="rId25"/>
    <p:sldId id="706" r:id="rId26"/>
    <p:sldId id="696" r:id="rId27"/>
    <p:sldId id="697" r:id="rId28"/>
    <p:sldId id="627" r:id="rId29"/>
    <p:sldId id="630" r:id="rId30"/>
    <p:sldId id="631" r:id="rId31"/>
    <p:sldId id="632" r:id="rId32"/>
    <p:sldId id="633" r:id="rId33"/>
    <p:sldId id="634" r:id="rId34"/>
    <p:sldId id="698" r:id="rId35"/>
    <p:sldId id="640" r:id="rId36"/>
    <p:sldId id="641" r:id="rId37"/>
    <p:sldId id="642" r:id="rId38"/>
    <p:sldId id="643" r:id="rId39"/>
    <p:sldId id="701" r:id="rId40"/>
    <p:sldId id="651" r:id="rId41"/>
    <p:sldId id="653" r:id="rId42"/>
    <p:sldId id="656" r:id="rId43"/>
    <p:sldId id="657" r:id="rId44"/>
    <p:sldId id="658" r:id="rId45"/>
    <p:sldId id="659" r:id="rId46"/>
    <p:sldId id="660" r:id="rId47"/>
    <p:sldId id="661" r:id="rId48"/>
    <p:sldId id="662" r:id="rId49"/>
    <p:sldId id="663" r:id="rId50"/>
    <p:sldId id="664" r:id="rId51"/>
    <p:sldId id="665" r:id="rId52"/>
    <p:sldId id="703" r:id="rId53"/>
    <p:sldId id="670" r:id="rId54"/>
    <p:sldId id="671" r:id="rId55"/>
    <p:sldId id="672" r:id="rId56"/>
    <p:sldId id="673" r:id="rId57"/>
    <p:sldId id="674" r:id="rId58"/>
    <p:sldId id="676" r:id="rId59"/>
    <p:sldId id="707" r:id="rId60"/>
    <p:sldId id="677" r:id="rId61"/>
    <p:sldId id="679" r:id="rId62"/>
    <p:sldId id="700" r:id="rId63"/>
    <p:sldId id="680" r:id="rId64"/>
    <p:sldId id="702" r:id="rId65"/>
    <p:sldId id="681" r:id="rId66"/>
    <p:sldId id="682" r:id="rId67"/>
    <p:sldId id="704" r:id="rId68"/>
    <p:sldId id="616" r:id="rId6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CC00CC"/>
    <a:srgbClr val="B2B2B2"/>
    <a:srgbClr val="006600"/>
    <a:srgbClr val="33CC33"/>
    <a:srgbClr val="FF6600"/>
    <a:srgbClr val="FF00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56" autoAdjust="0"/>
    <p:restoredTop sz="94683" autoAdjust="0"/>
  </p:normalViewPr>
  <p:slideViewPr>
    <p:cSldViewPr>
      <p:cViewPr varScale="1">
        <p:scale>
          <a:sx n="70" d="100"/>
          <a:sy n="70" d="100"/>
        </p:scale>
        <p:origin x="147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fld id="{4E56DC6E-B5C7-40BA-A3BE-820F8C7134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2265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fld id="{C3051852-D7D5-4C3B-97C8-FD24093A5B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17146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5688C63-611B-4077-ACF3-F10C2F7ED45A}" type="slidenum">
              <a:rPr lang="en-US" altLang="en-US" smtClean="0"/>
              <a:pPr>
                <a:spcBef>
                  <a:spcPct val="0"/>
                </a:spcBef>
              </a:pPr>
              <a:t>2</a:t>
            </a:fld>
            <a:endParaRPr lang="en-US" altLang="en-US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990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5688C63-611B-4077-ACF3-F10C2F7ED45A}" type="slidenum">
              <a:rPr lang="en-US" altLang="en-US" smtClean="0"/>
              <a:pPr>
                <a:spcBef>
                  <a:spcPct val="0"/>
                </a:spcBef>
              </a:pPr>
              <a:t>3</a:t>
            </a:fld>
            <a:endParaRPr lang="en-US" altLang="en-US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066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70AA02E-5125-4081-907B-4ACC2DD9ABF9}" type="slidenum">
              <a:rPr lang="en-US" altLang="en-US" b="0" smtClean="0"/>
              <a:pPr/>
              <a:t>4</a:t>
            </a:fld>
            <a:endParaRPr lang="en-US" altLang="en-US" b="0" smtClean="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0631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CB518F4-B8AA-43A8-BA24-476ECBFDC43E}" type="slidenum">
              <a:rPr lang="en-US" altLang="en-US" b="0" smtClean="0"/>
              <a:pPr/>
              <a:t>21</a:t>
            </a:fld>
            <a:endParaRPr lang="en-US" altLang="en-US" b="0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1607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61CA9F4-0BAC-43E9-AE7B-2CF0D75D02C3}" type="slidenum">
              <a:rPr lang="en-US" altLang="en-US" b="0" smtClean="0"/>
              <a:pPr/>
              <a:t>22</a:t>
            </a:fld>
            <a:endParaRPr lang="en-US" altLang="en-US" b="0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3514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4E99A92-80C8-4C47-9159-5A57C8031753}" type="slidenum">
              <a:rPr lang="en-US" altLang="en-US" b="0" smtClean="0"/>
              <a:pPr/>
              <a:t>23</a:t>
            </a:fld>
            <a:endParaRPr lang="en-US" altLang="en-US" b="0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8504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380B161-54D4-4F16-A821-52D0E7EC3C70}" type="slidenum">
              <a:rPr lang="en-US" altLang="en-US" b="0" smtClean="0"/>
              <a:pPr/>
              <a:t>24</a:t>
            </a:fld>
            <a:endParaRPr lang="en-US" altLang="en-US" b="0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331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6A86C03-0E14-4BD6-9903-AC59972D99C4}" type="slidenum">
              <a:rPr lang="en-US" altLang="en-US" smtClean="0"/>
              <a:pPr>
                <a:spcBef>
                  <a:spcPct val="0"/>
                </a:spcBef>
              </a:pPr>
              <a:t>68</a:t>
            </a:fld>
            <a:endParaRPr lang="en-US" altLang="en-US" smtClean="0"/>
          </a:p>
        </p:txBody>
      </p:sp>
      <p:sp>
        <p:nvSpPr>
          <p:cNvPr id="7680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73A20DE-22AC-449E-A7BC-490FBB93787F}" type="slidenum">
              <a:rPr lang="en-US" altLang="en-US" b="0"/>
              <a:pPr algn="r" eaLnBrk="1" hangingPunct="1">
                <a:spcBef>
                  <a:spcPct val="0"/>
                </a:spcBef>
              </a:pPr>
              <a:t>68</a:t>
            </a:fld>
            <a:endParaRPr lang="en-US" altLang="en-US" b="0"/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026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BFFABD-2F4E-468D-823A-FCF6EE0AF1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501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44AF1-C056-4BAD-BF46-C0F0C094F9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3388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DCB89-B1E6-40A6-BDE0-E3F6D6AAA5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1092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80FA0-9DCE-455C-B6C2-031A47B83DD7}" type="datetime1">
              <a:rPr lang="en-US"/>
              <a:pPr>
                <a:defRPr/>
              </a:pPr>
              <a:t>4/20/2016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F91CA-C53E-42E4-A9BC-D06C631F28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701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A83CA-D17C-4069-9ACF-83316B7FCF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9335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0E8020-0634-4A96-BCF5-0B5F6AE06C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3068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AD8D7-987D-4A67-8F05-14F8AC6774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5661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C292D1-43AE-47B8-A4AF-0530A125DC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8374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68D655-DD6A-4293-AEFB-AEDFD34BCA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740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23A31-5AFD-4A0E-AB5E-FC7A2D500B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3068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F3D4B4-6416-4BDE-A2DC-02BDFE51E1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258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472A8D-63FE-4660-9CDF-4BECE833467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7829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590A408F-69A2-424E-955A-4D7213D825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hf hdr="0" ftr="0" dt="0"/>
  <p:txStyles>
    <p:titleStyle>
      <a:lvl1pPr algn="l" rtl="0" eaLnBrk="0" fontAlgn="base" hangingPunct="0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Arial" charset="0"/>
        </a:defRPr>
      </a:lvl2pPr>
      <a:lvl3pPr algn="l" rtl="0" eaLnBrk="0" fontAlgn="base" hangingPunct="0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Arial" charset="0"/>
        </a:defRPr>
      </a:lvl3pPr>
      <a:lvl4pPr algn="l" rtl="0" eaLnBrk="0" fontAlgn="base" hangingPunct="0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Arial" charset="0"/>
        </a:defRPr>
      </a:lvl4pPr>
      <a:lvl5pPr algn="l" rtl="0" eaLnBrk="0" fontAlgn="base" hangingPunct="0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Arial" charset="0"/>
        </a:defRPr>
      </a:lvl5pPr>
      <a:lvl6pPr marL="457200" algn="l" rtl="0" fontAlgn="base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Arial" charset="0"/>
        </a:defRPr>
      </a:lvl6pPr>
      <a:lvl7pPr marL="914400" algn="l" rtl="0" fontAlgn="base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Arial" charset="0"/>
        </a:defRPr>
      </a:lvl7pPr>
      <a:lvl8pPr marL="1371600" algn="l" rtl="0" fontAlgn="base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Arial" charset="0"/>
        </a:defRPr>
      </a:lvl8pPr>
      <a:lvl9pPr marL="1828800" algn="l" rtl="0" fontAlgn="base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0000"/>
        </a:spcAft>
        <a:buClr>
          <a:srgbClr val="FF0000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20000"/>
        </a:spcAft>
        <a:buClr>
          <a:srgbClr val="FF0000"/>
        </a:buClr>
        <a:buFont typeface="Wingdings" panose="05000000000000000000" pitchFamily="2" charset="2"/>
        <a:buChar char="ü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2000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2000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9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31.w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5.png"/><Relationship Id="rId5" Type="http://schemas.openxmlformats.org/officeDocument/2006/relationships/image" Target="../media/image32.wmf"/><Relationship Id="rId10" Type="http://schemas.openxmlformats.org/officeDocument/2006/relationships/image" Target="../media/image34.wmf"/><Relationship Id="rId4" Type="http://schemas.openxmlformats.org/officeDocument/2006/relationships/oleObject" Target="../embeddings/oleObject4.bin"/><Relationship Id="rId9" Type="http://schemas.openxmlformats.org/officeDocument/2006/relationships/oleObject" Target="../embeddings/oleObject6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7" Type="http://schemas.openxmlformats.org/officeDocument/2006/relationships/image" Target="../media/image44.png"/><Relationship Id="rId2" Type="http://schemas.openxmlformats.org/officeDocument/2006/relationships/image" Target="../media/image39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wmf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wmf"/><Relationship Id="rId4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wmf"/><Relationship Id="rId4" Type="http://schemas.openxmlformats.org/officeDocument/2006/relationships/image" Target="../media/image58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image" Target="../media/image60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2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w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wmf"/><Relationship Id="rId3" Type="http://schemas.openxmlformats.org/officeDocument/2006/relationships/image" Target="../media/image69.png"/><Relationship Id="rId7" Type="http://schemas.openxmlformats.org/officeDocument/2006/relationships/image" Target="../media/image73.wmf"/><Relationship Id="rId2" Type="http://schemas.openxmlformats.org/officeDocument/2006/relationships/image" Target="../media/image68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wmf"/><Relationship Id="rId5" Type="http://schemas.openxmlformats.org/officeDocument/2006/relationships/image" Target="../media/image71.wmf"/><Relationship Id="rId4" Type="http://schemas.openxmlformats.org/officeDocument/2006/relationships/image" Target="../media/image70.w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w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wmf"/><Relationship Id="rId2" Type="http://schemas.openxmlformats.org/officeDocument/2006/relationships/image" Target="../media/image76.w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wmf"/><Relationship Id="rId2" Type="http://schemas.openxmlformats.org/officeDocument/2006/relationships/image" Target="../media/image78.w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wmf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1.wmf"/><Relationship Id="rId4" Type="http://schemas.openxmlformats.org/officeDocument/2006/relationships/image" Target="../media/image90.w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wmf"/><Relationship Id="rId2" Type="http://schemas.openxmlformats.org/officeDocument/2006/relationships/image" Target="../media/image92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7.w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1.wmf"/><Relationship Id="rId4" Type="http://schemas.openxmlformats.org/officeDocument/2006/relationships/image" Target="../media/image100.wmf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wmf"/><Relationship Id="rId3" Type="http://schemas.openxmlformats.org/officeDocument/2006/relationships/image" Target="../media/image103.wmf"/><Relationship Id="rId7" Type="http://schemas.openxmlformats.org/officeDocument/2006/relationships/image" Target="../media/image107.wmf"/><Relationship Id="rId2" Type="http://schemas.openxmlformats.org/officeDocument/2006/relationships/image" Target="../media/image102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5" Type="http://schemas.openxmlformats.org/officeDocument/2006/relationships/image" Target="../media/image105.wmf"/><Relationship Id="rId4" Type="http://schemas.openxmlformats.org/officeDocument/2006/relationships/image" Target="../media/image104.wmf"/><Relationship Id="rId9" Type="http://schemas.openxmlformats.org/officeDocument/2006/relationships/image" Target="../media/image109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wmf"/><Relationship Id="rId2" Type="http://schemas.openxmlformats.org/officeDocument/2006/relationships/image" Target="../media/image110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2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02.wmf"/><Relationship Id="rId7" Type="http://schemas.openxmlformats.org/officeDocument/2006/relationships/image" Target="../media/image117.wmf"/><Relationship Id="rId2" Type="http://schemas.openxmlformats.org/officeDocument/2006/relationships/image" Target="../media/image113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wmf"/><Relationship Id="rId5" Type="http://schemas.openxmlformats.org/officeDocument/2006/relationships/image" Target="../media/image115.wmf"/><Relationship Id="rId4" Type="http://schemas.openxmlformats.org/officeDocument/2006/relationships/image" Target="../media/image114.wmf"/><Relationship Id="rId9" Type="http://schemas.openxmlformats.org/officeDocument/2006/relationships/image" Target="../media/image119.w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2.wmf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wmf"/><Relationship Id="rId3" Type="http://schemas.openxmlformats.org/officeDocument/2006/relationships/image" Target="../media/image124.wmf"/><Relationship Id="rId7" Type="http://schemas.openxmlformats.org/officeDocument/2006/relationships/image" Target="../media/image128.wmf"/><Relationship Id="rId2" Type="http://schemas.openxmlformats.org/officeDocument/2006/relationships/image" Target="../media/image123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7.wmf"/><Relationship Id="rId5" Type="http://schemas.openxmlformats.org/officeDocument/2006/relationships/image" Target="../media/image126.png"/><Relationship Id="rId4" Type="http://schemas.openxmlformats.org/officeDocument/2006/relationships/image" Target="../media/image125.wmf"/><Relationship Id="rId9" Type="http://schemas.openxmlformats.org/officeDocument/2006/relationships/image" Target="../media/image130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wmf"/><Relationship Id="rId3" Type="http://schemas.openxmlformats.org/officeDocument/2006/relationships/image" Target="../media/image132.png"/><Relationship Id="rId7" Type="http://schemas.openxmlformats.org/officeDocument/2006/relationships/image" Target="../media/image136.wmf"/><Relationship Id="rId2" Type="http://schemas.openxmlformats.org/officeDocument/2006/relationships/image" Target="../media/image131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5.wmf"/><Relationship Id="rId5" Type="http://schemas.openxmlformats.org/officeDocument/2006/relationships/image" Target="../media/image134.png"/><Relationship Id="rId10" Type="http://schemas.openxmlformats.org/officeDocument/2006/relationships/image" Target="../media/image139.wmf"/><Relationship Id="rId4" Type="http://schemas.openxmlformats.org/officeDocument/2006/relationships/image" Target="../media/image133.wmf"/><Relationship Id="rId9" Type="http://schemas.openxmlformats.org/officeDocument/2006/relationships/image" Target="../media/image138.w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wmf"/><Relationship Id="rId2" Type="http://schemas.openxmlformats.org/officeDocument/2006/relationships/image" Target="../media/image140.wmf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wmf"/><Relationship Id="rId2" Type="http://schemas.openxmlformats.org/officeDocument/2006/relationships/image" Target="../media/image143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6.png"/><Relationship Id="rId4" Type="http://schemas.openxmlformats.org/officeDocument/2006/relationships/image" Target="../media/image145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wmf"/><Relationship Id="rId3" Type="http://schemas.openxmlformats.org/officeDocument/2006/relationships/image" Target="../media/image148.wmf"/><Relationship Id="rId7" Type="http://schemas.openxmlformats.org/officeDocument/2006/relationships/image" Target="../media/image152.wmf"/><Relationship Id="rId2" Type="http://schemas.openxmlformats.org/officeDocument/2006/relationships/image" Target="../media/image147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1.wmf"/><Relationship Id="rId5" Type="http://schemas.openxmlformats.org/officeDocument/2006/relationships/image" Target="../media/image150.png"/><Relationship Id="rId4" Type="http://schemas.openxmlformats.org/officeDocument/2006/relationships/image" Target="../media/image149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wmf"/><Relationship Id="rId2" Type="http://schemas.openxmlformats.org/officeDocument/2006/relationships/image" Target="../media/image154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8.wmf"/><Relationship Id="rId5" Type="http://schemas.openxmlformats.org/officeDocument/2006/relationships/image" Target="../media/image157.wmf"/><Relationship Id="rId4" Type="http://schemas.openxmlformats.org/officeDocument/2006/relationships/image" Target="../media/image156.wmf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emf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wmf"/><Relationship Id="rId2" Type="http://schemas.openxmlformats.org/officeDocument/2006/relationships/image" Target="../media/image163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7.png"/><Relationship Id="rId5" Type="http://schemas.openxmlformats.org/officeDocument/2006/relationships/image" Target="../media/image166.wmf"/><Relationship Id="rId4" Type="http://schemas.openxmlformats.org/officeDocument/2006/relationships/image" Target="../media/image165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2133600"/>
            <a:ext cx="7620000" cy="2057400"/>
          </a:xfrm>
        </p:spPr>
        <p:txBody>
          <a:bodyPr/>
          <a:lstStyle/>
          <a:p>
            <a:pPr algn="ctr" eaLnBrk="1" hangingPunct="1">
              <a:spcBef>
                <a:spcPts val="600"/>
              </a:spcBef>
              <a:spcAft>
                <a:spcPts val="600"/>
              </a:spcAft>
            </a:pPr>
            <a:r>
              <a:rPr lang="tr-TR" altLang="en-US" sz="3200" b="0" dirty="0" smtClean="0">
                <a:latin typeface="Arial Black" panose="020B0A04020102020204" pitchFamily="34" charset="0"/>
              </a:rPr>
              <a:t>FORCED </a:t>
            </a:r>
            <a:r>
              <a:rPr lang="tr-TR" altLang="en-US" sz="3200" b="0" dirty="0" smtClean="0">
                <a:latin typeface="Arial Black" panose="020B0A04020102020204" pitchFamily="34" charset="0"/>
              </a:rPr>
              <a:t>CONVECTION</a:t>
            </a:r>
            <a:endParaRPr lang="en-US" altLang="en-US" sz="3200" dirty="0" smtClean="0">
              <a:latin typeface="Arial Black" panose="020B0A04020102020204" pitchFamily="34" charset="0"/>
            </a:endParaRP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1012825" y="6202363"/>
            <a:ext cx="425334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 smtClean="0">
                <a:cs typeface="Times New Roman" panose="02020603050405020304" pitchFamily="18" charset="0"/>
              </a:rPr>
              <a:t>The </a:t>
            </a:r>
            <a:r>
              <a:rPr lang="en-US" altLang="en-US" sz="1200" dirty="0">
                <a:cs typeface="Times New Roman" panose="02020603050405020304" pitchFamily="18" charset="0"/>
              </a:rPr>
              <a:t>McGraw-Hill Companies, Inc</a:t>
            </a:r>
            <a:r>
              <a:rPr lang="en-US" altLang="en-US" sz="1200" dirty="0" smtClean="0">
                <a:cs typeface="Times New Roman" panose="02020603050405020304" pitchFamily="18" charset="0"/>
              </a:rPr>
              <a:t>., John Wiley and Sons</a:t>
            </a:r>
            <a:endParaRPr lang="en-US" altLang="en-US" sz="1200" dirty="0">
              <a:cs typeface="Times New Roman" panose="02020603050405020304" pitchFamily="18" charset="0"/>
            </a:endParaRPr>
          </a:p>
        </p:txBody>
      </p:sp>
      <p:sp>
        <p:nvSpPr>
          <p:cNvPr id="5125" name="Rectangle 3"/>
          <p:cNvSpPr txBox="1">
            <a:spLocks noChangeArrowheads="1"/>
          </p:cNvSpPr>
          <p:nvPr/>
        </p:nvSpPr>
        <p:spPr bwMode="auto">
          <a:xfrm>
            <a:off x="1371600" y="5029200"/>
            <a:ext cx="6248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en-US" altLang="en-US" sz="2000" b="0" dirty="0">
                <a:solidFill>
                  <a:schemeClr val="bg2"/>
                </a:solidFill>
                <a:latin typeface="Verdana" panose="020B0604030504040204" pitchFamily="34" charset="0"/>
              </a:rPr>
              <a:t>Lecture slides by</a:t>
            </a:r>
          </a:p>
          <a:p>
            <a:pPr algn="ctr" eaLnBrk="1" hangingPunct="1"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en-US" altLang="en-US" sz="1600" b="0" dirty="0">
                <a:solidFill>
                  <a:srgbClr val="990000"/>
                </a:solidFill>
                <a:latin typeface="Verdana" panose="020B0604030504040204" pitchFamily="34" charset="0"/>
              </a:rPr>
              <a:t>Mehmet </a:t>
            </a:r>
            <a:r>
              <a:rPr lang="en-US" altLang="en-US" sz="1600" b="0" dirty="0" err="1" smtClean="0">
                <a:solidFill>
                  <a:srgbClr val="990000"/>
                </a:solidFill>
                <a:latin typeface="Verdana" panose="020B0604030504040204" pitchFamily="34" charset="0"/>
              </a:rPr>
              <a:t>Kanoğlu</a:t>
            </a:r>
            <a:r>
              <a:rPr lang="en-US" altLang="en-US" sz="1600" b="0" dirty="0" smtClean="0">
                <a:solidFill>
                  <a:srgbClr val="990000"/>
                </a:solidFill>
                <a:latin typeface="Verdana" panose="020B0604030504040204" pitchFamily="34" charset="0"/>
              </a:rPr>
              <a:t>, Mohsin </a:t>
            </a:r>
            <a:r>
              <a:rPr lang="en-US" altLang="en-US" sz="1600" b="0" dirty="0" err="1" smtClean="0">
                <a:solidFill>
                  <a:srgbClr val="990000"/>
                </a:solidFill>
                <a:latin typeface="Verdana" panose="020B0604030504040204" pitchFamily="34" charset="0"/>
              </a:rPr>
              <a:t>Mohd</a:t>
            </a:r>
            <a:r>
              <a:rPr lang="en-US" altLang="en-US" sz="1600" b="0" dirty="0" smtClean="0">
                <a:solidFill>
                  <a:srgbClr val="990000"/>
                </a:solidFill>
                <a:latin typeface="Verdana" panose="020B0604030504040204" pitchFamily="34" charset="0"/>
              </a:rPr>
              <a:t> </a:t>
            </a:r>
            <a:r>
              <a:rPr lang="en-US" altLang="en-US" sz="1600" b="0" dirty="0" err="1" smtClean="0">
                <a:solidFill>
                  <a:srgbClr val="990000"/>
                </a:solidFill>
                <a:latin typeface="Verdana" panose="020B0604030504040204" pitchFamily="34" charset="0"/>
              </a:rPr>
              <a:t>Sies</a:t>
            </a:r>
            <a:r>
              <a:rPr lang="en-US" altLang="en-US" sz="1600" b="0" dirty="0" smtClean="0">
                <a:solidFill>
                  <a:srgbClr val="990000"/>
                </a:solidFill>
                <a:latin typeface="Verdana" panose="020B0604030504040204" pitchFamily="34" charset="0"/>
              </a:rPr>
              <a:t> and others</a:t>
            </a:r>
            <a:endParaRPr lang="en-US" altLang="en-US" sz="1600" b="0" dirty="0">
              <a:solidFill>
                <a:srgbClr val="990000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7100"/>
          </a:xfrm>
        </p:spPr>
        <p:txBody>
          <a:bodyPr/>
          <a:lstStyle/>
          <a:p>
            <a:r>
              <a:rPr lang="en-US" altLang="en-US" smtClean="0"/>
              <a:t>The Central Question for Convection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spcAft>
                <a:spcPts val="1800"/>
              </a:spcAft>
              <a:buFont typeface="Wingdings" pitchFamily="2" charset="2"/>
              <a:buChar char="§"/>
              <a:defRPr/>
            </a:pPr>
            <a:r>
              <a:rPr lang="en-GB" dirty="0" smtClean="0"/>
              <a:t> </a:t>
            </a:r>
            <a:r>
              <a:rPr lang="tr-TR" dirty="0" smtClean="0"/>
              <a:t>C</a:t>
            </a:r>
            <a:r>
              <a:rPr lang="en-US" dirty="0" err="1" smtClean="0"/>
              <a:t>onvection</a:t>
            </a:r>
            <a:r>
              <a:rPr lang="en-US" dirty="0" smtClean="0"/>
              <a:t> heat transfer strongly depends on </a:t>
            </a:r>
          </a:p>
          <a:p>
            <a:pPr lvl="1">
              <a:spcAft>
                <a:spcPts val="1800"/>
              </a:spcAft>
              <a:buFont typeface="Wingdings" panose="05000000000000000000" pitchFamily="2" charset="2"/>
              <a:buChar char="§"/>
              <a:defRPr/>
            </a:pPr>
            <a:r>
              <a:rPr lang="en-US" dirty="0" smtClean="0"/>
              <a:t>Fluid properties - </a:t>
            </a:r>
            <a:r>
              <a:rPr lang="en-US" i="1" dirty="0" smtClean="0">
                <a:solidFill>
                  <a:srgbClr val="CC00CC"/>
                </a:solidFill>
              </a:rPr>
              <a:t>dynamic viscosity</a:t>
            </a:r>
            <a:r>
              <a:rPr lang="en-US" dirty="0" smtClean="0"/>
              <a:t>, </a:t>
            </a:r>
            <a:r>
              <a:rPr lang="en-US" i="1" dirty="0" smtClean="0">
                <a:solidFill>
                  <a:srgbClr val="CC00CC"/>
                </a:solidFill>
              </a:rPr>
              <a:t>thermal conductivity</a:t>
            </a:r>
            <a:r>
              <a:rPr lang="en-US" dirty="0" smtClean="0"/>
              <a:t>,</a:t>
            </a:r>
            <a:r>
              <a:rPr lang="en-US" i="1" dirty="0" smtClean="0"/>
              <a:t> </a:t>
            </a:r>
            <a:r>
              <a:rPr lang="en-US" i="1" dirty="0" smtClean="0">
                <a:solidFill>
                  <a:srgbClr val="CC00CC"/>
                </a:solidFill>
              </a:rPr>
              <a:t>density</a:t>
            </a:r>
            <a:r>
              <a:rPr lang="en-US" dirty="0" smtClean="0"/>
              <a:t>, and</a:t>
            </a:r>
            <a:r>
              <a:rPr lang="tr-TR" dirty="0" smtClean="0"/>
              <a:t> </a:t>
            </a:r>
            <a:r>
              <a:rPr lang="en-US" i="1" dirty="0" smtClean="0">
                <a:solidFill>
                  <a:srgbClr val="CC00CC"/>
                </a:solidFill>
              </a:rPr>
              <a:t>specific heat</a:t>
            </a:r>
          </a:p>
          <a:p>
            <a:pPr lvl="1">
              <a:spcAft>
                <a:spcPts val="1800"/>
              </a:spcAft>
              <a:buFont typeface="Wingdings" panose="05000000000000000000" pitchFamily="2" charset="2"/>
              <a:buChar char="§"/>
              <a:defRPr/>
            </a:pPr>
            <a:r>
              <a:rPr lang="en-US" dirty="0" smtClean="0"/>
              <a:t>Flow conditions - </a:t>
            </a:r>
            <a:r>
              <a:rPr lang="en-US" i="1" dirty="0" smtClean="0"/>
              <a:t> </a:t>
            </a:r>
            <a:r>
              <a:rPr lang="en-US" i="1" dirty="0" smtClean="0">
                <a:solidFill>
                  <a:srgbClr val="CC00CC"/>
                </a:solidFill>
              </a:rPr>
              <a:t>fluid velocity, laminar, turbulence</a:t>
            </a:r>
            <a:r>
              <a:rPr lang="en-US" dirty="0" smtClean="0"/>
              <a:t>. </a:t>
            </a:r>
          </a:p>
          <a:p>
            <a:pPr lvl="1">
              <a:spcAft>
                <a:spcPts val="1800"/>
              </a:spcAft>
              <a:buFont typeface="Wingdings" panose="05000000000000000000" pitchFamily="2" charset="2"/>
              <a:buChar char="§"/>
              <a:defRPr/>
            </a:pPr>
            <a:r>
              <a:rPr lang="en-US" dirty="0" smtClean="0"/>
              <a:t>Surface geometry –  </a:t>
            </a:r>
            <a:r>
              <a:rPr lang="en-US" i="1" dirty="0" smtClean="0">
                <a:solidFill>
                  <a:srgbClr val="CC00CC"/>
                </a:solidFill>
              </a:rPr>
              <a:t>geometry, surface roughness</a:t>
            </a:r>
            <a:r>
              <a:rPr lang="en-US" i="1" dirty="0" smtClean="0"/>
              <a:t>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the solid surface.</a:t>
            </a:r>
            <a:endParaRPr lang="en-GB" dirty="0" smtClean="0"/>
          </a:p>
          <a:p>
            <a:pPr>
              <a:spcAft>
                <a:spcPts val="1800"/>
              </a:spcAft>
              <a:buFont typeface="Wingdings" pitchFamily="2" charset="2"/>
              <a:buChar char="§"/>
              <a:defRPr/>
            </a:pPr>
            <a:r>
              <a:rPr lang="en-GB" dirty="0" smtClean="0"/>
              <a:t>In fact, the question of convection heat transfer comes down to </a:t>
            </a:r>
            <a:r>
              <a:rPr lang="en-GB" u="sng" dirty="0" smtClean="0"/>
              <a:t>determining the heat transfer coefficient, </a:t>
            </a:r>
            <a:r>
              <a:rPr lang="en-GB" i="1" u="sng" dirty="0" smtClean="0"/>
              <a:t>h</a:t>
            </a:r>
            <a:r>
              <a:rPr lang="en-GB" dirty="0" smtClean="0"/>
              <a:t>.</a:t>
            </a:r>
          </a:p>
          <a:p>
            <a:pPr>
              <a:spcAft>
                <a:spcPts val="1800"/>
              </a:spcAft>
              <a:buFont typeface="Wingdings" pitchFamily="2" charset="2"/>
              <a:buChar char="§"/>
              <a:defRPr/>
            </a:pPr>
            <a:r>
              <a:rPr lang="en-GB" dirty="0" smtClean="0"/>
              <a:t>This  MAINLY depends on the </a:t>
            </a:r>
            <a:r>
              <a:rPr lang="en-GB" b="1" dirty="0" smtClean="0">
                <a:solidFill>
                  <a:srgbClr val="FF0000"/>
                </a:solidFill>
              </a:rPr>
              <a:t>velocity</a:t>
            </a:r>
            <a:r>
              <a:rPr lang="en-GB" dirty="0" smtClean="0"/>
              <a:t> and </a:t>
            </a:r>
            <a:r>
              <a:rPr lang="en-GB" b="1" dirty="0" smtClean="0">
                <a:solidFill>
                  <a:srgbClr val="FF0000"/>
                </a:solidFill>
              </a:rPr>
              <a:t>thermal boundary layers</a:t>
            </a:r>
            <a:r>
              <a:rPr lang="en-GB" dirty="0" smtClean="0"/>
              <a:t>.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D7F0F802-F6A0-4B35-858A-05F18FC7B726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10</a:t>
            </a:fld>
            <a:endParaRPr lang="en-US" altLang="en-US" sz="1400" smtClean="0"/>
          </a:p>
        </p:txBody>
      </p:sp>
      <p:sp>
        <p:nvSpPr>
          <p:cNvPr id="15365" name="Rectangle 4"/>
          <p:cNvSpPr>
            <a:spLocks noChangeArrowheads="1"/>
          </p:cNvSpPr>
          <p:nvPr/>
        </p:nvSpPr>
        <p:spPr bwMode="auto">
          <a:xfrm>
            <a:off x="457200" y="4191000"/>
            <a:ext cx="8001000" cy="8382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sz="2800" dirty="0" smtClean="0">
                <a:latin typeface="Arial" pitchFamily="34" charset="0"/>
              </a:rPr>
              <a:t>Two approaches:</a:t>
            </a:r>
          </a:p>
          <a:p>
            <a:pPr lvl="1">
              <a:buFontTx/>
              <a:buChar char="–"/>
            </a:pPr>
            <a:r>
              <a:rPr lang="en-US" dirty="0" smtClean="0">
                <a:latin typeface="Arial" pitchFamily="34" charset="0"/>
              </a:rPr>
              <a:t>Experimental or </a:t>
            </a:r>
            <a:r>
              <a:rPr lang="en-US" u="sng" dirty="0" smtClean="0">
                <a:latin typeface="Arial" pitchFamily="34" charset="0"/>
              </a:rPr>
              <a:t>empirical</a:t>
            </a:r>
            <a:r>
              <a:rPr lang="en-US" dirty="0" smtClean="0">
                <a:latin typeface="Arial" pitchFamily="34" charset="0"/>
              </a:rPr>
              <a:t>: Experimental heat transfer measurements are correlated in terms of dimensionless parameters</a:t>
            </a:r>
          </a:p>
          <a:p>
            <a:pPr lvl="1">
              <a:buFontTx/>
              <a:buChar char="–"/>
            </a:pPr>
            <a:r>
              <a:rPr lang="en-US" u="sng" dirty="0" smtClean="0">
                <a:latin typeface="Arial" pitchFamily="34" charset="0"/>
              </a:rPr>
              <a:t>Theoretical</a:t>
            </a:r>
            <a:r>
              <a:rPr lang="en-US" dirty="0" smtClean="0">
                <a:latin typeface="Arial" pitchFamily="34" charset="0"/>
              </a:rPr>
              <a:t> approach: Solution of boundary layer equations.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12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ctrTitle"/>
          </p:nvPr>
        </p:nvSpPr>
        <p:spPr>
          <a:xfrm>
            <a:off x="685800" y="279400"/>
            <a:ext cx="7924800" cy="784225"/>
          </a:xfrm>
        </p:spPr>
        <p:txBody>
          <a:bodyPr/>
          <a:lstStyle/>
          <a:p>
            <a:r>
              <a:rPr lang="en-US" altLang="en-US" sz="2400" smtClean="0"/>
              <a:t>Flow &amp; Thermal Considerations</a:t>
            </a:r>
          </a:p>
        </p:txBody>
      </p:sp>
      <p:sp>
        <p:nvSpPr>
          <p:cNvPr id="16387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3FC03776-FAF0-41DD-A0D5-5D6B85322015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12</a:t>
            </a:fld>
            <a:endParaRPr lang="en-US" altLang="en-US" sz="1400" smtClean="0"/>
          </a:p>
        </p:txBody>
      </p:sp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425" y="3427413"/>
            <a:ext cx="7900988" cy="322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Box 11"/>
          <p:cNvSpPr txBox="1">
            <a:spLocks noChangeArrowheads="1"/>
          </p:cNvSpPr>
          <p:nvPr/>
        </p:nvSpPr>
        <p:spPr bwMode="auto">
          <a:xfrm>
            <a:off x="615950" y="1277938"/>
            <a:ext cx="62420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 sz="1800">
                <a:solidFill>
                  <a:srgbClr val="0000FF"/>
                </a:solidFill>
              </a:rPr>
              <a:t>What is Velocity &amp; Thermal Boundary Layers ?</a:t>
            </a:r>
            <a:endParaRPr lang="en-US" altLang="en-US" sz="1800">
              <a:solidFill>
                <a:srgbClr val="0000FF"/>
              </a:solidFill>
            </a:endParaRPr>
          </a:p>
        </p:txBody>
      </p:sp>
      <p:sp>
        <p:nvSpPr>
          <p:cNvPr id="14" name="Arc 13"/>
          <p:cNvSpPr/>
          <p:nvPr/>
        </p:nvSpPr>
        <p:spPr>
          <a:xfrm rot="17026008" flipV="1">
            <a:off x="3029744" y="3229769"/>
            <a:ext cx="920750" cy="998538"/>
          </a:xfrm>
          <a:prstGeom prst="arc">
            <a:avLst>
              <a:gd name="adj1" fmla="val 17661979"/>
              <a:gd name="adj2" fmla="val 0"/>
            </a:avLst>
          </a:prstGeom>
          <a:noFill/>
          <a:ln w="762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6300" y="1714500"/>
            <a:ext cx="2428875" cy="1781175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ctrTitle"/>
          </p:nvPr>
        </p:nvSpPr>
        <p:spPr>
          <a:xfrm>
            <a:off x="685800" y="279400"/>
            <a:ext cx="7924800" cy="784225"/>
          </a:xfrm>
        </p:spPr>
        <p:txBody>
          <a:bodyPr/>
          <a:lstStyle/>
          <a:p>
            <a:r>
              <a:rPr lang="en-US" altLang="en-US" sz="2400" smtClean="0"/>
              <a:t>Flow &amp; Thermal Considerations</a:t>
            </a:r>
          </a:p>
        </p:txBody>
      </p:sp>
      <p:sp>
        <p:nvSpPr>
          <p:cNvPr id="17411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42544C5C-F0E4-40C3-854F-C31B3133E9A8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13</a:t>
            </a:fld>
            <a:endParaRPr lang="en-US" altLang="en-US" sz="1400" smtClean="0"/>
          </a:p>
        </p:txBody>
      </p:sp>
      <p:sp>
        <p:nvSpPr>
          <p:cNvPr id="17412" name="TextBox 7"/>
          <p:cNvSpPr txBox="1">
            <a:spLocks noChangeArrowheads="1"/>
          </p:cNvSpPr>
          <p:nvPr/>
        </p:nvSpPr>
        <p:spPr bwMode="auto">
          <a:xfrm>
            <a:off x="539750" y="1239838"/>
            <a:ext cx="5556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 sz="1800">
                <a:solidFill>
                  <a:srgbClr val="0000FF"/>
                </a:solidFill>
              </a:rPr>
              <a:t>Velocity Boundary Layers – Physical meaning/features</a:t>
            </a:r>
            <a:endParaRPr lang="en-US" altLang="en-US" sz="1800">
              <a:solidFill>
                <a:srgbClr val="0000FF"/>
              </a:solidFill>
            </a:endParaRPr>
          </a:p>
        </p:txBody>
      </p:sp>
      <p:pic>
        <p:nvPicPr>
          <p:cNvPr id="174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888" y="1778000"/>
            <a:ext cx="4019550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175" y="4311650"/>
            <a:ext cx="3373438" cy="174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TextBox 12"/>
          <p:cNvSpPr txBox="1">
            <a:spLocks noChangeArrowheads="1"/>
          </p:cNvSpPr>
          <p:nvPr/>
        </p:nvSpPr>
        <p:spPr bwMode="auto">
          <a:xfrm>
            <a:off x="577850" y="1778000"/>
            <a:ext cx="4148138" cy="437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800"/>
              </a:spcAft>
              <a:buClrTx/>
              <a:buFont typeface="Wingdings" panose="05000000000000000000" pitchFamily="2" charset="2"/>
              <a:buChar char="Ø"/>
            </a:pPr>
            <a:r>
              <a:rPr lang="en-GB" altLang="en-US" sz="1600"/>
              <a:t> A consequence of viscous effects associated with relative motion between a fluid and a surface</a:t>
            </a:r>
          </a:p>
          <a:p>
            <a:pPr eaLnBrk="1" hangingPunct="1">
              <a:spcBef>
                <a:spcPct val="0"/>
              </a:spcBef>
              <a:spcAft>
                <a:spcPts val="1800"/>
              </a:spcAft>
              <a:buClrTx/>
              <a:buFont typeface="Wingdings" panose="05000000000000000000" pitchFamily="2" charset="2"/>
              <a:buChar char="Ø"/>
            </a:pPr>
            <a:r>
              <a:rPr lang="en-GB" altLang="en-US" sz="1600"/>
              <a:t>A region of the flow characterised by shear stresses and velocity gradients.</a:t>
            </a:r>
          </a:p>
          <a:p>
            <a:pPr eaLnBrk="1" hangingPunct="1">
              <a:spcBef>
                <a:spcPct val="0"/>
              </a:spcBef>
              <a:spcAft>
                <a:spcPts val="1800"/>
              </a:spcAft>
              <a:buClrTx/>
              <a:buFont typeface="Wingdings" panose="05000000000000000000" pitchFamily="2" charset="2"/>
              <a:buChar char="Ø"/>
            </a:pPr>
            <a:r>
              <a:rPr lang="en-GB" altLang="en-US" sz="1600"/>
              <a:t>A region between the surface and the free stream whose </a:t>
            </a:r>
            <a:r>
              <a:rPr lang="en-GB" altLang="en-US" sz="1600">
                <a:solidFill>
                  <a:srgbClr val="FF0000"/>
                </a:solidFill>
              </a:rPr>
              <a:t>thickness, </a:t>
            </a:r>
            <a:r>
              <a:rPr lang="en-GB" altLang="en-US" sz="1600">
                <a:solidFill>
                  <a:srgbClr val="FF0000"/>
                </a:solidFill>
                <a:sym typeface="Symbol" panose="05050102010706020507" pitchFamily="18" charset="2"/>
              </a:rPr>
              <a:t> </a:t>
            </a:r>
            <a:r>
              <a:rPr lang="en-GB" altLang="en-US" sz="1600">
                <a:sym typeface="Symbol" panose="05050102010706020507" pitchFamily="18" charset="2"/>
              </a:rPr>
              <a:t>increases in the flow direction.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en-GB" altLang="en-US" sz="1600"/>
              <a:t> why does </a:t>
            </a:r>
            <a:r>
              <a:rPr lang="en-GB" altLang="en-US" sz="1600">
                <a:sym typeface="Symbol" panose="05050102010706020507" pitchFamily="18" charset="2"/>
              </a:rPr>
              <a:t> increase in the flow direction ?</a:t>
            </a:r>
          </a:p>
          <a:p>
            <a:pPr eaLnBrk="1" hangingPunct="1">
              <a:spcBef>
                <a:spcPct val="0"/>
              </a:spcBef>
              <a:spcAft>
                <a:spcPts val="1800"/>
              </a:spcAft>
              <a:buClrTx/>
              <a:buFontTx/>
              <a:buNone/>
            </a:pPr>
            <a:r>
              <a:rPr lang="en-GB" altLang="en-US" sz="1600">
                <a:solidFill>
                  <a:srgbClr val="C00000"/>
                </a:solidFill>
                <a:sym typeface="Symbol" panose="05050102010706020507" pitchFamily="18" charset="2"/>
              </a:rPr>
              <a:t>- the viscous effects penetrate further into the free stream along the plate and  increases</a:t>
            </a:r>
          </a:p>
          <a:p>
            <a:pPr eaLnBrk="1" hangingPunct="1">
              <a:spcBef>
                <a:spcPct val="0"/>
              </a:spcBef>
              <a:spcAft>
                <a:spcPts val="1800"/>
              </a:spcAft>
              <a:buClrTx/>
              <a:buFont typeface="Wingdings" panose="05000000000000000000" pitchFamily="2" charset="2"/>
              <a:buChar char="Ø"/>
            </a:pPr>
            <a:r>
              <a:rPr lang="en-GB" altLang="en-US" sz="1600">
                <a:sym typeface="Symbol" panose="05050102010706020507" pitchFamily="18" charset="2"/>
              </a:rPr>
              <a:t> Manifested by a surface shear stress, </a:t>
            </a:r>
            <a:r>
              <a:rPr lang="en-GB" altLang="en-US" sz="1600" baseline="-25000">
                <a:sym typeface="Symbol" panose="05050102010706020507" pitchFamily="18" charset="2"/>
              </a:rPr>
              <a:t>s</a:t>
            </a:r>
            <a:r>
              <a:rPr lang="en-GB" altLang="en-US" sz="1600">
                <a:sym typeface="Symbol" panose="05050102010706020507" pitchFamily="18" charset="2"/>
              </a:rPr>
              <a:t> that provides a drag force, F</a:t>
            </a:r>
            <a:r>
              <a:rPr lang="en-GB" altLang="en-US" sz="1600" baseline="-25000">
                <a:sym typeface="Symbol" panose="05050102010706020507" pitchFamily="18" charset="2"/>
              </a:rPr>
              <a:t>D</a:t>
            </a:r>
          </a:p>
        </p:txBody>
      </p:sp>
      <p:sp>
        <p:nvSpPr>
          <p:cNvPr id="9" name="Rectangle 8"/>
          <p:cNvSpPr/>
          <p:nvPr/>
        </p:nvSpPr>
        <p:spPr>
          <a:xfrm>
            <a:off x="5954713" y="3275013"/>
            <a:ext cx="1920875" cy="6524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195B88CD-D1D8-4824-B766-801916C57361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14</a:t>
            </a:fld>
            <a:endParaRPr lang="en-US" altLang="en-US" sz="1400" smtClean="0"/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2438400"/>
            <a:ext cx="3933825" cy="323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381000" y="5638800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The development of a velocity profile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due to the no-slip condition as a fluid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flows over a blunt nose.</a:t>
            </a: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4419600" y="5105400"/>
            <a:ext cx="43434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A fluid flowing over a stationary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surface comes to a complete stop at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the surface because of the no-slip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condition.</a:t>
            </a: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381000" y="361950"/>
            <a:ext cx="8001000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15000"/>
              </a:spcAft>
              <a:buClrTx/>
              <a:buFontTx/>
              <a:buNone/>
            </a:pPr>
            <a:r>
              <a:rPr lang="tr-TR" altLang="en-US" sz="1800">
                <a:solidFill>
                  <a:srgbClr val="CC00CC"/>
                </a:solidFill>
              </a:rPr>
              <a:t>N</a:t>
            </a:r>
            <a:r>
              <a:rPr lang="en-US" altLang="en-US" sz="1800">
                <a:solidFill>
                  <a:srgbClr val="CC00CC"/>
                </a:solidFill>
              </a:rPr>
              <a:t>o-slip condition</a:t>
            </a:r>
            <a:r>
              <a:rPr lang="tr-TR" altLang="en-US" sz="1800">
                <a:solidFill>
                  <a:srgbClr val="CC00CC"/>
                </a:solidFill>
              </a:rPr>
              <a:t>:</a:t>
            </a:r>
            <a:r>
              <a:rPr lang="en-US" altLang="en-US" sz="1800"/>
              <a:t> </a:t>
            </a:r>
            <a:r>
              <a:rPr lang="tr-TR" altLang="en-US" sz="1800" b="0"/>
              <a:t>A</a:t>
            </a:r>
            <a:r>
              <a:rPr lang="en-US" altLang="en-US" sz="1800" b="0"/>
              <a:t> fluid in direct contact with a solid “sticks” to</a:t>
            </a:r>
            <a:r>
              <a:rPr lang="tr-TR" altLang="en-US" sz="1800" b="0"/>
              <a:t> </a:t>
            </a:r>
            <a:r>
              <a:rPr lang="en-US" altLang="en-US" sz="1800" b="0"/>
              <a:t>the surface due to viscous effects, and there is no slip.</a:t>
            </a:r>
            <a:endParaRPr lang="tr-TR" altLang="en-US" sz="1800" b="0"/>
          </a:p>
          <a:p>
            <a:pPr eaLnBrk="1" hangingPunct="1">
              <a:spcAft>
                <a:spcPct val="15000"/>
              </a:spcAft>
              <a:buClrTx/>
              <a:buFontTx/>
              <a:buNone/>
            </a:pPr>
            <a:r>
              <a:rPr lang="tr-TR" altLang="en-US" sz="1800">
                <a:solidFill>
                  <a:srgbClr val="CC00CC"/>
                </a:solidFill>
              </a:rPr>
              <a:t>B</a:t>
            </a:r>
            <a:r>
              <a:rPr lang="en-US" altLang="en-US" sz="1800">
                <a:solidFill>
                  <a:srgbClr val="CC00CC"/>
                </a:solidFill>
              </a:rPr>
              <a:t>oundary layer</a:t>
            </a:r>
            <a:r>
              <a:rPr lang="tr-TR" altLang="en-US" sz="1800">
                <a:solidFill>
                  <a:srgbClr val="CC00CC"/>
                </a:solidFill>
              </a:rPr>
              <a:t>:</a:t>
            </a:r>
            <a:r>
              <a:rPr lang="en-US" altLang="en-US" sz="1800"/>
              <a:t> </a:t>
            </a:r>
            <a:r>
              <a:rPr lang="en-US" altLang="en-US" sz="1800" b="0"/>
              <a:t>The flow region adjacent to the wall in which</a:t>
            </a:r>
            <a:r>
              <a:rPr lang="tr-TR" altLang="en-US" sz="1800" b="0"/>
              <a:t> </a:t>
            </a:r>
            <a:r>
              <a:rPr lang="en-US" altLang="en-US" sz="1800" b="0"/>
              <a:t>the viscous effects (and thus the velocity gradients) are significant</a:t>
            </a:r>
            <a:r>
              <a:rPr lang="tr-TR" altLang="en-US" sz="1800" b="0"/>
              <a:t>.</a:t>
            </a:r>
            <a:r>
              <a:rPr lang="en-US" altLang="en-US" sz="1800" b="0"/>
              <a:t> </a:t>
            </a:r>
            <a:endParaRPr lang="tr-TR" altLang="en-US" sz="1800" b="0"/>
          </a:p>
          <a:p>
            <a:pPr eaLnBrk="1" hangingPunct="1"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The fluid property responsible for the no-slip condition</a:t>
            </a:r>
            <a:r>
              <a:rPr lang="tr-TR" altLang="en-US" sz="1800" b="0"/>
              <a:t> </a:t>
            </a:r>
            <a:r>
              <a:rPr lang="en-US" altLang="en-US" sz="1800" b="0"/>
              <a:t>and the development of the boundary layer is </a:t>
            </a:r>
            <a:r>
              <a:rPr lang="en-US" altLang="en-US" sz="1800" b="0" i="1">
                <a:solidFill>
                  <a:srgbClr val="CC00CC"/>
                </a:solidFill>
              </a:rPr>
              <a:t>viscosity</a:t>
            </a:r>
            <a:r>
              <a:rPr lang="en-US" altLang="en-US" sz="1800" b="0" i="1"/>
              <a:t>.</a:t>
            </a:r>
            <a:endParaRPr lang="en-US" altLang="en-US" sz="1800" b="0"/>
          </a:p>
        </p:txBody>
      </p:sp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963" y="2438400"/>
            <a:ext cx="4237037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76F14726-43C7-431A-8C35-24B094816D94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15</a:t>
            </a:fld>
            <a:endParaRPr lang="en-US" altLang="en-US" sz="1400" smtClean="0"/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150" y="1295400"/>
            <a:ext cx="454025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971800"/>
            <a:ext cx="4160838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038" y="5410200"/>
            <a:ext cx="4957762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Rectangle 5"/>
          <p:cNvSpPr>
            <a:spLocks noChangeArrowheads="1"/>
          </p:cNvSpPr>
          <p:nvPr/>
        </p:nvSpPr>
        <p:spPr bwMode="auto">
          <a:xfrm>
            <a:off x="457200" y="381000"/>
            <a:ext cx="75438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3333FF"/>
                </a:solidFill>
              </a:rPr>
              <a:t>An implication of the no-slip condition is that heat transfer from the solid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3333FF"/>
                </a:solidFill>
              </a:rPr>
              <a:t>surface to the fluid layer adjacent to the surface is by </a:t>
            </a:r>
            <a:r>
              <a:rPr lang="en-US" altLang="en-US" sz="1800" b="0" i="1">
                <a:solidFill>
                  <a:srgbClr val="CC00CC"/>
                </a:solidFill>
              </a:rPr>
              <a:t>pure conduction</a:t>
            </a:r>
            <a:r>
              <a:rPr lang="en-US" altLang="en-US" sz="1800" b="0" i="1">
                <a:solidFill>
                  <a:srgbClr val="3333FF"/>
                </a:solidFill>
              </a:rPr>
              <a:t>, </a:t>
            </a:r>
            <a:r>
              <a:rPr lang="en-US" altLang="en-US" sz="1800" b="0">
                <a:solidFill>
                  <a:srgbClr val="3333FF"/>
                </a:solidFill>
              </a:rPr>
              <a:t>since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the fluid layer is motionless, and can be expressed as</a:t>
            </a:r>
          </a:p>
        </p:txBody>
      </p:sp>
      <p:sp>
        <p:nvSpPr>
          <p:cNvPr id="19463" name="Rectangle 6"/>
          <p:cNvSpPr>
            <a:spLocks noChangeArrowheads="1"/>
          </p:cNvSpPr>
          <p:nvPr/>
        </p:nvSpPr>
        <p:spPr bwMode="auto">
          <a:xfrm>
            <a:off x="457200" y="2286000"/>
            <a:ext cx="6705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1800" b="0">
                <a:solidFill>
                  <a:srgbClr val="3333FF"/>
                </a:solidFill>
              </a:rPr>
              <a:t>T</a:t>
            </a:r>
            <a:r>
              <a:rPr lang="en-US" altLang="en-US" sz="1800" b="0">
                <a:solidFill>
                  <a:srgbClr val="3333FF"/>
                </a:solidFill>
              </a:rPr>
              <a:t>he determination of the </a:t>
            </a:r>
            <a:r>
              <a:rPr lang="en-US" altLang="en-US" sz="1800" b="0" i="1">
                <a:solidFill>
                  <a:srgbClr val="CC00CC"/>
                </a:solidFill>
              </a:rPr>
              <a:t>convection heat transfer coefficient</a:t>
            </a:r>
            <a:r>
              <a:rPr lang="en-US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when the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temperature distribution within the fluid is known</a:t>
            </a:r>
          </a:p>
        </p:txBody>
      </p:sp>
      <p:sp>
        <p:nvSpPr>
          <p:cNvPr id="19464" name="Rectangle 7"/>
          <p:cNvSpPr>
            <a:spLocks noChangeArrowheads="1"/>
          </p:cNvSpPr>
          <p:nvPr/>
        </p:nvSpPr>
        <p:spPr bwMode="auto">
          <a:xfrm>
            <a:off x="533400" y="3962400"/>
            <a:ext cx="76962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3333FF"/>
                </a:solidFill>
              </a:rPr>
              <a:t>The convection heat transfer coefficient, in general, varies along the flow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(or </a:t>
            </a:r>
            <a:r>
              <a:rPr lang="en-US" altLang="en-US" sz="1800" b="0" i="1">
                <a:solidFill>
                  <a:srgbClr val="3333FF"/>
                </a:solidFill>
              </a:rPr>
              <a:t>x</a:t>
            </a:r>
            <a:r>
              <a:rPr lang="en-US" altLang="en-US" sz="1800" b="0">
                <a:solidFill>
                  <a:srgbClr val="3333FF"/>
                </a:solidFill>
              </a:rPr>
              <a:t>-) direction. The </a:t>
            </a:r>
            <a:r>
              <a:rPr lang="en-US" altLang="en-US" sz="1800" b="0" i="1">
                <a:solidFill>
                  <a:srgbClr val="CC00CC"/>
                </a:solidFill>
              </a:rPr>
              <a:t>average</a:t>
            </a:r>
            <a:r>
              <a:rPr lang="en-US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or </a:t>
            </a:r>
            <a:r>
              <a:rPr lang="en-US" altLang="en-US" sz="1800" b="0" i="1">
                <a:solidFill>
                  <a:srgbClr val="CC00CC"/>
                </a:solidFill>
              </a:rPr>
              <a:t>mean</a:t>
            </a:r>
            <a:r>
              <a:rPr lang="en-US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convection heat transfer coefficient for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a surface in such cases is determined by properly averaging the </a:t>
            </a:r>
            <a:r>
              <a:rPr lang="en-US" altLang="en-US" sz="1800" b="0" i="1">
                <a:solidFill>
                  <a:srgbClr val="CC00CC"/>
                </a:solidFill>
              </a:rPr>
              <a:t>local</a:t>
            </a:r>
            <a:r>
              <a:rPr lang="en-US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convection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heat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transfer coefficients over the entire surface area </a:t>
            </a:r>
            <a:r>
              <a:rPr lang="en-US" altLang="en-US" sz="1800" b="0" i="1">
                <a:solidFill>
                  <a:srgbClr val="3333FF"/>
                </a:solidFill>
              </a:rPr>
              <a:t>A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s</a:t>
            </a:r>
            <a:r>
              <a:rPr lang="en-US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or length </a:t>
            </a:r>
            <a:r>
              <a:rPr lang="en-US" altLang="en-US" sz="1800" b="0" i="1">
                <a:solidFill>
                  <a:srgbClr val="3333FF"/>
                </a:solidFill>
              </a:rPr>
              <a:t>L </a:t>
            </a:r>
            <a:r>
              <a:rPr lang="en-US" altLang="en-US" sz="1800" b="0">
                <a:solidFill>
                  <a:srgbClr val="3333FF"/>
                </a:solidFill>
              </a:rPr>
              <a:t>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14D16E85-276E-4525-9FFE-360E9F956375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16</a:t>
            </a:fld>
            <a:endParaRPr lang="en-US" altLang="en-US" sz="1400" smtClean="0"/>
          </a:p>
        </p:txBody>
      </p:sp>
      <p:sp>
        <p:nvSpPr>
          <p:cNvPr id="20483" name="Rectangle 2"/>
          <p:cNvSpPr>
            <a:spLocks noChangeArrowheads="1"/>
          </p:cNvSpPr>
          <p:nvPr/>
        </p:nvSpPr>
        <p:spPr bwMode="auto">
          <a:xfrm>
            <a:off x="304800" y="152400"/>
            <a:ext cx="2522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Nusselt Number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08175"/>
            <a:ext cx="1317625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275" y="1944688"/>
            <a:ext cx="1431925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863" y="2420938"/>
            <a:ext cx="1506537" cy="62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108200"/>
            <a:ext cx="298608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304800" y="5789613"/>
            <a:ext cx="36576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Heat transfer through a fluid layer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of thickness </a:t>
            </a:r>
            <a:r>
              <a:rPr lang="en-US" altLang="en-US" sz="1800" b="0" i="1">
                <a:solidFill>
                  <a:srgbClr val="0000CC"/>
                </a:solidFill>
              </a:rPr>
              <a:t>L </a:t>
            </a:r>
            <a:r>
              <a:rPr lang="en-US" altLang="en-US" sz="1800" b="0">
                <a:solidFill>
                  <a:srgbClr val="0000CC"/>
                </a:solidFill>
              </a:rPr>
              <a:t>and temperature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difference </a:t>
            </a:r>
            <a:r>
              <a:rPr lang="en-US" altLang="en-US" sz="1800" b="0">
                <a:solidFill>
                  <a:srgbClr val="0000CC"/>
                </a:solidFill>
                <a:sym typeface="Symbol" panose="05050102010706020507" pitchFamily="18" charset="2"/>
              </a:rPr>
              <a:t></a:t>
            </a:r>
            <a:r>
              <a:rPr lang="en-US" altLang="en-US" sz="1800" b="0" i="1">
                <a:solidFill>
                  <a:srgbClr val="0000CC"/>
                </a:solidFill>
              </a:rPr>
              <a:t>T.</a:t>
            </a:r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304800" y="609600"/>
            <a:ext cx="83058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/>
              <a:t>In convection studies, it is common practice to nondimensionalize the governing equations and combine the variables, which group together into </a:t>
            </a:r>
            <a:r>
              <a:rPr lang="en-US" altLang="en-US" sz="1800" b="0" i="1"/>
              <a:t>dimensionless numbers </a:t>
            </a:r>
            <a:r>
              <a:rPr lang="en-US" altLang="en-US" sz="1800" b="0"/>
              <a:t>in order to reduce the number of total variables. 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i="1">
                <a:solidFill>
                  <a:srgbClr val="CC00CC"/>
                </a:solidFill>
              </a:rPr>
              <a:t>Nusselt number:</a:t>
            </a:r>
            <a:r>
              <a:rPr lang="en-US" altLang="en-US" sz="1800" b="0" i="1"/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Dimensionless convection heat transfer coefficient</a:t>
            </a:r>
            <a:endParaRPr lang="en-US" altLang="en-US" sz="1800" b="0">
              <a:solidFill>
                <a:srgbClr val="3333FF"/>
              </a:solidFill>
            </a:endParaRPr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304800" y="2667000"/>
            <a:ext cx="2667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i="1">
                <a:solidFill>
                  <a:srgbClr val="3333FF"/>
                </a:solidFill>
              </a:rPr>
              <a:t>L</a:t>
            </a:r>
            <a:r>
              <a:rPr lang="en-US" altLang="en-US" sz="1800" i="1" baseline="-25000">
                <a:solidFill>
                  <a:srgbClr val="3333FF"/>
                </a:solidFill>
              </a:rPr>
              <a:t>c</a:t>
            </a:r>
            <a:r>
              <a:rPr lang="en-US" altLang="en-US" sz="1800" b="0">
                <a:solidFill>
                  <a:srgbClr val="3333FF"/>
                </a:solidFill>
              </a:rPr>
              <a:t> characteristic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length</a:t>
            </a:r>
          </a:p>
        </p:txBody>
      </p:sp>
      <p:sp>
        <p:nvSpPr>
          <p:cNvPr id="20491" name="Rectangle 11"/>
          <p:cNvSpPr>
            <a:spLocks noChangeArrowheads="1"/>
          </p:cNvSpPr>
          <p:nvPr/>
        </p:nvSpPr>
        <p:spPr bwMode="auto">
          <a:xfrm>
            <a:off x="4191000" y="3416300"/>
            <a:ext cx="4114800" cy="2984500"/>
          </a:xfrm>
          <a:prstGeom prst="rect">
            <a:avLst/>
          </a:prstGeom>
          <a:solidFill>
            <a:srgbClr val="FFCC99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5000"/>
              </a:spcAft>
              <a:buClrTx/>
              <a:buFontTx/>
              <a:buNone/>
            </a:pPr>
            <a:r>
              <a:rPr lang="tr-TR" altLang="en-US" sz="1800" b="0"/>
              <a:t>T</a:t>
            </a:r>
            <a:r>
              <a:rPr lang="en-US" altLang="en-US" sz="1800" b="0"/>
              <a:t>he Nusselt number represents the</a:t>
            </a:r>
            <a:r>
              <a:rPr lang="tr-TR" altLang="en-US" sz="1800" b="0"/>
              <a:t> </a:t>
            </a:r>
            <a:r>
              <a:rPr lang="en-US" altLang="en-US" sz="1800" b="0"/>
              <a:t>enhancement of heat transfer through a</a:t>
            </a:r>
            <a:r>
              <a:rPr lang="tr-TR" altLang="en-US" sz="1800" b="0"/>
              <a:t> </a:t>
            </a:r>
            <a:r>
              <a:rPr lang="en-US" altLang="en-US" sz="1800" b="0"/>
              <a:t>fluid layer as a result of convection</a:t>
            </a:r>
            <a:r>
              <a:rPr lang="tr-TR" altLang="en-US" sz="1800" b="0"/>
              <a:t> </a:t>
            </a:r>
            <a:r>
              <a:rPr lang="en-US" altLang="en-US" sz="1800" b="0"/>
              <a:t>relative to conduction across the same fluid layer. </a:t>
            </a:r>
            <a:endParaRPr lang="tr-TR" altLang="en-US" sz="1800" b="0"/>
          </a:p>
          <a:p>
            <a:pPr eaLnBrk="1" hangingPunct="1">
              <a:spcBef>
                <a:spcPct val="10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The larger the Nusselt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number, the more effective the convection.</a:t>
            </a:r>
            <a:endParaRPr lang="tr-TR" altLang="en-US" sz="1800" b="0">
              <a:solidFill>
                <a:srgbClr val="CC00CC"/>
              </a:solidFill>
            </a:endParaRPr>
          </a:p>
          <a:p>
            <a:pPr eaLnBrk="1" hangingPunct="1">
              <a:spcBef>
                <a:spcPct val="10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A Nusselt number of </a:t>
            </a:r>
            <a:r>
              <a:rPr lang="en-US" altLang="en-US" sz="1800" b="0">
                <a:solidFill>
                  <a:srgbClr val="3333FF"/>
                </a:solidFill>
              </a:rPr>
              <a:t>Nu </a:t>
            </a:r>
            <a:r>
              <a:rPr lang="tr-TR" altLang="en-US" sz="1800" b="0">
                <a:solidFill>
                  <a:srgbClr val="3333FF"/>
                </a:solidFill>
              </a:rPr>
              <a:t>=</a:t>
            </a:r>
            <a:r>
              <a:rPr lang="en-US" altLang="en-US" sz="1800" b="0">
                <a:solidFill>
                  <a:srgbClr val="3333FF"/>
                </a:solidFill>
              </a:rPr>
              <a:t> 1</a:t>
            </a:r>
            <a:r>
              <a:rPr lang="en-US" altLang="en-US" sz="1800" b="0"/>
              <a:t> for</a:t>
            </a:r>
            <a:r>
              <a:rPr lang="tr-TR" altLang="en-US" sz="1800" b="0"/>
              <a:t> </a:t>
            </a:r>
            <a:r>
              <a:rPr lang="en-US" altLang="en-US" sz="1800" b="0"/>
              <a:t>a fluid layer represents heat transfer across the layer by pure conduction.</a:t>
            </a:r>
          </a:p>
        </p:txBody>
      </p:sp>
      <p:pic>
        <p:nvPicPr>
          <p:cNvPr id="20492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133725"/>
            <a:ext cx="3554413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43A2B30F-9692-4272-9F7A-496E53EB47AB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17</a:t>
            </a:fld>
            <a:endParaRPr lang="en-US" altLang="en-US" sz="1400" smtClean="0"/>
          </a:p>
        </p:txBody>
      </p:sp>
      <p:sp>
        <p:nvSpPr>
          <p:cNvPr id="21507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5C6AB859-D709-4746-B4A0-95C7592D5081}" type="slidenum">
              <a:rPr lang="en-US" altLang="en-US" sz="1400" b="0"/>
              <a:pPr algn="r"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17</a:t>
            </a:fld>
            <a:endParaRPr lang="en-US" altLang="en-US" sz="1400" b="0"/>
          </a:p>
        </p:txBody>
      </p:sp>
      <p:sp>
        <p:nvSpPr>
          <p:cNvPr id="21508" name="Rectangle 2"/>
          <p:cNvSpPr>
            <a:spLocks noChangeArrowheads="1"/>
          </p:cNvSpPr>
          <p:nvPr/>
        </p:nvSpPr>
        <p:spPr bwMode="auto">
          <a:xfrm>
            <a:off x="533400" y="231775"/>
            <a:ext cx="2470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Prandtl Number</a:t>
            </a:r>
          </a:p>
        </p:txBody>
      </p:sp>
      <p:sp>
        <p:nvSpPr>
          <p:cNvPr id="21509" name="Rectangle 3"/>
          <p:cNvSpPr>
            <a:spLocks noChangeArrowheads="1"/>
          </p:cNvSpPr>
          <p:nvPr/>
        </p:nvSpPr>
        <p:spPr bwMode="auto">
          <a:xfrm>
            <a:off x="533400" y="685800"/>
            <a:ext cx="8001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/>
              <a:t>The relative thickness of the velocity and the thermal boundary layers is</a:t>
            </a:r>
            <a:r>
              <a:rPr lang="tr-TR" altLang="en-US" sz="2000" b="0"/>
              <a:t> </a:t>
            </a:r>
            <a:r>
              <a:rPr lang="en-US" altLang="en-US" sz="2000" b="0"/>
              <a:t>best described by the </a:t>
            </a:r>
            <a:r>
              <a:rPr lang="en-US" altLang="en-US" sz="2000" b="0" i="1">
                <a:solidFill>
                  <a:srgbClr val="3333FF"/>
                </a:solidFill>
              </a:rPr>
              <a:t>dimensionless</a:t>
            </a:r>
            <a:r>
              <a:rPr lang="en-US" altLang="en-US" sz="2000" b="0" i="1"/>
              <a:t> </a:t>
            </a:r>
            <a:r>
              <a:rPr lang="en-US" altLang="en-US" sz="2000" b="0"/>
              <a:t>parameter </a:t>
            </a:r>
            <a:r>
              <a:rPr lang="en-US" altLang="en-US" sz="2000" b="0">
                <a:solidFill>
                  <a:srgbClr val="CC00CC"/>
                </a:solidFill>
              </a:rPr>
              <a:t>Prandtl number</a:t>
            </a:r>
          </a:p>
        </p:txBody>
      </p:sp>
      <p:pic>
        <p:nvPicPr>
          <p:cNvPr id="2151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447800"/>
            <a:ext cx="6550025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1" name="Rectangle 6"/>
          <p:cNvSpPr>
            <a:spLocks noChangeArrowheads="1"/>
          </p:cNvSpPr>
          <p:nvPr/>
        </p:nvSpPr>
        <p:spPr bwMode="auto">
          <a:xfrm>
            <a:off x="4724400" y="2447925"/>
            <a:ext cx="3962400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/>
              <a:t>The Prandtl numbers of gases are about 1, which indicates that both</a:t>
            </a:r>
            <a:r>
              <a:rPr lang="tr-TR" altLang="en-US" sz="1800" b="0"/>
              <a:t> </a:t>
            </a:r>
            <a:r>
              <a:rPr lang="en-US" altLang="en-US" sz="1800" b="0"/>
              <a:t>momentum and heat dissipate through the fluid at about the same rate. </a:t>
            </a:r>
            <a:endParaRPr lang="tr-TR" altLang="en-US" sz="18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Heat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diffuses very quickly in liquid metals (Pr </a:t>
            </a:r>
            <a:r>
              <a:rPr lang="tr-TR" altLang="en-US" sz="1800" b="0">
                <a:solidFill>
                  <a:srgbClr val="CC00CC"/>
                </a:solidFill>
              </a:rPr>
              <a:t>&lt;&lt;</a:t>
            </a:r>
            <a:r>
              <a:rPr lang="en-US" altLang="en-US" sz="1800" b="0">
                <a:solidFill>
                  <a:srgbClr val="CC00CC"/>
                </a:solidFill>
              </a:rPr>
              <a:t> 1) and very slowly in oils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(Pr </a:t>
            </a:r>
            <a:r>
              <a:rPr lang="tr-TR" altLang="en-US" sz="1800" b="0">
                <a:solidFill>
                  <a:srgbClr val="CC00CC"/>
                </a:solidFill>
              </a:rPr>
              <a:t>&gt;&gt;</a:t>
            </a:r>
            <a:r>
              <a:rPr lang="en-US" altLang="en-US" sz="1800" b="0">
                <a:solidFill>
                  <a:srgbClr val="CC00CC"/>
                </a:solidFill>
              </a:rPr>
              <a:t> 1) relative to momentum. </a:t>
            </a:r>
            <a:endParaRPr lang="tr-TR" altLang="en-US" sz="1800" b="0">
              <a:solidFill>
                <a:srgbClr val="CC00CC"/>
              </a:solidFill>
            </a:endParaRP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/>
              <a:t>Consequently the thermal boundary layer is</a:t>
            </a:r>
            <a:r>
              <a:rPr lang="tr-TR" altLang="en-US" sz="1800" b="0"/>
              <a:t> </a:t>
            </a:r>
            <a:r>
              <a:rPr lang="en-US" altLang="en-US" sz="1800" b="0"/>
              <a:t>much thicker for liquid metals and much thinner for oils relative to the</a:t>
            </a:r>
            <a:r>
              <a:rPr lang="tr-TR" altLang="en-US" sz="1800" b="0"/>
              <a:t> </a:t>
            </a:r>
            <a:r>
              <a:rPr lang="en-US" altLang="en-US" sz="1800" b="0"/>
              <a:t>velocity boundary layer.</a:t>
            </a:r>
          </a:p>
        </p:txBody>
      </p:sp>
      <p:pic>
        <p:nvPicPr>
          <p:cNvPr id="21512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2419350"/>
            <a:ext cx="4076700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F0387ECA-1E5D-42A0-BEDA-B1B5B0BBFEAC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18</a:t>
            </a:fld>
            <a:endParaRPr lang="en-US" altLang="en-US" sz="1400" smtClean="0"/>
          </a:p>
        </p:txBody>
      </p:sp>
      <p:sp>
        <p:nvSpPr>
          <p:cNvPr id="22531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FCBEDBB4-E563-43B8-9E4F-EBB79C9BF162}" type="slidenum">
              <a:rPr lang="en-US" altLang="en-US" sz="1400" b="0"/>
              <a:pPr algn="r"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18</a:t>
            </a:fld>
            <a:endParaRPr lang="en-US" altLang="en-US" sz="1400" b="0"/>
          </a:p>
        </p:txBody>
      </p:sp>
      <p:sp>
        <p:nvSpPr>
          <p:cNvPr id="22532" name="Rectangle 2"/>
          <p:cNvSpPr>
            <a:spLocks noChangeArrowheads="1"/>
          </p:cNvSpPr>
          <p:nvPr/>
        </p:nvSpPr>
        <p:spPr bwMode="auto">
          <a:xfrm>
            <a:off x="381000" y="152400"/>
            <a:ext cx="24622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Reynolds Number</a:t>
            </a:r>
          </a:p>
        </p:txBody>
      </p:sp>
      <p:sp>
        <p:nvSpPr>
          <p:cNvPr id="22533" name="Rectangle 3"/>
          <p:cNvSpPr>
            <a:spLocks noChangeArrowheads="1"/>
          </p:cNvSpPr>
          <p:nvPr/>
        </p:nvSpPr>
        <p:spPr bwMode="auto">
          <a:xfrm>
            <a:off x="381000" y="609600"/>
            <a:ext cx="4267200" cy="209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The transition from laminar to turbulent flow depends on the </a:t>
            </a:r>
            <a:r>
              <a:rPr lang="en-US" altLang="en-US" sz="1800" b="0" i="1">
                <a:solidFill>
                  <a:srgbClr val="3333FF"/>
                </a:solidFill>
              </a:rPr>
              <a:t>geometry</a:t>
            </a:r>
            <a:r>
              <a:rPr lang="en-US" altLang="en-US" sz="1800" b="0">
                <a:solidFill>
                  <a:srgbClr val="3333FF"/>
                </a:solidFill>
              </a:rPr>
              <a:t>,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surface</a:t>
            </a:r>
            <a:r>
              <a:rPr lang="tr-TR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roughness</a:t>
            </a:r>
            <a:r>
              <a:rPr lang="en-US" altLang="en-US" sz="1800" b="0">
                <a:solidFill>
                  <a:srgbClr val="3333FF"/>
                </a:solidFill>
              </a:rPr>
              <a:t>, </a:t>
            </a:r>
            <a:r>
              <a:rPr lang="en-US" altLang="en-US" sz="1800" b="0" i="1">
                <a:solidFill>
                  <a:srgbClr val="3333FF"/>
                </a:solidFill>
              </a:rPr>
              <a:t>flow velocity</a:t>
            </a:r>
            <a:r>
              <a:rPr lang="en-US" altLang="en-US" sz="1800" b="0">
                <a:solidFill>
                  <a:srgbClr val="3333FF"/>
                </a:solidFill>
              </a:rPr>
              <a:t>, </a:t>
            </a:r>
            <a:r>
              <a:rPr lang="en-US" altLang="en-US" sz="1800" b="0" i="1">
                <a:solidFill>
                  <a:srgbClr val="3333FF"/>
                </a:solidFill>
              </a:rPr>
              <a:t>surface temperature</a:t>
            </a:r>
            <a:r>
              <a:rPr lang="en-US" altLang="en-US" sz="1800" b="0">
                <a:solidFill>
                  <a:srgbClr val="3333FF"/>
                </a:solidFill>
              </a:rPr>
              <a:t>, </a:t>
            </a:r>
            <a:r>
              <a:rPr lang="en-US" altLang="en-US" sz="1800" b="0"/>
              <a:t>and</a:t>
            </a:r>
            <a:r>
              <a:rPr lang="en-US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type of fluid</a:t>
            </a:r>
            <a:r>
              <a:rPr lang="tr-TR" altLang="en-US" sz="1800" b="0">
                <a:solidFill>
                  <a:schemeClr val="hlink"/>
                </a:solidFill>
              </a:rPr>
              <a:t>.</a:t>
            </a:r>
            <a:r>
              <a:rPr lang="tr-TR" altLang="en-US" sz="1800" b="0"/>
              <a:t> </a:t>
            </a:r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tr-TR" altLang="en-US" sz="1800" b="0"/>
              <a:t>T</a:t>
            </a:r>
            <a:r>
              <a:rPr lang="en-US" altLang="en-US" sz="1800" b="0"/>
              <a:t>he flow regime depends mainly on the ratio of </a:t>
            </a:r>
            <a:r>
              <a:rPr lang="en-US" altLang="en-US" sz="1800" b="0" i="1">
                <a:solidFill>
                  <a:srgbClr val="3333FF"/>
                </a:solidFill>
              </a:rPr>
              <a:t>inertial</a:t>
            </a:r>
            <a:r>
              <a:rPr lang="tr-TR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forces</a:t>
            </a:r>
            <a:r>
              <a:rPr lang="en-US" altLang="en-US" sz="1800" b="0" i="1"/>
              <a:t> </a:t>
            </a:r>
            <a:r>
              <a:rPr lang="en-US" altLang="en-US" sz="1800" b="0"/>
              <a:t>to </a:t>
            </a:r>
            <a:r>
              <a:rPr lang="en-US" altLang="en-US" sz="1800" b="0" i="1">
                <a:solidFill>
                  <a:srgbClr val="3333FF"/>
                </a:solidFill>
              </a:rPr>
              <a:t>viscous forces</a:t>
            </a:r>
            <a:r>
              <a:rPr lang="tr-TR" altLang="en-US" sz="1800" b="0" i="1"/>
              <a:t> </a:t>
            </a:r>
            <a:r>
              <a:rPr lang="tr-TR" altLang="en-US" sz="1800" b="0"/>
              <a:t>(</a:t>
            </a:r>
            <a:r>
              <a:rPr lang="en-US" altLang="en-US" sz="1800">
                <a:solidFill>
                  <a:srgbClr val="CC00CC"/>
                </a:solidFill>
              </a:rPr>
              <a:t>Reynolds number</a:t>
            </a:r>
            <a:r>
              <a:rPr lang="tr-TR" altLang="en-US" sz="1800" b="0"/>
              <a:t>).</a:t>
            </a:r>
            <a:endParaRPr lang="en-US" altLang="en-US" sz="1800" b="0"/>
          </a:p>
        </p:txBody>
      </p:sp>
      <p:sp>
        <p:nvSpPr>
          <p:cNvPr id="22534" name="Rectangle 7"/>
          <p:cNvSpPr>
            <a:spLocks noChangeArrowheads="1"/>
          </p:cNvSpPr>
          <p:nvPr/>
        </p:nvSpPr>
        <p:spPr bwMode="auto">
          <a:xfrm>
            <a:off x="4800600" y="3587750"/>
            <a:ext cx="3886200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tr-TR" altLang="en-US" sz="1800">
                <a:solidFill>
                  <a:srgbClr val="CC00CC"/>
                </a:solidFill>
              </a:rPr>
              <a:t>C</a:t>
            </a:r>
            <a:r>
              <a:rPr lang="en-US" altLang="en-US" sz="1800">
                <a:solidFill>
                  <a:srgbClr val="CC00CC"/>
                </a:solidFill>
              </a:rPr>
              <a:t>ritical Reynolds number</a:t>
            </a:r>
            <a:r>
              <a:rPr lang="tr-TR" altLang="en-US" sz="1800">
                <a:solidFill>
                  <a:srgbClr val="CC00CC"/>
                </a:solidFill>
              </a:rPr>
              <a:t>, Re</a:t>
            </a:r>
            <a:r>
              <a:rPr lang="en-US" altLang="en-US" sz="1800" baseline="-25000">
                <a:solidFill>
                  <a:srgbClr val="CC00CC"/>
                </a:solidFill>
              </a:rPr>
              <a:t>x,c</a:t>
            </a:r>
            <a:r>
              <a:rPr lang="tr-TR" altLang="en-US" sz="1800">
                <a:solidFill>
                  <a:srgbClr val="CC00CC"/>
                </a:solidFill>
              </a:rPr>
              <a:t>:</a:t>
            </a:r>
            <a:r>
              <a:rPr lang="tr-TR" altLang="en-US" sz="1800"/>
              <a:t> </a:t>
            </a:r>
            <a:r>
              <a:rPr lang="en-US" altLang="en-US" sz="1800"/>
              <a:t> </a:t>
            </a:r>
            <a:r>
              <a:rPr lang="en-US" altLang="en-US" sz="1800" b="0"/>
              <a:t>The Reynolds number at which the flow becomes turbulent</a:t>
            </a:r>
            <a:r>
              <a:rPr lang="tr-TR" altLang="en-US" sz="1800" b="0"/>
              <a:t>.</a:t>
            </a:r>
            <a:r>
              <a:rPr lang="en-US" altLang="en-US" sz="1800" b="0"/>
              <a:t> 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The value of the critical Reynolds number</a:t>
            </a:r>
            <a:r>
              <a:rPr lang="tr-TR" altLang="en-US" sz="1800" b="0"/>
              <a:t> </a:t>
            </a:r>
            <a:r>
              <a:rPr lang="en-US" altLang="en-US" sz="1800" b="0"/>
              <a:t>is different for different geometries and flow conditions.</a:t>
            </a:r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endParaRPr lang="en-US" altLang="en-US" sz="80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i.e for flow over a flat plate:</a:t>
            </a:r>
          </a:p>
        </p:txBody>
      </p:sp>
      <p:sp>
        <p:nvSpPr>
          <p:cNvPr id="22535" name="Rectangle 8"/>
          <p:cNvSpPr>
            <a:spLocks noChangeArrowheads="1"/>
          </p:cNvSpPr>
          <p:nvPr/>
        </p:nvSpPr>
        <p:spPr bwMode="auto">
          <a:xfrm>
            <a:off x="4724400" y="239713"/>
            <a:ext cx="4267200" cy="3176587"/>
          </a:xfrm>
          <a:prstGeom prst="rect">
            <a:avLst/>
          </a:prstGeom>
          <a:solidFill>
            <a:srgbClr val="FFCC99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At large Reynolds numbers</a:t>
            </a:r>
            <a:r>
              <a:rPr lang="en-US" altLang="en-US" sz="1800" b="0"/>
              <a:t>, the inertial forces, which are proportional to</a:t>
            </a:r>
            <a:r>
              <a:rPr lang="tr-TR" altLang="en-US" sz="1800" b="0"/>
              <a:t> </a:t>
            </a:r>
            <a:r>
              <a:rPr lang="en-US" altLang="en-US" sz="1800" b="0"/>
              <a:t>the fluid density and the square of the fluid velocity, are large relative to the</a:t>
            </a:r>
            <a:r>
              <a:rPr lang="tr-TR" altLang="en-US" sz="1800" b="0"/>
              <a:t> </a:t>
            </a:r>
            <a:r>
              <a:rPr lang="en-US" altLang="en-US" sz="1800" b="0"/>
              <a:t>viscous forces, and thus the viscous forces cannot prevent the random and</a:t>
            </a:r>
            <a:r>
              <a:rPr lang="tr-TR" altLang="en-US" sz="1800" b="0"/>
              <a:t> </a:t>
            </a:r>
            <a:r>
              <a:rPr lang="en-US" altLang="en-US" sz="1800" b="0"/>
              <a:t>rapid fluctuations of the fluid</a:t>
            </a:r>
            <a:r>
              <a:rPr lang="tr-TR" altLang="en-US" sz="1800" b="0"/>
              <a:t> (</a:t>
            </a:r>
            <a:r>
              <a:rPr lang="tr-TR" altLang="en-US" sz="1800"/>
              <a:t>turbulent</a:t>
            </a:r>
            <a:r>
              <a:rPr lang="tr-TR" altLang="en-US" sz="1800" b="0"/>
              <a:t>).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At small or moderate Reynolds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numbers</a:t>
            </a:r>
            <a:r>
              <a:rPr lang="en-US" altLang="en-US" sz="1800" b="0"/>
              <a:t>,</a:t>
            </a:r>
            <a:r>
              <a:rPr lang="tr-TR" altLang="en-US" sz="1800" b="0"/>
              <a:t> </a:t>
            </a:r>
            <a:r>
              <a:rPr lang="en-US" altLang="en-US" sz="1800" b="0"/>
              <a:t>the viscous forces are large enough to suppress these fluctuations</a:t>
            </a:r>
            <a:r>
              <a:rPr lang="tr-TR" altLang="en-US" sz="1800" b="0"/>
              <a:t> </a:t>
            </a:r>
            <a:r>
              <a:rPr lang="en-US" altLang="en-US" sz="1800" b="0"/>
              <a:t>and to keep the fluid “in line”</a:t>
            </a:r>
            <a:r>
              <a:rPr lang="tr-TR" altLang="en-US" sz="1800" b="0"/>
              <a:t> (</a:t>
            </a:r>
            <a:r>
              <a:rPr lang="tr-TR" altLang="en-US" sz="1800"/>
              <a:t>laminar</a:t>
            </a:r>
            <a:r>
              <a:rPr lang="tr-TR" altLang="en-US" sz="1800" b="0"/>
              <a:t>).</a:t>
            </a:r>
            <a:endParaRPr lang="en-US" altLang="en-US" sz="1800" b="0"/>
          </a:p>
        </p:txBody>
      </p:sp>
      <p:pic>
        <p:nvPicPr>
          <p:cNvPr id="2253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943350"/>
            <a:ext cx="3981450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/>
          </a:p>
        </p:txBody>
      </p:sp>
      <p:sp>
        <p:nvSpPr>
          <p:cNvPr id="22538" name="Rectangle 3"/>
          <p:cNvSpPr>
            <a:spLocks noChangeArrowheads="1"/>
          </p:cNvSpPr>
          <p:nvPr/>
        </p:nvSpPr>
        <p:spPr bwMode="auto">
          <a:xfrm>
            <a:off x="0" y="10668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 b="0"/>
          </a:p>
        </p:txBody>
      </p:sp>
      <p:sp>
        <p:nvSpPr>
          <p:cNvPr id="2253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/>
          </a:p>
        </p:txBody>
      </p:sp>
      <p:pic>
        <p:nvPicPr>
          <p:cNvPr id="22540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2933700"/>
            <a:ext cx="40576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1" name="Rectangle 6"/>
          <p:cNvSpPr>
            <a:spLocks noChangeArrowheads="1"/>
          </p:cNvSpPr>
          <p:nvPr/>
        </p:nvSpPr>
        <p:spPr bwMode="auto">
          <a:xfrm>
            <a:off x="0" y="10668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 b="0"/>
          </a:p>
        </p:txBody>
      </p:sp>
      <p:sp>
        <p:nvSpPr>
          <p:cNvPr id="2254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/>
          </a:p>
        </p:txBody>
      </p:sp>
      <p:pic>
        <p:nvPicPr>
          <p:cNvPr id="22543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700" y="5943600"/>
            <a:ext cx="3557588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4" name="Rectangle 9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 b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405E0729-BBE3-4431-B44C-1501DBBB12DD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19</a:t>
            </a:fld>
            <a:endParaRPr lang="en-US" altLang="en-US" sz="1400" smtClean="0"/>
          </a:p>
        </p:txBody>
      </p:sp>
      <p:sp>
        <p:nvSpPr>
          <p:cNvPr id="23555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3336DB1F-7549-4830-A85B-441896260B48}" type="slidenum">
              <a:rPr lang="en-US" altLang="en-US" sz="1400" b="0"/>
              <a:pPr algn="r"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19</a:t>
            </a:fld>
            <a:endParaRPr lang="en-US" altLang="en-US" sz="1400" b="0"/>
          </a:p>
        </p:txBody>
      </p:sp>
      <p:sp>
        <p:nvSpPr>
          <p:cNvPr id="23556" name="Rectangle 2"/>
          <p:cNvSpPr>
            <a:spLocks noChangeArrowheads="1"/>
          </p:cNvSpPr>
          <p:nvPr/>
        </p:nvSpPr>
        <p:spPr bwMode="auto">
          <a:xfrm>
            <a:off x="496888" y="76200"/>
            <a:ext cx="7046912" cy="5842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>
                <a:solidFill>
                  <a:srgbClr val="FF0000"/>
                </a:solidFill>
              </a:rPr>
              <a:t>19-2 </a:t>
            </a:r>
            <a:r>
              <a:rPr lang="en-US" altLang="en-US">
                <a:solidFill>
                  <a:srgbClr val="FF0000"/>
                </a:solidFill>
              </a:rPr>
              <a:t>THERMAL BOUNDARY LAYER</a:t>
            </a:r>
          </a:p>
        </p:txBody>
      </p:sp>
      <p:pic>
        <p:nvPicPr>
          <p:cNvPr id="2355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68613"/>
            <a:ext cx="4805363" cy="322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Rectangle 4"/>
          <p:cNvSpPr>
            <a:spLocks noChangeArrowheads="1"/>
          </p:cNvSpPr>
          <p:nvPr/>
        </p:nvSpPr>
        <p:spPr bwMode="auto">
          <a:xfrm>
            <a:off x="381000" y="6064250"/>
            <a:ext cx="4876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Thermal boundary layer on a flat plate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(the fluid is hotter than the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plate surface).</a:t>
            </a:r>
          </a:p>
        </p:txBody>
      </p:sp>
      <p:sp>
        <p:nvSpPr>
          <p:cNvPr id="23559" name="Rectangle 5"/>
          <p:cNvSpPr>
            <a:spLocks noChangeArrowheads="1"/>
          </p:cNvSpPr>
          <p:nvPr/>
        </p:nvSpPr>
        <p:spPr bwMode="auto">
          <a:xfrm>
            <a:off x="381000" y="685800"/>
            <a:ext cx="8153400" cy="212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1800" b="0"/>
              <a:t>A</a:t>
            </a:r>
            <a:r>
              <a:rPr lang="en-US" altLang="en-US" sz="1800" b="0"/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thermal boundary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layer</a:t>
            </a:r>
            <a:r>
              <a:rPr lang="en-US" altLang="en-US" sz="1800" b="0" i="1"/>
              <a:t> </a:t>
            </a:r>
            <a:r>
              <a:rPr lang="en-US" altLang="en-US" sz="1800" b="0"/>
              <a:t>develops when a fluid at a specified temperature flows over a surface</a:t>
            </a:r>
            <a:r>
              <a:rPr lang="tr-TR" altLang="en-US" sz="1800" b="0"/>
              <a:t> </a:t>
            </a:r>
            <a:r>
              <a:rPr lang="en-US" altLang="en-US" sz="1800" b="0"/>
              <a:t>that is at a different temperature</a:t>
            </a:r>
            <a:r>
              <a:rPr lang="tr-TR" altLang="en-US" sz="1800" b="0"/>
              <a:t>.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1800">
                <a:solidFill>
                  <a:srgbClr val="CC00CC"/>
                </a:solidFill>
              </a:rPr>
              <a:t>T</a:t>
            </a:r>
            <a:r>
              <a:rPr lang="en-US" altLang="en-US" sz="1800">
                <a:solidFill>
                  <a:srgbClr val="CC00CC"/>
                </a:solidFill>
              </a:rPr>
              <a:t>hermal boundary layer</a:t>
            </a:r>
            <a:r>
              <a:rPr lang="tr-TR" altLang="en-US" sz="1800">
                <a:solidFill>
                  <a:srgbClr val="CC00CC"/>
                </a:solidFill>
              </a:rPr>
              <a:t>:</a:t>
            </a:r>
            <a:r>
              <a:rPr lang="en-US" altLang="en-US" sz="1800"/>
              <a:t> </a:t>
            </a:r>
            <a:r>
              <a:rPr lang="en-US" altLang="en-US" sz="1800" b="0"/>
              <a:t>The flow region over the surface in which</a:t>
            </a:r>
            <a:r>
              <a:rPr lang="tr-TR" altLang="en-US" sz="1800" b="0"/>
              <a:t> </a:t>
            </a:r>
            <a:r>
              <a:rPr lang="en-US" altLang="en-US" sz="1800" b="0"/>
              <a:t>the</a:t>
            </a:r>
            <a:r>
              <a:rPr lang="tr-TR" altLang="en-US" sz="1800" b="0"/>
              <a:t> </a:t>
            </a:r>
            <a:r>
              <a:rPr lang="en-US" altLang="en-US" sz="1800" b="0"/>
              <a:t>temperature variation in the direction normal to the surface is significant</a:t>
            </a:r>
            <a:r>
              <a:rPr lang="tr-TR" altLang="en-US" sz="1800" b="0"/>
              <a:t>.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3333FF"/>
                </a:solidFill>
              </a:rPr>
              <a:t>The </a:t>
            </a:r>
            <a:r>
              <a:rPr lang="en-US" altLang="en-US" sz="1800" b="0" i="1">
                <a:solidFill>
                  <a:srgbClr val="3333FF"/>
                </a:solidFill>
              </a:rPr>
              <a:t>thickness </a:t>
            </a:r>
            <a:r>
              <a:rPr lang="en-US" altLang="en-US" sz="1800" b="0">
                <a:solidFill>
                  <a:srgbClr val="3333FF"/>
                </a:solidFill>
              </a:rPr>
              <a:t>of the thermal boundary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layer </a:t>
            </a:r>
            <a:r>
              <a:rPr lang="en-US" altLang="en-US" sz="1800" b="0">
                <a:solidFill>
                  <a:srgbClr val="3333FF"/>
                </a:solidFill>
                <a:sym typeface="Symbol" panose="05050102010706020507" pitchFamily="18" charset="2"/>
              </a:rPr>
              <a:t>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t</a:t>
            </a:r>
            <a:r>
              <a:rPr lang="en-US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at any location along the surface is defined as </a:t>
            </a:r>
            <a:r>
              <a:rPr lang="en-US" altLang="en-US" sz="1800" b="0" i="1">
                <a:solidFill>
                  <a:srgbClr val="3333FF"/>
                </a:solidFill>
              </a:rPr>
              <a:t>the distance from the</a:t>
            </a:r>
            <a:r>
              <a:rPr lang="tr-TR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surface at which the</a:t>
            </a:r>
            <a:r>
              <a:rPr lang="tr-TR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temperature difference T </a:t>
            </a:r>
            <a:r>
              <a:rPr lang="en-US" altLang="en-US" sz="1800" b="0" i="1">
                <a:solidFill>
                  <a:srgbClr val="3333FF"/>
                </a:solidFill>
                <a:cs typeface="Arial" panose="020B0604020202020204" pitchFamily="34" charset="0"/>
              </a:rPr>
              <a:t>−</a:t>
            </a:r>
            <a:r>
              <a:rPr lang="en-US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s</a:t>
            </a:r>
            <a:r>
              <a:rPr lang="en-US" altLang="en-US" sz="1800" b="0" i="1">
                <a:solidFill>
                  <a:srgbClr val="3333FF"/>
                </a:solidFill>
              </a:rPr>
              <a:t> equals </a:t>
            </a:r>
            <a:r>
              <a:rPr lang="en-US" altLang="en-US" sz="1800" b="0">
                <a:solidFill>
                  <a:srgbClr val="3333FF"/>
                </a:solidFill>
              </a:rPr>
              <a:t>0.99(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 baseline="-25000">
                <a:solidFill>
                  <a:srgbClr val="3333FF"/>
                </a:solidFill>
                <a:sym typeface="Symbol" panose="05050102010706020507" pitchFamily="18" charset="2"/>
              </a:rPr>
              <a:t></a:t>
            </a:r>
            <a:r>
              <a:rPr lang="en-US" altLang="en-US" sz="1800" b="0" i="1">
                <a:solidFill>
                  <a:srgbClr val="3333FF"/>
                </a:solidFill>
              </a:rPr>
              <a:t>−</a:t>
            </a:r>
            <a:r>
              <a:rPr lang="en-US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s</a:t>
            </a:r>
            <a:r>
              <a:rPr lang="en-US" altLang="en-US" sz="1800" b="0">
                <a:solidFill>
                  <a:srgbClr val="3333FF"/>
                </a:solidFill>
              </a:rPr>
              <a:t>).</a:t>
            </a:r>
          </a:p>
        </p:txBody>
      </p:sp>
      <p:sp>
        <p:nvSpPr>
          <p:cNvPr id="23560" name="Rectangle 6"/>
          <p:cNvSpPr>
            <a:spLocks noChangeArrowheads="1"/>
          </p:cNvSpPr>
          <p:nvPr/>
        </p:nvSpPr>
        <p:spPr bwMode="auto">
          <a:xfrm>
            <a:off x="5486400" y="2819400"/>
            <a:ext cx="3505200" cy="347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The thickness of the thermal boundary layer increases in the flow direction,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since the effects of heat transfer are felt at greater distances from the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surface further down stream.</a:t>
            </a:r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tr-TR" altLang="en-US" sz="1800" b="0"/>
              <a:t>T</a:t>
            </a:r>
            <a:r>
              <a:rPr lang="en-US" altLang="en-US" sz="1800" b="0"/>
              <a:t>he shape of</a:t>
            </a:r>
            <a:r>
              <a:rPr lang="tr-TR" altLang="en-US" sz="1800" b="0"/>
              <a:t> </a:t>
            </a:r>
            <a:r>
              <a:rPr lang="en-US" altLang="en-US" sz="1800" b="0"/>
              <a:t>the temperature profile in the thermal boundary layer dictates the convection</a:t>
            </a:r>
            <a:r>
              <a:rPr lang="tr-TR" altLang="en-US" sz="1800" b="0"/>
              <a:t> </a:t>
            </a:r>
            <a:r>
              <a:rPr lang="en-US" altLang="en-US" sz="1800" b="0"/>
              <a:t>heat transfer between a solid surface and the fluid flowing over it.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F599FA5-D0BA-4AF5-8443-A387D3988B68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</a:t>
            </a:fld>
            <a:endParaRPr lang="en-US" altLang="en-US" sz="1400" smtClean="0"/>
          </a:p>
        </p:txBody>
      </p:sp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838200" y="277813"/>
            <a:ext cx="223170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dirty="0" smtClean="0">
                <a:solidFill>
                  <a:srgbClr val="FF0000"/>
                </a:solidFill>
              </a:rPr>
              <a:t>Motivation</a:t>
            </a:r>
            <a:endParaRPr lang="en-US" altLang="en-US" dirty="0">
              <a:solidFill>
                <a:srgbClr val="FF0000"/>
              </a:solidFill>
            </a:endParaRPr>
          </a:p>
        </p:txBody>
      </p:sp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533400" y="984250"/>
            <a:ext cx="8382000" cy="208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0" dirty="0" smtClean="0"/>
              <a:t>Convection is the main mode of heat removal in nuclear reactors</a:t>
            </a:r>
          </a:p>
          <a:p>
            <a:pPr eaLnBrk="1" hangingPunct="1"/>
            <a:r>
              <a:rPr lang="en-US" altLang="en-US" sz="2400" b="0" dirty="0" smtClean="0"/>
              <a:t>Proper understanding of convection heat transfer is thus necessary for a successful thermal design and operation of nuclear reactors</a:t>
            </a:r>
            <a:endParaRPr lang="en-US" altLang="en-US" sz="2400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75" y="1355725"/>
            <a:ext cx="4992688" cy="257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itle 1"/>
          <p:cNvSpPr>
            <a:spLocks noGrp="1"/>
          </p:cNvSpPr>
          <p:nvPr>
            <p:ph type="ctrTitle"/>
          </p:nvPr>
        </p:nvSpPr>
        <p:spPr>
          <a:xfrm>
            <a:off x="685800" y="279400"/>
            <a:ext cx="7924800" cy="784225"/>
          </a:xfrm>
        </p:spPr>
        <p:txBody>
          <a:bodyPr/>
          <a:lstStyle/>
          <a:p>
            <a:r>
              <a:rPr lang="en-US" altLang="en-US" sz="2400" smtClean="0"/>
              <a:t>Flow &amp; Thermal Considerations</a:t>
            </a:r>
          </a:p>
        </p:txBody>
      </p:sp>
      <p:sp>
        <p:nvSpPr>
          <p:cNvPr id="24580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70A76032-052B-40C0-8C8A-6428BB7CF079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20</a:t>
            </a:fld>
            <a:endParaRPr lang="en-US" altLang="en-US" sz="1400" smtClean="0"/>
          </a:p>
        </p:txBody>
      </p:sp>
      <p:sp>
        <p:nvSpPr>
          <p:cNvPr id="24581" name="TextBox 7"/>
          <p:cNvSpPr txBox="1">
            <a:spLocks noChangeArrowheads="1"/>
          </p:cNvSpPr>
          <p:nvPr/>
        </p:nvSpPr>
        <p:spPr bwMode="auto">
          <a:xfrm>
            <a:off x="577850" y="1163638"/>
            <a:ext cx="77200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 sz="1800">
                <a:solidFill>
                  <a:srgbClr val="0000FF"/>
                </a:solidFill>
              </a:rPr>
              <a:t>Boundary Layer Transition</a:t>
            </a:r>
            <a:endParaRPr lang="en-US" altLang="en-US" sz="1800">
              <a:solidFill>
                <a:srgbClr val="0000FF"/>
              </a:solidFill>
            </a:endParaRPr>
          </a:p>
        </p:txBody>
      </p:sp>
      <p:pic>
        <p:nvPicPr>
          <p:cNvPr id="245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850" y="4465638"/>
            <a:ext cx="3763963" cy="230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3" name="TextBox 8"/>
          <p:cNvSpPr txBox="1">
            <a:spLocks noChangeArrowheads="1"/>
          </p:cNvSpPr>
          <p:nvPr/>
        </p:nvSpPr>
        <p:spPr bwMode="auto">
          <a:xfrm>
            <a:off x="885825" y="4089400"/>
            <a:ext cx="76041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 sz="1600"/>
              <a:t>- Effect of transition on boundary layer thickness and local convection coefficient</a:t>
            </a:r>
            <a:endParaRPr lang="en-US" altLang="en-US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 anchor="t"/>
          <a:lstStyle/>
          <a:p>
            <a:pPr eaLnBrk="1" hangingPunct="1"/>
            <a:r>
              <a:rPr lang="en-US" altLang="en-US" smtClean="0"/>
              <a:t>Boundary Layer Approximations</a:t>
            </a:r>
            <a:endParaRPr lang="en-CA" altLang="en-US" smtClean="0"/>
          </a:p>
        </p:txBody>
      </p:sp>
      <p:sp>
        <p:nvSpPr>
          <p:cNvPr id="61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458200" cy="2286000"/>
          </a:xfrm>
          <a:ln>
            <a:miter lim="800000"/>
            <a:headEnd/>
            <a:tailEnd/>
          </a:ln>
        </p:spPr>
        <p:txBody>
          <a:bodyPr>
            <a:normAutofit fontScale="70000" lnSpcReduction="20000"/>
          </a:bodyPr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en-US" dirty="0" smtClean="0"/>
              <a:t>Need to determine the heat transfer coefficient, h</a:t>
            </a:r>
          </a:p>
          <a:p>
            <a:pPr eaLnBrk="1" hangingPunct="1">
              <a:defRPr/>
            </a:pPr>
            <a:r>
              <a:rPr lang="en-US" dirty="0" smtClean="0"/>
              <a:t>In general, h=f (k, c</a:t>
            </a:r>
            <a:r>
              <a:rPr lang="en-US" baseline="-25000" dirty="0" smtClean="0"/>
              <a:t>p</a:t>
            </a:r>
            <a:r>
              <a:rPr lang="en-US" dirty="0" smtClean="0"/>
              <a:t>, </a:t>
            </a:r>
            <a:r>
              <a:rPr lang="en-US" dirty="0" smtClean="0">
                <a:latin typeface="Symbol" pitchFamily="18" charset="2"/>
              </a:rPr>
              <a:t>r</a:t>
            </a:r>
            <a:r>
              <a:rPr lang="en-US" dirty="0" smtClean="0"/>
              <a:t>, 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, V, L)</a:t>
            </a:r>
          </a:p>
          <a:p>
            <a:pPr eaLnBrk="1" hangingPunct="1">
              <a:defRPr/>
            </a:pPr>
            <a:r>
              <a:rPr lang="en-US" dirty="0" smtClean="0"/>
              <a:t>We can apply the Buckingham pi theorem, or obtain exact solutions by applying the continuity, momentum and energy equations for the boundary layer.</a:t>
            </a:r>
          </a:p>
          <a:p>
            <a:pPr eaLnBrk="1" hangingPunct="1">
              <a:defRPr/>
            </a:pPr>
            <a:r>
              <a:rPr lang="en-US" dirty="0" smtClean="0"/>
              <a:t>In terms of dimensionless groups: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buFontTx/>
              <a:buNone/>
              <a:defRPr/>
            </a:pPr>
            <a:endParaRPr lang="en-CA" dirty="0" smtClean="0"/>
          </a:p>
        </p:txBody>
      </p:sp>
      <p:graphicFrame>
        <p:nvGraphicFramePr>
          <p:cNvPr id="25604" name="Object 4"/>
          <p:cNvGraphicFramePr>
            <a:graphicFrameLocks noChangeAspect="1"/>
          </p:cNvGraphicFramePr>
          <p:nvPr/>
        </p:nvGraphicFramePr>
        <p:xfrm>
          <a:off x="5410200" y="3200400"/>
          <a:ext cx="2400300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31" name="Equation" r:id="rId4" imgW="888614" imgH="215806" progId="Equation.3">
                  <p:embed/>
                </p:oleObj>
              </mc:Choice>
              <mc:Fallback>
                <p:oleObj name="Equation" r:id="rId4" imgW="888614" imgH="215806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3200400"/>
                        <a:ext cx="2400300" cy="581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4038600"/>
            <a:ext cx="1066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Tx/>
              <a:buNone/>
            </a:pPr>
            <a:r>
              <a:rPr lang="en-US" altLang="en-US" sz="2000"/>
              <a:t>where:</a:t>
            </a:r>
          </a:p>
        </p:txBody>
      </p:sp>
      <p:graphicFrame>
        <p:nvGraphicFramePr>
          <p:cNvPr id="25606" name="Object 6"/>
          <p:cNvGraphicFramePr>
            <a:graphicFrameLocks noChangeAspect="1"/>
          </p:cNvGraphicFramePr>
          <p:nvPr/>
        </p:nvGraphicFramePr>
        <p:xfrm>
          <a:off x="1219200" y="3886200"/>
          <a:ext cx="2205038" cy="2360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32" name="Equation" r:id="rId6" imgW="1066800" imgH="1143000" progId="Equation.3">
                  <p:embed/>
                </p:oleObj>
              </mc:Choice>
              <mc:Fallback>
                <p:oleObj name="Equation" r:id="rId6" imgW="1066800" imgH="11430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3886200"/>
                        <a:ext cx="2205038" cy="2360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3581400" y="3886200"/>
            <a:ext cx="5410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Tx/>
              <a:buNone/>
            </a:pPr>
            <a:r>
              <a:rPr lang="en-US" altLang="en-US" sz="2000"/>
              <a:t>	Local and average Nusselt numbers </a:t>
            </a:r>
            <a:r>
              <a:rPr lang="en-US" altLang="en-US" sz="1800"/>
              <a:t>(based on local and average heat transfer coefficients)</a:t>
            </a:r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3962400" y="4724400"/>
            <a:ext cx="2895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Tx/>
              <a:buNone/>
            </a:pPr>
            <a:r>
              <a:rPr lang="en-US" altLang="en-US" sz="2000"/>
              <a:t>Prandtl number</a:t>
            </a:r>
          </a:p>
        </p:txBody>
      </p:sp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3962400" y="5334000"/>
            <a:ext cx="4572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Tx/>
              <a:buNone/>
            </a:pPr>
            <a:r>
              <a:rPr lang="en-US" altLang="en-US" sz="2000"/>
              <a:t>Reynolds number </a:t>
            </a:r>
          </a:p>
          <a:p>
            <a:pPr eaLnBrk="1" hangingPunct="1">
              <a:spcAft>
                <a:spcPct val="0"/>
              </a:spcAft>
              <a:buClrTx/>
              <a:buFontTx/>
              <a:buNone/>
            </a:pPr>
            <a:r>
              <a:rPr lang="en-US" altLang="en-US" sz="2000"/>
              <a:t>(defined at distance x)</a:t>
            </a:r>
          </a:p>
        </p:txBody>
      </p:sp>
      <p:graphicFrame>
        <p:nvGraphicFramePr>
          <p:cNvPr id="25610" name="Object 10"/>
          <p:cNvGraphicFramePr>
            <a:graphicFrameLocks noChangeAspect="1"/>
          </p:cNvGraphicFramePr>
          <p:nvPr/>
        </p:nvGraphicFramePr>
        <p:xfrm>
          <a:off x="835025" y="3233738"/>
          <a:ext cx="3017838" cy="512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33" name="Equation" r:id="rId8" imgW="1117600" imgH="190500" progId="Equation.3">
                  <p:embed/>
                </p:oleObj>
              </mc:Choice>
              <mc:Fallback>
                <p:oleObj name="Equation" r:id="rId8" imgW="1117600" imgH="1905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5025" y="3233738"/>
                        <a:ext cx="3017838" cy="512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1" name="Rectangle 11"/>
          <p:cNvSpPr>
            <a:spLocks noChangeArrowheads="1"/>
          </p:cNvSpPr>
          <p:nvPr/>
        </p:nvSpPr>
        <p:spPr bwMode="auto">
          <a:xfrm>
            <a:off x="3962400" y="3276600"/>
            <a:ext cx="1295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Tx/>
              <a:buNone/>
            </a:pPr>
            <a:r>
              <a:rPr lang="en-US" altLang="en-US" sz="2000"/>
              <a:t>(x*=x/L)</a:t>
            </a:r>
          </a:p>
        </p:txBody>
      </p:sp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8153400" y="6375400"/>
            <a:ext cx="387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600"/>
              <a:t>20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 anchor="t"/>
          <a:lstStyle/>
          <a:p>
            <a:pPr eaLnBrk="1" hangingPunct="1"/>
            <a:r>
              <a:rPr lang="en-US" altLang="en-US" smtClean="0"/>
              <a:t>Boundary Layers - Summary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458200" cy="4975225"/>
          </a:xfrm>
          <a:ln>
            <a:miter lim="800000"/>
            <a:headEnd/>
            <a:tailEnd/>
          </a:ln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en-US" dirty="0" smtClean="0"/>
              <a:t>Velocity boundary layer (thickness </a:t>
            </a:r>
            <a:r>
              <a:rPr lang="en-US" dirty="0" smtClean="0">
                <a:latin typeface="Symbol" pitchFamily="18" charset="2"/>
              </a:rPr>
              <a:t>d</a:t>
            </a:r>
            <a:r>
              <a:rPr lang="en-US" dirty="0" smtClean="0"/>
              <a:t>(x)) characterized by the presence of velocity gradients and shear stresses - </a:t>
            </a:r>
            <a:r>
              <a:rPr lang="en-US" i="1" dirty="0" smtClean="0">
                <a:solidFill>
                  <a:srgbClr val="FF3300"/>
                </a:solidFill>
              </a:rPr>
              <a:t>Surface friction, </a:t>
            </a:r>
            <a:r>
              <a:rPr lang="en-US" i="1" dirty="0" err="1" smtClean="0">
                <a:solidFill>
                  <a:srgbClr val="FF3300"/>
                </a:solidFill>
              </a:rPr>
              <a:t>C</a:t>
            </a:r>
            <a:r>
              <a:rPr lang="en-US" i="1" baseline="-25000" dirty="0" err="1" smtClean="0">
                <a:solidFill>
                  <a:srgbClr val="FF3300"/>
                </a:solidFill>
              </a:rPr>
              <a:t>f</a:t>
            </a:r>
            <a:endParaRPr lang="en-US" i="1" baseline="-25000" dirty="0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130000"/>
              </a:lnSpc>
              <a:defRPr/>
            </a:pPr>
            <a:r>
              <a:rPr lang="en-US" dirty="0" smtClean="0"/>
              <a:t>Thermal boundary layer (thickness </a:t>
            </a:r>
            <a:r>
              <a:rPr lang="en-US" dirty="0" err="1" smtClean="0">
                <a:latin typeface="Symbol" pitchFamily="18" charset="2"/>
              </a:rPr>
              <a:t>d</a:t>
            </a:r>
            <a:r>
              <a:rPr lang="en-US" baseline="-25000" dirty="0" err="1" smtClean="0"/>
              <a:t>t</a:t>
            </a:r>
            <a:r>
              <a:rPr lang="en-US" dirty="0" smtClean="0"/>
              <a:t>(x))  characterized by temperature gradients – </a:t>
            </a:r>
            <a:r>
              <a:rPr lang="en-US" i="1" dirty="0" smtClean="0">
                <a:solidFill>
                  <a:srgbClr val="FF3300"/>
                </a:solidFill>
              </a:rPr>
              <a:t>Convection heat transfer coefficient, h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en-US" dirty="0" smtClean="0"/>
              <a:t>Concentration boundary layer (thickness </a:t>
            </a:r>
            <a:r>
              <a:rPr lang="en-US" dirty="0" smtClean="0">
                <a:latin typeface="Symbol" pitchFamily="18" charset="2"/>
              </a:rPr>
              <a:t>d</a:t>
            </a:r>
            <a:r>
              <a:rPr lang="en-US" baseline="-25000" dirty="0" smtClean="0"/>
              <a:t>c</a:t>
            </a:r>
            <a:r>
              <a:rPr lang="en-US" dirty="0" smtClean="0"/>
              <a:t>(x)) is characterized by concentration gradients and species transfer – </a:t>
            </a:r>
            <a:r>
              <a:rPr lang="en-US" i="1" dirty="0" smtClean="0">
                <a:solidFill>
                  <a:srgbClr val="FF3300"/>
                </a:solidFill>
              </a:rPr>
              <a:t>Convection mass transfer coefficient, </a:t>
            </a:r>
            <a:r>
              <a:rPr lang="en-US" i="1" dirty="0" err="1" smtClean="0">
                <a:solidFill>
                  <a:srgbClr val="FF3300"/>
                </a:solidFill>
              </a:rPr>
              <a:t>h</a:t>
            </a:r>
            <a:r>
              <a:rPr lang="en-US" i="1" baseline="-25000" dirty="0" err="1" smtClean="0">
                <a:solidFill>
                  <a:srgbClr val="FF3300"/>
                </a:solidFill>
              </a:rPr>
              <a:t>m</a:t>
            </a:r>
            <a:endParaRPr lang="en-US" baseline="-25000" dirty="0" smtClean="0"/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8153400" y="6375400"/>
            <a:ext cx="387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600"/>
              <a:t>18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 anchor="t"/>
          <a:lstStyle/>
          <a:p>
            <a:pPr eaLnBrk="1" hangingPunct="1"/>
            <a:r>
              <a:rPr lang="en-US" altLang="en-US" smtClean="0"/>
              <a:t>Heat Transfer Coefficient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066800"/>
            <a:ext cx="8458200" cy="762000"/>
          </a:xfrm>
          <a:ln>
            <a:miter lim="800000"/>
            <a:headEnd/>
            <a:tailEnd/>
          </a:ln>
        </p:spPr>
        <p:txBody>
          <a:bodyPr>
            <a:normAutofit fontScale="62500" lnSpcReduction="20000"/>
          </a:bodyPr>
          <a:lstStyle/>
          <a:p>
            <a:pPr eaLnBrk="1" hangingPunct="1">
              <a:buFontTx/>
              <a:buNone/>
              <a:defRPr/>
            </a:pPr>
            <a:r>
              <a:rPr lang="en-US" dirty="0" smtClean="0"/>
              <a:t>	Recall Newton’s law of cooling for heat transfer between a surface of arbitrary shape, area A</a:t>
            </a:r>
            <a:r>
              <a:rPr lang="en-US" baseline="-25000" dirty="0" smtClean="0"/>
              <a:t>s</a:t>
            </a:r>
            <a:r>
              <a:rPr lang="en-US" dirty="0" smtClean="0"/>
              <a:t> and temperature T</a:t>
            </a:r>
            <a:r>
              <a:rPr lang="en-US" baseline="-25000" dirty="0" smtClean="0"/>
              <a:t>s</a:t>
            </a:r>
            <a:r>
              <a:rPr lang="en-US" dirty="0" smtClean="0"/>
              <a:t> and a fluid:</a:t>
            </a:r>
          </a:p>
        </p:txBody>
      </p:sp>
      <p:graphicFrame>
        <p:nvGraphicFramePr>
          <p:cNvPr id="29700" name="Object 4"/>
          <p:cNvGraphicFramePr>
            <a:graphicFrameLocks noChangeAspect="1"/>
          </p:cNvGraphicFramePr>
          <p:nvPr/>
        </p:nvGraphicFramePr>
        <p:xfrm>
          <a:off x="1295400" y="1981200"/>
          <a:ext cx="2241550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7" name="Equation" r:id="rId4" imgW="825500" imgH="190500" progId="Equation.3">
                  <p:embed/>
                </p:oleObj>
              </mc:Choice>
              <mc:Fallback>
                <p:oleObj name="Equation" r:id="rId4" imgW="825500" imgH="1905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981200"/>
                        <a:ext cx="2241550" cy="51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701" name="Picture 6"/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995488"/>
            <a:ext cx="2895600" cy="235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Rectangle 7"/>
          <p:cNvSpPr>
            <a:spLocks noChangeArrowheads="1"/>
          </p:cNvSpPr>
          <p:nvPr/>
        </p:nvSpPr>
        <p:spPr bwMode="auto">
          <a:xfrm>
            <a:off x="304800" y="2590800"/>
            <a:ext cx="47244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n-US" altLang="en-US" sz="2000"/>
              <a:t>Generally flow conditions will vary along the surface, so q</a:t>
            </a:r>
            <a:r>
              <a:rPr lang="en-US" altLang="en-US" sz="2000">
                <a:latin typeface="Courier New" panose="02070309020205020404" pitchFamily="49" charset="0"/>
              </a:rPr>
              <a:t>”</a:t>
            </a:r>
            <a:r>
              <a:rPr lang="en-US" altLang="en-US" sz="2000"/>
              <a:t> is a </a:t>
            </a:r>
            <a:r>
              <a:rPr lang="en-US" altLang="en-US" sz="2000" i="1" u="sng"/>
              <a:t>local</a:t>
            </a:r>
            <a:r>
              <a:rPr lang="en-US" altLang="en-US" sz="2000"/>
              <a:t> heat flux and h a </a:t>
            </a:r>
            <a:r>
              <a:rPr lang="en-US" altLang="en-US" sz="2000" i="1" u="sng"/>
              <a:t>local </a:t>
            </a:r>
            <a:r>
              <a:rPr lang="en-US" altLang="en-US" sz="2000"/>
              <a:t>convection coefficient.</a:t>
            </a:r>
          </a:p>
        </p:txBody>
      </p:sp>
      <p:sp>
        <p:nvSpPr>
          <p:cNvPr id="29703" name="Rectangle 8"/>
          <p:cNvSpPr>
            <a:spLocks noChangeArrowheads="1"/>
          </p:cNvSpPr>
          <p:nvPr/>
        </p:nvSpPr>
        <p:spPr bwMode="auto">
          <a:xfrm>
            <a:off x="228600" y="3962400"/>
            <a:ext cx="4724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n-US" altLang="en-US" sz="2000"/>
              <a:t>The total heat transfer rate is</a:t>
            </a:r>
          </a:p>
        </p:txBody>
      </p:sp>
      <p:graphicFrame>
        <p:nvGraphicFramePr>
          <p:cNvPr id="29704" name="Object 9"/>
          <p:cNvGraphicFramePr>
            <a:graphicFrameLocks noChangeAspect="1"/>
          </p:cNvGraphicFramePr>
          <p:nvPr/>
        </p:nvGraphicFramePr>
        <p:xfrm>
          <a:off x="457200" y="4419600"/>
          <a:ext cx="6477000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8" name="Equation" r:id="rId7" imgW="2603500" imgH="330200" progId="Equation.3">
                  <p:embed/>
                </p:oleObj>
              </mc:Choice>
              <mc:Fallback>
                <p:oleObj name="Equation" r:id="rId7" imgW="2603500" imgH="330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4419600"/>
                        <a:ext cx="6477000" cy="820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5" name="Rectangle 10"/>
          <p:cNvSpPr>
            <a:spLocks noChangeArrowheads="1"/>
          </p:cNvSpPr>
          <p:nvPr/>
        </p:nvSpPr>
        <p:spPr bwMode="auto">
          <a:xfrm>
            <a:off x="304800" y="5486400"/>
            <a:ext cx="1066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 typeface="Wingdings" panose="05000000000000000000" pitchFamily="2" charset="2"/>
              <a:buNone/>
            </a:pPr>
            <a:r>
              <a:rPr lang="en-US" altLang="en-US" sz="2000"/>
              <a:t>where</a:t>
            </a:r>
          </a:p>
        </p:txBody>
      </p:sp>
      <p:graphicFrame>
        <p:nvGraphicFramePr>
          <p:cNvPr id="29706" name="Object 11"/>
          <p:cNvGraphicFramePr>
            <a:graphicFrameLocks noChangeAspect="1"/>
          </p:cNvGraphicFramePr>
          <p:nvPr/>
        </p:nvGraphicFramePr>
        <p:xfrm>
          <a:off x="1371600" y="5334000"/>
          <a:ext cx="2286000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9" name="Equation" r:id="rId9" imgW="927100" imgH="368300" progId="Equation.3">
                  <p:embed/>
                </p:oleObj>
              </mc:Choice>
              <mc:Fallback>
                <p:oleObj name="Equation" r:id="rId9" imgW="927100" imgH="3683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5334000"/>
                        <a:ext cx="2286000" cy="908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7" name="Rectangle 12"/>
          <p:cNvSpPr>
            <a:spLocks noChangeArrowheads="1"/>
          </p:cNvSpPr>
          <p:nvPr/>
        </p:nvSpPr>
        <p:spPr bwMode="auto">
          <a:xfrm>
            <a:off x="3962400" y="5486400"/>
            <a:ext cx="449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 typeface="Wingdings" panose="05000000000000000000" pitchFamily="2" charset="2"/>
              <a:buNone/>
            </a:pPr>
            <a:r>
              <a:rPr lang="en-US" altLang="en-US" sz="2000" i="1"/>
              <a:t>is the average heat transfer coefficient</a:t>
            </a:r>
          </a:p>
        </p:txBody>
      </p:sp>
      <p:sp>
        <p:nvSpPr>
          <p:cNvPr id="29708" name="Text Box 13"/>
          <p:cNvSpPr txBox="1">
            <a:spLocks noChangeArrowheads="1"/>
          </p:cNvSpPr>
          <p:nvPr/>
        </p:nvSpPr>
        <p:spPr bwMode="auto">
          <a:xfrm>
            <a:off x="8153400" y="6375400"/>
            <a:ext cx="387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600"/>
              <a:t>14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 anchor="t"/>
          <a:lstStyle/>
          <a:p>
            <a:pPr eaLnBrk="1" hangingPunct="1"/>
            <a:r>
              <a:rPr lang="en-US" altLang="en-US" smtClean="0"/>
              <a:t>Heat Transfer Coefficient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3733800" cy="685800"/>
          </a:xfrm>
          <a:ln>
            <a:miter lim="800000"/>
            <a:headEnd/>
            <a:tailEnd/>
          </a:ln>
        </p:spPr>
        <p:txBody>
          <a:bodyPr>
            <a:normAutofit fontScale="70000" lnSpcReduction="20000"/>
          </a:bodyPr>
          <a:lstStyle/>
          <a:p>
            <a:pPr eaLnBrk="1" hangingPunct="1">
              <a:defRPr/>
            </a:pPr>
            <a:r>
              <a:rPr lang="en-US" smtClean="0"/>
              <a:t>For flow over a flat plate:</a:t>
            </a:r>
          </a:p>
        </p:txBody>
      </p:sp>
      <p:pic>
        <p:nvPicPr>
          <p:cNvPr id="3174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209800"/>
            <a:ext cx="4419600" cy="312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1749" name="Object 7"/>
          <p:cNvGraphicFramePr>
            <a:graphicFrameLocks noChangeAspect="1"/>
          </p:cNvGraphicFramePr>
          <p:nvPr/>
        </p:nvGraphicFramePr>
        <p:xfrm>
          <a:off x="3886200" y="1447800"/>
          <a:ext cx="1690688" cy="84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8" name="Equation" r:id="rId5" imgW="685800" imgH="342900" progId="Equation.3">
                  <p:embed/>
                </p:oleObj>
              </mc:Choice>
              <mc:Fallback>
                <p:oleObj name="Equation" r:id="rId5" imgW="685800" imgH="3429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1447800"/>
                        <a:ext cx="1690688" cy="846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0" name="Rectangle 8"/>
          <p:cNvSpPr>
            <a:spLocks noChangeArrowheads="1"/>
          </p:cNvSpPr>
          <p:nvPr/>
        </p:nvSpPr>
        <p:spPr bwMode="auto">
          <a:xfrm>
            <a:off x="457200" y="5867400"/>
            <a:ext cx="7696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n-US" altLang="en-US" sz="1800">
                <a:solidFill>
                  <a:srgbClr val="FF3300"/>
                </a:solidFill>
              </a:rPr>
              <a:t>How can we estimate heat transfer coefficient?</a:t>
            </a:r>
          </a:p>
        </p:txBody>
      </p:sp>
      <p:sp>
        <p:nvSpPr>
          <p:cNvPr id="31751" name="Text Box 9"/>
          <p:cNvSpPr txBox="1">
            <a:spLocks noChangeArrowheads="1"/>
          </p:cNvSpPr>
          <p:nvPr/>
        </p:nvSpPr>
        <p:spPr bwMode="auto">
          <a:xfrm>
            <a:off x="8153400" y="6375400"/>
            <a:ext cx="387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600"/>
              <a:t>15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r>
              <a:rPr lang="en-US" sz="2400" dirty="0"/>
              <a:t>Approaches to determine convection coefficients, </a:t>
            </a:r>
            <a:r>
              <a:rPr lang="en-US" sz="2400" i="1" dirty="0"/>
              <a:t>h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09600" y="1752600"/>
            <a:ext cx="37719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Experimental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dirty="0" smtClean="0"/>
              <a:t>Heat transfer experiment (Section 7.1)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dirty="0" smtClean="0"/>
              <a:t>Correlating the data in term of dimensionless number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dirty="0" smtClean="0"/>
              <a:t>Establish equation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86300" y="1752600"/>
            <a:ext cx="41529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2. </a:t>
            </a:r>
            <a:r>
              <a:rPr lang="en-US" dirty="0" smtClean="0">
                <a:solidFill>
                  <a:srgbClr val="FF0000"/>
                </a:solidFill>
              </a:rPr>
              <a:t>Analytical</a:t>
            </a:r>
          </a:p>
          <a:p>
            <a:pPr marL="231775" indent="-231775">
              <a:buFont typeface="Wingdings" pitchFamily="2" charset="2"/>
              <a:buChar char="§"/>
            </a:pPr>
            <a:r>
              <a:rPr lang="en-US" dirty="0" smtClean="0"/>
              <a:t> Solving using boundary layer equation (Section 6.4)</a:t>
            </a:r>
          </a:p>
          <a:p>
            <a:pPr marL="231775" indent="-231775">
              <a:buFont typeface="Wingdings" pitchFamily="2" charset="2"/>
              <a:buChar char="§"/>
            </a:pPr>
            <a:r>
              <a:rPr lang="en-US" dirty="0" smtClean="0"/>
              <a:t> Example analysis by similarity method (refer Section 7.2.1)</a:t>
            </a:r>
          </a:p>
          <a:p>
            <a:pPr marL="231775" indent="-231775">
              <a:buFont typeface="Wingdings" pitchFamily="2" charset="2"/>
              <a:buChar char="§"/>
            </a:pPr>
            <a:r>
              <a:rPr lang="en-US" dirty="0" smtClean="0"/>
              <a:t> Step includes:</a:t>
            </a:r>
          </a:p>
          <a:p>
            <a:pPr marL="465138" indent="-233363"/>
            <a:r>
              <a:rPr lang="en-US" dirty="0" err="1" smtClean="0"/>
              <a:t>i</a:t>
            </a:r>
            <a:r>
              <a:rPr lang="en-US" dirty="0" smtClean="0"/>
              <a:t>) Obtain temperature profile T</a:t>
            </a:r>
            <a:r>
              <a:rPr lang="en-US" baseline="30000" dirty="0" smtClean="0">
                <a:sym typeface="Symbol"/>
              </a:rPr>
              <a:t>  </a:t>
            </a:r>
            <a:r>
              <a:rPr lang="en-US" dirty="0" smtClean="0">
                <a:sym typeface="Symbol"/>
              </a:rPr>
              <a:t>for a particular geometry </a:t>
            </a:r>
          </a:p>
          <a:p>
            <a:pPr marL="465138" indent="-233363"/>
            <a:r>
              <a:rPr lang="en-US" dirty="0" smtClean="0">
                <a:sym typeface="Symbol"/>
              </a:rPr>
              <a:t>ii) Evaluate local </a:t>
            </a:r>
            <a:r>
              <a:rPr lang="en-US" dirty="0" err="1" smtClean="0">
                <a:sym typeface="Symbol"/>
              </a:rPr>
              <a:t>Nusselt</a:t>
            </a:r>
            <a:r>
              <a:rPr lang="en-US" dirty="0" smtClean="0">
                <a:sym typeface="Symbol"/>
              </a:rPr>
              <a:t> number (Eq.6.31)</a:t>
            </a:r>
          </a:p>
          <a:p>
            <a:pPr marL="465138" indent="-233363"/>
            <a:r>
              <a:rPr lang="en-US" dirty="0" smtClean="0">
                <a:sym typeface="Symbol"/>
              </a:rPr>
              <a:t>iii) Evaluate local convection coefficient</a:t>
            </a:r>
          </a:p>
          <a:p>
            <a:pPr marL="465138" indent="-233363"/>
            <a:r>
              <a:rPr lang="en-US" dirty="0" smtClean="0">
                <a:sym typeface="Symbol"/>
              </a:rPr>
              <a:t>iv) Determine the average convection coefficient (Eq. 6.9)</a:t>
            </a:r>
            <a:endParaRPr lang="en-US" dirty="0" smtClean="0"/>
          </a:p>
          <a:p>
            <a:pPr>
              <a:buFont typeface="Wingdings" pitchFamily="2" charset="2"/>
              <a:buChar char="§"/>
            </a:pPr>
            <a:endParaRPr lang="en-US" dirty="0"/>
          </a:p>
        </p:txBody>
      </p:sp>
      <p:pic>
        <p:nvPicPr>
          <p:cNvPr id="16" name="Picture 15" descr="07_02.jpg"/>
          <p:cNvPicPr>
            <a:picLocks noChangeAspect="1"/>
          </p:cNvPicPr>
          <p:nvPr/>
        </p:nvPicPr>
        <p:blipFill>
          <a:blip r:embed="rId2" cstate="print"/>
          <a:srcRect r="50833" b="20895"/>
          <a:stretch>
            <a:fillRect/>
          </a:stretch>
        </p:blipFill>
        <p:spPr>
          <a:xfrm>
            <a:off x="91440" y="3733800"/>
            <a:ext cx="4023360" cy="268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65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0B4B0166-DA3E-4042-9D4E-BEDE8FC59609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26</a:t>
            </a:fld>
            <a:endParaRPr lang="en-US" altLang="en-US" sz="1400" smtClean="0"/>
          </a:p>
        </p:txBody>
      </p:sp>
      <p:sp>
        <p:nvSpPr>
          <p:cNvPr id="33795" name="Slide Number Placeholder 6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A7CF2856-4D0C-484B-A226-73FC978B0CC6}" type="slidenum">
              <a:rPr lang="en-US" altLang="en-US" sz="1400" b="0"/>
              <a:pPr algn="r"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26</a:t>
            </a:fld>
            <a:endParaRPr lang="en-US" altLang="en-US" sz="1400" b="0"/>
          </a:p>
        </p:txBody>
      </p:sp>
      <p:sp>
        <p:nvSpPr>
          <p:cNvPr id="33796" name="Rectangle 12"/>
          <p:cNvSpPr>
            <a:spLocks noChangeArrowheads="1"/>
          </p:cNvSpPr>
          <p:nvPr/>
        </p:nvSpPr>
        <p:spPr bwMode="auto">
          <a:xfrm>
            <a:off x="304800" y="228600"/>
            <a:ext cx="472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u="sng">
                <a:solidFill>
                  <a:srgbClr val="FF0000"/>
                </a:solidFill>
              </a:rPr>
              <a:t>Heat Transfer Convection</a:t>
            </a:r>
          </a:p>
        </p:txBody>
      </p:sp>
      <p:grpSp>
        <p:nvGrpSpPr>
          <p:cNvPr id="33797" name="Group 12"/>
          <p:cNvGrpSpPr>
            <a:grpSpLocks/>
          </p:cNvGrpSpPr>
          <p:nvPr/>
        </p:nvGrpSpPr>
        <p:grpSpPr bwMode="auto">
          <a:xfrm>
            <a:off x="304800" y="914400"/>
            <a:ext cx="8458200" cy="4953000"/>
            <a:chOff x="144" y="576"/>
            <a:chExt cx="5328" cy="3120"/>
          </a:xfrm>
        </p:grpSpPr>
        <p:pic>
          <p:nvPicPr>
            <p:cNvPr id="33804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672"/>
              <a:ext cx="316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05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1130"/>
              <a:ext cx="1296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06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1491"/>
              <a:ext cx="960" cy="4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07" name="Picture 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2746"/>
              <a:ext cx="1152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08" name="Picture 10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3330"/>
              <a:ext cx="1632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809" name="Rectangle 11"/>
            <p:cNvSpPr>
              <a:spLocks noChangeArrowheads="1"/>
            </p:cNvSpPr>
            <p:nvPr/>
          </p:nvSpPr>
          <p:spPr bwMode="auto">
            <a:xfrm>
              <a:off x="144" y="576"/>
              <a:ext cx="2064" cy="3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100" b="0">
                  <a:solidFill>
                    <a:srgbClr val="3333FF"/>
                  </a:solidFill>
                </a:rPr>
                <a:t>Local and average Nusselt numbers:</a:t>
              </a: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en-US" altLang="en-US" sz="2100" b="0">
                <a:solidFill>
                  <a:srgbClr val="3333FF"/>
                </a:solidFill>
              </a:endParaRP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100" b="0">
                  <a:solidFill>
                    <a:srgbClr val="3333FF"/>
                  </a:solidFill>
                </a:rPr>
                <a:t>Average Nusselt number:</a:t>
              </a: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en-US" altLang="en-US" sz="2100" b="0">
                <a:solidFill>
                  <a:srgbClr val="3333FF"/>
                </a:solidFill>
              </a:endParaRP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100" b="0">
                  <a:solidFill>
                    <a:srgbClr val="3333FF"/>
                  </a:solidFill>
                </a:rPr>
                <a:t>Film temperature:</a:t>
              </a: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en-US" altLang="en-US" sz="2100" b="0">
                <a:solidFill>
                  <a:srgbClr val="3333FF"/>
                </a:solidFill>
              </a:endParaRP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en-US" altLang="en-US" sz="2100" b="0">
                <a:solidFill>
                  <a:srgbClr val="3333FF"/>
                </a:solidFill>
              </a:endParaRP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100" b="0">
                  <a:solidFill>
                    <a:srgbClr val="3333FF"/>
                  </a:solidFill>
                </a:rPr>
                <a:t>Average friction coefficient:</a:t>
              </a: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en-US" altLang="en-US" sz="2100" b="0">
                <a:solidFill>
                  <a:srgbClr val="3333FF"/>
                </a:solidFill>
              </a:endParaRP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100" b="0">
                  <a:solidFill>
                    <a:srgbClr val="3333FF"/>
                  </a:solidFill>
                </a:rPr>
                <a:t>Average heat transfer coefficient:</a:t>
              </a: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en-US" altLang="en-US" sz="2100" b="0">
                <a:solidFill>
                  <a:srgbClr val="3333FF"/>
                </a:solidFill>
              </a:endParaRP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100" b="0">
                  <a:solidFill>
                    <a:srgbClr val="3333FF"/>
                  </a:solidFill>
                </a:rPr>
                <a:t>Heat transfer rate:</a:t>
              </a:r>
            </a:p>
          </p:txBody>
        </p:sp>
        <p:pic>
          <p:nvPicPr>
            <p:cNvPr id="33810" name="Picture 1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2112"/>
              <a:ext cx="114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798" name="TextBox 12"/>
          <p:cNvSpPr txBox="1">
            <a:spLocks noChangeArrowheads="1"/>
          </p:cNvSpPr>
          <p:nvPr/>
        </p:nvSpPr>
        <p:spPr bwMode="auto">
          <a:xfrm>
            <a:off x="7010400" y="723900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/>
              <a:t>_</a:t>
            </a:r>
          </a:p>
        </p:txBody>
      </p:sp>
      <p:sp>
        <p:nvSpPr>
          <p:cNvPr id="33799" name="TextBox 13"/>
          <p:cNvSpPr txBox="1">
            <a:spLocks noChangeArrowheads="1"/>
          </p:cNvSpPr>
          <p:nvPr/>
        </p:nvSpPr>
        <p:spPr bwMode="auto">
          <a:xfrm>
            <a:off x="3771900" y="1524000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/>
              <a:t>_</a:t>
            </a:r>
          </a:p>
        </p:txBody>
      </p:sp>
      <p:sp>
        <p:nvSpPr>
          <p:cNvPr id="33800" name="TextBox 14"/>
          <p:cNvSpPr txBox="1">
            <a:spLocks noChangeArrowheads="1"/>
          </p:cNvSpPr>
          <p:nvPr/>
        </p:nvSpPr>
        <p:spPr bwMode="auto">
          <a:xfrm>
            <a:off x="3733800" y="3238500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/>
              <a:t>_</a:t>
            </a:r>
          </a:p>
        </p:txBody>
      </p:sp>
      <p:sp>
        <p:nvSpPr>
          <p:cNvPr id="33801" name="TextBox 15"/>
          <p:cNvSpPr txBox="1">
            <a:spLocks noChangeArrowheads="1"/>
          </p:cNvSpPr>
          <p:nvPr/>
        </p:nvSpPr>
        <p:spPr bwMode="auto">
          <a:xfrm>
            <a:off x="3733800" y="4152900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/>
              <a:t>_</a:t>
            </a:r>
          </a:p>
        </p:txBody>
      </p:sp>
      <p:sp>
        <p:nvSpPr>
          <p:cNvPr id="33802" name="TextBox 16"/>
          <p:cNvSpPr txBox="1">
            <a:spLocks noChangeArrowheads="1"/>
          </p:cNvSpPr>
          <p:nvPr/>
        </p:nvSpPr>
        <p:spPr bwMode="auto">
          <a:xfrm>
            <a:off x="4457700" y="5062538"/>
            <a:ext cx="381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/>
              <a:t>_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10300" y="1752600"/>
            <a:ext cx="2667000" cy="14779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i="1" dirty="0">
                <a:solidFill>
                  <a:srgbClr val="008000"/>
                </a:solidFill>
              </a:rPr>
              <a:t>*The </a:t>
            </a:r>
            <a:r>
              <a:rPr lang="en-US" i="1" dirty="0" err="1">
                <a:solidFill>
                  <a:srgbClr val="008000"/>
                </a:solidFill>
              </a:rPr>
              <a:t>overbar</a:t>
            </a:r>
            <a:r>
              <a:rPr lang="en-US" i="1" dirty="0">
                <a:solidFill>
                  <a:srgbClr val="008000"/>
                </a:solidFill>
              </a:rPr>
              <a:t> indicates an average from x</a:t>
            </a:r>
            <a:r>
              <a:rPr lang="en-US" i="1" baseline="30000" dirty="0">
                <a:solidFill>
                  <a:srgbClr val="008000"/>
                </a:solidFill>
                <a:sym typeface="Symbol"/>
              </a:rPr>
              <a:t></a:t>
            </a:r>
            <a:r>
              <a:rPr lang="en-US" i="1" dirty="0">
                <a:solidFill>
                  <a:srgbClr val="008000"/>
                </a:solidFill>
                <a:sym typeface="Symbol"/>
              </a:rPr>
              <a:t>=0 (the boundary layer begins to develop) to the location interest.</a:t>
            </a:r>
            <a:endParaRPr lang="en-US" i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ctrTitle"/>
          </p:nvPr>
        </p:nvSpPr>
        <p:spPr>
          <a:xfrm>
            <a:off x="685800" y="279400"/>
            <a:ext cx="7924800" cy="784225"/>
          </a:xfrm>
        </p:spPr>
        <p:txBody>
          <a:bodyPr/>
          <a:lstStyle/>
          <a:p>
            <a:r>
              <a:rPr lang="en-US" altLang="en-US" sz="2400" smtClean="0"/>
              <a:t>Convection – External Flow </a:t>
            </a:r>
          </a:p>
        </p:txBody>
      </p:sp>
      <p:sp>
        <p:nvSpPr>
          <p:cNvPr id="34819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96D01346-A8D8-418E-9C98-9A380083334B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27</a:t>
            </a:fld>
            <a:endParaRPr lang="en-US" altLang="en-US" sz="1400" smtClean="0"/>
          </a:p>
        </p:txBody>
      </p:sp>
      <p:pic>
        <p:nvPicPr>
          <p:cNvPr id="348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143000"/>
            <a:ext cx="7315200" cy="540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40668CBE-3257-493F-9D0E-F4337A02E9FF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28</a:t>
            </a:fld>
            <a:endParaRPr lang="en-US" altLang="en-US" sz="1400" smtClean="0"/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304800" y="131763"/>
            <a:ext cx="8610600" cy="5540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3000">
                <a:solidFill>
                  <a:srgbClr val="FF0000"/>
                </a:solidFill>
              </a:rPr>
              <a:t>19-3 </a:t>
            </a:r>
            <a:r>
              <a:rPr lang="en-US" altLang="en-US" sz="3000">
                <a:solidFill>
                  <a:srgbClr val="FF0000"/>
                </a:solidFill>
              </a:rPr>
              <a:t>PARALLEL FLOW OVER FLAT PLATES</a:t>
            </a:r>
          </a:p>
        </p:txBody>
      </p:sp>
      <p:sp>
        <p:nvSpPr>
          <p:cNvPr id="35844" name="Rectangle 5"/>
          <p:cNvSpPr>
            <a:spLocks noChangeArrowheads="1"/>
          </p:cNvSpPr>
          <p:nvPr/>
        </p:nvSpPr>
        <p:spPr bwMode="auto">
          <a:xfrm>
            <a:off x="304800" y="766763"/>
            <a:ext cx="8458200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The transition from laminar to turbulent flow depends on the </a:t>
            </a:r>
            <a:r>
              <a:rPr lang="en-US" altLang="en-US" sz="1800" b="0" i="1">
                <a:solidFill>
                  <a:srgbClr val="CC00CC"/>
                </a:solidFill>
              </a:rPr>
              <a:t>surface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geometry</a:t>
            </a:r>
            <a:r>
              <a:rPr lang="en-US" altLang="en-US" sz="1800" b="0" i="1"/>
              <a:t>, </a:t>
            </a:r>
            <a:r>
              <a:rPr lang="en-US" altLang="en-US" sz="1800" b="0" i="1">
                <a:solidFill>
                  <a:srgbClr val="CC00CC"/>
                </a:solidFill>
              </a:rPr>
              <a:t>surface roughness</a:t>
            </a:r>
            <a:r>
              <a:rPr lang="en-US" altLang="en-US" sz="1800" b="0" i="1"/>
              <a:t>, </a:t>
            </a:r>
            <a:r>
              <a:rPr lang="en-US" altLang="en-US" sz="1800" b="0" i="1">
                <a:solidFill>
                  <a:srgbClr val="CC00CC"/>
                </a:solidFill>
              </a:rPr>
              <a:t>upstream velocity</a:t>
            </a:r>
            <a:r>
              <a:rPr lang="en-US" altLang="en-US" sz="1800" b="0" i="1"/>
              <a:t>, </a:t>
            </a:r>
            <a:r>
              <a:rPr lang="en-US" altLang="en-US" sz="1800" b="0" i="1">
                <a:solidFill>
                  <a:srgbClr val="CC00CC"/>
                </a:solidFill>
              </a:rPr>
              <a:t>surface temperature</a:t>
            </a:r>
            <a:r>
              <a:rPr lang="en-US" altLang="en-US" sz="1800" b="0" i="1"/>
              <a:t>, </a:t>
            </a:r>
            <a:r>
              <a:rPr lang="en-US" altLang="en-US" sz="1800" b="0"/>
              <a:t>and</a:t>
            </a:r>
            <a:r>
              <a:rPr lang="tr-TR" altLang="en-US" sz="1800" b="0"/>
              <a:t> </a:t>
            </a:r>
            <a:r>
              <a:rPr lang="en-US" altLang="en-US" sz="1800" b="0"/>
              <a:t>the </a:t>
            </a:r>
            <a:r>
              <a:rPr lang="en-US" altLang="en-US" sz="1800" b="0" i="1">
                <a:solidFill>
                  <a:srgbClr val="CC00CC"/>
                </a:solidFill>
              </a:rPr>
              <a:t>type of fluid</a:t>
            </a:r>
            <a:r>
              <a:rPr lang="en-US" altLang="en-US" sz="1800" b="0" i="1"/>
              <a:t>, </a:t>
            </a:r>
            <a:r>
              <a:rPr lang="en-US" altLang="en-US" sz="1800" b="0"/>
              <a:t>among other things, and is best characterized by the</a:t>
            </a:r>
            <a:r>
              <a:rPr lang="tr-TR" altLang="en-US" sz="1800" b="0"/>
              <a:t> </a:t>
            </a:r>
            <a:r>
              <a:rPr lang="en-US" altLang="en-US" sz="1800" b="0"/>
              <a:t>Reynolds number. 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The Reynolds number at a distance </a:t>
            </a:r>
            <a:r>
              <a:rPr lang="en-US" altLang="en-US" sz="1800" b="0" i="1"/>
              <a:t>x </a:t>
            </a:r>
            <a:r>
              <a:rPr lang="en-US" altLang="en-US" sz="1800" b="0"/>
              <a:t>from the leading</a:t>
            </a:r>
            <a:r>
              <a:rPr lang="tr-TR" altLang="en-US" sz="1800" b="0"/>
              <a:t> </a:t>
            </a:r>
            <a:r>
              <a:rPr lang="en-US" altLang="en-US" sz="1800" b="0"/>
              <a:t>edge of a flat plate is expressed as</a:t>
            </a:r>
          </a:p>
        </p:txBody>
      </p:sp>
      <p:pic>
        <p:nvPicPr>
          <p:cNvPr id="3584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154238"/>
            <a:ext cx="1885950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657600"/>
            <a:ext cx="2606675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7" name="Rectangle 8"/>
          <p:cNvSpPr>
            <a:spLocks noChangeArrowheads="1"/>
          </p:cNvSpPr>
          <p:nvPr/>
        </p:nvSpPr>
        <p:spPr bwMode="auto">
          <a:xfrm>
            <a:off x="4572000" y="2940050"/>
            <a:ext cx="3352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A generally accepted value for the </a:t>
            </a:r>
            <a:r>
              <a:rPr lang="en-US" altLang="en-US" sz="1800" b="0">
                <a:solidFill>
                  <a:srgbClr val="CC00CC"/>
                </a:solidFill>
              </a:rPr>
              <a:t>Critical Reynold number</a:t>
            </a:r>
          </a:p>
        </p:txBody>
      </p:sp>
      <p:sp>
        <p:nvSpPr>
          <p:cNvPr id="35848" name="Rectangle 9"/>
          <p:cNvSpPr>
            <a:spLocks noChangeArrowheads="1"/>
          </p:cNvSpPr>
          <p:nvPr/>
        </p:nvSpPr>
        <p:spPr bwMode="auto">
          <a:xfrm>
            <a:off x="4572000" y="4462463"/>
            <a:ext cx="4114800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The actual value of the engineering critical Reynolds number for a flat plate</a:t>
            </a:r>
            <a:r>
              <a:rPr lang="tr-TR" altLang="en-US" sz="1800" b="0"/>
              <a:t> </a:t>
            </a:r>
            <a:r>
              <a:rPr lang="en-US" altLang="en-US" sz="1800" b="0"/>
              <a:t>may vary somewhat from 10</a:t>
            </a:r>
            <a:r>
              <a:rPr lang="en-US" altLang="en-US" sz="1800" b="0" baseline="30000"/>
              <a:t>5</a:t>
            </a:r>
            <a:r>
              <a:rPr lang="en-US" altLang="en-US" sz="1800" b="0"/>
              <a:t> to 3 </a:t>
            </a:r>
            <a:r>
              <a:rPr lang="en-US" altLang="en-US" sz="1800" b="0">
                <a:sym typeface="Symbol" panose="05050102010706020507" pitchFamily="18" charset="2"/>
              </a:rPr>
              <a:t></a:t>
            </a:r>
            <a:r>
              <a:rPr lang="en-US" altLang="en-US" sz="1800" b="0"/>
              <a:t> 10</a:t>
            </a:r>
            <a:r>
              <a:rPr lang="en-US" altLang="en-US" sz="1800" b="0" baseline="30000"/>
              <a:t>6</a:t>
            </a:r>
            <a:r>
              <a:rPr lang="en-US" altLang="en-US" sz="1800" b="0"/>
              <a:t>, depending on the</a:t>
            </a:r>
            <a:r>
              <a:rPr lang="tr-TR" altLang="en-US" sz="1800" b="0"/>
              <a:t> </a:t>
            </a:r>
            <a:r>
              <a:rPr lang="en-US" altLang="en-US" sz="1800" b="0"/>
              <a:t>surface roughness,</a:t>
            </a:r>
            <a:r>
              <a:rPr lang="tr-TR" altLang="en-US" sz="1800" b="0"/>
              <a:t> </a:t>
            </a:r>
            <a:r>
              <a:rPr lang="en-US" altLang="en-US" sz="1800" b="0"/>
              <a:t>the turbulence level, and the variation of pressure along the surface.</a:t>
            </a:r>
          </a:p>
        </p:txBody>
      </p:sp>
      <p:pic>
        <p:nvPicPr>
          <p:cNvPr id="3584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14600"/>
            <a:ext cx="3657600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7DAF6F30-2479-49EE-921D-3C4595A2CF8B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29</a:t>
            </a:fld>
            <a:endParaRPr lang="en-US" altLang="en-US" sz="1400" smtClean="0"/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19200"/>
            <a:ext cx="6629400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057400"/>
            <a:ext cx="7467600" cy="74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Rectangle 4"/>
          <p:cNvSpPr>
            <a:spLocks noChangeArrowheads="1"/>
          </p:cNvSpPr>
          <p:nvPr/>
        </p:nvSpPr>
        <p:spPr bwMode="auto">
          <a:xfrm>
            <a:off x="4419600" y="5791200"/>
            <a:ext cx="36576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The variation of the local friction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and heat transfer coefficients for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flow over a flat plate.</a:t>
            </a:r>
          </a:p>
        </p:txBody>
      </p:sp>
      <p:sp>
        <p:nvSpPr>
          <p:cNvPr id="36870" name="Rectangle 5"/>
          <p:cNvSpPr>
            <a:spLocks noChangeArrowheads="1"/>
          </p:cNvSpPr>
          <p:nvPr/>
        </p:nvSpPr>
        <p:spPr bwMode="auto">
          <a:xfrm>
            <a:off x="304800" y="396875"/>
            <a:ext cx="77724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900" b="0"/>
              <a:t>The local Nusselt number at a location </a:t>
            </a:r>
            <a:r>
              <a:rPr lang="en-US" altLang="en-US" sz="1900" b="0" i="1"/>
              <a:t>x </a:t>
            </a:r>
            <a:r>
              <a:rPr lang="en-US" altLang="en-US" sz="1900" b="0"/>
              <a:t>for laminar flow over a flat</a:t>
            </a:r>
            <a:r>
              <a:rPr lang="tr-TR" altLang="en-US" sz="1900" b="0"/>
              <a:t> </a:t>
            </a:r>
            <a:r>
              <a:rPr lang="en-US" altLang="en-US" sz="1900" b="0"/>
              <a:t>plate may be obtained by solving the differential energy equation to be</a:t>
            </a:r>
          </a:p>
        </p:txBody>
      </p:sp>
      <p:sp>
        <p:nvSpPr>
          <p:cNvPr id="36871" name="Rectangle 6"/>
          <p:cNvSpPr>
            <a:spLocks noChangeArrowheads="1"/>
          </p:cNvSpPr>
          <p:nvPr/>
        </p:nvSpPr>
        <p:spPr bwMode="auto">
          <a:xfrm>
            <a:off x="4572000" y="3617913"/>
            <a:ext cx="4038600" cy="209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The local friction and heat transfer coefficients are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higher in turbulent flow than they are in laminar flow. </a:t>
            </a:r>
            <a:endParaRPr lang="tr-TR" altLang="en-US" sz="1800" b="0">
              <a:solidFill>
                <a:srgbClr val="CC00CC"/>
              </a:solidFill>
            </a:endParaRPr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Also, </a:t>
            </a:r>
            <a:r>
              <a:rPr lang="en-US" altLang="en-US" sz="1800" b="0" i="1"/>
              <a:t>h</a:t>
            </a:r>
            <a:r>
              <a:rPr lang="en-US" altLang="en-US" sz="1800" b="0" i="1" baseline="-25000"/>
              <a:t>x</a:t>
            </a:r>
            <a:r>
              <a:rPr lang="en-US" altLang="en-US" sz="1800" b="0" i="1"/>
              <a:t> </a:t>
            </a:r>
            <a:r>
              <a:rPr lang="en-US" altLang="en-US" sz="1800" b="0"/>
              <a:t>reaches its</a:t>
            </a:r>
            <a:r>
              <a:rPr lang="tr-TR" altLang="en-US" sz="1800" b="0"/>
              <a:t> </a:t>
            </a:r>
            <a:r>
              <a:rPr lang="en-US" altLang="en-US" sz="1800" b="0"/>
              <a:t>highest values when the flow becomes fully turbulent, and then decreases</a:t>
            </a:r>
            <a:r>
              <a:rPr lang="tr-TR" altLang="en-US" sz="1800" b="0"/>
              <a:t> </a:t>
            </a:r>
            <a:r>
              <a:rPr lang="en-US" altLang="en-US" sz="1800" b="0"/>
              <a:t>by a factor of </a:t>
            </a:r>
            <a:r>
              <a:rPr lang="en-US" altLang="en-US" sz="1800" b="0" i="1"/>
              <a:t>x</a:t>
            </a:r>
            <a:r>
              <a:rPr lang="en-US" altLang="en-US" sz="1800" b="0" i="1" baseline="30000">
                <a:cs typeface="Arial" panose="020B0604020202020204" pitchFamily="34" charset="0"/>
              </a:rPr>
              <a:t>−</a:t>
            </a:r>
            <a:r>
              <a:rPr lang="en-US" altLang="en-US" sz="1800" b="0" baseline="30000"/>
              <a:t>0.2</a:t>
            </a:r>
            <a:r>
              <a:rPr lang="en-US" altLang="en-US" sz="1800" b="0"/>
              <a:t> in the flow direction</a:t>
            </a:r>
            <a:r>
              <a:rPr lang="tr-TR" altLang="en-US" sz="1800" b="0"/>
              <a:t>.</a:t>
            </a:r>
            <a:endParaRPr lang="en-US" altLang="en-US" sz="1800" b="0"/>
          </a:p>
        </p:txBody>
      </p:sp>
      <p:pic>
        <p:nvPicPr>
          <p:cNvPr id="36872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" y="2936875"/>
            <a:ext cx="4010025" cy="376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3" name="Text Box 8"/>
          <p:cNvSpPr txBox="1">
            <a:spLocks noChangeArrowheads="1"/>
          </p:cNvSpPr>
          <p:nvPr/>
        </p:nvSpPr>
        <p:spPr bwMode="auto">
          <a:xfrm>
            <a:off x="4572000" y="2940050"/>
            <a:ext cx="3429000" cy="641350"/>
          </a:xfrm>
          <a:prstGeom prst="rect">
            <a:avLst/>
          </a:prstGeom>
          <a:solidFill>
            <a:srgbClr val="FFCC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These relations are for </a:t>
            </a:r>
            <a:r>
              <a:rPr lang="en-US" altLang="en-US" sz="1800" b="0" i="1"/>
              <a:t>isothermal</a:t>
            </a:r>
            <a:r>
              <a:rPr lang="en-US" altLang="en-US" sz="1800" b="0"/>
              <a:t> and </a:t>
            </a:r>
            <a:r>
              <a:rPr lang="en-US" altLang="en-US" sz="1800" b="0" i="1"/>
              <a:t>smooth</a:t>
            </a:r>
            <a:r>
              <a:rPr lang="en-US" altLang="en-US" sz="1800" b="0"/>
              <a:t> surfaces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F599FA5-D0BA-4AF5-8443-A387D3988B68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</a:t>
            </a:fld>
            <a:endParaRPr lang="en-US" altLang="en-US" sz="1400" smtClean="0"/>
          </a:p>
        </p:txBody>
      </p:sp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838200" y="277813"/>
            <a:ext cx="22352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>
                <a:solidFill>
                  <a:srgbClr val="FF0000"/>
                </a:solidFill>
              </a:rPr>
              <a:t>Objectives</a:t>
            </a:r>
          </a:p>
        </p:txBody>
      </p:sp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533400" y="984250"/>
            <a:ext cx="8382000" cy="526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b="0"/>
              <a:t>Understand the physical mechanism of convection and its classification</a:t>
            </a:r>
          </a:p>
          <a:p>
            <a:pPr eaLnBrk="1" hangingPunct="1"/>
            <a:r>
              <a:rPr lang="en-US" altLang="en-US" sz="1800" b="0">
                <a:solidFill>
                  <a:srgbClr val="CC00CC"/>
                </a:solidFill>
              </a:rPr>
              <a:t>Visualize the development of velocity and thermal boundary layers during flow over surfaces</a:t>
            </a:r>
          </a:p>
          <a:p>
            <a:pPr eaLnBrk="1" hangingPunct="1"/>
            <a:r>
              <a:rPr lang="en-US" altLang="en-US" sz="1800" b="0"/>
              <a:t>Gain a working knowledge of the dimensionless Reynolds, Prandtl, and Nusselt numbers </a:t>
            </a:r>
          </a:p>
          <a:p>
            <a:pPr eaLnBrk="1" hangingPunct="1"/>
            <a:r>
              <a:rPr lang="en-US" altLang="en-US" sz="1800" b="0">
                <a:solidFill>
                  <a:srgbClr val="CC00CC"/>
                </a:solidFill>
              </a:rPr>
              <a:t>Develop an understanding of the mechanism of heat transfer in turbulent flow. </a:t>
            </a:r>
          </a:p>
          <a:p>
            <a:pPr eaLnBrk="1" hangingPunct="1"/>
            <a:r>
              <a:rPr lang="en-US" altLang="en-US" sz="1800" b="0"/>
              <a:t>Evaluate the heat transfer associated with flow over a flat plate for both laminar and turbulent flow, and flow over cylinders and spheres.  </a:t>
            </a:r>
          </a:p>
          <a:p>
            <a:pPr eaLnBrk="1" hangingPunct="1"/>
            <a:r>
              <a:rPr lang="en-US" altLang="en-US" sz="1800" b="0">
                <a:solidFill>
                  <a:srgbClr val="CC00CC"/>
                </a:solidFill>
              </a:rPr>
              <a:t>Have a visual understanding of different flow regions in internal flow, and calculate hydrodynamic and thermal entry lengths.  </a:t>
            </a:r>
          </a:p>
          <a:p>
            <a:pPr eaLnBrk="1" hangingPunct="1"/>
            <a:r>
              <a:rPr lang="en-US" altLang="en-US" sz="1800" b="0"/>
              <a:t>Analyze heating and cooling of a fluid flowing in a tube under constant surface temperature and constant surface heat flux conditions, and work with the logarithmic mean temperature difference.  </a:t>
            </a:r>
          </a:p>
          <a:p>
            <a:pPr eaLnBrk="1" hangingPunct="1"/>
            <a:r>
              <a:rPr lang="en-US" altLang="en-US" sz="1800" b="0">
                <a:solidFill>
                  <a:srgbClr val="CC00CC"/>
                </a:solidFill>
              </a:rPr>
              <a:t>Determine the Nusselt number in fully developed turbulent flow using empirical relations, and calculate the heat transfer rate.</a:t>
            </a:r>
          </a:p>
        </p:txBody>
      </p:sp>
    </p:spTree>
    <p:extLst>
      <p:ext uri="{BB962C8B-B14F-4D97-AF65-F5344CB8AC3E}">
        <p14:creationId xmlns:p14="http://schemas.microsoft.com/office/powerpoint/2010/main" val="304182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9C6D782C-0B33-4806-A72E-7F81BCFB99BA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30</a:t>
            </a:fld>
            <a:endParaRPr lang="en-US" altLang="en-US" sz="1400" smtClean="0"/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38" y="614363"/>
            <a:ext cx="7231062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133600"/>
            <a:ext cx="6700838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21013"/>
            <a:ext cx="3895725" cy="63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013075"/>
            <a:ext cx="3933825" cy="361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5" name="Text Box 6"/>
          <p:cNvSpPr txBox="1">
            <a:spLocks noChangeArrowheads="1"/>
          </p:cNvSpPr>
          <p:nvPr/>
        </p:nvSpPr>
        <p:spPr bwMode="auto">
          <a:xfrm>
            <a:off x="457200" y="2133600"/>
            <a:ext cx="1447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>
                <a:solidFill>
                  <a:srgbClr val="CC00CC"/>
                </a:solidFill>
              </a:rPr>
              <a:t>Laminar + turbulent</a:t>
            </a:r>
          </a:p>
        </p:txBody>
      </p:sp>
      <p:sp>
        <p:nvSpPr>
          <p:cNvPr id="37896" name="Rectangle 7"/>
          <p:cNvSpPr>
            <a:spLocks noChangeArrowheads="1"/>
          </p:cNvSpPr>
          <p:nvPr/>
        </p:nvSpPr>
        <p:spPr bwMode="auto">
          <a:xfrm>
            <a:off x="304800" y="5789613"/>
            <a:ext cx="44958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Graphical representation of the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average heat transfer coefficient for a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flat plate with combined laminar and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turbulent flow.</a:t>
            </a:r>
          </a:p>
        </p:txBody>
      </p:sp>
      <p:sp>
        <p:nvSpPr>
          <p:cNvPr id="37897" name="Rectangle 8"/>
          <p:cNvSpPr>
            <a:spLocks noChangeArrowheads="1"/>
          </p:cNvSpPr>
          <p:nvPr/>
        </p:nvSpPr>
        <p:spPr bwMode="auto">
          <a:xfrm>
            <a:off x="304800" y="152400"/>
            <a:ext cx="7010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/>
              <a:t>Nusselt numbers for average heat transfer coefficients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F6A08E51-94D4-475F-AED6-A6A7C3D691AD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31</a:t>
            </a:fld>
            <a:endParaRPr lang="en-US" altLang="en-US" sz="1400" smtClean="0"/>
          </a:p>
        </p:txBody>
      </p:sp>
      <p:pic>
        <p:nvPicPr>
          <p:cNvPr id="3891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90" y="5638800"/>
            <a:ext cx="46672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90" y="3429000"/>
            <a:ext cx="733425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8917" name="Group 15"/>
          <p:cNvGrpSpPr>
            <a:grpSpLocks/>
          </p:cNvGrpSpPr>
          <p:nvPr/>
        </p:nvGrpSpPr>
        <p:grpSpPr bwMode="auto">
          <a:xfrm>
            <a:off x="685800" y="381000"/>
            <a:ext cx="3886200" cy="1828800"/>
            <a:chOff x="240" y="2448"/>
            <a:chExt cx="2448" cy="1152"/>
          </a:xfrm>
        </p:grpSpPr>
        <p:sp>
          <p:nvSpPr>
            <p:cNvPr id="38918" name="Rectangle 10"/>
            <p:cNvSpPr>
              <a:spLocks noChangeArrowheads="1"/>
            </p:cNvSpPr>
            <p:nvPr/>
          </p:nvSpPr>
          <p:spPr bwMode="auto">
            <a:xfrm>
              <a:off x="240" y="2448"/>
              <a:ext cx="2448" cy="1152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pic>
          <p:nvPicPr>
            <p:cNvPr id="38919" name="Picture 1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2671"/>
              <a:ext cx="2263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920" name="Picture 1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3145"/>
              <a:ext cx="2287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21" name="Rectangle 13"/>
            <p:cNvSpPr>
              <a:spLocks noChangeArrowheads="1"/>
            </p:cNvSpPr>
            <p:nvPr/>
          </p:nvSpPr>
          <p:spPr bwMode="auto">
            <a:xfrm>
              <a:off x="288" y="2457"/>
              <a:ext cx="117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1800" b="0" i="1">
                  <a:solidFill>
                    <a:srgbClr val="3333FF"/>
                  </a:solidFill>
                </a:rPr>
                <a:t>For liquid metals</a:t>
              </a:r>
            </a:p>
          </p:txBody>
        </p:sp>
        <p:sp>
          <p:nvSpPr>
            <p:cNvPr id="38922" name="Rectangle 14"/>
            <p:cNvSpPr>
              <a:spLocks noChangeArrowheads="1"/>
            </p:cNvSpPr>
            <p:nvPr/>
          </p:nvSpPr>
          <p:spPr bwMode="auto">
            <a:xfrm>
              <a:off x="288" y="2937"/>
              <a:ext cx="228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1800" b="0" i="1">
                  <a:solidFill>
                    <a:srgbClr val="3333FF"/>
                  </a:solidFill>
                </a:rPr>
                <a:t>For all liquids, all Prandtl numbers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685800" y="2895600"/>
            <a:ext cx="3544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Churchill and </a:t>
            </a:r>
            <a:r>
              <a:rPr lang="en-US" dirty="0" err="1" smtClean="0"/>
              <a:t>Ozoe</a:t>
            </a:r>
            <a:r>
              <a:rPr lang="en-US" dirty="0" smtClean="0"/>
              <a:t> correlation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208391AC-D8C0-40DE-BF9D-714FAA87F257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32</a:t>
            </a:fld>
            <a:endParaRPr lang="en-US" altLang="en-US" sz="1400" smtClean="0"/>
          </a:p>
        </p:txBody>
      </p:sp>
      <p:sp>
        <p:nvSpPr>
          <p:cNvPr id="39939" name="Rectangle 2"/>
          <p:cNvSpPr>
            <a:spLocks noChangeArrowheads="1"/>
          </p:cNvSpPr>
          <p:nvPr/>
        </p:nvSpPr>
        <p:spPr bwMode="auto">
          <a:xfrm>
            <a:off x="304800" y="228600"/>
            <a:ext cx="6037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Flat Plate with Unheated Starting Length</a:t>
            </a:r>
          </a:p>
        </p:txBody>
      </p:sp>
      <p:pic>
        <p:nvPicPr>
          <p:cNvPr id="3994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43000"/>
            <a:ext cx="6965950" cy="153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9941" name="Group 4"/>
          <p:cNvGrpSpPr>
            <a:grpSpLocks/>
          </p:cNvGrpSpPr>
          <p:nvPr/>
        </p:nvGrpSpPr>
        <p:grpSpPr bwMode="auto">
          <a:xfrm>
            <a:off x="398463" y="3200400"/>
            <a:ext cx="4097337" cy="1584325"/>
            <a:chOff x="251" y="1632"/>
            <a:chExt cx="2581" cy="998"/>
          </a:xfrm>
        </p:grpSpPr>
        <p:pic>
          <p:nvPicPr>
            <p:cNvPr id="39946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" y="1632"/>
              <a:ext cx="1093" cy="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47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563"/>
            <a:stretch>
              <a:fillRect/>
            </a:stretch>
          </p:blipFill>
          <p:spPr bwMode="auto">
            <a:xfrm>
              <a:off x="1056" y="1632"/>
              <a:ext cx="1776" cy="9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9942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00400"/>
            <a:ext cx="4311650" cy="335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3" name="Rectangle 8"/>
          <p:cNvSpPr>
            <a:spLocks noChangeArrowheads="1"/>
          </p:cNvSpPr>
          <p:nvPr/>
        </p:nvSpPr>
        <p:spPr bwMode="auto">
          <a:xfrm>
            <a:off x="1981200" y="5638800"/>
            <a:ext cx="2590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>
                <a:solidFill>
                  <a:srgbClr val="0000CC"/>
                </a:solidFill>
              </a:rPr>
              <a:t>Flow over a flat plate with an unheated</a:t>
            </a:r>
            <a:r>
              <a:rPr lang="tr-TR" altLang="en-US" sz="2000" b="0">
                <a:solidFill>
                  <a:srgbClr val="0000CC"/>
                </a:solidFill>
              </a:rPr>
              <a:t> </a:t>
            </a:r>
            <a:r>
              <a:rPr lang="en-US" altLang="en-US" sz="2000" b="0">
                <a:solidFill>
                  <a:srgbClr val="0000CC"/>
                </a:solidFill>
              </a:rPr>
              <a:t>starting length.</a:t>
            </a:r>
          </a:p>
        </p:txBody>
      </p:sp>
      <p:sp>
        <p:nvSpPr>
          <p:cNvPr id="39944" name="Rectangle 9"/>
          <p:cNvSpPr>
            <a:spLocks noChangeArrowheads="1"/>
          </p:cNvSpPr>
          <p:nvPr/>
        </p:nvSpPr>
        <p:spPr bwMode="auto">
          <a:xfrm>
            <a:off x="304800" y="746125"/>
            <a:ext cx="55784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000" b="0"/>
              <a:t>L</a:t>
            </a:r>
            <a:r>
              <a:rPr lang="en-US" altLang="en-US" sz="2000" b="0"/>
              <a:t>ocal Nusselt numbers</a:t>
            </a:r>
          </a:p>
        </p:txBody>
      </p:sp>
      <p:sp>
        <p:nvSpPr>
          <p:cNvPr id="39945" name="Rectangle 10"/>
          <p:cNvSpPr>
            <a:spLocks noChangeArrowheads="1"/>
          </p:cNvSpPr>
          <p:nvPr/>
        </p:nvSpPr>
        <p:spPr bwMode="auto">
          <a:xfrm>
            <a:off x="304800" y="2819400"/>
            <a:ext cx="4114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/>
              <a:t>Average heat transfer coefficients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17508C47-F0DE-4A19-9D23-48F902F0C473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33</a:t>
            </a:fld>
            <a:endParaRPr lang="en-US" altLang="en-US" sz="1400" smtClean="0"/>
          </a:p>
        </p:txBody>
      </p:sp>
      <p:sp>
        <p:nvSpPr>
          <p:cNvPr id="40963" name="Rectangle 2"/>
          <p:cNvSpPr>
            <a:spLocks noChangeArrowheads="1"/>
          </p:cNvSpPr>
          <p:nvPr/>
        </p:nvSpPr>
        <p:spPr bwMode="auto">
          <a:xfrm>
            <a:off x="544513" y="228600"/>
            <a:ext cx="2808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Uniform Heat Flux</a:t>
            </a:r>
          </a:p>
        </p:txBody>
      </p:sp>
      <p:sp>
        <p:nvSpPr>
          <p:cNvPr id="40964" name="Rectangle 3"/>
          <p:cNvSpPr>
            <a:spLocks noChangeArrowheads="1"/>
          </p:cNvSpPr>
          <p:nvPr/>
        </p:nvSpPr>
        <p:spPr bwMode="auto">
          <a:xfrm>
            <a:off x="533400" y="685800"/>
            <a:ext cx="6019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000" b="0"/>
              <a:t>For </a:t>
            </a:r>
            <a:r>
              <a:rPr lang="en-US" altLang="en-US" sz="2000" b="0"/>
              <a:t>a flat plate subjected to </a:t>
            </a:r>
            <a:r>
              <a:rPr lang="en-US" altLang="en-US" sz="2000" b="0" i="1">
                <a:solidFill>
                  <a:srgbClr val="3333FF"/>
                </a:solidFill>
              </a:rPr>
              <a:t>uniform heat flux</a:t>
            </a:r>
          </a:p>
        </p:txBody>
      </p:sp>
      <p:sp>
        <p:nvSpPr>
          <p:cNvPr id="40965" name="Rectangle 4"/>
          <p:cNvSpPr>
            <a:spLocks noChangeArrowheads="1"/>
          </p:cNvSpPr>
          <p:nvPr/>
        </p:nvSpPr>
        <p:spPr bwMode="auto">
          <a:xfrm>
            <a:off x="533400" y="2209800"/>
            <a:ext cx="7010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/>
              <a:t>These relations give values that are 36 percent higher for laminar flow and</a:t>
            </a:r>
            <a:r>
              <a:rPr lang="tr-TR" altLang="en-US" sz="2000" b="0"/>
              <a:t> </a:t>
            </a:r>
            <a:r>
              <a:rPr lang="en-US" altLang="en-US" sz="2000" b="0"/>
              <a:t>4 percent higher for turbulent flow relative to the isothermal plate case.</a:t>
            </a:r>
          </a:p>
        </p:txBody>
      </p:sp>
      <p:sp>
        <p:nvSpPr>
          <p:cNvPr id="40966" name="Rectangle 5"/>
          <p:cNvSpPr>
            <a:spLocks noChangeArrowheads="1"/>
          </p:cNvSpPr>
          <p:nvPr/>
        </p:nvSpPr>
        <p:spPr bwMode="auto">
          <a:xfrm>
            <a:off x="533400" y="3565525"/>
            <a:ext cx="6781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>
                <a:solidFill>
                  <a:srgbClr val="CC00CC"/>
                </a:solidFill>
              </a:rPr>
              <a:t>When heat flux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is prescribed, the rate of heat transfer to or from the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plate and the surface temperature at a distance </a:t>
            </a:r>
            <a:r>
              <a:rPr lang="en-US" altLang="en-US" sz="2000" b="0" i="1">
                <a:solidFill>
                  <a:srgbClr val="CC00CC"/>
                </a:solidFill>
              </a:rPr>
              <a:t>x </a:t>
            </a:r>
            <a:r>
              <a:rPr lang="en-US" altLang="en-US" sz="2000" b="0">
                <a:solidFill>
                  <a:srgbClr val="CC00CC"/>
                </a:solidFill>
              </a:rPr>
              <a:t>are determined from</a:t>
            </a:r>
          </a:p>
        </p:txBody>
      </p:sp>
      <p:pic>
        <p:nvPicPr>
          <p:cNvPr id="4096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75" y="4621213"/>
            <a:ext cx="1317625" cy="48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988" y="5270500"/>
            <a:ext cx="6094412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9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43000"/>
            <a:ext cx="7705725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ctrTitle"/>
          </p:nvPr>
        </p:nvSpPr>
        <p:spPr>
          <a:xfrm>
            <a:off x="685800" y="279400"/>
            <a:ext cx="7924800" cy="784225"/>
          </a:xfrm>
        </p:spPr>
        <p:txBody>
          <a:bodyPr/>
          <a:lstStyle/>
          <a:p>
            <a:r>
              <a:rPr lang="en-US" altLang="en-US" sz="2400" smtClean="0"/>
              <a:t>Convection – External Flow </a:t>
            </a:r>
          </a:p>
        </p:txBody>
      </p:sp>
      <p:sp>
        <p:nvSpPr>
          <p:cNvPr id="41987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7CAD5751-F041-4807-8282-1B723CE33A77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34</a:t>
            </a:fld>
            <a:endParaRPr lang="en-US" altLang="en-US" sz="1400" smtClean="0"/>
          </a:p>
        </p:txBody>
      </p:sp>
      <p:sp>
        <p:nvSpPr>
          <p:cNvPr id="41988" name="TextBox 4"/>
          <p:cNvSpPr txBox="1">
            <a:spLocks noChangeArrowheads="1"/>
          </p:cNvSpPr>
          <p:nvPr/>
        </p:nvSpPr>
        <p:spPr bwMode="auto">
          <a:xfrm>
            <a:off x="609600" y="1219200"/>
            <a:ext cx="777240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800" b="0"/>
              <a:t>Example: 7.1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2800" b="0"/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800" b="0"/>
              <a:t>Air at a pressure of 6 kN/m</a:t>
            </a:r>
            <a:r>
              <a:rPr lang="en-US" altLang="en-US" sz="2800" b="0" baseline="30000"/>
              <a:t>2</a:t>
            </a:r>
            <a:r>
              <a:rPr lang="en-US" altLang="en-US" sz="2800" b="0"/>
              <a:t> and a temperature of 300</a:t>
            </a:r>
            <a:r>
              <a:rPr lang="en-US" altLang="en-US" sz="2800" b="0">
                <a:sym typeface="Symbol" panose="05050102010706020507" pitchFamily="18" charset="2"/>
              </a:rPr>
              <a:t>C flows with a velocity of 10 m/s over a flat plate 0.5 m long. Estimate the cooling rate per unit width of the plate needed to maintain it at a surface temperature of 27C. </a:t>
            </a:r>
            <a:endParaRPr lang="en-US" altLang="en-US" sz="2800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C1698955-6E78-410E-BDDA-49D6234B80FB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35</a:t>
            </a:fld>
            <a:endParaRPr lang="en-US" altLang="en-US" sz="1400" smtClean="0"/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228600" y="1676400"/>
            <a:ext cx="4191000" cy="353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en-US" altLang="en-US" sz="2000" b="0"/>
              <a:t>Flows across cylinders and spheres, in general, involve </a:t>
            </a:r>
            <a:r>
              <a:rPr lang="en-US" altLang="en-US" sz="2000" b="0" i="1">
                <a:solidFill>
                  <a:srgbClr val="CC00CC"/>
                </a:solidFill>
              </a:rPr>
              <a:t>flow separation</a:t>
            </a:r>
            <a:r>
              <a:rPr lang="en-US" altLang="en-US" sz="2000" b="0" i="1"/>
              <a:t>,</a:t>
            </a:r>
            <a:r>
              <a:rPr lang="tr-TR" altLang="en-US" sz="2000" b="0" i="1"/>
              <a:t> </a:t>
            </a:r>
            <a:r>
              <a:rPr lang="en-US" altLang="en-US" sz="2000" b="0"/>
              <a:t>which is difficult to handle analytically. </a:t>
            </a:r>
            <a:endParaRPr lang="tr-TR" altLang="en-US" sz="20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tr-TR" altLang="en-US" sz="2000" b="0"/>
              <a:t>F</a:t>
            </a:r>
            <a:r>
              <a:rPr lang="en-US" altLang="en-US" sz="2000" b="0"/>
              <a:t>low across cylinders and</a:t>
            </a:r>
            <a:r>
              <a:rPr lang="tr-TR" altLang="en-US" sz="2000" b="0"/>
              <a:t> </a:t>
            </a:r>
            <a:r>
              <a:rPr lang="en-US" altLang="en-US" sz="2000" b="0"/>
              <a:t>spheres has been studied experimentally by numerous investigators, and</a:t>
            </a:r>
            <a:r>
              <a:rPr lang="tr-TR" altLang="en-US" sz="2000" b="0"/>
              <a:t> </a:t>
            </a:r>
            <a:r>
              <a:rPr lang="en-US" altLang="en-US" sz="2000" b="0"/>
              <a:t>several empirical correlations have been developed for the heat transfer</a:t>
            </a:r>
            <a:r>
              <a:rPr lang="tr-TR" altLang="en-US" sz="2000" b="0"/>
              <a:t> </a:t>
            </a:r>
            <a:r>
              <a:rPr lang="en-US" altLang="en-US" sz="2000" b="0"/>
              <a:t>coefficient.</a:t>
            </a:r>
          </a:p>
        </p:txBody>
      </p:sp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5" y="228600"/>
            <a:ext cx="3895725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1447800" y="5486400"/>
            <a:ext cx="34290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Variation of the local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heat transfer coefficient along the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circumference of a circular cylinder in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cross flow of air</a:t>
            </a:r>
            <a:r>
              <a:rPr lang="tr-TR" altLang="en-US" sz="1800" b="0">
                <a:solidFill>
                  <a:srgbClr val="0000CC"/>
                </a:solidFill>
              </a:rPr>
              <a:t>.</a:t>
            </a:r>
            <a:endParaRPr lang="en-US" altLang="en-US" sz="1800" b="0">
              <a:solidFill>
                <a:srgbClr val="0000CC"/>
              </a:solidFill>
            </a:endParaRPr>
          </a:p>
        </p:txBody>
      </p:sp>
      <p:sp>
        <p:nvSpPr>
          <p:cNvPr id="43014" name="Rectangle 2"/>
          <p:cNvSpPr>
            <a:spLocks noChangeArrowheads="1"/>
          </p:cNvSpPr>
          <p:nvPr/>
        </p:nvSpPr>
        <p:spPr bwMode="auto">
          <a:xfrm>
            <a:off x="381000" y="136525"/>
            <a:ext cx="4419600" cy="13843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800">
                <a:solidFill>
                  <a:srgbClr val="FF0000"/>
                </a:solidFill>
              </a:rPr>
              <a:t>19-4 </a:t>
            </a:r>
            <a:r>
              <a:rPr lang="en-US" altLang="en-US" sz="2800">
                <a:solidFill>
                  <a:srgbClr val="FF0000"/>
                </a:solidFill>
              </a:rPr>
              <a:t>FLOW OVER CYLINDERS AND SPHERES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F27B0C77-5649-4294-9075-A8F4E8E8AB71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36</a:t>
            </a:fld>
            <a:endParaRPr lang="en-US" altLang="en-US" sz="1400" smtClean="0"/>
          </a:p>
        </p:txBody>
      </p:sp>
      <p:grpSp>
        <p:nvGrpSpPr>
          <p:cNvPr id="44035" name="Group 23"/>
          <p:cNvGrpSpPr>
            <a:grpSpLocks/>
          </p:cNvGrpSpPr>
          <p:nvPr/>
        </p:nvGrpSpPr>
        <p:grpSpPr bwMode="auto">
          <a:xfrm>
            <a:off x="304800" y="228600"/>
            <a:ext cx="8534400" cy="1981200"/>
            <a:chOff x="192" y="192"/>
            <a:chExt cx="5376" cy="1248"/>
          </a:xfrm>
        </p:grpSpPr>
        <p:sp>
          <p:nvSpPr>
            <p:cNvPr id="44049" name="Rectangle 3"/>
            <p:cNvSpPr>
              <a:spLocks noChangeArrowheads="1"/>
            </p:cNvSpPr>
            <p:nvPr/>
          </p:nvSpPr>
          <p:spPr bwMode="auto">
            <a:xfrm>
              <a:off x="192" y="192"/>
              <a:ext cx="5376" cy="1248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grpSp>
          <p:nvGrpSpPr>
            <p:cNvPr id="44050" name="Group 4"/>
            <p:cNvGrpSpPr>
              <a:grpSpLocks/>
            </p:cNvGrpSpPr>
            <p:nvPr/>
          </p:nvGrpSpPr>
          <p:grpSpPr bwMode="auto">
            <a:xfrm>
              <a:off x="192" y="433"/>
              <a:ext cx="5318" cy="959"/>
              <a:chOff x="192" y="288"/>
              <a:chExt cx="5318" cy="959"/>
            </a:xfrm>
          </p:grpSpPr>
          <p:pic>
            <p:nvPicPr>
              <p:cNvPr id="44052" name="Picture 5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0" y="288"/>
                <a:ext cx="4388" cy="6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053" name="Picture 6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84" y="1008"/>
                <a:ext cx="1212" cy="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054" name="Picture 7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04" y="528"/>
                <a:ext cx="806" cy="1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4055" name="Rectangle 8"/>
              <p:cNvSpPr>
                <a:spLocks noChangeArrowheads="1"/>
              </p:cNvSpPr>
              <p:nvPr/>
            </p:nvSpPr>
            <p:spPr bwMode="auto">
              <a:xfrm>
                <a:off x="192" y="1008"/>
                <a:ext cx="37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spcAft>
                    <a:spcPct val="20000"/>
                  </a:spcAft>
                  <a:buClr>
                    <a:srgbClr val="FF0000"/>
                  </a:buClr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spcAft>
                    <a:spcPct val="20000"/>
                  </a:spcAft>
                  <a:buClr>
                    <a:srgbClr val="FF0000"/>
                  </a:buClr>
                  <a:buFont typeface="Wingdings" panose="05000000000000000000" pitchFamily="2" charset="2"/>
                  <a:buChar char="ü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spcAft>
                    <a:spcPct val="20000"/>
                  </a:spcAft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spcAft>
                    <a:spcPct val="20000"/>
                  </a:spcAft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spcAft>
                    <a:spcPct val="2000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2000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2000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2000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2000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spcAft>
                    <a:spcPct val="0"/>
                  </a:spcAft>
                  <a:buClrTx/>
                  <a:buFontTx/>
                  <a:buNone/>
                </a:pPr>
                <a:r>
                  <a:rPr lang="en-US" altLang="en-US" sz="1800" b="0" dirty="0"/>
                  <a:t>The fluid properties are evaluated at the </a:t>
                </a:r>
                <a:r>
                  <a:rPr lang="en-US" altLang="en-US" sz="1800" b="0" i="1" dirty="0">
                    <a:solidFill>
                      <a:srgbClr val="3333FF"/>
                    </a:solidFill>
                  </a:rPr>
                  <a:t>film temperature</a:t>
                </a:r>
              </a:p>
            </p:txBody>
          </p:sp>
        </p:grpSp>
        <p:sp>
          <p:nvSpPr>
            <p:cNvPr id="44051" name="Rectangle 9"/>
            <p:cNvSpPr>
              <a:spLocks noChangeArrowheads="1"/>
            </p:cNvSpPr>
            <p:nvPr/>
          </p:nvSpPr>
          <p:spPr bwMode="auto">
            <a:xfrm>
              <a:off x="192" y="192"/>
              <a:ext cx="273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000" b="0" dirty="0"/>
                <a:t>For flow over a </a:t>
              </a:r>
              <a:r>
                <a:rPr lang="tr-TR" altLang="en-US" sz="2000" b="0" i="1" dirty="0" smtClean="0"/>
                <a:t>cylinder</a:t>
              </a:r>
              <a:r>
                <a:rPr lang="en-US" altLang="en-US" sz="2000" b="0" dirty="0" smtClean="0"/>
                <a:t> (</a:t>
              </a:r>
              <a:r>
                <a:rPr lang="en-US" altLang="en-US" sz="2000" b="0" dirty="0" err="1" smtClean="0"/>
                <a:t>Zukauskas</a:t>
              </a:r>
              <a:r>
                <a:rPr lang="en-US" altLang="en-US" sz="2000" b="0" dirty="0" smtClean="0"/>
                <a:t>)</a:t>
              </a:r>
              <a:endParaRPr lang="en-US" altLang="en-US" sz="2000" b="0" i="1" dirty="0"/>
            </a:p>
          </p:txBody>
        </p:sp>
      </p:grpSp>
      <p:grpSp>
        <p:nvGrpSpPr>
          <p:cNvPr id="44036" name="Group 25"/>
          <p:cNvGrpSpPr>
            <a:grpSpLocks/>
          </p:cNvGrpSpPr>
          <p:nvPr/>
        </p:nvGrpSpPr>
        <p:grpSpPr bwMode="auto">
          <a:xfrm>
            <a:off x="304800" y="2362200"/>
            <a:ext cx="7315200" cy="2438400"/>
            <a:chOff x="192" y="1488"/>
            <a:chExt cx="4608" cy="1536"/>
          </a:xfrm>
        </p:grpSpPr>
        <p:sp>
          <p:nvSpPr>
            <p:cNvPr id="44044" name="Rectangle 11"/>
            <p:cNvSpPr>
              <a:spLocks noChangeArrowheads="1"/>
            </p:cNvSpPr>
            <p:nvPr/>
          </p:nvSpPr>
          <p:spPr bwMode="auto">
            <a:xfrm>
              <a:off x="192" y="1488"/>
              <a:ext cx="4560" cy="1536"/>
            </a:xfrm>
            <a:prstGeom prst="rect">
              <a:avLst/>
            </a:prstGeom>
            <a:solidFill>
              <a:srgbClr val="FFCC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pic>
          <p:nvPicPr>
            <p:cNvPr id="44045" name="Picture 1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" y="1724"/>
              <a:ext cx="3839" cy="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46" name="Picture 1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2400"/>
              <a:ext cx="2645" cy="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047" name="Rectangle 14"/>
            <p:cNvSpPr>
              <a:spLocks noChangeArrowheads="1"/>
            </p:cNvSpPr>
            <p:nvPr/>
          </p:nvSpPr>
          <p:spPr bwMode="auto">
            <a:xfrm>
              <a:off x="192" y="1488"/>
              <a:ext cx="170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000" b="0"/>
                <a:t>For flow over a </a:t>
              </a:r>
              <a:r>
                <a:rPr lang="en-US" altLang="en-US" sz="2000" b="0" i="1"/>
                <a:t>sphere</a:t>
              </a:r>
            </a:p>
          </p:txBody>
        </p:sp>
        <p:sp>
          <p:nvSpPr>
            <p:cNvPr id="44048" name="Rectangle 15"/>
            <p:cNvSpPr>
              <a:spLocks noChangeArrowheads="1"/>
            </p:cNvSpPr>
            <p:nvPr/>
          </p:nvSpPr>
          <p:spPr bwMode="auto">
            <a:xfrm>
              <a:off x="192" y="2592"/>
              <a:ext cx="460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1800" b="0"/>
                <a:t>The fluid properties</a:t>
              </a:r>
              <a:r>
                <a:rPr lang="tr-TR" altLang="en-US" sz="1800" b="0"/>
                <a:t> a</a:t>
              </a:r>
              <a:r>
                <a:rPr lang="en-US" altLang="en-US" sz="1800" b="0"/>
                <a:t>re evaluated at the free-stream</a:t>
              </a:r>
              <a:r>
                <a:rPr lang="tr-TR" altLang="en-US" sz="1800" b="0"/>
                <a:t> </a:t>
              </a:r>
              <a:r>
                <a:rPr lang="en-US" altLang="en-US" sz="1800" b="0"/>
                <a:t>temperature </a:t>
              </a:r>
              <a:r>
                <a:rPr lang="en-US" altLang="en-US" sz="1800" b="0" i="1"/>
                <a:t>T</a:t>
              </a:r>
              <a:r>
                <a:rPr lang="en-US" altLang="en-US" sz="1800" b="0" baseline="-25000">
                  <a:sym typeface="Symbol" panose="05050102010706020507" pitchFamily="18" charset="2"/>
                </a:rPr>
                <a:t></a:t>
              </a:r>
              <a:r>
                <a:rPr lang="en-US" altLang="en-US" sz="1800" b="0"/>
                <a:t>, except for</a:t>
              </a:r>
              <a:r>
                <a:rPr lang="tr-TR" altLang="en-US" sz="1800" b="0"/>
                <a:t> </a:t>
              </a:r>
              <a:r>
                <a:rPr lang="tr-TR" altLang="en-US" sz="1800" b="0">
                  <a:sym typeface="Symbol" panose="05050102010706020507" pitchFamily="18" charset="2"/>
                </a:rPr>
                <a:t></a:t>
              </a:r>
              <a:r>
                <a:rPr lang="en-US" altLang="en-US" sz="1800" b="0" i="1" baseline="-25000"/>
                <a:t>s</a:t>
              </a:r>
              <a:r>
                <a:rPr lang="en-US" altLang="en-US" sz="1800" b="0"/>
                <a:t>, which is evaluated at the surface</a:t>
              </a:r>
              <a:r>
                <a:rPr lang="tr-TR" altLang="en-US" sz="1800" b="0"/>
                <a:t> </a:t>
              </a:r>
              <a:r>
                <a:rPr lang="en-US" altLang="en-US" sz="1800" b="0"/>
                <a:t>temperature </a:t>
              </a:r>
              <a:r>
                <a:rPr lang="en-US" altLang="en-US" sz="1800" b="0" i="1"/>
                <a:t>T</a:t>
              </a:r>
              <a:r>
                <a:rPr lang="en-US" altLang="en-US" sz="1800" b="0" i="1" baseline="-25000"/>
                <a:t>s</a:t>
              </a:r>
              <a:r>
                <a:rPr lang="en-US" altLang="en-US" sz="1800" b="0"/>
                <a:t>.</a:t>
              </a:r>
            </a:p>
          </p:txBody>
        </p:sp>
      </p:grpSp>
      <p:grpSp>
        <p:nvGrpSpPr>
          <p:cNvPr id="44037" name="Group 24"/>
          <p:cNvGrpSpPr>
            <a:grpSpLocks/>
          </p:cNvGrpSpPr>
          <p:nvPr/>
        </p:nvGrpSpPr>
        <p:grpSpPr bwMode="auto">
          <a:xfrm>
            <a:off x="304800" y="4953000"/>
            <a:ext cx="6477000" cy="838200"/>
            <a:chOff x="192" y="3072"/>
            <a:chExt cx="4080" cy="528"/>
          </a:xfrm>
        </p:grpSpPr>
        <p:sp>
          <p:nvSpPr>
            <p:cNvPr id="44039" name="Rectangle 17"/>
            <p:cNvSpPr>
              <a:spLocks noChangeArrowheads="1"/>
            </p:cNvSpPr>
            <p:nvPr/>
          </p:nvSpPr>
          <p:spPr bwMode="auto">
            <a:xfrm>
              <a:off x="192" y="3072"/>
              <a:ext cx="4032" cy="528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grpSp>
          <p:nvGrpSpPr>
            <p:cNvPr id="44040" name="Group 18"/>
            <p:cNvGrpSpPr>
              <a:grpSpLocks/>
            </p:cNvGrpSpPr>
            <p:nvPr/>
          </p:nvGrpSpPr>
          <p:grpSpPr bwMode="auto">
            <a:xfrm>
              <a:off x="240" y="3120"/>
              <a:ext cx="4032" cy="432"/>
              <a:chOff x="288" y="3360"/>
              <a:chExt cx="4032" cy="432"/>
            </a:xfrm>
          </p:grpSpPr>
          <p:pic>
            <p:nvPicPr>
              <p:cNvPr id="44041" name="Picture 19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8" y="3360"/>
                <a:ext cx="1737" cy="4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042" name="Picture 20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12" y="3438"/>
                <a:ext cx="480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4043" name="Rectangle 21"/>
              <p:cNvSpPr>
                <a:spLocks noChangeArrowheads="1"/>
              </p:cNvSpPr>
              <p:nvPr/>
            </p:nvSpPr>
            <p:spPr bwMode="auto">
              <a:xfrm>
                <a:off x="2688" y="3388"/>
                <a:ext cx="1632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spcAft>
                    <a:spcPct val="20000"/>
                  </a:spcAft>
                  <a:buClr>
                    <a:srgbClr val="FF0000"/>
                  </a:buClr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spcAft>
                    <a:spcPct val="20000"/>
                  </a:spcAft>
                  <a:buClr>
                    <a:srgbClr val="FF0000"/>
                  </a:buClr>
                  <a:buFont typeface="Wingdings" panose="05000000000000000000" pitchFamily="2" charset="2"/>
                  <a:buChar char="ü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spcAft>
                    <a:spcPct val="20000"/>
                  </a:spcAft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spcAft>
                    <a:spcPct val="20000"/>
                  </a:spcAft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spcAft>
                    <a:spcPct val="2000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2000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2000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2000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2000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spcAft>
                    <a:spcPct val="0"/>
                  </a:spcAft>
                  <a:buClrTx/>
                  <a:buFontTx/>
                  <a:buNone/>
                </a:pPr>
                <a:r>
                  <a:rPr lang="tr-TR" altLang="en-US" sz="1800" b="0">
                    <a:solidFill>
                      <a:srgbClr val="3333FF"/>
                    </a:solidFill>
                  </a:rPr>
                  <a:t>C</a:t>
                </a:r>
                <a:r>
                  <a:rPr lang="en-US" altLang="en-US" sz="1800" b="0">
                    <a:solidFill>
                      <a:srgbClr val="3333FF"/>
                    </a:solidFill>
                  </a:rPr>
                  <a:t>onstants </a:t>
                </a:r>
                <a:r>
                  <a:rPr lang="en-US" altLang="en-US" sz="1800" b="0" i="1">
                    <a:solidFill>
                      <a:srgbClr val="3333FF"/>
                    </a:solidFill>
                  </a:rPr>
                  <a:t>C </a:t>
                </a:r>
                <a:r>
                  <a:rPr lang="en-US" altLang="en-US" sz="1800" b="0">
                    <a:solidFill>
                      <a:srgbClr val="3333FF"/>
                    </a:solidFill>
                  </a:rPr>
                  <a:t>and </a:t>
                </a:r>
                <a:r>
                  <a:rPr lang="en-US" altLang="en-US" sz="1800" b="0" i="1">
                    <a:solidFill>
                      <a:srgbClr val="3333FF"/>
                    </a:solidFill>
                  </a:rPr>
                  <a:t>m </a:t>
                </a:r>
                <a:r>
                  <a:rPr lang="en-US" altLang="en-US" sz="1800" b="0">
                    <a:solidFill>
                      <a:srgbClr val="3333FF"/>
                    </a:solidFill>
                  </a:rPr>
                  <a:t>are given</a:t>
                </a:r>
                <a:r>
                  <a:rPr lang="tr-TR" altLang="en-US" sz="1800" b="0">
                    <a:solidFill>
                      <a:srgbClr val="3333FF"/>
                    </a:solidFill>
                  </a:rPr>
                  <a:t> </a:t>
                </a:r>
                <a:r>
                  <a:rPr lang="en-US" altLang="en-US" sz="1800" b="0">
                    <a:solidFill>
                      <a:srgbClr val="3333FF"/>
                    </a:solidFill>
                  </a:rPr>
                  <a:t>in </a:t>
                </a:r>
                <a:r>
                  <a:rPr lang="tr-TR" altLang="en-US" sz="1800" b="0">
                    <a:solidFill>
                      <a:srgbClr val="3333FF"/>
                    </a:solidFill>
                  </a:rPr>
                  <a:t>the t</a:t>
                </a:r>
                <a:r>
                  <a:rPr lang="en-US" altLang="en-US" sz="1800" b="0">
                    <a:solidFill>
                      <a:srgbClr val="3333FF"/>
                    </a:solidFill>
                  </a:rPr>
                  <a:t>able</a:t>
                </a:r>
                <a:r>
                  <a:rPr lang="tr-TR" altLang="en-US" sz="1800" b="0">
                    <a:solidFill>
                      <a:srgbClr val="3333FF"/>
                    </a:solidFill>
                  </a:rPr>
                  <a:t>.</a:t>
                </a:r>
                <a:endParaRPr lang="en-US" altLang="en-US" sz="1800" b="0">
                  <a:solidFill>
                    <a:srgbClr val="3333FF"/>
                  </a:solidFill>
                </a:endParaRPr>
              </a:p>
            </p:txBody>
          </p:sp>
        </p:grpSp>
      </p:grpSp>
      <p:sp>
        <p:nvSpPr>
          <p:cNvPr id="44038" name="Rectangle 22"/>
          <p:cNvSpPr>
            <a:spLocks noChangeArrowheads="1"/>
          </p:cNvSpPr>
          <p:nvPr/>
        </p:nvSpPr>
        <p:spPr bwMode="auto">
          <a:xfrm>
            <a:off x="304800" y="5789613"/>
            <a:ext cx="794385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 dirty="0"/>
              <a:t>The relations for cylinders above are for </a:t>
            </a:r>
            <a:r>
              <a:rPr lang="en-US" altLang="en-US" sz="1800" b="0" i="1" dirty="0">
                <a:solidFill>
                  <a:srgbClr val="CC00CC"/>
                </a:solidFill>
              </a:rPr>
              <a:t>single</a:t>
            </a:r>
            <a:r>
              <a:rPr lang="en-US" altLang="en-US" sz="1800" b="0" i="1" dirty="0"/>
              <a:t> </a:t>
            </a:r>
            <a:r>
              <a:rPr lang="en-US" altLang="en-US" sz="1800" b="0" dirty="0"/>
              <a:t>cylinders or cylinders oriented</a:t>
            </a:r>
            <a:r>
              <a:rPr lang="tr-TR" altLang="en-US" sz="1800" b="0" dirty="0"/>
              <a:t> </a:t>
            </a:r>
            <a:r>
              <a:rPr lang="en-US" altLang="en-US" sz="1800" b="0" dirty="0"/>
              <a:t>such that the flow over them is not affected by the presence of others.</a:t>
            </a:r>
            <a:r>
              <a:rPr lang="tr-TR" altLang="en-US" sz="1800" b="0" dirty="0"/>
              <a:t> T</a:t>
            </a:r>
            <a:r>
              <a:rPr lang="en-US" altLang="en-US" sz="1800" b="0" dirty="0"/>
              <a:t>hey are applicable to </a:t>
            </a:r>
            <a:r>
              <a:rPr lang="en-US" altLang="en-US" sz="1800" b="0" i="1" dirty="0">
                <a:solidFill>
                  <a:srgbClr val="CC00CC"/>
                </a:solidFill>
              </a:rPr>
              <a:t>smooth</a:t>
            </a:r>
            <a:r>
              <a:rPr lang="en-US" altLang="en-US" sz="1800" b="0" i="1" dirty="0"/>
              <a:t> </a:t>
            </a:r>
            <a:r>
              <a:rPr lang="en-US" altLang="en-US" sz="1800" b="0" dirty="0"/>
              <a:t>surfaces.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9103B478-793D-4E77-AE1D-7034A2361B1F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37</a:t>
            </a:fld>
            <a:endParaRPr lang="en-US" altLang="en-US" sz="1400" smtClean="0"/>
          </a:p>
        </p:txBody>
      </p:sp>
      <p:pic>
        <p:nvPicPr>
          <p:cNvPr id="4505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3838"/>
            <a:ext cx="7158038" cy="648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416B32B0-3B15-4F41-8D86-EC3A7A10F8D4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38</a:t>
            </a:fld>
            <a:endParaRPr lang="en-US" altLang="en-US" sz="1400" smtClean="0"/>
          </a:p>
        </p:txBody>
      </p:sp>
      <p:pic>
        <p:nvPicPr>
          <p:cNvPr id="4608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3" y="1568450"/>
            <a:ext cx="7877175" cy="437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31825"/>
            <a:ext cx="7951788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BB8958C-2576-4CB9-B9B2-2AC01B6E312C}" type="slidenum">
              <a:rPr lang="en-US" altLang="en-US" b="0" smtClean="0"/>
              <a:pPr/>
              <a:t>39</a:t>
            </a:fld>
            <a:endParaRPr lang="en-US" altLang="en-US" b="0" smtClean="0"/>
          </a:p>
        </p:txBody>
      </p:sp>
      <p:sp>
        <p:nvSpPr>
          <p:cNvPr id="47107" name="Rectangle 1"/>
          <p:cNvSpPr>
            <a:spLocks noChangeArrowheads="1"/>
          </p:cNvSpPr>
          <p:nvPr/>
        </p:nvSpPr>
        <p:spPr bwMode="auto">
          <a:xfrm>
            <a:off x="2613025" y="4257675"/>
            <a:ext cx="2679700" cy="106363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7108" name="Oval 2"/>
          <p:cNvSpPr>
            <a:spLocks noChangeArrowheads="1"/>
          </p:cNvSpPr>
          <p:nvPr/>
        </p:nvSpPr>
        <p:spPr bwMode="auto">
          <a:xfrm>
            <a:off x="5208588" y="4248150"/>
            <a:ext cx="138112" cy="115888"/>
          </a:xfrm>
          <a:prstGeom prst="ellipse">
            <a:avLst/>
          </a:prstGeom>
          <a:solidFill>
            <a:srgbClr val="4F81BD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anchor="ctr"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7109" name="Rectangle 3"/>
          <p:cNvSpPr>
            <a:spLocks noChangeArrowheads="1"/>
          </p:cNvSpPr>
          <p:nvPr/>
        </p:nvSpPr>
        <p:spPr bwMode="auto">
          <a:xfrm>
            <a:off x="4038600" y="4114800"/>
            <a:ext cx="266700" cy="1063625"/>
          </a:xfrm>
          <a:prstGeom prst="rect">
            <a:avLst/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cxnSp>
        <p:nvCxnSpPr>
          <p:cNvPr id="47110" name="Straight Arrow Connector 4"/>
          <p:cNvCxnSpPr>
            <a:cxnSpLocks noChangeShapeType="1"/>
          </p:cNvCxnSpPr>
          <p:nvPr/>
        </p:nvCxnSpPr>
        <p:spPr bwMode="auto">
          <a:xfrm>
            <a:off x="2352675" y="4090988"/>
            <a:ext cx="255588" cy="1905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111" name="Straight Arrow Connector 5"/>
          <p:cNvCxnSpPr>
            <a:cxnSpLocks noChangeShapeType="1"/>
          </p:cNvCxnSpPr>
          <p:nvPr/>
        </p:nvCxnSpPr>
        <p:spPr bwMode="auto">
          <a:xfrm flipV="1">
            <a:off x="3613150" y="4627563"/>
            <a:ext cx="425450" cy="2762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112" name="Straight Arrow Connector 6"/>
          <p:cNvCxnSpPr>
            <a:cxnSpLocks noChangeShapeType="1"/>
          </p:cNvCxnSpPr>
          <p:nvPr/>
        </p:nvCxnSpPr>
        <p:spPr bwMode="auto">
          <a:xfrm flipH="1" flipV="1">
            <a:off x="4611688" y="4464050"/>
            <a:ext cx="9525" cy="5207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113" name="Straight Arrow Connector 7"/>
          <p:cNvCxnSpPr>
            <a:cxnSpLocks noChangeShapeType="1"/>
          </p:cNvCxnSpPr>
          <p:nvPr/>
        </p:nvCxnSpPr>
        <p:spPr bwMode="auto">
          <a:xfrm flipH="1" flipV="1">
            <a:off x="4881563" y="4492625"/>
            <a:ext cx="9525" cy="5207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114" name="Straight Arrow Connector 8"/>
          <p:cNvCxnSpPr>
            <a:cxnSpLocks noChangeShapeType="1"/>
          </p:cNvCxnSpPr>
          <p:nvPr/>
        </p:nvCxnSpPr>
        <p:spPr bwMode="auto">
          <a:xfrm flipH="1" flipV="1">
            <a:off x="5160963" y="4505325"/>
            <a:ext cx="9525" cy="5207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115" name="Straight Arrow Connector 9"/>
          <p:cNvCxnSpPr>
            <a:cxnSpLocks noChangeShapeType="1"/>
          </p:cNvCxnSpPr>
          <p:nvPr/>
        </p:nvCxnSpPr>
        <p:spPr bwMode="auto">
          <a:xfrm flipH="1" flipV="1">
            <a:off x="5430838" y="4521200"/>
            <a:ext cx="9525" cy="5207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7116" name="TextBox 15"/>
          <p:cNvSpPr txBox="1">
            <a:spLocks noChangeArrowheads="1"/>
          </p:cNvSpPr>
          <p:nvPr/>
        </p:nvSpPr>
        <p:spPr bwMode="auto">
          <a:xfrm>
            <a:off x="4710113" y="5178425"/>
            <a:ext cx="18430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air flows at 3 m/s</a:t>
            </a:r>
          </a:p>
          <a:p>
            <a:r>
              <a:rPr lang="en-US" altLang="en-U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66</a:t>
            </a:r>
            <a:r>
              <a:rPr lang="en-US" altLang="en-US" baseline="30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altLang="en-U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endParaRPr lang="en-US" altLang="en-US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117" name="TextBox 16"/>
          <p:cNvSpPr txBox="1">
            <a:spLocks noChangeArrowheads="1"/>
          </p:cNvSpPr>
          <p:nvPr/>
        </p:nvSpPr>
        <p:spPr bwMode="auto">
          <a:xfrm>
            <a:off x="2608263" y="4903788"/>
            <a:ext cx="1473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wall of a duct</a:t>
            </a:r>
            <a:endParaRPr lang="en-US" altLang="en-US" sz="11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altLang="en-US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118" name="TextBox 17"/>
          <p:cNvSpPr txBox="1">
            <a:spLocks noChangeArrowheads="1"/>
          </p:cNvSpPr>
          <p:nvPr/>
        </p:nvSpPr>
        <p:spPr bwMode="auto">
          <a:xfrm>
            <a:off x="3344863" y="6245225"/>
            <a:ext cx="10207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Fig.Q 2.1</a:t>
            </a:r>
            <a:endParaRPr lang="en-US" altLang="en-US" sz="11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altLang="en-US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119" name="TextBox 18"/>
          <p:cNvSpPr txBox="1">
            <a:spLocks noChangeArrowheads="1"/>
          </p:cNvSpPr>
          <p:nvPr/>
        </p:nvSpPr>
        <p:spPr bwMode="auto">
          <a:xfrm>
            <a:off x="473075" y="3671888"/>
            <a:ext cx="35115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glass thermometer, diameter 1 cm</a:t>
            </a:r>
            <a:endParaRPr lang="en-US" altLang="en-US" sz="11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altLang="en-US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120" name="Rectangle 19"/>
          <p:cNvSpPr>
            <a:spLocks noChangeArrowheads="1"/>
          </p:cNvSpPr>
          <p:nvPr/>
        </p:nvSpPr>
        <p:spPr bwMode="auto">
          <a:xfrm>
            <a:off x="561975" y="1706563"/>
            <a:ext cx="782002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mercury-in-glass thermometer at 40</a:t>
            </a:r>
            <a:r>
              <a:rPr lang="en-US" altLang="en-US" sz="2400" baseline="30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altLang="en-US" sz="24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(OD = 1 cm) is inserted through a duct wall into a 3 m/s airstream at 66</a:t>
            </a:r>
            <a:r>
              <a:rPr lang="en-US" altLang="en-US" sz="2400" baseline="30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altLang="en-US" sz="24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 Estimate the heat transfer coefficient between the air and the thermometer, refer to Fig Q2.1</a:t>
            </a:r>
            <a:endParaRPr lang="en-US" altLang="en-US" sz="24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121" name="TextBox 20"/>
          <p:cNvSpPr txBox="1">
            <a:spLocks noChangeArrowheads="1"/>
          </p:cNvSpPr>
          <p:nvPr/>
        </p:nvSpPr>
        <p:spPr bwMode="auto">
          <a:xfrm>
            <a:off x="561975" y="990600"/>
            <a:ext cx="1133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Example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 anchor="t"/>
          <a:lstStyle/>
          <a:p>
            <a:pPr eaLnBrk="1" hangingPunct="1"/>
            <a:r>
              <a:rPr lang="en-US" altLang="en-US" smtClean="0"/>
              <a:t>Introduction to Convection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85850"/>
            <a:ext cx="8458200" cy="5338763"/>
          </a:xfrm>
          <a:ln>
            <a:miter lim="800000"/>
            <a:headEnd/>
            <a:tailEnd/>
          </a:ln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en-US" dirty="0" smtClean="0"/>
              <a:t>Convection denotes energy transfer between a surface and a fluid moving over the surface.</a:t>
            </a:r>
          </a:p>
          <a:p>
            <a:pPr eaLnBrk="1" hangingPunct="1">
              <a:defRPr/>
            </a:pPr>
            <a:r>
              <a:rPr lang="en-US" dirty="0" smtClean="0"/>
              <a:t>The dominant contribution due to the bulk (or gross) motion of fluid particles.</a:t>
            </a:r>
          </a:p>
          <a:p>
            <a:pPr eaLnBrk="1" hangingPunct="1">
              <a:defRPr/>
            </a:pPr>
            <a:r>
              <a:rPr lang="en-US" dirty="0" smtClean="0"/>
              <a:t>In this chapter we will</a:t>
            </a:r>
          </a:p>
          <a:p>
            <a:pPr lvl="1" eaLnBrk="1" hangingPunct="1">
              <a:defRPr/>
            </a:pPr>
            <a:r>
              <a:rPr lang="en-US" sz="2000" dirty="0" smtClean="0"/>
              <a:t>Introduce the convection transfer equations </a:t>
            </a:r>
          </a:p>
          <a:p>
            <a:pPr lvl="1" eaLnBrk="1" hangingPunct="1">
              <a:defRPr/>
            </a:pPr>
            <a:r>
              <a:rPr lang="en-US" sz="2000" dirty="0" smtClean="0"/>
              <a:t>Discuss the physical mechanisms underlying convection</a:t>
            </a:r>
          </a:p>
          <a:p>
            <a:pPr lvl="1" eaLnBrk="1" hangingPunct="1">
              <a:defRPr/>
            </a:pPr>
            <a:r>
              <a:rPr lang="en-US" sz="2000" dirty="0" smtClean="0"/>
              <a:t>Discuss physical origins and introduce relevant dimensionless parameters that can help us to perform convection transfer calculations in subsequent chapters.</a:t>
            </a:r>
          </a:p>
          <a:p>
            <a:pPr eaLnBrk="1" hangingPunct="1">
              <a:defRPr/>
            </a:pPr>
            <a:r>
              <a:rPr lang="en-US" i="1" dirty="0" smtClean="0"/>
              <a:t>Note similarities between heat, mass and momentum transfer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6CC08167-F0CB-40D9-83B2-F67CBB58AD54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40</a:t>
            </a:fld>
            <a:endParaRPr lang="en-US" altLang="en-US" sz="1400" smtClean="0"/>
          </a:p>
        </p:txBody>
      </p:sp>
      <p:sp>
        <p:nvSpPr>
          <p:cNvPr id="48131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9D997B1B-E87D-4135-81D6-C2A567AB175C}" type="slidenum">
              <a:rPr lang="en-US" altLang="en-US" sz="1400" b="0"/>
              <a:pPr algn="r"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40</a:t>
            </a:fld>
            <a:endParaRPr lang="en-US" altLang="en-US" sz="1400" b="0"/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304800" y="152400"/>
            <a:ext cx="8534400" cy="4921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600">
                <a:solidFill>
                  <a:srgbClr val="FF0000"/>
                </a:solidFill>
              </a:rPr>
              <a:t>19-5 GENERAL CONSIDERATIONS FOR PIPE FLOW</a:t>
            </a:r>
            <a:endParaRPr lang="en-US" altLang="en-US" sz="2600">
              <a:solidFill>
                <a:srgbClr val="FF0000"/>
              </a:solidFill>
            </a:endParaRPr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228600" y="779463"/>
            <a:ext cx="8610600" cy="272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altLang="en-US" sz="1800" b="0"/>
              <a:t>Liquid or gas flow through </a:t>
            </a:r>
            <a:r>
              <a:rPr lang="en-US" altLang="en-US" sz="1800" b="0" i="1">
                <a:solidFill>
                  <a:srgbClr val="CC00CC"/>
                </a:solidFill>
              </a:rPr>
              <a:t>pipes</a:t>
            </a:r>
            <a:r>
              <a:rPr lang="en-US" altLang="en-US" sz="1800" b="0" i="1"/>
              <a:t> </a:t>
            </a:r>
            <a:r>
              <a:rPr lang="en-US" altLang="en-US" sz="1800" b="0"/>
              <a:t>or </a:t>
            </a:r>
            <a:r>
              <a:rPr lang="en-US" altLang="en-US" sz="1800" b="0" i="1">
                <a:solidFill>
                  <a:srgbClr val="CC00CC"/>
                </a:solidFill>
              </a:rPr>
              <a:t>ducts</a:t>
            </a:r>
            <a:r>
              <a:rPr lang="en-US" altLang="en-US" sz="1800" b="0" i="1"/>
              <a:t> </a:t>
            </a:r>
            <a:r>
              <a:rPr lang="en-US" altLang="en-US" sz="1800" b="0"/>
              <a:t>is commonly used in heating and</a:t>
            </a:r>
            <a:r>
              <a:rPr lang="tr-TR" altLang="en-US" sz="1800" b="0"/>
              <a:t> </a:t>
            </a:r>
            <a:r>
              <a:rPr lang="en-US" altLang="en-US" sz="1800" b="0"/>
              <a:t>cooling applications and fluid distribution networks. </a:t>
            </a:r>
            <a:endParaRPr lang="tr-TR" altLang="en-US" sz="18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altLang="en-US" sz="1800" b="0"/>
              <a:t>The fluid in such applications</a:t>
            </a:r>
            <a:r>
              <a:rPr lang="tr-TR" altLang="en-US" sz="1800" b="0"/>
              <a:t> </a:t>
            </a:r>
            <a:r>
              <a:rPr lang="en-US" altLang="en-US" sz="1800" b="0"/>
              <a:t>is usually forced to flow by a fan or pump</a:t>
            </a:r>
            <a:r>
              <a:rPr lang="tr-TR" altLang="en-US" sz="1800" b="0"/>
              <a:t> </a:t>
            </a:r>
            <a:r>
              <a:rPr lang="en-US" altLang="en-US" sz="1800" b="0"/>
              <a:t>through a flow section.</a:t>
            </a:r>
            <a:endParaRPr lang="tr-TR" altLang="en-US" sz="18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altLang="en-US" sz="1800" b="0"/>
              <a:t>Although the theory of fluid flow is reasonably well understood, theoretical</a:t>
            </a:r>
            <a:r>
              <a:rPr lang="tr-TR" altLang="en-US" sz="1800" b="0"/>
              <a:t> </a:t>
            </a:r>
            <a:r>
              <a:rPr lang="en-US" altLang="en-US" sz="1800" b="0"/>
              <a:t>solutions are obtained only for a few simple cases such as fully developed</a:t>
            </a:r>
            <a:r>
              <a:rPr lang="tr-TR" altLang="en-US" sz="1800" b="0"/>
              <a:t> </a:t>
            </a:r>
            <a:r>
              <a:rPr lang="en-US" altLang="en-US" sz="1800" b="0"/>
              <a:t>laminar flow in a circular pipe. </a:t>
            </a:r>
            <a:endParaRPr lang="tr-TR" altLang="en-US" sz="18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altLang="en-US" sz="1800" b="0"/>
              <a:t>Therefore, we must rely on</a:t>
            </a:r>
            <a:r>
              <a:rPr lang="tr-TR" altLang="en-US" sz="1800" b="0"/>
              <a:t> </a:t>
            </a:r>
            <a:r>
              <a:rPr lang="en-US" altLang="en-US" sz="1800" b="0"/>
              <a:t>experimental results and empirical relations for most fluid flow problems</a:t>
            </a:r>
            <a:r>
              <a:rPr lang="tr-TR" altLang="en-US" sz="1800" b="0"/>
              <a:t> </a:t>
            </a:r>
            <a:r>
              <a:rPr lang="en-US" altLang="en-US" sz="1800" b="0"/>
              <a:t>rather than closed-form analytical solutions.</a:t>
            </a:r>
          </a:p>
        </p:txBody>
      </p:sp>
      <p:pic>
        <p:nvPicPr>
          <p:cNvPr id="4813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8" y="3594100"/>
            <a:ext cx="2868612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810000"/>
            <a:ext cx="2824163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6" name="Rectangle 8"/>
          <p:cNvSpPr>
            <a:spLocks noChangeArrowheads="1"/>
          </p:cNvSpPr>
          <p:nvPr/>
        </p:nvSpPr>
        <p:spPr bwMode="auto">
          <a:xfrm>
            <a:off x="533400" y="5865813"/>
            <a:ext cx="63246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Circular pipes can withstand large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pressure differences between the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inside and the outside without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undergoing any significant distortion,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but noncircular pipes cannot.</a:t>
            </a:r>
          </a:p>
        </p:txBody>
      </p:sp>
      <p:sp>
        <p:nvSpPr>
          <p:cNvPr id="48137" name="Rectangle 8"/>
          <p:cNvSpPr>
            <a:spLocks noChangeArrowheads="1"/>
          </p:cNvSpPr>
          <p:nvPr/>
        </p:nvSpPr>
        <p:spPr bwMode="auto">
          <a:xfrm>
            <a:off x="6781800" y="3810000"/>
            <a:ext cx="1828800" cy="2014538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For a</a:t>
            </a:r>
            <a:r>
              <a:rPr lang="tr-TR" altLang="en-US" sz="1800" b="0"/>
              <a:t> </a:t>
            </a:r>
            <a:r>
              <a:rPr lang="en-US" altLang="en-US" sz="1800" b="0"/>
              <a:t>fixed surface area, the circular tube gives the most heat transfer for the least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pressure drop</a:t>
            </a:r>
            <a:r>
              <a:rPr lang="tr-TR" altLang="en-US" sz="1800" b="0"/>
              <a:t>.</a:t>
            </a:r>
            <a:endParaRPr lang="en-US" altLang="en-US" sz="1800" b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0E9EC19F-7172-41EE-9A4C-96F8008BD2F5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41</a:t>
            </a:fld>
            <a:endParaRPr lang="en-US" altLang="en-US" sz="1400" smtClean="0"/>
          </a:p>
        </p:txBody>
      </p:sp>
      <p:sp>
        <p:nvSpPr>
          <p:cNvPr id="49155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EA2F747-9EF2-4F96-AA63-63FB1580E5C5}" type="slidenum">
              <a:rPr lang="en-US" altLang="en-US" sz="1400" b="0"/>
              <a:pPr algn="r"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41</a:t>
            </a:fld>
            <a:endParaRPr lang="en-US" altLang="en-US" sz="1400" b="0"/>
          </a:p>
        </p:txBody>
      </p:sp>
      <p:pic>
        <p:nvPicPr>
          <p:cNvPr id="4915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962400"/>
            <a:ext cx="5010150" cy="628650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7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270500"/>
            <a:ext cx="6477000" cy="1054100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158" name="Rectangle 14"/>
          <p:cNvSpPr>
            <a:spLocks noChangeArrowheads="1"/>
          </p:cNvSpPr>
          <p:nvPr/>
        </p:nvSpPr>
        <p:spPr bwMode="auto">
          <a:xfrm>
            <a:off x="304800" y="2438400"/>
            <a:ext cx="52578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In fluid flow,</a:t>
            </a:r>
            <a:r>
              <a:rPr lang="tr-TR" altLang="en-US" sz="1800" b="0"/>
              <a:t> </a:t>
            </a:r>
            <a:r>
              <a:rPr lang="en-US" altLang="en-US" sz="1800" b="0"/>
              <a:t>it is convenient to work with an </a:t>
            </a:r>
            <a:r>
              <a:rPr lang="en-US" altLang="en-US" sz="1800">
                <a:solidFill>
                  <a:srgbClr val="CC00CC"/>
                </a:solidFill>
              </a:rPr>
              <a:t>average</a:t>
            </a:r>
            <a:r>
              <a:rPr lang="en-US" altLang="en-US" sz="1800"/>
              <a:t> </a:t>
            </a:r>
            <a:r>
              <a:rPr lang="en-US" altLang="en-US" sz="1800" b="0"/>
              <a:t>or </a:t>
            </a:r>
            <a:r>
              <a:rPr lang="en-US" altLang="en-US" sz="1800">
                <a:solidFill>
                  <a:srgbClr val="CC00CC"/>
                </a:solidFill>
              </a:rPr>
              <a:t>mean temperatur</a:t>
            </a:r>
            <a:r>
              <a:rPr lang="en-US" altLang="en-US" sz="1800" b="0">
                <a:solidFill>
                  <a:srgbClr val="CC00CC"/>
                </a:solidFill>
              </a:rPr>
              <a:t>e</a:t>
            </a:r>
            <a:r>
              <a:rPr lang="en-US" altLang="en-US" sz="1800" b="0"/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T</a:t>
            </a:r>
            <a:r>
              <a:rPr lang="en-US" altLang="en-US" sz="1800" b="0" i="1" baseline="-25000">
                <a:solidFill>
                  <a:srgbClr val="CC00CC"/>
                </a:solidFill>
              </a:rPr>
              <a:t>m</a:t>
            </a:r>
            <a:r>
              <a:rPr lang="en-US" altLang="en-US" sz="1800" b="0"/>
              <a:t>, which</a:t>
            </a:r>
            <a:r>
              <a:rPr lang="tr-TR" altLang="en-US" sz="1800" b="0"/>
              <a:t> </a:t>
            </a:r>
            <a:r>
              <a:rPr lang="en-US" altLang="en-US" sz="1800" b="0"/>
              <a:t>remains constant at a cross section.</a:t>
            </a:r>
            <a:r>
              <a:rPr lang="tr-TR" altLang="en-US" sz="1800" b="0"/>
              <a:t> T</a:t>
            </a:r>
            <a:r>
              <a:rPr lang="en-US" altLang="en-US" sz="1800" b="0"/>
              <a:t>he mean temperature</a:t>
            </a:r>
            <a:r>
              <a:rPr lang="tr-TR" altLang="en-US" sz="1800" b="0"/>
              <a:t> </a:t>
            </a:r>
            <a:r>
              <a:rPr lang="en-US" altLang="en-US" sz="1800" b="0" i="1"/>
              <a:t>T</a:t>
            </a:r>
            <a:r>
              <a:rPr lang="en-US" altLang="en-US" sz="1800" b="0" i="1" baseline="-25000"/>
              <a:t>m</a:t>
            </a:r>
            <a:r>
              <a:rPr lang="en-US" altLang="en-US" sz="1800" b="0" i="1"/>
              <a:t> changes </a:t>
            </a:r>
            <a:r>
              <a:rPr lang="en-US" altLang="en-US" sz="1800" b="0"/>
              <a:t>in the flow direction whenever the fluid is heated or cooled.</a:t>
            </a:r>
          </a:p>
        </p:txBody>
      </p:sp>
      <p:pic>
        <p:nvPicPr>
          <p:cNvPr id="4915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23622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0" name="13 Dikdörtgen"/>
          <p:cNvSpPr>
            <a:spLocks noChangeArrowheads="1"/>
          </p:cNvSpPr>
          <p:nvPr/>
        </p:nvSpPr>
        <p:spPr bwMode="auto">
          <a:xfrm>
            <a:off x="304800" y="1066800"/>
            <a:ext cx="5029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When designing</a:t>
            </a:r>
            <a:r>
              <a:rPr lang="tr-TR" altLang="en-US" sz="1800" b="0"/>
              <a:t> </a:t>
            </a:r>
            <a:r>
              <a:rPr lang="en-US" altLang="en-US" sz="1800" b="0"/>
              <a:t>piping networks and determining</a:t>
            </a:r>
            <a:r>
              <a:rPr lang="tr-TR" altLang="en-US" sz="1800" b="0"/>
              <a:t> </a:t>
            </a:r>
            <a:r>
              <a:rPr lang="en-US" altLang="en-US" sz="1800" b="0"/>
              <a:t>pumping power, a conservative approach is</a:t>
            </a:r>
            <a:r>
              <a:rPr lang="tr-TR" altLang="en-US" sz="1800" b="0"/>
              <a:t> </a:t>
            </a:r>
            <a:r>
              <a:rPr lang="en-US" altLang="en-US" sz="1800" b="0"/>
              <a:t>taken and flows with Re</a:t>
            </a:r>
            <a:r>
              <a:rPr lang="tr-TR" altLang="en-US" sz="1800" b="0"/>
              <a:t> &gt;</a:t>
            </a:r>
            <a:r>
              <a:rPr lang="en-US" altLang="en-US" sz="1800" b="0"/>
              <a:t> 4000 are assumed to be turbulent.</a:t>
            </a:r>
            <a:endParaRPr lang="tr-TR" altLang="en-US" sz="1800" b="0"/>
          </a:p>
        </p:txBody>
      </p:sp>
      <p:pic>
        <p:nvPicPr>
          <p:cNvPr id="4916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096000"/>
            <a:ext cx="18192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2" name="15 Dikdörtgen"/>
          <p:cNvSpPr>
            <a:spLocks noChangeArrowheads="1"/>
          </p:cNvSpPr>
          <p:nvPr/>
        </p:nvSpPr>
        <p:spPr bwMode="auto">
          <a:xfrm>
            <a:off x="2743200" y="228600"/>
            <a:ext cx="5791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/>
              <a:t>Re</a:t>
            </a:r>
            <a:r>
              <a:rPr lang="tr-TR" altLang="en-US" sz="1800"/>
              <a:t> &lt; </a:t>
            </a:r>
            <a:r>
              <a:rPr lang="en-US" altLang="en-US" sz="1800"/>
              <a:t>2300</a:t>
            </a:r>
            <a:r>
              <a:rPr lang="tr-TR" altLang="en-US" sz="1800"/>
              <a:t> laminar</a:t>
            </a:r>
            <a:r>
              <a:rPr lang="en-US" altLang="en-US" sz="1800"/>
              <a:t>, Re</a:t>
            </a:r>
            <a:r>
              <a:rPr lang="tr-TR" altLang="en-US" sz="1800"/>
              <a:t> &gt; </a:t>
            </a:r>
            <a:r>
              <a:rPr lang="en-US" altLang="en-US" sz="1800"/>
              <a:t>10,000</a:t>
            </a:r>
            <a:r>
              <a:rPr lang="tr-TR" altLang="en-US" sz="1800"/>
              <a:t> turbulent, a</a:t>
            </a:r>
            <a:r>
              <a:rPr lang="en-US" altLang="en-US" sz="1800"/>
              <a:t>nd transitional in between. </a:t>
            </a:r>
            <a:endParaRPr lang="tr-TR" altLang="en-US" sz="1800"/>
          </a:p>
        </p:txBody>
      </p:sp>
      <p:sp>
        <p:nvSpPr>
          <p:cNvPr id="49163" name="16 Dikdörtgen"/>
          <p:cNvSpPr>
            <a:spLocks noChangeArrowheads="1"/>
          </p:cNvSpPr>
          <p:nvPr/>
        </p:nvSpPr>
        <p:spPr bwMode="auto">
          <a:xfrm>
            <a:off x="6858000" y="5449888"/>
            <a:ext cx="2057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1800" b="0" i="1">
                <a:solidFill>
                  <a:srgbClr val="CC00CC"/>
                </a:solidFill>
              </a:rPr>
              <a:t>Bulk mean fluid temperature</a:t>
            </a:r>
            <a:endParaRPr lang="tr-TR" altLang="en-US" sz="1800" b="0">
              <a:solidFill>
                <a:srgbClr val="CC00CC"/>
              </a:solidFill>
            </a:endParaRPr>
          </a:p>
        </p:txBody>
      </p:sp>
      <p:pic>
        <p:nvPicPr>
          <p:cNvPr id="49164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550" y="762000"/>
            <a:ext cx="337185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EC23970C-4B00-4732-9E99-50786E2583D0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42</a:t>
            </a:fld>
            <a:endParaRPr lang="en-US" altLang="en-US" sz="1400" smtClean="0"/>
          </a:p>
        </p:txBody>
      </p:sp>
      <p:sp>
        <p:nvSpPr>
          <p:cNvPr id="50179" name="Rectangle 2"/>
          <p:cNvSpPr>
            <a:spLocks noChangeArrowheads="1"/>
          </p:cNvSpPr>
          <p:nvPr/>
        </p:nvSpPr>
        <p:spPr bwMode="auto">
          <a:xfrm>
            <a:off x="304800" y="152400"/>
            <a:ext cx="693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T</a:t>
            </a:r>
            <a:r>
              <a:rPr lang="tr-TR" altLang="en-US" sz="2400">
                <a:solidFill>
                  <a:srgbClr val="FF0000"/>
                </a:solidFill>
              </a:rPr>
              <a:t>hermal </a:t>
            </a:r>
            <a:r>
              <a:rPr lang="en-US" altLang="en-US" sz="2400">
                <a:solidFill>
                  <a:srgbClr val="FF0000"/>
                </a:solidFill>
              </a:rPr>
              <a:t>E</a:t>
            </a:r>
            <a:r>
              <a:rPr lang="tr-TR" altLang="en-US" sz="2400">
                <a:solidFill>
                  <a:srgbClr val="FF0000"/>
                </a:solidFill>
              </a:rPr>
              <a:t>ntrance</a:t>
            </a:r>
            <a:r>
              <a:rPr lang="en-US" altLang="en-US" sz="2400">
                <a:solidFill>
                  <a:srgbClr val="FF0000"/>
                </a:solidFill>
              </a:rPr>
              <a:t> R</a:t>
            </a:r>
            <a:r>
              <a:rPr lang="tr-TR" altLang="en-US" sz="2400">
                <a:solidFill>
                  <a:srgbClr val="FF0000"/>
                </a:solidFill>
              </a:rPr>
              <a:t>egion</a:t>
            </a:r>
            <a:endParaRPr lang="en-US" altLang="en-US" sz="2400">
              <a:solidFill>
                <a:srgbClr val="FF0000"/>
              </a:solidFill>
            </a:endParaRPr>
          </a:p>
        </p:txBody>
      </p:sp>
      <p:pic>
        <p:nvPicPr>
          <p:cNvPr id="5018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72000"/>
            <a:ext cx="33147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90600"/>
            <a:ext cx="7972425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F13872B7-873D-421E-8FF2-E843C37ECC15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43</a:t>
            </a:fld>
            <a:endParaRPr lang="en-US" altLang="en-US" sz="1400" smtClean="0"/>
          </a:p>
        </p:txBody>
      </p:sp>
      <p:sp>
        <p:nvSpPr>
          <p:cNvPr id="51203" name="Rectangle 2"/>
          <p:cNvSpPr>
            <a:spLocks noChangeArrowheads="1"/>
          </p:cNvSpPr>
          <p:nvPr/>
        </p:nvSpPr>
        <p:spPr bwMode="auto">
          <a:xfrm>
            <a:off x="304800" y="228600"/>
            <a:ext cx="8458200" cy="915988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1800" b="0"/>
              <a:t>T</a:t>
            </a:r>
            <a:r>
              <a:rPr lang="en-US" altLang="en-US" sz="1800" b="0"/>
              <a:t>he fluid properties in internal flow are usually evaluated at the </a:t>
            </a:r>
            <a:r>
              <a:rPr lang="en-US" altLang="en-US" sz="1800" b="0" i="1">
                <a:solidFill>
                  <a:srgbClr val="3333FF"/>
                </a:solidFill>
              </a:rPr>
              <a:t>bulk</a:t>
            </a:r>
            <a:r>
              <a:rPr lang="tr-TR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mean fluid temperature</a:t>
            </a:r>
            <a:r>
              <a:rPr lang="en-US" altLang="en-US" sz="1800" b="0"/>
              <a:t>, which is the arithmetic average of the mean temperatures</a:t>
            </a:r>
            <a:r>
              <a:rPr lang="tr-TR" altLang="en-US" sz="1800" b="0"/>
              <a:t> </a:t>
            </a:r>
            <a:r>
              <a:rPr lang="en-US" altLang="en-US" sz="1800" b="0"/>
              <a:t>at the inlet and the exit</a:t>
            </a:r>
            <a:r>
              <a:rPr lang="tr-TR" altLang="en-US" sz="1800" b="0"/>
              <a:t>: </a:t>
            </a:r>
            <a:r>
              <a:rPr lang="en-US" altLang="en-US" sz="1800" b="0"/>
              <a:t> </a:t>
            </a:r>
            <a:r>
              <a:rPr lang="en-US" altLang="en-US" sz="1800" i="1">
                <a:solidFill>
                  <a:srgbClr val="CC00CC"/>
                </a:solidFill>
              </a:rPr>
              <a:t>T</a:t>
            </a:r>
            <a:r>
              <a:rPr lang="en-US" altLang="en-US" sz="1800" i="1" baseline="-25000">
                <a:solidFill>
                  <a:srgbClr val="CC00CC"/>
                </a:solidFill>
              </a:rPr>
              <a:t>b</a:t>
            </a:r>
            <a:r>
              <a:rPr lang="en-US" altLang="en-US" sz="1800" i="1">
                <a:solidFill>
                  <a:srgbClr val="CC00CC"/>
                </a:solidFill>
              </a:rPr>
              <a:t> </a:t>
            </a:r>
            <a:r>
              <a:rPr lang="tr-TR" altLang="en-US" sz="1800" i="1">
                <a:solidFill>
                  <a:srgbClr val="CC00CC"/>
                </a:solidFill>
              </a:rPr>
              <a:t>=</a:t>
            </a:r>
            <a:r>
              <a:rPr lang="en-US" altLang="en-US" sz="1800">
                <a:solidFill>
                  <a:srgbClr val="CC00CC"/>
                </a:solidFill>
              </a:rPr>
              <a:t> (</a:t>
            </a:r>
            <a:r>
              <a:rPr lang="en-US" altLang="en-US" sz="1800" i="1">
                <a:solidFill>
                  <a:srgbClr val="CC00CC"/>
                </a:solidFill>
              </a:rPr>
              <a:t>T</a:t>
            </a:r>
            <a:r>
              <a:rPr lang="en-US" altLang="en-US" sz="1800" i="1" baseline="-25000">
                <a:solidFill>
                  <a:srgbClr val="CC00CC"/>
                </a:solidFill>
              </a:rPr>
              <a:t>m, i</a:t>
            </a:r>
            <a:r>
              <a:rPr lang="en-US" altLang="en-US" sz="1800" i="1">
                <a:solidFill>
                  <a:srgbClr val="CC00CC"/>
                </a:solidFill>
              </a:rPr>
              <a:t> </a:t>
            </a:r>
            <a:r>
              <a:rPr lang="tr-TR" altLang="en-US" sz="1800" i="1">
                <a:solidFill>
                  <a:srgbClr val="CC00CC"/>
                </a:solidFill>
              </a:rPr>
              <a:t>+</a:t>
            </a:r>
            <a:r>
              <a:rPr lang="en-US" altLang="en-US" sz="1800">
                <a:solidFill>
                  <a:srgbClr val="CC00CC"/>
                </a:solidFill>
              </a:rPr>
              <a:t> </a:t>
            </a:r>
            <a:r>
              <a:rPr lang="en-US" altLang="en-US" sz="1800" i="1">
                <a:solidFill>
                  <a:srgbClr val="CC00CC"/>
                </a:solidFill>
              </a:rPr>
              <a:t>T</a:t>
            </a:r>
            <a:r>
              <a:rPr lang="en-US" altLang="en-US" sz="1800" i="1" baseline="-25000">
                <a:solidFill>
                  <a:srgbClr val="CC00CC"/>
                </a:solidFill>
              </a:rPr>
              <a:t>m, e</a:t>
            </a:r>
            <a:r>
              <a:rPr lang="en-US" altLang="en-US" sz="1800">
                <a:solidFill>
                  <a:srgbClr val="CC00CC"/>
                </a:solidFill>
              </a:rPr>
              <a:t>)/2</a:t>
            </a:r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0" y="3886200"/>
            <a:ext cx="7042150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152400" y="5240338"/>
            <a:ext cx="1752600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The development of the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thermal boundary layer in a tube.</a:t>
            </a:r>
          </a:p>
        </p:txBody>
      </p:sp>
      <p:sp>
        <p:nvSpPr>
          <p:cNvPr id="51206" name="Rectangle 6"/>
          <p:cNvSpPr>
            <a:spLocks noChangeArrowheads="1"/>
          </p:cNvSpPr>
          <p:nvPr/>
        </p:nvSpPr>
        <p:spPr bwMode="auto">
          <a:xfrm>
            <a:off x="228600" y="1219200"/>
            <a:ext cx="8763000" cy="262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1700">
                <a:solidFill>
                  <a:srgbClr val="CC00CC"/>
                </a:solidFill>
              </a:rPr>
              <a:t>T</a:t>
            </a:r>
            <a:r>
              <a:rPr lang="en-US" altLang="en-US" sz="1700">
                <a:solidFill>
                  <a:srgbClr val="CC00CC"/>
                </a:solidFill>
              </a:rPr>
              <a:t>hermal entrance region</a:t>
            </a:r>
            <a:r>
              <a:rPr lang="tr-TR" altLang="en-US" sz="1700">
                <a:solidFill>
                  <a:srgbClr val="CC00CC"/>
                </a:solidFill>
              </a:rPr>
              <a:t>:</a:t>
            </a:r>
            <a:r>
              <a:rPr lang="tr-TR" altLang="en-US" sz="1700"/>
              <a:t> </a:t>
            </a:r>
            <a:r>
              <a:rPr lang="en-US" altLang="en-US" sz="1700"/>
              <a:t> </a:t>
            </a:r>
            <a:r>
              <a:rPr lang="en-US" altLang="en-US" sz="1700" b="0"/>
              <a:t>The region of flow over which the thermal boundary layer develops and</a:t>
            </a:r>
            <a:r>
              <a:rPr lang="tr-TR" altLang="en-US" sz="1700" b="0"/>
              <a:t> </a:t>
            </a:r>
            <a:r>
              <a:rPr lang="en-US" altLang="en-US" sz="1700" b="0"/>
              <a:t>reaches the tube center</a:t>
            </a:r>
            <a:r>
              <a:rPr lang="tr-TR" altLang="en-US" sz="1700" b="0"/>
              <a:t>.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1700">
                <a:solidFill>
                  <a:srgbClr val="CC00CC"/>
                </a:solidFill>
              </a:rPr>
              <a:t>T</a:t>
            </a:r>
            <a:r>
              <a:rPr lang="en-US" altLang="en-US" sz="1700">
                <a:solidFill>
                  <a:srgbClr val="CC00CC"/>
                </a:solidFill>
              </a:rPr>
              <a:t>hermal entry length</a:t>
            </a:r>
            <a:r>
              <a:rPr lang="tr-TR" altLang="en-US" sz="1700">
                <a:solidFill>
                  <a:srgbClr val="CC00CC"/>
                </a:solidFill>
              </a:rPr>
              <a:t>:</a:t>
            </a:r>
            <a:r>
              <a:rPr lang="en-US" altLang="en-US" sz="1700" b="0"/>
              <a:t> </a:t>
            </a:r>
            <a:r>
              <a:rPr lang="tr-TR" altLang="en-US" sz="1700" b="0"/>
              <a:t>T</a:t>
            </a:r>
            <a:r>
              <a:rPr lang="en-US" altLang="en-US" sz="1700" b="0"/>
              <a:t>he length</a:t>
            </a:r>
            <a:r>
              <a:rPr lang="tr-TR" altLang="en-US" sz="1700" b="0"/>
              <a:t> </a:t>
            </a:r>
            <a:r>
              <a:rPr lang="en-US" altLang="en-US" sz="1700" b="0"/>
              <a:t>of this region</a:t>
            </a:r>
            <a:r>
              <a:rPr lang="tr-TR" altLang="en-US" sz="1700" b="0"/>
              <a:t>.</a:t>
            </a:r>
            <a:r>
              <a:rPr lang="en-US" altLang="en-US" sz="1700" b="0"/>
              <a:t> </a:t>
            </a:r>
            <a:endParaRPr lang="tr-TR" altLang="en-US" sz="17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1700">
                <a:solidFill>
                  <a:srgbClr val="CC00CC"/>
                </a:solidFill>
              </a:rPr>
              <a:t>T</a:t>
            </a:r>
            <a:r>
              <a:rPr lang="en-US" altLang="en-US" sz="1700">
                <a:solidFill>
                  <a:srgbClr val="CC00CC"/>
                </a:solidFill>
              </a:rPr>
              <a:t>hermally developing flow</a:t>
            </a:r>
            <a:r>
              <a:rPr lang="tr-TR" altLang="en-US" sz="1700">
                <a:solidFill>
                  <a:srgbClr val="CC00CC"/>
                </a:solidFill>
              </a:rPr>
              <a:t>:</a:t>
            </a:r>
            <a:r>
              <a:rPr lang="tr-TR" altLang="en-US" sz="1700"/>
              <a:t> </a:t>
            </a:r>
            <a:r>
              <a:rPr lang="en-US" altLang="en-US" sz="1700" b="0"/>
              <a:t>Flow in the thermal</a:t>
            </a:r>
            <a:r>
              <a:rPr lang="tr-TR" altLang="en-US" sz="1700" b="0"/>
              <a:t> </a:t>
            </a:r>
            <a:r>
              <a:rPr lang="en-US" altLang="en-US" sz="1700" b="0"/>
              <a:t>entrance region</a:t>
            </a:r>
            <a:r>
              <a:rPr lang="tr-TR" altLang="en-US" sz="1700" b="0"/>
              <a:t>.</a:t>
            </a:r>
            <a:r>
              <a:rPr lang="en-US" altLang="en-US" sz="1700" b="0"/>
              <a:t> </a:t>
            </a:r>
            <a:r>
              <a:rPr lang="tr-TR" altLang="en-US" sz="1700" b="0"/>
              <a:t>T</a:t>
            </a:r>
            <a:r>
              <a:rPr lang="en-US" altLang="en-US" sz="1700" b="0"/>
              <a:t>his is the region</a:t>
            </a:r>
            <a:r>
              <a:rPr lang="tr-TR" altLang="en-US" sz="1700" b="0"/>
              <a:t> </a:t>
            </a:r>
            <a:r>
              <a:rPr lang="en-US" altLang="en-US" sz="1700" b="0"/>
              <a:t>where the temperature profile develops. </a:t>
            </a:r>
            <a:endParaRPr lang="tr-TR" altLang="en-US" sz="17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1700">
                <a:solidFill>
                  <a:srgbClr val="CC00CC"/>
                </a:solidFill>
              </a:rPr>
              <a:t>T</a:t>
            </a:r>
            <a:r>
              <a:rPr lang="en-US" altLang="en-US" sz="1700">
                <a:solidFill>
                  <a:srgbClr val="CC00CC"/>
                </a:solidFill>
              </a:rPr>
              <a:t>hermally fully developed</a:t>
            </a:r>
            <a:r>
              <a:rPr lang="tr-TR" altLang="en-US" sz="1700">
                <a:solidFill>
                  <a:srgbClr val="CC00CC"/>
                </a:solidFill>
              </a:rPr>
              <a:t> </a:t>
            </a:r>
            <a:r>
              <a:rPr lang="en-US" altLang="en-US" sz="1700">
                <a:solidFill>
                  <a:srgbClr val="CC00CC"/>
                </a:solidFill>
              </a:rPr>
              <a:t>region</a:t>
            </a:r>
            <a:r>
              <a:rPr lang="tr-TR" altLang="en-US" sz="1700">
                <a:solidFill>
                  <a:srgbClr val="CC00CC"/>
                </a:solidFill>
              </a:rPr>
              <a:t>:</a:t>
            </a:r>
            <a:r>
              <a:rPr lang="en-US" altLang="en-US" sz="1700"/>
              <a:t> </a:t>
            </a:r>
            <a:r>
              <a:rPr lang="en-US" altLang="en-US" sz="1700" b="0"/>
              <a:t>The region beyond the thermal</a:t>
            </a:r>
            <a:r>
              <a:rPr lang="tr-TR" altLang="en-US" sz="1700" b="0"/>
              <a:t> </a:t>
            </a:r>
            <a:r>
              <a:rPr lang="en-US" altLang="en-US" sz="1700" b="0"/>
              <a:t>entrance region in which the dimensionless temperature profile remains unchanged</a:t>
            </a:r>
            <a:r>
              <a:rPr lang="tr-TR" altLang="en-US" sz="1700" b="0"/>
              <a:t>.</a:t>
            </a:r>
            <a:r>
              <a:rPr lang="en-US" altLang="en-US" sz="1700" b="0"/>
              <a:t> </a:t>
            </a:r>
            <a:endParaRPr lang="tr-TR" altLang="en-US" sz="17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1700">
                <a:solidFill>
                  <a:srgbClr val="CC00CC"/>
                </a:solidFill>
              </a:rPr>
              <a:t>F</a:t>
            </a:r>
            <a:r>
              <a:rPr lang="en-US" altLang="en-US" sz="1700">
                <a:solidFill>
                  <a:srgbClr val="CC00CC"/>
                </a:solidFill>
              </a:rPr>
              <a:t>ully developed flow</a:t>
            </a:r>
            <a:r>
              <a:rPr lang="tr-TR" altLang="en-US" sz="1700">
                <a:solidFill>
                  <a:srgbClr val="CC00CC"/>
                </a:solidFill>
              </a:rPr>
              <a:t>:</a:t>
            </a:r>
            <a:r>
              <a:rPr lang="en-US" altLang="en-US" sz="1700"/>
              <a:t> </a:t>
            </a:r>
            <a:r>
              <a:rPr lang="en-US" altLang="en-US" sz="1700" b="0"/>
              <a:t>The region in which the flow is both hydrodynamically and</a:t>
            </a:r>
            <a:r>
              <a:rPr lang="tr-TR" altLang="en-US" sz="1700" b="0"/>
              <a:t> </a:t>
            </a:r>
            <a:r>
              <a:rPr lang="en-US" altLang="en-US" sz="1700" b="0"/>
              <a:t>thermally developed</a:t>
            </a:r>
            <a:r>
              <a:rPr lang="tr-TR" altLang="en-US" sz="1700" b="0"/>
              <a:t>.</a:t>
            </a:r>
            <a:endParaRPr lang="en-US" altLang="en-US" sz="1700" b="0" i="1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327D801E-2D26-42FB-8F3A-713AB3970CD0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44</a:t>
            </a:fld>
            <a:endParaRPr lang="en-US" altLang="en-US" sz="1400" smtClean="0"/>
          </a:p>
        </p:txBody>
      </p:sp>
      <p:sp>
        <p:nvSpPr>
          <p:cNvPr id="52227" name="Rectangle 4"/>
          <p:cNvSpPr>
            <a:spLocks noChangeArrowheads="1"/>
          </p:cNvSpPr>
          <p:nvPr/>
        </p:nvSpPr>
        <p:spPr bwMode="auto">
          <a:xfrm>
            <a:off x="228600" y="3167063"/>
            <a:ext cx="4800600" cy="346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1800" b="0" i="1"/>
              <a:t>I</a:t>
            </a:r>
            <a:r>
              <a:rPr lang="en-US" altLang="en-US" sz="1800" b="0" i="1"/>
              <a:t>n the</a:t>
            </a:r>
            <a:r>
              <a:rPr lang="tr-TR" altLang="en-US" sz="1800" b="0" i="1"/>
              <a:t> </a:t>
            </a:r>
            <a:r>
              <a:rPr lang="en-US" altLang="en-US" sz="1800" b="0" i="1"/>
              <a:t>thermally fully developed region of</a:t>
            </a:r>
            <a:r>
              <a:rPr lang="tr-TR" altLang="en-US" sz="1800" b="0" i="1"/>
              <a:t> </a:t>
            </a:r>
            <a:r>
              <a:rPr lang="en-US" altLang="en-US" sz="1800" b="0" i="1"/>
              <a:t>a tube, the local convection coefficient is</a:t>
            </a:r>
            <a:r>
              <a:rPr lang="tr-TR" altLang="en-US" sz="1800" b="0" i="1"/>
              <a:t> </a:t>
            </a:r>
            <a:r>
              <a:rPr lang="en-US" altLang="en-US" sz="1800" b="0" i="1"/>
              <a:t>constant </a:t>
            </a:r>
            <a:r>
              <a:rPr lang="en-US" altLang="en-US" sz="1800" b="0"/>
              <a:t>(does not vary with </a:t>
            </a:r>
            <a:r>
              <a:rPr lang="en-US" altLang="en-US" sz="1800" b="0" i="1"/>
              <a:t>x</a:t>
            </a:r>
            <a:r>
              <a:rPr lang="en-US" altLang="en-US" sz="1800" b="0"/>
              <a:t>).</a:t>
            </a:r>
            <a:endParaRPr lang="tr-TR" altLang="en-US" sz="18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Therefore, both </a:t>
            </a:r>
            <a:r>
              <a:rPr lang="en-US" altLang="en-US" sz="1800" b="0" i="1">
                <a:solidFill>
                  <a:srgbClr val="CC00CC"/>
                </a:solidFill>
              </a:rPr>
              <a:t>the </a:t>
            </a:r>
            <a:r>
              <a:rPr lang="en-US" altLang="en-US" sz="1800" b="0" i="1">
                <a:solidFill>
                  <a:srgbClr val="3333FF"/>
                </a:solidFill>
              </a:rPr>
              <a:t>friction</a:t>
            </a:r>
            <a:r>
              <a:rPr lang="en-US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(</a:t>
            </a:r>
            <a:r>
              <a:rPr lang="en-US" altLang="en-US" sz="1800" b="0" i="1">
                <a:solidFill>
                  <a:srgbClr val="CC00CC"/>
                </a:solidFill>
              </a:rPr>
              <a:t>which is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related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to wall shear stress</a:t>
            </a:r>
            <a:r>
              <a:rPr lang="en-US" altLang="en-US" sz="1800" b="0">
                <a:solidFill>
                  <a:srgbClr val="CC00CC"/>
                </a:solidFill>
              </a:rPr>
              <a:t>) </a:t>
            </a:r>
            <a:r>
              <a:rPr lang="en-US" altLang="en-US" sz="1800" b="0" i="1">
                <a:solidFill>
                  <a:srgbClr val="CC00CC"/>
                </a:solidFill>
              </a:rPr>
              <a:t>and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convection coefficients</a:t>
            </a:r>
            <a:r>
              <a:rPr lang="en-US" altLang="en-US" sz="1800" b="0" i="1">
                <a:solidFill>
                  <a:srgbClr val="CC00CC"/>
                </a:solidFill>
              </a:rPr>
              <a:t> remain constant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in the fully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developed region of a tube.</a:t>
            </a:r>
            <a:endParaRPr lang="tr-TR" altLang="en-US" sz="1800" b="0" i="1">
              <a:solidFill>
                <a:srgbClr val="CC00CC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The pressure drop and heat flux are </a:t>
            </a:r>
            <a:r>
              <a:rPr lang="en-US" altLang="en-US" sz="1800" b="0" i="1"/>
              <a:t>higher </a:t>
            </a:r>
            <a:r>
              <a:rPr lang="en-US" altLang="en-US" sz="1800" b="0"/>
              <a:t>in the entrance regions</a:t>
            </a:r>
            <a:r>
              <a:rPr lang="tr-TR" altLang="en-US" sz="1800" b="0"/>
              <a:t> </a:t>
            </a:r>
            <a:r>
              <a:rPr lang="en-US" altLang="en-US" sz="1800" b="0"/>
              <a:t>of a tube, and the effect of the entrance region is always to </a:t>
            </a:r>
            <a:r>
              <a:rPr lang="en-US" altLang="en-US" sz="1800" b="0" i="1">
                <a:solidFill>
                  <a:srgbClr val="3333FF"/>
                </a:solidFill>
              </a:rPr>
              <a:t>increase</a:t>
            </a:r>
            <a:r>
              <a:rPr lang="en-US" altLang="en-US" sz="1800" b="0" i="1"/>
              <a:t> </a:t>
            </a:r>
            <a:r>
              <a:rPr lang="en-US" altLang="en-US" sz="1800" b="0"/>
              <a:t>the</a:t>
            </a:r>
            <a:r>
              <a:rPr lang="tr-TR" altLang="en-US" sz="1800" b="0"/>
              <a:t> </a:t>
            </a:r>
            <a:r>
              <a:rPr lang="en-US" altLang="en-US" sz="1800" b="0"/>
              <a:t>average friction factor and heat transfer coefficient for the entire tube.</a:t>
            </a:r>
            <a:endParaRPr lang="en-US" altLang="en-US" sz="1800" b="0" i="1">
              <a:solidFill>
                <a:srgbClr val="CC00CC"/>
              </a:solidFill>
            </a:endParaRPr>
          </a:p>
        </p:txBody>
      </p:sp>
      <p:pic>
        <p:nvPicPr>
          <p:cNvPr id="5222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75" y="371475"/>
            <a:ext cx="3819525" cy="564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9" name="Rectangle 6"/>
          <p:cNvSpPr>
            <a:spLocks noChangeArrowheads="1"/>
          </p:cNvSpPr>
          <p:nvPr/>
        </p:nvSpPr>
        <p:spPr bwMode="auto">
          <a:xfrm>
            <a:off x="6172200" y="439738"/>
            <a:ext cx="2743200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Variation of the friction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factor and the convection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heat transfer coefficient in the flow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direction for flow in a tube (Pr</a:t>
            </a:r>
            <a:r>
              <a:rPr lang="tr-TR" altLang="en-US" sz="1800" b="0">
                <a:solidFill>
                  <a:srgbClr val="0000CC"/>
                </a:solidFill>
              </a:rPr>
              <a:t>&gt;</a:t>
            </a:r>
            <a:r>
              <a:rPr lang="en-US" altLang="en-US" sz="1800" b="0">
                <a:solidFill>
                  <a:srgbClr val="0000CC"/>
                </a:solidFill>
              </a:rPr>
              <a:t>1).</a:t>
            </a:r>
          </a:p>
        </p:txBody>
      </p:sp>
      <p:pic>
        <p:nvPicPr>
          <p:cNvPr id="52230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09600"/>
            <a:ext cx="2871788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1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38" y="1563688"/>
            <a:ext cx="23034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2" name="Rectangle 9"/>
          <p:cNvSpPr>
            <a:spLocks noChangeArrowheads="1"/>
          </p:cNvSpPr>
          <p:nvPr/>
        </p:nvSpPr>
        <p:spPr bwMode="auto">
          <a:xfrm>
            <a:off x="247650" y="228600"/>
            <a:ext cx="3638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 i="1">
                <a:solidFill>
                  <a:srgbClr val="3333FF"/>
                </a:solidFill>
              </a:rPr>
              <a:t>Hydrodynamically fully developed</a:t>
            </a:r>
            <a:r>
              <a:rPr lang="en-US" altLang="en-US" sz="1800" b="0">
                <a:solidFill>
                  <a:srgbClr val="3333FF"/>
                </a:solidFill>
              </a:rPr>
              <a:t>:</a:t>
            </a:r>
          </a:p>
        </p:txBody>
      </p:sp>
      <p:sp>
        <p:nvSpPr>
          <p:cNvPr id="52233" name="Rectangle 10"/>
          <p:cNvSpPr>
            <a:spLocks noChangeArrowheads="1"/>
          </p:cNvSpPr>
          <p:nvPr/>
        </p:nvSpPr>
        <p:spPr bwMode="auto">
          <a:xfrm>
            <a:off x="228600" y="1157288"/>
            <a:ext cx="283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 i="1">
                <a:solidFill>
                  <a:srgbClr val="3333FF"/>
                </a:solidFill>
              </a:rPr>
              <a:t>Thermally fully developed</a:t>
            </a:r>
            <a:r>
              <a:rPr lang="en-US" altLang="en-US" sz="1800" b="0">
                <a:solidFill>
                  <a:srgbClr val="3333FF"/>
                </a:solidFill>
              </a:rPr>
              <a:t>:</a:t>
            </a:r>
          </a:p>
        </p:txBody>
      </p:sp>
      <p:pic>
        <p:nvPicPr>
          <p:cNvPr id="5223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438400"/>
            <a:ext cx="5297488" cy="674688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35" name="Rectangle 11"/>
          <p:cNvSpPr>
            <a:spLocks noChangeArrowheads="1"/>
          </p:cNvSpPr>
          <p:nvPr/>
        </p:nvSpPr>
        <p:spPr bwMode="auto">
          <a:xfrm>
            <a:off x="2978150" y="2057400"/>
            <a:ext cx="1898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3333FF"/>
                </a:solidFill>
              </a:rPr>
              <a:t>Surface heat flux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216C5493-3C04-4A82-94F5-A3A4C1688A0C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45</a:t>
            </a:fld>
            <a:endParaRPr lang="en-US" altLang="en-US" sz="1400" smtClean="0"/>
          </a:p>
        </p:txBody>
      </p:sp>
      <p:sp>
        <p:nvSpPr>
          <p:cNvPr id="53251" name="Rectangle 2"/>
          <p:cNvSpPr>
            <a:spLocks noChangeArrowheads="1"/>
          </p:cNvSpPr>
          <p:nvPr/>
        </p:nvSpPr>
        <p:spPr bwMode="auto">
          <a:xfrm>
            <a:off x="228600" y="152400"/>
            <a:ext cx="1447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Entry Lengths</a:t>
            </a:r>
          </a:p>
        </p:txBody>
      </p:sp>
      <p:pic>
        <p:nvPicPr>
          <p:cNvPr id="5325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28600"/>
            <a:ext cx="3630613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213" y="381000"/>
            <a:ext cx="271938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363" y="2112963"/>
            <a:ext cx="5634037" cy="451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5" name="Rectangle 7"/>
          <p:cNvSpPr>
            <a:spLocks noChangeArrowheads="1"/>
          </p:cNvSpPr>
          <p:nvPr/>
        </p:nvSpPr>
        <p:spPr bwMode="auto">
          <a:xfrm>
            <a:off x="457200" y="4876800"/>
            <a:ext cx="28194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Variation of local Nusselt number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along a tube in turbulent flow for both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uniform surface temperature and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uniform surface heat flux</a:t>
            </a:r>
            <a:r>
              <a:rPr lang="tr-TR" altLang="en-US" sz="1800" b="0">
                <a:solidFill>
                  <a:srgbClr val="0000CC"/>
                </a:solidFill>
              </a:rPr>
              <a:t>.</a:t>
            </a:r>
            <a:endParaRPr lang="en-US" altLang="en-US" sz="1800" b="0">
              <a:solidFill>
                <a:srgbClr val="0000CC"/>
              </a:solidFill>
            </a:endParaRPr>
          </a:p>
        </p:txBody>
      </p:sp>
      <p:sp>
        <p:nvSpPr>
          <p:cNvPr id="53256" name="Rectangle 10"/>
          <p:cNvSpPr>
            <a:spLocks noChangeArrowheads="1"/>
          </p:cNvSpPr>
          <p:nvPr/>
        </p:nvSpPr>
        <p:spPr bwMode="auto">
          <a:xfrm>
            <a:off x="152400" y="1141413"/>
            <a:ext cx="8686800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altLang="en-US" sz="1800" b="0"/>
              <a:t>The Nusselt numbers and thus </a:t>
            </a:r>
            <a:r>
              <a:rPr lang="tr-TR" altLang="en-US" sz="1800" b="0" i="1"/>
              <a:t>h</a:t>
            </a:r>
            <a:r>
              <a:rPr lang="tr-TR" altLang="en-US" sz="1800" b="0"/>
              <a:t> values </a:t>
            </a:r>
            <a:r>
              <a:rPr lang="en-US" altLang="en-US" sz="1800" b="0"/>
              <a:t>are much higher in the entrance region.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altLang="en-US" sz="1800" b="0">
                <a:solidFill>
                  <a:srgbClr val="CC00CC"/>
                </a:solidFill>
              </a:rPr>
              <a:t>The Nusselt number reaches a constant value at a distance of less than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10 diameters, and thus the flow can be assumed to be fully developed for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x </a:t>
            </a:r>
            <a:r>
              <a:rPr lang="tr-TR" altLang="en-US" sz="1800" b="0" i="1">
                <a:solidFill>
                  <a:srgbClr val="CC00CC"/>
                </a:solidFill>
              </a:rPr>
              <a:t>&gt; </a:t>
            </a:r>
            <a:r>
              <a:rPr lang="en-US" altLang="en-US" sz="1800" b="0">
                <a:solidFill>
                  <a:srgbClr val="CC00CC"/>
                </a:solidFill>
              </a:rPr>
              <a:t>10</a:t>
            </a:r>
            <a:r>
              <a:rPr lang="en-US" altLang="en-US" sz="1800" b="0" i="1">
                <a:solidFill>
                  <a:srgbClr val="CC00CC"/>
                </a:solidFill>
              </a:rPr>
              <a:t>D.</a:t>
            </a:r>
          </a:p>
        </p:txBody>
      </p:sp>
      <p:sp>
        <p:nvSpPr>
          <p:cNvPr id="53257" name="Rectangle 11"/>
          <p:cNvSpPr>
            <a:spLocks noChangeArrowheads="1"/>
          </p:cNvSpPr>
          <p:nvPr/>
        </p:nvSpPr>
        <p:spPr bwMode="auto">
          <a:xfrm>
            <a:off x="152400" y="2057400"/>
            <a:ext cx="3048000" cy="256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800" b="0"/>
              <a:t>The Nusselt numbers for the uniform surface temperature and uniform</a:t>
            </a:r>
            <a:r>
              <a:rPr lang="tr-TR" altLang="en-US" sz="1800" b="0"/>
              <a:t> </a:t>
            </a:r>
            <a:r>
              <a:rPr lang="en-US" altLang="en-US" sz="1800" b="0"/>
              <a:t>surface heat flux conditions are identical in the fully developed regions,</a:t>
            </a:r>
            <a:r>
              <a:rPr lang="tr-TR" altLang="en-US" sz="1800" b="0"/>
              <a:t> </a:t>
            </a:r>
            <a:r>
              <a:rPr lang="en-US" altLang="en-US" sz="1800" b="0"/>
              <a:t>and nearly identical in the entrance regions.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55455591-7F17-4170-913A-CE33EABEF97F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46</a:t>
            </a:fld>
            <a:endParaRPr lang="en-US" altLang="en-US" sz="1400" smtClean="0"/>
          </a:p>
        </p:txBody>
      </p:sp>
      <p:sp>
        <p:nvSpPr>
          <p:cNvPr id="54275" name="Rectangle 2"/>
          <p:cNvSpPr>
            <a:spLocks noChangeArrowheads="1"/>
          </p:cNvSpPr>
          <p:nvPr/>
        </p:nvSpPr>
        <p:spPr bwMode="auto">
          <a:xfrm>
            <a:off x="228600" y="228600"/>
            <a:ext cx="8610600" cy="57943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>
                <a:solidFill>
                  <a:srgbClr val="FF0000"/>
                </a:solidFill>
              </a:rPr>
              <a:t>19-6 </a:t>
            </a:r>
            <a:r>
              <a:rPr lang="en-US" altLang="en-US">
                <a:solidFill>
                  <a:srgbClr val="FF0000"/>
                </a:solidFill>
              </a:rPr>
              <a:t>GENERAL THERMAL ANALYSIS</a:t>
            </a:r>
          </a:p>
        </p:txBody>
      </p:sp>
      <p:pic>
        <p:nvPicPr>
          <p:cNvPr id="5427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63" y="3057525"/>
            <a:ext cx="4084637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19200"/>
            <a:ext cx="3743325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163763"/>
            <a:ext cx="40100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9" name="Rectangle 6"/>
          <p:cNvSpPr>
            <a:spLocks noChangeArrowheads="1"/>
          </p:cNvSpPr>
          <p:nvPr/>
        </p:nvSpPr>
        <p:spPr bwMode="auto">
          <a:xfrm>
            <a:off x="4572000" y="990600"/>
            <a:ext cx="4343400" cy="48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The thermal conditions at the surface can be approximated to be 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 i="1">
                <a:solidFill>
                  <a:srgbClr val="CC00CC"/>
                </a:solidFill>
              </a:rPr>
              <a:t>constant surface temperature </a:t>
            </a:r>
            <a:r>
              <a:rPr lang="en-US" altLang="en-US" sz="1800" b="0">
                <a:solidFill>
                  <a:srgbClr val="CC00CC"/>
                </a:solidFill>
              </a:rPr>
              <a:t>(</a:t>
            </a:r>
            <a:r>
              <a:rPr lang="en-US" altLang="en-US" sz="1800" b="0" i="1">
                <a:solidFill>
                  <a:srgbClr val="CC00CC"/>
                </a:solidFill>
              </a:rPr>
              <a:t>T</a:t>
            </a:r>
            <a:r>
              <a:rPr lang="en-US" altLang="en-US" sz="1800" b="0" i="1" baseline="-25000">
                <a:solidFill>
                  <a:srgbClr val="CC00CC"/>
                </a:solidFill>
              </a:rPr>
              <a:t>s</a:t>
            </a:r>
            <a:r>
              <a:rPr lang="tr-TR" altLang="en-US" sz="1800" b="0" i="1">
                <a:solidFill>
                  <a:srgbClr val="CC00CC"/>
                </a:solidFill>
              </a:rPr>
              <a:t>=</a:t>
            </a:r>
            <a:r>
              <a:rPr lang="en-US" altLang="en-US" sz="1800" b="0">
                <a:solidFill>
                  <a:srgbClr val="CC00CC"/>
                </a:solidFill>
              </a:rPr>
              <a:t> const) 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 i="1">
                <a:solidFill>
                  <a:srgbClr val="CC00CC"/>
                </a:solidFill>
              </a:rPr>
              <a:t>constant surface heat flux </a:t>
            </a:r>
            <a:r>
              <a:rPr lang="en-US" altLang="en-US" sz="1800" b="0">
                <a:solidFill>
                  <a:srgbClr val="CC00CC"/>
                </a:solidFill>
              </a:rPr>
              <a:t>(</a:t>
            </a:r>
            <a:r>
              <a:rPr lang="en-US" altLang="en-US" sz="1800" b="0" i="1">
                <a:solidFill>
                  <a:srgbClr val="CC00CC"/>
                </a:solidFill>
              </a:rPr>
              <a:t>q</a:t>
            </a:r>
            <a:r>
              <a:rPr lang="en-US" altLang="en-US" sz="1800" b="0" i="1" baseline="-25000">
                <a:solidFill>
                  <a:srgbClr val="CC00CC"/>
                </a:solidFill>
              </a:rPr>
              <a:t>s</a:t>
            </a:r>
            <a:r>
              <a:rPr lang="en-US" altLang="en-US" sz="1800" b="0" i="1">
                <a:solidFill>
                  <a:srgbClr val="CC00CC"/>
                </a:solidFill>
              </a:rPr>
              <a:t> </a:t>
            </a:r>
            <a:r>
              <a:rPr lang="tr-TR" altLang="en-US" sz="1800" b="0" i="1">
                <a:solidFill>
                  <a:srgbClr val="CC00CC"/>
                </a:solidFill>
              </a:rPr>
              <a:t>=</a:t>
            </a:r>
            <a:r>
              <a:rPr lang="en-US" altLang="en-US" sz="1800" b="0">
                <a:solidFill>
                  <a:srgbClr val="CC00CC"/>
                </a:solidFill>
              </a:rPr>
              <a:t> const)</a:t>
            </a:r>
            <a:r>
              <a:rPr lang="en-US" altLang="en-US" sz="1800" b="0"/>
              <a:t> 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tr-TR" altLang="en-US" sz="1800" b="0"/>
              <a:t>T</a:t>
            </a:r>
            <a:r>
              <a:rPr lang="en-US" altLang="en-US" sz="1800" b="0"/>
              <a:t>he constant surface</a:t>
            </a:r>
            <a:r>
              <a:rPr lang="tr-TR" altLang="en-US" sz="1800" b="0"/>
              <a:t> </a:t>
            </a:r>
            <a:r>
              <a:rPr lang="en-US" altLang="en-US" sz="1800" b="0"/>
              <a:t>temperature condition is realized when a phase change process such as boiling</a:t>
            </a:r>
            <a:r>
              <a:rPr lang="tr-TR" altLang="en-US" sz="1800" b="0"/>
              <a:t> </a:t>
            </a:r>
            <a:r>
              <a:rPr lang="en-US" altLang="en-US" sz="1800" b="0"/>
              <a:t>or condensation occurs at the outer surface of a tube. 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3333FF"/>
                </a:solidFill>
              </a:rPr>
              <a:t>The constant surface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heat flux condition is realized when the tube is subjected to radiation or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electric resistance heating uniformly from all directions.</a:t>
            </a:r>
            <a:endParaRPr lang="tr-TR" altLang="en-US" sz="1800" b="0">
              <a:solidFill>
                <a:srgbClr val="3333FF"/>
              </a:solidFill>
            </a:endParaRPr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tr-TR" altLang="en-US" sz="1800" b="0"/>
              <a:t>W</a:t>
            </a:r>
            <a:r>
              <a:rPr lang="en-US" altLang="en-US" sz="1800" b="0"/>
              <a:t>e may have either </a:t>
            </a:r>
            <a:r>
              <a:rPr lang="en-US" altLang="en-US" sz="1800" b="0" i="1"/>
              <a:t>T</a:t>
            </a:r>
            <a:r>
              <a:rPr lang="en-US" altLang="en-US" sz="1800" b="0" i="1" baseline="-25000"/>
              <a:t>s</a:t>
            </a:r>
            <a:r>
              <a:rPr lang="en-US" altLang="en-US" sz="1800" b="0" i="1"/>
              <a:t> </a:t>
            </a:r>
            <a:r>
              <a:rPr lang="tr-TR" altLang="en-US" sz="1800" b="0" i="1"/>
              <a:t>=</a:t>
            </a:r>
            <a:r>
              <a:rPr lang="en-US" altLang="en-US" sz="1800" b="0"/>
              <a:t> constant or </a:t>
            </a:r>
            <a:r>
              <a:rPr lang="tr-TR" altLang="en-US" sz="1800" b="0"/>
              <a:t>    </a:t>
            </a:r>
            <a:r>
              <a:rPr lang="en-US" altLang="en-US" sz="1800" b="0" i="1"/>
              <a:t>q</a:t>
            </a:r>
            <a:r>
              <a:rPr lang="en-US" altLang="en-US" sz="1800" b="0" i="1" baseline="-25000"/>
              <a:t>s</a:t>
            </a:r>
            <a:r>
              <a:rPr lang="tr-TR" altLang="en-US" sz="1800" b="0" i="1"/>
              <a:t> =</a:t>
            </a:r>
            <a:r>
              <a:rPr lang="en-US" altLang="en-US" sz="1800" b="0" i="1"/>
              <a:t> </a:t>
            </a:r>
            <a:r>
              <a:rPr lang="en-US" altLang="en-US" sz="1800" b="0"/>
              <a:t> constant</a:t>
            </a:r>
            <a:r>
              <a:rPr lang="tr-TR" altLang="en-US" sz="1800" b="0"/>
              <a:t> </a:t>
            </a:r>
            <a:r>
              <a:rPr lang="en-US" altLang="en-US" sz="1800" b="0"/>
              <a:t>at the surface of a tube, but not both.</a:t>
            </a:r>
          </a:p>
        </p:txBody>
      </p:sp>
      <p:sp>
        <p:nvSpPr>
          <p:cNvPr id="54280" name="Rectangle 7"/>
          <p:cNvSpPr>
            <a:spLocks noChangeArrowheads="1"/>
          </p:cNvSpPr>
          <p:nvPr/>
        </p:nvSpPr>
        <p:spPr bwMode="auto">
          <a:xfrm>
            <a:off x="304800" y="5789613"/>
            <a:ext cx="41148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The heat transfer to a fluid flowing in a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tube is equal to the increase in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the energy of the fluid.</a:t>
            </a:r>
          </a:p>
        </p:txBody>
      </p:sp>
      <p:sp>
        <p:nvSpPr>
          <p:cNvPr id="54281" name="Rectangle 8"/>
          <p:cNvSpPr>
            <a:spLocks noChangeArrowheads="1"/>
          </p:cNvSpPr>
          <p:nvPr/>
        </p:nvSpPr>
        <p:spPr bwMode="auto">
          <a:xfrm>
            <a:off x="304800" y="2605088"/>
            <a:ext cx="3740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 i="1">
                <a:solidFill>
                  <a:srgbClr val="CC00CC"/>
                </a:solidFill>
              </a:rPr>
              <a:t>h</a:t>
            </a:r>
            <a:r>
              <a:rPr lang="en-US" altLang="en-US" sz="1800" b="0" i="1" baseline="-25000">
                <a:solidFill>
                  <a:srgbClr val="CC00CC"/>
                </a:solidFill>
              </a:rPr>
              <a:t>x</a:t>
            </a:r>
            <a:r>
              <a:rPr lang="en-US" altLang="en-US" sz="1800" b="0">
                <a:solidFill>
                  <a:srgbClr val="CC00CC"/>
                </a:solidFill>
              </a:rPr>
              <a:t> the </a:t>
            </a:r>
            <a:r>
              <a:rPr lang="en-US" altLang="en-US" sz="1800" b="0" i="1">
                <a:solidFill>
                  <a:srgbClr val="CC00CC"/>
                </a:solidFill>
              </a:rPr>
              <a:t>local </a:t>
            </a:r>
            <a:r>
              <a:rPr lang="en-US" altLang="en-US" sz="1800" b="0">
                <a:solidFill>
                  <a:srgbClr val="CC00CC"/>
                </a:solidFill>
              </a:rPr>
              <a:t>heat transfer coefficient</a:t>
            </a:r>
          </a:p>
        </p:txBody>
      </p:sp>
      <p:sp>
        <p:nvSpPr>
          <p:cNvPr id="54282" name="Rectangle 9"/>
          <p:cNvSpPr>
            <a:spLocks noChangeArrowheads="1"/>
          </p:cNvSpPr>
          <p:nvPr/>
        </p:nvSpPr>
        <p:spPr bwMode="auto">
          <a:xfrm>
            <a:off x="304800" y="1843088"/>
            <a:ext cx="1898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3333FF"/>
                </a:solidFill>
              </a:rPr>
              <a:t>Surface heat flux</a:t>
            </a:r>
          </a:p>
        </p:txBody>
      </p:sp>
      <p:sp>
        <p:nvSpPr>
          <p:cNvPr id="54283" name="Rectangle 10"/>
          <p:cNvSpPr>
            <a:spLocks noChangeArrowheads="1"/>
          </p:cNvSpPr>
          <p:nvPr/>
        </p:nvSpPr>
        <p:spPr bwMode="auto">
          <a:xfrm>
            <a:off x="304800" y="914400"/>
            <a:ext cx="2266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1800" b="0">
                <a:solidFill>
                  <a:srgbClr val="3333FF"/>
                </a:solidFill>
              </a:rPr>
              <a:t>Rate of </a:t>
            </a:r>
            <a:r>
              <a:rPr lang="en-US" altLang="en-US" sz="1800" b="0">
                <a:solidFill>
                  <a:srgbClr val="3333FF"/>
                </a:solidFill>
              </a:rPr>
              <a:t>heat transfer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424811E0-34BD-4969-9209-CE7FD93D2E56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47</a:t>
            </a:fld>
            <a:endParaRPr lang="en-US" altLang="en-US" sz="1400" smtClean="0"/>
          </a:p>
        </p:txBody>
      </p:sp>
      <p:sp>
        <p:nvSpPr>
          <p:cNvPr id="55299" name="Rectangle 2"/>
          <p:cNvSpPr>
            <a:spLocks noChangeArrowheads="1"/>
          </p:cNvSpPr>
          <p:nvPr/>
        </p:nvSpPr>
        <p:spPr bwMode="auto">
          <a:xfrm>
            <a:off x="228600" y="228600"/>
            <a:ext cx="6934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Constant Surface Heat Flux (</a:t>
            </a:r>
            <a:r>
              <a:rPr lang="en-US" altLang="en-US" sz="2400" i="1">
                <a:solidFill>
                  <a:srgbClr val="FF0000"/>
                </a:solidFill>
              </a:rPr>
              <a:t>q</a:t>
            </a:r>
            <a:r>
              <a:rPr lang="en-US" altLang="en-US" sz="2400" i="1" baseline="-25000">
                <a:solidFill>
                  <a:srgbClr val="FF0000"/>
                </a:solidFill>
              </a:rPr>
              <a:t>s</a:t>
            </a:r>
            <a:r>
              <a:rPr lang="tr-TR" altLang="en-US" sz="2400" i="1">
                <a:solidFill>
                  <a:srgbClr val="FF0000"/>
                </a:solidFill>
              </a:rPr>
              <a:t> =</a:t>
            </a:r>
            <a:r>
              <a:rPr lang="en-US" altLang="en-US" sz="2400" b="0">
                <a:solidFill>
                  <a:srgbClr val="FF0000"/>
                </a:solidFill>
              </a:rPr>
              <a:t> </a:t>
            </a:r>
            <a:r>
              <a:rPr lang="en-US" altLang="en-US" sz="2400">
                <a:solidFill>
                  <a:srgbClr val="FF0000"/>
                </a:solidFill>
              </a:rPr>
              <a:t>constant)</a:t>
            </a:r>
          </a:p>
        </p:txBody>
      </p:sp>
      <p:pic>
        <p:nvPicPr>
          <p:cNvPr id="5530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43000"/>
            <a:ext cx="4046538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460625"/>
            <a:ext cx="1697037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697288"/>
            <a:ext cx="42370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3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563" y="971550"/>
            <a:ext cx="4364037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4" name="Rectangle 7"/>
          <p:cNvSpPr>
            <a:spLocks noChangeArrowheads="1"/>
          </p:cNvSpPr>
          <p:nvPr/>
        </p:nvSpPr>
        <p:spPr bwMode="auto">
          <a:xfrm>
            <a:off x="1371600" y="4953000"/>
            <a:ext cx="32004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>
                <a:solidFill>
                  <a:srgbClr val="0000CC"/>
                </a:solidFill>
              </a:rPr>
              <a:t>Variation of the </a:t>
            </a:r>
            <a:r>
              <a:rPr lang="en-US" altLang="en-US" sz="2000" b="0" i="1">
                <a:solidFill>
                  <a:srgbClr val="0000CC"/>
                </a:solidFill>
              </a:rPr>
              <a:t>tube surface</a:t>
            </a:r>
            <a:r>
              <a:rPr lang="tr-TR" altLang="en-US" sz="2000" b="0" i="1">
                <a:solidFill>
                  <a:srgbClr val="0000CC"/>
                </a:solidFill>
              </a:rPr>
              <a:t> </a:t>
            </a:r>
            <a:r>
              <a:rPr lang="en-US" altLang="en-US" sz="2000" b="0">
                <a:solidFill>
                  <a:srgbClr val="0000CC"/>
                </a:solidFill>
              </a:rPr>
              <a:t>and the </a:t>
            </a:r>
            <a:r>
              <a:rPr lang="en-US" altLang="en-US" sz="2000" b="0" i="1">
                <a:solidFill>
                  <a:srgbClr val="0000CC"/>
                </a:solidFill>
              </a:rPr>
              <a:t>mean fluid </a:t>
            </a:r>
            <a:r>
              <a:rPr lang="en-US" altLang="en-US" sz="2000" b="0">
                <a:solidFill>
                  <a:srgbClr val="0000CC"/>
                </a:solidFill>
              </a:rPr>
              <a:t>temperatures</a:t>
            </a:r>
            <a:r>
              <a:rPr lang="tr-TR" altLang="en-US" sz="2000" b="0">
                <a:solidFill>
                  <a:srgbClr val="0000CC"/>
                </a:solidFill>
              </a:rPr>
              <a:t> </a:t>
            </a:r>
            <a:r>
              <a:rPr lang="en-US" altLang="en-US" sz="2000" b="0">
                <a:solidFill>
                  <a:srgbClr val="0000CC"/>
                </a:solidFill>
              </a:rPr>
              <a:t>along the tube for the case of</a:t>
            </a:r>
            <a:r>
              <a:rPr lang="tr-TR" altLang="en-US" sz="2000" b="0">
                <a:solidFill>
                  <a:srgbClr val="0000CC"/>
                </a:solidFill>
              </a:rPr>
              <a:t> </a:t>
            </a:r>
            <a:r>
              <a:rPr lang="en-US" altLang="en-US" sz="2000" b="0">
                <a:solidFill>
                  <a:srgbClr val="0000CC"/>
                </a:solidFill>
              </a:rPr>
              <a:t>constant surface heat flux.</a:t>
            </a:r>
          </a:p>
        </p:txBody>
      </p:sp>
      <p:sp>
        <p:nvSpPr>
          <p:cNvPr id="55305" name="Rectangle 8"/>
          <p:cNvSpPr>
            <a:spLocks noChangeArrowheads="1"/>
          </p:cNvSpPr>
          <p:nvPr/>
        </p:nvSpPr>
        <p:spPr bwMode="auto">
          <a:xfrm>
            <a:off x="247650" y="1741488"/>
            <a:ext cx="28003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000" b="0"/>
              <a:t>M</a:t>
            </a:r>
            <a:r>
              <a:rPr lang="en-US" altLang="en-US" sz="2000" b="0"/>
              <a:t>ean fluid temperature at the tube exit</a:t>
            </a:r>
            <a:r>
              <a:rPr lang="tr-TR" altLang="en-US" sz="2000" b="0"/>
              <a:t>:</a:t>
            </a:r>
            <a:endParaRPr lang="en-US" altLang="en-US" sz="2000" b="0"/>
          </a:p>
        </p:txBody>
      </p:sp>
      <p:sp>
        <p:nvSpPr>
          <p:cNvPr id="55306" name="Rectangle 9"/>
          <p:cNvSpPr>
            <a:spLocks noChangeArrowheads="1"/>
          </p:cNvSpPr>
          <p:nvPr/>
        </p:nvSpPr>
        <p:spPr bwMode="auto">
          <a:xfrm>
            <a:off x="228600" y="750888"/>
            <a:ext cx="2743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000" b="0"/>
              <a:t>Ra</a:t>
            </a:r>
            <a:r>
              <a:rPr lang="en-US" altLang="en-US" sz="2000" b="0"/>
              <a:t>te of heat transfer</a:t>
            </a:r>
            <a:r>
              <a:rPr lang="tr-TR" altLang="en-US" sz="2000" b="0"/>
              <a:t>:</a:t>
            </a:r>
            <a:endParaRPr lang="en-US" altLang="en-US" sz="2000" b="0"/>
          </a:p>
        </p:txBody>
      </p:sp>
      <p:sp>
        <p:nvSpPr>
          <p:cNvPr id="55307" name="Rectangle 10"/>
          <p:cNvSpPr>
            <a:spLocks noChangeArrowheads="1"/>
          </p:cNvSpPr>
          <p:nvPr/>
        </p:nvSpPr>
        <p:spPr bwMode="auto">
          <a:xfrm>
            <a:off x="228600" y="3336925"/>
            <a:ext cx="2565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000" b="0"/>
              <a:t>S</a:t>
            </a:r>
            <a:r>
              <a:rPr lang="en-US" altLang="en-US" sz="2000" b="0"/>
              <a:t>urface temperature</a:t>
            </a:r>
            <a:r>
              <a:rPr lang="tr-TR" altLang="en-US" sz="2000" b="0"/>
              <a:t>:</a:t>
            </a:r>
            <a:endParaRPr lang="en-US" altLang="en-US" sz="2000" b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A60BFD74-2495-4224-BC0C-0CAD17B2B919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48</a:t>
            </a:fld>
            <a:endParaRPr lang="en-US" altLang="en-US" sz="1400" smtClean="0"/>
          </a:p>
        </p:txBody>
      </p:sp>
      <p:pic>
        <p:nvPicPr>
          <p:cNvPr id="563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04800"/>
            <a:ext cx="3024188" cy="228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488" y="4246563"/>
            <a:ext cx="3668712" cy="230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Rectangle 4"/>
          <p:cNvSpPr>
            <a:spLocks noChangeArrowheads="1"/>
          </p:cNvSpPr>
          <p:nvPr/>
        </p:nvSpPr>
        <p:spPr bwMode="auto">
          <a:xfrm>
            <a:off x="381000" y="5713413"/>
            <a:ext cx="48006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The shape of the temperature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profile remains unchanged in the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fully developed region of a tube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subjected to constant surface heat flux.</a:t>
            </a:r>
          </a:p>
        </p:txBody>
      </p:sp>
      <p:sp>
        <p:nvSpPr>
          <p:cNvPr id="56326" name="Rectangle 5"/>
          <p:cNvSpPr>
            <a:spLocks noChangeArrowheads="1"/>
          </p:cNvSpPr>
          <p:nvPr/>
        </p:nvSpPr>
        <p:spPr bwMode="auto">
          <a:xfrm>
            <a:off x="5715000" y="2589213"/>
            <a:ext cx="28956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Energy interactions for a differential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control volume in a tube.</a:t>
            </a:r>
          </a:p>
        </p:txBody>
      </p:sp>
      <p:grpSp>
        <p:nvGrpSpPr>
          <p:cNvPr id="56327" name="Group 13"/>
          <p:cNvGrpSpPr>
            <a:grpSpLocks/>
          </p:cNvGrpSpPr>
          <p:nvPr/>
        </p:nvGrpSpPr>
        <p:grpSpPr bwMode="auto">
          <a:xfrm>
            <a:off x="228600" y="304800"/>
            <a:ext cx="4881563" cy="4800600"/>
            <a:chOff x="144" y="192"/>
            <a:chExt cx="3075" cy="3024"/>
          </a:xfrm>
        </p:grpSpPr>
        <p:pic>
          <p:nvPicPr>
            <p:cNvPr id="56328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192"/>
              <a:ext cx="3003" cy="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29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667"/>
              <a:ext cx="687" cy="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30" name="Picture 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1104"/>
              <a:ext cx="3027" cy="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31" name="Picture 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3" y="1488"/>
              <a:ext cx="1093" cy="3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32" name="Picture 10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1968"/>
              <a:ext cx="2430" cy="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33" name="Picture 11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2714"/>
              <a:ext cx="2764" cy="5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334" name="Rectangle 12"/>
            <p:cNvSpPr>
              <a:spLocks noChangeArrowheads="1"/>
            </p:cNvSpPr>
            <p:nvPr/>
          </p:nvSpPr>
          <p:spPr bwMode="auto">
            <a:xfrm>
              <a:off x="144" y="2496"/>
              <a:ext cx="97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1800" b="0" i="1">
                  <a:solidFill>
                    <a:srgbClr val="3333FF"/>
                  </a:solidFill>
                </a:rPr>
                <a:t>Circular tube</a:t>
              </a:r>
              <a:r>
                <a:rPr lang="en-US" altLang="en-US" sz="1800" b="0">
                  <a:solidFill>
                    <a:srgbClr val="3333FF"/>
                  </a:solidFill>
                </a:rPr>
                <a:t>:</a:t>
              </a:r>
            </a:p>
          </p:txBody>
        </p: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F2AA7213-C693-4DDB-A09D-2F119B9A592F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49</a:t>
            </a:fld>
            <a:endParaRPr lang="en-US" altLang="en-US" sz="1400" smtClean="0"/>
          </a:p>
        </p:txBody>
      </p:sp>
      <p:sp>
        <p:nvSpPr>
          <p:cNvPr id="57347" name="Rectangle 2"/>
          <p:cNvSpPr>
            <a:spLocks noChangeArrowheads="1"/>
          </p:cNvSpPr>
          <p:nvPr/>
        </p:nvSpPr>
        <p:spPr bwMode="auto">
          <a:xfrm>
            <a:off x="304800" y="231775"/>
            <a:ext cx="6842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Constant Surface Temperature (</a:t>
            </a:r>
            <a:r>
              <a:rPr lang="en-US" altLang="en-US" sz="2400" i="1">
                <a:solidFill>
                  <a:srgbClr val="FF0000"/>
                </a:solidFill>
              </a:rPr>
              <a:t>T</a:t>
            </a:r>
            <a:r>
              <a:rPr lang="en-US" altLang="en-US" sz="2400" i="1" baseline="-25000">
                <a:solidFill>
                  <a:srgbClr val="FF0000"/>
                </a:solidFill>
              </a:rPr>
              <a:t>s</a:t>
            </a:r>
            <a:r>
              <a:rPr lang="en-US" altLang="en-US" sz="2400" i="1">
                <a:solidFill>
                  <a:srgbClr val="FF0000"/>
                </a:solidFill>
              </a:rPr>
              <a:t> </a:t>
            </a:r>
            <a:r>
              <a:rPr lang="tr-TR" altLang="en-US" sz="2400" i="1">
                <a:solidFill>
                  <a:srgbClr val="FF0000"/>
                </a:solidFill>
              </a:rPr>
              <a:t>=</a:t>
            </a:r>
            <a:r>
              <a:rPr lang="en-US" altLang="en-US" sz="2400" b="0">
                <a:solidFill>
                  <a:srgbClr val="FF0000"/>
                </a:solidFill>
              </a:rPr>
              <a:t> </a:t>
            </a:r>
            <a:r>
              <a:rPr lang="en-US" altLang="en-US" sz="2400">
                <a:solidFill>
                  <a:srgbClr val="FF0000"/>
                </a:solidFill>
              </a:rPr>
              <a:t>constant)</a:t>
            </a:r>
          </a:p>
        </p:txBody>
      </p:sp>
      <p:pic>
        <p:nvPicPr>
          <p:cNvPr id="5734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1143000"/>
            <a:ext cx="4805362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9" name="Rectangle 7"/>
          <p:cNvSpPr>
            <a:spLocks noChangeArrowheads="1"/>
          </p:cNvSpPr>
          <p:nvPr/>
        </p:nvSpPr>
        <p:spPr bwMode="auto">
          <a:xfrm>
            <a:off x="304800" y="776288"/>
            <a:ext cx="7848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1800" b="0">
                <a:solidFill>
                  <a:srgbClr val="3333FF"/>
                </a:solidFill>
              </a:rPr>
              <a:t>R</a:t>
            </a:r>
            <a:r>
              <a:rPr lang="en-US" altLang="en-US" sz="1800" b="0">
                <a:solidFill>
                  <a:srgbClr val="3333FF"/>
                </a:solidFill>
              </a:rPr>
              <a:t>ate of heat transfer to or from a fluid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flowing in a tube</a:t>
            </a:r>
          </a:p>
        </p:txBody>
      </p:sp>
      <p:sp>
        <p:nvSpPr>
          <p:cNvPr id="57350" name="Rectangle 9"/>
          <p:cNvSpPr>
            <a:spLocks noChangeArrowheads="1"/>
          </p:cNvSpPr>
          <p:nvPr/>
        </p:nvSpPr>
        <p:spPr bwMode="auto">
          <a:xfrm>
            <a:off x="381000" y="1676400"/>
            <a:ext cx="48768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3333FF"/>
                </a:solidFill>
              </a:rPr>
              <a:t>Two suitable ways of expressing </a:t>
            </a:r>
            <a:r>
              <a:rPr lang="en-US" altLang="en-US" sz="1800" b="0">
                <a:solidFill>
                  <a:srgbClr val="3333FF"/>
                </a:solidFill>
                <a:sym typeface="Symbol" panose="05050102010706020507" pitchFamily="18" charset="2"/>
              </a:rPr>
              <a:t>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 baseline="-25000">
                <a:solidFill>
                  <a:srgbClr val="3333FF"/>
                </a:solidFill>
              </a:rPr>
              <a:t>avg</a:t>
            </a:r>
            <a:r>
              <a:rPr lang="en-US" altLang="en-US" sz="1800" b="0">
                <a:solidFill>
                  <a:srgbClr val="3333FF"/>
                </a:solidFill>
              </a:rPr>
              <a:t> </a:t>
            </a:r>
            <a:endParaRPr lang="tr-TR" altLang="en-US" sz="1800" b="0">
              <a:solidFill>
                <a:srgbClr val="3333FF"/>
              </a:solidFill>
            </a:endParaRPr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</a:pPr>
            <a:r>
              <a:rPr lang="tr-TR" altLang="en-US" sz="1800" b="0">
                <a:solidFill>
                  <a:srgbClr val="CC00CC"/>
                </a:solidFill>
              </a:rPr>
              <a:t>ar</a:t>
            </a:r>
            <a:r>
              <a:rPr lang="en-US" altLang="en-US" sz="1800" b="0">
                <a:solidFill>
                  <a:srgbClr val="CC00CC"/>
                </a:solidFill>
              </a:rPr>
              <a:t>ithmetic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mean temperature difference </a:t>
            </a:r>
            <a:endParaRPr lang="tr-TR" altLang="en-US" sz="1800" b="0">
              <a:solidFill>
                <a:srgbClr val="CC00CC"/>
              </a:solidFill>
            </a:endParaRPr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</a:pPr>
            <a:r>
              <a:rPr lang="en-US" altLang="en-US" sz="1800" b="0">
                <a:solidFill>
                  <a:srgbClr val="CC00CC"/>
                </a:solidFill>
              </a:rPr>
              <a:t>logarithmic mean temperature difference</a:t>
            </a:r>
          </a:p>
        </p:txBody>
      </p:sp>
      <p:grpSp>
        <p:nvGrpSpPr>
          <p:cNvPr id="57351" name="Group 14"/>
          <p:cNvGrpSpPr>
            <a:grpSpLocks/>
          </p:cNvGrpSpPr>
          <p:nvPr/>
        </p:nvGrpSpPr>
        <p:grpSpPr bwMode="auto">
          <a:xfrm>
            <a:off x="457200" y="2895600"/>
            <a:ext cx="8305800" cy="3352800"/>
            <a:chOff x="288" y="1680"/>
            <a:chExt cx="5232" cy="2112"/>
          </a:xfrm>
        </p:grpSpPr>
        <p:sp>
          <p:nvSpPr>
            <p:cNvPr id="57352" name="Rectangle 12"/>
            <p:cNvSpPr>
              <a:spLocks noChangeArrowheads="1"/>
            </p:cNvSpPr>
            <p:nvPr/>
          </p:nvSpPr>
          <p:spPr bwMode="auto">
            <a:xfrm>
              <a:off x="288" y="1680"/>
              <a:ext cx="5232" cy="2112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grpSp>
          <p:nvGrpSpPr>
            <p:cNvPr id="57353" name="Group 6"/>
            <p:cNvGrpSpPr>
              <a:grpSpLocks/>
            </p:cNvGrpSpPr>
            <p:nvPr/>
          </p:nvGrpSpPr>
          <p:grpSpPr bwMode="auto">
            <a:xfrm>
              <a:off x="336" y="1920"/>
              <a:ext cx="5126" cy="432"/>
              <a:chOff x="288" y="1056"/>
              <a:chExt cx="5126" cy="432"/>
            </a:xfrm>
          </p:grpSpPr>
          <p:pic>
            <p:nvPicPr>
              <p:cNvPr id="57357" name="Picture 4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42169"/>
              <a:stretch>
                <a:fillRect/>
              </a:stretch>
            </p:blipFill>
            <p:spPr bwMode="auto">
              <a:xfrm>
                <a:off x="288" y="1056"/>
                <a:ext cx="4364" cy="4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7358" name="Picture 5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08" y="1056"/>
                <a:ext cx="806" cy="4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57354" name="Rectangle 8"/>
            <p:cNvSpPr>
              <a:spLocks noChangeArrowheads="1"/>
            </p:cNvSpPr>
            <p:nvPr/>
          </p:nvSpPr>
          <p:spPr bwMode="auto">
            <a:xfrm>
              <a:off x="288" y="1680"/>
              <a:ext cx="264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tr-TR" altLang="en-US" sz="1800" b="0">
                  <a:solidFill>
                    <a:srgbClr val="CC00CC"/>
                  </a:solidFill>
                </a:rPr>
                <a:t>A</a:t>
              </a:r>
              <a:r>
                <a:rPr lang="en-US" altLang="en-US" sz="1800" b="0">
                  <a:solidFill>
                    <a:srgbClr val="CC00CC"/>
                  </a:solidFill>
                </a:rPr>
                <a:t>rithmetic mean temperature difference</a:t>
              </a:r>
            </a:p>
          </p:txBody>
        </p:sp>
        <p:sp>
          <p:nvSpPr>
            <p:cNvPr id="57355" name="Rectangle 10"/>
            <p:cNvSpPr>
              <a:spLocks noChangeArrowheads="1"/>
            </p:cNvSpPr>
            <p:nvPr/>
          </p:nvSpPr>
          <p:spPr bwMode="auto">
            <a:xfrm>
              <a:off x="288" y="2400"/>
              <a:ext cx="336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tr-TR" altLang="en-US" sz="1800" b="0" i="1">
                  <a:solidFill>
                    <a:srgbClr val="CC00CC"/>
                  </a:solidFill>
                </a:rPr>
                <a:t>B</a:t>
              </a:r>
              <a:r>
                <a:rPr lang="en-US" altLang="en-US" sz="1800" b="0" i="1">
                  <a:solidFill>
                    <a:srgbClr val="CC00CC"/>
                  </a:solidFill>
                </a:rPr>
                <a:t>ulk mean fluid temperature</a:t>
              </a:r>
              <a:r>
                <a:rPr lang="tr-TR" altLang="en-US" sz="1800" b="0" i="1">
                  <a:solidFill>
                    <a:srgbClr val="CC00CC"/>
                  </a:solidFill>
                </a:rPr>
                <a:t>:</a:t>
              </a:r>
              <a:r>
                <a:rPr lang="tr-TR" altLang="en-US" sz="1800" b="0" i="1"/>
                <a:t> </a:t>
              </a:r>
              <a:r>
                <a:rPr lang="en-US" altLang="en-US" sz="1800" i="1">
                  <a:solidFill>
                    <a:srgbClr val="3333FF"/>
                  </a:solidFill>
                </a:rPr>
                <a:t>T</a:t>
              </a:r>
              <a:r>
                <a:rPr lang="en-US" altLang="en-US" sz="1800" i="1" baseline="-25000">
                  <a:solidFill>
                    <a:srgbClr val="3333FF"/>
                  </a:solidFill>
                </a:rPr>
                <a:t>b</a:t>
              </a:r>
              <a:r>
                <a:rPr lang="en-US" altLang="en-US" sz="1800" i="1">
                  <a:solidFill>
                    <a:srgbClr val="3333FF"/>
                  </a:solidFill>
                </a:rPr>
                <a:t> </a:t>
              </a:r>
              <a:r>
                <a:rPr lang="tr-TR" altLang="en-US" sz="1800" i="1">
                  <a:solidFill>
                    <a:srgbClr val="3333FF"/>
                  </a:solidFill>
                </a:rPr>
                <a:t>=</a:t>
              </a:r>
              <a:r>
                <a:rPr lang="en-US" altLang="en-US" sz="1800">
                  <a:solidFill>
                    <a:srgbClr val="3333FF"/>
                  </a:solidFill>
                </a:rPr>
                <a:t> (</a:t>
              </a:r>
              <a:r>
                <a:rPr lang="en-US" altLang="en-US" sz="1800" i="1">
                  <a:solidFill>
                    <a:srgbClr val="3333FF"/>
                  </a:solidFill>
                </a:rPr>
                <a:t>T</a:t>
              </a:r>
              <a:r>
                <a:rPr lang="en-US" altLang="en-US" sz="1800" i="1" baseline="-25000">
                  <a:solidFill>
                    <a:srgbClr val="3333FF"/>
                  </a:solidFill>
                </a:rPr>
                <a:t>i</a:t>
              </a:r>
              <a:r>
                <a:rPr lang="en-US" altLang="en-US" sz="1800" i="1">
                  <a:solidFill>
                    <a:srgbClr val="3333FF"/>
                  </a:solidFill>
                </a:rPr>
                <a:t> </a:t>
              </a:r>
              <a:r>
                <a:rPr lang="tr-TR" altLang="en-US" sz="1800" i="1">
                  <a:solidFill>
                    <a:srgbClr val="3333FF"/>
                  </a:solidFill>
                </a:rPr>
                <a:t>+</a:t>
              </a:r>
              <a:r>
                <a:rPr lang="en-US" altLang="en-US" sz="1800">
                  <a:solidFill>
                    <a:srgbClr val="3333FF"/>
                  </a:solidFill>
                </a:rPr>
                <a:t> </a:t>
              </a:r>
              <a:r>
                <a:rPr lang="en-US" altLang="en-US" sz="1800" i="1">
                  <a:solidFill>
                    <a:srgbClr val="3333FF"/>
                  </a:solidFill>
                </a:rPr>
                <a:t>T</a:t>
              </a:r>
              <a:r>
                <a:rPr lang="en-US" altLang="en-US" sz="1800" i="1" baseline="-25000">
                  <a:solidFill>
                    <a:srgbClr val="3333FF"/>
                  </a:solidFill>
                </a:rPr>
                <a:t>e</a:t>
              </a:r>
              <a:r>
                <a:rPr lang="en-US" altLang="en-US" sz="1800">
                  <a:solidFill>
                    <a:srgbClr val="3333FF"/>
                  </a:solidFill>
                </a:rPr>
                <a:t>)/2</a:t>
              </a:r>
            </a:p>
          </p:txBody>
        </p:sp>
        <p:sp>
          <p:nvSpPr>
            <p:cNvPr id="57356" name="Rectangle 11"/>
            <p:cNvSpPr>
              <a:spLocks noChangeArrowheads="1"/>
            </p:cNvSpPr>
            <p:nvPr/>
          </p:nvSpPr>
          <p:spPr bwMode="auto">
            <a:xfrm>
              <a:off x="288" y="2717"/>
              <a:ext cx="5088" cy="1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15000"/>
                </a:spcBef>
                <a:spcAft>
                  <a:spcPct val="15000"/>
                </a:spcAft>
                <a:buClrTx/>
                <a:buFontTx/>
                <a:buNone/>
              </a:pPr>
              <a:r>
                <a:rPr lang="en-US" altLang="en-US" sz="1800" b="0"/>
                <a:t>By using arithmetic mean temperature difference, we assume that the mean fluid temperature varies linearly along the tube, which is hardly ever the case when </a:t>
              </a:r>
              <a:r>
                <a:rPr lang="en-US" altLang="en-US" sz="1800" b="0" i="1"/>
                <a:t>T</a:t>
              </a:r>
              <a:r>
                <a:rPr lang="en-US" altLang="en-US" sz="1800" b="0" i="1" baseline="-25000"/>
                <a:t>s</a:t>
              </a:r>
              <a:r>
                <a:rPr lang="en-US" altLang="en-US" sz="1800" b="0" i="1"/>
                <a:t> </a:t>
              </a:r>
              <a:r>
                <a:rPr lang="tr-TR" altLang="en-US" sz="1800" b="0" i="1"/>
                <a:t>=</a:t>
              </a:r>
              <a:r>
                <a:rPr lang="en-US" altLang="en-US" sz="1800" b="0"/>
                <a:t> constant.</a:t>
              </a:r>
              <a:endParaRPr lang="tr-TR" altLang="en-US" sz="1800" b="0"/>
            </a:p>
            <a:p>
              <a:pPr eaLnBrk="1" hangingPunct="1">
                <a:spcBef>
                  <a:spcPct val="15000"/>
                </a:spcBef>
                <a:spcAft>
                  <a:spcPct val="15000"/>
                </a:spcAft>
                <a:buClrTx/>
                <a:buFontTx/>
                <a:buNone/>
              </a:pPr>
              <a:r>
                <a:rPr lang="en-US" altLang="en-US" sz="1800" b="0"/>
                <a:t>This simple approximation often</a:t>
              </a:r>
              <a:r>
                <a:rPr lang="tr-TR" altLang="en-US" sz="1800" b="0"/>
                <a:t> </a:t>
              </a:r>
              <a:r>
                <a:rPr lang="en-US" altLang="en-US" sz="1800" b="0"/>
                <a:t>gives acceptable results, but not always.</a:t>
              </a:r>
              <a:endParaRPr lang="tr-TR" altLang="en-US" sz="1800" b="0"/>
            </a:p>
            <a:p>
              <a:pPr eaLnBrk="1" hangingPunct="1">
                <a:spcBef>
                  <a:spcPct val="15000"/>
                </a:spcBef>
                <a:spcAft>
                  <a:spcPct val="15000"/>
                </a:spcAft>
                <a:buClrTx/>
                <a:buFontTx/>
                <a:buNone/>
              </a:pPr>
              <a:r>
                <a:rPr lang="en-US" altLang="en-US" sz="1800" b="0">
                  <a:solidFill>
                    <a:srgbClr val="CC00CC"/>
                  </a:solidFill>
                </a:rPr>
                <a:t>Therefore, we need a better way to</a:t>
              </a:r>
              <a:r>
                <a:rPr lang="tr-TR" altLang="en-US" sz="1800" b="0">
                  <a:solidFill>
                    <a:srgbClr val="CC00CC"/>
                  </a:solidFill>
                </a:rPr>
                <a:t> </a:t>
              </a:r>
              <a:r>
                <a:rPr lang="en-US" altLang="en-US" sz="1800" b="0">
                  <a:solidFill>
                    <a:srgbClr val="CC00CC"/>
                  </a:solidFill>
                </a:rPr>
                <a:t>evaluate </a:t>
              </a:r>
              <a:r>
                <a:rPr lang="en-US" altLang="en-US" sz="1800" b="0">
                  <a:solidFill>
                    <a:srgbClr val="CC00CC"/>
                  </a:solidFill>
                  <a:sym typeface="Symbol" panose="05050102010706020507" pitchFamily="18" charset="2"/>
                </a:rPr>
                <a:t></a:t>
              </a:r>
              <a:r>
                <a:rPr lang="en-US" altLang="en-US" sz="1800" b="0" i="1">
                  <a:solidFill>
                    <a:srgbClr val="CC00CC"/>
                  </a:solidFill>
                </a:rPr>
                <a:t>T</a:t>
              </a:r>
              <a:r>
                <a:rPr lang="en-US" altLang="en-US" sz="1800" b="0" baseline="-25000">
                  <a:solidFill>
                    <a:srgbClr val="CC00CC"/>
                  </a:solidFill>
                </a:rPr>
                <a:t>avg</a:t>
              </a:r>
              <a:r>
                <a:rPr lang="en-US" altLang="en-US" sz="1800" b="0">
                  <a:solidFill>
                    <a:srgbClr val="CC00CC"/>
                  </a:solidFill>
                </a:rPr>
                <a:t>.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A733CB8-463D-4EB4-B2BA-B0F57B514404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</a:t>
            </a:fld>
            <a:endParaRPr lang="en-US" altLang="en-US" sz="1400" smtClean="0"/>
          </a:p>
        </p:txBody>
      </p:sp>
      <p:sp>
        <p:nvSpPr>
          <p:cNvPr id="10243" name="Rectangle 5"/>
          <p:cNvSpPr>
            <a:spLocks noChangeArrowheads="1"/>
          </p:cNvSpPr>
          <p:nvPr/>
        </p:nvSpPr>
        <p:spPr bwMode="auto">
          <a:xfrm>
            <a:off x="4876800" y="838200"/>
            <a:ext cx="3581400" cy="494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tr-TR" altLang="en-US" sz="2000" b="0"/>
              <a:t>W</a:t>
            </a:r>
            <a:r>
              <a:rPr lang="en-US" altLang="en-US" sz="2000" b="0"/>
              <a:t>e turn on the fan on hot</a:t>
            </a:r>
            <a:r>
              <a:rPr lang="tr-TR" altLang="en-US" sz="2000" b="0"/>
              <a:t> </a:t>
            </a:r>
            <a:r>
              <a:rPr lang="en-US" altLang="en-US" sz="2000" b="0"/>
              <a:t>summer days to help our body cool more effectively.</a:t>
            </a:r>
            <a:r>
              <a:rPr lang="tr-TR" altLang="en-US" sz="2000" b="0"/>
              <a:t> </a:t>
            </a:r>
            <a:r>
              <a:rPr lang="en-US" altLang="en-US" sz="2000" b="0"/>
              <a:t>The higher the fan</a:t>
            </a:r>
            <a:r>
              <a:rPr lang="tr-TR" altLang="en-US" sz="2000" b="0"/>
              <a:t> </a:t>
            </a:r>
            <a:r>
              <a:rPr lang="en-US" altLang="en-US" sz="2000" b="0"/>
              <a:t>speed, the better we feel.</a:t>
            </a:r>
            <a:endParaRPr lang="tr-TR" altLang="en-US" sz="20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en-US" altLang="en-US" sz="2000" b="0">
                <a:solidFill>
                  <a:srgbClr val="CC00CC"/>
                </a:solidFill>
              </a:rPr>
              <a:t>We </a:t>
            </a:r>
            <a:r>
              <a:rPr lang="en-US" altLang="en-US" sz="2000" b="0" i="1">
                <a:solidFill>
                  <a:srgbClr val="CC00CC"/>
                </a:solidFill>
              </a:rPr>
              <a:t>stir </a:t>
            </a:r>
            <a:r>
              <a:rPr lang="en-US" altLang="en-US" sz="2000" b="0">
                <a:solidFill>
                  <a:srgbClr val="CC00CC"/>
                </a:solidFill>
              </a:rPr>
              <a:t>our soup and </a:t>
            </a:r>
            <a:r>
              <a:rPr lang="en-US" altLang="en-US" sz="2000" b="0" i="1">
                <a:solidFill>
                  <a:srgbClr val="CC00CC"/>
                </a:solidFill>
              </a:rPr>
              <a:t>blow </a:t>
            </a:r>
            <a:r>
              <a:rPr lang="en-US" altLang="en-US" sz="2000" b="0">
                <a:solidFill>
                  <a:srgbClr val="CC00CC"/>
                </a:solidFill>
              </a:rPr>
              <a:t>on a hot slice of pizza to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make them cool faster.</a:t>
            </a:r>
            <a:endParaRPr lang="tr-TR" altLang="en-US" sz="2000" b="0">
              <a:solidFill>
                <a:srgbClr val="CC00CC"/>
              </a:solidFill>
            </a:endParaRPr>
          </a:p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en-US" altLang="en-US" sz="2000" b="0"/>
              <a:t>The air on windy winter days feels much colder than it</a:t>
            </a:r>
            <a:r>
              <a:rPr lang="tr-TR" altLang="en-US" sz="2000" b="0"/>
              <a:t> </a:t>
            </a:r>
            <a:r>
              <a:rPr lang="en-US" altLang="en-US" sz="2000" b="0"/>
              <a:t>actually is. </a:t>
            </a:r>
            <a:endParaRPr lang="tr-TR" altLang="en-US" sz="20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en-US" altLang="en-US" sz="2000" b="0">
                <a:solidFill>
                  <a:srgbClr val="CC00CC"/>
                </a:solidFill>
              </a:rPr>
              <a:t>The simplest solution to heating problems in electronics packaging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is to use a large enough fan.</a:t>
            </a:r>
          </a:p>
        </p:txBody>
      </p:sp>
      <p:sp>
        <p:nvSpPr>
          <p:cNvPr id="10244" name="Rectangle 6"/>
          <p:cNvSpPr>
            <a:spLocks noChangeArrowheads="1"/>
          </p:cNvSpPr>
          <p:nvPr/>
        </p:nvSpPr>
        <p:spPr bwMode="auto">
          <a:xfrm>
            <a:off x="609600" y="381000"/>
            <a:ext cx="2946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000">
                <a:solidFill>
                  <a:srgbClr val="3333FF"/>
                </a:solidFill>
              </a:rPr>
              <a:t>C</a:t>
            </a:r>
            <a:r>
              <a:rPr lang="en-US" altLang="en-US" sz="2000">
                <a:solidFill>
                  <a:srgbClr val="3333FF"/>
                </a:solidFill>
              </a:rPr>
              <a:t>onvection in daily life</a:t>
            </a:r>
          </a:p>
        </p:txBody>
      </p:sp>
      <p:pic>
        <p:nvPicPr>
          <p:cNvPr id="1024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990600"/>
            <a:ext cx="41338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0E9AA136-D7A0-4E0D-A1F6-1A15A5A4BE05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50</a:t>
            </a:fld>
            <a:endParaRPr lang="en-US" altLang="en-US" sz="1400" smtClean="0"/>
          </a:p>
        </p:txBody>
      </p:sp>
      <p:pic>
        <p:nvPicPr>
          <p:cNvPr id="5837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2454275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343400"/>
            <a:ext cx="3024188" cy="228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Rectangle 4"/>
          <p:cNvSpPr>
            <a:spLocks noChangeArrowheads="1"/>
          </p:cNvSpPr>
          <p:nvPr/>
        </p:nvSpPr>
        <p:spPr bwMode="auto">
          <a:xfrm>
            <a:off x="3352800" y="5791200"/>
            <a:ext cx="25908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Energy interactions for a differential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control volume in a tube.</a:t>
            </a:r>
          </a:p>
        </p:txBody>
      </p:sp>
      <p:pic>
        <p:nvPicPr>
          <p:cNvPr id="5837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838200"/>
            <a:ext cx="1090613" cy="33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5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838200"/>
            <a:ext cx="2076450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6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22653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7" name="Rectangle 8"/>
          <p:cNvSpPr>
            <a:spLocks noChangeArrowheads="1"/>
          </p:cNvSpPr>
          <p:nvPr/>
        </p:nvSpPr>
        <p:spPr bwMode="auto">
          <a:xfrm>
            <a:off x="304800" y="2025650"/>
            <a:ext cx="3886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3333FF"/>
                </a:solidFill>
              </a:rPr>
              <a:t>Integrating from </a:t>
            </a:r>
            <a:r>
              <a:rPr lang="en-US" altLang="en-US" sz="1800" b="0" i="1">
                <a:solidFill>
                  <a:srgbClr val="3333FF"/>
                </a:solidFill>
              </a:rPr>
              <a:t>x </a:t>
            </a:r>
            <a:r>
              <a:rPr lang="tr-TR" altLang="en-US" sz="1800" b="0" i="1">
                <a:solidFill>
                  <a:srgbClr val="3333FF"/>
                </a:solidFill>
              </a:rPr>
              <a:t>=</a:t>
            </a:r>
            <a:r>
              <a:rPr lang="en-US" altLang="en-US" sz="1800" b="0">
                <a:solidFill>
                  <a:srgbClr val="3333FF"/>
                </a:solidFill>
              </a:rPr>
              <a:t> 0 (tube inlet</a:t>
            </a:r>
            <a:r>
              <a:rPr lang="tr-TR" altLang="en-US" sz="1800" b="0">
                <a:solidFill>
                  <a:srgbClr val="3333FF"/>
                </a:solidFill>
              </a:rPr>
              <a:t>,   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m</a:t>
            </a:r>
            <a:r>
              <a:rPr lang="tr-TR" altLang="en-US" sz="1800" b="0" i="1">
                <a:solidFill>
                  <a:srgbClr val="3333FF"/>
                </a:solidFill>
              </a:rPr>
              <a:t> =</a:t>
            </a:r>
            <a:r>
              <a:rPr lang="en-US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i</a:t>
            </a:r>
            <a:r>
              <a:rPr lang="en-US" altLang="en-US" sz="1800" b="0">
                <a:solidFill>
                  <a:srgbClr val="3333FF"/>
                </a:solidFill>
              </a:rPr>
              <a:t>) to </a:t>
            </a:r>
            <a:r>
              <a:rPr lang="en-US" altLang="en-US" sz="1800" b="0" i="1">
                <a:solidFill>
                  <a:srgbClr val="3333FF"/>
                </a:solidFill>
              </a:rPr>
              <a:t>x </a:t>
            </a:r>
            <a:r>
              <a:rPr lang="tr-TR" altLang="en-US" sz="1800" b="0" i="1">
                <a:solidFill>
                  <a:srgbClr val="3333FF"/>
                </a:solidFill>
              </a:rPr>
              <a:t>=</a:t>
            </a:r>
            <a:r>
              <a:rPr lang="en-US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L </a:t>
            </a:r>
            <a:r>
              <a:rPr lang="en-US" altLang="en-US" sz="1800" b="0">
                <a:solidFill>
                  <a:srgbClr val="3333FF"/>
                </a:solidFill>
              </a:rPr>
              <a:t>(tube exit</a:t>
            </a:r>
            <a:r>
              <a:rPr lang="tr-TR" altLang="en-US" sz="1800" b="0">
                <a:solidFill>
                  <a:srgbClr val="3333FF"/>
                </a:solidFill>
              </a:rPr>
              <a:t>, 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m</a:t>
            </a:r>
            <a:r>
              <a:rPr lang="en-US" altLang="en-US" sz="1800" b="0" i="1">
                <a:solidFill>
                  <a:srgbClr val="3333FF"/>
                </a:solidFill>
              </a:rPr>
              <a:t> </a:t>
            </a:r>
            <a:r>
              <a:rPr lang="tr-TR" altLang="en-US" sz="1800" b="0" i="1">
                <a:solidFill>
                  <a:srgbClr val="3333FF"/>
                </a:solidFill>
              </a:rPr>
              <a:t>=</a:t>
            </a:r>
            <a:r>
              <a:rPr lang="en-US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e</a:t>
            </a:r>
            <a:r>
              <a:rPr lang="en-US" altLang="en-US" sz="1800" b="0">
                <a:solidFill>
                  <a:srgbClr val="3333FF"/>
                </a:solidFill>
              </a:rPr>
              <a:t>)</a:t>
            </a:r>
          </a:p>
        </p:txBody>
      </p:sp>
      <p:pic>
        <p:nvPicPr>
          <p:cNvPr id="58378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743200"/>
            <a:ext cx="19240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9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505200"/>
            <a:ext cx="3895725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0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81000"/>
            <a:ext cx="3933825" cy="427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81" name="Rectangle 12"/>
          <p:cNvSpPr>
            <a:spLocks noChangeArrowheads="1"/>
          </p:cNvSpPr>
          <p:nvPr/>
        </p:nvSpPr>
        <p:spPr bwMode="auto">
          <a:xfrm>
            <a:off x="4800600" y="4646613"/>
            <a:ext cx="38862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The variation of the </a:t>
            </a:r>
            <a:r>
              <a:rPr lang="en-US" altLang="en-US" sz="1800" b="0" i="1">
                <a:solidFill>
                  <a:srgbClr val="0000CC"/>
                </a:solidFill>
              </a:rPr>
              <a:t>mean fluid</a:t>
            </a:r>
            <a:r>
              <a:rPr lang="tr-TR" altLang="en-US" sz="1800" b="0" i="1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temperature along the tube for the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case of constant temperature.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6F6C8866-4886-401E-875E-D46C9E52D431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51</a:t>
            </a:fld>
            <a:endParaRPr lang="en-US" altLang="en-US" sz="1400" smtClean="0"/>
          </a:p>
        </p:txBody>
      </p:sp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150653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25" y="304800"/>
            <a:ext cx="4918075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838" y="2209800"/>
            <a:ext cx="4170362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533400" y="5438775"/>
            <a:ext cx="41148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An NTU greater than 5 indicates that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the fluid flowing in a tube will reach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the surface temperature at the exit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regardless of the inlet temperature.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6934200" y="228600"/>
            <a:ext cx="14478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3333FF"/>
                </a:solidFill>
              </a:rPr>
              <a:t>log mean temperature difference</a:t>
            </a:r>
          </a:p>
        </p:txBody>
      </p:sp>
      <p:sp>
        <p:nvSpPr>
          <p:cNvPr id="59400" name="Rectangle 8"/>
          <p:cNvSpPr>
            <a:spLocks noChangeArrowheads="1"/>
          </p:cNvSpPr>
          <p:nvPr/>
        </p:nvSpPr>
        <p:spPr bwMode="auto">
          <a:xfrm>
            <a:off x="228600" y="1219200"/>
            <a:ext cx="4114800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>
                <a:solidFill>
                  <a:srgbClr val="CC00CC"/>
                </a:solidFill>
              </a:rPr>
              <a:t>NTU</a:t>
            </a:r>
            <a:r>
              <a:rPr lang="en-US" altLang="en-US" sz="1800" b="0"/>
              <a:t>: </a:t>
            </a:r>
            <a:r>
              <a:rPr lang="en-US" altLang="en-US" sz="1800" b="0" i="1">
                <a:solidFill>
                  <a:srgbClr val="3333FF"/>
                </a:solidFill>
              </a:rPr>
              <a:t>Number of transfer units.</a:t>
            </a:r>
            <a:r>
              <a:rPr lang="tr-TR" altLang="en-US" sz="1800" b="0" i="1"/>
              <a:t> </a:t>
            </a:r>
            <a:r>
              <a:rPr lang="en-US" altLang="en-US" sz="1800" b="0"/>
              <a:t>A measure of the effectiveness of the heat transfer systems. 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For NTU = 5, </a:t>
            </a:r>
            <a:r>
              <a:rPr lang="en-US" altLang="en-US" sz="1800" b="0" i="1">
                <a:solidFill>
                  <a:srgbClr val="CC00CC"/>
                </a:solidFill>
              </a:rPr>
              <a:t>T</a:t>
            </a:r>
            <a:r>
              <a:rPr lang="en-US" altLang="en-US" sz="1800" b="0" i="1" baseline="-25000">
                <a:solidFill>
                  <a:srgbClr val="CC00CC"/>
                </a:solidFill>
              </a:rPr>
              <a:t>e</a:t>
            </a:r>
            <a:r>
              <a:rPr lang="en-US" altLang="en-US" sz="1800" b="0" i="1">
                <a:solidFill>
                  <a:srgbClr val="CC00CC"/>
                </a:solidFill>
              </a:rPr>
              <a:t> =</a:t>
            </a:r>
            <a:r>
              <a:rPr lang="en-US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T</a:t>
            </a:r>
            <a:r>
              <a:rPr lang="en-US" altLang="en-US" sz="1800" b="0" i="1" baseline="-25000">
                <a:solidFill>
                  <a:srgbClr val="CC00CC"/>
                </a:solidFill>
              </a:rPr>
              <a:t>s</a:t>
            </a:r>
            <a:r>
              <a:rPr lang="tr-TR" altLang="en-US" sz="1800" b="0" i="1">
                <a:solidFill>
                  <a:srgbClr val="CC00CC"/>
                </a:solidFill>
              </a:rPr>
              <a:t>, </a:t>
            </a:r>
            <a:r>
              <a:rPr lang="tr-TR" altLang="en-US" sz="1800" b="0">
                <a:solidFill>
                  <a:srgbClr val="CC00CC"/>
                </a:solidFill>
              </a:rPr>
              <a:t>and the limit for heat transfer is reached.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/>
              <a:t>A small</a:t>
            </a:r>
            <a:r>
              <a:rPr lang="tr-TR" altLang="en-US" sz="1800" b="0"/>
              <a:t> </a:t>
            </a:r>
            <a:r>
              <a:rPr lang="en-US" altLang="en-US" sz="1800" b="0"/>
              <a:t>value of NTU</a:t>
            </a:r>
            <a:r>
              <a:rPr lang="tr-TR" altLang="en-US" sz="1800" b="0"/>
              <a:t> </a:t>
            </a:r>
            <a:r>
              <a:rPr lang="en-US" altLang="en-US" sz="1800" b="0"/>
              <a:t>indicates more opportunities for heat</a:t>
            </a:r>
            <a:r>
              <a:rPr lang="tr-TR" altLang="en-US" sz="1800" b="0"/>
              <a:t> </a:t>
            </a:r>
            <a:r>
              <a:rPr lang="en-US" altLang="en-US" sz="1800" b="0"/>
              <a:t>transfer</a:t>
            </a:r>
            <a:r>
              <a:rPr lang="tr-TR" altLang="en-US" sz="1800" b="0"/>
              <a:t>.</a:t>
            </a:r>
            <a:endParaRPr lang="en-US" altLang="en-US" sz="1800" b="0">
              <a:solidFill>
                <a:srgbClr val="CC00CC"/>
              </a:solidFill>
            </a:endParaRP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  <a:sym typeface="Symbol" panose="05050102010706020507" pitchFamily="18" charset="2"/>
              </a:rPr>
              <a:t></a:t>
            </a:r>
            <a:r>
              <a:rPr lang="en-US" altLang="en-US" sz="1800" b="0" i="1">
                <a:solidFill>
                  <a:srgbClr val="CC00CC"/>
                </a:solidFill>
                <a:sym typeface="Symbol" panose="05050102010706020507" pitchFamily="18" charset="2"/>
              </a:rPr>
              <a:t>T</a:t>
            </a:r>
            <a:r>
              <a:rPr lang="en-US" altLang="en-US" sz="1800" b="0" baseline="-25000">
                <a:solidFill>
                  <a:srgbClr val="CC00CC"/>
                </a:solidFill>
              </a:rPr>
              <a:t>ln</a:t>
            </a:r>
            <a:r>
              <a:rPr lang="en-US" altLang="en-US" sz="1800" b="0">
                <a:solidFill>
                  <a:srgbClr val="CC00CC"/>
                </a:solidFill>
              </a:rPr>
              <a:t> is an </a:t>
            </a:r>
            <a:r>
              <a:rPr lang="en-US" altLang="en-US" sz="1800" b="0" i="1">
                <a:solidFill>
                  <a:srgbClr val="CC00CC"/>
                </a:solidFill>
              </a:rPr>
              <a:t>exact </a:t>
            </a:r>
            <a:r>
              <a:rPr lang="en-US" altLang="en-US" sz="1800" b="0">
                <a:solidFill>
                  <a:srgbClr val="CC00CC"/>
                </a:solidFill>
              </a:rPr>
              <a:t>representation of the </a:t>
            </a:r>
            <a:r>
              <a:rPr lang="en-US" altLang="en-US" sz="1800" b="0" i="1">
                <a:solidFill>
                  <a:srgbClr val="CC00CC"/>
                </a:solidFill>
              </a:rPr>
              <a:t>average temperature difference </a:t>
            </a:r>
            <a:r>
              <a:rPr lang="en-US" altLang="en-US" sz="1800" b="0">
                <a:solidFill>
                  <a:srgbClr val="CC00CC"/>
                </a:solidFill>
              </a:rPr>
              <a:t>between the fluid and the surface.</a:t>
            </a:r>
            <a:r>
              <a:rPr lang="en-US" altLang="en-US" sz="1800" b="0"/>
              <a:t> 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/>
              <a:t>When </a:t>
            </a:r>
            <a:r>
              <a:rPr lang="en-US" altLang="en-US" sz="1800" b="0">
                <a:sym typeface="Symbol" panose="05050102010706020507" pitchFamily="18" charset="2"/>
              </a:rPr>
              <a:t></a:t>
            </a:r>
            <a:r>
              <a:rPr lang="en-US" altLang="en-US" sz="1800" b="0" i="1"/>
              <a:t>T</a:t>
            </a:r>
            <a:r>
              <a:rPr lang="en-US" altLang="en-US" sz="1800" b="0" i="1" baseline="-25000"/>
              <a:t>e</a:t>
            </a:r>
            <a:r>
              <a:rPr lang="en-US" altLang="en-US" sz="1800" b="0" i="1"/>
              <a:t> </a:t>
            </a:r>
            <a:r>
              <a:rPr lang="en-US" altLang="en-US" sz="1800" b="0"/>
              <a:t>differs from </a:t>
            </a:r>
            <a:r>
              <a:rPr lang="en-US" altLang="en-US" sz="1800" b="0">
                <a:sym typeface="Symbol" panose="05050102010706020507" pitchFamily="18" charset="2"/>
              </a:rPr>
              <a:t></a:t>
            </a:r>
            <a:r>
              <a:rPr lang="en-US" altLang="en-US" sz="1800" b="0" i="1"/>
              <a:t>T</a:t>
            </a:r>
            <a:r>
              <a:rPr lang="en-US" altLang="en-US" sz="1800" b="0" i="1" baseline="-25000"/>
              <a:t>i</a:t>
            </a:r>
            <a:r>
              <a:rPr lang="en-US" altLang="en-US" sz="1800" b="0" i="1"/>
              <a:t> </a:t>
            </a:r>
            <a:r>
              <a:rPr lang="en-US" altLang="en-US" sz="1800" b="0"/>
              <a:t>by no more than 40 percent, the error in using the arithmetic mean</a:t>
            </a:r>
            <a:r>
              <a:rPr lang="tr-TR" altLang="en-US" sz="1800" b="0"/>
              <a:t> </a:t>
            </a:r>
            <a:r>
              <a:rPr lang="en-US" altLang="en-US" sz="1800" b="0"/>
              <a:t>temperature difference is less than 1 percent.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988F320-76D0-4146-9A01-C40F1597E1D2}" type="slidenum">
              <a:rPr lang="en-US" altLang="en-US" b="0" smtClean="0"/>
              <a:pPr/>
              <a:t>52</a:t>
            </a:fld>
            <a:endParaRPr lang="en-US" altLang="en-US" b="0" smtClean="0"/>
          </a:p>
        </p:txBody>
      </p:sp>
      <p:sp>
        <p:nvSpPr>
          <p:cNvPr id="60419" name="TextBox 2"/>
          <p:cNvSpPr txBox="1">
            <a:spLocks noChangeArrowheads="1"/>
          </p:cNvSpPr>
          <p:nvPr/>
        </p:nvSpPr>
        <p:spPr bwMode="auto">
          <a:xfrm>
            <a:off x="609600" y="685800"/>
            <a:ext cx="1133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Example</a:t>
            </a:r>
          </a:p>
        </p:txBody>
      </p:sp>
      <p:sp>
        <p:nvSpPr>
          <p:cNvPr id="60420" name="Rectangle 3"/>
          <p:cNvSpPr>
            <a:spLocks noChangeArrowheads="1"/>
          </p:cNvSpPr>
          <p:nvPr/>
        </p:nvSpPr>
        <p:spPr bwMode="auto">
          <a:xfrm>
            <a:off x="533400" y="1371600"/>
            <a:ext cx="8153400" cy="303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5000"/>
              </a:lnSpc>
            </a:pPr>
            <a:r>
              <a:rPr lang="en-US" altLang="en-US" sz="2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Air at atmospheric pressure and 27</a:t>
            </a:r>
            <a:r>
              <a:rPr lang="en-US" altLang="en-US" sz="2800" baseline="30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altLang="en-US" sz="2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enters a 12 m long, 1.5 cm ID tube with a mass flow rate of 0.1 kg/s. The tube surface is maintained at a uniform temperature of 80</a:t>
            </a:r>
            <a:r>
              <a:rPr lang="en-US" altLang="en-US" sz="2800" baseline="30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altLang="en-US" sz="2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 Determine,</a:t>
            </a:r>
          </a:p>
          <a:p>
            <a:pPr lvl="1">
              <a:lnSpc>
                <a:spcPct val="115000"/>
              </a:lnSpc>
              <a:buFont typeface="Arial" panose="020B0604020202020204" pitchFamily="34" charset="0"/>
              <a:buAutoNum type="romanLcPeriod"/>
            </a:pPr>
            <a:r>
              <a:rPr lang="en-US" altLang="en-US" sz="2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average heat transfer coefficient,</a:t>
            </a:r>
          </a:p>
          <a:p>
            <a:pPr lvl="1">
              <a:lnSpc>
                <a:spcPct val="115000"/>
              </a:lnSpc>
              <a:buFont typeface="Arial" panose="020B0604020202020204" pitchFamily="34" charset="0"/>
              <a:buAutoNum type="romanLcPeriod"/>
            </a:pPr>
            <a:r>
              <a:rPr lang="en-US" altLang="en-US" sz="2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rate of heat transfer to the air.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41BD6281-A441-4B53-B68E-B817B2C78D9B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53</a:t>
            </a:fld>
            <a:endParaRPr lang="en-US" altLang="en-US" sz="1400" smtClean="0"/>
          </a:p>
        </p:txBody>
      </p:sp>
      <p:pic>
        <p:nvPicPr>
          <p:cNvPr id="6144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838200"/>
            <a:ext cx="3668713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2492375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52600"/>
            <a:ext cx="3857625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6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14600"/>
            <a:ext cx="2227263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7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352800"/>
            <a:ext cx="4351338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8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114800"/>
            <a:ext cx="1090613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9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572000"/>
            <a:ext cx="196215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50" name="Rectangle 11"/>
          <p:cNvSpPr>
            <a:spLocks noChangeArrowheads="1"/>
          </p:cNvSpPr>
          <p:nvPr/>
        </p:nvSpPr>
        <p:spPr bwMode="auto">
          <a:xfrm>
            <a:off x="4800600" y="5332413"/>
            <a:ext cx="38862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The differential volume element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used in the derivation of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energy balance relation.</a:t>
            </a:r>
          </a:p>
        </p:txBody>
      </p:sp>
      <p:sp>
        <p:nvSpPr>
          <p:cNvPr id="61451" name="Rectangle 12"/>
          <p:cNvSpPr>
            <a:spLocks noChangeArrowheads="1"/>
          </p:cNvSpPr>
          <p:nvPr/>
        </p:nvSpPr>
        <p:spPr bwMode="auto">
          <a:xfrm>
            <a:off x="304800" y="5362575"/>
            <a:ext cx="41148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1800" b="0" i="1">
                <a:solidFill>
                  <a:srgbClr val="CC00CC"/>
                </a:solidFill>
              </a:rPr>
              <a:t>T</a:t>
            </a:r>
            <a:r>
              <a:rPr lang="en-US" altLang="en-US" sz="1800" b="0" i="1">
                <a:solidFill>
                  <a:srgbClr val="CC00CC"/>
                </a:solidFill>
              </a:rPr>
              <a:t>he rate of net energy transfer to the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control volume by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mass flow is equal to the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net rate of heat conduction in the radial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direction.</a:t>
            </a:r>
          </a:p>
        </p:txBody>
      </p:sp>
      <p:pic>
        <p:nvPicPr>
          <p:cNvPr id="61452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600200"/>
            <a:ext cx="3933825" cy="36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53" name="Rectangle 2"/>
          <p:cNvSpPr>
            <a:spLocks noChangeArrowheads="1"/>
          </p:cNvSpPr>
          <p:nvPr/>
        </p:nvSpPr>
        <p:spPr bwMode="auto">
          <a:xfrm>
            <a:off x="304800" y="152400"/>
            <a:ext cx="8575675" cy="57943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>
                <a:solidFill>
                  <a:srgbClr val="FF0000"/>
                </a:solidFill>
              </a:rPr>
              <a:t>19-7 </a:t>
            </a:r>
            <a:r>
              <a:rPr lang="en-US" altLang="en-US">
                <a:solidFill>
                  <a:srgbClr val="FF0000"/>
                </a:solidFill>
              </a:rPr>
              <a:t>LAMINAR FLOW IN TUBES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1D89A4CF-7E2C-4C1A-9629-585D657B4F70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54</a:t>
            </a:fld>
            <a:endParaRPr lang="en-US" altLang="en-US" sz="1400" smtClean="0"/>
          </a:p>
        </p:txBody>
      </p:sp>
      <p:sp>
        <p:nvSpPr>
          <p:cNvPr id="62467" name="Rectangle 2"/>
          <p:cNvSpPr>
            <a:spLocks noChangeArrowheads="1"/>
          </p:cNvSpPr>
          <p:nvPr/>
        </p:nvSpPr>
        <p:spPr bwMode="auto">
          <a:xfrm>
            <a:off x="381000" y="152400"/>
            <a:ext cx="4164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Constant Surface Heat Flux</a:t>
            </a:r>
          </a:p>
        </p:txBody>
      </p:sp>
      <p:pic>
        <p:nvPicPr>
          <p:cNvPr id="6246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85800"/>
            <a:ext cx="3743325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26447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09800"/>
            <a:ext cx="3060700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1" name="Rectangle 6"/>
          <p:cNvSpPr>
            <a:spLocks noChangeArrowheads="1"/>
          </p:cNvSpPr>
          <p:nvPr/>
        </p:nvSpPr>
        <p:spPr bwMode="auto">
          <a:xfrm>
            <a:off x="381000" y="2971800"/>
            <a:ext cx="36576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1800" b="0">
                <a:solidFill>
                  <a:srgbClr val="3333FF"/>
                </a:solidFill>
              </a:rPr>
              <a:t>A</a:t>
            </a:r>
            <a:r>
              <a:rPr lang="en-US" altLang="en-US" sz="1800" b="0">
                <a:solidFill>
                  <a:srgbClr val="3333FF"/>
                </a:solidFill>
              </a:rPr>
              <a:t>pplying the boundary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conditions </a:t>
            </a:r>
            <a:r>
              <a:rPr lang="en-US" altLang="en-US" sz="1800" b="0">
                <a:solidFill>
                  <a:srgbClr val="3333FF"/>
                </a:solidFill>
                <a:sym typeface="Symbol" panose="05050102010706020507" pitchFamily="18" charset="2"/>
              </a:rPr>
              <a:t>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>
                <a:solidFill>
                  <a:srgbClr val="3333FF"/>
                </a:solidFill>
              </a:rPr>
              <a:t>/</a:t>
            </a:r>
            <a:r>
              <a:rPr lang="en-US" altLang="en-US" sz="1800" b="0">
                <a:solidFill>
                  <a:srgbClr val="3333FF"/>
                </a:solidFill>
                <a:sym typeface="Symbol" panose="05050102010706020507" pitchFamily="18" charset="2"/>
              </a:rPr>
              <a:t></a:t>
            </a:r>
            <a:r>
              <a:rPr lang="en-US" altLang="en-US" sz="1800" b="0" i="1">
                <a:solidFill>
                  <a:srgbClr val="3333FF"/>
                </a:solidFill>
              </a:rPr>
              <a:t>x </a:t>
            </a:r>
            <a:r>
              <a:rPr lang="tr-TR" altLang="en-US" sz="1800" b="0" i="1">
                <a:solidFill>
                  <a:srgbClr val="3333FF"/>
                </a:solidFill>
              </a:rPr>
              <a:t>=</a:t>
            </a:r>
            <a:r>
              <a:rPr lang="en-US" altLang="en-US" sz="1800" b="0">
                <a:solidFill>
                  <a:srgbClr val="3333FF"/>
                </a:solidFill>
              </a:rPr>
              <a:t> 0 at </a:t>
            </a:r>
            <a:r>
              <a:rPr lang="en-US" altLang="en-US" sz="1800" b="0" i="1">
                <a:solidFill>
                  <a:srgbClr val="3333FF"/>
                </a:solidFill>
              </a:rPr>
              <a:t>r </a:t>
            </a:r>
            <a:r>
              <a:rPr lang="tr-TR" altLang="en-US" sz="1800" b="0" i="1">
                <a:solidFill>
                  <a:srgbClr val="3333FF"/>
                </a:solidFill>
              </a:rPr>
              <a:t>=</a:t>
            </a:r>
            <a:r>
              <a:rPr lang="en-US" altLang="en-US" sz="1800" b="0">
                <a:solidFill>
                  <a:srgbClr val="3333FF"/>
                </a:solidFill>
              </a:rPr>
              <a:t> 0 (because of symmetry) and </a:t>
            </a:r>
            <a:r>
              <a:rPr lang="en-US" altLang="en-US" sz="1800" b="0" i="1">
                <a:solidFill>
                  <a:srgbClr val="3333FF"/>
                </a:solidFill>
              </a:rPr>
              <a:t>T </a:t>
            </a:r>
            <a:r>
              <a:rPr lang="tr-TR" altLang="en-US" sz="1800" b="0" i="1">
                <a:solidFill>
                  <a:srgbClr val="3333FF"/>
                </a:solidFill>
              </a:rPr>
              <a:t>=</a:t>
            </a:r>
            <a:r>
              <a:rPr lang="en-US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s</a:t>
            </a:r>
            <a:r>
              <a:rPr lang="en-US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at </a:t>
            </a:r>
            <a:r>
              <a:rPr lang="en-US" altLang="en-US" sz="1800" b="0" i="1">
                <a:solidFill>
                  <a:srgbClr val="3333FF"/>
                </a:solidFill>
              </a:rPr>
              <a:t>r </a:t>
            </a:r>
            <a:r>
              <a:rPr lang="tr-TR" altLang="en-US" sz="1800" b="0" i="1">
                <a:solidFill>
                  <a:srgbClr val="3333FF"/>
                </a:solidFill>
              </a:rPr>
              <a:t>=</a:t>
            </a:r>
            <a:r>
              <a:rPr lang="en-US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R</a:t>
            </a:r>
          </a:p>
        </p:txBody>
      </p:sp>
      <p:pic>
        <p:nvPicPr>
          <p:cNvPr id="62472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86200"/>
            <a:ext cx="2909888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3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648200"/>
            <a:ext cx="1809750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4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410200"/>
            <a:ext cx="1697038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5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943600"/>
            <a:ext cx="26447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6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895600"/>
            <a:ext cx="48053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7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838" y="3421063"/>
            <a:ext cx="2265362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8" name="Rectangle 13"/>
          <p:cNvSpPr>
            <a:spLocks noChangeArrowheads="1"/>
          </p:cNvSpPr>
          <p:nvPr/>
        </p:nvSpPr>
        <p:spPr bwMode="auto">
          <a:xfrm>
            <a:off x="4114800" y="4191000"/>
            <a:ext cx="4724400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25000"/>
              </a:spcAft>
              <a:buClrTx/>
              <a:buFontTx/>
              <a:buNone/>
            </a:pPr>
            <a:r>
              <a:rPr lang="en-US" altLang="en-US" sz="1800" b="0"/>
              <a:t>Therefore, for fully developed laminar flow in a circular tube subjected to</a:t>
            </a:r>
            <a:r>
              <a:rPr lang="tr-TR" altLang="en-US" sz="1800" b="0"/>
              <a:t> </a:t>
            </a:r>
            <a:r>
              <a:rPr lang="en-US" altLang="en-US" sz="1800" b="0"/>
              <a:t>constant surface heat flux, the Nusselt</a:t>
            </a:r>
            <a:r>
              <a:rPr lang="tr-TR" altLang="en-US" sz="1800" b="0"/>
              <a:t> </a:t>
            </a:r>
            <a:r>
              <a:rPr lang="en-US" altLang="en-US" sz="1800" b="0"/>
              <a:t>number is a constant. 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spcAft>
                <a:spcPct val="25000"/>
              </a:spcAft>
              <a:buClrTx/>
              <a:buFontTx/>
              <a:buNone/>
            </a:pPr>
            <a:r>
              <a:rPr lang="en-US" altLang="en-US" sz="1800" b="0"/>
              <a:t>There is no</a:t>
            </a:r>
            <a:r>
              <a:rPr lang="tr-TR" altLang="en-US" sz="1800" b="0"/>
              <a:t> </a:t>
            </a:r>
            <a:r>
              <a:rPr lang="en-US" altLang="en-US" sz="1800" b="0"/>
              <a:t>dependence on the</a:t>
            </a:r>
            <a:r>
              <a:rPr lang="tr-TR" altLang="en-US" sz="1800" b="0"/>
              <a:t> </a:t>
            </a:r>
            <a:r>
              <a:rPr lang="en-US" altLang="en-US" sz="1800" b="0"/>
              <a:t>Reynolds or the Prandtl numbers.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3C01F570-4718-4E69-BCC2-B758917A974F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55</a:t>
            </a:fld>
            <a:endParaRPr lang="en-US" altLang="en-US" sz="1400" smtClean="0"/>
          </a:p>
        </p:txBody>
      </p:sp>
      <p:sp>
        <p:nvSpPr>
          <p:cNvPr id="63491" name="Rectangle 2"/>
          <p:cNvSpPr>
            <a:spLocks noChangeArrowheads="1"/>
          </p:cNvSpPr>
          <p:nvPr/>
        </p:nvSpPr>
        <p:spPr bwMode="auto">
          <a:xfrm>
            <a:off x="457200" y="228600"/>
            <a:ext cx="4640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Constant Surface Temperature</a:t>
            </a:r>
          </a:p>
        </p:txBody>
      </p:sp>
      <p:pic>
        <p:nvPicPr>
          <p:cNvPr id="6349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684463"/>
            <a:ext cx="4010025" cy="257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85800"/>
            <a:ext cx="7345363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4" name="Rectangle 5"/>
          <p:cNvSpPr>
            <a:spLocks noChangeArrowheads="1"/>
          </p:cNvSpPr>
          <p:nvPr/>
        </p:nvSpPr>
        <p:spPr bwMode="auto">
          <a:xfrm>
            <a:off x="457200" y="5240338"/>
            <a:ext cx="4114800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In laminar flow in a tube with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constant surface temperature,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both the </a:t>
            </a:r>
            <a:r>
              <a:rPr lang="en-US" altLang="en-US" sz="1800" b="0" i="1">
                <a:solidFill>
                  <a:srgbClr val="0000CC"/>
                </a:solidFill>
              </a:rPr>
              <a:t>friction factor </a:t>
            </a:r>
            <a:r>
              <a:rPr lang="en-US" altLang="en-US" sz="1800" b="0">
                <a:solidFill>
                  <a:srgbClr val="0000CC"/>
                </a:solidFill>
              </a:rPr>
              <a:t>and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the </a:t>
            </a:r>
            <a:r>
              <a:rPr lang="en-US" altLang="en-US" sz="1800" b="0" i="1">
                <a:solidFill>
                  <a:srgbClr val="0000CC"/>
                </a:solidFill>
              </a:rPr>
              <a:t>heat transfer coefficient</a:t>
            </a:r>
            <a:r>
              <a:rPr lang="tr-TR" altLang="en-US" sz="1800" b="0" i="1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remain constant in the fully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developed region.</a:t>
            </a:r>
          </a:p>
        </p:txBody>
      </p:sp>
      <p:sp>
        <p:nvSpPr>
          <p:cNvPr id="63495" name="Rectangle 6"/>
          <p:cNvSpPr>
            <a:spLocks noChangeArrowheads="1"/>
          </p:cNvSpPr>
          <p:nvPr/>
        </p:nvSpPr>
        <p:spPr bwMode="auto">
          <a:xfrm>
            <a:off x="457200" y="1371600"/>
            <a:ext cx="7772400" cy="125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The thermal conductivity </a:t>
            </a:r>
            <a:r>
              <a:rPr lang="en-US" altLang="en-US" sz="1800" b="0" i="1"/>
              <a:t>k </a:t>
            </a:r>
            <a:r>
              <a:rPr lang="en-US" altLang="en-US" sz="1800" b="0"/>
              <a:t>for use in the Nu relations should be evaluated</a:t>
            </a:r>
            <a:r>
              <a:rPr lang="tr-TR" altLang="en-US" sz="1800" b="0"/>
              <a:t> </a:t>
            </a:r>
            <a:r>
              <a:rPr lang="en-US" altLang="en-US" sz="1800" b="0"/>
              <a:t>at the bulk mean fluid temperature</a:t>
            </a:r>
            <a:r>
              <a:rPr lang="tr-TR" altLang="en-US" sz="1800" b="0"/>
              <a:t>.</a:t>
            </a:r>
            <a:r>
              <a:rPr lang="en-US" altLang="en-US" sz="1800" b="0"/>
              <a:t> </a:t>
            </a:r>
            <a:endParaRPr lang="tr-TR" altLang="en-US" sz="1800" b="0"/>
          </a:p>
          <a:p>
            <a:pPr eaLnBrk="1" hangingPunct="1">
              <a:spcBef>
                <a:spcPct val="10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For laminar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flow, the effect of </a:t>
            </a:r>
            <a:r>
              <a:rPr lang="en-US" altLang="en-US" sz="1800" b="0" i="1">
                <a:solidFill>
                  <a:srgbClr val="CC00CC"/>
                </a:solidFill>
              </a:rPr>
              <a:t>surface roughness </a:t>
            </a:r>
            <a:r>
              <a:rPr lang="en-US" altLang="en-US" sz="1800" b="0">
                <a:solidFill>
                  <a:srgbClr val="CC00CC"/>
                </a:solidFill>
              </a:rPr>
              <a:t>on the friction factor and the heat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transfer coefficient is negligible.</a:t>
            </a:r>
          </a:p>
        </p:txBody>
      </p:sp>
      <p:sp>
        <p:nvSpPr>
          <p:cNvPr id="63496" name="Rectangle 8"/>
          <p:cNvSpPr>
            <a:spLocks noChangeArrowheads="1"/>
          </p:cNvSpPr>
          <p:nvPr/>
        </p:nvSpPr>
        <p:spPr bwMode="auto">
          <a:xfrm>
            <a:off x="4724400" y="2743200"/>
            <a:ext cx="4114800" cy="349091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2200">
                <a:solidFill>
                  <a:srgbClr val="FF0000"/>
                </a:solidFill>
              </a:rPr>
              <a:t>Laminar Flow in Noncircular Tubes</a:t>
            </a:r>
            <a:r>
              <a:rPr lang="en-US" altLang="en-US" sz="2000"/>
              <a:t> </a:t>
            </a:r>
            <a:endParaRPr lang="tr-TR" altLang="en-US" sz="200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Nusselt number relations are given in </a:t>
            </a:r>
            <a:r>
              <a:rPr lang="tr-TR" altLang="en-US" sz="1800" b="0"/>
              <a:t>Ta</a:t>
            </a:r>
            <a:r>
              <a:rPr lang="en-US" altLang="en-US" sz="1800" b="0"/>
              <a:t>ble</a:t>
            </a:r>
            <a:r>
              <a:rPr lang="tr-TR" altLang="en-US" sz="1800" b="0"/>
              <a:t> 8-1</a:t>
            </a:r>
            <a:r>
              <a:rPr lang="en-US" altLang="en-US" sz="1800" b="0"/>
              <a:t> for </a:t>
            </a:r>
            <a:r>
              <a:rPr lang="en-US" altLang="en-US" sz="1800" b="0" i="1">
                <a:solidFill>
                  <a:srgbClr val="CC00CC"/>
                </a:solidFill>
              </a:rPr>
              <a:t>fully developed laminar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flow</a:t>
            </a:r>
            <a:r>
              <a:rPr lang="en-US" altLang="en-US" sz="1800" b="0" i="1"/>
              <a:t> </a:t>
            </a:r>
            <a:r>
              <a:rPr lang="en-US" altLang="en-US" sz="1800" b="0"/>
              <a:t>in tubes of various cross sections.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The Reynolds and Nusselt numbers for flow in these tubes are based on the </a:t>
            </a:r>
            <a:r>
              <a:rPr lang="en-US" altLang="en-US" sz="1800" b="0">
                <a:solidFill>
                  <a:srgbClr val="3333FF"/>
                </a:solidFill>
              </a:rPr>
              <a:t>hydraulic diameter </a:t>
            </a:r>
            <a:r>
              <a:rPr lang="en-US" altLang="en-US" sz="1800" b="0" i="1">
                <a:solidFill>
                  <a:srgbClr val="3333FF"/>
                </a:solidFill>
              </a:rPr>
              <a:t>D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h</a:t>
            </a:r>
            <a:r>
              <a:rPr lang="tr-TR" altLang="en-US" sz="1800" b="0" i="1">
                <a:solidFill>
                  <a:srgbClr val="3333FF"/>
                </a:solidFill>
              </a:rPr>
              <a:t> = </a:t>
            </a:r>
            <a:r>
              <a:rPr lang="en-US" altLang="en-US" sz="1800" b="0">
                <a:solidFill>
                  <a:srgbClr val="3333FF"/>
                </a:solidFill>
              </a:rPr>
              <a:t>4</a:t>
            </a:r>
            <a:r>
              <a:rPr lang="en-US" altLang="en-US" sz="1800" b="0" i="1">
                <a:solidFill>
                  <a:srgbClr val="3333FF"/>
                </a:solidFill>
              </a:rPr>
              <a:t>A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c</a:t>
            </a:r>
            <a:r>
              <a:rPr lang="en-US" altLang="en-US" sz="1800" b="0">
                <a:solidFill>
                  <a:srgbClr val="3333FF"/>
                </a:solidFill>
              </a:rPr>
              <a:t>/</a:t>
            </a:r>
            <a:r>
              <a:rPr lang="en-US" altLang="en-US" sz="1800" b="0" i="1">
                <a:solidFill>
                  <a:srgbClr val="3333FF"/>
                </a:solidFill>
              </a:rPr>
              <a:t>p</a:t>
            </a:r>
            <a:r>
              <a:rPr lang="en-US" altLang="en-US" sz="1800" b="0" i="1"/>
              <a:t>, </a:t>
            </a:r>
            <a:endParaRPr lang="en-US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Once the Nusselt number is available, the convection heat transfer coefficient</a:t>
            </a:r>
            <a:r>
              <a:rPr lang="tr-TR" altLang="en-US" sz="1800" b="0"/>
              <a:t> </a:t>
            </a:r>
            <a:r>
              <a:rPr lang="en-US" altLang="en-US" sz="1800" b="0"/>
              <a:t>is determined from </a:t>
            </a:r>
            <a:r>
              <a:rPr lang="en-US" altLang="en-US" sz="1800" b="0" i="1">
                <a:solidFill>
                  <a:srgbClr val="3333FF"/>
                </a:solidFill>
              </a:rPr>
              <a:t>h </a:t>
            </a:r>
            <a:r>
              <a:rPr lang="tr-TR" altLang="en-US" sz="1800" b="0" i="1">
                <a:solidFill>
                  <a:srgbClr val="3333FF"/>
                </a:solidFill>
              </a:rPr>
              <a:t>=</a:t>
            </a:r>
            <a:r>
              <a:rPr lang="en-US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k</a:t>
            </a:r>
            <a:r>
              <a:rPr lang="en-US" altLang="en-US" sz="1800" b="0">
                <a:solidFill>
                  <a:srgbClr val="3333FF"/>
                </a:solidFill>
              </a:rPr>
              <a:t>Nu/</a:t>
            </a:r>
            <a:r>
              <a:rPr lang="en-US" altLang="en-US" sz="1800" b="0" i="1">
                <a:solidFill>
                  <a:srgbClr val="3333FF"/>
                </a:solidFill>
              </a:rPr>
              <a:t>D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h</a:t>
            </a:r>
            <a:r>
              <a:rPr lang="en-US" altLang="en-US" sz="1800" b="0" i="1"/>
              <a:t>.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2F9182FE-D2B6-4A3F-BBFD-7B099BDFDE1B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56</a:t>
            </a:fld>
            <a:endParaRPr lang="en-US" altLang="en-US" sz="1400" smtClean="0"/>
          </a:p>
        </p:txBody>
      </p:sp>
      <p:pic>
        <p:nvPicPr>
          <p:cNvPr id="645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04800"/>
            <a:ext cx="5486400" cy="641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02BCB385-5F91-4221-A8CD-05F1ABCB2E24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57</a:t>
            </a:fld>
            <a:endParaRPr lang="en-US" altLang="en-US" sz="1400" smtClean="0"/>
          </a:p>
        </p:txBody>
      </p:sp>
      <p:sp>
        <p:nvSpPr>
          <p:cNvPr id="65539" name="Rectangle 2"/>
          <p:cNvSpPr>
            <a:spLocks noChangeArrowheads="1"/>
          </p:cNvSpPr>
          <p:nvPr/>
        </p:nvSpPr>
        <p:spPr bwMode="auto">
          <a:xfrm>
            <a:off x="304800" y="152400"/>
            <a:ext cx="7272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Developing Laminar Flow in the Entrance Region</a:t>
            </a:r>
          </a:p>
        </p:txBody>
      </p:sp>
      <p:grpSp>
        <p:nvGrpSpPr>
          <p:cNvPr id="65540" name="Group 18"/>
          <p:cNvGrpSpPr>
            <a:grpSpLocks/>
          </p:cNvGrpSpPr>
          <p:nvPr/>
        </p:nvGrpSpPr>
        <p:grpSpPr bwMode="auto">
          <a:xfrm>
            <a:off x="381000" y="3046413"/>
            <a:ext cx="8305800" cy="1601787"/>
            <a:chOff x="240" y="1919"/>
            <a:chExt cx="5232" cy="1009"/>
          </a:xfrm>
        </p:grpSpPr>
        <p:sp>
          <p:nvSpPr>
            <p:cNvPr id="65551" name="Rectangle 11"/>
            <p:cNvSpPr>
              <a:spLocks noChangeArrowheads="1"/>
            </p:cNvSpPr>
            <p:nvPr/>
          </p:nvSpPr>
          <p:spPr bwMode="auto">
            <a:xfrm>
              <a:off x="240" y="1919"/>
              <a:ext cx="5232" cy="1008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pic>
          <p:nvPicPr>
            <p:cNvPr id="65552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" y="2377"/>
              <a:ext cx="2239" cy="5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553" name="Rectangle 7"/>
            <p:cNvSpPr>
              <a:spLocks noChangeArrowheads="1"/>
            </p:cNvSpPr>
            <p:nvPr/>
          </p:nvSpPr>
          <p:spPr bwMode="auto">
            <a:xfrm>
              <a:off x="240" y="1919"/>
              <a:ext cx="504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1800" b="0">
                  <a:solidFill>
                    <a:srgbClr val="CC00CC"/>
                  </a:solidFill>
                </a:rPr>
                <a:t>When the difference between the surface and the fluid temperatures is</a:t>
              </a:r>
              <a:r>
                <a:rPr lang="tr-TR" altLang="en-US" sz="1800" b="0">
                  <a:solidFill>
                    <a:srgbClr val="CC00CC"/>
                  </a:solidFill>
                </a:rPr>
                <a:t> </a:t>
              </a:r>
              <a:r>
                <a:rPr lang="en-US" altLang="en-US" sz="1800" b="0">
                  <a:solidFill>
                    <a:srgbClr val="CC00CC"/>
                  </a:solidFill>
                </a:rPr>
                <a:t>large, it may be necessary to account for the variation of viscosity with temperature</a:t>
              </a:r>
              <a:r>
                <a:rPr lang="tr-TR" altLang="en-US" sz="1800" b="0">
                  <a:solidFill>
                    <a:srgbClr val="CC00CC"/>
                  </a:solidFill>
                </a:rPr>
                <a:t>:</a:t>
              </a:r>
              <a:endParaRPr lang="en-US" altLang="en-US" sz="1800" b="0">
                <a:solidFill>
                  <a:srgbClr val="CC00CC"/>
                </a:solidFill>
              </a:endParaRPr>
            </a:p>
          </p:txBody>
        </p:sp>
        <p:sp>
          <p:nvSpPr>
            <p:cNvPr id="65554" name="Rectangle 8"/>
            <p:cNvSpPr>
              <a:spLocks noChangeArrowheads="1"/>
            </p:cNvSpPr>
            <p:nvPr/>
          </p:nvSpPr>
          <p:spPr bwMode="auto">
            <a:xfrm>
              <a:off x="2544" y="2351"/>
              <a:ext cx="2928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1800" b="0"/>
                <a:t>All properties are evaluated at the bulk mean fluid temperature, except for</a:t>
              </a:r>
              <a:r>
                <a:rPr lang="tr-TR" altLang="en-US" sz="1800" b="0"/>
                <a:t> </a:t>
              </a:r>
              <a:r>
                <a:rPr lang="en-US" altLang="en-US" sz="1800" b="0">
                  <a:sym typeface="Symbol" panose="05050102010706020507" pitchFamily="18" charset="2"/>
                </a:rPr>
                <a:t></a:t>
              </a:r>
              <a:r>
                <a:rPr lang="en-US" altLang="en-US" sz="1800" b="0" i="1" baseline="-25000"/>
                <a:t>s</a:t>
              </a:r>
              <a:r>
                <a:rPr lang="en-US" altLang="en-US" sz="1800" b="0" i="1"/>
                <a:t>, </a:t>
              </a:r>
              <a:r>
                <a:rPr lang="en-US" altLang="en-US" sz="1800" b="0"/>
                <a:t>which is evaluated at the surface temperature.</a:t>
              </a:r>
            </a:p>
          </p:txBody>
        </p:sp>
      </p:grpSp>
      <p:grpSp>
        <p:nvGrpSpPr>
          <p:cNvPr id="65541" name="Group 15"/>
          <p:cNvGrpSpPr>
            <a:grpSpLocks/>
          </p:cNvGrpSpPr>
          <p:nvPr/>
        </p:nvGrpSpPr>
        <p:grpSpPr bwMode="auto">
          <a:xfrm>
            <a:off x="381000" y="4800600"/>
            <a:ext cx="7848600" cy="1828800"/>
            <a:chOff x="240" y="2976"/>
            <a:chExt cx="4944" cy="1152"/>
          </a:xfrm>
        </p:grpSpPr>
        <p:sp>
          <p:nvSpPr>
            <p:cNvPr id="65547" name="Rectangle 14"/>
            <p:cNvSpPr>
              <a:spLocks noChangeArrowheads="1"/>
            </p:cNvSpPr>
            <p:nvPr/>
          </p:nvSpPr>
          <p:spPr bwMode="auto">
            <a:xfrm>
              <a:off x="240" y="2976"/>
              <a:ext cx="4944" cy="1152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pic>
          <p:nvPicPr>
            <p:cNvPr id="65548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3386"/>
              <a:ext cx="4842" cy="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549" name="Rectangle 9"/>
            <p:cNvSpPr>
              <a:spLocks noChangeArrowheads="1"/>
            </p:cNvSpPr>
            <p:nvPr/>
          </p:nvSpPr>
          <p:spPr bwMode="auto">
            <a:xfrm>
              <a:off x="240" y="2976"/>
              <a:ext cx="427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1800" b="0"/>
                <a:t>The average Nusselt number for the thermal entrance region of flow</a:t>
              </a:r>
              <a:r>
                <a:rPr lang="tr-TR" altLang="en-US" sz="1800" b="0"/>
                <a:t> </a:t>
              </a:r>
              <a:r>
                <a:rPr lang="en-US" altLang="en-US" sz="1800" b="0"/>
                <a:t>between </a:t>
              </a:r>
              <a:r>
                <a:rPr lang="en-US" altLang="en-US" sz="1800" b="0" i="1"/>
                <a:t>isothermal parallel plates </a:t>
              </a:r>
              <a:r>
                <a:rPr lang="en-US" altLang="en-US" sz="1800" b="0"/>
                <a:t>of length </a:t>
              </a:r>
              <a:r>
                <a:rPr lang="en-US" altLang="en-US" sz="1800" b="0" i="1"/>
                <a:t>L </a:t>
              </a:r>
              <a:r>
                <a:rPr lang="en-US" altLang="en-US" sz="1800" b="0"/>
                <a:t>is</a:t>
              </a:r>
            </a:p>
          </p:txBody>
        </p:sp>
        <p:pic>
          <p:nvPicPr>
            <p:cNvPr id="65550" name="Picture 1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8" y="3888"/>
              <a:ext cx="878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5542" name="Group 17"/>
          <p:cNvGrpSpPr>
            <a:grpSpLocks/>
          </p:cNvGrpSpPr>
          <p:nvPr/>
        </p:nvGrpSpPr>
        <p:grpSpPr bwMode="auto">
          <a:xfrm>
            <a:off x="381000" y="685800"/>
            <a:ext cx="8077200" cy="2133600"/>
            <a:chOff x="240" y="432"/>
            <a:chExt cx="5088" cy="1344"/>
          </a:xfrm>
        </p:grpSpPr>
        <p:sp>
          <p:nvSpPr>
            <p:cNvPr id="65543" name="Rectangle 16"/>
            <p:cNvSpPr>
              <a:spLocks noChangeArrowheads="1"/>
            </p:cNvSpPr>
            <p:nvPr/>
          </p:nvSpPr>
          <p:spPr bwMode="auto">
            <a:xfrm>
              <a:off x="240" y="432"/>
              <a:ext cx="4848" cy="1344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sp>
          <p:nvSpPr>
            <p:cNvPr id="65544" name="Rectangle 3"/>
            <p:cNvSpPr>
              <a:spLocks noChangeArrowheads="1"/>
            </p:cNvSpPr>
            <p:nvPr/>
          </p:nvSpPr>
          <p:spPr bwMode="auto">
            <a:xfrm>
              <a:off x="240" y="432"/>
              <a:ext cx="484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1800" b="0"/>
                <a:t>For a circular tube of length </a:t>
              </a:r>
              <a:r>
                <a:rPr lang="en-US" altLang="en-US" sz="1800" b="0" i="1"/>
                <a:t>L </a:t>
              </a:r>
              <a:r>
                <a:rPr lang="en-US" altLang="en-US" sz="1800" b="0"/>
                <a:t>subjected to constant surface</a:t>
              </a:r>
              <a:r>
                <a:rPr lang="tr-TR" altLang="en-US" sz="1800" b="0"/>
                <a:t> </a:t>
              </a:r>
              <a:r>
                <a:rPr lang="en-US" altLang="en-US" sz="1800" b="0"/>
                <a:t>temperature, the</a:t>
              </a:r>
              <a:r>
                <a:rPr lang="tr-TR" altLang="en-US" sz="1800" b="0"/>
                <a:t> </a:t>
              </a:r>
              <a:r>
                <a:rPr lang="en-US" altLang="en-US" sz="1800" b="0"/>
                <a:t>average Nusselt number for the </a:t>
              </a:r>
              <a:r>
                <a:rPr lang="en-US" altLang="en-US" sz="1800" b="0" i="1"/>
                <a:t>thermal entrance region</a:t>
              </a:r>
              <a:r>
                <a:rPr lang="tr-TR" altLang="en-US" sz="1800" b="0"/>
                <a:t>:</a:t>
              </a:r>
              <a:endParaRPr lang="en-US" altLang="en-US" sz="1800" b="0"/>
            </a:p>
          </p:txBody>
        </p:sp>
        <p:pic>
          <p:nvPicPr>
            <p:cNvPr id="65545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860"/>
              <a:ext cx="4747" cy="4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546" name="Rectangle 13"/>
            <p:cNvSpPr>
              <a:spLocks noChangeArrowheads="1"/>
            </p:cNvSpPr>
            <p:nvPr/>
          </p:nvSpPr>
          <p:spPr bwMode="auto">
            <a:xfrm>
              <a:off x="240" y="1344"/>
              <a:ext cx="508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tr-TR" altLang="en-US" sz="1800" b="0"/>
                <a:t>T</a:t>
              </a:r>
              <a:r>
                <a:rPr lang="en-US" altLang="en-US" sz="1800" b="0"/>
                <a:t>he average Nusselt number is larger at the entrance region, and it approaches asymptotically to the fully developed value of</a:t>
              </a:r>
              <a:r>
                <a:rPr lang="tr-TR" altLang="en-US" sz="1800" b="0"/>
                <a:t> </a:t>
              </a:r>
              <a:r>
                <a:rPr lang="en-US" altLang="en-US" sz="1800" b="0"/>
                <a:t>3.66 as </a:t>
              </a:r>
              <a:r>
                <a:rPr lang="en-US" altLang="en-US" sz="1800" b="0" i="1"/>
                <a:t>L </a:t>
              </a:r>
              <a:r>
                <a:rPr lang="en-US" altLang="en-US" sz="1800" b="0"/>
                <a:t>→</a:t>
              </a:r>
              <a:r>
                <a:rPr lang="tr-TR" altLang="en-US" sz="1800" b="0"/>
                <a:t> </a:t>
              </a:r>
              <a:r>
                <a:rPr lang="tr-TR" altLang="en-US" sz="1800" b="0">
                  <a:sym typeface="Symbol" panose="05050102010706020507" pitchFamily="18" charset="2"/>
                </a:rPr>
                <a:t>.</a:t>
              </a:r>
              <a:endParaRPr lang="en-US" altLang="en-US" sz="1800" b="0"/>
            </a:p>
          </p:txBody>
        </p:sp>
      </p:grp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643A3509-96D7-4797-8AC7-D0EDCBFBD818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58</a:t>
            </a:fld>
            <a:endParaRPr lang="en-US" altLang="en-US" sz="1400" smtClean="0"/>
          </a:p>
        </p:txBody>
      </p:sp>
      <p:sp>
        <p:nvSpPr>
          <p:cNvPr id="66563" name="Rectangle 2"/>
          <p:cNvSpPr>
            <a:spLocks noChangeArrowheads="1"/>
          </p:cNvSpPr>
          <p:nvPr/>
        </p:nvSpPr>
        <p:spPr bwMode="auto">
          <a:xfrm>
            <a:off x="228600" y="182563"/>
            <a:ext cx="8610600" cy="5794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>
                <a:solidFill>
                  <a:srgbClr val="FF0000"/>
                </a:solidFill>
              </a:rPr>
              <a:t>19-8 </a:t>
            </a:r>
            <a:r>
              <a:rPr lang="en-US" altLang="en-US">
                <a:solidFill>
                  <a:srgbClr val="FF0000"/>
                </a:solidFill>
              </a:rPr>
              <a:t>TURBULENT FLOW IN TUBES</a:t>
            </a:r>
          </a:p>
        </p:txBody>
      </p:sp>
      <p:sp>
        <p:nvSpPr>
          <p:cNvPr id="66565" name="Rectangle 4"/>
          <p:cNvSpPr>
            <a:spLocks noChangeArrowheads="1"/>
          </p:cNvSpPr>
          <p:nvPr/>
        </p:nvSpPr>
        <p:spPr bwMode="auto">
          <a:xfrm>
            <a:off x="525439" y="1826078"/>
            <a:ext cx="34195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400" b="0" i="1" dirty="0">
                <a:solidFill>
                  <a:srgbClr val="3333FF"/>
                </a:solidFill>
              </a:rPr>
              <a:t>F</a:t>
            </a:r>
            <a:r>
              <a:rPr lang="en-US" altLang="en-US" sz="2400" b="0" i="1" dirty="0" err="1">
                <a:solidFill>
                  <a:srgbClr val="3333FF"/>
                </a:solidFill>
              </a:rPr>
              <a:t>irst</a:t>
            </a:r>
            <a:r>
              <a:rPr lang="en-US" altLang="en-US" sz="2400" b="0" i="1" dirty="0">
                <a:solidFill>
                  <a:srgbClr val="3333FF"/>
                </a:solidFill>
              </a:rPr>
              <a:t> </a:t>
            </a:r>
            <a:r>
              <a:rPr lang="en-US" altLang="en-US" sz="2400" b="0" i="1" dirty="0" err="1">
                <a:solidFill>
                  <a:srgbClr val="3333FF"/>
                </a:solidFill>
              </a:rPr>
              <a:t>Petukhov</a:t>
            </a:r>
            <a:r>
              <a:rPr lang="en-US" altLang="en-US" sz="2400" b="0" i="1" dirty="0">
                <a:solidFill>
                  <a:srgbClr val="3333FF"/>
                </a:solidFill>
              </a:rPr>
              <a:t> equation</a:t>
            </a:r>
          </a:p>
        </p:txBody>
      </p:sp>
      <p:sp>
        <p:nvSpPr>
          <p:cNvPr id="66568" name="Rectangle 7"/>
          <p:cNvSpPr>
            <a:spLocks noChangeArrowheads="1"/>
          </p:cNvSpPr>
          <p:nvPr/>
        </p:nvSpPr>
        <p:spPr bwMode="auto">
          <a:xfrm>
            <a:off x="525438" y="2531043"/>
            <a:ext cx="36655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0" i="1" dirty="0">
                <a:solidFill>
                  <a:srgbClr val="3333FF"/>
                </a:solidFill>
              </a:rPr>
              <a:t>Chilton–Colburn analogy</a:t>
            </a:r>
          </a:p>
        </p:txBody>
      </p:sp>
      <p:sp>
        <p:nvSpPr>
          <p:cNvPr id="66570" name="Rectangle 9"/>
          <p:cNvSpPr>
            <a:spLocks noChangeArrowheads="1"/>
          </p:cNvSpPr>
          <p:nvPr/>
        </p:nvSpPr>
        <p:spPr bwMode="auto">
          <a:xfrm>
            <a:off x="525438" y="3795864"/>
            <a:ext cx="29035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0" i="1" dirty="0">
                <a:solidFill>
                  <a:srgbClr val="3333FF"/>
                </a:solidFill>
              </a:rPr>
              <a:t>Colburn equation</a:t>
            </a:r>
          </a:p>
        </p:txBody>
      </p:sp>
      <p:sp>
        <p:nvSpPr>
          <p:cNvPr id="66580" name="Rectangle 12"/>
          <p:cNvSpPr>
            <a:spLocks noChangeArrowheads="1"/>
          </p:cNvSpPr>
          <p:nvPr/>
        </p:nvSpPr>
        <p:spPr bwMode="auto">
          <a:xfrm>
            <a:off x="533400" y="3164763"/>
            <a:ext cx="33874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0" i="1" dirty="0" err="1">
                <a:solidFill>
                  <a:srgbClr val="3333FF"/>
                </a:solidFill>
              </a:rPr>
              <a:t>Dittus</a:t>
            </a:r>
            <a:r>
              <a:rPr lang="en-US" altLang="en-US" sz="2400" b="0" i="1" dirty="0">
                <a:solidFill>
                  <a:srgbClr val="3333FF"/>
                </a:solidFill>
              </a:rPr>
              <a:t>–</a:t>
            </a:r>
            <a:r>
              <a:rPr lang="en-US" altLang="en-US" sz="2400" b="0" i="1" dirty="0" err="1">
                <a:solidFill>
                  <a:srgbClr val="3333FF"/>
                </a:solidFill>
              </a:rPr>
              <a:t>Boelter</a:t>
            </a:r>
            <a:r>
              <a:rPr lang="en-US" altLang="en-US" sz="2400" b="0" i="1" dirty="0">
                <a:solidFill>
                  <a:srgbClr val="3333FF"/>
                </a:solidFill>
              </a:rPr>
              <a:t> equation</a:t>
            </a:r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536574" y="4240602"/>
            <a:ext cx="39592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400" b="0" i="1" dirty="0">
                <a:solidFill>
                  <a:srgbClr val="3333FF"/>
                </a:solidFill>
              </a:rPr>
              <a:t>S</a:t>
            </a:r>
            <a:r>
              <a:rPr lang="en-US" altLang="en-US" sz="2400" b="0" i="1" dirty="0" err="1">
                <a:solidFill>
                  <a:srgbClr val="3333FF"/>
                </a:solidFill>
              </a:rPr>
              <a:t>econd</a:t>
            </a:r>
            <a:r>
              <a:rPr lang="en-US" altLang="en-US" sz="2400" b="0" i="1" dirty="0">
                <a:solidFill>
                  <a:srgbClr val="3333FF"/>
                </a:solidFill>
              </a:rPr>
              <a:t> </a:t>
            </a:r>
            <a:r>
              <a:rPr lang="en-US" altLang="en-US" sz="2400" b="0" i="1" dirty="0" err="1">
                <a:solidFill>
                  <a:srgbClr val="3333FF"/>
                </a:solidFill>
              </a:rPr>
              <a:t>Petukhov</a:t>
            </a:r>
            <a:r>
              <a:rPr lang="en-US" altLang="en-US" sz="2400" b="0" i="1" dirty="0">
                <a:solidFill>
                  <a:srgbClr val="3333FF"/>
                </a:solidFill>
              </a:rPr>
              <a:t> equation</a:t>
            </a:r>
          </a:p>
        </p:txBody>
      </p:sp>
      <p:sp>
        <p:nvSpPr>
          <p:cNvPr id="22" name="Rectangle 10"/>
          <p:cNvSpPr>
            <a:spLocks noChangeArrowheads="1"/>
          </p:cNvSpPr>
          <p:nvPr/>
        </p:nvSpPr>
        <p:spPr bwMode="auto">
          <a:xfrm>
            <a:off x="525438" y="4871703"/>
            <a:ext cx="29035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0" i="1" dirty="0" err="1">
                <a:solidFill>
                  <a:srgbClr val="3333FF"/>
                </a:solidFill>
              </a:rPr>
              <a:t>Gnielinski</a:t>
            </a:r>
            <a:r>
              <a:rPr lang="tr-TR" altLang="en-US" sz="2400" b="0" i="1" dirty="0">
                <a:solidFill>
                  <a:srgbClr val="3333FF"/>
                </a:solidFill>
              </a:rPr>
              <a:t> relation</a:t>
            </a:r>
            <a:endParaRPr lang="en-US" altLang="en-US" sz="2400" b="0" i="1" dirty="0">
              <a:solidFill>
                <a:srgbClr val="3333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3400" y="1295400"/>
            <a:ext cx="19976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Correlations</a:t>
            </a:r>
            <a:endParaRPr lang="en-US" sz="24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643A3509-96D7-4797-8AC7-D0EDCBFBD818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59</a:t>
            </a:fld>
            <a:endParaRPr lang="en-US" altLang="en-US" sz="1400" smtClean="0"/>
          </a:p>
        </p:txBody>
      </p:sp>
      <p:sp>
        <p:nvSpPr>
          <p:cNvPr id="66563" name="Rectangle 2"/>
          <p:cNvSpPr>
            <a:spLocks noChangeArrowheads="1"/>
          </p:cNvSpPr>
          <p:nvPr/>
        </p:nvSpPr>
        <p:spPr bwMode="auto">
          <a:xfrm>
            <a:off x="228600" y="182563"/>
            <a:ext cx="8610600" cy="5794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>
                <a:solidFill>
                  <a:srgbClr val="FF0000"/>
                </a:solidFill>
              </a:rPr>
              <a:t>19-8 </a:t>
            </a:r>
            <a:r>
              <a:rPr lang="en-US" altLang="en-US">
                <a:solidFill>
                  <a:srgbClr val="FF0000"/>
                </a:solidFill>
              </a:rPr>
              <a:t>TURBULENT FLOW IN TUBES</a:t>
            </a:r>
          </a:p>
        </p:txBody>
      </p:sp>
      <p:pic>
        <p:nvPicPr>
          <p:cNvPr id="6656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14400"/>
            <a:ext cx="7877175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5" name="Rectangle 4"/>
          <p:cNvSpPr>
            <a:spLocks noChangeArrowheads="1"/>
          </p:cNvSpPr>
          <p:nvPr/>
        </p:nvSpPr>
        <p:spPr bwMode="auto">
          <a:xfrm>
            <a:off x="5715000" y="1295400"/>
            <a:ext cx="2584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1800" b="0" i="1">
                <a:solidFill>
                  <a:srgbClr val="3333FF"/>
                </a:solidFill>
              </a:rPr>
              <a:t>F</a:t>
            </a:r>
            <a:r>
              <a:rPr lang="en-US" altLang="en-US" sz="1800" b="0" i="1">
                <a:solidFill>
                  <a:srgbClr val="3333FF"/>
                </a:solidFill>
              </a:rPr>
              <a:t>irst Petukhov equation</a:t>
            </a:r>
          </a:p>
        </p:txBody>
      </p:sp>
      <p:pic>
        <p:nvPicPr>
          <p:cNvPr id="6656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47800"/>
            <a:ext cx="2341563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438400"/>
            <a:ext cx="51847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8" name="Rectangle 7"/>
          <p:cNvSpPr>
            <a:spLocks noChangeArrowheads="1"/>
          </p:cNvSpPr>
          <p:nvPr/>
        </p:nvSpPr>
        <p:spPr bwMode="auto">
          <a:xfrm>
            <a:off x="2743200" y="137160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 i="1">
                <a:solidFill>
                  <a:srgbClr val="3333FF"/>
                </a:solidFill>
              </a:rPr>
              <a:t>Chilton–Colburn analogy</a:t>
            </a:r>
          </a:p>
        </p:txBody>
      </p:sp>
      <p:pic>
        <p:nvPicPr>
          <p:cNvPr id="66569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98663"/>
            <a:ext cx="198120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70" name="Rectangle 9"/>
          <p:cNvSpPr>
            <a:spLocks noChangeArrowheads="1"/>
          </p:cNvSpPr>
          <p:nvPr/>
        </p:nvSpPr>
        <p:spPr bwMode="auto">
          <a:xfrm>
            <a:off x="5562600" y="2590800"/>
            <a:ext cx="1295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 i="1">
                <a:solidFill>
                  <a:srgbClr val="3333FF"/>
                </a:solidFill>
              </a:rPr>
              <a:t>Colburn equation</a:t>
            </a:r>
          </a:p>
        </p:txBody>
      </p:sp>
      <p:grpSp>
        <p:nvGrpSpPr>
          <p:cNvPr id="66571" name="Group 20"/>
          <p:cNvGrpSpPr>
            <a:grpSpLocks/>
          </p:cNvGrpSpPr>
          <p:nvPr/>
        </p:nvGrpSpPr>
        <p:grpSpPr bwMode="auto">
          <a:xfrm>
            <a:off x="381000" y="3429000"/>
            <a:ext cx="5029200" cy="990600"/>
            <a:chOff x="192" y="2112"/>
            <a:chExt cx="3168" cy="624"/>
          </a:xfrm>
        </p:grpSpPr>
        <p:sp>
          <p:nvSpPr>
            <p:cNvPr id="66577" name="Rectangle 19"/>
            <p:cNvSpPr>
              <a:spLocks noChangeArrowheads="1"/>
            </p:cNvSpPr>
            <p:nvPr/>
          </p:nvSpPr>
          <p:spPr bwMode="auto">
            <a:xfrm>
              <a:off x="192" y="2112"/>
              <a:ext cx="3168" cy="624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pic>
          <p:nvPicPr>
            <p:cNvPr id="66578" name="Picture 10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2160"/>
              <a:ext cx="152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579" name="Picture 1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2448"/>
              <a:ext cx="3051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6580" name="Rectangle 12"/>
            <p:cNvSpPr>
              <a:spLocks noChangeArrowheads="1"/>
            </p:cNvSpPr>
            <p:nvPr/>
          </p:nvSpPr>
          <p:spPr bwMode="auto">
            <a:xfrm>
              <a:off x="1728" y="2208"/>
              <a:ext cx="16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1800" b="0" i="1">
                  <a:solidFill>
                    <a:srgbClr val="3333FF"/>
                  </a:solidFill>
                </a:rPr>
                <a:t>Dittus–Boelter equation</a:t>
              </a:r>
            </a:p>
          </p:txBody>
        </p:sp>
      </p:grpSp>
      <p:grpSp>
        <p:nvGrpSpPr>
          <p:cNvPr id="66572" name="Group 21"/>
          <p:cNvGrpSpPr>
            <a:grpSpLocks/>
          </p:cNvGrpSpPr>
          <p:nvPr/>
        </p:nvGrpSpPr>
        <p:grpSpPr bwMode="auto">
          <a:xfrm>
            <a:off x="381000" y="4648200"/>
            <a:ext cx="8305800" cy="1600200"/>
            <a:chOff x="240" y="2928"/>
            <a:chExt cx="5232" cy="1008"/>
          </a:xfrm>
        </p:grpSpPr>
        <p:sp>
          <p:nvSpPr>
            <p:cNvPr id="66573" name="Rectangle 16"/>
            <p:cNvSpPr>
              <a:spLocks noChangeArrowheads="1"/>
            </p:cNvSpPr>
            <p:nvPr/>
          </p:nvSpPr>
          <p:spPr bwMode="auto">
            <a:xfrm>
              <a:off x="240" y="2928"/>
              <a:ext cx="5040" cy="1008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sp>
          <p:nvSpPr>
            <p:cNvPr id="66574" name="Rectangle 13"/>
            <p:cNvSpPr>
              <a:spLocks noChangeArrowheads="1"/>
            </p:cNvSpPr>
            <p:nvPr/>
          </p:nvSpPr>
          <p:spPr bwMode="auto">
            <a:xfrm>
              <a:off x="240" y="2937"/>
              <a:ext cx="523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1800" b="0"/>
                <a:t>When the variation</a:t>
              </a:r>
              <a:r>
                <a:rPr lang="tr-TR" altLang="en-US" sz="1800" b="0"/>
                <a:t> </a:t>
              </a:r>
              <a:r>
                <a:rPr lang="en-US" altLang="en-US" sz="1800" b="0"/>
                <a:t>in properties is large due to a large temperature difference</a:t>
              </a:r>
            </a:p>
          </p:txBody>
        </p:sp>
        <p:pic>
          <p:nvPicPr>
            <p:cNvPr id="66575" name="Picture 14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3168"/>
              <a:ext cx="4078" cy="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6576" name="Rectangle 15"/>
            <p:cNvSpPr>
              <a:spLocks noChangeArrowheads="1"/>
            </p:cNvSpPr>
            <p:nvPr/>
          </p:nvSpPr>
          <p:spPr bwMode="auto">
            <a:xfrm>
              <a:off x="240" y="3657"/>
              <a:ext cx="447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tr-TR" altLang="en-US" sz="1800" b="0"/>
                <a:t>A</a:t>
              </a:r>
              <a:r>
                <a:rPr lang="en-US" altLang="en-US" sz="1800" b="0"/>
                <a:t>ll properties are evaluated at </a:t>
              </a:r>
              <a:r>
                <a:rPr lang="en-US" altLang="en-US" sz="1800" b="0" i="1"/>
                <a:t>T</a:t>
              </a:r>
              <a:r>
                <a:rPr lang="en-US" altLang="en-US" sz="1800" b="0" i="1" baseline="-25000"/>
                <a:t>b</a:t>
              </a:r>
              <a:r>
                <a:rPr lang="en-US" altLang="en-US" sz="1800" b="0" i="1"/>
                <a:t> </a:t>
              </a:r>
              <a:r>
                <a:rPr lang="en-US" altLang="en-US" sz="1800" b="0"/>
                <a:t>except </a:t>
              </a:r>
              <a:r>
                <a:rPr lang="en-US" altLang="en-US" sz="1800" b="0">
                  <a:sym typeface="Symbol" panose="05050102010706020507" pitchFamily="18" charset="2"/>
                </a:rPr>
                <a:t></a:t>
              </a:r>
              <a:r>
                <a:rPr lang="en-US" altLang="en-US" sz="1800" b="0" i="1" baseline="-25000"/>
                <a:t>s</a:t>
              </a:r>
              <a:r>
                <a:rPr lang="en-US" altLang="en-US" sz="1800" b="0" i="1"/>
                <a:t>, </a:t>
              </a:r>
              <a:r>
                <a:rPr lang="en-US" altLang="en-US" sz="1800" b="0"/>
                <a:t>which is evaluated at </a:t>
              </a:r>
              <a:r>
                <a:rPr lang="en-US" altLang="en-US" sz="1800" b="0" i="1"/>
                <a:t>T</a:t>
              </a:r>
              <a:r>
                <a:rPr lang="en-US" altLang="en-US" sz="1800" b="0" i="1" baseline="-25000"/>
                <a:t>s</a:t>
              </a:r>
              <a:r>
                <a:rPr lang="en-US" altLang="en-US" sz="1800" b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2163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Classifications</a:t>
            </a:r>
          </a:p>
        </p:txBody>
      </p:sp>
      <p:sp>
        <p:nvSpPr>
          <p:cNvPr id="11267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Forced vs Natural Convection</a:t>
            </a:r>
          </a:p>
          <a:p>
            <a:r>
              <a:rPr lang="en-US" altLang="en-US" smtClean="0"/>
              <a:t>Turbulent vs Laminar Flows</a:t>
            </a:r>
          </a:p>
          <a:p>
            <a:r>
              <a:rPr lang="en-US" altLang="en-US" smtClean="0"/>
              <a:t>External vs Internal Flows</a:t>
            </a:r>
          </a:p>
          <a:p>
            <a:r>
              <a:rPr lang="en-US" altLang="en-US" smtClean="0"/>
              <a:t>Constant Temperature vs Constant Heat Flux</a:t>
            </a:r>
          </a:p>
        </p:txBody>
      </p:sp>
      <p:sp>
        <p:nvSpPr>
          <p:cNvPr id="1126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BBE7FDF7-9083-4F41-9771-3CD844D8335C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6</a:t>
            </a:fld>
            <a:endParaRPr lang="en-US" altLang="en-US" sz="1400" smtClean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7B646B5-AFBC-4B70-A1F1-D452DA4D93F5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60</a:t>
            </a:fld>
            <a:endParaRPr lang="en-US" altLang="en-US" sz="1400" smtClean="0"/>
          </a:p>
        </p:txBody>
      </p:sp>
      <p:pic>
        <p:nvPicPr>
          <p:cNvPr id="6758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6927850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8" name="Rectangle 3"/>
          <p:cNvSpPr>
            <a:spLocks noChangeArrowheads="1"/>
          </p:cNvSpPr>
          <p:nvPr/>
        </p:nvSpPr>
        <p:spPr bwMode="auto">
          <a:xfrm>
            <a:off x="7486650" y="304800"/>
            <a:ext cx="12763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1800" b="0" i="1">
                <a:solidFill>
                  <a:srgbClr val="3333FF"/>
                </a:solidFill>
              </a:rPr>
              <a:t>S</a:t>
            </a:r>
            <a:r>
              <a:rPr lang="en-US" altLang="en-US" sz="1800" b="0" i="1">
                <a:solidFill>
                  <a:srgbClr val="3333FF"/>
                </a:solidFill>
              </a:rPr>
              <a:t>econd Petukhov equation</a:t>
            </a:r>
          </a:p>
        </p:txBody>
      </p:sp>
      <p:pic>
        <p:nvPicPr>
          <p:cNvPr id="6758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47800"/>
            <a:ext cx="708025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0" name="Rectangle 10"/>
          <p:cNvSpPr>
            <a:spLocks noChangeArrowheads="1"/>
          </p:cNvSpPr>
          <p:nvPr/>
        </p:nvSpPr>
        <p:spPr bwMode="auto">
          <a:xfrm>
            <a:off x="7620000" y="1524000"/>
            <a:ext cx="1371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 i="1" dirty="0" err="1">
                <a:solidFill>
                  <a:srgbClr val="3333FF"/>
                </a:solidFill>
              </a:rPr>
              <a:t>Gnielinski</a:t>
            </a:r>
            <a:r>
              <a:rPr lang="tr-TR" altLang="en-US" sz="1800" b="0" i="1" dirty="0">
                <a:solidFill>
                  <a:srgbClr val="3333FF"/>
                </a:solidFill>
              </a:rPr>
              <a:t> relation</a:t>
            </a:r>
            <a:endParaRPr lang="en-US" altLang="en-US" sz="1800" b="0" i="1" dirty="0">
              <a:solidFill>
                <a:srgbClr val="3333FF"/>
              </a:solidFill>
            </a:endParaRPr>
          </a:p>
        </p:txBody>
      </p:sp>
      <p:grpSp>
        <p:nvGrpSpPr>
          <p:cNvPr id="67591" name="Group 16"/>
          <p:cNvGrpSpPr>
            <a:grpSpLocks/>
          </p:cNvGrpSpPr>
          <p:nvPr/>
        </p:nvGrpSpPr>
        <p:grpSpPr bwMode="auto">
          <a:xfrm>
            <a:off x="533400" y="2438400"/>
            <a:ext cx="7696200" cy="1600200"/>
            <a:chOff x="336" y="1536"/>
            <a:chExt cx="4848" cy="1008"/>
          </a:xfrm>
        </p:grpSpPr>
        <p:sp>
          <p:nvSpPr>
            <p:cNvPr id="67593" name="Rectangle 13"/>
            <p:cNvSpPr>
              <a:spLocks noChangeArrowheads="1"/>
            </p:cNvSpPr>
            <p:nvPr/>
          </p:nvSpPr>
          <p:spPr bwMode="auto">
            <a:xfrm>
              <a:off x="336" y="1536"/>
              <a:ext cx="4848" cy="1008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pic>
          <p:nvPicPr>
            <p:cNvPr id="67594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" y="1632"/>
              <a:ext cx="4747" cy="5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595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6" y="2256"/>
              <a:ext cx="1536" cy="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596" name="Picture 1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4" y="2256"/>
              <a:ext cx="121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7592" name="Rectangle 12"/>
          <p:cNvSpPr>
            <a:spLocks noChangeArrowheads="1"/>
          </p:cNvSpPr>
          <p:nvPr/>
        </p:nvSpPr>
        <p:spPr bwMode="auto">
          <a:xfrm>
            <a:off x="533400" y="4267200"/>
            <a:ext cx="7696200" cy="641350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The relations above are not very sensitive to the </a:t>
            </a:r>
            <a:r>
              <a:rPr lang="en-US" altLang="en-US" sz="1800" b="0" i="1"/>
              <a:t>thermal conditions </a:t>
            </a:r>
            <a:r>
              <a:rPr lang="en-US" altLang="en-US" sz="1800" b="0"/>
              <a:t>at the</a:t>
            </a:r>
            <a:r>
              <a:rPr lang="tr-TR" altLang="en-US" sz="1800" b="0"/>
              <a:t> </a:t>
            </a:r>
            <a:r>
              <a:rPr lang="en-US" altLang="en-US" sz="1800" b="0"/>
              <a:t>tube surfaces and can be used for both 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s</a:t>
            </a:r>
            <a:r>
              <a:rPr lang="en-US" altLang="en-US" sz="1800" b="0" i="1">
                <a:solidFill>
                  <a:srgbClr val="3333FF"/>
                </a:solidFill>
              </a:rPr>
              <a:t> </a:t>
            </a:r>
            <a:r>
              <a:rPr lang="tr-TR" altLang="en-US" sz="1800" b="0" i="1">
                <a:solidFill>
                  <a:srgbClr val="3333FF"/>
                </a:solidFill>
              </a:rPr>
              <a:t>=</a:t>
            </a:r>
            <a:r>
              <a:rPr lang="en-US" altLang="en-US" sz="1800" b="0">
                <a:solidFill>
                  <a:srgbClr val="3333FF"/>
                </a:solidFill>
              </a:rPr>
              <a:t> constant</a:t>
            </a:r>
            <a:r>
              <a:rPr lang="en-US" altLang="en-US" sz="1800" b="0"/>
              <a:t> and </a:t>
            </a:r>
            <a:r>
              <a:rPr lang="en-US" altLang="en-US" sz="1800" b="0" i="1">
                <a:solidFill>
                  <a:srgbClr val="3333FF"/>
                </a:solidFill>
              </a:rPr>
              <a:t>q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s</a:t>
            </a:r>
            <a:r>
              <a:rPr lang="tr-TR" altLang="en-US" sz="1800" b="0" i="1">
                <a:solidFill>
                  <a:srgbClr val="3333FF"/>
                </a:solidFill>
              </a:rPr>
              <a:t> = </a:t>
            </a:r>
            <a:r>
              <a:rPr lang="en-US" altLang="en-US" sz="1800" b="0">
                <a:solidFill>
                  <a:srgbClr val="3333FF"/>
                </a:solidFill>
              </a:rPr>
              <a:t> constant</a:t>
            </a:r>
            <a:r>
              <a:rPr lang="tr-TR" altLang="en-US" sz="1800" b="0"/>
              <a:t>.</a:t>
            </a:r>
            <a:endParaRPr lang="en-US" altLang="en-US" sz="1800" b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17B1066B-224B-4CB7-A617-4E3285AD19AF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61</a:t>
            </a:fld>
            <a:endParaRPr lang="en-US" altLang="en-US" sz="1400" smtClean="0"/>
          </a:p>
        </p:txBody>
      </p:sp>
      <p:sp>
        <p:nvSpPr>
          <p:cNvPr id="68611" name="Rectangle 5"/>
          <p:cNvSpPr>
            <a:spLocks noChangeArrowheads="1"/>
          </p:cNvSpPr>
          <p:nvPr/>
        </p:nvSpPr>
        <p:spPr bwMode="auto">
          <a:xfrm>
            <a:off x="457200" y="685800"/>
            <a:ext cx="4419600" cy="347821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/>
              <a:t>In turbulent flow, wall roughness increases the heat transfer coefficient </a:t>
            </a:r>
            <a:r>
              <a:rPr lang="en-US" altLang="en-US" sz="2000" b="0" i="1"/>
              <a:t>h</a:t>
            </a:r>
            <a:r>
              <a:rPr lang="tr-TR" altLang="en-US" sz="2000" b="0" i="1"/>
              <a:t> </a:t>
            </a:r>
            <a:r>
              <a:rPr lang="en-US" altLang="en-US" sz="2000" b="0"/>
              <a:t>by a factor of 2 or more</a:t>
            </a:r>
            <a:r>
              <a:rPr lang="tr-TR" altLang="en-US" sz="2000" b="0"/>
              <a:t>.</a:t>
            </a:r>
            <a:r>
              <a:rPr lang="en-US" altLang="en-US" sz="2000" b="0"/>
              <a:t> </a:t>
            </a:r>
            <a:endParaRPr lang="tr-TR" altLang="en-US" sz="2000" b="0"/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tr-TR" altLang="en-US" sz="2000" b="0"/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/>
              <a:t>The convection heat</a:t>
            </a:r>
            <a:r>
              <a:rPr lang="tr-TR" altLang="en-US" sz="2000" b="0"/>
              <a:t> </a:t>
            </a:r>
            <a:r>
              <a:rPr lang="en-US" altLang="en-US" sz="2000" b="0"/>
              <a:t>transfer coefficient for rough tubes can be calculated approximately from</a:t>
            </a:r>
            <a:r>
              <a:rPr lang="tr-TR" altLang="en-US" sz="2000" b="0"/>
              <a:t> </a:t>
            </a:r>
            <a:r>
              <a:rPr lang="tr-TR" altLang="en-US" sz="2000" b="0" i="1">
                <a:solidFill>
                  <a:srgbClr val="3333FF"/>
                </a:solidFill>
              </a:rPr>
              <a:t>Gnielinski relation</a:t>
            </a:r>
            <a:r>
              <a:rPr lang="tr-TR" altLang="en-US" sz="2000" b="0"/>
              <a:t> or </a:t>
            </a:r>
            <a:r>
              <a:rPr lang="en-US" altLang="en-US" sz="2000" b="0" i="1">
                <a:solidFill>
                  <a:srgbClr val="3333FF"/>
                </a:solidFill>
              </a:rPr>
              <a:t>Chilton–Colburn analogy</a:t>
            </a:r>
            <a:r>
              <a:rPr lang="tr-TR" altLang="en-US" sz="2000" b="0" i="1"/>
              <a:t> </a:t>
            </a:r>
            <a:r>
              <a:rPr lang="en-US" altLang="en-US" sz="2000" b="0"/>
              <a:t>by using the friction factor</a:t>
            </a:r>
            <a:r>
              <a:rPr lang="tr-TR" altLang="en-US" sz="2000" b="0"/>
              <a:t> </a:t>
            </a:r>
            <a:r>
              <a:rPr lang="en-US" altLang="en-US" sz="2000" b="0"/>
              <a:t>determined from the </a:t>
            </a:r>
            <a:r>
              <a:rPr lang="en-US" altLang="en-US" sz="2000" b="0" i="1">
                <a:solidFill>
                  <a:srgbClr val="3333FF"/>
                </a:solidFill>
              </a:rPr>
              <a:t>Moody chart</a:t>
            </a:r>
            <a:r>
              <a:rPr lang="en-US" altLang="en-US" sz="2000" b="0"/>
              <a:t> or the </a:t>
            </a:r>
            <a:r>
              <a:rPr lang="en-US" altLang="en-US" sz="2000" b="0" i="1">
                <a:solidFill>
                  <a:srgbClr val="3333FF"/>
                </a:solidFill>
              </a:rPr>
              <a:t>Colebrook equation</a:t>
            </a:r>
            <a:r>
              <a:rPr lang="en-US" altLang="en-US" sz="2000" b="0"/>
              <a:t>.</a:t>
            </a:r>
          </a:p>
        </p:txBody>
      </p:sp>
      <p:pic>
        <p:nvPicPr>
          <p:cNvPr id="686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04800"/>
            <a:ext cx="3562350" cy="574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61DCCE69-DB78-429E-BD19-4C55AF7F2E5C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62</a:t>
            </a:fld>
            <a:endParaRPr lang="en-US" altLang="en-US" sz="1400" smtClean="0"/>
          </a:p>
        </p:txBody>
      </p:sp>
      <p:pic>
        <p:nvPicPr>
          <p:cNvPr id="69635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381000"/>
            <a:ext cx="8404225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79E64FD1-4290-4CDB-8E41-6BD851F82BE5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63</a:t>
            </a:fld>
            <a:endParaRPr lang="en-US" altLang="en-US" sz="1400" smtClean="0"/>
          </a:p>
        </p:txBody>
      </p:sp>
      <p:sp>
        <p:nvSpPr>
          <p:cNvPr id="70659" name="Rectangle 2"/>
          <p:cNvSpPr>
            <a:spLocks noChangeArrowheads="1"/>
          </p:cNvSpPr>
          <p:nvPr/>
        </p:nvSpPr>
        <p:spPr bwMode="auto">
          <a:xfrm>
            <a:off x="304800" y="231775"/>
            <a:ext cx="7489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Developing Turbulent Flow in the Entrance Region</a:t>
            </a:r>
          </a:p>
        </p:txBody>
      </p:sp>
      <p:sp>
        <p:nvSpPr>
          <p:cNvPr id="70660" name="Rectangle 3"/>
          <p:cNvSpPr>
            <a:spLocks noChangeArrowheads="1"/>
          </p:cNvSpPr>
          <p:nvPr/>
        </p:nvSpPr>
        <p:spPr bwMode="auto">
          <a:xfrm>
            <a:off x="304800" y="762000"/>
            <a:ext cx="8458200" cy="212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/>
              <a:t>The entry lengths for turbulent flow are typically short, often just 10 tube</a:t>
            </a:r>
            <a:r>
              <a:rPr lang="tr-TR" altLang="en-US" sz="1800" b="0"/>
              <a:t> </a:t>
            </a:r>
            <a:r>
              <a:rPr lang="en-US" altLang="en-US" sz="1800" b="0"/>
              <a:t>diameters long, and thus the Nusselt number determined for fully developed</a:t>
            </a:r>
            <a:r>
              <a:rPr lang="tr-TR" altLang="en-US" sz="1800" b="0"/>
              <a:t> </a:t>
            </a:r>
            <a:r>
              <a:rPr lang="en-US" altLang="en-US" sz="1800" b="0"/>
              <a:t>turbulent flow can be used approximately for the entire tube. </a:t>
            </a:r>
            <a:endParaRPr lang="tr-TR" altLang="en-US" sz="18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This simple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approach gives reasonable results for pressure drop and heat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transfer for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long tubes and conservative results for short ones.</a:t>
            </a:r>
            <a:r>
              <a:rPr lang="en-US" altLang="en-US" sz="1800" b="0"/>
              <a:t> </a:t>
            </a:r>
            <a:endParaRPr lang="tr-TR" altLang="en-US" sz="18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/>
              <a:t>Correlations for the friction</a:t>
            </a:r>
            <a:r>
              <a:rPr lang="tr-TR" altLang="en-US" sz="1800" b="0"/>
              <a:t> </a:t>
            </a:r>
            <a:r>
              <a:rPr lang="en-US" altLang="en-US" sz="1800" b="0"/>
              <a:t>and heat transfer coefficients for the entrance regions</a:t>
            </a:r>
            <a:r>
              <a:rPr lang="tr-TR" altLang="en-US" sz="1800" b="0"/>
              <a:t> </a:t>
            </a:r>
            <a:r>
              <a:rPr lang="en-US" altLang="en-US" sz="1800" b="0"/>
              <a:t>are available in</a:t>
            </a:r>
            <a:r>
              <a:rPr lang="tr-TR" altLang="en-US" sz="1800" b="0"/>
              <a:t> </a:t>
            </a:r>
            <a:r>
              <a:rPr lang="en-US" altLang="en-US" sz="1800" b="0"/>
              <a:t>the literature for better accuracy.</a:t>
            </a:r>
          </a:p>
        </p:txBody>
      </p:sp>
      <p:sp>
        <p:nvSpPr>
          <p:cNvPr id="70661" name="Rectangle 4"/>
          <p:cNvSpPr>
            <a:spLocks noChangeArrowheads="1"/>
          </p:cNvSpPr>
          <p:nvPr/>
        </p:nvSpPr>
        <p:spPr bwMode="auto">
          <a:xfrm>
            <a:off x="304800" y="2971800"/>
            <a:ext cx="5476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Turbulent Flow in Noncircular Tubes</a:t>
            </a:r>
          </a:p>
        </p:txBody>
      </p:sp>
      <p:pic>
        <p:nvPicPr>
          <p:cNvPr id="7066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505200"/>
            <a:ext cx="3592513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3" name="Rectangle 6"/>
          <p:cNvSpPr>
            <a:spLocks noChangeArrowheads="1"/>
          </p:cNvSpPr>
          <p:nvPr/>
        </p:nvSpPr>
        <p:spPr bwMode="auto">
          <a:xfrm>
            <a:off x="5105400" y="5105400"/>
            <a:ext cx="35814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In turbulent flow, the velocity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profile is nearly a straight line in the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core region, and any significant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velocity gradients occur in the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viscous sublayer.</a:t>
            </a:r>
          </a:p>
        </p:txBody>
      </p:sp>
      <p:sp>
        <p:nvSpPr>
          <p:cNvPr id="70664" name="Rectangle 7"/>
          <p:cNvSpPr>
            <a:spLocks noChangeArrowheads="1"/>
          </p:cNvSpPr>
          <p:nvPr/>
        </p:nvSpPr>
        <p:spPr bwMode="auto">
          <a:xfrm>
            <a:off x="304800" y="3429000"/>
            <a:ext cx="4800600" cy="319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tr-TR" altLang="en-US" sz="1800" b="0"/>
              <a:t>P</a:t>
            </a:r>
            <a:r>
              <a:rPr lang="en-US" altLang="en-US" sz="1800" b="0"/>
              <a:t>ressure drop and heat</a:t>
            </a:r>
            <a:r>
              <a:rPr lang="tr-TR" altLang="en-US" sz="1800" b="0"/>
              <a:t> </a:t>
            </a:r>
            <a:r>
              <a:rPr lang="en-US" altLang="en-US" sz="1800" b="0"/>
              <a:t>transfer</a:t>
            </a:r>
            <a:r>
              <a:rPr lang="tr-TR" altLang="en-US" sz="1800" b="0"/>
              <a:t> </a:t>
            </a:r>
            <a:r>
              <a:rPr lang="en-US" altLang="en-US" sz="1800" b="0"/>
              <a:t>characteristics of turbulent flow in tubes are</a:t>
            </a:r>
            <a:r>
              <a:rPr lang="tr-TR" altLang="en-US" sz="1800" b="0"/>
              <a:t> </a:t>
            </a:r>
            <a:r>
              <a:rPr lang="en-US" altLang="en-US" sz="1800" b="0"/>
              <a:t>dominated by the very</a:t>
            </a:r>
            <a:r>
              <a:rPr lang="tr-TR" altLang="en-US" sz="1800" b="0"/>
              <a:t> </a:t>
            </a:r>
            <a:r>
              <a:rPr lang="en-US" altLang="en-US" sz="1800" b="0"/>
              <a:t>thin viscous sublayer next to the wall surface, and the shape of the core</a:t>
            </a:r>
            <a:r>
              <a:rPr lang="tr-TR" altLang="en-US" sz="1800" b="0"/>
              <a:t> </a:t>
            </a:r>
            <a:r>
              <a:rPr lang="en-US" altLang="en-US" sz="1800" b="0"/>
              <a:t>region is not of much significance.</a:t>
            </a:r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The turbulent flow relations given above for circular tubes can also be used for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noncircular tubes with reasonable accuracy by replacing the diameter </a:t>
            </a:r>
            <a:r>
              <a:rPr lang="en-US" altLang="en-US" sz="1800" b="0" i="1">
                <a:solidFill>
                  <a:srgbClr val="CC00CC"/>
                </a:solidFill>
              </a:rPr>
              <a:t>D </a:t>
            </a:r>
            <a:r>
              <a:rPr lang="en-US" altLang="en-US" sz="1800" b="0">
                <a:solidFill>
                  <a:srgbClr val="CC00CC"/>
                </a:solidFill>
              </a:rPr>
              <a:t>in the evaluation of the Reynolds number by the hydraulic diameter </a:t>
            </a:r>
            <a:r>
              <a:rPr lang="en-US" altLang="en-US" sz="1800" b="0" i="1">
                <a:solidFill>
                  <a:srgbClr val="CC00CC"/>
                </a:solidFill>
              </a:rPr>
              <a:t>D</a:t>
            </a:r>
            <a:r>
              <a:rPr lang="en-US" altLang="en-US" sz="1800" b="0" i="1" baseline="-25000">
                <a:solidFill>
                  <a:srgbClr val="CC00CC"/>
                </a:solidFill>
              </a:rPr>
              <a:t>h</a:t>
            </a:r>
            <a:r>
              <a:rPr lang="en-US" altLang="en-US" sz="1800" b="0" i="1">
                <a:solidFill>
                  <a:srgbClr val="CC00CC"/>
                </a:solidFill>
              </a:rPr>
              <a:t> =</a:t>
            </a:r>
            <a:r>
              <a:rPr lang="en-US" altLang="en-US" sz="1800" b="0">
                <a:solidFill>
                  <a:srgbClr val="CC00CC"/>
                </a:solidFill>
              </a:rPr>
              <a:t> 4</a:t>
            </a:r>
            <a:r>
              <a:rPr lang="en-US" altLang="en-US" sz="1800" b="0" i="1">
                <a:solidFill>
                  <a:srgbClr val="CC00CC"/>
                </a:solidFill>
              </a:rPr>
              <a:t>A</a:t>
            </a:r>
            <a:r>
              <a:rPr lang="en-US" altLang="en-US" sz="1800" b="0" i="1" baseline="-25000">
                <a:solidFill>
                  <a:srgbClr val="CC00CC"/>
                </a:solidFill>
              </a:rPr>
              <a:t>c</a:t>
            </a:r>
            <a:r>
              <a:rPr lang="en-US" altLang="en-US" sz="1800" b="0">
                <a:solidFill>
                  <a:srgbClr val="CC00CC"/>
                </a:solidFill>
              </a:rPr>
              <a:t>/</a:t>
            </a:r>
            <a:r>
              <a:rPr lang="en-US" altLang="en-US" sz="1800" b="0" i="1">
                <a:solidFill>
                  <a:srgbClr val="CC00CC"/>
                </a:solidFill>
              </a:rPr>
              <a:t>p.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5597C09-51B0-4874-941B-53F8B89EE762}" type="slidenum">
              <a:rPr lang="en-US" altLang="en-US" b="0" smtClean="0"/>
              <a:pPr/>
              <a:t>64</a:t>
            </a:fld>
            <a:endParaRPr lang="en-US" altLang="en-US" b="0" smtClean="0"/>
          </a:p>
        </p:txBody>
      </p:sp>
      <p:sp>
        <p:nvSpPr>
          <p:cNvPr id="71683" name="Rectangle 24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/>
            </a:r>
            <a:br>
              <a:rPr lang="en-US" altLang="en-US"/>
            </a:br>
            <a:endParaRPr lang="en-US" altLang="en-US"/>
          </a:p>
          <a:p>
            <a:endParaRPr lang="en-US" altLang="en-US"/>
          </a:p>
        </p:txBody>
      </p:sp>
      <p:sp>
        <p:nvSpPr>
          <p:cNvPr id="71684" name="Rectangle 26"/>
          <p:cNvSpPr>
            <a:spLocks noChangeArrowheads="1"/>
          </p:cNvSpPr>
          <p:nvPr/>
        </p:nvSpPr>
        <p:spPr bwMode="auto">
          <a:xfrm>
            <a:off x="152400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  <a:p>
            <a:r>
              <a:rPr lang="en-US" altLang="en-US"/>
              <a:t/>
            </a:r>
            <a:br>
              <a:rPr lang="en-US" altLang="en-US"/>
            </a:br>
            <a:endParaRPr lang="en-US" altLang="en-US"/>
          </a:p>
          <a:p>
            <a:endParaRPr lang="en-US" altLang="en-US"/>
          </a:p>
        </p:txBody>
      </p:sp>
      <p:sp>
        <p:nvSpPr>
          <p:cNvPr id="71685" name="Rectangle 52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71686" name="Rectangle 53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/>
            </a:r>
            <a:br>
              <a:rPr lang="en-US" altLang="en-US"/>
            </a:br>
            <a:endParaRPr lang="en-US" altLang="en-US"/>
          </a:p>
          <a:p>
            <a:endParaRPr lang="en-US" altLang="en-US"/>
          </a:p>
        </p:txBody>
      </p:sp>
      <p:sp>
        <p:nvSpPr>
          <p:cNvPr id="71687" name="Rectangle 55"/>
          <p:cNvSpPr>
            <a:spLocks noChangeArrowheads="1"/>
          </p:cNvSpPr>
          <p:nvPr/>
        </p:nvSpPr>
        <p:spPr bwMode="auto">
          <a:xfrm>
            <a:off x="152400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  <a:p>
            <a:r>
              <a:rPr lang="en-US" altLang="en-US"/>
              <a:t/>
            </a:r>
            <a:br>
              <a:rPr lang="en-US" altLang="en-US"/>
            </a:br>
            <a:endParaRPr lang="en-US" altLang="en-US"/>
          </a:p>
          <a:p>
            <a:endParaRPr lang="en-US" altLang="en-US"/>
          </a:p>
        </p:txBody>
      </p:sp>
      <p:pic>
        <p:nvPicPr>
          <p:cNvPr id="71688" name="Picture 6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" y="2971800"/>
            <a:ext cx="6996113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9" name="Rectangle 61"/>
          <p:cNvSpPr>
            <a:spLocks noChangeArrowheads="1"/>
          </p:cNvSpPr>
          <p:nvPr/>
        </p:nvSpPr>
        <p:spPr bwMode="auto">
          <a:xfrm>
            <a:off x="381000" y="1497013"/>
            <a:ext cx="81534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Air at an average temperature of 150</a:t>
            </a:r>
            <a:r>
              <a:rPr lang="en-US" altLang="en-US" sz="2800" baseline="30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altLang="en-US" sz="2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flow a short square duct 10 x 10 x 2.25 cm at a rate of 15 kg/hr. The duct wall temperature is 430</a:t>
            </a:r>
            <a:r>
              <a:rPr lang="en-US" altLang="en-US" sz="2800" baseline="30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altLang="en-US" sz="2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 Determine the heat transfer coefficient .</a:t>
            </a:r>
            <a:endParaRPr lang="en-US" altLang="en-US" sz="28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1690" name="TextBox 62"/>
          <p:cNvSpPr txBox="1">
            <a:spLocks noChangeArrowheads="1"/>
          </p:cNvSpPr>
          <p:nvPr/>
        </p:nvSpPr>
        <p:spPr bwMode="auto">
          <a:xfrm>
            <a:off x="609600" y="990600"/>
            <a:ext cx="1133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Example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AABE2250-3A33-4C80-BDD4-A088B0E87826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65</a:t>
            </a:fld>
            <a:endParaRPr lang="en-US" altLang="en-US" sz="1400" smtClean="0"/>
          </a:p>
        </p:txBody>
      </p:sp>
      <p:sp>
        <p:nvSpPr>
          <p:cNvPr id="72707" name="Rectangle 2"/>
          <p:cNvSpPr>
            <a:spLocks noChangeArrowheads="1"/>
          </p:cNvSpPr>
          <p:nvPr/>
        </p:nvSpPr>
        <p:spPr bwMode="auto">
          <a:xfrm>
            <a:off x="304800" y="76200"/>
            <a:ext cx="422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Flow through Tube Annulus</a:t>
            </a:r>
          </a:p>
        </p:txBody>
      </p:sp>
      <p:pic>
        <p:nvPicPr>
          <p:cNvPr id="7270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04800"/>
            <a:ext cx="2530475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6096000" y="1524000"/>
            <a:ext cx="29718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Tube surfaces are often </a:t>
            </a:r>
            <a:r>
              <a:rPr lang="en-US" altLang="en-US" sz="1800" b="0" i="1">
                <a:solidFill>
                  <a:srgbClr val="0000CC"/>
                </a:solidFill>
              </a:rPr>
              <a:t>roughened,</a:t>
            </a:r>
            <a:r>
              <a:rPr lang="tr-TR" altLang="en-US" sz="1800" b="0" i="1">
                <a:solidFill>
                  <a:srgbClr val="0000CC"/>
                </a:solidFill>
              </a:rPr>
              <a:t> </a:t>
            </a:r>
            <a:r>
              <a:rPr lang="en-US" altLang="en-US" sz="1800" b="0" i="1">
                <a:solidFill>
                  <a:srgbClr val="0000CC"/>
                </a:solidFill>
              </a:rPr>
              <a:t>corrugated, </a:t>
            </a:r>
            <a:r>
              <a:rPr lang="en-US" altLang="en-US" sz="1800" b="0">
                <a:solidFill>
                  <a:srgbClr val="0000CC"/>
                </a:solidFill>
              </a:rPr>
              <a:t>or </a:t>
            </a:r>
            <a:r>
              <a:rPr lang="en-US" altLang="en-US" sz="1800" b="0" i="1">
                <a:solidFill>
                  <a:srgbClr val="0000CC"/>
                </a:solidFill>
              </a:rPr>
              <a:t>finned </a:t>
            </a:r>
            <a:r>
              <a:rPr lang="en-US" altLang="en-US" sz="1800" b="0">
                <a:solidFill>
                  <a:srgbClr val="0000CC"/>
                </a:solidFill>
              </a:rPr>
              <a:t>in order to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 i="1">
                <a:solidFill>
                  <a:srgbClr val="0000CC"/>
                </a:solidFill>
              </a:rPr>
              <a:t>enhance </a:t>
            </a:r>
            <a:r>
              <a:rPr lang="en-US" altLang="en-US" sz="1800" b="0">
                <a:solidFill>
                  <a:srgbClr val="0000CC"/>
                </a:solidFill>
              </a:rPr>
              <a:t>convection heat transfer.</a:t>
            </a:r>
          </a:p>
        </p:txBody>
      </p:sp>
      <p:pic>
        <p:nvPicPr>
          <p:cNvPr id="7271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" y="533400"/>
            <a:ext cx="370522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88" y="1763713"/>
            <a:ext cx="3554412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2" name="Rectangle 9"/>
          <p:cNvSpPr>
            <a:spLocks noChangeArrowheads="1"/>
          </p:cNvSpPr>
          <p:nvPr/>
        </p:nvSpPr>
        <p:spPr bwMode="auto">
          <a:xfrm>
            <a:off x="4038600" y="533400"/>
            <a:ext cx="2133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700" b="0">
                <a:solidFill>
                  <a:srgbClr val="3333FF"/>
                </a:solidFill>
              </a:rPr>
              <a:t>The hydraulic diameter of annulus</a:t>
            </a:r>
          </a:p>
        </p:txBody>
      </p:sp>
      <p:sp>
        <p:nvSpPr>
          <p:cNvPr id="72713" name="Rectangle 10"/>
          <p:cNvSpPr>
            <a:spLocks noChangeArrowheads="1"/>
          </p:cNvSpPr>
          <p:nvPr/>
        </p:nvSpPr>
        <p:spPr bwMode="auto">
          <a:xfrm>
            <a:off x="304800" y="1143000"/>
            <a:ext cx="556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For laminar flow</a:t>
            </a:r>
            <a:r>
              <a:rPr lang="en-US" altLang="en-US" sz="1800" b="0"/>
              <a:t>, the convection coefficients for the</a:t>
            </a:r>
            <a:r>
              <a:rPr lang="tr-TR" altLang="en-US" sz="1800" b="0"/>
              <a:t> </a:t>
            </a:r>
            <a:r>
              <a:rPr lang="en-US" altLang="en-US" sz="1800" b="0"/>
              <a:t>inner and the outer surfaces are</a:t>
            </a:r>
            <a:r>
              <a:rPr lang="tr-TR" altLang="en-US" sz="1800" b="0"/>
              <a:t> determined from</a:t>
            </a:r>
            <a:endParaRPr lang="en-US" altLang="en-US" sz="1800" b="0"/>
          </a:p>
        </p:txBody>
      </p:sp>
      <p:grpSp>
        <p:nvGrpSpPr>
          <p:cNvPr id="72714" name="Group 16"/>
          <p:cNvGrpSpPr>
            <a:grpSpLocks/>
          </p:cNvGrpSpPr>
          <p:nvPr/>
        </p:nvGrpSpPr>
        <p:grpSpPr bwMode="auto">
          <a:xfrm>
            <a:off x="304800" y="2438400"/>
            <a:ext cx="4876800" cy="4343400"/>
            <a:chOff x="192" y="1536"/>
            <a:chExt cx="3072" cy="2736"/>
          </a:xfrm>
        </p:grpSpPr>
        <p:sp>
          <p:nvSpPr>
            <p:cNvPr id="72716" name="Rectangle 12"/>
            <p:cNvSpPr>
              <a:spLocks noChangeArrowheads="1"/>
            </p:cNvSpPr>
            <p:nvPr/>
          </p:nvSpPr>
          <p:spPr bwMode="auto">
            <a:xfrm>
              <a:off x="192" y="1536"/>
              <a:ext cx="3072" cy="2736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pic>
          <p:nvPicPr>
            <p:cNvPr id="72717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3408"/>
              <a:ext cx="2784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718" name="Rectangle 11"/>
            <p:cNvSpPr>
              <a:spLocks noChangeArrowheads="1"/>
            </p:cNvSpPr>
            <p:nvPr/>
          </p:nvSpPr>
          <p:spPr bwMode="auto">
            <a:xfrm>
              <a:off x="192" y="1536"/>
              <a:ext cx="2976" cy="18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10000"/>
                </a:spcBef>
                <a:spcAft>
                  <a:spcPct val="10000"/>
                </a:spcAft>
                <a:buClrTx/>
                <a:buFontTx/>
                <a:buNone/>
              </a:pPr>
              <a:r>
                <a:rPr lang="en-US" altLang="en-US" sz="1700">
                  <a:solidFill>
                    <a:srgbClr val="CC00CC"/>
                  </a:solidFill>
                </a:rPr>
                <a:t>For fully developed turbulent flow</a:t>
              </a:r>
              <a:r>
                <a:rPr lang="en-US" altLang="en-US" sz="1700" b="0"/>
                <a:t>, </a:t>
              </a:r>
              <a:r>
                <a:rPr lang="tr-TR" altLang="en-US" sz="1700" b="0" i="1"/>
                <a:t>h</a:t>
              </a:r>
              <a:r>
                <a:rPr lang="tr-TR" altLang="en-US" sz="1700" b="0" i="1" baseline="-25000"/>
                <a:t>i</a:t>
              </a:r>
              <a:r>
                <a:rPr lang="tr-TR" altLang="en-US" sz="1700" b="0"/>
                <a:t> and </a:t>
              </a:r>
              <a:r>
                <a:rPr lang="tr-TR" altLang="en-US" sz="1700" b="0" i="1"/>
                <a:t>h</a:t>
              </a:r>
              <a:r>
                <a:rPr lang="tr-TR" altLang="en-US" sz="1700" b="0" i="1" baseline="-25000"/>
                <a:t>o</a:t>
              </a:r>
              <a:r>
                <a:rPr lang="tr-TR" altLang="en-US" sz="1700" b="0"/>
                <a:t> </a:t>
              </a:r>
              <a:r>
                <a:rPr lang="en-US" altLang="en-US" sz="1700" b="0"/>
                <a:t>are</a:t>
              </a:r>
              <a:r>
                <a:rPr lang="tr-TR" altLang="en-US" sz="1700" b="0"/>
                <a:t> </a:t>
              </a:r>
              <a:r>
                <a:rPr lang="en-US" altLang="en-US" sz="1700" b="0"/>
                <a:t>approximately equal to each other, and the</a:t>
              </a:r>
              <a:r>
                <a:rPr lang="tr-TR" altLang="en-US" sz="1700" b="0"/>
                <a:t> </a:t>
              </a:r>
              <a:r>
                <a:rPr lang="en-US" altLang="en-US" sz="1700" b="0"/>
                <a:t>tube annulus can be</a:t>
              </a:r>
              <a:r>
                <a:rPr lang="tr-TR" altLang="en-US" sz="1700" b="0"/>
                <a:t> </a:t>
              </a:r>
              <a:r>
                <a:rPr lang="en-US" altLang="en-US" sz="1700" b="0"/>
                <a:t>treated as a</a:t>
              </a:r>
              <a:r>
                <a:rPr lang="tr-TR" altLang="en-US" sz="1700" b="0"/>
                <a:t> </a:t>
              </a:r>
              <a:r>
                <a:rPr lang="en-US" altLang="en-US" sz="1700" b="0"/>
                <a:t>noncircular duct with a hydraulic diameter</a:t>
              </a:r>
              <a:r>
                <a:rPr lang="tr-TR" altLang="en-US" sz="1700" b="0"/>
                <a:t> </a:t>
              </a:r>
              <a:r>
                <a:rPr lang="en-US" altLang="en-US" sz="1700" b="0"/>
                <a:t>of </a:t>
              </a:r>
              <a:r>
                <a:rPr lang="en-US" altLang="en-US" sz="1700" b="0" i="1">
                  <a:solidFill>
                    <a:srgbClr val="3333FF"/>
                  </a:solidFill>
                </a:rPr>
                <a:t>D</a:t>
              </a:r>
              <a:r>
                <a:rPr lang="en-US" altLang="en-US" sz="1700" b="0" i="1" baseline="-25000">
                  <a:solidFill>
                    <a:srgbClr val="3333FF"/>
                  </a:solidFill>
                </a:rPr>
                <a:t>h</a:t>
              </a:r>
              <a:r>
                <a:rPr lang="en-US" altLang="en-US" sz="1700" b="0" i="1">
                  <a:solidFill>
                    <a:srgbClr val="3333FF"/>
                  </a:solidFill>
                </a:rPr>
                <a:t> </a:t>
              </a:r>
              <a:r>
                <a:rPr lang="tr-TR" altLang="en-US" sz="1700" b="0" i="1">
                  <a:solidFill>
                    <a:srgbClr val="3333FF"/>
                  </a:solidFill>
                </a:rPr>
                <a:t>=</a:t>
              </a:r>
              <a:r>
                <a:rPr lang="en-US" altLang="en-US" sz="1700" b="0">
                  <a:solidFill>
                    <a:srgbClr val="3333FF"/>
                  </a:solidFill>
                </a:rPr>
                <a:t> </a:t>
              </a:r>
              <a:r>
                <a:rPr lang="en-US" altLang="en-US" sz="1700" b="0" i="1">
                  <a:solidFill>
                    <a:srgbClr val="3333FF"/>
                  </a:solidFill>
                </a:rPr>
                <a:t>D</a:t>
              </a:r>
              <a:r>
                <a:rPr lang="en-US" altLang="en-US" sz="1700" b="0" i="1" baseline="-25000">
                  <a:solidFill>
                    <a:srgbClr val="3333FF"/>
                  </a:solidFill>
                </a:rPr>
                <a:t>o</a:t>
              </a:r>
              <a:r>
                <a:rPr lang="en-US" altLang="en-US" sz="1700" b="0" i="1">
                  <a:solidFill>
                    <a:srgbClr val="3333FF"/>
                  </a:solidFill>
                </a:rPr>
                <a:t> </a:t>
              </a:r>
              <a:r>
                <a:rPr lang="en-US" altLang="en-US" sz="1700" b="0" i="1">
                  <a:solidFill>
                    <a:srgbClr val="3333FF"/>
                  </a:solidFill>
                  <a:cs typeface="Arial" panose="020B0604020202020204" pitchFamily="34" charset="0"/>
                </a:rPr>
                <a:t>−</a:t>
              </a:r>
              <a:r>
                <a:rPr lang="en-US" altLang="en-US" sz="1700" b="0">
                  <a:solidFill>
                    <a:srgbClr val="3333FF"/>
                  </a:solidFill>
                </a:rPr>
                <a:t> </a:t>
              </a:r>
              <a:r>
                <a:rPr lang="en-US" altLang="en-US" sz="1700" b="0" i="1">
                  <a:solidFill>
                    <a:srgbClr val="3333FF"/>
                  </a:solidFill>
                </a:rPr>
                <a:t>D</a:t>
              </a:r>
              <a:r>
                <a:rPr lang="en-US" altLang="en-US" sz="1700" b="0" i="1" baseline="-25000">
                  <a:solidFill>
                    <a:srgbClr val="3333FF"/>
                  </a:solidFill>
                </a:rPr>
                <a:t>i</a:t>
              </a:r>
              <a:r>
                <a:rPr lang="en-US" altLang="en-US" sz="1700" b="0" i="1"/>
                <a:t>.</a:t>
              </a:r>
              <a:endParaRPr lang="tr-TR" altLang="en-US" sz="1700" b="0" i="1"/>
            </a:p>
            <a:p>
              <a:pPr eaLnBrk="1" hangingPunct="1">
                <a:spcBef>
                  <a:spcPct val="10000"/>
                </a:spcBef>
                <a:spcAft>
                  <a:spcPct val="10000"/>
                </a:spcAft>
                <a:buClrTx/>
                <a:buFontTx/>
                <a:buNone/>
              </a:pPr>
              <a:r>
                <a:rPr lang="en-US" altLang="en-US" sz="1700" b="0"/>
                <a:t>The</a:t>
              </a:r>
              <a:r>
                <a:rPr lang="tr-TR" altLang="en-US" sz="1700" b="0"/>
                <a:t> </a:t>
              </a:r>
              <a:r>
                <a:rPr lang="en-US" altLang="en-US" sz="1700" b="0"/>
                <a:t>Nusselt number can be determined from a</a:t>
              </a:r>
              <a:r>
                <a:rPr lang="tr-TR" altLang="en-US" sz="1700" b="0"/>
                <a:t> </a:t>
              </a:r>
              <a:r>
                <a:rPr lang="en-US" altLang="en-US" sz="1700" b="0"/>
                <a:t>suitable turbulent flow</a:t>
              </a:r>
              <a:r>
                <a:rPr lang="tr-TR" altLang="en-US" sz="1700" b="0"/>
                <a:t> </a:t>
              </a:r>
              <a:r>
                <a:rPr lang="en-US" altLang="en-US" sz="1700" b="0"/>
                <a:t>relation such as the</a:t>
              </a:r>
              <a:r>
                <a:rPr lang="tr-TR" altLang="en-US" sz="1700" b="0"/>
                <a:t> </a:t>
              </a:r>
              <a:r>
                <a:rPr lang="en-US" altLang="en-US" sz="1700" b="0"/>
                <a:t>Gnielinski equation. To improve the accuracy</a:t>
              </a:r>
              <a:r>
                <a:rPr lang="tr-TR" altLang="en-US" sz="1700" b="0"/>
                <a:t>, </a:t>
              </a:r>
              <a:r>
                <a:rPr lang="en-US" altLang="en-US" sz="1700" b="0"/>
                <a:t>Nusselt</a:t>
              </a:r>
              <a:r>
                <a:rPr lang="tr-TR" altLang="en-US" sz="1700" b="0"/>
                <a:t> </a:t>
              </a:r>
              <a:r>
                <a:rPr lang="en-US" altLang="en-US" sz="1700" b="0"/>
                <a:t>number</a:t>
              </a:r>
              <a:r>
                <a:rPr lang="tr-TR" altLang="en-US" sz="1700" b="0"/>
                <a:t> can be multiplied by </a:t>
              </a:r>
              <a:r>
                <a:rPr lang="en-US" altLang="en-US" sz="1700" b="0"/>
                <a:t>the following</a:t>
              </a:r>
              <a:r>
                <a:rPr lang="tr-TR" altLang="en-US" sz="1700" b="0"/>
                <a:t> </a:t>
              </a:r>
              <a:r>
                <a:rPr lang="en-US" altLang="en-US" sz="1700" b="0"/>
                <a:t>correction factors when</a:t>
              </a:r>
              <a:r>
                <a:rPr lang="tr-TR" altLang="en-US" sz="1700" b="0"/>
                <a:t> </a:t>
              </a:r>
              <a:r>
                <a:rPr lang="en-US" altLang="en-US" sz="1700" b="0"/>
                <a:t>one of the tube walls is</a:t>
              </a:r>
              <a:r>
                <a:rPr lang="tr-TR" altLang="en-US" sz="1700" b="0"/>
                <a:t> </a:t>
              </a:r>
              <a:r>
                <a:rPr lang="en-US" altLang="en-US" sz="1700" b="0"/>
                <a:t>adiabatic and heat transfer is through the other</a:t>
              </a:r>
              <a:r>
                <a:rPr lang="tr-TR" altLang="en-US" sz="1700" b="0"/>
                <a:t> </a:t>
              </a:r>
              <a:r>
                <a:rPr lang="en-US" altLang="en-US" sz="1700" b="0"/>
                <a:t>wall:</a:t>
              </a:r>
              <a:endParaRPr lang="en-US" altLang="en-US" sz="1700" b="0" i="1"/>
            </a:p>
          </p:txBody>
        </p:sp>
      </p:grpSp>
      <p:pic>
        <p:nvPicPr>
          <p:cNvPr id="727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914650"/>
            <a:ext cx="3552825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79DAD191-31B8-48AC-AB10-56DA01F3E238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66</a:t>
            </a:fld>
            <a:endParaRPr lang="en-US" altLang="en-US" sz="1400" smtClean="0"/>
          </a:p>
        </p:txBody>
      </p:sp>
      <p:sp>
        <p:nvSpPr>
          <p:cNvPr id="73731" name="Rectangle 2"/>
          <p:cNvSpPr>
            <a:spLocks noChangeArrowheads="1"/>
          </p:cNvSpPr>
          <p:nvPr/>
        </p:nvSpPr>
        <p:spPr bwMode="auto">
          <a:xfrm>
            <a:off x="304800" y="228600"/>
            <a:ext cx="4233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Heat Transfer Enhancement</a:t>
            </a:r>
          </a:p>
        </p:txBody>
      </p:sp>
      <p:sp>
        <p:nvSpPr>
          <p:cNvPr id="73732" name="Rectangle 3"/>
          <p:cNvSpPr>
            <a:spLocks noChangeArrowheads="1"/>
          </p:cNvSpPr>
          <p:nvPr/>
        </p:nvSpPr>
        <p:spPr bwMode="auto">
          <a:xfrm>
            <a:off x="304800" y="730250"/>
            <a:ext cx="4648200" cy="323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2000" b="0"/>
              <a:t>Tubes with rough surfaces have much higher heat transfer coefficients than</a:t>
            </a:r>
            <a:r>
              <a:rPr lang="tr-TR" altLang="en-US" sz="2000" b="0"/>
              <a:t> </a:t>
            </a:r>
            <a:r>
              <a:rPr lang="en-US" altLang="en-US" sz="2000" b="0"/>
              <a:t>tubes with smooth surfaces. </a:t>
            </a:r>
            <a:endParaRPr lang="tr-TR" altLang="en-US" sz="20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2000" b="0">
                <a:solidFill>
                  <a:srgbClr val="CC00CC"/>
                </a:solidFill>
              </a:rPr>
              <a:t>Heat transfer in turbulent flow in a tube has been increased by as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much as 400 percent by roughening the surface. Roughening the surface, of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course, also increases the friction factor and thus the power requirement for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the pump or the fan.</a:t>
            </a:r>
          </a:p>
        </p:txBody>
      </p:sp>
      <p:sp>
        <p:nvSpPr>
          <p:cNvPr id="73733" name="Rectangle 6"/>
          <p:cNvSpPr>
            <a:spLocks noChangeArrowheads="1"/>
          </p:cNvSpPr>
          <p:nvPr/>
        </p:nvSpPr>
        <p:spPr bwMode="auto">
          <a:xfrm>
            <a:off x="304800" y="4022725"/>
            <a:ext cx="434340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/>
              <a:t>The convection heat transfer coefficient</a:t>
            </a:r>
            <a:r>
              <a:rPr lang="tr-TR" altLang="en-US" sz="2000" b="0"/>
              <a:t> </a:t>
            </a:r>
            <a:r>
              <a:rPr lang="en-US" altLang="en-US" sz="2000" b="0"/>
              <a:t>can also be increased by inducing</a:t>
            </a:r>
            <a:r>
              <a:rPr lang="tr-TR" altLang="en-US" sz="2000" b="0"/>
              <a:t> </a:t>
            </a:r>
            <a:r>
              <a:rPr lang="en-US" altLang="en-US" sz="2000" b="0"/>
              <a:t>pulsating flow by pulse generators, by</a:t>
            </a:r>
            <a:r>
              <a:rPr lang="tr-TR" altLang="en-US" sz="2000" b="0"/>
              <a:t> </a:t>
            </a:r>
            <a:r>
              <a:rPr lang="en-US" altLang="en-US" sz="2000" b="0"/>
              <a:t>inducing swirl by inserting a twisted</a:t>
            </a:r>
            <a:r>
              <a:rPr lang="tr-TR" altLang="en-US" sz="2000" b="0"/>
              <a:t> </a:t>
            </a:r>
            <a:r>
              <a:rPr lang="en-US" altLang="en-US" sz="2000" b="0"/>
              <a:t>tape into the tube, or by inducing secondary</a:t>
            </a:r>
            <a:r>
              <a:rPr lang="tr-TR" altLang="en-US" sz="2000" b="0"/>
              <a:t> </a:t>
            </a:r>
            <a:r>
              <a:rPr lang="en-US" altLang="en-US" sz="2000" b="0"/>
              <a:t>flows by coiling the tube.</a:t>
            </a:r>
          </a:p>
        </p:txBody>
      </p:sp>
      <p:pic>
        <p:nvPicPr>
          <p:cNvPr id="737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914400"/>
            <a:ext cx="38862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61158E5-DB51-429A-A9D4-783225270E81}" type="slidenum">
              <a:rPr lang="en-US" altLang="en-US" b="0" smtClean="0"/>
              <a:pPr/>
              <a:t>67</a:t>
            </a:fld>
            <a:endParaRPr lang="en-US" altLang="en-US" b="0" smtClean="0"/>
          </a:p>
        </p:txBody>
      </p:sp>
      <p:sp>
        <p:nvSpPr>
          <p:cNvPr id="74755" name="TextBox 2"/>
          <p:cNvSpPr txBox="1">
            <a:spLocks noChangeArrowheads="1"/>
          </p:cNvSpPr>
          <p:nvPr/>
        </p:nvSpPr>
        <p:spPr bwMode="auto">
          <a:xfrm>
            <a:off x="457200" y="685800"/>
            <a:ext cx="1133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Example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219200"/>
            <a:ext cx="8001000" cy="5153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highly conducting thin plate L = 2 m long separates the hot and cold airstreams flowing on both sides parallel to the plate surface. The hot stream is at the atmospheric pressure 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abd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has a temperature of 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200" baseline="-25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250</a:t>
            </a:r>
            <a:r>
              <a:rPr lang="en-US" sz="22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and a velocity u</a:t>
            </a:r>
            <a:r>
              <a:rPr lang="en-US" sz="2200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50 m/s. The cold stream also atmospheric pressure and has temperature of T</a:t>
            </a:r>
            <a:r>
              <a:rPr lang="en-US" sz="2200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50</a:t>
            </a:r>
            <a:r>
              <a:rPr lang="en-US" sz="22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and velocity 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200" baseline="-25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15 m/s. </a:t>
            </a:r>
          </a:p>
          <a:p>
            <a:pPr marL="685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Determine,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defRPr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average heat transfer coefficient for the hot air stream,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defRPr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average heat transfer coefficient for the cold air stream, and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defRPr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Total heat transfer rate between the stream per meter width of the separating plate,</a:t>
            </a:r>
          </a:p>
          <a:p>
            <a:pPr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Fluid properties can be taken at T</a:t>
            </a:r>
            <a:r>
              <a:rPr lang="en-US" sz="2200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[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200" baseline="-25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+ T</a:t>
            </a:r>
            <a:r>
              <a:rPr lang="en-US" sz="2200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}/2. 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857D455-142B-4E94-B270-13D508741917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68</a:t>
            </a:fld>
            <a:endParaRPr lang="en-US" altLang="en-US" sz="1400" smtClean="0"/>
          </a:p>
        </p:txBody>
      </p:sp>
      <p:sp>
        <p:nvSpPr>
          <p:cNvPr id="75779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2F31A4C-592D-4BFD-8282-6F9975152BF5}" type="slidenum">
              <a:rPr lang="en-US" altLang="en-US" sz="1400" b="0"/>
              <a:pPr algn="r"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68</a:t>
            </a:fld>
            <a:endParaRPr lang="en-US" altLang="en-US" sz="1400" b="0"/>
          </a:p>
        </p:txBody>
      </p:sp>
      <p:sp>
        <p:nvSpPr>
          <p:cNvPr id="7578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198438"/>
            <a:ext cx="2209800" cy="563562"/>
          </a:xfrm>
        </p:spPr>
        <p:txBody>
          <a:bodyPr/>
          <a:lstStyle/>
          <a:p>
            <a:pPr eaLnBrk="1" hangingPunct="1"/>
            <a:r>
              <a:rPr lang="en-US" altLang="en-US" sz="3200" smtClean="0"/>
              <a:t>Summary</a:t>
            </a:r>
          </a:p>
        </p:txBody>
      </p:sp>
      <p:sp>
        <p:nvSpPr>
          <p:cNvPr id="7578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914400"/>
            <a:ext cx="6858000" cy="4724400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2000" smtClean="0"/>
              <a:t>Physical Mechanism of Convection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2000" smtClean="0"/>
              <a:t>Thermal Boundary Layer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2000" smtClean="0"/>
              <a:t>Parallel Flow Over Flat Plates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2000" smtClean="0"/>
              <a:t>Flow Across Cylinders and Spheres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tr-TR" altLang="en-US" sz="2000" smtClean="0"/>
              <a:t>General Considerations for Pipe Flow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1800" smtClean="0">
                <a:solidFill>
                  <a:srgbClr val="CC00CC"/>
                </a:solidFill>
              </a:rPr>
              <a:t>The</a:t>
            </a:r>
            <a:r>
              <a:rPr lang="tr-TR" altLang="en-US" sz="1800" smtClean="0">
                <a:solidFill>
                  <a:srgbClr val="CC00CC"/>
                </a:solidFill>
              </a:rPr>
              <a:t>rmal </a:t>
            </a:r>
            <a:r>
              <a:rPr lang="en-US" altLang="en-US" sz="1800" smtClean="0">
                <a:solidFill>
                  <a:srgbClr val="CC00CC"/>
                </a:solidFill>
              </a:rPr>
              <a:t>Entrance Region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2000" smtClean="0"/>
              <a:t>General Thermal Analysis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1800" smtClean="0">
                <a:solidFill>
                  <a:srgbClr val="CC00CC"/>
                </a:solidFill>
              </a:rPr>
              <a:t>Constant Surface Heat Flux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1800" smtClean="0">
                <a:solidFill>
                  <a:srgbClr val="CC00CC"/>
                </a:solidFill>
              </a:rPr>
              <a:t>Constant Surface Temperature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2000" smtClean="0"/>
              <a:t>Laminar Flow in Tubes</a:t>
            </a:r>
            <a:endParaRPr lang="en-US" altLang="en-US" sz="2000" smtClean="0">
              <a:solidFill>
                <a:srgbClr val="CC00CC"/>
              </a:solidFill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2000" smtClean="0"/>
              <a:t>Turbulent Flow in Tubes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2E14CEAD-582F-4E1A-9857-94F9FB55D134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7</a:t>
            </a:fld>
            <a:endParaRPr lang="en-US" altLang="en-US" sz="1400" smtClean="0"/>
          </a:p>
        </p:txBody>
      </p:sp>
      <p:sp>
        <p:nvSpPr>
          <p:cNvPr id="12291" name="Rectangle 4"/>
          <p:cNvSpPr>
            <a:spLocks noChangeArrowheads="1"/>
          </p:cNvSpPr>
          <p:nvPr/>
        </p:nvSpPr>
        <p:spPr bwMode="auto">
          <a:xfrm>
            <a:off x="228600" y="152400"/>
            <a:ext cx="8686800" cy="523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800">
                <a:solidFill>
                  <a:srgbClr val="FF0000"/>
                </a:solidFill>
              </a:rPr>
              <a:t>19-1 </a:t>
            </a:r>
            <a:r>
              <a:rPr lang="en-US" altLang="en-US" sz="2800">
                <a:solidFill>
                  <a:srgbClr val="FF0000"/>
                </a:solidFill>
              </a:rPr>
              <a:t>PHYSICAL MECHANISM OF CONVECTION</a:t>
            </a:r>
          </a:p>
        </p:txBody>
      </p:sp>
      <p:sp>
        <p:nvSpPr>
          <p:cNvPr id="12292" name="Rectangle 7"/>
          <p:cNvSpPr>
            <a:spLocks noChangeArrowheads="1"/>
          </p:cNvSpPr>
          <p:nvPr/>
        </p:nvSpPr>
        <p:spPr bwMode="auto">
          <a:xfrm>
            <a:off x="3886200" y="962025"/>
            <a:ext cx="4191000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2000" b="0"/>
              <a:t>Conduction and convection both require the</a:t>
            </a:r>
            <a:r>
              <a:rPr lang="tr-TR" altLang="en-US" sz="2000" b="0"/>
              <a:t> </a:t>
            </a:r>
            <a:r>
              <a:rPr lang="en-US" altLang="en-US" sz="2000" b="0"/>
              <a:t>presence of a material</a:t>
            </a:r>
            <a:r>
              <a:rPr lang="tr-TR" altLang="en-US" sz="2000" b="0"/>
              <a:t> </a:t>
            </a:r>
            <a:r>
              <a:rPr lang="en-US" altLang="en-US" sz="2000" b="0"/>
              <a:t>medium</a:t>
            </a:r>
            <a:r>
              <a:rPr lang="tr-TR" altLang="en-US" sz="2000" b="0"/>
              <a:t> but </a:t>
            </a:r>
            <a:r>
              <a:rPr lang="en-US" altLang="en-US" sz="2000" b="0"/>
              <a:t>convection requires fluid motion.</a:t>
            </a:r>
            <a:r>
              <a:rPr lang="en-US" altLang="en-US" sz="2000"/>
              <a:t> </a:t>
            </a:r>
            <a:endParaRPr lang="tr-TR" altLang="en-US" sz="200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2000" b="0">
                <a:solidFill>
                  <a:srgbClr val="CC00CC"/>
                </a:solidFill>
              </a:rPr>
              <a:t>Convection involves fluid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motion as well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as heat conduction.</a:t>
            </a:r>
            <a:r>
              <a:rPr lang="en-US" altLang="en-US" sz="2000" b="0"/>
              <a:t> </a:t>
            </a:r>
            <a:endParaRPr lang="tr-TR" altLang="en-US" sz="20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2000" b="0"/>
              <a:t>Heat transfer through a solid is always by conduction</a:t>
            </a:r>
            <a:r>
              <a:rPr lang="tr-TR" altLang="en-US" sz="2000" b="0"/>
              <a:t>.</a:t>
            </a:r>
            <a:r>
              <a:rPr lang="en-US" altLang="en-US" sz="2000" b="0"/>
              <a:t> </a:t>
            </a:r>
            <a:endParaRPr lang="tr-TR" altLang="en-US" sz="20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2000" b="0">
                <a:solidFill>
                  <a:srgbClr val="CC00CC"/>
                </a:solidFill>
              </a:rPr>
              <a:t>Heat transfer through a fluid is by convection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in the presence of bulk fluid motion and by conduction in the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absence of it. </a:t>
            </a:r>
            <a:endParaRPr lang="tr-TR" altLang="en-US" sz="2000" b="0">
              <a:solidFill>
                <a:srgbClr val="CC00CC"/>
              </a:solidFill>
            </a:endParaRP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2000" b="0"/>
              <a:t>Therefore, conduction in a fluid can be viewed as the limiting</a:t>
            </a:r>
            <a:r>
              <a:rPr lang="tr-TR" altLang="en-US" sz="2000" b="0"/>
              <a:t> </a:t>
            </a:r>
            <a:r>
              <a:rPr lang="en-US" altLang="en-US" sz="2000" b="0"/>
              <a:t>case of convection, corresponding to the case of quiescent fluid</a:t>
            </a:r>
            <a:r>
              <a:rPr lang="tr-TR" altLang="en-US" sz="2000" b="0"/>
              <a:t>. </a:t>
            </a:r>
          </a:p>
        </p:txBody>
      </p:sp>
      <p:pic>
        <p:nvPicPr>
          <p:cNvPr id="12293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62000"/>
            <a:ext cx="3276600" cy="601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D588AA18-EDAA-407B-848C-820A1CD79CA6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8</a:t>
            </a:fld>
            <a:endParaRPr lang="en-US" altLang="en-US" sz="1400" smtClean="0"/>
          </a:p>
        </p:txBody>
      </p:sp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457200" y="533400"/>
            <a:ext cx="8077200" cy="207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2000" b="0"/>
              <a:t>The fluid motion enhances heat transfer,</a:t>
            </a:r>
            <a:r>
              <a:rPr lang="tr-TR" altLang="en-US" sz="2000" b="0"/>
              <a:t> </a:t>
            </a:r>
            <a:r>
              <a:rPr lang="en-US" altLang="en-US" sz="2000" b="0"/>
              <a:t>since it brings warmer and cooler chunks of fluid into contact, initiating</a:t>
            </a:r>
            <a:r>
              <a:rPr lang="tr-TR" altLang="en-US" sz="2000" b="0"/>
              <a:t> </a:t>
            </a:r>
            <a:r>
              <a:rPr lang="en-US" altLang="en-US" sz="2000" b="0"/>
              <a:t>higher rates of conduction at a greater number of sites in a fluid. </a:t>
            </a:r>
            <a:endParaRPr lang="tr-TR" altLang="en-US" sz="2000" b="0"/>
          </a:p>
          <a:p>
            <a:pPr eaLnBrk="1" hangingPunct="1">
              <a:spcBef>
                <a:spcPct val="10000"/>
              </a:spcBef>
              <a:spcAft>
                <a:spcPct val="15000"/>
              </a:spcAft>
              <a:buClrTx/>
              <a:buFontTx/>
              <a:buNone/>
            </a:pPr>
            <a:r>
              <a:rPr lang="tr-TR" altLang="en-US" sz="2000" b="0">
                <a:solidFill>
                  <a:srgbClr val="CC00CC"/>
                </a:solidFill>
              </a:rPr>
              <a:t>T</a:t>
            </a:r>
            <a:r>
              <a:rPr lang="en-US" altLang="en-US" sz="2000" b="0">
                <a:solidFill>
                  <a:srgbClr val="CC00CC"/>
                </a:solidFill>
              </a:rPr>
              <a:t>he rate of heat transfer through a fluid is much higher by convection than it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is by conduction.</a:t>
            </a:r>
            <a:r>
              <a:rPr lang="en-US" altLang="en-US" sz="2000" b="0"/>
              <a:t> </a:t>
            </a:r>
            <a:endParaRPr lang="tr-TR" altLang="en-US" sz="2000" b="0"/>
          </a:p>
          <a:p>
            <a:pPr eaLnBrk="1" hangingPunct="1">
              <a:spcBef>
                <a:spcPct val="10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2000" b="0"/>
              <a:t>In fact, the higher the fluid velocity, the</a:t>
            </a:r>
            <a:r>
              <a:rPr lang="tr-TR" altLang="en-US" sz="2000" b="0"/>
              <a:t> </a:t>
            </a:r>
            <a:r>
              <a:rPr lang="en-US" altLang="en-US" sz="2000" b="0"/>
              <a:t>higher the rate of</a:t>
            </a:r>
            <a:r>
              <a:rPr lang="tr-TR" altLang="en-US" sz="2000" b="0"/>
              <a:t> </a:t>
            </a:r>
            <a:r>
              <a:rPr lang="en-US" altLang="en-US" sz="2000" b="0"/>
              <a:t>heat transfer.</a:t>
            </a:r>
          </a:p>
        </p:txBody>
      </p:sp>
      <p:sp>
        <p:nvSpPr>
          <p:cNvPr id="13316" name="Rectangle 7"/>
          <p:cNvSpPr>
            <a:spLocks noChangeArrowheads="1"/>
          </p:cNvSpPr>
          <p:nvPr/>
        </p:nvSpPr>
        <p:spPr bwMode="auto">
          <a:xfrm>
            <a:off x="4876800" y="4556125"/>
            <a:ext cx="31242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>
                <a:solidFill>
                  <a:srgbClr val="0000CC"/>
                </a:solidFill>
              </a:rPr>
              <a:t>Heat transfer through a fluid</a:t>
            </a:r>
            <a:r>
              <a:rPr lang="tr-TR" altLang="en-US" sz="2000" b="0">
                <a:solidFill>
                  <a:srgbClr val="0000CC"/>
                </a:solidFill>
              </a:rPr>
              <a:t> </a:t>
            </a:r>
            <a:r>
              <a:rPr lang="en-US" altLang="en-US" sz="2000" b="0">
                <a:solidFill>
                  <a:srgbClr val="0000CC"/>
                </a:solidFill>
              </a:rPr>
              <a:t>sandwiched between two parallel</a:t>
            </a:r>
            <a:r>
              <a:rPr lang="tr-TR" altLang="en-US" sz="2000" b="0">
                <a:solidFill>
                  <a:srgbClr val="0000CC"/>
                </a:solidFill>
              </a:rPr>
              <a:t> </a:t>
            </a:r>
            <a:r>
              <a:rPr lang="en-US" altLang="en-US" sz="2000" b="0">
                <a:solidFill>
                  <a:srgbClr val="0000CC"/>
                </a:solidFill>
              </a:rPr>
              <a:t>plates.</a:t>
            </a:r>
          </a:p>
        </p:txBody>
      </p:sp>
      <p:pic>
        <p:nvPicPr>
          <p:cNvPr id="13317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867025"/>
            <a:ext cx="4387850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CB57CE24-9F9F-4A51-8981-AFEDC5DE06DC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9</a:t>
            </a:fld>
            <a:endParaRPr lang="en-US" altLang="en-US" sz="1400" smtClean="0"/>
          </a:p>
        </p:txBody>
      </p: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304800" y="304800"/>
            <a:ext cx="83820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000" b="0"/>
              <a:t>C</a:t>
            </a:r>
            <a:r>
              <a:rPr lang="en-US" altLang="en-US" sz="2000" b="0"/>
              <a:t>onvection heat transfer strongly depends on the</a:t>
            </a:r>
            <a:r>
              <a:rPr lang="tr-TR" altLang="en-US" sz="2000" b="0"/>
              <a:t> </a:t>
            </a:r>
            <a:r>
              <a:rPr lang="en-US" altLang="en-US" sz="2000" b="0"/>
              <a:t>fluid properties </a:t>
            </a:r>
            <a:r>
              <a:rPr lang="en-US" altLang="en-US" sz="2000" b="0" i="1">
                <a:solidFill>
                  <a:srgbClr val="CC00CC"/>
                </a:solidFill>
              </a:rPr>
              <a:t>dynamic viscosity</a:t>
            </a:r>
            <a:r>
              <a:rPr lang="en-US" altLang="en-US" sz="2000" b="0"/>
              <a:t>, </a:t>
            </a:r>
            <a:r>
              <a:rPr lang="en-US" altLang="en-US" sz="2000" b="0" i="1">
                <a:solidFill>
                  <a:srgbClr val="CC00CC"/>
                </a:solidFill>
              </a:rPr>
              <a:t>thermal conductivity</a:t>
            </a:r>
            <a:r>
              <a:rPr lang="en-US" altLang="en-US" sz="2000" b="0" i="1"/>
              <a:t>, </a:t>
            </a:r>
            <a:r>
              <a:rPr lang="en-US" altLang="en-US" sz="2000" b="0" i="1">
                <a:solidFill>
                  <a:srgbClr val="CC00CC"/>
                </a:solidFill>
              </a:rPr>
              <a:t>density</a:t>
            </a:r>
            <a:r>
              <a:rPr lang="en-US" altLang="en-US" sz="2000" b="0"/>
              <a:t>, and</a:t>
            </a:r>
            <a:r>
              <a:rPr lang="tr-TR" altLang="en-US" sz="2000" b="0"/>
              <a:t> </a:t>
            </a:r>
            <a:r>
              <a:rPr lang="en-US" altLang="en-US" sz="2000" b="0" i="1">
                <a:solidFill>
                  <a:srgbClr val="CC00CC"/>
                </a:solidFill>
              </a:rPr>
              <a:t>specific heat</a:t>
            </a:r>
            <a:r>
              <a:rPr lang="en-US" altLang="en-US" sz="2000" b="0" i="1"/>
              <a:t>, </a:t>
            </a:r>
            <a:r>
              <a:rPr lang="en-US" altLang="en-US" sz="2000" b="0"/>
              <a:t>as well as the </a:t>
            </a:r>
            <a:r>
              <a:rPr lang="en-US" altLang="en-US" sz="2000" b="0" i="1">
                <a:solidFill>
                  <a:srgbClr val="CC00CC"/>
                </a:solidFill>
              </a:rPr>
              <a:t>fluid velocity</a:t>
            </a:r>
            <a:r>
              <a:rPr lang="en-US" altLang="en-US" sz="2000" b="0"/>
              <a:t>. It also depends on the </a:t>
            </a:r>
            <a:r>
              <a:rPr lang="en-US" altLang="en-US" sz="2000" b="0" i="1">
                <a:solidFill>
                  <a:srgbClr val="CC00CC"/>
                </a:solidFill>
              </a:rPr>
              <a:t>geometry</a:t>
            </a:r>
            <a:r>
              <a:rPr lang="tr-TR" altLang="en-US" sz="2000" b="0" i="1"/>
              <a:t> </a:t>
            </a:r>
            <a:r>
              <a:rPr lang="en-US" altLang="en-US" sz="2000" b="0"/>
              <a:t>and the </a:t>
            </a:r>
            <a:r>
              <a:rPr lang="en-US" altLang="en-US" sz="2000" b="0" i="1">
                <a:solidFill>
                  <a:srgbClr val="CC00CC"/>
                </a:solidFill>
              </a:rPr>
              <a:t>roughness</a:t>
            </a:r>
            <a:r>
              <a:rPr lang="en-US" altLang="en-US" sz="2000" b="0" i="1"/>
              <a:t> </a:t>
            </a:r>
            <a:r>
              <a:rPr lang="en-US" altLang="en-US" sz="2000" b="0"/>
              <a:t>of</a:t>
            </a:r>
            <a:r>
              <a:rPr lang="tr-TR" altLang="en-US" sz="2000" b="0"/>
              <a:t> </a:t>
            </a:r>
            <a:r>
              <a:rPr lang="en-US" altLang="en-US" sz="2000" b="0"/>
              <a:t>the solid surface, in addition to the </a:t>
            </a:r>
            <a:r>
              <a:rPr lang="en-US" altLang="en-US" sz="2000" b="0" i="1">
                <a:solidFill>
                  <a:srgbClr val="CC00CC"/>
                </a:solidFill>
              </a:rPr>
              <a:t>type of fluid</a:t>
            </a:r>
            <a:r>
              <a:rPr lang="tr-TR" altLang="en-US" sz="2000" b="0" i="1">
                <a:solidFill>
                  <a:srgbClr val="CC00CC"/>
                </a:solidFill>
              </a:rPr>
              <a:t> </a:t>
            </a:r>
            <a:r>
              <a:rPr lang="en-US" altLang="en-US" sz="2000" b="0" i="1">
                <a:solidFill>
                  <a:srgbClr val="CC00CC"/>
                </a:solidFill>
              </a:rPr>
              <a:t>flow</a:t>
            </a:r>
            <a:r>
              <a:rPr lang="en-US" altLang="en-US" sz="2000" b="0" i="1"/>
              <a:t> </a:t>
            </a:r>
            <a:r>
              <a:rPr lang="en-US" altLang="en-US" sz="2000" b="0"/>
              <a:t>(such as being streamlined or turbulent).</a:t>
            </a:r>
          </a:p>
        </p:txBody>
      </p:sp>
      <p:pic>
        <p:nvPicPr>
          <p:cNvPr id="1434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058988"/>
            <a:ext cx="3857625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620963"/>
            <a:ext cx="3781425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395663"/>
            <a:ext cx="7004050" cy="155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Rectangle 9"/>
          <p:cNvSpPr>
            <a:spLocks noChangeArrowheads="1"/>
          </p:cNvSpPr>
          <p:nvPr/>
        </p:nvSpPr>
        <p:spPr bwMode="auto">
          <a:xfrm>
            <a:off x="533400" y="5089525"/>
            <a:ext cx="7239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000">
                <a:solidFill>
                  <a:srgbClr val="CC00CC"/>
                </a:solidFill>
              </a:rPr>
              <a:t>C</a:t>
            </a:r>
            <a:r>
              <a:rPr lang="en-US" altLang="en-US" sz="2000">
                <a:solidFill>
                  <a:srgbClr val="CC00CC"/>
                </a:solidFill>
              </a:rPr>
              <a:t>onvection heat transfer coefficient</a:t>
            </a:r>
            <a:r>
              <a:rPr lang="tr-TR" altLang="en-US" sz="2000">
                <a:solidFill>
                  <a:srgbClr val="CC00CC"/>
                </a:solidFill>
              </a:rPr>
              <a:t>,</a:t>
            </a:r>
            <a:r>
              <a:rPr lang="en-US" altLang="en-US" sz="2000">
                <a:solidFill>
                  <a:srgbClr val="CC00CC"/>
                </a:solidFill>
              </a:rPr>
              <a:t> </a:t>
            </a:r>
            <a:r>
              <a:rPr lang="en-US" altLang="en-US" sz="2000" i="1">
                <a:solidFill>
                  <a:srgbClr val="CC00CC"/>
                </a:solidFill>
              </a:rPr>
              <a:t>h</a:t>
            </a:r>
            <a:r>
              <a:rPr lang="tr-TR" altLang="en-US" sz="2000" b="0">
                <a:solidFill>
                  <a:srgbClr val="CC00CC"/>
                </a:solidFill>
              </a:rPr>
              <a:t>:</a:t>
            </a:r>
            <a:r>
              <a:rPr lang="tr-TR" altLang="en-US" sz="2000" b="0"/>
              <a:t> T</a:t>
            </a:r>
            <a:r>
              <a:rPr lang="en-US" altLang="en-US" sz="2000" b="0"/>
              <a:t>he rate of heat transfer between a solid surface and a fluid per</a:t>
            </a:r>
            <a:r>
              <a:rPr lang="tr-TR" altLang="en-US" sz="2000" b="0"/>
              <a:t> </a:t>
            </a:r>
            <a:r>
              <a:rPr lang="en-US" altLang="en-US" sz="2000" b="0"/>
              <a:t>unit surface area per unit temperature difference.</a:t>
            </a:r>
          </a:p>
        </p:txBody>
      </p:sp>
      <p:sp>
        <p:nvSpPr>
          <p:cNvPr id="14344" name="Rectangle 10"/>
          <p:cNvSpPr>
            <a:spLocks noChangeArrowheads="1"/>
          </p:cNvSpPr>
          <p:nvPr/>
        </p:nvSpPr>
        <p:spPr bwMode="auto">
          <a:xfrm>
            <a:off x="5791200" y="2041525"/>
            <a:ext cx="1676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>
                <a:solidFill>
                  <a:srgbClr val="3333FF"/>
                </a:solidFill>
              </a:rPr>
              <a:t>Newton’s law of cooling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3837</TotalTime>
  <Words>5117</Words>
  <Application>Microsoft Office PowerPoint</Application>
  <PresentationFormat>On-screen Show (4:3)</PresentationFormat>
  <Paragraphs>455</Paragraphs>
  <Slides>68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8" baseType="lpstr">
      <vt:lpstr>Arial</vt:lpstr>
      <vt:lpstr>Arial Black</vt:lpstr>
      <vt:lpstr>Calibri</vt:lpstr>
      <vt:lpstr>Courier New</vt:lpstr>
      <vt:lpstr>Symbol</vt:lpstr>
      <vt:lpstr>Times New Roman</vt:lpstr>
      <vt:lpstr>Verdana</vt:lpstr>
      <vt:lpstr>Wingdings</vt:lpstr>
      <vt:lpstr>Default Design</vt:lpstr>
      <vt:lpstr>Equation</vt:lpstr>
      <vt:lpstr>FORCED CONVECTION</vt:lpstr>
      <vt:lpstr>PowerPoint Presentation</vt:lpstr>
      <vt:lpstr>PowerPoint Presentation</vt:lpstr>
      <vt:lpstr>Introduction to Convection</vt:lpstr>
      <vt:lpstr>PowerPoint Presentation</vt:lpstr>
      <vt:lpstr>Classifications</vt:lpstr>
      <vt:lpstr>PowerPoint Presentation</vt:lpstr>
      <vt:lpstr>PowerPoint Presentation</vt:lpstr>
      <vt:lpstr>PowerPoint Presentation</vt:lpstr>
      <vt:lpstr>The Central Question for Convection</vt:lpstr>
      <vt:lpstr>Approach</vt:lpstr>
      <vt:lpstr>Flow &amp; Thermal Considerations</vt:lpstr>
      <vt:lpstr>Flow &amp; Thermal Considerations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Flow &amp; Thermal Considerations</vt:lpstr>
      <vt:lpstr>Boundary Layer Approximations</vt:lpstr>
      <vt:lpstr>Boundary Layers - Summary</vt:lpstr>
      <vt:lpstr>Heat Transfer Coefficient</vt:lpstr>
      <vt:lpstr>Heat Transfer Coefficient</vt:lpstr>
      <vt:lpstr>Approaches to determine convection coefficients, h</vt:lpstr>
      <vt:lpstr>PowerPoint Presentation</vt:lpstr>
      <vt:lpstr>Convection – External Flow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Convection – External Flow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</vt:lpstr>
    </vt:vector>
  </TitlesOfParts>
  <Company>DC-UOIT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  INTRODUCTION AND BASIC CONCEPTS</dc:title>
  <dc:creator>WinXP Tablet</dc:creator>
  <cp:lastModifiedBy>ucin sietz</cp:lastModifiedBy>
  <cp:revision>1015</cp:revision>
  <dcterms:created xsi:type="dcterms:W3CDTF">2007-03-22T19:44:56Z</dcterms:created>
  <dcterms:modified xsi:type="dcterms:W3CDTF">2016-04-19T16:23:09Z</dcterms:modified>
</cp:coreProperties>
</file>