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256" r:id="rId2"/>
    <p:sldId id="258" r:id="rId3"/>
    <p:sldId id="274" r:id="rId4"/>
    <p:sldId id="275" r:id="rId5"/>
    <p:sldId id="276" r:id="rId6"/>
    <p:sldId id="277" r:id="rId7"/>
    <p:sldId id="278" r:id="rId8"/>
    <p:sldId id="340" r:id="rId9"/>
    <p:sldId id="341" r:id="rId10"/>
    <p:sldId id="282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5" r:id="rId25"/>
    <p:sldId id="356" r:id="rId26"/>
    <p:sldId id="357" r:id="rId27"/>
    <p:sldId id="358" r:id="rId28"/>
    <p:sldId id="359" r:id="rId29"/>
    <p:sldId id="360" r:id="rId30"/>
    <p:sldId id="361" r:id="rId31"/>
    <p:sldId id="362" r:id="rId32"/>
    <p:sldId id="363" r:id="rId33"/>
    <p:sldId id="364" r:id="rId34"/>
    <p:sldId id="365" r:id="rId35"/>
    <p:sldId id="366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  <p:sldId id="376" r:id="rId46"/>
    <p:sldId id="377" r:id="rId47"/>
    <p:sldId id="378" r:id="rId48"/>
    <p:sldId id="379" r:id="rId49"/>
    <p:sldId id="380" r:id="rId50"/>
    <p:sldId id="381" r:id="rId51"/>
    <p:sldId id="382" r:id="rId52"/>
    <p:sldId id="384" r:id="rId53"/>
    <p:sldId id="385" r:id="rId54"/>
    <p:sldId id="386" r:id="rId55"/>
    <p:sldId id="387" r:id="rId56"/>
    <p:sldId id="388" r:id="rId57"/>
    <p:sldId id="389" r:id="rId58"/>
    <p:sldId id="390" r:id="rId59"/>
    <p:sldId id="391" r:id="rId60"/>
    <p:sldId id="392" r:id="rId61"/>
    <p:sldId id="393" r:id="rId62"/>
    <p:sldId id="394" r:id="rId63"/>
    <p:sldId id="397" r:id="rId64"/>
    <p:sldId id="398" r:id="rId65"/>
    <p:sldId id="399" r:id="rId66"/>
    <p:sldId id="400" r:id="rId67"/>
    <p:sldId id="401" r:id="rId68"/>
    <p:sldId id="402" r:id="rId69"/>
    <p:sldId id="403" r:id="rId70"/>
    <p:sldId id="404" r:id="rId71"/>
    <p:sldId id="405" r:id="rId72"/>
    <p:sldId id="407" r:id="rId73"/>
    <p:sldId id="406" r:id="rId74"/>
    <p:sldId id="337" r:id="rId75"/>
    <p:sldId id="396" r:id="rId76"/>
    <p:sldId id="339" r:id="rId7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 varScale="1">
        <p:scale>
          <a:sx n="70" d="100"/>
          <a:sy n="70" d="100"/>
        </p:scale>
        <p:origin x="14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Relationship Id="rId4" Type="http://schemas.openxmlformats.org/officeDocument/2006/relationships/image" Target="../media/image8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1.wmf"/><Relationship Id="rId1" Type="http://schemas.openxmlformats.org/officeDocument/2006/relationships/image" Target="../media/image9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wmf"/><Relationship Id="rId1" Type="http://schemas.openxmlformats.org/officeDocument/2006/relationships/image" Target="../media/image10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AE29C-69E9-48CF-BBBE-AF267C2853AD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82692-1958-4218-B564-0FC4F4E8C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1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47BBC3-9AA5-4C58-9EC3-17CC11F41325}" type="slidenum">
              <a:rPr lang="en-US"/>
              <a:pPr/>
              <a:t>63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79047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F3790F-5764-4C73-B724-C0978838E457}" type="slidenum">
              <a:rPr lang="en-US"/>
              <a:pPr/>
              <a:t>64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72160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292795-B97B-4574-9E7C-AFA21C0791BF}" type="slidenum">
              <a:rPr lang="en-US"/>
              <a:pPr/>
              <a:t>71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85466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buSzPct val="100000"/>
            </a:pPr>
            <a:fld id="{694765E7-2977-4065-9C4D-CB261A23AB3B}" type="slidenum">
              <a:rPr lang="en-US" altLang="en-US" b="0" smtClean="0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pPr>
                <a:lnSpc>
                  <a:spcPct val="95000"/>
                </a:lnSpc>
                <a:buSzPct val="100000"/>
              </a:pPr>
              <a:t>74</a:t>
            </a:fld>
            <a:endParaRPr lang="en-US" altLang="en-US" b="0" smtClean="0">
              <a:solidFill>
                <a:srgbClr val="FFFFFF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911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4213"/>
            <a:ext cx="4557712" cy="3417887"/>
          </a:xfrm>
          <a:solidFill>
            <a:srgbClr val="FFFFFF"/>
          </a:solidFill>
          <a:ln/>
        </p:spPr>
      </p:sp>
      <p:sp>
        <p:nvSpPr>
          <p:cNvPr id="911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30700"/>
            <a:ext cx="5486400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571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FD7C38-4EA0-4F34-A34A-4EFE32BE6C01}" type="slidenum">
              <a:rPr lang="en-US" altLang="en-US" smtClean="0"/>
              <a:pPr>
                <a:spcBef>
                  <a:spcPct val="0"/>
                </a:spcBef>
              </a:pPr>
              <a:t>76</a:t>
            </a:fld>
            <a:endParaRPr lang="en-US" alt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871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770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654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010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834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5503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166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w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w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hyperlink" Target="http://1.bp.blogspot.com/_A131MWmB344/SkTEHmjQwhI/AAAAAAAAAD0/1ceiEjewIyE/s1600-h/heat-transmittance-means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9.wmf"/><Relationship Id="rId5" Type="http://schemas.openxmlformats.org/officeDocument/2006/relationships/image" Target="../media/image8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8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90.wmf"/><Relationship Id="rId4" Type="http://schemas.openxmlformats.org/officeDocument/2006/relationships/oleObject" Target="../embeddings/oleObject5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02.wmf"/><Relationship Id="rId4" Type="http://schemas.openxmlformats.org/officeDocument/2006/relationships/oleObject" Target="../embeddings/oleObject7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SKPN 3133 Transport Processes</a:t>
            </a:r>
            <a:br>
              <a:rPr lang="en-US" dirty="0" smtClean="0"/>
            </a:br>
            <a:r>
              <a:rPr lang="en-US" dirty="0" smtClean="0"/>
              <a:t>(Nuclear Heat Transport)</a:t>
            </a:r>
            <a:br>
              <a:rPr lang="en-US" dirty="0" smtClean="0"/>
            </a:br>
            <a:r>
              <a:rPr lang="en-US" dirty="0" smtClean="0"/>
              <a:t>Heat Transfer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smtClean="0"/>
              <a:t>Nuclear Engineering,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11430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chemeClr val="tx1"/>
                </a:solidFill>
                <a:latin typeface="Times New Roman" panose="02020603050405020304" pitchFamily="18" charset="0"/>
              </a:rPr>
              <a:t>APPLICATIONS OF HEAT TRANSFER</a:t>
            </a:r>
          </a:p>
        </p:txBody>
      </p:sp>
      <p:sp>
        <p:nvSpPr>
          <p:cNvPr id="13315" name="Text Box 7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noFill/>
        </p:spPr>
        <p:txBody>
          <a:bodyPr/>
          <a:lstStyle/>
          <a:p>
            <a:pPr defTabSz="139700" eaLnBrk="1" hangingPunct="1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68275" algn="l"/>
              </a:tabLst>
            </a:pPr>
            <a:r>
              <a:rPr lang="en-US" altLang="en-US" sz="2400" smtClean="0">
                <a:latin typeface="Times New Roman" panose="02020603050405020304" pitchFamily="18" charset="0"/>
              </a:rPr>
              <a:t> Energy production and conversion</a:t>
            </a:r>
            <a:endParaRPr lang="en-US" altLang="en-US" sz="2400" b="1" smtClean="0">
              <a:latin typeface="Times New Roman" panose="02020603050405020304" pitchFamily="18" charset="0"/>
            </a:endParaRPr>
          </a:p>
          <a:p>
            <a:pPr defTabSz="139700" eaLnBrk="1" hangingPunct="1">
              <a:lnSpc>
                <a:spcPct val="80000"/>
              </a:lnSpc>
              <a:buFontTx/>
              <a:buNone/>
              <a:tabLst>
                <a:tab pos="168275" algn="l"/>
              </a:tabLst>
            </a:pPr>
            <a:r>
              <a:rPr lang="en-US" altLang="en-US" sz="2400" b="1" smtClean="0">
                <a:latin typeface="Times New Roman" panose="02020603050405020304" pitchFamily="18" charset="0"/>
              </a:rPr>
              <a:t>         </a:t>
            </a:r>
            <a:r>
              <a:rPr lang="en-US" altLang="en-US" sz="2400" smtClean="0">
                <a:latin typeface="Times New Roman" panose="02020603050405020304" pitchFamily="18" charset="0"/>
              </a:rPr>
              <a:t>- steam power plant, solar energy conversion etc.</a:t>
            </a:r>
            <a:endParaRPr lang="en-US" altLang="en-US" sz="2400" b="1" smtClean="0">
              <a:latin typeface="Times New Roman" panose="02020603050405020304" pitchFamily="18" charset="0"/>
            </a:endParaRPr>
          </a:p>
          <a:p>
            <a:pPr defTabSz="139700" eaLnBrk="1" hangingPunct="1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68275" algn="l"/>
              </a:tabLst>
            </a:pPr>
            <a:r>
              <a:rPr lang="en-US" altLang="en-US" sz="2400" smtClean="0">
                <a:latin typeface="Times New Roman" panose="02020603050405020304" pitchFamily="18" charset="0"/>
              </a:rPr>
              <a:t> Refrigeration and air-conditioning</a:t>
            </a:r>
          </a:p>
          <a:p>
            <a:pPr defTabSz="139700" eaLnBrk="1" hangingPunct="1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68275" algn="l"/>
              </a:tabLst>
            </a:pPr>
            <a:r>
              <a:rPr lang="en-US" altLang="en-US" sz="2400" smtClean="0">
                <a:latin typeface="Times New Roman" panose="02020603050405020304" pitchFamily="18" charset="0"/>
              </a:rPr>
              <a:t> Domestic applications</a:t>
            </a:r>
          </a:p>
          <a:p>
            <a:pPr defTabSz="139700" eaLnBrk="1" hangingPunct="1">
              <a:lnSpc>
                <a:spcPct val="80000"/>
              </a:lnSpc>
              <a:buFontTx/>
              <a:buNone/>
              <a:tabLst>
                <a:tab pos="168275" algn="l"/>
              </a:tabLst>
            </a:pPr>
            <a:r>
              <a:rPr lang="en-US" altLang="en-US" sz="2400" smtClean="0">
                <a:latin typeface="Times New Roman" panose="02020603050405020304" pitchFamily="18" charset="0"/>
              </a:rPr>
              <a:t>         - ovens, stoves, toaster</a:t>
            </a:r>
          </a:p>
          <a:p>
            <a:pPr defTabSz="139700" eaLnBrk="1" hangingPunct="1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68275" algn="l"/>
              </a:tabLst>
            </a:pPr>
            <a:r>
              <a:rPr lang="en-US" altLang="en-US" sz="2400" smtClean="0">
                <a:latin typeface="Times New Roman" panose="02020603050405020304" pitchFamily="18" charset="0"/>
              </a:rPr>
              <a:t>Cooling of electronic equipment</a:t>
            </a:r>
          </a:p>
          <a:p>
            <a:pPr defTabSz="139700" eaLnBrk="1" hangingPunct="1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68275" algn="l"/>
              </a:tabLst>
            </a:pPr>
            <a:r>
              <a:rPr lang="en-US" altLang="en-US" sz="2400" smtClean="0">
                <a:latin typeface="Times New Roman" panose="02020603050405020304" pitchFamily="18" charset="0"/>
              </a:rPr>
              <a:t> Manufacturing / materials processing</a:t>
            </a:r>
          </a:p>
          <a:p>
            <a:pPr defTabSz="139700" eaLnBrk="1" hangingPunct="1">
              <a:lnSpc>
                <a:spcPct val="80000"/>
              </a:lnSpc>
              <a:buFontTx/>
              <a:buNone/>
              <a:tabLst>
                <a:tab pos="168275" algn="l"/>
              </a:tabLst>
            </a:pPr>
            <a:r>
              <a:rPr lang="en-US" altLang="en-US" sz="2400" smtClean="0">
                <a:latin typeface="Times New Roman" panose="02020603050405020304" pitchFamily="18" charset="0"/>
              </a:rPr>
              <a:t>         - welding,casting, soldering, laser machining</a:t>
            </a:r>
          </a:p>
          <a:p>
            <a:pPr defTabSz="139700" eaLnBrk="1" hangingPunct="1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68275" algn="l"/>
              </a:tabLst>
            </a:pPr>
            <a:r>
              <a:rPr lang="en-US" altLang="en-US" sz="2400" smtClean="0">
                <a:latin typeface="Times New Roman" panose="02020603050405020304" pitchFamily="18" charset="0"/>
              </a:rPr>
              <a:t>Automobiles / aircraft design</a:t>
            </a:r>
          </a:p>
          <a:p>
            <a:pPr defTabSz="139700" eaLnBrk="1" hangingPunct="1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68275" algn="l"/>
              </a:tabLst>
            </a:pPr>
            <a:r>
              <a:rPr lang="en-US" altLang="en-US" sz="2400" smtClean="0">
                <a:latin typeface="Times New Roman" panose="02020603050405020304" pitchFamily="18" charset="0"/>
              </a:rPr>
              <a:t> Nature (weather, climate etc)</a:t>
            </a:r>
          </a:p>
        </p:txBody>
      </p:sp>
    </p:spTree>
    <p:extLst>
      <p:ext uri="{BB962C8B-B14F-4D97-AF65-F5344CB8AC3E}">
        <p14:creationId xmlns:p14="http://schemas.microsoft.com/office/powerpoint/2010/main" val="242278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EE3C73E-AB7F-410F-86E3-9269CE07B55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lIns="45720" rIns="45720"/>
          <a:lstStyle/>
          <a:p>
            <a:pPr eaLnBrk="1" hangingPunct="1"/>
            <a:r>
              <a:rPr lang="en-US" altLang="en-US" sz="3200" b="0" smtClean="0"/>
              <a:t>Application Areas of Heat Transfer</a:t>
            </a:r>
            <a:endParaRPr lang="en-US" altLang="en-US" sz="3200" smtClean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49E153F-3425-47F3-AEF6-44E4049E2791}" type="slidenum">
              <a:rPr lang="en-US" altLang="en-US" sz="1000" b="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11</a:t>
            </a:fld>
            <a:endParaRPr lang="en-US" altLang="en-US" sz="10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1143000"/>
            <a:ext cx="7593012" cy="52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9747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28D726F-BC6C-4ADE-8BE6-6DEF9EA6788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12</a:t>
            </a:fld>
            <a:endParaRPr lang="en-US" altLang="en-US" sz="1400" smtClean="0"/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000" b="0">
              <a:solidFill>
                <a:srgbClr val="9B9A98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60363" y="381000"/>
            <a:ext cx="3983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solidFill>
                  <a:srgbClr val="FF0000"/>
                </a:solidFill>
              </a:rPr>
              <a:t>Historical Background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3994150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724400" y="457200"/>
            <a:ext cx="4038600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K</a:t>
            </a:r>
            <a:r>
              <a:rPr lang="en-US" altLang="en-US" sz="1800">
                <a:solidFill>
                  <a:srgbClr val="CC00CC"/>
                </a:solidFill>
              </a:rPr>
              <a:t>inetic theory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tr-TR" altLang="en-US" sz="1800"/>
              <a:t> </a:t>
            </a:r>
            <a:r>
              <a:rPr lang="tr-TR" altLang="en-US" sz="1800" b="0"/>
              <a:t>T</a:t>
            </a:r>
            <a:r>
              <a:rPr lang="en-US" altLang="en-US" sz="1800" b="0"/>
              <a:t>reats molecules</a:t>
            </a:r>
            <a:r>
              <a:rPr lang="tr-TR" altLang="en-US" sz="1800" b="0"/>
              <a:t> </a:t>
            </a:r>
            <a:r>
              <a:rPr lang="en-US" altLang="en-US" sz="1800" b="0"/>
              <a:t>as tiny balls that are in motion and thus possess kinetic energy. </a:t>
            </a:r>
            <a:endParaRPr lang="tr-TR" altLang="en-US" sz="1800" b="0"/>
          </a:p>
          <a:p>
            <a:pPr eaLnBrk="1" hangingPunct="1">
              <a:buClrTx/>
              <a:buFontTx/>
              <a:buNone/>
            </a:pPr>
            <a:r>
              <a:rPr lang="en-US" altLang="en-US" sz="1800">
                <a:solidFill>
                  <a:srgbClr val="CC00CC"/>
                </a:solidFill>
              </a:rPr>
              <a:t>Heat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tr-TR" altLang="en-US" sz="1800" b="0"/>
              <a:t> T</a:t>
            </a:r>
            <a:r>
              <a:rPr lang="en-US" altLang="en-US" sz="1800" b="0"/>
              <a:t>he energy associated with the random motion of atoms and molecules.</a:t>
            </a:r>
            <a:endParaRPr lang="tr-TR" altLang="en-US" sz="18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C</a:t>
            </a:r>
            <a:r>
              <a:rPr lang="en-US" altLang="en-US" sz="1800">
                <a:solidFill>
                  <a:srgbClr val="CC00CC"/>
                </a:solidFill>
              </a:rPr>
              <a:t>aloric theory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tr-TR" altLang="en-US" sz="1800" b="0"/>
              <a:t> H</a:t>
            </a:r>
            <a:r>
              <a:rPr lang="en-US" altLang="en-US" sz="1800" b="0"/>
              <a:t>eat is a fluidlike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substance called the </a:t>
            </a:r>
            <a:r>
              <a:rPr lang="en-US" altLang="en-US" sz="1800">
                <a:solidFill>
                  <a:srgbClr val="0000FF"/>
                </a:solidFill>
              </a:rPr>
              <a:t>caloric</a:t>
            </a:r>
            <a:r>
              <a:rPr lang="en-US" altLang="en-US" sz="1800"/>
              <a:t> </a:t>
            </a:r>
            <a:r>
              <a:rPr lang="en-US" altLang="en-US" sz="1800" b="0"/>
              <a:t>that is a massless, colorless, odorless, and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tasteless substance that can be poured from one body into another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724400" y="3906838"/>
            <a:ext cx="4114800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I</a:t>
            </a:r>
            <a:r>
              <a:rPr lang="en-US" altLang="en-US" sz="1800" b="0"/>
              <a:t>t was only in the middle of the nineteenth</a:t>
            </a:r>
            <a:r>
              <a:rPr lang="tr-TR" altLang="en-US" sz="1800" b="0"/>
              <a:t> </a:t>
            </a:r>
            <a:r>
              <a:rPr lang="en-US" altLang="en-US" sz="1800" b="0"/>
              <a:t>century that we had a true physical understanding of the nature of heat</a:t>
            </a:r>
            <a:r>
              <a:rPr lang="tr-TR" altLang="en-US" sz="1800" b="0"/>
              <a:t>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C</a:t>
            </a:r>
            <a:r>
              <a:rPr lang="en-US" altLang="en-US" sz="1800" b="0"/>
              <a:t>areful experiments of</a:t>
            </a:r>
            <a:r>
              <a:rPr lang="tr-TR" altLang="en-US" sz="1800" b="0"/>
              <a:t> </a:t>
            </a:r>
            <a:r>
              <a:rPr lang="en-US" altLang="en-US" sz="1800" b="0"/>
              <a:t>the Englishman James P. Joule published in 1843 convinced</a:t>
            </a:r>
            <a:r>
              <a:rPr lang="tr-TR" altLang="en-US" sz="1800" b="0"/>
              <a:t> </a:t>
            </a:r>
            <a:r>
              <a:rPr lang="en-US" altLang="en-US" sz="1800" b="0"/>
              <a:t>the skeptics that heat was not a substance after all, and thus put the</a:t>
            </a:r>
            <a:r>
              <a:rPr lang="tr-TR" altLang="en-US" sz="1800" b="0"/>
              <a:t> </a:t>
            </a:r>
            <a:r>
              <a:rPr lang="en-US" altLang="en-US" sz="1800" b="0"/>
              <a:t>caloric theory to rest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</p:spTree>
    <p:extLst>
      <p:ext uri="{BB962C8B-B14F-4D97-AF65-F5344CB8AC3E}">
        <p14:creationId xmlns:p14="http://schemas.microsoft.com/office/powerpoint/2010/main" val="2135909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6B1092F-3B47-4A17-91BC-37A25B876AD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13</a:t>
            </a:fld>
            <a:endParaRPr lang="en-US" altLang="en-US" sz="140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14400"/>
            <a:ext cx="3363913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6375"/>
            <a:ext cx="3200400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200400"/>
            <a:ext cx="31940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053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77697CB-5D68-4A56-9D19-E91CCB4F671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14</a:t>
            </a:fld>
            <a:endParaRPr lang="en-US" altLang="en-US" sz="1400" smtClean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182563"/>
            <a:ext cx="8686800" cy="5794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ENGINEERING HEAT TRANSFER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825500"/>
            <a:ext cx="8763000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Heat transfer equipment such as heat exchangers, boilers, condensers, radiators,</a:t>
            </a:r>
            <a:r>
              <a:rPr lang="tr-TR" altLang="en-US" sz="1800" b="0"/>
              <a:t> </a:t>
            </a:r>
            <a:r>
              <a:rPr lang="en-US" altLang="en-US" sz="1800" b="0"/>
              <a:t>heaters, furnaces, refrigerators, and solar collectors are designed primarily on</a:t>
            </a:r>
            <a:r>
              <a:rPr lang="tr-TR" altLang="en-US" sz="1800" b="0"/>
              <a:t> </a:t>
            </a:r>
            <a:r>
              <a:rPr lang="en-US" altLang="en-US" sz="1800" b="0"/>
              <a:t>the basis of heat transfer analysis.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heat transfer problems encountered in</a:t>
            </a:r>
            <a:r>
              <a:rPr lang="tr-TR" altLang="en-US" sz="1800" b="0"/>
              <a:t> </a:t>
            </a:r>
            <a:r>
              <a:rPr lang="en-US" altLang="en-US" sz="1800" b="0"/>
              <a:t>practice can be considered in two groups: (1) </a:t>
            </a:r>
            <a:r>
              <a:rPr lang="en-US" altLang="en-US" sz="1800" b="0" i="1">
                <a:solidFill>
                  <a:srgbClr val="0000FF"/>
                </a:solidFill>
              </a:rPr>
              <a:t>rating</a:t>
            </a:r>
            <a:r>
              <a:rPr lang="en-US" altLang="en-US" sz="1800" b="0" i="1"/>
              <a:t> </a:t>
            </a:r>
            <a:r>
              <a:rPr lang="en-US" altLang="en-US" sz="1800" b="0"/>
              <a:t>and (2) </a:t>
            </a:r>
            <a:r>
              <a:rPr lang="en-US" altLang="en-US" sz="1800" b="0" i="1">
                <a:solidFill>
                  <a:srgbClr val="0000FF"/>
                </a:solidFill>
              </a:rPr>
              <a:t>sizing</a:t>
            </a:r>
            <a:r>
              <a:rPr lang="en-US" altLang="en-US" sz="1800" b="0" i="1"/>
              <a:t> </a:t>
            </a:r>
            <a:r>
              <a:rPr lang="en-US" altLang="en-US" sz="1800" b="0"/>
              <a:t>problems.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FF"/>
                </a:solidFill>
              </a:rPr>
              <a:t>The rating problems</a:t>
            </a:r>
            <a:r>
              <a:rPr lang="en-US" altLang="en-US" sz="1800" b="0"/>
              <a:t> deal with the determination of the heat transfer rate for an</a:t>
            </a:r>
            <a:r>
              <a:rPr lang="tr-TR" altLang="en-US" sz="1800" b="0"/>
              <a:t> </a:t>
            </a:r>
            <a:r>
              <a:rPr lang="en-US" altLang="en-US" sz="1800" b="0"/>
              <a:t>existing system at a specified temperature difference.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FF"/>
                </a:solidFill>
              </a:rPr>
              <a:t>The sizing problems</a:t>
            </a:r>
            <a:r>
              <a:rPr lang="en-US" altLang="en-US" sz="1800" b="0"/>
              <a:t> deal</a:t>
            </a:r>
            <a:r>
              <a:rPr lang="tr-TR" altLang="en-US" sz="1800" b="0"/>
              <a:t> </a:t>
            </a:r>
            <a:r>
              <a:rPr lang="en-US" altLang="en-US" sz="1800" b="0"/>
              <a:t>with the determination of the size of a system in order to transfer heat at a specified</a:t>
            </a:r>
            <a:r>
              <a:rPr lang="tr-TR" altLang="en-US" sz="1800" b="0"/>
              <a:t> </a:t>
            </a:r>
            <a:r>
              <a:rPr lang="en-US" altLang="en-US" sz="1800" b="0"/>
              <a:t>rate for a specified temperature difference.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An engineering device or process can be studied either </a:t>
            </a:r>
            <a:r>
              <a:rPr lang="en-US" altLang="en-US" sz="1800" b="0" i="1">
                <a:solidFill>
                  <a:srgbClr val="0000FF"/>
                </a:solidFill>
              </a:rPr>
              <a:t>experimentally</a:t>
            </a:r>
            <a:r>
              <a:rPr lang="en-US" altLang="en-US" sz="1800" b="0" i="1"/>
              <a:t> </a:t>
            </a:r>
            <a:r>
              <a:rPr lang="en-US" altLang="en-US" sz="1800" b="0"/>
              <a:t>(testing</a:t>
            </a:r>
            <a:r>
              <a:rPr lang="tr-TR" altLang="en-US" sz="1800" b="0"/>
              <a:t> </a:t>
            </a:r>
            <a:r>
              <a:rPr lang="en-US" altLang="en-US" sz="1800" b="0"/>
              <a:t>and taking measurements) or </a:t>
            </a:r>
            <a:r>
              <a:rPr lang="en-US" altLang="en-US" sz="1800" b="0" i="1">
                <a:solidFill>
                  <a:srgbClr val="0000FF"/>
                </a:solidFill>
              </a:rPr>
              <a:t>analytically</a:t>
            </a:r>
            <a:r>
              <a:rPr lang="en-US" altLang="en-US" sz="1800" b="0" i="1"/>
              <a:t> </a:t>
            </a:r>
            <a:r>
              <a:rPr lang="en-US" altLang="en-US" sz="1800" b="0"/>
              <a:t>(by analysis or calculations).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FF"/>
                </a:solidFill>
              </a:rPr>
              <a:t>The experimental approach</a:t>
            </a:r>
            <a:r>
              <a:rPr lang="en-US" altLang="en-US" sz="1800" b="0"/>
              <a:t> has the advantage that we deal with the actual</a:t>
            </a:r>
            <a:r>
              <a:rPr lang="tr-TR" altLang="en-US" sz="1800" b="0"/>
              <a:t> </a:t>
            </a:r>
            <a:r>
              <a:rPr lang="en-US" altLang="en-US" sz="1800" b="0"/>
              <a:t>physical system, and the desired quantity is determined by measurement,</a:t>
            </a:r>
            <a:r>
              <a:rPr lang="tr-TR" altLang="en-US" sz="1800" b="0"/>
              <a:t> </a:t>
            </a:r>
            <a:r>
              <a:rPr lang="en-US" altLang="en-US" sz="1800" b="0"/>
              <a:t>within the limits of experimental error. However, this approach is expensive,</a:t>
            </a:r>
            <a:r>
              <a:rPr lang="tr-TR" altLang="en-US" sz="1800" b="0"/>
              <a:t> </a:t>
            </a:r>
            <a:r>
              <a:rPr lang="en-US" altLang="en-US" sz="1800" b="0"/>
              <a:t>timeconsuming, and often impractical.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FF"/>
                </a:solidFill>
              </a:rPr>
              <a:t>The analytical approach</a:t>
            </a:r>
            <a:r>
              <a:rPr lang="en-US" altLang="en-US" sz="1800" b="0"/>
              <a:t> (including the</a:t>
            </a:r>
            <a:r>
              <a:rPr lang="tr-TR" altLang="en-US" sz="1800" b="0"/>
              <a:t> </a:t>
            </a:r>
            <a:r>
              <a:rPr lang="en-US" altLang="en-US" sz="1800" b="0"/>
              <a:t>numerical approach) has the advantage that it is fast and inexpensive, but the</a:t>
            </a:r>
            <a:r>
              <a:rPr lang="tr-TR" altLang="en-US" sz="1800" b="0"/>
              <a:t> </a:t>
            </a:r>
            <a:r>
              <a:rPr lang="en-US" altLang="en-US" sz="1800" b="0"/>
              <a:t>results obtained are subject to the accuracy of the assumptions, approximations,</a:t>
            </a:r>
            <a:r>
              <a:rPr lang="tr-TR" altLang="en-US" sz="1800" b="0"/>
              <a:t> </a:t>
            </a:r>
            <a:r>
              <a:rPr lang="en-US" altLang="en-US" sz="1800" b="0"/>
              <a:t>and idealizations made in the analysis.</a:t>
            </a:r>
          </a:p>
        </p:txBody>
      </p:sp>
    </p:spTree>
    <p:extLst>
      <p:ext uri="{BB962C8B-B14F-4D97-AF65-F5344CB8AC3E}">
        <p14:creationId xmlns:p14="http://schemas.microsoft.com/office/powerpoint/2010/main" val="1096304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7D009FA-E316-40E5-B60C-08FDFBD6BA3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301625"/>
            <a:ext cx="907097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3200" kern="0" smtClean="0">
                <a:latin typeface="Comic Sans MS" panose="030F0702030302020204" pitchFamily="66" charset="0"/>
              </a:rPr>
              <a:t>APPLICATIONS OF HEAT TRANSFER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30225" y="952500"/>
            <a:ext cx="9070975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-341313" eaLnBrk="1">
              <a:lnSpc>
                <a:spcPct val="117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altLang="en-US" sz="2800" b="0" kern="0" smtClean="0">
                <a:latin typeface="Comic Sans MS" panose="030F0702030302020204" pitchFamily="66" charset="0"/>
              </a:rPr>
              <a:t>a) Applications of conduction</a:t>
            </a:r>
          </a:p>
          <a:p>
            <a:pPr indent="-341313" algn="ctr" eaLnBrk="1">
              <a:lnSpc>
                <a:spcPct val="117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altLang="en-US" sz="2800" b="0" kern="0" smtClean="0">
              <a:latin typeface="Comic Sans MS" panose="030F0702030302020204" pitchFamily="66" charset="0"/>
            </a:endParaRPr>
          </a:p>
          <a:p>
            <a:pPr indent="-341313" eaLnBrk="1">
              <a:lnSpc>
                <a:spcPct val="117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altLang="en-US" sz="2800" b="0" u="sng" kern="0" smtClean="0">
                <a:latin typeface="Comic Sans MS" panose="030F0702030302020204" pitchFamily="66" charset="0"/>
              </a:rPr>
              <a:t>Uses of good conductors of heat:</a:t>
            </a:r>
          </a:p>
          <a:p>
            <a:pPr indent="-341313" algn="ctr" eaLnBrk="1">
              <a:lnSpc>
                <a:spcPct val="117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altLang="en-US" sz="2800" b="0" kern="0" smtClean="0">
              <a:latin typeface="Comic Sans MS" panose="030F0702030302020204" pitchFamily="66" charset="0"/>
            </a:endParaRPr>
          </a:p>
          <a:p>
            <a:pPr indent="-341313" algn="ctr" eaLnBrk="1">
              <a:lnSpc>
                <a:spcPct val="117000"/>
              </a:lnSpc>
              <a:spcAft>
                <a:spcPct val="0"/>
              </a:spcAft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altLang="en-US" sz="2800" b="0" kern="0" smtClean="0">
                <a:latin typeface="Comic Sans MS" panose="030F0702030302020204" pitchFamily="66" charset="0"/>
              </a:rPr>
              <a:t>1. Cooking utensils e.g. saucepans, frying pans, boilers, base of electric irons.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114800"/>
            <a:ext cx="3981450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14800"/>
            <a:ext cx="3657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50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 additive="repl">
                                        <p:cTn id="26" dur="770" decel="100000" fill="hold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 additive="repl">
                                        <p:cTn id="27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 additive="repl">
                                        <p:cTn id="28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 additive="repl">
                                        <p:cTn id="29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 additive="repl">
                                        <p:cTn id="3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 additive="repl">
                                        <p:cTn id="31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6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 additive="repl">
                                        <p:cTn id="37" dur="770" decel="100000" fill="hold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 additive="repl">
                                        <p:cTn id="38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 additive="repl">
                                        <p:cTn id="39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 additive="repl">
                                        <p:cTn id="40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 additive="repl">
                                        <p:cTn id="41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 additive="repl">
                                        <p:cTn id="42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4DB941B-F3A6-4290-A666-1265B720A7E3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290513"/>
            <a:ext cx="907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USES OF GOOD CONDUCTORS OF HEAT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2057400"/>
            <a:ext cx="38766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2057400"/>
            <a:ext cx="38227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348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0CBC65F-B4A2-4EC6-9D87-7E3966271AB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290513"/>
            <a:ext cx="907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USES OF GOOD CONDUCTORS OF HEAT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1768475"/>
            <a:ext cx="8412162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lnSpc>
                <a:spcPct val="117000"/>
              </a:lnSpc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sz="2800" b="0" kern="0" dirty="0" smtClean="0">
                <a:latin typeface="Comic Sans MS" panose="030F0702030302020204" pitchFamily="66" charset="0"/>
              </a:rPr>
              <a:t>2. Mercury is used in thermometers as it is a good conductor.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692400"/>
            <a:ext cx="617220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64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 additive="repl">
                                        <p:cTn id="1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" calcmode="lin" valueType="num">
                                      <p:cBhvr additive="repl"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 additive="repl">
                                        <p:cTn id="15" dur="500" decel="10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500" decel="10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5914A7E-C46D-4151-AF91-0DC92F2C9AA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290513"/>
            <a:ext cx="9070975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USES OF GOOD CONDUCTORS OF HEAT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1768475"/>
            <a:ext cx="8335962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lnSpc>
                <a:spcPct val="117000"/>
              </a:lnSpc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sz="2800" b="0" kern="0" dirty="0" smtClean="0">
                <a:latin typeface="Comic Sans MS" panose="030F0702030302020204" pitchFamily="66" charset="0"/>
              </a:rPr>
              <a:t>3. A metal door knob feels cold to touch as the heat is conducted away from the hand.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29718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788" y="2971800"/>
            <a:ext cx="19161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925" y="298926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163" y="29718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457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0.05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4" presetClass="entr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0.05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0.05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ntr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0.05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8D66976-E4E4-4575-92B8-FDA33B2DB5D2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19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301625"/>
            <a:ext cx="90709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USES OF BAD CONDUCTORS OF HEAT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1371600"/>
            <a:ext cx="9070975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/>
              <a:t>1. Materials such as cork, </a:t>
            </a:r>
            <a:r>
              <a:rPr lang="en-US" altLang="en-US" b="0" kern="0" dirty="0" err="1" smtClean="0"/>
              <a:t>fibreglass</a:t>
            </a:r>
            <a:r>
              <a:rPr lang="en-US" altLang="en-US" b="0" kern="0" dirty="0" smtClean="0"/>
              <a:t> and </a:t>
            </a:r>
            <a:r>
              <a:rPr lang="en-US" altLang="en-US" b="0" kern="0" dirty="0" err="1" smtClean="0"/>
              <a:t>styrofoam</a:t>
            </a:r>
            <a:r>
              <a:rPr lang="en-US" altLang="en-US" b="0" kern="0" dirty="0" smtClean="0"/>
              <a:t> are bad conductor of heat.</a:t>
            </a:r>
          </a:p>
          <a:p>
            <a:pPr marL="431800" indent="-322263" algn="ctr" eaLnBrk="1"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/>
              <a:t>- This is due to a lot of air trapped in them.</a:t>
            </a:r>
          </a:p>
          <a:p>
            <a:pPr marL="431800" indent="-322263" algn="ctr" eaLnBrk="1"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/>
              <a:t>- Air is a good insulator of heat.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0813"/>
            <a:ext cx="2743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960813"/>
            <a:ext cx="5715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136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7A4D-E60E-4262-AE02-EBCF002563DC}" type="slidenum">
              <a:rPr lang="en-US"/>
              <a:pPr/>
              <a:t>2</a:t>
            </a:fld>
            <a:endParaRPr lang="en-US"/>
          </a:p>
        </p:txBody>
      </p:sp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609600" y="322263"/>
            <a:ext cx="145264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Outline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609600" y="990600"/>
            <a:ext cx="7696200" cy="408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400" dirty="0" smtClean="0"/>
              <a:t>Introduction to Heat Transfer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400" dirty="0" smtClean="0"/>
              <a:t>Heat Transfer and Fluid Flow (Nonmetallic coolants)</a:t>
            </a:r>
          </a:p>
          <a:p>
            <a:pPr marL="800100" lvl="1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400" dirty="0" smtClean="0"/>
              <a:t>Convective Heat Transfer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400" dirty="0" smtClean="0"/>
              <a:t>Boiling Heat Transfer</a:t>
            </a:r>
          </a:p>
          <a:p>
            <a:pPr marL="800100" lvl="1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400" dirty="0" smtClean="0"/>
              <a:t>Boiling Regimes</a:t>
            </a:r>
          </a:p>
          <a:p>
            <a:pPr marL="800100" lvl="1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400" dirty="0" smtClean="0"/>
              <a:t>Boiling Crisis</a:t>
            </a:r>
          </a:p>
          <a:p>
            <a:pPr marL="800100" lvl="1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400" dirty="0" smtClean="0"/>
              <a:t>Two Phase Flow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400" dirty="0" smtClean="0"/>
              <a:t>Thermal Design of Reactor</a:t>
            </a:r>
          </a:p>
        </p:txBody>
      </p:sp>
    </p:spTree>
    <p:extLst>
      <p:ext uri="{BB962C8B-B14F-4D97-AF65-F5344CB8AC3E}">
        <p14:creationId xmlns:p14="http://schemas.microsoft.com/office/powerpoint/2010/main" val="399941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860F7F3-52F4-48B9-85F2-975DA53F4AA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20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287338"/>
            <a:ext cx="90709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USES OF BAD CONDUCTORS OF HEAT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1768475"/>
            <a:ext cx="8640762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/>
              <a:t>2. Woolen clothes are used to keep people warm in winter.</a:t>
            </a:r>
          </a:p>
          <a:p>
            <a:pPr marL="431800" indent="-322263" algn="ctr" eaLnBrk="1"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/>
              <a:t>Animals have thick fur/feathers to reduce heat loss of heat to the cold surrounding.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114800"/>
            <a:ext cx="31242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4054475"/>
            <a:ext cx="20574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138" y="4094163"/>
            <a:ext cx="182880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363" y="5389563"/>
            <a:ext cx="2057400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58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A8A00B3-D43B-43BD-9F53-92C1AB286012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21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287338"/>
            <a:ext cx="90709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USES OF BAD CONDUCTORS OF HEAT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1143000"/>
            <a:ext cx="84883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lnSpc>
                <a:spcPct val="117000"/>
              </a:lnSpc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sz="2800" b="0" kern="0" dirty="0" smtClean="0">
                <a:latin typeface="Comic Sans MS" panose="030F0702030302020204" pitchFamily="66" charset="0"/>
              </a:rPr>
              <a:t>3. Handles of cooking utensils are made of wood or plastic.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86000"/>
            <a:ext cx="276225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84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58F6788-EC77-4A41-A8DC-1A055936C1A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22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301625"/>
            <a:ext cx="907097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22680"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/>
              <a:t>b) Applications of convection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1143000"/>
            <a:ext cx="84121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/>
              <a:t>1. The heating coil of an electric kettle is placed at the bottom so that convection current can occur.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3" y="2741613"/>
            <a:ext cx="5521325" cy="397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84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8" presetClass="entr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80000">
                                          <p:val>
                                            <p:strVal val="90"/>
                                          </p:val>
                                        </p:tav>
                                        <p:tav tm="8000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9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-1"/>
                                          </p:val>
                                        </p:tav>
                                        <p:tav tm="100000">
                                          <p:val>
                                            <p:strVal val="0.949999988079071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892EF74-A30E-4FCF-A98A-C541AAE2C76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23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287338"/>
            <a:ext cx="90709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APPLICATIONS OF CONVECTION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1143000"/>
            <a:ext cx="8412162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lnSpc>
                <a:spcPct val="117000"/>
              </a:lnSpc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>
                <a:latin typeface="Comic Sans MS" panose="030F0702030302020204" pitchFamily="66" charset="0"/>
              </a:rPr>
              <a:t>2. Ventilation in homes which is used to keep rooms cool.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913" y="2286000"/>
            <a:ext cx="48006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57200" y="5257800"/>
            <a:ext cx="91440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1000"/>
              </a:lnSpc>
              <a:spcBef>
                <a:spcPts val="888"/>
              </a:spcBef>
              <a:spcAft>
                <a:spcPts val="888"/>
              </a:spcAft>
              <a:buClrTx/>
              <a:buFontTx/>
              <a:buNone/>
            </a:pPr>
            <a:r>
              <a:rPr lang="en-US" altLang="en-US" sz="2600">
                <a:latin typeface="Comic Sans MS" panose="030F0702030302020204" pitchFamily="66" charset="0"/>
                <a:ea typeface="Microsoft YaHei" panose="020B0503020204020204" pitchFamily="34" charset="-122"/>
              </a:rPr>
              <a:t>Windows, doors or other vents can be opened or closed as needed to reduce the temperature and improve the quality of the air you're breathing</a:t>
            </a:r>
            <a:r>
              <a:rPr lang="en-US" altLang="en-US" sz="1200">
                <a:latin typeface="Times New Roman" panose="02020603050405020304" pitchFamily="18" charset="0"/>
                <a:ea typeface="Microsoft YaHei" panose="020B0503020204020204" pitchFamily="34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507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/2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.3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#ppt_x-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A8AEE0B-1617-494A-9882-79DEBE163AD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24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173038"/>
            <a:ext cx="90709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APPLICATIONS OF CONVECTION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914400"/>
            <a:ext cx="90709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lnSpc>
                <a:spcPct val="117000"/>
              </a:lnSpc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>
                <a:latin typeface="Comic Sans MS" panose="030F0702030302020204" pitchFamily="66" charset="0"/>
              </a:rPr>
              <a:t>3. Convection currents in a fridge.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1600200"/>
            <a:ext cx="4905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04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" dur="182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2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6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#ppt_y-sin(pi*$)/3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6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#ppt_y-sin(pi*$)/9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33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#ppt_y-sin(pi*$)/27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1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#ppt_y-sin(pi*$)/81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 additive="repl">
                                        <p:cTn id="19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 additive="repl">
                                        <p:cTn id="20" dur="166" decel="50000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 additive="repl">
                                        <p:cTn id="21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 additive="repl">
                                        <p:cTn id="22" dur="166" decel="50000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 additive="repl">
                                        <p:cTn id="23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 additive="repl">
                                        <p:cTn id="24" dur="166" decel="50000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 additive="repl">
                                        <p:cTn id="25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 additive="repl">
                                        <p:cTn id="26" dur="166" decel="50000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296DF69-2E64-43CB-8D95-CB1279AFA61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25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300038"/>
            <a:ext cx="90709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APPLICATIONS OF CONVECTION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1136650"/>
            <a:ext cx="90709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/>
              <a:t>4. Domestic hot water supply.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1600200"/>
            <a:ext cx="5438775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80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0.4"/>
                                          </p:val>
                                        </p:tav>
                                        <p:tav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0.4"/>
                                          </p:val>
                                        </p:tav>
                                        <p:tav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20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20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3ABB24D-447E-49E1-9CC1-6DD07E2EA90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26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300038"/>
            <a:ext cx="90709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APPLICATIONS OF CONVECTION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1143000"/>
            <a:ext cx="8640762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lnSpc>
                <a:spcPct val="117000"/>
              </a:lnSpc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b="0" kern="0" dirty="0" smtClean="0">
                <a:latin typeface="Comic Sans MS" panose="030F0702030302020204" pitchFamily="66" charset="0"/>
              </a:rPr>
              <a:t>5. Cloud formation as warm moist air rises before condensing.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2344738"/>
            <a:ext cx="411480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74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D483164-BF51-4C1E-B72E-E6106C46EC4A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27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144463"/>
            <a:ext cx="90709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2800" kern="0" smtClean="0">
                <a:latin typeface="Comic Sans MS" panose="030F0702030302020204" pitchFamily="66" charset="0"/>
              </a:rPr>
              <a:t>APPLICATIONS OF CONVECTION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766763"/>
            <a:ext cx="9070975" cy="110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lnSpc>
                <a:spcPct val="117000"/>
              </a:lnSpc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sz="2800" b="0" kern="0" dirty="0" smtClean="0">
                <a:latin typeface="Comic Sans MS" panose="030F0702030302020204" pitchFamily="66" charset="0"/>
              </a:rPr>
              <a:t>6. </a:t>
            </a:r>
            <a:r>
              <a:rPr lang="en-US" altLang="en-US" sz="2800" b="0" kern="0" dirty="0" err="1" smtClean="0">
                <a:latin typeface="Comic Sans MS" panose="030F0702030302020204" pitchFamily="66" charset="0"/>
              </a:rPr>
              <a:t>i</a:t>
            </a:r>
            <a:r>
              <a:rPr lang="en-US" altLang="en-US" sz="2800" b="0" kern="0" dirty="0" smtClean="0">
                <a:latin typeface="Comic Sans MS" panose="030F0702030302020204" pitchFamily="66" charset="0"/>
              </a:rPr>
              <a:t>) Natural convection currents in sea breeze.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1336675"/>
            <a:ext cx="2949575" cy="516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5" y="1876425"/>
            <a:ext cx="517207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72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 additive="repl">
                                        <p:cTn id="14" dur="770" decel="100000" fill="hold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 additive="repl">
                                        <p:cTn id="15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 additive="repl">
                                        <p:cTn id="16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 additive="repl">
                                        <p:cTn id="17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 additive="repl">
                                        <p:cTn id="18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 additive="repl">
                                        <p:cTn id="19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E1E6AB5-4AD0-40AE-BD12-0409C52A0A4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28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144463"/>
            <a:ext cx="90709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2800" kern="0" smtClean="0">
                <a:latin typeface="Comic Sans MS" panose="030F0702030302020204" pitchFamily="66" charset="0"/>
              </a:rPr>
              <a:t>APPLICATIONS OF CONVECTION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766763"/>
            <a:ext cx="9070975" cy="110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lnSpc>
                <a:spcPct val="117000"/>
              </a:lnSpc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sz="2800" b="0" kern="0" dirty="0" smtClean="0">
                <a:latin typeface="Comic Sans MS" panose="030F0702030302020204" pitchFamily="66" charset="0"/>
              </a:rPr>
              <a:t>Convection inside the earth</a:t>
            </a:r>
          </a:p>
        </p:txBody>
      </p:sp>
      <p:pic>
        <p:nvPicPr>
          <p:cNvPr id="7" name="Picture 5" descr="conv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752600"/>
            <a:ext cx="45243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1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60AE73A-B92F-42A2-BC53-1AA59349732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29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144463"/>
            <a:ext cx="907097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2800" kern="0" smtClean="0">
                <a:latin typeface="Comic Sans MS" panose="030F0702030302020204" pitchFamily="66" charset="0"/>
              </a:rPr>
              <a:t>APPLICATIONS OF CONVECTION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3238" y="766763"/>
            <a:ext cx="9070975" cy="110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31800" indent="-322263" algn="ctr" eaLnBrk="1">
              <a:lnSpc>
                <a:spcPct val="117000"/>
              </a:lnSpc>
              <a:buClrTx/>
              <a:buSzPct val="45000"/>
              <a:buFontTx/>
              <a:buNone/>
              <a:tabLst>
                <a:tab pos="431800" algn="l"/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</a:tabLst>
              <a:defRPr/>
            </a:pPr>
            <a:r>
              <a:rPr lang="en-US" altLang="en-US" sz="2800" b="0" kern="0" dirty="0" smtClean="0">
                <a:latin typeface="Comic Sans MS" panose="030F0702030302020204" pitchFamily="66" charset="0"/>
              </a:rPr>
              <a:t>Convection inside the earth</a:t>
            </a:r>
          </a:p>
        </p:txBody>
      </p:sp>
      <p:pic>
        <p:nvPicPr>
          <p:cNvPr id="7" name="Picture 5" descr="conv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7229475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92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Cooling of Reactors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most suitable coolant depends on the reactor type</a:t>
            </a:r>
          </a:p>
          <a:p>
            <a:pPr lvl="1"/>
            <a:r>
              <a:rPr lang="en-US" dirty="0" smtClean="0"/>
              <a:t>Fast reactors cannot use coolants that are good moderators (containing hydrogen, carbon – light/heavy water, organic fluids)</a:t>
            </a:r>
          </a:p>
          <a:p>
            <a:pPr lvl="1"/>
            <a:r>
              <a:rPr lang="en-US" dirty="0" smtClean="0"/>
              <a:t>CANDU reactors (natural uranium) cannot use light water (high neutron absorption cross section)</a:t>
            </a:r>
          </a:p>
          <a:p>
            <a:r>
              <a:rPr lang="en-US" dirty="0" smtClean="0"/>
              <a:t>Compromise between conflicting requirements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3091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916AE35-B3A4-4106-A628-1EA7DCB5BA5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30</a:t>
            </a:fld>
            <a:endParaRPr lang="en-US" altLang="en-US" sz="1400" smtClean="0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503238" y="242888"/>
            <a:ext cx="9070975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>
              <a:lnSpc>
                <a:spcPct val="117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C) APPLICATIONS OF RADIATION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39750" y="1008063"/>
            <a:ext cx="82994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5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  <a:ea typeface="Microsoft YaHei" panose="020B0503020204020204" pitchFamily="34" charset="-122"/>
              </a:rPr>
              <a:t>1. Why are houses painted white in hot countries?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82600" y="1466850"/>
            <a:ext cx="83566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7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  <a:ea typeface="Microsoft YaHei" panose="020B0503020204020204" pitchFamily="34" charset="-122"/>
              </a:rPr>
              <a:t>- White reflects heat radiation and so keeps the house cooler.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7" t="11458" r="16405" b="10419"/>
          <a:stretch>
            <a:fillRect/>
          </a:stretch>
        </p:blipFill>
        <p:spPr bwMode="auto">
          <a:xfrm>
            <a:off x="639763" y="2405063"/>
            <a:ext cx="8099425" cy="398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61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 additive="repl">
                                        <p:cTn id="20" dur="770" decel="100000" fill="hold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 additive="repl">
                                        <p:cTn id="21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 additive="repl">
                                        <p:cTn id="2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 additive="repl">
                                        <p:cTn id="23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 additive="repl">
                                        <p:cTn id="2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 additive="repl">
                                        <p:cTn id="25" dur="1230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B7F05D9-2B3D-4248-9574-8E91B0646F2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31</a:t>
            </a:fld>
            <a:endParaRPr lang="en-US" altLang="en-US" sz="1400" smtClean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48050" y="6886575"/>
            <a:ext cx="3194050" cy="519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400" smtClean="0"/>
              <a:t>2.3 Radiation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6" t="24443" r="31685"/>
          <a:stretch>
            <a:fillRect/>
          </a:stretch>
        </p:blipFill>
        <p:spPr bwMode="auto">
          <a:xfrm>
            <a:off x="5410200" y="1219200"/>
            <a:ext cx="17811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3" t="18602" r="21791"/>
          <a:stretch>
            <a:fillRect/>
          </a:stretch>
        </p:blipFill>
        <p:spPr bwMode="auto">
          <a:xfrm>
            <a:off x="7239000" y="2362200"/>
            <a:ext cx="1879600" cy="4114800"/>
          </a:xfrm>
          <a:prstGeom prst="rect">
            <a:avLst/>
          </a:prstGeom>
          <a:noFill/>
          <a:ln w="2556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114800" y="5334000"/>
            <a:ext cx="3352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latin typeface="Comic Sans MS" panose="030F0702030302020204" pitchFamily="66" charset="0"/>
                <a:ea typeface="Microsoft YaHei" panose="020B0503020204020204" pitchFamily="34" charset="-122"/>
              </a:rPr>
              <a:t>keep students warm in winter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52600" y="4114800"/>
            <a:ext cx="39624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latin typeface="Comic Sans MS" panose="030F0702030302020204" pitchFamily="66" charset="0"/>
                <a:ea typeface="Microsoft YaHei" panose="020B0503020204020204" pitchFamily="34" charset="-122"/>
              </a:rPr>
              <a:t>help students stay cool in summer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4873625" y="4800600"/>
            <a:ext cx="1377950" cy="1588"/>
          </a:xfrm>
          <a:prstGeom prst="line">
            <a:avLst/>
          </a:prstGeom>
          <a:noFill/>
          <a:ln w="2556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H="1">
            <a:off x="7007225" y="5638800"/>
            <a:ext cx="1377950" cy="1588"/>
          </a:xfrm>
          <a:prstGeom prst="line">
            <a:avLst/>
          </a:prstGeom>
          <a:noFill/>
          <a:ln w="25560">
            <a:solidFill>
              <a:srgbClr val="00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14325" y="1724025"/>
            <a:ext cx="49434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2400">
                <a:latin typeface="Comic Sans MS" panose="030F0702030302020204" pitchFamily="66" charset="0"/>
                <a:ea typeface="Microsoft YaHei" panose="020B0503020204020204" pitchFamily="34" charset="-122"/>
              </a:rPr>
              <a:t>2. White clothing/light coloured clothes reduces absorption of heat in hot climates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03238" y="288925"/>
            <a:ext cx="906938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US" altLang="en-US" sz="3600" i="1">
                <a:latin typeface="Comic Sans MS" panose="030F0702030302020204" pitchFamily="66" charset="0"/>
                <a:ea typeface="Microsoft YaHei" panose="020B0503020204020204" pitchFamily="34" charset="-122"/>
              </a:rPr>
              <a:t>APPLICATIONS OF RADIATION</a:t>
            </a:r>
          </a:p>
        </p:txBody>
      </p:sp>
    </p:spTree>
    <p:extLst>
      <p:ext uri="{BB962C8B-B14F-4D97-AF65-F5344CB8AC3E}">
        <p14:creationId xmlns:p14="http://schemas.microsoft.com/office/powerpoint/2010/main" val="58207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 additive="repl"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 additive="repl"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A4382A3-99D2-4E68-A426-7D5C8300CF7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32</a:t>
            </a:fld>
            <a:endParaRPr lang="en-US" altLang="en-US" sz="140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48050" y="6886575"/>
            <a:ext cx="3192463" cy="517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400" smtClean="0"/>
              <a:t>2.3 Radiation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752600"/>
            <a:ext cx="333216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Line 2"/>
          <p:cNvSpPr>
            <a:spLocks noChangeShapeType="1"/>
          </p:cNvSpPr>
          <p:nvPr/>
        </p:nvSpPr>
        <p:spPr bwMode="auto">
          <a:xfrm>
            <a:off x="4343400" y="2895600"/>
            <a:ext cx="1905000" cy="838200"/>
          </a:xfrm>
          <a:prstGeom prst="line">
            <a:avLst/>
          </a:prstGeom>
          <a:noFill/>
          <a:ln w="381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81000" y="2360613"/>
            <a:ext cx="4876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latin typeface="Comic Sans MS" panose="030F0702030302020204" pitchFamily="66" charset="0"/>
                <a:ea typeface="Microsoft YaHei" panose="020B0503020204020204" pitchFamily="34" charset="-122"/>
              </a:rPr>
              <a:t>Radiators in cars are painted black.</a:t>
            </a: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609600" y="3733800"/>
            <a:ext cx="4419600" cy="2667000"/>
          </a:xfrm>
          <a:prstGeom prst="irregularSeal2">
            <a:avLst/>
          </a:prstGeo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ffectLst>
            <a:outerShdw dist="64601" dir="4725161" algn="ctr" rotWithShape="0">
              <a:srgbClr val="808080"/>
            </a:outerShdw>
          </a:effectLst>
        </p:spPr>
        <p:txBody>
          <a:bodyPr lIns="90000" tIns="46800" rIns="90000" bIns="46800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It </a:t>
            </a:r>
            <a:r>
              <a:rPr lang="en-GB" altLang="en-US" sz="2800">
                <a:solidFill>
                  <a:srgbClr val="FF33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loses energy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easily!</a:t>
            </a: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527050" y="128588"/>
            <a:ext cx="81534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marL="766763" indent="-763588" eaLnBrk="1"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APPLICATIONS OF RADIATION</a:t>
            </a:r>
          </a:p>
        </p:txBody>
      </p:sp>
    </p:spTree>
    <p:extLst>
      <p:ext uri="{BB962C8B-B14F-4D97-AF65-F5344CB8AC3E}">
        <p14:creationId xmlns:p14="http://schemas.microsoft.com/office/powerpoint/2010/main" val="73128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56E4AC3-EB45-4D63-AAFE-BD4F5E85FB9E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33</a:t>
            </a:fld>
            <a:endParaRPr lang="en-US" altLang="en-US" sz="140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48050" y="6886575"/>
            <a:ext cx="3192463" cy="517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400" smtClean="0"/>
              <a:t>2.3 Radiation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00200"/>
            <a:ext cx="3332163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Line 2"/>
          <p:cNvSpPr>
            <a:spLocks noChangeShapeType="1"/>
          </p:cNvSpPr>
          <p:nvPr/>
        </p:nvSpPr>
        <p:spPr bwMode="auto">
          <a:xfrm>
            <a:off x="4724400" y="2895600"/>
            <a:ext cx="2362200" cy="457200"/>
          </a:xfrm>
          <a:prstGeom prst="line">
            <a:avLst/>
          </a:prstGeom>
          <a:noFill/>
          <a:ln w="3816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2360613"/>
            <a:ext cx="4876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latin typeface="Comic Sans MS" panose="030F0702030302020204" pitchFamily="66" charset="0"/>
                <a:ea typeface="Microsoft YaHei" panose="020B0503020204020204" pitchFamily="34" charset="-122"/>
              </a:rPr>
              <a:t>Fuel storage tanks are painted silvery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527050" y="214313"/>
            <a:ext cx="8153400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marL="766763" indent="-763588" eaLnBrk="1"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/>
            </a:pPr>
            <a:r>
              <a:rPr lang="en-US" altLang="en-US" kern="0" smtClean="0">
                <a:latin typeface="Comic Sans MS" panose="030F0702030302020204" pitchFamily="66" charset="0"/>
              </a:rPr>
              <a:t>APPLICATIONS OF RADIATION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33400" y="3733800"/>
            <a:ext cx="48768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579438" indent="-576263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latin typeface="Comic Sans MS" panose="030F0702030302020204" pitchFamily="66" charset="0"/>
                <a:ea typeface="Microsoft YaHei" panose="020B0503020204020204" pitchFamily="34" charset="-122"/>
              </a:rPr>
              <a:t>-	reflect away energy from the Sun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33400" y="4830763"/>
            <a:ext cx="48768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579438" indent="-576263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579438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056813" algn="l"/>
                <a:tab pos="105140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latin typeface="Comic Sans MS" panose="030F0702030302020204" pitchFamily="66" charset="0"/>
                <a:ea typeface="Microsoft YaHei" panose="020B0503020204020204" pitchFamily="34" charset="-122"/>
              </a:rPr>
              <a:t>-	will not overheat</a:t>
            </a:r>
          </a:p>
        </p:txBody>
      </p:sp>
    </p:spTree>
    <p:extLst>
      <p:ext uri="{BB962C8B-B14F-4D97-AF65-F5344CB8AC3E}">
        <p14:creationId xmlns:p14="http://schemas.microsoft.com/office/powerpoint/2010/main" val="55576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2DFD7A8-BC1E-411A-B3A1-8B614C4E0BA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34</a:t>
            </a:fld>
            <a:endParaRPr lang="en-US" altLang="en-US" sz="1400" smtClean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48050" y="6886575"/>
            <a:ext cx="3194050" cy="519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400" smtClean="0"/>
              <a:t>2.3 Radiation</a:t>
            </a: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457200" y="0"/>
            <a:ext cx="83264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marL="766763" indent="-763588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766763" algn="l"/>
                <a:tab pos="1223963" algn="l"/>
                <a:tab pos="1681163" algn="l"/>
                <a:tab pos="2138363" algn="l"/>
                <a:tab pos="2595563" algn="l"/>
                <a:tab pos="3052763" algn="l"/>
                <a:tab pos="3509963" algn="l"/>
                <a:tab pos="3967163" algn="l"/>
                <a:tab pos="4424363" algn="l"/>
                <a:tab pos="4881563" algn="l"/>
                <a:tab pos="5338763" algn="l"/>
                <a:tab pos="5795963" algn="l"/>
                <a:tab pos="6253163" algn="l"/>
                <a:tab pos="6710363" algn="l"/>
                <a:tab pos="7167563" algn="l"/>
                <a:tab pos="7624763" algn="l"/>
                <a:tab pos="8081963" algn="l"/>
                <a:tab pos="8539163" algn="l"/>
                <a:tab pos="8996363" algn="l"/>
                <a:tab pos="9453563" algn="l"/>
                <a:tab pos="99107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latin typeface="Comic Sans MS" panose="030F0702030302020204" pitchFamily="66" charset="0"/>
                <a:ea typeface="Microsoft YaHei" panose="020B0503020204020204" pitchFamily="34" charset="-122"/>
              </a:rPr>
              <a:t>APPLICATIONS OF RADIATION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00063" y="3656013"/>
            <a:ext cx="5443537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82600" indent="-479425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latin typeface="Symbol" panose="05050102010706020507" pitchFamily="18" charset="2"/>
                <a:ea typeface="Microsoft YaHei" panose="020B0503020204020204" pitchFamily="34" charset="-122"/>
              </a:rPr>
              <a:t></a:t>
            </a:r>
            <a:r>
              <a:rPr lang="en-US" altLang="en-US" sz="2800"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latin typeface="Comic Sans MS" panose="030F0702030302020204" pitchFamily="66" charset="0"/>
                <a:ea typeface="Microsoft YaHei" panose="020B0503020204020204" pitchFamily="34" charset="-122"/>
              </a:rPr>
              <a:t>infra-red radiation is trapped inside the greehouse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4965700"/>
            <a:ext cx="780573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82600" indent="-479425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latin typeface="Symbol" panose="05050102010706020507" pitchFamily="18" charset="2"/>
                <a:ea typeface="Microsoft YaHei" panose="020B0503020204020204" pitchFamily="34" charset="-122"/>
              </a:rPr>
              <a:t></a:t>
            </a:r>
            <a:r>
              <a:rPr lang="en-US" altLang="en-US" sz="2800"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latin typeface="Comic Sans MS" panose="030F0702030302020204" pitchFamily="66" charset="0"/>
                <a:ea typeface="Microsoft YaHei" panose="020B0503020204020204" pitchFamily="34" charset="-122"/>
              </a:rPr>
              <a:t>keeps greenhouse warm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33400" y="1111250"/>
            <a:ext cx="45720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latin typeface="Comic Sans MS" panose="030F0702030302020204" pitchFamily="66" charset="0"/>
                <a:ea typeface="Microsoft YaHei" panose="020B0503020204020204" pitchFamily="34" charset="-122"/>
              </a:rPr>
              <a:t>Warmed air &amp; floor emit</a:t>
            </a:r>
            <a:r>
              <a:rPr lang="en-US" altLang="en-US" sz="2800"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latin typeface="Comic Sans MS" panose="030F0702030302020204" pitchFamily="66" charset="0"/>
                <a:ea typeface="Microsoft YaHei" panose="020B0503020204020204" pitchFamily="34" charset="-122"/>
              </a:rPr>
              <a:t>infra-red radiation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914400"/>
            <a:ext cx="24765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33400" y="2209800"/>
            <a:ext cx="5486400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latin typeface="Comic Sans MS" panose="030F0702030302020204" pitchFamily="66" charset="0"/>
                <a:ea typeface="Microsoft YaHei" panose="020B0503020204020204" pitchFamily="34" charset="-122"/>
              </a:rPr>
              <a:t>But this</a:t>
            </a:r>
            <a:r>
              <a:rPr lang="en-US" altLang="en-US" sz="2800"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latin typeface="Comic Sans MS" panose="030F0702030302020204" pitchFamily="66" charset="0"/>
                <a:ea typeface="Microsoft YaHei" panose="020B0503020204020204" pitchFamily="34" charset="-122"/>
              </a:rPr>
              <a:t>infra-red radiation</a:t>
            </a:r>
            <a:r>
              <a:rPr lang="en-US" altLang="en-US" sz="2800"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latin typeface="Comic Sans MS" panose="030F0702030302020204" pitchFamily="66" charset="0"/>
                <a:ea typeface="Microsoft YaHei" panose="020B0503020204020204" pitchFamily="34" charset="-122"/>
              </a:rPr>
              <a:t>can't escape easily through the glass.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457200" y="5681663"/>
            <a:ext cx="4910138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82600" indent="-479425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482600" algn="l"/>
                <a:tab pos="939800" algn="l"/>
                <a:tab pos="1397000" algn="l"/>
                <a:tab pos="1854200" algn="l"/>
                <a:tab pos="2311400" algn="l"/>
                <a:tab pos="2768600" algn="l"/>
                <a:tab pos="3225800" algn="l"/>
                <a:tab pos="3683000" algn="l"/>
                <a:tab pos="4140200" algn="l"/>
                <a:tab pos="4597400" algn="l"/>
                <a:tab pos="5054600" algn="l"/>
                <a:tab pos="5511800" algn="l"/>
                <a:tab pos="5969000" algn="l"/>
                <a:tab pos="6426200" algn="l"/>
                <a:tab pos="6883400" algn="l"/>
                <a:tab pos="7340600" algn="l"/>
                <a:tab pos="7797800" algn="l"/>
                <a:tab pos="8255000" algn="l"/>
                <a:tab pos="8712200" algn="l"/>
                <a:tab pos="9169400" algn="l"/>
                <a:tab pos="9626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latin typeface="Symbol" panose="05050102010706020507" pitchFamily="18" charset="2"/>
                <a:ea typeface="Microsoft YaHei" panose="020B0503020204020204" pitchFamily="34" charset="-122"/>
              </a:rPr>
              <a:t></a:t>
            </a:r>
            <a:r>
              <a:rPr lang="en-US" altLang="en-US" sz="2800"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latin typeface="Comic Sans MS" panose="030F0702030302020204" pitchFamily="66" charset="0"/>
                <a:ea typeface="Microsoft YaHei" panose="020B0503020204020204" pitchFamily="34" charset="-122"/>
              </a:rPr>
              <a:t>plants can grow even in cold weather</a:t>
            </a:r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657600"/>
            <a:ext cx="2514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91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 additive="repl"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 additive="repl"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 additive="repl"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 additive="repl"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79D5B60-7802-486C-83CF-03ECF8BCB7CA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35</a:t>
            </a:fld>
            <a:endParaRPr lang="en-US" altLang="en-US" sz="140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48050" y="6886575"/>
            <a:ext cx="3192463" cy="517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400" smtClean="0">
                <a:solidFill>
                  <a:srgbClr val="000000"/>
                </a:solidFill>
                <a:ea typeface="Microsoft YaHei" panose="020B0503020204020204" pitchFamily="34" charset="-122"/>
              </a:rPr>
              <a:t>2.3 Radiation</a:t>
            </a: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5791200" y="1219200"/>
            <a:ext cx="2587625" cy="2816225"/>
            <a:chOff x="3648" y="768"/>
            <a:chExt cx="1630" cy="1774"/>
          </a:xfrm>
        </p:grpSpPr>
        <p:sp>
          <p:nvSpPr>
            <p:cNvPr id="7" name="AutoShape 2"/>
            <p:cNvSpPr>
              <a:spLocks noChangeArrowheads="1"/>
            </p:cNvSpPr>
            <p:nvPr/>
          </p:nvSpPr>
          <p:spPr bwMode="auto">
            <a:xfrm>
              <a:off x="3648" y="768"/>
              <a:ext cx="1630" cy="1774"/>
            </a:xfrm>
            <a:prstGeom prst="roundRect">
              <a:avLst>
                <a:gd name="adj" fmla="val 19181"/>
              </a:avLst>
            </a:prstGeom>
            <a:solidFill>
              <a:srgbClr val="FFFFFF"/>
            </a:solidFill>
            <a:ln>
              <a:noFill/>
            </a:ln>
            <a:effectLst>
              <a:outerShdw dist="71785" dir="27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MY" altLang="en-US" sz="1800"/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3" y="864"/>
              <a:ext cx="1389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514350" y="234950"/>
            <a:ext cx="840105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marL="762000" indent="-758825" eaLnBrk="1">
              <a:tabLst>
                <a:tab pos="762000" algn="l"/>
                <a:tab pos="1219200" algn="l"/>
                <a:tab pos="1676400" algn="l"/>
                <a:tab pos="2133600" algn="l"/>
                <a:tab pos="2590800" algn="l"/>
                <a:tab pos="3048000" algn="l"/>
                <a:tab pos="3505200" algn="l"/>
                <a:tab pos="3962400" algn="l"/>
                <a:tab pos="4419600" algn="l"/>
                <a:tab pos="4876800" algn="l"/>
                <a:tab pos="5334000" algn="l"/>
                <a:tab pos="5791200" algn="l"/>
                <a:tab pos="6248400" algn="l"/>
                <a:tab pos="6705600" algn="l"/>
                <a:tab pos="7162800" algn="l"/>
                <a:tab pos="7620000" algn="l"/>
                <a:tab pos="8077200" algn="l"/>
                <a:tab pos="8534400" algn="l"/>
                <a:tab pos="8991600" algn="l"/>
                <a:tab pos="9448800" algn="l"/>
                <a:tab pos="9906000" algn="l"/>
              </a:tabLst>
              <a:defRPr/>
            </a:pPr>
            <a:r>
              <a:rPr lang="en-GB" altLang="en-US" kern="0" smtClean="0"/>
              <a:t>Examples of heat transfer by radiation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33400" y="2819400"/>
            <a:ext cx="5486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It keeps food hot or cold by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027113" y="3424238"/>
            <a:ext cx="5410200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solidFill>
                  <a:srgbClr val="008000"/>
                </a:solidFill>
                <a:latin typeface="Symbol" panose="05050102010706020507" pitchFamily="18" charset="2"/>
                <a:ea typeface="Microsoft YaHei" panose="020B0503020204020204" pitchFamily="34" charset="-122"/>
              </a:rPr>
              <a:t></a:t>
            </a:r>
            <a:r>
              <a:rPr lang="en-GB" altLang="en-US">
                <a:solidFill>
                  <a:srgbClr val="008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heat exchange</a:t>
            </a:r>
            <a:r>
              <a:rPr lang="en-GB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between food &amp; environment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00063" y="5019675"/>
            <a:ext cx="66294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through </a:t>
            </a:r>
            <a:r>
              <a:rPr lang="en-GB" altLang="en-US">
                <a:solidFill>
                  <a:srgbClr val="0000CC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conduction</a:t>
            </a:r>
            <a:r>
              <a:rPr lang="en-GB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, </a:t>
            </a:r>
            <a:r>
              <a:rPr lang="en-GB" altLang="en-US">
                <a:solidFill>
                  <a:srgbClr val="FF66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convection</a:t>
            </a:r>
            <a:r>
              <a:rPr lang="en-GB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&amp; </a:t>
            </a:r>
            <a:r>
              <a:rPr lang="en-GB" altLang="en-US">
                <a:solidFill>
                  <a:srgbClr val="80008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radiation</a:t>
            </a:r>
            <a:r>
              <a:rPr lang="en-GB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.</a:t>
            </a:r>
          </a:p>
        </p:txBody>
      </p:sp>
      <p:sp>
        <p:nvSpPr>
          <p:cNvPr id="13" name="Rectangle 8"/>
          <p:cNvSpPr txBox="1">
            <a:spLocks noChangeArrowheads="1"/>
          </p:cNvSpPr>
          <p:nvPr/>
        </p:nvSpPr>
        <p:spPr bwMode="auto">
          <a:xfrm>
            <a:off x="609600" y="1638300"/>
            <a:ext cx="4953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762000" indent="-758825" eaLnBrk="1">
              <a:spcBef>
                <a:spcPts val="900"/>
              </a:spcBef>
              <a:spcAft>
                <a:spcPct val="0"/>
              </a:spcAft>
              <a:buClrTx/>
              <a:buFontTx/>
              <a:buNone/>
              <a:tabLst>
                <a:tab pos="762000" algn="l"/>
                <a:tab pos="874713" algn="l"/>
                <a:tab pos="1331913" algn="l"/>
                <a:tab pos="1789113" algn="l"/>
                <a:tab pos="2246313" algn="l"/>
                <a:tab pos="2703513" algn="l"/>
                <a:tab pos="3160713" algn="l"/>
                <a:tab pos="3617913" algn="l"/>
                <a:tab pos="4075113" algn="l"/>
                <a:tab pos="4532313" algn="l"/>
                <a:tab pos="4989513" algn="l"/>
                <a:tab pos="5446713" algn="l"/>
                <a:tab pos="5903913" algn="l"/>
                <a:tab pos="6361113" algn="l"/>
                <a:tab pos="6818313" algn="l"/>
                <a:tab pos="7275513" algn="l"/>
                <a:tab pos="7732713" algn="l"/>
                <a:tab pos="8189913" algn="l"/>
                <a:tab pos="8647113" algn="l"/>
                <a:tab pos="9104313" algn="l"/>
                <a:tab pos="9561513" algn="l"/>
              </a:tabLst>
              <a:defRPr/>
            </a:pPr>
            <a:r>
              <a:rPr lang="en-GB" altLang="en-US" sz="3600" kern="0" smtClean="0"/>
              <a:t>The thermos or vacuum flask</a:t>
            </a:r>
          </a:p>
        </p:txBody>
      </p:sp>
      <p:grpSp>
        <p:nvGrpSpPr>
          <p:cNvPr id="14" name="Group 9"/>
          <p:cNvGrpSpPr>
            <a:grpSpLocks/>
          </p:cNvGrpSpPr>
          <p:nvPr/>
        </p:nvGrpSpPr>
        <p:grpSpPr bwMode="auto">
          <a:xfrm>
            <a:off x="7239000" y="3581400"/>
            <a:ext cx="1901825" cy="2892425"/>
            <a:chOff x="4560" y="2256"/>
            <a:chExt cx="1198" cy="1822"/>
          </a:xfrm>
        </p:grpSpPr>
        <p:sp>
          <p:nvSpPr>
            <p:cNvPr id="15" name="AutoShape 10"/>
            <p:cNvSpPr>
              <a:spLocks noChangeArrowheads="1"/>
            </p:cNvSpPr>
            <p:nvPr/>
          </p:nvSpPr>
          <p:spPr bwMode="auto">
            <a:xfrm>
              <a:off x="4560" y="2256"/>
              <a:ext cx="1198" cy="1822"/>
            </a:xfrm>
            <a:prstGeom prst="roundRect">
              <a:avLst>
                <a:gd name="adj" fmla="val 23324"/>
              </a:avLst>
            </a:prstGeom>
            <a:solidFill>
              <a:srgbClr val="FFFFFF"/>
            </a:solidFill>
            <a:ln>
              <a:noFill/>
            </a:ln>
            <a:effectLst>
              <a:outerShdw dist="89605" dir="27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endParaRPr lang="en-MY" altLang="en-US" sz="1800"/>
            </a:p>
          </p:txBody>
        </p:sp>
        <p:pic>
          <p:nvPicPr>
            <p:cNvPr id="16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83" t="5261" r="17543" b="5261"/>
            <a:stretch>
              <a:fillRect/>
            </a:stretch>
          </p:blipFill>
          <p:spPr bwMode="auto">
            <a:xfrm>
              <a:off x="4704" y="2352"/>
              <a:ext cx="958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8543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1AF389B-672F-44ED-B50C-47B35D165953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36</a:t>
            </a:fld>
            <a:endParaRPr lang="en-US" altLang="en-US" sz="140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48050" y="6886575"/>
            <a:ext cx="3192463" cy="517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400" smtClean="0">
                <a:solidFill>
                  <a:srgbClr val="000000"/>
                </a:solidFill>
                <a:ea typeface="Microsoft YaHei" panose="020B0503020204020204" pitchFamily="34" charset="-122"/>
              </a:rPr>
              <a:t>2.3 Radiation</a:t>
            </a:r>
          </a:p>
        </p:txBody>
      </p:sp>
      <p:sp>
        <p:nvSpPr>
          <p:cNvPr id="6" name="AutoShape 1"/>
          <p:cNvSpPr>
            <a:spLocks noChangeArrowheads="1"/>
          </p:cNvSpPr>
          <p:nvPr/>
        </p:nvSpPr>
        <p:spPr bwMode="auto">
          <a:xfrm>
            <a:off x="6248400" y="323850"/>
            <a:ext cx="2133600" cy="6172200"/>
          </a:xfrm>
          <a:prstGeom prst="roundRect">
            <a:avLst>
              <a:gd name="adj" fmla="val 19718"/>
            </a:avLst>
          </a:prstGeom>
          <a:solidFill>
            <a:srgbClr val="FFFFFF"/>
          </a:solidFill>
          <a:ln>
            <a:noFill/>
          </a:ln>
          <a:effectLst>
            <a:outerShdw dist="89605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MY" altLang="en-US" sz="180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" r="12949" b="1222"/>
          <a:stretch>
            <a:fillRect/>
          </a:stretch>
        </p:blipFill>
        <p:spPr bwMode="auto">
          <a:xfrm>
            <a:off x="6438900" y="400050"/>
            <a:ext cx="17526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Line 3"/>
          <p:cNvSpPr>
            <a:spLocks noChangeShapeType="1"/>
          </p:cNvSpPr>
          <p:nvPr/>
        </p:nvSpPr>
        <p:spPr bwMode="auto">
          <a:xfrm flipH="1">
            <a:off x="5788025" y="2133600"/>
            <a:ext cx="1377950" cy="3048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002213" y="2106613"/>
            <a:ext cx="9985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cap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5635625" y="2819400"/>
            <a:ext cx="1682750" cy="3810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643063" y="2906713"/>
            <a:ext cx="39957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plastic / cork stopper</a:t>
            </a: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 flipH="1" flipV="1">
            <a:off x="5407025" y="5254625"/>
            <a:ext cx="1682750" cy="76835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209800" y="4953000"/>
            <a:ext cx="3505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insulated support</a:t>
            </a:r>
          </a:p>
        </p:txBody>
      </p:sp>
      <p:sp>
        <p:nvSpPr>
          <p:cNvPr id="14" name="Rectangle 9"/>
          <p:cNvSpPr txBox="1">
            <a:spLocks noChangeArrowheads="1"/>
          </p:cNvSpPr>
          <p:nvPr/>
        </p:nvSpPr>
        <p:spPr bwMode="auto">
          <a:xfrm>
            <a:off x="533400" y="338138"/>
            <a:ext cx="5562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marL="762000" indent="-758825" eaLnBrk="1">
              <a:tabLst>
                <a:tab pos="762000" algn="l"/>
                <a:tab pos="1219200" algn="l"/>
                <a:tab pos="1676400" algn="l"/>
                <a:tab pos="2133600" algn="l"/>
                <a:tab pos="2590800" algn="l"/>
                <a:tab pos="3048000" algn="l"/>
                <a:tab pos="3505200" algn="l"/>
                <a:tab pos="3962400" algn="l"/>
                <a:tab pos="4419600" algn="l"/>
                <a:tab pos="4876800" algn="l"/>
                <a:tab pos="5334000" algn="l"/>
                <a:tab pos="5791200" algn="l"/>
                <a:tab pos="6248400" algn="l"/>
                <a:tab pos="6705600" algn="l"/>
                <a:tab pos="7162800" algn="l"/>
                <a:tab pos="7620000" algn="l"/>
                <a:tab pos="8077200" algn="l"/>
                <a:tab pos="8534400" algn="l"/>
                <a:tab pos="8991600" algn="l"/>
                <a:tab pos="9448800" algn="l"/>
                <a:tab pos="9906000" algn="l"/>
              </a:tabLst>
              <a:defRPr/>
            </a:pPr>
            <a:r>
              <a:rPr lang="en-GB" altLang="en-US" kern="0" smtClean="0"/>
              <a:t>The thermos or vacuum flask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11175" y="3770313"/>
            <a:ext cx="4210050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75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latin typeface="Symbol" panose="05050102010706020507" pitchFamily="18" charset="2"/>
                <a:ea typeface="Microsoft YaHei" panose="020B0503020204020204" pitchFamily="34" charset="-122"/>
              </a:rPr>
              <a:t></a:t>
            </a:r>
            <a:r>
              <a:rPr lang="en-US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heat loss by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GB" altLang="en-US" sz="2800">
                <a:solidFill>
                  <a:srgbClr val="0000CC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conduction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&amp;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GB" altLang="en-US" sz="2800">
                <a:solidFill>
                  <a:srgbClr val="FF66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convection</a:t>
            </a: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81025" y="5761038"/>
            <a:ext cx="3714750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75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latin typeface="Symbol" panose="05050102010706020507" pitchFamily="18" charset="2"/>
                <a:ea typeface="Microsoft YaHei" panose="020B0503020204020204" pitchFamily="34" charset="-122"/>
              </a:rPr>
              <a:t></a:t>
            </a:r>
            <a:r>
              <a:rPr lang="en-US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heat loss by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GB" altLang="en-US" sz="2800">
                <a:solidFill>
                  <a:srgbClr val="0000CC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conduction</a:t>
            </a:r>
          </a:p>
        </p:txBody>
      </p:sp>
    </p:spTree>
    <p:extLst>
      <p:ext uri="{BB962C8B-B14F-4D97-AF65-F5344CB8AC3E}">
        <p14:creationId xmlns:p14="http://schemas.microsoft.com/office/powerpoint/2010/main" val="395423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4CB9B3E-B453-4BAE-8E2E-4595E017FA5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37</a:t>
            </a:fld>
            <a:endParaRPr lang="en-US" altLang="en-US" sz="140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48050" y="6886575"/>
            <a:ext cx="3192463" cy="517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400" smtClean="0">
                <a:solidFill>
                  <a:srgbClr val="000000"/>
                </a:solidFill>
                <a:ea typeface="Microsoft YaHei" panose="020B0503020204020204" pitchFamily="34" charset="-122"/>
              </a:rPr>
              <a:t>2.3 Radiation</a:t>
            </a:r>
          </a:p>
        </p:txBody>
      </p:sp>
      <p:sp>
        <p:nvSpPr>
          <p:cNvPr id="6" name="AutoShape 1"/>
          <p:cNvSpPr>
            <a:spLocks noChangeArrowheads="1"/>
          </p:cNvSpPr>
          <p:nvPr/>
        </p:nvSpPr>
        <p:spPr bwMode="auto">
          <a:xfrm>
            <a:off x="6248400" y="323850"/>
            <a:ext cx="2133600" cy="6172200"/>
          </a:xfrm>
          <a:prstGeom prst="roundRect">
            <a:avLst>
              <a:gd name="adj" fmla="val 19718"/>
            </a:avLst>
          </a:prstGeom>
          <a:solidFill>
            <a:srgbClr val="FFFFFF"/>
          </a:solidFill>
          <a:ln>
            <a:noFill/>
          </a:ln>
          <a:effectLst>
            <a:outerShdw dist="89605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MY" altLang="en-US" sz="180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" r="12949" b="1222"/>
          <a:stretch>
            <a:fillRect/>
          </a:stretch>
        </p:blipFill>
        <p:spPr bwMode="auto">
          <a:xfrm>
            <a:off x="6438900" y="400050"/>
            <a:ext cx="17526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09600" y="3154363"/>
            <a:ext cx="2895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vacuum flask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514350" y="338138"/>
            <a:ext cx="58864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marL="762000" indent="-758825" eaLnBrk="1">
              <a:tabLst>
                <a:tab pos="762000" algn="l"/>
                <a:tab pos="1219200" algn="l"/>
                <a:tab pos="1676400" algn="l"/>
                <a:tab pos="2133600" algn="l"/>
                <a:tab pos="2590800" algn="l"/>
                <a:tab pos="3048000" algn="l"/>
                <a:tab pos="3505200" algn="l"/>
                <a:tab pos="3962400" algn="l"/>
                <a:tab pos="4419600" algn="l"/>
                <a:tab pos="4876800" algn="l"/>
                <a:tab pos="5334000" algn="l"/>
                <a:tab pos="5791200" algn="l"/>
                <a:tab pos="6248400" algn="l"/>
                <a:tab pos="6705600" algn="l"/>
                <a:tab pos="7162800" algn="l"/>
                <a:tab pos="7620000" algn="l"/>
                <a:tab pos="8077200" algn="l"/>
                <a:tab pos="8534400" algn="l"/>
                <a:tab pos="8991600" algn="l"/>
                <a:tab pos="9448800" algn="l"/>
                <a:tab pos="9906000" algn="l"/>
              </a:tabLst>
              <a:defRPr/>
            </a:pPr>
            <a:r>
              <a:rPr lang="en-GB" altLang="en-US" kern="0" smtClean="0"/>
              <a:t>The thermos or vacuum flask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905000" y="1600200"/>
            <a:ext cx="3429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Silvery glass wall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847850" y="2133600"/>
            <a:ext cx="44577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75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latin typeface="Symbol" panose="05050102010706020507" pitchFamily="18" charset="2"/>
                <a:ea typeface="Microsoft YaHei" panose="020B0503020204020204" pitchFamily="34" charset="-122"/>
              </a:rPr>
              <a:t></a:t>
            </a:r>
            <a:r>
              <a:rPr lang="en-US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heat loss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by </a:t>
            </a:r>
            <a:r>
              <a:rPr lang="en-GB" altLang="en-US" sz="2800">
                <a:solidFill>
                  <a:srgbClr val="80008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radiation</a:t>
            </a:r>
          </a:p>
        </p:txBody>
      </p:sp>
      <p:sp>
        <p:nvSpPr>
          <p:cNvPr id="12" name="Freeform 7"/>
          <p:cNvSpPr>
            <a:spLocks noChangeArrowheads="1"/>
          </p:cNvSpPr>
          <p:nvPr/>
        </p:nvSpPr>
        <p:spPr bwMode="auto">
          <a:xfrm>
            <a:off x="5029200" y="1905000"/>
            <a:ext cx="2057400" cy="1981200"/>
          </a:xfrm>
          <a:custGeom>
            <a:avLst/>
            <a:gdLst>
              <a:gd name="T0" fmla="*/ 0 w 1296"/>
              <a:gd name="T1" fmla="*/ 0 h 1248"/>
              <a:gd name="T2" fmla="*/ 2147483646 w 1296"/>
              <a:gd name="T3" fmla="*/ 0 h 1248"/>
              <a:gd name="T4" fmla="*/ 2147483646 w 1296"/>
              <a:gd name="T5" fmla="*/ 2147483646 h 1248"/>
              <a:gd name="T6" fmla="*/ 0 60000 65536"/>
              <a:gd name="T7" fmla="*/ 0 60000 65536"/>
              <a:gd name="T8" fmla="*/ 0 60000 65536"/>
              <a:gd name="T9" fmla="*/ 0 w 1296"/>
              <a:gd name="T10" fmla="*/ 0 h 1248"/>
              <a:gd name="T11" fmla="*/ 1296 w 1296"/>
              <a:gd name="T12" fmla="*/ 1248 h 1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6" h="1248">
                <a:moveTo>
                  <a:pt x="0" y="0"/>
                </a:moveTo>
                <a:lnTo>
                  <a:pt x="768" y="0"/>
                </a:lnTo>
                <a:lnTo>
                  <a:pt x="1296" y="1248"/>
                </a:lnTo>
              </a:path>
            </a:pathLst>
          </a:custGeom>
          <a:noFill/>
          <a:ln w="3168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609600" y="3654425"/>
            <a:ext cx="52578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75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vacuum between the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double glass walls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solidFill>
                  <a:srgbClr val="000000"/>
                </a:solidFill>
                <a:latin typeface="Symbol" panose="05050102010706020507" pitchFamily="18" charset="2"/>
                <a:ea typeface="Microsoft YaHei" panose="020B0503020204020204" pitchFamily="34" charset="-122"/>
              </a:rPr>
              <a:t></a:t>
            </a:r>
            <a:r>
              <a:rPr lang="en-US" altLang="en-US" sz="2800">
                <a:solidFill>
                  <a:srgbClr val="CC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heat loss by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GB" altLang="en-US" sz="2800">
                <a:solidFill>
                  <a:srgbClr val="0000CC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conduction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&amp;</a:t>
            </a:r>
            <a:r>
              <a:rPr lang="en-GB" altLang="en-US" sz="2800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 </a:t>
            </a:r>
            <a:r>
              <a:rPr lang="en-GB" altLang="en-US" sz="2800">
                <a:solidFill>
                  <a:srgbClr val="FF66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convection</a:t>
            </a:r>
          </a:p>
        </p:txBody>
      </p:sp>
      <p:sp>
        <p:nvSpPr>
          <p:cNvPr id="14" name="Freeform 9"/>
          <p:cNvSpPr>
            <a:spLocks noChangeArrowheads="1"/>
          </p:cNvSpPr>
          <p:nvPr/>
        </p:nvSpPr>
        <p:spPr bwMode="auto">
          <a:xfrm>
            <a:off x="3143250" y="3505200"/>
            <a:ext cx="3619500" cy="533400"/>
          </a:xfrm>
          <a:custGeom>
            <a:avLst/>
            <a:gdLst>
              <a:gd name="T0" fmla="*/ 0 w 2280"/>
              <a:gd name="T1" fmla="*/ 0 h 336"/>
              <a:gd name="T2" fmla="*/ 2147483646 w 2280"/>
              <a:gd name="T3" fmla="*/ 0 h 336"/>
              <a:gd name="T4" fmla="*/ 2147483646 w 2280"/>
              <a:gd name="T5" fmla="*/ 2147483646 h 336"/>
              <a:gd name="T6" fmla="*/ 0 60000 65536"/>
              <a:gd name="T7" fmla="*/ 0 60000 65536"/>
              <a:gd name="T8" fmla="*/ 0 60000 65536"/>
              <a:gd name="T9" fmla="*/ 0 w 2280"/>
              <a:gd name="T10" fmla="*/ 0 h 336"/>
              <a:gd name="T11" fmla="*/ 2280 w 2280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0" h="336">
                <a:moveTo>
                  <a:pt x="0" y="0"/>
                </a:moveTo>
                <a:lnTo>
                  <a:pt x="768" y="0"/>
                </a:lnTo>
                <a:lnTo>
                  <a:pt x="2280" y="336"/>
                </a:lnTo>
              </a:path>
            </a:pathLst>
          </a:custGeom>
          <a:noFill/>
          <a:ln w="3168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3181350" y="5173663"/>
            <a:ext cx="2895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Tahoma" panose="020B0604030504040204" pitchFamily="34" charset="0"/>
                <a:ea typeface="Microsoft YaHei" panose="020B0503020204020204" pitchFamily="34" charset="-122"/>
              </a:rPr>
              <a:t>outer case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5181600" y="5486400"/>
            <a:ext cx="1447800" cy="1588"/>
          </a:xfrm>
          <a:prstGeom prst="line">
            <a:avLst/>
          </a:prstGeom>
          <a:noFill/>
          <a:ln w="316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4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AFBFEB2-3F4D-4965-B97D-1865DCE0E36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38</a:t>
            </a:fld>
            <a:endParaRPr lang="en-US" altLang="en-US" sz="1400" smtClean="0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234950" y="319088"/>
            <a:ext cx="4260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>
                <a:solidFill>
                  <a:srgbClr val="FF0000"/>
                </a:solidFill>
              </a:rPr>
              <a:t>Surface Energy Balance</a:t>
            </a:r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86025"/>
            <a:ext cx="47434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695825"/>
            <a:ext cx="1685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7200"/>
            <a:ext cx="37338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304800" y="3048000"/>
            <a:ext cx="4267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This relation is valid for both steady and transient conditions, and the surface</a:t>
            </a:r>
            <a:r>
              <a:rPr lang="tr-TR" altLang="en-US" sz="1800" b="0"/>
              <a:t> </a:t>
            </a:r>
            <a:r>
              <a:rPr lang="en-US" altLang="en-US" sz="1800" b="0"/>
              <a:t>energy balance does not involve heat generation since a surface does not have</a:t>
            </a:r>
            <a:r>
              <a:rPr lang="tr-TR" altLang="en-US" sz="1800" b="0"/>
              <a:t> </a:t>
            </a:r>
            <a:r>
              <a:rPr lang="en-US" altLang="en-US" sz="1800" b="0"/>
              <a:t>a volume.</a:t>
            </a:r>
          </a:p>
        </p:txBody>
      </p:sp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304800" y="914400"/>
            <a:ext cx="4267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A surface contains no volume or mass, and thus no energy. Thereore, a surface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can be viewed as a fictitious system whose energy content remains</a:t>
            </a:r>
            <a:r>
              <a:rPr lang="tr-TR" altLang="en-US" sz="1800" b="0"/>
              <a:t> </a:t>
            </a:r>
            <a:r>
              <a:rPr lang="en-US" altLang="en-US" sz="1800" b="0"/>
              <a:t>constant during a process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67375"/>
            <a:ext cx="63341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7550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954BECB-D53A-4FDD-993F-158EA7ABE25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39</a:t>
            </a:fld>
            <a:endParaRPr lang="en-US" altLang="en-US" sz="1400" smtClean="0"/>
          </a:p>
        </p:txBody>
      </p:sp>
      <p:pic>
        <p:nvPicPr>
          <p:cNvPr id="5" name="Picture 2" descr="f01-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73" b="17461"/>
          <a:stretch>
            <a:fillRect/>
          </a:stretch>
        </p:blipFill>
        <p:spPr bwMode="auto">
          <a:xfrm>
            <a:off x="6248400" y="381000"/>
            <a:ext cx="2547938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553200" y="4800600"/>
            <a:ext cx="2362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Heat conduction through a large plane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wall of thickness </a:t>
            </a:r>
            <a:r>
              <a:rPr lang="en-US" altLang="en-US" sz="1800" b="0">
                <a:solidFill>
                  <a:srgbClr val="0000CC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0000CC"/>
                </a:solidFill>
              </a:rPr>
              <a:t>x </a:t>
            </a:r>
            <a:r>
              <a:rPr lang="en-US" altLang="en-US" sz="1800" b="0">
                <a:solidFill>
                  <a:srgbClr val="0000CC"/>
                </a:solidFill>
              </a:rPr>
              <a:t>and area </a:t>
            </a:r>
            <a:r>
              <a:rPr lang="en-US" altLang="en-US" sz="1800" b="0" i="1">
                <a:solidFill>
                  <a:srgbClr val="0000CC"/>
                </a:solidFill>
              </a:rPr>
              <a:t>A.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81000" y="207963"/>
            <a:ext cx="5410200" cy="5794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16-2 </a:t>
            </a:r>
            <a:r>
              <a:rPr lang="en-US" altLang="en-US">
                <a:solidFill>
                  <a:srgbClr val="FF0000"/>
                </a:solidFill>
              </a:rPr>
              <a:t>CONDUCTION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4800" y="804863"/>
            <a:ext cx="5638800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>
                <a:solidFill>
                  <a:srgbClr val="CC00CC"/>
                </a:solidFill>
              </a:rPr>
              <a:t>Conduction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tr-TR" altLang="en-US" sz="1800" b="0"/>
              <a:t>T</a:t>
            </a:r>
            <a:r>
              <a:rPr lang="en-US" altLang="en-US" sz="1800" b="0"/>
              <a:t>he transfer of energy from</a:t>
            </a:r>
            <a:r>
              <a:rPr lang="tr-TR" altLang="en-US" sz="1800" b="0"/>
              <a:t> </a:t>
            </a:r>
            <a:r>
              <a:rPr lang="en-US" altLang="en-US" sz="1800" b="0"/>
              <a:t>the more energetic particles of</a:t>
            </a:r>
            <a:r>
              <a:rPr lang="tr-TR" altLang="en-US" sz="1800" b="0"/>
              <a:t> </a:t>
            </a:r>
            <a:r>
              <a:rPr lang="en-US" altLang="en-US" sz="1800" b="0"/>
              <a:t>a substance to the adjacent less energetic ones as a</a:t>
            </a:r>
            <a:r>
              <a:rPr lang="tr-TR" altLang="en-US" sz="1800" b="0"/>
              <a:t> </a:t>
            </a:r>
            <a:r>
              <a:rPr lang="en-US" altLang="en-US" sz="1800" b="0"/>
              <a:t>result of interactions</a:t>
            </a:r>
            <a:r>
              <a:rPr lang="tr-TR" altLang="en-US" sz="1800" b="0"/>
              <a:t> </a:t>
            </a:r>
            <a:r>
              <a:rPr lang="en-US" altLang="en-US" sz="1800" b="0"/>
              <a:t>between the particles.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In gases and liquids</a:t>
            </a:r>
            <a:r>
              <a:rPr lang="en-US" altLang="en-US" sz="1800" b="0"/>
              <a:t>, conduction is due to the </a:t>
            </a:r>
            <a:r>
              <a:rPr lang="en-US" altLang="en-US" sz="1800" b="0" i="1">
                <a:solidFill>
                  <a:srgbClr val="0000FF"/>
                </a:solidFill>
              </a:rPr>
              <a:t>collisions</a:t>
            </a:r>
            <a:r>
              <a:rPr lang="en-US" altLang="en-US" sz="1800" b="0" i="1"/>
              <a:t> </a:t>
            </a:r>
            <a:r>
              <a:rPr lang="en-US" altLang="en-US" sz="1800" b="0"/>
              <a:t>and </a:t>
            </a:r>
            <a:r>
              <a:rPr lang="en-US" altLang="en-US" sz="1800" b="0" i="1">
                <a:solidFill>
                  <a:srgbClr val="0000FF"/>
                </a:solidFill>
              </a:rPr>
              <a:t>diffusion</a:t>
            </a:r>
            <a:r>
              <a:rPr lang="en-US" altLang="en-US" sz="1800" b="0" i="1"/>
              <a:t> </a:t>
            </a:r>
            <a:r>
              <a:rPr lang="en-US" altLang="en-US" sz="1800" b="0"/>
              <a:t>of the</a:t>
            </a:r>
            <a:r>
              <a:rPr lang="tr-TR" altLang="en-US" sz="1800" b="0"/>
              <a:t> </a:t>
            </a:r>
            <a:r>
              <a:rPr lang="en-US" altLang="en-US" sz="1800" b="0"/>
              <a:t>molecules during their random motion.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In solids</a:t>
            </a:r>
            <a:r>
              <a:rPr lang="en-US" altLang="en-US" sz="1800" b="0"/>
              <a:t>, it is due to the combination</a:t>
            </a:r>
            <a:r>
              <a:rPr lang="tr-TR" altLang="en-US" sz="1800" b="0"/>
              <a:t> </a:t>
            </a:r>
            <a:r>
              <a:rPr lang="en-US" altLang="en-US" sz="1800" b="0"/>
              <a:t>of </a:t>
            </a:r>
            <a:r>
              <a:rPr lang="en-US" altLang="en-US" sz="1800" b="0" i="1">
                <a:solidFill>
                  <a:srgbClr val="0000FF"/>
                </a:solidFill>
              </a:rPr>
              <a:t>vibrations</a:t>
            </a:r>
            <a:r>
              <a:rPr lang="en-US" altLang="en-US" sz="1800" b="0" i="1"/>
              <a:t> </a:t>
            </a:r>
            <a:r>
              <a:rPr lang="en-US" altLang="en-US" sz="1800" b="0"/>
              <a:t>of the molecules in a lattice and the energy transport by</a:t>
            </a:r>
            <a:r>
              <a:rPr lang="tr-TR" altLang="en-US" sz="1800" b="0"/>
              <a:t> </a:t>
            </a:r>
            <a:r>
              <a:rPr lang="en-US" altLang="en-US" sz="1800" b="0" i="1">
                <a:solidFill>
                  <a:srgbClr val="0000FF"/>
                </a:solidFill>
              </a:rPr>
              <a:t>free electrons</a:t>
            </a:r>
            <a:r>
              <a:rPr lang="en-US" altLang="en-US" sz="1800" b="0" i="1"/>
              <a:t>. </a:t>
            </a:r>
            <a:endParaRPr lang="tr-TR" altLang="en-US" sz="1800" b="0" i="1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rate of heat conduction through a plane layer is proportional</a:t>
            </a:r>
            <a:r>
              <a:rPr lang="tr-TR" altLang="en-US" sz="1800" b="0"/>
              <a:t> </a:t>
            </a:r>
            <a:r>
              <a:rPr lang="en-US" altLang="en-US" sz="1800" b="0"/>
              <a:t>to the temperature difference across the layer and the heat transfer area, but</a:t>
            </a:r>
            <a:r>
              <a:rPr lang="tr-TR" altLang="en-US" sz="1800" b="0"/>
              <a:t> </a:t>
            </a:r>
            <a:r>
              <a:rPr lang="en-US" altLang="en-US" sz="1800" b="0"/>
              <a:t>is inversely proportional to the thickness of the layer.</a:t>
            </a: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073650"/>
            <a:ext cx="5929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5829300"/>
            <a:ext cx="42767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28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Coolant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Economic</a:t>
            </a:r>
          </a:p>
          <a:p>
            <a:pPr lvl="1"/>
            <a:r>
              <a:rPr lang="en-US" dirty="0" smtClean="0"/>
              <a:t>Low initial cost</a:t>
            </a:r>
          </a:p>
          <a:p>
            <a:pPr lvl="1"/>
            <a:r>
              <a:rPr lang="en-US" dirty="0" smtClean="0"/>
              <a:t>Availability (He, heavy water, liquid metals are less available than light water and other gases)</a:t>
            </a:r>
          </a:p>
          <a:p>
            <a:pPr lvl="1"/>
            <a:r>
              <a:rPr lang="en-US" dirty="0" smtClean="0"/>
              <a:t>Low pumping losses (highest for gases)</a:t>
            </a:r>
          </a:p>
          <a:p>
            <a:pPr lvl="1"/>
            <a:r>
              <a:rPr lang="en-US" dirty="0" smtClean="0"/>
              <a:t>High heat transfer coefficient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8401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6627EE2-D8F2-4432-8915-CCC53146913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40</a:t>
            </a:fld>
            <a:endParaRPr lang="en-US" altLang="en-US" sz="140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"/>
            <a:ext cx="2058988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04800" y="2286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>
                <a:solidFill>
                  <a:srgbClr val="0000FF"/>
                </a:solidFill>
              </a:rPr>
              <a:t>When</a:t>
            </a:r>
            <a:r>
              <a:rPr lang="tr-TR" altLang="en-US" sz="2000" b="0" i="1">
                <a:solidFill>
                  <a:srgbClr val="0000FF"/>
                </a:solidFill>
              </a:rPr>
              <a:t> </a:t>
            </a:r>
            <a:r>
              <a:rPr lang="en-US" altLang="en-US" sz="2000" b="0" i="1">
                <a:solidFill>
                  <a:srgbClr val="0000FF"/>
                </a:solidFill>
              </a:rPr>
              <a:t>x </a:t>
            </a:r>
            <a:r>
              <a:rPr lang="en-US" altLang="en-US" sz="2000" b="0">
                <a:solidFill>
                  <a:srgbClr val="0000FF"/>
                </a:solidFill>
              </a:rPr>
              <a:t>→ 0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038600" y="228600"/>
            <a:ext cx="2286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>
                <a:solidFill>
                  <a:srgbClr val="0000FF"/>
                </a:solidFill>
              </a:rPr>
              <a:t>Fourier’s law of heat conduction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04800" y="882650"/>
            <a:ext cx="5486400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T</a:t>
            </a:r>
            <a:r>
              <a:rPr lang="en-US" altLang="en-US" sz="1800">
                <a:solidFill>
                  <a:srgbClr val="CC00CC"/>
                </a:solidFill>
              </a:rPr>
              <a:t>hermal conductivity</a:t>
            </a:r>
            <a:r>
              <a:rPr lang="tr-TR" altLang="en-US" sz="1800">
                <a:solidFill>
                  <a:srgbClr val="CC00CC"/>
                </a:solidFill>
              </a:rPr>
              <a:t>, </a:t>
            </a:r>
            <a:r>
              <a:rPr lang="tr-TR" altLang="en-US" sz="1800" i="1">
                <a:solidFill>
                  <a:srgbClr val="CC00CC"/>
                </a:solidFill>
              </a:rPr>
              <a:t>k</a:t>
            </a:r>
            <a:r>
              <a:rPr lang="tr-TR" altLang="en-US" sz="1800" b="0"/>
              <a:t>:</a:t>
            </a:r>
            <a:r>
              <a:rPr lang="tr-TR" altLang="en-US" sz="1800"/>
              <a:t> </a:t>
            </a:r>
            <a:r>
              <a:rPr lang="tr-TR" altLang="en-US" sz="1800" b="0"/>
              <a:t>A</a:t>
            </a:r>
            <a:r>
              <a:rPr lang="en-US" altLang="en-US" sz="1800" b="0"/>
              <a:t> measure of the ability of a material to conduct heat</a:t>
            </a:r>
            <a:r>
              <a:rPr lang="tr-TR" altLang="en-US" sz="1800" b="0"/>
              <a:t>. </a:t>
            </a:r>
            <a:endParaRPr lang="en-US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T</a:t>
            </a:r>
            <a:r>
              <a:rPr lang="en-US" altLang="en-US" sz="1800">
                <a:solidFill>
                  <a:srgbClr val="CC00CC"/>
                </a:solidFill>
              </a:rPr>
              <a:t>emperature</a:t>
            </a:r>
            <a:r>
              <a:rPr lang="tr-TR" altLang="en-US" sz="1800">
                <a:solidFill>
                  <a:srgbClr val="CC00CC"/>
                </a:solidFill>
              </a:rPr>
              <a:t> </a:t>
            </a:r>
            <a:r>
              <a:rPr lang="en-US" altLang="en-US" sz="1800">
                <a:solidFill>
                  <a:srgbClr val="CC00CC"/>
                </a:solidFill>
              </a:rPr>
              <a:t>gradient</a:t>
            </a:r>
            <a:r>
              <a:rPr lang="tr-TR" altLang="en-US" sz="1800">
                <a:solidFill>
                  <a:srgbClr val="CC00CC"/>
                </a:solidFill>
              </a:rPr>
              <a:t> </a:t>
            </a:r>
            <a:r>
              <a:rPr lang="en-US" altLang="en-US" sz="1800" i="1">
                <a:solidFill>
                  <a:srgbClr val="CC00CC"/>
                </a:solidFill>
              </a:rPr>
              <a:t>dT/dx</a:t>
            </a:r>
            <a:r>
              <a:rPr lang="tr-TR" altLang="en-US" sz="1800" b="0"/>
              <a:t>:</a:t>
            </a:r>
            <a:r>
              <a:rPr lang="en-US" altLang="en-US" sz="1800" b="0"/>
              <a:t> </a:t>
            </a:r>
            <a:r>
              <a:rPr lang="tr-TR" altLang="en-US" sz="1800" b="0"/>
              <a:t>T</a:t>
            </a:r>
            <a:r>
              <a:rPr lang="en-US" altLang="en-US" sz="1800" b="0"/>
              <a:t>he slope of the temperature curve on a </a:t>
            </a:r>
            <a:r>
              <a:rPr lang="en-US" altLang="en-US" sz="1800" b="0" i="1"/>
              <a:t>T-x </a:t>
            </a:r>
            <a:r>
              <a:rPr lang="en-US" altLang="en-US" sz="1800" b="0"/>
              <a:t>diagram</a:t>
            </a:r>
            <a:r>
              <a:rPr lang="tr-TR" altLang="en-US" sz="1800" b="0"/>
              <a:t>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Heat is conducted in the direction of</a:t>
            </a:r>
            <a:r>
              <a:rPr lang="tr-TR" altLang="en-US" sz="1800" b="0"/>
              <a:t> </a:t>
            </a:r>
            <a:r>
              <a:rPr lang="en-US" altLang="en-US" sz="1800" b="0"/>
              <a:t>decreasing temperature, and the temperature gradient becomes negative when</a:t>
            </a:r>
            <a:r>
              <a:rPr lang="tr-TR" altLang="en-US" sz="1800" b="0"/>
              <a:t> </a:t>
            </a:r>
            <a:r>
              <a:rPr lang="en-US" altLang="en-US" sz="1800" b="0"/>
              <a:t>temperature decreases with increasing </a:t>
            </a:r>
            <a:r>
              <a:rPr lang="en-US" altLang="en-US" sz="1800" b="0" i="1"/>
              <a:t>x. </a:t>
            </a:r>
            <a:r>
              <a:rPr lang="en-US" altLang="en-US" sz="1800" b="0"/>
              <a:t>The </a:t>
            </a:r>
            <a:r>
              <a:rPr lang="en-US" altLang="en-US" sz="1800" b="0" i="1">
                <a:solidFill>
                  <a:srgbClr val="CC00CC"/>
                </a:solidFill>
              </a:rPr>
              <a:t>negative sign</a:t>
            </a:r>
            <a:r>
              <a:rPr lang="en-US" altLang="en-US" sz="1800" b="0" i="1"/>
              <a:t> </a:t>
            </a:r>
            <a:r>
              <a:rPr lang="en-US" altLang="en-US" sz="1800" b="0"/>
              <a:t>in </a:t>
            </a:r>
            <a:r>
              <a:rPr lang="tr-TR" altLang="en-US" sz="1800" b="0"/>
              <a:t>the equation </a:t>
            </a:r>
            <a:r>
              <a:rPr lang="en-US" altLang="en-US" sz="1800" b="0"/>
              <a:t>ensures that heat transfer in the positive </a:t>
            </a:r>
            <a:r>
              <a:rPr lang="en-US" altLang="en-US" sz="1800" b="0" i="1"/>
              <a:t>x </a:t>
            </a:r>
            <a:r>
              <a:rPr lang="en-US" altLang="en-US" sz="1800" b="0"/>
              <a:t>direction is a positive quantity.</a:t>
            </a:r>
          </a:p>
        </p:txBody>
      </p:sp>
      <p:pic>
        <p:nvPicPr>
          <p:cNvPr id="9" name="Picture 7" descr="f01-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46" b="16739"/>
          <a:stretch>
            <a:fillRect/>
          </a:stretch>
        </p:blipFill>
        <p:spPr bwMode="auto">
          <a:xfrm>
            <a:off x="6096000" y="304800"/>
            <a:ext cx="276383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f01-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6" b="26923"/>
          <a:stretch>
            <a:fillRect/>
          </a:stretch>
        </p:blipFill>
        <p:spPr bwMode="auto">
          <a:xfrm>
            <a:off x="2971800" y="3733800"/>
            <a:ext cx="27035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5867400" y="5438775"/>
            <a:ext cx="3048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rate of heat conduction through a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solid is directly proportional to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its thermal conductivity.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457200" y="5240338"/>
            <a:ext cx="25146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In heat conduction analysis, </a:t>
            </a:r>
            <a:r>
              <a:rPr lang="en-US" altLang="en-US" sz="1800" b="0" i="1">
                <a:solidFill>
                  <a:srgbClr val="0000CC"/>
                </a:solidFill>
              </a:rPr>
              <a:t>A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represents the area </a:t>
            </a:r>
            <a:r>
              <a:rPr lang="en-US" altLang="en-US" sz="1800" b="0" i="1">
                <a:solidFill>
                  <a:srgbClr val="0000CC"/>
                </a:solidFill>
              </a:rPr>
              <a:t>normal </a:t>
            </a:r>
            <a:r>
              <a:rPr lang="en-US" altLang="en-US" sz="1800" b="0">
                <a:solidFill>
                  <a:srgbClr val="0000CC"/>
                </a:solidFill>
              </a:rPr>
              <a:t>to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direction of heat transfer.</a:t>
            </a:r>
          </a:p>
        </p:txBody>
      </p:sp>
    </p:spTree>
    <p:extLst>
      <p:ext uri="{BB962C8B-B14F-4D97-AF65-F5344CB8AC3E}">
        <p14:creationId xmlns:p14="http://schemas.microsoft.com/office/powerpoint/2010/main" val="3333822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EECC6B1-1E17-463B-AC4A-C6972A31B0FA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41</a:t>
            </a:fld>
            <a:endParaRPr lang="en-US" altLang="en-US" sz="1400" smtClean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800100"/>
            <a:ext cx="3362325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00100"/>
            <a:ext cx="357187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300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66E5BB6-1D14-48B8-8B2A-2AAECB15F87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42</a:t>
            </a:fld>
            <a:endParaRPr lang="en-US" altLang="en-US" sz="140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81000" y="152400"/>
            <a:ext cx="2438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Thermal Conductivity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81000" y="925513"/>
            <a:ext cx="2743200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T</a:t>
            </a:r>
            <a:r>
              <a:rPr lang="en-US" altLang="en-US" sz="1800">
                <a:solidFill>
                  <a:srgbClr val="CC00CC"/>
                </a:solidFill>
              </a:rPr>
              <a:t>hermal conductivity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 b="0"/>
              <a:t> </a:t>
            </a:r>
            <a:r>
              <a:rPr lang="tr-TR" altLang="en-US" sz="1800" b="0"/>
              <a:t>T</a:t>
            </a:r>
            <a:r>
              <a:rPr lang="en-US" altLang="en-US" sz="1800" b="0"/>
              <a:t>he rate of</a:t>
            </a:r>
            <a:r>
              <a:rPr lang="tr-TR" altLang="en-US" sz="1800" b="0"/>
              <a:t> </a:t>
            </a:r>
            <a:r>
              <a:rPr lang="en-US" altLang="en-US" sz="1800" b="0"/>
              <a:t>heat transfer through a unit thickness of the material per unit area per unit</a:t>
            </a:r>
            <a:r>
              <a:rPr lang="tr-TR" altLang="en-US" sz="1800" b="0"/>
              <a:t> </a:t>
            </a:r>
            <a:r>
              <a:rPr lang="en-US" altLang="en-US" sz="1800" b="0"/>
              <a:t>temperature difference.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thermal conductivity of a material is a measure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of the ability of the material to conduct heat.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 high value for thermal conductivity</a:t>
            </a:r>
            <a:r>
              <a:rPr lang="tr-TR" altLang="en-US" sz="1800" b="0"/>
              <a:t> </a:t>
            </a:r>
            <a:r>
              <a:rPr lang="en-US" altLang="en-US" sz="1800" b="0"/>
              <a:t>indicates that the material is a good heat conductor, and a low value</a:t>
            </a:r>
            <a:r>
              <a:rPr lang="tr-TR" altLang="en-US" sz="1800" b="0"/>
              <a:t> </a:t>
            </a:r>
            <a:r>
              <a:rPr lang="en-US" altLang="en-US" sz="1800" b="0"/>
              <a:t>indicates that the material is a poor heat conductor or </a:t>
            </a:r>
            <a:r>
              <a:rPr lang="en-US" altLang="en-US" sz="1800" b="0" i="1">
                <a:solidFill>
                  <a:srgbClr val="0000FF"/>
                </a:solidFill>
              </a:rPr>
              <a:t>insulator</a:t>
            </a:r>
            <a:r>
              <a:rPr lang="en-US" altLang="en-US" sz="1800" b="0" i="1"/>
              <a:t>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00" y="4495800"/>
            <a:ext cx="3124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A simple experimental setup to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determine the thermal conductivity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of a material.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5" y="304800"/>
            <a:ext cx="2606675" cy="406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04800"/>
            <a:ext cx="2886075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8504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3CD1052-73C8-4D96-A93E-A4F7B3561C9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43</a:t>
            </a:fld>
            <a:endParaRPr lang="en-US" altLang="en-US" sz="1400" smtClean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58000" y="3429000"/>
            <a:ext cx="18288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range of thermal conductivity of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various materials at room temperature.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638175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289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E06324C-71F4-4AEA-8DAB-B8EFBD87618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44</a:t>
            </a:fld>
            <a:endParaRPr lang="en-US" altLang="en-US" sz="140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8600" y="5562600"/>
            <a:ext cx="3048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mechanisms of heat conduction in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different phases of a substance.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86200" y="304800"/>
            <a:ext cx="44196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The thermal conductivities of gases such as air vary by a factor</a:t>
            </a:r>
            <a:r>
              <a:rPr lang="tr-TR" altLang="en-US" sz="1800" b="0"/>
              <a:t> </a:t>
            </a:r>
            <a:r>
              <a:rPr lang="en-US" altLang="en-US" sz="1800" b="0"/>
              <a:t>of 10</a:t>
            </a:r>
            <a:r>
              <a:rPr lang="en-US" altLang="en-US" sz="1800" b="0" baseline="30000"/>
              <a:t>4</a:t>
            </a:r>
            <a:r>
              <a:rPr lang="en-US" altLang="en-US" sz="1800" b="0"/>
              <a:t> from those of pure metals such as copper.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CC00CC"/>
                </a:solidFill>
              </a:rPr>
              <a:t>P</a:t>
            </a:r>
            <a:r>
              <a:rPr lang="en-US" altLang="en-US" sz="1800" b="0">
                <a:solidFill>
                  <a:srgbClr val="CC00CC"/>
                </a:solidFill>
              </a:rPr>
              <a:t>ure crystals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and metals have the highest thermal conductivities, and gases and insulating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materials the lowest.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332422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133600"/>
            <a:ext cx="3810000" cy="462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1270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90AD22F-5E24-4269-AB39-C4FF40A5AA7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45</a:t>
            </a:fld>
            <a:endParaRPr lang="en-US" altLang="en-US" sz="1400" smtClean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562600" y="4508500"/>
            <a:ext cx="20574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variation of the thermal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conductivity of various solids,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liquids, and gases with temperature.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534987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81000"/>
            <a:ext cx="335438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6254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F16222D-7431-450F-A99C-3918AB9A969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46</a:t>
            </a:fld>
            <a:endParaRPr lang="en-US" altLang="en-US" sz="140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81000" y="228600"/>
            <a:ext cx="292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Thermal Diffusivity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81000" y="774700"/>
            <a:ext cx="48006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CC00CC"/>
                </a:solidFill>
              </a:rPr>
              <a:t>c</a:t>
            </a:r>
            <a:r>
              <a:rPr lang="en-US" altLang="en-US" sz="1800" i="1" baseline="-25000">
                <a:solidFill>
                  <a:srgbClr val="CC00CC"/>
                </a:solidFill>
              </a:rPr>
              <a:t>p</a:t>
            </a:r>
            <a:r>
              <a:rPr lang="en-US" altLang="en-US" sz="1800" b="0">
                <a:solidFill>
                  <a:srgbClr val="CC00CC"/>
                </a:solidFill>
              </a:rPr>
              <a:t>  </a:t>
            </a:r>
            <a:r>
              <a:rPr lang="en-US" altLang="en-US" sz="1800">
                <a:solidFill>
                  <a:srgbClr val="CC00CC"/>
                </a:solidFill>
              </a:rPr>
              <a:t>Specific heat, J/kg · °C:</a:t>
            </a:r>
            <a:r>
              <a:rPr lang="en-US" altLang="en-US" sz="1800" b="0"/>
              <a:t> Heat capacity per unit mass</a:t>
            </a:r>
            <a:endParaRPr lang="en-US" altLang="en-US" sz="1800">
              <a:sym typeface="Symbol" panose="05050102010706020507" pitchFamily="18" charset="2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CC00CC"/>
                </a:solidFill>
                <a:sym typeface="Symbol" panose="05050102010706020507" pitchFamily="18" charset="2"/>
              </a:rPr>
              <a:t></a:t>
            </a:r>
            <a:r>
              <a:rPr lang="en-US" altLang="en-US" sz="1800" i="1">
                <a:solidFill>
                  <a:srgbClr val="CC00CC"/>
                </a:solidFill>
              </a:rPr>
              <a:t>c</a:t>
            </a:r>
            <a:r>
              <a:rPr lang="en-US" altLang="en-US" sz="1800" i="1" baseline="-25000">
                <a:solidFill>
                  <a:srgbClr val="CC00CC"/>
                </a:solidFill>
              </a:rPr>
              <a:t>p</a:t>
            </a:r>
            <a:r>
              <a:rPr lang="en-US" altLang="en-US" sz="1800" b="0">
                <a:solidFill>
                  <a:srgbClr val="CC00CC"/>
                </a:solidFill>
              </a:rPr>
              <a:t>  </a:t>
            </a:r>
            <a:r>
              <a:rPr lang="en-US" altLang="en-US" sz="1800">
                <a:solidFill>
                  <a:srgbClr val="CC00CC"/>
                </a:solidFill>
              </a:rPr>
              <a:t>Heat capacity, J/m</a:t>
            </a:r>
            <a:r>
              <a:rPr lang="en-US" altLang="en-US" sz="1800" baseline="30000">
                <a:solidFill>
                  <a:srgbClr val="CC00CC"/>
                </a:solidFill>
              </a:rPr>
              <a:t>3</a:t>
            </a:r>
            <a:r>
              <a:rPr lang="en-US" altLang="en-US" sz="1800">
                <a:solidFill>
                  <a:srgbClr val="CC00CC"/>
                </a:solidFill>
              </a:rPr>
              <a:t>·°C:</a:t>
            </a:r>
            <a:r>
              <a:rPr lang="en-US" altLang="en-US" sz="1800" b="0"/>
              <a:t> Heat capacity per unit volume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CC00CC"/>
                </a:solidFill>
                <a:sym typeface="Symbol" panose="05050102010706020507" pitchFamily="18" charset="2"/>
              </a:rPr>
              <a:t></a:t>
            </a:r>
            <a:r>
              <a:rPr lang="en-US" altLang="en-US" sz="1800">
                <a:solidFill>
                  <a:srgbClr val="CC00CC"/>
                </a:solidFill>
                <a:sym typeface="Symbol" panose="05050102010706020507" pitchFamily="18" charset="2"/>
              </a:rPr>
              <a:t>  </a:t>
            </a:r>
            <a:r>
              <a:rPr lang="en-US" altLang="en-US" sz="1800">
                <a:solidFill>
                  <a:srgbClr val="CC00CC"/>
                </a:solidFill>
              </a:rPr>
              <a:t>Thermal diffusivity, m</a:t>
            </a:r>
            <a:r>
              <a:rPr lang="en-US" altLang="en-US" sz="1800" baseline="30000">
                <a:solidFill>
                  <a:srgbClr val="CC00CC"/>
                </a:solidFill>
              </a:rPr>
              <a:t>2</a:t>
            </a:r>
            <a:r>
              <a:rPr lang="en-US" altLang="en-US" sz="1800">
                <a:solidFill>
                  <a:srgbClr val="CC00CC"/>
                </a:solidFill>
              </a:rPr>
              <a:t>/s:</a:t>
            </a:r>
            <a:r>
              <a:rPr lang="en-US" altLang="en-US" sz="1800"/>
              <a:t> </a:t>
            </a:r>
            <a:r>
              <a:rPr lang="en-US" altLang="en-US" sz="1800" b="0"/>
              <a:t>Represents how fast heat diffuses through a material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57200" y="3657600"/>
            <a:ext cx="4572000" cy="272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 material that has a high thermal conductivity or a</a:t>
            </a:r>
            <a:r>
              <a:rPr lang="tr-TR" altLang="en-US" sz="1800" b="0"/>
              <a:t> </a:t>
            </a:r>
            <a:r>
              <a:rPr lang="en-US" altLang="en-US" sz="1800" b="0"/>
              <a:t>low heat capacity will obviously have a large thermal diffusivity.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larger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the thermal diffusivity, the faster the propagation of heat into the medium.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 small value of thermal diffusivity means that heat is mostly absorbed by</a:t>
            </a:r>
            <a:r>
              <a:rPr lang="tr-TR" altLang="en-US" sz="1800" b="0"/>
              <a:t> </a:t>
            </a:r>
            <a:r>
              <a:rPr lang="en-US" altLang="en-US" sz="1800" b="0"/>
              <a:t>the material and a small amount of heat is conducted further.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903288"/>
            <a:ext cx="3327400" cy="519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43200"/>
            <a:ext cx="41529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1552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AEC577F-3A68-4791-AA0D-9B3325C30D2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47</a:t>
            </a:fld>
            <a:endParaRPr lang="en-US" altLang="en-US" sz="140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5800" y="1295400"/>
            <a:ext cx="75438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en-US" altLang="en-US" sz="2800">
                <a:latin typeface="Calibri" panose="020F0502020204030204" pitchFamily="34" charset="0"/>
              </a:rPr>
              <a:t>Example:</a:t>
            </a:r>
            <a:br>
              <a:rPr lang="en-US" altLang="en-US" sz="2800">
                <a:latin typeface="Calibri" panose="020F0502020204030204" pitchFamily="34" charset="0"/>
              </a:rPr>
            </a:br>
            <a:endParaRPr lang="en-US" altLang="en-US" sz="2800">
              <a:latin typeface="Calibri" panose="020F0502020204030204" pitchFamily="34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None/>
            </a:pPr>
            <a:r>
              <a:rPr lang="en-US" altLang="en-US" sz="2800">
                <a:latin typeface="Calibri" panose="020F0502020204030204" pitchFamily="34" charset="0"/>
              </a:rPr>
              <a:t>    The wall of an industrial furnace is constructed from 0.2 m thick fireclay brick having a thermal conductivity of 2.0 W/mK. Measurements made during steady state operation reveal temperatures of 1500 and 1250 K at the inner and outer surfaces, respectively. What is the rate of heat loss through a wall which is 0.5 m by 4 m on a side ?</a:t>
            </a:r>
          </a:p>
        </p:txBody>
      </p:sp>
    </p:spTree>
    <p:extLst>
      <p:ext uri="{BB962C8B-B14F-4D97-AF65-F5344CB8AC3E}">
        <p14:creationId xmlns:p14="http://schemas.microsoft.com/office/powerpoint/2010/main" val="26043119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AA4F97B-237E-4E3E-8959-A27EEBF8CCB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48</a:t>
            </a:fld>
            <a:endParaRPr lang="en-US" altLang="en-US" sz="140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81000" y="228600"/>
            <a:ext cx="8458200" cy="5794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16-3 </a:t>
            </a:r>
            <a:r>
              <a:rPr lang="en-US" altLang="en-US">
                <a:solidFill>
                  <a:srgbClr val="FF0000"/>
                </a:solidFill>
              </a:rPr>
              <a:t>CONVECTION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81000" y="974725"/>
            <a:ext cx="335280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000">
                <a:solidFill>
                  <a:srgbClr val="CC00CC"/>
                </a:solidFill>
              </a:rPr>
              <a:t>Convection</a:t>
            </a:r>
            <a:r>
              <a:rPr lang="tr-TR" altLang="en-US" sz="2000">
                <a:solidFill>
                  <a:srgbClr val="CC00CC"/>
                </a:solidFill>
              </a:rPr>
              <a:t>:</a:t>
            </a:r>
            <a:r>
              <a:rPr lang="en-US" altLang="en-US" sz="2000"/>
              <a:t> </a:t>
            </a:r>
            <a:r>
              <a:rPr lang="tr-TR" altLang="en-US" sz="2000" b="0"/>
              <a:t>T</a:t>
            </a:r>
            <a:r>
              <a:rPr lang="en-US" altLang="en-US" sz="2000" b="0"/>
              <a:t>he mode of energy transfer between a solid surface and the</a:t>
            </a:r>
            <a:r>
              <a:rPr lang="tr-TR" altLang="en-US" sz="2000" b="0"/>
              <a:t> </a:t>
            </a:r>
            <a:r>
              <a:rPr lang="en-US" altLang="en-US" sz="2000" b="0"/>
              <a:t>adjacent liquid or gas that is in motion, and it involves the combined effects</a:t>
            </a:r>
            <a:r>
              <a:rPr lang="tr-TR" altLang="en-US" sz="2000" b="0"/>
              <a:t> </a:t>
            </a:r>
            <a:r>
              <a:rPr lang="en-US" altLang="en-US" sz="2000" b="0"/>
              <a:t>of </a:t>
            </a:r>
            <a:r>
              <a:rPr lang="en-US" altLang="en-US" sz="2000" b="0" i="1">
                <a:solidFill>
                  <a:srgbClr val="33CC33"/>
                </a:solidFill>
              </a:rPr>
              <a:t>conduction</a:t>
            </a:r>
            <a:r>
              <a:rPr lang="en-US" altLang="en-US" sz="2000" b="0" i="1"/>
              <a:t> </a:t>
            </a:r>
            <a:r>
              <a:rPr lang="en-US" altLang="en-US" sz="2000" b="0"/>
              <a:t>and </a:t>
            </a:r>
            <a:r>
              <a:rPr lang="en-US" altLang="en-US" sz="2000" b="0" i="1">
                <a:solidFill>
                  <a:srgbClr val="33CC33"/>
                </a:solidFill>
              </a:rPr>
              <a:t>fluid motion</a:t>
            </a:r>
            <a:r>
              <a:rPr lang="en-US" altLang="en-US" sz="2000" b="0" i="1"/>
              <a:t>. </a:t>
            </a:r>
            <a:endParaRPr lang="tr-TR" altLang="en-US" sz="2000" b="0" i="1"/>
          </a:p>
          <a:p>
            <a:pPr eaLnBrk="1" hangingPunct="1">
              <a:buClrTx/>
              <a:buFontTx/>
              <a:buNone/>
            </a:pPr>
            <a:r>
              <a:rPr lang="en-US" altLang="en-US" sz="2000" b="0">
                <a:solidFill>
                  <a:schemeClr val="hlink"/>
                </a:solidFill>
              </a:rPr>
              <a:t>The faster the fluid motion, the greater the</a:t>
            </a:r>
            <a:r>
              <a:rPr lang="tr-TR" altLang="en-US" sz="2000" b="0">
                <a:solidFill>
                  <a:schemeClr val="hlink"/>
                </a:solidFill>
              </a:rPr>
              <a:t> </a:t>
            </a:r>
            <a:r>
              <a:rPr lang="en-US" altLang="en-US" sz="2000" b="0">
                <a:solidFill>
                  <a:schemeClr val="hlink"/>
                </a:solidFill>
              </a:rPr>
              <a:t>convection heat transfer. </a:t>
            </a:r>
            <a:endParaRPr lang="tr-TR" altLang="en-US" sz="2000" b="0">
              <a:solidFill>
                <a:schemeClr val="hlink"/>
              </a:solidFill>
            </a:endParaRPr>
          </a:p>
          <a:p>
            <a:pPr eaLnBrk="1" hangingPunct="1">
              <a:buClrTx/>
              <a:buFontTx/>
              <a:buNone/>
            </a:pPr>
            <a:r>
              <a:rPr lang="en-US" altLang="en-US" sz="2000" b="0"/>
              <a:t>In the absence of any bulk fluid motion, heat transfer</a:t>
            </a:r>
            <a:r>
              <a:rPr lang="tr-TR" altLang="en-US" sz="2000" b="0"/>
              <a:t> </a:t>
            </a:r>
            <a:r>
              <a:rPr lang="en-US" altLang="en-US" sz="2000" b="0"/>
              <a:t>between a solid surface and the adjacent fluid is by pure conduction.</a:t>
            </a:r>
            <a:endParaRPr lang="tr-TR" altLang="en-US" sz="2000" b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62400" y="5029200"/>
            <a:ext cx="472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Heat transfer from a hot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surface to air by convection.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66800"/>
            <a:ext cx="4767263" cy="395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5752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1A63A7C-5099-4127-815C-2E0F81C34D9E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49</a:t>
            </a:fld>
            <a:endParaRPr lang="en-US" altLang="en-US" sz="140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" y="457200"/>
            <a:ext cx="3048000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tr-TR" altLang="en-US" sz="2000">
                <a:solidFill>
                  <a:srgbClr val="CC00CC"/>
                </a:solidFill>
              </a:rPr>
              <a:t>F</a:t>
            </a:r>
            <a:r>
              <a:rPr lang="en-US" altLang="en-US" sz="2000">
                <a:solidFill>
                  <a:srgbClr val="CC00CC"/>
                </a:solidFill>
              </a:rPr>
              <a:t>orced convection</a:t>
            </a:r>
            <a:r>
              <a:rPr lang="tr-TR" altLang="en-US" sz="2000">
                <a:solidFill>
                  <a:srgbClr val="CC00CC"/>
                </a:solidFill>
              </a:rPr>
              <a:t>:</a:t>
            </a:r>
            <a:r>
              <a:rPr lang="en-US" altLang="en-US" sz="2000"/>
              <a:t> </a:t>
            </a:r>
            <a:r>
              <a:rPr lang="tr-TR" altLang="en-US" sz="2000" b="0"/>
              <a:t>I</a:t>
            </a:r>
            <a:r>
              <a:rPr lang="en-US" altLang="en-US" sz="2000" b="0"/>
              <a:t>f the fluid is forced to flow over</a:t>
            </a:r>
            <a:r>
              <a:rPr lang="tr-TR" altLang="en-US" sz="2000" b="0"/>
              <a:t> </a:t>
            </a:r>
            <a:r>
              <a:rPr lang="en-US" altLang="en-US" sz="2000" b="0"/>
              <a:t>the surface by external means such as a fan, pump, or the wind. </a:t>
            </a:r>
            <a:endParaRPr lang="tr-TR" altLang="en-US" sz="2000" b="0"/>
          </a:p>
          <a:p>
            <a:pPr eaLnBrk="1" hangingPunct="1">
              <a:buClrTx/>
              <a:buFontTx/>
              <a:buNone/>
            </a:pPr>
            <a:r>
              <a:rPr lang="tr-TR" altLang="en-US" sz="2000">
                <a:solidFill>
                  <a:srgbClr val="CC00CC"/>
                </a:solidFill>
              </a:rPr>
              <a:t>N</a:t>
            </a:r>
            <a:r>
              <a:rPr lang="en-US" altLang="en-US" sz="2000">
                <a:solidFill>
                  <a:srgbClr val="CC00CC"/>
                </a:solidFill>
              </a:rPr>
              <a:t>atural </a:t>
            </a:r>
            <a:r>
              <a:rPr lang="en-US" altLang="en-US" sz="2000" b="0">
                <a:solidFill>
                  <a:srgbClr val="CC00CC"/>
                </a:solidFill>
              </a:rPr>
              <a:t>(or </a:t>
            </a:r>
            <a:r>
              <a:rPr lang="en-US" altLang="en-US" sz="2000">
                <a:solidFill>
                  <a:srgbClr val="CC00CC"/>
                </a:solidFill>
              </a:rPr>
              <a:t>free</a:t>
            </a:r>
            <a:r>
              <a:rPr lang="en-US" altLang="en-US" sz="2000" b="0">
                <a:solidFill>
                  <a:srgbClr val="CC00CC"/>
                </a:solidFill>
              </a:rPr>
              <a:t>) </a:t>
            </a:r>
            <a:r>
              <a:rPr lang="en-US" altLang="en-US" sz="2000">
                <a:solidFill>
                  <a:srgbClr val="CC00CC"/>
                </a:solidFill>
              </a:rPr>
              <a:t>convection</a:t>
            </a:r>
            <a:r>
              <a:rPr lang="tr-TR" altLang="en-US" sz="2000">
                <a:solidFill>
                  <a:srgbClr val="CC00CC"/>
                </a:solidFill>
              </a:rPr>
              <a:t>:</a:t>
            </a:r>
            <a:r>
              <a:rPr lang="en-US" altLang="en-US" sz="2000"/>
              <a:t> </a:t>
            </a:r>
            <a:r>
              <a:rPr lang="tr-TR" altLang="en-US" sz="2000" b="0"/>
              <a:t>I</a:t>
            </a:r>
            <a:r>
              <a:rPr lang="en-US" altLang="en-US" sz="2000" b="0"/>
              <a:t>f the fluid motion is</a:t>
            </a:r>
            <a:r>
              <a:rPr lang="tr-TR" altLang="en-US" sz="2000" b="0"/>
              <a:t> </a:t>
            </a:r>
            <a:r>
              <a:rPr lang="en-US" altLang="en-US" sz="2000" b="0"/>
              <a:t>caused by buoyancy forces that are induced by density differences due to the</a:t>
            </a:r>
            <a:r>
              <a:rPr lang="tr-TR" altLang="en-US" sz="2000" b="0"/>
              <a:t> </a:t>
            </a:r>
            <a:r>
              <a:rPr lang="en-US" altLang="en-US" sz="2000" b="0"/>
              <a:t>variation of temperature in the fluid</a:t>
            </a:r>
            <a:r>
              <a:rPr lang="tr-TR" altLang="en-US" sz="2000" b="0"/>
              <a:t>.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038600" y="3505200"/>
            <a:ext cx="3886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The cooling of a boiled egg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by forced and natural convection.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33400" y="4937125"/>
            <a:ext cx="8229600" cy="131127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000" b="0"/>
              <a:t>Heat transfer processes that involve </a:t>
            </a:r>
            <a:r>
              <a:rPr lang="en-US" altLang="en-US" sz="2000" b="0" i="1">
                <a:solidFill>
                  <a:srgbClr val="CC00CC"/>
                </a:solidFill>
              </a:rPr>
              <a:t>change of phase</a:t>
            </a:r>
            <a:r>
              <a:rPr lang="en-US" altLang="en-US" sz="2000" b="0" i="1"/>
              <a:t> </a:t>
            </a:r>
            <a:r>
              <a:rPr lang="en-US" altLang="en-US" sz="2000" b="0"/>
              <a:t>of a fluid are also</a:t>
            </a:r>
            <a:r>
              <a:rPr lang="tr-TR" altLang="en-US" sz="2000" b="0"/>
              <a:t> </a:t>
            </a:r>
            <a:r>
              <a:rPr lang="en-US" altLang="en-US" sz="2000" b="0"/>
              <a:t>considered to be convection because of the fluid motion induced during the</a:t>
            </a:r>
            <a:r>
              <a:rPr lang="tr-TR" altLang="en-US" sz="2000" b="0"/>
              <a:t> </a:t>
            </a:r>
            <a:r>
              <a:rPr lang="en-US" altLang="en-US" sz="2000" b="0"/>
              <a:t>process, such as the rise of the vapor bubbles during boiling or the fall of</a:t>
            </a:r>
            <a:r>
              <a:rPr lang="tr-TR" altLang="en-US" sz="2000" b="0"/>
              <a:t> </a:t>
            </a:r>
            <a:r>
              <a:rPr lang="en-US" altLang="en-US" sz="2000" b="0"/>
              <a:t>the liquid droplets during</a:t>
            </a:r>
            <a:r>
              <a:rPr lang="tr-TR" altLang="en-US" sz="2000" b="0"/>
              <a:t> </a:t>
            </a:r>
            <a:r>
              <a:rPr lang="en-US" altLang="en-US" sz="2000" b="0"/>
              <a:t>condensation.</a:t>
            </a: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09600"/>
            <a:ext cx="38385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256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Coolant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</a:t>
            </a:r>
          </a:p>
          <a:p>
            <a:pPr lvl="1"/>
            <a:r>
              <a:rPr lang="en-US" dirty="0" smtClean="0"/>
              <a:t>Low melting points (so it stays fluidized during shutdown)</a:t>
            </a:r>
          </a:p>
          <a:p>
            <a:pPr lvl="1"/>
            <a:r>
              <a:rPr lang="en-US" dirty="0" smtClean="0"/>
              <a:t>Low vapor pressures (high boiling point – to avoid high pressurization)</a:t>
            </a:r>
          </a:p>
          <a:p>
            <a:pPr lvl="1"/>
            <a:r>
              <a:rPr lang="en-US" dirty="0" smtClean="0"/>
              <a:t>Compatibility – with fuel, cladding, heat exchangers, pumps, structural materials (to avoid expensive materials like titanium &amp; molybdenum)</a:t>
            </a:r>
          </a:p>
          <a:p>
            <a:pPr lvl="1"/>
            <a:r>
              <a:rPr lang="en-US" dirty="0" smtClean="0"/>
              <a:t>Good thermal stability (organic liquids decompose at high temperatures)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7936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2EF9D61-1832-414E-975A-7F72E4D27F7E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50</a:t>
            </a:fld>
            <a:endParaRPr lang="en-US" altLang="en-US" sz="1400" smtClean="0"/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3" y="1371600"/>
            <a:ext cx="814705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2812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A3352CA-29AF-449D-8945-9D27148C3F3E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51</a:t>
            </a:fld>
            <a:endParaRPr lang="en-US" altLang="en-US" sz="140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95800" y="228600"/>
            <a:ext cx="307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>
                <a:solidFill>
                  <a:srgbClr val="CC00CC"/>
                </a:solidFill>
              </a:rPr>
              <a:t>Newton’s law of cooling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28600" y="838200"/>
            <a:ext cx="8077200" cy="119062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i="1">
                <a:solidFill>
                  <a:srgbClr val="CC00CC"/>
                </a:solidFill>
              </a:rPr>
              <a:t>h</a:t>
            </a:r>
            <a:r>
              <a:rPr lang="tr-TR" altLang="en-US" sz="1800" b="0" i="1"/>
              <a:t>   	</a:t>
            </a:r>
            <a:r>
              <a:rPr lang="en-US" altLang="en-US" sz="1800" b="0"/>
              <a:t>convection heat transfer coefficient</a:t>
            </a:r>
            <a:r>
              <a:rPr lang="tr-TR" altLang="en-US" sz="1800" b="0"/>
              <a:t>,</a:t>
            </a:r>
            <a:r>
              <a:rPr lang="en-US" altLang="en-US" sz="1800" b="0"/>
              <a:t> W/m</a:t>
            </a:r>
            <a:r>
              <a:rPr lang="en-US" altLang="en-US" sz="1800" b="0" baseline="30000"/>
              <a:t>2</a:t>
            </a:r>
            <a:r>
              <a:rPr lang="en-US" altLang="en-US" sz="1800" b="0"/>
              <a:t> · °C </a:t>
            </a:r>
            <a:endParaRPr lang="tr-TR" altLang="en-US" sz="18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CC00CC"/>
                </a:solidFill>
              </a:rPr>
              <a:t>A</a:t>
            </a:r>
            <a:r>
              <a:rPr lang="en-US" altLang="en-US" sz="1800" i="1" baseline="-25000">
                <a:solidFill>
                  <a:srgbClr val="CC00CC"/>
                </a:solidFill>
              </a:rPr>
              <a:t>s</a:t>
            </a:r>
            <a:r>
              <a:rPr lang="en-US" altLang="en-US" sz="1800" b="0" i="1"/>
              <a:t> </a:t>
            </a:r>
            <a:r>
              <a:rPr lang="tr-TR" altLang="en-US" sz="1800" b="0" i="1"/>
              <a:t>  	</a:t>
            </a:r>
            <a:r>
              <a:rPr lang="en-US" altLang="en-US" sz="1800" b="0"/>
              <a:t>the surface area through which convection heat transfer takes place</a:t>
            </a:r>
            <a:endParaRPr lang="tr-TR" altLang="en-US" sz="18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s</a:t>
            </a:r>
            <a:r>
              <a:rPr lang="en-US" altLang="en-US" sz="1800" i="1">
                <a:solidFill>
                  <a:srgbClr val="CC00CC"/>
                </a:solidFill>
              </a:rPr>
              <a:t> </a:t>
            </a:r>
            <a:r>
              <a:rPr lang="tr-TR" altLang="en-US" sz="1800" b="0" i="1"/>
              <a:t>  	</a:t>
            </a:r>
            <a:r>
              <a:rPr lang="tr-TR" altLang="en-US" sz="1800" b="0"/>
              <a:t>th</a:t>
            </a:r>
            <a:r>
              <a:rPr lang="en-US" altLang="en-US" sz="1800" b="0"/>
              <a:t>e surface temperature</a:t>
            </a:r>
            <a:endParaRPr lang="tr-TR" altLang="en-US" sz="18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baseline="-25000">
                <a:solidFill>
                  <a:srgbClr val="CC00CC"/>
                </a:solidFill>
                <a:sym typeface="Symbol" panose="05050102010706020507" pitchFamily="18" charset="2"/>
              </a:rPr>
              <a:t></a:t>
            </a:r>
            <a:r>
              <a:rPr lang="en-US" altLang="en-US" sz="1800" b="0"/>
              <a:t> </a:t>
            </a:r>
            <a:r>
              <a:rPr lang="tr-TR" altLang="en-US" sz="1800" b="0"/>
              <a:t>  	</a:t>
            </a:r>
            <a:r>
              <a:rPr lang="en-US" altLang="en-US" sz="1800" b="0"/>
              <a:t>the temperature of the fluid sufficiently</a:t>
            </a:r>
            <a:r>
              <a:rPr lang="tr-TR" altLang="en-US" sz="1800" b="0"/>
              <a:t> </a:t>
            </a:r>
            <a:r>
              <a:rPr lang="en-US" altLang="en-US" sz="1800" b="0"/>
              <a:t>far from the surface.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09600" y="2209800"/>
            <a:ext cx="3429000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The convection heat transfer coefficient</a:t>
            </a:r>
            <a:r>
              <a:rPr lang="tr-TR" altLang="en-US" sz="2000" b="0"/>
              <a:t> </a:t>
            </a:r>
            <a:r>
              <a:rPr lang="tr-TR" altLang="en-US" sz="2000" b="0" i="1"/>
              <a:t>h</a:t>
            </a:r>
            <a:r>
              <a:rPr lang="tr-TR" altLang="en-US" sz="2000" b="0"/>
              <a:t> </a:t>
            </a:r>
            <a:r>
              <a:rPr lang="en-US" altLang="en-US" sz="2000" b="0"/>
              <a:t>is not a property of the fluid.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It</a:t>
            </a:r>
            <a:r>
              <a:rPr lang="tr-TR" altLang="en-US" sz="2000" b="0"/>
              <a:t> </a:t>
            </a:r>
            <a:r>
              <a:rPr lang="en-US" altLang="en-US" sz="2000" b="0"/>
              <a:t>is an experimentally determined parameter whose value</a:t>
            </a:r>
            <a:r>
              <a:rPr lang="tr-TR" altLang="en-US" sz="2000" b="0"/>
              <a:t> </a:t>
            </a:r>
            <a:r>
              <a:rPr lang="en-US" altLang="en-US" sz="2000" b="0"/>
              <a:t>depends on all the</a:t>
            </a:r>
            <a:r>
              <a:rPr lang="tr-TR" altLang="en-US" sz="2000" b="0"/>
              <a:t> </a:t>
            </a:r>
            <a:r>
              <a:rPr lang="en-US" altLang="en-US" sz="2000" b="0"/>
              <a:t>variables influencing</a:t>
            </a:r>
            <a:r>
              <a:rPr lang="tr-TR" altLang="en-US" sz="2000" b="0"/>
              <a:t> </a:t>
            </a:r>
            <a:r>
              <a:rPr lang="en-US" altLang="en-US" sz="2000" b="0"/>
              <a:t>convection such as </a:t>
            </a:r>
            <a:endParaRPr lang="tr-TR" altLang="en-US" sz="2000" b="0"/>
          </a:p>
          <a:p>
            <a:pPr eaLnBrk="1" hangingPunct="1">
              <a:spcBef>
                <a:spcPct val="5000"/>
              </a:spcBef>
              <a:spcAft>
                <a:spcPct val="10000"/>
              </a:spcAft>
              <a:buClrTx/>
              <a:buFontTx/>
              <a:buChar char="-"/>
            </a:pP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the surface geometry 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5000"/>
              </a:spcBef>
              <a:spcAft>
                <a:spcPct val="10000"/>
              </a:spcAft>
              <a:buClrTx/>
              <a:buFontTx/>
              <a:buChar char="-"/>
            </a:pP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the nature of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fluid motion 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5000"/>
              </a:spcBef>
              <a:spcAft>
                <a:spcPct val="10000"/>
              </a:spcAft>
              <a:buClrTx/>
              <a:buFontTx/>
              <a:buChar char="-"/>
            </a:pP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the properties of the fluid 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5000"/>
              </a:spcBef>
              <a:spcAft>
                <a:spcPct val="10000"/>
              </a:spcAft>
              <a:buClrTx/>
              <a:buFontTx/>
              <a:buChar char="-"/>
            </a:pP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the bulk fluid velocity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2209800"/>
            <a:ext cx="3775075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424815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1748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E90E9887-8768-4897-BF58-91D2ADD70A2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52</a:t>
            </a:fld>
            <a:endParaRPr lang="en-US" altLang="en-US" sz="140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1000"/>
            <a:ext cx="35528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81000"/>
            <a:ext cx="310515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7511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6D7C0A4-9947-4CA9-9EE3-42D774AF7F2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53</a:t>
            </a:fld>
            <a:endParaRPr lang="en-US" altLang="en-US" sz="140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81000" y="228600"/>
            <a:ext cx="8382000" cy="5794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16-4 </a:t>
            </a:r>
            <a:r>
              <a:rPr lang="en-US" altLang="en-US">
                <a:solidFill>
                  <a:srgbClr val="FF0000"/>
                </a:solidFill>
              </a:rPr>
              <a:t>RADIATION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04800" y="936625"/>
            <a:ext cx="8610600" cy="538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CC00CC"/>
                </a:solidFill>
              </a:rPr>
              <a:t>Radiation:</a:t>
            </a:r>
            <a:r>
              <a:rPr lang="en-US" altLang="en-US" sz="2000"/>
              <a:t> </a:t>
            </a:r>
            <a:r>
              <a:rPr lang="en-US" altLang="en-US" sz="2000" b="0"/>
              <a:t>The energy emitted by matter in the form of </a:t>
            </a:r>
            <a:r>
              <a:rPr lang="en-US" altLang="en-US" sz="2000" b="0" i="1">
                <a:solidFill>
                  <a:srgbClr val="CC00CC"/>
                </a:solidFill>
              </a:rPr>
              <a:t>electromagnetic</a:t>
            </a:r>
            <a:r>
              <a:rPr lang="tr-TR" altLang="en-US" sz="2000" b="0" i="1">
                <a:solidFill>
                  <a:srgbClr val="CC00CC"/>
                </a:solidFill>
              </a:rPr>
              <a:t> </a:t>
            </a:r>
            <a:r>
              <a:rPr lang="en-US" altLang="en-US" sz="2000" b="0" i="1">
                <a:solidFill>
                  <a:srgbClr val="CC00CC"/>
                </a:solidFill>
              </a:rPr>
              <a:t>waves</a:t>
            </a:r>
            <a:r>
              <a:rPr lang="en-US" altLang="en-US" sz="2000" b="0" i="1"/>
              <a:t> </a:t>
            </a:r>
            <a:r>
              <a:rPr lang="en-US" altLang="en-US" sz="2000" b="0"/>
              <a:t>(or </a:t>
            </a:r>
            <a:r>
              <a:rPr lang="en-US" altLang="en-US" sz="2000" b="0" i="1">
                <a:solidFill>
                  <a:srgbClr val="CC00CC"/>
                </a:solidFill>
              </a:rPr>
              <a:t>photons</a:t>
            </a:r>
            <a:r>
              <a:rPr lang="en-US" altLang="en-US" sz="2000" b="0"/>
              <a:t>) as a result of the changes in the electronic configurations of the atoms or molecules. </a:t>
            </a:r>
          </a:p>
          <a:p>
            <a:pPr eaLnBrk="1" hangingPunct="1"/>
            <a:r>
              <a:rPr lang="en-US" altLang="en-US" sz="2000" b="0"/>
              <a:t>Unlike conduction and convection, the transfer of heat by radiation does not require the presence of an </a:t>
            </a:r>
            <a:r>
              <a:rPr lang="en-US" altLang="en-US" sz="2000" b="0" i="1">
                <a:solidFill>
                  <a:srgbClr val="CC00CC"/>
                </a:solidFill>
              </a:rPr>
              <a:t>intervening medium</a:t>
            </a:r>
            <a:r>
              <a:rPr lang="en-US" altLang="en-US" sz="2000" b="0" i="1"/>
              <a:t>.</a:t>
            </a:r>
          </a:p>
          <a:p>
            <a:pPr eaLnBrk="1" hangingPunct="1"/>
            <a:r>
              <a:rPr lang="en-US" altLang="en-US" sz="2000" b="0"/>
              <a:t>In fact, heat transfer by radiation is fastest (at the speed of light) and it</a:t>
            </a:r>
            <a:r>
              <a:rPr lang="tr-TR" altLang="en-US" sz="2000" b="0"/>
              <a:t> </a:t>
            </a:r>
            <a:r>
              <a:rPr lang="en-US" altLang="en-US" sz="2000" b="0"/>
              <a:t>suffers no attenuation in a vacuum. This is how the energy of the sun</a:t>
            </a:r>
            <a:r>
              <a:rPr lang="tr-TR" altLang="en-US" sz="2000" b="0"/>
              <a:t> </a:t>
            </a:r>
            <a:r>
              <a:rPr lang="en-US" altLang="en-US" sz="2000" b="0"/>
              <a:t>reaches the earth.</a:t>
            </a:r>
          </a:p>
          <a:p>
            <a:pPr eaLnBrk="1" hangingPunct="1"/>
            <a:r>
              <a:rPr lang="en-US" altLang="en-US" sz="2000" b="0"/>
              <a:t>In heat transfer studies we are interested in </a:t>
            </a:r>
            <a:r>
              <a:rPr lang="en-US" altLang="en-US" sz="2000" b="0" i="1">
                <a:solidFill>
                  <a:srgbClr val="CC00CC"/>
                </a:solidFill>
              </a:rPr>
              <a:t>thermal radiation</a:t>
            </a:r>
            <a:r>
              <a:rPr lang="en-US" altLang="en-US" sz="2000" b="0" i="1"/>
              <a:t>, </a:t>
            </a:r>
            <a:r>
              <a:rPr lang="en-US" altLang="en-US" sz="2000" b="0"/>
              <a:t>which is</a:t>
            </a:r>
            <a:r>
              <a:rPr lang="tr-TR" altLang="en-US" sz="2000" b="0"/>
              <a:t> </a:t>
            </a:r>
            <a:r>
              <a:rPr lang="en-US" altLang="en-US" sz="2000" b="0"/>
              <a:t>the form of radiation emitted by bodies because of their temperature.</a:t>
            </a:r>
          </a:p>
          <a:p>
            <a:pPr eaLnBrk="1" hangingPunct="1"/>
            <a:r>
              <a:rPr lang="en-US" altLang="en-US" sz="2000" b="0">
                <a:solidFill>
                  <a:srgbClr val="33CC33"/>
                </a:solidFill>
              </a:rPr>
              <a:t>All bodies at a temperature above absolute zero emit thermal radiation.</a:t>
            </a:r>
          </a:p>
          <a:p>
            <a:pPr eaLnBrk="1" hangingPunct="1"/>
            <a:r>
              <a:rPr lang="en-US" altLang="en-US" sz="2000" b="0"/>
              <a:t>Radiation is a </a:t>
            </a:r>
            <a:r>
              <a:rPr lang="en-US" altLang="en-US" sz="2000" b="0" i="1">
                <a:solidFill>
                  <a:srgbClr val="CC00CC"/>
                </a:solidFill>
              </a:rPr>
              <a:t>volumetric phenomenon</a:t>
            </a:r>
            <a:r>
              <a:rPr lang="en-US" altLang="en-US" sz="2000" b="0" i="1"/>
              <a:t>, </a:t>
            </a:r>
            <a:r>
              <a:rPr lang="en-US" altLang="en-US" sz="2000" b="0"/>
              <a:t>and all solids, liquids, and gases</a:t>
            </a:r>
            <a:r>
              <a:rPr lang="tr-TR" altLang="en-US" sz="2000" b="0"/>
              <a:t> </a:t>
            </a:r>
            <a:r>
              <a:rPr lang="en-US" altLang="en-US" sz="2000" b="0"/>
              <a:t>emit, absorb, or transmit radiation to varying degrees. </a:t>
            </a:r>
            <a:endParaRPr lang="tr-TR" altLang="en-US" sz="2000" b="0"/>
          </a:p>
          <a:p>
            <a:pPr eaLnBrk="1" hangingPunct="1"/>
            <a:r>
              <a:rPr lang="en-US" altLang="en-US" sz="2000" b="0"/>
              <a:t>However, radiation is</a:t>
            </a:r>
            <a:r>
              <a:rPr lang="tr-TR" altLang="en-US" sz="2000" b="0"/>
              <a:t> </a:t>
            </a:r>
            <a:r>
              <a:rPr lang="en-US" altLang="en-US" sz="2000" b="0"/>
              <a:t>usually considered to be a </a:t>
            </a:r>
            <a:r>
              <a:rPr lang="en-US" altLang="en-US" sz="2000" b="0" i="1">
                <a:solidFill>
                  <a:srgbClr val="CC00CC"/>
                </a:solidFill>
              </a:rPr>
              <a:t>surface phenomenon</a:t>
            </a:r>
            <a:r>
              <a:rPr lang="en-US" altLang="en-US" sz="2000" b="0" i="1"/>
              <a:t> </a:t>
            </a:r>
            <a:r>
              <a:rPr lang="en-US" altLang="en-US" sz="2000" b="0"/>
              <a:t>for solids.</a:t>
            </a:r>
          </a:p>
        </p:txBody>
      </p:sp>
    </p:spTree>
    <p:extLst>
      <p:ext uri="{BB962C8B-B14F-4D97-AF65-F5344CB8AC3E}">
        <p14:creationId xmlns:p14="http://schemas.microsoft.com/office/powerpoint/2010/main" val="16404493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D935BD2-F0E7-4A4F-A42A-B2D2D2E03D3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54</a:t>
            </a:fld>
            <a:endParaRPr lang="en-US" altLang="en-US" sz="1400" smtClean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191000" y="304800"/>
            <a:ext cx="2971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>
                <a:solidFill>
                  <a:srgbClr val="CC00CC"/>
                </a:solidFill>
              </a:rPr>
              <a:t>Stefan–Boltzmann</a:t>
            </a:r>
            <a:r>
              <a:rPr lang="tr-TR" altLang="en-US" sz="2000">
                <a:solidFill>
                  <a:srgbClr val="CC00CC"/>
                </a:solidFill>
              </a:rPr>
              <a:t> </a:t>
            </a:r>
            <a:r>
              <a:rPr lang="en-US" altLang="en-US" sz="2000">
                <a:solidFill>
                  <a:srgbClr val="CC00CC"/>
                </a:solidFill>
              </a:rPr>
              <a:t>law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7200" y="838200"/>
            <a:ext cx="662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ym typeface="Symbol" panose="05050102010706020507" pitchFamily="18" charset="2"/>
              </a:rPr>
              <a:t></a:t>
            </a:r>
            <a:r>
              <a:rPr lang="tr-TR" altLang="en-US" sz="1800" b="0">
                <a:sym typeface="Symbol" panose="05050102010706020507" pitchFamily="18" charset="2"/>
              </a:rPr>
              <a:t> = </a:t>
            </a:r>
            <a:r>
              <a:rPr lang="en-US" altLang="en-US" sz="1800" b="0"/>
              <a:t>5.670 </a:t>
            </a:r>
            <a:r>
              <a:rPr lang="en-US" altLang="en-US" sz="1800" b="0">
                <a:sym typeface="Symbol" panose="05050102010706020507" pitchFamily="18" charset="2"/>
              </a:rPr>
              <a:t></a:t>
            </a:r>
            <a:r>
              <a:rPr lang="en-US" altLang="en-US" sz="1800" b="0"/>
              <a:t> 10</a:t>
            </a:r>
            <a:r>
              <a:rPr lang="en-US" altLang="en-US" sz="1800" b="0" baseline="30000">
                <a:sym typeface="Symbol" panose="05050102010706020507" pitchFamily="18" charset="2"/>
              </a:rPr>
              <a:t></a:t>
            </a:r>
            <a:r>
              <a:rPr lang="en-US" altLang="en-US" sz="1800" b="0" baseline="30000"/>
              <a:t>8</a:t>
            </a:r>
            <a:r>
              <a:rPr lang="en-US" altLang="en-US" sz="1800" b="0"/>
              <a:t> W/m</a:t>
            </a:r>
            <a:r>
              <a:rPr lang="en-US" altLang="en-US" sz="1800" b="0" baseline="30000"/>
              <a:t>2</a:t>
            </a:r>
            <a:r>
              <a:rPr lang="en-US" altLang="en-US" sz="1800" b="0"/>
              <a:t> · K</a:t>
            </a:r>
            <a:r>
              <a:rPr lang="en-US" altLang="en-US" sz="1800" b="0" baseline="30000"/>
              <a:t>4</a:t>
            </a:r>
            <a:r>
              <a:rPr lang="tr-TR" altLang="en-US" sz="1800" b="0" baseline="30000"/>
              <a:t>  </a:t>
            </a:r>
            <a:r>
              <a:rPr lang="en-US" altLang="en-US" sz="1800" b="0" i="1">
                <a:solidFill>
                  <a:srgbClr val="0000FF"/>
                </a:solidFill>
              </a:rPr>
              <a:t>Stefan–Boltzmann constant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81000" y="1219200"/>
            <a:ext cx="8001000" cy="3667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>
                <a:solidFill>
                  <a:srgbClr val="CC00CC"/>
                </a:solidFill>
              </a:rPr>
              <a:t>Blackbody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en-US" altLang="en-US" sz="1800" b="0"/>
              <a:t>The idealized surface that emits radiation at th</a:t>
            </a:r>
            <a:r>
              <a:rPr lang="tr-TR" altLang="en-US" sz="1800" b="0"/>
              <a:t>e </a:t>
            </a:r>
            <a:r>
              <a:rPr lang="en-US" altLang="en-US" sz="1800" b="0"/>
              <a:t>maximum rate</a:t>
            </a:r>
            <a:r>
              <a:rPr lang="tr-TR" altLang="en-US" sz="1800" b="0"/>
              <a:t>.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04800" y="5546725"/>
            <a:ext cx="533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Blackbody radiation represents the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 i="1">
                <a:solidFill>
                  <a:srgbClr val="0000CC"/>
                </a:solidFill>
              </a:rPr>
              <a:t>maximum amount of radiation that</a:t>
            </a:r>
            <a:r>
              <a:rPr lang="tr-TR" altLang="en-US" sz="2000" b="0" i="1">
                <a:solidFill>
                  <a:srgbClr val="0000CC"/>
                </a:solidFill>
              </a:rPr>
              <a:t> </a:t>
            </a:r>
            <a:r>
              <a:rPr lang="en-US" altLang="en-US" sz="2000" b="0" i="1">
                <a:solidFill>
                  <a:srgbClr val="0000CC"/>
                </a:solidFill>
              </a:rPr>
              <a:t>can be emitted from a surface</a:t>
            </a:r>
            <a:r>
              <a:rPr lang="tr-TR" altLang="en-US" sz="2000" b="0" i="1">
                <a:solidFill>
                  <a:srgbClr val="0000CC"/>
                </a:solidFill>
              </a:rPr>
              <a:t> </a:t>
            </a:r>
            <a:r>
              <a:rPr lang="en-US" altLang="en-US" sz="2000" b="0" i="1">
                <a:solidFill>
                  <a:srgbClr val="0000CC"/>
                </a:solidFill>
              </a:rPr>
              <a:t>at a specified temperature.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81000" y="2360613"/>
            <a:ext cx="4343400" cy="915987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E</a:t>
            </a:r>
            <a:r>
              <a:rPr lang="en-US" altLang="en-US" sz="1800">
                <a:solidFill>
                  <a:srgbClr val="CC00CC"/>
                </a:solidFill>
              </a:rPr>
              <a:t>missivity</a:t>
            </a:r>
            <a:r>
              <a:rPr lang="tr-TR" altLang="en-US" sz="1800">
                <a:solidFill>
                  <a:srgbClr val="CC00CC"/>
                </a:solidFill>
              </a:rPr>
              <a:t> </a:t>
            </a:r>
            <a:r>
              <a:rPr lang="en-US" altLang="en-US" sz="1800" i="1">
                <a:solidFill>
                  <a:srgbClr val="CC00CC"/>
                </a:solidFill>
                <a:sym typeface="Symbol" panose="05050102010706020507" pitchFamily="18" charset="2"/>
              </a:rPr>
              <a:t></a:t>
            </a:r>
            <a:r>
              <a:rPr lang="tr-TR" altLang="en-US" sz="1800"/>
              <a:t> 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tr-TR" altLang="en-US" sz="1800"/>
              <a:t> </a:t>
            </a:r>
            <a:r>
              <a:rPr lang="tr-TR" altLang="en-US" sz="1800" b="0"/>
              <a:t>A</a:t>
            </a:r>
            <a:r>
              <a:rPr lang="en-US" altLang="en-US" sz="1800" b="0"/>
              <a:t> measure of how closely a surface</a:t>
            </a:r>
            <a:r>
              <a:rPr lang="tr-TR" altLang="en-US" sz="1800" b="0"/>
              <a:t> </a:t>
            </a:r>
            <a:r>
              <a:rPr lang="en-US" altLang="en-US" sz="1800" b="0"/>
              <a:t>approximates a blackbody for which </a:t>
            </a:r>
            <a:r>
              <a:rPr lang="en-US" altLang="en-US" sz="1800" b="0" i="1">
                <a:sym typeface="Symbol" panose="05050102010706020507" pitchFamily="18" charset="2"/>
              </a:rPr>
              <a:t></a:t>
            </a:r>
            <a:r>
              <a:rPr lang="tr-TR" altLang="en-US" sz="1800" b="0">
                <a:sym typeface="Symbol" panose="05050102010706020507" pitchFamily="18" charset="2"/>
              </a:rPr>
              <a:t> = </a:t>
            </a:r>
            <a:r>
              <a:rPr lang="en-US" altLang="en-US" sz="1800" b="0"/>
              <a:t>1</a:t>
            </a:r>
            <a:r>
              <a:rPr lang="en-US" altLang="en-US" sz="1800"/>
              <a:t> </a:t>
            </a:r>
            <a:r>
              <a:rPr lang="en-US" altLang="en-US" sz="1800" b="0"/>
              <a:t>of the surface. </a:t>
            </a:r>
            <a:r>
              <a:rPr lang="tr-TR" altLang="en-US" sz="1800">
                <a:solidFill>
                  <a:srgbClr val="CC00CC"/>
                </a:solidFill>
              </a:rPr>
              <a:t>0</a:t>
            </a:r>
            <a:r>
              <a:rPr lang="en-US" altLang="en-US" sz="1800">
                <a:solidFill>
                  <a:srgbClr val="CC00CC"/>
                </a:solidFill>
                <a:sym typeface="Symbol" panose="05050102010706020507" pitchFamily="18" charset="2"/>
              </a:rPr>
              <a:t> </a:t>
            </a:r>
            <a:r>
              <a:rPr lang="en-US" altLang="en-US" sz="1800" i="1">
                <a:solidFill>
                  <a:srgbClr val="CC00CC"/>
                </a:solidFill>
                <a:sym typeface="Symbol" panose="05050102010706020507" pitchFamily="18" charset="2"/>
              </a:rPr>
              <a:t></a:t>
            </a:r>
            <a:r>
              <a:rPr lang="tr-TR" altLang="en-US" sz="1800" i="1">
                <a:solidFill>
                  <a:srgbClr val="CC00CC"/>
                </a:solidFill>
                <a:sym typeface="Symbol" panose="05050102010706020507" pitchFamily="18" charset="2"/>
              </a:rPr>
              <a:t> </a:t>
            </a:r>
            <a:r>
              <a:rPr lang="en-US" altLang="en-US" sz="1800">
                <a:solidFill>
                  <a:srgbClr val="CC00CC"/>
                </a:solidFill>
                <a:sym typeface="Symbol" panose="05050102010706020507" pitchFamily="18" charset="2"/>
              </a:rPr>
              <a:t></a:t>
            </a:r>
            <a:r>
              <a:rPr lang="tr-TR" altLang="en-US" sz="1800">
                <a:solidFill>
                  <a:srgbClr val="CC00CC"/>
                </a:solidFill>
                <a:sym typeface="Symbol" panose="05050102010706020507" pitchFamily="18" charset="2"/>
              </a:rPr>
              <a:t> 1</a:t>
            </a:r>
            <a:r>
              <a:rPr lang="tr-TR" altLang="en-US" sz="1800" b="0">
                <a:sym typeface="Symbol" panose="05050102010706020507" pitchFamily="18" charset="2"/>
              </a:rPr>
              <a:t>.</a:t>
            </a:r>
            <a:endParaRPr lang="en-US" altLang="en-US" sz="1800" b="0">
              <a:sym typeface="Symbol" panose="05050102010706020507" pitchFamily="18" charset="2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733800" y="1676400"/>
            <a:ext cx="205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/>
              <a:t>R</a:t>
            </a:r>
            <a:r>
              <a:rPr lang="en-US" altLang="en-US" sz="1800" b="0"/>
              <a:t>adiation emitted by</a:t>
            </a:r>
            <a:r>
              <a:rPr lang="tr-TR" altLang="en-US" sz="1800" b="0"/>
              <a:t> </a:t>
            </a:r>
            <a:r>
              <a:rPr lang="en-US" altLang="en-US" sz="1800" b="0"/>
              <a:t>real surfaces</a:t>
            </a:r>
          </a:p>
        </p:txBody>
      </p:sp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51816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25" y="1628775"/>
            <a:ext cx="321627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84338"/>
            <a:ext cx="3276600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37433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5606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D8FC5B5-59E3-4569-905C-312D9F71287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55</a:t>
            </a:fld>
            <a:endParaRPr lang="en-US" altLang="en-US" sz="140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3400" y="304800"/>
            <a:ext cx="77724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tr-TR" altLang="en-US" sz="2000">
                <a:solidFill>
                  <a:srgbClr val="CC00CC"/>
                </a:solidFill>
              </a:rPr>
              <a:t>A</a:t>
            </a:r>
            <a:r>
              <a:rPr lang="en-US" altLang="en-US" sz="2000">
                <a:solidFill>
                  <a:srgbClr val="CC00CC"/>
                </a:solidFill>
              </a:rPr>
              <a:t>bsorptivity </a:t>
            </a:r>
            <a:r>
              <a:rPr lang="en-US" altLang="en-US" sz="2000" i="1">
                <a:solidFill>
                  <a:srgbClr val="CC00CC"/>
                </a:solidFill>
                <a:sym typeface="Symbol" panose="05050102010706020507" pitchFamily="18" charset="2"/>
              </a:rPr>
              <a:t></a:t>
            </a:r>
            <a:r>
              <a:rPr lang="tr-TR" altLang="en-US" sz="2000" b="0">
                <a:solidFill>
                  <a:srgbClr val="CC00CC"/>
                </a:solidFill>
              </a:rPr>
              <a:t>:</a:t>
            </a:r>
            <a:r>
              <a:rPr lang="tr-TR" altLang="en-US" sz="2000" b="0"/>
              <a:t> T</a:t>
            </a:r>
            <a:r>
              <a:rPr lang="en-US" altLang="en-US" sz="2000" b="0"/>
              <a:t>he fraction of the radiation energy incident on a surface that is</a:t>
            </a:r>
            <a:r>
              <a:rPr lang="tr-TR" altLang="en-US" sz="2000" b="0"/>
              <a:t> </a:t>
            </a:r>
            <a:r>
              <a:rPr lang="en-US" altLang="en-US" sz="2000" b="0"/>
              <a:t>absorbed by the surface. </a:t>
            </a:r>
            <a:r>
              <a:rPr lang="tr-TR" altLang="en-US" sz="2000">
                <a:solidFill>
                  <a:srgbClr val="CC00CC"/>
                </a:solidFill>
              </a:rPr>
              <a:t>0</a:t>
            </a:r>
            <a:r>
              <a:rPr lang="en-US" altLang="en-US" sz="2000">
                <a:solidFill>
                  <a:srgbClr val="CC00CC"/>
                </a:solidFill>
                <a:sym typeface="Symbol" panose="05050102010706020507" pitchFamily="18" charset="2"/>
              </a:rPr>
              <a:t> </a:t>
            </a:r>
            <a:r>
              <a:rPr lang="en-US" altLang="en-US" sz="2000" i="1">
                <a:solidFill>
                  <a:srgbClr val="CC00CC"/>
                </a:solidFill>
                <a:sym typeface="Symbol" panose="05050102010706020507" pitchFamily="18" charset="2"/>
              </a:rPr>
              <a:t></a:t>
            </a:r>
            <a:r>
              <a:rPr lang="tr-TR" altLang="en-US" sz="2000" i="1">
                <a:solidFill>
                  <a:srgbClr val="CC00CC"/>
                </a:solidFill>
                <a:sym typeface="Symbol" panose="05050102010706020507" pitchFamily="18" charset="2"/>
              </a:rPr>
              <a:t> </a:t>
            </a:r>
            <a:r>
              <a:rPr lang="en-US" altLang="en-US" sz="2000">
                <a:solidFill>
                  <a:srgbClr val="CC00CC"/>
                </a:solidFill>
                <a:sym typeface="Symbol" panose="05050102010706020507" pitchFamily="18" charset="2"/>
              </a:rPr>
              <a:t></a:t>
            </a:r>
            <a:r>
              <a:rPr lang="tr-TR" altLang="en-US" sz="2000">
                <a:solidFill>
                  <a:srgbClr val="CC00CC"/>
                </a:solidFill>
                <a:sym typeface="Symbol" panose="05050102010706020507" pitchFamily="18" charset="2"/>
              </a:rPr>
              <a:t> 1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000" b="0"/>
              <a:t>A blackbody absorbs the entire radiation incident on it</a:t>
            </a:r>
            <a:r>
              <a:rPr lang="tr-TR" altLang="en-US" sz="2000" b="0"/>
              <a:t> (</a:t>
            </a:r>
            <a:r>
              <a:rPr lang="en-US" altLang="en-US" sz="2000" i="1">
                <a:solidFill>
                  <a:srgbClr val="CC00CC"/>
                </a:solidFill>
                <a:sym typeface="Symbol" panose="05050102010706020507" pitchFamily="18" charset="2"/>
              </a:rPr>
              <a:t></a:t>
            </a:r>
            <a:r>
              <a:rPr lang="tr-TR" altLang="en-US" sz="2000" i="1">
                <a:solidFill>
                  <a:srgbClr val="CC00CC"/>
                </a:solidFill>
                <a:sym typeface="Symbol" panose="05050102010706020507" pitchFamily="18" charset="2"/>
              </a:rPr>
              <a:t> </a:t>
            </a:r>
            <a:r>
              <a:rPr lang="tr-TR" altLang="en-US" sz="2000">
                <a:solidFill>
                  <a:srgbClr val="CC00CC"/>
                </a:solidFill>
                <a:sym typeface="Symbol" panose="05050102010706020507" pitchFamily="18" charset="2"/>
              </a:rPr>
              <a:t>= 1</a:t>
            </a:r>
            <a:r>
              <a:rPr lang="tr-TR" altLang="en-US" sz="2000" b="0"/>
              <a:t>).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000">
                <a:solidFill>
                  <a:srgbClr val="CC00CC"/>
                </a:solidFill>
              </a:rPr>
              <a:t>Kirchhoff’s law</a:t>
            </a:r>
            <a:r>
              <a:rPr lang="tr-TR" altLang="en-US" sz="2000">
                <a:solidFill>
                  <a:srgbClr val="CC00CC"/>
                </a:solidFill>
              </a:rPr>
              <a:t>:</a:t>
            </a:r>
            <a:r>
              <a:rPr lang="en-US" altLang="en-US" sz="2000"/>
              <a:t> </a:t>
            </a:r>
            <a:r>
              <a:rPr lang="tr-TR" altLang="en-US" sz="2000" b="0"/>
              <a:t>T</a:t>
            </a:r>
            <a:r>
              <a:rPr lang="en-US" altLang="en-US" sz="2000" b="0"/>
              <a:t>he</a:t>
            </a:r>
            <a:r>
              <a:rPr lang="tr-TR" altLang="en-US" sz="2000" b="0"/>
              <a:t> </a:t>
            </a:r>
            <a:r>
              <a:rPr lang="en-US" altLang="en-US" sz="2000" b="0"/>
              <a:t>emissivity and the absorptivity of a surface at a given temperature and</a:t>
            </a:r>
            <a:r>
              <a:rPr lang="tr-TR" altLang="en-US" sz="2000" b="0"/>
              <a:t> </a:t>
            </a:r>
            <a:r>
              <a:rPr lang="en-US" altLang="en-US" sz="2000" b="0"/>
              <a:t>wavelength are equal.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5775325"/>
            <a:ext cx="4572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The absorption of radiation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incident on an opaque surface of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absorptivity .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90850"/>
            <a:ext cx="5602288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32099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4594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090F2C2-1E1A-4469-AFE9-DA1A9357530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56</a:t>
            </a:fld>
            <a:endParaRPr lang="en-US" altLang="en-US" sz="1400" smtClean="0"/>
          </a:p>
        </p:txBody>
      </p:sp>
      <p:pic>
        <p:nvPicPr>
          <p:cNvPr id="5" name="Picture 4" descr="f01-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57"/>
          <a:stretch>
            <a:fillRect/>
          </a:stretch>
        </p:blipFill>
        <p:spPr bwMode="auto">
          <a:xfrm>
            <a:off x="4114800" y="2667000"/>
            <a:ext cx="4114800" cy="342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038600" y="6064250"/>
            <a:ext cx="4419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Radiation heat transfer between a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surface and the surfaces surrounding it.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28600" y="228600"/>
            <a:ext cx="3429000" cy="47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N</a:t>
            </a:r>
            <a:r>
              <a:rPr lang="en-US" altLang="en-US" sz="1800">
                <a:solidFill>
                  <a:srgbClr val="CC00CC"/>
                </a:solidFill>
              </a:rPr>
              <a:t>et radiation heat transfer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en-US" altLang="en-US" sz="1800" b="0"/>
              <a:t>The difference between the rates of radiation emitted by the surface and</a:t>
            </a:r>
            <a:r>
              <a:rPr lang="tr-TR" altLang="en-US" sz="1800" b="0"/>
              <a:t> </a:t>
            </a:r>
            <a:r>
              <a:rPr lang="en-US" altLang="en-US" sz="1800" b="0"/>
              <a:t>the radiation absorbed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buClrTx/>
              <a:buFontTx/>
              <a:buNone/>
            </a:pPr>
            <a:r>
              <a:rPr lang="tr-TR" altLang="en-US" sz="1800" b="0">
                <a:solidFill>
                  <a:schemeClr val="hlink"/>
                </a:solidFill>
              </a:rPr>
              <a:t>T</a:t>
            </a:r>
            <a:r>
              <a:rPr lang="en-US" altLang="en-US" sz="1800" b="0">
                <a:solidFill>
                  <a:schemeClr val="hlink"/>
                </a:solidFill>
              </a:rPr>
              <a:t>he determination of the net rate of</a:t>
            </a:r>
            <a:r>
              <a:rPr lang="tr-TR" altLang="en-US" sz="1800" b="0">
                <a:solidFill>
                  <a:schemeClr val="hlink"/>
                </a:solidFill>
              </a:rPr>
              <a:t> </a:t>
            </a:r>
            <a:r>
              <a:rPr lang="en-US" altLang="en-US" sz="1800" b="0">
                <a:solidFill>
                  <a:schemeClr val="hlink"/>
                </a:solidFill>
              </a:rPr>
              <a:t>heat transfer by radiation between two surfaces is a</a:t>
            </a:r>
            <a:r>
              <a:rPr lang="tr-TR" altLang="en-US" sz="1800" b="0">
                <a:solidFill>
                  <a:schemeClr val="hlink"/>
                </a:solidFill>
              </a:rPr>
              <a:t> </a:t>
            </a:r>
            <a:r>
              <a:rPr lang="en-US" altLang="en-US" sz="1800" b="0">
                <a:solidFill>
                  <a:schemeClr val="hlink"/>
                </a:solidFill>
              </a:rPr>
              <a:t>complicated matter</a:t>
            </a:r>
            <a:r>
              <a:rPr lang="tr-TR" altLang="en-US" sz="1800" b="0">
                <a:solidFill>
                  <a:schemeClr val="hlink"/>
                </a:solidFill>
              </a:rPr>
              <a:t> </a:t>
            </a:r>
            <a:r>
              <a:rPr lang="en-US" altLang="en-US" sz="1800" b="0">
                <a:solidFill>
                  <a:schemeClr val="hlink"/>
                </a:solidFill>
              </a:rPr>
              <a:t>since it depends on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5000"/>
              </a:spcBef>
              <a:spcAft>
                <a:spcPct val="5000"/>
              </a:spcAft>
            </a:pP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the properties of the surfaces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5000"/>
              </a:spcBef>
              <a:spcAft>
                <a:spcPct val="5000"/>
              </a:spcAft>
            </a:pP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their orientation relative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to each other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5000"/>
              </a:spcBef>
              <a:spcAft>
                <a:spcPct val="5000"/>
              </a:spcAft>
            </a:pP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the interaction of the medium between the surfaces with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radiation</a:t>
            </a: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457200" y="4953000"/>
            <a:ext cx="2362200" cy="17399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Radiation is usually significant relative to conduction or natural convection,</a:t>
            </a:r>
            <a:r>
              <a:rPr lang="tr-TR" altLang="en-US" sz="1800" b="0"/>
              <a:t> </a:t>
            </a:r>
            <a:r>
              <a:rPr lang="en-US" altLang="en-US" sz="1800" b="0"/>
              <a:t>but negligible relative to forced</a:t>
            </a:r>
            <a:r>
              <a:rPr lang="tr-TR" altLang="en-US" sz="1800" b="0"/>
              <a:t> </a:t>
            </a:r>
            <a:r>
              <a:rPr lang="en-US" altLang="en-US" sz="1800" b="0"/>
              <a:t>convection.</a:t>
            </a:r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1981200"/>
            <a:ext cx="43053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3962400" y="152400"/>
            <a:ext cx="48006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When a surface is </a:t>
            </a:r>
            <a:r>
              <a:rPr lang="en-US" altLang="en-US" sz="1800" b="0" i="1"/>
              <a:t>completely enclosed </a:t>
            </a:r>
            <a:r>
              <a:rPr lang="en-US" altLang="en-US" sz="1800" b="0"/>
              <a:t>by a much larger (or black) surface at temperature </a:t>
            </a:r>
            <a:r>
              <a:rPr lang="en-US" altLang="en-US" sz="1800" b="0" i="1"/>
              <a:t>T</a:t>
            </a:r>
            <a:r>
              <a:rPr lang="en-US" altLang="en-US" sz="1800" b="0" baseline="-25000"/>
              <a:t>surr</a:t>
            </a:r>
            <a:r>
              <a:rPr lang="tr-TR" altLang="en-US" sz="1800" b="0"/>
              <a:t> </a:t>
            </a:r>
            <a:r>
              <a:rPr lang="en-US" altLang="en-US" sz="1800" b="0"/>
              <a:t>separated by a gas (such as air) that does not</a:t>
            </a:r>
            <a:r>
              <a:rPr lang="tr-TR" altLang="en-US" sz="1800" b="0"/>
              <a:t> </a:t>
            </a:r>
            <a:r>
              <a:rPr lang="en-US" altLang="en-US" sz="1800" b="0"/>
              <a:t>intervene with radiation, the net rate of radiation heat transfer between these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two surfaces is given by</a:t>
            </a:r>
          </a:p>
        </p:txBody>
      </p:sp>
    </p:spTree>
    <p:extLst>
      <p:ext uri="{BB962C8B-B14F-4D97-AF65-F5344CB8AC3E}">
        <p14:creationId xmlns:p14="http://schemas.microsoft.com/office/powerpoint/2010/main" val="2484158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863ADCB-C26E-407F-B8A0-265645D3B8E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57</a:t>
            </a:fld>
            <a:endParaRPr lang="en-US" altLang="en-US" sz="1400" smtClean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1219200"/>
            <a:ext cx="48037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38200" y="1981200"/>
            <a:ext cx="6324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2000">
                <a:solidFill>
                  <a:srgbClr val="CC00CC"/>
                </a:solidFill>
              </a:rPr>
              <a:t>C</a:t>
            </a:r>
            <a:r>
              <a:rPr lang="en-US" altLang="en-US" sz="2000">
                <a:solidFill>
                  <a:srgbClr val="CC00CC"/>
                </a:solidFill>
              </a:rPr>
              <a:t>ombined heat transfer</a:t>
            </a:r>
            <a:r>
              <a:rPr lang="tr-TR" altLang="en-US" sz="2000">
                <a:solidFill>
                  <a:srgbClr val="CC00CC"/>
                </a:solidFill>
              </a:rPr>
              <a:t> c</a:t>
            </a:r>
            <a:r>
              <a:rPr lang="en-US" altLang="en-US" sz="2000">
                <a:solidFill>
                  <a:srgbClr val="CC00CC"/>
                </a:solidFill>
              </a:rPr>
              <a:t>oefficient</a:t>
            </a:r>
            <a:r>
              <a:rPr lang="tr-TR" altLang="en-US" sz="2000">
                <a:solidFill>
                  <a:srgbClr val="CC00CC"/>
                </a:solidFill>
              </a:rPr>
              <a:t> </a:t>
            </a:r>
            <a:r>
              <a:rPr lang="en-US" altLang="en-US" sz="2000" i="1">
                <a:solidFill>
                  <a:srgbClr val="CC00CC"/>
                </a:solidFill>
              </a:rPr>
              <a:t>h</a:t>
            </a:r>
            <a:r>
              <a:rPr lang="en-US" altLang="en-US" sz="2000" baseline="-25000">
                <a:solidFill>
                  <a:srgbClr val="CC00CC"/>
                </a:solidFill>
              </a:rPr>
              <a:t>combined</a:t>
            </a:r>
            <a:r>
              <a:rPr lang="en-US" altLang="en-US" sz="2000"/>
              <a:t> </a:t>
            </a:r>
            <a:endParaRPr lang="tr-TR" altLang="en-US" sz="200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2000" b="0"/>
              <a:t>I</a:t>
            </a:r>
            <a:r>
              <a:rPr lang="en-US" altLang="en-US" sz="2000" b="0"/>
              <a:t>ncludes the effects of both convection and</a:t>
            </a:r>
            <a:r>
              <a:rPr lang="tr-TR" altLang="en-US" sz="2000" b="0"/>
              <a:t> </a:t>
            </a:r>
            <a:r>
              <a:rPr lang="en-US" altLang="en-US" sz="2000" b="0"/>
              <a:t>radiation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838200" y="381000"/>
            <a:ext cx="5410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FF"/>
                </a:solidFill>
              </a:rPr>
              <a:t>When radiation and convection occur simultaneously between a surface and a gas</a:t>
            </a:r>
            <a:r>
              <a:rPr lang="tr-TR" altLang="en-US" sz="2000" b="0">
                <a:solidFill>
                  <a:srgbClr val="0000FF"/>
                </a:solidFill>
              </a:rPr>
              <a:t>:</a:t>
            </a:r>
            <a:endParaRPr lang="en-US" altLang="en-US" sz="2000" b="0">
              <a:solidFill>
                <a:srgbClr val="0000FF"/>
              </a:solidFill>
            </a:endParaRP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24200"/>
            <a:ext cx="806767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7031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D09D455-7A9D-4DF3-90E8-E5CE63949463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58</a:t>
            </a:fld>
            <a:endParaRPr lang="en-US" altLang="en-US" sz="1400" smtClean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28600" y="152400"/>
            <a:ext cx="5638800" cy="9461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800">
                <a:solidFill>
                  <a:srgbClr val="FF0000"/>
                </a:solidFill>
              </a:rPr>
              <a:t>16-5 </a:t>
            </a:r>
            <a:r>
              <a:rPr lang="en-US" altLang="en-US" sz="2800">
                <a:solidFill>
                  <a:srgbClr val="FF0000"/>
                </a:solidFill>
              </a:rPr>
              <a:t>SIMULTANEOUS HEAT TRANSFER</a:t>
            </a:r>
            <a:r>
              <a:rPr lang="tr-TR" altLang="en-US" sz="2800">
                <a:solidFill>
                  <a:srgbClr val="FF0000"/>
                </a:solidFill>
              </a:rPr>
              <a:t> </a:t>
            </a:r>
            <a:r>
              <a:rPr lang="en-US" altLang="en-US" sz="2800">
                <a:solidFill>
                  <a:srgbClr val="FF0000"/>
                </a:solidFill>
              </a:rPr>
              <a:t>MECHANISMS</a:t>
            </a:r>
          </a:p>
        </p:txBody>
      </p:sp>
      <p:pic>
        <p:nvPicPr>
          <p:cNvPr id="6" name="Picture 3" descr="f01-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62" b="16725"/>
          <a:stretch>
            <a:fillRect/>
          </a:stretch>
        </p:blipFill>
        <p:spPr bwMode="auto">
          <a:xfrm>
            <a:off x="6172200" y="76200"/>
            <a:ext cx="2667000" cy="579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876800" y="5867400"/>
            <a:ext cx="4038600" cy="868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700" b="0">
                <a:solidFill>
                  <a:schemeClr val="accent2"/>
                </a:solidFill>
              </a:rPr>
              <a:t>Although there are three mechanisms</a:t>
            </a:r>
            <a:r>
              <a:rPr lang="tr-TR" altLang="en-US" sz="1700" b="0">
                <a:solidFill>
                  <a:schemeClr val="accent2"/>
                </a:solidFill>
              </a:rPr>
              <a:t> </a:t>
            </a:r>
            <a:r>
              <a:rPr lang="en-US" altLang="en-US" sz="1700" b="0">
                <a:solidFill>
                  <a:schemeClr val="accent2"/>
                </a:solidFill>
              </a:rPr>
              <a:t>of heat transfer, a medium may</a:t>
            </a:r>
            <a:r>
              <a:rPr lang="tr-TR" altLang="en-US" sz="1700" b="0">
                <a:solidFill>
                  <a:schemeClr val="accent2"/>
                </a:solidFill>
              </a:rPr>
              <a:t> </a:t>
            </a:r>
            <a:r>
              <a:rPr lang="en-US" altLang="en-US" sz="1700" b="0">
                <a:solidFill>
                  <a:schemeClr val="accent2"/>
                </a:solidFill>
              </a:rPr>
              <a:t>involve only two of them</a:t>
            </a:r>
            <a:r>
              <a:rPr lang="tr-TR" altLang="en-US" sz="1700" b="0">
                <a:solidFill>
                  <a:schemeClr val="accent2"/>
                </a:solidFill>
              </a:rPr>
              <a:t> </a:t>
            </a:r>
            <a:r>
              <a:rPr lang="en-US" altLang="en-US" sz="1700" b="0">
                <a:solidFill>
                  <a:schemeClr val="accent2"/>
                </a:solidFill>
              </a:rPr>
              <a:t>simultaneously.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4800" y="1081088"/>
            <a:ext cx="5562600" cy="448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/>
              <a:t>H</a:t>
            </a:r>
            <a:r>
              <a:rPr lang="en-US" altLang="en-US" sz="1800" b="0"/>
              <a:t>eat transfer</a:t>
            </a:r>
            <a:r>
              <a:rPr lang="tr-TR" altLang="en-US" sz="1800" b="0"/>
              <a:t> </a:t>
            </a:r>
            <a:r>
              <a:rPr lang="en-US" altLang="en-US" sz="1800" b="0"/>
              <a:t>is only by conduction in </a:t>
            </a:r>
            <a:r>
              <a:rPr lang="en-US" altLang="en-US" sz="1800" b="0" i="1"/>
              <a:t>opaque solids, </a:t>
            </a:r>
            <a:r>
              <a:rPr lang="en-US" altLang="en-US" sz="1800" b="0"/>
              <a:t>but by conduction and radiation in</a:t>
            </a:r>
            <a:r>
              <a:rPr lang="tr-TR" altLang="en-US" sz="1800" b="0"/>
              <a:t> </a:t>
            </a:r>
            <a:r>
              <a:rPr lang="en-US" altLang="en-US" sz="1800" b="0" i="1"/>
              <a:t>semitransparent solids. </a:t>
            </a:r>
            <a:endParaRPr lang="tr-TR" altLang="en-US" sz="1800" b="0" i="1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CC00CC"/>
                </a:solidFill>
              </a:rPr>
              <a:t>A</a:t>
            </a:r>
            <a:r>
              <a:rPr lang="en-US" altLang="en-US" sz="1800" b="0">
                <a:solidFill>
                  <a:srgbClr val="CC00CC"/>
                </a:solidFill>
              </a:rPr>
              <a:t> solid may involve conduction and radiation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but not convection. </a:t>
            </a:r>
            <a:r>
              <a:rPr lang="tr-TR" altLang="en-US" sz="1800" b="0">
                <a:solidFill>
                  <a:srgbClr val="CC00CC"/>
                </a:solidFill>
              </a:rPr>
              <a:t>A</a:t>
            </a:r>
            <a:r>
              <a:rPr lang="en-US" altLang="en-US" sz="1800" b="0">
                <a:solidFill>
                  <a:srgbClr val="CC00CC"/>
                </a:solidFill>
              </a:rPr>
              <a:t> solid may involve convection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and/or radiation on its surfaces exposed to a fluid or other surfaces.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Heat transfer is by conduction and possibly by radiation in a </a:t>
            </a:r>
            <a:r>
              <a:rPr lang="en-US" altLang="en-US" sz="1800" b="0" i="1"/>
              <a:t>still fluid </a:t>
            </a:r>
            <a:r>
              <a:rPr lang="en-US" altLang="en-US" sz="1800" b="0"/>
              <a:t>(no</a:t>
            </a:r>
            <a:r>
              <a:rPr lang="tr-TR" altLang="en-US" sz="1800" b="0"/>
              <a:t> </a:t>
            </a:r>
            <a:r>
              <a:rPr lang="en-US" altLang="en-US" sz="1800" b="0"/>
              <a:t>bulk fluid motion) and by convection and radiation in a </a:t>
            </a:r>
            <a:r>
              <a:rPr lang="en-US" altLang="en-US" sz="1800" b="0" i="1"/>
              <a:t>flowing fluid. </a:t>
            </a:r>
            <a:endParaRPr lang="tr-TR" altLang="en-US" sz="1800" b="0" i="1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In the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absence of radiation, heat transfer through a fluid is either by conduction 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convection, depending on the presence of any bulk fluid motion.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FF"/>
                </a:solidFill>
              </a:rPr>
              <a:t>Convection</a:t>
            </a:r>
            <a:r>
              <a:rPr lang="tr-TR" altLang="en-US" sz="1800" b="0">
                <a:solidFill>
                  <a:srgbClr val="0000FF"/>
                </a:solidFill>
              </a:rPr>
              <a:t> = Conduction + Fluid motion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CC00CC"/>
                </a:solidFill>
              </a:rPr>
              <a:t>H</a:t>
            </a:r>
            <a:r>
              <a:rPr lang="en-US" altLang="en-US" sz="1800" b="0">
                <a:solidFill>
                  <a:srgbClr val="CC00CC"/>
                </a:solidFill>
              </a:rPr>
              <a:t>eat transfer through a </a:t>
            </a:r>
            <a:r>
              <a:rPr lang="en-US" altLang="en-US" sz="1800" b="0" i="1">
                <a:solidFill>
                  <a:srgbClr val="CC00CC"/>
                </a:solidFill>
              </a:rPr>
              <a:t>vacuum </a:t>
            </a:r>
            <a:r>
              <a:rPr lang="en-US" altLang="en-US" sz="1800" b="0">
                <a:solidFill>
                  <a:srgbClr val="CC00CC"/>
                </a:solidFill>
              </a:rPr>
              <a:t>is by radiation</a:t>
            </a:r>
            <a:r>
              <a:rPr lang="tr-TR" altLang="en-US" sz="1800" b="0">
                <a:solidFill>
                  <a:srgbClr val="CC00CC"/>
                </a:solidFill>
              </a:rPr>
              <a:t>.</a:t>
            </a:r>
            <a:endParaRPr lang="en-US" altLang="en-US" sz="1800" b="0">
              <a:solidFill>
                <a:srgbClr val="CC00CC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04800" y="5486400"/>
            <a:ext cx="43434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Most gases between two solid surfaces do not interfere with radiation.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Liquids are usually strong absorbers of radiation.</a:t>
            </a:r>
          </a:p>
        </p:txBody>
      </p:sp>
    </p:spTree>
    <p:extLst>
      <p:ext uri="{BB962C8B-B14F-4D97-AF65-F5344CB8AC3E}">
        <p14:creationId xmlns:p14="http://schemas.microsoft.com/office/powerpoint/2010/main" val="2049829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0154188-C642-459A-B5C5-0DDB954F486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59</a:t>
            </a:fld>
            <a:endParaRPr lang="en-US" altLang="en-US" sz="1400" smtClean="0"/>
          </a:p>
        </p:txBody>
      </p:sp>
      <p:pic>
        <p:nvPicPr>
          <p:cNvPr id="5" name="Picture 5" descr="heat-transmittance-mean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14400"/>
            <a:ext cx="88392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681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Coolant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Neutronics</a:t>
            </a:r>
            <a:endParaRPr lang="en-US" dirty="0" smtClean="0"/>
          </a:p>
          <a:p>
            <a:pPr lvl="1"/>
            <a:r>
              <a:rPr lang="en-US" dirty="0" smtClean="0"/>
              <a:t>Low neutron absorption cross section</a:t>
            </a:r>
          </a:p>
          <a:p>
            <a:pPr lvl="1"/>
            <a:r>
              <a:rPr lang="en-US" dirty="0" smtClean="0"/>
              <a:t>Moderating power to suit reactor type</a:t>
            </a:r>
          </a:p>
          <a:p>
            <a:pPr lvl="1"/>
            <a:r>
              <a:rPr lang="en-US" dirty="0" smtClean="0"/>
              <a:t>Low induced radioactivity</a:t>
            </a:r>
          </a:p>
          <a:p>
            <a:pPr lvl="1"/>
            <a:r>
              <a:rPr lang="en-US" dirty="0" smtClean="0"/>
              <a:t>Good radiation stability (organic liquids suffer from nuclear radiation damage)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265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F420100-16CE-41C1-8961-18DD3564609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60</a:t>
            </a:fld>
            <a:endParaRPr lang="en-US" altLang="en-US" sz="140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4025" y="9144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kern="0" dirty="0" smtClean="0">
                <a:latin typeface="Calibri" panose="020F0502020204030204" pitchFamily="34" charset="0"/>
              </a:rPr>
              <a:t>Example:</a:t>
            </a:r>
            <a:r>
              <a:rPr lang="en-US" altLang="en-US" b="0" kern="0" dirty="0" smtClean="0">
                <a:latin typeface="Calibri" panose="020F0502020204030204" pitchFamily="34" charset="0"/>
              </a:rPr>
              <a:t/>
            </a:r>
            <a:br>
              <a:rPr lang="en-US" altLang="en-US" b="0" kern="0" dirty="0" smtClean="0">
                <a:latin typeface="Calibri" panose="020F0502020204030204" pitchFamily="34" charset="0"/>
              </a:rPr>
            </a:br>
            <a:r>
              <a:rPr lang="en-US" altLang="en-US" b="0" kern="0" dirty="0" smtClean="0">
                <a:latin typeface="Calibri" panose="020F0502020204030204" pitchFamily="34" charset="0"/>
              </a:rPr>
              <a:t>An uninsulated steam pipe passes through a room in which the air and walls are at 25°C. The outside diameter of pipe is 80 mm, and its surface temperature and emissivity are 180°C and 0.85, respectively. If the free convection coefficient from the surface to the air is 6 W/m</a:t>
            </a:r>
            <a:r>
              <a:rPr lang="en-US" altLang="en-US" b="0" kern="0" baseline="30000" dirty="0" smtClean="0">
                <a:latin typeface="Calibri" panose="020F0502020204030204" pitchFamily="34" charset="0"/>
              </a:rPr>
              <a:t>2</a:t>
            </a:r>
            <a:r>
              <a:rPr lang="en-US" altLang="en-US" b="0" kern="0" dirty="0" smtClean="0">
                <a:latin typeface="Calibri" panose="020F0502020204030204" pitchFamily="34" charset="0"/>
              </a:rPr>
              <a:t>K, what is the rate of heat loss from the surface per unit length of pipe ?</a:t>
            </a:r>
          </a:p>
        </p:txBody>
      </p:sp>
    </p:spTree>
    <p:extLst>
      <p:ext uri="{BB962C8B-B14F-4D97-AF65-F5344CB8AC3E}">
        <p14:creationId xmlns:p14="http://schemas.microsoft.com/office/powerpoint/2010/main" val="29946155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09600" y="358775"/>
            <a:ext cx="7772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3200" smtClean="0"/>
              <a:t>C1: Introduction					</a:t>
            </a:r>
            <a:endParaRPr lang="en-US" altLang="en-US" sz="2400" smtClean="0"/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609600" y="1143000"/>
            <a:ext cx="2362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Problem 1.63: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1524000"/>
            <a:ext cx="7772400" cy="4246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GB" sz="2000" dirty="0">
                <a:cs typeface="Times New Roman" pitchFamily="18" charset="0"/>
              </a:rPr>
              <a:t>A rectangular forced air heating duct is suspended from the ceiling of a basement whose air and walls are at a temperature of T</a:t>
            </a:r>
            <a:r>
              <a:rPr lang="en-GB" sz="2000" baseline="-25000" dirty="0">
                <a:cs typeface="Times New Roman" pitchFamily="18" charset="0"/>
                <a:sym typeface="Symbol"/>
              </a:rPr>
              <a:t></a:t>
            </a:r>
            <a:r>
              <a:rPr lang="en-GB" sz="2000" dirty="0">
                <a:cs typeface="Times New Roman" pitchFamily="18" charset="0"/>
                <a:sym typeface="Symbol"/>
              </a:rPr>
              <a:t> =  </a:t>
            </a:r>
            <a:r>
              <a:rPr lang="en-GB" sz="2000" dirty="0" err="1">
                <a:cs typeface="Times New Roman" pitchFamily="18" charset="0"/>
                <a:sym typeface="Symbol"/>
              </a:rPr>
              <a:t>T</a:t>
            </a:r>
            <a:r>
              <a:rPr lang="en-GB" sz="2000" baseline="-25000" dirty="0" err="1">
                <a:cs typeface="Times New Roman" pitchFamily="18" charset="0"/>
                <a:sym typeface="Symbol"/>
              </a:rPr>
              <a:t>sur</a:t>
            </a:r>
            <a:r>
              <a:rPr lang="en-GB" sz="2000" dirty="0">
                <a:cs typeface="Times New Roman" pitchFamily="18" charset="0"/>
                <a:sym typeface="Symbol"/>
              </a:rPr>
              <a:t> = 5C. The duct is 15m long and its cross section is 350 mm x 200 mm.</a:t>
            </a:r>
          </a:p>
          <a:p>
            <a:pPr marL="400050" indent="-400050">
              <a:spcAft>
                <a:spcPts val="600"/>
              </a:spcAft>
              <a:buFontTx/>
              <a:buAutoNum type="romanLcParenR"/>
              <a:defRPr/>
            </a:pPr>
            <a:r>
              <a:rPr lang="en-GB" sz="2000" dirty="0">
                <a:cs typeface="Times New Roman" pitchFamily="18" charset="0"/>
                <a:sym typeface="Symbol"/>
              </a:rPr>
              <a:t>For an </a:t>
            </a:r>
            <a:r>
              <a:rPr lang="en-GB" sz="2000" dirty="0" err="1">
                <a:cs typeface="Times New Roman" pitchFamily="18" charset="0"/>
                <a:sym typeface="Symbol"/>
              </a:rPr>
              <a:t>uninsulated</a:t>
            </a:r>
            <a:r>
              <a:rPr lang="en-GB" sz="2000" dirty="0">
                <a:cs typeface="Times New Roman" pitchFamily="18" charset="0"/>
                <a:sym typeface="Symbol"/>
              </a:rPr>
              <a:t> duct whose average surface temperature is 50C, estimate the rate of heat loss from the duct. The surface emissivity and convection coefficient are approximately 0.5 and 4 W/m</a:t>
            </a:r>
            <a:r>
              <a:rPr lang="en-GB" sz="2000" baseline="30000" dirty="0">
                <a:cs typeface="Times New Roman" pitchFamily="18" charset="0"/>
                <a:sym typeface="Symbol"/>
              </a:rPr>
              <a:t>2</a:t>
            </a:r>
            <a:r>
              <a:rPr lang="en-GB" sz="2000" dirty="0">
                <a:cs typeface="Times New Roman" pitchFamily="18" charset="0"/>
                <a:sym typeface="Symbol"/>
              </a:rPr>
              <a:t>K, respectively.</a:t>
            </a:r>
          </a:p>
          <a:p>
            <a:pPr marL="400050" indent="-400050">
              <a:spcAft>
                <a:spcPts val="600"/>
              </a:spcAft>
              <a:buFontTx/>
              <a:buAutoNum type="romanLcParenR"/>
              <a:defRPr/>
            </a:pPr>
            <a:r>
              <a:rPr lang="en-GB" sz="2000" dirty="0">
                <a:cs typeface="Times New Roman" pitchFamily="18" charset="0"/>
                <a:sym typeface="Symbol"/>
              </a:rPr>
              <a:t>If heated air enters the duct at 58C and a velocity of 4 m/s and the heat loss corresponds to the result part (</a:t>
            </a:r>
            <a:r>
              <a:rPr lang="en-GB" sz="2000" dirty="0" err="1">
                <a:cs typeface="Times New Roman" pitchFamily="18" charset="0"/>
                <a:sym typeface="Symbol"/>
              </a:rPr>
              <a:t>i</a:t>
            </a:r>
            <a:r>
              <a:rPr lang="en-GB" sz="2000" dirty="0">
                <a:cs typeface="Times New Roman" pitchFamily="18" charset="0"/>
                <a:sym typeface="Symbol"/>
              </a:rPr>
              <a:t>), what is the outlet temperature ? Density and specific heat of the air may be assumed to be 1.10 kg/m</a:t>
            </a:r>
            <a:r>
              <a:rPr lang="en-GB" sz="2000" baseline="30000" dirty="0">
                <a:cs typeface="Times New Roman" pitchFamily="18" charset="0"/>
                <a:sym typeface="Symbol"/>
              </a:rPr>
              <a:t>3</a:t>
            </a:r>
            <a:r>
              <a:rPr lang="en-GB" sz="2000" dirty="0">
                <a:cs typeface="Times New Roman" pitchFamily="18" charset="0"/>
                <a:sym typeface="Symbol"/>
              </a:rPr>
              <a:t> and 1008 J/</a:t>
            </a:r>
            <a:r>
              <a:rPr lang="en-GB" sz="2000" dirty="0" err="1">
                <a:cs typeface="Times New Roman" pitchFamily="18" charset="0"/>
                <a:sym typeface="Symbol"/>
              </a:rPr>
              <a:t>kgK</a:t>
            </a:r>
            <a:r>
              <a:rPr lang="en-GB" sz="2000" dirty="0">
                <a:cs typeface="Times New Roman" pitchFamily="18" charset="0"/>
                <a:sym typeface="Symbol"/>
              </a:rPr>
              <a:t>, respectively.</a:t>
            </a: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2643D0-AEDA-469B-8C35-EC0CA447C095}" type="slidenum">
              <a:rPr lang="en-US" altLang="en-US" b="0"/>
              <a:pPr/>
              <a:t>61</a:t>
            </a:fld>
            <a:endParaRPr lang="en-US" altLang="en-US" b="0"/>
          </a:p>
        </p:txBody>
      </p:sp>
    </p:spTree>
    <p:extLst>
      <p:ext uri="{BB962C8B-B14F-4D97-AF65-F5344CB8AC3E}">
        <p14:creationId xmlns:p14="http://schemas.microsoft.com/office/powerpoint/2010/main" val="25455191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09600" y="358775"/>
            <a:ext cx="7772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3200" smtClean="0"/>
              <a:t>C1: Introduction					</a:t>
            </a:r>
            <a:endParaRPr lang="en-US" altLang="en-US" sz="2400" smtClean="0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5F47AF5-8DAC-45B3-9668-0F508422C0D5}" type="slidenum">
              <a:rPr lang="en-US" altLang="en-US" b="0"/>
              <a:pPr/>
              <a:t>62</a:t>
            </a:fld>
            <a:endParaRPr lang="en-US" altLang="en-US" b="0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609600" y="1524000"/>
            <a:ext cx="77724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GB" altLang="en-US" sz="2400">
                <a:cs typeface="Times New Roman" panose="02020603050405020304" pitchFamily="18" charset="0"/>
                <a:sym typeface="Symbol" panose="05050102010706020507" pitchFamily="18" charset="2"/>
              </a:rPr>
              <a:t>During its manufacture, plate glass at 600C is cooled by passing air over its surface such that the convection heat transfer coefficient is 5 W/m</a:t>
            </a:r>
            <a:r>
              <a:rPr lang="en-GB" altLang="en-US" sz="2400" baseline="30000"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GB" altLang="en-US" sz="2400">
                <a:cs typeface="Times New Roman" panose="02020603050405020304" pitchFamily="18" charset="0"/>
                <a:sym typeface="Symbol" panose="05050102010706020507" pitchFamily="18" charset="2"/>
              </a:rPr>
              <a:t>K. To prevent cracking, it is known that the temperature gradient must not exceed 15C/mm at any point in the glass during the cooling process. If the thermal conductivity of the glass is 1.4 W/mK and its surface emissivity  is 0.8, what is the lowest temperature of the air that can initially be used for the cooling ? Assume that the temperature of the air equals that of the surroundings.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609600" y="1143000"/>
            <a:ext cx="2362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Problem 1.65:</a:t>
            </a:r>
          </a:p>
        </p:txBody>
      </p:sp>
    </p:spTree>
    <p:extLst>
      <p:ext uri="{BB962C8B-B14F-4D97-AF65-F5344CB8AC3E}">
        <p14:creationId xmlns:p14="http://schemas.microsoft.com/office/powerpoint/2010/main" val="33302477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smtClean="0">
                <a:solidFill>
                  <a:srgbClr val="0000FF"/>
                </a:solidFill>
              </a:rPr>
              <a:t>Thermal Resistance</a:t>
            </a:r>
          </a:p>
        </p:txBody>
      </p:sp>
      <p:sp>
        <p:nvSpPr>
          <p:cNvPr id="30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47750"/>
            <a:ext cx="8458200" cy="8842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buFontTx/>
              <a:buNone/>
            </a:pPr>
            <a:r>
              <a:rPr lang="en-US" sz="2000" dirty="0" smtClean="0"/>
              <a:t>The </a:t>
            </a:r>
            <a:r>
              <a:rPr lang="en-US" sz="2000" dirty="0" smtClean="0"/>
              <a:t>conduction heat transfer rate can be calculated:</a:t>
            </a:r>
          </a:p>
        </p:txBody>
      </p:sp>
      <p:graphicFrame>
        <p:nvGraphicFramePr>
          <p:cNvPr id="3074" name="Object 1024"/>
          <p:cNvGraphicFramePr>
            <a:graphicFrameLocks noChangeAspect="1"/>
          </p:cNvGraphicFramePr>
          <p:nvPr/>
        </p:nvGraphicFramePr>
        <p:xfrm>
          <a:off x="1293813" y="1612900"/>
          <a:ext cx="56515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4" imgW="2260440" imgH="368280" progId="Equation.3">
                  <p:embed/>
                </p:oleObj>
              </mc:Choice>
              <mc:Fallback>
                <p:oleObj name="Equation" r:id="rId4" imgW="22604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3813" y="1612900"/>
                        <a:ext cx="5651500" cy="920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5"/>
          <p:cNvSpPr>
            <a:spLocks noChangeArrowheads="1"/>
          </p:cNvSpPr>
          <p:nvPr/>
        </p:nvSpPr>
        <p:spPr bwMode="auto">
          <a:xfrm>
            <a:off x="412750" y="5216525"/>
            <a:ext cx="84582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b="1">
                <a:solidFill>
                  <a:srgbClr val="FF3300"/>
                </a:solidFill>
                <a:latin typeface="Arial" charset="0"/>
              </a:rPr>
              <a:t>Recall electric circuit theory - Ohm’s law for electrical resistance:</a:t>
            </a:r>
          </a:p>
        </p:txBody>
      </p:sp>
      <p:sp>
        <p:nvSpPr>
          <p:cNvPr id="3081" name="Rectangle 7"/>
          <p:cNvSpPr>
            <a:spLocks noChangeArrowheads="1"/>
          </p:cNvSpPr>
          <p:nvPr/>
        </p:nvSpPr>
        <p:spPr bwMode="auto">
          <a:xfrm>
            <a:off x="374650" y="2635250"/>
            <a:ext cx="84582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charset="0"/>
              </a:rPr>
              <a:t>	Similarly for heat convection, Newton’s law of cooling applies:</a:t>
            </a:r>
          </a:p>
        </p:txBody>
      </p:sp>
      <p:graphicFrame>
        <p:nvGraphicFramePr>
          <p:cNvPr id="3075" name="Object 1025"/>
          <p:cNvGraphicFramePr>
            <a:graphicFrameLocks noChangeAspect="1"/>
          </p:cNvGraphicFramePr>
          <p:nvPr/>
        </p:nvGraphicFramePr>
        <p:xfrm>
          <a:off x="2224088" y="5626100"/>
          <a:ext cx="4300537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6" imgW="2019240" imgH="330120" progId="Equation.3">
                  <p:embed/>
                </p:oleObj>
              </mc:Choice>
              <mc:Fallback>
                <p:oleObj name="Equation" r:id="rId6" imgW="20192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4088" y="5626100"/>
                        <a:ext cx="4300537" cy="72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026"/>
          <p:cNvGraphicFramePr>
            <a:graphicFrameLocks noChangeAspect="1"/>
          </p:cNvGraphicFramePr>
          <p:nvPr/>
        </p:nvGraphicFramePr>
        <p:xfrm>
          <a:off x="1979613" y="2967038"/>
          <a:ext cx="4278312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8" imgW="1574640" imgH="355320" progId="Equation.3">
                  <p:embed/>
                </p:oleObj>
              </mc:Choice>
              <mc:Fallback>
                <p:oleObj name="Equation" r:id="rId8" imgW="1574640" imgH="355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2967038"/>
                        <a:ext cx="4278312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685800" y="3932238"/>
            <a:ext cx="84582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charset="0"/>
              </a:rPr>
              <a:t>	And for radiation heat transfer:</a:t>
            </a:r>
          </a:p>
        </p:txBody>
      </p:sp>
      <p:graphicFrame>
        <p:nvGraphicFramePr>
          <p:cNvPr id="3077" name="Object 1027"/>
          <p:cNvGraphicFramePr>
            <a:graphicFrameLocks noChangeAspect="1"/>
          </p:cNvGraphicFramePr>
          <p:nvPr/>
        </p:nvGraphicFramePr>
        <p:xfrm>
          <a:off x="1951038" y="4297363"/>
          <a:ext cx="4270375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10" imgW="1790640" imgH="380880" progId="Equation.3">
                  <p:embed/>
                </p:oleObj>
              </mc:Choice>
              <mc:Fallback>
                <p:oleObj name="Equation" r:id="rId10" imgW="179064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1038" y="4297363"/>
                        <a:ext cx="4270375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12"/>
          <p:cNvSpPr txBox="1">
            <a:spLocks noChangeArrowheads="1"/>
          </p:cNvSpPr>
          <p:nvPr/>
        </p:nvSpPr>
        <p:spPr bwMode="auto">
          <a:xfrm>
            <a:off x="7318375" y="1803400"/>
            <a:ext cx="903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(3.2a)</a:t>
            </a:r>
          </a:p>
        </p:txBody>
      </p:sp>
      <p:sp>
        <p:nvSpPr>
          <p:cNvPr id="3084" name="Text Box 13"/>
          <p:cNvSpPr txBox="1">
            <a:spLocks noChangeArrowheads="1"/>
          </p:cNvSpPr>
          <p:nvPr/>
        </p:nvSpPr>
        <p:spPr bwMode="auto">
          <a:xfrm>
            <a:off x="7332663" y="3167063"/>
            <a:ext cx="920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(3.2b)</a:t>
            </a:r>
          </a:p>
        </p:txBody>
      </p:sp>
      <p:sp>
        <p:nvSpPr>
          <p:cNvPr id="3085" name="Text Box 14"/>
          <p:cNvSpPr txBox="1">
            <a:spLocks noChangeArrowheads="1"/>
          </p:cNvSpPr>
          <p:nvPr/>
        </p:nvSpPr>
        <p:spPr bwMode="auto">
          <a:xfrm>
            <a:off x="7335838" y="4356100"/>
            <a:ext cx="903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(3.2c)</a:t>
            </a:r>
          </a:p>
        </p:txBody>
      </p:sp>
      <p:sp>
        <p:nvSpPr>
          <p:cNvPr id="3086" name="Text Box 15"/>
          <p:cNvSpPr txBox="1">
            <a:spLocks noChangeArrowheads="1"/>
          </p:cNvSpPr>
          <p:nvPr/>
        </p:nvSpPr>
        <p:spPr bwMode="auto">
          <a:xfrm>
            <a:off x="2054225" y="2711450"/>
            <a:ext cx="311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/>
              <a:t>.</a:t>
            </a:r>
          </a:p>
        </p:txBody>
      </p:sp>
      <p:sp>
        <p:nvSpPr>
          <p:cNvPr id="3087" name="Text Box 16"/>
          <p:cNvSpPr txBox="1">
            <a:spLocks noChangeArrowheads="1"/>
          </p:cNvSpPr>
          <p:nvPr/>
        </p:nvSpPr>
        <p:spPr bwMode="auto">
          <a:xfrm>
            <a:off x="1357313" y="1363663"/>
            <a:ext cx="311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/>
              <a:t>.</a:t>
            </a:r>
          </a:p>
        </p:txBody>
      </p:sp>
      <p:sp>
        <p:nvSpPr>
          <p:cNvPr id="3088" name="Text Box 17"/>
          <p:cNvSpPr txBox="1">
            <a:spLocks noChangeArrowheads="1"/>
          </p:cNvSpPr>
          <p:nvPr/>
        </p:nvSpPr>
        <p:spPr bwMode="auto">
          <a:xfrm>
            <a:off x="1997075" y="4035425"/>
            <a:ext cx="311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64605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smtClean="0">
                <a:solidFill>
                  <a:srgbClr val="0000FF"/>
                </a:solidFill>
              </a:rPr>
              <a:t>Thermal Resistance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0050" y="3492500"/>
            <a:ext cx="8458200" cy="1716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Compare with equations 3.2a-3.2c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The temperature difference is the “potential” or </a:t>
            </a:r>
            <a:r>
              <a:rPr lang="en-US" i="1" smtClean="0"/>
              <a:t>driving force</a:t>
            </a:r>
            <a:r>
              <a:rPr lang="en-US" smtClean="0"/>
              <a:t> for the heat flow and the combinations of thermal conductivity, convection coefficient, thickness and area of material act as a </a:t>
            </a:r>
            <a:r>
              <a:rPr lang="en-US" i="1" smtClean="0"/>
              <a:t>resistance</a:t>
            </a:r>
            <a:r>
              <a:rPr lang="en-US" smtClean="0"/>
              <a:t> to this flow:</a:t>
            </a:r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288925" y="1230313"/>
            <a:ext cx="8609013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>
                <a:latin typeface="Arial" charset="0"/>
              </a:rPr>
              <a:t>We can use this electrical analogy to represent heat transfer problems using the concept of </a:t>
            </a:r>
            <a:r>
              <a:rPr lang="en-US" sz="2000" i="1">
                <a:solidFill>
                  <a:srgbClr val="FF3300"/>
                </a:solidFill>
                <a:latin typeface="Arial" charset="0"/>
              </a:rPr>
              <a:t>a thermal circuit</a:t>
            </a:r>
            <a:r>
              <a:rPr lang="en-US" sz="2000">
                <a:latin typeface="Arial" charset="0"/>
              </a:rPr>
              <a:t> (equivalent to an electrical circuit).</a:t>
            </a: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/>
        </p:nvGraphicFramePr>
        <p:xfrm>
          <a:off x="2057400" y="5410200"/>
          <a:ext cx="455930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4" imgW="2019240" imgH="368280" progId="Equation.3">
                  <p:embed/>
                </p:oleObj>
              </mc:Choice>
              <mc:Fallback>
                <p:oleObj name="Equation" r:id="rId4" imgW="20192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410200"/>
                        <a:ext cx="4559300" cy="833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6"/>
          <p:cNvGraphicFramePr>
            <a:graphicFrameLocks noChangeAspect="1"/>
          </p:cNvGraphicFramePr>
          <p:nvPr/>
        </p:nvGraphicFramePr>
        <p:xfrm>
          <a:off x="1862138" y="2198688"/>
          <a:ext cx="5424487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6" imgW="1981080" imgH="419040" progId="Equation.3">
                  <p:embed/>
                </p:oleObj>
              </mc:Choice>
              <mc:Fallback>
                <p:oleObj name="Equation" r:id="rId6" imgW="19810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2138" y="2198688"/>
                        <a:ext cx="5424487" cy="1147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965325" y="1965325"/>
            <a:ext cx="311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73029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5410200"/>
            <a:ext cx="3886200" cy="1303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(without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" y="12954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3.2.1 Thermal resistances &amp; Thermal circuits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1676400"/>
            <a:ext cx="7620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600"/>
              </a:spcAft>
              <a:buFontTx/>
              <a:buChar char="-"/>
            </a:pPr>
            <a:r>
              <a:rPr lang="en-GB" sz="1600" dirty="0" smtClean="0">
                <a:solidFill>
                  <a:srgbClr val="0000FF"/>
                </a:solidFill>
              </a:rPr>
              <a:t>Interestingly, there exists an analogy between the diffusion of heat and electrical charge. For example if an electrical resistance is associated with the conduction of electricity, a thermal resistance may be associated with the conduction of heat.</a:t>
            </a:r>
          </a:p>
          <a:p>
            <a:pPr marL="177800" indent="-177800">
              <a:spcAft>
                <a:spcPts val="600"/>
              </a:spcAft>
              <a:buFontTx/>
              <a:buChar char="-"/>
            </a:pPr>
            <a:r>
              <a:rPr lang="en-GB" sz="1600" dirty="0" smtClean="0">
                <a:solidFill>
                  <a:srgbClr val="0000FF"/>
                </a:solidFill>
              </a:rPr>
              <a:t> Defining thermal resistance for conduction in a plane wall: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819400"/>
            <a:ext cx="26765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4114800"/>
            <a:ext cx="26860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85800" y="3733800"/>
            <a:ext cx="434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600"/>
              </a:spcAft>
              <a:buFontTx/>
              <a:buChar char="-"/>
            </a:pPr>
            <a:r>
              <a:rPr lang="en-GB" sz="1600" dirty="0" smtClean="0">
                <a:solidFill>
                  <a:srgbClr val="0000FF"/>
                </a:solidFill>
              </a:rPr>
              <a:t>For convection :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51054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600"/>
              </a:spcAft>
              <a:buFontTx/>
              <a:buChar char="-"/>
            </a:pPr>
            <a:r>
              <a:rPr lang="en-GB" sz="1600" dirty="0" smtClean="0">
                <a:solidFill>
                  <a:srgbClr val="0000FF"/>
                </a:solidFill>
              </a:rPr>
              <a:t>For previous simplest case, thermal circuit for plane wall with adjoining fluids: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81625" y="2939133"/>
            <a:ext cx="2933775" cy="24710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465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(without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" y="12954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3.2.1 Thermal resistances &amp; Thermal circuits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" y="1905000"/>
            <a:ext cx="434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600"/>
              </a:spcAft>
              <a:buFontTx/>
              <a:buChar char="-"/>
            </a:pPr>
            <a:r>
              <a:rPr lang="en-GB" sz="1600" dirty="0" smtClean="0">
                <a:solidFill>
                  <a:srgbClr val="0000FF"/>
                </a:solidFill>
              </a:rPr>
              <a:t>In case of radiation :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362200"/>
            <a:ext cx="26860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295400" y="358140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Aft>
                <a:spcPts val="600"/>
              </a:spcAft>
            </a:pPr>
            <a:r>
              <a:rPr lang="en-GB" sz="1600" dirty="0" smtClean="0">
                <a:solidFill>
                  <a:srgbClr val="0000FF"/>
                </a:solidFill>
              </a:rPr>
              <a:t>where,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943350"/>
            <a:ext cx="30861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209800" y="4843046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FF0000"/>
                </a:solidFill>
              </a:rPr>
              <a:t>Surface temperature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48200" y="5029200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FF0000"/>
                </a:solidFill>
              </a:rPr>
              <a:t>Surrounding temperature</a:t>
            </a:r>
            <a:endParaRPr lang="en-US" sz="1600" i="1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rot="5400000" flipH="1" flipV="1">
            <a:off x="3771900" y="4610100"/>
            <a:ext cx="457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6200000" flipV="1">
            <a:off x="4419600" y="4724400"/>
            <a:ext cx="6096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562600" y="22098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sym typeface="Wingdings" pitchFamily="2" charset="2"/>
              </a:rPr>
              <a:t> (3.13)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181600" y="2743200"/>
            <a:ext cx="360000" cy="119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38800" y="37338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</a:p>
          <a:p>
            <a:r>
              <a:rPr lang="en-GB" sz="2000" dirty="0" smtClean="0">
                <a:solidFill>
                  <a:srgbClr val="FF0000"/>
                </a:solidFill>
                <a:sym typeface="Wingdings" pitchFamily="2" charset="2"/>
              </a:rPr>
              <a:t>(1.9)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5257800" y="4267200"/>
            <a:ext cx="360000" cy="119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8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(without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1295400"/>
            <a:ext cx="739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 smtClean="0"/>
              <a:t>Example: (Problem 3.2a)</a:t>
            </a:r>
          </a:p>
          <a:p>
            <a:pPr>
              <a:spcAft>
                <a:spcPts val="1200"/>
              </a:spcAft>
            </a:pPr>
            <a:r>
              <a:rPr lang="en-GB" sz="1600" dirty="0" smtClean="0"/>
              <a:t>The rear window of an automobile is defogged by passing warm air over its inner surface. If the warm air is at </a:t>
            </a:r>
            <a:r>
              <a:rPr lang="en-GB" sz="1600" i="1" dirty="0" err="1" smtClean="0"/>
              <a:t>T</a:t>
            </a:r>
            <a:r>
              <a:rPr lang="en-GB" sz="1600" i="1" baseline="-25000" dirty="0" err="1" smtClean="0">
                <a:sym typeface="Symbol"/>
              </a:rPr>
              <a:t>,i</a:t>
            </a:r>
            <a:r>
              <a:rPr lang="en-GB" sz="1600" i="1" dirty="0" smtClean="0">
                <a:sym typeface="Symbol"/>
              </a:rPr>
              <a:t> </a:t>
            </a:r>
            <a:r>
              <a:rPr lang="en-GB" sz="1600" dirty="0" smtClean="0">
                <a:sym typeface="Symbol"/>
              </a:rPr>
              <a:t>= 40C and the corresponding convection coefficient is </a:t>
            </a:r>
            <a:r>
              <a:rPr lang="en-GB" sz="1600" i="1" dirty="0" smtClean="0">
                <a:sym typeface="Symbol"/>
              </a:rPr>
              <a:t>h</a:t>
            </a:r>
            <a:r>
              <a:rPr lang="en-GB" sz="1600" i="1" baseline="-25000" dirty="0" smtClean="0">
                <a:sym typeface="Symbol"/>
              </a:rPr>
              <a:t>i</a:t>
            </a:r>
            <a:r>
              <a:rPr lang="en-GB" sz="1600" dirty="0" smtClean="0">
                <a:sym typeface="Symbol"/>
              </a:rPr>
              <a:t> = 30 W/m</a:t>
            </a:r>
            <a:r>
              <a:rPr lang="en-GB" sz="1600" baseline="30000" dirty="0" smtClean="0">
                <a:sym typeface="Symbol"/>
              </a:rPr>
              <a:t>2</a:t>
            </a:r>
            <a:r>
              <a:rPr lang="en-GB" sz="1600" dirty="0" smtClean="0">
                <a:sym typeface="Symbol"/>
              </a:rPr>
              <a:t>K, what are the inner and outer surface temperatures of 4-mm thick window glass, if the outside ambient air temperature is </a:t>
            </a:r>
            <a:r>
              <a:rPr lang="en-GB" sz="1600" i="1" dirty="0" err="1" smtClean="0"/>
              <a:t>T</a:t>
            </a:r>
            <a:r>
              <a:rPr lang="en-GB" sz="1600" i="1" baseline="-25000" dirty="0" err="1" smtClean="0">
                <a:sym typeface="Symbol"/>
              </a:rPr>
              <a:t>,o</a:t>
            </a:r>
            <a:r>
              <a:rPr lang="en-GB" sz="1600" i="1" dirty="0" smtClean="0">
                <a:sym typeface="Symbol"/>
              </a:rPr>
              <a:t> </a:t>
            </a:r>
            <a:r>
              <a:rPr lang="en-GB" sz="1600" dirty="0" smtClean="0">
                <a:sym typeface="Symbol"/>
              </a:rPr>
              <a:t>= -10C and the associated convection coefficient is </a:t>
            </a:r>
            <a:r>
              <a:rPr lang="en-GB" sz="1600" i="1" dirty="0" smtClean="0">
                <a:sym typeface="Symbol"/>
              </a:rPr>
              <a:t>h</a:t>
            </a:r>
            <a:r>
              <a:rPr lang="en-GB" sz="1600" i="1" baseline="-25000" dirty="0" smtClean="0">
                <a:sym typeface="Symbol"/>
              </a:rPr>
              <a:t>o</a:t>
            </a:r>
            <a:r>
              <a:rPr lang="en-GB" sz="1600" dirty="0" smtClean="0">
                <a:sym typeface="Symbol"/>
              </a:rPr>
              <a:t> = 65 W/m</a:t>
            </a:r>
            <a:r>
              <a:rPr lang="en-GB" sz="1600" baseline="30000" dirty="0" smtClean="0">
                <a:sym typeface="Symbol"/>
              </a:rPr>
              <a:t>2</a:t>
            </a:r>
            <a:r>
              <a:rPr lang="en-GB" sz="1600" dirty="0" smtClean="0">
                <a:sym typeface="Symbol"/>
              </a:rPr>
              <a:t>K.</a:t>
            </a:r>
          </a:p>
        </p:txBody>
      </p:sp>
    </p:spTree>
    <p:extLst>
      <p:ext uri="{BB962C8B-B14F-4D97-AF65-F5344CB8AC3E}">
        <p14:creationId xmlns:p14="http://schemas.microsoft.com/office/powerpoint/2010/main" val="385794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(without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1295400"/>
            <a:ext cx="73914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 smtClean="0"/>
              <a:t>Example (problem 3.5):</a:t>
            </a:r>
          </a:p>
          <a:p>
            <a:pPr>
              <a:spcAft>
                <a:spcPts val="1200"/>
              </a:spcAft>
            </a:pPr>
            <a:r>
              <a:rPr lang="en-GB" sz="1600" dirty="0" smtClean="0"/>
              <a:t>The walls of a refrigerator are typically constructed by sandwiching a layer of insulation between sheet metal panels. Consider a wall made from fibreglass insulation of thermal conductivity, </a:t>
            </a:r>
            <a:r>
              <a:rPr lang="en-GB" sz="1600" i="1" dirty="0" err="1" smtClean="0"/>
              <a:t>k</a:t>
            </a:r>
            <a:r>
              <a:rPr lang="en-GB" sz="1600" i="1" baseline="-25000" dirty="0" err="1" smtClean="0"/>
              <a:t>i</a:t>
            </a:r>
            <a:r>
              <a:rPr lang="en-GB" sz="1600" dirty="0" smtClean="0"/>
              <a:t> = 0.046 W/</a:t>
            </a:r>
            <a:r>
              <a:rPr lang="en-GB" sz="1600" dirty="0" err="1" smtClean="0"/>
              <a:t>mK</a:t>
            </a:r>
            <a:r>
              <a:rPr lang="en-GB" sz="1600" dirty="0" smtClean="0"/>
              <a:t> and thickness </a:t>
            </a:r>
            <a:r>
              <a:rPr lang="en-GB" sz="1600" i="1" dirty="0" smtClean="0"/>
              <a:t>L</a:t>
            </a:r>
            <a:r>
              <a:rPr lang="en-GB" sz="1600" i="1" baseline="-25000" dirty="0" smtClean="0"/>
              <a:t>i</a:t>
            </a:r>
            <a:r>
              <a:rPr lang="en-GB" sz="1600" dirty="0" smtClean="0"/>
              <a:t> = 50 mm and steel panels, each of thermal conductivity </a:t>
            </a:r>
            <a:r>
              <a:rPr lang="en-GB" sz="1600" i="1" dirty="0" err="1" smtClean="0"/>
              <a:t>k</a:t>
            </a:r>
            <a:r>
              <a:rPr lang="en-GB" sz="1600" i="1" baseline="-25000" dirty="0" err="1" smtClean="0"/>
              <a:t>p</a:t>
            </a:r>
            <a:r>
              <a:rPr lang="en-GB" sz="1600" dirty="0" smtClean="0"/>
              <a:t> = 60 W/</a:t>
            </a:r>
            <a:r>
              <a:rPr lang="en-GB" sz="1600" dirty="0" err="1" smtClean="0"/>
              <a:t>mK</a:t>
            </a:r>
            <a:r>
              <a:rPr lang="en-GB" sz="1600" dirty="0" smtClean="0"/>
              <a:t> and thickness </a:t>
            </a:r>
            <a:r>
              <a:rPr lang="en-GB" sz="1600" i="1" dirty="0" err="1" smtClean="0"/>
              <a:t>L</a:t>
            </a:r>
            <a:r>
              <a:rPr lang="en-GB" sz="1600" i="1" baseline="-25000" dirty="0" err="1" smtClean="0"/>
              <a:t>p</a:t>
            </a:r>
            <a:r>
              <a:rPr lang="en-GB" sz="1600" dirty="0" smtClean="0"/>
              <a:t> = 3 mm. If the wall separates refrigerated air at </a:t>
            </a:r>
            <a:r>
              <a:rPr lang="en-GB" sz="1600" dirty="0" err="1" smtClean="0"/>
              <a:t>T</a:t>
            </a:r>
            <a:r>
              <a:rPr lang="en-GB" sz="1600" baseline="-25000" dirty="0" err="1" smtClean="0">
                <a:sym typeface="Symbol"/>
              </a:rPr>
              <a:t>,o</a:t>
            </a:r>
            <a:r>
              <a:rPr lang="en-GB" sz="1600" baseline="-25000" dirty="0" smtClean="0">
                <a:sym typeface="Symbol"/>
              </a:rPr>
              <a:t> </a:t>
            </a:r>
            <a:r>
              <a:rPr lang="en-GB" sz="1600" dirty="0" smtClean="0">
                <a:sym typeface="Symbol"/>
              </a:rPr>
              <a:t>= 25C, what is the heat gain per unit surface area ?</a:t>
            </a:r>
          </a:p>
          <a:p>
            <a:pPr>
              <a:spcAft>
                <a:spcPts val="1200"/>
              </a:spcAft>
            </a:pPr>
            <a:r>
              <a:rPr lang="en-GB" sz="1600" dirty="0" smtClean="0">
                <a:sym typeface="Symbol"/>
              </a:rPr>
              <a:t>Coefficients associated with natural convection at the inner and outer surfaces can be approximated as </a:t>
            </a:r>
            <a:r>
              <a:rPr lang="en-GB" sz="1600" i="1" dirty="0" smtClean="0">
                <a:sym typeface="Symbol"/>
              </a:rPr>
              <a:t>h</a:t>
            </a:r>
            <a:r>
              <a:rPr lang="en-GB" sz="1600" i="1" baseline="-25000" dirty="0" smtClean="0">
                <a:sym typeface="Symbol"/>
              </a:rPr>
              <a:t>i</a:t>
            </a:r>
            <a:r>
              <a:rPr lang="en-GB" sz="1600" dirty="0" smtClean="0">
                <a:sym typeface="Symbol"/>
              </a:rPr>
              <a:t> = </a:t>
            </a:r>
            <a:r>
              <a:rPr lang="en-GB" sz="1600" i="1" dirty="0" smtClean="0">
                <a:sym typeface="Symbol"/>
              </a:rPr>
              <a:t>h</a:t>
            </a:r>
            <a:r>
              <a:rPr lang="en-GB" sz="1600" i="1" baseline="-25000" dirty="0" smtClean="0">
                <a:sym typeface="Symbol"/>
              </a:rPr>
              <a:t>o</a:t>
            </a:r>
            <a:r>
              <a:rPr lang="en-GB" sz="1600" dirty="0" smtClean="0">
                <a:sym typeface="Symbol"/>
              </a:rPr>
              <a:t> = 5 W/m</a:t>
            </a:r>
            <a:r>
              <a:rPr lang="en-GB" sz="1600" baseline="30000" dirty="0" smtClean="0">
                <a:sym typeface="Symbol"/>
              </a:rPr>
              <a:t>2</a:t>
            </a:r>
            <a:r>
              <a:rPr lang="en-GB" sz="1600" dirty="0" smtClean="0">
                <a:sym typeface="Symbol"/>
              </a:rPr>
              <a:t>K</a:t>
            </a:r>
            <a:endParaRPr lang="en-GB" sz="1600" dirty="0" smtClean="0"/>
          </a:p>
          <a:p>
            <a:pPr>
              <a:spcAft>
                <a:spcPts val="12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17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(without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09600" y="1258669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3.2.2 The composite wall (with negligible contact resistance)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00200"/>
            <a:ext cx="6324600" cy="4885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407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78FBBA4-566A-4EF2-B089-B71F8A8A461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914400" y="228600"/>
            <a:ext cx="8001000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dirty="0" smtClean="0">
                <a:solidFill>
                  <a:srgbClr val="FF0000"/>
                </a:solidFill>
              </a:rPr>
              <a:t>INTRODUCTION</a:t>
            </a:r>
            <a:r>
              <a:rPr lang="en-US" altLang="en-US" dirty="0" smtClean="0">
                <a:solidFill>
                  <a:srgbClr val="FF0000"/>
                </a:solidFill>
              </a:rPr>
              <a:t> TO HEAT TRANSFER</a:t>
            </a: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609600" y="1012825"/>
            <a:ext cx="807720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CC00CC"/>
                </a:solidFill>
              </a:rPr>
              <a:t>Heat:</a:t>
            </a:r>
            <a:r>
              <a:rPr lang="en-US" altLang="en-US" sz="2000" b="0" dirty="0"/>
              <a:t> The form of energy that can be transferred from one system to another as a result of temperature difference. </a:t>
            </a:r>
          </a:p>
          <a:p>
            <a:pPr eaLnBrk="1" hangingPunct="1"/>
            <a:r>
              <a:rPr lang="en-US" altLang="en-US" sz="2000" dirty="0">
                <a:solidFill>
                  <a:srgbClr val="CC00CC"/>
                </a:solidFill>
              </a:rPr>
              <a:t>Thermodynamics</a:t>
            </a:r>
            <a:r>
              <a:rPr lang="en-US" altLang="en-US" sz="2000" b="0" dirty="0"/>
              <a:t> </a:t>
            </a:r>
            <a:r>
              <a:rPr lang="tr-TR" altLang="en-US" sz="2000" b="0" dirty="0"/>
              <a:t>is </a:t>
            </a:r>
            <a:r>
              <a:rPr lang="en-US" altLang="en-US" sz="2000" b="0" dirty="0"/>
              <a:t>concerned with the </a:t>
            </a:r>
            <a:r>
              <a:rPr lang="en-US" altLang="en-US" sz="2000" b="0" i="1" dirty="0">
                <a:solidFill>
                  <a:srgbClr val="0000FF"/>
                </a:solidFill>
              </a:rPr>
              <a:t>amount</a:t>
            </a:r>
            <a:r>
              <a:rPr lang="en-US" altLang="en-US" sz="2000" b="0" i="1" dirty="0"/>
              <a:t> </a:t>
            </a:r>
            <a:r>
              <a:rPr lang="en-US" altLang="en-US" sz="2000" b="0" dirty="0"/>
              <a:t>of heat transfer as a system undergoes a process from one equilibrium state to another. </a:t>
            </a:r>
          </a:p>
          <a:p>
            <a:pPr eaLnBrk="1" hangingPunct="1"/>
            <a:r>
              <a:rPr lang="en-US" altLang="en-US" sz="2000" dirty="0">
                <a:solidFill>
                  <a:srgbClr val="CC00CC"/>
                </a:solidFill>
              </a:rPr>
              <a:t>Heat Transfer</a:t>
            </a:r>
            <a:r>
              <a:rPr lang="en-US" altLang="en-US" sz="2000" b="0" dirty="0"/>
              <a:t> deals with the determination of the </a:t>
            </a:r>
            <a:r>
              <a:rPr lang="en-US" altLang="en-US" sz="2000" b="0" i="1" dirty="0">
                <a:solidFill>
                  <a:srgbClr val="0000FF"/>
                </a:solidFill>
              </a:rPr>
              <a:t>rates</a:t>
            </a:r>
            <a:r>
              <a:rPr lang="en-US" altLang="en-US" sz="2000" b="0" i="1" dirty="0"/>
              <a:t> </a:t>
            </a:r>
            <a:r>
              <a:rPr lang="en-US" altLang="en-US" sz="2000" b="0" dirty="0"/>
              <a:t>of such energy transfers as well as variation of temperature.  </a:t>
            </a:r>
          </a:p>
          <a:p>
            <a:pPr eaLnBrk="1" hangingPunct="1"/>
            <a:r>
              <a:rPr lang="en-US" altLang="en-US" sz="2000" b="0" dirty="0"/>
              <a:t>The transfer of energy as heat is always from the higher-temperature medium to the lower-temperature one. </a:t>
            </a:r>
          </a:p>
          <a:p>
            <a:pPr eaLnBrk="1" hangingPunct="1"/>
            <a:r>
              <a:rPr lang="en-US" altLang="en-US" sz="2000" b="0" dirty="0"/>
              <a:t>Heat transfer stops when the two mediums reach the same temperature.</a:t>
            </a:r>
          </a:p>
          <a:p>
            <a:pPr eaLnBrk="1" hangingPunct="1"/>
            <a:r>
              <a:rPr lang="en-US" altLang="en-US" sz="2000" b="0" dirty="0"/>
              <a:t>Heat can be transferred in three different modes: </a:t>
            </a:r>
          </a:p>
          <a:p>
            <a:pPr eaLnBrk="1" hangingPunct="1">
              <a:buFontTx/>
              <a:buNone/>
            </a:pPr>
            <a:r>
              <a:rPr lang="tr-TR" altLang="en-US" sz="2000" i="1" dirty="0">
                <a:solidFill>
                  <a:srgbClr val="33CC33"/>
                </a:solidFill>
              </a:rPr>
              <a:t>            </a:t>
            </a:r>
            <a:r>
              <a:rPr lang="en-US" altLang="en-US" sz="2000" b="1" i="1" dirty="0">
                <a:solidFill>
                  <a:srgbClr val="0000FF"/>
                </a:solidFill>
              </a:rPr>
              <a:t>conduction, convection,</a:t>
            </a:r>
            <a:r>
              <a:rPr lang="en-US" altLang="en-US" sz="2000" b="1" dirty="0">
                <a:solidFill>
                  <a:srgbClr val="0000FF"/>
                </a:solidFill>
              </a:rPr>
              <a:t> </a:t>
            </a:r>
            <a:r>
              <a:rPr lang="en-US" altLang="en-US" sz="2000" b="1" i="1" dirty="0">
                <a:solidFill>
                  <a:srgbClr val="0000FF"/>
                </a:solidFill>
              </a:rPr>
              <a:t>radiation</a:t>
            </a:r>
            <a:endParaRPr lang="tr-TR" altLang="en-US" sz="2000" b="1" i="1" dirty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000" b="0" dirty="0">
                <a:solidFill>
                  <a:srgbClr val="663300"/>
                </a:solidFill>
              </a:rPr>
              <a:t>All modes of heat</a:t>
            </a:r>
            <a:r>
              <a:rPr lang="tr-TR" altLang="en-US" sz="2000" b="0" dirty="0">
                <a:solidFill>
                  <a:srgbClr val="663300"/>
                </a:solidFill>
              </a:rPr>
              <a:t> </a:t>
            </a:r>
            <a:r>
              <a:rPr lang="en-US" altLang="en-US" sz="2000" b="0" dirty="0">
                <a:solidFill>
                  <a:srgbClr val="663300"/>
                </a:solidFill>
              </a:rPr>
              <a:t>transfer require the </a:t>
            </a:r>
            <a:r>
              <a:rPr lang="tr-TR" altLang="en-US" sz="2000" b="0" dirty="0">
                <a:solidFill>
                  <a:srgbClr val="663300"/>
                </a:solidFill>
              </a:rPr>
              <a:t>e</a:t>
            </a:r>
            <a:r>
              <a:rPr lang="en-US" altLang="en-US" sz="2000" b="0" dirty="0" err="1">
                <a:solidFill>
                  <a:srgbClr val="663300"/>
                </a:solidFill>
              </a:rPr>
              <a:t>xistence</a:t>
            </a:r>
            <a:r>
              <a:rPr lang="en-US" altLang="en-US" sz="2000" b="0" dirty="0">
                <a:solidFill>
                  <a:srgbClr val="663300"/>
                </a:solidFill>
              </a:rPr>
              <a:t> of a temperature difference.</a:t>
            </a:r>
          </a:p>
        </p:txBody>
      </p:sp>
    </p:spTree>
    <p:extLst>
      <p:ext uri="{BB962C8B-B14F-4D97-AF65-F5344CB8AC3E}">
        <p14:creationId xmlns:p14="http://schemas.microsoft.com/office/powerpoint/2010/main" val="34139172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(without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752600"/>
            <a:ext cx="4635924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343400" y="144780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Composite wall with negligible contact resistance:</a:t>
            </a:r>
            <a:endParaRPr lang="en-US" sz="1600" b="1" dirty="0">
              <a:solidFill>
                <a:srgbClr val="0000FF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0537" y="1981200"/>
            <a:ext cx="17512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2895600"/>
            <a:ext cx="396864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4419600" y="2709446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where,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95800" y="4114800"/>
            <a:ext cx="419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Overall heat transfer coefficient:</a:t>
            </a:r>
            <a:endParaRPr lang="en-US" sz="1600" b="1" dirty="0">
              <a:solidFill>
                <a:srgbClr val="0000FF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3001" y="4557713"/>
            <a:ext cx="2161199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4495800" y="556260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* A modified form of Newton’s Law of cooling to encompass multiple resistances to heat transfer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600" y="1258669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composite wall (series type)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74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200" smtClean="0">
                <a:solidFill>
                  <a:srgbClr val="0000FF"/>
                </a:solidFill>
              </a:rPr>
              <a:t>Composite Walls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90538" y="1628775"/>
            <a:ext cx="81184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SzPct val="120000"/>
              <a:buFont typeface="Symbol" pitchFamily="18" charset="2"/>
              <a:buNone/>
            </a:pPr>
            <a:r>
              <a:rPr lang="en-US" sz="2000" b="1" i="1">
                <a:solidFill>
                  <a:schemeClr val="accent2"/>
                </a:solidFill>
                <a:latin typeface="Arial" charset="0"/>
              </a:rPr>
              <a:t>What is the heat transfer rate for this system?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458788" y="3317875"/>
            <a:ext cx="2208212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charset="0"/>
              </a:rPr>
              <a:t>Alternatively</a:t>
            </a:r>
          </a:p>
        </p:txBody>
      </p:sp>
      <p:graphicFrame>
        <p:nvGraphicFramePr>
          <p:cNvPr id="6146" name="Object 7"/>
          <p:cNvGraphicFramePr>
            <a:graphicFrameLocks noChangeAspect="1"/>
          </p:cNvGraphicFramePr>
          <p:nvPr/>
        </p:nvGraphicFramePr>
        <p:xfrm>
          <a:off x="3867150" y="2624138"/>
          <a:ext cx="3084513" cy="134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4" imgW="1307880" imgH="571320" progId="Equation.3">
                  <p:embed/>
                </p:oleObj>
              </mc:Choice>
              <mc:Fallback>
                <p:oleObj name="Equation" r:id="rId4" imgW="1307880" imgH="571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2624138"/>
                        <a:ext cx="3084513" cy="1347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227013" y="4481513"/>
            <a:ext cx="8539162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latin typeface="Arial" charset="0"/>
              </a:rPr>
              <a:t>	where U is the </a:t>
            </a:r>
            <a:r>
              <a:rPr lang="en-US" sz="2000" i="1">
                <a:solidFill>
                  <a:srgbClr val="FF3300"/>
                </a:solidFill>
                <a:latin typeface="Arial" charset="0"/>
              </a:rPr>
              <a:t>overall heat transfer coefficient</a:t>
            </a:r>
            <a:r>
              <a:rPr lang="en-US" sz="2000">
                <a:latin typeface="Arial" charset="0"/>
              </a:rPr>
              <a:t> and </a:t>
            </a:r>
            <a:r>
              <a:rPr lang="en-US" sz="2000">
                <a:latin typeface="Symbol" pitchFamily="18" charset="2"/>
              </a:rPr>
              <a:t>D</a:t>
            </a:r>
            <a:r>
              <a:rPr lang="en-US" sz="2000">
                <a:latin typeface="Arial" charset="0"/>
              </a:rPr>
              <a:t>T the overall temperature difference.</a:t>
            </a:r>
          </a:p>
        </p:txBody>
      </p:sp>
      <p:graphicFrame>
        <p:nvGraphicFramePr>
          <p:cNvPr id="6147" name="Object 9"/>
          <p:cNvGraphicFramePr>
            <a:graphicFrameLocks noChangeAspect="1"/>
          </p:cNvGraphicFramePr>
          <p:nvPr/>
        </p:nvGraphicFramePr>
        <p:xfrm>
          <a:off x="595313" y="5267325"/>
          <a:ext cx="7510462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6" imgW="3213000" imgH="368280" progId="Equation.3">
                  <p:embed/>
                </p:oleObj>
              </mc:Choice>
              <mc:Fallback>
                <p:oleObj name="Equation" r:id="rId6" imgW="32130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13" y="5267325"/>
                        <a:ext cx="7510462" cy="858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3900488" y="2160588"/>
            <a:ext cx="311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40129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7D86E5D-5E34-4C34-B0FB-676CE64B5F62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72</a:t>
            </a:fld>
            <a:endParaRPr lang="en-US" altLang="en-US" sz="1400" smtClean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362200"/>
            <a:ext cx="9147176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838200"/>
            <a:ext cx="23447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6902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F6116F5-CBD1-440E-8B7A-A6185A52F3B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73</a:t>
            </a:fld>
            <a:endParaRPr lang="en-US" altLang="en-US" sz="140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8438"/>
            <a:ext cx="8382000" cy="639762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US" altLang="en-US" sz="3200" smtClean="0"/>
              <a:t>PROBLEM-SOLVING TECHNIQUE</a:t>
            </a:r>
            <a:endParaRPr lang="en-US" altLang="en-US" sz="3200" b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7315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smtClean="0"/>
              <a:t>Step 1: Problem Statement</a:t>
            </a:r>
          </a:p>
          <a:p>
            <a:pPr>
              <a:lnSpc>
                <a:spcPct val="90000"/>
              </a:lnSpc>
            </a:pPr>
            <a:r>
              <a:rPr lang="en-US" altLang="en-US" sz="2400" smtClean="0"/>
              <a:t>Step 2: Schematic</a:t>
            </a:r>
          </a:p>
          <a:p>
            <a:pPr>
              <a:lnSpc>
                <a:spcPct val="90000"/>
              </a:lnSpc>
            </a:pPr>
            <a:r>
              <a:rPr lang="en-US" altLang="en-US" sz="2400" smtClean="0"/>
              <a:t>Step 3: Assumptions and Approximations</a:t>
            </a:r>
          </a:p>
          <a:p>
            <a:pPr>
              <a:lnSpc>
                <a:spcPct val="90000"/>
              </a:lnSpc>
            </a:pPr>
            <a:r>
              <a:rPr lang="en-US" altLang="en-US" sz="2400" smtClean="0"/>
              <a:t>Step 4: Physical Laws</a:t>
            </a:r>
          </a:p>
          <a:p>
            <a:pPr>
              <a:lnSpc>
                <a:spcPct val="90000"/>
              </a:lnSpc>
            </a:pPr>
            <a:r>
              <a:rPr lang="en-US" altLang="en-US" sz="2400" smtClean="0"/>
              <a:t>Step 5: Properties</a:t>
            </a:r>
          </a:p>
          <a:p>
            <a:pPr>
              <a:lnSpc>
                <a:spcPct val="90000"/>
              </a:lnSpc>
            </a:pPr>
            <a:r>
              <a:rPr lang="en-US" altLang="en-US" sz="2400" smtClean="0"/>
              <a:t>Step 6: Calculations</a:t>
            </a:r>
          </a:p>
          <a:p>
            <a:pPr>
              <a:lnSpc>
                <a:spcPct val="90000"/>
              </a:lnSpc>
            </a:pPr>
            <a:r>
              <a:rPr lang="en-US" altLang="en-US" sz="2400" smtClean="0"/>
              <a:t>Step 7: Reasoning, Verification, and Discussion</a:t>
            </a:r>
          </a:p>
        </p:txBody>
      </p:sp>
    </p:spTree>
    <p:extLst>
      <p:ext uri="{BB962C8B-B14F-4D97-AF65-F5344CB8AC3E}">
        <p14:creationId xmlns:p14="http://schemas.microsoft.com/office/powerpoint/2010/main" val="24548942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7F675E9-A3B6-4502-8532-58357B947A89}" type="slidenum">
              <a:rPr lang="en-US" altLang="en-US" sz="1400" smtClean="0">
                <a:solidFill>
                  <a:srgbClr val="000000"/>
                </a:solidFill>
                <a:ea typeface="Microsoft YaHei" panose="020B0503020204020204" pitchFamily="34" charset="-122"/>
              </a:rPr>
              <a:pPr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74</a:t>
            </a:fld>
            <a:endParaRPr lang="en-US" altLang="en-US" sz="1400" smtClean="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  <p:sp>
        <p:nvSpPr>
          <p:cNvPr id="5017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22300" y="26988"/>
            <a:ext cx="7050088" cy="636587"/>
          </a:xfrm>
        </p:spPr>
        <p:txBody>
          <a:bodyPr lIns="81638" tIns="42452" rIns="81638" bIns="42452"/>
          <a:lstStyle/>
          <a:p>
            <a:pPr eaLnBrk="1">
              <a:buSzPct val="45000"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altLang="en-US" sz="3628" u="sng"/>
              <a:t>Review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76225" y="830263"/>
            <a:ext cx="7880350" cy="5045075"/>
          </a:xfrm>
        </p:spPr>
        <p:txBody>
          <a:bodyPr lIns="81638" tIns="42452" rIns="81638" bIns="42452"/>
          <a:lstStyle/>
          <a:p>
            <a:pPr marL="552968" indent="-550088" eaLnBrk="1">
              <a:lnSpc>
                <a:spcPct val="80000"/>
              </a:lnSpc>
              <a:spcBef>
                <a:spcPts val="726"/>
              </a:spcBef>
              <a:spcAft>
                <a:spcPct val="0"/>
              </a:spcAft>
              <a:buClrTx/>
              <a:buFontTx/>
              <a:buNone/>
              <a:tabLst>
                <a:tab pos="552968" algn="l"/>
                <a:tab pos="655210" algn="l"/>
                <a:tab pos="1069936" algn="l"/>
                <a:tab pos="1484662" algn="l"/>
                <a:tab pos="1899388" algn="l"/>
                <a:tab pos="2314115" algn="l"/>
                <a:tab pos="2728841" algn="l"/>
                <a:tab pos="3143567" algn="l"/>
                <a:tab pos="3558293" algn="l"/>
                <a:tab pos="3973019" algn="l"/>
                <a:tab pos="4387745" algn="l"/>
                <a:tab pos="4802471" algn="l"/>
                <a:tab pos="5217197" algn="l"/>
                <a:tab pos="5631924" algn="l"/>
                <a:tab pos="6046650" algn="l"/>
                <a:tab pos="6461376" algn="l"/>
                <a:tab pos="6876102" algn="l"/>
                <a:tab pos="7290828" algn="l"/>
                <a:tab pos="7705554" algn="l"/>
                <a:tab pos="8120280" algn="l"/>
                <a:tab pos="8535006" algn="l"/>
              </a:tabLst>
              <a:defRPr/>
            </a:pPr>
            <a:r>
              <a:rPr lang="en-US" altLang="en-US" b="1" i="1" smtClean="0"/>
              <a:t>Describe the three kinds of heat transfer</a:t>
            </a:r>
            <a:r>
              <a:rPr lang="en-US" altLang="en-US" smtClean="0"/>
              <a:t>.</a:t>
            </a:r>
          </a:p>
          <a:p>
            <a:pPr marL="552968" indent="-550088" eaLnBrk="1">
              <a:lnSpc>
                <a:spcPct val="80000"/>
              </a:lnSpc>
              <a:spcBef>
                <a:spcPts val="635"/>
              </a:spcBef>
              <a:spcAft>
                <a:spcPct val="0"/>
              </a:spcAft>
              <a:buClrTx/>
              <a:buFontTx/>
              <a:buNone/>
              <a:tabLst>
                <a:tab pos="552968" algn="l"/>
                <a:tab pos="655210" algn="l"/>
                <a:tab pos="1069936" algn="l"/>
                <a:tab pos="1484662" algn="l"/>
                <a:tab pos="1899388" algn="l"/>
                <a:tab pos="2314115" algn="l"/>
                <a:tab pos="2728841" algn="l"/>
                <a:tab pos="3143567" algn="l"/>
                <a:tab pos="3558293" algn="l"/>
                <a:tab pos="3973019" algn="l"/>
                <a:tab pos="4387745" algn="l"/>
                <a:tab pos="4802471" algn="l"/>
                <a:tab pos="5217197" algn="l"/>
                <a:tab pos="5631924" algn="l"/>
                <a:tab pos="6046650" algn="l"/>
                <a:tab pos="6461376" algn="l"/>
                <a:tab pos="6876102" algn="l"/>
                <a:tab pos="7290828" algn="l"/>
                <a:tab pos="7705554" algn="l"/>
                <a:tab pos="8120280" algn="l"/>
                <a:tab pos="8535006" algn="l"/>
              </a:tabLst>
              <a:defRPr/>
            </a:pPr>
            <a:endParaRPr lang="en-US" altLang="en-US" sz="2540"/>
          </a:p>
          <a:p>
            <a:pPr marL="895693" lvl="1" indent="-480967" eaLnBrk="1">
              <a:lnSpc>
                <a:spcPct val="80000"/>
              </a:lnSpc>
              <a:spcBef>
                <a:spcPts val="635"/>
              </a:spcBef>
              <a:spcAft>
                <a:spcPct val="0"/>
              </a:spcAft>
              <a:buClr>
                <a:srgbClr val="3333CC"/>
              </a:buClr>
              <a:buFont typeface="Times New Roman" panose="02020603050405020304" pitchFamily="18" charset="0"/>
              <a:buAutoNum type="alphaLcPeriod"/>
              <a:tabLst>
                <a:tab pos="552968" algn="l"/>
                <a:tab pos="655210" algn="l"/>
                <a:tab pos="1069936" algn="l"/>
                <a:tab pos="1484662" algn="l"/>
                <a:tab pos="1899388" algn="l"/>
                <a:tab pos="2314115" algn="l"/>
                <a:tab pos="2728841" algn="l"/>
                <a:tab pos="3143567" algn="l"/>
                <a:tab pos="3558293" algn="l"/>
                <a:tab pos="3973019" algn="l"/>
                <a:tab pos="4387745" algn="l"/>
                <a:tab pos="4802471" algn="l"/>
                <a:tab pos="5217197" algn="l"/>
                <a:tab pos="5631924" algn="l"/>
                <a:tab pos="6046650" algn="l"/>
                <a:tab pos="6461376" algn="l"/>
                <a:tab pos="6876102" algn="l"/>
                <a:tab pos="7290828" algn="l"/>
                <a:tab pos="7705554" algn="l"/>
                <a:tab pos="8120280" algn="l"/>
                <a:tab pos="8535006" algn="l"/>
              </a:tabLst>
              <a:defRPr/>
            </a:pPr>
            <a:r>
              <a:rPr lang="en-US" altLang="en-US" b="1" smtClean="0">
                <a:solidFill>
                  <a:srgbClr val="3333CC"/>
                </a:solidFill>
              </a:rPr>
              <a:t>Conduction</a:t>
            </a:r>
            <a:r>
              <a:rPr lang="en-US" altLang="en-US" smtClean="0">
                <a:solidFill>
                  <a:srgbClr val="3333CC"/>
                </a:solidFill>
              </a:rPr>
              <a:t> – transfer of heat energy from one particle to another by direct contact.   (Primarily in solids)</a:t>
            </a:r>
          </a:p>
          <a:p>
            <a:pPr marL="895693" lvl="1" indent="-480967" eaLnBrk="1">
              <a:lnSpc>
                <a:spcPct val="80000"/>
              </a:lnSpc>
              <a:spcBef>
                <a:spcPts val="635"/>
              </a:spcBef>
              <a:spcAft>
                <a:spcPct val="0"/>
              </a:spcAft>
              <a:buClr>
                <a:srgbClr val="3333CC"/>
              </a:buClr>
              <a:buFont typeface="Times New Roman" panose="02020603050405020304" pitchFamily="18" charset="0"/>
              <a:buAutoNum type="alphaLcPeriod"/>
              <a:tabLst>
                <a:tab pos="552968" algn="l"/>
                <a:tab pos="655210" algn="l"/>
                <a:tab pos="1069936" algn="l"/>
                <a:tab pos="1484662" algn="l"/>
                <a:tab pos="1899388" algn="l"/>
                <a:tab pos="2314115" algn="l"/>
                <a:tab pos="2728841" algn="l"/>
                <a:tab pos="3143567" algn="l"/>
                <a:tab pos="3558293" algn="l"/>
                <a:tab pos="3973019" algn="l"/>
                <a:tab pos="4387745" algn="l"/>
                <a:tab pos="4802471" algn="l"/>
                <a:tab pos="5217197" algn="l"/>
                <a:tab pos="5631924" algn="l"/>
                <a:tab pos="6046650" algn="l"/>
                <a:tab pos="6461376" algn="l"/>
                <a:tab pos="6876102" algn="l"/>
                <a:tab pos="7290828" algn="l"/>
                <a:tab pos="7705554" algn="l"/>
                <a:tab pos="8120280" algn="l"/>
                <a:tab pos="8535006" algn="l"/>
              </a:tabLst>
              <a:defRPr/>
            </a:pPr>
            <a:r>
              <a:rPr lang="en-US" altLang="en-US" b="1" smtClean="0">
                <a:solidFill>
                  <a:srgbClr val="3333CC"/>
                </a:solidFill>
              </a:rPr>
              <a:t>Convection</a:t>
            </a:r>
            <a:r>
              <a:rPr lang="en-US" altLang="en-US" smtClean="0">
                <a:solidFill>
                  <a:srgbClr val="3333CC"/>
                </a:solidFill>
              </a:rPr>
              <a:t> – transfer of heat energy in fluids-gases and liquids) through the bulk movement of matter from one place to another.  (Produces currents) </a:t>
            </a:r>
          </a:p>
          <a:p>
            <a:pPr marL="895693" lvl="1" indent="-480967" eaLnBrk="1">
              <a:lnSpc>
                <a:spcPct val="80000"/>
              </a:lnSpc>
              <a:spcBef>
                <a:spcPts val="635"/>
              </a:spcBef>
              <a:spcAft>
                <a:spcPct val="0"/>
              </a:spcAft>
              <a:buClr>
                <a:srgbClr val="3333CC"/>
              </a:buClr>
              <a:buFont typeface="Times New Roman" panose="02020603050405020304" pitchFamily="18" charset="0"/>
              <a:buAutoNum type="alphaLcPeriod"/>
              <a:tabLst>
                <a:tab pos="552968" algn="l"/>
                <a:tab pos="655210" algn="l"/>
                <a:tab pos="1069936" algn="l"/>
                <a:tab pos="1484662" algn="l"/>
                <a:tab pos="1899388" algn="l"/>
                <a:tab pos="2314115" algn="l"/>
                <a:tab pos="2728841" algn="l"/>
                <a:tab pos="3143567" algn="l"/>
                <a:tab pos="3558293" algn="l"/>
                <a:tab pos="3973019" algn="l"/>
                <a:tab pos="4387745" algn="l"/>
                <a:tab pos="4802471" algn="l"/>
                <a:tab pos="5217197" algn="l"/>
                <a:tab pos="5631924" algn="l"/>
                <a:tab pos="6046650" algn="l"/>
                <a:tab pos="6461376" algn="l"/>
                <a:tab pos="6876102" algn="l"/>
                <a:tab pos="7290828" algn="l"/>
                <a:tab pos="7705554" algn="l"/>
                <a:tab pos="8120280" algn="l"/>
                <a:tab pos="8535006" algn="l"/>
              </a:tabLst>
              <a:defRPr/>
            </a:pPr>
            <a:r>
              <a:rPr lang="en-US" altLang="en-US" b="1" smtClean="0">
                <a:solidFill>
                  <a:srgbClr val="3333CC"/>
                </a:solidFill>
              </a:rPr>
              <a:t>Radiation – </a:t>
            </a:r>
            <a:r>
              <a:rPr lang="en-US" altLang="en-US" smtClean="0">
                <a:solidFill>
                  <a:srgbClr val="3333CC"/>
                </a:solidFill>
              </a:rPr>
              <a:t>transfer of energy through electromagnetic waves.  (Matter is not required!)  (Radiant &amp; infrared radiation from the sun)</a:t>
            </a:r>
          </a:p>
        </p:txBody>
      </p:sp>
    </p:spTree>
    <p:extLst>
      <p:ext uri="{BB962C8B-B14F-4D97-AF65-F5344CB8AC3E}">
        <p14:creationId xmlns:p14="http://schemas.microsoft.com/office/powerpoint/2010/main" val="25730961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348CBE5-5C98-4986-8D50-BFD42E31554B}" type="slidenum">
              <a:rPr lang="en-US" altLang="en-US" sz="1400" smtClean="0">
                <a:solidFill>
                  <a:srgbClr val="000000"/>
                </a:solidFill>
                <a:ea typeface="Microsoft YaHei" panose="020B0503020204020204" pitchFamily="34" charset="-122"/>
              </a:rPr>
              <a:pPr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75</a:t>
            </a:fld>
            <a:endParaRPr lang="en-US" altLang="en-US" sz="1400" smtClean="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22300" y="138113"/>
            <a:ext cx="2073275" cy="830262"/>
          </a:xfrm>
        </p:spPr>
        <p:txBody>
          <a:bodyPr lIns="81638" tIns="42452" rIns="81638" bIns="42452"/>
          <a:lstStyle/>
          <a:p>
            <a:pPr eaLnBrk="1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altLang="en-US" sz="2540" u="sng">
                <a:latin typeface="Comic Sans MS" panose="030F0702030302020204" pitchFamily="66" charset="0"/>
              </a:rPr>
              <a:t>Conduction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84188" y="1174750"/>
            <a:ext cx="2349500" cy="317976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81638" tIns="42452" rIns="81638" bIns="42452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8165" indent="-308165">
              <a:spcBef>
                <a:spcPts val="544"/>
              </a:spcBef>
              <a:buClr>
                <a:srgbClr val="3333CC"/>
              </a:buClr>
              <a:buFont typeface="Comic Sans MS" panose="030F0702030302020204" pitchFamily="66" charset="0"/>
              <a:buChar char="•"/>
              <a:tabLst>
                <a:tab pos="308165" algn="l"/>
                <a:tab pos="410407" algn="l"/>
                <a:tab pos="825133" algn="l"/>
                <a:tab pos="1239859" algn="l"/>
                <a:tab pos="1654585" algn="l"/>
                <a:tab pos="2069311" algn="l"/>
                <a:tab pos="2484037" algn="l"/>
                <a:tab pos="2898763" algn="l"/>
                <a:tab pos="3313489" algn="l"/>
                <a:tab pos="3728215" algn="l"/>
                <a:tab pos="4142942" algn="l"/>
                <a:tab pos="4557668" algn="l"/>
                <a:tab pos="4972394" algn="l"/>
                <a:tab pos="5387120" algn="l"/>
                <a:tab pos="5801846" algn="l"/>
                <a:tab pos="6216572" algn="l"/>
                <a:tab pos="6631298" algn="l"/>
                <a:tab pos="7046024" algn="l"/>
                <a:tab pos="7460751" algn="l"/>
                <a:tab pos="7875477" algn="l"/>
                <a:tab pos="8290203" algn="l"/>
              </a:tabLst>
              <a:defRPr/>
            </a:pPr>
            <a:r>
              <a:rPr lang="en-US" altLang="en-US" sz="2177" b="1" smtClean="0">
                <a:solidFill>
                  <a:srgbClr val="3333CC"/>
                </a:solidFill>
                <a:latin typeface="Comic Sans MS" panose="030F0702030302020204" pitchFamily="66" charset="0"/>
              </a:rPr>
              <a:t>Direct contact of particles</a:t>
            </a:r>
          </a:p>
          <a:p>
            <a:pPr marL="308165" indent="-308165">
              <a:spcBef>
                <a:spcPts val="544"/>
              </a:spcBef>
              <a:buClr>
                <a:srgbClr val="3333CC"/>
              </a:buClr>
              <a:buFont typeface="Comic Sans MS" panose="030F0702030302020204" pitchFamily="66" charset="0"/>
              <a:buChar char="•"/>
              <a:tabLst>
                <a:tab pos="308165" algn="l"/>
                <a:tab pos="410407" algn="l"/>
                <a:tab pos="825133" algn="l"/>
                <a:tab pos="1239859" algn="l"/>
                <a:tab pos="1654585" algn="l"/>
                <a:tab pos="2069311" algn="l"/>
                <a:tab pos="2484037" algn="l"/>
                <a:tab pos="2898763" algn="l"/>
                <a:tab pos="3313489" algn="l"/>
                <a:tab pos="3728215" algn="l"/>
                <a:tab pos="4142942" algn="l"/>
                <a:tab pos="4557668" algn="l"/>
                <a:tab pos="4972394" algn="l"/>
                <a:tab pos="5387120" algn="l"/>
                <a:tab pos="5801846" algn="l"/>
                <a:tab pos="6216572" algn="l"/>
                <a:tab pos="6631298" algn="l"/>
                <a:tab pos="7046024" algn="l"/>
                <a:tab pos="7460751" algn="l"/>
                <a:tab pos="7875477" algn="l"/>
                <a:tab pos="8290203" algn="l"/>
              </a:tabLst>
              <a:defRPr/>
            </a:pPr>
            <a:r>
              <a:rPr lang="en-US" altLang="en-US" sz="2177" b="1" u="sng" smtClean="0">
                <a:solidFill>
                  <a:srgbClr val="3333CC"/>
                </a:solidFill>
                <a:latin typeface="Comic Sans MS" panose="030F0702030302020204" pitchFamily="66" charset="0"/>
              </a:rPr>
              <a:t>Solids</a:t>
            </a:r>
            <a:r>
              <a:rPr lang="en-US" altLang="en-US" sz="2177" b="1" smtClean="0">
                <a:solidFill>
                  <a:srgbClr val="3333CC"/>
                </a:solidFill>
                <a:latin typeface="Comic Sans MS" panose="030F0702030302020204" pitchFamily="66" charset="0"/>
              </a:rPr>
              <a:t>/liquids/gases</a:t>
            </a:r>
          </a:p>
          <a:p>
            <a:pPr marL="308165" indent="-308165">
              <a:spcBef>
                <a:spcPts val="544"/>
              </a:spcBef>
              <a:buClr>
                <a:srgbClr val="3333CC"/>
              </a:buClr>
              <a:buFont typeface="Comic Sans MS" panose="030F0702030302020204" pitchFamily="66" charset="0"/>
              <a:buChar char="•"/>
              <a:tabLst>
                <a:tab pos="308165" algn="l"/>
                <a:tab pos="410407" algn="l"/>
                <a:tab pos="825133" algn="l"/>
                <a:tab pos="1239859" algn="l"/>
                <a:tab pos="1654585" algn="l"/>
                <a:tab pos="2069311" algn="l"/>
                <a:tab pos="2484037" algn="l"/>
                <a:tab pos="2898763" algn="l"/>
                <a:tab pos="3313489" algn="l"/>
                <a:tab pos="3728215" algn="l"/>
                <a:tab pos="4142942" algn="l"/>
                <a:tab pos="4557668" algn="l"/>
                <a:tab pos="4972394" algn="l"/>
                <a:tab pos="5387120" algn="l"/>
                <a:tab pos="5801846" algn="l"/>
                <a:tab pos="6216572" algn="l"/>
                <a:tab pos="6631298" algn="l"/>
                <a:tab pos="7046024" algn="l"/>
                <a:tab pos="7460751" algn="l"/>
                <a:tab pos="7875477" algn="l"/>
                <a:tab pos="8290203" algn="l"/>
              </a:tabLst>
              <a:defRPr/>
            </a:pPr>
            <a:r>
              <a:rPr lang="en-US" altLang="en-US" sz="2177" b="1" smtClean="0">
                <a:solidFill>
                  <a:srgbClr val="3333CC"/>
                </a:solidFill>
              </a:rPr>
              <a:t>The handle of a cooking utensil</a:t>
            </a:r>
            <a:endParaRPr lang="en-US" altLang="en-US" sz="2177" b="1">
              <a:solidFill>
                <a:srgbClr val="3333CC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391150" y="1797050"/>
            <a:ext cx="2143125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MY" altLang="en-US" sz="180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971800" y="1174750"/>
            <a:ext cx="2351088" cy="40100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1638" tIns="42452" rIns="81638" bIns="42452"/>
          <a:lstStyle>
            <a:lvl1pPr marL="339725" indent="-339725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544"/>
              </a:spcBef>
              <a:buClr>
                <a:srgbClr val="990000"/>
              </a:buClr>
              <a:buFont typeface="Comic Sans MS" panose="030F0702030302020204" pitchFamily="66" charset="0"/>
              <a:buChar char="•"/>
              <a:defRPr/>
            </a:pPr>
            <a:r>
              <a:rPr lang="en-US" altLang="en-US" sz="2177" smtClean="0">
                <a:solidFill>
                  <a:srgbClr val="990000"/>
                </a:solidFill>
                <a:latin typeface="Comic Sans MS" panose="030F0702030302020204" pitchFamily="66" charset="0"/>
              </a:rPr>
              <a:t>Transfer of energy by waves</a:t>
            </a:r>
          </a:p>
          <a:p>
            <a:pPr eaLnBrk="1" hangingPunct="1">
              <a:lnSpc>
                <a:spcPct val="100000"/>
              </a:lnSpc>
              <a:spcBef>
                <a:spcPts val="544"/>
              </a:spcBef>
              <a:buClr>
                <a:srgbClr val="990000"/>
              </a:buClr>
              <a:buFont typeface="Comic Sans MS" panose="030F0702030302020204" pitchFamily="66" charset="0"/>
              <a:buChar char="•"/>
              <a:defRPr/>
            </a:pPr>
            <a:r>
              <a:rPr lang="en-US" altLang="en-US" sz="2177" smtClean="0">
                <a:solidFill>
                  <a:srgbClr val="990000"/>
                </a:solidFill>
                <a:latin typeface="Comic Sans MS" panose="030F0702030302020204" pitchFamily="66" charset="0"/>
              </a:rPr>
              <a:t>Only radiant energy that is absorbed becomes thermal energy</a:t>
            </a:r>
          </a:p>
          <a:p>
            <a:pPr eaLnBrk="1" hangingPunct="1">
              <a:lnSpc>
                <a:spcPct val="100000"/>
              </a:lnSpc>
              <a:spcBef>
                <a:spcPts val="544"/>
              </a:spcBef>
              <a:buClr>
                <a:srgbClr val="990000"/>
              </a:buClr>
              <a:buFont typeface="Comic Sans MS" panose="030F0702030302020204" pitchFamily="66" charset="0"/>
              <a:buChar char="•"/>
              <a:defRPr/>
            </a:pPr>
            <a:r>
              <a:rPr lang="en-US" altLang="en-US" sz="2177" smtClean="0">
                <a:solidFill>
                  <a:srgbClr val="990000"/>
                </a:solidFill>
                <a:latin typeface="Comic Sans MS" panose="030F0702030302020204" pitchFamily="66" charset="0"/>
              </a:rPr>
              <a:t>Lightbulb</a:t>
            </a:r>
          </a:p>
          <a:p>
            <a:pPr eaLnBrk="1" hangingPunct="1">
              <a:lnSpc>
                <a:spcPct val="100000"/>
              </a:lnSpc>
              <a:spcBef>
                <a:spcPts val="544"/>
              </a:spcBef>
              <a:buClr>
                <a:srgbClr val="990000"/>
              </a:buClr>
              <a:buFont typeface="Comic Sans MS" panose="030F0702030302020204" pitchFamily="66" charset="0"/>
              <a:buChar char="•"/>
              <a:defRPr/>
            </a:pPr>
            <a:r>
              <a:rPr lang="en-US" altLang="en-US" sz="2177" smtClean="0">
                <a:solidFill>
                  <a:srgbClr val="990000"/>
                </a:solidFill>
                <a:latin typeface="Comic Sans MS" panose="030F0702030302020204" pitchFamily="66" charset="0"/>
              </a:rPr>
              <a:t>Fireplace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461000" y="1174750"/>
            <a:ext cx="2349500" cy="43545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1638" tIns="42452" rIns="81638" bIns="42452"/>
          <a:lstStyle>
            <a:lvl1pPr marL="339725" indent="-339725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544"/>
              </a:spcBef>
              <a:buClr>
                <a:srgbClr val="008000"/>
              </a:buClr>
              <a:buFont typeface="Comic Sans MS" panose="030F0702030302020204" pitchFamily="66" charset="0"/>
              <a:buChar char="•"/>
              <a:defRPr/>
            </a:pPr>
            <a:r>
              <a:rPr lang="en-US" altLang="en-US" sz="2177" smtClean="0">
                <a:solidFill>
                  <a:srgbClr val="008000"/>
                </a:solidFill>
                <a:latin typeface="Comic Sans MS" panose="030F0702030302020204" pitchFamily="66" charset="0"/>
              </a:rPr>
              <a:t>Transfer of energy by bulk movement of matter (fluids)</a:t>
            </a:r>
          </a:p>
          <a:p>
            <a:pPr eaLnBrk="1" hangingPunct="1">
              <a:lnSpc>
                <a:spcPct val="100000"/>
              </a:lnSpc>
              <a:spcBef>
                <a:spcPts val="544"/>
              </a:spcBef>
              <a:buClr>
                <a:srgbClr val="008000"/>
              </a:buClr>
              <a:buFont typeface="Comic Sans MS" panose="030F0702030302020204" pitchFamily="66" charset="0"/>
              <a:buChar char="•"/>
              <a:defRPr/>
            </a:pPr>
            <a:r>
              <a:rPr lang="en-US" altLang="en-US" sz="2177" smtClean="0">
                <a:solidFill>
                  <a:srgbClr val="008000"/>
                </a:solidFill>
                <a:latin typeface="Comic Sans MS" panose="030F0702030302020204" pitchFamily="66" charset="0"/>
              </a:rPr>
              <a:t>Currents (wind,water)</a:t>
            </a:r>
          </a:p>
          <a:p>
            <a:pPr eaLnBrk="1" hangingPunct="1">
              <a:lnSpc>
                <a:spcPct val="100000"/>
              </a:lnSpc>
              <a:spcBef>
                <a:spcPts val="544"/>
              </a:spcBef>
              <a:buClr>
                <a:srgbClr val="008000"/>
              </a:buClr>
              <a:buFont typeface="Comic Sans MS" panose="030F0702030302020204" pitchFamily="66" charset="0"/>
              <a:buChar char="•"/>
              <a:defRPr/>
            </a:pPr>
            <a:r>
              <a:rPr lang="en-US" altLang="en-US" sz="2177" smtClean="0">
                <a:solidFill>
                  <a:srgbClr val="008000"/>
                </a:solidFill>
                <a:latin typeface="Comic Sans MS" panose="030F0702030302020204" pitchFamily="66" charset="0"/>
              </a:rPr>
              <a:t>Hot air balloon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248025" y="138113"/>
            <a:ext cx="20748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  <a:defRPr/>
            </a:pPr>
            <a:r>
              <a:rPr lang="en-US" altLang="en-US" sz="2540" u="sng" smtClean="0">
                <a:solidFill>
                  <a:srgbClr val="000000"/>
                </a:solidFill>
                <a:latin typeface="Comic Sans MS" panose="030F0702030302020204" pitchFamily="66" charset="0"/>
              </a:rPr>
              <a:t>Radiation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529263" y="138113"/>
            <a:ext cx="20732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8" tIns="42452" rIns="81638" bIns="42452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  <a:defRPr/>
            </a:pPr>
            <a:r>
              <a:rPr lang="en-US" altLang="en-US" sz="2540" u="sng" smtClean="0">
                <a:solidFill>
                  <a:srgbClr val="000000"/>
                </a:solidFill>
                <a:latin typeface="Comic Sans MS" panose="030F0702030302020204" pitchFamily="66" charset="0"/>
              </a:rPr>
              <a:t>Convection</a:t>
            </a:r>
          </a:p>
        </p:txBody>
      </p:sp>
    </p:spTree>
    <p:extLst>
      <p:ext uri="{BB962C8B-B14F-4D97-AF65-F5344CB8AC3E}">
        <p14:creationId xmlns:p14="http://schemas.microsoft.com/office/powerpoint/2010/main" val="236037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EB96BAD6-220E-44CD-9B66-72064102566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76</a:t>
            </a:fld>
            <a:endParaRPr lang="en-US" altLang="en-US" sz="1400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57912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sz="2400" dirty="0" smtClean="0"/>
              <a:t>Conduction</a:t>
            </a:r>
          </a:p>
          <a:p>
            <a:pPr lvl="1" eaLnBrk="1" hangingPunct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sz="2400" dirty="0" smtClean="0">
                <a:solidFill>
                  <a:srgbClr val="0000FF"/>
                </a:solidFill>
              </a:rPr>
              <a:t>Fourier’s law of heat conduction</a:t>
            </a:r>
          </a:p>
          <a:p>
            <a:pPr lvl="1" eaLnBrk="1" hangingPunct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sz="2400" dirty="0" smtClean="0">
                <a:solidFill>
                  <a:srgbClr val="CC00CC"/>
                </a:solidFill>
              </a:rPr>
              <a:t>Thermal Conductivity</a:t>
            </a:r>
          </a:p>
          <a:p>
            <a:pPr lvl="1" eaLnBrk="1" hangingPunct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sz="2400" dirty="0" smtClean="0">
                <a:solidFill>
                  <a:srgbClr val="CC00CC"/>
                </a:solidFill>
              </a:rPr>
              <a:t>Thermal Diffusivity</a:t>
            </a:r>
          </a:p>
          <a:p>
            <a:pPr eaLnBrk="1" hangingPunct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sz="2400" dirty="0" smtClean="0"/>
              <a:t>Convection</a:t>
            </a:r>
          </a:p>
          <a:p>
            <a:pPr lvl="1" eaLnBrk="1" hangingPunct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sz="2400" dirty="0" smtClean="0">
                <a:solidFill>
                  <a:srgbClr val="0000FF"/>
                </a:solidFill>
              </a:rPr>
              <a:t>Newton’s law of cooling</a:t>
            </a:r>
          </a:p>
          <a:p>
            <a:pPr eaLnBrk="1" hangingPunct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sz="2400" dirty="0" smtClean="0"/>
              <a:t>Radiation</a:t>
            </a:r>
          </a:p>
          <a:p>
            <a:pPr lvl="1" eaLnBrk="1" hangingPunct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sz="2400" dirty="0" smtClean="0">
                <a:solidFill>
                  <a:srgbClr val="0000FF"/>
                </a:solidFill>
              </a:rPr>
              <a:t>Stefan–Boltzmann law</a:t>
            </a:r>
          </a:p>
          <a:p>
            <a:pPr eaLnBrk="1" hangingPunct="1">
              <a:lnSpc>
                <a:spcPct val="8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altLang="en-US" sz="2400" dirty="0" smtClean="0"/>
              <a:t>Simultaneous Heat Transfer Mechanisms</a:t>
            </a:r>
          </a:p>
        </p:txBody>
      </p:sp>
      <p:sp>
        <p:nvSpPr>
          <p:cNvPr id="942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4638"/>
            <a:ext cx="2209800" cy="563562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43011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12B94CD-3681-4DA3-8558-FC8F977479E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828800" y="304800"/>
            <a:ext cx="5715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5pPr>
            <a:lvl6pPr marL="4572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6pPr>
            <a:lvl7pPr marL="9144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7pPr>
            <a:lvl8pPr marL="13716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8pPr>
            <a:lvl9pPr marL="1828800" algn="l" rtl="0" fontAlgn="base">
              <a:spcBef>
                <a:spcPct val="20000"/>
              </a:spcBef>
              <a:spcAft>
                <a:spcPct val="20000"/>
              </a:spcAft>
              <a:defRPr sz="3600" b="1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kern="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What  is Heat Transfer?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2438" y="1108075"/>
            <a:ext cx="8229600" cy="3657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0" kern="0" dirty="0" smtClean="0">
                <a:latin typeface="Times New Roman" panose="02020603050405020304" pitchFamily="18" charset="0"/>
              </a:rPr>
              <a:t>“Energy in transit due to temperature difference.”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0" i="1" kern="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Thermodynamics</a:t>
            </a:r>
            <a:r>
              <a:rPr lang="en-US" altLang="en-US" sz="2400" b="0" kern="0" dirty="0" smtClean="0">
                <a:latin typeface="Times New Roman" panose="02020603050405020304" pitchFamily="18" charset="0"/>
              </a:rPr>
              <a:t> tells us: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b="0" kern="0" dirty="0" smtClean="0">
                <a:latin typeface="Times New Roman" panose="02020603050405020304" pitchFamily="18" charset="0"/>
              </a:rPr>
              <a:t> How much heat is transferred (</a:t>
            </a:r>
            <a:r>
              <a:rPr lang="en-US" altLang="en-US" sz="2400" b="0" kern="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Q)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b="0" kern="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How much work is done (W)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b="0" kern="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Final state of the system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0" i="1" kern="0" dirty="0" smtClean="0">
                <a:solidFill>
                  <a:srgbClr val="0000FF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Heat transfer</a:t>
            </a:r>
            <a:r>
              <a:rPr lang="en-US" altLang="en-US" sz="2400" b="0" kern="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tells us: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b="0" kern="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How (with what modes) Q is transferred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b="0" kern="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At what rate Q is transferred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400" b="0" kern="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Temperature distribution inside the body</a:t>
            </a:r>
            <a:endParaRPr lang="en-US" altLang="en-US" sz="2400" b="0" kern="0" dirty="0" smtClean="0">
              <a:latin typeface="Times New Roman" panose="02020603050405020304" pitchFamily="18" charset="0"/>
            </a:endParaRP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609600" y="5983288"/>
            <a:ext cx="7924800" cy="482600"/>
            <a:chOff x="432" y="4080"/>
            <a:chExt cx="4992" cy="304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432" y="4080"/>
              <a:ext cx="1392" cy="30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400"/>
                <a:t>Heat transfer</a:t>
              </a: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3792" y="4080"/>
              <a:ext cx="1632" cy="30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400"/>
                <a:t>Thermodynamics</a:t>
              </a: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1824" y="4368"/>
              <a:ext cx="196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1824" y="4128"/>
              <a:ext cx="196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1968" y="4128"/>
              <a:ext cx="12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000"/>
                <a:t>complementary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8400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717C51E-7BA5-47A3-AF2C-A30B67013B3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9</a:t>
            </a:fld>
            <a:endParaRPr lang="en-US" altLang="en-US" sz="140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3184525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057400"/>
            <a:ext cx="35433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111469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1211</TotalTime>
  <Words>3979</Words>
  <Application>Microsoft Office PowerPoint</Application>
  <PresentationFormat>On-screen Show (4:3)</PresentationFormat>
  <Paragraphs>432</Paragraphs>
  <Slides>76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6" baseType="lpstr">
      <vt:lpstr>Microsoft YaHei</vt:lpstr>
      <vt:lpstr>Arial</vt:lpstr>
      <vt:lpstr>Calibri</vt:lpstr>
      <vt:lpstr>Comic Sans MS</vt:lpstr>
      <vt:lpstr>Symbol</vt:lpstr>
      <vt:lpstr>Tahoma</vt:lpstr>
      <vt:lpstr>Times New Roman</vt:lpstr>
      <vt:lpstr>Wingdings</vt:lpstr>
      <vt:lpstr>UTMocw template</vt:lpstr>
      <vt:lpstr>Equation</vt:lpstr>
      <vt:lpstr>SKPN 3133 Transport Processes (Nuclear Heat Transport) Heat Transfer</vt:lpstr>
      <vt:lpstr>PowerPoint Presentation</vt:lpstr>
      <vt:lpstr>Cooling of Reactors</vt:lpstr>
      <vt:lpstr>Coolant selection</vt:lpstr>
      <vt:lpstr>Coolant selection</vt:lpstr>
      <vt:lpstr>Coolant selection</vt:lpstr>
      <vt:lpstr>PowerPoint Presentation</vt:lpstr>
      <vt:lpstr>PowerPoint Presentation</vt:lpstr>
      <vt:lpstr>PowerPoint Presentation</vt:lpstr>
      <vt:lpstr>APPLICATIONS OF HEAT TRANSFER</vt:lpstr>
      <vt:lpstr>Application Areas of Heat Transfer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Thermal Resistance</vt:lpstr>
      <vt:lpstr>Thermal Resistance</vt:lpstr>
      <vt:lpstr>Chapter 3 : One-dimensional, Steady state conduction (without thermal generation)</vt:lpstr>
      <vt:lpstr>Chapter 3 : One-dimensional, Steady state conduction (without thermal generation)</vt:lpstr>
      <vt:lpstr>Chapter 3 : One-dimensional, Steady state conduction (without thermal generation)</vt:lpstr>
      <vt:lpstr>Chapter 3 : One-dimensional, Steady state conduction (without thermal generation)</vt:lpstr>
      <vt:lpstr>Chapter 3 : One-dimensional, Steady state conduction (without thermal generation)</vt:lpstr>
      <vt:lpstr>Chapter 3 : One-dimensional, Steady state conduction (without thermal generation)</vt:lpstr>
      <vt:lpstr>Composite Walls</vt:lpstr>
      <vt:lpstr>PowerPoint Presentation</vt:lpstr>
      <vt:lpstr>PROBLEM-SOLVING TECHNIQUE</vt:lpstr>
      <vt:lpstr>Review</vt:lpstr>
      <vt:lpstr>Conduction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100</cp:revision>
  <cp:lastPrinted>2013-12-01T00:43:36Z</cp:lastPrinted>
  <dcterms:created xsi:type="dcterms:W3CDTF">2013-08-28T02:41:09Z</dcterms:created>
  <dcterms:modified xsi:type="dcterms:W3CDTF">2017-04-19T00:45:06Z</dcterms:modified>
</cp:coreProperties>
</file>