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7"/>
  </p:notesMasterIdLst>
  <p:handoutMasterIdLst>
    <p:handoutMasterId r:id="rId38"/>
  </p:handoutMasterIdLst>
  <p:sldIdLst>
    <p:sldId id="629" r:id="rId2"/>
    <p:sldId id="257" r:id="rId3"/>
    <p:sldId id="596" r:id="rId4"/>
    <p:sldId id="630" r:id="rId5"/>
    <p:sldId id="599" r:id="rId6"/>
    <p:sldId id="631" r:id="rId7"/>
    <p:sldId id="600" r:id="rId8"/>
    <p:sldId id="601" r:id="rId9"/>
    <p:sldId id="602" r:id="rId10"/>
    <p:sldId id="603" r:id="rId11"/>
    <p:sldId id="626" r:id="rId12"/>
    <p:sldId id="612" r:id="rId13"/>
    <p:sldId id="613" r:id="rId14"/>
    <p:sldId id="632" r:id="rId15"/>
    <p:sldId id="633" r:id="rId16"/>
    <p:sldId id="634" r:id="rId17"/>
    <p:sldId id="628" r:id="rId18"/>
    <p:sldId id="635" r:id="rId19"/>
    <p:sldId id="614" r:id="rId20"/>
    <p:sldId id="637" r:id="rId21"/>
    <p:sldId id="615" r:id="rId22"/>
    <p:sldId id="608" r:id="rId23"/>
    <p:sldId id="609" r:id="rId24"/>
    <p:sldId id="636" r:id="rId25"/>
    <p:sldId id="610" r:id="rId26"/>
    <p:sldId id="611" r:id="rId27"/>
    <p:sldId id="620" r:id="rId28"/>
    <p:sldId id="621" r:id="rId29"/>
    <p:sldId id="622" r:id="rId30"/>
    <p:sldId id="623" r:id="rId31"/>
    <p:sldId id="616" r:id="rId32"/>
    <p:sldId id="617" r:id="rId33"/>
    <p:sldId id="618" r:id="rId34"/>
    <p:sldId id="624" r:id="rId35"/>
    <p:sldId id="289" r:id="rId3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00"/>
    <a:srgbClr val="B2B2B2"/>
    <a:srgbClr val="006600"/>
    <a:srgbClr val="33CC33"/>
    <a:srgbClr val="CC00CC"/>
    <a:srgbClr val="FF6600"/>
    <a:srgbClr val="FF0000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56" autoAdjust="0"/>
    <p:restoredTop sz="94683" autoAdjust="0"/>
  </p:normalViewPr>
  <p:slideViewPr>
    <p:cSldViewPr>
      <p:cViewPr varScale="1">
        <p:scale>
          <a:sx n="70" d="100"/>
          <a:sy n="70" d="100"/>
        </p:scale>
        <p:origin x="147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fld id="{18EE4AEB-6F4D-4186-B156-91AC1498BEA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348026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0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fld id="{8D6AAB07-C9D0-4628-9BFF-CCB189B224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8570485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83BCBB7-5033-436E-8124-B9E98E50683C}" type="slidenum">
              <a:rPr lang="en-US" altLang="en-US" b="0"/>
              <a:pPr eaLnBrk="1" hangingPunct="1"/>
              <a:t>2</a:t>
            </a:fld>
            <a:endParaRPr lang="en-US" altLang="en-US" b="0"/>
          </a:p>
        </p:txBody>
      </p:sp>
      <p:sp>
        <p:nvSpPr>
          <p:cNvPr id="307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33591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085C199-0C9B-4A02-A90E-341DAB22C123}" type="slidenum">
              <a:rPr lang="en-US" altLang="en-US" b="0"/>
              <a:pPr eaLnBrk="1" hangingPunct="1"/>
              <a:t>35</a:t>
            </a:fld>
            <a:endParaRPr lang="en-US" altLang="en-US" b="0"/>
          </a:p>
        </p:txBody>
      </p:sp>
      <p:sp>
        <p:nvSpPr>
          <p:cNvPr id="317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48093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0E03AA-DE23-431C-BA38-8F08D3517D1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67816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809F14F-74EB-49E7-BE5C-D053DF53C8B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602096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DE73301-253F-42D8-8594-1987B53263A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603942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04801"/>
            <a:ext cx="7772400" cy="9906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8D579-E741-40F1-AEF5-BBDED30AF839}" type="datetime1">
              <a:rPr lang="en-US" smtClean="0"/>
              <a:pPr/>
              <a:t>12/6/2015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685800" y="1066800"/>
            <a:ext cx="7772400" cy="1588"/>
          </a:xfrm>
          <a:prstGeom prst="line">
            <a:avLst/>
          </a:prstGeom>
          <a:ln w="57150">
            <a:tailEnd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419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4963181-F1D4-4F66-8D36-E28248F7D15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80195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A2F5ABA-DD43-4C06-A40C-43AAE65C2F2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78413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DC20F39-FC09-4E90-A130-3DF3EE03C8C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44907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F7A6D0E-960B-4F6B-8584-2520F82A955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572033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FE8BDFE-FD8A-4785-B4EE-ECCA8AE0509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454495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5692BFD-3F41-4275-A78D-32FB1A0B3C0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16461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6947A9-219F-4585-87D3-62385F7C55F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645397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84194AF-97ED-4C56-8B6D-5FEDA6EB0B6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5893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D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fld id="{C62AE4A9-8A6D-4E1F-BEC0-FD7D09FC75F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l" rtl="0" eaLnBrk="0" fontAlgn="base" hangingPunct="0">
        <a:spcBef>
          <a:spcPct val="20000"/>
        </a:spcBef>
        <a:spcAft>
          <a:spcPct val="20000"/>
        </a:spcAft>
        <a:defRPr sz="3600" b="1">
          <a:solidFill>
            <a:srgbClr val="FF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20000"/>
        </a:spcAft>
        <a:defRPr sz="3600" b="1">
          <a:solidFill>
            <a:srgbClr val="FF0000"/>
          </a:solidFill>
          <a:latin typeface="Arial" charset="0"/>
        </a:defRPr>
      </a:lvl2pPr>
      <a:lvl3pPr algn="l" rtl="0" eaLnBrk="0" fontAlgn="base" hangingPunct="0">
        <a:spcBef>
          <a:spcPct val="20000"/>
        </a:spcBef>
        <a:spcAft>
          <a:spcPct val="20000"/>
        </a:spcAft>
        <a:defRPr sz="3600" b="1">
          <a:solidFill>
            <a:srgbClr val="FF0000"/>
          </a:solidFill>
          <a:latin typeface="Arial" charset="0"/>
        </a:defRPr>
      </a:lvl3pPr>
      <a:lvl4pPr algn="l" rtl="0" eaLnBrk="0" fontAlgn="base" hangingPunct="0">
        <a:spcBef>
          <a:spcPct val="20000"/>
        </a:spcBef>
        <a:spcAft>
          <a:spcPct val="20000"/>
        </a:spcAft>
        <a:defRPr sz="3600" b="1">
          <a:solidFill>
            <a:srgbClr val="FF0000"/>
          </a:solidFill>
          <a:latin typeface="Arial" charset="0"/>
        </a:defRPr>
      </a:lvl4pPr>
      <a:lvl5pPr algn="l" rtl="0" eaLnBrk="0" fontAlgn="base" hangingPunct="0">
        <a:spcBef>
          <a:spcPct val="20000"/>
        </a:spcBef>
        <a:spcAft>
          <a:spcPct val="20000"/>
        </a:spcAft>
        <a:defRPr sz="3600" b="1">
          <a:solidFill>
            <a:srgbClr val="FF0000"/>
          </a:solidFill>
          <a:latin typeface="Arial" charset="0"/>
        </a:defRPr>
      </a:lvl5pPr>
      <a:lvl6pPr marL="457200" algn="l" rtl="0" fontAlgn="base">
        <a:spcBef>
          <a:spcPct val="20000"/>
        </a:spcBef>
        <a:spcAft>
          <a:spcPct val="20000"/>
        </a:spcAft>
        <a:defRPr sz="3600" b="1">
          <a:solidFill>
            <a:srgbClr val="FF0000"/>
          </a:solidFill>
          <a:latin typeface="Arial" charset="0"/>
        </a:defRPr>
      </a:lvl6pPr>
      <a:lvl7pPr marL="914400" algn="l" rtl="0" fontAlgn="base">
        <a:spcBef>
          <a:spcPct val="20000"/>
        </a:spcBef>
        <a:spcAft>
          <a:spcPct val="20000"/>
        </a:spcAft>
        <a:defRPr sz="3600" b="1">
          <a:solidFill>
            <a:srgbClr val="FF0000"/>
          </a:solidFill>
          <a:latin typeface="Arial" charset="0"/>
        </a:defRPr>
      </a:lvl7pPr>
      <a:lvl8pPr marL="1371600" algn="l" rtl="0" fontAlgn="base">
        <a:spcBef>
          <a:spcPct val="20000"/>
        </a:spcBef>
        <a:spcAft>
          <a:spcPct val="20000"/>
        </a:spcAft>
        <a:defRPr sz="3600" b="1">
          <a:solidFill>
            <a:srgbClr val="FF0000"/>
          </a:solidFill>
          <a:latin typeface="Arial" charset="0"/>
        </a:defRPr>
      </a:lvl8pPr>
      <a:lvl9pPr marL="1828800" algn="l" rtl="0" fontAlgn="base">
        <a:spcBef>
          <a:spcPct val="20000"/>
        </a:spcBef>
        <a:spcAft>
          <a:spcPct val="20000"/>
        </a:spcAft>
        <a:defRPr sz="3600" b="1">
          <a:solidFill>
            <a:srgbClr val="FF00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20000"/>
        </a:spcAft>
        <a:buClr>
          <a:srgbClr val="FF0000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20000"/>
        </a:spcAft>
        <a:buClr>
          <a:srgbClr val="FF0000"/>
        </a:buClr>
        <a:buFont typeface="Wingdings" panose="05000000000000000000" pitchFamily="2" charset="2"/>
        <a:buChar char="ü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2000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2000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2000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2000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2000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2000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2000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wmf"/><Relationship Id="rId3" Type="http://schemas.openxmlformats.org/officeDocument/2006/relationships/image" Target="../media/image18.wmf"/><Relationship Id="rId7" Type="http://schemas.openxmlformats.org/officeDocument/2006/relationships/image" Target="../media/image22.wm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wmf"/><Relationship Id="rId11" Type="http://schemas.openxmlformats.org/officeDocument/2006/relationships/image" Target="../media/image26.png"/><Relationship Id="rId5" Type="http://schemas.openxmlformats.org/officeDocument/2006/relationships/image" Target="../media/image20.wmf"/><Relationship Id="rId10" Type="http://schemas.openxmlformats.org/officeDocument/2006/relationships/image" Target="../media/image25.png"/><Relationship Id="rId4" Type="http://schemas.openxmlformats.org/officeDocument/2006/relationships/image" Target="../media/image19.wmf"/><Relationship Id="rId9" Type="http://schemas.openxmlformats.org/officeDocument/2006/relationships/image" Target="../media/image24.w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image" Target="../media/image28.w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wmf"/><Relationship Id="rId4" Type="http://schemas.openxmlformats.org/officeDocument/2006/relationships/image" Target="../media/image30.w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w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Dimensionless_number" TargetMode="External"/><Relationship Id="rId2" Type="http://schemas.openxmlformats.org/officeDocument/2006/relationships/hyperlink" Target="http://en.wikipedia.org/wiki/Fluid_mechanic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en.wikipedia.org/wiki/Convection" TargetMode="External"/><Relationship Id="rId5" Type="http://schemas.openxmlformats.org/officeDocument/2006/relationships/hyperlink" Target="http://en.wikipedia.org/wiki/Heat_conduction" TargetMode="External"/><Relationship Id="rId4" Type="http://schemas.openxmlformats.org/officeDocument/2006/relationships/hyperlink" Target="http://en.wikipedia.org/wiki/Free_convection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Grashof_number" TargetMode="External"/><Relationship Id="rId2" Type="http://schemas.openxmlformats.org/officeDocument/2006/relationships/hyperlink" Target="http://en.wikipedia.org/wiki/Archimedes_number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hyperlink" Target="http://en.wikipedia.org/wiki/Reynolds_number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0.png"/><Relationship Id="rId4" Type="http://schemas.openxmlformats.org/officeDocument/2006/relationships/image" Target="../media/image3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wmf"/><Relationship Id="rId2" Type="http://schemas.openxmlformats.org/officeDocument/2006/relationships/image" Target="../media/image41.w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wmf"/><Relationship Id="rId4" Type="http://schemas.openxmlformats.org/officeDocument/2006/relationships/image" Target="../media/image43.w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w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wmf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w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wm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wmf"/><Relationship Id="rId2" Type="http://schemas.openxmlformats.org/officeDocument/2006/relationships/image" Target="../media/image56.w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png"/><Relationship Id="rId4" Type="http://schemas.openxmlformats.org/officeDocument/2006/relationships/image" Target="../media/image58.w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wmf"/><Relationship Id="rId2" Type="http://schemas.openxmlformats.org/officeDocument/2006/relationships/image" Target="../media/image60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wmf"/><Relationship Id="rId5" Type="http://schemas.openxmlformats.org/officeDocument/2006/relationships/image" Target="../media/image63.wmf"/><Relationship Id="rId4" Type="http://schemas.openxmlformats.org/officeDocument/2006/relationships/image" Target="../media/image62.w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wmf"/><Relationship Id="rId2" Type="http://schemas.openxmlformats.org/officeDocument/2006/relationships/image" Target="../media/image65.w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8.wmf"/><Relationship Id="rId4" Type="http://schemas.openxmlformats.org/officeDocument/2006/relationships/image" Target="../media/image67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wmf"/><Relationship Id="rId3" Type="http://schemas.openxmlformats.org/officeDocument/2006/relationships/image" Target="../media/image70.wmf"/><Relationship Id="rId7" Type="http://schemas.openxmlformats.org/officeDocument/2006/relationships/image" Target="../media/image74.wmf"/><Relationship Id="rId2" Type="http://schemas.openxmlformats.org/officeDocument/2006/relationships/image" Target="../media/image69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wmf"/><Relationship Id="rId5" Type="http://schemas.openxmlformats.org/officeDocument/2006/relationships/image" Target="../media/image72.wmf"/><Relationship Id="rId4" Type="http://schemas.openxmlformats.org/officeDocument/2006/relationships/image" Target="../media/image71.wmf"/><Relationship Id="rId9" Type="http://schemas.openxmlformats.org/officeDocument/2006/relationships/image" Target="../media/image7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wmf"/><Relationship Id="rId2" Type="http://schemas.openxmlformats.org/officeDocument/2006/relationships/image" Target="../media/image77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1.wmf"/><Relationship Id="rId5" Type="http://schemas.openxmlformats.org/officeDocument/2006/relationships/image" Target="../media/image80.png"/><Relationship Id="rId4" Type="http://schemas.openxmlformats.org/officeDocument/2006/relationships/image" Target="../media/image79.wmf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wmf"/><Relationship Id="rId3" Type="http://schemas.openxmlformats.org/officeDocument/2006/relationships/image" Target="../media/image83.wmf"/><Relationship Id="rId7" Type="http://schemas.openxmlformats.org/officeDocument/2006/relationships/image" Target="../media/image87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6.wmf"/><Relationship Id="rId5" Type="http://schemas.openxmlformats.org/officeDocument/2006/relationships/image" Target="../media/image85.png"/><Relationship Id="rId4" Type="http://schemas.openxmlformats.org/officeDocument/2006/relationships/image" Target="../media/image84.wmf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wmf"/><Relationship Id="rId3" Type="http://schemas.openxmlformats.org/officeDocument/2006/relationships/image" Target="../media/image90.wmf"/><Relationship Id="rId7" Type="http://schemas.openxmlformats.org/officeDocument/2006/relationships/image" Target="../media/image94.wmf"/><Relationship Id="rId2" Type="http://schemas.openxmlformats.org/officeDocument/2006/relationships/image" Target="../media/image89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3.png"/><Relationship Id="rId5" Type="http://schemas.openxmlformats.org/officeDocument/2006/relationships/image" Target="../media/image92.wmf"/><Relationship Id="rId4" Type="http://schemas.openxmlformats.org/officeDocument/2006/relationships/image" Target="../media/image91.w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wmf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9.wmf"/><Relationship Id="rId4" Type="http://schemas.openxmlformats.org/officeDocument/2006/relationships/image" Target="../media/image98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7" Type="http://schemas.openxmlformats.org/officeDocument/2006/relationships/image" Target="../media/image14.wmf"/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wmf"/><Relationship Id="rId5" Type="http://schemas.openxmlformats.org/officeDocument/2006/relationships/image" Target="../media/image12.wmf"/><Relationship Id="rId4" Type="http://schemas.openxmlformats.org/officeDocument/2006/relationships/image" Target="../media/image11.w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2133600"/>
            <a:ext cx="7620000" cy="2057400"/>
          </a:xfrm>
        </p:spPr>
        <p:txBody>
          <a:bodyPr/>
          <a:lstStyle/>
          <a:p>
            <a:pPr algn="ctr" eaLnBrk="1" hangingPunct="1">
              <a:spcBef>
                <a:spcPts val="600"/>
              </a:spcBef>
              <a:spcAft>
                <a:spcPts val="600"/>
              </a:spcAft>
            </a:pPr>
            <a:r>
              <a:rPr lang="en-US" altLang="en-US" sz="3200" smtClean="0">
                <a:solidFill>
                  <a:schemeClr val="tx1"/>
                </a:solidFill>
                <a:latin typeface="Arial Black" panose="020B0A04020102020204" pitchFamily="34" charset="0"/>
              </a:rPr>
              <a:t>Chapter </a:t>
            </a:r>
            <a:r>
              <a:rPr lang="tr-TR" altLang="en-US" sz="3200" smtClean="0">
                <a:solidFill>
                  <a:schemeClr val="tx1"/>
                </a:solidFill>
                <a:latin typeface="Arial Black" panose="020B0A04020102020204" pitchFamily="34" charset="0"/>
              </a:rPr>
              <a:t>20</a:t>
            </a:r>
            <a:r>
              <a:rPr lang="en-US" altLang="en-US" sz="3200" b="0" smtClean="0">
                <a:latin typeface="Arial Black" panose="020B0A04020102020204" pitchFamily="34" charset="0"/>
              </a:rPr>
              <a:t/>
            </a:r>
            <a:br>
              <a:rPr lang="en-US" altLang="en-US" sz="3200" b="0" smtClean="0">
                <a:latin typeface="Arial Black" panose="020B0A04020102020204" pitchFamily="34" charset="0"/>
              </a:rPr>
            </a:br>
            <a:r>
              <a:rPr lang="tr-TR" altLang="en-US" sz="3200" b="0" smtClean="0">
                <a:latin typeface="Arial Black" panose="020B0A04020102020204" pitchFamily="34" charset="0"/>
              </a:rPr>
              <a:t>NATURAL CONVECTION</a:t>
            </a:r>
            <a:endParaRPr lang="en-US" altLang="en-US" sz="3200" smtClean="0">
              <a:latin typeface="Arial Black" panose="020B0A04020102020204" pitchFamily="34" charset="0"/>
            </a:endParaRPr>
          </a:p>
        </p:txBody>
      </p:sp>
      <p:sp>
        <p:nvSpPr>
          <p:cNvPr id="2051" name="Rectangle 4"/>
          <p:cNvSpPr>
            <a:spLocks noChangeArrowheads="1"/>
          </p:cNvSpPr>
          <p:nvPr/>
        </p:nvSpPr>
        <p:spPr bwMode="auto">
          <a:xfrm>
            <a:off x="1012825" y="6202363"/>
            <a:ext cx="7443788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>
                <a:cs typeface="Times New Roman" panose="02020603050405020304" pitchFamily="18" charset="0"/>
              </a:rPr>
              <a:t>Copyright © 2012 The McGraw-Hill Companies, Inc. Permission required for reproduction or display.</a:t>
            </a:r>
          </a:p>
        </p:txBody>
      </p:sp>
      <p:sp>
        <p:nvSpPr>
          <p:cNvPr id="2052" name="Rectangle 5"/>
          <p:cNvSpPr>
            <a:spLocks noChangeArrowheads="1"/>
          </p:cNvSpPr>
          <p:nvPr/>
        </p:nvSpPr>
        <p:spPr bwMode="auto">
          <a:xfrm>
            <a:off x="1438275" y="228600"/>
            <a:ext cx="6334125" cy="125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200" b="0">
                <a:solidFill>
                  <a:srgbClr val="6633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Fundamentals of Thermal-Fluid Sciences</a:t>
            </a:r>
            <a:r>
              <a:rPr lang="tr-TR" altLang="en-US" sz="2200" b="0">
                <a:solidFill>
                  <a:srgbClr val="6633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algn="ctr" eaLnBrk="1" hangingPunct="1"/>
            <a:r>
              <a:rPr lang="tr-TR" altLang="en-US" b="0">
                <a:solidFill>
                  <a:srgbClr val="6633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4th </a:t>
            </a:r>
            <a:r>
              <a:rPr lang="en-US" altLang="en-US" b="0">
                <a:solidFill>
                  <a:srgbClr val="6633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Edition in SI Units</a:t>
            </a:r>
            <a:br>
              <a:rPr lang="en-US" altLang="en-US" b="0">
                <a:solidFill>
                  <a:srgbClr val="663300"/>
                </a:solidFill>
                <a:latin typeface="Tahoma" panose="020B0604030504040204" pitchFamily="34" charset="0"/>
                <a:cs typeface="Tahoma" panose="020B0604030504040204" pitchFamily="34" charset="0"/>
              </a:rPr>
            </a:br>
            <a:r>
              <a:rPr lang="en-US" altLang="en-US" b="0">
                <a:solidFill>
                  <a:srgbClr val="6633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Yunus A. Çengel</a:t>
            </a:r>
            <a:r>
              <a:rPr lang="tr-TR" altLang="en-US" b="0">
                <a:solidFill>
                  <a:srgbClr val="6633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, John M. Cimbala</a:t>
            </a:r>
            <a:r>
              <a:rPr lang="en-US" altLang="en-US" b="0">
                <a:solidFill>
                  <a:srgbClr val="6633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tr-TR" altLang="en-US" b="0">
                <a:solidFill>
                  <a:srgbClr val="6633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Robert H. Turner</a:t>
            </a:r>
          </a:p>
          <a:p>
            <a:pPr algn="ctr" eaLnBrk="1" hangingPunct="1"/>
            <a:r>
              <a:rPr lang="en-US" altLang="en-US" b="0">
                <a:solidFill>
                  <a:srgbClr val="6633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McGraw-Hill, 20</a:t>
            </a:r>
            <a:r>
              <a:rPr lang="tr-TR" altLang="en-US" b="0">
                <a:solidFill>
                  <a:srgbClr val="6633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12</a:t>
            </a:r>
            <a:endParaRPr lang="en-US" altLang="en-US" b="0">
              <a:solidFill>
                <a:srgbClr val="66330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371600" y="5029200"/>
            <a:ext cx="6248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300"/>
              </a:spcBef>
              <a:spcAft>
                <a:spcPts val="300"/>
              </a:spcAft>
              <a:buClr>
                <a:srgbClr val="FF0000"/>
              </a:buClr>
            </a:pPr>
            <a:r>
              <a:rPr lang="en-US" altLang="en-US" sz="2000" b="0">
                <a:solidFill>
                  <a:schemeClr val="bg2"/>
                </a:solidFill>
                <a:latin typeface="Verdana" panose="020B0604030504040204" pitchFamily="34" charset="0"/>
              </a:rPr>
              <a:t>Lecture slides by</a:t>
            </a:r>
          </a:p>
          <a:p>
            <a:pPr algn="ctr" eaLnBrk="1" hangingPunct="1">
              <a:spcBef>
                <a:spcPts val="300"/>
              </a:spcBef>
              <a:spcAft>
                <a:spcPts val="300"/>
              </a:spcAft>
              <a:buClr>
                <a:srgbClr val="FF0000"/>
              </a:buClr>
            </a:pPr>
            <a:r>
              <a:rPr lang="en-US" altLang="en-US" sz="2400" b="0">
                <a:solidFill>
                  <a:srgbClr val="990000"/>
                </a:solidFill>
                <a:latin typeface="Verdana" panose="020B0604030504040204" pitchFamily="34" charset="0"/>
              </a:rPr>
              <a:t>Mehmet Kanoğlu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96A55AB-8FC8-493A-9176-E47B46D61BFA}" type="slidenum">
              <a:rPr lang="en-US" altLang="en-US" b="0"/>
              <a:pPr eaLnBrk="1" hangingPunct="1"/>
              <a:t>10</a:t>
            </a:fld>
            <a:endParaRPr lang="en-US" altLang="en-US" b="0"/>
          </a:p>
        </p:txBody>
      </p:sp>
      <p:pic>
        <p:nvPicPr>
          <p:cNvPr id="921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478088"/>
            <a:ext cx="3136900" cy="30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Rectangle 3"/>
          <p:cNvSpPr>
            <a:spLocks noChangeArrowheads="1"/>
          </p:cNvSpPr>
          <p:nvPr/>
        </p:nvSpPr>
        <p:spPr bwMode="auto">
          <a:xfrm>
            <a:off x="304800" y="5514975"/>
            <a:ext cx="32766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b="0">
                <a:solidFill>
                  <a:srgbClr val="0000CC"/>
                </a:solidFill>
              </a:rPr>
              <a:t>Forces acting on a differential volume</a:t>
            </a:r>
            <a:r>
              <a:rPr lang="tr-TR" altLang="en-US" b="0">
                <a:solidFill>
                  <a:srgbClr val="0000CC"/>
                </a:solidFill>
              </a:rPr>
              <a:t> </a:t>
            </a:r>
            <a:r>
              <a:rPr lang="en-US" altLang="en-US" b="0">
                <a:solidFill>
                  <a:srgbClr val="0000CC"/>
                </a:solidFill>
              </a:rPr>
              <a:t>element in the natural convection</a:t>
            </a:r>
            <a:r>
              <a:rPr lang="tr-TR" altLang="en-US" b="0">
                <a:solidFill>
                  <a:srgbClr val="0000CC"/>
                </a:solidFill>
              </a:rPr>
              <a:t> </a:t>
            </a:r>
            <a:r>
              <a:rPr lang="en-US" altLang="en-US" b="0">
                <a:solidFill>
                  <a:srgbClr val="0000CC"/>
                </a:solidFill>
              </a:rPr>
              <a:t>boundary layer over a vertical flat</a:t>
            </a:r>
            <a:r>
              <a:rPr lang="tr-TR" altLang="en-US" b="0">
                <a:solidFill>
                  <a:srgbClr val="0000CC"/>
                </a:solidFill>
              </a:rPr>
              <a:t> </a:t>
            </a:r>
            <a:r>
              <a:rPr lang="en-US" altLang="en-US" b="0">
                <a:solidFill>
                  <a:srgbClr val="0000CC"/>
                </a:solidFill>
              </a:rPr>
              <a:t>plate.</a:t>
            </a:r>
          </a:p>
        </p:txBody>
      </p:sp>
      <p:pic>
        <p:nvPicPr>
          <p:cNvPr id="922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2286000"/>
            <a:ext cx="3554413" cy="65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3048000"/>
            <a:ext cx="1279525" cy="54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3048000"/>
            <a:ext cx="3668713" cy="65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4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4354513"/>
            <a:ext cx="3402013" cy="598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5" name="Rectangle 11"/>
          <p:cNvSpPr>
            <a:spLocks noChangeArrowheads="1"/>
          </p:cNvSpPr>
          <p:nvPr/>
        </p:nvSpPr>
        <p:spPr bwMode="auto">
          <a:xfrm>
            <a:off x="3657600" y="5164138"/>
            <a:ext cx="5181600" cy="1465262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b="0"/>
              <a:t>This is the equation that governs the fluid motion in the boundary layer due</a:t>
            </a:r>
            <a:r>
              <a:rPr lang="tr-TR" altLang="en-US" b="0"/>
              <a:t> </a:t>
            </a:r>
            <a:r>
              <a:rPr lang="en-US" altLang="en-US" b="0"/>
              <a:t>to the effect of buoyancy. </a:t>
            </a:r>
            <a:r>
              <a:rPr lang="tr-TR" altLang="en-US" b="0"/>
              <a:t>T</a:t>
            </a:r>
            <a:r>
              <a:rPr lang="en-US" altLang="en-US" b="0"/>
              <a:t>he momentum equation involves the</a:t>
            </a:r>
            <a:r>
              <a:rPr lang="tr-TR" altLang="en-US" b="0"/>
              <a:t> </a:t>
            </a:r>
            <a:r>
              <a:rPr lang="en-US" altLang="en-US" b="0"/>
              <a:t>temperature, and thus the momentum and energy equations must be solved</a:t>
            </a:r>
            <a:r>
              <a:rPr lang="tr-TR" altLang="en-US" b="0"/>
              <a:t> </a:t>
            </a:r>
            <a:r>
              <a:rPr lang="en-US" altLang="en-US" b="0"/>
              <a:t>simultaneously.</a:t>
            </a:r>
          </a:p>
        </p:txBody>
      </p:sp>
      <p:sp>
        <p:nvSpPr>
          <p:cNvPr id="9226" name="Rectangle 12"/>
          <p:cNvSpPr>
            <a:spLocks noChangeArrowheads="1"/>
          </p:cNvSpPr>
          <p:nvPr/>
        </p:nvSpPr>
        <p:spPr bwMode="auto">
          <a:xfrm>
            <a:off x="381000" y="228600"/>
            <a:ext cx="2667000" cy="192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en-US" sz="2000" b="0">
                <a:solidFill>
                  <a:srgbClr val="CC00CC"/>
                </a:solidFill>
              </a:rPr>
              <a:t>Derivation of the</a:t>
            </a:r>
            <a:r>
              <a:rPr lang="en-US" altLang="en-US" sz="2000" b="0">
                <a:solidFill>
                  <a:srgbClr val="CC00CC"/>
                </a:solidFill>
              </a:rPr>
              <a:t> equation of motion</a:t>
            </a:r>
            <a:r>
              <a:rPr lang="tr-TR" altLang="en-US" sz="2000" b="0">
                <a:solidFill>
                  <a:srgbClr val="CC00CC"/>
                </a:solidFill>
              </a:rPr>
              <a:t> </a:t>
            </a:r>
            <a:r>
              <a:rPr lang="en-US" altLang="en-US" sz="2000" b="0">
                <a:solidFill>
                  <a:srgbClr val="CC00CC"/>
                </a:solidFill>
              </a:rPr>
              <a:t>that governs the natural</a:t>
            </a:r>
            <a:r>
              <a:rPr lang="tr-TR" altLang="en-US" sz="2000" b="0">
                <a:solidFill>
                  <a:srgbClr val="CC00CC"/>
                </a:solidFill>
              </a:rPr>
              <a:t> </a:t>
            </a:r>
            <a:r>
              <a:rPr lang="en-US" altLang="en-US" sz="2000" b="0">
                <a:solidFill>
                  <a:srgbClr val="CC00CC"/>
                </a:solidFill>
              </a:rPr>
              <a:t>convection flow in laminar boundary layer</a:t>
            </a:r>
          </a:p>
        </p:txBody>
      </p:sp>
      <p:grpSp>
        <p:nvGrpSpPr>
          <p:cNvPr id="9227" name="Group 15"/>
          <p:cNvGrpSpPr>
            <a:grpSpLocks/>
          </p:cNvGrpSpPr>
          <p:nvPr/>
        </p:nvGrpSpPr>
        <p:grpSpPr bwMode="auto">
          <a:xfrm>
            <a:off x="3190875" y="192088"/>
            <a:ext cx="5419725" cy="1974850"/>
            <a:chOff x="2010" y="121"/>
            <a:chExt cx="3414" cy="1244"/>
          </a:xfrm>
        </p:grpSpPr>
        <p:pic>
          <p:nvPicPr>
            <p:cNvPr id="9229" name="Picture 4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15" y="121"/>
              <a:ext cx="806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30" name="Picture 5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5" y="144"/>
              <a:ext cx="2406" cy="3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31" name="Picture 6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15" y="576"/>
              <a:ext cx="3409" cy="7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32" name="Picture 14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10" y="354"/>
              <a:ext cx="918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9228" name="Picture 16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3810000"/>
            <a:ext cx="184785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C5D04B69-9617-45B9-AF45-6094C63FA3B6}" type="slidenum">
              <a:rPr lang="en-US" altLang="en-US" b="0"/>
              <a:pPr eaLnBrk="1" hangingPunct="1"/>
              <a:t>11</a:t>
            </a:fld>
            <a:endParaRPr lang="en-US" altLang="en-US" b="0"/>
          </a:p>
        </p:txBody>
      </p:sp>
      <p:sp>
        <p:nvSpPr>
          <p:cNvPr id="10243" name="Rectangle 4"/>
          <p:cNvSpPr>
            <a:spLocks noChangeArrowheads="1"/>
          </p:cNvSpPr>
          <p:nvPr/>
        </p:nvSpPr>
        <p:spPr bwMode="auto">
          <a:xfrm>
            <a:off x="381000" y="228600"/>
            <a:ext cx="65532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b="0">
                <a:solidFill>
                  <a:srgbClr val="3333FF"/>
                </a:solidFill>
              </a:rPr>
              <a:t>The complete set of conservation equations, continuity (Eq. 6–39), momentum</a:t>
            </a:r>
            <a:r>
              <a:rPr lang="tr-TR" altLang="en-US" b="0">
                <a:solidFill>
                  <a:srgbClr val="3333FF"/>
                </a:solidFill>
              </a:rPr>
              <a:t> </a:t>
            </a:r>
            <a:r>
              <a:rPr lang="en-US" altLang="en-US" b="0">
                <a:solidFill>
                  <a:srgbClr val="3333FF"/>
                </a:solidFill>
              </a:rPr>
              <a:t>(Eq. 9–13), and energy (Eq. 6–41) that govern natural convection flow</a:t>
            </a:r>
            <a:r>
              <a:rPr lang="tr-TR" altLang="en-US" b="0">
                <a:solidFill>
                  <a:srgbClr val="3333FF"/>
                </a:solidFill>
              </a:rPr>
              <a:t> </a:t>
            </a:r>
            <a:r>
              <a:rPr lang="en-US" altLang="en-US" b="0">
                <a:solidFill>
                  <a:srgbClr val="3333FF"/>
                </a:solidFill>
              </a:rPr>
              <a:t>over vertical isothermal plates are:</a:t>
            </a:r>
          </a:p>
        </p:txBody>
      </p:sp>
      <p:pic>
        <p:nvPicPr>
          <p:cNvPr id="1024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25" y="1219200"/>
            <a:ext cx="5286375" cy="404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5" name="Rectangle 6"/>
          <p:cNvSpPr>
            <a:spLocks noChangeArrowheads="1"/>
          </p:cNvSpPr>
          <p:nvPr/>
        </p:nvSpPr>
        <p:spPr bwMode="auto">
          <a:xfrm>
            <a:off x="457200" y="5362575"/>
            <a:ext cx="73914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b="0">
                <a:solidFill>
                  <a:srgbClr val="3333FF"/>
                </a:solidFill>
              </a:rPr>
              <a:t>The above set of three partial differential equations can be reduced to a set of</a:t>
            </a:r>
            <a:r>
              <a:rPr lang="tr-TR" altLang="en-US" b="0">
                <a:solidFill>
                  <a:srgbClr val="3333FF"/>
                </a:solidFill>
              </a:rPr>
              <a:t> </a:t>
            </a:r>
            <a:r>
              <a:rPr lang="en-US" altLang="en-US" b="0">
                <a:solidFill>
                  <a:srgbClr val="3333FF"/>
                </a:solidFill>
              </a:rPr>
              <a:t>two ordinary nonlinear differential equations by the introduction of a similarity</a:t>
            </a:r>
            <a:r>
              <a:rPr lang="tr-TR" altLang="en-US" b="0">
                <a:solidFill>
                  <a:srgbClr val="3333FF"/>
                </a:solidFill>
              </a:rPr>
              <a:t> </a:t>
            </a:r>
            <a:r>
              <a:rPr lang="en-US" altLang="en-US" b="0">
                <a:solidFill>
                  <a:srgbClr val="3333FF"/>
                </a:solidFill>
              </a:rPr>
              <a:t>variable. But the resulting equations must still be solved along with their</a:t>
            </a:r>
            <a:r>
              <a:rPr lang="tr-TR" altLang="en-US" b="0">
                <a:solidFill>
                  <a:srgbClr val="3333FF"/>
                </a:solidFill>
              </a:rPr>
              <a:t> </a:t>
            </a:r>
            <a:r>
              <a:rPr lang="en-US" altLang="en-US" b="0">
                <a:solidFill>
                  <a:srgbClr val="3333FF"/>
                </a:solidFill>
              </a:rPr>
              <a:t>transformed boundary conditions numerically</a:t>
            </a:r>
            <a:r>
              <a:rPr lang="tr-TR" altLang="en-US" b="0">
                <a:solidFill>
                  <a:srgbClr val="3333FF"/>
                </a:solidFill>
              </a:rPr>
              <a:t>.</a:t>
            </a:r>
            <a:endParaRPr lang="en-US" altLang="en-US" b="0">
              <a:solidFill>
                <a:srgbClr val="3333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6315E79F-56B4-492C-BDD5-86EEE2D7C4E5}" type="slidenum">
              <a:rPr lang="en-US" altLang="en-US" b="0"/>
              <a:pPr eaLnBrk="1" hangingPunct="1"/>
              <a:t>12</a:t>
            </a:fld>
            <a:endParaRPr lang="en-US" altLang="en-US" b="0"/>
          </a:p>
        </p:txBody>
      </p:sp>
      <p:sp>
        <p:nvSpPr>
          <p:cNvPr id="11267" name="Rectangle 2"/>
          <p:cNvSpPr>
            <a:spLocks noChangeArrowheads="1"/>
          </p:cNvSpPr>
          <p:nvPr/>
        </p:nvSpPr>
        <p:spPr bwMode="auto">
          <a:xfrm>
            <a:off x="228600" y="152400"/>
            <a:ext cx="32146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>
                <a:solidFill>
                  <a:srgbClr val="FF0000"/>
                </a:solidFill>
              </a:rPr>
              <a:t>The Grashof Number</a:t>
            </a:r>
          </a:p>
        </p:txBody>
      </p:sp>
      <p:pic>
        <p:nvPicPr>
          <p:cNvPr id="1126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524000"/>
            <a:ext cx="6738938" cy="61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514600"/>
            <a:ext cx="4957763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267200"/>
            <a:ext cx="6321425" cy="183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394075"/>
            <a:ext cx="2265363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2" name="Rectangle 7"/>
          <p:cNvSpPr>
            <a:spLocks noChangeArrowheads="1"/>
          </p:cNvSpPr>
          <p:nvPr/>
        </p:nvSpPr>
        <p:spPr bwMode="auto">
          <a:xfrm>
            <a:off x="228600" y="609600"/>
            <a:ext cx="84582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b="0"/>
              <a:t>The governing equations of natural convection and the boundary conditions</a:t>
            </a:r>
          </a:p>
          <a:p>
            <a:pPr eaLnBrk="1" hangingPunct="1"/>
            <a:r>
              <a:rPr lang="en-US" altLang="en-US" b="0"/>
              <a:t>can be nondimensionalized by dividing all dependent and independent variables</a:t>
            </a:r>
          </a:p>
          <a:p>
            <a:pPr eaLnBrk="1" hangingPunct="1"/>
            <a:r>
              <a:rPr lang="en-US" altLang="en-US" b="0"/>
              <a:t>by suitable constant quantities:</a:t>
            </a:r>
          </a:p>
        </p:txBody>
      </p:sp>
      <p:sp>
        <p:nvSpPr>
          <p:cNvPr id="11273" name="Rectangle 8"/>
          <p:cNvSpPr>
            <a:spLocks noChangeArrowheads="1"/>
          </p:cNvSpPr>
          <p:nvPr/>
        </p:nvSpPr>
        <p:spPr bwMode="auto">
          <a:xfrm>
            <a:off x="228600" y="2133600"/>
            <a:ext cx="7772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b="0"/>
              <a:t>Substituting</a:t>
            </a:r>
            <a:r>
              <a:rPr lang="tr-TR" altLang="en-US" b="0"/>
              <a:t> </a:t>
            </a:r>
            <a:r>
              <a:rPr lang="en-US" altLang="en-US" b="0"/>
              <a:t>them into the momentum equation and simplifying give</a:t>
            </a:r>
          </a:p>
        </p:txBody>
      </p:sp>
      <p:sp>
        <p:nvSpPr>
          <p:cNvPr id="11274" name="Rectangle 9"/>
          <p:cNvSpPr>
            <a:spLocks noChangeArrowheads="1"/>
          </p:cNvSpPr>
          <p:nvPr/>
        </p:nvSpPr>
        <p:spPr bwMode="auto">
          <a:xfrm>
            <a:off x="2667000" y="3276600"/>
            <a:ext cx="35052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3333FF"/>
                </a:solidFill>
              </a:rPr>
              <a:t>Grashof number: </a:t>
            </a:r>
            <a:r>
              <a:rPr lang="en-US" altLang="en-US" b="0">
                <a:solidFill>
                  <a:srgbClr val="3333FF"/>
                </a:solidFill>
              </a:rPr>
              <a:t>Represents the natural convection effects in momentum equation</a:t>
            </a:r>
            <a:endParaRPr lang="en-US" altLang="en-US">
              <a:solidFill>
                <a:srgbClr val="3333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A2B6345A-449E-4190-9781-72331FB46EBC}" type="slidenum">
              <a:rPr lang="en-US" altLang="en-US" b="0"/>
              <a:pPr eaLnBrk="1" hangingPunct="1"/>
              <a:t>13</a:t>
            </a:fld>
            <a:endParaRPr lang="en-US" altLang="en-US" b="0"/>
          </a:p>
        </p:txBody>
      </p:sp>
      <p:pic>
        <p:nvPicPr>
          <p:cNvPr id="1229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50" y="1384300"/>
            <a:ext cx="1885950" cy="372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2" name="Rectangle 3"/>
          <p:cNvSpPr>
            <a:spLocks noChangeArrowheads="1"/>
          </p:cNvSpPr>
          <p:nvPr/>
        </p:nvSpPr>
        <p:spPr bwMode="auto">
          <a:xfrm>
            <a:off x="304800" y="5105400"/>
            <a:ext cx="3505200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b="0">
                <a:solidFill>
                  <a:srgbClr val="0000CC"/>
                </a:solidFill>
              </a:rPr>
              <a:t>The Grashof number Gr is a measure</a:t>
            </a:r>
            <a:r>
              <a:rPr lang="tr-TR" altLang="en-US" b="0">
                <a:solidFill>
                  <a:srgbClr val="0000CC"/>
                </a:solidFill>
              </a:rPr>
              <a:t> </a:t>
            </a:r>
            <a:r>
              <a:rPr lang="en-US" altLang="en-US" b="0">
                <a:solidFill>
                  <a:srgbClr val="0000CC"/>
                </a:solidFill>
              </a:rPr>
              <a:t>of the relative magnitudes of the</a:t>
            </a:r>
            <a:r>
              <a:rPr lang="tr-TR" altLang="en-US" b="0">
                <a:solidFill>
                  <a:srgbClr val="0000CC"/>
                </a:solidFill>
              </a:rPr>
              <a:t> </a:t>
            </a:r>
            <a:r>
              <a:rPr lang="en-US" altLang="en-US" b="0" i="1">
                <a:solidFill>
                  <a:srgbClr val="0000CC"/>
                </a:solidFill>
              </a:rPr>
              <a:t>buoyancy force </a:t>
            </a:r>
            <a:r>
              <a:rPr lang="en-US" altLang="en-US" b="0">
                <a:solidFill>
                  <a:srgbClr val="0000CC"/>
                </a:solidFill>
              </a:rPr>
              <a:t>and the opposing</a:t>
            </a:r>
            <a:r>
              <a:rPr lang="tr-TR" altLang="en-US" b="0">
                <a:solidFill>
                  <a:srgbClr val="0000CC"/>
                </a:solidFill>
              </a:rPr>
              <a:t> </a:t>
            </a:r>
            <a:r>
              <a:rPr lang="en-US" altLang="en-US" b="0" i="1">
                <a:solidFill>
                  <a:srgbClr val="0000CC"/>
                </a:solidFill>
              </a:rPr>
              <a:t>viscous force </a:t>
            </a:r>
            <a:r>
              <a:rPr lang="en-US" altLang="en-US" b="0">
                <a:solidFill>
                  <a:srgbClr val="0000CC"/>
                </a:solidFill>
              </a:rPr>
              <a:t>acting on the fluid.</a:t>
            </a:r>
          </a:p>
        </p:txBody>
      </p:sp>
      <p:sp>
        <p:nvSpPr>
          <p:cNvPr id="12293" name="Rectangle 4"/>
          <p:cNvSpPr>
            <a:spLocks noChangeArrowheads="1"/>
          </p:cNvSpPr>
          <p:nvPr/>
        </p:nvSpPr>
        <p:spPr bwMode="auto">
          <a:xfrm>
            <a:off x="304800" y="228600"/>
            <a:ext cx="8229600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5000"/>
              </a:spcBef>
              <a:spcAft>
                <a:spcPct val="10000"/>
              </a:spcAft>
              <a:buClr>
                <a:srgbClr val="FF0000"/>
              </a:buClr>
              <a:buFontTx/>
              <a:buChar char="•"/>
            </a:pPr>
            <a:r>
              <a:rPr lang="tr-TR" altLang="en-US" b="0"/>
              <a:t>T</a:t>
            </a:r>
            <a:r>
              <a:rPr lang="en-US" altLang="en-US" b="0"/>
              <a:t>he Grashof number</a:t>
            </a:r>
            <a:r>
              <a:rPr lang="tr-TR" altLang="en-US" b="0"/>
              <a:t> </a:t>
            </a:r>
            <a:r>
              <a:rPr lang="en-US" altLang="en-US" b="0"/>
              <a:t>provides the main criterion in determining whether the fluid flow is laminar</a:t>
            </a:r>
            <a:r>
              <a:rPr lang="tr-TR" altLang="en-US" b="0"/>
              <a:t> </a:t>
            </a:r>
            <a:r>
              <a:rPr lang="en-US" altLang="en-US" b="0"/>
              <a:t>or turbulent in natural convection. </a:t>
            </a:r>
            <a:endParaRPr lang="tr-TR" altLang="en-US" b="0"/>
          </a:p>
          <a:p>
            <a:pPr eaLnBrk="1" hangingPunct="1">
              <a:spcBef>
                <a:spcPct val="15000"/>
              </a:spcBef>
              <a:spcAft>
                <a:spcPct val="10000"/>
              </a:spcAft>
              <a:buClr>
                <a:srgbClr val="FF0000"/>
              </a:buClr>
              <a:buFontTx/>
              <a:buChar char="•"/>
            </a:pPr>
            <a:r>
              <a:rPr lang="en-US" altLang="en-US" b="0"/>
              <a:t>For vertical plates, the critical</a:t>
            </a:r>
            <a:r>
              <a:rPr lang="tr-TR" altLang="en-US" b="0"/>
              <a:t> </a:t>
            </a:r>
            <a:r>
              <a:rPr lang="en-US" altLang="en-US" b="0"/>
              <a:t>Grashof number is observed to be about 10</a:t>
            </a:r>
            <a:r>
              <a:rPr lang="en-US" altLang="en-US" b="0" baseline="30000"/>
              <a:t>9</a:t>
            </a:r>
            <a:r>
              <a:rPr lang="en-US" altLang="en-US" b="0"/>
              <a:t>.</a:t>
            </a:r>
          </a:p>
        </p:txBody>
      </p:sp>
      <p:sp>
        <p:nvSpPr>
          <p:cNvPr id="12294" name="Rectangle 5"/>
          <p:cNvSpPr>
            <a:spLocks noChangeArrowheads="1"/>
          </p:cNvSpPr>
          <p:nvPr/>
        </p:nvSpPr>
        <p:spPr bwMode="auto">
          <a:xfrm>
            <a:off x="3810000" y="1524000"/>
            <a:ext cx="4724400" cy="4479925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5000"/>
              </a:spcBef>
              <a:spcAft>
                <a:spcPct val="15000"/>
              </a:spcAft>
            </a:pPr>
            <a:r>
              <a:rPr lang="en-US" altLang="en-US" sz="1900" b="0"/>
              <a:t>When a surface is subjected to external flow, the problem involves both</a:t>
            </a:r>
            <a:r>
              <a:rPr lang="tr-TR" altLang="en-US" sz="1900" b="0"/>
              <a:t> </a:t>
            </a:r>
            <a:r>
              <a:rPr lang="en-US" altLang="en-US" sz="1900" b="0"/>
              <a:t>natural and forced convection. </a:t>
            </a:r>
            <a:endParaRPr lang="tr-TR" altLang="en-US" sz="1900" b="0"/>
          </a:p>
          <a:p>
            <a:pPr eaLnBrk="1" hangingPunct="1">
              <a:spcBef>
                <a:spcPct val="15000"/>
              </a:spcBef>
              <a:spcAft>
                <a:spcPct val="15000"/>
              </a:spcAft>
            </a:pPr>
            <a:r>
              <a:rPr lang="en-US" altLang="en-US" sz="1900" b="0"/>
              <a:t>The relative importance of each mode of heat</a:t>
            </a:r>
            <a:r>
              <a:rPr lang="tr-TR" altLang="en-US" sz="1900" b="0"/>
              <a:t> </a:t>
            </a:r>
            <a:r>
              <a:rPr lang="en-US" altLang="en-US" sz="1900" b="0"/>
              <a:t>transfer is determined by the value of the coefficient Gr/Re</a:t>
            </a:r>
            <a:r>
              <a:rPr lang="en-US" altLang="en-US" sz="1900" b="0" baseline="30000"/>
              <a:t>2</a:t>
            </a:r>
            <a:r>
              <a:rPr lang="en-US" altLang="en-US" sz="1900" b="0"/>
              <a:t>:</a:t>
            </a:r>
            <a:endParaRPr lang="tr-TR" altLang="en-US" sz="1900" b="0"/>
          </a:p>
          <a:p>
            <a:pPr eaLnBrk="1" hangingPunct="1">
              <a:spcBef>
                <a:spcPct val="15000"/>
              </a:spcBef>
              <a:spcAft>
                <a:spcPct val="15000"/>
              </a:spcAft>
              <a:buClr>
                <a:srgbClr val="FF0000"/>
              </a:buClr>
              <a:buFontTx/>
              <a:buChar char="•"/>
            </a:pPr>
            <a:r>
              <a:rPr lang="en-US" altLang="en-US" sz="1900" b="0">
                <a:solidFill>
                  <a:srgbClr val="CC00CC"/>
                </a:solidFill>
              </a:rPr>
              <a:t>Natural convection</a:t>
            </a:r>
            <a:r>
              <a:rPr lang="tr-TR" altLang="en-US" sz="1900" b="0">
                <a:solidFill>
                  <a:srgbClr val="CC00CC"/>
                </a:solidFill>
              </a:rPr>
              <a:t> </a:t>
            </a:r>
            <a:r>
              <a:rPr lang="en-US" altLang="en-US" sz="1900" b="0">
                <a:solidFill>
                  <a:srgbClr val="CC00CC"/>
                </a:solidFill>
              </a:rPr>
              <a:t>effects are negligible if </a:t>
            </a:r>
            <a:r>
              <a:rPr lang="en-US" altLang="en-US" sz="1900" b="0">
                <a:solidFill>
                  <a:srgbClr val="3333FF"/>
                </a:solidFill>
              </a:rPr>
              <a:t>Gr/Re</a:t>
            </a:r>
            <a:r>
              <a:rPr lang="en-US" altLang="en-US" sz="1900" b="0" baseline="30000">
                <a:solidFill>
                  <a:srgbClr val="3333FF"/>
                </a:solidFill>
              </a:rPr>
              <a:t>2</a:t>
            </a:r>
            <a:r>
              <a:rPr lang="en-US" altLang="en-US" sz="1900" b="0">
                <a:solidFill>
                  <a:srgbClr val="3333FF"/>
                </a:solidFill>
              </a:rPr>
              <a:t> </a:t>
            </a:r>
            <a:r>
              <a:rPr lang="tr-TR" altLang="en-US" sz="1900" b="0">
                <a:solidFill>
                  <a:srgbClr val="3333FF"/>
                </a:solidFill>
              </a:rPr>
              <a:t>&lt;&lt;</a:t>
            </a:r>
            <a:r>
              <a:rPr lang="en-US" altLang="en-US" sz="1900" b="0">
                <a:solidFill>
                  <a:srgbClr val="3333FF"/>
                </a:solidFill>
              </a:rPr>
              <a:t> 1</a:t>
            </a:r>
            <a:r>
              <a:rPr lang="tr-TR" altLang="en-US" sz="1900" b="0">
                <a:solidFill>
                  <a:srgbClr val="CC00CC"/>
                </a:solidFill>
              </a:rPr>
              <a:t>.</a:t>
            </a:r>
          </a:p>
          <a:p>
            <a:pPr eaLnBrk="1" hangingPunct="1">
              <a:spcBef>
                <a:spcPct val="15000"/>
              </a:spcBef>
              <a:spcAft>
                <a:spcPct val="15000"/>
              </a:spcAft>
              <a:buClr>
                <a:srgbClr val="FF0000"/>
              </a:buClr>
              <a:buFontTx/>
              <a:buChar char="•"/>
            </a:pPr>
            <a:r>
              <a:rPr lang="tr-TR" altLang="en-US" sz="1900" b="0">
                <a:solidFill>
                  <a:srgbClr val="CC00CC"/>
                </a:solidFill>
              </a:rPr>
              <a:t>F</a:t>
            </a:r>
            <a:r>
              <a:rPr lang="en-US" altLang="en-US" sz="1900" b="0">
                <a:solidFill>
                  <a:srgbClr val="CC00CC"/>
                </a:solidFill>
              </a:rPr>
              <a:t>ree convection dominates and</a:t>
            </a:r>
            <a:r>
              <a:rPr lang="tr-TR" altLang="en-US" sz="1900" b="0">
                <a:solidFill>
                  <a:srgbClr val="CC00CC"/>
                </a:solidFill>
              </a:rPr>
              <a:t> </a:t>
            </a:r>
            <a:r>
              <a:rPr lang="en-US" altLang="en-US" sz="1900" b="0">
                <a:solidFill>
                  <a:srgbClr val="CC00CC"/>
                </a:solidFill>
              </a:rPr>
              <a:t>the forced convection effects are negligible if </a:t>
            </a:r>
            <a:r>
              <a:rPr lang="en-US" altLang="en-US" sz="1900" b="0">
                <a:solidFill>
                  <a:srgbClr val="3333FF"/>
                </a:solidFill>
              </a:rPr>
              <a:t>Gr/Re</a:t>
            </a:r>
            <a:r>
              <a:rPr lang="en-US" altLang="en-US" sz="1900" b="0" baseline="30000">
                <a:solidFill>
                  <a:srgbClr val="3333FF"/>
                </a:solidFill>
              </a:rPr>
              <a:t>2</a:t>
            </a:r>
            <a:r>
              <a:rPr lang="en-US" altLang="en-US" sz="1900" b="0">
                <a:solidFill>
                  <a:srgbClr val="3333FF"/>
                </a:solidFill>
              </a:rPr>
              <a:t> </a:t>
            </a:r>
            <a:r>
              <a:rPr lang="tr-TR" altLang="en-US" sz="1900" b="0">
                <a:solidFill>
                  <a:srgbClr val="3333FF"/>
                </a:solidFill>
              </a:rPr>
              <a:t>&gt;&gt;</a:t>
            </a:r>
            <a:r>
              <a:rPr lang="en-US" altLang="en-US" sz="1900" b="0">
                <a:solidFill>
                  <a:srgbClr val="3333FF"/>
                </a:solidFill>
              </a:rPr>
              <a:t> 1</a:t>
            </a:r>
            <a:r>
              <a:rPr lang="tr-TR" altLang="en-US" sz="1900" b="0">
                <a:solidFill>
                  <a:srgbClr val="CC00CC"/>
                </a:solidFill>
              </a:rPr>
              <a:t>.</a:t>
            </a:r>
          </a:p>
          <a:p>
            <a:pPr eaLnBrk="1" hangingPunct="1">
              <a:spcBef>
                <a:spcPct val="15000"/>
              </a:spcBef>
              <a:spcAft>
                <a:spcPct val="15000"/>
              </a:spcAft>
              <a:buClr>
                <a:srgbClr val="FF0000"/>
              </a:buClr>
              <a:buFontTx/>
              <a:buChar char="•"/>
            </a:pPr>
            <a:r>
              <a:rPr lang="tr-TR" altLang="en-US" sz="1900" b="0">
                <a:solidFill>
                  <a:srgbClr val="CC00CC"/>
                </a:solidFill>
              </a:rPr>
              <a:t>B</a:t>
            </a:r>
            <a:r>
              <a:rPr lang="en-US" altLang="en-US" sz="1900" b="0">
                <a:solidFill>
                  <a:srgbClr val="CC00CC"/>
                </a:solidFill>
              </a:rPr>
              <a:t>oth effects</a:t>
            </a:r>
            <a:r>
              <a:rPr lang="tr-TR" altLang="en-US" sz="1900" b="0">
                <a:solidFill>
                  <a:srgbClr val="CC00CC"/>
                </a:solidFill>
              </a:rPr>
              <a:t> </a:t>
            </a:r>
            <a:r>
              <a:rPr lang="en-US" altLang="en-US" sz="1900" b="0">
                <a:solidFill>
                  <a:srgbClr val="CC00CC"/>
                </a:solidFill>
              </a:rPr>
              <a:t>are significant and must be considered if </a:t>
            </a:r>
            <a:r>
              <a:rPr lang="en-US" altLang="en-US" sz="1900" b="0">
                <a:solidFill>
                  <a:srgbClr val="3333FF"/>
                </a:solidFill>
              </a:rPr>
              <a:t>Gr/Re</a:t>
            </a:r>
            <a:r>
              <a:rPr lang="en-US" altLang="en-US" sz="1900" b="0" baseline="30000">
                <a:solidFill>
                  <a:srgbClr val="3333FF"/>
                </a:solidFill>
              </a:rPr>
              <a:t>2</a:t>
            </a:r>
            <a:r>
              <a:rPr lang="en-US" altLang="en-US" sz="1900" b="0">
                <a:solidFill>
                  <a:srgbClr val="3333FF"/>
                </a:solidFill>
              </a:rPr>
              <a:t> </a:t>
            </a:r>
            <a:r>
              <a:rPr lang="en-US" altLang="en-US" sz="1900" b="0">
                <a:solidFill>
                  <a:srgbClr val="3333FF"/>
                </a:solidFill>
                <a:sym typeface="Symbol" panose="05050102010706020507" pitchFamily="18" charset="2"/>
              </a:rPr>
              <a:t></a:t>
            </a:r>
            <a:r>
              <a:rPr lang="en-US" altLang="en-US" sz="1900" b="0">
                <a:solidFill>
                  <a:srgbClr val="3333FF"/>
                </a:solidFill>
              </a:rPr>
              <a:t> 1</a:t>
            </a:r>
            <a:r>
              <a:rPr lang="tr-TR" altLang="en-US" sz="1900" b="0">
                <a:solidFill>
                  <a:srgbClr val="CC00CC"/>
                </a:solidFill>
              </a:rPr>
              <a:t> </a:t>
            </a:r>
            <a:r>
              <a:rPr lang="tr-TR" altLang="en-US" sz="1900" b="0"/>
              <a:t>(mixed convection)</a:t>
            </a:r>
            <a:r>
              <a:rPr lang="tr-TR" altLang="en-US" sz="1900" b="0">
                <a:solidFill>
                  <a:srgbClr val="CC00CC"/>
                </a:solidFill>
              </a:rPr>
              <a:t>.</a:t>
            </a:r>
            <a:endParaRPr lang="en-US" altLang="en-US" sz="1900" b="0">
              <a:solidFill>
                <a:srgbClr val="CC00CC"/>
              </a:solidFill>
            </a:endParaRPr>
          </a:p>
        </p:txBody>
      </p:sp>
      <p:sp>
        <p:nvSpPr>
          <p:cNvPr id="2" name="Rectangle 1"/>
          <p:cNvSpPr/>
          <p:nvPr/>
        </p:nvSpPr>
        <p:spPr bwMode="auto">
          <a:xfrm>
            <a:off x="304800" y="228600"/>
            <a:ext cx="8153400" cy="60960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3516" y="381000"/>
            <a:ext cx="8646854" cy="604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3280581" y="4953000"/>
            <a:ext cx="58293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- Ratio of buoyancy forces and thermal and momentum diffusivities.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654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en-US" sz="3200" dirty="0" smtClean="0"/>
              <a:t>Rayleigh Number, Ra=</a:t>
            </a:r>
            <a:r>
              <a:rPr lang="en-US" sz="3200" dirty="0" err="1" smtClean="0"/>
              <a:t>Gr.Pr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60612" y="993745"/>
            <a:ext cx="822618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itchFamily="34" charset="0"/>
              <a:buChar char="•"/>
            </a:pPr>
            <a:r>
              <a:rPr lang="en-US" sz="2200" dirty="0"/>
              <a:t>In </a:t>
            </a:r>
            <a:r>
              <a:rPr lang="en-US" sz="2200" u="sng" dirty="0">
                <a:hlinkClick r:id="rId2"/>
              </a:rPr>
              <a:t>fluid mechanics</a:t>
            </a:r>
            <a:r>
              <a:rPr lang="en-US" sz="2200" dirty="0"/>
              <a:t>, the </a:t>
            </a:r>
            <a:r>
              <a:rPr lang="en-US" sz="2200" b="1" dirty="0"/>
              <a:t>Rayleigh number</a:t>
            </a:r>
            <a:r>
              <a:rPr lang="en-US" sz="2200" dirty="0"/>
              <a:t> for a fluid is a  </a:t>
            </a:r>
            <a:r>
              <a:rPr lang="en-US" sz="2200" u="sng" dirty="0">
                <a:hlinkClick r:id="rId3"/>
              </a:rPr>
              <a:t>dimensionless number</a:t>
            </a:r>
            <a:r>
              <a:rPr lang="en-US" sz="2200" dirty="0"/>
              <a:t> associated with buoyancy driven flow (also known as </a:t>
            </a:r>
            <a:r>
              <a:rPr lang="en-US" sz="2200" u="sng" dirty="0">
                <a:hlinkClick r:id="rId4"/>
              </a:rPr>
              <a:t>free convection</a:t>
            </a:r>
            <a:r>
              <a:rPr lang="en-US" sz="2200" dirty="0"/>
              <a:t> or natural convection). </a:t>
            </a:r>
            <a:endParaRPr lang="en-US" sz="22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sz="2200" dirty="0" smtClean="0"/>
              <a:t>When </a:t>
            </a:r>
            <a:r>
              <a:rPr lang="en-US" sz="2200" dirty="0"/>
              <a:t>the Rayleigh number is below the critical value for that fluid, heat transfer is primarily in the form of </a:t>
            </a:r>
            <a:r>
              <a:rPr lang="en-US" sz="2200" u="sng" dirty="0">
                <a:hlinkClick r:id="rId5"/>
              </a:rPr>
              <a:t>conduction</a:t>
            </a:r>
            <a:r>
              <a:rPr lang="en-US" sz="2200" dirty="0"/>
              <a:t>; when it exceeds the critical value, heat transfer is primarily in the form of </a:t>
            </a:r>
            <a:r>
              <a:rPr lang="en-US" sz="2200" u="sng" dirty="0" smtClean="0">
                <a:hlinkClick r:id="rId6"/>
              </a:rPr>
              <a:t>convection</a:t>
            </a:r>
            <a:r>
              <a:rPr lang="en-US" sz="2200" dirty="0" smtClean="0"/>
              <a:t>.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200" dirty="0" smtClean="0"/>
              <a:t>The </a:t>
            </a:r>
            <a:r>
              <a:rPr lang="en-US" sz="2200" dirty="0"/>
              <a:t>Rayleigh number is defined as the product of the </a:t>
            </a:r>
            <a:r>
              <a:rPr lang="en-US" sz="2200" dirty="0" err="1"/>
              <a:t>Grashof</a:t>
            </a:r>
            <a:r>
              <a:rPr lang="en-US" sz="2200" dirty="0"/>
              <a:t> number, which describes the relationship between buoyancy and viscosity within a fluid, and the </a:t>
            </a:r>
            <a:r>
              <a:rPr lang="en-US" sz="2200" dirty="0" err="1"/>
              <a:t>Prandtl</a:t>
            </a:r>
            <a:r>
              <a:rPr lang="en-US" sz="2200" dirty="0"/>
              <a:t> number, which describes the relationship between momentum diffusivity and thermal diffusivity.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en-US" sz="2200" dirty="0" smtClean="0"/>
              <a:t>Hence </a:t>
            </a:r>
            <a:r>
              <a:rPr lang="en-US" sz="2200" dirty="0"/>
              <a:t>the Rayleigh number itself may also be viewed as the ratio of buoyancy and viscosity forces times the ratio of momentum and thermal diffusivities.</a:t>
            </a:r>
          </a:p>
        </p:txBody>
      </p:sp>
    </p:spTree>
    <p:extLst>
      <p:ext uri="{BB962C8B-B14F-4D97-AF65-F5344CB8AC3E}">
        <p14:creationId xmlns:p14="http://schemas.microsoft.com/office/powerpoint/2010/main" val="38613606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3252"/>
          </a:xfrm>
        </p:spPr>
        <p:txBody>
          <a:bodyPr/>
          <a:lstStyle/>
          <a:p>
            <a:r>
              <a:rPr lang="en-US" dirty="0" smtClean="0"/>
              <a:t>Forced </a:t>
            </a:r>
            <a:r>
              <a:rPr lang="en-US" dirty="0" err="1" smtClean="0"/>
              <a:t>vs</a:t>
            </a:r>
            <a:r>
              <a:rPr lang="en-US" dirty="0" smtClean="0"/>
              <a:t> Natural Convection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55131"/>
            <a:ext cx="8229600" cy="4070930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When analyzing potentially mixed convection, a parameter called the </a:t>
            </a:r>
            <a:r>
              <a:rPr lang="en-US" dirty="0">
                <a:hlinkClick r:id="rId2" tooltip="Archimedes number"/>
              </a:rPr>
              <a:t>Archimedes number</a:t>
            </a:r>
            <a:r>
              <a:rPr lang="en-US" dirty="0"/>
              <a:t>(</a:t>
            </a:r>
            <a:r>
              <a:rPr lang="en-US" dirty="0" err="1"/>
              <a:t>Ar</a:t>
            </a:r>
            <a:r>
              <a:rPr lang="en-US" dirty="0"/>
              <a:t>) </a:t>
            </a:r>
            <a:r>
              <a:rPr lang="en-US" dirty="0" err="1"/>
              <a:t>parametrizes</a:t>
            </a:r>
            <a:r>
              <a:rPr lang="en-US" dirty="0"/>
              <a:t> the relative strength of free and forced convection.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Archimedes number is the ratio of </a:t>
            </a:r>
            <a:r>
              <a:rPr lang="en-US" dirty="0" err="1">
                <a:hlinkClick r:id="rId3" tooltip="Grashof number"/>
              </a:rPr>
              <a:t>Grashof</a:t>
            </a:r>
            <a:r>
              <a:rPr lang="en-US" dirty="0">
                <a:hlinkClick r:id="rId3" tooltip="Grashof number"/>
              </a:rPr>
              <a:t> number</a:t>
            </a:r>
            <a:r>
              <a:rPr lang="en-US" dirty="0"/>
              <a:t> and the square of </a:t>
            </a:r>
            <a:r>
              <a:rPr lang="en-US" dirty="0">
                <a:hlinkClick r:id="rId4" tooltip="Reynolds number"/>
              </a:rPr>
              <a:t>Reynolds number</a:t>
            </a:r>
            <a:r>
              <a:rPr lang="en-US" dirty="0"/>
              <a:t>, which represents the ratio of buoyancy force and inertia force, and which stands in for the contribution of natural convection. </a:t>
            </a:r>
            <a:endParaRPr lang="en-US" dirty="0" smtClean="0"/>
          </a:p>
          <a:p>
            <a:r>
              <a:rPr lang="en-US" dirty="0" smtClean="0"/>
              <a:t>When </a:t>
            </a:r>
            <a:r>
              <a:rPr lang="en-US" dirty="0" err="1"/>
              <a:t>Ar</a:t>
            </a:r>
            <a:r>
              <a:rPr lang="en-US" dirty="0"/>
              <a:t> &gt;&gt; 1, natural convection dominates and when </a:t>
            </a:r>
            <a:r>
              <a:rPr lang="en-US" dirty="0" err="1"/>
              <a:t>Ar</a:t>
            </a:r>
            <a:r>
              <a:rPr lang="en-US" dirty="0"/>
              <a:t> &lt;&lt; 1, forced convection dominates.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1026" name="Picture 2" descr=" Ar= \frac{Gr}{Re^2} 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6785" y="5541274"/>
            <a:ext cx="1910880" cy="921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08015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E4D90C43-E30D-45AB-A13E-E9AD01846320}" type="slidenum">
              <a:rPr lang="en-US" altLang="en-US" b="0"/>
              <a:pPr eaLnBrk="1" hangingPunct="1"/>
              <a:t>17</a:t>
            </a:fld>
            <a:endParaRPr lang="en-US" altLang="en-US" b="0"/>
          </a:p>
        </p:txBody>
      </p:sp>
      <p:pic>
        <p:nvPicPr>
          <p:cNvPr id="1331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81000"/>
            <a:ext cx="3333750" cy="579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381000"/>
            <a:ext cx="3876675" cy="381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6553200" y="5673725"/>
            <a:ext cx="2133600" cy="47625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66466" y="355201"/>
            <a:ext cx="6896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Natural convection over surfaces</a:t>
            </a:r>
            <a:endParaRPr lang="en-US" b="1" dirty="0">
              <a:solidFill>
                <a:srgbClr val="0000FF"/>
              </a:solidFill>
            </a:endParaRPr>
          </a:p>
        </p:txBody>
      </p:sp>
      <p:pic>
        <p:nvPicPr>
          <p:cNvPr id="5" name="Picture 4" descr="Eq 9-16 p 527.jpg"/>
          <p:cNvPicPr>
            <a:picLocks noChangeAspect="1"/>
          </p:cNvPicPr>
          <p:nvPr/>
        </p:nvPicPr>
        <p:blipFill>
          <a:blip r:embed="rId2" cstate="print"/>
          <a:srcRect r="43750" b="2778"/>
          <a:stretch>
            <a:fillRect/>
          </a:stretch>
        </p:blipFill>
        <p:spPr>
          <a:xfrm>
            <a:off x="990600" y="1524000"/>
            <a:ext cx="3771900" cy="533400"/>
          </a:xfrm>
          <a:prstGeom prst="rect">
            <a:avLst/>
          </a:prstGeom>
        </p:spPr>
      </p:pic>
      <p:pic>
        <p:nvPicPr>
          <p:cNvPr id="6" name="Picture 5" descr="Eq 9-17 p 527.jpg"/>
          <p:cNvPicPr>
            <a:picLocks noChangeAspect="1"/>
          </p:cNvPicPr>
          <p:nvPr/>
        </p:nvPicPr>
        <p:blipFill>
          <a:blip r:embed="rId3" cstate="print"/>
          <a:srcRect r="26668" b="4762"/>
          <a:stretch>
            <a:fillRect/>
          </a:stretch>
        </p:blipFill>
        <p:spPr>
          <a:xfrm>
            <a:off x="1066800" y="2857500"/>
            <a:ext cx="5715000" cy="609600"/>
          </a:xfrm>
          <a:prstGeom prst="rect">
            <a:avLst/>
          </a:prstGeom>
        </p:spPr>
      </p:pic>
      <p:pic>
        <p:nvPicPr>
          <p:cNvPr id="7" name="Picture 6" descr="Eq 9-18 p 527.jpg"/>
          <p:cNvPicPr>
            <a:picLocks noChangeAspect="1"/>
          </p:cNvPicPr>
          <p:nvPr/>
        </p:nvPicPr>
        <p:blipFill>
          <a:blip r:embed="rId4" cstate="print"/>
          <a:srcRect r="60171" b="-14584"/>
          <a:stretch>
            <a:fillRect/>
          </a:stretch>
        </p:blipFill>
        <p:spPr>
          <a:xfrm>
            <a:off x="1066800" y="4950760"/>
            <a:ext cx="2971800" cy="4191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71500" y="1638300"/>
            <a:ext cx="6477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1)</a:t>
            </a:r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r>
              <a:rPr lang="en-US" b="1" dirty="0" smtClean="0"/>
              <a:t>2)</a:t>
            </a:r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/>
          </a:p>
          <a:p>
            <a:r>
              <a:rPr lang="en-US" b="1" dirty="0" smtClean="0"/>
              <a:t>3)</a:t>
            </a:r>
            <a:endParaRPr lang="en-US" b="1" dirty="0"/>
          </a:p>
        </p:txBody>
      </p:sp>
      <p:sp>
        <p:nvSpPr>
          <p:cNvPr id="9" name="TextBox 8"/>
          <p:cNvSpPr txBox="1"/>
          <p:nvPr/>
        </p:nvSpPr>
        <p:spPr>
          <a:xfrm>
            <a:off x="4991100" y="1636693"/>
            <a:ext cx="3543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 smtClean="0">
                <a:solidFill>
                  <a:srgbClr val="FF0000"/>
                </a:solidFill>
              </a:rPr>
              <a:t>*C &amp; n is depend on the geometry of the surface and flow regime.</a:t>
            </a:r>
          </a:p>
          <a:p>
            <a:r>
              <a:rPr lang="en-US" sz="1400" i="1" dirty="0" smtClean="0">
                <a:solidFill>
                  <a:srgbClr val="FF0000"/>
                </a:solidFill>
              </a:rPr>
              <a:t>n=1/4 </a:t>
            </a:r>
            <a:r>
              <a:rPr lang="en-US" sz="1400" i="1" dirty="0" smtClean="0">
                <a:solidFill>
                  <a:srgbClr val="FF0000"/>
                </a:solidFill>
                <a:sym typeface="Wingdings" pitchFamily="2" charset="2"/>
              </a:rPr>
              <a:t> laminar flow</a:t>
            </a:r>
          </a:p>
          <a:p>
            <a:r>
              <a:rPr lang="en-US" sz="1400" i="1" dirty="0" smtClean="0">
                <a:solidFill>
                  <a:srgbClr val="FF0000"/>
                </a:solidFill>
                <a:sym typeface="Wingdings" pitchFamily="2" charset="2"/>
              </a:rPr>
              <a:t>n-=1/3  turbulent flow</a:t>
            </a:r>
            <a:endParaRPr lang="en-US" sz="1400" i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229591" y="5622660"/>
            <a:ext cx="6553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smtClean="0">
                <a:solidFill>
                  <a:srgbClr val="FF0000"/>
                </a:solidFill>
              </a:rPr>
              <a:t>*All the properties are evaluated at the film temperature, </a:t>
            </a:r>
            <a:r>
              <a:rPr lang="en-US" sz="1600" i="1" dirty="0" err="1" smtClean="0">
                <a:solidFill>
                  <a:srgbClr val="FF0000"/>
                </a:solidFill>
              </a:rPr>
              <a:t>T</a:t>
            </a:r>
            <a:r>
              <a:rPr lang="en-US" sz="1600" i="1" baseline="-25000" dirty="0" err="1" smtClean="0">
                <a:solidFill>
                  <a:srgbClr val="FF0000"/>
                </a:solidFill>
              </a:rPr>
              <a:t>f</a:t>
            </a:r>
            <a:r>
              <a:rPr lang="en-US" sz="1600" i="1" dirty="0" smtClean="0">
                <a:solidFill>
                  <a:srgbClr val="FF0000"/>
                </a:solidFill>
              </a:rPr>
              <a:t>=(</a:t>
            </a:r>
            <a:r>
              <a:rPr lang="en-US" sz="1600" i="1" dirty="0" err="1" smtClean="0">
                <a:solidFill>
                  <a:srgbClr val="FF0000"/>
                </a:solidFill>
              </a:rPr>
              <a:t>T</a:t>
            </a:r>
            <a:r>
              <a:rPr lang="en-US" sz="1600" i="1" baseline="-25000" dirty="0" err="1" smtClean="0">
                <a:solidFill>
                  <a:srgbClr val="FF0000"/>
                </a:solidFill>
              </a:rPr>
              <a:t>s</a:t>
            </a:r>
            <a:r>
              <a:rPr lang="en-US" sz="1600" i="1" dirty="0" err="1" smtClean="0">
                <a:solidFill>
                  <a:srgbClr val="FF0000"/>
                </a:solidFill>
              </a:rPr>
              <a:t>+T</a:t>
            </a:r>
            <a:r>
              <a:rPr lang="en-US" sz="1600" i="1" baseline="-25000" dirty="0" smtClean="0">
                <a:solidFill>
                  <a:srgbClr val="FF0000"/>
                </a:solidFill>
                <a:sym typeface="Symbol"/>
              </a:rPr>
              <a:t></a:t>
            </a:r>
            <a:r>
              <a:rPr lang="en-US" sz="1600" i="1" dirty="0" smtClean="0">
                <a:solidFill>
                  <a:srgbClr val="FF0000"/>
                </a:solidFill>
                <a:sym typeface="Symbol"/>
              </a:rPr>
              <a:t>)/2</a:t>
            </a:r>
            <a:endParaRPr lang="en-US" sz="1600" i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3543300" y="3645542"/>
                <a:ext cx="6019800" cy="13445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i="1" dirty="0" smtClean="0">
                    <a:solidFill>
                      <a:srgbClr val="006600"/>
                    </a:solidFill>
                  </a:rPr>
                  <a:t>1. What is the difference between </a:t>
                </a:r>
                <a:r>
                  <a:rPr lang="en-US" sz="1600" i="1" dirty="0" err="1" smtClean="0">
                    <a:solidFill>
                      <a:srgbClr val="006600"/>
                    </a:solidFill>
                  </a:rPr>
                  <a:t>Re</a:t>
                </a:r>
                <a:r>
                  <a:rPr lang="en-US" sz="1600" i="1" baseline="-25000" dirty="0" err="1" smtClean="0">
                    <a:solidFill>
                      <a:srgbClr val="006600"/>
                    </a:solidFill>
                  </a:rPr>
                  <a:t>L</a:t>
                </a:r>
                <a:r>
                  <a:rPr lang="en-US" sz="1600" i="1" dirty="0" smtClean="0">
                    <a:solidFill>
                      <a:srgbClr val="006600"/>
                    </a:solidFill>
                  </a:rPr>
                  <a:t> and </a:t>
                </a:r>
                <a:r>
                  <a:rPr lang="en-US" sz="1600" i="1" dirty="0" err="1" smtClean="0">
                    <a:solidFill>
                      <a:srgbClr val="006600"/>
                    </a:solidFill>
                  </a:rPr>
                  <a:t>Ra</a:t>
                </a:r>
                <a:r>
                  <a:rPr lang="en-US" sz="1600" i="1" baseline="-25000" dirty="0" err="1" smtClean="0">
                    <a:solidFill>
                      <a:srgbClr val="006600"/>
                    </a:solidFill>
                  </a:rPr>
                  <a:t>L</a:t>
                </a:r>
                <a:r>
                  <a:rPr lang="en-US" sz="1600" i="1" dirty="0" smtClean="0">
                    <a:solidFill>
                      <a:srgbClr val="006600"/>
                    </a:solidFill>
                  </a:rPr>
                  <a:t> ?</a:t>
                </a:r>
              </a:p>
              <a:p>
                <a:r>
                  <a:rPr lang="en-US" sz="1600" i="1" dirty="0" smtClean="0">
                    <a:solidFill>
                      <a:srgbClr val="006600"/>
                    </a:solidFill>
                  </a:rPr>
                  <a:t> 2. What is the transition range in a free convection boundary ?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1600" i="1" smtClean="0">
                            <a:solidFill>
                              <a:srgbClr val="0066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600" b="0" i="1" smtClean="0">
                            <a:solidFill>
                              <a:srgbClr val="006600"/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sz="1600" b="0" i="1" smtClean="0">
                            <a:solidFill>
                              <a:srgbClr val="006600"/>
                            </a:solidFill>
                            <a:latin typeface="Cambria Math"/>
                          </a:rPr>
                          <m:t>4</m:t>
                        </m:r>
                      </m:sup>
                    </m:sSup>
                    <m:r>
                      <a:rPr lang="en-US" sz="1600" i="1" smtClean="0">
                        <a:solidFill>
                          <a:srgbClr val="006600"/>
                        </a:solidFill>
                        <a:latin typeface="Cambria Math"/>
                        <a:ea typeface="Cambria Math"/>
                      </a:rPr>
                      <m:t>≤</m:t>
                    </m:r>
                    <m:r>
                      <a:rPr lang="en-US" sz="1600" b="0" i="1" smtClean="0">
                        <a:solidFill>
                          <a:srgbClr val="006600"/>
                        </a:solidFill>
                        <a:latin typeface="Cambria Math"/>
                        <a:ea typeface="Cambria Math"/>
                      </a:rPr>
                      <m:t>𝑅𝑎</m:t>
                    </m:r>
                    <m:r>
                      <a:rPr lang="en-US" sz="1600" b="0" i="1" smtClean="0">
                        <a:solidFill>
                          <a:srgbClr val="006600"/>
                        </a:solidFill>
                        <a:latin typeface="Cambria Math"/>
                        <a:ea typeface="Cambria Math"/>
                      </a:rPr>
                      <m:t>≤</m:t>
                    </m:r>
                    <m:sSup>
                      <m:sSupPr>
                        <m:ctrlPr>
                          <a:rPr lang="en-US" sz="1600" b="0" i="1" smtClean="0">
                            <a:solidFill>
                              <a:srgbClr val="00660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en-US" sz="1600" b="0" i="1" smtClean="0">
                            <a:solidFill>
                              <a:srgbClr val="006600"/>
                            </a:solidFill>
                            <a:latin typeface="Cambria Math"/>
                            <a:ea typeface="Cambria Math"/>
                          </a:rPr>
                          <m:t>10</m:t>
                        </m:r>
                      </m:e>
                      <m:sup>
                        <m:r>
                          <a:rPr lang="en-US" sz="1600" b="0" i="1" smtClean="0">
                            <a:solidFill>
                              <a:srgbClr val="006600"/>
                            </a:solidFill>
                            <a:latin typeface="Cambria Math"/>
                            <a:ea typeface="Cambria Math"/>
                          </a:rPr>
                          <m:t>9</m:t>
                        </m:r>
                      </m:sup>
                    </m:sSup>
                  </m:oMath>
                </a14:m>
                <a:r>
                  <a:rPr lang="en-US" sz="1600" i="1" dirty="0" smtClean="0">
                    <a:solidFill>
                      <a:srgbClr val="006600"/>
                    </a:solidFill>
                  </a:rPr>
                  <a:t> (Laminar)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1600" i="1">
                            <a:solidFill>
                              <a:srgbClr val="0066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600" i="1">
                            <a:solidFill>
                              <a:srgbClr val="006600"/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sz="1600" b="0" i="1" smtClean="0">
                            <a:solidFill>
                              <a:srgbClr val="006600"/>
                            </a:solidFill>
                            <a:latin typeface="Cambria Math"/>
                          </a:rPr>
                          <m:t>9</m:t>
                        </m:r>
                      </m:sup>
                    </m:sSup>
                    <m:r>
                      <a:rPr lang="en-US" sz="1600" i="1">
                        <a:solidFill>
                          <a:srgbClr val="006600"/>
                        </a:solidFill>
                        <a:latin typeface="Cambria Math"/>
                        <a:ea typeface="Cambria Math"/>
                      </a:rPr>
                      <m:t>≤</m:t>
                    </m:r>
                    <m:r>
                      <a:rPr lang="en-US" sz="1600" i="1">
                        <a:solidFill>
                          <a:srgbClr val="006600"/>
                        </a:solidFill>
                        <a:latin typeface="Cambria Math"/>
                        <a:ea typeface="Cambria Math"/>
                      </a:rPr>
                      <m:t>𝑅𝑎</m:t>
                    </m:r>
                    <m:r>
                      <a:rPr lang="en-US" sz="1600" i="1">
                        <a:solidFill>
                          <a:srgbClr val="006600"/>
                        </a:solidFill>
                        <a:latin typeface="Cambria Math"/>
                        <a:ea typeface="Cambria Math"/>
                      </a:rPr>
                      <m:t>≤</m:t>
                    </m:r>
                    <m:sSup>
                      <m:sSupPr>
                        <m:ctrlPr>
                          <a:rPr lang="en-US" sz="1600" i="1">
                            <a:solidFill>
                              <a:srgbClr val="00660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en-US" sz="1600" i="1">
                            <a:solidFill>
                              <a:srgbClr val="006600"/>
                            </a:solidFill>
                            <a:latin typeface="Cambria Math"/>
                            <a:ea typeface="Cambria Math"/>
                          </a:rPr>
                          <m:t>10</m:t>
                        </m:r>
                      </m:e>
                      <m:sup>
                        <m:r>
                          <a:rPr lang="en-US" sz="1600" b="0" i="1" smtClean="0">
                            <a:solidFill>
                              <a:srgbClr val="006600"/>
                            </a:solidFill>
                            <a:latin typeface="Cambria Math"/>
                            <a:ea typeface="Cambria Math"/>
                          </a:rPr>
                          <m:t>13</m:t>
                        </m:r>
                      </m:sup>
                    </m:sSup>
                  </m:oMath>
                </a14:m>
                <a:r>
                  <a:rPr lang="en-US" sz="1600" i="1" dirty="0">
                    <a:solidFill>
                      <a:srgbClr val="006600"/>
                    </a:solidFill>
                  </a:rPr>
                  <a:t> </a:t>
                </a:r>
                <a:r>
                  <a:rPr lang="en-US" sz="1600" i="1" dirty="0" smtClean="0">
                    <a:solidFill>
                      <a:srgbClr val="006600"/>
                    </a:solidFill>
                  </a:rPr>
                  <a:t>(Turbulent)</a:t>
                </a:r>
                <a:endParaRPr lang="en-US" sz="1600" i="1" dirty="0">
                  <a:solidFill>
                    <a:srgbClr val="006600"/>
                  </a:solidFill>
                </a:endParaRPr>
              </a:p>
              <a:p>
                <a:endParaRPr lang="en-US" sz="1600" i="1" dirty="0" smtClean="0">
                  <a:solidFill>
                    <a:srgbClr val="006600"/>
                  </a:solidFill>
                </a:endParaRPr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3300" y="3645542"/>
                <a:ext cx="6019800" cy="1344535"/>
              </a:xfrm>
              <a:prstGeom prst="rect">
                <a:avLst/>
              </a:prstGeom>
              <a:blipFill rotWithShape="0">
                <a:blip r:embed="rId5"/>
                <a:stretch>
                  <a:fillRect l="-506" t="-1357" b="-31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59453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D33A020-4A8C-443F-BB37-1872C0927581}" type="slidenum">
              <a:rPr lang="en-US" altLang="en-US" b="0"/>
              <a:pPr eaLnBrk="1" hangingPunct="1"/>
              <a:t>19</a:t>
            </a:fld>
            <a:endParaRPr lang="en-US" altLang="en-US" b="0"/>
          </a:p>
        </p:txBody>
      </p:sp>
      <p:sp>
        <p:nvSpPr>
          <p:cNvPr id="14339" name="Rectangle 2"/>
          <p:cNvSpPr>
            <a:spLocks noChangeArrowheads="1"/>
          </p:cNvSpPr>
          <p:nvPr/>
        </p:nvSpPr>
        <p:spPr bwMode="auto">
          <a:xfrm>
            <a:off x="304800" y="152400"/>
            <a:ext cx="8610600" cy="5191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en-US" sz="2800">
                <a:solidFill>
                  <a:srgbClr val="FF0000"/>
                </a:solidFill>
              </a:rPr>
              <a:t>20-3 </a:t>
            </a:r>
            <a:r>
              <a:rPr lang="en-US" altLang="en-US" sz="2800">
                <a:solidFill>
                  <a:srgbClr val="FF0000"/>
                </a:solidFill>
              </a:rPr>
              <a:t>NATURAL CONVECTION OVER SURFACES</a:t>
            </a:r>
          </a:p>
        </p:txBody>
      </p:sp>
      <p:sp>
        <p:nvSpPr>
          <p:cNvPr id="14340" name="Rectangle 3"/>
          <p:cNvSpPr>
            <a:spLocks noChangeArrowheads="1"/>
          </p:cNvSpPr>
          <p:nvPr/>
        </p:nvSpPr>
        <p:spPr bwMode="auto">
          <a:xfrm>
            <a:off x="304800" y="696913"/>
            <a:ext cx="8001000" cy="143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0000"/>
              </a:spcBef>
              <a:spcAft>
                <a:spcPct val="10000"/>
              </a:spcAft>
            </a:pPr>
            <a:r>
              <a:rPr lang="en-US" altLang="en-US" sz="1700" b="0"/>
              <a:t>Natural convection heat transfer on a surface depends on </a:t>
            </a:r>
            <a:r>
              <a:rPr lang="en-US" altLang="en-US" sz="1700" b="0">
                <a:solidFill>
                  <a:srgbClr val="CC00CC"/>
                </a:solidFill>
              </a:rPr>
              <a:t>the geometry of the</a:t>
            </a:r>
            <a:r>
              <a:rPr lang="tr-TR" altLang="en-US" sz="1700" b="0">
                <a:solidFill>
                  <a:srgbClr val="CC00CC"/>
                </a:solidFill>
              </a:rPr>
              <a:t> </a:t>
            </a:r>
            <a:r>
              <a:rPr lang="en-US" altLang="en-US" sz="1700" b="0">
                <a:solidFill>
                  <a:srgbClr val="CC00CC"/>
                </a:solidFill>
              </a:rPr>
              <a:t>surface</a:t>
            </a:r>
            <a:r>
              <a:rPr lang="en-US" altLang="en-US" sz="1700" b="0"/>
              <a:t> as well as </a:t>
            </a:r>
            <a:r>
              <a:rPr lang="en-US" altLang="en-US" sz="1700" b="0">
                <a:solidFill>
                  <a:srgbClr val="CC00CC"/>
                </a:solidFill>
              </a:rPr>
              <a:t>its orientation</a:t>
            </a:r>
            <a:r>
              <a:rPr lang="tr-TR" altLang="en-US" sz="1700" b="0"/>
              <a:t>, </a:t>
            </a:r>
            <a:r>
              <a:rPr lang="en-US" altLang="en-US" sz="1700" b="0"/>
              <a:t>the </a:t>
            </a:r>
            <a:r>
              <a:rPr lang="en-US" altLang="en-US" sz="1700" b="0">
                <a:solidFill>
                  <a:srgbClr val="CC00CC"/>
                </a:solidFill>
              </a:rPr>
              <a:t>variation of temperature</a:t>
            </a:r>
            <a:r>
              <a:rPr lang="tr-TR" altLang="en-US" sz="1700" b="0">
                <a:solidFill>
                  <a:srgbClr val="CC00CC"/>
                </a:solidFill>
              </a:rPr>
              <a:t> </a:t>
            </a:r>
            <a:r>
              <a:rPr lang="en-US" altLang="en-US" sz="1700" b="0">
                <a:solidFill>
                  <a:srgbClr val="CC00CC"/>
                </a:solidFill>
              </a:rPr>
              <a:t>on the surface</a:t>
            </a:r>
            <a:r>
              <a:rPr lang="en-US" altLang="en-US" sz="1700" b="0"/>
              <a:t> and the </a:t>
            </a:r>
            <a:r>
              <a:rPr lang="en-US" altLang="en-US" sz="1700" b="0">
                <a:solidFill>
                  <a:srgbClr val="CC00CC"/>
                </a:solidFill>
              </a:rPr>
              <a:t>thermophysical properties of the fluid</a:t>
            </a:r>
            <a:r>
              <a:rPr lang="en-US" altLang="en-US" sz="1700" b="0"/>
              <a:t> involved.</a:t>
            </a:r>
          </a:p>
          <a:p>
            <a:pPr eaLnBrk="1" hangingPunct="1">
              <a:spcBef>
                <a:spcPct val="10000"/>
              </a:spcBef>
              <a:spcAft>
                <a:spcPct val="10000"/>
              </a:spcAft>
            </a:pPr>
            <a:r>
              <a:rPr lang="en-US" altLang="en-US" sz="1700" b="0">
                <a:solidFill>
                  <a:srgbClr val="3333FF"/>
                </a:solidFill>
              </a:rPr>
              <a:t>With the exception of some simple cases, </a:t>
            </a:r>
            <a:r>
              <a:rPr lang="tr-TR" altLang="en-US" sz="1700" b="0">
                <a:solidFill>
                  <a:srgbClr val="3333FF"/>
                </a:solidFill>
              </a:rPr>
              <a:t>h</a:t>
            </a:r>
            <a:r>
              <a:rPr lang="en-US" altLang="en-US" sz="1700" b="0">
                <a:solidFill>
                  <a:srgbClr val="3333FF"/>
                </a:solidFill>
              </a:rPr>
              <a:t>eat transfer relations in natural convection are based on experimental studies.</a:t>
            </a:r>
          </a:p>
        </p:txBody>
      </p:sp>
      <p:pic>
        <p:nvPicPr>
          <p:cNvPr id="1434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88" y="2176463"/>
            <a:ext cx="3630612" cy="68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575" y="2938463"/>
            <a:ext cx="3705225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3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6172200"/>
            <a:ext cx="3327400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4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2590800"/>
            <a:ext cx="2795588" cy="2173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5" name="Rectangle 8"/>
          <p:cNvSpPr>
            <a:spLocks noChangeArrowheads="1"/>
          </p:cNvSpPr>
          <p:nvPr/>
        </p:nvSpPr>
        <p:spPr bwMode="auto">
          <a:xfrm>
            <a:off x="5486400" y="4800600"/>
            <a:ext cx="3505200" cy="1903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700" b="0">
                <a:solidFill>
                  <a:srgbClr val="0000CC"/>
                </a:solidFill>
              </a:rPr>
              <a:t>Natural convection heat transfer</a:t>
            </a:r>
            <a:r>
              <a:rPr lang="tr-TR" altLang="en-US" sz="1700" b="0">
                <a:solidFill>
                  <a:srgbClr val="0000CC"/>
                </a:solidFill>
              </a:rPr>
              <a:t> </a:t>
            </a:r>
            <a:r>
              <a:rPr lang="en-US" altLang="en-US" sz="1700" b="0">
                <a:solidFill>
                  <a:srgbClr val="0000CC"/>
                </a:solidFill>
              </a:rPr>
              <a:t>correlations are usually expressed in</a:t>
            </a:r>
            <a:r>
              <a:rPr lang="tr-TR" altLang="en-US" sz="1700" b="0">
                <a:solidFill>
                  <a:srgbClr val="0000CC"/>
                </a:solidFill>
              </a:rPr>
              <a:t> </a:t>
            </a:r>
            <a:r>
              <a:rPr lang="en-US" altLang="en-US" sz="1700" b="0">
                <a:solidFill>
                  <a:srgbClr val="0000CC"/>
                </a:solidFill>
              </a:rPr>
              <a:t>terms of the Rayleigh number raised</a:t>
            </a:r>
            <a:r>
              <a:rPr lang="tr-TR" altLang="en-US" sz="1700" b="0">
                <a:solidFill>
                  <a:srgbClr val="0000CC"/>
                </a:solidFill>
              </a:rPr>
              <a:t> </a:t>
            </a:r>
            <a:r>
              <a:rPr lang="en-US" altLang="en-US" sz="1700" b="0">
                <a:solidFill>
                  <a:srgbClr val="0000CC"/>
                </a:solidFill>
              </a:rPr>
              <a:t>to a constant </a:t>
            </a:r>
            <a:r>
              <a:rPr lang="en-US" altLang="en-US" sz="1700" b="0" i="1">
                <a:solidFill>
                  <a:srgbClr val="0000CC"/>
                </a:solidFill>
              </a:rPr>
              <a:t>n </a:t>
            </a:r>
            <a:r>
              <a:rPr lang="en-US" altLang="en-US" sz="1700" b="0">
                <a:solidFill>
                  <a:srgbClr val="0000CC"/>
                </a:solidFill>
              </a:rPr>
              <a:t>multiplied by another</a:t>
            </a:r>
            <a:r>
              <a:rPr lang="tr-TR" altLang="en-US" sz="1700" b="0">
                <a:solidFill>
                  <a:srgbClr val="0000CC"/>
                </a:solidFill>
              </a:rPr>
              <a:t> </a:t>
            </a:r>
            <a:r>
              <a:rPr lang="en-US" altLang="en-US" sz="1700" b="0">
                <a:solidFill>
                  <a:srgbClr val="0000CC"/>
                </a:solidFill>
              </a:rPr>
              <a:t>constant </a:t>
            </a:r>
            <a:r>
              <a:rPr lang="en-US" altLang="en-US" sz="1700" b="0" i="1">
                <a:solidFill>
                  <a:srgbClr val="0000CC"/>
                </a:solidFill>
              </a:rPr>
              <a:t>C, </a:t>
            </a:r>
            <a:r>
              <a:rPr lang="en-US" altLang="en-US" sz="1700" b="0">
                <a:solidFill>
                  <a:srgbClr val="0000CC"/>
                </a:solidFill>
              </a:rPr>
              <a:t>both of which are</a:t>
            </a:r>
            <a:r>
              <a:rPr lang="tr-TR" altLang="en-US" sz="1700" b="0">
                <a:solidFill>
                  <a:srgbClr val="0000CC"/>
                </a:solidFill>
              </a:rPr>
              <a:t> </a:t>
            </a:r>
            <a:r>
              <a:rPr lang="en-US" altLang="en-US" sz="1700" b="0">
                <a:solidFill>
                  <a:srgbClr val="0000CC"/>
                </a:solidFill>
              </a:rPr>
              <a:t>determined experimentally.</a:t>
            </a:r>
          </a:p>
        </p:txBody>
      </p:sp>
      <p:sp>
        <p:nvSpPr>
          <p:cNvPr id="14346" name="Rectangle 9"/>
          <p:cNvSpPr>
            <a:spLocks noChangeArrowheads="1"/>
          </p:cNvSpPr>
          <p:nvPr/>
        </p:nvSpPr>
        <p:spPr bwMode="auto">
          <a:xfrm>
            <a:off x="4114800" y="2938463"/>
            <a:ext cx="127635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b="0">
                <a:solidFill>
                  <a:srgbClr val="CC00CC"/>
                </a:solidFill>
              </a:rPr>
              <a:t>Rayleigh number</a:t>
            </a:r>
          </a:p>
        </p:txBody>
      </p:sp>
      <p:sp>
        <p:nvSpPr>
          <p:cNvPr id="14347" name="Rectangle 10"/>
          <p:cNvSpPr>
            <a:spLocks noChangeArrowheads="1"/>
          </p:cNvSpPr>
          <p:nvPr/>
        </p:nvSpPr>
        <p:spPr bwMode="auto">
          <a:xfrm>
            <a:off x="304800" y="3698875"/>
            <a:ext cx="4114800" cy="239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0000"/>
              </a:spcBef>
              <a:spcAft>
                <a:spcPct val="10000"/>
              </a:spcAft>
            </a:pPr>
            <a:r>
              <a:rPr lang="en-US" altLang="en-US" b="0"/>
              <a:t>The constants </a:t>
            </a:r>
            <a:r>
              <a:rPr lang="en-US" altLang="en-US" b="0" i="1"/>
              <a:t>C </a:t>
            </a:r>
            <a:r>
              <a:rPr lang="en-US" altLang="en-US" b="0"/>
              <a:t>and </a:t>
            </a:r>
            <a:r>
              <a:rPr lang="en-US" altLang="en-US" b="0" i="1"/>
              <a:t>n </a:t>
            </a:r>
            <a:r>
              <a:rPr lang="en-US" altLang="en-US" b="0"/>
              <a:t>depend on the </a:t>
            </a:r>
            <a:r>
              <a:rPr lang="en-US" altLang="en-US" b="0" i="1">
                <a:solidFill>
                  <a:srgbClr val="3333FF"/>
                </a:solidFill>
              </a:rPr>
              <a:t>geometry</a:t>
            </a:r>
            <a:r>
              <a:rPr lang="en-US" altLang="en-US" b="0" i="1"/>
              <a:t> </a:t>
            </a:r>
            <a:r>
              <a:rPr lang="en-US" altLang="en-US" b="0"/>
              <a:t>of the surface and the </a:t>
            </a:r>
            <a:r>
              <a:rPr lang="en-US" altLang="en-US" b="0" i="1">
                <a:solidFill>
                  <a:srgbClr val="3333FF"/>
                </a:solidFill>
              </a:rPr>
              <a:t>flow regime</a:t>
            </a:r>
            <a:r>
              <a:rPr lang="en-US" altLang="en-US" b="0" i="1"/>
              <a:t>, </a:t>
            </a:r>
            <a:r>
              <a:rPr lang="en-US" altLang="en-US" b="0"/>
              <a:t>which is characterized by the range of the Rayleigh number.</a:t>
            </a:r>
          </a:p>
          <a:p>
            <a:pPr eaLnBrk="1" hangingPunct="1">
              <a:spcBef>
                <a:spcPct val="10000"/>
              </a:spcBef>
              <a:spcAft>
                <a:spcPct val="10000"/>
              </a:spcAft>
            </a:pPr>
            <a:r>
              <a:rPr lang="en-US" altLang="en-US" b="0">
                <a:solidFill>
                  <a:srgbClr val="CC00CC"/>
                </a:solidFill>
              </a:rPr>
              <a:t>The value of </a:t>
            </a:r>
            <a:r>
              <a:rPr lang="en-US" altLang="en-US" b="0" i="1">
                <a:solidFill>
                  <a:srgbClr val="CC00CC"/>
                </a:solidFill>
              </a:rPr>
              <a:t>n </a:t>
            </a:r>
            <a:r>
              <a:rPr lang="en-US" altLang="en-US" b="0">
                <a:solidFill>
                  <a:srgbClr val="CC00CC"/>
                </a:solidFill>
              </a:rPr>
              <a:t>is</a:t>
            </a:r>
            <a:r>
              <a:rPr lang="tr-TR" altLang="en-US" b="0">
                <a:solidFill>
                  <a:srgbClr val="CC00CC"/>
                </a:solidFill>
              </a:rPr>
              <a:t> </a:t>
            </a:r>
            <a:r>
              <a:rPr lang="en-US" altLang="en-US" b="0">
                <a:solidFill>
                  <a:srgbClr val="CC00CC"/>
                </a:solidFill>
              </a:rPr>
              <a:t>usually</a:t>
            </a:r>
            <a:r>
              <a:rPr lang="tr-TR" altLang="en-US" b="0">
                <a:solidFill>
                  <a:srgbClr val="CC00CC"/>
                </a:solidFill>
              </a:rPr>
              <a:t> 1/4</a:t>
            </a:r>
            <a:r>
              <a:rPr lang="en-US" altLang="en-US" b="0">
                <a:solidFill>
                  <a:srgbClr val="CC00CC"/>
                </a:solidFill>
              </a:rPr>
              <a:t> for laminar</a:t>
            </a:r>
            <a:r>
              <a:rPr lang="tr-TR" altLang="en-US" b="0">
                <a:solidFill>
                  <a:srgbClr val="CC00CC"/>
                </a:solidFill>
              </a:rPr>
              <a:t> </a:t>
            </a:r>
            <a:r>
              <a:rPr lang="en-US" altLang="en-US" b="0">
                <a:solidFill>
                  <a:srgbClr val="CC00CC"/>
                </a:solidFill>
              </a:rPr>
              <a:t>flow and 1/3 for turbulent flow.</a:t>
            </a:r>
          </a:p>
          <a:p>
            <a:pPr eaLnBrk="1" hangingPunct="1">
              <a:spcBef>
                <a:spcPct val="10000"/>
              </a:spcBef>
              <a:spcAft>
                <a:spcPct val="10000"/>
              </a:spcAft>
            </a:pPr>
            <a:r>
              <a:rPr lang="en-US" altLang="en-US" b="0"/>
              <a:t>All fluid properties are to be evaluated at the film temperature </a:t>
            </a:r>
            <a:r>
              <a:rPr lang="en-US" altLang="en-US" b="0" i="1">
                <a:solidFill>
                  <a:srgbClr val="3333FF"/>
                </a:solidFill>
              </a:rPr>
              <a:t>T</a:t>
            </a:r>
            <a:r>
              <a:rPr lang="en-US" altLang="en-US" b="0" i="1" baseline="-25000">
                <a:solidFill>
                  <a:srgbClr val="3333FF"/>
                </a:solidFill>
              </a:rPr>
              <a:t>f </a:t>
            </a:r>
            <a:r>
              <a:rPr lang="en-US" altLang="en-US" b="0" i="1">
                <a:solidFill>
                  <a:srgbClr val="3333FF"/>
                </a:solidFill>
              </a:rPr>
              <a:t>=</a:t>
            </a:r>
            <a:r>
              <a:rPr lang="en-US" altLang="en-US" b="0">
                <a:solidFill>
                  <a:srgbClr val="3333FF"/>
                </a:solidFill>
              </a:rPr>
              <a:t> (</a:t>
            </a:r>
            <a:r>
              <a:rPr lang="en-US" altLang="en-US" b="0" i="1">
                <a:solidFill>
                  <a:srgbClr val="3333FF"/>
                </a:solidFill>
              </a:rPr>
              <a:t>T</a:t>
            </a:r>
            <a:r>
              <a:rPr lang="en-US" altLang="en-US" b="0" i="1" baseline="-25000">
                <a:solidFill>
                  <a:srgbClr val="3333FF"/>
                </a:solidFill>
              </a:rPr>
              <a:t>s</a:t>
            </a:r>
            <a:r>
              <a:rPr lang="en-US" altLang="en-US" b="0" i="1">
                <a:solidFill>
                  <a:srgbClr val="3333FF"/>
                </a:solidFill>
              </a:rPr>
              <a:t> +</a:t>
            </a:r>
            <a:r>
              <a:rPr lang="en-US" altLang="en-US" b="0">
                <a:solidFill>
                  <a:srgbClr val="3333FF"/>
                </a:solidFill>
              </a:rPr>
              <a:t> </a:t>
            </a:r>
            <a:r>
              <a:rPr lang="en-US" altLang="en-US" b="0" i="1">
                <a:solidFill>
                  <a:srgbClr val="3333FF"/>
                </a:solidFill>
              </a:rPr>
              <a:t>T</a:t>
            </a:r>
            <a:r>
              <a:rPr lang="en-US" altLang="en-US" b="0" baseline="-25000">
                <a:solidFill>
                  <a:srgbClr val="3333FF"/>
                </a:solidFill>
                <a:sym typeface="Symbol" panose="05050102010706020507" pitchFamily="18" charset="2"/>
              </a:rPr>
              <a:t></a:t>
            </a:r>
            <a:r>
              <a:rPr lang="en-US" altLang="en-US" b="0">
                <a:solidFill>
                  <a:srgbClr val="3333FF"/>
                </a:solidFill>
              </a:rPr>
              <a:t>)/2</a:t>
            </a:r>
            <a:r>
              <a:rPr lang="en-US" altLang="en-US" b="0"/>
              <a:t>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85253B03-4E27-4665-9B75-539839DE75D1}" type="slidenum">
              <a:rPr lang="en-US" altLang="en-US" b="0"/>
              <a:pPr eaLnBrk="1" hangingPunct="1"/>
              <a:t>2</a:t>
            </a:fld>
            <a:endParaRPr lang="en-US" altLang="en-US" b="0"/>
          </a:p>
        </p:txBody>
      </p:sp>
      <p:sp>
        <p:nvSpPr>
          <p:cNvPr id="3075" name="Rectangle 4"/>
          <p:cNvSpPr>
            <a:spLocks noChangeArrowheads="1"/>
          </p:cNvSpPr>
          <p:nvPr/>
        </p:nvSpPr>
        <p:spPr bwMode="auto">
          <a:xfrm>
            <a:off x="838200" y="228600"/>
            <a:ext cx="22352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>
                <a:solidFill>
                  <a:srgbClr val="FF0000"/>
                </a:solidFill>
              </a:rPr>
              <a:t>Objectives</a:t>
            </a:r>
          </a:p>
        </p:txBody>
      </p:sp>
      <p:sp>
        <p:nvSpPr>
          <p:cNvPr id="3076" name="Rectangle 5"/>
          <p:cNvSpPr>
            <a:spLocks noChangeArrowheads="1"/>
          </p:cNvSpPr>
          <p:nvPr/>
        </p:nvSpPr>
        <p:spPr bwMode="auto">
          <a:xfrm>
            <a:off x="533400" y="990600"/>
            <a:ext cx="8077200" cy="3506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Tx/>
              <a:buChar char="•"/>
            </a:pPr>
            <a:r>
              <a:rPr lang="en-US" altLang="en-US" sz="2200" b="0"/>
              <a:t>Understand the physical mechanism of natural convection</a:t>
            </a:r>
            <a:endParaRPr lang="tr-TR" altLang="en-US" sz="2200" b="0"/>
          </a:p>
          <a:p>
            <a:pPr eaLnBrk="1" hangingPunct="1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Tx/>
              <a:buChar char="•"/>
            </a:pPr>
            <a:r>
              <a:rPr lang="en-US" altLang="en-US" sz="2200" b="0"/>
              <a:t>Derive the governing equations of natural convection, and</a:t>
            </a:r>
            <a:r>
              <a:rPr lang="tr-TR" altLang="en-US" sz="2200" b="0"/>
              <a:t> </a:t>
            </a:r>
            <a:r>
              <a:rPr lang="en-US" altLang="en-US" sz="2200" b="0"/>
              <a:t>obtain the dimensionless Grashof number by</a:t>
            </a:r>
            <a:r>
              <a:rPr lang="tr-TR" altLang="en-US" sz="2200" b="0"/>
              <a:t> </a:t>
            </a:r>
            <a:r>
              <a:rPr lang="en-US" altLang="en-US" sz="2200" b="0"/>
              <a:t>nondimensionalizing them</a:t>
            </a:r>
            <a:endParaRPr lang="tr-TR" altLang="en-US" sz="2200" b="0"/>
          </a:p>
          <a:p>
            <a:pPr eaLnBrk="1" hangingPunct="1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Tx/>
              <a:buChar char="•"/>
            </a:pPr>
            <a:r>
              <a:rPr lang="en-US" altLang="en-US" sz="2200" b="0"/>
              <a:t>Evaluate the Nusselt number for natural convection</a:t>
            </a:r>
            <a:r>
              <a:rPr lang="tr-TR" altLang="en-US" sz="2200" b="0"/>
              <a:t> </a:t>
            </a:r>
            <a:r>
              <a:rPr lang="en-US" altLang="en-US" sz="2200" b="0"/>
              <a:t>associated with vertical, horizontal, and inclined plates as</a:t>
            </a:r>
            <a:r>
              <a:rPr lang="tr-TR" altLang="en-US" sz="2200" b="0"/>
              <a:t> </a:t>
            </a:r>
            <a:r>
              <a:rPr lang="en-US" altLang="en-US" sz="2200" b="0"/>
              <a:t>well as cylinders and spheres</a:t>
            </a:r>
            <a:endParaRPr lang="tr-TR" altLang="en-US" sz="2200" b="0"/>
          </a:p>
          <a:p>
            <a:pPr eaLnBrk="1" hangingPunct="1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Tx/>
              <a:buChar char="•"/>
            </a:pPr>
            <a:r>
              <a:rPr lang="en-US" altLang="en-US" sz="2200" b="0"/>
              <a:t>Analyze natural convection inside enclosures such as</a:t>
            </a:r>
            <a:r>
              <a:rPr lang="tr-TR" altLang="en-US" sz="2200" b="0"/>
              <a:t> </a:t>
            </a:r>
            <a:r>
              <a:rPr lang="en-US" altLang="en-US" sz="2200" b="0"/>
              <a:t>double-pane windows</a:t>
            </a:r>
            <a:r>
              <a:rPr lang="tr-TR" altLang="en-US" sz="2200" b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/>
          <a:srcRect t="53124"/>
          <a:stretch>
            <a:fillRect/>
          </a:stretch>
        </p:blipFill>
        <p:spPr bwMode="auto">
          <a:xfrm>
            <a:off x="866775" y="4442062"/>
            <a:ext cx="5575852" cy="201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Box 11"/>
          <p:cNvSpPr txBox="1"/>
          <p:nvPr/>
        </p:nvSpPr>
        <p:spPr>
          <a:xfrm>
            <a:off x="647700" y="1257300"/>
            <a:ext cx="5410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 General correlations for vertical plate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        where,</a:t>
            </a:r>
            <a:endParaRPr lang="en-US" dirty="0"/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8433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09800" y="1714500"/>
            <a:ext cx="2286000" cy="6096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</p:pic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0" y="11239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2057400" y="2590800"/>
          <a:ext cx="4983480" cy="655955"/>
        </p:xfrm>
        <a:graphic>
          <a:graphicData uri="http://schemas.openxmlformats.org/drawingml/2006/table">
            <a:tbl>
              <a:tblPr/>
              <a:tblGrid>
                <a:gridCol w="1325880"/>
                <a:gridCol w="1605915"/>
                <a:gridCol w="1085850"/>
                <a:gridCol w="965835"/>
              </a:tblGrid>
              <a:tr h="31940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/>
                          <a:ea typeface="Calibri"/>
                          <a:cs typeface="Times New Roman"/>
                        </a:rPr>
                        <a:t>Laminar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Times New Roman"/>
                        </a:rPr>
                        <a:t>10</a:t>
                      </a:r>
                      <a:r>
                        <a:rPr lang="en-US" sz="1400" baseline="30000"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r>
                        <a:rPr lang="en-US" sz="140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>
                          <a:latin typeface="Calibri"/>
                          <a:ea typeface="Calibri"/>
                          <a:cs typeface="Times New Roman"/>
                          <a:sym typeface="Symbol"/>
                        </a:rPr>
                        <a:t></a:t>
                      </a:r>
                      <a:r>
                        <a:rPr lang="en-US" sz="1400">
                          <a:latin typeface="Calibri"/>
                          <a:ea typeface="Calibri"/>
                          <a:cs typeface="Times New Roman"/>
                        </a:rPr>
                        <a:t> Ra</a:t>
                      </a:r>
                      <a:r>
                        <a:rPr lang="en-US" sz="1400" baseline="-25000">
                          <a:latin typeface="Calibri"/>
                          <a:ea typeface="Calibri"/>
                          <a:cs typeface="Times New Roman"/>
                        </a:rPr>
                        <a:t>L</a:t>
                      </a:r>
                      <a:r>
                        <a:rPr lang="en-US" sz="140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>
                          <a:latin typeface="Calibri"/>
                          <a:ea typeface="Calibri"/>
                          <a:cs typeface="Times New Roman"/>
                          <a:sym typeface="Symbol"/>
                        </a:rPr>
                        <a:t></a:t>
                      </a:r>
                      <a:r>
                        <a:rPr lang="en-US" sz="1400">
                          <a:latin typeface="Calibri"/>
                          <a:ea typeface="Calibri"/>
                          <a:cs typeface="Times New Roman"/>
                        </a:rPr>
                        <a:t>10</a:t>
                      </a:r>
                      <a:r>
                        <a:rPr lang="en-US" sz="1400" baseline="30000">
                          <a:latin typeface="Calibri"/>
                          <a:ea typeface="Calibri"/>
                          <a:cs typeface="Times New Roman"/>
                        </a:rPr>
                        <a:t>9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/>
                          <a:ea typeface="Calibri"/>
                          <a:cs typeface="Times New Roman"/>
                        </a:rPr>
                        <a:t>C = 0.59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Times New Roman"/>
                        </a:rPr>
                        <a:t>n = 1/4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655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Times New Roman"/>
                        </a:rPr>
                        <a:t>Turbulent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Times New Roman"/>
                        </a:rPr>
                        <a:t>10</a:t>
                      </a:r>
                      <a:r>
                        <a:rPr lang="en-US" sz="1400" baseline="30000">
                          <a:latin typeface="Calibri"/>
                          <a:ea typeface="Calibri"/>
                          <a:cs typeface="Times New Roman"/>
                        </a:rPr>
                        <a:t>9</a:t>
                      </a:r>
                      <a:r>
                        <a:rPr lang="en-US" sz="140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>
                          <a:latin typeface="Calibri"/>
                          <a:ea typeface="Calibri"/>
                          <a:cs typeface="Times New Roman"/>
                          <a:sym typeface="Symbol"/>
                        </a:rPr>
                        <a:t></a:t>
                      </a:r>
                      <a:r>
                        <a:rPr lang="en-US" sz="1400">
                          <a:latin typeface="Calibri"/>
                          <a:ea typeface="Calibri"/>
                          <a:cs typeface="Times New Roman"/>
                        </a:rPr>
                        <a:t> Ra</a:t>
                      </a:r>
                      <a:r>
                        <a:rPr lang="en-US" sz="1400" baseline="-25000">
                          <a:latin typeface="Calibri"/>
                          <a:ea typeface="Calibri"/>
                          <a:cs typeface="Times New Roman"/>
                        </a:rPr>
                        <a:t>L</a:t>
                      </a:r>
                      <a:r>
                        <a:rPr lang="en-US" sz="140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>
                          <a:latin typeface="Calibri"/>
                          <a:ea typeface="Calibri"/>
                          <a:cs typeface="Times New Roman"/>
                          <a:sym typeface="Symbol"/>
                        </a:rPr>
                        <a:t></a:t>
                      </a:r>
                      <a:r>
                        <a:rPr lang="en-US" sz="1400">
                          <a:latin typeface="Calibri"/>
                          <a:ea typeface="Calibri"/>
                          <a:cs typeface="Times New Roman"/>
                        </a:rPr>
                        <a:t>10</a:t>
                      </a:r>
                      <a:r>
                        <a:rPr lang="en-US" sz="1400" baseline="30000">
                          <a:latin typeface="Calibri"/>
                          <a:ea typeface="Calibri"/>
                          <a:cs typeface="Times New Roman"/>
                        </a:rPr>
                        <a:t>13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Times New Roman"/>
                        </a:rPr>
                        <a:t>C = 0.10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/>
                          <a:ea typeface="Calibri"/>
                          <a:cs typeface="Times New Roman"/>
                        </a:rPr>
                        <a:t>n = 1/3 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723900" y="3695700"/>
            <a:ext cx="7734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 For wide range and more accurate solution, use correlation </a:t>
            </a:r>
            <a:r>
              <a:rPr lang="en-US" b="1" dirty="0" smtClean="0">
                <a:solidFill>
                  <a:srgbClr val="C00000"/>
                </a:solidFill>
              </a:rPr>
              <a:t>Churchill and Chu</a:t>
            </a:r>
          </a:p>
          <a:p>
            <a:endParaRPr lang="en-US" dirty="0" smtClean="0"/>
          </a:p>
        </p:txBody>
      </p:sp>
      <p:sp>
        <p:nvSpPr>
          <p:cNvPr id="16" name="TextBox 15"/>
          <p:cNvSpPr txBox="1"/>
          <p:nvPr/>
        </p:nvSpPr>
        <p:spPr>
          <a:xfrm>
            <a:off x="4648200" y="1828800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  <a:sym typeface="Wingdings" pitchFamily="2" charset="2"/>
              </a:rPr>
              <a:t> </a:t>
            </a:r>
            <a:r>
              <a:rPr lang="en-US" b="1" dirty="0" smtClean="0">
                <a:solidFill>
                  <a:srgbClr val="0000FF"/>
                </a:solidFill>
              </a:rPr>
              <a:t> Eq. (9.24)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895600" y="4025958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  <a:sym typeface="Wingdings" pitchFamily="2" charset="2"/>
              </a:rPr>
              <a:t> </a:t>
            </a:r>
            <a:r>
              <a:rPr lang="en-US" b="1" dirty="0" smtClean="0">
                <a:solidFill>
                  <a:srgbClr val="0000FF"/>
                </a:solidFill>
              </a:rPr>
              <a:t> Eq. </a:t>
            </a:r>
            <a:r>
              <a:rPr lang="en-US" b="1" dirty="0" smtClean="0">
                <a:solidFill>
                  <a:srgbClr val="0000FF"/>
                </a:solidFill>
              </a:rPr>
              <a:t>(20.21)</a:t>
            </a:r>
            <a:endParaRPr lang="en-US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3291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F92BADC-5EE1-49AB-AC1A-E419D4701579}" type="slidenum">
              <a:rPr lang="en-US" altLang="en-US" b="0"/>
              <a:pPr eaLnBrk="1" hangingPunct="1"/>
              <a:t>21</a:t>
            </a:fld>
            <a:endParaRPr lang="en-US" altLang="en-US" b="0"/>
          </a:p>
        </p:txBody>
      </p:sp>
      <p:pic>
        <p:nvPicPr>
          <p:cNvPr id="1536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9700"/>
            <a:ext cx="8763000" cy="664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ECC289E-5DBE-4D48-B8C2-D73F61AF8F83}" type="slidenum">
              <a:rPr lang="en-US" altLang="en-US" b="0"/>
              <a:pPr eaLnBrk="1" hangingPunct="1"/>
              <a:t>22</a:t>
            </a:fld>
            <a:endParaRPr lang="en-US" altLang="en-US" b="0"/>
          </a:p>
        </p:txBody>
      </p:sp>
      <p:pic>
        <p:nvPicPr>
          <p:cNvPr id="1638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8748713" cy="406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4648200"/>
            <a:ext cx="6315075" cy="178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2C8EAB6-3E0A-4106-86D5-77340555DEB8}" type="slidenum">
              <a:rPr lang="en-US" altLang="en-US" b="0"/>
              <a:pPr eaLnBrk="1" hangingPunct="1"/>
              <a:t>23</a:t>
            </a:fld>
            <a:endParaRPr lang="en-US" altLang="en-US" b="0"/>
          </a:p>
        </p:txBody>
      </p:sp>
      <p:sp>
        <p:nvSpPr>
          <p:cNvPr id="17411" name="Rectangle 2"/>
          <p:cNvSpPr>
            <a:spLocks noChangeArrowheads="1"/>
          </p:cNvSpPr>
          <p:nvPr/>
        </p:nvSpPr>
        <p:spPr bwMode="auto">
          <a:xfrm>
            <a:off x="304800" y="279400"/>
            <a:ext cx="37496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>
                <a:solidFill>
                  <a:srgbClr val="FF0000"/>
                </a:solidFill>
              </a:rPr>
              <a:t>Vertical Plates (</a:t>
            </a:r>
            <a:r>
              <a:rPr lang="en-US" altLang="en-US" sz="2000" i="1">
                <a:solidFill>
                  <a:srgbClr val="FF0000"/>
                </a:solidFill>
              </a:rPr>
              <a:t>q</a:t>
            </a:r>
            <a:r>
              <a:rPr lang="en-US" altLang="en-US" sz="2000" i="1" baseline="-25000">
                <a:solidFill>
                  <a:srgbClr val="FF0000"/>
                </a:solidFill>
              </a:rPr>
              <a:t>s</a:t>
            </a:r>
            <a:r>
              <a:rPr lang="en-US" altLang="en-US" sz="2000" i="1">
                <a:solidFill>
                  <a:srgbClr val="FF0000"/>
                </a:solidFill>
              </a:rPr>
              <a:t> </a:t>
            </a:r>
            <a:r>
              <a:rPr lang="tr-TR" altLang="en-US" sz="2000" i="1">
                <a:solidFill>
                  <a:srgbClr val="FF0000"/>
                </a:solidFill>
              </a:rPr>
              <a:t>=</a:t>
            </a:r>
            <a:r>
              <a:rPr lang="en-US" altLang="en-US" sz="2000" b="0">
                <a:solidFill>
                  <a:srgbClr val="FF0000"/>
                </a:solidFill>
              </a:rPr>
              <a:t> </a:t>
            </a:r>
            <a:r>
              <a:rPr lang="en-US" altLang="en-US" sz="2000">
                <a:solidFill>
                  <a:srgbClr val="FF0000"/>
                </a:solidFill>
              </a:rPr>
              <a:t>constant)</a:t>
            </a:r>
          </a:p>
        </p:txBody>
      </p:sp>
      <p:sp>
        <p:nvSpPr>
          <p:cNvPr id="17412" name="Rectangle 3"/>
          <p:cNvSpPr>
            <a:spLocks noChangeArrowheads="1"/>
          </p:cNvSpPr>
          <p:nvPr/>
        </p:nvSpPr>
        <p:spPr bwMode="auto">
          <a:xfrm>
            <a:off x="304800" y="685800"/>
            <a:ext cx="83058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en-US" b="0"/>
              <a:t>T</a:t>
            </a:r>
            <a:r>
              <a:rPr lang="en-US" altLang="en-US" b="0"/>
              <a:t>he relations</a:t>
            </a:r>
            <a:r>
              <a:rPr lang="tr-TR" altLang="en-US" b="0"/>
              <a:t> </a:t>
            </a:r>
            <a:r>
              <a:rPr lang="en-US" altLang="en-US" b="0"/>
              <a:t>for isothermal plates</a:t>
            </a:r>
            <a:r>
              <a:rPr lang="tr-TR" altLang="en-US" b="0"/>
              <a:t> in the table</a:t>
            </a:r>
            <a:r>
              <a:rPr lang="en-US" altLang="en-US" b="0"/>
              <a:t> can also be used for plates subjected to uniform heat</a:t>
            </a:r>
            <a:r>
              <a:rPr lang="tr-TR" altLang="en-US" b="0"/>
              <a:t> </a:t>
            </a:r>
            <a:r>
              <a:rPr lang="en-US" altLang="en-US" b="0"/>
              <a:t>flux, provided that the plate midpoint temperature </a:t>
            </a:r>
            <a:r>
              <a:rPr lang="en-US" altLang="en-US" b="0" i="1"/>
              <a:t>T</a:t>
            </a:r>
            <a:r>
              <a:rPr lang="en-US" altLang="en-US" b="0" i="1" baseline="-25000"/>
              <a:t>L </a:t>
            </a:r>
            <a:r>
              <a:rPr lang="en-US" altLang="en-US" b="0" baseline="-25000"/>
              <a:t>/ 2</a:t>
            </a:r>
            <a:r>
              <a:rPr lang="en-US" altLang="en-US" b="0"/>
              <a:t> is used for </a:t>
            </a:r>
            <a:r>
              <a:rPr lang="en-US" altLang="en-US" b="0" i="1"/>
              <a:t>T</a:t>
            </a:r>
            <a:r>
              <a:rPr lang="en-US" altLang="en-US" b="0" i="1" baseline="-25000"/>
              <a:t>s</a:t>
            </a:r>
            <a:r>
              <a:rPr lang="en-US" altLang="en-US" b="0" i="1"/>
              <a:t> </a:t>
            </a:r>
            <a:r>
              <a:rPr lang="en-US" altLang="en-US" b="0"/>
              <a:t>in the</a:t>
            </a:r>
            <a:r>
              <a:rPr lang="tr-TR" altLang="en-US" b="0"/>
              <a:t> </a:t>
            </a:r>
            <a:r>
              <a:rPr lang="en-US" altLang="en-US" b="0"/>
              <a:t>evaluation of the film temperature, Rayleigh number, and the Nusselt number.</a:t>
            </a:r>
          </a:p>
        </p:txBody>
      </p:sp>
      <p:pic>
        <p:nvPicPr>
          <p:cNvPr id="1741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1676400"/>
            <a:ext cx="2417763" cy="61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1828800"/>
            <a:ext cx="1203325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5" name="Rectangle 8"/>
          <p:cNvSpPr>
            <a:spLocks noChangeArrowheads="1"/>
          </p:cNvSpPr>
          <p:nvPr/>
        </p:nvSpPr>
        <p:spPr bwMode="auto">
          <a:xfrm>
            <a:off x="304800" y="2209800"/>
            <a:ext cx="19605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>
                <a:solidFill>
                  <a:srgbClr val="FF0000"/>
                </a:solidFill>
              </a:rPr>
              <a:t>Inclined Plates</a:t>
            </a:r>
          </a:p>
        </p:txBody>
      </p:sp>
      <p:pic>
        <p:nvPicPr>
          <p:cNvPr id="17416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630488"/>
            <a:ext cx="3743325" cy="3236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7" name="Rectangle 10"/>
          <p:cNvSpPr>
            <a:spLocks noChangeArrowheads="1"/>
          </p:cNvSpPr>
          <p:nvPr/>
        </p:nvSpPr>
        <p:spPr bwMode="auto">
          <a:xfrm>
            <a:off x="304800" y="5865813"/>
            <a:ext cx="3505200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b="0">
                <a:solidFill>
                  <a:srgbClr val="0000CC"/>
                </a:solidFill>
              </a:rPr>
              <a:t>Natural convection flows on the</a:t>
            </a:r>
            <a:r>
              <a:rPr lang="tr-TR" altLang="en-US" b="0">
                <a:solidFill>
                  <a:srgbClr val="0000CC"/>
                </a:solidFill>
              </a:rPr>
              <a:t> </a:t>
            </a:r>
            <a:r>
              <a:rPr lang="en-US" altLang="en-US" b="0">
                <a:solidFill>
                  <a:srgbClr val="0000CC"/>
                </a:solidFill>
              </a:rPr>
              <a:t>upper and lower surfaces of</a:t>
            </a:r>
            <a:r>
              <a:rPr lang="tr-TR" altLang="en-US" b="0">
                <a:solidFill>
                  <a:srgbClr val="0000CC"/>
                </a:solidFill>
              </a:rPr>
              <a:t> </a:t>
            </a:r>
            <a:r>
              <a:rPr lang="en-US" altLang="en-US" b="0">
                <a:solidFill>
                  <a:srgbClr val="0000CC"/>
                </a:solidFill>
              </a:rPr>
              <a:t>an inclined hot plate.</a:t>
            </a:r>
          </a:p>
        </p:txBody>
      </p:sp>
      <p:sp>
        <p:nvSpPr>
          <p:cNvPr id="17418" name="Rectangle 11"/>
          <p:cNvSpPr>
            <a:spLocks noChangeArrowheads="1"/>
          </p:cNvSpPr>
          <p:nvPr/>
        </p:nvSpPr>
        <p:spPr bwMode="auto">
          <a:xfrm>
            <a:off x="4191000" y="2667000"/>
            <a:ext cx="4495800" cy="351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b="0"/>
              <a:t>In a hot plate in a cooler environment for the lower surface of a hot plate, the convection currents are weaker, and the rate of heat transfer is lower relative to the vertical plate case.</a:t>
            </a:r>
          </a:p>
          <a:p>
            <a:pPr eaLnBrk="1" hangingPunct="1">
              <a:spcBef>
                <a:spcPct val="15000"/>
              </a:spcBef>
              <a:spcAft>
                <a:spcPct val="15000"/>
              </a:spcAft>
            </a:pPr>
            <a:r>
              <a:rPr lang="en-US" altLang="en-US" b="0">
                <a:solidFill>
                  <a:srgbClr val="CC00CC"/>
                </a:solidFill>
              </a:rPr>
              <a:t>On the upper surface of a hot plate, the thickness of the boundary layer and thus the resistance to heat transfer decreases, and the rate of heat transfer increases relative to the vertical orientation.</a:t>
            </a:r>
          </a:p>
          <a:p>
            <a:pPr eaLnBrk="1" hangingPunct="1">
              <a:spcBef>
                <a:spcPct val="15000"/>
              </a:spcBef>
              <a:spcAft>
                <a:spcPct val="15000"/>
              </a:spcAft>
            </a:pPr>
            <a:r>
              <a:rPr lang="en-US" altLang="en-US" b="0"/>
              <a:t>In the case of a cold plate in a warmer environment, the opposite occurs.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79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Natural </a:t>
            </a:r>
            <a:r>
              <a:rPr lang="en-US" sz="2400" b="1" dirty="0" smtClean="0"/>
              <a:t>Convection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85800" y="1257300"/>
            <a:ext cx="76581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Example:</a:t>
            </a:r>
          </a:p>
          <a:p>
            <a:endParaRPr lang="en-US" sz="2400" dirty="0" smtClean="0"/>
          </a:p>
          <a:p>
            <a:r>
              <a:rPr lang="en-US" sz="2400" dirty="0" smtClean="0"/>
              <a:t>Consider a 0.6m x 0.6m thin square plate in a room at 30</a:t>
            </a:r>
            <a:r>
              <a:rPr lang="en-US" sz="2400" dirty="0" smtClean="0">
                <a:sym typeface="Symbol"/>
              </a:rPr>
              <a:t>C. One side of the plate is maintained at a temperature of 90C, while the other side is insulated. Determine the rate of heat transfer from the plate by natural convection if the plate is vertical.</a:t>
            </a:r>
          </a:p>
          <a:p>
            <a:r>
              <a:rPr lang="en-US" sz="2400" dirty="0" smtClean="0">
                <a:sym typeface="Symbol"/>
              </a:rPr>
              <a:t> </a:t>
            </a:r>
            <a:endParaRPr lang="en-US" sz="2400" dirty="0" smtClean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90040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96CAD7A-8B70-40B8-A02B-B5C96769915F}" type="slidenum">
              <a:rPr lang="en-US" altLang="en-US" b="0"/>
              <a:pPr eaLnBrk="1" hangingPunct="1"/>
              <a:t>25</a:t>
            </a:fld>
            <a:endParaRPr lang="en-US" altLang="en-US" b="0"/>
          </a:p>
        </p:txBody>
      </p:sp>
      <p:sp>
        <p:nvSpPr>
          <p:cNvPr id="18435" name="Rectangle 2"/>
          <p:cNvSpPr>
            <a:spLocks noChangeArrowheads="1"/>
          </p:cNvSpPr>
          <p:nvPr/>
        </p:nvSpPr>
        <p:spPr bwMode="auto">
          <a:xfrm>
            <a:off x="381000" y="381000"/>
            <a:ext cx="2655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>
                <a:solidFill>
                  <a:srgbClr val="FF0000"/>
                </a:solidFill>
              </a:rPr>
              <a:t>Horizontal Plates</a:t>
            </a:r>
          </a:p>
        </p:txBody>
      </p:sp>
      <p:pic>
        <p:nvPicPr>
          <p:cNvPr id="1843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906463"/>
            <a:ext cx="3554413" cy="3436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7" name="Rectangle 4"/>
          <p:cNvSpPr>
            <a:spLocks noChangeArrowheads="1"/>
          </p:cNvSpPr>
          <p:nvPr/>
        </p:nvSpPr>
        <p:spPr bwMode="auto">
          <a:xfrm>
            <a:off x="381000" y="4327525"/>
            <a:ext cx="35052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b="0">
                <a:solidFill>
                  <a:srgbClr val="0000CC"/>
                </a:solidFill>
              </a:rPr>
              <a:t>Natural convection flows on the</a:t>
            </a:r>
            <a:r>
              <a:rPr lang="tr-TR" altLang="en-US" sz="2000" b="0">
                <a:solidFill>
                  <a:srgbClr val="0000CC"/>
                </a:solidFill>
              </a:rPr>
              <a:t> </a:t>
            </a:r>
            <a:r>
              <a:rPr lang="en-US" altLang="en-US" sz="2000" b="0">
                <a:solidFill>
                  <a:srgbClr val="0000CC"/>
                </a:solidFill>
              </a:rPr>
              <a:t>upper and lower surfaces of</a:t>
            </a:r>
            <a:r>
              <a:rPr lang="tr-TR" altLang="en-US" sz="2000" b="0">
                <a:solidFill>
                  <a:srgbClr val="0000CC"/>
                </a:solidFill>
              </a:rPr>
              <a:t> </a:t>
            </a:r>
            <a:r>
              <a:rPr lang="en-US" altLang="en-US" sz="2000" b="0">
                <a:solidFill>
                  <a:srgbClr val="0000CC"/>
                </a:solidFill>
              </a:rPr>
              <a:t>a horizontal hot plate.</a:t>
            </a:r>
          </a:p>
        </p:txBody>
      </p:sp>
      <p:sp>
        <p:nvSpPr>
          <p:cNvPr id="18438" name="Rectangle 5"/>
          <p:cNvSpPr>
            <a:spLocks noChangeArrowheads="1"/>
          </p:cNvSpPr>
          <p:nvPr/>
        </p:nvSpPr>
        <p:spPr bwMode="auto">
          <a:xfrm>
            <a:off x="4191000" y="457200"/>
            <a:ext cx="4572000" cy="445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5000"/>
              </a:spcBef>
              <a:spcAft>
                <a:spcPct val="15000"/>
              </a:spcAft>
            </a:pPr>
            <a:r>
              <a:rPr lang="en-US" altLang="en-US" b="0"/>
              <a:t>For a hot surface in a cooler environment,</a:t>
            </a:r>
            <a:r>
              <a:rPr lang="tr-TR" altLang="en-US" b="0"/>
              <a:t> </a:t>
            </a:r>
            <a:r>
              <a:rPr lang="en-US" altLang="en-US" b="0"/>
              <a:t>the net force acts upward, forcing the heated fluid to rise. </a:t>
            </a:r>
            <a:endParaRPr lang="tr-TR" altLang="en-US" b="0"/>
          </a:p>
          <a:p>
            <a:pPr eaLnBrk="1" hangingPunct="1">
              <a:spcBef>
                <a:spcPct val="15000"/>
              </a:spcBef>
              <a:spcAft>
                <a:spcPct val="15000"/>
              </a:spcAft>
            </a:pPr>
            <a:r>
              <a:rPr lang="en-US" altLang="en-US" b="0">
                <a:solidFill>
                  <a:srgbClr val="CC00CC"/>
                </a:solidFill>
              </a:rPr>
              <a:t>If the hot</a:t>
            </a:r>
            <a:r>
              <a:rPr lang="tr-TR" altLang="en-US" b="0">
                <a:solidFill>
                  <a:srgbClr val="CC00CC"/>
                </a:solidFill>
              </a:rPr>
              <a:t> </a:t>
            </a:r>
            <a:r>
              <a:rPr lang="en-US" altLang="en-US" b="0">
                <a:solidFill>
                  <a:srgbClr val="CC00CC"/>
                </a:solidFill>
              </a:rPr>
              <a:t>surface is facing upward, the heated fluid rises freely, inducing strong natural</a:t>
            </a:r>
            <a:r>
              <a:rPr lang="tr-TR" altLang="en-US" b="0">
                <a:solidFill>
                  <a:srgbClr val="CC00CC"/>
                </a:solidFill>
              </a:rPr>
              <a:t> </a:t>
            </a:r>
            <a:r>
              <a:rPr lang="en-US" altLang="en-US" b="0">
                <a:solidFill>
                  <a:srgbClr val="CC00CC"/>
                </a:solidFill>
              </a:rPr>
              <a:t>convection currents and thus effective heat transfer</a:t>
            </a:r>
            <a:r>
              <a:rPr lang="tr-TR" altLang="en-US" b="0">
                <a:solidFill>
                  <a:srgbClr val="CC00CC"/>
                </a:solidFill>
              </a:rPr>
              <a:t>.</a:t>
            </a:r>
          </a:p>
          <a:p>
            <a:pPr eaLnBrk="1" hangingPunct="1">
              <a:spcBef>
                <a:spcPct val="15000"/>
              </a:spcBef>
              <a:spcAft>
                <a:spcPct val="15000"/>
              </a:spcAft>
            </a:pPr>
            <a:r>
              <a:rPr lang="en-US" altLang="en-US" b="0"/>
              <a:t>But if the hot surface is facing downward, the plate blocks the heated fluid</a:t>
            </a:r>
            <a:r>
              <a:rPr lang="tr-TR" altLang="en-US" b="0"/>
              <a:t> </a:t>
            </a:r>
            <a:r>
              <a:rPr lang="en-US" altLang="en-US" b="0"/>
              <a:t>that tends to rise, impeding heat transfer. </a:t>
            </a:r>
            <a:endParaRPr lang="tr-TR" altLang="en-US" b="0"/>
          </a:p>
          <a:p>
            <a:pPr eaLnBrk="1" hangingPunct="1">
              <a:spcBef>
                <a:spcPct val="15000"/>
              </a:spcBef>
              <a:spcAft>
                <a:spcPct val="15000"/>
              </a:spcAft>
            </a:pPr>
            <a:r>
              <a:rPr lang="en-US" altLang="en-US" b="0">
                <a:solidFill>
                  <a:srgbClr val="CC00CC"/>
                </a:solidFill>
              </a:rPr>
              <a:t>The opposite</a:t>
            </a:r>
            <a:r>
              <a:rPr lang="tr-TR" altLang="en-US" b="0">
                <a:solidFill>
                  <a:srgbClr val="CC00CC"/>
                </a:solidFill>
              </a:rPr>
              <a:t> </a:t>
            </a:r>
            <a:r>
              <a:rPr lang="en-US" altLang="en-US" b="0">
                <a:solidFill>
                  <a:srgbClr val="CC00CC"/>
                </a:solidFill>
              </a:rPr>
              <a:t>is true for a cold plate in a warmer environment since the net force</a:t>
            </a:r>
            <a:r>
              <a:rPr lang="tr-TR" altLang="en-US" b="0">
                <a:solidFill>
                  <a:srgbClr val="CC00CC"/>
                </a:solidFill>
              </a:rPr>
              <a:t> </a:t>
            </a:r>
            <a:r>
              <a:rPr lang="en-US" altLang="en-US" b="0">
                <a:solidFill>
                  <a:srgbClr val="CC00CC"/>
                </a:solidFill>
              </a:rPr>
              <a:t>(weight minus buoyancy force) in this case acts downward, and the cooled</a:t>
            </a:r>
            <a:r>
              <a:rPr lang="tr-TR" altLang="en-US" b="0">
                <a:solidFill>
                  <a:srgbClr val="CC00CC"/>
                </a:solidFill>
              </a:rPr>
              <a:t> </a:t>
            </a:r>
            <a:r>
              <a:rPr lang="en-US" altLang="en-US" b="0">
                <a:solidFill>
                  <a:srgbClr val="CC00CC"/>
                </a:solidFill>
              </a:rPr>
              <a:t>fluid near the plate tends to descend.</a:t>
            </a:r>
          </a:p>
        </p:txBody>
      </p:sp>
      <p:pic>
        <p:nvPicPr>
          <p:cNvPr id="18439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0" y="5133975"/>
            <a:ext cx="895350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0" name="Text Box 8"/>
          <p:cNvSpPr txBox="1">
            <a:spLocks noChangeArrowheads="1"/>
          </p:cNvSpPr>
          <p:nvPr/>
        </p:nvSpPr>
        <p:spPr bwMode="auto">
          <a:xfrm>
            <a:off x="5257800" y="5105400"/>
            <a:ext cx="1752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en-US" b="0">
                <a:solidFill>
                  <a:srgbClr val="3333FF"/>
                </a:solidFill>
              </a:rPr>
              <a:t>Characteristic length</a:t>
            </a:r>
            <a:endParaRPr lang="en-US" altLang="en-US" b="0">
              <a:solidFill>
                <a:srgbClr val="3333FF"/>
              </a:solidFill>
            </a:endParaRPr>
          </a:p>
        </p:txBody>
      </p:sp>
      <p:sp>
        <p:nvSpPr>
          <p:cNvPr id="18441" name="Rectangle 9"/>
          <p:cNvSpPr>
            <a:spLocks noChangeArrowheads="1"/>
          </p:cNvSpPr>
          <p:nvPr/>
        </p:nvSpPr>
        <p:spPr bwMode="auto">
          <a:xfrm>
            <a:off x="3048000" y="5918200"/>
            <a:ext cx="5715000" cy="711200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"/>
              </a:spcBef>
              <a:spcAft>
                <a:spcPct val="20000"/>
              </a:spcAft>
            </a:pPr>
            <a:r>
              <a:rPr lang="en-US" altLang="en-US" b="0" i="1">
                <a:solidFill>
                  <a:srgbClr val="3333FF"/>
                </a:solidFill>
              </a:rPr>
              <a:t>L</a:t>
            </a:r>
            <a:r>
              <a:rPr lang="en-US" altLang="en-US" b="0" i="1" baseline="-25000">
                <a:solidFill>
                  <a:srgbClr val="3333FF"/>
                </a:solidFill>
              </a:rPr>
              <a:t>c</a:t>
            </a:r>
            <a:r>
              <a:rPr lang="en-US" altLang="en-US" b="0" i="1">
                <a:solidFill>
                  <a:srgbClr val="3333FF"/>
                </a:solidFill>
              </a:rPr>
              <a:t> </a:t>
            </a:r>
            <a:r>
              <a:rPr lang="tr-TR" altLang="en-US" b="0" i="1">
                <a:solidFill>
                  <a:srgbClr val="3333FF"/>
                </a:solidFill>
              </a:rPr>
              <a:t>=</a:t>
            </a:r>
            <a:r>
              <a:rPr lang="en-US" altLang="en-US" b="0">
                <a:solidFill>
                  <a:srgbClr val="3333FF"/>
                </a:solidFill>
              </a:rPr>
              <a:t> </a:t>
            </a:r>
            <a:r>
              <a:rPr lang="en-US" altLang="en-US" b="0" i="1">
                <a:solidFill>
                  <a:srgbClr val="3333FF"/>
                </a:solidFill>
              </a:rPr>
              <a:t>a</a:t>
            </a:r>
            <a:r>
              <a:rPr lang="en-US" altLang="en-US" b="0">
                <a:solidFill>
                  <a:srgbClr val="3333FF"/>
                </a:solidFill>
              </a:rPr>
              <a:t>/4</a:t>
            </a:r>
            <a:r>
              <a:rPr lang="en-US" altLang="en-US" b="0"/>
              <a:t> for a</a:t>
            </a:r>
            <a:r>
              <a:rPr lang="tr-TR" altLang="en-US" b="0"/>
              <a:t> </a:t>
            </a:r>
            <a:r>
              <a:rPr lang="en-US" altLang="en-US" b="0"/>
              <a:t>horizontal square surface of length </a:t>
            </a:r>
            <a:r>
              <a:rPr lang="en-US" altLang="en-US" b="0" i="1"/>
              <a:t>a</a:t>
            </a:r>
            <a:r>
              <a:rPr lang="en-US" altLang="en-US" b="0"/>
              <a:t> </a:t>
            </a:r>
            <a:endParaRPr lang="tr-TR" altLang="en-US" b="0"/>
          </a:p>
          <a:p>
            <a:pPr eaLnBrk="1" hangingPunct="1">
              <a:spcBef>
                <a:spcPct val="5000"/>
              </a:spcBef>
              <a:spcAft>
                <a:spcPct val="20000"/>
              </a:spcAft>
            </a:pPr>
            <a:r>
              <a:rPr lang="tr-TR" altLang="en-US" b="0" i="1">
                <a:solidFill>
                  <a:srgbClr val="3333FF"/>
                </a:solidFill>
              </a:rPr>
              <a:t>L</a:t>
            </a:r>
            <a:r>
              <a:rPr lang="tr-TR" altLang="en-US" b="0" i="1" baseline="-25000">
                <a:solidFill>
                  <a:srgbClr val="3333FF"/>
                </a:solidFill>
              </a:rPr>
              <a:t>c</a:t>
            </a:r>
            <a:r>
              <a:rPr lang="tr-TR" altLang="en-US" b="0">
                <a:solidFill>
                  <a:srgbClr val="3333FF"/>
                </a:solidFill>
              </a:rPr>
              <a:t> = </a:t>
            </a:r>
            <a:r>
              <a:rPr lang="en-US" altLang="en-US" b="0" i="1">
                <a:solidFill>
                  <a:srgbClr val="3333FF"/>
                </a:solidFill>
              </a:rPr>
              <a:t>D</a:t>
            </a:r>
            <a:r>
              <a:rPr lang="en-US" altLang="en-US" b="0">
                <a:solidFill>
                  <a:srgbClr val="3333FF"/>
                </a:solidFill>
              </a:rPr>
              <a:t>/4</a:t>
            </a:r>
            <a:r>
              <a:rPr lang="en-US" altLang="en-US" b="0"/>
              <a:t> for a horizontal circular surface</a:t>
            </a:r>
            <a:r>
              <a:rPr lang="tr-TR" altLang="en-US" b="0"/>
              <a:t> </a:t>
            </a:r>
            <a:r>
              <a:rPr lang="en-US" altLang="en-US" b="0"/>
              <a:t>of diameter </a:t>
            </a:r>
            <a:r>
              <a:rPr lang="en-US" altLang="en-US" b="0" i="1"/>
              <a:t>D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C3E58921-308C-4522-BCE6-B34B607CD29D}" type="slidenum">
              <a:rPr lang="en-US" altLang="en-US" b="0"/>
              <a:pPr eaLnBrk="1" hangingPunct="1"/>
              <a:t>26</a:t>
            </a:fld>
            <a:endParaRPr lang="en-US" altLang="en-US" b="0"/>
          </a:p>
        </p:txBody>
      </p:sp>
      <p:sp>
        <p:nvSpPr>
          <p:cNvPr id="19459" name="Rectangle 2"/>
          <p:cNvSpPr>
            <a:spLocks noChangeArrowheads="1"/>
          </p:cNvSpPr>
          <p:nvPr/>
        </p:nvSpPr>
        <p:spPr bwMode="auto">
          <a:xfrm>
            <a:off x="381000" y="393700"/>
            <a:ext cx="50593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>
                <a:solidFill>
                  <a:srgbClr val="FF0000"/>
                </a:solidFill>
              </a:rPr>
              <a:t>Horizontal Cylinders and Spheres</a:t>
            </a:r>
          </a:p>
        </p:txBody>
      </p:sp>
      <p:pic>
        <p:nvPicPr>
          <p:cNvPr id="1946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066800"/>
            <a:ext cx="2303463" cy="301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1" name="Rectangle 4"/>
          <p:cNvSpPr>
            <a:spLocks noChangeArrowheads="1"/>
          </p:cNvSpPr>
          <p:nvPr/>
        </p:nvSpPr>
        <p:spPr bwMode="auto">
          <a:xfrm>
            <a:off x="457200" y="4114800"/>
            <a:ext cx="27432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b="0">
                <a:solidFill>
                  <a:srgbClr val="0000CC"/>
                </a:solidFill>
              </a:rPr>
              <a:t>Natural convection flow over a</a:t>
            </a:r>
            <a:r>
              <a:rPr lang="tr-TR" altLang="en-US" sz="2000" b="0">
                <a:solidFill>
                  <a:srgbClr val="0000CC"/>
                </a:solidFill>
              </a:rPr>
              <a:t> </a:t>
            </a:r>
            <a:r>
              <a:rPr lang="en-US" altLang="en-US" sz="2000" b="0">
                <a:solidFill>
                  <a:srgbClr val="0000CC"/>
                </a:solidFill>
              </a:rPr>
              <a:t>horizontal hot cylinder.</a:t>
            </a:r>
          </a:p>
        </p:txBody>
      </p:sp>
      <p:sp>
        <p:nvSpPr>
          <p:cNvPr id="19462" name="Rectangle 5"/>
          <p:cNvSpPr>
            <a:spLocks noChangeArrowheads="1"/>
          </p:cNvSpPr>
          <p:nvPr/>
        </p:nvSpPr>
        <p:spPr bwMode="auto">
          <a:xfrm>
            <a:off x="3124200" y="914400"/>
            <a:ext cx="5334000" cy="454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5000"/>
              </a:spcBef>
              <a:spcAft>
                <a:spcPct val="15000"/>
              </a:spcAft>
            </a:pPr>
            <a:r>
              <a:rPr lang="en-US" altLang="en-US" sz="2000" b="0"/>
              <a:t>The boundary layer over a hot horizontal cylinder starts to develop at the bottom,</a:t>
            </a:r>
            <a:r>
              <a:rPr lang="tr-TR" altLang="en-US" sz="2000" b="0"/>
              <a:t> </a:t>
            </a:r>
            <a:r>
              <a:rPr lang="en-US" altLang="en-US" sz="2000" b="0"/>
              <a:t>increasing in thickness along the circumference, and forming a rising</a:t>
            </a:r>
            <a:r>
              <a:rPr lang="tr-TR" altLang="en-US" sz="2000" b="0"/>
              <a:t> </a:t>
            </a:r>
            <a:r>
              <a:rPr lang="en-US" altLang="en-US" sz="2000" b="0"/>
              <a:t>plume at the top</a:t>
            </a:r>
            <a:r>
              <a:rPr lang="tr-TR" altLang="en-US" sz="2000" b="0"/>
              <a:t>.</a:t>
            </a:r>
            <a:r>
              <a:rPr lang="en-US" altLang="en-US" sz="2000" b="0"/>
              <a:t> </a:t>
            </a:r>
            <a:endParaRPr lang="tr-TR" altLang="en-US" sz="2000" b="0"/>
          </a:p>
          <a:p>
            <a:pPr eaLnBrk="1" hangingPunct="1">
              <a:spcBef>
                <a:spcPct val="15000"/>
              </a:spcBef>
              <a:spcAft>
                <a:spcPct val="15000"/>
              </a:spcAft>
            </a:pPr>
            <a:r>
              <a:rPr lang="en-US" altLang="en-US" sz="2000" b="0">
                <a:solidFill>
                  <a:srgbClr val="CC00CC"/>
                </a:solidFill>
              </a:rPr>
              <a:t>Therefore, the local Nusselt number</a:t>
            </a:r>
            <a:r>
              <a:rPr lang="tr-TR" altLang="en-US" sz="2000" b="0">
                <a:solidFill>
                  <a:srgbClr val="CC00CC"/>
                </a:solidFill>
              </a:rPr>
              <a:t> </a:t>
            </a:r>
            <a:r>
              <a:rPr lang="en-US" altLang="en-US" sz="2000" b="0">
                <a:solidFill>
                  <a:srgbClr val="CC00CC"/>
                </a:solidFill>
              </a:rPr>
              <a:t>is highest at the bottom, and lowest at the top of the cylinder when the boundary</a:t>
            </a:r>
            <a:r>
              <a:rPr lang="tr-TR" altLang="en-US" sz="2000" b="0">
                <a:solidFill>
                  <a:srgbClr val="CC00CC"/>
                </a:solidFill>
              </a:rPr>
              <a:t> </a:t>
            </a:r>
            <a:r>
              <a:rPr lang="en-US" altLang="en-US" sz="2000" b="0">
                <a:solidFill>
                  <a:srgbClr val="CC00CC"/>
                </a:solidFill>
              </a:rPr>
              <a:t>layer flow remains laminar. </a:t>
            </a:r>
            <a:endParaRPr lang="tr-TR" altLang="en-US" sz="2000" b="0">
              <a:solidFill>
                <a:srgbClr val="CC00CC"/>
              </a:solidFill>
            </a:endParaRPr>
          </a:p>
          <a:p>
            <a:pPr eaLnBrk="1" hangingPunct="1">
              <a:spcBef>
                <a:spcPct val="15000"/>
              </a:spcBef>
              <a:spcAft>
                <a:spcPct val="15000"/>
              </a:spcAft>
            </a:pPr>
            <a:r>
              <a:rPr lang="en-US" altLang="en-US" sz="2000" b="0"/>
              <a:t>The opposite is true in the case of a cold</a:t>
            </a:r>
            <a:r>
              <a:rPr lang="tr-TR" altLang="en-US" sz="2000" b="0"/>
              <a:t> </a:t>
            </a:r>
            <a:r>
              <a:rPr lang="en-US" altLang="en-US" sz="2000" b="0"/>
              <a:t>horizontal</a:t>
            </a:r>
            <a:r>
              <a:rPr lang="tr-TR" altLang="en-US" sz="2000" b="0"/>
              <a:t> </a:t>
            </a:r>
            <a:r>
              <a:rPr lang="en-US" altLang="en-US" sz="2000" b="0"/>
              <a:t>cylinder in a warmer medium, and the boundary layer in this case</a:t>
            </a:r>
            <a:r>
              <a:rPr lang="tr-TR" altLang="en-US" sz="2000" b="0"/>
              <a:t> </a:t>
            </a:r>
            <a:r>
              <a:rPr lang="en-US" altLang="en-US" sz="2000" b="0"/>
              <a:t>starts to develop at the top of the cylinder and ending with a descending</a:t>
            </a:r>
            <a:r>
              <a:rPr lang="tr-TR" altLang="en-US" sz="2000" b="0"/>
              <a:t> </a:t>
            </a:r>
            <a:r>
              <a:rPr lang="en-US" altLang="en-US" sz="2000" b="0"/>
              <a:t>plume at the bottom.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6B80763F-BC13-4D2E-9999-B6781C7C8733}" type="slidenum">
              <a:rPr lang="en-US" altLang="en-US" b="0"/>
              <a:pPr eaLnBrk="1" hangingPunct="1"/>
              <a:t>27</a:t>
            </a:fld>
            <a:endParaRPr lang="en-US" altLang="en-US" b="0"/>
          </a:p>
        </p:txBody>
      </p:sp>
      <p:sp>
        <p:nvSpPr>
          <p:cNvPr id="20483" name="Rectangle 2"/>
          <p:cNvSpPr>
            <a:spLocks noChangeArrowheads="1"/>
          </p:cNvSpPr>
          <p:nvPr/>
        </p:nvSpPr>
        <p:spPr bwMode="auto">
          <a:xfrm>
            <a:off x="304800" y="152400"/>
            <a:ext cx="8610600" cy="49212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en-US" sz="2600">
                <a:solidFill>
                  <a:srgbClr val="FF0000"/>
                </a:solidFill>
              </a:rPr>
              <a:t>20-4 </a:t>
            </a:r>
            <a:r>
              <a:rPr lang="en-US" altLang="en-US" sz="2600">
                <a:solidFill>
                  <a:srgbClr val="FF0000"/>
                </a:solidFill>
              </a:rPr>
              <a:t>NATURAL CONVECTION INSIDE ENCLOSURES</a:t>
            </a:r>
          </a:p>
        </p:txBody>
      </p:sp>
      <p:sp>
        <p:nvSpPr>
          <p:cNvPr id="20484" name="Rectangle 3"/>
          <p:cNvSpPr>
            <a:spLocks noChangeArrowheads="1"/>
          </p:cNvSpPr>
          <p:nvPr/>
        </p:nvSpPr>
        <p:spPr bwMode="auto">
          <a:xfrm>
            <a:off x="304800" y="701675"/>
            <a:ext cx="8610600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700" b="0"/>
              <a:t>Enclosures are frequently encountered in practice, and heat transfer</a:t>
            </a:r>
            <a:r>
              <a:rPr lang="tr-TR" altLang="en-US" sz="1700" b="0"/>
              <a:t> </a:t>
            </a:r>
            <a:r>
              <a:rPr lang="en-US" altLang="en-US" sz="1700" b="0"/>
              <a:t>through them is of practical interest. In a vertical enclosure, the fluid adjacent to the hotter</a:t>
            </a:r>
            <a:r>
              <a:rPr lang="tr-TR" altLang="en-US" sz="1700" b="0"/>
              <a:t> </a:t>
            </a:r>
            <a:r>
              <a:rPr lang="en-US" altLang="en-US" sz="1700" b="0"/>
              <a:t>surface rises and the fluid adjacent to the cooler one falls, setting off a rotationary</a:t>
            </a:r>
            <a:r>
              <a:rPr lang="tr-TR" altLang="en-US" sz="1700" b="0"/>
              <a:t> </a:t>
            </a:r>
            <a:r>
              <a:rPr lang="en-US" altLang="en-US" sz="1700" b="0"/>
              <a:t>motion within the enclosure that enhances heat transfer through the</a:t>
            </a:r>
            <a:r>
              <a:rPr lang="tr-TR" altLang="en-US" sz="1700" b="0"/>
              <a:t> </a:t>
            </a:r>
            <a:r>
              <a:rPr lang="en-US" altLang="en-US" sz="1700" b="0"/>
              <a:t>enclosure.</a:t>
            </a:r>
          </a:p>
        </p:txBody>
      </p:sp>
      <p:pic>
        <p:nvPicPr>
          <p:cNvPr id="2048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225" y="2971800"/>
            <a:ext cx="2644775" cy="294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6" name="Rectangle 5"/>
          <p:cNvSpPr>
            <a:spLocks noChangeArrowheads="1"/>
          </p:cNvSpPr>
          <p:nvPr/>
        </p:nvSpPr>
        <p:spPr bwMode="auto">
          <a:xfrm>
            <a:off x="304800" y="5867400"/>
            <a:ext cx="26670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b="0">
                <a:solidFill>
                  <a:srgbClr val="0000CC"/>
                </a:solidFill>
              </a:rPr>
              <a:t>Convective currents in a vertical</a:t>
            </a:r>
            <a:r>
              <a:rPr lang="tr-TR" altLang="en-US" b="0">
                <a:solidFill>
                  <a:srgbClr val="0000CC"/>
                </a:solidFill>
              </a:rPr>
              <a:t> </a:t>
            </a:r>
            <a:r>
              <a:rPr lang="en-US" altLang="en-US" b="0">
                <a:solidFill>
                  <a:srgbClr val="0000CC"/>
                </a:solidFill>
              </a:rPr>
              <a:t>rectangular enclosure.</a:t>
            </a:r>
          </a:p>
        </p:txBody>
      </p:sp>
      <p:pic>
        <p:nvPicPr>
          <p:cNvPr id="20487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6600" y="2819400"/>
            <a:ext cx="3098800" cy="386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8" name="Rectangle 8"/>
          <p:cNvSpPr>
            <a:spLocks noChangeArrowheads="1"/>
          </p:cNvSpPr>
          <p:nvPr/>
        </p:nvSpPr>
        <p:spPr bwMode="auto">
          <a:xfrm>
            <a:off x="3429000" y="5041900"/>
            <a:ext cx="2362200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en-US" altLang="en-US" b="0">
                <a:solidFill>
                  <a:srgbClr val="0000CC"/>
                </a:solidFill>
              </a:rPr>
              <a:t>Convective currents in a horizontal</a:t>
            </a:r>
            <a:r>
              <a:rPr lang="tr-TR" altLang="en-US" b="0">
                <a:solidFill>
                  <a:srgbClr val="0000CC"/>
                </a:solidFill>
              </a:rPr>
              <a:t> </a:t>
            </a:r>
            <a:r>
              <a:rPr lang="en-US" altLang="en-US" b="0">
                <a:solidFill>
                  <a:srgbClr val="0000CC"/>
                </a:solidFill>
              </a:rPr>
              <a:t>enclosure with (</a:t>
            </a:r>
            <a:r>
              <a:rPr lang="en-US" altLang="en-US" b="0" i="1">
                <a:solidFill>
                  <a:srgbClr val="0000CC"/>
                </a:solidFill>
              </a:rPr>
              <a:t>a</a:t>
            </a:r>
            <a:r>
              <a:rPr lang="en-US" altLang="en-US" b="0">
                <a:solidFill>
                  <a:srgbClr val="0000CC"/>
                </a:solidFill>
              </a:rPr>
              <a:t>) hot plate at the top</a:t>
            </a:r>
            <a:r>
              <a:rPr lang="tr-TR" altLang="en-US" b="0">
                <a:solidFill>
                  <a:srgbClr val="0000CC"/>
                </a:solidFill>
              </a:rPr>
              <a:t> </a:t>
            </a:r>
            <a:r>
              <a:rPr lang="en-US" altLang="en-US" b="0">
                <a:solidFill>
                  <a:srgbClr val="0000CC"/>
                </a:solidFill>
              </a:rPr>
              <a:t>and (</a:t>
            </a:r>
            <a:r>
              <a:rPr lang="en-US" altLang="en-US" b="0" i="1">
                <a:solidFill>
                  <a:srgbClr val="0000CC"/>
                </a:solidFill>
              </a:rPr>
              <a:t>b</a:t>
            </a:r>
            <a:r>
              <a:rPr lang="en-US" altLang="en-US" b="0">
                <a:solidFill>
                  <a:srgbClr val="0000CC"/>
                </a:solidFill>
              </a:rPr>
              <a:t>) hot plate at the bottom.</a:t>
            </a:r>
          </a:p>
        </p:txBody>
      </p:sp>
      <p:sp>
        <p:nvSpPr>
          <p:cNvPr id="20489" name="Rectangle 9"/>
          <p:cNvSpPr>
            <a:spLocks noChangeArrowheads="1"/>
          </p:cNvSpPr>
          <p:nvPr/>
        </p:nvSpPr>
        <p:spPr bwMode="auto">
          <a:xfrm>
            <a:off x="3200400" y="2924175"/>
            <a:ext cx="2438400" cy="1190625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CC00CC"/>
                </a:solidFill>
              </a:rPr>
              <a:t>Ra &gt; 1708</a:t>
            </a:r>
            <a:r>
              <a:rPr lang="en-US" altLang="en-US" b="0"/>
              <a:t>, natural convection currents</a:t>
            </a:r>
          </a:p>
          <a:p>
            <a:pPr eaLnBrk="1" hangingPunct="1"/>
            <a:r>
              <a:rPr lang="en-US" altLang="en-US">
                <a:solidFill>
                  <a:srgbClr val="CC00CC"/>
                </a:solidFill>
              </a:rPr>
              <a:t>Ra &gt; 3</a:t>
            </a:r>
            <a:r>
              <a:rPr lang="en-US" altLang="en-US">
                <a:solidFill>
                  <a:srgbClr val="CC00CC"/>
                </a:solidFill>
                <a:sym typeface="Symbol" panose="05050102010706020507" pitchFamily="18" charset="2"/>
              </a:rPr>
              <a:t></a:t>
            </a:r>
            <a:r>
              <a:rPr lang="en-US" altLang="en-US">
                <a:solidFill>
                  <a:srgbClr val="CC00CC"/>
                </a:solidFill>
              </a:rPr>
              <a:t>10</a:t>
            </a:r>
            <a:r>
              <a:rPr lang="en-US" altLang="en-US" baseline="30000">
                <a:solidFill>
                  <a:srgbClr val="CC00CC"/>
                </a:solidFill>
              </a:rPr>
              <a:t>5</a:t>
            </a:r>
            <a:r>
              <a:rPr lang="en-US" altLang="en-US" b="0"/>
              <a:t>, turbulent fluid motion</a:t>
            </a:r>
          </a:p>
        </p:txBody>
      </p:sp>
      <p:sp>
        <p:nvSpPr>
          <p:cNvPr id="20490" name="Text Box 10"/>
          <p:cNvSpPr txBox="1">
            <a:spLocks noChangeArrowheads="1"/>
          </p:cNvSpPr>
          <p:nvPr/>
        </p:nvSpPr>
        <p:spPr bwMode="auto">
          <a:xfrm>
            <a:off x="7162800" y="2819400"/>
            <a:ext cx="914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en-US">
                <a:solidFill>
                  <a:srgbClr val="CC00CC"/>
                </a:solidFill>
              </a:rPr>
              <a:t>Nu = 1</a:t>
            </a:r>
            <a:endParaRPr lang="en-US" altLang="en-US">
              <a:solidFill>
                <a:srgbClr val="CC00CC"/>
              </a:solidFill>
            </a:endParaRPr>
          </a:p>
        </p:txBody>
      </p:sp>
      <p:pic>
        <p:nvPicPr>
          <p:cNvPr id="20491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1850" y="4572000"/>
            <a:ext cx="1962150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92" name="Rectangle 12"/>
          <p:cNvSpPr>
            <a:spLocks noChangeArrowheads="1"/>
          </p:cNvSpPr>
          <p:nvPr/>
        </p:nvSpPr>
        <p:spPr bwMode="auto">
          <a:xfrm>
            <a:off x="3276600" y="4191000"/>
            <a:ext cx="2438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en-US" b="0"/>
              <a:t>F</a:t>
            </a:r>
            <a:r>
              <a:rPr lang="en-US" altLang="en-US" b="0"/>
              <a:t>luid properties</a:t>
            </a:r>
            <a:r>
              <a:rPr lang="tr-TR" altLang="en-US" b="0"/>
              <a:t> at</a:t>
            </a:r>
            <a:endParaRPr lang="en-US" altLang="en-US" b="0"/>
          </a:p>
        </p:txBody>
      </p:sp>
      <p:sp>
        <p:nvSpPr>
          <p:cNvPr id="20493" name="Rectangle 13"/>
          <p:cNvSpPr>
            <a:spLocks noChangeArrowheads="1"/>
          </p:cNvSpPr>
          <p:nvPr/>
        </p:nvSpPr>
        <p:spPr bwMode="auto">
          <a:xfrm>
            <a:off x="2971800" y="1827213"/>
            <a:ext cx="5943600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i="1">
                <a:solidFill>
                  <a:srgbClr val="CC00CC"/>
                </a:solidFill>
              </a:rPr>
              <a:t>L</a:t>
            </a:r>
            <a:r>
              <a:rPr lang="en-US" altLang="en-US" i="1" baseline="-25000">
                <a:solidFill>
                  <a:srgbClr val="CC00CC"/>
                </a:solidFill>
              </a:rPr>
              <a:t>c</a:t>
            </a:r>
            <a:r>
              <a:rPr lang="tr-TR" altLang="en-US" b="0" i="1">
                <a:solidFill>
                  <a:srgbClr val="CC00CC"/>
                </a:solidFill>
              </a:rPr>
              <a:t> </a:t>
            </a:r>
            <a:r>
              <a:rPr lang="tr-TR" altLang="en-US" b="0">
                <a:solidFill>
                  <a:srgbClr val="CC00CC"/>
                </a:solidFill>
              </a:rPr>
              <a:t>charecteristic length:</a:t>
            </a:r>
            <a:r>
              <a:rPr lang="tr-TR" altLang="en-US" b="0">
                <a:solidFill>
                  <a:srgbClr val="3333FF"/>
                </a:solidFill>
              </a:rPr>
              <a:t> </a:t>
            </a:r>
            <a:r>
              <a:rPr lang="en-US" altLang="en-US" b="0">
                <a:solidFill>
                  <a:srgbClr val="3333FF"/>
                </a:solidFill>
              </a:rPr>
              <a:t>the distance between the hot and cold</a:t>
            </a:r>
            <a:r>
              <a:rPr lang="tr-TR" altLang="en-US" b="0">
                <a:solidFill>
                  <a:srgbClr val="3333FF"/>
                </a:solidFill>
              </a:rPr>
              <a:t> </a:t>
            </a:r>
            <a:r>
              <a:rPr lang="en-US" altLang="en-US" b="0">
                <a:solidFill>
                  <a:srgbClr val="3333FF"/>
                </a:solidFill>
              </a:rPr>
              <a:t>surfaces </a:t>
            </a:r>
            <a:endParaRPr lang="tr-TR" altLang="en-US" b="0">
              <a:solidFill>
                <a:srgbClr val="3333FF"/>
              </a:solidFill>
            </a:endParaRPr>
          </a:p>
          <a:p>
            <a:pPr eaLnBrk="1" hangingPunct="1"/>
            <a:r>
              <a:rPr lang="en-US" altLang="en-US" i="1">
                <a:solidFill>
                  <a:srgbClr val="CC00CC"/>
                </a:solidFill>
              </a:rPr>
              <a:t>T</a:t>
            </a:r>
            <a:r>
              <a:rPr lang="en-US" altLang="en-US" baseline="-25000">
                <a:solidFill>
                  <a:srgbClr val="CC00CC"/>
                </a:solidFill>
              </a:rPr>
              <a:t>1</a:t>
            </a:r>
            <a:r>
              <a:rPr lang="en-US" altLang="en-US" b="0">
                <a:solidFill>
                  <a:srgbClr val="CC00CC"/>
                </a:solidFill>
              </a:rPr>
              <a:t> and </a:t>
            </a:r>
            <a:r>
              <a:rPr lang="en-US" altLang="en-US" i="1">
                <a:solidFill>
                  <a:srgbClr val="CC00CC"/>
                </a:solidFill>
              </a:rPr>
              <a:t>T</a:t>
            </a:r>
            <a:r>
              <a:rPr lang="en-US" altLang="en-US" baseline="-25000">
                <a:solidFill>
                  <a:srgbClr val="CC00CC"/>
                </a:solidFill>
              </a:rPr>
              <a:t>2</a:t>
            </a:r>
            <a:r>
              <a:rPr lang="tr-TR" altLang="en-US" b="0">
                <a:solidFill>
                  <a:srgbClr val="CC00CC"/>
                </a:solidFill>
              </a:rPr>
              <a:t>:</a:t>
            </a:r>
            <a:r>
              <a:rPr lang="tr-TR" altLang="en-US" b="0">
                <a:solidFill>
                  <a:srgbClr val="3333FF"/>
                </a:solidFill>
              </a:rPr>
              <a:t> </a:t>
            </a:r>
            <a:r>
              <a:rPr lang="en-US" altLang="en-US" b="0">
                <a:solidFill>
                  <a:srgbClr val="3333FF"/>
                </a:solidFill>
              </a:rPr>
              <a:t>the temperatures of the hot and cold surfaces</a:t>
            </a:r>
          </a:p>
        </p:txBody>
      </p:sp>
      <p:pic>
        <p:nvPicPr>
          <p:cNvPr id="20494" name="Picture 1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905000"/>
            <a:ext cx="2568575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20CE340-56C7-4824-9990-1D17206FE2EF}" type="slidenum">
              <a:rPr lang="en-US" altLang="en-US" b="0"/>
              <a:pPr eaLnBrk="1" hangingPunct="1"/>
              <a:t>28</a:t>
            </a:fld>
            <a:endParaRPr lang="en-US" altLang="en-US" b="0"/>
          </a:p>
        </p:txBody>
      </p:sp>
      <p:sp>
        <p:nvSpPr>
          <p:cNvPr id="21507" name="Rectangle 2"/>
          <p:cNvSpPr>
            <a:spLocks noChangeArrowheads="1"/>
          </p:cNvSpPr>
          <p:nvPr/>
        </p:nvSpPr>
        <p:spPr bwMode="auto">
          <a:xfrm>
            <a:off x="228600" y="152400"/>
            <a:ext cx="4654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>
                <a:solidFill>
                  <a:srgbClr val="FF0000"/>
                </a:solidFill>
              </a:rPr>
              <a:t>Effective Thermal Conductivity</a:t>
            </a:r>
          </a:p>
        </p:txBody>
      </p:sp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696913"/>
            <a:ext cx="3781425" cy="67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685800"/>
            <a:ext cx="2151063" cy="65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639888"/>
            <a:ext cx="1203325" cy="34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1" name="Rectangle 7"/>
          <p:cNvSpPr>
            <a:spLocks noChangeArrowheads="1"/>
          </p:cNvSpPr>
          <p:nvPr/>
        </p:nvSpPr>
        <p:spPr bwMode="auto">
          <a:xfrm>
            <a:off x="228600" y="5486400"/>
            <a:ext cx="42672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b="0">
                <a:solidFill>
                  <a:srgbClr val="0000CC"/>
                </a:solidFill>
              </a:rPr>
              <a:t>A Nusselt number of 3 for an</a:t>
            </a:r>
            <a:r>
              <a:rPr lang="tr-TR" altLang="en-US" b="0">
                <a:solidFill>
                  <a:srgbClr val="0000CC"/>
                </a:solidFill>
              </a:rPr>
              <a:t> </a:t>
            </a:r>
            <a:r>
              <a:rPr lang="en-US" altLang="en-US" b="0">
                <a:solidFill>
                  <a:srgbClr val="0000CC"/>
                </a:solidFill>
              </a:rPr>
              <a:t>enclosure indicates that heat transfer</a:t>
            </a:r>
            <a:r>
              <a:rPr lang="tr-TR" altLang="en-US" b="0">
                <a:solidFill>
                  <a:srgbClr val="0000CC"/>
                </a:solidFill>
              </a:rPr>
              <a:t> </a:t>
            </a:r>
            <a:r>
              <a:rPr lang="en-US" altLang="en-US" b="0">
                <a:solidFill>
                  <a:srgbClr val="0000CC"/>
                </a:solidFill>
              </a:rPr>
              <a:t>through the enclosure by </a:t>
            </a:r>
            <a:r>
              <a:rPr lang="en-US" altLang="en-US" b="0" i="1">
                <a:solidFill>
                  <a:srgbClr val="0000CC"/>
                </a:solidFill>
              </a:rPr>
              <a:t>natural</a:t>
            </a:r>
            <a:r>
              <a:rPr lang="tr-TR" altLang="en-US" b="0" i="1">
                <a:solidFill>
                  <a:srgbClr val="0000CC"/>
                </a:solidFill>
              </a:rPr>
              <a:t> </a:t>
            </a:r>
            <a:r>
              <a:rPr lang="en-US" altLang="en-US" b="0" i="1">
                <a:solidFill>
                  <a:srgbClr val="0000CC"/>
                </a:solidFill>
              </a:rPr>
              <a:t>convection </a:t>
            </a:r>
            <a:r>
              <a:rPr lang="en-US" altLang="en-US" b="0">
                <a:solidFill>
                  <a:srgbClr val="0000CC"/>
                </a:solidFill>
              </a:rPr>
              <a:t>is three times that by </a:t>
            </a:r>
            <a:r>
              <a:rPr lang="en-US" altLang="en-US" b="0" i="1">
                <a:solidFill>
                  <a:srgbClr val="0000CC"/>
                </a:solidFill>
              </a:rPr>
              <a:t>pure</a:t>
            </a:r>
            <a:r>
              <a:rPr lang="tr-TR" altLang="en-US" b="0" i="1">
                <a:solidFill>
                  <a:srgbClr val="0000CC"/>
                </a:solidFill>
              </a:rPr>
              <a:t> </a:t>
            </a:r>
            <a:r>
              <a:rPr lang="en-US" altLang="en-US" b="0" i="1">
                <a:solidFill>
                  <a:srgbClr val="0000CC"/>
                </a:solidFill>
              </a:rPr>
              <a:t>conduction.</a:t>
            </a:r>
          </a:p>
        </p:txBody>
      </p:sp>
      <p:pic>
        <p:nvPicPr>
          <p:cNvPr id="21512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954088"/>
            <a:ext cx="1165225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3" name="Rectangle 9"/>
          <p:cNvSpPr>
            <a:spLocks noChangeArrowheads="1"/>
          </p:cNvSpPr>
          <p:nvPr/>
        </p:nvSpPr>
        <p:spPr bwMode="auto">
          <a:xfrm>
            <a:off x="6019800" y="1524000"/>
            <a:ext cx="2133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b="0"/>
              <a:t>effective thermal</a:t>
            </a:r>
            <a:r>
              <a:rPr lang="tr-TR" altLang="en-US" b="0"/>
              <a:t> </a:t>
            </a:r>
            <a:r>
              <a:rPr lang="en-US" altLang="en-US" b="0"/>
              <a:t>conductivity</a:t>
            </a:r>
          </a:p>
        </p:txBody>
      </p:sp>
      <p:sp>
        <p:nvSpPr>
          <p:cNvPr id="21514" name="Rectangle 10"/>
          <p:cNvSpPr>
            <a:spLocks noChangeArrowheads="1"/>
          </p:cNvSpPr>
          <p:nvPr/>
        </p:nvSpPr>
        <p:spPr bwMode="auto">
          <a:xfrm>
            <a:off x="4572000" y="2133600"/>
            <a:ext cx="41148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en-US" b="0" i="1">
                <a:solidFill>
                  <a:srgbClr val="CC00CC"/>
                </a:solidFill>
              </a:rPr>
              <a:t>T</a:t>
            </a:r>
            <a:r>
              <a:rPr lang="en-US" altLang="en-US" b="0" i="1">
                <a:solidFill>
                  <a:srgbClr val="CC00CC"/>
                </a:solidFill>
              </a:rPr>
              <a:t>he fluid in an enclosure behaves like a fluid whose</a:t>
            </a:r>
            <a:r>
              <a:rPr lang="tr-TR" altLang="en-US" b="0" i="1">
                <a:solidFill>
                  <a:srgbClr val="CC00CC"/>
                </a:solidFill>
              </a:rPr>
              <a:t> </a:t>
            </a:r>
            <a:r>
              <a:rPr lang="en-US" altLang="en-US" b="0" i="1">
                <a:solidFill>
                  <a:srgbClr val="CC00CC"/>
                </a:solidFill>
              </a:rPr>
              <a:t>thermal conductivity is</a:t>
            </a:r>
          </a:p>
          <a:p>
            <a:pPr eaLnBrk="1" hangingPunct="1"/>
            <a:r>
              <a:rPr lang="en-US" altLang="en-US" b="0" i="1">
                <a:solidFill>
                  <a:srgbClr val="CC00CC"/>
                </a:solidFill>
              </a:rPr>
              <a:t>kNu as a result of convection currents.</a:t>
            </a:r>
          </a:p>
        </p:txBody>
      </p:sp>
      <p:sp>
        <p:nvSpPr>
          <p:cNvPr id="21515" name="Rectangle 11"/>
          <p:cNvSpPr>
            <a:spLocks noChangeArrowheads="1"/>
          </p:cNvSpPr>
          <p:nvPr/>
        </p:nvSpPr>
        <p:spPr bwMode="auto">
          <a:xfrm>
            <a:off x="4572000" y="3048000"/>
            <a:ext cx="41148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/>
              <a:t>Nu </a:t>
            </a:r>
            <a:r>
              <a:rPr lang="tr-TR" altLang="en-US"/>
              <a:t>=</a:t>
            </a:r>
            <a:r>
              <a:rPr lang="en-US" altLang="en-US"/>
              <a:t> 1</a:t>
            </a:r>
            <a:r>
              <a:rPr lang="en-US" altLang="en-US" b="0"/>
              <a:t>, the effective thermal conductivity</a:t>
            </a:r>
            <a:r>
              <a:rPr lang="tr-TR" altLang="en-US" b="0"/>
              <a:t> </a:t>
            </a:r>
            <a:r>
              <a:rPr lang="en-US" altLang="en-US" b="0"/>
              <a:t>of the enclosure </a:t>
            </a:r>
            <a:r>
              <a:rPr lang="tr-TR" altLang="en-US" b="0"/>
              <a:t>is</a:t>
            </a:r>
            <a:r>
              <a:rPr lang="en-US" altLang="en-US" b="0"/>
              <a:t> equal to the conductivity of the fluid. This case corresponds to pure conduction</a:t>
            </a:r>
            <a:r>
              <a:rPr lang="tr-TR" altLang="en-US" b="0"/>
              <a:t>.</a:t>
            </a:r>
            <a:endParaRPr lang="en-US" altLang="en-US" b="0"/>
          </a:p>
        </p:txBody>
      </p:sp>
      <p:sp>
        <p:nvSpPr>
          <p:cNvPr id="21516" name="Rectangle 12"/>
          <p:cNvSpPr>
            <a:spLocks noChangeArrowheads="1"/>
          </p:cNvSpPr>
          <p:nvPr/>
        </p:nvSpPr>
        <p:spPr bwMode="auto">
          <a:xfrm>
            <a:off x="4572000" y="4343400"/>
            <a:ext cx="4267200" cy="2289175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en-US" b="0"/>
              <a:t>N</a:t>
            </a:r>
            <a:r>
              <a:rPr lang="en-US" altLang="en-US" b="0"/>
              <a:t>umerous correlations for</a:t>
            </a:r>
            <a:r>
              <a:rPr lang="tr-TR" altLang="en-US" b="0"/>
              <a:t> </a:t>
            </a:r>
            <a:r>
              <a:rPr lang="en-US" altLang="en-US" b="0"/>
              <a:t>the Nusselt number exist. Simple power-law type relations in the form of</a:t>
            </a:r>
            <a:r>
              <a:rPr lang="tr-TR" altLang="en-US" b="0"/>
              <a:t> </a:t>
            </a:r>
            <a:r>
              <a:rPr lang="en-US" altLang="en-US" b="0">
                <a:solidFill>
                  <a:srgbClr val="CC00CC"/>
                </a:solidFill>
              </a:rPr>
              <a:t>Nu </a:t>
            </a:r>
            <a:r>
              <a:rPr lang="tr-TR" altLang="en-US" b="0">
                <a:solidFill>
                  <a:srgbClr val="CC00CC"/>
                </a:solidFill>
              </a:rPr>
              <a:t>=</a:t>
            </a:r>
            <a:r>
              <a:rPr lang="en-US" altLang="en-US" b="0">
                <a:solidFill>
                  <a:srgbClr val="CC00CC"/>
                </a:solidFill>
              </a:rPr>
              <a:t> </a:t>
            </a:r>
            <a:r>
              <a:rPr lang="en-US" altLang="en-US" b="0" i="1">
                <a:solidFill>
                  <a:srgbClr val="CC00CC"/>
                </a:solidFill>
              </a:rPr>
              <a:t>C</a:t>
            </a:r>
            <a:r>
              <a:rPr lang="en-US" altLang="en-US" b="0">
                <a:solidFill>
                  <a:srgbClr val="CC00CC"/>
                </a:solidFill>
              </a:rPr>
              <a:t>Ra</a:t>
            </a:r>
            <a:r>
              <a:rPr lang="en-US" altLang="en-US" b="0" i="1" baseline="30000">
                <a:solidFill>
                  <a:srgbClr val="CC00CC"/>
                </a:solidFill>
              </a:rPr>
              <a:t>n</a:t>
            </a:r>
            <a:r>
              <a:rPr lang="en-US" altLang="en-US" b="0" i="1"/>
              <a:t>,</a:t>
            </a:r>
            <a:r>
              <a:rPr lang="tr-TR" altLang="en-US" b="0" i="1"/>
              <a:t> </a:t>
            </a:r>
            <a:r>
              <a:rPr lang="en-US" altLang="en-US" b="0"/>
              <a:t>where </a:t>
            </a:r>
            <a:r>
              <a:rPr lang="en-US" altLang="en-US" b="0" i="1"/>
              <a:t>C </a:t>
            </a:r>
            <a:r>
              <a:rPr lang="en-US" altLang="en-US" b="0"/>
              <a:t>and </a:t>
            </a:r>
            <a:r>
              <a:rPr lang="en-US" altLang="en-US" b="0" i="1"/>
              <a:t>n </a:t>
            </a:r>
            <a:r>
              <a:rPr lang="en-US" altLang="en-US" b="0"/>
              <a:t>are constants, are sufficiently accurate, but they</a:t>
            </a:r>
            <a:r>
              <a:rPr lang="tr-TR" altLang="en-US" b="0"/>
              <a:t> </a:t>
            </a:r>
            <a:r>
              <a:rPr lang="en-US" altLang="en-US" b="0"/>
              <a:t>are usually applicable to a narrow range of Prandtl and Rayleigh numbers</a:t>
            </a:r>
            <a:r>
              <a:rPr lang="tr-TR" altLang="en-US" b="0"/>
              <a:t> </a:t>
            </a:r>
            <a:r>
              <a:rPr lang="en-US" altLang="en-US" b="0"/>
              <a:t>and aspect ratios.</a:t>
            </a:r>
          </a:p>
        </p:txBody>
      </p:sp>
      <p:pic>
        <p:nvPicPr>
          <p:cNvPr id="21517" name="Picture 1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641475"/>
            <a:ext cx="4198938" cy="384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068D815-FE99-46AC-97A6-4B26AA18BE40}" type="slidenum">
              <a:rPr lang="en-US" altLang="en-US" b="0"/>
              <a:pPr eaLnBrk="1" hangingPunct="1"/>
              <a:t>29</a:t>
            </a:fld>
            <a:endParaRPr lang="en-US" altLang="en-US" b="0"/>
          </a:p>
        </p:txBody>
      </p:sp>
      <p:sp>
        <p:nvSpPr>
          <p:cNvPr id="22531" name="Rectangle 2"/>
          <p:cNvSpPr>
            <a:spLocks noChangeArrowheads="1"/>
          </p:cNvSpPr>
          <p:nvPr/>
        </p:nvSpPr>
        <p:spPr bwMode="auto">
          <a:xfrm>
            <a:off x="228600" y="152400"/>
            <a:ext cx="52466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>
                <a:solidFill>
                  <a:srgbClr val="FF0000"/>
                </a:solidFill>
              </a:rPr>
              <a:t>Horizontal Rectangular Enclosures</a:t>
            </a:r>
          </a:p>
        </p:txBody>
      </p:sp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963" y="4038600"/>
            <a:ext cx="4160837" cy="2497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550" y="762000"/>
            <a:ext cx="4616450" cy="92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" y="1981200"/>
            <a:ext cx="5753100" cy="40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5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075" y="2590800"/>
            <a:ext cx="6511925" cy="73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6" name="Rectangle 8"/>
          <p:cNvSpPr>
            <a:spLocks noChangeArrowheads="1"/>
          </p:cNvSpPr>
          <p:nvPr/>
        </p:nvSpPr>
        <p:spPr bwMode="auto">
          <a:xfrm>
            <a:off x="4495800" y="5715000"/>
            <a:ext cx="26670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b="0">
                <a:solidFill>
                  <a:srgbClr val="0000CC"/>
                </a:solidFill>
              </a:rPr>
              <a:t>A horizontal rectangular enclosure</a:t>
            </a:r>
            <a:r>
              <a:rPr lang="tr-TR" altLang="en-US" b="0">
                <a:solidFill>
                  <a:srgbClr val="0000CC"/>
                </a:solidFill>
              </a:rPr>
              <a:t> </a:t>
            </a:r>
            <a:r>
              <a:rPr lang="en-US" altLang="en-US" b="0">
                <a:solidFill>
                  <a:srgbClr val="0000CC"/>
                </a:solidFill>
              </a:rPr>
              <a:t>with isothermal surfaces.</a:t>
            </a:r>
          </a:p>
        </p:txBody>
      </p:sp>
      <p:sp>
        <p:nvSpPr>
          <p:cNvPr id="22537" name="Rectangle 9"/>
          <p:cNvSpPr>
            <a:spLocks noChangeArrowheads="1"/>
          </p:cNvSpPr>
          <p:nvPr/>
        </p:nvSpPr>
        <p:spPr bwMode="auto">
          <a:xfrm>
            <a:off x="5334000" y="4114800"/>
            <a:ext cx="2667000" cy="701675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b="0"/>
              <a:t>W</a:t>
            </a:r>
            <a:r>
              <a:rPr lang="tr-TR" altLang="en-US" sz="2000" b="0"/>
              <a:t>hen </a:t>
            </a:r>
            <a:r>
              <a:rPr lang="en-US" altLang="en-US" sz="2000" b="0"/>
              <a:t>the hotter plate </a:t>
            </a:r>
            <a:r>
              <a:rPr lang="tr-TR" altLang="en-US" sz="2000" b="0"/>
              <a:t>is </a:t>
            </a:r>
            <a:r>
              <a:rPr lang="en-US" altLang="en-US" sz="2000" b="0"/>
              <a:t>at the top, </a:t>
            </a:r>
            <a:r>
              <a:rPr lang="en-US" altLang="en-US" sz="2000" b="0">
                <a:solidFill>
                  <a:srgbClr val="CC00CC"/>
                </a:solidFill>
              </a:rPr>
              <a:t>Nu </a:t>
            </a:r>
            <a:r>
              <a:rPr lang="tr-TR" altLang="en-US" sz="2000" b="0">
                <a:solidFill>
                  <a:srgbClr val="CC00CC"/>
                </a:solidFill>
              </a:rPr>
              <a:t>= </a:t>
            </a:r>
            <a:r>
              <a:rPr lang="en-US" altLang="en-US" sz="2000" b="0">
                <a:solidFill>
                  <a:srgbClr val="CC00CC"/>
                </a:solidFill>
              </a:rPr>
              <a:t>1</a:t>
            </a:r>
            <a:r>
              <a:rPr lang="en-US" altLang="en-US" sz="2000" b="0"/>
              <a:t>.</a:t>
            </a:r>
          </a:p>
        </p:txBody>
      </p:sp>
      <p:sp>
        <p:nvSpPr>
          <p:cNvPr id="22538" name="Rectangle 10"/>
          <p:cNvSpPr>
            <a:spLocks noChangeArrowheads="1"/>
          </p:cNvSpPr>
          <p:nvPr/>
        </p:nvSpPr>
        <p:spPr bwMode="auto">
          <a:xfrm>
            <a:off x="4953000" y="609600"/>
            <a:ext cx="35814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b="0">
                <a:solidFill>
                  <a:srgbClr val="CC00CC"/>
                </a:solidFill>
              </a:rPr>
              <a:t>For horizontal enclosures that contain air,</a:t>
            </a:r>
            <a:r>
              <a:rPr lang="tr-TR" altLang="en-US" b="0">
                <a:solidFill>
                  <a:srgbClr val="CC00CC"/>
                </a:solidFill>
              </a:rPr>
              <a:t> </a:t>
            </a:r>
            <a:r>
              <a:rPr lang="en-US" altLang="en-US" b="0">
                <a:solidFill>
                  <a:srgbClr val="CC00CC"/>
                </a:solidFill>
              </a:rPr>
              <a:t>These relations can also be used for other gases with 0.5 </a:t>
            </a:r>
            <a:r>
              <a:rPr lang="tr-TR" altLang="en-US" b="0">
                <a:solidFill>
                  <a:srgbClr val="CC00CC"/>
                </a:solidFill>
              </a:rPr>
              <a:t>&lt;</a:t>
            </a:r>
            <a:r>
              <a:rPr lang="en-US" altLang="en-US" b="0">
                <a:solidFill>
                  <a:srgbClr val="CC00CC"/>
                </a:solidFill>
              </a:rPr>
              <a:t> Pr </a:t>
            </a:r>
            <a:r>
              <a:rPr lang="tr-TR" altLang="en-US" b="0">
                <a:solidFill>
                  <a:srgbClr val="CC00CC"/>
                </a:solidFill>
              </a:rPr>
              <a:t>&lt;</a:t>
            </a:r>
            <a:r>
              <a:rPr lang="en-US" altLang="en-US" b="0">
                <a:solidFill>
                  <a:srgbClr val="CC00CC"/>
                </a:solidFill>
              </a:rPr>
              <a:t> 2.</a:t>
            </a:r>
          </a:p>
        </p:txBody>
      </p:sp>
      <p:sp>
        <p:nvSpPr>
          <p:cNvPr id="22539" name="Rectangle 12"/>
          <p:cNvSpPr>
            <a:spLocks noChangeArrowheads="1"/>
          </p:cNvSpPr>
          <p:nvPr/>
        </p:nvSpPr>
        <p:spPr bwMode="auto">
          <a:xfrm>
            <a:off x="6096000" y="1873250"/>
            <a:ext cx="2133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en-US" b="0">
                <a:solidFill>
                  <a:srgbClr val="CC00CC"/>
                </a:solidFill>
              </a:rPr>
              <a:t>For </a:t>
            </a:r>
            <a:r>
              <a:rPr lang="en-US" altLang="en-US" b="0">
                <a:solidFill>
                  <a:srgbClr val="CC00CC"/>
                </a:solidFill>
              </a:rPr>
              <a:t>water, silicone oil, and mercury</a:t>
            </a:r>
          </a:p>
        </p:txBody>
      </p:sp>
      <p:sp>
        <p:nvSpPr>
          <p:cNvPr id="22540" name="Rectangle 13"/>
          <p:cNvSpPr>
            <a:spLocks noChangeArrowheads="1"/>
          </p:cNvSpPr>
          <p:nvPr/>
        </p:nvSpPr>
        <p:spPr bwMode="auto">
          <a:xfrm>
            <a:off x="228600" y="3321050"/>
            <a:ext cx="66294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b="0"/>
              <a:t>Based on experiments with air. It may be used for liquids with moderate Prandtl numbers for Ra</a:t>
            </a:r>
            <a:r>
              <a:rPr lang="en-US" altLang="en-US" b="0" i="1" baseline="-25000"/>
              <a:t>L</a:t>
            </a:r>
            <a:r>
              <a:rPr lang="en-US" altLang="en-US" b="0" i="1"/>
              <a:t> &lt;</a:t>
            </a:r>
            <a:r>
              <a:rPr lang="en-US" altLang="en-US" b="0"/>
              <a:t> 10</a:t>
            </a:r>
            <a:r>
              <a:rPr lang="en-US" altLang="en-US" b="0" baseline="30000"/>
              <a:t>5</a:t>
            </a:r>
            <a:r>
              <a:rPr lang="en-US" altLang="en-US" b="0"/>
              <a:t>.</a:t>
            </a:r>
          </a:p>
        </p:txBody>
      </p:sp>
      <p:sp>
        <p:nvSpPr>
          <p:cNvPr id="22541" name="Rectangle 14"/>
          <p:cNvSpPr>
            <a:spLocks noChangeArrowheads="1"/>
          </p:cNvSpPr>
          <p:nvPr/>
        </p:nvSpPr>
        <p:spPr bwMode="auto">
          <a:xfrm>
            <a:off x="6858000" y="2635250"/>
            <a:ext cx="1981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CC00CC"/>
                </a:solidFill>
              </a:rPr>
              <a:t>[ ]</a:t>
            </a:r>
            <a:r>
              <a:rPr lang="en-US" altLang="en-US" baseline="30000">
                <a:solidFill>
                  <a:srgbClr val="CC00CC"/>
                </a:solidFill>
              </a:rPr>
              <a:t>+</a:t>
            </a:r>
            <a:r>
              <a:rPr lang="en-US" altLang="en-US" b="0">
                <a:solidFill>
                  <a:srgbClr val="CC00CC"/>
                </a:solidFill>
              </a:rPr>
              <a:t> only positive values to be used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83AE41F7-A471-45E0-9296-B67218A8CAFA}" type="slidenum">
              <a:rPr lang="en-US" altLang="en-US" b="0"/>
              <a:pPr eaLnBrk="1" hangingPunct="1"/>
              <a:t>3</a:t>
            </a:fld>
            <a:endParaRPr lang="en-US" altLang="en-US" b="0"/>
          </a:p>
        </p:txBody>
      </p:sp>
      <p:sp>
        <p:nvSpPr>
          <p:cNvPr id="4099" name="Rectangle 4"/>
          <p:cNvSpPr>
            <a:spLocks noChangeArrowheads="1"/>
          </p:cNvSpPr>
          <p:nvPr/>
        </p:nvSpPr>
        <p:spPr bwMode="auto">
          <a:xfrm>
            <a:off x="228600" y="152400"/>
            <a:ext cx="8534400" cy="46196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en-US" sz="2400">
                <a:solidFill>
                  <a:srgbClr val="FF0000"/>
                </a:solidFill>
              </a:rPr>
              <a:t>20-1 </a:t>
            </a:r>
            <a:r>
              <a:rPr lang="en-US" altLang="en-US" sz="2400">
                <a:solidFill>
                  <a:srgbClr val="FF0000"/>
                </a:solidFill>
              </a:rPr>
              <a:t>PHYSICAL MECHANISM OF NATURAL</a:t>
            </a:r>
            <a:r>
              <a:rPr lang="tr-TR" altLang="en-US" sz="2400">
                <a:solidFill>
                  <a:srgbClr val="FF0000"/>
                </a:solidFill>
              </a:rPr>
              <a:t> </a:t>
            </a:r>
            <a:r>
              <a:rPr lang="en-US" altLang="en-US" sz="2400">
                <a:solidFill>
                  <a:srgbClr val="FF0000"/>
                </a:solidFill>
              </a:rPr>
              <a:t>CONVECTION</a:t>
            </a:r>
          </a:p>
        </p:txBody>
      </p:sp>
      <p:sp>
        <p:nvSpPr>
          <p:cNvPr id="4100" name="Rectangle 5"/>
          <p:cNvSpPr>
            <a:spLocks noChangeArrowheads="1"/>
          </p:cNvSpPr>
          <p:nvPr/>
        </p:nvSpPr>
        <p:spPr bwMode="auto">
          <a:xfrm>
            <a:off x="228600" y="685800"/>
            <a:ext cx="8458200" cy="242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0000"/>
              </a:spcBef>
              <a:spcAft>
                <a:spcPct val="15000"/>
              </a:spcAft>
            </a:pPr>
            <a:r>
              <a:rPr lang="en-US" altLang="en-US" b="0"/>
              <a:t>Many familiar heat transfer applications involve natural convection as the primary</a:t>
            </a:r>
            <a:r>
              <a:rPr lang="tr-TR" altLang="en-US" b="0"/>
              <a:t> </a:t>
            </a:r>
            <a:r>
              <a:rPr lang="en-US" altLang="en-US" b="0"/>
              <a:t>mechanism of heat transfer. </a:t>
            </a:r>
            <a:r>
              <a:rPr lang="tr-TR" altLang="en-US" b="0">
                <a:solidFill>
                  <a:srgbClr val="CC00CC"/>
                </a:solidFill>
              </a:rPr>
              <a:t>Examples?</a:t>
            </a:r>
          </a:p>
          <a:p>
            <a:pPr eaLnBrk="1" hangingPunct="1">
              <a:spcBef>
                <a:spcPct val="10000"/>
              </a:spcBef>
              <a:spcAft>
                <a:spcPct val="15000"/>
              </a:spcAft>
            </a:pPr>
            <a:r>
              <a:rPr lang="en-US" altLang="en-US" b="0">
                <a:solidFill>
                  <a:srgbClr val="0000CC"/>
                </a:solidFill>
              </a:rPr>
              <a:t>Natural convection in gases is usually accompanied</a:t>
            </a:r>
            <a:r>
              <a:rPr lang="tr-TR" altLang="en-US" b="0">
                <a:solidFill>
                  <a:srgbClr val="0000CC"/>
                </a:solidFill>
              </a:rPr>
              <a:t> </a:t>
            </a:r>
            <a:r>
              <a:rPr lang="en-US" altLang="en-US" b="0">
                <a:solidFill>
                  <a:srgbClr val="0000CC"/>
                </a:solidFill>
              </a:rPr>
              <a:t>by radiation of comparable magnitude except for low-emissivity surfaces.</a:t>
            </a:r>
            <a:endParaRPr lang="tr-TR" altLang="en-US" b="0">
              <a:solidFill>
                <a:srgbClr val="0000CC"/>
              </a:solidFill>
            </a:endParaRPr>
          </a:p>
          <a:p>
            <a:pPr eaLnBrk="1" hangingPunct="1">
              <a:spcBef>
                <a:spcPct val="10000"/>
              </a:spcBef>
              <a:spcAft>
                <a:spcPct val="15000"/>
              </a:spcAft>
            </a:pPr>
            <a:r>
              <a:rPr lang="en-US" altLang="en-US" b="0"/>
              <a:t>The motion that results</a:t>
            </a:r>
            <a:r>
              <a:rPr lang="tr-TR" altLang="en-US" b="0"/>
              <a:t> </a:t>
            </a:r>
            <a:r>
              <a:rPr lang="en-US" altLang="en-US" b="0"/>
              <a:t>from the continual replacement of the heated air in the vicinity of the egg by</a:t>
            </a:r>
            <a:r>
              <a:rPr lang="tr-TR" altLang="en-US" b="0"/>
              <a:t> </a:t>
            </a:r>
            <a:r>
              <a:rPr lang="en-US" altLang="en-US" b="0"/>
              <a:t>the cooler air nearby is called a </a:t>
            </a:r>
            <a:r>
              <a:rPr lang="en-US" altLang="en-US" b="0">
                <a:solidFill>
                  <a:srgbClr val="CC00CC"/>
                </a:solidFill>
              </a:rPr>
              <a:t>natural convection current</a:t>
            </a:r>
            <a:r>
              <a:rPr lang="en-US" altLang="en-US" b="0"/>
              <a:t>, and the heat</a:t>
            </a:r>
            <a:r>
              <a:rPr lang="tr-TR" altLang="en-US" b="0"/>
              <a:t> </a:t>
            </a:r>
            <a:r>
              <a:rPr lang="en-US" altLang="en-US" b="0"/>
              <a:t>transfer that is enhanced as a result of this current is called</a:t>
            </a:r>
            <a:r>
              <a:rPr lang="tr-TR" altLang="en-US" b="0"/>
              <a:t> </a:t>
            </a:r>
            <a:r>
              <a:rPr lang="en-US" altLang="en-US" b="0">
                <a:solidFill>
                  <a:srgbClr val="CC00CC"/>
                </a:solidFill>
              </a:rPr>
              <a:t>natural</a:t>
            </a:r>
            <a:r>
              <a:rPr lang="tr-TR" altLang="en-US" b="0">
                <a:solidFill>
                  <a:srgbClr val="CC00CC"/>
                </a:solidFill>
              </a:rPr>
              <a:t> </a:t>
            </a:r>
            <a:r>
              <a:rPr lang="en-US" altLang="en-US" b="0">
                <a:solidFill>
                  <a:srgbClr val="CC00CC"/>
                </a:solidFill>
              </a:rPr>
              <a:t>convection heat transfer</a:t>
            </a:r>
            <a:r>
              <a:rPr lang="en-US" altLang="en-US" b="0"/>
              <a:t>.</a:t>
            </a:r>
          </a:p>
        </p:txBody>
      </p:sp>
      <p:sp>
        <p:nvSpPr>
          <p:cNvPr id="4101" name="Rectangle 7"/>
          <p:cNvSpPr>
            <a:spLocks noChangeArrowheads="1"/>
          </p:cNvSpPr>
          <p:nvPr/>
        </p:nvSpPr>
        <p:spPr bwMode="auto">
          <a:xfrm>
            <a:off x="228600" y="6019800"/>
            <a:ext cx="4191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b="0">
                <a:solidFill>
                  <a:srgbClr val="0000CC"/>
                </a:solidFill>
              </a:rPr>
              <a:t>The cooling of a boiled egg in a cooler</a:t>
            </a:r>
            <a:r>
              <a:rPr lang="tr-TR" altLang="en-US" b="0">
                <a:solidFill>
                  <a:srgbClr val="0000CC"/>
                </a:solidFill>
              </a:rPr>
              <a:t> </a:t>
            </a:r>
            <a:r>
              <a:rPr lang="en-US" altLang="en-US" b="0">
                <a:solidFill>
                  <a:srgbClr val="0000CC"/>
                </a:solidFill>
              </a:rPr>
              <a:t>environment by natural convection.</a:t>
            </a:r>
          </a:p>
        </p:txBody>
      </p:sp>
      <p:sp>
        <p:nvSpPr>
          <p:cNvPr id="4102" name="Rectangle 9"/>
          <p:cNvSpPr>
            <a:spLocks noChangeArrowheads="1"/>
          </p:cNvSpPr>
          <p:nvPr/>
        </p:nvSpPr>
        <p:spPr bwMode="auto">
          <a:xfrm>
            <a:off x="4343400" y="5029200"/>
            <a:ext cx="2057400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en-US" altLang="en-US" b="0">
                <a:solidFill>
                  <a:srgbClr val="0000CC"/>
                </a:solidFill>
              </a:rPr>
              <a:t>The warming up of a cold drink</a:t>
            </a:r>
            <a:r>
              <a:rPr lang="tr-TR" altLang="en-US" b="0">
                <a:solidFill>
                  <a:srgbClr val="0000CC"/>
                </a:solidFill>
              </a:rPr>
              <a:t> </a:t>
            </a:r>
            <a:r>
              <a:rPr lang="en-US" altLang="en-US" b="0">
                <a:solidFill>
                  <a:srgbClr val="0000CC"/>
                </a:solidFill>
              </a:rPr>
              <a:t>in a warmer environment by</a:t>
            </a:r>
            <a:r>
              <a:rPr lang="tr-TR" altLang="en-US" b="0">
                <a:solidFill>
                  <a:srgbClr val="0000CC"/>
                </a:solidFill>
              </a:rPr>
              <a:t> </a:t>
            </a:r>
            <a:r>
              <a:rPr lang="en-US" altLang="en-US" b="0">
                <a:solidFill>
                  <a:srgbClr val="0000CC"/>
                </a:solidFill>
              </a:rPr>
              <a:t>natural convection.</a:t>
            </a:r>
          </a:p>
        </p:txBody>
      </p:sp>
      <p:pic>
        <p:nvPicPr>
          <p:cNvPr id="4103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1275" y="3171825"/>
            <a:ext cx="2447925" cy="353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228975"/>
            <a:ext cx="3609975" cy="279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80D489E3-EF22-468F-8239-ECC18C544652}" type="slidenum">
              <a:rPr lang="en-US" altLang="en-US" b="0"/>
              <a:pPr eaLnBrk="1" hangingPunct="1"/>
              <a:t>30</a:t>
            </a:fld>
            <a:endParaRPr lang="en-US" altLang="en-US" b="0"/>
          </a:p>
        </p:txBody>
      </p:sp>
      <p:sp>
        <p:nvSpPr>
          <p:cNvPr id="23555" name="Rectangle 2"/>
          <p:cNvSpPr>
            <a:spLocks noChangeArrowheads="1"/>
          </p:cNvSpPr>
          <p:nvPr/>
        </p:nvSpPr>
        <p:spPr bwMode="auto">
          <a:xfrm>
            <a:off x="304800" y="152400"/>
            <a:ext cx="49069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>
                <a:solidFill>
                  <a:srgbClr val="FF0000"/>
                </a:solidFill>
              </a:rPr>
              <a:t>Inclined Rectangular Enclosures</a:t>
            </a:r>
          </a:p>
        </p:txBody>
      </p:sp>
      <p:pic>
        <p:nvPicPr>
          <p:cNvPr id="2355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133600"/>
            <a:ext cx="3857625" cy="3976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727075"/>
            <a:ext cx="8178800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8" name="Rectangle 5"/>
          <p:cNvSpPr>
            <a:spLocks noChangeArrowheads="1"/>
          </p:cNvSpPr>
          <p:nvPr/>
        </p:nvSpPr>
        <p:spPr bwMode="auto">
          <a:xfrm>
            <a:off x="4876800" y="6064250"/>
            <a:ext cx="3657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b="0">
                <a:solidFill>
                  <a:srgbClr val="0000CC"/>
                </a:solidFill>
              </a:rPr>
              <a:t>An inclined rectangular enclosure</a:t>
            </a:r>
            <a:r>
              <a:rPr lang="tr-TR" altLang="en-US" b="0">
                <a:solidFill>
                  <a:srgbClr val="0000CC"/>
                </a:solidFill>
              </a:rPr>
              <a:t> </a:t>
            </a:r>
            <a:r>
              <a:rPr lang="en-US" altLang="en-US" b="0">
                <a:solidFill>
                  <a:srgbClr val="0000CC"/>
                </a:solidFill>
              </a:rPr>
              <a:t>with isothermal surfaces.</a:t>
            </a:r>
          </a:p>
        </p:txBody>
      </p:sp>
      <p:pic>
        <p:nvPicPr>
          <p:cNvPr id="23559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1477963"/>
            <a:ext cx="4425950" cy="3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0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981200"/>
            <a:ext cx="5260975" cy="617538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61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743200"/>
            <a:ext cx="4767263" cy="369888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62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276600"/>
            <a:ext cx="5564188" cy="331788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63" name="Picture 1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2154238"/>
            <a:ext cx="1014413" cy="284162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64" name="Picture 1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714750"/>
            <a:ext cx="3438525" cy="306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E0B2A0E5-EB0A-4A1B-AD9A-C58A662A2D30}" type="slidenum">
              <a:rPr lang="en-US" altLang="en-US" b="0"/>
              <a:pPr eaLnBrk="1" hangingPunct="1"/>
              <a:t>31</a:t>
            </a:fld>
            <a:endParaRPr lang="en-US" altLang="en-US" b="0"/>
          </a:p>
        </p:txBody>
      </p:sp>
      <p:sp>
        <p:nvSpPr>
          <p:cNvPr id="24579" name="Rectangle 2"/>
          <p:cNvSpPr>
            <a:spLocks noChangeArrowheads="1"/>
          </p:cNvSpPr>
          <p:nvPr/>
        </p:nvSpPr>
        <p:spPr bwMode="auto">
          <a:xfrm>
            <a:off x="322263" y="304800"/>
            <a:ext cx="2116137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>
                <a:solidFill>
                  <a:srgbClr val="FF0000"/>
                </a:solidFill>
              </a:rPr>
              <a:t>Vertical Rectangular Enclosures</a:t>
            </a:r>
          </a:p>
        </p:txBody>
      </p:sp>
      <p:pic>
        <p:nvPicPr>
          <p:cNvPr id="2458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514600"/>
            <a:ext cx="2871788" cy="4129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228600"/>
            <a:ext cx="6473825" cy="2211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2717800"/>
            <a:ext cx="6245225" cy="1016000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3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4306888"/>
            <a:ext cx="1735138" cy="41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4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6550" y="4013200"/>
            <a:ext cx="184785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5" name="Rectangle 9"/>
          <p:cNvSpPr>
            <a:spLocks noChangeArrowheads="1"/>
          </p:cNvSpPr>
          <p:nvPr/>
        </p:nvSpPr>
        <p:spPr bwMode="auto">
          <a:xfrm>
            <a:off x="3124200" y="5791200"/>
            <a:ext cx="27432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b="0">
                <a:solidFill>
                  <a:srgbClr val="0000CC"/>
                </a:solidFill>
              </a:rPr>
              <a:t>A vertical rectangular enclosure with</a:t>
            </a:r>
            <a:r>
              <a:rPr lang="tr-TR" altLang="en-US" b="0">
                <a:solidFill>
                  <a:srgbClr val="0000CC"/>
                </a:solidFill>
              </a:rPr>
              <a:t> </a:t>
            </a:r>
            <a:r>
              <a:rPr lang="en-US" altLang="en-US" b="0">
                <a:solidFill>
                  <a:srgbClr val="0000CC"/>
                </a:solidFill>
              </a:rPr>
              <a:t>isothermal surfaces.</a:t>
            </a:r>
          </a:p>
        </p:txBody>
      </p:sp>
      <p:sp>
        <p:nvSpPr>
          <p:cNvPr id="24586" name="Rectangle 10"/>
          <p:cNvSpPr>
            <a:spLocks noChangeArrowheads="1"/>
          </p:cNvSpPr>
          <p:nvPr/>
        </p:nvSpPr>
        <p:spPr bwMode="auto">
          <a:xfrm>
            <a:off x="5715000" y="5715000"/>
            <a:ext cx="3276600" cy="915988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b="0"/>
              <a:t>Again, all fluid properties are to be evaluated at the average temperature</a:t>
            </a:r>
            <a:r>
              <a:rPr lang="tr-TR" altLang="en-US" b="0"/>
              <a:t> </a:t>
            </a:r>
            <a:r>
              <a:rPr lang="en-US" altLang="en-US" b="0"/>
              <a:t>(</a:t>
            </a:r>
            <a:r>
              <a:rPr lang="en-US" altLang="en-US" b="0" i="1"/>
              <a:t>T</a:t>
            </a:r>
            <a:r>
              <a:rPr lang="en-US" altLang="en-US" b="0" baseline="-25000"/>
              <a:t>1</a:t>
            </a:r>
            <a:r>
              <a:rPr lang="tr-TR" altLang="en-US" b="0"/>
              <a:t>+</a:t>
            </a:r>
            <a:r>
              <a:rPr lang="en-US" altLang="en-US" b="0" i="1"/>
              <a:t>T</a:t>
            </a:r>
            <a:r>
              <a:rPr lang="en-US" altLang="en-US" b="0" baseline="-25000"/>
              <a:t>2</a:t>
            </a:r>
            <a:r>
              <a:rPr lang="en-US" altLang="en-US" b="0"/>
              <a:t>)/2.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44E01DF-989A-4516-8E54-EAB7C80E84B9}" type="slidenum">
              <a:rPr lang="en-US" altLang="en-US" b="0"/>
              <a:pPr eaLnBrk="1" hangingPunct="1"/>
              <a:t>32</a:t>
            </a:fld>
            <a:endParaRPr lang="en-US" altLang="en-US" b="0"/>
          </a:p>
        </p:txBody>
      </p:sp>
      <p:sp>
        <p:nvSpPr>
          <p:cNvPr id="25603" name="Rectangle 2"/>
          <p:cNvSpPr>
            <a:spLocks noChangeArrowheads="1"/>
          </p:cNvSpPr>
          <p:nvPr/>
        </p:nvSpPr>
        <p:spPr bwMode="auto">
          <a:xfrm>
            <a:off x="381000" y="152400"/>
            <a:ext cx="3505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>
                <a:solidFill>
                  <a:srgbClr val="FF0000"/>
                </a:solidFill>
              </a:rPr>
              <a:t>Concentric Cylinders</a:t>
            </a:r>
          </a:p>
        </p:txBody>
      </p:sp>
      <p:pic>
        <p:nvPicPr>
          <p:cNvPr id="2560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75" y="3200400"/>
            <a:ext cx="3743325" cy="286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438400"/>
            <a:ext cx="2038350" cy="331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838200"/>
            <a:ext cx="3857625" cy="665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7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1752600"/>
            <a:ext cx="4122738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8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3124200"/>
            <a:ext cx="2833688" cy="73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5609" name="Group 10"/>
          <p:cNvGrpSpPr>
            <a:grpSpLocks/>
          </p:cNvGrpSpPr>
          <p:nvPr/>
        </p:nvGrpSpPr>
        <p:grpSpPr bwMode="auto">
          <a:xfrm>
            <a:off x="3429000" y="2538413"/>
            <a:ext cx="4953000" cy="357187"/>
            <a:chOff x="2304" y="1680"/>
            <a:chExt cx="3120" cy="225"/>
          </a:xfrm>
        </p:grpSpPr>
        <p:pic>
          <p:nvPicPr>
            <p:cNvPr id="25615" name="Picture 8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04" y="1680"/>
              <a:ext cx="2191" cy="2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616" name="Picture 9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64" y="1680"/>
              <a:ext cx="960" cy="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5610" name="Rectangle 11"/>
          <p:cNvSpPr>
            <a:spLocks noChangeArrowheads="1"/>
          </p:cNvSpPr>
          <p:nvPr/>
        </p:nvSpPr>
        <p:spPr bwMode="auto">
          <a:xfrm>
            <a:off x="381000" y="685800"/>
            <a:ext cx="40386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b="0"/>
              <a:t>The rate of</a:t>
            </a:r>
            <a:r>
              <a:rPr lang="tr-TR" altLang="en-US" b="0"/>
              <a:t> </a:t>
            </a:r>
            <a:r>
              <a:rPr lang="en-US" altLang="en-US" b="0"/>
              <a:t>heat transfer through the annular space between the cylinders by natural</a:t>
            </a:r>
            <a:r>
              <a:rPr lang="tr-TR" altLang="en-US" b="0"/>
              <a:t> </a:t>
            </a:r>
            <a:r>
              <a:rPr lang="en-US" altLang="en-US" b="0"/>
              <a:t>convection per unit length</a:t>
            </a:r>
          </a:p>
        </p:txBody>
      </p:sp>
      <p:sp>
        <p:nvSpPr>
          <p:cNvPr id="25611" name="Rectangle 12"/>
          <p:cNvSpPr>
            <a:spLocks noChangeArrowheads="1"/>
          </p:cNvSpPr>
          <p:nvPr/>
        </p:nvSpPr>
        <p:spPr bwMode="auto">
          <a:xfrm>
            <a:off x="381000" y="2057400"/>
            <a:ext cx="2819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en-US" b="0">
                <a:solidFill>
                  <a:srgbClr val="CC00CC"/>
                </a:solidFill>
              </a:rPr>
              <a:t>C</a:t>
            </a:r>
            <a:r>
              <a:rPr lang="en-US" altLang="en-US" b="0">
                <a:solidFill>
                  <a:srgbClr val="CC00CC"/>
                </a:solidFill>
              </a:rPr>
              <a:t>haracteristic</a:t>
            </a:r>
            <a:r>
              <a:rPr lang="tr-TR" altLang="en-US" b="0">
                <a:solidFill>
                  <a:srgbClr val="CC00CC"/>
                </a:solidFill>
              </a:rPr>
              <a:t> </a:t>
            </a:r>
            <a:r>
              <a:rPr lang="en-US" altLang="en-US" b="0">
                <a:solidFill>
                  <a:srgbClr val="CC00CC"/>
                </a:solidFill>
              </a:rPr>
              <a:t>length</a:t>
            </a:r>
          </a:p>
        </p:txBody>
      </p:sp>
      <p:sp>
        <p:nvSpPr>
          <p:cNvPr id="25612" name="Rectangle 13"/>
          <p:cNvSpPr>
            <a:spLocks noChangeArrowheads="1"/>
          </p:cNvSpPr>
          <p:nvPr/>
        </p:nvSpPr>
        <p:spPr bwMode="auto">
          <a:xfrm>
            <a:off x="381000" y="6019800"/>
            <a:ext cx="3733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b="0">
                <a:solidFill>
                  <a:srgbClr val="0000CC"/>
                </a:solidFill>
              </a:rPr>
              <a:t>Two concentric horizontal isothermal</a:t>
            </a:r>
            <a:r>
              <a:rPr lang="tr-TR" altLang="en-US" b="0">
                <a:solidFill>
                  <a:srgbClr val="0000CC"/>
                </a:solidFill>
              </a:rPr>
              <a:t> </a:t>
            </a:r>
            <a:r>
              <a:rPr lang="en-US" altLang="en-US" b="0">
                <a:solidFill>
                  <a:srgbClr val="0000CC"/>
                </a:solidFill>
              </a:rPr>
              <a:t>cylinders.</a:t>
            </a:r>
          </a:p>
        </p:txBody>
      </p:sp>
      <p:sp>
        <p:nvSpPr>
          <p:cNvPr id="25613" name="Rectangle 14"/>
          <p:cNvSpPr>
            <a:spLocks noChangeArrowheads="1"/>
          </p:cNvSpPr>
          <p:nvPr/>
        </p:nvSpPr>
        <p:spPr bwMode="auto">
          <a:xfrm>
            <a:off x="4495800" y="4724400"/>
            <a:ext cx="4267200" cy="1905000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5000"/>
              </a:spcBef>
              <a:spcAft>
                <a:spcPct val="15000"/>
              </a:spcAft>
            </a:pPr>
            <a:r>
              <a:rPr lang="en-US" altLang="en-US" b="0"/>
              <a:t>For </a:t>
            </a:r>
            <a:r>
              <a:rPr lang="en-US" altLang="en-US" b="0" i="1">
                <a:solidFill>
                  <a:srgbClr val="3333FF"/>
                </a:solidFill>
              </a:rPr>
              <a:t>F</a:t>
            </a:r>
            <a:r>
              <a:rPr lang="en-US" altLang="en-US" b="0" baseline="-25000">
                <a:solidFill>
                  <a:srgbClr val="3333FF"/>
                </a:solidFill>
              </a:rPr>
              <a:t>cyl</a:t>
            </a:r>
            <a:r>
              <a:rPr lang="en-US" altLang="en-US" b="0">
                <a:solidFill>
                  <a:srgbClr val="3333FF"/>
                </a:solidFill>
              </a:rPr>
              <a:t>Ra</a:t>
            </a:r>
            <a:r>
              <a:rPr lang="en-US" altLang="en-US" b="0" i="1" baseline="-25000">
                <a:solidFill>
                  <a:srgbClr val="3333FF"/>
                </a:solidFill>
              </a:rPr>
              <a:t>L</a:t>
            </a:r>
            <a:r>
              <a:rPr lang="en-US" altLang="en-US" b="0" i="1">
                <a:solidFill>
                  <a:srgbClr val="3333FF"/>
                </a:solidFill>
              </a:rPr>
              <a:t> </a:t>
            </a:r>
            <a:r>
              <a:rPr lang="tr-TR" altLang="en-US" b="0" i="1">
                <a:solidFill>
                  <a:srgbClr val="3333FF"/>
                </a:solidFill>
              </a:rPr>
              <a:t>&lt;</a:t>
            </a:r>
            <a:r>
              <a:rPr lang="en-US" altLang="en-US" b="0">
                <a:solidFill>
                  <a:srgbClr val="3333FF"/>
                </a:solidFill>
              </a:rPr>
              <a:t> 100</a:t>
            </a:r>
            <a:r>
              <a:rPr lang="en-US" altLang="en-US" b="0"/>
              <a:t>, natural convection currents are negligible</a:t>
            </a:r>
            <a:r>
              <a:rPr lang="tr-TR" altLang="en-US" b="0"/>
              <a:t> </a:t>
            </a:r>
            <a:r>
              <a:rPr lang="en-US" altLang="en-US" b="0"/>
              <a:t>and thus </a:t>
            </a:r>
            <a:r>
              <a:rPr lang="en-US" altLang="en-US" b="0" i="1">
                <a:solidFill>
                  <a:srgbClr val="3333FF"/>
                </a:solidFill>
              </a:rPr>
              <a:t>k</a:t>
            </a:r>
            <a:r>
              <a:rPr lang="en-US" altLang="en-US" b="0" baseline="-25000">
                <a:solidFill>
                  <a:srgbClr val="3333FF"/>
                </a:solidFill>
              </a:rPr>
              <a:t>eff</a:t>
            </a:r>
            <a:r>
              <a:rPr lang="en-US" altLang="en-US" b="0">
                <a:solidFill>
                  <a:srgbClr val="3333FF"/>
                </a:solidFill>
              </a:rPr>
              <a:t> </a:t>
            </a:r>
            <a:r>
              <a:rPr lang="tr-TR" altLang="en-US" b="0">
                <a:solidFill>
                  <a:srgbClr val="3333FF"/>
                </a:solidFill>
              </a:rPr>
              <a:t>=</a:t>
            </a:r>
            <a:r>
              <a:rPr lang="en-US" altLang="en-US" b="0">
                <a:solidFill>
                  <a:srgbClr val="3333FF"/>
                </a:solidFill>
              </a:rPr>
              <a:t> </a:t>
            </a:r>
            <a:r>
              <a:rPr lang="en-US" altLang="en-US" b="0" i="1">
                <a:solidFill>
                  <a:srgbClr val="3333FF"/>
                </a:solidFill>
              </a:rPr>
              <a:t>k</a:t>
            </a:r>
            <a:r>
              <a:rPr lang="en-US" altLang="en-US" b="0" i="1"/>
              <a:t>. </a:t>
            </a:r>
            <a:endParaRPr lang="tr-TR" altLang="en-US" b="0" i="1"/>
          </a:p>
          <a:p>
            <a:pPr eaLnBrk="1" hangingPunct="1">
              <a:spcBef>
                <a:spcPct val="15000"/>
              </a:spcBef>
              <a:spcAft>
                <a:spcPct val="15000"/>
              </a:spcAft>
            </a:pPr>
            <a:r>
              <a:rPr lang="en-US" altLang="en-US" b="0"/>
              <a:t>Note that </a:t>
            </a:r>
            <a:r>
              <a:rPr lang="en-US" altLang="en-US" b="0" i="1"/>
              <a:t>k</a:t>
            </a:r>
            <a:r>
              <a:rPr lang="en-US" altLang="en-US" b="0" baseline="-25000"/>
              <a:t>eff</a:t>
            </a:r>
            <a:r>
              <a:rPr lang="en-US" altLang="en-US" b="0"/>
              <a:t> cannot be less than </a:t>
            </a:r>
            <a:r>
              <a:rPr lang="en-US" altLang="en-US" b="0" i="1"/>
              <a:t>k, </a:t>
            </a:r>
            <a:r>
              <a:rPr lang="en-US" altLang="en-US" b="0"/>
              <a:t>and thus we should set</a:t>
            </a:r>
            <a:r>
              <a:rPr lang="tr-TR" altLang="en-US" b="0"/>
              <a:t> </a:t>
            </a:r>
            <a:r>
              <a:rPr lang="en-US" altLang="en-US" b="0" i="1">
                <a:solidFill>
                  <a:srgbClr val="3333FF"/>
                </a:solidFill>
              </a:rPr>
              <a:t>k</a:t>
            </a:r>
            <a:r>
              <a:rPr lang="en-US" altLang="en-US" b="0" baseline="-25000">
                <a:solidFill>
                  <a:srgbClr val="3333FF"/>
                </a:solidFill>
              </a:rPr>
              <a:t>eff</a:t>
            </a:r>
            <a:r>
              <a:rPr lang="en-US" altLang="en-US" b="0">
                <a:solidFill>
                  <a:srgbClr val="3333FF"/>
                </a:solidFill>
              </a:rPr>
              <a:t> </a:t>
            </a:r>
            <a:r>
              <a:rPr lang="tr-TR" altLang="en-US" b="0">
                <a:solidFill>
                  <a:srgbClr val="3333FF"/>
                </a:solidFill>
              </a:rPr>
              <a:t>=</a:t>
            </a:r>
            <a:r>
              <a:rPr lang="en-US" altLang="en-US" b="0">
                <a:solidFill>
                  <a:srgbClr val="3333FF"/>
                </a:solidFill>
              </a:rPr>
              <a:t> </a:t>
            </a:r>
            <a:r>
              <a:rPr lang="en-US" altLang="en-US" b="0" i="1">
                <a:solidFill>
                  <a:srgbClr val="3333FF"/>
                </a:solidFill>
              </a:rPr>
              <a:t>k</a:t>
            </a:r>
            <a:r>
              <a:rPr lang="en-US" altLang="en-US" b="0" i="1"/>
              <a:t> </a:t>
            </a:r>
            <a:r>
              <a:rPr lang="en-US" altLang="en-US" b="0"/>
              <a:t>if </a:t>
            </a:r>
            <a:r>
              <a:rPr lang="en-US" altLang="en-US" b="0" i="1">
                <a:solidFill>
                  <a:srgbClr val="3333FF"/>
                </a:solidFill>
              </a:rPr>
              <a:t>k</a:t>
            </a:r>
            <a:r>
              <a:rPr lang="en-US" altLang="en-US" b="0" baseline="-25000">
                <a:solidFill>
                  <a:srgbClr val="3333FF"/>
                </a:solidFill>
              </a:rPr>
              <a:t>eff</a:t>
            </a:r>
            <a:r>
              <a:rPr lang="en-US" altLang="en-US" b="0">
                <a:solidFill>
                  <a:srgbClr val="3333FF"/>
                </a:solidFill>
              </a:rPr>
              <a:t>/</a:t>
            </a:r>
            <a:r>
              <a:rPr lang="en-US" altLang="en-US" b="0" i="1">
                <a:solidFill>
                  <a:srgbClr val="3333FF"/>
                </a:solidFill>
              </a:rPr>
              <a:t>k </a:t>
            </a:r>
            <a:r>
              <a:rPr lang="tr-TR" altLang="en-US" b="0" i="1">
                <a:solidFill>
                  <a:srgbClr val="3333FF"/>
                </a:solidFill>
              </a:rPr>
              <a:t>&lt;</a:t>
            </a:r>
            <a:r>
              <a:rPr lang="en-US" altLang="en-US" b="0">
                <a:solidFill>
                  <a:srgbClr val="3333FF"/>
                </a:solidFill>
              </a:rPr>
              <a:t> 1</a:t>
            </a:r>
            <a:r>
              <a:rPr lang="en-US" altLang="en-US" b="0"/>
              <a:t>. </a:t>
            </a:r>
            <a:endParaRPr lang="tr-TR" altLang="en-US" b="0"/>
          </a:p>
          <a:p>
            <a:pPr eaLnBrk="1" hangingPunct="1">
              <a:spcBef>
                <a:spcPct val="15000"/>
              </a:spcBef>
              <a:spcAft>
                <a:spcPct val="15000"/>
              </a:spcAft>
            </a:pPr>
            <a:r>
              <a:rPr lang="en-US" altLang="en-US" b="0"/>
              <a:t>The fluid properties are evaluated at the</a:t>
            </a:r>
            <a:r>
              <a:rPr lang="tr-TR" altLang="en-US" b="0"/>
              <a:t> </a:t>
            </a:r>
            <a:r>
              <a:rPr lang="en-US" altLang="en-US" b="0"/>
              <a:t>average temperature</a:t>
            </a:r>
            <a:r>
              <a:rPr lang="tr-TR" altLang="en-US" b="0"/>
              <a:t> </a:t>
            </a:r>
            <a:r>
              <a:rPr lang="en-US" altLang="en-US" b="0"/>
              <a:t>of </a:t>
            </a:r>
            <a:r>
              <a:rPr lang="en-US" altLang="en-US" b="0">
                <a:solidFill>
                  <a:srgbClr val="3333FF"/>
                </a:solidFill>
              </a:rPr>
              <a:t>(</a:t>
            </a:r>
            <a:r>
              <a:rPr lang="en-US" altLang="en-US" b="0" i="1">
                <a:solidFill>
                  <a:srgbClr val="3333FF"/>
                </a:solidFill>
              </a:rPr>
              <a:t>T</a:t>
            </a:r>
            <a:r>
              <a:rPr lang="en-US" altLang="en-US" b="0" i="1" baseline="-25000">
                <a:solidFill>
                  <a:srgbClr val="3333FF"/>
                </a:solidFill>
              </a:rPr>
              <a:t>i</a:t>
            </a:r>
            <a:r>
              <a:rPr lang="en-US" altLang="en-US" b="0" i="1">
                <a:solidFill>
                  <a:srgbClr val="3333FF"/>
                </a:solidFill>
              </a:rPr>
              <a:t> </a:t>
            </a:r>
            <a:r>
              <a:rPr lang="tr-TR" altLang="en-US" b="0" i="1">
                <a:solidFill>
                  <a:srgbClr val="3333FF"/>
                </a:solidFill>
              </a:rPr>
              <a:t>+</a:t>
            </a:r>
            <a:r>
              <a:rPr lang="en-US" altLang="en-US" b="0">
                <a:solidFill>
                  <a:srgbClr val="3333FF"/>
                </a:solidFill>
              </a:rPr>
              <a:t> </a:t>
            </a:r>
            <a:r>
              <a:rPr lang="en-US" altLang="en-US" b="0" i="1">
                <a:solidFill>
                  <a:srgbClr val="3333FF"/>
                </a:solidFill>
              </a:rPr>
              <a:t>T</a:t>
            </a:r>
            <a:r>
              <a:rPr lang="en-US" altLang="en-US" b="0" i="1" baseline="-25000">
                <a:solidFill>
                  <a:srgbClr val="3333FF"/>
                </a:solidFill>
              </a:rPr>
              <a:t>o</a:t>
            </a:r>
            <a:r>
              <a:rPr lang="en-US" altLang="en-US" b="0">
                <a:solidFill>
                  <a:srgbClr val="3333FF"/>
                </a:solidFill>
              </a:rPr>
              <a:t>)/2</a:t>
            </a:r>
            <a:r>
              <a:rPr lang="en-US" altLang="en-US" b="0"/>
              <a:t>.</a:t>
            </a:r>
            <a:r>
              <a:rPr lang="tr-TR" altLang="en-US" b="0"/>
              <a:t> </a:t>
            </a:r>
            <a:endParaRPr lang="en-US" altLang="en-US" b="0"/>
          </a:p>
        </p:txBody>
      </p:sp>
      <p:sp>
        <p:nvSpPr>
          <p:cNvPr id="25614" name="Rectangle 15"/>
          <p:cNvSpPr>
            <a:spLocks noChangeArrowheads="1"/>
          </p:cNvSpPr>
          <p:nvPr/>
        </p:nvSpPr>
        <p:spPr bwMode="auto">
          <a:xfrm>
            <a:off x="5486400" y="3854450"/>
            <a:ext cx="2743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b="0">
                <a:solidFill>
                  <a:srgbClr val="CC00CC"/>
                </a:solidFill>
              </a:rPr>
              <a:t>the geometric factor for concentric cylinders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6B6E516-FD75-45D4-B3D4-5CC78CE0DFEE}" type="slidenum">
              <a:rPr lang="en-US" altLang="en-US" b="0"/>
              <a:pPr eaLnBrk="1" hangingPunct="1"/>
              <a:t>33</a:t>
            </a:fld>
            <a:endParaRPr lang="en-US" altLang="en-US" b="0"/>
          </a:p>
        </p:txBody>
      </p:sp>
      <p:sp>
        <p:nvSpPr>
          <p:cNvPr id="26627" name="Rectangle 2"/>
          <p:cNvSpPr>
            <a:spLocks noChangeArrowheads="1"/>
          </p:cNvSpPr>
          <p:nvPr/>
        </p:nvSpPr>
        <p:spPr bwMode="auto">
          <a:xfrm>
            <a:off x="4191000" y="304800"/>
            <a:ext cx="3063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>
                <a:solidFill>
                  <a:srgbClr val="FF0000"/>
                </a:solidFill>
              </a:rPr>
              <a:t>Concentric Spheres</a:t>
            </a:r>
          </a:p>
        </p:txBody>
      </p:sp>
      <p:pic>
        <p:nvPicPr>
          <p:cNvPr id="2662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00" y="458788"/>
            <a:ext cx="3136900" cy="3275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1905000"/>
            <a:ext cx="3743325" cy="68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0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1295400"/>
            <a:ext cx="2189163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1" name="Rectangle 6"/>
          <p:cNvSpPr>
            <a:spLocks noChangeArrowheads="1"/>
          </p:cNvSpPr>
          <p:nvPr/>
        </p:nvSpPr>
        <p:spPr bwMode="auto">
          <a:xfrm>
            <a:off x="4267200" y="852488"/>
            <a:ext cx="2819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en-US" sz="2000" b="0"/>
              <a:t>C</a:t>
            </a:r>
            <a:r>
              <a:rPr lang="en-US" altLang="en-US" sz="2000" b="0"/>
              <a:t>haracteristic</a:t>
            </a:r>
            <a:r>
              <a:rPr lang="tr-TR" altLang="en-US" sz="2000" b="0"/>
              <a:t> </a:t>
            </a:r>
            <a:r>
              <a:rPr lang="en-US" altLang="en-US" sz="2000" b="0"/>
              <a:t>length</a:t>
            </a:r>
          </a:p>
        </p:txBody>
      </p:sp>
      <p:pic>
        <p:nvPicPr>
          <p:cNvPr id="26632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2895600"/>
            <a:ext cx="4160838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3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4343400"/>
            <a:ext cx="3440113" cy="73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4" name="Rectangle 9"/>
          <p:cNvSpPr>
            <a:spLocks noChangeArrowheads="1"/>
          </p:cNvSpPr>
          <p:nvPr/>
        </p:nvSpPr>
        <p:spPr bwMode="auto">
          <a:xfrm>
            <a:off x="457200" y="3717925"/>
            <a:ext cx="28194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b="0">
                <a:solidFill>
                  <a:srgbClr val="0000CC"/>
                </a:solidFill>
              </a:rPr>
              <a:t>Two concentric isothermal spheres.</a:t>
            </a:r>
          </a:p>
        </p:txBody>
      </p:sp>
      <p:grpSp>
        <p:nvGrpSpPr>
          <p:cNvPr id="26635" name="Group 12"/>
          <p:cNvGrpSpPr>
            <a:grpSpLocks/>
          </p:cNvGrpSpPr>
          <p:nvPr/>
        </p:nvGrpSpPr>
        <p:grpSpPr bwMode="auto">
          <a:xfrm>
            <a:off x="3276600" y="3810000"/>
            <a:ext cx="5276850" cy="398463"/>
            <a:chOff x="1344" y="3301"/>
            <a:chExt cx="3324" cy="251"/>
          </a:xfrm>
        </p:grpSpPr>
        <p:pic>
          <p:nvPicPr>
            <p:cNvPr id="26637" name="Picture 10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44" y="3312"/>
              <a:ext cx="2287" cy="2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638" name="Picture 11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52" y="3301"/>
              <a:ext cx="1116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6636" name="Rectangle 13"/>
          <p:cNvSpPr>
            <a:spLocks noChangeArrowheads="1"/>
          </p:cNvSpPr>
          <p:nvPr/>
        </p:nvSpPr>
        <p:spPr bwMode="auto">
          <a:xfrm>
            <a:off x="4191000" y="5245100"/>
            <a:ext cx="3957638" cy="396875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b="0"/>
              <a:t>If </a:t>
            </a:r>
            <a:r>
              <a:rPr lang="en-US" altLang="en-US" sz="2000" b="0" i="1"/>
              <a:t>k</a:t>
            </a:r>
            <a:r>
              <a:rPr lang="en-US" altLang="en-US" sz="2000" b="0" baseline="-25000"/>
              <a:t>eff</a:t>
            </a:r>
            <a:r>
              <a:rPr lang="en-US" altLang="en-US" sz="2000" b="0"/>
              <a:t> /</a:t>
            </a:r>
            <a:r>
              <a:rPr lang="en-US" altLang="en-US" sz="2000" b="0" i="1"/>
              <a:t>k </a:t>
            </a:r>
            <a:r>
              <a:rPr lang="tr-TR" altLang="en-US" sz="2000" b="0" i="1"/>
              <a:t>&lt;</a:t>
            </a:r>
            <a:r>
              <a:rPr lang="en-US" altLang="en-US" sz="2000" b="0"/>
              <a:t> 1, we should set </a:t>
            </a:r>
            <a:r>
              <a:rPr lang="en-US" altLang="en-US" sz="2000" b="0" i="1"/>
              <a:t>k</a:t>
            </a:r>
            <a:r>
              <a:rPr lang="en-US" altLang="en-US" sz="2000" b="0" baseline="-25000"/>
              <a:t>eff</a:t>
            </a:r>
            <a:r>
              <a:rPr lang="en-US" altLang="en-US" sz="2000" b="0"/>
              <a:t> </a:t>
            </a:r>
            <a:r>
              <a:rPr lang="tr-TR" altLang="en-US" sz="2000" b="0"/>
              <a:t>=</a:t>
            </a:r>
            <a:r>
              <a:rPr lang="en-US" altLang="en-US" sz="2000" b="0"/>
              <a:t> </a:t>
            </a:r>
            <a:r>
              <a:rPr lang="en-US" altLang="en-US" sz="2000" b="0" i="1"/>
              <a:t>k.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6F568889-30AD-425D-93B5-526D46E5B617}" type="slidenum">
              <a:rPr lang="en-US" altLang="en-US" b="0"/>
              <a:pPr eaLnBrk="1" hangingPunct="1"/>
              <a:t>34</a:t>
            </a:fld>
            <a:endParaRPr lang="en-US" altLang="en-US" b="0"/>
          </a:p>
        </p:txBody>
      </p:sp>
      <p:sp>
        <p:nvSpPr>
          <p:cNvPr id="27651" name="Rectangle 5"/>
          <p:cNvSpPr>
            <a:spLocks noChangeArrowheads="1"/>
          </p:cNvSpPr>
          <p:nvPr/>
        </p:nvSpPr>
        <p:spPr bwMode="auto">
          <a:xfrm>
            <a:off x="304800" y="152400"/>
            <a:ext cx="6648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>
                <a:solidFill>
                  <a:srgbClr val="FF0000"/>
                </a:solidFill>
              </a:rPr>
              <a:t>Combined Natural Convection and Radiation</a:t>
            </a:r>
          </a:p>
        </p:txBody>
      </p:sp>
      <p:pic>
        <p:nvPicPr>
          <p:cNvPr id="2765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238" y="2133600"/>
            <a:ext cx="2265362" cy="48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421063"/>
            <a:ext cx="3592513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4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4451350"/>
            <a:ext cx="6170613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5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5411788"/>
            <a:ext cx="2909888" cy="60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6" name="Rectangle 10"/>
          <p:cNvSpPr>
            <a:spLocks noChangeArrowheads="1"/>
          </p:cNvSpPr>
          <p:nvPr/>
        </p:nvSpPr>
        <p:spPr bwMode="auto">
          <a:xfrm>
            <a:off x="304800" y="609600"/>
            <a:ext cx="8534400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b="0"/>
              <a:t>Gases are nearly transparent to radiation, and thus heat transfer through a</a:t>
            </a:r>
          </a:p>
          <a:p>
            <a:pPr eaLnBrk="1" hangingPunct="1"/>
            <a:r>
              <a:rPr lang="en-US" altLang="en-US" b="0"/>
              <a:t>gas layer is by simultaneous convection (or conduction)</a:t>
            </a:r>
            <a:r>
              <a:rPr lang="tr-TR" altLang="en-US" b="0"/>
              <a:t> </a:t>
            </a:r>
            <a:r>
              <a:rPr lang="en-US" altLang="en-US" b="0"/>
              <a:t>and radiation. </a:t>
            </a:r>
            <a:endParaRPr lang="tr-TR" altLang="en-US" b="0"/>
          </a:p>
          <a:p>
            <a:pPr eaLnBrk="1" hangingPunct="1"/>
            <a:r>
              <a:rPr lang="tr-TR" altLang="en-US" b="0"/>
              <a:t>R</a:t>
            </a:r>
            <a:r>
              <a:rPr lang="en-US" altLang="en-US" b="0"/>
              <a:t>adiation</a:t>
            </a:r>
            <a:r>
              <a:rPr lang="tr-TR" altLang="en-US" b="0"/>
              <a:t> </a:t>
            </a:r>
            <a:r>
              <a:rPr lang="en-US" altLang="en-US" b="0"/>
              <a:t>is usually disregarded in forced convection problems, but it must be considered</a:t>
            </a:r>
            <a:r>
              <a:rPr lang="tr-TR" altLang="en-US" b="0"/>
              <a:t> </a:t>
            </a:r>
            <a:r>
              <a:rPr lang="en-US" altLang="en-US" b="0"/>
              <a:t>in natural convection problems that involve a gas. This is especially the</a:t>
            </a:r>
            <a:r>
              <a:rPr lang="tr-TR" altLang="en-US" b="0"/>
              <a:t> </a:t>
            </a:r>
            <a:r>
              <a:rPr lang="en-US" altLang="en-US" b="0"/>
              <a:t>case for surfaces with high emissivities.</a:t>
            </a:r>
          </a:p>
        </p:txBody>
      </p:sp>
      <p:sp>
        <p:nvSpPr>
          <p:cNvPr id="27657" name="Rectangle 11"/>
          <p:cNvSpPr>
            <a:spLocks noChangeArrowheads="1"/>
          </p:cNvSpPr>
          <p:nvPr/>
        </p:nvSpPr>
        <p:spPr bwMode="auto">
          <a:xfrm>
            <a:off x="4191000" y="3321050"/>
            <a:ext cx="3048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b="0" i="1">
                <a:solidFill>
                  <a:srgbClr val="CC00CC"/>
                </a:solidFill>
                <a:sym typeface="Symbol" panose="05050102010706020507" pitchFamily="18" charset="2"/>
              </a:rPr>
              <a:t></a:t>
            </a:r>
            <a:r>
              <a:rPr lang="tr-TR" altLang="en-US" b="0">
                <a:solidFill>
                  <a:srgbClr val="CC00CC"/>
                </a:solidFill>
                <a:sym typeface="Symbol" panose="05050102010706020507" pitchFamily="18" charset="2"/>
              </a:rPr>
              <a:t> = </a:t>
            </a:r>
            <a:r>
              <a:rPr lang="en-US" altLang="en-US" b="0">
                <a:solidFill>
                  <a:srgbClr val="CC00CC"/>
                </a:solidFill>
              </a:rPr>
              <a:t>5.67 </a:t>
            </a:r>
            <a:r>
              <a:rPr lang="en-US" altLang="en-US" b="0">
                <a:solidFill>
                  <a:srgbClr val="CC00CC"/>
                </a:solidFill>
                <a:sym typeface="Symbol" panose="05050102010706020507" pitchFamily="18" charset="2"/>
              </a:rPr>
              <a:t></a:t>
            </a:r>
            <a:r>
              <a:rPr lang="en-US" altLang="en-US" b="0">
                <a:solidFill>
                  <a:srgbClr val="CC00CC"/>
                </a:solidFill>
              </a:rPr>
              <a:t> 10</a:t>
            </a:r>
            <a:r>
              <a:rPr lang="en-US" altLang="en-US" b="0" baseline="30000">
                <a:solidFill>
                  <a:srgbClr val="CC00CC"/>
                </a:solidFill>
              </a:rPr>
              <a:t>8</a:t>
            </a:r>
            <a:r>
              <a:rPr lang="en-US" altLang="en-US" b="0">
                <a:solidFill>
                  <a:srgbClr val="CC00CC"/>
                </a:solidFill>
              </a:rPr>
              <a:t> W/m</a:t>
            </a:r>
            <a:r>
              <a:rPr lang="en-US" altLang="en-US" b="0" baseline="30000">
                <a:solidFill>
                  <a:srgbClr val="CC00CC"/>
                </a:solidFill>
              </a:rPr>
              <a:t>2</a:t>
            </a:r>
            <a:r>
              <a:rPr lang="en-US" altLang="en-US" b="0">
                <a:solidFill>
                  <a:srgbClr val="CC00CC"/>
                </a:solidFill>
                <a:sym typeface="Symbol" panose="05050102010706020507" pitchFamily="18" charset="2"/>
              </a:rPr>
              <a:t></a:t>
            </a:r>
            <a:r>
              <a:rPr lang="en-US" altLang="en-US" b="0">
                <a:solidFill>
                  <a:srgbClr val="CC00CC"/>
                </a:solidFill>
              </a:rPr>
              <a:t>K</a:t>
            </a:r>
            <a:r>
              <a:rPr lang="en-US" altLang="en-US" b="0" baseline="30000">
                <a:solidFill>
                  <a:srgbClr val="CC00CC"/>
                </a:solidFill>
              </a:rPr>
              <a:t>4</a:t>
            </a:r>
            <a:r>
              <a:rPr lang="tr-TR" altLang="en-US" b="0">
                <a:solidFill>
                  <a:srgbClr val="CC00CC"/>
                </a:solidFill>
              </a:rPr>
              <a:t> </a:t>
            </a:r>
            <a:r>
              <a:rPr lang="en-US" altLang="en-US" b="0">
                <a:solidFill>
                  <a:srgbClr val="CC00CC"/>
                </a:solidFill>
              </a:rPr>
              <a:t>Stefan–Boltzmann constant</a:t>
            </a:r>
          </a:p>
        </p:txBody>
      </p:sp>
      <p:sp>
        <p:nvSpPr>
          <p:cNvPr id="27658" name="Rectangle 12"/>
          <p:cNvSpPr>
            <a:spLocks noChangeArrowheads="1"/>
          </p:cNvSpPr>
          <p:nvPr/>
        </p:nvSpPr>
        <p:spPr bwMode="auto">
          <a:xfrm>
            <a:off x="304800" y="2635250"/>
            <a:ext cx="73914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b="0"/>
              <a:t>Radiation heat transfer from a surface at temperature </a:t>
            </a:r>
            <a:r>
              <a:rPr lang="en-US" altLang="en-US" b="0" i="1"/>
              <a:t>T</a:t>
            </a:r>
            <a:r>
              <a:rPr lang="en-US" altLang="en-US" b="0" i="1" baseline="-25000"/>
              <a:t>s</a:t>
            </a:r>
            <a:r>
              <a:rPr lang="en-US" altLang="en-US" b="0" i="1"/>
              <a:t> </a:t>
            </a:r>
            <a:r>
              <a:rPr lang="en-US" altLang="en-US" b="0"/>
              <a:t>surrounded by surfaces</a:t>
            </a:r>
            <a:r>
              <a:rPr lang="tr-TR" altLang="en-US" b="0"/>
              <a:t> </a:t>
            </a:r>
            <a:r>
              <a:rPr lang="en-US" altLang="en-US" b="0"/>
              <a:t>at a temperature</a:t>
            </a:r>
            <a:r>
              <a:rPr lang="tr-TR" altLang="en-US" b="0"/>
              <a:t> </a:t>
            </a:r>
            <a:r>
              <a:rPr lang="en-US" altLang="en-US" b="0" i="1"/>
              <a:t>T</a:t>
            </a:r>
            <a:r>
              <a:rPr lang="en-US" altLang="en-US" b="0" baseline="-25000"/>
              <a:t>surr</a:t>
            </a:r>
            <a:r>
              <a:rPr lang="en-US" altLang="en-US" b="0"/>
              <a:t> is</a:t>
            </a:r>
          </a:p>
        </p:txBody>
      </p:sp>
      <p:sp>
        <p:nvSpPr>
          <p:cNvPr id="27659" name="Rectangle 13"/>
          <p:cNvSpPr>
            <a:spLocks noChangeArrowheads="1"/>
          </p:cNvSpPr>
          <p:nvPr/>
        </p:nvSpPr>
        <p:spPr bwMode="auto">
          <a:xfrm>
            <a:off x="381000" y="3976688"/>
            <a:ext cx="6705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en-US" b="0"/>
              <a:t>R</a:t>
            </a:r>
            <a:r>
              <a:rPr lang="en-US" altLang="en-US" b="0"/>
              <a:t>adiation heat transfer between two</a:t>
            </a:r>
            <a:r>
              <a:rPr lang="tr-TR" altLang="en-US" b="0"/>
              <a:t> </a:t>
            </a:r>
            <a:r>
              <a:rPr lang="en-US" altLang="en-US" b="0"/>
              <a:t>large parallel plates</a:t>
            </a:r>
            <a:r>
              <a:rPr lang="tr-TR" altLang="en-US" b="0"/>
              <a:t> is</a:t>
            </a:r>
            <a:endParaRPr lang="en-US" altLang="en-US" b="0"/>
          </a:p>
        </p:txBody>
      </p:sp>
      <p:sp>
        <p:nvSpPr>
          <p:cNvPr id="27660" name="Rectangle 14"/>
          <p:cNvSpPr>
            <a:spLocks noChangeArrowheads="1"/>
          </p:cNvSpPr>
          <p:nvPr/>
        </p:nvSpPr>
        <p:spPr bwMode="auto">
          <a:xfrm>
            <a:off x="3733800" y="5334000"/>
            <a:ext cx="4724400" cy="915988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b="0"/>
              <a:t>When </a:t>
            </a:r>
            <a:r>
              <a:rPr lang="en-US" altLang="en-US" b="0" i="1">
                <a:solidFill>
                  <a:srgbClr val="3333FF"/>
                </a:solidFill>
              </a:rPr>
              <a:t>T</a:t>
            </a:r>
            <a:r>
              <a:rPr lang="en-US" altLang="en-US" b="0" baseline="-25000">
                <a:solidFill>
                  <a:srgbClr val="3333FF"/>
                </a:solidFill>
                <a:sym typeface="Symbol" panose="05050102010706020507" pitchFamily="18" charset="2"/>
              </a:rPr>
              <a:t></a:t>
            </a:r>
            <a:r>
              <a:rPr lang="en-US" altLang="en-US" b="0" i="1">
                <a:solidFill>
                  <a:srgbClr val="3333FF"/>
                </a:solidFill>
              </a:rPr>
              <a:t> &lt;</a:t>
            </a:r>
            <a:r>
              <a:rPr lang="en-US" altLang="en-US" b="0">
                <a:solidFill>
                  <a:srgbClr val="3333FF"/>
                </a:solidFill>
              </a:rPr>
              <a:t> </a:t>
            </a:r>
            <a:r>
              <a:rPr lang="en-US" altLang="en-US" b="0" i="1">
                <a:solidFill>
                  <a:srgbClr val="3333FF"/>
                </a:solidFill>
              </a:rPr>
              <a:t>T</a:t>
            </a:r>
            <a:r>
              <a:rPr lang="en-US" altLang="en-US" b="0" i="1" baseline="-25000">
                <a:solidFill>
                  <a:srgbClr val="3333FF"/>
                </a:solidFill>
              </a:rPr>
              <a:t>s</a:t>
            </a:r>
            <a:r>
              <a:rPr lang="en-US" altLang="en-US" b="0"/>
              <a:t> and </a:t>
            </a:r>
            <a:r>
              <a:rPr lang="en-US" altLang="en-US" b="0" i="1">
                <a:solidFill>
                  <a:srgbClr val="3333FF"/>
                </a:solidFill>
              </a:rPr>
              <a:t>T</a:t>
            </a:r>
            <a:r>
              <a:rPr lang="en-US" altLang="en-US" b="0" baseline="-25000">
                <a:solidFill>
                  <a:srgbClr val="3333FF"/>
                </a:solidFill>
              </a:rPr>
              <a:t>surr</a:t>
            </a:r>
            <a:r>
              <a:rPr lang="en-US" altLang="en-US" b="0">
                <a:solidFill>
                  <a:srgbClr val="3333FF"/>
                </a:solidFill>
              </a:rPr>
              <a:t> &gt; </a:t>
            </a:r>
            <a:r>
              <a:rPr lang="en-US" altLang="en-US" b="0" i="1">
                <a:solidFill>
                  <a:srgbClr val="3333FF"/>
                </a:solidFill>
              </a:rPr>
              <a:t>T</a:t>
            </a:r>
            <a:r>
              <a:rPr lang="en-US" altLang="en-US" b="0" i="1" baseline="-25000">
                <a:solidFill>
                  <a:srgbClr val="3333FF"/>
                </a:solidFill>
              </a:rPr>
              <a:t>s</a:t>
            </a:r>
            <a:r>
              <a:rPr lang="en-US" altLang="en-US" b="0"/>
              <a:t>, convection and radiation heat transfers are in opposite directions and subtracted from each other.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BF6113DD-EDB3-43E6-A303-4BD4EA317B7F}" type="slidenum">
              <a:rPr lang="en-US" altLang="en-US" b="0"/>
              <a:pPr eaLnBrk="1" hangingPunct="1"/>
              <a:t>35</a:t>
            </a:fld>
            <a:endParaRPr lang="en-US" altLang="en-US" b="0"/>
          </a:p>
        </p:txBody>
      </p:sp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274638"/>
            <a:ext cx="2209800" cy="563562"/>
          </a:xfrm>
        </p:spPr>
        <p:txBody>
          <a:bodyPr/>
          <a:lstStyle/>
          <a:p>
            <a:pPr eaLnBrk="1" hangingPunct="1"/>
            <a:r>
              <a:rPr lang="en-US" altLang="en-US" sz="3200" smtClean="0"/>
              <a:t>Summary</a:t>
            </a:r>
          </a:p>
        </p:txBody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990600"/>
            <a:ext cx="6553200" cy="51054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1800" smtClean="0"/>
              <a:t>Physical Mechanism of Natural</a:t>
            </a:r>
            <a:r>
              <a:rPr lang="tr-TR" altLang="en-US" sz="1800" smtClean="0"/>
              <a:t> </a:t>
            </a:r>
            <a:r>
              <a:rPr lang="en-US" altLang="en-US" sz="1800" smtClean="0"/>
              <a:t>Convection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1800" smtClean="0"/>
              <a:t>Equation of Motion and the Grashof</a:t>
            </a:r>
            <a:r>
              <a:rPr lang="tr-TR" altLang="en-US" sz="1800" smtClean="0"/>
              <a:t> </a:t>
            </a:r>
            <a:r>
              <a:rPr lang="en-US" altLang="en-US" sz="1800" smtClean="0"/>
              <a:t>Number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1800" smtClean="0"/>
              <a:t>Natural Convection Over Surfaces</a:t>
            </a:r>
            <a:endParaRPr lang="tr-TR" altLang="en-US" sz="1800" smtClean="0"/>
          </a:p>
          <a:p>
            <a:pPr lvl="1" eaLnBrk="1" hangingPunct="1">
              <a:lnSpc>
                <a:spcPct val="80000"/>
              </a:lnSpc>
            </a:pPr>
            <a:r>
              <a:rPr lang="en-US" altLang="en-US" sz="1600" smtClean="0">
                <a:solidFill>
                  <a:srgbClr val="CC00CC"/>
                </a:solidFill>
              </a:rPr>
              <a:t>Vertical Plates (</a:t>
            </a:r>
            <a:r>
              <a:rPr lang="en-US" altLang="en-US" sz="1600" i="1" smtClean="0">
                <a:solidFill>
                  <a:srgbClr val="CC00CC"/>
                </a:solidFill>
              </a:rPr>
              <a:t>T</a:t>
            </a:r>
            <a:r>
              <a:rPr lang="en-US" altLang="en-US" sz="1600" i="1" baseline="-25000" smtClean="0">
                <a:solidFill>
                  <a:srgbClr val="CC00CC"/>
                </a:solidFill>
              </a:rPr>
              <a:t>s</a:t>
            </a:r>
            <a:r>
              <a:rPr lang="en-US" altLang="en-US" sz="1600" i="1" smtClean="0">
                <a:solidFill>
                  <a:srgbClr val="CC00CC"/>
                </a:solidFill>
              </a:rPr>
              <a:t> </a:t>
            </a:r>
            <a:r>
              <a:rPr lang="tr-TR" altLang="en-US" sz="1600" i="1" smtClean="0">
                <a:solidFill>
                  <a:srgbClr val="CC00CC"/>
                </a:solidFill>
              </a:rPr>
              <a:t>=</a:t>
            </a:r>
            <a:r>
              <a:rPr lang="en-US" altLang="en-US" sz="1600" smtClean="0">
                <a:solidFill>
                  <a:srgbClr val="CC00CC"/>
                </a:solidFill>
              </a:rPr>
              <a:t> constant)</a:t>
            </a:r>
            <a:r>
              <a:rPr lang="tr-TR" altLang="en-US" sz="1600" smtClean="0">
                <a:solidFill>
                  <a:srgbClr val="CC00CC"/>
                </a:solidFill>
              </a:rPr>
              <a:t>, </a:t>
            </a:r>
            <a:r>
              <a:rPr lang="en-US" altLang="en-US" sz="1600" smtClean="0">
                <a:solidFill>
                  <a:srgbClr val="CC00CC"/>
                </a:solidFill>
              </a:rPr>
              <a:t>(</a:t>
            </a:r>
            <a:r>
              <a:rPr lang="en-US" altLang="en-US" sz="1600" i="1" smtClean="0">
                <a:solidFill>
                  <a:srgbClr val="CC00CC"/>
                </a:solidFill>
              </a:rPr>
              <a:t>q</a:t>
            </a:r>
            <a:r>
              <a:rPr lang="en-US" altLang="en-US" sz="1600" i="1" baseline="-25000" smtClean="0">
                <a:solidFill>
                  <a:srgbClr val="CC00CC"/>
                </a:solidFill>
              </a:rPr>
              <a:t>s</a:t>
            </a:r>
            <a:r>
              <a:rPr lang="en-US" altLang="en-US" sz="1600" i="1" smtClean="0">
                <a:solidFill>
                  <a:srgbClr val="CC00CC"/>
                </a:solidFill>
              </a:rPr>
              <a:t> </a:t>
            </a:r>
            <a:r>
              <a:rPr lang="tr-TR" altLang="en-US" sz="1600" i="1" smtClean="0">
                <a:solidFill>
                  <a:srgbClr val="CC00CC"/>
                </a:solidFill>
              </a:rPr>
              <a:t>=</a:t>
            </a:r>
            <a:r>
              <a:rPr lang="en-US" altLang="en-US" sz="1600" smtClean="0">
                <a:solidFill>
                  <a:srgbClr val="CC00CC"/>
                </a:solidFill>
              </a:rPr>
              <a:t> constant)</a:t>
            </a:r>
            <a:endParaRPr lang="tr-TR" altLang="en-US" sz="1600" smtClean="0">
              <a:solidFill>
                <a:srgbClr val="CC00CC"/>
              </a:solidFill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altLang="en-US" sz="1600" smtClean="0">
                <a:solidFill>
                  <a:srgbClr val="CC00CC"/>
                </a:solidFill>
              </a:rPr>
              <a:t>Vertical Cylinders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600" smtClean="0">
                <a:solidFill>
                  <a:srgbClr val="CC00CC"/>
                </a:solidFill>
              </a:rPr>
              <a:t>Inclined Plates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600" smtClean="0">
                <a:solidFill>
                  <a:srgbClr val="CC00CC"/>
                </a:solidFill>
              </a:rPr>
              <a:t>Horizontal Plates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600" smtClean="0">
                <a:solidFill>
                  <a:srgbClr val="CC00CC"/>
                </a:solidFill>
              </a:rPr>
              <a:t>Horizontal Cylinders and Spheres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1800" smtClean="0"/>
              <a:t>Natural Convection Inside Enclosures</a:t>
            </a:r>
            <a:endParaRPr lang="tr-TR" altLang="en-US" sz="1800" smtClean="0"/>
          </a:p>
          <a:p>
            <a:pPr lvl="1" eaLnBrk="1" hangingPunct="1">
              <a:lnSpc>
                <a:spcPct val="80000"/>
              </a:lnSpc>
            </a:pPr>
            <a:r>
              <a:rPr lang="en-US" altLang="en-US" sz="1600" smtClean="0">
                <a:solidFill>
                  <a:srgbClr val="CC00CC"/>
                </a:solidFill>
              </a:rPr>
              <a:t>Effective Thermal Conductivity</a:t>
            </a:r>
            <a:endParaRPr lang="tr-TR" altLang="en-US" sz="1600" smtClean="0">
              <a:solidFill>
                <a:srgbClr val="CC00CC"/>
              </a:solidFill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altLang="en-US" sz="1600" smtClean="0">
                <a:solidFill>
                  <a:srgbClr val="CC00CC"/>
                </a:solidFill>
              </a:rPr>
              <a:t>Horizontal Rectangular Enclosures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600" smtClean="0">
                <a:solidFill>
                  <a:srgbClr val="CC00CC"/>
                </a:solidFill>
              </a:rPr>
              <a:t>Inclined Rectangular Enclosures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600" smtClean="0">
                <a:solidFill>
                  <a:srgbClr val="CC00CC"/>
                </a:solidFill>
              </a:rPr>
              <a:t>Vertical Rectangular Enclosures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600" smtClean="0">
                <a:solidFill>
                  <a:srgbClr val="CC00CC"/>
                </a:solidFill>
              </a:rPr>
              <a:t>Concentric Cylinders</a:t>
            </a:r>
            <a:r>
              <a:rPr lang="tr-TR" altLang="en-US" sz="1600" smtClean="0">
                <a:solidFill>
                  <a:srgbClr val="CC00CC"/>
                </a:solidFill>
              </a:rPr>
              <a:t> and S</a:t>
            </a:r>
            <a:r>
              <a:rPr lang="en-US" altLang="en-US" sz="1600" smtClean="0">
                <a:solidFill>
                  <a:srgbClr val="CC00CC"/>
                </a:solidFill>
              </a:rPr>
              <a:t>pheres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600" smtClean="0">
                <a:solidFill>
                  <a:srgbClr val="CC00CC"/>
                </a:solidFill>
              </a:rPr>
              <a:t>Combined Natural Convection and Radiation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9100" y="685800"/>
            <a:ext cx="6819900" cy="582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6483255" y="3064803"/>
            <a:ext cx="2628900" cy="255454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600" i="1" dirty="0" smtClean="0">
                <a:solidFill>
                  <a:srgbClr val="0000FF"/>
                </a:solidFill>
              </a:rPr>
              <a:t>What is buoyancy force ?</a:t>
            </a:r>
          </a:p>
          <a:p>
            <a:pPr>
              <a:buFont typeface="Wingdings" pitchFamily="2" charset="2"/>
              <a:buChar char="§"/>
            </a:pPr>
            <a:r>
              <a:rPr lang="tr-TR" sz="1600" dirty="0" smtClean="0"/>
              <a:t>T</a:t>
            </a:r>
            <a:r>
              <a:rPr lang="en-US" sz="1600" dirty="0" smtClean="0"/>
              <a:t>he upward force exerted by a fluid on a body</a:t>
            </a:r>
            <a:r>
              <a:rPr lang="tr-TR" sz="1600" dirty="0" smtClean="0"/>
              <a:t> </a:t>
            </a:r>
            <a:r>
              <a:rPr lang="en-US" sz="1600" dirty="0" smtClean="0"/>
              <a:t>completely or partially immersed in it </a:t>
            </a:r>
            <a:r>
              <a:rPr lang="tr-TR" sz="1600" dirty="0" smtClean="0"/>
              <a:t>i</a:t>
            </a:r>
            <a:r>
              <a:rPr lang="en-US" sz="1600" dirty="0" smtClean="0"/>
              <a:t>n a gravitational field</a:t>
            </a:r>
            <a:r>
              <a:rPr lang="tr-TR" sz="1600" dirty="0" smtClean="0"/>
              <a:t>. </a:t>
            </a:r>
            <a:endParaRPr lang="en-US" sz="1600" dirty="0" smtClean="0"/>
          </a:p>
          <a:p>
            <a:pPr>
              <a:buFont typeface="Wingdings" pitchFamily="2" charset="2"/>
              <a:buChar char="§"/>
            </a:pPr>
            <a:r>
              <a:rPr lang="en-US" sz="1600" dirty="0" smtClean="0"/>
              <a:t>The</a:t>
            </a:r>
            <a:r>
              <a:rPr lang="tr-TR" sz="1600" dirty="0" smtClean="0"/>
              <a:t> </a:t>
            </a:r>
            <a:r>
              <a:rPr lang="en-US" sz="1600" dirty="0" smtClean="0"/>
              <a:t>magnitude of the buoyancy force is equal to the weight of the </a:t>
            </a:r>
            <a:r>
              <a:rPr lang="en-US" sz="1600" i="1" dirty="0" smtClean="0">
                <a:solidFill>
                  <a:srgbClr val="0000CC"/>
                </a:solidFill>
              </a:rPr>
              <a:t>fluid displaced</a:t>
            </a:r>
            <a:r>
              <a:rPr lang="tr-TR" sz="1600" i="1" dirty="0" smtClean="0"/>
              <a:t> </a:t>
            </a:r>
            <a:r>
              <a:rPr lang="en-US" sz="1600" dirty="0" smtClean="0"/>
              <a:t>by the body.</a:t>
            </a:r>
            <a:endParaRPr lang="en-US" sz="1600" i="1" dirty="0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99225" y="5943600"/>
            <a:ext cx="2530475" cy="436563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081606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C9B9B10-5322-4565-B162-B6605934BEE8}" type="slidenum">
              <a:rPr lang="en-US" altLang="en-US" b="0"/>
              <a:pPr eaLnBrk="1" hangingPunct="1"/>
              <a:t>5</a:t>
            </a:fld>
            <a:endParaRPr lang="en-US" altLang="en-US" b="0"/>
          </a:p>
        </p:txBody>
      </p:sp>
      <p:sp>
        <p:nvSpPr>
          <p:cNvPr id="5123" name="Rectangle 2"/>
          <p:cNvSpPr>
            <a:spLocks noChangeArrowheads="1"/>
          </p:cNvSpPr>
          <p:nvPr/>
        </p:nvSpPr>
        <p:spPr bwMode="auto">
          <a:xfrm>
            <a:off x="228600" y="228600"/>
            <a:ext cx="84582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en-US">
                <a:solidFill>
                  <a:srgbClr val="CC00CC"/>
                </a:solidFill>
              </a:rPr>
              <a:t>B</a:t>
            </a:r>
            <a:r>
              <a:rPr lang="en-US" altLang="en-US">
                <a:solidFill>
                  <a:srgbClr val="CC00CC"/>
                </a:solidFill>
              </a:rPr>
              <a:t>uoyancy force</a:t>
            </a:r>
            <a:r>
              <a:rPr lang="tr-TR" altLang="en-US">
                <a:solidFill>
                  <a:srgbClr val="CC00CC"/>
                </a:solidFill>
              </a:rPr>
              <a:t>:</a:t>
            </a:r>
            <a:r>
              <a:rPr lang="en-US" altLang="en-US" b="0"/>
              <a:t> </a:t>
            </a:r>
            <a:r>
              <a:rPr lang="tr-TR" altLang="en-US" b="0"/>
              <a:t>T</a:t>
            </a:r>
            <a:r>
              <a:rPr lang="en-US" altLang="en-US" b="0"/>
              <a:t>he upward force exerted by a fluid on a body</a:t>
            </a:r>
            <a:r>
              <a:rPr lang="tr-TR" altLang="en-US" b="0"/>
              <a:t> </a:t>
            </a:r>
            <a:r>
              <a:rPr lang="en-US" altLang="en-US" b="0"/>
              <a:t>completely or partially immersed in it </a:t>
            </a:r>
            <a:r>
              <a:rPr lang="tr-TR" altLang="en-US" b="0"/>
              <a:t>i</a:t>
            </a:r>
            <a:r>
              <a:rPr lang="en-US" altLang="en-US" b="0"/>
              <a:t>n a gravitational field</a:t>
            </a:r>
            <a:r>
              <a:rPr lang="tr-TR" altLang="en-US" b="0"/>
              <a:t>. </a:t>
            </a:r>
            <a:r>
              <a:rPr lang="en-US" altLang="en-US" b="0"/>
              <a:t>The</a:t>
            </a:r>
            <a:r>
              <a:rPr lang="tr-TR" altLang="en-US" b="0"/>
              <a:t> </a:t>
            </a:r>
            <a:r>
              <a:rPr lang="en-US" altLang="en-US" b="0"/>
              <a:t>magnitude of the buoyancy force is equal to the weight of the </a:t>
            </a:r>
            <a:r>
              <a:rPr lang="en-US" altLang="en-US" b="0" i="1">
                <a:solidFill>
                  <a:srgbClr val="0000CC"/>
                </a:solidFill>
              </a:rPr>
              <a:t>fluid displaced</a:t>
            </a:r>
            <a:r>
              <a:rPr lang="tr-TR" altLang="en-US" b="0" i="1"/>
              <a:t> </a:t>
            </a:r>
            <a:r>
              <a:rPr lang="en-US" altLang="en-US" b="0"/>
              <a:t>by the body.</a:t>
            </a: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25" y="1143000"/>
            <a:ext cx="2530475" cy="43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057400"/>
            <a:ext cx="3592513" cy="115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228600" y="1676400"/>
            <a:ext cx="4114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en-US" b="0">
                <a:solidFill>
                  <a:srgbClr val="CC00CC"/>
                </a:solidFill>
              </a:rPr>
              <a:t>T</a:t>
            </a:r>
            <a:r>
              <a:rPr lang="en-US" altLang="en-US" b="0">
                <a:solidFill>
                  <a:srgbClr val="CC00CC"/>
                </a:solidFill>
              </a:rPr>
              <a:t>he net vertical force</a:t>
            </a:r>
            <a:r>
              <a:rPr lang="tr-TR" altLang="en-US" b="0">
                <a:solidFill>
                  <a:srgbClr val="CC00CC"/>
                </a:solidFill>
              </a:rPr>
              <a:t> </a:t>
            </a:r>
            <a:r>
              <a:rPr lang="en-US" altLang="en-US" b="0">
                <a:solidFill>
                  <a:srgbClr val="CC00CC"/>
                </a:solidFill>
              </a:rPr>
              <a:t>acting on a body</a:t>
            </a:r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auto">
          <a:xfrm>
            <a:off x="381000" y="3352800"/>
            <a:ext cx="3733800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CC00CC"/>
                </a:solidFill>
              </a:rPr>
              <a:t>Archimedes’ principle</a:t>
            </a:r>
            <a:r>
              <a:rPr lang="tr-TR" altLang="en-US">
                <a:solidFill>
                  <a:srgbClr val="CC00CC"/>
                </a:solidFill>
              </a:rPr>
              <a:t>:</a:t>
            </a:r>
            <a:r>
              <a:rPr lang="en-US" altLang="en-US"/>
              <a:t> </a:t>
            </a:r>
            <a:r>
              <a:rPr lang="tr-TR" altLang="en-US" b="0"/>
              <a:t>A</a:t>
            </a:r>
            <a:r>
              <a:rPr lang="en-US" altLang="en-US" b="0"/>
              <a:t> body immersed in a fluid will</a:t>
            </a:r>
            <a:r>
              <a:rPr lang="tr-TR" altLang="en-US" b="0"/>
              <a:t> </a:t>
            </a:r>
            <a:r>
              <a:rPr lang="en-US" altLang="en-US" b="0"/>
              <a:t>experience a “weight loss” in an amount equal to the weight of the fluid it</a:t>
            </a:r>
            <a:r>
              <a:rPr lang="tr-TR" altLang="en-US" b="0"/>
              <a:t> </a:t>
            </a:r>
            <a:r>
              <a:rPr lang="en-US" altLang="en-US" b="0"/>
              <a:t>displaces. </a:t>
            </a:r>
            <a:endParaRPr lang="en-US" altLang="en-US" b="0" i="1"/>
          </a:p>
        </p:txBody>
      </p:sp>
      <p:sp>
        <p:nvSpPr>
          <p:cNvPr id="5128" name="Rectangle 10"/>
          <p:cNvSpPr>
            <a:spLocks noChangeArrowheads="1"/>
          </p:cNvSpPr>
          <p:nvPr/>
        </p:nvSpPr>
        <p:spPr bwMode="auto">
          <a:xfrm>
            <a:off x="381000" y="5057775"/>
            <a:ext cx="36576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b="0"/>
              <a:t>The “</a:t>
            </a:r>
            <a:r>
              <a:rPr lang="en-US" altLang="en-US" b="0">
                <a:solidFill>
                  <a:srgbClr val="CC00CC"/>
                </a:solidFill>
              </a:rPr>
              <a:t>chimney effect</a:t>
            </a:r>
            <a:r>
              <a:rPr lang="en-US" altLang="en-US" b="0"/>
              <a:t>” that induces the upward flow of</a:t>
            </a:r>
            <a:r>
              <a:rPr lang="tr-TR" altLang="en-US" b="0"/>
              <a:t> </a:t>
            </a:r>
            <a:r>
              <a:rPr lang="en-US" altLang="en-US" b="0"/>
              <a:t>hot</a:t>
            </a:r>
            <a:r>
              <a:rPr lang="tr-TR" altLang="en-US" b="0"/>
              <a:t> </a:t>
            </a:r>
            <a:r>
              <a:rPr lang="en-US" altLang="en-US" b="0"/>
              <a:t>combustion gases through a chimney is due to the buoyancy effect</a:t>
            </a:r>
            <a:r>
              <a:rPr lang="tr-TR" altLang="en-US" b="0"/>
              <a:t>.</a:t>
            </a:r>
            <a:endParaRPr lang="en-US" altLang="en-US" b="0"/>
          </a:p>
        </p:txBody>
      </p:sp>
      <p:pic>
        <p:nvPicPr>
          <p:cNvPr id="5129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1219200"/>
            <a:ext cx="4105275" cy="532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238474"/>
            <a:ext cx="8268559" cy="6195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 descr="09_02.jpg"/>
          <p:cNvPicPr>
            <a:picLocks noChangeAspect="1"/>
          </p:cNvPicPr>
          <p:nvPr/>
        </p:nvPicPr>
        <p:blipFill>
          <a:blip r:embed="rId3"/>
          <a:srcRect b="22756"/>
          <a:stretch>
            <a:fillRect/>
          </a:stretch>
        </p:blipFill>
        <p:spPr>
          <a:xfrm>
            <a:off x="1409700" y="2790665"/>
            <a:ext cx="6035040" cy="2543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461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9EF38DF-EC65-4FA7-8CB6-D6C1621D8EB6}" type="slidenum">
              <a:rPr lang="en-US" altLang="en-US" b="0"/>
              <a:pPr eaLnBrk="1" hangingPunct="1"/>
              <a:t>7</a:t>
            </a:fld>
            <a:endParaRPr lang="en-US" altLang="en-US" b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04800"/>
            <a:ext cx="3175000" cy="5211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228600" y="5486400"/>
            <a:ext cx="38862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b="0">
                <a:solidFill>
                  <a:srgbClr val="0000CC"/>
                </a:solidFill>
              </a:rPr>
              <a:t>The coefficient of volume expansion is</a:t>
            </a:r>
            <a:r>
              <a:rPr lang="tr-TR" altLang="en-US" b="0">
                <a:solidFill>
                  <a:srgbClr val="0000CC"/>
                </a:solidFill>
              </a:rPr>
              <a:t> </a:t>
            </a:r>
            <a:r>
              <a:rPr lang="en-US" altLang="en-US" b="0">
                <a:solidFill>
                  <a:srgbClr val="0000CC"/>
                </a:solidFill>
              </a:rPr>
              <a:t>a measure of the change in volume of</a:t>
            </a:r>
            <a:r>
              <a:rPr lang="tr-TR" altLang="en-US" b="0">
                <a:solidFill>
                  <a:srgbClr val="0000CC"/>
                </a:solidFill>
              </a:rPr>
              <a:t> </a:t>
            </a:r>
            <a:r>
              <a:rPr lang="en-US" altLang="en-US" b="0">
                <a:solidFill>
                  <a:srgbClr val="0000CC"/>
                </a:solidFill>
              </a:rPr>
              <a:t>a substance with temperature</a:t>
            </a:r>
            <a:r>
              <a:rPr lang="tr-TR" altLang="en-US" b="0">
                <a:solidFill>
                  <a:srgbClr val="0000CC"/>
                </a:solidFill>
              </a:rPr>
              <a:t> </a:t>
            </a:r>
            <a:r>
              <a:rPr lang="en-US" altLang="en-US" b="0">
                <a:solidFill>
                  <a:srgbClr val="0000CC"/>
                </a:solidFill>
              </a:rPr>
              <a:t>at constant pressure.</a:t>
            </a: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3657600" y="228600"/>
            <a:ext cx="48006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en-US">
                <a:solidFill>
                  <a:srgbClr val="CC00CC"/>
                </a:solidFill>
              </a:rPr>
              <a:t>V</a:t>
            </a:r>
            <a:r>
              <a:rPr lang="en-US" altLang="en-US">
                <a:solidFill>
                  <a:srgbClr val="CC00CC"/>
                </a:solidFill>
              </a:rPr>
              <a:t>olume expansion</a:t>
            </a:r>
            <a:r>
              <a:rPr lang="tr-TR" altLang="en-US">
                <a:solidFill>
                  <a:srgbClr val="CC00CC"/>
                </a:solidFill>
              </a:rPr>
              <a:t> </a:t>
            </a:r>
            <a:r>
              <a:rPr lang="en-US" altLang="en-US">
                <a:solidFill>
                  <a:srgbClr val="CC00CC"/>
                </a:solidFill>
              </a:rPr>
              <a:t>coefficient</a:t>
            </a:r>
            <a:r>
              <a:rPr lang="tr-TR" altLang="en-US">
                <a:solidFill>
                  <a:srgbClr val="CC00CC"/>
                </a:solidFill>
              </a:rPr>
              <a:t>:</a:t>
            </a:r>
            <a:r>
              <a:rPr lang="en-US" altLang="en-US"/>
              <a:t> </a:t>
            </a:r>
            <a:r>
              <a:rPr lang="tr-TR" altLang="en-US" b="0"/>
              <a:t>V</a:t>
            </a:r>
            <a:r>
              <a:rPr lang="en-US" altLang="en-US" b="0"/>
              <a:t>ariation of the density of a fluid with temperature at constant pressure.</a:t>
            </a:r>
          </a:p>
        </p:txBody>
      </p:sp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1143000"/>
            <a:ext cx="3895725" cy="67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1905000"/>
            <a:ext cx="4578350" cy="61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2640013"/>
            <a:ext cx="4160838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3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3505200"/>
            <a:ext cx="1165225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4" name="Rectangle 11"/>
          <p:cNvSpPr>
            <a:spLocks noChangeArrowheads="1"/>
          </p:cNvSpPr>
          <p:nvPr/>
        </p:nvSpPr>
        <p:spPr bwMode="auto">
          <a:xfrm>
            <a:off x="6553200" y="3124200"/>
            <a:ext cx="10985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b="0" i="1">
                <a:solidFill>
                  <a:srgbClr val="3333FF"/>
                </a:solidFill>
              </a:rPr>
              <a:t>ideal gas</a:t>
            </a:r>
          </a:p>
        </p:txBody>
      </p:sp>
      <p:sp>
        <p:nvSpPr>
          <p:cNvPr id="6155" name="Rectangle 12"/>
          <p:cNvSpPr>
            <a:spLocks noChangeArrowheads="1"/>
          </p:cNvSpPr>
          <p:nvPr/>
        </p:nvSpPr>
        <p:spPr bwMode="auto">
          <a:xfrm>
            <a:off x="4191000" y="4157663"/>
            <a:ext cx="3962400" cy="2014537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b="0"/>
              <a:t>The larger the temperature</a:t>
            </a:r>
            <a:r>
              <a:rPr lang="tr-TR" altLang="en-US" b="0"/>
              <a:t> </a:t>
            </a:r>
            <a:r>
              <a:rPr lang="en-US" altLang="en-US" b="0"/>
              <a:t>difference between the fluid adjacent to a hot (or cold) surface and the</a:t>
            </a:r>
            <a:r>
              <a:rPr lang="tr-TR" altLang="en-US" b="0"/>
              <a:t> </a:t>
            </a:r>
            <a:r>
              <a:rPr lang="en-US" altLang="en-US" b="0"/>
              <a:t>fluid away from it, the </a:t>
            </a:r>
            <a:r>
              <a:rPr lang="en-US" altLang="en-US" b="0" i="1">
                <a:solidFill>
                  <a:srgbClr val="3333FF"/>
                </a:solidFill>
              </a:rPr>
              <a:t>larger</a:t>
            </a:r>
            <a:r>
              <a:rPr lang="en-US" altLang="en-US" b="0" i="1"/>
              <a:t> </a:t>
            </a:r>
            <a:r>
              <a:rPr lang="en-US" altLang="en-US" b="0"/>
              <a:t>the buoyancy force and the </a:t>
            </a:r>
            <a:r>
              <a:rPr lang="en-US" altLang="en-US" b="0" i="1">
                <a:solidFill>
                  <a:srgbClr val="3333FF"/>
                </a:solidFill>
              </a:rPr>
              <a:t>stronger</a:t>
            </a:r>
            <a:r>
              <a:rPr lang="en-US" altLang="en-US" b="0" i="1"/>
              <a:t> </a:t>
            </a:r>
            <a:r>
              <a:rPr lang="en-US" altLang="en-US" b="0"/>
              <a:t>the natural</a:t>
            </a:r>
            <a:r>
              <a:rPr lang="tr-TR" altLang="en-US" b="0"/>
              <a:t> </a:t>
            </a:r>
            <a:r>
              <a:rPr lang="en-US" altLang="en-US" b="0"/>
              <a:t>convection currents, and thus the </a:t>
            </a:r>
            <a:r>
              <a:rPr lang="en-US" altLang="en-US" b="0" i="1">
                <a:solidFill>
                  <a:srgbClr val="3333FF"/>
                </a:solidFill>
              </a:rPr>
              <a:t>higher</a:t>
            </a:r>
            <a:r>
              <a:rPr lang="en-US" altLang="en-US" b="0" i="1"/>
              <a:t> </a:t>
            </a:r>
            <a:r>
              <a:rPr lang="en-US" altLang="en-US" b="0"/>
              <a:t>the heat transfer rate.</a:t>
            </a:r>
          </a:p>
        </p:txBody>
      </p:sp>
      <p:pic>
        <p:nvPicPr>
          <p:cNvPr id="6156" name="Picture 1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3200400"/>
            <a:ext cx="2833688" cy="65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40E84B45-4930-4C31-833E-A1BFCEE5E76F}" type="slidenum">
              <a:rPr lang="en-US" altLang="en-US" b="0"/>
              <a:pPr eaLnBrk="1" hangingPunct="1"/>
              <a:t>8</a:t>
            </a:fld>
            <a:endParaRPr lang="en-US" altLang="en-US" b="0"/>
          </a:p>
        </p:txBody>
      </p:sp>
      <p:pic>
        <p:nvPicPr>
          <p:cNvPr id="717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8675" y="1757363"/>
            <a:ext cx="3819525" cy="403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2" name="Rectangle 3"/>
          <p:cNvSpPr>
            <a:spLocks noChangeArrowheads="1"/>
          </p:cNvSpPr>
          <p:nvPr/>
        </p:nvSpPr>
        <p:spPr bwMode="auto">
          <a:xfrm>
            <a:off x="4572000" y="5791200"/>
            <a:ext cx="3733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b="0">
                <a:solidFill>
                  <a:srgbClr val="0000CC"/>
                </a:solidFill>
              </a:rPr>
              <a:t>Isotherms in natural convection over</a:t>
            </a:r>
            <a:r>
              <a:rPr lang="tr-TR" altLang="en-US" sz="2000" b="0">
                <a:solidFill>
                  <a:srgbClr val="0000CC"/>
                </a:solidFill>
              </a:rPr>
              <a:t> </a:t>
            </a:r>
            <a:r>
              <a:rPr lang="en-US" altLang="en-US" sz="2000" b="0">
                <a:solidFill>
                  <a:srgbClr val="0000CC"/>
                </a:solidFill>
              </a:rPr>
              <a:t>a hot plate in air.</a:t>
            </a:r>
          </a:p>
        </p:txBody>
      </p:sp>
      <p:sp>
        <p:nvSpPr>
          <p:cNvPr id="7173" name="Rectangle 4"/>
          <p:cNvSpPr>
            <a:spLocks noChangeArrowheads="1"/>
          </p:cNvSpPr>
          <p:nvPr/>
        </p:nvSpPr>
        <p:spPr bwMode="auto">
          <a:xfrm>
            <a:off x="685800" y="228600"/>
            <a:ext cx="6477000" cy="1387475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0000"/>
              </a:spcBef>
              <a:spcAft>
                <a:spcPct val="15000"/>
              </a:spcAft>
            </a:pPr>
            <a:r>
              <a:rPr lang="en-US" altLang="en-US" sz="2000" b="0"/>
              <a:t>In natural convection, no blowers are used, and</a:t>
            </a:r>
            <a:r>
              <a:rPr lang="tr-TR" altLang="en-US" sz="2000" b="0"/>
              <a:t> </a:t>
            </a:r>
            <a:r>
              <a:rPr lang="en-US" altLang="en-US" sz="2000" b="0"/>
              <a:t>therefore the flow rate cannot be controlled externally. </a:t>
            </a:r>
            <a:endParaRPr lang="tr-TR" altLang="en-US" sz="2000" b="0"/>
          </a:p>
          <a:p>
            <a:pPr eaLnBrk="1" hangingPunct="1">
              <a:spcBef>
                <a:spcPct val="10000"/>
              </a:spcBef>
              <a:spcAft>
                <a:spcPct val="15000"/>
              </a:spcAft>
            </a:pPr>
            <a:r>
              <a:rPr lang="en-US" altLang="en-US" sz="2000" b="0"/>
              <a:t>The flow rate in this</a:t>
            </a:r>
            <a:r>
              <a:rPr lang="tr-TR" altLang="en-US" sz="2000" b="0"/>
              <a:t> </a:t>
            </a:r>
            <a:r>
              <a:rPr lang="en-US" altLang="en-US" sz="2000" b="0"/>
              <a:t>case is established by the dynamic balance of </a:t>
            </a:r>
            <a:r>
              <a:rPr lang="en-US" altLang="en-US" sz="2000" b="0" i="1">
                <a:solidFill>
                  <a:srgbClr val="CC00CC"/>
                </a:solidFill>
              </a:rPr>
              <a:t>buoyancy</a:t>
            </a:r>
            <a:r>
              <a:rPr lang="en-US" altLang="en-US" sz="2000" b="0" i="1"/>
              <a:t> </a:t>
            </a:r>
            <a:r>
              <a:rPr lang="en-US" altLang="en-US" sz="2000" b="0"/>
              <a:t>and </a:t>
            </a:r>
            <a:r>
              <a:rPr lang="en-US" altLang="en-US" sz="2000" b="0" i="1">
                <a:solidFill>
                  <a:srgbClr val="CC00CC"/>
                </a:solidFill>
              </a:rPr>
              <a:t>friction</a:t>
            </a:r>
            <a:r>
              <a:rPr lang="en-US" altLang="en-US" sz="2000" b="0" i="1"/>
              <a:t>.</a:t>
            </a:r>
          </a:p>
        </p:txBody>
      </p:sp>
      <p:sp>
        <p:nvSpPr>
          <p:cNvPr id="7174" name="Rectangle 5"/>
          <p:cNvSpPr>
            <a:spLocks noChangeArrowheads="1"/>
          </p:cNvSpPr>
          <p:nvPr/>
        </p:nvSpPr>
        <p:spPr bwMode="auto">
          <a:xfrm>
            <a:off x="685800" y="1905000"/>
            <a:ext cx="3733800" cy="393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5000"/>
              </a:spcBef>
              <a:spcAft>
                <a:spcPct val="15000"/>
              </a:spcAft>
            </a:pPr>
            <a:r>
              <a:rPr lang="en-US" altLang="en-US" sz="2000" b="0"/>
              <a:t>An interferometer produces a map of interference</a:t>
            </a:r>
            <a:r>
              <a:rPr lang="tr-TR" altLang="en-US" sz="2000" b="0"/>
              <a:t> </a:t>
            </a:r>
            <a:r>
              <a:rPr lang="en-US" altLang="en-US" sz="2000" b="0"/>
              <a:t>fringes, which can be interpreted as lines of </a:t>
            </a:r>
            <a:r>
              <a:rPr lang="en-US" altLang="en-US" sz="2000" b="0" i="1"/>
              <a:t>constant temperature</a:t>
            </a:r>
            <a:r>
              <a:rPr lang="tr-TR" altLang="en-US" sz="2000" b="0" i="1"/>
              <a:t>.</a:t>
            </a:r>
            <a:endParaRPr lang="en-US" altLang="en-US" sz="2000" b="0"/>
          </a:p>
          <a:p>
            <a:pPr eaLnBrk="1" hangingPunct="1">
              <a:spcBef>
                <a:spcPct val="15000"/>
              </a:spcBef>
              <a:spcAft>
                <a:spcPct val="15000"/>
              </a:spcAft>
            </a:pPr>
            <a:r>
              <a:rPr lang="en-US" altLang="en-US" sz="2000" b="0">
                <a:solidFill>
                  <a:srgbClr val="CC00CC"/>
                </a:solidFill>
              </a:rPr>
              <a:t>The smooth and parallel lines in (</a:t>
            </a:r>
            <a:r>
              <a:rPr lang="en-US" altLang="en-US" sz="2000" b="0" i="1">
                <a:solidFill>
                  <a:srgbClr val="CC00CC"/>
                </a:solidFill>
              </a:rPr>
              <a:t>a</a:t>
            </a:r>
            <a:r>
              <a:rPr lang="en-US" altLang="en-US" sz="2000" b="0">
                <a:solidFill>
                  <a:srgbClr val="CC00CC"/>
                </a:solidFill>
              </a:rPr>
              <a:t>) indicate that the flow is</a:t>
            </a:r>
            <a:r>
              <a:rPr lang="tr-TR" altLang="en-US" sz="2000" b="0">
                <a:solidFill>
                  <a:srgbClr val="CC00CC"/>
                </a:solidFill>
              </a:rPr>
              <a:t> </a:t>
            </a:r>
            <a:r>
              <a:rPr lang="en-US" altLang="en-US" sz="2000" b="0" i="1">
                <a:solidFill>
                  <a:srgbClr val="CC00CC"/>
                </a:solidFill>
              </a:rPr>
              <a:t>laminar, </a:t>
            </a:r>
            <a:r>
              <a:rPr lang="en-US" altLang="en-US" sz="2000" b="0">
                <a:solidFill>
                  <a:srgbClr val="CC00CC"/>
                </a:solidFill>
              </a:rPr>
              <a:t>whereas the eddies and</a:t>
            </a:r>
            <a:r>
              <a:rPr lang="tr-TR" altLang="en-US" sz="2000" b="0">
                <a:solidFill>
                  <a:srgbClr val="CC00CC"/>
                </a:solidFill>
              </a:rPr>
              <a:t> </a:t>
            </a:r>
            <a:r>
              <a:rPr lang="en-US" altLang="en-US" sz="2000" b="0">
                <a:solidFill>
                  <a:srgbClr val="CC00CC"/>
                </a:solidFill>
              </a:rPr>
              <a:t>irregularities in (</a:t>
            </a:r>
            <a:r>
              <a:rPr lang="en-US" altLang="en-US" sz="2000" b="0" i="1">
                <a:solidFill>
                  <a:srgbClr val="CC00CC"/>
                </a:solidFill>
              </a:rPr>
              <a:t>b</a:t>
            </a:r>
            <a:r>
              <a:rPr lang="en-US" altLang="en-US" sz="2000" b="0">
                <a:solidFill>
                  <a:srgbClr val="CC00CC"/>
                </a:solidFill>
              </a:rPr>
              <a:t>) indicate that the flow is</a:t>
            </a:r>
            <a:r>
              <a:rPr lang="tr-TR" altLang="en-US" sz="2000" b="0">
                <a:solidFill>
                  <a:srgbClr val="CC00CC"/>
                </a:solidFill>
              </a:rPr>
              <a:t> </a:t>
            </a:r>
            <a:r>
              <a:rPr lang="en-US" altLang="en-US" sz="2000" b="0" i="1">
                <a:solidFill>
                  <a:srgbClr val="CC00CC"/>
                </a:solidFill>
              </a:rPr>
              <a:t>turbulent. </a:t>
            </a:r>
            <a:endParaRPr lang="tr-TR" altLang="en-US" sz="2000" b="0" i="1">
              <a:solidFill>
                <a:srgbClr val="CC00CC"/>
              </a:solidFill>
            </a:endParaRPr>
          </a:p>
          <a:p>
            <a:pPr eaLnBrk="1" hangingPunct="1">
              <a:spcBef>
                <a:spcPct val="15000"/>
              </a:spcBef>
              <a:spcAft>
                <a:spcPct val="15000"/>
              </a:spcAft>
            </a:pPr>
            <a:r>
              <a:rPr lang="tr-TR" altLang="en-US" sz="2000" b="0"/>
              <a:t>T</a:t>
            </a:r>
            <a:r>
              <a:rPr lang="en-US" altLang="en-US" sz="2000" b="0"/>
              <a:t>he lines are closest near the surface,</a:t>
            </a:r>
            <a:r>
              <a:rPr lang="tr-TR" altLang="en-US" sz="2000" b="0"/>
              <a:t> </a:t>
            </a:r>
            <a:r>
              <a:rPr lang="en-US" altLang="en-US" sz="2000" b="0"/>
              <a:t>indicating a </a:t>
            </a:r>
            <a:r>
              <a:rPr lang="en-US" altLang="en-US" sz="2000" b="0" i="1"/>
              <a:t>higher</a:t>
            </a:r>
            <a:r>
              <a:rPr lang="tr-TR" altLang="en-US" sz="2000" b="0" i="1"/>
              <a:t> </a:t>
            </a:r>
            <a:r>
              <a:rPr lang="en-US" altLang="en-US" sz="2000" b="0" i="1"/>
              <a:t>temperature gradient.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C1A7FC7C-7FAB-40A8-96AA-16FD8AFE760E}" type="slidenum">
              <a:rPr lang="en-US" altLang="en-US" b="0"/>
              <a:pPr eaLnBrk="1" hangingPunct="1"/>
              <a:t>9</a:t>
            </a:fld>
            <a:endParaRPr lang="en-US" altLang="en-US" b="0"/>
          </a:p>
        </p:txBody>
      </p:sp>
      <p:sp>
        <p:nvSpPr>
          <p:cNvPr id="8195" name="Rectangle 2"/>
          <p:cNvSpPr>
            <a:spLocks noChangeArrowheads="1"/>
          </p:cNvSpPr>
          <p:nvPr/>
        </p:nvSpPr>
        <p:spPr bwMode="auto">
          <a:xfrm>
            <a:off x="228600" y="152400"/>
            <a:ext cx="8763000" cy="46196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en-US" sz="2400">
                <a:solidFill>
                  <a:srgbClr val="FF0000"/>
                </a:solidFill>
              </a:rPr>
              <a:t>20-2 </a:t>
            </a:r>
            <a:r>
              <a:rPr lang="en-US" altLang="en-US" sz="2400">
                <a:solidFill>
                  <a:srgbClr val="FF0000"/>
                </a:solidFill>
              </a:rPr>
              <a:t>EQUATION OF MOTION AND THE</a:t>
            </a:r>
            <a:r>
              <a:rPr lang="tr-TR" altLang="en-US" sz="2400">
                <a:solidFill>
                  <a:srgbClr val="FF0000"/>
                </a:solidFill>
              </a:rPr>
              <a:t> </a:t>
            </a:r>
            <a:r>
              <a:rPr lang="en-US" altLang="en-US" sz="2400">
                <a:solidFill>
                  <a:srgbClr val="FF0000"/>
                </a:solidFill>
              </a:rPr>
              <a:t>GRASHOF NUMBER</a:t>
            </a:r>
          </a:p>
        </p:txBody>
      </p:sp>
      <p:pic>
        <p:nvPicPr>
          <p:cNvPr id="819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762000"/>
            <a:ext cx="3279775" cy="598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7" name="Rectangle 4"/>
          <p:cNvSpPr>
            <a:spLocks noChangeArrowheads="1"/>
          </p:cNvSpPr>
          <p:nvPr/>
        </p:nvSpPr>
        <p:spPr bwMode="auto">
          <a:xfrm>
            <a:off x="3657600" y="5334000"/>
            <a:ext cx="3505200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b="0">
                <a:solidFill>
                  <a:srgbClr val="0000CC"/>
                </a:solidFill>
              </a:rPr>
              <a:t>Typical velocity and temperature</a:t>
            </a:r>
            <a:r>
              <a:rPr lang="tr-TR" altLang="en-US" b="0">
                <a:solidFill>
                  <a:srgbClr val="0000CC"/>
                </a:solidFill>
              </a:rPr>
              <a:t> </a:t>
            </a:r>
            <a:r>
              <a:rPr lang="en-US" altLang="en-US" b="0">
                <a:solidFill>
                  <a:srgbClr val="0000CC"/>
                </a:solidFill>
              </a:rPr>
              <a:t>profiles for natural convection flow</a:t>
            </a:r>
            <a:r>
              <a:rPr lang="tr-TR" altLang="en-US" b="0">
                <a:solidFill>
                  <a:srgbClr val="0000CC"/>
                </a:solidFill>
              </a:rPr>
              <a:t> </a:t>
            </a:r>
            <a:r>
              <a:rPr lang="en-US" altLang="en-US" b="0">
                <a:solidFill>
                  <a:srgbClr val="0000CC"/>
                </a:solidFill>
              </a:rPr>
              <a:t>over a hot vertical plate at temperature</a:t>
            </a:r>
            <a:r>
              <a:rPr lang="tr-TR" altLang="en-US" b="0">
                <a:solidFill>
                  <a:srgbClr val="0000CC"/>
                </a:solidFill>
              </a:rPr>
              <a:t> </a:t>
            </a:r>
            <a:r>
              <a:rPr lang="en-US" altLang="en-US" b="0" i="1">
                <a:solidFill>
                  <a:srgbClr val="0000CC"/>
                </a:solidFill>
              </a:rPr>
              <a:t>T</a:t>
            </a:r>
            <a:r>
              <a:rPr lang="en-US" altLang="en-US" b="0" i="1" baseline="-25000">
                <a:solidFill>
                  <a:srgbClr val="0000CC"/>
                </a:solidFill>
              </a:rPr>
              <a:t>s</a:t>
            </a:r>
            <a:r>
              <a:rPr lang="en-US" altLang="en-US" b="0" i="1">
                <a:solidFill>
                  <a:srgbClr val="0000CC"/>
                </a:solidFill>
              </a:rPr>
              <a:t> </a:t>
            </a:r>
            <a:r>
              <a:rPr lang="en-US" altLang="en-US" b="0">
                <a:solidFill>
                  <a:srgbClr val="0000CC"/>
                </a:solidFill>
              </a:rPr>
              <a:t>inserted in a fluid at temperature </a:t>
            </a:r>
            <a:r>
              <a:rPr lang="en-US" altLang="en-US" b="0" i="1">
                <a:solidFill>
                  <a:srgbClr val="0000CC"/>
                </a:solidFill>
              </a:rPr>
              <a:t>T</a:t>
            </a:r>
            <a:r>
              <a:rPr lang="en-US" altLang="en-US" b="0" baseline="-25000">
                <a:solidFill>
                  <a:srgbClr val="0000CC"/>
                </a:solidFill>
                <a:sym typeface="Symbol" panose="05050102010706020507" pitchFamily="18" charset="2"/>
              </a:rPr>
              <a:t></a:t>
            </a:r>
            <a:r>
              <a:rPr lang="tr-TR" altLang="en-US" b="0" i="1">
                <a:solidFill>
                  <a:srgbClr val="0000CC"/>
                </a:solidFill>
                <a:sym typeface="Symbol" panose="05050102010706020507" pitchFamily="18" charset="2"/>
              </a:rPr>
              <a:t>.</a:t>
            </a:r>
            <a:endParaRPr lang="en-US" altLang="en-US" b="0">
              <a:solidFill>
                <a:srgbClr val="0000CC"/>
              </a:solidFill>
            </a:endParaRPr>
          </a:p>
        </p:txBody>
      </p:sp>
      <p:sp>
        <p:nvSpPr>
          <p:cNvPr id="8198" name="Rectangle 5"/>
          <p:cNvSpPr>
            <a:spLocks noChangeArrowheads="1"/>
          </p:cNvSpPr>
          <p:nvPr/>
        </p:nvSpPr>
        <p:spPr bwMode="auto">
          <a:xfrm>
            <a:off x="3962400" y="762000"/>
            <a:ext cx="4343400" cy="437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0000"/>
              </a:spcBef>
              <a:spcAft>
                <a:spcPct val="10000"/>
              </a:spcAft>
            </a:pPr>
            <a:r>
              <a:rPr lang="en-US" altLang="en-US" b="0"/>
              <a:t>The thickness of the boundary layer increases in the flow direction. </a:t>
            </a:r>
          </a:p>
          <a:p>
            <a:pPr eaLnBrk="1" hangingPunct="1">
              <a:spcBef>
                <a:spcPct val="10000"/>
              </a:spcBef>
              <a:spcAft>
                <a:spcPct val="10000"/>
              </a:spcAft>
            </a:pPr>
            <a:r>
              <a:rPr lang="en-US" altLang="en-US" b="0">
                <a:solidFill>
                  <a:srgbClr val="CC00CC"/>
                </a:solidFill>
              </a:rPr>
              <a:t>Unlike forced convection, the fluid velocity is </a:t>
            </a:r>
            <a:r>
              <a:rPr lang="en-US" altLang="en-US" b="0" i="1">
                <a:solidFill>
                  <a:srgbClr val="CC00CC"/>
                </a:solidFill>
              </a:rPr>
              <a:t>zero </a:t>
            </a:r>
            <a:r>
              <a:rPr lang="en-US" altLang="en-US" b="0">
                <a:solidFill>
                  <a:srgbClr val="CC00CC"/>
                </a:solidFill>
              </a:rPr>
              <a:t>at the outer edge of the velocity boundary layer as well as at the surface of the plate.</a:t>
            </a:r>
          </a:p>
          <a:p>
            <a:pPr eaLnBrk="1" hangingPunct="1">
              <a:spcBef>
                <a:spcPct val="10000"/>
              </a:spcBef>
              <a:spcAft>
                <a:spcPct val="10000"/>
              </a:spcAft>
            </a:pPr>
            <a:r>
              <a:rPr lang="en-US" altLang="en-US" b="0"/>
              <a:t>At the surface, the fluid temperature is equal to the plate temperature, and gradually decreases to the temperature of the surrounding fluid at a distance sufficiently far from the surface.</a:t>
            </a:r>
          </a:p>
          <a:p>
            <a:pPr eaLnBrk="1" hangingPunct="1">
              <a:spcBef>
                <a:spcPct val="10000"/>
              </a:spcBef>
              <a:spcAft>
                <a:spcPct val="10000"/>
              </a:spcAft>
            </a:pPr>
            <a:r>
              <a:rPr lang="en-US" altLang="en-US" b="0">
                <a:solidFill>
                  <a:srgbClr val="CC00CC"/>
                </a:solidFill>
              </a:rPr>
              <a:t>In the case of </a:t>
            </a:r>
            <a:r>
              <a:rPr lang="en-US" altLang="en-US" b="0" i="1">
                <a:solidFill>
                  <a:srgbClr val="CC00CC"/>
                </a:solidFill>
              </a:rPr>
              <a:t>cold surfaces, </a:t>
            </a:r>
            <a:r>
              <a:rPr lang="en-US" altLang="en-US" b="0">
                <a:solidFill>
                  <a:srgbClr val="CC00CC"/>
                </a:solidFill>
              </a:rPr>
              <a:t>the shape of the velocity and temperature profiles remains the same but their direction is reversed.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3770</TotalTime>
  <Words>2606</Words>
  <Application>Microsoft Office PowerPoint</Application>
  <PresentationFormat>On-screen Show (4:3)</PresentationFormat>
  <Paragraphs>243</Paragraphs>
  <Slides>35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3" baseType="lpstr">
      <vt:lpstr>Arial</vt:lpstr>
      <vt:lpstr>Wingdings</vt:lpstr>
      <vt:lpstr>Arial Black</vt:lpstr>
      <vt:lpstr>Times New Roman</vt:lpstr>
      <vt:lpstr>Tahoma</vt:lpstr>
      <vt:lpstr>Verdana</vt:lpstr>
      <vt:lpstr>Symbol</vt:lpstr>
      <vt:lpstr>Default Design</vt:lpstr>
      <vt:lpstr>Chapter 20 NATURAL CONVECTION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Rayleigh Number, Ra=Gr.Pr</vt:lpstr>
      <vt:lpstr>Forced vs Natural Convection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Natural Convection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Summary</vt:lpstr>
    </vt:vector>
  </TitlesOfParts>
  <Company>DC-UOIT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1  INTRODUCTION AND BASIC CONCEPTS</dc:title>
  <dc:creator>WinXP Tablet</dc:creator>
  <cp:lastModifiedBy>Mohsin</cp:lastModifiedBy>
  <cp:revision>1031</cp:revision>
  <dcterms:created xsi:type="dcterms:W3CDTF">2007-03-22T19:44:56Z</dcterms:created>
  <dcterms:modified xsi:type="dcterms:W3CDTF">2015-12-06T09:31:07Z</dcterms:modified>
</cp:coreProperties>
</file>