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683" r:id="rId2"/>
    <p:sldId id="708" r:id="rId3"/>
    <p:sldId id="684" r:id="rId4"/>
    <p:sldId id="689" r:id="rId5"/>
    <p:sldId id="699" r:id="rId6"/>
    <p:sldId id="550" r:id="rId7"/>
    <p:sldId id="558" r:id="rId8"/>
    <p:sldId id="557" r:id="rId9"/>
    <p:sldId id="692" r:id="rId10"/>
    <p:sldId id="705" r:id="rId11"/>
    <p:sldId id="690" r:id="rId12"/>
    <p:sldId id="691" r:id="rId13"/>
    <p:sldId id="556" r:id="rId14"/>
    <p:sldId id="555" r:id="rId15"/>
    <p:sldId id="554" r:id="rId16"/>
    <p:sldId id="610" r:id="rId17"/>
    <p:sldId id="693" r:id="rId18"/>
    <p:sldId id="609" r:id="rId19"/>
    <p:sldId id="694" r:id="rId20"/>
    <p:sldId id="695" r:id="rId21"/>
    <p:sldId id="688" r:id="rId22"/>
    <p:sldId id="685" r:id="rId23"/>
    <p:sldId id="686" r:id="rId24"/>
    <p:sldId id="706" r:id="rId25"/>
    <p:sldId id="696" r:id="rId26"/>
    <p:sldId id="697" r:id="rId27"/>
    <p:sldId id="627" r:id="rId28"/>
    <p:sldId id="630" r:id="rId29"/>
    <p:sldId id="631" r:id="rId30"/>
    <p:sldId id="632" r:id="rId31"/>
    <p:sldId id="633" r:id="rId32"/>
    <p:sldId id="634" r:id="rId33"/>
    <p:sldId id="698" r:id="rId34"/>
    <p:sldId id="640" r:id="rId35"/>
    <p:sldId id="641" r:id="rId36"/>
    <p:sldId id="642" r:id="rId37"/>
    <p:sldId id="643" r:id="rId38"/>
    <p:sldId id="701" r:id="rId39"/>
    <p:sldId id="651" r:id="rId40"/>
    <p:sldId id="653" r:id="rId41"/>
    <p:sldId id="656" r:id="rId42"/>
    <p:sldId id="657" r:id="rId43"/>
    <p:sldId id="658" r:id="rId44"/>
    <p:sldId id="659" r:id="rId45"/>
    <p:sldId id="660" r:id="rId46"/>
    <p:sldId id="661" r:id="rId47"/>
    <p:sldId id="662" r:id="rId48"/>
    <p:sldId id="663" r:id="rId49"/>
    <p:sldId id="664" r:id="rId50"/>
    <p:sldId id="665" r:id="rId51"/>
    <p:sldId id="703" r:id="rId52"/>
    <p:sldId id="670" r:id="rId53"/>
    <p:sldId id="671" r:id="rId54"/>
    <p:sldId id="672" r:id="rId55"/>
    <p:sldId id="673" r:id="rId56"/>
    <p:sldId id="674" r:id="rId57"/>
    <p:sldId id="676" r:id="rId58"/>
    <p:sldId id="707" r:id="rId59"/>
    <p:sldId id="677" r:id="rId60"/>
    <p:sldId id="679" r:id="rId61"/>
    <p:sldId id="700" r:id="rId62"/>
    <p:sldId id="680" r:id="rId63"/>
    <p:sldId id="702" r:id="rId64"/>
    <p:sldId id="681" r:id="rId65"/>
    <p:sldId id="682" r:id="rId66"/>
    <p:sldId id="704" r:id="rId67"/>
    <p:sldId id="616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  <a:srgbClr val="B2B2B2"/>
    <a:srgbClr val="006600"/>
    <a:srgbClr val="33CC33"/>
    <a:srgbClr val="FF6600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6" autoAdjust="0"/>
    <p:restoredTop sz="94683" autoAdjust="0"/>
  </p:normalViewPr>
  <p:slideViewPr>
    <p:cSldViewPr>
      <p:cViewPr varScale="1">
        <p:scale>
          <a:sx n="70" d="100"/>
          <a:sy n="70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4E56DC6E-B5C7-40BA-A3BE-820F8C7134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265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3051852-D7D5-4C3B-97C8-FD24093A5B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14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688C63-611B-4077-ACF3-F10C2F7ED45A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0AA02E-5125-4081-907B-4ACC2DD9ABF9}" type="slidenum">
              <a:rPr lang="en-US" altLang="en-US" b="0" smtClean="0"/>
              <a:pPr/>
              <a:t>3</a:t>
            </a:fld>
            <a:endParaRPr lang="en-US" altLang="en-US" b="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63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B518F4-B8AA-43A8-BA24-476ECBFDC43E}" type="slidenum">
              <a:rPr lang="en-US" altLang="en-US" b="0" smtClean="0"/>
              <a:pPr/>
              <a:t>20</a:t>
            </a:fld>
            <a:endParaRPr lang="en-US" altLang="en-US" b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60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1CA9F4-0BAC-43E9-AE7B-2CF0D75D02C3}" type="slidenum">
              <a:rPr lang="en-US" altLang="en-US" b="0" smtClean="0"/>
              <a:pPr/>
              <a:t>21</a:t>
            </a:fld>
            <a:endParaRPr lang="en-US" altLang="en-US" b="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51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E99A92-80C8-4C47-9159-5A57C8031753}" type="slidenum">
              <a:rPr lang="en-US" altLang="en-US" b="0" smtClean="0"/>
              <a:pPr/>
              <a:t>22</a:t>
            </a:fld>
            <a:endParaRPr lang="en-US" altLang="en-US" b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5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80B161-54D4-4F16-A821-52D0E7EC3C70}" type="slidenum">
              <a:rPr lang="en-US" altLang="en-US" b="0" smtClean="0"/>
              <a:pPr/>
              <a:t>23</a:t>
            </a:fld>
            <a:endParaRPr lang="en-US" altLang="en-US" b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3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A86C03-0E14-4BD6-9903-AC59972D99C4}" type="slidenum">
              <a:rPr lang="en-US" altLang="en-US" smtClean="0"/>
              <a:pPr>
                <a:spcBef>
                  <a:spcPct val="0"/>
                </a:spcBef>
              </a:pPr>
              <a:t>67</a:t>
            </a:fld>
            <a:endParaRPr lang="en-US" altLang="en-US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73A20DE-22AC-449E-A7BC-490FBB93787F}" type="slidenum">
              <a:rPr lang="en-US" altLang="en-US" b="0"/>
              <a:pPr algn="r" eaLnBrk="1" hangingPunct="1">
                <a:spcBef>
                  <a:spcPct val="0"/>
                </a:spcBef>
              </a:pPr>
              <a:t>67</a:t>
            </a:fld>
            <a:endParaRPr lang="en-US" altLang="en-US" b="0"/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2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FFABD-2F4E-468D-823A-FCF6EE0AF1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0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44AF1-C056-4BAD-BF46-C0F0C094F9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38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DCB89-B1E6-40A6-BDE0-E3F6D6AAA5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092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0FA0-9DCE-455C-B6C2-031A47B83DD7}" type="datetime1">
              <a:rPr lang="en-US"/>
              <a:pPr>
                <a:defRPr/>
              </a:pPr>
              <a:t>5/8/2016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F91CA-C53E-42E4-A9BC-D06C631F2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0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A83CA-D17C-4069-9ACF-83316B7FC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33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E8020-0634-4A96-BCF5-0B5F6AE06C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06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AD8D7-987D-4A67-8F05-14F8AC6774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66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292D1-43AE-47B8-A4AF-0530A125D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37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8D655-DD6A-4293-AEFB-AEDFD34BCA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4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23A31-5AFD-4A0E-AB5E-FC7A2D500B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06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3D4B4-6416-4BDE-A2DC-02BDFE51E1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5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72A8D-63FE-4660-9CDF-4BECE83346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829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590A408F-69A2-424E-955A-4D7213D825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png"/><Relationship Id="rId5" Type="http://schemas.openxmlformats.org/officeDocument/2006/relationships/image" Target="../media/image32.wmf"/><Relationship Id="rId10" Type="http://schemas.openxmlformats.org/officeDocument/2006/relationships/image" Target="../media/image34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pn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wmf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wmf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image" Target="../media/image69.png"/><Relationship Id="rId7" Type="http://schemas.openxmlformats.org/officeDocument/2006/relationships/image" Target="../media/image73.wmf"/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wmf"/><Relationship Id="rId4" Type="http://schemas.openxmlformats.org/officeDocument/2006/relationships/image" Target="../media/image100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3" Type="http://schemas.openxmlformats.org/officeDocument/2006/relationships/image" Target="../media/image103.wmf"/><Relationship Id="rId7" Type="http://schemas.openxmlformats.org/officeDocument/2006/relationships/image" Target="../media/image107.wmf"/><Relationship Id="rId2" Type="http://schemas.openxmlformats.org/officeDocument/2006/relationships/image" Target="../media/image10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wmf"/><Relationship Id="rId4" Type="http://schemas.openxmlformats.org/officeDocument/2006/relationships/image" Target="../media/image104.wmf"/><Relationship Id="rId9" Type="http://schemas.openxmlformats.org/officeDocument/2006/relationships/image" Target="../media/image109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02.wmf"/><Relationship Id="rId7" Type="http://schemas.openxmlformats.org/officeDocument/2006/relationships/image" Target="../media/image117.wmf"/><Relationship Id="rId2" Type="http://schemas.openxmlformats.org/officeDocument/2006/relationships/image" Target="../media/image11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wmf"/><Relationship Id="rId5" Type="http://schemas.openxmlformats.org/officeDocument/2006/relationships/image" Target="../media/image115.wmf"/><Relationship Id="rId4" Type="http://schemas.openxmlformats.org/officeDocument/2006/relationships/image" Target="../media/image114.wmf"/><Relationship Id="rId9" Type="http://schemas.openxmlformats.org/officeDocument/2006/relationships/image" Target="../media/image119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wmf"/><Relationship Id="rId3" Type="http://schemas.openxmlformats.org/officeDocument/2006/relationships/image" Target="../media/image124.wmf"/><Relationship Id="rId7" Type="http://schemas.openxmlformats.org/officeDocument/2006/relationships/image" Target="../media/image128.wmf"/><Relationship Id="rId2" Type="http://schemas.openxmlformats.org/officeDocument/2006/relationships/image" Target="../media/image12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wmf"/><Relationship Id="rId5" Type="http://schemas.openxmlformats.org/officeDocument/2006/relationships/image" Target="../media/image126.png"/><Relationship Id="rId4" Type="http://schemas.openxmlformats.org/officeDocument/2006/relationships/image" Target="../media/image125.wmf"/><Relationship Id="rId9" Type="http://schemas.openxmlformats.org/officeDocument/2006/relationships/image" Target="../media/image13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3" Type="http://schemas.openxmlformats.org/officeDocument/2006/relationships/image" Target="../media/image132.png"/><Relationship Id="rId7" Type="http://schemas.openxmlformats.org/officeDocument/2006/relationships/image" Target="../media/image136.wmf"/><Relationship Id="rId2" Type="http://schemas.openxmlformats.org/officeDocument/2006/relationships/image" Target="../media/image13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wmf"/><Relationship Id="rId5" Type="http://schemas.openxmlformats.org/officeDocument/2006/relationships/image" Target="../media/image134.png"/><Relationship Id="rId10" Type="http://schemas.openxmlformats.org/officeDocument/2006/relationships/image" Target="../media/image139.wmf"/><Relationship Id="rId4" Type="http://schemas.openxmlformats.org/officeDocument/2006/relationships/image" Target="../media/image133.wmf"/><Relationship Id="rId9" Type="http://schemas.openxmlformats.org/officeDocument/2006/relationships/image" Target="../media/image138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wmf"/><Relationship Id="rId2" Type="http://schemas.openxmlformats.org/officeDocument/2006/relationships/image" Target="../media/image140.w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image" Target="../media/image148.wmf"/><Relationship Id="rId7" Type="http://schemas.openxmlformats.org/officeDocument/2006/relationships/image" Target="../media/image152.wmf"/><Relationship Id="rId2" Type="http://schemas.openxmlformats.org/officeDocument/2006/relationships/image" Target="../media/image14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wmf"/><Relationship Id="rId5" Type="http://schemas.openxmlformats.org/officeDocument/2006/relationships/image" Target="../media/image150.png"/><Relationship Id="rId4" Type="http://schemas.openxmlformats.org/officeDocument/2006/relationships/image" Target="../media/image149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wmf"/><Relationship Id="rId2" Type="http://schemas.openxmlformats.org/officeDocument/2006/relationships/image" Target="../media/image16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5" Type="http://schemas.openxmlformats.org/officeDocument/2006/relationships/image" Target="../media/image166.wmf"/><Relationship Id="rId4" Type="http://schemas.openxmlformats.org/officeDocument/2006/relationships/image" Target="../media/image165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133600"/>
            <a:ext cx="7620000" cy="2057400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altLang="en-US" sz="3200" b="0" dirty="0" smtClean="0">
                <a:latin typeface="Arial Black" panose="020B0A04020102020204" pitchFamily="34" charset="0"/>
              </a:rPr>
              <a:t>FORCED CONVECTION</a:t>
            </a:r>
            <a:endParaRPr lang="en-US" altLang="en-US" sz="3200" dirty="0" smtClean="0">
              <a:latin typeface="Arial Black" panose="020B0A04020102020204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012825" y="6202363"/>
            <a:ext cx="42533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 smtClean="0">
                <a:cs typeface="Times New Roman" panose="02020603050405020304" pitchFamily="18" charset="0"/>
              </a:rPr>
              <a:t>The </a:t>
            </a:r>
            <a:r>
              <a:rPr lang="en-US" altLang="en-US" sz="1200" dirty="0">
                <a:cs typeface="Times New Roman" panose="02020603050405020304" pitchFamily="18" charset="0"/>
              </a:rPr>
              <a:t>McGraw-Hill Companies, Inc</a:t>
            </a:r>
            <a:r>
              <a:rPr lang="en-US" altLang="en-US" sz="1200" dirty="0" smtClean="0">
                <a:cs typeface="Times New Roman" panose="02020603050405020304" pitchFamily="18" charset="0"/>
              </a:rPr>
              <a:t>., John Wiley and Sons</a:t>
            </a:r>
            <a:endParaRPr lang="en-US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5125" name="Rectangle 3"/>
          <p:cNvSpPr txBox="1">
            <a:spLocks noChangeArrowheads="1"/>
          </p:cNvSpPr>
          <p:nvPr/>
        </p:nvSpPr>
        <p:spPr bwMode="auto">
          <a:xfrm>
            <a:off x="1371600" y="5029200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2000" b="0" dirty="0">
                <a:solidFill>
                  <a:schemeClr val="bg2"/>
                </a:solidFill>
                <a:latin typeface="Verdana" panose="020B0604030504040204" pitchFamily="34" charset="0"/>
              </a:rPr>
              <a:t>Lecture slides by</a:t>
            </a: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1600" b="0" dirty="0">
                <a:solidFill>
                  <a:srgbClr val="990000"/>
                </a:solidFill>
                <a:latin typeface="Verdana" panose="020B0604030504040204" pitchFamily="34" charset="0"/>
              </a:rPr>
              <a:t>Mehmet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Kanoğlu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, Mohsin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Mohd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1600" b="0" dirty="0" err="1" smtClean="0">
                <a:solidFill>
                  <a:srgbClr val="990000"/>
                </a:solidFill>
                <a:latin typeface="Verdana" panose="020B0604030504040204" pitchFamily="34" charset="0"/>
              </a:rPr>
              <a:t>Sies</a:t>
            </a:r>
            <a:r>
              <a:rPr lang="en-US" altLang="en-US" sz="1600" b="0" dirty="0" smtClean="0">
                <a:solidFill>
                  <a:srgbClr val="990000"/>
                </a:solidFill>
                <a:latin typeface="Verdana" panose="020B0604030504040204" pitchFamily="34" charset="0"/>
              </a:rPr>
              <a:t> and others</a:t>
            </a:r>
            <a:endParaRPr lang="en-US" altLang="en-US" sz="1600" b="0" dirty="0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z="2800" dirty="0" smtClean="0">
                <a:latin typeface="Arial" pitchFamily="34" charset="0"/>
              </a:rPr>
              <a:t>Two approaches:</a:t>
            </a:r>
          </a:p>
          <a:p>
            <a:pPr lvl="1">
              <a:buFontTx/>
              <a:buChar char="–"/>
            </a:pPr>
            <a:r>
              <a:rPr lang="en-US" dirty="0" smtClean="0">
                <a:latin typeface="Arial" pitchFamily="34" charset="0"/>
              </a:rPr>
              <a:t>Experimental or </a:t>
            </a:r>
            <a:r>
              <a:rPr lang="en-US" u="sng" dirty="0" smtClean="0">
                <a:latin typeface="Arial" pitchFamily="34" charset="0"/>
              </a:rPr>
              <a:t>empirical</a:t>
            </a:r>
            <a:r>
              <a:rPr lang="en-US" dirty="0" smtClean="0">
                <a:latin typeface="Arial" pitchFamily="34" charset="0"/>
              </a:rPr>
              <a:t>: Experimental heat transfer measurements are correlated in terms of dimensionless parameters</a:t>
            </a:r>
          </a:p>
          <a:p>
            <a:pPr lvl="1">
              <a:buFontTx/>
              <a:buChar char="–"/>
            </a:pPr>
            <a:r>
              <a:rPr lang="en-US" u="sng" dirty="0" smtClean="0">
                <a:latin typeface="Arial" pitchFamily="34" charset="0"/>
              </a:rPr>
              <a:t>Theoretical</a:t>
            </a:r>
            <a:r>
              <a:rPr lang="en-US" dirty="0" smtClean="0">
                <a:latin typeface="Arial" pitchFamily="34" charset="0"/>
              </a:rPr>
              <a:t> approach: Solution of boundary layer equations.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63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FC03776-FAF0-41DD-A0D5-5D6B853220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11</a:t>
            </a:fld>
            <a:endParaRPr lang="en-US" altLang="en-US" sz="1400" smtClean="0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427413"/>
            <a:ext cx="7900988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615950" y="1277938"/>
            <a:ext cx="624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What is Velocity &amp; Thermal Boundary Layers ?</a:t>
            </a: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4" name="Arc 13"/>
          <p:cNvSpPr/>
          <p:nvPr/>
        </p:nvSpPr>
        <p:spPr>
          <a:xfrm rot="17026008" flipV="1">
            <a:off x="3029744" y="3229769"/>
            <a:ext cx="920750" cy="998538"/>
          </a:xfrm>
          <a:prstGeom prst="arc">
            <a:avLst>
              <a:gd name="adj1" fmla="val 17661979"/>
              <a:gd name="adj2" fmla="val 0"/>
            </a:avLst>
          </a:prstGeom>
          <a:noFill/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300" y="1714500"/>
            <a:ext cx="2428875" cy="17811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7411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544C5C-F0E4-40C3-854F-C31B3133E9A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539750" y="1239838"/>
            <a:ext cx="555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Velocity Boundary Layers – Physical meaning/features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1778000"/>
            <a:ext cx="40195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4311650"/>
            <a:ext cx="3373438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577850" y="1778000"/>
            <a:ext cx="4148138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A consequence of viscous effects associated with relative motion between a fluid and a surface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of the flow characterised by shear stresses and velocity gradients.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between the surface and the free stream whose </a:t>
            </a:r>
            <a:r>
              <a:rPr lang="en-GB" altLang="en-US" sz="1600">
                <a:solidFill>
                  <a:srgbClr val="FF0000"/>
                </a:solidFill>
              </a:rPr>
              <a:t>thickness, </a:t>
            </a:r>
            <a:r>
              <a:rPr lang="en-GB" altLang="en-US" sz="1600">
                <a:solidFill>
                  <a:srgbClr val="FF0000"/>
                </a:solidFill>
                <a:sym typeface="Symbol" panose="05050102010706020507" pitchFamily="18" charset="2"/>
              </a:rPr>
              <a:t> </a:t>
            </a:r>
            <a:r>
              <a:rPr lang="en-GB" altLang="en-US" sz="1600">
                <a:sym typeface="Symbol" panose="05050102010706020507" pitchFamily="18" charset="2"/>
              </a:rPr>
              <a:t>increases in the flow direction.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why does </a:t>
            </a:r>
            <a:r>
              <a:rPr lang="en-GB" altLang="en-US" sz="1600">
                <a:sym typeface="Symbol" panose="05050102010706020507" pitchFamily="18" charset="2"/>
              </a:rPr>
              <a:t> increase in the flow direction ?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sym typeface="Symbol" panose="05050102010706020507" pitchFamily="18" charset="2"/>
              </a:rPr>
              <a:t>- the viscous effects penetrate further into the free stream along the plate and  increases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>
                <a:sym typeface="Symbol" panose="05050102010706020507" pitchFamily="18" charset="2"/>
              </a:rPr>
              <a:t> Manifested by a surface shear stress, </a:t>
            </a:r>
            <a:r>
              <a:rPr lang="en-GB" altLang="en-US" sz="1600" baseline="-25000">
                <a:sym typeface="Symbol" panose="05050102010706020507" pitchFamily="18" charset="2"/>
              </a:rPr>
              <a:t>s</a:t>
            </a:r>
            <a:r>
              <a:rPr lang="en-GB" altLang="en-US" sz="1600">
                <a:sym typeface="Symbol" panose="05050102010706020507" pitchFamily="18" charset="2"/>
              </a:rPr>
              <a:t> that provides a drag force, F</a:t>
            </a:r>
            <a:r>
              <a:rPr lang="en-GB" altLang="en-US" sz="1600" baseline="-25000">
                <a:sym typeface="Symbol" panose="05050102010706020507" pitchFamily="18" charset="2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>
          <a:xfrm>
            <a:off x="5954713" y="3275013"/>
            <a:ext cx="1920875" cy="652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95B88CD-D1D8-4824-B766-801916C5736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13</a:t>
            </a:fld>
            <a:endParaRPr lang="en-US" altLang="en-US" sz="140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438400"/>
            <a:ext cx="393382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81000" y="5638800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a velocity profile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due to the no-slip condition as a fluid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flows over a blunt nose.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419600" y="5105400"/>
            <a:ext cx="4343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 fluid flowing over a stationary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surface comes to a complete stop 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because of the no-slip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condition.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81000" y="361950"/>
            <a:ext cx="80010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N</a:t>
            </a:r>
            <a:r>
              <a:rPr lang="en-US" altLang="en-US" sz="1800">
                <a:solidFill>
                  <a:srgbClr val="CC00CC"/>
                </a:solidFill>
              </a:rPr>
              <a:t>o-slip condition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tr-TR" altLang="en-US" sz="1800" b="0"/>
              <a:t>A</a:t>
            </a:r>
            <a:r>
              <a:rPr lang="en-US" altLang="en-US" sz="1800" b="0"/>
              <a:t> fluid in direct contact with a solid “sticks” to</a:t>
            </a:r>
            <a:r>
              <a:rPr lang="tr-TR" altLang="en-US" sz="1800" b="0"/>
              <a:t> </a:t>
            </a:r>
            <a:r>
              <a:rPr lang="en-US" altLang="en-US" sz="1800" b="0"/>
              <a:t>the surface due to viscous effects, and there is no slip.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B</a:t>
            </a:r>
            <a:r>
              <a:rPr lang="en-US" altLang="en-US" sz="1800">
                <a:solidFill>
                  <a:srgbClr val="CC00CC"/>
                </a:solidFill>
              </a:rPr>
              <a:t>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adjacent to the wall in which</a:t>
            </a:r>
            <a:r>
              <a:rPr lang="tr-TR" altLang="en-US" sz="1800" b="0"/>
              <a:t> </a:t>
            </a:r>
            <a:r>
              <a:rPr lang="en-US" altLang="en-US" sz="1800" b="0"/>
              <a:t>the viscous effects (and thus the velocity gradients) are significant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fluid property responsible for the no-slip condition</a:t>
            </a:r>
            <a:r>
              <a:rPr lang="tr-TR" altLang="en-US" sz="1800" b="0"/>
              <a:t> </a:t>
            </a:r>
            <a:r>
              <a:rPr lang="en-US" altLang="en-US" sz="1800" b="0"/>
              <a:t>and the development of the boundary layer is </a:t>
            </a:r>
            <a:r>
              <a:rPr lang="en-US" altLang="en-US" sz="1800" b="0" i="1">
                <a:solidFill>
                  <a:srgbClr val="CC00CC"/>
                </a:solidFill>
              </a:rPr>
              <a:t>viscosity</a:t>
            </a:r>
            <a:r>
              <a:rPr lang="en-US" altLang="en-US" sz="1800" b="0" i="1"/>
              <a:t>.</a:t>
            </a:r>
            <a:endParaRPr lang="en-US" altLang="en-US" sz="1800" b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2438400"/>
            <a:ext cx="423703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6F14726-43C7-431A-8C35-24B094816D9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14</a:t>
            </a:fld>
            <a:endParaRPr lang="en-US" altLang="en-US" sz="1400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1295400"/>
            <a:ext cx="4540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41608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5410200"/>
            <a:ext cx="4957762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457200" y="381000"/>
            <a:ext cx="7543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An implication of the no-slip condition is that heat transfer from the solid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to the fluid layer adjacent to the surface is by </a:t>
            </a:r>
            <a:r>
              <a:rPr lang="en-US" altLang="en-US" sz="1800" b="0" i="1">
                <a:solidFill>
                  <a:srgbClr val="CC00CC"/>
                </a:solidFill>
              </a:rPr>
              <a:t>pure conduction</a:t>
            </a:r>
            <a:r>
              <a:rPr lang="en-US" altLang="en-US" sz="1800" b="0" i="1">
                <a:solidFill>
                  <a:srgbClr val="3333FF"/>
                </a:solidFill>
              </a:rPr>
              <a:t>, </a:t>
            </a:r>
            <a:r>
              <a:rPr lang="en-US" altLang="en-US" sz="1800" b="0">
                <a:solidFill>
                  <a:srgbClr val="3333FF"/>
                </a:solidFill>
              </a:rPr>
              <a:t>since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the fluid layer is motionless, and can be expressed as</a:t>
            </a: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457200" y="22860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he determination of the </a:t>
            </a:r>
            <a:r>
              <a:rPr lang="en-US" altLang="en-US" sz="1800" b="0" i="1">
                <a:solidFill>
                  <a:srgbClr val="CC00CC"/>
                </a:solidFill>
              </a:rPr>
              <a:t>convection heat transfer coefficient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when the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temperature distribution within the fluid is known</a:t>
            </a: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533400" y="3962400"/>
            <a:ext cx="769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convection heat transfer coefficient, in general, varies along the flow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(or </a:t>
            </a:r>
            <a:r>
              <a:rPr lang="en-US" altLang="en-US" sz="1800" b="0" i="1">
                <a:solidFill>
                  <a:srgbClr val="3333FF"/>
                </a:solidFill>
              </a:rPr>
              <a:t>x</a:t>
            </a:r>
            <a:r>
              <a:rPr lang="en-US" altLang="en-US" sz="1800" b="0">
                <a:solidFill>
                  <a:srgbClr val="3333FF"/>
                </a:solidFill>
              </a:rPr>
              <a:t>-) direction. The </a:t>
            </a:r>
            <a:r>
              <a:rPr lang="en-US" altLang="en-US" sz="1800" b="0" i="1">
                <a:solidFill>
                  <a:srgbClr val="CC00CC"/>
                </a:solidFill>
              </a:rPr>
              <a:t>average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mean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 heat transfer coefficient for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 surface in such cases is determined by properly averaging the </a:t>
            </a:r>
            <a:r>
              <a:rPr lang="en-US" altLang="en-US" sz="1800" b="0" i="1">
                <a:solidFill>
                  <a:srgbClr val="CC00CC"/>
                </a:solidFill>
              </a:rPr>
              <a:t>local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transfer coefficients over the entire surface area 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length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4D16E85-276E-4525-9FFE-360E9F95637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04800" y="152400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Nusselt Number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8175"/>
            <a:ext cx="13176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1944688"/>
            <a:ext cx="14319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2420938"/>
            <a:ext cx="1506537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08200"/>
            <a:ext cx="2986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5789613"/>
            <a:ext cx="3657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Heat transfer through a fluid layer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of thickness </a:t>
            </a:r>
            <a:r>
              <a:rPr lang="en-US" altLang="en-US" sz="1800" b="0" i="1">
                <a:solidFill>
                  <a:srgbClr val="0000CC"/>
                </a:solidFill>
              </a:rPr>
              <a:t>L </a:t>
            </a:r>
            <a:r>
              <a:rPr lang="en-US" altLang="en-US" sz="1800" b="0">
                <a:solidFill>
                  <a:srgbClr val="0000CC"/>
                </a:solidFill>
              </a:rPr>
              <a:t>and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difference </a:t>
            </a:r>
            <a:r>
              <a:rPr lang="en-US" altLang="en-US" sz="1800" b="0">
                <a:solidFill>
                  <a:srgbClr val="00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0000CC"/>
                </a:solidFill>
              </a:rPr>
              <a:t>T.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04800" y="609600"/>
            <a:ext cx="8305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In convection studies, it is common practice to nondimensionalize the governing equations and combine the variables, which group together into </a:t>
            </a:r>
            <a:r>
              <a:rPr lang="en-US" altLang="en-US" sz="1800" b="0" i="1"/>
              <a:t>dimensionless numbers </a:t>
            </a:r>
            <a:r>
              <a:rPr lang="en-US" altLang="en-US" sz="1800" b="0"/>
              <a:t>in order to reduce the number of total variables.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Nusselt number:</a:t>
            </a:r>
            <a:r>
              <a:rPr lang="en-US" altLang="en-US" sz="1800" b="0" i="1"/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Dimensionless convection heat transfer coefficient</a:t>
            </a:r>
            <a:endParaRPr lang="en-US" altLang="en-US" sz="1800" b="0">
              <a:solidFill>
                <a:srgbClr val="3333FF"/>
              </a:solidFill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04800" y="26670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3333FF"/>
                </a:solidFill>
              </a:rPr>
              <a:t>L</a:t>
            </a:r>
            <a:r>
              <a:rPr lang="en-US" altLang="en-US" sz="180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 characteristic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length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4191000" y="3416300"/>
            <a:ext cx="4114800" cy="2984500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Nusselt number represents the</a:t>
            </a:r>
            <a:r>
              <a:rPr lang="tr-TR" altLang="en-US" sz="1800" b="0"/>
              <a:t> </a:t>
            </a:r>
            <a:r>
              <a:rPr lang="en-US" altLang="en-US" sz="1800" b="0"/>
              <a:t>enhancement of heat transfer through a</a:t>
            </a:r>
            <a:r>
              <a:rPr lang="tr-TR" altLang="en-US" sz="1800" b="0"/>
              <a:t> </a:t>
            </a:r>
            <a:r>
              <a:rPr lang="en-US" altLang="en-US" sz="1800" b="0"/>
              <a:t>fluid layer as a result of convection</a:t>
            </a:r>
            <a:r>
              <a:rPr lang="tr-TR" altLang="en-US" sz="1800" b="0"/>
              <a:t> </a:t>
            </a:r>
            <a:r>
              <a:rPr lang="en-US" altLang="en-US" sz="1800" b="0"/>
              <a:t>relative to conduction across the same fluid layer.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larger the Nusselt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number, the more effective the convection.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Nusselt number of </a:t>
            </a:r>
            <a:r>
              <a:rPr lang="en-US" altLang="en-US" sz="1800" b="0">
                <a:solidFill>
                  <a:srgbClr val="3333FF"/>
                </a:solidFill>
              </a:rPr>
              <a:t>Nu </a:t>
            </a:r>
            <a:r>
              <a:rPr lang="tr-TR" altLang="en-US" sz="1800" b="0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1</a:t>
            </a:r>
            <a:r>
              <a:rPr lang="en-US" altLang="en-US" sz="1800" b="0"/>
              <a:t> for</a:t>
            </a:r>
            <a:r>
              <a:rPr lang="tr-TR" altLang="en-US" sz="1800" b="0"/>
              <a:t> </a:t>
            </a:r>
            <a:r>
              <a:rPr lang="en-US" altLang="en-US" sz="1800" b="0"/>
              <a:t>a fluid layer represents heat transfer across the layer by pure conduction.</a:t>
            </a:r>
          </a:p>
        </p:txBody>
      </p:sp>
      <p:pic>
        <p:nvPicPr>
          <p:cNvPr id="20492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33725"/>
            <a:ext cx="355441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3A2B30F-9692-4272-9F7A-496E53EB47A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C6AB859-D709-4746-B4A0-95C7592D5081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b="0"/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533400" y="231775"/>
            <a:ext cx="247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Prandtl Number</a:t>
            </a:r>
          </a:p>
        </p:txBody>
      </p:sp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533400" y="685800"/>
            <a:ext cx="800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relative thickness of the velocity and the thermal boundary layers is</a:t>
            </a:r>
            <a:r>
              <a:rPr lang="tr-TR" altLang="en-US" sz="2000" b="0"/>
              <a:t> </a:t>
            </a:r>
            <a:r>
              <a:rPr lang="en-US" altLang="en-US" sz="2000" b="0"/>
              <a:t>best described by the </a:t>
            </a:r>
            <a:r>
              <a:rPr lang="en-US" altLang="en-US" sz="2000" b="0" i="1">
                <a:solidFill>
                  <a:srgbClr val="3333FF"/>
                </a:solidFill>
              </a:rPr>
              <a:t>dimensionless</a:t>
            </a:r>
            <a:r>
              <a:rPr lang="en-US" altLang="en-US" sz="2000" b="0" i="1"/>
              <a:t> </a:t>
            </a:r>
            <a:r>
              <a:rPr lang="en-US" altLang="en-US" sz="2000" b="0"/>
              <a:t>parameter </a:t>
            </a:r>
            <a:r>
              <a:rPr lang="en-US" altLang="en-US" sz="2000" b="0">
                <a:solidFill>
                  <a:srgbClr val="CC00CC"/>
                </a:solidFill>
              </a:rPr>
              <a:t>Prandtl number</a:t>
            </a:r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447800"/>
            <a:ext cx="655002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4724400" y="2447925"/>
            <a:ext cx="39624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Prandtl numbers of gases are about 1, which indicates that both</a:t>
            </a:r>
            <a:r>
              <a:rPr lang="tr-TR" altLang="en-US" sz="1800" b="0"/>
              <a:t> </a:t>
            </a:r>
            <a:r>
              <a:rPr lang="en-US" altLang="en-US" sz="1800" b="0"/>
              <a:t>momentum and heat dissipate through the fluid at about the same rate.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diffuses very quickly in liquid metals (Pr </a:t>
            </a:r>
            <a:r>
              <a:rPr lang="tr-TR" altLang="en-US" sz="1800" b="0">
                <a:solidFill>
                  <a:srgbClr val="CC00CC"/>
                </a:solidFill>
              </a:rPr>
              <a:t>&lt;&lt;</a:t>
            </a:r>
            <a:r>
              <a:rPr lang="en-US" altLang="en-US" sz="1800" b="0">
                <a:solidFill>
                  <a:srgbClr val="CC00CC"/>
                </a:solidFill>
              </a:rPr>
              <a:t> 1) and very slowly in oils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(Pr </a:t>
            </a:r>
            <a:r>
              <a:rPr lang="tr-TR" altLang="en-US" sz="1800" b="0">
                <a:solidFill>
                  <a:srgbClr val="CC00CC"/>
                </a:solidFill>
              </a:rPr>
              <a:t>&gt;&gt;</a:t>
            </a:r>
            <a:r>
              <a:rPr lang="en-US" altLang="en-US" sz="1800" b="0">
                <a:solidFill>
                  <a:srgbClr val="CC00CC"/>
                </a:solidFill>
              </a:rPr>
              <a:t> 1) relative to momentum.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Consequently the thermal boundary layer is</a:t>
            </a:r>
            <a:r>
              <a:rPr lang="tr-TR" altLang="en-US" sz="1800" b="0"/>
              <a:t> </a:t>
            </a:r>
            <a:r>
              <a:rPr lang="en-US" altLang="en-US" sz="1800" b="0"/>
              <a:t>much thicker for liquid metals and much thinner for oils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velocity boundary layer.</a:t>
            </a:r>
          </a:p>
        </p:txBody>
      </p:sp>
      <p:pic>
        <p:nvPicPr>
          <p:cNvPr id="215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419350"/>
            <a:ext cx="40767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0387ECA-1E5D-42A0-BEDA-B1B5B0BBFEA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225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CBEDBB4-E563-43B8-9E4F-EBB79C9BF162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b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81000" y="152400"/>
            <a:ext cx="246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Reynolds Number</a:t>
            </a:r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381000" y="609600"/>
            <a:ext cx="42672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3333FF"/>
                </a:solidFill>
              </a:rPr>
              <a:t>geometry</a:t>
            </a:r>
            <a:r>
              <a:rPr lang="en-US" altLang="en-US" sz="1800" b="0">
                <a:solidFill>
                  <a:srgbClr val="3333FF"/>
                </a:solidFill>
              </a:rPr>
              <a:t>,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roughness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flow velocity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surface temperature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/>
              <a:t>and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type of fluid</a:t>
            </a:r>
            <a:r>
              <a:rPr lang="tr-TR" altLang="en-US" sz="1800" b="0">
                <a:solidFill>
                  <a:schemeClr val="hlink"/>
                </a:solidFill>
              </a:rPr>
              <a:t>.</a:t>
            </a:r>
            <a:r>
              <a:rPr lang="tr-TR" altLang="en-US" sz="1800" b="0"/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flow regime depends mainly on the ratio of </a:t>
            </a:r>
            <a:r>
              <a:rPr lang="en-US" altLang="en-US" sz="1800" b="0" i="1">
                <a:solidFill>
                  <a:srgbClr val="3333FF"/>
                </a:solidFill>
              </a:rPr>
              <a:t>inertial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forces</a:t>
            </a:r>
            <a:r>
              <a:rPr lang="en-US" altLang="en-US" sz="1800" b="0" i="1"/>
              <a:t> </a:t>
            </a:r>
            <a:r>
              <a:rPr lang="en-US" altLang="en-US" sz="1800" b="0"/>
              <a:t>to </a:t>
            </a:r>
            <a:r>
              <a:rPr lang="en-US" altLang="en-US" sz="1800" b="0" i="1">
                <a:solidFill>
                  <a:srgbClr val="3333FF"/>
                </a:solidFill>
              </a:rPr>
              <a:t>viscous forces</a:t>
            </a:r>
            <a:r>
              <a:rPr lang="tr-TR" altLang="en-US" sz="1800" b="0" i="1"/>
              <a:t> </a:t>
            </a:r>
            <a:r>
              <a:rPr lang="tr-TR" altLang="en-US" sz="1800" b="0"/>
              <a:t>(</a:t>
            </a:r>
            <a:r>
              <a:rPr lang="en-US" altLang="en-US" sz="1800">
                <a:solidFill>
                  <a:srgbClr val="CC00CC"/>
                </a:solidFill>
              </a:rPr>
              <a:t>Reynolds number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4800600" y="3587750"/>
            <a:ext cx="38862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C</a:t>
            </a:r>
            <a:r>
              <a:rPr lang="en-US" altLang="en-US" sz="1800">
                <a:solidFill>
                  <a:srgbClr val="CC00CC"/>
                </a:solidFill>
              </a:rPr>
              <a:t>ritical Reynolds number</a:t>
            </a:r>
            <a:r>
              <a:rPr lang="tr-TR" altLang="en-US" sz="1800">
                <a:solidFill>
                  <a:srgbClr val="CC00CC"/>
                </a:solidFill>
              </a:rPr>
              <a:t>, Re</a:t>
            </a:r>
            <a:r>
              <a:rPr lang="en-US" altLang="en-US" sz="1800" baseline="-25000">
                <a:solidFill>
                  <a:srgbClr val="CC00CC"/>
                </a:solidFill>
              </a:rPr>
              <a:t>x,c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/>
              <a:t> </a:t>
            </a:r>
            <a:r>
              <a:rPr lang="en-US" altLang="en-US" sz="1800"/>
              <a:t> </a:t>
            </a:r>
            <a:r>
              <a:rPr lang="en-US" altLang="en-US" sz="1800" b="0"/>
              <a:t>The Reynolds number at which the flow becomes turbulent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value of the critical Reynolds number</a:t>
            </a:r>
            <a:r>
              <a:rPr lang="tr-TR" altLang="en-US" sz="1800" b="0"/>
              <a:t> </a:t>
            </a:r>
            <a:r>
              <a:rPr lang="en-US" altLang="en-US" sz="1800" b="0"/>
              <a:t>is different for different geometries and flow conditions.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endParaRPr lang="en-US" altLang="en-US" sz="8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i.e for flow over a flat plate: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4724400" y="239713"/>
            <a:ext cx="4267200" cy="3176587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large Reynolds numbers</a:t>
            </a:r>
            <a:r>
              <a:rPr lang="en-US" altLang="en-US" sz="1800" b="0"/>
              <a:t>, the inertial forces, which are proportional to</a:t>
            </a:r>
            <a:r>
              <a:rPr lang="tr-TR" altLang="en-US" sz="1800" b="0"/>
              <a:t> </a:t>
            </a:r>
            <a:r>
              <a:rPr lang="en-US" altLang="en-US" sz="1800" b="0"/>
              <a:t>the fluid density and the square of the fluid velocity, are large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viscous forces, and thus the viscous forces cannot prevent the random and</a:t>
            </a:r>
            <a:r>
              <a:rPr lang="tr-TR" altLang="en-US" sz="1800" b="0"/>
              <a:t> </a:t>
            </a:r>
            <a:r>
              <a:rPr lang="en-US" altLang="en-US" sz="1800" b="0"/>
              <a:t>rapid fluctuations of the fluid</a:t>
            </a:r>
            <a:r>
              <a:rPr lang="tr-TR" altLang="en-US" sz="1800" b="0"/>
              <a:t> (</a:t>
            </a:r>
            <a:r>
              <a:rPr lang="tr-TR" altLang="en-US" sz="1800"/>
              <a:t>turbulent</a:t>
            </a:r>
            <a:r>
              <a:rPr lang="tr-TR" altLang="en-US" sz="1800" b="0"/>
              <a:t>).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small or moderate Reynolds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numbers</a:t>
            </a:r>
            <a:r>
              <a:rPr lang="en-US" altLang="en-US" sz="1800" b="0"/>
              <a:t>,</a:t>
            </a:r>
            <a:r>
              <a:rPr lang="tr-TR" altLang="en-US" sz="1800" b="0"/>
              <a:t> </a:t>
            </a:r>
            <a:r>
              <a:rPr lang="en-US" altLang="en-US" sz="1800" b="0"/>
              <a:t>the viscous forces are large enough to suppress these fluctuations</a:t>
            </a:r>
            <a:r>
              <a:rPr lang="tr-TR" altLang="en-US" sz="1800" b="0"/>
              <a:t> </a:t>
            </a:r>
            <a:r>
              <a:rPr lang="en-US" altLang="en-US" sz="1800" b="0"/>
              <a:t>and to keep the fluid “in line”</a:t>
            </a:r>
            <a:r>
              <a:rPr lang="tr-TR" altLang="en-US" sz="1800" b="0"/>
              <a:t> (</a:t>
            </a:r>
            <a:r>
              <a:rPr lang="tr-TR" altLang="en-US" sz="1800"/>
              <a:t>laminar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43350"/>
            <a:ext cx="39814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sp>
        <p:nvSpPr>
          <p:cNvPr id="22538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3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933700"/>
            <a:ext cx="4057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4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5943600"/>
            <a:ext cx="355758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4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5E0729-BBE3-4431-B44C-1501DBBB12D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235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336DB1F-7549-4830-A85B-441896260B48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b="0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496888" y="76200"/>
            <a:ext cx="7046912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19-2 </a:t>
            </a:r>
            <a:r>
              <a:rPr lang="en-US" altLang="en-US">
                <a:solidFill>
                  <a:srgbClr val="FF0000"/>
                </a:solidFill>
              </a:rPr>
              <a:t>THERMAL BOUNDARY LAYER</a:t>
            </a: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8613"/>
            <a:ext cx="4805363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381000" y="606425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Thermal boundary layer on a flat plate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(the fluid is hotter than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plate surface).</a:t>
            </a: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381000" y="685800"/>
            <a:ext cx="81534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A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thermal boundary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layer</a:t>
            </a:r>
            <a:r>
              <a:rPr lang="en-US" altLang="en-US" sz="1800" b="0" i="1"/>
              <a:t> </a:t>
            </a:r>
            <a:r>
              <a:rPr lang="en-US" altLang="en-US" sz="1800" b="0"/>
              <a:t>develops when a fluid at a specified temperature flows over a surface</a:t>
            </a:r>
            <a:r>
              <a:rPr lang="tr-TR" altLang="en-US" sz="1800" b="0"/>
              <a:t> </a:t>
            </a:r>
            <a:r>
              <a:rPr lang="en-US" altLang="en-US" sz="1800" b="0"/>
              <a:t>that is at a different temperature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hermal boundary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over the surface in which</a:t>
            </a:r>
            <a:r>
              <a:rPr lang="tr-TR" altLang="en-US" sz="1800" b="0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temperature variation in the direction normal to the surface is significant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thickness </a:t>
            </a:r>
            <a:r>
              <a:rPr lang="en-US" altLang="en-US" sz="1800" b="0">
                <a:solidFill>
                  <a:srgbClr val="3333FF"/>
                </a:solidFill>
              </a:rPr>
              <a:t>of the thermal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layer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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any location along the surface is defined as </a:t>
            </a:r>
            <a:r>
              <a:rPr lang="en-US" altLang="en-US" sz="1800" b="0" i="1">
                <a:solidFill>
                  <a:srgbClr val="3333FF"/>
                </a:solidFill>
              </a:rPr>
              <a:t>the distance from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 at which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temperature difference T </a:t>
            </a:r>
            <a:r>
              <a:rPr lang="en-US" altLang="en-US" sz="1800" b="0" i="1">
                <a:solidFill>
                  <a:srgbClr val="3333FF"/>
                </a:solidFill>
                <a:cs typeface="Arial" panose="020B0604020202020204" pitchFamily="34" charset="0"/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equals </a:t>
            </a:r>
            <a:r>
              <a:rPr lang="en-US" altLang="en-US" sz="1800" b="0">
                <a:solidFill>
                  <a:srgbClr val="3333FF"/>
                </a:solidFill>
              </a:rPr>
              <a:t>0.99(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  <a:sym typeface="Symbol" panose="05050102010706020507" pitchFamily="18" charset="2"/>
              </a:rPr>
              <a:t></a:t>
            </a:r>
            <a:r>
              <a:rPr lang="en-US" altLang="en-US" sz="1800" b="0" i="1">
                <a:solidFill>
                  <a:srgbClr val="3333FF"/>
                </a:solidFill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>
                <a:solidFill>
                  <a:srgbClr val="3333FF"/>
                </a:solidFill>
              </a:rPr>
              <a:t>).</a:t>
            </a:r>
          </a:p>
        </p:txBody>
      </p:sp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5486400" y="2819400"/>
            <a:ext cx="3505200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thickness of the thermal boundary layer increases in the flow direction,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since the effects of heat transfer are felt at greater distances from the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surface further down stream.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shape of</a:t>
            </a:r>
            <a:r>
              <a:rPr lang="tr-TR" altLang="en-US" sz="1800" b="0"/>
              <a:t> </a:t>
            </a:r>
            <a:r>
              <a:rPr lang="en-US" altLang="en-US" sz="1800" b="0"/>
              <a:t>the temperature profile in the thermal boundary layer dictates the convection</a:t>
            </a:r>
            <a:r>
              <a:rPr lang="tr-TR" altLang="en-US" sz="1800" b="0"/>
              <a:t> </a:t>
            </a:r>
            <a:r>
              <a:rPr lang="en-US" altLang="en-US" sz="1800" b="0"/>
              <a:t>heat transfer between a solid surface and the fluid flowing over it.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1355725"/>
            <a:ext cx="4992688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2458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0A76032-052B-40C0-8C8A-6428BB7CF07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577850" y="1163638"/>
            <a:ext cx="772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Boundary Layer Transition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465638"/>
            <a:ext cx="3763963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885825" y="4089400"/>
            <a:ext cx="7604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600"/>
              <a:t>- Effect of transition on boundary layer thickness and local convection coefficient</a:t>
            </a:r>
            <a:endParaRPr lang="en-US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F599FA5-D0BA-4AF5-8443-A387D3988B6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838200" y="277813"/>
            <a:ext cx="2235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Objectives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3400" y="984250"/>
            <a:ext cx="838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0"/>
              <a:t>Understand the physical mechanism of convection and its classification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Visualize the development of velocity and thermal boundary layers during flow over surfaces</a:t>
            </a:r>
          </a:p>
          <a:p>
            <a:pPr eaLnBrk="1" hangingPunct="1"/>
            <a:r>
              <a:rPr lang="en-US" altLang="en-US" sz="1800" b="0"/>
              <a:t>Gain a working knowledge of the dimensionless Reynolds, Prandtl, and Nusselt numbers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Develop an understanding of the mechanism of heat transfer in turbulent flow. </a:t>
            </a:r>
          </a:p>
          <a:p>
            <a:pPr eaLnBrk="1" hangingPunct="1"/>
            <a:r>
              <a:rPr lang="en-US" altLang="en-US" sz="1800" b="0"/>
              <a:t>Evaluate the heat transfer associated with flow over a flat plate for both laminar and turbulent flow, and flow over cylinders and spheres.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Have a visual understanding of different flow regions in internal flow, and calculate hydrodynamic and thermal entry lengths.  </a:t>
            </a:r>
          </a:p>
          <a:p>
            <a:pPr eaLnBrk="1" hangingPunct="1"/>
            <a:r>
              <a:rPr lang="en-US" altLang="en-US" sz="1800" b="0"/>
              <a:t>Analyze heating and cooling of a fluid flowing in a tube under constant surface temperature and constant surface heat flux conditions, and work with the logarithmic mean temperature difference.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Determine the Nusselt number in fully developed turbulent flow using empirical relations, and calculate the heat transfer rate.</a:t>
            </a:r>
          </a:p>
        </p:txBody>
      </p:sp>
    </p:spTree>
    <p:extLst>
      <p:ext uri="{BB962C8B-B14F-4D97-AF65-F5344CB8AC3E}">
        <p14:creationId xmlns:p14="http://schemas.microsoft.com/office/powerpoint/2010/main" val="30418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 Approximations</a:t>
            </a:r>
            <a:endParaRPr lang="en-CA" altLang="en-US" smtClean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22860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/>
              <a:t>Need to determine the heat transfer coefficient, h</a:t>
            </a:r>
          </a:p>
          <a:p>
            <a:pPr eaLnBrk="1" hangingPunct="1">
              <a:defRPr/>
            </a:pPr>
            <a:r>
              <a:rPr lang="en-US" dirty="0" smtClean="0"/>
              <a:t>In general, h=f (k, c</a:t>
            </a:r>
            <a:r>
              <a:rPr lang="en-US" baseline="-25000" dirty="0" smtClean="0"/>
              <a:t>p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, V, L)</a:t>
            </a:r>
          </a:p>
          <a:p>
            <a:pPr eaLnBrk="1" hangingPunct="1">
              <a:defRPr/>
            </a:pPr>
            <a:r>
              <a:rPr lang="en-US" dirty="0" smtClean="0"/>
              <a:t>We can apply the Buckingham pi theorem, or obtain exact solutions by applying the continuity, momentum and energy equations for the boundary layer.</a:t>
            </a:r>
          </a:p>
          <a:p>
            <a:pPr eaLnBrk="1" hangingPunct="1">
              <a:defRPr/>
            </a:pPr>
            <a:r>
              <a:rPr lang="en-US" dirty="0" smtClean="0"/>
              <a:t>In terms of dimensionless groups: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buFontTx/>
              <a:buNone/>
              <a:defRPr/>
            </a:pPr>
            <a:endParaRPr lang="en-CA" dirty="0" smtClean="0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410200" y="3200400"/>
          <a:ext cx="24003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Equation" r:id="rId4" imgW="888614" imgH="215806" progId="Equation.3">
                  <p:embed/>
                </p:oleObj>
              </mc:Choice>
              <mc:Fallback>
                <p:oleObj name="Equation" r:id="rId4" imgW="888614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00400"/>
                        <a:ext cx="24003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40386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where: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219200" y="3886200"/>
          <a:ext cx="2205038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0" name="Equation" r:id="rId6" imgW="1066800" imgH="1143000" progId="Equation.3">
                  <p:embed/>
                </p:oleObj>
              </mc:Choice>
              <mc:Fallback>
                <p:oleObj name="Equation" r:id="rId6" imgW="1066800" imgH="1143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86200"/>
                        <a:ext cx="2205038" cy="236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581400" y="3886200"/>
            <a:ext cx="5410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	Local and average Nusselt numbers </a:t>
            </a:r>
            <a:r>
              <a:rPr lang="en-US" altLang="en-US" sz="1800"/>
              <a:t>(based on local and average heat transfer coefficients)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962400" y="4724400"/>
            <a:ext cx="2895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Prandtl number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962400" y="5334000"/>
            <a:ext cx="457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Reynolds number 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(defined at distance x)</a:t>
            </a:r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835025" y="3233738"/>
          <a:ext cx="3017838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1" name="Equation" r:id="rId8" imgW="1117600" imgH="190500" progId="Equation.3">
                  <p:embed/>
                </p:oleObj>
              </mc:Choice>
              <mc:Fallback>
                <p:oleObj name="Equation" r:id="rId8" imgW="1117600" imgH="190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" y="3233738"/>
                        <a:ext cx="3017838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962400" y="3276600"/>
            <a:ext cx="129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(x*=x/L)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Layers - Summary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975225"/>
          </a:xfrm>
          <a:ln>
            <a:miter lim="800000"/>
            <a:headEnd/>
            <a:tailEnd/>
          </a:ln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Velocity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(x)) characterized by the presence of velocity gradients and shear stresses - </a:t>
            </a:r>
            <a:r>
              <a:rPr lang="en-US" i="1" dirty="0" smtClean="0">
                <a:solidFill>
                  <a:srgbClr val="FF3300"/>
                </a:solidFill>
              </a:rPr>
              <a:t>Surface friction, </a:t>
            </a:r>
            <a:r>
              <a:rPr lang="en-US" i="1" dirty="0" err="1" smtClean="0">
                <a:solidFill>
                  <a:srgbClr val="FF3300"/>
                </a:solidFill>
              </a:rPr>
              <a:t>C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f</a:t>
            </a:r>
            <a:endParaRPr lang="en-US" i="1" baseline="-250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Thermal boundary layer (thickness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baseline="-25000" dirty="0" err="1" smtClean="0"/>
              <a:t>t</a:t>
            </a:r>
            <a:r>
              <a:rPr lang="en-US" dirty="0" smtClean="0"/>
              <a:t>(x))  characterized by temperature gradients – </a:t>
            </a:r>
            <a:r>
              <a:rPr lang="en-US" i="1" dirty="0" smtClean="0">
                <a:solidFill>
                  <a:srgbClr val="FF3300"/>
                </a:solidFill>
              </a:rPr>
              <a:t>Convection heat transfer coefficient, h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Concentration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baseline="-25000" dirty="0" smtClean="0"/>
              <a:t>c</a:t>
            </a:r>
            <a:r>
              <a:rPr lang="en-US" dirty="0" smtClean="0"/>
              <a:t>(x)) is characterized by concentration gradients and species transfer – </a:t>
            </a:r>
            <a:r>
              <a:rPr lang="en-US" i="1" dirty="0" smtClean="0">
                <a:solidFill>
                  <a:srgbClr val="FF3300"/>
                </a:solidFill>
              </a:rPr>
              <a:t>Convection mass transfer coefficient, </a:t>
            </a:r>
            <a:r>
              <a:rPr lang="en-US" i="1" dirty="0" err="1" smtClean="0">
                <a:solidFill>
                  <a:srgbClr val="FF3300"/>
                </a:solidFill>
              </a:rPr>
              <a:t>h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m</a:t>
            </a:r>
            <a:endParaRPr lang="en-US" baseline="-25000" dirty="0" smtClean="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458200" cy="762000"/>
          </a:xfrm>
          <a:ln>
            <a:miter lim="800000"/>
            <a:headEnd/>
            <a:tailEnd/>
          </a:ln>
        </p:spPr>
        <p:txBody>
          <a:bodyPr>
            <a:normAutofit fontScale="6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	Recall Newton’s law of cooling for heat transfer between a surface of arbitrary shape, area A</a:t>
            </a:r>
            <a:r>
              <a:rPr lang="en-US" baseline="-25000" dirty="0" smtClean="0"/>
              <a:t>s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s</a:t>
            </a:r>
            <a:r>
              <a:rPr lang="en-US" dirty="0" smtClean="0"/>
              <a:t> and a fluid: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295400" y="1981200"/>
          <a:ext cx="22415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5" name="Equation" r:id="rId4" imgW="825500" imgH="190500" progId="Equation.3">
                  <p:embed/>
                </p:oleObj>
              </mc:Choice>
              <mc:Fallback>
                <p:oleObj name="Equation" r:id="rId4" imgW="825500" imgH="190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981200"/>
                        <a:ext cx="22415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1" name="Picture 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95488"/>
            <a:ext cx="2895600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304800" y="2590800"/>
            <a:ext cx="4724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Generally flow conditions will vary along the surface, so q</a:t>
            </a:r>
            <a:r>
              <a:rPr lang="en-US" altLang="en-US" sz="2000">
                <a:latin typeface="Courier New" panose="02070309020205020404" pitchFamily="49" charset="0"/>
              </a:rPr>
              <a:t>”</a:t>
            </a:r>
            <a:r>
              <a:rPr lang="en-US" altLang="en-US" sz="2000"/>
              <a:t> is a </a:t>
            </a:r>
            <a:r>
              <a:rPr lang="en-US" altLang="en-US" sz="2000" i="1" u="sng"/>
              <a:t>local</a:t>
            </a:r>
            <a:r>
              <a:rPr lang="en-US" altLang="en-US" sz="2000"/>
              <a:t> heat flux and h a </a:t>
            </a:r>
            <a:r>
              <a:rPr lang="en-US" altLang="en-US" sz="2000" i="1" u="sng"/>
              <a:t>local </a:t>
            </a:r>
            <a:r>
              <a:rPr lang="en-US" altLang="en-US" sz="2000"/>
              <a:t>convection coefficient.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228600" y="3962400"/>
            <a:ext cx="472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The total heat transfer rate is</a:t>
            </a:r>
          </a:p>
        </p:txBody>
      </p:sp>
      <p:graphicFrame>
        <p:nvGraphicFramePr>
          <p:cNvPr id="29704" name="Object 9"/>
          <p:cNvGraphicFramePr>
            <a:graphicFrameLocks noChangeAspect="1"/>
          </p:cNvGraphicFramePr>
          <p:nvPr/>
        </p:nvGraphicFramePr>
        <p:xfrm>
          <a:off x="457200" y="4419600"/>
          <a:ext cx="64770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6" name="Equation" r:id="rId7" imgW="2603500" imgH="330200" progId="Equation.3">
                  <p:embed/>
                </p:oleObj>
              </mc:Choice>
              <mc:Fallback>
                <p:oleObj name="Equation" r:id="rId7" imgW="2603500" imgH="330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419600"/>
                        <a:ext cx="64770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304800" y="54864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/>
              <a:t>where</a:t>
            </a:r>
          </a:p>
        </p:txBody>
      </p:sp>
      <p:graphicFrame>
        <p:nvGraphicFramePr>
          <p:cNvPr id="29706" name="Object 11"/>
          <p:cNvGraphicFramePr>
            <a:graphicFrameLocks noChangeAspect="1"/>
          </p:cNvGraphicFramePr>
          <p:nvPr/>
        </p:nvGraphicFramePr>
        <p:xfrm>
          <a:off x="1371600" y="5334000"/>
          <a:ext cx="2286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7" name="Equation" r:id="rId9" imgW="927100" imgH="368300" progId="Equation.3">
                  <p:embed/>
                </p:oleObj>
              </mc:Choice>
              <mc:Fallback>
                <p:oleObj name="Equation" r:id="rId9" imgW="927100" imgH="3683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334000"/>
                        <a:ext cx="2286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Rectangle 12"/>
          <p:cNvSpPr>
            <a:spLocks noChangeArrowheads="1"/>
          </p:cNvSpPr>
          <p:nvPr/>
        </p:nvSpPr>
        <p:spPr bwMode="auto">
          <a:xfrm>
            <a:off x="3962400" y="5486400"/>
            <a:ext cx="449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 i="1"/>
              <a:t>is the average heat transfer coefficient</a:t>
            </a:r>
          </a:p>
        </p:txBody>
      </p:sp>
      <p:sp>
        <p:nvSpPr>
          <p:cNvPr id="29708" name="Text Box 13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3733800" cy="6858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smtClean="0"/>
              <a:t>For flow over a flat plate:</a:t>
            </a:r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4419600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49" name="Object 7"/>
          <p:cNvGraphicFramePr>
            <a:graphicFrameLocks noChangeAspect="1"/>
          </p:cNvGraphicFramePr>
          <p:nvPr/>
        </p:nvGraphicFramePr>
        <p:xfrm>
          <a:off x="3886200" y="1447800"/>
          <a:ext cx="1690688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Equation" r:id="rId5" imgW="685800" imgH="342900" progId="Equation.3">
                  <p:embed/>
                </p:oleObj>
              </mc:Choice>
              <mc:Fallback>
                <p:oleObj name="Equation" r:id="rId5" imgW="6858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1690688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457200" y="5867400"/>
            <a:ext cx="7696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rgbClr val="FF3300"/>
                </a:solidFill>
              </a:rPr>
              <a:t>How can we estimate heat transfer coefficient?</a:t>
            </a:r>
          </a:p>
        </p:txBody>
      </p:sp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r>
              <a:rPr lang="en-US" sz="2400" dirty="0"/>
              <a:t>Approaches to determine convection coefficients, </a:t>
            </a:r>
            <a:r>
              <a:rPr lang="en-US" sz="2400" i="1" dirty="0"/>
              <a:t>h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1752600"/>
            <a:ext cx="3771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Experimental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Heat transfer experiment (Section 7.1)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Correlating the data in term of dimensionless number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 smtClean="0"/>
              <a:t>Establish equation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6300" y="1752600"/>
            <a:ext cx="4152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smtClean="0">
                <a:solidFill>
                  <a:srgbClr val="FF0000"/>
                </a:solidFill>
              </a:rPr>
              <a:t>Analytical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Solving using boundary layer equation (Section 6.4)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Example analysis by similarity method (refer Section 7.2.1)</a:t>
            </a:r>
          </a:p>
          <a:p>
            <a:pPr marL="231775" indent="-231775">
              <a:buFont typeface="Wingdings" pitchFamily="2" charset="2"/>
              <a:buChar char="§"/>
            </a:pPr>
            <a:r>
              <a:rPr lang="en-US" dirty="0" smtClean="0"/>
              <a:t> Step includes:</a:t>
            </a:r>
          </a:p>
          <a:p>
            <a:pPr marL="465138" indent="-233363"/>
            <a:r>
              <a:rPr lang="en-US" dirty="0" err="1" smtClean="0"/>
              <a:t>i</a:t>
            </a:r>
            <a:r>
              <a:rPr lang="en-US" dirty="0" smtClean="0"/>
              <a:t>) Obtain temperature profile T</a:t>
            </a:r>
            <a:r>
              <a:rPr lang="en-US" baseline="30000" dirty="0" smtClean="0">
                <a:sym typeface="Symbol"/>
              </a:rPr>
              <a:t>  </a:t>
            </a:r>
            <a:r>
              <a:rPr lang="en-US" dirty="0" smtClean="0">
                <a:sym typeface="Symbol"/>
              </a:rPr>
              <a:t>for a particular geometry </a:t>
            </a:r>
          </a:p>
          <a:p>
            <a:pPr marL="465138" indent="-233363"/>
            <a:r>
              <a:rPr lang="en-US" dirty="0" smtClean="0">
                <a:sym typeface="Symbol"/>
              </a:rPr>
              <a:t>ii) Evaluate local </a:t>
            </a:r>
            <a:r>
              <a:rPr lang="en-US" dirty="0" err="1" smtClean="0">
                <a:sym typeface="Symbol"/>
              </a:rPr>
              <a:t>Nusselt</a:t>
            </a:r>
            <a:r>
              <a:rPr lang="en-US" dirty="0" smtClean="0">
                <a:sym typeface="Symbol"/>
              </a:rPr>
              <a:t> number (Eq.6.31)</a:t>
            </a:r>
          </a:p>
          <a:p>
            <a:pPr marL="465138" indent="-233363"/>
            <a:r>
              <a:rPr lang="en-US" dirty="0" smtClean="0">
                <a:sym typeface="Symbol"/>
              </a:rPr>
              <a:t>iii) Evaluate local convection coefficient</a:t>
            </a:r>
          </a:p>
          <a:p>
            <a:pPr marL="465138" indent="-233363"/>
            <a:r>
              <a:rPr lang="en-US" dirty="0" smtClean="0">
                <a:sym typeface="Symbol"/>
              </a:rPr>
              <a:t>iv) Determine the average convection coefficient (Eq. 6.9)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16" name="Picture 15" descr="07_02.jpg"/>
          <p:cNvPicPr>
            <a:picLocks noChangeAspect="1"/>
          </p:cNvPicPr>
          <p:nvPr/>
        </p:nvPicPr>
        <p:blipFill>
          <a:blip r:embed="rId2" cstate="print"/>
          <a:srcRect r="50833" b="20895"/>
          <a:stretch>
            <a:fillRect/>
          </a:stretch>
        </p:blipFill>
        <p:spPr>
          <a:xfrm>
            <a:off x="91440" y="3733800"/>
            <a:ext cx="4023360" cy="268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B4B0166-DA3E-4042-9D4E-BEDE8FC5960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33795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7CF2856-4D0C-484B-A226-73FC978B0CC6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25</a:t>
            </a:fld>
            <a:endParaRPr lang="en-US" altLang="en-US" sz="1400" b="0"/>
          </a:p>
        </p:txBody>
      </p:sp>
      <p:sp>
        <p:nvSpPr>
          <p:cNvPr id="33796" name="Rectangle 12"/>
          <p:cNvSpPr>
            <a:spLocks noChangeArrowheads="1"/>
          </p:cNvSpPr>
          <p:nvPr/>
        </p:nvSpPr>
        <p:spPr bwMode="auto">
          <a:xfrm>
            <a:off x="304800" y="2286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u="sng">
                <a:solidFill>
                  <a:srgbClr val="FF0000"/>
                </a:solidFill>
              </a:rPr>
              <a:t>Heat Transfer Convection</a:t>
            </a:r>
          </a:p>
        </p:txBody>
      </p:sp>
      <p:grpSp>
        <p:nvGrpSpPr>
          <p:cNvPr id="33797" name="Group 12"/>
          <p:cNvGrpSpPr>
            <a:grpSpLocks/>
          </p:cNvGrpSpPr>
          <p:nvPr/>
        </p:nvGrpSpPr>
        <p:grpSpPr bwMode="auto">
          <a:xfrm>
            <a:off x="304800" y="914400"/>
            <a:ext cx="8458200" cy="4953000"/>
            <a:chOff x="144" y="576"/>
            <a:chExt cx="5328" cy="3120"/>
          </a:xfrm>
        </p:grpSpPr>
        <p:pic>
          <p:nvPicPr>
            <p:cNvPr id="3380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672"/>
              <a:ext cx="31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30"/>
              <a:ext cx="129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491"/>
              <a:ext cx="960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746"/>
              <a:ext cx="1152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330"/>
              <a:ext cx="163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9" name="Rectangle 11"/>
            <p:cNvSpPr>
              <a:spLocks noChangeArrowheads="1"/>
            </p:cNvSpPr>
            <p:nvPr/>
          </p:nvSpPr>
          <p:spPr bwMode="auto">
            <a:xfrm>
              <a:off x="144" y="576"/>
              <a:ext cx="2064" cy="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Local and average Nusselt numbers: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Nusselt number: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Film temperature: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friction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heat transfer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Heat transfer rate:</a:t>
              </a:r>
            </a:p>
          </p:txBody>
        </p:sp>
        <p:pic>
          <p:nvPicPr>
            <p:cNvPr id="33810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112"/>
              <a:ext cx="114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8" name="TextBox 12"/>
          <p:cNvSpPr txBox="1">
            <a:spLocks noChangeArrowheads="1"/>
          </p:cNvSpPr>
          <p:nvPr/>
        </p:nvSpPr>
        <p:spPr bwMode="auto">
          <a:xfrm>
            <a:off x="7010400" y="723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799" name="TextBox 13"/>
          <p:cNvSpPr txBox="1">
            <a:spLocks noChangeArrowheads="1"/>
          </p:cNvSpPr>
          <p:nvPr/>
        </p:nvSpPr>
        <p:spPr bwMode="auto">
          <a:xfrm>
            <a:off x="3771900" y="15240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0" name="TextBox 14"/>
          <p:cNvSpPr txBox="1">
            <a:spLocks noChangeArrowheads="1"/>
          </p:cNvSpPr>
          <p:nvPr/>
        </p:nvSpPr>
        <p:spPr bwMode="auto">
          <a:xfrm>
            <a:off x="3733800" y="32385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1" name="TextBox 15"/>
          <p:cNvSpPr txBox="1">
            <a:spLocks noChangeArrowheads="1"/>
          </p:cNvSpPr>
          <p:nvPr/>
        </p:nvSpPr>
        <p:spPr bwMode="auto">
          <a:xfrm>
            <a:off x="3733800" y="4152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2" name="TextBox 16"/>
          <p:cNvSpPr txBox="1">
            <a:spLocks noChangeArrowheads="1"/>
          </p:cNvSpPr>
          <p:nvPr/>
        </p:nvSpPr>
        <p:spPr bwMode="auto">
          <a:xfrm>
            <a:off x="4457700" y="50625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0300" y="1752600"/>
            <a:ext cx="2667000" cy="1477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i="1" dirty="0">
                <a:solidFill>
                  <a:srgbClr val="008000"/>
                </a:solidFill>
              </a:rPr>
              <a:t>*The </a:t>
            </a:r>
            <a:r>
              <a:rPr lang="en-US" i="1" dirty="0" err="1">
                <a:solidFill>
                  <a:srgbClr val="008000"/>
                </a:solidFill>
              </a:rPr>
              <a:t>overbar</a:t>
            </a:r>
            <a:r>
              <a:rPr lang="en-US" i="1" dirty="0">
                <a:solidFill>
                  <a:srgbClr val="008000"/>
                </a:solidFill>
              </a:rPr>
              <a:t> indicates an average from x</a:t>
            </a:r>
            <a:r>
              <a:rPr lang="en-US" i="1" baseline="30000" dirty="0">
                <a:solidFill>
                  <a:srgbClr val="008000"/>
                </a:solidFill>
                <a:sym typeface="Symbol"/>
              </a:rPr>
              <a:t></a:t>
            </a:r>
            <a:r>
              <a:rPr lang="en-US" i="1" dirty="0">
                <a:solidFill>
                  <a:srgbClr val="008000"/>
                </a:solidFill>
                <a:sym typeface="Symbol"/>
              </a:rPr>
              <a:t>=0 (the boundary layer begins to develop) to the location interest.</a:t>
            </a:r>
            <a:endParaRPr lang="en-US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34819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6D01346-A8D8-418E-9C98-9A380083334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26</a:t>
            </a:fld>
            <a:endParaRPr lang="en-US" altLang="en-US" sz="1400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315200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668CBE-3257-493F-9D0E-F4337A02E9F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27</a:t>
            </a:fld>
            <a:endParaRPr lang="en-US" altLang="en-US" sz="1400" smtClean="0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04800" y="131763"/>
            <a:ext cx="8610600" cy="554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3000">
                <a:solidFill>
                  <a:srgbClr val="FF0000"/>
                </a:solidFill>
              </a:rPr>
              <a:t>19-3 </a:t>
            </a:r>
            <a:r>
              <a:rPr lang="en-US" altLang="en-US" sz="3000">
                <a:solidFill>
                  <a:srgbClr val="FF0000"/>
                </a:solidFill>
              </a:rPr>
              <a:t>PARALLEL FLOW OVER FLAT PLATES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304800" y="766763"/>
            <a:ext cx="84582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CC00CC"/>
                </a:solidFill>
              </a:rPr>
              <a:t>surface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geometry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upstream velocity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temperature</a:t>
            </a:r>
            <a:r>
              <a:rPr lang="en-US" altLang="en-US" sz="1800" b="0" i="1"/>
              <a:t>, </a:t>
            </a:r>
            <a:r>
              <a:rPr lang="en-US" altLang="en-US" sz="1800" b="0"/>
              <a:t>and</a:t>
            </a:r>
            <a:r>
              <a:rPr lang="tr-TR" altLang="en-US" sz="1800" b="0"/>
              <a:t> </a:t>
            </a:r>
            <a:r>
              <a:rPr lang="en-US" altLang="en-US" sz="1800" b="0"/>
              <a:t>the </a:t>
            </a:r>
            <a:r>
              <a:rPr lang="en-US" altLang="en-US" sz="1800" b="0" i="1">
                <a:solidFill>
                  <a:srgbClr val="CC00CC"/>
                </a:solidFill>
              </a:rPr>
              <a:t>type of fluid</a:t>
            </a:r>
            <a:r>
              <a:rPr lang="en-US" altLang="en-US" sz="1800" b="0" i="1"/>
              <a:t>, </a:t>
            </a:r>
            <a:r>
              <a:rPr lang="en-US" altLang="en-US" sz="1800" b="0"/>
              <a:t>among other things, and is best characterized by the</a:t>
            </a:r>
            <a:r>
              <a:rPr lang="tr-TR" altLang="en-US" sz="1800" b="0"/>
              <a:t> </a:t>
            </a:r>
            <a:r>
              <a:rPr lang="en-US" altLang="en-US" sz="1800" b="0"/>
              <a:t>Reynolds number.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number at a distance </a:t>
            </a:r>
            <a:r>
              <a:rPr lang="en-US" altLang="en-US" sz="1800" b="0" i="1"/>
              <a:t>x </a:t>
            </a:r>
            <a:r>
              <a:rPr lang="en-US" altLang="en-US" sz="1800" b="0"/>
              <a:t>from the leading</a:t>
            </a:r>
            <a:r>
              <a:rPr lang="tr-TR" altLang="en-US" sz="1800" b="0"/>
              <a:t> </a:t>
            </a:r>
            <a:r>
              <a:rPr lang="en-US" altLang="en-US" sz="1800" b="0"/>
              <a:t>edge of a flat plate is expressed as</a:t>
            </a:r>
          </a:p>
        </p:txBody>
      </p:sp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54238"/>
            <a:ext cx="188595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57600"/>
            <a:ext cx="26066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4572000" y="294005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A generally accepted value for the </a:t>
            </a:r>
            <a:r>
              <a:rPr lang="en-US" altLang="en-US" sz="1800" b="0">
                <a:solidFill>
                  <a:srgbClr val="CC00CC"/>
                </a:solidFill>
              </a:rPr>
              <a:t>Critical Reynold number</a:t>
            </a: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4572000" y="4462463"/>
            <a:ext cx="41148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actual value of the engineering critical Reynolds number for a flat plate</a:t>
            </a:r>
            <a:r>
              <a:rPr lang="tr-TR" altLang="en-US" sz="1800" b="0"/>
              <a:t> </a:t>
            </a:r>
            <a:r>
              <a:rPr lang="en-US" altLang="en-US" sz="1800" b="0"/>
              <a:t>may vary somewhat from 10</a:t>
            </a:r>
            <a:r>
              <a:rPr lang="en-US" altLang="en-US" sz="1800" b="0" baseline="30000"/>
              <a:t>5</a:t>
            </a:r>
            <a:r>
              <a:rPr lang="en-US" altLang="en-US" sz="1800" b="0"/>
              <a:t> to 3 </a:t>
            </a:r>
            <a:r>
              <a:rPr lang="en-US" altLang="en-US" sz="1800" b="0">
                <a:sym typeface="Symbol" panose="05050102010706020507" pitchFamily="18" charset="2"/>
              </a:rPr>
              <a:t></a:t>
            </a:r>
            <a:r>
              <a:rPr lang="en-US" altLang="en-US" sz="1800" b="0"/>
              <a:t> 10</a:t>
            </a:r>
            <a:r>
              <a:rPr lang="en-US" altLang="en-US" sz="1800" b="0" baseline="30000"/>
              <a:t>6</a:t>
            </a:r>
            <a:r>
              <a:rPr lang="en-US" altLang="en-US" sz="1800" b="0"/>
              <a:t>, depending on the</a:t>
            </a:r>
            <a:r>
              <a:rPr lang="tr-TR" altLang="en-US" sz="1800" b="0"/>
              <a:t> </a:t>
            </a:r>
            <a:r>
              <a:rPr lang="en-US" altLang="en-US" sz="1800" b="0"/>
              <a:t>surface roughness,</a:t>
            </a:r>
            <a:r>
              <a:rPr lang="tr-TR" altLang="en-US" sz="1800" b="0"/>
              <a:t> </a:t>
            </a:r>
            <a:r>
              <a:rPr lang="en-US" altLang="en-US" sz="1800" b="0"/>
              <a:t>the turbulence level, and the variation of pressure along the surface.</a:t>
            </a:r>
          </a:p>
        </p:txBody>
      </p:sp>
      <p:pic>
        <p:nvPicPr>
          <p:cNvPr id="358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657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DAF6F30-2479-49EE-921D-3C4595A2CF8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28</a:t>
            </a:fld>
            <a:endParaRPr lang="en-US" altLang="en-US" sz="1400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6294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74676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4419600" y="57912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local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and heat transfer coefficients for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 over a flat plate.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04800" y="396875"/>
            <a:ext cx="77724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900" b="0"/>
              <a:t>The local Nusselt number at a location </a:t>
            </a:r>
            <a:r>
              <a:rPr lang="en-US" altLang="en-US" sz="1900" b="0" i="1"/>
              <a:t>x </a:t>
            </a:r>
            <a:r>
              <a:rPr lang="en-US" altLang="en-US" sz="1900" b="0"/>
              <a:t>for laminar flow over a flat</a:t>
            </a:r>
            <a:r>
              <a:rPr lang="tr-TR" altLang="en-US" sz="1900" b="0"/>
              <a:t> </a:t>
            </a:r>
            <a:r>
              <a:rPr lang="en-US" altLang="en-US" sz="1900" b="0"/>
              <a:t>plate may be obtained by solving the differential energy equation to be</a:t>
            </a:r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4572000" y="3617913"/>
            <a:ext cx="403860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local friction and heat transfer coefficients are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higher in turbulent flow than they are in laminar flow.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Also, </a:t>
            </a:r>
            <a:r>
              <a:rPr lang="en-US" altLang="en-US" sz="1800" b="0" i="1"/>
              <a:t>h</a:t>
            </a:r>
            <a:r>
              <a:rPr lang="en-US" altLang="en-US" sz="1800" b="0" i="1" baseline="-25000"/>
              <a:t>x</a:t>
            </a:r>
            <a:r>
              <a:rPr lang="en-US" altLang="en-US" sz="1800" b="0" i="1"/>
              <a:t> </a:t>
            </a:r>
            <a:r>
              <a:rPr lang="en-US" altLang="en-US" sz="1800" b="0"/>
              <a:t>reaches its</a:t>
            </a:r>
            <a:r>
              <a:rPr lang="tr-TR" altLang="en-US" sz="1800" b="0"/>
              <a:t> </a:t>
            </a:r>
            <a:r>
              <a:rPr lang="en-US" altLang="en-US" sz="1800" b="0"/>
              <a:t>highest values when the flow becomes fully turbulent, and then decreases</a:t>
            </a:r>
            <a:r>
              <a:rPr lang="tr-TR" altLang="en-US" sz="1800" b="0"/>
              <a:t> </a:t>
            </a:r>
            <a:r>
              <a:rPr lang="en-US" altLang="en-US" sz="1800" b="0"/>
              <a:t>by a factor of </a:t>
            </a:r>
            <a:r>
              <a:rPr lang="en-US" altLang="en-US" sz="1800" b="0" i="1"/>
              <a:t>x</a:t>
            </a:r>
            <a:r>
              <a:rPr lang="en-US" altLang="en-US" sz="1800" b="0" i="1" baseline="30000">
                <a:cs typeface="Arial" panose="020B0604020202020204" pitchFamily="34" charset="0"/>
              </a:rPr>
              <a:t>−</a:t>
            </a:r>
            <a:r>
              <a:rPr lang="en-US" altLang="en-US" sz="1800" b="0" baseline="30000"/>
              <a:t>0.2</a:t>
            </a:r>
            <a:r>
              <a:rPr lang="en-US" altLang="en-US" sz="1800" b="0"/>
              <a:t> in the flow direction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  <p:pic>
        <p:nvPicPr>
          <p:cNvPr id="3687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2936875"/>
            <a:ext cx="4010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4572000" y="2940050"/>
            <a:ext cx="3429000" cy="641350"/>
          </a:xfrm>
          <a:prstGeom prst="rect">
            <a:avLst/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These relations are for </a:t>
            </a:r>
            <a:r>
              <a:rPr lang="en-US" altLang="en-US" sz="1800" b="0" i="1"/>
              <a:t>isothermal</a:t>
            </a:r>
            <a:r>
              <a:rPr lang="en-US" altLang="en-US" sz="1800" b="0"/>
              <a:t> and </a:t>
            </a:r>
            <a:r>
              <a:rPr lang="en-US" altLang="en-US" sz="1800" b="0" i="1"/>
              <a:t>smooth</a:t>
            </a:r>
            <a:r>
              <a:rPr lang="en-US" altLang="en-US" sz="1800" b="0"/>
              <a:t> surfaces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C6D782C-0B33-4806-A72E-7F81BCFB99B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29</a:t>
            </a:fld>
            <a:endParaRPr lang="en-US" altLang="en-US" sz="140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614363"/>
            <a:ext cx="7231062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670083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21013"/>
            <a:ext cx="389572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13075"/>
            <a:ext cx="3933825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6"/>
          <p:cNvSpPr txBox="1">
            <a:spLocks noChangeArrowheads="1"/>
          </p:cNvSpPr>
          <p:nvPr/>
        </p:nvSpPr>
        <p:spPr bwMode="auto">
          <a:xfrm>
            <a:off x="457200" y="21336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Laminar + turbulent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304800" y="5789613"/>
            <a:ext cx="4495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Graphical representation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average heat transfer coefficient for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flat plate with combined laminar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turbulent flow.</a:t>
            </a: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304800" y="152400"/>
            <a:ext cx="7010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Nusselt numbers for average heat transfer coefficients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Introduction to Convection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85850"/>
            <a:ext cx="8458200" cy="5338763"/>
          </a:xfrm>
          <a:ln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Convection denotes energy transfer between a surface and a fluid moving over the surface.</a:t>
            </a:r>
          </a:p>
          <a:p>
            <a:pPr eaLnBrk="1" hangingPunct="1">
              <a:defRPr/>
            </a:pPr>
            <a:r>
              <a:rPr lang="en-US" dirty="0" smtClean="0"/>
              <a:t>The dominant contribution due to the bulk (or gross) motion of fluid particles.</a:t>
            </a:r>
          </a:p>
          <a:p>
            <a:pPr eaLnBrk="1" hangingPunct="1">
              <a:defRPr/>
            </a:pPr>
            <a:r>
              <a:rPr lang="en-US" dirty="0" smtClean="0"/>
              <a:t>In this chapter we will</a:t>
            </a:r>
          </a:p>
          <a:p>
            <a:pPr lvl="1" eaLnBrk="1" hangingPunct="1">
              <a:defRPr/>
            </a:pPr>
            <a:r>
              <a:rPr lang="en-US" sz="2000" dirty="0" smtClean="0"/>
              <a:t>Introduce the convection transfer equations </a:t>
            </a:r>
          </a:p>
          <a:p>
            <a:pPr lvl="1" eaLnBrk="1" hangingPunct="1">
              <a:defRPr/>
            </a:pPr>
            <a:r>
              <a:rPr lang="en-US" sz="2000" dirty="0" smtClean="0"/>
              <a:t>Discuss the physical mechanisms underlying convection</a:t>
            </a:r>
          </a:p>
          <a:p>
            <a:pPr lvl="1" eaLnBrk="1" hangingPunct="1">
              <a:defRPr/>
            </a:pPr>
            <a:r>
              <a:rPr lang="en-US" sz="2000" dirty="0" smtClean="0"/>
              <a:t>Discuss physical origins and introduce relevant dimensionless parameters that can help us to perform convection transfer calculations in subsequent chapters.</a:t>
            </a:r>
          </a:p>
          <a:p>
            <a:pPr eaLnBrk="1" hangingPunct="1">
              <a:defRPr/>
            </a:pPr>
            <a:r>
              <a:rPr lang="en-US" i="1" dirty="0" smtClean="0"/>
              <a:t>Note similarities between heat, mass and momentum transfer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6A08E51-94D4-475F-AED6-A6A7C3D691A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30</a:t>
            </a:fld>
            <a:endParaRPr lang="en-US" altLang="en-US" sz="1400" smtClean="0"/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0" y="5638800"/>
            <a:ext cx="46672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90" y="3429000"/>
            <a:ext cx="7334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7" name="Group 15"/>
          <p:cNvGrpSpPr>
            <a:grpSpLocks/>
          </p:cNvGrpSpPr>
          <p:nvPr/>
        </p:nvGrpSpPr>
        <p:grpSpPr bwMode="auto">
          <a:xfrm>
            <a:off x="685800" y="381000"/>
            <a:ext cx="3886200" cy="1828800"/>
            <a:chOff x="240" y="2448"/>
            <a:chExt cx="2448" cy="1152"/>
          </a:xfrm>
        </p:grpSpPr>
        <p:sp>
          <p:nvSpPr>
            <p:cNvPr id="38918" name="Rectangle 10"/>
            <p:cNvSpPr>
              <a:spLocks noChangeArrowheads="1"/>
            </p:cNvSpPr>
            <p:nvPr/>
          </p:nvSpPr>
          <p:spPr bwMode="auto">
            <a:xfrm>
              <a:off x="240" y="2448"/>
              <a:ext cx="2448" cy="11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38919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2671"/>
              <a:ext cx="22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145"/>
              <a:ext cx="228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Rectangle 13"/>
            <p:cNvSpPr>
              <a:spLocks noChangeArrowheads="1"/>
            </p:cNvSpPr>
            <p:nvPr/>
          </p:nvSpPr>
          <p:spPr bwMode="auto">
            <a:xfrm>
              <a:off x="288" y="2457"/>
              <a:ext cx="11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liquid metals</a:t>
              </a:r>
            </a:p>
          </p:txBody>
        </p:sp>
        <p:sp>
          <p:nvSpPr>
            <p:cNvPr id="38922" name="Rectangle 14"/>
            <p:cNvSpPr>
              <a:spLocks noChangeArrowheads="1"/>
            </p:cNvSpPr>
            <p:nvPr/>
          </p:nvSpPr>
          <p:spPr bwMode="auto">
            <a:xfrm>
              <a:off x="288" y="2937"/>
              <a:ext cx="22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all liquids, all Prandtl numbers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85800" y="2895600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Churchill and </a:t>
            </a:r>
            <a:r>
              <a:rPr lang="en-US" dirty="0" err="1" smtClean="0"/>
              <a:t>Ozoe</a:t>
            </a:r>
            <a:r>
              <a:rPr lang="en-US" dirty="0" smtClean="0"/>
              <a:t> correlation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08391AC-D8C0-40DE-BF9D-714FAA87F25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31</a:t>
            </a:fld>
            <a:endParaRPr lang="en-US" altLang="en-US" sz="1400" smtClean="0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304800" y="228600"/>
            <a:ext cx="603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Flat Plate with Unheated Starting Length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696595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1" name="Group 4"/>
          <p:cNvGrpSpPr>
            <a:grpSpLocks/>
          </p:cNvGrpSpPr>
          <p:nvPr/>
        </p:nvGrpSpPr>
        <p:grpSpPr bwMode="auto">
          <a:xfrm>
            <a:off x="398463" y="3200400"/>
            <a:ext cx="4097337" cy="1584325"/>
            <a:chOff x="251" y="1632"/>
            <a:chExt cx="2581" cy="998"/>
          </a:xfrm>
        </p:grpSpPr>
        <p:pic>
          <p:nvPicPr>
            <p:cNvPr id="3994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" y="1632"/>
              <a:ext cx="109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63"/>
            <a:stretch>
              <a:fillRect/>
            </a:stretch>
          </p:blipFill>
          <p:spPr bwMode="auto">
            <a:xfrm>
              <a:off x="1056" y="1632"/>
              <a:ext cx="177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43116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1981200" y="5638800"/>
            <a:ext cx="2590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Flow over a flat plate with an unheated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starting length.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304800" y="746125"/>
            <a:ext cx="557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L</a:t>
            </a:r>
            <a:r>
              <a:rPr lang="en-US" altLang="en-US" sz="2000" b="0"/>
              <a:t>ocal Nusselt numbers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304800" y="2819400"/>
            <a:ext cx="411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Average heat transfer coefficients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508C47-F0DE-4A19-9D23-48F902F0C47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544513" y="228600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Uniform Heat Flux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33400" y="6858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For </a:t>
            </a:r>
            <a:r>
              <a:rPr lang="en-US" altLang="en-US" sz="2000" b="0"/>
              <a:t>a flat plate subjected to </a:t>
            </a:r>
            <a:r>
              <a:rPr lang="en-US" altLang="en-US" sz="2000" b="0" i="1">
                <a:solidFill>
                  <a:srgbClr val="3333FF"/>
                </a:solidFill>
              </a:rPr>
              <a:t>uniform heat flux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533400" y="2209800"/>
            <a:ext cx="701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These relations give values that are 36 percent higher for laminar flow and</a:t>
            </a:r>
            <a:r>
              <a:rPr lang="tr-TR" altLang="en-US" sz="2000" b="0"/>
              <a:t> </a:t>
            </a:r>
            <a:r>
              <a:rPr lang="en-US" altLang="en-US" sz="2000" b="0"/>
              <a:t>4 percent higher for turbulent flow relative to the isothermal plate case.</a:t>
            </a: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533400" y="3565525"/>
            <a:ext cx="6781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When heat flux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prescribed, the rate of heat transfer to or from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plate and the surface temperature at a distance </a:t>
            </a:r>
            <a:r>
              <a:rPr lang="en-US" altLang="en-US" sz="2000" b="0" i="1">
                <a:solidFill>
                  <a:srgbClr val="CC00CC"/>
                </a:solidFill>
              </a:rPr>
              <a:t>x </a:t>
            </a:r>
            <a:r>
              <a:rPr lang="en-US" altLang="en-US" sz="2000" b="0">
                <a:solidFill>
                  <a:srgbClr val="CC00CC"/>
                </a:solidFill>
              </a:rPr>
              <a:t>are determined from</a:t>
            </a:r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4621213"/>
            <a:ext cx="13176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5270500"/>
            <a:ext cx="60944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77057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419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CAD5751-F041-4807-8282-1B723CE33A7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609600" y="1219200"/>
            <a:ext cx="77724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Example: 7.1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2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Air at a pressure of 6 kN/m</a:t>
            </a:r>
            <a:r>
              <a:rPr lang="en-US" altLang="en-US" sz="2800" b="0" baseline="30000"/>
              <a:t>2</a:t>
            </a:r>
            <a:r>
              <a:rPr lang="en-US" altLang="en-US" sz="2800" b="0"/>
              <a:t> and a temperature of 300</a:t>
            </a:r>
            <a:r>
              <a:rPr lang="en-US" altLang="en-US" sz="2800" b="0">
                <a:sym typeface="Symbol" panose="05050102010706020507" pitchFamily="18" charset="2"/>
              </a:rPr>
              <a:t>C flows with a velocity of 10 m/s over a flat plate 0.5 m long. Estimate the cooling rate per unit width of the plate needed to maintain it at a surface temperature of 27C. </a:t>
            </a:r>
            <a:endParaRPr lang="en-US" altLang="en-US" sz="2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1698955-6E78-410E-BDDA-49D6234B80F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34</a:t>
            </a:fld>
            <a:endParaRPr lang="en-US" altLang="en-US" sz="1400" smtClean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28600" y="1676400"/>
            <a:ext cx="41910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Flows across cylinders and spheres, in general, involve </a:t>
            </a:r>
            <a:r>
              <a:rPr lang="en-US" altLang="en-US" sz="2000" b="0" i="1">
                <a:solidFill>
                  <a:srgbClr val="CC00CC"/>
                </a:solidFill>
              </a:rPr>
              <a:t>flow separation</a:t>
            </a:r>
            <a:r>
              <a:rPr lang="en-US" altLang="en-US" sz="2000" b="0" i="1"/>
              <a:t>,</a:t>
            </a:r>
            <a:r>
              <a:rPr lang="tr-TR" altLang="en-US" sz="2000" b="0" i="1"/>
              <a:t> </a:t>
            </a:r>
            <a:r>
              <a:rPr lang="en-US" altLang="en-US" sz="2000" b="0"/>
              <a:t>which is difficult to handle analytically.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F</a:t>
            </a:r>
            <a:r>
              <a:rPr lang="en-US" altLang="en-US" sz="2000" b="0"/>
              <a:t>low across cylinders and</a:t>
            </a:r>
            <a:r>
              <a:rPr lang="tr-TR" altLang="en-US" sz="2000" b="0"/>
              <a:t> </a:t>
            </a:r>
            <a:r>
              <a:rPr lang="en-US" altLang="en-US" sz="2000" b="0"/>
              <a:t>spheres has been studied experimentally by numerous investigators, and</a:t>
            </a:r>
            <a:r>
              <a:rPr lang="tr-TR" altLang="en-US" sz="2000" b="0"/>
              <a:t> </a:t>
            </a:r>
            <a:r>
              <a:rPr lang="en-US" altLang="en-US" sz="2000" b="0"/>
              <a:t>several empirical correlations have been developed for the heat transfer</a:t>
            </a:r>
            <a:r>
              <a:rPr lang="tr-TR" altLang="en-US" sz="2000" b="0"/>
              <a:t> </a:t>
            </a:r>
            <a:r>
              <a:rPr lang="en-US" altLang="en-US" sz="2000" b="0"/>
              <a:t>coefficient.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28600"/>
            <a:ext cx="38957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447800" y="5486400"/>
            <a:ext cx="3429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local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along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circumference of a circular cylinder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cross flow of air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381000" y="136525"/>
            <a:ext cx="4419600" cy="1384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19-4 </a:t>
            </a:r>
            <a:r>
              <a:rPr lang="en-US" altLang="en-US" sz="2800">
                <a:solidFill>
                  <a:srgbClr val="FF0000"/>
                </a:solidFill>
              </a:rPr>
              <a:t>FLOW OVER CYLINDERS AND SPHERES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7B0C77-5649-4294-9075-A8F4E8E8AB7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35</a:t>
            </a:fld>
            <a:endParaRPr lang="en-US" altLang="en-US" sz="1400" smtClean="0"/>
          </a:p>
        </p:txBody>
      </p:sp>
      <p:grpSp>
        <p:nvGrpSpPr>
          <p:cNvPr id="44035" name="Group 23"/>
          <p:cNvGrpSpPr>
            <a:grpSpLocks/>
          </p:cNvGrpSpPr>
          <p:nvPr/>
        </p:nvGrpSpPr>
        <p:grpSpPr bwMode="auto">
          <a:xfrm>
            <a:off x="304800" y="228600"/>
            <a:ext cx="8534400" cy="1981200"/>
            <a:chOff x="192" y="192"/>
            <a:chExt cx="5376" cy="1248"/>
          </a:xfrm>
        </p:grpSpPr>
        <p:sp>
          <p:nvSpPr>
            <p:cNvPr id="44049" name="Rectangle 3"/>
            <p:cNvSpPr>
              <a:spLocks noChangeArrowheads="1"/>
            </p:cNvSpPr>
            <p:nvPr/>
          </p:nvSpPr>
          <p:spPr bwMode="auto">
            <a:xfrm>
              <a:off x="192" y="192"/>
              <a:ext cx="5376" cy="12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50" name="Group 4"/>
            <p:cNvGrpSpPr>
              <a:grpSpLocks/>
            </p:cNvGrpSpPr>
            <p:nvPr/>
          </p:nvGrpSpPr>
          <p:grpSpPr bwMode="auto">
            <a:xfrm>
              <a:off x="192" y="433"/>
              <a:ext cx="5318" cy="959"/>
              <a:chOff x="192" y="288"/>
              <a:chExt cx="5318" cy="959"/>
            </a:xfrm>
          </p:grpSpPr>
          <p:pic>
            <p:nvPicPr>
              <p:cNvPr id="44052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288"/>
                <a:ext cx="4388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4" y="1008"/>
                <a:ext cx="1212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4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4" y="528"/>
                <a:ext cx="806" cy="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55" name="Rectangle 8"/>
              <p:cNvSpPr>
                <a:spLocks noChangeArrowheads="1"/>
              </p:cNvSpPr>
              <p:nvPr/>
            </p:nvSpPr>
            <p:spPr bwMode="auto">
              <a:xfrm>
                <a:off x="192" y="1008"/>
                <a:ext cx="37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en-US" sz="1800" b="0" dirty="0"/>
                  <a:t>The fluid properties are evaluated at the </a:t>
                </a:r>
                <a:r>
                  <a:rPr lang="en-US" altLang="en-US" sz="1800" b="0" i="1" dirty="0">
                    <a:solidFill>
                      <a:srgbClr val="3333FF"/>
                    </a:solidFill>
                  </a:rPr>
                  <a:t>film temperature</a:t>
                </a:r>
              </a:p>
            </p:txBody>
          </p:sp>
        </p:grpSp>
        <p:sp>
          <p:nvSpPr>
            <p:cNvPr id="44051" name="Rectangle 9"/>
            <p:cNvSpPr>
              <a:spLocks noChangeArrowheads="1"/>
            </p:cNvSpPr>
            <p:nvPr/>
          </p:nvSpPr>
          <p:spPr bwMode="auto">
            <a:xfrm>
              <a:off x="192" y="192"/>
              <a:ext cx="27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 dirty="0"/>
                <a:t>For flow over a </a:t>
              </a:r>
              <a:r>
                <a:rPr lang="tr-TR" altLang="en-US" sz="2000" b="0" i="1" dirty="0" smtClean="0"/>
                <a:t>cylinder</a:t>
              </a:r>
              <a:r>
                <a:rPr lang="en-US" altLang="en-US" sz="2000" b="0" dirty="0" smtClean="0"/>
                <a:t> (</a:t>
              </a:r>
              <a:r>
                <a:rPr lang="en-US" altLang="en-US" sz="2000" b="0" dirty="0" err="1" smtClean="0"/>
                <a:t>Zukauskas</a:t>
              </a:r>
              <a:r>
                <a:rPr lang="en-US" altLang="en-US" sz="2000" b="0" dirty="0" smtClean="0"/>
                <a:t>)</a:t>
              </a:r>
              <a:endParaRPr lang="en-US" altLang="en-US" sz="2000" b="0" i="1" dirty="0"/>
            </a:p>
          </p:txBody>
        </p:sp>
      </p:grpSp>
      <p:grpSp>
        <p:nvGrpSpPr>
          <p:cNvPr id="44036" name="Group 25"/>
          <p:cNvGrpSpPr>
            <a:grpSpLocks/>
          </p:cNvGrpSpPr>
          <p:nvPr/>
        </p:nvGrpSpPr>
        <p:grpSpPr bwMode="auto">
          <a:xfrm>
            <a:off x="304800" y="2362200"/>
            <a:ext cx="7315200" cy="2438400"/>
            <a:chOff x="192" y="1488"/>
            <a:chExt cx="4608" cy="1536"/>
          </a:xfrm>
        </p:grpSpPr>
        <p:sp>
          <p:nvSpPr>
            <p:cNvPr id="44044" name="Rectangle 11"/>
            <p:cNvSpPr>
              <a:spLocks noChangeArrowheads="1"/>
            </p:cNvSpPr>
            <p:nvPr/>
          </p:nvSpPr>
          <p:spPr bwMode="auto">
            <a:xfrm>
              <a:off x="192" y="1488"/>
              <a:ext cx="4560" cy="1536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44045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" y="1724"/>
              <a:ext cx="3839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00"/>
              <a:ext cx="2645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7" name="Rectangle 14"/>
            <p:cNvSpPr>
              <a:spLocks noChangeArrowheads="1"/>
            </p:cNvSpPr>
            <p:nvPr/>
          </p:nvSpPr>
          <p:spPr bwMode="auto">
            <a:xfrm>
              <a:off x="192" y="1488"/>
              <a:ext cx="17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/>
                <a:t>For flow over a </a:t>
              </a:r>
              <a:r>
                <a:rPr lang="en-US" altLang="en-US" sz="2000" b="0" i="1"/>
                <a:t>sphere</a:t>
              </a:r>
            </a:p>
          </p:txBody>
        </p:sp>
        <p:sp>
          <p:nvSpPr>
            <p:cNvPr id="44048" name="Rectangle 15"/>
            <p:cNvSpPr>
              <a:spLocks noChangeArrowheads="1"/>
            </p:cNvSpPr>
            <p:nvPr/>
          </p:nvSpPr>
          <p:spPr bwMode="auto">
            <a:xfrm>
              <a:off x="192" y="2592"/>
              <a:ext cx="46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fluid properties</a:t>
              </a:r>
              <a:r>
                <a:rPr lang="tr-TR" altLang="en-US" sz="1800" b="0"/>
                <a:t> a</a:t>
              </a:r>
              <a:r>
                <a:rPr lang="en-US" altLang="en-US" sz="1800" b="0"/>
                <a:t>re evaluated at the free-stream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baseline="-25000">
                  <a:sym typeface="Symbol" panose="05050102010706020507" pitchFamily="18" charset="2"/>
                </a:rPr>
                <a:t></a:t>
              </a:r>
              <a:r>
                <a:rPr lang="en-US" altLang="en-US" sz="1800" b="0"/>
                <a:t>, except for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, which is evaluated at the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  <p:grpSp>
        <p:nvGrpSpPr>
          <p:cNvPr id="44037" name="Group 24"/>
          <p:cNvGrpSpPr>
            <a:grpSpLocks/>
          </p:cNvGrpSpPr>
          <p:nvPr/>
        </p:nvGrpSpPr>
        <p:grpSpPr bwMode="auto">
          <a:xfrm>
            <a:off x="304800" y="4953000"/>
            <a:ext cx="6477000" cy="838200"/>
            <a:chOff x="192" y="3072"/>
            <a:chExt cx="4080" cy="528"/>
          </a:xfrm>
        </p:grpSpPr>
        <p:sp>
          <p:nvSpPr>
            <p:cNvPr id="44039" name="Rectangle 17"/>
            <p:cNvSpPr>
              <a:spLocks noChangeArrowheads="1"/>
            </p:cNvSpPr>
            <p:nvPr/>
          </p:nvSpPr>
          <p:spPr bwMode="auto">
            <a:xfrm>
              <a:off x="192" y="3072"/>
              <a:ext cx="4032" cy="52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40" name="Group 18"/>
            <p:cNvGrpSpPr>
              <a:grpSpLocks/>
            </p:cNvGrpSpPr>
            <p:nvPr/>
          </p:nvGrpSpPr>
          <p:grpSpPr bwMode="auto">
            <a:xfrm>
              <a:off x="240" y="3120"/>
              <a:ext cx="4032" cy="432"/>
              <a:chOff x="288" y="3360"/>
              <a:chExt cx="4032" cy="432"/>
            </a:xfrm>
          </p:grpSpPr>
          <p:pic>
            <p:nvPicPr>
              <p:cNvPr id="44041" name="Picture 1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" y="3360"/>
                <a:ext cx="1737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42" name="Picture 2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2" y="3438"/>
                <a:ext cx="48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43" name="Rectangle 21"/>
              <p:cNvSpPr>
                <a:spLocks noChangeArrowheads="1"/>
              </p:cNvSpPr>
              <p:nvPr/>
            </p:nvSpPr>
            <p:spPr bwMode="auto">
              <a:xfrm>
                <a:off x="2688" y="3388"/>
                <a:ext cx="16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tr-TR" altLang="en-US" sz="1800" b="0">
                    <a:solidFill>
                      <a:srgbClr val="3333FF"/>
                    </a:solidFill>
                  </a:rPr>
                  <a:t>C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onstants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C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and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m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are given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in 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the t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able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.</a:t>
                </a:r>
                <a:endParaRPr lang="en-US" altLang="en-US" sz="1800" b="0">
                  <a:solidFill>
                    <a:srgbClr val="3333FF"/>
                  </a:solidFill>
                </a:endParaRPr>
              </a:p>
            </p:txBody>
          </p:sp>
        </p:grpSp>
      </p:grpSp>
      <p:sp>
        <p:nvSpPr>
          <p:cNvPr id="44038" name="Rectangle 22"/>
          <p:cNvSpPr>
            <a:spLocks noChangeArrowheads="1"/>
          </p:cNvSpPr>
          <p:nvPr/>
        </p:nvSpPr>
        <p:spPr bwMode="auto">
          <a:xfrm>
            <a:off x="304800" y="5789613"/>
            <a:ext cx="79438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dirty="0"/>
              <a:t>The relations for cylinders above are for </a:t>
            </a:r>
            <a:r>
              <a:rPr lang="en-US" altLang="en-US" sz="1800" b="0" i="1" dirty="0">
                <a:solidFill>
                  <a:srgbClr val="CC00CC"/>
                </a:solidFill>
              </a:rPr>
              <a:t>single</a:t>
            </a:r>
            <a:r>
              <a:rPr lang="en-US" altLang="en-US" sz="1800" b="0" i="1" dirty="0"/>
              <a:t> </a:t>
            </a:r>
            <a:r>
              <a:rPr lang="en-US" altLang="en-US" sz="1800" b="0" dirty="0"/>
              <a:t>cylinders or cylinders oriented</a:t>
            </a:r>
            <a:r>
              <a:rPr lang="tr-TR" altLang="en-US" sz="1800" b="0" dirty="0"/>
              <a:t> </a:t>
            </a:r>
            <a:r>
              <a:rPr lang="en-US" altLang="en-US" sz="1800" b="0" dirty="0"/>
              <a:t>such that the flow over them is not affected by the presence of others.</a:t>
            </a:r>
            <a:r>
              <a:rPr lang="tr-TR" altLang="en-US" sz="1800" b="0" dirty="0"/>
              <a:t> T</a:t>
            </a:r>
            <a:r>
              <a:rPr lang="en-US" altLang="en-US" sz="1800" b="0" dirty="0"/>
              <a:t>hey are applicable to </a:t>
            </a:r>
            <a:r>
              <a:rPr lang="en-US" altLang="en-US" sz="1800" b="0" i="1" dirty="0">
                <a:solidFill>
                  <a:srgbClr val="CC00CC"/>
                </a:solidFill>
              </a:rPr>
              <a:t>smooth</a:t>
            </a:r>
            <a:r>
              <a:rPr lang="en-US" altLang="en-US" sz="1800" b="0" i="1" dirty="0"/>
              <a:t> </a:t>
            </a:r>
            <a:r>
              <a:rPr lang="en-US" altLang="en-US" sz="1800" b="0" dirty="0"/>
              <a:t>surfaces.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103B478-793D-4E77-AE1D-7034A2361B1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36</a:t>
            </a:fld>
            <a:endParaRPr lang="en-US" altLang="en-US" sz="1400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3838"/>
            <a:ext cx="7158038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6B32B0-3B15-4F41-8D86-EC3A7A10F8D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37</a:t>
            </a:fld>
            <a:endParaRPr lang="en-US" altLang="en-US" sz="1400" smtClean="0"/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568450"/>
            <a:ext cx="78771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31825"/>
            <a:ext cx="79517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B8958C-2576-4CB9-B9B2-2AC01B6E312C}" type="slidenum">
              <a:rPr lang="en-US" altLang="en-US" b="0" smtClean="0"/>
              <a:pPr/>
              <a:t>38</a:t>
            </a:fld>
            <a:endParaRPr lang="en-US" altLang="en-US" b="0" smtClean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2613025" y="4257675"/>
            <a:ext cx="2679700" cy="10636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8" name="Oval 2"/>
          <p:cNvSpPr>
            <a:spLocks noChangeArrowheads="1"/>
          </p:cNvSpPr>
          <p:nvPr/>
        </p:nvSpPr>
        <p:spPr bwMode="auto">
          <a:xfrm>
            <a:off x="5208588" y="4248150"/>
            <a:ext cx="138112" cy="115888"/>
          </a:xfrm>
          <a:prstGeom prst="ellipse">
            <a:avLst/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4038600" y="4114800"/>
            <a:ext cx="266700" cy="1063625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cxnSp>
        <p:nvCxnSpPr>
          <p:cNvPr id="47110" name="Straight Arrow Connector 4"/>
          <p:cNvCxnSpPr>
            <a:cxnSpLocks noChangeShapeType="1"/>
          </p:cNvCxnSpPr>
          <p:nvPr/>
        </p:nvCxnSpPr>
        <p:spPr bwMode="auto">
          <a:xfrm>
            <a:off x="2352675" y="4090988"/>
            <a:ext cx="255588" cy="190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1" name="Straight Arrow Connector 5"/>
          <p:cNvCxnSpPr>
            <a:cxnSpLocks noChangeShapeType="1"/>
          </p:cNvCxnSpPr>
          <p:nvPr/>
        </p:nvCxnSpPr>
        <p:spPr bwMode="auto">
          <a:xfrm flipV="1">
            <a:off x="3613150" y="4627563"/>
            <a:ext cx="425450" cy="276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2" name="Straight Arrow Connector 6"/>
          <p:cNvCxnSpPr>
            <a:cxnSpLocks noChangeShapeType="1"/>
          </p:cNvCxnSpPr>
          <p:nvPr/>
        </p:nvCxnSpPr>
        <p:spPr bwMode="auto">
          <a:xfrm flipH="1" flipV="1">
            <a:off x="4611688" y="446405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3" name="Straight Arrow Connector 7"/>
          <p:cNvCxnSpPr>
            <a:cxnSpLocks noChangeShapeType="1"/>
          </p:cNvCxnSpPr>
          <p:nvPr/>
        </p:nvCxnSpPr>
        <p:spPr bwMode="auto">
          <a:xfrm flipH="1" flipV="1">
            <a:off x="4881563" y="44926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4" name="Straight Arrow Connector 8"/>
          <p:cNvCxnSpPr>
            <a:cxnSpLocks noChangeShapeType="1"/>
          </p:cNvCxnSpPr>
          <p:nvPr/>
        </p:nvCxnSpPr>
        <p:spPr bwMode="auto">
          <a:xfrm flipH="1" flipV="1">
            <a:off x="5160963" y="45053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5" name="Straight Arrow Connector 9"/>
          <p:cNvCxnSpPr>
            <a:cxnSpLocks noChangeShapeType="1"/>
          </p:cNvCxnSpPr>
          <p:nvPr/>
        </p:nvCxnSpPr>
        <p:spPr bwMode="auto">
          <a:xfrm flipH="1" flipV="1">
            <a:off x="5430838" y="452120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16" name="TextBox 15"/>
          <p:cNvSpPr txBox="1">
            <a:spLocks noChangeArrowheads="1"/>
          </p:cNvSpPr>
          <p:nvPr/>
        </p:nvSpPr>
        <p:spPr bwMode="auto">
          <a:xfrm>
            <a:off x="4710113" y="5178425"/>
            <a:ext cx="1843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flows at 3 m/s</a:t>
            </a:r>
          </a:p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66</a:t>
            </a:r>
            <a:r>
              <a:rPr lang="en-US" altLang="en-US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7" name="TextBox 16"/>
          <p:cNvSpPr txBox="1">
            <a:spLocks noChangeArrowheads="1"/>
          </p:cNvSpPr>
          <p:nvPr/>
        </p:nvSpPr>
        <p:spPr bwMode="auto">
          <a:xfrm>
            <a:off x="2608263" y="4903788"/>
            <a:ext cx="147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wall of a duct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8" name="TextBox 17"/>
          <p:cNvSpPr txBox="1">
            <a:spLocks noChangeArrowheads="1"/>
          </p:cNvSpPr>
          <p:nvPr/>
        </p:nvSpPr>
        <p:spPr bwMode="auto">
          <a:xfrm>
            <a:off x="3344863" y="6245225"/>
            <a:ext cx="1020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Fig.Q 2.1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9" name="TextBox 18"/>
          <p:cNvSpPr txBox="1">
            <a:spLocks noChangeArrowheads="1"/>
          </p:cNvSpPr>
          <p:nvPr/>
        </p:nvSpPr>
        <p:spPr bwMode="auto">
          <a:xfrm>
            <a:off x="473075" y="3671888"/>
            <a:ext cx="3511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glass thermometer, diameter 1 cm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0" name="Rectangle 19"/>
          <p:cNvSpPr>
            <a:spLocks noChangeArrowheads="1"/>
          </p:cNvSpPr>
          <p:nvPr/>
        </p:nvSpPr>
        <p:spPr bwMode="auto">
          <a:xfrm>
            <a:off x="561975" y="1706563"/>
            <a:ext cx="78200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mercury-in-glass thermometer at 40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(OD = 1 cm) is inserted through a duct wall into a 3 m/s airstream at 66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Estimate the heat transfer coefficient between the air and the thermometer, refer to Fig Q2.1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1" name="TextBox 20"/>
          <p:cNvSpPr txBox="1">
            <a:spLocks noChangeArrowheads="1"/>
          </p:cNvSpPr>
          <p:nvPr/>
        </p:nvSpPr>
        <p:spPr bwMode="auto">
          <a:xfrm>
            <a:off x="561975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CC08167-F0CB-40D9-83B2-F67CBB58AD5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39</a:t>
            </a:fld>
            <a:endParaRPr lang="en-US" altLang="en-US" sz="1400" smtClean="0"/>
          </a:p>
        </p:txBody>
      </p:sp>
      <p:sp>
        <p:nvSpPr>
          <p:cNvPr id="481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D997B1B-E87D-4135-81D6-C2A567AB175C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39</a:t>
            </a:fld>
            <a:endParaRPr lang="en-US" altLang="en-US" sz="1400" b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4800" y="152400"/>
            <a:ext cx="8534400" cy="492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600">
                <a:solidFill>
                  <a:srgbClr val="FF0000"/>
                </a:solidFill>
              </a:rPr>
              <a:t>19-5 GENERAL CONSIDERATIONS FOR PIPE FLOW</a:t>
            </a:r>
            <a:endParaRPr lang="en-US" altLang="en-US" sz="2600">
              <a:solidFill>
                <a:srgbClr val="FF0000"/>
              </a:solidFill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28600" y="779463"/>
            <a:ext cx="8610600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Liquid or gas flow through </a:t>
            </a:r>
            <a:r>
              <a:rPr lang="en-US" altLang="en-US" sz="1800" b="0" i="1">
                <a:solidFill>
                  <a:srgbClr val="CC00CC"/>
                </a:solidFill>
              </a:rPr>
              <a:t>pipes</a:t>
            </a:r>
            <a:r>
              <a:rPr lang="en-US" altLang="en-US" sz="1800" b="0" i="1"/>
              <a:t> </a:t>
            </a:r>
            <a:r>
              <a:rPr lang="en-US" altLang="en-US" sz="1800" b="0"/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ducts</a:t>
            </a:r>
            <a:r>
              <a:rPr lang="en-US" altLang="en-US" sz="1800" b="0" i="1"/>
              <a:t> </a:t>
            </a:r>
            <a:r>
              <a:rPr lang="en-US" altLang="en-US" sz="1800" b="0"/>
              <a:t>is commonly used in heating and</a:t>
            </a:r>
            <a:r>
              <a:rPr lang="tr-TR" altLang="en-US" sz="1800" b="0"/>
              <a:t> </a:t>
            </a:r>
            <a:r>
              <a:rPr lang="en-US" altLang="en-US" sz="1800" b="0"/>
              <a:t>cooling applications and fluid distribution networks.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fluid in such applications</a:t>
            </a:r>
            <a:r>
              <a:rPr lang="tr-TR" altLang="en-US" sz="1800" b="0"/>
              <a:t> </a:t>
            </a:r>
            <a:r>
              <a:rPr lang="en-US" altLang="en-US" sz="1800" b="0"/>
              <a:t>is usually forced to flow by a fan or pump</a:t>
            </a:r>
            <a:r>
              <a:rPr lang="tr-TR" altLang="en-US" sz="1800" b="0"/>
              <a:t> </a:t>
            </a:r>
            <a:r>
              <a:rPr lang="en-US" altLang="en-US" sz="1800" b="0"/>
              <a:t>through a flow section.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Although the theory of fluid flow is reasonably well understood, theoretical</a:t>
            </a:r>
            <a:r>
              <a:rPr lang="tr-TR" altLang="en-US" sz="1800" b="0"/>
              <a:t> </a:t>
            </a:r>
            <a:r>
              <a:rPr lang="en-US" altLang="en-US" sz="1800" b="0"/>
              <a:t>solutions are obtained only for a few simple cases such as fully developed</a:t>
            </a:r>
            <a:r>
              <a:rPr lang="tr-TR" altLang="en-US" sz="1800" b="0"/>
              <a:t> </a:t>
            </a:r>
            <a:r>
              <a:rPr lang="en-US" altLang="en-US" sz="1800" b="0"/>
              <a:t>laminar flow in a circular pipe.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Therefore, we must rely on</a:t>
            </a:r>
            <a:r>
              <a:rPr lang="tr-TR" altLang="en-US" sz="1800" b="0"/>
              <a:t> </a:t>
            </a:r>
            <a:r>
              <a:rPr lang="en-US" altLang="en-US" sz="1800" b="0"/>
              <a:t>experimental results and empirical relations for most fluid flow problems</a:t>
            </a:r>
            <a:r>
              <a:rPr lang="tr-TR" altLang="en-US" sz="1800" b="0"/>
              <a:t> </a:t>
            </a:r>
            <a:r>
              <a:rPr lang="en-US" altLang="en-US" sz="1800" b="0"/>
              <a:t>rather than closed-form analytical solutions.</a:t>
            </a: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594100"/>
            <a:ext cx="2868612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10000"/>
            <a:ext cx="28241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533400" y="5865813"/>
            <a:ext cx="6324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Circular pipes can withstand large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pressure differences between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inside and the outside without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undergoing any significant distortion,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but noncircular pipes cannot.</a:t>
            </a:r>
          </a:p>
        </p:txBody>
      </p:sp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6781800" y="3810000"/>
            <a:ext cx="1828800" cy="201453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For a</a:t>
            </a:r>
            <a:r>
              <a:rPr lang="tr-TR" altLang="en-US" sz="1800" b="0"/>
              <a:t> </a:t>
            </a:r>
            <a:r>
              <a:rPr lang="en-US" altLang="en-US" sz="1800" b="0"/>
              <a:t>fixed surface area, the circular tube gives the most heat transfer for the least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pressure drop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A733CB8-463D-4EB4-B2BA-B0F57B51440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876800" y="838200"/>
            <a:ext cx="3581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W</a:t>
            </a:r>
            <a:r>
              <a:rPr lang="en-US" altLang="en-US" sz="2000" b="0"/>
              <a:t>e turn on the fan on hot</a:t>
            </a:r>
            <a:r>
              <a:rPr lang="tr-TR" altLang="en-US" sz="2000" b="0"/>
              <a:t> </a:t>
            </a:r>
            <a:r>
              <a:rPr lang="en-US" altLang="en-US" sz="2000" b="0"/>
              <a:t>summer days to help our body cool more effectively.</a:t>
            </a:r>
            <a:r>
              <a:rPr lang="tr-TR" altLang="en-US" sz="2000" b="0"/>
              <a:t> </a:t>
            </a:r>
            <a:r>
              <a:rPr lang="en-US" altLang="en-US" sz="2000" b="0"/>
              <a:t>The higher the fan</a:t>
            </a:r>
            <a:r>
              <a:rPr lang="tr-TR" altLang="en-US" sz="2000" b="0"/>
              <a:t> </a:t>
            </a:r>
            <a:r>
              <a:rPr lang="en-US" altLang="en-US" sz="2000" b="0"/>
              <a:t>speed, the better we feel.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We </a:t>
            </a:r>
            <a:r>
              <a:rPr lang="en-US" altLang="en-US" sz="2000" b="0" i="1">
                <a:solidFill>
                  <a:srgbClr val="CC00CC"/>
                </a:solidFill>
              </a:rPr>
              <a:t>stir </a:t>
            </a:r>
            <a:r>
              <a:rPr lang="en-US" altLang="en-US" sz="2000" b="0">
                <a:solidFill>
                  <a:srgbClr val="CC00CC"/>
                </a:solidFill>
              </a:rPr>
              <a:t>our soup and </a:t>
            </a:r>
            <a:r>
              <a:rPr lang="en-US" altLang="en-US" sz="2000" b="0" i="1">
                <a:solidFill>
                  <a:srgbClr val="CC00CC"/>
                </a:solidFill>
              </a:rPr>
              <a:t>blow </a:t>
            </a:r>
            <a:r>
              <a:rPr lang="en-US" altLang="en-US" sz="2000" b="0">
                <a:solidFill>
                  <a:srgbClr val="CC00CC"/>
                </a:solidFill>
              </a:rPr>
              <a:t>on a hot slice of pizza to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make them cool faster.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The air on windy winter days feels much colder than it</a:t>
            </a:r>
            <a:r>
              <a:rPr lang="tr-TR" altLang="en-US" sz="2000" b="0"/>
              <a:t> </a:t>
            </a:r>
            <a:r>
              <a:rPr lang="en-US" altLang="en-US" sz="2000" b="0"/>
              <a:t>actually is.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The simplest solution to heating problems in electronics packaging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to use a large enough fan.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609600" y="381000"/>
            <a:ext cx="294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3333FF"/>
                </a:solidFill>
              </a:rPr>
              <a:t>C</a:t>
            </a:r>
            <a:r>
              <a:rPr lang="en-US" altLang="en-US" sz="2000">
                <a:solidFill>
                  <a:srgbClr val="3333FF"/>
                </a:solidFill>
              </a:rPr>
              <a:t>onvection in daily life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990600"/>
            <a:ext cx="41338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EC19F-7172-41EE-9A4C-96F8008BD2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smtClean="0"/>
          </a:p>
        </p:txBody>
      </p:sp>
      <p:sp>
        <p:nvSpPr>
          <p:cNvPr id="491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EA2F747-9EF2-4F96-AA63-63FB1580E5C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b="0"/>
          </a:p>
        </p:txBody>
      </p:sp>
      <p:pic>
        <p:nvPicPr>
          <p:cNvPr id="4915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5010150" cy="6286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70500"/>
            <a:ext cx="6477000" cy="10541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Rectangle 14"/>
          <p:cNvSpPr>
            <a:spLocks noChangeArrowheads="1"/>
          </p:cNvSpPr>
          <p:nvPr/>
        </p:nvSpPr>
        <p:spPr bwMode="auto">
          <a:xfrm>
            <a:off x="304800" y="2438400"/>
            <a:ext cx="5257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In fluid flow,</a:t>
            </a:r>
            <a:r>
              <a:rPr lang="tr-TR" altLang="en-US" sz="1800" b="0"/>
              <a:t> </a:t>
            </a:r>
            <a:r>
              <a:rPr lang="en-US" altLang="en-US" sz="1800" b="0"/>
              <a:t>it is convenient to work with an </a:t>
            </a:r>
            <a:r>
              <a:rPr lang="en-US" altLang="en-US" sz="1800">
                <a:solidFill>
                  <a:srgbClr val="CC00CC"/>
                </a:solidFill>
              </a:rPr>
              <a:t>average</a:t>
            </a:r>
            <a:r>
              <a:rPr lang="en-US" altLang="en-US" sz="1800"/>
              <a:t> </a:t>
            </a:r>
            <a:r>
              <a:rPr lang="en-US" altLang="en-US" sz="1800" b="0"/>
              <a:t>or </a:t>
            </a:r>
            <a:r>
              <a:rPr lang="en-US" altLang="en-US" sz="1800">
                <a:solidFill>
                  <a:srgbClr val="CC00CC"/>
                </a:solidFill>
              </a:rPr>
              <a:t>mean temperatur</a:t>
            </a:r>
            <a:r>
              <a:rPr lang="en-US" altLang="en-US" sz="1800" b="0">
                <a:solidFill>
                  <a:srgbClr val="CC00CC"/>
                </a:solidFill>
              </a:rPr>
              <a:t>e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m</a:t>
            </a:r>
            <a:r>
              <a:rPr lang="en-US" altLang="en-US" sz="1800" b="0"/>
              <a:t>, which</a:t>
            </a:r>
            <a:r>
              <a:rPr lang="tr-TR" altLang="en-US" sz="1800" b="0"/>
              <a:t> </a:t>
            </a:r>
            <a:r>
              <a:rPr lang="en-US" altLang="en-US" sz="1800" b="0"/>
              <a:t>remains constant at a cross section.</a:t>
            </a:r>
            <a:r>
              <a:rPr lang="tr-TR" altLang="en-US" sz="1800" b="0"/>
              <a:t> T</a:t>
            </a:r>
            <a:r>
              <a:rPr lang="en-US" altLang="en-US" sz="1800" b="0"/>
              <a:t>he mean temperature</a:t>
            </a:r>
            <a:r>
              <a:rPr lang="tr-TR" altLang="en-US" sz="1800" b="0"/>
              <a:t>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m</a:t>
            </a:r>
            <a:r>
              <a:rPr lang="en-US" altLang="en-US" sz="1800" b="0" i="1"/>
              <a:t> changes </a:t>
            </a:r>
            <a:r>
              <a:rPr lang="en-US" altLang="en-US" sz="1800" b="0"/>
              <a:t>in the flow direction whenever the fluid is heated or cooled.</a:t>
            </a:r>
          </a:p>
        </p:txBody>
      </p: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3622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13 Dikdörtgen"/>
          <p:cNvSpPr>
            <a:spLocks noChangeArrowheads="1"/>
          </p:cNvSpPr>
          <p:nvPr/>
        </p:nvSpPr>
        <p:spPr bwMode="auto">
          <a:xfrm>
            <a:off x="304800" y="1066800"/>
            <a:ext cx="502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When designing</a:t>
            </a:r>
            <a:r>
              <a:rPr lang="tr-TR" altLang="en-US" sz="1800" b="0"/>
              <a:t> </a:t>
            </a:r>
            <a:r>
              <a:rPr lang="en-US" altLang="en-US" sz="1800" b="0"/>
              <a:t>piping networks and determining</a:t>
            </a:r>
            <a:r>
              <a:rPr lang="tr-TR" altLang="en-US" sz="1800" b="0"/>
              <a:t> </a:t>
            </a:r>
            <a:r>
              <a:rPr lang="en-US" altLang="en-US" sz="1800" b="0"/>
              <a:t>pumping power, a conservative approach is</a:t>
            </a:r>
            <a:r>
              <a:rPr lang="tr-TR" altLang="en-US" sz="1800" b="0"/>
              <a:t> </a:t>
            </a:r>
            <a:r>
              <a:rPr lang="en-US" altLang="en-US" sz="1800" b="0"/>
              <a:t>taken and flows with Re</a:t>
            </a:r>
            <a:r>
              <a:rPr lang="tr-TR" altLang="en-US" sz="1800" b="0"/>
              <a:t> &gt;</a:t>
            </a:r>
            <a:r>
              <a:rPr lang="en-US" altLang="en-US" sz="1800" b="0"/>
              <a:t> 4000 are assumed to be turbulent.</a:t>
            </a:r>
            <a:endParaRPr lang="tr-TR" altLang="en-US" sz="1800" b="0"/>
          </a:p>
        </p:txBody>
      </p:sp>
      <p:pic>
        <p:nvPicPr>
          <p:cNvPr id="4916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096000"/>
            <a:ext cx="1819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15 Dikdörtgen"/>
          <p:cNvSpPr>
            <a:spLocks noChangeArrowheads="1"/>
          </p:cNvSpPr>
          <p:nvPr/>
        </p:nvSpPr>
        <p:spPr bwMode="auto">
          <a:xfrm>
            <a:off x="2743200" y="228600"/>
            <a:ext cx="579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/>
              <a:t>Re</a:t>
            </a:r>
            <a:r>
              <a:rPr lang="tr-TR" altLang="en-US" sz="1800"/>
              <a:t> &lt; </a:t>
            </a:r>
            <a:r>
              <a:rPr lang="en-US" altLang="en-US" sz="1800"/>
              <a:t>2300</a:t>
            </a:r>
            <a:r>
              <a:rPr lang="tr-TR" altLang="en-US" sz="1800"/>
              <a:t> laminar</a:t>
            </a:r>
            <a:r>
              <a:rPr lang="en-US" altLang="en-US" sz="1800"/>
              <a:t>, Re</a:t>
            </a:r>
            <a:r>
              <a:rPr lang="tr-TR" altLang="en-US" sz="1800"/>
              <a:t> &gt; </a:t>
            </a:r>
            <a:r>
              <a:rPr lang="en-US" altLang="en-US" sz="1800"/>
              <a:t>10,000</a:t>
            </a:r>
            <a:r>
              <a:rPr lang="tr-TR" altLang="en-US" sz="1800"/>
              <a:t> turbulent, a</a:t>
            </a:r>
            <a:r>
              <a:rPr lang="en-US" altLang="en-US" sz="1800"/>
              <a:t>nd transitional in between. </a:t>
            </a:r>
            <a:endParaRPr lang="tr-TR" altLang="en-US" sz="1800"/>
          </a:p>
        </p:txBody>
      </p:sp>
      <p:sp>
        <p:nvSpPr>
          <p:cNvPr id="49163" name="16 Dikdörtgen"/>
          <p:cNvSpPr>
            <a:spLocks noChangeArrowheads="1"/>
          </p:cNvSpPr>
          <p:nvPr/>
        </p:nvSpPr>
        <p:spPr bwMode="auto">
          <a:xfrm>
            <a:off x="6858000" y="5449888"/>
            <a:ext cx="2057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Bulk mean fluid temperature</a:t>
            </a:r>
            <a:endParaRPr lang="tr-TR" altLang="en-US" sz="1800" b="0">
              <a:solidFill>
                <a:srgbClr val="CC00CC"/>
              </a:solidFill>
            </a:endParaRPr>
          </a:p>
        </p:txBody>
      </p:sp>
      <p:pic>
        <p:nvPicPr>
          <p:cNvPr id="49164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762000"/>
            <a:ext cx="3371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C23970C-4B00-4732-9E99-50786E2583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41</a:t>
            </a:fld>
            <a:endParaRPr lang="en-US" altLang="en-US" sz="1400" smtClean="0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04800" y="1524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</a:t>
            </a:r>
            <a:r>
              <a:rPr lang="tr-TR" altLang="en-US" sz="2400">
                <a:solidFill>
                  <a:srgbClr val="FF0000"/>
                </a:solidFill>
              </a:rPr>
              <a:t>hermal </a:t>
            </a:r>
            <a:r>
              <a:rPr lang="en-US" altLang="en-US" sz="2400">
                <a:solidFill>
                  <a:srgbClr val="FF0000"/>
                </a:solidFill>
              </a:rPr>
              <a:t>E</a:t>
            </a:r>
            <a:r>
              <a:rPr lang="tr-TR" altLang="en-US" sz="2400">
                <a:solidFill>
                  <a:srgbClr val="FF0000"/>
                </a:solidFill>
              </a:rPr>
              <a:t>ntrance</a:t>
            </a:r>
            <a:r>
              <a:rPr lang="en-US" altLang="en-US" sz="2400">
                <a:solidFill>
                  <a:srgbClr val="FF0000"/>
                </a:solidFill>
              </a:rPr>
              <a:t> R</a:t>
            </a:r>
            <a:r>
              <a:rPr lang="tr-TR" altLang="en-US" sz="2400">
                <a:solidFill>
                  <a:srgbClr val="FF0000"/>
                </a:solidFill>
              </a:rPr>
              <a:t>egion</a:t>
            </a:r>
            <a:endParaRPr lang="en-US" altLang="en-US" sz="2400">
              <a:solidFill>
                <a:srgbClr val="FF0000"/>
              </a:solidFill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3314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79724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13872B7-873D-421E-8FF2-E843C37ECC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42</a:t>
            </a:fld>
            <a:endParaRPr lang="en-US" altLang="en-US" sz="1400" smtClean="0"/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304800" y="228600"/>
            <a:ext cx="8458200" cy="9159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fluid properties in internal flow are usually evaluated at the </a:t>
            </a:r>
            <a:r>
              <a:rPr lang="en-US" altLang="en-US" sz="1800" b="0" i="1">
                <a:solidFill>
                  <a:srgbClr val="3333FF"/>
                </a:solidFill>
              </a:rPr>
              <a:t>bulk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mean fluid temperature</a:t>
            </a:r>
            <a:r>
              <a:rPr lang="en-US" altLang="en-US" sz="1800" b="0"/>
              <a:t>, which is the arithmetic average of the mean temperatures</a:t>
            </a:r>
            <a:r>
              <a:rPr lang="tr-TR" altLang="en-US" sz="1800" b="0"/>
              <a:t> </a:t>
            </a:r>
            <a:r>
              <a:rPr lang="en-US" altLang="en-US" sz="1800" b="0"/>
              <a:t>at the inlet and the exit</a:t>
            </a:r>
            <a:r>
              <a:rPr lang="tr-TR" altLang="en-US" sz="1800" b="0"/>
              <a:t>: </a:t>
            </a:r>
            <a:r>
              <a:rPr lang="en-US" altLang="en-US" sz="1800" b="0"/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b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=</a:t>
            </a:r>
            <a:r>
              <a:rPr lang="en-US" altLang="en-US" sz="1800">
                <a:solidFill>
                  <a:srgbClr val="CC00CC"/>
                </a:solidFill>
              </a:rPr>
              <a:t> (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i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+</a:t>
            </a:r>
            <a:r>
              <a:rPr lang="en-US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e</a:t>
            </a:r>
            <a:r>
              <a:rPr lang="en-US" altLang="en-US" sz="1800">
                <a:solidFill>
                  <a:srgbClr val="CC00CC"/>
                </a:solidFill>
              </a:rPr>
              <a:t>)/2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3886200"/>
            <a:ext cx="70421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52400" y="5240338"/>
            <a:ext cx="17526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thermal boundary layer in a tube.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28600" y="1219200"/>
            <a:ext cx="87630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entrance 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/>
              <a:t> </a:t>
            </a:r>
            <a:r>
              <a:rPr lang="en-US" altLang="en-US" sz="1700" b="0"/>
              <a:t>The region of flow over which the thermal boundary layer develops and</a:t>
            </a:r>
            <a:r>
              <a:rPr lang="tr-TR" altLang="en-US" sz="1700" b="0"/>
              <a:t> </a:t>
            </a:r>
            <a:r>
              <a:rPr lang="en-US" altLang="en-US" sz="1700" b="0"/>
              <a:t>reaches the tube center</a:t>
            </a:r>
            <a:r>
              <a:rPr lang="tr-TR" altLang="en-US" sz="17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entry length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he length</a:t>
            </a:r>
            <a:r>
              <a:rPr lang="tr-TR" altLang="en-US" sz="1700" b="0"/>
              <a:t> </a:t>
            </a:r>
            <a:r>
              <a:rPr lang="en-US" altLang="en-US" sz="1700" b="0"/>
              <a:t>of this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developing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 b="0"/>
              <a:t>Flow in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his is the region</a:t>
            </a:r>
            <a:r>
              <a:rPr lang="tr-TR" altLang="en-US" sz="1700" b="0"/>
              <a:t> </a:t>
            </a:r>
            <a:r>
              <a:rPr lang="en-US" altLang="en-US" sz="1700" b="0"/>
              <a:t>where the temperature profile develops.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fully developed</a:t>
            </a:r>
            <a:r>
              <a:rPr lang="tr-TR" altLang="en-US" sz="1700">
                <a:solidFill>
                  <a:srgbClr val="CC00CC"/>
                </a:solidFill>
              </a:rPr>
              <a:t> </a:t>
            </a:r>
            <a:r>
              <a:rPr lang="en-US" altLang="en-US" sz="1700">
                <a:solidFill>
                  <a:srgbClr val="CC00CC"/>
                </a:solidFill>
              </a:rPr>
              <a:t>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beyond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 in which the dimensionless temperature profile remains unchanged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F</a:t>
            </a:r>
            <a:r>
              <a:rPr lang="en-US" altLang="en-US" sz="1700">
                <a:solidFill>
                  <a:srgbClr val="CC00CC"/>
                </a:solidFill>
              </a:rPr>
              <a:t>ully developed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in which the flow is both hydrodynamically and</a:t>
            </a:r>
            <a:r>
              <a:rPr lang="tr-TR" altLang="en-US" sz="1700" b="0"/>
              <a:t> </a:t>
            </a:r>
            <a:r>
              <a:rPr lang="en-US" altLang="en-US" sz="1700" b="0"/>
              <a:t>thermally developed</a:t>
            </a:r>
            <a:r>
              <a:rPr lang="tr-TR" altLang="en-US" sz="1700" b="0"/>
              <a:t>.</a:t>
            </a:r>
            <a:endParaRPr lang="en-US" altLang="en-US" sz="1700" b="0" i="1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27D801E-2D26-42FB-8F3A-713AB3970C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43</a:t>
            </a:fld>
            <a:endParaRPr lang="en-US" altLang="en-US" sz="1400" smtClean="0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228600" y="3167063"/>
            <a:ext cx="4800600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 i="1"/>
              <a:t>I</a:t>
            </a:r>
            <a:r>
              <a:rPr lang="en-US" altLang="en-US" sz="1800" b="0" i="1"/>
              <a:t>n the</a:t>
            </a:r>
            <a:r>
              <a:rPr lang="tr-TR" altLang="en-US" sz="1800" b="0" i="1"/>
              <a:t> </a:t>
            </a:r>
            <a:r>
              <a:rPr lang="en-US" altLang="en-US" sz="1800" b="0" i="1"/>
              <a:t>thermally fully developed region of</a:t>
            </a:r>
            <a:r>
              <a:rPr lang="tr-TR" altLang="en-US" sz="1800" b="0" i="1"/>
              <a:t> </a:t>
            </a:r>
            <a:r>
              <a:rPr lang="en-US" altLang="en-US" sz="1800" b="0" i="1"/>
              <a:t>a tube, the local convection coefficient is</a:t>
            </a:r>
            <a:r>
              <a:rPr lang="tr-TR" altLang="en-US" sz="1800" b="0" i="1"/>
              <a:t> </a:t>
            </a:r>
            <a:r>
              <a:rPr lang="en-US" altLang="en-US" sz="1800" b="0" i="1"/>
              <a:t>constant </a:t>
            </a:r>
            <a:r>
              <a:rPr lang="en-US" altLang="en-US" sz="1800" b="0"/>
              <a:t>(does not vary with </a:t>
            </a:r>
            <a:r>
              <a:rPr lang="en-US" altLang="en-US" sz="1800" b="0" i="1"/>
              <a:t>x</a:t>
            </a:r>
            <a:r>
              <a:rPr lang="en-US" altLang="en-US" sz="1800" b="0"/>
              <a:t>).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Therefore, both </a:t>
            </a:r>
            <a:r>
              <a:rPr lang="en-US" altLang="en-US" sz="1800" b="0" i="1">
                <a:solidFill>
                  <a:srgbClr val="CC00CC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friction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which is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related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to wall shear stress</a:t>
            </a:r>
            <a:r>
              <a:rPr lang="en-US" altLang="en-US" sz="1800" b="0">
                <a:solidFill>
                  <a:srgbClr val="CC00CC"/>
                </a:solidFill>
              </a:rPr>
              <a:t>) </a:t>
            </a:r>
            <a:r>
              <a:rPr lang="en-US" altLang="en-US" sz="1800" b="0" i="1">
                <a:solidFill>
                  <a:srgbClr val="CC00CC"/>
                </a:solidFill>
              </a:rPr>
              <a:t>and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convection coefficients</a:t>
            </a:r>
            <a:r>
              <a:rPr lang="en-US" altLang="en-US" sz="1800" b="0" i="1">
                <a:solidFill>
                  <a:srgbClr val="CC00CC"/>
                </a:solidFill>
              </a:rPr>
              <a:t> remain constant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in the fully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developed region of a tube.</a:t>
            </a:r>
            <a:endParaRPr lang="tr-TR" altLang="en-US" sz="1800" b="0" i="1">
              <a:solidFill>
                <a:srgbClr val="CC00CC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pressure drop and heat flux are </a:t>
            </a:r>
            <a:r>
              <a:rPr lang="en-US" altLang="en-US" sz="1800" b="0" i="1"/>
              <a:t>higher </a:t>
            </a:r>
            <a:r>
              <a:rPr lang="en-US" altLang="en-US" sz="1800" b="0"/>
              <a:t>in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of a tube, and the effect of the entrance region is always to </a:t>
            </a:r>
            <a:r>
              <a:rPr lang="en-US" altLang="en-US" sz="1800" b="0" i="1">
                <a:solidFill>
                  <a:srgbClr val="3333FF"/>
                </a:solidFill>
              </a:rPr>
              <a:t>increase</a:t>
            </a:r>
            <a:r>
              <a:rPr lang="en-US" altLang="en-US" sz="1800" b="0" i="1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average friction factor and heat transfer coefficient for the entire tube.</a:t>
            </a:r>
            <a:endParaRPr lang="en-US" altLang="en-US" sz="1800" b="0" i="1">
              <a:solidFill>
                <a:srgbClr val="CC00CC"/>
              </a:solidFill>
            </a:endParaRPr>
          </a:p>
        </p:txBody>
      </p:sp>
      <p:pic>
        <p:nvPicPr>
          <p:cNvPr id="522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71475"/>
            <a:ext cx="381952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6172200" y="439738"/>
            <a:ext cx="27432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factor and the convection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in the flow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direction for flow in a tube (Pr</a:t>
            </a:r>
            <a:r>
              <a:rPr lang="tr-TR" altLang="en-US" sz="1800" b="0">
                <a:solidFill>
                  <a:srgbClr val="0000CC"/>
                </a:solidFill>
              </a:rPr>
              <a:t>&gt;</a:t>
            </a:r>
            <a:r>
              <a:rPr lang="en-US" altLang="en-US" sz="1800" b="0">
                <a:solidFill>
                  <a:srgbClr val="0000CC"/>
                </a:solidFill>
              </a:rPr>
              <a:t>1).</a:t>
            </a:r>
          </a:p>
        </p:txBody>
      </p:sp>
      <p:pic>
        <p:nvPicPr>
          <p:cNvPr id="5223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2871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563688"/>
            <a:ext cx="23034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Rectangle 9"/>
          <p:cNvSpPr>
            <a:spLocks noChangeArrowheads="1"/>
          </p:cNvSpPr>
          <p:nvPr/>
        </p:nvSpPr>
        <p:spPr bwMode="auto">
          <a:xfrm>
            <a:off x="247650" y="228600"/>
            <a:ext cx="363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Hydrodynamically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sp>
        <p:nvSpPr>
          <p:cNvPr id="52233" name="Rectangle 10"/>
          <p:cNvSpPr>
            <a:spLocks noChangeArrowheads="1"/>
          </p:cNvSpPr>
          <p:nvPr/>
        </p:nvSpPr>
        <p:spPr bwMode="auto">
          <a:xfrm>
            <a:off x="228600" y="1157288"/>
            <a:ext cx="283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Thermally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pic>
        <p:nvPicPr>
          <p:cNvPr id="5223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5297488" cy="6746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2978150" y="2057400"/>
            <a:ext cx="189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16C5493-3C04-4A82-94F5-A3A4C1688A0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44</a:t>
            </a:fld>
            <a:endParaRPr lang="en-US" altLang="en-US" sz="1400" smtClean="0"/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228600" y="1524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Entry Lengths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363061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381000"/>
            <a:ext cx="27193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2112963"/>
            <a:ext cx="5634037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457200" y="4876800"/>
            <a:ext cx="2819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local Nusselt number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along a tube in turbulent flow for both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temperature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heat flux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53256" name="Rectangle 10"/>
          <p:cNvSpPr>
            <a:spLocks noChangeArrowheads="1"/>
          </p:cNvSpPr>
          <p:nvPr/>
        </p:nvSpPr>
        <p:spPr bwMode="auto">
          <a:xfrm>
            <a:off x="152400" y="1141413"/>
            <a:ext cx="86868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Nusselt numbers and thus </a:t>
            </a:r>
            <a:r>
              <a:rPr lang="tr-TR" altLang="en-US" sz="1800" b="0" i="1"/>
              <a:t>h</a:t>
            </a:r>
            <a:r>
              <a:rPr lang="tr-TR" altLang="en-US" sz="1800" b="0"/>
              <a:t> values </a:t>
            </a:r>
            <a:r>
              <a:rPr lang="en-US" altLang="en-US" sz="1800" b="0"/>
              <a:t>are much higher in the entrance region.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>
                <a:solidFill>
                  <a:srgbClr val="CC00CC"/>
                </a:solidFill>
              </a:rPr>
              <a:t>The Nusselt number reaches a constant value at a distance of less than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10 diameters, and thus the flow can be assumed to be fully developed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x </a:t>
            </a:r>
            <a:r>
              <a:rPr lang="tr-TR" altLang="en-US" sz="1800" b="0" i="1">
                <a:solidFill>
                  <a:srgbClr val="CC00CC"/>
                </a:solidFill>
              </a:rPr>
              <a:t>&gt; </a:t>
            </a:r>
            <a:r>
              <a:rPr lang="en-US" altLang="en-US" sz="1800" b="0">
                <a:solidFill>
                  <a:srgbClr val="CC00CC"/>
                </a:solidFill>
              </a:rPr>
              <a:t>10</a:t>
            </a:r>
            <a:r>
              <a:rPr lang="en-US" altLang="en-US" sz="1800" b="0" i="1">
                <a:solidFill>
                  <a:srgbClr val="CC00CC"/>
                </a:solidFill>
              </a:rPr>
              <a:t>D.</a:t>
            </a:r>
          </a:p>
        </p:txBody>
      </p:sp>
      <p:sp>
        <p:nvSpPr>
          <p:cNvPr id="53257" name="Rectangle 11"/>
          <p:cNvSpPr>
            <a:spLocks noChangeArrowheads="1"/>
          </p:cNvSpPr>
          <p:nvPr/>
        </p:nvSpPr>
        <p:spPr bwMode="auto">
          <a:xfrm>
            <a:off x="152400" y="2057400"/>
            <a:ext cx="30480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b="0"/>
              <a:t>The Nusselt numbers for the uniform surface temperature and uniform</a:t>
            </a:r>
            <a:r>
              <a:rPr lang="tr-TR" altLang="en-US" sz="1800" b="0"/>
              <a:t> </a:t>
            </a:r>
            <a:r>
              <a:rPr lang="en-US" altLang="en-US" sz="1800" b="0"/>
              <a:t>surface heat flux conditions are identical in the fully developed regions,</a:t>
            </a:r>
            <a:r>
              <a:rPr lang="tr-TR" altLang="en-US" sz="1800" b="0"/>
              <a:t> </a:t>
            </a:r>
            <a:r>
              <a:rPr lang="en-US" altLang="en-US" sz="1800" b="0"/>
              <a:t>and nearly identical in the entrance regions.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5455591-7F17-4170-913A-CE33EABEF97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45</a:t>
            </a:fld>
            <a:endParaRPr lang="en-US" altLang="en-US" sz="1400" smtClean="0"/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228600" y="228600"/>
            <a:ext cx="8610600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19-6 </a:t>
            </a:r>
            <a:r>
              <a:rPr lang="en-US" altLang="en-US">
                <a:solidFill>
                  <a:srgbClr val="FF0000"/>
                </a:solidFill>
              </a:rPr>
              <a:t>GENERAL THERMAL ANALYSIS</a:t>
            </a: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3057525"/>
            <a:ext cx="408463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74332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63763"/>
            <a:ext cx="40100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6"/>
          <p:cNvSpPr>
            <a:spLocks noChangeArrowheads="1"/>
          </p:cNvSpPr>
          <p:nvPr/>
        </p:nvSpPr>
        <p:spPr bwMode="auto">
          <a:xfrm>
            <a:off x="4572000" y="990600"/>
            <a:ext cx="43434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conditions at the surface can be approximated to be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temperature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 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heat flux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q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constant surface</a:t>
            </a:r>
            <a:r>
              <a:rPr lang="tr-TR" altLang="en-US" sz="1800" b="0"/>
              <a:t> </a:t>
            </a:r>
            <a:r>
              <a:rPr lang="en-US" altLang="en-US" sz="1800" b="0"/>
              <a:t>temperature condition is realized when a phase change process such as boiling</a:t>
            </a:r>
            <a:r>
              <a:rPr lang="tr-TR" altLang="en-US" sz="1800" b="0"/>
              <a:t> </a:t>
            </a:r>
            <a:r>
              <a:rPr lang="en-US" altLang="en-US" sz="1800" b="0"/>
              <a:t>or condensation occurs at the outer surface of a tube.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constant surface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 flux condition is realized when the tube is subjected to radiation 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electric resistance heating uniformly from all directions.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W</a:t>
            </a:r>
            <a:r>
              <a:rPr lang="en-US" altLang="en-US" sz="1800" b="0"/>
              <a:t>e may have either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s</a:t>
            </a:r>
            <a:r>
              <a:rPr lang="en-US" altLang="en-US" sz="1800" b="0" i="1"/>
              <a:t> </a:t>
            </a:r>
            <a:r>
              <a:rPr lang="tr-TR" altLang="en-US" sz="1800" b="0" i="1"/>
              <a:t>=</a:t>
            </a:r>
            <a:r>
              <a:rPr lang="en-US" altLang="en-US" sz="1800" b="0"/>
              <a:t> constant or </a:t>
            </a:r>
            <a:r>
              <a:rPr lang="tr-TR" altLang="en-US" sz="1800" b="0"/>
              <a:t>    </a:t>
            </a:r>
            <a:r>
              <a:rPr lang="en-US" altLang="en-US" sz="1800" b="0" i="1"/>
              <a:t>q</a:t>
            </a:r>
            <a:r>
              <a:rPr lang="en-US" altLang="en-US" sz="1800" b="0" i="1" baseline="-25000"/>
              <a:t>s</a:t>
            </a:r>
            <a:r>
              <a:rPr lang="tr-TR" altLang="en-US" sz="1800" b="0" i="1"/>
              <a:t> =</a:t>
            </a:r>
            <a:r>
              <a:rPr lang="en-US" altLang="en-US" sz="1800" b="0" i="1"/>
              <a:t> </a:t>
            </a:r>
            <a:r>
              <a:rPr lang="en-US" altLang="en-US" sz="1800" b="0"/>
              <a:t> constant</a:t>
            </a:r>
            <a:r>
              <a:rPr lang="tr-TR" altLang="en-US" sz="1800" b="0"/>
              <a:t> </a:t>
            </a:r>
            <a:r>
              <a:rPr lang="en-US" altLang="en-US" sz="1800" b="0"/>
              <a:t>at the surface of a tube, but not both.</a:t>
            </a:r>
          </a:p>
        </p:txBody>
      </p:sp>
      <p:sp>
        <p:nvSpPr>
          <p:cNvPr id="54280" name="Rectangle 7"/>
          <p:cNvSpPr>
            <a:spLocks noChangeArrowheads="1"/>
          </p:cNvSpPr>
          <p:nvPr/>
        </p:nvSpPr>
        <p:spPr bwMode="auto">
          <a:xfrm>
            <a:off x="304800" y="5789613"/>
            <a:ext cx="4114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heat transfer to a fluid flowing in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tube is equal to the increase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energy of the fluid.</a:t>
            </a:r>
          </a:p>
        </p:txBody>
      </p:sp>
      <p:sp>
        <p:nvSpPr>
          <p:cNvPr id="54281" name="Rectangle 8"/>
          <p:cNvSpPr>
            <a:spLocks noChangeArrowheads="1"/>
          </p:cNvSpPr>
          <p:nvPr/>
        </p:nvSpPr>
        <p:spPr bwMode="auto">
          <a:xfrm>
            <a:off x="304800" y="2605088"/>
            <a:ext cx="374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h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x</a:t>
            </a:r>
            <a:r>
              <a:rPr lang="en-US" altLang="en-US" sz="1800" b="0">
                <a:solidFill>
                  <a:srgbClr val="CC00CC"/>
                </a:solidFill>
              </a:rPr>
              <a:t> the </a:t>
            </a:r>
            <a:r>
              <a:rPr lang="en-US" altLang="en-US" sz="1800" b="0" i="1">
                <a:solidFill>
                  <a:srgbClr val="CC00CC"/>
                </a:solidFill>
              </a:rPr>
              <a:t>local </a:t>
            </a:r>
            <a:r>
              <a:rPr lang="en-US" altLang="en-US" sz="1800" b="0">
                <a:solidFill>
                  <a:srgbClr val="CC00CC"/>
                </a:solidFill>
              </a:rPr>
              <a:t>heat transfer coefficient</a:t>
            </a:r>
          </a:p>
        </p:txBody>
      </p:sp>
      <p:sp>
        <p:nvSpPr>
          <p:cNvPr id="54282" name="Rectangle 9"/>
          <p:cNvSpPr>
            <a:spLocks noChangeArrowheads="1"/>
          </p:cNvSpPr>
          <p:nvPr/>
        </p:nvSpPr>
        <p:spPr bwMode="auto">
          <a:xfrm>
            <a:off x="304800" y="1843088"/>
            <a:ext cx="189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  <p:sp>
        <p:nvSpPr>
          <p:cNvPr id="54283" name="Rectangle 10"/>
          <p:cNvSpPr>
            <a:spLocks noChangeArrowheads="1"/>
          </p:cNvSpPr>
          <p:nvPr/>
        </p:nvSpPr>
        <p:spPr bwMode="auto">
          <a:xfrm>
            <a:off x="304800" y="914400"/>
            <a:ext cx="226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Rate of </a:t>
            </a:r>
            <a:r>
              <a:rPr lang="en-US" altLang="en-US" sz="1800" b="0">
                <a:solidFill>
                  <a:srgbClr val="3333FF"/>
                </a:solidFill>
              </a:rPr>
              <a:t>heat transfer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4811E0-34BD-4969-9209-CE7FD93D2E5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46</a:t>
            </a:fld>
            <a:endParaRPr lang="en-US" altLang="en-US" sz="1400" smtClean="0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228600" y="228600"/>
            <a:ext cx="693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 (</a:t>
            </a:r>
            <a:r>
              <a:rPr lang="en-US" altLang="en-US" sz="2400" i="1">
                <a:solidFill>
                  <a:srgbClr val="FF0000"/>
                </a:solidFill>
              </a:rPr>
              <a:t>q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tr-TR" altLang="en-US" sz="2400" i="1">
                <a:solidFill>
                  <a:srgbClr val="FF0000"/>
                </a:solidFill>
              </a:rPr>
              <a:t> 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404653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460625"/>
            <a:ext cx="16970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97288"/>
            <a:ext cx="4237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971550"/>
            <a:ext cx="4364037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1371600" y="4953000"/>
            <a:ext cx="3200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Variation of the </a:t>
            </a:r>
            <a:r>
              <a:rPr lang="en-US" altLang="en-US" sz="2000" b="0" i="1">
                <a:solidFill>
                  <a:srgbClr val="0000CC"/>
                </a:solidFill>
              </a:rPr>
              <a:t>tube surface</a:t>
            </a:r>
            <a:r>
              <a:rPr lang="tr-TR" altLang="en-US" sz="2000" b="0" i="1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and the </a:t>
            </a:r>
            <a:r>
              <a:rPr lang="en-US" altLang="en-US" sz="2000" b="0" i="1">
                <a:solidFill>
                  <a:srgbClr val="0000CC"/>
                </a:solidFill>
              </a:rPr>
              <a:t>mean fluid </a:t>
            </a:r>
            <a:r>
              <a:rPr lang="en-US" altLang="en-US" sz="2000" b="0">
                <a:solidFill>
                  <a:srgbClr val="0000CC"/>
                </a:solidFill>
              </a:rPr>
              <a:t>temperatures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along the tube for the case of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constant surface heat flux.</a:t>
            </a:r>
          </a:p>
        </p:txBody>
      </p:sp>
      <p:sp>
        <p:nvSpPr>
          <p:cNvPr id="55305" name="Rectangle 8"/>
          <p:cNvSpPr>
            <a:spLocks noChangeArrowheads="1"/>
          </p:cNvSpPr>
          <p:nvPr/>
        </p:nvSpPr>
        <p:spPr bwMode="auto">
          <a:xfrm>
            <a:off x="247650" y="1741488"/>
            <a:ext cx="2800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M</a:t>
            </a:r>
            <a:r>
              <a:rPr lang="en-US" altLang="en-US" sz="2000" b="0"/>
              <a:t>ean fluid temperature at the tube exit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6" name="Rectangle 9"/>
          <p:cNvSpPr>
            <a:spLocks noChangeArrowheads="1"/>
          </p:cNvSpPr>
          <p:nvPr/>
        </p:nvSpPr>
        <p:spPr bwMode="auto">
          <a:xfrm>
            <a:off x="228600" y="750888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Ra</a:t>
            </a:r>
            <a:r>
              <a:rPr lang="en-US" altLang="en-US" sz="2000" b="0"/>
              <a:t>te of heat transfer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7" name="Rectangle 10"/>
          <p:cNvSpPr>
            <a:spLocks noChangeArrowheads="1"/>
          </p:cNvSpPr>
          <p:nvPr/>
        </p:nvSpPr>
        <p:spPr bwMode="auto">
          <a:xfrm>
            <a:off x="228600" y="3336925"/>
            <a:ext cx="256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S</a:t>
            </a:r>
            <a:r>
              <a:rPr lang="en-US" altLang="en-US" sz="2000" b="0"/>
              <a:t>urface temperature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60BFD74-2495-4224-BC0C-0CAD17B2B91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47</a:t>
            </a:fld>
            <a:endParaRPr lang="en-US" altLang="en-US" sz="1400" smtClean="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48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4246563"/>
            <a:ext cx="3668712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381000" y="5713413"/>
            <a:ext cx="4800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shape of the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remains unchanged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fully developed region of a tube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subjected to constant surface heat flux.</a:t>
            </a:r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5715000" y="2589213"/>
            <a:ext cx="2895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grpSp>
        <p:nvGrpSpPr>
          <p:cNvPr id="56327" name="Group 13"/>
          <p:cNvGrpSpPr>
            <a:grpSpLocks/>
          </p:cNvGrpSpPr>
          <p:nvPr/>
        </p:nvGrpSpPr>
        <p:grpSpPr bwMode="auto">
          <a:xfrm>
            <a:off x="228600" y="304800"/>
            <a:ext cx="4881563" cy="4800600"/>
            <a:chOff x="144" y="192"/>
            <a:chExt cx="3075" cy="3024"/>
          </a:xfrm>
        </p:grpSpPr>
        <p:pic>
          <p:nvPicPr>
            <p:cNvPr id="5632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3003" cy="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667"/>
              <a:ext cx="687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104"/>
              <a:ext cx="3027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" y="1488"/>
              <a:ext cx="1093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68"/>
              <a:ext cx="2430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3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714"/>
              <a:ext cx="276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34" name="Rectangle 12"/>
            <p:cNvSpPr>
              <a:spLocks noChangeArrowheads="1"/>
            </p:cNvSpPr>
            <p:nvPr/>
          </p:nvSpPr>
          <p:spPr bwMode="auto">
            <a:xfrm>
              <a:off x="144" y="2496"/>
              <a:ext cx="9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Circular tube</a:t>
              </a:r>
              <a:r>
                <a:rPr lang="en-US" altLang="en-US" sz="1800" b="0">
                  <a:solidFill>
                    <a:srgbClr val="3333FF"/>
                  </a:solidFill>
                </a:rPr>
                <a:t>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AA7213-C693-4DDB-A09D-2F119B9A592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48</a:t>
            </a:fld>
            <a:endParaRPr lang="en-US" altLang="en-US" sz="1400" smtClean="0"/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304800" y="231775"/>
            <a:ext cx="684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 (</a:t>
            </a:r>
            <a:r>
              <a:rPr lang="en-US" altLang="en-US" sz="2400" i="1">
                <a:solidFill>
                  <a:srgbClr val="FF0000"/>
                </a:solidFill>
              </a:rPr>
              <a:t>T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en-US" altLang="en-US" sz="2400" i="1">
                <a:solidFill>
                  <a:srgbClr val="FF0000"/>
                </a:solidFill>
              </a:rPr>
              <a:t> </a:t>
            </a:r>
            <a:r>
              <a:rPr lang="tr-TR" altLang="en-US" sz="2400" i="1">
                <a:solidFill>
                  <a:srgbClr val="FF0000"/>
                </a:solidFill>
              </a:rPr>
              <a:t>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143000"/>
            <a:ext cx="48053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304800" y="776288"/>
            <a:ext cx="784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</a:t>
            </a:r>
            <a:r>
              <a:rPr lang="en-US" altLang="en-US" sz="1800" b="0">
                <a:solidFill>
                  <a:srgbClr val="3333FF"/>
                </a:solidFill>
              </a:rPr>
              <a:t>ate of heat transfer to or from a fluid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flowing in a tube</a:t>
            </a:r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381000" y="1676400"/>
            <a:ext cx="48768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Two suitable ways of expressing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</a:rPr>
              <a:t>avg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tr-TR" altLang="en-US" sz="1800" b="0">
                <a:solidFill>
                  <a:srgbClr val="CC00CC"/>
                </a:solidFill>
              </a:rPr>
              <a:t>ar</a:t>
            </a:r>
            <a:r>
              <a:rPr lang="en-US" altLang="en-US" sz="1800" b="0">
                <a:solidFill>
                  <a:srgbClr val="CC00CC"/>
                </a:solidFill>
              </a:rPr>
              <a:t>ithmetic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mean temperature difference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en-US" altLang="en-US" sz="1800" b="0">
                <a:solidFill>
                  <a:srgbClr val="CC00CC"/>
                </a:solidFill>
              </a:rPr>
              <a:t>logarithmic mean temperature difference</a:t>
            </a:r>
          </a:p>
        </p:txBody>
      </p:sp>
      <p:grpSp>
        <p:nvGrpSpPr>
          <p:cNvPr id="57351" name="Group 14"/>
          <p:cNvGrpSpPr>
            <a:grpSpLocks/>
          </p:cNvGrpSpPr>
          <p:nvPr/>
        </p:nvGrpSpPr>
        <p:grpSpPr bwMode="auto">
          <a:xfrm>
            <a:off x="457200" y="2895600"/>
            <a:ext cx="8305800" cy="3352800"/>
            <a:chOff x="288" y="1680"/>
            <a:chExt cx="5232" cy="2112"/>
          </a:xfrm>
        </p:grpSpPr>
        <p:sp>
          <p:nvSpPr>
            <p:cNvPr id="57352" name="Rectangle 12"/>
            <p:cNvSpPr>
              <a:spLocks noChangeArrowheads="1"/>
            </p:cNvSpPr>
            <p:nvPr/>
          </p:nvSpPr>
          <p:spPr bwMode="auto">
            <a:xfrm>
              <a:off x="288" y="1680"/>
              <a:ext cx="5232" cy="211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57353" name="Group 6"/>
            <p:cNvGrpSpPr>
              <a:grpSpLocks/>
            </p:cNvGrpSpPr>
            <p:nvPr/>
          </p:nvGrpSpPr>
          <p:grpSpPr bwMode="auto">
            <a:xfrm>
              <a:off x="336" y="1920"/>
              <a:ext cx="5126" cy="432"/>
              <a:chOff x="288" y="1056"/>
              <a:chExt cx="5126" cy="432"/>
            </a:xfrm>
          </p:grpSpPr>
          <p:pic>
            <p:nvPicPr>
              <p:cNvPr id="57357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2169"/>
              <a:stretch>
                <a:fillRect/>
              </a:stretch>
            </p:blipFill>
            <p:spPr bwMode="auto">
              <a:xfrm>
                <a:off x="288" y="1056"/>
                <a:ext cx="4364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58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8" y="1056"/>
                <a:ext cx="806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7354" name="Rectangle 8"/>
            <p:cNvSpPr>
              <a:spLocks noChangeArrowheads="1"/>
            </p:cNvSpPr>
            <p:nvPr/>
          </p:nvSpPr>
          <p:spPr bwMode="auto">
            <a:xfrm>
              <a:off x="288" y="1680"/>
              <a:ext cx="26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>
                  <a:solidFill>
                    <a:srgbClr val="CC00CC"/>
                  </a:solidFill>
                </a:rPr>
                <a:t>A</a:t>
              </a:r>
              <a:r>
                <a:rPr lang="en-US" altLang="en-US" sz="1800" b="0">
                  <a:solidFill>
                    <a:srgbClr val="CC00CC"/>
                  </a:solidFill>
                </a:rPr>
                <a:t>rithmetic mean temperature difference</a:t>
              </a:r>
            </a:p>
          </p:txBody>
        </p:sp>
        <p:sp>
          <p:nvSpPr>
            <p:cNvPr id="57355" name="Rectangle 10"/>
            <p:cNvSpPr>
              <a:spLocks noChangeArrowheads="1"/>
            </p:cNvSpPr>
            <p:nvPr/>
          </p:nvSpPr>
          <p:spPr bwMode="auto">
            <a:xfrm>
              <a:off x="288" y="2400"/>
              <a:ext cx="33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 i="1">
                  <a:solidFill>
                    <a:srgbClr val="CC00CC"/>
                  </a:solidFill>
                </a:rPr>
                <a:t>B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ulk mean fluid temperature</a:t>
              </a:r>
              <a:r>
                <a:rPr lang="tr-TR" altLang="en-US" sz="1800" b="0" i="1">
                  <a:solidFill>
                    <a:srgbClr val="CC00CC"/>
                  </a:solidFill>
                </a:rPr>
                <a:t>:</a:t>
              </a:r>
              <a:r>
                <a:rPr lang="tr-TR" altLang="en-US" sz="1800" b="0" i="1"/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b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=</a:t>
              </a:r>
              <a:r>
                <a:rPr lang="en-US" altLang="en-US" sz="1800">
                  <a:solidFill>
                    <a:srgbClr val="3333FF"/>
                  </a:solidFill>
                </a:rPr>
                <a:t> (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+</a:t>
              </a:r>
              <a:r>
                <a:rPr lang="en-US" altLang="en-US" sz="1800">
                  <a:solidFill>
                    <a:srgbClr val="3333FF"/>
                  </a:solidFill>
                </a:rPr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e</a:t>
              </a:r>
              <a:r>
                <a:rPr lang="en-US" altLang="en-US" sz="1800">
                  <a:solidFill>
                    <a:srgbClr val="3333FF"/>
                  </a:solidFill>
                </a:rPr>
                <a:t>)/2</a:t>
              </a:r>
            </a:p>
          </p:txBody>
        </p:sp>
        <p:sp>
          <p:nvSpPr>
            <p:cNvPr id="57356" name="Rectangle 11"/>
            <p:cNvSpPr>
              <a:spLocks noChangeArrowheads="1"/>
            </p:cNvSpPr>
            <p:nvPr/>
          </p:nvSpPr>
          <p:spPr bwMode="auto">
            <a:xfrm>
              <a:off x="288" y="2717"/>
              <a:ext cx="5088" cy="1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By using arithmetic mean temperature difference, we assume that the mean fluid temperature varies linearly along the tube, which is hardly ever the case when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 </a:t>
              </a:r>
              <a:r>
                <a:rPr lang="tr-TR" altLang="en-US" sz="1800" b="0" i="1"/>
                <a:t>=</a:t>
              </a:r>
              <a:r>
                <a:rPr lang="en-US" altLang="en-US" sz="1800" b="0"/>
                <a:t> constant.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This simple approximation often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gives acceptable results, but not always.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Therefore, we need a better way to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evaluate </a:t>
              </a:r>
              <a:r>
                <a:rPr lang="en-US" altLang="en-US" sz="1800" b="0">
                  <a:solidFill>
                    <a:srgbClr val="CC00CC"/>
                  </a:solidFill>
                  <a:sym typeface="Symbol" panose="05050102010706020507" pitchFamily="18" charset="2"/>
                </a:rPr>
                <a:t>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T</a:t>
              </a:r>
              <a:r>
                <a:rPr lang="en-US" altLang="en-US" sz="1800" b="0" baseline="-25000">
                  <a:solidFill>
                    <a:srgbClr val="CC00CC"/>
                  </a:solidFill>
                </a:rPr>
                <a:t>avg</a:t>
              </a:r>
              <a:r>
                <a:rPr lang="en-US" altLang="en-US" sz="1800" b="0">
                  <a:solidFill>
                    <a:srgbClr val="CC00CC"/>
                  </a:solidFill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AA136-D7A0-4E0D-A1F6-1A15A5A4BE0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49</a:t>
            </a:fld>
            <a:endParaRPr lang="en-US" altLang="en-US" sz="1400" smtClean="0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4542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3352800" y="5791200"/>
            <a:ext cx="2590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1090613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20764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2653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304800" y="202565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Integrating from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(tube inlet</a:t>
            </a:r>
            <a:r>
              <a:rPr lang="tr-TR" altLang="en-US" sz="1800" b="0">
                <a:solidFill>
                  <a:srgbClr val="3333FF"/>
                </a:solidFill>
              </a:rPr>
              <a:t>,  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tr-TR" altLang="en-US" sz="1800" b="0" i="1">
                <a:solidFill>
                  <a:srgbClr val="3333FF"/>
                </a:solidFill>
              </a:rPr>
              <a:t> =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i</a:t>
            </a:r>
            <a:r>
              <a:rPr lang="en-US" altLang="en-US" sz="1800" b="0">
                <a:solidFill>
                  <a:srgbClr val="3333FF"/>
                </a:solidFill>
              </a:rPr>
              <a:t>) to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(tube exit</a:t>
            </a:r>
            <a:r>
              <a:rPr lang="tr-TR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e</a:t>
            </a:r>
            <a:r>
              <a:rPr lang="en-US" altLang="en-US" sz="1800" b="0">
                <a:solidFill>
                  <a:srgbClr val="3333FF"/>
                </a:solidFill>
              </a:rPr>
              <a:t>)</a:t>
            </a:r>
          </a:p>
        </p:txBody>
      </p:sp>
      <p:pic>
        <p:nvPicPr>
          <p:cNvPr id="5837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1924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389572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"/>
            <a:ext cx="393382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1" name="Rectangle 12"/>
          <p:cNvSpPr>
            <a:spLocks noChangeArrowheads="1"/>
          </p:cNvSpPr>
          <p:nvPr/>
        </p:nvSpPr>
        <p:spPr bwMode="auto">
          <a:xfrm>
            <a:off x="4800600" y="46466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</a:t>
            </a:r>
            <a:r>
              <a:rPr lang="en-US" altLang="en-US" sz="1800" b="0" i="1">
                <a:solidFill>
                  <a:srgbClr val="0000CC"/>
                </a:solidFill>
              </a:rPr>
              <a:t>mean fluid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temperature along the tube for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case of constant temperature.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Classifications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Forced vs Natural Convection</a:t>
            </a:r>
          </a:p>
          <a:p>
            <a:r>
              <a:rPr lang="en-US" altLang="en-US" smtClean="0"/>
              <a:t>Turbulent vs Laminar Flows</a:t>
            </a:r>
          </a:p>
          <a:p>
            <a:r>
              <a:rPr lang="en-US" altLang="en-US" smtClean="0"/>
              <a:t>External vs Internal Flows</a:t>
            </a:r>
          </a:p>
          <a:p>
            <a:r>
              <a:rPr lang="en-US" altLang="en-US" smtClean="0"/>
              <a:t>Constant Temperature vs Constant Heat Flux</a:t>
            </a:r>
          </a:p>
        </p:txBody>
      </p:sp>
      <p:sp>
        <p:nvSpPr>
          <p:cNvPr id="1126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BE7FDF7-9083-4F41-9771-3CD844D833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S" altLang="en-US" sz="140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F6C8866-4886-401E-875E-D46C9E52D43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50</a:t>
            </a:fld>
            <a:endParaRPr lang="en-US" altLang="en-US" sz="1400" smtClean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5065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04800"/>
            <a:ext cx="49180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2209800"/>
            <a:ext cx="417036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3400" y="54387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An NTU greater than 5 indicates that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fluid flowing in a tube will reach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temperature at the exit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regardless of the inlet temperature.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934200" y="228600"/>
            <a:ext cx="1447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log mean temperature difference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228600" y="1219200"/>
            <a:ext cx="4114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NTU</a:t>
            </a:r>
            <a:r>
              <a:rPr lang="en-US" altLang="en-US" sz="1800" b="0"/>
              <a:t>: </a:t>
            </a:r>
            <a:r>
              <a:rPr lang="en-US" altLang="en-US" sz="1800" b="0" i="1">
                <a:solidFill>
                  <a:srgbClr val="3333FF"/>
                </a:solidFill>
              </a:rPr>
              <a:t>Number of transfer units.</a:t>
            </a:r>
            <a:r>
              <a:rPr lang="tr-TR" altLang="en-US" sz="1800" b="0" i="1"/>
              <a:t> </a:t>
            </a:r>
            <a:r>
              <a:rPr lang="en-US" altLang="en-US" sz="1800" b="0"/>
              <a:t>A measure of the effectiveness of the heat transfer systems.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NTU = 5,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e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, </a:t>
            </a:r>
            <a:r>
              <a:rPr lang="tr-TR" altLang="en-US" sz="1800" b="0">
                <a:solidFill>
                  <a:srgbClr val="CC00CC"/>
                </a:solidFill>
              </a:rPr>
              <a:t>and the limit for heat transfer is reached.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A small</a:t>
            </a:r>
            <a:r>
              <a:rPr lang="tr-TR" altLang="en-US" sz="1800" b="0"/>
              <a:t> </a:t>
            </a:r>
            <a:r>
              <a:rPr lang="en-US" altLang="en-US" sz="1800" b="0"/>
              <a:t>value of NTU</a:t>
            </a:r>
            <a:r>
              <a:rPr lang="tr-TR" altLang="en-US" sz="1800" b="0"/>
              <a:t> </a:t>
            </a:r>
            <a:r>
              <a:rPr lang="en-US" altLang="en-US" sz="1800" b="0"/>
              <a:t>indicates more opportunities for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.</a:t>
            </a:r>
            <a:endParaRPr lang="en-US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CC00CC"/>
                </a:solidFill>
                <a:sym typeface="Symbol" panose="05050102010706020507" pitchFamily="18" charset="2"/>
              </a:rPr>
              <a:t>T</a:t>
            </a:r>
            <a:r>
              <a:rPr lang="en-US" altLang="en-US" sz="1800" b="0" baseline="-25000">
                <a:solidFill>
                  <a:srgbClr val="CC00CC"/>
                </a:solidFill>
              </a:rPr>
              <a:t>ln</a:t>
            </a:r>
            <a:r>
              <a:rPr lang="en-US" altLang="en-US" sz="1800" b="0">
                <a:solidFill>
                  <a:srgbClr val="CC00CC"/>
                </a:solidFill>
              </a:rPr>
              <a:t> is an </a:t>
            </a:r>
            <a:r>
              <a:rPr lang="en-US" altLang="en-US" sz="1800" b="0" i="1">
                <a:solidFill>
                  <a:srgbClr val="CC00CC"/>
                </a:solidFill>
              </a:rPr>
              <a:t>exact </a:t>
            </a:r>
            <a:r>
              <a:rPr lang="en-US" altLang="en-US" sz="1800" b="0">
                <a:solidFill>
                  <a:srgbClr val="CC00CC"/>
                </a:solidFill>
              </a:rPr>
              <a:t>representation of the </a:t>
            </a:r>
            <a:r>
              <a:rPr lang="en-US" altLang="en-US" sz="1800" b="0" i="1">
                <a:solidFill>
                  <a:srgbClr val="CC00CC"/>
                </a:solidFill>
              </a:rPr>
              <a:t>average temperature difference </a:t>
            </a:r>
            <a:r>
              <a:rPr lang="en-US" altLang="en-US" sz="1800" b="0">
                <a:solidFill>
                  <a:srgbClr val="CC00CC"/>
                </a:solidFill>
              </a:rPr>
              <a:t>between the fluid and the surface.</a:t>
            </a:r>
            <a:r>
              <a:rPr lang="en-US" altLang="en-US" sz="1800" b="0"/>
              <a:t>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When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e</a:t>
            </a:r>
            <a:r>
              <a:rPr lang="en-US" altLang="en-US" sz="1800" b="0" i="1"/>
              <a:t> </a:t>
            </a:r>
            <a:r>
              <a:rPr lang="en-US" altLang="en-US" sz="1800" b="0"/>
              <a:t>differs from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i</a:t>
            </a:r>
            <a:r>
              <a:rPr lang="en-US" altLang="en-US" sz="1800" b="0" i="1"/>
              <a:t> </a:t>
            </a:r>
            <a:r>
              <a:rPr lang="en-US" altLang="en-US" sz="1800" b="0"/>
              <a:t>by no more than 40 percent, the error in using the arithmetic mean</a:t>
            </a:r>
            <a:r>
              <a:rPr lang="tr-TR" altLang="en-US" sz="1800" b="0"/>
              <a:t> </a:t>
            </a:r>
            <a:r>
              <a:rPr lang="en-US" altLang="en-US" sz="1800" b="0"/>
              <a:t>temperature difference is less than 1 percent.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88F320-76D0-4146-9A01-C40F1597E1D2}" type="slidenum">
              <a:rPr lang="en-US" altLang="en-US" b="0" smtClean="0"/>
              <a:pPr/>
              <a:t>51</a:t>
            </a:fld>
            <a:endParaRPr lang="en-US" altLang="en-US" b="0" smtClean="0"/>
          </a:p>
        </p:txBody>
      </p:sp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6096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533400" y="1371600"/>
            <a:ext cx="81534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atmospheric pressure and 27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enters a 12 m long, 1.5 cm ID tube with a mass flow rate of 0.1 kg/s. The tube surface is maintained at a uniform temperature of 80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rate of heat transfer to the 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BD6281-A441-4B53-B68E-B817B2C78D9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52</a:t>
            </a:fld>
            <a:endParaRPr lang="en-US" altLang="en-US" sz="1400" smtClean="0"/>
          </a:p>
        </p:txBody>
      </p:sp>
      <p:pic>
        <p:nvPicPr>
          <p:cNvPr id="614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36687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4923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38576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22272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43513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4800"/>
            <a:ext cx="10906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0"/>
            <a:ext cx="19621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Rectangle 11"/>
          <p:cNvSpPr>
            <a:spLocks noChangeArrowheads="1"/>
          </p:cNvSpPr>
          <p:nvPr/>
        </p:nvSpPr>
        <p:spPr bwMode="auto">
          <a:xfrm>
            <a:off x="4800600" y="53324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differential volume element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used in the derivation of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energy balance relation.</a:t>
            </a:r>
          </a:p>
        </p:txBody>
      </p:sp>
      <p:sp>
        <p:nvSpPr>
          <p:cNvPr id="61451" name="Rectangle 12"/>
          <p:cNvSpPr>
            <a:spLocks noChangeArrowheads="1"/>
          </p:cNvSpPr>
          <p:nvPr/>
        </p:nvSpPr>
        <p:spPr bwMode="auto">
          <a:xfrm>
            <a:off x="304800" y="53625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>
                <a:solidFill>
                  <a:srgbClr val="CC00CC"/>
                </a:solidFill>
              </a:rPr>
              <a:t>he rate of net energy transfer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control volume by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mass flow is equal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net rate of heat conduction in the radial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direction.</a:t>
            </a:r>
          </a:p>
        </p:txBody>
      </p:sp>
      <p:pic>
        <p:nvPicPr>
          <p:cNvPr id="6145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933825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3" name="Rectangle 2"/>
          <p:cNvSpPr>
            <a:spLocks noChangeArrowheads="1"/>
          </p:cNvSpPr>
          <p:nvPr/>
        </p:nvSpPr>
        <p:spPr bwMode="auto">
          <a:xfrm>
            <a:off x="304800" y="152400"/>
            <a:ext cx="8575675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19-7 </a:t>
            </a:r>
            <a:r>
              <a:rPr lang="en-US" altLang="en-US">
                <a:solidFill>
                  <a:srgbClr val="FF0000"/>
                </a:solidFill>
              </a:rPr>
              <a:t>LAMINAR FLOW IN TUBES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D89A4CF-7E2C-4C1A-9629-585D657B4F7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53</a:t>
            </a:fld>
            <a:endParaRPr lang="en-US" altLang="en-US" sz="1400" smtClean="0"/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381000" y="152400"/>
            <a:ext cx="416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</a:t>
            </a:r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3743325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2644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30607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Rectangle 6"/>
          <p:cNvSpPr>
            <a:spLocks noChangeArrowheads="1"/>
          </p:cNvSpPr>
          <p:nvPr/>
        </p:nvSpPr>
        <p:spPr bwMode="auto">
          <a:xfrm>
            <a:off x="381000" y="29718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A</a:t>
            </a:r>
            <a:r>
              <a:rPr lang="en-US" altLang="en-US" sz="1800" b="0">
                <a:solidFill>
                  <a:srgbClr val="3333FF"/>
                </a:solidFill>
              </a:rPr>
              <a:t>pplying the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conditions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(because of symmetry) and </a:t>
            </a:r>
            <a:r>
              <a:rPr lang="en-US" altLang="en-US" sz="1800" b="0" i="1">
                <a:solidFill>
                  <a:srgbClr val="3333FF"/>
                </a:solidFill>
              </a:rPr>
              <a:t>T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</a:t>
            </a:r>
          </a:p>
        </p:txBody>
      </p:sp>
      <p:pic>
        <p:nvPicPr>
          <p:cNvPr id="6247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9098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48200"/>
            <a:ext cx="18097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10200"/>
            <a:ext cx="1697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43600"/>
            <a:ext cx="2644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053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8" y="3421063"/>
            <a:ext cx="2265362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8" name="Rectangle 13"/>
          <p:cNvSpPr>
            <a:spLocks noChangeArrowheads="1"/>
          </p:cNvSpPr>
          <p:nvPr/>
        </p:nvSpPr>
        <p:spPr bwMode="auto">
          <a:xfrm>
            <a:off x="4114800" y="4191000"/>
            <a:ext cx="47244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Therefore, for fully developed laminar flow in a circular tube subjected to</a:t>
            </a:r>
            <a:r>
              <a:rPr lang="tr-TR" altLang="en-US" sz="1800" b="0"/>
              <a:t> </a:t>
            </a:r>
            <a:r>
              <a:rPr lang="en-US" altLang="en-US" sz="1800" b="0"/>
              <a:t>constant surface heat flux, the Nusselt</a:t>
            </a:r>
            <a:r>
              <a:rPr lang="tr-TR" altLang="en-US" sz="1800" b="0"/>
              <a:t> </a:t>
            </a:r>
            <a:r>
              <a:rPr lang="en-US" altLang="en-US" sz="1800" b="0"/>
              <a:t>number is a constant.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 is no</a:t>
            </a:r>
            <a:r>
              <a:rPr lang="tr-TR" altLang="en-US" sz="1800" b="0"/>
              <a:t> </a:t>
            </a:r>
            <a:r>
              <a:rPr lang="en-US" altLang="en-US" sz="1800" b="0"/>
              <a:t>dependence on the</a:t>
            </a:r>
            <a:r>
              <a:rPr lang="tr-TR" altLang="en-US" sz="1800" b="0"/>
              <a:t> </a:t>
            </a:r>
            <a:r>
              <a:rPr lang="en-US" altLang="en-US" sz="1800" b="0"/>
              <a:t>Reynolds or the Prandtl numbers.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C01F570-4718-4E69-BCC2-B758917A974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54</a:t>
            </a:fld>
            <a:endParaRPr lang="en-US" altLang="en-US" sz="1400" smtClean="0"/>
          </a:p>
        </p:txBody>
      </p: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57200" y="228600"/>
            <a:ext cx="464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</a:t>
            </a:r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84463"/>
            <a:ext cx="401002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734536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457200" y="5240338"/>
            <a:ext cx="411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laminar flow in a tube with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constant surface temperature,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both the </a:t>
            </a:r>
            <a:r>
              <a:rPr lang="en-US" altLang="en-US" sz="1800" b="0" i="1">
                <a:solidFill>
                  <a:srgbClr val="0000CC"/>
                </a:solidFill>
              </a:rPr>
              <a:t>friction factor </a:t>
            </a:r>
            <a:r>
              <a:rPr lang="en-US" altLang="en-US" sz="1800" b="0">
                <a:solidFill>
                  <a:srgbClr val="0000CC"/>
                </a:solidFill>
              </a:rPr>
              <a:t>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</a:t>
            </a:r>
            <a:r>
              <a:rPr lang="en-US" altLang="en-US" sz="1800" b="0" i="1">
                <a:solidFill>
                  <a:srgbClr val="0000CC"/>
                </a:solidFill>
              </a:rPr>
              <a:t>heat transfer coefficient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remain constant in the fully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developed region.</a:t>
            </a:r>
          </a:p>
        </p:txBody>
      </p:sp>
      <p:sp>
        <p:nvSpPr>
          <p:cNvPr id="63495" name="Rectangle 6"/>
          <p:cNvSpPr>
            <a:spLocks noChangeArrowheads="1"/>
          </p:cNvSpPr>
          <p:nvPr/>
        </p:nvSpPr>
        <p:spPr bwMode="auto">
          <a:xfrm>
            <a:off x="457200" y="1371600"/>
            <a:ext cx="7772400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conductivity </a:t>
            </a:r>
            <a:r>
              <a:rPr lang="en-US" altLang="en-US" sz="1800" b="0" i="1"/>
              <a:t>k </a:t>
            </a:r>
            <a:r>
              <a:rPr lang="en-US" altLang="en-US" sz="1800" b="0"/>
              <a:t>for use in the Nu relations should be evaluated</a:t>
            </a:r>
            <a:r>
              <a:rPr lang="tr-TR" altLang="en-US" sz="1800" b="0"/>
              <a:t> </a:t>
            </a:r>
            <a:r>
              <a:rPr lang="en-US" altLang="en-US" sz="1800" b="0"/>
              <a:t>at the bulk mean fluid temperature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flow, the effect of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 </a:t>
            </a:r>
            <a:r>
              <a:rPr lang="en-US" altLang="en-US" sz="1800" b="0">
                <a:solidFill>
                  <a:srgbClr val="CC00CC"/>
                </a:solidFill>
              </a:rPr>
              <a:t>on the friction factor and the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coefficient is negligible.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4724400" y="2743200"/>
            <a:ext cx="4114800" cy="34909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200">
                <a:solidFill>
                  <a:srgbClr val="FF0000"/>
                </a:solidFill>
              </a:rPr>
              <a:t>Laminar Flow in Noncircular Tubes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Nusselt number relations are given in </a:t>
            </a:r>
            <a:r>
              <a:rPr lang="tr-TR" altLang="en-US" sz="1800" b="0"/>
              <a:t>Ta</a:t>
            </a:r>
            <a:r>
              <a:rPr lang="en-US" altLang="en-US" sz="1800" b="0"/>
              <a:t>ble</a:t>
            </a:r>
            <a:r>
              <a:rPr lang="tr-TR" altLang="en-US" sz="1800" b="0"/>
              <a:t> 8-1</a:t>
            </a:r>
            <a:r>
              <a:rPr lang="en-US" altLang="en-US" sz="1800" b="0"/>
              <a:t> for </a:t>
            </a:r>
            <a:r>
              <a:rPr lang="en-US" altLang="en-US" sz="1800" b="0" i="1">
                <a:solidFill>
                  <a:srgbClr val="CC00CC"/>
                </a:solidFill>
              </a:rPr>
              <a:t>fully developed laminar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flow</a:t>
            </a:r>
            <a:r>
              <a:rPr lang="en-US" altLang="en-US" sz="1800" b="0" i="1"/>
              <a:t> </a:t>
            </a:r>
            <a:r>
              <a:rPr lang="en-US" altLang="en-US" sz="1800" b="0"/>
              <a:t>in tubes of various cross sections.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and Nusselt numbers for flow in these tubes are based on the </a:t>
            </a:r>
            <a:r>
              <a:rPr lang="en-US" altLang="en-US" sz="1800" b="0">
                <a:solidFill>
                  <a:srgbClr val="3333FF"/>
                </a:solidFill>
              </a:rPr>
              <a:t>hydraulic diameter 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4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 i="1">
                <a:solidFill>
                  <a:srgbClr val="3333FF"/>
                </a:solidFill>
              </a:rPr>
              <a:t>p</a:t>
            </a:r>
            <a:r>
              <a:rPr lang="en-US" altLang="en-US" sz="1800" b="0" i="1"/>
              <a:t>, </a:t>
            </a:r>
            <a:endParaRPr lang="en-US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Once the Nusselt number is available, the convection heat transfer coefficient</a:t>
            </a:r>
            <a:r>
              <a:rPr lang="tr-TR" altLang="en-US" sz="1800" b="0"/>
              <a:t> </a:t>
            </a:r>
            <a:r>
              <a:rPr lang="en-US" altLang="en-US" sz="1800" b="0"/>
              <a:t>is determined from </a:t>
            </a:r>
            <a:r>
              <a:rPr lang="en-US" altLang="en-US" sz="1800" b="0" i="1">
                <a:solidFill>
                  <a:srgbClr val="3333FF"/>
                </a:solidFill>
              </a:rPr>
              <a:t>h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k</a:t>
            </a:r>
            <a:r>
              <a:rPr lang="en-US" altLang="en-US" sz="1800" b="0">
                <a:solidFill>
                  <a:srgbClr val="3333FF"/>
                </a:solidFill>
              </a:rPr>
              <a:t>Nu/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en-US" altLang="en-US" sz="1800" b="0" i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F9182FE-D2B6-4A3F-BBFD-7B099BDFDE1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55</a:t>
            </a:fld>
            <a:endParaRPr lang="en-US" altLang="en-US" sz="1400" smtClean="0"/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54864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2BCB385-5F91-4221-A8CD-05F1ABCB2E2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56</a:t>
            </a:fld>
            <a:endParaRPr lang="en-US" altLang="en-US" sz="1400" smtClean="0"/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304800" y="152400"/>
            <a:ext cx="7272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Laminar Flow in the Entrance Region</a:t>
            </a:r>
          </a:p>
        </p:txBody>
      </p:sp>
      <p:grpSp>
        <p:nvGrpSpPr>
          <p:cNvPr id="65540" name="Group 18"/>
          <p:cNvGrpSpPr>
            <a:grpSpLocks/>
          </p:cNvGrpSpPr>
          <p:nvPr/>
        </p:nvGrpSpPr>
        <p:grpSpPr bwMode="auto">
          <a:xfrm>
            <a:off x="381000" y="3046413"/>
            <a:ext cx="8305800" cy="1601787"/>
            <a:chOff x="240" y="1919"/>
            <a:chExt cx="5232" cy="1009"/>
          </a:xfrm>
        </p:grpSpPr>
        <p:sp>
          <p:nvSpPr>
            <p:cNvPr id="65551" name="Rectangle 11"/>
            <p:cNvSpPr>
              <a:spLocks noChangeArrowheads="1"/>
            </p:cNvSpPr>
            <p:nvPr/>
          </p:nvSpPr>
          <p:spPr bwMode="auto">
            <a:xfrm>
              <a:off x="240" y="1919"/>
              <a:ext cx="5232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5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" y="2377"/>
              <a:ext cx="2239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53" name="Rectangle 7"/>
            <p:cNvSpPr>
              <a:spLocks noChangeArrowheads="1"/>
            </p:cNvSpPr>
            <p:nvPr/>
          </p:nvSpPr>
          <p:spPr bwMode="auto">
            <a:xfrm>
              <a:off x="240" y="1919"/>
              <a:ext cx="50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When the difference between the surface and the fluid temperatures is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large, it may be necessary to account for the variation of viscosity with temperature</a:t>
              </a:r>
              <a:r>
                <a:rPr lang="tr-TR" altLang="en-US" sz="1800" b="0">
                  <a:solidFill>
                    <a:srgbClr val="CC00CC"/>
                  </a:solidFill>
                </a:rPr>
                <a:t>:</a:t>
              </a:r>
              <a:endParaRPr lang="en-US" altLang="en-US" sz="1800" b="0">
                <a:solidFill>
                  <a:srgbClr val="CC00CC"/>
                </a:solidFill>
              </a:endParaRPr>
            </a:p>
          </p:txBody>
        </p:sp>
        <p:sp>
          <p:nvSpPr>
            <p:cNvPr id="65554" name="Rectangle 8"/>
            <p:cNvSpPr>
              <a:spLocks noChangeArrowheads="1"/>
            </p:cNvSpPr>
            <p:nvPr/>
          </p:nvSpPr>
          <p:spPr bwMode="auto">
            <a:xfrm>
              <a:off x="2544" y="2351"/>
              <a:ext cx="2928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All properties are evaluated at the bulk mean fluid temperature, except for</a:t>
              </a:r>
              <a:r>
                <a:rPr lang="tr-TR" altLang="en-US" sz="1800" b="0"/>
                <a:t>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the surface temperature.</a:t>
              </a:r>
            </a:p>
          </p:txBody>
        </p:sp>
      </p:grpSp>
      <p:grpSp>
        <p:nvGrpSpPr>
          <p:cNvPr id="65541" name="Group 15"/>
          <p:cNvGrpSpPr>
            <a:grpSpLocks/>
          </p:cNvGrpSpPr>
          <p:nvPr/>
        </p:nvGrpSpPr>
        <p:grpSpPr bwMode="auto">
          <a:xfrm>
            <a:off x="381000" y="4800600"/>
            <a:ext cx="7848600" cy="1828800"/>
            <a:chOff x="240" y="2976"/>
            <a:chExt cx="4944" cy="1152"/>
          </a:xfrm>
        </p:grpSpPr>
        <p:sp>
          <p:nvSpPr>
            <p:cNvPr id="65547" name="Rectangle 14"/>
            <p:cNvSpPr>
              <a:spLocks noChangeArrowheads="1"/>
            </p:cNvSpPr>
            <p:nvPr/>
          </p:nvSpPr>
          <p:spPr bwMode="auto">
            <a:xfrm>
              <a:off x="240" y="2976"/>
              <a:ext cx="4944" cy="115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4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386"/>
              <a:ext cx="4842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9" name="Rectangle 9"/>
            <p:cNvSpPr>
              <a:spLocks noChangeArrowheads="1"/>
            </p:cNvSpPr>
            <p:nvPr/>
          </p:nvSpPr>
          <p:spPr bwMode="auto">
            <a:xfrm>
              <a:off x="240" y="2976"/>
              <a:ext cx="4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average Nusselt number for the thermal entrance region of flow</a:t>
              </a:r>
              <a:r>
                <a:rPr lang="tr-TR" altLang="en-US" sz="1800" b="0"/>
                <a:t> </a:t>
              </a:r>
              <a:r>
                <a:rPr lang="en-US" altLang="en-US" sz="1800" b="0"/>
                <a:t>between </a:t>
              </a:r>
              <a:r>
                <a:rPr lang="en-US" altLang="en-US" sz="1800" b="0" i="1"/>
                <a:t>isothermal parallel plates </a:t>
              </a:r>
              <a:r>
                <a:rPr lang="en-US" altLang="en-US" sz="1800" b="0"/>
                <a:t>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is</a:t>
              </a:r>
            </a:p>
          </p:txBody>
        </p:sp>
        <p:pic>
          <p:nvPicPr>
            <p:cNvPr id="65550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8" y="3888"/>
              <a:ext cx="87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5542" name="Group 17"/>
          <p:cNvGrpSpPr>
            <a:grpSpLocks/>
          </p:cNvGrpSpPr>
          <p:nvPr/>
        </p:nvGrpSpPr>
        <p:grpSpPr bwMode="auto">
          <a:xfrm>
            <a:off x="381000" y="685800"/>
            <a:ext cx="8077200" cy="2133600"/>
            <a:chOff x="240" y="432"/>
            <a:chExt cx="5088" cy="1344"/>
          </a:xfrm>
        </p:grpSpPr>
        <p:sp>
          <p:nvSpPr>
            <p:cNvPr id="65543" name="Rectangle 16"/>
            <p:cNvSpPr>
              <a:spLocks noChangeArrowheads="1"/>
            </p:cNvSpPr>
            <p:nvPr/>
          </p:nvSpPr>
          <p:spPr bwMode="auto">
            <a:xfrm>
              <a:off x="240" y="432"/>
              <a:ext cx="4848" cy="134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5544" name="Rectangle 3"/>
            <p:cNvSpPr>
              <a:spLocks noChangeArrowheads="1"/>
            </p:cNvSpPr>
            <p:nvPr/>
          </p:nvSpPr>
          <p:spPr bwMode="auto">
            <a:xfrm>
              <a:off x="240" y="432"/>
              <a:ext cx="484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For a circular tube 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subjected to constant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temperature, the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average Nusselt number for the </a:t>
              </a:r>
              <a:r>
                <a:rPr lang="en-US" altLang="en-US" sz="1800" b="0" i="1"/>
                <a:t>thermal entrance region</a:t>
              </a:r>
              <a:r>
                <a:rPr lang="tr-TR" altLang="en-US" sz="1800" b="0"/>
                <a:t>:</a:t>
              </a:r>
              <a:endParaRPr lang="en-US" altLang="en-US" sz="1800" b="0"/>
            </a:p>
          </p:txBody>
        </p:sp>
        <p:pic>
          <p:nvPicPr>
            <p:cNvPr id="65545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60"/>
              <a:ext cx="4747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6" name="Rectangle 13"/>
            <p:cNvSpPr>
              <a:spLocks noChangeArrowheads="1"/>
            </p:cNvSpPr>
            <p:nvPr/>
          </p:nvSpPr>
          <p:spPr bwMode="auto">
            <a:xfrm>
              <a:off x="240" y="1344"/>
              <a:ext cx="50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T</a:t>
              </a:r>
              <a:r>
                <a:rPr lang="en-US" altLang="en-US" sz="1800" b="0"/>
                <a:t>he average Nusselt number is larger at the entrance region, and it approaches asymptotically to the fully developed value of</a:t>
              </a:r>
              <a:r>
                <a:rPr lang="tr-TR" altLang="en-US" sz="1800" b="0"/>
                <a:t> </a:t>
              </a:r>
              <a:r>
                <a:rPr lang="en-US" altLang="en-US" sz="1800" b="0"/>
                <a:t>3.66 as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→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.</a:t>
              </a:r>
              <a:endParaRPr lang="en-US" altLang="en-US" sz="1800" b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43A3509-96D7-4797-8AC7-D0EDCBFBD81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57</a:t>
            </a:fld>
            <a:endParaRPr lang="en-US" altLang="en-US" sz="1400" smtClean="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28600" y="182563"/>
            <a:ext cx="86106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19-8 </a:t>
            </a:r>
            <a:r>
              <a:rPr lang="en-US" altLang="en-US">
                <a:solidFill>
                  <a:srgbClr val="FF0000"/>
                </a:solidFill>
              </a:rPr>
              <a:t>TURBULENT FLOW IN TUBES</a:t>
            </a: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525439" y="1826078"/>
            <a:ext cx="34195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400" b="0" i="1" dirty="0">
                <a:solidFill>
                  <a:srgbClr val="3333FF"/>
                </a:solidFill>
              </a:rPr>
              <a:t>F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irst</a:t>
            </a:r>
            <a:r>
              <a:rPr lang="en-US" altLang="en-US" sz="2400" b="0" i="1" dirty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Petukhov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525438" y="2531043"/>
            <a:ext cx="3665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>
                <a:solidFill>
                  <a:srgbClr val="3333FF"/>
                </a:solidFill>
              </a:rPr>
              <a:t>Chilton–Colburn analogy</a:t>
            </a:r>
          </a:p>
        </p:txBody>
      </p:sp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525438" y="3795864"/>
            <a:ext cx="29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>
                <a:solidFill>
                  <a:srgbClr val="3333FF"/>
                </a:solidFill>
              </a:rPr>
              <a:t>Colburn equation</a:t>
            </a:r>
          </a:p>
        </p:txBody>
      </p:sp>
      <p:sp>
        <p:nvSpPr>
          <p:cNvPr id="66580" name="Rectangle 12"/>
          <p:cNvSpPr>
            <a:spLocks noChangeArrowheads="1"/>
          </p:cNvSpPr>
          <p:nvPr/>
        </p:nvSpPr>
        <p:spPr bwMode="auto">
          <a:xfrm>
            <a:off x="533400" y="3164763"/>
            <a:ext cx="33874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 err="1">
                <a:solidFill>
                  <a:srgbClr val="3333FF"/>
                </a:solidFill>
              </a:rPr>
              <a:t>Dittus</a:t>
            </a:r>
            <a:r>
              <a:rPr lang="en-US" altLang="en-US" sz="2400" b="0" i="1" dirty="0">
                <a:solidFill>
                  <a:srgbClr val="3333FF"/>
                </a:solidFill>
              </a:rPr>
              <a:t>–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Boelter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36574" y="4240602"/>
            <a:ext cx="3959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400" b="0" i="1" dirty="0">
                <a:solidFill>
                  <a:srgbClr val="3333FF"/>
                </a:solidFill>
              </a:rPr>
              <a:t>S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econd</a:t>
            </a:r>
            <a:r>
              <a:rPr lang="en-US" altLang="en-US" sz="2400" b="0" i="1" dirty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>
                <a:solidFill>
                  <a:srgbClr val="3333FF"/>
                </a:solidFill>
              </a:rPr>
              <a:t>Petukhov</a:t>
            </a:r>
            <a:r>
              <a:rPr lang="en-US" altLang="en-US" sz="2400" b="0" i="1" dirty="0">
                <a:solidFill>
                  <a:srgbClr val="3333FF"/>
                </a:solidFill>
              </a:rPr>
              <a:t> equation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525438" y="4871703"/>
            <a:ext cx="33954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 err="1">
                <a:solidFill>
                  <a:srgbClr val="3333FF"/>
                </a:solidFill>
              </a:rPr>
              <a:t>Gnielinski</a:t>
            </a:r>
            <a:r>
              <a:rPr lang="tr-TR" altLang="en-US" sz="2400" b="0" i="1" dirty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 smtClean="0">
                <a:solidFill>
                  <a:srgbClr val="3333FF"/>
                </a:solidFill>
              </a:rPr>
              <a:t>cor</a:t>
            </a:r>
            <a:r>
              <a:rPr lang="tr-TR" altLang="en-US" sz="2400" b="0" i="1" dirty="0" smtClean="0">
                <a:solidFill>
                  <a:srgbClr val="3333FF"/>
                </a:solidFill>
              </a:rPr>
              <a:t>relation</a:t>
            </a:r>
            <a:endParaRPr lang="en-US" altLang="en-US" sz="2400" b="0" i="1" dirty="0">
              <a:solidFill>
                <a:srgbClr val="3333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295400"/>
            <a:ext cx="1997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Correlations</a:t>
            </a:r>
            <a:endParaRPr lang="en-US" sz="24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44084" y="5478265"/>
            <a:ext cx="33767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i="1" dirty="0" err="1" smtClean="0">
                <a:solidFill>
                  <a:srgbClr val="3333FF"/>
                </a:solidFill>
              </a:rPr>
              <a:t>Sieder</a:t>
            </a:r>
            <a:r>
              <a:rPr lang="en-US" altLang="en-US" sz="2400" b="0" i="1" dirty="0" smtClean="0">
                <a:solidFill>
                  <a:srgbClr val="3333FF"/>
                </a:solidFill>
              </a:rPr>
              <a:t>-Tate</a:t>
            </a:r>
            <a:r>
              <a:rPr lang="tr-TR" altLang="en-US" sz="2400" b="0" i="1" dirty="0" smtClean="0">
                <a:solidFill>
                  <a:srgbClr val="3333FF"/>
                </a:solidFill>
              </a:rPr>
              <a:t> </a:t>
            </a:r>
            <a:r>
              <a:rPr lang="en-US" altLang="en-US" sz="2400" b="0" i="1" dirty="0" err="1" smtClean="0">
                <a:solidFill>
                  <a:srgbClr val="3333FF"/>
                </a:solidFill>
              </a:rPr>
              <a:t>cor</a:t>
            </a:r>
            <a:r>
              <a:rPr lang="tr-TR" altLang="en-US" sz="2400" b="0" i="1" dirty="0" smtClean="0">
                <a:solidFill>
                  <a:srgbClr val="3333FF"/>
                </a:solidFill>
              </a:rPr>
              <a:t>relation</a:t>
            </a:r>
            <a:endParaRPr lang="en-US" altLang="en-US" sz="2400" b="0" i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43A3509-96D7-4797-8AC7-D0EDCBFBD81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58</a:t>
            </a:fld>
            <a:endParaRPr lang="en-US" altLang="en-US" sz="1400" smtClean="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28600" y="182563"/>
            <a:ext cx="86106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19-8 </a:t>
            </a:r>
            <a:r>
              <a:rPr lang="en-US" altLang="en-US">
                <a:solidFill>
                  <a:srgbClr val="FF0000"/>
                </a:solidFill>
              </a:rPr>
              <a:t>TURBULENT FLOW IN TUBES</a:t>
            </a:r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877175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5685098" y="1303338"/>
            <a:ext cx="258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 dirty="0">
                <a:solidFill>
                  <a:srgbClr val="3333FF"/>
                </a:solidFill>
              </a:rPr>
              <a:t>F</a:t>
            </a:r>
            <a:r>
              <a:rPr lang="en-US" altLang="en-US" sz="1800" b="0" i="1" dirty="0" err="1">
                <a:solidFill>
                  <a:srgbClr val="3333FF"/>
                </a:solidFill>
              </a:rPr>
              <a:t>irst</a:t>
            </a:r>
            <a:r>
              <a:rPr lang="en-US" altLang="en-US" sz="1800" b="0" i="1" dirty="0">
                <a:solidFill>
                  <a:srgbClr val="3333FF"/>
                </a:solidFill>
              </a:rPr>
              <a:t> </a:t>
            </a:r>
            <a:r>
              <a:rPr lang="en-US" altLang="en-US" sz="1800" b="0" i="1" dirty="0" err="1">
                <a:solidFill>
                  <a:srgbClr val="3333FF"/>
                </a:solidFill>
              </a:rPr>
              <a:t>Petukhov</a:t>
            </a:r>
            <a:r>
              <a:rPr lang="en-US" altLang="en-US" sz="1800" b="0" i="1" dirty="0">
                <a:solidFill>
                  <a:srgbClr val="3333FF"/>
                </a:solidFill>
              </a:rPr>
              <a:t> equation</a:t>
            </a:r>
          </a:p>
        </p:txBody>
      </p:sp>
      <p:pic>
        <p:nvPicPr>
          <p:cNvPr id="665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41563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51847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2743200" y="13716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Chilton–Colburn analogy</a:t>
            </a:r>
          </a:p>
        </p:txBody>
      </p:sp>
      <p:pic>
        <p:nvPicPr>
          <p:cNvPr id="6656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98663"/>
            <a:ext cx="1981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5562600" y="25908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Colburn equation</a:t>
            </a:r>
          </a:p>
        </p:txBody>
      </p:sp>
      <p:grpSp>
        <p:nvGrpSpPr>
          <p:cNvPr id="66571" name="Group 20"/>
          <p:cNvGrpSpPr>
            <a:grpSpLocks/>
          </p:cNvGrpSpPr>
          <p:nvPr/>
        </p:nvGrpSpPr>
        <p:grpSpPr bwMode="auto">
          <a:xfrm>
            <a:off x="381000" y="3429000"/>
            <a:ext cx="5029200" cy="990600"/>
            <a:chOff x="192" y="2112"/>
            <a:chExt cx="3168" cy="624"/>
          </a:xfrm>
        </p:grpSpPr>
        <p:sp>
          <p:nvSpPr>
            <p:cNvPr id="66577" name="Rectangle 19"/>
            <p:cNvSpPr>
              <a:spLocks noChangeArrowheads="1"/>
            </p:cNvSpPr>
            <p:nvPr/>
          </p:nvSpPr>
          <p:spPr bwMode="auto">
            <a:xfrm>
              <a:off x="192" y="2112"/>
              <a:ext cx="3168" cy="62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657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160"/>
              <a:ext cx="152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9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48"/>
              <a:ext cx="305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80" name="Rectangle 12"/>
            <p:cNvSpPr>
              <a:spLocks noChangeArrowheads="1"/>
            </p:cNvSpPr>
            <p:nvPr/>
          </p:nvSpPr>
          <p:spPr bwMode="auto">
            <a:xfrm>
              <a:off x="1728" y="2208"/>
              <a:ext cx="16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Dittus–Boelter equation</a:t>
              </a:r>
            </a:p>
          </p:txBody>
        </p:sp>
      </p:grpSp>
      <p:grpSp>
        <p:nvGrpSpPr>
          <p:cNvPr id="66572" name="Group 21"/>
          <p:cNvGrpSpPr>
            <a:grpSpLocks/>
          </p:cNvGrpSpPr>
          <p:nvPr/>
        </p:nvGrpSpPr>
        <p:grpSpPr bwMode="auto">
          <a:xfrm>
            <a:off x="381000" y="4648200"/>
            <a:ext cx="8305800" cy="1600200"/>
            <a:chOff x="240" y="2928"/>
            <a:chExt cx="5232" cy="1008"/>
          </a:xfrm>
        </p:grpSpPr>
        <p:sp>
          <p:nvSpPr>
            <p:cNvPr id="66573" name="Rectangle 16"/>
            <p:cNvSpPr>
              <a:spLocks noChangeArrowheads="1"/>
            </p:cNvSpPr>
            <p:nvPr/>
          </p:nvSpPr>
          <p:spPr bwMode="auto">
            <a:xfrm>
              <a:off x="240" y="2928"/>
              <a:ext cx="5040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6574" name="Rectangle 13"/>
            <p:cNvSpPr>
              <a:spLocks noChangeArrowheads="1"/>
            </p:cNvSpPr>
            <p:nvPr/>
          </p:nvSpPr>
          <p:spPr bwMode="auto">
            <a:xfrm>
              <a:off x="240" y="2937"/>
              <a:ext cx="52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When the variation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in properties is large due to a large temperature difference</a:t>
              </a:r>
            </a:p>
          </p:txBody>
        </p:sp>
        <p:pic>
          <p:nvPicPr>
            <p:cNvPr id="66575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168"/>
              <a:ext cx="4078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76" name="Rectangle 15"/>
            <p:cNvSpPr>
              <a:spLocks noChangeArrowheads="1"/>
            </p:cNvSpPr>
            <p:nvPr/>
          </p:nvSpPr>
          <p:spPr bwMode="auto">
            <a:xfrm>
              <a:off x="240" y="3657"/>
              <a:ext cx="4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A</a:t>
              </a:r>
              <a:r>
                <a:rPr lang="en-US" altLang="en-US" sz="1800" b="0"/>
                <a:t>ll properties are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b</a:t>
              </a:r>
              <a:r>
                <a:rPr lang="en-US" altLang="en-US" sz="1800" b="0" i="1"/>
                <a:t> </a:t>
              </a:r>
              <a:r>
                <a:rPr lang="en-US" altLang="en-US" sz="1800" b="0"/>
                <a:t>except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638800" y="4152899"/>
            <a:ext cx="25061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 dirty="0" err="1" smtClean="0">
                <a:solidFill>
                  <a:srgbClr val="3333FF"/>
                </a:solidFill>
              </a:rPr>
              <a:t>Sieder</a:t>
            </a:r>
            <a:r>
              <a:rPr lang="en-US" altLang="en-US" sz="1800" b="0" i="1" dirty="0" smtClean="0">
                <a:solidFill>
                  <a:srgbClr val="3333FF"/>
                </a:solidFill>
              </a:rPr>
              <a:t>-Tate correlation</a:t>
            </a:r>
            <a:endParaRPr lang="en-US" altLang="en-US" sz="1800" b="0" i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7B646B5-AFBC-4B70-A1F1-D452DA4D93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59</a:t>
            </a:fld>
            <a:endParaRPr lang="en-US" altLang="en-US" sz="1400" smtClean="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69278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7486650" y="304800"/>
            <a:ext cx="1276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econd Petukhov equation</a:t>
            </a:r>
          </a:p>
        </p:txBody>
      </p:sp>
      <p:pic>
        <p:nvPicPr>
          <p:cNvPr id="675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70802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Rectangle 10"/>
          <p:cNvSpPr>
            <a:spLocks noChangeArrowheads="1"/>
          </p:cNvSpPr>
          <p:nvPr/>
        </p:nvSpPr>
        <p:spPr bwMode="auto">
          <a:xfrm>
            <a:off x="7620000" y="15240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 dirty="0" err="1">
                <a:solidFill>
                  <a:srgbClr val="3333FF"/>
                </a:solidFill>
              </a:rPr>
              <a:t>Gnielinski</a:t>
            </a:r>
            <a:r>
              <a:rPr lang="tr-TR" altLang="en-US" sz="1800" b="0" i="1" dirty="0">
                <a:solidFill>
                  <a:srgbClr val="3333FF"/>
                </a:solidFill>
              </a:rPr>
              <a:t> relation</a:t>
            </a:r>
            <a:endParaRPr lang="en-US" altLang="en-US" sz="1800" b="0" i="1" dirty="0">
              <a:solidFill>
                <a:srgbClr val="3333FF"/>
              </a:solidFill>
            </a:endParaRPr>
          </a:p>
        </p:txBody>
      </p:sp>
      <p:grpSp>
        <p:nvGrpSpPr>
          <p:cNvPr id="67591" name="Group 16"/>
          <p:cNvGrpSpPr>
            <a:grpSpLocks/>
          </p:cNvGrpSpPr>
          <p:nvPr/>
        </p:nvGrpSpPr>
        <p:grpSpPr bwMode="auto">
          <a:xfrm>
            <a:off x="533400" y="2438400"/>
            <a:ext cx="7696200" cy="1600200"/>
            <a:chOff x="336" y="1536"/>
            <a:chExt cx="4848" cy="1008"/>
          </a:xfrm>
        </p:grpSpPr>
        <p:sp>
          <p:nvSpPr>
            <p:cNvPr id="67593" name="Rectangle 13"/>
            <p:cNvSpPr>
              <a:spLocks noChangeArrowheads="1"/>
            </p:cNvSpPr>
            <p:nvPr/>
          </p:nvSpPr>
          <p:spPr bwMode="auto">
            <a:xfrm>
              <a:off x="336" y="1536"/>
              <a:ext cx="4848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759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632"/>
              <a:ext cx="4747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2256"/>
              <a:ext cx="1536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6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" y="2256"/>
              <a:ext cx="121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533400" y="4267200"/>
            <a:ext cx="7696200" cy="64135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relations above are not very sensitive to the </a:t>
            </a:r>
            <a:r>
              <a:rPr lang="en-US" altLang="en-US" sz="1800" b="0" i="1"/>
              <a:t>thermal conditions </a:t>
            </a:r>
            <a:r>
              <a:rPr lang="en-US" altLang="en-US" sz="1800" b="0"/>
              <a:t>at the</a:t>
            </a:r>
            <a:r>
              <a:rPr lang="tr-TR" altLang="en-US" sz="1800" b="0"/>
              <a:t> </a:t>
            </a:r>
            <a:r>
              <a:rPr lang="en-US" altLang="en-US" sz="1800" b="0"/>
              <a:t>tube surfaces and can be used for both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en-US" altLang="en-US" sz="1800" b="0"/>
              <a:t> and </a:t>
            </a:r>
            <a:r>
              <a:rPr lang="en-US" altLang="en-US" sz="1800" b="0" i="1">
                <a:solidFill>
                  <a:srgbClr val="3333FF"/>
                </a:solidFill>
              </a:rPr>
              <a:t>q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E14CEAD-582F-4E1A-9857-94F9FB55D13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19-1 </a:t>
            </a:r>
            <a:r>
              <a:rPr lang="en-US" altLang="en-US" sz="2800">
                <a:solidFill>
                  <a:srgbClr val="FF0000"/>
                </a:solidFill>
              </a:rPr>
              <a:t>PHYSICAL MECHANISM OF CONVECTION</a:t>
            </a: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3886200" y="962025"/>
            <a:ext cx="41910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Conduction and convection both require the</a:t>
            </a:r>
            <a:r>
              <a:rPr lang="tr-TR" altLang="en-US" sz="2000" b="0"/>
              <a:t> </a:t>
            </a:r>
            <a:r>
              <a:rPr lang="en-US" altLang="en-US" sz="2000" b="0"/>
              <a:t>presence of a material</a:t>
            </a:r>
            <a:r>
              <a:rPr lang="tr-TR" altLang="en-US" sz="2000" b="0"/>
              <a:t> </a:t>
            </a:r>
            <a:r>
              <a:rPr lang="en-US" altLang="en-US" sz="2000" b="0"/>
              <a:t>medium</a:t>
            </a:r>
            <a:r>
              <a:rPr lang="tr-TR" altLang="en-US" sz="2000" b="0"/>
              <a:t> but </a:t>
            </a:r>
            <a:r>
              <a:rPr lang="en-US" altLang="en-US" sz="2000" b="0"/>
              <a:t>convection requires fluid motion.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Convection involves fluid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motion as well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as heat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Heat transfer through a solid is always by conduction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through a fluid is by convection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in the presence of bulk fluid motion and by conduction in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absence of it.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Therefore, conduction in a fluid can be viewed as the limiting</a:t>
            </a:r>
            <a:r>
              <a:rPr lang="tr-TR" altLang="en-US" sz="2000" b="0"/>
              <a:t> </a:t>
            </a:r>
            <a:r>
              <a:rPr lang="en-US" altLang="en-US" sz="2000" b="0"/>
              <a:t>case of convection, corresponding to the case of quiescent fluid</a:t>
            </a:r>
            <a:r>
              <a:rPr lang="tr-TR" altLang="en-US" sz="2000" b="0"/>
              <a:t>. </a:t>
            </a:r>
          </a:p>
        </p:txBody>
      </p:sp>
      <p:pic>
        <p:nvPicPr>
          <p:cNvPr id="1229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327660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B1066B-224B-4CB7-A617-4E3285AD19A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60</a:t>
            </a:fld>
            <a:endParaRPr lang="en-US" altLang="en-US" sz="1400" smtClean="0"/>
          </a:p>
        </p:txBody>
      </p:sp>
      <p:sp>
        <p:nvSpPr>
          <p:cNvPr id="68611" name="Rectangle 5"/>
          <p:cNvSpPr>
            <a:spLocks noChangeArrowheads="1"/>
          </p:cNvSpPr>
          <p:nvPr/>
        </p:nvSpPr>
        <p:spPr bwMode="auto">
          <a:xfrm>
            <a:off x="457200" y="685800"/>
            <a:ext cx="4419600" cy="34782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In turbulent flow, wall roughness increases the heat transfer coefficient </a:t>
            </a:r>
            <a:r>
              <a:rPr lang="en-US" altLang="en-US" sz="2000" b="0" i="1"/>
              <a:t>h</a:t>
            </a:r>
            <a:r>
              <a:rPr lang="tr-TR" altLang="en-US" sz="2000" b="0" i="1"/>
              <a:t> </a:t>
            </a:r>
            <a:r>
              <a:rPr lang="en-US" altLang="en-US" sz="2000" b="0"/>
              <a:t>by a factor of 2 or more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</a:t>
            </a:r>
            <a:r>
              <a:rPr lang="tr-TR" altLang="en-US" sz="2000" b="0"/>
              <a:t> </a:t>
            </a:r>
            <a:r>
              <a:rPr lang="en-US" altLang="en-US" sz="2000" b="0"/>
              <a:t>transfer coefficient for rough tubes can be calculated approximately from</a:t>
            </a:r>
            <a:r>
              <a:rPr lang="tr-TR" altLang="en-US" sz="2000" b="0"/>
              <a:t> </a:t>
            </a:r>
            <a:r>
              <a:rPr lang="tr-TR" altLang="en-US" sz="2000" b="0" i="1">
                <a:solidFill>
                  <a:srgbClr val="3333FF"/>
                </a:solidFill>
              </a:rPr>
              <a:t>Gnielinski relation</a:t>
            </a:r>
            <a:r>
              <a:rPr lang="tr-TR" altLang="en-US" sz="2000" b="0"/>
              <a:t> or </a:t>
            </a:r>
            <a:r>
              <a:rPr lang="en-US" altLang="en-US" sz="2000" b="0" i="1">
                <a:solidFill>
                  <a:srgbClr val="3333FF"/>
                </a:solidFill>
              </a:rPr>
              <a:t>Chilton–Colburn analogy</a:t>
            </a:r>
            <a:r>
              <a:rPr lang="tr-TR" altLang="en-US" sz="2000" b="0" i="1"/>
              <a:t> </a:t>
            </a:r>
            <a:r>
              <a:rPr lang="en-US" altLang="en-US" sz="2000" b="0"/>
              <a:t>by using the friction factor</a:t>
            </a:r>
            <a:r>
              <a:rPr lang="tr-TR" altLang="en-US" sz="2000" b="0"/>
              <a:t> </a:t>
            </a:r>
            <a:r>
              <a:rPr lang="en-US" altLang="en-US" sz="2000" b="0"/>
              <a:t>determined from the </a:t>
            </a:r>
            <a:r>
              <a:rPr lang="en-US" altLang="en-US" sz="2000" b="0" i="1">
                <a:solidFill>
                  <a:srgbClr val="3333FF"/>
                </a:solidFill>
              </a:rPr>
              <a:t>Moody chart</a:t>
            </a:r>
            <a:r>
              <a:rPr lang="en-US" altLang="en-US" sz="2000" b="0"/>
              <a:t> or the </a:t>
            </a:r>
            <a:r>
              <a:rPr lang="en-US" altLang="en-US" sz="2000" b="0" i="1">
                <a:solidFill>
                  <a:srgbClr val="3333FF"/>
                </a:solidFill>
              </a:rPr>
              <a:t>Colebrook equation</a:t>
            </a:r>
            <a:r>
              <a:rPr lang="en-US" altLang="en-US" sz="2000" b="0"/>
              <a:t>.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4800"/>
            <a:ext cx="356235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1DCCE69-DB78-429E-BD19-4C55AF7F2E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61</a:t>
            </a:fld>
            <a:endParaRPr lang="en-US" altLang="en-US" sz="1400" smtClean="0"/>
          </a:p>
        </p:txBody>
      </p:sp>
      <p:pic>
        <p:nvPicPr>
          <p:cNvPr id="6963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81000"/>
            <a:ext cx="84042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E64FD1-4290-4CDB-8E41-6BD851F82BE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62</a:t>
            </a:fld>
            <a:endParaRPr lang="en-US" altLang="en-US" sz="1400" smtClean="0"/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304800" y="231775"/>
            <a:ext cx="748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Turbulent Flow in the Entrance Region</a:t>
            </a:r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304800" y="762000"/>
            <a:ext cx="84582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entry lengths for turbulent flow are typically short, often just 10 tube</a:t>
            </a:r>
            <a:r>
              <a:rPr lang="tr-TR" altLang="en-US" sz="1800" b="0"/>
              <a:t> </a:t>
            </a:r>
            <a:r>
              <a:rPr lang="en-US" altLang="en-US" sz="1800" b="0"/>
              <a:t>diameters long, and thus the Nusselt number determined for fully developed</a:t>
            </a:r>
            <a:r>
              <a:rPr lang="tr-TR" altLang="en-US" sz="1800" b="0"/>
              <a:t> </a:t>
            </a:r>
            <a:r>
              <a:rPr lang="en-US" altLang="en-US" sz="1800" b="0"/>
              <a:t>turbulent flow can be used approximately for the entire tube.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This simple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approach gives reasonable results for pressure drop and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long tubes and conservative results for short ones.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Correlations for the friction</a:t>
            </a:r>
            <a:r>
              <a:rPr lang="tr-TR" altLang="en-US" sz="1800" b="0"/>
              <a:t> </a:t>
            </a:r>
            <a:r>
              <a:rPr lang="en-US" altLang="en-US" sz="1800" b="0"/>
              <a:t>and heat transfer coefficients for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are available in</a:t>
            </a:r>
            <a:r>
              <a:rPr lang="tr-TR" altLang="en-US" sz="1800" b="0"/>
              <a:t> </a:t>
            </a:r>
            <a:r>
              <a:rPr lang="en-US" altLang="en-US" sz="1800" b="0"/>
              <a:t>the literature for better accuracy.</a:t>
            </a:r>
          </a:p>
        </p:txBody>
      </p:sp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304800" y="2971800"/>
            <a:ext cx="547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Turbulent Flow in Noncircular Tubes</a:t>
            </a:r>
          </a:p>
        </p:txBody>
      </p:sp>
      <p:pic>
        <p:nvPicPr>
          <p:cNvPr id="7066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5925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3" name="Rectangle 6"/>
          <p:cNvSpPr>
            <a:spLocks noChangeArrowheads="1"/>
          </p:cNvSpPr>
          <p:nvPr/>
        </p:nvSpPr>
        <p:spPr bwMode="auto">
          <a:xfrm>
            <a:off x="5105400" y="5105400"/>
            <a:ext cx="3581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turbulent flow, the velocity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is nearly a straight line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core region, and any significant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velocity gradients occur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viscous sublayer.</a:t>
            </a:r>
          </a:p>
        </p:txBody>
      </p:sp>
      <p:sp>
        <p:nvSpPr>
          <p:cNvPr id="70664" name="Rectangle 7"/>
          <p:cNvSpPr>
            <a:spLocks noChangeArrowheads="1"/>
          </p:cNvSpPr>
          <p:nvPr/>
        </p:nvSpPr>
        <p:spPr bwMode="auto">
          <a:xfrm>
            <a:off x="304800" y="3429000"/>
            <a:ext cx="480060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P</a:t>
            </a:r>
            <a:r>
              <a:rPr lang="en-US" altLang="en-US" sz="1800" b="0"/>
              <a:t>ressure drop and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 </a:t>
            </a:r>
            <a:r>
              <a:rPr lang="en-US" altLang="en-US" sz="1800" b="0"/>
              <a:t>characteristics of turbulent flow in tubes are</a:t>
            </a:r>
            <a:r>
              <a:rPr lang="tr-TR" altLang="en-US" sz="1800" b="0"/>
              <a:t> </a:t>
            </a:r>
            <a:r>
              <a:rPr lang="en-US" altLang="en-US" sz="1800" b="0"/>
              <a:t>dominated by the very</a:t>
            </a:r>
            <a:r>
              <a:rPr lang="tr-TR" altLang="en-US" sz="1800" b="0"/>
              <a:t> </a:t>
            </a:r>
            <a:r>
              <a:rPr lang="en-US" altLang="en-US" sz="1800" b="0"/>
              <a:t>thin viscous sublayer next to the wall surface, and the shape of the core</a:t>
            </a:r>
            <a:r>
              <a:rPr lang="tr-TR" altLang="en-US" sz="1800" b="0"/>
              <a:t> </a:t>
            </a:r>
            <a:r>
              <a:rPr lang="en-US" altLang="en-US" sz="1800" b="0"/>
              <a:t>region is not of much significance.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turbulent flow relations given above for circular tubes can also be used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noncircular tubes with reasonable accuracy by replacing the diameter </a:t>
            </a:r>
            <a:r>
              <a:rPr lang="en-US" altLang="en-US" sz="1800" b="0" i="1">
                <a:solidFill>
                  <a:srgbClr val="CC00CC"/>
                </a:solidFill>
              </a:rPr>
              <a:t>D </a:t>
            </a:r>
            <a:r>
              <a:rPr lang="en-US" altLang="en-US" sz="1800" b="0">
                <a:solidFill>
                  <a:srgbClr val="CC00CC"/>
                </a:solidFill>
              </a:rPr>
              <a:t>in the evaluation of the Reynolds number by the hydraulic diameter </a:t>
            </a:r>
            <a:r>
              <a:rPr lang="en-US" altLang="en-US" sz="1800" b="0" i="1">
                <a:solidFill>
                  <a:srgbClr val="CC00CC"/>
                </a:solidFill>
              </a:rPr>
              <a:t>D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h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4</a:t>
            </a:r>
            <a:r>
              <a:rPr lang="en-US" altLang="en-US" sz="1800" b="0" i="1">
                <a:solidFill>
                  <a:srgbClr val="CC00CC"/>
                </a:solidFill>
              </a:rPr>
              <a:t>A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c</a:t>
            </a:r>
            <a:r>
              <a:rPr lang="en-US" altLang="en-US" sz="1800" b="0">
                <a:solidFill>
                  <a:srgbClr val="CC00CC"/>
                </a:solidFill>
              </a:rPr>
              <a:t>/</a:t>
            </a:r>
            <a:r>
              <a:rPr lang="en-US" altLang="en-US" sz="1800" b="0" i="1">
                <a:solidFill>
                  <a:srgbClr val="CC00CC"/>
                </a:solidFill>
              </a:rPr>
              <a:t>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597C09-51B0-4874-941B-53F8B89EE762}" type="slidenum">
              <a:rPr lang="en-US" altLang="en-US" b="0" smtClean="0"/>
              <a:pPr/>
              <a:t>63</a:t>
            </a:fld>
            <a:endParaRPr lang="en-US" altLang="en-US" b="0" smtClean="0"/>
          </a:p>
        </p:txBody>
      </p:sp>
      <p:sp>
        <p:nvSpPr>
          <p:cNvPr id="71683" name="Rectangle 2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4" name="Rectangle 26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5" name="Rectangle 5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71686" name="Rectangle 5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7" name="Rectangle 55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pic>
        <p:nvPicPr>
          <p:cNvPr id="71688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971800"/>
            <a:ext cx="69961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Rectangle 61"/>
          <p:cNvSpPr>
            <a:spLocks noChangeArrowheads="1"/>
          </p:cNvSpPr>
          <p:nvPr/>
        </p:nvSpPr>
        <p:spPr bwMode="auto">
          <a:xfrm>
            <a:off x="381000" y="1497013"/>
            <a:ext cx="8153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an average temperature of 150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flow a short square duct 10 x 10 x 2.25 cm at a rate of 15 kg/hr. The duct wall temperature is 430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 the heat transfer coefficient .</a:t>
            </a:r>
            <a:endParaRPr lang="en-US" altLang="en-US" sz="28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690" name="TextBox 62"/>
          <p:cNvSpPr txBox="1">
            <a:spLocks noChangeArrowheads="1"/>
          </p:cNvSpPr>
          <p:nvPr/>
        </p:nvSpPr>
        <p:spPr bwMode="auto">
          <a:xfrm>
            <a:off x="609600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ABE2250-3A33-4C80-BDD4-A088B0E878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64</a:t>
            </a:fld>
            <a:endParaRPr lang="en-US" altLang="en-US" sz="1400" smtClean="0"/>
          </a:p>
        </p:txBody>
      </p:sp>
      <p:sp>
        <p:nvSpPr>
          <p:cNvPr id="72707" name="Rectangle 2"/>
          <p:cNvSpPr>
            <a:spLocks noChangeArrowheads="1"/>
          </p:cNvSpPr>
          <p:nvPr/>
        </p:nvSpPr>
        <p:spPr bwMode="auto">
          <a:xfrm>
            <a:off x="304800" y="76200"/>
            <a:ext cx="422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Flow through Tube Annulus</a:t>
            </a:r>
          </a:p>
        </p:txBody>
      </p:sp>
      <p:pic>
        <p:nvPicPr>
          <p:cNvPr id="7270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"/>
            <a:ext cx="25304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6096000" y="1524000"/>
            <a:ext cx="2971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Tube surfaces are often </a:t>
            </a:r>
            <a:r>
              <a:rPr lang="en-US" altLang="en-US" sz="1800" b="0" i="1">
                <a:solidFill>
                  <a:srgbClr val="0000CC"/>
                </a:solidFill>
              </a:rPr>
              <a:t>roughened,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corrugated, </a:t>
            </a:r>
            <a:r>
              <a:rPr lang="en-US" altLang="en-US" sz="1800" b="0">
                <a:solidFill>
                  <a:srgbClr val="0000CC"/>
                </a:solidFill>
              </a:rPr>
              <a:t>or </a:t>
            </a:r>
            <a:r>
              <a:rPr lang="en-US" altLang="en-US" sz="1800" b="0" i="1">
                <a:solidFill>
                  <a:srgbClr val="0000CC"/>
                </a:solidFill>
              </a:rPr>
              <a:t>finned </a:t>
            </a:r>
            <a:r>
              <a:rPr lang="en-US" altLang="en-US" sz="1800" b="0">
                <a:solidFill>
                  <a:srgbClr val="0000CC"/>
                </a:solidFill>
              </a:rPr>
              <a:t>in order to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enhance </a:t>
            </a:r>
            <a:r>
              <a:rPr lang="en-US" altLang="en-US" sz="1800" b="0">
                <a:solidFill>
                  <a:srgbClr val="0000CC"/>
                </a:solidFill>
              </a:rPr>
              <a:t>convection heat transfer.</a:t>
            </a:r>
          </a:p>
        </p:txBody>
      </p:sp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33400"/>
            <a:ext cx="37052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763713"/>
            <a:ext cx="35544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4038600" y="533400"/>
            <a:ext cx="2133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700" b="0">
                <a:solidFill>
                  <a:srgbClr val="3333FF"/>
                </a:solidFill>
              </a:rPr>
              <a:t>The hydraulic diameter of annulus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304800" y="1143000"/>
            <a:ext cx="556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 flow</a:t>
            </a:r>
            <a:r>
              <a:rPr lang="en-US" altLang="en-US" sz="1800" b="0"/>
              <a:t>, the convection coefficients for the</a:t>
            </a:r>
            <a:r>
              <a:rPr lang="tr-TR" altLang="en-US" sz="1800" b="0"/>
              <a:t> </a:t>
            </a:r>
            <a:r>
              <a:rPr lang="en-US" altLang="en-US" sz="1800" b="0"/>
              <a:t>inner and the outer surfaces are</a:t>
            </a:r>
            <a:r>
              <a:rPr lang="tr-TR" altLang="en-US" sz="1800" b="0"/>
              <a:t> determined from</a:t>
            </a:r>
            <a:endParaRPr lang="en-US" altLang="en-US" sz="1800" b="0"/>
          </a:p>
        </p:txBody>
      </p:sp>
      <p:grpSp>
        <p:nvGrpSpPr>
          <p:cNvPr id="72714" name="Group 16"/>
          <p:cNvGrpSpPr>
            <a:grpSpLocks/>
          </p:cNvGrpSpPr>
          <p:nvPr/>
        </p:nvGrpSpPr>
        <p:grpSpPr bwMode="auto">
          <a:xfrm>
            <a:off x="304800" y="2438400"/>
            <a:ext cx="4876800" cy="4343400"/>
            <a:chOff x="192" y="1536"/>
            <a:chExt cx="3072" cy="2736"/>
          </a:xfrm>
        </p:grpSpPr>
        <p:sp>
          <p:nvSpPr>
            <p:cNvPr id="72716" name="Rectangle 12"/>
            <p:cNvSpPr>
              <a:spLocks noChangeArrowheads="1"/>
            </p:cNvSpPr>
            <p:nvPr/>
          </p:nvSpPr>
          <p:spPr bwMode="auto">
            <a:xfrm>
              <a:off x="192" y="1536"/>
              <a:ext cx="3072" cy="273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7271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408"/>
              <a:ext cx="2784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8" name="Rectangle 11"/>
            <p:cNvSpPr>
              <a:spLocks noChangeArrowheads="1"/>
            </p:cNvSpPr>
            <p:nvPr/>
          </p:nvSpPr>
          <p:spPr bwMode="auto">
            <a:xfrm>
              <a:off x="192" y="1536"/>
              <a:ext cx="2976" cy="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>
                  <a:solidFill>
                    <a:srgbClr val="CC00CC"/>
                  </a:solidFill>
                </a:rPr>
                <a:t>For fully developed turbulent flow</a:t>
              </a:r>
              <a:r>
                <a:rPr lang="en-US" altLang="en-US" sz="1700" b="0"/>
                <a:t>,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i</a:t>
              </a:r>
              <a:r>
                <a:rPr lang="tr-TR" altLang="en-US" sz="1700" b="0"/>
                <a:t> and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o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are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approximately equal to each other, and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tube annulus can be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treated as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noncircular duct with a hydraulic diameter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of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h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tr-TR" altLang="en-US" sz="1700" b="0" i="1">
                  <a:solidFill>
                    <a:srgbClr val="3333FF"/>
                  </a:solidFill>
                </a:rPr>
                <a:t>=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o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  <a:cs typeface="Arial" panose="020B0604020202020204" pitchFamily="34" charset="0"/>
                </a:rPr>
                <a:t>−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700" b="0" i="1"/>
                <a:t>.</a:t>
              </a:r>
              <a:endParaRPr lang="tr-TR" altLang="en-US" sz="1700" b="0" i="1"/>
            </a:p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 b="0"/>
                <a:t>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Nusselt number can be determined from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suitable turbulent flow</a:t>
              </a:r>
              <a:r>
                <a:rPr lang="tr-TR" altLang="en-US" sz="1700" b="0"/>
                <a:t> </a:t>
              </a:r>
              <a:r>
                <a:rPr lang="en-US" altLang="en-US" sz="1700" b="0"/>
                <a:t>relation such as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Gnielinski equation. To improve the accuracy</a:t>
              </a:r>
              <a:r>
                <a:rPr lang="tr-TR" altLang="en-US" sz="1700" b="0"/>
                <a:t>, </a:t>
              </a:r>
              <a:r>
                <a:rPr lang="en-US" altLang="en-US" sz="1700" b="0"/>
                <a:t>Nusselt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number</a:t>
              </a:r>
              <a:r>
                <a:rPr lang="tr-TR" altLang="en-US" sz="1700" b="0"/>
                <a:t> can be multiplied by </a:t>
              </a:r>
              <a:r>
                <a:rPr lang="en-US" altLang="en-US" sz="1700" b="0"/>
                <a:t>the following</a:t>
              </a:r>
              <a:r>
                <a:rPr lang="tr-TR" altLang="en-US" sz="1700" b="0"/>
                <a:t> </a:t>
              </a:r>
              <a:r>
                <a:rPr lang="en-US" altLang="en-US" sz="1700" b="0"/>
                <a:t>correction factors when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one of the tube walls is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adiabatic and heat transfer is through the other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wall:</a:t>
              </a:r>
              <a:endParaRPr lang="en-US" altLang="en-US" sz="1700" b="0" i="1"/>
            </a:p>
          </p:txBody>
        </p:sp>
      </p:grpSp>
      <p:pic>
        <p:nvPicPr>
          <p:cNvPr id="727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14650"/>
            <a:ext cx="35528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DAD191-31B8-48AC-AB10-56DA01F3E23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65</a:t>
            </a:fld>
            <a:endParaRPr lang="en-US" altLang="en-US" sz="1400" smtClean="0"/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304800" y="228600"/>
            <a:ext cx="4233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Heat Transfer Enhancement</a:t>
            </a:r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304800" y="730250"/>
            <a:ext cx="46482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Tubes with rough surfaces have much higher heat transfer coefficients than</a:t>
            </a:r>
            <a:r>
              <a:rPr lang="tr-TR" altLang="en-US" sz="2000" b="0"/>
              <a:t> </a:t>
            </a:r>
            <a:r>
              <a:rPr lang="en-US" altLang="en-US" sz="2000" b="0"/>
              <a:t>tubes with smooth surfaces.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in turbulent flow in a tube has been increased by as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much as 400 percent by roughening the surface. Roughening the surface, of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course, also increases the friction factor and thus the power requirement for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pump or the fan.</a:t>
            </a:r>
          </a:p>
        </p:txBody>
      </p:sp>
      <p:sp>
        <p:nvSpPr>
          <p:cNvPr id="73733" name="Rectangle 6"/>
          <p:cNvSpPr>
            <a:spLocks noChangeArrowheads="1"/>
          </p:cNvSpPr>
          <p:nvPr/>
        </p:nvSpPr>
        <p:spPr bwMode="auto">
          <a:xfrm>
            <a:off x="304800" y="4022725"/>
            <a:ext cx="4343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 transfer coefficient</a:t>
            </a:r>
            <a:r>
              <a:rPr lang="tr-TR" altLang="en-US" sz="2000" b="0"/>
              <a:t> </a:t>
            </a:r>
            <a:r>
              <a:rPr lang="en-US" altLang="en-US" sz="2000" b="0"/>
              <a:t>can also be increased by inducing</a:t>
            </a:r>
            <a:r>
              <a:rPr lang="tr-TR" altLang="en-US" sz="2000" b="0"/>
              <a:t> </a:t>
            </a:r>
            <a:r>
              <a:rPr lang="en-US" altLang="en-US" sz="2000" b="0"/>
              <a:t>pulsating flow by pulse generators, by</a:t>
            </a:r>
            <a:r>
              <a:rPr lang="tr-TR" altLang="en-US" sz="2000" b="0"/>
              <a:t> </a:t>
            </a:r>
            <a:r>
              <a:rPr lang="en-US" altLang="en-US" sz="2000" b="0"/>
              <a:t>inducing swirl by inserting a twisted</a:t>
            </a:r>
            <a:r>
              <a:rPr lang="tr-TR" altLang="en-US" sz="2000" b="0"/>
              <a:t> </a:t>
            </a:r>
            <a:r>
              <a:rPr lang="en-US" altLang="en-US" sz="2000" b="0"/>
              <a:t>tape into the tube, or by inducing secondary</a:t>
            </a:r>
            <a:r>
              <a:rPr lang="tr-TR" altLang="en-US" sz="2000" b="0"/>
              <a:t> </a:t>
            </a:r>
            <a:r>
              <a:rPr lang="en-US" altLang="en-US" sz="2000" b="0"/>
              <a:t>flows by coiling the tube.</a:t>
            </a:r>
          </a:p>
        </p:txBody>
      </p:sp>
      <p:pic>
        <p:nvPicPr>
          <p:cNvPr id="737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14400"/>
            <a:ext cx="3886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1158E5-DB51-429A-A9D4-783225270E81}" type="slidenum">
              <a:rPr lang="en-US" altLang="en-US" b="0" smtClean="0"/>
              <a:pPr/>
              <a:t>66</a:t>
            </a:fld>
            <a:endParaRPr lang="en-US" altLang="en-US" b="0" smtClean="0"/>
          </a:p>
        </p:txBody>
      </p:sp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4572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8001000" cy="5153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highly conducting thin plate L = 2 m long separates the hot and cold airstreams flowing on both sides parallel to the plate surface. The hot stream is at the atmospheric pressure </a:t>
            </a:r>
            <a:r>
              <a:rPr lang="en-US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 temperature of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250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a velocity u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 m/s. The cold stream </a:t>
            </a:r>
            <a:r>
              <a:rPr lang="en-US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also at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atmospheric pressure and has </a:t>
            </a:r>
            <a:r>
              <a:rPr lang="en-US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temperature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velocity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15 m/s. </a:t>
            </a:r>
          </a:p>
          <a:p>
            <a:pPr marL="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hot air stream,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cold air stream, and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heat transfer rate between the stream per meter width of the separating plate,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Fluid properties can be taken at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[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}/2.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857D455-142B-4E94-B270-13D50874191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67</a:t>
            </a:fld>
            <a:endParaRPr lang="en-US" altLang="en-US" sz="1400" smtClean="0"/>
          </a:p>
        </p:txBody>
      </p:sp>
      <p:sp>
        <p:nvSpPr>
          <p:cNvPr id="7577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2F31A4C-592D-4BFD-8282-6F9975152BF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67</a:t>
            </a:fld>
            <a:endParaRPr lang="en-US" altLang="en-US" sz="1400" b="0"/>
          </a:p>
        </p:txBody>
      </p:sp>
      <p:sp>
        <p:nvSpPr>
          <p:cNvPr id="757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98438"/>
            <a:ext cx="2209800" cy="5635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Summary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914400"/>
            <a:ext cx="6858000" cy="47244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Physical Mechanism of Convection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Thermal Boundary Layer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Parallel Flow Over Flat Plates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Flow Across Cylinders and Spheres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altLang="en-US" sz="2000" smtClean="0"/>
              <a:t>General Considerations for Pipe Flow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The</a:t>
            </a:r>
            <a:r>
              <a:rPr lang="tr-TR" altLang="en-US" sz="1800" smtClean="0">
                <a:solidFill>
                  <a:srgbClr val="CC00CC"/>
                </a:solidFill>
              </a:rPr>
              <a:t>rmal </a:t>
            </a:r>
            <a:r>
              <a:rPr lang="en-US" altLang="en-US" sz="1800" smtClean="0">
                <a:solidFill>
                  <a:srgbClr val="CC00CC"/>
                </a:solidFill>
              </a:rPr>
              <a:t>Entrance Region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General Thermal Analysis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Heat Flux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Temperature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Laminar Flow in Tubes</a:t>
            </a:r>
            <a:endParaRPr lang="en-US" altLang="en-US" sz="2000" smtClean="0">
              <a:solidFill>
                <a:srgbClr val="CC00CC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Turbulent Flow in Tubes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588AA18-EDAA-407B-848C-820A1CD79CA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457200" y="533400"/>
            <a:ext cx="80772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The fluid motion enhances heat transfer,</a:t>
            </a:r>
            <a:r>
              <a:rPr lang="tr-TR" altLang="en-US" sz="2000" b="0"/>
              <a:t> </a:t>
            </a:r>
            <a:r>
              <a:rPr lang="en-US" altLang="en-US" sz="2000" b="0"/>
              <a:t>since it brings warmer and cooler chunks of fluid into contact, initiating</a:t>
            </a:r>
            <a:r>
              <a:rPr lang="tr-TR" altLang="en-US" sz="2000" b="0"/>
              <a:t> </a:t>
            </a:r>
            <a:r>
              <a:rPr lang="en-US" altLang="en-US" sz="2000" b="0"/>
              <a:t>higher rates of conduction at a greater number of sites in a fluid.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2000" b="0">
                <a:solidFill>
                  <a:srgbClr val="CC00CC"/>
                </a:solidFill>
              </a:rPr>
              <a:t>T</a:t>
            </a:r>
            <a:r>
              <a:rPr lang="en-US" altLang="en-US" sz="2000" b="0">
                <a:solidFill>
                  <a:srgbClr val="CC00CC"/>
                </a:solidFill>
              </a:rPr>
              <a:t>he rate of heat transfer through a fluid is much higher by convection than it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by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In fact, the higher the fluid velocity, the</a:t>
            </a:r>
            <a:r>
              <a:rPr lang="tr-TR" altLang="en-US" sz="2000" b="0"/>
              <a:t> </a:t>
            </a:r>
            <a:r>
              <a:rPr lang="en-US" altLang="en-US" sz="2000" b="0"/>
              <a:t>higher the rate of</a:t>
            </a:r>
            <a:r>
              <a:rPr lang="tr-TR" altLang="en-US" sz="2000" b="0"/>
              <a:t> </a:t>
            </a:r>
            <a:r>
              <a:rPr lang="en-US" altLang="en-US" sz="2000" b="0"/>
              <a:t>heat transfer.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4876800" y="4556125"/>
            <a:ext cx="312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Heat transfer through a fluid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sandwiched between two parallel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plates.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67025"/>
            <a:ext cx="43878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57CE24-9F9F-4A51-8981-AFEDC5DE06D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04800" y="304800"/>
            <a:ext cx="8382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C</a:t>
            </a:r>
            <a:r>
              <a:rPr lang="en-US" altLang="en-US" sz="2000" b="0"/>
              <a:t>onvection heat transfer strongly depends on the</a:t>
            </a:r>
            <a:r>
              <a:rPr lang="tr-TR" altLang="en-US" sz="2000" b="0"/>
              <a:t> </a:t>
            </a:r>
            <a:r>
              <a:rPr lang="en-US" altLang="en-US" sz="2000" b="0"/>
              <a:t>fluid properties </a:t>
            </a:r>
            <a:r>
              <a:rPr lang="en-US" altLang="en-US" sz="2000" b="0" i="1">
                <a:solidFill>
                  <a:srgbClr val="CC00CC"/>
                </a:solidFill>
              </a:rPr>
              <a:t>dynamic viscosity</a:t>
            </a:r>
            <a:r>
              <a:rPr lang="en-US" altLang="en-US" sz="2000" b="0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thermal conductivity</a:t>
            </a:r>
            <a:r>
              <a:rPr lang="en-US" altLang="en-US" sz="2000" b="0" i="1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density</a:t>
            </a:r>
            <a:r>
              <a:rPr lang="en-US" altLang="en-US" sz="2000" b="0"/>
              <a:t>, and</a:t>
            </a:r>
            <a:r>
              <a:rPr lang="tr-TR" altLang="en-US" sz="2000" b="0"/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specific heat</a:t>
            </a:r>
            <a:r>
              <a:rPr lang="en-US" altLang="en-US" sz="2000" b="0" i="1"/>
              <a:t>, </a:t>
            </a:r>
            <a:r>
              <a:rPr lang="en-US" altLang="en-US" sz="2000" b="0"/>
              <a:t>as well as the </a:t>
            </a:r>
            <a:r>
              <a:rPr lang="en-US" altLang="en-US" sz="2000" b="0" i="1">
                <a:solidFill>
                  <a:srgbClr val="CC00CC"/>
                </a:solidFill>
              </a:rPr>
              <a:t>fluid velocity</a:t>
            </a:r>
            <a:r>
              <a:rPr lang="en-US" altLang="en-US" sz="2000" b="0"/>
              <a:t>. It also depends on the </a:t>
            </a:r>
            <a:r>
              <a:rPr lang="en-US" altLang="en-US" sz="2000" b="0" i="1">
                <a:solidFill>
                  <a:srgbClr val="CC00CC"/>
                </a:solidFill>
              </a:rPr>
              <a:t>geometry</a:t>
            </a:r>
            <a:r>
              <a:rPr lang="tr-TR" altLang="en-US" sz="2000" b="0" i="1"/>
              <a:t> </a:t>
            </a:r>
            <a:r>
              <a:rPr lang="en-US" altLang="en-US" sz="2000" b="0"/>
              <a:t>and the </a:t>
            </a:r>
            <a:r>
              <a:rPr lang="en-US" altLang="en-US" sz="2000" b="0" i="1">
                <a:solidFill>
                  <a:srgbClr val="CC00CC"/>
                </a:solidFill>
              </a:rPr>
              <a:t>roughness</a:t>
            </a:r>
            <a:r>
              <a:rPr lang="en-US" altLang="en-US" sz="2000" b="0" i="1"/>
              <a:t> </a:t>
            </a:r>
            <a:r>
              <a:rPr lang="en-US" altLang="en-US" sz="2000" b="0"/>
              <a:t>of</a:t>
            </a:r>
            <a:r>
              <a:rPr lang="tr-TR" altLang="en-US" sz="2000" b="0"/>
              <a:t> </a:t>
            </a:r>
            <a:r>
              <a:rPr lang="en-US" altLang="en-US" sz="2000" b="0"/>
              <a:t>the solid surface, in addition to the </a:t>
            </a:r>
            <a:r>
              <a:rPr lang="en-US" altLang="en-US" sz="2000" b="0" i="1">
                <a:solidFill>
                  <a:srgbClr val="CC00CC"/>
                </a:solidFill>
              </a:rPr>
              <a:t>type of fluid</a:t>
            </a:r>
            <a:r>
              <a:rPr lang="tr-TR" altLang="en-US" sz="2000" b="0" i="1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flow</a:t>
            </a:r>
            <a:r>
              <a:rPr lang="en-US" altLang="en-US" sz="2000" b="0" i="1"/>
              <a:t> </a:t>
            </a:r>
            <a:r>
              <a:rPr lang="en-US" altLang="en-US" sz="2000" b="0"/>
              <a:t>(such as being streamlined or turbulent).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8988"/>
            <a:ext cx="3857625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20963"/>
            <a:ext cx="3781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95663"/>
            <a:ext cx="70040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533400" y="5089525"/>
            <a:ext cx="7239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C</a:t>
            </a:r>
            <a:r>
              <a:rPr lang="en-US" altLang="en-US" sz="2000">
                <a:solidFill>
                  <a:srgbClr val="CC00CC"/>
                </a:solidFill>
              </a:rPr>
              <a:t>onvection heat transfer coefficient</a:t>
            </a:r>
            <a:r>
              <a:rPr lang="tr-TR" altLang="en-US" sz="2000">
                <a:solidFill>
                  <a:srgbClr val="CC00CC"/>
                </a:solidFill>
              </a:rPr>
              <a:t>,</a:t>
            </a:r>
            <a:r>
              <a:rPr lang="en-US" altLang="en-US" sz="2000">
                <a:solidFill>
                  <a:srgbClr val="CC00CC"/>
                </a:solidFill>
              </a:rPr>
              <a:t> </a:t>
            </a:r>
            <a:r>
              <a:rPr lang="en-US" altLang="en-US" sz="2000" i="1">
                <a:solidFill>
                  <a:srgbClr val="CC00CC"/>
                </a:solidFill>
              </a:rPr>
              <a:t>h</a:t>
            </a:r>
            <a:r>
              <a:rPr lang="tr-TR" altLang="en-US" sz="2000" b="0">
                <a:solidFill>
                  <a:srgbClr val="CC00CC"/>
                </a:solidFill>
              </a:rPr>
              <a:t>:</a:t>
            </a:r>
            <a:r>
              <a:rPr lang="tr-TR" altLang="en-US" sz="2000" b="0"/>
              <a:t> T</a:t>
            </a:r>
            <a:r>
              <a:rPr lang="en-US" altLang="en-US" sz="2000" b="0"/>
              <a:t>he rate of heat transfer between a solid surface and a fluid per</a:t>
            </a:r>
            <a:r>
              <a:rPr lang="tr-TR" altLang="en-US" sz="2000" b="0"/>
              <a:t> </a:t>
            </a:r>
            <a:r>
              <a:rPr lang="en-US" altLang="en-US" sz="2000" b="0"/>
              <a:t>unit surface area per unit temperature difference.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5791200" y="2041525"/>
            <a:ext cx="1676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3333FF"/>
                </a:solidFill>
              </a:rPr>
              <a:t>Newton’s law of cooling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100"/>
          </a:xfrm>
        </p:spPr>
        <p:txBody>
          <a:bodyPr/>
          <a:lstStyle/>
          <a:p>
            <a:r>
              <a:rPr lang="en-US" altLang="en-US" smtClean="0"/>
              <a:t>The Central Question for Convection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onvection</a:t>
            </a:r>
            <a:r>
              <a:rPr lang="en-US" dirty="0" smtClean="0"/>
              <a:t> heat transfer strongly depends on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Fluid properties - </a:t>
            </a:r>
            <a:r>
              <a:rPr lang="en-US" i="1" dirty="0" smtClean="0">
                <a:solidFill>
                  <a:srgbClr val="CC00CC"/>
                </a:solidFill>
              </a:rPr>
              <a:t>dynamic viscosity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C00CC"/>
                </a:solidFill>
              </a:rPr>
              <a:t>thermal conductivity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density</a:t>
            </a:r>
            <a:r>
              <a:rPr lang="en-US" dirty="0" smtClean="0"/>
              <a:t>, and</a:t>
            </a:r>
            <a:r>
              <a:rPr lang="tr-TR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specific heat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Flow conditions - 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fluid velocity, laminar, turbulence</a:t>
            </a:r>
            <a:r>
              <a:rPr lang="en-US" dirty="0" smtClean="0"/>
              <a:t>.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Surface geometry –  </a:t>
            </a:r>
            <a:r>
              <a:rPr lang="en-US" i="1" dirty="0" smtClean="0">
                <a:solidFill>
                  <a:srgbClr val="CC00CC"/>
                </a:solidFill>
              </a:rPr>
              <a:t>geometry, surface roughness</a:t>
            </a:r>
            <a:r>
              <a:rPr lang="en-US" i="1" dirty="0" smtClean="0"/>
              <a:t>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solid surface.</a:t>
            </a:r>
            <a:endParaRPr lang="en-GB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In fact, the question of convection heat transfer comes down to </a:t>
            </a:r>
            <a:r>
              <a:rPr lang="en-GB" u="sng" dirty="0" smtClean="0"/>
              <a:t>determining the heat transfer coefficient, </a:t>
            </a:r>
            <a:r>
              <a:rPr lang="en-GB" i="1" u="sng" dirty="0" smtClean="0"/>
              <a:t>h</a:t>
            </a:r>
            <a:r>
              <a:rPr lang="en-GB" dirty="0" smtClean="0"/>
              <a:t>.</a:t>
            </a:r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This  MAINLY depends on the </a:t>
            </a:r>
            <a:r>
              <a:rPr lang="en-GB" b="1" dirty="0" smtClean="0">
                <a:solidFill>
                  <a:srgbClr val="FF0000"/>
                </a:solidFill>
              </a:rPr>
              <a:t>velocity</a:t>
            </a:r>
            <a:r>
              <a:rPr lang="en-GB" dirty="0" smtClean="0"/>
              <a:t> and </a:t>
            </a:r>
            <a:r>
              <a:rPr lang="en-GB" b="1" dirty="0" smtClean="0">
                <a:solidFill>
                  <a:srgbClr val="FF0000"/>
                </a:solidFill>
              </a:rPr>
              <a:t>thermal boundary layers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7F0F802-F6A0-4B35-858A-05F18FC7B7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457200" y="4191000"/>
            <a:ext cx="8001000" cy="8382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4157</TotalTime>
  <Words>5093</Words>
  <Application>Microsoft Office PowerPoint</Application>
  <PresentationFormat>On-screen Show (4:3)</PresentationFormat>
  <Paragraphs>452</Paragraphs>
  <Slides>67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Arial</vt:lpstr>
      <vt:lpstr>Arial Black</vt:lpstr>
      <vt:lpstr>Calibri</vt:lpstr>
      <vt:lpstr>Courier New</vt:lpstr>
      <vt:lpstr>Symbol</vt:lpstr>
      <vt:lpstr>Times New Roman</vt:lpstr>
      <vt:lpstr>Verdana</vt:lpstr>
      <vt:lpstr>Wingdings</vt:lpstr>
      <vt:lpstr>Default Design</vt:lpstr>
      <vt:lpstr>Equation</vt:lpstr>
      <vt:lpstr>FORCED CONVECTION</vt:lpstr>
      <vt:lpstr>PowerPoint Presentation</vt:lpstr>
      <vt:lpstr>Introduction to Convection</vt:lpstr>
      <vt:lpstr>PowerPoint Presentation</vt:lpstr>
      <vt:lpstr>Classifications</vt:lpstr>
      <vt:lpstr>PowerPoint Presentation</vt:lpstr>
      <vt:lpstr>PowerPoint Presentation</vt:lpstr>
      <vt:lpstr>PowerPoint Presentation</vt:lpstr>
      <vt:lpstr>The Central Question for Convection</vt:lpstr>
      <vt:lpstr>Approach</vt:lpstr>
      <vt:lpstr>Flow &amp; Thermal Considerations</vt:lpstr>
      <vt:lpstr>Flow &amp; Thermal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Flow &amp; Thermal Considerations</vt:lpstr>
      <vt:lpstr>Boundary Layer Approximations</vt:lpstr>
      <vt:lpstr>Boundary Layers - Summary</vt:lpstr>
      <vt:lpstr>Heat Transfer Coefficient</vt:lpstr>
      <vt:lpstr>Heat Transfer Coefficient</vt:lpstr>
      <vt:lpstr>Approaches to determine convection coefficients, h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>DC-UOIT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ucin sietz</cp:lastModifiedBy>
  <cp:revision>1019</cp:revision>
  <dcterms:created xsi:type="dcterms:W3CDTF">2007-03-22T19:44:56Z</dcterms:created>
  <dcterms:modified xsi:type="dcterms:W3CDTF">2016-05-08T00:23:38Z</dcterms:modified>
</cp:coreProperties>
</file>